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527" r:id="rId2"/>
    <p:sldId id="488" r:id="rId3"/>
    <p:sldId id="398" r:id="rId4"/>
    <p:sldId id="399" r:id="rId5"/>
    <p:sldId id="401" r:id="rId6"/>
    <p:sldId id="402" r:id="rId7"/>
    <p:sldId id="403" r:id="rId8"/>
    <p:sldId id="400" r:id="rId9"/>
    <p:sldId id="492" r:id="rId10"/>
    <p:sldId id="491" r:id="rId11"/>
    <p:sldId id="389" r:id="rId12"/>
    <p:sldId id="390" r:id="rId13"/>
    <p:sldId id="489" r:id="rId14"/>
    <p:sldId id="392" r:id="rId15"/>
    <p:sldId id="395" r:id="rId16"/>
    <p:sldId id="397" r:id="rId17"/>
    <p:sldId id="408" r:id="rId18"/>
    <p:sldId id="409" r:id="rId19"/>
    <p:sldId id="411" r:id="rId20"/>
    <p:sldId id="531" r:id="rId21"/>
    <p:sldId id="532" r:id="rId22"/>
    <p:sldId id="533" r:id="rId23"/>
    <p:sldId id="504" r:id="rId24"/>
    <p:sldId id="525" r:id="rId25"/>
    <p:sldId id="505" r:id="rId26"/>
    <p:sldId id="506" r:id="rId27"/>
    <p:sldId id="493" r:id="rId28"/>
    <p:sldId id="519" r:id="rId29"/>
    <p:sldId id="520" r:id="rId30"/>
    <p:sldId id="521" r:id="rId31"/>
    <p:sldId id="522" r:id="rId32"/>
    <p:sldId id="507" r:id="rId33"/>
    <p:sldId id="508" r:id="rId34"/>
    <p:sldId id="496" r:id="rId35"/>
    <p:sldId id="497" r:id="rId36"/>
    <p:sldId id="530" r:id="rId37"/>
    <p:sldId id="529" r:id="rId38"/>
    <p:sldId id="524" r:id="rId39"/>
    <p:sldId id="518" r:id="rId40"/>
    <p:sldId id="512" r:id="rId41"/>
    <p:sldId id="513" r:id="rId42"/>
    <p:sldId id="514" r:id="rId43"/>
    <p:sldId id="515" r:id="rId44"/>
    <p:sldId id="516" r:id="rId45"/>
    <p:sldId id="517" r:id="rId46"/>
    <p:sldId id="498" r:id="rId47"/>
    <p:sldId id="499" r:id="rId48"/>
    <p:sldId id="503" r:id="rId49"/>
    <p:sldId id="502" r:id="rId50"/>
    <p:sldId id="413" r:id="rId51"/>
    <p:sldId id="500" r:id="rId52"/>
    <p:sldId id="534" r:id="rId53"/>
  </p:sldIdLst>
  <p:sldSz cx="9144000" cy="6858000" type="screen4x3"/>
  <p:notesSz cx="6669088" cy="9926638"/>
  <p:defaultTextStyle>
    <a:defPPr>
      <a:defRPr lang="en-US"/>
    </a:defPPr>
    <a:lvl1pPr algn="l" rtl="0" eaLnBrk="0" fontAlgn="base" hangingPunct="0">
      <a:spcBef>
        <a:spcPct val="0"/>
      </a:spcBef>
      <a:spcAft>
        <a:spcPct val="0"/>
      </a:spcAft>
      <a:defRPr sz="1600" b="1" kern="1200">
        <a:solidFill>
          <a:schemeClr val="tx1"/>
        </a:solidFill>
        <a:latin typeface="Times New Roman" panose="02020603050405020304" pitchFamily="18" charset="0"/>
        <a:ea typeface="+mn-ea"/>
        <a:cs typeface="B Nazanin" panose="00000400000000000000" pitchFamily="2" charset="-78"/>
      </a:defRPr>
    </a:lvl1pPr>
    <a:lvl2pPr marL="457200" algn="l" rtl="0" eaLnBrk="0" fontAlgn="base" hangingPunct="0">
      <a:spcBef>
        <a:spcPct val="0"/>
      </a:spcBef>
      <a:spcAft>
        <a:spcPct val="0"/>
      </a:spcAft>
      <a:defRPr sz="1600" b="1" kern="1200">
        <a:solidFill>
          <a:schemeClr val="tx1"/>
        </a:solidFill>
        <a:latin typeface="Times New Roman" panose="02020603050405020304" pitchFamily="18" charset="0"/>
        <a:ea typeface="+mn-ea"/>
        <a:cs typeface="B Nazanin" panose="00000400000000000000" pitchFamily="2" charset="-78"/>
      </a:defRPr>
    </a:lvl2pPr>
    <a:lvl3pPr marL="914400" algn="l" rtl="0" eaLnBrk="0" fontAlgn="base" hangingPunct="0">
      <a:spcBef>
        <a:spcPct val="0"/>
      </a:spcBef>
      <a:spcAft>
        <a:spcPct val="0"/>
      </a:spcAft>
      <a:defRPr sz="1600" b="1" kern="1200">
        <a:solidFill>
          <a:schemeClr val="tx1"/>
        </a:solidFill>
        <a:latin typeface="Times New Roman" panose="02020603050405020304" pitchFamily="18" charset="0"/>
        <a:ea typeface="+mn-ea"/>
        <a:cs typeface="B Nazanin" panose="00000400000000000000" pitchFamily="2" charset="-78"/>
      </a:defRPr>
    </a:lvl3pPr>
    <a:lvl4pPr marL="1371600" algn="l" rtl="0" eaLnBrk="0" fontAlgn="base" hangingPunct="0">
      <a:spcBef>
        <a:spcPct val="0"/>
      </a:spcBef>
      <a:spcAft>
        <a:spcPct val="0"/>
      </a:spcAft>
      <a:defRPr sz="1600" b="1" kern="1200">
        <a:solidFill>
          <a:schemeClr val="tx1"/>
        </a:solidFill>
        <a:latin typeface="Times New Roman" panose="02020603050405020304" pitchFamily="18" charset="0"/>
        <a:ea typeface="+mn-ea"/>
        <a:cs typeface="B Nazanin" panose="00000400000000000000" pitchFamily="2" charset="-78"/>
      </a:defRPr>
    </a:lvl4pPr>
    <a:lvl5pPr marL="1828800" algn="l" rtl="0" eaLnBrk="0" fontAlgn="base" hangingPunct="0">
      <a:spcBef>
        <a:spcPct val="0"/>
      </a:spcBef>
      <a:spcAft>
        <a:spcPct val="0"/>
      </a:spcAft>
      <a:defRPr sz="1600" b="1" kern="1200">
        <a:solidFill>
          <a:schemeClr val="tx1"/>
        </a:solidFill>
        <a:latin typeface="Times New Roman" panose="02020603050405020304" pitchFamily="18" charset="0"/>
        <a:ea typeface="+mn-ea"/>
        <a:cs typeface="B Nazanin" panose="00000400000000000000" pitchFamily="2" charset="-78"/>
      </a:defRPr>
    </a:lvl5pPr>
    <a:lvl6pPr marL="2286000" algn="l" defTabSz="914400" rtl="0" eaLnBrk="1" latinLnBrk="0" hangingPunct="1">
      <a:defRPr sz="1600" b="1" kern="1200">
        <a:solidFill>
          <a:schemeClr val="tx1"/>
        </a:solidFill>
        <a:latin typeface="Times New Roman" panose="02020603050405020304" pitchFamily="18" charset="0"/>
        <a:ea typeface="+mn-ea"/>
        <a:cs typeface="B Nazanin" panose="00000400000000000000" pitchFamily="2" charset="-78"/>
      </a:defRPr>
    </a:lvl6pPr>
    <a:lvl7pPr marL="2743200" algn="l" defTabSz="914400" rtl="0" eaLnBrk="1" latinLnBrk="0" hangingPunct="1">
      <a:defRPr sz="1600" b="1" kern="1200">
        <a:solidFill>
          <a:schemeClr val="tx1"/>
        </a:solidFill>
        <a:latin typeface="Times New Roman" panose="02020603050405020304" pitchFamily="18" charset="0"/>
        <a:ea typeface="+mn-ea"/>
        <a:cs typeface="B Nazanin" panose="00000400000000000000" pitchFamily="2" charset="-78"/>
      </a:defRPr>
    </a:lvl7pPr>
    <a:lvl8pPr marL="3200400" algn="l" defTabSz="914400" rtl="0" eaLnBrk="1" latinLnBrk="0" hangingPunct="1">
      <a:defRPr sz="1600" b="1" kern="1200">
        <a:solidFill>
          <a:schemeClr val="tx1"/>
        </a:solidFill>
        <a:latin typeface="Times New Roman" panose="02020603050405020304" pitchFamily="18" charset="0"/>
        <a:ea typeface="+mn-ea"/>
        <a:cs typeface="B Nazanin" panose="00000400000000000000" pitchFamily="2" charset="-78"/>
      </a:defRPr>
    </a:lvl8pPr>
    <a:lvl9pPr marL="3657600" algn="l" defTabSz="914400" rtl="0" eaLnBrk="1" latinLnBrk="0" hangingPunct="1">
      <a:defRPr sz="1600" b="1" kern="1200">
        <a:solidFill>
          <a:schemeClr val="tx1"/>
        </a:solidFill>
        <a:latin typeface="Times New Roman" panose="02020603050405020304" pitchFamily="18" charset="0"/>
        <a:ea typeface="+mn-ea"/>
        <a:cs typeface="B Nazanin" panose="00000400000000000000" pitchFamily="2" charset="-78"/>
      </a:defRPr>
    </a:lvl9pPr>
  </p:defaultTextStyle>
  <p:extLst>
    <p:ext uri="{EFAFB233-063F-42B5-8137-9DF3F51BA10A}">
      <p15:sldGuideLst xmlns:p15="http://schemas.microsoft.com/office/powerpoint/2012/main">
        <p15:guide id="1" orient="horz" pos="2544">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0000"/>
    <a:srgbClr val="003399"/>
    <a:srgbClr val="FFFF99"/>
    <a:srgbClr val="339933"/>
    <a:srgbClr val="00FF99"/>
    <a:srgbClr val="99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11" autoAdjust="0"/>
    <p:restoredTop sz="94915" autoAdjust="0"/>
  </p:normalViewPr>
  <p:slideViewPr>
    <p:cSldViewPr>
      <p:cViewPr varScale="1">
        <p:scale>
          <a:sx n="45" d="100"/>
          <a:sy n="45" d="100"/>
        </p:scale>
        <p:origin x="690" y="48"/>
      </p:cViewPr>
      <p:guideLst>
        <p:guide orient="horz" pos="2544"/>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Lst>
  </p:outlineViewPr>
  <p:notesTextViewPr>
    <p:cViewPr>
      <p:scale>
        <a:sx n="100" d="100"/>
        <a:sy n="100" d="100"/>
      </p:scale>
      <p:origin x="0" y="0"/>
    </p:cViewPr>
  </p:notesTextViewPr>
  <p:sorterViewPr>
    <p:cViewPr>
      <p:scale>
        <a:sx n="66" d="100"/>
        <a:sy n="66" d="100"/>
      </p:scale>
      <p:origin x="0" y="1362"/>
    </p:cViewPr>
  </p:sorterViewPr>
  <p:notesViewPr>
    <p:cSldViewPr>
      <p:cViewPr varScale="1">
        <p:scale>
          <a:sx n="36" d="100"/>
          <a:sy n="36" d="100"/>
        </p:scale>
        <p:origin x="-1500" y="-84"/>
      </p:cViewPr>
      <p:guideLst>
        <p:guide orient="horz" pos="3126"/>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3" Type="http://schemas.openxmlformats.org/officeDocument/2006/relationships/slide" Target="slides/slide13.xml"/><Relationship Id="rId18" Type="http://schemas.openxmlformats.org/officeDocument/2006/relationships/slide" Target="slides/slide18.xml"/><Relationship Id="rId26" Type="http://schemas.openxmlformats.org/officeDocument/2006/relationships/slide" Target="slides/slide26.xml"/><Relationship Id="rId39" Type="http://schemas.openxmlformats.org/officeDocument/2006/relationships/slide" Target="slides/slide39.xml"/><Relationship Id="rId3" Type="http://schemas.openxmlformats.org/officeDocument/2006/relationships/slide" Target="slides/slide3.xml"/><Relationship Id="rId21" Type="http://schemas.openxmlformats.org/officeDocument/2006/relationships/slide" Target="slides/slide21.xml"/><Relationship Id="rId34" Type="http://schemas.openxmlformats.org/officeDocument/2006/relationships/slide" Target="slides/slide34.xml"/><Relationship Id="rId42" Type="http://schemas.openxmlformats.org/officeDocument/2006/relationships/slide" Target="slides/slide42.xml"/><Relationship Id="rId47" Type="http://schemas.openxmlformats.org/officeDocument/2006/relationships/slide" Target="slides/slide47.xml"/><Relationship Id="rId50" Type="http://schemas.openxmlformats.org/officeDocument/2006/relationships/slide" Target="slides/slide50.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5" Type="http://schemas.openxmlformats.org/officeDocument/2006/relationships/slide" Target="slides/slide25.xml"/><Relationship Id="rId33" Type="http://schemas.openxmlformats.org/officeDocument/2006/relationships/slide" Target="slides/slide33.xml"/><Relationship Id="rId38" Type="http://schemas.openxmlformats.org/officeDocument/2006/relationships/slide" Target="slides/slide38.xml"/><Relationship Id="rId46" Type="http://schemas.openxmlformats.org/officeDocument/2006/relationships/slide" Target="slides/slide46.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29" Type="http://schemas.openxmlformats.org/officeDocument/2006/relationships/slide" Target="slides/slide29.xml"/><Relationship Id="rId41" Type="http://schemas.openxmlformats.org/officeDocument/2006/relationships/slide" Target="slides/slide41.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24" Type="http://schemas.openxmlformats.org/officeDocument/2006/relationships/slide" Target="slides/slide24.xml"/><Relationship Id="rId32" Type="http://schemas.openxmlformats.org/officeDocument/2006/relationships/slide" Target="slides/slide32.xml"/><Relationship Id="rId37" Type="http://schemas.openxmlformats.org/officeDocument/2006/relationships/slide" Target="slides/slide37.xml"/><Relationship Id="rId40" Type="http://schemas.openxmlformats.org/officeDocument/2006/relationships/slide" Target="slides/slide40.xml"/><Relationship Id="rId45" Type="http://schemas.openxmlformats.org/officeDocument/2006/relationships/slide" Target="slides/slide45.xml"/><Relationship Id="rId5" Type="http://schemas.openxmlformats.org/officeDocument/2006/relationships/slide" Target="slides/slide5.xml"/><Relationship Id="rId15" Type="http://schemas.openxmlformats.org/officeDocument/2006/relationships/slide" Target="slides/slide15.xml"/><Relationship Id="rId23" Type="http://schemas.openxmlformats.org/officeDocument/2006/relationships/slide" Target="slides/slide23.xml"/><Relationship Id="rId28" Type="http://schemas.openxmlformats.org/officeDocument/2006/relationships/slide" Target="slides/slide28.xml"/><Relationship Id="rId36" Type="http://schemas.openxmlformats.org/officeDocument/2006/relationships/slide" Target="slides/slide36.xml"/><Relationship Id="rId49" Type="http://schemas.openxmlformats.org/officeDocument/2006/relationships/slide" Target="slides/slide49.xml"/><Relationship Id="rId10" Type="http://schemas.openxmlformats.org/officeDocument/2006/relationships/slide" Target="slides/slide10.xml"/><Relationship Id="rId19" Type="http://schemas.openxmlformats.org/officeDocument/2006/relationships/slide" Target="slides/slide19.xml"/><Relationship Id="rId31" Type="http://schemas.openxmlformats.org/officeDocument/2006/relationships/slide" Target="slides/slide31.xml"/><Relationship Id="rId44" Type="http://schemas.openxmlformats.org/officeDocument/2006/relationships/slide" Target="slides/slide44.xml"/><Relationship Id="rId52" Type="http://schemas.openxmlformats.org/officeDocument/2006/relationships/slide" Target="slides/slide52.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 Id="rId22" Type="http://schemas.openxmlformats.org/officeDocument/2006/relationships/slide" Target="slides/slide22.xml"/><Relationship Id="rId27" Type="http://schemas.openxmlformats.org/officeDocument/2006/relationships/slide" Target="slides/slide27.xml"/><Relationship Id="rId30" Type="http://schemas.openxmlformats.org/officeDocument/2006/relationships/slide" Target="slides/slide30.xml"/><Relationship Id="rId35" Type="http://schemas.openxmlformats.org/officeDocument/2006/relationships/slide" Target="slides/slide35.xml"/><Relationship Id="rId43" Type="http://schemas.openxmlformats.org/officeDocument/2006/relationships/slide" Target="slides/slide43.xml"/><Relationship Id="rId48" Type="http://schemas.openxmlformats.org/officeDocument/2006/relationships/slide" Target="slides/slide48.xml"/><Relationship Id="rId8" Type="http://schemas.openxmlformats.org/officeDocument/2006/relationships/slide" Target="slides/slide8.xml"/><Relationship Id="rId51"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hangingPunct="1">
              <a:spcBef>
                <a:spcPct val="0"/>
              </a:spcBef>
              <a:defRPr sz="1200" b="0" smtClean="0">
                <a:cs typeface="Times New Roman" panose="02020603050405020304" pitchFamily="18" charset="0"/>
              </a:defRPr>
            </a:lvl1pPr>
          </a:lstStyle>
          <a:p>
            <a:pPr>
              <a:defRPr/>
            </a:pPr>
            <a:endParaRPr lang="en-US" altLang="en-US"/>
          </a:p>
        </p:txBody>
      </p:sp>
      <p:sp>
        <p:nvSpPr>
          <p:cNvPr id="20483" name="Rectangle 3"/>
          <p:cNvSpPr>
            <a:spLocks noGrp="1" noChangeArrowheads="1"/>
          </p:cNvSpPr>
          <p:nvPr>
            <p:ph type="dt" sz="quarter" idx="1"/>
          </p:nvPr>
        </p:nvSpPr>
        <p:spPr bwMode="auto">
          <a:xfrm>
            <a:off x="3779838" y="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0" eaLnBrk="1" hangingPunct="1">
              <a:spcBef>
                <a:spcPct val="0"/>
              </a:spcBef>
              <a:defRPr sz="1200" b="0" smtClean="0">
                <a:cs typeface="Times New Roman" panose="02020603050405020304" pitchFamily="18" charset="0"/>
              </a:defRPr>
            </a:lvl1pPr>
          </a:lstStyle>
          <a:p>
            <a:pPr>
              <a:defRPr/>
            </a:pPr>
            <a:endParaRPr lang="en-US" altLang="en-US"/>
          </a:p>
        </p:txBody>
      </p:sp>
      <p:sp>
        <p:nvSpPr>
          <p:cNvPr id="20484" name="Rectangle 4"/>
          <p:cNvSpPr>
            <a:spLocks noGrp="1" noChangeArrowheads="1"/>
          </p:cNvSpPr>
          <p:nvPr>
            <p:ph type="ftr" sz="quarter" idx="2"/>
          </p:nvPr>
        </p:nvSpPr>
        <p:spPr bwMode="auto">
          <a:xfrm>
            <a:off x="0" y="942975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hangingPunct="1">
              <a:spcBef>
                <a:spcPct val="0"/>
              </a:spcBef>
              <a:defRPr sz="1200" b="0" smtClean="0">
                <a:cs typeface="Times New Roman" panose="02020603050405020304" pitchFamily="18" charset="0"/>
              </a:defRPr>
            </a:lvl1pPr>
          </a:lstStyle>
          <a:p>
            <a:pPr>
              <a:defRPr/>
            </a:pPr>
            <a:endParaRPr lang="en-US" altLang="en-US"/>
          </a:p>
        </p:txBody>
      </p:sp>
      <p:sp>
        <p:nvSpPr>
          <p:cNvPr id="20485" name="Rectangle 5"/>
          <p:cNvSpPr>
            <a:spLocks noGrp="1" noChangeArrowheads="1"/>
          </p:cNvSpPr>
          <p:nvPr>
            <p:ph type="sldNum" sz="quarter" idx="3"/>
          </p:nvPr>
        </p:nvSpPr>
        <p:spPr bwMode="auto">
          <a:xfrm>
            <a:off x="3779838" y="942975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rtl="0" eaLnBrk="1" hangingPunct="1">
              <a:spcBef>
                <a:spcPct val="0"/>
              </a:spcBef>
              <a:defRPr sz="1200" b="0" smtClean="0">
                <a:cs typeface="Times New Roman" panose="02020603050405020304" pitchFamily="18" charset="0"/>
              </a:defRPr>
            </a:lvl1pPr>
          </a:lstStyle>
          <a:p>
            <a:pPr>
              <a:defRPr/>
            </a:pPr>
            <a:fld id="{9CF3BADD-9DC2-4ED3-9EDE-1783E30D94F1}" type="slidenum">
              <a:rPr lang="ar-SA" altLang="en-US"/>
              <a:pPr>
                <a:defRPr/>
              </a:pPr>
              <a:t>‹#›</a:t>
            </a:fld>
            <a:endParaRPr lang="en-US" altLang="en-US"/>
          </a:p>
        </p:txBody>
      </p:sp>
    </p:spTree>
    <p:extLst>
      <p:ext uri="{BB962C8B-B14F-4D97-AF65-F5344CB8AC3E}">
        <p14:creationId xmlns:p14="http://schemas.microsoft.com/office/powerpoint/2010/main" val="715318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hangingPunct="1">
              <a:spcBef>
                <a:spcPct val="0"/>
              </a:spcBef>
              <a:defRPr sz="1200" b="0" smtClean="0">
                <a:cs typeface="Times New Roman" panose="02020603050405020304" pitchFamily="18" charset="0"/>
              </a:defRPr>
            </a:lvl1pPr>
          </a:lstStyle>
          <a:p>
            <a:pPr>
              <a:defRPr/>
            </a:pPr>
            <a:endParaRPr lang="en-US" altLang="en-US"/>
          </a:p>
        </p:txBody>
      </p:sp>
      <p:sp>
        <p:nvSpPr>
          <p:cNvPr id="36867" name="Rectangle 3"/>
          <p:cNvSpPr>
            <a:spLocks noGrp="1" noChangeArrowheads="1"/>
          </p:cNvSpPr>
          <p:nvPr>
            <p:ph type="dt" idx="1"/>
          </p:nvPr>
        </p:nvSpPr>
        <p:spPr bwMode="auto">
          <a:xfrm>
            <a:off x="3779838" y="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0" eaLnBrk="1" hangingPunct="1">
              <a:spcBef>
                <a:spcPct val="0"/>
              </a:spcBef>
              <a:defRPr sz="1200" b="0" smtClean="0">
                <a:cs typeface="Times New Roman" panose="02020603050405020304" pitchFamily="18" charset="0"/>
              </a:defRPr>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855663" y="744538"/>
            <a:ext cx="4960937" cy="37211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889000" y="4716463"/>
            <a:ext cx="4891088" cy="446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6870" name="Rectangle 6"/>
          <p:cNvSpPr>
            <a:spLocks noGrp="1" noChangeArrowheads="1"/>
          </p:cNvSpPr>
          <p:nvPr>
            <p:ph type="ftr" sz="quarter" idx="4"/>
          </p:nvPr>
        </p:nvSpPr>
        <p:spPr bwMode="auto">
          <a:xfrm>
            <a:off x="0" y="942975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hangingPunct="1">
              <a:spcBef>
                <a:spcPct val="0"/>
              </a:spcBef>
              <a:defRPr sz="1200" b="0" smtClean="0">
                <a:cs typeface="Times New Roman" panose="02020603050405020304" pitchFamily="18" charset="0"/>
              </a:defRPr>
            </a:lvl1pPr>
          </a:lstStyle>
          <a:p>
            <a:pPr>
              <a:defRPr/>
            </a:pPr>
            <a:endParaRPr lang="en-US" altLang="en-US"/>
          </a:p>
        </p:txBody>
      </p:sp>
      <p:sp>
        <p:nvSpPr>
          <p:cNvPr id="36871" name="Rectangle 7"/>
          <p:cNvSpPr>
            <a:spLocks noGrp="1" noChangeArrowheads="1"/>
          </p:cNvSpPr>
          <p:nvPr>
            <p:ph type="sldNum" sz="quarter" idx="5"/>
          </p:nvPr>
        </p:nvSpPr>
        <p:spPr bwMode="auto">
          <a:xfrm>
            <a:off x="3779838" y="942975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rtl="0" eaLnBrk="1" hangingPunct="1">
              <a:spcBef>
                <a:spcPct val="0"/>
              </a:spcBef>
              <a:defRPr sz="1200" b="0" smtClean="0">
                <a:cs typeface="Times New Roman" panose="02020603050405020304" pitchFamily="18" charset="0"/>
              </a:defRPr>
            </a:lvl1pPr>
          </a:lstStyle>
          <a:p>
            <a:pPr>
              <a:defRPr/>
            </a:pPr>
            <a:fld id="{FB8DC82A-C65A-4715-8681-BEEB0C05B45B}" type="slidenum">
              <a:rPr lang="ar-SA" altLang="en-US"/>
              <a:pPr>
                <a:defRPr/>
              </a:pPr>
              <a:t>‹#›</a:t>
            </a:fld>
            <a:endParaRPr lang="en-US" altLang="en-US"/>
          </a:p>
        </p:txBody>
      </p:sp>
    </p:spTree>
    <p:extLst>
      <p:ext uri="{BB962C8B-B14F-4D97-AF65-F5344CB8AC3E}">
        <p14:creationId xmlns:p14="http://schemas.microsoft.com/office/powerpoint/2010/main" val="4069759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80CF593-4796-4735-A94A-B410249ADA1F}" type="slidenum">
              <a:rPr lang="ar-SA" altLang="en-US"/>
              <a:pPr>
                <a:defRPr/>
              </a:pPr>
              <a:t>‹#›</a:t>
            </a:fld>
            <a:endParaRPr lang="en-US" altLang="en-US"/>
          </a:p>
        </p:txBody>
      </p:sp>
    </p:spTree>
    <p:extLst>
      <p:ext uri="{BB962C8B-B14F-4D97-AF65-F5344CB8AC3E}">
        <p14:creationId xmlns:p14="http://schemas.microsoft.com/office/powerpoint/2010/main" val="2791169265"/>
      </p:ext>
    </p:extLst>
  </p:cSld>
  <p:clrMapOvr>
    <a:masterClrMapping/>
  </p:clrMapOvr>
  <p:transition spd="med">
    <p:whee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B02F5DB-24A3-403C-AD75-071F20D849AE}" type="slidenum">
              <a:rPr lang="ar-SA" altLang="en-US"/>
              <a:pPr>
                <a:defRPr/>
              </a:pPr>
              <a:t>‹#›</a:t>
            </a:fld>
            <a:endParaRPr lang="en-US" altLang="en-US"/>
          </a:p>
        </p:txBody>
      </p:sp>
    </p:spTree>
    <p:extLst>
      <p:ext uri="{BB962C8B-B14F-4D97-AF65-F5344CB8AC3E}">
        <p14:creationId xmlns:p14="http://schemas.microsoft.com/office/powerpoint/2010/main" val="244540823"/>
      </p:ext>
    </p:extLst>
  </p:cSld>
  <p:clrMapOvr>
    <a:masterClrMapping/>
  </p:clrMapOvr>
  <p:transition spd="med">
    <p:whee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E92C267-3A34-4A8C-BFA7-7FD70791F30F}" type="slidenum">
              <a:rPr lang="ar-SA" altLang="en-US"/>
              <a:pPr>
                <a:defRPr/>
              </a:pPr>
              <a:t>‹#›</a:t>
            </a:fld>
            <a:endParaRPr lang="en-US" altLang="en-US"/>
          </a:p>
        </p:txBody>
      </p:sp>
    </p:spTree>
    <p:extLst>
      <p:ext uri="{BB962C8B-B14F-4D97-AF65-F5344CB8AC3E}">
        <p14:creationId xmlns:p14="http://schemas.microsoft.com/office/powerpoint/2010/main" val="4128207116"/>
      </p:ext>
    </p:extLst>
  </p:cSld>
  <p:clrMapOvr>
    <a:masterClrMapping/>
  </p:clrMapOvr>
  <p:transition spd="med">
    <p:whee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6F374B1-4376-4574-B94B-131CD3BEF28E}" type="slidenum">
              <a:rPr lang="ar-SA" altLang="en-US"/>
              <a:pPr>
                <a:defRPr/>
              </a:pPr>
              <a:t>‹#›</a:t>
            </a:fld>
            <a:endParaRPr lang="en-US" altLang="en-US"/>
          </a:p>
        </p:txBody>
      </p:sp>
    </p:spTree>
    <p:extLst>
      <p:ext uri="{BB962C8B-B14F-4D97-AF65-F5344CB8AC3E}">
        <p14:creationId xmlns:p14="http://schemas.microsoft.com/office/powerpoint/2010/main" val="2522103199"/>
      </p:ext>
    </p:extLst>
  </p:cSld>
  <p:clrMapOvr>
    <a:masterClrMapping/>
  </p:clrMapOvr>
  <p:transition spd="med">
    <p:whee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D99AB78-57F3-40F0-826B-2AAAA0DBD4F2}" type="slidenum">
              <a:rPr lang="ar-SA" altLang="en-US"/>
              <a:pPr>
                <a:defRPr/>
              </a:pPr>
              <a:t>‹#›</a:t>
            </a:fld>
            <a:endParaRPr lang="en-US" altLang="en-US"/>
          </a:p>
        </p:txBody>
      </p:sp>
    </p:spTree>
    <p:extLst>
      <p:ext uri="{BB962C8B-B14F-4D97-AF65-F5344CB8AC3E}">
        <p14:creationId xmlns:p14="http://schemas.microsoft.com/office/powerpoint/2010/main" val="2913776383"/>
      </p:ext>
    </p:extLst>
  </p:cSld>
  <p:clrMapOvr>
    <a:masterClrMapping/>
  </p:clrMapOvr>
  <p:transition spd="med">
    <p:whee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F0864C6-6E50-40B6-8DF9-EDD7CD9BE875}" type="slidenum">
              <a:rPr lang="ar-SA" altLang="en-US"/>
              <a:pPr>
                <a:defRPr/>
              </a:pPr>
              <a:t>‹#›</a:t>
            </a:fld>
            <a:endParaRPr lang="en-US" altLang="en-US"/>
          </a:p>
        </p:txBody>
      </p:sp>
    </p:spTree>
    <p:extLst>
      <p:ext uri="{BB962C8B-B14F-4D97-AF65-F5344CB8AC3E}">
        <p14:creationId xmlns:p14="http://schemas.microsoft.com/office/powerpoint/2010/main" val="646788728"/>
      </p:ext>
    </p:extLst>
  </p:cSld>
  <p:clrMapOvr>
    <a:masterClrMapping/>
  </p:clrMapOvr>
  <p:transition spd="med">
    <p:whee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AD2C8D5-418D-45F3-83D5-040977F45D08}" type="slidenum">
              <a:rPr lang="ar-SA" altLang="en-US"/>
              <a:pPr>
                <a:defRPr/>
              </a:pPr>
              <a:t>‹#›</a:t>
            </a:fld>
            <a:endParaRPr lang="en-US" altLang="en-US"/>
          </a:p>
        </p:txBody>
      </p:sp>
    </p:spTree>
    <p:extLst>
      <p:ext uri="{BB962C8B-B14F-4D97-AF65-F5344CB8AC3E}">
        <p14:creationId xmlns:p14="http://schemas.microsoft.com/office/powerpoint/2010/main" val="154422344"/>
      </p:ext>
    </p:extLst>
  </p:cSld>
  <p:clrMapOvr>
    <a:masterClrMapping/>
  </p:clrMapOvr>
  <p:transition spd="med">
    <p:whee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EC7C4F9-96AA-4490-B557-E9365F365278}" type="slidenum">
              <a:rPr lang="ar-SA" altLang="en-US"/>
              <a:pPr>
                <a:defRPr/>
              </a:pPr>
              <a:t>‹#›</a:t>
            </a:fld>
            <a:endParaRPr lang="en-US" altLang="en-US"/>
          </a:p>
        </p:txBody>
      </p:sp>
    </p:spTree>
    <p:extLst>
      <p:ext uri="{BB962C8B-B14F-4D97-AF65-F5344CB8AC3E}">
        <p14:creationId xmlns:p14="http://schemas.microsoft.com/office/powerpoint/2010/main" val="3007773051"/>
      </p:ext>
    </p:extLst>
  </p:cSld>
  <p:clrMapOvr>
    <a:masterClrMapping/>
  </p:clrMapOvr>
  <p:transition spd="med">
    <p:whee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30B42D88-74EF-4379-BE5A-D9E7373B602D}" type="slidenum">
              <a:rPr lang="ar-SA" altLang="en-US"/>
              <a:pPr>
                <a:defRPr/>
              </a:pPr>
              <a:t>‹#›</a:t>
            </a:fld>
            <a:endParaRPr lang="en-US" altLang="en-US"/>
          </a:p>
        </p:txBody>
      </p:sp>
    </p:spTree>
    <p:extLst>
      <p:ext uri="{BB962C8B-B14F-4D97-AF65-F5344CB8AC3E}">
        <p14:creationId xmlns:p14="http://schemas.microsoft.com/office/powerpoint/2010/main" val="2563387536"/>
      </p:ext>
    </p:extLst>
  </p:cSld>
  <p:clrMapOvr>
    <a:masterClrMapping/>
  </p:clrMapOvr>
  <p:transition spd="med">
    <p:whee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B96522E-7082-4BB8-8631-3D3815E8D436}" type="slidenum">
              <a:rPr lang="ar-SA" altLang="en-US"/>
              <a:pPr>
                <a:defRPr/>
              </a:pPr>
              <a:t>‹#›</a:t>
            </a:fld>
            <a:endParaRPr lang="en-US" altLang="en-US"/>
          </a:p>
        </p:txBody>
      </p:sp>
    </p:spTree>
    <p:extLst>
      <p:ext uri="{BB962C8B-B14F-4D97-AF65-F5344CB8AC3E}">
        <p14:creationId xmlns:p14="http://schemas.microsoft.com/office/powerpoint/2010/main" val="2234524994"/>
      </p:ext>
    </p:extLst>
  </p:cSld>
  <p:clrMapOvr>
    <a:masterClrMapping/>
  </p:clrMapOvr>
  <p:transition spd="med">
    <p:whee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5C31835-B395-4F5E-94E2-9DEEB5C58ED5}" type="slidenum">
              <a:rPr lang="ar-SA" altLang="en-US"/>
              <a:pPr>
                <a:defRPr/>
              </a:pPr>
              <a:t>‹#›</a:t>
            </a:fld>
            <a:endParaRPr lang="en-US" altLang="en-US"/>
          </a:p>
        </p:txBody>
      </p:sp>
    </p:spTree>
    <p:extLst>
      <p:ext uri="{BB962C8B-B14F-4D97-AF65-F5344CB8AC3E}">
        <p14:creationId xmlns:p14="http://schemas.microsoft.com/office/powerpoint/2010/main" val="1917981124"/>
      </p:ext>
    </p:extLst>
  </p:cSld>
  <p:clrMapOvr>
    <a:masterClrMapping/>
  </p:clrMapOvr>
  <p:transition spd="med">
    <p:whee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1D667A7-5B60-47A8-A53B-0F7B6E9C9FFF}" type="slidenum">
              <a:rPr lang="ar-SA" altLang="en-US"/>
              <a:pPr>
                <a:defRPr/>
              </a:pPr>
              <a:t>‹#›</a:t>
            </a:fld>
            <a:endParaRPr lang="en-US" altLang="en-US"/>
          </a:p>
        </p:txBody>
      </p:sp>
    </p:spTree>
    <p:extLst>
      <p:ext uri="{BB962C8B-B14F-4D97-AF65-F5344CB8AC3E}">
        <p14:creationId xmlns:p14="http://schemas.microsoft.com/office/powerpoint/2010/main" val="1121157153"/>
      </p:ext>
    </p:extLst>
  </p:cSld>
  <p:clrMapOvr>
    <a:masterClrMapping/>
  </p:clrMapOvr>
  <p:transition spd="med">
    <p:whee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hangingPunct="1">
              <a:spcBef>
                <a:spcPct val="0"/>
              </a:spcBef>
              <a:defRPr sz="1400" b="0" smtClean="0">
                <a:cs typeface="+mn-cs"/>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hangingPunct="1">
              <a:spcBef>
                <a:spcPct val="0"/>
              </a:spcBef>
              <a:defRPr sz="1400" b="0" smtClean="0">
                <a:cs typeface="+mn-cs"/>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0" eaLnBrk="1" hangingPunct="1">
              <a:spcBef>
                <a:spcPct val="0"/>
              </a:spcBef>
              <a:defRPr sz="1400" b="0" smtClean="0">
                <a:cs typeface="+mn-cs"/>
              </a:defRPr>
            </a:lvl1pPr>
          </a:lstStyle>
          <a:p>
            <a:pPr>
              <a:defRPr/>
            </a:pPr>
            <a:fld id="{BAF501F4-0181-430F-800F-712C352ECC84}" type="slidenum">
              <a:rPr lang="ar-SA"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wheel/>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2.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2057400"/>
            <a:ext cx="7772400" cy="1143000"/>
          </a:xfrm>
        </p:spPr>
        <p:txBody>
          <a:bodyPr/>
          <a:lstStyle/>
          <a:p>
            <a:pPr rtl="1" eaLnBrk="1" hangingPunct="1"/>
            <a:r>
              <a:rPr lang="fa-IR" altLang="en-US" sz="7200" b="1" smtClean="0">
                <a:solidFill>
                  <a:srgbClr val="003399"/>
                </a:solidFill>
                <a:cs typeface="Times New Roman (Arabic)" panose="02020603050405020304" pitchFamily="18" charset="0"/>
              </a:rPr>
              <a:t>معرفي مراحل اجراي استراتژي ها از طريق كارتهاي امتيازي متوازن</a:t>
            </a:r>
            <a:endParaRPr lang="en-US" altLang="en-US" sz="7200" b="1" smtClean="0">
              <a:solidFill>
                <a:srgbClr val="003399"/>
              </a:solidFill>
              <a:cs typeface="Times New Roman (Arabic)" panose="02020603050405020304" pitchFamily="18" charset="0"/>
            </a:endParaRPr>
          </a:p>
        </p:txBody>
      </p:sp>
      <p:sp>
        <p:nvSpPr>
          <p:cNvPr id="5123" name="WordArt 6"/>
          <p:cNvSpPr>
            <a:spLocks noChangeArrowheads="1" noChangeShapeType="1" noTextEdit="1"/>
          </p:cNvSpPr>
          <p:nvPr/>
        </p:nvSpPr>
        <p:spPr bwMode="auto">
          <a:xfrm>
            <a:off x="609600" y="4343400"/>
            <a:ext cx="6629400" cy="14478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90204" pitchFamily="34" charset="0"/>
              </a:rPr>
              <a:t>(Balanced Scorecard)</a:t>
            </a:r>
          </a:p>
        </p:txBody>
      </p:sp>
    </p:spTree>
  </p:cSld>
  <p:clrMapOvr>
    <a:masterClrMapping/>
  </p:clrMapOvr>
  <p:transition spd="med">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12"/>
          <p:cNvSpPr>
            <a:spLocks noChangeArrowheads="1"/>
          </p:cNvSpPr>
          <p:nvPr/>
        </p:nvSpPr>
        <p:spPr bwMode="auto">
          <a:xfrm>
            <a:off x="4953000" y="1066800"/>
            <a:ext cx="2514600" cy="1447800"/>
          </a:xfrm>
          <a:prstGeom prst="wedgeEllipseCallout">
            <a:avLst>
              <a:gd name="adj1" fmla="val -54292"/>
              <a:gd name="adj2" fmla="val 7423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ارزيابي متوازن </a:t>
            </a:r>
          </a:p>
          <a:p>
            <a:pPr algn="ctr" eaLnBrk="1" hangingPunct="1"/>
            <a:r>
              <a:rPr lang="fa-IR" altLang="en-US"/>
              <a:t>ابتدا يك روش ارزيابي عملكرد بود</a:t>
            </a:r>
            <a:endParaRPr lang="en-US" altLang="en-US"/>
          </a:p>
        </p:txBody>
      </p:sp>
      <p:sp>
        <p:nvSpPr>
          <p:cNvPr id="14339" name="AutoShape 14"/>
          <p:cNvSpPr>
            <a:spLocks noChangeArrowheads="1"/>
          </p:cNvSpPr>
          <p:nvPr/>
        </p:nvSpPr>
        <p:spPr bwMode="auto">
          <a:xfrm>
            <a:off x="838200" y="4343400"/>
            <a:ext cx="2514600" cy="1447800"/>
          </a:xfrm>
          <a:prstGeom prst="wedgeEllipseCallout">
            <a:avLst>
              <a:gd name="adj1" fmla="val -52273"/>
              <a:gd name="adj2" fmla="val 6195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امروزه روش ارزيابي متوازن يك سيستم </a:t>
            </a:r>
            <a:r>
              <a:rPr lang="fa-IR" altLang="en-US">
                <a:solidFill>
                  <a:srgbClr val="FFFF00"/>
                </a:solidFill>
              </a:rPr>
              <a:t>مديريت استراتژيك</a:t>
            </a:r>
            <a:r>
              <a:rPr lang="fa-IR" altLang="en-US"/>
              <a:t> شناخته مي شود</a:t>
            </a:r>
            <a:endParaRPr lang="en-US" altLang="en-US"/>
          </a:p>
        </p:txBody>
      </p:sp>
      <p:sp>
        <p:nvSpPr>
          <p:cNvPr id="14340" name="AutoShape 15"/>
          <p:cNvSpPr>
            <a:spLocks noChangeArrowheads="1"/>
          </p:cNvSpPr>
          <p:nvPr/>
        </p:nvSpPr>
        <p:spPr bwMode="auto">
          <a:xfrm>
            <a:off x="2895600" y="2819400"/>
            <a:ext cx="2514600" cy="1447800"/>
          </a:xfrm>
          <a:prstGeom prst="wedgeEllipseCallout">
            <a:avLst>
              <a:gd name="adj1" fmla="val -52273"/>
              <a:gd name="adj2" fmla="val 6195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سپس بعنوان ابزاري </a:t>
            </a:r>
          </a:p>
          <a:p>
            <a:pPr algn="ctr" eaLnBrk="1" hangingPunct="1"/>
            <a:r>
              <a:rPr lang="fa-IR" altLang="en-US"/>
              <a:t>جهت تحقق استراتژي مورد استفاده قرار گرفت</a:t>
            </a:r>
            <a:endParaRPr lang="en-US" altLang="en-US"/>
          </a:p>
        </p:txBody>
      </p:sp>
      <p:sp>
        <p:nvSpPr>
          <p:cNvPr id="345104" name="Rectangle 16"/>
          <p:cNvSpPr>
            <a:spLocks noChangeArrowheads="1"/>
          </p:cNvSpPr>
          <p:nvPr/>
        </p:nvSpPr>
        <p:spPr bwMode="auto">
          <a:xfrm>
            <a:off x="1357313" y="304800"/>
            <a:ext cx="4967287" cy="612775"/>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دوم :</a:t>
            </a:r>
            <a:r>
              <a:rPr lang="ar-SA" altLang="en-US" sz="2600">
                <a:cs typeface="Titr" pitchFamily="2" charset="-78"/>
              </a:rPr>
              <a:t> </a:t>
            </a:r>
            <a:r>
              <a:rPr lang="fa-IR" altLang="en-US" sz="2600">
                <a:cs typeface="Titr" pitchFamily="2" charset="-78"/>
              </a:rPr>
              <a:t>معرفي مدل </a:t>
            </a:r>
            <a:r>
              <a:rPr lang="en-US" altLang="en-US" sz="2600">
                <a:cs typeface="Titr" pitchFamily="2" charset="-78"/>
              </a:rPr>
              <a:t>BSC</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45104"/>
                                        </p:tgtEl>
                                        <p:attrNameLst>
                                          <p:attrName>style.visibility</p:attrName>
                                        </p:attrNameLst>
                                      </p:cBhvr>
                                      <p:to>
                                        <p:strVal val="visible"/>
                                      </p:to>
                                    </p:set>
                                    <p:animEffect transition="in" filter="box(out)">
                                      <p:cBhvr>
                                        <p:cTn id="7" dur="500"/>
                                        <p:tgtEl>
                                          <p:spTgt spid="345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4"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ext Box 2"/>
          <p:cNvSpPr txBox="1">
            <a:spLocks noChangeArrowheads="1"/>
          </p:cNvSpPr>
          <p:nvPr/>
        </p:nvSpPr>
        <p:spPr bwMode="auto">
          <a:xfrm>
            <a:off x="2295525" y="762000"/>
            <a:ext cx="341947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lnSpc>
                <a:spcPct val="125000"/>
              </a:lnSpc>
              <a:spcBef>
                <a:spcPct val="0"/>
              </a:spcBef>
            </a:pPr>
            <a:r>
              <a:rPr lang="fa-IR" altLang="en-US" sz="2100">
                <a:solidFill>
                  <a:srgbClr val="A50021"/>
                </a:solidFill>
                <a:latin typeface="Arial" panose="020B0604020202020204" pitchFamily="34" charset="0"/>
                <a:cs typeface="Mitra" panose="00000400000000000000" pitchFamily="2" charset="-78"/>
              </a:rPr>
              <a:t> جنبه هاي مدل </a:t>
            </a:r>
            <a:r>
              <a:rPr lang="en-US" altLang="en-US" sz="2100">
                <a:solidFill>
                  <a:srgbClr val="A50021"/>
                </a:solidFill>
                <a:latin typeface="Arial" panose="020B0604020202020204" pitchFamily="34" charset="0"/>
                <a:cs typeface="Mitra" panose="00000400000000000000" pitchFamily="2" charset="-78"/>
              </a:rPr>
              <a:t>BSC</a:t>
            </a:r>
          </a:p>
        </p:txBody>
      </p:sp>
      <p:grpSp>
        <p:nvGrpSpPr>
          <p:cNvPr id="237571" name="Group 3"/>
          <p:cNvGrpSpPr>
            <a:grpSpLocks/>
          </p:cNvGrpSpPr>
          <p:nvPr/>
        </p:nvGrpSpPr>
        <p:grpSpPr bwMode="auto">
          <a:xfrm>
            <a:off x="179388" y="1271588"/>
            <a:ext cx="7561262" cy="4737100"/>
            <a:chOff x="113" y="801"/>
            <a:chExt cx="4763" cy="2984"/>
          </a:xfrm>
        </p:grpSpPr>
        <p:sp>
          <p:nvSpPr>
            <p:cNvPr id="15370" name="Line 4"/>
            <p:cNvSpPr>
              <a:spLocks noChangeShapeType="1"/>
            </p:cNvSpPr>
            <p:nvPr/>
          </p:nvSpPr>
          <p:spPr bwMode="auto">
            <a:xfrm flipV="1">
              <a:off x="2551" y="2538"/>
              <a:ext cx="0" cy="256"/>
            </a:xfrm>
            <a:prstGeom prst="line">
              <a:avLst/>
            </a:prstGeom>
            <a:noFill/>
            <a:ln w="9525">
              <a:solidFill>
                <a:schemeClr val="tx1"/>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1" name="Rectangle 5" descr="Parchment"/>
            <p:cNvSpPr>
              <a:spLocks noChangeArrowheads="1"/>
            </p:cNvSpPr>
            <p:nvPr/>
          </p:nvSpPr>
          <p:spPr bwMode="auto">
            <a:xfrm>
              <a:off x="1720" y="1012"/>
              <a:ext cx="1614" cy="781"/>
            </a:xfrm>
            <a:prstGeom prst="rect">
              <a:avLst/>
            </a:prstGeom>
            <a:blipFill dpi="0" rotWithShape="1">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r>
                <a:rPr lang="fa-IR" altLang="en-US" sz="1600" b="0">
                  <a:cs typeface="B Nazanin" panose="00000400000000000000" pitchFamily="2" charset="-78"/>
                </a:rPr>
                <a:t>اهداف کلان مرتبط با اين حوزه </a:t>
              </a:r>
              <a:endParaRPr lang="en-US" altLang="en-US" sz="1600" b="0">
                <a:cs typeface="B Nazanin" panose="00000400000000000000" pitchFamily="2" charset="-78"/>
              </a:endParaRPr>
            </a:p>
            <a:p>
              <a:pPr algn="r" rtl="1" eaLnBrk="1" hangingPunct="1"/>
              <a:r>
                <a:rPr lang="fa-IR" altLang="en-US" sz="1600" b="0">
                  <a:cs typeface="B Nazanin" panose="00000400000000000000" pitchFamily="2" charset="-78"/>
                </a:rPr>
                <a:t>معيارها</a:t>
              </a:r>
            </a:p>
            <a:p>
              <a:pPr algn="r" rtl="1" eaLnBrk="1" hangingPunct="1"/>
              <a:r>
                <a:rPr lang="fa-IR" altLang="en-US" sz="1600" b="0">
                  <a:cs typeface="B Nazanin" panose="00000400000000000000" pitchFamily="2" charset="-78"/>
                </a:rPr>
                <a:t>اهداف كمي</a:t>
              </a:r>
            </a:p>
            <a:p>
              <a:pPr algn="r" rtl="1" eaLnBrk="1" hangingPunct="1"/>
              <a:r>
                <a:rPr lang="fa-IR" altLang="en-US" sz="1600" b="0">
                  <a:cs typeface="B Nazanin" panose="00000400000000000000" pitchFamily="2" charset="-78"/>
                </a:rPr>
                <a:t>اقدامات خرد مرتبط با هر شاخص</a:t>
              </a:r>
              <a:endParaRPr lang="en-US" altLang="en-US" sz="1600">
                <a:cs typeface="B Nazanin" panose="00000400000000000000" pitchFamily="2" charset="-78"/>
              </a:endParaRPr>
            </a:p>
          </p:txBody>
        </p:sp>
        <p:sp>
          <p:nvSpPr>
            <p:cNvPr id="15372" name="Rectangle 6" descr="Stationery"/>
            <p:cNvSpPr>
              <a:spLocks noChangeArrowheads="1"/>
            </p:cNvSpPr>
            <p:nvPr/>
          </p:nvSpPr>
          <p:spPr bwMode="auto">
            <a:xfrm>
              <a:off x="1720" y="801"/>
              <a:ext cx="1614" cy="211"/>
            </a:xfrm>
            <a:prstGeom prst="rect">
              <a:avLst/>
            </a:prstGeom>
            <a:blipFill dpi="0" rotWithShape="1">
              <a:blip r:embed="rId3"/>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600">
                  <a:cs typeface="B Nazanin" panose="00000400000000000000" pitchFamily="2" charset="-78"/>
                </a:rPr>
                <a:t>جنبه مالي</a:t>
              </a:r>
              <a:endParaRPr lang="en-US" altLang="en-US" sz="1600">
                <a:cs typeface="B Nazanin" panose="00000400000000000000" pitchFamily="2" charset="-78"/>
              </a:endParaRPr>
            </a:p>
          </p:txBody>
        </p:sp>
        <p:sp>
          <p:nvSpPr>
            <p:cNvPr id="15373" name="Line 7"/>
            <p:cNvSpPr>
              <a:spLocks noChangeShapeType="1"/>
            </p:cNvSpPr>
            <p:nvPr/>
          </p:nvSpPr>
          <p:spPr bwMode="auto">
            <a:xfrm>
              <a:off x="1720" y="801"/>
              <a:ext cx="1614"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4" name="Line 8"/>
            <p:cNvSpPr>
              <a:spLocks noChangeShapeType="1"/>
            </p:cNvSpPr>
            <p:nvPr/>
          </p:nvSpPr>
          <p:spPr bwMode="auto">
            <a:xfrm>
              <a:off x="1720" y="1012"/>
              <a:ext cx="161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5" name="Line 9"/>
            <p:cNvSpPr>
              <a:spLocks noChangeShapeType="1"/>
            </p:cNvSpPr>
            <p:nvPr/>
          </p:nvSpPr>
          <p:spPr bwMode="auto">
            <a:xfrm>
              <a:off x="1720" y="1793"/>
              <a:ext cx="1614"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6" name="Line 10"/>
            <p:cNvSpPr>
              <a:spLocks noChangeShapeType="1"/>
            </p:cNvSpPr>
            <p:nvPr/>
          </p:nvSpPr>
          <p:spPr bwMode="auto">
            <a:xfrm>
              <a:off x="1720" y="801"/>
              <a:ext cx="0" cy="992"/>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7" name="Line 11"/>
            <p:cNvSpPr>
              <a:spLocks noChangeShapeType="1"/>
            </p:cNvSpPr>
            <p:nvPr/>
          </p:nvSpPr>
          <p:spPr bwMode="auto">
            <a:xfrm>
              <a:off x="3334" y="801"/>
              <a:ext cx="0" cy="992"/>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8" name="Rectangle 12" descr="Parchment"/>
            <p:cNvSpPr>
              <a:spLocks noChangeArrowheads="1"/>
            </p:cNvSpPr>
            <p:nvPr/>
          </p:nvSpPr>
          <p:spPr bwMode="auto">
            <a:xfrm>
              <a:off x="3424" y="1917"/>
              <a:ext cx="1452" cy="784"/>
            </a:xfrm>
            <a:prstGeom prst="rect">
              <a:avLst/>
            </a:prstGeom>
            <a:blipFill dpi="0" rotWithShape="1">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r>
                <a:rPr lang="fa-IR" altLang="en-US" sz="1600" b="0">
                  <a:cs typeface="B Nazanin" panose="00000400000000000000" pitchFamily="2" charset="-78"/>
                </a:rPr>
                <a:t>اهداف کلان مرتبط با اين حوزه </a:t>
              </a:r>
              <a:endParaRPr lang="en-US" altLang="en-US" sz="1600" b="0">
                <a:cs typeface="B Nazanin" panose="00000400000000000000" pitchFamily="2" charset="-78"/>
              </a:endParaRPr>
            </a:p>
            <a:p>
              <a:pPr algn="r" rtl="1" eaLnBrk="1" hangingPunct="1"/>
              <a:r>
                <a:rPr lang="fa-IR" altLang="en-US" sz="1600" b="0">
                  <a:cs typeface="B Nazanin" panose="00000400000000000000" pitchFamily="2" charset="-78"/>
                </a:rPr>
                <a:t>معيارها</a:t>
              </a:r>
            </a:p>
            <a:p>
              <a:pPr algn="r" rtl="1" eaLnBrk="1" hangingPunct="1"/>
              <a:r>
                <a:rPr lang="fa-IR" altLang="en-US" sz="1600" b="0">
                  <a:cs typeface="B Nazanin" panose="00000400000000000000" pitchFamily="2" charset="-78"/>
                </a:rPr>
                <a:t>اهداف كمي</a:t>
              </a:r>
            </a:p>
            <a:p>
              <a:pPr algn="r" rtl="1" eaLnBrk="1" hangingPunct="1"/>
              <a:r>
                <a:rPr lang="fa-IR" altLang="en-US" sz="1600" b="0">
                  <a:cs typeface="B Nazanin" panose="00000400000000000000" pitchFamily="2" charset="-78"/>
                </a:rPr>
                <a:t>اقدامات خرد مرتبط با هر شاخص</a:t>
              </a:r>
              <a:endParaRPr lang="en-US" altLang="en-US" sz="1600">
                <a:cs typeface="B Nazanin" panose="00000400000000000000" pitchFamily="2" charset="-78"/>
              </a:endParaRPr>
            </a:p>
          </p:txBody>
        </p:sp>
        <p:sp>
          <p:nvSpPr>
            <p:cNvPr id="15379" name="Rectangle 13" descr="Stationery"/>
            <p:cNvSpPr>
              <a:spLocks noChangeArrowheads="1"/>
            </p:cNvSpPr>
            <p:nvPr/>
          </p:nvSpPr>
          <p:spPr bwMode="auto">
            <a:xfrm>
              <a:off x="3424" y="1706"/>
              <a:ext cx="1452" cy="211"/>
            </a:xfrm>
            <a:prstGeom prst="rect">
              <a:avLst/>
            </a:prstGeom>
            <a:blipFill dpi="0" rotWithShape="1">
              <a:blip r:embed="rId3"/>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600">
                  <a:cs typeface="B Nazanin" panose="00000400000000000000" pitchFamily="2" charset="-78"/>
                </a:rPr>
                <a:t>جنبه يادگيري و رشد</a:t>
              </a:r>
              <a:endParaRPr lang="en-US" altLang="en-US" sz="1600">
                <a:cs typeface="B Nazanin" panose="00000400000000000000" pitchFamily="2" charset="-78"/>
              </a:endParaRPr>
            </a:p>
          </p:txBody>
        </p:sp>
        <p:sp>
          <p:nvSpPr>
            <p:cNvPr id="15380" name="Line 14"/>
            <p:cNvSpPr>
              <a:spLocks noChangeShapeType="1"/>
            </p:cNvSpPr>
            <p:nvPr/>
          </p:nvSpPr>
          <p:spPr bwMode="auto">
            <a:xfrm>
              <a:off x="3424" y="1706"/>
              <a:ext cx="145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1" name="Line 15"/>
            <p:cNvSpPr>
              <a:spLocks noChangeShapeType="1"/>
            </p:cNvSpPr>
            <p:nvPr/>
          </p:nvSpPr>
          <p:spPr bwMode="auto">
            <a:xfrm>
              <a:off x="3424" y="1917"/>
              <a:ext cx="145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2" name="Line 16"/>
            <p:cNvSpPr>
              <a:spLocks noChangeShapeType="1"/>
            </p:cNvSpPr>
            <p:nvPr/>
          </p:nvSpPr>
          <p:spPr bwMode="auto">
            <a:xfrm>
              <a:off x="3424" y="2701"/>
              <a:ext cx="145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3" name="Line 17"/>
            <p:cNvSpPr>
              <a:spLocks noChangeShapeType="1"/>
            </p:cNvSpPr>
            <p:nvPr/>
          </p:nvSpPr>
          <p:spPr bwMode="auto">
            <a:xfrm>
              <a:off x="3424" y="1706"/>
              <a:ext cx="0" cy="995"/>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4" name="Line 18"/>
            <p:cNvSpPr>
              <a:spLocks noChangeShapeType="1"/>
            </p:cNvSpPr>
            <p:nvPr/>
          </p:nvSpPr>
          <p:spPr bwMode="auto">
            <a:xfrm>
              <a:off x="4876" y="1706"/>
              <a:ext cx="0" cy="995"/>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5" name="Rectangle 19" descr="Parchment"/>
            <p:cNvSpPr>
              <a:spLocks noChangeArrowheads="1"/>
            </p:cNvSpPr>
            <p:nvPr/>
          </p:nvSpPr>
          <p:spPr bwMode="auto">
            <a:xfrm>
              <a:off x="113" y="1919"/>
              <a:ext cx="1462" cy="920"/>
            </a:xfrm>
            <a:prstGeom prst="rect">
              <a:avLst/>
            </a:prstGeom>
            <a:blipFill dpi="0" rotWithShape="1">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28600" indent="-2286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243840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5527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670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7813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2385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957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1529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6101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r>
                <a:rPr lang="fa-IR" altLang="en-US" sz="1600" b="0">
                  <a:cs typeface="B Nazanin" panose="00000400000000000000" pitchFamily="2" charset="-78"/>
                </a:rPr>
                <a:t>اهداف کلان مرتبط با اين حوزه </a:t>
              </a:r>
              <a:endParaRPr lang="en-US" altLang="en-US" sz="1600" b="0">
                <a:cs typeface="B Nazanin" panose="00000400000000000000" pitchFamily="2" charset="-78"/>
              </a:endParaRPr>
            </a:p>
            <a:p>
              <a:pPr algn="r" rtl="1" eaLnBrk="1" hangingPunct="1"/>
              <a:r>
                <a:rPr lang="fa-IR" altLang="en-US" sz="1600" b="0">
                  <a:cs typeface="B Nazanin" panose="00000400000000000000" pitchFamily="2" charset="-78"/>
                </a:rPr>
                <a:t>معيارها</a:t>
              </a:r>
            </a:p>
            <a:p>
              <a:pPr algn="r" rtl="1" eaLnBrk="1" hangingPunct="1"/>
              <a:r>
                <a:rPr lang="fa-IR" altLang="en-US" sz="1600" b="0">
                  <a:cs typeface="B Nazanin" panose="00000400000000000000" pitchFamily="2" charset="-78"/>
                </a:rPr>
                <a:t>اهداف كمي</a:t>
              </a:r>
            </a:p>
            <a:p>
              <a:pPr algn="r" rtl="1" eaLnBrk="1" hangingPunct="1"/>
              <a:r>
                <a:rPr lang="fa-IR" altLang="en-US" sz="1600" b="0">
                  <a:cs typeface="B Nazanin" panose="00000400000000000000" pitchFamily="2" charset="-78"/>
                </a:rPr>
                <a:t>اقدامات خرد مرتبط با هر شاخص</a:t>
              </a:r>
              <a:endParaRPr lang="en-US" altLang="en-US" sz="1600" b="0">
                <a:cs typeface="B Nazanin" panose="00000400000000000000" pitchFamily="2" charset="-78"/>
              </a:endParaRPr>
            </a:p>
          </p:txBody>
        </p:sp>
        <p:sp>
          <p:nvSpPr>
            <p:cNvPr id="15386" name="Rectangle 20" descr="Stationery"/>
            <p:cNvSpPr>
              <a:spLocks noChangeArrowheads="1"/>
            </p:cNvSpPr>
            <p:nvPr/>
          </p:nvSpPr>
          <p:spPr bwMode="auto">
            <a:xfrm>
              <a:off x="113" y="1708"/>
              <a:ext cx="1462" cy="211"/>
            </a:xfrm>
            <a:prstGeom prst="rect">
              <a:avLst/>
            </a:prstGeom>
            <a:blipFill dpi="0" rotWithShape="1">
              <a:blip r:embed="rId3"/>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600">
                  <a:cs typeface="B Nazanin" panose="00000400000000000000" pitchFamily="2" charset="-78"/>
                </a:rPr>
                <a:t>جنبه مشتري</a:t>
              </a:r>
              <a:endParaRPr lang="en-US" altLang="en-US" sz="1600">
                <a:cs typeface="B Nazanin" panose="00000400000000000000" pitchFamily="2" charset="-78"/>
              </a:endParaRPr>
            </a:p>
          </p:txBody>
        </p:sp>
        <p:sp>
          <p:nvSpPr>
            <p:cNvPr id="15387" name="Line 21"/>
            <p:cNvSpPr>
              <a:spLocks noChangeShapeType="1"/>
            </p:cNvSpPr>
            <p:nvPr/>
          </p:nvSpPr>
          <p:spPr bwMode="auto">
            <a:xfrm>
              <a:off x="113" y="1708"/>
              <a:ext cx="146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8" name="Line 22"/>
            <p:cNvSpPr>
              <a:spLocks noChangeShapeType="1"/>
            </p:cNvSpPr>
            <p:nvPr/>
          </p:nvSpPr>
          <p:spPr bwMode="auto">
            <a:xfrm>
              <a:off x="113" y="1919"/>
              <a:ext cx="146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9" name="Line 23"/>
            <p:cNvSpPr>
              <a:spLocks noChangeShapeType="1"/>
            </p:cNvSpPr>
            <p:nvPr/>
          </p:nvSpPr>
          <p:spPr bwMode="auto">
            <a:xfrm>
              <a:off x="113" y="2839"/>
              <a:ext cx="146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0" name="Line 24"/>
            <p:cNvSpPr>
              <a:spLocks noChangeShapeType="1"/>
            </p:cNvSpPr>
            <p:nvPr/>
          </p:nvSpPr>
          <p:spPr bwMode="auto">
            <a:xfrm>
              <a:off x="113" y="1708"/>
              <a:ext cx="0" cy="1131"/>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1" name="Line 25"/>
            <p:cNvSpPr>
              <a:spLocks noChangeShapeType="1"/>
            </p:cNvSpPr>
            <p:nvPr/>
          </p:nvSpPr>
          <p:spPr bwMode="auto">
            <a:xfrm>
              <a:off x="1575" y="1708"/>
              <a:ext cx="0" cy="1131"/>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2" name="Rectangle 26" descr="Parchment"/>
            <p:cNvSpPr>
              <a:spLocks noChangeArrowheads="1"/>
            </p:cNvSpPr>
            <p:nvPr/>
          </p:nvSpPr>
          <p:spPr bwMode="auto">
            <a:xfrm>
              <a:off x="1792" y="3006"/>
              <a:ext cx="1542" cy="779"/>
            </a:xfrm>
            <a:prstGeom prst="rect">
              <a:avLst/>
            </a:prstGeom>
            <a:blipFill dpi="0" rotWithShape="1">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r>
                <a:rPr lang="fa-IR" altLang="en-US" sz="1600" b="0">
                  <a:cs typeface="B Nazanin" panose="00000400000000000000" pitchFamily="2" charset="-78"/>
                </a:rPr>
                <a:t>اهداف کلان مرتبط با اين حوزه </a:t>
              </a:r>
              <a:endParaRPr lang="en-US" altLang="en-US" sz="1600" b="0">
                <a:cs typeface="B Nazanin" panose="00000400000000000000" pitchFamily="2" charset="-78"/>
              </a:endParaRPr>
            </a:p>
            <a:p>
              <a:pPr algn="r" rtl="1" eaLnBrk="1" hangingPunct="1"/>
              <a:r>
                <a:rPr lang="fa-IR" altLang="en-US" sz="1600" b="0">
                  <a:cs typeface="B Nazanin" panose="00000400000000000000" pitchFamily="2" charset="-78"/>
                </a:rPr>
                <a:t>معيارها</a:t>
              </a:r>
            </a:p>
            <a:p>
              <a:pPr algn="r" rtl="1" eaLnBrk="1" hangingPunct="1"/>
              <a:r>
                <a:rPr lang="fa-IR" altLang="en-US" sz="1600" b="0">
                  <a:cs typeface="B Nazanin" panose="00000400000000000000" pitchFamily="2" charset="-78"/>
                </a:rPr>
                <a:t>اهداف كمي</a:t>
              </a:r>
            </a:p>
            <a:p>
              <a:pPr algn="r" rtl="1" eaLnBrk="1" hangingPunct="1"/>
              <a:r>
                <a:rPr lang="fa-IR" altLang="en-US" sz="1600" b="0">
                  <a:cs typeface="B Nazanin" panose="00000400000000000000" pitchFamily="2" charset="-78"/>
                </a:rPr>
                <a:t>اقدامات خرد مرتبط با هر شاخص</a:t>
              </a:r>
              <a:endParaRPr lang="en-US" altLang="en-US" sz="1600">
                <a:cs typeface="B Nazanin" panose="00000400000000000000" pitchFamily="2" charset="-78"/>
              </a:endParaRPr>
            </a:p>
          </p:txBody>
        </p:sp>
        <p:sp>
          <p:nvSpPr>
            <p:cNvPr id="15393" name="Rectangle 27" descr="Stationery"/>
            <p:cNvSpPr>
              <a:spLocks noChangeArrowheads="1"/>
            </p:cNvSpPr>
            <p:nvPr/>
          </p:nvSpPr>
          <p:spPr bwMode="auto">
            <a:xfrm>
              <a:off x="1792" y="2795"/>
              <a:ext cx="1542" cy="211"/>
            </a:xfrm>
            <a:prstGeom prst="rect">
              <a:avLst/>
            </a:prstGeom>
            <a:blipFill dpi="0" rotWithShape="1">
              <a:blip r:embed="rId3"/>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600">
                  <a:cs typeface="B Nazanin" panose="00000400000000000000" pitchFamily="2" charset="-78"/>
                </a:rPr>
                <a:t>جنبه فرآيندهاي داخلي</a:t>
              </a:r>
              <a:endParaRPr lang="en-US" altLang="en-US" sz="1600">
                <a:cs typeface="B Nazanin" panose="00000400000000000000" pitchFamily="2" charset="-78"/>
              </a:endParaRPr>
            </a:p>
          </p:txBody>
        </p:sp>
        <p:sp>
          <p:nvSpPr>
            <p:cNvPr id="15394" name="Line 28"/>
            <p:cNvSpPr>
              <a:spLocks noChangeShapeType="1"/>
            </p:cNvSpPr>
            <p:nvPr/>
          </p:nvSpPr>
          <p:spPr bwMode="auto">
            <a:xfrm>
              <a:off x="1792" y="2795"/>
              <a:ext cx="154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5" name="Line 29"/>
            <p:cNvSpPr>
              <a:spLocks noChangeShapeType="1"/>
            </p:cNvSpPr>
            <p:nvPr/>
          </p:nvSpPr>
          <p:spPr bwMode="auto">
            <a:xfrm>
              <a:off x="1792" y="3006"/>
              <a:ext cx="154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6" name="Line 30"/>
            <p:cNvSpPr>
              <a:spLocks noChangeShapeType="1"/>
            </p:cNvSpPr>
            <p:nvPr/>
          </p:nvSpPr>
          <p:spPr bwMode="auto">
            <a:xfrm>
              <a:off x="1792" y="3785"/>
              <a:ext cx="154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7" name="Line 31"/>
            <p:cNvSpPr>
              <a:spLocks noChangeShapeType="1"/>
            </p:cNvSpPr>
            <p:nvPr/>
          </p:nvSpPr>
          <p:spPr bwMode="auto">
            <a:xfrm>
              <a:off x="1792" y="2795"/>
              <a:ext cx="0" cy="99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8" name="Line 32"/>
            <p:cNvSpPr>
              <a:spLocks noChangeShapeType="1"/>
            </p:cNvSpPr>
            <p:nvPr/>
          </p:nvSpPr>
          <p:spPr bwMode="auto">
            <a:xfrm>
              <a:off x="3334" y="2795"/>
              <a:ext cx="0" cy="99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9" name="Line 33"/>
            <p:cNvSpPr>
              <a:spLocks noChangeShapeType="1"/>
            </p:cNvSpPr>
            <p:nvPr/>
          </p:nvSpPr>
          <p:spPr bwMode="auto">
            <a:xfrm flipH="1">
              <a:off x="3379" y="2750"/>
              <a:ext cx="1022" cy="591"/>
            </a:xfrm>
            <a:prstGeom prst="line">
              <a:avLst/>
            </a:prstGeom>
            <a:noFill/>
            <a:ln w="1905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0" name="Line 34"/>
            <p:cNvSpPr>
              <a:spLocks noChangeShapeType="1"/>
            </p:cNvSpPr>
            <p:nvPr/>
          </p:nvSpPr>
          <p:spPr bwMode="auto">
            <a:xfrm flipH="1">
              <a:off x="1565" y="2309"/>
              <a:ext cx="544" cy="0"/>
            </a:xfrm>
            <a:prstGeom prst="line">
              <a:avLst/>
            </a:prstGeom>
            <a:noFill/>
            <a:ln w="9525">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1" name="Line 35"/>
            <p:cNvSpPr>
              <a:spLocks noChangeShapeType="1"/>
            </p:cNvSpPr>
            <p:nvPr/>
          </p:nvSpPr>
          <p:spPr bwMode="auto">
            <a:xfrm>
              <a:off x="2551" y="1842"/>
              <a:ext cx="0" cy="254"/>
            </a:xfrm>
            <a:prstGeom prst="line">
              <a:avLst/>
            </a:prstGeom>
            <a:noFill/>
            <a:ln w="9525">
              <a:solidFill>
                <a:schemeClr val="tx1"/>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2" name="Text Box 36" descr="Pink tissue paper"/>
            <p:cNvSpPr txBox="1">
              <a:spLocks noChangeArrowheads="1"/>
            </p:cNvSpPr>
            <p:nvPr/>
          </p:nvSpPr>
          <p:spPr bwMode="auto">
            <a:xfrm>
              <a:off x="2109" y="2082"/>
              <a:ext cx="862" cy="448"/>
            </a:xfrm>
            <a:prstGeom prst="rect">
              <a:avLst/>
            </a:prstGeom>
            <a:blipFill dpi="0" rotWithShape="1">
              <a:blip r:embed="rId4"/>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sz="2000">
                  <a:latin typeface="Arial" panose="020B0604020202020204" pitchFamily="34" charset="0"/>
                  <a:cs typeface="Mitra" panose="00000400000000000000" pitchFamily="2" charset="-78"/>
                </a:rPr>
                <a:t>چشم انداز و استراتژي</a:t>
              </a:r>
              <a:endParaRPr lang="en-US" altLang="en-US" sz="2000">
                <a:latin typeface="Arial" panose="020B0604020202020204" pitchFamily="34" charset="0"/>
                <a:cs typeface="Mitra" panose="00000400000000000000" pitchFamily="2" charset="-78"/>
              </a:endParaRPr>
            </a:p>
          </p:txBody>
        </p:sp>
        <p:sp>
          <p:nvSpPr>
            <p:cNvPr id="15403" name="Line 37"/>
            <p:cNvSpPr>
              <a:spLocks noChangeShapeType="1"/>
            </p:cNvSpPr>
            <p:nvPr/>
          </p:nvSpPr>
          <p:spPr bwMode="auto">
            <a:xfrm flipH="1">
              <a:off x="2957" y="2309"/>
              <a:ext cx="467" cy="0"/>
            </a:xfrm>
            <a:prstGeom prst="line">
              <a:avLst/>
            </a:prstGeom>
            <a:noFill/>
            <a:ln w="9525">
              <a:solidFill>
                <a:schemeClr val="tx1"/>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4" name="Line 38"/>
            <p:cNvSpPr>
              <a:spLocks noChangeShapeType="1"/>
            </p:cNvSpPr>
            <p:nvPr/>
          </p:nvSpPr>
          <p:spPr bwMode="auto">
            <a:xfrm>
              <a:off x="748" y="2840"/>
              <a:ext cx="1022" cy="591"/>
            </a:xfrm>
            <a:prstGeom prst="line">
              <a:avLst/>
            </a:prstGeom>
            <a:noFill/>
            <a:ln w="1905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5" name="Line 39"/>
            <p:cNvSpPr>
              <a:spLocks noChangeShapeType="1"/>
            </p:cNvSpPr>
            <p:nvPr/>
          </p:nvSpPr>
          <p:spPr bwMode="auto">
            <a:xfrm flipV="1">
              <a:off x="726" y="1026"/>
              <a:ext cx="1020" cy="675"/>
            </a:xfrm>
            <a:prstGeom prst="line">
              <a:avLst/>
            </a:prstGeom>
            <a:noFill/>
            <a:ln w="1905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6" name="Line 40"/>
            <p:cNvSpPr>
              <a:spLocks noChangeShapeType="1"/>
            </p:cNvSpPr>
            <p:nvPr/>
          </p:nvSpPr>
          <p:spPr bwMode="auto">
            <a:xfrm flipH="1" flipV="1">
              <a:off x="3334" y="1026"/>
              <a:ext cx="952" cy="680"/>
            </a:xfrm>
            <a:prstGeom prst="line">
              <a:avLst/>
            </a:prstGeom>
            <a:noFill/>
            <a:ln w="1905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37610" name="Rectangle 42"/>
          <p:cNvSpPr>
            <a:spLocks noChangeArrowheads="1"/>
          </p:cNvSpPr>
          <p:nvPr/>
        </p:nvSpPr>
        <p:spPr bwMode="auto">
          <a:xfrm>
            <a:off x="1692275" y="152400"/>
            <a:ext cx="4967288" cy="612775"/>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دوم :</a:t>
            </a:r>
            <a:r>
              <a:rPr lang="ar-SA" altLang="en-US" sz="2600">
                <a:cs typeface="Titr" pitchFamily="2" charset="-78"/>
              </a:rPr>
              <a:t> </a:t>
            </a:r>
            <a:r>
              <a:rPr lang="fa-IR" altLang="en-US" sz="2600">
                <a:cs typeface="Titr" pitchFamily="2" charset="-78"/>
              </a:rPr>
              <a:t>معرفي مدل </a:t>
            </a:r>
            <a:r>
              <a:rPr lang="en-US" altLang="en-US" sz="2600">
                <a:cs typeface="Titr" pitchFamily="2" charset="-78"/>
              </a:rPr>
              <a:t>BSC</a:t>
            </a:r>
          </a:p>
        </p:txBody>
      </p:sp>
      <p:sp>
        <p:nvSpPr>
          <p:cNvPr id="15365" name="Rectangle 43"/>
          <p:cNvSpPr>
            <a:spLocks noChangeArrowheads="1"/>
          </p:cNvSpPr>
          <p:nvPr/>
        </p:nvSpPr>
        <p:spPr bwMode="auto">
          <a:xfrm>
            <a:off x="7631113" y="6381750"/>
            <a:ext cx="151288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t>صفحه 38 از </a:t>
            </a:r>
            <a:r>
              <a:rPr lang="ar-SA" altLang="en-US" b="0"/>
              <a:t> 59</a:t>
            </a:r>
            <a:endParaRPr lang="en-US" altLang="en-US" b="0"/>
          </a:p>
        </p:txBody>
      </p:sp>
      <p:grpSp>
        <p:nvGrpSpPr>
          <p:cNvPr id="15366" name="Group 44"/>
          <p:cNvGrpSpPr>
            <a:grpSpLocks/>
          </p:cNvGrpSpPr>
          <p:nvPr/>
        </p:nvGrpSpPr>
        <p:grpSpPr bwMode="auto">
          <a:xfrm>
            <a:off x="-17463" y="6459538"/>
            <a:ext cx="381001" cy="465137"/>
            <a:chOff x="-11" y="4069"/>
            <a:chExt cx="240" cy="293"/>
          </a:xfrm>
        </p:grpSpPr>
        <p:sp>
          <p:nvSpPr>
            <p:cNvPr id="15367" name="Rectangle 45"/>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18</a:t>
              </a:r>
              <a:endParaRPr lang="en-US" altLang="en-US" b="0">
                <a:solidFill>
                  <a:srgbClr val="CC0000"/>
                </a:solidFill>
              </a:endParaRPr>
            </a:p>
          </p:txBody>
        </p:sp>
        <p:sp>
          <p:nvSpPr>
            <p:cNvPr id="15368" name="Line 46"/>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Rectangle 47"/>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37610"/>
                                        </p:tgtEl>
                                        <p:attrNameLst>
                                          <p:attrName>style.visibility</p:attrName>
                                        </p:attrNameLst>
                                      </p:cBhvr>
                                      <p:to>
                                        <p:strVal val="visible"/>
                                      </p:to>
                                    </p:set>
                                    <p:animEffect transition="in" filter="box(out)">
                                      <p:cBhvr>
                                        <p:cTn id="7" dur="500"/>
                                        <p:tgtEl>
                                          <p:spTgt spid="237610"/>
                                        </p:tgtEl>
                                      </p:cBhvr>
                                    </p:animEffect>
                                  </p:childTnLst>
                                </p:cTn>
                              </p:par>
                            </p:childTnLst>
                          </p:cTn>
                        </p:par>
                        <p:par>
                          <p:cTn id="8" fill="hold" nodeType="afterGroup">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237570"/>
                                        </p:tgtEl>
                                        <p:attrNameLst>
                                          <p:attrName>style.visibility</p:attrName>
                                        </p:attrNameLst>
                                      </p:cBhvr>
                                      <p:to>
                                        <p:strVal val="visible"/>
                                      </p:to>
                                    </p:set>
                                    <p:anim calcmode="lin" valueType="num">
                                      <p:cBhvr additive="base">
                                        <p:cTn id="11" dur="500" fill="hold"/>
                                        <p:tgtEl>
                                          <p:spTgt spid="237570"/>
                                        </p:tgtEl>
                                        <p:attrNameLst>
                                          <p:attrName>ppt_x</p:attrName>
                                        </p:attrNameLst>
                                      </p:cBhvr>
                                      <p:tavLst>
                                        <p:tav tm="0">
                                          <p:val>
                                            <p:strVal val="0-#ppt_w/2"/>
                                          </p:val>
                                        </p:tav>
                                        <p:tav tm="100000">
                                          <p:val>
                                            <p:strVal val="#ppt_x"/>
                                          </p:val>
                                        </p:tav>
                                      </p:tavLst>
                                    </p:anim>
                                    <p:anim calcmode="lin" valueType="num">
                                      <p:cBhvr additive="base">
                                        <p:cTn id="12" dur="500" fill="hold"/>
                                        <p:tgtEl>
                                          <p:spTgt spid="237570"/>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9" presetClass="entr" presetSubtype="0" fill="hold" nodeType="afterEffect">
                                  <p:stCondLst>
                                    <p:cond delay="0"/>
                                  </p:stCondLst>
                                  <p:childTnLst>
                                    <p:set>
                                      <p:cBhvr>
                                        <p:cTn id="15" dur="1" fill="hold">
                                          <p:stCondLst>
                                            <p:cond delay="0"/>
                                          </p:stCondLst>
                                        </p:cTn>
                                        <p:tgtEl>
                                          <p:spTgt spid="237571"/>
                                        </p:tgtEl>
                                        <p:attrNameLst>
                                          <p:attrName>style.visibility</p:attrName>
                                        </p:attrNameLst>
                                      </p:cBhvr>
                                      <p:to>
                                        <p:strVal val="visible"/>
                                      </p:to>
                                    </p:set>
                                    <p:animEffect transition="in" filter="dissolve">
                                      <p:cBhvr>
                                        <p:cTn id="16" dur="500"/>
                                        <p:tgtEl>
                                          <p:spTgt spid="2375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0" grpId="0" autoUpdateAnimBg="0"/>
      <p:bldP spid="237610"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Text Box 2"/>
          <p:cNvSpPr txBox="1">
            <a:spLocks noChangeArrowheads="1"/>
          </p:cNvSpPr>
          <p:nvPr/>
        </p:nvSpPr>
        <p:spPr bwMode="auto">
          <a:xfrm>
            <a:off x="2362200" y="1295400"/>
            <a:ext cx="4343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lnSpc>
                <a:spcPct val="125000"/>
              </a:lnSpc>
              <a:spcBef>
                <a:spcPct val="0"/>
              </a:spcBef>
            </a:pPr>
            <a:endParaRPr lang="en-US" altLang="en-US" sz="2100">
              <a:latin typeface="Arial" panose="020B0604020202020204" pitchFamily="34" charset="0"/>
              <a:cs typeface="Mitra" panose="00000400000000000000" pitchFamily="2" charset="-78"/>
            </a:endParaRPr>
          </a:p>
        </p:txBody>
      </p:sp>
      <p:sp>
        <p:nvSpPr>
          <p:cNvPr id="238596" name="Rectangle 4"/>
          <p:cNvSpPr>
            <a:spLocks noChangeArrowheads="1"/>
          </p:cNvSpPr>
          <p:nvPr/>
        </p:nvSpPr>
        <p:spPr bwMode="auto">
          <a:xfrm>
            <a:off x="1692275" y="228600"/>
            <a:ext cx="4967288" cy="612775"/>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دوم :</a:t>
            </a:r>
            <a:r>
              <a:rPr lang="ar-SA" altLang="en-US" sz="2600">
                <a:cs typeface="Titr" pitchFamily="2" charset="-78"/>
              </a:rPr>
              <a:t> </a:t>
            </a:r>
            <a:r>
              <a:rPr lang="fa-IR" altLang="en-US" sz="2600">
                <a:cs typeface="Titr" pitchFamily="2" charset="-78"/>
              </a:rPr>
              <a:t>معرفي مدل </a:t>
            </a:r>
            <a:r>
              <a:rPr lang="en-US" altLang="en-US" sz="2600">
                <a:cs typeface="Titr" pitchFamily="2" charset="-78"/>
              </a:rPr>
              <a:t>BSC</a:t>
            </a:r>
          </a:p>
        </p:txBody>
      </p:sp>
      <p:sp>
        <p:nvSpPr>
          <p:cNvPr id="16388" name="Rectangle 5"/>
          <p:cNvSpPr>
            <a:spLocks noChangeArrowheads="1"/>
          </p:cNvSpPr>
          <p:nvPr/>
        </p:nvSpPr>
        <p:spPr bwMode="auto">
          <a:xfrm>
            <a:off x="7631113" y="6381750"/>
            <a:ext cx="151288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t>صفحه 38 از </a:t>
            </a:r>
            <a:r>
              <a:rPr lang="ar-SA" altLang="en-US" b="0"/>
              <a:t> 59</a:t>
            </a:r>
            <a:endParaRPr lang="en-US" altLang="en-US" b="0"/>
          </a:p>
        </p:txBody>
      </p:sp>
      <p:grpSp>
        <p:nvGrpSpPr>
          <p:cNvPr id="16389" name="Group 6"/>
          <p:cNvGrpSpPr>
            <a:grpSpLocks/>
          </p:cNvGrpSpPr>
          <p:nvPr/>
        </p:nvGrpSpPr>
        <p:grpSpPr bwMode="auto">
          <a:xfrm>
            <a:off x="-17463" y="6459538"/>
            <a:ext cx="381001" cy="465137"/>
            <a:chOff x="-11" y="4069"/>
            <a:chExt cx="240" cy="293"/>
          </a:xfrm>
        </p:grpSpPr>
        <p:sp>
          <p:nvSpPr>
            <p:cNvPr id="16392" name="Rectangle 7"/>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19</a:t>
              </a:r>
              <a:endParaRPr lang="en-US" altLang="en-US" b="0">
                <a:solidFill>
                  <a:srgbClr val="CC0000"/>
                </a:solidFill>
              </a:endParaRPr>
            </a:p>
          </p:txBody>
        </p:sp>
        <p:sp>
          <p:nvSpPr>
            <p:cNvPr id="16393" name="Line 8"/>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94" name="Rectangle 9"/>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sp>
        <p:nvSpPr>
          <p:cNvPr id="238602" name="Text Box 10"/>
          <p:cNvSpPr txBox="1">
            <a:spLocks noChangeArrowheads="1"/>
          </p:cNvSpPr>
          <p:nvPr/>
        </p:nvSpPr>
        <p:spPr bwMode="auto">
          <a:xfrm>
            <a:off x="457200" y="12192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2400">
                <a:solidFill>
                  <a:srgbClr val="A50021"/>
                </a:solidFill>
              </a:rPr>
              <a:t>در هركدام از جنبه هاي مدل </a:t>
            </a:r>
            <a:r>
              <a:rPr lang="en-US" altLang="en-US" sz="2400">
                <a:solidFill>
                  <a:srgbClr val="A50021"/>
                </a:solidFill>
              </a:rPr>
              <a:t>BSC</a:t>
            </a:r>
            <a:r>
              <a:rPr lang="fa-IR" altLang="en-US" sz="2400">
                <a:solidFill>
                  <a:srgbClr val="A50021"/>
                </a:solidFill>
              </a:rPr>
              <a:t> چه چيزي را جستجو مي كنيم؟</a:t>
            </a:r>
            <a:endParaRPr lang="en-US" altLang="en-US" sz="2400">
              <a:solidFill>
                <a:srgbClr val="A50021"/>
              </a:solidFill>
            </a:endParaRPr>
          </a:p>
        </p:txBody>
      </p:sp>
      <p:sp>
        <p:nvSpPr>
          <p:cNvPr id="238603" name="Text Box 11"/>
          <p:cNvSpPr txBox="1">
            <a:spLocks noChangeArrowheads="1"/>
          </p:cNvSpPr>
          <p:nvPr/>
        </p:nvSpPr>
        <p:spPr bwMode="auto">
          <a:xfrm>
            <a:off x="457200" y="1828800"/>
            <a:ext cx="6629400" cy="356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Blip>
                <a:blip r:embed="rId2"/>
              </a:buBlip>
            </a:pPr>
            <a:r>
              <a:rPr lang="fa-IR" altLang="en-US" sz="2400" b="0"/>
              <a:t> </a:t>
            </a:r>
            <a:r>
              <a:rPr lang="fa-IR" altLang="en-US" sz="2400"/>
              <a:t>جنبه مالي :</a:t>
            </a:r>
            <a:r>
              <a:rPr lang="fa-IR" altLang="en-US" sz="2400" b="0"/>
              <a:t> </a:t>
            </a:r>
            <a:r>
              <a:rPr lang="fa-IR" altLang="en-US" sz="2400" b="0">
                <a:solidFill>
                  <a:srgbClr val="003399"/>
                </a:solidFill>
              </a:rPr>
              <a:t>براي موفقيت مالي چه كارهايي را بايد انجام دهيم و چگونه با صاحبان سهام برخورد و ارتباط داشته باشيم؟</a:t>
            </a:r>
          </a:p>
          <a:p>
            <a:pPr eaLnBrk="1" hangingPunct="1">
              <a:buFontTx/>
              <a:buBlip>
                <a:blip r:embed="rId2"/>
              </a:buBlip>
            </a:pPr>
            <a:r>
              <a:rPr lang="fa-IR" altLang="en-US" sz="2400" b="0"/>
              <a:t> </a:t>
            </a:r>
            <a:r>
              <a:rPr lang="fa-IR" altLang="en-US" sz="2400"/>
              <a:t>جنبه مشتري :</a:t>
            </a:r>
            <a:r>
              <a:rPr lang="fa-IR" altLang="en-US" sz="2400" b="0"/>
              <a:t> </a:t>
            </a:r>
            <a:r>
              <a:rPr lang="fa-IR" altLang="en-US" sz="2400" b="0">
                <a:solidFill>
                  <a:srgbClr val="003399"/>
                </a:solidFill>
              </a:rPr>
              <a:t>مشتريان در مورد ما چه فكر مي كنند و ما براي رسيدن به چشم انداز سازمان چگونه بايد در مقابل آنها ظاهر شويم؟</a:t>
            </a:r>
          </a:p>
          <a:p>
            <a:pPr eaLnBrk="1" hangingPunct="1">
              <a:buFontTx/>
              <a:buBlip>
                <a:blip r:embed="rId2"/>
              </a:buBlip>
            </a:pPr>
            <a:r>
              <a:rPr lang="fa-IR" altLang="en-US" sz="2400"/>
              <a:t> جنبه فرآيندهاي داخلي :</a:t>
            </a:r>
            <a:r>
              <a:rPr lang="fa-IR" altLang="en-US" sz="2400" b="0"/>
              <a:t> </a:t>
            </a:r>
            <a:r>
              <a:rPr lang="fa-IR" altLang="en-US" sz="2400" b="0">
                <a:solidFill>
                  <a:srgbClr val="003399"/>
                </a:solidFill>
              </a:rPr>
              <a:t>براي جلب رضايت مشتريان ، كدام فرآيندها بايد بهبود يابند؟ </a:t>
            </a:r>
          </a:p>
          <a:p>
            <a:pPr eaLnBrk="1" hangingPunct="1">
              <a:buFontTx/>
              <a:buBlip>
                <a:blip r:embed="rId2"/>
              </a:buBlip>
            </a:pPr>
            <a:r>
              <a:rPr lang="fa-IR" altLang="en-US" sz="2400"/>
              <a:t> جنبه يادگيري و رشد :</a:t>
            </a:r>
            <a:r>
              <a:rPr lang="fa-IR" altLang="en-US" sz="2400" b="0"/>
              <a:t> </a:t>
            </a:r>
            <a:r>
              <a:rPr lang="fa-IR" altLang="en-US" sz="2400" b="0">
                <a:solidFill>
                  <a:srgbClr val="003399"/>
                </a:solidFill>
              </a:rPr>
              <a:t>به منظور رسيدن به چشم انداز سازمان، چگونه توانايي هاي خود را در راستاي بهبود و تغيير تقويت كنيم؟ </a:t>
            </a:r>
            <a:endParaRPr lang="en-US" altLang="en-US" sz="2400" b="0">
              <a:solidFill>
                <a:srgbClr val="003399"/>
              </a:solidFill>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38596"/>
                                        </p:tgtEl>
                                        <p:attrNameLst>
                                          <p:attrName>style.visibility</p:attrName>
                                        </p:attrNameLst>
                                      </p:cBhvr>
                                      <p:to>
                                        <p:strVal val="visible"/>
                                      </p:to>
                                    </p:set>
                                    <p:animEffect transition="in" filter="box(out)">
                                      <p:cBhvr>
                                        <p:cTn id="7" dur="500"/>
                                        <p:tgtEl>
                                          <p:spTgt spid="238596"/>
                                        </p:tgtEl>
                                      </p:cBhvr>
                                    </p:animEffect>
                                  </p:childTnLst>
                                </p:cTn>
                              </p:par>
                            </p:childTnLst>
                          </p:cTn>
                        </p:par>
                        <p:par>
                          <p:cTn id="8" fill="hold" nodeType="afterGroup">
                            <p:stCondLst>
                              <p:cond delay="500"/>
                            </p:stCondLst>
                            <p:childTnLst>
                              <p:par>
                                <p:cTn id="9" presetID="2" presetClass="entr" presetSubtype="8" fill="hold" grpId="0" nodeType="afterEffect" nodePh="1">
                                  <p:stCondLst>
                                    <p:cond delay="0"/>
                                  </p:stCondLst>
                                  <p:endCondLst>
                                    <p:cond evt="begin" delay="0">
                                      <p:tn val="9"/>
                                    </p:cond>
                                  </p:endCondLst>
                                  <p:childTnLst>
                                    <p:set>
                                      <p:cBhvr>
                                        <p:cTn id="10" dur="1" fill="hold">
                                          <p:stCondLst>
                                            <p:cond delay="0"/>
                                          </p:stCondLst>
                                        </p:cTn>
                                        <p:tgtEl>
                                          <p:spTgt spid="238594"/>
                                        </p:tgtEl>
                                        <p:attrNameLst>
                                          <p:attrName>style.visibility</p:attrName>
                                        </p:attrNameLst>
                                      </p:cBhvr>
                                      <p:to>
                                        <p:strVal val="visible"/>
                                      </p:to>
                                    </p:set>
                                    <p:anim calcmode="lin" valueType="num">
                                      <p:cBhvr additive="base">
                                        <p:cTn id="11" dur="500" fill="hold"/>
                                        <p:tgtEl>
                                          <p:spTgt spid="238594"/>
                                        </p:tgtEl>
                                        <p:attrNameLst>
                                          <p:attrName>ppt_x</p:attrName>
                                        </p:attrNameLst>
                                      </p:cBhvr>
                                      <p:tavLst>
                                        <p:tav tm="0">
                                          <p:val>
                                            <p:strVal val="0-#ppt_w/2"/>
                                          </p:val>
                                        </p:tav>
                                        <p:tav tm="100000">
                                          <p:val>
                                            <p:strVal val="#ppt_x"/>
                                          </p:val>
                                        </p:tav>
                                      </p:tavLst>
                                    </p:anim>
                                    <p:anim calcmode="lin" valueType="num">
                                      <p:cBhvr additive="base">
                                        <p:cTn id="12" dur="500" fill="hold"/>
                                        <p:tgtEl>
                                          <p:spTgt spid="238594"/>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16" presetClass="entr" presetSubtype="26" fill="hold" grpId="0" nodeType="afterEffect">
                                  <p:stCondLst>
                                    <p:cond delay="0"/>
                                  </p:stCondLst>
                                  <p:childTnLst>
                                    <p:set>
                                      <p:cBhvr>
                                        <p:cTn id="15" dur="1" fill="hold">
                                          <p:stCondLst>
                                            <p:cond delay="0"/>
                                          </p:stCondLst>
                                        </p:cTn>
                                        <p:tgtEl>
                                          <p:spTgt spid="238602"/>
                                        </p:tgtEl>
                                        <p:attrNameLst>
                                          <p:attrName>style.visibility</p:attrName>
                                        </p:attrNameLst>
                                      </p:cBhvr>
                                      <p:to>
                                        <p:strVal val="visible"/>
                                      </p:to>
                                    </p:set>
                                    <p:animEffect transition="in" filter="barn(inHorizontal)">
                                      <p:cBhvr>
                                        <p:cTn id="16" dur="500"/>
                                        <p:tgtEl>
                                          <p:spTgt spid="238602"/>
                                        </p:tgtEl>
                                      </p:cBhvr>
                                    </p:animEffect>
                                  </p:childTnLst>
                                </p:cTn>
                              </p:par>
                            </p:childTnLst>
                          </p:cTn>
                        </p:par>
                        <p:par>
                          <p:cTn id="17" fill="hold" nodeType="afterGroup">
                            <p:stCondLst>
                              <p:cond delay="1500"/>
                            </p:stCondLst>
                            <p:childTnLst>
                              <p:par>
                                <p:cTn id="18" presetID="16" presetClass="entr" presetSubtype="26" fill="hold" grpId="0" nodeType="afterEffect">
                                  <p:stCondLst>
                                    <p:cond delay="0"/>
                                  </p:stCondLst>
                                  <p:childTnLst>
                                    <p:set>
                                      <p:cBhvr>
                                        <p:cTn id="19" dur="1" fill="hold">
                                          <p:stCondLst>
                                            <p:cond delay="0"/>
                                          </p:stCondLst>
                                        </p:cTn>
                                        <p:tgtEl>
                                          <p:spTgt spid="238603"/>
                                        </p:tgtEl>
                                        <p:attrNameLst>
                                          <p:attrName>style.visibility</p:attrName>
                                        </p:attrNameLst>
                                      </p:cBhvr>
                                      <p:to>
                                        <p:strVal val="visible"/>
                                      </p:to>
                                    </p:set>
                                    <p:animEffect transition="in" filter="barn(inHorizontal)">
                                      <p:cBhvr>
                                        <p:cTn id="20" dur="500"/>
                                        <p:tgtEl>
                                          <p:spTgt spid="238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4" grpId="0" autoUpdateAnimBg="0"/>
      <p:bldP spid="238596" grpId="0" animBg="1" autoUpdateAnimBg="0"/>
      <p:bldP spid="238602" grpId="0" autoUpdateAnimBg="0"/>
      <p:bldP spid="238603"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059"/>
          <p:cNvSpPr>
            <a:spLocks noChangeArrowheads="1"/>
          </p:cNvSpPr>
          <p:nvPr/>
        </p:nvSpPr>
        <p:spPr bwMode="auto">
          <a:xfrm rot="2966714">
            <a:off x="1030288" y="4608512"/>
            <a:ext cx="1828800" cy="231775"/>
          </a:xfrm>
          <a:prstGeom prst="leftRightArrow">
            <a:avLst>
              <a:gd name="adj1" fmla="val 50000"/>
              <a:gd name="adj2" fmla="val 157808"/>
            </a:avLst>
          </a:prstGeom>
          <a:solidFill>
            <a:srgbClr val="CC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17411" name="AutoShape 2060"/>
          <p:cNvSpPr>
            <a:spLocks noChangeArrowheads="1"/>
          </p:cNvSpPr>
          <p:nvPr/>
        </p:nvSpPr>
        <p:spPr bwMode="auto">
          <a:xfrm rot="2966714">
            <a:off x="4871243" y="1377157"/>
            <a:ext cx="1916113" cy="228600"/>
          </a:xfrm>
          <a:prstGeom prst="leftRightArrow">
            <a:avLst>
              <a:gd name="adj1" fmla="val 50000"/>
              <a:gd name="adj2" fmla="val 167639"/>
            </a:avLst>
          </a:prstGeom>
          <a:solidFill>
            <a:srgbClr val="CC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17412" name="AutoShape 2061"/>
          <p:cNvSpPr>
            <a:spLocks noChangeArrowheads="1"/>
          </p:cNvSpPr>
          <p:nvPr/>
        </p:nvSpPr>
        <p:spPr bwMode="auto">
          <a:xfrm rot="-3045304">
            <a:off x="1048543" y="1389857"/>
            <a:ext cx="1941513" cy="228600"/>
          </a:xfrm>
          <a:prstGeom prst="leftRightArrow">
            <a:avLst>
              <a:gd name="adj1" fmla="val 50000"/>
              <a:gd name="adj2" fmla="val 169861"/>
            </a:avLst>
          </a:prstGeom>
          <a:solidFill>
            <a:srgbClr val="CC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17413" name="AutoShape 2062"/>
          <p:cNvSpPr>
            <a:spLocks noChangeArrowheads="1"/>
          </p:cNvSpPr>
          <p:nvPr/>
        </p:nvSpPr>
        <p:spPr bwMode="auto">
          <a:xfrm rot="-2700877">
            <a:off x="4979193" y="4622007"/>
            <a:ext cx="1852613" cy="228600"/>
          </a:xfrm>
          <a:prstGeom prst="leftRightArrow">
            <a:avLst>
              <a:gd name="adj1" fmla="val 50000"/>
              <a:gd name="adj2" fmla="val 162083"/>
            </a:avLst>
          </a:prstGeom>
          <a:solidFill>
            <a:srgbClr val="CC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17414" name="Rectangle 2073"/>
          <p:cNvSpPr>
            <a:spLocks noChangeArrowheads="1"/>
          </p:cNvSpPr>
          <p:nvPr/>
        </p:nvSpPr>
        <p:spPr bwMode="auto">
          <a:xfrm>
            <a:off x="2667000" y="152400"/>
            <a:ext cx="2514600" cy="1219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sz="1400"/>
              <a:t>توضيح و ترجمه چشم انداز و استراتژي</a:t>
            </a:r>
          </a:p>
          <a:p>
            <a:pPr algn="ctr" eaLnBrk="1" hangingPunct="1">
              <a:buFont typeface="Wingdings" panose="05000000000000000000" pitchFamily="2" charset="2"/>
              <a:buChar char="ü"/>
            </a:pPr>
            <a:r>
              <a:rPr lang="fa-IR" altLang="en-US" sz="1400"/>
              <a:t> توضيح چشم انداز                               </a:t>
            </a:r>
          </a:p>
          <a:p>
            <a:pPr algn="ctr" eaLnBrk="1" hangingPunct="1">
              <a:buFont typeface="Wingdings" panose="05000000000000000000" pitchFamily="2" charset="2"/>
              <a:buChar char="ü"/>
            </a:pPr>
            <a:r>
              <a:rPr lang="fa-IR" altLang="en-US" sz="1400"/>
              <a:t> ايجاد درك يكسان                             </a:t>
            </a:r>
            <a:endParaRPr lang="en-US" altLang="en-US" sz="1400"/>
          </a:p>
        </p:txBody>
      </p:sp>
      <p:sp>
        <p:nvSpPr>
          <p:cNvPr id="17415" name="Rectangle 2074"/>
          <p:cNvSpPr>
            <a:spLocks noChangeArrowheads="1"/>
          </p:cNvSpPr>
          <p:nvPr/>
        </p:nvSpPr>
        <p:spPr bwMode="auto">
          <a:xfrm>
            <a:off x="76200" y="2286000"/>
            <a:ext cx="2590800" cy="167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endParaRPr lang="fa-IR" altLang="en-US"/>
          </a:p>
          <a:p>
            <a:pPr algn="ctr" eaLnBrk="1" hangingPunct="1"/>
            <a:r>
              <a:rPr lang="fa-IR" altLang="en-US"/>
              <a:t>برقراري ارتباط و اتصال</a:t>
            </a:r>
          </a:p>
          <a:p>
            <a:pPr algn="ctr" eaLnBrk="1" hangingPunct="1">
              <a:buFont typeface="Wingdings" panose="05000000000000000000" pitchFamily="2" charset="2"/>
              <a:buChar char="ü"/>
            </a:pPr>
            <a:r>
              <a:rPr lang="fa-IR" altLang="en-US"/>
              <a:t> انتقال و آموزش                          </a:t>
            </a:r>
          </a:p>
          <a:p>
            <a:pPr algn="ctr" eaLnBrk="1" hangingPunct="1">
              <a:buFont typeface="Wingdings" panose="05000000000000000000" pitchFamily="2" charset="2"/>
              <a:buChar char="ü"/>
            </a:pPr>
            <a:r>
              <a:rPr lang="fa-IR" altLang="en-US"/>
              <a:t> تعيين اهداف كلان                     </a:t>
            </a:r>
          </a:p>
          <a:p>
            <a:pPr algn="ctr" eaLnBrk="1" hangingPunct="1">
              <a:buFont typeface="Wingdings" panose="05000000000000000000" pitchFamily="2" charset="2"/>
              <a:buChar char="ü"/>
            </a:pPr>
            <a:r>
              <a:rPr lang="fa-IR" altLang="en-US"/>
              <a:t> اتصال پاداشها به ارزيابي عملكرد</a:t>
            </a:r>
          </a:p>
          <a:p>
            <a:pPr algn="ctr" eaLnBrk="1" hangingPunct="1">
              <a:buFont typeface="Wingdings" panose="05000000000000000000" pitchFamily="2" charset="2"/>
              <a:buChar char="ü"/>
            </a:pPr>
            <a:endParaRPr lang="en-US" altLang="en-US"/>
          </a:p>
        </p:txBody>
      </p:sp>
      <p:sp>
        <p:nvSpPr>
          <p:cNvPr id="17416" name="Rectangle 2075"/>
          <p:cNvSpPr>
            <a:spLocks noChangeArrowheads="1"/>
          </p:cNvSpPr>
          <p:nvPr/>
        </p:nvSpPr>
        <p:spPr bwMode="auto">
          <a:xfrm>
            <a:off x="2667000" y="4267200"/>
            <a:ext cx="2438400" cy="167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برنامه ريزي و تعيين اهداف اجرايي</a:t>
            </a:r>
          </a:p>
          <a:p>
            <a:pPr algn="ctr" eaLnBrk="1" hangingPunct="1">
              <a:buFont typeface="Wingdings" panose="05000000000000000000" pitchFamily="2" charset="2"/>
              <a:buChar char="ü"/>
            </a:pPr>
            <a:r>
              <a:rPr lang="fa-IR" altLang="en-US"/>
              <a:t> تعيين اهداف اجرايي                </a:t>
            </a:r>
          </a:p>
          <a:p>
            <a:pPr algn="ctr" eaLnBrk="1" hangingPunct="1">
              <a:buFont typeface="Wingdings" panose="05000000000000000000" pitchFamily="2" charset="2"/>
              <a:buChar char="ü"/>
            </a:pPr>
            <a:r>
              <a:rPr lang="fa-IR" altLang="en-US"/>
              <a:t> همسوسازي ابتكارات استراتژي</a:t>
            </a:r>
          </a:p>
          <a:p>
            <a:pPr algn="ctr" eaLnBrk="1" hangingPunct="1">
              <a:buFont typeface="Wingdings" panose="05000000000000000000" pitchFamily="2" charset="2"/>
              <a:buChar char="ü"/>
            </a:pPr>
            <a:r>
              <a:rPr lang="fa-IR" altLang="en-US"/>
              <a:t> تخصيص منابع                          </a:t>
            </a:r>
          </a:p>
          <a:p>
            <a:pPr algn="ctr" eaLnBrk="1" hangingPunct="1">
              <a:buFont typeface="Wingdings" panose="05000000000000000000" pitchFamily="2" charset="2"/>
              <a:buChar char="ü"/>
            </a:pPr>
            <a:r>
              <a:rPr lang="fa-IR" altLang="en-US"/>
              <a:t>تعيين شاخصهاي عملكرد          </a:t>
            </a:r>
            <a:endParaRPr lang="en-US" altLang="en-US"/>
          </a:p>
        </p:txBody>
      </p:sp>
      <p:sp>
        <p:nvSpPr>
          <p:cNvPr id="17417" name="Rectangle 2076"/>
          <p:cNvSpPr>
            <a:spLocks noChangeArrowheads="1"/>
          </p:cNvSpPr>
          <p:nvPr/>
        </p:nvSpPr>
        <p:spPr bwMode="auto">
          <a:xfrm>
            <a:off x="5257800" y="2209800"/>
            <a:ext cx="2514600" cy="1828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بازخور و فراگيري استراتژيك</a:t>
            </a:r>
          </a:p>
          <a:p>
            <a:pPr algn="ctr" eaLnBrk="1" hangingPunct="1">
              <a:buFont typeface="Wingdings" panose="05000000000000000000" pitchFamily="2" charset="2"/>
              <a:buChar char="ü"/>
            </a:pPr>
            <a:r>
              <a:rPr lang="fa-IR" altLang="en-US"/>
              <a:t> تبيين چشم انداز مشترك          </a:t>
            </a:r>
          </a:p>
          <a:p>
            <a:pPr algn="ctr" eaLnBrk="1" hangingPunct="1">
              <a:buFont typeface="Wingdings" panose="05000000000000000000" pitchFamily="2" charset="2"/>
              <a:buChar char="ü"/>
            </a:pPr>
            <a:r>
              <a:rPr lang="fa-IR" altLang="en-US"/>
              <a:t> تهيه اطلاعات بازخور استراتژيك</a:t>
            </a:r>
          </a:p>
          <a:p>
            <a:pPr algn="ctr" eaLnBrk="1" hangingPunct="1">
              <a:buFont typeface="Wingdings" panose="05000000000000000000" pitchFamily="2" charset="2"/>
              <a:buChar char="ü"/>
            </a:pPr>
            <a:r>
              <a:rPr lang="fa-IR" altLang="en-US"/>
              <a:t> كل نگري استراتژي ها               </a:t>
            </a:r>
            <a:endParaRPr lang="en-US" altLang="en-US"/>
          </a:p>
        </p:txBody>
      </p:sp>
      <p:sp>
        <p:nvSpPr>
          <p:cNvPr id="17418" name="Oval 2082"/>
          <p:cNvSpPr>
            <a:spLocks noChangeArrowheads="1"/>
          </p:cNvSpPr>
          <p:nvPr/>
        </p:nvSpPr>
        <p:spPr bwMode="auto">
          <a:xfrm>
            <a:off x="3352800" y="2362200"/>
            <a:ext cx="990600" cy="1066800"/>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en-US" altLang="en-US" sz="2400"/>
              <a:t>BSC</a:t>
            </a:r>
          </a:p>
        </p:txBody>
      </p:sp>
      <p:sp>
        <p:nvSpPr>
          <p:cNvPr id="17419" name="AutoShape 2083"/>
          <p:cNvSpPr>
            <a:spLocks noChangeArrowheads="1"/>
          </p:cNvSpPr>
          <p:nvPr/>
        </p:nvSpPr>
        <p:spPr bwMode="auto">
          <a:xfrm>
            <a:off x="3581400" y="1524000"/>
            <a:ext cx="457200" cy="609600"/>
          </a:xfrm>
          <a:prstGeom prst="upArrow">
            <a:avLst>
              <a:gd name="adj1" fmla="val 50000"/>
              <a:gd name="adj2" fmla="val 33333"/>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17420" name="AutoShape 2084"/>
          <p:cNvSpPr>
            <a:spLocks noChangeArrowheads="1"/>
          </p:cNvSpPr>
          <p:nvPr/>
        </p:nvSpPr>
        <p:spPr bwMode="auto">
          <a:xfrm>
            <a:off x="2743200" y="2819400"/>
            <a:ext cx="533400" cy="381000"/>
          </a:xfrm>
          <a:prstGeom prst="leftArrow">
            <a:avLst>
              <a:gd name="adj1" fmla="val 50000"/>
              <a:gd name="adj2" fmla="val 35000"/>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17421" name="AutoShape 2085"/>
          <p:cNvSpPr>
            <a:spLocks noChangeArrowheads="1"/>
          </p:cNvSpPr>
          <p:nvPr/>
        </p:nvSpPr>
        <p:spPr bwMode="auto">
          <a:xfrm>
            <a:off x="3657600" y="3581400"/>
            <a:ext cx="381000" cy="533400"/>
          </a:xfrm>
          <a:prstGeom prst="downArrow">
            <a:avLst>
              <a:gd name="adj1" fmla="val 50000"/>
              <a:gd name="adj2" fmla="val 35000"/>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17422" name="AutoShape 2086"/>
          <p:cNvSpPr>
            <a:spLocks noChangeArrowheads="1"/>
          </p:cNvSpPr>
          <p:nvPr/>
        </p:nvSpPr>
        <p:spPr bwMode="auto">
          <a:xfrm>
            <a:off x="4495800" y="2819400"/>
            <a:ext cx="533400" cy="381000"/>
          </a:xfrm>
          <a:prstGeom prst="rightArrow">
            <a:avLst>
              <a:gd name="adj1" fmla="val 50000"/>
              <a:gd name="adj2" fmla="val 35000"/>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17423" name="Oval 2090"/>
          <p:cNvSpPr>
            <a:spLocks noChangeArrowheads="1"/>
          </p:cNvSpPr>
          <p:nvPr/>
        </p:nvSpPr>
        <p:spPr bwMode="auto">
          <a:xfrm>
            <a:off x="5486400" y="0"/>
            <a:ext cx="2362200" cy="13716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en-US" altLang="en-US"/>
              <a:t>BSC</a:t>
            </a:r>
            <a:r>
              <a:rPr lang="fa-IR" altLang="en-US"/>
              <a:t> بعنوان چارچوب سيستم</a:t>
            </a:r>
          </a:p>
          <a:p>
            <a:pPr algn="ctr" eaLnBrk="1" hangingPunct="1"/>
            <a:r>
              <a:rPr lang="fa-IR" altLang="en-US"/>
              <a:t>مديريت استراتژيك</a:t>
            </a:r>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52400" y="1295400"/>
            <a:ext cx="7696200" cy="47244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240643" name="Text Box 3"/>
          <p:cNvSpPr txBox="1">
            <a:spLocks noChangeArrowheads="1"/>
          </p:cNvSpPr>
          <p:nvPr/>
        </p:nvSpPr>
        <p:spPr bwMode="auto">
          <a:xfrm>
            <a:off x="2362200" y="1295400"/>
            <a:ext cx="4343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lnSpc>
                <a:spcPct val="125000"/>
              </a:lnSpc>
              <a:spcBef>
                <a:spcPct val="0"/>
              </a:spcBef>
            </a:pPr>
            <a:endParaRPr lang="en-US" altLang="en-US" sz="2100">
              <a:latin typeface="Arial" panose="020B0604020202020204" pitchFamily="34" charset="0"/>
              <a:cs typeface="Mitra" panose="00000400000000000000" pitchFamily="2" charset="-78"/>
            </a:endParaRPr>
          </a:p>
        </p:txBody>
      </p:sp>
      <p:sp>
        <p:nvSpPr>
          <p:cNvPr id="18436" name="Rectangle 6"/>
          <p:cNvSpPr>
            <a:spLocks noChangeArrowheads="1"/>
          </p:cNvSpPr>
          <p:nvPr/>
        </p:nvSpPr>
        <p:spPr bwMode="auto">
          <a:xfrm>
            <a:off x="7631113" y="6381750"/>
            <a:ext cx="151288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t>صفحه 38 از </a:t>
            </a:r>
            <a:r>
              <a:rPr lang="ar-SA" altLang="en-US" b="0"/>
              <a:t> 59</a:t>
            </a:r>
            <a:endParaRPr lang="en-US" altLang="en-US" b="0"/>
          </a:p>
        </p:txBody>
      </p:sp>
      <p:grpSp>
        <p:nvGrpSpPr>
          <p:cNvPr id="18437" name="Group 7"/>
          <p:cNvGrpSpPr>
            <a:grpSpLocks/>
          </p:cNvGrpSpPr>
          <p:nvPr/>
        </p:nvGrpSpPr>
        <p:grpSpPr bwMode="auto">
          <a:xfrm>
            <a:off x="-17463" y="6459538"/>
            <a:ext cx="381001" cy="465137"/>
            <a:chOff x="-11" y="4069"/>
            <a:chExt cx="240" cy="293"/>
          </a:xfrm>
        </p:grpSpPr>
        <p:sp>
          <p:nvSpPr>
            <p:cNvPr id="18481" name="Rectangle 8"/>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19</a:t>
              </a:r>
              <a:endParaRPr lang="en-US" altLang="en-US" b="0">
                <a:solidFill>
                  <a:srgbClr val="CC0000"/>
                </a:solidFill>
              </a:endParaRPr>
            </a:p>
          </p:txBody>
        </p:sp>
        <p:sp>
          <p:nvSpPr>
            <p:cNvPr id="18482" name="Line 9"/>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83" name="Rectangle 10"/>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sp>
        <p:nvSpPr>
          <p:cNvPr id="240651" name="Text Box 11"/>
          <p:cNvSpPr txBox="1">
            <a:spLocks noChangeArrowheads="1"/>
          </p:cNvSpPr>
          <p:nvPr/>
        </p:nvSpPr>
        <p:spPr bwMode="auto">
          <a:xfrm>
            <a:off x="304800" y="914400"/>
            <a:ext cx="7391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sz="1900">
                <a:solidFill>
                  <a:srgbClr val="003399"/>
                </a:solidFill>
              </a:rPr>
              <a:t>رويكرد </a:t>
            </a:r>
            <a:r>
              <a:rPr lang="en-US" altLang="en-US" sz="1900">
                <a:solidFill>
                  <a:srgbClr val="003399"/>
                </a:solidFill>
              </a:rPr>
              <a:t>BSC</a:t>
            </a:r>
            <a:r>
              <a:rPr lang="fa-IR" altLang="en-US" sz="1900">
                <a:solidFill>
                  <a:srgbClr val="003399"/>
                </a:solidFill>
              </a:rPr>
              <a:t> به  مديريت استراتژيك واجد27 ويژگي برتر و سرآمد مي باشد</a:t>
            </a:r>
            <a:endParaRPr lang="en-US" altLang="en-US" sz="1900">
              <a:solidFill>
                <a:srgbClr val="003399"/>
              </a:solidFill>
            </a:endParaRPr>
          </a:p>
        </p:txBody>
      </p:sp>
      <p:grpSp>
        <p:nvGrpSpPr>
          <p:cNvPr id="240652" name="Group 12"/>
          <p:cNvGrpSpPr>
            <a:grpSpLocks/>
          </p:cNvGrpSpPr>
          <p:nvPr/>
        </p:nvGrpSpPr>
        <p:grpSpPr bwMode="auto">
          <a:xfrm>
            <a:off x="127000" y="1282700"/>
            <a:ext cx="7721600" cy="4749800"/>
            <a:chOff x="80" y="808"/>
            <a:chExt cx="4864" cy="2992"/>
          </a:xfrm>
        </p:grpSpPr>
        <p:sp>
          <p:nvSpPr>
            <p:cNvPr id="18475" name="AutoShape 13"/>
            <p:cNvSpPr>
              <a:spLocks noChangeArrowheads="1"/>
            </p:cNvSpPr>
            <p:nvPr/>
          </p:nvSpPr>
          <p:spPr bwMode="auto">
            <a:xfrm>
              <a:off x="2064" y="1704"/>
              <a:ext cx="1104" cy="1008"/>
            </a:xfrm>
            <a:prstGeom prst="pentagon">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ويژگي سازمان هاي </a:t>
              </a:r>
              <a:endParaRPr lang="en-US" altLang="en-US"/>
            </a:p>
            <a:p>
              <a:pPr algn="ctr" eaLnBrk="1" hangingPunct="1"/>
              <a:r>
                <a:rPr lang="fa-IR" altLang="en-US"/>
                <a:t>استراتژي محور بر </a:t>
              </a:r>
              <a:endParaRPr lang="en-US" altLang="en-US"/>
            </a:p>
            <a:p>
              <a:pPr algn="ctr" eaLnBrk="1" hangingPunct="1"/>
              <a:r>
                <a:rPr lang="fa-IR" altLang="en-US"/>
                <a:t>اساس مدل </a:t>
              </a:r>
              <a:r>
                <a:rPr lang="en-US" altLang="en-US"/>
                <a:t>BSC</a:t>
              </a:r>
            </a:p>
          </p:txBody>
        </p:sp>
        <p:sp>
          <p:nvSpPr>
            <p:cNvPr id="18476" name="Freeform 14"/>
            <p:cNvSpPr>
              <a:spLocks/>
            </p:cNvSpPr>
            <p:nvPr/>
          </p:nvSpPr>
          <p:spPr bwMode="auto">
            <a:xfrm>
              <a:off x="1024" y="2712"/>
              <a:ext cx="1248" cy="1072"/>
            </a:xfrm>
            <a:custGeom>
              <a:avLst/>
              <a:gdLst>
                <a:gd name="T0" fmla="*/ 1248 w 1248"/>
                <a:gd name="T1" fmla="*/ 0 h 1072"/>
                <a:gd name="T2" fmla="*/ 0 w 1248"/>
                <a:gd name="T3" fmla="*/ 1072 h 1072"/>
                <a:gd name="T4" fmla="*/ 0 60000 65536"/>
                <a:gd name="T5" fmla="*/ 0 60000 65536"/>
              </a:gdLst>
              <a:ahLst/>
              <a:cxnLst>
                <a:cxn ang="T4">
                  <a:pos x="T0" y="T1"/>
                </a:cxn>
                <a:cxn ang="T5">
                  <a:pos x="T2" y="T3"/>
                </a:cxn>
              </a:cxnLst>
              <a:rect l="0" t="0" r="r" b="b"/>
              <a:pathLst>
                <a:path w="1248" h="1072">
                  <a:moveTo>
                    <a:pt x="1248" y="0"/>
                  </a:moveTo>
                  <a:lnTo>
                    <a:pt x="0" y="1072"/>
                  </a:lnTo>
                </a:path>
              </a:pathLst>
            </a:custGeom>
            <a:noFill/>
            <a:ln w="254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77" name="Freeform 15"/>
            <p:cNvSpPr>
              <a:spLocks/>
            </p:cNvSpPr>
            <p:nvPr/>
          </p:nvSpPr>
          <p:spPr bwMode="auto">
            <a:xfrm>
              <a:off x="80" y="1904"/>
              <a:ext cx="1984" cy="184"/>
            </a:xfrm>
            <a:custGeom>
              <a:avLst/>
              <a:gdLst>
                <a:gd name="T0" fmla="*/ 1984 w 1984"/>
                <a:gd name="T1" fmla="*/ 184 h 184"/>
                <a:gd name="T2" fmla="*/ 0 w 1984"/>
                <a:gd name="T3" fmla="*/ 0 h 184"/>
                <a:gd name="T4" fmla="*/ 0 60000 65536"/>
                <a:gd name="T5" fmla="*/ 0 60000 65536"/>
              </a:gdLst>
              <a:ahLst/>
              <a:cxnLst>
                <a:cxn ang="T4">
                  <a:pos x="T0" y="T1"/>
                </a:cxn>
                <a:cxn ang="T5">
                  <a:pos x="T2" y="T3"/>
                </a:cxn>
              </a:cxnLst>
              <a:rect l="0" t="0" r="r" b="b"/>
              <a:pathLst>
                <a:path w="1984" h="184">
                  <a:moveTo>
                    <a:pt x="1984" y="184"/>
                  </a:moveTo>
                  <a:lnTo>
                    <a:pt x="0" y="0"/>
                  </a:lnTo>
                </a:path>
              </a:pathLst>
            </a:custGeom>
            <a:noFill/>
            <a:ln w="254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78" name="Freeform 16"/>
            <p:cNvSpPr>
              <a:spLocks/>
            </p:cNvSpPr>
            <p:nvPr/>
          </p:nvSpPr>
          <p:spPr bwMode="auto">
            <a:xfrm>
              <a:off x="2616" y="808"/>
              <a:ext cx="1" cy="912"/>
            </a:xfrm>
            <a:custGeom>
              <a:avLst/>
              <a:gdLst>
                <a:gd name="T0" fmla="*/ 0 w 1"/>
                <a:gd name="T1" fmla="*/ 912 h 912"/>
                <a:gd name="T2" fmla="*/ 0 w 1"/>
                <a:gd name="T3" fmla="*/ 0 h 912"/>
                <a:gd name="T4" fmla="*/ 0 60000 65536"/>
                <a:gd name="T5" fmla="*/ 0 60000 65536"/>
              </a:gdLst>
              <a:ahLst/>
              <a:cxnLst>
                <a:cxn ang="T4">
                  <a:pos x="T0" y="T1"/>
                </a:cxn>
                <a:cxn ang="T5">
                  <a:pos x="T2" y="T3"/>
                </a:cxn>
              </a:cxnLst>
              <a:rect l="0" t="0" r="r" b="b"/>
              <a:pathLst>
                <a:path w="1" h="912">
                  <a:moveTo>
                    <a:pt x="0" y="912"/>
                  </a:moveTo>
                  <a:lnTo>
                    <a:pt x="0" y="0"/>
                  </a:lnTo>
                </a:path>
              </a:pathLst>
            </a:custGeom>
            <a:noFill/>
            <a:ln w="254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79" name="Freeform 17"/>
            <p:cNvSpPr>
              <a:spLocks/>
            </p:cNvSpPr>
            <p:nvPr/>
          </p:nvSpPr>
          <p:spPr bwMode="auto">
            <a:xfrm>
              <a:off x="3168" y="1960"/>
              <a:ext cx="1776" cy="128"/>
            </a:xfrm>
            <a:custGeom>
              <a:avLst/>
              <a:gdLst>
                <a:gd name="T0" fmla="*/ 0 w 1776"/>
                <a:gd name="T1" fmla="*/ 128 h 128"/>
                <a:gd name="T2" fmla="*/ 1776 w 1776"/>
                <a:gd name="T3" fmla="*/ 0 h 128"/>
                <a:gd name="T4" fmla="*/ 0 60000 65536"/>
                <a:gd name="T5" fmla="*/ 0 60000 65536"/>
              </a:gdLst>
              <a:ahLst/>
              <a:cxnLst>
                <a:cxn ang="T4">
                  <a:pos x="T0" y="T1"/>
                </a:cxn>
                <a:cxn ang="T5">
                  <a:pos x="T2" y="T3"/>
                </a:cxn>
              </a:cxnLst>
              <a:rect l="0" t="0" r="r" b="b"/>
              <a:pathLst>
                <a:path w="1776" h="128">
                  <a:moveTo>
                    <a:pt x="0" y="128"/>
                  </a:moveTo>
                  <a:lnTo>
                    <a:pt x="1776" y="0"/>
                  </a:lnTo>
                </a:path>
              </a:pathLst>
            </a:custGeom>
            <a:noFill/>
            <a:ln w="254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80" name="Freeform 18"/>
            <p:cNvSpPr>
              <a:spLocks/>
            </p:cNvSpPr>
            <p:nvPr/>
          </p:nvSpPr>
          <p:spPr bwMode="auto">
            <a:xfrm>
              <a:off x="2952" y="2712"/>
              <a:ext cx="1152" cy="1088"/>
            </a:xfrm>
            <a:custGeom>
              <a:avLst/>
              <a:gdLst>
                <a:gd name="T0" fmla="*/ 0 w 1152"/>
                <a:gd name="T1" fmla="*/ 0 h 1088"/>
                <a:gd name="T2" fmla="*/ 1152 w 1152"/>
                <a:gd name="T3" fmla="*/ 1088 h 1088"/>
                <a:gd name="T4" fmla="*/ 0 60000 65536"/>
                <a:gd name="T5" fmla="*/ 0 60000 65536"/>
              </a:gdLst>
              <a:ahLst/>
              <a:cxnLst>
                <a:cxn ang="T4">
                  <a:pos x="T0" y="T1"/>
                </a:cxn>
                <a:cxn ang="T5">
                  <a:pos x="T2" y="T3"/>
                </a:cxn>
              </a:cxnLst>
              <a:rect l="0" t="0" r="r" b="b"/>
              <a:pathLst>
                <a:path w="1152" h="1088">
                  <a:moveTo>
                    <a:pt x="0" y="0"/>
                  </a:moveTo>
                  <a:lnTo>
                    <a:pt x="1152" y="1088"/>
                  </a:lnTo>
                </a:path>
              </a:pathLst>
            </a:custGeom>
            <a:noFill/>
            <a:ln w="254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40659" name="Group 19"/>
          <p:cNvGrpSpPr>
            <a:grpSpLocks/>
          </p:cNvGrpSpPr>
          <p:nvPr/>
        </p:nvGrpSpPr>
        <p:grpSpPr bwMode="auto">
          <a:xfrm>
            <a:off x="-304800" y="1709738"/>
            <a:ext cx="4343400" cy="1566862"/>
            <a:chOff x="-192" y="1125"/>
            <a:chExt cx="2736" cy="987"/>
          </a:xfrm>
        </p:grpSpPr>
        <p:sp>
          <p:nvSpPr>
            <p:cNvPr id="18473" name="Text Box 20"/>
            <p:cNvSpPr txBox="1">
              <a:spLocks noChangeArrowheads="1"/>
            </p:cNvSpPr>
            <p:nvPr/>
          </p:nvSpPr>
          <p:spPr bwMode="auto">
            <a:xfrm>
              <a:off x="-96" y="1125"/>
              <a:ext cx="2640" cy="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816100">
                <a:spcBef>
                  <a:spcPct val="20000"/>
                </a:spcBef>
                <a:buChar char="•"/>
                <a:tabLst>
                  <a:tab pos="0" algn="l"/>
                </a:tabLst>
                <a:defRPr sz="3200">
                  <a:solidFill>
                    <a:schemeClr val="tx1"/>
                  </a:solidFill>
                  <a:latin typeface="Times New Roman" panose="02020603050405020304" pitchFamily="18" charset="0"/>
                  <a:cs typeface="Times New Roman" panose="02020603050405020304" pitchFamily="18" charset="0"/>
                </a:defRPr>
              </a:lvl1pPr>
              <a:lvl2pPr marL="482600" indent="-285750" defTabSz="1816100">
                <a:spcBef>
                  <a:spcPct val="20000"/>
                </a:spcBef>
                <a:buChar char="–"/>
                <a:tabLst>
                  <a:tab pos="0" algn="l"/>
                </a:tabLst>
                <a:defRPr sz="2800">
                  <a:solidFill>
                    <a:schemeClr val="tx1"/>
                  </a:solidFill>
                  <a:latin typeface="Times New Roman" panose="02020603050405020304" pitchFamily="18" charset="0"/>
                  <a:cs typeface="Times New Roman" panose="02020603050405020304" pitchFamily="18" charset="0"/>
                </a:defRPr>
              </a:lvl2pPr>
              <a:lvl3pPr marL="1143000" indent="-228600" defTabSz="1816100">
                <a:spcBef>
                  <a:spcPct val="20000"/>
                </a:spcBef>
                <a:buChar char="•"/>
                <a:tabLst>
                  <a:tab pos="0" algn="l"/>
                </a:tabLst>
                <a:defRPr sz="2400">
                  <a:solidFill>
                    <a:schemeClr val="tx1"/>
                  </a:solidFill>
                  <a:latin typeface="Times New Roman" panose="02020603050405020304" pitchFamily="18" charset="0"/>
                  <a:cs typeface="Times New Roman" panose="02020603050405020304" pitchFamily="18" charset="0"/>
                </a:defRPr>
              </a:lvl3pPr>
              <a:lvl4pPr marL="1600200" indent="-228600" defTabSz="1816100">
                <a:spcBef>
                  <a:spcPct val="20000"/>
                </a:spcBef>
                <a:buChar char="–"/>
                <a:tabLst>
                  <a:tab pos="0" algn="l"/>
                </a:tabLst>
                <a:defRPr sz="2000">
                  <a:solidFill>
                    <a:schemeClr val="tx1"/>
                  </a:solidFill>
                  <a:latin typeface="Times New Roman" panose="02020603050405020304" pitchFamily="18" charset="0"/>
                  <a:cs typeface="Times New Roman" panose="02020603050405020304" pitchFamily="18" charset="0"/>
                </a:defRPr>
              </a:lvl4pPr>
              <a:lvl5pPr marL="2057400" indent="-228600" defTabSz="1816100">
                <a:spcBef>
                  <a:spcPct val="20000"/>
                </a:spcBef>
                <a:buChar char="»"/>
                <a:tabLst>
                  <a:tab pos="0" algn="l"/>
                </a:tabLst>
                <a:defRPr sz="2000">
                  <a:solidFill>
                    <a:schemeClr val="tx1"/>
                  </a:solidFill>
                  <a:latin typeface="Times New Roman" panose="02020603050405020304" pitchFamily="18" charset="0"/>
                  <a:cs typeface="Times New Roman" panose="02020603050405020304" pitchFamily="18" charset="0"/>
                </a:defRPr>
              </a:lvl5pPr>
              <a:lvl6pPr marL="2514600" indent="-228600" defTabSz="1816100" eaLnBrk="0" fontAlgn="base" hangingPunct="0">
                <a:spcBef>
                  <a:spcPct val="20000"/>
                </a:spcBef>
                <a:spcAft>
                  <a:spcPct val="0"/>
                </a:spcAft>
                <a:buChar char="»"/>
                <a:tabLst>
                  <a:tab pos="0" algn="l"/>
                </a:tabLst>
                <a:defRPr sz="2000">
                  <a:solidFill>
                    <a:schemeClr val="tx1"/>
                  </a:solidFill>
                  <a:latin typeface="Times New Roman" panose="02020603050405020304" pitchFamily="18" charset="0"/>
                  <a:cs typeface="Times New Roman" panose="02020603050405020304" pitchFamily="18" charset="0"/>
                </a:defRPr>
              </a:lvl6pPr>
              <a:lvl7pPr marL="2971800" indent="-228600" defTabSz="1816100" eaLnBrk="0" fontAlgn="base" hangingPunct="0">
                <a:spcBef>
                  <a:spcPct val="20000"/>
                </a:spcBef>
                <a:spcAft>
                  <a:spcPct val="0"/>
                </a:spcAft>
                <a:buChar char="»"/>
                <a:tabLst>
                  <a:tab pos="0" algn="l"/>
                </a:tabLst>
                <a:defRPr sz="2000">
                  <a:solidFill>
                    <a:schemeClr val="tx1"/>
                  </a:solidFill>
                  <a:latin typeface="Times New Roman" panose="02020603050405020304" pitchFamily="18" charset="0"/>
                  <a:cs typeface="Times New Roman" panose="02020603050405020304" pitchFamily="18" charset="0"/>
                </a:defRPr>
              </a:lvl7pPr>
              <a:lvl8pPr marL="3429000" indent="-228600" defTabSz="1816100" eaLnBrk="0" fontAlgn="base" hangingPunct="0">
                <a:spcBef>
                  <a:spcPct val="20000"/>
                </a:spcBef>
                <a:spcAft>
                  <a:spcPct val="0"/>
                </a:spcAft>
                <a:buChar char="»"/>
                <a:tabLst>
                  <a:tab pos="0" algn="l"/>
                </a:tabLst>
                <a:defRPr sz="2000">
                  <a:solidFill>
                    <a:schemeClr val="tx1"/>
                  </a:solidFill>
                  <a:latin typeface="Times New Roman" panose="02020603050405020304" pitchFamily="18" charset="0"/>
                  <a:cs typeface="Times New Roman" panose="02020603050405020304" pitchFamily="18" charset="0"/>
                </a:defRPr>
              </a:lvl8pPr>
              <a:lvl9pPr marL="3886200" indent="-228600" defTabSz="1816100" eaLnBrk="0" fontAlgn="base" hangingPunct="0">
                <a:spcBef>
                  <a:spcPct val="20000"/>
                </a:spcBef>
                <a:spcAft>
                  <a:spcPct val="0"/>
                </a:spcAft>
                <a:buChar char="»"/>
                <a:tabLst>
                  <a:tab pos="0" algn="l"/>
                </a:tabLst>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spcBef>
                  <a:spcPct val="50000"/>
                </a:spcBef>
              </a:pPr>
              <a:r>
                <a:rPr lang="fa-IR" altLang="en-US" sz="1400" b="0">
                  <a:cs typeface="B Nazanin" panose="00000400000000000000" pitchFamily="2" charset="-78"/>
                </a:rPr>
                <a:t> تهيه نقشه استراتژي</a:t>
              </a:r>
            </a:p>
            <a:p>
              <a:pPr algn="r" rtl="1" eaLnBrk="1" hangingPunct="1">
                <a:spcBef>
                  <a:spcPct val="50000"/>
                </a:spcBef>
              </a:pPr>
              <a:r>
                <a:rPr lang="fa-IR" altLang="en-US" sz="1400" b="0">
                  <a:cs typeface="B Nazanin" panose="00000400000000000000" pitchFamily="2" charset="-78"/>
                </a:rPr>
                <a:t> تهيه كارتهاي متوازن امتيازي</a:t>
              </a:r>
            </a:p>
            <a:p>
              <a:pPr algn="r" rtl="1" eaLnBrk="1" hangingPunct="1">
                <a:spcBef>
                  <a:spcPct val="50000"/>
                </a:spcBef>
              </a:pPr>
              <a:r>
                <a:rPr lang="fa-IR" altLang="en-US" sz="1400" b="0">
                  <a:cs typeface="B Nazanin" panose="00000400000000000000" pitchFamily="2" charset="-78"/>
                </a:rPr>
                <a:t> تعيين اهداف براي هر يك از شاخص ها ، معيارها و استراتژي ها</a:t>
              </a:r>
            </a:p>
            <a:p>
              <a:pPr algn="r" rtl="1" eaLnBrk="1" hangingPunct="1">
                <a:spcBef>
                  <a:spcPct val="50000"/>
                </a:spcBef>
              </a:pPr>
              <a:r>
                <a:rPr lang="fa-IR" altLang="en-US" sz="1400" b="0">
                  <a:cs typeface="B Nazanin" panose="00000400000000000000" pitchFamily="2" charset="-78"/>
                </a:rPr>
                <a:t> تعيين محركهاي منطقي و قابل قبول</a:t>
              </a:r>
            </a:p>
          </p:txBody>
        </p:sp>
        <p:sp>
          <p:nvSpPr>
            <p:cNvPr id="18474" name="Text Box 21"/>
            <p:cNvSpPr txBox="1">
              <a:spLocks noChangeArrowheads="1"/>
            </p:cNvSpPr>
            <p:nvPr/>
          </p:nvSpPr>
          <p:spPr bwMode="auto">
            <a:xfrm>
              <a:off x="-192" y="1920"/>
              <a:ext cx="244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400" b="0"/>
                <a:t> تخصيص مسئوليتها و وظايف</a:t>
              </a:r>
              <a:endParaRPr lang="en-US" altLang="en-US" sz="1400" b="0"/>
            </a:p>
          </p:txBody>
        </p:sp>
      </p:grpSp>
      <p:sp>
        <p:nvSpPr>
          <p:cNvPr id="240662" name="Text Box 22"/>
          <p:cNvSpPr txBox="1">
            <a:spLocks noChangeArrowheads="1"/>
          </p:cNvSpPr>
          <p:nvPr/>
        </p:nvSpPr>
        <p:spPr bwMode="auto">
          <a:xfrm>
            <a:off x="228600" y="3297238"/>
            <a:ext cx="3124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1400" b="0" u="sng">
                <a:solidFill>
                  <a:srgbClr val="A50021"/>
                </a:solidFill>
              </a:rPr>
              <a:t>2- سازمان را در خدمت استراتژي ها قرار دادن</a:t>
            </a:r>
          </a:p>
        </p:txBody>
      </p:sp>
      <p:grpSp>
        <p:nvGrpSpPr>
          <p:cNvPr id="240663" name="Group 23"/>
          <p:cNvGrpSpPr>
            <a:grpSpLocks/>
          </p:cNvGrpSpPr>
          <p:nvPr/>
        </p:nvGrpSpPr>
        <p:grpSpPr bwMode="auto">
          <a:xfrm>
            <a:off x="-609600" y="3678238"/>
            <a:ext cx="4114800" cy="1960562"/>
            <a:chOff x="-384" y="2496"/>
            <a:chExt cx="2592" cy="1235"/>
          </a:xfrm>
        </p:grpSpPr>
        <p:sp>
          <p:nvSpPr>
            <p:cNvPr id="18468" name="Text Box 24"/>
            <p:cNvSpPr txBox="1">
              <a:spLocks noChangeArrowheads="1"/>
            </p:cNvSpPr>
            <p:nvPr/>
          </p:nvSpPr>
          <p:spPr bwMode="auto">
            <a:xfrm>
              <a:off x="0" y="2496"/>
              <a:ext cx="2208"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300" b="0"/>
                <a:t> تعريف وظايف و مسئوليتهاي سازمان در مقابل استراتژي ها</a:t>
              </a:r>
              <a:endParaRPr lang="en-US" altLang="en-US" sz="1300" b="0"/>
            </a:p>
          </p:txBody>
        </p:sp>
        <p:sp>
          <p:nvSpPr>
            <p:cNvPr id="18469" name="Text Box 25"/>
            <p:cNvSpPr txBox="1">
              <a:spLocks noChangeArrowheads="1"/>
            </p:cNvSpPr>
            <p:nvPr/>
          </p:nvSpPr>
          <p:spPr bwMode="auto">
            <a:xfrm>
              <a:off x="-48" y="2976"/>
              <a:ext cx="2064"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300" b="0"/>
                <a:t> تخصيص استراتژي ها به هر يك از واحد هاي پشتيباني</a:t>
              </a:r>
              <a:endParaRPr lang="en-US" altLang="en-US" sz="1300" b="0"/>
            </a:p>
          </p:txBody>
        </p:sp>
        <p:sp>
          <p:nvSpPr>
            <p:cNvPr id="18470" name="Text Box 26"/>
            <p:cNvSpPr txBox="1">
              <a:spLocks noChangeArrowheads="1"/>
            </p:cNvSpPr>
            <p:nvPr/>
          </p:nvSpPr>
          <p:spPr bwMode="auto">
            <a:xfrm>
              <a:off x="-144" y="3177"/>
              <a:ext cx="1920"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300" b="0"/>
                <a:t>تخصيص استراتژي ها به هر يك از شركاي خارجي</a:t>
              </a:r>
              <a:endParaRPr lang="en-US" altLang="en-US" sz="1300" b="0"/>
            </a:p>
          </p:txBody>
        </p:sp>
        <p:sp>
          <p:nvSpPr>
            <p:cNvPr id="18471" name="Text Box 27"/>
            <p:cNvSpPr txBox="1">
              <a:spLocks noChangeArrowheads="1"/>
            </p:cNvSpPr>
            <p:nvPr/>
          </p:nvSpPr>
          <p:spPr bwMode="auto">
            <a:xfrm>
              <a:off x="-48" y="2736"/>
              <a:ext cx="225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300" b="0"/>
                <a:t> تخصيص استراتژي ها به هر يك از واحدهاي عملياتي و اداري</a:t>
              </a:r>
              <a:endParaRPr lang="en-US" altLang="en-US" sz="1300" b="0"/>
            </a:p>
          </p:txBody>
        </p:sp>
        <p:sp>
          <p:nvSpPr>
            <p:cNvPr id="18472" name="Text Box 28"/>
            <p:cNvSpPr txBox="1">
              <a:spLocks noChangeArrowheads="1"/>
            </p:cNvSpPr>
            <p:nvPr/>
          </p:nvSpPr>
          <p:spPr bwMode="auto">
            <a:xfrm>
              <a:off x="-384" y="3360"/>
              <a:ext cx="1920" cy="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300" b="0"/>
                <a:t>تخصيص استراتژي ها به هر يك از اعضاي </a:t>
              </a:r>
            </a:p>
            <a:p>
              <a:pPr eaLnBrk="1" hangingPunct="1"/>
              <a:r>
                <a:rPr lang="fa-IR" altLang="en-US" sz="1300" b="0"/>
                <a:t>           هيات مديره</a:t>
              </a:r>
              <a:endParaRPr lang="en-US" altLang="en-US" sz="1300" b="0"/>
            </a:p>
          </p:txBody>
        </p:sp>
      </p:grpSp>
      <p:sp>
        <p:nvSpPr>
          <p:cNvPr id="240669" name="Text Box 29"/>
          <p:cNvSpPr txBox="1">
            <a:spLocks noChangeArrowheads="1"/>
          </p:cNvSpPr>
          <p:nvPr/>
        </p:nvSpPr>
        <p:spPr bwMode="auto">
          <a:xfrm>
            <a:off x="609600" y="1371600"/>
            <a:ext cx="3429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1400" b="0" u="sng">
                <a:solidFill>
                  <a:srgbClr val="A50021"/>
                </a:solidFill>
              </a:rPr>
              <a:t>1- ترجمه و تبديل استراتژي ها به عبارات اجرايي و عملياتي</a:t>
            </a:r>
          </a:p>
        </p:txBody>
      </p:sp>
      <p:sp>
        <p:nvSpPr>
          <p:cNvPr id="240670" name="Text Box 30"/>
          <p:cNvSpPr txBox="1">
            <a:spLocks noChangeArrowheads="1"/>
          </p:cNvSpPr>
          <p:nvPr/>
        </p:nvSpPr>
        <p:spPr bwMode="auto">
          <a:xfrm>
            <a:off x="2971800" y="4343400"/>
            <a:ext cx="2362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sz="1200" b="0" u="sng">
                <a:solidFill>
                  <a:srgbClr val="A50021"/>
                </a:solidFill>
              </a:rPr>
              <a:t>3- تبديل استراتژي ها به </a:t>
            </a:r>
          </a:p>
          <a:p>
            <a:pPr algn="ctr" eaLnBrk="1" hangingPunct="1"/>
            <a:r>
              <a:rPr lang="fa-IR" altLang="en-US" sz="1200" b="0" u="sng">
                <a:solidFill>
                  <a:srgbClr val="A50021"/>
                </a:solidFill>
              </a:rPr>
              <a:t>وظايف روزمره هر يك از كاركنان</a:t>
            </a:r>
          </a:p>
        </p:txBody>
      </p:sp>
      <p:grpSp>
        <p:nvGrpSpPr>
          <p:cNvPr id="240671" name="Group 31"/>
          <p:cNvGrpSpPr>
            <a:grpSpLocks/>
          </p:cNvGrpSpPr>
          <p:nvPr/>
        </p:nvGrpSpPr>
        <p:grpSpPr bwMode="auto">
          <a:xfrm>
            <a:off x="2209800" y="4953000"/>
            <a:ext cx="3581400" cy="990600"/>
            <a:chOff x="1392" y="3168"/>
            <a:chExt cx="2256" cy="624"/>
          </a:xfrm>
        </p:grpSpPr>
        <p:sp>
          <p:nvSpPr>
            <p:cNvPr id="18464" name="Text Box 32"/>
            <p:cNvSpPr txBox="1">
              <a:spLocks noChangeArrowheads="1"/>
            </p:cNvSpPr>
            <p:nvPr/>
          </p:nvSpPr>
          <p:spPr bwMode="auto">
            <a:xfrm>
              <a:off x="1872" y="3168"/>
              <a:ext cx="148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400" b="0"/>
                <a:t> اطلاع رساني عميق و كافي به كاركنان</a:t>
              </a:r>
            </a:p>
          </p:txBody>
        </p:sp>
        <p:sp>
          <p:nvSpPr>
            <p:cNvPr id="18465" name="Text Box 33"/>
            <p:cNvSpPr txBox="1">
              <a:spLocks noChangeArrowheads="1"/>
            </p:cNvSpPr>
            <p:nvPr/>
          </p:nvSpPr>
          <p:spPr bwMode="auto">
            <a:xfrm>
              <a:off x="1584" y="3312"/>
              <a:ext cx="187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400" b="0"/>
                <a:t>تعريف و مشخص نمودن اهداف فردي كاركنان</a:t>
              </a:r>
            </a:p>
          </p:txBody>
        </p:sp>
        <p:sp>
          <p:nvSpPr>
            <p:cNvPr id="18466" name="Text Box 34"/>
            <p:cNvSpPr txBox="1">
              <a:spLocks noChangeArrowheads="1"/>
            </p:cNvSpPr>
            <p:nvPr/>
          </p:nvSpPr>
          <p:spPr bwMode="auto">
            <a:xfrm>
              <a:off x="1680" y="3456"/>
              <a:ext cx="187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400" b="0"/>
                <a:t>مرتبط كردن پاداش كاركنان با استراتژي ها</a:t>
              </a:r>
            </a:p>
          </p:txBody>
        </p:sp>
        <p:sp>
          <p:nvSpPr>
            <p:cNvPr id="18467" name="Text Box 35"/>
            <p:cNvSpPr txBox="1">
              <a:spLocks noChangeArrowheads="1"/>
            </p:cNvSpPr>
            <p:nvPr/>
          </p:nvSpPr>
          <p:spPr bwMode="auto">
            <a:xfrm>
              <a:off x="1392" y="3600"/>
              <a:ext cx="22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400" b="0"/>
                <a:t>مرتبط نمودن برنامه هاي توسعه شغلي كاركنان با استراتژي ها</a:t>
              </a:r>
            </a:p>
          </p:txBody>
        </p:sp>
      </p:grpSp>
      <p:sp>
        <p:nvSpPr>
          <p:cNvPr id="240676" name="Text Box 36"/>
          <p:cNvSpPr txBox="1">
            <a:spLocks noChangeArrowheads="1"/>
          </p:cNvSpPr>
          <p:nvPr/>
        </p:nvSpPr>
        <p:spPr bwMode="auto">
          <a:xfrm>
            <a:off x="4724400" y="3276600"/>
            <a:ext cx="30480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1300" b="0" u="sng">
                <a:solidFill>
                  <a:srgbClr val="A50021"/>
                </a:solidFill>
              </a:rPr>
              <a:t>4- شناسايي و اتخاذ استراتژي ها به عنوان يك فرآيند مستمر</a:t>
            </a:r>
          </a:p>
        </p:txBody>
      </p:sp>
      <p:sp>
        <p:nvSpPr>
          <p:cNvPr id="240677" name="Text Box 37"/>
          <p:cNvSpPr txBox="1">
            <a:spLocks noChangeArrowheads="1"/>
          </p:cNvSpPr>
          <p:nvPr/>
        </p:nvSpPr>
        <p:spPr bwMode="auto">
          <a:xfrm>
            <a:off x="4191000" y="1371600"/>
            <a:ext cx="3505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1400" b="0" u="sng">
                <a:solidFill>
                  <a:srgbClr val="A50021"/>
                </a:solidFill>
              </a:rPr>
              <a:t>5- ثبت و نهادينه نمودن تغيير از طريق رهبري موثر سازمان</a:t>
            </a:r>
          </a:p>
        </p:txBody>
      </p:sp>
      <p:grpSp>
        <p:nvGrpSpPr>
          <p:cNvPr id="240678" name="Group 38"/>
          <p:cNvGrpSpPr>
            <a:grpSpLocks/>
          </p:cNvGrpSpPr>
          <p:nvPr/>
        </p:nvGrpSpPr>
        <p:grpSpPr bwMode="auto">
          <a:xfrm>
            <a:off x="4038600" y="1585913"/>
            <a:ext cx="3733800" cy="1614487"/>
            <a:chOff x="2592" y="999"/>
            <a:chExt cx="2352" cy="1017"/>
          </a:xfrm>
        </p:grpSpPr>
        <p:sp>
          <p:nvSpPr>
            <p:cNvPr id="18459" name="Text Box 39"/>
            <p:cNvSpPr txBox="1">
              <a:spLocks noChangeArrowheads="1"/>
            </p:cNvSpPr>
            <p:nvPr/>
          </p:nvSpPr>
          <p:spPr bwMode="auto">
            <a:xfrm>
              <a:off x="2736" y="999"/>
              <a:ext cx="220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400" b="0"/>
                <a:t> تعهد مديريت ارشد</a:t>
              </a:r>
            </a:p>
          </p:txBody>
        </p:sp>
        <p:sp>
          <p:nvSpPr>
            <p:cNvPr id="18460" name="Text Box 40"/>
            <p:cNvSpPr txBox="1">
              <a:spLocks noChangeArrowheads="1"/>
            </p:cNvSpPr>
            <p:nvPr/>
          </p:nvSpPr>
          <p:spPr bwMode="auto">
            <a:xfrm>
              <a:off x="2736" y="1143"/>
              <a:ext cx="220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400" b="0"/>
                <a:t> شناسايي و تعيين هنگام ضرورتهاي تغير</a:t>
              </a:r>
            </a:p>
          </p:txBody>
        </p:sp>
        <p:sp>
          <p:nvSpPr>
            <p:cNvPr id="18461" name="Text Box 41"/>
            <p:cNvSpPr txBox="1">
              <a:spLocks noChangeArrowheads="1"/>
            </p:cNvSpPr>
            <p:nvPr/>
          </p:nvSpPr>
          <p:spPr bwMode="auto">
            <a:xfrm>
              <a:off x="2736" y="1287"/>
              <a:ext cx="220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400" b="0"/>
                <a:t>درگير نمودن تيم رهبري سازمان</a:t>
              </a:r>
            </a:p>
          </p:txBody>
        </p:sp>
        <p:sp>
          <p:nvSpPr>
            <p:cNvPr id="18462" name="Text Box 42"/>
            <p:cNvSpPr txBox="1">
              <a:spLocks noChangeArrowheads="1"/>
            </p:cNvSpPr>
            <p:nvPr/>
          </p:nvSpPr>
          <p:spPr bwMode="auto">
            <a:xfrm>
              <a:off x="2736" y="1431"/>
              <a:ext cx="220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400" b="0"/>
                <a:t>تبيين كامل چشم انداز و استراتژي ها ي سازمان</a:t>
              </a:r>
            </a:p>
          </p:txBody>
        </p:sp>
        <p:sp>
          <p:nvSpPr>
            <p:cNvPr id="18463" name="Text Box 43"/>
            <p:cNvSpPr txBox="1">
              <a:spLocks noChangeArrowheads="1"/>
            </p:cNvSpPr>
            <p:nvPr/>
          </p:nvSpPr>
          <p:spPr bwMode="auto">
            <a:xfrm>
              <a:off x="2592" y="1623"/>
              <a:ext cx="2352" cy="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400" b="0"/>
                <a:t>اتخاذ روشهاي جديد در زمينه رويكرد ها و برداشتها ي مديريت</a:t>
              </a:r>
            </a:p>
            <a:p>
              <a:pPr eaLnBrk="1" hangingPunct="1">
                <a:buFontTx/>
                <a:buChar char="•"/>
              </a:pPr>
              <a:r>
                <a:rPr lang="fa-IR" altLang="en-US" sz="1400" b="0"/>
                <a:t> تعيين مديريت برنامه اجراي </a:t>
              </a:r>
              <a:r>
                <a:rPr lang="en-US" altLang="en-US" sz="1400" b="0"/>
                <a:t>BSC</a:t>
              </a:r>
              <a:r>
                <a:rPr lang="fa-IR" altLang="en-US" sz="1400" b="0"/>
                <a:t> در سازمان</a:t>
              </a:r>
            </a:p>
          </p:txBody>
        </p:sp>
      </p:grpSp>
      <p:grpSp>
        <p:nvGrpSpPr>
          <p:cNvPr id="240684" name="Group 44"/>
          <p:cNvGrpSpPr>
            <a:grpSpLocks/>
          </p:cNvGrpSpPr>
          <p:nvPr/>
        </p:nvGrpSpPr>
        <p:grpSpPr bwMode="auto">
          <a:xfrm>
            <a:off x="4916488" y="3702050"/>
            <a:ext cx="2968625" cy="2390775"/>
            <a:chOff x="3097" y="2324"/>
            <a:chExt cx="1870" cy="1506"/>
          </a:xfrm>
        </p:grpSpPr>
        <p:sp>
          <p:nvSpPr>
            <p:cNvPr id="18451" name="Text Box 45"/>
            <p:cNvSpPr txBox="1">
              <a:spLocks noChangeArrowheads="1"/>
            </p:cNvSpPr>
            <p:nvPr/>
          </p:nvSpPr>
          <p:spPr bwMode="auto">
            <a:xfrm>
              <a:off x="3120" y="2324"/>
              <a:ext cx="182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400" b="0"/>
                <a:t> ايجاد سيستم گزارش دهي در مورد </a:t>
              </a:r>
              <a:r>
                <a:rPr lang="en-US" altLang="en-US" sz="1400" b="0"/>
                <a:t>BSC</a:t>
              </a:r>
              <a:endParaRPr lang="fa-IR" altLang="en-US" sz="1400" b="0"/>
            </a:p>
          </p:txBody>
        </p:sp>
        <p:sp>
          <p:nvSpPr>
            <p:cNvPr id="18452" name="Text Box 46"/>
            <p:cNvSpPr txBox="1">
              <a:spLocks noChangeArrowheads="1"/>
            </p:cNvSpPr>
            <p:nvPr/>
          </p:nvSpPr>
          <p:spPr bwMode="auto">
            <a:xfrm>
              <a:off x="3120" y="2468"/>
              <a:ext cx="182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400" b="0"/>
                <a:t> برگزاري جلسات بازنگري استراتژي ها</a:t>
              </a:r>
            </a:p>
          </p:txBody>
        </p:sp>
        <p:sp>
          <p:nvSpPr>
            <p:cNvPr id="18453" name="Text Box 47"/>
            <p:cNvSpPr txBox="1">
              <a:spLocks noChangeArrowheads="1"/>
            </p:cNvSpPr>
            <p:nvPr/>
          </p:nvSpPr>
          <p:spPr bwMode="auto">
            <a:xfrm>
              <a:off x="3120" y="2612"/>
              <a:ext cx="182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200" b="0"/>
                <a:t> برنامه ريزي ، بودجه بندي و يكپارچه سازي استراتژي ها</a:t>
              </a:r>
            </a:p>
          </p:txBody>
        </p:sp>
        <p:sp>
          <p:nvSpPr>
            <p:cNvPr id="18454" name="Text Box 48"/>
            <p:cNvSpPr txBox="1">
              <a:spLocks noChangeArrowheads="1"/>
            </p:cNvSpPr>
            <p:nvPr/>
          </p:nvSpPr>
          <p:spPr bwMode="auto">
            <a:xfrm>
              <a:off x="3120" y="2756"/>
              <a:ext cx="18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200" b="0"/>
                <a:t>برنامه ريزي و يكپارچه سازي منابع انساني و </a:t>
              </a:r>
              <a:r>
                <a:rPr lang="en-US" altLang="en-US" sz="1200" b="0"/>
                <a:t>IT</a:t>
              </a:r>
              <a:r>
                <a:rPr lang="fa-IR" altLang="en-US" sz="1200" b="0"/>
                <a:t> با استراتژي ها</a:t>
              </a:r>
            </a:p>
          </p:txBody>
        </p:sp>
        <p:sp>
          <p:nvSpPr>
            <p:cNvPr id="18455" name="Text Box 49"/>
            <p:cNvSpPr txBox="1">
              <a:spLocks noChangeArrowheads="1"/>
            </p:cNvSpPr>
            <p:nvPr/>
          </p:nvSpPr>
          <p:spPr bwMode="auto">
            <a:xfrm>
              <a:off x="3120" y="2976"/>
              <a:ext cx="1824"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200" b="0"/>
                <a:t>مرتبط نمودن مديريت فرآيند سازمان با </a:t>
              </a:r>
            </a:p>
            <a:p>
              <a:pPr eaLnBrk="1" hangingPunct="1"/>
              <a:r>
                <a:rPr lang="fa-IR" altLang="en-US" sz="1200" b="0"/>
                <a:t>استراتژي ها</a:t>
              </a:r>
            </a:p>
          </p:txBody>
        </p:sp>
        <p:sp>
          <p:nvSpPr>
            <p:cNvPr id="18456" name="Text Box 50"/>
            <p:cNvSpPr txBox="1">
              <a:spLocks noChangeArrowheads="1"/>
            </p:cNvSpPr>
            <p:nvPr/>
          </p:nvSpPr>
          <p:spPr bwMode="auto">
            <a:xfrm>
              <a:off x="3120" y="3249"/>
              <a:ext cx="1824"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200" b="0"/>
                <a:t>مرتبط نمودن فعاليتهاي نشر دانش </a:t>
              </a:r>
            </a:p>
            <a:p>
              <a:pPr eaLnBrk="1" hangingPunct="1"/>
              <a:r>
                <a:rPr lang="fa-IR" altLang="en-US" sz="1200" b="0"/>
                <a:t>در سازمان</a:t>
              </a:r>
            </a:p>
          </p:txBody>
        </p:sp>
        <p:sp>
          <p:nvSpPr>
            <p:cNvPr id="18457" name="Text Box 51"/>
            <p:cNvSpPr txBox="1">
              <a:spLocks noChangeArrowheads="1"/>
            </p:cNvSpPr>
            <p:nvPr/>
          </p:nvSpPr>
          <p:spPr bwMode="auto">
            <a:xfrm>
              <a:off x="3143" y="3521"/>
              <a:ext cx="182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Tx/>
                <a:buChar char="•"/>
              </a:pPr>
              <a:r>
                <a:rPr lang="fa-IR" altLang="en-US" sz="1200" b="0"/>
                <a:t>ايجاد اداره يا فعاليتهاي مديريت </a:t>
              </a:r>
            </a:p>
          </p:txBody>
        </p:sp>
        <p:sp>
          <p:nvSpPr>
            <p:cNvPr id="18458" name="Text Box 52"/>
            <p:cNvSpPr txBox="1">
              <a:spLocks noChangeArrowheads="1"/>
            </p:cNvSpPr>
            <p:nvPr/>
          </p:nvSpPr>
          <p:spPr bwMode="auto">
            <a:xfrm>
              <a:off x="3097" y="3657"/>
              <a:ext cx="182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1200" b="0"/>
                <a:t>استراتژيك</a:t>
              </a:r>
            </a:p>
          </p:txBody>
        </p:sp>
      </p:grpSp>
      <p:sp>
        <p:nvSpPr>
          <p:cNvPr id="240693" name="Rectangle 53"/>
          <p:cNvSpPr>
            <a:spLocks noChangeArrowheads="1"/>
          </p:cNvSpPr>
          <p:nvPr/>
        </p:nvSpPr>
        <p:spPr bwMode="auto">
          <a:xfrm>
            <a:off x="1692275" y="228600"/>
            <a:ext cx="4967288" cy="612775"/>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دوم :</a:t>
            </a:r>
            <a:r>
              <a:rPr lang="ar-SA" altLang="en-US" sz="2600">
                <a:cs typeface="Titr" pitchFamily="2" charset="-78"/>
              </a:rPr>
              <a:t> </a:t>
            </a:r>
            <a:r>
              <a:rPr lang="fa-IR" altLang="en-US" sz="2600">
                <a:cs typeface="Titr" pitchFamily="2" charset="-78"/>
              </a:rPr>
              <a:t>معرفي مدل </a:t>
            </a:r>
            <a:r>
              <a:rPr lang="en-US" altLang="en-US" sz="2600">
                <a:cs typeface="Titr" pitchFamily="2" charset="-78"/>
              </a:rPr>
              <a:t>BSC</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nodePh="1">
                                  <p:stCondLst>
                                    <p:cond delay="0"/>
                                  </p:stCondLst>
                                  <p:endCondLst>
                                    <p:cond evt="begin" delay="0">
                                      <p:tn val="5"/>
                                    </p:cond>
                                  </p:endCondLst>
                                  <p:childTnLst>
                                    <p:set>
                                      <p:cBhvr>
                                        <p:cTn id="6" dur="1" fill="hold">
                                          <p:stCondLst>
                                            <p:cond delay="0"/>
                                          </p:stCondLst>
                                        </p:cTn>
                                        <p:tgtEl>
                                          <p:spTgt spid="240643"/>
                                        </p:tgtEl>
                                        <p:attrNameLst>
                                          <p:attrName>style.visibility</p:attrName>
                                        </p:attrNameLst>
                                      </p:cBhvr>
                                      <p:to>
                                        <p:strVal val="visible"/>
                                      </p:to>
                                    </p:set>
                                    <p:anim calcmode="lin" valueType="num">
                                      <p:cBhvr additive="base">
                                        <p:cTn id="7" dur="500" fill="hold"/>
                                        <p:tgtEl>
                                          <p:spTgt spid="240643"/>
                                        </p:tgtEl>
                                        <p:attrNameLst>
                                          <p:attrName>ppt_x</p:attrName>
                                        </p:attrNameLst>
                                      </p:cBhvr>
                                      <p:tavLst>
                                        <p:tav tm="0">
                                          <p:val>
                                            <p:strVal val="0-#ppt_w/2"/>
                                          </p:val>
                                        </p:tav>
                                        <p:tav tm="100000">
                                          <p:val>
                                            <p:strVal val="#ppt_x"/>
                                          </p:val>
                                        </p:tav>
                                      </p:tavLst>
                                    </p:anim>
                                    <p:anim calcmode="lin" valueType="num">
                                      <p:cBhvr additive="base">
                                        <p:cTn id="8" dur="500" fill="hold"/>
                                        <p:tgtEl>
                                          <p:spTgt spid="24064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4" presetClass="entr" presetSubtype="32" fill="hold" grpId="0" nodeType="afterEffect">
                                  <p:stCondLst>
                                    <p:cond delay="0"/>
                                  </p:stCondLst>
                                  <p:childTnLst>
                                    <p:set>
                                      <p:cBhvr>
                                        <p:cTn id="11" dur="1" fill="hold">
                                          <p:stCondLst>
                                            <p:cond delay="0"/>
                                          </p:stCondLst>
                                        </p:cTn>
                                        <p:tgtEl>
                                          <p:spTgt spid="240693"/>
                                        </p:tgtEl>
                                        <p:attrNameLst>
                                          <p:attrName>style.visibility</p:attrName>
                                        </p:attrNameLst>
                                      </p:cBhvr>
                                      <p:to>
                                        <p:strVal val="visible"/>
                                      </p:to>
                                    </p:set>
                                    <p:animEffect transition="in" filter="box(out)">
                                      <p:cBhvr>
                                        <p:cTn id="12" dur="500"/>
                                        <p:tgtEl>
                                          <p:spTgt spid="240693"/>
                                        </p:tgtEl>
                                      </p:cBhvr>
                                    </p:animEffect>
                                  </p:childTnLst>
                                </p:cTn>
                              </p:par>
                            </p:childTnLst>
                          </p:cTn>
                        </p:par>
                        <p:par>
                          <p:cTn id="13" fill="hold" nodeType="afterGroup">
                            <p:stCondLst>
                              <p:cond delay="1000"/>
                            </p:stCondLst>
                            <p:childTnLst>
                              <p:par>
                                <p:cTn id="14" presetID="16" presetClass="entr" presetSubtype="26" fill="hold" grpId="0" nodeType="afterEffect">
                                  <p:stCondLst>
                                    <p:cond delay="0"/>
                                  </p:stCondLst>
                                  <p:childTnLst>
                                    <p:set>
                                      <p:cBhvr>
                                        <p:cTn id="15" dur="1" fill="hold">
                                          <p:stCondLst>
                                            <p:cond delay="0"/>
                                          </p:stCondLst>
                                        </p:cTn>
                                        <p:tgtEl>
                                          <p:spTgt spid="240651"/>
                                        </p:tgtEl>
                                        <p:attrNameLst>
                                          <p:attrName>style.visibility</p:attrName>
                                        </p:attrNameLst>
                                      </p:cBhvr>
                                      <p:to>
                                        <p:strVal val="visible"/>
                                      </p:to>
                                    </p:set>
                                    <p:animEffect transition="in" filter="barn(inHorizontal)">
                                      <p:cBhvr>
                                        <p:cTn id="16" dur="500"/>
                                        <p:tgtEl>
                                          <p:spTgt spid="240651"/>
                                        </p:tgtEl>
                                      </p:cBhvr>
                                    </p:animEffect>
                                  </p:childTnLst>
                                </p:cTn>
                              </p:par>
                            </p:childTnLst>
                          </p:cTn>
                        </p:par>
                        <p:par>
                          <p:cTn id="17" fill="hold" nodeType="afterGroup">
                            <p:stCondLst>
                              <p:cond delay="1500"/>
                            </p:stCondLst>
                            <p:childTnLst>
                              <p:par>
                                <p:cTn id="18" presetID="4" presetClass="entr" presetSubtype="32" fill="hold" nodeType="afterEffect">
                                  <p:stCondLst>
                                    <p:cond delay="0"/>
                                  </p:stCondLst>
                                  <p:childTnLst>
                                    <p:set>
                                      <p:cBhvr>
                                        <p:cTn id="19" dur="1" fill="hold">
                                          <p:stCondLst>
                                            <p:cond delay="0"/>
                                          </p:stCondLst>
                                        </p:cTn>
                                        <p:tgtEl>
                                          <p:spTgt spid="240652"/>
                                        </p:tgtEl>
                                        <p:attrNameLst>
                                          <p:attrName>style.visibility</p:attrName>
                                        </p:attrNameLst>
                                      </p:cBhvr>
                                      <p:to>
                                        <p:strVal val="visible"/>
                                      </p:to>
                                    </p:set>
                                    <p:animEffect transition="in" filter="box(out)">
                                      <p:cBhvr>
                                        <p:cTn id="20" dur="500"/>
                                        <p:tgtEl>
                                          <p:spTgt spid="240652"/>
                                        </p:tgtEl>
                                      </p:cBhvr>
                                    </p:animEffect>
                                  </p:childTnLst>
                                </p:cTn>
                              </p:par>
                            </p:childTnLst>
                          </p:cTn>
                        </p:par>
                        <p:par>
                          <p:cTn id="21" fill="hold" nodeType="afterGroup">
                            <p:stCondLst>
                              <p:cond delay="2000"/>
                            </p:stCondLst>
                            <p:childTnLst>
                              <p:par>
                                <p:cTn id="22" presetID="18" presetClass="entr" presetSubtype="12" fill="hold" grpId="0" nodeType="afterEffect">
                                  <p:stCondLst>
                                    <p:cond delay="0"/>
                                  </p:stCondLst>
                                  <p:childTnLst>
                                    <p:set>
                                      <p:cBhvr>
                                        <p:cTn id="23" dur="1" fill="hold">
                                          <p:stCondLst>
                                            <p:cond delay="0"/>
                                          </p:stCondLst>
                                        </p:cTn>
                                        <p:tgtEl>
                                          <p:spTgt spid="240669"/>
                                        </p:tgtEl>
                                        <p:attrNameLst>
                                          <p:attrName>style.visibility</p:attrName>
                                        </p:attrNameLst>
                                      </p:cBhvr>
                                      <p:to>
                                        <p:strVal val="visible"/>
                                      </p:to>
                                    </p:set>
                                    <p:animEffect transition="in" filter="strips(downLeft)">
                                      <p:cBhvr>
                                        <p:cTn id="24" dur="500"/>
                                        <p:tgtEl>
                                          <p:spTgt spid="240669"/>
                                        </p:tgtEl>
                                      </p:cBhvr>
                                    </p:animEffect>
                                  </p:childTnLst>
                                </p:cTn>
                              </p:par>
                            </p:childTnLst>
                          </p:cTn>
                        </p:par>
                        <p:par>
                          <p:cTn id="25" fill="hold" nodeType="afterGroup">
                            <p:stCondLst>
                              <p:cond delay="2500"/>
                            </p:stCondLst>
                            <p:childTnLst>
                              <p:par>
                                <p:cTn id="26" presetID="22" presetClass="entr" presetSubtype="1" fill="hold" nodeType="afterEffect">
                                  <p:stCondLst>
                                    <p:cond delay="0"/>
                                  </p:stCondLst>
                                  <p:childTnLst>
                                    <p:set>
                                      <p:cBhvr>
                                        <p:cTn id="27" dur="1" fill="hold">
                                          <p:stCondLst>
                                            <p:cond delay="0"/>
                                          </p:stCondLst>
                                        </p:cTn>
                                        <p:tgtEl>
                                          <p:spTgt spid="240659"/>
                                        </p:tgtEl>
                                        <p:attrNameLst>
                                          <p:attrName>style.visibility</p:attrName>
                                        </p:attrNameLst>
                                      </p:cBhvr>
                                      <p:to>
                                        <p:strVal val="visible"/>
                                      </p:to>
                                    </p:set>
                                    <p:animEffect transition="in" filter="wipe(up)">
                                      <p:cBhvr>
                                        <p:cTn id="28" dur="500"/>
                                        <p:tgtEl>
                                          <p:spTgt spid="240659"/>
                                        </p:tgtEl>
                                      </p:cBhvr>
                                    </p:animEffect>
                                  </p:childTnLst>
                                </p:cTn>
                              </p:par>
                            </p:childTnLst>
                          </p:cTn>
                        </p:par>
                        <p:par>
                          <p:cTn id="29" fill="hold" nodeType="afterGroup">
                            <p:stCondLst>
                              <p:cond delay="3000"/>
                            </p:stCondLst>
                            <p:childTnLst>
                              <p:par>
                                <p:cTn id="30" presetID="18" presetClass="entr" presetSubtype="12" fill="hold" grpId="0" nodeType="afterEffect">
                                  <p:stCondLst>
                                    <p:cond delay="0"/>
                                  </p:stCondLst>
                                  <p:childTnLst>
                                    <p:set>
                                      <p:cBhvr>
                                        <p:cTn id="31" dur="1" fill="hold">
                                          <p:stCondLst>
                                            <p:cond delay="0"/>
                                          </p:stCondLst>
                                        </p:cTn>
                                        <p:tgtEl>
                                          <p:spTgt spid="240662"/>
                                        </p:tgtEl>
                                        <p:attrNameLst>
                                          <p:attrName>style.visibility</p:attrName>
                                        </p:attrNameLst>
                                      </p:cBhvr>
                                      <p:to>
                                        <p:strVal val="visible"/>
                                      </p:to>
                                    </p:set>
                                    <p:animEffect transition="in" filter="strips(downLeft)">
                                      <p:cBhvr>
                                        <p:cTn id="32" dur="500"/>
                                        <p:tgtEl>
                                          <p:spTgt spid="240662"/>
                                        </p:tgtEl>
                                      </p:cBhvr>
                                    </p:animEffect>
                                  </p:childTnLst>
                                </p:cTn>
                              </p:par>
                            </p:childTnLst>
                          </p:cTn>
                        </p:par>
                        <p:par>
                          <p:cTn id="33" fill="hold" nodeType="afterGroup">
                            <p:stCondLst>
                              <p:cond delay="3500"/>
                            </p:stCondLst>
                            <p:childTnLst>
                              <p:par>
                                <p:cTn id="34" presetID="22" presetClass="entr" presetSubtype="1" fill="hold" nodeType="afterEffect">
                                  <p:stCondLst>
                                    <p:cond delay="0"/>
                                  </p:stCondLst>
                                  <p:childTnLst>
                                    <p:set>
                                      <p:cBhvr>
                                        <p:cTn id="35" dur="1" fill="hold">
                                          <p:stCondLst>
                                            <p:cond delay="0"/>
                                          </p:stCondLst>
                                        </p:cTn>
                                        <p:tgtEl>
                                          <p:spTgt spid="240663"/>
                                        </p:tgtEl>
                                        <p:attrNameLst>
                                          <p:attrName>style.visibility</p:attrName>
                                        </p:attrNameLst>
                                      </p:cBhvr>
                                      <p:to>
                                        <p:strVal val="visible"/>
                                      </p:to>
                                    </p:set>
                                    <p:animEffect transition="in" filter="wipe(up)">
                                      <p:cBhvr>
                                        <p:cTn id="36" dur="500"/>
                                        <p:tgtEl>
                                          <p:spTgt spid="240663"/>
                                        </p:tgtEl>
                                      </p:cBhvr>
                                    </p:animEffect>
                                  </p:childTnLst>
                                </p:cTn>
                              </p:par>
                            </p:childTnLst>
                          </p:cTn>
                        </p:par>
                        <p:par>
                          <p:cTn id="37" fill="hold" nodeType="afterGroup">
                            <p:stCondLst>
                              <p:cond delay="4000"/>
                            </p:stCondLst>
                            <p:childTnLst>
                              <p:par>
                                <p:cTn id="38" presetID="18" presetClass="entr" presetSubtype="12" fill="hold" grpId="0" nodeType="afterEffect">
                                  <p:stCondLst>
                                    <p:cond delay="0"/>
                                  </p:stCondLst>
                                  <p:childTnLst>
                                    <p:set>
                                      <p:cBhvr>
                                        <p:cTn id="39" dur="1" fill="hold">
                                          <p:stCondLst>
                                            <p:cond delay="0"/>
                                          </p:stCondLst>
                                        </p:cTn>
                                        <p:tgtEl>
                                          <p:spTgt spid="240670"/>
                                        </p:tgtEl>
                                        <p:attrNameLst>
                                          <p:attrName>style.visibility</p:attrName>
                                        </p:attrNameLst>
                                      </p:cBhvr>
                                      <p:to>
                                        <p:strVal val="visible"/>
                                      </p:to>
                                    </p:set>
                                    <p:animEffect transition="in" filter="strips(downLeft)">
                                      <p:cBhvr>
                                        <p:cTn id="40" dur="500"/>
                                        <p:tgtEl>
                                          <p:spTgt spid="240670"/>
                                        </p:tgtEl>
                                      </p:cBhvr>
                                    </p:animEffect>
                                  </p:childTnLst>
                                </p:cTn>
                              </p:par>
                            </p:childTnLst>
                          </p:cTn>
                        </p:par>
                        <p:par>
                          <p:cTn id="41" fill="hold" nodeType="afterGroup">
                            <p:stCondLst>
                              <p:cond delay="4500"/>
                            </p:stCondLst>
                            <p:childTnLst>
                              <p:par>
                                <p:cTn id="42" presetID="22" presetClass="entr" presetSubtype="1" fill="hold" nodeType="afterEffect">
                                  <p:stCondLst>
                                    <p:cond delay="0"/>
                                  </p:stCondLst>
                                  <p:childTnLst>
                                    <p:set>
                                      <p:cBhvr>
                                        <p:cTn id="43" dur="1" fill="hold">
                                          <p:stCondLst>
                                            <p:cond delay="0"/>
                                          </p:stCondLst>
                                        </p:cTn>
                                        <p:tgtEl>
                                          <p:spTgt spid="240671"/>
                                        </p:tgtEl>
                                        <p:attrNameLst>
                                          <p:attrName>style.visibility</p:attrName>
                                        </p:attrNameLst>
                                      </p:cBhvr>
                                      <p:to>
                                        <p:strVal val="visible"/>
                                      </p:to>
                                    </p:set>
                                    <p:animEffect transition="in" filter="wipe(up)">
                                      <p:cBhvr>
                                        <p:cTn id="44" dur="500"/>
                                        <p:tgtEl>
                                          <p:spTgt spid="240671"/>
                                        </p:tgtEl>
                                      </p:cBhvr>
                                    </p:animEffect>
                                  </p:childTnLst>
                                </p:cTn>
                              </p:par>
                            </p:childTnLst>
                          </p:cTn>
                        </p:par>
                        <p:par>
                          <p:cTn id="45" fill="hold" nodeType="afterGroup">
                            <p:stCondLst>
                              <p:cond delay="5000"/>
                            </p:stCondLst>
                            <p:childTnLst>
                              <p:par>
                                <p:cTn id="46" presetID="18" presetClass="entr" presetSubtype="12" fill="hold" grpId="0" nodeType="afterEffect">
                                  <p:stCondLst>
                                    <p:cond delay="0"/>
                                  </p:stCondLst>
                                  <p:childTnLst>
                                    <p:set>
                                      <p:cBhvr>
                                        <p:cTn id="47" dur="1" fill="hold">
                                          <p:stCondLst>
                                            <p:cond delay="0"/>
                                          </p:stCondLst>
                                        </p:cTn>
                                        <p:tgtEl>
                                          <p:spTgt spid="240676"/>
                                        </p:tgtEl>
                                        <p:attrNameLst>
                                          <p:attrName>style.visibility</p:attrName>
                                        </p:attrNameLst>
                                      </p:cBhvr>
                                      <p:to>
                                        <p:strVal val="visible"/>
                                      </p:to>
                                    </p:set>
                                    <p:animEffect transition="in" filter="strips(downLeft)">
                                      <p:cBhvr>
                                        <p:cTn id="48" dur="500"/>
                                        <p:tgtEl>
                                          <p:spTgt spid="240676"/>
                                        </p:tgtEl>
                                      </p:cBhvr>
                                    </p:animEffect>
                                  </p:childTnLst>
                                </p:cTn>
                              </p:par>
                            </p:childTnLst>
                          </p:cTn>
                        </p:par>
                        <p:par>
                          <p:cTn id="49" fill="hold" nodeType="afterGroup">
                            <p:stCondLst>
                              <p:cond delay="5500"/>
                            </p:stCondLst>
                            <p:childTnLst>
                              <p:par>
                                <p:cTn id="50" presetID="22" presetClass="entr" presetSubtype="1" fill="hold" nodeType="afterEffect">
                                  <p:stCondLst>
                                    <p:cond delay="0"/>
                                  </p:stCondLst>
                                  <p:childTnLst>
                                    <p:set>
                                      <p:cBhvr>
                                        <p:cTn id="51" dur="1" fill="hold">
                                          <p:stCondLst>
                                            <p:cond delay="0"/>
                                          </p:stCondLst>
                                        </p:cTn>
                                        <p:tgtEl>
                                          <p:spTgt spid="240684"/>
                                        </p:tgtEl>
                                        <p:attrNameLst>
                                          <p:attrName>style.visibility</p:attrName>
                                        </p:attrNameLst>
                                      </p:cBhvr>
                                      <p:to>
                                        <p:strVal val="visible"/>
                                      </p:to>
                                    </p:set>
                                    <p:animEffect transition="in" filter="wipe(up)">
                                      <p:cBhvr>
                                        <p:cTn id="52" dur="500"/>
                                        <p:tgtEl>
                                          <p:spTgt spid="240684"/>
                                        </p:tgtEl>
                                      </p:cBhvr>
                                    </p:animEffect>
                                  </p:childTnLst>
                                </p:cTn>
                              </p:par>
                            </p:childTnLst>
                          </p:cTn>
                        </p:par>
                        <p:par>
                          <p:cTn id="53" fill="hold" nodeType="afterGroup">
                            <p:stCondLst>
                              <p:cond delay="6000"/>
                            </p:stCondLst>
                            <p:childTnLst>
                              <p:par>
                                <p:cTn id="54" presetID="18" presetClass="entr" presetSubtype="12" fill="hold" grpId="0" nodeType="afterEffect">
                                  <p:stCondLst>
                                    <p:cond delay="0"/>
                                  </p:stCondLst>
                                  <p:childTnLst>
                                    <p:set>
                                      <p:cBhvr>
                                        <p:cTn id="55" dur="1" fill="hold">
                                          <p:stCondLst>
                                            <p:cond delay="0"/>
                                          </p:stCondLst>
                                        </p:cTn>
                                        <p:tgtEl>
                                          <p:spTgt spid="240677"/>
                                        </p:tgtEl>
                                        <p:attrNameLst>
                                          <p:attrName>style.visibility</p:attrName>
                                        </p:attrNameLst>
                                      </p:cBhvr>
                                      <p:to>
                                        <p:strVal val="visible"/>
                                      </p:to>
                                    </p:set>
                                    <p:animEffect transition="in" filter="strips(downLeft)">
                                      <p:cBhvr>
                                        <p:cTn id="56" dur="500"/>
                                        <p:tgtEl>
                                          <p:spTgt spid="240677"/>
                                        </p:tgtEl>
                                      </p:cBhvr>
                                    </p:animEffect>
                                  </p:childTnLst>
                                </p:cTn>
                              </p:par>
                            </p:childTnLst>
                          </p:cTn>
                        </p:par>
                        <p:par>
                          <p:cTn id="57" fill="hold" nodeType="afterGroup">
                            <p:stCondLst>
                              <p:cond delay="6500"/>
                            </p:stCondLst>
                            <p:childTnLst>
                              <p:par>
                                <p:cTn id="58" presetID="22" presetClass="entr" presetSubtype="1" fill="hold" nodeType="afterEffect">
                                  <p:stCondLst>
                                    <p:cond delay="0"/>
                                  </p:stCondLst>
                                  <p:childTnLst>
                                    <p:set>
                                      <p:cBhvr>
                                        <p:cTn id="59" dur="1" fill="hold">
                                          <p:stCondLst>
                                            <p:cond delay="0"/>
                                          </p:stCondLst>
                                        </p:cTn>
                                        <p:tgtEl>
                                          <p:spTgt spid="240678"/>
                                        </p:tgtEl>
                                        <p:attrNameLst>
                                          <p:attrName>style.visibility</p:attrName>
                                        </p:attrNameLst>
                                      </p:cBhvr>
                                      <p:to>
                                        <p:strVal val="visible"/>
                                      </p:to>
                                    </p:set>
                                    <p:animEffect transition="in" filter="wipe(up)">
                                      <p:cBhvr>
                                        <p:cTn id="60" dur="500"/>
                                        <p:tgtEl>
                                          <p:spTgt spid="2406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3" grpId="0" autoUpdateAnimBg="0"/>
      <p:bldP spid="240651" grpId="0" autoUpdateAnimBg="0"/>
      <p:bldP spid="240662" grpId="0" autoUpdateAnimBg="0"/>
      <p:bldP spid="240669" grpId="0" autoUpdateAnimBg="0"/>
      <p:bldP spid="240670" grpId="0" autoUpdateAnimBg="0"/>
      <p:bldP spid="240676" grpId="0" autoUpdateAnimBg="0"/>
      <p:bldP spid="240677" grpId="0" autoUpdateAnimBg="0"/>
      <p:bldP spid="240693"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ext Box 2"/>
          <p:cNvSpPr txBox="1">
            <a:spLocks noChangeArrowheads="1"/>
          </p:cNvSpPr>
          <p:nvPr/>
        </p:nvSpPr>
        <p:spPr bwMode="auto">
          <a:xfrm>
            <a:off x="1381125" y="1143000"/>
            <a:ext cx="52482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lnSpc>
                <a:spcPct val="125000"/>
              </a:lnSpc>
              <a:spcBef>
                <a:spcPct val="0"/>
              </a:spcBef>
            </a:pPr>
            <a:r>
              <a:rPr lang="fa-IR" altLang="en-US" sz="2400">
                <a:solidFill>
                  <a:srgbClr val="A50021"/>
                </a:solidFill>
                <a:latin typeface="Arial" panose="020B0604020202020204" pitchFamily="34" charset="0"/>
                <a:cs typeface="Mitra" panose="00000400000000000000" pitchFamily="2" charset="-78"/>
              </a:rPr>
              <a:t>برخي نكات در مورد مدل </a:t>
            </a:r>
            <a:r>
              <a:rPr lang="en-US" altLang="en-US" sz="2400">
                <a:solidFill>
                  <a:srgbClr val="A50021"/>
                </a:solidFill>
                <a:latin typeface="Arial" panose="020B0604020202020204" pitchFamily="34" charset="0"/>
                <a:cs typeface="Mitra" panose="00000400000000000000" pitchFamily="2" charset="-78"/>
              </a:rPr>
              <a:t>BSC</a:t>
            </a:r>
          </a:p>
        </p:txBody>
      </p:sp>
      <p:sp>
        <p:nvSpPr>
          <p:cNvPr id="19459" name="Rectangle 5"/>
          <p:cNvSpPr>
            <a:spLocks noChangeArrowheads="1"/>
          </p:cNvSpPr>
          <p:nvPr/>
        </p:nvSpPr>
        <p:spPr bwMode="auto">
          <a:xfrm>
            <a:off x="7631113" y="6381750"/>
            <a:ext cx="151288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t>صفحه 38 از </a:t>
            </a:r>
            <a:r>
              <a:rPr lang="ar-SA" altLang="en-US" b="0"/>
              <a:t> 59</a:t>
            </a:r>
            <a:endParaRPr lang="en-US" altLang="en-US" b="0"/>
          </a:p>
        </p:txBody>
      </p:sp>
      <p:grpSp>
        <p:nvGrpSpPr>
          <p:cNvPr id="19460" name="Group 6"/>
          <p:cNvGrpSpPr>
            <a:grpSpLocks/>
          </p:cNvGrpSpPr>
          <p:nvPr/>
        </p:nvGrpSpPr>
        <p:grpSpPr bwMode="auto">
          <a:xfrm>
            <a:off x="-17463" y="6459538"/>
            <a:ext cx="381001" cy="465137"/>
            <a:chOff x="-11" y="4069"/>
            <a:chExt cx="240" cy="293"/>
          </a:xfrm>
        </p:grpSpPr>
        <p:sp>
          <p:nvSpPr>
            <p:cNvPr id="19478" name="Rectangle 7"/>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21</a:t>
              </a:r>
              <a:endParaRPr lang="en-US" altLang="en-US" b="0">
                <a:solidFill>
                  <a:srgbClr val="CC0000"/>
                </a:solidFill>
              </a:endParaRPr>
            </a:p>
          </p:txBody>
        </p:sp>
        <p:sp>
          <p:nvSpPr>
            <p:cNvPr id="19479" name="Line 8"/>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0" name="Rectangle 9"/>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sp>
        <p:nvSpPr>
          <p:cNvPr id="243722" name="Oval 10"/>
          <p:cNvSpPr>
            <a:spLocks noChangeArrowheads="1"/>
          </p:cNvSpPr>
          <p:nvPr/>
        </p:nvSpPr>
        <p:spPr bwMode="auto">
          <a:xfrm>
            <a:off x="5943600" y="4348163"/>
            <a:ext cx="1447800" cy="1366837"/>
          </a:xfrm>
          <a:prstGeom prst="ellipse">
            <a:avLst/>
          </a:prstGeom>
          <a:solidFill>
            <a:srgbClr val="FFCC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a:cs typeface="Nazanin" panose="00000400000000000000" pitchFamily="2" charset="-78"/>
              </a:rPr>
              <a:t>تبيين و تدوين </a:t>
            </a:r>
          </a:p>
          <a:p>
            <a:pPr algn="ctr" eaLnBrk="1" hangingPunct="1">
              <a:spcBef>
                <a:spcPct val="0"/>
              </a:spcBef>
            </a:pPr>
            <a:r>
              <a:rPr lang="fa-IR" altLang="en-US">
                <a:cs typeface="Nazanin" panose="00000400000000000000" pitchFamily="2" charset="-78"/>
              </a:rPr>
              <a:t>سيستم گزارش دهي </a:t>
            </a:r>
          </a:p>
          <a:p>
            <a:pPr algn="ctr" eaLnBrk="1" hangingPunct="1">
              <a:spcBef>
                <a:spcPct val="0"/>
              </a:spcBef>
            </a:pPr>
            <a:r>
              <a:rPr lang="fa-IR" altLang="en-US">
                <a:cs typeface="Nazanin" panose="00000400000000000000" pitchFamily="2" charset="-78"/>
              </a:rPr>
              <a:t>در مورد عملكرد </a:t>
            </a:r>
            <a:endParaRPr lang="en-US" altLang="en-US">
              <a:cs typeface="Nazanin" panose="00000400000000000000" pitchFamily="2" charset="-78"/>
            </a:endParaRPr>
          </a:p>
        </p:txBody>
      </p:sp>
      <p:sp>
        <p:nvSpPr>
          <p:cNvPr id="243723" name="Oval 11"/>
          <p:cNvSpPr>
            <a:spLocks noChangeArrowheads="1"/>
          </p:cNvSpPr>
          <p:nvPr/>
        </p:nvSpPr>
        <p:spPr bwMode="auto">
          <a:xfrm>
            <a:off x="5943600" y="2971800"/>
            <a:ext cx="1371600" cy="1295400"/>
          </a:xfrm>
          <a:prstGeom prst="ellipse">
            <a:avLst/>
          </a:prstGeom>
          <a:solidFill>
            <a:srgbClr val="FFCC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a:cs typeface="Nazanin" panose="00000400000000000000" pitchFamily="2" charset="-78"/>
              </a:rPr>
              <a:t>تعيين و شناسايي</a:t>
            </a:r>
          </a:p>
          <a:p>
            <a:pPr algn="ctr" eaLnBrk="1" hangingPunct="1">
              <a:spcBef>
                <a:spcPct val="0"/>
              </a:spcBef>
            </a:pPr>
            <a:r>
              <a:rPr lang="fa-IR" altLang="en-US">
                <a:cs typeface="Nazanin" panose="00000400000000000000" pitchFamily="2" charset="-78"/>
              </a:rPr>
              <a:t>شاخص هاي </a:t>
            </a:r>
          </a:p>
          <a:p>
            <a:pPr algn="ctr" eaLnBrk="1" hangingPunct="1">
              <a:spcBef>
                <a:spcPct val="0"/>
              </a:spcBef>
            </a:pPr>
            <a:r>
              <a:rPr lang="fa-IR" altLang="en-US">
                <a:cs typeface="Nazanin" panose="00000400000000000000" pitchFamily="2" charset="-78"/>
              </a:rPr>
              <a:t>كليدي عملكرد</a:t>
            </a:r>
            <a:endParaRPr lang="en-US" altLang="en-US">
              <a:cs typeface="Nazanin" panose="00000400000000000000" pitchFamily="2" charset="-78"/>
            </a:endParaRPr>
          </a:p>
        </p:txBody>
      </p:sp>
      <p:sp>
        <p:nvSpPr>
          <p:cNvPr id="243724" name="Oval 12"/>
          <p:cNvSpPr>
            <a:spLocks noChangeArrowheads="1"/>
          </p:cNvSpPr>
          <p:nvPr/>
        </p:nvSpPr>
        <p:spPr bwMode="auto">
          <a:xfrm>
            <a:off x="4953000" y="1905000"/>
            <a:ext cx="1371600" cy="1295400"/>
          </a:xfrm>
          <a:prstGeom prst="ellipse">
            <a:avLst/>
          </a:prstGeom>
          <a:solidFill>
            <a:srgbClr val="FFCC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a:cs typeface="Nazanin" panose="00000400000000000000" pitchFamily="2" charset="-78"/>
              </a:rPr>
              <a:t>بررسي و ارزيابي</a:t>
            </a:r>
          </a:p>
          <a:p>
            <a:pPr algn="ctr" eaLnBrk="1" hangingPunct="1">
              <a:spcBef>
                <a:spcPct val="0"/>
              </a:spcBef>
            </a:pPr>
            <a:r>
              <a:rPr lang="fa-IR" altLang="en-US">
                <a:cs typeface="Nazanin" panose="00000400000000000000" pitchFamily="2" charset="-78"/>
              </a:rPr>
              <a:t>ميزان رضايت </a:t>
            </a:r>
          </a:p>
          <a:p>
            <a:pPr algn="ctr" eaLnBrk="1" hangingPunct="1">
              <a:spcBef>
                <a:spcPct val="0"/>
              </a:spcBef>
            </a:pPr>
            <a:r>
              <a:rPr lang="fa-IR" altLang="en-US">
                <a:cs typeface="Nazanin" panose="00000400000000000000" pitchFamily="2" charset="-78"/>
              </a:rPr>
              <a:t>مشتريان سازمان</a:t>
            </a:r>
            <a:endParaRPr lang="en-US" altLang="en-US">
              <a:cs typeface="Nazanin" panose="00000400000000000000" pitchFamily="2" charset="-78"/>
            </a:endParaRPr>
          </a:p>
        </p:txBody>
      </p:sp>
      <p:sp>
        <p:nvSpPr>
          <p:cNvPr id="243725" name="Oval 13"/>
          <p:cNvSpPr>
            <a:spLocks noChangeArrowheads="1"/>
          </p:cNvSpPr>
          <p:nvPr/>
        </p:nvSpPr>
        <p:spPr bwMode="auto">
          <a:xfrm>
            <a:off x="3276600" y="1676400"/>
            <a:ext cx="1371600" cy="1295400"/>
          </a:xfrm>
          <a:prstGeom prst="ellipse">
            <a:avLst/>
          </a:prstGeom>
          <a:solidFill>
            <a:srgbClr val="FFCC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a:cs typeface="Nazanin" panose="00000400000000000000" pitchFamily="2" charset="-78"/>
              </a:rPr>
              <a:t>ارزيابي وضع </a:t>
            </a:r>
          </a:p>
          <a:p>
            <a:pPr algn="ctr" eaLnBrk="1" hangingPunct="1">
              <a:spcBef>
                <a:spcPct val="0"/>
              </a:spcBef>
            </a:pPr>
            <a:r>
              <a:rPr lang="fa-IR" altLang="en-US">
                <a:cs typeface="Nazanin" panose="00000400000000000000" pitchFamily="2" charset="-78"/>
              </a:rPr>
              <a:t>موجود سازمان</a:t>
            </a:r>
            <a:endParaRPr lang="en-US" altLang="en-US">
              <a:cs typeface="Nazanin" panose="00000400000000000000" pitchFamily="2" charset="-78"/>
            </a:endParaRPr>
          </a:p>
        </p:txBody>
      </p:sp>
      <p:sp>
        <p:nvSpPr>
          <p:cNvPr id="243726" name="Oval 14"/>
          <p:cNvSpPr>
            <a:spLocks noChangeArrowheads="1"/>
          </p:cNvSpPr>
          <p:nvPr/>
        </p:nvSpPr>
        <p:spPr bwMode="auto">
          <a:xfrm>
            <a:off x="1600200" y="1905000"/>
            <a:ext cx="1371600" cy="1295400"/>
          </a:xfrm>
          <a:prstGeom prst="ellipse">
            <a:avLst/>
          </a:prstGeom>
          <a:solidFill>
            <a:srgbClr val="FFCC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endParaRPr lang="fa-IR" altLang="en-US">
              <a:cs typeface="Nazanin" panose="00000400000000000000" pitchFamily="2" charset="-78"/>
            </a:endParaRPr>
          </a:p>
          <a:p>
            <a:pPr algn="ctr" eaLnBrk="1" hangingPunct="1">
              <a:spcBef>
                <a:spcPct val="0"/>
              </a:spcBef>
            </a:pPr>
            <a:r>
              <a:rPr lang="fa-IR" altLang="en-US">
                <a:cs typeface="Nazanin" panose="00000400000000000000" pitchFamily="2" charset="-78"/>
              </a:rPr>
              <a:t>آموزش گروه اصلي</a:t>
            </a:r>
          </a:p>
          <a:p>
            <a:pPr algn="ctr" eaLnBrk="1" hangingPunct="1">
              <a:spcBef>
                <a:spcPct val="0"/>
              </a:spcBef>
            </a:pPr>
            <a:r>
              <a:rPr lang="fa-IR" altLang="en-US">
                <a:cs typeface="Nazanin" panose="00000400000000000000" pitchFamily="2" charset="-78"/>
              </a:rPr>
              <a:t>مسئول اجراي </a:t>
            </a:r>
          </a:p>
          <a:p>
            <a:pPr algn="ctr" eaLnBrk="1" hangingPunct="1">
              <a:spcBef>
                <a:spcPct val="0"/>
              </a:spcBef>
            </a:pPr>
            <a:r>
              <a:rPr lang="fa-IR" altLang="en-US">
                <a:cs typeface="Nazanin" panose="00000400000000000000" pitchFamily="2" charset="-78"/>
              </a:rPr>
              <a:t>پروژه</a:t>
            </a:r>
            <a:endParaRPr lang="en-US" altLang="en-US">
              <a:cs typeface="Nazanin" panose="00000400000000000000" pitchFamily="2" charset="-78"/>
            </a:endParaRPr>
          </a:p>
        </p:txBody>
      </p:sp>
      <p:sp>
        <p:nvSpPr>
          <p:cNvPr id="243727" name="Oval 15"/>
          <p:cNvSpPr>
            <a:spLocks noChangeArrowheads="1"/>
          </p:cNvSpPr>
          <p:nvPr/>
        </p:nvSpPr>
        <p:spPr bwMode="auto">
          <a:xfrm>
            <a:off x="609600" y="2971800"/>
            <a:ext cx="1371600" cy="1293813"/>
          </a:xfrm>
          <a:prstGeom prst="ellipse">
            <a:avLst/>
          </a:prstGeom>
          <a:solidFill>
            <a:srgbClr val="FFCC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a:cs typeface="Nazanin" panose="00000400000000000000" pitchFamily="2" charset="-78"/>
              </a:rPr>
              <a:t>يكپارچه سازي و </a:t>
            </a:r>
          </a:p>
          <a:p>
            <a:pPr algn="ctr" rtl="0" eaLnBrk="1" hangingPunct="1">
              <a:spcBef>
                <a:spcPct val="0"/>
              </a:spcBef>
            </a:pPr>
            <a:r>
              <a:rPr lang="fa-IR" altLang="en-US">
                <a:cs typeface="Nazanin" panose="00000400000000000000" pitchFamily="2" charset="-78"/>
              </a:rPr>
              <a:t>ادغام شاخص هاي </a:t>
            </a:r>
          </a:p>
          <a:p>
            <a:pPr algn="ctr" rtl="0" eaLnBrk="1" hangingPunct="1">
              <a:spcBef>
                <a:spcPct val="0"/>
              </a:spcBef>
            </a:pPr>
            <a:r>
              <a:rPr lang="fa-IR" altLang="en-US">
                <a:cs typeface="Nazanin" panose="00000400000000000000" pitchFamily="2" charset="-78"/>
              </a:rPr>
              <a:t>كليدي عملكرد</a:t>
            </a:r>
            <a:endParaRPr lang="en-US" altLang="en-US">
              <a:cs typeface="Nazanin" panose="00000400000000000000" pitchFamily="2" charset="-78"/>
            </a:endParaRPr>
          </a:p>
        </p:txBody>
      </p:sp>
      <p:sp>
        <p:nvSpPr>
          <p:cNvPr id="243728" name="Oval 16"/>
          <p:cNvSpPr>
            <a:spLocks noChangeArrowheads="1"/>
          </p:cNvSpPr>
          <p:nvPr/>
        </p:nvSpPr>
        <p:spPr bwMode="auto">
          <a:xfrm>
            <a:off x="533400" y="4348163"/>
            <a:ext cx="1447800" cy="1366837"/>
          </a:xfrm>
          <a:prstGeom prst="ellipse">
            <a:avLst/>
          </a:prstGeom>
          <a:solidFill>
            <a:srgbClr val="FFCC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sz="1400">
                <a:cs typeface="Nazanin" panose="00000400000000000000" pitchFamily="2" charset="-78"/>
              </a:rPr>
              <a:t>بومي نمودن و اجراي</a:t>
            </a:r>
          </a:p>
          <a:p>
            <a:pPr algn="ctr" eaLnBrk="1" hangingPunct="1">
              <a:spcBef>
                <a:spcPct val="0"/>
              </a:spcBef>
            </a:pPr>
            <a:r>
              <a:rPr lang="fa-IR" altLang="en-US" sz="1500">
                <a:cs typeface="Nazanin" panose="00000400000000000000" pitchFamily="2" charset="-78"/>
              </a:rPr>
              <a:t>سيستم گزارش دهي</a:t>
            </a:r>
          </a:p>
          <a:p>
            <a:pPr algn="ctr" eaLnBrk="1" hangingPunct="1">
              <a:spcBef>
                <a:spcPct val="0"/>
              </a:spcBef>
            </a:pPr>
            <a:r>
              <a:rPr lang="fa-IR" altLang="en-US" sz="1500">
                <a:cs typeface="Nazanin" panose="00000400000000000000" pitchFamily="2" charset="-78"/>
              </a:rPr>
              <a:t>براي شاخص هاي </a:t>
            </a:r>
          </a:p>
          <a:p>
            <a:pPr algn="ctr" eaLnBrk="1" hangingPunct="1">
              <a:spcBef>
                <a:spcPct val="0"/>
              </a:spcBef>
            </a:pPr>
            <a:r>
              <a:rPr lang="fa-IR" altLang="en-US" sz="1500">
                <a:cs typeface="Nazanin" panose="00000400000000000000" pitchFamily="2" charset="-78"/>
              </a:rPr>
              <a:t>كليدي عملكرد</a:t>
            </a:r>
            <a:endParaRPr lang="en-US" altLang="en-US" sz="1500">
              <a:cs typeface="Nazanin" panose="00000400000000000000" pitchFamily="2" charset="-78"/>
            </a:endParaRPr>
          </a:p>
        </p:txBody>
      </p:sp>
      <p:grpSp>
        <p:nvGrpSpPr>
          <p:cNvPr id="243729" name="Group 17"/>
          <p:cNvGrpSpPr>
            <a:grpSpLocks/>
          </p:cNvGrpSpPr>
          <p:nvPr/>
        </p:nvGrpSpPr>
        <p:grpSpPr bwMode="auto">
          <a:xfrm>
            <a:off x="1930400" y="2971800"/>
            <a:ext cx="4089400" cy="2324100"/>
            <a:chOff x="1216" y="1872"/>
            <a:chExt cx="2576" cy="1464"/>
          </a:xfrm>
        </p:grpSpPr>
        <p:sp>
          <p:nvSpPr>
            <p:cNvPr id="19470" name="Oval 18"/>
            <p:cNvSpPr>
              <a:spLocks noChangeArrowheads="1"/>
            </p:cNvSpPr>
            <p:nvPr/>
          </p:nvSpPr>
          <p:spPr bwMode="auto">
            <a:xfrm>
              <a:off x="2064" y="2544"/>
              <a:ext cx="864" cy="792"/>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en-US" altLang="en-US" sz="2800">
                  <a:cs typeface="Times New Roman" panose="02020603050405020304" pitchFamily="18" charset="0"/>
                </a:rPr>
                <a:t>BSC</a:t>
              </a:r>
            </a:p>
          </p:txBody>
        </p:sp>
        <p:sp>
          <p:nvSpPr>
            <p:cNvPr id="19471" name="Line 19"/>
            <p:cNvSpPr>
              <a:spLocks noChangeShapeType="1"/>
            </p:cNvSpPr>
            <p:nvPr/>
          </p:nvSpPr>
          <p:spPr bwMode="auto">
            <a:xfrm>
              <a:off x="2928" y="2976"/>
              <a:ext cx="816" cy="144"/>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2" name="Line 20"/>
            <p:cNvSpPr>
              <a:spLocks noChangeShapeType="1"/>
            </p:cNvSpPr>
            <p:nvPr/>
          </p:nvSpPr>
          <p:spPr bwMode="auto">
            <a:xfrm flipV="1">
              <a:off x="2880" y="2448"/>
              <a:ext cx="912" cy="33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3" name="Freeform 21"/>
            <p:cNvSpPr>
              <a:spLocks/>
            </p:cNvSpPr>
            <p:nvPr/>
          </p:nvSpPr>
          <p:spPr bwMode="auto">
            <a:xfrm>
              <a:off x="2744" y="1928"/>
              <a:ext cx="544" cy="672"/>
            </a:xfrm>
            <a:custGeom>
              <a:avLst/>
              <a:gdLst>
                <a:gd name="T0" fmla="*/ 0 w 544"/>
                <a:gd name="T1" fmla="*/ 672 h 672"/>
                <a:gd name="T2" fmla="*/ 544 w 544"/>
                <a:gd name="T3" fmla="*/ 0 h 672"/>
                <a:gd name="T4" fmla="*/ 0 60000 65536"/>
                <a:gd name="T5" fmla="*/ 0 60000 65536"/>
              </a:gdLst>
              <a:ahLst/>
              <a:cxnLst>
                <a:cxn ang="T4">
                  <a:pos x="T0" y="T1"/>
                </a:cxn>
                <a:cxn ang="T5">
                  <a:pos x="T2" y="T3"/>
                </a:cxn>
              </a:cxnLst>
              <a:rect l="0" t="0" r="r" b="b"/>
              <a:pathLst>
                <a:path w="544" h="672">
                  <a:moveTo>
                    <a:pt x="0" y="672"/>
                  </a:moveTo>
                  <a:lnTo>
                    <a:pt x="544" y="0"/>
                  </a:lnTo>
                </a:path>
              </a:pathLst>
            </a:custGeom>
            <a:noFill/>
            <a:ln w="222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4" name="Line 22"/>
            <p:cNvSpPr>
              <a:spLocks noChangeShapeType="1"/>
            </p:cNvSpPr>
            <p:nvPr/>
          </p:nvSpPr>
          <p:spPr bwMode="auto">
            <a:xfrm flipV="1">
              <a:off x="2496" y="1872"/>
              <a:ext cx="0" cy="672"/>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5" name="Freeform 23"/>
            <p:cNvSpPr>
              <a:spLocks/>
            </p:cNvSpPr>
            <p:nvPr/>
          </p:nvSpPr>
          <p:spPr bwMode="auto">
            <a:xfrm>
              <a:off x="1696" y="1928"/>
              <a:ext cx="552" cy="688"/>
            </a:xfrm>
            <a:custGeom>
              <a:avLst/>
              <a:gdLst>
                <a:gd name="T0" fmla="*/ 552 w 552"/>
                <a:gd name="T1" fmla="*/ 688 h 688"/>
                <a:gd name="T2" fmla="*/ 0 w 552"/>
                <a:gd name="T3" fmla="*/ 0 h 688"/>
                <a:gd name="T4" fmla="*/ 0 60000 65536"/>
                <a:gd name="T5" fmla="*/ 0 60000 65536"/>
              </a:gdLst>
              <a:ahLst/>
              <a:cxnLst>
                <a:cxn ang="T4">
                  <a:pos x="T0" y="T1"/>
                </a:cxn>
                <a:cxn ang="T5">
                  <a:pos x="T2" y="T3"/>
                </a:cxn>
              </a:cxnLst>
              <a:rect l="0" t="0" r="r" b="b"/>
              <a:pathLst>
                <a:path w="552" h="688">
                  <a:moveTo>
                    <a:pt x="552" y="688"/>
                  </a:moveTo>
                  <a:lnTo>
                    <a:pt x="0" y="0"/>
                  </a:lnTo>
                </a:path>
              </a:pathLst>
            </a:custGeom>
            <a:noFill/>
            <a:ln w="222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6" name="Freeform 24"/>
            <p:cNvSpPr>
              <a:spLocks/>
            </p:cNvSpPr>
            <p:nvPr/>
          </p:nvSpPr>
          <p:spPr bwMode="auto">
            <a:xfrm>
              <a:off x="1216" y="2440"/>
              <a:ext cx="888" cy="352"/>
            </a:xfrm>
            <a:custGeom>
              <a:avLst/>
              <a:gdLst>
                <a:gd name="T0" fmla="*/ 888 w 888"/>
                <a:gd name="T1" fmla="*/ 352 h 352"/>
                <a:gd name="T2" fmla="*/ 0 w 888"/>
                <a:gd name="T3" fmla="*/ 0 h 352"/>
                <a:gd name="T4" fmla="*/ 0 60000 65536"/>
                <a:gd name="T5" fmla="*/ 0 60000 65536"/>
              </a:gdLst>
              <a:ahLst/>
              <a:cxnLst>
                <a:cxn ang="T4">
                  <a:pos x="T0" y="T1"/>
                </a:cxn>
                <a:cxn ang="T5">
                  <a:pos x="T2" y="T3"/>
                </a:cxn>
              </a:cxnLst>
              <a:rect l="0" t="0" r="r" b="b"/>
              <a:pathLst>
                <a:path w="888" h="352">
                  <a:moveTo>
                    <a:pt x="888" y="352"/>
                  </a:moveTo>
                  <a:lnTo>
                    <a:pt x="0" y="0"/>
                  </a:lnTo>
                </a:path>
              </a:pathLst>
            </a:custGeom>
            <a:noFill/>
            <a:ln w="222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7" name="Line 25"/>
            <p:cNvSpPr>
              <a:spLocks noChangeShapeType="1"/>
            </p:cNvSpPr>
            <p:nvPr/>
          </p:nvSpPr>
          <p:spPr bwMode="auto">
            <a:xfrm flipH="1">
              <a:off x="1248" y="3024"/>
              <a:ext cx="816" cy="144"/>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43738" name="Rectangle 26"/>
          <p:cNvSpPr>
            <a:spLocks noChangeArrowheads="1"/>
          </p:cNvSpPr>
          <p:nvPr/>
        </p:nvSpPr>
        <p:spPr bwMode="auto">
          <a:xfrm>
            <a:off x="1692275" y="228600"/>
            <a:ext cx="4967288" cy="612775"/>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دوم :</a:t>
            </a:r>
            <a:r>
              <a:rPr lang="ar-SA" altLang="en-US" sz="2600">
                <a:cs typeface="Titr" pitchFamily="2" charset="-78"/>
              </a:rPr>
              <a:t> </a:t>
            </a:r>
            <a:r>
              <a:rPr lang="fa-IR" altLang="en-US" sz="2600">
                <a:cs typeface="Titr" pitchFamily="2" charset="-78"/>
              </a:rPr>
              <a:t>معرفي مدل </a:t>
            </a:r>
            <a:r>
              <a:rPr lang="en-US" altLang="en-US" sz="2600">
                <a:cs typeface="Titr" pitchFamily="2" charset="-78"/>
              </a:rPr>
              <a:t>BSC</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43738"/>
                                        </p:tgtEl>
                                        <p:attrNameLst>
                                          <p:attrName>style.visibility</p:attrName>
                                        </p:attrNameLst>
                                      </p:cBhvr>
                                      <p:to>
                                        <p:strVal val="visible"/>
                                      </p:to>
                                    </p:set>
                                    <p:animEffect transition="in" filter="box(out)">
                                      <p:cBhvr>
                                        <p:cTn id="7" dur="500"/>
                                        <p:tgtEl>
                                          <p:spTgt spid="243738"/>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43714"/>
                                        </p:tgtEl>
                                        <p:attrNameLst>
                                          <p:attrName>style.visibility</p:attrName>
                                        </p:attrNameLst>
                                      </p:cBhvr>
                                      <p:to>
                                        <p:strVal val="visible"/>
                                      </p:to>
                                    </p:set>
                                    <p:animEffect transition="in" filter="dissolve">
                                      <p:cBhvr>
                                        <p:cTn id="11" dur="500"/>
                                        <p:tgtEl>
                                          <p:spTgt spid="243714"/>
                                        </p:tgtEl>
                                      </p:cBhvr>
                                    </p:animEffect>
                                  </p:childTnLst>
                                </p:cTn>
                              </p:par>
                            </p:childTnLst>
                          </p:cTn>
                        </p:par>
                        <p:par>
                          <p:cTn id="12" fill="hold" nodeType="afterGroup">
                            <p:stCondLst>
                              <p:cond delay="1000"/>
                            </p:stCondLst>
                            <p:childTnLst>
                              <p:par>
                                <p:cTn id="13" presetID="23" presetClass="entr" presetSubtype="16" fill="hold" nodeType="afterEffect">
                                  <p:stCondLst>
                                    <p:cond delay="0"/>
                                  </p:stCondLst>
                                  <p:childTnLst>
                                    <p:set>
                                      <p:cBhvr>
                                        <p:cTn id="14" dur="1" fill="hold">
                                          <p:stCondLst>
                                            <p:cond delay="0"/>
                                          </p:stCondLst>
                                        </p:cTn>
                                        <p:tgtEl>
                                          <p:spTgt spid="243729"/>
                                        </p:tgtEl>
                                        <p:attrNameLst>
                                          <p:attrName>style.visibility</p:attrName>
                                        </p:attrNameLst>
                                      </p:cBhvr>
                                      <p:to>
                                        <p:strVal val="visible"/>
                                      </p:to>
                                    </p:set>
                                    <p:anim calcmode="lin" valueType="num">
                                      <p:cBhvr>
                                        <p:cTn id="15" dur="500" fill="hold"/>
                                        <p:tgtEl>
                                          <p:spTgt spid="243729"/>
                                        </p:tgtEl>
                                        <p:attrNameLst>
                                          <p:attrName>ppt_w</p:attrName>
                                        </p:attrNameLst>
                                      </p:cBhvr>
                                      <p:tavLst>
                                        <p:tav tm="0">
                                          <p:val>
                                            <p:fltVal val="0"/>
                                          </p:val>
                                        </p:tav>
                                        <p:tav tm="100000">
                                          <p:val>
                                            <p:strVal val="#ppt_w"/>
                                          </p:val>
                                        </p:tav>
                                      </p:tavLst>
                                    </p:anim>
                                    <p:anim calcmode="lin" valueType="num">
                                      <p:cBhvr>
                                        <p:cTn id="16" dur="500" fill="hold"/>
                                        <p:tgtEl>
                                          <p:spTgt spid="243729"/>
                                        </p:tgtEl>
                                        <p:attrNameLst>
                                          <p:attrName>ppt_h</p:attrName>
                                        </p:attrNameLst>
                                      </p:cBhvr>
                                      <p:tavLst>
                                        <p:tav tm="0">
                                          <p:val>
                                            <p:fltVal val="0"/>
                                          </p:val>
                                        </p:tav>
                                        <p:tav tm="100000">
                                          <p:val>
                                            <p:strVal val="#ppt_h"/>
                                          </p:val>
                                        </p:tav>
                                      </p:tavLst>
                                    </p:anim>
                                  </p:childTnLst>
                                </p:cTn>
                              </p:par>
                            </p:childTnLst>
                          </p:cTn>
                        </p:par>
                        <p:par>
                          <p:cTn id="17" fill="hold" nodeType="afterGroup">
                            <p:stCondLst>
                              <p:cond delay="1500"/>
                            </p:stCondLst>
                            <p:childTnLst>
                              <p:par>
                                <p:cTn id="18" presetID="2" presetClass="entr" presetSubtype="2" fill="hold" grpId="0" nodeType="afterEffect">
                                  <p:stCondLst>
                                    <p:cond delay="0"/>
                                  </p:stCondLst>
                                  <p:childTnLst>
                                    <p:set>
                                      <p:cBhvr>
                                        <p:cTn id="19" dur="1" fill="hold">
                                          <p:stCondLst>
                                            <p:cond delay="0"/>
                                          </p:stCondLst>
                                        </p:cTn>
                                        <p:tgtEl>
                                          <p:spTgt spid="243722"/>
                                        </p:tgtEl>
                                        <p:attrNameLst>
                                          <p:attrName>style.visibility</p:attrName>
                                        </p:attrNameLst>
                                      </p:cBhvr>
                                      <p:to>
                                        <p:strVal val="visible"/>
                                      </p:to>
                                    </p:set>
                                    <p:anim calcmode="lin" valueType="num">
                                      <p:cBhvr additive="base">
                                        <p:cTn id="20" dur="500" fill="hold"/>
                                        <p:tgtEl>
                                          <p:spTgt spid="243722"/>
                                        </p:tgtEl>
                                        <p:attrNameLst>
                                          <p:attrName>ppt_x</p:attrName>
                                        </p:attrNameLst>
                                      </p:cBhvr>
                                      <p:tavLst>
                                        <p:tav tm="0">
                                          <p:val>
                                            <p:strVal val="1+#ppt_w/2"/>
                                          </p:val>
                                        </p:tav>
                                        <p:tav tm="100000">
                                          <p:val>
                                            <p:strVal val="#ppt_x"/>
                                          </p:val>
                                        </p:tav>
                                      </p:tavLst>
                                    </p:anim>
                                    <p:anim calcmode="lin" valueType="num">
                                      <p:cBhvr additive="base">
                                        <p:cTn id="21" dur="500" fill="hold"/>
                                        <p:tgtEl>
                                          <p:spTgt spid="243722"/>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2000"/>
                            </p:stCondLst>
                            <p:childTnLst>
                              <p:par>
                                <p:cTn id="23" presetID="2" presetClass="entr" presetSubtype="2" fill="hold" grpId="0" nodeType="afterEffect">
                                  <p:stCondLst>
                                    <p:cond delay="0"/>
                                  </p:stCondLst>
                                  <p:childTnLst>
                                    <p:set>
                                      <p:cBhvr>
                                        <p:cTn id="24" dur="1" fill="hold">
                                          <p:stCondLst>
                                            <p:cond delay="0"/>
                                          </p:stCondLst>
                                        </p:cTn>
                                        <p:tgtEl>
                                          <p:spTgt spid="243723"/>
                                        </p:tgtEl>
                                        <p:attrNameLst>
                                          <p:attrName>style.visibility</p:attrName>
                                        </p:attrNameLst>
                                      </p:cBhvr>
                                      <p:to>
                                        <p:strVal val="visible"/>
                                      </p:to>
                                    </p:set>
                                    <p:anim calcmode="lin" valueType="num">
                                      <p:cBhvr additive="base">
                                        <p:cTn id="25" dur="500" fill="hold"/>
                                        <p:tgtEl>
                                          <p:spTgt spid="243723"/>
                                        </p:tgtEl>
                                        <p:attrNameLst>
                                          <p:attrName>ppt_x</p:attrName>
                                        </p:attrNameLst>
                                      </p:cBhvr>
                                      <p:tavLst>
                                        <p:tav tm="0">
                                          <p:val>
                                            <p:strVal val="1+#ppt_w/2"/>
                                          </p:val>
                                        </p:tav>
                                        <p:tav tm="100000">
                                          <p:val>
                                            <p:strVal val="#ppt_x"/>
                                          </p:val>
                                        </p:tav>
                                      </p:tavLst>
                                    </p:anim>
                                    <p:anim calcmode="lin" valueType="num">
                                      <p:cBhvr additive="base">
                                        <p:cTn id="26" dur="500" fill="hold"/>
                                        <p:tgtEl>
                                          <p:spTgt spid="243723"/>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2500"/>
                            </p:stCondLst>
                            <p:childTnLst>
                              <p:par>
                                <p:cTn id="28" presetID="2" presetClass="entr" presetSubtype="3" fill="hold" grpId="0" nodeType="afterEffect">
                                  <p:stCondLst>
                                    <p:cond delay="0"/>
                                  </p:stCondLst>
                                  <p:childTnLst>
                                    <p:set>
                                      <p:cBhvr>
                                        <p:cTn id="29" dur="1" fill="hold">
                                          <p:stCondLst>
                                            <p:cond delay="0"/>
                                          </p:stCondLst>
                                        </p:cTn>
                                        <p:tgtEl>
                                          <p:spTgt spid="243724"/>
                                        </p:tgtEl>
                                        <p:attrNameLst>
                                          <p:attrName>style.visibility</p:attrName>
                                        </p:attrNameLst>
                                      </p:cBhvr>
                                      <p:to>
                                        <p:strVal val="visible"/>
                                      </p:to>
                                    </p:set>
                                    <p:anim calcmode="lin" valueType="num">
                                      <p:cBhvr additive="base">
                                        <p:cTn id="30" dur="500" fill="hold"/>
                                        <p:tgtEl>
                                          <p:spTgt spid="243724"/>
                                        </p:tgtEl>
                                        <p:attrNameLst>
                                          <p:attrName>ppt_x</p:attrName>
                                        </p:attrNameLst>
                                      </p:cBhvr>
                                      <p:tavLst>
                                        <p:tav tm="0">
                                          <p:val>
                                            <p:strVal val="1+#ppt_w/2"/>
                                          </p:val>
                                        </p:tav>
                                        <p:tav tm="100000">
                                          <p:val>
                                            <p:strVal val="#ppt_x"/>
                                          </p:val>
                                        </p:tav>
                                      </p:tavLst>
                                    </p:anim>
                                    <p:anim calcmode="lin" valueType="num">
                                      <p:cBhvr additive="base">
                                        <p:cTn id="31" dur="500" fill="hold"/>
                                        <p:tgtEl>
                                          <p:spTgt spid="243724"/>
                                        </p:tgtEl>
                                        <p:attrNameLst>
                                          <p:attrName>ppt_y</p:attrName>
                                        </p:attrNameLst>
                                      </p:cBhvr>
                                      <p:tavLst>
                                        <p:tav tm="0">
                                          <p:val>
                                            <p:strVal val="0-#ppt_h/2"/>
                                          </p:val>
                                        </p:tav>
                                        <p:tav tm="100000">
                                          <p:val>
                                            <p:strVal val="#ppt_y"/>
                                          </p:val>
                                        </p:tav>
                                      </p:tavLst>
                                    </p:anim>
                                  </p:childTnLst>
                                </p:cTn>
                              </p:par>
                            </p:childTnLst>
                          </p:cTn>
                        </p:par>
                        <p:par>
                          <p:cTn id="32" fill="hold" nodeType="afterGroup">
                            <p:stCondLst>
                              <p:cond delay="3000"/>
                            </p:stCondLst>
                            <p:childTnLst>
                              <p:par>
                                <p:cTn id="33" presetID="2" presetClass="entr" presetSubtype="1" fill="hold" grpId="0" nodeType="afterEffect">
                                  <p:stCondLst>
                                    <p:cond delay="0"/>
                                  </p:stCondLst>
                                  <p:childTnLst>
                                    <p:set>
                                      <p:cBhvr>
                                        <p:cTn id="34" dur="1" fill="hold">
                                          <p:stCondLst>
                                            <p:cond delay="0"/>
                                          </p:stCondLst>
                                        </p:cTn>
                                        <p:tgtEl>
                                          <p:spTgt spid="243725"/>
                                        </p:tgtEl>
                                        <p:attrNameLst>
                                          <p:attrName>style.visibility</p:attrName>
                                        </p:attrNameLst>
                                      </p:cBhvr>
                                      <p:to>
                                        <p:strVal val="visible"/>
                                      </p:to>
                                    </p:set>
                                    <p:anim calcmode="lin" valueType="num">
                                      <p:cBhvr additive="base">
                                        <p:cTn id="35" dur="500" fill="hold"/>
                                        <p:tgtEl>
                                          <p:spTgt spid="243725"/>
                                        </p:tgtEl>
                                        <p:attrNameLst>
                                          <p:attrName>ppt_x</p:attrName>
                                        </p:attrNameLst>
                                      </p:cBhvr>
                                      <p:tavLst>
                                        <p:tav tm="0">
                                          <p:val>
                                            <p:strVal val="#ppt_x"/>
                                          </p:val>
                                        </p:tav>
                                        <p:tav tm="100000">
                                          <p:val>
                                            <p:strVal val="#ppt_x"/>
                                          </p:val>
                                        </p:tav>
                                      </p:tavLst>
                                    </p:anim>
                                    <p:anim calcmode="lin" valueType="num">
                                      <p:cBhvr additive="base">
                                        <p:cTn id="36" dur="500" fill="hold"/>
                                        <p:tgtEl>
                                          <p:spTgt spid="243725"/>
                                        </p:tgtEl>
                                        <p:attrNameLst>
                                          <p:attrName>ppt_y</p:attrName>
                                        </p:attrNameLst>
                                      </p:cBhvr>
                                      <p:tavLst>
                                        <p:tav tm="0">
                                          <p:val>
                                            <p:strVal val="0-#ppt_h/2"/>
                                          </p:val>
                                        </p:tav>
                                        <p:tav tm="100000">
                                          <p:val>
                                            <p:strVal val="#ppt_y"/>
                                          </p:val>
                                        </p:tav>
                                      </p:tavLst>
                                    </p:anim>
                                  </p:childTnLst>
                                </p:cTn>
                              </p:par>
                            </p:childTnLst>
                          </p:cTn>
                        </p:par>
                        <p:par>
                          <p:cTn id="37" fill="hold" nodeType="afterGroup">
                            <p:stCondLst>
                              <p:cond delay="3500"/>
                            </p:stCondLst>
                            <p:childTnLst>
                              <p:par>
                                <p:cTn id="38" presetID="2" presetClass="entr" presetSubtype="9" fill="hold" grpId="0" nodeType="afterEffect">
                                  <p:stCondLst>
                                    <p:cond delay="0"/>
                                  </p:stCondLst>
                                  <p:childTnLst>
                                    <p:set>
                                      <p:cBhvr>
                                        <p:cTn id="39" dur="1" fill="hold">
                                          <p:stCondLst>
                                            <p:cond delay="0"/>
                                          </p:stCondLst>
                                        </p:cTn>
                                        <p:tgtEl>
                                          <p:spTgt spid="243726"/>
                                        </p:tgtEl>
                                        <p:attrNameLst>
                                          <p:attrName>style.visibility</p:attrName>
                                        </p:attrNameLst>
                                      </p:cBhvr>
                                      <p:to>
                                        <p:strVal val="visible"/>
                                      </p:to>
                                    </p:set>
                                    <p:anim calcmode="lin" valueType="num">
                                      <p:cBhvr additive="base">
                                        <p:cTn id="40" dur="500" fill="hold"/>
                                        <p:tgtEl>
                                          <p:spTgt spid="243726"/>
                                        </p:tgtEl>
                                        <p:attrNameLst>
                                          <p:attrName>ppt_x</p:attrName>
                                        </p:attrNameLst>
                                      </p:cBhvr>
                                      <p:tavLst>
                                        <p:tav tm="0">
                                          <p:val>
                                            <p:strVal val="0-#ppt_w/2"/>
                                          </p:val>
                                        </p:tav>
                                        <p:tav tm="100000">
                                          <p:val>
                                            <p:strVal val="#ppt_x"/>
                                          </p:val>
                                        </p:tav>
                                      </p:tavLst>
                                    </p:anim>
                                    <p:anim calcmode="lin" valueType="num">
                                      <p:cBhvr additive="base">
                                        <p:cTn id="41" dur="500" fill="hold"/>
                                        <p:tgtEl>
                                          <p:spTgt spid="243726"/>
                                        </p:tgtEl>
                                        <p:attrNameLst>
                                          <p:attrName>ppt_y</p:attrName>
                                        </p:attrNameLst>
                                      </p:cBhvr>
                                      <p:tavLst>
                                        <p:tav tm="0">
                                          <p:val>
                                            <p:strVal val="0-#ppt_h/2"/>
                                          </p:val>
                                        </p:tav>
                                        <p:tav tm="100000">
                                          <p:val>
                                            <p:strVal val="#ppt_y"/>
                                          </p:val>
                                        </p:tav>
                                      </p:tavLst>
                                    </p:anim>
                                  </p:childTnLst>
                                </p:cTn>
                              </p:par>
                            </p:childTnLst>
                          </p:cTn>
                        </p:par>
                        <p:par>
                          <p:cTn id="42" fill="hold" nodeType="afterGroup">
                            <p:stCondLst>
                              <p:cond delay="4000"/>
                            </p:stCondLst>
                            <p:childTnLst>
                              <p:par>
                                <p:cTn id="43" presetID="2" presetClass="entr" presetSubtype="8" fill="hold" grpId="0" nodeType="afterEffect">
                                  <p:stCondLst>
                                    <p:cond delay="0"/>
                                  </p:stCondLst>
                                  <p:childTnLst>
                                    <p:set>
                                      <p:cBhvr>
                                        <p:cTn id="44" dur="1" fill="hold">
                                          <p:stCondLst>
                                            <p:cond delay="0"/>
                                          </p:stCondLst>
                                        </p:cTn>
                                        <p:tgtEl>
                                          <p:spTgt spid="243727"/>
                                        </p:tgtEl>
                                        <p:attrNameLst>
                                          <p:attrName>style.visibility</p:attrName>
                                        </p:attrNameLst>
                                      </p:cBhvr>
                                      <p:to>
                                        <p:strVal val="visible"/>
                                      </p:to>
                                    </p:set>
                                    <p:anim calcmode="lin" valueType="num">
                                      <p:cBhvr additive="base">
                                        <p:cTn id="45" dur="500" fill="hold"/>
                                        <p:tgtEl>
                                          <p:spTgt spid="243727"/>
                                        </p:tgtEl>
                                        <p:attrNameLst>
                                          <p:attrName>ppt_x</p:attrName>
                                        </p:attrNameLst>
                                      </p:cBhvr>
                                      <p:tavLst>
                                        <p:tav tm="0">
                                          <p:val>
                                            <p:strVal val="0-#ppt_w/2"/>
                                          </p:val>
                                        </p:tav>
                                        <p:tav tm="100000">
                                          <p:val>
                                            <p:strVal val="#ppt_x"/>
                                          </p:val>
                                        </p:tav>
                                      </p:tavLst>
                                    </p:anim>
                                    <p:anim calcmode="lin" valueType="num">
                                      <p:cBhvr additive="base">
                                        <p:cTn id="46" dur="500" fill="hold"/>
                                        <p:tgtEl>
                                          <p:spTgt spid="243727"/>
                                        </p:tgtEl>
                                        <p:attrNameLst>
                                          <p:attrName>ppt_y</p:attrName>
                                        </p:attrNameLst>
                                      </p:cBhvr>
                                      <p:tavLst>
                                        <p:tav tm="0">
                                          <p:val>
                                            <p:strVal val="#ppt_y"/>
                                          </p:val>
                                        </p:tav>
                                        <p:tav tm="100000">
                                          <p:val>
                                            <p:strVal val="#ppt_y"/>
                                          </p:val>
                                        </p:tav>
                                      </p:tavLst>
                                    </p:anim>
                                  </p:childTnLst>
                                </p:cTn>
                              </p:par>
                            </p:childTnLst>
                          </p:cTn>
                        </p:par>
                        <p:par>
                          <p:cTn id="47" fill="hold" nodeType="afterGroup">
                            <p:stCondLst>
                              <p:cond delay="4500"/>
                            </p:stCondLst>
                            <p:childTnLst>
                              <p:par>
                                <p:cTn id="48" presetID="2" presetClass="entr" presetSubtype="8" fill="hold" grpId="0" nodeType="afterEffect">
                                  <p:stCondLst>
                                    <p:cond delay="0"/>
                                  </p:stCondLst>
                                  <p:childTnLst>
                                    <p:set>
                                      <p:cBhvr>
                                        <p:cTn id="49" dur="1" fill="hold">
                                          <p:stCondLst>
                                            <p:cond delay="0"/>
                                          </p:stCondLst>
                                        </p:cTn>
                                        <p:tgtEl>
                                          <p:spTgt spid="243728"/>
                                        </p:tgtEl>
                                        <p:attrNameLst>
                                          <p:attrName>style.visibility</p:attrName>
                                        </p:attrNameLst>
                                      </p:cBhvr>
                                      <p:to>
                                        <p:strVal val="visible"/>
                                      </p:to>
                                    </p:set>
                                    <p:anim calcmode="lin" valueType="num">
                                      <p:cBhvr additive="base">
                                        <p:cTn id="50" dur="500" fill="hold"/>
                                        <p:tgtEl>
                                          <p:spTgt spid="243728"/>
                                        </p:tgtEl>
                                        <p:attrNameLst>
                                          <p:attrName>ppt_x</p:attrName>
                                        </p:attrNameLst>
                                      </p:cBhvr>
                                      <p:tavLst>
                                        <p:tav tm="0">
                                          <p:val>
                                            <p:strVal val="0-#ppt_w/2"/>
                                          </p:val>
                                        </p:tav>
                                        <p:tav tm="100000">
                                          <p:val>
                                            <p:strVal val="#ppt_x"/>
                                          </p:val>
                                        </p:tav>
                                      </p:tavLst>
                                    </p:anim>
                                    <p:anim calcmode="lin" valueType="num">
                                      <p:cBhvr additive="base">
                                        <p:cTn id="51" dur="500" fill="hold"/>
                                        <p:tgtEl>
                                          <p:spTgt spid="2437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4" grpId="0" autoUpdateAnimBg="0"/>
      <p:bldP spid="243722" grpId="0" animBg="1" autoUpdateAnimBg="0"/>
      <p:bldP spid="243723" grpId="0" animBg="1" autoUpdateAnimBg="0"/>
      <p:bldP spid="243724" grpId="0" animBg="1" autoUpdateAnimBg="0"/>
      <p:bldP spid="243725" grpId="0" animBg="1" autoUpdateAnimBg="0"/>
      <p:bldP spid="243726" grpId="0" animBg="1" autoUpdateAnimBg="0"/>
      <p:bldP spid="243727" grpId="0" animBg="1" autoUpdateAnimBg="0"/>
      <p:bldP spid="243728" grpId="0" animBg="1" autoUpdateAnimBg="0"/>
      <p:bldP spid="243738"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ChangeArrowheads="1"/>
          </p:cNvSpPr>
          <p:nvPr/>
        </p:nvSpPr>
        <p:spPr bwMode="auto">
          <a:xfrm>
            <a:off x="-107950" y="1363663"/>
            <a:ext cx="7754938" cy="242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lnSpc>
                <a:spcPct val="150000"/>
              </a:lnSpc>
              <a:spcBef>
                <a:spcPct val="0"/>
              </a:spcBef>
            </a:pPr>
            <a:r>
              <a:rPr lang="fa-IR" altLang="en-US" sz="2400">
                <a:solidFill>
                  <a:srgbClr val="A50021"/>
                </a:solidFill>
                <a:latin typeface="Arial" panose="020B0604020202020204" pitchFamily="34" charset="0"/>
                <a:cs typeface="Nazanin" panose="00000400000000000000" pitchFamily="2" charset="-78"/>
              </a:rPr>
              <a:t>چرخه مديريت استراتژيك</a:t>
            </a:r>
            <a:r>
              <a:rPr lang="en-US" altLang="en-US" sz="2400">
                <a:solidFill>
                  <a:srgbClr val="A50021"/>
                </a:solidFill>
                <a:latin typeface="Arial" panose="020B0604020202020204" pitchFamily="34" charset="0"/>
                <a:cs typeface="Nazanin" panose="00000400000000000000" pitchFamily="2" charset="-78"/>
              </a:rPr>
              <a:t> </a:t>
            </a:r>
            <a:r>
              <a:rPr lang="fa-IR" altLang="en-US" sz="2400">
                <a:solidFill>
                  <a:srgbClr val="A50021"/>
                </a:solidFill>
                <a:latin typeface="Arial" panose="020B0604020202020204" pitchFamily="34" charset="0"/>
                <a:cs typeface="Nazanin" panose="00000400000000000000" pitchFamily="2" charset="-78"/>
              </a:rPr>
              <a:t> و جايگاه </a:t>
            </a:r>
            <a:r>
              <a:rPr lang="en-US" altLang="en-US" sz="2400">
                <a:solidFill>
                  <a:srgbClr val="A50021"/>
                </a:solidFill>
                <a:latin typeface="Arial" panose="020B0604020202020204" pitchFamily="34" charset="0"/>
                <a:cs typeface="Nazanin" panose="00000400000000000000" pitchFamily="2" charset="-78"/>
              </a:rPr>
              <a:t>BSC</a:t>
            </a:r>
            <a:endParaRPr lang="fa-IR" altLang="en-US" sz="2400">
              <a:solidFill>
                <a:srgbClr val="A50021"/>
              </a:solidFill>
              <a:latin typeface="Arial" panose="020B0604020202020204" pitchFamily="34" charset="0"/>
              <a:cs typeface="Nazanin" panose="00000400000000000000" pitchFamily="2" charset="-78"/>
            </a:endParaRPr>
          </a:p>
          <a:p>
            <a:pPr eaLnBrk="1" hangingPunct="1">
              <a:lnSpc>
                <a:spcPct val="150000"/>
              </a:lnSpc>
              <a:spcBef>
                <a:spcPct val="0"/>
              </a:spcBef>
              <a:buFontTx/>
              <a:buBlip>
                <a:blip r:embed="rId2"/>
              </a:buBlip>
            </a:pPr>
            <a:r>
              <a:rPr lang="fa-IR" altLang="en-US" sz="2400" b="0">
                <a:solidFill>
                  <a:srgbClr val="000066"/>
                </a:solidFill>
                <a:latin typeface="Arial" panose="020B0604020202020204" pitchFamily="34" charset="0"/>
                <a:cs typeface="Nazanin" panose="00000400000000000000" pitchFamily="2" charset="-78"/>
              </a:rPr>
              <a:t> تدوين استراتژيها</a:t>
            </a:r>
          </a:p>
          <a:p>
            <a:pPr eaLnBrk="1" hangingPunct="1">
              <a:lnSpc>
                <a:spcPct val="150000"/>
              </a:lnSpc>
              <a:spcBef>
                <a:spcPct val="0"/>
              </a:spcBef>
              <a:buFontTx/>
              <a:buBlip>
                <a:blip r:embed="rId2"/>
              </a:buBlip>
            </a:pPr>
            <a:r>
              <a:rPr lang="fa-IR" altLang="en-US" sz="2400" b="0">
                <a:solidFill>
                  <a:srgbClr val="000066"/>
                </a:solidFill>
                <a:latin typeface="Arial" panose="020B0604020202020204" pitchFamily="34" charset="0"/>
                <a:cs typeface="Nazanin" panose="00000400000000000000" pitchFamily="2" charset="-78"/>
              </a:rPr>
              <a:t> اجراي استراتژيها</a:t>
            </a:r>
          </a:p>
          <a:p>
            <a:pPr eaLnBrk="1" hangingPunct="1">
              <a:lnSpc>
                <a:spcPct val="150000"/>
              </a:lnSpc>
              <a:spcBef>
                <a:spcPct val="0"/>
              </a:spcBef>
              <a:buFontTx/>
              <a:buBlip>
                <a:blip r:embed="rId2"/>
              </a:buBlip>
            </a:pPr>
            <a:r>
              <a:rPr lang="fa-IR" altLang="en-US" sz="2400" b="0">
                <a:solidFill>
                  <a:srgbClr val="000066"/>
                </a:solidFill>
                <a:latin typeface="Arial" panose="020B0604020202020204" pitchFamily="34" charset="0"/>
                <a:cs typeface="Nazanin" panose="00000400000000000000" pitchFamily="2" charset="-78"/>
              </a:rPr>
              <a:t> ارزيابي استراتژيها</a:t>
            </a:r>
          </a:p>
          <a:p>
            <a:pPr eaLnBrk="1" hangingPunct="1">
              <a:lnSpc>
                <a:spcPct val="150000"/>
              </a:lnSpc>
              <a:spcBef>
                <a:spcPct val="0"/>
              </a:spcBef>
              <a:buSzPct val="150000"/>
            </a:pPr>
            <a:endParaRPr lang="en-US" altLang="en-US" sz="2400" b="0">
              <a:solidFill>
                <a:srgbClr val="000066"/>
              </a:solidFill>
              <a:latin typeface="Arial" panose="020B0604020202020204" pitchFamily="34" charset="0"/>
            </a:endParaRPr>
          </a:p>
        </p:txBody>
      </p:sp>
      <p:sp>
        <p:nvSpPr>
          <p:cNvPr id="245764" name="Rectangle 4"/>
          <p:cNvSpPr>
            <a:spLocks noChangeArrowheads="1"/>
          </p:cNvSpPr>
          <p:nvPr/>
        </p:nvSpPr>
        <p:spPr bwMode="auto">
          <a:xfrm>
            <a:off x="1295400" y="228600"/>
            <a:ext cx="5867400" cy="6858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دوم : معرفي مدل </a:t>
            </a:r>
            <a:r>
              <a:rPr lang="en-US" altLang="en-US" sz="2600">
                <a:cs typeface="Titr" pitchFamily="2" charset="-78"/>
              </a:rPr>
              <a:t>BSC</a:t>
            </a:r>
          </a:p>
        </p:txBody>
      </p:sp>
      <p:grpSp>
        <p:nvGrpSpPr>
          <p:cNvPr id="20484" name="Group 5"/>
          <p:cNvGrpSpPr>
            <a:grpSpLocks/>
          </p:cNvGrpSpPr>
          <p:nvPr/>
        </p:nvGrpSpPr>
        <p:grpSpPr bwMode="auto">
          <a:xfrm>
            <a:off x="0" y="6392863"/>
            <a:ext cx="381000" cy="465137"/>
            <a:chOff x="-11" y="4069"/>
            <a:chExt cx="240" cy="293"/>
          </a:xfrm>
        </p:grpSpPr>
        <p:sp>
          <p:nvSpPr>
            <p:cNvPr id="20493" name="Rectangle 6"/>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28</a:t>
              </a:r>
              <a:endParaRPr lang="en-US" altLang="en-US" b="0">
                <a:solidFill>
                  <a:srgbClr val="CC0000"/>
                </a:solidFill>
              </a:endParaRPr>
            </a:p>
          </p:txBody>
        </p:sp>
        <p:sp>
          <p:nvSpPr>
            <p:cNvPr id="20494" name="Line 7"/>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5" name="Rectangle 8"/>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grpSp>
        <p:nvGrpSpPr>
          <p:cNvPr id="245769" name="Group 9"/>
          <p:cNvGrpSpPr>
            <a:grpSpLocks/>
          </p:cNvGrpSpPr>
          <p:nvPr/>
        </p:nvGrpSpPr>
        <p:grpSpPr bwMode="auto">
          <a:xfrm>
            <a:off x="1036638" y="3648075"/>
            <a:ext cx="6202362" cy="1762125"/>
            <a:chOff x="653" y="2298"/>
            <a:chExt cx="3907" cy="1110"/>
          </a:xfrm>
        </p:grpSpPr>
        <p:sp>
          <p:nvSpPr>
            <p:cNvPr id="20487" name="Text Box 10"/>
            <p:cNvSpPr txBox="1">
              <a:spLocks noChangeArrowheads="1"/>
            </p:cNvSpPr>
            <p:nvPr/>
          </p:nvSpPr>
          <p:spPr bwMode="auto">
            <a:xfrm>
              <a:off x="653" y="3114"/>
              <a:ext cx="1542" cy="29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2400" b="0">
                  <a:cs typeface="Nazanin" panose="00000400000000000000" pitchFamily="2" charset="-78"/>
                </a:rPr>
                <a:t>تدوين استراتژيها</a:t>
              </a:r>
              <a:endParaRPr lang="en-US" altLang="en-US" sz="2400" b="0">
                <a:cs typeface="Nazanin" panose="00000400000000000000" pitchFamily="2" charset="-78"/>
              </a:endParaRPr>
            </a:p>
          </p:txBody>
        </p:sp>
        <p:sp>
          <p:nvSpPr>
            <p:cNvPr id="20488" name="Text Box 11"/>
            <p:cNvSpPr txBox="1">
              <a:spLocks noChangeArrowheads="1"/>
            </p:cNvSpPr>
            <p:nvPr/>
          </p:nvSpPr>
          <p:spPr bwMode="auto">
            <a:xfrm>
              <a:off x="3101" y="3114"/>
              <a:ext cx="1459" cy="29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2400" b="0">
                  <a:cs typeface="Nazanin" panose="00000400000000000000" pitchFamily="2" charset="-78"/>
                </a:rPr>
                <a:t>اجراي استراتژيها</a:t>
              </a:r>
              <a:endParaRPr lang="en-US" altLang="en-US" sz="2400" b="0">
                <a:cs typeface="Nazanin" panose="00000400000000000000" pitchFamily="2" charset="-78"/>
              </a:endParaRPr>
            </a:p>
          </p:txBody>
        </p:sp>
        <p:sp>
          <p:nvSpPr>
            <p:cNvPr id="20489" name="Text Box 12"/>
            <p:cNvSpPr txBox="1">
              <a:spLocks noChangeArrowheads="1"/>
            </p:cNvSpPr>
            <p:nvPr/>
          </p:nvSpPr>
          <p:spPr bwMode="auto">
            <a:xfrm>
              <a:off x="1805" y="2298"/>
              <a:ext cx="1724" cy="29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2400" b="0">
                  <a:cs typeface="Nazanin" panose="00000400000000000000" pitchFamily="2" charset="-78"/>
                </a:rPr>
                <a:t>كنترل و ارزبابي استراتژيها</a:t>
              </a:r>
              <a:endParaRPr lang="en-US" altLang="en-US" sz="2400" b="0">
                <a:cs typeface="Nazanin" panose="00000400000000000000" pitchFamily="2" charset="-78"/>
              </a:endParaRPr>
            </a:p>
          </p:txBody>
        </p:sp>
        <p:cxnSp>
          <p:nvCxnSpPr>
            <p:cNvPr id="20490" name="AutoShape 13"/>
            <p:cNvCxnSpPr>
              <a:cxnSpLocks noChangeShapeType="1"/>
              <a:stCxn id="20487" idx="3"/>
              <a:endCxn id="20488" idx="1"/>
            </p:cNvCxnSpPr>
            <p:nvPr/>
          </p:nvCxnSpPr>
          <p:spPr bwMode="auto">
            <a:xfrm>
              <a:off x="2195" y="3261"/>
              <a:ext cx="906" cy="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1" name="AutoShape 14"/>
            <p:cNvCxnSpPr>
              <a:cxnSpLocks noChangeShapeType="1"/>
              <a:stCxn id="20488" idx="3"/>
              <a:endCxn id="20489" idx="3"/>
            </p:cNvCxnSpPr>
            <p:nvPr/>
          </p:nvCxnSpPr>
          <p:spPr bwMode="auto">
            <a:xfrm flipH="1" flipV="1">
              <a:off x="3529" y="2445"/>
              <a:ext cx="1031" cy="816"/>
            </a:xfrm>
            <a:prstGeom prst="bentConnector3">
              <a:avLst>
                <a:gd name="adj1" fmla="val -13968"/>
              </a:avLst>
            </a:prstGeom>
            <a:noFill/>
            <a:ln w="254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2" name="AutoShape 15"/>
            <p:cNvCxnSpPr>
              <a:cxnSpLocks noChangeShapeType="1"/>
              <a:stCxn id="20489" idx="1"/>
              <a:endCxn id="20487" idx="1"/>
            </p:cNvCxnSpPr>
            <p:nvPr/>
          </p:nvCxnSpPr>
          <p:spPr bwMode="auto">
            <a:xfrm rot="10800000" flipV="1">
              <a:off x="653" y="2445"/>
              <a:ext cx="1152" cy="816"/>
            </a:xfrm>
            <a:prstGeom prst="bentConnector3">
              <a:avLst>
                <a:gd name="adj1" fmla="val 113625"/>
              </a:avLst>
            </a:prstGeom>
            <a:noFill/>
            <a:ln w="254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45776" name="AutoShape 16"/>
          <p:cNvSpPr>
            <a:spLocks noChangeArrowheads="1"/>
          </p:cNvSpPr>
          <p:nvPr/>
        </p:nvSpPr>
        <p:spPr bwMode="auto">
          <a:xfrm>
            <a:off x="3581400" y="2286000"/>
            <a:ext cx="1219200" cy="1143000"/>
          </a:xfrm>
          <a:prstGeom prst="downArrowCallout">
            <a:avLst>
              <a:gd name="adj1" fmla="val 26667"/>
              <a:gd name="adj2" fmla="val 41664"/>
              <a:gd name="adj3" fmla="val 13333"/>
              <a:gd name="adj4" fmla="val 5666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en-US" altLang="en-US" sz="2400">
                <a:effectLst>
                  <a:outerShdw blurRad="38100" dist="38100" dir="2700000" algn="tl">
                    <a:srgbClr val="FFFFFF"/>
                  </a:outerShdw>
                </a:effectLst>
                <a:cs typeface="Times New Roman" panose="02020603050405020304" pitchFamily="18" charset="0"/>
              </a:rPr>
              <a:t>BSC</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45764"/>
                                        </p:tgtEl>
                                        <p:attrNameLst>
                                          <p:attrName>style.visibility</p:attrName>
                                        </p:attrNameLst>
                                      </p:cBhvr>
                                      <p:to>
                                        <p:strVal val="visible"/>
                                      </p:to>
                                    </p:set>
                                    <p:animEffect transition="in" filter="box(out)">
                                      <p:cBhvr>
                                        <p:cTn id="7" dur="500"/>
                                        <p:tgtEl>
                                          <p:spTgt spid="245764"/>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45762"/>
                                        </p:tgtEl>
                                        <p:attrNameLst>
                                          <p:attrName>style.visibility</p:attrName>
                                        </p:attrNameLst>
                                      </p:cBhvr>
                                      <p:to>
                                        <p:strVal val="visible"/>
                                      </p:to>
                                    </p:set>
                                    <p:animEffect transition="in" filter="dissolve">
                                      <p:cBhvr>
                                        <p:cTn id="11" dur="500"/>
                                        <p:tgtEl>
                                          <p:spTgt spid="245762"/>
                                        </p:tgtEl>
                                      </p:cBhvr>
                                    </p:animEffect>
                                  </p:childTnLst>
                                </p:cTn>
                              </p:par>
                            </p:childTnLst>
                          </p:cTn>
                        </p:par>
                        <p:par>
                          <p:cTn id="12" fill="hold" nodeType="afterGroup">
                            <p:stCondLst>
                              <p:cond delay="1000"/>
                            </p:stCondLst>
                            <p:childTnLst>
                              <p:par>
                                <p:cTn id="13" presetID="12" presetClass="entr" presetSubtype="4" fill="hold" nodeType="afterEffect">
                                  <p:stCondLst>
                                    <p:cond delay="0"/>
                                  </p:stCondLst>
                                  <p:childTnLst>
                                    <p:set>
                                      <p:cBhvr>
                                        <p:cTn id="14" dur="1" fill="hold">
                                          <p:stCondLst>
                                            <p:cond delay="0"/>
                                          </p:stCondLst>
                                        </p:cTn>
                                        <p:tgtEl>
                                          <p:spTgt spid="245769"/>
                                        </p:tgtEl>
                                        <p:attrNameLst>
                                          <p:attrName>style.visibility</p:attrName>
                                        </p:attrNameLst>
                                      </p:cBhvr>
                                      <p:to>
                                        <p:strVal val="visible"/>
                                      </p:to>
                                    </p:set>
                                    <p:animEffect transition="in" filter="slide(fromBottom)">
                                      <p:cBhvr>
                                        <p:cTn id="15" dur="500"/>
                                        <p:tgtEl>
                                          <p:spTgt spid="245769"/>
                                        </p:tgtEl>
                                      </p:cBhvr>
                                    </p:animEffect>
                                  </p:childTnLst>
                                </p:cTn>
                              </p:par>
                            </p:childTnLst>
                          </p:cTn>
                        </p:par>
                        <p:par>
                          <p:cTn id="16" fill="hold" nodeType="afterGroup">
                            <p:stCondLst>
                              <p:cond delay="1500"/>
                            </p:stCondLst>
                            <p:childTnLst>
                              <p:par>
                                <p:cTn id="17" presetID="12" presetClass="entr" presetSubtype="1" fill="hold" grpId="0" nodeType="afterEffect">
                                  <p:stCondLst>
                                    <p:cond delay="0"/>
                                  </p:stCondLst>
                                  <p:childTnLst>
                                    <p:set>
                                      <p:cBhvr>
                                        <p:cTn id="18" dur="1" fill="hold">
                                          <p:stCondLst>
                                            <p:cond delay="0"/>
                                          </p:stCondLst>
                                        </p:cTn>
                                        <p:tgtEl>
                                          <p:spTgt spid="245776"/>
                                        </p:tgtEl>
                                        <p:attrNameLst>
                                          <p:attrName>style.visibility</p:attrName>
                                        </p:attrNameLst>
                                      </p:cBhvr>
                                      <p:to>
                                        <p:strVal val="visible"/>
                                      </p:to>
                                    </p:set>
                                    <p:animEffect transition="in" filter="slide(fromTop)">
                                      <p:cBhvr>
                                        <p:cTn id="19" dur="500"/>
                                        <p:tgtEl>
                                          <p:spTgt spid="2457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2" grpId="0" autoUpdateAnimBg="0"/>
      <p:bldP spid="245764" grpId="0" animBg="1" autoUpdateAnimBg="0"/>
      <p:bldP spid="245776"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1026"/>
          <p:cNvSpPr>
            <a:spLocks noChangeArrowheads="1"/>
          </p:cNvSpPr>
          <p:nvPr/>
        </p:nvSpPr>
        <p:spPr bwMode="auto">
          <a:xfrm>
            <a:off x="0" y="981075"/>
            <a:ext cx="7940675"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sz="2400">
                <a:solidFill>
                  <a:srgbClr val="000066"/>
                </a:solidFill>
              </a:rPr>
              <a:t> </a:t>
            </a:r>
            <a:r>
              <a:rPr lang="fa-IR" altLang="en-US" sz="2000">
                <a:solidFill>
                  <a:srgbClr val="000066"/>
                </a:solidFill>
              </a:rPr>
              <a:t>نمونه هايي از شاخص هايي كه مي توان در جنبه هاي چهارگانه مدل </a:t>
            </a:r>
            <a:r>
              <a:rPr lang="en-US" altLang="en-US" sz="2000">
                <a:solidFill>
                  <a:srgbClr val="000066"/>
                </a:solidFill>
              </a:rPr>
              <a:t>BSC</a:t>
            </a:r>
            <a:r>
              <a:rPr lang="fa-IR" altLang="en-US" sz="2000">
                <a:solidFill>
                  <a:srgbClr val="000066"/>
                </a:solidFill>
              </a:rPr>
              <a:t> از آنها بهره برد :</a:t>
            </a:r>
            <a:endParaRPr lang="en-US" altLang="en-US" sz="2000">
              <a:solidFill>
                <a:srgbClr val="000066"/>
              </a:solidFill>
              <a:sym typeface="Wingdings" panose="05000000000000000000" pitchFamily="2" charset="2"/>
            </a:endParaRPr>
          </a:p>
        </p:txBody>
      </p:sp>
      <p:grpSp>
        <p:nvGrpSpPr>
          <p:cNvPr id="21507" name="Group 1028"/>
          <p:cNvGrpSpPr>
            <a:grpSpLocks/>
          </p:cNvGrpSpPr>
          <p:nvPr/>
        </p:nvGrpSpPr>
        <p:grpSpPr bwMode="auto">
          <a:xfrm>
            <a:off x="-17463" y="6459538"/>
            <a:ext cx="381001" cy="465137"/>
            <a:chOff x="-11" y="4069"/>
            <a:chExt cx="240" cy="293"/>
          </a:xfrm>
        </p:grpSpPr>
        <p:sp>
          <p:nvSpPr>
            <p:cNvPr id="21520" name="Rectangle 1029"/>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50</a:t>
              </a:r>
              <a:endParaRPr lang="en-US" altLang="en-US" b="0">
                <a:solidFill>
                  <a:srgbClr val="CC0000"/>
                </a:solidFill>
              </a:endParaRPr>
            </a:p>
          </p:txBody>
        </p:sp>
        <p:sp>
          <p:nvSpPr>
            <p:cNvPr id="21521" name="Line 1030"/>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2" name="Rectangle 1031"/>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graphicFrame>
        <p:nvGraphicFramePr>
          <p:cNvPr id="258056" name="Group 1032"/>
          <p:cNvGraphicFramePr>
            <a:graphicFrameLocks noGrp="1"/>
          </p:cNvGraphicFramePr>
          <p:nvPr/>
        </p:nvGraphicFramePr>
        <p:xfrm>
          <a:off x="1066800" y="1676400"/>
          <a:ext cx="6096000" cy="4229100"/>
        </p:xfrm>
        <a:graphic>
          <a:graphicData uri="http://schemas.openxmlformats.org/drawingml/2006/table">
            <a:tbl>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43174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2000" b="1"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جنبه مشتري</a:t>
                      </a:r>
                      <a:endParaRPr kumimoji="0" lang="en-US" altLang="en-US" sz="2000" b="1"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2000" b="1"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جنبه مالي</a:t>
                      </a:r>
                      <a:endParaRPr kumimoji="0" lang="en-US" altLang="en-US" sz="2000" b="1"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extLst>
                  <a:ext uri="{0D108BD9-81ED-4DB2-BD59-A6C34878D82A}">
                    <a16:rowId xmlns:a16="http://schemas.microsoft.com/office/drawing/2014/main" xmlns="" val="10000"/>
                  </a:ext>
                </a:extLst>
              </a:tr>
              <a:tr h="3797352">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0" i="0" u="none" strike="noStrike" cap="none" normalizeH="0" baseline="0" smtClean="0">
                          <a:ln>
                            <a:noFill/>
                          </a:ln>
                          <a:solidFill>
                            <a:srgbClr val="FFFF99"/>
                          </a:solidFill>
                          <a:effectLst/>
                          <a:latin typeface="Times New Roman" panose="02020603050405020304" pitchFamily="18" charset="0"/>
                          <a:cs typeface="B Nazanin" panose="00000400000000000000" pitchFamily="2" charset="-78"/>
                        </a:rPr>
                        <a:t> </a:t>
                      </a: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سهم بازار</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رشد تقاضاي مشتري</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مشتريان جدد به كل مشتريان</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سفارشها به درخواستها</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شكايات به سفارشات</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شكايات به مشتريان</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برداشت مشتري درمورد تحويل و خدمات</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برداشت مشتري درمورد طراحي محصول/ خدمت</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هزينه متوسط درخواست</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endParaRPr kumimoji="0" lang="en-US"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 </a:t>
                      </a: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درآمد</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حاشيه سود ناخالص ( براي هربخش، مشتري و محصول )</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سود خالص</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مديريت نقدينگي</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متوسط ارزش سفارشات</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نسبت ارزش افزوده به كاركنان</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نسبت درآمد به كاركنان</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نسبت درآمد به كاركنان</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جمع روزهاي بدهي</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جمع روزهاي تامين اعتبارات</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گردش موجودي</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نرخ بازگشت سرمايه در گردش</a:t>
                      </a:r>
                      <a:endParaRPr kumimoji="0" lang="en-US"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extLst>
                  <a:ext uri="{0D108BD9-81ED-4DB2-BD59-A6C34878D82A}">
                    <a16:rowId xmlns:a16="http://schemas.microsoft.com/office/drawing/2014/main" xmlns="" val="10001"/>
                  </a:ext>
                </a:extLst>
              </a:tr>
            </a:tbl>
          </a:graphicData>
        </a:graphic>
      </p:graphicFrame>
      <p:sp>
        <p:nvSpPr>
          <p:cNvPr id="258068" name="Rectangle 1044"/>
          <p:cNvSpPr>
            <a:spLocks noChangeArrowheads="1"/>
          </p:cNvSpPr>
          <p:nvPr/>
        </p:nvSpPr>
        <p:spPr bwMode="auto">
          <a:xfrm>
            <a:off x="1295400" y="228600"/>
            <a:ext cx="5867400" cy="6858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دوم : معرفي مدل </a:t>
            </a:r>
            <a:r>
              <a:rPr lang="en-US" altLang="en-US" sz="2600">
                <a:cs typeface="Titr" pitchFamily="2" charset="-78"/>
              </a:rPr>
              <a:t>BSC</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8068"/>
                                        </p:tgtEl>
                                        <p:attrNameLst>
                                          <p:attrName>style.visibility</p:attrName>
                                        </p:attrNameLst>
                                      </p:cBhvr>
                                      <p:to>
                                        <p:strVal val="visible"/>
                                      </p:to>
                                    </p:set>
                                    <p:animEffect transition="in" filter="box(out)">
                                      <p:cBhvr>
                                        <p:cTn id="7" dur="500"/>
                                        <p:tgtEl>
                                          <p:spTgt spid="258068"/>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58050"/>
                                        </p:tgtEl>
                                        <p:attrNameLst>
                                          <p:attrName>style.visibility</p:attrName>
                                        </p:attrNameLst>
                                      </p:cBhvr>
                                      <p:to>
                                        <p:strVal val="visible"/>
                                      </p:to>
                                    </p:set>
                                    <p:animEffect transition="in" filter="dissolve">
                                      <p:cBhvr>
                                        <p:cTn id="11" dur="500"/>
                                        <p:tgtEl>
                                          <p:spTgt spid="258050"/>
                                        </p:tgtEl>
                                      </p:cBhvr>
                                    </p:animEffect>
                                  </p:childTnLst>
                                </p:cTn>
                              </p:par>
                            </p:childTnLst>
                          </p:cTn>
                        </p:par>
                        <p:par>
                          <p:cTn id="12" fill="hold" nodeType="afterGroup">
                            <p:stCondLst>
                              <p:cond delay="1000"/>
                            </p:stCondLst>
                            <p:childTnLst>
                              <p:par>
                                <p:cTn id="13" presetID="18" presetClass="entr" presetSubtype="12" fill="hold" nodeType="afterEffect">
                                  <p:stCondLst>
                                    <p:cond delay="0"/>
                                  </p:stCondLst>
                                  <p:childTnLst>
                                    <p:set>
                                      <p:cBhvr>
                                        <p:cTn id="14" dur="1" fill="hold">
                                          <p:stCondLst>
                                            <p:cond delay="0"/>
                                          </p:stCondLst>
                                        </p:cTn>
                                        <p:tgtEl>
                                          <p:spTgt spid="258056"/>
                                        </p:tgtEl>
                                        <p:attrNameLst>
                                          <p:attrName>style.visibility</p:attrName>
                                        </p:attrNameLst>
                                      </p:cBhvr>
                                      <p:to>
                                        <p:strVal val="visible"/>
                                      </p:to>
                                    </p:set>
                                    <p:animEffect transition="in" filter="strips(downLeft)">
                                      <p:cBhvr>
                                        <p:cTn id="15" dur="500"/>
                                        <p:tgtEl>
                                          <p:spTgt spid="258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0" grpId="0" autoUpdateAnimBg="0"/>
      <p:bldP spid="258068"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ChangeArrowheads="1"/>
          </p:cNvSpPr>
          <p:nvPr/>
        </p:nvSpPr>
        <p:spPr bwMode="auto">
          <a:xfrm>
            <a:off x="0" y="981075"/>
            <a:ext cx="7940675"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sz="2400">
                <a:solidFill>
                  <a:srgbClr val="000066"/>
                </a:solidFill>
              </a:rPr>
              <a:t> </a:t>
            </a:r>
            <a:r>
              <a:rPr lang="fa-IR" altLang="en-US" sz="2000">
                <a:solidFill>
                  <a:srgbClr val="000066"/>
                </a:solidFill>
              </a:rPr>
              <a:t>نمونه هايي از شاخص هايي كه مي توان در جنبه هاي چهارگانه مدل </a:t>
            </a:r>
            <a:r>
              <a:rPr lang="en-US" altLang="en-US" sz="2000">
                <a:solidFill>
                  <a:srgbClr val="000066"/>
                </a:solidFill>
              </a:rPr>
              <a:t>BSC</a:t>
            </a:r>
            <a:r>
              <a:rPr lang="fa-IR" altLang="en-US" sz="2000">
                <a:solidFill>
                  <a:srgbClr val="000066"/>
                </a:solidFill>
              </a:rPr>
              <a:t> از آنها بهره برد :</a:t>
            </a:r>
            <a:endParaRPr lang="en-US" altLang="en-US" sz="2000">
              <a:solidFill>
                <a:srgbClr val="000066"/>
              </a:solidFill>
              <a:sym typeface="Wingdings" panose="05000000000000000000" pitchFamily="2" charset="2"/>
            </a:endParaRPr>
          </a:p>
        </p:txBody>
      </p:sp>
      <p:grpSp>
        <p:nvGrpSpPr>
          <p:cNvPr id="22531" name="Group 4"/>
          <p:cNvGrpSpPr>
            <a:grpSpLocks/>
          </p:cNvGrpSpPr>
          <p:nvPr/>
        </p:nvGrpSpPr>
        <p:grpSpPr bwMode="auto">
          <a:xfrm>
            <a:off x="-17463" y="6459538"/>
            <a:ext cx="381001" cy="465137"/>
            <a:chOff x="-11" y="4069"/>
            <a:chExt cx="240" cy="293"/>
          </a:xfrm>
        </p:grpSpPr>
        <p:sp>
          <p:nvSpPr>
            <p:cNvPr id="22544" name="Rectangle 5"/>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51</a:t>
              </a:r>
              <a:endParaRPr lang="en-US" altLang="en-US" b="0">
                <a:solidFill>
                  <a:srgbClr val="CC0000"/>
                </a:solidFill>
              </a:endParaRPr>
            </a:p>
          </p:txBody>
        </p:sp>
        <p:sp>
          <p:nvSpPr>
            <p:cNvPr id="22545" name="Line 6"/>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46" name="Rectangle 7"/>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graphicFrame>
        <p:nvGraphicFramePr>
          <p:cNvPr id="259080" name="Group 8"/>
          <p:cNvGraphicFramePr>
            <a:graphicFrameLocks noGrp="1"/>
          </p:cNvGraphicFramePr>
          <p:nvPr/>
        </p:nvGraphicFramePr>
        <p:xfrm>
          <a:off x="1066800" y="1676400"/>
          <a:ext cx="6096000" cy="4229100"/>
        </p:xfrm>
        <a:graphic>
          <a:graphicData uri="http://schemas.openxmlformats.org/drawingml/2006/table">
            <a:tbl>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43174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2000" b="1"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جنبه يادگيري و رشد</a:t>
                      </a:r>
                      <a:endParaRPr kumimoji="0" lang="en-US" altLang="en-US" sz="2000" b="1"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2000" b="1"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جنبه فرآيندهاي داخلي</a:t>
                      </a:r>
                      <a:endParaRPr kumimoji="0" lang="en-US" altLang="en-US" sz="2000" b="1"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extLst>
                  <a:ext uri="{0D108BD9-81ED-4DB2-BD59-A6C34878D82A}">
                    <a16:rowId xmlns:a16="http://schemas.microsoft.com/office/drawing/2014/main" xmlns="" val="10000"/>
                  </a:ext>
                </a:extLst>
              </a:tr>
              <a:tr h="3797352">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0" i="0" u="none" strike="noStrike" cap="none" normalizeH="0" baseline="0" smtClean="0">
                          <a:ln>
                            <a:noFill/>
                          </a:ln>
                          <a:solidFill>
                            <a:srgbClr val="FFFF99"/>
                          </a:solidFill>
                          <a:effectLst/>
                          <a:latin typeface="Times New Roman" panose="02020603050405020304" pitchFamily="18" charset="0"/>
                          <a:cs typeface="B Nazanin" panose="00000400000000000000" pitchFamily="2" charset="-78"/>
                        </a:rPr>
                        <a:t> </a:t>
                      </a: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تعداد محصولات جديد عرضه شده</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كل درآمد حاصل از محصولات جديد</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هزينه هاي تحقيق و توسعه به درآمد</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هزينه آموزش به درآمد</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كل روزهاي آموزش كاركنان به كل كاركنان</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تعداد محصولات استراتژيك</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تعداد مطالعات و تحقيقات انجام شده بر روي رقبا</a:t>
                      </a:r>
                      <a:endParaRPr kumimoji="0" lang="en-US"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0" i="0" u="none" strike="noStrike" cap="none" normalizeH="0" baseline="0" smtClean="0">
                          <a:ln>
                            <a:noFill/>
                          </a:ln>
                          <a:solidFill>
                            <a:srgbClr val="FFFF99"/>
                          </a:solidFill>
                          <a:effectLst/>
                          <a:latin typeface="Times New Roman" panose="02020603050405020304" pitchFamily="18" charset="0"/>
                          <a:cs typeface="B Nazanin" panose="00000400000000000000" pitchFamily="2" charset="-78"/>
                        </a:rPr>
                        <a:t> </a:t>
                      </a:r>
                      <a:r>
                        <a:rPr kumimoji="0" lang="fa-IR" altLang="en-US" sz="14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تحويل هاي به موقع بر اساس تامين  كنندگان</a:t>
                      </a: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تعداد اقلام تامين شده بي كيفيت به تعداد خريد مواد</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اتلاف ها</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نرخ ضايعات</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غيبت ها</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گردش كاركنان</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تعداد حوادث به كاركنان</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تعداد كاركنان جديد به كل كاركنان</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نرخ تحويل هاي به موقع به مشتريان</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نسبت خروجي به نفر/ ساعت</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زمان هاي تنظيم</a:t>
                      </a:r>
                    </a:p>
                    <a:p>
                      <a:pPr marL="0" marR="0" lvl="0" indent="0" algn="r" defTabSz="914400" rtl="1" eaLnBrk="1" fontAlgn="base" latinLnBrk="0" hangingPunct="1">
                        <a:lnSpc>
                          <a:spcPct val="100000"/>
                        </a:lnSpc>
                        <a:spcBef>
                          <a:spcPct val="20000"/>
                        </a:spcBef>
                        <a:spcAft>
                          <a:spcPct val="0"/>
                        </a:spcAft>
                        <a:buClr>
                          <a:srgbClr val="FFFF99"/>
                        </a:buClr>
                        <a:buSzTx/>
                        <a:buFontTx/>
                        <a:buChar char="•"/>
                        <a:tabLst/>
                      </a:pPr>
                      <a:r>
                        <a:rPr kumimoji="0" lang="fa-IR"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rPr>
                        <a:t> نرخ بهره وري از ماشين آلات</a:t>
                      </a:r>
                      <a:endParaRPr kumimoji="0" lang="en-US" altLang="en-US" sz="1600" b="1" i="0" u="none" strike="noStrike" cap="none" normalizeH="0" baseline="0" smtClean="0">
                        <a:ln>
                          <a:noFill/>
                        </a:ln>
                        <a:solidFill>
                          <a:srgbClr val="000066"/>
                        </a:solidFill>
                        <a:effectLst/>
                        <a:latin typeface="Times New Roman" panose="02020603050405020304" pitchFamily="18" charset="0"/>
                        <a:cs typeface="B Nazanin" panose="00000400000000000000" pitchFamily="2" charset="-78"/>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extLst>
                  <a:ext uri="{0D108BD9-81ED-4DB2-BD59-A6C34878D82A}">
                    <a16:rowId xmlns:a16="http://schemas.microsoft.com/office/drawing/2014/main" xmlns="" val="10001"/>
                  </a:ext>
                </a:extLst>
              </a:tr>
            </a:tbl>
          </a:graphicData>
        </a:graphic>
      </p:graphicFrame>
      <p:sp>
        <p:nvSpPr>
          <p:cNvPr id="259092" name="Rectangle 20"/>
          <p:cNvSpPr>
            <a:spLocks noChangeArrowheads="1"/>
          </p:cNvSpPr>
          <p:nvPr/>
        </p:nvSpPr>
        <p:spPr bwMode="auto">
          <a:xfrm>
            <a:off x="1295400" y="228600"/>
            <a:ext cx="5867400" cy="6858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دوم : معرفي مدل </a:t>
            </a:r>
            <a:r>
              <a:rPr lang="en-US" altLang="en-US" sz="2600">
                <a:cs typeface="Titr" pitchFamily="2" charset="-78"/>
              </a:rPr>
              <a:t>BSC</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9092"/>
                                        </p:tgtEl>
                                        <p:attrNameLst>
                                          <p:attrName>style.visibility</p:attrName>
                                        </p:attrNameLst>
                                      </p:cBhvr>
                                      <p:to>
                                        <p:strVal val="visible"/>
                                      </p:to>
                                    </p:set>
                                    <p:animEffect transition="in" filter="box(out)">
                                      <p:cBhvr>
                                        <p:cTn id="7" dur="500"/>
                                        <p:tgtEl>
                                          <p:spTgt spid="259092"/>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59074"/>
                                        </p:tgtEl>
                                        <p:attrNameLst>
                                          <p:attrName>style.visibility</p:attrName>
                                        </p:attrNameLst>
                                      </p:cBhvr>
                                      <p:to>
                                        <p:strVal val="visible"/>
                                      </p:to>
                                    </p:set>
                                    <p:animEffect transition="in" filter="dissolve">
                                      <p:cBhvr>
                                        <p:cTn id="11" dur="500"/>
                                        <p:tgtEl>
                                          <p:spTgt spid="259074"/>
                                        </p:tgtEl>
                                      </p:cBhvr>
                                    </p:animEffect>
                                  </p:childTnLst>
                                </p:cTn>
                              </p:par>
                            </p:childTnLst>
                          </p:cTn>
                        </p:par>
                        <p:par>
                          <p:cTn id="12" fill="hold" nodeType="afterGroup">
                            <p:stCondLst>
                              <p:cond delay="1000"/>
                            </p:stCondLst>
                            <p:childTnLst>
                              <p:par>
                                <p:cTn id="13" presetID="18" presetClass="entr" presetSubtype="6" fill="hold" nodeType="afterEffect">
                                  <p:stCondLst>
                                    <p:cond delay="0"/>
                                  </p:stCondLst>
                                  <p:childTnLst>
                                    <p:set>
                                      <p:cBhvr>
                                        <p:cTn id="14" dur="1" fill="hold">
                                          <p:stCondLst>
                                            <p:cond delay="0"/>
                                          </p:stCondLst>
                                        </p:cTn>
                                        <p:tgtEl>
                                          <p:spTgt spid="259080"/>
                                        </p:tgtEl>
                                        <p:attrNameLst>
                                          <p:attrName>style.visibility</p:attrName>
                                        </p:attrNameLst>
                                      </p:cBhvr>
                                      <p:to>
                                        <p:strVal val="visible"/>
                                      </p:to>
                                    </p:set>
                                    <p:animEffect transition="in" filter="strips(downRight)">
                                      <p:cBhvr>
                                        <p:cTn id="15" dur="500"/>
                                        <p:tgtEl>
                                          <p:spTgt spid="2590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autoUpdateAnimBg="0"/>
      <p:bldP spid="259092"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4"/>
          <p:cNvSpPr>
            <a:spLocks noChangeArrowheads="1"/>
          </p:cNvSpPr>
          <p:nvPr/>
        </p:nvSpPr>
        <p:spPr bwMode="auto">
          <a:xfrm>
            <a:off x="2681288" y="3760788"/>
            <a:ext cx="2708275" cy="1589087"/>
          </a:xfrm>
          <a:prstGeom prst="flowChartDecision">
            <a:avLst/>
          </a:prstGeom>
          <a:gradFill rotWithShape="1">
            <a:gsLst>
              <a:gs pos="0">
                <a:srgbClr val="FFFFCC"/>
              </a:gs>
              <a:gs pos="100000">
                <a:schemeClr val="hlink"/>
              </a:gs>
            </a:gsLst>
            <a:path path="shape">
              <a:fillToRect l="50000" t="50000" r="50000" b="50000"/>
            </a:path>
          </a:gra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23555" name="Line 5"/>
          <p:cNvSpPr>
            <a:spLocks noChangeShapeType="1"/>
          </p:cNvSpPr>
          <p:nvPr/>
        </p:nvSpPr>
        <p:spPr bwMode="auto">
          <a:xfrm>
            <a:off x="2366963" y="4545013"/>
            <a:ext cx="3319462" cy="0"/>
          </a:xfrm>
          <a:prstGeom prst="line">
            <a:avLst/>
          </a:prstGeom>
          <a:noFill/>
          <a:ln w="254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56" name="Line 6"/>
          <p:cNvSpPr>
            <a:spLocks noChangeShapeType="1"/>
          </p:cNvSpPr>
          <p:nvPr/>
        </p:nvSpPr>
        <p:spPr bwMode="auto">
          <a:xfrm>
            <a:off x="4027488" y="3500438"/>
            <a:ext cx="0" cy="2087562"/>
          </a:xfrm>
          <a:prstGeom prst="line">
            <a:avLst/>
          </a:prstGeom>
          <a:noFill/>
          <a:ln w="254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57" name="Text Box 7"/>
          <p:cNvSpPr txBox="1">
            <a:spLocks noChangeArrowheads="1"/>
          </p:cNvSpPr>
          <p:nvPr/>
        </p:nvSpPr>
        <p:spPr bwMode="auto">
          <a:xfrm>
            <a:off x="3492500" y="2852738"/>
            <a:ext cx="10683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2000">
                <a:solidFill>
                  <a:srgbClr val="000066"/>
                </a:solidFill>
                <a:latin typeface="Arial" panose="020B0604020202020204" pitchFamily="34" charset="0"/>
              </a:rPr>
              <a:t>حوزه مالي</a:t>
            </a:r>
            <a:endParaRPr lang="en-US" altLang="en-US" sz="2000">
              <a:solidFill>
                <a:srgbClr val="000066"/>
              </a:solidFill>
              <a:latin typeface="Arial" panose="020B0604020202020204" pitchFamily="34" charset="0"/>
            </a:endParaRPr>
          </a:p>
        </p:txBody>
      </p:sp>
      <p:sp>
        <p:nvSpPr>
          <p:cNvPr id="23558" name="Text Box 8"/>
          <p:cNvSpPr txBox="1">
            <a:spLocks noChangeArrowheads="1"/>
          </p:cNvSpPr>
          <p:nvPr/>
        </p:nvSpPr>
        <p:spPr bwMode="auto">
          <a:xfrm>
            <a:off x="1300163" y="4387850"/>
            <a:ext cx="1066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2000">
                <a:solidFill>
                  <a:srgbClr val="000066"/>
                </a:solidFill>
                <a:latin typeface="Arial" panose="020B0604020202020204" pitchFamily="34" charset="0"/>
              </a:rPr>
              <a:t>حوزه مشتري</a:t>
            </a:r>
            <a:endParaRPr lang="en-US" altLang="en-US" sz="2000">
              <a:solidFill>
                <a:srgbClr val="000066"/>
              </a:solidFill>
              <a:latin typeface="Arial" panose="020B0604020202020204" pitchFamily="34" charset="0"/>
            </a:endParaRPr>
          </a:p>
        </p:txBody>
      </p:sp>
      <p:sp>
        <p:nvSpPr>
          <p:cNvPr id="23559" name="Text Box 9"/>
          <p:cNvSpPr txBox="1">
            <a:spLocks noChangeArrowheads="1"/>
          </p:cNvSpPr>
          <p:nvPr/>
        </p:nvSpPr>
        <p:spPr bwMode="auto">
          <a:xfrm>
            <a:off x="2840038" y="5561013"/>
            <a:ext cx="2371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2000">
                <a:solidFill>
                  <a:srgbClr val="000066"/>
                </a:solidFill>
                <a:latin typeface="Arial" panose="020B0604020202020204" pitchFamily="34" charset="0"/>
              </a:rPr>
              <a:t>حوزه نوآوري و يادگيري</a:t>
            </a:r>
            <a:endParaRPr lang="en-US" altLang="en-US" sz="2000">
              <a:solidFill>
                <a:srgbClr val="000066"/>
              </a:solidFill>
              <a:latin typeface="Arial" panose="020B0604020202020204" pitchFamily="34" charset="0"/>
            </a:endParaRPr>
          </a:p>
        </p:txBody>
      </p:sp>
      <p:sp>
        <p:nvSpPr>
          <p:cNvPr id="23560" name="Text Box 10"/>
          <p:cNvSpPr txBox="1">
            <a:spLocks noChangeArrowheads="1"/>
          </p:cNvSpPr>
          <p:nvPr/>
        </p:nvSpPr>
        <p:spPr bwMode="auto">
          <a:xfrm>
            <a:off x="5567363" y="4362450"/>
            <a:ext cx="19256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2000">
                <a:solidFill>
                  <a:srgbClr val="000066"/>
                </a:solidFill>
                <a:latin typeface="Arial" panose="020B0604020202020204" pitchFamily="34" charset="0"/>
              </a:rPr>
              <a:t>حوزه فرآيندهاي داخلي</a:t>
            </a:r>
            <a:endParaRPr lang="en-US" altLang="en-US" sz="2000">
              <a:solidFill>
                <a:srgbClr val="000066"/>
              </a:solidFill>
              <a:latin typeface="Arial" panose="020B0604020202020204" pitchFamily="34" charset="0"/>
            </a:endParaRPr>
          </a:p>
        </p:txBody>
      </p:sp>
      <p:sp>
        <p:nvSpPr>
          <p:cNvPr id="23561" name="Rectangle 12"/>
          <p:cNvSpPr>
            <a:spLocks noChangeArrowheads="1"/>
          </p:cNvSpPr>
          <p:nvPr/>
        </p:nvSpPr>
        <p:spPr bwMode="auto">
          <a:xfrm>
            <a:off x="7631113" y="6381750"/>
            <a:ext cx="151288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t>صفحه 39 از </a:t>
            </a:r>
            <a:r>
              <a:rPr lang="ar-SA" altLang="en-US" b="0"/>
              <a:t> 59</a:t>
            </a:r>
            <a:endParaRPr lang="en-US" altLang="en-US" b="0"/>
          </a:p>
        </p:txBody>
      </p:sp>
      <p:grpSp>
        <p:nvGrpSpPr>
          <p:cNvPr id="23562" name="Group 13"/>
          <p:cNvGrpSpPr>
            <a:grpSpLocks/>
          </p:cNvGrpSpPr>
          <p:nvPr/>
        </p:nvGrpSpPr>
        <p:grpSpPr bwMode="auto">
          <a:xfrm>
            <a:off x="-17463" y="6459538"/>
            <a:ext cx="381001" cy="465137"/>
            <a:chOff x="-11" y="4069"/>
            <a:chExt cx="240" cy="293"/>
          </a:xfrm>
        </p:grpSpPr>
        <p:sp>
          <p:nvSpPr>
            <p:cNvPr id="23570" name="Rectangle 14"/>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65</a:t>
              </a:r>
              <a:endParaRPr lang="en-US" altLang="en-US" b="0">
                <a:solidFill>
                  <a:srgbClr val="CC0000"/>
                </a:solidFill>
              </a:endParaRPr>
            </a:p>
          </p:txBody>
        </p:sp>
        <p:sp>
          <p:nvSpPr>
            <p:cNvPr id="23571" name="Line 15"/>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2" name="Rectangle 16"/>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sp>
        <p:nvSpPr>
          <p:cNvPr id="23563" name="Rectangle 18"/>
          <p:cNvSpPr>
            <a:spLocks noChangeArrowheads="1"/>
          </p:cNvSpPr>
          <p:nvPr/>
        </p:nvSpPr>
        <p:spPr bwMode="auto">
          <a:xfrm>
            <a:off x="609600" y="1190625"/>
            <a:ext cx="6477000" cy="216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2400">
                <a:cs typeface="Times New Roman" panose="02020603050405020304" pitchFamily="18" charset="0"/>
              </a:rPr>
              <a:t>1</a:t>
            </a:r>
            <a:r>
              <a:rPr lang="fa-IR" altLang="en-US" sz="2000">
                <a:cs typeface="Times New Roman" panose="02020603050405020304" pitchFamily="18" charset="0"/>
              </a:rPr>
              <a:t>.عملکرد باید درهر چهار حوزه (مشتریان ،مالی، فرایند داخلی، رشد و آموزش) مطابق با استراتژی ها مورد سنجش قرار گیرد.</a:t>
            </a:r>
          </a:p>
          <a:p>
            <a:pPr eaLnBrk="1" hangingPunct="1"/>
            <a:r>
              <a:rPr lang="fa-IR" altLang="en-US" sz="2400">
                <a:cs typeface="Times New Roman" panose="02020603050405020304" pitchFamily="18" charset="0"/>
              </a:rPr>
              <a:t>2</a:t>
            </a:r>
            <a:r>
              <a:rPr lang="fa-IR" altLang="en-US" sz="2000">
                <a:cs typeface="Times New Roman" panose="02020603050405020304" pitchFamily="18" charset="0"/>
              </a:rPr>
              <a:t> . بالانس بودن لزوما تناظر یک به یک نیست.</a:t>
            </a:r>
          </a:p>
          <a:p>
            <a:pPr eaLnBrk="1" hangingPunct="1"/>
            <a:r>
              <a:rPr lang="fa-IR" altLang="en-US" sz="2400">
                <a:cs typeface="Times New Roman" panose="02020603050405020304" pitchFamily="18" charset="0"/>
              </a:rPr>
              <a:t>3</a:t>
            </a:r>
            <a:r>
              <a:rPr lang="fa-IR" altLang="en-US" sz="2000">
                <a:cs typeface="Times New Roman" panose="02020603050405020304" pitchFamily="18" charset="0"/>
              </a:rPr>
              <a:t> . بالانس بودن یعنی بین فاکتورهای پیش رو و فاکتورهای پیرو تفاوت قائل شویم.</a:t>
            </a:r>
            <a:endParaRPr lang="en-US" altLang="en-US" sz="2000">
              <a:cs typeface="Times New Roman" panose="02020603050405020304" pitchFamily="18" charset="0"/>
            </a:endParaRPr>
          </a:p>
        </p:txBody>
      </p:sp>
      <p:sp>
        <p:nvSpPr>
          <p:cNvPr id="23564" name="Rectangle 19"/>
          <p:cNvSpPr>
            <a:spLocks noChangeArrowheads="1"/>
          </p:cNvSpPr>
          <p:nvPr/>
        </p:nvSpPr>
        <p:spPr bwMode="auto">
          <a:xfrm>
            <a:off x="2346325" y="715963"/>
            <a:ext cx="31400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3200" b="0">
                <a:solidFill>
                  <a:srgbClr val="3333CC"/>
                </a:solidFill>
                <a:cs typeface="Times New Roman" panose="02020603050405020304" pitchFamily="18" charset="0"/>
              </a:rPr>
              <a:t>مفهوم بالانس بودن</a:t>
            </a:r>
            <a:endParaRPr lang="en-US" altLang="en-US" sz="3200" b="0">
              <a:solidFill>
                <a:srgbClr val="3333CC"/>
              </a:solidFill>
              <a:cs typeface="Times New Roman" panose="02020603050405020304" pitchFamily="18" charset="0"/>
            </a:endParaRPr>
          </a:p>
        </p:txBody>
      </p:sp>
      <p:sp>
        <p:nvSpPr>
          <p:cNvPr id="261140" name="Rectangle 20"/>
          <p:cNvSpPr>
            <a:spLocks noChangeArrowheads="1"/>
          </p:cNvSpPr>
          <p:nvPr/>
        </p:nvSpPr>
        <p:spPr bwMode="auto">
          <a:xfrm>
            <a:off x="1692275" y="76200"/>
            <a:ext cx="4967288" cy="612775"/>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دوم :</a:t>
            </a:r>
            <a:r>
              <a:rPr lang="ar-SA" altLang="en-US" sz="2600">
                <a:cs typeface="Titr" pitchFamily="2" charset="-78"/>
              </a:rPr>
              <a:t> </a:t>
            </a:r>
            <a:r>
              <a:rPr lang="fa-IR" altLang="en-US" sz="2600">
                <a:cs typeface="Titr" pitchFamily="2" charset="-78"/>
              </a:rPr>
              <a:t>معرفي مدل </a:t>
            </a:r>
            <a:r>
              <a:rPr lang="en-US" altLang="en-US" sz="2600">
                <a:cs typeface="Titr" pitchFamily="2" charset="-78"/>
              </a:rPr>
              <a:t>BSC</a:t>
            </a:r>
          </a:p>
        </p:txBody>
      </p:sp>
      <p:sp>
        <p:nvSpPr>
          <p:cNvPr id="23566" name="Line 21"/>
          <p:cNvSpPr>
            <a:spLocks noChangeShapeType="1"/>
          </p:cNvSpPr>
          <p:nvPr/>
        </p:nvSpPr>
        <p:spPr bwMode="auto">
          <a:xfrm flipV="1">
            <a:off x="3048000" y="4343400"/>
            <a:ext cx="990600" cy="22860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7" name="Line 22"/>
          <p:cNvSpPr>
            <a:spLocks noChangeShapeType="1"/>
          </p:cNvSpPr>
          <p:nvPr/>
        </p:nvSpPr>
        <p:spPr bwMode="auto">
          <a:xfrm>
            <a:off x="3048000" y="4572000"/>
            <a:ext cx="990600" cy="76200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8" name="Line 24"/>
          <p:cNvSpPr>
            <a:spLocks noChangeShapeType="1"/>
          </p:cNvSpPr>
          <p:nvPr/>
        </p:nvSpPr>
        <p:spPr bwMode="auto">
          <a:xfrm flipV="1">
            <a:off x="4038600" y="4572000"/>
            <a:ext cx="228600" cy="76200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9" name="Line 25"/>
          <p:cNvSpPr>
            <a:spLocks noChangeShapeType="1"/>
          </p:cNvSpPr>
          <p:nvPr/>
        </p:nvSpPr>
        <p:spPr bwMode="auto">
          <a:xfrm flipH="1" flipV="1">
            <a:off x="4038600" y="4343400"/>
            <a:ext cx="228600" cy="22860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61140"/>
                                        </p:tgtEl>
                                        <p:attrNameLst>
                                          <p:attrName>style.visibility</p:attrName>
                                        </p:attrNameLst>
                                      </p:cBhvr>
                                      <p:to>
                                        <p:strVal val="visible"/>
                                      </p:to>
                                    </p:set>
                                    <p:animEffect transition="in" filter="box(out)">
                                      <p:cBhvr>
                                        <p:cTn id="7" dur="500"/>
                                        <p:tgtEl>
                                          <p:spTgt spid="261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40"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7" descr="Bouquet"/>
          <p:cNvSpPr>
            <a:spLocks noChangeArrowheads="1"/>
          </p:cNvSpPr>
          <p:nvPr/>
        </p:nvSpPr>
        <p:spPr bwMode="auto">
          <a:xfrm>
            <a:off x="533400" y="990600"/>
            <a:ext cx="2133600" cy="457200"/>
          </a:xfrm>
          <a:prstGeom prst="rect">
            <a:avLst/>
          </a:prstGeom>
          <a:blipFill dpi="0" rotWithShape="0">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en-US" altLang="en-US" sz="2800">
                <a:solidFill>
                  <a:srgbClr val="800000"/>
                </a:solidFill>
              </a:rPr>
              <a:t>mission</a:t>
            </a:r>
          </a:p>
        </p:txBody>
      </p:sp>
      <p:sp>
        <p:nvSpPr>
          <p:cNvPr id="6147" name="Rectangle 1028" descr="Bouquet"/>
          <p:cNvSpPr>
            <a:spLocks noChangeArrowheads="1"/>
          </p:cNvSpPr>
          <p:nvPr/>
        </p:nvSpPr>
        <p:spPr bwMode="auto">
          <a:xfrm>
            <a:off x="533400" y="1676400"/>
            <a:ext cx="2133600" cy="457200"/>
          </a:xfrm>
          <a:prstGeom prst="rect">
            <a:avLst/>
          </a:prstGeom>
          <a:blipFill dpi="0" rotWithShape="0">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en-US" altLang="en-US" sz="2800">
                <a:solidFill>
                  <a:srgbClr val="800000"/>
                </a:solidFill>
              </a:rPr>
              <a:t>Vision</a:t>
            </a:r>
          </a:p>
        </p:txBody>
      </p:sp>
      <p:sp>
        <p:nvSpPr>
          <p:cNvPr id="6148" name="Rectangle 1029" descr="Bouquet"/>
          <p:cNvSpPr>
            <a:spLocks noChangeArrowheads="1"/>
          </p:cNvSpPr>
          <p:nvPr/>
        </p:nvSpPr>
        <p:spPr bwMode="auto">
          <a:xfrm>
            <a:off x="533400" y="2362200"/>
            <a:ext cx="2133600" cy="457200"/>
          </a:xfrm>
          <a:prstGeom prst="rect">
            <a:avLst/>
          </a:prstGeom>
          <a:blipFill dpi="0" rotWithShape="0">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en-US" altLang="en-US" sz="2800">
                <a:solidFill>
                  <a:srgbClr val="800000"/>
                </a:solidFill>
              </a:rPr>
              <a:t>Core Values</a:t>
            </a:r>
          </a:p>
        </p:txBody>
      </p:sp>
      <p:sp>
        <p:nvSpPr>
          <p:cNvPr id="6149" name="Rectangle 1030" descr="Bouquet"/>
          <p:cNvSpPr>
            <a:spLocks noChangeArrowheads="1"/>
          </p:cNvSpPr>
          <p:nvPr/>
        </p:nvSpPr>
        <p:spPr bwMode="auto">
          <a:xfrm>
            <a:off x="533400" y="3048000"/>
            <a:ext cx="2133600" cy="457200"/>
          </a:xfrm>
          <a:prstGeom prst="rect">
            <a:avLst/>
          </a:prstGeom>
          <a:blipFill dpi="0" rotWithShape="0">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en-US" altLang="en-US" sz="2800">
                <a:solidFill>
                  <a:srgbClr val="800000"/>
                </a:solidFill>
              </a:rPr>
              <a:t>CSF</a:t>
            </a:r>
          </a:p>
        </p:txBody>
      </p:sp>
      <p:sp>
        <p:nvSpPr>
          <p:cNvPr id="6150" name="Rectangle 1031" descr="Bouquet"/>
          <p:cNvSpPr>
            <a:spLocks noChangeArrowheads="1"/>
          </p:cNvSpPr>
          <p:nvPr/>
        </p:nvSpPr>
        <p:spPr bwMode="auto">
          <a:xfrm>
            <a:off x="533400" y="5105400"/>
            <a:ext cx="2133600" cy="457200"/>
          </a:xfrm>
          <a:prstGeom prst="rect">
            <a:avLst/>
          </a:prstGeom>
          <a:blipFill dpi="0" rotWithShape="0">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en-US" altLang="en-US" sz="2800">
                <a:solidFill>
                  <a:srgbClr val="800000"/>
                </a:solidFill>
              </a:rPr>
              <a:t>Organization</a:t>
            </a:r>
          </a:p>
        </p:txBody>
      </p:sp>
      <p:sp>
        <p:nvSpPr>
          <p:cNvPr id="6151" name="Rectangle 1032" descr="Bouquet"/>
          <p:cNvSpPr>
            <a:spLocks noChangeArrowheads="1"/>
          </p:cNvSpPr>
          <p:nvPr/>
        </p:nvSpPr>
        <p:spPr bwMode="auto">
          <a:xfrm>
            <a:off x="533400" y="4419600"/>
            <a:ext cx="2133600" cy="457200"/>
          </a:xfrm>
          <a:prstGeom prst="rect">
            <a:avLst/>
          </a:prstGeom>
          <a:blipFill dpi="0" rotWithShape="0">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en-US" altLang="en-US" sz="2800">
                <a:solidFill>
                  <a:srgbClr val="800000"/>
                </a:solidFill>
              </a:rPr>
              <a:t>Process</a:t>
            </a:r>
          </a:p>
        </p:txBody>
      </p:sp>
      <p:sp>
        <p:nvSpPr>
          <p:cNvPr id="6152" name="Rectangle 1033" descr="Bouquet"/>
          <p:cNvSpPr>
            <a:spLocks noChangeArrowheads="1"/>
          </p:cNvSpPr>
          <p:nvPr/>
        </p:nvSpPr>
        <p:spPr bwMode="auto">
          <a:xfrm>
            <a:off x="533400" y="3733800"/>
            <a:ext cx="2133600" cy="457200"/>
          </a:xfrm>
          <a:prstGeom prst="rect">
            <a:avLst/>
          </a:prstGeom>
          <a:blipFill dpi="0" rotWithShape="0">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en-US" altLang="en-US" sz="2800">
                <a:solidFill>
                  <a:srgbClr val="800000"/>
                </a:solidFill>
              </a:rPr>
              <a:t>Strategy</a:t>
            </a:r>
          </a:p>
        </p:txBody>
      </p:sp>
      <p:sp>
        <p:nvSpPr>
          <p:cNvPr id="6153" name="AutoShape 1041"/>
          <p:cNvSpPr>
            <a:spLocks noChangeArrowheads="1"/>
          </p:cNvSpPr>
          <p:nvPr/>
        </p:nvSpPr>
        <p:spPr bwMode="auto">
          <a:xfrm>
            <a:off x="1447800" y="1447800"/>
            <a:ext cx="381000" cy="2286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endParaRPr lang="en-US" altLang="en-US"/>
          </a:p>
        </p:txBody>
      </p:sp>
      <p:sp>
        <p:nvSpPr>
          <p:cNvPr id="6154" name="Text Box 1042"/>
          <p:cNvSpPr txBox="1">
            <a:spLocks noChangeArrowheads="1"/>
          </p:cNvSpPr>
          <p:nvPr/>
        </p:nvSpPr>
        <p:spPr bwMode="auto">
          <a:xfrm>
            <a:off x="4191000" y="1066800"/>
            <a:ext cx="3222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2000" b="0"/>
              <a:t>ماموريت</a:t>
            </a:r>
            <a:r>
              <a:rPr lang="fa-IR" altLang="en-US"/>
              <a:t> : دليل وجودي سازمان ما چيست ؟</a:t>
            </a:r>
            <a:endParaRPr lang="en-US" altLang="en-US"/>
          </a:p>
        </p:txBody>
      </p:sp>
      <p:sp>
        <p:nvSpPr>
          <p:cNvPr id="6155" name="Text Box 1045"/>
          <p:cNvSpPr txBox="1">
            <a:spLocks noChangeArrowheads="1"/>
          </p:cNvSpPr>
          <p:nvPr/>
        </p:nvSpPr>
        <p:spPr bwMode="auto">
          <a:xfrm>
            <a:off x="4727575" y="1720850"/>
            <a:ext cx="2663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a:t>چشم انداز : مي خواهيم چه بشويم ؟</a:t>
            </a:r>
            <a:endParaRPr lang="en-US" altLang="en-US"/>
          </a:p>
        </p:txBody>
      </p:sp>
      <p:sp>
        <p:nvSpPr>
          <p:cNvPr id="6156" name="Text Box 1046"/>
          <p:cNvSpPr txBox="1">
            <a:spLocks noChangeArrowheads="1"/>
          </p:cNvSpPr>
          <p:nvPr/>
        </p:nvSpPr>
        <p:spPr bwMode="auto">
          <a:xfrm>
            <a:off x="3919538" y="2362200"/>
            <a:ext cx="341153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a:t>ارزشهاي محوري : ما به چه چيزهايي معتقديم ؟</a:t>
            </a:r>
            <a:endParaRPr lang="en-US" altLang="en-US"/>
          </a:p>
        </p:txBody>
      </p:sp>
      <p:sp>
        <p:nvSpPr>
          <p:cNvPr id="6157" name="Text Box 1062"/>
          <p:cNvSpPr txBox="1">
            <a:spLocks noChangeArrowheads="1"/>
          </p:cNvSpPr>
          <p:nvPr/>
        </p:nvSpPr>
        <p:spPr bwMode="auto">
          <a:xfrm>
            <a:off x="3654425" y="3092450"/>
            <a:ext cx="36607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a:t>عوامل بحراني موفقيت : نشانه تحقق اهداف سازمان</a:t>
            </a:r>
            <a:endParaRPr lang="en-US" altLang="en-US"/>
          </a:p>
        </p:txBody>
      </p:sp>
      <p:sp>
        <p:nvSpPr>
          <p:cNvPr id="6158" name="Text Box 1063"/>
          <p:cNvSpPr txBox="1">
            <a:spLocks noChangeArrowheads="1"/>
          </p:cNvSpPr>
          <p:nvPr/>
        </p:nvSpPr>
        <p:spPr bwMode="auto">
          <a:xfrm>
            <a:off x="5322888" y="3810000"/>
            <a:ext cx="19923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a:t>استراتژي : برنامه بازي ما ؟</a:t>
            </a:r>
            <a:endParaRPr lang="en-US" altLang="en-US"/>
          </a:p>
        </p:txBody>
      </p:sp>
      <p:sp>
        <p:nvSpPr>
          <p:cNvPr id="6159" name="Text Box 1065"/>
          <p:cNvSpPr txBox="1">
            <a:spLocks noChangeArrowheads="1"/>
          </p:cNvSpPr>
          <p:nvPr/>
        </p:nvSpPr>
        <p:spPr bwMode="auto">
          <a:xfrm>
            <a:off x="3635375" y="4464050"/>
            <a:ext cx="3527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a:t>فرايند </a:t>
            </a:r>
            <a:endParaRPr lang="en-US" altLang="en-US"/>
          </a:p>
        </p:txBody>
      </p:sp>
      <p:sp>
        <p:nvSpPr>
          <p:cNvPr id="6160" name="Text Box 1066"/>
          <p:cNvSpPr txBox="1">
            <a:spLocks noChangeArrowheads="1"/>
          </p:cNvSpPr>
          <p:nvPr/>
        </p:nvSpPr>
        <p:spPr bwMode="auto">
          <a:xfrm>
            <a:off x="5965825" y="5181600"/>
            <a:ext cx="12731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a:t>ساختار سازماني</a:t>
            </a:r>
            <a:endParaRPr lang="en-US" altLang="en-US"/>
          </a:p>
        </p:txBody>
      </p:sp>
      <p:sp>
        <p:nvSpPr>
          <p:cNvPr id="6161" name="AutoShape 1072"/>
          <p:cNvSpPr>
            <a:spLocks noChangeArrowheads="1"/>
          </p:cNvSpPr>
          <p:nvPr/>
        </p:nvSpPr>
        <p:spPr bwMode="auto">
          <a:xfrm>
            <a:off x="1447800" y="4876800"/>
            <a:ext cx="381000" cy="2286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endParaRPr lang="en-US" altLang="en-US"/>
          </a:p>
        </p:txBody>
      </p:sp>
      <p:sp>
        <p:nvSpPr>
          <p:cNvPr id="6162" name="AutoShape 1073"/>
          <p:cNvSpPr>
            <a:spLocks noChangeArrowheads="1"/>
          </p:cNvSpPr>
          <p:nvPr/>
        </p:nvSpPr>
        <p:spPr bwMode="auto">
          <a:xfrm>
            <a:off x="1447800" y="2133600"/>
            <a:ext cx="381000" cy="2286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endParaRPr lang="en-US" altLang="en-US"/>
          </a:p>
        </p:txBody>
      </p:sp>
      <p:sp>
        <p:nvSpPr>
          <p:cNvPr id="6163" name="AutoShape 1074"/>
          <p:cNvSpPr>
            <a:spLocks noChangeArrowheads="1"/>
          </p:cNvSpPr>
          <p:nvPr/>
        </p:nvSpPr>
        <p:spPr bwMode="auto">
          <a:xfrm>
            <a:off x="1447800" y="3505200"/>
            <a:ext cx="381000" cy="2286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endParaRPr lang="en-US" altLang="en-US"/>
          </a:p>
        </p:txBody>
      </p:sp>
      <p:sp>
        <p:nvSpPr>
          <p:cNvPr id="6164" name="AutoShape 1075"/>
          <p:cNvSpPr>
            <a:spLocks noChangeArrowheads="1"/>
          </p:cNvSpPr>
          <p:nvPr/>
        </p:nvSpPr>
        <p:spPr bwMode="auto">
          <a:xfrm>
            <a:off x="1447800" y="4191000"/>
            <a:ext cx="381000" cy="2286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endParaRPr lang="en-US" altLang="en-US"/>
          </a:p>
        </p:txBody>
      </p:sp>
      <p:sp>
        <p:nvSpPr>
          <p:cNvPr id="6165" name="AutoShape 1076"/>
          <p:cNvSpPr>
            <a:spLocks noChangeArrowheads="1"/>
          </p:cNvSpPr>
          <p:nvPr/>
        </p:nvSpPr>
        <p:spPr bwMode="auto">
          <a:xfrm>
            <a:off x="1447800" y="2819400"/>
            <a:ext cx="381000" cy="2286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endParaRPr lang="en-US" altLang="en-US"/>
          </a:p>
        </p:txBody>
      </p:sp>
      <p:sp>
        <p:nvSpPr>
          <p:cNvPr id="340021" name="Rectangle 1077"/>
          <p:cNvSpPr>
            <a:spLocks noChangeArrowheads="1"/>
          </p:cNvSpPr>
          <p:nvPr/>
        </p:nvSpPr>
        <p:spPr bwMode="auto">
          <a:xfrm>
            <a:off x="611188" y="76200"/>
            <a:ext cx="6840537" cy="5334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ar-SA" altLang="en-US" sz="2600">
                <a:cs typeface="Titr" pitchFamily="2" charset="-78"/>
              </a:rPr>
              <a:t> </a:t>
            </a:r>
            <a:r>
              <a:rPr lang="fa-IR" altLang="en-US" sz="2600">
                <a:cs typeface="Titr" pitchFamily="2" charset="-78"/>
              </a:rPr>
              <a:t>بخش اول :</a:t>
            </a:r>
            <a:r>
              <a:rPr lang="ar-SA" altLang="en-US" sz="2600">
                <a:cs typeface="Titr" pitchFamily="2" charset="-78"/>
              </a:rPr>
              <a:t> </a:t>
            </a:r>
            <a:r>
              <a:rPr lang="fa-IR" altLang="en-US" sz="2600">
                <a:cs typeface="Titr" pitchFamily="2" charset="-78"/>
              </a:rPr>
              <a:t>كليات برنامه استراتژيك</a:t>
            </a:r>
            <a:endParaRPr lang="en-US" altLang="en-US" sz="2600">
              <a:cs typeface="Titr" pitchFamily="2" charset="-78"/>
            </a:endParaRPr>
          </a:p>
        </p:txBody>
      </p:sp>
      <p:sp>
        <p:nvSpPr>
          <p:cNvPr id="6167" name="Text Box 1078"/>
          <p:cNvSpPr txBox="1">
            <a:spLocks noChangeArrowheads="1"/>
          </p:cNvSpPr>
          <p:nvPr/>
        </p:nvSpPr>
        <p:spPr bwMode="auto">
          <a:xfrm>
            <a:off x="3832225" y="744538"/>
            <a:ext cx="3581400" cy="3968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2000">
                <a:solidFill>
                  <a:srgbClr val="CC0000"/>
                </a:solidFill>
              </a:rPr>
              <a:t>فرآيند عمومي برنامه ريزي استراتژيك :</a:t>
            </a:r>
            <a:endParaRPr lang="en-US" altLang="en-US" sz="2000">
              <a:solidFill>
                <a:srgbClr val="CC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40021"/>
                                        </p:tgtEl>
                                        <p:attrNameLst>
                                          <p:attrName>style.visibility</p:attrName>
                                        </p:attrNameLst>
                                      </p:cBhvr>
                                      <p:to>
                                        <p:strVal val="visible"/>
                                      </p:to>
                                    </p:set>
                                    <p:animEffect transition="in" filter="box(out)">
                                      <p:cBhvr>
                                        <p:cTn id="7" dur="500"/>
                                        <p:tgtEl>
                                          <p:spTgt spid="340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21"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76200" y="1600200"/>
            <a:ext cx="7772400" cy="4495800"/>
          </a:xfrm>
        </p:spPr>
        <p:txBody>
          <a:bodyPr/>
          <a:lstStyle/>
          <a:p>
            <a:pPr marL="533400" indent="-533400" algn="r" rtl="1" eaLnBrk="1" hangingPunct="1">
              <a:buFontTx/>
              <a:buAutoNum type="arabicPeriod"/>
            </a:pPr>
            <a:r>
              <a:rPr lang="fa-IR" altLang="en-US" sz="2800" smtClean="0"/>
              <a:t>تعيين تدوين برداشتهاي اوليه و پايه اي از رويكردهاي استراتژيك سازمان فرآيند برنامه ريزي استراتژيك</a:t>
            </a:r>
          </a:p>
          <a:p>
            <a:pPr marL="533400" indent="-533400" algn="r" rtl="1" eaLnBrk="1" hangingPunct="1">
              <a:buFontTx/>
              <a:buAutoNum type="arabicPeriod"/>
            </a:pPr>
            <a:r>
              <a:rPr lang="fa-IR" altLang="en-US" sz="2800" smtClean="0"/>
              <a:t>تعريف رابطه علت و معلولي بين استراتژي ها</a:t>
            </a:r>
          </a:p>
          <a:p>
            <a:pPr marL="533400" indent="-533400" algn="r" rtl="1" eaLnBrk="1" hangingPunct="1">
              <a:buFontTx/>
              <a:buAutoNum type="arabicPeriod"/>
            </a:pPr>
            <a:r>
              <a:rPr lang="fa-IR" altLang="en-US" sz="2800" smtClean="0"/>
              <a:t>تعريف اهداف شاخص ها و برنامه هاي اجرايي در قالب تهيه نقشه استراژي</a:t>
            </a:r>
          </a:p>
          <a:p>
            <a:pPr marL="533400" indent="-533400" algn="r" rtl="1" eaLnBrk="1" hangingPunct="1">
              <a:buFontTx/>
              <a:buAutoNum type="arabicPeriod"/>
            </a:pPr>
            <a:r>
              <a:rPr lang="fa-IR" altLang="en-US" sz="2800" smtClean="0"/>
              <a:t>تهيه كارتهاي امتيازي متوازن</a:t>
            </a:r>
          </a:p>
          <a:p>
            <a:pPr marL="533400" indent="-533400" algn="r" rtl="1" eaLnBrk="1" hangingPunct="1">
              <a:buFontTx/>
              <a:buAutoNum type="arabicPeriod"/>
            </a:pPr>
            <a:r>
              <a:rPr lang="fa-IR" altLang="en-US" sz="2800" smtClean="0"/>
              <a:t>تعريف تعيين شاخص ها از طريق اتخاذ رويكردهاي آبشاري </a:t>
            </a:r>
            <a:r>
              <a:rPr lang="en-US" altLang="en-US" sz="2800" smtClean="0"/>
              <a:t>(Cascading)</a:t>
            </a:r>
            <a:r>
              <a:rPr lang="fa-IR" altLang="en-US" sz="2800" smtClean="0"/>
              <a:t> </a:t>
            </a:r>
          </a:p>
          <a:p>
            <a:pPr marL="533400" indent="-533400" algn="r" rtl="1" eaLnBrk="1" hangingPunct="1">
              <a:buFontTx/>
              <a:buNone/>
            </a:pPr>
            <a:r>
              <a:rPr lang="fa-IR" altLang="en-US" sz="2800" smtClean="0"/>
              <a:t> </a:t>
            </a:r>
            <a:endParaRPr lang="en-US" altLang="en-US" sz="2800" smtClean="0"/>
          </a:p>
        </p:txBody>
      </p:sp>
      <p:sp>
        <p:nvSpPr>
          <p:cNvPr id="394245" name="Rectangle 5"/>
          <p:cNvSpPr>
            <a:spLocks noChangeArrowheads="1"/>
          </p:cNvSpPr>
          <p:nvPr/>
        </p:nvSpPr>
        <p:spPr bwMode="auto">
          <a:xfrm>
            <a:off x="539750" y="549275"/>
            <a:ext cx="6840538" cy="612775"/>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400">
                <a:cs typeface="B Titr" panose="00000700000000000000" pitchFamily="2" charset="-78"/>
              </a:rPr>
              <a:t>بخش دوم : </a:t>
            </a:r>
            <a:r>
              <a:rPr lang="fa-IR" altLang="en-US" sz="2400" b="0">
                <a:solidFill>
                  <a:schemeClr val="tx2"/>
                </a:solidFill>
                <a:cs typeface="B Titr" panose="00000700000000000000" pitchFamily="2" charset="-78"/>
              </a:rPr>
              <a:t>مراحل اجراي </a:t>
            </a:r>
            <a:r>
              <a:rPr lang="en-US" altLang="en-US" sz="2400" b="0">
                <a:solidFill>
                  <a:schemeClr val="tx2"/>
                </a:solidFill>
                <a:cs typeface="B Titr" panose="00000700000000000000" pitchFamily="2" charset="-78"/>
              </a:rPr>
              <a:t>BSC</a:t>
            </a:r>
            <a:r>
              <a:rPr lang="fa-IR" altLang="en-US" sz="2400" b="0">
                <a:solidFill>
                  <a:schemeClr val="tx2"/>
                </a:solidFill>
                <a:cs typeface="B Titr" panose="00000700000000000000" pitchFamily="2" charset="-78"/>
              </a:rPr>
              <a:t> بر اساس نقشه اجراي </a:t>
            </a:r>
            <a:r>
              <a:rPr lang="en-US" altLang="en-US" sz="2400" b="0">
                <a:solidFill>
                  <a:schemeClr val="tx2"/>
                </a:solidFill>
                <a:cs typeface="B Titr" panose="00000700000000000000" pitchFamily="2" charset="-78"/>
              </a:rPr>
              <a:t>BSC</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94245"/>
                                        </p:tgtEl>
                                        <p:attrNameLst>
                                          <p:attrName>style.visibility</p:attrName>
                                        </p:attrNameLst>
                                      </p:cBhvr>
                                      <p:to>
                                        <p:strVal val="visible"/>
                                      </p:to>
                                    </p:set>
                                    <p:animEffect transition="in" filter="box(out)">
                                      <p:cBhvr>
                                        <p:cTn id="7" dur="500"/>
                                        <p:tgtEl>
                                          <p:spTgt spid="394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5"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76200" y="1447800"/>
            <a:ext cx="7772400" cy="4495800"/>
          </a:xfrm>
        </p:spPr>
        <p:txBody>
          <a:bodyPr/>
          <a:lstStyle/>
          <a:p>
            <a:pPr marL="609600" indent="-609600" algn="r" rtl="1" eaLnBrk="1" hangingPunct="1">
              <a:lnSpc>
                <a:spcPct val="90000"/>
              </a:lnSpc>
              <a:buFontTx/>
              <a:buNone/>
            </a:pPr>
            <a:r>
              <a:rPr lang="fa-IR" altLang="en-US" sz="2800" smtClean="0"/>
              <a:t>6. همسو كردن افراد با استراتژي ها</a:t>
            </a:r>
          </a:p>
          <a:p>
            <a:pPr marL="609600" indent="-609600" algn="r" rtl="1" eaLnBrk="1" hangingPunct="1">
              <a:lnSpc>
                <a:spcPct val="90000"/>
              </a:lnSpc>
              <a:buFontTx/>
              <a:buNone/>
            </a:pPr>
            <a:r>
              <a:rPr lang="fa-IR" altLang="en-US" sz="2800" smtClean="0"/>
              <a:t>7. سه جنبه اي كه در همسو كردن افراد با استراتژي ها بايد مورد توجه قرار گيرد.</a:t>
            </a:r>
          </a:p>
          <a:p>
            <a:pPr marL="609600" indent="-609600" algn="r" rtl="1" eaLnBrk="1" hangingPunct="1">
              <a:lnSpc>
                <a:spcPct val="90000"/>
              </a:lnSpc>
              <a:buFontTx/>
              <a:buNone/>
            </a:pPr>
            <a:r>
              <a:rPr lang="fa-IR" altLang="en-US" sz="2800" smtClean="0"/>
              <a:t>8. ايجاد ساختاري مناسب براي همسو كردن افراد با استراتژي</a:t>
            </a:r>
          </a:p>
          <a:p>
            <a:pPr marL="609600" indent="-609600" algn="r" rtl="1" eaLnBrk="1" hangingPunct="1">
              <a:lnSpc>
                <a:spcPct val="90000"/>
              </a:lnSpc>
              <a:buFontTx/>
              <a:buNone/>
            </a:pPr>
            <a:r>
              <a:rPr lang="fa-IR" altLang="en-US" sz="2800" smtClean="0"/>
              <a:t>9. تهيه كارتهاي امتيازي متوازن براي افراد</a:t>
            </a:r>
          </a:p>
          <a:p>
            <a:pPr marL="609600" indent="-609600" algn="r" rtl="1" eaLnBrk="1" hangingPunct="1">
              <a:lnSpc>
                <a:spcPct val="90000"/>
              </a:lnSpc>
              <a:buFontTx/>
              <a:buNone/>
            </a:pPr>
            <a:r>
              <a:rPr lang="fa-IR" altLang="en-US" sz="2800" smtClean="0"/>
              <a:t>10. اندازه گيري و اثربخشي و ميزان اجراي استراتژي ها از طريق كارتهاي </a:t>
            </a:r>
            <a:r>
              <a:rPr lang="en-US" altLang="en-US" sz="2800" smtClean="0"/>
              <a:t>BSC</a:t>
            </a:r>
            <a:r>
              <a:rPr lang="fa-IR" altLang="en-US" sz="2800" smtClean="0"/>
              <a:t> </a:t>
            </a:r>
          </a:p>
          <a:p>
            <a:pPr marL="609600" indent="-609600" algn="r" rtl="1" eaLnBrk="1" hangingPunct="1">
              <a:lnSpc>
                <a:spcPct val="90000"/>
              </a:lnSpc>
              <a:buFontTx/>
              <a:buNone/>
            </a:pPr>
            <a:r>
              <a:rPr lang="fa-IR" altLang="en-US" sz="2800" smtClean="0"/>
              <a:t>11. بررسي ميزان متوازن بودن عملكرد اهداف</a:t>
            </a:r>
          </a:p>
          <a:p>
            <a:pPr marL="609600" indent="-609600" algn="r" rtl="1" eaLnBrk="1" hangingPunct="1">
              <a:lnSpc>
                <a:spcPct val="90000"/>
              </a:lnSpc>
              <a:buFontTx/>
              <a:buNone/>
            </a:pPr>
            <a:r>
              <a:rPr lang="fa-IR" altLang="en-US" sz="2800" smtClean="0"/>
              <a:t>12. بررسي متوازن بودن عملكرد براساس مدل </a:t>
            </a:r>
            <a:r>
              <a:rPr lang="en-US" altLang="en-US" sz="2800" smtClean="0"/>
              <a:t>BSC</a:t>
            </a:r>
            <a:endParaRPr lang="fa-IR" altLang="en-US" sz="2800" smtClean="0"/>
          </a:p>
          <a:p>
            <a:pPr marL="609600" indent="-609600" algn="r" rtl="1" eaLnBrk="1" hangingPunct="1">
              <a:lnSpc>
                <a:spcPct val="90000"/>
              </a:lnSpc>
              <a:buFontTx/>
              <a:buNone/>
            </a:pPr>
            <a:r>
              <a:rPr lang="fa-IR" altLang="en-US" sz="2800" smtClean="0"/>
              <a:t>  </a:t>
            </a:r>
            <a:endParaRPr lang="en-US" altLang="en-US" sz="2800" smtClean="0"/>
          </a:p>
        </p:txBody>
      </p:sp>
      <p:sp>
        <p:nvSpPr>
          <p:cNvPr id="395269" name="Rectangle 5"/>
          <p:cNvSpPr>
            <a:spLocks noChangeArrowheads="1"/>
          </p:cNvSpPr>
          <p:nvPr/>
        </p:nvSpPr>
        <p:spPr bwMode="auto">
          <a:xfrm>
            <a:off x="539750" y="549275"/>
            <a:ext cx="6840538" cy="612775"/>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400">
                <a:cs typeface="B Titr" panose="00000700000000000000" pitchFamily="2" charset="-78"/>
              </a:rPr>
              <a:t>بخش دوم : </a:t>
            </a:r>
            <a:r>
              <a:rPr lang="fa-IR" altLang="en-US" sz="2400" b="0">
                <a:solidFill>
                  <a:schemeClr val="tx2"/>
                </a:solidFill>
                <a:cs typeface="B Titr" panose="00000700000000000000" pitchFamily="2" charset="-78"/>
              </a:rPr>
              <a:t>مراحل اجراي </a:t>
            </a:r>
            <a:r>
              <a:rPr lang="en-US" altLang="en-US" sz="2400" b="0">
                <a:solidFill>
                  <a:schemeClr val="tx2"/>
                </a:solidFill>
                <a:cs typeface="B Titr" panose="00000700000000000000" pitchFamily="2" charset="-78"/>
              </a:rPr>
              <a:t>BSC</a:t>
            </a:r>
            <a:r>
              <a:rPr lang="fa-IR" altLang="en-US" sz="2400" b="0">
                <a:solidFill>
                  <a:schemeClr val="tx2"/>
                </a:solidFill>
                <a:cs typeface="B Titr" panose="00000700000000000000" pitchFamily="2" charset="-78"/>
              </a:rPr>
              <a:t> بر اساس نقشه اجراي </a:t>
            </a:r>
            <a:r>
              <a:rPr lang="en-US" altLang="en-US" sz="2400" b="0">
                <a:solidFill>
                  <a:schemeClr val="tx2"/>
                </a:solidFill>
                <a:cs typeface="B Titr" panose="00000700000000000000" pitchFamily="2" charset="-78"/>
              </a:rPr>
              <a:t>BSC</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95269"/>
                                        </p:tgtEl>
                                        <p:attrNameLst>
                                          <p:attrName>style.visibility</p:attrName>
                                        </p:attrNameLst>
                                      </p:cBhvr>
                                      <p:to>
                                        <p:strVal val="visible"/>
                                      </p:to>
                                    </p:set>
                                    <p:animEffect transition="in" filter="box(out)">
                                      <p:cBhvr>
                                        <p:cTn id="7" dur="500"/>
                                        <p:tgtEl>
                                          <p:spTgt spid="395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69"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76200" y="1600200"/>
            <a:ext cx="7772400" cy="4114800"/>
          </a:xfrm>
        </p:spPr>
        <p:txBody>
          <a:bodyPr/>
          <a:lstStyle/>
          <a:p>
            <a:pPr algn="r" rtl="1" eaLnBrk="1" hangingPunct="1">
              <a:buFontTx/>
              <a:buNone/>
            </a:pPr>
            <a:r>
              <a:rPr lang="fa-IR" altLang="en-US" sz="3000" smtClean="0"/>
              <a:t>13. نقش و وظايف رهبران و مديران در اجراي استراتژي ها</a:t>
            </a:r>
          </a:p>
          <a:p>
            <a:pPr algn="r" rtl="1" eaLnBrk="1" hangingPunct="1">
              <a:buFontTx/>
              <a:buNone/>
            </a:pPr>
            <a:r>
              <a:rPr lang="fa-IR" altLang="en-US" sz="3000" smtClean="0"/>
              <a:t>13-1-ايجاد ديدگاه مشترك در سازمان </a:t>
            </a:r>
          </a:p>
          <a:p>
            <a:pPr algn="r" rtl="1" eaLnBrk="1" hangingPunct="1">
              <a:buFontTx/>
              <a:buNone/>
            </a:pPr>
            <a:r>
              <a:rPr lang="fa-IR" altLang="en-US" sz="3000" smtClean="0"/>
              <a:t>13-2- ارزيابي و باز نگري استراتژي ها </a:t>
            </a:r>
          </a:p>
          <a:p>
            <a:pPr algn="r" rtl="1" eaLnBrk="1" hangingPunct="1">
              <a:buFontTx/>
              <a:buNone/>
            </a:pPr>
            <a:r>
              <a:rPr lang="fa-IR" altLang="en-US" sz="3000" smtClean="0"/>
              <a:t>13-3- اقدام براي نتايج بازنگري استراتژي ها</a:t>
            </a:r>
          </a:p>
          <a:p>
            <a:pPr algn="r" rtl="1" eaLnBrk="1" hangingPunct="1">
              <a:buFontTx/>
              <a:buNone/>
            </a:pPr>
            <a:r>
              <a:rPr lang="fa-IR" altLang="en-US" sz="3000" smtClean="0"/>
              <a:t>13-4- تسريع در فرآيند بلوغ سازماني </a:t>
            </a:r>
          </a:p>
          <a:p>
            <a:pPr algn="r" rtl="1" eaLnBrk="1" hangingPunct="1"/>
            <a:endParaRPr lang="en-US" altLang="en-US" sz="3000" smtClean="0"/>
          </a:p>
        </p:txBody>
      </p:sp>
      <p:sp>
        <p:nvSpPr>
          <p:cNvPr id="396293" name="Rectangle 5"/>
          <p:cNvSpPr>
            <a:spLocks noChangeArrowheads="1"/>
          </p:cNvSpPr>
          <p:nvPr/>
        </p:nvSpPr>
        <p:spPr bwMode="auto">
          <a:xfrm>
            <a:off x="539750" y="549275"/>
            <a:ext cx="6840538" cy="612775"/>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400">
                <a:cs typeface="B Titr" panose="00000700000000000000" pitchFamily="2" charset="-78"/>
              </a:rPr>
              <a:t>بخش دوم : </a:t>
            </a:r>
            <a:r>
              <a:rPr lang="fa-IR" altLang="en-US" sz="2400" b="0">
                <a:solidFill>
                  <a:schemeClr val="tx2"/>
                </a:solidFill>
                <a:cs typeface="B Titr" panose="00000700000000000000" pitchFamily="2" charset="-78"/>
              </a:rPr>
              <a:t>مراحل اجراي </a:t>
            </a:r>
            <a:r>
              <a:rPr lang="en-US" altLang="en-US" sz="2400" b="0">
                <a:solidFill>
                  <a:schemeClr val="tx2"/>
                </a:solidFill>
                <a:cs typeface="B Titr" panose="00000700000000000000" pitchFamily="2" charset="-78"/>
              </a:rPr>
              <a:t>BSC</a:t>
            </a:r>
            <a:r>
              <a:rPr lang="fa-IR" altLang="en-US" sz="2400" b="0">
                <a:solidFill>
                  <a:schemeClr val="tx2"/>
                </a:solidFill>
                <a:cs typeface="B Titr" panose="00000700000000000000" pitchFamily="2" charset="-78"/>
              </a:rPr>
              <a:t> بر اساس نقشه اجراي </a:t>
            </a:r>
            <a:r>
              <a:rPr lang="en-US" altLang="en-US" sz="2400" b="0">
                <a:solidFill>
                  <a:schemeClr val="tx2"/>
                </a:solidFill>
                <a:cs typeface="B Titr" panose="00000700000000000000" pitchFamily="2" charset="-78"/>
              </a:rPr>
              <a:t>BSC</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96293"/>
                                        </p:tgtEl>
                                        <p:attrNameLst>
                                          <p:attrName>style.visibility</p:attrName>
                                        </p:attrNameLst>
                                      </p:cBhvr>
                                      <p:to>
                                        <p:strVal val="visible"/>
                                      </p:to>
                                    </p:set>
                                    <p:animEffect transition="in" filter="box(out)">
                                      <p:cBhvr>
                                        <p:cTn id="7" dur="500"/>
                                        <p:tgtEl>
                                          <p:spTgt spid="396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293"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val 2051"/>
          <p:cNvSpPr>
            <a:spLocks noChangeArrowheads="1"/>
          </p:cNvSpPr>
          <p:nvPr/>
        </p:nvSpPr>
        <p:spPr bwMode="auto">
          <a:xfrm>
            <a:off x="34925" y="1447800"/>
            <a:ext cx="4824413" cy="7921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2800">
                <a:latin typeface="Arial" panose="020B0604020202020204" pitchFamily="34" charset="0"/>
                <a:cs typeface="Arial" panose="020B0604020202020204" pitchFamily="34" charset="0"/>
              </a:rPr>
              <a:t>1. تعيين چشم انداز</a:t>
            </a:r>
            <a:endParaRPr lang="en-US" altLang="en-US" sz="2800">
              <a:latin typeface="Arial" panose="020B0604020202020204" pitchFamily="34" charset="0"/>
              <a:cs typeface="Arial" panose="020B0604020202020204" pitchFamily="34" charset="0"/>
            </a:endParaRPr>
          </a:p>
        </p:txBody>
      </p:sp>
      <p:sp>
        <p:nvSpPr>
          <p:cNvPr id="27651" name="Oval 2052"/>
          <p:cNvSpPr>
            <a:spLocks noChangeArrowheads="1"/>
          </p:cNvSpPr>
          <p:nvPr/>
        </p:nvSpPr>
        <p:spPr bwMode="auto">
          <a:xfrm>
            <a:off x="34925" y="3133725"/>
            <a:ext cx="4824413" cy="7921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2000">
                <a:latin typeface="Arial" panose="020B0604020202020204" pitchFamily="34" charset="0"/>
                <a:cs typeface="Arial" panose="020B0604020202020204" pitchFamily="34" charset="0"/>
              </a:rPr>
              <a:t>2. مشخص كردن ويژگيهاي محيط پيرامون شركت</a:t>
            </a:r>
            <a:endParaRPr lang="en-US" altLang="en-US" sz="2000">
              <a:latin typeface="Arial" panose="020B0604020202020204" pitchFamily="34" charset="0"/>
              <a:cs typeface="Arial" panose="020B0604020202020204" pitchFamily="34" charset="0"/>
            </a:endParaRPr>
          </a:p>
        </p:txBody>
      </p:sp>
      <p:sp>
        <p:nvSpPr>
          <p:cNvPr id="27652" name="Oval 2053"/>
          <p:cNvSpPr>
            <a:spLocks noChangeArrowheads="1"/>
          </p:cNvSpPr>
          <p:nvPr/>
        </p:nvSpPr>
        <p:spPr bwMode="auto">
          <a:xfrm>
            <a:off x="34925" y="4572000"/>
            <a:ext cx="4824413" cy="7921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2000">
                <a:latin typeface="Arial" panose="020B0604020202020204" pitchFamily="34" charset="0"/>
                <a:cs typeface="Arial" panose="020B0604020202020204" pitchFamily="34" charset="0"/>
              </a:rPr>
              <a:t>3. مشخص كردن اهداف مالي و فروش</a:t>
            </a:r>
            <a:endParaRPr lang="en-US" altLang="en-US" sz="2000">
              <a:latin typeface="Arial" panose="020B0604020202020204" pitchFamily="34" charset="0"/>
              <a:cs typeface="Arial" panose="020B0604020202020204" pitchFamily="34" charset="0"/>
            </a:endParaRPr>
          </a:p>
        </p:txBody>
      </p:sp>
      <p:sp>
        <p:nvSpPr>
          <p:cNvPr id="27653" name="Text Box 2056"/>
          <p:cNvSpPr txBox="1">
            <a:spLocks noChangeArrowheads="1"/>
          </p:cNvSpPr>
          <p:nvPr/>
        </p:nvSpPr>
        <p:spPr bwMode="auto">
          <a:xfrm>
            <a:off x="5059363" y="1524000"/>
            <a:ext cx="2789237"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Font typeface="Wingdings" panose="05000000000000000000" pitchFamily="2" charset="2"/>
              <a:buChar char="ü"/>
            </a:pPr>
            <a:r>
              <a:rPr lang="fa-IR" altLang="en-US" sz="1800">
                <a:latin typeface="Arial" panose="020B0604020202020204" pitchFamily="34" charset="0"/>
                <a:cs typeface="Arial" panose="020B0604020202020204" pitchFamily="34" charset="0"/>
              </a:rPr>
              <a:t> مي خواهيم چه بشويم؟</a:t>
            </a:r>
          </a:p>
          <a:p>
            <a:pPr eaLnBrk="1" hangingPunct="1">
              <a:buFont typeface="Wingdings" panose="05000000000000000000" pitchFamily="2" charset="2"/>
              <a:buChar char="ü"/>
            </a:pPr>
            <a:r>
              <a:rPr lang="fa-IR" altLang="en-US" sz="1800">
                <a:latin typeface="Arial" panose="020B0604020202020204" pitchFamily="34" charset="0"/>
                <a:cs typeface="Arial" panose="020B0604020202020204" pitchFamily="34" charset="0"/>
              </a:rPr>
              <a:t> مي خواهيم به كجا برسيم؟</a:t>
            </a:r>
            <a:endParaRPr lang="en-US" altLang="en-US" sz="1800">
              <a:latin typeface="Arial" panose="020B0604020202020204" pitchFamily="34" charset="0"/>
              <a:cs typeface="Arial" panose="020B0604020202020204" pitchFamily="34" charset="0"/>
            </a:endParaRPr>
          </a:p>
        </p:txBody>
      </p:sp>
      <p:sp>
        <p:nvSpPr>
          <p:cNvPr id="27654" name="Text Box 2057"/>
          <p:cNvSpPr txBox="1">
            <a:spLocks noChangeArrowheads="1"/>
          </p:cNvSpPr>
          <p:nvPr/>
        </p:nvSpPr>
        <p:spPr bwMode="auto">
          <a:xfrm>
            <a:off x="5364163" y="2349500"/>
            <a:ext cx="3024187" cy="175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latin typeface="Arial" panose="020B0604020202020204" pitchFamily="34" charset="0"/>
                <a:cs typeface="Arial" panose="020B0604020202020204" pitchFamily="34" charset="0"/>
              </a:rPr>
              <a:t>شرايط سياسي</a:t>
            </a:r>
          </a:p>
          <a:p>
            <a:pPr algn="ctr" eaLnBrk="1" hangingPunct="1"/>
            <a:r>
              <a:rPr lang="fa-IR" altLang="en-US">
                <a:latin typeface="Arial" panose="020B0604020202020204" pitchFamily="34" charset="0"/>
                <a:cs typeface="Arial" panose="020B0604020202020204" pitchFamily="34" charset="0"/>
              </a:rPr>
              <a:t>شرايط اقتصادي</a:t>
            </a:r>
          </a:p>
          <a:p>
            <a:pPr algn="ctr" eaLnBrk="1" hangingPunct="1"/>
            <a:r>
              <a:rPr lang="fa-IR" altLang="en-US">
                <a:latin typeface="Arial" panose="020B0604020202020204" pitchFamily="34" charset="0"/>
                <a:cs typeface="Arial" panose="020B0604020202020204" pitchFamily="34" charset="0"/>
              </a:rPr>
              <a:t>شرايط تكنولوژي</a:t>
            </a:r>
          </a:p>
          <a:p>
            <a:pPr algn="ctr" eaLnBrk="1" hangingPunct="1"/>
            <a:r>
              <a:rPr lang="fa-IR" altLang="en-US">
                <a:latin typeface="Arial" panose="020B0604020202020204" pitchFamily="34" charset="0"/>
                <a:cs typeface="Arial" panose="020B0604020202020204" pitchFamily="34" charset="0"/>
              </a:rPr>
              <a:t>شرايط زيست محيطي</a:t>
            </a:r>
          </a:p>
          <a:p>
            <a:pPr algn="ctr" eaLnBrk="1" hangingPunct="1"/>
            <a:r>
              <a:rPr lang="fa-IR" altLang="en-US" sz="1400">
                <a:latin typeface="Arial" panose="020B0604020202020204" pitchFamily="34" charset="0"/>
                <a:cs typeface="Arial" panose="020B0604020202020204" pitchFamily="34" charset="0"/>
              </a:rPr>
              <a:t>سياستها و استراژيهاي مشتري</a:t>
            </a:r>
            <a:endParaRPr lang="en-US" altLang="en-US" sz="1400">
              <a:latin typeface="Arial" panose="020B0604020202020204" pitchFamily="34" charset="0"/>
              <a:cs typeface="Arial" panose="020B0604020202020204" pitchFamily="34" charset="0"/>
            </a:endParaRPr>
          </a:p>
        </p:txBody>
      </p:sp>
      <p:sp>
        <p:nvSpPr>
          <p:cNvPr id="27655" name="Text Box 2058"/>
          <p:cNvSpPr txBox="1">
            <a:spLocks noChangeArrowheads="1"/>
          </p:cNvSpPr>
          <p:nvPr/>
        </p:nvSpPr>
        <p:spPr bwMode="auto">
          <a:xfrm>
            <a:off x="6227763" y="4427538"/>
            <a:ext cx="1512887" cy="119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sz="1800">
                <a:latin typeface="Arial" panose="020B0604020202020204" pitchFamily="34" charset="0"/>
                <a:cs typeface="Arial" panose="020B0604020202020204" pitchFamily="34" charset="0"/>
              </a:rPr>
              <a:t>سود</a:t>
            </a:r>
          </a:p>
          <a:p>
            <a:pPr algn="ctr" eaLnBrk="1" hangingPunct="1"/>
            <a:r>
              <a:rPr lang="fa-IR" altLang="en-US" sz="1800">
                <a:latin typeface="Arial" panose="020B0604020202020204" pitchFamily="34" charset="0"/>
                <a:cs typeface="Arial" panose="020B0604020202020204" pitchFamily="34" charset="0"/>
              </a:rPr>
              <a:t>سرمايه گذاري</a:t>
            </a:r>
          </a:p>
          <a:p>
            <a:pPr algn="ctr" eaLnBrk="1" hangingPunct="1"/>
            <a:r>
              <a:rPr lang="fa-IR" altLang="en-US" sz="1800">
                <a:latin typeface="Arial" panose="020B0604020202020204" pitchFamily="34" charset="0"/>
                <a:cs typeface="Arial" panose="020B0604020202020204" pitchFamily="34" charset="0"/>
              </a:rPr>
              <a:t>سهم بازار</a:t>
            </a:r>
            <a:endParaRPr lang="en-US" altLang="en-US" sz="1800">
              <a:latin typeface="Arial" panose="020B0604020202020204" pitchFamily="34" charset="0"/>
              <a:cs typeface="Arial" panose="020B0604020202020204" pitchFamily="34" charset="0"/>
            </a:endParaRPr>
          </a:p>
        </p:txBody>
      </p:sp>
      <p:sp>
        <p:nvSpPr>
          <p:cNvPr id="27656" name="Line 2066"/>
          <p:cNvSpPr>
            <a:spLocks noChangeShapeType="1"/>
          </p:cNvSpPr>
          <p:nvPr/>
        </p:nvSpPr>
        <p:spPr bwMode="auto">
          <a:xfrm flipV="1">
            <a:off x="4859338" y="4643438"/>
            <a:ext cx="1800225"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7" name="Line 2067"/>
          <p:cNvSpPr>
            <a:spLocks noChangeShapeType="1"/>
          </p:cNvSpPr>
          <p:nvPr/>
        </p:nvSpPr>
        <p:spPr bwMode="auto">
          <a:xfrm>
            <a:off x="4859338" y="5003800"/>
            <a:ext cx="1511300" cy="714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8" name="Line 2068"/>
          <p:cNvSpPr>
            <a:spLocks noChangeShapeType="1"/>
          </p:cNvSpPr>
          <p:nvPr/>
        </p:nvSpPr>
        <p:spPr bwMode="auto">
          <a:xfrm>
            <a:off x="4859338" y="5003800"/>
            <a:ext cx="1655762"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9" name="AutoShape 2075"/>
          <p:cNvSpPr>
            <a:spLocks noChangeArrowheads="1"/>
          </p:cNvSpPr>
          <p:nvPr/>
        </p:nvSpPr>
        <p:spPr bwMode="auto">
          <a:xfrm>
            <a:off x="1979613" y="2438400"/>
            <a:ext cx="576262" cy="647700"/>
          </a:xfrm>
          <a:prstGeom prst="downArrow">
            <a:avLst>
              <a:gd name="adj1" fmla="val 50000"/>
              <a:gd name="adj2" fmla="val 2809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27660" name="AutoShape 2076"/>
          <p:cNvSpPr>
            <a:spLocks noChangeArrowheads="1"/>
          </p:cNvSpPr>
          <p:nvPr/>
        </p:nvSpPr>
        <p:spPr bwMode="auto">
          <a:xfrm>
            <a:off x="2051050" y="3962400"/>
            <a:ext cx="433388" cy="433388"/>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27661" name="AutoShape 2077"/>
          <p:cNvSpPr>
            <a:spLocks noChangeArrowheads="1"/>
          </p:cNvSpPr>
          <p:nvPr/>
        </p:nvSpPr>
        <p:spPr bwMode="auto">
          <a:xfrm>
            <a:off x="2057400" y="5440363"/>
            <a:ext cx="360363" cy="503237"/>
          </a:xfrm>
          <a:prstGeom prst="downArrow">
            <a:avLst>
              <a:gd name="adj1" fmla="val 50000"/>
              <a:gd name="adj2" fmla="val 3491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364577" name="Rectangle 2081"/>
          <p:cNvSpPr>
            <a:spLocks noChangeArrowheads="1"/>
          </p:cNvSpPr>
          <p:nvPr/>
        </p:nvSpPr>
        <p:spPr bwMode="auto">
          <a:xfrm>
            <a:off x="1600200" y="228600"/>
            <a:ext cx="4967288" cy="9144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سوم : نقشه راه</a:t>
            </a:r>
            <a:endParaRPr lang="en-US" altLang="en-US" sz="2600">
              <a:cs typeface="Titr" pitchFamily="2" charset="-78"/>
            </a:endParaRPr>
          </a:p>
        </p:txBody>
      </p:sp>
      <p:sp>
        <p:nvSpPr>
          <p:cNvPr id="27663" name="Line 2083"/>
          <p:cNvSpPr>
            <a:spLocks noChangeShapeType="1"/>
          </p:cNvSpPr>
          <p:nvPr/>
        </p:nvSpPr>
        <p:spPr bwMode="auto">
          <a:xfrm flipV="1">
            <a:off x="4876800" y="1752600"/>
            <a:ext cx="7620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4" name="Line 2084"/>
          <p:cNvSpPr>
            <a:spLocks noChangeShapeType="1"/>
          </p:cNvSpPr>
          <p:nvPr/>
        </p:nvSpPr>
        <p:spPr bwMode="auto">
          <a:xfrm>
            <a:off x="4876800" y="1828800"/>
            <a:ext cx="685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5" name="Line 2085"/>
          <p:cNvSpPr>
            <a:spLocks noChangeShapeType="1"/>
          </p:cNvSpPr>
          <p:nvPr/>
        </p:nvSpPr>
        <p:spPr bwMode="auto">
          <a:xfrm flipV="1">
            <a:off x="4876800" y="2590800"/>
            <a:ext cx="15240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6" name="Line 2086"/>
          <p:cNvSpPr>
            <a:spLocks noChangeShapeType="1"/>
          </p:cNvSpPr>
          <p:nvPr/>
        </p:nvSpPr>
        <p:spPr bwMode="auto">
          <a:xfrm flipV="1">
            <a:off x="4876800" y="2924175"/>
            <a:ext cx="1423988" cy="581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7" name="Line 2087"/>
          <p:cNvSpPr>
            <a:spLocks noChangeShapeType="1"/>
          </p:cNvSpPr>
          <p:nvPr/>
        </p:nvSpPr>
        <p:spPr bwMode="auto">
          <a:xfrm flipV="1">
            <a:off x="4876800" y="3284538"/>
            <a:ext cx="1423988" cy="2206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8" name="Line 2088"/>
          <p:cNvSpPr>
            <a:spLocks noChangeShapeType="1"/>
          </p:cNvSpPr>
          <p:nvPr/>
        </p:nvSpPr>
        <p:spPr bwMode="auto">
          <a:xfrm>
            <a:off x="4876800" y="3505200"/>
            <a:ext cx="1279525" cy="139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9" name="Line 2089"/>
          <p:cNvSpPr>
            <a:spLocks noChangeShapeType="1"/>
          </p:cNvSpPr>
          <p:nvPr/>
        </p:nvSpPr>
        <p:spPr bwMode="auto">
          <a:xfrm>
            <a:off x="4876800" y="3505200"/>
            <a:ext cx="1135063" cy="428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64577"/>
                                        </p:tgtEl>
                                        <p:attrNameLst>
                                          <p:attrName>style.visibility</p:attrName>
                                        </p:attrNameLst>
                                      </p:cBhvr>
                                      <p:to>
                                        <p:strVal val="visible"/>
                                      </p:to>
                                    </p:set>
                                    <p:animEffect transition="in" filter="box(out)">
                                      <p:cBhvr>
                                        <p:cTn id="7" dur="500"/>
                                        <p:tgtEl>
                                          <p:spTgt spid="3645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77"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Oval 2"/>
          <p:cNvSpPr>
            <a:spLocks noChangeArrowheads="1"/>
          </p:cNvSpPr>
          <p:nvPr/>
        </p:nvSpPr>
        <p:spPr bwMode="auto">
          <a:xfrm>
            <a:off x="0" y="2068513"/>
            <a:ext cx="4724400" cy="7921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2000">
                <a:latin typeface="Arial" panose="020B0604020202020204" pitchFamily="34" charset="0"/>
                <a:cs typeface="Arial" panose="020B0604020202020204" pitchFamily="34" charset="0"/>
              </a:rPr>
              <a:t>4. تبيين اهداف مرتبط با مشتريان</a:t>
            </a:r>
            <a:endParaRPr lang="en-US" altLang="en-US" sz="2000">
              <a:latin typeface="Arial" panose="020B0604020202020204" pitchFamily="34" charset="0"/>
              <a:cs typeface="Arial" panose="020B0604020202020204" pitchFamily="34" charset="0"/>
            </a:endParaRPr>
          </a:p>
        </p:txBody>
      </p:sp>
      <p:sp>
        <p:nvSpPr>
          <p:cNvPr id="28675" name="Oval 3"/>
          <p:cNvSpPr>
            <a:spLocks noChangeArrowheads="1"/>
          </p:cNvSpPr>
          <p:nvPr/>
        </p:nvSpPr>
        <p:spPr bwMode="auto">
          <a:xfrm>
            <a:off x="0" y="4724400"/>
            <a:ext cx="4824413" cy="7921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2000">
                <a:latin typeface="Arial" panose="020B0604020202020204" pitchFamily="34" charset="0"/>
                <a:cs typeface="Arial" panose="020B0604020202020204" pitchFamily="34" charset="0"/>
              </a:rPr>
              <a:t>5. اهداف مرتبط با فرآيندهاي داخلي</a:t>
            </a:r>
            <a:endParaRPr lang="en-US" altLang="en-US" sz="2000">
              <a:latin typeface="Arial" panose="020B0604020202020204" pitchFamily="34" charset="0"/>
              <a:cs typeface="Arial" panose="020B0604020202020204" pitchFamily="34" charset="0"/>
            </a:endParaRPr>
          </a:p>
        </p:txBody>
      </p:sp>
      <p:sp>
        <p:nvSpPr>
          <p:cNvPr id="28676" name="Text Box 4"/>
          <p:cNvSpPr txBox="1">
            <a:spLocks noChangeArrowheads="1"/>
          </p:cNvSpPr>
          <p:nvPr/>
        </p:nvSpPr>
        <p:spPr bwMode="auto">
          <a:xfrm>
            <a:off x="4968875" y="1936750"/>
            <a:ext cx="3924300" cy="201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1800">
                <a:latin typeface="Arial" panose="020B0604020202020204" pitchFamily="34" charset="0"/>
                <a:cs typeface="Arial" panose="020B0604020202020204" pitchFamily="34" charset="0"/>
              </a:rPr>
              <a:t>درصد سهم هر يك از </a:t>
            </a:r>
          </a:p>
          <a:p>
            <a:pPr algn="ctr" rtl="0" eaLnBrk="1" hangingPunct="1"/>
            <a:r>
              <a:rPr lang="fa-IR" altLang="en-US" sz="1800">
                <a:latin typeface="Arial" panose="020B0604020202020204" pitchFamily="34" charset="0"/>
                <a:cs typeface="Arial" panose="020B0604020202020204" pitchFamily="34" charset="0"/>
              </a:rPr>
              <a:t>مشتريان ازفروش شركت</a:t>
            </a:r>
          </a:p>
          <a:p>
            <a:pPr algn="ctr" eaLnBrk="1" hangingPunct="1"/>
            <a:endParaRPr lang="fa-IR" altLang="en-US" sz="1800">
              <a:latin typeface="Arial" panose="020B0604020202020204" pitchFamily="34" charset="0"/>
              <a:cs typeface="Arial" panose="020B0604020202020204" pitchFamily="34" charset="0"/>
            </a:endParaRPr>
          </a:p>
          <a:p>
            <a:pPr algn="ctr" eaLnBrk="1" hangingPunct="1"/>
            <a:r>
              <a:rPr lang="fa-IR" altLang="en-US" sz="1800">
                <a:latin typeface="Arial" panose="020B0604020202020204" pitchFamily="34" charset="0"/>
                <a:cs typeface="Arial" panose="020B0604020202020204" pitchFamily="34" charset="0"/>
              </a:rPr>
              <a:t>شاخص هاي اصلي </a:t>
            </a:r>
          </a:p>
          <a:p>
            <a:pPr algn="ctr" eaLnBrk="1" hangingPunct="1"/>
            <a:r>
              <a:rPr lang="fa-IR" altLang="en-US" sz="1800">
                <a:latin typeface="Arial" panose="020B0604020202020204" pitchFamily="34" charset="0"/>
                <a:cs typeface="Arial" panose="020B0604020202020204" pitchFamily="34" charset="0"/>
              </a:rPr>
              <a:t>موفقيت </a:t>
            </a:r>
            <a:r>
              <a:rPr lang="en-US" altLang="en-US" sz="1800">
                <a:latin typeface="Arial" panose="020B0604020202020204" pitchFamily="34" charset="0"/>
                <a:cs typeface="Arial" panose="020B0604020202020204" pitchFamily="34" charset="0"/>
              </a:rPr>
              <a:t>(CSF)</a:t>
            </a:r>
          </a:p>
        </p:txBody>
      </p:sp>
      <p:sp>
        <p:nvSpPr>
          <p:cNvPr id="28677" name="Text Box 5"/>
          <p:cNvSpPr txBox="1">
            <a:spLocks noChangeArrowheads="1"/>
          </p:cNvSpPr>
          <p:nvPr/>
        </p:nvSpPr>
        <p:spPr bwMode="auto">
          <a:xfrm>
            <a:off x="5867400" y="4202113"/>
            <a:ext cx="2520950" cy="119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1800">
                <a:latin typeface="Arial" panose="020B0604020202020204" pitchFamily="34" charset="0"/>
                <a:cs typeface="Arial" panose="020B0604020202020204" pitchFamily="34" charset="0"/>
              </a:rPr>
              <a:t>فرآيندهاي محوري</a:t>
            </a:r>
          </a:p>
          <a:p>
            <a:pPr algn="ctr" rtl="0" eaLnBrk="1" hangingPunct="1"/>
            <a:r>
              <a:rPr lang="fa-IR" altLang="en-US" sz="1800">
                <a:latin typeface="Arial" panose="020B0604020202020204" pitchFamily="34" charset="0"/>
                <a:cs typeface="Arial" panose="020B0604020202020204" pitchFamily="34" charset="0"/>
              </a:rPr>
              <a:t>فرآيندهاي مديريتي</a:t>
            </a:r>
          </a:p>
          <a:p>
            <a:pPr algn="ctr" rtl="0" eaLnBrk="1" hangingPunct="1"/>
            <a:r>
              <a:rPr lang="fa-IR" altLang="en-US" sz="1800">
                <a:latin typeface="Arial" panose="020B0604020202020204" pitchFamily="34" charset="0"/>
                <a:cs typeface="Arial" panose="020B0604020202020204" pitchFamily="34" charset="0"/>
              </a:rPr>
              <a:t>فرايندهاي پشتيباني</a:t>
            </a:r>
          </a:p>
        </p:txBody>
      </p:sp>
      <p:sp>
        <p:nvSpPr>
          <p:cNvPr id="28678" name="Line 6"/>
          <p:cNvSpPr>
            <a:spLocks noChangeShapeType="1"/>
          </p:cNvSpPr>
          <p:nvPr/>
        </p:nvSpPr>
        <p:spPr bwMode="auto">
          <a:xfrm flipV="1">
            <a:off x="4724400" y="2220913"/>
            <a:ext cx="1271588" cy="279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9" name="Line 8"/>
          <p:cNvSpPr>
            <a:spLocks noChangeShapeType="1"/>
          </p:cNvSpPr>
          <p:nvPr/>
        </p:nvSpPr>
        <p:spPr bwMode="auto">
          <a:xfrm flipV="1">
            <a:off x="4824413" y="4506913"/>
            <a:ext cx="1423987"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0" name="Line 9"/>
          <p:cNvSpPr>
            <a:spLocks noChangeShapeType="1"/>
          </p:cNvSpPr>
          <p:nvPr/>
        </p:nvSpPr>
        <p:spPr bwMode="auto">
          <a:xfrm flipV="1">
            <a:off x="4824413" y="4865688"/>
            <a:ext cx="144145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1" name="Line 10"/>
          <p:cNvSpPr>
            <a:spLocks noChangeShapeType="1"/>
          </p:cNvSpPr>
          <p:nvPr/>
        </p:nvSpPr>
        <p:spPr bwMode="auto">
          <a:xfrm>
            <a:off x="4824413" y="5081588"/>
            <a:ext cx="1441450"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2" name="Line 11"/>
          <p:cNvSpPr>
            <a:spLocks noChangeShapeType="1"/>
          </p:cNvSpPr>
          <p:nvPr/>
        </p:nvSpPr>
        <p:spPr bwMode="auto">
          <a:xfrm>
            <a:off x="4824413" y="5081588"/>
            <a:ext cx="966787" cy="4921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3" name="AutoShape 12"/>
          <p:cNvSpPr>
            <a:spLocks noChangeArrowheads="1"/>
          </p:cNvSpPr>
          <p:nvPr/>
        </p:nvSpPr>
        <p:spPr bwMode="auto">
          <a:xfrm>
            <a:off x="2133600" y="2906713"/>
            <a:ext cx="425450" cy="1741487"/>
          </a:xfrm>
          <a:prstGeom prst="downArrow">
            <a:avLst>
              <a:gd name="adj1" fmla="val 50000"/>
              <a:gd name="adj2" fmla="val 10233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28684" name="Line 14"/>
          <p:cNvSpPr>
            <a:spLocks noChangeShapeType="1"/>
          </p:cNvSpPr>
          <p:nvPr/>
        </p:nvSpPr>
        <p:spPr bwMode="auto">
          <a:xfrm>
            <a:off x="4724400" y="2525713"/>
            <a:ext cx="12192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5" name="Text Box 15"/>
          <p:cNvSpPr txBox="1">
            <a:spLocks noChangeArrowheads="1"/>
          </p:cNvSpPr>
          <p:nvPr/>
        </p:nvSpPr>
        <p:spPr bwMode="auto">
          <a:xfrm>
            <a:off x="5562600" y="5424488"/>
            <a:ext cx="2362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1800"/>
              <a:t>فرايندهاي پشتيباني عمومي</a:t>
            </a:r>
            <a:endParaRPr lang="en-US" altLang="en-US" sz="1800"/>
          </a:p>
        </p:txBody>
      </p:sp>
      <p:sp>
        <p:nvSpPr>
          <p:cNvPr id="28686" name="AutoShape 29"/>
          <p:cNvSpPr>
            <a:spLocks noChangeArrowheads="1"/>
          </p:cNvSpPr>
          <p:nvPr/>
        </p:nvSpPr>
        <p:spPr bwMode="auto">
          <a:xfrm>
            <a:off x="2165350" y="1066800"/>
            <a:ext cx="425450" cy="979488"/>
          </a:xfrm>
          <a:prstGeom prst="downArrow">
            <a:avLst>
              <a:gd name="adj1" fmla="val 50000"/>
              <a:gd name="adj2" fmla="val 5755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387102" name="Rectangle 30"/>
          <p:cNvSpPr>
            <a:spLocks noChangeArrowheads="1"/>
          </p:cNvSpPr>
          <p:nvPr/>
        </p:nvSpPr>
        <p:spPr bwMode="auto">
          <a:xfrm>
            <a:off x="1600200" y="228600"/>
            <a:ext cx="4967288" cy="9144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سوم : نقشه راه</a:t>
            </a:r>
            <a:endParaRPr lang="en-US" altLang="en-US" sz="2600">
              <a:cs typeface="Titr" pitchFamily="2" charset="-78"/>
            </a:endParaRP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87102"/>
                                        </p:tgtEl>
                                        <p:attrNameLst>
                                          <p:attrName>style.visibility</p:attrName>
                                        </p:attrNameLst>
                                      </p:cBhvr>
                                      <p:to>
                                        <p:strVal val="visible"/>
                                      </p:to>
                                    </p:set>
                                    <p:animEffect transition="in" filter="box(out)">
                                      <p:cBhvr>
                                        <p:cTn id="7" dur="500"/>
                                        <p:tgtEl>
                                          <p:spTgt spid="387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102"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Oval 2"/>
          <p:cNvSpPr>
            <a:spLocks noChangeArrowheads="1"/>
          </p:cNvSpPr>
          <p:nvPr/>
        </p:nvSpPr>
        <p:spPr bwMode="auto">
          <a:xfrm>
            <a:off x="34925" y="1943100"/>
            <a:ext cx="4824413" cy="7921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2000">
                <a:latin typeface="Arial" panose="020B0604020202020204" pitchFamily="34" charset="0"/>
                <a:cs typeface="Arial" panose="020B0604020202020204" pitchFamily="34" charset="0"/>
              </a:rPr>
              <a:t>6. فهرست استراتژي هاي شركت</a:t>
            </a:r>
            <a:endParaRPr lang="en-US" altLang="en-US" sz="2000">
              <a:latin typeface="Arial" panose="020B0604020202020204" pitchFamily="34" charset="0"/>
              <a:cs typeface="Arial" panose="020B0604020202020204" pitchFamily="34" charset="0"/>
            </a:endParaRPr>
          </a:p>
        </p:txBody>
      </p:sp>
      <p:sp>
        <p:nvSpPr>
          <p:cNvPr id="29699" name="Oval 3"/>
          <p:cNvSpPr>
            <a:spLocks noChangeArrowheads="1"/>
          </p:cNvSpPr>
          <p:nvPr/>
        </p:nvSpPr>
        <p:spPr bwMode="auto">
          <a:xfrm>
            <a:off x="107950" y="4676775"/>
            <a:ext cx="4824413" cy="7921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sz="2000">
                <a:latin typeface="Arial" panose="020B0604020202020204" pitchFamily="34" charset="0"/>
                <a:cs typeface="Arial" panose="020B0604020202020204" pitchFamily="34" charset="0"/>
              </a:rPr>
              <a:t>7. اهداف، برنامه ها و اقدامات امور</a:t>
            </a:r>
            <a:endParaRPr lang="en-US" altLang="en-US" sz="2000">
              <a:latin typeface="Arial" panose="020B0604020202020204" pitchFamily="34" charset="0"/>
              <a:cs typeface="Arial" panose="020B0604020202020204" pitchFamily="34" charset="0"/>
            </a:endParaRPr>
          </a:p>
        </p:txBody>
      </p:sp>
      <p:sp>
        <p:nvSpPr>
          <p:cNvPr id="29700" name="Text Box 4"/>
          <p:cNvSpPr txBox="1">
            <a:spLocks noChangeArrowheads="1"/>
          </p:cNvSpPr>
          <p:nvPr/>
        </p:nvSpPr>
        <p:spPr bwMode="auto">
          <a:xfrm>
            <a:off x="6084888" y="935038"/>
            <a:ext cx="1008062" cy="268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en-US" altLang="en-US" sz="2000">
                <a:latin typeface="Arial" panose="020B0604020202020204" pitchFamily="34" charset="0"/>
                <a:cs typeface="Arial" panose="020B0604020202020204" pitchFamily="34" charset="0"/>
              </a:rPr>
              <a:t>S1</a:t>
            </a:r>
          </a:p>
          <a:p>
            <a:pPr algn="ctr" rtl="0" eaLnBrk="1" hangingPunct="1"/>
            <a:r>
              <a:rPr lang="en-US" altLang="en-US" sz="2000">
                <a:latin typeface="Arial" panose="020B0604020202020204" pitchFamily="34" charset="0"/>
                <a:cs typeface="Arial" panose="020B0604020202020204" pitchFamily="34" charset="0"/>
              </a:rPr>
              <a:t>S2</a:t>
            </a:r>
          </a:p>
          <a:p>
            <a:pPr algn="ctr" rtl="0" eaLnBrk="1" hangingPunct="1"/>
            <a:r>
              <a:rPr lang="fa-IR" altLang="en-US" sz="2000">
                <a:latin typeface="Arial" panose="020B0604020202020204" pitchFamily="34" charset="0"/>
                <a:cs typeface="Arial" panose="020B0604020202020204" pitchFamily="34" charset="0"/>
              </a:rPr>
              <a:t>.</a:t>
            </a:r>
          </a:p>
          <a:p>
            <a:pPr algn="ctr" rtl="0" eaLnBrk="1" hangingPunct="1"/>
            <a:r>
              <a:rPr lang="fa-IR" altLang="en-US" sz="2000">
                <a:latin typeface="Arial" panose="020B0604020202020204" pitchFamily="34" charset="0"/>
                <a:cs typeface="Arial" panose="020B0604020202020204" pitchFamily="34" charset="0"/>
              </a:rPr>
              <a:t>.</a:t>
            </a:r>
            <a:endParaRPr lang="en-US" altLang="en-US" sz="2000">
              <a:latin typeface="Arial" panose="020B0604020202020204" pitchFamily="34" charset="0"/>
              <a:cs typeface="Arial" panose="020B0604020202020204" pitchFamily="34" charset="0"/>
            </a:endParaRPr>
          </a:p>
          <a:p>
            <a:pPr algn="ctr" rtl="0" eaLnBrk="1" hangingPunct="1"/>
            <a:r>
              <a:rPr lang="en-US" altLang="en-US" sz="2000">
                <a:latin typeface="Arial" panose="020B0604020202020204" pitchFamily="34" charset="0"/>
                <a:cs typeface="Arial" panose="020B0604020202020204" pitchFamily="34" charset="0"/>
              </a:rPr>
              <a:t>S6</a:t>
            </a:r>
          </a:p>
          <a:p>
            <a:pPr algn="ctr" rtl="0" eaLnBrk="1" hangingPunct="1"/>
            <a:r>
              <a:rPr lang="en-US" altLang="en-US" sz="2000">
                <a:latin typeface="Arial" panose="020B0604020202020204" pitchFamily="34" charset="0"/>
                <a:cs typeface="Arial" panose="020B0604020202020204" pitchFamily="34" charset="0"/>
              </a:rPr>
              <a:t>S7</a:t>
            </a:r>
          </a:p>
        </p:txBody>
      </p:sp>
      <p:sp>
        <p:nvSpPr>
          <p:cNvPr id="29701" name="Line 6"/>
          <p:cNvSpPr>
            <a:spLocks noChangeShapeType="1"/>
          </p:cNvSpPr>
          <p:nvPr/>
        </p:nvSpPr>
        <p:spPr bwMode="auto">
          <a:xfrm flipV="1">
            <a:off x="4859338" y="1222375"/>
            <a:ext cx="1512887" cy="1079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2" name="Line 7"/>
          <p:cNvSpPr>
            <a:spLocks noChangeShapeType="1"/>
          </p:cNvSpPr>
          <p:nvPr/>
        </p:nvSpPr>
        <p:spPr bwMode="auto">
          <a:xfrm flipV="1">
            <a:off x="4859338" y="1654175"/>
            <a:ext cx="1512887"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3" name="Line 8"/>
          <p:cNvSpPr>
            <a:spLocks noChangeShapeType="1"/>
          </p:cNvSpPr>
          <p:nvPr/>
        </p:nvSpPr>
        <p:spPr bwMode="auto">
          <a:xfrm flipV="1">
            <a:off x="4859338" y="2085975"/>
            <a:ext cx="1512887"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4" name="Line 9"/>
          <p:cNvSpPr>
            <a:spLocks noChangeShapeType="1"/>
          </p:cNvSpPr>
          <p:nvPr/>
        </p:nvSpPr>
        <p:spPr bwMode="auto">
          <a:xfrm>
            <a:off x="4932363" y="2301875"/>
            <a:ext cx="1439862" cy="2174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5" name="Line 10"/>
          <p:cNvSpPr>
            <a:spLocks noChangeShapeType="1"/>
          </p:cNvSpPr>
          <p:nvPr/>
        </p:nvSpPr>
        <p:spPr bwMode="auto">
          <a:xfrm>
            <a:off x="4859338" y="2301875"/>
            <a:ext cx="1512887" cy="649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6" name="Line 11"/>
          <p:cNvSpPr>
            <a:spLocks noChangeShapeType="1"/>
          </p:cNvSpPr>
          <p:nvPr/>
        </p:nvSpPr>
        <p:spPr bwMode="auto">
          <a:xfrm>
            <a:off x="4859338" y="2301875"/>
            <a:ext cx="1441450" cy="10810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7" name="Text Box 13"/>
          <p:cNvSpPr txBox="1">
            <a:spLocks noChangeArrowheads="1"/>
          </p:cNvSpPr>
          <p:nvPr/>
        </p:nvSpPr>
        <p:spPr bwMode="auto">
          <a:xfrm>
            <a:off x="6227763" y="4797425"/>
            <a:ext cx="595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endParaRPr lang="en-US" altLang="en-US" sz="1800" b="0">
              <a:latin typeface="Arial" panose="020B0604020202020204" pitchFamily="34" charset="0"/>
              <a:cs typeface="Arial" panose="020B0604020202020204" pitchFamily="34" charset="0"/>
            </a:endParaRPr>
          </a:p>
        </p:txBody>
      </p:sp>
      <p:sp>
        <p:nvSpPr>
          <p:cNvPr id="29708" name="Text Box 14"/>
          <p:cNvSpPr txBox="1">
            <a:spLocks noChangeArrowheads="1"/>
          </p:cNvSpPr>
          <p:nvPr/>
        </p:nvSpPr>
        <p:spPr bwMode="auto">
          <a:xfrm>
            <a:off x="6154738" y="3886200"/>
            <a:ext cx="865187" cy="243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en-US" altLang="en-US" sz="1800">
                <a:latin typeface="Arial" panose="020B0604020202020204" pitchFamily="34" charset="0"/>
                <a:cs typeface="Arial" panose="020B0604020202020204" pitchFamily="34" charset="0"/>
              </a:rPr>
              <a:t>ST1</a:t>
            </a:r>
          </a:p>
          <a:p>
            <a:pPr algn="ctr" rtl="0" eaLnBrk="1" hangingPunct="1"/>
            <a:r>
              <a:rPr lang="en-US" altLang="en-US" sz="1800">
                <a:latin typeface="Arial" panose="020B0604020202020204" pitchFamily="34" charset="0"/>
                <a:cs typeface="Arial" panose="020B0604020202020204" pitchFamily="34" charset="0"/>
              </a:rPr>
              <a:t>ST2</a:t>
            </a:r>
          </a:p>
          <a:p>
            <a:pPr algn="ctr" rtl="0" eaLnBrk="1" hangingPunct="1"/>
            <a:r>
              <a:rPr lang="en-US" altLang="en-US" sz="1800">
                <a:latin typeface="Arial" panose="020B0604020202020204" pitchFamily="34" charset="0"/>
                <a:cs typeface="Arial" panose="020B0604020202020204" pitchFamily="34" charset="0"/>
              </a:rPr>
              <a:t>.</a:t>
            </a:r>
          </a:p>
          <a:p>
            <a:pPr algn="ctr" rtl="0" eaLnBrk="1" hangingPunct="1"/>
            <a:r>
              <a:rPr lang="en-US" altLang="en-US" sz="1800">
                <a:latin typeface="Arial" panose="020B0604020202020204" pitchFamily="34" charset="0"/>
                <a:cs typeface="Arial" panose="020B0604020202020204" pitchFamily="34" charset="0"/>
              </a:rPr>
              <a:t>.</a:t>
            </a:r>
          </a:p>
          <a:p>
            <a:pPr algn="ctr" rtl="0" eaLnBrk="1" hangingPunct="1"/>
            <a:r>
              <a:rPr lang="en-US" altLang="en-US" sz="1800">
                <a:latin typeface="Arial" panose="020B0604020202020204" pitchFamily="34" charset="0"/>
                <a:cs typeface="Arial" panose="020B0604020202020204" pitchFamily="34" charset="0"/>
              </a:rPr>
              <a:t>ST9</a:t>
            </a:r>
          </a:p>
          <a:p>
            <a:pPr algn="ctr" rtl="0" eaLnBrk="1" hangingPunct="1"/>
            <a:endParaRPr lang="en-US" altLang="en-US" sz="1800">
              <a:latin typeface="Arial" panose="020B0604020202020204" pitchFamily="34" charset="0"/>
              <a:cs typeface="Arial" panose="020B0604020202020204" pitchFamily="34" charset="0"/>
            </a:endParaRPr>
          </a:p>
        </p:txBody>
      </p:sp>
      <p:sp>
        <p:nvSpPr>
          <p:cNvPr id="29709" name="Line 15"/>
          <p:cNvSpPr>
            <a:spLocks noChangeShapeType="1"/>
          </p:cNvSpPr>
          <p:nvPr/>
        </p:nvSpPr>
        <p:spPr bwMode="auto">
          <a:xfrm flipV="1">
            <a:off x="4932363" y="4102100"/>
            <a:ext cx="1368425" cy="10080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10" name="Line 16"/>
          <p:cNvSpPr>
            <a:spLocks noChangeShapeType="1"/>
          </p:cNvSpPr>
          <p:nvPr/>
        </p:nvSpPr>
        <p:spPr bwMode="auto">
          <a:xfrm flipV="1">
            <a:off x="4932363" y="4605338"/>
            <a:ext cx="1368425"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11" name="Line 17"/>
          <p:cNvSpPr>
            <a:spLocks noChangeShapeType="1"/>
          </p:cNvSpPr>
          <p:nvPr/>
        </p:nvSpPr>
        <p:spPr bwMode="auto">
          <a:xfrm flipV="1">
            <a:off x="5003800" y="4965700"/>
            <a:ext cx="1368425"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12" name="Line 18"/>
          <p:cNvSpPr>
            <a:spLocks noChangeShapeType="1"/>
          </p:cNvSpPr>
          <p:nvPr/>
        </p:nvSpPr>
        <p:spPr bwMode="auto">
          <a:xfrm>
            <a:off x="4932363" y="5110163"/>
            <a:ext cx="1439862"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13" name="Line 19"/>
          <p:cNvSpPr>
            <a:spLocks noChangeShapeType="1"/>
          </p:cNvSpPr>
          <p:nvPr/>
        </p:nvSpPr>
        <p:spPr bwMode="auto">
          <a:xfrm>
            <a:off x="4932363" y="5110163"/>
            <a:ext cx="1368425"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14" name="AutoShape 22"/>
          <p:cNvSpPr>
            <a:spLocks noChangeArrowheads="1"/>
          </p:cNvSpPr>
          <p:nvPr/>
        </p:nvSpPr>
        <p:spPr bwMode="auto">
          <a:xfrm>
            <a:off x="1979613" y="914400"/>
            <a:ext cx="431800" cy="990600"/>
          </a:xfrm>
          <a:prstGeom prst="downArrow">
            <a:avLst>
              <a:gd name="adj1" fmla="val 50000"/>
              <a:gd name="adj2" fmla="val 5735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29715" name="AutoShape 23"/>
          <p:cNvSpPr>
            <a:spLocks noChangeArrowheads="1"/>
          </p:cNvSpPr>
          <p:nvPr/>
        </p:nvSpPr>
        <p:spPr bwMode="auto">
          <a:xfrm>
            <a:off x="1938338" y="2819400"/>
            <a:ext cx="576262" cy="1778000"/>
          </a:xfrm>
          <a:prstGeom prst="downArrow">
            <a:avLst>
              <a:gd name="adj1" fmla="val 50000"/>
              <a:gd name="adj2" fmla="val 7713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365601" name="Rectangle 33"/>
          <p:cNvSpPr>
            <a:spLocks noChangeArrowheads="1"/>
          </p:cNvSpPr>
          <p:nvPr/>
        </p:nvSpPr>
        <p:spPr bwMode="auto">
          <a:xfrm>
            <a:off x="1295400" y="76200"/>
            <a:ext cx="4967288" cy="6858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سوم : نقشه راه</a:t>
            </a:r>
            <a:endParaRPr lang="en-US" altLang="en-US" sz="2600">
              <a:cs typeface="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65601"/>
                                        </p:tgtEl>
                                        <p:attrNameLst>
                                          <p:attrName>style.visibility</p:attrName>
                                        </p:attrNameLst>
                                      </p:cBhvr>
                                      <p:to>
                                        <p:strVal val="visible"/>
                                      </p:to>
                                    </p:set>
                                    <p:animEffect transition="in" filter="box(out)">
                                      <p:cBhvr>
                                        <p:cTn id="7" dur="500"/>
                                        <p:tgtEl>
                                          <p:spTgt spid="365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5601"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3"/>
          <p:cNvSpPr txBox="1">
            <a:spLocks noChangeArrowheads="1"/>
          </p:cNvSpPr>
          <p:nvPr/>
        </p:nvSpPr>
        <p:spPr bwMode="auto">
          <a:xfrm>
            <a:off x="685800" y="441325"/>
            <a:ext cx="66278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2000">
                <a:latin typeface="Arial" panose="020B0604020202020204" pitchFamily="34" charset="0"/>
                <a:cs typeface="Arial" panose="020B0604020202020204" pitchFamily="34" charset="0"/>
              </a:rPr>
              <a:t>ماتريس استراتژي هاي منتخب و برنامه هاي مرتبط با آنها درشركت كشتيراني</a:t>
            </a:r>
            <a:endParaRPr lang="en-US" altLang="en-US" sz="2000">
              <a:latin typeface="Arial" panose="020B0604020202020204" pitchFamily="34" charset="0"/>
              <a:cs typeface="Arial" panose="020B0604020202020204" pitchFamily="34" charset="0"/>
            </a:endParaRPr>
          </a:p>
        </p:txBody>
      </p:sp>
      <p:graphicFrame>
        <p:nvGraphicFramePr>
          <p:cNvPr id="366715" name="Group 123"/>
          <p:cNvGraphicFramePr>
            <a:graphicFrameLocks noGrp="1"/>
          </p:cNvGraphicFramePr>
          <p:nvPr/>
        </p:nvGraphicFramePr>
        <p:xfrm>
          <a:off x="228600" y="844550"/>
          <a:ext cx="7367588" cy="5181600"/>
        </p:xfrm>
        <a:graphic>
          <a:graphicData uri="http://schemas.openxmlformats.org/drawingml/2006/table">
            <a:tbl>
              <a:tblPr/>
              <a:tblGrid>
                <a:gridCol w="1131888">
                  <a:extLst>
                    <a:ext uri="{9D8B030D-6E8A-4147-A177-3AD203B41FA5}">
                      <a16:colId xmlns:a16="http://schemas.microsoft.com/office/drawing/2014/main" xmlns="" val="20000"/>
                    </a:ext>
                  </a:extLst>
                </a:gridCol>
                <a:gridCol w="890587">
                  <a:extLst>
                    <a:ext uri="{9D8B030D-6E8A-4147-A177-3AD203B41FA5}">
                      <a16:colId xmlns:a16="http://schemas.microsoft.com/office/drawing/2014/main" xmlns="" val="20001"/>
                    </a:ext>
                  </a:extLst>
                </a:gridCol>
                <a:gridCol w="890588">
                  <a:extLst>
                    <a:ext uri="{9D8B030D-6E8A-4147-A177-3AD203B41FA5}">
                      <a16:colId xmlns:a16="http://schemas.microsoft.com/office/drawing/2014/main" xmlns="" val="20002"/>
                    </a:ext>
                  </a:extLst>
                </a:gridCol>
                <a:gridCol w="892175">
                  <a:extLst>
                    <a:ext uri="{9D8B030D-6E8A-4147-A177-3AD203B41FA5}">
                      <a16:colId xmlns:a16="http://schemas.microsoft.com/office/drawing/2014/main" xmlns="" val="20003"/>
                    </a:ext>
                  </a:extLst>
                </a:gridCol>
                <a:gridCol w="887412">
                  <a:extLst>
                    <a:ext uri="{9D8B030D-6E8A-4147-A177-3AD203B41FA5}">
                      <a16:colId xmlns:a16="http://schemas.microsoft.com/office/drawing/2014/main" xmlns="" val="20004"/>
                    </a:ext>
                  </a:extLst>
                </a:gridCol>
                <a:gridCol w="893763">
                  <a:extLst>
                    <a:ext uri="{9D8B030D-6E8A-4147-A177-3AD203B41FA5}">
                      <a16:colId xmlns:a16="http://schemas.microsoft.com/office/drawing/2014/main" xmlns="" val="20005"/>
                    </a:ext>
                  </a:extLst>
                </a:gridCol>
                <a:gridCol w="889000">
                  <a:extLst>
                    <a:ext uri="{9D8B030D-6E8A-4147-A177-3AD203B41FA5}">
                      <a16:colId xmlns:a16="http://schemas.microsoft.com/office/drawing/2014/main" xmlns="" val="20006"/>
                    </a:ext>
                  </a:extLst>
                </a:gridCol>
                <a:gridCol w="892175">
                  <a:extLst>
                    <a:ext uri="{9D8B030D-6E8A-4147-A177-3AD203B41FA5}">
                      <a16:colId xmlns:a16="http://schemas.microsoft.com/office/drawing/2014/main" xmlns="" val="20007"/>
                    </a:ext>
                  </a:extLst>
                </a:gridCol>
              </a:tblGrid>
              <a:tr h="45878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5878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ST1</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5878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ST2</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5878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ST3</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5878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ST4</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57200">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ST5</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45878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ST6</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5878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ST7</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45878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ST8</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45878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ST9</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bl>
          </a:graphicData>
        </a:graphic>
      </p:graphicFrame>
      <p:sp>
        <p:nvSpPr>
          <p:cNvPr id="366720" name="Rectangle 128"/>
          <p:cNvSpPr>
            <a:spLocks noChangeArrowheads="1"/>
          </p:cNvSpPr>
          <p:nvPr/>
        </p:nvSpPr>
        <p:spPr bwMode="auto">
          <a:xfrm>
            <a:off x="1600200" y="0"/>
            <a:ext cx="4967288" cy="4572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سوم : نقشه راه</a:t>
            </a:r>
            <a:endParaRPr lang="en-US" altLang="en-US" sz="2600">
              <a:cs typeface="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66720"/>
                                        </p:tgtEl>
                                        <p:attrNameLst>
                                          <p:attrName>style.visibility</p:attrName>
                                        </p:attrNameLst>
                                      </p:cBhvr>
                                      <p:to>
                                        <p:strVal val="visible"/>
                                      </p:to>
                                    </p:set>
                                    <p:animEffect transition="in" filter="box(out)">
                                      <p:cBhvr>
                                        <p:cTn id="7" dur="500"/>
                                        <p:tgtEl>
                                          <p:spTgt spid="3667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720"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152400" y="1295400"/>
            <a:ext cx="7467600" cy="4114800"/>
          </a:xfrm>
        </p:spPr>
        <p:txBody>
          <a:bodyPr/>
          <a:lstStyle/>
          <a:p>
            <a:pPr marL="609600" indent="-609600" algn="r" rtl="1" eaLnBrk="1" hangingPunct="1">
              <a:buFontTx/>
              <a:buAutoNum type="arabicPeriod"/>
            </a:pPr>
            <a:r>
              <a:rPr lang="fa-IR" altLang="en-US" smtClean="0"/>
              <a:t>استراتژي سطح سازمان</a:t>
            </a:r>
          </a:p>
          <a:p>
            <a:pPr marL="609600" indent="-609600" algn="r" rtl="1" eaLnBrk="1" hangingPunct="1">
              <a:buFontTx/>
              <a:buAutoNum type="arabicPeriod"/>
            </a:pPr>
            <a:endParaRPr lang="fa-IR" altLang="en-US" smtClean="0"/>
          </a:p>
          <a:p>
            <a:pPr marL="609600" indent="-609600" algn="r" rtl="1" eaLnBrk="1" hangingPunct="1">
              <a:buFontTx/>
              <a:buAutoNum type="arabicPeriod"/>
            </a:pPr>
            <a:r>
              <a:rPr lang="fa-IR" altLang="en-US" smtClean="0"/>
              <a:t>استراتژي سطح كسب و كار</a:t>
            </a:r>
          </a:p>
          <a:p>
            <a:pPr marL="609600" indent="-609600" algn="r" rtl="1" eaLnBrk="1" hangingPunct="1">
              <a:buFontTx/>
              <a:buAutoNum type="arabicPeriod"/>
            </a:pPr>
            <a:endParaRPr lang="fa-IR" altLang="en-US" smtClean="0"/>
          </a:p>
          <a:p>
            <a:pPr marL="609600" indent="-609600" algn="r" rtl="1" eaLnBrk="1" hangingPunct="1">
              <a:buFontTx/>
              <a:buAutoNum type="arabicPeriod"/>
            </a:pPr>
            <a:r>
              <a:rPr lang="fa-IR" altLang="en-US" smtClean="0"/>
              <a:t>استراتژي سطح وظيفه اي</a:t>
            </a:r>
          </a:p>
          <a:p>
            <a:pPr marL="609600" indent="-609600" algn="r" rtl="1" eaLnBrk="1" hangingPunct="1">
              <a:buFontTx/>
              <a:buAutoNum type="arabicPeriod"/>
            </a:pPr>
            <a:endParaRPr lang="fa-IR" altLang="en-US" smtClean="0"/>
          </a:p>
          <a:p>
            <a:pPr marL="609600" indent="-609600" algn="r" rtl="1" eaLnBrk="1" hangingPunct="1">
              <a:buFontTx/>
              <a:buAutoNum type="arabicPeriod"/>
            </a:pPr>
            <a:endParaRPr lang="en-US" altLang="en-US" smtClean="0"/>
          </a:p>
        </p:txBody>
      </p:sp>
      <p:sp>
        <p:nvSpPr>
          <p:cNvPr id="347142" name="Rectangle 6"/>
          <p:cNvSpPr>
            <a:spLocks noChangeArrowheads="1"/>
          </p:cNvSpPr>
          <p:nvPr/>
        </p:nvSpPr>
        <p:spPr bwMode="auto">
          <a:xfrm>
            <a:off x="0" y="228600"/>
            <a:ext cx="7848600" cy="8382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چهارم : شناسايي و تعيين استراتژي در سطوح مختلف سازماني</a:t>
            </a:r>
            <a:endParaRPr lang="en-US" altLang="en-US" sz="2600">
              <a:cs typeface="Titr" pitchFamily="2" charset="-78"/>
            </a:endParaRP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47142"/>
                                        </p:tgtEl>
                                        <p:attrNameLst>
                                          <p:attrName>style.visibility</p:attrName>
                                        </p:attrNameLst>
                                      </p:cBhvr>
                                      <p:to>
                                        <p:strVal val="visible"/>
                                      </p:to>
                                    </p:set>
                                    <p:animEffect transition="in" filter="box(out)">
                                      <p:cBhvr>
                                        <p:cTn id="7" dur="500"/>
                                        <p:tgtEl>
                                          <p:spTgt spid="347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42"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ChangeArrowheads="1"/>
          </p:cNvSpPr>
          <p:nvPr/>
        </p:nvSpPr>
        <p:spPr bwMode="auto">
          <a:xfrm>
            <a:off x="1908175" y="333375"/>
            <a:ext cx="367188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2400">
                <a:latin typeface="Arial" panose="020B0604020202020204" pitchFamily="34" charset="0"/>
                <a:cs typeface="Arial" panose="020B0604020202020204" pitchFamily="34" charset="0"/>
              </a:rPr>
              <a:t>استراتژي سطح مؤسسه </a:t>
            </a:r>
            <a:endParaRPr lang="en-US" altLang="en-US" sz="2400">
              <a:latin typeface="Arial" panose="020B0604020202020204" pitchFamily="34" charset="0"/>
              <a:cs typeface="Arial" panose="020B0604020202020204" pitchFamily="34" charset="0"/>
            </a:endParaRPr>
          </a:p>
        </p:txBody>
      </p:sp>
      <p:sp>
        <p:nvSpPr>
          <p:cNvPr id="32771" name="Oval 1027"/>
          <p:cNvSpPr>
            <a:spLocks noChangeArrowheads="1"/>
          </p:cNvSpPr>
          <p:nvPr/>
        </p:nvSpPr>
        <p:spPr bwMode="auto">
          <a:xfrm>
            <a:off x="107950" y="2060575"/>
            <a:ext cx="2016125"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2400">
                <a:latin typeface="Arial" panose="020B0604020202020204" pitchFamily="34" charset="0"/>
                <a:cs typeface="Arial" panose="020B0604020202020204" pitchFamily="34" charset="0"/>
              </a:rPr>
              <a:t>كسب و كار3</a:t>
            </a:r>
            <a:endParaRPr lang="en-US" altLang="en-US" sz="2400">
              <a:latin typeface="Arial" panose="020B0604020202020204" pitchFamily="34" charset="0"/>
              <a:cs typeface="Arial" panose="020B0604020202020204" pitchFamily="34" charset="0"/>
            </a:endParaRPr>
          </a:p>
        </p:txBody>
      </p:sp>
      <p:sp>
        <p:nvSpPr>
          <p:cNvPr id="32772" name="Oval 1028"/>
          <p:cNvSpPr>
            <a:spLocks noChangeArrowheads="1"/>
          </p:cNvSpPr>
          <p:nvPr/>
        </p:nvSpPr>
        <p:spPr bwMode="auto">
          <a:xfrm>
            <a:off x="2484438" y="2060575"/>
            <a:ext cx="2016125"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sz="2400">
                <a:latin typeface="Arial" panose="020B0604020202020204" pitchFamily="34" charset="0"/>
                <a:cs typeface="Arial" panose="020B0604020202020204" pitchFamily="34" charset="0"/>
              </a:rPr>
              <a:t>كسب و كار2</a:t>
            </a:r>
            <a:endParaRPr lang="en-US" altLang="en-US" sz="2400">
              <a:latin typeface="Arial" panose="020B0604020202020204" pitchFamily="34" charset="0"/>
              <a:cs typeface="Arial" panose="020B0604020202020204" pitchFamily="34" charset="0"/>
            </a:endParaRPr>
          </a:p>
        </p:txBody>
      </p:sp>
      <p:sp>
        <p:nvSpPr>
          <p:cNvPr id="32773" name="Oval 1029"/>
          <p:cNvSpPr>
            <a:spLocks noChangeArrowheads="1"/>
          </p:cNvSpPr>
          <p:nvPr/>
        </p:nvSpPr>
        <p:spPr bwMode="auto">
          <a:xfrm>
            <a:off x="4876800" y="2060575"/>
            <a:ext cx="2016125"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sz="2400">
                <a:latin typeface="Arial" panose="020B0604020202020204" pitchFamily="34" charset="0"/>
                <a:cs typeface="Arial" panose="020B0604020202020204" pitchFamily="34" charset="0"/>
              </a:rPr>
              <a:t>كسب و كار1</a:t>
            </a:r>
            <a:endParaRPr lang="en-US" altLang="en-US" sz="2400">
              <a:latin typeface="Arial" panose="020B0604020202020204" pitchFamily="34" charset="0"/>
              <a:cs typeface="Arial" panose="020B0604020202020204" pitchFamily="34" charset="0"/>
            </a:endParaRPr>
          </a:p>
        </p:txBody>
      </p:sp>
      <p:sp>
        <p:nvSpPr>
          <p:cNvPr id="32774" name="Rectangle 1030"/>
          <p:cNvSpPr>
            <a:spLocks noChangeArrowheads="1"/>
          </p:cNvSpPr>
          <p:nvPr/>
        </p:nvSpPr>
        <p:spPr bwMode="auto">
          <a:xfrm>
            <a:off x="250825" y="4365625"/>
            <a:ext cx="1439863" cy="1295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2000">
                <a:latin typeface="Arial" panose="020B0604020202020204" pitchFamily="34" charset="0"/>
                <a:cs typeface="Arial" panose="020B0604020202020204" pitchFamily="34" charset="0"/>
              </a:rPr>
              <a:t>استراتژي هاي</a:t>
            </a:r>
          </a:p>
          <a:p>
            <a:pPr algn="ctr" rtl="0" eaLnBrk="1" hangingPunct="1">
              <a:spcBef>
                <a:spcPct val="0"/>
              </a:spcBef>
            </a:pPr>
            <a:r>
              <a:rPr lang="fa-IR" altLang="en-US" sz="2000">
                <a:latin typeface="Arial" panose="020B0604020202020204" pitchFamily="34" charset="0"/>
                <a:cs typeface="Arial" panose="020B0604020202020204" pitchFamily="34" charset="0"/>
              </a:rPr>
              <a:t>توليد/</a:t>
            </a:r>
          </a:p>
          <a:p>
            <a:pPr algn="ctr" rtl="0" eaLnBrk="1" hangingPunct="1">
              <a:spcBef>
                <a:spcPct val="0"/>
              </a:spcBef>
            </a:pPr>
            <a:r>
              <a:rPr lang="fa-IR" altLang="en-US" sz="2000">
                <a:latin typeface="Arial" panose="020B0604020202020204" pitchFamily="34" charset="0"/>
                <a:cs typeface="Arial" panose="020B0604020202020204" pitchFamily="34" charset="0"/>
              </a:rPr>
              <a:t>عمليات</a:t>
            </a:r>
            <a:endParaRPr lang="en-US" altLang="en-US" sz="2000">
              <a:latin typeface="Arial" panose="020B0604020202020204" pitchFamily="34" charset="0"/>
              <a:cs typeface="Arial" panose="020B0604020202020204" pitchFamily="34" charset="0"/>
            </a:endParaRPr>
          </a:p>
        </p:txBody>
      </p:sp>
      <p:sp>
        <p:nvSpPr>
          <p:cNvPr id="32775" name="Rectangle 1031"/>
          <p:cNvSpPr>
            <a:spLocks noChangeArrowheads="1"/>
          </p:cNvSpPr>
          <p:nvPr/>
        </p:nvSpPr>
        <p:spPr bwMode="auto">
          <a:xfrm>
            <a:off x="2052638" y="4365625"/>
            <a:ext cx="1439862" cy="1295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2000">
                <a:latin typeface="Arial" panose="020B0604020202020204" pitchFamily="34" charset="0"/>
                <a:cs typeface="Arial" panose="020B0604020202020204" pitchFamily="34" charset="0"/>
              </a:rPr>
              <a:t>استراتژي هاي  </a:t>
            </a:r>
          </a:p>
          <a:p>
            <a:pPr algn="ctr" rtl="0" eaLnBrk="1" hangingPunct="1">
              <a:spcBef>
                <a:spcPct val="0"/>
              </a:spcBef>
            </a:pPr>
            <a:r>
              <a:rPr lang="fa-IR" altLang="en-US" sz="2000">
                <a:latin typeface="Arial" panose="020B0604020202020204" pitchFamily="34" charset="0"/>
                <a:cs typeface="Arial" panose="020B0604020202020204" pitchFamily="34" charset="0"/>
              </a:rPr>
              <a:t>مالي/ </a:t>
            </a:r>
          </a:p>
          <a:p>
            <a:pPr algn="ctr" rtl="0" eaLnBrk="1" hangingPunct="1">
              <a:spcBef>
                <a:spcPct val="0"/>
              </a:spcBef>
            </a:pPr>
            <a:r>
              <a:rPr lang="fa-IR" altLang="en-US" sz="2000">
                <a:latin typeface="Arial" panose="020B0604020202020204" pitchFamily="34" charset="0"/>
                <a:cs typeface="Arial" panose="020B0604020202020204" pitchFamily="34" charset="0"/>
              </a:rPr>
              <a:t>حسابداري</a:t>
            </a:r>
          </a:p>
          <a:p>
            <a:pPr algn="ctr" rtl="0" eaLnBrk="1" hangingPunct="1">
              <a:spcBef>
                <a:spcPct val="0"/>
              </a:spcBef>
            </a:pPr>
            <a:endParaRPr lang="en-US" altLang="en-US" sz="2000">
              <a:latin typeface="Arial" panose="020B0604020202020204" pitchFamily="34" charset="0"/>
              <a:cs typeface="Arial" panose="020B0604020202020204" pitchFamily="34" charset="0"/>
            </a:endParaRPr>
          </a:p>
        </p:txBody>
      </p:sp>
      <p:sp>
        <p:nvSpPr>
          <p:cNvPr id="32776" name="Rectangle 1032"/>
          <p:cNvSpPr>
            <a:spLocks noChangeArrowheads="1"/>
          </p:cNvSpPr>
          <p:nvPr/>
        </p:nvSpPr>
        <p:spPr bwMode="auto">
          <a:xfrm>
            <a:off x="3779838" y="4365625"/>
            <a:ext cx="1439862" cy="1295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2000">
                <a:latin typeface="Arial" panose="020B0604020202020204" pitchFamily="34" charset="0"/>
                <a:cs typeface="Arial" panose="020B0604020202020204" pitchFamily="34" charset="0"/>
              </a:rPr>
              <a:t>استراتژي هاي</a:t>
            </a:r>
          </a:p>
          <a:p>
            <a:pPr algn="ctr" rtl="0" eaLnBrk="1" hangingPunct="1">
              <a:spcBef>
                <a:spcPct val="0"/>
              </a:spcBef>
            </a:pPr>
            <a:r>
              <a:rPr lang="fa-IR" altLang="en-US" sz="2000">
                <a:latin typeface="Arial" panose="020B0604020202020204" pitchFamily="34" charset="0"/>
                <a:cs typeface="Arial" panose="020B0604020202020204" pitchFamily="34" charset="0"/>
              </a:rPr>
              <a:t>بازاريابي</a:t>
            </a:r>
            <a:endParaRPr lang="en-US" altLang="en-US" sz="2000">
              <a:latin typeface="Arial" panose="020B0604020202020204" pitchFamily="34" charset="0"/>
              <a:cs typeface="Arial" panose="020B0604020202020204" pitchFamily="34" charset="0"/>
            </a:endParaRPr>
          </a:p>
        </p:txBody>
      </p:sp>
      <p:sp>
        <p:nvSpPr>
          <p:cNvPr id="32777" name="Rectangle 1033"/>
          <p:cNvSpPr>
            <a:spLocks noChangeArrowheads="1"/>
          </p:cNvSpPr>
          <p:nvPr/>
        </p:nvSpPr>
        <p:spPr bwMode="auto">
          <a:xfrm>
            <a:off x="5410200" y="4365625"/>
            <a:ext cx="1439863" cy="1295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2000">
                <a:latin typeface="Arial" panose="020B0604020202020204" pitchFamily="34" charset="0"/>
                <a:cs typeface="Arial" panose="020B0604020202020204" pitchFamily="34" charset="0"/>
              </a:rPr>
              <a:t>استراتژي هاي </a:t>
            </a:r>
          </a:p>
          <a:p>
            <a:pPr algn="ctr" rtl="0" eaLnBrk="1" hangingPunct="1">
              <a:spcBef>
                <a:spcPct val="0"/>
              </a:spcBef>
            </a:pPr>
            <a:r>
              <a:rPr lang="fa-IR" altLang="en-US" sz="2000">
                <a:latin typeface="Arial" panose="020B0604020202020204" pitchFamily="34" charset="0"/>
                <a:cs typeface="Arial" panose="020B0604020202020204" pitchFamily="34" charset="0"/>
              </a:rPr>
              <a:t>روابط انساني</a:t>
            </a:r>
            <a:endParaRPr lang="en-US" altLang="en-US" sz="2000">
              <a:latin typeface="Arial" panose="020B0604020202020204" pitchFamily="34" charset="0"/>
              <a:cs typeface="Arial" panose="020B0604020202020204" pitchFamily="34" charset="0"/>
            </a:endParaRPr>
          </a:p>
        </p:txBody>
      </p:sp>
      <p:sp>
        <p:nvSpPr>
          <p:cNvPr id="32778" name="Text Box 1034"/>
          <p:cNvSpPr txBox="1">
            <a:spLocks noChangeArrowheads="1"/>
          </p:cNvSpPr>
          <p:nvPr/>
        </p:nvSpPr>
        <p:spPr bwMode="auto">
          <a:xfrm>
            <a:off x="6350000" y="476250"/>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l" rtl="0" eaLnBrk="1" hangingPunct="1"/>
            <a:r>
              <a:rPr lang="fa-IR" altLang="en-US" sz="2400">
                <a:latin typeface="Arial" panose="020B0604020202020204" pitchFamily="34" charset="0"/>
                <a:cs typeface="Arial" panose="020B0604020202020204" pitchFamily="34" charset="0"/>
              </a:rPr>
              <a:t>سطح مؤسسه</a:t>
            </a:r>
            <a:endParaRPr lang="en-US" altLang="en-US" sz="2400">
              <a:latin typeface="Arial" panose="020B0604020202020204" pitchFamily="34" charset="0"/>
              <a:cs typeface="Arial" panose="020B0604020202020204" pitchFamily="34" charset="0"/>
            </a:endParaRPr>
          </a:p>
        </p:txBody>
      </p:sp>
      <p:sp>
        <p:nvSpPr>
          <p:cNvPr id="32779" name="Text Box 1035"/>
          <p:cNvSpPr txBox="1">
            <a:spLocks noChangeArrowheads="1"/>
          </p:cNvSpPr>
          <p:nvPr/>
        </p:nvSpPr>
        <p:spPr bwMode="auto">
          <a:xfrm>
            <a:off x="6248400" y="1981200"/>
            <a:ext cx="205105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sz="2400">
                <a:latin typeface="Arial" panose="020B0604020202020204" pitchFamily="34" charset="0"/>
                <a:cs typeface="Arial" panose="020B0604020202020204" pitchFamily="34" charset="0"/>
              </a:rPr>
              <a:t>سطح </a:t>
            </a:r>
          </a:p>
          <a:p>
            <a:pPr algn="ctr" eaLnBrk="1" hangingPunct="1"/>
            <a:r>
              <a:rPr lang="fa-IR" altLang="en-US" sz="2400">
                <a:latin typeface="Arial" panose="020B0604020202020204" pitchFamily="34" charset="0"/>
                <a:cs typeface="Arial" panose="020B0604020202020204" pitchFamily="34" charset="0"/>
              </a:rPr>
              <a:t>كسب و كار</a:t>
            </a:r>
            <a:endParaRPr lang="en-US" altLang="en-US" sz="2400">
              <a:latin typeface="Arial" panose="020B0604020202020204" pitchFamily="34" charset="0"/>
              <a:cs typeface="Arial" panose="020B0604020202020204" pitchFamily="34" charset="0"/>
            </a:endParaRPr>
          </a:p>
        </p:txBody>
      </p:sp>
      <p:sp>
        <p:nvSpPr>
          <p:cNvPr id="32780" name="Text Box 1036"/>
          <p:cNvSpPr txBox="1">
            <a:spLocks noChangeArrowheads="1"/>
          </p:cNvSpPr>
          <p:nvPr/>
        </p:nvSpPr>
        <p:spPr bwMode="auto">
          <a:xfrm>
            <a:off x="6477000" y="4419600"/>
            <a:ext cx="1800225"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sz="2400">
                <a:latin typeface="Arial" panose="020B0604020202020204" pitchFamily="34" charset="0"/>
                <a:cs typeface="Arial" panose="020B0604020202020204" pitchFamily="34" charset="0"/>
              </a:rPr>
              <a:t>سطح </a:t>
            </a:r>
          </a:p>
          <a:p>
            <a:pPr algn="ctr" eaLnBrk="1" hangingPunct="1"/>
            <a:r>
              <a:rPr lang="fa-IR" altLang="en-US" sz="2400">
                <a:latin typeface="Arial" panose="020B0604020202020204" pitchFamily="34" charset="0"/>
                <a:cs typeface="Arial" panose="020B0604020202020204" pitchFamily="34" charset="0"/>
              </a:rPr>
              <a:t>وظيفه اي</a:t>
            </a:r>
            <a:endParaRPr lang="en-US" altLang="en-US" sz="2400">
              <a:latin typeface="Arial" panose="020B0604020202020204" pitchFamily="34" charset="0"/>
              <a:cs typeface="Arial" panose="020B0604020202020204" pitchFamily="34" charset="0"/>
            </a:endParaRPr>
          </a:p>
        </p:txBody>
      </p:sp>
      <p:sp>
        <p:nvSpPr>
          <p:cNvPr id="32781" name="Line 1037"/>
          <p:cNvSpPr>
            <a:spLocks noChangeShapeType="1"/>
          </p:cNvSpPr>
          <p:nvPr/>
        </p:nvSpPr>
        <p:spPr bwMode="auto">
          <a:xfrm>
            <a:off x="3492500" y="105251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2" name="Line 1038"/>
          <p:cNvSpPr>
            <a:spLocks noChangeShapeType="1"/>
          </p:cNvSpPr>
          <p:nvPr/>
        </p:nvSpPr>
        <p:spPr bwMode="auto">
          <a:xfrm flipH="1">
            <a:off x="1116013" y="1557338"/>
            <a:ext cx="23764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3" name="Line 1039"/>
          <p:cNvSpPr>
            <a:spLocks noChangeShapeType="1"/>
          </p:cNvSpPr>
          <p:nvPr/>
        </p:nvSpPr>
        <p:spPr bwMode="auto">
          <a:xfrm>
            <a:off x="1116013" y="1557338"/>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4" name="Line 1040"/>
          <p:cNvSpPr>
            <a:spLocks noChangeShapeType="1"/>
          </p:cNvSpPr>
          <p:nvPr/>
        </p:nvSpPr>
        <p:spPr bwMode="auto">
          <a:xfrm>
            <a:off x="3492500" y="1557338"/>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5" name="Line 1041"/>
          <p:cNvSpPr>
            <a:spLocks noChangeShapeType="1"/>
          </p:cNvSpPr>
          <p:nvPr/>
        </p:nvSpPr>
        <p:spPr bwMode="auto">
          <a:xfrm>
            <a:off x="3492500" y="1557338"/>
            <a:ext cx="2447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6" name="Line 1042"/>
          <p:cNvSpPr>
            <a:spLocks noChangeShapeType="1"/>
          </p:cNvSpPr>
          <p:nvPr/>
        </p:nvSpPr>
        <p:spPr bwMode="auto">
          <a:xfrm>
            <a:off x="5940425" y="1557338"/>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7" name="Line 1043"/>
          <p:cNvSpPr>
            <a:spLocks noChangeShapeType="1"/>
          </p:cNvSpPr>
          <p:nvPr/>
        </p:nvSpPr>
        <p:spPr bwMode="auto">
          <a:xfrm>
            <a:off x="1116013" y="2924175"/>
            <a:ext cx="5208587" cy="14192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8" name="Line 1044"/>
          <p:cNvSpPr>
            <a:spLocks noChangeShapeType="1"/>
          </p:cNvSpPr>
          <p:nvPr/>
        </p:nvSpPr>
        <p:spPr bwMode="auto">
          <a:xfrm>
            <a:off x="1116013" y="2924175"/>
            <a:ext cx="3384550" cy="14414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9" name="Line 1045"/>
          <p:cNvSpPr>
            <a:spLocks noChangeShapeType="1"/>
          </p:cNvSpPr>
          <p:nvPr/>
        </p:nvSpPr>
        <p:spPr bwMode="auto">
          <a:xfrm>
            <a:off x="1116013" y="2924175"/>
            <a:ext cx="1584325" cy="14414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90" name="Line 1046"/>
          <p:cNvSpPr>
            <a:spLocks noChangeShapeType="1"/>
          </p:cNvSpPr>
          <p:nvPr/>
        </p:nvSpPr>
        <p:spPr bwMode="auto">
          <a:xfrm>
            <a:off x="1116013" y="2924175"/>
            <a:ext cx="0" cy="14414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228600" y="1196975"/>
            <a:ext cx="8229600" cy="4929188"/>
          </a:xfrm>
        </p:spPr>
        <p:txBody>
          <a:bodyPr/>
          <a:lstStyle/>
          <a:p>
            <a:pPr algn="ctr" rtl="1" eaLnBrk="1" hangingPunct="1">
              <a:buFontTx/>
              <a:buNone/>
            </a:pPr>
            <a:r>
              <a:rPr lang="fa-IR" altLang="en-US" b="1" smtClean="0"/>
              <a:t> استراتژي هاي سازمان معمولا داراي 3 سطح است</a:t>
            </a:r>
          </a:p>
          <a:p>
            <a:pPr algn="r" rtl="1" eaLnBrk="1" hangingPunct="1">
              <a:buFontTx/>
              <a:buNone/>
            </a:pPr>
            <a:r>
              <a:rPr lang="fa-IR" altLang="en-US" sz="2800" b="1" smtClean="0"/>
              <a:t> سطح مؤسسه</a:t>
            </a:r>
            <a:r>
              <a:rPr lang="en-US" altLang="en-US" sz="2800" b="1" smtClean="0"/>
              <a:t> Corporate Level </a:t>
            </a:r>
            <a:r>
              <a:rPr lang="fa-IR" altLang="en-US" sz="2800" b="1" smtClean="0"/>
              <a:t>:</a:t>
            </a:r>
          </a:p>
          <a:p>
            <a:pPr algn="r" rtl="1" eaLnBrk="1" hangingPunct="1">
              <a:lnSpc>
                <a:spcPct val="120000"/>
              </a:lnSpc>
              <a:spcBef>
                <a:spcPct val="40000"/>
              </a:spcBef>
              <a:buFont typeface="Wingdings" panose="05000000000000000000" pitchFamily="2" charset="2"/>
              <a:buChar char="ü"/>
            </a:pPr>
            <a:r>
              <a:rPr lang="fa-IR" altLang="en-US" sz="2800" smtClean="0"/>
              <a:t>عمدتا شامل اعضاي هيات مديره، مدير عامل و مديران اداري است.</a:t>
            </a:r>
          </a:p>
          <a:p>
            <a:pPr algn="r" rtl="1" eaLnBrk="1" hangingPunct="1">
              <a:lnSpc>
                <a:spcPct val="120000"/>
              </a:lnSpc>
              <a:spcBef>
                <a:spcPct val="40000"/>
              </a:spcBef>
              <a:buFont typeface="Wingdings" panose="05000000000000000000" pitchFamily="2" charset="2"/>
              <a:buChar char="ü"/>
            </a:pPr>
            <a:r>
              <a:rPr lang="fa-IR" altLang="en-US" sz="2800" smtClean="0"/>
              <a:t>مسئول عملكرد مالي كل مؤسسه و دستيابي به هدفهاي غير مالي به عنوان مثال تصوير ذهني و مسئوليت اجتماعي موسسه مي باشند.</a:t>
            </a:r>
          </a:p>
          <a:p>
            <a:pPr algn="r" rtl="1" eaLnBrk="1" hangingPunct="1">
              <a:lnSpc>
                <a:spcPct val="120000"/>
              </a:lnSpc>
              <a:spcBef>
                <a:spcPct val="40000"/>
              </a:spcBef>
              <a:buFont typeface="Wingdings" panose="05000000000000000000" pitchFamily="2" charset="2"/>
              <a:buChar char="ü"/>
            </a:pPr>
            <a:r>
              <a:rPr lang="fa-IR" altLang="en-US" sz="2800" smtClean="0"/>
              <a:t>مديران اين سطح ضمن برنامه ريزي افق پنج ساله از توانايي هاي ممتاز خود در صنعت مربوطه بهره برداري مي كنند. </a:t>
            </a:r>
          </a:p>
          <a:p>
            <a:pPr algn="r" rtl="1" eaLnBrk="1" hangingPunct="1">
              <a:lnSpc>
                <a:spcPct val="120000"/>
              </a:lnSpc>
              <a:spcBef>
                <a:spcPct val="40000"/>
              </a:spcBef>
              <a:buFontTx/>
              <a:buNone/>
            </a:pPr>
            <a:endParaRPr lang="en-US" altLang="en-US" sz="2800" smtClean="0"/>
          </a:p>
        </p:txBody>
      </p:sp>
      <p:sp>
        <p:nvSpPr>
          <p:cNvPr id="380934" name="Rectangle 6"/>
          <p:cNvSpPr>
            <a:spLocks noChangeArrowheads="1"/>
          </p:cNvSpPr>
          <p:nvPr/>
        </p:nvSpPr>
        <p:spPr bwMode="auto">
          <a:xfrm>
            <a:off x="0" y="228600"/>
            <a:ext cx="7848600" cy="8382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چهارم : شناسايي و تعين استراتژي در سطوح مختلف سازماني</a:t>
            </a:r>
            <a:endParaRPr lang="en-US" altLang="en-US" sz="2600">
              <a:cs typeface="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80934"/>
                                        </p:tgtEl>
                                        <p:attrNameLst>
                                          <p:attrName>style.visibility</p:attrName>
                                        </p:attrNameLst>
                                      </p:cBhvr>
                                      <p:to>
                                        <p:strVal val="visible"/>
                                      </p:to>
                                    </p:set>
                                    <p:animEffect transition="in" filter="box(out)">
                                      <p:cBhvr>
                                        <p:cTn id="7" dur="500"/>
                                        <p:tgtEl>
                                          <p:spTgt spid="3809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34"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ChangeArrowheads="1"/>
          </p:cNvSpPr>
          <p:nvPr/>
        </p:nvSpPr>
        <p:spPr bwMode="auto">
          <a:xfrm>
            <a:off x="-381000" y="1676400"/>
            <a:ext cx="7754938"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lnSpc>
                <a:spcPct val="150000"/>
              </a:lnSpc>
              <a:spcBef>
                <a:spcPct val="0"/>
              </a:spcBef>
            </a:pPr>
            <a:endParaRPr lang="fa-IR" altLang="en-US" sz="2400">
              <a:solidFill>
                <a:srgbClr val="A50021"/>
              </a:solidFill>
              <a:latin typeface="Arial" panose="020B0604020202020204" pitchFamily="34" charset="0"/>
              <a:cs typeface="Nazanin" panose="00000400000000000000" pitchFamily="2" charset="-78"/>
            </a:endParaRPr>
          </a:p>
          <a:p>
            <a:pPr eaLnBrk="1" hangingPunct="1">
              <a:lnSpc>
                <a:spcPct val="150000"/>
              </a:lnSpc>
              <a:spcBef>
                <a:spcPct val="0"/>
              </a:spcBef>
              <a:buFontTx/>
              <a:buBlip>
                <a:blip r:embed="rId2"/>
              </a:buBlip>
            </a:pPr>
            <a:r>
              <a:rPr lang="fa-IR" altLang="en-US" sz="2400" b="0">
                <a:solidFill>
                  <a:srgbClr val="000066"/>
                </a:solidFill>
                <a:latin typeface="Arial" panose="020B0604020202020204" pitchFamily="34" charset="0"/>
                <a:cs typeface="Nazanin" panose="00000400000000000000" pitchFamily="2" charset="-78"/>
              </a:rPr>
              <a:t> </a:t>
            </a:r>
            <a:r>
              <a:rPr lang="fa-IR" altLang="en-US" sz="2400" b="0">
                <a:solidFill>
                  <a:srgbClr val="336600"/>
                </a:solidFill>
                <a:latin typeface="Arial" panose="020B0604020202020204" pitchFamily="34" charset="0"/>
                <a:cs typeface="Nazanin" panose="00000400000000000000" pitchFamily="2" charset="-78"/>
              </a:rPr>
              <a:t>هنر و علم تدوين ، اجرا و ارزيابي تصميمات متنوع و پيچيده ، كه سازمان </a:t>
            </a:r>
          </a:p>
          <a:p>
            <a:pPr eaLnBrk="1" hangingPunct="1">
              <a:lnSpc>
                <a:spcPct val="150000"/>
              </a:lnSpc>
              <a:spcBef>
                <a:spcPct val="0"/>
              </a:spcBef>
            </a:pPr>
            <a:r>
              <a:rPr lang="fa-IR" altLang="en-US" sz="2400" b="0">
                <a:solidFill>
                  <a:srgbClr val="336600"/>
                </a:solidFill>
                <a:latin typeface="Arial" panose="020B0604020202020204" pitchFamily="34" charset="0"/>
                <a:cs typeface="Nazanin" panose="00000400000000000000" pitchFamily="2" charset="-78"/>
              </a:rPr>
              <a:t>را قادر مي سازد به اهداف بلند مدت خود دست يافته و بقاء خود را محيط </a:t>
            </a:r>
          </a:p>
          <a:p>
            <a:pPr eaLnBrk="1" hangingPunct="1">
              <a:lnSpc>
                <a:spcPct val="150000"/>
              </a:lnSpc>
              <a:spcBef>
                <a:spcPct val="0"/>
              </a:spcBef>
            </a:pPr>
            <a:r>
              <a:rPr lang="fa-IR" altLang="en-US" sz="2400" b="0">
                <a:solidFill>
                  <a:srgbClr val="336600"/>
                </a:solidFill>
                <a:latin typeface="Arial" panose="020B0604020202020204" pitchFamily="34" charset="0"/>
                <a:cs typeface="Nazanin" panose="00000400000000000000" pitchFamily="2" charset="-78"/>
              </a:rPr>
              <a:t>دائما در حال تغيير حفظ كند</a:t>
            </a:r>
          </a:p>
          <a:p>
            <a:pPr eaLnBrk="1" hangingPunct="1">
              <a:lnSpc>
                <a:spcPct val="150000"/>
              </a:lnSpc>
              <a:spcBef>
                <a:spcPct val="0"/>
              </a:spcBef>
              <a:buFontTx/>
              <a:buBlip>
                <a:blip r:embed="rId2"/>
              </a:buBlip>
            </a:pPr>
            <a:r>
              <a:rPr lang="fa-IR" altLang="en-US" sz="2400" b="0">
                <a:solidFill>
                  <a:srgbClr val="336600"/>
                </a:solidFill>
                <a:latin typeface="Arial" panose="020B0604020202020204" pitchFamily="34" charset="0"/>
                <a:cs typeface="Nazanin" panose="00000400000000000000" pitchFamily="2" charset="-78"/>
              </a:rPr>
              <a:t> مديريت استراتژيك ، علم هماهنگي و انطباق با محيط دائما در حال تغيير </a:t>
            </a:r>
          </a:p>
          <a:p>
            <a:pPr eaLnBrk="1" hangingPunct="1">
              <a:lnSpc>
                <a:spcPct val="150000"/>
              </a:lnSpc>
              <a:spcBef>
                <a:spcPct val="0"/>
              </a:spcBef>
            </a:pPr>
            <a:r>
              <a:rPr lang="fa-IR" altLang="en-US" sz="2400" b="0">
                <a:solidFill>
                  <a:srgbClr val="336600"/>
                </a:solidFill>
                <a:latin typeface="Arial" panose="020B0604020202020204" pitchFamily="34" charset="0"/>
                <a:cs typeface="Nazanin" panose="00000400000000000000" pitchFamily="2" charset="-78"/>
              </a:rPr>
              <a:t>امروزي است</a:t>
            </a:r>
          </a:p>
          <a:p>
            <a:pPr eaLnBrk="1" hangingPunct="1">
              <a:lnSpc>
                <a:spcPct val="150000"/>
              </a:lnSpc>
              <a:spcBef>
                <a:spcPct val="0"/>
              </a:spcBef>
              <a:buSzPct val="150000"/>
            </a:pPr>
            <a:endParaRPr lang="en-US" altLang="en-US" sz="2400" b="0">
              <a:solidFill>
                <a:srgbClr val="336600"/>
              </a:solidFill>
              <a:latin typeface="Arial" panose="020B0604020202020204" pitchFamily="34" charset="0"/>
              <a:cs typeface="Nazanin" panose="00000400000000000000" pitchFamily="2" charset="-78"/>
            </a:endParaRPr>
          </a:p>
        </p:txBody>
      </p:sp>
      <p:sp>
        <p:nvSpPr>
          <p:cNvPr id="246788" name="Rectangle 4"/>
          <p:cNvSpPr>
            <a:spLocks noChangeArrowheads="1"/>
          </p:cNvSpPr>
          <p:nvPr/>
        </p:nvSpPr>
        <p:spPr bwMode="auto">
          <a:xfrm>
            <a:off x="611188" y="228600"/>
            <a:ext cx="6840537" cy="896938"/>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ar-SA" altLang="en-US" sz="2600">
                <a:cs typeface="Titr" pitchFamily="2" charset="-78"/>
              </a:rPr>
              <a:t> </a:t>
            </a:r>
            <a:r>
              <a:rPr lang="fa-IR" altLang="en-US" sz="2600">
                <a:cs typeface="Titr" pitchFamily="2" charset="-78"/>
              </a:rPr>
              <a:t>بخش اول :</a:t>
            </a:r>
            <a:r>
              <a:rPr lang="ar-SA" altLang="en-US" sz="2600">
                <a:cs typeface="Titr" pitchFamily="2" charset="-78"/>
              </a:rPr>
              <a:t> </a:t>
            </a:r>
            <a:r>
              <a:rPr lang="fa-IR" altLang="en-US" sz="2600">
                <a:cs typeface="Titr" pitchFamily="2" charset="-78"/>
              </a:rPr>
              <a:t>كليات برنامه استراتژيك</a:t>
            </a:r>
            <a:endParaRPr lang="en-US" altLang="en-US" sz="2600">
              <a:cs typeface="Titr" pitchFamily="2" charset="-78"/>
            </a:endParaRPr>
          </a:p>
        </p:txBody>
      </p:sp>
      <p:grpSp>
        <p:nvGrpSpPr>
          <p:cNvPr id="7172" name="Group 5"/>
          <p:cNvGrpSpPr>
            <a:grpSpLocks/>
          </p:cNvGrpSpPr>
          <p:nvPr/>
        </p:nvGrpSpPr>
        <p:grpSpPr bwMode="auto">
          <a:xfrm>
            <a:off x="0" y="6392863"/>
            <a:ext cx="381000" cy="465137"/>
            <a:chOff x="-11" y="4069"/>
            <a:chExt cx="240" cy="293"/>
          </a:xfrm>
        </p:grpSpPr>
        <p:sp>
          <p:nvSpPr>
            <p:cNvPr id="7174" name="Rectangle 6"/>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29</a:t>
              </a:r>
              <a:endParaRPr lang="en-US" altLang="en-US" b="0">
                <a:solidFill>
                  <a:srgbClr val="CC0000"/>
                </a:solidFill>
              </a:endParaRPr>
            </a:p>
          </p:txBody>
        </p:sp>
        <p:sp>
          <p:nvSpPr>
            <p:cNvPr id="7175" name="Line 7"/>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6" name="Rectangle 8"/>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sp>
        <p:nvSpPr>
          <p:cNvPr id="246793" name="Text Box 9"/>
          <p:cNvSpPr txBox="1">
            <a:spLocks noChangeArrowheads="1"/>
          </p:cNvSpPr>
          <p:nvPr/>
        </p:nvSpPr>
        <p:spPr bwMode="auto">
          <a:xfrm>
            <a:off x="1371600" y="1524000"/>
            <a:ext cx="640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2400">
                <a:solidFill>
                  <a:srgbClr val="A50021"/>
                </a:solidFill>
                <a:latin typeface="Arial" panose="020B0604020202020204" pitchFamily="34" charset="0"/>
                <a:cs typeface="Nazanin" panose="00000400000000000000" pitchFamily="2" charset="-78"/>
              </a:rPr>
              <a:t>يك تعريف ساده از مديريت استراتژيك</a:t>
            </a:r>
            <a:endParaRPr lang="en-US" altLang="en-US" sz="2400">
              <a:solidFill>
                <a:srgbClr val="A50021"/>
              </a:solidFill>
              <a:latin typeface="Arial" panose="020B0604020202020204" pitchFamily="34" charset="0"/>
              <a:cs typeface="Nazanin" panose="00000400000000000000"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46788"/>
                                        </p:tgtEl>
                                        <p:attrNameLst>
                                          <p:attrName>style.visibility</p:attrName>
                                        </p:attrNameLst>
                                      </p:cBhvr>
                                      <p:to>
                                        <p:strVal val="visible"/>
                                      </p:to>
                                    </p:set>
                                    <p:animEffect transition="in" filter="box(out)">
                                      <p:cBhvr>
                                        <p:cTn id="7" dur="500"/>
                                        <p:tgtEl>
                                          <p:spTgt spid="246788"/>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246793"/>
                                        </p:tgtEl>
                                        <p:attrNameLst>
                                          <p:attrName>style.visibility</p:attrName>
                                        </p:attrNameLst>
                                      </p:cBhvr>
                                      <p:to>
                                        <p:strVal val="visible"/>
                                      </p:to>
                                    </p:set>
                                    <p:animEffect transition="in" filter="blinds(horizontal)">
                                      <p:cBhvr>
                                        <p:cTn id="11" dur="500"/>
                                        <p:tgtEl>
                                          <p:spTgt spid="246793"/>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46786"/>
                                        </p:tgtEl>
                                        <p:attrNameLst>
                                          <p:attrName>style.visibility</p:attrName>
                                        </p:attrNameLst>
                                      </p:cBhvr>
                                      <p:to>
                                        <p:strVal val="visible"/>
                                      </p:to>
                                    </p:set>
                                    <p:animEffect transition="in" filter="dissolve">
                                      <p:cBhvr>
                                        <p:cTn id="15" dur="500"/>
                                        <p:tgtEl>
                                          <p:spTgt spid="246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6" grpId="0" autoUpdateAnimBg="0"/>
      <p:bldP spid="246788" grpId="0" animBg="1" autoUpdateAnimBg="0"/>
      <p:bldP spid="246793"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0" y="1143000"/>
            <a:ext cx="7772400" cy="4114800"/>
          </a:xfrm>
        </p:spPr>
        <p:txBody>
          <a:bodyPr/>
          <a:lstStyle/>
          <a:p>
            <a:pPr algn="ctr" rtl="1" eaLnBrk="1" hangingPunct="1">
              <a:lnSpc>
                <a:spcPct val="90000"/>
              </a:lnSpc>
              <a:buFont typeface="Wingdings" panose="05000000000000000000" pitchFamily="2" charset="2"/>
              <a:buNone/>
            </a:pPr>
            <a:r>
              <a:rPr lang="fa-IR" altLang="en-US" sz="2800" b="1" smtClean="0"/>
              <a:t>سطح كسب و كار </a:t>
            </a:r>
            <a:r>
              <a:rPr lang="en-US" altLang="en-US" sz="2800" b="1" smtClean="0"/>
              <a:t>Business Level</a:t>
            </a:r>
            <a:r>
              <a:rPr lang="fa-IR" altLang="en-US" sz="2800" b="1" smtClean="0"/>
              <a:t>:</a:t>
            </a:r>
          </a:p>
          <a:p>
            <a:pPr algn="r" rtl="1" eaLnBrk="1" hangingPunct="1">
              <a:lnSpc>
                <a:spcPct val="120000"/>
              </a:lnSpc>
              <a:spcBef>
                <a:spcPct val="30000"/>
              </a:spcBef>
              <a:spcAft>
                <a:spcPct val="5000"/>
              </a:spcAft>
              <a:buFont typeface="Wingdings" panose="05000000000000000000" pitchFamily="2" charset="2"/>
              <a:buChar char="ü"/>
            </a:pPr>
            <a:r>
              <a:rPr lang="fa-IR" altLang="en-US" sz="2800" smtClean="0"/>
              <a:t>عمدتا مديران موسسه و كسب وكار را دربرمي گيرد.</a:t>
            </a:r>
          </a:p>
          <a:p>
            <a:pPr algn="r" rtl="1" eaLnBrk="1" hangingPunct="1">
              <a:lnSpc>
                <a:spcPct val="120000"/>
              </a:lnSpc>
              <a:spcBef>
                <a:spcPct val="30000"/>
              </a:spcBef>
              <a:spcAft>
                <a:spcPct val="5000"/>
              </a:spcAft>
              <a:buFont typeface="Wingdings" panose="05000000000000000000" pitchFamily="2" charset="2"/>
              <a:buChar char="ü"/>
            </a:pPr>
            <a:r>
              <a:rPr lang="fa-IR" altLang="en-US" sz="2800" smtClean="0"/>
              <a:t>اين مديران بايد بيانيه هاي عمومي مربوط به جهت ها و مقاصد سطح مؤسسه را به هدفها و استراتژي ملموس وظيفه اي براي بخش هاي كسب و كار يا واحد استراتژيك كسب و كار تبديل نمايند.</a:t>
            </a:r>
          </a:p>
          <a:p>
            <a:pPr algn="r" rtl="1" eaLnBrk="1" hangingPunct="1">
              <a:lnSpc>
                <a:spcPct val="120000"/>
              </a:lnSpc>
              <a:spcBef>
                <a:spcPct val="30000"/>
              </a:spcBef>
              <a:spcAft>
                <a:spcPct val="5000"/>
              </a:spcAft>
              <a:buFont typeface="Wingdings" panose="05000000000000000000" pitchFamily="2" charset="2"/>
              <a:buChar char="ü"/>
            </a:pPr>
            <a:r>
              <a:rPr lang="fa-IR" altLang="en-US" sz="2800" smtClean="0"/>
              <a:t>مديران اين سطح بايد مبنايي را كه شركت مي تواند در يك ميدان محصول- بازار انتخاب شده رقابت كند،معين نمايند.</a:t>
            </a:r>
            <a:endParaRPr lang="en-US" altLang="en-US" sz="2800" smtClean="0"/>
          </a:p>
        </p:txBody>
      </p:sp>
      <p:sp>
        <p:nvSpPr>
          <p:cNvPr id="381958" name="Rectangle 6"/>
          <p:cNvSpPr>
            <a:spLocks noChangeArrowheads="1"/>
          </p:cNvSpPr>
          <p:nvPr/>
        </p:nvSpPr>
        <p:spPr bwMode="auto">
          <a:xfrm>
            <a:off x="0" y="228600"/>
            <a:ext cx="7848600" cy="8382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چهارم : شناسايي و تعيين استراتژي در سطوح مختلف سازماني</a:t>
            </a:r>
            <a:endParaRPr lang="en-US" altLang="en-US" sz="2600">
              <a:cs typeface="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81958"/>
                                        </p:tgtEl>
                                        <p:attrNameLst>
                                          <p:attrName>style.visibility</p:attrName>
                                        </p:attrNameLst>
                                      </p:cBhvr>
                                      <p:to>
                                        <p:strVal val="visible"/>
                                      </p:to>
                                    </p:set>
                                    <p:animEffect transition="in" filter="box(out)">
                                      <p:cBhvr>
                                        <p:cTn id="7" dur="500"/>
                                        <p:tgtEl>
                                          <p:spTgt spid="3819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58"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76200" y="1447800"/>
            <a:ext cx="7772400" cy="4419600"/>
          </a:xfrm>
        </p:spPr>
        <p:txBody>
          <a:bodyPr/>
          <a:lstStyle/>
          <a:p>
            <a:pPr algn="ctr" rtl="1" eaLnBrk="1" hangingPunct="1">
              <a:buFontTx/>
              <a:buNone/>
            </a:pPr>
            <a:r>
              <a:rPr lang="fa-IR" altLang="en-US" b="1" smtClean="0"/>
              <a:t>سطح وظيفه اي </a:t>
            </a:r>
            <a:r>
              <a:rPr lang="en-US" altLang="en-US" b="1" smtClean="0"/>
              <a:t>Functional Level</a:t>
            </a:r>
            <a:r>
              <a:rPr lang="fa-IR" altLang="en-US" b="1" smtClean="0"/>
              <a:t> : </a:t>
            </a:r>
          </a:p>
          <a:p>
            <a:pPr algn="r" rtl="1" eaLnBrk="1" hangingPunct="1">
              <a:buFont typeface="Wingdings" panose="05000000000000000000" pitchFamily="2" charset="2"/>
              <a:buChar char="ü"/>
            </a:pPr>
            <a:r>
              <a:rPr lang="fa-IR" altLang="en-US" smtClean="0"/>
              <a:t> عمدتا مديران محصول، جغرافيايي و حوزه هاي وظيفه اي را دربرمي گيرد.</a:t>
            </a:r>
          </a:p>
          <a:p>
            <a:pPr algn="r" rtl="1" eaLnBrk="1" hangingPunct="1">
              <a:buFont typeface="Wingdings" panose="05000000000000000000" pitchFamily="2" charset="2"/>
              <a:buChar char="ü"/>
            </a:pPr>
            <a:r>
              <a:rPr lang="fa-IR" altLang="en-US" smtClean="0"/>
              <a:t> مسئوليت آنها تدوين هدف هاي ساليانه و استراتژي هاي   كوتاه مدت در زمينه هايي مثل توليد، عمليات، تحقيق و توسعه، مالي و حسابداري، بازاريابي و روابط انساني است.</a:t>
            </a:r>
            <a:endParaRPr lang="en-US" altLang="en-US" smtClean="0"/>
          </a:p>
        </p:txBody>
      </p:sp>
      <p:sp>
        <p:nvSpPr>
          <p:cNvPr id="382982" name="Rectangle 6"/>
          <p:cNvSpPr>
            <a:spLocks noChangeArrowheads="1"/>
          </p:cNvSpPr>
          <p:nvPr/>
        </p:nvSpPr>
        <p:spPr bwMode="auto">
          <a:xfrm>
            <a:off x="0" y="228600"/>
            <a:ext cx="7848600" cy="8382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چهارم : شناسايي و تعيين استراتژي در سطوح مختلف سازماني</a:t>
            </a:r>
            <a:endParaRPr lang="en-US" altLang="en-US" sz="2600">
              <a:cs typeface="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82982"/>
                                        </p:tgtEl>
                                        <p:attrNameLst>
                                          <p:attrName>style.visibility</p:attrName>
                                        </p:attrNameLst>
                                      </p:cBhvr>
                                      <p:to>
                                        <p:strVal val="visible"/>
                                      </p:to>
                                    </p:set>
                                    <p:animEffect transition="in" filter="box(out)">
                                      <p:cBhvr>
                                        <p:cTn id="7" dur="500"/>
                                        <p:tgtEl>
                                          <p:spTgt spid="3829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82"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1587500" y="4102100"/>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endParaRPr lang="en-US" altLang="en-US" b="0"/>
          </a:p>
        </p:txBody>
      </p:sp>
      <p:sp>
        <p:nvSpPr>
          <p:cNvPr id="36867" name="Rectangle 3"/>
          <p:cNvSpPr>
            <a:spLocks noChangeArrowheads="1"/>
          </p:cNvSpPr>
          <p:nvPr/>
        </p:nvSpPr>
        <p:spPr bwMode="auto">
          <a:xfrm>
            <a:off x="1803400" y="4318000"/>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endParaRPr lang="en-US" altLang="en-US" b="0"/>
          </a:p>
        </p:txBody>
      </p:sp>
      <p:sp>
        <p:nvSpPr>
          <p:cNvPr id="36868" name="Oval 4"/>
          <p:cNvSpPr>
            <a:spLocks noChangeArrowheads="1"/>
          </p:cNvSpPr>
          <p:nvPr/>
        </p:nvSpPr>
        <p:spPr bwMode="auto">
          <a:xfrm>
            <a:off x="3276600" y="533400"/>
            <a:ext cx="2303463" cy="914400"/>
          </a:xfrm>
          <a:prstGeom prst="ellipse">
            <a:avLst/>
          </a:prstGeom>
          <a:solidFill>
            <a:srgbClr val="9933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solidFill>
                  <a:schemeClr val="bg1"/>
                </a:solidFill>
              </a:rPr>
              <a:t>توسعه چشمگير سهم بازار</a:t>
            </a:r>
            <a:endParaRPr lang="en-US" altLang="en-US">
              <a:solidFill>
                <a:schemeClr val="bg1"/>
              </a:solidFill>
            </a:endParaRPr>
          </a:p>
        </p:txBody>
      </p:sp>
      <p:sp>
        <p:nvSpPr>
          <p:cNvPr id="36869" name="Oval 5"/>
          <p:cNvSpPr>
            <a:spLocks noChangeArrowheads="1"/>
          </p:cNvSpPr>
          <p:nvPr/>
        </p:nvSpPr>
        <p:spPr bwMode="auto">
          <a:xfrm>
            <a:off x="1143000" y="1600200"/>
            <a:ext cx="3429000" cy="1447800"/>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ايجاد نمايندگيها و توسعه دفاتر نمايندگي </a:t>
            </a:r>
          </a:p>
          <a:p>
            <a:pPr algn="ctr" eaLnBrk="1" hangingPunct="1"/>
            <a:r>
              <a:rPr lang="fa-IR" altLang="en-US"/>
              <a:t>جديد در بنادر مهم بين المللي </a:t>
            </a:r>
            <a:endParaRPr lang="en-US" altLang="en-US"/>
          </a:p>
        </p:txBody>
      </p:sp>
      <p:sp>
        <p:nvSpPr>
          <p:cNvPr id="36870" name="Oval 6"/>
          <p:cNvSpPr>
            <a:spLocks noChangeArrowheads="1"/>
          </p:cNvSpPr>
          <p:nvPr/>
        </p:nvSpPr>
        <p:spPr bwMode="auto">
          <a:xfrm>
            <a:off x="6400800" y="3425825"/>
            <a:ext cx="2743200" cy="1676400"/>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بهبود ساختار و مهندسي مجدد </a:t>
            </a:r>
          </a:p>
          <a:p>
            <a:pPr algn="ctr" eaLnBrk="1" hangingPunct="1"/>
            <a:r>
              <a:rPr lang="fa-IR" altLang="en-US"/>
              <a:t>سيستم ها و روشهاي سازماني در </a:t>
            </a:r>
          </a:p>
          <a:p>
            <a:pPr algn="ctr" eaLnBrk="1" hangingPunct="1"/>
            <a:r>
              <a:rPr lang="fa-IR" altLang="en-US"/>
              <a:t>راستاي اهداف استراتژيك شركت</a:t>
            </a:r>
            <a:endParaRPr lang="en-US" altLang="en-US"/>
          </a:p>
        </p:txBody>
      </p:sp>
      <p:sp>
        <p:nvSpPr>
          <p:cNvPr id="36871" name="Oval 7"/>
          <p:cNvSpPr>
            <a:spLocks noChangeArrowheads="1"/>
          </p:cNvSpPr>
          <p:nvPr/>
        </p:nvSpPr>
        <p:spPr bwMode="auto">
          <a:xfrm>
            <a:off x="2590800" y="5589588"/>
            <a:ext cx="4949825" cy="1079500"/>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بررسي راهكارهاي توسعه شبكه بازاريابي و ارتقاء كارايي دفاتر </a:t>
            </a:r>
          </a:p>
          <a:p>
            <a:pPr algn="ctr" eaLnBrk="1" hangingPunct="1"/>
            <a:r>
              <a:rPr lang="fa-IR" altLang="en-US"/>
              <a:t>منطقه ايو نمايندگيها با تفويض تدريجي اختيارات </a:t>
            </a:r>
            <a:endParaRPr lang="en-US" altLang="en-US"/>
          </a:p>
        </p:txBody>
      </p:sp>
      <p:sp>
        <p:nvSpPr>
          <p:cNvPr id="36872" name="Line 8"/>
          <p:cNvSpPr>
            <a:spLocks noChangeShapeType="1"/>
          </p:cNvSpPr>
          <p:nvPr/>
        </p:nvSpPr>
        <p:spPr bwMode="auto">
          <a:xfrm>
            <a:off x="0" y="1628775"/>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3" name="Line 9"/>
          <p:cNvSpPr>
            <a:spLocks noChangeShapeType="1"/>
          </p:cNvSpPr>
          <p:nvPr/>
        </p:nvSpPr>
        <p:spPr bwMode="auto">
          <a:xfrm flipV="1">
            <a:off x="0" y="1524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4" name="Oval 10"/>
          <p:cNvSpPr>
            <a:spLocks noChangeArrowheads="1"/>
          </p:cNvSpPr>
          <p:nvPr/>
        </p:nvSpPr>
        <p:spPr bwMode="auto">
          <a:xfrm>
            <a:off x="5410200" y="1600200"/>
            <a:ext cx="3505200" cy="1444625"/>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sz="1400"/>
              <a:t>ايجاد شبكه هاي منظم</a:t>
            </a:r>
          </a:p>
          <a:p>
            <a:pPr algn="ctr" eaLnBrk="1" hangingPunct="1"/>
            <a:r>
              <a:rPr lang="fa-IR" altLang="en-US" sz="1400"/>
              <a:t> عملباتي در حمل و نقل كانتينري بين بنادر ايران واروپا </a:t>
            </a:r>
          </a:p>
          <a:p>
            <a:pPr algn="ctr" eaLnBrk="1" hangingPunct="1"/>
            <a:r>
              <a:rPr lang="fa-IR" altLang="en-US" sz="1400"/>
              <a:t>و نيز بين بنادر ايران و آسيا</a:t>
            </a:r>
          </a:p>
          <a:p>
            <a:pPr algn="ctr" eaLnBrk="1" hangingPunct="1"/>
            <a:endParaRPr lang="en-US" altLang="en-US"/>
          </a:p>
        </p:txBody>
      </p:sp>
      <p:sp>
        <p:nvSpPr>
          <p:cNvPr id="36875" name="Line 11"/>
          <p:cNvSpPr>
            <a:spLocks noChangeShapeType="1"/>
          </p:cNvSpPr>
          <p:nvPr/>
        </p:nvSpPr>
        <p:spPr bwMode="auto">
          <a:xfrm>
            <a:off x="0" y="32131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6" name="Oval 12"/>
          <p:cNvSpPr>
            <a:spLocks noChangeArrowheads="1"/>
          </p:cNvSpPr>
          <p:nvPr/>
        </p:nvSpPr>
        <p:spPr bwMode="auto">
          <a:xfrm>
            <a:off x="3429000" y="3352800"/>
            <a:ext cx="2667000" cy="1749425"/>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sz="1200"/>
              <a:t>بهبود ساختار سازماني شركت </a:t>
            </a:r>
          </a:p>
          <a:p>
            <a:pPr algn="ctr" eaLnBrk="1" hangingPunct="1"/>
            <a:r>
              <a:rPr lang="fa-IR" altLang="en-US" sz="1200"/>
              <a:t>و ايجاد شركت مالك و شركتهاي سرمايه پذير</a:t>
            </a:r>
          </a:p>
          <a:p>
            <a:pPr algn="ctr" eaLnBrk="1" hangingPunct="1"/>
            <a:r>
              <a:rPr lang="fa-IR" altLang="en-US" sz="1200"/>
              <a:t> و تخصصي اقماري بمنظور افزايش بهروري و ايجاد </a:t>
            </a:r>
          </a:p>
          <a:p>
            <a:pPr algn="ctr" eaLnBrk="1" hangingPunct="1"/>
            <a:r>
              <a:rPr lang="fa-IR" altLang="en-US" sz="1200"/>
              <a:t>انعطاف لازم براي حضور فعال در بازار رقابتي </a:t>
            </a:r>
            <a:endParaRPr lang="en-US" altLang="en-US" sz="1200"/>
          </a:p>
        </p:txBody>
      </p:sp>
      <p:sp>
        <p:nvSpPr>
          <p:cNvPr id="36877" name="Oval 13"/>
          <p:cNvSpPr>
            <a:spLocks noChangeArrowheads="1"/>
          </p:cNvSpPr>
          <p:nvPr/>
        </p:nvSpPr>
        <p:spPr bwMode="auto">
          <a:xfrm>
            <a:off x="1143000" y="3352800"/>
            <a:ext cx="2155825" cy="1676400"/>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همكاري با شركتهاي موفق </a:t>
            </a:r>
          </a:p>
          <a:p>
            <a:pPr algn="ctr" eaLnBrk="1" hangingPunct="1"/>
            <a:r>
              <a:rPr lang="fa-IR" altLang="en-US"/>
              <a:t>بين المللي و بررسي تاسيس </a:t>
            </a:r>
          </a:p>
          <a:p>
            <a:pPr algn="ctr" eaLnBrk="1" hangingPunct="1"/>
            <a:r>
              <a:rPr lang="fa-IR" altLang="en-US"/>
              <a:t>شركتهاي مشترك</a:t>
            </a:r>
            <a:endParaRPr lang="en-US" altLang="en-US"/>
          </a:p>
        </p:txBody>
      </p:sp>
      <p:sp>
        <p:nvSpPr>
          <p:cNvPr id="36878" name="Line 14"/>
          <p:cNvSpPr>
            <a:spLocks noChangeShapeType="1"/>
          </p:cNvSpPr>
          <p:nvPr/>
        </p:nvSpPr>
        <p:spPr bwMode="auto">
          <a:xfrm>
            <a:off x="0" y="5229225"/>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9" name="Text Box 15"/>
          <p:cNvSpPr txBox="1">
            <a:spLocks noChangeArrowheads="1"/>
          </p:cNvSpPr>
          <p:nvPr/>
        </p:nvSpPr>
        <p:spPr bwMode="auto">
          <a:xfrm>
            <a:off x="3127375" y="-76200"/>
            <a:ext cx="2597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spcBef>
                <a:spcPct val="0"/>
              </a:spcBef>
            </a:pPr>
            <a:r>
              <a:rPr lang="en-US" altLang="en-US" sz="3200" b="0">
                <a:latin typeface="Arial" panose="020B0604020202020204" pitchFamily="34" charset="0"/>
                <a:cs typeface="Arial" panose="020B0604020202020204" pitchFamily="34" charset="0"/>
              </a:rPr>
              <a:t>Strategy map</a:t>
            </a:r>
          </a:p>
        </p:txBody>
      </p:sp>
      <p:sp>
        <p:nvSpPr>
          <p:cNvPr id="36880" name="Text Box 16"/>
          <p:cNvSpPr txBox="1">
            <a:spLocks noChangeArrowheads="1"/>
          </p:cNvSpPr>
          <p:nvPr/>
        </p:nvSpPr>
        <p:spPr bwMode="auto">
          <a:xfrm>
            <a:off x="250825" y="712788"/>
            <a:ext cx="1022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l" rtl="0" eaLnBrk="1" hangingPunct="1">
              <a:spcBef>
                <a:spcPct val="0"/>
              </a:spcBef>
            </a:pPr>
            <a:r>
              <a:rPr lang="en-US" altLang="en-US" sz="1800" b="0">
                <a:latin typeface="Arial" panose="020B0604020202020204" pitchFamily="34" charset="0"/>
                <a:cs typeface="Arial" panose="020B0604020202020204" pitchFamily="34" charset="0"/>
              </a:rPr>
              <a:t>financial</a:t>
            </a:r>
          </a:p>
        </p:txBody>
      </p:sp>
      <p:sp>
        <p:nvSpPr>
          <p:cNvPr id="36881" name="Text Box 17"/>
          <p:cNvSpPr txBox="1">
            <a:spLocks noChangeArrowheads="1"/>
          </p:cNvSpPr>
          <p:nvPr/>
        </p:nvSpPr>
        <p:spPr bwMode="auto">
          <a:xfrm>
            <a:off x="179388" y="2297113"/>
            <a:ext cx="996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l" rtl="0" eaLnBrk="1" hangingPunct="1">
              <a:spcBef>
                <a:spcPct val="0"/>
              </a:spcBef>
            </a:pPr>
            <a:r>
              <a:rPr lang="en-US" altLang="en-US" sz="1800" b="0">
                <a:latin typeface="Arial" panose="020B0604020202020204" pitchFamily="34" charset="0"/>
                <a:cs typeface="Arial" panose="020B0604020202020204" pitchFamily="34" charset="0"/>
              </a:rPr>
              <a:t>customr</a:t>
            </a:r>
          </a:p>
        </p:txBody>
      </p:sp>
      <p:sp>
        <p:nvSpPr>
          <p:cNvPr id="36882" name="Text Box 18"/>
          <p:cNvSpPr txBox="1">
            <a:spLocks noChangeArrowheads="1"/>
          </p:cNvSpPr>
          <p:nvPr/>
        </p:nvSpPr>
        <p:spPr bwMode="auto">
          <a:xfrm>
            <a:off x="179388" y="3808413"/>
            <a:ext cx="10096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l" rtl="0" eaLnBrk="1" hangingPunct="1">
              <a:spcBef>
                <a:spcPct val="0"/>
              </a:spcBef>
            </a:pPr>
            <a:r>
              <a:rPr lang="en-US" altLang="en-US" sz="1800" b="0">
                <a:latin typeface="Arial" panose="020B0604020202020204" pitchFamily="34" charset="0"/>
                <a:cs typeface="Arial" panose="020B0604020202020204" pitchFamily="34" charset="0"/>
              </a:rPr>
              <a:t>Internal</a:t>
            </a:r>
          </a:p>
          <a:p>
            <a:pPr algn="l" rtl="0" eaLnBrk="1" hangingPunct="1">
              <a:spcBef>
                <a:spcPct val="0"/>
              </a:spcBef>
            </a:pPr>
            <a:r>
              <a:rPr lang="en-US" altLang="en-US" sz="1800" b="0">
                <a:latin typeface="Arial" panose="020B0604020202020204" pitchFamily="34" charset="0"/>
                <a:cs typeface="Arial" panose="020B0604020202020204" pitchFamily="34" charset="0"/>
              </a:rPr>
              <a:t>Process</a:t>
            </a:r>
          </a:p>
          <a:p>
            <a:pPr algn="l" rtl="0" eaLnBrk="1" hangingPunct="1">
              <a:spcBef>
                <a:spcPct val="0"/>
              </a:spcBef>
            </a:pPr>
            <a:endParaRPr lang="en-US" altLang="en-US" sz="1800" b="0">
              <a:latin typeface="Arial" panose="020B0604020202020204" pitchFamily="34" charset="0"/>
              <a:cs typeface="Arial" panose="020B0604020202020204" pitchFamily="34" charset="0"/>
            </a:endParaRPr>
          </a:p>
        </p:txBody>
      </p:sp>
      <p:sp>
        <p:nvSpPr>
          <p:cNvPr id="36883" name="Text Box 19"/>
          <p:cNvSpPr txBox="1">
            <a:spLocks noChangeArrowheads="1"/>
          </p:cNvSpPr>
          <p:nvPr/>
        </p:nvSpPr>
        <p:spPr bwMode="auto">
          <a:xfrm>
            <a:off x="179388" y="5608638"/>
            <a:ext cx="9969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en-US" altLang="en-US" sz="1800" b="0">
                <a:latin typeface="Arial" panose="020B0604020202020204" pitchFamily="34" charset="0"/>
                <a:cs typeface="Arial" panose="020B0604020202020204" pitchFamily="34" charset="0"/>
              </a:rPr>
              <a:t>learning</a:t>
            </a:r>
          </a:p>
          <a:p>
            <a:pPr algn="ctr" rtl="0" eaLnBrk="1" hangingPunct="1">
              <a:spcBef>
                <a:spcPct val="0"/>
              </a:spcBef>
            </a:pPr>
            <a:r>
              <a:rPr lang="en-US" altLang="en-US" sz="1800" b="0">
                <a:latin typeface="Arial" panose="020B0604020202020204" pitchFamily="34" charset="0"/>
                <a:cs typeface="Arial" panose="020B0604020202020204" pitchFamily="34" charset="0"/>
              </a:rPr>
              <a:t>&amp;</a:t>
            </a:r>
          </a:p>
          <a:p>
            <a:pPr algn="ctr" rtl="0" eaLnBrk="1" hangingPunct="1">
              <a:spcBef>
                <a:spcPct val="0"/>
              </a:spcBef>
            </a:pPr>
            <a:r>
              <a:rPr lang="en-US" altLang="en-US" sz="1800" b="0">
                <a:latin typeface="Arial" panose="020B0604020202020204" pitchFamily="34" charset="0"/>
                <a:cs typeface="Arial" panose="020B0604020202020204" pitchFamily="34" charset="0"/>
              </a:rPr>
              <a:t>growth</a:t>
            </a:r>
          </a:p>
        </p:txBody>
      </p:sp>
      <p:sp>
        <p:nvSpPr>
          <p:cNvPr id="36884" name="Line 20"/>
          <p:cNvSpPr>
            <a:spLocks noChangeShapeType="1"/>
          </p:cNvSpPr>
          <p:nvPr/>
        </p:nvSpPr>
        <p:spPr bwMode="auto">
          <a:xfrm flipV="1">
            <a:off x="2514600" y="990600"/>
            <a:ext cx="762000" cy="60960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85" name="Line 21"/>
          <p:cNvSpPr>
            <a:spLocks noChangeShapeType="1"/>
          </p:cNvSpPr>
          <p:nvPr/>
        </p:nvSpPr>
        <p:spPr bwMode="auto">
          <a:xfrm flipH="1" flipV="1">
            <a:off x="5562600" y="990600"/>
            <a:ext cx="1371600" cy="60960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86" name="Line 23"/>
          <p:cNvSpPr>
            <a:spLocks noChangeShapeType="1"/>
          </p:cNvSpPr>
          <p:nvPr/>
        </p:nvSpPr>
        <p:spPr bwMode="auto">
          <a:xfrm flipH="1" flipV="1">
            <a:off x="4648200" y="1371600"/>
            <a:ext cx="0" cy="198120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87" name="Line 24"/>
          <p:cNvSpPr>
            <a:spLocks noChangeShapeType="1"/>
          </p:cNvSpPr>
          <p:nvPr/>
        </p:nvSpPr>
        <p:spPr bwMode="auto">
          <a:xfrm flipH="1" flipV="1">
            <a:off x="6934200" y="3048000"/>
            <a:ext cx="838200" cy="38100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88" name="Line 27"/>
          <p:cNvSpPr>
            <a:spLocks noChangeShapeType="1"/>
          </p:cNvSpPr>
          <p:nvPr/>
        </p:nvSpPr>
        <p:spPr bwMode="auto">
          <a:xfrm flipH="1">
            <a:off x="5791200" y="3657600"/>
            <a:ext cx="1066800" cy="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89" name="Line 28"/>
          <p:cNvSpPr>
            <a:spLocks noChangeShapeType="1"/>
          </p:cNvSpPr>
          <p:nvPr/>
        </p:nvSpPr>
        <p:spPr bwMode="auto">
          <a:xfrm>
            <a:off x="2971800" y="3581400"/>
            <a:ext cx="914400" cy="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0" name="Line 29"/>
          <p:cNvSpPr>
            <a:spLocks noChangeShapeType="1"/>
          </p:cNvSpPr>
          <p:nvPr/>
        </p:nvSpPr>
        <p:spPr bwMode="auto">
          <a:xfrm flipV="1">
            <a:off x="2286000" y="3048000"/>
            <a:ext cx="685800" cy="30480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1" name="Line 30"/>
          <p:cNvSpPr>
            <a:spLocks noChangeShapeType="1"/>
          </p:cNvSpPr>
          <p:nvPr/>
        </p:nvSpPr>
        <p:spPr bwMode="auto">
          <a:xfrm flipH="1" flipV="1">
            <a:off x="2514600" y="5029200"/>
            <a:ext cx="2590800" cy="53340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2" name="Line 33"/>
          <p:cNvSpPr>
            <a:spLocks noChangeShapeType="1"/>
          </p:cNvSpPr>
          <p:nvPr/>
        </p:nvSpPr>
        <p:spPr bwMode="auto">
          <a:xfrm flipH="1" flipV="1">
            <a:off x="4800600" y="1371600"/>
            <a:ext cx="2286000" cy="4419600"/>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Oval 2"/>
          <p:cNvSpPr>
            <a:spLocks noChangeArrowheads="1"/>
          </p:cNvSpPr>
          <p:nvPr/>
        </p:nvSpPr>
        <p:spPr bwMode="auto">
          <a:xfrm>
            <a:off x="3962400" y="533400"/>
            <a:ext cx="3243263" cy="914400"/>
          </a:xfrm>
          <a:prstGeom prst="ellipse">
            <a:avLst/>
          </a:prstGeom>
          <a:solidFill>
            <a:srgbClr val="CC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sz="2400">
                <a:solidFill>
                  <a:schemeClr val="bg1"/>
                </a:solidFill>
              </a:rPr>
              <a:t>توسعه چشمگير سهم بازار</a:t>
            </a:r>
            <a:endParaRPr lang="en-US" altLang="en-US" sz="2400">
              <a:solidFill>
                <a:schemeClr val="bg1"/>
              </a:solidFill>
            </a:endParaRPr>
          </a:p>
        </p:txBody>
      </p:sp>
      <p:sp>
        <p:nvSpPr>
          <p:cNvPr id="37891" name="Oval 3"/>
          <p:cNvSpPr>
            <a:spLocks noChangeArrowheads="1"/>
          </p:cNvSpPr>
          <p:nvPr/>
        </p:nvSpPr>
        <p:spPr bwMode="auto">
          <a:xfrm>
            <a:off x="1371600" y="1676400"/>
            <a:ext cx="3429000" cy="1524000"/>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گسترش حوزه جغرافيايي فعاليت از طريق</a:t>
            </a:r>
          </a:p>
          <a:p>
            <a:pPr algn="ctr" eaLnBrk="1" hangingPunct="1"/>
            <a:r>
              <a:rPr lang="fa-IR" altLang="en-US"/>
              <a:t>شناسايي و گسترش بازارهاي هدف جديد</a:t>
            </a:r>
          </a:p>
          <a:p>
            <a:pPr algn="ctr" eaLnBrk="1" hangingPunct="1"/>
            <a:r>
              <a:rPr lang="fa-IR" altLang="en-US"/>
              <a:t> و يافتن راهكارهاي ارتقاء فعاليت در آنها</a:t>
            </a:r>
            <a:endParaRPr lang="en-US" altLang="en-US"/>
          </a:p>
        </p:txBody>
      </p:sp>
      <p:sp>
        <p:nvSpPr>
          <p:cNvPr id="37892" name="Oval 4"/>
          <p:cNvSpPr>
            <a:spLocks noChangeArrowheads="1"/>
          </p:cNvSpPr>
          <p:nvPr/>
        </p:nvSpPr>
        <p:spPr bwMode="auto">
          <a:xfrm>
            <a:off x="6248400" y="1828800"/>
            <a:ext cx="2362200" cy="1143000"/>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رقابتي نمودن نرخ حمل از طريق</a:t>
            </a:r>
          </a:p>
          <a:p>
            <a:pPr algn="ctr" eaLnBrk="1" hangingPunct="1"/>
            <a:r>
              <a:rPr lang="fa-IR" altLang="en-US"/>
              <a:t>كاهش هزينه هاي عملياتي</a:t>
            </a:r>
            <a:endParaRPr lang="en-US" altLang="en-US"/>
          </a:p>
        </p:txBody>
      </p:sp>
      <p:sp>
        <p:nvSpPr>
          <p:cNvPr id="37893" name="Oval 5"/>
          <p:cNvSpPr>
            <a:spLocks noChangeArrowheads="1"/>
          </p:cNvSpPr>
          <p:nvPr/>
        </p:nvSpPr>
        <p:spPr bwMode="auto">
          <a:xfrm>
            <a:off x="1295400" y="3429000"/>
            <a:ext cx="1079500" cy="1800225"/>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پيش بيني </a:t>
            </a:r>
          </a:p>
          <a:p>
            <a:pPr algn="ctr" eaLnBrk="1" hangingPunct="1"/>
            <a:r>
              <a:rPr lang="fa-IR" altLang="en-US"/>
              <a:t>شرايط حاصل </a:t>
            </a:r>
          </a:p>
          <a:p>
            <a:pPr algn="ctr" eaLnBrk="1" hangingPunct="1"/>
            <a:r>
              <a:rPr lang="fa-IR" altLang="en-US"/>
              <a:t>از تحولات</a:t>
            </a:r>
          </a:p>
          <a:p>
            <a:pPr algn="ctr" eaLnBrk="1" hangingPunct="1"/>
            <a:r>
              <a:rPr lang="fa-IR" altLang="en-US"/>
              <a:t>جهاني و...</a:t>
            </a:r>
            <a:endParaRPr lang="en-US" altLang="en-US"/>
          </a:p>
        </p:txBody>
      </p:sp>
      <p:sp>
        <p:nvSpPr>
          <p:cNvPr id="37894" name="Oval 6"/>
          <p:cNvSpPr>
            <a:spLocks noChangeArrowheads="1"/>
          </p:cNvSpPr>
          <p:nvPr/>
        </p:nvSpPr>
        <p:spPr bwMode="auto">
          <a:xfrm>
            <a:off x="2514600" y="3429000"/>
            <a:ext cx="1079500" cy="1800225"/>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توسعه حوزه</a:t>
            </a:r>
          </a:p>
          <a:p>
            <a:pPr algn="ctr" eaLnBrk="1" hangingPunct="1"/>
            <a:r>
              <a:rPr lang="fa-IR" altLang="en-US"/>
              <a:t>فعاليتهاي</a:t>
            </a:r>
          </a:p>
          <a:p>
            <a:pPr algn="ctr" eaLnBrk="1" hangingPunct="1"/>
            <a:r>
              <a:rPr lang="fa-IR" altLang="en-US"/>
              <a:t>بازاريابي</a:t>
            </a:r>
          </a:p>
          <a:p>
            <a:pPr algn="ctr" eaLnBrk="1" hangingPunct="1"/>
            <a:r>
              <a:rPr lang="fa-IR" altLang="en-US"/>
              <a:t>از طريق...</a:t>
            </a:r>
            <a:endParaRPr lang="en-US" altLang="en-US"/>
          </a:p>
        </p:txBody>
      </p:sp>
      <p:sp>
        <p:nvSpPr>
          <p:cNvPr id="37895" name="Oval 7"/>
          <p:cNvSpPr>
            <a:spLocks noChangeArrowheads="1"/>
          </p:cNvSpPr>
          <p:nvPr/>
        </p:nvSpPr>
        <p:spPr bwMode="auto">
          <a:xfrm>
            <a:off x="3733800" y="3429000"/>
            <a:ext cx="1079500" cy="1800225"/>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sz="1200"/>
              <a:t>گسترش </a:t>
            </a:r>
          </a:p>
          <a:p>
            <a:pPr algn="ctr" eaLnBrk="1" hangingPunct="1"/>
            <a:r>
              <a:rPr lang="fa-IR" altLang="en-US" sz="1200"/>
              <a:t>ارتباط با اتحاديه </a:t>
            </a:r>
          </a:p>
          <a:p>
            <a:pPr algn="ctr" eaLnBrk="1" hangingPunct="1"/>
            <a:r>
              <a:rPr lang="fa-IR" altLang="en-US" sz="1200"/>
              <a:t>هاي بين المللي </a:t>
            </a:r>
          </a:p>
          <a:p>
            <a:pPr algn="ctr" eaLnBrk="1" hangingPunct="1"/>
            <a:r>
              <a:rPr lang="fa-IR" altLang="en-US" sz="1200"/>
              <a:t>مرتبط </a:t>
            </a:r>
          </a:p>
          <a:p>
            <a:pPr algn="ctr" eaLnBrk="1" hangingPunct="1"/>
            <a:r>
              <a:rPr lang="fa-IR" altLang="en-US" sz="1200"/>
              <a:t>با صنعت حمل</a:t>
            </a:r>
          </a:p>
          <a:p>
            <a:pPr algn="ctr" eaLnBrk="1" hangingPunct="1"/>
            <a:r>
              <a:rPr lang="fa-IR" altLang="en-US" sz="1200"/>
              <a:t>و نقل</a:t>
            </a:r>
            <a:r>
              <a:rPr lang="fa-IR" altLang="en-US"/>
              <a:t> </a:t>
            </a:r>
            <a:endParaRPr lang="en-US" altLang="en-US"/>
          </a:p>
        </p:txBody>
      </p:sp>
      <p:sp>
        <p:nvSpPr>
          <p:cNvPr id="37896" name="Oval 8"/>
          <p:cNvSpPr>
            <a:spLocks noChangeArrowheads="1"/>
          </p:cNvSpPr>
          <p:nvPr/>
        </p:nvSpPr>
        <p:spPr bwMode="auto">
          <a:xfrm>
            <a:off x="5029200" y="3352800"/>
            <a:ext cx="1079500" cy="1800225"/>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بززسي ايجاد </a:t>
            </a:r>
          </a:p>
          <a:p>
            <a:pPr algn="ctr" eaLnBrk="1" hangingPunct="1"/>
            <a:r>
              <a:rPr lang="fa-IR" altLang="en-US"/>
              <a:t>خطوط منظم </a:t>
            </a:r>
          </a:p>
          <a:p>
            <a:pPr algn="ctr" eaLnBrk="1" hangingPunct="1"/>
            <a:r>
              <a:rPr lang="fa-IR" altLang="en-US"/>
              <a:t>جديد </a:t>
            </a:r>
          </a:p>
          <a:p>
            <a:pPr algn="ctr" eaLnBrk="1" hangingPunct="1"/>
            <a:r>
              <a:rPr lang="fa-IR" altLang="en-US"/>
              <a:t>كشتيراني</a:t>
            </a:r>
            <a:endParaRPr lang="en-US" altLang="en-US"/>
          </a:p>
        </p:txBody>
      </p:sp>
      <p:sp>
        <p:nvSpPr>
          <p:cNvPr id="37897" name="Oval 9"/>
          <p:cNvSpPr>
            <a:spLocks noChangeArrowheads="1"/>
          </p:cNvSpPr>
          <p:nvPr/>
        </p:nvSpPr>
        <p:spPr bwMode="auto">
          <a:xfrm>
            <a:off x="6300788" y="3357563"/>
            <a:ext cx="1079500" cy="1800225"/>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همكاري با </a:t>
            </a:r>
          </a:p>
          <a:p>
            <a:pPr algn="ctr" eaLnBrk="1" hangingPunct="1"/>
            <a:r>
              <a:rPr lang="fa-IR" altLang="en-US"/>
              <a:t>شركتهاي </a:t>
            </a:r>
          </a:p>
          <a:p>
            <a:pPr algn="ctr" eaLnBrk="1" hangingPunct="1"/>
            <a:r>
              <a:rPr lang="fa-IR" altLang="en-US"/>
              <a:t>پيشرو</a:t>
            </a:r>
            <a:endParaRPr lang="en-US" altLang="en-US"/>
          </a:p>
        </p:txBody>
      </p:sp>
      <p:sp>
        <p:nvSpPr>
          <p:cNvPr id="37898" name="Oval 10"/>
          <p:cNvSpPr>
            <a:spLocks noChangeArrowheads="1"/>
          </p:cNvSpPr>
          <p:nvPr/>
        </p:nvSpPr>
        <p:spPr bwMode="auto">
          <a:xfrm>
            <a:off x="7596188" y="3357563"/>
            <a:ext cx="1243012" cy="1800225"/>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برنامه ريزي</a:t>
            </a:r>
          </a:p>
          <a:p>
            <a:pPr algn="ctr" eaLnBrk="1" hangingPunct="1"/>
            <a:r>
              <a:rPr lang="fa-IR" altLang="en-US"/>
              <a:t> براي ارائه</a:t>
            </a:r>
          </a:p>
          <a:p>
            <a:pPr algn="ctr" eaLnBrk="1" hangingPunct="1"/>
            <a:r>
              <a:rPr lang="fa-IR" altLang="en-US"/>
              <a:t> خدمات</a:t>
            </a:r>
          </a:p>
          <a:p>
            <a:pPr algn="ctr" eaLnBrk="1" hangingPunct="1"/>
            <a:r>
              <a:rPr lang="fa-IR" altLang="en-US"/>
              <a:t>حمل</a:t>
            </a:r>
          </a:p>
          <a:p>
            <a:pPr algn="ctr" eaLnBrk="1" hangingPunct="1"/>
            <a:r>
              <a:rPr lang="fa-IR" altLang="en-US"/>
              <a:t>سراسري</a:t>
            </a:r>
            <a:endParaRPr lang="en-US" altLang="en-US"/>
          </a:p>
        </p:txBody>
      </p:sp>
      <p:sp>
        <p:nvSpPr>
          <p:cNvPr id="37899" name="Oval 11"/>
          <p:cNvSpPr>
            <a:spLocks noChangeArrowheads="1"/>
          </p:cNvSpPr>
          <p:nvPr/>
        </p:nvSpPr>
        <p:spPr bwMode="auto">
          <a:xfrm>
            <a:off x="2209800" y="5562600"/>
            <a:ext cx="5791200" cy="1085850"/>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استفاده از سرمايه گذاري خارجي براي تامين تجهيزات و فراهم آوردن</a:t>
            </a:r>
          </a:p>
          <a:p>
            <a:pPr algn="ctr" eaLnBrk="1" hangingPunct="1"/>
            <a:r>
              <a:rPr lang="fa-IR" altLang="en-US"/>
              <a:t>امكانات بندري بمنظور ايجاد زيرساختهاي لازم در حمل و نقل سراري</a:t>
            </a:r>
            <a:endParaRPr lang="en-US" altLang="en-US"/>
          </a:p>
        </p:txBody>
      </p:sp>
      <p:sp>
        <p:nvSpPr>
          <p:cNvPr id="37900" name="Line 12"/>
          <p:cNvSpPr>
            <a:spLocks noChangeShapeType="1"/>
          </p:cNvSpPr>
          <p:nvPr/>
        </p:nvSpPr>
        <p:spPr bwMode="auto">
          <a:xfrm>
            <a:off x="0" y="1524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1" name="Line 13"/>
          <p:cNvSpPr>
            <a:spLocks noChangeShapeType="1"/>
          </p:cNvSpPr>
          <p:nvPr/>
        </p:nvSpPr>
        <p:spPr bwMode="auto">
          <a:xfrm flipV="1">
            <a:off x="0" y="32131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2" name="Line 14"/>
          <p:cNvSpPr>
            <a:spLocks noChangeShapeType="1"/>
          </p:cNvSpPr>
          <p:nvPr/>
        </p:nvSpPr>
        <p:spPr bwMode="auto">
          <a:xfrm>
            <a:off x="0" y="5516563"/>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3" name="Text Box 15"/>
          <p:cNvSpPr txBox="1">
            <a:spLocks noChangeArrowheads="1"/>
          </p:cNvSpPr>
          <p:nvPr/>
        </p:nvSpPr>
        <p:spPr bwMode="auto">
          <a:xfrm>
            <a:off x="179388" y="784225"/>
            <a:ext cx="1022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l" rtl="0" eaLnBrk="1" hangingPunct="1">
              <a:spcBef>
                <a:spcPct val="0"/>
              </a:spcBef>
            </a:pPr>
            <a:r>
              <a:rPr lang="en-US" altLang="en-US" sz="1800" b="0">
                <a:latin typeface="Arial" panose="020B0604020202020204" pitchFamily="34" charset="0"/>
                <a:cs typeface="Arial" panose="020B0604020202020204" pitchFamily="34" charset="0"/>
              </a:rPr>
              <a:t>financial</a:t>
            </a:r>
          </a:p>
        </p:txBody>
      </p:sp>
      <p:sp>
        <p:nvSpPr>
          <p:cNvPr id="37904" name="Text Box 16"/>
          <p:cNvSpPr txBox="1">
            <a:spLocks noChangeArrowheads="1"/>
          </p:cNvSpPr>
          <p:nvPr/>
        </p:nvSpPr>
        <p:spPr bwMode="auto">
          <a:xfrm>
            <a:off x="179388" y="2513013"/>
            <a:ext cx="1123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l" rtl="0" eaLnBrk="1" hangingPunct="1">
              <a:spcBef>
                <a:spcPct val="0"/>
              </a:spcBef>
            </a:pPr>
            <a:r>
              <a:rPr lang="en-US" altLang="en-US" sz="1800" b="0">
                <a:latin typeface="Arial" panose="020B0604020202020204" pitchFamily="34" charset="0"/>
                <a:cs typeface="Arial" panose="020B0604020202020204" pitchFamily="34" charset="0"/>
              </a:rPr>
              <a:t>customer</a:t>
            </a:r>
          </a:p>
        </p:txBody>
      </p:sp>
      <p:sp>
        <p:nvSpPr>
          <p:cNvPr id="37905" name="Text Box 17"/>
          <p:cNvSpPr txBox="1">
            <a:spLocks noChangeArrowheads="1"/>
          </p:cNvSpPr>
          <p:nvPr/>
        </p:nvSpPr>
        <p:spPr bwMode="auto">
          <a:xfrm>
            <a:off x="179388" y="3716338"/>
            <a:ext cx="984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l" rtl="0" eaLnBrk="1" hangingPunct="1">
              <a:spcBef>
                <a:spcPct val="0"/>
              </a:spcBef>
            </a:pPr>
            <a:r>
              <a:rPr lang="en-US" altLang="en-US" sz="1800" b="0">
                <a:latin typeface="Arial" panose="020B0604020202020204" pitchFamily="34" charset="0"/>
                <a:cs typeface="Arial" panose="020B0604020202020204" pitchFamily="34" charset="0"/>
              </a:rPr>
              <a:t>Internal</a:t>
            </a:r>
          </a:p>
          <a:p>
            <a:pPr algn="l" rtl="0" eaLnBrk="1" hangingPunct="1">
              <a:spcBef>
                <a:spcPct val="0"/>
              </a:spcBef>
            </a:pPr>
            <a:r>
              <a:rPr lang="en-US" altLang="en-US" sz="1800" b="0">
                <a:latin typeface="Arial" panose="020B0604020202020204" pitchFamily="34" charset="0"/>
                <a:cs typeface="Arial" panose="020B0604020202020204" pitchFamily="34" charset="0"/>
              </a:rPr>
              <a:t>process</a:t>
            </a:r>
          </a:p>
        </p:txBody>
      </p:sp>
      <p:sp>
        <p:nvSpPr>
          <p:cNvPr id="37906" name="Text Box 18"/>
          <p:cNvSpPr txBox="1">
            <a:spLocks noChangeArrowheads="1"/>
          </p:cNvSpPr>
          <p:nvPr/>
        </p:nvSpPr>
        <p:spPr bwMode="auto">
          <a:xfrm>
            <a:off x="179388" y="5753100"/>
            <a:ext cx="10731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en-US" altLang="en-US" sz="1800" b="0">
                <a:latin typeface="Arial" panose="020B0604020202020204" pitchFamily="34" charset="0"/>
                <a:cs typeface="Arial" panose="020B0604020202020204" pitchFamily="34" charset="0"/>
              </a:rPr>
              <a:t>Learning</a:t>
            </a:r>
          </a:p>
          <a:p>
            <a:pPr algn="ctr" rtl="0" eaLnBrk="1" hangingPunct="1">
              <a:spcBef>
                <a:spcPct val="0"/>
              </a:spcBef>
            </a:pPr>
            <a:r>
              <a:rPr lang="en-US" altLang="en-US" sz="1800" b="0">
                <a:latin typeface="Arial" panose="020B0604020202020204" pitchFamily="34" charset="0"/>
                <a:cs typeface="Arial" panose="020B0604020202020204" pitchFamily="34" charset="0"/>
              </a:rPr>
              <a:t>&amp;</a:t>
            </a:r>
          </a:p>
          <a:p>
            <a:pPr algn="ctr" rtl="0" eaLnBrk="1" hangingPunct="1">
              <a:spcBef>
                <a:spcPct val="0"/>
              </a:spcBef>
            </a:pPr>
            <a:r>
              <a:rPr lang="en-US" altLang="en-US" sz="1800" b="0">
                <a:latin typeface="Arial" panose="020B0604020202020204" pitchFamily="34" charset="0"/>
                <a:cs typeface="Arial" panose="020B0604020202020204" pitchFamily="34" charset="0"/>
              </a:rPr>
              <a:t>growth</a:t>
            </a:r>
          </a:p>
        </p:txBody>
      </p:sp>
      <p:sp>
        <p:nvSpPr>
          <p:cNvPr id="37907" name="Text Box 19"/>
          <p:cNvSpPr txBox="1">
            <a:spLocks noChangeArrowheads="1"/>
          </p:cNvSpPr>
          <p:nvPr/>
        </p:nvSpPr>
        <p:spPr bwMode="auto">
          <a:xfrm>
            <a:off x="2889250" y="-76200"/>
            <a:ext cx="2597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l" rtl="0" eaLnBrk="1" hangingPunct="1">
              <a:spcBef>
                <a:spcPct val="0"/>
              </a:spcBef>
            </a:pPr>
            <a:r>
              <a:rPr lang="en-US" altLang="en-US" sz="3200" b="0">
                <a:latin typeface="Arial" panose="020B0604020202020204" pitchFamily="34" charset="0"/>
                <a:cs typeface="Arial" panose="020B0604020202020204" pitchFamily="34" charset="0"/>
              </a:rPr>
              <a:t>Strategy map</a:t>
            </a:r>
          </a:p>
        </p:txBody>
      </p:sp>
      <p:sp>
        <p:nvSpPr>
          <p:cNvPr id="37908" name="Line 20"/>
          <p:cNvSpPr>
            <a:spLocks noChangeShapeType="1"/>
          </p:cNvSpPr>
          <p:nvPr/>
        </p:nvSpPr>
        <p:spPr bwMode="auto">
          <a:xfrm flipH="1" flipV="1">
            <a:off x="6400800" y="1371600"/>
            <a:ext cx="914400" cy="4572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9" name="Line 22"/>
          <p:cNvSpPr>
            <a:spLocks noChangeShapeType="1"/>
          </p:cNvSpPr>
          <p:nvPr/>
        </p:nvSpPr>
        <p:spPr bwMode="auto">
          <a:xfrm flipV="1">
            <a:off x="2895600" y="1219200"/>
            <a:ext cx="1295400" cy="4572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0" name="Line 24"/>
          <p:cNvSpPr>
            <a:spLocks noChangeShapeType="1"/>
          </p:cNvSpPr>
          <p:nvPr/>
        </p:nvSpPr>
        <p:spPr bwMode="auto">
          <a:xfrm flipV="1">
            <a:off x="1600200" y="2971800"/>
            <a:ext cx="228600" cy="5334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1" name="Line 25"/>
          <p:cNvSpPr>
            <a:spLocks noChangeShapeType="1"/>
          </p:cNvSpPr>
          <p:nvPr/>
        </p:nvSpPr>
        <p:spPr bwMode="auto">
          <a:xfrm>
            <a:off x="2209800" y="3733800"/>
            <a:ext cx="457200" cy="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2" name="Line 26"/>
          <p:cNvSpPr>
            <a:spLocks noChangeShapeType="1"/>
          </p:cNvSpPr>
          <p:nvPr/>
        </p:nvSpPr>
        <p:spPr bwMode="auto">
          <a:xfrm flipV="1">
            <a:off x="2819400" y="3200400"/>
            <a:ext cx="152400" cy="3048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3" name="Line 28"/>
          <p:cNvSpPr>
            <a:spLocks noChangeShapeType="1"/>
          </p:cNvSpPr>
          <p:nvPr/>
        </p:nvSpPr>
        <p:spPr bwMode="auto">
          <a:xfrm>
            <a:off x="3352800" y="3581400"/>
            <a:ext cx="685800" cy="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4" name="Line 29"/>
          <p:cNvSpPr>
            <a:spLocks noChangeShapeType="1"/>
          </p:cNvSpPr>
          <p:nvPr/>
        </p:nvSpPr>
        <p:spPr bwMode="auto">
          <a:xfrm flipH="1" flipV="1">
            <a:off x="4114800" y="3048000"/>
            <a:ext cx="228600" cy="3810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5" name="Line 30"/>
          <p:cNvSpPr>
            <a:spLocks noChangeShapeType="1"/>
          </p:cNvSpPr>
          <p:nvPr/>
        </p:nvSpPr>
        <p:spPr bwMode="auto">
          <a:xfrm flipV="1">
            <a:off x="5867400" y="2819400"/>
            <a:ext cx="762000" cy="6858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6" name="Line 31"/>
          <p:cNvSpPr>
            <a:spLocks noChangeShapeType="1"/>
          </p:cNvSpPr>
          <p:nvPr/>
        </p:nvSpPr>
        <p:spPr bwMode="auto">
          <a:xfrm flipV="1">
            <a:off x="4648200" y="2590800"/>
            <a:ext cx="1676400" cy="12192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7" name="Line 32"/>
          <p:cNvSpPr>
            <a:spLocks noChangeShapeType="1"/>
          </p:cNvSpPr>
          <p:nvPr/>
        </p:nvSpPr>
        <p:spPr bwMode="auto">
          <a:xfrm flipV="1">
            <a:off x="3276600" y="2438400"/>
            <a:ext cx="2971800" cy="10668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8" name="Line 33"/>
          <p:cNvSpPr>
            <a:spLocks noChangeShapeType="1"/>
          </p:cNvSpPr>
          <p:nvPr/>
        </p:nvSpPr>
        <p:spPr bwMode="auto">
          <a:xfrm flipV="1">
            <a:off x="3505200" y="1447800"/>
            <a:ext cx="2438400" cy="24384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9" name="Line 34"/>
          <p:cNvSpPr>
            <a:spLocks noChangeShapeType="1"/>
          </p:cNvSpPr>
          <p:nvPr/>
        </p:nvSpPr>
        <p:spPr bwMode="auto">
          <a:xfrm>
            <a:off x="7315200" y="3733800"/>
            <a:ext cx="381000" cy="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0" name="Line 35"/>
          <p:cNvSpPr>
            <a:spLocks noChangeShapeType="1"/>
          </p:cNvSpPr>
          <p:nvPr/>
        </p:nvSpPr>
        <p:spPr bwMode="auto">
          <a:xfrm flipH="1">
            <a:off x="6019800" y="3733800"/>
            <a:ext cx="381000" cy="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1" name="Line 36"/>
          <p:cNvSpPr>
            <a:spLocks noChangeShapeType="1"/>
          </p:cNvSpPr>
          <p:nvPr/>
        </p:nvSpPr>
        <p:spPr bwMode="auto">
          <a:xfrm flipH="1" flipV="1">
            <a:off x="7696200" y="2971800"/>
            <a:ext cx="533400" cy="3810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2" name="Line 37"/>
          <p:cNvSpPr>
            <a:spLocks noChangeShapeType="1"/>
          </p:cNvSpPr>
          <p:nvPr/>
        </p:nvSpPr>
        <p:spPr bwMode="auto">
          <a:xfrm flipH="1" flipV="1">
            <a:off x="2133600" y="5105400"/>
            <a:ext cx="685800" cy="6858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3" name="Line 38"/>
          <p:cNvSpPr>
            <a:spLocks noChangeShapeType="1"/>
          </p:cNvSpPr>
          <p:nvPr/>
        </p:nvSpPr>
        <p:spPr bwMode="auto">
          <a:xfrm flipH="1" flipV="1">
            <a:off x="3276600" y="5105400"/>
            <a:ext cx="228600" cy="5334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4" name="Line 39"/>
          <p:cNvSpPr>
            <a:spLocks noChangeShapeType="1"/>
          </p:cNvSpPr>
          <p:nvPr/>
        </p:nvSpPr>
        <p:spPr bwMode="auto">
          <a:xfrm flipH="1" flipV="1">
            <a:off x="4419600" y="5181600"/>
            <a:ext cx="76200" cy="3810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5" name="Line 40"/>
          <p:cNvSpPr>
            <a:spLocks noChangeShapeType="1"/>
          </p:cNvSpPr>
          <p:nvPr/>
        </p:nvSpPr>
        <p:spPr bwMode="auto">
          <a:xfrm flipV="1">
            <a:off x="5562600" y="5105400"/>
            <a:ext cx="0" cy="4572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6" name="Line 41"/>
          <p:cNvSpPr>
            <a:spLocks noChangeShapeType="1"/>
          </p:cNvSpPr>
          <p:nvPr/>
        </p:nvSpPr>
        <p:spPr bwMode="auto">
          <a:xfrm flipV="1">
            <a:off x="6629400" y="5105400"/>
            <a:ext cx="228600" cy="5334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7" name="Line 42"/>
          <p:cNvSpPr>
            <a:spLocks noChangeShapeType="1"/>
          </p:cNvSpPr>
          <p:nvPr/>
        </p:nvSpPr>
        <p:spPr bwMode="auto">
          <a:xfrm flipV="1">
            <a:off x="7543800" y="5105400"/>
            <a:ext cx="609600" cy="685800"/>
          </a:xfrm>
          <a:prstGeom prst="line">
            <a:avLst/>
          </a:prstGeom>
          <a:noFill/>
          <a:ln w="381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0439" name="Group 231"/>
          <p:cNvGraphicFramePr>
            <a:graphicFrameLocks noGrp="1"/>
          </p:cNvGraphicFramePr>
          <p:nvPr/>
        </p:nvGraphicFramePr>
        <p:xfrm>
          <a:off x="152400" y="1371600"/>
          <a:ext cx="7391400" cy="4419600"/>
        </p:xfrm>
        <a:graphic>
          <a:graphicData uri="http://schemas.openxmlformats.org/drawingml/2006/table">
            <a:tbl>
              <a:tblPr rtl="1"/>
              <a:tblGrid>
                <a:gridCol w="914400">
                  <a:extLst>
                    <a:ext uri="{9D8B030D-6E8A-4147-A177-3AD203B41FA5}">
                      <a16:colId xmlns:a16="http://schemas.microsoft.com/office/drawing/2014/main" xmlns="" val="20000"/>
                    </a:ext>
                  </a:extLst>
                </a:gridCol>
                <a:gridCol w="914400">
                  <a:extLst>
                    <a:ext uri="{9D8B030D-6E8A-4147-A177-3AD203B41FA5}">
                      <a16:colId xmlns:a16="http://schemas.microsoft.com/office/drawing/2014/main" xmlns="" val="20001"/>
                    </a:ext>
                  </a:extLst>
                </a:gridCol>
                <a:gridCol w="9144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914400">
                  <a:extLst>
                    <a:ext uri="{9D8B030D-6E8A-4147-A177-3AD203B41FA5}">
                      <a16:colId xmlns:a16="http://schemas.microsoft.com/office/drawing/2014/main" xmlns="" val="20004"/>
                    </a:ext>
                  </a:extLst>
                </a:gridCol>
                <a:gridCol w="914400">
                  <a:extLst>
                    <a:ext uri="{9D8B030D-6E8A-4147-A177-3AD203B41FA5}">
                      <a16:colId xmlns:a16="http://schemas.microsoft.com/office/drawing/2014/main" xmlns="" val="20005"/>
                    </a:ext>
                  </a:extLst>
                </a:gridCol>
                <a:gridCol w="762000">
                  <a:extLst>
                    <a:ext uri="{9D8B030D-6E8A-4147-A177-3AD203B41FA5}">
                      <a16:colId xmlns:a16="http://schemas.microsoft.com/office/drawing/2014/main" xmlns="" val="20006"/>
                    </a:ext>
                  </a:extLst>
                </a:gridCol>
                <a:gridCol w="1143000">
                  <a:extLst>
                    <a:ext uri="{9D8B030D-6E8A-4147-A177-3AD203B41FA5}">
                      <a16:colId xmlns:a16="http://schemas.microsoft.com/office/drawing/2014/main" xmlns="" val="20007"/>
                    </a:ext>
                  </a:extLst>
                </a:gridCol>
              </a:tblGrid>
              <a:tr h="714375">
                <a:tc gridSpan="6">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اسامي/ شماره استراتژي ها</a:t>
                      </a: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xmlns="" val="10000"/>
                  </a:ext>
                </a:extLst>
              </a:tr>
              <a:tr h="739775">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xmlns="" val="10001"/>
                  </a:ext>
                </a:extLst>
              </a:tr>
              <a:tr h="741363">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محوري</a:t>
                      </a:r>
                      <a:endPar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a-IR" alt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fa-IR" alt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fa-IR" alt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فرآيندهاي اصلي شركت</a:t>
                      </a:r>
                      <a:endParaRPr kumimoji="0" lang="en-US" alt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742950">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مديريتي</a:t>
                      </a:r>
                      <a:endPar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3"/>
                  </a:ext>
                </a:extLst>
              </a:tr>
              <a:tr h="739775">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پشتيباني</a:t>
                      </a:r>
                      <a:endPar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4"/>
                  </a:ext>
                </a:extLst>
              </a:tr>
              <a:tr h="741363">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پشتيباني</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عمومي</a:t>
                      </a:r>
                      <a:endPar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5"/>
                  </a:ext>
                </a:extLst>
              </a:tr>
            </a:tbl>
          </a:graphicData>
        </a:graphic>
      </p:graphicFrame>
      <p:sp>
        <p:nvSpPr>
          <p:cNvPr id="350436" name="Rectangle 228"/>
          <p:cNvSpPr>
            <a:spLocks noChangeArrowheads="1"/>
          </p:cNvSpPr>
          <p:nvPr/>
        </p:nvSpPr>
        <p:spPr bwMode="auto">
          <a:xfrm>
            <a:off x="1143000" y="228600"/>
            <a:ext cx="5791200" cy="9144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پنجم : شناسايي و تعيين ارتباط استراتژي ها </a:t>
            </a:r>
          </a:p>
          <a:p>
            <a:pPr algn="ctr" rtl="1" eaLnBrk="1" hangingPunct="1">
              <a:defRPr/>
            </a:pPr>
            <a:r>
              <a:rPr lang="fa-IR" altLang="en-US" sz="2600">
                <a:cs typeface="Titr" pitchFamily="2" charset="-78"/>
              </a:rPr>
              <a:t>با فرآيند هاي اصلي شركت</a:t>
            </a:r>
            <a:r>
              <a:rPr lang="en-US" altLang="en-US" sz="2600">
                <a:cs typeface="Titr" pitchFamily="2" charset="-78"/>
              </a:rPr>
              <a:t> </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50436"/>
                                        </p:tgtEl>
                                        <p:attrNameLst>
                                          <p:attrName>style.visibility</p:attrName>
                                        </p:attrNameLst>
                                      </p:cBhvr>
                                      <p:to>
                                        <p:strVal val="visible"/>
                                      </p:to>
                                    </p:set>
                                    <p:animEffect transition="in" filter="box(out)">
                                      <p:cBhvr>
                                        <p:cTn id="7" dur="500"/>
                                        <p:tgtEl>
                                          <p:spTgt spid="350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0436"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1296" name="Group 64"/>
          <p:cNvGraphicFramePr>
            <a:graphicFrameLocks noGrp="1"/>
          </p:cNvGraphicFramePr>
          <p:nvPr/>
        </p:nvGraphicFramePr>
        <p:xfrm>
          <a:off x="304800" y="1135063"/>
          <a:ext cx="7239000" cy="4808537"/>
        </p:xfrm>
        <a:graphic>
          <a:graphicData uri="http://schemas.openxmlformats.org/drawingml/2006/table">
            <a:tbl>
              <a:tblPr rtl="1"/>
              <a:tblGrid>
                <a:gridCol w="1176337">
                  <a:extLst>
                    <a:ext uri="{9D8B030D-6E8A-4147-A177-3AD203B41FA5}">
                      <a16:colId xmlns:a16="http://schemas.microsoft.com/office/drawing/2014/main" xmlns="" val="20000"/>
                    </a:ext>
                  </a:extLst>
                </a:gridCol>
                <a:gridCol w="1900238">
                  <a:extLst>
                    <a:ext uri="{9D8B030D-6E8A-4147-A177-3AD203B41FA5}">
                      <a16:colId xmlns:a16="http://schemas.microsoft.com/office/drawing/2014/main" xmlns="" val="20001"/>
                    </a:ext>
                  </a:extLst>
                </a:gridCol>
                <a:gridCol w="1266825">
                  <a:extLst>
                    <a:ext uri="{9D8B030D-6E8A-4147-A177-3AD203B41FA5}">
                      <a16:colId xmlns:a16="http://schemas.microsoft.com/office/drawing/2014/main" xmlns="" val="20002"/>
                    </a:ext>
                  </a:extLst>
                </a:gridCol>
                <a:gridCol w="1447800">
                  <a:extLst>
                    <a:ext uri="{9D8B030D-6E8A-4147-A177-3AD203B41FA5}">
                      <a16:colId xmlns:a16="http://schemas.microsoft.com/office/drawing/2014/main" xmlns="" val="20003"/>
                    </a:ext>
                  </a:extLst>
                </a:gridCol>
                <a:gridCol w="1447800">
                  <a:extLst>
                    <a:ext uri="{9D8B030D-6E8A-4147-A177-3AD203B41FA5}">
                      <a16:colId xmlns:a16="http://schemas.microsoft.com/office/drawing/2014/main" xmlns="" val="20004"/>
                    </a:ext>
                  </a:extLst>
                </a:gridCol>
              </a:tblGrid>
              <a:tr h="644525">
                <a:tc gridSpan="5">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جدول شناسنامه فرآيندهاي اصلي</a:t>
                      </a: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652463">
                <a:tc gridSpan="5">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نام فرآيند :                      نوع فرآيند:  </a:t>
                      </a: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1371600">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رديف</a:t>
                      </a: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وظايف و مسئوليتهاي فرآيند</a:t>
                      </a: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Who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Where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139950">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
        <p:nvSpPr>
          <p:cNvPr id="351298" name="Rectangle 66"/>
          <p:cNvSpPr>
            <a:spLocks noChangeArrowheads="1"/>
          </p:cNvSpPr>
          <p:nvPr/>
        </p:nvSpPr>
        <p:spPr bwMode="auto">
          <a:xfrm>
            <a:off x="1143000" y="228600"/>
            <a:ext cx="5791200" cy="7620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پنجم : شناسايي و تعيين ارتباط استراتژي ها </a:t>
            </a:r>
          </a:p>
          <a:p>
            <a:pPr algn="ctr" rtl="1" eaLnBrk="1" hangingPunct="1">
              <a:defRPr/>
            </a:pPr>
            <a:r>
              <a:rPr lang="fa-IR" altLang="en-US" sz="2600">
                <a:cs typeface="Titr" pitchFamily="2" charset="-78"/>
              </a:rPr>
              <a:t>با فرآيند هاي اصلي شركت</a:t>
            </a:r>
            <a:r>
              <a:rPr lang="en-US" altLang="en-US" sz="2600">
                <a:cs typeface="Titr" pitchFamily="2" charset="-78"/>
              </a:rPr>
              <a:t> </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51298"/>
                                        </p:tgtEl>
                                        <p:attrNameLst>
                                          <p:attrName>style.visibility</p:attrName>
                                        </p:attrNameLst>
                                      </p:cBhvr>
                                      <p:to>
                                        <p:strVal val="visible"/>
                                      </p:to>
                                    </p:set>
                                    <p:animEffect transition="in" filter="box(out)">
                                      <p:cBhvr>
                                        <p:cTn id="7" dur="500"/>
                                        <p:tgtEl>
                                          <p:spTgt spid="351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1298" grpId="0"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0" y="914400"/>
            <a:ext cx="7772400" cy="990600"/>
          </a:xfrm>
        </p:spPr>
        <p:txBody>
          <a:bodyPr/>
          <a:lstStyle/>
          <a:p>
            <a:pPr rtl="1" eaLnBrk="1" hangingPunct="1"/>
            <a:r>
              <a:rPr lang="fa-IR" altLang="en-US" sz="3600" smtClean="0"/>
              <a:t>تشريح چهار قسمت اصلي كارتهاي امتيازي</a:t>
            </a:r>
            <a:endParaRPr lang="en-US" altLang="en-US" sz="3600" smtClean="0"/>
          </a:p>
        </p:txBody>
      </p:sp>
      <p:sp>
        <p:nvSpPr>
          <p:cNvPr id="40963" name="Rectangle 3"/>
          <p:cNvSpPr>
            <a:spLocks noGrp="1" noChangeArrowheads="1"/>
          </p:cNvSpPr>
          <p:nvPr>
            <p:ph type="body" idx="1"/>
          </p:nvPr>
        </p:nvSpPr>
        <p:spPr>
          <a:xfrm>
            <a:off x="76200" y="1752600"/>
            <a:ext cx="7772400" cy="4114800"/>
          </a:xfrm>
        </p:spPr>
        <p:txBody>
          <a:bodyPr/>
          <a:lstStyle/>
          <a:p>
            <a:pPr algn="r" rtl="1" eaLnBrk="1" hangingPunct="1">
              <a:buFont typeface="Wingdings" panose="05000000000000000000" pitchFamily="2" charset="2"/>
              <a:buChar char="§"/>
            </a:pPr>
            <a:r>
              <a:rPr lang="fa-IR" altLang="en-US" smtClean="0"/>
              <a:t>اهداف استراتژيك ما چيست؟</a:t>
            </a:r>
            <a:r>
              <a:rPr lang="en-US" altLang="en-US" smtClean="0"/>
              <a:t> </a:t>
            </a:r>
            <a:r>
              <a:rPr lang="en-US" altLang="en-US" smtClean="0">
                <a:solidFill>
                  <a:srgbClr val="CC0000"/>
                </a:solidFill>
              </a:rPr>
              <a:t>( Objective)</a:t>
            </a:r>
            <a:r>
              <a:rPr lang="en-US" altLang="en-US" smtClean="0"/>
              <a:t> </a:t>
            </a:r>
          </a:p>
          <a:p>
            <a:pPr algn="r" rtl="1" eaLnBrk="1" hangingPunct="1">
              <a:buFont typeface="Wingdings" panose="05000000000000000000" pitchFamily="2" charset="2"/>
              <a:buChar char="§"/>
            </a:pPr>
            <a:r>
              <a:rPr lang="fa-IR" altLang="en-US" smtClean="0"/>
              <a:t>شاخص هاي مناسب براي ارزيابي تحقق اين اهداف كدام است؟ </a:t>
            </a:r>
            <a:r>
              <a:rPr lang="en-US" altLang="en-US" smtClean="0">
                <a:solidFill>
                  <a:srgbClr val="CC0000"/>
                </a:solidFill>
              </a:rPr>
              <a:t>(Measure)</a:t>
            </a:r>
          </a:p>
          <a:p>
            <a:pPr algn="r" rtl="1" eaLnBrk="1" hangingPunct="1">
              <a:buFont typeface="Wingdings" panose="05000000000000000000" pitchFamily="2" charset="2"/>
              <a:buChar char="§"/>
            </a:pPr>
            <a:r>
              <a:rPr lang="fa-IR" altLang="en-US" smtClean="0"/>
              <a:t>كميت مورد نظر براي هر يك از شاخص ها در دوره هاي ارزيابي چقدر باشد؟ </a:t>
            </a:r>
            <a:r>
              <a:rPr lang="en-US" altLang="en-US" smtClean="0">
                <a:solidFill>
                  <a:srgbClr val="CC0000"/>
                </a:solidFill>
              </a:rPr>
              <a:t>(Target)</a:t>
            </a:r>
          </a:p>
          <a:p>
            <a:pPr algn="r" rtl="1" eaLnBrk="1" hangingPunct="1">
              <a:buFont typeface="Wingdings" panose="05000000000000000000" pitchFamily="2" charset="2"/>
              <a:buChar char="§"/>
            </a:pPr>
            <a:r>
              <a:rPr lang="fa-IR" altLang="en-US" smtClean="0"/>
              <a:t>چه برنامه ها و ابتكاراتي براي تحقق اهداف داريم؟</a:t>
            </a:r>
            <a:r>
              <a:rPr lang="en-US" altLang="en-US" smtClean="0">
                <a:solidFill>
                  <a:srgbClr val="CC0000"/>
                </a:solidFill>
              </a:rPr>
              <a:t>(Initiative)</a:t>
            </a:r>
          </a:p>
          <a:p>
            <a:pPr algn="r" rtl="1" eaLnBrk="1" hangingPunct="1"/>
            <a:endParaRPr lang="en-US" altLang="en-US" smtClean="0"/>
          </a:p>
        </p:txBody>
      </p:sp>
      <p:sp>
        <p:nvSpPr>
          <p:cNvPr id="393220" name="Rectangle 4"/>
          <p:cNvSpPr>
            <a:spLocks noChangeArrowheads="1"/>
          </p:cNvSpPr>
          <p:nvPr/>
        </p:nvSpPr>
        <p:spPr bwMode="auto">
          <a:xfrm>
            <a:off x="533400" y="152400"/>
            <a:ext cx="7086600" cy="9144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4000">
                <a:cs typeface="Titr" pitchFamily="2" charset="-78"/>
              </a:rPr>
              <a:t>بخش ششم : تهيه كارت امتيازي متوازن</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93220"/>
                                        </p:tgtEl>
                                        <p:attrNameLst>
                                          <p:attrName>style.visibility</p:attrName>
                                        </p:attrNameLst>
                                      </p:cBhvr>
                                      <p:to>
                                        <p:strVal val="visible"/>
                                      </p:to>
                                    </p:set>
                                    <p:animEffect transition="in" filter="box(out)">
                                      <p:cBhvr>
                                        <p:cTn id="7" dur="500"/>
                                        <p:tgtEl>
                                          <p:spTgt spid="393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20" grpId="0"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2576" name="Group 384"/>
          <p:cNvGraphicFramePr>
            <a:graphicFrameLocks noGrp="1"/>
          </p:cNvGraphicFramePr>
          <p:nvPr/>
        </p:nvGraphicFramePr>
        <p:xfrm>
          <a:off x="2771775" y="0"/>
          <a:ext cx="2590800" cy="2357438"/>
        </p:xfrm>
        <a:graphic>
          <a:graphicData uri="http://schemas.openxmlformats.org/drawingml/2006/table">
            <a:tbl>
              <a:tblPr rtl="1"/>
              <a:tblGrid>
                <a:gridCol w="471487">
                  <a:extLst>
                    <a:ext uri="{9D8B030D-6E8A-4147-A177-3AD203B41FA5}">
                      <a16:colId xmlns:a16="http://schemas.microsoft.com/office/drawing/2014/main" xmlns="" val="20000"/>
                    </a:ext>
                  </a:extLst>
                </a:gridCol>
                <a:gridCol w="431800">
                  <a:extLst>
                    <a:ext uri="{9D8B030D-6E8A-4147-A177-3AD203B41FA5}">
                      <a16:colId xmlns:a16="http://schemas.microsoft.com/office/drawing/2014/main" xmlns="" val="20001"/>
                    </a:ext>
                  </a:extLst>
                </a:gridCol>
                <a:gridCol w="469900">
                  <a:extLst>
                    <a:ext uri="{9D8B030D-6E8A-4147-A177-3AD203B41FA5}">
                      <a16:colId xmlns:a16="http://schemas.microsoft.com/office/drawing/2014/main" xmlns="" val="20002"/>
                    </a:ext>
                  </a:extLst>
                </a:gridCol>
                <a:gridCol w="511175">
                  <a:extLst>
                    <a:ext uri="{9D8B030D-6E8A-4147-A177-3AD203B41FA5}">
                      <a16:colId xmlns:a16="http://schemas.microsoft.com/office/drawing/2014/main" xmlns="" val="20003"/>
                    </a:ext>
                  </a:extLst>
                </a:gridCol>
                <a:gridCol w="706438">
                  <a:extLst>
                    <a:ext uri="{9D8B030D-6E8A-4147-A177-3AD203B41FA5}">
                      <a16:colId xmlns:a16="http://schemas.microsoft.com/office/drawing/2014/main" xmlns="" val="20004"/>
                    </a:ext>
                  </a:extLst>
                </a:gridCol>
              </a:tblGrid>
              <a:tr h="243814">
                <a:tc gridSpan="4">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10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rPr>
                        <a:t>جنبه مالي</a:t>
                      </a:r>
                      <a:endParaRPr kumimoji="0" lang="en-US" altLang="en-US" sz="10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rowSpan="4">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fa-IR" altLang="en-US" sz="1000" b="1" i="0" u="none" strike="noStrike" cap="none" normalizeH="0" baseline="0" smtClean="0">
                          <a:ln>
                            <a:noFill/>
                          </a:ln>
                          <a:solidFill>
                            <a:srgbClr val="800000"/>
                          </a:solidFill>
                          <a:effectLst/>
                          <a:latin typeface="Tahoma" panose="020B0604030504040204" pitchFamily="34" charset="0"/>
                          <a:cs typeface="B Nazanin" panose="00000400000000000000" pitchFamily="2" charset="-78"/>
                        </a:rPr>
                        <a:t>براي كسب موفقيت مالي بايد در نظر سهامدارانمان چگونه ظاهر شويم؟</a:t>
                      </a:r>
                      <a:endParaRPr kumimoji="0" lang="en-US" altLang="en-US" sz="1000" b="1" i="0" u="none" strike="noStrike" cap="none" normalizeH="0" baseline="0" smtClean="0">
                        <a:ln>
                          <a:noFill/>
                        </a:ln>
                        <a:solidFill>
                          <a:srgbClr val="800000"/>
                        </a:solidFill>
                        <a:effectLst/>
                        <a:latin typeface="Tahoma" panose="020B0604030504040204" pitchFamily="34" charset="0"/>
                        <a:cs typeface="B Nazanin" panose="00000400000000000000" pitchFamily="2" charset="-7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65721">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rPr>
                        <a:t>اقدامات و برنامه‌ها</a:t>
                      </a: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rPr>
                        <a:t>اهداف كمي</a:t>
                      </a: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rPr>
                        <a:t>شاخص ها</a:t>
                      </a: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rPr>
                        <a:t>اهدافابتكارات</a:t>
                      </a:r>
                      <a:endParaRPr kumimoji="0" lang="en-US"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1"/>
                  </a:ext>
                </a:extLst>
              </a:tr>
              <a:tr h="518104">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2"/>
                  </a:ext>
                </a:extLst>
              </a:tr>
              <a:tr h="694869">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3"/>
                  </a:ext>
                </a:extLst>
              </a:tr>
              <a:tr h="534930">
                <a:tc gridSpan="5">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4"/>
                  </a:ext>
                </a:extLst>
              </a:tr>
            </a:tbl>
          </a:graphicData>
        </a:graphic>
      </p:graphicFrame>
      <p:graphicFrame>
        <p:nvGraphicFramePr>
          <p:cNvPr id="392565" name="Group 373"/>
          <p:cNvGraphicFramePr>
            <a:graphicFrameLocks noGrp="1"/>
          </p:cNvGraphicFramePr>
          <p:nvPr/>
        </p:nvGraphicFramePr>
        <p:xfrm>
          <a:off x="2743200" y="3657600"/>
          <a:ext cx="2590800" cy="2624138"/>
        </p:xfrm>
        <a:graphic>
          <a:graphicData uri="http://schemas.openxmlformats.org/drawingml/2006/table">
            <a:tbl>
              <a:tblPr rtl="1"/>
              <a:tblGrid>
                <a:gridCol w="471487">
                  <a:extLst>
                    <a:ext uri="{9D8B030D-6E8A-4147-A177-3AD203B41FA5}">
                      <a16:colId xmlns:a16="http://schemas.microsoft.com/office/drawing/2014/main" xmlns="" val="20000"/>
                    </a:ext>
                  </a:extLst>
                </a:gridCol>
                <a:gridCol w="431800">
                  <a:extLst>
                    <a:ext uri="{9D8B030D-6E8A-4147-A177-3AD203B41FA5}">
                      <a16:colId xmlns:a16="http://schemas.microsoft.com/office/drawing/2014/main" xmlns="" val="20001"/>
                    </a:ext>
                  </a:extLst>
                </a:gridCol>
                <a:gridCol w="469900">
                  <a:extLst>
                    <a:ext uri="{9D8B030D-6E8A-4147-A177-3AD203B41FA5}">
                      <a16:colId xmlns:a16="http://schemas.microsoft.com/office/drawing/2014/main" xmlns="" val="20002"/>
                    </a:ext>
                  </a:extLst>
                </a:gridCol>
                <a:gridCol w="511175">
                  <a:extLst>
                    <a:ext uri="{9D8B030D-6E8A-4147-A177-3AD203B41FA5}">
                      <a16:colId xmlns:a16="http://schemas.microsoft.com/office/drawing/2014/main" xmlns="" val="20003"/>
                    </a:ext>
                  </a:extLst>
                </a:gridCol>
                <a:gridCol w="706438">
                  <a:extLst>
                    <a:ext uri="{9D8B030D-6E8A-4147-A177-3AD203B41FA5}">
                      <a16:colId xmlns:a16="http://schemas.microsoft.com/office/drawing/2014/main" xmlns="" val="20004"/>
                    </a:ext>
                  </a:extLst>
                </a:gridCol>
              </a:tblGrid>
              <a:tr h="0">
                <a:tc gridSpan="4">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50000"/>
                        </a:spcBef>
                        <a:spcAft>
                          <a:spcPct val="0"/>
                        </a:spcAft>
                        <a:buClrTx/>
                        <a:buSzTx/>
                        <a:buFontTx/>
                        <a:buNone/>
                        <a:tabLst/>
                      </a:pPr>
                      <a:r>
                        <a:rPr kumimoji="0" lang="fa-IR" altLang="en-US" sz="10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rPr>
                        <a:t>جنبه رشد و ياد گيري</a:t>
                      </a:r>
                      <a:endParaRPr kumimoji="0" lang="en-US" altLang="en-US" sz="10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0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rowSpan="4">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fa-IR" altLang="en-US" sz="1000" b="1" i="0" u="none" strike="noStrike" cap="none" normalizeH="0" baseline="0" smtClean="0">
                          <a:ln>
                            <a:noFill/>
                          </a:ln>
                          <a:solidFill>
                            <a:srgbClr val="800000"/>
                          </a:solidFill>
                          <a:effectLst/>
                          <a:latin typeface="Tahoma" panose="020B0604030504040204" pitchFamily="34" charset="0"/>
                          <a:cs typeface="B Nazanin" panose="00000400000000000000" pitchFamily="2" charset="-78"/>
                        </a:rPr>
                        <a:t>براي تحقق چشم اندازمان چگونه بايد قابليت تغيير و بهبود را ايجاد و حفظ كنيم؟</a:t>
                      </a:r>
                      <a:endParaRPr kumimoji="0" lang="en-US" altLang="en-US" sz="1000" b="1" i="0" u="none" strike="noStrike" cap="none" normalizeH="0" baseline="0" smtClean="0">
                        <a:ln>
                          <a:noFill/>
                        </a:ln>
                        <a:solidFill>
                          <a:srgbClr val="800000"/>
                        </a:solidFill>
                        <a:effectLst/>
                        <a:latin typeface="Tahoma" panose="020B0604030504040204" pitchFamily="34" charset="0"/>
                        <a:cs typeface="B Nazanin" panose="00000400000000000000" pitchFamily="2" charset="-7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64293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rPr>
                        <a:t>اقدامات و برنامه‌ها</a:t>
                      </a: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rPr>
                        <a:t>اهداف كمي</a:t>
                      </a: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rPr>
                        <a:t>شاخص ها</a:t>
                      </a: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rPr>
                        <a:t>اهدافابتكارات</a:t>
                      </a:r>
                      <a:endParaRPr kumimoji="0" lang="en-US"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1"/>
                  </a:ext>
                </a:extLst>
              </a:tr>
              <a:tr h="320675">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2"/>
                  </a:ext>
                </a:extLst>
              </a:tr>
              <a:tr h="180975">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3"/>
                  </a:ext>
                </a:extLst>
              </a:tr>
              <a:tr h="319088">
                <a:tc gridSpan="4">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xmlns="" val="10004"/>
                  </a:ext>
                </a:extLst>
              </a:tr>
            </a:tbl>
          </a:graphicData>
        </a:graphic>
      </p:graphicFrame>
      <p:graphicFrame>
        <p:nvGraphicFramePr>
          <p:cNvPr id="392573" name="Group 381"/>
          <p:cNvGraphicFramePr>
            <a:graphicFrameLocks noGrp="1"/>
          </p:cNvGraphicFramePr>
          <p:nvPr/>
        </p:nvGraphicFramePr>
        <p:xfrm>
          <a:off x="0" y="2133600"/>
          <a:ext cx="2590800" cy="2663825"/>
        </p:xfrm>
        <a:graphic>
          <a:graphicData uri="http://schemas.openxmlformats.org/drawingml/2006/table">
            <a:tbl>
              <a:tblPr rtl="1"/>
              <a:tblGrid>
                <a:gridCol w="471487">
                  <a:extLst>
                    <a:ext uri="{9D8B030D-6E8A-4147-A177-3AD203B41FA5}">
                      <a16:colId xmlns:a16="http://schemas.microsoft.com/office/drawing/2014/main" xmlns="" val="20000"/>
                    </a:ext>
                  </a:extLst>
                </a:gridCol>
                <a:gridCol w="431800">
                  <a:extLst>
                    <a:ext uri="{9D8B030D-6E8A-4147-A177-3AD203B41FA5}">
                      <a16:colId xmlns:a16="http://schemas.microsoft.com/office/drawing/2014/main" xmlns="" val="20001"/>
                    </a:ext>
                  </a:extLst>
                </a:gridCol>
                <a:gridCol w="469900">
                  <a:extLst>
                    <a:ext uri="{9D8B030D-6E8A-4147-A177-3AD203B41FA5}">
                      <a16:colId xmlns:a16="http://schemas.microsoft.com/office/drawing/2014/main" xmlns="" val="20002"/>
                    </a:ext>
                  </a:extLst>
                </a:gridCol>
                <a:gridCol w="511175">
                  <a:extLst>
                    <a:ext uri="{9D8B030D-6E8A-4147-A177-3AD203B41FA5}">
                      <a16:colId xmlns:a16="http://schemas.microsoft.com/office/drawing/2014/main" xmlns="" val="20003"/>
                    </a:ext>
                  </a:extLst>
                </a:gridCol>
                <a:gridCol w="706438">
                  <a:extLst>
                    <a:ext uri="{9D8B030D-6E8A-4147-A177-3AD203B41FA5}">
                      <a16:colId xmlns:a16="http://schemas.microsoft.com/office/drawing/2014/main" xmlns="" val="20004"/>
                    </a:ext>
                  </a:extLst>
                </a:gridCol>
              </a:tblGrid>
              <a:tr h="295275">
                <a:tc gridSpan="4">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10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rPr>
                        <a:t>جنبه مشتري</a:t>
                      </a:r>
                      <a:endParaRPr kumimoji="0" lang="en-US" altLang="en-US" sz="10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rowSpan="4">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fa-IR" altLang="en-US" sz="1000" b="1" i="0" u="none" strike="noStrike" cap="none" normalizeH="0" baseline="0" smtClean="0">
                          <a:ln>
                            <a:noFill/>
                          </a:ln>
                          <a:solidFill>
                            <a:srgbClr val="800000"/>
                          </a:solidFill>
                          <a:effectLst/>
                          <a:latin typeface="Tahoma" panose="020B0604030504040204" pitchFamily="34" charset="0"/>
                          <a:cs typeface="B Nazanin" panose="00000400000000000000" pitchFamily="2" charset="-78"/>
                        </a:rPr>
                        <a:t>براي تحقق چشم اندازمان بايد در نظر مشتريانمان چگونه ظاهر شويم؟</a:t>
                      </a:r>
                      <a:endParaRPr kumimoji="0" lang="en-US" altLang="en-US" sz="1000" b="1" i="0" u="none" strike="noStrike" cap="none" normalizeH="0" baseline="0" smtClean="0">
                        <a:ln>
                          <a:noFill/>
                        </a:ln>
                        <a:solidFill>
                          <a:srgbClr val="800000"/>
                        </a:solidFill>
                        <a:effectLst/>
                        <a:latin typeface="Tahoma" panose="020B0604030504040204" pitchFamily="34" charset="0"/>
                        <a:cs typeface="B Nazanin" panose="00000400000000000000" pitchFamily="2" charset="-7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8893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rPr>
                        <a:t>اقدامات و برنامه‌ها</a:t>
                      </a: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rPr>
                        <a:t>اهداف كمي</a:t>
                      </a: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rPr>
                        <a:t>شاخص ها</a:t>
                      </a: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rPr>
                        <a:t>اهدافابتكارات</a:t>
                      </a:r>
                      <a:endParaRPr kumimoji="0" lang="en-US"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1"/>
                  </a:ext>
                </a:extLst>
              </a:tr>
              <a:tr h="63023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2"/>
                  </a:ext>
                </a:extLst>
              </a:tr>
              <a:tr h="719137">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3"/>
                  </a:ext>
                </a:extLst>
              </a:tr>
              <a:tr h="630238">
                <a:tc gridSpan="4">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xmlns="" val="10004"/>
                  </a:ext>
                </a:extLst>
              </a:tr>
            </a:tbl>
          </a:graphicData>
        </a:graphic>
      </p:graphicFrame>
      <p:graphicFrame>
        <p:nvGraphicFramePr>
          <p:cNvPr id="392578" name="Group 386"/>
          <p:cNvGraphicFramePr>
            <a:graphicFrameLocks noGrp="1"/>
          </p:cNvGraphicFramePr>
          <p:nvPr/>
        </p:nvGraphicFramePr>
        <p:xfrm>
          <a:off x="5410200" y="2057400"/>
          <a:ext cx="2401888" cy="2784475"/>
        </p:xfrm>
        <a:graphic>
          <a:graphicData uri="http://schemas.openxmlformats.org/drawingml/2006/table">
            <a:tbl>
              <a:tblPr rtl="1"/>
              <a:tblGrid>
                <a:gridCol w="282575">
                  <a:extLst>
                    <a:ext uri="{9D8B030D-6E8A-4147-A177-3AD203B41FA5}">
                      <a16:colId xmlns:a16="http://schemas.microsoft.com/office/drawing/2014/main" xmlns="" val="20000"/>
                    </a:ext>
                  </a:extLst>
                </a:gridCol>
                <a:gridCol w="431800">
                  <a:extLst>
                    <a:ext uri="{9D8B030D-6E8A-4147-A177-3AD203B41FA5}">
                      <a16:colId xmlns:a16="http://schemas.microsoft.com/office/drawing/2014/main" xmlns="" val="20001"/>
                    </a:ext>
                  </a:extLst>
                </a:gridCol>
                <a:gridCol w="469900">
                  <a:extLst>
                    <a:ext uri="{9D8B030D-6E8A-4147-A177-3AD203B41FA5}">
                      <a16:colId xmlns:a16="http://schemas.microsoft.com/office/drawing/2014/main" xmlns="" val="20002"/>
                    </a:ext>
                  </a:extLst>
                </a:gridCol>
                <a:gridCol w="511175">
                  <a:extLst>
                    <a:ext uri="{9D8B030D-6E8A-4147-A177-3AD203B41FA5}">
                      <a16:colId xmlns:a16="http://schemas.microsoft.com/office/drawing/2014/main" xmlns="" val="20003"/>
                    </a:ext>
                  </a:extLst>
                </a:gridCol>
                <a:gridCol w="706438">
                  <a:extLst>
                    <a:ext uri="{9D8B030D-6E8A-4147-A177-3AD203B41FA5}">
                      <a16:colId xmlns:a16="http://schemas.microsoft.com/office/drawing/2014/main" xmlns="" val="20004"/>
                    </a:ext>
                  </a:extLst>
                </a:gridCol>
              </a:tblGrid>
              <a:tr h="447624">
                <a:tc gridSpan="4">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50000"/>
                        </a:spcBef>
                        <a:spcAft>
                          <a:spcPct val="0"/>
                        </a:spcAft>
                        <a:buClrTx/>
                        <a:buSzTx/>
                        <a:buFontTx/>
                        <a:buNone/>
                        <a:tabLst/>
                      </a:pPr>
                      <a:r>
                        <a:rPr kumimoji="0" lang="fa-IR" altLang="en-US" sz="10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rPr>
                        <a:t>جنبه فرايند داخلي</a:t>
                      </a:r>
                      <a:endParaRPr kumimoji="0" lang="en-US" altLang="en-US" sz="10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altLang="en-US" sz="10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rowSpan="4">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fa-IR" altLang="en-US" sz="1000" b="1" i="0" u="none" strike="noStrike" cap="none" normalizeH="0" baseline="0" smtClean="0">
                          <a:ln>
                            <a:noFill/>
                          </a:ln>
                          <a:solidFill>
                            <a:srgbClr val="800000"/>
                          </a:solidFill>
                          <a:effectLst/>
                          <a:latin typeface="Tahoma" panose="020B0604030504040204" pitchFamily="34" charset="0"/>
                          <a:cs typeface="B Nazanin" panose="00000400000000000000" pitchFamily="2" charset="-78"/>
                        </a:rPr>
                        <a:t>براي ارضاء سهامداران و مشتريانمان در كدام فرايندهاي كسب و كار بايد برتري يابيم؟</a:t>
                      </a:r>
                      <a:endParaRPr kumimoji="0" lang="en-US" altLang="en-US" sz="1000" b="1" i="0" u="none" strike="noStrike" cap="none" normalizeH="0" baseline="0" smtClean="0">
                        <a:ln>
                          <a:noFill/>
                        </a:ln>
                        <a:solidFill>
                          <a:srgbClr val="800000"/>
                        </a:solidFill>
                        <a:effectLst/>
                        <a:latin typeface="Tahoma" panose="020B0604030504040204" pitchFamily="34" charset="0"/>
                        <a:cs typeface="B Nazanin" panose="00000400000000000000" pitchFamily="2" charset="-7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731436">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rPr>
                        <a:t>اقدامات و برنامه‌ها</a:t>
                      </a: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Tahoma" panose="020B0604030504040204" pitchFamily="34" charset="0"/>
                          <a:cs typeface="B Nazanin" panose="00000400000000000000" pitchFamily="2" charset="-78"/>
                        </a:rPr>
                        <a:t>اهداف كمي</a:t>
                      </a: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rPr>
                        <a:t>شاخص ها</a:t>
                      </a: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rPr>
                        <a:t>اهدافابتكارات</a:t>
                      </a:r>
                      <a:endParaRPr kumimoji="0" lang="en-US" altLang="en-US" sz="600" b="1" i="0" u="none" strike="noStrike" cap="none" normalizeH="0" baseline="0" smtClean="0">
                        <a:ln>
                          <a:noFill/>
                        </a:ln>
                        <a:solidFill>
                          <a:schemeClr val="tx1"/>
                        </a:solidFill>
                        <a:effectLst/>
                        <a:latin typeface="Arial" panose="020B0604020202020204" pitchFamily="34" charset="0"/>
                        <a:cs typeface="B Nazanin" panose="00000400000000000000" pitchFamily="2"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1"/>
                  </a:ext>
                </a:extLst>
              </a:tr>
              <a:tr h="542863">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2"/>
                  </a:ext>
                </a:extLst>
              </a:tr>
              <a:tr h="518101">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xmlns="" val="10003"/>
                  </a:ext>
                </a:extLst>
              </a:tr>
              <a:tr h="544451">
                <a:tc gridSpan="5">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4"/>
                  </a:ext>
                </a:extLst>
              </a:tr>
            </a:tbl>
          </a:graphicData>
        </a:graphic>
      </p:graphicFrame>
      <p:sp>
        <p:nvSpPr>
          <p:cNvPr id="42096" name="Oval 360"/>
          <p:cNvSpPr>
            <a:spLocks noChangeArrowheads="1"/>
          </p:cNvSpPr>
          <p:nvPr/>
        </p:nvSpPr>
        <p:spPr bwMode="auto">
          <a:xfrm>
            <a:off x="3563938" y="2349500"/>
            <a:ext cx="914400" cy="787400"/>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sz="1200"/>
              <a:t>چشم انداز </a:t>
            </a:r>
          </a:p>
          <a:p>
            <a:pPr algn="ctr" eaLnBrk="1" hangingPunct="1"/>
            <a:r>
              <a:rPr lang="fa-IR" altLang="en-US" sz="1200"/>
              <a:t>و</a:t>
            </a:r>
          </a:p>
          <a:p>
            <a:pPr algn="ctr" eaLnBrk="1" hangingPunct="1"/>
            <a:r>
              <a:rPr lang="fa-IR" altLang="en-US" sz="1200"/>
              <a:t>استراتژي</a:t>
            </a:r>
            <a:endParaRPr lang="en-US" altLang="en-US" sz="1200"/>
          </a:p>
        </p:txBody>
      </p:sp>
      <p:sp>
        <p:nvSpPr>
          <p:cNvPr id="42097" name="Line 361"/>
          <p:cNvSpPr>
            <a:spLocks noChangeShapeType="1"/>
          </p:cNvSpPr>
          <p:nvPr/>
        </p:nvSpPr>
        <p:spPr bwMode="auto">
          <a:xfrm>
            <a:off x="4500563" y="2781300"/>
            <a:ext cx="914400" cy="0"/>
          </a:xfrm>
          <a:prstGeom prst="line">
            <a:avLst/>
          </a:prstGeom>
          <a:noFill/>
          <a:ln w="28575">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98" name="Line 362"/>
          <p:cNvSpPr>
            <a:spLocks noChangeShapeType="1"/>
          </p:cNvSpPr>
          <p:nvPr/>
        </p:nvSpPr>
        <p:spPr bwMode="auto">
          <a:xfrm flipV="1">
            <a:off x="4067175" y="1700213"/>
            <a:ext cx="0" cy="649287"/>
          </a:xfrm>
          <a:prstGeom prst="line">
            <a:avLst/>
          </a:prstGeom>
          <a:noFill/>
          <a:ln w="28575">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99" name="Line 363"/>
          <p:cNvSpPr>
            <a:spLocks noChangeShapeType="1"/>
          </p:cNvSpPr>
          <p:nvPr/>
        </p:nvSpPr>
        <p:spPr bwMode="auto">
          <a:xfrm flipH="1">
            <a:off x="2627313" y="2781300"/>
            <a:ext cx="914400" cy="0"/>
          </a:xfrm>
          <a:prstGeom prst="line">
            <a:avLst/>
          </a:prstGeom>
          <a:noFill/>
          <a:ln w="28575">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00" name="Line 364"/>
          <p:cNvSpPr>
            <a:spLocks noChangeShapeType="1"/>
          </p:cNvSpPr>
          <p:nvPr/>
        </p:nvSpPr>
        <p:spPr bwMode="auto">
          <a:xfrm flipH="1">
            <a:off x="4067175" y="3141663"/>
            <a:ext cx="0" cy="503237"/>
          </a:xfrm>
          <a:prstGeom prst="line">
            <a:avLst/>
          </a:prstGeom>
          <a:noFill/>
          <a:ln w="28575">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01" name="Line 365"/>
          <p:cNvSpPr>
            <a:spLocks noChangeShapeType="1"/>
          </p:cNvSpPr>
          <p:nvPr/>
        </p:nvSpPr>
        <p:spPr bwMode="auto">
          <a:xfrm flipH="1">
            <a:off x="1116013" y="620713"/>
            <a:ext cx="1584325" cy="1512887"/>
          </a:xfrm>
          <a:prstGeom prst="line">
            <a:avLst/>
          </a:prstGeom>
          <a:noFill/>
          <a:ln w="28575">
            <a:solidFill>
              <a:srgbClr val="FF0000"/>
            </a:solidFill>
            <a:round/>
            <a:headEnd type="triangle"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02" name="Line 366"/>
          <p:cNvSpPr>
            <a:spLocks noChangeShapeType="1"/>
          </p:cNvSpPr>
          <p:nvPr/>
        </p:nvSpPr>
        <p:spPr bwMode="auto">
          <a:xfrm>
            <a:off x="5364163" y="620713"/>
            <a:ext cx="1655762" cy="1368425"/>
          </a:xfrm>
          <a:prstGeom prst="line">
            <a:avLst/>
          </a:prstGeom>
          <a:noFill/>
          <a:ln w="28575">
            <a:solidFill>
              <a:srgbClr val="FF0000"/>
            </a:solidFill>
            <a:round/>
            <a:headEnd type="triangle"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03" name="Line 367"/>
          <p:cNvSpPr>
            <a:spLocks noChangeShapeType="1"/>
          </p:cNvSpPr>
          <p:nvPr/>
        </p:nvSpPr>
        <p:spPr bwMode="auto">
          <a:xfrm>
            <a:off x="1116013" y="4149725"/>
            <a:ext cx="1584325" cy="1295400"/>
          </a:xfrm>
          <a:prstGeom prst="line">
            <a:avLst/>
          </a:prstGeom>
          <a:noFill/>
          <a:ln w="28575">
            <a:solidFill>
              <a:srgbClr val="FF0000"/>
            </a:solidFill>
            <a:round/>
            <a:headEnd type="triangle"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04" name="Line 368"/>
          <p:cNvSpPr>
            <a:spLocks noChangeShapeType="1"/>
          </p:cNvSpPr>
          <p:nvPr/>
        </p:nvSpPr>
        <p:spPr bwMode="auto">
          <a:xfrm flipH="1">
            <a:off x="5364163" y="4221163"/>
            <a:ext cx="1728787" cy="1152525"/>
          </a:xfrm>
          <a:prstGeom prst="line">
            <a:avLst/>
          </a:prstGeom>
          <a:noFill/>
          <a:ln w="28575">
            <a:solidFill>
              <a:srgbClr val="FF0000"/>
            </a:solidFill>
            <a:round/>
            <a:headEnd type="triangle"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spd="med">
    <p:whee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Oval 13"/>
          <p:cNvSpPr>
            <a:spLocks noChangeArrowheads="1"/>
          </p:cNvSpPr>
          <p:nvPr/>
        </p:nvSpPr>
        <p:spPr bwMode="auto">
          <a:xfrm>
            <a:off x="1168400" y="2024063"/>
            <a:ext cx="2592388" cy="914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3200" b="0">
                <a:latin typeface="Arial" panose="020B0604020202020204" pitchFamily="34" charset="0"/>
                <a:cs typeface="Arial" panose="020B0604020202020204" pitchFamily="34" charset="0"/>
              </a:rPr>
              <a:t>شاخصهاي پيشرو</a:t>
            </a:r>
            <a:endParaRPr lang="en-US" altLang="en-US" sz="3200" b="0">
              <a:latin typeface="Arial" panose="020B0604020202020204" pitchFamily="34" charset="0"/>
              <a:cs typeface="Arial" panose="020B0604020202020204" pitchFamily="34" charset="0"/>
            </a:endParaRPr>
          </a:p>
        </p:txBody>
      </p:sp>
      <p:sp>
        <p:nvSpPr>
          <p:cNvPr id="43011" name="Oval 14"/>
          <p:cNvSpPr>
            <a:spLocks noChangeArrowheads="1"/>
          </p:cNvSpPr>
          <p:nvPr/>
        </p:nvSpPr>
        <p:spPr bwMode="auto">
          <a:xfrm>
            <a:off x="1168400" y="4781550"/>
            <a:ext cx="2498725" cy="914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spcBef>
                <a:spcPct val="0"/>
              </a:spcBef>
            </a:pPr>
            <a:r>
              <a:rPr lang="fa-IR" altLang="en-US" sz="3200" b="0">
                <a:latin typeface="Arial" panose="020B0604020202020204" pitchFamily="34" charset="0"/>
                <a:cs typeface="Arial" panose="020B0604020202020204" pitchFamily="34" charset="0"/>
              </a:rPr>
              <a:t>شاخصهاي تابع</a:t>
            </a:r>
            <a:endParaRPr lang="en-US" altLang="en-US" sz="3200" b="0">
              <a:latin typeface="Arial" panose="020B0604020202020204" pitchFamily="34" charset="0"/>
              <a:cs typeface="Arial" panose="020B0604020202020204" pitchFamily="34" charset="0"/>
            </a:endParaRPr>
          </a:p>
        </p:txBody>
      </p:sp>
      <p:sp>
        <p:nvSpPr>
          <p:cNvPr id="43012" name="AutoShape 15"/>
          <p:cNvSpPr>
            <a:spLocks noChangeArrowheads="1"/>
          </p:cNvSpPr>
          <p:nvPr/>
        </p:nvSpPr>
        <p:spPr bwMode="auto">
          <a:xfrm>
            <a:off x="2193925" y="2968625"/>
            <a:ext cx="485775" cy="1800225"/>
          </a:xfrm>
          <a:prstGeom prst="downArrow">
            <a:avLst>
              <a:gd name="adj1" fmla="val 50000"/>
              <a:gd name="adj2" fmla="val 9264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43013" name="Rectangle 16"/>
          <p:cNvSpPr>
            <a:spLocks noChangeArrowheads="1"/>
          </p:cNvSpPr>
          <p:nvPr/>
        </p:nvSpPr>
        <p:spPr bwMode="auto">
          <a:xfrm>
            <a:off x="4840288" y="1800225"/>
            <a:ext cx="19891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l" rtl="0" eaLnBrk="1" hangingPunct="1">
              <a:spcBef>
                <a:spcPct val="0"/>
              </a:spcBef>
            </a:pPr>
            <a:r>
              <a:rPr lang="fa-IR" altLang="en-US" sz="2400" b="0">
                <a:latin typeface="Arial" panose="020B0604020202020204" pitchFamily="34" charset="0"/>
                <a:cs typeface="Arial" panose="020B0604020202020204" pitchFamily="34" charset="0"/>
              </a:rPr>
              <a:t>موجد عملكرد آينده</a:t>
            </a:r>
            <a:endParaRPr lang="en-US" altLang="en-US" sz="2400" b="0">
              <a:latin typeface="Arial" panose="020B0604020202020204" pitchFamily="34" charset="0"/>
              <a:cs typeface="Arial" panose="020B0604020202020204" pitchFamily="34" charset="0"/>
            </a:endParaRPr>
          </a:p>
        </p:txBody>
      </p:sp>
      <p:sp>
        <p:nvSpPr>
          <p:cNvPr id="43014" name="Text Box 17"/>
          <p:cNvSpPr txBox="1">
            <a:spLocks noChangeArrowheads="1"/>
          </p:cNvSpPr>
          <p:nvPr/>
        </p:nvSpPr>
        <p:spPr bwMode="auto">
          <a:xfrm>
            <a:off x="4273550" y="2511425"/>
            <a:ext cx="2736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spcBef>
                <a:spcPct val="0"/>
              </a:spcBef>
            </a:pPr>
            <a:r>
              <a:rPr lang="fa-IR" altLang="en-US" sz="2400" b="0">
                <a:latin typeface="Arial" panose="020B0604020202020204" pitchFamily="34" charset="0"/>
                <a:cs typeface="Arial" panose="020B0604020202020204" pitchFamily="34" charset="0"/>
              </a:rPr>
              <a:t>داراي قابليت پيش</a:t>
            </a:r>
            <a:r>
              <a:rPr lang="fa-IR" altLang="en-US" sz="2400" b="0">
                <a:latin typeface="Arial" panose="020B0604020202020204" pitchFamily="34" charset="0"/>
                <a:cs typeface="Times New Roman (Arabic)" panose="02020603050405020304" pitchFamily="18" charset="0"/>
              </a:rPr>
              <a:t>بيني</a:t>
            </a:r>
            <a:endParaRPr lang="en-US" altLang="en-US" sz="2400" b="0">
              <a:latin typeface="Arial" panose="020B0604020202020204" pitchFamily="34" charset="0"/>
              <a:cs typeface="Times New Roman (Arabic)" panose="02020603050405020304" pitchFamily="18" charset="0"/>
            </a:endParaRPr>
          </a:p>
        </p:txBody>
      </p:sp>
      <p:sp>
        <p:nvSpPr>
          <p:cNvPr id="43015" name="Text Box 18"/>
          <p:cNvSpPr txBox="1">
            <a:spLocks noChangeArrowheads="1"/>
          </p:cNvSpPr>
          <p:nvPr/>
        </p:nvSpPr>
        <p:spPr bwMode="auto">
          <a:xfrm>
            <a:off x="4840288" y="4686300"/>
            <a:ext cx="2000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l" rtl="0" eaLnBrk="1" hangingPunct="1">
              <a:spcBef>
                <a:spcPct val="0"/>
              </a:spcBef>
            </a:pPr>
            <a:r>
              <a:rPr lang="fa-IR" altLang="en-US" sz="2400" b="0">
                <a:latin typeface="Arial" panose="020B0604020202020204" pitchFamily="34" charset="0"/>
                <a:cs typeface="Arial" panose="020B0604020202020204" pitchFamily="34" charset="0"/>
              </a:rPr>
              <a:t>تابع عملكرد گذشته</a:t>
            </a:r>
            <a:endParaRPr lang="en-US" altLang="en-US" sz="2400" b="0">
              <a:latin typeface="Arial" panose="020B0604020202020204" pitchFamily="34" charset="0"/>
              <a:cs typeface="Arial" panose="020B0604020202020204" pitchFamily="34" charset="0"/>
            </a:endParaRPr>
          </a:p>
        </p:txBody>
      </p:sp>
      <p:sp>
        <p:nvSpPr>
          <p:cNvPr id="43016" name="Text Box 19"/>
          <p:cNvSpPr txBox="1">
            <a:spLocks noChangeArrowheads="1"/>
          </p:cNvSpPr>
          <p:nvPr/>
        </p:nvSpPr>
        <p:spPr bwMode="auto">
          <a:xfrm>
            <a:off x="4840288" y="5334000"/>
            <a:ext cx="2125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l" rtl="0" eaLnBrk="1" hangingPunct="1">
              <a:spcBef>
                <a:spcPct val="0"/>
              </a:spcBef>
            </a:pPr>
            <a:r>
              <a:rPr lang="fa-IR" altLang="en-US" sz="2400" b="0">
                <a:latin typeface="Arial" panose="020B0604020202020204" pitchFamily="34" charset="0"/>
                <a:cs typeface="Arial" panose="020B0604020202020204" pitchFamily="34" charset="0"/>
              </a:rPr>
              <a:t>فاقد قدرت پيش بيني</a:t>
            </a:r>
            <a:endParaRPr lang="en-US" altLang="en-US" sz="2400" b="0">
              <a:latin typeface="Arial" panose="020B0604020202020204" pitchFamily="34" charset="0"/>
              <a:cs typeface="Arial" panose="020B0604020202020204" pitchFamily="34" charset="0"/>
            </a:endParaRPr>
          </a:p>
        </p:txBody>
      </p:sp>
      <p:sp>
        <p:nvSpPr>
          <p:cNvPr id="43017" name="Line 20"/>
          <p:cNvSpPr>
            <a:spLocks noChangeShapeType="1"/>
          </p:cNvSpPr>
          <p:nvPr/>
        </p:nvSpPr>
        <p:spPr bwMode="auto">
          <a:xfrm flipV="1">
            <a:off x="3760788" y="2095500"/>
            <a:ext cx="1008062"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8" name="Line 21"/>
          <p:cNvSpPr>
            <a:spLocks noChangeShapeType="1"/>
          </p:cNvSpPr>
          <p:nvPr/>
        </p:nvSpPr>
        <p:spPr bwMode="auto">
          <a:xfrm>
            <a:off x="3760788" y="2382838"/>
            <a:ext cx="1008062" cy="433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9" name="Line 22"/>
          <p:cNvSpPr>
            <a:spLocks noChangeShapeType="1"/>
          </p:cNvSpPr>
          <p:nvPr/>
        </p:nvSpPr>
        <p:spPr bwMode="auto">
          <a:xfrm flipV="1">
            <a:off x="3616325" y="4975225"/>
            <a:ext cx="1152525"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0" name="Line 23"/>
          <p:cNvSpPr>
            <a:spLocks noChangeShapeType="1"/>
          </p:cNvSpPr>
          <p:nvPr/>
        </p:nvSpPr>
        <p:spPr bwMode="auto">
          <a:xfrm>
            <a:off x="3687763" y="5191125"/>
            <a:ext cx="1081087" cy="4333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1" name="Text Box 24"/>
          <p:cNvSpPr txBox="1">
            <a:spLocks noChangeArrowheads="1"/>
          </p:cNvSpPr>
          <p:nvPr/>
        </p:nvSpPr>
        <p:spPr bwMode="auto">
          <a:xfrm>
            <a:off x="2209800" y="1111250"/>
            <a:ext cx="33226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3600"/>
              <a:t>شناسايي شاخص ها </a:t>
            </a:r>
            <a:endParaRPr lang="en-US" altLang="en-US" sz="3600"/>
          </a:p>
        </p:txBody>
      </p:sp>
      <p:sp>
        <p:nvSpPr>
          <p:cNvPr id="386073" name="Rectangle 25"/>
          <p:cNvSpPr>
            <a:spLocks noChangeArrowheads="1"/>
          </p:cNvSpPr>
          <p:nvPr/>
        </p:nvSpPr>
        <p:spPr bwMode="auto">
          <a:xfrm>
            <a:off x="1143000" y="76200"/>
            <a:ext cx="5791200" cy="9144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ششم : تهيه كارت امتيازي متوازن</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86073"/>
                                        </p:tgtEl>
                                        <p:attrNameLst>
                                          <p:attrName>style.visibility</p:attrName>
                                        </p:attrNameLst>
                                      </p:cBhvr>
                                      <p:to>
                                        <p:strVal val="visible"/>
                                      </p:to>
                                    </p:set>
                                    <p:animEffect transition="in" filter="box(out)">
                                      <p:cBhvr>
                                        <p:cTn id="7" dur="500"/>
                                        <p:tgtEl>
                                          <p:spTgt spid="386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073"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381000"/>
            <a:ext cx="7772400" cy="1143000"/>
          </a:xfrm>
        </p:spPr>
        <p:txBody>
          <a:bodyPr/>
          <a:lstStyle/>
          <a:p>
            <a:pPr rtl="1" eaLnBrk="1" hangingPunct="1"/>
            <a:r>
              <a:rPr lang="fa-IR" altLang="en-US" smtClean="0">
                <a:cs typeface="Nazanin" panose="00000400000000000000" pitchFamily="2" charset="-78"/>
              </a:rPr>
              <a:t>نگرش آبشار گونه </a:t>
            </a:r>
            <a:r>
              <a:rPr lang="en-US" altLang="en-US" smtClean="0">
                <a:cs typeface="Nazanin" panose="00000400000000000000" pitchFamily="2" charset="-78"/>
              </a:rPr>
              <a:t>CASCADING</a:t>
            </a:r>
          </a:p>
        </p:txBody>
      </p:sp>
      <p:sp>
        <p:nvSpPr>
          <p:cNvPr id="44035" name="Rectangle 3"/>
          <p:cNvSpPr>
            <a:spLocks noGrp="1" noChangeArrowheads="1"/>
          </p:cNvSpPr>
          <p:nvPr>
            <p:ph type="body" idx="1"/>
          </p:nvPr>
        </p:nvSpPr>
        <p:spPr>
          <a:xfrm>
            <a:off x="0" y="1219200"/>
            <a:ext cx="7772400" cy="4114800"/>
          </a:xfrm>
        </p:spPr>
        <p:txBody>
          <a:bodyPr/>
          <a:lstStyle/>
          <a:p>
            <a:pPr algn="r" rtl="1" eaLnBrk="1" hangingPunct="1">
              <a:lnSpc>
                <a:spcPct val="90000"/>
              </a:lnSpc>
              <a:buFont typeface="Wingdings" panose="05000000000000000000" pitchFamily="2" charset="2"/>
              <a:buChar char="ü"/>
            </a:pPr>
            <a:r>
              <a:rPr lang="fa-IR" altLang="en-US" b="1" smtClean="0">
                <a:cs typeface="Nazanin" panose="00000400000000000000" pitchFamily="2" charset="-78"/>
              </a:rPr>
              <a:t>تعريف شاخص هاي مشترك</a:t>
            </a:r>
          </a:p>
          <a:p>
            <a:pPr algn="r" rtl="1" eaLnBrk="1" hangingPunct="1">
              <a:lnSpc>
                <a:spcPct val="90000"/>
              </a:lnSpc>
              <a:buFont typeface="Wingdings" panose="05000000000000000000" pitchFamily="2" charset="2"/>
              <a:buNone/>
            </a:pPr>
            <a:r>
              <a:rPr lang="fa-IR" altLang="en-US" sz="2400" b="1" smtClean="0">
                <a:cs typeface="Nazanin" panose="00000400000000000000" pitchFamily="2" charset="-78"/>
              </a:rPr>
              <a:t>دراين حالت شاخص هاي اصلي و اهداف كلان شركت را عينا به هر يك از استراتژي ها يا فرايندهاي متناظر آنها تخصيص داد.</a:t>
            </a:r>
          </a:p>
          <a:p>
            <a:pPr algn="r" rtl="1" eaLnBrk="1" hangingPunct="1">
              <a:lnSpc>
                <a:spcPct val="90000"/>
              </a:lnSpc>
              <a:buFont typeface="Wingdings" panose="05000000000000000000" pitchFamily="2" charset="2"/>
              <a:buChar char="ü"/>
            </a:pPr>
            <a:r>
              <a:rPr lang="fa-IR" altLang="en-US" b="1" smtClean="0">
                <a:cs typeface="Nazanin" panose="00000400000000000000" pitchFamily="2" charset="-78"/>
              </a:rPr>
              <a:t>شاخص هاي مختص هر يك از واحدها</a:t>
            </a:r>
          </a:p>
          <a:p>
            <a:pPr algn="r" rtl="1" eaLnBrk="1" hangingPunct="1">
              <a:lnSpc>
                <a:spcPct val="90000"/>
              </a:lnSpc>
              <a:buFont typeface="Wingdings" panose="05000000000000000000" pitchFamily="2" charset="2"/>
              <a:buNone/>
            </a:pPr>
            <a:r>
              <a:rPr lang="fa-IR" altLang="en-US" sz="2400" b="1" smtClean="0">
                <a:cs typeface="Nazanin" panose="00000400000000000000" pitchFamily="2" charset="-78"/>
              </a:rPr>
              <a:t>در اين حالت، براساس شاخص ها و اهداف كلان شركت، شاخص هاي عملكردي هر يك از استراتژي ها يا فرآيندهاي متناظر آنها تعيين و مشخص مي شود.</a:t>
            </a:r>
          </a:p>
          <a:p>
            <a:pPr algn="r" rtl="1" eaLnBrk="1" hangingPunct="1">
              <a:lnSpc>
                <a:spcPct val="90000"/>
              </a:lnSpc>
              <a:buFont typeface="Wingdings" panose="05000000000000000000" pitchFamily="2" charset="2"/>
              <a:buChar char="ü"/>
            </a:pPr>
            <a:r>
              <a:rPr lang="fa-IR" altLang="en-US" b="1" smtClean="0">
                <a:cs typeface="Nazanin" panose="00000400000000000000" pitchFamily="2" charset="-78"/>
              </a:rPr>
              <a:t>تدوين شاخص ها با اهداف اختصاصي، منحصر به فرد براي هر يك از فرايندها يا استراتژي ها </a:t>
            </a:r>
          </a:p>
          <a:p>
            <a:pPr algn="r" rtl="1" eaLnBrk="1" hangingPunct="1">
              <a:lnSpc>
                <a:spcPct val="90000"/>
              </a:lnSpc>
              <a:buFont typeface="Wingdings" panose="05000000000000000000" pitchFamily="2" charset="2"/>
              <a:buNone/>
            </a:pPr>
            <a:r>
              <a:rPr lang="fa-IR" altLang="en-US" sz="2400" b="1" smtClean="0">
                <a:cs typeface="Nazanin" panose="00000400000000000000" pitchFamily="2" charset="-78"/>
              </a:rPr>
              <a:t>دراين حالت شاخص ها يا اهداف خاص و اختصاصي براي هر يك از واحدها/ استراتژي ها تعريف مي شود.</a:t>
            </a:r>
          </a:p>
          <a:p>
            <a:pPr algn="r" rtl="1" eaLnBrk="1" hangingPunct="1">
              <a:lnSpc>
                <a:spcPct val="90000"/>
              </a:lnSpc>
              <a:buFont typeface="Wingdings" panose="05000000000000000000" pitchFamily="2" charset="2"/>
              <a:buNone/>
            </a:pPr>
            <a:endParaRPr lang="fa-IR" altLang="en-US" sz="2400" b="1" smtClean="0">
              <a:cs typeface="Nazanin" panose="00000400000000000000" pitchFamily="2" charset="-78"/>
            </a:endParaRPr>
          </a:p>
          <a:p>
            <a:pPr algn="r" rtl="1" eaLnBrk="1" hangingPunct="1">
              <a:lnSpc>
                <a:spcPct val="90000"/>
              </a:lnSpc>
              <a:buFont typeface="Wingdings" panose="05000000000000000000" pitchFamily="2" charset="2"/>
              <a:buChar char="ü"/>
            </a:pPr>
            <a:endParaRPr lang="en-US" altLang="en-US" sz="2400" b="1" smtClean="0">
              <a:cs typeface="Nazanin" panose="00000400000000000000" pitchFamily="2" charset="-78"/>
            </a:endParaRPr>
          </a:p>
          <a:p>
            <a:pPr algn="r" rtl="1" eaLnBrk="1" hangingPunct="1">
              <a:lnSpc>
                <a:spcPct val="90000"/>
              </a:lnSpc>
            </a:pPr>
            <a:endParaRPr lang="en-US" altLang="en-US" sz="2800" smtClean="0"/>
          </a:p>
        </p:txBody>
      </p:sp>
      <p:sp>
        <p:nvSpPr>
          <p:cNvPr id="378884" name="Rectangle 4"/>
          <p:cNvSpPr>
            <a:spLocks noChangeArrowheads="1"/>
          </p:cNvSpPr>
          <p:nvPr/>
        </p:nvSpPr>
        <p:spPr bwMode="auto">
          <a:xfrm>
            <a:off x="1143000" y="0"/>
            <a:ext cx="5791200" cy="4572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ششم : تهيه كارت امتيازي متوازن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78884"/>
                                        </p:tgtEl>
                                        <p:attrNameLst>
                                          <p:attrName>style.visibility</p:attrName>
                                        </p:attrNameLst>
                                      </p:cBhvr>
                                      <p:to>
                                        <p:strVal val="visible"/>
                                      </p:to>
                                    </p:set>
                                    <p:animEffect transition="in" filter="box(out)">
                                      <p:cBhvr>
                                        <p:cTn id="7" dur="500"/>
                                        <p:tgtEl>
                                          <p:spTgt spid="3788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84"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1" name="Rectangle 3"/>
          <p:cNvSpPr>
            <a:spLocks noChangeArrowheads="1"/>
          </p:cNvSpPr>
          <p:nvPr/>
        </p:nvSpPr>
        <p:spPr bwMode="auto">
          <a:xfrm>
            <a:off x="838200" y="228600"/>
            <a:ext cx="6840538" cy="973138"/>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lnSpc>
                <a:spcPct val="230000"/>
              </a:lnSpc>
              <a:spcBef>
                <a:spcPct val="20000"/>
              </a:spcBef>
              <a:defRPr/>
            </a:pPr>
            <a:r>
              <a:rPr lang="fa-IR" altLang="en-US" sz="2600">
                <a:cs typeface="Titr" pitchFamily="2" charset="-78"/>
              </a:rPr>
              <a:t>بخش اول : كليات برنامه استراتژيك</a:t>
            </a:r>
            <a:r>
              <a:rPr lang="ar-SA" altLang="en-US" sz="2600">
                <a:cs typeface="Titr" pitchFamily="2" charset="-78"/>
              </a:rPr>
              <a:t> </a:t>
            </a:r>
            <a:endParaRPr lang="en-US" altLang="en-US" sz="2600">
              <a:cs typeface="Titr" pitchFamily="2" charset="-78"/>
            </a:endParaRPr>
          </a:p>
          <a:p>
            <a:pPr algn="ctr" rtl="1" eaLnBrk="1" hangingPunct="1">
              <a:defRPr/>
            </a:pPr>
            <a:endParaRPr lang="en-US" altLang="en-US" sz="2600">
              <a:cs typeface="Titr" pitchFamily="2" charset="-78"/>
            </a:endParaRPr>
          </a:p>
        </p:txBody>
      </p:sp>
      <p:grpSp>
        <p:nvGrpSpPr>
          <p:cNvPr id="8195" name="Group 4"/>
          <p:cNvGrpSpPr>
            <a:grpSpLocks/>
          </p:cNvGrpSpPr>
          <p:nvPr/>
        </p:nvGrpSpPr>
        <p:grpSpPr bwMode="auto">
          <a:xfrm>
            <a:off x="0" y="6392863"/>
            <a:ext cx="381000" cy="465137"/>
            <a:chOff x="-11" y="4069"/>
            <a:chExt cx="240" cy="293"/>
          </a:xfrm>
        </p:grpSpPr>
        <p:sp>
          <p:nvSpPr>
            <p:cNvPr id="8198" name="Rectangle 5"/>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30</a:t>
              </a:r>
              <a:endParaRPr lang="en-US" altLang="en-US" b="0">
                <a:solidFill>
                  <a:srgbClr val="CC0000"/>
                </a:solidFill>
              </a:endParaRPr>
            </a:p>
          </p:txBody>
        </p:sp>
        <p:sp>
          <p:nvSpPr>
            <p:cNvPr id="8199" name="Line 6"/>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0" name="Rectangle 7"/>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sp>
        <p:nvSpPr>
          <p:cNvPr id="247816" name="Rectangle 8"/>
          <p:cNvSpPr>
            <a:spLocks noChangeArrowheads="1"/>
          </p:cNvSpPr>
          <p:nvPr/>
        </p:nvSpPr>
        <p:spPr bwMode="auto">
          <a:xfrm>
            <a:off x="914400" y="1752600"/>
            <a:ext cx="6400800"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just" eaLnBrk="1" hangingPunct="1">
              <a:lnSpc>
                <a:spcPct val="160000"/>
              </a:lnSpc>
              <a:spcBef>
                <a:spcPct val="20000"/>
              </a:spcBef>
              <a:buFontTx/>
              <a:buBlip>
                <a:blip r:embed="rId2"/>
              </a:buBlip>
            </a:pPr>
            <a:r>
              <a:rPr lang="fa-IR" altLang="en-US" sz="2200" b="0">
                <a:solidFill>
                  <a:srgbClr val="000046"/>
                </a:solidFill>
                <a:cs typeface="Nazanin" panose="00000400000000000000" pitchFamily="2" charset="-78"/>
              </a:rPr>
              <a:t> اجزاء اصلی تفکر استراتژيک عبارتست از : </a:t>
            </a:r>
            <a:endParaRPr lang="en-US" altLang="en-US" sz="2200" b="0">
              <a:solidFill>
                <a:srgbClr val="000046"/>
              </a:solidFill>
              <a:cs typeface="Nazanin" panose="00000400000000000000" pitchFamily="2" charset="-78"/>
            </a:endParaRPr>
          </a:p>
          <a:p>
            <a:pPr algn="just" eaLnBrk="1" hangingPunct="1">
              <a:lnSpc>
                <a:spcPct val="160000"/>
              </a:lnSpc>
              <a:spcBef>
                <a:spcPct val="20000"/>
              </a:spcBef>
              <a:buFontTx/>
              <a:buBlip>
                <a:blip r:embed="rId2"/>
              </a:buBlip>
            </a:pPr>
            <a:r>
              <a:rPr lang="fa-IR" altLang="en-US" sz="2200" b="0">
                <a:solidFill>
                  <a:srgbClr val="000046"/>
                </a:solidFill>
                <a:cs typeface="Nazanin" panose="00000400000000000000" pitchFamily="2" charset="-78"/>
              </a:rPr>
              <a:t> درنظر گرفتن مفروضات معقول درباره محصولات </a:t>
            </a:r>
          </a:p>
          <a:p>
            <a:pPr algn="just" eaLnBrk="1" hangingPunct="1">
              <a:lnSpc>
                <a:spcPct val="160000"/>
              </a:lnSpc>
              <a:spcBef>
                <a:spcPct val="20000"/>
              </a:spcBef>
              <a:buFontTx/>
              <a:buBlip>
                <a:blip r:embed="rId2"/>
              </a:buBlip>
            </a:pPr>
            <a:r>
              <a:rPr lang="fa-IR" altLang="en-US" sz="2200" b="0">
                <a:solidFill>
                  <a:srgbClr val="000046"/>
                </a:solidFill>
                <a:cs typeface="Nazanin" panose="00000400000000000000" pitchFamily="2" charset="-78"/>
              </a:rPr>
              <a:t> بيان اين مفروضات به صورتی آشکار و روشن </a:t>
            </a:r>
            <a:endParaRPr lang="en-US" altLang="en-US" sz="2200" b="0">
              <a:solidFill>
                <a:srgbClr val="000046"/>
              </a:solidFill>
              <a:cs typeface="Nazanin" panose="00000400000000000000" pitchFamily="2" charset="-78"/>
            </a:endParaRPr>
          </a:p>
          <a:p>
            <a:pPr algn="just" eaLnBrk="1" hangingPunct="1">
              <a:lnSpc>
                <a:spcPct val="160000"/>
              </a:lnSpc>
              <a:spcBef>
                <a:spcPct val="20000"/>
              </a:spcBef>
              <a:buFontTx/>
              <a:buBlip>
                <a:blip r:embed="rId2"/>
              </a:buBlip>
            </a:pPr>
            <a:r>
              <a:rPr lang="fa-IR" altLang="en-US" sz="2200" b="0">
                <a:solidFill>
                  <a:srgbClr val="000046"/>
                </a:solidFill>
                <a:cs typeface="Nazanin" panose="00000400000000000000" pitchFamily="2" charset="-78"/>
              </a:rPr>
              <a:t> انجام دادن تجزيه و تحليل های مناسب </a:t>
            </a:r>
          </a:p>
          <a:p>
            <a:pPr algn="just" eaLnBrk="1" hangingPunct="1">
              <a:lnSpc>
                <a:spcPct val="160000"/>
              </a:lnSpc>
              <a:spcBef>
                <a:spcPct val="20000"/>
              </a:spcBef>
              <a:buFontTx/>
              <a:buBlip>
                <a:blip r:embed="rId2"/>
              </a:buBlip>
            </a:pPr>
            <a:r>
              <a:rPr lang="fa-IR" altLang="en-US" sz="2200" b="0">
                <a:solidFill>
                  <a:srgbClr val="000046"/>
                </a:solidFill>
                <a:cs typeface="Nazanin" panose="00000400000000000000" pitchFamily="2" charset="-78"/>
              </a:rPr>
              <a:t> اتخاذ تصميمات ( استراتژی های ) روشن و اجرايی</a:t>
            </a:r>
          </a:p>
          <a:p>
            <a:pPr algn="just" eaLnBrk="1" hangingPunct="1">
              <a:lnSpc>
                <a:spcPct val="160000"/>
              </a:lnSpc>
              <a:spcBef>
                <a:spcPct val="20000"/>
              </a:spcBef>
              <a:buFontTx/>
              <a:buBlip>
                <a:blip r:embed="rId2"/>
              </a:buBlip>
            </a:pPr>
            <a:r>
              <a:rPr lang="fa-IR" altLang="en-US" sz="2200" b="0">
                <a:solidFill>
                  <a:srgbClr val="000046"/>
                </a:solidFill>
                <a:cs typeface="Nazanin" panose="00000400000000000000" pitchFamily="2" charset="-78"/>
              </a:rPr>
              <a:t> اجرای تصميمات ( استراتژی ها ) </a:t>
            </a:r>
            <a:endParaRPr lang="en-US" altLang="en-US" sz="2200" b="0">
              <a:solidFill>
                <a:srgbClr val="000046"/>
              </a:solidFill>
              <a:cs typeface="Nazanin" panose="00000400000000000000" pitchFamily="2" charset="-78"/>
            </a:endParaRPr>
          </a:p>
          <a:p>
            <a:pPr algn="just" eaLnBrk="1" hangingPunct="1">
              <a:lnSpc>
                <a:spcPct val="160000"/>
              </a:lnSpc>
              <a:spcBef>
                <a:spcPct val="20000"/>
              </a:spcBef>
              <a:buFontTx/>
              <a:buBlip>
                <a:blip r:embed="rId2"/>
              </a:buBlip>
            </a:pPr>
            <a:r>
              <a:rPr lang="fa-IR" altLang="en-US" sz="2200" b="0">
                <a:solidFill>
                  <a:srgbClr val="000046"/>
                </a:solidFill>
                <a:cs typeface="Nazanin" panose="00000400000000000000" pitchFamily="2" charset="-78"/>
              </a:rPr>
              <a:t> کنترل و بازنگری نتايج حاصل از اجرای استراتژی ها </a:t>
            </a:r>
            <a:endParaRPr lang="en-US" altLang="en-US" sz="2200" b="0">
              <a:solidFill>
                <a:srgbClr val="000046"/>
              </a:solidFill>
              <a:cs typeface="Nazanin" panose="00000400000000000000" pitchFamily="2" charset="-78"/>
            </a:endParaRPr>
          </a:p>
        </p:txBody>
      </p:sp>
      <p:sp>
        <p:nvSpPr>
          <p:cNvPr id="247817" name="Rectangle 9"/>
          <p:cNvSpPr>
            <a:spLocks noChangeArrowheads="1"/>
          </p:cNvSpPr>
          <p:nvPr/>
        </p:nvSpPr>
        <p:spPr bwMode="auto">
          <a:xfrm>
            <a:off x="990600" y="1219200"/>
            <a:ext cx="65151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60000"/>
              </a:lnSpc>
              <a:buFontTx/>
              <a:buNone/>
            </a:pPr>
            <a:r>
              <a:rPr lang="fa-IR" altLang="en-US" sz="2400">
                <a:solidFill>
                  <a:srgbClr val="A50021"/>
                </a:solidFill>
                <a:cs typeface="Nazanin" panose="00000400000000000000" pitchFamily="2" charset="-78"/>
              </a:rPr>
              <a:t>برای برنامه ريزی استراتژيک بايد تفکر استراتژيک داشت </a:t>
            </a:r>
            <a:endParaRPr lang="en-US" altLang="en-US" sz="2400" b="0">
              <a:solidFill>
                <a:srgbClr val="A50021"/>
              </a:solidFill>
              <a:cs typeface="Nazanin" panose="00000400000000000000"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47811"/>
                                        </p:tgtEl>
                                        <p:attrNameLst>
                                          <p:attrName>style.visibility</p:attrName>
                                        </p:attrNameLst>
                                      </p:cBhvr>
                                      <p:to>
                                        <p:strVal val="visible"/>
                                      </p:to>
                                    </p:set>
                                    <p:animEffect transition="in" filter="box(out)">
                                      <p:cBhvr>
                                        <p:cTn id="7" dur="500"/>
                                        <p:tgtEl>
                                          <p:spTgt spid="247811"/>
                                        </p:tgtEl>
                                      </p:cBhvr>
                                    </p:animEffect>
                                  </p:childTnLst>
                                </p:cTn>
                              </p:par>
                            </p:childTnLst>
                          </p:cTn>
                        </p:par>
                        <p:par>
                          <p:cTn id="8" fill="hold" nodeType="afterGroup">
                            <p:stCondLst>
                              <p:cond delay="500"/>
                            </p:stCondLst>
                            <p:childTnLst>
                              <p:par>
                                <p:cTn id="9" presetID="14" presetClass="entr" presetSubtype="5" fill="hold" grpId="0" nodeType="afterEffect">
                                  <p:stCondLst>
                                    <p:cond delay="0"/>
                                  </p:stCondLst>
                                  <p:childTnLst>
                                    <p:set>
                                      <p:cBhvr>
                                        <p:cTn id="10" dur="1" fill="hold">
                                          <p:stCondLst>
                                            <p:cond delay="0"/>
                                          </p:stCondLst>
                                        </p:cTn>
                                        <p:tgtEl>
                                          <p:spTgt spid="247817"/>
                                        </p:tgtEl>
                                        <p:attrNameLst>
                                          <p:attrName>style.visibility</p:attrName>
                                        </p:attrNameLst>
                                      </p:cBhvr>
                                      <p:to>
                                        <p:strVal val="visible"/>
                                      </p:to>
                                    </p:set>
                                    <p:animEffect transition="in" filter="randombar(vertical)">
                                      <p:cBhvr>
                                        <p:cTn id="11" dur="500"/>
                                        <p:tgtEl>
                                          <p:spTgt spid="247817"/>
                                        </p:tgtEl>
                                      </p:cBhvr>
                                    </p:animEffect>
                                  </p:childTnLst>
                                </p:cTn>
                              </p:par>
                            </p:childTnLst>
                          </p:cTn>
                        </p:par>
                        <p:par>
                          <p:cTn id="12" fill="hold" nodeType="afterGroup">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247816"/>
                                        </p:tgtEl>
                                        <p:attrNameLst>
                                          <p:attrName>style.visibility</p:attrName>
                                        </p:attrNameLst>
                                      </p:cBhvr>
                                      <p:to>
                                        <p:strVal val="visible"/>
                                      </p:to>
                                    </p:set>
                                    <p:animEffect transition="in" filter="blinds(horizontal)">
                                      <p:cBhvr>
                                        <p:cTn id="15" dur="500"/>
                                        <p:tgtEl>
                                          <p:spTgt spid="2478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1" grpId="0" animBg="1" autoUpdateAnimBg="0"/>
      <p:bldP spid="247816" grpId="0" autoUpdateAnimBg="0"/>
      <p:bldP spid="247817"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26"/>
          <p:cNvSpPr>
            <a:spLocks noGrp="1" noChangeArrowheads="1"/>
          </p:cNvSpPr>
          <p:nvPr>
            <p:ph type="title"/>
          </p:nvPr>
        </p:nvSpPr>
        <p:spPr>
          <a:xfrm>
            <a:off x="76200" y="1143000"/>
            <a:ext cx="7772400" cy="762000"/>
          </a:xfrm>
        </p:spPr>
        <p:txBody>
          <a:bodyPr/>
          <a:lstStyle/>
          <a:p>
            <a:pPr rtl="1" eaLnBrk="1" hangingPunct="1"/>
            <a:r>
              <a:rPr lang="fa-IR" altLang="en-US" sz="4800" smtClean="0">
                <a:solidFill>
                  <a:schemeClr val="tx1"/>
                </a:solidFill>
              </a:rPr>
              <a:t>ویژگی های یک برگ امتیازی خوب:</a:t>
            </a:r>
            <a:endParaRPr lang="en-US" altLang="en-US" sz="4800" smtClean="0">
              <a:solidFill>
                <a:schemeClr val="tx1"/>
              </a:solidFill>
            </a:endParaRPr>
          </a:p>
        </p:txBody>
      </p:sp>
      <p:sp>
        <p:nvSpPr>
          <p:cNvPr id="45059" name="Rectangle 1027"/>
          <p:cNvSpPr>
            <a:spLocks noGrp="1" noChangeArrowheads="1"/>
          </p:cNvSpPr>
          <p:nvPr>
            <p:ph type="body" idx="1"/>
          </p:nvPr>
        </p:nvSpPr>
        <p:spPr>
          <a:xfrm>
            <a:off x="0" y="2133600"/>
            <a:ext cx="7924800" cy="4419600"/>
          </a:xfrm>
        </p:spPr>
        <p:txBody>
          <a:bodyPr/>
          <a:lstStyle/>
          <a:p>
            <a:pPr algn="just" rtl="1" eaLnBrk="1" hangingPunct="1">
              <a:buFontTx/>
              <a:buNone/>
            </a:pPr>
            <a:r>
              <a:rPr lang="fa-IR" altLang="en-US" sz="2400" b="1" smtClean="0"/>
              <a:t> </a:t>
            </a:r>
            <a:r>
              <a:rPr lang="fa-IR" altLang="en-US" sz="3600" smtClean="0"/>
              <a:t>1. برگ امتیازی متوازن باید با پیوند رشته ای از روابط علت ومعلولی،راهبرد شرکت را باز گوید.هر معیار برگ امتیازی متوازن  بخشی از زنجیره علت و معلولی است،پیوندی از طراحی راهبرد تا دستاورد های مالی.</a:t>
            </a:r>
            <a:endParaRPr lang="en-US" altLang="en-US" sz="3600" smtClean="0"/>
          </a:p>
        </p:txBody>
      </p:sp>
      <p:sp>
        <p:nvSpPr>
          <p:cNvPr id="372740" name="Rectangle 1028"/>
          <p:cNvSpPr>
            <a:spLocks noChangeArrowheads="1"/>
          </p:cNvSpPr>
          <p:nvPr/>
        </p:nvSpPr>
        <p:spPr bwMode="auto">
          <a:xfrm>
            <a:off x="533400" y="76200"/>
            <a:ext cx="6934200" cy="9144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4000">
                <a:cs typeface="Titr" pitchFamily="2" charset="-78"/>
              </a:rPr>
              <a:t>بخش ششم : تهيه كارت امتيازي متوازن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72740"/>
                                        </p:tgtEl>
                                        <p:attrNameLst>
                                          <p:attrName>style.visibility</p:attrName>
                                        </p:attrNameLst>
                                      </p:cBhvr>
                                      <p:to>
                                        <p:strVal val="visible"/>
                                      </p:to>
                                    </p:set>
                                    <p:animEffect transition="in" filter="box(out)">
                                      <p:cBhvr>
                                        <p:cTn id="7" dur="500"/>
                                        <p:tgtEl>
                                          <p:spTgt spid="3727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2740" grpId="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26"/>
          <p:cNvSpPr>
            <a:spLocks noGrp="1" noChangeArrowheads="1"/>
          </p:cNvSpPr>
          <p:nvPr>
            <p:ph type="title"/>
          </p:nvPr>
        </p:nvSpPr>
        <p:spPr/>
        <p:txBody>
          <a:bodyPr/>
          <a:lstStyle/>
          <a:p>
            <a:pPr rtl="1" eaLnBrk="1" hangingPunct="1"/>
            <a:r>
              <a:rPr lang="fa-IR" altLang="en-US" sz="4800" smtClean="0">
                <a:solidFill>
                  <a:schemeClr val="bg2"/>
                </a:solidFill>
              </a:rPr>
              <a:t>.</a:t>
            </a:r>
            <a:endParaRPr lang="en-US" altLang="en-US" sz="4800" smtClean="0">
              <a:solidFill>
                <a:schemeClr val="bg2"/>
              </a:solidFill>
            </a:endParaRPr>
          </a:p>
        </p:txBody>
      </p:sp>
      <p:sp>
        <p:nvSpPr>
          <p:cNvPr id="46083" name="Rectangle 1027"/>
          <p:cNvSpPr>
            <a:spLocks noGrp="1" noChangeArrowheads="1"/>
          </p:cNvSpPr>
          <p:nvPr>
            <p:ph type="body" idx="1"/>
          </p:nvPr>
        </p:nvSpPr>
        <p:spPr>
          <a:xfrm>
            <a:off x="0" y="1371600"/>
            <a:ext cx="7924800" cy="4419600"/>
          </a:xfrm>
        </p:spPr>
        <p:txBody>
          <a:bodyPr/>
          <a:lstStyle/>
          <a:p>
            <a:pPr algn="just" rtl="1" eaLnBrk="1" hangingPunct="1">
              <a:lnSpc>
                <a:spcPct val="90000"/>
              </a:lnSpc>
              <a:buFontTx/>
              <a:buNone/>
            </a:pPr>
            <a:r>
              <a:rPr lang="fa-IR" altLang="en-US" sz="3600" smtClean="0"/>
              <a:t>2 . به کمک برگ امتیازی متوازن از راه تبدیل راهبرد به مجمو عه ای همسو  و پیوسته از هدفهای عملیاتی ، قابل فهم و سنجش پذیر می توان راهبرد شرکت را به کلیه کارکنان القا کرد. مدیران و کارکنان تحت هدایت یک برگ امتیازی ،اقدامات و تصمیماتی را بر میگزینند که آنها را به تحقق راهبرد شرکت رهنمون می سازد.</a:t>
            </a:r>
          </a:p>
          <a:p>
            <a:pPr algn="just" rtl="1" eaLnBrk="1" hangingPunct="1">
              <a:lnSpc>
                <a:spcPct val="90000"/>
              </a:lnSpc>
              <a:buFontTx/>
              <a:buNone/>
            </a:pPr>
            <a:r>
              <a:rPr lang="fa-IR" altLang="en-US" sz="4000" b="1" smtClean="0"/>
              <a:t> </a:t>
            </a:r>
            <a:endParaRPr lang="en-US" altLang="en-US" sz="4000" b="1" smtClean="0"/>
          </a:p>
        </p:txBody>
      </p:sp>
      <p:sp>
        <p:nvSpPr>
          <p:cNvPr id="373764" name="Rectangle 1028"/>
          <p:cNvSpPr>
            <a:spLocks noChangeArrowheads="1"/>
          </p:cNvSpPr>
          <p:nvPr/>
        </p:nvSpPr>
        <p:spPr bwMode="auto">
          <a:xfrm>
            <a:off x="533400" y="304800"/>
            <a:ext cx="6934200" cy="9144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4000">
                <a:cs typeface="Titr" pitchFamily="2" charset="-78"/>
              </a:rPr>
              <a:t>بخش ششم : تهيه كارت امتيازي متوازن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73764"/>
                                        </p:tgtEl>
                                        <p:attrNameLst>
                                          <p:attrName>style.visibility</p:attrName>
                                        </p:attrNameLst>
                                      </p:cBhvr>
                                      <p:to>
                                        <p:strVal val="visible"/>
                                      </p:to>
                                    </p:set>
                                    <p:animEffect transition="in" filter="box(out)">
                                      <p:cBhvr>
                                        <p:cTn id="7" dur="500"/>
                                        <p:tgtEl>
                                          <p:spTgt spid="373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3764"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rtl="1" eaLnBrk="1" hangingPunct="1"/>
            <a:r>
              <a:rPr lang="fa-IR" altLang="en-US" sz="4800" smtClean="0">
                <a:solidFill>
                  <a:schemeClr val="bg2"/>
                </a:solidFill>
              </a:rPr>
              <a:t>.</a:t>
            </a:r>
            <a:endParaRPr lang="en-US" altLang="en-US" sz="4800" smtClean="0">
              <a:solidFill>
                <a:schemeClr val="bg2"/>
              </a:solidFill>
            </a:endParaRPr>
          </a:p>
        </p:txBody>
      </p:sp>
      <p:sp>
        <p:nvSpPr>
          <p:cNvPr id="47107" name="Rectangle 3"/>
          <p:cNvSpPr>
            <a:spLocks noGrp="1" noChangeArrowheads="1"/>
          </p:cNvSpPr>
          <p:nvPr>
            <p:ph type="body" idx="1"/>
          </p:nvPr>
        </p:nvSpPr>
        <p:spPr>
          <a:xfrm>
            <a:off x="0" y="1143000"/>
            <a:ext cx="7924800" cy="4419600"/>
          </a:xfrm>
        </p:spPr>
        <p:txBody>
          <a:bodyPr/>
          <a:lstStyle/>
          <a:p>
            <a:pPr algn="just" rtl="1" eaLnBrk="1" hangingPunct="1">
              <a:lnSpc>
                <a:spcPct val="175000"/>
              </a:lnSpc>
              <a:spcBef>
                <a:spcPct val="125000"/>
              </a:spcBef>
              <a:spcAft>
                <a:spcPct val="70000"/>
              </a:spcAft>
              <a:buFontTx/>
              <a:buNone/>
            </a:pPr>
            <a:r>
              <a:rPr lang="fa-IR" altLang="en-US" smtClean="0"/>
              <a:t>3</a:t>
            </a:r>
            <a:r>
              <a:rPr lang="fa-IR" altLang="en-US" sz="2000" smtClean="0"/>
              <a:t> . </a:t>
            </a:r>
            <a:r>
              <a:rPr lang="fa-IR" altLang="en-US" smtClean="0"/>
              <a:t>در شرکتهای انتفاعی ،برگ امتیاز متوازن باید تاکید زیادی بر هدفها و معیار های مالی داشته باشد. برگ امتیازی متوازن بر معیار های غیر مالی بعنوان بخشی از برنامه تحقق عملکرد مالی تاکید دارد.</a:t>
            </a:r>
          </a:p>
          <a:p>
            <a:pPr algn="just" rtl="1" eaLnBrk="1" hangingPunct="1">
              <a:buFontTx/>
              <a:buNone/>
            </a:pPr>
            <a:endParaRPr lang="en-US" altLang="en-US" smtClean="0"/>
          </a:p>
        </p:txBody>
      </p:sp>
      <p:sp>
        <p:nvSpPr>
          <p:cNvPr id="374788" name="Rectangle 4"/>
          <p:cNvSpPr>
            <a:spLocks noChangeArrowheads="1"/>
          </p:cNvSpPr>
          <p:nvPr/>
        </p:nvSpPr>
        <p:spPr bwMode="auto">
          <a:xfrm>
            <a:off x="533400" y="76200"/>
            <a:ext cx="6934200" cy="9144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4000">
                <a:cs typeface="Titr" pitchFamily="2" charset="-78"/>
              </a:rPr>
              <a:t>بخش ششم : تهيه كارت امتيازي متوازن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74788"/>
                                        </p:tgtEl>
                                        <p:attrNameLst>
                                          <p:attrName>style.visibility</p:attrName>
                                        </p:attrNameLst>
                                      </p:cBhvr>
                                      <p:to>
                                        <p:strVal val="visible"/>
                                      </p:to>
                                    </p:set>
                                    <p:animEffect transition="in" filter="box(out)">
                                      <p:cBhvr>
                                        <p:cTn id="7" dur="500"/>
                                        <p:tgtEl>
                                          <p:spTgt spid="374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4788" grpId="0"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idx="1"/>
          </p:nvPr>
        </p:nvSpPr>
        <p:spPr>
          <a:xfrm>
            <a:off x="152400" y="1066800"/>
            <a:ext cx="7924800" cy="4419600"/>
          </a:xfrm>
        </p:spPr>
        <p:txBody>
          <a:bodyPr/>
          <a:lstStyle/>
          <a:p>
            <a:pPr algn="just" rtl="1" eaLnBrk="1" hangingPunct="1">
              <a:lnSpc>
                <a:spcPct val="160000"/>
              </a:lnSpc>
              <a:spcBef>
                <a:spcPct val="115000"/>
              </a:spcBef>
              <a:spcAft>
                <a:spcPct val="60000"/>
              </a:spcAft>
              <a:buFontTx/>
              <a:buNone/>
            </a:pPr>
            <a:r>
              <a:rPr lang="fa-IR" altLang="en-US" smtClean="0"/>
              <a:t> 4. برگ امتیازی متوازن باید با شناسایی حسا س ترین معیار ها ،تعداد معیار های مورد استفاده را محدود کند پرهیز از کثرت و تکثیر معیار ها باعث جلب نظر مدیریت به معیار های مهم و کلیدی استقرار راهبرد می شود.</a:t>
            </a:r>
            <a:endParaRPr lang="en-US" altLang="en-US" smtClean="0"/>
          </a:p>
        </p:txBody>
      </p:sp>
      <p:sp>
        <p:nvSpPr>
          <p:cNvPr id="375812" name="Rectangle 4"/>
          <p:cNvSpPr>
            <a:spLocks noChangeArrowheads="1"/>
          </p:cNvSpPr>
          <p:nvPr/>
        </p:nvSpPr>
        <p:spPr bwMode="auto">
          <a:xfrm>
            <a:off x="533400" y="76200"/>
            <a:ext cx="6934200" cy="9144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4000">
                <a:cs typeface="Titr" pitchFamily="2" charset="-78"/>
              </a:rPr>
              <a:t>بخش ششم : تهيه كارت امتيازي متوازن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75812"/>
                                        </p:tgtEl>
                                        <p:attrNameLst>
                                          <p:attrName>style.visibility</p:attrName>
                                        </p:attrNameLst>
                                      </p:cBhvr>
                                      <p:to>
                                        <p:strVal val="visible"/>
                                      </p:to>
                                    </p:set>
                                    <p:animEffect transition="in" filter="box(out)">
                                      <p:cBhvr>
                                        <p:cTn id="7" dur="500"/>
                                        <p:tgtEl>
                                          <p:spTgt spid="3758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5812" grpId="0" animBg="1"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rtl="1" eaLnBrk="1" hangingPunct="1"/>
            <a:r>
              <a:rPr lang="fa-IR" altLang="en-US" sz="4800" smtClean="0">
                <a:solidFill>
                  <a:schemeClr val="bg2"/>
                </a:solidFill>
              </a:rPr>
              <a:t>.</a:t>
            </a:r>
            <a:endParaRPr lang="en-US" altLang="en-US" sz="4800" smtClean="0">
              <a:solidFill>
                <a:schemeClr val="bg2"/>
              </a:solidFill>
            </a:endParaRPr>
          </a:p>
        </p:txBody>
      </p:sp>
      <p:sp>
        <p:nvSpPr>
          <p:cNvPr id="49155" name="Rectangle 3"/>
          <p:cNvSpPr>
            <a:spLocks noGrp="1" noChangeArrowheads="1"/>
          </p:cNvSpPr>
          <p:nvPr>
            <p:ph type="body" idx="1"/>
          </p:nvPr>
        </p:nvSpPr>
        <p:spPr>
          <a:xfrm>
            <a:off x="0" y="762000"/>
            <a:ext cx="7924800" cy="4419600"/>
          </a:xfrm>
        </p:spPr>
        <p:txBody>
          <a:bodyPr/>
          <a:lstStyle/>
          <a:p>
            <a:pPr algn="just" rtl="1" eaLnBrk="1" hangingPunct="1">
              <a:lnSpc>
                <a:spcPct val="90000"/>
              </a:lnSpc>
              <a:buFontTx/>
              <a:buNone/>
            </a:pPr>
            <a:r>
              <a:rPr lang="fa-IR" altLang="en-US" sz="2800" b="1" smtClean="0"/>
              <a:t> </a:t>
            </a:r>
            <a:endParaRPr lang="en-US" altLang="en-US" sz="2800" b="1" smtClean="0"/>
          </a:p>
          <a:p>
            <a:pPr algn="just" rtl="1" eaLnBrk="1" hangingPunct="1">
              <a:lnSpc>
                <a:spcPct val="90000"/>
              </a:lnSpc>
              <a:buFontTx/>
              <a:buNone/>
            </a:pPr>
            <a:r>
              <a:rPr lang="fa-IR" altLang="en-US" sz="4000" b="1" smtClean="0"/>
              <a:t>5. </a:t>
            </a:r>
            <a:r>
              <a:rPr lang="fa-IR" altLang="en-US" sz="4000" smtClean="0"/>
              <a:t>برگ امتیازی باید روشنگر معیار های مالی و عملیاتی با یکدیگر شود.</a:t>
            </a:r>
          </a:p>
          <a:p>
            <a:pPr algn="just" rtl="1" eaLnBrk="1" hangingPunct="1">
              <a:lnSpc>
                <a:spcPct val="90000"/>
              </a:lnSpc>
              <a:buFontTx/>
              <a:buNone/>
            </a:pPr>
            <a:r>
              <a:rPr lang="fa-IR" altLang="en-US" sz="4000" smtClean="0"/>
              <a:t>  یک برگ امتیازی خوب، نمایانگر آن است که تاکید بر عملکرد مالی کوتاه مدت ممکن است بر عملکرد مالی بلند مدت لطمه زند چرا که  شاخصه پیش برنده عملکرد  دراز مدت یعنی مخارج تحقیق و توسعه کاهش می یابد.</a:t>
            </a:r>
            <a:endParaRPr lang="en-US" altLang="en-US" sz="4000" smtClean="0"/>
          </a:p>
        </p:txBody>
      </p:sp>
      <p:sp>
        <p:nvSpPr>
          <p:cNvPr id="376836" name="Rectangle 4"/>
          <p:cNvSpPr>
            <a:spLocks noChangeArrowheads="1"/>
          </p:cNvSpPr>
          <p:nvPr/>
        </p:nvSpPr>
        <p:spPr bwMode="auto">
          <a:xfrm>
            <a:off x="533400" y="76200"/>
            <a:ext cx="6934200" cy="9144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4000">
                <a:cs typeface="Titr" pitchFamily="2" charset="-78"/>
              </a:rPr>
              <a:t>بخش ششم : تهيه كارت امتيازي متوازن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76836"/>
                                        </p:tgtEl>
                                        <p:attrNameLst>
                                          <p:attrName>style.visibility</p:attrName>
                                        </p:attrNameLst>
                                      </p:cBhvr>
                                      <p:to>
                                        <p:strVal val="visible"/>
                                      </p:to>
                                    </p:set>
                                    <p:animEffect transition="in" filter="box(out)">
                                      <p:cBhvr>
                                        <p:cTn id="7" dur="500"/>
                                        <p:tgtEl>
                                          <p:spTgt spid="376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6836" grpId="0" animBg="1"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609600"/>
            <a:ext cx="7772400" cy="425450"/>
          </a:xfrm>
        </p:spPr>
        <p:txBody>
          <a:bodyPr/>
          <a:lstStyle/>
          <a:p>
            <a:pPr rtl="1" eaLnBrk="1" hangingPunct="1"/>
            <a:r>
              <a:rPr lang="fa-IR" altLang="en-US" sz="4800" smtClean="0">
                <a:solidFill>
                  <a:schemeClr val="bg2"/>
                </a:solidFill>
              </a:rPr>
              <a:t>.</a:t>
            </a:r>
            <a:endParaRPr lang="en-US" altLang="en-US" sz="4800" smtClean="0">
              <a:solidFill>
                <a:schemeClr val="bg2"/>
              </a:solidFill>
            </a:endParaRPr>
          </a:p>
        </p:txBody>
      </p:sp>
      <p:sp>
        <p:nvSpPr>
          <p:cNvPr id="50179" name="Rectangle 3"/>
          <p:cNvSpPr>
            <a:spLocks noGrp="1" noChangeArrowheads="1"/>
          </p:cNvSpPr>
          <p:nvPr>
            <p:ph type="body" idx="1"/>
          </p:nvPr>
        </p:nvSpPr>
        <p:spPr>
          <a:xfrm>
            <a:off x="-1524000" y="457200"/>
            <a:ext cx="9144000" cy="4876800"/>
          </a:xfrm>
          <a:noFill/>
          <a:extLst>
            <a:ext uri="{91240B29-F687-4F45-9708-019B960494DF}">
              <a14:hiddenLine xmlns:a14="http://schemas.microsoft.com/office/drawing/2010/main" w="9525">
                <a:solidFill>
                  <a:srgbClr val="FFFFFF"/>
                </a:solidFill>
                <a:miter lim="800000"/>
                <a:headEnd/>
                <a:tailEnd/>
              </a14:hiddenLine>
            </a:ext>
          </a:extLst>
        </p:spPr>
        <p:txBody>
          <a:bodyPr/>
          <a:lstStyle/>
          <a:p>
            <a:pPr algn="r" rtl="1" eaLnBrk="1" hangingPunct="1">
              <a:lnSpc>
                <a:spcPct val="90000"/>
              </a:lnSpc>
              <a:buFontTx/>
              <a:buNone/>
            </a:pPr>
            <a:endParaRPr lang="en-US" altLang="en-US" b="1" smtClean="0"/>
          </a:p>
          <a:p>
            <a:pPr algn="r" rtl="1" eaLnBrk="1" hangingPunct="1">
              <a:lnSpc>
                <a:spcPct val="90000"/>
              </a:lnSpc>
              <a:buFontTx/>
              <a:buNone/>
            </a:pPr>
            <a:endParaRPr lang="en-US" altLang="en-US" b="1" smtClean="0"/>
          </a:p>
          <a:p>
            <a:pPr algn="r" rtl="1" eaLnBrk="1" hangingPunct="1">
              <a:lnSpc>
                <a:spcPct val="90000"/>
              </a:lnSpc>
              <a:buFontTx/>
              <a:buNone/>
            </a:pPr>
            <a:r>
              <a:rPr lang="fa-IR" altLang="en-US" b="1" smtClean="0"/>
              <a:t>6. </a:t>
            </a:r>
            <a:r>
              <a:rPr lang="fa-IR" altLang="en-US" sz="2800" b="1" smtClean="0"/>
              <a:t>در برگ امتیازی متوازن علاوه بر معیار های عینی </a:t>
            </a:r>
          </a:p>
          <a:p>
            <a:pPr algn="r" rtl="1" eaLnBrk="1" hangingPunct="1">
              <a:lnSpc>
                <a:spcPct val="90000"/>
              </a:lnSpc>
              <a:buFontTx/>
              <a:buNone/>
            </a:pPr>
            <a:r>
              <a:rPr lang="fa-IR" altLang="en-US" sz="2800" b="1" smtClean="0"/>
              <a:t> باید به معیار های ذهنی نیز توجه کرد.</a:t>
            </a:r>
          </a:p>
          <a:p>
            <a:pPr algn="r" rtl="1" eaLnBrk="1" hangingPunct="1">
              <a:lnSpc>
                <a:spcPct val="90000"/>
              </a:lnSpc>
              <a:buFontTx/>
              <a:buNone/>
            </a:pPr>
            <a:r>
              <a:rPr lang="en-US" altLang="en-US" sz="2800" b="1" i="1" smtClean="0">
                <a:solidFill>
                  <a:srgbClr val="CC0000"/>
                </a:solidFill>
              </a:rPr>
              <a:t> </a:t>
            </a:r>
            <a:r>
              <a:rPr lang="fa-IR" altLang="en-US" sz="2800" b="1" i="1" smtClean="0">
                <a:solidFill>
                  <a:srgbClr val="CC0000"/>
                </a:solidFill>
              </a:rPr>
              <a:t>معیار های عینی:</a:t>
            </a:r>
          </a:p>
          <a:p>
            <a:pPr algn="r" rtl="1" eaLnBrk="1" hangingPunct="1">
              <a:lnSpc>
                <a:spcPct val="90000"/>
              </a:lnSpc>
              <a:buFontTx/>
              <a:buNone/>
            </a:pPr>
            <a:r>
              <a:rPr lang="fa-IR" altLang="en-US" sz="2800" b="1" smtClean="0"/>
              <a:t>سود عملیاتی حاصل از پیشگامی در میریت هزینه</a:t>
            </a:r>
          </a:p>
          <a:p>
            <a:pPr algn="r" rtl="1" eaLnBrk="1" hangingPunct="1">
              <a:lnSpc>
                <a:spcPct val="90000"/>
              </a:lnSpc>
              <a:buFontTx/>
              <a:buNone/>
            </a:pPr>
            <a:r>
              <a:rPr lang="fa-IR" altLang="en-US" sz="2800" b="1" smtClean="0"/>
              <a:t>سهم بازار </a:t>
            </a:r>
          </a:p>
          <a:p>
            <a:pPr algn="r" rtl="1" eaLnBrk="1" hangingPunct="1">
              <a:lnSpc>
                <a:spcPct val="90000"/>
              </a:lnSpc>
              <a:buFontTx/>
              <a:buNone/>
            </a:pPr>
            <a:r>
              <a:rPr lang="fa-IR" altLang="en-US" sz="2800" b="1" smtClean="0"/>
              <a:t>بازده تولید</a:t>
            </a:r>
          </a:p>
          <a:p>
            <a:pPr algn="r" rtl="1" eaLnBrk="1" hangingPunct="1">
              <a:lnSpc>
                <a:spcPct val="90000"/>
              </a:lnSpc>
              <a:buFontTx/>
              <a:buNone/>
            </a:pPr>
            <a:r>
              <a:rPr lang="en-US" altLang="en-US" sz="2800" b="1" i="1" smtClean="0">
                <a:solidFill>
                  <a:srgbClr val="CC0000"/>
                </a:solidFill>
              </a:rPr>
              <a:t> </a:t>
            </a:r>
            <a:r>
              <a:rPr lang="fa-IR" altLang="en-US" sz="2800" b="1" i="1" smtClean="0">
                <a:solidFill>
                  <a:srgbClr val="CC0000"/>
                </a:solidFill>
              </a:rPr>
              <a:t>معیار های ذهنی:</a:t>
            </a:r>
          </a:p>
          <a:p>
            <a:pPr algn="r" rtl="1" eaLnBrk="1" hangingPunct="1">
              <a:lnSpc>
                <a:spcPct val="90000"/>
              </a:lnSpc>
              <a:buFontTx/>
              <a:buNone/>
            </a:pPr>
            <a:r>
              <a:rPr lang="fa-IR" altLang="en-US" sz="2800" b="1" smtClean="0"/>
              <a:t>مرتبه خشنودی کار کنان و مشتریان</a:t>
            </a:r>
            <a:endParaRPr lang="en-US" altLang="en-US" sz="2800" b="1" smtClean="0"/>
          </a:p>
        </p:txBody>
      </p:sp>
      <p:sp>
        <p:nvSpPr>
          <p:cNvPr id="377861" name="Rectangle 5"/>
          <p:cNvSpPr>
            <a:spLocks noChangeArrowheads="1"/>
          </p:cNvSpPr>
          <p:nvPr/>
        </p:nvSpPr>
        <p:spPr bwMode="auto">
          <a:xfrm>
            <a:off x="533400" y="152400"/>
            <a:ext cx="6934200" cy="9144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4000">
                <a:cs typeface="Titr" pitchFamily="2" charset="-78"/>
              </a:rPr>
              <a:t>بخش ششم : تهيه كارت امتيازي متوازن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77861"/>
                                        </p:tgtEl>
                                        <p:attrNameLst>
                                          <p:attrName>style.visibility</p:attrName>
                                        </p:attrNameLst>
                                      </p:cBhvr>
                                      <p:to>
                                        <p:strVal val="visible"/>
                                      </p:to>
                                    </p:set>
                                    <p:animEffect transition="in" filter="box(out)">
                                      <p:cBhvr>
                                        <p:cTn id="7" dur="500"/>
                                        <p:tgtEl>
                                          <p:spTgt spid="3778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61" grpId="0" animBg="1"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2387" name="Group 131"/>
          <p:cNvGraphicFramePr>
            <a:graphicFrameLocks noGrp="1"/>
          </p:cNvGraphicFramePr>
          <p:nvPr/>
        </p:nvGraphicFramePr>
        <p:xfrm>
          <a:off x="152400" y="685800"/>
          <a:ext cx="7620000" cy="4924425"/>
        </p:xfrm>
        <a:graphic>
          <a:graphicData uri="http://schemas.openxmlformats.org/drawingml/2006/table">
            <a:tbl>
              <a:tblPr rtl="1"/>
              <a:tblGrid>
                <a:gridCol w="1676400">
                  <a:extLst>
                    <a:ext uri="{9D8B030D-6E8A-4147-A177-3AD203B41FA5}">
                      <a16:colId xmlns:a16="http://schemas.microsoft.com/office/drawing/2014/main" xmlns="" val="20000"/>
                    </a:ext>
                  </a:extLst>
                </a:gridCol>
                <a:gridCol w="137160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1371600">
                  <a:extLst>
                    <a:ext uri="{9D8B030D-6E8A-4147-A177-3AD203B41FA5}">
                      <a16:colId xmlns:a16="http://schemas.microsoft.com/office/drawing/2014/main" xmlns="" val="20003"/>
                    </a:ext>
                  </a:extLst>
                </a:gridCol>
                <a:gridCol w="8382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tblGrid>
              <a:tr h="822854">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ارتباط استراتژي هاي امور با استراتژي ها و اهداف شركت</a:t>
                      </a:r>
                      <a:endPar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برنامه هاي اجرايي تعيين شده براي استراتژي</a:t>
                      </a:r>
                      <a:endPar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هدف كمي تعيين شده براي شاخص هاي اندازه گيري</a:t>
                      </a:r>
                      <a:endPar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شاخص هاي اندازه گيري اجراي استراتژي </a:t>
                      </a:r>
                      <a:endPar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عنوان استراتژي</a:t>
                      </a:r>
                      <a:endPar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شماره استراتژي</a:t>
                      </a:r>
                      <a:endPar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684125">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85711">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85711">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09521">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717457">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719045">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
        <p:nvSpPr>
          <p:cNvPr id="51262" name="Text Box 69"/>
          <p:cNvSpPr txBox="1">
            <a:spLocks noChangeArrowheads="1"/>
          </p:cNvSpPr>
          <p:nvPr/>
        </p:nvSpPr>
        <p:spPr bwMode="auto">
          <a:xfrm>
            <a:off x="685800" y="228600"/>
            <a:ext cx="65468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a:t>كارت امتياز ي متوازن </a:t>
            </a:r>
            <a:r>
              <a:rPr lang="en-US" altLang="en-US"/>
              <a:t>(BSC)</a:t>
            </a:r>
            <a:r>
              <a:rPr lang="fa-IR" altLang="en-US"/>
              <a:t> امور........ شركت كشتيراني بر اساس برنامه استراتژيك سازمان </a:t>
            </a:r>
            <a:endParaRPr lang="en-US" altLang="en-US"/>
          </a:p>
        </p:txBody>
      </p:sp>
    </p:spTree>
  </p:cSld>
  <p:clrMapOvr>
    <a:masterClrMapping/>
  </p:clrMapOvr>
  <p:transition spd="med">
    <p:wheel/>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3516" name="Group 236"/>
          <p:cNvGraphicFramePr>
            <a:graphicFrameLocks noGrp="1"/>
          </p:cNvGraphicFramePr>
          <p:nvPr/>
        </p:nvGraphicFramePr>
        <p:xfrm>
          <a:off x="228600" y="1447800"/>
          <a:ext cx="7620000" cy="1036638"/>
        </p:xfrm>
        <a:graphic>
          <a:graphicData uri="http://schemas.openxmlformats.org/drawingml/2006/table">
            <a:tbl>
              <a:tblPr rtl="1"/>
              <a:tblGrid>
                <a:gridCol w="2981325">
                  <a:extLst>
                    <a:ext uri="{9D8B030D-6E8A-4147-A177-3AD203B41FA5}">
                      <a16:colId xmlns:a16="http://schemas.microsoft.com/office/drawing/2014/main" xmlns="" val="20000"/>
                    </a:ext>
                  </a:extLst>
                </a:gridCol>
                <a:gridCol w="663575">
                  <a:extLst>
                    <a:ext uri="{9D8B030D-6E8A-4147-A177-3AD203B41FA5}">
                      <a16:colId xmlns:a16="http://schemas.microsoft.com/office/drawing/2014/main" xmlns="" val="20001"/>
                    </a:ext>
                  </a:extLst>
                </a:gridCol>
                <a:gridCol w="661987">
                  <a:extLst>
                    <a:ext uri="{9D8B030D-6E8A-4147-A177-3AD203B41FA5}">
                      <a16:colId xmlns:a16="http://schemas.microsoft.com/office/drawing/2014/main" xmlns="" val="20002"/>
                    </a:ext>
                  </a:extLst>
                </a:gridCol>
                <a:gridCol w="661988">
                  <a:extLst>
                    <a:ext uri="{9D8B030D-6E8A-4147-A177-3AD203B41FA5}">
                      <a16:colId xmlns:a16="http://schemas.microsoft.com/office/drawing/2014/main" xmlns="" val="20003"/>
                    </a:ext>
                  </a:extLst>
                </a:gridCol>
                <a:gridCol w="663575">
                  <a:extLst>
                    <a:ext uri="{9D8B030D-6E8A-4147-A177-3AD203B41FA5}">
                      <a16:colId xmlns:a16="http://schemas.microsoft.com/office/drawing/2014/main" xmlns="" val="20004"/>
                    </a:ext>
                  </a:extLst>
                </a:gridCol>
                <a:gridCol w="661987">
                  <a:extLst>
                    <a:ext uri="{9D8B030D-6E8A-4147-A177-3AD203B41FA5}">
                      <a16:colId xmlns:a16="http://schemas.microsoft.com/office/drawing/2014/main" xmlns="" val="20005"/>
                    </a:ext>
                  </a:extLst>
                </a:gridCol>
                <a:gridCol w="663575">
                  <a:extLst>
                    <a:ext uri="{9D8B030D-6E8A-4147-A177-3AD203B41FA5}">
                      <a16:colId xmlns:a16="http://schemas.microsoft.com/office/drawing/2014/main" xmlns="" val="20006"/>
                    </a:ext>
                  </a:extLst>
                </a:gridCol>
                <a:gridCol w="661988">
                  <a:extLst>
                    <a:ext uri="{9D8B030D-6E8A-4147-A177-3AD203B41FA5}">
                      <a16:colId xmlns:a16="http://schemas.microsoft.com/office/drawing/2014/main" xmlns="" val="20007"/>
                    </a:ext>
                  </a:extLst>
                </a:gridCol>
              </a:tblGrid>
              <a:tr h="518319">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استراتژي مرتبط شركت</a:t>
                      </a:r>
                      <a:endParaRPr kumimoji="0" lang="en-US" alt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18319">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كد استراتژي</a:t>
                      </a: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S1</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S2</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S3</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S4</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S5</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S6</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S7</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graphicFrame>
        <p:nvGraphicFramePr>
          <p:cNvPr id="353594" name="Group 314"/>
          <p:cNvGraphicFramePr>
            <a:graphicFrameLocks noGrp="1"/>
          </p:cNvGraphicFramePr>
          <p:nvPr/>
        </p:nvGraphicFramePr>
        <p:xfrm>
          <a:off x="228600" y="2590800"/>
          <a:ext cx="7620000" cy="3897313"/>
        </p:xfrm>
        <a:graphic>
          <a:graphicData uri="http://schemas.openxmlformats.org/drawingml/2006/table">
            <a:tbl>
              <a:tblPr rtl="1"/>
              <a:tblGrid>
                <a:gridCol w="414337">
                  <a:extLst>
                    <a:ext uri="{9D8B030D-6E8A-4147-A177-3AD203B41FA5}">
                      <a16:colId xmlns:a16="http://schemas.microsoft.com/office/drawing/2014/main" xmlns="" val="20000"/>
                    </a:ext>
                  </a:extLst>
                </a:gridCol>
                <a:gridCol w="1820863">
                  <a:extLst>
                    <a:ext uri="{9D8B030D-6E8A-4147-A177-3AD203B41FA5}">
                      <a16:colId xmlns:a16="http://schemas.microsoft.com/office/drawing/2014/main" xmlns="" val="20001"/>
                    </a:ext>
                  </a:extLst>
                </a:gridCol>
                <a:gridCol w="731837">
                  <a:extLst>
                    <a:ext uri="{9D8B030D-6E8A-4147-A177-3AD203B41FA5}">
                      <a16:colId xmlns:a16="http://schemas.microsoft.com/office/drawing/2014/main" xmlns="" val="20002"/>
                    </a:ext>
                  </a:extLst>
                </a:gridCol>
                <a:gridCol w="842963">
                  <a:extLst>
                    <a:ext uri="{9D8B030D-6E8A-4147-A177-3AD203B41FA5}">
                      <a16:colId xmlns:a16="http://schemas.microsoft.com/office/drawing/2014/main" xmlns="" val="20003"/>
                    </a:ext>
                  </a:extLst>
                </a:gridCol>
                <a:gridCol w="952500">
                  <a:extLst>
                    <a:ext uri="{9D8B030D-6E8A-4147-A177-3AD203B41FA5}">
                      <a16:colId xmlns:a16="http://schemas.microsoft.com/office/drawing/2014/main" xmlns="" val="20004"/>
                    </a:ext>
                  </a:extLst>
                </a:gridCol>
                <a:gridCol w="1028700">
                  <a:extLst>
                    <a:ext uri="{9D8B030D-6E8A-4147-A177-3AD203B41FA5}">
                      <a16:colId xmlns:a16="http://schemas.microsoft.com/office/drawing/2014/main" xmlns="" val="20005"/>
                    </a:ext>
                  </a:extLst>
                </a:gridCol>
                <a:gridCol w="914400">
                  <a:extLst>
                    <a:ext uri="{9D8B030D-6E8A-4147-A177-3AD203B41FA5}">
                      <a16:colId xmlns:a16="http://schemas.microsoft.com/office/drawing/2014/main" xmlns="" val="20006"/>
                    </a:ext>
                  </a:extLst>
                </a:gridCol>
                <a:gridCol w="914400">
                  <a:extLst>
                    <a:ext uri="{9D8B030D-6E8A-4147-A177-3AD203B41FA5}">
                      <a16:colId xmlns:a16="http://schemas.microsoft.com/office/drawing/2014/main" xmlns="" val="20007"/>
                    </a:ext>
                  </a:extLst>
                </a:gridCol>
              </a:tblGrid>
              <a:tr h="700937">
                <a:tc rowSpan="2">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altLang="en-U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رديف</a:t>
                      </a:r>
                      <a:endParaRPr kumimoji="0" lang="en-US" altLang="en-U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كد برنامه هاي اجرايي مرتبط بااستراتژي</a:t>
                      </a:r>
                      <a:r>
                        <a:rPr kumimoji="0" lang="en-US" altLang="en-U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ST-1  </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P1</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برنامه زمانبندي اجرا</a:t>
                      </a:r>
                      <a:endParaRPr kumimoji="0" lang="en-US" alt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3">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مسئوليتها</a:t>
                      </a:r>
                      <a:endParaRPr kumimoji="0" lang="en-US" alt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969122">
                <a:tc vMerge="1">
                  <a:txBody>
                    <a:bodyPr/>
                    <a:lstStyle/>
                    <a:p>
                      <a:endParaRPr lang="en-US"/>
                    </a:p>
                  </a:txBody>
                  <a:tcPr/>
                </a:tc>
                <a:tc gridSpan="2">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برنامه اجرايي</a:t>
                      </a:r>
                      <a:r>
                        <a:rPr kumimoji="0" lang="en-US"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(P1) </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تاريخ شروع</a:t>
                      </a:r>
                      <a:endParaRPr kumimoji="0" lang="en-US"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تاريخ پايان</a:t>
                      </a:r>
                      <a:endParaRPr kumimoji="0" lang="en-US"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مسئول انجام/واحد مجري</a:t>
                      </a:r>
                      <a:endParaRPr kumimoji="0" lang="en-US"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مسئول كنترل وتصديق</a:t>
                      </a:r>
                      <a:endParaRPr kumimoji="0" lang="en-US"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ملاحظات</a:t>
                      </a:r>
                      <a:endParaRPr kumimoji="0" lang="en-US"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73001">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A1</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518084">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A2</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518084">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A3</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518084">
                <a:tc gridSpan="8">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5"/>
                  </a:ext>
                </a:extLst>
              </a:tr>
            </a:tbl>
          </a:graphicData>
        </a:graphic>
      </p:graphicFrame>
      <p:graphicFrame>
        <p:nvGraphicFramePr>
          <p:cNvPr id="353471" name="Group 191"/>
          <p:cNvGraphicFramePr>
            <a:graphicFrameLocks noGrp="1"/>
          </p:cNvGraphicFramePr>
          <p:nvPr/>
        </p:nvGraphicFramePr>
        <p:xfrm>
          <a:off x="228600" y="762000"/>
          <a:ext cx="7620000" cy="517525"/>
        </p:xfrm>
        <a:graphic>
          <a:graphicData uri="http://schemas.openxmlformats.org/drawingml/2006/table">
            <a:tbl>
              <a:tblPr rtl="1"/>
              <a:tblGrid>
                <a:gridCol w="2154237">
                  <a:extLst>
                    <a:ext uri="{9D8B030D-6E8A-4147-A177-3AD203B41FA5}">
                      <a16:colId xmlns:a16="http://schemas.microsoft.com/office/drawing/2014/main" xmlns="" val="20000"/>
                    </a:ext>
                  </a:extLst>
                </a:gridCol>
                <a:gridCol w="1655763">
                  <a:extLst>
                    <a:ext uri="{9D8B030D-6E8A-4147-A177-3AD203B41FA5}">
                      <a16:colId xmlns:a16="http://schemas.microsoft.com/office/drawing/2014/main" xmlns="" val="20001"/>
                    </a:ext>
                  </a:extLst>
                </a:gridCol>
                <a:gridCol w="3810000">
                  <a:extLst>
                    <a:ext uri="{9D8B030D-6E8A-4147-A177-3AD203B41FA5}">
                      <a16:colId xmlns:a16="http://schemas.microsoft.com/office/drawing/2014/main" xmlns="" val="20002"/>
                    </a:ext>
                  </a:extLst>
                </a:gridCol>
              </a:tblGrid>
              <a:tr h="517525">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كد استراتژيك</a:t>
                      </a: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664" marB="4566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664" marB="4566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شرح استراتژي امور</a:t>
                      </a: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T="45664" marB="4566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bl>
          </a:graphicData>
        </a:graphic>
      </p:graphicFrame>
      <p:sp>
        <p:nvSpPr>
          <p:cNvPr id="353595" name="Rectangle 315"/>
          <p:cNvSpPr>
            <a:spLocks noChangeArrowheads="1"/>
          </p:cNvSpPr>
          <p:nvPr/>
        </p:nvSpPr>
        <p:spPr bwMode="auto">
          <a:xfrm>
            <a:off x="533400" y="76200"/>
            <a:ext cx="6934200" cy="6096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3200">
                <a:cs typeface="Titr" pitchFamily="2" charset="-78"/>
              </a:rPr>
              <a:t>بخش هفتم : تعيين جزئيات برنامه هاي اجرايي</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53595"/>
                                        </p:tgtEl>
                                        <p:attrNameLst>
                                          <p:attrName>style.visibility</p:attrName>
                                        </p:attrNameLst>
                                      </p:cBhvr>
                                      <p:to>
                                        <p:strVal val="visible"/>
                                      </p:to>
                                    </p:set>
                                    <p:animEffect transition="in" filter="box(out)">
                                      <p:cBhvr>
                                        <p:cTn id="7" dur="500"/>
                                        <p:tgtEl>
                                          <p:spTgt spid="3535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595" grpId="0"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3"/>
          <p:cNvSpPr>
            <a:spLocks noChangeArrowheads="1"/>
          </p:cNvSpPr>
          <p:nvPr/>
        </p:nvSpPr>
        <p:spPr bwMode="auto">
          <a:xfrm>
            <a:off x="1457325" y="2797175"/>
            <a:ext cx="2708275" cy="2427288"/>
          </a:xfrm>
          <a:prstGeom prst="flowChartDecision">
            <a:avLst/>
          </a:prstGeom>
          <a:gradFill rotWithShape="1">
            <a:gsLst>
              <a:gs pos="0">
                <a:srgbClr val="FFFFCC"/>
              </a:gs>
              <a:gs pos="100000">
                <a:schemeClr val="hlink"/>
              </a:gs>
            </a:gsLst>
            <a:path path="shape">
              <a:fillToRect l="50000" t="50000" r="50000" b="50000"/>
            </a:path>
          </a:gradFill>
          <a:ln w="952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53251" name="Line 4"/>
          <p:cNvSpPr>
            <a:spLocks noChangeShapeType="1"/>
          </p:cNvSpPr>
          <p:nvPr/>
        </p:nvSpPr>
        <p:spPr bwMode="auto">
          <a:xfrm>
            <a:off x="1143000" y="3995738"/>
            <a:ext cx="3319463" cy="0"/>
          </a:xfrm>
          <a:prstGeom prst="line">
            <a:avLst/>
          </a:prstGeom>
          <a:noFill/>
          <a:ln w="254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52" name="Line 5"/>
          <p:cNvSpPr>
            <a:spLocks noChangeShapeType="1"/>
          </p:cNvSpPr>
          <p:nvPr/>
        </p:nvSpPr>
        <p:spPr bwMode="auto">
          <a:xfrm>
            <a:off x="2803525" y="2400300"/>
            <a:ext cx="0" cy="3187700"/>
          </a:xfrm>
          <a:prstGeom prst="line">
            <a:avLst/>
          </a:prstGeom>
          <a:noFill/>
          <a:ln w="254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53" name="Text Box 6"/>
          <p:cNvSpPr txBox="1">
            <a:spLocks noChangeArrowheads="1"/>
          </p:cNvSpPr>
          <p:nvPr/>
        </p:nvSpPr>
        <p:spPr bwMode="auto">
          <a:xfrm>
            <a:off x="2133600" y="1960563"/>
            <a:ext cx="15017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2000">
                <a:solidFill>
                  <a:srgbClr val="000066"/>
                </a:solidFill>
                <a:latin typeface="Arial" panose="020B0604020202020204" pitchFamily="34" charset="0"/>
              </a:rPr>
              <a:t>حوزه مالي</a:t>
            </a:r>
            <a:endParaRPr lang="en-US" altLang="en-US" sz="2000">
              <a:solidFill>
                <a:srgbClr val="000066"/>
              </a:solidFill>
              <a:latin typeface="Arial" panose="020B0604020202020204" pitchFamily="34" charset="0"/>
            </a:endParaRPr>
          </a:p>
        </p:txBody>
      </p:sp>
      <p:sp>
        <p:nvSpPr>
          <p:cNvPr id="53254" name="Text Box 7"/>
          <p:cNvSpPr txBox="1">
            <a:spLocks noChangeArrowheads="1"/>
          </p:cNvSpPr>
          <p:nvPr/>
        </p:nvSpPr>
        <p:spPr bwMode="auto">
          <a:xfrm>
            <a:off x="76200" y="3754438"/>
            <a:ext cx="1066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2000">
                <a:solidFill>
                  <a:srgbClr val="000066"/>
                </a:solidFill>
                <a:latin typeface="Arial" panose="020B0604020202020204" pitchFamily="34" charset="0"/>
              </a:rPr>
              <a:t>حوزه مشتري</a:t>
            </a:r>
            <a:endParaRPr lang="en-US" altLang="en-US" sz="2000">
              <a:solidFill>
                <a:srgbClr val="000066"/>
              </a:solidFill>
              <a:latin typeface="Arial" panose="020B0604020202020204" pitchFamily="34" charset="0"/>
            </a:endParaRPr>
          </a:p>
        </p:txBody>
      </p:sp>
      <p:sp>
        <p:nvSpPr>
          <p:cNvPr id="53255" name="Text Box 8"/>
          <p:cNvSpPr txBox="1">
            <a:spLocks noChangeArrowheads="1"/>
          </p:cNvSpPr>
          <p:nvPr/>
        </p:nvSpPr>
        <p:spPr bwMode="auto">
          <a:xfrm>
            <a:off x="1616075" y="5546725"/>
            <a:ext cx="2371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2000">
                <a:solidFill>
                  <a:srgbClr val="000066"/>
                </a:solidFill>
                <a:latin typeface="Arial" panose="020B0604020202020204" pitchFamily="34" charset="0"/>
              </a:rPr>
              <a:t>حوزه نوآوري و يادگيري</a:t>
            </a:r>
            <a:endParaRPr lang="en-US" altLang="en-US" sz="2000">
              <a:solidFill>
                <a:srgbClr val="000066"/>
              </a:solidFill>
              <a:latin typeface="Arial" panose="020B0604020202020204" pitchFamily="34" charset="0"/>
            </a:endParaRPr>
          </a:p>
        </p:txBody>
      </p:sp>
      <p:sp>
        <p:nvSpPr>
          <p:cNvPr id="53256" name="Text Box 9"/>
          <p:cNvSpPr txBox="1">
            <a:spLocks noChangeArrowheads="1"/>
          </p:cNvSpPr>
          <p:nvPr/>
        </p:nvSpPr>
        <p:spPr bwMode="auto">
          <a:xfrm>
            <a:off x="4343400" y="3716338"/>
            <a:ext cx="19256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2000">
                <a:solidFill>
                  <a:srgbClr val="000066"/>
                </a:solidFill>
                <a:latin typeface="Arial" panose="020B0604020202020204" pitchFamily="34" charset="0"/>
              </a:rPr>
              <a:t>حوزه فرآيندهاي داخلي</a:t>
            </a:r>
            <a:endParaRPr lang="en-US" altLang="en-US" sz="2000">
              <a:solidFill>
                <a:srgbClr val="000066"/>
              </a:solidFill>
              <a:latin typeface="Arial" panose="020B0604020202020204" pitchFamily="34" charset="0"/>
            </a:endParaRPr>
          </a:p>
        </p:txBody>
      </p:sp>
      <p:sp>
        <p:nvSpPr>
          <p:cNvPr id="53257" name="Text Box 10"/>
          <p:cNvSpPr txBox="1">
            <a:spLocks noChangeArrowheads="1"/>
          </p:cNvSpPr>
          <p:nvPr/>
        </p:nvSpPr>
        <p:spPr bwMode="auto">
          <a:xfrm>
            <a:off x="3260725" y="595313"/>
            <a:ext cx="184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53258" name="Text Box 11"/>
          <p:cNvSpPr txBox="1">
            <a:spLocks noChangeArrowheads="1"/>
          </p:cNvSpPr>
          <p:nvPr/>
        </p:nvSpPr>
        <p:spPr bwMode="auto">
          <a:xfrm>
            <a:off x="4556125" y="519113"/>
            <a:ext cx="184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endParaRPr lang="en-US" altLang="en-US"/>
          </a:p>
        </p:txBody>
      </p:sp>
      <p:sp>
        <p:nvSpPr>
          <p:cNvPr id="53259" name="Text Box 12"/>
          <p:cNvSpPr txBox="1">
            <a:spLocks noChangeArrowheads="1"/>
          </p:cNvSpPr>
          <p:nvPr/>
        </p:nvSpPr>
        <p:spPr bwMode="auto">
          <a:xfrm>
            <a:off x="611188" y="1254125"/>
            <a:ext cx="7281862"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2000"/>
              <a:t>در اين مرحله با استفاده از نمودار </a:t>
            </a:r>
            <a:r>
              <a:rPr lang="en-US" altLang="en-US" sz="2000"/>
              <a:t>RADAR</a:t>
            </a:r>
            <a:r>
              <a:rPr lang="fa-IR" altLang="en-US" sz="2000"/>
              <a:t> بررسي مي نماييم كه آيا عملكرد شركت </a:t>
            </a:r>
          </a:p>
          <a:p>
            <a:pPr eaLnBrk="1" hangingPunct="1"/>
            <a:r>
              <a:rPr lang="fa-IR" altLang="en-US" sz="2000"/>
              <a:t>در جنبه هاي چهار گانه مدل </a:t>
            </a:r>
            <a:r>
              <a:rPr lang="en-US" altLang="en-US" sz="2000"/>
              <a:t>BSC</a:t>
            </a:r>
            <a:r>
              <a:rPr lang="fa-IR" altLang="en-US" sz="2000"/>
              <a:t> مطابق استراتژي ها و اهداف تعيين شده مي باشد </a:t>
            </a:r>
          </a:p>
          <a:p>
            <a:pPr eaLnBrk="1" hangingPunct="1"/>
            <a:r>
              <a:rPr lang="fa-IR" altLang="en-US" sz="2000"/>
              <a:t>يا خير ؟   </a:t>
            </a:r>
            <a:endParaRPr lang="en-US" altLang="en-US" sz="2000"/>
          </a:p>
        </p:txBody>
      </p:sp>
      <p:sp>
        <p:nvSpPr>
          <p:cNvPr id="53260" name="Line 15"/>
          <p:cNvSpPr>
            <a:spLocks noChangeShapeType="1"/>
          </p:cNvSpPr>
          <p:nvPr/>
        </p:nvSpPr>
        <p:spPr bwMode="auto">
          <a:xfrm flipV="1">
            <a:off x="2819400" y="4005263"/>
            <a:ext cx="312738" cy="414337"/>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61" name="Line 16"/>
          <p:cNvSpPr>
            <a:spLocks noChangeShapeType="1"/>
          </p:cNvSpPr>
          <p:nvPr/>
        </p:nvSpPr>
        <p:spPr bwMode="auto">
          <a:xfrm flipH="1" flipV="1">
            <a:off x="2795588" y="3036888"/>
            <a:ext cx="319087" cy="960437"/>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62" name="Freeform 17"/>
          <p:cNvSpPr>
            <a:spLocks/>
          </p:cNvSpPr>
          <p:nvPr/>
        </p:nvSpPr>
        <p:spPr bwMode="auto">
          <a:xfrm>
            <a:off x="2049463" y="3257550"/>
            <a:ext cx="749300" cy="731838"/>
          </a:xfrm>
          <a:custGeom>
            <a:avLst/>
            <a:gdLst>
              <a:gd name="T0" fmla="*/ 0 w 472"/>
              <a:gd name="T1" fmla="*/ 731838 h 461"/>
              <a:gd name="T2" fmla="*/ 749300 w 472"/>
              <a:gd name="T3" fmla="*/ 0 h 461"/>
              <a:gd name="T4" fmla="*/ 0 60000 65536"/>
              <a:gd name="T5" fmla="*/ 0 60000 65536"/>
            </a:gdLst>
            <a:ahLst/>
            <a:cxnLst>
              <a:cxn ang="T4">
                <a:pos x="T0" y="T1"/>
              </a:cxn>
              <a:cxn ang="T5">
                <a:pos x="T2" y="T3"/>
              </a:cxn>
            </a:cxnLst>
            <a:rect l="0" t="0" r="r" b="b"/>
            <a:pathLst>
              <a:path w="472" h="461">
                <a:moveTo>
                  <a:pt x="0" y="461"/>
                </a:moveTo>
                <a:lnTo>
                  <a:pt x="472" y="0"/>
                </a:lnTo>
              </a:path>
            </a:pathLst>
          </a:custGeom>
          <a:noFill/>
          <a:ln w="57150">
            <a:solidFill>
              <a:srgbClr val="33996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63" name="Freeform 18"/>
          <p:cNvSpPr>
            <a:spLocks/>
          </p:cNvSpPr>
          <p:nvPr/>
        </p:nvSpPr>
        <p:spPr bwMode="auto">
          <a:xfrm>
            <a:off x="2798763" y="3255963"/>
            <a:ext cx="1063625" cy="733425"/>
          </a:xfrm>
          <a:custGeom>
            <a:avLst/>
            <a:gdLst>
              <a:gd name="T0" fmla="*/ 0 w 670"/>
              <a:gd name="T1" fmla="*/ 0 h 462"/>
              <a:gd name="T2" fmla="*/ 1063625 w 670"/>
              <a:gd name="T3" fmla="*/ 733425 h 462"/>
              <a:gd name="T4" fmla="*/ 0 60000 65536"/>
              <a:gd name="T5" fmla="*/ 0 60000 65536"/>
            </a:gdLst>
            <a:ahLst/>
            <a:cxnLst>
              <a:cxn ang="T4">
                <a:pos x="T0" y="T1"/>
              </a:cxn>
              <a:cxn ang="T5">
                <a:pos x="T2" y="T3"/>
              </a:cxn>
            </a:cxnLst>
            <a:rect l="0" t="0" r="r" b="b"/>
            <a:pathLst>
              <a:path w="670" h="462">
                <a:moveTo>
                  <a:pt x="0" y="0"/>
                </a:moveTo>
                <a:lnTo>
                  <a:pt x="670" y="462"/>
                </a:lnTo>
              </a:path>
            </a:pathLst>
          </a:custGeom>
          <a:noFill/>
          <a:ln w="57150">
            <a:solidFill>
              <a:srgbClr val="33996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64" name="Freeform 19"/>
          <p:cNvSpPr>
            <a:spLocks/>
          </p:cNvSpPr>
          <p:nvPr/>
        </p:nvSpPr>
        <p:spPr bwMode="auto">
          <a:xfrm>
            <a:off x="2744788" y="3989388"/>
            <a:ext cx="1101725" cy="582612"/>
          </a:xfrm>
          <a:custGeom>
            <a:avLst/>
            <a:gdLst>
              <a:gd name="T0" fmla="*/ 1101725 w 694"/>
              <a:gd name="T1" fmla="*/ 0 h 367"/>
              <a:gd name="T2" fmla="*/ 0 w 694"/>
              <a:gd name="T3" fmla="*/ 582612 h 367"/>
              <a:gd name="T4" fmla="*/ 0 60000 65536"/>
              <a:gd name="T5" fmla="*/ 0 60000 65536"/>
            </a:gdLst>
            <a:ahLst/>
            <a:cxnLst>
              <a:cxn ang="T4">
                <a:pos x="T0" y="T1"/>
              </a:cxn>
              <a:cxn ang="T5">
                <a:pos x="T2" y="T3"/>
              </a:cxn>
            </a:cxnLst>
            <a:rect l="0" t="0" r="r" b="b"/>
            <a:pathLst>
              <a:path w="694" h="367">
                <a:moveTo>
                  <a:pt x="694" y="0"/>
                </a:moveTo>
                <a:lnTo>
                  <a:pt x="0" y="367"/>
                </a:lnTo>
              </a:path>
            </a:pathLst>
          </a:custGeom>
          <a:noFill/>
          <a:ln w="57150">
            <a:solidFill>
              <a:srgbClr val="33996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65" name="Freeform 20"/>
          <p:cNvSpPr>
            <a:spLocks/>
          </p:cNvSpPr>
          <p:nvPr/>
        </p:nvSpPr>
        <p:spPr bwMode="auto">
          <a:xfrm>
            <a:off x="2033588" y="3989388"/>
            <a:ext cx="741362" cy="566737"/>
          </a:xfrm>
          <a:custGeom>
            <a:avLst/>
            <a:gdLst>
              <a:gd name="T0" fmla="*/ 741362 w 467"/>
              <a:gd name="T1" fmla="*/ 566737 h 357"/>
              <a:gd name="T2" fmla="*/ 0 w 467"/>
              <a:gd name="T3" fmla="*/ 0 h 357"/>
              <a:gd name="T4" fmla="*/ 0 60000 65536"/>
              <a:gd name="T5" fmla="*/ 0 60000 65536"/>
            </a:gdLst>
            <a:ahLst/>
            <a:cxnLst>
              <a:cxn ang="T4">
                <a:pos x="T0" y="T1"/>
              </a:cxn>
              <a:cxn ang="T5">
                <a:pos x="T2" y="T3"/>
              </a:cxn>
            </a:cxnLst>
            <a:rect l="0" t="0" r="r" b="b"/>
            <a:pathLst>
              <a:path w="467" h="357">
                <a:moveTo>
                  <a:pt x="467" y="357"/>
                </a:moveTo>
                <a:lnTo>
                  <a:pt x="0" y="0"/>
                </a:lnTo>
              </a:path>
            </a:pathLst>
          </a:custGeom>
          <a:noFill/>
          <a:ln w="57150">
            <a:solidFill>
              <a:srgbClr val="33996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66" name="Line 23"/>
          <p:cNvSpPr>
            <a:spLocks noChangeShapeType="1"/>
          </p:cNvSpPr>
          <p:nvPr/>
        </p:nvSpPr>
        <p:spPr bwMode="auto">
          <a:xfrm flipH="1" flipV="1">
            <a:off x="1835150" y="4005263"/>
            <a:ext cx="965200" cy="422275"/>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67" name="Line 24"/>
          <p:cNvSpPr>
            <a:spLocks noChangeShapeType="1"/>
          </p:cNvSpPr>
          <p:nvPr/>
        </p:nvSpPr>
        <p:spPr bwMode="auto">
          <a:xfrm flipH="1">
            <a:off x="1835150" y="3068638"/>
            <a:ext cx="952500" cy="936625"/>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3545" name="Rectangle 25"/>
          <p:cNvSpPr>
            <a:spLocks noChangeArrowheads="1"/>
          </p:cNvSpPr>
          <p:nvPr/>
        </p:nvSpPr>
        <p:spPr bwMode="auto">
          <a:xfrm>
            <a:off x="533400" y="228600"/>
            <a:ext cx="6934200" cy="8382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4000">
                <a:cs typeface="Titr" pitchFamily="2" charset="-78"/>
              </a:rPr>
              <a:t>بخش هشتم : تست بالانس بودن</a:t>
            </a:r>
          </a:p>
        </p:txBody>
      </p:sp>
      <p:sp>
        <p:nvSpPr>
          <p:cNvPr id="53269" name="Text Box 26"/>
          <p:cNvSpPr txBox="1">
            <a:spLocks noChangeArrowheads="1"/>
          </p:cNvSpPr>
          <p:nvPr/>
        </p:nvSpPr>
        <p:spPr bwMode="auto">
          <a:xfrm>
            <a:off x="3736975" y="2498725"/>
            <a:ext cx="28321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2000">
                <a:solidFill>
                  <a:srgbClr val="339933"/>
                </a:solidFill>
              </a:rPr>
              <a:t>نمودار سبز : استراتژي سازمان </a:t>
            </a:r>
          </a:p>
          <a:p>
            <a:pPr eaLnBrk="1" hangingPunct="1"/>
            <a:r>
              <a:rPr lang="fa-IR" altLang="en-US" sz="2000">
                <a:solidFill>
                  <a:srgbClr val="CC0000"/>
                </a:solidFill>
              </a:rPr>
              <a:t>نمودار قرمز : عملكرد واقعي </a:t>
            </a:r>
            <a:endParaRPr lang="en-US" altLang="en-US" sz="2000">
              <a:solidFill>
                <a:srgbClr val="CC0000"/>
              </a:solidFill>
            </a:endParaRP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63545"/>
                                        </p:tgtEl>
                                        <p:attrNameLst>
                                          <p:attrName>style.visibility</p:attrName>
                                        </p:attrNameLst>
                                      </p:cBhvr>
                                      <p:to>
                                        <p:strVal val="visible"/>
                                      </p:to>
                                    </p:set>
                                    <p:animEffect transition="in" filter="box(out)">
                                      <p:cBhvr>
                                        <p:cTn id="7" dur="500"/>
                                        <p:tgtEl>
                                          <p:spTgt spid="3635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45"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Text Box 1026"/>
          <p:cNvSpPr txBox="1">
            <a:spLocks noChangeArrowheads="1"/>
          </p:cNvSpPr>
          <p:nvPr/>
        </p:nvSpPr>
        <p:spPr bwMode="auto">
          <a:xfrm>
            <a:off x="395288" y="1285875"/>
            <a:ext cx="7235825" cy="61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lnSpc>
                <a:spcPct val="150000"/>
              </a:lnSpc>
              <a:spcBef>
                <a:spcPct val="0"/>
              </a:spcBef>
            </a:pPr>
            <a:r>
              <a:rPr lang="fa-IR" altLang="en-US" sz="2300">
                <a:solidFill>
                  <a:srgbClr val="A50021"/>
                </a:solidFill>
                <a:latin typeface="Arial" panose="020B0604020202020204" pitchFamily="34" charset="0"/>
                <a:cs typeface="Mitra" panose="00000400000000000000" pitchFamily="2" charset="-78"/>
              </a:rPr>
              <a:t>جهت تجزيه و تحليل نتايج به نكات زير توجه كنيد:</a:t>
            </a:r>
            <a:endParaRPr lang="en-US" altLang="en-US" sz="2300">
              <a:solidFill>
                <a:srgbClr val="A50021"/>
              </a:solidFill>
              <a:latin typeface="Arial" panose="020B0604020202020204" pitchFamily="34" charset="0"/>
              <a:cs typeface="Mitra" panose="00000400000000000000" pitchFamily="2" charset="-78"/>
            </a:endParaRPr>
          </a:p>
        </p:txBody>
      </p:sp>
      <p:sp>
        <p:nvSpPr>
          <p:cNvPr id="362499" name="Text Box 1027"/>
          <p:cNvSpPr txBox="1">
            <a:spLocks noChangeArrowheads="1"/>
          </p:cNvSpPr>
          <p:nvPr/>
        </p:nvSpPr>
        <p:spPr bwMode="auto">
          <a:xfrm>
            <a:off x="-609600" y="2133600"/>
            <a:ext cx="7883525"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lnSpc>
                <a:spcPct val="120000"/>
              </a:lnSpc>
              <a:spcBef>
                <a:spcPct val="0"/>
              </a:spcBef>
              <a:buFontTx/>
              <a:buBlip>
                <a:blip r:embed="rId2"/>
              </a:buBlip>
            </a:pPr>
            <a:r>
              <a:rPr lang="fa-IR" altLang="en-US" sz="2000" b="0">
                <a:solidFill>
                  <a:srgbClr val="000066"/>
                </a:solidFill>
                <a:latin typeface="Arial" panose="020B0604020202020204" pitchFamily="34" charset="0"/>
                <a:cs typeface="Mitra" panose="00000400000000000000" pitchFamily="2" charset="-78"/>
              </a:rPr>
              <a:t> قبل از تجزيه و تحليل به نمودارهايي كه رسم نموده ايد كاملا توجه كنيد</a:t>
            </a:r>
          </a:p>
          <a:p>
            <a:pPr eaLnBrk="1" hangingPunct="1">
              <a:lnSpc>
                <a:spcPct val="120000"/>
              </a:lnSpc>
              <a:spcBef>
                <a:spcPct val="0"/>
              </a:spcBef>
              <a:buFontTx/>
              <a:buBlip>
                <a:blip r:embed="rId2"/>
              </a:buBlip>
            </a:pPr>
            <a:r>
              <a:rPr lang="fa-IR" altLang="en-US" sz="2000" b="0">
                <a:solidFill>
                  <a:srgbClr val="000066"/>
                </a:solidFill>
                <a:latin typeface="Arial" panose="020B0604020202020204" pitchFamily="34" charset="0"/>
                <a:cs typeface="Mitra" panose="00000400000000000000" pitchFamily="2" charset="-78"/>
              </a:rPr>
              <a:t> آن دسته از جنبه هاي مدل </a:t>
            </a:r>
            <a:r>
              <a:rPr lang="en-US" altLang="en-US" sz="2000" b="0">
                <a:solidFill>
                  <a:srgbClr val="000066"/>
                </a:solidFill>
                <a:latin typeface="Arial" panose="020B0604020202020204" pitchFamily="34" charset="0"/>
                <a:cs typeface="Mitra" panose="00000400000000000000" pitchFamily="2" charset="-78"/>
              </a:rPr>
              <a:t>BSC</a:t>
            </a:r>
            <a:r>
              <a:rPr lang="fa-IR" altLang="en-US" sz="2000" b="0">
                <a:solidFill>
                  <a:srgbClr val="000066"/>
                </a:solidFill>
                <a:latin typeface="Arial" panose="020B0604020202020204" pitchFamily="34" charset="0"/>
                <a:cs typeface="Mitra" panose="00000400000000000000" pitchFamily="2" charset="-78"/>
              </a:rPr>
              <a:t> را كه با اهداف استراتژيك خود منطبق نيستند انتخاب كنيد</a:t>
            </a:r>
          </a:p>
          <a:p>
            <a:pPr eaLnBrk="1" hangingPunct="1">
              <a:lnSpc>
                <a:spcPct val="120000"/>
              </a:lnSpc>
              <a:spcBef>
                <a:spcPct val="0"/>
              </a:spcBef>
              <a:buFontTx/>
              <a:buBlip>
                <a:blip r:embed="rId2"/>
              </a:buBlip>
            </a:pPr>
            <a:r>
              <a:rPr lang="fa-IR" altLang="en-US" sz="2000" b="0">
                <a:solidFill>
                  <a:srgbClr val="000066"/>
                </a:solidFill>
                <a:latin typeface="Arial" panose="020B0604020202020204" pitchFamily="34" charset="0"/>
                <a:cs typeface="Mitra" panose="00000400000000000000" pitchFamily="2" charset="-78"/>
              </a:rPr>
              <a:t> آنها را بر اساس ميزان استراتژيك بودن ، اولويت بندي كنيد</a:t>
            </a:r>
          </a:p>
          <a:p>
            <a:pPr eaLnBrk="1" hangingPunct="1">
              <a:lnSpc>
                <a:spcPct val="120000"/>
              </a:lnSpc>
              <a:spcBef>
                <a:spcPct val="0"/>
              </a:spcBef>
              <a:buFontTx/>
              <a:buBlip>
                <a:blip r:embed="rId2"/>
              </a:buBlip>
            </a:pPr>
            <a:r>
              <a:rPr lang="fa-IR" altLang="en-US" sz="2000" b="0">
                <a:solidFill>
                  <a:srgbClr val="000066"/>
                </a:solidFill>
                <a:latin typeface="Arial" panose="020B0604020202020204" pitchFamily="34" charset="0"/>
                <a:cs typeface="Mitra" panose="00000400000000000000" pitchFamily="2" charset="-78"/>
              </a:rPr>
              <a:t> جنبه هايي كه از نظر استراتژيك بودن در اولويت قرار مي گيرند ، جهت تجزيه و تحليل نيز در </a:t>
            </a:r>
          </a:p>
          <a:p>
            <a:pPr eaLnBrk="1" hangingPunct="1">
              <a:lnSpc>
                <a:spcPct val="120000"/>
              </a:lnSpc>
              <a:spcBef>
                <a:spcPct val="0"/>
              </a:spcBef>
            </a:pPr>
            <a:r>
              <a:rPr lang="fa-IR" altLang="en-US" sz="2000" b="0">
                <a:solidFill>
                  <a:srgbClr val="000066"/>
                </a:solidFill>
                <a:latin typeface="Arial" panose="020B0604020202020204" pitchFamily="34" charset="0"/>
                <a:cs typeface="Mitra" panose="00000400000000000000" pitchFamily="2" charset="-78"/>
              </a:rPr>
              <a:t>     اولويت قرار مي گيرند </a:t>
            </a:r>
          </a:p>
          <a:p>
            <a:pPr eaLnBrk="1" hangingPunct="1">
              <a:lnSpc>
                <a:spcPct val="120000"/>
              </a:lnSpc>
              <a:spcBef>
                <a:spcPct val="0"/>
              </a:spcBef>
              <a:buFontTx/>
              <a:buBlip>
                <a:blip r:embed="rId2"/>
              </a:buBlip>
            </a:pPr>
            <a:r>
              <a:rPr lang="fa-IR" altLang="en-US" sz="2000" b="0">
                <a:solidFill>
                  <a:srgbClr val="000066"/>
                </a:solidFill>
                <a:latin typeface="Arial" panose="020B0604020202020204" pitchFamily="34" charset="0"/>
                <a:cs typeface="Mitra" panose="00000400000000000000" pitchFamily="2" charset="-78"/>
              </a:rPr>
              <a:t> پس از تعيين جنبه استراتژيك ، آن دسته از برنامه هايي كه با اهداف استراتژيك خود منطبق نيستند </a:t>
            </a:r>
          </a:p>
          <a:p>
            <a:pPr eaLnBrk="1" hangingPunct="1">
              <a:lnSpc>
                <a:spcPct val="120000"/>
              </a:lnSpc>
              <a:spcBef>
                <a:spcPct val="0"/>
              </a:spcBef>
            </a:pPr>
            <a:r>
              <a:rPr lang="fa-IR" altLang="en-US" sz="2000" b="0">
                <a:solidFill>
                  <a:srgbClr val="000066"/>
                </a:solidFill>
                <a:latin typeface="Arial" panose="020B0604020202020204" pitchFamily="34" charset="0"/>
                <a:cs typeface="Mitra" panose="00000400000000000000" pitchFamily="2" charset="-78"/>
              </a:rPr>
              <a:t>     را انتخاب كنيد</a:t>
            </a:r>
          </a:p>
          <a:p>
            <a:pPr eaLnBrk="1" hangingPunct="1">
              <a:lnSpc>
                <a:spcPct val="120000"/>
              </a:lnSpc>
              <a:spcBef>
                <a:spcPct val="0"/>
              </a:spcBef>
              <a:buFontTx/>
              <a:buBlip>
                <a:blip r:embed="rId2"/>
              </a:buBlip>
            </a:pPr>
            <a:r>
              <a:rPr lang="fa-IR" altLang="en-US" sz="2000" b="0">
                <a:solidFill>
                  <a:srgbClr val="000066"/>
                </a:solidFill>
                <a:latin typeface="Arial" panose="020B0604020202020204" pitchFamily="34" charset="0"/>
                <a:cs typeface="Mitra" panose="00000400000000000000" pitchFamily="2" charset="-78"/>
              </a:rPr>
              <a:t> از ميان برنامه هاي انتخاب شده ، نتايج فعاليت هايي كه استراتژيك تر است ، جهت تجزيه و تحليل </a:t>
            </a:r>
          </a:p>
          <a:p>
            <a:pPr eaLnBrk="1" hangingPunct="1">
              <a:lnSpc>
                <a:spcPct val="120000"/>
              </a:lnSpc>
              <a:spcBef>
                <a:spcPct val="0"/>
              </a:spcBef>
            </a:pPr>
            <a:r>
              <a:rPr lang="fa-IR" altLang="en-US" sz="2000" b="0">
                <a:solidFill>
                  <a:srgbClr val="000066"/>
                </a:solidFill>
                <a:latin typeface="Arial" panose="020B0604020202020204" pitchFamily="34" charset="0"/>
                <a:cs typeface="Mitra" panose="00000400000000000000" pitchFamily="2" charset="-78"/>
              </a:rPr>
              <a:t>    در اولويت قرار مي گيرد</a:t>
            </a:r>
          </a:p>
        </p:txBody>
      </p:sp>
      <p:sp>
        <p:nvSpPr>
          <p:cNvPr id="362501" name="Rectangle 1029"/>
          <p:cNvSpPr>
            <a:spLocks noChangeArrowheads="1"/>
          </p:cNvSpPr>
          <p:nvPr/>
        </p:nvSpPr>
        <p:spPr bwMode="auto">
          <a:xfrm>
            <a:off x="457200" y="228600"/>
            <a:ext cx="7134225" cy="896938"/>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400">
                <a:cs typeface="Titr" pitchFamily="2" charset="-78"/>
              </a:rPr>
              <a:t>بخش نهم : تجزيه و تحليل نتايج و بازنگري استراتژي ها</a:t>
            </a:r>
            <a:endParaRPr lang="en-US" altLang="en-US" sz="2400">
              <a:cs typeface="Titr" pitchFamily="2" charset="-78"/>
            </a:endParaRPr>
          </a:p>
        </p:txBody>
      </p:sp>
      <p:grpSp>
        <p:nvGrpSpPr>
          <p:cNvPr id="54277" name="Group 1030"/>
          <p:cNvGrpSpPr>
            <a:grpSpLocks/>
          </p:cNvGrpSpPr>
          <p:nvPr/>
        </p:nvGrpSpPr>
        <p:grpSpPr bwMode="auto">
          <a:xfrm>
            <a:off x="-17463" y="6459538"/>
            <a:ext cx="381001" cy="465137"/>
            <a:chOff x="-11" y="4069"/>
            <a:chExt cx="240" cy="293"/>
          </a:xfrm>
        </p:grpSpPr>
        <p:sp>
          <p:nvSpPr>
            <p:cNvPr id="54278" name="Rectangle 1031"/>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86</a:t>
              </a:r>
              <a:endParaRPr lang="en-US" altLang="en-US" b="0">
                <a:solidFill>
                  <a:srgbClr val="CC0000"/>
                </a:solidFill>
              </a:endParaRPr>
            </a:p>
          </p:txBody>
        </p:sp>
        <p:sp>
          <p:nvSpPr>
            <p:cNvPr id="54279" name="Line 1032"/>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80" name="Rectangle 1033"/>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62501"/>
                                        </p:tgtEl>
                                        <p:attrNameLst>
                                          <p:attrName>style.visibility</p:attrName>
                                        </p:attrNameLst>
                                      </p:cBhvr>
                                      <p:to>
                                        <p:strVal val="visible"/>
                                      </p:to>
                                    </p:set>
                                    <p:animEffect transition="in" filter="box(out)">
                                      <p:cBhvr>
                                        <p:cTn id="7" dur="500"/>
                                        <p:tgtEl>
                                          <p:spTgt spid="362501"/>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62498"/>
                                        </p:tgtEl>
                                        <p:attrNameLst>
                                          <p:attrName>style.visibility</p:attrName>
                                        </p:attrNameLst>
                                      </p:cBhvr>
                                      <p:to>
                                        <p:strVal val="visible"/>
                                      </p:to>
                                    </p:set>
                                    <p:animEffect transition="in" filter="dissolve">
                                      <p:cBhvr>
                                        <p:cTn id="11" dur="500"/>
                                        <p:tgtEl>
                                          <p:spTgt spid="362498"/>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62499"/>
                                        </p:tgtEl>
                                        <p:attrNameLst>
                                          <p:attrName>style.visibility</p:attrName>
                                        </p:attrNameLst>
                                      </p:cBhvr>
                                      <p:to>
                                        <p:strVal val="visible"/>
                                      </p:to>
                                    </p:set>
                                    <p:animEffect transition="in" filter="dissolve">
                                      <p:cBhvr>
                                        <p:cTn id="15" dur="500"/>
                                        <p:tgtEl>
                                          <p:spTgt spid="3624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498" grpId="0" autoUpdateAnimBg="0"/>
      <p:bldP spid="362499" grpId="0" autoUpdateAnimBg="0"/>
      <p:bldP spid="362501"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ChangeArrowheads="1"/>
          </p:cNvSpPr>
          <p:nvPr/>
        </p:nvSpPr>
        <p:spPr bwMode="auto">
          <a:xfrm>
            <a:off x="-457200" y="1752600"/>
            <a:ext cx="7754938"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lnSpc>
                <a:spcPct val="150000"/>
              </a:lnSpc>
              <a:spcBef>
                <a:spcPct val="0"/>
              </a:spcBef>
            </a:pPr>
            <a:endParaRPr lang="fa-IR" altLang="en-US" sz="2400">
              <a:solidFill>
                <a:srgbClr val="A50021"/>
              </a:solidFill>
              <a:latin typeface="Arial" panose="020B0604020202020204" pitchFamily="34" charset="0"/>
              <a:cs typeface="Nazanin" panose="00000400000000000000" pitchFamily="2" charset="-78"/>
            </a:endParaRPr>
          </a:p>
          <a:p>
            <a:pPr eaLnBrk="1" hangingPunct="1">
              <a:lnSpc>
                <a:spcPct val="150000"/>
              </a:lnSpc>
              <a:spcBef>
                <a:spcPct val="0"/>
              </a:spcBef>
              <a:buFontTx/>
              <a:buBlip>
                <a:blip r:embed="rId2"/>
              </a:buBlip>
            </a:pPr>
            <a:r>
              <a:rPr lang="fa-IR" altLang="en-US" sz="2400" b="0">
                <a:solidFill>
                  <a:srgbClr val="336600"/>
                </a:solidFill>
                <a:latin typeface="Arial" panose="020B0604020202020204" pitchFamily="34" charset="0"/>
                <a:cs typeface="Nazanin" panose="00000400000000000000" pitchFamily="2" charset="-78"/>
              </a:rPr>
              <a:t>عملي بودن</a:t>
            </a:r>
          </a:p>
          <a:p>
            <a:pPr eaLnBrk="1" hangingPunct="1">
              <a:lnSpc>
                <a:spcPct val="150000"/>
              </a:lnSpc>
              <a:spcBef>
                <a:spcPct val="0"/>
              </a:spcBef>
              <a:buFontTx/>
              <a:buBlip>
                <a:blip r:embed="rId2"/>
              </a:buBlip>
            </a:pPr>
            <a:r>
              <a:rPr lang="fa-IR" altLang="en-US" sz="2400" b="0">
                <a:solidFill>
                  <a:srgbClr val="336600"/>
                </a:solidFill>
                <a:latin typeface="Arial" panose="020B0604020202020204" pitchFamily="34" charset="0"/>
                <a:cs typeface="Nazanin" panose="00000400000000000000" pitchFamily="2" charset="-78"/>
              </a:rPr>
              <a:t>قابل توجيه و دفاع بودن</a:t>
            </a:r>
          </a:p>
          <a:p>
            <a:pPr eaLnBrk="1" hangingPunct="1">
              <a:lnSpc>
                <a:spcPct val="150000"/>
              </a:lnSpc>
              <a:spcBef>
                <a:spcPct val="0"/>
              </a:spcBef>
              <a:buFontTx/>
              <a:buBlip>
                <a:blip r:embed="rId2"/>
              </a:buBlip>
            </a:pPr>
            <a:r>
              <a:rPr lang="fa-IR" altLang="en-US" sz="2400" b="0">
                <a:solidFill>
                  <a:srgbClr val="336600"/>
                </a:solidFill>
                <a:latin typeface="Arial" panose="020B0604020202020204" pitchFamily="34" charset="0"/>
                <a:cs typeface="Nazanin" panose="00000400000000000000" pitchFamily="2" charset="-78"/>
              </a:rPr>
              <a:t>واقعي بودن</a:t>
            </a:r>
          </a:p>
          <a:p>
            <a:pPr eaLnBrk="1" hangingPunct="1">
              <a:lnSpc>
                <a:spcPct val="150000"/>
              </a:lnSpc>
              <a:spcBef>
                <a:spcPct val="0"/>
              </a:spcBef>
              <a:buFontTx/>
              <a:buBlip>
                <a:blip r:embed="rId2"/>
              </a:buBlip>
            </a:pPr>
            <a:r>
              <a:rPr lang="fa-IR" altLang="en-US" sz="2400" b="0">
                <a:solidFill>
                  <a:srgbClr val="336600"/>
                </a:solidFill>
                <a:latin typeface="Arial" panose="020B0604020202020204" pitchFamily="34" charset="0"/>
                <a:cs typeface="Nazanin" panose="00000400000000000000" pitchFamily="2" charset="-78"/>
              </a:rPr>
              <a:t>دقيق بودن</a:t>
            </a:r>
          </a:p>
          <a:p>
            <a:pPr eaLnBrk="1" hangingPunct="1">
              <a:lnSpc>
                <a:spcPct val="150000"/>
              </a:lnSpc>
              <a:spcBef>
                <a:spcPct val="0"/>
              </a:spcBef>
              <a:buFontTx/>
              <a:buBlip>
                <a:blip r:embed="rId2"/>
              </a:buBlip>
            </a:pPr>
            <a:r>
              <a:rPr lang="fa-IR" altLang="en-US" sz="2400" b="0">
                <a:solidFill>
                  <a:srgbClr val="336600"/>
                </a:solidFill>
                <a:latin typeface="Arial" panose="020B0604020202020204" pitchFamily="34" charset="0"/>
                <a:cs typeface="Nazanin" panose="00000400000000000000" pitchFamily="2" charset="-78"/>
              </a:rPr>
              <a:t>اصيل بودن</a:t>
            </a:r>
          </a:p>
          <a:p>
            <a:pPr eaLnBrk="1" hangingPunct="1">
              <a:lnSpc>
                <a:spcPct val="150000"/>
              </a:lnSpc>
              <a:spcBef>
                <a:spcPct val="0"/>
              </a:spcBef>
              <a:buFontTx/>
              <a:buBlip>
                <a:blip r:embed="rId2"/>
              </a:buBlip>
            </a:pPr>
            <a:r>
              <a:rPr lang="fa-IR" altLang="en-US" sz="2400" b="0">
                <a:solidFill>
                  <a:srgbClr val="336600"/>
                </a:solidFill>
                <a:latin typeface="Arial" panose="020B0604020202020204" pitchFamily="34" charset="0"/>
                <a:cs typeface="Nazanin" panose="00000400000000000000" pitchFamily="2" charset="-78"/>
              </a:rPr>
              <a:t>مشاركتي تهيه شود</a:t>
            </a:r>
            <a:endParaRPr lang="en-US" altLang="en-US" sz="2400" b="0">
              <a:solidFill>
                <a:srgbClr val="336600"/>
              </a:solidFill>
              <a:latin typeface="Arial" panose="020B0604020202020204" pitchFamily="34" charset="0"/>
              <a:cs typeface="Nazanin" panose="00000400000000000000" pitchFamily="2" charset="-78"/>
            </a:endParaRPr>
          </a:p>
        </p:txBody>
      </p:sp>
      <p:sp>
        <p:nvSpPr>
          <p:cNvPr id="249860" name="Rectangle 4"/>
          <p:cNvSpPr>
            <a:spLocks noChangeArrowheads="1"/>
          </p:cNvSpPr>
          <p:nvPr/>
        </p:nvSpPr>
        <p:spPr bwMode="auto">
          <a:xfrm>
            <a:off x="611188" y="228600"/>
            <a:ext cx="6840537" cy="896938"/>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اول :</a:t>
            </a:r>
            <a:r>
              <a:rPr lang="ar-SA" altLang="en-US" sz="2600">
                <a:cs typeface="Titr" pitchFamily="2" charset="-78"/>
              </a:rPr>
              <a:t> </a:t>
            </a:r>
            <a:r>
              <a:rPr lang="fa-IR" altLang="en-US" sz="2600">
                <a:cs typeface="Titr" pitchFamily="2" charset="-78"/>
              </a:rPr>
              <a:t>كليات برنامه استراتژيك</a:t>
            </a:r>
            <a:endParaRPr lang="en-US" altLang="en-US" sz="2600">
              <a:cs typeface="Titr" pitchFamily="2" charset="-78"/>
            </a:endParaRPr>
          </a:p>
        </p:txBody>
      </p:sp>
      <p:grpSp>
        <p:nvGrpSpPr>
          <p:cNvPr id="9220" name="Group 5"/>
          <p:cNvGrpSpPr>
            <a:grpSpLocks/>
          </p:cNvGrpSpPr>
          <p:nvPr/>
        </p:nvGrpSpPr>
        <p:grpSpPr bwMode="auto">
          <a:xfrm>
            <a:off x="0" y="6392863"/>
            <a:ext cx="381000" cy="465137"/>
            <a:chOff x="-11" y="4069"/>
            <a:chExt cx="240" cy="293"/>
          </a:xfrm>
        </p:grpSpPr>
        <p:sp>
          <p:nvSpPr>
            <p:cNvPr id="9223" name="Rectangle 6"/>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32</a:t>
              </a:r>
              <a:endParaRPr lang="en-US" altLang="en-US" b="0">
                <a:solidFill>
                  <a:srgbClr val="CC0000"/>
                </a:solidFill>
              </a:endParaRPr>
            </a:p>
          </p:txBody>
        </p:sp>
        <p:sp>
          <p:nvSpPr>
            <p:cNvPr id="9224" name="Line 7"/>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 name="Rectangle 8"/>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sp>
        <p:nvSpPr>
          <p:cNvPr id="249865" name="Text Box 9"/>
          <p:cNvSpPr txBox="1">
            <a:spLocks noChangeArrowheads="1"/>
          </p:cNvSpPr>
          <p:nvPr/>
        </p:nvSpPr>
        <p:spPr bwMode="auto">
          <a:xfrm>
            <a:off x="2590800" y="1447800"/>
            <a:ext cx="518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2400">
                <a:solidFill>
                  <a:srgbClr val="A50021"/>
                </a:solidFill>
                <a:latin typeface="Arial" panose="020B0604020202020204" pitchFamily="34" charset="0"/>
                <a:cs typeface="Nazanin" panose="00000400000000000000" pitchFamily="2" charset="-78"/>
              </a:rPr>
              <a:t>ويژگيهاي بهينه يك استراتژي</a:t>
            </a:r>
            <a:endParaRPr lang="en-US" altLang="en-US" sz="2400">
              <a:solidFill>
                <a:srgbClr val="A50021"/>
              </a:solidFill>
              <a:latin typeface="Arial" panose="020B0604020202020204" pitchFamily="34" charset="0"/>
              <a:cs typeface="Nazanin" panose="00000400000000000000" pitchFamily="2" charset="-78"/>
            </a:endParaRPr>
          </a:p>
        </p:txBody>
      </p:sp>
      <p:pic>
        <p:nvPicPr>
          <p:cNvPr id="249866" name="Picture 10" descr="hiker_11"/>
          <p:cNvPicPr>
            <a:picLocks noChangeAspect="1" noChangeArrowheads="1"/>
          </p:cNvPicPr>
          <p:nvPr/>
        </p:nvPicPr>
        <p:blipFill>
          <a:blip r:embed="rId3">
            <a:clrChange>
              <a:clrFrom>
                <a:srgbClr val="FCFEFC"/>
              </a:clrFrom>
              <a:clrTo>
                <a:srgbClr val="FCFEFC">
                  <a:alpha val="0"/>
                </a:srgbClr>
              </a:clrTo>
            </a:clrChange>
            <a:extLst>
              <a:ext uri="{28A0092B-C50C-407E-A947-70E740481C1C}">
                <a14:useLocalDpi xmlns:a14="http://schemas.microsoft.com/office/drawing/2010/main" val="0"/>
              </a:ext>
            </a:extLst>
          </a:blip>
          <a:srcRect/>
          <a:stretch>
            <a:fillRect/>
          </a:stretch>
        </p:blipFill>
        <p:spPr bwMode="auto">
          <a:xfrm>
            <a:off x="685800" y="1808163"/>
            <a:ext cx="3251200" cy="329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49860"/>
                                        </p:tgtEl>
                                        <p:attrNameLst>
                                          <p:attrName>style.visibility</p:attrName>
                                        </p:attrNameLst>
                                      </p:cBhvr>
                                      <p:to>
                                        <p:strVal val="visible"/>
                                      </p:to>
                                    </p:set>
                                    <p:animEffect transition="in" filter="box(out)">
                                      <p:cBhvr>
                                        <p:cTn id="7" dur="500"/>
                                        <p:tgtEl>
                                          <p:spTgt spid="249860"/>
                                        </p:tgtEl>
                                      </p:cBhvr>
                                    </p:animEffect>
                                  </p:childTnLst>
                                </p:cTn>
                              </p:par>
                            </p:childTnLst>
                          </p:cTn>
                        </p:par>
                        <p:par>
                          <p:cTn id="8" fill="hold" nodeType="afterGroup">
                            <p:stCondLst>
                              <p:cond delay="500"/>
                            </p:stCondLst>
                            <p:childTnLst>
                              <p:par>
                                <p:cTn id="9" presetID="15" presetClass="entr" presetSubtype="0" fill="hold" grpId="0" nodeType="afterEffect">
                                  <p:stCondLst>
                                    <p:cond delay="0"/>
                                  </p:stCondLst>
                                  <p:childTnLst>
                                    <p:set>
                                      <p:cBhvr>
                                        <p:cTn id="10" dur="1" fill="hold">
                                          <p:stCondLst>
                                            <p:cond delay="0"/>
                                          </p:stCondLst>
                                        </p:cTn>
                                        <p:tgtEl>
                                          <p:spTgt spid="249865"/>
                                        </p:tgtEl>
                                        <p:attrNameLst>
                                          <p:attrName>style.visibility</p:attrName>
                                        </p:attrNameLst>
                                      </p:cBhvr>
                                      <p:to>
                                        <p:strVal val="visible"/>
                                      </p:to>
                                    </p:set>
                                    <p:anim calcmode="lin" valueType="num">
                                      <p:cBhvr>
                                        <p:cTn id="11" dur="1000" fill="hold"/>
                                        <p:tgtEl>
                                          <p:spTgt spid="249865"/>
                                        </p:tgtEl>
                                        <p:attrNameLst>
                                          <p:attrName>ppt_w</p:attrName>
                                        </p:attrNameLst>
                                      </p:cBhvr>
                                      <p:tavLst>
                                        <p:tav tm="0">
                                          <p:val>
                                            <p:fltVal val="0"/>
                                          </p:val>
                                        </p:tav>
                                        <p:tav tm="100000">
                                          <p:val>
                                            <p:strVal val="#ppt_w"/>
                                          </p:val>
                                        </p:tav>
                                      </p:tavLst>
                                    </p:anim>
                                    <p:anim calcmode="lin" valueType="num">
                                      <p:cBhvr>
                                        <p:cTn id="12" dur="1000" fill="hold"/>
                                        <p:tgtEl>
                                          <p:spTgt spid="249865"/>
                                        </p:tgtEl>
                                        <p:attrNameLst>
                                          <p:attrName>ppt_h</p:attrName>
                                        </p:attrNameLst>
                                      </p:cBhvr>
                                      <p:tavLst>
                                        <p:tav tm="0">
                                          <p:val>
                                            <p:fltVal val="0"/>
                                          </p:val>
                                        </p:tav>
                                        <p:tav tm="100000">
                                          <p:val>
                                            <p:strVal val="#ppt_h"/>
                                          </p:val>
                                        </p:tav>
                                      </p:tavLst>
                                    </p:anim>
                                    <p:anim calcmode="lin" valueType="num">
                                      <p:cBhvr>
                                        <p:cTn id="13" dur="1000" fill="hold"/>
                                        <p:tgtEl>
                                          <p:spTgt spid="249865"/>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249865"/>
                                        </p:tgtEl>
                                        <p:attrNameLst>
                                          <p:attrName>ppt_y</p:attrName>
                                        </p:attrNameLst>
                                      </p:cBhvr>
                                      <p:tavLst>
                                        <p:tav tm="0" fmla="#ppt_y+(sin(-2*pi*(1-$))*-#ppt_x+cos(-2*pi*(1-$))*(1-#ppt_y))*(1-$)">
                                          <p:val>
                                            <p:fltVal val="0"/>
                                          </p:val>
                                        </p:tav>
                                        <p:tav tm="100000">
                                          <p:val>
                                            <p:fltVal val="1"/>
                                          </p:val>
                                        </p:tav>
                                      </p:tavLst>
                                    </p:anim>
                                  </p:childTnLst>
                                </p:cTn>
                              </p:par>
                            </p:childTnLst>
                          </p:cTn>
                        </p:par>
                        <p:par>
                          <p:cTn id="15" fill="hold" nodeType="afterGroup">
                            <p:stCondLst>
                              <p:cond delay="1500"/>
                            </p:stCondLst>
                            <p:childTnLst>
                              <p:par>
                                <p:cTn id="16" presetID="18" presetClass="entr" presetSubtype="12" fill="hold" nodeType="afterEffect">
                                  <p:stCondLst>
                                    <p:cond delay="0"/>
                                  </p:stCondLst>
                                  <p:childTnLst>
                                    <p:set>
                                      <p:cBhvr>
                                        <p:cTn id="17" dur="1" fill="hold">
                                          <p:stCondLst>
                                            <p:cond delay="0"/>
                                          </p:stCondLst>
                                        </p:cTn>
                                        <p:tgtEl>
                                          <p:spTgt spid="249866"/>
                                        </p:tgtEl>
                                        <p:attrNameLst>
                                          <p:attrName>style.visibility</p:attrName>
                                        </p:attrNameLst>
                                      </p:cBhvr>
                                      <p:to>
                                        <p:strVal val="visible"/>
                                      </p:to>
                                    </p:set>
                                    <p:animEffect transition="in" filter="strips(downLeft)">
                                      <p:cBhvr>
                                        <p:cTn id="18" dur="500"/>
                                        <p:tgtEl>
                                          <p:spTgt spid="249866"/>
                                        </p:tgtEl>
                                      </p:cBhvr>
                                    </p:animEffect>
                                  </p:childTnLst>
                                </p:cTn>
                              </p:par>
                            </p:childTnLst>
                          </p:cTn>
                        </p:par>
                        <p:par>
                          <p:cTn id="19" fill="hold" nodeType="afterGroup">
                            <p:stCondLst>
                              <p:cond delay="2000"/>
                            </p:stCondLst>
                            <p:childTnLst>
                              <p:par>
                                <p:cTn id="20" presetID="9" presetClass="entr" presetSubtype="0" fill="hold" grpId="0" nodeType="afterEffect">
                                  <p:stCondLst>
                                    <p:cond delay="0"/>
                                  </p:stCondLst>
                                  <p:childTnLst>
                                    <p:set>
                                      <p:cBhvr>
                                        <p:cTn id="21" dur="1" fill="hold">
                                          <p:stCondLst>
                                            <p:cond delay="0"/>
                                          </p:stCondLst>
                                        </p:cTn>
                                        <p:tgtEl>
                                          <p:spTgt spid="249858"/>
                                        </p:tgtEl>
                                        <p:attrNameLst>
                                          <p:attrName>style.visibility</p:attrName>
                                        </p:attrNameLst>
                                      </p:cBhvr>
                                      <p:to>
                                        <p:strVal val="visible"/>
                                      </p:to>
                                    </p:set>
                                    <p:animEffect transition="in" filter="dissolve">
                                      <p:cBhvr>
                                        <p:cTn id="22" dur="500"/>
                                        <p:tgtEl>
                                          <p:spTgt spid="249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8" grpId="0" autoUpdateAnimBg="0"/>
      <p:bldP spid="249860" grpId="0" animBg="1" autoUpdateAnimBg="0"/>
      <p:bldP spid="249865"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Text Box 2"/>
          <p:cNvSpPr txBox="1">
            <a:spLocks noChangeArrowheads="1"/>
          </p:cNvSpPr>
          <p:nvPr/>
        </p:nvSpPr>
        <p:spPr bwMode="auto">
          <a:xfrm>
            <a:off x="457200" y="990600"/>
            <a:ext cx="7235825" cy="61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lnSpc>
                <a:spcPct val="150000"/>
              </a:lnSpc>
              <a:spcBef>
                <a:spcPct val="0"/>
              </a:spcBef>
            </a:pPr>
            <a:r>
              <a:rPr lang="fa-IR" altLang="en-US" sz="2300">
                <a:solidFill>
                  <a:srgbClr val="A50021"/>
                </a:solidFill>
                <a:latin typeface="Arial" panose="020B0604020202020204" pitchFamily="34" charset="0"/>
                <a:cs typeface="Mitra" panose="00000400000000000000" pitchFamily="2" charset="-78"/>
              </a:rPr>
              <a:t>جهت تجزيه و تحليل نتايج به نكات زير توجه كنيد:</a:t>
            </a:r>
            <a:endParaRPr lang="en-US" altLang="en-US" sz="2300">
              <a:solidFill>
                <a:srgbClr val="A50021"/>
              </a:solidFill>
              <a:latin typeface="Arial" panose="020B0604020202020204" pitchFamily="34" charset="0"/>
              <a:cs typeface="Mitra" panose="00000400000000000000" pitchFamily="2" charset="-78"/>
            </a:endParaRPr>
          </a:p>
        </p:txBody>
      </p:sp>
      <p:sp>
        <p:nvSpPr>
          <p:cNvPr id="263171" name="Text Box 3"/>
          <p:cNvSpPr txBox="1">
            <a:spLocks noChangeArrowheads="1"/>
          </p:cNvSpPr>
          <p:nvPr/>
        </p:nvSpPr>
        <p:spPr bwMode="auto">
          <a:xfrm>
            <a:off x="-228600" y="1676400"/>
            <a:ext cx="7883525"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lnSpc>
                <a:spcPct val="120000"/>
              </a:lnSpc>
              <a:spcBef>
                <a:spcPct val="0"/>
              </a:spcBef>
              <a:buFontTx/>
              <a:buBlip>
                <a:blip r:embed="rId2"/>
              </a:buBlip>
            </a:pPr>
            <a:r>
              <a:rPr lang="fa-IR" altLang="en-US" sz="2000" b="0">
                <a:solidFill>
                  <a:srgbClr val="000066"/>
                </a:solidFill>
                <a:latin typeface="Arial" panose="020B0604020202020204" pitchFamily="34" charset="0"/>
                <a:cs typeface="Mitra" panose="00000400000000000000" pitchFamily="2" charset="-78"/>
              </a:rPr>
              <a:t> قبل از تجزيه و تحليل به نمودارهايي كه رسم نموده ايد كاملا توجه كنيد</a:t>
            </a:r>
          </a:p>
          <a:p>
            <a:pPr eaLnBrk="1" hangingPunct="1">
              <a:lnSpc>
                <a:spcPct val="120000"/>
              </a:lnSpc>
              <a:spcBef>
                <a:spcPct val="0"/>
              </a:spcBef>
              <a:buFontTx/>
              <a:buBlip>
                <a:blip r:embed="rId2"/>
              </a:buBlip>
            </a:pPr>
            <a:r>
              <a:rPr lang="fa-IR" altLang="en-US" sz="2000" b="0">
                <a:solidFill>
                  <a:srgbClr val="000066"/>
                </a:solidFill>
                <a:latin typeface="Arial" panose="020B0604020202020204" pitchFamily="34" charset="0"/>
                <a:cs typeface="Mitra" panose="00000400000000000000" pitchFamily="2" charset="-78"/>
              </a:rPr>
              <a:t> آن دسته از جنبه هاي ماتريس را كه با اهداف استراتژيك خود منطبق نيستند انتخاب كنيد</a:t>
            </a:r>
          </a:p>
          <a:p>
            <a:pPr eaLnBrk="1" hangingPunct="1">
              <a:lnSpc>
                <a:spcPct val="120000"/>
              </a:lnSpc>
              <a:spcBef>
                <a:spcPct val="0"/>
              </a:spcBef>
              <a:buFontTx/>
              <a:buBlip>
                <a:blip r:embed="rId2"/>
              </a:buBlip>
            </a:pPr>
            <a:r>
              <a:rPr lang="fa-IR" altLang="en-US" sz="2000" b="0">
                <a:solidFill>
                  <a:srgbClr val="000066"/>
                </a:solidFill>
                <a:latin typeface="Arial" panose="020B0604020202020204" pitchFamily="34" charset="0"/>
                <a:cs typeface="Mitra" panose="00000400000000000000" pitchFamily="2" charset="-78"/>
              </a:rPr>
              <a:t> آنها را بر اساس ميزان استراتژيك بودن ، اولويت بندي كنيد</a:t>
            </a:r>
          </a:p>
          <a:p>
            <a:pPr eaLnBrk="1" hangingPunct="1">
              <a:lnSpc>
                <a:spcPct val="120000"/>
              </a:lnSpc>
              <a:spcBef>
                <a:spcPct val="0"/>
              </a:spcBef>
              <a:buFontTx/>
              <a:buBlip>
                <a:blip r:embed="rId2"/>
              </a:buBlip>
            </a:pPr>
            <a:r>
              <a:rPr lang="fa-IR" altLang="en-US" sz="2000" b="0">
                <a:solidFill>
                  <a:srgbClr val="000066"/>
                </a:solidFill>
                <a:latin typeface="Arial" panose="020B0604020202020204" pitchFamily="34" charset="0"/>
                <a:cs typeface="Mitra" panose="00000400000000000000" pitchFamily="2" charset="-78"/>
              </a:rPr>
              <a:t> جنبه هايي كه از نظر استراتژيك بودن در اولويت قرار مي گيرند ، جهت تجزيه و تحليل نيز در </a:t>
            </a:r>
          </a:p>
          <a:p>
            <a:pPr eaLnBrk="1" hangingPunct="1">
              <a:lnSpc>
                <a:spcPct val="120000"/>
              </a:lnSpc>
              <a:spcBef>
                <a:spcPct val="0"/>
              </a:spcBef>
            </a:pPr>
            <a:r>
              <a:rPr lang="fa-IR" altLang="en-US" sz="2000" b="0">
                <a:solidFill>
                  <a:srgbClr val="000066"/>
                </a:solidFill>
                <a:latin typeface="Arial" panose="020B0604020202020204" pitchFamily="34" charset="0"/>
                <a:cs typeface="Mitra" panose="00000400000000000000" pitchFamily="2" charset="-78"/>
              </a:rPr>
              <a:t>اولويت قرار مي گيرند </a:t>
            </a:r>
          </a:p>
          <a:p>
            <a:pPr eaLnBrk="1" hangingPunct="1">
              <a:lnSpc>
                <a:spcPct val="120000"/>
              </a:lnSpc>
              <a:spcBef>
                <a:spcPct val="0"/>
              </a:spcBef>
              <a:buFontTx/>
              <a:buBlip>
                <a:blip r:embed="rId2"/>
              </a:buBlip>
            </a:pPr>
            <a:r>
              <a:rPr lang="fa-IR" altLang="en-US" sz="2000" b="0">
                <a:solidFill>
                  <a:srgbClr val="000066"/>
                </a:solidFill>
                <a:latin typeface="Arial" panose="020B0604020202020204" pitchFamily="34" charset="0"/>
                <a:cs typeface="Mitra" panose="00000400000000000000" pitchFamily="2" charset="-78"/>
              </a:rPr>
              <a:t> پس از تعين جنبه استراتژيك ، آن دسته از خانه هايي كه با اهداف استراتژيك خود منطبق نيستند </a:t>
            </a:r>
          </a:p>
          <a:p>
            <a:pPr eaLnBrk="1" hangingPunct="1">
              <a:lnSpc>
                <a:spcPct val="120000"/>
              </a:lnSpc>
              <a:spcBef>
                <a:spcPct val="0"/>
              </a:spcBef>
            </a:pPr>
            <a:r>
              <a:rPr lang="fa-IR" altLang="en-US" sz="2000" b="0">
                <a:solidFill>
                  <a:srgbClr val="000066"/>
                </a:solidFill>
                <a:latin typeface="Arial" panose="020B0604020202020204" pitchFamily="34" charset="0"/>
                <a:cs typeface="Mitra" panose="00000400000000000000" pitchFamily="2" charset="-78"/>
              </a:rPr>
              <a:t>انتخاب كنيد</a:t>
            </a:r>
          </a:p>
          <a:p>
            <a:pPr eaLnBrk="1" hangingPunct="1">
              <a:lnSpc>
                <a:spcPct val="120000"/>
              </a:lnSpc>
              <a:spcBef>
                <a:spcPct val="0"/>
              </a:spcBef>
              <a:buFontTx/>
              <a:buBlip>
                <a:blip r:embed="rId2"/>
              </a:buBlip>
            </a:pPr>
            <a:r>
              <a:rPr lang="fa-IR" altLang="en-US" sz="2000" b="0">
                <a:solidFill>
                  <a:srgbClr val="000066"/>
                </a:solidFill>
                <a:latin typeface="Arial" panose="020B0604020202020204" pitchFamily="34" charset="0"/>
                <a:cs typeface="Mitra" panose="00000400000000000000" pitchFamily="2" charset="-78"/>
              </a:rPr>
              <a:t> از ميان خانه هاي انتخاب شده ، نتايج خانه اي كه استراتژيك تر است ، جهت تجزيه و تحليل </a:t>
            </a:r>
          </a:p>
          <a:p>
            <a:pPr eaLnBrk="1" hangingPunct="1">
              <a:lnSpc>
                <a:spcPct val="120000"/>
              </a:lnSpc>
              <a:spcBef>
                <a:spcPct val="0"/>
              </a:spcBef>
            </a:pPr>
            <a:r>
              <a:rPr lang="fa-IR" altLang="en-US" sz="2000" b="0">
                <a:solidFill>
                  <a:srgbClr val="000066"/>
                </a:solidFill>
                <a:latin typeface="Arial" panose="020B0604020202020204" pitchFamily="34" charset="0"/>
                <a:cs typeface="Mitra" panose="00000400000000000000" pitchFamily="2" charset="-78"/>
              </a:rPr>
              <a:t>در اولويت قرار مي گيرد</a:t>
            </a:r>
          </a:p>
        </p:txBody>
      </p:sp>
      <p:grpSp>
        <p:nvGrpSpPr>
          <p:cNvPr id="55300" name="Group 6"/>
          <p:cNvGrpSpPr>
            <a:grpSpLocks/>
          </p:cNvGrpSpPr>
          <p:nvPr/>
        </p:nvGrpSpPr>
        <p:grpSpPr bwMode="auto">
          <a:xfrm>
            <a:off x="-17463" y="6459538"/>
            <a:ext cx="381001" cy="465137"/>
            <a:chOff x="-11" y="4069"/>
            <a:chExt cx="240" cy="293"/>
          </a:xfrm>
        </p:grpSpPr>
        <p:sp>
          <p:nvSpPr>
            <p:cNvPr id="55302" name="Rectangle 7"/>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86</a:t>
              </a:r>
              <a:endParaRPr lang="en-US" altLang="en-US" b="0">
                <a:solidFill>
                  <a:srgbClr val="CC0000"/>
                </a:solidFill>
              </a:endParaRPr>
            </a:p>
          </p:txBody>
        </p:sp>
        <p:sp>
          <p:nvSpPr>
            <p:cNvPr id="55303" name="Line 8"/>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4" name="Rectangle 9"/>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sp>
        <p:nvSpPr>
          <p:cNvPr id="263178" name="Rectangle 10"/>
          <p:cNvSpPr>
            <a:spLocks noChangeArrowheads="1"/>
          </p:cNvSpPr>
          <p:nvPr/>
        </p:nvSpPr>
        <p:spPr bwMode="auto">
          <a:xfrm>
            <a:off x="409575" y="152400"/>
            <a:ext cx="7134225" cy="8382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400">
                <a:cs typeface="Titr" pitchFamily="2" charset="-78"/>
              </a:rPr>
              <a:t>بخش هشتم : تجزيه و تحليل نتايج و بازنگري استراتژي ها</a:t>
            </a:r>
            <a:endParaRPr lang="en-US" altLang="en-US" sz="2400">
              <a:cs typeface="Titr"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63178"/>
                                        </p:tgtEl>
                                        <p:attrNameLst>
                                          <p:attrName>style.visibility</p:attrName>
                                        </p:attrNameLst>
                                      </p:cBhvr>
                                      <p:to>
                                        <p:strVal val="visible"/>
                                      </p:to>
                                    </p:set>
                                    <p:animEffect transition="in" filter="box(out)">
                                      <p:cBhvr>
                                        <p:cTn id="7" dur="500"/>
                                        <p:tgtEl>
                                          <p:spTgt spid="263178"/>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63170"/>
                                        </p:tgtEl>
                                        <p:attrNameLst>
                                          <p:attrName>style.visibility</p:attrName>
                                        </p:attrNameLst>
                                      </p:cBhvr>
                                      <p:to>
                                        <p:strVal val="visible"/>
                                      </p:to>
                                    </p:set>
                                    <p:animEffect transition="in" filter="dissolve">
                                      <p:cBhvr>
                                        <p:cTn id="11" dur="500"/>
                                        <p:tgtEl>
                                          <p:spTgt spid="263170"/>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63171"/>
                                        </p:tgtEl>
                                        <p:attrNameLst>
                                          <p:attrName>style.visibility</p:attrName>
                                        </p:attrNameLst>
                                      </p:cBhvr>
                                      <p:to>
                                        <p:strVal val="visible"/>
                                      </p:to>
                                    </p:set>
                                    <p:animEffect transition="in" filter="dissolve">
                                      <p:cBhvr>
                                        <p:cTn id="15" dur="500"/>
                                        <p:tgtEl>
                                          <p:spTgt spid="263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0" grpId="0" autoUpdateAnimBg="0"/>
      <p:bldP spid="263171" grpId="0" autoUpdateAnimBg="0"/>
      <p:bldP spid="263178" grpId="0"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Oval 1026"/>
          <p:cNvSpPr>
            <a:spLocks noChangeArrowheads="1"/>
          </p:cNvSpPr>
          <p:nvPr/>
        </p:nvSpPr>
        <p:spPr bwMode="auto">
          <a:xfrm>
            <a:off x="3200400" y="533400"/>
            <a:ext cx="1828800" cy="914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نقشه استراتژي</a:t>
            </a:r>
            <a:endParaRPr lang="en-US" altLang="en-US"/>
          </a:p>
        </p:txBody>
      </p:sp>
      <p:sp>
        <p:nvSpPr>
          <p:cNvPr id="56323" name="Oval 1027"/>
          <p:cNvSpPr>
            <a:spLocks noChangeArrowheads="1"/>
          </p:cNvSpPr>
          <p:nvPr/>
        </p:nvSpPr>
        <p:spPr bwMode="auto">
          <a:xfrm>
            <a:off x="3200400" y="2057400"/>
            <a:ext cx="19812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كارت امتيازي متوازن</a:t>
            </a:r>
            <a:endParaRPr lang="en-US" altLang="en-US"/>
          </a:p>
        </p:txBody>
      </p:sp>
      <p:sp>
        <p:nvSpPr>
          <p:cNvPr id="56324" name="Oval 1029"/>
          <p:cNvSpPr>
            <a:spLocks noChangeArrowheads="1"/>
          </p:cNvSpPr>
          <p:nvPr/>
        </p:nvSpPr>
        <p:spPr bwMode="auto">
          <a:xfrm>
            <a:off x="609600" y="3657600"/>
            <a:ext cx="1295400" cy="1143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تخصيص مجدد </a:t>
            </a:r>
          </a:p>
          <a:p>
            <a:pPr algn="ctr" eaLnBrk="1" hangingPunct="1"/>
            <a:r>
              <a:rPr lang="fa-IR" altLang="en-US"/>
              <a:t>به اولويتها</a:t>
            </a:r>
            <a:endParaRPr lang="en-US" altLang="en-US"/>
          </a:p>
        </p:txBody>
      </p:sp>
      <p:sp>
        <p:nvSpPr>
          <p:cNvPr id="56325" name="Oval 1030"/>
          <p:cNvSpPr>
            <a:spLocks noChangeArrowheads="1"/>
          </p:cNvSpPr>
          <p:nvPr/>
        </p:nvSpPr>
        <p:spPr bwMode="auto">
          <a:xfrm>
            <a:off x="914400" y="1600200"/>
            <a:ext cx="1066800" cy="1143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به روز نمايي</a:t>
            </a:r>
          </a:p>
          <a:p>
            <a:pPr algn="ctr" eaLnBrk="1" hangingPunct="1"/>
            <a:r>
              <a:rPr lang="fa-IR" altLang="en-US"/>
              <a:t> استراي</a:t>
            </a:r>
            <a:endParaRPr lang="en-US" altLang="en-US"/>
          </a:p>
        </p:txBody>
      </p:sp>
      <p:sp>
        <p:nvSpPr>
          <p:cNvPr id="56326" name="Oval 1031"/>
          <p:cNvSpPr>
            <a:spLocks noChangeArrowheads="1"/>
          </p:cNvSpPr>
          <p:nvPr/>
        </p:nvSpPr>
        <p:spPr bwMode="auto">
          <a:xfrm>
            <a:off x="6248400" y="1676400"/>
            <a:ext cx="1219200" cy="1981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آزمون فرضيات</a:t>
            </a:r>
          </a:p>
          <a:p>
            <a:pPr algn="ctr" eaLnBrk="1" hangingPunct="1"/>
            <a:r>
              <a:rPr lang="fa-IR" altLang="en-US"/>
              <a:t>و نهادينه نمودن </a:t>
            </a:r>
          </a:p>
          <a:p>
            <a:pPr algn="ctr" eaLnBrk="1" hangingPunct="1"/>
            <a:r>
              <a:rPr lang="fa-IR" altLang="en-US"/>
              <a:t>يادگيري و </a:t>
            </a:r>
          </a:p>
          <a:p>
            <a:pPr algn="ctr" eaLnBrk="1" hangingPunct="1"/>
            <a:endParaRPr lang="en-US" altLang="en-US"/>
          </a:p>
        </p:txBody>
      </p:sp>
      <p:sp>
        <p:nvSpPr>
          <p:cNvPr id="56327" name="Rectangle 1033"/>
          <p:cNvSpPr>
            <a:spLocks noChangeArrowheads="1"/>
          </p:cNvSpPr>
          <p:nvPr/>
        </p:nvSpPr>
        <p:spPr bwMode="auto">
          <a:xfrm>
            <a:off x="3048000" y="4343400"/>
            <a:ext cx="2133600" cy="1295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عملكرد</a:t>
            </a:r>
            <a:endParaRPr lang="en-US" altLang="en-US"/>
          </a:p>
        </p:txBody>
      </p:sp>
      <p:sp>
        <p:nvSpPr>
          <p:cNvPr id="56328" name="Line 1034"/>
          <p:cNvSpPr>
            <a:spLocks noChangeShapeType="1"/>
          </p:cNvSpPr>
          <p:nvPr/>
        </p:nvSpPr>
        <p:spPr bwMode="auto">
          <a:xfrm flipH="1">
            <a:off x="1828800" y="990600"/>
            <a:ext cx="1371600" cy="762000"/>
          </a:xfrm>
          <a:prstGeom prst="line">
            <a:avLst/>
          </a:prstGeom>
          <a:noFill/>
          <a:ln w="38100">
            <a:solidFill>
              <a:srgbClr val="FFCC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29" name="AutoShape 1035"/>
          <p:cNvSpPr>
            <a:spLocks noChangeArrowheads="1"/>
          </p:cNvSpPr>
          <p:nvPr/>
        </p:nvSpPr>
        <p:spPr bwMode="auto">
          <a:xfrm>
            <a:off x="3276600" y="5029200"/>
            <a:ext cx="1752600" cy="609600"/>
          </a:xfrm>
          <a:prstGeom prst="rightArrow">
            <a:avLst>
              <a:gd name="adj1" fmla="val 50000"/>
              <a:gd name="adj2" fmla="val 7187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a:t>اقدامات و نو آوريها</a:t>
            </a:r>
            <a:endParaRPr lang="en-US" altLang="en-US"/>
          </a:p>
        </p:txBody>
      </p:sp>
      <p:cxnSp>
        <p:nvCxnSpPr>
          <p:cNvPr id="56330" name="AutoShape 1036"/>
          <p:cNvCxnSpPr>
            <a:cxnSpLocks noChangeShapeType="1"/>
            <a:stCxn id="56327" idx="3"/>
            <a:endCxn id="56326" idx="4"/>
          </p:cNvCxnSpPr>
          <p:nvPr/>
        </p:nvCxnSpPr>
        <p:spPr bwMode="auto">
          <a:xfrm flipV="1">
            <a:off x="5181600" y="3657600"/>
            <a:ext cx="1676400" cy="1333500"/>
          </a:xfrm>
          <a:prstGeom prst="straightConnector1">
            <a:avLst/>
          </a:prstGeom>
          <a:noFill/>
          <a:ln w="38100">
            <a:solidFill>
              <a:srgbClr val="FFCC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31" name="AutoShape 1037"/>
          <p:cNvCxnSpPr>
            <a:cxnSpLocks noChangeShapeType="1"/>
            <a:stCxn id="56326" idx="0"/>
            <a:endCxn id="56322" idx="6"/>
          </p:cNvCxnSpPr>
          <p:nvPr/>
        </p:nvCxnSpPr>
        <p:spPr bwMode="auto">
          <a:xfrm flipH="1" flipV="1">
            <a:off x="5029200" y="990600"/>
            <a:ext cx="1828800" cy="685800"/>
          </a:xfrm>
          <a:prstGeom prst="straightConnector1">
            <a:avLst/>
          </a:prstGeom>
          <a:noFill/>
          <a:ln w="38100">
            <a:solidFill>
              <a:srgbClr val="FFCC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32" name="AutoShape 1040"/>
          <p:cNvCxnSpPr>
            <a:cxnSpLocks noChangeShapeType="1"/>
            <a:stCxn id="56324" idx="6"/>
            <a:endCxn id="56327" idx="1"/>
          </p:cNvCxnSpPr>
          <p:nvPr/>
        </p:nvCxnSpPr>
        <p:spPr bwMode="auto">
          <a:xfrm>
            <a:off x="1905000" y="4229100"/>
            <a:ext cx="1143000" cy="762000"/>
          </a:xfrm>
          <a:prstGeom prst="straightConnector1">
            <a:avLst/>
          </a:prstGeom>
          <a:noFill/>
          <a:ln w="38100">
            <a:solidFill>
              <a:srgbClr val="FFCC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33" name="Line 1044"/>
          <p:cNvSpPr>
            <a:spLocks noChangeShapeType="1"/>
          </p:cNvSpPr>
          <p:nvPr/>
        </p:nvSpPr>
        <p:spPr bwMode="auto">
          <a:xfrm>
            <a:off x="3733800" y="2743200"/>
            <a:ext cx="0" cy="1600200"/>
          </a:xfrm>
          <a:prstGeom prst="line">
            <a:avLst/>
          </a:prstGeom>
          <a:noFill/>
          <a:ln w="38100">
            <a:solidFill>
              <a:srgbClr val="FFCC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34" name="Line 1045"/>
          <p:cNvSpPr>
            <a:spLocks noChangeShapeType="1"/>
          </p:cNvSpPr>
          <p:nvPr/>
        </p:nvSpPr>
        <p:spPr bwMode="auto">
          <a:xfrm flipV="1">
            <a:off x="4495800" y="2743200"/>
            <a:ext cx="0" cy="1600200"/>
          </a:xfrm>
          <a:prstGeom prst="line">
            <a:avLst/>
          </a:prstGeom>
          <a:noFill/>
          <a:ln w="38100">
            <a:solidFill>
              <a:srgbClr val="FFCC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6335" name="AutoShape 1046"/>
          <p:cNvCxnSpPr>
            <a:cxnSpLocks noChangeShapeType="1"/>
            <a:stCxn id="56325" idx="6"/>
            <a:endCxn id="56323" idx="2"/>
          </p:cNvCxnSpPr>
          <p:nvPr/>
        </p:nvCxnSpPr>
        <p:spPr bwMode="auto">
          <a:xfrm>
            <a:off x="1981200" y="2171700"/>
            <a:ext cx="1219200" cy="228600"/>
          </a:xfrm>
          <a:prstGeom prst="straightConnector1">
            <a:avLst/>
          </a:prstGeom>
          <a:noFill/>
          <a:ln w="38100">
            <a:solidFill>
              <a:srgbClr val="FFCC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36" name="Line 1047"/>
          <p:cNvSpPr>
            <a:spLocks noChangeShapeType="1"/>
          </p:cNvSpPr>
          <p:nvPr/>
        </p:nvSpPr>
        <p:spPr bwMode="auto">
          <a:xfrm>
            <a:off x="1219200" y="2667000"/>
            <a:ext cx="0" cy="990600"/>
          </a:xfrm>
          <a:prstGeom prst="line">
            <a:avLst/>
          </a:prstGeom>
          <a:noFill/>
          <a:ln w="38100">
            <a:solidFill>
              <a:srgbClr val="FFCC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37" name="Text Box 1048"/>
          <p:cNvSpPr txBox="1">
            <a:spLocks noChangeArrowheads="1"/>
          </p:cNvSpPr>
          <p:nvPr/>
        </p:nvSpPr>
        <p:spPr bwMode="auto">
          <a:xfrm>
            <a:off x="2495550" y="19050"/>
            <a:ext cx="3067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sz="2400"/>
              <a:t>فرآيند بازنگري استراتژي ها</a:t>
            </a:r>
            <a:endParaRPr lang="en-US" altLang="en-US" sz="2400"/>
          </a:p>
        </p:txBody>
      </p:sp>
    </p:spTree>
  </p:cSld>
  <p:clrMapOvr>
    <a:masterClrMapping/>
  </p:clrMapOvr>
  <p:transition spd="med">
    <p:wheel/>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WordArt 2"/>
          <p:cNvSpPr>
            <a:spLocks noChangeArrowheads="1" noChangeShapeType="1" noTextEdit="1"/>
          </p:cNvSpPr>
          <p:nvPr/>
        </p:nvSpPr>
        <p:spPr bwMode="auto">
          <a:xfrm>
            <a:off x="938213" y="1981200"/>
            <a:ext cx="5919787" cy="2438400"/>
          </a:xfrm>
          <a:prstGeom prst="rect">
            <a:avLst/>
          </a:prstGeom>
        </p:spPr>
        <p:txBody>
          <a:bodyPr wrap="none" fromWordArt="1">
            <a:prstTxWarp prst="textPlain">
              <a:avLst>
                <a:gd name="adj" fmla="val 50000"/>
              </a:avLst>
            </a:prstTxWarp>
          </a:bodyPr>
          <a:lstStyle/>
          <a:p>
            <a:pPr algn="ctr" rtl="1"/>
            <a:r>
              <a:rPr lang="fa-I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rPr>
              <a:t>باتشكر از توجه شما</a:t>
            </a:r>
            <a:endPar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endParaRPr>
          </a:p>
        </p:txBody>
      </p:sp>
    </p:spTree>
  </p:cSld>
  <p:clrMapOvr>
    <a:masterClrMapping/>
  </p:clrMapOvr>
  <p:transition spd="med">
    <p:whee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1026"/>
          <p:cNvSpPr>
            <a:spLocks noChangeArrowheads="1"/>
          </p:cNvSpPr>
          <p:nvPr/>
        </p:nvSpPr>
        <p:spPr bwMode="auto">
          <a:xfrm>
            <a:off x="0" y="1052513"/>
            <a:ext cx="7754938"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lnSpc>
                <a:spcPct val="150000"/>
              </a:lnSpc>
              <a:spcBef>
                <a:spcPct val="0"/>
              </a:spcBef>
            </a:pPr>
            <a:endParaRPr lang="fa-IR" altLang="en-US" sz="800">
              <a:solidFill>
                <a:srgbClr val="000066"/>
              </a:solidFill>
              <a:latin typeface="Arial" panose="020B0604020202020204" pitchFamily="34" charset="0"/>
            </a:endParaRPr>
          </a:p>
          <a:p>
            <a:pPr algn="ctr" eaLnBrk="1" hangingPunct="1">
              <a:lnSpc>
                <a:spcPct val="150000"/>
              </a:lnSpc>
              <a:spcBef>
                <a:spcPct val="0"/>
              </a:spcBef>
            </a:pPr>
            <a:r>
              <a:rPr lang="fa-IR" altLang="en-US" sz="2200">
                <a:solidFill>
                  <a:srgbClr val="A50021"/>
                </a:solidFill>
                <a:latin typeface="Arial" panose="020B0604020202020204" pitchFamily="34" charset="0"/>
              </a:rPr>
              <a:t>مراحل تهيه و تدوين استراتژيها</a:t>
            </a:r>
          </a:p>
          <a:p>
            <a:pPr algn="ctr" eaLnBrk="1" hangingPunct="1">
              <a:lnSpc>
                <a:spcPct val="150000"/>
              </a:lnSpc>
              <a:spcBef>
                <a:spcPct val="0"/>
              </a:spcBef>
              <a:buSzPct val="150000"/>
            </a:pPr>
            <a:endParaRPr lang="en-US" altLang="en-US" sz="2200" b="0">
              <a:solidFill>
                <a:srgbClr val="A50021"/>
              </a:solidFill>
              <a:latin typeface="Arial" panose="020B0604020202020204" pitchFamily="34" charset="0"/>
            </a:endParaRPr>
          </a:p>
        </p:txBody>
      </p:sp>
      <p:sp>
        <p:nvSpPr>
          <p:cNvPr id="250884" name="Rectangle 1028"/>
          <p:cNvSpPr>
            <a:spLocks noChangeArrowheads="1"/>
          </p:cNvSpPr>
          <p:nvPr/>
        </p:nvSpPr>
        <p:spPr bwMode="auto">
          <a:xfrm>
            <a:off x="611188" y="152400"/>
            <a:ext cx="6840537" cy="7620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اول :</a:t>
            </a:r>
            <a:r>
              <a:rPr lang="ar-SA" altLang="en-US" sz="2600">
                <a:cs typeface="Titr" pitchFamily="2" charset="-78"/>
              </a:rPr>
              <a:t> </a:t>
            </a:r>
            <a:r>
              <a:rPr lang="fa-IR" altLang="en-US" sz="2600">
                <a:cs typeface="Titr" pitchFamily="2" charset="-78"/>
              </a:rPr>
              <a:t>كليات برنامه استراتژيك</a:t>
            </a:r>
            <a:endParaRPr lang="en-US" altLang="en-US" sz="2600">
              <a:cs typeface="Titr" pitchFamily="2" charset="-78"/>
            </a:endParaRPr>
          </a:p>
        </p:txBody>
      </p:sp>
      <p:grpSp>
        <p:nvGrpSpPr>
          <p:cNvPr id="10244" name="Group 1029"/>
          <p:cNvGrpSpPr>
            <a:grpSpLocks/>
          </p:cNvGrpSpPr>
          <p:nvPr/>
        </p:nvGrpSpPr>
        <p:grpSpPr bwMode="auto">
          <a:xfrm>
            <a:off x="0" y="6392863"/>
            <a:ext cx="381000" cy="465137"/>
            <a:chOff x="-11" y="4069"/>
            <a:chExt cx="240" cy="293"/>
          </a:xfrm>
        </p:grpSpPr>
        <p:sp>
          <p:nvSpPr>
            <p:cNvPr id="10286" name="Rectangle 1030"/>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33</a:t>
              </a:r>
              <a:endParaRPr lang="en-US" altLang="en-US" b="0">
                <a:solidFill>
                  <a:srgbClr val="CC0000"/>
                </a:solidFill>
              </a:endParaRPr>
            </a:p>
          </p:txBody>
        </p:sp>
        <p:sp>
          <p:nvSpPr>
            <p:cNvPr id="10287" name="Line 1031"/>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88" name="Rectangle 1032"/>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graphicFrame>
        <p:nvGraphicFramePr>
          <p:cNvPr id="250889" name="Group 1033"/>
          <p:cNvGraphicFramePr>
            <a:graphicFrameLocks noGrp="1"/>
          </p:cNvGraphicFramePr>
          <p:nvPr/>
        </p:nvGraphicFramePr>
        <p:xfrm>
          <a:off x="250825" y="1447800"/>
          <a:ext cx="7489825" cy="4572000"/>
        </p:xfrm>
        <a:graphic>
          <a:graphicData uri="http://schemas.openxmlformats.org/drawingml/2006/table">
            <a:tbl>
              <a:tblPr/>
              <a:tblGrid>
                <a:gridCol w="6192838">
                  <a:extLst>
                    <a:ext uri="{9D8B030D-6E8A-4147-A177-3AD203B41FA5}">
                      <a16:colId xmlns:a16="http://schemas.microsoft.com/office/drawing/2014/main" xmlns="" val="20000"/>
                    </a:ext>
                  </a:extLst>
                </a:gridCol>
                <a:gridCol w="1296987">
                  <a:extLst>
                    <a:ext uri="{9D8B030D-6E8A-4147-A177-3AD203B41FA5}">
                      <a16:colId xmlns:a16="http://schemas.microsoft.com/office/drawing/2014/main" xmlns="" val="20001"/>
                    </a:ext>
                  </a:extLst>
                </a:gridCol>
              </a:tblGrid>
              <a:tr h="33813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شناسايي و تعيين ماموريتها، اهداف و استراتژيهاي كنوني سازمان</a:t>
                      </a:r>
                      <a:endParaRPr kumimoji="0" lang="en-US"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rPr>
                        <a:t>مرحله اول</a:t>
                      </a:r>
                      <a:endParaRPr kumimoji="0" lang="en-US"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xmlns="" val="10000"/>
                  </a:ext>
                </a:extLst>
              </a:tr>
              <a:tr h="339725">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تدوين بيانيه ماموريت سازمان </a:t>
                      </a:r>
                      <a:endParaRPr kumimoji="0" lang="en-US"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rPr>
                        <a:t>مرحله دوم</a:t>
                      </a:r>
                      <a:endParaRPr kumimoji="0" lang="en-US"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xmlns="" val="10001"/>
                  </a:ext>
                </a:extLst>
              </a:tr>
              <a:tr h="33813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شناسايي فرصتها و تهديدهاي خارجي سازمان</a:t>
                      </a:r>
                      <a:endParaRPr kumimoji="0" lang="en-US"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rPr>
                        <a:t>مرحله سوم</a:t>
                      </a:r>
                      <a:endParaRPr kumimoji="0" lang="en-US"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xmlns="" val="10002"/>
                  </a:ext>
                </a:extLst>
              </a:tr>
              <a:tr h="33813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تهيه ماتريس بررسي رقابت</a:t>
                      </a:r>
                      <a:endParaRPr kumimoji="0" lang="en-US"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rPr>
                        <a:t>مرحله چهارم</a:t>
                      </a:r>
                      <a:endParaRPr kumimoji="0" lang="en-US"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xmlns="" val="10003"/>
                  </a:ext>
                </a:extLst>
              </a:tr>
              <a:tr h="339725">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تهيه ماتريس ارزيابي عوامل خارجي سازمان</a:t>
                      </a:r>
                      <a:endParaRPr kumimoji="0" lang="en-US"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rPr>
                        <a:t>مرحله پنجم</a:t>
                      </a:r>
                      <a:endParaRPr kumimoji="0" lang="en-US"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xmlns="" val="10004"/>
                  </a:ext>
                </a:extLst>
              </a:tr>
              <a:tr h="33813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شناسايي نقاط قوت و ضعف داخلي سازمان</a:t>
                      </a:r>
                      <a:endParaRPr kumimoji="0" lang="en-US"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rPr>
                        <a:t>مرحله ششم</a:t>
                      </a:r>
                      <a:endParaRPr kumimoji="0" lang="en-US"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xmlns="" val="10005"/>
                  </a:ext>
                </a:extLst>
              </a:tr>
              <a:tr h="33813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تهيه ماتريس ارزيابي عوامل داخلي سازمان</a:t>
                      </a:r>
                      <a:endParaRPr kumimoji="0" lang="en-US"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rPr>
                        <a:t>مرحله هفتم</a:t>
                      </a:r>
                      <a:endParaRPr kumimoji="0" lang="en-US"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xmlns="" val="10006"/>
                  </a:ext>
                </a:extLst>
              </a:tr>
              <a:tr h="339725">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تهيه ماتريس تهديدات ، فرصتها ، نقاط ضعف و نقاط قوت (</a:t>
                      </a:r>
                      <a:r>
                        <a:rPr kumimoji="0" lang="en-US"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SWOT</a:t>
                      </a:r>
                      <a:r>
                        <a:rPr kumimoji="0" lang="fa-IR"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a:t>
                      </a:r>
                      <a:endParaRPr kumimoji="0" lang="en-US"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rPr>
                        <a:t>مرحله هشتم</a:t>
                      </a:r>
                      <a:endParaRPr kumimoji="0" lang="en-US"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xmlns="" val="10007"/>
                  </a:ext>
                </a:extLst>
              </a:tr>
              <a:tr h="33813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تعيين اهداف بلند مدت و ارائه استراتژي هاي خاص</a:t>
                      </a:r>
                      <a:endParaRPr kumimoji="0" lang="en-US"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rPr>
                        <a:t>مرحله نهم</a:t>
                      </a:r>
                      <a:endParaRPr kumimoji="0" lang="en-US"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xmlns="" val="10008"/>
                  </a:ext>
                </a:extLst>
              </a:tr>
              <a:tr h="33813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مشخص كردن نحوه اجراي استراتژي ها و نتايج مورد انتظار از آنها</a:t>
                      </a:r>
                      <a:endParaRPr kumimoji="0" lang="en-US"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rPr>
                        <a:t>مرحله دهم</a:t>
                      </a:r>
                      <a:endParaRPr kumimoji="0" lang="en-US"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xmlns="" val="10009"/>
                  </a:ext>
                </a:extLst>
              </a:tr>
              <a:tr h="339725">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تعيين هدفهاي سالانه و سياستهاي اجرايي</a:t>
                      </a:r>
                      <a:endParaRPr kumimoji="0" lang="en-US"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rPr>
                        <a:t>مرحله يازدهم</a:t>
                      </a:r>
                      <a:endParaRPr kumimoji="0" lang="en-US"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xmlns="" val="10010"/>
                  </a:ext>
                </a:extLst>
              </a:tr>
              <a:tr h="338138">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rPr>
                        <a:t>تعيين راههاي ارزيابي و بررسي استراتژي هاي تدوين شده</a:t>
                      </a:r>
                      <a:endParaRPr kumimoji="0" lang="en-US" altLang="en-US" sz="1900" b="0" i="0" u="none" strike="noStrike" cap="none" normalizeH="0" baseline="0" smtClean="0">
                        <a:ln>
                          <a:noFill/>
                        </a:ln>
                        <a:solidFill>
                          <a:schemeClr val="bg1"/>
                        </a:solidFill>
                        <a:effectLst/>
                        <a:latin typeface="Times New Roman" panose="02020603050405020304" pitchFamily="18" charset="0"/>
                        <a:cs typeface="Nazanin" panose="00000400000000000000"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lvl1pPr algn="l" rtl="0">
                        <a:spcBef>
                          <a:spcPct val="20000"/>
                        </a:spcBef>
                        <a:defRPr sz="2800">
                          <a:solidFill>
                            <a:schemeClr val="tx1"/>
                          </a:solidFill>
                          <a:latin typeface="Times New Roman" panose="02020603050405020304" pitchFamily="18" charset="0"/>
                          <a:cs typeface="Times New Roman" panose="02020603050405020304" pitchFamily="18" charset="0"/>
                        </a:defRPr>
                      </a:lvl1pPr>
                      <a:lvl2pPr algn="l" rtl="0">
                        <a:spcBef>
                          <a:spcPct val="20000"/>
                        </a:spcBef>
                        <a:defRPr sz="2400">
                          <a:solidFill>
                            <a:schemeClr val="tx1"/>
                          </a:solidFill>
                          <a:latin typeface="Times New Roman" panose="02020603050405020304" pitchFamily="18" charset="0"/>
                          <a:cs typeface="Times New Roman" panose="02020603050405020304" pitchFamily="18" charset="0"/>
                        </a:defRPr>
                      </a:lvl2pPr>
                      <a:lvl3pPr algn="l" rtl="0">
                        <a:spcBef>
                          <a:spcPct val="20000"/>
                        </a:spcBef>
                        <a:defRPr sz="2000">
                          <a:solidFill>
                            <a:schemeClr val="tx1"/>
                          </a:solidFill>
                          <a:latin typeface="Times New Roman" panose="02020603050405020304" pitchFamily="18" charset="0"/>
                          <a:cs typeface="Times New Roman" panose="02020603050405020304" pitchFamily="18" charset="0"/>
                        </a:defRPr>
                      </a:lvl3pPr>
                      <a:lvl4pPr algn="l" rtl="0">
                        <a:spcBef>
                          <a:spcPct val="20000"/>
                        </a:spcBef>
                        <a:defRPr>
                          <a:solidFill>
                            <a:schemeClr val="tx1"/>
                          </a:solidFill>
                          <a:latin typeface="Times New Roman" panose="02020603050405020304" pitchFamily="18" charset="0"/>
                          <a:cs typeface="Times New Roman" panose="02020603050405020304" pitchFamily="18" charset="0"/>
                        </a:defRPr>
                      </a:lvl4pPr>
                      <a:lvl5pPr algn="l" rtl="0">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rPr>
                        <a:t>مرحله دوازدهم</a:t>
                      </a:r>
                      <a:endParaRPr kumimoji="0" lang="en-US" altLang="en-US" sz="1900" b="0" i="0" u="none" strike="noStrike" cap="none" normalizeH="0" baseline="0" smtClean="0">
                        <a:ln>
                          <a:noFill/>
                        </a:ln>
                        <a:solidFill>
                          <a:schemeClr val="tx1"/>
                        </a:solidFill>
                        <a:effectLst/>
                        <a:latin typeface="Times New Roman" panose="02020603050405020304" pitchFamily="18" charset="0"/>
                        <a:cs typeface="Nazanin" panose="00000400000000000000"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xmlns="" val="10011"/>
                  </a:ext>
                </a:extLst>
              </a:tr>
            </a:tbl>
          </a:graphicData>
        </a:graphic>
      </p:graphicFrame>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0884"/>
                                        </p:tgtEl>
                                        <p:attrNameLst>
                                          <p:attrName>style.visibility</p:attrName>
                                        </p:attrNameLst>
                                      </p:cBhvr>
                                      <p:to>
                                        <p:strVal val="visible"/>
                                      </p:to>
                                    </p:set>
                                    <p:animEffect transition="in" filter="box(out)">
                                      <p:cBhvr>
                                        <p:cTn id="7" dur="500"/>
                                        <p:tgtEl>
                                          <p:spTgt spid="250884"/>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50882"/>
                                        </p:tgtEl>
                                        <p:attrNameLst>
                                          <p:attrName>style.visibility</p:attrName>
                                        </p:attrNameLst>
                                      </p:cBhvr>
                                      <p:to>
                                        <p:strVal val="visible"/>
                                      </p:to>
                                    </p:set>
                                    <p:animEffect transition="in" filter="dissolve">
                                      <p:cBhvr>
                                        <p:cTn id="11" dur="500"/>
                                        <p:tgtEl>
                                          <p:spTgt spid="250882"/>
                                        </p:tgtEl>
                                      </p:cBhvr>
                                    </p:animEffect>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p:cTn id="14" dur="1" fill="hold">
                                          <p:stCondLst>
                                            <p:cond delay="0"/>
                                          </p:stCondLst>
                                        </p:cTn>
                                        <p:tgtEl>
                                          <p:spTgt spid="250889"/>
                                        </p:tgtEl>
                                        <p:attrNameLst>
                                          <p:attrName>style.visibility</p:attrName>
                                        </p:attrNameLst>
                                      </p:cBhvr>
                                      <p:to>
                                        <p:strVal val="visible"/>
                                      </p:to>
                                    </p:set>
                                    <p:animEffect transition="in" filter="wipe(up)">
                                      <p:cBhvr>
                                        <p:cTn id="15" dur="500"/>
                                        <p:tgtEl>
                                          <p:spTgt spid="2508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2" grpId="0" autoUpdateAnimBg="0"/>
      <p:bldP spid="250884"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ext Box 2"/>
          <p:cNvSpPr txBox="1">
            <a:spLocks noChangeArrowheads="1"/>
          </p:cNvSpPr>
          <p:nvPr/>
        </p:nvSpPr>
        <p:spPr bwMode="auto">
          <a:xfrm>
            <a:off x="228600" y="1492250"/>
            <a:ext cx="7524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rtl="0" eaLnBrk="1" hangingPunct="1"/>
            <a:r>
              <a:rPr lang="fa-IR" altLang="en-US" sz="2400">
                <a:solidFill>
                  <a:srgbClr val="A80052"/>
                </a:solidFill>
                <a:latin typeface="Arial" panose="020B0604020202020204" pitchFamily="34" charset="0"/>
                <a:cs typeface="Nazanin" panose="00000400000000000000" pitchFamily="2" charset="-78"/>
              </a:rPr>
              <a:t>نمونه هايي از استراتژي هاي سازماني</a:t>
            </a:r>
            <a:endParaRPr lang="en-US" altLang="en-US" sz="2400">
              <a:solidFill>
                <a:srgbClr val="A80052"/>
              </a:solidFill>
              <a:latin typeface="Arial" panose="020B0604020202020204" pitchFamily="34" charset="0"/>
              <a:cs typeface="Nazanin" panose="00000400000000000000" pitchFamily="2" charset="-78"/>
            </a:endParaRPr>
          </a:p>
        </p:txBody>
      </p:sp>
      <p:sp>
        <p:nvSpPr>
          <p:cNvPr id="251907" name="Text Box 3"/>
          <p:cNvSpPr txBox="1">
            <a:spLocks noChangeArrowheads="1"/>
          </p:cNvSpPr>
          <p:nvPr/>
        </p:nvSpPr>
        <p:spPr bwMode="auto">
          <a:xfrm>
            <a:off x="3505200" y="2390775"/>
            <a:ext cx="3998913" cy="294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Clr>
                <a:srgbClr val="0A01B7"/>
              </a:buClr>
              <a:buFont typeface="Wingdings" panose="05000000000000000000" pitchFamily="2" charset="2"/>
              <a:buBlip>
                <a:blip r:embed="rId2"/>
              </a:buBlip>
            </a:pPr>
            <a:r>
              <a:rPr lang="fa-IR" altLang="en-US" sz="2200">
                <a:solidFill>
                  <a:srgbClr val="000066"/>
                </a:solidFill>
                <a:latin typeface="Arial" panose="020B0604020202020204" pitchFamily="34" charset="0"/>
                <a:cs typeface="Nazanin" panose="00000400000000000000" pitchFamily="2" charset="-78"/>
              </a:rPr>
              <a:t> تنوع بخشيدن به فعاليتها</a:t>
            </a:r>
          </a:p>
          <a:p>
            <a:pPr eaLnBrk="1" hangingPunct="1">
              <a:buClr>
                <a:srgbClr val="0A01B7"/>
              </a:buClr>
              <a:buFont typeface="Wingdings" panose="05000000000000000000" pitchFamily="2" charset="2"/>
              <a:buBlip>
                <a:blip r:embed="rId2"/>
              </a:buBlip>
            </a:pPr>
            <a:r>
              <a:rPr lang="fa-IR" altLang="en-US" sz="2200">
                <a:solidFill>
                  <a:srgbClr val="000066"/>
                </a:solidFill>
                <a:latin typeface="Arial" panose="020B0604020202020204" pitchFamily="34" charset="0"/>
                <a:cs typeface="Nazanin" panose="00000400000000000000" pitchFamily="2" charset="-78"/>
              </a:rPr>
              <a:t> خريد شركتهاي ديگر</a:t>
            </a:r>
          </a:p>
          <a:p>
            <a:pPr eaLnBrk="1" hangingPunct="1">
              <a:buClr>
                <a:srgbClr val="0A01B7"/>
              </a:buClr>
              <a:buFont typeface="Wingdings" panose="05000000000000000000" pitchFamily="2" charset="2"/>
              <a:buBlip>
                <a:blip r:embed="rId2"/>
              </a:buBlip>
            </a:pPr>
            <a:r>
              <a:rPr lang="fa-IR" altLang="en-US" sz="2200">
                <a:solidFill>
                  <a:srgbClr val="000066"/>
                </a:solidFill>
                <a:latin typeface="Arial" panose="020B0604020202020204" pitchFamily="34" charset="0"/>
                <a:cs typeface="Nazanin" panose="00000400000000000000" pitchFamily="2" charset="-78"/>
              </a:rPr>
              <a:t> توليد و عرضه محصولات جديد</a:t>
            </a:r>
          </a:p>
          <a:p>
            <a:pPr eaLnBrk="1" hangingPunct="1">
              <a:buClr>
                <a:srgbClr val="0A01B7"/>
              </a:buClr>
              <a:buFont typeface="Wingdings" panose="05000000000000000000" pitchFamily="2" charset="2"/>
              <a:buBlip>
                <a:blip r:embed="rId2"/>
              </a:buBlip>
            </a:pPr>
            <a:r>
              <a:rPr lang="fa-IR" altLang="en-US" sz="2200">
                <a:solidFill>
                  <a:srgbClr val="000066"/>
                </a:solidFill>
                <a:latin typeface="Arial" panose="020B0604020202020204" pitchFamily="34" charset="0"/>
                <a:cs typeface="Nazanin" panose="00000400000000000000" pitchFamily="2" charset="-78"/>
              </a:rPr>
              <a:t> رسوخ در بازار</a:t>
            </a:r>
          </a:p>
          <a:p>
            <a:pPr eaLnBrk="1" hangingPunct="1">
              <a:buClr>
                <a:srgbClr val="0A01B7"/>
              </a:buClr>
              <a:buFont typeface="Wingdings" panose="05000000000000000000" pitchFamily="2" charset="2"/>
              <a:buBlip>
                <a:blip r:embed="rId2"/>
              </a:buBlip>
            </a:pPr>
            <a:r>
              <a:rPr lang="fa-IR" altLang="en-US" sz="2200">
                <a:solidFill>
                  <a:srgbClr val="000066"/>
                </a:solidFill>
                <a:latin typeface="Arial" panose="020B0604020202020204" pitchFamily="34" charset="0"/>
                <a:cs typeface="Nazanin" panose="00000400000000000000" pitchFamily="2" charset="-78"/>
              </a:rPr>
              <a:t> كاهش هزينه ها</a:t>
            </a:r>
          </a:p>
          <a:p>
            <a:pPr eaLnBrk="1" hangingPunct="1">
              <a:buClr>
                <a:srgbClr val="0A01B7"/>
              </a:buClr>
              <a:buFont typeface="Wingdings" panose="05000000000000000000" pitchFamily="2" charset="2"/>
              <a:buBlip>
                <a:blip r:embed="rId2"/>
              </a:buBlip>
            </a:pPr>
            <a:endParaRPr lang="en-US" altLang="en-US" sz="2200">
              <a:solidFill>
                <a:srgbClr val="008080"/>
              </a:solidFill>
              <a:latin typeface="Arial" panose="020B0604020202020204" pitchFamily="34" charset="0"/>
              <a:cs typeface="Nazanin" panose="00000400000000000000" pitchFamily="2" charset="-78"/>
            </a:endParaRPr>
          </a:p>
        </p:txBody>
      </p:sp>
      <p:sp>
        <p:nvSpPr>
          <p:cNvPr id="251909" name="Rectangle 5"/>
          <p:cNvSpPr>
            <a:spLocks noChangeArrowheads="1"/>
          </p:cNvSpPr>
          <p:nvPr/>
        </p:nvSpPr>
        <p:spPr bwMode="auto">
          <a:xfrm>
            <a:off x="1524000" y="381000"/>
            <a:ext cx="5568950" cy="522288"/>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0080"/>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اول :</a:t>
            </a:r>
            <a:r>
              <a:rPr lang="ar-SA" altLang="en-US" sz="2600">
                <a:cs typeface="Titr" pitchFamily="2" charset="-78"/>
              </a:rPr>
              <a:t> </a:t>
            </a:r>
            <a:r>
              <a:rPr lang="fa-IR" altLang="en-US" sz="2600">
                <a:cs typeface="Titr" pitchFamily="2" charset="-78"/>
              </a:rPr>
              <a:t>كليات برنامه استراتژيك</a:t>
            </a:r>
            <a:endParaRPr lang="en-US" altLang="en-US" sz="2600">
              <a:cs typeface="Titr" pitchFamily="2" charset="-78"/>
            </a:endParaRPr>
          </a:p>
        </p:txBody>
      </p:sp>
      <p:grpSp>
        <p:nvGrpSpPr>
          <p:cNvPr id="11269" name="Group 6"/>
          <p:cNvGrpSpPr>
            <a:grpSpLocks/>
          </p:cNvGrpSpPr>
          <p:nvPr/>
        </p:nvGrpSpPr>
        <p:grpSpPr bwMode="auto">
          <a:xfrm>
            <a:off x="-17463" y="6459538"/>
            <a:ext cx="381001" cy="465137"/>
            <a:chOff x="-11" y="4069"/>
            <a:chExt cx="240" cy="293"/>
          </a:xfrm>
        </p:grpSpPr>
        <p:sp>
          <p:nvSpPr>
            <p:cNvPr id="11271" name="Rectangle 7"/>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cs typeface="Nazanin" panose="00000400000000000000" pitchFamily="2" charset="-78"/>
                </a:rPr>
                <a:t>34</a:t>
              </a:r>
              <a:endParaRPr lang="en-US" altLang="en-US" b="0">
                <a:solidFill>
                  <a:srgbClr val="CC0000"/>
                </a:solidFill>
                <a:cs typeface="Nazanin" panose="00000400000000000000" pitchFamily="2" charset="-78"/>
              </a:endParaRPr>
            </a:p>
          </p:txBody>
        </p:sp>
        <p:sp>
          <p:nvSpPr>
            <p:cNvPr id="11272" name="Line 8"/>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3" name="Rectangle 9"/>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cs typeface="Nazanin" panose="00000400000000000000" pitchFamily="2" charset="-78"/>
                </a:rPr>
                <a:t>101</a:t>
              </a:r>
              <a:endParaRPr lang="en-US" altLang="en-US" b="0">
                <a:solidFill>
                  <a:srgbClr val="CC0000"/>
                </a:solidFill>
                <a:cs typeface="Nazanin" panose="00000400000000000000" pitchFamily="2" charset="-78"/>
              </a:endParaRPr>
            </a:p>
          </p:txBody>
        </p:sp>
      </p:grpSp>
      <p:sp>
        <p:nvSpPr>
          <p:cNvPr id="251914" name="Text Box 10"/>
          <p:cNvSpPr txBox="1">
            <a:spLocks noChangeArrowheads="1"/>
          </p:cNvSpPr>
          <p:nvPr/>
        </p:nvSpPr>
        <p:spPr bwMode="auto">
          <a:xfrm>
            <a:off x="152400" y="2438400"/>
            <a:ext cx="3617913" cy="143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buClr>
                <a:srgbClr val="0A01B7"/>
              </a:buClr>
              <a:buFont typeface="Wingdings" panose="05000000000000000000" pitchFamily="2" charset="2"/>
              <a:buBlip>
                <a:blip r:embed="rId2"/>
              </a:buBlip>
            </a:pPr>
            <a:r>
              <a:rPr lang="fa-IR" altLang="en-US" sz="2200">
                <a:solidFill>
                  <a:srgbClr val="000066"/>
                </a:solidFill>
                <a:latin typeface="Arial" panose="020B0604020202020204" pitchFamily="34" charset="0"/>
                <a:cs typeface="Nazanin" panose="00000400000000000000" pitchFamily="2" charset="-78"/>
              </a:rPr>
              <a:t> يكپارچه سازي عمودي به بالا</a:t>
            </a:r>
          </a:p>
          <a:p>
            <a:pPr eaLnBrk="1" hangingPunct="1">
              <a:buClr>
                <a:srgbClr val="0A01B7"/>
              </a:buClr>
              <a:buFont typeface="Wingdings" panose="05000000000000000000" pitchFamily="2" charset="2"/>
              <a:buBlip>
                <a:blip r:embed="rId2"/>
              </a:buBlip>
            </a:pPr>
            <a:r>
              <a:rPr lang="fa-IR" altLang="en-US" sz="2200">
                <a:solidFill>
                  <a:srgbClr val="000066"/>
                </a:solidFill>
                <a:latin typeface="Arial" panose="020B0604020202020204" pitchFamily="34" charset="0"/>
                <a:cs typeface="Nazanin" panose="00000400000000000000" pitchFamily="2" charset="-78"/>
              </a:rPr>
              <a:t> يكپارچه سازي عمودي به پايين</a:t>
            </a:r>
          </a:p>
          <a:p>
            <a:pPr eaLnBrk="1" hangingPunct="1">
              <a:buClr>
                <a:srgbClr val="0A01B7"/>
              </a:buClr>
              <a:buFont typeface="Wingdings" panose="05000000000000000000" pitchFamily="2" charset="2"/>
              <a:buBlip>
                <a:blip r:embed="rId2"/>
              </a:buBlip>
            </a:pPr>
            <a:r>
              <a:rPr lang="fa-IR" altLang="en-US" sz="2200">
                <a:solidFill>
                  <a:srgbClr val="000066"/>
                </a:solidFill>
                <a:latin typeface="Arial" panose="020B0604020202020204" pitchFamily="34" charset="0"/>
                <a:cs typeface="Nazanin" panose="00000400000000000000" pitchFamily="2" charset="-78"/>
              </a:rPr>
              <a:t> يكپارچه سازي افقي</a:t>
            </a:r>
            <a:endParaRPr lang="en-US" altLang="en-US" sz="2200">
              <a:solidFill>
                <a:srgbClr val="008080"/>
              </a:solidFill>
              <a:latin typeface="Arial" panose="020B0604020202020204" pitchFamily="34" charset="0"/>
              <a:cs typeface="Nazanin" panose="00000400000000000000"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1909"/>
                                        </p:tgtEl>
                                        <p:attrNameLst>
                                          <p:attrName>style.visibility</p:attrName>
                                        </p:attrNameLst>
                                      </p:cBhvr>
                                      <p:to>
                                        <p:strVal val="visible"/>
                                      </p:to>
                                    </p:set>
                                    <p:animEffect transition="in" filter="box(out)">
                                      <p:cBhvr>
                                        <p:cTn id="7" dur="500"/>
                                        <p:tgtEl>
                                          <p:spTgt spid="251909"/>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51906"/>
                                        </p:tgtEl>
                                        <p:attrNameLst>
                                          <p:attrName>style.visibility</p:attrName>
                                        </p:attrNameLst>
                                      </p:cBhvr>
                                      <p:to>
                                        <p:strVal val="visible"/>
                                      </p:to>
                                    </p:set>
                                    <p:animEffect transition="in" filter="dissolve">
                                      <p:cBhvr>
                                        <p:cTn id="11" dur="500"/>
                                        <p:tgtEl>
                                          <p:spTgt spid="251906"/>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51907"/>
                                        </p:tgtEl>
                                        <p:attrNameLst>
                                          <p:attrName>style.visibility</p:attrName>
                                        </p:attrNameLst>
                                      </p:cBhvr>
                                      <p:to>
                                        <p:strVal val="visible"/>
                                      </p:to>
                                    </p:set>
                                    <p:animEffect transition="in" filter="dissolve">
                                      <p:cBhvr>
                                        <p:cTn id="15" dur="500"/>
                                        <p:tgtEl>
                                          <p:spTgt spid="251907"/>
                                        </p:tgtEl>
                                      </p:cBhvr>
                                    </p:animEffect>
                                  </p:childTnLst>
                                </p:cTn>
                              </p:par>
                            </p:childTnLst>
                          </p:cTn>
                        </p:par>
                        <p:par>
                          <p:cTn id="16" fill="hold" nodeType="afterGroup">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251914"/>
                                        </p:tgtEl>
                                        <p:attrNameLst>
                                          <p:attrName>style.visibility</p:attrName>
                                        </p:attrNameLst>
                                      </p:cBhvr>
                                      <p:to>
                                        <p:strVal val="visible"/>
                                      </p:to>
                                    </p:set>
                                    <p:animEffect transition="in" filter="dissolve">
                                      <p:cBhvr>
                                        <p:cTn id="19" dur="500"/>
                                        <p:tgtEl>
                                          <p:spTgt spid="2519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6" grpId="0" autoUpdateAnimBg="0"/>
      <p:bldP spid="251907" grpId="0" autoUpdateAnimBg="0"/>
      <p:bldP spid="251909" grpId="0" animBg="1" autoUpdateAnimBg="0"/>
      <p:bldP spid="25191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5" name="Rectangle 3"/>
          <p:cNvSpPr>
            <a:spLocks noChangeArrowheads="1"/>
          </p:cNvSpPr>
          <p:nvPr/>
        </p:nvSpPr>
        <p:spPr bwMode="auto">
          <a:xfrm>
            <a:off x="611188" y="228600"/>
            <a:ext cx="6840537" cy="5334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اول :</a:t>
            </a:r>
            <a:r>
              <a:rPr lang="ar-SA" altLang="en-US" sz="2600">
                <a:cs typeface="Titr" pitchFamily="2" charset="-78"/>
              </a:rPr>
              <a:t> </a:t>
            </a:r>
            <a:r>
              <a:rPr lang="fa-IR" altLang="en-US" sz="2600">
                <a:cs typeface="Titr" pitchFamily="2" charset="-78"/>
              </a:rPr>
              <a:t>كليات برنامه استراتژيك</a:t>
            </a:r>
            <a:endParaRPr lang="en-US" altLang="en-US" sz="2600">
              <a:cs typeface="Titr" pitchFamily="2" charset="-78"/>
            </a:endParaRPr>
          </a:p>
        </p:txBody>
      </p:sp>
      <p:grpSp>
        <p:nvGrpSpPr>
          <p:cNvPr id="12291" name="Group 4"/>
          <p:cNvGrpSpPr>
            <a:grpSpLocks/>
          </p:cNvGrpSpPr>
          <p:nvPr/>
        </p:nvGrpSpPr>
        <p:grpSpPr bwMode="auto">
          <a:xfrm>
            <a:off x="0" y="6392863"/>
            <a:ext cx="381000" cy="465137"/>
            <a:chOff x="-11" y="4069"/>
            <a:chExt cx="240" cy="293"/>
          </a:xfrm>
        </p:grpSpPr>
        <p:sp>
          <p:nvSpPr>
            <p:cNvPr id="12345" name="Rectangle 5"/>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31</a:t>
              </a:r>
              <a:endParaRPr lang="en-US" altLang="en-US" b="0">
                <a:solidFill>
                  <a:srgbClr val="CC0000"/>
                </a:solidFill>
              </a:endParaRPr>
            </a:p>
          </p:txBody>
        </p:sp>
        <p:sp>
          <p:nvSpPr>
            <p:cNvPr id="12346" name="Line 6"/>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47" name="Rectangle 7"/>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sp>
        <p:nvSpPr>
          <p:cNvPr id="248840" name="Rectangle 8"/>
          <p:cNvSpPr>
            <a:spLocks noChangeArrowheads="1"/>
          </p:cNvSpPr>
          <p:nvPr/>
        </p:nvSpPr>
        <p:spPr bwMode="auto">
          <a:xfrm>
            <a:off x="1016000" y="1066800"/>
            <a:ext cx="6400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eaLnBrk="1" hangingPunct="1">
              <a:buFontTx/>
              <a:buNone/>
            </a:pPr>
            <a:r>
              <a:rPr lang="fa-IR" altLang="en-US" sz="2400" b="0">
                <a:solidFill>
                  <a:srgbClr val="A50021"/>
                </a:solidFill>
                <a:cs typeface="B Koodak" panose="00000700000000000000" pitchFamily="2" charset="-78"/>
              </a:rPr>
              <a:t>اصطلاحات کلیدی موجود در مدیریت استراتژیک</a:t>
            </a:r>
            <a:endParaRPr lang="en-US" altLang="en-US" sz="2400" b="0">
              <a:solidFill>
                <a:srgbClr val="A50021"/>
              </a:solidFill>
              <a:cs typeface="B Koodak" panose="00000700000000000000" pitchFamily="2" charset="-78"/>
            </a:endParaRPr>
          </a:p>
        </p:txBody>
      </p:sp>
      <p:sp>
        <p:nvSpPr>
          <p:cNvPr id="12293" name="Rectangle 10"/>
          <p:cNvSpPr>
            <a:spLocks noChangeArrowheads="1"/>
          </p:cNvSpPr>
          <p:nvPr/>
        </p:nvSpPr>
        <p:spPr bwMode="auto">
          <a:xfrm>
            <a:off x="2590800" y="1600200"/>
            <a:ext cx="3200400" cy="42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000" b="0">
                <a:solidFill>
                  <a:srgbClr val="000046"/>
                </a:solidFill>
                <a:cs typeface="B Koodak" panose="00000700000000000000" pitchFamily="2" charset="-78"/>
              </a:rPr>
              <a:t>ماموریت </a:t>
            </a:r>
          </a:p>
          <a:p>
            <a:pPr algn="ctr" eaLnBrk="1" hangingPunct="1">
              <a:buFontTx/>
              <a:buNone/>
            </a:pPr>
            <a:r>
              <a:rPr lang="fa-IR" altLang="en-US" sz="1000" b="0">
                <a:solidFill>
                  <a:srgbClr val="000046"/>
                </a:solidFill>
                <a:cs typeface="B Koodak" panose="00000700000000000000" pitchFamily="2" charset="-78"/>
              </a:rPr>
              <a:t>ما به چه کاری مشغول هستیم ، چرا ما هستیم ، علت وجودی ما چیست ؟</a:t>
            </a:r>
            <a:endParaRPr lang="en-US" altLang="en-US" sz="1000" b="0">
              <a:solidFill>
                <a:srgbClr val="000046"/>
              </a:solidFill>
              <a:cs typeface="B Koodak" panose="00000700000000000000" pitchFamily="2" charset="-78"/>
            </a:endParaRPr>
          </a:p>
        </p:txBody>
      </p:sp>
      <p:sp>
        <p:nvSpPr>
          <p:cNvPr id="12294" name="Line 11"/>
          <p:cNvSpPr>
            <a:spLocks noChangeShapeType="1"/>
          </p:cNvSpPr>
          <p:nvPr/>
        </p:nvSpPr>
        <p:spPr bwMode="auto">
          <a:xfrm>
            <a:off x="2590800" y="1600200"/>
            <a:ext cx="32004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5" name="Line 12"/>
          <p:cNvSpPr>
            <a:spLocks noChangeShapeType="1"/>
          </p:cNvSpPr>
          <p:nvPr/>
        </p:nvSpPr>
        <p:spPr bwMode="auto">
          <a:xfrm>
            <a:off x="2590800" y="2025650"/>
            <a:ext cx="32004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6" name="Line 13"/>
          <p:cNvSpPr>
            <a:spLocks noChangeShapeType="1"/>
          </p:cNvSpPr>
          <p:nvPr/>
        </p:nvSpPr>
        <p:spPr bwMode="auto">
          <a:xfrm>
            <a:off x="2590800" y="1600200"/>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7" name="Line 14"/>
          <p:cNvSpPr>
            <a:spLocks noChangeShapeType="1"/>
          </p:cNvSpPr>
          <p:nvPr/>
        </p:nvSpPr>
        <p:spPr bwMode="auto">
          <a:xfrm>
            <a:off x="5791200" y="1600200"/>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8" name="Rectangle 15"/>
          <p:cNvSpPr>
            <a:spLocks noChangeArrowheads="1"/>
          </p:cNvSpPr>
          <p:nvPr/>
        </p:nvSpPr>
        <p:spPr bwMode="auto">
          <a:xfrm>
            <a:off x="2514600" y="2025650"/>
            <a:ext cx="3352800" cy="42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000" b="0">
                <a:solidFill>
                  <a:srgbClr val="000046"/>
                </a:solidFill>
                <a:cs typeface="B Koodak" panose="00000700000000000000" pitchFamily="2" charset="-78"/>
              </a:rPr>
              <a:t>ارزش های محوری </a:t>
            </a:r>
          </a:p>
          <a:p>
            <a:pPr algn="ctr" eaLnBrk="1" hangingPunct="1">
              <a:buFontTx/>
              <a:buNone/>
            </a:pPr>
            <a:r>
              <a:rPr lang="en-US" altLang="en-US" sz="1000" b="0">
                <a:solidFill>
                  <a:srgbClr val="000046"/>
                </a:solidFill>
                <a:cs typeface="B Koodak" panose="00000700000000000000" pitchFamily="2" charset="-78"/>
              </a:rPr>
              <a:t>(</a:t>
            </a:r>
            <a:r>
              <a:rPr lang="fa-IR" altLang="en-US" sz="1000" b="0">
                <a:solidFill>
                  <a:srgbClr val="000046"/>
                </a:solidFill>
                <a:cs typeface="B Koodak" panose="00000700000000000000" pitchFamily="2" charset="-78"/>
              </a:rPr>
              <a:t>ما به چه چیزهایی معتقدیم ؟</a:t>
            </a:r>
            <a:r>
              <a:rPr lang="en-US" altLang="en-US" sz="1000" b="0">
                <a:solidFill>
                  <a:srgbClr val="000046"/>
                </a:solidFill>
                <a:cs typeface="B Koodak" panose="00000700000000000000" pitchFamily="2" charset="-78"/>
              </a:rPr>
              <a:t>)</a:t>
            </a:r>
          </a:p>
        </p:txBody>
      </p:sp>
      <p:sp>
        <p:nvSpPr>
          <p:cNvPr id="12299" name="Line 16"/>
          <p:cNvSpPr>
            <a:spLocks noChangeShapeType="1"/>
          </p:cNvSpPr>
          <p:nvPr/>
        </p:nvSpPr>
        <p:spPr bwMode="auto">
          <a:xfrm>
            <a:off x="2514600" y="2025650"/>
            <a:ext cx="33528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0" name="Line 17"/>
          <p:cNvSpPr>
            <a:spLocks noChangeShapeType="1"/>
          </p:cNvSpPr>
          <p:nvPr/>
        </p:nvSpPr>
        <p:spPr bwMode="auto">
          <a:xfrm>
            <a:off x="2514600" y="2451100"/>
            <a:ext cx="33528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1" name="Line 18"/>
          <p:cNvSpPr>
            <a:spLocks noChangeShapeType="1"/>
          </p:cNvSpPr>
          <p:nvPr/>
        </p:nvSpPr>
        <p:spPr bwMode="auto">
          <a:xfrm>
            <a:off x="2514600" y="2025650"/>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2" name="Line 19"/>
          <p:cNvSpPr>
            <a:spLocks noChangeShapeType="1"/>
          </p:cNvSpPr>
          <p:nvPr/>
        </p:nvSpPr>
        <p:spPr bwMode="auto">
          <a:xfrm>
            <a:off x="5867400" y="2025650"/>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3" name="Rectangle 20"/>
          <p:cNvSpPr>
            <a:spLocks noChangeArrowheads="1"/>
          </p:cNvSpPr>
          <p:nvPr/>
        </p:nvSpPr>
        <p:spPr bwMode="auto">
          <a:xfrm>
            <a:off x="2438400" y="2449513"/>
            <a:ext cx="3505200" cy="42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000" b="0">
                <a:solidFill>
                  <a:srgbClr val="000046"/>
                </a:solidFill>
                <a:cs typeface="B Koodak" panose="00000700000000000000" pitchFamily="2" charset="-78"/>
              </a:rPr>
              <a:t>چشم انداز </a:t>
            </a:r>
          </a:p>
          <a:p>
            <a:pPr algn="ctr" eaLnBrk="1" hangingPunct="1">
              <a:buFontTx/>
              <a:buNone/>
            </a:pPr>
            <a:r>
              <a:rPr lang="en-US" altLang="en-US" sz="1000" b="0">
                <a:solidFill>
                  <a:srgbClr val="000046"/>
                </a:solidFill>
                <a:cs typeface="B Koodak" panose="00000700000000000000" pitchFamily="2" charset="-78"/>
              </a:rPr>
              <a:t>(</a:t>
            </a:r>
            <a:r>
              <a:rPr lang="fa-IR" altLang="en-US" sz="1000" b="0">
                <a:solidFill>
                  <a:srgbClr val="000046"/>
                </a:solidFill>
                <a:cs typeface="B Koodak" panose="00000700000000000000" pitchFamily="2" charset="-78"/>
              </a:rPr>
              <a:t>می خواهیم چه بشویم ؟ </a:t>
            </a:r>
            <a:r>
              <a:rPr lang="en-US" altLang="en-US" sz="1000" b="0">
                <a:solidFill>
                  <a:srgbClr val="000046"/>
                </a:solidFill>
                <a:cs typeface="B Koodak" panose="00000700000000000000" pitchFamily="2" charset="-78"/>
              </a:rPr>
              <a:t>)</a:t>
            </a:r>
          </a:p>
        </p:txBody>
      </p:sp>
      <p:sp>
        <p:nvSpPr>
          <p:cNvPr id="12304" name="Line 21"/>
          <p:cNvSpPr>
            <a:spLocks noChangeShapeType="1"/>
          </p:cNvSpPr>
          <p:nvPr/>
        </p:nvSpPr>
        <p:spPr bwMode="auto">
          <a:xfrm>
            <a:off x="2438400" y="2449513"/>
            <a:ext cx="35052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5" name="Line 22"/>
          <p:cNvSpPr>
            <a:spLocks noChangeShapeType="1"/>
          </p:cNvSpPr>
          <p:nvPr/>
        </p:nvSpPr>
        <p:spPr bwMode="auto">
          <a:xfrm>
            <a:off x="2438400" y="2874963"/>
            <a:ext cx="35052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6" name="Line 23"/>
          <p:cNvSpPr>
            <a:spLocks noChangeShapeType="1"/>
          </p:cNvSpPr>
          <p:nvPr/>
        </p:nvSpPr>
        <p:spPr bwMode="auto">
          <a:xfrm>
            <a:off x="2438400" y="2449513"/>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7" name="Line 24"/>
          <p:cNvSpPr>
            <a:spLocks noChangeShapeType="1"/>
          </p:cNvSpPr>
          <p:nvPr/>
        </p:nvSpPr>
        <p:spPr bwMode="auto">
          <a:xfrm>
            <a:off x="5943600" y="2449513"/>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8" name="Rectangle 25"/>
          <p:cNvSpPr>
            <a:spLocks noChangeArrowheads="1"/>
          </p:cNvSpPr>
          <p:nvPr/>
        </p:nvSpPr>
        <p:spPr bwMode="auto">
          <a:xfrm>
            <a:off x="2362200" y="2870200"/>
            <a:ext cx="3657600" cy="42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000" b="0">
                <a:solidFill>
                  <a:srgbClr val="000046"/>
                </a:solidFill>
                <a:cs typeface="B Koodak" panose="00000700000000000000" pitchFamily="2" charset="-78"/>
              </a:rPr>
              <a:t>استراتژی </a:t>
            </a:r>
          </a:p>
          <a:p>
            <a:pPr algn="ctr" eaLnBrk="1" hangingPunct="1">
              <a:buFontTx/>
              <a:buNone/>
            </a:pPr>
            <a:r>
              <a:rPr lang="en-US" altLang="en-US" sz="1000" b="0">
                <a:solidFill>
                  <a:srgbClr val="000046"/>
                </a:solidFill>
                <a:cs typeface="B Koodak" panose="00000700000000000000" pitchFamily="2" charset="-78"/>
              </a:rPr>
              <a:t>(</a:t>
            </a:r>
            <a:r>
              <a:rPr lang="fa-IR" altLang="en-US" sz="1000" b="0">
                <a:solidFill>
                  <a:srgbClr val="000046"/>
                </a:solidFill>
                <a:cs typeface="B Koodak" panose="00000700000000000000" pitchFamily="2" charset="-78"/>
              </a:rPr>
              <a:t>برنامه بازی ، ما چگونه می خواهیم به آن چشم انداز برسیم ؟ </a:t>
            </a:r>
            <a:r>
              <a:rPr lang="en-US" altLang="en-US" sz="1000" b="0">
                <a:solidFill>
                  <a:srgbClr val="000046"/>
                </a:solidFill>
                <a:cs typeface="B Koodak" panose="00000700000000000000" pitchFamily="2" charset="-78"/>
              </a:rPr>
              <a:t>)</a:t>
            </a:r>
          </a:p>
        </p:txBody>
      </p:sp>
      <p:sp>
        <p:nvSpPr>
          <p:cNvPr id="12309" name="Line 26"/>
          <p:cNvSpPr>
            <a:spLocks noChangeShapeType="1"/>
          </p:cNvSpPr>
          <p:nvPr/>
        </p:nvSpPr>
        <p:spPr bwMode="auto">
          <a:xfrm>
            <a:off x="2362200" y="2870200"/>
            <a:ext cx="36576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10" name="Line 27"/>
          <p:cNvSpPr>
            <a:spLocks noChangeShapeType="1"/>
          </p:cNvSpPr>
          <p:nvPr/>
        </p:nvSpPr>
        <p:spPr bwMode="auto">
          <a:xfrm>
            <a:off x="2362200" y="3295650"/>
            <a:ext cx="36576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11" name="Line 28"/>
          <p:cNvSpPr>
            <a:spLocks noChangeShapeType="1"/>
          </p:cNvSpPr>
          <p:nvPr/>
        </p:nvSpPr>
        <p:spPr bwMode="auto">
          <a:xfrm>
            <a:off x="2362200" y="2870200"/>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12" name="Line 29"/>
          <p:cNvSpPr>
            <a:spLocks noChangeShapeType="1"/>
          </p:cNvSpPr>
          <p:nvPr/>
        </p:nvSpPr>
        <p:spPr bwMode="auto">
          <a:xfrm>
            <a:off x="6019800" y="2870200"/>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13" name="Rectangle 30"/>
          <p:cNvSpPr>
            <a:spLocks noChangeArrowheads="1"/>
          </p:cNvSpPr>
          <p:nvPr/>
        </p:nvSpPr>
        <p:spPr bwMode="auto">
          <a:xfrm>
            <a:off x="2286000" y="3302000"/>
            <a:ext cx="3810000" cy="42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000" b="0">
                <a:solidFill>
                  <a:srgbClr val="000046"/>
                </a:solidFill>
                <a:cs typeface="B Koodak" panose="00000700000000000000" pitchFamily="2" charset="-78"/>
              </a:rPr>
              <a:t>روش ارزیابی متوازن </a:t>
            </a:r>
          </a:p>
          <a:p>
            <a:pPr algn="ctr" eaLnBrk="1" hangingPunct="1">
              <a:buFontTx/>
              <a:buNone/>
            </a:pPr>
            <a:r>
              <a:rPr lang="en-US" altLang="en-US" sz="1000" b="0">
                <a:solidFill>
                  <a:srgbClr val="000046"/>
                </a:solidFill>
                <a:cs typeface="B Koodak" panose="00000700000000000000" pitchFamily="2" charset="-78"/>
              </a:rPr>
              <a:t>(</a:t>
            </a:r>
            <a:r>
              <a:rPr lang="fa-IR" altLang="en-US" sz="1000" b="0">
                <a:solidFill>
                  <a:srgbClr val="000046"/>
                </a:solidFill>
                <a:cs typeface="B Koodak" panose="00000700000000000000" pitchFamily="2" charset="-78"/>
              </a:rPr>
              <a:t>چگونگی پیاده سازی و تمرکز بر استراتژی </a:t>
            </a:r>
            <a:r>
              <a:rPr lang="en-US" altLang="en-US" sz="1000" b="0">
                <a:solidFill>
                  <a:srgbClr val="000046"/>
                </a:solidFill>
                <a:cs typeface="B Koodak" panose="00000700000000000000" pitchFamily="2" charset="-78"/>
              </a:rPr>
              <a:t>)</a:t>
            </a:r>
          </a:p>
        </p:txBody>
      </p:sp>
      <p:sp>
        <p:nvSpPr>
          <p:cNvPr id="12314" name="Line 31"/>
          <p:cNvSpPr>
            <a:spLocks noChangeShapeType="1"/>
          </p:cNvSpPr>
          <p:nvPr/>
        </p:nvSpPr>
        <p:spPr bwMode="auto">
          <a:xfrm>
            <a:off x="2286000" y="3302000"/>
            <a:ext cx="38100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15" name="Line 32"/>
          <p:cNvSpPr>
            <a:spLocks noChangeShapeType="1"/>
          </p:cNvSpPr>
          <p:nvPr/>
        </p:nvSpPr>
        <p:spPr bwMode="auto">
          <a:xfrm>
            <a:off x="2286000" y="3727450"/>
            <a:ext cx="38100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16" name="Line 33"/>
          <p:cNvSpPr>
            <a:spLocks noChangeShapeType="1"/>
          </p:cNvSpPr>
          <p:nvPr/>
        </p:nvSpPr>
        <p:spPr bwMode="auto">
          <a:xfrm>
            <a:off x="2286000" y="3302000"/>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17" name="Line 34"/>
          <p:cNvSpPr>
            <a:spLocks noChangeShapeType="1"/>
          </p:cNvSpPr>
          <p:nvPr/>
        </p:nvSpPr>
        <p:spPr bwMode="auto">
          <a:xfrm>
            <a:off x="6096000" y="3302000"/>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18" name="Rectangle 35"/>
          <p:cNvSpPr>
            <a:spLocks noChangeArrowheads="1"/>
          </p:cNvSpPr>
          <p:nvPr/>
        </p:nvSpPr>
        <p:spPr bwMode="auto">
          <a:xfrm>
            <a:off x="2209800" y="3733800"/>
            <a:ext cx="4038600" cy="42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000" b="0">
                <a:solidFill>
                  <a:srgbClr val="000046"/>
                </a:solidFill>
                <a:cs typeface="B Koodak" panose="00000700000000000000" pitchFamily="2" charset="-78"/>
              </a:rPr>
              <a:t>برنامه ها و اقدامات استراتژیک </a:t>
            </a:r>
          </a:p>
          <a:p>
            <a:pPr algn="ctr" eaLnBrk="1" hangingPunct="1">
              <a:buFontTx/>
              <a:buNone/>
            </a:pPr>
            <a:r>
              <a:rPr lang="en-US" altLang="en-US" sz="1000" b="0">
                <a:solidFill>
                  <a:srgbClr val="000046"/>
                </a:solidFill>
                <a:cs typeface="B Koodak" panose="00000700000000000000" pitchFamily="2" charset="-78"/>
              </a:rPr>
              <a:t>(</a:t>
            </a:r>
            <a:r>
              <a:rPr lang="fa-IR" altLang="en-US" sz="1000" b="0">
                <a:solidFill>
                  <a:srgbClr val="000046"/>
                </a:solidFill>
                <a:cs typeface="B Koodak" panose="00000700000000000000" pitchFamily="2" charset="-78"/>
              </a:rPr>
              <a:t>چه کارهایی لازم است که انجام دهیم ؟ </a:t>
            </a:r>
            <a:r>
              <a:rPr lang="en-US" altLang="en-US" sz="1000" b="0">
                <a:solidFill>
                  <a:srgbClr val="000046"/>
                </a:solidFill>
                <a:cs typeface="B Koodak" panose="00000700000000000000" pitchFamily="2" charset="-78"/>
              </a:rPr>
              <a:t>)</a:t>
            </a:r>
          </a:p>
        </p:txBody>
      </p:sp>
      <p:sp>
        <p:nvSpPr>
          <p:cNvPr id="12319" name="Line 36"/>
          <p:cNvSpPr>
            <a:spLocks noChangeShapeType="1"/>
          </p:cNvSpPr>
          <p:nvPr/>
        </p:nvSpPr>
        <p:spPr bwMode="auto">
          <a:xfrm>
            <a:off x="2209800" y="3733800"/>
            <a:ext cx="40386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20" name="Line 37"/>
          <p:cNvSpPr>
            <a:spLocks noChangeShapeType="1"/>
          </p:cNvSpPr>
          <p:nvPr/>
        </p:nvSpPr>
        <p:spPr bwMode="auto">
          <a:xfrm>
            <a:off x="2209800" y="4159250"/>
            <a:ext cx="40386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21" name="Line 38"/>
          <p:cNvSpPr>
            <a:spLocks noChangeShapeType="1"/>
          </p:cNvSpPr>
          <p:nvPr/>
        </p:nvSpPr>
        <p:spPr bwMode="auto">
          <a:xfrm>
            <a:off x="2209800" y="3733800"/>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22" name="Line 39"/>
          <p:cNvSpPr>
            <a:spLocks noChangeShapeType="1"/>
          </p:cNvSpPr>
          <p:nvPr/>
        </p:nvSpPr>
        <p:spPr bwMode="auto">
          <a:xfrm>
            <a:off x="6248400" y="3733800"/>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23" name="Rectangle 40"/>
          <p:cNvSpPr>
            <a:spLocks noChangeArrowheads="1"/>
          </p:cNvSpPr>
          <p:nvPr/>
        </p:nvSpPr>
        <p:spPr bwMode="auto">
          <a:xfrm>
            <a:off x="2133600" y="4165600"/>
            <a:ext cx="4191000" cy="42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000" b="0">
                <a:solidFill>
                  <a:srgbClr val="000046"/>
                </a:solidFill>
                <a:cs typeface="B Koodak" panose="00000700000000000000" pitchFamily="2" charset="-78"/>
              </a:rPr>
              <a:t>اهداف مشخص </a:t>
            </a:r>
          </a:p>
          <a:p>
            <a:pPr algn="ctr" eaLnBrk="1" hangingPunct="1">
              <a:buFontTx/>
              <a:buNone/>
            </a:pPr>
            <a:r>
              <a:rPr lang="en-US" altLang="en-US" sz="1000" b="0">
                <a:solidFill>
                  <a:srgbClr val="000046"/>
                </a:solidFill>
                <a:cs typeface="B Koodak" panose="00000700000000000000" pitchFamily="2" charset="-78"/>
              </a:rPr>
              <a:t>(</a:t>
            </a:r>
            <a:r>
              <a:rPr lang="fa-IR" altLang="en-US" sz="1000" b="0">
                <a:solidFill>
                  <a:srgbClr val="000046"/>
                </a:solidFill>
                <a:cs typeface="B Koodak" panose="00000700000000000000" pitchFamily="2" charset="-78"/>
              </a:rPr>
              <a:t>چه کاری لازم است که انجام بدهم ؟ </a:t>
            </a:r>
            <a:r>
              <a:rPr lang="en-US" altLang="en-US" sz="1000" b="0">
                <a:solidFill>
                  <a:srgbClr val="000046"/>
                </a:solidFill>
                <a:cs typeface="B Koodak" panose="00000700000000000000" pitchFamily="2" charset="-78"/>
              </a:rPr>
              <a:t>)</a:t>
            </a:r>
          </a:p>
        </p:txBody>
      </p:sp>
      <p:sp>
        <p:nvSpPr>
          <p:cNvPr id="12324" name="Line 41"/>
          <p:cNvSpPr>
            <a:spLocks noChangeShapeType="1"/>
          </p:cNvSpPr>
          <p:nvPr/>
        </p:nvSpPr>
        <p:spPr bwMode="auto">
          <a:xfrm>
            <a:off x="2133600" y="4165600"/>
            <a:ext cx="41910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25" name="Line 42"/>
          <p:cNvSpPr>
            <a:spLocks noChangeShapeType="1"/>
          </p:cNvSpPr>
          <p:nvPr/>
        </p:nvSpPr>
        <p:spPr bwMode="auto">
          <a:xfrm>
            <a:off x="2133600" y="4591050"/>
            <a:ext cx="41910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26" name="Line 43"/>
          <p:cNvSpPr>
            <a:spLocks noChangeShapeType="1"/>
          </p:cNvSpPr>
          <p:nvPr/>
        </p:nvSpPr>
        <p:spPr bwMode="auto">
          <a:xfrm>
            <a:off x="2133600" y="4165600"/>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27" name="Line 44"/>
          <p:cNvSpPr>
            <a:spLocks noChangeShapeType="1"/>
          </p:cNvSpPr>
          <p:nvPr/>
        </p:nvSpPr>
        <p:spPr bwMode="auto">
          <a:xfrm>
            <a:off x="6324600" y="4165600"/>
            <a:ext cx="0" cy="42545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28" name="Rectangle 46"/>
          <p:cNvSpPr>
            <a:spLocks noChangeArrowheads="1"/>
          </p:cNvSpPr>
          <p:nvPr/>
        </p:nvSpPr>
        <p:spPr bwMode="auto">
          <a:xfrm>
            <a:off x="4800600" y="5129213"/>
            <a:ext cx="12192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endParaRPr lang="en-US" altLang="en-US" sz="1400" b="0">
              <a:solidFill>
                <a:srgbClr val="000046"/>
              </a:solidFill>
              <a:cs typeface="B Koodak" panose="00000700000000000000" pitchFamily="2" charset="-78"/>
            </a:endParaRPr>
          </a:p>
        </p:txBody>
      </p:sp>
      <p:sp>
        <p:nvSpPr>
          <p:cNvPr id="12329" name="Rectangle 47"/>
          <p:cNvSpPr>
            <a:spLocks noChangeArrowheads="1"/>
          </p:cNvSpPr>
          <p:nvPr/>
        </p:nvSpPr>
        <p:spPr bwMode="auto">
          <a:xfrm>
            <a:off x="3581400" y="5129213"/>
            <a:ext cx="12192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endParaRPr lang="en-US" altLang="en-US" sz="1400" b="0">
              <a:solidFill>
                <a:srgbClr val="000046"/>
              </a:solidFill>
              <a:cs typeface="B Koodak" panose="00000700000000000000" pitchFamily="2" charset="-78"/>
            </a:endParaRPr>
          </a:p>
        </p:txBody>
      </p:sp>
      <p:sp>
        <p:nvSpPr>
          <p:cNvPr id="12330" name="Rectangle 48"/>
          <p:cNvSpPr>
            <a:spLocks noChangeArrowheads="1"/>
          </p:cNvSpPr>
          <p:nvPr/>
        </p:nvSpPr>
        <p:spPr bwMode="auto">
          <a:xfrm>
            <a:off x="2362200" y="5129213"/>
            <a:ext cx="14478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400" b="0">
                <a:solidFill>
                  <a:srgbClr val="000046"/>
                </a:solidFill>
                <a:cs typeface="B Koodak" panose="00000700000000000000" pitchFamily="2" charset="-78"/>
              </a:rPr>
              <a:t>فرآيندهاي داخلي </a:t>
            </a:r>
            <a:endParaRPr lang="en-US" altLang="en-US" sz="1400" b="0">
              <a:solidFill>
                <a:srgbClr val="000046"/>
              </a:solidFill>
              <a:cs typeface="B Koodak" panose="00000700000000000000" pitchFamily="2" charset="-78"/>
            </a:endParaRPr>
          </a:p>
        </p:txBody>
      </p:sp>
      <p:sp>
        <p:nvSpPr>
          <p:cNvPr id="12331" name="Rectangle 49"/>
          <p:cNvSpPr>
            <a:spLocks noChangeArrowheads="1"/>
          </p:cNvSpPr>
          <p:nvPr/>
        </p:nvSpPr>
        <p:spPr bwMode="auto">
          <a:xfrm>
            <a:off x="1143000" y="5129213"/>
            <a:ext cx="12192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400" b="0">
                <a:solidFill>
                  <a:srgbClr val="000046"/>
                </a:solidFill>
                <a:cs typeface="B Koodak" panose="00000700000000000000" pitchFamily="2" charset="-78"/>
              </a:rPr>
              <a:t>يادگيري و رشد</a:t>
            </a:r>
            <a:endParaRPr lang="en-US" altLang="en-US" sz="1400" b="0">
              <a:solidFill>
                <a:srgbClr val="000046"/>
              </a:solidFill>
              <a:cs typeface="B Koodak" panose="00000700000000000000" pitchFamily="2" charset="-78"/>
            </a:endParaRPr>
          </a:p>
        </p:txBody>
      </p:sp>
      <p:sp>
        <p:nvSpPr>
          <p:cNvPr id="12332" name="Rectangle 50"/>
          <p:cNvSpPr>
            <a:spLocks noChangeArrowheads="1"/>
          </p:cNvSpPr>
          <p:nvPr/>
        </p:nvSpPr>
        <p:spPr bwMode="auto">
          <a:xfrm>
            <a:off x="1143000" y="4826000"/>
            <a:ext cx="6096000" cy="303213"/>
          </a:xfrm>
          <a:prstGeom prst="rect">
            <a:avLst/>
          </a:prstGeom>
          <a:solidFill>
            <a:srgbClr val="6171C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buFontTx/>
              <a:buNone/>
            </a:pPr>
            <a:r>
              <a:rPr lang="fa-IR" altLang="en-US" sz="1400" b="0">
                <a:solidFill>
                  <a:srgbClr val="000046"/>
                </a:solidFill>
                <a:cs typeface="B Koodak" panose="00000700000000000000" pitchFamily="2" charset="-78"/>
              </a:rPr>
              <a:t>نتایج استراتژیک </a:t>
            </a:r>
            <a:endParaRPr lang="en-US" altLang="en-US" sz="1400" b="0">
              <a:solidFill>
                <a:srgbClr val="000046"/>
              </a:solidFill>
              <a:cs typeface="B Koodak" panose="00000700000000000000" pitchFamily="2" charset="-78"/>
            </a:endParaRPr>
          </a:p>
        </p:txBody>
      </p:sp>
      <p:sp>
        <p:nvSpPr>
          <p:cNvPr id="12333" name="Line 51"/>
          <p:cNvSpPr>
            <a:spLocks noChangeShapeType="1"/>
          </p:cNvSpPr>
          <p:nvPr/>
        </p:nvSpPr>
        <p:spPr bwMode="auto">
          <a:xfrm>
            <a:off x="1143000" y="4826000"/>
            <a:ext cx="60960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2334" name="Line 52"/>
          <p:cNvSpPr>
            <a:spLocks noChangeShapeType="1"/>
          </p:cNvSpPr>
          <p:nvPr/>
        </p:nvSpPr>
        <p:spPr bwMode="auto">
          <a:xfrm>
            <a:off x="1143000" y="5129213"/>
            <a:ext cx="6096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2335" name="Line 53"/>
          <p:cNvSpPr>
            <a:spLocks noChangeShapeType="1"/>
          </p:cNvSpPr>
          <p:nvPr/>
        </p:nvSpPr>
        <p:spPr bwMode="auto">
          <a:xfrm>
            <a:off x="1143000" y="5435600"/>
            <a:ext cx="60960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2336" name="Line 54"/>
          <p:cNvSpPr>
            <a:spLocks noChangeShapeType="1"/>
          </p:cNvSpPr>
          <p:nvPr/>
        </p:nvSpPr>
        <p:spPr bwMode="auto">
          <a:xfrm>
            <a:off x="1143000" y="4826000"/>
            <a:ext cx="0" cy="60960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2337" name="Line 55"/>
          <p:cNvSpPr>
            <a:spLocks noChangeShapeType="1"/>
          </p:cNvSpPr>
          <p:nvPr/>
        </p:nvSpPr>
        <p:spPr bwMode="auto">
          <a:xfrm>
            <a:off x="7239000" y="4826000"/>
            <a:ext cx="0" cy="60960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2338" name="Line 57"/>
          <p:cNvSpPr>
            <a:spLocks noChangeShapeType="1"/>
          </p:cNvSpPr>
          <p:nvPr/>
        </p:nvSpPr>
        <p:spPr bwMode="auto">
          <a:xfrm>
            <a:off x="2438400" y="5129213"/>
            <a:ext cx="0" cy="3063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2339" name="Line 58"/>
          <p:cNvSpPr>
            <a:spLocks noChangeShapeType="1"/>
          </p:cNvSpPr>
          <p:nvPr/>
        </p:nvSpPr>
        <p:spPr bwMode="auto">
          <a:xfrm>
            <a:off x="3886200" y="5129213"/>
            <a:ext cx="0" cy="3063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2340" name="Line 59"/>
          <p:cNvSpPr>
            <a:spLocks noChangeShapeType="1"/>
          </p:cNvSpPr>
          <p:nvPr/>
        </p:nvSpPr>
        <p:spPr bwMode="auto">
          <a:xfrm>
            <a:off x="5562600" y="5129213"/>
            <a:ext cx="0" cy="3063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2341" name="Line 60"/>
          <p:cNvSpPr>
            <a:spLocks noChangeShapeType="1"/>
          </p:cNvSpPr>
          <p:nvPr/>
        </p:nvSpPr>
        <p:spPr bwMode="auto">
          <a:xfrm>
            <a:off x="4191000" y="4597400"/>
            <a:ext cx="0" cy="228600"/>
          </a:xfrm>
          <a:prstGeom prst="line">
            <a:avLst/>
          </a:prstGeom>
          <a:noFill/>
          <a:ln w="317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8893" name="Rectangle 61"/>
          <p:cNvSpPr>
            <a:spLocks noChangeArrowheads="1"/>
          </p:cNvSpPr>
          <p:nvPr/>
        </p:nvSpPr>
        <p:spPr bwMode="auto">
          <a:xfrm>
            <a:off x="533400" y="5410200"/>
            <a:ext cx="7620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buFontTx/>
              <a:buNone/>
            </a:pPr>
            <a:r>
              <a:rPr lang="en-US" altLang="en-US" sz="1800" b="0">
                <a:solidFill>
                  <a:srgbClr val="008080"/>
                </a:solidFill>
                <a:cs typeface="B Koodak" panose="00000700000000000000" pitchFamily="2" charset="-78"/>
              </a:rPr>
              <a:t>      </a:t>
            </a:r>
            <a:r>
              <a:rPr lang="fa-IR" altLang="en-US" sz="1800" b="0">
                <a:solidFill>
                  <a:srgbClr val="336600"/>
                </a:solidFill>
                <a:cs typeface="B Koodak" panose="00000700000000000000" pitchFamily="2" charset="-78"/>
              </a:rPr>
              <a:t>به خاطر داشته باشیم که استراتژی ها ابزاری هستند که سازمان می توان با آنها به اهداف بلند مدت خود دست یابد .</a:t>
            </a:r>
            <a:endParaRPr lang="en-US" altLang="en-US" sz="1800" b="0">
              <a:solidFill>
                <a:srgbClr val="336600"/>
              </a:solidFill>
              <a:cs typeface="B Koodak" panose="00000700000000000000" pitchFamily="2" charset="-78"/>
            </a:endParaRPr>
          </a:p>
        </p:txBody>
      </p:sp>
      <p:sp>
        <p:nvSpPr>
          <p:cNvPr id="12343" name="Text Box 63"/>
          <p:cNvSpPr txBox="1">
            <a:spLocks noChangeArrowheads="1"/>
          </p:cNvSpPr>
          <p:nvPr/>
        </p:nvSpPr>
        <p:spPr bwMode="auto">
          <a:xfrm>
            <a:off x="5929313" y="5127625"/>
            <a:ext cx="487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a:t>مالي</a:t>
            </a:r>
            <a:endParaRPr lang="en-US" altLang="en-US"/>
          </a:p>
        </p:txBody>
      </p:sp>
      <p:sp>
        <p:nvSpPr>
          <p:cNvPr id="12344" name="Text Box 64"/>
          <p:cNvSpPr txBox="1">
            <a:spLocks noChangeArrowheads="1"/>
          </p:cNvSpPr>
          <p:nvPr/>
        </p:nvSpPr>
        <p:spPr bwMode="auto">
          <a:xfrm>
            <a:off x="4117975" y="5051425"/>
            <a:ext cx="6985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eaLnBrk="1" hangingPunct="1"/>
            <a:r>
              <a:rPr lang="fa-IR" altLang="en-US"/>
              <a:t>مشتري</a:t>
            </a:r>
            <a:endParaRPr lang="en-US" altLang="en-US"/>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48835"/>
                                        </p:tgtEl>
                                        <p:attrNameLst>
                                          <p:attrName>style.visibility</p:attrName>
                                        </p:attrNameLst>
                                      </p:cBhvr>
                                      <p:to>
                                        <p:strVal val="visible"/>
                                      </p:to>
                                    </p:set>
                                    <p:animEffect transition="in" filter="box(out)">
                                      <p:cBhvr>
                                        <p:cTn id="7" dur="500"/>
                                        <p:tgtEl>
                                          <p:spTgt spid="248835"/>
                                        </p:tgtEl>
                                      </p:cBhvr>
                                    </p:animEffect>
                                  </p:childTnLst>
                                </p:cTn>
                              </p:par>
                            </p:childTnLst>
                          </p:cTn>
                        </p:par>
                        <p:par>
                          <p:cTn id="8" fill="hold" nodeType="afterGroup">
                            <p:stCondLst>
                              <p:cond delay="500"/>
                            </p:stCondLst>
                            <p:childTnLst>
                              <p:par>
                                <p:cTn id="9" presetID="2" presetClass="entr" presetSubtype="4" fill="hold" grpId="0" nodeType="afterEffect">
                                  <p:stCondLst>
                                    <p:cond delay="0"/>
                                  </p:stCondLst>
                                  <p:iterate type="lt">
                                    <p:tmPct val="100000"/>
                                  </p:iterate>
                                  <p:childTnLst>
                                    <p:set>
                                      <p:cBhvr>
                                        <p:cTn id="10" dur="1" fill="hold">
                                          <p:stCondLst>
                                            <p:cond delay="0"/>
                                          </p:stCondLst>
                                        </p:cTn>
                                        <p:tgtEl>
                                          <p:spTgt spid="248840"/>
                                        </p:tgtEl>
                                        <p:attrNameLst>
                                          <p:attrName>style.visibility</p:attrName>
                                        </p:attrNameLst>
                                      </p:cBhvr>
                                      <p:to>
                                        <p:strVal val="visible"/>
                                      </p:to>
                                    </p:set>
                                    <p:anim calcmode="lin" valueType="num">
                                      <p:cBhvr additive="base">
                                        <p:cTn id="11" dur="75" fill="hold"/>
                                        <p:tgtEl>
                                          <p:spTgt spid="248840"/>
                                        </p:tgtEl>
                                        <p:attrNameLst>
                                          <p:attrName>ppt_x</p:attrName>
                                        </p:attrNameLst>
                                      </p:cBhvr>
                                      <p:tavLst>
                                        <p:tav tm="0">
                                          <p:val>
                                            <p:strVal val="#ppt_x"/>
                                          </p:val>
                                        </p:tav>
                                        <p:tav tm="100000">
                                          <p:val>
                                            <p:strVal val="#ppt_x"/>
                                          </p:val>
                                        </p:tav>
                                      </p:tavLst>
                                    </p:anim>
                                    <p:anim calcmode="lin" valueType="num">
                                      <p:cBhvr additive="base">
                                        <p:cTn id="12" dur="75" fill="hold"/>
                                        <p:tgtEl>
                                          <p:spTgt spid="248840"/>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3125"/>
                            </p:stCondLst>
                            <p:childTnLst>
                              <p:par>
                                <p:cTn id="14" presetID="17" presetClass="entr" presetSubtype="4" fill="hold" grpId="0" nodeType="afterEffect">
                                  <p:stCondLst>
                                    <p:cond delay="0"/>
                                  </p:stCondLst>
                                  <p:childTnLst>
                                    <p:set>
                                      <p:cBhvr>
                                        <p:cTn id="15" dur="1" fill="hold">
                                          <p:stCondLst>
                                            <p:cond delay="0"/>
                                          </p:stCondLst>
                                        </p:cTn>
                                        <p:tgtEl>
                                          <p:spTgt spid="248893"/>
                                        </p:tgtEl>
                                        <p:attrNameLst>
                                          <p:attrName>style.visibility</p:attrName>
                                        </p:attrNameLst>
                                      </p:cBhvr>
                                      <p:to>
                                        <p:strVal val="visible"/>
                                      </p:to>
                                    </p:set>
                                    <p:anim calcmode="lin" valueType="num">
                                      <p:cBhvr>
                                        <p:cTn id="16" dur="500" fill="hold"/>
                                        <p:tgtEl>
                                          <p:spTgt spid="248893"/>
                                        </p:tgtEl>
                                        <p:attrNameLst>
                                          <p:attrName>ppt_x</p:attrName>
                                        </p:attrNameLst>
                                      </p:cBhvr>
                                      <p:tavLst>
                                        <p:tav tm="0">
                                          <p:val>
                                            <p:strVal val="#ppt_x"/>
                                          </p:val>
                                        </p:tav>
                                        <p:tav tm="100000">
                                          <p:val>
                                            <p:strVal val="#ppt_x"/>
                                          </p:val>
                                        </p:tav>
                                      </p:tavLst>
                                    </p:anim>
                                    <p:anim calcmode="lin" valueType="num">
                                      <p:cBhvr>
                                        <p:cTn id="17" dur="500" fill="hold"/>
                                        <p:tgtEl>
                                          <p:spTgt spid="248893"/>
                                        </p:tgtEl>
                                        <p:attrNameLst>
                                          <p:attrName>ppt_y</p:attrName>
                                        </p:attrNameLst>
                                      </p:cBhvr>
                                      <p:tavLst>
                                        <p:tav tm="0">
                                          <p:val>
                                            <p:strVal val="#ppt_y+#ppt_h/2"/>
                                          </p:val>
                                        </p:tav>
                                        <p:tav tm="100000">
                                          <p:val>
                                            <p:strVal val="#ppt_y"/>
                                          </p:val>
                                        </p:tav>
                                      </p:tavLst>
                                    </p:anim>
                                    <p:anim calcmode="lin" valueType="num">
                                      <p:cBhvr>
                                        <p:cTn id="18" dur="500" fill="hold"/>
                                        <p:tgtEl>
                                          <p:spTgt spid="248893"/>
                                        </p:tgtEl>
                                        <p:attrNameLst>
                                          <p:attrName>ppt_w</p:attrName>
                                        </p:attrNameLst>
                                      </p:cBhvr>
                                      <p:tavLst>
                                        <p:tav tm="0">
                                          <p:val>
                                            <p:strVal val="#ppt_w"/>
                                          </p:val>
                                        </p:tav>
                                        <p:tav tm="100000">
                                          <p:val>
                                            <p:strVal val="#ppt_w"/>
                                          </p:val>
                                        </p:tav>
                                      </p:tavLst>
                                    </p:anim>
                                    <p:anim calcmode="lin" valueType="num">
                                      <p:cBhvr>
                                        <p:cTn id="19" dur="500" fill="hold"/>
                                        <p:tgtEl>
                                          <p:spTgt spid="24889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5" grpId="0" animBg="1" autoUpdateAnimBg="0"/>
      <p:bldP spid="248840" grpId="0" autoUpdateAnimBg="0"/>
      <p:bldP spid="24889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027"/>
          <p:cNvGrpSpPr>
            <a:grpSpLocks/>
          </p:cNvGrpSpPr>
          <p:nvPr/>
        </p:nvGrpSpPr>
        <p:grpSpPr bwMode="auto">
          <a:xfrm>
            <a:off x="0" y="6392863"/>
            <a:ext cx="381000" cy="465137"/>
            <a:chOff x="-11" y="4069"/>
            <a:chExt cx="240" cy="293"/>
          </a:xfrm>
        </p:grpSpPr>
        <p:sp>
          <p:nvSpPr>
            <p:cNvPr id="13318" name="Rectangle 1028"/>
            <p:cNvSpPr>
              <a:spLocks noChangeArrowheads="1"/>
            </p:cNvSpPr>
            <p:nvPr/>
          </p:nvSpPr>
          <p:spPr bwMode="auto">
            <a:xfrm>
              <a:off x="-11" y="4069"/>
              <a:ext cx="204"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fa-IR" altLang="en-US" b="0">
                  <a:solidFill>
                    <a:srgbClr val="CC0000"/>
                  </a:solidFill>
                </a:rPr>
                <a:t>31</a:t>
              </a:r>
              <a:endParaRPr lang="en-US" altLang="en-US" b="0">
                <a:solidFill>
                  <a:srgbClr val="CC0000"/>
                </a:solidFill>
              </a:endParaRPr>
            </a:p>
          </p:txBody>
        </p:sp>
        <p:sp>
          <p:nvSpPr>
            <p:cNvPr id="13319" name="Line 1029"/>
            <p:cNvSpPr>
              <a:spLocks noChangeShapeType="1"/>
            </p:cNvSpPr>
            <p:nvPr/>
          </p:nvSpPr>
          <p:spPr bwMode="auto">
            <a:xfrm flipH="1">
              <a:off x="8" y="4156"/>
              <a:ext cx="196" cy="88"/>
            </a:xfrm>
            <a:prstGeom prst="line">
              <a:avLst/>
            </a:prstGeom>
            <a:noFill/>
            <a:ln w="1905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0" name="Rectangle 1030"/>
            <p:cNvSpPr>
              <a:spLocks noChangeArrowheads="1"/>
            </p:cNvSpPr>
            <p:nvPr/>
          </p:nvSpPr>
          <p:spPr bwMode="auto">
            <a:xfrm>
              <a:off x="2" y="4198"/>
              <a:ext cx="227"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spcBef>
                  <a:spcPct val="0"/>
                </a:spcBef>
              </a:pPr>
              <a:r>
                <a:rPr lang="ar-SA" altLang="en-US" b="0">
                  <a:solidFill>
                    <a:srgbClr val="CC0000"/>
                  </a:solidFill>
                </a:rPr>
                <a:t>101</a:t>
              </a:r>
              <a:endParaRPr lang="en-US" altLang="en-US" b="0">
                <a:solidFill>
                  <a:srgbClr val="CC0000"/>
                </a:solidFill>
              </a:endParaRPr>
            </a:p>
          </p:txBody>
        </p:sp>
      </p:grpSp>
      <p:sp>
        <p:nvSpPr>
          <p:cNvPr id="13315" name="Rectangle 1084" descr="Papyrus"/>
          <p:cNvSpPr>
            <a:spLocks noChangeArrowheads="1"/>
          </p:cNvSpPr>
          <p:nvPr/>
        </p:nvSpPr>
        <p:spPr bwMode="auto">
          <a:xfrm>
            <a:off x="152400" y="1828800"/>
            <a:ext cx="7772400" cy="4114800"/>
          </a:xfrm>
          <a:prstGeom prst="rect">
            <a:avLst/>
          </a:prstGeom>
          <a:noFill/>
          <a:ln>
            <a:noFill/>
          </a:ln>
          <a:effectLst/>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40000"/>
              </a:lnSpc>
              <a:spcBef>
                <a:spcPct val="60000"/>
              </a:spcBef>
              <a:buFontTx/>
              <a:buNone/>
            </a:pPr>
            <a:r>
              <a:rPr lang="fa-IR" altLang="en-US" b="0">
                <a:cs typeface="Times New Roman (Arabic)" panose="02020603050405020304" pitchFamily="18" charset="0"/>
              </a:rPr>
              <a:t>   روش ارزيابي متوازن </a:t>
            </a:r>
            <a:r>
              <a:rPr lang="en-US" altLang="en-US" b="0">
                <a:solidFill>
                  <a:srgbClr val="CC0000"/>
                </a:solidFill>
                <a:cs typeface="Times New Roman (Arabic)" panose="02020603050405020304" pitchFamily="18" charset="0"/>
              </a:rPr>
              <a:t>( Balanced Scorecard</a:t>
            </a:r>
            <a:r>
              <a:rPr lang="en-US" altLang="en-US" b="0">
                <a:cs typeface="Times New Roman (Arabic)" panose="02020603050405020304" pitchFamily="18" charset="0"/>
              </a:rPr>
              <a:t> </a:t>
            </a:r>
            <a:r>
              <a:rPr lang="en-US" altLang="en-US" b="0">
                <a:solidFill>
                  <a:srgbClr val="CC0000"/>
                </a:solidFill>
                <a:cs typeface="Times New Roman (Arabic)" panose="02020603050405020304" pitchFamily="18" charset="0"/>
              </a:rPr>
              <a:t>)</a:t>
            </a:r>
            <a:r>
              <a:rPr lang="fa-IR" altLang="en-US" b="0">
                <a:cs typeface="Times New Roman (Arabic)" panose="02020603050405020304" pitchFamily="18" charset="0"/>
              </a:rPr>
              <a:t> روشي است كه در آن استراتژي سازمان به يكسري شاخص هاي عملكرد قابل اندازه گيري ترجمه شده و از طريق اجراي آن سيستمي براي سنجش تحقق استراتژي و مديريت استراتژيك ايجاد مي شود. </a:t>
            </a:r>
            <a:endParaRPr lang="en-US" altLang="en-US" b="0">
              <a:cs typeface="Times New Roman (Arabic)" panose="02020603050405020304" pitchFamily="18" charset="0"/>
            </a:endParaRPr>
          </a:p>
        </p:txBody>
      </p:sp>
      <p:sp>
        <p:nvSpPr>
          <p:cNvPr id="13316" name="Oval 1085"/>
          <p:cNvSpPr>
            <a:spLocks noChangeArrowheads="1"/>
          </p:cNvSpPr>
          <p:nvPr/>
        </p:nvSpPr>
        <p:spPr bwMode="auto">
          <a:xfrm>
            <a:off x="2362200" y="990600"/>
            <a:ext cx="2971800" cy="914400"/>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50000"/>
              </a:spcBef>
              <a:defRPr sz="1600" b="1">
                <a:solidFill>
                  <a:schemeClr val="tx1"/>
                </a:solidFill>
                <a:latin typeface="Times New Roman" panose="02020603050405020304" pitchFamily="18" charset="0"/>
                <a:cs typeface="B Nazanin" panose="00000400000000000000" pitchFamily="2" charset="-78"/>
              </a:defRPr>
            </a:lvl1pPr>
            <a:lvl2pPr marL="742950" indent="-285750" algn="r" rtl="1">
              <a:spcBef>
                <a:spcPct val="50000"/>
              </a:spcBef>
              <a:defRPr sz="1600" b="1">
                <a:solidFill>
                  <a:schemeClr val="tx1"/>
                </a:solidFill>
                <a:latin typeface="Times New Roman" panose="02020603050405020304" pitchFamily="18" charset="0"/>
                <a:cs typeface="B Nazanin" panose="00000400000000000000" pitchFamily="2" charset="-78"/>
              </a:defRPr>
            </a:lvl2pPr>
            <a:lvl3pPr marL="11430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3pPr>
            <a:lvl4pPr marL="16002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4pPr>
            <a:lvl5pPr marL="2057400" indent="-228600" algn="r" rtl="1">
              <a:spcBef>
                <a:spcPct val="50000"/>
              </a:spcBef>
              <a:defRPr sz="1600" b="1">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50000"/>
              </a:spcBef>
              <a:spcAft>
                <a:spcPct val="0"/>
              </a:spcAft>
              <a:defRPr sz="1600" b="1">
                <a:solidFill>
                  <a:schemeClr val="tx1"/>
                </a:solidFill>
                <a:latin typeface="Times New Roman" panose="02020603050405020304" pitchFamily="18" charset="0"/>
                <a:cs typeface="B Nazanin" panose="00000400000000000000" pitchFamily="2" charset="-78"/>
              </a:defRPr>
            </a:lvl9pPr>
          </a:lstStyle>
          <a:p>
            <a:pPr algn="ctr" eaLnBrk="1" hangingPunct="1"/>
            <a:r>
              <a:rPr lang="fa-IR" altLang="en-US" sz="4000"/>
              <a:t>مقدمه</a:t>
            </a:r>
            <a:endParaRPr lang="en-US" altLang="en-US" sz="4000"/>
          </a:p>
        </p:txBody>
      </p:sp>
      <p:sp>
        <p:nvSpPr>
          <p:cNvPr id="346174" name="Rectangle 1086"/>
          <p:cNvSpPr>
            <a:spLocks noChangeArrowheads="1"/>
          </p:cNvSpPr>
          <p:nvPr/>
        </p:nvSpPr>
        <p:spPr bwMode="auto">
          <a:xfrm>
            <a:off x="1357313" y="152400"/>
            <a:ext cx="4967287" cy="612775"/>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rgbClr val="003366"/>
            </a:solidFill>
            <a:miter lim="800000"/>
            <a:headEnd/>
            <a:tailEnd/>
          </a:ln>
          <a:effectLst>
            <a:outerShdw dist="107763" dir="2700000" algn="ctr" rotWithShape="0">
              <a:schemeClr val="bg2"/>
            </a:outerShdw>
          </a:effectLst>
        </p:spPr>
        <p:txBody>
          <a:bodyPr wrap="none" anchor="ctr"/>
          <a:lstStyle/>
          <a:p>
            <a:pPr algn="ctr" rtl="1" eaLnBrk="1" hangingPunct="1">
              <a:defRPr/>
            </a:pPr>
            <a:r>
              <a:rPr lang="fa-IR" altLang="en-US" sz="2600">
                <a:cs typeface="Titr" pitchFamily="2" charset="-78"/>
              </a:rPr>
              <a:t>بخش دوم :</a:t>
            </a:r>
            <a:r>
              <a:rPr lang="ar-SA" altLang="en-US" sz="2600">
                <a:cs typeface="Titr" pitchFamily="2" charset="-78"/>
              </a:rPr>
              <a:t> </a:t>
            </a:r>
            <a:r>
              <a:rPr lang="fa-IR" altLang="en-US" sz="2600">
                <a:cs typeface="Titr" pitchFamily="2" charset="-78"/>
              </a:rPr>
              <a:t>معرفي مدل </a:t>
            </a:r>
            <a:r>
              <a:rPr lang="en-US" altLang="en-US" sz="2600">
                <a:cs typeface="Titr" pitchFamily="2" charset="-78"/>
              </a:rPr>
              <a:t>BSC</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46174"/>
                                        </p:tgtEl>
                                        <p:attrNameLst>
                                          <p:attrName>style.visibility</p:attrName>
                                        </p:attrNameLst>
                                      </p:cBhvr>
                                      <p:to>
                                        <p:strVal val="visible"/>
                                      </p:to>
                                    </p:set>
                                    <p:animEffect transition="in" filter="box(out)">
                                      <p:cBhvr>
                                        <p:cTn id="7" dur="500"/>
                                        <p:tgtEl>
                                          <p:spTgt spid="346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174" grpId="0" animBg="1"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50000"/>
          </a:spcBef>
          <a:spcAft>
            <a:spcPct val="0"/>
          </a:spcAft>
          <a:buClrTx/>
          <a:buSzTx/>
          <a:buFontTx/>
          <a:buNone/>
          <a:tabLst/>
          <a:defRPr kumimoji="0" lang="en-US" altLang="en-US" sz="1600" b="1"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50000"/>
          </a:spcBef>
          <a:spcAft>
            <a:spcPct val="0"/>
          </a:spcAft>
          <a:buClrTx/>
          <a:buSzTx/>
          <a:buFontTx/>
          <a:buNone/>
          <a:tabLst/>
          <a:defRPr kumimoji="0" lang="en-US" altLang="en-US" sz="1600" b="1"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6090</TotalTime>
  <Words>3848</Words>
  <Application>Microsoft Office PowerPoint</Application>
  <PresentationFormat>On-screen Show (4:3)</PresentationFormat>
  <Paragraphs>722</Paragraphs>
  <Slides>52</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52</vt:i4>
      </vt:variant>
    </vt:vector>
  </HeadingPairs>
  <TitlesOfParts>
    <vt:vector size="65" baseType="lpstr">
      <vt:lpstr>Arial</vt:lpstr>
      <vt:lpstr>Arial Black</vt:lpstr>
      <vt:lpstr>B Koodak</vt:lpstr>
      <vt:lpstr>B Nazanin</vt:lpstr>
      <vt:lpstr>B Titr</vt:lpstr>
      <vt:lpstr>Mitra</vt:lpstr>
      <vt:lpstr>Nazanin</vt:lpstr>
      <vt:lpstr>Tahoma</vt:lpstr>
      <vt:lpstr>Times New Roman</vt:lpstr>
      <vt:lpstr>Times New Roman (Arabic)</vt:lpstr>
      <vt:lpstr>Titr</vt:lpstr>
      <vt:lpstr>Wingdings</vt:lpstr>
      <vt:lpstr>Default Design</vt:lpstr>
      <vt:lpstr>معرفي مراحل اجراي استراتژي ها از طريق كارتهاي امتيازي متوازن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تشريح چهار قسمت اصلي كارتهاي امتيازي</vt:lpstr>
      <vt:lpstr>PowerPoint Presentation</vt:lpstr>
      <vt:lpstr>PowerPoint Presentation</vt:lpstr>
      <vt:lpstr>نگرش آبشار گونه CASCADING</vt:lpstr>
      <vt:lpstr>ویژگی های یک برگ امتیازی خوب:</vt:lpstr>
      <vt:lpstr>.</vt:lpstr>
      <vt:lpstr>.</vt:lpstr>
      <vt:lpstr>PowerPoint Presentation</vt:lpstr>
      <vt:lpstr>.</vt:lpstr>
      <vt:lpst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كيفيت ساز</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كيفيت ساز</dc:creator>
  <cp:lastModifiedBy>omid</cp:lastModifiedBy>
  <cp:revision>969</cp:revision>
  <dcterms:created xsi:type="dcterms:W3CDTF">2003-06-24T11:59:39Z</dcterms:created>
  <dcterms:modified xsi:type="dcterms:W3CDTF">2018-09-09T13:53:45Z</dcterms:modified>
</cp:coreProperties>
</file>