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1"/>
  </p:notesMasterIdLst>
  <p:sldIdLst>
    <p:sldId id="290" r:id="rId2"/>
    <p:sldId id="256" r:id="rId3"/>
    <p:sldId id="280" r:id="rId4"/>
    <p:sldId id="353" r:id="rId5"/>
    <p:sldId id="351" r:id="rId6"/>
    <p:sldId id="350" r:id="rId7"/>
    <p:sldId id="291" r:id="rId8"/>
    <p:sldId id="451" r:id="rId9"/>
    <p:sldId id="293" r:id="rId10"/>
    <p:sldId id="354" r:id="rId11"/>
    <p:sldId id="334" r:id="rId12"/>
    <p:sldId id="400" r:id="rId13"/>
    <p:sldId id="294" r:id="rId14"/>
    <p:sldId id="352" r:id="rId15"/>
    <p:sldId id="297" r:id="rId16"/>
    <p:sldId id="302" r:id="rId17"/>
    <p:sldId id="295" r:id="rId18"/>
    <p:sldId id="365" r:id="rId19"/>
    <p:sldId id="417" r:id="rId20"/>
    <p:sldId id="418" r:id="rId21"/>
    <p:sldId id="298" r:id="rId22"/>
    <p:sldId id="300" r:id="rId23"/>
    <p:sldId id="301" r:id="rId24"/>
    <p:sldId id="416" r:id="rId25"/>
    <p:sldId id="367" r:id="rId26"/>
    <p:sldId id="421" r:id="rId27"/>
    <p:sldId id="292" r:id="rId28"/>
    <p:sldId id="364" r:id="rId29"/>
    <p:sldId id="366" r:id="rId30"/>
    <p:sldId id="299" r:id="rId31"/>
    <p:sldId id="394" r:id="rId32"/>
    <p:sldId id="357" r:id="rId33"/>
    <p:sldId id="368" r:id="rId34"/>
    <p:sldId id="358" r:id="rId35"/>
    <p:sldId id="391" r:id="rId36"/>
    <p:sldId id="392" r:id="rId37"/>
    <p:sldId id="452" r:id="rId38"/>
    <p:sldId id="393" r:id="rId39"/>
    <p:sldId id="396" r:id="rId40"/>
    <p:sldId id="395" r:id="rId41"/>
    <p:sldId id="369" r:id="rId42"/>
    <p:sldId id="371" r:id="rId43"/>
    <p:sldId id="399" r:id="rId44"/>
    <p:sldId id="419" r:id="rId45"/>
    <p:sldId id="397" r:id="rId46"/>
    <p:sldId id="420" r:id="rId47"/>
    <p:sldId id="374" r:id="rId48"/>
    <p:sldId id="303" r:id="rId49"/>
    <p:sldId id="401" r:id="rId50"/>
    <p:sldId id="408" r:id="rId51"/>
    <p:sldId id="372" r:id="rId52"/>
    <p:sldId id="343" r:id="rId53"/>
    <p:sldId id="373" r:id="rId54"/>
    <p:sldId id="453" r:id="rId55"/>
    <p:sldId id="422" r:id="rId56"/>
    <p:sldId id="398" r:id="rId57"/>
    <p:sldId id="423" r:id="rId58"/>
    <p:sldId id="356" r:id="rId59"/>
    <p:sldId id="424" r:id="rId60"/>
    <p:sldId id="304" r:id="rId61"/>
    <p:sldId id="425" r:id="rId62"/>
    <p:sldId id="426" r:id="rId63"/>
    <p:sldId id="427" r:id="rId64"/>
    <p:sldId id="429" r:id="rId65"/>
    <p:sldId id="428" r:id="rId66"/>
    <p:sldId id="432" r:id="rId67"/>
    <p:sldId id="430" r:id="rId68"/>
    <p:sldId id="431" r:id="rId69"/>
    <p:sldId id="433" r:id="rId70"/>
    <p:sldId id="434" r:id="rId71"/>
    <p:sldId id="435" r:id="rId72"/>
    <p:sldId id="436" r:id="rId73"/>
    <p:sldId id="438" r:id="rId74"/>
    <p:sldId id="437" r:id="rId75"/>
    <p:sldId id="447" r:id="rId76"/>
    <p:sldId id="448" r:id="rId77"/>
    <p:sldId id="449" r:id="rId78"/>
    <p:sldId id="450" r:id="rId79"/>
    <p:sldId id="279" r:id="rId80"/>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99"/>
    <a:srgbClr val="339966"/>
    <a:srgbClr val="FF99CC"/>
    <a:srgbClr val="008000"/>
    <a:srgbClr val="FFFF00"/>
    <a:srgbClr val="993300"/>
    <a:srgbClr val="003300"/>
    <a:srgbClr val="00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3621" autoAdjust="0"/>
  </p:normalViewPr>
  <p:slideViewPr>
    <p:cSldViewPr snapToGrid="0">
      <p:cViewPr varScale="1">
        <p:scale>
          <a:sx n="74" d="100"/>
          <a:sy n="74" d="100"/>
        </p:scale>
        <p:origin x="57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A15451-1B86-41DA-808E-64B425FFA8AD}" type="datetimeFigureOut">
              <a:rPr lang="fa-IR" smtClean="0"/>
              <a:t>06/14/1441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08DEC04-ABFA-4B60-9A20-89D80721BDDF}" type="slidenum">
              <a:rPr lang="fa-IR" smtClean="0"/>
              <a:t>‹#›</a:t>
            </a:fld>
            <a:endParaRPr lang="fa-IR"/>
          </a:p>
        </p:txBody>
      </p:sp>
    </p:spTree>
    <p:extLst>
      <p:ext uri="{BB962C8B-B14F-4D97-AF65-F5344CB8AC3E}">
        <p14:creationId xmlns:p14="http://schemas.microsoft.com/office/powerpoint/2010/main" val="37969417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308DEC04-ABFA-4B60-9A20-89D80721BDDF}" type="slidenum">
              <a:rPr lang="fa-IR" smtClean="0"/>
              <a:t>1</a:t>
            </a:fld>
            <a:endParaRPr lang="fa-IR"/>
          </a:p>
        </p:txBody>
      </p:sp>
    </p:spTree>
    <p:extLst>
      <p:ext uri="{BB962C8B-B14F-4D97-AF65-F5344CB8AC3E}">
        <p14:creationId xmlns:p14="http://schemas.microsoft.com/office/powerpoint/2010/main" val="38328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308DEC04-ABFA-4B60-9A20-89D80721BDDF}" type="slidenum">
              <a:rPr lang="fa-IR" smtClean="0"/>
              <a:t>9</a:t>
            </a:fld>
            <a:endParaRPr lang="fa-IR"/>
          </a:p>
        </p:txBody>
      </p:sp>
    </p:spTree>
    <p:extLst>
      <p:ext uri="{BB962C8B-B14F-4D97-AF65-F5344CB8AC3E}">
        <p14:creationId xmlns:p14="http://schemas.microsoft.com/office/powerpoint/2010/main" val="193992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308DEC04-ABFA-4B60-9A20-89D80721BDDF}" type="slidenum">
              <a:rPr lang="fa-IR" smtClean="0"/>
              <a:t>10</a:t>
            </a:fld>
            <a:endParaRPr lang="fa-IR"/>
          </a:p>
        </p:txBody>
      </p:sp>
    </p:spTree>
    <p:extLst>
      <p:ext uri="{BB962C8B-B14F-4D97-AF65-F5344CB8AC3E}">
        <p14:creationId xmlns:p14="http://schemas.microsoft.com/office/powerpoint/2010/main" val="204192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308DEC04-ABFA-4B60-9A20-89D80721BDDF}" type="slidenum">
              <a:rPr lang="fa-IR" smtClean="0"/>
              <a:t>27</a:t>
            </a:fld>
            <a:endParaRPr lang="fa-IR"/>
          </a:p>
        </p:txBody>
      </p:sp>
    </p:spTree>
    <p:extLst>
      <p:ext uri="{BB962C8B-B14F-4D97-AF65-F5344CB8AC3E}">
        <p14:creationId xmlns:p14="http://schemas.microsoft.com/office/powerpoint/2010/main" val="133260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84406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7690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34340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1172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1422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76823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37C4581-B75F-475A-8ACC-999D0C6EDFF7}" type="datetimeFigureOut">
              <a:rPr lang="fa-IR" smtClean="0"/>
              <a:t>06/14/1441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0488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37C4581-B75F-475A-8ACC-999D0C6EDFF7}" type="datetimeFigureOut">
              <a:rPr lang="fa-IR" smtClean="0"/>
              <a:t>06/14/1441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8135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4581-B75F-475A-8ACC-999D0C6EDFF7}" type="datetimeFigureOut">
              <a:rPr lang="fa-IR" smtClean="0"/>
              <a:t>06/14/1441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91502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424242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25793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37C4581-B75F-475A-8ACC-999D0C6EDFF7}" type="datetimeFigureOut">
              <a:rPr lang="fa-IR" smtClean="0"/>
              <a:t>06/14/1441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39491F-6F0E-4776-8BB6-67F95F1E794A}" type="slidenum">
              <a:rPr lang="fa-IR" smtClean="0"/>
              <a:t>‹#›</a:t>
            </a:fld>
            <a:endParaRPr lang="fa-IR"/>
          </a:p>
        </p:txBody>
      </p:sp>
    </p:spTree>
    <p:extLst>
      <p:ext uri="{BB962C8B-B14F-4D97-AF65-F5344CB8AC3E}">
        <p14:creationId xmlns:p14="http://schemas.microsoft.com/office/powerpoint/2010/main" val="342529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13.jpe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gif"/></Relationships>
</file>

<file path=ppt/slides/_rels/slide1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88.gif"/></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5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7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661" y="1481630"/>
            <a:ext cx="4048125" cy="25622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904" y="975325"/>
            <a:ext cx="3987854" cy="2439937"/>
          </a:xfrm>
          <a:prstGeom prst="rect">
            <a:avLst/>
          </a:prstGeom>
        </p:spPr>
      </p:pic>
    </p:spTree>
    <p:extLst>
      <p:ext uri="{BB962C8B-B14F-4D97-AF65-F5344CB8AC3E}">
        <p14:creationId xmlns:p14="http://schemas.microsoft.com/office/powerpoint/2010/main" val="1783283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5" name="Rectangle 4"/>
          <p:cNvSpPr/>
          <p:nvPr/>
        </p:nvSpPr>
        <p:spPr>
          <a:xfrm>
            <a:off x="2977998" y="536546"/>
            <a:ext cx="6236003" cy="584775"/>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none">
            <a:spAutoFit/>
          </a:bodyPr>
          <a:lstStyle/>
          <a:p>
            <a:r>
              <a:rPr lang="fa-IR" sz="3200" dirty="0" smtClean="0">
                <a:ln w="0"/>
                <a:effectLst>
                  <a:outerShdw blurRad="38100" dist="19050" dir="2700000" algn="tl" rotWithShape="0">
                    <a:schemeClr val="dk1">
                      <a:alpha val="40000"/>
                    </a:schemeClr>
                  </a:outerShdw>
                </a:effectLst>
                <a:cs typeface="B Koodak" panose="00000700000000000000" pitchFamily="2" charset="-78"/>
              </a:rPr>
              <a:t>زمینه های تغییر حکومت از قاجاریه به پهلوی</a:t>
            </a:r>
            <a:endParaRPr lang="fa-IR" sz="3200" dirty="0"/>
          </a:p>
        </p:txBody>
      </p:sp>
      <p:sp>
        <p:nvSpPr>
          <p:cNvPr id="6" name="Round Diagonal Corner Rectangle 5"/>
          <p:cNvSpPr/>
          <p:nvPr/>
        </p:nvSpPr>
        <p:spPr>
          <a:xfrm>
            <a:off x="9380484" y="1657866"/>
            <a:ext cx="2459420" cy="706961"/>
          </a:xfrm>
          <a:prstGeom prst="round2DiagRect">
            <a:avLst>
              <a:gd name="adj1" fmla="val 50000"/>
              <a:gd name="adj2" fmla="val 0"/>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rPr>
              <a:t>کودتای 1299 </a:t>
            </a:r>
            <a:endParaRPr lang="fa-IR" sz="3200" dirty="0">
              <a:solidFill>
                <a:sysClr val="windowText" lastClr="000000"/>
              </a:solidFill>
            </a:endParaRPr>
          </a:p>
        </p:txBody>
      </p:sp>
      <p:sp>
        <p:nvSpPr>
          <p:cNvPr id="7" name="Rectangle 6"/>
          <p:cNvSpPr/>
          <p:nvPr/>
        </p:nvSpPr>
        <p:spPr>
          <a:xfrm>
            <a:off x="504496" y="2580880"/>
            <a:ext cx="11183006" cy="1508105"/>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انگلستان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پس از ناکامی در اجرای قرارداد 1919</a:t>
            </a:r>
            <a:r>
              <a:rPr lang="fa-IR" sz="3200" dirty="0" smtClean="0">
                <a:ln w="0"/>
                <a:effectLst>
                  <a:outerShdw blurRad="38100" dist="19050" dir="2700000" algn="tl" rotWithShape="0">
                    <a:schemeClr val="dk1">
                      <a:alpha val="40000"/>
                    </a:schemeClr>
                  </a:outerShdw>
                </a:effectLst>
                <a:cs typeface="B Koodak" panose="00000700000000000000" pitchFamily="2" charset="-78"/>
              </a:rPr>
              <a:t>، درصدد برآمد که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از طریق کودتا </a:t>
            </a:r>
            <a:r>
              <a:rPr lang="fa-IR" sz="3200" dirty="0" smtClean="0">
                <a:ln w="0"/>
                <a:effectLst>
                  <a:outerShdw blurRad="38100" dist="19050" dir="2700000" algn="tl" rotWithShape="0">
                    <a:schemeClr val="dk1">
                      <a:alpha val="40000"/>
                    </a:schemeClr>
                  </a:outerShdw>
                </a:effectLst>
                <a:cs typeface="B Koodak" panose="00000700000000000000" pitchFamily="2" charset="-78"/>
              </a:rPr>
              <a:t>اهداف خود را در ایران پیگیری کند.</a:t>
            </a:r>
            <a:endParaRPr lang="fa-IR" sz="3200" dirty="0"/>
          </a:p>
        </p:txBody>
      </p:sp>
      <p:sp>
        <p:nvSpPr>
          <p:cNvPr id="8" name="Rectangle 7"/>
          <p:cNvSpPr/>
          <p:nvPr/>
        </p:nvSpPr>
        <p:spPr>
          <a:xfrm>
            <a:off x="-1" y="4468325"/>
            <a:ext cx="12192000" cy="1508105"/>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انگلیسی ها یکی از فرماندهان نیروی نظامی قزاق به نام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رضاخان</a:t>
            </a:r>
            <a:r>
              <a:rPr lang="fa-IR" sz="3200" dirty="0" smtClean="0">
                <a:ln w="0"/>
                <a:effectLst>
                  <a:outerShdw blurRad="38100" dist="19050" dir="2700000" algn="tl" rotWithShape="0">
                    <a:schemeClr val="dk1">
                      <a:alpha val="40000"/>
                    </a:schemeClr>
                  </a:outerShdw>
                </a:effectLst>
                <a:cs typeface="B Koodak" panose="00000700000000000000" pitchFamily="2" charset="-78"/>
              </a:rPr>
              <a:t> را به عنوان </a:t>
            </a:r>
            <a:r>
              <a:rPr lang="fa-IR" sz="3200" dirty="0" err="1"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مهرۀ</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 نظامی </a:t>
            </a:r>
            <a:r>
              <a:rPr lang="fa-IR" sz="3200" dirty="0" smtClean="0">
                <a:ln w="0"/>
                <a:effectLst>
                  <a:outerShdw blurRad="38100" dist="19050" dir="2700000" algn="tl" rotWithShape="0">
                    <a:schemeClr val="dk1">
                      <a:alpha val="40000"/>
                    </a:schemeClr>
                  </a:outerShdw>
                </a:effectLst>
                <a:cs typeface="B Koodak" panose="00000700000000000000" pitchFamily="2" charset="-78"/>
              </a:rPr>
              <a:t>و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سید ضیاءالدین طباطبایی </a:t>
            </a:r>
            <a:r>
              <a:rPr lang="fa-IR" sz="3200" dirty="0" smtClean="0">
                <a:ln w="0"/>
                <a:effectLst>
                  <a:outerShdw blurRad="38100" dist="19050" dir="2700000" algn="tl" rotWithShape="0">
                    <a:schemeClr val="dk1">
                      <a:alpha val="40000"/>
                    </a:schemeClr>
                  </a:outerShdw>
                </a:effectLst>
                <a:cs typeface="B Koodak" panose="00000700000000000000" pitchFamily="2" charset="-78"/>
              </a:rPr>
              <a:t>را به عنوان </a:t>
            </a:r>
            <a:r>
              <a:rPr lang="fa-IR" sz="3200" dirty="0" err="1"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مهرۀ</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 سیاسی </a:t>
            </a:r>
            <a:r>
              <a:rPr lang="fa-IR" sz="3200" dirty="0" smtClean="0">
                <a:ln w="0"/>
                <a:effectLst>
                  <a:outerShdw blurRad="38100" dist="19050" dir="2700000" algn="tl" rotWithShape="0">
                    <a:schemeClr val="dk1">
                      <a:alpha val="40000"/>
                    </a:schemeClr>
                  </a:outerShdw>
                </a:effectLst>
                <a:cs typeface="B Koodak" panose="00000700000000000000" pitchFamily="2" charset="-78"/>
              </a:rPr>
              <a:t>کودتا برگزیدند.</a:t>
            </a:r>
            <a:endParaRPr lang="fa-IR" sz="32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6132" y="5976430"/>
            <a:ext cx="171450" cy="428625"/>
          </a:xfrm>
          <a:prstGeom prst="rect">
            <a:avLst/>
          </a:prstGeom>
        </p:spPr>
      </p:pic>
      <p:sp>
        <p:nvSpPr>
          <p:cNvPr id="10" name="Rectangle 9"/>
          <p:cNvSpPr/>
          <p:nvPr/>
        </p:nvSpPr>
        <p:spPr>
          <a:xfrm>
            <a:off x="6389069" y="6273225"/>
            <a:ext cx="4965575" cy="584775"/>
          </a:xfrm>
          <a:prstGeom prst="rect">
            <a:avLst/>
          </a:prstGeom>
        </p:spPr>
        <p:txBody>
          <a:bodyPr wrap="square">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از سیاستمداران طرفداران انگلستان</a:t>
            </a:r>
            <a:endParaRPr lang="fa-IR" sz="3200" dirty="0"/>
          </a:p>
        </p:txBody>
      </p:sp>
    </p:spTree>
    <p:extLst>
      <p:ext uri="{BB962C8B-B14F-4D97-AF65-F5344CB8AC3E}">
        <p14:creationId xmlns:p14="http://schemas.microsoft.com/office/powerpoint/2010/main" val="169267811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0" y="1022997"/>
            <a:ext cx="12192000" cy="830997"/>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در سوم اسفند 1299 نیروهای تحت فرمان رضاخان مراکز مهم پایتخت را اشغال کردند.</a:t>
            </a:r>
            <a:endParaRPr lang="fa-IR" sz="3200" dirty="0"/>
          </a:p>
        </p:txBody>
      </p:sp>
      <p:sp>
        <p:nvSpPr>
          <p:cNvPr id="4" name="Rectangle 3"/>
          <p:cNvSpPr/>
          <p:nvPr/>
        </p:nvSpPr>
        <p:spPr>
          <a:xfrm>
            <a:off x="1" y="2363177"/>
            <a:ext cx="12191999" cy="1508105"/>
          </a:xfrm>
          <a:prstGeom prst="rect">
            <a:avLst/>
          </a:prstGeom>
        </p:spPr>
        <p:txBody>
          <a:bodyPr wrap="square">
            <a:spAutoFit/>
          </a:bodyPr>
          <a:lstStyle/>
          <a:p>
            <a:pPr algn="ctr">
              <a:lnSpc>
                <a:spcPct val="150000"/>
              </a:lnSpc>
            </a:pPr>
            <a:r>
              <a:rPr lang="fa-IR" sz="3200" dirty="0">
                <a:ln w="0"/>
                <a:effectLst>
                  <a:outerShdw blurRad="38100" dist="19050" dir="2700000" algn="tl" rotWithShape="0">
                    <a:schemeClr val="dk1">
                      <a:alpha val="40000"/>
                    </a:schemeClr>
                  </a:outerShdw>
                </a:effectLst>
                <a:cs typeface="B Koodak" panose="00000700000000000000" pitchFamily="2" charset="-78"/>
              </a:rPr>
              <a:t>احمدشاه مجبور شد </a:t>
            </a:r>
            <a:r>
              <a:rPr lang="fa-IR" sz="3200" dirty="0">
                <a:ln w="0"/>
                <a:solidFill>
                  <a:srgbClr val="C00000"/>
                </a:solidFill>
                <a:effectLst>
                  <a:outerShdw blurRad="38100" dist="19050" dir="2700000" algn="tl" rotWithShape="0">
                    <a:schemeClr val="dk1">
                      <a:alpha val="40000"/>
                    </a:schemeClr>
                  </a:outerShdw>
                </a:effectLst>
                <a:cs typeface="B Koodak" panose="00000700000000000000" pitchFamily="2" charset="-78"/>
              </a:rPr>
              <a:t>سیدضیاء را به نخست وزیری </a:t>
            </a:r>
            <a:r>
              <a:rPr lang="fa-IR" sz="3200" dirty="0">
                <a:ln w="0"/>
                <a:effectLst>
                  <a:outerShdw blurRad="38100" dist="19050" dir="2700000" algn="tl" rotWithShape="0">
                    <a:schemeClr val="dk1">
                      <a:alpha val="40000"/>
                    </a:schemeClr>
                  </a:outerShdw>
                </a:effectLst>
                <a:cs typeface="B Koodak" panose="00000700000000000000" pitchFamily="2" charset="-78"/>
              </a:rPr>
              <a:t>و </a:t>
            </a:r>
            <a:r>
              <a:rPr lang="fa-IR" sz="3200" dirty="0">
                <a:ln w="0"/>
                <a:solidFill>
                  <a:srgbClr val="0000FF"/>
                </a:solidFill>
                <a:effectLst>
                  <a:outerShdw blurRad="38100" dist="19050" dir="2700000" algn="tl" rotWithShape="0">
                    <a:schemeClr val="dk1">
                      <a:alpha val="40000"/>
                    </a:schemeClr>
                  </a:outerShdw>
                </a:effectLst>
                <a:cs typeface="B Koodak" panose="00000700000000000000" pitchFamily="2" charset="-78"/>
              </a:rPr>
              <a:t>رضاخان را به فرماندهی کل قوا </a:t>
            </a:r>
            <a:r>
              <a:rPr lang="fa-IR" sz="3200" dirty="0">
                <a:ln w="0"/>
                <a:effectLst>
                  <a:outerShdw blurRad="38100" dist="19050" dir="2700000" algn="tl" rotWithShape="0">
                    <a:schemeClr val="dk1">
                      <a:alpha val="40000"/>
                    </a:schemeClr>
                  </a:outerShdw>
                </a:effectLst>
                <a:cs typeface="B Koodak" panose="00000700000000000000" pitchFamily="2" charset="-78"/>
              </a:rPr>
              <a:t>منصوب کند.</a:t>
            </a:r>
            <a:endParaRPr lang="fa-IR" sz="3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187" y="4380465"/>
            <a:ext cx="4619625" cy="1628775"/>
          </a:xfrm>
          <a:prstGeom prst="rect">
            <a:avLst/>
          </a:prstGeom>
        </p:spPr>
      </p:pic>
    </p:spTree>
    <p:extLst>
      <p:ext uri="{BB962C8B-B14F-4D97-AF65-F5344CB8AC3E}">
        <p14:creationId xmlns:p14="http://schemas.microsoft.com/office/powerpoint/2010/main" val="2995279028"/>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8" y="0"/>
            <a:ext cx="8971221" cy="6858000"/>
          </a:xfrm>
          <a:prstGeom prst="rect">
            <a:avLst/>
          </a:prstGeom>
        </p:spPr>
      </p:pic>
      <p:sp>
        <p:nvSpPr>
          <p:cNvPr id="4" name="Rectangle 3"/>
          <p:cNvSpPr/>
          <p:nvPr/>
        </p:nvSpPr>
        <p:spPr>
          <a:xfrm>
            <a:off x="8824263" y="2644170"/>
            <a:ext cx="2883323" cy="1569660"/>
          </a:xfrm>
          <a:prstGeom prst="rect">
            <a:avLst/>
          </a:prstGeom>
          <a:noFill/>
        </p:spPr>
        <p:txBody>
          <a:bodyPr wrap="square" lIns="91440" tIns="45720" rIns="91440" bIns="45720">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احمدشاه، رضاخان و تعدادی از مقام های حکومتی</a:t>
            </a:r>
            <a:endParaRPr lang="en-US" sz="3200" dirty="0">
              <a:ln w="0"/>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235635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143000"/>
            <a:ext cx="7620000" cy="5715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5775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50" y="-1"/>
            <a:ext cx="7334250" cy="5715001"/>
          </a:xfrm>
          <a:prstGeom prst="rect">
            <a:avLst/>
          </a:prstGeom>
        </p:spPr>
      </p:pic>
      <p:sp>
        <p:nvSpPr>
          <p:cNvPr id="8" name="Rectangle 7"/>
          <p:cNvSpPr/>
          <p:nvPr/>
        </p:nvSpPr>
        <p:spPr>
          <a:xfrm>
            <a:off x="6345011" y="5994112"/>
            <a:ext cx="4359728" cy="584775"/>
          </a:xfrm>
          <a:prstGeom prst="rect">
            <a:avLst/>
          </a:prstGeom>
          <a:noFill/>
        </p:spPr>
        <p:txBody>
          <a:bodyPr wrap="square" lIns="91440" tIns="45720" rIns="91440" bIns="45720">
            <a:spAutoFit/>
          </a:bodyPr>
          <a:lstStyle/>
          <a:p>
            <a:pPr algn="ctr"/>
            <a:r>
              <a:rPr lang="fa-IR" sz="3200" dirty="0" err="1" smtClean="0">
                <a:ln w="0"/>
                <a:effectLst>
                  <a:outerShdw blurRad="38100" dist="19050" dir="2700000" algn="tl" rotWithShape="0">
                    <a:schemeClr val="dk1">
                      <a:alpha val="40000"/>
                    </a:schemeClr>
                  </a:outerShdw>
                </a:effectLst>
                <a:cs typeface="B Koodak" panose="00000700000000000000" pitchFamily="2" charset="-78"/>
              </a:rPr>
              <a:t>کابینۀ</a:t>
            </a:r>
            <a:r>
              <a:rPr lang="fa-IR" sz="3200" dirty="0" smtClean="0">
                <a:ln w="0"/>
                <a:effectLst>
                  <a:outerShdw blurRad="38100" dist="19050" dir="2700000" algn="tl" rotWithShape="0">
                    <a:schemeClr val="dk1">
                      <a:alpha val="40000"/>
                    </a:schemeClr>
                  </a:outerShdw>
                </a:effectLst>
                <a:cs typeface="B Koodak" panose="00000700000000000000" pitchFamily="2" charset="-78"/>
              </a:rPr>
              <a:t> سید ضیاءالدین طباطبایی</a:t>
            </a:r>
            <a:endParaRPr lang="en-US" sz="3200" dirty="0">
              <a:ln w="0"/>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117715244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12191999" cy="5715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543" y="0"/>
            <a:ext cx="6052457" cy="578031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364185" cy="5780314"/>
          </a:xfrm>
          <a:prstGeom prst="rect">
            <a:avLst/>
          </a:prstGeom>
        </p:spPr>
      </p:pic>
      <p:sp>
        <p:nvSpPr>
          <p:cNvPr id="6" name="Rectangle 5"/>
          <p:cNvSpPr/>
          <p:nvPr/>
        </p:nvSpPr>
        <p:spPr>
          <a:xfrm>
            <a:off x="457201" y="6026769"/>
            <a:ext cx="5682342" cy="584775"/>
          </a:xfrm>
          <a:prstGeom prst="rect">
            <a:avLst/>
          </a:prstGeom>
          <a:noFill/>
        </p:spPr>
        <p:txBody>
          <a:bodyPr wrap="square" lIns="91440" tIns="45720" rIns="91440" bIns="45720">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رضاخان در میان جمعی از افسران قزاق</a:t>
            </a:r>
            <a:endParaRPr lang="en-US" sz="3200" dirty="0">
              <a:ln w="0"/>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20921951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 Diagonal Corner Rectangle 3"/>
          <p:cNvSpPr/>
          <p:nvPr/>
        </p:nvSpPr>
        <p:spPr>
          <a:xfrm>
            <a:off x="3537857" y="326571"/>
            <a:ext cx="5116286" cy="669471"/>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rPr>
              <a:t>انتقال حکومت از قاجاریه به پهلوی</a:t>
            </a:r>
            <a:endParaRPr lang="fa-IR" sz="3200" dirty="0">
              <a:solidFill>
                <a:sysClr val="windowText" lastClr="000000"/>
              </a:solidFill>
            </a:endParaRPr>
          </a:p>
        </p:txBody>
      </p:sp>
      <p:sp>
        <p:nvSpPr>
          <p:cNvPr id="5" name="Rectangle 4"/>
          <p:cNvSpPr/>
          <p:nvPr/>
        </p:nvSpPr>
        <p:spPr>
          <a:xfrm>
            <a:off x="2057400" y="1126670"/>
            <a:ext cx="8077200" cy="830997"/>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کودتای 1299 مقدمه ای برای تغییر حکومت در ایران بود.</a:t>
            </a:r>
            <a:endParaRPr lang="fa-IR" sz="3200" dirty="0"/>
          </a:p>
        </p:txBody>
      </p:sp>
      <p:sp>
        <p:nvSpPr>
          <p:cNvPr id="6" name="Rectangle 5"/>
          <p:cNvSpPr/>
          <p:nvPr/>
        </p:nvSpPr>
        <p:spPr>
          <a:xfrm>
            <a:off x="0" y="2199713"/>
            <a:ext cx="12192000" cy="769441"/>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رضاخان پس از کودتا با سرسختی برای گسترش و تثبیت قدرت خود به تکاپو افتاد.</a:t>
            </a:r>
            <a:endParaRPr lang="fa-IR" sz="3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752310" y="2956685"/>
            <a:ext cx="555727" cy="407533"/>
          </a:xfrm>
          <a:prstGeom prst="rect">
            <a:avLst/>
          </a:prstGeom>
        </p:spPr>
      </p:pic>
      <p:sp>
        <p:nvSpPr>
          <p:cNvPr id="14" name="Flowchart: Alternate Process 13"/>
          <p:cNvSpPr/>
          <p:nvPr/>
        </p:nvSpPr>
        <p:spPr>
          <a:xfrm>
            <a:off x="6233940" y="3583714"/>
            <a:ext cx="3951514" cy="738596"/>
          </a:xfrm>
          <a:prstGeom prst="flowChartAlternateProcess">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3200" dirty="0">
                <a:ln w="0"/>
                <a:solidFill>
                  <a:schemeClr val="tx1"/>
                </a:solidFill>
                <a:effectLst>
                  <a:outerShdw blurRad="38100" dist="19050" dir="2700000" algn="tl" rotWithShape="0">
                    <a:schemeClr val="dk1">
                      <a:alpha val="40000"/>
                    </a:schemeClr>
                  </a:outerShdw>
                </a:effectLst>
                <a:cs typeface="B Koodak" panose="00000700000000000000" pitchFamily="2" charset="-78"/>
              </a:rPr>
              <a:t>پایه گذاری ارتشی نوین</a:t>
            </a:r>
          </a:p>
        </p:txBody>
      </p:sp>
      <p:sp>
        <p:nvSpPr>
          <p:cNvPr id="15" name="Flowchart: Alternate Process 14"/>
          <p:cNvSpPr/>
          <p:nvPr/>
        </p:nvSpPr>
        <p:spPr>
          <a:xfrm>
            <a:off x="1874893" y="3555406"/>
            <a:ext cx="3951514" cy="738596"/>
          </a:xfrm>
          <a:prstGeom prst="flowChartAlternateProcess">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3200" dirty="0" smtClean="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rPr>
              <a:t>نوسازی تشکیلات نظامی</a:t>
            </a:r>
            <a:endParaRPr lang="fa-IR" sz="3200" dirty="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endParaRPr>
          </a:p>
        </p:txBody>
      </p:sp>
      <p:sp>
        <p:nvSpPr>
          <p:cNvPr id="16" name="Flowchart: Alternate Process 15"/>
          <p:cNvSpPr/>
          <p:nvPr/>
        </p:nvSpPr>
        <p:spPr>
          <a:xfrm>
            <a:off x="4054416" y="5352102"/>
            <a:ext cx="3951514" cy="738596"/>
          </a:xfrm>
          <a:prstGeom prst="flowChartAlternateProcess">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3200" dirty="0">
                <a:ln w="0"/>
                <a:solidFill>
                  <a:schemeClr val="tx1"/>
                </a:solidFill>
                <a:effectLst>
                  <a:outerShdw blurRad="38100" dist="19050" dir="2700000" algn="tl" rotWithShape="0">
                    <a:schemeClr val="dk1">
                      <a:alpha val="40000"/>
                    </a:schemeClr>
                  </a:outerShdw>
                </a:effectLst>
                <a:cs typeface="B Koodak" panose="00000700000000000000" pitchFamily="2" charset="-78"/>
              </a:rPr>
              <a:t>برقراری نظم و امنیت</a:t>
            </a:r>
            <a:endParaRPr lang="fa-IR" sz="3200" dirty="0">
              <a:solidFill>
                <a:schemeClr val="tx1"/>
              </a:solidFill>
            </a:endParaRPr>
          </a:p>
        </p:txBody>
      </p:sp>
      <p:sp>
        <p:nvSpPr>
          <p:cNvPr id="17" name="Flowchart: Alternate Process 16"/>
          <p:cNvSpPr/>
          <p:nvPr/>
        </p:nvSpPr>
        <p:spPr>
          <a:xfrm>
            <a:off x="2982173" y="4468107"/>
            <a:ext cx="6096000" cy="738596"/>
          </a:xfrm>
          <a:prstGeom prst="flowChartAlternateProcess">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3200" dirty="0" err="1">
                <a:ln w="0"/>
                <a:solidFill>
                  <a:schemeClr val="tx1"/>
                </a:solidFill>
                <a:effectLst>
                  <a:outerShdw blurRad="38100" dist="19050" dir="2700000" algn="tl" rotWithShape="0">
                    <a:schemeClr val="dk1">
                      <a:alpha val="40000"/>
                    </a:schemeClr>
                  </a:outerShdw>
                </a:effectLst>
                <a:cs typeface="B Koodak" panose="00000700000000000000" pitchFamily="2" charset="-78"/>
              </a:rPr>
              <a:t>فرونشاندن</a:t>
            </a:r>
            <a:r>
              <a:rPr lang="fa-IR" sz="3200" dirty="0">
                <a:ln w="0"/>
                <a:solidFill>
                  <a:schemeClr val="tx1"/>
                </a:solidFill>
                <a:effectLst>
                  <a:outerShdw blurRad="38100" dist="19050" dir="2700000" algn="tl" rotWithShape="0">
                    <a:schemeClr val="dk1">
                      <a:alpha val="40000"/>
                    </a:schemeClr>
                  </a:outerShdw>
                </a:effectLst>
                <a:cs typeface="B Koodak" panose="00000700000000000000" pitchFamily="2" charset="-78"/>
              </a:rPr>
              <a:t> نافرمانی ها و آشوب های داخلی</a:t>
            </a:r>
          </a:p>
        </p:txBody>
      </p:sp>
      <p:sp>
        <p:nvSpPr>
          <p:cNvPr id="18" name="Rectangle 17"/>
          <p:cNvSpPr/>
          <p:nvPr/>
        </p:nvSpPr>
        <p:spPr>
          <a:xfrm>
            <a:off x="0" y="6010827"/>
            <a:ext cx="12192000" cy="830997"/>
          </a:xfrm>
          <a:prstGeom prst="rect">
            <a:avLst/>
          </a:prstGeom>
        </p:spPr>
        <p:txBody>
          <a:bodyPr wrap="square">
            <a:spAutoFit/>
          </a:bodyPr>
          <a:lstStyle/>
          <a:p>
            <a:pPr algn="ctr">
              <a:lnSpc>
                <a:spcPct val="150000"/>
              </a:lnSpc>
            </a:pPr>
            <a:r>
              <a:rPr lang="fa-IR" sz="3200" dirty="0" err="1" smtClean="0">
                <a:ln w="0"/>
                <a:effectLst>
                  <a:outerShdw blurRad="38100" dist="19050" dir="2700000" algn="tl" rotWithShape="0">
                    <a:schemeClr val="dk1">
                      <a:alpha val="40000"/>
                    </a:schemeClr>
                  </a:outerShdw>
                </a:effectLst>
                <a:cs typeface="B Koodak" panose="00000700000000000000" pitchFamily="2" charset="-78"/>
              </a:rPr>
              <a:t>طرفدارانش</a:t>
            </a:r>
            <a:r>
              <a:rPr lang="fa-IR" sz="3200" dirty="0" smtClean="0">
                <a:ln w="0"/>
                <a:effectLst>
                  <a:outerShdw blurRad="38100" dist="19050" dir="2700000" algn="tl" rotWithShape="0">
                    <a:schemeClr val="dk1">
                      <a:alpha val="40000"/>
                    </a:schemeClr>
                  </a:outerShdw>
                </a:effectLst>
                <a:cs typeface="B Koodak" panose="00000700000000000000" pitchFamily="2" charset="-78"/>
              </a:rPr>
              <a:t> با تبلیغات فراوان او را شایسته تر از احمدشاه برای حکومت معرفی می کردند.</a:t>
            </a:r>
            <a:endParaRPr lang="fa-IR" sz="3200" dirty="0"/>
          </a:p>
        </p:txBody>
      </p:sp>
    </p:spTree>
    <p:extLst>
      <p:ext uri="{BB962C8B-B14F-4D97-AF65-F5344CB8AC3E}">
        <p14:creationId xmlns:p14="http://schemas.microsoft.com/office/powerpoint/2010/main" val="2058648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449035" y="263170"/>
            <a:ext cx="11293929" cy="1569660"/>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رضاخان در آن زمان برای جلب نظر مردم، خود را فردی مذهبی و پایبند به احکام و ارزش های دینی نشان می داد. </a:t>
            </a:r>
            <a:endParaRPr lang="fa-IR"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57872" y="1719964"/>
            <a:ext cx="476250" cy="361950"/>
          </a:xfrm>
          <a:prstGeom prst="rect">
            <a:avLst/>
          </a:prstGeom>
        </p:spPr>
      </p:pic>
      <p:sp>
        <p:nvSpPr>
          <p:cNvPr id="5" name="Rectangle 4"/>
          <p:cNvSpPr/>
          <p:nvPr/>
        </p:nvSpPr>
        <p:spPr>
          <a:xfrm>
            <a:off x="2134958" y="2145243"/>
            <a:ext cx="7922077" cy="584775"/>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حضور در مراسم و مجالس مذهبی، دیدار و مشورت با علما</a:t>
            </a:r>
            <a:endParaRPr lang="fa-IR" sz="3200" dirty="0"/>
          </a:p>
        </p:txBody>
      </p:sp>
      <p:sp>
        <p:nvSpPr>
          <p:cNvPr id="6" name="Rectangle 5"/>
          <p:cNvSpPr/>
          <p:nvPr/>
        </p:nvSpPr>
        <p:spPr>
          <a:xfrm>
            <a:off x="449035" y="2730018"/>
            <a:ext cx="11293929" cy="1508105"/>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او با استفاده از موقعیت خود به عنوان وزیر جنگ و نخست وزیر، طرفداران خود را وارد مجلس شورای ملی کرد. </a:t>
            </a:r>
            <a:endParaRPr lang="fa-IR" sz="3200" dirty="0"/>
          </a:p>
        </p:txBody>
      </p:sp>
      <p:sp>
        <p:nvSpPr>
          <p:cNvPr id="7" name="Rectangle 6"/>
          <p:cNvSpPr/>
          <p:nvPr/>
        </p:nvSpPr>
        <p:spPr>
          <a:xfrm>
            <a:off x="0" y="4501928"/>
            <a:ext cx="12192000" cy="1569660"/>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در سال 1304 ش مجلس شورای ملی با وجود مخالفت جدّی تعدادی از نمایندگان، مانند آیت الله مدرس و دکتر مصدق، احمدشاه قاجار را از قدرت برکنار کرد و حکومت موقت را به رضاخان سپرد.</a:t>
            </a:r>
            <a:endParaRPr lang="fa-IR" sz="3200" dirty="0"/>
          </a:p>
        </p:txBody>
      </p:sp>
      <p:sp>
        <p:nvSpPr>
          <p:cNvPr id="8" name="Rectangle 7"/>
          <p:cNvSpPr/>
          <p:nvPr/>
        </p:nvSpPr>
        <p:spPr>
          <a:xfrm>
            <a:off x="0" y="6060097"/>
            <a:ext cx="12192000" cy="769441"/>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سپس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مجلس </a:t>
            </a:r>
            <a:r>
              <a:rPr lang="fa-IR" sz="3200" dirty="0" err="1"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مؤسسان</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 به طور رسمی حکومت را به رضاخان  و </a:t>
            </a:r>
            <a:r>
              <a:rPr lang="fa-IR" sz="3200" dirty="0" err="1"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خانوادۀ</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 او واگذار کرد.</a:t>
            </a:r>
            <a:endParaRPr lang="fa-IR" sz="3200" dirty="0">
              <a:solidFill>
                <a:srgbClr val="0000FF"/>
              </a:solidFill>
            </a:endParaRPr>
          </a:p>
        </p:txBody>
      </p:sp>
    </p:spTree>
    <p:extLst>
      <p:ext uri="{BB962C8B-B14F-4D97-AF65-F5344CB8AC3E}">
        <p14:creationId xmlns:p14="http://schemas.microsoft.com/office/powerpoint/2010/main" val="3487230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484124" cy="6858000"/>
          </a:xfrm>
          <a:prstGeom prst="rect">
            <a:avLst/>
          </a:prstGeom>
        </p:spPr>
      </p:pic>
      <p:sp>
        <p:nvSpPr>
          <p:cNvPr id="5" name="Rectangle 4"/>
          <p:cNvSpPr/>
          <p:nvPr/>
        </p:nvSpPr>
        <p:spPr>
          <a:xfrm>
            <a:off x="8484124" y="3136612"/>
            <a:ext cx="3707876" cy="584775"/>
          </a:xfrm>
          <a:prstGeom prst="rect">
            <a:avLst/>
          </a:prstGeom>
          <a:noFill/>
        </p:spPr>
        <p:txBody>
          <a:bodyPr wrap="square" lIns="91440" tIns="45720" rIns="91440" bIns="45720">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سفر رضاخان به کربلا</a:t>
            </a:r>
            <a:endParaRPr lang="en-US" sz="3200" dirty="0">
              <a:ln w="0"/>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123431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210741"/>
            <a:ext cx="12192000" cy="5909310"/>
          </a:xfrm>
          <a:prstGeom prst="rect">
            <a:avLst/>
          </a:prstGeom>
        </p:spPr>
        <p:txBody>
          <a:bodyPr wrap="square">
            <a:spAutoFit/>
          </a:bodyPr>
          <a:lstStyle/>
          <a:p>
            <a:pPr algn="just">
              <a:lnSpc>
                <a:spcPct val="150000"/>
              </a:lnSpc>
            </a:pPr>
            <a:r>
              <a:rPr lang="fa-IR" sz="2800" dirty="0">
                <a:cs typeface="B Koodak" panose="00000700000000000000" pitchFamily="2" charset="-78"/>
              </a:rPr>
              <a:t>حسن </a:t>
            </a:r>
            <a:r>
              <a:rPr lang="fa-IR" sz="2800" dirty="0" err="1">
                <a:cs typeface="B Koodak" panose="00000700000000000000" pitchFamily="2" charset="-78"/>
              </a:rPr>
              <a:t>اعظام</a:t>
            </a:r>
            <a:r>
              <a:rPr lang="fa-IR" sz="2800" dirty="0">
                <a:cs typeface="B Koodak" panose="00000700000000000000" pitchFamily="2" charset="-78"/>
              </a:rPr>
              <a:t> قدسی، ملقب به </a:t>
            </a:r>
            <a:r>
              <a:rPr lang="fa-IR" sz="2800" dirty="0" err="1">
                <a:cs typeface="B Koodak" panose="00000700000000000000" pitchFamily="2" charset="-78"/>
              </a:rPr>
              <a:t>اعظام‌الوزاره</a:t>
            </a:r>
            <a:r>
              <a:rPr lang="fa-IR" sz="2800" dirty="0">
                <a:cs typeface="B Koodak" panose="00000700000000000000" pitchFamily="2" charset="-78"/>
              </a:rPr>
              <a:t>، که از فعالان مشروطه و نمایندگان مجلس </a:t>
            </a:r>
            <a:r>
              <a:rPr lang="fa-IR" sz="2800" dirty="0" smtClean="0">
                <a:cs typeface="B Koodak" panose="00000700000000000000" pitchFamily="2" charset="-78"/>
              </a:rPr>
              <a:t>شورای </a:t>
            </a:r>
            <a:r>
              <a:rPr lang="fa-IR" sz="2800" dirty="0">
                <a:cs typeface="B Koodak" panose="00000700000000000000" pitchFamily="2" charset="-78"/>
              </a:rPr>
              <a:t>ملی بود، در کتاب </a:t>
            </a:r>
            <a:r>
              <a:rPr lang="fa-IR" sz="2800" dirty="0" err="1">
                <a:cs typeface="B Koodak" panose="00000700000000000000" pitchFamily="2" charset="-78"/>
              </a:rPr>
              <a:t>خاطراتش</a:t>
            </a:r>
            <a:r>
              <a:rPr lang="fa-IR" sz="2800" dirty="0">
                <a:cs typeface="B Koodak" panose="00000700000000000000" pitchFamily="2" charset="-78"/>
              </a:rPr>
              <a:t> شرح جالبی از اقدامات رضاخان را حکایت </a:t>
            </a:r>
            <a:r>
              <a:rPr lang="fa-IR" sz="2800" dirty="0" err="1">
                <a:cs typeface="B Koodak" panose="00000700000000000000" pitchFamily="2" charset="-78"/>
              </a:rPr>
              <a:t>می‌کند</a:t>
            </a:r>
            <a:r>
              <a:rPr lang="fa-IR" sz="2800" dirty="0">
                <a:cs typeface="B Koodak" panose="00000700000000000000" pitchFamily="2" charset="-78"/>
              </a:rPr>
              <a:t>: «سردار سپه پس از </a:t>
            </a:r>
            <a:r>
              <a:rPr lang="fa-IR" sz="2800" dirty="0" err="1">
                <a:cs typeface="B Koodak" panose="00000700000000000000" pitchFamily="2" charset="-78"/>
              </a:rPr>
              <a:t>موفقیت‌های</a:t>
            </a:r>
            <a:r>
              <a:rPr lang="fa-IR" sz="2800" dirty="0">
                <a:cs typeface="B Koodak" panose="00000700000000000000" pitchFamily="2" charset="-78"/>
              </a:rPr>
              <a:t> </a:t>
            </a:r>
            <a:r>
              <a:rPr lang="fa-IR" sz="2800" dirty="0" err="1">
                <a:cs typeface="B Koodak" panose="00000700000000000000" pitchFamily="2" charset="-78"/>
              </a:rPr>
              <a:t>فوق‌الذکر</a:t>
            </a:r>
            <a:r>
              <a:rPr lang="fa-IR" sz="2800" dirty="0">
                <a:cs typeface="B Koodak" panose="00000700000000000000" pitchFamily="2" charset="-78"/>
              </a:rPr>
              <a:t> به فکر افتاد که حالا باید توجه مردم را به خود جلب و معتقد به خود نماید و بهترین راه هم اعمال مذهبی، خاصه عزاداری است که عامه طبقات متوجه خواهند گردید. </a:t>
            </a:r>
            <a:r>
              <a:rPr lang="fa-IR" sz="2800" dirty="0" smtClean="0">
                <a:cs typeface="B Koodak" panose="00000700000000000000" pitchFamily="2" charset="-78"/>
              </a:rPr>
              <a:t>سردار </a:t>
            </a:r>
            <a:r>
              <a:rPr lang="fa-IR" sz="2800" dirty="0">
                <a:cs typeface="B Koodak" panose="00000700000000000000" pitchFamily="2" charset="-78"/>
              </a:rPr>
              <a:t>سپه روز دهم محرم، (عاشورا)، به همراه دسته قزاق با یک هیأت از صاحب </a:t>
            </a:r>
            <a:r>
              <a:rPr lang="fa-IR" sz="2800" dirty="0" err="1">
                <a:cs typeface="B Koodak" panose="00000700000000000000" pitchFamily="2" charset="-78"/>
              </a:rPr>
              <a:t>منصبان</a:t>
            </a:r>
            <a:r>
              <a:rPr lang="fa-IR" sz="2800" dirty="0">
                <a:cs typeface="B Koodak" panose="00000700000000000000" pitchFamily="2" charset="-78"/>
              </a:rPr>
              <a:t> در جلو و افراد با بیرق ها و کتل با نظم و تشکیلات مخصوص از </a:t>
            </a:r>
            <a:r>
              <a:rPr lang="fa-IR" sz="2800" dirty="0" err="1">
                <a:cs typeface="B Koodak" panose="00000700000000000000" pitchFamily="2" charset="-78"/>
              </a:rPr>
              <a:t>قزاقخانه</a:t>
            </a:r>
            <a:r>
              <a:rPr lang="fa-IR" sz="2800" dirty="0">
                <a:cs typeface="B Koodak" panose="00000700000000000000" pitchFamily="2" charset="-78"/>
              </a:rPr>
              <a:t> حرکت می کرد. این دسته از میدان توپخانه و خیابان </a:t>
            </a:r>
            <a:r>
              <a:rPr lang="fa-IR" sz="2800" dirty="0" err="1">
                <a:cs typeface="B Koodak" panose="00000700000000000000" pitchFamily="2" charset="-78"/>
              </a:rPr>
              <a:t>ناصریه</a:t>
            </a:r>
            <a:r>
              <a:rPr lang="fa-IR" sz="2800" dirty="0">
                <a:cs typeface="B Koodak" panose="00000700000000000000" pitchFamily="2" charset="-78"/>
              </a:rPr>
              <a:t> به بازار می آمد. صاحب </a:t>
            </a:r>
            <a:r>
              <a:rPr lang="fa-IR" sz="2800" dirty="0" err="1">
                <a:cs typeface="B Koodak" panose="00000700000000000000" pitchFamily="2" charset="-78"/>
              </a:rPr>
              <a:t>منصبان</a:t>
            </a:r>
            <a:r>
              <a:rPr lang="fa-IR" sz="2800" dirty="0">
                <a:cs typeface="B Koodak" panose="00000700000000000000" pitchFamily="2" charset="-78"/>
              </a:rPr>
              <a:t> در جلو و جلوی آنها </a:t>
            </a:r>
            <a:r>
              <a:rPr lang="fa-IR" sz="2800" dirty="0" err="1">
                <a:cs typeface="B Koodak" panose="00000700000000000000" pitchFamily="2" charset="-78"/>
              </a:rPr>
              <a:t>سردارسپه</a:t>
            </a:r>
            <a:r>
              <a:rPr lang="fa-IR" sz="2800" dirty="0">
                <a:cs typeface="B Koodak" panose="00000700000000000000" pitchFamily="2" charset="-78"/>
              </a:rPr>
              <a:t> با یقه باز و روی سرش کاه و غالب </a:t>
            </a:r>
            <a:r>
              <a:rPr lang="fa-IR" sz="2800" dirty="0" err="1">
                <a:cs typeface="B Koodak" panose="00000700000000000000" pitchFamily="2" charset="-78"/>
              </a:rPr>
              <a:t>آن‌ها</a:t>
            </a:r>
            <a:r>
              <a:rPr lang="fa-IR" sz="2800" dirty="0">
                <a:cs typeface="B Koodak" panose="00000700000000000000" pitchFamily="2" charset="-78"/>
              </a:rPr>
              <a:t> به سرشان گل زده بودند و پای برهنه وارد بازار شدند و دسته </a:t>
            </a:r>
            <a:r>
              <a:rPr lang="fa-IR" sz="2800" dirty="0" err="1">
                <a:cs typeface="B Koodak" panose="00000700000000000000" pitchFamily="2" charset="-78"/>
              </a:rPr>
              <a:t>سینه‌زن</a:t>
            </a:r>
            <a:r>
              <a:rPr lang="fa-IR" sz="2800" dirty="0">
                <a:cs typeface="B Koodak" panose="00000700000000000000" pitchFamily="2" charset="-78"/>
              </a:rPr>
              <a:t> از افراد، چند قدم ایستاده، نوحه‌‌خوان </a:t>
            </a:r>
            <a:r>
              <a:rPr lang="fa-IR" sz="2800" dirty="0" err="1">
                <a:cs typeface="B Koodak" panose="00000700000000000000" pitchFamily="2" charset="-78"/>
              </a:rPr>
              <a:t>می‌خواند</a:t>
            </a:r>
            <a:r>
              <a:rPr lang="fa-IR" sz="2800" dirty="0">
                <a:cs typeface="B Koodak" panose="00000700000000000000" pitchFamily="2" charset="-78"/>
              </a:rPr>
              <a:t> و افراد سینه </a:t>
            </a:r>
            <a:r>
              <a:rPr lang="fa-IR" sz="2800" dirty="0" err="1">
                <a:cs typeface="B Koodak" panose="00000700000000000000" pitchFamily="2" charset="-78"/>
              </a:rPr>
              <a:t>می‌زدند</a:t>
            </a:r>
            <a:r>
              <a:rPr lang="fa-IR" sz="2800" dirty="0" smtClean="0">
                <a:cs typeface="B Koodak" panose="00000700000000000000" pitchFamily="2" charset="-78"/>
              </a:rPr>
              <a:t>. ( سال 1301)</a:t>
            </a:r>
            <a:endParaRPr lang="fa-IR" sz="2800" dirty="0">
              <a:cs typeface="B Koodak" panose="00000700000000000000" pitchFamily="2" charset="-78"/>
            </a:endParaRPr>
          </a:p>
        </p:txBody>
      </p:sp>
    </p:spTree>
    <p:extLst>
      <p:ext uri="{BB962C8B-B14F-4D97-AF65-F5344CB8AC3E}">
        <p14:creationId xmlns:p14="http://schemas.microsoft.com/office/powerpoint/2010/main" val="2672783696"/>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179615"/>
            <a:ext cx="12192001" cy="7201972"/>
          </a:xfrm>
          <a:prstGeom prst="rect">
            <a:avLst/>
          </a:prstGeom>
        </p:spPr>
        <p:txBody>
          <a:bodyPr wrap="square">
            <a:spAutoFit/>
          </a:bodyPr>
          <a:lstStyle/>
          <a:p>
            <a:pPr algn="just">
              <a:lnSpc>
                <a:spcPct val="150000"/>
              </a:lnSpc>
            </a:pPr>
            <a:r>
              <a:rPr lang="fa-IR" sz="2800" dirty="0" smtClean="0">
                <a:cs typeface="B Koodak" panose="00000700000000000000" pitchFamily="2" charset="-78"/>
              </a:rPr>
              <a:t>اما </a:t>
            </a:r>
            <a:r>
              <a:rPr lang="fa-IR" sz="2800" dirty="0">
                <a:cs typeface="B Koodak" panose="00000700000000000000" pitchFamily="2" charset="-78"/>
              </a:rPr>
              <a:t>احوالات شخص رضاخان در این </a:t>
            </a:r>
            <a:r>
              <a:rPr lang="fa-IR" sz="2800" dirty="0" err="1">
                <a:cs typeface="B Koodak" panose="00000700000000000000" pitchFamily="2" charset="-78"/>
              </a:rPr>
              <a:t>عزاداری‌ها</a:t>
            </a:r>
            <a:r>
              <a:rPr lang="fa-IR" sz="2800" dirty="0">
                <a:cs typeface="B Koodak" panose="00000700000000000000" pitchFamily="2" charset="-78"/>
              </a:rPr>
              <a:t>، شرح جالبی دارد. «وی در نمایشی مذهبی در مراسم عزاداری ماه محرم شرکت کرد، پیشاپیش </a:t>
            </a:r>
            <a:r>
              <a:rPr lang="fa-IR" sz="2800" dirty="0" err="1">
                <a:cs typeface="B Koodak" panose="00000700000000000000" pitchFamily="2" charset="-78"/>
              </a:rPr>
              <a:t>دسته‌های</a:t>
            </a:r>
            <a:r>
              <a:rPr lang="fa-IR" sz="2800" dirty="0">
                <a:cs typeface="B Koodak" panose="00000700000000000000" pitchFamily="2" charset="-78"/>
              </a:rPr>
              <a:t> </a:t>
            </a:r>
            <a:r>
              <a:rPr lang="fa-IR" sz="2800" dirty="0" err="1">
                <a:cs typeface="B Koodak" panose="00000700000000000000" pitchFamily="2" charset="-78"/>
              </a:rPr>
              <a:t>سینه‌زنی</a:t>
            </a:r>
            <a:r>
              <a:rPr lang="fa-IR" sz="2800" dirty="0">
                <a:cs typeface="B Koodak" panose="00000700000000000000" pitchFamily="2" charset="-78"/>
              </a:rPr>
              <a:t> حرکت نمود. پای خویش را برهنه ساخت و کاهگل بر سر ریخت؛ در حالی که سردار سپه بود، در مراسم شام غریبان دسته </a:t>
            </a:r>
            <a:r>
              <a:rPr lang="fa-IR" sz="2800" dirty="0" err="1">
                <a:cs typeface="B Koodak" panose="00000700000000000000" pitchFamily="2" charset="-78"/>
              </a:rPr>
              <a:t>قزاق‌ها</a:t>
            </a:r>
            <a:r>
              <a:rPr lang="fa-IR" sz="2800" dirty="0">
                <a:cs typeface="B Koodak" panose="00000700000000000000" pitchFamily="2" charset="-78"/>
              </a:rPr>
              <a:t> شرکت و با بازوبند مشکی، سری برهنه، و شمعی در دست به </a:t>
            </a:r>
            <a:r>
              <a:rPr lang="fa-IR" sz="2800" dirty="0" err="1">
                <a:cs typeface="B Koodak" panose="00000700000000000000" pitchFamily="2" charset="-78"/>
              </a:rPr>
              <a:t>نوحه‌سرایی</a:t>
            </a:r>
            <a:r>
              <a:rPr lang="fa-IR" sz="2800" dirty="0">
                <a:cs typeface="B Koodak" panose="00000700000000000000" pitchFamily="2" charset="-78"/>
              </a:rPr>
              <a:t> و سوگواری پرداخت.» </a:t>
            </a:r>
            <a:r>
              <a:rPr lang="fa-IR" sz="2800" dirty="0" err="1" smtClean="0">
                <a:cs typeface="B Koodak" panose="00000700000000000000" pitchFamily="2" charset="-78"/>
              </a:rPr>
              <a:t>آیت‌الله</a:t>
            </a:r>
            <a:r>
              <a:rPr lang="fa-IR" sz="2800" dirty="0" smtClean="0">
                <a:cs typeface="B Koodak" panose="00000700000000000000" pitchFamily="2" charset="-78"/>
              </a:rPr>
              <a:t> </a:t>
            </a:r>
            <a:r>
              <a:rPr lang="fa-IR" sz="2800" dirty="0">
                <a:cs typeface="B Koodak" panose="00000700000000000000" pitchFamily="2" charset="-78"/>
              </a:rPr>
              <a:t>حسین </a:t>
            </a:r>
            <a:r>
              <a:rPr lang="fa-IR" sz="2800" dirty="0" err="1">
                <a:cs typeface="B Koodak" panose="00000700000000000000" pitchFamily="2" charset="-78"/>
              </a:rPr>
              <a:t>بدلا</a:t>
            </a:r>
            <a:r>
              <a:rPr lang="fa-IR" sz="2800" dirty="0">
                <a:cs typeface="B Koodak" panose="00000700000000000000" pitchFamily="2" charset="-78"/>
              </a:rPr>
              <a:t> هم همین احوالات را در خاطرات خود نقل کرده است:</a:t>
            </a:r>
          </a:p>
          <a:p>
            <a:pPr algn="just">
              <a:lnSpc>
                <a:spcPct val="150000"/>
              </a:lnSpc>
            </a:pPr>
            <a:r>
              <a:rPr lang="fa-IR" sz="2800" dirty="0">
                <a:cs typeface="B Koodak" panose="00000700000000000000" pitchFamily="2" charset="-78"/>
              </a:rPr>
              <a:t>«خود رضاخان مانند فرفره به همه جای ستون سر </a:t>
            </a:r>
            <a:r>
              <a:rPr lang="fa-IR" sz="2800" dirty="0" err="1">
                <a:cs typeface="B Koodak" panose="00000700000000000000" pitchFamily="2" charset="-78"/>
              </a:rPr>
              <a:t>می‌زد</a:t>
            </a:r>
            <a:r>
              <a:rPr lang="fa-IR" sz="2800" dirty="0">
                <a:cs typeface="B Koodak" panose="00000700000000000000" pitchFamily="2" charset="-78"/>
              </a:rPr>
              <a:t> و در حالی که در عزای امام حسین (</a:t>
            </a:r>
            <a:r>
              <a:rPr lang="fa-IR" sz="2800" dirty="0" err="1">
                <a:cs typeface="B Koodak" panose="00000700000000000000" pitchFamily="2" charset="-78"/>
              </a:rPr>
              <a:t>علیه‌السلام</a:t>
            </a:r>
            <a:r>
              <a:rPr lang="fa-IR" sz="2800" dirty="0">
                <a:cs typeface="B Koodak" panose="00000700000000000000" pitchFamily="2" charset="-78"/>
              </a:rPr>
              <a:t>) گل به پیشانی مالیده بود </a:t>
            </a:r>
            <a:r>
              <a:rPr lang="fa-IR" sz="2800" dirty="0" err="1">
                <a:cs typeface="B Koodak" panose="00000700000000000000" pitchFamily="2" charset="-78"/>
              </a:rPr>
              <a:t>قزاق‌ها</a:t>
            </a:r>
            <a:r>
              <a:rPr lang="fa-IR" sz="2800" dirty="0">
                <a:cs typeface="B Koodak" panose="00000700000000000000" pitchFamily="2" charset="-78"/>
              </a:rPr>
              <a:t> را مرتب </a:t>
            </a:r>
            <a:r>
              <a:rPr lang="fa-IR" sz="2800" dirty="0" err="1">
                <a:cs typeface="B Koodak" panose="00000700000000000000" pitchFamily="2" charset="-78"/>
              </a:rPr>
              <a:t>می‌کرد</a:t>
            </a:r>
            <a:r>
              <a:rPr lang="fa-IR" sz="2800" dirty="0">
                <a:cs typeface="B Koodak" panose="00000700000000000000" pitchFamily="2" charset="-78"/>
              </a:rPr>
              <a:t>… دسته </a:t>
            </a:r>
            <a:r>
              <a:rPr lang="fa-IR" sz="2800" dirty="0" err="1">
                <a:cs typeface="B Koodak" panose="00000700000000000000" pitchFamily="2" charset="-78"/>
              </a:rPr>
              <a:t>قزاق‌ها</a:t>
            </a:r>
            <a:r>
              <a:rPr lang="fa-IR" sz="2800" dirty="0">
                <a:cs typeface="B Koodak" panose="00000700000000000000" pitchFamily="2" charset="-78"/>
              </a:rPr>
              <a:t> با شمعی که </a:t>
            </a:r>
            <a:r>
              <a:rPr lang="fa-IR" sz="2800" dirty="0" err="1">
                <a:cs typeface="B Koodak" panose="00000700000000000000" pitchFamily="2" charset="-78"/>
              </a:rPr>
              <a:t>افرادشان</a:t>
            </a:r>
            <a:r>
              <a:rPr lang="fa-IR" sz="2800" dirty="0">
                <a:cs typeface="B Koodak" panose="00000700000000000000" pitchFamily="2" charset="-78"/>
              </a:rPr>
              <a:t> به نشانه عزای امام حسین (</a:t>
            </a:r>
            <a:r>
              <a:rPr lang="fa-IR" sz="2800" dirty="0" err="1">
                <a:cs typeface="B Koodak" panose="00000700000000000000" pitchFamily="2" charset="-78"/>
              </a:rPr>
              <a:t>علیه‌السلام</a:t>
            </a:r>
            <a:r>
              <a:rPr lang="fa-IR" sz="2800" dirty="0">
                <a:cs typeface="B Koodak" panose="00000700000000000000" pitchFamily="2" charset="-78"/>
              </a:rPr>
              <a:t>) در شام غریبان به دست داشتند، وارد شدند و دقایقی بعد نشستند. رضاخان مقابل آقا سید </a:t>
            </a:r>
            <a:r>
              <a:rPr lang="fa-IR" sz="2800" dirty="0" err="1">
                <a:cs typeface="B Koodak" panose="00000700000000000000" pitchFamily="2" charset="-78"/>
              </a:rPr>
              <a:t>کمال‌الدین</a:t>
            </a:r>
            <a:r>
              <a:rPr lang="fa-IR" sz="2800" dirty="0">
                <a:cs typeface="B Koodak" panose="00000700000000000000" pitchFamily="2" charset="-78"/>
              </a:rPr>
              <a:t> [یکی از علمای بزرگ تهران] روی زمین نشست و گفت: این </a:t>
            </a:r>
            <a:r>
              <a:rPr lang="fa-IR" sz="2800" dirty="0" err="1">
                <a:cs typeface="B Koodak" panose="00000700000000000000" pitchFamily="2" charset="-78"/>
              </a:rPr>
              <a:t>قزاق‌ها</a:t>
            </a:r>
            <a:r>
              <a:rPr lang="fa-IR" sz="2800" dirty="0">
                <a:cs typeface="B Koodak" panose="00000700000000000000" pitchFamily="2" charset="-78"/>
              </a:rPr>
              <a:t> همه یاران شما و امام زمان هستند و </a:t>
            </a:r>
            <a:r>
              <a:rPr lang="fa-IR" sz="2800" dirty="0" err="1">
                <a:cs typeface="B Koodak" panose="00000700000000000000" pitchFamily="2" charset="-78"/>
              </a:rPr>
              <a:t>آمده‌اند</a:t>
            </a:r>
            <a:r>
              <a:rPr lang="fa-IR" sz="2800" dirty="0">
                <a:cs typeface="B Koodak" panose="00000700000000000000" pitchFamily="2" charset="-78"/>
              </a:rPr>
              <a:t> تا سر بسپارند… رضاخان برای جلب افکار عمومی، مجلس روضه مفصلی را در </a:t>
            </a:r>
            <a:r>
              <a:rPr lang="fa-IR" sz="2800" dirty="0" err="1">
                <a:cs typeface="B Koodak" panose="00000700000000000000" pitchFamily="2" charset="-78"/>
              </a:rPr>
              <a:t>قزاق‌خانه</a:t>
            </a:r>
            <a:r>
              <a:rPr lang="fa-IR" sz="2800" dirty="0">
                <a:cs typeface="B Koodak" panose="00000700000000000000" pitchFamily="2" charset="-78"/>
              </a:rPr>
              <a:t> و در یک جای وسیع برپا </a:t>
            </a:r>
            <a:r>
              <a:rPr lang="fa-IR" sz="2800" dirty="0" err="1">
                <a:cs typeface="B Koodak" panose="00000700000000000000" pitchFamily="2" charset="-78"/>
              </a:rPr>
              <a:t>می‌کرد</a:t>
            </a:r>
            <a:r>
              <a:rPr lang="fa-IR" sz="2800" dirty="0" smtClean="0">
                <a:cs typeface="B Koodak" panose="00000700000000000000" pitchFamily="2" charset="-78"/>
              </a:rPr>
              <a:t>.»</a:t>
            </a:r>
            <a:endParaRPr lang="fa-IR" sz="2800" dirty="0">
              <a:cs typeface="B Koodak" panose="00000700000000000000" pitchFamily="2" charset="-78"/>
            </a:endParaRPr>
          </a:p>
        </p:txBody>
      </p:sp>
    </p:spTree>
    <p:extLst>
      <p:ext uri="{BB962C8B-B14F-4D97-AF65-F5344CB8AC3E}">
        <p14:creationId xmlns:p14="http://schemas.microsoft.com/office/powerpoint/2010/main" val="4078330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927834" y="411412"/>
            <a:ext cx="5631444" cy="738664"/>
          </a:xfrm>
          <a:prstGeom prst="rect">
            <a:avLst/>
          </a:prstGeom>
          <a:noFill/>
        </p:spPr>
        <p:txBody>
          <a:bodyPr wrap="square" lIns="91440" tIns="45720" rIns="91440" bIns="45720">
            <a:spAutoFit/>
          </a:bodyPr>
          <a:lstStyle/>
          <a:p>
            <a:pPr algn="ctr"/>
            <a:r>
              <a:rPr lang="fa-IR" sz="4200" dirty="0" smtClean="0">
                <a:ln w="0"/>
                <a:effectLst>
                  <a:outerShdw blurRad="38100" dist="19050" dir="2700000" algn="tl" rotWithShape="0">
                    <a:schemeClr val="dk1">
                      <a:alpha val="40000"/>
                    </a:schemeClr>
                  </a:outerShdw>
                </a:effectLst>
                <a:cs typeface="B Koodak" panose="00000700000000000000" pitchFamily="2" charset="-78"/>
              </a:rPr>
              <a:t>ایران در دوران حکومت پهلوی</a:t>
            </a:r>
            <a:endParaRPr lang="en-US" sz="4200" dirty="0">
              <a:ln w="0"/>
              <a:effectLst>
                <a:outerShdw blurRad="38100" dist="19050" dir="2700000" algn="tl" rotWithShape="0">
                  <a:schemeClr val="dk1">
                    <a:alpha val="40000"/>
                  </a:schemeClr>
                </a:outerShdw>
              </a:effectLst>
              <a:cs typeface="B Koodak"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444" y="1450427"/>
            <a:ext cx="5142712" cy="342111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1156" y="4342399"/>
            <a:ext cx="3600844" cy="235267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48444" cy="2515601"/>
          </a:xfrm>
          <a:prstGeom prst="rect">
            <a:avLst/>
          </a:prstGeom>
        </p:spPr>
      </p:pic>
    </p:spTree>
    <p:extLst>
      <p:ext uri="{BB962C8B-B14F-4D97-AF65-F5344CB8AC3E}">
        <p14:creationId xmlns:p14="http://schemas.microsoft.com/office/powerpoint/2010/main" val="204445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93792" cy="6858000"/>
          </a:xfrm>
          <a:prstGeom prst="rect">
            <a:avLst/>
          </a:prstGeom>
        </p:spPr>
      </p:pic>
      <p:sp>
        <p:nvSpPr>
          <p:cNvPr id="4" name="Rectangle 3"/>
          <p:cNvSpPr/>
          <p:nvPr/>
        </p:nvSpPr>
        <p:spPr>
          <a:xfrm>
            <a:off x="5511576" y="2644170"/>
            <a:ext cx="6362639" cy="1569660"/>
          </a:xfrm>
          <a:prstGeom prst="rect">
            <a:avLst/>
          </a:prstGeom>
        </p:spPr>
        <p:txBody>
          <a:bodyPr wrap="none">
            <a:spAutoFit/>
          </a:bodyPr>
          <a:lstStyle/>
          <a:p>
            <a:pPr algn="ctr">
              <a:lnSpc>
                <a:spcPct val="150000"/>
              </a:lnSpc>
            </a:pPr>
            <a:r>
              <a:rPr lang="fa-IR" sz="3200" dirty="0" smtClean="0">
                <a:latin typeface="Tahoma" panose="020B0604030504040204" pitchFamily="34" charset="0"/>
                <a:ea typeface="Times New Roman" panose="02020603050405020304" pitchFamily="18" charset="0"/>
                <a:cs typeface="B Koodak" panose="00000700000000000000" pitchFamily="2" charset="-78"/>
              </a:rPr>
              <a:t>تاجگذاری رضاخان( کاخ گلستان)</a:t>
            </a:r>
          </a:p>
          <a:p>
            <a:pPr algn="ctr">
              <a:lnSpc>
                <a:spcPct val="150000"/>
              </a:lnSpc>
            </a:pPr>
            <a:r>
              <a:rPr lang="fa-IR" sz="3200" dirty="0" smtClean="0">
                <a:latin typeface="Tahoma" panose="020B0604030504040204" pitchFamily="34" charset="0"/>
                <a:ea typeface="Times New Roman" panose="02020603050405020304" pitchFamily="18" charset="0"/>
                <a:cs typeface="B Koodak" panose="00000700000000000000" pitchFamily="2" charset="-78"/>
              </a:rPr>
              <a:t>نشسته </a:t>
            </a:r>
            <a:r>
              <a:rPr lang="fa-IR" sz="3200" dirty="0">
                <a:latin typeface="Tahoma" panose="020B0604030504040204" pitchFamily="34" charset="0"/>
                <a:ea typeface="Times New Roman" panose="02020603050405020304" pitchFamily="18" charset="0"/>
                <a:cs typeface="B Koodak" panose="00000700000000000000" pitchFamily="2" charset="-78"/>
              </a:rPr>
              <a:t>بر تخت </a:t>
            </a:r>
            <a:r>
              <a:rPr lang="fa-IR" sz="3200" dirty="0" err="1">
                <a:latin typeface="Tahoma" panose="020B0604030504040204" pitchFamily="34" charset="0"/>
                <a:ea typeface="Times New Roman" panose="02020603050405020304" pitchFamily="18" charset="0"/>
                <a:cs typeface="B Koodak" panose="00000700000000000000" pitchFamily="2" charset="-78"/>
              </a:rPr>
              <a:t>نادري</a:t>
            </a:r>
            <a:r>
              <a:rPr lang="fa-IR" sz="3200" dirty="0">
                <a:latin typeface="Tahoma" panose="020B0604030504040204" pitchFamily="34" charset="0"/>
                <a:ea typeface="Times New Roman" panose="02020603050405020304" pitchFamily="18" charset="0"/>
                <a:cs typeface="B Koodak" panose="00000700000000000000" pitchFamily="2" charset="-78"/>
              </a:rPr>
              <a:t> همراه با درفش </a:t>
            </a:r>
            <a:r>
              <a:rPr lang="fa-IR" sz="3200" dirty="0" err="1">
                <a:latin typeface="Tahoma" panose="020B0604030504040204" pitchFamily="34" charset="0"/>
                <a:ea typeface="Times New Roman" panose="02020603050405020304" pitchFamily="18" charset="0"/>
                <a:cs typeface="B Koodak" panose="00000700000000000000" pitchFamily="2" charset="-78"/>
              </a:rPr>
              <a:t>کاوياني</a:t>
            </a:r>
            <a:endParaRPr lang="fa-IR" sz="3200" dirty="0">
              <a:cs typeface="B Koodak" panose="00000700000000000000" pitchFamily="2" charset="-78"/>
            </a:endParaRPr>
          </a:p>
        </p:txBody>
      </p:sp>
    </p:spTree>
    <p:extLst>
      <p:ext uri="{BB962C8B-B14F-4D97-AF65-F5344CB8AC3E}">
        <p14:creationId xmlns:p14="http://schemas.microsoft.com/office/powerpoint/2010/main" val="3770792018"/>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15501" cy="6858000"/>
          </a:xfrm>
          <a:prstGeom prst="rect">
            <a:avLst/>
          </a:prstGeom>
        </p:spPr>
      </p:pic>
      <p:sp>
        <p:nvSpPr>
          <p:cNvPr id="5" name="Rectangle 4"/>
          <p:cNvSpPr/>
          <p:nvPr/>
        </p:nvSpPr>
        <p:spPr>
          <a:xfrm>
            <a:off x="9715500" y="1905505"/>
            <a:ext cx="2476500" cy="3046988"/>
          </a:xfrm>
          <a:prstGeom prst="rect">
            <a:avLst/>
          </a:prstGeom>
        </p:spPr>
        <p:txBody>
          <a:bodyPr wrap="square">
            <a:spAutoFit/>
          </a:bodyPr>
          <a:lstStyle/>
          <a:p>
            <a:pPr algn="ctr">
              <a:lnSpc>
                <a:spcPct val="150000"/>
              </a:lnSpc>
            </a:pPr>
            <a:r>
              <a:rPr lang="fa-IR" sz="3200" dirty="0" smtClean="0">
                <a:cs typeface="B Koodak" panose="00000700000000000000" pitchFamily="2" charset="-78"/>
              </a:rPr>
              <a:t>تالار </a:t>
            </a:r>
            <a:r>
              <a:rPr lang="fa-IR" sz="3200" dirty="0">
                <a:cs typeface="B Koodak" panose="00000700000000000000" pitchFamily="2" charset="-78"/>
              </a:rPr>
              <a:t>موزه کاخ گلستان با حضور </a:t>
            </a:r>
            <a:r>
              <a:rPr lang="fa-IR" sz="3200" dirty="0" err="1">
                <a:cs typeface="B Koodak" panose="00000700000000000000" pitchFamily="2" charset="-78"/>
              </a:rPr>
              <a:t>ميهمانان</a:t>
            </a:r>
            <a:r>
              <a:rPr lang="fa-IR" sz="3200" dirty="0">
                <a:cs typeface="B Koodak" panose="00000700000000000000" pitchFamily="2" charset="-78"/>
              </a:rPr>
              <a:t> </a:t>
            </a:r>
            <a:r>
              <a:rPr lang="fa-IR" sz="3200" dirty="0" err="1">
                <a:cs typeface="B Koodak" panose="00000700000000000000" pitchFamily="2" charset="-78"/>
              </a:rPr>
              <a:t>ايراني</a:t>
            </a:r>
            <a:r>
              <a:rPr lang="fa-IR" sz="3200" dirty="0">
                <a:cs typeface="B Koodak" panose="00000700000000000000" pitchFamily="2" charset="-78"/>
              </a:rPr>
              <a:t> و </a:t>
            </a:r>
            <a:r>
              <a:rPr lang="fa-IR" sz="3200" dirty="0" err="1">
                <a:cs typeface="B Koodak" panose="00000700000000000000" pitchFamily="2" charset="-78"/>
              </a:rPr>
              <a:t>خارجي</a:t>
            </a:r>
            <a:endParaRPr lang="fa-IR" sz="3200" dirty="0">
              <a:cs typeface="B Koodak" panose="00000700000000000000" pitchFamily="2" charset="-78"/>
            </a:endParaRPr>
          </a:p>
        </p:txBody>
      </p:sp>
    </p:spTree>
    <p:extLst>
      <p:ext uri="{BB962C8B-B14F-4D97-AF65-F5344CB8AC3E}">
        <p14:creationId xmlns:p14="http://schemas.microsoft.com/office/powerpoint/2010/main" val="30894368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03540" cy="6858000"/>
          </a:xfrm>
          <a:prstGeom prst="rect">
            <a:avLst/>
          </a:prstGeom>
        </p:spPr>
      </p:pic>
      <p:sp>
        <p:nvSpPr>
          <p:cNvPr id="3" name="Rectangle 2"/>
          <p:cNvSpPr/>
          <p:nvPr/>
        </p:nvSpPr>
        <p:spPr>
          <a:xfrm>
            <a:off x="9103540" y="2705491"/>
            <a:ext cx="3088460" cy="1569660"/>
          </a:xfrm>
          <a:prstGeom prst="rect">
            <a:avLst/>
          </a:prstGeom>
        </p:spPr>
        <p:txBody>
          <a:bodyPr wrap="square">
            <a:spAutoFit/>
          </a:bodyPr>
          <a:lstStyle/>
          <a:p>
            <a:pPr algn="ctr"/>
            <a:r>
              <a:rPr lang="fa-IR" sz="3200" dirty="0">
                <a:latin typeface="Tahoma" panose="020B0604030504040204" pitchFamily="34" charset="0"/>
                <a:ea typeface="Times New Roman" panose="02020603050405020304" pitchFamily="18" charset="0"/>
                <a:cs typeface="B Koodak" panose="00000700000000000000" pitchFamily="2" charset="-78"/>
              </a:rPr>
              <a:t>عبور کالسکه رضاشاه از </a:t>
            </a:r>
            <a:r>
              <a:rPr lang="fa-IR" sz="3200" dirty="0" err="1">
                <a:latin typeface="Tahoma" panose="020B0604030504040204" pitchFamily="34" charset="0"/>
                <a:ea typeface="Times New Roman" panose="02020603050405020304" pitchFamily="18" charset="0"/>
                <a:cs typeface="B Koodak" panose="00000700000000000000" pitchFamily="2" charset="-78"/>
              </a:rPr>
              <a:t>خيابان</a:t>
            </a:r>
            <a:r>
              <a:rPr lang="fa-IR" sz="3200" dirty="0">
                <a:latin typeface="Tahoma" panose="020B0604030504040204" pitchFamily="34" charset="0"/>
                <a:ea typeface="Times New Roman" panose="02020603050405020304" pitchFamily="18" charset="0"/>
                <a:cs typeface="B Koodak" panose="00000700000000000000" pitchFamily="2" charset="-78"/>
              </a:rPr>
              <a:t> علاءالدوله (</a:t>
            </a:r>
            <a:r>
              <a:rPr lang="fa-IR" sz="3200" dirty="0" err="1">
                <a:latin typeface="Tahoma" panose="020B0604030504040204" pitchFamily="34" charset="0"/>
                <a:ea typeface="Times New Roman" panose="02020603050405020304" pitchFamily="18" charset="0"/>
                <a:cs typeface="B Koodak" panose="00000700000000000000" pitchFamily="2" charset="-78"/>
              </a:rPr>
              <a:t>فردوسي</a:t>
            </a:r>
            <a:r>
              <a:rPr lang="fa-IR" sz="3200" dirty="0">
                <a:latin typeface="Tahoma" panose="020B0604030504040204" pitchFamily="34" charset="0"/>
                <a:ea typeface="Times New Roman" panose="02020603050405020304" pitchFamily="18" charset="0"/>
                <a:cs typeface="B Koodak" panose="00000700000000000000" pitchFamily="2" charset="-78"/>
              </a:rPr>
              <a:t>)</a:t>
            </a:r>
            <a:endParaRPr lang="fa-IR" sz="3200" dirty="0">
              <a:cs typeface="B Koodak" panose="00000700000000000000" pitchFamily="2" charset="-78"/>
            </a:endParaRPr>
          </a:p>
        </p:txBody>
      </p:sp>
    </p:spTree>
    <p:extLst>
      <p:ext uri="{BB962C8B-B14F-4D97-AF65-F5344CB8AC3E}">
        <p14:creationId xmlns:p14="http://schemas.microsoft.com/office/powerpoint/2010/main" val="3525313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Round Diagonal Corner Rectangle 2"/>
          <p:cNvSpPr/>
          <p:nvPr/>
        </p:nvSpPr>
        <p:spPr>
          <a:xfrm>
            <a:off x="3728356" y="326571"/>
            <a:ext cx="4735286" cy="669471"/>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err="1" smtClean="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rPr>
              <a:t>شیوۀ</a:t>
            </a:r>
            <a:r>
              <a:rPr lang="fa-IR" sz="3200" dirty="0" smtClean="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rPr>
              <a:t> حکومت و اقدامات رضاشاه</a:t>
            </a:r>
            <a:endParaRPr lang="fa-IR" sz="3200" dirty="0">
              <a:solidFill>
                <a:sysClr val="windowText" lastClr="000000"/>
              </a:solidFill>
            </a:endParaRPr>
          </a:p>
        </p:txBody>
      </p:sp>
      <p:sp>
        <p:nvSpPr>
          <p:cNvPr id="4" name="Rectangle 3"/>
          <p:cNvSpPr/>
          <p:nvPr/>
        </p:nvSpPr>
        <p:spPr>
          <a:xfrm>
            <a:off x="1898196" y="1126671"/>
            <a:ext cx="8395606" cy="769441"/>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رضاشاه از ابتدای حکومت به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استبداد و دیکتاتوری</a:t>
            </a:r>
            <a:r>
              <a:rPr lang="fa-IR" sz="3200" dirty="0" smtClean="0">
                <a:ln w="0"/>
                <a:effectLst>
                  <a:outerShdw blurRad="38100" dist="19050" dir="2700000" algn="tl" rotWithShape="0">
                    <a:schemeClr val="dk1">
                      <a:alpha val="40000"/>
                    </a:schemeClr>
                  </a:outerShdw>
                </a:effectLst>
                <a:cs typeface="B Koodak" panose="00000700000000000000" pitchFamily="2" charset="-78"/>
              </a:rPr>
              <a:t> روی آورد.</a:t>
            </a:r>
            <a:endParaRPr lang="fa-IR" sz="3200" dirty="0"/>
          </a:p>
        </p:txBody>
      </p:sp>
      <p:sp>
        <p:nvSpPr>
          <p:cNvPr id="5" name="Rectangle 4"/>
          <p:cNvSpPr/>
          <p:nvPr/>
        </p:nvSpPr>
        <p:spPr>
          <a:xfrm>
            <a:off x="0" y="2026741"/>
            <a:ext cx="12191999" cy="1508105"/>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در دوران حکومت او، هیئت وزیران و نمایندگان مجلس شورای ملی اختیار و استقلال چندانی نداشتند و تابع دستورات شاه بودند.</a:t>
            </a:r>
            <a:endParaRPr lang="fa-IR" sz="3200" dirty="0"/>
          </a:p>
        </p:txBody>
      </p:sp>
      <p:sp>
        <p:nvSpPr>
          <p:cNvPr id="6" name="Rectangle 5"/>
          <p:cNvSpPr/>
          <p:nvPr/>
        </p:nvSpPr>
        <p:spPr>
          <a:xfrm>
            <a:off x="1" y="3665475"/>
            <a:ext cx="12191999" cy="1508105"/>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حکومت رضاشاه به احزاب و روزنامه های مستقل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اجازۀ</a:t>
            </a:r>
            <a:r>
              <a:rPr lang="fa-IR" sz="3200" dirty="0" smtClean="0">
                <a:ln w="0"/>
                <a:effectLst>
                  <a:outerShdw blurRad="38100" dist="19050" dir="2700000" algn="tl" rotWithShape="0">
                    <a:schemeClr val="dk1">
                      <a:alpha val="40000"/>
                    </a:schemeClr>
                  </a:outerShdw>
                </a:effectLst>
                <a:cs typeface="B Koodak" panose="00000700000000000000" pitchFamily="2" charset="-78"/>
              </a:rPr>
              <a:t> فعالیت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نمی</a:t>
            </a:r>
            <a:r>
              <a:rPr lang="fa-IR" sz="3200" dirty="0" smtClean="0">
                <a:ln w="0"/>
                <a:effectLst>
                  <a:outerShdw blurRad="38100" dist="19050" dir="2700000" algn="tl" rotWithShape="0">
                    <a:schemeClr val="dk1">
                      <a:alpha val="40000"/>
                    </a:schemeClr>
                  </a:outerShdw>
                </a:effectLst>
                <a:cs typeface="B Koodak" panose="00000700000000000000" pitchFamily="2" charset="-78"/>
              </a:rPr>
              <a:t> داد و با زور و خشونت، فضای خفقان، ترس و سرکوب را بر جامعه حاکم کرد.</a:t>
            </a:r>
            <a:endParaRPr lang="fa-IR" sz="3200" dirty="0"/>
          </a:p>
        </p:txBody>
      </p:sp>
      <p:sp>
        <p:nvSpPr>
          <p:cNvPr id="7" name="Rectangle 6"/>
          <p:cNvSpPr/>
          <p:nvPr/>
        </p:nvSpPr>
        <p:spPr>
          <a:xfrm>
            <a:off x="759277" y="5561587"/>
            <a:ext cx="10673443" cy="830997"/>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در چنین شرایطی مخالفان سرنوشتی جز تبعید، زندان، شکنجه و اعدام نداشتند.</a:t>
            </a:r>
            <a:endParaRPr lang="fa-IR" sz="3200" dirty="0"/>
          </a:p>
        </p:txBody>
      </p:sp>
    </p:spTree>
    <p:extLst>
      <p:ext uri="{BB962C8B-B14F-4D97-AF65-F5344CB8AC3E}">
        <p14:creationId xmlns:p14="http://schemas.microsoft.com/office/powerpoint/2010/main" val="2443503842"/>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44" y="0"/>
            <a:ext cx="7619047" cy="6679365"/>
          </a:xfrm>
          <a:prstGeom prst="rect">
            <a:avLst/>
          </a:prstGeom>
        </p:spPr>
      </p:pic>
      <p:sp>
        <p:nvSpPr>
          <p:cNvPr id="4" name="Rectangle 3"/>
          <p:cNvSpPr/>
          <p:nvPr/>
        </p:nvSpPr>
        <p:spPr>
          <a:xfrm>
            <a:off x="8737365" y="2890391"/>
            <a:ext cx="3088460" cy="1077218"/>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آیت الله مدرس از مخالفان رضاخان</a:t>
            </a:r>
            <a:endParaRPr lang="fa-IR" sz="3200" dirty="0">
              <a:cs typeface="B Koodak" panose="00000700000000000000" pitchFamily="2" charset="-78"/>
            </a:endParaRPr>
          </a:p>
        </p:txBody>
      </p:sp>
    </p:spTree>
    <p:extLst>
      <p:ext uri="{BB962C8B-B14F-4D97-AF65-F5344CB8AC3E}">
        <p14:creationId xmlns:p14="http://schemas.microsoft.com/office/powerpoint/2010/main" val="3396505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9102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557" y="-1"/>
            <a:ext cx="8392886" cy="6910251"/>
          </a:xfrm>
          <a:prstGeom prst="rect">
            <a:avLst/>
          </a:prstGeom>
        </p:spPr>
      </p:pic>
    </p:spTree>
    <p:extLst>
      <p:ext uri="{BB962C8B-B14F-4D97-AF65-F5344CB8AC3E}">
        <p14:creationId xmlns:p14="http://schemas.microsoft.com/office/powerpoint/2010/main" val="210388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477" y="38524"/>
            <a:ext cx="7619047" cy="6780952"/>
          </a:xfrm>
          <a:prstGeom prst="rect">
            <a:avLst/>
          </a:prstGeom>
        </p:spPr>
      </p:pic>
    </p:spTree>
    <p:extLst>
      <p:ext uri="{BB962C8B-B14F-4D97-AF65-F5344CB8AC3E}">
        <p14:creationId xmlns:p14="http://schemas.microsoft.com/office/powerpoint/2010/main" val="3044205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4"/>
          <p:cNvSpPr/>
          <p:nvPr/>
        </p:nvSpPr>
        <p:spPr>
          <a:xfrm>
            <a:off x="146956" y="765915"/>
            <a:ext cx="12045043" cy="5396349"/>
          </a:xfrm>
          <a:prstGeom prst="rect">
            <a:avLst/>
          </a:prstGeom>
        </p:spPr>
        <p:txBody>
          <a:bodyPr wrap="square">
            <a:spAutoFit/>
          </a:bodyPr>
          <a:lstStyle/>
          <a:p>
            <a:pPr algn="just">
              <a:lnSpc>
                <a:spcPct val="150000"/>
              </a:lnSpc>
            </a:pPr>
            <a:r>
              <a:rPr lang="fa-IR" sz="2800" dirty="0" smtClean="0">
                <a:cs typeface="B Koodak" panose="00000700000000000000" pitchFamily="2" charset="-78"/>
              </a:rPr>
              <a:t>محبس </a:t>
            </a:r>
            <a:r>
              <a:rPr lang="fa-IR" sz="2800" dirty="0">
                <a:cs typeface="B Koodak" panose="00000700000000000000" pitchFamily="2" charset="-78"/>
              </a:rPr>
              <a:t>مدرس در </a:t>
            </a:r>
            <a:r>
              <a:rPr lang="fa-IR" sz="2800" dirty="0" err="1">
                <a:cs typeface="B Koodak" panose="00000700000000000000" pitchFamily="2" charset="-78"/>
              </a:rPr>
              <a:t>خانة</a:t>
            </a:r>
            <a:r>
              <a:rPr lang="fa-IR" sz="2800" dirty="0">
                <a:cs typeface="B Koodak" panose="00000700000000000000" pitchFamily="2" charset="-78"/>
              </a:rPr>
              <a:t> </a:t>
            </a:r>
            <a:r>
              <a:rPr lang="fa-IR" sz="2800" dirty="0" err="1">
                <a:cs typeface="B Koodak" panose="00000700000000000000" pitchFamily="2" charset="-78"/>
              </a:rPr>
              <a:t>رئيس</a:t>
            </a:r>
            <a:r>
              <a:rPr lang="fa-IR" sz="2800" dirty="0">
                <a:cs typeface="B Koodak" panose="00000700000000000000" pitchFamily="2" charset="-78"/>
              </a:rPr>
              <a:t> </a:t>
            </a:r>
            <a:r>
              <a:rPr lang="fa-IR" sz="2800" dirty="0" err="1">
                <a:cs typeface="B Koodak" panose="00000700000000000000" pitchFamily="2" charset="-78"/>
              </a:rPr>
              <a:t>نظميه</a:t>
            </a:r>
            <a:r>
              <a:rPr lang="fa-IR" sz="2800" dirty="0">
                <a:cs typeface="B Koodak" panose="00000700000000000000" pitchFamily="2" charset="-78"/>
              </a:rPr>
              <a:t> </a:t>
            </a:r>
            <a:r>
              <a:rPr lang="fa-IR" sz="2800" dirty="0" err="1">
                <a:cs typeface="B Koodak" panose="00000700000000000000" pitchFamily="2" charset="-78"/>
              </a:rPr>
              <a:t>كاشمر</a:t>
            </a:r>
            <a:r>
              <a:rPr lang="fa-IR" sz="2800" dirty="0">
                <a:cs typeface="B Koodak" panose="00000700000000000000" pitchFamily="2" charset="-78"/>
              </a:rPr>
              <a:t> بود. روز </a:t>
            </a:r>
            <a:r>
              <a:rPr lang="fa-IR" sz="2800" dirty="0" err="1">
                <a:cs typeface="B Koodak" panose="00000700000000000000" pitchFamily="2" charset="-78"/>
              </a:rPr>
              <a:t>بيست</a:t>
            </a:r>
            <a:r>
              <a:rPr lang="fa-IR" sz="2800" dirty="0">
                <a:cs typeface="B Koodak" panose="00000700000000000000" pitchFamily="2" charset="-78"/>
              </a:rPr>
              <a:t> و هفت رمضان </a:t>
            </a:r>
            <a:r>
              <a:rPr lang="fa-IR" sz="2800" dirty="0" smtClean="0">
                <a:cs typeface="B Koodak" panose="00000700000000000000" pitchFamily="2" charset="-78"/>
              </a:rPr>
              <a:t>1316 دو </a:t>
            </a:r>
            <a:r>
              <a:rPr lang="fa-IR" sz="2800" dirty="0">
                <a:cs typeface="B Koodak" panose="00000700000000000000" pitchFamily="2" charset="-78"/>
              </a:rPr>
              <a:t>ساعت به غروب دو نفر از تهران </a:t>
            </a:r>
            <a:r>
              <a:rPr lang="fa-IR" sz="2800" dirty="0" err="1">
                <a:cs typeface="B Koodak" panose="00000700000000000000" pitchFamily="2" charset="-78"/>
              </a:rPr>
              <a:t>كه</a:t>
            </a:r>
            <a:r>
              <a:rPr lang="fa-IR" sz="2800" dirty="0">
                <a:cs typeface="B Koodak" panose="00000700000000000000" pitchFamily="2" charset="-78"/>
              </a:rPr>
              <a:t> مأمور قتل </a:t>
            </a:r>
            <a:r>
              <a:rPr lang="fa-IR" sz="2800" dirty="0" smtClean="0">
                <a:cs typeface="B Koodak" panose="00000700000000000000" pitchFamily="2" charset="-78"/>
              </a:rPr>
              <a:t>بودند </a:t>
            </a:r>
            <a:r>
              <a:rPr lang="fa-IR" sz="2800" dirty="0">
                <a:cs typeface="B Koodak" panose="00000700000000000000" pitchFamily="2" charset="-78"/>
              </a:rPr>
              <a:t>وارد محبس مدرس شدند. در آن وقت مرحوم مدرس مشغول به جا آوردن نماز ظهر و عصر بود پس از سلام نماز، </a:t>
            </a:r>
            <a:r>
              <a:rPr lang="fa-IR" sz="2800" dirty="0" err="1">
                <a:cs typeface="B Koodak" panose="00000700000000000000" pitchFamily="2" charset="-78"/>
              </a:rPr>
              <a:t>آقايان</a:t>
            </a:r>
            <a:r>
              <a:rPr lang="fa-IR" sz="2800" dirty="0">
                <a:cs typeface="B Koodak" panose="00000700000000000000" pitchFamily="2" charset="-78"/>
              </a:rPr>
              <a:t> </a:t>
            </a:r>
            <a:r>
              <a:rPr lang="fa-IR" sz="2800" dirty="0" err="1">
                <a:cs typeface="B Koodak" panose="00000700000000000000" pitchFamily="2" charset="-78"/>
              </a:rPr>
              <a:t>جلادها</a:t>
            </a:r>
            <a:r>
              <a:rPr lang="fa-IR" sz="2800" dirty="0">
                <a:cs typeface="B Koodak" panose="00000700000000000000" pitchFamily="2" charset="-78"/>
              </a:rPr>
              <a:t> به او سلام </a:t>
            </a:r>
            <a:r>
              <a:rPr lang="fa-IR" sz="2800" dirty="0" err="1">
                <a:cs typeface="B Koodak" panose="00000700000000000000" pitchFamily="2" charset="-78"/>
              </a:rPr>
              <a:t>مي‌كنند</a:t>
            </a:r>
            <a:r>
              <a:rPr lang="fa-IR" sz="2800" dirty="0">
                <a:cs typeface="B Koodak" panose="00000700000000000000" pitchFamily="2" charset="-78"/>
              </a:rPr>
              <a:t>، مرحوم مدرس جواب </a:t>
            </a:r>
            <a:r>
              <a:rPr lang="fa-IR" sz="2800" dirty="0" err="1">
                <a:cs typeface="B Koodak" panose="00000700000000000000" pitchFamily="2" charset="-78"/>
              </a:rPr>
              <a:t>مي‌دهد</a:t>
            </a:r>
            <a:r>
              <a:rPr lang="fa-IR" sz="2800" dirty="0">
                <a:cs typeface="B Koodak" panose="00000700000000000000" pitchFamily="2" charset="-78"/>
              </a:rPr>
              <a:t> و از علت حضور آنها در اطاق خود </a:t>
            </a:r>
            <a:r>
              <a:rPr lang="fa-IR" sz="2800" dirty="0" smtClean="0">
                <a:cs typeface="B Koodak" panose="00000700000000000000" pitchFamily="2" charset="-78"/>
              </a:rPr>
              <a:t>سوال </a:t>
            </a:r>
            <a:r>
              <a:rPr lang="fa-IR" sz="2800" dirty="0" err="1">
                <a:cs typeface="B Koodak" panose="00000700000000000000" pitchFamily="2" charset="-78"/>
              </a:rPr>
              <a:t>مي‌نمايد</a:t>
            </a:r>
            <a:r>
              <a:rPr lang="fa-IR" sz="2800" dirty="0">
                <a:cs typeface="B Koodak" panose="00000700000000000000" pitchFamily="2" charset="-78"/>
              </a:rPr>
              <a:t>. جواب </a:t>
            </a:r>
            <a:r>
              <a:rPr lang="fa-IR" sz="2800" dirty="0" err="1">
                <a:cs typeface="B Koodak" panose="00000700000000000000" pitchFamily="2" charset="-78"/>
              </a:rPr>
              <a:t>مي‌دهند</a:t>
            </a:r>
            <a:r>
              <a:rPr lang="fa-IR" sz="2800" dirty="0">
                <a:cs typeface="B Koodak" panose="00000700000000000000" pitchFamily="2" charset="-78"/>
              </a:rPr>
              <a:t>، ما از تهران به </a:t>
            </a:r>
            <a:r>
              <a:rPr lang="fa-IR" sz="2800" dirty="0" err="1">
                <a:cs typeface="B Koodak" panose="00000700000000000000" pitchFamily="2" charset="-78"/>
              </a:rPr>
              <a:t>يك</a:t>
            </a:r>
            <a:r>
              <a:rPr lang="fa-IR" sz="2800" dirty="0">
                <a:cs typeface="B Koodak" panose="00000700000000000000" pitchFamily="2" charset="-78"/>
              </a:rPr>
              <a:t> </a:t>
            </a:r>
            <a:r>
              <a:rPr lang="fa-IR" sz="2800" dirty="0" err="1">
                <a:cs typeface="B Koodak" panose="00000700000000000000" pitchFamily="2" charset="-78"/>
              </a:rPr>
              <a:t>مأموريتي</a:t>
            </a:r>
            <a:r>
              <a:rPr lang="fa-IR" sz="2800" dirty="0">
                <a:cs typeface="B Koodak" panose="00000700000000000000" pitchFamily="2" charset="-78"/>
              </a:rPr>
              <a:t> </a:t>
            </a:r>
            <a:r>
              <a:rPr lang="fa-IR" sz="2800" dirty="0" err="1">
                <a:cs typeface="B Koodak" panose="00000700000000000000" pitchFamily="2" charset="-78"/>
              </a:rPr>
              <a:t>آمده‌ايم</a:t>
            </a:r>
            <a:r>
              <a:rPr lang="fa-IR" sz="2800" dirty="0">
                <a:cs typeface="B Koodak" panose="00000700000000000000" pitchFamily="2" charset="-78"/>
              </a:rPr>
              <a:t> به تربت </a:t>
            </a:r>
            <a:r>
              <a:rPr lang="fa-IR" sz="2800" dirty="0" err="1">
                <a:cs typeface="B Koodak" panose="00000700000000000000" pitchFamily="2" charset="-78"/>
              </a:rPr>
              <a:t>حيدري</a:t>
            </a:r>
            <a:r>
              <a:rPr lang="fa-IR" sz="2800" dirty="0">
                <a:cs typeface="B Koodak" panose="00000700000000000000" pitchFamily="2" charset="-78"/>
              </a:rPr>
              <a:t> </a:t>
            </a:r>
            <a:r>
              <a:rPr lang="fa-IR" sz="2800" dirty="0" err="1">
                <a:cs typeface="B Koodak" panose="00000700000000000000" pitchFamily="2" charset="-78"/>
              </a:rPr>
              <a:t>برويم</a:t>
            </a:r>
            <a:r>
              <a:rPr lang="fa-IR" sz="2800" dirty="0">
                <a:cs typeface="B Koodak" panose="00000700000000000000" pitchFamily="2" charset="-78"/>
              </a:rPr>
              <a:t> حال خسته </a:t>
            </a:r>
            <a:r>
              <a:rPr lang="fa-IR" sz="2800" dirty="0" err="1">
                <a:cs typeface="B Koodak" panose="00000700000000000000" pitchFamily="2" charset="-78"/>
              </a:rPr>
              <a:t>هستيم</a:t>
            </a:r>
            <a:r>
              <a:rPr lang="fa-IR" sz="2800" dirty="0">
                <a:cs typeface="B Koodak" panose="00000700000000000000" pitchFamily="2" charset="-78"/>
              </a:rPr>
              <a:t>، </a:t>
            </a:r>
            <a:r>
              <a:rPr lang="fa-IR" sz="2800" dirty="0" err="1">
                <a:cs typeface="B Koodak" panose="00000700000000000000" pitchFamily="2" charset="-78"/>
              </a:rPr>
              <a:t>مي‌خواهيم</a:t>
            </a:r>
            <a:r>
              <a:rPr lang="fa-IR" sz="2800" dirty="0">
                <a:cs typeface="B Koodak" panose="00000700000000000000" pitchFamily="2" charset="-78"/>
              </a:rPr>
              <a:t> </a:t>
            </a:r>
            <a:r>
              <a:rPr lang="fa-IR" sz="2800" dirty="0" err="1">
                <a:cs typeface="B Koodak" panose="00000700000000000000" pitchFamily="2" charset="-78"/>
              </a:rPr>
              <a:t>چاي</a:t>
            </a:r>
            <a:r>
              <a:rPr lang="fa-IR" sz="2800" dirty="0">
                <a:cs typeface="B Koodak" panose="00000700000000000000" pitchFamily="2" charset="-78"/>
              </a:rPr>
              <a:t> </a:t>
            </a:r>
            <a:r>
              <a:rPr lang="fa-IR" sz="2800" dirty="0" err="1">
                <a:cs typeface="B Koodak" panose="00000700000000000000" pitchFamily="2" charset="-78"/>
              </a:rPr>
              <a:t>بخوريم</a:t>
            </a:r>
            <a:r>
              <a:rPr lang="fa-IR" sz="2800" dirty="0">
                <a:cs typeface="B Koodak" panose="00000700000000000000" pitchFamily="2" charset="-78"/>
              </a:rPr>
              <a:t>. مرحوم مدرس </a:t>
            </a:r>
            <a:r>
              <a:rPr lang="fa-IR" sz="2800" dirty="0" err="1">
                <a:cs typeface="B Koodak" panose="00000700000000000000" pitchFamily="2" charset="-78"/>
              </a:rPr>
              <a:t>مي‌فرمايد</a:t>
            </a:r>
            <a:r>
              <a:rPr lang="fa-IR" sz="2800" dirty="0">
                <a:cs typeface="B Koodak" panose="00000700000000000000" pitchFamily="2" charset="-78"/>
              </a:rPr>
              <a:t>: اگر صبر </a:t>
            </a:r>
            <a:r>
              <a:rPr lang="fa-IR" sz="2800" dirty="0" err="1">
                <a:cs typeface="B Koodak" panose="00000700000000000000" pitchFamily="2" charset="-78"/>
              </a:rPr>
              <a:t>كنيد</a:t>
            </a:r>
            <a:r>
              <a:rPr lang="fa-IR" sz="2800" dirty="0">
                <a:cs typeface="B Koodak" panose="00000700000000000000" pitchFamily="2" charset="-78"/>
              </a:rPr>
              <a:t> وقت افطار با هم </a:t>
            </a:r>
            <a:r>
              <a:rPr lang="fa-IR" sz="2800" dirty="0" err="1">
                <a:cs typeface="B Koodak" panose="00000700000000000000" pitchFamily="2" charset="-78"/>
              </a:rPr>
              <a:t>چاي</a:t>
            </a:r>
            <a:r>
              <a:rPr lang="fa-IR" sz="2800" dirty="0">
                <a:cs typeface="B Koodak" panose="00000700000000000000" pitchFamily="2" charset="-78"/>
              </a:rPr>
              <a:t> </a:t>
            </a:r>
            <a:r>
              <a:rPr lang="fa-IR" sz="2800" dirty="0" err="1">
                <a:cs typeface="B Koodak" panose="00000700000000000000" pitchFamily="2" charset="-78"/>
              </a:rPr>
              <a:t>بخوريم</a:t>
            </a:r>
            <a:r>
              <a:rPr lang="fa-IR" sz="2800" dirty="0">
                <a:cs typeface="B Koodak" panose="00000700000000000000" pitchFamily="2" charset="-78"/>
              </a:rPr>
              <a:t> البته بهتر است. </a:t>
            </a:r>
            <a:r>
              <a:rPr lang="fa-IR" sz="2800" dirty="0" err="1">
                <a:cs typeface="B Koodak" panose="00000700000000000000" pitchFamily="2" charset="-78"/>
              </a:rPr>
              <a:t>مي‌گويند</a:t>
            </a:r>
            <a:r>
              <a:rPr lang="fa-IR" sz="2800" dirty="0">
                <a:cs typeface="B Koodak" panose="00000700000000000000" pitchFamily="2" charset="-78"/>
              </a:rPr>
              <a:t> چون ما مأمور و مسافر </a:t>
            </a:r>
            <a:r>
              <a:rPr lang="fa-IR" sz="2800" dirty="0" err="1">
                <a:cs typeface="B Koodak" panose="00000700000000000000" pitchFamily="2" charset="-78"/>
              </a:rPr>
              <a:t>هستيم</a:t>
            </a:r>
            <a:r>
              <a:rPr lang="fa-IR" sz="2800" dirty="0">
                <a:cs typeface="B Koodak" panose="00000700000000000000" pitchFamily="2" charset="-78"/>
              </a:rPr>
              <a:t> روزه </a:t>
            </a:r>
            <a:r>
              <a:rPr lang="fa-IR" sz="2800" dirty="0" err="1">
                <a:cs typeface="B Koodak" panose="00000700000000000000" pitchFamily="2" charset="-78"/>
              </a:rPr>
              <a:t>نيستيم</a:t>
            </a:r>
            <a:r>
              <a:rPr lang="fa-IR" sz="2800" dirty="0" smtClean="0">
                <a:cs typeface="B Koodak" panose="00000700000000000000" pitchFamily="2" charset="-78"/>
              </a:rPr>
              <a:t>.</a:t>
            </a:r>
          </a:p>
          <a:p>
            <a:pPr algn="just">
              <a:lnSpc>
                <a:spcPct val="150000"/>
              </a:lnSpc>
            </a:pPr>
            <a:r>
              <a:rPr lang="fa-IR" dirty="0"/>
              <a:t/>
            </a:r>
            <a:br>
              <a:rPr lang="fa-IR" dirty="0"/>
            </a:br>
            <a:endParaRPr lang="fa-IR" dirty="0"/>
          </a:p>
        </p:txBody>
      </p:sp>
      <p:sp>
        <p:nvSpPr>
          <p:cNvPr id="6" name="Rectangle 5"/>
          <p:cNvSpPr/>
          <p:nvPr/>
        </p:nvSpPr>
        <p:spPr>
          <a:xfrm>
            <a:off x="4315540" y="181140"/>
            <a:ext cx="3707876" cy="584775"/>
          </a:xfrm>
          <a:prstGeom prst="rect">
            <a:avLst/>
          </a:prstGeom>
          <a:noFill/>
        </p:spPr>
        <p:txBody>
          <a:bodyPr wrap="square" lIns="91440" tIns="45720" rIns="91440" bIns="45720">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شهادت مدرس</a:t>
            </a:r>
            <a:endParaRPr lang="en-US" sz="3200" dirty="0">
              <a:ln w="0"/>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156953476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474345"/>
            <a:ext cx="12192000" cy="5909310"/>
          </a:xfrm>
          <a:prstGeom prst="rect">
            <a:avLst/>
          </a:prstGeom>
        </p:spPr>
        <p:txBody>
          <a:bodyPr wrap="square">
            <a:spAutoFit/>
          </a:bodyPr>
          <a:lstStyle/>
          <a:p>
            <a:pPr algn="just">
              <a:lnSpc>
                <a:spcPct val="150000"/>
              </a:lnSpc>
            </a:pPr>
            <a:r>
              <a:rPr lang="fa-IR" sz="2800" dirty="0">
                <a:cs typeface="B Koodak" panose="00000700000000000000" pitchFamily="2" charset="-78"/>
              </a:rPr>
              <a:t>مرحوم مدرس </a:t>
            </a:r>
            <a:r>
              <a:rPr lang="fa-IR" sz="2800" dirty="0" err="1">
                <a:cs typeface="B Koodak" panose="00000700000000000000" pitchFamily="2" charset="-78"/>
              </a:rPr>
              <a:t>كه</a:t>
            </a:r>
            <a:r>
              <a:rPr lang="fa-IR" sz="2800" dirty="0">
                <a:cs typeface="B Koodak" panose="00000700000000000000" pitchFamily="2" charset="-78"/>
              </a:rPr>
              <a:t> </a:t>
            </a:r>
            <a:r>
              <a:rPr lang="fa-IR" sz="2800" dirty="0" err="1">
                <a:cs typeface="B Koodak" panose="00000700000000000000" pitchFamily="2" charset="-78"/>
              </a:rPr>
              <a:t>نوكر</a:t>
            </a:r>
            <a:r>
              <a:rPr lang="fa-IR" sz="2800" dirty="0">
                <a:cs typeface="B Koodak" panose="00000700000000000000" pitchFamily="2" charset="-78"/>
              </a:rPr>
              <a:t> و </a:t>
            </a:r>
            <a:r>
              <a:rPr lang="fa-IR" sz="2800" dirty="0" err="1">
                <a:cs typeface="B Koodak" panose="00000700000000000000" pitchFamily="2" charset="-78"/>
              </a:rPr>
              <a:t>مساعدي</a:t>
            </a:r>
            <a:r>
              <a:rPr lang="fa-IR" sz="2800" dirty="0">
                <a:cs typeface="B Koodak" panose="00000700000000000000" pitchFamily="2" charset="-78"/>
              </a:rPr>
              <a:t> نداشت </a:t>
            </a:r>
            <a:r>
              <a:rPr lang="fa-IR" sz="2800" dirty="0" err="1">
                <a:cs typeface="B Koodak" panose="00000700000000000000" pitchFamily="2" charset="-78"/>
              </a:rPr>
              <a:t>ميهمان‌نوازي</a:t>
            </a:r>
            <a:r>
              <a:rPr lang="fa-IR" sz="2800" dirty="0">
                <a:cs typeface="B Koodak" panose="00000700000000000000" pitchFamily="2" charset="-78"/>
              </a:rPr>
              <a:t> </a:t>
            </a:r>
            <a:r>
              <a:rPr lang="fa-IR" sz="2800" dirty="0" err="1">
                <a:cs typeface="B Koodak" panose="00000700000000000000" pitchFamily="2" charset="-78"/>
              </a:rPr>
              <a:t>مي‌كند</a:t>
            </a:r>
            <a:r>
              <a:rPr lang="fa-IR" sz="2800" dirty="0">
                <a:cs typeface="B Koodak" panose="00000700000000000000" pitchFamily="2" charset="-78"/>
              </a:rPr>
              <a:t> به دست خود </a:t>
            </a:r>
            <a:r>
              <a:rPr lang="fa-IR" sz="2800" dirty="0" err="1">
                <a:cs typeface="B Koodak" panose="00000700000000000000" pitchFamily="2" charset="-78"/>
              </a:rPr>
              <a:t>براي</a:t>
            </a:r>
            <a:r>
              <a:rPr lang="fa-IR" sz="2800" dirty="0">
                <a:cs typeface="B Koodak" panose="00000700000000000000" pitchFamily="2" charset="-78"/>
              </a:rPr>
              <a:t> </a:t>
            </a:r>
            <a:r>
              <a:rPr lang="fa-IR" sz="2800" dirty="0" err="1">
                <a:cs typeface="B Koodak" panose="00000700000000000000" pitchFamily="2" charset="-78"/>
              </a:rPr>
              <a:t>جلادهاي</a:t>
            </a:r>
            <a:r>
              <a:rPr lang="fa-IR" sz="2800" dirty="0">
                <a:cs typeface="B Koodak" panose="00000700000000000000" pitchFamily="2" charset="-78"/>
              </a:rPr>
              <a:t> </a:t>
            </a:r>
            <a:r>
              <a:rPr lang="fa-IR" sz="2800" dirty="0" err="1">
                <a:cs typeface="B Koodak" panose="00000700000000000000" pitchFamily="2" charset="-78"/>
              </a:rPr>
              <a:t>بي‌رحم</a:t>
            </a:r>
            <a:r>
              <a:rPr lang="fa-IR" sz="2800" dirty="0">
                <a:cs typeface="B Koodak" panose="00000700000000000000" pitchFamily="2" charset="-78"/>
              </a:rPr>
              <a:t> سماور آتش </a:t>
            </a:r>
            <a:r>
              <a:rPr lang="fa-IR" sz="2800" dirty="0" err="1">
                <a:cs typeface="B Koodak" panose="00000700000000000000" pitchFamily="2" charset="-78"/>
              </a:rPr>
              <a:t>مي‌كند</a:t>
            </a:r>
            <a:r>
              <a:rPr lang="fa-IR" sz="2800" dirty="0">
                <a:cs typeface="B Koodak" panose="00000700000000000000" pitchFamily="2" charset="-78"/>
              </a:rPr>
              <a:t> </a:t>
            </a:r>
            <a:r>
              <a:rPr lang="fa-IR" sz="2800" dirty="0" err="1">
                <a:cs typeface="B Koodak" panose="00000700000000000000" pitchFamily="2" charset="-78"/>
              </a:rPr>
              <a:t>چاي</a:t>
            </a:r>
            <a:r>
              <a:rPr lang="fa-IR" sz="2800" dirty="0">
                <a:cs typeface="B Koodak" panose="00000700000000000000" pitchFamily="2" charset="-78"/>
              </a:rPr>
              <a:t> را در </a:t>
            </a:r>
            <a:r>
              <a:rPr lang="fa-IR" sz="2800" dirty="0" err="1">
                <a:cs typeface="B Koodak" panose="00000700000000000000" pitchFamily="2" charset="-78"/>
              </a:rPr>
              <a:t>قوري</a:t>
            </a:r>
            <a:r>
              <a:rPr lang="fa-IR" sz="2800" dirty="0">
                <a:cs typeface="B Koodak" panose="00000700000000000000" pitchFamily="2" charset="-78"/>
              </a:rPr>
              <a:t> </a:t>
            </a:r>
            <a:r>
              <a:rPr lang="fa-IR" sz="2800" dirty="0" err="1">
                <a:cs typeface="B Koodak" panose="00000700000000000000" pitchFamily="2" charset="-78"/>
              </a:rPr>
              <a:t>ريخته</a:t>
            </a:r>
            <a:r>
              <a:rPr lang="fa-IR" sz="2800" dirty="0">
                <a:cs typeface="B Koodak" panose="00000700000000000000" pitchFamily="2" charset="-78"/>
              </a:rPr>
              <a:t> و سماور و </a:t>
            </a:r>
            <a:r>
              <a:rPr lang="fa-IR" sz="2800" dirty="0" err="1">
                <a:cs typeface="B Koodak" panose="00000700000000000000" pitchFamily="2" charset="-78"/>
              </a:rPr>
              <a:t>قوري</a:t>
            </a:r>
            <a:r>
              <a:rPr lang="fa-IR" sz="2800" dirty="0">
                <a:cs typeface="B Koodak" panose="00000700000000000000" pitchFamily="2" charset="-78"/>
              </a:rPr>
              <a:t> و </a:t>
            </a:r>
            <a:r>
              <a:rPr lang="fa-IR" sz="2800" dirty="0" err="1">
                <a:cs typeface="B Koodak" panose="00000700000000000000" pitchFamily="2" charset="-78"/>
              </a:rPr>
              <a:t>قوطي</a:t>
            </a:r>
            <a:r>
              <a:rPr lang="fa-IR" sz="2800" dirty="0">
                <a:cs typeface="B Koodak" panose="00000700000000000000" pitchFamily="2" charset="-78"/>
              </a:rPr>
              <a:t> قند را مقابل آنها </a:t>
            </a:r>
            <a:r>
              <a:rPr lang="fa-IR" sz="2800" dirty="0" err="1">
                <a:cs typeface="B Koodak" panose="00000700000000000000" pitchFamily="2" charset="-78"/>
              </a:rPr>
              <a:t>مي‌گذارد</a:t>
            </a:r>
            <a:r>
              <a:rPr lang="fa-IR" sz="2800" dirty="0">
                <a:cs typeface="B Koodak" panose="00000700000000000000" pitchFamily="2" charset="-78"/>
              </a:rPr>
              <a:t> و باز مشغول نماز </a:t>
            </a:r>
            <a:r>
              <a:rPr lang="fa-IR" sz="2800" dirty="0" err="1">
                <a:cs typeface="B Koodak" panose="00000700000000000000" pitchFamily="2" charset="-78"/>
              </a:rPr>
              <a:t>مي‌شود</a:t>
            </a:r>
            <a:r>
              <a:rPr lang="fa-IR" sz="2800" dirty="0">
                <a:cs typeface="B Koodak" panose="00000700000000000000" pitchFamily="2" charset="-78"/>
              </a:rPr>
              <a:t>. </a:t>
            </a:r>
            <a:r>
              <a:rPr lang="fa-IR" sz="2800" dirty="0" err="1">
                <a:cs typeface="B Koodak" panose="00000700000000000000" pitchFamily="2" charset="-78"/>
              </a:rPr>
              <a:t>آقايان</a:t>
            </a:r>
            <a:r>
              <a:rPr lang="fa-IR" sz="2800" dirty="0">
                <a:cs typeface="B Koodak" panose="00000700000000000000" pitchFamily="2" charset="-78"/>
              </a:rPr>
              <a:t> </a:t>
            </a:r>
            <a:r>
              <a:rPr lang="fa-IR" sz="2800" dirty="0" err="1">
                <a:cs typeface="B Koodak" panose="00000700000000000000" pitchFamily="2" charset="-78"/>
              </a:rPr>
              <a:t>چاي</a:t>
            </a:r>
            <a:r>
              <a:rPr lang="fa-IR" sz="2800" dirty="0">
                <a:cs typeface="B Koodak" panose="00000700000000000000" pitchFamily="2" charset="-78"/>
              </a:rPr>
              <a:t> </a:t>
            </a:r>
            <a:r>
              <a:rPr lang="fa-IR" sz="2800" dirty="0" err="1">
                <a:cs typeface="B Koodak" panose="00000700000000000000" pitchFamily="2" charset="-78"/>
              </a:rPr>
              <a:t>زهر‌مار</a:t>
            </a:r>
            <a:r>
              <a:rPr lang="fa-IR" sz="2800" dirty="0">
                <a:cs typeface="B Koodak" panose="00000700000000000000" pitchFamily="2" charset="-78"/>
              </a:rPr>
              <a:t> </a:t>
            </a:r>
            <a:r>
              <a:rPr lang="fa-IR" sz="2800" dirty="0" err="1">
                <a:cs typeface="B Koodak" panose="00000700000000000000" pitchFamily="2" charset="-78"/>
              </a:rPr>
              <a:t>مي‌كنند</a:t>
            </a:r>
            <a:r>
              <a:rPr lang="fa-IR" sz="2800" dirty="0">
                <a:cs typeface="B Koodak" panose="00000700000000000000" pitchFamily="2" charset="-78"/>
              </a:rPr>
              <a:t> و پس از </a:t>
            </a:r>
            <a:r>
              <a:rPr lang="fa-IR" sz="2800" dirty="0" err="1">
                <a:cs typeface="B Koodak" panose="00000700000000000000" pitchFamily="2" charset="-78"/>
              </a:rPr>
              <a:t>اين</a:t>
            </a:r>
            <a:r>
              <a:rPr lang="fa-IR" sz="2800" dirty="0">
                <a:cs typeface="B Koodak" panose="00000700000000000000" pitchFamily="2" charset="-78"/>
              </a:rPr>
              <a:t> </a:t>
            </a:r>
            <a:r>
              <a:rPr lang="fa-IR" sz="2800" dirty="0" err="1">
                <a:cs typeface="B Koodak" panose="00000700000000000000" pitchFamily="2" charset="-78"/>
              </a:rPr>
              <a:t>كه</a:t>
            </a:r>
            <a:r>
              <a:rPr lang="fa-IR" sz="2800" dirty="0">
                <a:cs typeface="B Koodak" panose="00000700000000000000" pitchFamily="2" charset="-78"/>
              </a:rPr>
              <a:t> مدرس از نماز خود فارغ </a:t>
            </a:r>
            <a:r>
              <a:rPr lang="fa-IR" sz="2800" dirty="0" err="1">
                <a:cs typeface="B Koodak" panose="00000700000000000000" pitchFamily="2" charset="-78"/>
              </a:rPr>
              <a:t>مي‌شود</a:t>
            </a:r>
            <a:r>
              <a:rPr lang="fa-IR" sz="2800" dirty="0">
                <a:cs typeface="B Koodak" panose="00000700000000000000" pitchFamily="2" charset="-78"/>
              </a:rPr>
              <a:t> </a:t>
            </a:r>
            <a:r>
              <a:rPr lang="fa-IR" sz="2800" dirty="0" err="1">
                <a:cs typeface="B Koodak" panose="00000700000000000000" pitchFamily="2" charset="-78"/>
              </a:rPr>
              <a:t>يك</a:t>
            </a:r>
            <a:r>
              <a:rPr lang="fa-IR" sz="2800" dirty="0">
                <a:cs typeface="B Koodak" panose="00000700000000000000" pitchFamily="2" charset="-78"/>
              </a:rPr>
              <a:t> </a:t>
            </a:r>
            <a:r>
              <a:rPr lang="fa-IR" sz="2800" dirty="0" err="1">
                <a:cs typeface="B Koodak" panose="00000700000000000000" pitchFamily="2" charset="-78"/>
              </a:rPr>
              <a:t>استكان</a:t>
            </a:r>
            <a:r>
              <a:rPr lang="fa-IR" sz="2800" dirty="0">
                <a:cs typeface="B Koodak" panose="00000700000000000000" pitchFamily="2" charset="-78"/>
              </a:rPr>
              <a:t> </a:t>
            </a:r>
            <a:r>
              <a:rPr lang="fa-IR" sz="2800" dirty="0" err="1">
                <a:cs typeface="B Koodak" panose="00000700000000000000" pitchFamily="2" charset="-78"/>
              </a:rPr>
              <a:t>چاي</a:t>
            </a:r>
            <a:r>
              <a:rPr lang="fa-IR" sz="2800" dirty="0">
                <a:cs typeface="B Koodak" panose="00000700000000000000" pitchFamily="2" charset="-78"/>
              </a:rPr>
              <a:t> </a:t>
            </a:r>
            <a:r>
              <a:rPr lang="fa-IR" sz="2800" dirty="0" err="1">
                <a:cs typeface="B Koodak" panose="00000700000000000000" pitchFamily="2" charset="-78"/>
              </a:rPr>
              <a:t>كه</a:t>
            </a:r>
            <a:r>
              <a:rPr lang="fa-IR" sz="2800" dirty="0">
                <a:cs typeface="B Koodak" panose="00000700000000000000" pitchFamily="2" charset="-78"/>
              </a:rPr>
              <a:t> </a:t>
            </a:r>
            <a:r>
              <a:rPr lang="fa-IR" sz="2800" dirty="0" err="1">
                <a:cs typeface="B Koodak" panose="00000700000000000000" pitchFamily="2" charset="-78"/>
              </a:rPr>
              <a:t>داراي</a:t>
            </a:r>
            <a:r>
              <a:rPr lang="fa-IR" sz="2800" dirty="0">
                <a:cs typeface="B Koodak" panose="00000700000000000000" pitchFamily="2" charset="-78"/>
              </a:rPr>
              <a:t> </a:t>
            </a:r>
            <a:r>
              <a:rPr lang="fa-IR" sz="2800" dirty="0" err="1">
                <a:cs typeface="B Koodak" panose="00000700000000000000" pitchFamily="2" charset="-78"/>
              </a:rPr>
              <a:t>مقداري</a:t>
            </a:r>
            <a:r>
              <a:rPr lang="fa-IR" sz="2800" dirty="0">
                <a:cs typeface="B Koodak" panose="00000700000000000000" pitchFamily="2" charset="-78"/>
              </a:rPr>
              <a:t> «</a:t>
            </a:r>
            <a:r>
              <a:rPr lang="fa-IR" sz="2800" dirty="0" err="1">
                <a:cs typeface="B Koodak" panose="00000700000000000000" pitchFamily="2" charset="-78"/>
              </a:rPr>
              <a:t>استركنين</a:t>
            </a:r>
            <a:r>
              <a:rPr lang="fa-IR" sz="2800" dirty="0">
                <a:cs typeface="B Koodak" panose="00000700000000000000" pitchFamily="2" charset="-78"/>
              </a:rPr>
              <a:t>» بود مقابلش </a:t>
            </a:r>
            <a:r>
              <a:rPr lang="fa-IR" sz="2800" dirty="0" err="1">
                <a:cs typeface="B Koodak" panose="00000700000000000000" pitchFamily="2" charset="-78"/>
              </a:rPr>
              <a:t>مي‌گذارند</a:t>
            </a:r>
            <a:r>
              <a:rPr lang="fa-IR" sz="2800" dirty="0">
                <a:cs typeface="B Koodak" panose="00000700000000000000" pitchFamily="2" charset="-78"/>
              </a:rPr>
              <a:t>. </a:t>
            </a:r>
            <a:r>
              <a:rPr lang="fa-IR" sz="2800" dirty="0" err="1">
                <a:cs typeface="B Koodak" panose="00000700000000000000" pitchFamily="2" charset="-78"/>
              </a:rPr>
              <a:t>مي‌گويد</a:t>
            </a:r>
            <a:r>
              <a:rPr lang="fa-IR" sz="2800" dirty="0">
                <a:cs typeface="B Koodak" panose="00000700000000000000" pitchFamily="2" charset="-78"/>
              </a:rPr>
              <a:t> من روزه هستم. </a:t>
            </a:r>
            <a:r>
              <a:rPr lang="fa-IR" sz="2800" dirty="0" err="1">
                <a:cs typeface="B Koodak" panose="00000700000000000000" pitchFamily="2" charset="-78"/>
              </a:rPr>
              <a:t>ميگويند</a:t>
            </a:r>
            <a:r>
              <a:rPr lang="fa-IR" sz="2800" dirty="0">
                <a:cs typeface="B Koodak" panose="00000700000000000000" pitchFamily="2" charset="-78"/>
              </a:rPr>
              <a:t> </a:t>
            </a:r>
            <a:r>
              <a:rPr lang="fa-IR" sz="2800" dirty="0" err="1">
                <a:cs typeface="B Koodak" panose="00000700000000000000" pitchFamily="2" charset="-78"/>
              </a:rPr>
              <a:t>بايد</a:t>
            </a:r>
            <a:r>
              <a:rPr lang="fa-IR" sz="2800" dirty="0">
                <a:cs typeface="B Koodak" panose="00000700000000000000" pitchFamily="2" charset="-78"/>
              </a:rPr>
              <a:t> </a:t>
            </a:r>
            <a:r>
              <a:rPr lang="fa-IR" sz="2800" dirty="0" err="1">
                <a:cs typeface="B Koodak" panose="00000700000000000000" pitchFamily="2" charset="-78"/>
              </a:rPr>
              <a:t>بخوريد</a:t>
            </a:r>
            <a:r>
              <a:rPr lang="fa-IR" sz="2800" dirty="0">
                <a:cs typeface="B Koodak" panose="00000700000000000000" pitchFamily="2" charset="-78"/>
              </a:rPr>
              <a:t>. </a:t>
            </a:r>
            <a:r>
              <a:rPr lang="fa-IR" sz="2800" dirty="0" err="1">
                <a:cs typeface="B Koodak" panose="00000700000000000000" pitchFamily="2" charset="-78"/>
              </a:rPr>
              <a:t>مي‌گويد</a:t>
            </a:r>
            <a:r>
              <a:rPr lang="fa-IR" sz="2800" dirty="0">
                <a:cs typeface="B Koodak" panose="00000700000000000000" pitchFamily="2" charset="-78"/>
              </a:rPr>
              <a:t> </a:t>
            </a:r>
            <a:r>
              <a:rPr lang="fa-IR" sz="2800" dirty="0" err="1">
                <a:cs typeface="B Koodak" panose="00000700000000000000" pitchFamily="2" charset="-78"/>
              </a:rPr>
              <a:t>نمي‌خورم</a:t>
            </a:r>
            <a:r>
              <a:rPr lang="fa-IR" sz="2800" dirty="0">
                <a:cs typeface="B Koodak" panose="00000700000000000000" pitchFamily="2" charset="-78"/>
              </a:rPr>
              <a:t>. </a:t>
            </a:r>
            <a:r>
              <a:rPr lang="fa-IR" sz="2800" dirty="0" err="1">
                <a:cs typeface="B Koodak" panose="00000700000000000000" pitchFamily="2" charset="-78"/>
              </a:rPr>
              <a:t>مي‌گويند</a:t>
            </a:r>
            <a:r>
              <a:rPr lang="fa-IR" sz="2800" dirty="0">
                <a:cs typeface="B Koodak" panose="00000700000000000000" pitchFamily="2" charset="-78"/>
              </a:rPr>
              <a:t> جبراً به حلق شما </a:t>
            </a:r>
            <a:r>
              <a:rPr lang="fa-IR" sz="2800" dirty="0" err="1">
                <a:cs typeface="B Koodak" panose="00000700000000000000" pitchFamily="2" charset="-78"/>
              </a:rPr>
              <a:t>خواهيم</a:t>
            </a:r>
            <a:r>
              <a:rPr lang="fa-IR" sz="2800" dirty="0">
                <a:cs typeface="B Koodak" panose="00000700000000000000" pitchFamily="2" charset="-78"/>
              </a:rPr>
              <a:t> </a:t>
            </a:r>
            <a:r>
              <a:rPr lang="fa-IR" sz="2800" dirty="0" err="1">
                <a:cs typeface="B Koodak" panose="00000700000000000000" pitchFamily="2" charset="-78"/>
              </a:rPr>
              <a:t>ريخت</a:t>
            </a:r>
            <a:r>
              <a:rPr lang="fa-IR" sz="2800" dirty="0">
                <a:cs typeface="B Koodak" panose="00000700000000000000" pitchFamily="2" charset="-78"/>
              </a:rPr>
              <a:t>، </a:t>
            </a:r>
            <a:r>
              <a:rPr lang="fa-IR" sz="2800" dirty="0" err="1">
                <a:cs typeface="B Koodak" panose="00000700000000000000" pitchFamily="2" charset="-78"/>
              </a:rPr>
              <a:t>مي‌گويد</a:t>
            </a:r>
            <a:r>
              <a:rPr lang="fa-IR" sz="2800" dirty="0">
                <a:cs typeface="B Koodak" panose="00000700000000000000" pitchFamily="2" charset="-78"/>
              </a:rPr>
              <a:t> حال </a:t>
            </a:r>
            <a:r>
              <a:rPr lang="fa-IR" sz="2800" dirty="0" err="1">
                <a:cs typeface="B Koodak" panose="00000700000000000000" pitchFamily="2" charset="-78"/>
              </a:rPr>
              <a:t>كه</a:t>
            </a:r>
            <a:r>
              <a:rPr lang="fa-IR" sz="2800" dirty="0">
                <a:cs typeface="B Koodak" panose="00000700000000000000" pitchFamily="2" charset="-78"/>
              </a:rPr>
              <a:t> </a:t>
            </a:r>
            <a:r>
              <a:rPr lang="fa-IR" sz="2800" dirty="0" err="1">
                <a:cs typeface="B Koodak" panose="00000700000000000000" pitchFamily="2" charset="-78"/>
              </a:rPr>
              <a:t>اين</a:t>
            </a:r>
            <a:r>
              <a:rPr lang="fa-IR" sz="2800" dirty="0">
                <a:cs typeface="B Koodak" panose="00000700000000000000" pitchFamily="2" charset="-78"/>
              </a:rPr>
              <a:t> طور است </a:t>
            </a:r>
            <a:r>
              <a:rPr lang="fa-IR" sz="2800" dirty="0" err="1">
                <a:cs typeface="B Koodak" panose="00000700000000000000" pitchFamily="2" charset="-78"/>
              </a:rPr>
              <a:t>بدهيد</a:t>
            </a:r>
            <a:r>
              <a:rPr lang="fa-IR" sz="2800" dirty="0">
                <a:cs typeface="B Koodak" panose="00000700000000000000" pitchFamily="2" charset="-78"/>
              </a:rPr>
              <a:t> بخورم، </a:t>
            </a:r>
            <a:r>
              <a:rPr lang="fa-IR" sz="2800" dirty="0" err="1">
                <a:cs typeface="B Koodak" panose="00000700000000000000" pitchFamily="2" charset="-78"/>
              </a:rPr>
              <a:t>استركنين</a:t>
            </a:r>
            <a:r>
              <a:rPr lang="fa-IR" sz="2800" dirty="0">
                <a:cs typeface="B Koodak" panose="00000700000000000000" pitchFamily="2" charset="-78"/>
              </a:rPr>
              <a:t> را </a:t>
            </a:r>
            <a:r>
              <a:rPr lang="fa-IR" sz="2800" dirty="0" err="1">
                <a:cs typeface="B Koodak" panose="00000700000000000000" pitchFamily="2" charset="-78"/>
              </a:rPr>
              <a:t>سرمي‌كشد</a:t>
            </a:r>
            <a:r>
              <a:rPr lang="fa-IR" sz="2800" dirty="0">
                <a:cs typeface="B Koodak" panose="00000700000000000000" pitchFamily="2" charset="-78"/>
              </a:rPr>
              <a:t> و مشغول نماز و عبادت </a:t>
            </a:r>
            <a:r>
              <a:rPr lang="fa-IR" sz="2800" dirty="0" err="1">
                <a:cs typeface="B Koodak" panose="00000700000000000000" pitchFamily="2" charset="-78"/>
              </a:rPr>
              <a:t>مي‌شود</a:t>
            </a:r>
            <a:r>
              <a:rPr lang="fa-IR" sz="2800" dirty="0">
                <a:cs typeface="B Koodak" panose="00000700000000000000" pitchFamily="2" charset="-78"/>
              </a:rPr>
              <a:t>، </a:t>
            </a:r>
            <a:r>
              <a:rPr lang="fa-IR" sz="2800" dirty="0" err="1">
                <a:cs typeface="B Koodak" panose="00000700000000000000" pitchFamily="2" charset="-78"/>
              </a:rPr>
              <a:t>اين</a:t>
            </a:r>
            <a:r>
              <a:rPr lang="fa-IR" sz="2800" dirty="0">
                <a:cs typeface="B Koodak" panose="00000700000000000000" pitchFamily="2" charset="-78"/>
              </a:rPr>
              <a:t> نماز و عبادت تا </a:t>
            </a:r>
            <a:r>
              <a:rPr lang="fa-IR" sz="2800" dirty="0" err="1">
                <a:cs typeface="B Koodak" panose="00000700000000000000" pitchFamily="2" charset="-78"/>
              </a:rPr>
              <a:t>يك</a:t>
            </a:r>
            <a:r>
              <a:rPr lang="fa-IR" sz="2800" dirty="0">
                <a:cs typeface="B Koodak" panose="00000700000000000000" pitchFamily="2" charset="-78"/>
              </a:rPr>
              <a:t> از شب رفته طول </a:t>
            </a:r>
            <a:r>
              <a:rPr lang="fa-IR" sz="2800" dirty="0" err="1">
                <a:cs typeface="B Koodak" panose="00000700000000000000" pitchFamily="2" charset="-78"/>
              </a:rPr>
              <a:t>مي‌كشد</a:t>
            </a:r>
            <a:r>
              <a:rPr lang="fa-IR" sz="2800" dirty="0">
                <a:cs typeface="B Koodak" panose="00000700000000000000" pitchFamily="2" charset="-78"/>
              </a:rPr>
              <a:t> حضرات در را بسته و پشت در منتظر مرگ مرحوم مدرس </a:t>
            </a:r>
            <a:r>
              <a:rPr lang="fa-IR" sz="2800" dirty="0" err="1">
                <a:cs typeface="B Koodak" panose="00000700000000000000" pitchFamily="2" charset="-78"/>
              </a:rPr>
              <a:t>بوده‌اند</a:t>
            </a:r>
            <a:r>
              <a:rPr lang="fa-IR" sz="2800" dirty="0">
                <a:cs typeface="B Koodak" panose="00000700000000000000" pitchFamily="2" charset="-78"/>
              </a:rPr>
              <a:t>. از مرگ مدرس </a:t>
            </a:r>
            <a:r>
              <a:rPr lang="fa-IR" sz="2800" dirty="0" err="1">
                <a:cs typeface="B Koodak" panose="00000700000000000000" pitchFamily="2" charset="-78"/>
              </a:rPr>
              <a:t>خبري</a:t>
            </a:r>
            <a:r>
              <a:rPr lang="fa-IR" sz="2800" dirty="0">
                <a:cs typeface="B Koodak" panose="00000700000000000000" pitchFamily="2" charset="-78"/>
              </a:rPr>
              <a:t> </a:t>
            </a:r>
            <a:r>
              <a:rPr lang="fa-IR" sz="2800" dirty="0" err="1">
                <a:cs typeface="B Koodak" panose="00000700000000000000" pitchFamily="2" charset="-78"/>
              </a:rPr>
              <a:t>نمي‌شود</a:t>
            </a:r>
            <a:r>
              <a:rPr lang="fa-IR" sz="2800" dirty="0">
                <a:cs typeface="B Koodak" panose="00000700000000000000" pitchFamily="2" charset="-78"/>
              </a:rPr>
              <a:t> </a:t>
            </a:r>
            <a:r>
              <a:rPr lang="fa-IR" sz="2800" dirty="0" err="1">
                <a:cs typeface="B Koodak" panose="00000700000000000000" pitchFamily="2" charset="-78"/>
              </a:rPr>
              <a:t>ولي</a:t>
            </a:r>
            <a:r>
              <a:rPr lang="fa-IR" sz="2800" dirty="0">
                <a:cs typeface="B Koodak" panose="00000700000000000000" pitchFamily="2" charset="-78"/>
              </a:rPr>
              <a:t> آن مرحوم </a:t>
            </a:r>
            <a:r>
              <a:rPr lang="fa-IR" sz="2800" dirty="0" err="1">
                <a:cs typeface="B Koodak" panose="00000700000000000000" pitchFamily="2" charset="-78"/>
              </a:rPr>
              <a:t>كم</a:t>
            </a:r>
            <a:r>
              <a:rPr lang="fa-IR" sz="2800" dirty="0">
                <a:cs typeface="B Koodak" panose="00000700000000000000" pitchFamily="2" charset="-78"/>
              </a:rPr>
              <a:t> </a:t>
            </a:r>
            <a:r>
              <a:rPr lang="fa-IR" sz="2800" dirty="0" err="1">
                <a:cs typeface="B Koodak" panose="00000700000000000000" pitchFamily="2" charset="-78"/>
              </a:rPr>
              <a:t>كم</a:t>
            </a:r>
            <a:r>
              <a:rPr lang="fa-IR" sz="2800" dirty="0">
                <a:cs typeface="B Koodak" panose="00000700000000000000" pitchFamily="2" charset="-78"/>
              </a:rPr>
              <a:t> تشنه </a:t>
            </a:r>
            <a:r>
              <a:rPr lang="fa-IR" sz="2800" dirty="0" err="1">
                <a:cs typeface="B Koodak" panose="00000700000000000000" pitchFamily="2" charset="-78"/>
              </a:rPr>
              <a:t>مي‌شود</a:t>
            </a:r>
            <a:r>
              <a:rPr lang="fa-IR" sz="2800" dirty="0">
                <a:cs typeface="B Koodak" panose="00000700000000000000" pitchFamily="2" charset="-78"/>
              </a:rPr>
              <a:t> و آب </a:t>
            </a:r>
            <a:r>
              <a:rPr lang="fa-IR" sz="2800" dirty="0" err="1">
                <a:cs typeface="B Koodak" panose="00000700000000000000" pitchFamily="2" charset="-78"/>
              </a:rPr>
              <a:t>مي‌خواهد</a:t>
            </a:r>
            <a:r>
              <a:rPr lang="fa-IR" sz="2800" dirty="0">
                <a:cs typeface="B Koodak" panose="00000700000000000000" pitchFamily="2" charset="-78"/>
              </a:rPr>
              <a:t>. </a:t>
            </a:r>
            <a:r>
              <a:rPr lang="fa-IR" sz="2800" dirty="0" err="1">
                <a:cs typeface="B Koodak" panose="00000700000000000000" pitchFamily="2" charset="-78"/>
              </a:rPr>
              <a:t>فرياد</a:t>
            </a:r>
            <a:r>
              <a:rPr lang="fa-IR" sz="2800" dirty="0">
                <a:cs typeface="B Koodak" panose="00000700000000000000" pitchFamily="2" charset="-78"/>
              </a:rPr>
              <a:t> </a:t>
            </a:r>
            <a:r>
              <a:rPr lang="fa-IR" sz="2800" dirty="0" err="1">
                <a:cs typeface="B Koodak" panose="00000700000000000000" pitchFamily="2" charset="-78"/>
              </a:rPr>
              <a:t>مي‌كشد</a:t>
            </a:r>
            <a:r>
              <a:rPr lang="fa-IR" sz="2800" dirty="0">
                <a:cs typeface="B Koodak" panose="00000700000000000000" pitchFamily="2" charset="-78"/>
              </a:rPr>
              <a:t> به </a:t>
            </a:r>
            <a:r>
              <a:rPr lang="fa-IR" sz="2800" dirty="0" err="1">
                <a:cs typeface="B Koodak" panose="00000700000000000000" pitchFamily="2" charset="-78"/>
              </a:rPr>
              <a:t>طوري</a:t>
            </a:r>
            <a:r>
              <a:rPr lang="fa-IR" sz="2800" dirty="0">
                <a:cs typeface="B Koodak" panose="00000700000000000000" pitchFamily="2" charset="-78"/>
              </a:rPr>
              <a:t> </a:t>
            </a:r>
            <a:r>
              <a:rPr lang="fa-IR" sz="2800" dirty="0" err="1">
                <a:cs typeface="B Koodak" panose="00000700000000000000" pitchFamily="2" charset="-78"/>
              </a:rPr>
              <a:t>كه</a:t>
            </a:r>
            <a:r>
              <a:rPr lang="fa-IR" sz="2800" dirty="0">
                <a:cs typeface="B Koodak" panose="00000700000000000000" pitchFamily="2" charset="-78"/>
              </a:rPr>
              <a:t> </a:t>
            </a:r>
            <a:r>
              <a:rPr lang="fa-IR" sz="2800" dirty="0" err="1">
                <a:cs typeface="B Koodak" panose="00000700000000000000" pitchFamily="2" charset="-78"/>
              </a:rPr>
              <a:t>صدايش</a:t>
            </a:r>
            <a:r>
              <a:rPr lang="fa-IR" sz="2800" dirty="0">
                <a:cs typeface="B Koodak" panose="00000700000000000000" pitchFamily="2" charset="-78"/>
              </a:rPr>
              <a:t> به </a:t>
            </a:r>
            <a:r>
              <a:rPr lang="fa-IR" sz="2800" dirty="0" err="1">
                <a:cs typeface="B Koodak" panose="00000700000000000000" pitchFamily="2" charset="-78"/>
              </a:rPr>
              <a:t>خانة</a:t>
            </a:r>
            <a:r>
              <a:rPr lang="fa-IR" sz="2800" dirty="0">
                <a:cs typeface="B Koodak" panose="00000700000000000000" pitchFamily="2" charset="-78"/>
              </a:rPr>
              <a:t> </a:t>
            </a:r>
            <a:r>
              <a:rPr lang="fa-IR" sz="2800" dirty="0" err="1">
                <a:cs typeface="B Koodak" panose="00000700000000000000" pitchFamily="2" charset="-78"/>
              </a:rPr>
              <a:t>همسايه‌ها</a:t>
            </a:r>
            <a:r>
              <a:rPr lang="fa-IR" sz="2800" dirty="0">
                <a:cs typeface="B Koodak" panose="00000700000000000000" pitchFamily="2" charset="-78"/>
              </a:rPr>
              <a:t> </a:t>
            </a:r>
            <a:r>
              <a:rPr lang="fa-IR" sz="2800" dirty="0" err="1">
                <a:cs typeface="B Koodak" panose="00000700000000000000" pitchFamily="2" charset="-78"/>
              </a:rPr>
              <a:t>مي‌رسد</a:t>
            </a:r>
            <a:r>
              <a:rPr lang="fa-IR" sz="2800" dirty="0">
                <a:cs typeface="B Koodak" panose="00000700000000000000" pitchFamily="2" charset="-78"/>
              </a:rPr>
              <a:t>. </a:t>
            </a:r>
          </a:p>
        </p:txBody>
      </p:sp>
    </p:spTree>
    <p:extLst>
      <p:ext uri="{BB962C8B-B14F-4D97-AF65-F5344CB8AC3E}">
        <p14:creationId xmlns:p14="http://schemas.microsoft.com/office/powerpoint/2010/main" val="75632152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p:cNvSpPr/>
          <p:nvPr/>
        </p:nvSpPr>
        <p:spPr>
          <a:xfrm>
            <a:off x="0" y="821410"/>
            <a:ext cx="12192000" cy="4616648"/>
          </a:xfrm>
          <a:prstGeom prst="rect">
            <a:avLst/>
          </a:prstGeom>
        </p:spPr>
        <p:txBody>
          <a:bodyPr wrap="square">
            <a:spAutoFit/>
          </a:bodyPr>
          <a:lstStyle/>
          <a:p>
            <a:pPr algn="just">
              <a:lnSpc>
                <a:spcPct val="150000"/>
              </a:lnSpc>
            </a:pPr>
            <a:r>
              <a:rPr lang="fa-IR" sz="2800" dirty="0" err="1">
                <a:cs typeface="B Koodak" panose="00000700000000000000" pitchFamily="2" charset="-78"/>
              </a:rPr>
              <a:t>جلادها</a:t>
            </a:r>
            <a:r>
              <a:rPr lang="fa-IR" sz="2800" dirty="0">
                <a:cs typeface="B Koodak" panose="00000700000000000000" pitchFamily="2" charset="-78"/>
              </a:rPr>
              <a:t> </a:t>
            </a:r>
            <a:r>
              <a:rPr lang="fa-IR" sz="2800" dirty="0" err="1">
                <a:cs typeface="B Koodak" panose="00000700000000000000" pitchFamily="2" charset="-78"/>
              </a:rPr>
              <a:t>براي</a:t>
            </a:r>
            <a:r>
              <a:rPr lang="fa-IR" sz="2800" dirty="0">
                <a:cs typeface="B Koodak" panose="00000700000000000000" pitchFamily="2" charset="-78"/>
              </a:rPr>
              <a:t> خاموش </a:t>
            </a:r>
            <a:r>
              <a:rPr lang="fa-IR" sz="2800" dirty="0" err="1">
                <a:cs typeface="B Koodak" panose="00000700000000000000" pitchFamily="2" charset="-78"/>
              </a:rPr>
              <a:t>كردن</a:t>
            </a:r>
            <a:r>
              <a:rPr lang="fa-IR" sz="2800" dirty="0">
                <a:cs typeface="B Koodak" panose="00000700000000000000" pitchFamily="2" charset="-78"/>
              </a:rPr>
              <a:t> </a:t>
            </a:r>
            <a:r>
              <a:rPr lang="fa-IR" sz="2800" dirty="0" err="1">
                <a:cs typeface="B Koodak" panose="00000700000000000000" pitchFamily="2" charset="-78"/>
              </a:rPr>
              <a:t>صداي</a:t>
            </a:r>
            <a:r>
              <a:rPr lang="fa-IR" sz="2800" dirty="0">
                <a:cs typeface="B Koodak" panose="00000700000000000000" pitchFamily="2" charset="-78"/>
              </a:rPr>
              <a:t> مدرس وارد اطاق </a:t>
            </a:r>
            <a:r>
              <a:rPr lang="fa-IR" sz="2800" dirty="0" err="1">
                <a:cs typeface="B Koodak" panose="00000700000000000000" pitchFamily="2" charset="-78"/>
              </a:rPr>
              <a:t>مي‌شوند</a:t>
            </a:r>
            <a:r>
              <a:rPr lang="fa-IR" sz="2800" dirty="0">
                <a:cs typeface="B Koodak" panose="00000700000000000000" pitchFamily="2" charset="-78"/>
              </a:rPr>
              <a:t> و </a:t>
            </a:r>
            <a:r>
              <a:rPr lang="fa-IR" sz="2800" dirty="0" err="1">
                <a:cs typeface="B Koodak" panose="00000700000000000000" pitchFamily="2" charset="-78"/>
              </a:rPr>
              <a:t>عمامه‌اش</a:t>
            </a:r>
            <a:r>
              <a:rPr lang="fa-IR" sz="2800" dirty="0">
                <a:cs typeface="B Koodak" panose="00000700000000000000" pitchFamily="2" charset="-78"/>
              </a:rPr>
              <a:t> را به گردنش </a:t>
            </a:r>
            <a:r>
              <a:rPr lang="fa-IR" sz="2800" dirty="0" err="1">
                <a:cs typeface="B Koodak" panose="00000700000000000000" pitchFamily="2" charset="-78"/>
              </a:rPr>
              <a:t>مي‌اندازند</a:t>
            </a:r>
            <a:r>
              <a:rPr lang="fa-IR" sz="2800" dirty="0">
                <a:cs typeface="B Koodak" panose="00000700000000000000" pitchFamily="2" charset="-78"/>
              </a:rPr>
              <a:t> و با لگد </a:t>
            </a:r>
            <a:r>
              <a:rPr lang="fa-IR" sz="2800" dirty="0" err="1">
                <a:cs typeface="B Koodak" panose="00000700000000000000" pitchFamily="2" charset="-78"/>
              </a:rPr>
              <a:t>پهلوي</a:t>
            </a:r>
            <a:r>
              <a:rPr lang="fa-IR" sz="2800" dirty="0">
                <a:cs typeface="B Koodak" panose="00000700000000000000" pitchFamily="2" charset="-78"/>
              </a:rPr>
              <a:t> راست او را خرد </a:t>
            </a:r>
            <a:r>
              <a:rPr lang="fa-IR" sz="2800" dirty="0" err="1">
                <a:cs typeface="B Koodak" panose="00000700000000000000" pitchFamily="2" charset="-78"/>
              </a:rPr>
              <a:t>مي‌كنند</a:t>
            </a:r>
            <a:r>
              <a:rPr lang="fa-IR" sz="2800" dirty="0">
                <a:cs typeface="B Koodak" panose="00000700000000000000" pitchFamily="2" charset="-78"/>
              </a:rPr>
              <a:t> و </a:t>
            </a:r>
            <a:r>
              <a:rPr lang="fa-IR" sz="2800" dirty="0" err="1">
                <a:cs typeface="B Koodak" panose="00000700000000000000" pitchFamily="2" charset="-78"/>
              </a:rPr>
              <a:t>اين</a:t>
            </a:r>
            <a:r>
              <a:rPr lang="fa-IR" sz="2800" dirty="0">
                <a:cs typeface="B Koodak" panose="00000700000000000000" pitchFamily="2" charset="-78"/>
              </a:rPr>
              <a:t> عمل را به </a:t>
            </a:r>
            <a:r>
              <a:rPr lang="fa-IR" sz="2800" dirty="0" err="1">
                <a:cs typeface="B Koodak" panose="00000700000000000000" pitchFamily="2" charset="-78"/>
              </a:rPr>
              <a:t>قدري</a:t>
            </a:r>
            <a:r>
              <a:rPr lang="fa-IR" sz="2800" dirty="0">
                <a:cs typeface="B Koodak" panose="00000700000000000000" pitchFamily="2" charset="-78"/>
              </a:rPr>
              <a:t> ادامه </a:t>
            </a:r>
            <a:r>
              <a:rPr lang="fa-IR" sz="2800" dirty="0" err="1">
                <a:cs typeface="B Koodak" panose="00000700000000000000" pitchFamily="2" charset="-78"/>
              </a:rPr>
              <a:t>مي‌دهند</a:t>
            </a:r>
            <a:r>
              <a:rPr lang="fa-IR" sz="2800" dirty="0">
                <a:cs typeface="B Koodak" panose="00000700000000000000" pitchFamily="2" charset="-78"/>
              </a:rPr>
              <a:t> تا آن مرحوم جان به جان </a:t>
            </a:r>
            <a:r>
              <a:rPr lang="fa-IR" sz="2800" dirty="0" err="1">
                <a:cs typeface="B Koodak" panose="00000700000000000000" pitchFamily="2" charset="-78"/>
              </a:rPr>
              <a:t>آفرين</a:t>
            </a:r>
            <a:r>
              <a:rPr lang="fa-IR" sz="2800" dirty="0">
                <a:cs typeface="B Koodak" panose="00000700000000000000" pitchFamily="2" charset="-78"/>
              </a:rPr>
              <a:t> </a:t>
            </a:r>
            <a:r>
              <a:rPr lang="fa-IR" sz="2800" dirty="0" err="1">
                <a:cs typeface="B Koodak" panose="00000700000000000000" pitchFamily="2" charset="-78"/>
              </a:rPr>
              <a:t>تسليم</a:t>
            </a:r>
            <a:r>
              <a:rPr lang="fa-IR" sz="2800" dirty="0">
                <a:cs typeface="B Koodak" panose="00000700000000000000" pitchFamily="2" charset="-78"/>
              </a:rPr>
              <a:t> </a:t>
            </a:r>
            <a:r>
              <a:rPr lang="fa-IR" sz="2800" dirty="0" err="1">
                <a:cs typeface="B Koodak" panose="00000700000000000000" pitchFamily="2" charset="-78"/>
              </a:rPr>
              <a:t>مي‌نمايد</a:t>
            </a:r>
            <a:r>
              <a:rPr lang="fa-IR" sz="2800" dirty="0" smtClean="0">
                <a:cs typeface="B Koodak" panose="00000700000000000000" pitchFamily="2" charset="-78"/>
              </a:rPr>
              <a:t>.</a:t>
            </a:r>
          </a:p>
          <a:p>
            <a:pPr algn="just">
              <a:lnSpc>
                <a:spcPct val="150000"/>
              </a:lnSpc>
            </a:pPr>
            <a:r>
              <a:rPr lang="fa-IR" sz="2800" dirty="0" smtClean="0">
                <a:cs typeface="B Koodak" panose="00000700000000000000" pitchFamily="2" charset="-78"/>
              </a:rPr>
              <a:t>به </a:t>
            </a:r>
            <a:r>
              <a:rPr lang="fa-IR" sz="2800" dirty="0">
                <a:cs typeface="B Koodak" panose="00000700000000000000" pitchFamily="2" charset="-78"/>
              </a:rPr>
              <a:t>دستور </a:t>
            </a:r>
            <a:r>
              <a:rPr lang="fa-IR" sz="2800" dirty="0" err="1">
                <a:cs typeface="B Koodak" panose="00000700000000000000" pitchFamily="2" charset="-78"/>
              </a:rPr>
              <a:t>نظميه</a:t>
            </a:r>
            <a:r>
              <a:rPr lang="fa-IR" sz="2800" dirty="0">
                <a:cs typeface="B Koodak" panose="00000700000000000000" pitchFamily="2" charset="-78"/>
              </a:rPr>
              <a:t> محل جسد مرحوم مدرس را شسته و </a:t>
            </a:r>
            <a:r>
              <a:rPr lang="fa-IR" sz="2800" dirty="0" err="1">
                <a:cs typeface="B Koodak" panose="00000700000000000000" pitchFamily="2" charset="-78"/>
              </a:rPr>
              <a:t>مي‌برند</a:t>
            </a:r>
            <a:r>
              <a:rPr lang="fa-IR" sz="2800" dirty="0">
                <a:cs typeface="B Koodak" panose="00000700000000000000" pitchFamily="2" charset="-78"/>
              </a:rPr>
              <a:t> در آن امامزاده دفن </a:t>
            </a:r>
            <a:r>
              <a:rPr lang="fa-IR" sz="2800" dirty="0" err="1">
                <a:cs typeface="B Koodak" panose="00000700000000000000" pitchFamily="2" charset="-78"/>
              </a:rPr>
              <a:t>مي‌كنند</a:t>
            </a:r>
            <a:r>
              <a:rPr lang="fa-IR" sz="2800" dirty="0">
                <a:cs typeface="B Koodak" panose="00000700000000000000" pitchFamily="2" charset="-78"/>
              </a:rPr>
              <a:t> تا </a:t>
            </a:r>
            <a:r>
              <a:rPr lang="fa-IR" sz="2800" dirty="0" err="1">
                <a:cs typeface="B Koodak" panose="00000700000000000000" pitchFamily="2" charset="-78"/>
              </a:rPr>
              <a:t>مدتي</a:t>
            </a:r>
            <a:r>
              <a:rPr lang="fa-IR" sz="2800" dirty="0">
                <a:cs typeface="B Koodak" panose="00000700000000000000" pitchFamily="2" charset="-78"/>
              </a:rPr>
              <a:t> هر </a:t>
            </a:r>
            <a:r>
              <a:rPr lang="fa-IR" sz="2800" dirty="0" err="1">
                <a:cs typeface="B Koodak" panose="00000700000000000000" pitchFamily="2" charset="-78"/>
              </a:rPr>
              <a:t>كس</a:t>
            </a:r>
            <a:r>
              <a:rPr lang="fa-IR" sz="2800" dirty="0">
                <a:cs typeface="B Koodak" panose="00000700000000000000" pitchFamily="2" charset="-78"/>
              </a:rPr>
              <a:t> از </a:t>
            </a:r>
            <a:r>
              <a:rPr lang="fa-IR" sz="2800" dirty="0" err="1">
                <a:cs typeface="B Koodak" panose="00000700000000000000" pitchFamily="2" charset="-78"/>
              </a:rPr>
              <a:t>نزديك</a:t>
            </a:r>
            <a:r>
              <a:rPr lang="fa-IR" sz="2800" dirty="0">
                <a:cs typeface="B Koodak" panose="00000700000000000000" pitchFamily="2" charset="-78"/>
              </a:rPr>
              <a:t> قبر مدرس عبور </a:t>
            </a:r>
            <a:r>
              <a:rPr lang="fa-IR" sz="2800" dirty="0" err="1">
                <a:cs typeface="B Koodak" panose="00000700000000000000" pitchFamily="2" charset="-78"/>
              </a:rPr>
              <a:t>مي‌كرد</a:t>
            </a:r>
            <a:r>
              <a:rPr lang="fa-IR" sz="2800" dirty="0">
                <a:cs typeface="B Koodak" panose="00000700000000000000" pitchFamily="2" charset="-78"/>
              </a:rPr>
              <a:t> او را </a:t>
            </a:r>
            <a:r>
              <a:rPr lang="fa-IR" sz="2800" dirty="0" err="1">
                <a:cs typeface="B Koodak" panose="00000700000000000000" pitchFamily="2" charset="-78"/>
              </a:rPr>
              <a:t>زنداني</a:t>
            </a:r>
            <a:r>
              <a:rPr lang="fa-IR" sz="2800" dirty="0">
                <a:cs typeface="B Koodak" panose="00000700000000000000" pitchFamily="2" charset="-78"/>
              </a:rPr>
              <a:t> </a:t>
            </a:r>
            <a:r>
              <a:rPr lang="fa-IR" sz="2800" dirty="0" err="1">
                <a:cs typeface="B Koodak" panose="00000700000000000000" pitchFamily="2" charset="-78"/>
              </a:rPr>
              <a:t>مي‌كردند</a:t>
            </a:r>
            <a:r>
              <a:rPr lang="fa-IR" sz="2800" dirty="0">
                <a:cs typeface="B Koodak" panose="00000700000000000000" pitchFamily="2" charset="-78"/>
              </a:rPr>
              <a:t> عاقبت مردم </a:t>
            </a:r>
            <a:r>
              <a:rPr lang="fa-IR" sz="2800" dirty="0" err="1">
                <a:cs typeface="B Koodak" panose="00000700000000000000" pitchFamily="2" charset="-78"/>
              </a:rPr>
              <a:t>كاشمر</a:t>
            </a:r>
            <a:r>
              <a:rPr lang="fa-IR" sz="2800" dirty="0">
                <a:cs typeface="B Koodak" panose="00000700000000000000" pitchFamily="2" charset="-78"/>
              </a:rPr>
              <a:t> </a:t>
            </a:r>
            <a:r>
              <a:rPr lang="fa-IR" sz="2800" dirty="0" err="1">
                <a:cs typeface="B Koodak" panose="00000700000000000000" pitchFamily="2" charset="-78"/>
              </a:rPr>
              <a:t>شخصي</a:t>
            </a:r>
            <a:r>
              <a:rPr lang="fa-IR" sz="2800" dirty="0">
                <a:cs typeface="B Koodak" panose="00000700000000000000" pitchFamily="2" charset="-78"/>
              </a:rPr>
              <a:t> را </a:t>
            </a:r>
            <a:r>
              <a:rPr lang="fa-IR" sz="2800" dirty="0" err="1">
                <a:cs typeface="B Koodak" panose="00000700000000000000" pitchFamily="2" charset="-78"/>
              </a:rPr>
              <a:t>كه</a:t>
            </a:r>
            <a:r>
              <a:rPr lang="fa-IR" sz="2800" dirty="0">
                <a:cs typeface="B Koodak" panose="00000700000000000000" pitchFamily="2" charset="-78"/>
              </a:rPr>
              <a:t> محترم بود و فوت </a:t>
            </a:r>
            <a:r>
              <a:rPr lang="fa-IR" sz="2800" dirty="0" err="1">
                <a:cs typeface="B Koodak" panose="00000700000000000000" pitchFamily="2" charset="-78"/>
              </a:rPr>
              <a:t>كرده</a:t>
            </a:r>
            <a:r>
              <a:rPr lang="fa-IR" sz="2800" dirty="0">
                <a:cs typeface="B Koodak" panose="00000700000000000000" pitchFamily="2" charset="-78"/>
              </a:rPr>
              <a:t> بود آورده و </a:t>
            </a:r>
            <a:r>
              <a:rPr lang="fa-IR" sz="2800" dirty="0" err="1">
                <a:cs typeface="B Koodak" panose="00000700000000000000" pitchFamily="2" charset="-78"/>
              </a:rPr>
              <a:t>نزديك</a:t>
            </a:r>
            <a:r>
              <a:rPr lang="fa-IR" sz="2800" dirty="0">
                <a:cs typeface="B Koodak" panose="00000700000000000000" pitchFamily="2" charset="-78"/>
              </a:rPr>
              <a:t> قبر مدرس مدفون </a:t>
            </a:r>
            <a:r>
              <a:rPr lang="fa-IR" sz="2800" dirty="0" err="1">
                <a:cs typeface="B Koodak" panose="00000700000000000000" pitchFamily="2" charset="-78"/>
              </a:rPr>
              <a:t>مي‌سازند</a:t>
            </a:r>
            <a:r>
              <a:rPr lang="fa-IR" sz="2800" dirty="0">
                <a:cs typeface="B Koodak" panose="00000700000000000000" pitchFamily="2" charset="-78"/>
              </a:rPr>
              <a:t> و </a:t>
            </a:r>
            <a:r>
              <a:rPr lang="fa-IR" sz="2800" dirty="0" err="1">
                <a:cs typeface="B Koodak" panose="00000700000000000000" pitchFamily="2" charset="-78"/>
              </a:rPr>
              <a:t>بدين</a:t>
            </a:r>
            <a:r>
              <a:rPr lang="fa-IR" sz="2800" dirty="0">
                <a:cs typeface="B Koodak" panose="00000700000000000000" pitchFamily="2" charset="-78"/>
              </a:rPr>
              <a:t> </a:t>
            </a:r>
            <a:r>
              <a:rPr lang="fa-IR" sz="2800" dirty="0" err="1">
                <a:cs typeface="B Koodak" panose="00000700000000000000" pitchFamily="2" charset="-78"/>
              </a:rPr>
              <a:t>وسيله</a:t>
            </a:r>
            <a:r>
              <a:rPr lang="fa-IR" sz="2800" dirty="0">
                <a:cs typeface="B Koodak" panose="00000700000000000000" pitchFamily="2" charset="-78"/>
              </a:rPr>
              <a:t> و به نام آن شخص قادر </a:t>
            </a:r>
            <a:r>
              <a:rPr lang="fa-IR" sz="2800" dirty="0" err="1">
                <a:cs typeface="B Koodak" panose="00000700000000000000" pitchFamily="2" charset="-78"/>
              </a:rPr>
              <a:t>مي‌شوند</a:t>
            </a:r>
            <a:r>
              <a:rPr lang="fa-IR" sz="2800" dirty="0">
                <a:cs typeface="B Koodak" panose="00000700000000000000" pitchFamily="2" charset="-78"/>
              </a:rPr>
              <a:t> در آن اطاق </a:t>
            </a:r>
            <a:r>
              <a:rPr lang="fa-IR" sz="2800" dirty="0" err="1">
                <a:cs typeface="B Koodak" panose="00000700000000000000" pitchFamily="2" charset="-78"/>
              </a:rPr>
              <a:t>تاريك</a:t>
            </a:r>
            <a:r>
              <a:rPr lang="fa-IR" sz="2800" dirty="0">
                <a:cs typeface="B Koodak" panose="00000700000000000000" pitchFamily="2" charset="-78"/>
              </a:rPr>
              <a:t> </a:t>
            </a:r>
            <a:r>
              <a:rPr lang="fa-IR" sz="2800" dirty="0" err="1">
                <a:cs typeface="B Koodak" panose="00000700000000000000" pitchFamily="2" charset="-78"/>
              </a:rPr>
              <a:t>براي</a:t>
            </a:r>
            <a:r>
              <a:rPr lang="fa-IR" sz="2800" dirty="0">
                <a:cs typeface="B Koodak" panose="00000700000000000000" pitchFamily="2" charset="-78"/>
              </a:rPr>
              <a:t> مدرس فاتحه بخوانند.</a:t>
            </a:r>
          </a:p>
        </p:txBody>
      </p:sp>
    </p:spTree>
    <p:extLst>
      <p:ext uri="{BB962C8B-B14F-4D97-AF65-F5344CB8AC3E}">
        <p14:creationId xmlns:p14="http://schemas.microsoft.com/office/powerpoint/2010/main" val="357432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528372" y="4714179"/>
            <a:ext cx="10897126" cy="1569660"/>
          </a:xfrm>
          <a:prstGeom prst="rect">
            <a:avLst/>
          </a:prstGeom>
          <a:noFill/>
        </p:spPr>
        <p:txBody>
          <a:bodyPr wrap="square" lIns="91440" tIns="45720" rIns="91440" bIns="45720">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این مشکلات به علاوه برنامه ها و سیاست های انگلستان در ایران،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زمینه را برای انتقال حکومت از قاجاریه به پهلوی </a:t>
            </a:r>
            <a:r>
              <a:rPr lang="fa-IR" sz="3200" dirty="0" smtClean="0">
                <a:ln w="0"/>
                <a:effectLst>
                  <a:outerShdw blurRad="38100" dist="19050" dir="2700000" algn="tl" rotWithShape="0">
                    <a:schemeClr val="dk1">
                      <a:alpha val="40000"/>
                    </a:schemeClr>
                  </a:outerShdw>
                </a:effectLst>
                <a:cs typeface="B Koodak" panose="00000700000000000000" pitchFamily="2" charset="-78"/>
              </a:rPr>
              <a:t>فراهم آورد.</a:t>
            </a:r>
            <a:endParaRPr lang="en-US" sz="3200" dirty="0">
              <a:ln w="0"/>
              <a:effectLst>
                <a:outerShdw blurRad="38100" dist="19050" dir="2700000" algn="tl" rotWithShape="0">
                  <a:schemeClr val="dk1">
                    <a:alpha val="40000"/>
                  </a:schemeClr>
                </a:outerShdw>
              </a:effectLst>
              <a:cs typeface="B Koodak" panose="00000700000000000000" pitchFamily="2" charset="-78"/>
            </a:endParaRPr>
          </a:p>
        </p:txBody>
      </p:sp>
      <p:sp>
        <p:nvSpPr>
          <p:cNvPr id="6" name="Rectangle 5"/>
          <p:cNvSpPr/>
          <p:nvPr/>
        </p:nvSpPr>
        <p:spPr>
          <a:xfrm>
            <a:off x="3973435" y="257238"/>
            <a:ext cx="4245129" cy="830997"/>
          </a:xfrm>
          <a:prstGeom prst="rect">
            <a:avLst/>
          </a:prstGeom>
          <a:noFill/>
        </p:spPr>
        <p:txBody>
          <a:bodyPr wrap="square" lIns="91440" tIns="45720" rIns="91440" bIns="45720">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پایان جنگ جهانی اول</a:t>
            </a:r>
            <a:endParaRPr lang="en-US" sz="3200" dirty="0">
              <a:ln w="0"/>
              <a:effectLst>
                <a:outerShdw blurRad="38100" dist="19050" dir="2700000" algn="tl" rotWithShape="0">
                  <a:schemeClr val="dk1">
                    <a:alpha val="40000"/>
                  </a:schemeClr>
                </a:outerShdw>
              </a:effectLst>
              <a:cs typeface="B Koodak" panose="00000700000000000000" pitchFamily="2" charset="-78"/>
            </a:endParaRPr>
          </a:p>
        </p:txBody>
      </p:sp>
      <p:sp>
        <p:nvSpPr>
          <p:cNvPr id="7" name="Rectangle 6"/>
          <p:cNvSpPr/>
          <p:nvPr/>
        </p:nvSpPr>
        <p:spPr>
          <a:xfrm>
            <a:off x="2257447" y="2160395"/>
            <a:ext cx="7677102" cy="584775"/>
          </a:xfrm>
          <a:prstGeom prst="rect">
            <a:avLst/>
          </a:prstGeom>
        </p:spPr>
        <p:txBody>
          <a:bodyPr wrap="none">
            <a:spAutoFit/>
          </a:bodyPr>
          <a:lstStyle/>
          <a:p>
            <a:r>
              <a:rPr lang="fa-IR" sz="3200" dirty="0">
                <a:ln w="0"/>
                <a:effectLst>
                  <a:outerShdw blurRad="38100" dist="19050" dir="2700000" algn="tl" rotWithShape="0">
                    <a:schemeClr val="dk1">
                      <a:alpha val="40000"/>
                    </a:schemeClr>
                  </a:outerShdw>
                </a:effectLst>
                <a:cs typeface="B Koodak" panose="00000700000000000000" pitchFamily="2" charset="-78"/>
              </a:rPr>
              <a:t>انبوهی از مشکلات سیاسی، اقتصادی و </a:t>
            </a:r>
            <a:r>
              <a:rPr lang="fa-IR" sz="3200" dirty="0" smtClean="0">
                <a:ln w="0"/>
                <a:effectLst>
                  <a:outerShdw blurRad="38100" dist="19050" dir="2700000" algn="tl" rotWithShape="0">
                    <a:schemeClr val="dk1">
                      <a:alpha val="40000"/>
                    </a:schemeClr>
                  </a:outerShdw>
                </a:effectLst>
                <a:cs typeface="B Koodak" panose="00000700000000000000" pitchFamily="2" charset="-78"/>
              </a:rPr>
              <a:t>اجتماعی در ایران</a:t>
            </a:r>
            <a:endParaRPr lang="fa-IR" sz="32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35" y="1076747"/>
            <a:ext cx="238125" cy="9525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810" y="2745170"/>
            <a:ext cx="4286250" cy="1905000"/>
          </a:xfrm>
          <a:prstGeom prst="rect">
            <a:avLst/>
          </a:prstGeom>
        </p:spPr>
      </p:pic>
    </p:spTree>
    <p:extLst>
      <p:ext uri="{BB962C8B-B14F-4D97-AF65-F5344CB8AC3E}">
        <p14:creationId xmlns:p14="http://schemas.microsoft.com/office/powerpoint/2010/main" val="228884043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0" y="0"/>
            <a:ext cx="66675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9103540" y="2705491"/>
            <a:ext cx="3088460" cy="1077218"/>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آرامگاه شهید مدرس</a:t>
            </a:r>
          </a:p>
          <a:p>
            <a:pPr algn="ctr"/>
            <a:r>
              <a:rPr lang="fa-IR" sz="3200" dirty="0" err="1" smtClean="0">
                <a:latin typeface="Tahoma" panose="020B0604030504040204" pitchFamily="34" charset="0"/>
                <a:cs typeface="B Koodak" panose="00000700000000000000" pitchFamily="2" charset="-78"/>
              </a:rPr>
              <a:t>کاشمر</a:t>
            </a:r>
            <a:endParaRPr lang="fa-IR" sz="3200" dirty="0">
              <a:cs typeface="B Koodak" panose="00000700000000000000" pitchFamily="2" charset="-78"/>
            </a:endParaRPr>
          </a:p>
        </p:txBody>
      </p:sp>
    </p:spTree>
    <p:extLst>
      <p:ext uri="{BB962C8B-B14F-4D97-AF65-F5344CB8AC3E}">
        <p14:creationId xmlns:p14="http://schemas.microsoft.com/office/powerpoint/2010/main" val="165344302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627681" y="168176"/>
            <a:ext cx="10936637" cy="1508105"/>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در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دورۀ</a:t>
            </a:r>
            <a:r>
              <a:rPr lang="fa-IR" sz="3200" dirty="0" smtClean="0">
                <a:ln w="0"/>
                <a:effectLst>
                  <a:outerShdw blurRad="38100" dist="19050" dir="2700000" algn="tl" rotWithShape="0">
                    <a:schemeClr val="dk1">
                      <a:alpha val="40000"/>
                    </a:schemeClr>
                  </a:outerShdw>
                </a:effectLst>
                <a:cs typeface="B Koodak" panose="00000700000000000000" pitchFamily="2" charset="-78"/>
              </a:rPr>
              <a:t> حکومت رضاشاه تلاش گسترده ای برای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نوسازی ایران به تقلید از اروپا </a:t>
            </a:r>
            <a:r>
              <a:rPr lang="fa-IR" sz="3200" dirty="0" smtClean="0">
                <a:ln w="0"/>
                <a:effectLst>
                  <a:outerShdw blurRad="38100" dist="19050" dir="2700000" algn="tl" rotWithShape="0">
                    <a:schemeClr val="dk1">
                      <a:alpha val="40000"/>
                    </a:schemeClr>
                  </a:outerShdw>
                </a:effectLst>
                <a:cs typeface="B Koodak" panose="00000700000000000000" pitchFamily="2" charset="-78"/>
              </a:rPr>
              <a:t>صورت گرفت.</a:t>
            </a:r>
            <a:endParaRPr lang="fa-IR" sz="3200" dirty="0"/>
          </a:p>
        </p:txBody>
      </p:sp>
      <p:sp>
        <p:nvSpPr>
          <p:cNvPr id="5" name="Rectangle 4"/>
          <p:cNvSpPr/>
          <p:nvPr/>
        </p:nvSpPr>
        <p:spPr>
          <a:xfrm>
            <a:off x="759277" y="1676281"/>
            <a:ext cx="10673443" cy="769441"/>
          </a:xfrm>
          <a:prstGeom prst="rect">
            <a:avLst/>
          </a:prstGeom>
        </p:spPr>
        <p:txBody>
          <a:bodyPr wrap="square">
            <a:spAutoFit/>
          </a:bodyPr>
          <a:lstStyle/>
          <a:p>
            <a:pPr algn="ctr">
              <a:lnSpc>
                <a:spcPct val="150000"/>
              </a:lnSpc>
            </a:pP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نوسازی تشکیلات نظامی </a:t>
            </a:r>
            <a:r>
              <a:rPr lang="fa-IR" sz="3200" dirty="0" smtClean="0">
                <a:ln w="0"/>
                <a:effectLst>
                  <a:outerShdw blurRad="38100" dist="19050" dir="2700000" algn="tl" rotWithShape="0">
                    <a:schemeClr val="dk1">
                      <a:alpha val="40000"/>
                    </a:schemeClr>
                  </a:outerShdw>
                </a:effectLst>
                <a:cs typeface="B Koodak" panose="00000700000000000000" pitchFamily="2" charset="-78"/>
              </a:rPr>
              <a:t>که از 1299 آغاز شده بود، با قوت ادامه یافت.</a:t>
            </a:r>
            <a:endParaRPr lang="fa-IR" sz="3200" dirty="0"/>
          </a:p>
        </p:txBody>
      </p:sp>
      <p:sp>
        <p:nvSpPr>
          <p:cNvPr id="6" name="Rectangle 5"/>
          <p:cNvSpPr/>
          <p:nvPr/>
        </p:nvSpPr>
        <p:spPr>
          <a:xfrm>
            <a:off x="744057" y="2615544"/>
            <a:ext cx="10688663" cy="1508105"/>
          </a:xfrm>
          <a:prstGeom prst="rect">
            <a:avLst/>
          </a:prstGeom>
        </p:spPr>
        <p:txBody>
          <a:bodyPr wrap="square">
            <a:spAutoFit/>
          </a:bodyPr>
          <a:lstStyle/>
          <a:p>
            <a:pPr algn="ctr">
              <a:lnSpc>
                <a:spcPct val="150000"/>
              </a:lnSpc>
            </a:pP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مدارس و مراکز آموزشی جدید </a:t>
            </a:r>
            <a:r>
              <a:rPr lang="fa-IR" sz="3200" dirty="0" smtClean="0">
                <a:ln w="0"/>
                <a:effectLst>
                  <a:outerShdw blurRad="38100" dist="19050" dir="2700000" algn="tl" rotWithShape="0">
                    <a:schemeClr val="dk1">
                      <a:alpha val="40000"/>
                    </a:schemeClr>
                  </a:outerShdw>
                </a:effectLst>
                <a:cs typeface="B Koodak" panose="00000700000000000000" pitchFamily="2" charset="-78"/>
              </a:rPr>
              <a:t>در شهرهای مختلف گسترش پیدا کردند و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نخستین دانشگاه ایران (دانشگاه تهران) </a:t>
            </a:r>
            <a:r>
              <a:rPr lang="fa-IR" sz="3200" dirty="0" smtClean="0">
                <a:ln w="0"/>
                <a:effectLst>
                  <a:outerShdw blurRad="38100" dist="19050" dir="2700000" algn="tl" rotWithShape="0">
                    <a:schemeClr val="dk1">
                      <a:alpha val="40000"/>
                    </a:schemeClr>
                  </a:outerShdw>
                </a:effectLst>
                <a:cs typeface="B Koodak" panose="00000700000000000000" pitchFamily="2" charset="-78"/>
              </a:rPr>
              <a:t>بنیان نهاده شد.</a:t>
            </a:r>
            <a:endParaRPr lang="fa-IR" sz="3200" dirty="0"/>
          </a:p>
        </p:txBody>
      </p:sp>
      <p:sp>
        <p:nvSpPr>
          <p:cNvPr id="7" name="Rectangle 6"/>
          <p:cNvSpPr/>
          <p:nvPr/>
        </p:nvSpPr>
        <p:spPr>
          <a:xfrm>
            <a:off x="-7613" y="4200594"/>
            <a:ext cx="12192000" cy="1508105"/>
          </a:xfrm>
          <a:prstGeom prst="rect">
            <a:avLst/>
          </a:prstGeom>
        </p:spPr>
        <p:txBody>
          <a:bodyPr wrap="square">
            <a:spAutoFit/>
          </a:bodyPr>
          <a:lstStyle/>
          <a:p>
            <a:pPr algn="ctr">
              <a:lnSpc>
                <a:spcPct val="150000"/>
              </a:lnSpc>
            </a:pP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راه های شوسه توسعه یافتند </a:t>
            </a:r>
            <a:r>
              <a:rPr lang="fa-IR" sz="3200" dirty="0" smtClean="0">
                <a:ln w="0"/>
                <a:effectLst>
                  <a:outerShdw blurRad="38100" dist="19050" dir="2700000" algn="tl" rotWithShape="0">
                    <a:schemeClr val="dk1">
                      <a:alpha val="40000"/>
                    </a:schemeClr>
                  </a:outerShdw>
                </a:effectLst>
                <a:cs typeface="B Koodak" panose="00000700000000000000" pitchFamily="2" charset="-78"/>
              </a:rPr>
              <a:t>و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راه آهن سراسری </a:t>
            </a:r>
            <a:r>
              <a:rPr lang="fa-IR" sz="3200" dirty="0" smtClean="0">
                <a:ln w="0"/>
                <a:effectLst>
                  <a:outerShdw blurRad="38100" dist="19050" dir="2700000" algn="tl" rotWithShape="0">
                    <a:schemeClr val="dk1">
                      <a:alpha val="40000"/>
                    </a:schemeClr>
                  </a:outerShdw>
                </a:effectLst>
                <a:cs typeface="B Koodak" panose="00000700000000000000" pitchFamily="2" charset="-78"/>
              </a:rPr>
              <a:t>که خلیج فارس را به دریای مازندران متصل می کرد،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احداث شد</a:t>
            </a:r>
            <a:r>
              <a:rPr lang="fa-IR" sz="3200" dirty="0" smtClean="0">
                <a:ln w="0"/>
                <a:effectLst>
                  <a:outerShdw blurRad="38100" dist="19050" dir="2700000" algn="tl" rotWithShape="0">
                    <a:schemeClr val="dk1">
                      <a:alpha val="40000"/>
                    </a:schemeClr>
                  </a:outerShdw>
                </a:effectLst>
                <a:cs typeface="B Koodak" panose="00000700000000000000" pitchFamily="2" charset="-78"/>
              </a:rPr>
              <a:t>.</a:t>
            </a:r>
            <a:endParaRPr lang="fa-IR" sz="3200" dirty="0"/>
          </a:p>
        </p:txBody>
      </p:sp>
      <p:sp>
        <p:nvSpPr>
          <p:cNvPr id="8" name="Rectangle 7"/>
          <p:cNvSpPr/>
          <p:nvPr/>
        </p:nvSpPr>
        <p:spPr>
          <a:xfrm>
            <a:off x="2076701" y="5733689"/>
            <a:ext cx="8023371" cy="769441"/>
          </a:xfrm>
          <a:prstGeom prst="rect">
            <a:avLst/>
          </a:prstGeom>
        </p:spPr>
        <p:txBody>
          <a:bodyPr wrap="square">
            <a:spAutoFit/>
          </a:bodyPr>
          <a:lstStyle/>
          <a:p>
            <a:pPr algn="ctr">
              <a:lnSpc>
                <a:spcPct val="150000"/>
              </a:lnSpc>
            </a:pP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مؤسسات و مراکز صنعتی </a:t>
            </a:r>
            <a:r>
              <a:rPr lang="fa-IR" sz="3200" dirty="0" smtClean="0">
                <a:ln w="0"/>
                <a:effectLst>
                  <a:outerShdw blurRad="38100" dist="19050" dir="2700000" algn="tl" rotWithShape="0">
                    <a:schemeClr val="dk1">
                      <a:alpha val="40000"/>
                    </a:schemeClr>
                  </a:outerShdw>
                </a:effectLst>
                <a:cs typeface="B Koodak" panose="00000700000000000000" pitchFamily="2" charset="-78"/>
              </a:rPr>
              <a:t>متعددی در ایران به وجود آمد.</a:t>
            </a:r>
            <a:endParaRPr lang="fa-IR" sz="3200" dirty="0"/>
          </a:p>
        </p:txBody>
      </p:sp>
    </p:spTree>
    <p:extLst>
      <p:ext uri="{BB962C8B-B14F-4D97-AF65-F5344CB8AC3E}">
        <p14:creationId xmlns:p14="http://schemas.microsoft.com/office/powerpoint/2010/main" val="340219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7620000" cy="6858000"/>
          </a:xfrm>
          <a:prstGeom prst="rect">
            <a:avLst/>
          </a:prstGeom>
        </p:spPr>
      </p:pic>
      <p:sp>
        <p:nvSpPr>
          <p:cNvPr id="5" name="Rectangle 4"/>
          <p:cNvSpPr/>
          <p:nvPr/>
        </p:nvSpPr>
        <p:spPr>
          <a:xfrm>
            <a:off x="9702162" y="3136612"/>
            <a:ext cx="2489838" cy="1077218"/>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رضاخان در جمع افسران ارتش</a:t>
            </a:r>
            <a:endParaRPr lang="fa-IR" sz="3200" dirty="0">
              <a:cs typeface="B Koodak" panose="00000700000000000000"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63274" cy="6858000"/>
          </a:xfrm>
          <a:prstGeom prst="rect">
            <a:avLst/>
          </a:prstGeom>
        </p:spPr>
      </p:pic>
    </p:spTree>
    <p:extLst>
      <p:ext uri="{BB962C8B-B14F-4D97-AF65-F5344CB8AC3E}">
        <p14:creationId xmlns:p14="http://schemas.microsoft.com/office/powerpoint/2010/main" val="632311046"/>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718157" cy="6848352"/>
          </a:xfrm>
          <a:prstGeom prst="rect">
            <a:avLst/>
          </a:prstGeom>
        </p:spPr>
      </p:pic>
      <p:sp>
        <p:nvSpPr>
          <p:cNvPr id="7" name="Rectangle 6"/>
          <p:cNvSpPr/>
          <p:nvPr/>
        </p:nvSpPr>
        <p:spPr>
          <a:xfrm>
            <a:off x="7718156" y="3136612"/>
            <a:ext cx="4473844" cy="1077218"/>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بازدید رضاشاه از دبستان دخترانه در مازندران</a:t>
            </a:r>
            <a:endParaRPr lang="fa-IR" sz="3200" dirty="0">
              <a:cs typeface="B Koodak" panose="00000700000000000000" pitchFamily="2" charset="-78"/>
            </a:endParaRPr>
          </a:p>
        </p:txBody>
      </p:sp>
    </p:spTree>
    <p:extLst>
      <p:ext uri="{BB962C8B-B14F-4D97-AF65-F5344CB8AC3E}">
        <p14:creationId xmlns:p14="http://schemas.microsoft.com/office/powerpoint/2010/main" val="3558248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76440" cy="6858000"/>
          </a:xfrm>
          <a:prstGeom prst="rect">
            <a:avLst/>
          </a:prstGeom>
        </p:spPr>
      </p:pic>
      <p:sp>
        <p:nvSpPr>
          <p:cNvPr id="4" name="Rectangle 3"/>
          <p:cNvSpPr/>
          <p:nvPr/>
        </p:nvSpPr>
        <p:spPr>
          <a:xfrm>
            <a:off x="8976440" y="2644170"/>
            <a:ext cx="3215560" cy="1569660"/>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بازدید رضاشاه از اولین </a:t>
            </a:r>
            <a:r>
              <a:rPr lang="fa-IR" sz="3200" dirty="0" err="1" smtClean="0">
                <a:latin typeface="Tahoma" panose="020B0604030504040204" pitchFamily="34" charset="0"/>
                <a:ea typeface="Times New Roman" panose="02020603050405020304" pitchFamily="18" charset="0"/>
                <a:cs typeface="B Koodak" panose="00000700000000000000" pitchFamily="2" charset="-78"/>
              </a:rPr>
              <a:t>مدرسۀ</a:t>
            </a:r>
            <a:r>
              <a:rPr lang="fa-IR" sz="3200" dirty="0" smtClean="0">
                <a:latin typeface="Tahoma" panose="020B0604030504040204" pitchFamily="34" charset="0"/>
                <a:ea typeface="Times New Roman" panose="02020603050405020304" pitchFamily="18" charset="0"/>
                <a:cs typeface="B Koodak" panose="00000700000000000000" pitchFamily="2" charset="-78"/>
              </a:rPr>
              <a:t> طب تهران</a:t>
            </a:r>
            <a:endParaRPr lang="fa-IR" sz="3200" dirty="0">
              <a:cs typeface="B Koodak" panose="00000700000000000000" pitchFamily="2" charset="-78"/>
            </a:endParaRPr>
          </a:p>
        </p:txBody>
      </p:sp>
    </p:spTree>
    <p:extLst>
      <p:ext uri="{BB962C8B-B14F-4D97-AF65-F5344CB8AC3E}">
        <p14:creationId xmlns:p14="http://schemas.microsoft.com/office/powerpoint/2010/main" val="2220391544"/>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91973" cy="6858000"/>
          </a:xfrm>
          <a:prstGeom prst="rect">
            <a:avLst/>
          </a:prstGeom>
        </p:spPr>
      </p:pic>
      <p:sp>
        <p:nvSpPr>
          <p:cNvPr id="6" name="Rectangle 5"/>
          <p:cNvSpPr/>
          <p:nvPr/>
        </p:nvSpPr>
        <p:spPr>
          <a:xfrm>
            <a:off x="9391973" y="2644170"/>
            <a:ext cx="2800027" cy="1077218"/>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احداث </a:t>
            </a:r>
            <a:r>
              <a:rPr lang="fa-IR" sz="3200" dirty="0" err="1" smtClean="0">
                <a:latin typeface="Tahoma" panose="020B0604030504040204" pitchFamily="34" charset="0"/>
                <a:ea typeface="Times New Roman" panose="02020603050405020304" pitchFamily="18" charset="0"/>
                <a:cs typeface="B Koodak" panose="00000700000000000000" pitchFamily="2" charset="-78"/>
              </a:rPr>
              <a:t>جادۀ</a:t>
            </a:r>
            <a:r>
              <a:rPr lang="fa-IR" sz="3200" dirty="0" smtClean="0">
                <a:latin typeface="Tahoma" panose="020B0604030504040204" pitchFamily="34" charset="0"/>
                <a:ea typeface="Times New Roman" panose="02020603050405020304" pitchFamily="18" charset="0"/>
                <a:cs typeface="B Koodak" panose="00000700000000000000" pitchFamily="2" charset="-78"/>
              </a:rPr>
              <a:t> فیروزکوه و چالوس</a:t>
            </a:r>
            <a:endParaRPr lang="fa-IR" sz="3200" dirty="0">
              <a:cs typeface="B Koodak" panose="00000700000000000000" pitchFamily="2" charset="-78"/>
            </a:endParaRPr>
          </a:p>
        </p:txBody>
      </p:sp>
    </p:spTree>
    <p:extLst>
      <p:ext uri="{BB962C8B-B14F-4D97-AF65-F5344CB8AC3E}">
        <p14:creationId xmlns:p14="http://schemas.microsoft.com/office/powerpoint/2010/main" val="29356012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7620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026400" cy="6881246"/>
          </a:xfrm>
          <a:prstGeom prst="rect">
            <a:avLst/>
          </a:prstGeom>
        </p:spPr>
      </p:pic>
      <p:sp>
        <p:nvSpPr>
          <p:cNvPr id="4" name="Rectangle 3"/>
          <p:cNvSpPr/>
          <p:nvPr/>
        </p:nvSpPr>
        <p:spPr>
          <a:xfrm>
            <a:off x="8460353" y="2902015"/>
            <a:ext cx="3483674" cy="1077218"/>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حضور رضاشاه در اولین مراحل احداث راه آهن</a:t>
            </a:r>
            <a:endParaRPr lang="fa-IR" sz="3200" dirty="0">
              <a:cs typeface="B Koodak" panose="00000700000000000000" pitchFamily="2" charset="-78"/>
            </a:endParaRPr>
          </a:p>
        </p:txBody>
      </p:sp>
    </p:spTree>
    <p:extLst>
      <p:ext uri="{BB962C8B-B14F-4D97-AF65-F5344CB8AC3E}">
        <p14:creationId xmlns:p14="http://schemas.microsoft.com/office/powerpoint/2010/main" val="210505720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0278" y="0"/>
            <a:ext cx="10161722" cy="6857442"/>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8617058" cy="6857442"/>
          </a:xfrm>
          <a:prstGeom prst="rect">
            <a:avLst/>
          </a:prstGeom>
        </p:spPr>
      </p:pic>
      <p:sp>
        <p:nvSpPr>
          <p:cNvPr id="5" name="Rectangle 4"/>
          <p:cNvSpPr/>
          <p:nvPr/>
        </p:nvSpPr>
        <p:spPr>
          <a:xfrm>
            <a:off x="8617058" y="2890112"/>
            <a:ext cx="3483674" cy="584775"/>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مراحل احداث راه آهن</a:t>
            </a:r>
            <a:endParaRPr lang="fa-IR" sz="3200" dirty="0">
              <a:cs typeface="B Koodak" panose="00000700000000000000" pitchFamily="2" charset="-78"/>
            </a:endParaRPr>
          </a:p>
        </p:txBody>
      </p:sp>
    </p:spTree>
    <p:extLst>
      <p:ext uri="{BB962C8B-B14F-4D97-AF65-F5344CB8AC3E}">
        <p14:creationId xmlns:p14="http://schemas.microsoft.com/office/powerpoint/2010/main" val="535063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
            <a:ext cx="109728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904854" cy="6885519"/>
          </a:xfrm>
          <a:prstGeom prst="rect">
            <a:avLst/>
          </a:prstGeom>
        </p:spPr>
      </p:pic>
      <p:sp>
        <p:nvSpPr>
          <p:cNvPr id="4" name="Rectangle 3"/>
          <p:cNvSpPr/>
          <p:nvPr/>
        </p:nvSpPr>
        <p:spPr>
          <a:xfrm>
            <a:off x="7390970" y="2904149"/>
            <a:ext cx="3483674" cy="1077218"/>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رضاشاه در حال بستن آخرین پیچ راه آهن</a:t>
            </a:r>
            <a:endParaRPr lang="fa-IR" sz="3200" dirty="0">
              <a:cs typeface="B Koodak" panose="00000700000000000000" pitchFamily="2" charset="-78"/>
            </a:endParaRPr>
          </a:p>
        </p:txBody>
      </p:sp>
    </p:spTree>
    <p:extLst>
      <p:ext uri="{BB962C8B-B14F-4D97-AF65-F5344CB8AC3E}">
        <p14:creationId xmlns:p14="http://schemas.microsoft.com/office/powerpoint/2010/main" val="1604058113"/>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ound Diagonal Corner Rectangle 3"/>
          <p:cNvSpPr/>
          <p:nvPr/>
        </p:nvSpPr>
        <p:spPr>
          <a:xfrm>
            <a:off x="2414369" y="280076"/>
            <a:ext cx="7363262" cy="669471"/>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rPr>
              <a:t>تضعیف ارزش های اسلامی و تخریب فرهنگ ایرانی</a:t>
            </a:r>
            <a:endParaRPr lang="fa-IR" sz="3200" dirty="0">
              <a:solidFill>
                <a:sysClr val="windowText" lastClr="000000"/>
              </a:solidFill>
            </a:endParaRPr>
          </a:p>
        </p:txBody>
      </p:sp>
      <p:sp>
        <p:nvSpPr>
          <p:cNvPr id="5" name="Rectangle 4"/>
          <p:cNvSpPr/>
          <p:nvPr/>
        </p:nvSpPr>
        <p:spPr>
          <a:xfrm>
            <a:off x="175647" y="1229623"/>
            <a:ext cx="11840705" cy="1508105"/>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حکومت رضاشاه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به </a:t>
            </a:r>
            <a:r>
              <a:rPr lang="fa-IR" sz="3200" dirty="0" err="1"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بهانۀ</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 پیشرفت و نوسازی </a:t>
            </a:r>
            <a:r>
              <a:rPr lang="fa-IR" sz="3200" dirty="0" smtClean="0">
                <a:ln w="0"/>
                <a:effectLst>
                  <a:outerShdw blurRad="38100" dist="19050" dir="2700000" algn="tl" rotWithShape="0">
                    <a:schemeClr val="dk1">
                      <a:alpha val="40000"/>
                    </a:schemeClr>
                  </a:outerShdw>
                </a:effectLst>
                <a:cs typeface="B Koodak" panose="00000700000000000000" pitchFamily="2" charset="-78"/>
              </a:rPr>
              <a:t>فرهنگی و اجتماعی، کارهایی انجام داد که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نتیجۀ</a:t>
            </a:r>
            <a:r>
              <a:rPr lang="fa-IR" sz="3200" dirty="0" smtClean="0">
                <a:ln w="0"/>
                <a:effectLst>
                  <a:outerShdw blurRad="38100" dist="19050" dir="2700000" algn="tl" rotWithShape="0">
                    <a:schemeClr val="dk1">
                      <a:alpha val="40000"/>
                    </a:schemeClr>
                  </a:outerShdw>
                </a:effectLst>
                <a:cs typeface="B Koodak" panose="00000700000000000000" pitchFamily="2" charset="-78"/>
              </a:rPr>
              <a:t> آنها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تضعیف ارزش های دینی و رواج فرهنگ غیر ایرانی </a:t>
            </a:r>
            <a:r>
              <a:rPr lang="fa-IR" sz="3200" dirty="0" smtClean="0">
                <a:ln w="0"/>
                <a:effectLst>
                  <a:outerShdw blurRad="38100" dist="19050" dir="2700000" algn="tl" rotWithShape="0">
                    <a:schemeClr val="dk1">
                      <a:alpha val="40000"/>
                    </a:schemeClr>
                  </a:outerShdw>
                </a:effectLst>
                <a:cs typeface="B Koodak" panose="00000700000000000000" pitchFamily="2" charset="-78"/>
              </a:rPr>
              <a:t>بود.</a:t>
            </a:r>
            <a:endParaRPr lang="fa-IR" sz="3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10249" y="2866807"/>
            <a:ext cx="571500" cy="285750"/>
          </a:xfrm>
          <a:prstGeom prst="rect">
            <a:avLst/>
          </a:prstGeom>
        </p:spPr>
      </p:pic>
      <p:sp>
        <p:nvSpPr>
          <p:cNvPr id="8" name="Rectangle 7"/>
          <p:cNvSpPr/>
          <p:nvPr/>
        </p:nvSpPr>
        <p:spPr>
          <a:xfrm>
            <a:off x="1394847" y="3182521"/>
            <a:ext cx="9402304" cy="1569660"/>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مجبور کردن مردم به اینکه لباس یکسانی به تن کنند و کلاه لبه داری ( مشهور به کلاه پهلوی) بر سر بگذارند. </a:t>
            </a:r>
            <a:endParaRPr lang="fa-IR" sz="3200" dirty="0"/>
          </a:p>
        </p:txBody>
      </p:sp>
      <p:sp>
        <p:nvSpPr>
          <p:cNvPr id="9" name="Rectangle 8"/>
          <p:cNvSpPr/>
          <p:nvPr/>
        </p:nvSpPr>
        <p:spPr>
          <a:xfrm>
            <a:off x="1" y="4789740"/>
            <a:ext cx="12192000" cy="1508105"/>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پس از آن محدودیت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هایی</a:t>
            </a:r>
            <a:r>
              <a:rPr lang="fa-IR" sz="3200" dirty="0" smtClean="0">
                <a:ln w="0"/>
                <a:effectLst>
                  <a:outerShdw blurRad="38100" dist="19050" dir="2700000" algn="tl" rotWithShape="0">
                    <a:schemeClr val="dk1">
                      <a:alpha val="40000"/>
                    </a:schemeClr>
                  </a:outerShdw>
                </a:effectLst>
                <a:cs typeface="B Koodak" panose="00000700000000000000" pitchFamily="2" charset="-78"/>
              </a:rPr>
              <a:t> برای برگزاری مراسم مذهبی از جمله عزاداری امام حسین (ع) به وجود آمد و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زمزمۀ</a:t>
            </a:r>
            <a:r>
              <a:rPr lang="fa-IR" sz="3200" dirty="0" smtClean="0">
                <a:ln w="0"/>
                <a:effectLst>
                  <a:outerShdw blurRad="38100" dist="19050" dir="2700000" algn="tl" rotWithShape="0">
                    <a:schemeClr val="dk1">
                      <a:alpha val="40000"/>
                    </a:schemeClr>
                  </a:outerShdw>
                </a:effectLst>
                <a:cs typeface="B Koodak" panose="00000700000000000000" pitchFamily="2" charset="-78"/>
              </a:rPr>
              <a:t> برداشتن ( کشف) حجاب مطرح شد.</a:t>
            </a:r>
            <a:endParaRPr lang="fa-IR" sz="3200" dirty="0"/>
          </a:p>
        </p:txBody>
      </p:sp>
    </p:spTree>
    <p:extLst>
      <p:ext uri="{BB962C8B-B14F-4D97-AF65-F5344CB8AC3E}">
        <p14:creationId xmlns:p14="http://schemas.microsoft.com/office/powerpoint/2010/main" val="1496377558"/>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2977998" y="536546"/>
            <a:ext cx="6236003" cy="58477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none">
            <a:spAutoFit/>
          </a:bodyPr>
          <a:lstStyle/>
          <a:p>
            <a:r>
              <a:rPr lang="fa-IR" sz="3200" dirty="0" smtClean="0">
                <a:ln w="0"/>
                <a:effectLst>
                  <a:outerShdw blurRad="38100" dist="19050" dir="2700000" algn="tl" rotWithShape="0">
                    <a:schemeClr val="dk1">
                      <a:alpha val="40000"/>
                    </a:schemeClr>
                  </a:outerShdw>
                </a:effectLst>
                <a:cs typeface="B Koodak" panose="00000700000000000000" pitchFamily="2" charset="-78"/>
              </a:rPr>
              <a:t>زمینه های تغییر حکومت از قاجاریه به پهلوی</a:t>
            </a:r>
            <a:endParaRPr lang="fa-IR" sz="3200" dirty="0"/>
          </a:p>
        </p:txBody>
      </p:sp>
      <p:sp>
        <p:nvSpPr>
          <p:cNvPr id="4" name="Rectangle 3"/>
          <p:cNvSpPr/>
          <p:nvPr/>
        </p:nvSpPr>
        <p:spPr>
          <a:xfrm>
            <a:off x="504497" y="2540663"/>
            <a:ext cx="11335407" cy="584775"/>
          </a:xfrm>
          <a:prstGeom prst="rect">
            <a:avLst/>
          </a:prstGeom>
        </p:spPr>
        <p:txBody>
          <a:bodyPr wrap="square">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در اواخر جنگ جهانی اول، حکومت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روسیه</a:t>
            </a:r>
            <a:r>
              <a:rPr lang="fa-IR" sz="3200" dirty="0" smtClean="0">
                <a:ln w="0"/>
                <a:effectLst>
                  <a:outerShdw blurRad="38100" dist="19050" dir="2700000" algn="tl" rotWithShape="0">
                    <a:schemeClr val="dk1">
                      <a:alpha val="40000"/>
                    </a:schemeClr>
                  </a:outerShdw>
                </a:effectLst>
                <a:cs typeface="B Koodak" panose="00000700000000000000" pitchFamily="2" charset="-78"/>
              </a:rPr>
              <a:t> بر اثر وقوع انقلابی عظیم سرنگون شد. </a:t>
            </a:r>
            <a:endParaRPr lang="fa-IR" sz="3200" dirty="0"/>
          </a:p>
        </p:txBody>
      </p:sp>
      <p:sp>
        <p:nvSpPr>
          <p:cNvPr id="5" name="Round Diagonal Corner Rectangle 4"/>
          <p:cNvSpPr/>
          <p:nvPr/>
        </p:nvSpPr>
        <p:spPr>
          <a:xfrm>
            <a:off x="9380484" y="1657866"/>
            <a:ext cx="2459420" cy="706961"/>
          </a:xfrm>
          <a:prstGeom prst="round2DiagRect">
            <a:avLst>
              <a:gd name="adj1" fmla="val 50000"/>
              <a:gd name="adj2" fmla="val 0"/>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rPr>
              <a:t>قرارداد 1919</a:t>
            </a:r>
            <a:endParaRPr lang="fa-IR" sz="3200" dirty="0">
              <a:solidFill>
                <a:sysClr val="windowText" lastClr="000000"/>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48374" y="3249263"/>
            <a:ext cx="561975" cy="314325"/>
          </a:xfrm>
          <a:prstGeom prst="rect">
            <a:avLst/>
          </a:prstGeom>
        </p:spPr>
      </p:pic>
      <p:sp>
        <p:nvSpPr>
          <p:cNvPr id="8" name="Rectangle 7"/>
          <p:cNvSpPr/>
          <p:nvPr/>
        </p:nvSpPr>
        <p:spPr>
          <a:xfrm>
            <a:off x="4688696" y="3832107"/>
            <a:ext cx="3281330" cy="584775"/>
          </a:xfrm>
          <a:prstGeom prst="rect">
            <a:avLst/>
          </a:prstGeom>
          <a:noFill/>
        </p:spPr>
        <p:txBody>
          <a:bodyPr wrap="square" lIns="91440" tIns="45720" rIns="91440" bIns="45720">
            <a:spAutoFit/>
          </a:bodyPr>
          <a:lstStyle/>
          <a:p>
            <a:pPr algn="ct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اتحاد جماهیر شوروی</a:t>
            </a:r>
            <a:endParaRPr lang="en-US" sz="3200" dirty="0">
              <a:ln w="0"/>
              <a:solidFill>
                <a:srgbClr val="0000FF"/>
              </a:solidFill>
              <a:effectLst>
                <a:outerShdw blurRad="38100" dist="19050" dir="2700000" algn="tl" rotWithShape="0">
                  <a:schemeClr val="dk1">
                    <a:alpha val="40000"/>
                  </a:schemeClr>
                </a:outerShdw>
              </a:effectLst>
              <a:cs typeface="B Koodak" panose="00000700000000000000" pitchFamily="2" charset="-78"/>
            </a:endParaRPr>
          </a:p>
        </p:txBody>
      </p:sp>
      <p:sp>
        <p:nvSpPr>
          <p:cNvPr id="9" name="Rectangle 8"/>
          <p:cNvSpPr/>
          <p:nvPr/>
        </p:nvSpPr>
        <p:spPr>
          <a:xfrm>
            <a:off x="354723" y="4686470"/>
            <a:ext cx="11634951" cy="584775"/>
          </a:xfrm>
          <a:prstGeom prst="rect">
            <a:avLst/>
          </a:prstGeom>
        </p:spPr>
        <p:txBody>
          <a:bodyPr wrap="square">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دولت جدید شوروی نیروهایش را از ایران فراخواند و سرگرم مسائل داخلی خود شد. </a:t>
            </a:r>
            <a:endParaRPr lang="fa-IR" sz="3200" dirty="0"/>
          </a:p>
        </p:txBody>
      </p:sp>
      <p:sp>
        <p:nvSpPr>
          <p:cNvPr id="10" name="Rectangle 9"/>
          <p:cNvSpPr/>
          <p:nvPr/>
        </p:nvSpPr>
        <p:spPr>
          <a:xfrm>
            <a:off x="211520" y="5685526"/>
            <a:ext cx="11768958" cy="584775"/>
          </a:xfrm>
          <a:prstGeom prst="rect">
            <a:avLst/>
          </a:prstGeom>
        </p:spPr>
        <p:txBody>
          <a:bodyPr wrap="square">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انگلستان با استفاده از این موقعیت، کوشید نفوذ و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سلطۀ</a:t>
            </a:r>
            <a:r>
              <a:rPr lang="fa-IR" sz="3200" dirty="0" smtClean="0">
                <a:ln w="0"/>
                <a:effectLst>
                  <a:outerShdw blurRad="38100" dist="19050" dir="2700000" algn="tl" rotWithShape="0">
                    <a:schemeClr val="dk1">
                      <a:alpha val="40000"/>
                    </a:schemeClr>
                  </a:outerShdw>
                </a:effectLst>
                <a:cs typeface="B Koodak" panose="00000700000000000000" pitchFamily="2" charset="-78"/>
              </a:rPr>
              <a:t> خود را در کشور ما تثبیت کند.</a:t>
            </a:r>
            <a:endParaRPr lang="fa-IR" sz="3200" dirty="0"/>
          </a:p>
        </p:txBody>
      </p:sp>
    </p:spTree>
    <p:extLst>
      <p:ext uri="{BB962C8B-B14F-4D97-AF65-F5344CB8AC3E}">
        <p14:creationId xmlns:p14="http://schemas.microsoft.com/office/powerpoint/2010/main" val="21859448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400651"/>
            <a:ext cx="12192000" cy="830997"/>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مردم مشهد در اعتراض به این کارها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قیام</a:t>
            </a:r>
            <a:r>
              <a:rPr lang="fa-IR" sz="3200" dirty="0" smtClean="0">
                <a:ln w="0"/>
                <a:effectLst>
                  <a:outerShdw blurRad="38100" dist="19050" dir="2700000" algn="tl" rotWithShape="0">
                    <a:schemeClr val="dk1">
                      <a:alpha val="40000"/>
                    </a:schemeClr>
                  </a:outerShdw>
                </a:effectLst>
                <a:cs typeface="B Koodak" panose="00000700000000000000" pitchFamily="2" charset="-78"/>
              </a:rPr>
              <a:t> کردند و در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مسجد گوهرشاد </a:t>
            </a:r>
            <a:r>
              <a:rPr lang="fa-IR" sz="3200" dirty="0" smtClean="0">
                <a:ln w="0"/>
                <a:effectLst>
                  <a:outerShdw blurRad="38100" dist="19050" dir="2700000" algn="tl" rotWithShape="0">
                    <a:schemeClr val="dk1">
                      <a:alpha val="40000"/>
                    </a:schemeClr>
                  </a:outerShdw>
                </a:effectLst>
                <a:cs typeface="B Koodak" panose="00000700000000000000" pitchFamily="2" charset="-78"/>
              </a:rPr>
              <a:t>گرد هم آمدند.</a:t>
            </a:r>
          </a:p>
        </p:txBody>
      </p:sp>
      <p:sp>
        <p:nvSpPr>
          <p:cNvPr id="4" name="Rectangle 3"/>
          <p:cNvSpPr/>
          <p:nvPr/>
        </p:nvSpPr>
        <p:spPr>
          <a:xfrm>
            <a:off x="0" y="1545981"/>
            <a:ext cx="12192000" cy="1569660"/>
          </a:xfrm>
          <a:prstGeom prst="rect">
            <a:avLst/>
          </a:prstGeom>
        </p:spPr>
        <p:txBody>
          <a:bodyPr wrap="square">
            <a:spAutoFit/>
          </a:bodyPr>
          <a:lstStyle/>
          <a:p>
            <a:pPr algn="ctr">
              <a:lnSpc>
                <a:spcPct val="150000"/>
              </a:lnSpc>
            </a:pPr>
            <a:r>
              <a:rPr lang="fa-IR" sz="3200" dirty="0">
                <a:ln w="0"/>
                <a:effectLst>
                  <a:outerShdw blurRad="38100" dist="19050" dir="2700000" algn="tl" rotWithShape="0">
                    <a:schemeClr val="dk1">
                      <a:alpha val="40000"/>
                    </a:schemeClr>
                  </a:outerShdw>
                </a:effectLst>
                <a:cs typeface="B Koodak" panose="00000700000000000000" pitchFamily="2" charset="-78"/>
              </a:rPr>
              <a:t>نیروهای نظامی برای سرکوب این قیام، مردم را در کنار حرم امام رضا (ع) به گلوله بستند و عده ای را شهید و مجروح کردند.</a:t>
            </a:r>
            <a:endParaRPr lang="fa-IR" sz="3200" dirty="0"/>
          </a:p>
        </p:txBody>
      </p:sp>
      <p:sp>
        <p:nvSpPr>
          <p:cNvPr id="5" name="Rectangle 4"/>
          <p:cNvSpPr/>
          <p:nvPr/>
        </p:nvSpPr>
        <p:spPr>
          <a:xfrm>
            <a:off x="0" y="4034409"/>
            <a:ext cx="12192000" cy="1508105"/>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حکومت رضاشاه که بسیار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شیفتۀ</a:t>
            </a:r>
            <a:r>
              <a:rPr lang="fa-IR" sz="3200" dirty="0" smtClean="0">
                <a:ln w="0"/>
                <a:effectLst>
                  <a:outerShdw blurRad="38100" dist="19050" dir="2700000" algn="tl" rotWithShape="0">
                    <a:schemeClr val="dk1">
                      <a:alpha val="40000"/>
                    </a:schemeClr>
                  </a:outerShdw>
                </a:effectLst>
                <a:cs typeface="B Koodak" panose="00000700000000000000" pitchFamily="2" charset="-78"/>
              </a:rPr>
              <a:t> ظاهر و فرهنگ اروپایی بود، اندکی پس از سرکوب قیام گوهرشاد، </a:t>
            </a:r>
            <a:r>
              <a:rPr lang="fa-IR" sz="3200" dirty="0" smtClean="0">
                <a:ln w="0"/>
                <a:solidFill>
                  <a:srgbClr val="0000FF"/>
                </a:solidFill>
                <a:effectLst>
                  <a:outerShdw blurRad="38100" dist="19050" dir="2700000" algn="tl" rotWithShape="0">
                    <a:schemeClr val="dk1">
                      <a:alpha val="40000"/>
                    </a:schemeClr>
                  </a:outerShdw>
                </a:effectLst>
                <a:cs typeface="B Koodak" panose="00000700000000000000" pitchFamily="2" charset="-78"/>
              </a:rPr>
              <a:t>دستور داد حجاب را با زور و خشونت از سر زنان و دختران ایرانی بردارند</a:t>
            </a:r>
            <a:r>
              <a:rPr lang="fa-IR" sz="3200" dirty="0" smtClean="0">
                <a:ln w="0"/>
                <a:effectLst>
                  <a:outerShdw blurRad="38100" dist="19050" dir="2700000" algn="tl" rotWithShape="0">
                    <a:schemeClr val="dk1">
                      <a:alpha val="40000"/>
                    </a:schemeClr>
                  </a:outerShdw>
                </a:effectLst>
                <a:cs typeface="B Koodak" panose="00000700000000000000" pitchFamily="2" charset="-78"/>
              </a:rPr>
              <a:t>.</a:t>
            </a:r>
            <a:endParaRPr lang="fa-IR"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037" y="3453384"/>
            <a:ext cx="4733925" cy="581025"/>
          </a:xfrm>
          <a:prstGeom prst="rect">
            <a:avLst/>
          </a:prstGeom>
        </p:spPr>
      </p:pic>
    </p:spTree>
    <p:extLst>
      <p:ext uri="{BB962C8B-B14F-4D97-AF65-F5344CB8AC3E}">
        <p14:creationId xmlns:p14="http://schemas.microsoft.com/office/powerpoint/2010/main" val="24584645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60936" cy="6926519"/>
          </a:xfrm>
          <a:prstGeom prst="rect">
            <a:avLst/>
          </a:prstGeom>
        </p:spPr>
      </p:pic>
      <p:sp>
        <p:nvSpPr>
          <p:cNvPr id="6" name="Rectangle 5"/>
          <p:cNvSpPr/>
          <p:nvPr/>
        </p:nvSpPr>
        <p:spPr>
          <a:xfrm>
            <a:off x="5160936" y="2924650"/>
            <a:ext cx="4200901" cy="1077218"/>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پوشیدن لباس یکسان و اجبار به استفاده از کلاه پهلوی</a:t>
            </a:r>
            <a:endParaRPr lang="fa-IR" sz="3200" dirty="0">
              <a:cs typeface="B Koodak" panose="00000700000000000000" pitchFamily="2" charset="-78"/>
            </a:endParaRPr>
          </a:p>
        </p:txBody>
      </p:sp>
    </p:spTree>
    <p:extLst>
      <p:ext uri="{BB962C8B-B14F-4D97-AF65-F5344CB8AC3E}">
        <p14:creationId xmlns:p14="http://schemas.microsoft.com/office/powerpoint/2010/main" val="243474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47"/>
            <a:ext cx="9577953" cy="6834753"/>
          </a:xfrm>
          <a:prstGeom prst="rect">
            <a:avLst/>
          </a:prstGeom>
        </p:spPr>
      </p:pic>
      <p:sp>
        <p:nvSpPr>
          <p:cNvPr id="4" name="Rectangle 3"/>
          <p:cNvSpPr/>
          <p:nvPr/>
        </p:nvSpPr>
        <p:spPr>
          <a:xfrm>
            <a:off x="9577953" y="2409571"/>
            <a:ext cx="2614047" cy="2062103"/>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شاگردان </a:t>
            </a:r>
            <a:r>
              <a:rPr lang="fa-IR" sz="3200" dirty="0" err="1" smtClean="0">
                <a:latin typeface="Tahoma" panose="020B0604030504040204" pitchFamily="34" charset="0"/>
                <a:ea typeface="Times New Roman" panose="02020603050405020304" pitchFamily="18" charset="0"/>
                <a:cs typeface="B Koodak" panose="00000700000000000000" pitchFamily="2" charset="-78"/>
              </a:rPr>
              <a:t>مدرسۀ</a:t>
            </a:r>
            <a:r>
              <a:rPr lang="fa-IR" sz="3200" dirty="0" smtClean="0">
                <a:latin typeface="Tahoma" panose="020B0604030504040204" pitchFamily="34" charset="0"/>
                <a:ea typeface="Times New Roman" panose="02020603050405020304" pitchFamily="18" charset="0"/>
                <a:cs typeface="B Koodak" panose="00000700000000000000" pitchFamily="2" charset="-78"/>
              </a:rPr>
              <a:t> ابتدایی در حال ورزش با کلاه پهلوی و گیوه</a:t>
            </a:r>
            <a:endParaRPr lang="fa-IR" sz="3200" dirty="0">
              <a:cs typeface="B Koodak" panose="00000700000000000000" pitchFamily="2" charset="-78"/>
            </a:endParaRPr>
          </a:p>
        </p:txBody>
      </p:sp>
    </p:spTree>
    <p:extLst>
      <p:ext uri="{BB962C8B-B14F-4D97-AF65-F5344CB8AC3E}">
        <p14:creationId xmlns:p14="http://schemas.microsoft.com/office/powerpoint/2010/main" val="2871050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0" y="711480"/>
            <a:ext cx="12192000" cy="5909310"/>
          </a:xfrm>
          <a:prstGeom prst="rect">
            <a:avLst/>
          </a:prstGeom>
        </p:spPr>
        <p:txBody>
          <a:bodyPr wrap="square">
            <a:spAutoFit/>
          </a:bodyPr>
          <a:lstStyle/>
          <a:p>
            <a:pPr algn="just">
              <a:lnSpc>
                <a:spcPct val="150000"/>
              </a:lnSpc>
            </a:pPr>
            <a:r>
              <a:rPr lang="fa-IR" sz="2800" dirty="0">
                <a:cs typeface="B Koodak" panose="00000700000000000000" pitchFamily="2" charset="-78"/>
              </a:rPr>
              <a:t>بر اساس بخشنامه محرمانه وزارت داخله در 28 اسفند 1314، در ایام سوگواری محرم و صفر راه انداختن دسته ها ممنوع شد. </a:t>
            </a:r>
            <a:r>
              <a:rPr lang="fa-IR" sz="2800" dirty="0" smtClean="0">
                <a:cs typeface="B Koodak" panose="00000700000000000000" pitchFamily="2" charset="-78"/>
              </a:rPr>
              <a:t>جو </a:t>
            </a:r>
            <a:r>
              <a:rPr lang="fa-IR" sz="2800" dirty="0">
                <a:cs typeface="B Koodak" panose="00000700000000000000" pitchFamily="2" charset="-78"/>
              </a:rPr>
              <a:t>خفقان به سمت و سویی رفت که</a:t>
            </a:r>
            <a:r>
              <a:rPr lang="fa-IR" sz="2800" b="1" dirty="0">
                <a:solidFill>
                  <a:srgbClr val="0000CD"/>
                </a:solidFill>
                <a:cs typeface="B Koodak" panose="00000700000000000000" pitchFamily="2" charset="-78"/>
              </a:rPr>
              <a:t> </a:t>
            </a:r>
            <a:r>
              <a:rPr lang="fa-IR" sz="2800" b="1" dirty="0" err="1">
                <a:cs typeface="B Koodak" panose="00000700000000000000" pitchFamily="2" charset="-78"/>
              </a:rPr>
              <a:t>روضه‌های</a:t>
            </a:r>
            <a:r>
              <a:rPr lang="fa-IR" sz="2800" b="1" dirty="0">
                <a:cs typeface="B Koodak" panose="00000700000000000000" pitchFamily="2" charset="-78"/>
              </a:rPr>
              <a:t> خانگی، </a:t>
            </a:r>
            <a:r>
              <a:rPr lang="fa-IR" sz="2800" b="1" dirty="0" err="1">
                <a:cs typeface="B Koodak" panose="00000700000000000000" pitchFamily="2" charset="-78"/>
              </a:rPr>
              <a:t>مراسمات</a:t>
            </a:r>
            <a:r>
              <a:rPr lang="fa-IR" sz="2800" b="1" dirty="0">
                <a:cs typeface="B Koodak" panose="00000700000000000000" pitchFamily="2" charset="-78"/>
              </a:rPr>
              <a:t> </a:t>
            </a:r>
            <a:r>
              <a:rPr lang="fa-IR" sz="2800" b="1" dirty="0" err="1">
                <a:cs typeface="B Koodak" panose="00000700000000000000" pitchFamily="2" charset="-78"/>
              </a:rPr>
              <a:t>حوزه‌های</a:t>
            </a:r>
            <a:r>
              <a:rPr lang="fa-IR" sz="2800" b="1" dirty="0">
                <a:cs typeface="B Koodak" panose="00000700000000000000" pitchFamily="2" charset="-78"/>
              </a:rPr>
              <a:t> علمیه و از همه </a:t>
            </a:r>
            <a:r>
              <a:rPr lang="fa-IR" sz="2800" b="1" dirty="0" err="1">
                <a:cs typeface="B Koodak" panose="00000700000000000000" pitchFamily="2" charset="-78"/>
              </a:rPr>
              <a:t>عجیب‌تر</a:t>
            </a:r>
            <a:r>
              <a:rPr lang="fa-IR" sz="2800" b="1" dirty="0">
                <a:cs typeface="B Koodak" panose="00000700000000000000" pitchFamily="2" charset="-78"/>
              </a:rPr>
              <a:t>، ذکر </a:t>
            </a:r>
            <a:r>
              <a:rPr lang="fa-IR" sz="2800" b="1" dirty="0" err="1">
                <a:cs typeface="B Koodak" panose="00000700000000000000" pitchFamily="2" charset="-78"/>
              </a:rPr>
              <a:t>مصایب</a:t>
            </a:r>
            <a:r>
              <a:rPr lang="fa-IR" sz="2800" b="1" dirty="0">
                <a:cs typeface="B Koodak" panose="00000700000000000000" pitchFamily="2" charset="-78"/>
              </a:rPr>
              <a:t> حضرت </a:t>
            </a:r>
            <a:r>
              <a:rPr lang="fa-IR" sz="2800" b="1" dirty="0" err="1">
                <a:cs typeface="B Koodak" panose="00000700000000000000" pitchFamily="2" charset="-78"/>
              </a:rPr>
              <a:t>سیدالشهدا</a:t>
            </a:r>
            <a:r>
              <a:rPr lang="fa-IR" sz="2800" b="1" dirty="0">
                <a:cs typeface="B Koodak" panose="00000700000000000000" pitchFamily="2" charset="-78"/>
              </a:rPr>
              <a:t> (</a:t>
            </a:r>
            <a:r>
              <a:rPr lang="fa-IR" sz="2800" b="1" dirty="0" err="1">
                <a:cs typeface="B Koodak" panose="00000700000000000000" pitchFamily="2" charset="-78"/>
              </a:rPr>
              <a:t>علیه‌السلام</a:t>
            </a:r>
            <a:r>
              <a:rPr lang="fa-IR" sz="2800" b="1" dirty="0">
                <a:cs typeface="B Koodak" panose="00000700000000000000" pitchFamily="2" charset="-78"/>
              </a:rPr>
              <a:t>) در مجالس ترحیم هم ممنوع اعلام شد</a:t>
            </a:r>
            <a:r>
              <a:rPr lang="fa-IR" sz="2800" b="1" dirty="0" smtClean="0">
                <a:cs typeface="B Koodak" panose="00000700000000000000" pitchFamily="2" charset="-78"/>
              </a:rPr>
              <a:t>. </a:t>
            </a:r>
            <a:r>
              <a:rPr lang="fa-IR" sz="2800" dirty="0" smtClean="0">
                <a:cs typeface="B Koodak" panose="00000700000000000000" pitchFamily="2" charset="-78"/>
              </a:rPr>
              <a:t>پیرو </a:t>
            </a:r>
            <a:r>
              <a:rPr lang="fa-IR" sz="2800" dirty="0" err="1">
                <a:cs typeface="B Koodak" panose="00000700000000000000" pitchFamily="2" charset="-78"/>
              </a:rPr>
              <a:t>فرمان‌های</a:t>
            </a:r>
            <a:r>
              <a:rPr lang="fa-IR" sz="2800" dirty="0">
                <a:cs typeface="B Koodak" panose="00000700000000000000" pitchFamily="2" charset="-78"/>
              </a:rPr>
              <a:t> بعدی که پشت سر هم </a:t>
            </a:r>
            <a:r>
              <a:rPr lang="fa-IR" sz="2800" dirty="0" err="1">
                <a:cs typeface="B Koodak" panose="00000700000000000000" pitchFamily="2" charset="-78"/>
              </a:rPr>
              <a:t>می‌رسیدند</a:t>
            </a:r>
            <a:r>
              <a:rPr lang="fa-IR" sz="2800" dirty="0">
                <a:cs typeface="B Koodak" panose="00000700000000000000" pitchFamily="2" charset="-78"/>
              </a:rPr>
              <a:t>، بستن دستمال یا روسری برای شرکت در مجالس روضه‌ جلوگیری به عمل آمد تا اینکه در سال 1316 شمسی، طی اطلاعیه محرمانه وزارت داخله، به طور کلی روضه خوانی ممنوع شد. در این اعلامیه، هدف از ممنوعیت </a:t>
            </a:r>
            <a:r>
              <a:rPr lang="fa-IR" sz="2800" dirty="0" err="1">
                <a:cs typeface="B Koodak" panose="00000700000000000000" pitchFamily="2" charset="-78"/>
              </a:rPr>
              <a:t>روضه‌خوانی</a:t>
            </a:r>
            <a:r>
              <a:rPr lang="fa-IR" sz="2800" dirty="0">
                <a:cs typeface="B Koodak" panose="00000700000000000000" pitchFamily="2" charset="-78"/>
              </a:rPr>
              <a:t>، «خارج کردن مردم از خرافات و آشنا نمودن مردم به تمدن امروز» به عنوان «وظیفه اساسی دولت در مسایل داخلی» دانسته شده بود</a:t>
            </a:r>
            <a:r>
              <a:rPr lang="fa-IR" sz="2800" dirty="0" smtClean="0">
                <a:cs typeface="B Koodak" panose="00000700000000000000" pitchFamily="2" charset="-78"/>
              </a:rPr>
              <a:t>.»</a:t>
            </a:r>
          </a:p>
          <a:p>
            <a:pPr algn="l">
              <a:lnSpc>
                <a:spcPct val="150000"/>
              </a:lnSpc>
            </a:pPr>
            <a:r>
              <a:rPr lang="fa-IR" sz="2800" dirty="0" err="1">
                <a:cs typeface="B Koodak" panose="00000700000000000000" pitchFamily="2" charset="-78"/>
              </a:rPr>
              <a:t>خ‍ش‍ون‍ت</a:t>
            </a:r>
            <a:r>
              <a:rPr lang="fa-IR" sz="2800" dirty="0">
                <a:cs typeface="B Koodak" panose="00000700000000000000" pitchFamily="2" charset="-78"/>
              </a:rPr>
              <a:t>‌ و </a:t>
            </a:r>
            <a:r>
              <a:rPr lang="fa-IR" sz="2800" dirty="0" err="1">
                <a:cs typeface="B Koodak" panose="00000700000000000000" pitchFamily="2" charset="-78"/>
              </a:rPr>
              <a:t>ف‍ره‍ن‍گ</a:t>
            </a:r>
            <a:r>
              <a:rPr lang="fa-IR" sz="2800" dirty="0">
                <a:cs typeface="B Koodak" panose="00000700000000000000" pitchFamily="2" charset="-78"/>
              </a:rPr>
              <a:t>‌، ص 19</a:t>
            </a:r>
          </a:p>
        </p:txBody>
      </p:sp>
    </p:spTree>
    <p:extLst>
      <p:ext uri="{BB962C8B-B14F-4D97-AF65-F5344CB8AC3E}">
        <p14:creationId xmlns:p14="http://schemas.microsoft.com/office/powerpoint/2010/main" val="1597130612"/>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0" y="0"/>
            <a:ext cx="66675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974883" cy="6858000"/>
          </a:xfrm>
          <a:prstGeom prst="rect">
            <a:avLst/>
          </a:prstGeom>
        </p:spPr>
      </p:pic>
      <p:sp>
        <p:nvSpPr>
          <p:cNvPr id="5" name="Rectangle 4"/>
          <p:cNvSpPr/>
          <p:nvPr/>
        </p:nvSpPr>
        <p:spPr>
          <a:xfrm>
            <a:off x="8835398" y="2644170"/>
            <a:ext cx="3217117" cy="1569660"/>
          </a:xfrm>
          <a:prstGeom prst="rect">
            <a:avLst/>
          </a:prstGeom>
        </p:spPr>
        <p:txBody>
          <a:bodyPr wrap="square">
            <a:spAutoFit/>
          </a:bodyPr>
          <a:lstStyle/>
          <a:p>
            <a:pPr algn="ctr"/>
            <a:r>
              <a:rPr lang="fa-IR" sz="3200" dirty="0" smtClean="0">
                <a:latin typeface="Tahoma" panose="020B0604030504040204" pitchFamily="34" charset="0"/>
                <a:ea typeface="Times New Roman" panose="02020603050405020304" pitchFamily="18" charset="0"/>
                <a:cs typeface="B Koodak" panose="00000700000000000000" pitchFamily="2" charset="-78"/>
              </a:rPr>
              <a:t>برگزاری مراسم عزاداری به صورت مخفیانه در خانه ها</a:t>
            </a:r>
            <a:endParaRPr lang="fa-IR" sz="3200" dirty="0">
              <a:cs typeface="B Koodak" panose="00000700000000000000" pitchFamily="2" charset="-78"/>
            </a:endParaRPr>
          </a:p>
        </p:txBody>
      </p:sp>
    </p:spTree>
    <p:extLst>
      <p:ext uri="{BB962C8B-B14F-4D97-AF65-F5344CB8AC3E}">
        <p14:creationId xmlns:p14="http://schemas.microsoft.com/office/powerpoint/2010/main" val="2961498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841425" cy="6858000"/>
          </a:xfrm>
          <a:prstGeom prst="rect">
            <a:avLst/>
          </a:prstGeom>
        </p:spPr>
      </p:pic>
      <p:sp>
        <p:nvSpPr>
          <p:cNvPr id="6" name="Rectangle 5"/>
          <p:cNvSpPr/>
          <p:nvPr/>
        </p:nvSpPr>
        <p:spPr>
          <a:xfrm>
            <a:off x="9841424" y="2521059"/>
            <a:ext cx="2350576" cy="1815882"/>
          </a:xfrm>
          <a:prstGeom prst="rect">
            <a:avLst/>
          </a:prstGeom>
        </p:spPr>
        <p:txBody>
          <a:bodyPr wrap="square">
            <a:spAutoFit/>
          </a:bodyPr>
          <a:lstStyle/>
          <a:p>
            <a:pPr algn="ctr"/>
            <a:r>
              <a:rPr lang="fa-IR" sz="2800" dirty="0">
                <a:latin typeface="inherit"/>
                <a:cs typeface="B Koodak" panose="00000700000000000000" pitchFamily="2" charset="-78"/>
              </a:rPr>
              <a:t>تبعید علمای مبارز مشهد به تهران </a:t>
            </a:r>
            <a:r>
              <a:rPr lang="fa-IR" sz="2800" dirty="0" smtClean="0">
                <a:latin typeface="inherit"/>
                <a:cs typeface="B Koodak" panose="00000700000000000000" pitchFamily="2" charset="-78"/>
              </a:rPr>
              <a:t>پس از قیام گوهرشاد</a:t>
            </a:r>
            <a:endParaRPr lang="fa-IR" sz="2800" dirty="0">
              <a:cs typeface="B Koodak" panose="00000700000000000000" pitchFamily="2" charset="-78"/>
            </a:endParaRPr>
          </a:p>
        </p:txBody>
      </p:sp>
    </p:spTree>
    <p:extLst>
      <p:ext uri="{BB962C8B-B14F-4D97-AF65-F5344CB8AC3E}">
        <p14:creationId xmlns:p14="http://schemas.microsoft.com/office/powerpoint/2010/main" val="272518516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0"/>
            <a:ext cx="12191999" cy="6694140"/>
          </a:xfrm>
          <a:prstGeom prst="rect">
            <a:avLst/>
          </a:prstGeom>
        </p:spPr>
        <p:txBody>
          <a:bodyPr wrap="square">
            <a:spAutoFit/>
          </a:bodyPr>
          <a:lstStyle/>
          <a:p>
            <a:pPr>
              <a:lnSpc>
                <a:spcPct val="150000"/>
              </a:lnSpc>
            </a:pPr>
            <a:r>
              <a:rPr lang="fa-IR" sz="2600" dirty="0">
                <a:cs typeface="B Koodak" panose="00000700000000000000" pitchFamily="2" charset="-78"/>
              </a:rPr>
              <a:t>رضاشاه و همفکرانش که اینک حجاب چادر را مترادف با عقب ماندگی و محرومیت زنان از موقعیت های اجتماعی می دانستند، در این سال ها و پس از زمینه سازی در این راه، برای اجرای خواسته خود مصمم تر شدند. روزی رضاشاه به محمود جم که پس از فروغی به نخست وزیری رسیده بود، گفت: </a:t>
            </a:r>
            <a:br>
              <a:rPr lang="fa-IR" sz="2600" dirty="0">
                <a:cs typeface="B Koodak" panose="00000700000000000000" pitchFamily="2" charset="-78"/>
              </a:rPr>
            </a:br>
            <a:r>
              <a:rPr lang="fa-IR" sz="2600" b="1" dirty="0">
                <a:cs typeface="B Koodak" panose="00000700000000000000" pitchFamily="2" charset="-78"/>
              </a:rPr>
              <a:t>«این چادر و </a:t>
            </a:r>
            <a:r>
              <a:rPr lang="fa-IR" sz="2600" b="1" dirty="0" err="1">
                <a:cs typeface="B Koodak" panose="00000700000000000000" pitchFamily="2" charset="-78"/>
              </a:rPr>
              <a:t>چاقچورها</a:t>
            </a:r>
            <a:r>
              <a:rPr lang="fa-IR" sz="2600" b="1" dirty="0">
                <a:cs typeface="B Koodak" panose="00000700000000000000" pitchFamily="2" charset="-78"/>
              </a:rPr>
              <a:t> را چطور می ‌شود از بین برد؟ دو سال است که این موضوع فکر مرا به خود مشغول داشته. از وقتی که به ترکیه رفتم و زن های آنها را دیدم که پیچه و حجاب را دور انداخته و دوش به دوش مردها کار می‌ کنند، دیگر از هر چه زن چادری بود، بدم آمده است. اصلاً چادر و </a:t>
            </a:r>
            <a:r>
              <a:rPr lang="fa-IR" sz="2600" b="1" dirty="0" err="1">
                <a:cs typeface="B Koodak" panose="00000700000000000000" pitchFamily="2" charset="-78"/>
              </a:rPr>
              <a:t>چاقچور</a:t>
            </a:r>
            <a:r>
              <a:rPr lang="fa-IR" sz="2600" b="1" dirty="0">
                <a:cs typeface="B Koodak" panose="00000700000000000000" pitchFamily="2" charset="-78"/>
              </a:rPr>
              <a:t> دشمن ترقی و پیشرفت مردم ماست، درست حکم یک دمل را پیدا کرده که باید آن را از بین برد. من مدتی است به این فکر هستم که زن ایرانی در قفس سیاه دست و پایش بسته است. بین او و مرد، یک دریا فاصله وجود دارد. باید این فاصله را از بین ببریم. مگر زن چی از مرد کمتر دارد. او هم باید پا به ‌پای مرد وارد زندگی شود. سرباز خوب، مهندس خوب و تحصیل کرده خوب باید در دامان زن پرورش پیدا کند، اگر زن امل و </a:t>
            </a:r>
            <a:r>
              <a:rPr lang="fa-IR" sz="2600" b="1" dirty="0" err="1">
                <a:cs typeface="B Koodak" panose="00000700000000000000" pitchFamily="2" charset="-78"/>
              </a:rPr>
              <a:t>نفهم</a:t>
            </a:r>
            <a:r>
              <a:rPr lang="fa-IR" sz="2600" b="1" dirty="0">
                <a:cs typeface="B Koodak" panose="00000700000000000000" pitchFamily="2" charset="-78"/>
              </a:rPr>
              <a:t> و محبوس باشد، چطور </a:t>
            </a:r>
            <a:r>
              <a:rPr lang="fa-IR" sz="2600" b="1" dirty="0" err="1">
                <a:cs typeface="B Koodak" panose="00000700000000000000" pitchFamily="2" charset="-78"/>
              </a:rPr>
              <a:t>می‌تواند</a:t>
            </a:r>
            <a:r>
              <a:rPr lang="fa-IR" sz="2600" b="1" dirty="0">
                <a:cs typeface="B Koodak" panose="00000700000000000000" pitchFamily="2" charset="-78"/>
              </a:rPr>
              <a:t> نسل خوب و شایسته پرورش دهد</a:t>
            </a:r>
            <a:r>
              <a:rPr lang="fa-IR" sz="2600" b="1" dirty="0" smtClean="0">
                <a:cs typeface="B Koodak" panose="00000700000000000000" pitchFamily="2" charset="-78"/>
              </a:rPr>
              <a:t>؟»                 </a:t>
            </a:r>
            <a:r>
              <a:rPr lang="fa-IR" sz="2000" b="1" dirty="0" smtClean="0">
                <a:cs typeface="B Koodak" panose="00000700000000000000" pitchFamily="2" charset="-78"/>
              </a:rPr>
              <a:t>(</a:t>
            </a:r>
            <a:r>
              <a:rPr lang="fa-IR" sz="2000" dirty="0" smtClean="0">
                <a:cs typeface="B Koodak" panose="00000700000000000000" pitchFamily="2" charset="-78"/>
              </a:rPr>
              <a:t>حسین </a:t>
            </a:r>
            <a:r>
              <a:rPr lang="fa-IR" sz="2000" dirty="0" err="1">
                <a:cs typeface="B Koodak" panose="00000700000000000000" pitchFamily="2" charset="-78"/>
              </a:rPr>
              <a:t>مکی</a:t>
            </a:r>
            <a:r>
              <a:rPr lang="fa-IR" sz="2000" dirty="0">
                <a:cs typeface="B Koodak" panose="00000700000000000000" pitchFamily="2" charset="-78"/>
              </a:rPr>
              <a:t>، تاریخ بیست ساله ایران، جلد 6، چاپ اول، تهران: علمی، 1362، ص </a:t>
            </a:r>
            <a:r>
              <a:rPr lang="fa-IR" sz="2000" dirty="0" smtClean="0">
                <a:cs typeface="B Koodak" panose="00000700000000000000" pitchFamily="2" charset="-78"/>
              </a:rPr>
              <a:t>261)</a:t>
            </a:r>
            <a:endParaRPr lang="fa-IR" sz="2000" dirty="0">
              <a:cs typeface="B Koodak" panose="00000700000000000000" pitchFamily="2" charset="-78"/>
            </a:endParaRPr>
          </a:p>
        </p:txBody>
      </p:sp>
    </p:spTree>
    <p:extLst>
      <p:ext uri="{BB962C8B-B14F-4D97-AF65-F5344CB8AC3E}">
        <p14:creationId xmlns:p14="http://schemas.microsoft.com/office/powerpoint/2010/main" val="33203707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sp>
        <p:nvSpPr>
          <p:cNvPr id="5" name="Rectangle 4"/>
          <p:cNvSpPr/>
          <p:nvPr/>
        </p:nvSpPr>
        <p:spPr>
          <a:xfrm>
            <a:off x="9466881" y="2305615"/>
            <a:ext cx="2629546" cy="2246769"/>
          </a:xfrm>
          <a:prstGeom prst="rect">
            <a:avLst/>
          </a:prstGeom>
        </p:spPr>
        <p:txBody>
          <a:bodyPr wrap="square">
            <a:spAutoFit/>
          </a:bodyPr>
          <a:lstStyle/>
          <a:p>
            <a:pPr algn="ctr"/>
            <a:r>
              <a:rPr lang="fa-IR" sz="2800" dirty="0" smtClean="0">
                <a:latin typeface="inherit"/>
                <a:cs typeface="B Koodak" panose="00000700000000000000" pitchFamily="2" charset="-78"/>
              </a:rPr>
              <a:t>رضا پهلوی به همراه مصطفی کمال پاشا (</a:t>
            </a:r>
            <a:r>
              <a:rPr lang="fa-IR" sz="2800" dirty="0" err="1" smtClean="0">
                <a:latin typeface="inherit"/>
                <a:cs typeface="B Koodak" panose="00000700000000000000" pitchFamily="2" charset="-78"/>
              </a:rPr>
              <a:t>آتاتورک</a:t>
            </a:r>
            <a:r>
              <a:rPr lang="fa-IR" sz="2800" dirty="0" smtClean="0">
                <a:latin typeface="inherit"/>
                <a:cs typeface="B Koodak" panose="00000700000000000000" pitchFamily="2" charset="-78"/>
              </a:rPr>
              <a:t>) سوار بر اتومبیل در حال بازدید از ترکیه</a:t>
            </a:r>
            <a:endParaRPr lang="fa-IR" sz="2800" dirty="0">
              <a:cs typeface="B Koodak" panose="000007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562454" cy="6858000"/>
          </a:xfrm>
          <a:prstGeom prst="rect">
            <a:avLst/>
          </a:prstGeom>
        </p:spPr>
      </p:pic>
    </p:spTree>
    <p:extLst>
      <p:ext uri="{BB962C8B-B14F-4D97-AF65-F5344CB8AC3E}">
        <p14:creationId xmlns:p14="http://schemas.microsoft.com/office/powerpoint/2010/main" val="1671158637"/>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20" y="0"/>
            <a:ext cx="780288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97143" cy="6858000"/>
          </a:xfrm>
          <a:prstGeom prst="rect">
            <a:avLst/>
          </a:prstGeom>
        </p:spPr>
      </p:pic>
      <p:sp>
        <p:nvSpPr>
          <p:cNvPr id="3" name="Rectangle 2"/>
          <p:cNvSpPr/>
          <p:nvPr/>
        </p:nvSpPr>
        <p:spPr>
          <a:xfrm>
            <a:off x="9797142" y="2305615"/>
            <a:ext cx="2394858" cy="2246769"/>
          </a:xfrm>
          <a:prstGeom prst="rect">
            <a:avLst/>
          </a:prstGeom>
        </p:spPr>
        <p:txBody>
          <a:bodyPr wrap="square">
            <a:spAutoFit/>
          </a:bodyPr>
          <a:lstStyle/>
          <a:p>
            <a:pPr algn="ctr"/>
            <a:r>
              <a:rPr lang="fa-IR" sz="2800" dirty="0">
                <a:cs typeface="B Koodak" panose="00000700000000000000" pitchFamily="2" charset="-78"/>
              </a:rPr>
              <a:t>مراسم </a:t>
            </a:r>
            <a:r>
              <a:rPr lang="fa-IR" sz="2800" dirty="0" err="1">
                <a:cs typeface="B Koodak" panose="00000700000000000000" pitchFamily="2" charset="-78"/>
              </a:rPr>
              <a:t>كشف</a:t>
            </a:r>
            <a:r>
              <a:rPr lang="fa-IR" sz="2800" dirty="0">
                <a:cs typeface="B Koodak" panose="00000700000000000000" pitchFamily="2" charset="-78"/>
              </a:rPr>
              <a:t> حجاب با حضور جمعی از مقامات محلی و همسران آنها در </a:t>
            </a:r>
            <a:r>
              <a:rPr lang="fa-IR" sz="2800" dirty="0" err="1">
                <a:cs typeface="B Koodak" panose="00000700000000000000" pitchFamily="2" charset="-78"/>
              </a:rPr>
              <a:t>كرمان</a:t>
            </a:r>
            <a:endParaRPr lang="fa-IR" sz="2800" dirty="0">
              <a:cs typeface="B Koodak" panose="00000700000000000000" pitchFamily="2" charset="-78"/>
            </a:endParaRPr>
          </a:p>
        </p:txBody>
      </p:sp>
    </p:spTree>
    <p:extLst>
      <p:ext uri="{BB962C8B-B14F-4D97-AF65-F5344CB8AC3E}">
        <p14:creationId xmlns:p14="http://schemas.microsoft.com/office/powerpoint/2010/main" val="375406072"/>
      </p:ext>
    </p:extLst>
  </p:cSld>
  <p:clrMapOvr>
    <a:masterClrMapping/>
  </p:clrMapOvr>
  <p:transition spd="slow">
    <p:comb/>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3" y="0"/>
            <a:ext cx="10972798"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97143" cy="6858000"/>
          </a:xfrm>
          <a:prstGeom prst="rect">
            <a:avLst/>
          </a:prstGeom>
        </p:spPr>
      </p:pic>
      <p:sp>
        <p:nvSpPr>
          <p:cNvPr id="3" name="Rectangle 2"/>
          <p:cNvSpPr/>
          <p:nvPr/>
        </p:nvSpPr>
        <p:spPr>
          <a:xfrm>
            <a:off x="9797142" y="2090172"/>
            <a:ext cx="2394858" cy="2677656"/>
          </a:xfrm>
          <a:prstGeom prst="rect">
            <a:avLst/>
          </a:prstGeom>
        </p:spPr>
        <p:txBody>
          <a:bodyPr wrap="square">
            <a:spAutoFit/>
          </a:bodyPr>
          <a:lstStyle/>
          <a:p>
            <a:pPr algn="ctr"/>
            <a:r>
              <a:rPr lang="fa-IR" sz="2800" dirty="0">
                <a:cs typeface="B Koodak" panose="00000700000000000000" pitchFamily="2" charset="-78"/>
              </a:rPr>
              <a:t>زنان مقامات دولتی و خوانین محلی در صف استقبال از رضا پهلوی در شیراز پس از </a:t>
            </a:r>
            <a:r>
              <a:rPr lang="fa-IR" sz="2800" dirty="0" err="1">
                <a:cs typeface="B Koodak" panose="00000700000000000000" pitchFamily="2" charset="-78"/>
              </a:rPr>
              <a:t>كشف</a:t>
            </a:r>
            <a:r>
              <a:rPr lang="fa-IR" sz="2800" dirty="0">
                <a:cs typeface="B Koodak" panose="00000700000000000000" pitchFamily="2" charset="-78"/>
              </a:rPr>
              <a:t> حجاب</a:t>
            </a:r>
          </a:p>
        </p:txBody>
      </p:sp>
    </p:spTree>
    <p:extLst>
      <p:ext uri="{BB962C8B-B14F-4D97-AF65-F5344CB8AC3E}">
        <p14:creationId xmlns:p14="http://schemas.microsoft.com/office/powerpoint/2010/main" val="2024043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504497" y="488179"/>
            <a:ext cx="11183006" cy="1508105"/>
          </a:xfrm>
          <a:prstGeom prst="rect">
            <a:avLst/>
          </a:prstGeom>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از این رو، با وثوق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الدوله</a:t>
            </a:r>
            <a:r>
              <a:rPr lang="fa-IR" sz="3200" dirty="0" smtClean="0">
                <a:ln w="0"/>
                <a:effectLst>
                  <a:outerShdw blurRad="38100" dist="19050" dir="2700000" algn="tl" rotWithShape="0">
                    <a:schemeClr val="dk1">
                      <a:alpha val="40000"/>
                    </a:schemeClr>
                  </a:outerShdw>
                </a:effectLst>
                <a:cs typeface="B Koodak" panose="00000700000000000000" pitchFamily="2" charset="-78"/>
              </a:rPr>
              <a:t>، نخست وزیر ایران، قراردادی بست که به قرارداد 1919 معروف شد.</a:t>
            </a:r>
            <a:endParaRPr lang="fa-IR" sz="3200" dirty="0"/>
          </a:p>
        </p:txBody>
      </p:sp>
      <p:sp>
        <p:nvSpPr>
          <p:cNvPr id="6" name="Rectangle 5"/>
          <p:cNvSpPr/>
          <p:nvPr/>
        </p:nvSpPr>
        <p:spPr>
          <a:xfrm>
            <a:off x="310054" y="2345963"/>
            <a:ext cx="11571890" cy="150810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a:spAutoFit/>
          </a:bodyPr>
          <a:lstStyle/>
          <a:p>
            <a:pPr algn="ctr">
              <a:lnSpc>
                <a:spcPct val="150000"/>
              </a:lnSpc>
            </a:pPr>
            <a:r>
              <a:rPr lang="fa-IR" sz="3200" dirty="0" smtClean="0">
                <a:ln w="0"/>
                <a:effectLst>
                  <a:outerShdw blurRad="38100" dist="19050" dir="2700000" algn="tl" rotWithShape="0">
                    <a:schemeClr val="dk1">
                      <a:alpha val="40000"/>
                    </a:schemeClr>
                  </a:outerShdw>
                </a:effectLst>
                <a:cs typeface="B Koodak" panose="00000700000000000000" pitchFamily="2" charset="-78"/>
              </a:rPr>
              <a:t>بر اساس این قرارداد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ادرۀ</a:t>
            </a:r>
            <a:r>
              <a:rPr lang="fa-IR" sz="3200" dirty="0" smtClean="0">
                <a:ln w="0"/>
                <a:effectLst>
                  <a:outerShdw blurRad="38100" dist="19050" dir="2700000" algn="tl" rotWithShape="0">
                    <a:schemeClr val="dk1">
                      <a:alpha val="40000"/>
                    </a:schemeClr>
                  </a:outerShdw>
                </a:effectLst>
                <a:cs typeface="B Koodak" panose="00000700000000000000" pitchFamily="2" charset="-78"/>
              </a:rPr>
              <a:t> امور نظامی و مالی ایران در اختیار کارشناسان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مستشاران</a:t>
            </a:r>
            <a:r>
              <a:rPr lang="fa-IR" sz="3200" dirty="0" smtClean="0">
                <a:ln w="0"/>
                <a:effectLst>
                  <a:outerShdw blurRad="38100" dist="19050" dir="2700000" algn="tl" rotWithShape="0">
                    <a:schemeClr val="dk1">
                      <a:alpha val="40000"/>
                    </a:schemeClr>
                  </a:outerShdw>
                </a:effectLst>
                <a:cs typeface="B Koodak" panose="00000700000000000000" pitchFamily="2" charset="-78"/>
              </a:rPr>
              <a:t>) نظامی و مالی انگلستان قرار می گرفت.</a:t>
            </a:r>
            <a:endParaRPr lang="fa-IR" sz="3200" dirty="0"/>
          </a:p>
        </p:txBody>
      </p:sp>
      <p:sp>
        <p:nvSpPr>
          <p:cNvPr id="7" name="Rectangle 6"/>
          <p:cNvSpPr/>
          <p:nvPr/>
        </p:nvSpPr>
        <p:spPr>
          <a:xfrm>
            <a:off x="1623848" y="4265302"/>
            <a:ext cx="8944303" cy="1077218"/>
          </a:xfrm>
          <a:prstGeom prst="rect">
            <a:avLst/>
          </a:prstGeom>
        </p:spPr>
        <p:txBody>
          <a:bodyPr wrap="square">
            <a:spAutoFit/>
          </a:bodyPr>
          <a:lstStyle/>
          <a:p>
            <a:pPr algn="ct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مخالفت</a:t>
            </a:r>
            <a:r>
              <a:rPr lang="fa-IR" sz="3200" dirty="0" smtClean="0">
                <a:ln w="0"/>
                <a:effectLst>
                  <a:outerShdw blurRad="38100" dist="19050" dir="2700000" algn="tl" rotWithShape="0">
                    <a:schemeClr val="dk1">
                      <a:alpha val="40000"/>
                    </a:schemeClr>
                  </a:outerShdw>
                </a:effectLst>
                <a:cs typeface="B Koodak" panose="00000700000000000000" pitchFamily="2" charset="-78"/>
              </a:rPr>
              <a:t>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گستردۀ</a:t>
            </a:r>
            <a:r>
              <a:rPr lang="fa-IR" sz="3200" dirty="0" smtClean="0">
                <a:ln w="0"/>
                <a:effectLst>
                  <a:outerShdw blurRad="38100" dist="19050" dir="2700000" algn="tl" rotWithShape="0">
                    <a:schemeClr val="dk1">
                      <a:alpha val="40000"/>
                    </a:schemeClr>
                  </a:outerShdw>
                </a:effectLst>
                <a:cs typeface="B Koodak" panose="00000700000000000000" pitchFamily="2" charset="-78"/>
              </a:rPr>
              <a:t> مردم و شخصیت های مبارز و آزادی خواه نظیر </a:t>
            </a:r>
            <a:r>
              <a:rPr lang="fa-IR" sz="3200" dirty="0" smtClean="0">
                <a:ln w="0"/>
                <a:solidFill>
                  <a:srgbClr val="C00000"/>
                </a:solidFill>
                <a:effectLst>
                  <a:outerShdw blurRad="38100" dist="19050" dir="2700000" algn="tl" rotWithShape="0">
                    <a:schemeClr val="dk1">
                      <a:alpha val="40000"/>
                    </a:schemeClr>
                  </a:outerShdw>
                </a:effectLst>
                <a:cs typeface="B Koodak" panose="00000700000000000000" pitchFamily="2" charset="-78"/>
              </a:rPr>
              <a:t>آیت الله مدرس و شیخ محمد خیابانی</a:t>
            </a:r>
            <a:endParaRPr lang="fa-IR" sz="3200" dirty="0">
              <a:solidFill>
                <a:srgbClr val="C00000"/>
              </a:solidFill>
            </a:endParaRPr>
          </a:p>
        </p:txBody>
      </p:sp>
      <p:sp>
        <p:nvSpPr>
          <p:cNvPr id="8" name="Rectangle 7"/>
          <p:cNvSpPr/>
          <p:nvPr/>
        </p:nvSpPr>
        <p:spPr>
          <a:xfrm>
            <a:off x="2932386" y="5753754"/>
            <a:ext cx="6327226" cy="584775"/>
          </a:xfrm>
          <a:prstGeom prst="rect">
            <a:avLst/>
          </a:prstGeom>
        </p:spPr>
        <p:txBody>
          <a:bodyPr wrap="square">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احمدشاه قاجار نیز از تأیید آن خودداری کرد.</a:t>
            </a:r>
            <a:endParaRPr lang="fa-IR" sz="3200" dirty="0"/>
          </a:p>
        </p:txBody>
      </p:sp>
    </p:spTree>
    <p:extLst>
      <p:ext uri="{BB962C8B-B14F-4D97-AF65-F5344CB8AC3E}">
        <p14:creationId xmlns:p14="http://schemas.microsoft.com/office/powerpoint/2010/main" val="3472406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ound Diagonal Corner Rectangle 3"/>
          <p:cNvSpPr/>
          <p:nvPr/>
        </p:nvSpPr>
        <p:spPr>
          <a:xfrm>
            <a:off x="3841896" y="280076"/>
            <a:ext cx="4508207" cy="669471"/>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rPr>
              <a:t>آثار جنگ جهانی دوم بر ایران</a:t>
            </a:r>
            <a:endParaRPr lang="fa-IR" sz="3200" dirty="0">
              <a:solidFill>
                <a:sysClr val="windowText" lastClr="000000"/>
              </a:solidFill>
            </a:endParaRPr>
          </a:p>
        </p:txBody>
      </p:sp>
      <p:sp>
        <p:nvSpPr>
          <p:cNvPr id="5" name="Rectangle 4"/>
          <p:cNvSpPr/>
          <p:nvPr/>
        </p:nvSpPr>
        <p:spPr>
          <a:xfrm>
            <a:off x="0" y="1229623"/>
            <a:ext cx="12192000" cy="769441"/>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جنگ جهانی دوم با هجوم برق آسای آلمان به لهستان آغاز شد. ( 1939 م. 1318 ش)</a:t>
            </a:r>
            <a:endParaRPr lang="fa-IR" sz="3200" dirty="0"/>
          </a:p>
        </p:txBody>
      </p:sp>
      <p:sp>
        <p:nvSpPr>
          <p:cNvPr id="6" name="Horizontal Scroll 5"/>
          <p:cNvSpPr/>
          <p:nvPr/>
        </p:nvSpPr>
        <p:spPr>
          <a:xfrm>
            <a:off x="6524787" y="1999447"/>
            <a:ext cx="5331417" cy="1704814"/>
          </a:xfrm>
          <a:prstGeom prst="horizontalScroll">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a:r>
              <a:rPr lang="fa-IR" sz="3200" dirty="0" smtClean="0">
                <a:ln w="0"/>
                <a:solidFill>
                  <a:sysClr val="windowText" lastClr="000000"/>
                </a:solidFill>
                <a:cs typeface="B Koodak" panose="00000700000000000000" pitchFamily="2" charset="-78"/>
              </a:rPr>
              <a:t>دولت های محور:</a:t>
            </a:r>
          </a:p>
          <a:p>
            <a:pPr algn="ctr">
              <a:lnSpc>
                <a:spcPct val="150000"/>
              </a:lnSpc>
            </a:pPr>
            <a:r>
              <a:rPr lang="fa-IR" sz="3200" dirty="0" smtClean="0">
                <a:ln w="0"/>
                <a:solidFill>
                  <a:sysClr val="windowText" lastClr="000000"/>
                </a:solidFill>
                <a:cs typeface="B Koodak" panose="00000700000000000000" pitchFamily="2" charset="-78"/>
              </a:rPr>
              <a:t>آلمان، ایتالیا، ژاپن</a:t>
            </a:r>
          </a:p>
          <a:p>
            <a:pPr algn="ctr"/>
            <a:endParaRPr lang="fa-IR" sz="3200" dirty="0">
              <a:ln w="0"/>
              <a:solidFill>
                <a:sysClr val="windowText" lastClr="000000"/>
              </a:solidFill>
              <a:cs typeface="B Koodak" panose="00000700000000000000" pitchFamily="2" charset="-78"/>
            </a:endParaRPr>
          </a:p>
          <a:p>
            <a:pPr algn="ctr"/>
            <a:endParaRPr lang="fa-IR" sz="3200" dirty="0">
              <a:solidFill>
                <a:sysClr val="windowText" lastClr="000000"/>
              </a:solidFill>
            </a:endParaRPr>
          </a:p>
        </p:txBody>
      </p:sp>
      <p:sp>
        <p:nvSpPr>
          <p:cNvPr id="7" name="Horizontal Scroll 6"/>
          <p:cNvSpPr/>
          <p:nvPr/>
        </p:nvSpPr>
        <p:spPr>
          <a:xfrm>
            <a:off x="596685" y="1999064"/>
            <a:ext cx="5331417" cy="1704814"/>
          </a:xfrm>
          <a:prstGeom prst="horizontalScroll">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a:r>
              <a:rPr lang="fa-IR" sz="3200" dirty="0" smtClean="0">
                <a:ln w="0"/>
                <a:solidFill>
                  <a:sysClr val="windowText" lastClr="000000"/>
                </a:solidFill>
                <a:cs typeface="B Koodak" panose="00000700000000000000" pitchFamily="2" charset="-78"/>
              </a:rPr>
              <a:t>متفقین:</a:t>
            </a:r>
          </a:p>
          <a:p>
            <a:pPr algn="ctr">
              <a:lnSpc>
                <a:spcPct val="150000"/>
              </a:lnSpc>
            </a:pPr>
            <a:r>
              <a:rPr lang="fa-IR" sz="3200" dirty="0" smtClean="0">
                <a:ln w="0"/>
                <a:solidFill>
                  <a:sysClr val="windowText" lastClr="000000"/>
                </a:solidFill>
                <a:cs typeface="B Koodak" panose="00000700000000000000" pitchFamily="2" charset="-78"/>
              </a:rPr>
              <a:t>انگلستان، فرانسه، شوروی، آمریکا</a:t>
            </a:r>
          </a:p>
          <a:p>
            <a:pPr algn="ctr"/>
            <a:endParaRPr lang="fa-IR" sz="3200" dirty="0">
              <a:ln w="0"/>
              <a:solidFill>
                <a:sysClr val="windowText" lastClr="000000"/>
              </a:solidFill>
              <a:cs typeface="B Koodak" panose="00000700000000000000" pitchFamily="2" charset="-78"/>
            </a:endParaRPr>
          </a:p>
          <a:p>
            <a:pPr algn="ctr"/>
            <a:endParaRPr lang="fa-IR" sz="3200" dirty="0">
              <a:solidFill>
                <a:sysClr val="windowText" lastClr="000000"/>
              </a:solidFill>
            </a:endParaRPr>
          </a:p>
        </p:txBody>
      </p:sp>
      <p:sp>
        <p:nvSpPr>
          <p:cNvPr id="8" name="Rectangle 7"/>
          <p:cNvSpPr/>
          <p:nvPr/>
        </p:nvSpPr>
        <p:spPr>
          <a:xfrm>
            <a:off x="-1" y="3703878"/>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دولت ایران اعلام بی طرفی کرد، اما در شهریور 1320، متفقین حضور شماری از آلمان ها در ایران را بهانه قرار دادند و کشور ما را به اشغال خود درآوردند.</a:t>
            </a:r>
            <a:endParaRPr lang="fa-IR" sz="3200" dirty="0"/>
          </a:p>
        </p:txBody>
      </p:sp>
      <p:sp>
        <p:nvSpPr>
          <p:cNvPr id="9" name="Rectangle 8"/>
          <p:cNvSpPr/>
          <p:nvPr/>
        </p:nvSpPr>
        <p:spPr>
          <a:xfrm>
            <a:off x="-1" y="5408309"/>
            <a:ext cx="12192000" cy="748282"/>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57150">
            <a:solidFill>
              <a:srgbClr val="002060"/>
            </a:solidFill>
          </a:ln>
        </p:spPr>
        <p:txBody>
          <a:bodyPr wrap="square">
            <a:spAutoFit/>
          </a:bodyPr>
          <a:lstStyle/>
          <a:p>
            <a:pPr algn="ctr">
              <a:lnSpc>
                <a:spcPct val="150000"/>
              </a:lnSpc>
            </a:pPr>
            <a:r>
              <a:rPr lang="fa-IR" sz="3100" dirty="0" smtClean="0">
                <a:ln w="0"/>
                <a:cs typeface="B Koodak" panose="00000700000000000000" pitchFamily="2" charset="-78"/>
              </a:rPr>
              <a:t>هدف اصلی آنها از این اقدام، استفاده از موقعیت و منابع و امکانات ایران به سود خویش بود.</a:t>
            </a:r>
            <a:endParaRPr lang="fa-IR" sz="3100" dirty="0"/>
          </a:p>
        </p:txBody>
      </p:sp>
    </p:spTree>
    <p:extLst>
      <p:ext uri="{BB962C8B-B14F-4D97-AF65-F5344CB8AC3E}">
        <p14:creationId xmlns:p14="http://schemas.microsoft.com/office/powerpoint/2010/main" val="3661101022"/>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0" y="309749"/>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متفقین پس از اشغال ایران، </a:t>
            </a:r>
            <a:r>
              <a:rPr lang="fa-IR" sz="3200" dirty="0" smtClean="0">
                <a:ln w="0"/>
                <a:solidFill>
                  <a:srgbClr val="0000FF"/>
                </a:solidFill>
                <a:cs typeface="B Koodak" panose="00000700000000000000" pitchFamily="2" charset="-78"/>
              </a:rPr>
              <a:t>رضاشاه</a:t>
            </a:r>
            <a:r>
              <a:rPr lang="fa-IR" sz="3200" dirty="0" smtClean="0">
                <a:ln w="0"/>
                <a:cs typeface="B Koodak" panose="00000700000000000000" pitchFamily="2" charset="-78"/>
              </a:rPr>
              <a:t> را مجبور کردند که </a:t>
            </a:r>
            <a:r>
              <a:rPr lang="fa-IR" sz="3200" dirty="0" smtClean="0">
                <a:ln w="0"/>
                <a:solidFill>
                  <a:srgbClr val="0000FF"/>
                </a:solidFill>
                <a:cs typeface="B Koodak" panose="00000700000000000000" pitchFamily="2" charset="-78"/>
              </a:rPr>
              <a:t>به نفع پسرش، محمدرضا</a:t>
            </a:r>
            <a:r>
              <a:rPr lang="fa-IR" sz="3200" dirty="0" smtClean="0">
                <a:ln w="0"/>
                <a:cs typeface="B Koodak" panose="00000700000000000000" pitchFamily="2" charset="-78"/>
              </a:rPr>
              <a:t>، از قدرت </a:t>
            </a:r>
            <a:r>
              <a:rPr lang="fa-IR" sz="3200" dirty="0" smtClean="0">
                <a:ln w="0"/>
                <a:solidFill>
                  <a:srgbClr val="0000FF"/>
                </a:solidFill>
                <a:cs typeface="B Koodak" panose="00000700000000000000" pitchFamily="2" charset="-78"/>
              </a:rPr>
              <a:t>کناره گیری </a:t>
            </a:r>
            <a:r>
              <a:rPr lang="fa-IR" sz="3200" dirty="0" smtClean="0">
                <a:ln w="0"/>
                <a:cs typeface="B Koodak" panose="00000700000000000000" pitchFamily="2" charset="-78"/>
              </a:rPr>
              <a:t>کند و سپس او را از کشور </a:t>
            </a:r>
            <a:r>
              <a:rPr lang="fa-IR" sz="3200" dirty="0" smtClean="0">
                <a:ln w="0"/>
                <a:solidFill>
                  <a:srgbClr val="0000FF"/>
                </a:solidFill>
                <a:cs typeface="B Koodak" panose="00000700000000000000" pitchFamily="2" charset="-78"/>
              </a:rPr>
              <a:t>تبعید</a:t>
            </a:r>
            <a:r>
              <a:rPr lang="fa-IR" sz="3200" dirty="0" smtClean="0">
                <a:ln w="0"/>
                <a:cs typeface="B Koodak" panose="00000700000000000000" pitchFamily="2" charset="-78"/>
              </a:rPr>
              <a:t> کردند.</a:t>
            </a:r>
            <a:endParaRPr lang="fa-IR" sz="3200" dirty="0"/>
          </a:p>
        </p:txBody>
      </p:sp>
      <p:sp>
        <p:nvSpPr>
          <p:cNvPr id="5" name="Rectangle 4"/>
          <p:cNvSpPr/>
          <p:nvPr/>
        </p:nvSpPr>
        <p:spPr>
          <a:xfrm>
            <a:off x="0" y="2127603"/>
            <a:ext cx="12192000" cy="769441"/>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کشور ما تا پایان جنگ و پیروزی متفقین ( 1324 ش/ 1945 م) در اشغال بیگانگان بود.</a:t>
            </a:r>
            <a:endParaRPr lang="fa-IR" sz="3200" dirty="0"/>
          </a:p>
        </p:txBody>
      </p:sp>
      <p:sp>
        <p:nvSpPr>
          <p:cNvPr id="6" name="Rectangle 5"/>
          <p:cNvSpPr/>
          <p:nvPr/>
        </p:nvSpPr>
        <p:spPr>
          <a:xfrm>
            <a:off x="0" y="3206793"/>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جنگ جهانی دوم نیز همچون جنگ جهانی اول، به اقتصاد و </a:t>
            </a:r>
            <a:r>
              <a:rPr lang="fa-IR" sz="3200" dirty="0" err="1" smtClean="0">
                <a:ln w="0"/>
                <a:cs typeface="B Koodak" panose="00000700000000000000" pitchFamily="2" charset="-78"/>
              </a:rPr>
              <a:t>جامعۀ</a:t>
            </a:r>
            <a:r>
              <a:rPr lang="fa-IR" sz="3200" dirty="0" smtClean="0">
                <a:ln w="0"/>
                <a:cs typeface="B Koodak" panose="00000700000000000000" pitchFamily="2" charset="-78"/>
              </a:rPr>
              <a:t> ایران خسارت و آسیب زیادی وارد کرد.</a:t>
            </a:r>
            <a:endParaRPr lang="fa-IR" sz="3200" dirty="0"/>
          </a:p>
        </p:txBody>
      </p:sp>
      <p:sp>
        <p:nvSpPr>
          <p:cNvPr id="7" name="Rectangle 6"/>
          <p:cNvSpPr/>
          <p:nvPr/>
        </p:nvSpPr>
        <p:spPr>
          <a:xfrm>
            <a:off x="0" y="4714898"/>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مردم ایران طی آن سالها با </a:t>
            </a:r>
            <a:r>
              <a:rPr lang="fa-IR" sz="3200" dirty="0" smtClean="0">
                <a:ln w="0"/>
                <a:solidFill>
                  <a:srgbClr val="0000FF"/>
                </a:solidFill>
                <a:cs typeface="B Koodak" panose="00000700000000000000" pitchFamily="2" charset="-78"/>
              </a:rPr>
              <a:t>کمبود و گرانی شدید مواد غذایی، مخصوصاً نان</a:t>
            </a:r>
            <a:r>
              <a:rPr lang="fa-IR" sz="3200" dirty="0" smtClean="0">
                <a:ln w="0"/>
                <a:cs typeface="B Koodak" panose="00000700000000000000" pitchFamily="2" charset="-78"/>
              </a:rPr>
              <a:t>، روبرو بودند و </a:t>
            </a:r>
            <a:r>
              <a:rPr lang="fa-IR" sz="3200" dirty="0" err="1" smtClean="0">
                <a:ln w="0"/>
                <a:cs typeface="B Koodak" panose="00000700000000000000" pitchFamily="2" charset="-78"/>
              </a:rPr>
              <a:t>عدۀ</a:t>
            </a:r>
            <a:r>
              <a:rPr lang="fa-IR" sz="3200" dirty="0" smtClean="0">
                <a:ln w="0"/>
                <a:cs typeface="B Koodak" panose="00000700000000000000" pitchFamily="2" charset="-78"/>
              </a:rPr>
              <a:t> زیادی بر اثر گرسنگی و سوء تغذیه جان سپردند.</a:t>
            </a:r>
            <a:endParaRPr lang="fa-IR" sz="3200" dirty="0"/>
          </a:p>
        </p:txBody>
      </p:sp>
    </p:spTree>
    <p:extLst>
      <p:ext uri="{BB962C8B-B14F-4D97-AF65-F5344CB8AC3E}">
        <p14:creationId xmlns:p14="http://schemas.microsoft.com/office/powerpoint/2010/main" val="2707145027"/>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981627"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610" y="0"/>
            <a:ext cx="6386390" cy="6858000"/>
          </a:xfrm>
          <a:prstGeom prst="rect">
            <a:avLst/>
          </a:prstGeom>
        </p:spPr>
      </p:pic>
      <p:sp>
        <p:nvSpPr>
          <p:cNvPr id="5" name="Rectangle 4"/>
          <p:cNvSpPr/>
          <p:nvPr/>
        </p:nvSpPr>
        <p:spPr>
          <a:xfrm>
            <a:off x="0" y="4306430"/>
            <a:ext cx="5805610" cy="523220"/>
          </a:xfrm>
          <a:prstGeom prst="rect">
            <a:avLst/>
          </a:prstGeom>
        </p:spPr>
        <p:txBody>
          <a:bodyPr wrap="square">
            <a:spAutoFit/>
          </a:bodyPr>
          <a:lstStyle/>
          <a:p>
            <a:pPr algn="ctr"/>
            <a:r>
              <a:rPr lang="fa-IR" sz="2800" dirty="0" err="1" smtClean="0">
                <a:cs typeface="B Koodak" panose="00000700000000000000" pitchFamily="2" charset="-78"/>
              </a:rPr>
              <a:t>بیانیۀ</a:t>
            </a:r>
            <a:r>
              <a:rPr lang="fa-IR" sz="2800" dirty="0" smtClean="0">
                <a:cs typeface="B Koodak" panose="00000700000000000000" pitchFamily="2" charset="-78"/>
              </a:rPr>
              <a:t> رسمی بی طرفی ایران در جنگ جهانی دوم</a:t>
            </a:r>
            <a:endParaRPr lang="fa-IR" sz="2800" dirty="0">
              <a:cs typeface="B Koodak" panose="00000700000000000000" pitchFamily="2" charset="-78"/>
            </a:endParaRPr>
          </a:p>
        </p:txBody>
      </p:sp>
    </p:spTree>
    <p:extLst>
      <p:ext uri="{BB962C8B-B14F-4D97-AF65-F5344CB8AC3E}">
        <p14:creationId xmlns:p14="http://schemas.microsoft.com/office/powerpoint/2010/main" val="27150165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86601" y="154293"/>
            <a:ext cx="5642891" cy="461665"/>
          </a:xfrm>
          <a:prstGeom prst="rect">
            <a:avLst/>
          </a:prstGeom>
        </p:spPr>
        <p:txBody>
          <a:bodyPr wrap="none">
            <a:spAutoFit/>
          </a:bodyPr>
          <a:lstStyle/>
          <a:p>
            <a:r>
              <a:rPr lang="fa-IR" sz="2400" dirty="0" smtClean="0">
                <a:solidFill>
                  <a:schemeClr val="bg1"/>
                </a:solidFill>
                <a:cs typeface="B Koodak" panose="00000700000000000000" pitchFamily="2" charset="-78"/>
              </a:rPr>
              <a:t>ناصرالدین شاه قاجار به همراه عده ای از رجال و خدمه</a:t>
            </a:r>
            <a:endParaRPr lang="fa-IR" sz="2400" dirty="0">
              <a:solidFill>
                <a:schemeClr val="bg1"/>
              </a:solidFill>
              <a:cs typeface="B Koodak" panose="00000700000000000000" pitchFamily="2" charset="-78"/>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2"/>
            <a:ext cx="8890000" cy="6875823"/>
          </a:xfrm>
          <a:prstGeom prst="rect">
            <a:avLst/>
          </a:prstGeom>
        </p:spPr>
      </p:pic>
      <p:sp>
        <p:nvSpPr>
          <p:cNvPr id="7" name="Rectangle 6"/>
          <p:cNvSpPr/>
          <p:nvPr/>
        </p:nvSpPr>
        <p:spPr>
          <a:xfrm>
            <a:off x="7106454" y="2960856"/>
            <a:ext cx="4954292" cy="954107"/>
          </a:xfrm>
          <a:prstGeom prst="rect">
            <a:avLst/>
          </a:prstGeom>
        </p:spPr>
        <p:txBody>
          <a:bodyPr wrap="square">
            <a:spAutoFit/>
          </a:bodyPr>
          <a:lstStyle/>
          <a:p>
            <a:pPr algn="ctr"/>
            <a:r>
              <a:rPr lang="fa-IR" sz="2800" b="1" dirty="0">
                <a:cs typeface="B Koodak" panose="00000700000000000000" pitchFamily="2" charset="-78"/>
              </a:rPr>
              <a:t>ورود ارتش انگلستان به </a:t>
            </a:r>
            <a:r>
              <a:rPr lang="fa-IR" sz="2800" b="1" dirty="0" err="1">
                <a:cs typeface="B Koodak" panose="00000700000000000000" pitchFamily="2" charset="-78"/>
              </a:rPr>
              <a:t>پالایشگاه</a:t>
            </a:r>
            <a:r>
              <a:rPr lang="fa-IR" sz="2800" b="1" dirty="0">
                <a:cs typeface="B Koodak" panose="00000700000000000000" pitchFamily="2" charset="-78"/>
              </a:rPr>
              <a:t> آبادان. شهریور 1320</a:t>
            </a:r>
            <a:endParaRPr lang="fa-IR" sz="2800" dirty="0">
              <a:cs typeface="B Koodak" panose="00000700000000000000" pitchFamily="2" charset="-78"/>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7237708" cy="6875823"/>
          </a:xfrm>
          <a:prstGeom prst="rect">
            <a:avLst/>
          </a:prstGeom>
        </p:spPr>
      </p:pic>
    </p:spTree>
    <p:extLst>
      <p:ext uri="{BB962C8B-B14F-4D97-AF65-F5344CB8AC3E}">
        <p14:creationId xmlns:p14="http://schemas.microsoft.com/office/powerpoint/2010/main" val="1871757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93481" y="6119446"/>
            <a:ext cx="10205038" cy="584775"/>
          </a:xfrm>
          <a:prstGeom prst="rect">
            <a:avLst/>
          </a:prstGeom>
          <a:noFill/>
        </p:spPr>
        <p:txBody>
          <a:bodyPr wrap="none" lIns="91440" tIns="45720" rIns="91440" bIns="45720">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عبور نیروهای زرهی انگلستان از خیابان های کرمانشاه در جنگ جهانی دوم</a:t>
            </a:r>
            <a:endParaRPr lang="en-US" sz="3200" b="0" cap="none" spc="0" dirty="0">
              <a:ln w="0"/>
              <a:solidFill>
                <a:srgbClr val="C00000"/>
              </a:solidFill>
              <a:effectLst>
                <a:outerShdw blurRad="38100" dist="19050" dir="2700000" algn="tl" rotWithShape="0">
                  <a:schemeClr val="dk1">
                    <a:alpha val="40000"/>
                  </a:schemeClr>
                </a:outerShdw>
              </a:effectLst>
              <a:cs typeface="B Koodak" panose="00000700000000000000" pitchFamily="2" charset="-78"/>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348" y="0"/>
            <a:ext cx="9803304" cy="5996354"/>
          </a:xfrm>
          <a:prstGeom prst="rect">
            <a:avLst/>
          </a:prstGeom>
        </p:spPr>
      </p:pic>
    </p:spTree>
    <p:extLst>
      <p:ext uri="{BB962C8B-B14F-4D97-AF65-F5344CB8AC3E}">
        <p14:creationId xmlns:p14="http://schemas.microsoft.com/office/powerpoint/2010/main" val="2818473619"/>
      </p:ext>
    </p:extLst>
  </p:cSld>
  <p:clrMapOvr>
    <a:masterClrMapping/>
  </p:clrMapOvr>
  <p:transition spd="med">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0"/>
            <a:ext cx="8890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18916" cy="6858000"/>
          </a:xfrm>
          <a:prstGeom prst="rect">
            <a:avLst/>
          </a:prstGeom>
        </p:spPr>
      </p:pic>
      <p:sp>
        <p:nvSpPr>
          <p:cNvPr id="4" name="Rectangle 3"/>
          <p:cNvSpPr/>
          <p:nvPr/>
        </p:nvSpPr>
        <p:spPr>
          <a:xfrm>
            <a:off x="9918916" y="2960856"/>
            <a:ext cx="2273084" cy="1384995"/>
          </a:xfrm>
          <a:prstGeom prst="rect">
            <a:avLst/>
          </a:prstGeom>
        </p:spPr>
        <p:txBody>
          <a:bodyPr wrap="square">
            <a:spAutoFit/>
          </a:bodyPr>
          <a:lstStyle/>
          <a:p>
            <a:pPr algn="ctr"/>
            <a:r>
              <a:rPr lang="fa-IR" sz="2800" dirty="0" smtClean="0">
                <a:cs typeface="B Koodak" panose="00000700000000000000" pitchFamily="2" charset="-78"/>
              </a:rPr>
              <a:t>نیروهای شوروی در خیابان های تبریز</a:t>
            </a:r>
            <a:endParaRPr lang="fa-IR" sz="2800" dirty="0">
              <a:cs typeface="B Koodak" panose="00000700000000000000" pitchFamily="2" charset="-78"/>
            </a:endParaRPr>
          </a:p>
        </p:txBody>
      </p:sp>
    </p:spTree>
    <p:extLst>
      <p:ext uri="{BB962C8B-B14F-4D97-AF65-F5344CB8AC3E}">
        <p14:creationId xmlns:p14="http://schemas.microsoft.com/office/powerpoint/2010/main" val="1785628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499" y="0"/>
            <a:ext cx="85725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2"/>
            <a:ext cx="5656881" cy="6866032"/>
          </a:xfrm>
          <a:prstGeom prst="rect">
            <a:avLst/>
          </a:prstGeom>
        </p:spPr>
      </p:pic>
      <p:sp>
        <p:nvSpPr>
          <p:cNvPr id="3" name="Rectangle 2"/>
          <p:cNvSpPr/>
          <p:nvPr/>
        </p:nvSpPr>
        <p:spPr>
          <a:xfrm>
            <a:off x="5656880" y="2652696"/>
            <a:ext cx="6535119" cy="954107"/>
          </a:xfrm>
          <a:prstGeom prst="rect">
            <a:avLst/>
          </a:prstGeom>
        </p:spPr>
        <p:txBody>
          <a:bodyPr wrap="square">
            <a:spAutoFit/>
          </a:bodyPr>
          <a:lstStyle/>
          <a:p>
            <a:pPr algn="ctr"/>
            <a:r>
              <a:rPr lang="fa-IR" sz="2800" dirty="0" smtClean="0">
                <a:cs typeface="B Koodak" panose="00000700000000000000" pitchFamily="2" charset="-78"/>
              </a:rPr>
              <a:t>رضاشاه </a:t>
            </a:r>
            <a:r>
              <a:rPr lang="fa-IR" sz="2800" dirty="0" err="1">
                <a:cs typeface="B Koodak" panose="00000700000000000000" pitchFamily="2" charset="-78"/>
              </a:rPr>
              <a:t>پهلوي</a:t>
            </a:r>
            <a:r>
              <a:rPr lang="fa-IR" sz="2800" dirty="0">
                <a:cs typeface="B Koodak" panose="00000700000000000000" pitchFamily="2" charset="-78"/>
              </a:rPr>
              <a:t> به همراه داماد و فرزندان </a:t>
            </a:r>
            <a:r>
              <a:rPr lang="fa-IR" sz="2800" dirty="0" err="1">
                <a:cs typeface="B Koodak" panose="00000700000000000000" pitchFamily="2" charset="-78"/>
              </a:rPr>
              <a:t>خويش</a:t>
            </a:r>
            <a:r>
              <a:rPr lang="fa-IR" sz="2800" dirty="0">
                <a:cs typeface="B Koodak" panose="00000700000000000000" pitchFamily="2" charset="-78"/>
              </a:rPr>
              <a:t> در </a:t>
            </a:r>
            <a:r>
              <a:rPr lang="fa-IR" sz="2800" dirty="0" err="1">
                <a:cs typeface="B Koodak" panose="00000700000000000000" pitchFamily="2" charset="-78"/>
              </a:rPr>
              <a:t>جزيره</a:t>
            </a:r>
            <a:r>
              <a:rPr lang="fa-IR" sz="2800" dirty="0">
                <a:cs typeface="B Koodak" panose="00000700000000000000" pitchFamily="2" charset="-78"/>
              </a:rPr>
              <a:t> </a:t>
            </a:r>
            <a:r>
              <a:rPr lang="fa-IR" sz="2800" dirty="0" err="1">
                <a:cs typeface="B Koodak" panose="00000700000000000000" pitchFamily="2" charset="-78"/>
              </a:rPr>
              <a:t>موريس</a:t>
            </a:r>
            <a:endParaRPr lang="fa-IR" sz="2800" dirty="0">
              <a:cs typeface="B Koodak" panose="00000700000000000000" pitchFamily="2" charset="-78"/>
            </a:endParaRPr>
          </a:p>
        </p:txBody>
      </p:sp>
    </p:spTree>
    <p:extLst>
      <p:ext uri="{BB962C8B-B14F-4D97-AF65-F5344CB8AC3E}">
        <p14:creationId xmlns:p14="http://schemas.microsoft.com/office/powerpoint/2010/main" val="113754236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90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9790" y="-8032"/>
            <a:ext cx="5312210" cy="6866032"/>
          </a:xfrm>
          <a:prstGeom prst="rect">
            <a:avLst/>
          </a:prstGeom>
        </p:spPr>
      </p:pic>
      <p:sp>
        <p:nvSpPr>
          <p:cNvPr id="4" name="Rectangle 3"/>
          <p:cNvSpPr/>
          <p:nvPr/>
        </p:nvSpPr>
        <p:spPr>
          <a:xfrm>
            <a:off x="344671" y="2947930"/>
            <a:ext cx="6535119" cy="954107"/>
          </a:xfrm>
          <a:prstGeom prst="rect">
            <a:avLst/>
          </a:prstGeom>
        </p:spPr>
        <p:txBody>
          <a:bodyPr wrap="square">
            <a:spAutoFit/>
          </a:bodyPr>
          <a:lstStyle/>
          <a:p>
            <a:pPr algn="ctr"/>
            <a:r>
              <a:rPr lang="fa-IR" sz="2800" dirty="0">
                <a:cs typeface="B Koodak" panose="00000700000000000000" pitchFamily="2" charset="-78"/>
              </a:rPr>
              <a:t>محمدرضا پهلوی ولیعهد جوان رضاشاه که در شهریور 1320 جانشین پدرش می شود.</a:t>
            </a:r>
          </a:p>
        </p:txBody>
      </p:sp>
    </p:spTree>
    <p:extLst>
      <p:ext uri="{BB962C8B-B14F-4D97-AF65-F5344CB8AC3E}">
        <p14:creationId xmlns:p14="http://schemas.microsoft.com/office/powerpoint/2010/main" val="34523336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207" y="0"/>
            <a:ext cx="9510793"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028122" cy="6875204"/>
          </a:xfrm>
          <a:prstGeom prst="rect">
            <a:avLst/>
          </a:prstGeom>
        </p:spPr>
      </p:pic>
      <p:sp>
        <p:nvSpPr>
          <p:cNvPr id="3" name="Rectangle 2"/>
          <p:cNvSpPr/>
          <p:nvPr/>
        </p:nvSpPr>
        <p:spPr>
          <a:xfrm>
            <a:off x="8028122" y="2745104"/>
            <a:ext cx="4163878" cy="1384995"/>
          </a:xfrm>
          <a:prstGeom prst="rect">
            <a:avLst/>
          </a:prstGeom>
        </p:spPr>
        <p:txBody>
          <a:bodyPr wrap="square">
            <a:spAutoFit/>
          </a:bodyPr>
          <a:lstStyle/>
          <a:p>
            <a:pPr algn="ctr"/>
            <a:r>
              <a:rPr lang="fa-IR" sz="2800" dirty="0" smtClean="0">
                <a:cs typeface="B Koodak" panose="00000700000000000000" pitchFamily="2" charset="-78"/>
              </a:rPr>
              <a:t>محمدرضا پهلوی </a:t>
            </a:r>
            <a:r>
              <a:rPr lang="fa-IR" sz="2800" dirty="0">
                <a:cs typeface="B Koodak" panose="00000700000000000000" pitchFamily="2" charset="-78"/>
              </a:rPr>
              <a:t>سوگند پادشاهی را در مجلس شورای ملی به امضا می رساند. </a:t>
            </a:r>
            <a:r>
              <a:rPr lang="fa-IR" sz="2800" dirty="0" smtClean="0">
                <a:cs typeface="B Koodak" panose="00000700000000000000" pitchFamily="2" charset="-78"/>
              </a:rPr>
              <a:t>شهریور </a:t>
            </a:r>
            <a:r>
              <a:rPr lang="fa-IR" sz="2800" dirty="0">
                <a:cs typeface="B Koodak" panose="00000700000000000000" pitchFamily="2" charset="-78"/>
              </a:rPr>
              <a:t>1320</a:t>
            </a:r>
          </a:p>
        </p:txBody>
      </p:sp>
    </p:spTree>
    <p:extLst>
      <p:ext uri="{BB962C8B-B14F-4D97-AF65-F5344CB8AC3E}">
        <p14:creationId xmlns:p14="http://schemas.microsoft.com/office/powerpoint/2010/main" val="26422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ound Diagonal Corner Rectangle 3"/>
          <p:cNvSpPr/>
          <p:nvPr/>
        </p:nvSpPr>
        <p:spPr>
          <a:xfrm>
            <a:off x="4447172" y="249079"/>
            <a:ext cx="3297656" cy="669471"/>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rPr>
              <a:t>نهضت ملی شدن نفت</a:t>
            </a:r>
            <a:endParaRPr lang="fa-IR" sz="3200" dirty="0">
              <a:solidFill>
                <a:sysClr val="windowText" lastClr="000000"/>
              </a:solidFill>
            </a:endParaRPr>
          </a:p>
        </p:txBody>
      </p:sp>
      <p:sp>
        <p:nvSpPr>
          <p:cNvPr id="5" name="Rectangle 4"/>
          <p:cNvSpPr/>
          <p:nvPr/>
        </p:nvSpPr>
        <p:spPr>
          <a:xfrm>
            <a:off x="0" y="1069430"/>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محمد رضاشاه در سال های نخست سلطنت خود این امکان را نداشت که همچون پدرش با استبداد و دیکتاتوری حکومت کند. </a:t>
            </a:r>
            <a:endParaRPr lang="fa-IR" sz="3200" dirty="0"/>
          </a:p>
        </p:txBody>
      </p:sp>
      <p:sp>
        <p:nvSpPr>
          <p:cNvPr id="6" name="Rectangle 5"/>
          <p:cNvSpPr/>
          <p:nvPr/>
        </p:nvSpPr>
        <p:spPr>
          <a:xfrm>
            <a:off x="0" y="2593243"/>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بنابراین برای نمایندگان مجلس شورای ملی و هیئت وزیران فرصتی به وجود آمد که در ادارۀ امور کشور نقش موثری داشته باشند.</a:t>
            </a:r>
            <a:endParaRPr lang="fa-IR" sz="3200" dirty="0"/>
          </a:p>
        </p:txBody>
      </p:sp>
      <p:sp>
        <p:nvSpPr>
          <p:cNvPr id="7" name="Rectangle 6"/>
          <p:cNvSpPr/>
          <p:nvPr/>
        </p:nvSpPr>
        <p:spPr>
          <a:xfrm>
            <a:off x="0" y="4295946"/>
            <a:ext cx="12192000" cy="769441"/>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همچنین احزاب سیاسی و مطبوعات دوباره فعالیت خود را آغاز کردند.</a:t>
            </a:r>
            <a:endParaRPr lang="fa-IR" sz="3200" dirty="0"/>
          </a:p>
        </p:txBody>
      </p:sp>
      <p:sp>
        <p:nvSpPr>
          <p:cNvPr id="8" name="Rectangle 7"/>
          <p:cNvSpPr/>
          <p:nvPr/>
        </p:nvSpPr>
        <p:spPr>
          <a:xfrm>
            <a:off x="0" y="5081095"/>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البته، رقابتهای انگلستان، شوروی و آمریکا برای کسب نفوذ سیاسی و اقتصادی هر چه بیشتر در کشور ما به ثبات و آرامش سیاسی کشور آسیب می رساند.</a:t>
            </a:r>
            <a:endParaRPr lang="fa-IR" sz="3200" dirty="0"/>
          </a:p>
        </p:txBody>
      </p:sp>
    </p:spTree>
    <p:extLst>
      <p:ext uri="{BB962C8B-B14F-4D97-AF65-F5344CB8AC3E}">
        <p14:creationId xmlns:p14="http://schemas.microsoft.com/office/powerpoint/2010/main" val="2367718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11496"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1496" y="-1"/>
            <a:ext cx="7080504" cy="6041571"/>
          </a:xfrm>
          <a:prstGeom prst="rect">
            <a:avLst/>
          </a:prstGeom>
        </p:spPr>
      </p:pic>
      <p:sp>
        <p:nvSpPr>
          <p:cNvPr id="5" name="Rectangle 4"/>
          <p:cNvSpPr/>
          <p:nvPr/>
        </p:nvSpPr>
        <p:spPr>
          <a:xfrm>
            <a:off x="5111925" y="6157397"/>
            <a:ext cx="7080075" cy="584775"/>
          </a:xfrm>
          <a:prstGeom prst="rect">
            <a:avLst/>
          </a:prstGeom>
        </p:spPr>
        <p:txBody>
          <a:bodyPr wrap="square">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وثوق </a:t>
            </a:r>
            <a:r>
              <a:rPr lang="fa-IR" sz="3200" dirty="0" err="1" smtClean="0">
                <a:ln w="0"/>
                <a:effectLst>
                  <a:outerShdw blurRad="38100" dist="19050" dir="2700000" algn="tl" rotWithShape="0">
                    <a:schemeClr val="dk1">
                      <a:alpha val="40000"/>
                    </a:schemeClr>
                  </a:outerShdw>
                </a:effectLst>
                <a:cs typeface="B Koodak" panose="00000700000000000000" pitchFamily="2" charset="-78"/>
              </a:rPr>
              <a:t>الدوله</a:t>
            </a:r>
            <a:r>
              <a:rPr lang="fa-IR" sz="3200" dirty="0" smtClean="0">
                <a:ln w="0"/>
                <a:effectLst>
                  <a:outerShdw blurRad="38100" dist="19050" dir="2700000" algn="tl" rotWithShape="0">
                    <a:schemeClr val="dk1">
                      <a:alpha val="40000"/>
                    </a:schemeClr>
                  </a:outerShdw>
                </a:effectLst>
                <a:cs typeface="B Koodak" panose="00000700000000000000" pitchFamily="2" charset="-78"/>
              </a:rPr>
              <a:t> در میان جمعی از نمایندگان مجلس</a:t>
            </a:r>
            <a:endParaRPr lang="fa-IR" sz="3200" dirty="0"/>
          </a:p>
        </p:txBody>
      </p:sp>
    </p:spTree>
    <p:extLst>
      <p:ext uri="{BB962C8B-B14F-4D97-AF65-F5344CB8AC3E}">
        <p14:creationId xmlns:p14="http://schemas.microsoft.com/office/powerpoint/2010/main" val="2914419177"/>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0" y="329800"/>
            <a:ext cx="12192000" cy="769441"/>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امتیاز بهره برداری از منابع نفت ایران در دوران مظفرالدین شاه به انگلیسی ها واگذار شد.</a:t>
            </a:r>
            <a:endParaRPr lang="fa-IR" sz="3200" dirty="0"/>
          </a:p>
        </p:txBody>
      </p:sp>
      <p:sp>
        <p:nvSpPr>
          <p:cNvPr id="4" name="Rectangle 3"/>
          <p:cNvSpPr/>
          <p:nvPr/>
        </p:nvSpPr>
        <p:spPr>
          <a:xfrm>
            <a:off x="0" y="1502630"/>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رضاشاه امتیاز مذکور را لغو کرد اما خیلی زود طی قرارداد دیگری، دوباره منابع نفت ایران را به انگلیسی ها واگذار کرد.</a:t>
            </a:r>
            <a:endParaRPr lang="fa-IR" sz="3200" dirty="0"/>
          </a:p>
        </p:txBody>
      </p:sp>
      <p:sp>
        <p:nvSpPr>
          <p:cNvPr id="5" name="Rectangle 4"/>
          <p:cNvSpPr/>
          <p:nvPr/>
        </p:nvSpPr>
        <p:spPr>
          <a:xfrm>
            <a:off x="867905" y="3243019"/>
            <a:ext cx="1045619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در سال های پس از جنگ جهانی دوم، </a:t>
            </a:r>
            <a:r>
              <a:rPr lang="fa-IR" sz="3200" dirty="0" smtClean="0">
                <a:ln w="0"/>
                <a:solidFill>
                  <a:srgbClr val="0000FF"/>
                </a:solidFill>
                <a:cs typeface="B Koodak" panose="00000700000000000000" pitchFamily="2" charset="-78"/>
              </a:rPr>
              <a:t>مردم ایران خواهان </a:t>
            </a:r>
            <a:r>
              <a:rPr lang="fa-IR" sz="3200" dirty="0" smtClean="0">
                <a:ln w="0"/>
                <a:cs typeface="B Koodak" panose="00000700000000000000" pitchFamily="2" charset="-78"/>
              </a:rPr>
              <a:t>لغو آن قرارداد و </a:t>
            </a:r>
            <a:r>
              <a:rPr lang="fa-IR" sz="3200" dirty="0" smtClean="0">
                <a:ln w="0"/>
                <a:solidFill>
                  <a:srgbClr val="0000FF"/>
                </a:solidFill>
                <a:cs typeface="B Koodak" panose="00000700000000000000" pitchFamily="2" charset="-78"/>
              </a:rPr>
              <a:t>ملی شدن صنعت نفت </a:t>
            </a:r>
            <a:r>
              <a:rPr lang="fa-IR" sz="3200" dirty="0" smtClean="0">
                <a:ln w="0"/>
                <a:cs typeface="B Koodak" panose="00000700000000000000" pitchFamily="2" charset="-78"/>
              </a:rPr>
              <a:t>بودند. </a:t>
            </a:r>
            <a:endParaRPr lang="fa-IR" sz="3200" dirty="0"/>
          </a:p>
        </p:txBody>
      </p:sp>
      <p:sp>
        <p:nvSpPr>
          <p:cNvPr id="6" name="Rectangle 5"/>
          <p:cNvSpPr/>
          <p:nvPr/>
        </p:nvSpPr>
        <p:spPr>
          <a:xfrm>
            <a:off x="255722" y="5389063"/>
            <a:ext cx="11680556" cy="769441"/>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a:spAutoFit/>
          </a:bodyPr>
          <a:lstStyle/>
          <a:p>
            <a:pPr algn="ctr">
              <a:lnSpc>
                <a:spcPct val="150000"/>
              </a:lnSpc>
            </a:pPr>
            <a:r>
              <a:rPr lang="fa-IR" sz="3200" dirty="0" smtClean="0">
                <a:ln w="0"/>
                <a:solidFill>
                  <a:srgbClr val="0000FF"/>
                </a:solidFill>
                <a:cs typeface="B Koodak" panose="00000700000000000000" pitchFamily="2" charset="-78"/>
              </a:rPr>
              <a:t>آیت الله کاشانی </a:t>
            </a:r>
            <a:r>
              <a:rPr lang="fa-IR" sz="3200" dirty="0" smtClean="0">
                <a:ln w="0"/>
                <a:cs typeface="B Koodak" panose="00000700000000000000" pitchFamily="2" charset="-78"/>
              </a:rPr>
              <a:t>و </a:t>
            </a:r>
            <a:r>
              <a:rPr lang="fa-IR" sz="3200" dirty="0" smtClean="0">
                <a:ln w="0"/>
                <a:solidFill>
                  <a:srgbClr val="0000FF"/>
                </a:solidFill>
                <a:cs typeface="B Koodak" panose="00000700000000000000" pitchFamily="2" charset="-78"/>
              </a:rPr>
              <a:t>دکتر محمد مصدق</a:t>
            </a:r>
            <a:r>
              <a:rPr lang="fa-IR" sz="3200" dirty="0" smtClean="0">
                <a:ln w="0"/>
                <a:cs typeface="B Koodak" panose="00000700000000000000" pitchFamily="2" charset="-78"/>
              </a:rPr>
              <a:t> رهبری صنعت ملی شدن نفت را به عهده گرفتند.</a:t>
            </a:r>
            <a:endParaRPr lang="fa-IR" sz="3200" dirty="0"/>
          </a:p>
        </p:txBody>
      </p:sp>
    </p:spTree>
    <p:extLst>
      <p:ext uri="{BB962C8B-B14F-4D97-AF65-F5344CB8AC3E}">
        <p14:creationId xmlns:p14="http://schemas.microsoft.com/office/powerpoint/2010/main" val="4665680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329800"/>
            <a:ext cx="12192000" cy="769441"/>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مجلس شورای ملی با </a:t>
            </a:r>
            <a:r>
              <a:rPr lang="fa-IR" sz="3200" dirty="0" err="1" smtClean="0">
                <a:ln w="0"/>
                <a:cs typeface="B Koodak" panose="00000700000000000000" pitchFamily="2" charset="-78"/>
              </a:rPr>
              <a:t>مشاهدۀ</a:t>
            </a:r>
            <a:r>
              <a:rPr lang="fa-IR" sz="3200" dirty="0" smtClean="0">
                <a:ln w="0"/>
                <a:cs typeface="B Koodak" panose="00000700000000000000" pitchFamily="2" charset="-78"/>
              </a:rPr>
              <a:t> اتحاد و </a:t>
            </a:r>
            <a:r>
              <a:rPr lang="fa-IR" sz="3200" dirty="0" err="1" smtClean="0">
                <a:ln w="0"/>
                <a:cs typeface="B Koodak" panose="00000700000000000000" pitchFamily="2" charset="-78"/>
              </a:rPr>
              <a:t>یکدلی</a:t>
            </a:r>
            <a:r>
              <a:rPr lang="fa-IR" sz="3200" dirty="0" smtClean="0">
                <a:ln w="0"/>
                <a:cs typeface="B Koodak" panose="00000700000000000000" pitchFamily="2" charset="-78"/>
              </a:rPr>
              <a:t> مردم، قانون ملی شدن نفت را تصویب کرد.</a:t>
            </a:r>
            <a:endParaRPr lang="fa-IR" sz="3200" dirty="0"/>
          </a:p>
        </p:txBody>
      </p:sp>
      <p:sp>
        <p:nvSpPr>
          <p:cNvPr id="6" name="Rectangle 5"/>
          <p:cNvSpPr/>
          <p:nvPr/>
        </p:nvSpPr>
        <p:spPr>
          <a:xfrm>
            <a:off x="0" y="1567081"/>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پس از آن دکتر محمد مصدق نخست وزیر شد تا آن قانون را به اجرا در آورد و دست بیگانگان را از این ثروت ملی کوتاه کند. </a:t>
            </a:r>
            <a:endParaRPr lang="fa-IR" sz="3200" dirty="0"/>
          </a:p>
        </p:txBody>
      </p:sp>
      <p:sp>
        <p:nvSpPr>
          <p:cNvPr id="7" name="Rectangle 6"/>
          <p:cNvSpPr/>
          <p:nvPr/>
        </p:nvSpPr>
        <p:spPr>
          <a:xfrm>
            <a:off x="0" y="4124302"/>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دولت انگلیس برای جلوگیری از ملی شدن صنعت نفت و شکست آن، کارهای مختلفی انجام داد اما به دلیل وحدت ملت و همدلی رهبران نهضت، ناکام ماند.</a:t>
            </a:r>
            <a:endParaRPr lang="fa-IR" sz="32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450" y="3259357"/>
            <a:ext cx="4229100" cy="857250"/>
          </a:xfrm>
          <a:prstGeom prst="rect">
            <a:avLst/>
          </a:prstGeom>
        </p:spPr>
      </p:pic>
    </p:spTree>
    <p:extLst>
      <p:ext uri="{BB962C8B-B14F-4D97-AF65-F5344CB8AC3E}">
        <p14:creationId xmlns:p14="http://schemas.microsoft.com/office/powerpoint/2010/main" val="114498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43324" cy="6858000"/>
          </a:xfrm>
          <a:prstGeom prst="rect">
            <a:avLst/>
          </a:prstGeom>
        </p:spPr>
      </p:pic>
      <p:sp>
        <p:nvSpPr>
          <p:cNvPr id="6" name="Rectangle 5"/>
          <p:cNvSpPr/>
          <p:nvPr/>
        </p:nvSpPr>
        <p:spPr>
          <a:xfrm>
            <a:off x="9343324" y="2951946"/>
            <a:ext cx="2848676" cy="1384995"/>
          </a:xfrm>
          <a:prstGeom prst="rect">
            <a:avLst/>
          </a:prstGeom>
        </p:spPr>
        <p:txBody>
          <a:bodyPr wrap="square">
            <a:spAutoFit/>
          </a:bodyPr>
          <a:lstStyle/>
          <a:p>
            <a:pPr algn="ctr"/>
            <a:r>
              <a:rPr lang="fa-IR" sz="2800" dirty="0" smtClean="0">
                <a:cs typeface="B Koodak" panose="00000700000000000000" pitchFamily="2" charset="-78"/>
              </a:rPr>
              <a:t>آیت الله کاشانی و دکتر مصدق</a:t>
            </a:r>
          </a:p>
          <a:p>
            <a:pPr algn="ctr"/>
            <a:r>
              <a:rPr lang="fa-IR" sz="2800" dirty="0" smtClean="0">
                <a:cs typeface="B Koodak" panose="00000700000000000000" pitchFamily="2" charset="-78"/>
              </a:rPr>
              <a:t>رهبران ملی شدن نفت</a:t>
            </a:r>
            <a:endParaRPr lang="fa-IR" sz="2800" dirty="0">
              <a:cs typeface="B Koodak" panose="00000700000000000000" pitchFamily="2" charset="-78"/>
            </a:endParaRPr>
          </a:p>
        </p:txBody>
      </p:sp>
    </p:spTree>
    <p:extLst>
      <p:ext uri="{BB962C8B-B14F-4D97-AF65-F5344CB8AC3E}">
        <p14:creationId xmlns:p14="http://schemas.microsoft.com/office/powerpoint/2010/main" val="2115206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4800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1" y="0"/>
            <a:ext cx="5922818" cy="6858000"/>
          </a:xfrm>
          <a:prstGeom prst="rect">
            <a:avLst/>
          </a:prstGeom>
        </p:spPr>
      </p:pic>
      <p:sp>
        <p:nvSpPr>
          <p:cNvPr id="4" name="Rectangle 3"/>
          <p:cNvSpPr/>
          <p:nvPr/>
        </p:nvSpPr>
        <p:spPr>
          <a:xfrm>
            <a:off x="6631121" y="2736502"/>
            <a:ext cx="2848676" cy="1384995"/>
          </a:xfrm>
          <a:prstGeom prst="rect">
            <a:avLst/>
          </a:prstGeom>
        </p:spPr>
        <p:txBody>
          <a:bodyPr wrap="square">
            <a:spAutoFit/>
          </a:bodyPr>
          <a:lstStyle/>
          <a:p>
            <a:pPr algn="ctr"/>
            <a:r>
              <a:rPr lang="fa-IR" sz="2800" dirty="0" smtClean="0">
                <a:cs typeface="B Koodak" panose="00000700000000000000" pitchFamily="2" charset="-78"/>
              </a:rPr>
              <a:t>سند پیشنهاد 8 تن از نمایندگان مجلس برای ملی شدن صنعت نفت</a:t>
            </a:r>
            <a:endParaRPr lang="fa-IR" sz="2800" dirty="0">
              <a:cs typeface="B Koodak" panose="00000700000000000000" pitchFamily="2" charset="-78"/>
            </a:endParaRPr>
          </a:p>
        </p:txBody>
      </p:sp>
    </p:spTree>
    <p:extLst>
      <p:ext uri="{BB962C8B-B14F-4D97-AF65-F5344CB8AC3E}">
        <p14:creationId xmlns:p14="http://schemas.microsoft.com/office/powerpoint/2010/main" val="124382331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0" y="-17354"/>
            <a:ext cx="6667500" cy="687535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500461" cy="6858000"/>
          </a:xfrm>
          <a:prstGeom prst="rect">
            <a:avLst/>
          </a:prstGeom>
        </p:spPr>
      </p:pic>
      <p:sp>
        <p:nvSpPr>
          <p:cNvPr id="3" name="Rectangle 2"/>
          <p:cNvSpPr/>
          <p:nvPr/>
        </p:nvSpPr>
        <p:spPr>
          <a:xfrm>
            <a:off x="9500460" y="1874728"/>
            <a:ext cx="2691540" cy="3108543"/>
          </a:xfrm>
          <a:prstGeom prst="rect">
            <a:avLst/>
          </a:prstGeom>
        </p:spPr>
        <p:txBody>
          <a:bodyPr wrap="square">
            <a:spAutoFit/>
          </a:bodyPr>
          <a:lstStyle/>
          <a:p>
            <a:pPr algn="ctr"/>
            <a:r>
              <a:rPr lang="fa-IR" sz="2800" dirty="0">
                <a:cs typeface="B Koodak" panose="00000700000000000000" pitchFamily="2" charset="-78"/>
              </a:rPr>
              <a:t>تظاهرات </a:t>
            </a:r>
            <a:r>
              <a:rPr lang="fa-IR" sz="2800" dirty="0" err="1">
                <a:cs typeface="B Koodak" panose="00000700000000000000" pitchFamily="2" charset="-78"/>
              </a:rPr>
              <a:t>گروهي</a:t>
            </a:r>
            <a:r>
              <a:rPr lang="fa-IR" sz="2800" dirty="0">
                <a:cs typeface="B Koodak" panose="00000700000000000000" pitchFamily="2" charset="-78"/>
              </a:rPr>
              <a:t> از مردم در </a:t>
            </a:r>
            <a:r>
              <a:rPr lang="fa-IR" sz="2800" dirty="0" err="1">
                <a:cs typeface="B Koodak" panose="00000700000000000000" pitchFamily="2" charset="-78"/>
              </a:rPr>
              <a:t>خيابانهاي</a:t>
            </a:r>
            <a:r>
              <a:rPr lang="fa-IR" sz="2800" dirty="0">
                <a:cs typeface="B Koodak" panose="00000700000000000000" pitchFamily="2" charset="-78"/>
              </a:rPr>
              <a:t> </a:t>
            </a:r>
            <a:r>
              <a:rPr lang="fa-IR" sz="2800" dirty="0" err="1">
                <a:cs typeface="B Koodak" panose="00000700000000000000" pitchFamily="2" charset="-78"/>
              </a:rPr>
              <a:t>منتهي</a:t>
            </a:r>
            <a:r>
              <a:rPr lang="fa-IR" sz="2800" dirty="0">
                <a:cs typeface="B Koodak" panose="00000700000000000000" pitchFamily="2" charset="-78"/>
              </a:rPr>
              <a:t> به مجلس </a:t>
            </a:r>
            <a:r>
              <a:rPr lang="fa-IR" sz="2800" dirty="0" err="1">
                <a:cs typeface="B Koodak" panose="00000700000000000000" pitchFamily="2" charset="-78"/>
              </a:rPr>
              <a:t>شوراي</a:t>
            </a:r>
            <a:r>
              <a:rPr lang="fa-IR" sz="2800" dirty="0">
                <a:cs typeface="B Koodak" panose="00000700000000000000" pitchFamily="2" charset="-78"/>
              </a:rPr>
              <a:t> </a:t>
            </a:r>
            <a:r>
              <a:rPr lang="fa-IR" sz="2800" dirty="0" err="1">
                <a:cs typeface="B Koodak" panose="00000700000000000000" pitchFamily="2" charset="-78"/>
              </a:rPr>
              <a:t>ملي</a:t>
            </a:r>
            <a:r>
              <a:rPr lang="fa-IR" sz="2800" dirty="0">
                <a:cs typeface="B Koodak" panose="00000700000000000000" pitchFamily="2" charset="-78"/>
              </a:rPr>
              <a:t> به </a:t>
            </a:r>
            <a:r>
              <a:rPr lang="fa-IR" sz="2800" dirty="0" err="1">
                <a:cs typeface="B Koodak" panose="00000700000000000000" pitchFamily="2" charset="-78"/>
              </a:rPr>
              <a:t>طرفداري</a:t>
            </a:r>
            <a:r>
              <a:rPr lang="fa-IR" sz="2800" dirty="0">
                <a:cs typeface="B Koodak" panose="00000700000000000000" pitchFamily="2" charset="-78"/>
              </a:rPr>
              <a:t> از نهضت </a:t>
            </a:r>
            <a:r>
              <a:rPr lang="fa-IR" sz="2800" dirty="0" err="1">
                <a:cs typeface="B Koodak" panose="00000700000000000000" pitchFamily="2" charset="-78"/>
              </a:rPr>
              <a:t>ملي</a:t>
            </a:r>
            <a:r>
              <a:rPr lang="fa-IR" sz="2800" dirty="0">
                <a:cs typeface="B Koodak" panose="00000700000000000000" pitchFamily="2" charset="-78"/>
              </a:rPr>
              <a:t> شدن صنعت نفت </a:t>
            </a:r>
            <a:endParaRPr lang="fa-IR" sz="2800" dirty="0">
              <a:effectLst/>
              <a:cs typeface="B Koodak" panose="00000700000000000000" pitchFamily="2" charset="-78"/>
            </a:endParaRPr>
          </a:p>
        </p:txBody>
      </p:sp>
    </p:spTree>
    <p:extLst>
      <p:ext uri="{BB962C8B-B14F-4D97-AF65-F5344CB8AC3E}">
        <p14:creationId xmlns:p14="http://schemas.microsoft.com/office/powerpoint/2010/main" val="3680331298"/>
      </p:ext>
    </p:extLst>
  </p:cSld>
  <p:clrMapOvr>
    <a:masterClrMapping/>
  </p:clrMapOvr>
  <p:transition spd="slow">
    <p:comb/>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0" y="0"/>
            <a:ext cx="66675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534293" cy="6858000"/>
          </a:xfrm>
          <a:prstGeom prst="rect">
            <a:avLst/>
          </a:prstGeom>
        </p:spPr>
      </p:pic>
      <p:sp>
        <p:nvSpPr>
          <p:cNvPr id="4" name="Rectangle 3"/>
          <p:cNvSpPr/>
          <p:nvPr/>
        </p:nvSpPr>
        <p:spPr>
          <a:xfrm>
            <a:off x="9534292" y="2090172"/>
            <a:ext cx="2657708" cy="2246769"/>
          </a:xfrm>
          <a:prstGeom prst="rect">
            <a:avLst/>
          </a:prstGeom>
        </p:spPr>
        <p:txBody>
          <a:bodyPr wrap="square">
            <a:spAutoFit/>
          </a:bodyPr>
          <a:lstStyle/>
          <a:p>
            <a:pPr algn="ctr"/>
            <a:r>
              <a:rPr lang="fa-IR" sz="2800" dirty="0">
                <a:cs typeface="B Koodak" panose="00000700000000000000" pitchFamily="2" charset="-78"/>
              </a:rPr>
              <a:t>تظاهرات مردم تهران در مقابل مجلس </a:t>
            </a:r>
            <a:r>
              <a:rPr lang="fa-IR" sz="2800" dirty="0" err="1">
                <a:cs typeface="B Koodak" panose="00000700000000000000" pitchFamily="2" charset="-78"/>
              </a:rPr>
              <a:t>شوراي</a:t>
            </a:r>
            <a:r>
              <a:rPr lang="fa-IR" sz="2800" dirty="0">
                <a:cs typeface="B Koodak" panose="00000700000000000000" pitchFamily="2" charset="-78"/>
              </a:rPr>
              <a:t> </a:t>
            </a:r>
            <a:r>
              <a:rPr lang="fa-IR" sz="2800" dirty="0" err="1">
                <a:cs typeface="B Koodak" panose="00000700000000000000" pitchFamily="2" charset="-78"/>
              </a:rPr>
              <a:t>ملي</a:t>
            </a:r>
            <a:r>
              <a:rPr lang="fa-IR" sz="2800" dirty="0">
                <a:cs typeface="B Koodak" panose="00000700000000000000" pitchFamily="2" charset="-78"/>
              </a:rPr>
              <a:t> در </a:t>
            </a:r>
            <a:r>
              <a:rPr lang="fa-IR" sz="2800" dirty="0" err="1">
                <a:cs typeface="B Koodak" panose="00000700000000000000" pitchFamily="2" charset="-78"/>
              </a:rPr>
              <a:t>حمايت</a:t>
            </a:r>
            <a:r>
              <a:rPr lang="fa-IR" sz="2800" dirty="0">
                <a:cs typeface="B Koodak" panose="00000700000000000000" pitchFamily="2" charset="-78"/>
              </a:rPr>
              <a:t> از </a:t>
            </a:r>
            <a:r>
              <a:rPr lang="fa-IR" sz="2800" dirty="0" err="1">
                <a:cs typeface="B Koodak" panose="00000700000000000000" pitchFamily="2" charset="-78"/>
              </a:rPr>
              <a:t>دكتر</a:t>
            </a:r>
            <a:r>
              <a:rPr lang="fa-IR" sz="2800" dirty="0">
                <a:cs typeface="B Koodak" panose="00000700000000000000" pitchFamily="2" charset="-78"/>
              </a:rPr>
              <a:t> </a:t>
            </a:r>
            <a:r>
              <a:rPr lang="fa-IR" sz="2800" dirty="0" smtClean="0">
                <a:cs typeface="B Koodak" panose="00000700000000000000" pitchFamily="2" charset="-78"/>
              </a:rPr>
              <a:t>مصدق </a:t>
            </a:r>
            <a:r>
              <a:rPr lang="fa-IR" sz="2800" dirty="0">
                <a:cs typeface="B Koodak" panose="00000700000000000000" pitchFamily="2" charset="-78"/>
              </a:rPr>
              <a:t>نخست </a:t>
            </a:r>
            <a:r>
              <a:rPr lang="fa-IR" sz="2800" dirty="0" err="1">
                <a:cs typeface="B Koodak" panose="00000700000000000000" pitchFamily="2" charset="-78"/>
              </a:rPr>
              <a:t>وزير</a:t>
            </a:r>
            <a:r>
              <a:rPr lang="fa-IR" sz="2800" dirty="0">
                <a:cs typeface="B Koodak" panose="00000700000000000000" pitchFamily="2" charset="-78"/>
              </a:rPr>
              <a:t> </a:t>
            </a:r>
          </a:p>
        </p:txBody>
      </p:sp>
    </p:spTree>
    <p:extLst>
      <p:ext uri="{BB962C8B-B14F-4D97-AF65-F5344CB8AC3E}">
        <p14:creationId xmlns:p14="http://schemas.microsoft.com/office/powerpoint/2010/main" val="82328479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0" y="20746"/>
            <a:ext cx="6667500" cy="683725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01200" cy="6858000"/>
          </a:xfrm>
          <a:prstGeom prst="rect">
            <a:avLst/>
          </a:prstGeom>
        </p:spPr>
      </p:pic>
      <p:sp>
        <p:nvSpPr>
          <p:cNvPr id="3" name="Rectangle 2"/>
          <p:cNvSpPr/>
          <p:nvPr/>
        </p:nvSpPr>
        <p:spPr>
          <a:xfrm>
            <a:off x="9601200" y="2521059"/>
            <a:ext cx="2590800" cy="1815882"/>
          </a:xfrm>
          <a:prstGeom prst="rect">
            <a:avLst/>
          </a:prstGeom>
        </p:spPr>
        <p:txBody>
          <a:bodyPr wrap="square">
            <a:spAutoFit/>
          </a:bodyPr>
          <a:lstStyle/>
          <a:p>
            <a:pPr algn="ctr"/>
            <a:r>
              <a:rPr lang="fa-IR" sz="2800" b="1" dirty="0">
                <a:cs typeface="B Koodak" panose="00000700000000000000" pitchFamily="2" charset="-78"/>
              </a:rPr>
              <a:t>سخنرانی مصدق در مقابل مجلس شورای ملی درباره لزوم ملی شدن صنعت نفت.</a:t>
            </a:r>
            <a:endParaRPr lang="fa-IR" sz="2800" dirty="0">
              <a:cs typeface="B Koodak" panose="00000700000000000000" pitchFamily="2" charset="-78"/>
            </a:endParaRPr>
          </a:p>
        </p:txBody>
      </p:sp>
    </p:spTree>
    <p:extLst>
      <p:ext uri="{BB962C8B-B14F-4D97-AF65-F5344CB8AC3E}">
        <p14:creationId xmlns:p14="http://schemas.microsoft.com/office/powerpoint/2010/main" val="44561920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 y="0"/>
            <a:ext cx="12192000" cy="6858000"/>
          </a:xfrm>
          <a:prstGeom prst="rect">
            <a:avLst/>
          </a:prstGeom>
        </p:spPr>
      </p:pic>
      <p:sp>
        <p:nvSpPr>
          <p:cNvPr id="3" name="Round Diagonal Corner Rectangle 2"/>
          <p:cNvSpPr/>
          <p:nvPr/>
        </p:nvSpPr>
        <p:spPr>
          <a:xfrm>
            <a:off x="1965701" y="357568"/>
            <a:ext cx="8260597" cy="669471"/>
          </a:xfrm>
          <a:prstGeom prst="round2DiagRect">
            <a:avLst>
              <a:gd name="adj1" fmla="val 50000"/>
              <a:gd name="adj2" fmla="val 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ln w="0"/>
                <a:solidFill>
                  <a:sysClr val="windowText" lastClr="000000"/>
                </a:solidFill>
                <a:effectLst>
                  <a:outerShdw blurRad="38100" dist="19050" dir="2700000" algn="tl" rotWithShape="0">
                    <a:schemeClr val="dk1">
                      <a:alpha val="40000"/>
                    </a:schemeClr>
                  </a:outerShdw>
                </a:effectLst>
                <a:cs typeface="B Koodak" panose="00000700000000000000" pitchFamily="2" charset="-78"/>
              </a:rPr>
              <a:t>کودتای 28 مرداد 1332 و بازگشت استبداد و دیکتاتوری</a:t>
            </a:r>
            <a:endParaRPr lang="fa-IR" sz="3200" dirty="0">
              <a:solidFill>
                <a:sysClr val="windowText" lastClr="000000"/>
              </a:solidFill>
            </a:endParaRPr>
          </a:p>
        </p:txBody>
      </p:sp>
      <p:sp>
        <p:nvSpPr>
          <p:cNvPr id="4" name="Rectangle 3"/>
          <p:cNvSpPr/>
          <p:nvPr/>
        </p:nvSpPr>
        <p:spPr>
          <a:xfrm>
            <a:off x="829159" y="1027039"/>
            <a:ext cx="1053368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پس از مدتی، </a:t>
            </a:r>
            <a:r>
              <a:rPr lang="fa-IR" sz="3200" dirty="0" smtClean="0">
                <a:ln w="0"/>
                <a:solidFill>
                  <a:srgbClr val="0000FF"/>
                </a:solidFill>
                <a:cs typeface="B Koodak" panose="00000700000000000000" pitchFamily="2" charset="-78"/>
              </a:rPr>
              <a:t>میان رهبران و گروه های سیاسی پشتیبان نهضت ملی شدن نفت اختلاف</a:t>
            </a:r>
            <a:r>
              <a:rPr lang="fa-IR" sz="3200" dirty="0" smtClean="0">
                <a:ln w="0"/>
                <a:cs typeface="B Koodak" panose="00000700000000000000" pitchFamily="2" charset="-78"/>
              </a:rPr>
              <a:t> بروز کرد.</a:t>
            </a:r>
            <a:endParaRPr lang="fa-IR" sz="3200" dirty="0"/>
          </a:p>
        </p:txBody>
      </p:sp>
      <p:sp>
        <p:nvSpPr>
          <p:cNvPr id="5" name="Rectangle 4"/>
          <p:cNvSpPr/>
          <p:nvPr/>
        </p:nvSpPr>
        <p:spPr>
          <a:xfrm>
            <a:off x="0" y="2659559"/>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رهبران نهضت اسیر جاه طلبی و خودخواهی های سیاسی اطرافیان خود شدند و نتوانستند از گسترش اختلافات درونی جلوگیری کنند.</a:t>
            </a:r>
            <a:endParaRPr lang="fa-IR" sz="3200" dirty="0"/>
          </a:p>
        </p:txBody>
      </p:sp>
      <p:sp>
        <p:nvSpPr>
          <p:cNvPr id="6" name="Rectangle 5"/>
          <p:cNvSpPr/>
          <p:nvPr/>
        </p:nvSpPr>
        <p:spPr>
          <a:xfrm>
            <a:off x="2327329" y="4424749"/>
            <a:ext cx="7527009" cy="769441"/>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در نتیجه </a:t>
            </a:r>
            <a:r>
              <a:rPr lang="fa-IR" sz="3200" dirty="0" smtClean="0">
                <a:ln w="0"/>
                <a:solidFill>
                  <a:srgbClr val="0000FF"/>
                </a:solidFill>
                <a:cs typeface="B Koodak" panose="00000700000000000000" pitchFamily="2" charset="-78"/>
              </a:rPr>
              <a:t>اتحاد و همدلی به تفرقه و دشمنی </a:t>
            </a:r>
            <a:r>
              <a:rPr lang="fa-IR" sz="3200" dirty="0" smtClean="0">
                <a:ln w="0"/>
                <a:cs typeface="B Koodak" panose="00000700000000000000" pitchFamily="2" charset="-78"/>
              </a:rPr>
              <a:t>تبدیل شد.</a:t>
            </a:r>
            <a:endParaRPr lang="fa-IR" sz="3200" dirty="0"/>
          </a:p>
        </p:txBody>
      </p:sp>
      <p:sp>
        <p:nvSpPr>
          <p:cNvPr id="7" name="Rectangle 6"/>
          <p:cNvSpPr/>
          <p:nvPr/>
        </p:nvSpPr>
        <p:spPr>
          <a:xfrm>
            <a:off x="1782305" y="5512832"/>
            <a:ext cx="8312258" cy="769441"/>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این وضعیت، </a:t>
            </a:r>
            <a:r>
              <a:rPr lang="fa-IR" sz="3200" dirty="0" smtClean="0">
                <a:ln w="0"/>
                <a:solidFill>
                  <a:srgbClr val="0000FF"/>
                </a:solidFill>
                <a:cs typeface="B Koodak" panose="00000700000000000000" pitchFamily="2" charset="-78"/>
              </a:rPr>
              <a:t>ملت را دلسرد و دشمنان نهضت را امیدوار </a:t>
            </a:r>
            <a:r>
              <a:rPr lang="fa-IR" sz="3200" dirty="0" smtClean="0">
                <a:ln w="0"/>
                <a:cs typeface="B Koodak" panose="00000700000000000000" pitchFamily="2" charset="-78"/>
              </a:rPr>
              <a:t>کرد.</a:t>
            </a:r>
            <a:endParaRPr lang="fa-IR" sz="3200" dirty="0"/>
          </a:p>
        </p:txBody>
      </p:sp>
    </p:spTree>
    <p:extLst>
      <p:ext uri="{BB962C8B-B14F-4D97-AF65-F5344CB8AC3E}">
        <p14:creationId xmlns:p14="http://schemas.microsoft.com/office/powerpoint/2010/main" val="5919326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0" y="329800"/>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دولت های انگلستان و آمریکا از این شرایط برای سرنگونی دولت دکتر مصدق از طریق کودتا استفاده کردند.</a:t>
            </a:r>
            <a:endParaRPr lang="fa-IR" sz="3200" dirty="0"/>
          </a:p>
        </p:txBody>
      </p:sp>
      <p:sp>
        <p:nvSpPr>
          <p:cNvPr id="4" name="Rectangle 3"/>
          <p:cNvSpPr/>
          <p:nvPr/>
        </p:nvSpPr>
        <p:spPr>
          <a:xfrm>
            <a:off x="0" y="2323082"/>
            <a:ext cx="12192000" cy="156966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smtClean="0">
                <a:ln w="0"/>
                <a:cs typeface="B Koodak" panose="00000700000000000000" pitchFamily="2" charset="-78"/>
              </a:rPr>
              <a:t>طبق برنامه ای که دو کشور طراحی کردند، </a:t>
            </a:r>
            <a:r>
              <a:rPr lang="fa-IR" sz="3200" dirty="0" smtClean="0">
                <a:ln w="0"/>
                <a:solidFill>
                  <a:srgbClr val="0000FF"/>
                </a:solidFill>
                <a:cs typeface="B Koodak" panose="00000700000000000000" pitchFamily="2" charset="-78"/>
              </a:rPr>
              <a:t>در روز 28 مرداد 1332</a:t>
            </a:r>
            <a:r>
              <a:rPr lang="fa-IR" sz="3200" dirty="0" smtClean="0">
                <a:ln w="0"/>
                <a:cs typeface="B Koodak" panose="00000700000000000000" pitchFamily="2" charset="-78"/>
              </a:rPr>
              <a:t> </a:t>
            </a:r>
            <a:r>
              <a:rPr lang="fa-IR" sz="3200" dirty="0" err="1" smtClean="0">
                <a:ln w="0"/>
                <a:cs typeface="B Koodak" panose="00000700000000000000" pitchFamily="2" charset="-78"/>
              </a:rPr>
              <a:t>واحدهایی</a:t>
            </a:r>
            <a:r>
              <a:rPr lang="fa-IR" sz="3200" dirty="0" smtClean="0">
                <a:ln w="0"/>
                <a:cs typeface="B Koodak" panose="00000700000000000000" pitchFamily="2" charset="-78"/>
              </a:rPr>
              <a:t> از ارتش به </a:t>
            </a:r>
            <a:r>
              <a:rPr lang="fa-IR" sz="3200" dirty="0" smtClean="0">
                <a:ln w="0"/>
                <a:solidFill>
                  <a:srgbClr val="0000FF"/>
                </a:solidFill>
                <a:cs typeface="B Koodak" panose="00000700000000000000" pitchFamily="2" charset="-78"/>
              </a:rPr>
              <a:t>فرماندهی سرلشکر فضل الله زاهدی </a:t>
            </a:r>
            <a:r>
              <a:rPr lang="fa-IR" sz="3200" dirty="0" smtClean="0">
                <a:ln w="0"/>
                <a:cs typeface="B Koodak" panose="00000700000000000000" pitchFamily="2" charset="-78"/>
              </a:rPr>
              <a:t>به خیابانها ریختند و با اشغال مراکز مهم پایتخت، دولت دکتر مصدق را سرنگون کردند.</a:t>
            </a:r>
            <a:endParaRPr lang="fa-IR" sz="3200" dirty="0"/>
          </a:p>
        </p:txBody>
      </p:sp>
      <p:sp>
        <p:nvSpPr>
          <p:cNvPr id="5" name="Rectangle 4"/>
          <p:cNvSpPr/>
          <p:nvPr/>
        </p:nvSpPr>
        <p:spPr>
          <a:xfrm>
            <a:off x="0" y="3892742"/>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محمدرضا شاه پس از کودتا، به شاهی مستبد و ستمگر تبدیل شد که اصول قانون اساسی را آشکارا نادیده می گرفت.</a:t>
            </a:r>
            <a:endParaRPr lang="fa-IR" sz="3200" dirty="0"/>
          </a:p>
        </p:txBody>
      </p:sp>
      <p:sp>
        <p:nvSpPr>
          <p:cNvPr id="6" name="Rectangle 5"/>
          <p:cNvSpPr/>
          <p:nvPr/>
        </p:nvSpPr>
        <p:spPr>
          <a:xfrm>
            <a:off x="0" y="5356684"/>
            <a:ext cx="12192000" cy="1508105"/>
          </a:xfrm>
          <a:prstGeom prst="rect">
            <a:avLst/>
          </a:prstGeom>
        </p:spPr>
        <p:txBody>
          <a:bodyPr wrap="square">
            <a:spAutoFit/>
          </a:bodyPr>
          <a:lstStyle/>
          <a:p>
            <a:pPr algn="ctr">
              <a:lnSpc>
                <a:spcPct val="150000"/>
              </a:lnSpc>
            </a:pPr>
            <a:r>
              <a:rPr lang="fa-IR" sz="3200" dirty="0" smtClean="0">
                <a:ln w="0"/>
                <a:cs typeface="B Koodak" panose="00000700000000000000" pitchFamily="2" charset="-78"/>
              </a:rPr>
              <a:t>او همچنین با تأسیس سازمان اطلاعات و امنیت کشور ( ساواک) به سرکوب شدید مخالفان پرداخت و دوباره فضای ترس و خفقان بر ایران حاکم شد.</a:t>
            </a:r>
            <a:endParaRPr lang="fa-IR" sz="3200" dirty="0"/>
          </a:p>
        </p:txBody>
      </p:sp>
    </p:spTree>
    <p:extLst>
      <p:ext uri="{BB962C8B-B14F-4D97-AF65-F5344CB8AC3E}">
        <p14:creationId xmlns:p14="http://schemas.microsoft.com/office/powerpoint/2010/main" val="15592098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631" y="-1"/>
            <a:ext cx="4241369" cy="685800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896028" cy="6885498"/>
          </a:xfrm>
          <a:prstGeom prst="rect">
            <a:avLst/>
          </a:prstGeom>
        </p:spPr>
      </p:pic>
      <p:sp>
        <p:nvSpPr>
          <p:cNvPr id="3" name="Rectangle 2"/>
          <p:cNvSpPr/>
          <p:nvPr/>
        </p:nvSpPr>
        <p:spPr>
          <a:xfrm>
            <a:off x="8896027" y="2534808"/>
            <a:ext cx="3295973" cy="1815882"/>
          </a:xfrm>
          <a:prstGeom prst="rect">
            <a:avLst/>
          </a:prstGeom>
        </p:spPr>
        <p:txBody>
          <a:bodyPr wrap="square">
            <a:spAutoFit/>
          </a:bodyPr>
          <a:lstStyle/>
          <a:p>
            <a:pPr algn="ctr"/>
            <a:r>
              <a:rPr lang="fa-IR" sz="2800" b="1" dirty="0">
                <a:cs typeface="B Koodak" panose="00000700000000000000" pitchFamily="2" charset="-78"/>
              </a:rPr>
              <a:t>تجمع </a:t>
            </a:r>
            <a:r>
              <a:rPr lang="fa-IR" sz="2800" b="1" dirty="0" err="1">
                <a:cs typeface="B Koodak" panose="00000700000000000000" pitchFamily="2" charset="-78"/>
              </a:rPr>
              <a:t>هوادارن</a:t>
            </a:r>
            <a:r>
              <a:rPr lang="fa-IR" sz="2800" b="1" dirty="0">
                <a:cs typeface="B Koodak" panose="00000700000000000000" pitchFamily="2" charset="-78"/>
              </a:rPr>
              <a:t> شاه و مخالفان مصدق در مقابل مجلس شورای ملی. اسفند 1331</a:t>
            </a:r>
            <a:endParaRPr lang="fa-IR" sz="2800" dirty="0">
              <a:cs typeface="B Koodak" panose="00000700000000000000" pitchFamily="2" charset="-78"/>
            </a:endParaRPr>
          </a:p>
        </p:txBody>
      </p:sp>
    </p:spTree>
    <p:extLst>
      <p:ext uri="{BB962C8B-B14F-4D97-AF65-F5344CB8AC3E}">
        <p14:creationId xmlns:p14="http://schemas.microsoft.com/office/powerpoint/2010/main" val="22930956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0"/>
            <a:ext cx="48768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2743200" cy="6858000"/>
          </a:xfrm>
          <a:prstGeom prst="rect">
            <a:avLst/>
          </a:prstGeom>
        </p:spPr>
      </p:pic>
      <p:sp>
        <p:nvSpPr>
          <p:cNvPr id="5" name="Rectangle 4"/>
          <p:cNvSpPr/>
          <p:nvPr/>
        </p:nvSpPr>
        <p:spPr>
          <a:xfrm>
            <a:off x="4571999" y="2890391"/>
            <a:ext cx="2743201" cy="1077218"/>
          </a:xfrm>
          <a:prstGeom prst="rect">
            <a:avLst/>
          </a:prstGeom>
          <a:noFill/>
        </p:spPr>
        <p:txBody>
          <a:bodyPr wrap="square" lIns="91440" tIns="45720" rIns="91440" bIns="45720">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آیت الله سید حسن مدرس</a:t>
            </a:r>
            <a:endParaRPr lang="en-US" sz="3200" dirty="0">
              <a:ln w="0"/>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2509613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26" y="0"/>
            <a:ext cx="4394874" cy="686311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888637" cy="6863114"/>
          </a:xfrm>
          <a:prstGeom prst="rect">
            <a:avLst/>
          </a:prstGeom>
        </p:spPr>
      </p:pic>
      <p:sp>
        <p:nvSpPr>
          <p:cNvPr id="3" name="Rectangle 2"/>
          <p:cNvSpPr/>
          <p:nvPr/>
        </p:nvSpPr>
        <p:spPr>
          <a:xfrm>
            <a:off x="7888636" y="2739059"/>
            <a:ext cx="4153548" cy="1384995"/>
          </a:xfrm>
          <a:prstGeom prst="rect">
            <a:avLst/>
          </a:prstGeom>
        </p:spPr>
        <p:txBody>
          <a:bodyPr wrap="square">
            <a:spAutoFit/>
          </a:bodyPr>
          <a:lstStyle/>
          <a:p>
            <a:pPr algn="ctr"/>
            <a:r>
              <a:rPr lang="fa-IR" sz="2800" dirty="0">
                <a:cs typeface="B Koodak" panose="00000700000000000000" pitchFamily="2" charset="-78"/>
              </a:rPr>
              <a:t>اوباش تهران به </a:t>
            </a:r>
            <a:r>
              <a:rPr lang="fa-IR" sz="2800" dirty="0" err="1">
                <a:cs typeface="B Koodak" panose="00000700000000000000" pitchFamily="2" charset="-78"/>
              </a:rPr>
              <a:t>سرکردگی</a:t>
            </a:r>
            <a:r>
              <a:rPr lang="fa-IR" sz="2800" dirty="0">
                <a:cs typeface="B Koodak" panose="00000700000000000000" pitchFamily="2" charset="-78"/>
              </a:rPr>
              <a:t> شعبان جعفری در مقابل خانه دکتر مصدق. 28 مرداد 1332</a:t>
            </a:r>
          </a:p>
        </p:txBody>
      </p:sp>
    </p:spTree>
    <p:extLst>
      <p:ext uri="{BB962C8B-B14F-4D97-AF65-F5344CB8AC3E}">
        <p14:creationId xmlns:p14="http://schemas.microsoft.com/office/powerpoint/2010/main" val="976497977"/>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663553" cy="6881336"/>
          </a:xfrm>
          <a:prstGeom prst="rect">
            <a:avLst/>
          </a:prstGeom>
        </p:spPr>
      </p:pic>
      <p:sp>
        <p:nvSpPr>
          <p:cNvPr id="3" name="Rectangle 2"/>
          <p:cNvSpPr/>
          <p:nvPr/>
        </p:nvSpPr>
        <p:spPr>
          <a:xfrm>
            <a:off x="8663552" y="2532727"/>
            <a:ext cx="3528448" cy="1815882"/>
          </a:xfrm>
          <a:prstGeom prst="rect">
            <a:avLst/>
          </a:prstGeom>
        </p:spPr>
        <p:txBody>
          <a:bodyPr wrap="square">
            <a:spAutoFit/>
          </a:bodyPr>
          <a:lstStyle/>
          <a:p>
            <a:pPr algn="ctr"/>
            <a:r>
              <a:rPr lang="fa-IR" sz="2800" dirty="0">
                <a:cs typeface="B Koodak" panose="00000700000000000000" pitchFamily="2" charset="-78"/>
              </a:rPr>
              <a:t>منزل دکتر مصدق پس از یورش ارتش تحت امر زاهدی. 28 مرداد سال 1332</a:t>
            </a:r>
          </a:p>
        </p:txBody>
      </p:sp>
    </p:spTree>
    <p:extLst>
      <p:ext uri="{BB962C8B-B14F-4D97-AF65-F5344CB8AC3E}">
        <p14:creationId xmlns:p14="http://schemas.microsoft.com/office/powerpoint/2010/main" val="268255310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714" y="0"/>
            <a:ext cx="5062779"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45478" cy="6858000"/>
          </a:xfrm>
          <a:prstGeom prst="rect">
            <a:avLst/>
          </a:prstGeom>
        </p:spPr>
      </p:pic>
      <p:sp>
        <p:nvSpPr>
          <p:cNvPr id="4" name="Rectangle 3"/>
          <p:cNvSpPr/>
          <p:nvPr/>
        </p:nvSpPr>
        <p:spPr>
          <a:xfrm>
            <a:off x="9283484" y="2736502"/>
            <a:ext cx="3017003" cy="1384995"/>
          </a:xfrm>
          <a:prstGeom prst="rect">
            <a:avLst/>
          </a:prstGeom>
        </p:spPr>
        <p:txBody>
          <a:bodyPr wrap="square">
            <a:spAutoFit/>
          </a:bodyPr>
          <a:lstStyle/>
          <a:p>
            <a:pPr algn="ctr"/>
            <a:r>
              <a:rPr lang="fa-IR" sz="2800" dirty="0">
                <a:cs typeface="B Koodak" panose="00000700000000000000" pitchFamily="2" charset="-78"/>
              </a:rPr>
              <a:t>تانک های ارتش پس از کودتا در خیابان های تهران. 28 مرداد </a:t>
            </a:r>
          </a:p>
        </p:txBody>
      </p:sp>
    </p:spTree>
    <p:extLst>
      <p:ext uri="{BB962C8B-B14F-4D97-AF65-F5344CB8AC3E}">
        <p14:creationId xmlns:p14="http://schemas.microsoft.com/office/powerpoint/2010/main" val="414417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5437" y="0"/>
            <a:ext cx="7046563"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67986" cy="6858000"/>
          </a:xfrm>
          <a:prstGeom prst="rect">
            <a:avLst/>
          </a:prstGeom>
        </p:spPr>
      </p:pic>
      <p:sp>
        <p:nvSpPr>
          <p:cNvPr id="3" name="Rectangle 2"/>
          <p:cNvSpPr/>
          <p:nvPr/>
        </p:nvSpPr>
        <p:spPr>
          <a:xfrm>
            <a:off x="9267986" y="2090172"/>
            <a:ext cx="2924014" cy="2677656"/>
          </a:xfrm>
          <a:prstGeom prst="rect">
            <a:avLst/>
          </a:prstGeom>
        </p:spPr>
        <p:txBody>
          <a:bodyPr wrap="square">
            <a:spAutoFit/>
          </a:bodyPr>
          <a:lstStyle/>
          <a:p>
            <a:pPr algn="ctr"/>
            <a:r>
              <a:rPr lang="fa-IR" sz="2800" dirty="0">
                <a:cs typeface="B Koodak" panose="00000700000000000000" pitchFamily="2" charset="-78"/>
              </a:rPr>
              <a:t>ساعات اولیه پس از انجام کودتا؛ زاهدی در دفتر شهربانی تلگراف موفقیت عملیات را برای شاه می نویسد. 28 مرداد 1332</a:t>
            </a:r>
          </a:p>
        </p:txBody>
      </p:sp>
    </p:spTree>
    <p:extLst>
      <p:ext uri="{BB962C8B-B14F-4D97-AF65-F5344CB8AC3E}">
        <p14:creationId xmlns:p14="http://schemas.microsoft.com/office/powerpoint/2010/main" val="1610604710"/>
      </p:ext>
    </p:extLst>
  </p:cSld>
  <p:clrMapOvr>
    <a:masterClrMapping/>
  </p:clrMapOvr>
  <p:transition spd="slow">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329981" cy="6858000"/>
          </a:xfrm>
          <a:prstGeom prst="rect">
            <a:avLst/>
          </a:prstGeom>
        </p:spPr>
      </p:pic>
      <p:sp>
        <p:nvSpPr>
          <p:cNvPr id="3" name="Rectangle 2"/>
          <p:cNvSpPr/>
          <p:nvPr/>
        </p:nvSpPr>
        <p:spPr>
          <a:xfrm>
            <a:off x="9329980" y="2521059"/>
            <a:ext cx="2862020" cy="1815882"/>
          </a:xfrm>
          <a:prstGeom prst="rect">
            <a:avLst/>
          </a:prstGeom>
        </p:spPr>
        <p:txBody>
          <a:bodyPr wrap="square">
            <a:spAutoFit/>
          </a:bodyPr>
          <a:lstStyle/>
          <a:p>
            <a:pPr algn="ctr"/>
            <a:r>
              <a:rPr lang="fa-IR" sz="2800" dirty="0">
                <a:cs typeface="B Koodak" panose="00000700000000000000" pitchFamily="2" charset="-78"/>
              </a:rPr>
              <a:t>تانک های ارتش در خیابان های تهران در انتظار ورود شاه. 1شهریور 1332</a:t>
            </a:r>
          </a:p>
        </p:txBody>
      </p:sp>
    </p:spTree>
    <p:extLst>
      <p:ext uri="{BB962C8B-B14F-4D97-AF65-F5344CB8AC3E}">
        <p14:creationId xmlns:p14="http://schemas.microsoft.com/office/powerpoint/2010/main" val="2658802368"/>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0" y="0"/>
            <a:ext cx="8890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07471" cy="6858000"/>
          </a:xfrm>
          <a:prstGeom prst="rect">
            <a:avLst/>
          </a:prstGeom>
        </p:spPr>
      </p:pic>
      <p:sp>
        <p:nvSpPr>
          <p:cNvPr id="4" name="Rectangle 3"/>
          <p:cNvSpPr/>
          <p:nvPr/>
        </p:nvSpPr>
        <p:spPr>
          <a:xfrm>
            <a:off x="9407471" y="2736502"/>
            <a:ext cx="2784529" cy="1384995"/>
          </a:xfrm>
          <a:prstGeom prst="rect">
            <a:avLst/>
          </a:prstGeom>
        </p:spPr>
        <p:txBody>
          <a:bodyPr wrap="square">
            <a:spAutoFit/>
          </a:bodyPr>
          <a:lstStyle/>
          <a:p>
            <a:pPr algn="ctr"/>
            <a:r>
              <a:rPr lang="fa-IR" sz="2800" dirty="0">
                <a:cs typeface="B Koodak" panose="00000700000000000000" pitchFamily="2" charset="-78"/>
              </a:rPr>
              <a:t>استقبال از شاه پس از بازگشت به ایران. </a:t>
            </a:r>
            <a:endParaRPr lang="fa-IR" sz="2800" dirty="0" smtClean="0">
              <a:cs typeface="B Koodak" panose="00000700000000000000" pitchFamily="2" charset="-78"/>
            </a:endParaRPr>
          </a:p>
          <a:p>
            <a:pPr algn="ctr"/>
            <a:r>
              <a:rPr lang="fa-IR" sz="2800" dirty="0" smtClean="0">
                <a:cs typeface="B Koodak" panose="00000700000000000000" pitchFamily="2" charset="-78"/>
              </a:rPr>
              <a:t> 1 شهریور </a:t>
            </a:r>
            <a:r>
              <a:rPr lang="fa-IR" sz="2800" dirty="0">
                <a:cs typeface="B Koodak" panose="00000700000000000000" pitchFamily="2" charset="-78"/>
              </a:rPr>
              <a:t>1332</a:t>
            </a:r>
          </a:p>
        </p:txBody>
      </p:sp>
    </p:spTree>
    <p:extLst>
      <p:ext uri="{BB962C8B-B14F-4D97-AF65-F5344CB8AC3E}">
        <p14:creationId xmlns:p14="http://schemas.microsoft.com/office/powerpoint/2010/main" val="21620362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5252" cy="6858000"/>
          </a:xfrm>
          <a:prstGeom prst="rect">
            <a:avLst/>
          </a:prstGeom>
        </p:spPr>
      </p:pic>
      <p:sp>
        <p:nvSpPr>
          <p:cNvPr id="3" name="Rectangle 2"/>
          <p:cNvSpPr/>
          <p:nvPr/>
        </p:nvSpPr>
        <p:spPr>
          <a:xfrm>
            <a:off x="5445252" y="2782669"/>
            <a:ext cx="6746748" cy="1384995"/>
          </a:xfrm>
          <a:prstGeom prst="rect">
            <a:avLst/>
          </a:prstGeom>
        </p:spPr>
        <p:txBody>
          <a:bodyPr wrap="square">
            <a:spAutoFit/>
          </a:bodyPr>
          <a:lstStyle/>
          <a:p>
            <a:pPr algn="ctr"/>
            <a:r>
              <a:rPr lang="fa-IR" sz="2800" dirty="0">
                <a:cs typeface="B Koodak" panose="00000700000000000000" pitchFamily="2" charset="-78"/>
              </a:rPr>
              <a:t>مصدق پس از کودتای 28 مرداد و در دادگاه نظامی؛ </a:t>
            </a:r>
            <a:endParaRPr lang="fa-IR" sz="2800" dirty="0" smtClean="0">
              <a:cs typeface="B Koodak" panose="00000700000000000000" pitchFamily="2" charset="-78"/>
            </a:endParaRPr>
          </a:p>
          <a:p>
            <a:pPr algn="ctr"/>
            <a:r>
              <a:rPr lang="fa-IR" sz="2800" dirty="0" smtClean="0">
                <a:cs typeface="B Koodak" panose="00000700000000000000" pitchFamily="2" charset="-78"/>
              </a:rPr>
              <a:t>او </a:t>
            </a:r>
            <a:r>
              <a:rPr lang="fa-IR" sz="2800" dirty="0">
                <a:cs typeface="B Koodak" panose="00000700000000000000" pitchFamily="2" charset="-78"/>
              </a:rPr>
              <a:t>در این دادگاه به سه سال حبس مجرد (انفرادی) محکوم شد.</a:t>
            </a:r>
          </a:p>
        </p:txBody>
      </p:sp>
    </p:spTree>
    <p:extLst>
      <p:ext uri="{BB962C8B-B14F-4D97-AF65-F5344CB8AC3E}">
        <p14:creationId xmlns:p14="http://schemas.microsoft.com/office/powerpoint/2010/main" val="271878260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972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08908" cy="6952652"/>
          </a:xfrm>
          <a:prstGeom prst="rect">
            <a:avLst/>
          </a:prstGeom>
        </p:spPr>
      </p:pic>
      <p:sp>
        <p:nvSpPr>
          <p:cNvPr id="3" name="Rectangle 2"/>
          <p:cNvSpPr/>
          <p:nvPr/>
        </p:nvSpPr>
        <p:spPr>
          <a:xfrm>
            <a:off x="5974391" y="3214716"/>
            <a:ext cx="5844870" cy="523220"/>
          </a:xfrm>
          <a:prstGeom prst="rect">
            <a:avLst/>
          </a:prstGeom>
        </p:spPr>
        <p:txBody>
          <a:bodyPr wrap="none">
            <a:spAutoFit/>
          </a:bodyPr>
          <a:lstStyle/>
          <a:p>
            <a:pPr algn="ctr"/>
            <a:r>
              <a:rPr lang="fa-IR" sz="2800" dirty="0">
                <a:cs typeface="B Koodak" panose="00000700000000000000" pitchFamily="2" charset="-78"/>
              </a:rPr>
              <a:t>مصدق به منزلش در روستای </a:t>
            </a:r>
            <a:r>
              <a:rPr lang="fa-IR" sz="2800" dirty="0" err="1">
                <a:cs typeface="B Koodak" panose="00000700000000000000" pitchFamily="2" charset="-78"/>
              </a:rPr>
              <a:t>احمدآباد</a:t>
            </a:r>
            <a:r>
              <a:rPr lang="fa-IR" sz="2800" dirty="0">
                <a:cs typeface="B Koodak" panose="00000700000000000000" pitchFamily="2" charset="-78"/>
              </a:rPr>
              <a:t> تبعید شد</a:t>
            </a:r>
          </a:p>
        </p:txBody>
      </p:sp>
    </p:spTree>
    <p:extLst>
      <p:ext uri="{BB962C8B-B14F-4D97-AF65-F5344CB8AC3E}">
        <p14:creationId xmlns:p14="http://schemas.microsoft.com/office/powerpoint/2010/main" val="70665012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1" y="0"/>
            <a:ext cx="10972799"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27024" cy="6858000"/>
          </a:xfrm>
          <a:prstGeom prst="rect">
            <a:avLst/>
          </a:prstGeom>
        </p:spPr>
      </p:pic>
      <p:sp>
        <p:nvSpPr>
          <p:cNvPr id="3" name="Rectangle 2"/>
          <p:cNvSpPr/>
          <p:nvPr/>
        </p:nvSpPr>
        <p:spPr>
          <a:xfrm>
            <a:off x="8927024" y="2686394"/>
            <a:ext cx="3264976" cy="1384995"/>
          </a:xfrm>
          <a:prstGeom prst="rect">
            <a:avLst/>
          </a:prstGeom>
        </p:spPr>
        <p:txBody>
          <a:bodyPr wrap="square">
            <a:spAutoFit/>
          </a:bodyPr>
          <a:lstStyle/>
          <a:p>
            <a:pPr algn="ctr"/>
            <a:r>
              <a:rPr lang="fa-IR" sz="2800" dirty="0">
                <a:cs typeface="B Koodak" panose="00000700000000000000" pitchFamily="2" charset="-78"/>
              </a:rPr>
              <a:t>مصدق </a:t>
            </a:r>
            <a:r>
              <a:rPr lang="fa-IR" sz="2800" dirty="0" smtClean="0">
                <a:cs typeface="B Koodak" panose="00000700000000000000" pitchFamily="2" charset="-78"/>
              </a:rPr>
              <a:t>در </a:t>
            </a:r>
            <a:r>
              <a:rPr lang="fa-IR" sz="2800" dirty="0" err="1">
                <a:cs typeface="B Koodak" panose="00000700000000000000" pitchFamily="2" charset="-78"/>
              </a:rPr>
              <a:t>كنار</a:t>
            </a:r>
            <a:r>
              <a:rPr lang="fa-IR" sz="2800" dirty="0">
                <a:cs typeface="B Koodak" panose="00000700000000000000" pitchFamily="2" charset="-78"/>
              </a:rPr>
              <a:t> همسرش </a:t>
            </a:r>
            <a:r>
              <a:rPr lang="fa-IR" sz="2800" dirty="0" err="1">
                <a:cs typeface="B Koodak" panose="00000700000000000000" pitchFamily="2" charset="-78"/>
              </a:rPr>
              <a:t>ضیاءالسلطنه</a:t>
            </a:r>
            <a:r>
              <a:rPr lang="fa-IR" sz="2800" dirty="0">
                <a:cs typeface="B Koodak" panose="00000700000000000000" pitchFamily="2" charset="-78"/>
              </a:rPr>
              <a:t> </a:t>
            </a:r>
            <a:r>
              <a:rPr lang="fa-IR" sz="2800" dirty="0" smtClean="0">
                <a:cs typeface="B Koodak" panose="00000700000000000000" pitchFamily="2" charset="-78"/>
              </a:rPr>
              <a:t>در </a:t>
            </a:r>
            <a:r>
              <a:rPr lang="fa-IR" sz="2800" dirty="0">
                <a:cs typeface="B Koodak" panose="00000700000000000000" pitchFamily="2" charset="-78"/>
              </a:rPr>
              <a:t>دوران حصر خانگی</a:t>
            </a:r>
          </a:p>
        </p:txBody>
      </p:sp>
    </p:spTree>
    <p:extLst>
      <p:ext uri="{BB962C8B-B14F-4D97-AF65-F5344CB8AC3E}">
        <p14:creationId xmlns:p14="http://schemas.microsoft.com/office/powerpoint/2010/main" val="1655463158"/>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rot="19758507">
            <a:off x="8537680" y="5114566"/>
            <a:ext cx="2008883" cy="1323439"/>
          </a:xfrm>
          <a:prstGeom prst="rect">
            <a:avLst/>
          </a:prstGeom>
          <a:noFill/>
        </p:spPr>
        <p:txBody>
          <a:bodyPr wrap="none" lIns="91440" tIns="45720" rIns="91440" bIns="45720">
            <a:spAutoFit/>
          </a:bodyPr>
          <a:lstStyle/>
          <a:p>
            <a:pPr algn="ctr"/>
            <a:r>
              <a:rPr lang="fa-IR" sz="8000" b="1" dirty="0" smtClean="0">
                <a:ln w="10160">
                  <a:solidFill>
                    <a:schemeClr val="accent5"/>
                  </a:solidFill>
                  <a:prstDash val="solid"/>
                </a:ln>
                <a:solidFill>
                  <a:sysClr val="windowText" lastClr="000000"/>
                </a:solidFill>
                <a:effectLst>
                  <a:outerShdw blurRad="38100" dist="22860" dir="5400000" algn="tl" rotWithShape="0">
                    <a:srgbClr val="000000">
                      <a:alpha val="30000"/>
                    </a:srgbClr>
                  </a:outerShdw>
                </a:effectLst>
                <a:cs typeface="B Majid Shadow" panose="00000400000000000000" pitchFamily="2" charset="-78"/>
              </a:rPr>
              <a:t>پایان</a:t>
            </a:r>
            <a:endParaRPr lang="en-US" sz="8000" b="1" dirty="0">
              <a:ln w="10160">
                <a:solidFill>
                  <a:schemeClr val="accent5"/>
                </a:solidFill>
                <a:prstDash val="solid"/>
              </a:ln>
              <a:solidFill>
                <a:sysClr val="windowText" lastClr="000000"/>
              </a:solidFill>
              <a:effectLst>
                <a:outerShdw blurRad="38100" dist="22860" dir="5400000" algn="tl" rotWithShape="0">
                  <a:srgbClr val="000000">
                    <a:alpha val="30000"/>
                  </a:srgbClr>
                </a:outerShdw>
              </a:effectLst>
              <a:cs typeface="B Majid Shadow" panose="00000400000000000000" pitchFamily="2" charset="-78"/>
            </a:endParaRPr>
          </a:p>
        </p:txBody>
      </p:sp>
    </p:spTree>
    <p:extLst>
      <p:ext uri="{BB962C8B-B14F-4D97-AF65-F5344CB8AC3E}">
        <p14:creationId xmlns:p14="http://schemas.microsoft.com/office/powerpoint/2010/main" val="1310534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507186" cy="6988628"/>
          </a:xfrm>
          <a:prstGeom prst="rect">
            <a:avLst/>
          </a:prstGeom>
        </p:spPr>
      </p:pic>
      <p:sp>
        <p:nvSpPr>
          <p:cNvPr id="5" name="Rectangle 4"/>
          <p:cNvSpPr/>
          <p:nvPr/>
        </p:nvSpPr>
        <p:spPr>
          <a:xfrm>
            <a:off x="8327572" y="2955706"/>
            <a:ext cx="3864428" cy="1077218"/>
          </a:xfrm>
          <a:prstGeom prst="rect">
            <a:avLst/>
          </a:prstGeom>
          <a:noFill/>
        </p:spPr>
        <p:txBody>
          <a:bodyPr wrap="square" lIns="91440" tIns="45720" rIns="91440" bIns="45720">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آیت الله سید حسن مدرس و مخالفت با قرارداد 1919</a:t>
            </a:r>
            <a:endParaRPr lang="en-US" sz="3200" dirty="0">
              <a:ln w="0"/>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133494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7620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964386" cy="6858000"/>
          </a:xfrm>
          <a:prstGeom prst="rect">
            <a:avLst/>
          </a:prstGeom>
        </p:spPr>
      </p:pic>
      <p:sp>
        <p:nvSpPr>
          <p:cNvPr id="4" name="Rectangle 3"/>
          <p:cNvSpPr/>
          <p:nvPr/>
        </p:nvSpPr>
        <p:spPr>
          <a:xfrm>
            <a:off x="9206592" y="3136612"/>
            <a:ext cx="2743201" cy="584775"/>
          </a:xfrm>
          <a:prstGeom prst="rect">
            <a:avLst/>
          </a:prstGeom>
          <a:noFill/>
        </p:spPr>
        <p:txBody>
          <a:bodyPr wrap="square" lIns="91440" tIns="45720" rIns="91440" bIns="45720">
            <a:spAutoFit/>
          </a:bodyPr>
          <a:lstStyle/>
          <a:p>
            <a:pPr algn="ctr"/>
            <a:r>
              <a:rPr lang="fa-IR" sz="3200" dirty="0" smtClean="0">
                <a:ln w="0"/>
                <a:effectLst>
                  <a:outerShdw blurRad="38100" dist="19050" dir="2700000" algn="tl" rotWithShape="0">
                    <a:schemeClr val="dk1">
                      <a:alpha val="40000"/>
                    </a:schemeClr>
                  </a:outerShdw>
                </a:effectLst>
                <a:cs typeface="B Koodak" panose="00000700000000000000" pitchFamily="2" charset="-78"/>
              </a:rPr>
              <a:t>شیخ محمد خیابانی</a:t>
            </a:r>
            <a:endParaRPr lang="en-US" sz="3200" dirty="0">
              <a:ln w="0"/>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34060710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پاورپوینت درس 14 مطالعات اجتماعی نهم ایران در دوران حکومت پهلوی</Template>
  <TotalTime>0</TotalTime>
  <Words>2931</Words>
  <Application>Microsoft Office PowerPoint</Application>
  <PresentationFormat>Widescreen</PresentationFormat>
  <Paragraphs>156</Paragraphs>
  <Slides>79</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79</vt:i4>
      </vt:variant>
    </vt:vector>
  </HeadingPairs>
  <TitlesOfParts>
    <vt:vector size="88" baseType="lpstr">
      <vt:lpstr>Arial</vt:lpstr>
      <vt:lpstr>B Koodak</vt:lpstr>
      <vt:lpstr>B Majid Shadow</vt:lpstr>
      <vt:lpstr>Calibri</vt:lpstr>
      <vt:lpstr>Calibri Light</vt:lpstr>
      <vt:lpstr>inherit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omid</dc:creator>
  <cp:lastModifiedBy>omid</cp:lastModifiedBy>
  <cp:revision>1</cp:revision>
  <dcterms:created xsi:type="dcterms:W3CDTF">2020-02-08T09:17:49Z</dcterms:created>
  <dcterms:modified xsi:type="dcterms:W3CDTF">2020-02-08T09:18:00Z</dcterms:modified>
</cp:coreProperties>
</file>