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6" r:id="rId1"/>
  </p:sldMasterIdLst>
  <p:notesMasterIdLst>
    <p:notesMasterId r:id="rId30"/>
  </p:notesMasterIdLst>
  <p:sldIdLst>
    <p:sldId id="293" r:id="rId2"/>
    <p:sldId id="258" r:id="rId3"/>
    <p:sldId id="259" r:id="rId4"/>
    <p:sldId id="263" r:id="rId5"/>
    <p:sldId id="266" r:id="rId6"/>
    <p:sldId id="265" r:id="rId7"/>
    <p:sldId id="267" r:id="rId8"/>
    <p:sldId id="268" r:id="rId9"/>
    <p:sldId id="277" r:id="rId10"/>
    <p:sldId id="272" r:id="rId11"/>
    <p:sldId id="276" r:id="rId12"/>
    <p:sldId id="270" r:id="rId13"/>
    <p:sldId id="273" r:id="rId14"/>
    <p:sldId id="288" r:id="rId15"/>
    <p:sldId id="289" r:id="rId16"/>
    <p:sldId id="271" r:id="rId17"/>
    <p:sldId id="274" r:id="rId18"/>
    <p:sldId id="275" r:id="rId19"/>
    <p:sldId id="282" r:id="rId20"/>
    <p:sldId id="278" r:id="rId21"/>
    <p:sldId id="286" r:id="rId22"/>
    <p:sldId id="285" r:id="rId23"/>
    <p:sldId id="294" r:id="rId24"/>
    <p:sldId id="279" r:id="rId25"/>
    <p:sldId id="292" r:id="rId26"/>
    <p:sldId id="290" r:id="rId27"/>
    <p:sldId id="281" r:id="rId28"/>
    <p:sldId id="28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93" autoAdjust="0"/>
    <p:restoredTop sz="94709" autoAdjust="0"/>
  </p:normalViewPr>
  <p:slideViewPr>
    <p:cSldViewPr>
      <p:cViewPr varScale="1">
        <p:scale>
          <a:sx n="81" d="100"/>
          <a:sy n="81" d="100"/>
        </p:scale>
        <p:origin x="110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D6A31C-FB0F-4156-A5D3-DC6BC0AD8EC4}" type="datetimeFigureOut">
              <a:rPr lang="en-US" smtClean="0"/>
              <a:pPr/>
              <a:t>8/12/2015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754438-09E5-41BF-8015-D60A22CFE3E6}" type="slidenum">
              <a:rPr lang="en-US" smtClean="0"/>
              <a:pPr/>
              <a:t>‹#›</a:t>
            </a:fld>
            <a:endParaRPr lang="en-US"/>
          </a:p>
        </p:txBody>
      </p:sp>
    </p:spTree>
    <p:extLst>
      <p:ext uri="{BB962C8B-B14F-4D97-AF65-F5344CB8AC3E}">
        <p14:creationId xmlns:p14="http://schemas.microsoft.com/office/powerpoint/2010/main" val="1653284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754438-09E5-41BF-8015-D60A22CFE3E6}" type="slidenum">
              <a:rPr lang="en-US" smtClean="0"/>
              <a:pPr/>
              <a:t>10</a:t>
            </a:fld>
            <a:endParaRPr lang="en-US"/>
          </a:p>
        </p:txBody>
      </p:sp>
    </p:spTree>
    <p:extLst>
      <p:ext uri="{BB962C8B-B14F-4D97-AF65-F5344CB8AC3E}">
        <p14:creationId xmlns:p14="http://schemas.microsoft.com/office/powerpoint/2010/main" val="1270924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نمونه</a:t>
            </a:r>
            <a:r>
              <a:rPr lang="fa-IR" baseline="0" dirty="0" smtClean="0"/>
              <a:t> پله در مناره</a:t>
            </a:r>
            <a:endParaRPr lang="en-US" dirty="0"/>
          </a:p>
        </p:txBody>
      </p:sp>
      <p:sp>
        <p:nvSpPr>
          <p:cNvPr id="4" name="Slide Number Placeholder 3"/>
          <p:cNvSpPr>
            <a:spLocks noGrp="1"/>
          </p:cNvSpPr>
          <p:nvPr>
            <p:ph type="sldNum" sz="quarter" idx="10"/>
          </p:nvPr>
        </p:nvSpPr>
        <p:spPr/>
        <p:txBody>
          <a:bodyPr/>
          <a:lstStyle/>
          <a:p>
            <a:fld id="{F9754438-09E5-41BF-8015-D60A22CFE3E6}" type="slidenum">
              <a:rPr lang="en-US" smtClean="0"/>
              <a:pPr/>
              <a:t>19</a:t>
            </a:fld>
            <a:endParaRPr lang="en-US"/>
          </a:p>
        </p:txBody>
      </p:sp>
    </p:spTree>
    <p:extLst>
      <p:ext uri="{BB962C8B-B14F-4D97-AF65-F5344CB8AC3E}">
        <p14:creationId xmlns:p14="http://schemas.microsoft.com/office/powerpoint/2010/main" val="2823552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7E0D5C-9DE2-47DE-AFA3-D61AB94281D1}" type="datetimeFigureOut">
              <a:rPr lang="en-US" smtClean="0"/>
              <a:pPr/>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990C2-659A-445C-A556-57B30EF6AB99}" type="slidenum">
              <a:rPr lang="en-US" smtClean="0"/>
              <a:pPr/>
              <a:t>‹#›</a:t>
            </a:fld>
            <a:endParaRPr lang="en-US"/>
          </a:p>
        </p:txBody>
      </p:sp>
    </p:spTree>
    <p:extLst>
      <p:ext uri="{BB962C8B-B14F-4D97-AF65-F5344CB8AC3E}">
        <p14:creationId xmlns:p14="http://schemas.microsoft.com/office/powerpoint/2010/main" val="24454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7E0D5C-9DE2-47DE-AFA3-D61AB94281D1}" type="datetimeFigureOut">
              <a:rPr lang="en-US" smtClean="0"/>
              <a:pPr/>
              <a:t>8/12/2015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990C2-659A-445C-A556-57B30EF6AB99}" type="slidenum">
              <a:rPr lang="en-US" smtClean="0"/>
              <a:pPr/>
              <a:t>‹#›</a:t>
            </a:fld>
            <a:endParaRPr lang="en-US"/>
          </a:p>
        </p:txBody>
      </p:sp>
    </p:spTree>
    <p:extLst>
      <p:ext uri="{BB962C8B-B14F-4D97-AF65-F5344CB8AC3E}">
        <p14:creationId xmlns:p14="http://schemas.microsoft.com/office/powerpoint/2010/main" val="2902164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7E0D5C-9DE2-47DE-AFA3-D61AB94281D1}" type="datetimeFigureOut">
              <a:rPr lang="en-US" smtClean="0"/>
              <a:pPr/>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990C2-659A-445C-A556-57B30EF6AB99}" type="slidenum">
              <a:rPr lang="en-US" smtClean="0"/>
              <a:pPr/>
              <a:t>‹#›</a:t>
            </a:fld>
            <a:endParaRPr lang="en-US"/>
          </a:p>
        </p:txBody>
      </p:sp>
    </p:spTree>
    <p:extLst>
      <p:ext uri="{BB962C8B-B14F-4D97-AF65-F5344CB8AC3E}">
        <p14:creationId xmlns:p14="http://schemas.microsoft.com/office/powerpoint/2010/main" val="2493779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7E0D5C-9DE2-47DE-AFA3-D61AB94281D1}" type="datetimeFigureOut">
              <a:rPr lang="en-US" smtClean="0"/>
              <a:pPr/>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990C2-659A-445C-A556-57B30EF6AB99}"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533016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7E0D5C-9DE2-47DE-AFA3-D61AB94281D1}" type="datetimeFigureOut">
              <a:rPr lang="en-US" smtClean="0"/>
              <a:pPr/>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990C2-659A-445C-A556-57B30EF6AB99}" type="slidenum">
              <a:rPr lang="en-US" smtClean="0"/>
              <a:pPr/>
              <a:t>‹#›</a:t>
            </a:fld>
            <a:endParaRPr lang="en-US"/>
          </a:p>
        </p:txBody>
      </p:sp>
    </p:spTree>
    <p:extLst>
      <p:ext uri="{BB962C8B-B14F-4D97-AF65-F5344CB8AC3E}">
        <p14:creationId xmlns:p14="http://schemas.microsoft.com/office/powerpoint/2010/main" val="3484394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E7E0D5C-9DE2-47DE-AFA3-D61AB94281D1}" type="datetimeFigureOut">
              <a:rPr lang="en-US" smtClean="0"/>
              <a:pPr/>
              <a:t>8/12/2015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990C2-659A-445C-A556-57B30EF6AB99}" type="slidenum">
              <a:rPr lang="en-US" smtClean="0"/>
              <a:pPr/>
              <a:t>‹#›</a:t>
            </a:fld>
            <a:endParaRPr lang="en-US"/>
          </a:p>
        </p:txBody>
      </p:sp>
    </p:spTree>
    <p:extLst>
      <p:ext uri="{BB962C8B-B14F-4D97-AF65-F5344CB8AC3E}">
        <p14:creationId xmlns:p14="http://schemas.microsoft.com/office/powerpoint/2010/main" val="76543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E7E0D5C-9DE2-47DE-AFA3-D61AB94281D1}" type="datetimeFigureOut">
              <a:rPr lang="en-US" smtClean="0"/>
              <a:pPr/>
              <a:t>8/12/2015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990C2-659A-445C-A556-57B30EF6AB99}" type="slidenum">
              <a:rPr lang="en-US" smtClean="0"/>
              <a:pPr/>
              <a:t>‹#›</a:t>
            </a:fld>
            <a:endParaRPr lang="en-US"/>
          </a:p>
        </p:txBody>
      </p:sp>
    </p:spTree>
    <p:extLst>
      <p:ext uri="{BB962C8B-B14F-4D97-AF65-F5344CB8AC3E}">
        <p14:creationId xmlns:p14="http://schemas.microsoft.com/office/powerpoint/2010/main" val="1921781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7E0D5C-9DE2-47DE-AFA3-D61AB94281D1}" type="datetimeFigureOut">
              <a:rPr lang="en-US" smtClean="0"/>
              <a:pPr/>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990C2-659A-445C-A556-57B30EF6AB99}" type="slidenum">
              <a:rPr lang="en-US" smtClean="0"/>
              <a:pPr/>
              <a:t>‹#›</a:t>
            </a:fld>
            <a:endParaRPr lang="en-US"/>
          </a:p>
        </p:txBody>
      </p:sp>
    </p:spTree>
    <p:extLst>
      <p:ext uri="{BB962C8B-B14F-4D97-AF65-F5344CB8AC3E}">
        <p14:creationId xmlns:p14="http://schemas.microsoft.com/office/powerpoint/2010/main" val="2173241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7E0D5C-9DE2-47DE-AFA3-D61AB94281D1}" type="datetimeFigureOut">
              <a:rPr lang="en-US" smtClean="0"/>
              <a:pPr/>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990C2-659A-445C-A556-57B30EF6AB99}" type="slidenum">
              <a:rPr lang="en-US" smtClean="0"/>
              <a:pPr/>
              <a:t>‹#›</a:t>
            </a:fld>
            <a:endParaRPr lang="en-US"/>
          </a:p>
        </p:txBody>
      </p:sp>
    </p:spTree>
    <p:extLst>
      <p:ext uri="{BB962C8B-B14F-4D97-AF65-F5344CB8AC3E}">
        <p14:creationId xmlns:p14="http://schemas.microsoft.com/office/powerpoint/2010/main" val="2252730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473075"/>
            <a:ext cx="8153400" cy="5394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533400" y="6248400"/>
            <a:ext cx="2057400" cy="457200"/>
          </a:xfrm>
        </p:spPr>
        <p:txBody>
          <a:bodyPr/>
          <a:lstStyle>
            <a:lvl1pPr>
              <a:defRPr/>
            </a:lvl1pPr>
          </a:lstStyle>
          <a:p>
            <a:endParaRPr lang="en-US"/>
          </a:p>
        </p:txBody>
      </p:sp>
      <p:sp>
        <p:nvSpPr>
          <p:cNvPr id="4" name="Footer Placeholder 3"/>
          <p:cNvSpPr>
            <a:spLocks noGrp="1"/>
          </p:cNvSpPr>
          <p:nvPr>
            <p:ph type="ftr" sz="quarter" idx="11"/>
          </p:nvPr>
        </p:nvSpPr>
        <p:spPr>
          <a:xfrm>
            <a:off x="32385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781800" y="6248400"/>
            <a:ext cx="1905000" cy="457200"/>
          </a:xfrm>
        </p:spPr>
        <p:txBody>
          <a:bodyPr/>
          <a:lstStyle>
            <a:lvl1pPr>
              <a:defRPr/>
            </a:lvl1pPr>
          </a:lstStyle>
          <a:p>
            <a:fld id="{17886C7E-E558-46AB-A510-398EAD45EDCE}" type="slidenum">
              <a:rPr lang="ar-SA"/>
              <a:pPr/>
              <a:t>‹#›</a:t>
            </a:fld>
            <a:endParaRPr lang="en-US"/>
          </a:p>
        </p:txBody>
      </p:sp>
    </p:spTree>
    <p:extLst>
      <p:ext uri="{BB962C8B-B14F-4D97-AF65-F5344CB8AC3E}">
        <p14:creationId xmlns:p14="http://schemas.microsoft.com/office/powerpoint/2010/main" val="27483717"/>
      </p:ext>
    </p:extLst>
  </p:cSld>
  <p:clrMapOvr>
    <a:masterClrMapping/>
  </p:clrMapOvr>
  <p:transition spd="slow">
    <p:dissolve/>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8E7E0D5C-9DE2-47DE-AFA3-D61AB94281D1}" type="datetimeFigureOut">
              <a:rPr lang="en-US" smtClean="0"/>
              <a:pPr/>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990C2-659A-445C-A556-57B30EF6AB99}" type="slidenum">
              <a:rPr lang="en-US" smtClean="0"/>
              <a:pPr/>
              <a:t>‹#›</a:t>
            </a:fld>
            <a:endParaRPr lang="en-US"/>
          </a:p>
        </p:txBody>
      </p:sp>
    </p:spTree>
    <p:extLst>
      <p:ext uri="{BB962C8B-B14F-4D97-AF65-F5344CB8AC3E}">
        <p14:creationId xmlns:p14="http://schemas.microsoft.com/office/powerpoint/2010/main" val="3853131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7E0D5C-9DE2-47DE-AFA3-D61AB94281D1}" type="datetimeFigureOut">
              <a:rPr lang="en-US" smtClean="0"/>
              <a:pPr/>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990C2-659A-445C-A556-57B30EF6AB99}" type="slidenum">
              <a:rPr lang="en-US" smtClean="0"/>
              <a:pPr/>
              <a:t>‹#›</a:t>
            </a:fld>
            <a:endParaRPr lang="en-US"/>
          </a:p>
        </p:txBody>
      </p:sp>
    </p:spTree>
    <p:extLst>
      <p:ext uri="{BB962C8B-B14F-4D97-AF65-F5344CB8AC3E}">
        <p14:creationId xmlns:p14="http://schemas.microsoft.com/office/powerpoint/2010/main" val="2163786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7E0D5C-9DE2-47DE-AFA3-D61AB94281D1}" type="datetimeFigureOut">
              <a:rPr lang="en-US" smtClean="0"/>
              <a:pPr/>
              <a:t>8/12/2015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990C2-659A-445C-A556-57B30EF6AB99}" type="slidenum">
              <a:rPr lang="en-US" smtClean="0"/>
              <a:pPr/>
              <a:t>‹#›</a:t>
            </a:fld>
            <a:endParaRPr lang="en-US"/>
          </a:p>
        </p:txBody>
      </p:sp>
    </p:spTree>
    <p:extLst>
      <p:ext uri="{BB962C8B-B14F-4D97-AF65-F5344CB8AC3E}">
        <p14:creationId xmlns:p14="http://schemas.microsoft.com/office/powerpoint/2010/main" val="41305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7E0D5C-9DE2-47DE-AFA3-D61AB94281D1}" type="datetimeFigureOut">
              <a:rPr lang="en-US" smtClean="0"/>
              <a:pPr/>
              <a:t>8/12/2015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E990C2-659A-445C-A556-57B30EF6AB99}" type="slidenum">
              <a:rPr lang="en-US" smtClean="0"/>
              <a:pPr/>
              <a:t>‹#›</a:t>
            </a:fld>
            <a:endParaRPr lang="en-US"/>
          </a:p>
        </p:txBody>
      </p:sp>
    </p:spTree>
    <p:extLst>
      <p:ext uri="{BB962C8B-B14F-4D97-AF65-F5344CB8AC3E}">
        <p14:creationId xmlns:p14="http://schemas.microsoft.com/office/powerpoint/2010/main" val="1300484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8E7E0D5C-9DE2-47DE-AFA3-D61AB94281D1}" type="datetimeFigureOut">
              <a:rPr lang="en-US" smtClean="0"/>
              <a:pPr/>
              <a:t>8/12/2015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1E990C2-659A-445C-A556-57B30EF6AB99}" type="slidenum">
              <a:rPr lang="en-US" smtClean="0"/>
              <a:pPr/>
              <a:t>‹#›</a:t>
            </a:fld>
            <a:endParaRPr lang="en-US"/>
          </a:p>
        </p:txBody>
      </p:sp>
    </p:spTree>
    <p:extLst>
      <p:ext uri="{BB962C8B-B14F-4D97-AF65-F5344CB8AC3E}">
        <p14:creationId xmlns:p14="http://schemas.microsoft.com/office/powerpoint/2010/main" val="1351749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E7E0D5C-9DE2-47DE-AFA3-D61AB94281D1}" type="datetimeFigureOut">
              <a:rPr lang="en-US" smtClean="0"/>
              <a:pPr/>
              <a:t>8/12/2015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1E990C2-659A-445C-A556-57B30EF6AB99}" type="slidenum">
              <a:rPr lang="en-US" smtClean="0"/>
              <a:pPr/>
              <a:t>‹#›</a:t>
            </a:fld>
            <a:endParaRPr lang="en-US"/>
          </a:p>
        </p:txBody>
      </p:sp>
    </p:spTree>
    <p:extLst>
      <p:ext uri="{BB962C8B-B14F-4D97-AF65-F5344CB8AC3E}">
        <p14:creationId xmlns:p14="http://schemas.microsoft.com/office/powerpoint/2010/main" val="3046788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8E7E0D5C-9DE2-47DE-AFA3-D61AB94281D1}" type="datetimeFigureOut">
              <a:rPr lang="en-US" smtClean="0"/>
              <a:pPr/>
              <a:t>8/12/2015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1E990C2-659A-445C-A556-57B30EF6AB99}" type="slidenum">
              <a:rPr lang="en-US" smtClean="0"/>
              <a:pPr/>
              <a:t>‹#›</a:t>
            </a:fld>
            <a:endParaRPr lang="en-US"/>
          </a:p>
        </p:txBody>
      </p:sp>
    </p:spTree>
    <p:extLst>
      <p:ext uri="{BB962C8B-B14F-4D97-AF65-F5344CB8AC3E}">
        <p14:creationId xmlns:p14="http://schemas.microsoft.com/office/powerpoint/2010/main" val="263625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7E0D5C-9DE2-47DE-AFA3-D61AB94281D1}" type="datetimeFigureOut">
              <a:rPr lang="en-US" smtClean="0"/>
              <a:pPr/>
              <a:t>8/12/2015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990C2-659A-445C-A556-57B30EF6AB99}" type="slidenum">
              <a:rPr lang="en-US" smtClean="0"/>
              <a:pPr/>
              <a:t>‹#›</a:t>
            </a:fld>
            <a:endParaRPr lang="en-US"/>
          </a:p>
        </p:txBody>
      </p:sp>
    </p:spTree>
    <p:extLst>
      <p:ext uri="{BB962C8B-B14F-4D97-AF65-F5344CB8AC3E}">
        <p14:creationId xmlns:p14="http://schemas.microsoft.com/office/powerpoint/2010/main" val="707375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E7E0D5C-9DE2-47DE-AFA3-D61AB94281D1}" type="datetimeFigureOut">
              <a:rPr lang="en-US" smtClean="0"/>
              <a:pPr/>
              <a:t>8/12/2015</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71E990C2-659A-445C-A556-57B30EF6AB99}" type="slidenum">
              <a:rPr lang="en-US" smtClean="0"/>
              <a:pPr/>
              <a:t>‹#›</a:t>
            </a:fld>
            <a:endParaRPr lang="en-US"/>
          </a:p>
        </p:txBody>
      </p:sp>
    </p:spTree>
    <p:extLst>
      <p:ext uri="{BB962C8B-B14F-4D97-AF65-F5344CB8AC3E}">
        <p14:creationId xmlns:p14="http://schemas.microsoft.com/office/powerpoint/2010/main" val="320467182"/>
      </p:ext>
    </p:extLst>
  </p:cSld>
  <p:clrMap bg1="dk1" tx1="lt1" bg2="dk2" tx2="lt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30" r:id="rId14"/>
    <p:sldLayoutId id="2147484031" r:id="rId15"/>
    <p:sldLayoutId id="2147484032" r:id="rId16"/>
    <p:sldLayoutId id="2147484033" r:id="rId17"/>
    <p:sldLayoutId id="2147484034" r:id="rId18"/>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667932"/>
          </a:xfrm>
        </p:spPr>
        <p:txBody>
          <a:bodyPr/>
          <a:lstStyle/>
          <a:p>
            <a:r>
              <a:rPr lang="en-US" sz="4400" dirty="0"/>
              <a:t/>
            </a:r>
            <a:br>
              <a:rPr lang="en-US" sz="4400" dirty="0"/>
            </a:br>
            <a:endParaRPr lang="en-US" dirty="0"/>
          </a:p>
        </p:txBody>
      </p:sp>
      <p:pic>
        <p:nvPicPr>
          <p:cNvPr id="4" name="Picture 2" descr="C:\Documents and Settings\AFRIN\Desktop\gonbad\sultanie.jpg"/>
          <p:cNvPicPr>
            <a:picLocks noChangeAspect="1" noChangeArrowheads="1"/>
          </p:cNvPicPr>
          <p:nvPr/>
        </p:nvPicPr>
        <p:blipFill>
          <a:blip r:embed="rId2"/>
          <a:srcRect/>
          <a:stretch>
            <a:fillRect/>
          </a:stretch>
        </p:blipFill>
        <p:spPr bwMode="auto">
          <a:xfrm rot="19893607">
            <a:off x="630256" y="3989677"/>
            <a:ext cx="2485511" cy="2220390"/>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p:cNvSpPr/>
          <p:nvPr/>
        </p:nvSpPr>
        <p:spPr>
          <a:xfrm>
            <a:off x="2699792" y="546060"/>
            <a:ext cx="4892073" cy="707886"/>
          </a:xfrm>
          <a:prstGeom prst="rect">
            <a:avLst/>
          </a:prstGeom>
        </p:spPr>
        <p:txBody>
          <a:bodyPr wrap="square">
            <a:spAutoFit/>
          </a:bodyPr>
          <a:lstStyle/>
          <a:p>
            <a:r>
              <a:rPr lang="fa-IR"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rPr>
              <a:t>به نام یگانه معمارهستی</a:t>
            </a:r>
            <a:endPar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sp>
        <p:nvSpPr>
          <p:cNvPr id="6" name="Rectangle 5"/>
          <p:cNvSpPr/>
          <p:nvPr/>
        </p:nvSpPr>
        <p:spPr>
          <a:xfrm>
            <a:off x="5305865" y="1628800"/>
            <a:ext cx="4572000" cy="1015663"/>
          </a:xfrm>
          <a:prstGeom prst="rect">
            <a:avLst/>
          </a:prstGeom>
        </p:spPr>
        <p:txBody>
          <a:bodyPr>
            <a:spAutoFit/>
          </a:bodyPr>
          <a:lstStyle/>
          <a:p>
            <a:r>
              <a:rPr lang="fa-IR" sz="3200" dirty="0">
                <a:effectLst>
                  <a:outerShdw blurRad="38100" dist="38100" dir="2700000" algn="tl">
                    <a:srgbClr val="000000">
                      <a:alpha val="43137"/>
                    </a:srgbClr>
                  </a:outerShdw>
                </a:effectLst>
              </a:rPr>
              <a:t>موضوع تحقیق:گنبد سلطانیه</a:t>
            </a:r>
            <a:endParaRPr lang="en-US" sz="3200" dirty="0">
              <a:effectLst>
                <a:outerShdw blurRad="38100" dist="38100" dir="2700000" algn="tl">
                  <a:srgbClr val="000000">
                    <a:alpha val="43137"/>
                  </a:srgbClr>
                </a:outerShdw>
              </a:effectLst>
            </a:endParaRPr>
          </a:p>
          <a:p>
            <a:r>
              <a:rPr lang="fa-IR" sz="2800" dirty="0"/>
              <a:t>تاریخ معماری اسلامی</a:t>
            </a:r>
            <a:endParaRPr lang="en-US" sz="2800" dirty="0"/>
          </a:p>
        </p:txBody>
      </p:sp>
      <p:sp>
        <p:nvSpPr>
          <p:cNvPr id="7" name="Rectangle 6"/>
          <p:cNvSpPr/>
          <p:nvPr/>
        </p:nvSpPr>
        <p:spPr>
          <a:xfrm>
            <a:off x="5580112" y="3208245"/>
            <a:ext cx="3257623" cy="523220"/>
          </a:xfrm>
          <a:prstGeom prst="rect">
            <a:avLst/>
          </a:prstGeom>
        </p:spPr>
        <p:txBody>
          <a:bodyPr wrap="none">
            <a:spAutoFit/>
          </a:bodyPr>
          <a:lstStyle/>
          <a:p>
            <a:r>
              <a:rPr lang="fa-IR" sz="2800" dirty="0"/>
              <a:t>استاد:مهندس امیر عشایری</a:t>
            </a:r>
            <a:endParaRPr lang="en-US" sz="2800" dirty="0"/>
          </a:p>
        </p:txBody>
      </p:sp>
      <p:sp>
        <p:nvSpPr>
          <p:cNvPr id="8" name="Rectangle 7"/>
          <p:cNvSpPr/>
          <p:nvPr/>
        </p:nvSpPr>
        <p:spPr>
          <a:xfrm>
            <a:off x="3746023" y="4553367"/>
            <a:ext cx="4572000" cy="461665"/>
          </a:xfrm>
          <a:prstGeom prst="rect">
            <a:avLst/>
          </a:prstGeom>
        </p:spPr>
        <p:txBody>
          <a:bodyPr>
            <a:spAutoFit/>
          </a:bodyPr>
          <a:lstStyle/>
          <a:p>
            <a:pPr algn="r"/>
            <a:r>
              <a:rPr lang="fa-IR" sz="2400" dirty="0"/>
              <a:t>تهیه :ادریس </a:t>
            </a:r>
            <a:r>
              <a:rPr lang="fa-IR" sz="2400" dirty="0" smtClean="0"/>
              <a:t>قادری</a:t>
            </a:r>
            <a:endParaRPr lang="fa-IR" sz="2400" dirty="0"/>
          </a:p>
        </p:txBody>
      </p:sp>
    </p:spTree>
    <p:extLst>
      <p:ext uri="{BB962C8B-B14F-4D97-AF65-F5344CB8AC3E}">
        <p14:creationId xmlns:p14="http://schemas.microsoft.com/office/powerpoint/2010/main" val="371941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 name="Rectangle 3"/>
          <p:cNvSpPr/>
          <p:nvPr/>
        </p:nvSpPr>
        <p:spPr>
          <a:xfrm>
            <a:off x="7358082" y="486771"/>
            <a:ext cx="1571604" cy="584775"/>
          </a:xfrm>
          <a:prstGeom prst="rect">
            <a:avLst/>
          </a:prstGeom>
        </p:spPr>
        <p:txBody>
          <a:bodyPr wrap="square">
            <a:spAutoFit/>
          </a:bodyPr>
          <a:lstStyle/>
          <a:p>
            <a:pPr algn="r"/>
            <a:r>
              <a:rPr lang="fa-IR" sz="3200" dirty="0" smtClean="0"/>
              <a:t>سردابه :</a:t>
            </a:r>
            <a:endParaRPr lang="en-US" sz="3200" dirty="0"/>
          </a:p>
        </p:txBody>
      </p:sp>
      <p:pic>
        <p:nvPicPr>
          <p:cNvPr id="7" name="Picture 7"/>
          <p:cNvPicPr>
            <a:picLocks noChangeAspect="1" noChangeArrowheads="1"/>
          </p:cNvPicPr>
          <p:nvPr/>
        </p:nvPicPr>
        <p:blipFill>
          <a:blip r:embed="rId3"/>
          <a:srcRect/>
          <a:stretch>
            <a:fillRect/>
          </a:stretch>
        </p:blipFill>
        <p:spPr bwMode="auto">
          <a:xfrm>
            <a:off x="7143752" y="3789040"/>
            <a:ext cx="2000264" cy="2717025"/>
          </a:xfrm>
          <a:prstGeom prst="rect">
            <a:avLst/>
          </a:prstGeom>
          <a:noFill/>
          <a:ln w="9525">
            <a:noFill/>
            <a:miter lim="800000"/>
            <a:headEnd/>
            <a:tailEnd/>
          </a:ln>
          <a:effectLst/>
        </p:spPr>
      </p:pic>
      <p:sp>
        <p:nvSpPr>
          <p:cNvPr id="8" name="Frame 7"/>
          <p:cNvSpPr/>
          <p:nvPr/>
        </p:nvSpPr>
        <p:spPr>
          <a:xfrm>
            <a:off x="7365422" y="4069561"/>
            <a:ext cx="1357322" cy="928694"/>
          </a:xfrm>
          <a:prstGeom prst="frame">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 name="Straight Arrow Connector 8"/>
          <p:cNvCxnSpPr/>
          <p:nvPr/>
        </p:nvCxnSpPr>
        <p:spPr>
          <a:xfrm rot="5400000">
            <a:off x="7614661" y="4105280"/>
            <a:ext cx="786612"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72264" y="3214686"/>
            <a:ext cx="2492990" cy="400110"/>
          </a:xfrm>
          <a:prstGeom prst="rect">
            <a:avLst/>
          </a:prstGeom>
          <a:noFill/>
        </p:spPr>
        <p:txBody>
          <a:bodyPr wrap="none" rtlCol="0">
            <a:spAutoFit/>
          </a:bodyPr>
          <a:lstStyle/>
          <a:p>
            <a:r>
              <a:rPr lang="fa-IR" sz="2000" dirty="0" smtClean="0">
                <a:solidFill>
                  <a:srgbClr val="FF0000"/>
                </a:solidFill>
              </a:rPr>
              <a:t>محل سردابه زیر تربت خانه</a:t>
            </a:r>
            <a:endParaRPr lang="en-US" sz="2000" dirty="0">
              <a:solidFill>
                <a:srgbClr val="FF0000"/>
              </a:solidFill>
            </a:endParaRPr>
          </a:p>
        </p:txBody>
      </p:sp>
      <p:pic>
        <p:nvPicPr>
          <p:cNvPr id="1028" name="Picture 4"/>
          <p:cNvPicPr>
            <a:picLocks noChangeAspect="1" noChangeArrowheads="1"/>
          </p:cNvPicPr>
          <p:nvPr/>
        </p:nvPicPr>
        <p:blipFill>
          <a:blip r:embed="rId4"/>
          <a:srcRect/>
          <a:stretch>
            <a:fillRect/>
          </a:stretch>
        </p:blipFill>
        <p:spPr bwMode="auto">
          <a:xfrm>
            <a:off x="3286116" y="4286256"/>
            <a:ext cx="3571868" cy="2494207"/>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a:srcRect/>
          <a:stretch>
            <a:fillRect/>
          </a:stretch>
        </p:blipFill>
        <p:spPr bwMode="auto">
          <a:xfrm>
            <a:off x="69858" y="2000240"/>
            <a:ext cx="3073382" cy="4714908"/>
          </a:xfrm>
          <a:prstGeom prst="rect">
            <a:avLst/>
          </a:prstGeom>
          <a:noFill/>
          <a:ln w="9525">
            <a:noFill/>
            <a:miter lim="800000"/>
            <a:headEnd/>
            <a:tailEnd/>
          </a:ln>
          <a:effectLst/>
        </p:spPr>
      </p:pic>
      <p:sp>
        <p:nvSpPr>
          <p:cNvPr id="11" name="Rectangle 10"/>
          <p:cNvSpPr/>
          <p:nvPr/>
        </p:nvSpPr>
        <p:spPr>
          <a:xfrm>
            <a:off x="0" y="1056768"/>
            <a:ext cx="9144000" cy="923330"/>
          </a:xfrm>
          <a:prstGeom prst="rect">
            <a:avLst/>
          </a:prstGeom>
        </p:spPr>
        <p:txBody>
          <a:bodyPr wrap="square">
            <a:spAutoFit/>
          </a:bodyPr>
          <a:lstStyle/>
          <a:p>
            <a:pPr algn="r" rtl="1">
              <a:lnSpc>
                <a:spcPct val="150000"/>
              </a:lnSpc>
            </a:pPr>
            <a:r>
              <a:rPr lang="fa-IR" dirty="0" smtClean="0"/>
              <a:t>سومین فضای </a:t>
            </a:r>
            <a:r>
              <a:rPr lang="fa-IR" smtClean="0"/>
              <a:t>آرامگاه که </a:t>
            </a:r>
            <a:r>
              <a:rPr lang="fa-IR" dirty="0" smtClean="0"/>
              <a:t>ورودی آن در ایوان جنوبی تربت­خانه قرار دارد. در وسط آن محل قبر و در طرفین آن دو فضای کوچک جهت استقرار نگهبانان جلوگیری از ورود ارواح خبیثه تعبیه شده. </a:t>
            </a:r>
            <a:endParaRPr lang="fa-IR" dirty="0"/>
          </a:p>
        </p:txBody>
      </p:sp>
      <p:sp>
        <p:nvSpPr>
          <p:cNvPr id="13" name="Rectangle 12"/>
          <p:cNvSpPr/>
          <p:nvPr/>
        </p:nvSpPr>
        <p:spPr>
          <a:xfrm>
            <a:off x="3143240" y="1920614"/>
            <a:ext cx="5786478" cy="1338828"/>
          </a:xfrm>
          <a:prstGeom prst="rect">
            <a:avLst/>
          </a:prstGeom>
        </p:spPr>
        <p:txBody>
          <a:bodyPr wrap="square">
            <a:spAutoFit/>
          </a:bodyPr>
          <a:lstStyle/>
          <a:p>
            <a:pPr algn="r">
              <a:lnSpc>
                <a:spcPct val="150000"/>
              </a:lnSpc>
            </a:pPr>
            <a:r>
              <a:rPr lang="fa-IR" dirty="0" smtClean="0"/>
              <a:t>با بررسی ترکیب فضایی سردابه و ارتباط آن با کل مجموعه و قابل مقایسه نبودن آن با سایر بناهای آرامگاهی می­توان چنین نتیجه گرفت که این آرامگاه بر اساس بینش مغولی به ویژه آیین شمن­پرستی ساخته شده است.</a:t>
            </a:r>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7"/>
                                        </p:tgtEl>
                                        <p:attrNameLst>
                                          <p:attrName>ppt_y</p:attrName>
                                        </p:attrNameLst>
                                      </p:cBhvr>
                                      <p:tavLst>
                                        <p:tav tm="0">
                                          <p:val>
                                            <p:strVal val="#ppt_y"/>
                                          </p:val>
                                        </p:tav>
                                        <p:tav tm="100000">
                                          <p:val>
                                            <p:strVal val="#ppt_y"/>
                                          </p:val>
                                        </p:tav>
                                      </p:tavLst>
                                    </p:anim>
                                    <p:animEffect transition="in" filter="fade">
                                      <p:cBhvr>
                                        <p:cTn id="10" dur="1000"/>
                                        <p:tgtEl>
                                          <p:spTgt spid="7"/>
                                        </p:tgtEl>
                                      </p:cBhvr>
                                    </p:animEffect>
                                  </p:childTnLst>
                                </p:cTn>
                              </p:par>
                            </p:childTnLst>
                          </p:cTn>
                        </p:par>
                        <p:par>
                          <p:cTn id="11" fill="hold">
                            <p:stCondLst>
                              <p:cond delay="10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70" decel="100000"/>
                                        <p:tgtEl>
                                          <p:spTgt spid="9"/>
                                        </p:tgtEl>
                                      </p:cBhvr>
                                    </p:animEffect>
                                    <p:animScale>
                                      <p:cBhvr>
                                        <p:cTn id="23" dur="770" decel="100000"/>
                                        <p:tgtEl>
                                          <p:spTgt spid="9"/>
                                        </p:tgtEl>
                                      </p:cBhvr>
                                      <p:from x="10000" y="10000"/>
                                      <p:to x="200000" y="450000"/>
                                    </p:animScale>
                                    <p:animScale>
                                      <p:cBhvr>
                                        <p:cTn id="24" dur="1230" accel="100000" fill="hold">
                                          <p:stCondLst>
                                            <p:cond delay="770"/>
                                          </p:stCondLst>
                                        </p:cTn>
                                        <p:tgtEl>
                                          <p:spTgt spid="9"/>
                                        </p:tgtEl>
                                      </p:cBhvr>
                                      <p:from x="200000" y="450000"/>
                                      <p:to x="100000" y="100000"/>
                                    </p:animScale>
                                    <p:set>
                                      <p:cBhvr>
                                        <p:cTn id="25" dur="770" fill="hold"/>
                                        <p:tgtEl>
                                          <p:spTgt spid="9"/>
                                        </p:tgtEl>
                                        <p:attrNameLst>
                                          <p:attrName>ppt_x</p:attrName>
                                        </p:attrNameLst>
                                      </p:cBhvr>
                                      <p:to>
                                        <p:strVal val="(0.5)"/>
                                      </p:to>
                                    </p:set>
                                    <p:anim from="(0.5)" to="(#ppt_x)" calcmode="lin" valueType="num">
                                      <p:cBhvr>
                                        <p:cTn id="26" dur="1230" accel="100000" fill="hold">
                                          <p:stCondLst>
                                            <p:cond delay="770"/>
                                          </p:stCondLst>
                                        </p:cTn>
                                        <p:tgtEl>
                                          <p:spTgt spid="9"/>
                                        </p:tgtEl>
                                        <p:attrNameLst>
                                          <p:attrName>ppt_x</p:attrName>
                                        </p:attrNameLst>
                                      </p:cBhvr>
                                    </p:anim>
                                    <p:set>
                                      <p:cBhvr>
                                        <p:cTn id="27" dur="770" fill="hold"/>
                                        <p:tgtEl>
                                          <p:spTgt spid="9"/>
                                        </p:tgtEl>
                                        <p:attrNameLst>
                                          <p:attrName>ppt_y</p:attrName>
                                        </p:attrNameLst>
                                      </p:cBhvr>
                                      <p:to>
                                        <p:strVal val="(#ppt_y+0.4)"/>
                                      </p:to>
                                    </p:set>
                                    <p:anim from="(#ppt_y+0.4)" to="(#ppt_y)" calcmode="lin" valueType="num">
                                      <p:cBhvr>
                                        <p:cTn id="28" dur="1230" accel="100000" fill="hold">
                                          <p:stCondLst>
                                            <p:cond delay="770"/>
                                          </p:stCondLst>
                                        </p:cTn>
                                        <p:tgtEl>
                                          <p:spTgt spid="9"/>
                                        </p:tgtEl>
                                        <p:attrNameLst>
                                          <p:attrName>ppt_y</p:attrName>
                                        </p:attrNameLst>
                                      </p:cBhvr>
                                    </p:anim>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800" decel="100000"/>
                                        <p:tgtEl>
                                          <p:spTgt spid="4"/>
                                        </p:tgtEl>
                                      </p:cBhvr>
                                    </p:animEffect>
                                    <p:anim calcmode="lin" valueType="num">
                                      <p:cBhvr>
                                        <p:cTn id="34" dur="800" decel="100000" fill="hold"/>
                                        <p:tgtEl>
                                          <p:spTgt spid="4"/>
                                        </p:tgtEl>
                                        <p:attrNameLst>
                                          <p:attrName>style.rotation</p:attrName>
                                        </p:attrNameLst>
                                      </p:cBhvr>
                                      <p:tavLst>
                                        <p:tav tm="0">
                                          <p:val>
                                            <p:fltVal val="-90"/>
                                          </p:val>
                                        </p:tav>
                                        <p:tav tm="100000">
                                          <p:val>
                                            <p:fltVal val="0"/>
                                          </p:val>
                                        </p:tav>
                                      </p:tavLst>
                                    </p:anim>
                                    <p:anim calcmode="lin" valueType="num">
                                      <p:cBhvr>
                                        <p:cTn id="35" dur="800" decel="100000" fill="hold"/>
                                        <p:tgtEl>
                                          <p:spTgt spid="4"/>
                                        </p:tgtEl>
                                        <p:attrNameLst>
                                          <p:attrName>ppt_x</p:attrName>
                                        </p:attrNameLst>
                                      </p:cBhvr>
                                      <p:tavLst>
                                        <p:tav tm="0">
                                          <p:val>
                                            <p:strVal val="#ppt_x+0.4"/>
                                          </p:val>
                                        </p:tav>
                                        <p:tav tm="100000">
                                          <p:val>
                                            <p:strVal val="#ppt_x-0.05"/>
                                          </p:val>
                                        </p:tav>
                                      </p:tavLst>
                                    </p:anim>
                                    <p:anim calcmode="lin" valueType="num">
                                      <p:cBhvr>
                                        <p:cTn id="36" dur="800" decel="100000" fill="hold"/>
                                        <p:tgtEl>
                                          <p:spTgt spid="4"/>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20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20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5" presetClass="entr" presetSubtype="0" fill="hold" nodeType="clickEffect">
                                  <p:stCondLst>
                                    <p:cond delay="0"/>
                                  </p:stCondLst>
                                  <p:childTnLst>
                                    <p:set>
                                      <p:cBhvr>
                                        <p:cTn id="52" dur="1" fill="hold">
                                          <p:stCondLst>
                                            <p:cond delay="0"/>
                                          </p:stCondLst>
                                        </p:cTn>
                                        <p:tgtEl>
                                          <p:spTgt spid="1030"/>
                                        </p:tgtEl>
                                        <p:attrNameLst>
                                          <p:attrName>style.visibility</p:attrName>
                                        </p:attrNameLst>
                                      </p:cBhvr>
                                      <p:to>
                                        <p:strVal val="visible"/>
                                      </p:to>
                                    </p:set>
                                    <p:anim calcmode="lin" valueType="num">
                                      <p:cBhvr>
                                        <p:cTn id="53" dur="1000" fill="hold"/>
                                        <p:tgtEl>
                                          <p:spTgt spid="1030"/>
                                        </p:tgtEl>
                                        <p:attrNameLst>
                                          <p:attrName>ppt_w</p:attrName>
                                        </p:attrNameLst>
                                      </p:cBhvr>
                                      <p:tavLst>
                                        <p:tav tm="0">
                                          <p:val>
                                            <p:fltVal val="0"/>
                                          </p:val>
                                        </p:tav>
                                        <p:tav tm="100000">
                                          <p:val>
                                            <p:strVal val="#ppt_w"/>
                                          </p:val>
                                        </p:tav>
                                      </p:tavLst>
                                    </p:anim>
                                    <p:anim calcmode="lin" valueType="num">
                                      <p:cBhvr>
                                        <p:cTn id="54" dur="1000" fill="hold"/>
                                        <p:tgtEl>
                                          <p:spTgt spid="1030"/>
                                        </p:tgtEl>
                                        <p:attrNameLst>
                                          <p:attrName>ppt_h</p:attrName>
                                        </p:attrNameLst>
                                      </p:cBhvr>
                                      <p:tavLst>
                                        <p:tav tm="0">
                                          <p:val>
                                            <p:fltVal val="0"/>
                                          </p:val>
                                        </p:tav>
                                        <p:tav tm="100000">
                                          <p:val>
                                            <p:strVal val="#ppt_h"/>
                                          </p:val>
                                        </p:tav>
                                      </p:tavLst>
                                    </p:anim>
                                    <p:anim calcmode="lin" valueType="num">
                                      <p:cBhvr>
                                        <p:cTn id="55" dur="1000" fill="hold"/>
                                        <p:tgtEl>
                                          <p:spTgt spid="1030"/>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103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7" fill="hold">
                      <p:stCondLst>
                        <p:cond delay="indefinite"/>
                      </p:stCondLst>
                      <p:childTnLst>
                        <p:par>
                          <p:cTn id="58" fill="hold">
                            <p:stCondLst>
                              <p:cond delay="0"/>
                            </p:stCondLst>
                            <p:childTnLst>
                              <p:par>
                                <p:cTn id="59" presetID="15" presetClass="entr" presetSubtype="0" fill="hold" nodeType="clickEffect">
                                  <p:stCondLst>
                                    <p:cond delay="0"/>
                                  </p:stCondLst>
                                  <p:childTnLst>
                                    <p:set>
                                      <p:cBhvr>
                                        <p:cTn id="60" dur="1" fill="hold">
                                          <p:stCondLst>
                                            <p:cond delay="0"/>
                                          </p:stCondLst>
                                        </p:cTn>
                                        <p:tgtEl>
                                          <p:spTgt spid="1028"/>
                                        </p:tgtEl>
                                        <p:attrNameLst>
                                          <p:attrName>style.visibility</p:attrName>
                                        </p:attrNameLst>
                                      </p:cBhvr>
                                      <p:to>
                                        <p:strVal val="visible"/>
                                      </p:to>
                                    </p:set>
                                    <p:anim calcmode="lin" valueType="num">
                                      <p:cBhvr>
                                        <p:cTn id="61" dur="1000" fill="hold"/>
                                        <p:tgtEl>
                                          <p:spTgt spid="1028"/>
                                        </p:tgtEl>
                                        <p:attrNameLst>
                                          <p:attrName>ppt_w</p:attrName>
                                        </p:attrNameLst>
                                      </p:cBhvr>
                                      <p:tavLst>
                                        <p:tav tm="0">
                                          <p:val>
                                            <p:fltVal val="0"/>
                                          </p:val>
                                        </p:tav>
                                        <p:tav tm="100000">
                                          <p:val>
                                            <p:strVal val="#ppt_w"/>
                                          </p:val>
                                        </p:tav>
                                      </p:tavLst>
                                    </p:anim>
                                    <p:anim calcmode="lin" valueType="num">
                                      <p:cBhvr>
                                        <p:cTn id="62" dur="1000" fill="hold"/>
                                        <p:tgtEl>
                                          <p:spTgt spid="1028"/>
                                        </p:tgtEl>
                                        <p:attrNameLst>
                                          <p:attrName>ppt_h</p:attrName>
                                        </p:attrNameLst>
                                      </p:cBhvr>
                                      <p:tavLst>
                                        <p:tav tm="0">
                                          <p:val>
                                            <p:fltVal val="0"/>
                                          </p:val>
                                        </p:tav>
                                        <p:tav tm="100000">
                                          <p:val>
                                            <p:strVal val="#ppt_h"/>
                                          </p:val>
                                        </p:tav>
                                      </p:tavLst>
                                    </p:anim>
                                    <p:anim calcmode="lin" valueType="num">
                                      <p:cBhvr>
                                        <p:cTn id="63" dur="1000" fill="hold"/>
                                        <p:tgtEl>
                                          <p:spTgt spid="1028"/>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102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 name="TextBox 3"/>
          <p:cNvSpPr txBox="1"/>
          <p:nvPr/>
        </p:nvSpPr>
        <p:spPr>
          <a:xfrm>
            <a:off x="6143636" y="714356"/>
            <a:ext cx="2357454" cy="584775"/>
          </a:xfrm>
          <a:prstGeom prst="rect">
            <a:avLst/>
          </a:prstGeom>
          <a:noFill/>
        </p:spPr>
        <p:txBody>
          <a:bodyPr wrap="square" rtlCol="0">
            <a:spAutoFit/>
          </a:bodyPr>
          <a:lstStyle/>
          <a:p>
            <a:r>
              <a:rPr lang="fa-IR" sz="3200" dirty="0" smtClean="0"/>
              <a:t>فنداسیون </a:t>
            </a:r>
            <a:r>
              <a:rPr lang="fa-IR" dirty="0" smtClean="0"/>
              <a:t>گنبد سلطانیه</a:t>
            </a:r>
            <a:endParaRPr lang="en-US" dirty="0"/>
          </a:p>
        </p:txBody>
      </p:sp>
      <p:sp>
        <p:nvSpPr>
          <p:cNvPr id="13313" name="Rectangle 1"/>
          <p:cNvSpPr>
            <a:spLocks noChangeArrowheads="1"/>
          </p:cNvSpPr>
          <p:nvPr/>
        </p:nvSpPr>
        <p:spPr bwMode="auto">
          <a:xfrm>
            <a:off x="4000496" y="1332275"/>
            <a:ext cx="5143504" cy="51136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بار جرزها و به کلی بار تمام بنا روی پی هايي به قطر دو متر وارد می شود که به صورت راديه ژنرال ايجاد شده است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پی های اين ساختمان عظيم بسيار ناچيز و سطحی است ، دليل اين امر مربوط به مقاومت عالی زمين می باشد ،</a:t>
            </a:r>
            <a:endParaRPr kumimoji="0" lang="fa-I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نکته ای که سازندگان بنا به آن توجه داشتند ، فقط در قسمت شمال بنا است که پی ها از سطح طبيعی زمين حدود </a:t>
            </a:r>
            <a:r>
              <a:rPr kumimoji="0" lang="fa-I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1/5</a:t>
            </a: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متر پايين رفته است ولی در ساير قسمت ها عمق پی ها از</a:t>
            </a:r>
            <a:r>
              <a:rPr kumimoji="0" lang="fa-I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50</a:t>
            </a: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a-I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تا</a:t>
            </a: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60 سانتی متر تجاوز نمی کنند ،</a:t>
            </a:r>
            <a:endParaRPr kumimoji="0" lang="fa-I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پی های مزبور از بلوک های سنگی منظم به ابعاد 20</a:t>
            </a:r>
            <a:r>
              <a:rPr kumimoji="0" lang="fa-I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25 سانتی متر </a:t>
            </a:r>
            <a:r>
              <a:rPr lang="fa-IR" sz="2000" dirty="0" smtClean="0">
                <a:latin typeface="Arial" pitchFamily="34" charset="0"/>
                <a:ea typeface="Times New Roman" pitchFamily="18" charset="0"/>
                <a:cs typeface="Arial" pitchFamily="34" charset="0"/>
              </a:rPr>
              <a:t>و</a:t>
            </a: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ملات گچ و آهک ساخته شده اس</a:t>
            </a:r>
            <a:r>
              <a:rPr kumimoji="0" lang="fa-I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ت</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13314" name="Picture 2" descr="C:\Documents and Settings\AFRIN\Desktop\gonbad\tutyutu.jpg"/>
          <p:cNvPicPr>
            <a:picLocks noChangeAspect="1" noChangeArrowheads="1"/>
          </p:cNvPicPr>
          <p:nvPr/>
        </p:nvPicPr>
        <p:blipFill>
          <a:blip r:embed="rId2"/>
          <a:srcRect/>
          <a:stretch>
            <a:fillRect/>
          </a:stretch>
        </p:blipFill>
        <p:spPr bwMode="auto">
          <a:xfrm>
            <a:off x="214282" y="1134485"/>
            <a:ext cx="3571900" cy="5509225"/>
          </a:xfrm>
          <a:prstGeom prst="rect">
            <a:avLst/>
          </a:prstGeom>
          <a:noFill/>
          <a:effectLst>
            <a:softEdge rad="127000"/>
          </a:effectLst>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70" decel="100000"/>
                                        <p:tgtEl>
                                          <p:spTgt spid="4">
                                            <p:txEl>
                                              <p:pRg st="0" end="0"/>
                                            </p:txEl>
                                          </p:spTgt>
                                        </p:tgtEl>
                                      </p:cBhvr>
                                    </p:animEffect>
                                    <p:animScale>
                                      <p:cBhvr>
                                        <p:cTn id="8" dur="770" decel="100000"/>
                                        <p:tgtEl>
                                          <p:spTgt spid="4">
                                            <p:txEl>
                                              <p:pRg st="0" end="0"/>
                                            </p:txEl>
                                          </p:spTgt>
                                        </p:tgtEl>
                                      </p:cBhvr>
                                      <p:from x="10000" y="10000"/>
                                      <p:to x="200000" y="450000"/>
                                    </p:animScale>
                                    <p:animScale>
                                      <p:cBhvr>
                                        <p:cTn id="9" dur="1230" accel="100000" fill="hold">
                                          <p:stCondLst>
                                            <p:cond delay="770"/>
                                          </p:stCondLst>
                                        </p:cTn>
                                        <p:tgtEl>
                                          <p:spTgt spid="4">
                                            <p:txEl>
                                              <p:pRg st="0" end="0"/>
                                            </p:txEl>
                                          </p:spTgt>
                                        </p:tgtEl>
                                      </p:cBhvr>
                                      <p:from x="200000" y="450000"/>
                                      <p:to x="100000" y="100000"/>
                                    </p:animScale>
                                    <p:set>
                                      <p:cBhvr>
                                        <p:cTn id="10" dur="770" fill="hold"/>
                                        <p:tgtEl>
                                          <p:spTgt spid="4">
                                            <p:txEl>
                                              <p:pRg st="0" end="0"/>
                                            </p:txEl>
                                          </p:spTgt>
                                        </p:tgtEl>
                                        <p:attrNameLst>
                                          <p:attrName>ppt_x</p:attrName>
                                        </p:attrNameLst>
                                      </p:cBhvr>
                                      <p:to>
                                        <p:strVal val="(0.5)"/>
                                      </p:to>
                                    </p:set>
                                    <p:anim from="(0.5)" to="(#ppt_x)" calcmode="lin" valueType="num">
                                      <p:cBhvr>
                                        <p:cTn id="11" dur="1230" accel="100000" fill="hold">
                                          <p:stCondLst>
                                            <p:cond delay="770"/>
                                          </p:stCondLst>
                                        </p:cTn>
                                        <p:tgtEl>
                                          <p:spTgt spid="4">
                                            <p:txEl>
                                              <p:pRg st="0" end="0"/>
                                            </p:txEl>
                                          </p:spTgt>
                                        </p:tgtEl>
                                        <p:attrNameLst>
                                          <p:attrName>ppt_x</p:attrName>
                                        </p:attrNameLst>
                                      </p:cBhvr>
                                    </p:anim>
                                    <p:set>
                                      <p:cBhvr>
                                        <p:cTn id="12" dur="770" fill="hold"/>
                                        <p:tgtEl>
                                          <p:spTgt spid="4">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4">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314"/>
                                        </p:tgtEl>
                                        <p:attrNameLst>
                                          <p:attrName>style.visibility</p:attrName>
                                        </p:attrNameLst>
                                      </p:cBhvr>
                                      <p:to>
                                        <p:strVal val="visible"/>
                                      </p:to>
                                    </p:set>
                                    <p:animEffect transition="in" filter="fade">
                                      <p:cBhvr>
                                        <p:cTn id="18" dur="2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0" y="4510747"/>
            <a:ext cx="1285852" cy="2347253"/>
          </a:xfrm>
          <a:prstGeom prst="rect">
            <a:avLst/>
          </a:prstGeom>
          <a:noFill/>
          <a:ln w="9525">
            <a:noFill/>
            <a:miter lim="800000"/>
            <a:headEnd/>
            <a:tailEnd/>
          </a:ln>
          <a:effectLst/>
        </p:spPr>
      </p:pic>
      <p:sp>
        <p:nvSpPr>
          <p:cNvPr id="10" name="Line Callout 2 (No Border) 9"/>
          <p:cNvSpPr/>
          <p:nvPr/>
        </p:nvSpPr>
        <p:spPr>
          <a:xfrm>
            <a:off x="1500166" y="928670"/>
            <a:ext cx="2857520" cy="3857652"/>
          </a:xfrm>
          <a:prstGeom prst="callout2">
            <a:avLst>
              <a:gd name="adj1" fmla="val 18750"/>
              <a:gd name="adj2" fmla="val -8333"/>
              <a:gd name="adj3" fmla="val 18750"/>
              <a:gd name="adj4" fmla="val -16667"/>
              <a:gd name="adj5" fmla="val 92238"/>
              <a:gd name="adj6" fmla="val -291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3"/>
          <p:cNvPicPr>
            <a:picLocks noChangeAspect="1" noChangeArrowheads="1"/>
          </p:cNvPicPr>
          <p:nvPr/>
        </p:nvPicPr>
        <p:blipFill>
          <a:blip r:embed="rId3"/>
          <a:srcRect/>
          <a:stretch>
            <a:fillRect/>
          </a:stretch>
        </p:blipFill>
        <p:spPr bwMode="auto">
          <a:xfrm>
            <a:off x="1500166" y="928670"/>
            <a:ext cx="2857500" cy="3857625"/>
          </a:xfrm>
          <a:prstGeom prst="rect">
            <a:avLst/>
          </a:prstGeom>
          <a:noFill/>
          <a:ln w="9525">
            <a:noFill/>
            <a:miter lim="800000"/>
            <a:headEnd/>
            <a:tailEnd/>
          </a:ln>
          <a:effectLst/>
        </p:spPr>
      </p:pic>
      <p:sp>
        <p:nvSpPr>
          <p:cNvPr id="18436" name="Rectangle 4"/>
          <p:cNvSpPr>
            <a:spLocks noChangeArrowheads="1"/>
          </p:cNvSpPr>
          <p:nvPr/>
        </p:nvSpPr>
        <p:spPr bwMode="auto">
          <a:xfrm>
            <a:off x="5000628" y="1928802"/>
            <a:ext cx="3857652"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در اين اثر روابط معماری در دو جهت افقی و عمودی حل گرديده است ، </a:t>
            </a:r>
            <a:endParaRPr kumimoji="0" lang="fa-I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طبق معمول حرکت عمودی بر عهده منارها قرار دارد ، بنابراين دو نوع منار می باشد ، يک نوع منار </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پنهان که داخل اسکلت بنا قرار دارد و نوع دوم که در قسمت فوقانی به صورت گلدسته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خودنمايي می کند</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Picture 2" descr="mhtml:file://D:\enternet\گنبد%20سلطانیه\گنبد%20سلطانیه%20(زنجان)%20-%20تالار%20های%20نیک%20صالحی.mht!http://www.aariaboom.com/images/stories/iran/zanjan/soltaniyeh/soltaniyeh_12.jpg"/>
          <p:cNvPicPr>
            <a:picLocks noChangeAspect="1" noChangeArrowheads="1"/>
          </p:cNvPicPr>
          <p:nvPr/>
        </p:nvPicPr>
        <p:blipFill>
          <a:blip r:embed="rId4"/>
          <a:srcRect/>
          <a:stretch>
            <a:fillRect/>
          </a:stretch>
        </p:blipFill>
        <p:spPr bwMode="auto">
          <a:xfrm>
            <a:off x="1571604" y="5072074"/>
            <a:ext cx="2119294" cy="1607354"/>
          </a:xfrm>
          <a:prstGeom prst="rect">
            <a:avLst/>
          </a:prstGeom>
          <a:ln w="88900" cap="sq" cmpd="thickThin">
            <a:solidFill>
              <a:srgbClr val="000000"/>
            </a:solidFill>
            <a:prstDash val="solid"/>
            <a:miter lim="800000"/>
          </a:ln>
          <a:effectLst>
            <a:innerShdw blurRad="76200">
              <a:srgbClr val="000000"/>
            </a:innerShdw>
          </a:effectLst>
        </p:spPr>
      </p:pic>
      <p:sp>
        <p:nvSpPr>
          <p:cNvPr id="15" name="Line Callout 2 (No Border) 14"/>
          <p:cNvSpPr/>
          <p:nvPr/>
        </p:nvSpPr>
        <p:spPr>
          <a:xfrm>
            <a:off x="4786314" y="5072074"/>
            <a:ext cx="3786214" cy="1500174"/>
          </a:xfrm>
          <a:prstGeom prst="callout2">
            <a:avLst>
              <a:gd name="adj1" fmla="val 18750"/>
              <a:gd name="adj2" fmla="val -8333"/>
              <a:gd name="adj3" fmla="val 18750"/>
              <a:gd name="adj4" fmla="val -16667"/>
              <a:gd name="adj5" fmla="val 77779"/>
              <a:gd name="adj6" fmla="val -502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5"/>
          <p:cNvPicPr>
            <a:picLocks noChangeAspect="1" noChangeArrowheads="1"/>
          </p:cNvPicPr>
          <p:nvPr/>
        </p:nvPicPr>
        <p:blipFill>
          <a:blip r:embed="rId5"/>
          <a:srcRect/>
          <a:stretch>
            <a:fillRect/>
          </a:stretch>
        </p:blipFill>
        <p:spPr bwMode="auto">
          <a:xfrm>
            <a:off x="4786314" y="4890696"/>
            <a:ext cx="4250182" cy="1661505"/>
          </a:xfrm>
          <a:prstGeom prst="rect">
            <a:avLst/>
          </a:prstGeom>
          <a:noFill/>
          <a:ln w="9525">
            <a:noFill/>
            <a:miter lim="800000"/>
            <a:headEnd/>
            <a:tailEnd/>
          </a:ln>
          <a:effectLst/>
        </p:spPr>
      </p:pic>
      <p:sp>
        <p:nvSpPr>
          <p:cNvPr id="18" name="TextBox 17"/>
          <p:cNvSpPr txBox="1"/>
          <p:nvPr/>
        </p:nvSpPr>
        <p:spPr>
          <a:xfrm>
            <a:off x="1500166" y="928670"/>
            <a:ext cx="1282723" cy="400110"/>
          </a:xfrm>
          <a:prstGeom prst="rect">
            <a:avLst/>
          </a:prstGeom>
          <a:noFill/>
        </p:spPr>
        <p:txBody>
          <a:bodyPr wrap="none" rtlCol="0">
            <a:spAutoFit/>
          </a:bodyPr>
          <a:lstStyle/>
          <a:p>
            <a:r>
              <a:rPr lang="fa-IR" sz="2000" dirty="0" smtClean="0">
                <a:solidFill>
                  <a:srgbClr val="FF0000"/>
                </a:solidFill>
              </a:rPr>
              <a:t>مناره خارجی</a:t>
            </a:r>
            <a:endParaRPr lang="en-US" sz="2000" dirty="0">
              <a:solidFill>
                <a:srgbClr val="FF0000"/>
              </a:solidFill>
            </a:endParaRPr>
          </a:p>
        </p:txBody>
      </p:sp>
      <p:sp>
        <p:nvSpPr>
          <p:cNvPr id="19" name="TextBox 18"/>
          <p:cNvSpPr txBox="1"/>
          <p:nvPr/>
        </p:nvSpPr>
        <p:spPr>
          <a:xfrm>
            <a:off x="4786314" y="4643446"/>
            <a:ext cx="1351652" cy="461665"/>
          </a:xfrm>
          <a:prstGeom prst="rect">
            <a:avLst/>
          </a:prstGeom>
          <a:noFill/>
        </p:spPr>
        <p:txBody>
          <a:bodyPr wrap="none" rtlCol="0">
            <a:spAutoFit/>
          </a:bodyPr>
          <a:lstStyle/>
          <a:p>
            <a:r>
              <a:rPr lang="fa-IR" sz="2400" dirty="0" smtClean="0">
                <a:solidFill>
                  <a:srgbClr val="FF0000"/>
                </a:solidFill>
              </a:rPr>
              <a:t>مناره داخلی</a:t>
            </a:r>
            <a:endParaRPr lang="en-US" sz="2400" dirty="0">
              <a:solidFill>
                <a:srgbClr val="FF0000"/>
              </a:solidFill>
            </a:endParaRPr>
          </a:p>
        </p:txBody>
      </p:sp>
      <p:sp>
        <p:nvSpPr>
          <p:cNvPr id="20" name="TextBox 19"/>
          <p:cNvSpPr txBox="1"/>
          <p:nvPr/>
        </p:nvSpPr>
        <p:spPr>
          <a:xfrm>
            <a:off x="5715008" y="915399"/>
            <a:ext cx="3214710" cy="584775"/>
          </a:xfrm>
          <a:prstGeom prst="rect">
            <a:avLst/>
          </a:prstGeom>
          <a:noFill/>
        </p:spPr>
        <p:txBody>
          <a:bodyPr wrap="square" rtlCol="0">
            <a:spAutoFit/>
          </a:bodyPr>
          <a:lstStyle/>
          <a:p>
            <a:r>
              <a:rPr lang="fa-IR" sz="3200" dirty="0" smtClean="0"/>
              <a:t>مناره در گنبد سلطانیه</a:t>
            </a:r>
            <a:endParaRPr lang="en-US" sz="3200"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iterate type="lt">
                                    <p:tmPct val="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770" decel="100000"/>
                                        <p:tgtEl>
                                          <p:spTgt spid="11"/>
                                        </p:tgtEl>
                                      </p:cBhvr>
                                    </p:animEffect>
                                    <p:animScale>
                                      <p:cBhvr>
                                        <p:cTn id="8" dur="770" decel="100000"/>
                                        <p:tgtEl>
                                          <p:spTgt spid="11"/>
                                        </p:tgtEl>
                                      </p:cBhvr>
                                      <p:from x="10000" y="10000"/>
                                      <p:to x="200000" y="450000"/>
                                    </p:animScale>
                                    <p:animScale>
                                      <p:cBhvr>
                                        <p:cTn id="9" dur="1230" accel="100000" fill="hold">
                                          <p:stCondLst>
                                            <p:cond delay="770"/>
                                          </p:stCondLst>
                                        </p:cTn>
                                        <p:tgtEl>
                                          <p:spTgt spid="11"/>
                                        </p:tgtEl>
                                      </p:cBhvr>
                                      <p:from x="200000" y="450000"/>
                                      <p:to x="100000" y="100000"/>
                                    </p:animScale>
                                    <p:set>
                                      <p:cBhvr>
                                        <p:cTn id="10" dur="770" fill="hold"/>
                                        <p:tgtEl>
                                          <p:spTgt spid="11"/>
                                        </p:tgtEl>
                                        <p:attrNameLst>
                                          <p:attrName>ppt_x</p:attrName>
                                        </p:attrNameLst>
                                      </p:cBhvr>
                                      <p:to>
                                        <p:strVal val="(0.5)"/>
                                      </p:to>
                                    </p:set>
                                    <p:anim from="(0.5)" to="(#ppt_x)" calcmode="lin" valueType="num">
                                      <p:cBhvr>
                                        <p:cTn id="11" dur="1230" accel="100000" fill="hold">
                                          <p:stCondLst>
                                            <p:cond delay="770"/>
                                          </p:stCondLst>
                                        </p:cTn>
                                        <p:tgtEl>
                                          <p:spTgt spid="11"/>
                                        </p:tgtEl>
                                        <p:attrNameLst>
                                          <p:attrName>ppt_x</p:attrName>
                                        </p:attrNameLst>
                                      </p:cBhvr>
                                    </p:anim>
                                    <p:set>
                                      <p:cBhvr>
                                        <p:cTn id="12" dur="770" fill="hold"/>
                                        <p:tgtEl>
                                          <p:spTgt spid="11"/>
                                        </p:tgtEl>
                                        <p:attrNameLst>
                                          <p:attrName>ppt_y</p:attrName>
                                        </p:attrNameLst>
                                      </p:cBhvr>
                                      <p:to>
                                        <p:strVal val="(#ppt_y+0.4)"/>
                                      </p:to>
                                    </p:set>
                                    <p:anim from="(#ppt_y+0.4)" to="(#ppt_y)" calcmode="lin" valueType="num">
                                      <p:cBhvr>
                                        <p:cTn id="13" dur="1230" accel="100000" fill="hold">
                                          <p:stCondLst>
                                            <p:cond delay="770"/>
                                          </p:stCondLst>
                                        </p:cTn>
                                        <p:tgtEl>
                                          <p:spTgt spid="11"/>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80">
                                          <p:stCondLst>
                                            <p:cond delay="0"/>
                                          </p:stCondLst>
                                        </p:cTn>
                                        <p:tgtEl>
                                          <p:spTgt spid="16"/>
                                        </p:tgtEl>
                                      </p:cBhvr>
                                    </p:animEffect>
                                    <p:anim calcmode="lin" valueType="num">
                                      <p:cBhvr>
                                        <p:cTn id="19"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4" dur="26">
                                          <p:stCondLst>
                                            <p:cond delay="650"/>
                                          </p:stCondLst>
                                        </p:cTn>
                                        <p:tgtEl>
                                          <p:spTgt spid="16"/>
                                        </p:tgtEl>
                                      </p:cBhvr>
                                      <p:to x="100000" y="60000"/>
                                    </p:animScale>
                                    <p:animScale>
                                      <p:cBhvr>
                                        <p:cTn id="25" dur="166" decel="50000">
                                          <p:stCondLst>
                                            <p:cond delay="676"/>
                                          </p:stCondLst>
                                        </p:cTn>
                                        <p:tgtEl>
                                          <p:spTgt spid="16"/>
                                        </p:tgtEl>
                                      </p:cBhvr>
                                      <p:to x="100000" y="100000"/>
                                    </p:animScale>
                                    <p:animScale>
                                      <p:cBhvr>
                                        <p:cTn id="26" dur="26">
                                          <p:stCondLst>
                                            <p:cond delay="1312"/>
                                          </p:stCondLst>
                                        </p:cTn>
                                        <p:tgtEl>
                                          <p:spTgt spid="16"/>
                                        </p:tgtEl>
                                      </p:cBhvr>
                                      <p:to x="100000" y="80000"/>
                                    </p:animScale>
                                    <p:animScale>
                                      <p:cBhvr>
                                        <p:cTn id="27" dur="166" decel="50000">
                                          <p:stCondLst>
                                            <p:cond delay="1338"/>
                                          </p:stCondLst>
                                        </p:cTn>
                                        <p:tgtEl>
                                          <p:spTgt spid="16"/>
                                        </p:tgtEl>
                                      </p:cBhvr>
                                      <p:to x="100000" y="100000"/>
                                    </p:animScale>
                                    <p:animScale>
                                      <p:cBhvr>
                                        <p:cTn id="28" dur="26">
                                          <p:stCondLst>
                                            <p:cond delay="1642"/>
                                          </p:stCondLst>
                                        </p:cTn>
                                        <p:tgtEl>
                                          <p:spTgt spid="16"/>
                                        </p:tgtEl>
                                      </p:cBhvr>
                                      <p:to x="100000" y="90000"/>
                                    </p:animScale>
                                    <p:animScale>
                                      <p:cBhvr>
                                        <p:cTn id="29" dur="166" decel="50000">
                                          <p:stCondLst>
                                            <p:cond delay="1668"/>
                                          </p:stCondLst>
                                        </p:cTn>
                                        <p:tgtEl>
                                          <p:spTgt spid="16"/>
                                        </p:tgtEl>
                                      </p:cBhvr>
                                      <p:to x="100000" y="100000"/>
                                    </p:animScale>
                                    <p:animScale>
                                      <p:cBhvr>
                                        <p:cTn id="30" dur="26">
                                          <p:stCondLst>
                                            <p:cond delay="1808"/>
                                          </p:stCondLst>
                                        </p:cTn>
                                        <p:tgtEl>
                                          <p:spTgt spid="16"/>
                                        </p:tgtEl>
                                      </p:cBhvr>
                                      <p:to x="100000" y="95000"/>
                                    </p:animScale>
                                    <p:animScale>
                                      <p:cBhvr>
                                        <p:cTn id="31"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4643438" y="3513408"/>
            <a:ext cx="4214842" cy="496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50000"/>
              </a:lnSpc>
              <a:spcBef>
                <a:spcPct val="0"/>
              </a:spcBef>
              <a:spcAft>
                <a:spcPct val="0"/>
              </a:spcAft>
              <a:buClrTx/>
              <a:buSzTx/>
              <a:buFontTx/>
              <a:buNone/>
              <a:tabLst/>
            </a:pPr>
            <a:r>
              <a:rPr kumimoji="0" lang="ar-SA" sz="2000" b="0" i="0" u="none" strike="noStrike" cap="none" normalizeH="0" baseline="0" dirty="0" smtClean="0">
                <a:ln>
                  <a:noFill/>
                </a:ln>
                <a:effectLst/>
                <a:latin typeface="Arial" pitchFamily="34" charset="0"/>
                <a:ea typeface="Times New Roman" pitchFamily="18" charset="0"/>
                <a:cs typeface="Arial" pitchFamily="34" charset="0"/>
              </a:rPr>
              <a:t>اين‌ مناره‌ها فشار گنبد را عموداً خنثي‌ مي‌نمايند. </a:t>
            </a:r>
            <a:endParaRPr kumimoji="0" lang="ar-SA" sz="2000" b="0" i="0" u="none" strike="noStrike" cap="none" normalizeH="0" baseline="0" dirty="0" smtClean="0">
              <a:ln>
                <a:noFill/>
              </a:ln>
              <a:effectLst/>
              <a:latin typeface="Arial" pitchFamily="34" charset="0"/>
              <a:cs typeface="Arial" pitchFamily="34" charset="0"/>
            </a:endParaRPr>
          </a:p>
        </p:txBody>
      </p:sp>
      <p:sp>
        <p:nvSpPr>
          <p:cNvPr id="5" name="TextBox 4"/>
          <p:cNvSpPr txBox="1"/>
          <p:nvPr/>
        </p:nvSpPr>
        <p:spPr>
          <a:xfrm>
            <a:off x="4714876" y="1000108"/>
            <a:ext cx="3483646" cy="523220"/>
          </a:xfrm>
          <a:prstGeom prst="rect">
            <a:avLst/>
          </a:prstGeom>
          <a:noFill/>
        </p:spPr>
        <p:txBody>
          <a:bodyPr wrap="none" rtlCol="0">
            <a:spAutoFit/>
          </a:bodyPr>
          <a:lstStyle/>
          <a:p>
            <a:r>
              <a:rPr lang="fa-IR" sz="2800" dirty="0" smtClean="0"/>
              <a:t>عمل کرد مناره ها</a:t>
            </a:r>
            <a:r>
              <a:rPr lang="fa-IR" dirty="0" smtClean="0"/>
              <a:t> در گنبد سلطانیه</a:t>
            </a:r>
            <a:endParaRPr lang="en-US" dirty="0"/>
          </a:p>
        </p:txBody>
      </p:sp>
      <p:pic>
        <p:nvPicPr>
          <p:cNvPr id="6" name="Picture 2" descr="mhtml:file://D:\enternet\گنبد%20سلطانیه\گنبد%20سلطانیه%20(زنجان)%20-%20تالار%20های%20نیک%20صالحی.mht!http://www.aariaboom.com/images/stories/iran/zanjan/soltaniyeh/soltaniyeh_12.jpg"/>
          <p:cNvPicPr>
            <a:picLocks noChangeAspect="1" noChangeArrowheads="1"/>
          </p:cNvPicPr>
          <p:nvPr/>
        </p:nvPicPr>
        <p:blipFill>
          <a:blip r:embed="rId2"/>
          <a:srcRect/>
          <a:stretch>
            <a:fillRect/>
          </a:stretch>
        </p:blipFill>
        <p:spPr bwMode="auto">
          <a:xfrm>
            <a:off x="357158" y="4429132"/>
            <a:ext cx="3000365" cy="2250274"/>
          </a:xfrm>
          <a:prstGeom prst="rect">
            <a:avLst/>
          </a:prstGeom>
          <a:ln w="88900" cap="sq" cmpd="thickThin">
            <a:solidFill>
              <a:srgbClr val="000000"/>
            </a:solidFill>
            <a:prstDash val="solid"/>
            <a:miter lim="800000"/>
          </a:ln>
          <a:effectLst>
            <a:innerShdw blurRad="76200">
              <a:srgbClr val="000000"/>
            </a:innerShdw>
          </a:effectLst>
        </p:spPr>
      </p:pic>
      <p:pic>
        <p:nvPicPr>
          <p:cNvPr id="7" name="Picture 1"/>
          <p:cNvPicPr>
            <a:picLocks noChangeAspect="1" noChangeArrowheads="1"/>
          </p:cNvPicPr>
          <p:nvPr/>
        </p:nvPicPr>
        <p:blipFill>
          <a:blip r:embed="rId3"/>
          <a:srcRect/>
          <a:stretch>
            <a:fillRect/>
          </a:stretch>
        </p:blipFill>
        <p:spPr bwMode="auto">
          <a:xfrm>
            <a:off x="714348" y="1000108"/>
            <a:ext cx="2420488" cy="3214710"/>
          </a:xfrm>
          <a:prstGeom prst="rect">
            <a:avLst/>
          </a:prstGeom>
          <a:noFill/>
          <a:ln w="9525">
            <a:noFill/>
            <a:miter lim="800000"/>
            <a:headEnd/>
            <a:tailEnd/>
          </a:ln>
          <a:effectLst/>
        </p:spPr>
      </p:pic>
      <p:cxnSp>
        <p:nvCxnSpPr>
          <p:cNvPr id="9" name="Straight Arrow Connector 8"/>
          <p:cNvCxnSpPr/>
          <p:nvPr/>
        </p:nvCxnSpPr>
        <p:spPr>
          <a:xfrm rot="5400000">
            <a:off x="2429654" y="1999446"/>
            <a:ext cx="7143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ounded Rectangular Callout 12"/>
          <p:cNvSpPr/>
          <p:nvPr/>
        </p:nvSpPr>
        <p:spPr>
          <a:xfrm>
            <a:off x="2786050" y="571480"/>
            <a:ext cx="1571636" cy="100013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chemeClr val="bg1">
                    <a:lumMod val="95000"/>
                    <a:lumOff val="5000"/>
                  </a:schemeClr>
                </a:solidFill>
              </a:rPr>
              <a:t>محل مناره  عمود </a:t>
            </a:r>
          </a:p>
          <a:p>
            <a:pPr algn="ctr"/>
            <a:r>
              <a:rPr lang="fa-IR" sz="2000" dirty="0" smtClean="0">
                <a:solidFill>
                  <a:schemeClr val="bg1">
                    <a:lumMod val="95000"/>
                    <a:lumOff val="5000"/>
                  </a:schemeClr>
                </a:solidFill>
              </a:rPr>
              <a:t>بر جرزها</a:t>
            </a:r>
            <a:endParaRPr lang="en-US" sz="2000" dirty="0">
              <a:solidFill>
                <a:schemeClr val="bg1">
                  <a:lumMod val="95000"/>
                  <a:lumOff val="5000"/>
                </a:schemeClr>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70" decel="100000"/>
                                        <p:tgtEl>
                                          <p:spTgt spid="5">
                                            <p:txEl>
                                              <p:pRg st="0" end="0"/>
                                            </p:txEl>
                                          </p:spTgt>
                                        </p:tgtEl>
                                      </p:cBhvr>
                                    </p:animEffect>
                                    <p:animScale>
                                      <p:cBhvr>
                                        <p:cTn id="8" dur="770" decel="100000"/>
                                        <p:tgtEl>
                                          <p:spTgt spid="5">
                                            <p:txEl>
                                              <p:pRg st="0" end="0"/>
                                            </p:txEl>
                                          </p:spTgt>
                                        </p:tgtEl>
                                      </p:cBhvr>
                                      <p:from x="10000" y="10000"/>
                                      <p:to x="200000" y="450000"/>
                                    </p:animScale>
                                    <p:animScale>
                                      <p:cBhvr>
                                        <p:cTn id="9" dur="1230" accel="100000" fill="hold">
                                          <p:stCondLst>
                                            <p:cond delay="770"/>
                                          </p:stCondLst>
                                        </p:cTn>
                                        <p:tgtEl>
                                          <p:spTgt spid="5">
                                            <p:txEl>
                                              <p:pRg st="0" end="0"/>
                                            </p:txEl>
                                          </p:spTgt>
                                        </p:tgtEl>
                                      </p:cBhvr>
                                      <p:from x="200000" y="450000"/>
                                      <p:to x="100000" y="100000"/>
                                    </p:animScale>
                                    <p:set>
                                      <p:cBhvr>
                                        <p:cTn id="10" dur="770" fill="hold"/>
                                        <p:tgtEl>
                                          <p:spTgt spid="5">
                                            <p:txEl>
                                              <p:pRg st="0" end="0"/>
                                            </p:txEl>
                                          </p:spTgt>
                                        </p:tgtEl>
                                        <p:attrNameLst>
                                          <p:attrName>ppt_x</p:attrName>
                                        </p:attrNameLst>
                                      </p:cBhvr>
                                      <p:to>
                                        <p:strVal val="(0.5)"/>
                                      </p:to>
                                    </p:set>
                                    <p:anim from="(0.5)" to="(#ppt_x)" calcmode="lin" valueType="num">
                                      <p:cBhvr>
                                        <p:cTn id="11" dur="1230" accel="100000" fill="hold">
                                          <p:stCondLst>
                                            <p:cond delay="770"/>
                                          </p:stCondLst>
                                        </p:cTn>
                                        <p:tgtEl>
                                          <p:spTgt spid="5">
                                            <p:txEl>
                                              <p:pRg st="0" end="0"/>
                                            </p:txEl>
                                          </p:spTgt>
                                        </p:tgtEl>
                                        <p:attrNameLst>
                                          <p:attrName>ppt_x</p:attrName>
                                        </p:attrNameLst>
                                      </p:cBhvr>
                                    </p:anim>
                                    <p:set>
                                      <p:cBhvr>
                                        <p:cTn id="12" dur="770" fill="hold"/>
                                        <p:tgtEl>
                                          <p:spTgt spid="5">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5">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Scale>
                                      <p:cBhvr>
                                        <p:cTn id="1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7"/>
                                        </p:tgtEl>
                                        <p:attrNameLst>
                                          <p:attrName>ppt_x</p:attrName>
                                          <p:attrName>ppt_y</p:attrName>
                                        </p:attrNameLst>
                                      </p:cBhvr>
                                    </p:animMotion>
                                    <p:animEffect transition="in" filter="fade">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5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770" decel="100000"/>
                                        <p:tgtEl>
                                          <p:spTgt spid="13"/>
                                        </p:tgtEl>
                                      </p:cBhvr>
                                    </p:animEffect>
                                    <p:animScale>
                                      <p:cBhvr>
                                        <p:cTn id="34" dur="770" decel="100000"/>
                                        <p:tgtEl>
                                          <p:spTgt spid="13"/>
                                        </p:tgtEl>
                                      </p:cBhvr>
                                      <p:from x="10000" y="10000"/>
                                      <p:to x="200000" y="450000"/>
                                    </p:animScale>
                                    <p:animScale>
                                      <p:cBhvr>
                                        <p:cTn id="35" dur="1230" accel="100000" fill="hold">
                                          <p:stCondLst>
                                            <p:cond delay="770"/>
                                          </p:stCondLst>
                                        </p:cTn>
                                        <p:tgtEl>
                                          <p:spTgt spid="13"/>
                                        </p:tgtEl>
                                      </p:cBhvr>
                                      <p:from x="200000" y="450000"/>
                                      <p:to x="100000" y="100000"/>
                                    </p:animScale>
                                    <p:set>
                                      <p:cBhvr>
                                        <p:cTn id="36" dur="770" fill="hold"/>
                                        <p:tgtEl>
                                          <p:spTgt spid="13"/>
                                        </p:tgtEl>
                                        <p:attrNameLst>
                                          <p:attrName>ppt_x</p:attrName>
                                        </p:attrNameLst>
                                      </p:cBhvr>
                                      <p:to>
                                        <p:strVal val="(0.5)"/>
                                      </p:to>
                                    </p:set>
                                    <p:anim from="(0.5)" to="(#ppt_x)" calcmode="lin" valueType="num">
                                      <p:cBhvr>
                                        <p:cTn id="37" dur="1230" accel="100000" fill="hold">
                                          <p:stCondLst>
                                            <p:cond delay="770"/>
                                          </p:stCondLst>
                                        </p:cTn>
                                        <p:tgtEl>
                                          <p:spTgt spid="13"/>
                                        </p:tgtEl>
                                        <p:attrNameLst>
                                          <p:attrName>ppt_x</p:attrName>
                                        </p:attrNameLst>
                                      </p:cBhvr>
                                    </p:anim>
                                    <p:set>
                                      <p:cBhvr>
                                        <p:cTn id="38" dur="770" fill="hold"/>
                                        <p:tgtEl>
                                          <p:spTgt spid="13"/>
                                        </p:tgtEl>
                                        <p:attrNameLst>
                                          <p:attrName>ppt_y</p:attrName>
                                        </p:attrNameLst>
                                      </p:cBhvr>
                                      <p:to>
                                        <p:strVal val="(#ppt_y+0.4)"/>
                                      </p:to>
                                    </p:set>
                                    <p:anim from="(#ppt_y+0.4)" to="(#ppt_y)" calcmode="lin" valueType="num">
                                      <p:cBhvr>
                                        <p:cTn id="39" dur="1230" accel="100000" fill="hold">
                                          <p:stCondLst>
                                            <p:cond delay="770"/>
                                          </p:stCondLst>
                                        </p:cTn>
                                        <p:tgtEl>
                                          <p:spTgt spid="1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34818" name="Picture 2" descr="mhtml:file://D:\enternet\گنبد%20سلطانیه\گنبد%20سلطانیه%20(زنجان)%20-%20تالار%20های%20نیک%20صالحی.mht!http://www.aariaboom.com/images/stories/iran/zanjan/soltaniyeh/soltaniyeh_10.jpg"/>
          <p:cNvPicPr>
            <a:picLocks noChangeAspect="1" noChangeArrowheads="1"/>
          </p:cNvPicPr>
          <p:nvPr/>
        </p:nvPicPr>
        <p:blipFill>
          <a:blip r:embed="rId2"/>
          <a:srcRect/>
          <a:stretch>
            <a:fillRect/>
          </a:stretch>
        </p:blipFill>
        <p:spPr bwMode="auto">
          <a:xfrm>
            <a:off x="285720" y="4500570"/>
            <a:ext cx="2857520" cy="2143140"/>
          </a:xfrm>
          <a:prstGeom prst="rect">
            <a:avLst/>
          </a:prstGeom>
          <a:ln w="228600" cap="sq" cmpd="thickThin">
            <a:solidFill>
              <a:srgbClr val="000000"/>
            </a:solidFill>
            <a:prstDash val="solid"/>
            <a:miter lim="800000"/>
          </a:ln>
          <a:effectLst>
            <a:innerShdw blurRad="76200">
              <a:srgbClr val="000000"/>
            </a:innerShdw>
          </a:effectLst>
        </p:spPr>
      </p:pic>
      <p:pic>
        <p:nvPicPr>
          <p:cNvPr id="3" name="Picture 2" descr="mhtml:file://D:\enternet\گنبد%20سلطانیه\گنبد%20سلطانیه%20(زنجان)%20-%20تالار%20های%20نیک%20صالحی.mht!http://www.aariaboom.com/images/stories/iran/zanjan/soltaniyeh/soltaniyeh_11.jpg"/>
          <p:cNvPicPr>
            <a:picLocks noChangeAspect="1" noChangeArrowheads="1"/>
          </p:cNvPicPr>
          <p:nvPr/>
        </p:nvPicPr>
        <p:blipFill>
          <a:blip r:embed="rId3"/>
          <a:srcRect/>
          <a:stretch>
            <a:fillRect/>
          </a:stretch>
        </p:blipFill>
        <p:spPr bwMode="auto">
          <a:xfrm>
            <a:off x="5857884" y="4416630"/>
            <a:ext cx="3071802" cy="2227056"/>
          </a:xfrm>
          <a:prstGeom prst="rect">
            <a:avLst/>
          </a:prstGeom>
          <a:ln w="228600" cap="sq" cmpd="thickThin">
            <a:solidFill>
              <a:srgbClr val="000000"/>
            </a:solidFill>
            <a:prstDash val="solid"/>
            <a:miter lim="800000"/>
          </a:ln>
          <a:effectLst>
            <a:innerShdw blurRad="76200">
              <a:srgbClr val="000000"/>
            </a:innerShdw>
          </a:effectLst>
        </p:spPr>
      </p:pic>
      <p:sp>
        <p:nvSpPr>
          <p:cNvPr id="50177" name="Rectangle 1"/>
          <p:cNvSpPr>
            <a:spLocks noChangeArrowheads="1"/>
          </p:cNvSpPr>
          <p:nvPr/>
        </p:nvSpPr>
        <p:spPr bwMode="auto">
          <a:xfrm>
            <a:off x="1214414" y="249919"/>
            <a:ext cx="6357982" cy="4190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ar-SA" sz="2000" b="0" i="0" u="none" strike="noStrike" cap="none" normalizeH="0" baseline="0" dirty="0" smtClean="0">
                <a:ln>
                  <a:noFill/>
                </a:ln>
                <a:effectLst/>
                <a:latin typeface="Arial" pitchFamily="34" charset="0"/>
                <a:ea typeface="Times New Roman" pitchFamily="18" charset="0"/>
                <a:cs typeface="Arial" pitchFamily="34" charset="0"/>
              </a:rPr>
              <a:t>در بنای سلطانيه حرکت افقی در چهار سطح می باشد</a:t>
            </a:r>
            <a:endParaRPr kumimoji="0" lang="fa-IR" sz="20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r" defTabSz="914400" rtl="1" eaLnBrk="1" fontAlgn="base" latinLnBrk="0" hangingPunct="1">
              <a:lnSpc>
                <a:spcPct val="150000"/>
              </a:lnSpc>
              <a:spcBef>
                <a:spcPct val="0"/>
              </a:spcBef>
              <a:spcAft>
                <a:spcPct val="0"/>
              </a:spcAft>
              <a:buClrTx/>
              <a:buSzTx/>
              <a:buFontTx/>
              <a:buNone/>
              <a:tabLst/>
            </a:pPr>
            <a:r>
              <a:rPr kumimoji="0" lang="fa-IR" sz="2000" b="0" i="0" u="none" strike="noStrike" cap="none" normalizeH="0" baseline="0" dirty="0" smtClean="0">
                <a:ln>
                  <a:noFill/>
                </a:ln>
                <a:effectLst/>
                <a:latin typeface="Arial" pitchFamily="34" charset="0"/>
                <a:ea typeface="Times New Roman" pitchFamily="18" charset="0"/>
                <a:cs typeface="Arial" pitchFamily="34" charset="0"/>
              </a:rPr>
              <a:t>سطح اول</a:t>
            </a:r>
            <a:r>
              <a:rPr kumimoji="0" lang="ar-SA" sz="2000" b="0" i="0" u="none" strike="noStrike" cap="none" normalizeH="0" baseline="0" dirty="0" smtClean="0">
                <a:ln>
                  <a:noFill/>
                </a:ln>
                <a:effectLst/>
                <a:latin typeface="Arial" pitchFamily="34" charset="0"/>
                <a:ea typeface="Times New Roman" pitchFamily="18" charset="0"/>
                <a:cs typeface="Arial" pitchFamily="34" charset="0"/>
              </a:rPr>
              <a:t> که ارتباط آنها توسط اجزاء عمودی برقرار گرديده است ، در قسمت همکف که برای قرار دادن مرقد حضرت علی در نظر گرفته شده بود فضای بسيار وسيعی قرار دارد که برای طواف و اجراء مراسم خاص مذهبی از آن استفاده می گرديد .</a:t>
            </a:r>
            <a:endParaRPr kumimoji="0" lang="fa-IR" sz="20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r" defTabSz="914400" rtl="1" eaLnBrk="1" fontAlgn="base" latinLnBrk="0" hangingPunct="1">
              <a:lnSpc>
                <a:spcPct val="150000"/>
              </a:lnSpc>
              <a:spcBef>
                <a:spcPct val="0"/>
              </a:spcBef>
              <a:spcAft>
                <a:spcPct val="0"/>
              </a:spcAft>
              <a:buClrTx/>
              <a:buSzTx/>
              <a:buFontTx/>
              <a:buNone/>
              <a:tabLst/>
            </a:pPr>
            <a:r>
              <a:rPr kumimoji="0" lang="ar-SA" sz="2000" b="0" i="0" u="none" strike="noStrike" cap="none" normalizeH="0" baseline="0" dirty="0" smtClean="0">
                <a:ln>
                  <a:noFill/>
                </a:ln>
                <a:effectLst/>
                <a:latin typeface="Arial" pitchFamily="34" charset="0"/>
                <a:ea typeface="Times New Roman" pitchFamily="18" charset="0"/>
                <a:cs typeface="Arial" pitchFamily="34" charset="0"/>
              </a:rPr>
              <a:t> سطح دوم که در هر يک از اضلاع 8 ضلعی ايوانی را ايجاد کرده و به وسيله راهرو پوشيده ای به هم مرتبط می باشند که به احتمال برای استقرار خانمها جهت </a:t>
            </a:r>
            <a:endParaRPr kumimoji="0" lang="en-US" sz="2000" b="0" i="0" u="none" strike="noStrike" cap="none" normalizeH="0" baseline="0" dirty="0" smtClean="0">
              <a:ln>
                <a:noFill/>
              </a:ln>
              <a:effectLst/>
              <a:latin typeface="Arial" pitchFamily="34" charset="0"/>
              <a:cs typeface="Arial" pitchFamily="34" charset="0"/>
            </a:endParaRPr>
          </a:p>
          <a:p>
            <a:pPr marL="0" marR="0" lvl="0" indent="0" algn="r" defTabSz="914400" rtl="0" eaLnBrk="0" fontAlgn="base" latinLnBrk="0" hangingPunct="0">
              <a:lnSpc>
                <a:spcPct val="150000"/>
              </a:lnSpc>
              <a:spcBef>
                <a:spcPct val="0"/>
              </a:spcBef>
              <a:spcAft>
                <a:spcPct val="0"/>
              </a:spcAft>
              <a:buClrTx/>
              <a:buSzTx/>
              <a:buFontTx/>
              <a:buNone/>
              <a:tabLst/>
            </a:pPr>
            <a:r>
              <a:rPr kumimoji="0" lang="ar-SA" sz="2000" b="0" i="0" u="none" strike="noStrike" cap="none" normalizeH="0" baseline="0" dirty="0" smtClean="0">
                <a:ln>
                  <a:noFill/>
                </a:ln>
                <a:effectLst/>
                <a:latin typeface="Arial" pitchFamily="34" charset="0"/>
                <a:ea typeface="Times New Roman" pitchFamily="18" charset="0"/>
                <a:cs typeface="Arial" pitchFamily="34" charset="0"/>
              </a:rPr>
              <a:t>ديدن مراسم مذهبی تعبيه گرديده است</a:t>
            </a:r>
            <a:r>
              <a:rPr kumimoji="0" lang="en-US" b="0" i="0" u="none" strike="noStrike" cap="none" normalizeH="0" baseline="0" dirty="0" smtClean="0">
                <a:ln>
                  <a:noFill/>
                </a:ln>
                <a:effectLst/>
                <a:latin typeface="Arial" pitchFamily="34" charset="0"/>
                <a:ea typeface="Times New Roman" pitchFamily="18" charset="0"/>
                <a:cs typeface="Arial" pitchFamily="34" charset="0"/>
              </a:rPr>
              <a:t>.</a:t>
            </a:r>
            <a:r>
              <a:rPr kumimoji="0" lang="en-US" b="0" i="0" u="none" strike="noStrike" cap="none" normalizeH="0" baseline="0" dirty="0" smtClean="0">
                <a:ln>
                  <a:noFill/>
                </a:ln>
                <a:effectLst/>
                <a:latin typeface="Arial" pitchFamily="34" charset="0"/>
                <a:cs typeface="Arial" pitchFamily="34" charset="0"/>
              </a:rPr>
              <a:t> </a:t>
            </a:r>
          </a:p>
        </p:txBody>
      </p:sp>
      <p:sp>
        <p:nvSpPr>
          <p:cNvPr id="5" name="TextBox 4"/>
          <p:cNvSpPr txBox="1"/>
          <p:nvPr/>
        </p:nvSpPr>
        <p:spPr>
          <a:xfrm>
            <a:off x="3357554" y="4714884"/>
            <a:ext cx="1548822" cy="523220"/>
          </a:xfrm>
          <a:prstGeom prst="rect">
            <a:avLst/>
          </a:prstGeom>
          <a:noFill/>
        </p:spPr>
        <p:txBody>
          <a:bodyPr wrap="none" rtlCol="0">
            <a:spAutoFit/>
          </a:bodyPr>
          <a:lstStyle/>
          <a:p>
            <a:r>
              <a:rPr lang="fa-IR" sz="2800" dirty="0" smtClean="0">
                <a:solidFill>
                  <a:srgbClr val="FF0000"/>
                </a:solidFill>
              </a:rPr>
              <a:t>پلان همکف</a:t>
            </a:r>
            <a:endParaRPr lang="en-US" sz="2800" dirty="0">
              <a:solidFill>
                <a:srgbClr val="FF0000"/>
              </a:solidFill>
            </a:endParaRPr>
          </a:p>
        </p:txBody>
      </p:sp>
      <p:sp>
        <p:nvSpPr>
          <p:cNvPr id="6" name="TextBox 5"/>
          <p:cNvSpPr txBox="1"/>
          <p:nvPr/>
        </p:nvSpPr>
        <p:spPr>
          <a:xfrm>
            <a:off x="4000496" y="5857892"/>
            <a:ext cx="1579278" cy="461665"/>
          </a:xfrm>
          <a:prstGeom prst="rect">
            <a:avLst/>
          </a:prstGeom>
          <a:noFill/>
        </p:spPr>
        <p:txBody>
          <a:bodyPr wrap="none" rtlCol="0">
            <a:spAutoFit/>
          </a:bodyPr>
          <a:lstStyle/>
          <a:p>
            <a:r>
              <a:rPr lang="fa-IR" sz="2400" dirty="0" smtClean="0">
                <a:solidFill>
                  <a:srgbClr val="FF0000"/>
                </a:solidFill>
              </a:rPr>
              <a:t>پلان طبقه اول</a:t>
            </a:r>
            <a:endParaRPr lang="en-US" sz="2400" dirty="0">
              <a:solidFill>
                <a:srgbClr val="FF0000"/>
              </a:solidFill>
            </a:endParaRPr>
          </a:p>
        </p:txBody>
      </p:sp>
      <p:sp>
        <p:nvSpPr>
          <p:cNvPr id="12" name="Left Arrow 11"/>
          <p:cNvSpPr/>
          <p:nvPr/>
        </p:nvSpPr>
        <p:spPr>
          <a:xfrm>
            <a:off x="3643306" y="5143512"/>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4357686" y="637336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dk1" tx1="lt1" bg2="dk2" tx2="lt2" accent1="accent1" accent2="accent2" accent3="accent3" accent4="accent4" accent5="accent5" accent6="accent6" hlink="hlink" folHlink="folHlink"/>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nodeType="clickEffect">
                                  <p:stCondLst>
                                    <p:cond delay="0"/>
                                  </p:stCondLst>
                                  <p:iterate type="lt">
                                    <p:tmPct val="10000"/>
                                  </p:iterate>
                                  <p:childTnLst>
                                    <p:animScale>
                                      <p:cBhvr>
                                        <p:cTn id="6" dur="250" autoRev="1" fill="hold">
                                          <p:stCondLst>
                                            <p:cond delay="0"/>
                                          </p:stCondLst>
                                        </p:cTn>
                                        <p:tgtEl>
                                          <p:spTgt spid="50177">
                                            <p:txEl>
                                              <p:pRg st="0" end="0"/>
                                            </p:txEl>
                                          </p:spTgt>
                                        </p:tgtEl>
                                      </p:cBhvr>
                                      <p:to x="80000" y="100000"/>
                                    </p:animScale>
                                    <p:anim by="(#ppt_w*0.10)" calcmode="lin" valueType="num">
                                      <p:cBhvr>
                                        <p:cTn id="7" dur="250" autoRev="1" fill="hold">
                                          <p:stCondLst>
                                            <p:cond delay="0"/>
                                          </p:stCondLst>
                                        </p:cTn>
                                        <p:tgtEl>
                                          <p:spTgt spid="50177">
                                            <p:txEl>
                                              <p:pRg st="0" end="0"/>
                                            </p:txEl>
                                          </p:spTgt>
                                        </p:tgtEl>
                                        <p:attrNameLst>
                                          <p:attrName>ppt_x</p:attrName>
                                        </p:attrNameLst>
                                      </p:cBhvr>
                                    </p:anim>
                                    <p:anim by="(-#ppt_w*0.10)" calcmode="lin" valueType="num">
                                      <p:cBhvr>
                                        <p:cTn id="8" dur="250" autoRev="1" fill="hold">
                                          <p:stCondLst>
                                            <p:cond delay="0"/>
                                          </p:stCondLst>
                                        </p:cTn>
                                        <p:tgtEl>
                                          <p:spTgt spid="50177">
                                            <p:txEl>
                                              <p:pRg st="0" end="0"/>
                                            </p:txEl>
                                          </p:spTgt>
                                        </p:tgtEl>
                                        <p:attrNameLst>
                                          <p:attrName>ppt_y</p:attrName>
                                        </p:attrNameLst>
                                      </p:cBhvr>
                                    </p:anim>
                                    <p:animRot by="-480000">
                                      <p:cBhvr>
                                        <p:cTn id="9" dur="250" autoRev="1" fill="hold">
                                          <p:stCondLst>
                                            <p:cond delay="0"/>
                                          </p:stCondLst>
                                        </p:cTn>
                                        <p:tgtEl>
                                          <p:spTgt spid="50177">
                                            <p:txEl>
                                              <p:pRg st="0" end="0"/>
                                            </p:txEl>
                                          </p:spTgt>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50177">
                                            <p:txEl>
                                              <p:pRg st="1" end="1"/>
                                            </p:txEl>
                                          </p:spTgt>
                                        </p:tgtEl>
                                      </p:cBhvr>
                                    </p:animEffect>
                                    <p:animScale>
                                      <p:cBhvr>
                                        <p:cTn id="14" dur="250" autoRev="1" fill="hold"/>
                                        <p:tgtEl>
                                          <p:spTgt spid="50177">
                                            <p:txEl>
                                              <p:pRg st="1" end="1"/>
                                            </p:txEl>
                                          </p:spTgt>
                                        </p:tgtEl>
                                      </p:cBhvr>
                                      <p:by x="105000" y="105000"/>
                                    </p:animScale>
                                  </p:childTnLst>
                                </p:cTn>
                              </p:par>
                              <p:par>
                                <p:cTn id="15" presetID="26" presetClass="emph" presetSubtype="0" fill="hold" nodeType="withEffect">
                                  <p:stCondLst>
                                    <p:cond delay="0"/>
                                  </p:stCondLst>
                                  <p:childTnLst>
                                    <p:animEffect transition="out" filter="fade">
                                      <p:cBhvr>
                                        <p:cTn id="16" dur="500" tmFilter="0, 0; .2, .5; .8, .5; 1, 0"/>
                                        <p:tgtEl>
                                          <p:spTgt spid="50177">
                                            <p:txEl>
                                              <p:pRg st="2" end="2"/>
                                            </p:txEl>
                                          </p:spTgt>
                                        </p:tgtEl>
                                      </p:cBhvr>
                                    </p:animEffect>
                                    <p:animScale>
                                      <p:cBhvr>
                                        <p:cTn id="17" dur="250" autoRev="1" fill="hold"/>
                                        <p:tgtEl>
                                          <p:spTgt spid="50177">
                                            <p:txEl>
                                              <p:pRg st="2" end="2"/>
                                            </p:txEl>
                                          </p:spTgt>
                                        </p:tgtEl>
                                      </p:cBhvr>
                                      <p:by x="105000" y="105000"/>
                                    </p:animScale>
                                  </p:childTnLst>
                                </p:cTn>
                              </p:par>
                              <p:par>
                                <p:cTn id="18" presetID="26" presetClass="emph" presetSubtype="0" fill="hold" nodeType="withEffect">
                                  <p:stCondLst>
                                    <p:cond delay="0"/>
                                  </p:stCondLst>
                                  <p:childTnLst>
                                    <p:animEffect transition="out" filter="fade">
                                      <p:cBhvr>
                                        <p:cTn id="19" dur="500" tmFilter="0, 0; .2, .5; .8, .5; 1, 0"/>
                                        <p:tgtEl>
                                          <p:spTgt spid="50177">
                                            <p:txEl>
                                              <p:pRg st="3" end="3"/>
                                            </p:txEl>
                                          </p:spTgt>
                                        </p:tgtEl>
                                      </p:cBhvr>
                                    </p:animEffect>
                                    <p:animScale>
                                      <p:cBhvr>
                                        <p:cTn id="20" dur="250" autoRev="1" fill="hold"/>
                                        <p:tgtEl>
                                          <p:spTgt spid="50177">
                                            <p:txEl>
                                              <p:pRg st="3" end="3"/>
                                            </p:txEl>
                                          </p:spTgt>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iterate type="lt">
                                    <p:tmPct val="5000"/>
                                  </p:iterate>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par>
                                <p:cTn id="29" presetID="31" presetClass="entr" presetSubtype="0" fill="hold" grpId="0" nodeType="withEffect">
                                  <p:stCondLst>
                                    <p:cond delay="0"/>
                                  </p:stCondLst>
                                  <p:iterate type="lt">
                                    <p:tmPct val="5000"/>
                                  </p:iterate>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iterate type="lt">
                                    <p:tmPct val="5000"/>
                                  </p:iterate>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ppt_w</p:attrName>
                                        </p:attrNameLst>
                                      </p:cBhvr>
                                      <p:tavLst>
                                        <p:tav tm="0">
                                          <p:val>
                                            <p:fltVal val="0"/>
                                          </p:val>
                                        </p:tav>
                                        <p:tav tm="100000">
                                          <p:val>
                                            <p:strVal val="#ppt_w"/>
                                          </p:val>
                                        </p:tav>
                                      </p:tavLst>
                                    </p:anim>
                                    <p:anim calcmode="lin" valueType="num">
                                      <p:cBhvr>
                                        <p:cTn id="40" dur="1000" fill="hold"/>
                                        <p:tgtEl>
                                          <p:spTgt spid="6"/>
                                        </p:tgtEl>
                                        <p:attrNameLst>
                                          <p:attrName>ppt_h</p:attrName>
                                        </p:attrNameLst>
                                      </p:cBhvr>
                                      <p:tavLst>
                                        <p:tav tm="0">
                                          <p:val>
                                            <p:fltVal val="0"/>
                                          </p:val>
                                        </p:tav>
                                        <p:tav tm="100000">
                                          <p:val>
                                            <p:strVal val="#ppt_h"/>
                                          </p:val>
                                        </p:tav>
                                      </p:tavLst>
                                    </p:anim>
                                    <p:anim calcmode="lin" valueType="num">
                                      <p:cBhvr>
                                        <p:cTn id="41" dur="1000" fill="hold"/>
                                        <p:tgtEl>
                                          <p:spTgt spid="6"/>
                                        </p:tgtEl>
                                        <p:attrNameLst>
                                          <p:attrName>style.rotation</p:attrName>
                                        </p:attrNameLst>
                                      </p:cBhvr>
                                      <p:tavLst>
                                        <p:tav tm="0">
                                          <p:val>
                                            <p:fltVal val="90"/>
                                          </p:val>
                                        </p:tav>
                                        <p:tav tm="100000">
                                          <p:val>
                                            <p:fltVal val="0"/>
                                          </p:val>
                                        </p:tav>
                                      </p:tavLst>
                                    </p:anim>
                                    <p:animEffect transition="in" filter="fade">
                                      <p:cBhvr>
                                        <p:cTn id="42" dur="1000"/>
                                        <p:tgtEl>
                                          <p:spTgt spid="6"/>
                                        </p:tgtEl>
                                      </p:cBhvr>
                                    </p:animEffect>
                                  </p:childTnLst>
                                </p:cTn>
                              </p:par>
                              <p:par>
                                <p:cTn id="43" presetID="31" presetClass="entr" presetSubtype="0" fill="hold" grpId="0" nodeType="withEffect">
                                  <p:stCondLst>
                                    <p:cond delay="0"/>
                                  </p:stCondLst>
                                  <p:iterate type="lt">
                                    <p:tmPct val="5000"/>
                                  </p:iterate>
                                  <p:childTnLst>
                                    <p:set>
                                      <p:cBhvr>
                                        <p:cTn id="44" dur="1" fill="hold">
                                          <p:stCondLst>
                                            <p:cond delay="0"/>
                                          </p:stCondLst>
                                        </p:cTn>
                                        <p:tgtEl>
                                          <p:spTgt spid="13"/>
                                        </p:tgtEl>
                                        <p:attrNameLst>
                                          <p:attrName>style.visibility</p:attrName>
                                        </p:attrNameLst>
                                      </p:cBhvr>
                                      <p:to>
                                        <p:strVal val="visible"/>
                                      </p:to>
                                    </p:set>
                                    <p:anim calcmode="lin" valueType="num">
                                      <p:cBhvr>
                                        <p:cTn id="45" dur="1000" fill="hold"/>
                                        <p:tgtEl>
                                          <p:spTgt spid="13"/>
                                        </p:tgtEl>
                                        <p:attrNameLst>
                                          <p:attrName>ppt_w</p:attrName>
                                        </p:attrNameLst>
                                      </p:cBhvr>
                                      <p:tavLst>
                                        <p:tav tm="0">
                                          <p:val>
                                            <p:fltVal val="0"/>
                                          </p:val>
                                        </p:tav>
                                        <p:tav tm="100000">
                                          <p:val>
                                            <p:strVal val="#ppt_w"/>
                                          </p:val>
                                        </p:tav>
                                      </p:tavLst>
                                    </p:anim>
                                    <p:anim calcmode="lin" valueType="num">
                                      <p:cBhvr>
                                        <p:cTn id="46" dur="1000" fill="hold"/>
                                        <p:tgtEl>
                                          <p:spTgt spid="13"/>
                                        </p:tgtEl>
                                        <p:attrNameLst>
                                          <p:attrName>ppt_h</p:attrName>
                                        </p:attrNameLst>
                                      </p:cBhvr>
                                      <p:tavLst>
                                        <p:tav tm="0">
                                          <p:val>
                                            <p:fltVal val="0"/>
                                          </p:val>
                                        </p:tav>
                                        <p:tav tm="100000">
                                          <p:val>
                                            <p:strVal val="#ppt_h"/>
                                          </p:val>
                                        </p:tav>
                                      </p:tavLst>
                                    </p:anim>
                                    <p:anim calcmode="lin" valueType="num">
                                      <p:cBhvr>
                                        <p:cTn id="47" dur="1000" fill="hold"/>
                                        <p:tgtEl>
                                          <p:spTgt spid="13"/>
                                        </p:tgtEl>
                                        <p:attrNameLst>
                                          <p:attrName>style.rotation</p:attrName>
                                        </p:attrNameLst>
                                      </p:cBhvr>
                                      <p:tavLst>
                                        <p:tav tm="0">
                                          <p:val>
                                            <p:fltVal val="90"/>
                                          </p:val>
                                        </p:tav>
                                        <p:tav tm="100000">
                                          <p:val>
                                            <p:fltVal val="0"/>
                                          </p:val>
                                        </p:tav>
                                      </p:tavLst>
                                    </p:anim>
                                    <p:animEffect transition="in" filter="fade">
                                      <p:cBhvr>
                                        <p:cTn id="48" dur="10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30" presetClass="entr" presetSubtype="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800" decel="100000"/>
                                        <p:tgtEl>
                                          <p:spTgt spid="3"/>
                                        </p:tgtEl>
                                      </p:cBhvr>
                                    </p:animEffect>
                                    <p:anim calcmode="lin" valueType="num">
                                      <p:cBhvr>
                                        <p:cTn id="54" dur="800" decel="100000" fill="hold"/>
                                        <p:tgtEl>
                                          <p:spTgt spid="3"/>
                                        </p:tgtEl>
                                        <p:attrNameLst>
                                          <p:attrName>style.rotation</p:attrName>
                                        </p:attrNameLst>
                                      </p:cBhvr>
                                      <p:tavLst>
                                        <p:tav tm="0">
                                          <p:val>
                                            <p:fltVal val="-90"/>
                                          </p:val>
                                        </p:tav>
                                        <p:tav tm="100000">
                                          <p:val>
                                            <p:fltVal val="0"/>
                                          </p:val>
                                        </p:tav>
                                      </p:tavLst>
                                    </p:anim>
                                    <p:anim calcmode="lin" valueType="num">
                                      <p:cBhvr>
                                        <p:cTn id="55" dur="800" decel="100000" fill="hold"/>
                                        <p:tgtEl>
                                          <p:spTgt spid="3"/>
                                        </p:tgtEl>
                                        <p:attrNameLst>
                                          <p:attrName>ppt_x</p:attrName>
                                        </p:attrNameLst>
                                      </p:cBhvr>
                                      <p:tavLst>
                                        <p:tav tm="0">
                                          <p:val>
                                            <p:strVal val="#ppt_x+0.4"/>
                                          </p:val>
                                        </p:tav>
                                        <p:tav tm="100000">
                                          <p:val>
                                            <p:strVal val="#ppt_x-0.05"/>
                                          </p:val>
                                        </p:tav>
                                      </p:tavLst>
                                    </p:anim>
                                    <p:anim calcmode="lin" valueType="num">
                                      <p:cBhvr>
                                        <p:cTn id="56" dur="800" decel="100000" fill="hold"/>
                                        <p:tgtEl>
                                          <p:spTgt spid="3"/>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59" presetID="30" presetClass="entr" presetSubtype="0" fill="hold" nodeType="withEffect">
                                  <p:stCondLst>
                                    <p:cond delay="0"/>
                                  </p:stCondLst>
                                  <p:childTnLst>
                                    <p:set>
                                      <p:cBhvr>
                                        <p:cTn id="60" dur="1" fill="hold">
                                          <p:stCondLst>
                                            <p:cond delay="0"/>
                                          </p:stCondLst>
                                        </p:cTn>
                                        <p:tgtEl>
                                          <p:spTgt spid="34818"/>
                                        </p:tgtEl>
                                        <p:attrNameLst>
                                          <p:attrName>style.visibility</p:attrName>
                                        </p:attrNameLst>
                                      </p:cBhvr>
                                      <p:to>
                                        <p:strVal val="visible"/>
                                      </p:to>
                                    </p:set>
                                    <p:animEffect transition="in" filter="fade">
                                      <p:cBhvr>
                                        <p:cTn id="61" dur="800" decel="100000"/>
                                        <p:tgtEl>
                                          <p:spTgt spid="34818"/>
                                        </p:tgtEl>
                                      </p:cBhvr>
                                    </p:animEffect>
                                    <p:anim calcmode="lin" valueType="num">
                                      <p:cBhvr>
                                        <p:cTn id="62" dur="800" decel="100000" fill="hold"/>
                                        <p:tgtEl>
                                          <p:spTgt spid="34818"/>
                                        </p:tgtEl>
                                        <p:attrNameLst>
                                          <p:attrName>style.rotation</p:attrName>
                                        </p:attrNameLst>
                                      </p:cBhvr>
                                      <p:tavLst>
                                        <p:tav tm="0">
                                          <p:val>
                                            <p:fltVal val="-90"/>
                                          </p:val>
                                        </p:tav>
                                        <p:tav tm="100000">
                                          <p:val>
                                            <p:fltVal val="0"/>
                                          </p:val>
                                        </p:tav>
                                      </p:tavLst>
                                    </p:anim>
                                    <p:anim calcmode="lin" valueType="num">
                                      <p:cBhvr>
                                        <p:cTn id="63" dur="800" decel="100000" fill="hold"/>
                                        <p:tgtEl>
                                          <p:spTgt spid="34818"/>
                                        </p:tgtEl>
                                        <p:attrNameLst>
                                          <p:attrName>ppt_x</p:attrName>
                                        </p:attrNameLst>
                                      </p:cBhvr>
                                      <p:tavLst>
                                        <p:tav tm="0">
                                          <p:val>
                                            <p:strVal val="#ppt_x+0.4"/>
                                          </p:val>
                                        </p:tav>
                                        <p:tav tm="100000">
                                          <p:val>
                                            <p:strVal val="#ppt_x-0.05"/>
                                          </p:val>
                                        </p:tav>
                                      </p:tavLst>
                                    </p:anim>
                                    <p:anim calcmode="lin" valueType="num">
                                      <p:cBhvr>
                                        <p:cTn id="64" dur="800" decel="100000" fill="hold"/>
                                        <p:tgtEl>
                                          <p:spTgt spid="34818"/>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34818"/>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3481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33794" name="Picture 2" descr="mhtml:file://D:\enternet\گنبد%20سلطانیه\گنبد%20سلطانیه%20(زنجان)%20-%20تالار%20های%20نیک%20صالحی.mht!http://www.aariaboom.com/images/stories/iran/zanjan/soltaniyeh/soltaniyeh_11.jpg"/>
          <p:cNvPicPr>
            <a:picLocks noChangeAspect="1" noChangeArrowheads="1"/>
          </p:cNvPicPr>
          <p:nvPr/>
        </p:nvPicPr>
        <p:blipFill>
          <a:blip r:embed="rId2"/>
          <a:srcRect/>
          <a:stretch>
            <a:fillRect/>
          </a:stretch>
        </p:blipFill>
        <p:spPr bwMode="auto">
          <a:xfrm>
            <a:off x="285720" y="4214818"/>
            <a:ext cx="3238490" cy="2428868"/>
          </a:xfrm>
          <a:prstGeom prst="rect">
            <a:avLst/>
          </a:prstGeom>
          <a:ln w="228600" cap="sq" cmpd="thickThin">
            <a:solidFill>
              <a:srgbClr val="000000"/>
            </a:solidFill>
            <a:prstDash val="solid"/>
            <a:miter lim="800000"/>
          </a:ln>
          <a:effectLst>
            <a:innerShdw blurRad="76200">
              <a:srgbClr val="000000"/>
            </a:innerShdw>
          </a:effectLst>
        </p:spPr>
      </p:pic>
      <p:sp>
        <p:nvSpPr>
          <p:cNvPr id="4" name="Donut 3"/>
          <p:cNvSpPr/>
          <p:nvPr/>
        </p:nvSpPr>
        <p:spPr>
          <a:xfrm>
            <a:off x="1142976" y="4643446"/>
            <a:ext cx="500066" cy="500066"/>
          </a:xfrm>
          <a:prstGeom prst="donut">
            <a:avLst>
              <a:gd name="adj" fmla="val 8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9" name="Donut 8"/>
          <p:cNvSpPr/>
          <p:nvPr/>
        </p:nvSpPr>
        <p:spPr>
          <a:xfrm>
            <a:off x="1643042" y="4500570"/>
            <a:ext cx="500066" cy="500066"/>
          </a:xfrm>
          <a:prstGeom prst="donut">
            <a:avLst>
              <a:gd name="adj" fmla="val 8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0" name="Donut 9"/>
          <p:cNvSpPr/>
          <p:nvPr/>
        </p:nvSpPr>
        <p:spPr>
          <a:xfrm>
            <a:off x="2214546" y="4643446"/>
            <a:ext cx="500066" cy="500066"/>
          </a:xfrm>
          <a:prstGeom prst="donut">
            <a:avLst>
              <a:gd name="adj" fmla="val 8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1" name="Donut 10"/>
          <p:cNvSpPr/>
          <p:nvPr/>
        </p:nvSpPr>
        <p:spPr>
          <a:xfrm>
            <a:off x="1000100" y="5143512"/>
            <a:ext cx="500066" cy="500066"/>
          </a:xfrm>
          <a:prstGeom prst="donut">
            <a:avLst>
              <a:gd name="adj" fmla="val 8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2" name="Donut 11"/>
          <p:cNvSpPr/>
          <p:nvPr/>
        </p:nvSpPr>
        <p:spPr>
          <a:xfrm>
            <a:off x="1643042" y="5786454"/>
            <a:ext cx="500066" cy="500066"/>
          </a:xfrm>
          <a:prstGeom prst="donut">
            <a:avLst>
              <a:gd name="adj" fmla="val 8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3" name="Donut 12"/>
          <p:cNvSpPr/>
          <p:nvPr/>
        </p:nvSpPr>
        <p:spPr>
          <a:xfrm>
            <a:off x="2285984" y="5143512"/>
            <a:ext cx="500066" cy="500066"/>
          </a:xfrm>
          <a:prstGeom prst="donut">
            <a:avLst>
              <a:gd name="adj" fmla="val 8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4" name="Donut 13"/>
          <p:cNvSpPr/>
          <p:nvPr/>
        </p:nvSpPr>
        <p:spPr>
          <a:xfrm>
            <a:off x="2143108" y="5643578"/>
            <a:ext cx="500066" cy="500066"/>
          </a:xfrm>
          <a:prstGeom prst="donut">
            <a:avLst>
              <a:gd name="adj" fmla="val 8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5" name="Donut 14"/>
          <p:cNvSpPr/>
          <p:nvPr/>
        </p:nvSpPr>
        <p:spPr>
          <a:xfrm>
            <a:off x="1142976" y="5643578"/>
            <a:ext cx="500066" cy="500066"/>
          </a:xfrm>
          <a:prstGeom prst="donut">
            <a:avLst>
              <a:gd name="adj" fmla="val 8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6" name="TextBox 15"/>
          <p:cNvSpPr txBox="1"/>
          <p:nvPr/>
        </p:nvSpPr>
        <p:spPr>
          <a:xfrm>
            <a:off x="214282" y="3357562"/>
            <a:ext cx="2475358" cy="523220"/>
          </a:xfrm>
          <a:prstGeom prst="rect">
            <a:avLst/>
          </a:prstGeom>
          <a:noFill/>
        </p:spPr>
        <p:txBody>
          <a:bodyPr wrap="none" rtlCol="0">
            <a:spAutoFit/>
          </a:bodyPr>
          <a:lstStyle/>
          <a:p>
            <a:r>
              <a:rPr lang="fa-IR" sz="2800" dirty="0" smtClean="0">
                <a:solidFill>
                  <a:srgbClr val="FF0000"/>
                </a:solidFill>
              </a:rPr>
              <a:t>غرفه های طبقه دوم</a:t>
            </a:r>
            <a:endParaRPr lang="en-US" sz="2800" dirty="0">
              <a:solidFill>
                <a:srgbClr val="FF0000"/>
              </a:solidFill>
            </a:endParaRPr>
          </a:p>
        </p:txBody>
      </p:sp>
      <p:sp>
        <p:nvSpPr>
          <p:cNvPr id="17" name="Curved Left Arrow 16"/>
          <p:cNvSpPr/>
          <p:nvPr/>
        </p:nvSpPr>
        <p:spPr>
          <a:xfrm>
            <a:off x="2857488" y="3571876"/>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48129" name="Rectangle 1"/>
          <p:cNvSpPr>
            <a:spLocks noChangeArrowheads="1"/>
          </p:cNvSpPr>
          <p:nvPr/>
        </p:nvSpPr>
        <p:spPr bwMode="auto">
          <a:xfrm>
            <a:off x="0" y="857232"/>
            <a:ext cx="8929718" cy="9643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ar-SA"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سطح سوم </a:t>
            </a:r>
            <a:r>
              <a:rPr kumimoji="0" lang="ar-SA"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عبارتست از غرفه های شبيه به طبقه دوم که بر روی نمای خارجی بنا ايجاد شده و دشت</a:t>
            </a:r>
            <a:r>
              <a:rPr lang="fa-IR" dirty="0" smtClean="0">
                <a:latin typeface="Arial" pitchFamily="34" charset="0"/>
                <a:ea typeface="Times New Roman" pitchFamily="18" charset="0"/>
                <a:cs typeface="Arial" pitchFamily="34" charset="0"/>
              </a:rPr>
              <a:t> </a:t>
            </a:r>
            <a:r>
              <a:rPr kumimoji="0" lang="ar-SA"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پيرامون در برابر آنها با زيبايي خاصی گسترده شده است ،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48130" name="Picture 2" descr="C:\Documents and Settings\AFRIN\Desktop\gonbad\o8o8o8o8.jpg"/>
          <p:cNvPicPr>
            <a:picLocks noChangeAspect="1" noChangeArrowheads="1"/>
          </p:cNvPicPr>
          <p:nvPr/>
        </p:nvPicPr>
        <p:blipFill>
          <a:blip r:embed="rId3"/>
          <a:srcRect/>
          <a:stretch>
            <a:fillRect/>
          </a:stretch>
        </p:blipFill>
        <p:spPr bwMode="auto">
          <a:xfrm>
            <a:off x="4071934" y="3643314"/>
            <a:ext cx="4614381" cy="3214686"/>
          </a:xfrm>
          <a:prstGeom prst="rect">
            <a:avLst/>
          </a:prstGeom>
          <a:noFill/>
          <a:effectLst>
            <a:softEdge rad="317500"/>
          </a:effectLst>
        </p:spPr>
      </p:pic>
      <p:sp>
        <p:nvSpPr>
          <p:cNvPr id="19" name="Rectangle 18"/>
          <p:cNvSpPr/>
          <p:nvPr/>
        </p:nvSpPr>
        <p:spPr>
          <a:xfrm>
            <a:off x="357158" y="1785926"/>
            <a:ext cx="8429684" cy="1754326"/>
          </a:xfrm>
          <a:prstGeom prst="rect">
            <a:avLst/>
          </a:prstGeom>
        </p:spPr>
        <p:txBody>
          <a:bodyPr wrap="square">
            <a:spAutoFit/>
          </a:bodyPr>
          <a:lstStyle/>
          <a:p>
            <a:pPr lvl="0" algn="r" rtl="1" eaLnBrk="0" fontAlgn="base" hangingPunct="0">
              <a:lnSpc>
                <a:spcPct val="150000"/>
              </a:lnSpc>
              <a:spcBef>
                <a:spcPct val="0"/>
              </a:spcBef>
              <a:spcAft>
                <a:spcPct val="0"/>
              </a:spcAft>
            </a:pPr>
            <a:r>
              <a:rPr lang="ar-SA" dirty="0" smtClean="0">
                <a:latin typeface="Arial" pitchFamily="34" charset="0"/>
                <a:ea typeface="Times New Roman" pitchFamily="18" charset="0"/>
                <a:cs typeface="Arial" pitchFamily="34" charset="0"/>
              </a:rPr>
              <a:t>اين غرفه ها به احتمال محل جمع شدن علما و طلاب علوم دينی بوده است ، در دوران صفويه اين </a:t>
            </a:r>
            <a:endParaRPr lang="en-US" dirty="0" smtClean="0">
              <a:latin typeface="Arial" pitchFamily="34" charset="0"/>
              <a:cs typeface="Arial" pitchFamily="34" charset="0"/>
            </a:endParaRPr>
          </a:p>
          <a:p>
            <a:pPr lvl="0" algn="r" rtl="1" eaLnBrk="0" fontAlgn="base" hangingPunct="0">
              <a:lnSpc>
                <a:spcPct val="150000"/>
              </a:lnSpc>
              <a:spcBef>
                <a:spcPct val="0"/>
              </a:spcBef>
              <a:spcAft>
                <a:spcPct val="0"/>
              </a:spcAft>
            </a:pPr>
            <a:r>
              <a:rPr lang="ar-SA" dirty="0" smtClean="0">
                <a:latin typeface="Arial" pitchFamily="34" charset="0"/>
                <a:ea typeface="Times New Roman" pitchFamily="18" charset="0"/>
                <a:cs typeface="Arial" pitchFamily="34" charset="0"/>
              </a:rPr>
              <a:t>غرفه ها را به اطاق تبديل ساخته اند و از آنها برای سکونت طلاب استفاده کرده اند . در تعميرات </a:t>
            </a:r>
            <a:endParaRPr lang="en-US" dirty="0" smtClean="0">
              <a:latin typeface="Arial" pitchFamily="34" charset="0"/>
              <a:cs typeface="Arial" pitchFamily="34" charset="0"/>
            </a:endParaRPr>
          </a:p>
          <a:p>
            <a:pPr lvl="0" algn="r" rtl="1" eaLnBrk="0" fontAlgn="base" hangingPunct="0">
              <a:lnSpc>
                <a:spcPct val="150000"/>
              </a:lnSpc>
              <a:spcBef>
                <a:spcPct val="0"/>
              </a:spcBef>
              <a:spcAft>
                <a:spcPct val="0"/>
              </a:spcAft>
            </a:pPr>
            <a:r>
              <a:rPr lang="ar-SA" dirty="0" smtClean="0">
                <a:latin typeface="Arial" pitchFamily="34" charset="0"/>
                <a:ea typeface="Times New Roman" pitchFamily="18" charset="0"/>
                <a:cs typeface="Arial" pitchFamily="34" charset="0"/>
              </a:rPr>
              <a:t>اساسی گنبد سلطانيه اين ديوارهای افزوده را که سبب سنگين شدن اسکلت بنا شده بود برداشتند و آن </a:t>
            </a:r>
            <a:endParaRPr lang="en-US" dirty="0" smtClean="0">
              <a:latin typeface="Arial" pitchFamily="34" charset="0"/>
              <a:cs typeface="Arial" pitchFamily="34" charset="0"/>
            </a:endParaRPr>
          </a:p>
          <a:p>
            <a:pPr lvl="0" algn="r" eaLnBrk="0" fontAlgn="base" hangingPunct="0">
              <a:lnSpc>
                <a:spcPct val="150000"/>
              </a:lnSpc>
              <a:spcBef>
                <a:spcPct val="0"/>
              </a:spcBef>
              <a:spcAft>
                <a:spcPct val="0"/>
              </a:spcAft>
            </a:pPr>
            <a:r>
              <a:rPr lang="ar-SA" dirty="0" smtClean="0">
                <a:latin typeface="Arial" pitchFamily="34" charset="0"/>
                <a:ea typeface="Times New Roman" pitchFamily="18" charset="0"/>
                <a:cs typeface="Arial" pitchFamily="34" charset="0"/>
              </a:rPr>
              <a:t>را به صورت نخستين آن بازگرداندند</a:t>
            </a:r>
            <a:endParaRPr lang="en-US" dirty="0"/>
          </a:p>
        </p:txBody>
      </p:sp>
    </p:spTree>
  </p:cSld>
  <p:clrMapOvr>
    <a:overrideClrMapping bg1="dk1" tx1="lt1" bg2="dk2" tx2="lt2" accent1="accent1" accent2="accent2" accent3="accent3" accent4="accent4" accent5="accent5" accent6="accent6" hlink="hlink" folHlink="folHlink"/>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0" fill="hold"/>
                                        <p:tgtEl>
                                          <p:spTgt spid="9"/>
                                        </p:tgtEl>
                                        <p:attrNameLst>
                                          <p:attrName>ppt_w</p:attrName>
                                        </p:attrNameLst>
                                      </p:cBhvr>
                                      <p:tavLst>
                                        <p:tav tm="0" fmla="#ppt_w*sin(2.5*pi*$)">
                                          <p:val>
                                            <p:fltVal val="0"/>
                                          </p:val>
                                        </p:tav>
                                        <p:tav tm="100000">
                                          <p:val>
                                            <p:fltVal val="1"/>
                                          </p:val>
                                        </p:tav>
                                      </p:tavLst>
                                    </p:anim>
                                    <p:anim calcmode="lin" valueType="num">
                                      <p:cBhvr>
                                        <p:cTn id="8" dur="5000" fill="hold"/>
                                        <p:tgtEl>
                                          <p:spTgt spid="9"/>
                                        </p:tgtEl>
                                        <p:attrNameLst>
                                          <p:attrName>ppt_h</p:attrName>
                                        </p:attrNameLst>
                                      </p:cBhvr>
                                      <p:tavLst>
                                        <p:tav tm="0">
                                          <p:val>
                                            <p:strVal val="#ppt_h"/>
                                          </p:val>
                                        </p:tav>
                                        <p:tav tm="100000">
                                          <p:val>
                                            <p:strVal val="#ppt_h"/>
                                          </p:val>
                                        </p:tav>
                                      </p:tavLst>
                                    </p:anim>
                                  </p:childTnLst>
                                </p:cTn>
                              </p:par>
                              <p:par>
                                <p:cTn id="9" presetID="19" presetClass="entr" presetSubtype="1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0" fill="hold"/>
                                        <p:tgtEl>
                                          <p:spTgt spid="4"/>
                                        </p:tgtEl>
                                        <p:attrNameLst>
                                          <p:attrName>ppt_w</p:attrName>
                                        </p:attrNameLst>
                                      </p:cBhvr>
                                      <p:tavLst>
                                        <p:tav tm="0" fmla="#ppt_w*sin(2.5*pi*$)">
                                          <p:val>
                                            <p:fltVal val="0"/>
                                          </p:val>
                                        </p:tav>
                                        <p:tav tm="100000">
                                          <p:val>
                                            <p:fltVal val="1"/>
                                          </p:val>
                                        </p:tav>
                                      </p:tavLst>
                                    </p:anim>
                                    <p:anim calcmode="lin" valueType="num">
                                      <p:cBhvr>
                                        <p:cTn id="12" dur="5000" fill="hold"/>
                                        <p:tgtEl>
                                          <p:spTgt spid="4"/>
                                        </p:tgtEl>
                                        <p:attrNameLst>
                                          <p:attrName>ppt_h</p:attrName>
                                        </p:attrNameLst>
                                      </p:cBhvr>
                                      <p:tavLst>
                                        <p:tav tm="0">
                                          <p:val>
                                            <p:strVal val="#ppt_h"/>
                                          </p:val>
                                        </p:tav>
                                        <p:tav tm="100000">
                                          <p:val>
                                            <p:strVal val="#ppt_h"/>
                                          </p:val>
                                        </p:tav>
                                      </p:tavLst>
                                    </p:anim>
                                  </p:childTnLst>
                                </p:cTn>
                              </p:par>
                              <p:par>
                                <p:cTn id="13" presetID="19"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0" fill="hold"/>
                                        <p:tgtEl>
                                          <p:spTgt spid="11"/>
                                        </p:tgtEl>
                                        <p:attrNameLst>
                                          <p:attrName>ppt_w</p:attrName>
                                        </p:attrNameLst>
                                      </p:cBhvr>
                                      <p:tavLst>
                                        <p:tav tm="0" fmla="#ppt_w*sin(2.5*pi*$)">
                                          <p:val>
                                            <p:fltVal val="0"/>
                                          </p:val>
                                        </p:tav>
                                        <p:tav tm="100000">
                                          <p:val>
                                            <p:fltVal val="1"/>
                                          </p:val>
                                        </p:tav>
                                      </p:tavLst>
                                    </p:anim>
                                    <p:anim calcmode="lin" valueType="num">
                                      <p:cBhvr>
                                        <p:cTn id="16" dur="5000" fill="hold"/>
                                        <p:tgtEl>
                                          <p:spTgt spid="11"/>
                                        </p:tgtEl>
                                        <p:attrNameLst>
                                          <p:attrName>ppt_h</p:attrName>
                                        </p:attrNameLst>
                                      </p:cBhvr>
                                      <p:tavLst>
                                        <p:tav tm="0">
                                          <p:val>
                                            <p:strVal val="#ppt_h"/>
                                          </p:val>
                                        </p:tav>
                                        <p:tav tm="100000">
                                          <p:val>
                                            <p:strVal val="#ppt_h"/>
                                          </p:val>
                                        </p:tav>
                                      </p:tavLst>
                                    </p:anim>
                                  </p:childTnLst>
                                </p:cTn>
                              </p:par>
                              <p:par>
                                <p:cTn id="17" presetID="19"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0" fill="hold"/>
                                        <p:tgtEl>
                                          <p:spTgt spid="15"/>
                                        </p:tgtEl>
                                        <p:attrNameLst>
                                          <p:attrName>ppt_w</p:attrName>
                                        </p:attrNameLst>
                                      </p:cBhvr>
                                      <p:tavLst>
                                        <p:tav tm="0" fmla="#ppt_w*sin(2.5*pi*$)">
                                          <p:val>
                                            <p:fltVal val="0"/>
                                          </p:val>
                                        </p:tav>
                                        <p:tav tm="100000">
                                          <p:val>
                                            <p:fltVal val="1"/>
                                          </p:val>
                                        </p:tav>
                                      </p:tavLst>
                                    </p:anim>
                                    <p:anim calcmode="lin" valueType="num">
                                      <p:cBhvr>
                                        <p:cTn id="20" dur="5000" fill="hold"/>
                                        <p:tgtEl>
                                          <p:spTgt spid="15"/>
                                        </p:tgtEl>
                                        <p:attrNameLst>
                                          <p:attrName>ppt_h</p:attrName>
                                        </p:attrNameLst>
                                      </p:cBhvr>
                                      <p:tavLst>
                                        <p:tav tm="0">
                                          <p:val>
                                            <p:strVal val="#ppt_h"/>
                                          </p:val>
                                        </p:tav>
                                        <p:tav tm="100000">
                                          <p:val>
                                            <p:strVal val="#ppt_h"/>
                                          </p:val>
                                        </p:tav>
                                      </p:tavLst>
                                    </p:anim>
                                  </p:childTnLst>
                                </p:cTn>
                              </p:par>
                              <p:par>
                                <p:cTn id="21" presetID="19" presetClass="entr" presetSubtype="1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0" fill="hold"/>
                                        <p:tgtEl>
                                          <p:spTgt spid="12"/>
                                        </p:tgtEl>
                                        <p:attrNameLst>
                                          <p:attrName>ppt_w</p:attrName>
                                        </p:attrNameLst>
                                      </p:cBhvr>
                                      <p:tavLst>
                                        <p:tav tm="0" fmla="#ppt_w*sin(2.5*pi*$)">
                                          <p:val>
                                            <p:fltVal val="0"/>
                                          </p:val>
                                        </p:tav>
                                        <p:tav tm="100000">
                                          <p:val>
                                            <p:fltVal val="1"/>
                                          </p:val>
                                        </p:tav>
                                      </p:tavLst>
                                    </p:anim>
                                    <p:anim calcmode="lin" valueType="num">
                                      <p:cBhvr>
                                        <p:cTn id="24" dur="5000" fill="hold"/>
                                        <p:tgtEl>
                                          <p:spTgt spid="12"/>
                                        </p:tgtEl>
                                        <p:attrNameLst>
                                          <p:attrName>ppt_h</p:attrName>
                                        </p:attrNameLst>
                                      </p:cBhvr>
                                      <p:tavLst>
                                        <p:tav tm="0">
                                          <p:val>
                                            <p:strVal val="#ppt_h"/>
                                          </p:val>
                                        </p:tav>
                                        <p:tav tm="100000">
                                          <p:val>
                                            <p:strVal val="#ppt_h"/>
                                          </p:val>
                                        </p:tav>
                                      </p:tavLst>
                                    </p:anim>
                                  </p:childTnLst>
                                </p:cTn>
                              </p:par>
                              <p:par>
                                <p:cTn id="25" presetID="19" presetClass="entr" presetSubtype="1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0" fill="hold"/>
                                        <p:tgtEl>
                                          <p:spTgt spid="13"/>
                                        </p:tgtEl>
                                        <p:attrNameLst>
                                          <p:attrName>ppt_w</p:attrName>
                                        </p:attrNameLst>
                                      </p:cBhvr>
                                      <p:tavLst>
                                        <p:tav tm="0" fmla="#ppt_w*sin(2.5*pi*$)">
                                          <p:val>
                                            <p:fltVal val="0"/>
                                          </p:val>
                                        </p:tav>
                                        <p:tav tm="100000">
                                          <p:val>
                                            <p:fltVal val="1"/>
                                          </p:val>
                                        </p:tav>
                                      </p:tavLst>
                                    </p:anim>
                                    <p:anim calcmode="lin" valueType="num">
                                      <p:cBhvr>
                                        <p:cTn id="28" dur="5000" fill="hold"/>
                                        <p:tgtEl>
                                          <p:spTgt spid="13"/>
                                        </p:tgtEl>
                                        <p:attrNameLst>
                                          <p:attrName>ppt_h</p:attrName>
                                        </p:attrNameLst>
                                      </p:cBhvr>
                                      <p:tavLst>
                                        <p:tav tm="0">
                                          <p:val>
                                            <p:strVal val="#ppt_h"/>
                                          </p:val>
                                        </p:tav>
                                        <p:tav tm="100000">
                                          <p:val>
                                            <p:strVal val="#ppt_h"/>
                                          </p:val>
                                        </p:tav>
                                      </p:tavLst>
                                    </p:anim>
                                  </p:childTnLst>
                                </p:cTn>
                              </p:par>
                              <p:par>
                                <p:cTn id="29" presetID="19" presetClass="entr" presetSubtype="1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0" fill="hold"/>
                                        <p:tgtEl>
                                          <p:spTgt spid="14"/>
                                        </p:tgtEl>
                                        <p:attrNameLst>
                                          <p:attrName>ppt_w</p:attrName>
                                        </p:attrNameLst>
                                      </p:cBhvr>
                                      <p:tavLst>
                                        <p:tav tm="0" fmla="#ppt_w*sin(2.5*pi*$)">
                                          <p:val>
                                            <p:fltVal val="0"/>
                                          </p:val>
                                        </p:tav>
                                        <p:tav tm="100000">
                                          <p:val>
                                            <p:fltVal val="1"/>
                                          </p:val>
                                        </p:tav>
                                      </p:tavLst>
                                    </p:anim>
                                    <p:anim calcmode="lin" valueType="num">
                                      <p:cBhvr>
                                        <p:cTn id="32" dur="5000" fill="hold"/>
                                        <p:tgtEl>
                                          <p:spTgt spid="14"/>
                                        </p:tgtEl>
                                        <p:attrNameLst>
                                          <p:attrName>ppt_h</p:attrName>
                                        </p:attrNameLst>
                                      </p:cBhvr>
                                      <p:tavLst>
                                        <p:tav tm="0">
                                          <p:val>
                                            <p:strVal val="#ppt_h"/>
                                          </p:val>
                                        </p:tav>
                                        <p:tav tm="100000">
                                          <p:val>
                                            <p:strVal val="#ppt_h"/>
                                          </p:val>
                                        </p:tav>
                                      </p:tavLst>
                                    </p:anim>
                                  </p:childTnLst>
                                </p:cTn>
                              </p:par>
                              <p:par>
                                <p:cTn id="33" presetID="19" presetClass="entr" presetSubtype="1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0" fill="hold"/>
                                        <p:tgtEl>
                                          <p:spTgt spid="10"/>
                                        </p:tgtEl>
                                        <p:attrNameLst>
                                          <p:attrName>ppt_w</p:attrName>
                                        </p:attrNameLst>
                                      </p:cBhvr>
                                      <p:tavLst>
                                        <p:tav tm="0" fmla="#ppt_w*sin(2.5*pi*$)">
                                          <p:val>
                                            <p:fltVal val="0"/>
                                          </p:val>
                                        </p:tav>
                                        <p:tav tm="100000">
                                          <p:val>
                                            <p:fltVal val="1"/>
                                          </p:val>
                                        </p:tav>
                                      </p:tavLst>
                                    </p:anim>
                                    <p:anim calcmode="lin" valueType="num">
                                      <p:cBhvr>
                                        <p:cTn id="36" dur="5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5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770" decel="100000"/>
                                        <p:tgtEl>
                                          <p:spTgt spid="16"/>
                                        </p:tgtEl>
                                      </p:cBhvr>
                                    </p:animEffect>
                                    <p:animScale>
                                      <p:cBhvr>
                                        <p:cTn id="42" dur="770" decel="100000"/>
                                        <p:tgtEl>
                                          <p:spTgt spid="16"/>
                                        </p:tgtEl>
                                      </p:cBhvr>
                                      <p:from x="10000" y="10000"/>
                                      <p:to x="200000" y="450000"/>
                                    </p:animScale>
                                    <p:animScale>
                                      <p:cBhvr>
                                        <p:cTn id="43" dur="1230" accel="100000" fill="hold">
                                          <p:stCondLst>
                                            <p:cond delay="770"/>
                                          </p:stCondLst>
                                        </p:cTn>
                                        <p:tgtEl>
                                          <p:spTgt spid="16"/>
                                        </p:tgtEl>
                                      </p:cBhvr>
                                      <p:from x="200000" y="450000"/>
                                      <p:to x="100000" y="100000"/>
                                    </p:animScale>
                                    <p:set>
                                      <p:cBhvr>
                                        <p:cTn id="44" dur="770" fill="hold"/>
                                        <p:tgtEl>
                                          <p:spTgt spid="16"/>
                                        </p:tgtEl>
                                        <p:attrNameLst>
                                          <p:attrName>ppt_x</p:attrName>
                                        </p:attrNameLst>
                                      </p:cBhvr>
                                      <p:to>
                                        <p:strVal val="(0.5)"/>
                                      </p:to>
                                    </p:set>
                                    <p:anim from="(0.5)" to="(#ppt_x)" calcmode="lin" valueType="num">
                                      <p:cBhvr>
                                        <p:cTn id="45" dur="1230" accel="100000" fill="hold">
                                          <p:stCondLst>
                                            <p:cond delay="770"/>
                                          </p:stCondLst>
                                        </p:cTn>
                                        <p:tgtEl>
                                          <p:spTgt spid="16"/>
                                        </p:tgtEl>
                                        <p:attrNameLst>
                                          <p:attrName>ppt_x</p:attrName>
                                        </p:attrNameLst>
                                      </p:cBhvr>
                                    </p:anim>
                                    <p:set>
                                      <p:cBhvr>
                                        <p:cTn id="46" dur="770" fill="hold"/>
                                        <p:tgtEl>
                                          <p:spTgt spid="16"/>
                                        </p:tgtEl>
                                        <p:attrNameLst>
                                          <p:attrName>ppt_y</p:attrName>
                                        </p:attrNameLst>
                                      </p:cBhvr>
                                      <p:to>
                                        <p:strVal val="(#ppt_y+0.4)"/>
                                      </p:to>
                                    </p:set>
                                    <p:anim from="(#ppt_y+0.4)" to="(#ppt_y)" calcmode="lin" valueType="num">
                                      <p:cBhvr>
                                        <p:cTn id="47" dur="1230" accel="100000" fill="hold">
                                          <p:stCondLst>
                                            <p:cond delay="770"/>
                                          </p:stCondLst>
                                        </p:cTn>
                                        <p:tgtEl>
                                          <p:spTgt spid="16"/>
                                        </p:tgtEl>
                                        <p:attrNameLst>
                                          <p:attrName>ppt_y</p:attrName>
                                        </p:attrNameLst>
                                      </p:cBhvr>
                                    </p:anim>
                                  </p:childTnLst>
                                </p:cTn>
                              </p:par>
                            </p:childTnLst>
                          </p:cTn>
                        </p:par>
                      </p:childTnLst>
                    </p:cTn>
                  </p:par>
                  <p:par>
                    <p:cTn id="48" fill="hold">
                      <p:stCondLst>
                        <p:cond delay="indefinite"/>
                      </p:stCondLst>
                      <p:childTnLst>
                        <p:par>
                          <p:cTn id="49" fill="hold">
                            <p:stCondLst>
                              <p:cond delay="0"/>
                            </p:stCondLst>
                            <p:childTnLst>
                              <p:par>
                                <p:cTn id="50" presetID="34" presetClass="entr" presetSubtype="0" fill="hold" nodeType="clickEffect">
                                  <p:stCondLst>
                                    <p:cond delay="0"/>
                                  </p:stCondLst>
                                  <p:childTnLst>
                                    <p:set>
                                      <p:cBhvr>
                                        <p:cTn id="51" dur="1" fill="hold">
                                          <p:stCondLst>
                                            <p:cond delay="0"/>
                                          </p:stCondLst>
                                        </p:cTn>
                                        <p:tgtEl>
                                          <p:spTgt spid="48130"/>
                                        </p:tgtEl>
                                        <p:attrNameLst>
                                          <p:attrName>style.visibility</p:attrName>
                                        </p:attrNameLst>
                                      </p:cBhvr>
                                      <p:to>
                                        <p:strVal val="visible"/>
                                      </p:to>
                                    </p:set>
                                    <p:anim from="(-#ppt_w/2)" to="(#ppt_x)" calcmode="lin" valueType="num">
                                      <p:cBhvr>
                                        <p:cTn id="52" dur="600" fill="hold">
                                          <p:stCondLst>
                                            <p:cond delay="0"/>
                                          </p:stCondLst>
                                        </p:cTn>
                                        <p:tgtEl>
                                          <p:spTgt spid="48130"/>
                                        </p:tgtEl>
                                        <p:attrNameLst>
                                          <p:attrName>ppt_x</p:attrName>
                                        </p:attrNameLst>
                                      </p:cBhvr>
                                    </p:anim>
                                    <p:anim from="0" to="-1.0" calcmode="lin" valueType="num">
                                      <p:cBhvr>
                                        <p:cTn id="53" dur="200" decel="50000" autoRev="1" fill="hold">
                                          <p:stCondLst>
                                            <p:cond delay="600"/>
                                          </p:stCondLst>
                                        </p:cTn>
                                        <p:tgtEl>
                                          <p:spTgt spid="48130"/>
                                        </p:tgtEl>
                                        <p:attrNameLst>
                                          <p:attrName>xshear</p:attrName>
                                        </p:attrNameLst>
                                      </p:cBhvr>
                                    </p:anim>
                                    <p:animScale>
                                      <p:cBhvr>
                                        <p:cTn id="54" dur="200" decel="100000" autoRev="1" fill="hold">
                                          <p:stCondLst>
                                            <p:cond delay="600"/>
                                          </p:stCondLst>
                                        </p:cTn>
                                        <p:tgtEl>
                                          <p:spTgt spid="48130"/>
                                        </p:tgtEl>
                                      </p:cBhvr>
                                      <p:from x="100000" y="100000"/>
                                      <p:to x="80000" y="100000"/>
                                    </p:animScale>
                                    <p:anim by="(#ppt_h/3+#ppt_w*0.1)" calcmode="lin" valueType="num">
                                      <p:cBhvr additive="sum">
                                        <p:cTn id="55" dur="200" decel="100000" autoRev="1" fill="hold">
                                          <p:stCondLst>
                                            <p:cond delay="600"/>
                                          </p:stCondLst>
                                        </p:cTn>
                                        <p:tgtEl>
                                          <p:spTgt spid="4813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P spid="13" grpId="0" animBg="1"/>
      <p:bldP spid="14" grpId="0" animBg="1"/>
      <p:bldP spid="15" grpId="0" animBg="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2" descr="mhtml:file://D:\enternet\گنبد%20سلطانیه\گنبد%20سلطانیه%20(زنجان)%20-%20تالار%20های%20نیک%20صالحی.mht!http://www.aariaboom.com/images/stories/iran/zanjan/soltaniyeh/soltaniyeh_12.jpg"/>
          <p:cNvPicPr>
            <a:picLocks noChangeAspect="1" noChangeArrowheads="1"/>
          </p:cNvPicPr>
          <p:nvPr/>
        </p:nvPicPr>
        <p:blipFill>
          <a:blip r:embed="rId2"/>
          <a:srcRect/>
          <a:stretch>
            <a:fillRect/>
          </a:stretch>
        </p:blipFill>
        <p:spPr bwMode="auto">
          <a:xfrm>
            <a:off x="214283" y="3482553"/>
            <a:ext cx="4214842" cy="3161132"/>
          </a:xfrm>
          <a:prstGeom prst="rect">
            <a:avLst/>
          </a:prstGeom>
          <a:ln w="88900" cap="sq" cmpd="thickThin">
            <a:solidFill>
              <a:srgbClr val="000000"/>
            </a:solidFill>
            <a:prstDash val="solid"/>
            <a:miter lim="800000"/>
          </a:ln>
          <a:effectLst>
            <a:innerShdw blurRad="76200">
              <a:srgbClr val="000000"/>
            </a:innerShdw>
          </a:effectLst>
        </p:spPr>
      </p:pic>
      <p:sp>
        <p:nvSpPr>
          <p:cNvPr id="8" name="Flowchart: Or 7"/>
          <p:cNvSpPr/>
          <p:nvPr/>
        </p:nvSpPr>
        <p:spPr>
          <a:xfrm>
            <a:off x="1928794" y="4214818"/>
            <a:ext cx="1428760" cy="1500198"/>
          </a:xfrm>
          <a:prstGeom prst="flowChar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09" name="Picture 1"/>
          <p:cNvPicPr>
            <a:picLocks noChangeAspect="1" noChangeArrowheads="1"/>
          </p:cNvPicPr>
          <p:nvPr/>
        </p:nvPicPr>
        <p:blipFill>
          <a:blip r:embed="rId3"/>
          <a:srcRect/>
          <a:stretch>
            <a:fillRect/>
          </a:stretch>
        </p:blipFill>
        <p:spPr bwMode="auto">
          <a:xfrm>
            <a:off x="4929190" y="3681425"/>
            <a:ext cx="4006487" cy="26765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410" name="Rectangle 2"/>
          <p:cNvSpPr>
            <a:spLocks noChangeArrowheads="1"/>
          </p:cNvSpPr>
          <p:nvPr/>
        </p:nvSpPr>
        <p:spPr bwMode="auto">
          <a:xfrm>
            <a:off x="1571604" y="1071546"/>
            <a:ext cx="700089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ar-SA"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سطح چهارم</a:t>
            </a:r>
            <a:endParaRPr kumimoji="0" lang="fa-IR"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SA"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ar-SA"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عبارت است از پشت بام بنا ، در اين محل فضای مناسبی برای انجام حرکت آزاد در اطراف گنبد وجود دارد ، از اين فضا برای تعمير گنبد يا ريختن برف استفاده می شده است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Box 10"/>
          <p:cNvSpPr txBox="1"/>
          <p:nvPr/>
        </p:nvSpPr>
        <p:spPr>
          <a:xfrm>
            <a:off x="285720" y="2714620"/>
            <a:ext cx="2340705" cy="523220"/>
          </a:xfrm>
          <a:prstGeom prst="rect">
            <a:avLst/>
          </a:prstGeom>
          <a:noFill/>
        </p:spPr>
        <p:txBody>
          <a:bodyPr wrap="none" rtlCol="0">
            <a:spAutoFit/>
          </a:bodyPr>
          <a:lstStyle/>
          <a:p>
            <a:r>
              <a:rPr lang="fa-IR" sz="2800" dirty="0" smtClean="0">
                <a:solidFill>
                  <a:srgbClr val="FF0000"/>
                </a:solidFill>
              </a:rPr>
              <a:t>پلان طبقه دوم گنبد</a:t>
            </a:r>
            <a:endParaRPr lang="en-US" sz="2800" dirty="0">
              <a:solidFill>
                <a:srgbClr val="FF0000"/>
              </a:solidFill>
            </a:endParaRPr>
          </a:p>
        </p:txBody>
      </p:sp>
      <p:sp>
        <p:nvSpPr>
          <p:cNvPr id="15" name="Curved Down Arrow 14"/>
          <p:cNvSpPr/>
          <p:nvPr/>
        </p:nvSpPr>
        <p:spPr>
          <a:xfrm>
            <a:off x="2643174" y="2428868"/>
            <a:ext cx="1216152"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17409"/>
                                        </p:tgtEl>
                                        <p:attrNameLst>
                                          <p:attrName>style.visibility</p:attrName>
                                        </p:attrNameLst>
                                      </p:cBhvr>
                                      <p:to>
                                        <p:strVal val="visible"/>
                                      </p:to>
                                    </p:set>
                                    <p:animEffect transition="in" filter="fade">
                                      <p:cBhvr>
                                        <p:cTn id="19" dur="800" decel="100000"/>
                                        <p:tgtEl>
                                          <p:spTgt spid="17409"/>
                                        </p:tgtEl>
                                      </p:cBhvr>
                                    </p:animEffect>
                                    <p:anim calcmode="lin" valueType="num">
                                      <p:cBhvr>
                                        <p:cTn id="20" dur="800" decel="100000" fill="hold"/>
                                        <p:tgtEl>
                                          <p:spTgt spid="17409"/>
                                        </p:tgtEl>
                                        <p:attrNameLst>
                                          <p:attrName>style.rotation</p:attrName>
                                        </p:attrNameLst>
                                      </p:cBhvr>
                                      <p:tavLst>
                                        <p:tav tm="0">
                                          <p:val>
                                            <p:fltVal val="-90"/>
                                          </p:val>
                                        </p:tav>
                                        <p:tav tm="100000">
                                          <p:val>
                                            <p:fltVal val="0"/>
                                          </p:val>
                                        </p:tav>
                                      </p:tavLst>
                                    </p:anim>
                                    <p:anim calcmode="lin" valueType="num">
                                      <p:cBhvr>
                                        <p:cTn id="21" dur="800" decel="100000" fill="hold"/>
                                        <p:tgtEl>
                                          <p:spTgt spid="17409"/>
                                        </p:tgtEl>
                                        <p:attrNameLst>
                                          <p:attrName>ppt_x</p:attrName>
                                        </p:attrNameLst>
                                      </p:cBhvr>
                                      <p:tavLst>
                                        <p:tav tm="0">
                                          <p:val>
                                            <p:strVal val="#ppt_x+0.4"/>
                                          </p:val>
                                        </p:tav>
                                        <p:tav tm="100000">
                                          <p:val>
                                            <p:strVal val="#ppt_x-0.05"/>
                                          </p:val>
                                        </p:tav>
                                      </p:tavLst>
                                    </p:anim>
                                    <p:anim calcmode="lin" valueType="num">
                                      <p:cBhvr>
                                        <p:cTn id="22" dur="800" decel="100000" fill="hold"/>
                                        <p:tgtEl>
                                          <p:spTgt spid="17409"/>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17409"/>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1740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 name="TextBox 3"/>
          <p:cNvSpPr txBox="1"/>
          <p:nvPr/>
        </p:nvSpPr>
        <p:spPr>
          <a:xfrm>
            <a:off x="1290821" y="664713"/>
            <a:ext cx="3066865" cy="523220"/>
          </a:xfrm>
          <a:prstGeom prst="rect">
            <a:avLst/>
          </a:prstGeom>
          <a:noFill/>
        </p:spPr>
        <p:txBody>
          <a:bodyPr wrap="none" rtlCol="0">
            <a:spAutoFit/>
          </a:bodyPr>
          <a:lstStyle/>
          <a:p>
            <a:r>
              <a:rPr lang="fa-IR" sz="2800" dirty="0" smtClean="0"/>
              <a:t>دلیل انتخاب هشت ضلعی</a:t>
            </a:r>
            <a:endParaRPr lang="en-US" sz="2800" dirty="0"/>
          </a:p>
        </p:txBody>
      </p:sp>
      <p:sp>
        <p:nvSpPr>
          <p:cNvPr id="15361" name="Rectangle 1"/>
          <p:cNvSpPr>
            <a:spLocks noChangeArrowheads="1"/>
          </p:cNvSpPr>
          <p:nvPr/>
        </p:nvSpPr>
        <p:spPr bwMode="auto">
          <a:xfrm>
            <a:off x="5572132" y="926323"/>
            <a:ext cx="3143272" cy="64986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ar-SA" sz="2000" b="0" i="0" u="none" strike="noStrike" cap="none" normalizeH="0" baseline="0" dirty="0" smtClean="0">
                <a:ln>
                  <a:noFill/>
                </a:ln>
                <a:effectLst/>
                <a:latin typeface="Arial" pitchFamily="34" charset="0"/>
                <a:ea typeface="Times New Roman" pitchFamily="18" charset="0"/>
                <a:cs typeface="Arial" pitchFamily="34" charset="0"/>
              </a:rPr>
              <a:t>عقايد مختلفي‌ در مورد</a:t>
            </a:r>
            <a:r>
              <a:rPr kumimoji="0" lang="fa-IR" sz="2000" b="0" i="0" u="none" strike="noStrike" cap="none" normalizeH="0" baseline="0" dirty="0" smtClean="0">
                <a:ln>
                  <a:noFill/>
                </a:ln>
                <a:effectLst/>
                <a:latin typeface="Arial" pitchFamily="34" charset="0"/>
                <a:ea typeface="Times New Roman" pitchFamily="18" charset="0"/>
                <a:cs typeface="Arial" pitchFamily="34" charset="0"/>
              </a:rPr>
              <a:t>ض</a:t>
            </a:r>
            <a:r>
              <a:rPr kumimoji="0" lang="ar-SA" sz="2000" b="0" i="0" u="none" strike="noStrike" cap="none" normalizeH="0" baseline="0" dirty="0" smtClean="0">
                <a:ln>
                  <a:noFill/>
                </a:ln>
                <a:effectLst/>
                <a:latin typeface="Arial" pitchFamily="34" charset="0"/>
                <a:ea typeface="Times New Roman" pitchFamily="18" charset="0"/>
                <a:cs typeface="Arial" pitchFamily="34" charset="0"/>
              </a:rPr>
              <a:t> انتخاب‌ هشت‌ ضلعي‌ بنا، عنوان‌ مي‌شود. عده‌اي‌ اين‌ انتخاب‌ را به‌ دليل‌ ايستايي‌ و استحكام‌ بنا دانسته‌اند، برخي‌ به‌ آن‌ نشانه‌هاي‌ مذهبي‌ و مقدس‌ داده‌اند. آنچه‌ مسلم‌ است‌ عدد هشت‌، نه‌ مقدس‌ است‌ و نه‌ دليل‌ مذهبي‌ دارد. صرفاً انتخاب‌ اين‌ طرح‌ از روي‌ محاسبات‌ تجربي‌ معماري‌ و به‌ خاطر مركزيت‌ و ايستايي‌ و احتمالاً ايجاد ساعت‌ آفتابي‌ در نظر گرفته‌ شده‌ است‌ و يا بيشتر جهت‌ </a:t>
            </a:r>
            <a:endParaRPr kumimoji="0" lang="en-US" sz="2000" b="0" i="0" u="none" strike="noStrike" cap="none" normalizeH="0" baseline="0" dirty="0" smtClean="0">
              <a:ln>
                <a:noFill/>
              </a:ln>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ar-SA" sz="2000" b="0" i="0" u="none" strike="noStrike" cap="none" normalizeH="0" baseline="0" dirty="0" smtClean="0">
                <a:ln>
                  <a:noFill/>
                </a:ln>
                <a:effectLst/>
                <a:latin typeface="Arial" pitchFamily="34" charset="0"/>
                <a:ea typeface="Times New Roman" pitchFamily="18" charset="0"/>
                <a:cs typeface="Arial" pitchFamily="34" charset="0"/>
              </a:rPr>
              <a:t>نشان‌ دادن‌ تزيينات‌ و زيبايي‌ بدنه‌ گنبد در تمام‌ طول‌ روز است‌ .</a:t>
            </a:r>
            <a:endParaRPr kumimoji="0" lang="ar-SA" sz="2000" b="0" i="0" u="none" strike="noStrike" cap="none" normalizeH="0" baseline="0" dirty="0" smtClean="0">
              <a:ln>
                <a:noFill/>
              </a:ln>
              <a:effectLst/>
              <a:latin typeface="Arial" pitchFamily="34" charset="0"/>
              <a:cs typeface="Arial" pitchFamily="34" charset="0"/>
            </a:endParaRPr>
          </a:p>
        </p:txBody>
      </p:sp>
      <p:pic>
        <p:nvPicPr>
          <p:cNvPr id="6" name="Picture 2" descr="mhtml:file://D:\enternet\گنبد%20سلطانیه\گنبد%20سلطانیه%20(زنجان)%20-%20تالار%20های%20نیک%20صالحی.mht!http://www.aariaboom.com/images/stories/iran/zanjan/soltaniyeh/soltaniyeh_12.jpg"/>
          <p:cNvPicPr>
            <a:picLocks noChangeAspect="1" noChangeArrowheads="1"/>
          </p:cNvPicPr>
          <p:nvPr/>
        </p:nvPicPr>
        <p:blipFill>
          <a:blip r:embed="rId2"/>
          <a:srcRect/>
          <a:stretch>
            <a:fillRect/>
          </a:stretch>
        </p:blipFill>
        <p:spPr bwMode="auto">
          <a:xfrm>
            <a:off x="528152" y="1988840"/>
            <a:ext cx="3672408" cy="2754287"/>
          </a:xfrm>
          <a:prstGeom prst="rect">
            <a:avLst/>
          </a:prstGeom>
          <a:ln w="88900" cap="sq" cmpd="thickThin">
            <a:solidFill>
              <a:srgbClr val="000000"/>
            </a:solidFill>
            <a:prstDash val="solid"/>
            <a:miter lim="800000"/>
          </a:ln>
          <a:effectLst>
            <a:innerShdw blurRad="76200">
              <a:srgbClr val="000000"/>
            </a:innerShdw>
          </a:effectLst>
        </p:spPr>
      </p:pic>
      <p:sp>
        <p:nvSpPr>
          <p:cNvPr id="7" name="Octagon 6"/>
          <p:cNvSpPr/>
          <p:nvPr/>
        </p:nvSpPr>
        <p:spPr>
          <a:xfrm>
            <a:off x="252485" y="4175642"/>
            <a:ext cx="2571768" cy="2428892"/>
          </a:xfrm>
          <a:prstGeom prst="octagon">
            <a:avLst/>
          </a:prstGeom>
        </p:spPr>
        <p:style>
          <a:lnRef idx="0">
            <a:schemeClr val="dk1"/>
          </a:lnRef>
          <a:fillRef idx="3">
            <a:schemeClr val="dk1"/>
          </a:fillRef>
          <a:effectRef idx="3">
            <a:schemeClr val="dk1"/>
          </a:effectRef>
          <a:fontRef idx="minor">
            <a:schemeClr val="lt1"/>
          </a:fontRef>
        </p:style>
        <p:txBody>
          <a:bodyPr rtlCol="0" anchor="ctr"/>
          <a:lstStyle/>
          <a:p>
            <a:pPr algn="ctr"/>
            <a:r>
              <a:rPr lang="fa-IR" sz="2800" dirty="0" smtClean="0"/>
              <a:t>ایستایی وپایداری</a:t>
            </a:r>
          </a:p>
          <a:p>
            <a:pPr algn="ctr"/>
            <a:endParaRPr lang="fa-IR" sz="2800" dirty="0" smtClean="0"/>
          </a:p>
          <a:p>
            <a:pPr algn="ctr"/>
            <a:r>
              <a:rPr lang="fa-IR" sz="2800" dirty="0" smtClean="0"/>
              <a:t>ساعت آفتابی</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7" presetClass="path" presetSubtype="0" accel="50000" decel="50000" fill="hold" grpId="0" nodeType="clickEffect">
                                  <p:stCondLst>
                                    <p:cond delay="0"/>
                                  </p:stCondLst>
                                  <p:childTnLst>
                                    <p:animMotion origin="layout" path="M -0.08785 0.50498 L -0.08785 0.03076 C -0.08785 -0.1808 -0.06372 -0.43884 -0.04341 -0.43884 L 0.00903 -0.43884 " pathEditMode="relative" rAng="0" ptsTypes="FfFF">
                                      <p:cBhvr>
                                        <p:cTn id="6" dur="2000" fill="hold"/>
                                        <p:tgtEl>
                                          <p:spTgt spid="7"/>
                                        </p:tgtEl>
                                        <p:attrNameLst>
                                          <p:attrName>ppt_x</p:attrName>
                                          <p:attrName>ppt_y</p:attrName>
                                        </p:attrNameLst>
                                      </p:cBhvr>
                                      <p:rCtr x="4800" y="-47200"/>
                                    </p:animMotion>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 name="TextBox 4"/>
          <p:cNvSpPr txBox="1"/>
          <p:nvPr/>
        </p:nvSpPr>
        <p:spPr>
          <a:xfrm>
            <a:off x="6000760" y="857232"/>
            <a:ext cx="2871299" cy="584775"/>
          </a:xfrm>
          <a:prstGeom prst="rect">
            <a:avLst/>
          </a:prstGeom>
          <a:noFill/>
        </p:spPr>
        <p:txBody>
          <a:bodyPr wrap="none" rtlCol="0">
            <a:spAutoFit/>
          </a:bodyPr>
          <a:lstStyle/>
          <a:p>
            <a:r>
              <a:rPr lang="fa-IR" sz="3200" dirty="0" smtClean="0"/>
              <a:t>ساعت آفتابی </a:t>
            </a:r>
            <a:r>
              <a:rPr lang="fa-IR" dirty="0" smtClean="0"/>
              <a:t>گنبد سلطانیه</a:t>
            </a:r>
            <a:endParaRPr lang="en-US" dirty="0"/>
          </a:p>
        </p:txBody>
      </p:sp>
      <p:pic>
        <p:nvPicPr>
          <p:cNvPr id="14337" name="Picture 1"/>
          <p:cNvPicPr>
            <a:picLocks noChangeAspect="1" noChangeArrowheads="1"/>
          </p:cNvPicPr>
          <p:nvPr/>
        </p:nvPicPr>
        <p:blipFill>
          <a:blip r:embed="rId2"/>
          <a:srcRect/>
          <a:stretch>
            <a:fillRect/>
          </a:stretch>
        </p:blipFill>
        <p:spPr bwMode="auto">
          <a:xfrm>
            <a:off x="214282" y="1071546"/>
            <a:ext cx="4429124" cy="1397000"/>
          </a:xfrm>
          <a:prstGeom prst="rect">
            <a:avLst/>
          </a:prstGeom>
          <a:noFill/>
          <a:ln w="9525">
            <a:noFill/>
            <a:miter lim="800000"/>
            <a:headEnd/>
            <a:tailEnd/>
          </a:ln>
          <a:effectLst>
            <a:softEdge rad="127000"/>
          </a:effectLst>
        </p:spPr>
      </p:pic>
      <p:sp>
        <p:nvSpPr>
          <p:cNvPr id="14338" name="Rectangle 2"/>
          <p:cNvSpPr>
            <a:spLocks noChangeArrowheads="1"/>
          </p:cNvSpPr>
          <p:nvPr/>
        </p:nvSpPr>
        <p:spPr bwMode="auto">
          <a:xfrm>
            <a:off x="4643438" y="1415484"/>
            <a:ext cx="4500562" cy="54425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ar-SA"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مقيد بودن مسلمانان به تشخيص دقيق زمان برای انجام مراسم مذهبی را می توان سبب ايجاد ساعت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ar-SA"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آفتابی در اسکلت اين بنا دانست ، باين طريق اگر نور از سوراخ گنبد اصلی بتابد زمان اذان ظهر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ar-SA"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است ، نوری که از پنجره های بزرگ می تابد مبين ساعت و نور پنجره های کوچک حدود دقيقه را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ar-SA"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مشخص می ساخت ، به احتمالی طرح هشت ضلعی بنا نيز به خاطر ايجاد چنين ساعتی بوده است .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ar-SA"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بدون شک کشف و پياده سازی علمی اين مطلب بسيار قابل اهميت است که متاسفانه تا کنون توجهی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ar-SA"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بدان نشده است . در شب هم به ياری بعضی از ستاره ها که از اين پنجره ها ديده می شدند زمان را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ar-SA"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مشخص می کردند.</a:t>
            </a:r>
            <a:endParaRPr kumimoji="0" lang="ar-SA" b="0" i="0" u="none" strike="noStrike" cap="none" normalizeH="0" baseline="0" dirty="0" smtClean="0">
              <a:ln>
                <a:noFill/>
              </a:ln>
              <a:solidFill>
                <a:schemeClr val="tx1"/>
              </a:solidFill>
              <a:effectLst/>
              <a:latin typeface="Arial" pitchFamily="34" charset="0"/>
              <a:cs typeface="Arial" pitchFamily="34" charset="0"/>
            </a:endParaRPr>
          </a:p>
        </p:txBody>
      </p:sp>
      <p:pic>
        <p:nvPicPr>
          <p:cNvPr id="14339" name="Picture 3" descr="C:\Documents and Settings\AFRIN\Desktop\gonbad\2008-06-23_11.25.54_soltan.jpg"/>
          <p:cNvPicPr>
            <a:picLocks noChangeAspect="1" noChangeArrowheads="1"/>
          </p:cNvPicPr>
          <p:nvPr/>
        </p:nvPicPr>
        <p:blipFill>
          <a:blip r:embed="rId3"/>
          <a:srcRect/>
          <a:stretch>
            <a:fillRect/>
          </a:stretch>
        </p:blipFill>
        <p:spPr bwMode="auto">
          <a:xfrm>
            <a:off x="285720" y="2643182"/>
            <a:ext cx="3929058" cy="4173869"/>
          </a:xfrm>
          <a:prstGeom prst="rect">
            <a:avLst/>
          </a:prstGeom>
          <a:noFill/>
          <a:effectLst>
            <a:softEdge rad="63500"/>
          </a:effectLst>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14339"/>
                                        </p:tgtEl>
                                        <p:attrNameLst>
                                          <p:attrName>style.visibility</p:attrName>
                                        </p:attrNameLst>
                                      </p:cBhvr>
                                      <p:to>
                                        <p:strVal val="visible"/>
                                      </p:to>
                                    </p:set>
                                    <p:animScale>
                                      <p:cBhvr>
                                        <p:cTn id="15" dur="1000" decel="50000" fill="hold">
                                          <p:stCondLst>
                                            <p:cond delay="0"/>
                                          </p:stCondLst>
                                        </p:cTn>
                                        <p:tgtEl>
                                          <p:spTgt spid="143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14339"/>
                                        </p:tgtEl>
                                        <p:attrNameLst>
                                          <p:attrName>ppt_x</p:attrName>
                                          <p:attrName>ppt_y</p:attrName>
                                        </p:attrNameLst>
                                      </p:cBhvr>
                                    </p:animMotion>
                                    <p:animEffect transition="in" filter="fade">
                                      <p:cBhvr>
                                        <p:cTn id="17" dur="1000"/>
                                        <p:tgtEl>
                                          <p:spTgt spid="14339"/>
                                        </p:tgtEl>
                                      </p:cBhvr>
                                    </p:animEffect>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nodeType="clickEffect">
                                  <p:stCondLst>
                                    <p:cond delay="0"/>
                                  </p:stCondLst>
                                  <p:childTnLst>
                                    <p:set>
                                      <p:cBhvr>
                                        <p:cTn id="21" dur="1" fill="hold">
                                          <p:stCondLst>
                                            <p:cond delay="0"/>
                                          </p:stCondLst>
                                        </p:cTn>
                                        <p:tgtEl>
                                          <p:spTgt spid="14337"/>
                                        </p:tgtEl>
                                        <p:attrNameLst>
                                          <p:attrName>style.visibility</p:attrName>
                                        </p:attrNameLst>
                                      </p:cBhvr>
                                      <p:to>
                                        <p:strVal val="visible"/>
                                      </p:to>
                                    </p:set>
                                    <p:animScale>
                                      <p:cBhvr>
                                        <p:cTn id="22" dur="1000" decel="50000" fill="hold">
                                          <p:stCondLst>
                                            <p:cond delay="0"/>
                                          </p:stCondLst>
                                        </p:cTn>
                                        <p:tgtEl>
                                          <p:spTgt spid="143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4337"/>
                                        </p:tgtEl>
                                        <p:attrNameLst>
                                          <p:attrName>ppt_x</p:attrName>
                                          <p:attrName>ppt_y</p:attrName>
                                        </p:attrNameLst>
                                      </p:cBhvr>
                                    </p:animMotion>
                                    <p:animEffect transition="in" filter="fade">
                                      <p:cBhvr>
                                        <p:cTn id="24" dur="1000"/>
                                        <p:tgtEl>
                                          <p:spTgt spid="14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 name="Rectangle 4"/>
          <p:cNvSpPr/>
          <p:nvPr/>
        </p:nvSpPr>
        <p:spPr>
          <a:xfrm>
            <a:off x="5357850" y="1435650"/>
            <a:ext cx="3571868" cy="5493812"/>
          </a:xfrm>
          <a:prstGeom prst="rect">
            <a:avLst/>
          </a:prstGeom>
        </p:spPr>
        <p:txBody>
          <a:bodyPr wrap="square">
            <a:spAutoFit/>
          </a:bodyPr>
          <a:lstStyle/>
          <a:p>
            <a:pPr algn="r" rtl="1">
              <a:lnSpc>
                <a:spcPct val="150000"/>
              </a:lnSpc>
            </a:pPr>
            <a:r>
              <a:rPr lang="fa-IR" dirty="0" smtClean="0"/>
              <a:t>در بين جرزهاى هشت گانه پلکانهاى مارپيچى وجود دارد که طبقه زيرين را به طبقات دوم و غرفه هاى خارجى و مناره هاى هشتگانه متصل مى کند . لازم به تذکر است که اين پلکانها همه از پايين شروع نمى شود بلکه فقط دو پلکان زواياى شمالى و پلکان ديگر در نماى خارجى واقع شده است . </a:t>
            </a:r>
          </a:p>
          <a:p>
            <a:pPr algn="r" rtl="1">
              <a:lnSpc>
                <a:spcPct val="150000"/>
              </a:lnSpc>
            </a:pPr>
            <a:r>
              <a:rPr lang="fa-IR" dirty="0" smtClean="0"/>
              <a:t>پلکانهاى زواياى شمالى به طبقه دوم راه مى يابد و پلکان سومى بدون اتصال به طبقه دوم بسوى بالا ادامه پيدا مى کند . پلکانهاى هشتگانه از طبقه سوم ( غرفه هاى خارجى ) ظاهر شده و تا امتداد مناره هاى هشتگانه صعود مى نمايد . </a:t>
            </a:r>
            <a:endParaRPr lang="fa-IR" dirty="0"/>
          </a:p>
        </p:txBody>
      </p:sp>
      <p:pic>
        <p:nvPicPr>
          <p:cNvPr id="7" name="Picture 2" descr="mhtml:file://D:\enternet\گنبد%20سلطانیه\گنبد%20سلطانیه%20(زنجان)%20-%20تالار%20های%20نیک%20صالحی.mht!http://www.aariaboom.com/images/stories/iran/zanjan/soltaniyeh/soltaniyeh_10.jpg"/>
          <p:cNvPicPr>
            <a:picLocks noChangeAspect="1" noChangeArrowheads="1"/>
          </p:cNvPicPr>
          <p:nvPr/>
        </p:nvPicPr>
        <p:blipFill>
          <a:blip r:embed="rId3"/>
          <a:srcRect/>
          <a:stretch>
            <a:fillRect/>
          </a:stretch>
        </p:blipFill>
        <p:spPr bwMode="auto">
          <a:xfrm>
            <a:off x="71406" y="2714620"/>
            <a:ext cx="5143536" cy="40183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Rectangle 7"/>
          <p:cNvSpPr/>
          <p:nvPr/>
        </p:nvSpPr>
        <p:spPr>
          <a:xfrm>
            <a:off x="7021406" y="720850"/>
            <a:ext cx="1622560" cy="707886"/>
          </a:xfrm>
          <a:prstGeom prst="rect">
            <a:avLst/>
          </a:prstGeom>
        </p:spPr>
        <p:txBody>
          <a:bodyPr wrap="none">
            <a:spAutoFit/>
          </a:bodyPr>
          <a:lstStyle/>
          <a:p>
            <a:r>
              <a:rPr lang="fa-IR" sz="4000" b="1" dirty="0" smtClean="0"/>
              <a:t>پلکان ها</a:t>
            </a:r>
            <a:endParaRPr lang="fa-IR" sz="4000" dirty="0"/>
          </a:p>
        </p:txBody>
      </p:sp>
      <p:sp>
        <p:nvSpPr>
          <p:cNvPr id="9" name="Oval 8"/>
          <p:cNvSpPr/>
          <p:nvPr/>
        </p:nvSpPr>
        <p:spPr>
          <a:xfrm>
            <a:off x="1357290" y="2786058"/>
            <a:ext cx="928694" cy="1000132"/>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a-IR"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endParaRPr lang="fa-IR"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0" name="Oval 9"/>
          <p:cNvSpPr/>
          <p:nvPr/>
        </p:nvSpPr>
        <p:spPr>
          <a:xfrm>
            <a:off x="3024051" y="3003981"/>
            <a:ext cx="928694" cy="1000132"/>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                                               </a:t>
            </a:r>
            <a:endParaRPr lang="fa-IR" dirty="0"/>
          </a:p>
        </p:txBody>
      </p:sp>
      <p:sp>
        <p:nvSpPr>
          <p:cNvPr id="11" name="Oval 10"/>
          <p:cNvSpPr/>
          <p:nvPr/>
        </p:nvSpPr>
        <p:spPr>
          <a:xfrm>
            <a:off x="2857488" y="5214950"/>
            <a:ext cx="928694" cy="1000132"/>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2" name="Rectangle 11"/>
          <p:cNvSpPr/>
          <p:nvPr/>
        </p:nvSpPr>
        <p:spPr>
          <a:xfrm>
            <a:off x="0" y="2786058"/>
            <a:ext cx="1858201" cy="369332"/>
          </a:xfrm>
          <a:prstGeom prst="rect">
            <a:avLst/>
          </a:prstGeom>
        </p:spPr>
        <p:txBody>
          <a:bodyPr wrap="none">
            <a:spAutoFit/>
          </a:bodyPr>
          <a:lstStyle/>
          <a:p>
            <a:r>
              <a:rPr lang="fa-IR" b="1" dirty="0" smtClean="0">
                <a:solidFill>
                  <a:srgbClr val="FF0000"/>
                </a:solidFill>
              </a:rPr>
              <a:t>اتصال به انتهای مناره</a:t>
            </a:r>
            <a:endParaRPr lang="fa-IR" dirty="0">
              <a:solidFill>
                <a:srgbClr val="FF0000"/>
              </a:solidFill>
            </a:endParaRPr>
          </a:p>
        </p:txBody>
      </p:sp>
      <p:sp>
        <p:nvSpPr>
          <p:cNvPr id="13" name="Rectangle 12"/>
          <p:cNvSpPr/>
          <p:nvPr/>
        </p:nvSpPr>
        <p:spPr>
          <a:xfrm>
            <a:off x="3538577" y="2857496"/>
            <a:ext cx="1604927" cy="369332"/>
          </a:xfrm>
          <a:prstGeom prst="rect">
            <a:avLst/>
          </a:prstGeom>
        </p:spPr>
        <p:txBody>
          <a:bodyPr wrap="none">
            <a:spAutoFit/>
          </a:bodyPr>
          <a:lstStyle/>
          <a:p>
            <a:r>
              <a:rPr lang="fa-IR" b="1" dirty="0" smtClean="0">
                <a:solidFill>
                  <a:srgbClr val="FF0000"/>
                </a:solidFill>
              </a:rPr>
              <a:t>اتصال به طبقه دوم</a:t>
            </a:r>
            <a:endParaRPr lang="fa-IR" dirty="0">
              <a:solidFill>
                <a:srgbClr val="FF0000"/>
              </a:solidFill>
            </a:endParaRPr>
          </a:p>
        </p:txBody>
      </p:sp>
      <p:sp>
        <p:nvSpPr>
          <p:cNvPr id="14" name="Rectangle 13"/>
          <p:cNvSpPr/>
          <p:nvPr/>
        </p:nvSpPr>
        <p:spPr>
          <a:xfrm>
            <a:off x="1714480" y="6143644"/>
            <a:ext cx="2860078" cy="369332"/>
          </a:xfrm>
          <a:prstGeom prst="rect">
            <a:avLst/>
          </a:prstGeom>
        </p:spPr>
        <p:txBody>
          <a:bodyPr wrap="none">
            <a:spAutoFit/>
          </a:bodyPr>
          <a:lstStyle/>
          <a:p>
            <a:r>
              <a:rPr lang="fa-IR" b="1" dirty="0" smtClean="0">
                <a:solidFill>
                  <a:srgbClr val="FF0000"/>
                </a:solidFill>
              </a:rPr>
              <a:t>اتصال به طبقه دوم در نمای خارجی</a:t>
            </a:r>
            <a:endParaRPr lang="fa-IR" dirty="0">
              <a:solidFill>
                <a:srgbClr val="FF0000"/>
              </a:solidFill>
            </a:endParaRPr>
          </a:p>
        </p:txBody>
      </p:sp>
      <p:pic>
        <p:nvPicPr>
          <p:cNvPr id="1026" name="Picture 2" descr="C:\Documents and Settings\AFRIN\Desktop\gonbad\soltanie2.jpg"/>
          <p:cNvPicPr>
            <a:picLocks noChangeAspect="1" noChangeArrowheads="1"/>
          </p:cNvPicPr>
          <p:nvPr/>
        </p:nvPicPr>
        <p:blipFill>
          <a:blip r:embed="rId4"/>
          <a:srcRect/>
          <a:stretch>
            <a:fillRect/>
          </a:stretch>
        </p:blipFill>
        <p:spPr bwMode="auto">
          <a:xfrm>
            <a:off x="285720" y="785794"/>
            <a:ext cx="2500330" cy="1817423"/>
          </a:xfrm>
          <a:prstGeom prst="rect">
            <a:avLst/>
          </a:prstGeom>
          <a:noFill/>
        </p:spPr>
      </p:pic>
      <p:sp>
        <p:nvSpPr>
          <p:cNvPr id="16" name="Rectangle 15"/>
          <p:cNvSpPr/>
          <p:nvPr/>
        </p:nvSpPr>
        <p:spPr>
          <a:xfrm>
            <a:off x="2857488" y="857232"/>
            <a:ext cx="760775" cy="1569660"/>
          </a:xfrm>
          <a:prstGeom prst="rect">
            <a:avLst/>
          </a:prstGeom>
        </p:spPr>
        <p:txBody>
          <a:bodyPr wrap="square">
            <a:spAutoFit/>
          </a:bodyPr>
          <a:lstStyle/>
          <a:p>
            <a:pPr algn="ctr"/>
            <a:r>
              <a:rPr lang="fa-IR" sz="2400" dirty="0" smtClean="0">
                <a:solidFill>
                  <a:srgbClr val="FF0000"/>
                </a:solidFill>
              </a:rPr>
              <a:t>نمونه پله در مناره</a:t>
            </a:r>
            <a:endParaRPr lang="en-US" sz="2400" dirty="0">
              <a:solidFill>
                <a:srgbClr val="FF0000"/>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70" decel="100000"/>
                                        <p:tgtEl>
                                          <p:spTgt spid="8"/>
                                        </p:tgtEl>
                                      </p:cBhvr>
                                    </p:animEffect>
                                    <p:animScale>
                                      <p:cBhvr>
                                        <p:cTn id="8" dur="770" decel="100000"/>
                                        <p:tgtEl>
                                          <p:spTgt spid="8"/>
                                        </p:tgtEl>
                                      </p:cBhvr>
                                      <p:from x="10000" y="10000"/>
                                      <p:to x="200000" y="450000"/>
                                    </p:animScale>
                                    <p:animScale>
                                      <p:cBhvr>
                                        <p:cTn id="9" dur="1230" accel="100000" fill="hold">
                                          <p:stCondLst>
                                            <p:cond delay="770"/>
                                          </p:stCondLst>
                                        </p:cTn>
                                        <p:tgtEl>
                                          <p:spTgt spid="8"/>
                                        </p:tgtEl>
                                      </p:cBhvr>
                                      <p:from x="200000" y="450000"/>
                                      <p:to x="100000" y="100000"/>
                                    </p:animScale>
                                    <p:set>
                                      <p:cBhvr>
                                        <p:cTn id="10" dur="770" fill="hold"/>
                                        <p:tgtEl>
                                          <p:spTgt spid="8"/>
                                        </p:tgtEl>
                                        <p:attrNameLst>
                                          <p:attrName>ppt_x</p:attrName>
                                        </p:attrNameLst>
                                      </p:cBhvr>
                                      <p:to>
                                        <p:strVal val="(0.5)"/>
                                      </p:to>
                                    </p:set>
                                    <p:anim from="(0.5)" to="(#ppt_x)" calcmode="lin" valueType="num">
                                      <p:cBhvr>
                                        <p:cTn id="11" dur="1230" accel="100000" fill="hold">
                                          <p:stCondLst>
                                            <p:cond delay="770"/>
                                          </p:stCondLst>
                                        </p:cTn>
                                        <p:tgtEl>
                                          <p:spTgt spid="8"/>
                                        </p:tgtEl>
                                        <p:attrNameLst>
                                          <p:attrName>ppt_x</p:attrName>
                                        </p:attrNameLst>
                                      </p:cBhvr>
                                    </p:anim>
                                    <p:set>
                                      <p:cBhvr>
                                        <p:cTn id="12" dur="770" fill="hold"/>
                                        <p:tgtEl>
                                          <p:spTgt spid="8"/>
                                        </p:tgtEl>
                                        <p:attrNameLst>
                                          <p:attrName>ppt_y</p:attrName>
                                        </p:attrNameLst>
                                      </p:cBhvr>
                                      <p:to>
                                        <p:strVal val="(#ppt_y+0.4)"/>
                                      </p:to>
                                    </p:set>
                                    <p:anim from="(#ppt_y+0.4)" to="(#ppt_y)" calcmode="lin" valueType="num">
                                      <p:cBhvr>
                                        <p:cTn id="13" dur="1230" accel="100000" fill="hold">
                                          <p:stCondLst>
                                            <p:cond delay="770"/>
                                          </p:stCondLst>
                                        </p:cTn>
                                        <p:tgtEl>
                                          <p:spTgt spid="8"/>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plus(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box(in)">
                                      <p:cBhvr>
                                        <p:cTn id="23" dur="500"/>
                                        <p:tgtEl>
                                          <p:spTgt spid="1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strips(downLeft)">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Horizont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48" presetClass="entr" presetSubtype="0" accel="5000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9"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40" dur="1000" fill="hold"/>
                                        <p:tgtEl>
                                          <p:spTgt spid="9"/>
                                        </p:tgtEl>
                                        <p:attrNameLst>
                                          <p:attrName>ppt_y</p:attrName>
                                        </p:attrNameLst>
                                      </p:cBhvr>
                                      <p:tavLst>
                                        <p:tav tm="0">
                                          <p:val>
                                            <p:strVal val="#ppt_y"/>
                                          </p:val>
                                        </p:tav>
                                        <p:tav tm="100000">
                                          <p:val>
                                            <p:strVal val="#ppt_y"/>
                                          </p:val>
                                        </p:tav>
                                      </p:tavLst>
                                    </p:anim>
                                    <p:animEffect transition="in" filter="fade">
                                      <p:cBhvr>
                                        <p:cTn id="41" dur="10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39" presetClass="entr" presetSubtype="0" accel="10000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47"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48"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49"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5" presetClass="entr" presetSubtype="0" fill="hold" nodeType="clickEffect">
                                  <p:stCondLst>
                                    <p:cond delay="0"/>
                                  </p:stCondLst>
                                  <p:childTnLst>
                                    <p:set>
                                      <p:cBhvr>
                                        <p:cTn id="53" dur="1" fill="hold">
                                          <p:stCondLst>
                                            <p:cond delay="0"/>
                                          </p:stCondLst>
                                        </p:cTn>
                                        <p:tgtEl>
                                          <p:spTgt spid="1026"/>
                                        </p:tgtEl>
                                        <p:attrNameLst>
                                          <p:attrName>style.visibility</p:attrName>
                                        </p:attrNameLst>
                                      </p:cBhvr>
                                      <p:to>
                                        <p:strVal val="visible"/>
                                      </p:to>
                                    </p:set>
                                    <p:anim calcmode="lin" valueType="num">
                                      <p:cBhvr>
                                        <p:cTn id="54" dur="1000" fill="hold"/>
                                        <p:tgtEl>
                                          <p:spTgt spid="1026"/>
                                        </p:tgtEl>
                                        <p:attrNameLst>
                                          <p:attrName>ppt_w</p:attrName>
                                        </p:attrNameLst>
                                      </p:cBhvr>
                                      <p:tavLst>
                                        <p:tav tm="0">
                                          <p:val>
                                            <p:fltVal val="0"/>
                                          </p:val>
                                        </p:tav>
                                        <p:tav tm="100000">
                                          <p:val>
                                            <p:strVal val="#ppt_w"/>
                                          </p:val>
                                        </p:tav>
                                      </p:tavLst>
                                    </p:anim>
                                    <p:anim calcmode="lin" valueType="num">
                                      <p:cBhvr>
                                        <p:cTn id="55" dur="1000" fill="hold"/>
                                        <p:tgtEl>
                                          <p:spTgt spid="1026"/>
                                        </p:tgtEl>
                                        <p:attrNameLst>
                                          <p:attrName>ppt_h</p:attrName>
                                        </p:attrNameLst>
                                      </p:cBhvr>
                                      <p:tavLst>
                                        <p:tav tm="0">
                                          <p:val>
                                            <p:fltVal val="0"/>
                                          </p:val>
                                        </p:tav>
                                        <p:tav tm="100000">
                                          <p:val>
                                            <p:strVal val="#ppt_h"/>
                                          </p:val>
                                        </p:tav>
                                      </p:tavLst>
                                    </p:anim>
                                    <p:anim calcmode="lin" valueType="num">
                                      <p:cBhvr>
                                        <p:cTn id="56" dur="1000" fill="hold"/>
                                        <p:tgtEl>
                                          <p:spTgt spid="1026"/>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102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8" fill="hold">
                      <p:stCondLst>
                        <p:cond delay="indefinite"/>
                      </p:stCondLst>
                      <p:childTnLst>
                        <p:par>
                          <p:cTn id="59" fill="hold">
                            <p:stCondLst>
                              <p:cond delay="0"/>
                            </p:stCondLst>
                            <p:childTnLst>
                              <p:par>
                                <p:cTn id="60" presetID="38" presetClass="entr" presetSubtype="0" accel="50000" fill="hold" grpId="0" nodeType="clickEffect">
                                  <p:stCondLst>
                                    <p:cond delay="0"/>
                                  </p:stCondLst>
                                  <p:iterate type="lt">
                                    <p:tmPct val="50000"/>
                                  </p:iterate>
                                  <p:childTnLst>
                                    <p:set>
                                      <p:cBhvr>
                                        <p:cTn id="61" dur="1" fill="hold">
                                          <p:stCondLst>
                                            <p:cond delay="0"/>
                                          </p:stCondLst>
                                        </p:cTn>
                                        <p:tgtEl>
                                          <p:spTgt spid="16"/>
                                        </p:tgtEl>
                                        <p:attrNameLst>
                                          <p:attrName>style.visibility</p:attrName>
                                        </p:attrNameLst>
                                      </p:cBhvr>
                                      <p:to>
                                        <p:strVal val="visible"/>
                                      </p:to>
                                    </p:set>
                                    <p:set>
                                      <p:cBhvr>
                                        <p:cTn id="62" dur="455" fill="hold">
                                          <p:stCondLst>
                                            <p:cond delay="0"/>
                                          </p:stCondLst>
                                        </p:cTn>
                                        <p:tgtEl>
                                          <p:spTgt spid="16"/>
                                        </p:tgtEl>
                                        <p:attrNameLst>
                                          <p:attrName>style.rotation</p:attrName>
                                        </p:attrNameLst>
                                      </p:cBhvr>
                                      <p:to>
                                        <p:strVal val="-45.0"/>
                                      </p:to>
                                    </p:set>
                                    <p:anim calcmode="lin" valueType="num">
                                      <p:cBhvr>
                                        <p:cTn id="63" dur="455" fill="hold">
                                          <p:stCondLst>
                                            <p:cond delay="455"/>
                                          </p:stCondLst>
                                        </p:cTn>
                                        <p:tgtEl>
                                          <p:spTgt spid="16"/>
                                        </p:tgtEl>
                                        <p:attrNameLst>
                                          <p:attrName>style.rotation</p:attrName>
                                        </p:attrNameLst>
                                      </p:cBhvr>
                                      <p:tavLst>
                                        <p:tav tm="0">
                                          <p:val>
                                            <p:fltVal val="-45"/>
                                          </p:val>
                                        </p:tav>
                                        <p:tav tm="69900">
                                          <p:val>
                                            <p:fltVal val="45"/>
                                          </p:val>
                                        </p:tav>
                                        <p:tav tm="100000">
                                          <p:val>
                                            <p:fltVal val="0"/>
                                          </p:val>
                                        </p:tav>
                                      </p:tavLst>
                                    </p:anim>
                                    <p:anim calcmode="lin" valueType="num">
                                      <p:cBhvr>
                                        <p:cTn id="64" dur="455" fill="hold">
                                          <p:stCondLst>
                                            <p:cond delay="0"/>
                                          </p:stCondLst>
                                        </p:cTn>
                                        <p:tgtEl>
                                          <p:spTgt spid="16"/>
                                        </p:tgtEl>
                                        <p:attrNameLst>
                                          <p:attrName>ppt_y</p:attrName>
                                        </p:attrNameLst>
                                      </p:cBhvr>
                                      <p:tavLst>
                                        <p:tav tm="0">
                                          <p:val>
                                            <p:strVal val="#ppt_y-1"/>
                                          </p:val>
                                        </p:tav>
                                        <p:tav tm="100000">
                                          <p:val>
                                            <p:strVal val="#ppt_y-(0.354*#ppt_w-0.172*#ppt_h)"/>
                                          </p:val>
                                        </p:tav>
                                      </p:tavLst>
                                    </p:anim>
                                    <p:anim calcmode="lin" valueType="num">
                                      <p:cBhvr>
                                        <p:cTn id="65" dur="156" decel="50000" autoRev="1" fill="hold">
                                          <p:stCondLst>
                                            <p:cond delay="455"/>
                                          </p:stCondLst>
                                        </p:cTn>
                                        <p:tgtEl>
                                          <p:spTgt spid="16"/>
                                        </p:tgtEl>
                                        <p:attrNameLst>
                                          <p:attrName>ppt_y</p:attrName>
                                        </p:attrNameLst>
                                      </p:cBhvr>
                                      <p:tavLst>
                                        <p:tav tm="0">
                                          <p:val>
                                            <p:strVal val="#ppt_y-(0.354*#ppt_w-0.172*#ppt_h)"/>
                                          </p:val>
                                        </p:tav>
                                        <p:tav tm="100000">
                                          <p:val>
                                            <p:strVal val="#ppt_y-(0.354*#ppt_w-0.172*#ppt_h)-#ppt_h/2"/>
                                          </p:val>
                                        </p:tav>
                                      </p:tavLst>
                                    </p:anim>
                                    <p:anim calcmode="lin" valueType="num">
                                      <p:cBhvr>
                                        <p:cTn id="66" dur="136" fill="hold">
                                          <p:stCondLst>
                                            <p:cond delay="864"/>
                                          </p:stCondLst>
                                        </p:cTn>
                                        <p:tgtEl>
                                          <p:spTgt spid="1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4"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2" name="Picture 2" descr="mhtml:file://D:\enternet\گنبد%20سلطانیه\گنبد%20سلطانیه%20(زنجان)%20-%20تالار%20های%20نیک%20صالحی.mht!http://www.aariaboom.com/images/stories/iran/zanjan/soltaniyeh/soltaniyeh.jpg"/>
          <p:cNvPicPr>
            <a:picLocks noChangeAspect="1" noChangeArrowheads="1"/>
          </p:cNvPicPr>
          <p:nvPr/>
        </p:nvPicPr>
        <p:blipFill>
          <a:blip r:embed="rId2"/>
          <a:srcRect/>
          <a:stretch>
            <a:fillRect/>
          </a:stretch>
        </p:blipFill>
        <p:spPr bwMode="auto">
          <a:xfrm rot="20787511">
            <a:off x="82349" y="2558519"/>
            <a:ext cx="5550066" cy="4134438"/>
          </a:xfrm>
          <a:prstGeom prst="rect">
            <a:avLst/>
          </a:prstGeom>
          <a:ln>
            <a:noFill/>
          </a:ln>
          <a:effectLst>
            <a:softEdge rad="112500"/>
          </a:effectLst>
        </p:spPr>
      </p:pic>
      <p:sp>
        <p:nvSpPr>
          <p:cNvPr id="3" name="Rectangle 2"/>
          <p:cNvSpPr/>
          <p:nvPr/>
        </p:nvSpPr>
        <p:spPr>
          <a:xfrm>
            <a:off x="1142976" y="785794"/>
            <a:ext cx="6739345" cy="523220"/>
          </a:xfrm>
          <a:prstGeom prst="rect">
            <a:avLst/>
          </a:prstGeom>
        </p:spPr>
        <p:txBody>
          <a:bodyPr wrap="none">
            <a:spAutoFit/>
          </a:bodyPr>
          <a:lstStyle/>
          <a:p>
            <a:pPr algn="ctr"/>
            <a:r>
              <a:rPr lang="fa-IR" sz="2800" b="1" dirty="0" smtClean="0"/>
              <a:t>گنبد سلطانيه ؛شاهكار هنر معماري‌ ايران‌ و جهان‌ اسلام‌ </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a:off x="714348" y="1643050"/>
            <a:ext cx="8072494" cy="646331"/>
          </a:xfrm>
          <a:prstGeom prst="rect">
            <a:avLst/>
          </a:prstGeom>
        </p:spPr>
        <p:txBody>
          <a:bodyPr wrap="square">
            <a:spAutoFit/>
          </a:bodyPr>
          <a:lstStyle/>
          <a:p>
            <a:pPr algn="r"/>
            <a:r>
              <a:rPr lang="fa-IR" dirty="0" smtClean="0"/>
              <a:t>گنبد سلطانیه بزرگ ترین گنبد آجری جهان است که در شهر سلطانیه ی استان زنجان، در 30 کیلومتری جنوب شرقی شهر زنجان و در 54 کیلومتری شهرستان ابهر قرار دارد</a:t>
            </a:r>
            <a:endParaRPr lang="fa-IR" dirty="0"/>
          </a:p>
        </p:txBody>
      </p:sp>
      <p:sp>
        <p:nvSpPr>
          <p:cNvPr id="14337" name="Rectangle 1"/>
          <p:cNvSpPr>
            <a:spLocks noChangeArrowheads="1"/>
          </p:cNvSpPr>
          <p:nvPr/>
        </p:nvSpPr>
        <p:spPr bwMode="auto">
          <a:xfrm>
            <a:off x="5929290" y="2500306"/>
            <a:ext cx="3214710" cy="4190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ar-SA" sz="2000" b="0" i="0" u="none" strike="noStrike" cap="none" normalizeH="0" baseline="0" dirty="0" smtClean="0">
                <a:ln>
                  <a:noFill/>
                </a:ln>
                <a:effectLst/>
                <a:latin typeface="Arial" pitchFamily="34" charset="0"/>
                <a:ea typeface="Times New Roman" pitchFamily="18" charset="0"/>
                <a:cs typeface="Arial" pitchFamily="34" charset="0"/>
              </a:rPr>
              <a:t>مطابق‌ نوشته‌هاي‌ آشوري‌، در سدة‌ هشتم‌ قبل‌ از ميلاد قوم‌ ساكاراتي‌ها در دشت‌ سلطانيه‌ سكونت‌ </a:t>
            </a:r>
            <a:endParaRPr kumimoji="0" lang="en-US" sz="2000" b="0" i="0" u="none" strike="noStrike" cap="none" normalizeH="0" baseline="0" dirty="0" smtClean="0">
              <a:ln>
                <a:noFill/>
              </a:ln>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ar-SA" sz="2000" b="0" i="0" u="none" strike="noStrike" cap="none" normalizeH="0" baseline="0" dirty="0" smtClean="0">
                <a:ln>
                  <a:noFill/>
                </a:ln>
                <a:effectLst/>
                <a:latin typeface="Arial" pitchFamily="34" charset="0"/>
                <a:ea typeface="Times New Roman" pitchFamily="18" charset="0"/>
                <a:cs typeface="Arial" pitchFamily="34" charset="0"/>
              </a:rPr>
              <a:t>داشته‌اند ،در زمان‌ فرمانروايان‌ دولت‌ ماد، نام‌ اين‌ محل‌ «اريباد» بوده‌ و پارتيان‌ آن‌ را «ارساس‌» </a:t>
            </a:r>
            <a:endParaRPr kumimoji="0" lang="en-US" sz="2000" b="0" i="0" u="none" strike="noStrike" cap="none" normalizeH="0" baseline="0" dirty="0" smtClean="0">
              <a:ln>
                <a:noFill/>
              </a:ln>
              <a:effectLst/>
              <a:latin typeface="Arial" pitchFamily="34" charset="0"/>
              <a:cs typeface="Arial" pitchFamily="34" charset="0"/>
            </a:endParaRPr>
          </a:p>
          <a:p>
            <a:pPr marL="0" marR="0" lvl="0" indent="0" algn="r" defTabSz="914400" rtl="0" eaLnBrk="0" fontAlgn="base" latinLnBrk="0" hangingPunct="0">
              <a:lnSpc>
                <a:spcPct val="150000"/>
              </a:lnSpc>
              <a:spcBef>
                <a:spcPct val="0"/>
              </a:spcBef>
              <a:spcAft>
                <a:spcPct val="0"/>
              </a:spcAft>
              <a:buClrTx/>
              <a:buSzTx/>
              <a:buFontTx/>
              <a:buNone/>
              <a:tabLst/>
            </a:pPr>
            <a:r>
              <a:rPr kumimoji="0" lang="ar-SA" sz="2000" b="0" i="0" u="none" strike="noStrike" cap="none" normalizeH="0" baseline="0" dirty="0" smtClean="0">
                <a:ln>
                  <a:noFill/>
                </a:ln>
                <a:effectLst/>
                <a:latin typeface="Arial" pitchFamily="34" charset="0"/>
                <a:ea typeface="Times New Roman" pitchFamily="18" charset="0"/>
                <a:cs typeface="Arial" pitchFamily="34" charset="0"/>
              </a:rPr>
              <a:t>ناميده‌اند، از اين‌ تاريخ‌ به‌ بعد تا دورة‌ مغول‌ اطلاع‌ دقيقي‌ از منطقة‌ سلطانيه‌ در دست‌ نيست‌</a:t>
            </a:r>
            <a:endParaRPr kumimoji="0" lang="en-US" sz="2000" b="0" i="0" u="none" strike="noStrike" cap="none" normalizeH="0" baseline="0" dirty="0" smtClean="0">
              <a:ln>
                <a:noFill/>
              </a:ln>
              <a:effectLst/>
              <a:latin typeface="Arial" pitchFamily="34" charset="0"/>
              <a:cs typeface="Arial" pitchFamily="34"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7" name="Rectangle 26"/>
          <p:cNvSpPr/>
          <p:nvPr/>
        </p:nvSpPr>
        <p:spPr>
          <a:xfrm>
            <a:off x="7143768" y="739486"/>
            <a:ext cx="1857388" cy="1046440"/>
          </a:xfrm>
          <a:prstGeom prst="rect">
            <a:avLst/>
          </a:prstGeom>
        </p:spPr>
        <p:txBody>
          <a:bodyPr wrap="square">
            <a:spAutoFit/>
          </a:bodyPr>
          <a:lstStyle/>
          <a:p>
            <a:r>
              <a:rPr lang="fa-IR" sz="4400" b="1" dirty="0" smtClean="0"/>
              <a:t>ایوان ها</a:t>
            </a:r>
            <a:r>
              <a:rPr lang="fa-IR" dirty="0" smtClean="0"/>
              <a:t/>
            </a:r>
            <a:br>
              <a:rPr lang="fa-IR" dirty="0" smtClean="0"/>
            </a:br>
            <a:endParaRPr lang="fa-IR" dirty="0"/>
          </a:p>
        </p:txBody>
      </p:sp>
      <p:pic>
        <p:nvPicPr>
          <p:cNvPr id="3075" name="Picture 3"/>
          <p:cNvPicPr>
            <a:picLocks noChangeAspect="1" noChangeArrowheads="1"/>
          </p:cNvPicPr>
          <p:nvPr/>
        </p:nvPicPr>
        <p:blipFill>
          <a:blip r:embed="rId2"/>
          <a:srcRect/>
          <a:stretch>
            <a:fillRect/>
          </a:stretch>
        </p:blipFill>
        <p:spPr bwMode="auto">
          <a:xfrm>
            <a:off x="5500662" y="1350511"/>
            <a:ext cx="3643338" cy="5348755"/>
          </a:xfrm>
          <a:prstGeom prst="rect">
            <a:avLst/>
          </a:prstGeom>
          <a:noFill/>
          <a:ln w="9525">
            <a:noFill/>
            <a:miter lim="800000"/>
            <a:headEnd/>
            <a:tailEnd/>
          </a:ln>
          <a:effectLst>
            <a:softEdge rad="127000"/>
          </a:effectLst>
        </p:spPr>
      </p:pic>
      <p:cxnSp>
        <p:nvCxnSpPr>
          <p:cNvPr id="10" name="Straight Connector 9"/>
          <p:cNvCxnSpPr/>
          <p:nvPr/>
        </p:nvCxnSpPr>
        <p:spPr>
          <a:xfrm rot="5400000">
            <a:off x="6751653" y="4321181"/>
            <a:ext cx="785024" cy="794"/>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929454" y="3929066"/>
            <a:ext cx="214314" cy="158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500826" y="3429000"/>
            <a:ext cx="638315" cy="369332"/>
          </a:xfrm>
          <a:prstGeom prst="rect">
            <a:avLst/>
          </a:prstGeom>
        </p:spPr>
        <p:txBody>
          <a:bodyPr wrap="none">
            <a:spAutoFit/>
          </a:bodyPr>
          <a:lstStyle/>
          <a:p>
            <a:r>
              <a:rPr lang="fa-IR" b="1" dirty="0" smtClean="0">
                <a:solidFill>
                  <a:srgbClr val="C00000"/>
                </a:solidFill>
              </a:rPr>
              <a:t>2/60</a:t>
            </a:r>
          </a:p>
        </p:txBody>
      </p:sp>
      <p:sp>
        <p:nvSpPr>
          <p:cNvPr id="13" name="Rectangle 12"/>
          <p:cNvSpPr/>
          <p:nvPr/>
        </p:nvSpPr>
        <p:spPr>
          <a:xfrm>
            <a:off x="7143768" y="4214818"/>
            <a:ext cx="508537" cy="646331"/>
          </a:xfrm>
          <a:prstGeom prst="rect">
            <a:avLst/>
          </a:prstGeom>
        </p:spPr>
        <p:txBody>
          <a:bodyPr wrap="none">
            <a:spAutoFit/>
          </a:bodyPr>
          <a:lstStyle/>
          <a:p>
            <a:r>
              <a:rPr lang="fa-IR" b="1" dirty="0" smtClean="0">
                <a:solidFill>
                  <a:srgbClr val="C00000"/>
                </a:solidFill>
              </a:rPr>
              <a:t>7/7</a:t>
            </a:r>
          </a:p>
          <a:p>
            <a:endParaRPr lang="fa-IR" b="1" dirty="0" smtClean="0">
              <a:solidFill>
                <a:srgbClr val="C00000"/>
              </a:solidFill>
            </a:endParaRPr>
          </a:p>
        </p:txBody>
      </p:sp>
      <p:sp>
        <p:nvSpPr>
          <p:cNvPr id="14" name="Rectangle 13"/>
          <p:cNvSpPr/>
          <p:nvPr/>
        </p:nvSpPr>
        <p:spPr>
          <a:xfrm>
            <a:off x="5500694" y="4143380"/>
            <a:ext cx="1104790" cy="369332"/>
          </a:xfrm>
          <a:prstGeom prst="rect">
            <a:avLst/>
          </a:prstGeom>
        </p:spPr>
        <p:txBody>
          <a:bodyPr wrap="none">
            <a:spAutoFit/>
          </a:bodyPr>
          <a:lstStyle/>
          <a:p>
            <a:r>
              <a:rPr lang="fa-IR" b="1" dirty="0" smtClean="0">
                <a:solidFill>
                  <a:srgbClr val="C00000"/>
                </a:solidFill>
              </a:rPr>
              <a:t>ارتفاع18/8</a:t>
            </a:r>
          </a:p>
        </p:txBody>
      </p:sp>
      <p:sp>
        <p:nvSpPr>
          <p:cNvPr id="17" name="Rectangle 16"/>
          <p:cNvSpPr/>
          <p:nvPr/>
        </p:nvSpPr>
        <p:spPr>
          <a:xfrm>
            <a:off x="571504" y="642918"/>
            <a:ext cx="4572000" cy="2862322"/>
          </a:xfrm>
          <a:prstGeom prst="rect">
            <a:avLst/>
          </a:prstGeom>
        </p:spPr>
        <p:txBody>
          <a:bodyPr>
            <a:spAutoFit/>
          </a:bodyPr>
          <a:lstStyle/>
          <a:p>
            <a:pPr algn="r" rtl="1"/>
            <a:r>
              <a:rPr lang="fa-IR" sz="2000" dirty="0" smtClean="0"/>
              <a:t>همانطور که در فوق اشاره شد بر اضلاع هشتگانه پلان داخلى 8 ايوان رفيع و وسيع به ارتفاع18/80و به عرض 7/70 متر واقع شده اند .اين ايوانها يکنواختى حاصل از وجود جرزهاى قطور ، را از بين برده و باعث شده که بنا زمخت جلوه ننمايد . اين ايوانها در عمق 2/60و ارتفاع 9 مترى به دو طبقه تقسيم شده است . در طبقه اول يا همکف ورودى هاى اصلى و ورودى هاى کوچک فرعى به محوطه هاى عبادتى قرار دارند .</a:t>
            </a:r>
            <a:endParaRPr lang="fa-IR" sz="2000" dirty="0"/>
          </a:p>
        </p:txBody>
      </p:sp>
      <p:pic>
        <p:nvPicPr>
          <p:cNvPr id="18" name="Picture 4" descr="mhtml:file://D:\enternet\گنبد%20سلطانیه\گنبد%20سلطانیه%20(زنجان)%20-%20تالار%20های%20نیک%20صالحی.mht!http://www.ilna.ir/uploads/1388-8-9/soltanie09.jpg"/>
          <p:cNvPicPr>
            <a:picLocks noChangeAspect="1" noChangeArrowheads="1"/>
          </p:cNvPicPr>
          <p:nvPr/>
        </p:nvPicPr>
        <p:blipFill>
          <a:blip r:embed="rId3"/>
          <a:srcRect/>
          <a:stretch>
            <a:fillRect/>
          </a:stretch>
        </p:blipFill>
        <p:spPr bwMode="auto">
          <a:xfrm>
            <a:off x="214313" y="3566089"/>
            <a:ext cx="1857357" cy="3149059"/>
          </a:xfrm>
          <a:prstGeom prst="rect">
            <a:avLst/>
          </a:prstGeom>
          <a:ln w="88900" cap="sq" cmpd="thickThin">
            <a:solidFill>
              <a:srgbClr val="000000"/>
            </a:solidFill>
            <a:prstDash val="solid"/>
            <a:miter lim="800000"/>
          </a:ln>
          <a:effectLst>
            <a:innerShdw blurRad="76200">
              <a:srgbClr val="000000"/>
            </a:innerShdw>
            <a:softEdge rad="31750"/>
          </a:effectLst>
        </p:spPr>
      </p:pic>
      <p:pic>
        <p:nvPicPr>
          <p:cNvPr id="19" name="Picture 2" descr="mhtml:file://D:\enternet\گنبد%20سلطانیه\گنبد%20سلطانیه%20(زنجان)%20-%20تالار%20های%20نیک%20صالحی.mht!http://www.aariaboom.com/images/stories/iran/zanjan/soltaniyeh/soltaniyeh_01.jpg"/>
          <p:cNvPicPr>
            <a:picLocks noChangeAspect="1" noChangeArrowheads="1"/>
          </p:cNvPicPr>
          <p:nvPr/>
        </p:nvPicPr>
        <p:blipFill>
          <a:blip r:embed="rId4"/>
          <a:srcRect/>
          <a:stretch>
            <a:fillRect/>
          </a:stretch>
        </p:blipFill>
        <p:spPr bwMode="auto">
          <a:xfrm>
            <a:off x="2250249" y="3505240"/>
            <a:ext cx="2357454" cy="3143274"/>
          </a:xfrm>
          <a:prstGeom prst="rect">
            <a:avLst/>
          </a:prstGeom>
          <a:noFill/>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4"/>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4"/>
                                        </p:tgtEl>
                                        <p:attrNameLst>
                                          <p:attrName>ppt_y</p:attrName>
                                        </p:attrNameLst>
                                      </p:cBhvr>
                                      <p:tavLst>
                                        <p:tav tm="0">
                                          <p:val>
                                            <p:strVal val="#ppt_y"/>
                                          </p:val>
                                        </p:tav>
                                        <p:tav tm="100000">
                                          <p:val>
                                            <p:strVal val="#ppt_y"/>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770" decel="100000"/>
                                        <p:tgtEl>
                                          <p:spTgt spid="10"/>
                                        </p:tgtEl>
                                      </p:cBhvr>
                                    </p:animEffect>
                                    <p:animScale>
                                      <p:cBhvr>
                                        <p:cTn id="16" dur="770" decel="100000"/>
                                        <p:tgtEl>
                                          <p:spTgt spid="10"/>
                                        </p:tgtEl>
                                      </p:cBhvr>
                                      <p:from x="10000" y="10000"/>
                                      <p:to x="200000" y="450000"/>
                                    </p:animScale>
                                    <p:animScale>
                                      <p:cBhvr>
                                        <p:cTn id="17" dur="1230" accel="100000" fill="hold">
                                          <p:stCondLst>
                                            <p:cond delay="770"/>
                                          </p:stCondLst>
                                        </p:cTn>
                                        <p:tgtEl>
                                          <p:spTgt spid="10"/>
                                        </p:tgtEl>
                                      </p:cBhvr>
                                      <p:from x="200000" y="450000"/>
                                      <p:to x="100000" y="100000"/>
                                    </p:animScale>
                                    <p:set>
                                      <p:cBhvr>
                                        <p:cTn id="18" dur="770" fill="hold"/>
                                        <p:tgtEl>
                                          <p:spTgt spid="10"/>
                                        </p:tgtEl>
                                        <p:attrNameLst>
                                          <p:attrName>ppt_x</p:attrName>
                                        </p:attrNameLst>
                                      </p:cBhvr>
                                      <p:to>
                                        <p:strVal val="(0.5)"/>
                                      </p:to>
                                    </p:set>
                                    <p:anim from="(0.5)" to="(#ppt_x)" calcmode="lin" valueType="num">
                                      <p:cBhvr>
                                        <p:cTn id="19" dur="1230" accel="100000" fill="hold">
                                          <p:stCondLst>
                                            <p:cond delay="770"/>
                                          </p:stCondLst>
                                        </p:cTn>
                                        <p:tgtEl>
                                          <p:spTgt spid="10"/>
                                        </p:tgtEl>
                                        <p:attrNameLst>
                                          <p:attrName>ppt_x</p:attrName>
                                        </p:attrNameLst>
                                      </p:cBhvr>
                                    </p:anim>
                                    <p:set>
                                      <p:cBhvr>
                                        <p:cTn id="20" dur="770" fill="hold"/>
                                        <p:tgtEl>
                                          <p:spTgt spid="10"/>
                                        </p:tgtEl>
                                        <p:attrNameLst>
                                          <p:attrName>ppt_y</p:attrName>
                                        </p:attrNameLst>
                                      </p:cBhvr>
                                      <p:to>
                                        <p:strVal val="(#ppt_y+0.4)"/>
                                      </p:to>
                                    </p:set>
                                    <p:anim from="(#ppt_y+0.4)" to="(#ppt_y)" calcmode="lin" valueType="num">
                                      <p:cBhvr>
                                        <p:cTn id="21" dur="1230" accel="100000" fill="hold">
                                          <p:stCondLst>
                                            <p:cond delay="770"/>
                                          </p:stCondLst>
                                        </p:cTn>
                                        <p:tgtEl>
                                          <p:spTgt spid="10"/>
                                        </p:tgtEl>
                                        <p:attrNameLst>
                                          <p:attrName>ppt_y</p:attrName>
                                        </p:attrNameLst>
                                      </p:cBhvr>
                                    </p:anim>
                                  </p:childTnLst>
                                </p:cTn>
                              </p:par>
                            </p:childTnLst>
                          </p:cTn>
                        </p:par>
                      </p:childTnLst>
                    </p:cTn>
                  </p:par>
                  <p:par>
                    <p:cTn id="22" fill="hold">
                      <p:stCondLst>
                        <p:cond delay="indefinite"/>
                      </p:stCondLst>
                      <p:childTnLst>
                        <p:par>
                          <p:cTn id="23" fill="hold">
                            <p:stCondLst>
                              <p:cond delay="0"/>
                            </p:stCondLst>
                            <p:childTnLst>
                              <p:par>
                                <p:cTn id="24" presetID="35"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2000"/>
                                        <p:tgtEl>
                                          <p:spTgt spid="13"/>
                                        </p:tgtEl>
                                      </p:cBhvr>
                                    </p:animEffect>
                                    <p:anim calcmode="lin" valueType="num">
                                      <p:cBhvr>
                                        <p:cTn id="27" dur="2000" fill="hold"/>
                                        <p:tgtEl>
                                          <p:spTgt spid="13"/>
                                        </p:tgtEl>
                                        <p:attrNameLst>
                                          <p:attrName>style.rotation</p:attrName>
                                        </p:attrNameLst>
                                      </p:cBhvr>
                                      <p:tavLst>
                                        <p:tav tm="0">
                                          <p:val>
                                            <p:fltVal val="720"/>
                                          </p:val>
                                        </p:tav>
                                        <p:tav tm="100000">
                                          <p:val>
                                            <p:fltVal val="0"/>
                                          </p:val>
                                        </p:tav>
                                      </p:tavLst>
                                    </p:anim>
                                    <p:anim calcmode="lin" valueType="num">
                                      <p:cBhvr>
                                        <p:cTn id="28" dur="2000" fill="hold"/>
                                        <p:tgtEl>
                                          <p:spTgt spid="13"/>
                                        </p:tgtEl>
                                        <p:attrNameLst>
                                          <p:attrName>ppt_h</p:attrName>
                                        </p:attrNameLst>
                                      </p:cBhvr>
                                      <p:tavLst>
                                        <p:tav tm="0">
                                          <p:val>
                                            <p:fltVal val="0"/>
                                          </p:val>
                                        </p:tav>
                                        <p:tav tm="100000">
                                          <p:val>
                                            <p:strVal val="#ppt_h"/>
                                          </p:val>
                                        </p:tav>
                                      </p:tavLst>
                                    </p:anim>
                                    <p:anim calcmode="lin" valueType="num">
                                      <p:cBhvr>
                                        <p:cTn id="29" dur="2000" fill="hold"/>
                                        <p:tgtEl>
                                          <p:spTgt spid="13"/>
                                        </p:tgtEl>
                                        <p:attrNameLst>
                                          <p:attrName>ppt_w</p:attrName>
                                        </p:attrNameLst>
                                      </p:cBhvr>
                                      <p:tavLst>
                                        <p:tav tm="0">
                                          <p:val>
                                            <p:fltVal val="0"/>
                                          </p:val>
                                        </p:tav>
                                        <p:tav tm="100000">
                                          <p:val>
                                            <p:strVal val="#ppt_w"/>
                                          </p:val>
                                        </p:tav>
                                      </p:tavLst>
                                    </p:anim>
                                  </p:childTnLst>
                                </p:cTn>
                              </p:par>
                            </p:childTnLst>
                          </p:cTn>
                        </p:par>
                      </p:childTnLst>
                    </p:cTn>
                  </p:par>
                  <p:par>
                    <p:cTn id="30" fill="hold">
                      <p:stCondLst>
                        <p:cond delay="indefinite"/>
                      </p:stCondLst>
                      <p:childTnLst>
                        <p:par>
                          <p:cTn id="31" fill="hold">
                            <p:stCondLst>
                              <p:cond delay="0"/>
                            </p:stCondLst>
                            <p:childTnLst>
                              <p:par>
                                <p:cTn id="32" presetID="51"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770" decel="100000"/>
                                        <p:tgtEl>
                                          <p:spTgt spid="11"/>
                                        </p:tgtEl>
                                      </p:cBhvr>
                                    </p:animEffect>
                                    <p:animScale>
                                      <p:cBhvr>
                                        <p:cTn id="35" dur="770" decel="100000"/>
                                        <p:tgtEl>
                                          <p:spTgt spid="11"/>
                                        </p:tgtEl>
                                      </p:cBhvr>
                                      <p:from x="10000" y="10000"/>
                                      <p:to x="200000" y="450000"/>
                                    </p:animScale>
                                    <p:animScale>
                                      <p:cBhvr>
                                        <p:cTn id="36" dur="1230" accel="100000" fill="hold">
                                          <p:stCondLst>
                                            <p:cond delay="770"/>
                                          </p:stCondLst>
                                        </p:cTn>
                                        <p:tgtEl>
                                          <p:spTgt spid="11"/>
                                        </p:tgtEl>
                                      </p:cBhvr>
                                      <p:from x="200000" y="450000"/>
                                      <p:to x="100000" y="100000"/>
                                    </p:animScale>
                                    <p:set>
                                      <p:cBhvr>
                                        <p:cTn id="37" dur="770" fill="hold"/>
                                        <p:tgtEl>
                                          <p:spTgt spid="11"/>
                                        </p:tgtEl>
                                        <p:attrNameLst>
                                          <p:attrName>ppt_x</p:attrName>
                                        </p:attrNameLst>
                                      </p:cBhvr>
                                      <p:to>
                                        <p:strVal val="(0.5)"/>
                                      </p:to>
                                    </p:set>
                                    <p:anim from="(0.5)" to="(#ppt_x)" calcmode="lin" valueType="num">
                                      <p:cBhvr>
                                        <p:cTn id="38" dur="1230" accel="100000" fill="hold">
                                          <p:stCondLst>
                                            <p:cond delay="770"/>
                                          </p:stCondLst>
                                        </p:cTn>
                                        <p:tgtEl>
                                          <p:spTgt spid="11"/>
                                        </p:tgtEl>
                                        <p:attrNameLst>
                                          <p:attrName>ppt_x</p:attrName>
                                        </p:attrNameLst>
                                      </p:cBhvr>
                                    </p:anim>
                                    <p:set>
                                      <p:cBhvr>
                                        <p:cTn id="39" dur="770" fill="hold"/>
                                        <p:tgtEl>
                                          <p:spTgt spid="11"/>
                                        </p:tgtEl>
                                        <p:attrNameLst>
                                          <p:attrName>ppt_y</p:attrName>
                                        </p:attrNameLst>
                                      </p:cBhvr>
                                      <p:to>
                                        <p:strVal val="(#ppt_y+0.4)"/>
                                      </p:to>
                                    </p:set>
                                    <p:anim from="(#ppt_y+0.4)" to="(#ppt_y)" calcmode="lin" valueType="num">
                                      <p:cBhvr>
                                        <p:cTn id="40" dur="1230" accel="100000" fill="hold">
                                          <p:stCondLst>
                                            <p:cond delay="770"/>
                                          </p:stCondLst>
                                        </p:cTn>
                                        <p:tgtEl>
                                          <p:spTgt spid="11"/>
                                        </p:tgtEl>
                                        <p:attrNameLst>
                                          <p:attrName>ppt_y</p:attrName>
                                        </p:attrNameLst>
                                      </p:cBhvr>
                                    </p:anim>
                                  </p:childTnLst>
                                </p:cTn>
                              </p:par>
                            </p:childTnLst>
                          </p:cTn>
                        </p:par>
                      </p:childTnLst>
                    </p:cTn>
                  </p:par>
                  <p:par>
                    <p:cTn id="41" fill="hold">
                      <p:stCondLst>
                        <p:cond delay="indefinite"/>
                      </p:stCondLst>
                      <p:childTnLst>
                        <p:par>
                          <p:cTn id="42" fill="hold">
                            <p:stCondLst>
                              <p:cond delay="0"/>
                            </p:stCondLst>
                            <p:childTnLst>
                              <p:par>
                                <p:cTn id="43" presetID="56" presetClass="entr" presetSubtype="0" fill="hold" nodeType="clickEffect">
                                  <p:stCondLst>
                                    <p:cond delay="0"/>
                                  </p:stCondLst>
                                  <p:iterate type="lt">
                                    <p:tmPct val="10000"/>
                                  </p:iterate>
                                  <p:childTnLst>
                                    <p:set>
                                      <p:cBhvr>
                                        <p:cTn id="44" dur="1" fill="hold">
                                          <p:stCondLst>
                                            <p:cond delay="0"/>
                                          </p:stCondLst>
                                        </p:cTn>
                                        <p:tgtEl>
                                          <p:spTgt spid="12">
                                            <p:txEl>
                                              <p:pRg st="0" end="0"/>
                                            </p:txEl>
                                          </p:spTgt>
                                        </p:tgtEl>
                                        <p:attrNameLst>
                                          <p:attrName>style.visibility</p:attrName>
                                        </p:attrNameLst>
                                      </p:cBhvr>
                                      <p:to>
                                        <p:strVal val="visible"/>
                                      </p:to>
                                    </p:set>
                                    <p:anim by="(-#ppt_w*2)" calcmode="lin" valueType="num">
                                      <p:cBhvr rctx="PPT">
                                        <p:cTn id="45" dur="500" autoRev="1" fill="hold">
                                          <p:stCondLst>
                                            <p:cond delay="0"/>
                                          </p:stCondLst>
                                        </p:cTn>
                                        <p:tgtEl>
                                          <p:spTgt spid="12">
                                            <p:txEl>
                                              <p:pRg st="0" end="0"/>
                                            </p:txEl>
                                          </p:spTgt>
                                        </p:tgtEl>
                                        <p:attrNameLst>
                                          <p:attrName>ppt_w</p:attrName>
                                        </p:attrNameLst>
                                      </p:cBhvr>
                                    </p:anim>
                                    <p:anim by="(#ppt_w*0.50)" calcmode="lin" valueType="num">
                                      <p:cBhvr>
                                        <p:cTn id="46" dur="500" decel="50000" autoRev="1" fill="hold">
                                          <p:stCondLst>
                                            <p:cond delay="0"/>
                                          </p:stCondLst>
                                        </p:cTn>
                                        <p:tgtEl>
                                          <p:spTgt spid="12">
                                            <p:txEl>
                                              <p:pRg st="0" end="0"/>
                                            </p:txEl>
                                          </p:spTgt>
                                        </p:tgtEl>
                                        <p:attrNameLst>
                                          <p:attrName>ppt_x</p:attrName>
                                        </p:attrNameLst>
                                      </p:cBhvr>
                                    </p:anim>
                                    <p:anim from="(-#ppt_h/2)" to="(#ppt_y)" calcmode="lin" valueType="num">
                                      <p:cBhvr>
                                        <p:cTn id="47" dur="1000" fill="hold">
                                          <p:stCondLst>
                                            <p:cond delay="0"/>
                                          </p:stCondLst>
                                        </p:cTn>
                                        <p:tgtEl>
                                          <p:spTgt spid="12">
                                            <p:txEl>
                                              <p:pRg st="0" end="0"/>
                                            </p:txEl>
                                          </p:spTgt>
                                        </p:tgtEl>
                                        <p:attrNameLst>
                                          <p:attrName>ppt_y</p:attrName>
                                        </p:attrNameLst>
                                      </p:cBhvr>
                                    </p:anim>
                                    <p:animRot by="21600000">
                                      <p:cBhvr>
                                        <p:cTn id="48" dur="1000" fill="hold">
                                          <p:stCondLst>
                                            <p:cond delay="0"/>
                                          </p:stCondLst>
                                        </p:cTn>
                                        <p:tgtEl>
                                          <p:spTgt spid="12">
                                            <p:txEl>
                                              <p:pRg st="0" end="0"/>
                                            </p:txEl>
                                          </p:spTgt>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51" presetClass="entr" presetSubtype="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770" decel="100000"/>
                                        <p:tgtEl>
                                          <p:spTgt spid="18"/>
                                        </p:tgtEl>
                                      </p:cBhvr>
                                    </p:animEffect>
                                    <p:animScale>
                                      <p:cBhvr>
                                        <p:cTn id="54" dur="770" decel="100000"/>
                                        <p:tgtEl>
                                          <p:spTgt spid="18"/>
                                        </p:tgtEl>
                                      </p:cBhvr>
                                      <p:from x="10000" y="10000"/>
                                      <p:to x="200000" y="450000"/>
                                    </p:animScale>
                                    <p:animScale>
                                      <p:cBhvr>
                                        <p:cTn id="55" dur="1230" accel="100000" fill="hold">
                                          <p:stCondLst>
                                            <p:cond delay="770"/>
                                          </p:stCondLst>
                                        </p:cTn>
                                        <p:tgtEl>
                                          <p:spTgt spid="18"/>
                                        </p:tgtEl>
                                      </p:cBhvr>
                                      <p:from x="200000" y="450000"/>
                                      <p:to x="100000" y="100000"/>
                                    </p:animScale>
                                    <p:set>
                                      <p:cBhvr>
                                        <p:cTn id="56" dur="770" fill="hold"/>
                                        <p:tgtEl>
                                          <p:spTgt spid="18"/>
                                        </p:tgtEl>
                                        <p:attrNameLst>
                                          <p:attrName>ppt_x</p:attrName>
                                        </p:attrNameLst>
                                      </p:cBhvr>
                                      <p:to>
                                        <p:strVal val="(0.5)"/>
                                      </p:to>
                                    </p:set>
                                    <p:anim from="(0.5)" to="(#ppt_x)" calcmode="lin" valueType="num">
                                      <p:cBhvr>
                                        <p:cTn id="57" dur="1230" accel="100000" fill="hold">
                                          <p:stCondLst>
                                            <p:cond delay="770"/>
                                          </p:stCondLst>
                                        </p:cTn>
                                        <p:tgtEl>
                                          <p:spTgt spid="18"/>
                                        </p:tgtEl>
                                        <p:attrNameLst>
                                          <p:attrName>ppt_x</p:attrName>
                                        </p:attrNameLst>
                                      </p:cBhvr>
                                    </p:anim>
                                    <p:set>
                                      <p:cBhvr>
                                        <p:cTn id="58" dur="770" fill="hold"/>
                                        <p:tgtEl>
                                          <p:spTgt spid="18"/>
                                        </p:tgtEl>
                                        <p:attrNameLst>
                                          <p:attrName>ppt_y</p:attrName>
                                        </p:attrNameLst>
                                      </p:cBhvr>
                                      <p:to>
                                        <p:strVal val="(#ppt_y+0.4)"/>
                                      </p:to>
                                    </p:set>
                                    <p:anim from="(#ppt_y+0.4)" to="(#ppt_y)" calcmode="lin" valueType="num">
                                      <p:cBhvr>
                                        <p:cTn id="59" dur="1230" accel="100000" fill="hold">
                                          <p:stCondLst>
                                            <p:cond delay="770"/>
                                          </p:stCondLst>
                                        </p:cTn>
                                        <p:tgtEl>
                                          <p:spTgt spid="18"/>
                                        </p:tgtEl>
                                        <p:attrNameLst>
                                          <p:attrName>ppt_y</p:attrName>
                                        </p:attrNameLst>
                                      </p:cBhvr>
                                    </p:anim>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down)">
                                      <p:cBhvr>
                                        <p:cTn id="64" dur="580">
                                          <p:stCondLst>
                                            <p:cond delay="0"/>
                                          </p:stCondLst>
                                        </p:cTn>
                                        <p:tgtEl>
                                          <p:spTgt spid="19"/>
                                        </p:tgtEl>
                                      </p:cBhvr>
                                    </p:animEffect>
                                    <p:anim calcmode="lin" valueType="num">
                                      <p:cBhvr>
                                        <p:cTn id="65"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70" dur="26">
                                          <p:stCondLst>
                                            <p:cond delay="650"/>
                                          </p:stCondLst>
                                        </p:cTn>
                                        <p:tgtEl>
                                          <p:spTgt spid="19"/>
                                        </p:tgtEl>
                                      </p:cBhvr>
                                      <p:to x="100000" y="60000"/>
                                    </p:animScale>
                                    <p:animScale>
                                      <p:cBhvr>
                                        <p:cTn id="71" dur="166" decel="50000">
                                          <p:stCondLst>
                                            <p:cond delay="676"/>
                                          </p:stCondLst>
                                        </p:cTn>
                                        <p:tgtEl>
                                          <p:spTgt spid="19"/>
                                        </p:tgtEl>
                                      </p:cBhvr>
                                      <p:to x="100000" y="100000"/>
                                    </p:animScale>
                                    <p:animScale>
                                      <p:cBhvr>
                                        <p:cTn id="72" dur="26">
                                          <p:stCondLst>
                                            <p:cond delay="1312"/>
                                          </p:stCondLst>
                                        </p:cTn>
                                        <p:tgtEl>
                                          <p:spTgt spid="19"/>
                                        </p:tgtEl>
                                      </p:cBhvr>
                                      <p:to x="100000" y="80000"/>
                                    </p:animScale>
                                    <p:animScale>
                                      <p:cBhvr>
                                        <p:cTn id="73" dur="166" decel="50000">
                                          <p:stCondLst>
                                            <p:cond delay="1338"/>
                                          </p:stCondLst>
                                        </p:cTn>
                                        <p:tgtEl>
                                          <p:spTgt spid="19"/>
                                        </p:tgtEl>
                                      </p:cBhvr>
                                      <p:to x="100000" y="100000"/>
                                    </p:animScale>
                                    <p:animScale>
                                      <p:cBhvr>
                                        <p:cTn id="74" dur="26">
                                          <p:stCondLst>
                                            <p:cond delay="1642"/>
                                          </p:stCondLst>
                                        </p:cTn>
                                        <p:tgtEl>
                                          <p:spTgt spid="19"/>
                                        </p:tgtEl>
                                      </p:cBhvr>
                                      <p:to x="100000" y="90000"/>
                                    </p:animScale>
                                    <p:animScale>
                                      <p:cBhvr>
                                        <p:cTn id="75" dur="166" decel="50000">
                                          <p:stCondLst>
                                            <p:cond delay="1668"/>
                                          </p:stCondLst>
                                        </p:cTn>
                                        <p:tgtEl>
                                          <p:spTgt spid="19"/>
                                        </p:tgtEl>
                                      </p:cBhvr>
                                      <p:to x="100000" y="100000"/>
                                    </p:animScale>
                                    <p:animScale>
                                      <p:cBhvr>
                                        <p:cTn id="76" dur="26">
                                          <p:stCondLst>
                                            <p:cond delay="1808"/>
                                          </p:stCondLst>
                                        </p:cTn>
                                        <p:tgtEl>
                                          <p:spTgt spid="19"/>
                                        </p:tgtEl>
                                      </p:cBhvr>
                                      <p:to x="100000" y="95000"/>
                                    </p:animScale>
                                    <p:animScale>
                                      <p:cBhvr>
                                        <p:cTn id="77"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 name="Rectangle 3"/>
          <p:cNvSpPr/>
          <p:nvPr/>
        </p:nvSpPr>
        <p:spPr>
          <a:xfrm>
            <a:off x="4214810" y="5143512"/>
            <a:ext cx="4572000" cy="1287532"/>
          </a:xfrm>
          <a:prstGeom prst="rect">
            <a:avLst/>
          </a:prstGeom>
        </p:spPr>
        <p:txBody>
          <a:bodyPr>
            <a:spAutoFit/>
          </a:bodyPr>
          <a:lstStyle/>
          <a:p>
            <a:pPr algn="r" rtl="1">
              <a:lnSpc>
                <a:spcPct val="150000"/>
              </a:lnSpc>
            </a:pPr>
            <a:r>
              <a:rPr lang="fa-IR" dirty="0" smtClean="0"/>
              <a:t>البته غیر از تزئینات گنبد، کتیبه‌های متعددی در داخل و بیرون گنبد وجود دارد که شامل اسامی «الله»، «محمد»، «علی» و تعدادی از آیات قرآن و احادیث است.</a:t>
            </a:r>
            <a:endParaRPr lang="fa-IR" dirty="0"/>
          </a:p>
        </p:txBody>
      </p:sp>
      <p:sp>
        <p:nvSpPr>
          <p:cNvPr id="3" name="Rectangle 2"/>
          <p:cNvSpPr/>
          <p:nvPr/>
        </p:nvSpPr>
        <p:spPr>
          <a:xfrm>
            <a:off x="4857752" y="714356"/>
            <a:ext cx="4000512" cy="969496"/>
          </a:xfrm>
          <a:prstGeom prst="rect">
            <a:avLst/>
          </a:prstGeom>
        </p:spPr>
        <p:txBody>
          <a:bodyPr wrap="square">
            <a:spAutoFit/>
          </a:bodyPr>
          <a:lstStyle/>
          <a:p>
            <a:pPr lvl="0" algn="r" rtl="1">
              <a:lnSpc>
                <a:spcPct val="150000"/>
              </a:lnSpc>
            </a:pPr>
            <a:r>
              <a:rPr lang="fa-IR" dirty="0" smtClean="0">
                <a:solidFill>
                  <a:prstClr val="white"/>
                </a:solidFill>
              </a:rPr>
              <a:t>در ساخت گنبد از</a:t>
            </a:r>
            <a:r>
              <a:rPr lang="fa-IR" sz="2000" dirty="0" smtClean="0">
                <a:solidFill>
                  <a:prstClr val="white"/>
                </a:solidFill>
              </a:rPr>
              <a:t> تزئینات </a:t>
            </a:r>
            <a:r>
              <a:rPr lang="fa-IR" dirty="0" smtClean="0">
                <a:solidFill>
                  <a:prstClr val="white"/>
                </a:solidFill>
              </a:rPr>
              <a:t>مختلفی استفاده شده که برخی از آن‌ها عبارتند از:</a:t>
            </a:r>
          </a:p>
        </p:txBody>
      </p:sp>
      <p:pic>
        <p:nvPicPr>
          <p:cNvPr id="2050" name="Picture 2"/>
          <p:cNvPicPr>
            <a:picLocks noChangeAspect="1" noChangeArrowheads="1"/>
          </p:cNvPicPr>
          <p:nvPr/>
        </p:nvPicPr>
        <p:blipFill>
          <a:blip r:embed="rId2"/>
          <a:srcRect/>
          <a:stretch>
            <a:fillRect/>
          </a:stretch>
        </p:blipFill>
        <p:spPr bwMode="auto">
          <a:xfrm>
            <a:off x="-68406" y="35305"/>
            <a:ext cx="3022311" cy="3297093"/>
          </a:xfrm>
          <a:prstGeom prst="rect">
            <a:avLst/>
          </a:prstGeom>
          <a:noFill/>
          <a:ln w="9525">
            <a:noFill/>
            <a:miter lim="800000"/>
            <a:headEnd/>
            <a:tailEnd/>
          </a:ln>
          <a:effectLst/>
        </p:spPr>
      </p:pic>
      <p:sp>
        <p:nvSpPr>
          <p:cNvPr id="5" name="Rectangle 4"/>
          <p:cNvSpPr/>
          <p:nvPr/>
        </p:nvSpPr>
        <p:spPr>
          <a:xfrm>
            <a:off x="6786578" y="1785926"/>
            <a:ext cx="2017036" cy="553998"/>
          </a:xfrm>
          <a:prstGeom prst="rect">
            <a:avLst/>
          </a:prstGeom>
        </p:spPr>
        <p:txBody>
          <a:bodyPr wrap="square">
            <a:spAutoFit/>
          </a:bodyPr>
          <a:lstStyle/>
          <a:p>
            <a:pPr algn="r">
              <a:lnSpc>
                <a:spcPct val="150000"/>
              </a:lnSpc>
            </a:pPr>
            <a:r>
              <a:rPr lang="fa-IR" sz="2000" dirty="0" smtClean="0">
                <a:solidFill>
                  <a:prstClr val="white"/>
                </a:solidFill>
              </a:rPr>
              <a:t>- تزئینات آجری</a:t>
            </a:r>
            <a:endParaRPr lang="en-US" sz="2000" dirty="0"/>
          </a:p>
        </p:txBody>
      </p:sp>
      <p:sp>
        <p:nvSpPr>
          <p:cNvPr id="7" name="Rectangle 6"/>
          <p:cNvSpPr/>
          <p:nvPr/>
        </p:nvSpPr>
        <p:spPr>
          <a:xfrm>
            <a:off x="7539640" y="2143116"/>
            <a:ext cx="1236236" cy="553998"/>
          </a:xfrm>
          <a:prstGeom prst="rect">
            <a:avLst/>
          </a:prstGeom>
        </p:spPr>
        <p:txBody>
          <a:bodyPr wrap="none">
            <a:spAutoFit/>
          </a:bodyPr>
          <a:lstStyle/>
          <a:p>
            <a:pPr algn="r">
              <a:lnSpc>
                <a:spcPct val="150000"/>
              </a:lnSpc>
            </a:pPr>
            <a:r>
              <a:rPr lang="fa-IR" sz="2000" dirty="0" smtClean="0">
                <a:solidFill>
                  <a:prstClr val="white"/>
                </a:solidFill>
              </a:rPr>
              <a:t>- کاشی‌کاری</a:t>
            </a:r>
            <a:endParaRPr lang="en-US" sz="2000" dirty="0"/>
          </a:p>
        </p:txBody>
      </p:sp>
      <p:sp>
        <p:nvSpPr>
          <p:cNvPr id="8" name="Rectangle 7"/>
          <p:cNvSpPr/>
          <p:nvPr/>
        </p:nvSpPr>
        <p:spPr>
          <a:xfrm>
            <a:off x="7371070" y="2537297"/>
            <a:ext cx="1415772" cy="553998"/>
          </a:xfrm>
          <a:prstGeom prst="rect">
            <a:avLst/>
          </a:prstGeom>
        </p:spPr>
        <p:txBody>
          <a:bodyPr wrap="none">
            <a:spAutoFit/>
          </a:bodyPr>
          <a:lstStyle/>
          <a:p>
            <a:pPr algn="r">
              <a:lnSpc>
                <a:spcPct val="150000"/>
              </a:lnSpc>
            </a:pPr>
            <a:r>
              <a:rPr lang="fa-IR" sz="2000" dirty="0" smtClean="0">
                <a:solidFill>
                  <a:prstClr val="white"/>
                </a:solidFill>
              </a:rPr>
              <a:t>- تزئینات گچی</a:t>
            </a:r>
            <a:endParaRPr lang="en-US" sz="2000" dirty="0"/>
          </a:p>
        </p:txBody>
      </p:sp>
      <p:sp>
        <p:nvSpPr>
          <p:cNvPr id="9" name="Rectangle 8"/>
          <p:cNvSpPr/>
          <p:nvPr/>
        </p:nvSpPr>
        <p:spPr>
          <a:xfrm>
            <a:off x="7369467" y="3394553"/>
            <a:ext cx="1417376" cy="553998"/>
          </a:xfrm>
          <a:prstGeom prst="rect">
            <a:avLst/>
          </a:prstGeom>
        </p:spPr>
        <p:txBody>
          <a:bodyPr wrap="none">
            <a:spAutoFit/>
          </a:bodyPr>
          <a:lstStyle/>
          <a:p>
            <a:pPr algn="r">
              <a:lnSpc>
                <a:spcPct val="150000"/>
              </a:lnSpc>
            </a:pPr>
            <a:r>
              <a:rPr lang="fa-IR" sz="2000" dirty="0" smtClean="0">
                <a:solidFill>
                  <a:prstClr val="white"/>
                </a:solidFill>
              </a:rPr>
              <a:t>- نقوش اسلیمی</a:t>
            </a:r>
            <a:endParaRPr lang="en-US" sz="2000" dirty="0"/>
          </a:p>
        </p:txBody>
      </p:sp>
      <p:sp>
        <p:nvSpPr>
          <p:cNvPr id="10" name="Rectangle 9"/>
          <p:cNvSpPr/>
          <p:nvPr/>
        </p:nvSpPr>
        <p:spPr>
          <a:xfrm>
            <a:off x="7299677" y="2965925"/>
            <a:ext cx="1487908" cy="553998"/>
          </a:xfrm>
          <a:prstGeom prst="rect">
            <a:avLst/>
          </a:prstGeom>
        </p:spPr>
        <p:txBody>
          <a:bodyPr wrap="none">
            <a:spAutoFit/>
          </a:bodyPr>
          <a:lstStyle/>
          <a:p>
            <a:pPr algn="r">
              <a:lnSpc>
                <a:spcPct val="150000"/>
              </a:lnSpc>
            </a:pPr>
            <a:r>
              <a:rPr lang="fa-IR" sz="2000" dirty="0" smtClean="0">
                <a:solidFill>
                  <a:prstClr val="white"/>
                </a:solidFill>
              </a:rPr>
              <a:t>- تزئینات چوبی</a:t>
            </a:r>
            <a:endParaRPr lang="en-US" sz="2000" dirty="0"/>
          </a:p>
        </p:txBody>
      </p:sp>
      <p:sp>
        <p:nvSpPr>
          <p:cNvPr id="11" name="Rectangle 10"/>
          <p:cNvSpPr/>
          <p:nvPr/>
        </p:nvSpPr>
        <p:spPr>
          <a:xfrm>
            <a:off x="6745110" y="3786190"/>
            <a:ext cx="2044149" cy="553998"/>
          </a:xfrm>
          <a:prstGeom prst="rect">
            <a:avLst/>
          </a:prstGeom>
        </p:spPr>
        <p:txBody>
          <a:bodyPr wrap="none">
            <a:spAutoFit/>
          </a:bodyPr>
          <a:lstStyle/>
          <a:p>
            <a:pPr algn="r">
              <a:lnSpc>
                <a:spcPct val="150000"/>
              </a:lnSpc>
            </a:pPr>
            <a:r>
              <a:rPr lang="fa-IR" sz="2000" dirty="0" smtClean="0">
                <a:solidFill>
                  <a:prstClr val="white"/>
                </a:solidFill>
              </a:rPr>
              <a:t>- تزئینات نقاشی رنگی</a:t>
            </a:r>
            <a:endParaRPr lang="en-US" sz="2000" dirty="0"/>
          </a:p>
        </p:txBody>
      </p:sp>
      <p:sp>
        <p:nvSpPr>
          <p:cNvPr id="12" name="Rectangle 11"/>
          <p:cNvSpPr/>
          <p:nvPr/>
        </p:nvSpPr>
        <p:spPr>
          <a:xfrm>
            <a:off x="7665201" y="4143380"/>
            <a:ext cx="1050203" cy="553998"/>
          </a:xfrm>
          <a:prstGeom prst="rect">
            <a:avLst/>
          </a:prstGeom>
        </p:spPr>
        <p:txBody>
          <a:bodyPr wrap="square">
            <a:spAutoFit/>
          </a:bodyPr>
          <a:lstStyle/>
          <a:p>
            <a:pPr algn="r">
              <a:lnSpc>
                <a:spcPct val="150000"/>
              </a:lnSpc>
            </a:pPr>
            <a:r>
              <a:rPr lang="fa-IR" sz="2000" dirty="0" smtClean="0">
                <a:solidFill>
                  <a:prstClr val="white"/>
                </a:solidFill>
              </a:rPr>
              <a:t>- مقرنس</a:t>
            </a:r>
            <a:endParaRPr lang="en-US" sz="2000" dirty="0"/>
          </a:p>
        </p:txBody>
      </p:sp>
      <p:sp>
        <p:nvSpPr>
          <p:cNvPr id="13" name="Rectangle 12"/>
          <p:cNvSpPr/>
          <p:nvPr/>
        </p:nvSpPr>
        <p:spPr>
          <a:xfrm>
            <a:off x="7206659" y="4500570"/>
            <a:ext cx="1508746" cy="504305"/>
          </a:xfrm>
          <a:prstGeom prst="rect">
            <a:avLst/>
          </a:prstGeom>
        </p:spPr>
        <p:txBody>
          <a:bodyPr wrap="none">
            <a:spAutoFit/>
          </a:bodyPr>
          <a:lstStyle/>
          <a:p>
            <a:pPr algn="r">
              <a:lnSpc>
                <a:spcPct val="150000"/>
              </a:lnSpc>
            </a:pPr>
            <a:r>
              <a:rPr lang="fa-IR" sz="2000" dirty="0" smtClean="0">
                <a:solidFill>
                  <a:prstClr val="white"/>
                </a:solidFill>
              </a:rPr>
              <a:t>- تزئینات سنگی</a:t>
            </a:r>
            <a:endParaRPr lang="en-US" sz="2000" dirty="0"/>
          </a:p>
        </p:txBody>
      </p:sp>
      <p:pic>
        <p:nvPicPr>
          <p:cNvPr id="2053" name="Picture 5" descr="C:\Documents and Settings\AFRIN\Desktop\gonbad\200px-Soltaniyeh_interiors.jpg"/>
          <p:cNvPicPr>
            <a:picLocks noChangeAspect="1" noChangeArrowheads="1"/>
          </p:cNvPicPr>
          <p:nvPr/>
        </p:nvPicPr>
        <p:blipFill>
          <a:blip r:embed="rId3"/>
          <a:srcRect/>
          <a:stretch>
            <a:fillRect/>
          </a:stretch>
        </p:blipFill>
        <p:spPr bwMode="auto">
          <a:xfrm>
            <a:off x="70836" y="3394553"/>
            <a:ext cx="2790851" cy="3338077"/>
          </a:xfrm>
          <a:prstGeom prst="rect">
            <a:avLst/>
          </a:prstGeom>
          <a:noFill/>
        </p:spPr>
      </p:pic>
      <p:pic>
        <p:nvPicPr>
          <p:cNvPr id="1026" name="Picture 2" descr="C:\Documents and Settings\AFRIN\My Documents\My Pictures\hfhfhf.jpg"/>
          <p:cNvPicPr>
            <a:picLocks noChangeAspect="1" noChangeArrowheads="1"/>
          </p:cNvPicPr>
          <p:nvPr/>
        </p:nvPicPr>
        <p:blipFill>
          <a:blip r:embed="rId4"/>
          <a:srcRect/>
          <a:stretch>
            <a:fillRect/>
          </a:stretch>
        </p:blipFill>
        <p:spPr bwMode="auto">
          <a:xfrm>
            <a:off x="2247285" y="1344054"/>
            <a:ext cx="2843809" cy="3243742"/>
          </a:xfrm>
          <a:prstGeom prst="rect">
            <a:avLst/>
          </a:prstGeom>
          <a:noFill/>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770" decel="100000"/>
                                        <p:tgtEl>
                                          <p:spTgt spid="2050"/>
                                        </p:tgtEl>
                                      </p:cBhvr>
                                    </p:animEffect>
                                    <p:animScale>
                                      <p:cBhvr>
                                        <p:cTn id="8" dur="770" decel="100000"/>
                                        <p:tgtEl>
                                          <p:spTgt spid="2050"/>
                                        </p:tgtEl>
                                      </p:cBhvr>
                                      <p:from x="10000" y="10000"/>
                                      <p:to x="200000" y="450000"/>
                                    </p:animScale>
                                    <p:animScale>
                                      <p:cBhvr>
                                        <p:cTn id="9" dur="1230" accel="100000" fill="hold">
                                          <p:stCondLst>
                                            <p:cond delay="770"/>
                                          </p:stCondLst>
                                        </p:cTn>
                                        <p:tgtEl>
                                          <p:spTgt spid="2050"/>
                                        </p:tgtEl>
                                      </p:cBhvr>
                                      <p:from x="200000" y="450000"/>
                                      <p:to x="100000" y="100000"/>
                                    </p:animScale>
                                    <p:set>
                                      <p:cBhvr>
                                        <p:cTn id="10" dur="770" fill="hold"/>
                                        <p:tgtEl>
                                          <p:spTgt spid="2050"/>
                                        </p:tgtEl>
                                        <p:attrNameLst>
                                          <p:attrName>ppt_x</p:attrName>
                                        </p:attrNameLst>
                                      </p:cBhvr>
                                      <p:to>
                                        <p:strVal val="(0.5)"/>
                                      </p:to>
                                    </p:set>
                                    <p:anim from="(0.5)" to="(#ppt_x)" calcmode="lin" valueType="num">
                                      <p:cBhvr>
                                        <p:cTn id="11" dur="1230" accel="100000" fill="hold">
                                          <p:stCondLst>
                                            <p:cond delay="770"/>
                                          </p:stCondLst>
                                        </p:cTn>
                                        <p:tgtEl>
                                          <p:spTgt spid="2050"/>
                                        </p:tgtEl>
                                        <p:attrNameLst>
                                          <p:attrName>ppt_x</p:attrName>
                                        </p:attrNameLst>
                                      </p:cBhvr>
                                    </p:anim>
                                    <p:set>
                                      <p:cBhvr>
                                        <p:cTn id="12" dur="770" fill="hold"/>
                                        <p:tgtEl>
                                          <p:spTgt spid="2050"/>
                                        </p:tgtEl>
                                        <p:attrNameLst>
                                          <p:attrName>ppt_y</p:attrName>
                                        </p:attrNameLst>
                                      </p:cBhvr>
                                      <p:to>
                                        <p:strVal val="(#ppt_y+0.4)"/>
                                      </p:to>
                                    </p:set>
                                    <p:anim from="(#ppt_y+0.4)" to="(#ppt_y)" calcmode="lin" valueType="num">
                                      <p:cBhvr>
                                        <p:cTn id="13" dur="1230" accel="100000" fill="hold">
                                          <p:stCondLst>
                                            <p:cond delay="770"/>
                                          </p:stCondLst>
                                        </p:cTn>
                                        <p:tgtEl>
                                          <p:spTgt spid="2050"/>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70" decel="100000"/>
                                        <p:tgtEl>
                                          <p:spTgt spid="5"/>
                                        </p:tgtEl>
                                      </p:cBhvr>
                                    </p:animEffect>
                                    <p:animScale>
                                      <p:cBhvr>
                                        <p:cTn id="17" dur="770" decel="100000"/>
                                        <p:tgtEl>
                                          <p:spTgt spid="5"/>
                                        </p:tgtEl>
                                      </p:cBhvr>
                                      <p:from x="10000" y="10000"/>
                                      <p:to x="200000" y="450000"/>
                                    </p:animScale>
                                    <p:animScale>
                                      <p:cBhvr>
                                        <p:cTn id="18" dur="1230" accel="100000" fill="hold">
                                          <p:stCondLst>
                                            <p:cond delay="770"/>
                                          </p:stCondLst>
                                        </p:cTn>
                                        <p:tgtEl>
                                          <p:spTgt spid="5"/>
                                        </p:tgtEl>
                                      </p:cBhvr>
                                      <p:from x="200000" y="450000"/>
                                      <p:to x="100000" y="100000"/>
                                    </p:animScale>
                                    <p:set>
                                      <p:cBhvr>
                                        <p:cTn id="19" dur="770" fill="hold"/>
                                        <p:tgtEl>
                                          <p:spTgt spid="5"/>
                                        </p:tgtEl>
                                        <p:attrNameLst>
                                          <p:attrName>ppt_x</p:attrName>
                                        </p:attrNameLst>
                                      </p:cBhvr>
                                      <p:to>
                                        <p:strVal val="(0.5)"/>
                                      </p:to>
                                    </p:set>
                                    <p:anim from="(0.5)" to="(#ppt_x)" calcmode="lin" valueType="num">
                                      <p:cBhvr>
                                        <p:cTn id="20" dur="1230" accel="100000" fill="hold">
                                          <p:stCondLst>
                                            <p:cond delay="770"/>
                                          </p:stCondLst>
                                        </p:cTn>
                                        <p:tgtEl>
                                          <p:spTgt spid="5"/>
                                        </p:tgtEl>
                                        <p:attrNameLst>
                                          <p:attrName>ppt_x</p:attrName>
                                        </p:attrNameLst>
                                      </p:cBhvr>
                                    </p:anim>
                                    <p:set>
                                      <p:cBhvr>
                                        <p:cTn id="21" dur="770" fill="hold"/>
                                        <p:tgtEl>
                                          <p:spTgt spid="5"/>
                                        </p:tgtEl>
                                        <p:attrNameLst>
                                          <p:attrName>ppt_y</p:attrName>
                                        </p:attrNameLst>
                                      </p:cBhvr>
                                      <p:to>
                                        <p:strVal val="(#ppt_y+0.4)"/>
                                      </p:to>
                                    </p:set>
                                    <p:anim from="(#ppt_y+0.4)" to="(#ppt_y)" calcmode="lin" valueType="num">
                                      <p:cBhvr>
                                        <p:cTn id="22" dur="1230" accel="100000" fill="hold">
                                          <p:stCondLst>
                                            <p:cond delay="770"/>
                                          </p:stCondLst>
                                        </p:cTn>
                                        <p:tgtEl>
                                          <p:spTgt spid="5"/>
                                        </p:tgtEl>
                                        <p:attrNameLst>
                                          <p:attrName>ppt_y</p:attrName>
                                        </p:attrNameLst>
                                      </p:cBhvr>
                                    </p:anim>
                                  </p:childTnLst>
                                </p:cTn>
                              </p:par>
                              <p:par>
                                <p:cTn id="23" presetID="5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770" decel="100000"/>
                                        <p:tgtEl>
                                          <p:spTgt spid="7"/>
                                        </p:tgtEl>
                                      </p:cBhvr>
                                    </p:animEffect>
                                    <p:animScale>
                                      <p:cBhvr>
                                        <p:cTn id="26" dur="770" decel="100000"/>
                                        <p:tgtEl>
                                          <p:spTgt spid="7"/>
                                        </p:tgtEl>
                                      </p:cBhvr>
                                      <p:from x="10000" y="10000"/>
                                      <p:to x="200000" y="450000"/>
                                    </p:animScale>
                                    <p:animScale>
                                      <p:cBhvr>
                                        <p:cTn id="27" dur="1230" accel="100000" fill="hold">
                                          <p:stCondLst>
                                            <p:cond delay="770"/>
                                          </p:stCondLst>
                                        </p:cTn>
                                        <p:tgtEl>
                                          <p:spTgt spid="7"/>
                                        </p:tgtEl>
                                      </p:cBhvr>
                                      <p:from x="200000" y="450000"/>
                                      <p:to x="100000" y="100000"/>
                                    </p:animScale>
                                    <p:set>
                                      <p:cBhvr>
                                        <p:cTn id="28" dur="770" fill="hold"/>
                                        <p:tgtEl>
                                          <p:spTgt spid="7"/>
                                        </p:tgtEl>
                                        <p:attrNameLst>
                                          <p:attrName>ppt_x</p:attrName>
                                        </p:attrNameLst>
                                      </p:cBhvr>
                                      <p:to>
                                        <p:strVal val="(0.5)"/>
                                      </p:to>
                                    </p:set>
                                    <p:anim from="(0.5)" to="(#ppt_x)" calcmode="lin" valueType="num">
                                      <p:cBhvr>
                                        <p:cTn id="29" dur="1230" accel="100000" fill="hold">
                                          <p:stCondLst>
                                            <p:cond delay="770"/>
                                          </p:stCondLst>
                                        </p:cTn>
                                        <p:tgtEl>
                                          <p:spTgt spid="7"/>
                                        </p:tgtEl>
                                        <p:attrNameLst>
                                          <p:attrName>ppt_x</p:attrName>
                                        </p:attrNameLst>
                                      </p:cBhvr>
                                    </p:anim>
                                    <p:set>
                                      <p:cBhvr>
                                        <p:cTn id="30" dur="770" fill="hold"/>
                                        <p:tgtEl>
                                          <p:spTgt spid="7"/>
                                        </p:tgtEl>
                                        <p:attrNameLst>
                                          <p:attrName>ppt_y</p:attrName>
                                        </p:attrNameLst>
                                      </p:cBhvr>
                                      <p:to>
                                        <p:strVal val="(#ppt_y+0.4)"/>
                                      </p:to>
                                    </p:set>
                                    <p:anim from="(#ppt_y+0.4)" to="(#ppt_y)" calcmode="lin" valueType="num">
                                      <p:cBhvr>
                                        <p:cTn id="31" dur="1230" accel="100000" fill="hold">
                                          <p:stCondLst>
                                            <p:cond delay="770"/>
                                          </p:stCondLst>
                                        </p:cTn>
                                        <p:tgtEl>
                                          <p:spTgt spid="7"/>
                                        </p:tgtEl>
                                        <p:attrNameLst>
                                          <p:attrName>ppt_y</p:attrName>
                                        </p:attrNameLst>
                                      </p:cBhvr>
                                    </p:anim>
                                  </p:childTnLst>
                                </p:cTn>
                              </p:par>
                              <p:par>
                                <p:cTn id="32" presetID="51"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770" decel="100000"/>
                                        <p:tgtEl>
                                          <p:spTgt spid="8"/>
                                        </p:tgtEl>
                                      </p:cBhvr>
                                    </p:animEffect>
                                    <p:animScale>
                                      <p:cBhvr>
                                        <p:cTn id="35" dur="770" decel="100000"/>
                                        <p:tgtEl>
                                          <p:spTgt spid="8"/>
                                        </p:tgtEl>
                                      </p:cBhvr>
                                      <p:from x="10000" y="10000"/>
                                      <p:to x="200000" y="450000"/>
                                    </p:animScale>
                                    <p:animScale>
                                      <p:cBhvr>
                                        <p:cTn id="36" dur="1230" accel="100000" fill="hold">
                                          <p:stCondLst>
                                            <p:cond delay="770"/>
                                          </p:stCondLst>
                                        </p:cTn>
                                        <p:tgtEl>
                                          <p:spTgt spid="8"/>
                                        </p:tgtEl>
                                      </p:cBhvr>
                                      <p:from x="200000" y="450000"/>
                                      <p:to x="100000" y="100000"/>
                                    </p:animScale>
                                    <p:set>
                                      <p:cBhvr>
                                        <p:cTn id="37" dur="770" fill="hold"/>
                                        <p:tgtEl>
                                          <p:spTgt spid="8"/>
                                        </p:tgtEl>
                                        <p:attrNameLst>
                                          <p:attrName>ppt_x</p:attrName>
                                        </p:attrNameLst>
                                      </p:cBhvr>
                                      <p:to>
                                        <p:strVal val="(0.5)"/>
                                      </p:to>
                                    </p:set>
                                    <p:anim from="(0.5)" to="(#ppt_x)" calcmode="lin" valueType="num">
                                      <p:cBhvr>
                                        <p:cTn id="38" dur="1230" accel="100000" fill="hold">
                                          <p:stCondLst>
                                            <p:cond delay="770"/>
                                          </p:stCondLst>
                                        </p:cTn>
                                        <p:tgtEl>
                                          <p:spTgt spid="8"/>
                                        </p:tgtEl>
                                        <p:attrNameLst>
                                          <p:attrName>ppt_x</p:attrName>
                                        </p:attrNameLst>
                                      </p:cBhvr>
                                    </p:anim>
                                    <p:set>
                                      <p:cBhvr>
                                        <p:cTn id="39" dur="770" fill="hold"/>
                                        <p:tgtEl>
                                          <p:spTgt spid="8"/>
                                        </p:tgtEl>
                                        <p:attrNameLst>
                                          <p:attrName>ppt_y</p:attrName>
                                        </p:attrNameLst>
                                      </p:cBhvr>
                                      <p:to>
                                        <p:strVal val="(#ppt_y+0.4)"/>
                                      </p:to>
                                    </p:set>
                                    <p:anim from="(#ppt_y+0.4)" to="(#ppt_y)" calcmode="lin" valueType="num">
                                      <p:cBhvr>
                                        <p:cTn id="40" dur="1230" accel="100000" fill="hold">
                                          <p:stCondLst>
                                            <p:cond delay="770"/>
                                          </p:stCondLst>
                                        </p:cTn>
                                        <p:tgtEl>
                                          <p:spTgt spid="8"/>
                                        </p:tgtEl>
                                        <p:attrNameLst>
                                          <p:attrName>ppt_y</p:attrName>
                                        </p:attrNameLst>
                                      </p:cBhvr>
                                    </p:anim>
                                  </p:childTnLst>
                                </p:cTn>
                              </p:par>
                              <p:par>
                                <p:cTn id="41" presetID="5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770" decel="100000"/>
                                        <p:tgtEl>
                                          <p:spTgt spid="10"/>
                                        </p:tgtEl>
                                      </p:cBhvr>
                                    </p:animEffect>
                                    <p:animScale>
                                      <p:cBhvr>
                                        <p:cTn id="44" dur="770" decel="100000"/>
                                        <p:tgtEl>
                                          <p:spTgt spid="10"/>
                                        </p:tgtEl>
                                      </p:cBhvr>
                                      <p:from x="10000" y="10000"/>
                                      <p:to x="200000" y="450000"/>
                                    </p:animScale>
                                    <p:animScale>
                                      <p:cBhvr>
                                        <p:cTn id="45" dur="1230" accel="100000" fill="hold">
                                          <p:stCondLst>
                                            <p:cond delay="770"/>
                                          </p:stCondLst>
                                        </p:cTn>
                                        <p:tgtEl>
                                          <p:spTgt spid="10"/>
                                        </p:tgtEl>
                                      </p:cBhvr>
                                      <p:from x="200000" y="450000"/>
                                      <p:to x="100000" y="100000"/>
                                    </p:animScale>
                                    <p:set>
                                      <p:cBhvr>
                                        <p:cTn id="46" dur="770" fill="hold"/>
                                        <p:tgtEl>
                                          <p:spTgt spid="10"/>
                                        </p:tgtEl>
                                        <p:attrNameLst>
                                          <p:attrName>ppt_x</p:attrName>
                                        </p:attrNameLst>
                                      </p:cBhvr>
                                      <p:to>
                                        <p:strVal val="(0.5)"/>
                                      </p:to>
                                    </p:set>
                                    <p:anim from="(0.5)" to="(#ppt_x)" calcmode="lin" valueType="num">
                                      <p:cBhvr>
                                        <p:cTn id="47" dur="1230" accel="100000" fill="hold">
                                          <p:stCondLst>
                                            <p:cond delay="770"/>
                                          </p:stCondLst>
                                        </p:cTn>
                                        <p:tgtEl>
                                          <p:spTgt spid="10"/>
                                        </p:tgtEl>
                                        <p:attrNameLst>
                                          <p:attrName>ppt_x</p:attrName>
                                        </p:attrNameLst>
                                      </p:cBhvr>
                                    </p:anim>
                                    <p:set>
                                      <p:cBhvr>
                                        <p:cTn id="48" dur="770" fill="hold"/>
                                        <p:tgtEl>
                                          <p:spTgt spid="10"/>
                                        </p:tgtEl>
                                        <p:attrNameLst>
                                          <p:attrName>ppt_y</p:attrName>
                                        </p:attrNameLst>
                                      </p:cBhvr>
                                      <p:to>
                                        <p:strVal val="(#ppt_y+0.4)"/>
                                      </p:to>
                                    </p:set>
                                    <p:anim from="(#ppt_y+0.4)" to="(#ppt_y)" calcmode="lin" valueType="num">
                                      <p:cBhvr>
                                        <p:cTn id="49" dur="1230" accel="100000" fill="hold">
                                          <p:stCondLst>
                                            <p:cond delay="770"/>
                                          </p:stCondLst>
                                        </p:cTn>
                                        <p:tgtEl>
                                          <p:spTgt spid="10"/>
                                        </p:tgtEl>
                                        <p:attrNameLst>
                                          <p:attrName>ppt_y</p:attrName>
                                        </p:attrNameLst>
                                      </p:cBhvr>
                                    </p:anim>
                                  </p:childTnLst>
                                </p:cTn>
                              </p:par>
                              <p:par>
                                <p:cTn id="50" presetID="51" presetClass="entr" presetSubtype="0"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770" decel="100000"/>
                                        <p:tgtEl>
                                          <p:spTgt spid="9"/>
                                        </p:tgtEl>
                                      </p:cBhvr>
                                    </p:animEffect>
                                    <p:animScale>
                                      <p:cBhvr>
                                        <p:cTn id="53" dur="770" decel="100000"/>
                                        <p:tgtEl>
                                          <p:spTgt spid="9"/>
                                        </p:tgtEl>
                                      </p:cBhvr>
                                      <p:from x="10000" y="10000"/>
                                      <p:to x="200000" y="450000"/>
                                    </p:animScale>
                                    <p:animScale>
                                      <p:cBhvr>
                                        <p:cTn id="54" dur="1230" accel="100000" fill="hold">
                                          <p:stCondLst>
                                            <p:cond delay="770"/>
                                          </p:stCondLst>
                                        </p:cTn>
                                        <p:tgtEl>
                                          <p:spTgt spid="9"/>
                                        </p:tgtEl>
                                      </p:cBhvr>
                                      <p:from x="200000" y="450000"/>
                                      <p:to x="100000" y="100000"/>
                                    </p:animScale>
                                    <p:set>
                                      <p:cBhvr>
                                        <p:cTn id="55" dur="770" fill="hold"/>
                                        <p:tgtEl>
                                          <p:spTgt spid="9"/>
                                        </p:tgtEl>
                                        <p:attrNameLst>
                                          <p:attrName>ppt_x</p:attrName>
                                        </p:attrNameLst>
                                      </p:cBhvr>
                                      <p:to>
                                        <p:strVal val="(0.5)"/>
                                      </p:to>
                                    </p:set>
                                    <p:anim from="(0.5)" to="(#ppt_x)" calcmode="lin" valueType="num">
                                      <p:cBhvr>
                                        <p:cTn id="56" dur="1230" accel="100000" fill="hold">
                                          <p:stCondLst>
                                            <p:cond delay="770"/>
                                          </p:stCondLst>
                                        </p:cTn>
                                        <p:tgtEl>
                                          <p:spTgt spid="9"/>
                                        </p:tgtEl>
                                        <p:attrNameLst>
                                          <p:attrName>ppt_x</p:attrName>
                                        </p:attrNameLst>
                                      </p:cBhvr>
                                    </p:anim>
                                    <p:set>
                                      <p:cBhvr>
                                        <p:cTn id="57" dur="770" fill="hold"/>
                                        <p:tgtEl>
                                          <p:spTgt spid="9"/>
                                        </p:tgtEl>
                                        <p:attrNameLst>
                                          <p:attrName>ppt_y</p:attrName>
                                        </p:attrNameLst>
                                      </p:cBhvr>
                                      <p:to>
                                        <p:strVal val="(#ppt_y+0.4)"/>
                                      </p:to>
                                    </p:set>
                                    <p:anim from="(#ppt_y+0.4)" to="(#ppt_y)" calcmode="lin" valueType="num">
                                      <p:cBhvr>
                                        <p:cTn id="58" dur="1230" accel="100000" fill="hold">
                                          <p:stCondLst>
                                            <p:cond delay="770"/>
                                          </p:stCondLst>
                                        </p:cTn>
                                        <p:tgtEl>
                                          <p:spTgt spid="9"/>
                                        </p:tgtEl>
                                        <p:attrNameLst>
                                          <p:attrName>ppt_y</p:attrName>
                                        </p:attrNameLst>
                                      </p:cBhvr>
                                    </p:anim>
                                  </p:childTnLst>
                                </p:cTn>
                              </p:par>
                            </p:childTnLst>
                          </p:cTn>
                        </p:par>
                      </p:childTnLst>
                    </p:cTn>
                  </p:par>
                  <p:par>
                    <p:cTn id="59" fill="hold">
                      <p:stCondLst>
                        <p:cond delay="indefinite"/>
                      </p:stCondLst>
                      <p:childTnLst>
                        <p:par>
                          <p:cTn id="60" fill="hold">
                            <p:stCondLst>
                              <p:cond delay="0"/>
                            </p:stCondLst>
                            <p:childTnLst>
                              <p:par>
                                <p:cTn id="61" presetID="51" presetClass="entr" presetSubtype="0" fill="hold" nodeType="clickEffect">
                                  <p:stCondLst>
                                    <p:cond delay="0"/>
                                  </p:stCondLst>
                                  <p:childTnLst>
                                    <p:set>
                                      <p:cBhvr>
                                        <p:cTn id="62" dur="1" fill="hold">
                                          <p:stCondLst>
                                            <p:cond delay="0"/>
                                          </p:stCondLst>
                                        </p:cTn>
                                        <p:tgtEl>
                                          <p:spTgt spid="2053"/>
                                        </p:tgtEl>
                                        <p:attrNameLst>
                                          <p:attrName>style.visibility</p:attrName>
                                        </p:attrNameLst>
                                      </p:cBhvr>
                                      <p:to>
                                        <p:strVal val="visible"/>
                                      </p:to>
                                    </p:set>
                                    <p:animEffect transition="in" filter="fade">
                                      <p:cBhvr>
                                        <p:cTn id="63" dur="770" decel="100000"/>
                                        <p:tgtEl>
                                          <p:spTgt spid="2053"/>
                                        </p:tgtEl>
                                      </p:cBhvr>
                                    </p:animEffect>
                                    <p:animScale>
                                      <p:cBhvr>
                                        <p:cTn id="64" dur="770" decel="100000"/>
                                        <p:tgtEl>
                                          <p:spTgt spid="2053"/>
                                        </p:tgtEl>
                                      </p:cBhvr>
                                      <p:from x="10000" y="10000"/>
                                      <p:to x="200000" y="450000"/>
                                    </p:animScale>
                                    <p:animScale>
                                      <p:cBhvr>
                                        <p:cTn id="65" dur="1230" accel="100000" fill="hold">
                                          <p:stCondLst>
                                            <p:cond delay="770"/>
                                          </p:stCondLst>
                                        </p:cTn>
                                        <p:tgtEl>
                                          <p:spTgt spid="2053"/>
                                        </p:tgtEl>
                                      </p:cBhvr>
                                      <p:from x="200000" y="450000"/>
                                      <p:to x="100000" y="100000"/>
                                    </p:animScale>
                                    <p:set>
                                      <p:cBhvr>
                                        <p:cTn id="66" dur="770" fill="hold"/>
                                        <p:tgtEl>
                                          <p:spTgt spid="2053"/>
                                        </p:tgtEl>
                                        <p:attrNameLst>
                                          <p:attrName>ppt_x</p:attrName>
                                        </p:attrNameLst>
                                      </p:cBhvr>
                                      <p:to>
                                        <p:strVal val="(0.5)"/>
                                      </p:to>
                                    </p:set>
                                    <p:anim from="(0.5)" to="(#ppt_x)" calcmode="lin" valueType="num">
                                      <p:cBhvr>
                                        <p:cTn id="67" dur="1230" accel="100000" fill="hold">
                                          <p:stCondLst>
                                            <p:cond delay="770"/>
                                          </p:stCondLst>
                                        </p:cTn>
                                        <p:tgtEl>
                                          <p:spTgt spid="2053"/>
                                        </p:tgtEl>
                                        <p:attrNameLst>
                                          <p:attrName>ppt_x</p:attrName>
                                        </p:attrNameLst>
                                      </p:cBhvr>
                                    </p:anim>
                                    <p:set>
                                      <p:cBhvr>
                                        <p:cTn id="68" dur="770" fill="hold"/>
                                        <p:tgtEl>
                                          <p:spTgt spid="2053"/>
                                        </p:tgtEl>
                                        <p:attrNameLst>
                                          <p:attrName>ppt_y</p:attrName>
                                        </p:attrNameLst>
                                      </p:cBhvr>
                                      <p:to>
                                        <p:strVal val="(#ppt_y+0.4)"/>
                                      </p:to>
                                    </p:set>
                                    <p:anim from="(#ppt_y+0.4)" to="(#ppt_y)" calcmode="lin" valueType="num">
                                      <p:cBhvr>
                                        <p:cTn id="69" dur="1230" accel="100000" fill="hold">
                                          <p:stCondLst>
                                            <p:cond delay="770"/>
                                          </p:stCondLst>
                                        </p:cTn>
                                        <p:tgtEl>
                                          <p:spTgt spid="2053"/>
                                        </p:tgtEl>
                                        <p:attrNameLst>
                                          <p:attrName>ppt_y</p:attrName>
                                        </p:attrNameLst>
                                      </p:cBhvr>
                                    </p:anim>
                                  </p:childTnLst>
                                </p:cTn>
                              </p:par>
                              <p:par>
                                <p:cTn id="70" presetID="51" presetClass="entr" presetSubtype="0" fill="hold" grpId="0" nodeType="with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770" decel="100000"/>
                                        <p:tgtEl>
                                          <p:spTgt spid="11"/>
                                        </p:tgtEl>
                                      </p:cBhvr>
                                    </p:animEffect>
                                    <p:animScale>
                                      <p:cBhvr>
                                        <p:cTn id="73" dur="770" decel="100000"/>
                                        <p:tgtEl>
                                          <p:spTgt spid="11"/>
                                        </p:tgtEl>
                                      </p:cBhvr>
                                      <p:from x="10000" y="10000"/>
                                      <p:to x="200000" y="450000"/>
                                    </p:animScale>
                                    <p:animScale>
                                      <p:cBhvr>
                                        <p:cTn id="74" dur="1230" accel="100000" fill="hold">
                                          <p:stCondLst>
                                            <p:cond delay="770"/>
                                          </p:stCondLst>
                                        </p:cTn>
                                        <p:tgtEl>
                                          <p:spTgt spid="11"/>
                                        </p:tgtEl>
                                      </p:cBhvr>
                                      <p:from x="200000" y="450000"/>
                                      <p:to x="100000" y="100000"/>
                                    </p:animScale>
                                    <p:set>
                                      <p:cBhvr>
                                        <p:cTn id="75" dur="770" fill="hold"/>
                                        <p:tgtEl>
                                          <p:spTgt spid="11"/>
                                        </p:tgtEl>
                                        <p:attrNameLst>
                                          <p:attrName>ppt_x</p:attrName>
                                        </p:attrNameLst>
                                      </p:cBhvr>
                                      <p:to>
                                        <p:strVal val="(0.5)"/>
                                      </p:to>
                                    </p:set>
                                    <p:anim from="(0.5)" to="(#ppt_x)" calcmode="lin" valueType="num">
                                      <p:cBhvr>
                                        <p:cTn id="76" dur="1230" accel="100000" fill="hold">
                                          <p:stCondLst>
                                            <p:cond delay="770"/>
                                          </p:stCondLst>
                                        </p:cTn>
                                        <p:tgtEl>
                                          <p:spTgt spid="11"/>
                                        </p:tgtEl>
                                        <p:attrNameLst>
                                          <p:attrName>ppt_x</p:attrName>
                                        </p:attrNameLst>
                                      </p:cBhvr>
                                    </p:anim>
                                    <p:set>
                                      <p:cBhvr>
                                        <p:cTn id="77" dur="770" fill="hold"/>
                                        <p:tgtEl>
                                          <p:spTgt spid="11"/>
                                        </p:tgtEl>
                                        <p:attrNameLst>
                                          <p:attrName>ppt_y</p:attrName>
                                        </p:attrNameLst>
                                      </p:cBhvr>
                                      <p:to>
                                        <p:strVal val="(#ppt_y+0.4)"/>
                                      </p:to>
                                    </p:set>
                                    <p:anim from="(#ppt_y+0.4)" to="(#ppt_y)" calcmode="lin" valueType="num">
                                      <p:cBhvr>
                                        <p:cTn id="78" dur="1230" accel="100000" fill="hold">
                                          <p:stCondLst>
                                            <p:cond delay="770"/>
                                          </p:stCondLst>
                                        </p:cTn>
                                        <p:tgtEl>
                                          <p:spTgt spid="11"/>
                                        </p:tgtEl>
                                        <p:attrNameLst>
                                          <p:attrName>ppt_y</p:attrName>
                                        </p:attrNameLst>
                                      </p:cBhvr>
                                    </p:anim>
                                  </p:childTnLst>
                                </p:cTn>
                              </p:par>
                            </p:childTnLst>
                          </p:cTn>
                        </p:par>
                      </p:childTnLst>
                    </p:cTn>
                  </p:par>
                  <p:par>
                    <p:cTn id="79" fill="hold">
                      <p:stCondLst>
                        <p:cond delay="indefinite"/>
                      </p:stCondLst>
                      <p:childTnLst>
                        <p:par>
                          <p:cTn id="80" fill="hold">
                            <p:stCondLst>
                              <p:cond delay="0"/>
                            </p:stCondLst>
                            <p:childTnLst>
                              <p:par>
                                <p:cTn id="81" presetID="51" presetClass="entr" presetSubtype="0" fill="hold" nodeType="clickEffect">
                                  <p:stCondLst>
                                    <p:cond delay="0"/>
                                  </p:stCondLst>
                                  <p:childTnLst>
                                    <p:set>
                                      <p:cBhvr>
                                        <p:cTn id="82" dur="1" fill="hold">
                                          <p:stCondLst>
                                            <p:cond delay="0"/>
                                          </p:stCondLst>
                                        </p:cTn>
                                        <p:tgtEl>
                                          <p:spTgt spid="1026"/>
                                        </p:tgtEl>
                                        <p:attrNameLst>
                                          <p:attrName>style.visibility</p:attrName>
                                        </p:attrNameLst>
                                      </p:cBhvr>
                                      <p:to>
                                        <p:strVal val="visible"/>
                                      </p:to>
                                    </p:set>
                                    <p:animEffect transition="in" filter="fade">
                                      <p:cBhvr>
                                        <p:cTn id="83" dur="770" decel="100000"/>
                                        <p:tgtEl>
                                          <p:spTgt spid="1026"/>
                                        </p:tgtEl>
                                      </p:cBhvr>
                                    </p:animEffect>
                                    <p:animScale>
                                      <p:cBhvr>
                                        <p:cTn id="84" dur="770" decel="100000"/>
                                        <p:tgtEl>
                                          <p:spTgt spid="1026"/>
                                        </p:tgtEl>
                                      </p:cBhvr>
                                      <p:from x="10000" y="10000"/>
                                      <p:to x="200000" y="450000"/>
                                    </p:animScale>
                                    <p:animScale>
                                      <p:cBhvr>
                                        <p:cTn id="85" dur="1230" accel="100000" fill="hold">
                                          <p:stCondLst>
                                            <p:cond delay="770"/>
                                          </p:stCondLst>
                                        </p:cTn>
                                        <p:tgtEl>
                                          <p:spTgt spid="1026"/>
                                        </p:tgtEl>
                                      </p:cBhvr>
                                      <p:from x="200000" y="450000"/>
                                      <p:to x="100000" y="100000"/>
                                    </p:animScale>
                                    <p:set>
                                      <p:cBhvr>
                                        <p:cTn id="86" dur="770" fill="hold"/>
                                        <p:tgtEl>
                                          <p:spTgt spid="1026"/>
                                        </p:tgtEl>
                                        <p:attrNameLst>
                                          <p:attrName>ppt_x</p:attrName>
                                        </p:attrNameLst>
                                      </p:cBhvr>
                                      <p:to>
                                        <p:strVal val="(0.5)"/>
                                      </p:to>
                                    </p:set>
                                    <p:anim from="(0.5)" to="(#ppt_x)" calcmode="lin" valueType="num">
                                      <p:cBhvr>
                                        <p:cTn id="87" dur="1230" accel="100000" fill="hold">
                                          <p:stCondLst>
                                            <p:cond delay="770"/>
                                          </p:stCondLst>
                                        </p:cTn>
                                        <p:tgtEl>
                                          <p:spTgt spid="1026"/>
                                        </p:tgtEl>
                                        <p:attrNameLst>
                                          <p:attrName>ppt_x</p:attrName>
                                        </p:attrNameLst>
                                      </p:cBhvr>
                                    </p:anim>
                                    <p:set>
                                      <p:cBhvr>
                                        <p:cTn id="88" dur="770" fill="hold"/>
                                        <p:tgtEl>
                                          <p:spTgt spid="1026"/>
                                        </p:tgtEl>
                                        <p:attrNameLst>
                                          <p:attrName>ppt_y</p:attrName>
                                        </p:attrNameLst>
                                      </p:cBhvr>
                                      <p:to>
                                        <p:strVal val="(#ppt_y+0.4)"/>
                                      </p:to>
                                    </p:set>
                                    <p:anim from="(#ppt_y+0.4)" to="(#ppt_y)" calcmode="lin" valueType="num">
                                      <p:cBhvr>
                                        <p:cTn id="89" dur="1230" accel="100000" fill="hold">
                                          <p:stCondLst>
                                            <p:cond delay="770"/>
                                          </p:stCondLst>
                                        </p:cTn>
                                        <p:tgtEl>
                                          <p:spTgt spid="1026"/>
                                        </p:tgtEl>
                                        <p:attrNameLst>
                                          <p:attrName>ppt_y</p:attrName>
                                        </p:attrNameLst>
                                      </p:cBhvr>
                                    </p:anim>
                                  </p:childTnLst>
                                </p:cTn>
                              </p:par>
                              <p:par>
                                <p:cTn id="90" presetID="51" presetClass="entr" presetSubtype="0" fill="hold" grpId="0" nodeType="withEffect">
                                  <p:stCondLst>
                                    <p:cond delay="0"/>
                                  </p:stCondLst>
                                  <p:childTnLst>
                                    <p:set>
                                      <p:cBhvr>
                                        <p:cTn id="91" dur="1" fill="hold">
                                          <p:stCondLst>
                                            <p:cond delay="0"/>
                                          </p:stCondLst>
                                        </p:cTn>
                                        <p:tgtEl>
                                          <p:spTgt spid="12"/>
                                        </p:tgtEl>
                                        <p:attrNameLst>
                                          <p:attrName>style.visibility</p:attrName>
                                        </p:attrNameLst>
                                      </p:cBhvr>
                                      <p:to>
                                        <p:strVal val="visible"/>
                                      </p:to>
                                    </p:set>
                                    <p:animEffect transition="in" filter="fade">
                                      <p:cBhvr>
                                        <p:cTn id="92" dur="770" decel="100000"/>
                                        <p:tgtEl>
                                          <p:spTgt spid="12"/>
                                        </p:tgtEl>
                                      </p:cBhvr>
                                    </p:animEffect>
                                    <p:animScale>
                                      <p:cBhvr>
                                        <p:cTn id="93" dur="770" decel="100000"/>
                                        <p:tgtEl>
                                          <p:spTgt spid="12"/>
                                        </p:tgtEl>
                                      </p:cBhvr>
                                      <p:from x="10000" y="10000"/>
                                      <p:to x="200000" y="450000"/>
                                    </p:animScale>
                                    <p:animScale>
                                      <p:cBhvr>
                                        <p:cTn id="94" dur="1230" accel="100000" fill="hold">
                                          <p:stCondLst>
                                            <p:cond delay="770"/>
                                          </p:stCondLst>
                                        </p:cTn>
                                        <p:tgtEl>
                                          <p:spTgt spid="12"/>
                                        </p:tgtEl>
                                      </p:cBhvr>
                                      <p:from x="200000" y="450000"/>
                                      <p:to x="100000" y="100000"/>
                                    </p:animScale>
                                    <p:set>
                                      <p:cBhvr>
                                        <p:cTn id="95" dur="770" fill="hold"/>
                                        <p:tgtEl>
                                          <p:spTgt spid="12"/>
                                        </p:tgtEl>
                                        <p:attrNameLst>
                                          <p:attrName>ppt_x</p:attrName>
                                        </p:attrNameLst>
                                      </p:cBhvr>
                                      <p:to>
                                        <p:strVal val="(0.5)"/>
                                      </p:to>
                                    </p:set>
                                    <p:anim from="(0.5)" to="(#ppt_x)" calcmode="lin" valueType="num">
                                      <p:cBhvr>
                                        <p:cTn id="96" dur="1230" accel="100000" fill="hold">
                                          <p:stCondLst>
                                            <p:cond delay="770"/>
                                          </p:stCondLst>
                                        </p:cTn>
                                        <p:tgtEl>
                                          <p:spTgt spid="12"/>
                                        </p:tgtEl>
                                        <p:attrNameLst>
                                          <p:attrName>ppt_x</p:attrName>
                                        </p:attrNameLst>
                                      </p:cBhvr>
                                    </p:anim>
                                    <p:set>
                                      <p:cBhvr>
                                        <p:cTn id="97" dur="770" fill="hold"/>
                                        <p:tgtEl>
                                          <p:spTgt spid="12"/>
                                        </p:tgtEl>
                                        <p:attrNameLst>
                                          <p:attrName>ppt_y</p:attrName>
                                        </p:attrNameLst>
                                      </p:cBhvr>
                                      <p:to>
                                        <p:strVal val="(#ppt_y+0.4)"/>
                                      </p:to>
                                    </p:set>
                                    <p:anim from="(#ppt_y+0.4)" to="(#ppt_y)" calcmode="lin" valueType="num">
                                      <p:cBhvr>
                                        <p:cTn id="98" dur="1230" accel="100000" fill="hold">
                                          <p:stCondLst>
                                            <p:cond delay="770"/>
                                          </p:stCondLst>
                                        </p:cTn>
                                        <p:tgtEl>
                                          <p:spTgt spid="1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 name="Rectangle 3"/>
          <p:cNvSpPr/>
          <p:nvPr/>
        </p:nvSpPr>
        <p:spPr>
          <a:xfrm>
            <a:off x="4214810" y="1142984"/>
            <a:ext cx="4572000" cy="4739759"/>
          </a:xfrm>
          <a:prstGeom prst="rect">
            <a:avLst/>
          </a:prstGeom>
        </p:spPr>
        <p:txBody>
          <a:bodyPr>
            <a:spAutoFit/>
          </a:bodyPr>
          <a:lstStyle/>
          <a:p>
            <a:pPr algn="r"/>
            <a:r>
              <a:rPr lang="fa-IR" sz="2000" dirty="0" smtClean="0"/>
              <a:t>بر جسته کاری بر روی کاشی </a:t>
            </a:r>
            <a:r>
              <a:rPr lang="fa-IR" dirty="0" smtClean="0"/>
              <a:t>در زمان ایلخانان رواج داشته است و تعداد زیادی از </a:t>
            </a:r>
            <a:r>
              <a:rPr lang="fa-IR" sz="2000" dirty="0" smtClean="0"/>
              <a:t>کاشیهای ستاره ای شکل </a:t>
            </a:r>
            <a:r>
              <a:rPr lang="fa-IR" dirty="0" smtClean="0"/>
              <a:t>این دوره که در حاشیه با کتیبه و در وسط با نقوش انسان و حیوان یا گل و گیاه مزین گردیده در کاشیکاری گنبد سلطانیه مشاهده می گردد که البته بسیاری از آنها از بین رفته است. </a:t>
            </a:r>
          </a:p>
          <a:p>
            <a:pPr algn="r" rtl="1"/>
            <a:r>
              <a:rPr lang="fa-IR" dirty="0" smtClean="0"/>
              <a:t>شیوه ای دیگر از نوع تزئینات وابسته به معماری در گنبد سلطانیه </a:t>
            </a:r>
            <a:r>
              <a:rPr lang="fa-IR" sz="2000" dirty="0" smtClean="0"/>
              <a:t>بافت آجر </a:t>
            </a:r>
            <a:r>
              <a:rPr lang="fa-IR" dirty="0" smtClean="0"/>
              <a:t>و </a:t>
            </a:r>
            <a:r>
              <a:rPr lang="fa-IR" sz="2000" dirty="0" smtClean="0"/>
              <a:t>کاشی یا کاشی معقلی </a:t>
            </a:r>
            <a:r>
              <a:rPr lang="fa-IR" dirty="0" smtClean="0"/>
              <a:t>می باشد. </a:t>
            </a:r>
            <a:r>
              <a:rPr lang="fa-IR" sz="2000" dirty="0" smtClean="0"/>
              <a:t>تلفیق زیبای آجر و کاشی که عموما" با حرکت زیبای شطرنجی </a:t>
            </a:r>
            <a:r>
              <a:rPr lang="fa-IR" dirty="0" smtClean="0"/>
              <a:t>صورت گرفته ، ارزش ویژه ای به تزئینات این بنای مهم و عظیم بخشیده است</a:t>
            </a:r>
            <a:r>
              <a:rPr lang="fa-IR" sz="2000" dirty="0" smtClean="0"/>
              <a:t>. تزئینات خط بنائی </a:t>
            </a:r>
            <a:r>
              <a:rPr lang="fa-IR" dirty="0" smtClean="0"/>
              <a:t>که به علت شیوه خاص نگارش آن به </a:t>
            </a:r>
            <a:r>
              <a:rPr lang="fa-IR" sz="2000" dirty="0" smtClean="0"/>
              <a:t>خظ معقلی </a:t>
            </a:r>
            <a:r>
              <a:rPr lang="fa-IR" dirty="0" smtClean="0"/>
              <a:t>نیز شهرت دارد. زیباترین شکل ترکیب آجرو کاشی را در روی دیواره های داخلی و قسمتهایی از گنبد بزرگ را به نمایش می گذارد. نوع دیگری از تزئینات کاشیکاری در گنبد سلطانیه تکنیک لعابپران کاشی می باشد که گمان می رود خاستگاه آن سلطانیه باشد.</a:t>
            </a:r>
            <a:endParaRPr lang="fa-IR" dirty="0"/>
          </a:p>
        </p:txBody>
      </p:sp>
      <p:sp>
        <p:nvSpPr>
          <p:cNvPr id="5" name="Rectangle 4"/>
          <p:cNvSpPr/>
          <p:nvPr/>
        </p:nvSpPr>
        <p:spPr>
          <a:xfrm>
            <a:off x="6467727" y="609881"/>
            <a:ext cx="2342308" cy="461665"/>
          </a:xfrm>
          <a:prstGeom prst="rect">
            <a:avLst/>
          </a:prstGeom>
        </p:spPr>
        <p:txBody>
          <a:bodyPr wrap="none">
            <a:spAutoFit/>
          </a:bodyPr>
          <a:lstStyle/>
          <a:p>
            <a:pPr algn="r"/>
            <a:r>
              <a:rPr lang="fa-IR" sz="2400" dirty="0" smtClean="0"/>
              <a:t>کاشی در گنبد سلطانیه</a:t>
            </a:r>
          </a:p>
        </p:txBody>
      </p:sp>
      <p:pic>
        <p:nvPicPr>
          <p:cNvPr id="2051" name="Picture 3"/>
          <p:cNvPicPr>
            <a:picLocks noChangeAspect="1" noChangeArrowheads="1"/>
          </p:cNvPicPr>
          <p:nvPr/>
        </p:nvPicPr>
        <p:blipFill>
          <a:blip r:embed="rId2"/>
          <a:srcRect/>
          <a:stretch>
            <a:fillRect/>
          </a:stretch>
        </p:blipFill>
        <p:spPr bwMode="auto">
          <a:xfrm>
            <a:off x="142844" y="1785926"/>
            <a:ext cx="4000528" cy="4886336"/>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a:stretch>
            <a:fillRect/>
          </a:stretch>
        </p:blipFill>
        <p:spPr bwMode="auto">
          <a:xfrm>
            <a:off x="142844" y="1785926"/>
            <a:ext cx="3978797" cy="4776799"/>
          </a:xfrm>
          <a:prstGeom prst="rect">
            <a:avLst/>
          </a:prstGeom>
          <a:noFill/>
          <a:ln w="9525">
            <a:noFill/>
            <a:miter lim="800000"/>
            <a:headEnd/>
            <a:tailEnd/>
          </a:ln>
          <a:effectLst>
            <a:softEdge rad="31750"/>
          </a:effectLst>
        </p:spPr>
      </p:pic>
      <p:pic>
        <p:nvPicPr>
          <p:cNvPr id="2052" name="Picture 4"/>
          <p:cNvPicPr>
            <a:picLocks noChangeAspect="1" noChangeArrowheads="1"/>
          </p:cNvPicPr>
          <p:nvPr/>
        </p:nvPicPr>
        <p:blipFill>
          <a:blip r:embed="rId4"/>
          <a:srcRect/>
          <a:stretch>
            <a:fillRect/>
          </a:stretch>
        </p:blipFill>
        <p:spPr bwMode="auto">
          <a:xfrm>
            <a:off x="0" y="1785926"/>
            <a:ext cx="4270123" cy="4857784"/>
          </a:xfrm>
          <a:prstGeom prst="rect">
            <a:avLst/>
          </a:prstGeom>
          <a:noFill/>
          <a:ln w="9525">
            <a:noFill/>
            <a:miter lim="800000"/>
            <a:headEnd/>
            <a:tailEnd/>
          </a:ln>
          <a:effectLst/>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800" decel="100000"/>
                                        <p:tgtEl>
                                          <p:spTgt spid="2051"/>
                                        </p:tgtEl>
                                      </p:cBhvr>
                                    </p:animEffect>
                                    <p:anim calcmode="lin" valueType="num">
                                      <p:cBhvr>
                                        <p:cTn id="8" dur="800" decel="100000" fill="hold"/>
                                        <p:tgtEl>
                                          <p:spTgt spid="2051"/>
                                        </p:tgtEl>
                                        <p:attrNameLst>
                                          <p:attrName>style.rotation</p:attrName>
                                        </p:attrNameLst>
                                      </p:cBhvr>
                                      <p:tavLst>
                                        <p:tav tm="0">
                                          <p:val>
                                            <p:fltVal val="-90"/>
                                          </p:val>
                                        </p:tav>
                                        <p:tav tm="100000">
                                          <p:val>
                                            <p:fltVal val="0"/>
                                          </p:val>
                                        </p:tav>
                                      </p:tavLst>
                                    </p:anim>
                                    <p:anim calcmode="lin" valueType="num">
                                      <p:cBhvr>
                                        <p:cTn id="9" dur="800" decel="100000" fill="hold"/>
                                        <p:tgtEl>
                                          <p:spTgt spid="2051"/>
                                        </p:tgtEl>
                                        <p:attrNameLst>
                                          <p:attrName>ppt_x</p:attrName>
                                        </p:attrNameLst>
                                      </p:cBhvr>
                                      <p:tavLst>
                                        <p:tav tm="0">
                                          <p:val>
                                            <p:strVal val="#ppt_x+0.4"/>
                                          </p:val>
                                        </p:tav>
                                        <p:tav tm="100000">
                                          <p:val>
                                            <p:strVal val="#ppt_x-0.05"/>
                                          </p:val>
                                        </p:tav>
                                      </p:tavLst>
                                    </p:anim>
                                    <p:anim calcmode="lin" valueType="num">
                                      <p:cBhvr>
                                        <p:cTn id="10" dur="800" decel="100000" fill="hold"/>
                                        <p:tgtEl>
                                          <p:spTgt spid="205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5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51"/>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animEffect transition="in" filter="fade">
                                      <p:cBhvr>
                                        <p:cTn id="25"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3848" y="2348880"/>
            <a:ext cx="3632726" cy="369332"/>
          </a:xfrm>
          <a:prstGeom prst="rect">
            <a:avLst/>
          </a:prstGeom>
        </p:spPr>
        <p:txBody>
          <a:bodyPr wrap="none">
            <a:spAutoFit/>
          </a:bodyPr>
          <a:lstStyle/>
          <a:p>
            <a:r>
              <a:rPr lang="en-US" dirty="0"/>
              <a:t>gmail:edrisqadri25@gmail.com</a:t>
            </a:r>
            <a:endParaRPr lang="en-US" dirty="0"/>
          </a:p>
        </p:txBody>
      </p:sp>
      <p:sp>
        <p:nvSpPr>
          <p:cNvPr id="5" name="Rectangle 4"/>
          <p:cNvSpPr/>
          <p:nvPr/>
        </p:nvSpPr>
        <p:spPr>
          <a:xfrm>
            <a:off x="4067944" y="2924944"/>
            <a:ext cx="1595309" cy="369332"/>
          </a:xfrm>
          <a:prstGeom prst="rect">
            <a:avLst/>
          </a:prstGeom>
        </p:spPr>
        <p:txBody>
          <a:bodyPr wrap="none">
            <a:spAutoFit/>
          </a:bodyPr>
          <a:lstStyle/>
          <a:p>
            <a:r>
              <a:rPr lang="fa-IR" dirty="0"/>
              <a:t>09392229756</a:t>
            </a:r>
            <a:endParaRPr lang="en-US" dirty="0"/>
          </a:p>
        </p:txBody>
      </p:sp>
    </p:spTree>
    <p:extLst>
      <p:ext uri="{BB962C8B-B14F-4D97-AF65-F5344CB8AC3E}">
        <p14:creationId xmlns:p14="http://schemas.microsoft.com/office/powerpoint/2010/main" val="267185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5" name="Picture 2" descr="mhtml:file://D:\enternet\گنبد%20سلطانیه\گنبد%20سلطانیه%20(زنجان)%20-%20تالار%20های%20نیک%20صالحی.mht!http://www.aariaboom.com/images/stories/iran/zanjan/soltaniyeh/soltaniyeh_10.jpg"/>
          <p:cNvPicPr>
            <a:picLocks noChangeAspect="1" noChangeArrowheads="1"/>
          </p:cNvPicPr>
          <p:nvPr/>
        </p:nvPicPr>
        <p:blipFill>
          <a:blip r:embed="rId2"/>
          <a:srcRect/>
          <a:stretch>
            <a:fillRect/>
          </a:stretch>
        </p:blipFill>
        <p:spPr bwMode="auto">
          <a:xfrm>
            <a:off x="214282" y="1071546"/>
            <a:ext cx="7215238" cy="5411429"/>
          </a:xfrm>
          <a:prstGeom prst="rect">
            <a:avLst/>
          </a:prstGeom>
          <a:noFill/>
          <a:effectLst>
            <a:softEdge rad="127000"/>
          </a:effectLst>
        </p:spPr>
      </p:pic>
      <p:sp>
        <p:nvSpPr>
          <p:cNvPr id="7" name="Snip Diagonal Corner Rectangle 6"/>
          <p:cNvSpPr/>
          <p:nvPr/>
        </p:nvSpPr>
        <p:spPr>
          <a:xfrm>
            <a:off x="5929322" y="5643578"/>
            <a:ext cx="2928958" cy="9144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a-IR" sz="3600" dirty="0" smtClean="0">
                <a:solidFill>
                  <a:srgbClr val="FF0000"/>
                </a:solidFill>
              </a:rPr>
              <a:t>نقشه طبقه همکف</a:t>
            </a:r>
            <a:endParaRPr lang="en-US" sz="3600" dirty="0">
              <a:solidFill>
                <a:srgbClr val="FF0000"/>
              </a:solidFill>
            </a:endParaRPr>
          </a:p>
        </p:txBody>
      </p:sp>
      <p:pic>
        <p:nvPicPr>
          <p:cNvPr id="8" name="Picture 7" descr="mhtml:file://D:\enternet\گنبد%20سلطانیه\گنبد%20سلطانیه%20(زنجان)%20-%20تالار%20های%20نیک%20صالحی.mht!http://www.aariaboom.com/images/stories/iran/zanjan/soltaniyeh/soltaniyeh_11.jpg"/>
          <p:cNvPicPr>
            <a:picLocks noChangeAspect="1" noChangeArrowheads="1"/>
          </p:cNvPicPr>
          <p:nvPr/>
        </p:nvPicPr>
        <p:blipFill>
          <a:blip r:embed="rId3"/>
          <a:srcRect/>
          <a:stretch>
            <a:fillRect/>
          </a:stretch>
        </p:blipFill>
        <p:spPr bwMode="auto">
          <a:xfrm>
            <a:off x="285720" y="1142984"/>
            <a:ext cx="6953329" cy="5214974"/>
          </a:xfrm>
          <a:prstGeom prst="rect">
            <a:avLst/>
          </a:prstGeom>
          <a:ln w="88900" cap="sq" cmpd="thickThin">
            <a:solidFill>
              <a:srgbClr val="000000"/>
            </a:solidFill>
            <a:prstDash val="solid"/>
            <a:miter lim="800000"/>
          </a:ln>
          <a:effectLst>
            <a:innerShdw blurRad="76200">
              <a:srgbClr val="000000"/>
            </a:innerShdw>
            <a:softEdge rad="127000"/>
          </a:effectLst>
        </p:spPr>
      </p:pic>
      <p:sp>
        <p:nvSpPr>
          <p:cNvPr id="9" name="Snip Diagonal Corner Rectangle 8"/>
          <p:cNvSpPr/>
          <p:nvPr/>
        </p:nvSpPr>
        <p:spPr>
          <a:xfrm>
            <a:off x="6000760" y="5643578"/>
            <a:ext cx="2928958" cy="9144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a-IR" sz="3600" dirty="0" smtClean="0">
                <a:solidFill>
                  <a:srgbClr val="FF0000"/>
                </a:solidFill>
              </a:rPr>
              <a:t>نقشه طبقه اول   </a:t>
            </a:r>
            <a:endParaRPr lang="en-US" sz="3600" dirty="0">
              <a:solidFill>
                <a:srgbClr val="FF0000"/>
              </a:solidFill>
            </a:endParaRPr>
          </a:p>
        </p:txBody>
      </p:sp>
      <p:pic>
        <p:nvPicPr>
          <p:cNvPr id="10" name="Picture 2" descr="mhtml:file://D:\enternet\گنبد%20سلطانیه\گنبد%20سلطانیه%20(زنجان)%20-%20تالار%20های%20نیک%20صالحی.mht!http://www.aariaboom.com/images/stories/iran/zanjan/soltaniyeh/soltaniyeh_12.jpg"/>
          <p:cNvPicPr>
            <a:picLocks noChangeAspect="1" noChangeArrowheads="1"/>
          </p:cNvPicPr>
          <p:nvPr/>
        </p:nvPicPr>
        <p:blipFill>
          <a:blip r:embed="rId4"/>
          <a:srcRect/>
          <a:stretch>
            <a:fillRect/>
          </a:stretch>
        </p:blipFill>
        <p:spPr bwMode="auto">
          <a:xfrm>
            <a:off x="357158" y="1142984"/>
            <a:ext cx="6905642" cy="5179232"/>
          </a:xfrm>
          <a:prstGeom prst="rect">
            <a:avLst/>
          </a:prstGeom>
          <a:ln>
            <a:noFill/>
          </a:ln>
          <a:effectLst>
            <a:softEdge rad="63500"/>
          </a:effectLst>
        </p:spPr>
      </p:pic>
      <p:sp>
        <p:nvSpPr>
          <p:cNvPr id="11" name="Snip Diagonal Corner Rectangle 10"/>
          <p:cNvSpPr/>
          <p:nvPr/>
        </p:nvSpPr>
        <p:spPr>
          <a:xfrm>
            <a:off x="6000760" y="5643578"/>
            <a:ext cx="2928958" cy="9144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a-IR" sz="3600" dirty="0" smtClean="0">
                <a:solidFill>
                  <a:srgbClr val="FF0000"/>
                </a:solidFill>
              </a:rPr>
              <a:t>نقشه طبقه دوم   </a:t>
            </a:r>
            <a:endParaRPr lang="en-US" sz="3600" dirty="0">
              <a:solidFill>
                <a:srgbClr val="FF0000"/>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800" decel="100000"/>
                                        <p:tgtEl>
                                          <p:spTgt spid="7"/>
                                        </p:tgtEl>
                                      </p:cBhvr>
                                    </p:animEffect>
                                    <p:anim calcmode="lin" valueType="num">
                                      <p:cBhvr>
                                        <p:cTn id="18" dur="800" decel="100000" fill="hold"/>
                                        <p:tgtEl>
                                          <p:spTgt spid="7"/>
                                        </p:tgtEl>
                                        <p:attrNameLst>
                                          <p:attrName>style.rotation</p:attrName>
                                        </p:attrNameLst>
                                      </p:cBhvr>
                                      <p:tavLst>
                                        <p:tav tm="0">
                                          <p:val>
                                            <p:fltVal val="-90"/>
                                          </p:val>
                                        </p:tav>
                                        <p:tav tm="100000">
                                          <p:val>
                                            <p:fltVal val="0"/>
                                          </p:val>
                                        </p:tav>
                                      </p:tavLst>
                                    </p:anim>
                                    <p:anim calcmode="lin" valueType="num">
                                      <p:cBhvr>
                                        <p:cTn id="19" dur="800" decel="100000" fill="hold"/>
                                        <p:tgtEl>
                                          <p:spTgt spid="7"/>
                                        </p:tgtEl>
                                        <p:attrNameLst>
                                          <p:attrName>ppt_x</p:attrName>
                                        </p:attrNameLst>
                                      </p:cBhvr>
                                      <p:tavLst>
                                        <p:tav tm="0">
                                          <p:val>
                                            <p:strVal val="#ppt_x+0.4"/>
                                          </p:val>
                                        </p:tav>
                                        <p:tav tm="100000">
                                          <p:val>
                                            <p:strVal val="#ppt_x-0.05"/>
                                          </p:val>
                                        </p:tav>
                                      </p:tavLst>
                                    </p:anim>
                                    <p:anim calcmode="lin" valueType="num">
                                      <p:cBhvr>
                                        <p:cTn id="20" dur="800" decel="100000" fill="hold"/>
                                        <p:tgtEl>
                                          <p:spTgt spid="7"/>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5"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anim calcmode="lin" valueType="num">
                                      <p:cBhvr>
                                        <p:cTn id="28" dur="2000" fill="hold"/>
                                        <p:tgtEl>
                                          <p:spTgt spid="8"/>
                                        </p:tgtEl>
                                        <p:attrNameLst>
                                          <p:attrName>style.rotation</p:attrName>
                                        </p:attrNameLst>
                                      </p:cBhvr>
                                      <p:tavLst>
                                        <p:tav tm="0">
                                          <p:val>
                                            <p:fltVal val="720"/>
                                          </p:val>
                                        </p:tav>
                                        <p:tav tm="100000">
                                          <p:val>
                                            <p:fltVal val="0"/>
                                          </p:val>
                                        </p:tav>
                                      </p:tavLst>
                                    </p:anim>
                                    <p:anim calcmode="lin" valueType="num">
                                      <p:cBhvr>
                                        <p:cTn id="29" dur="2000" fill="hold"/>
                                        <p:tgtEl>
                                          <p:spTgt spid="8"/>
                                        </p:tgtEl>
                                        <p:attrNameLst>
                                          <p:attrName>ppt_h</p:attrName>
                                        </p:attrNameLst>
                                      </p:cBhvr>
                                      <p:tavLst>
                                        <p:tav tm="0">
                                          <p:val>
                                            <p:fltVal val="0"/>
                                          </p:val>
                                        </p:tav>
                                        <p:tav tm="100000">
                                          <p:val>
                                            <p:strVal val="#ppt_h"/>
                                          </p:val>
                                        </p:tav>
                                      </p:tavLst>
                                    </p:anim>
                                    <p:anim calcmode="lin" valueType="num">
                                      <p:cBhvr>
                                        <p:cTn id="30" dur="2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31" fill="hold">
                      <p:stCondLst>
                        <p:cond delay="indefinite"/>
                      </p:stCondLst>
                      <p:childTnLst>
                        <p:par>
                          <p:cTn id="32" fill="hold">
                            <p:stCondLst>
                              <p:cond delay="0"/>
                            </p:stCondLst>
                            <p:childTnLst>
                              <p:par>
                                <p:cTn id="33" presetID="35" presetClass="entr" presetSubtype="0" fill="hold" grpId="1"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2000"/>
                                        <p:tgtEl>
                                          <p:spTgt spid="9"/>
                                        </p:tgtEl>
                                      </p:cBhvr>
                                    </p:animEffect>
                                    <p:anim calcmode="lin" valueType="num">
                                      <p:cBhvr>
                                        <p:cTn id="36" dur="2000" fill="hold"/>
                                        <p:tgtEl>
                                          <p:spTgt spid="9"/>
                                        </p:tgtEl>
                                        <p:attrNameLst>
                                          <p:attrName>style.rotation</p:attrName>
                                        </p:attrNameLst>
                                      </p:cBhvr>
                                      <p:tavLst>
                                        <p:tav tm="0">
                                          <p:val>
                                            <p:fltVal val="720"/>
                                          </p:val>
                                        </p:tav>
                                        <p:tav tm="100000">
                                          <p:val>
                                            <p:fltVal val="0"/>
                                          </p:val>
                                        </p:tav>
                                      </p:tavLst>
                                    </p:anim>
                                    <p:anim calcmode="lin" valueType="num">
                                      <p:cBhvr>
                                        <p:cTn id="37" dur="2000" fill="hold"/>
                                        <p:tgtEl>
                                          <p:spTgt spid="9"/>
                                        </p:tgtEl>
                                        <p:attrNameLst>
                                          <p:attrName>ppt_h</p:attrName>
                                        </p:attrNameLst>
                                      </p:cBhvr>
                                      <p:tavLst>
                                        <p:tav tm="0">
                                          <p:val>
                                            <p:fltVal val="0"/>
                                          </p:val>
                                        </p:tav>
                                        <p:tav tm="100000">
                                          <p:val>
                                            <p:strVal val="#ppt_h"/>
                                          </p:val>
                                        </p:tav>
                                      </p:tavLst>
                                    </p:anim>
                                    <p:anim calcmode="lin" valueType="num">
                                      <p:cBhvr>
                                        <p:cTn id="38" dur="2000" fill="hold"/>
                                        <p:tgtEl>
                                          <p:spTgt spid="9"/>
                                        </p:tgtEl>
                                        <p:attrNameLst>
                                          <p:attrName>ppt_w</p:attrName>
                                        </p:attrNameLst>
                                      </p:cBhvr>
                                      <p:tavLst>
                                        <p:tav tm="0">
                                          <p:val>
                                            <p:fltVal val="0"/>
                                          </p:val>
                                        </p:tav>
                                        <p:tav tm="100000">
                                          <p:val>
                                            <p:strVal val="#ppt_w"/>
                                          </p:val>
                                        </p:tav>
                                      </p:tavLst>
                                    </p:anim>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1"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ox(in)">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Effect transition="in" filter="fade">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1" animBg="1"/>
      <p:bldP spid="11"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mhtml:file://D:\enternet\گنبد%20سلطانیه\گنبد%20سلطانیه%20(زنجان)%20-%20تالار%20های%20نیک%20صالحی.mht!http://www.aariaboom.com/images/stories/iran/zanjan/soltaniyeh/soltaniyeh_14.jpg"/>
          <p:cNvPicPr>
            <a:picLocks noChangeAspect="1" noChangeArrowheads="1"/>
          </p:cNvPicPr>
          <p:nvPr/>
        </p:nvPicPr>
        <p:blipFill>
          <a:blip r:embed="rId2"/>
          <a:srcRect/>
          <a:stretch>
            <a:fillRect/>
          </a:stretch>
        </p:blipFill>
        <p:spPr bwMode="auto">
          <a:xfrm>
            <a:off x="-32" y="3661173"/>
            <a:ext cx="4357718" cy="3268289"/>
          </a:xfrm>
          <a:prstGeom prst="rect">
            <a:avLst/>
          </a:prstGeom>
          <a:ln w="88900" cap="sq" cmpd="thickThin">
            <a:solidFill>
              <a:srgbClr val="000000"/>
            </a:solidFill>
            <a:prstDash val="solid"/>
            <a:miter lim="800000"/>
          </a:ln>
          <a:effectLst>
            <a:innerShdw blurRad="76200">
              <a:srgbClr val="000000"/>
            </a:innerShdw>
            <a:softEdge rad="127000"/>
          </a:effectLst>
        </p:spPr>
      </p:pic>
      <p:pic>
        <p:nvPicPr>
          <p:cNvPr id="3" name="Picture 2" descr="mhtml:file://D:\enternet\گنبد%20سلطانیه\گنبد%20سلطانیه%20(زنجان)%20-%20تالار%20های%20نیک%20صالحی.mht!http://www.aariaboom.com/images/stories/iran/zanjan/soltaniyeh/soltaniyeh_13.jpg"/>
          <p:cNvPicPr>
            <a:picLocks noChangeAspect="1" noChangeArrowheads="1"/>
          </p:cNvPicPr>
          <p:nvPr/>
        </p:nvPicPr>
        <p:blipFill>
          <a:blip r:embed="rId3"/>
          <a:srcRect/>
          <a:stretch>
            <a:fillRect/>
          </a:stretch>
        </p:blipFill>
        <p:spPr bwMode="auto">
          <a:xfrm>
            <a:off x="-2894" y="142852"/>
            <a:ext cx="4360580" cy="3429000"/>
          </a:xfrm>
          <a:prstGeom prst="rect">
            <a:avLst/>
          </a:prstGeom>
          <a:ln w="88900" cap="sq" cmpd="thickThin">
            <a:solidFill>
              <a:srgbClr val="000000"/>
            </a:solidFill>
            <a:prstDash val="solid"/>
            <a:miter lim="800000"/>
          </a:ln>
          <a:effectLst>
            <a:innerShdw blurRad="76200">
              <a:srgbClr val="000000"/>
            </a:innerShdw>
            <a:softEdge rad="127000"/>
          </a:effectLst>
        </p:spPr>
      </p:pic>
      <p:pic>
        <p:nvPicPr>
          <p:cNvPr id="1027" name="Picture 3"/>
          <p:cNvPicPr>
            <a:picLocks noChangeAspect="1" noChangeArrowheads="1"/>
          </p:cNvPicPr>
          <p:nvPr/>
        </p:nvPicPr>
        <p:blipFill>
          <a:blip r:embed="rId4"/>
          <a:srcRect/>
          <a:stretch>
            <a:fillRect/>
          </a:stretch>
        </p:blipFill>
        <p:spPr bwMode="auto">
          <a:xfrm>
            <a:off x="4643438" y="0"/>
            <a:ext cx="4286280" cy="3570934"/>
          </a:xfrm>
          <a:prstGeom prst="rect">
            <a:avLst/>
          </a:prstGeom>
          <a:ln>
            <a:noFill/>
          </a:ln>
          <a:effectLst>
            <a:softEdge rad="112500"/>
          </a:effectLst>
        </p:spPr>
      </p:pic>
      <p:pic>
        <p:nvPicPr>
          <p:cNvPr id="1028" name="Picture 4"/>
          <p:cNvPicPr>
            <a:picLocks noChangeAspect="1" noChangeArrowheads="1"/>
          </p:cNvPicPr>
          <p:nvPr/>
        </p:nvPicPr>
        <p:blipFill>
          <a:blip r:embed="rId5"/>
          <a:srcRect/>
          <a:stretch>
            <a:fillRect/>
          </a:stretch>
        </p:blipFill>
        <p:spPr bwMode="auto">
          <a:xfrm>
            <a:off x="4714876" y="3639395"/>
            <a:ext cx="4214842" cy="3290067"/>
          </a:xfrm>
          <a:prstGeom prst="rect">
            <a:avLst/>
          </a:prstGeom>
          <a:ln>
            <a:noFill/>
          </a:ln>
          <a:effectLst>
            <a:softEdge rad="112500"/>
          </a:effectLst>
        </p:spPr>
      </p:pic>
      <p:sp>
        <p:nvSpPr>
          <p:cNvPr id="7" name="TextBox 6"/>
          <p:cNvSpPr txBox="1"/>
          <p:nvPr/>
        </p:nvSpPr>
        <p:spPr>
          <a:xfrm>
            <a:off x="4786314" y="214290"/>
            <a:ext cx="1114408" cy="400110"/>
          </a:xfrm>
          <a:prstGeom prst="rect">
            <a:avLst/>
          </a:prstGeom>
          <a:noFill/>
        </p:spPr>
        <p:txBody>
          <a:bodyPr wrap="none" rtlCol="0">
            <a:spAutoFit/>
          </a:bodyPr>
          <a:lstStyle/>
          <a:p>
            <a:r>
              <a:rPr lang="fa-IR" sz="2000" b="1" dirty="0" smtClean="0">
                <a:solidFill>
                  <a:srgbClr val="FF0000"/>
                </a:solidFill>
              </a:rPr>
              <a:t>نمای غربی</a:t>
            </a:r>
            <a:endParaRPr lang="en-US" sz="2000" b="1" dirty="0">
              <a:solidFill>
                <a:srgbClr val="FF0000"/>
              </a:solidFill>
            </a:endParaRPr>
          </a:p>
        </p:txBody>
      </p:sp>
      <p:sp>
        <p:nvSpPr>
          <p:cNvPr id="8" name="TextBox 7"/>
          <p:cNvSpPr txBox="1"/>
          <p:nvPr/>
        </p:nvSpPr>
        <p:spPr>
          <a:xfrm>
            <a:off x="4714876" y="3714752"/>
            <a:ext cx="1143262" cy="400110"/>
          </a:xfrm>
          <a:prstGeom prst="rect">
            <a:avLst/>
          </a:prstGeom>
          <a:noFill/>
        </p:spPr>
        <p:txBody>
          <a:bodyPr wrap="none" rtlCol="0">
            <a:spAutoFit/>
          </a:bodyPr>
          <a:lstStyle/>
          <a:p>
            <a:r>
              <a:rPr lang="fa-IR" sz="2000" b="1" dirty="0" smtClean="0">
                <a:solidFill>
                  <a:srgbClr val="FF0000"/>
                </a:solidFill>
              </a:rPr>
              <a:t>نمای شرقی</a:t>
            </a:r>
            <a:endParaRPr lang="en-US" sz="2000" b="1" dirty="0">
              <a:solidFill>
                <a:srgbClr val="FF0000"/>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Scale>
                                      <p:cBhvr>
                                        <p:cTn id="14" dur="1000" decel="50000" fill="hold">
                                          <p:stCondLst>
                                            <p:cond delay="0"/>
                                          </p:stCondLst>
                                        </p:cTn>
                                        <p:tgtEl>
                                          <p:spTgt spid="10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027"/>
                                        </p:tgtEl>
                                        <p:attrNameLst>
                                          <p:attrName>ppt_x</p:attrName>
                                          <p:attrName>ppt_y</p:attrName>
                                        </p:attrNameLst>
                                      </p:cBhvr>
                                    </p:animMotion>
                                    <p:animEffect transition="in" filter="fade">
                                      <p:cBhvr>
                                        <p:cTn id="16" dur="1000"/>
                                        <p:tgtEl>
                                          <p:spTgt spid="1027"/>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Scale>
                                      <p:cBhvr>
                                        <p:cTn id="2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7"/>
                                        </p:tgtEl>
                                        <p:attrNameLst>
                                          <p:attrName>ppt_x</p:attrName>
                                          <p:attrName>ppt_y</p:attrName>
                                        </p:attrNameLst>
                                      </p:cBhvr>
                                    </p:animMotion>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nodeType="clickEffect">
                                  <p:stCondLst>
                                    <p:cond delay="0"/>
                                  </p:stCondLst>
                                  <p:childTnLst>
                                    <p:set>
                                      <p:cBhvr>
                                        <p:cTn id="27" dur="1" fill="hold">
                                          <p:stCondLst>
                                            <p:cond delay="0"/>
                                          </p:stCondLst>
                                        </p:cTn>
                                        <p:tgtEl>
                                          <p:spTgt spid="30722"/>
                                        </p:tgtEl>
                                        <p:attrNameLst>
                                          <p:attrName>style.visibility</p:attrName>
                                        </p:attrNameLst>
                                      </p:cBhvr>
                                      <p:to>
                                        <p:strVal val="visible"/>
                                      </p:to>
                                    </p:set>
                                    <p:anim calcmode="lin" valueType="num">
                                      <p:cBhvr>
                                        <p:cTn id="28" dur="1000" fill="hold"/>
                                        <p:tgtEl>
                                          <p:spTgt spid="30722"/>
                                        </p:tgtEl>
                                        <p:attrNameLst>
                                          <p:attrName>ppt_w</p:attrName>
                                        </p:attrNameLst>
                                      </p:cBhvr>
                                      <p:tavLst>
                                        <p:tav tm="0">
                                          <p:val>
                                            <p:fltVal val="0"/>
                                          </p:val>
                                        </p:tav>
                                        <p:tav tm="100000">
                                          <p:val>
                                            <p:strVal val="#ppt_w"/>
                                          </p:val>
                                        </p:tav>
                                      </p:tavLst>
                                    </p:anim>
                                    <p:anim calcmode="lin" valueType="num">
                                      <p:cBhvr>
                                        <p:cTn id="29" dur="1000" fill="hold"/>
                                        <p:tgtEl>
                                          <p:spTgt spid="30722"/>
                                        </p:tgtEl>
                                        <p:attrNameLst>
                                          <p:attrName>ppt_h</p:attrName>
                                        </p:attrNameLst>
                                      </p:cBhvr>
                                      <p:tavLst>
                                        <p:tav tm="0">
                                          <p:val>
                                            <p:fltVal val="0"/>
                                          </p:val>
                                        </p:tav>
                                        <p:tav tm="100000">
                                          <p:val>
                                            <p:strVal val="#ppt_h"/>
                                          </p:val>
                                        </p:tav>
                                      </p:tavLst>
                                    </p:anim>
                                    <p:anim calcmode="lin" valueType="num">
                                      <p:cBhvr>
                                        <p:cTn id="30" dur="1000" fill="hold"/>
                                        <p:tgtEl>
                                          <p:spTgt spid="30722"/>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3072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nodeType="clickEffect">
                                  <p:stCondLst>
                                    <p:cond delay="0"/>
                                  </p:stCondLst>
                                  <p:childTnLst>
                                    <p:set>
                                      <p:cBhvr>
                                        <p:cTn id="35" dur="1" fill="hold">
                                          <p:stCondLst>
                                            <p:cond delay="0"/>
                                          </p:stCondLst>
                                        </p:cTn>
                                        <p:tgtEl>
                                          <p:spTgt spid="1028"/>
                                        </p:tgtEl>
                                        <p:attrNameLst>
                                          <p:attrName>style.visibility</p:attrName>
                                        </p:attrNameLst>
                                      </p:cBhvr>
                                      <p:to>
                                        <p:strVal val="visible"/>
                                      </p:to>
                                    </p:set>
                                    <p:anim calcmode="lin" valueType="num">
                                      <p:cBhvr>
                                        <p:cTn id="36" dur="1000" fill="hold"/>
                                        <p:tgtEl>
                                          <p:spTgt spid="1028"/>
                                        </p:tgtEl>
                                        <p:attrNameLst>
                                          <p:attrName>ppt_w</p:attrName>
                                        </p:attrNameLst>
                                      </p:cBhvr>
                                      <p:tavLst>
                                        <p:tav tm="0">
                                          <p:val>
                                            <p:fltVal val="0"/>
                                          </p:val>
                                        </p:tav>
                                        <p:tav tm="100000">
                                          <p:val>
                                            <p:strVal val="#ppt_w"/>
                                          </p:val>
                                        </p:tav>
                                      </p:tavLst>
                                    </p:anim>
                                    <p:anim calcmode="lin" valueType="num">
                                      <p:cBhvr>
                                        <p:cTn id="37" dur="1000" fill="hold"/>
                                        <p:tgtEl>
                                          <p:spTgt spid="1028"/>
                                        </p:tgtEl>
                                        <p:attrNameLst>
                                          <p:attrName>ppt_h</p:attrName>
                                        </p:attrNameLst>
                                      </p:cBhvr>
                                      <p:tavLst>
                                        <p:tav tm="0">
                                          <p:val>
                                            <p:fltVal val="0"/>
                                          </p:val>
                                        </p:tav>
                                        <p:tav tm="100000">
                                          <p:val>
                                            <p:strVal val="#ppt_h"/>
                                          </p:val>
                                        </p:tav>
                                      </p:tavLst>
                                    </p:anim>
                                    <p:anim calcmode="lin" valueType="num">
                                      <p:cBhvr>
                                        <p:cTn id="38" dur="1000" fill="hold"/>
                                        <p:tgtEl>
                                          <p:spTgt spid="1028"/>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02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15"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1000" fill="hold"/>
                                        <p:tgtEl>
                                          <p:spTgt spid="8"/>
                                        </p:tgtEl>
                                        <p:attrNameLst>
                                          <p:attrName>ppt_w</p:attrName>
                                        </p:attrNameLst>
                                      </p:cBhvr>
                                      <p:tavLst>
                                        <p:tav tm="0">
                                          <p:val>
                                            <p:fltVal val="0"/>
                                          </p:val>
                                        </p:tav>
                                        <p:tav tm="100000">
                                          <p:val>
                                            <p:strVal val="#ppt_w"/>
                                          </p:val>
                                        </p:tav>
                                      </p:tavLst>
                                    </p:anim>
                                    <p:anim calcmode="lin" valueType="num">
                                      <p:cBhvr>
                                        <p:cTn id="45" dur="1000" fill="hold"/>
                                        <p:tgtEl>
                                          <p:spTgt spid="8"/>
                                        </p:tgtEl>
                                        <p:attrNameLst>
                                          <p:attrName>ppt_h</p:attrName>
                                        </p:attrNameLst>
                                      </p:cBhvr>
                                      <p:tavLst>
                                        <p:tav tm="0">
                                          <p:val>
                                            <p:fltVal val="0"/>
                                          </p:val>
                                        </p:tav>
                                        <p:tav tm="100000">
                                          <p:val>
                                            <p:strVal val="#ppt_h"/>
                                          </p:val>
                                        </p:tav>
                                      </p:tavLst>
                                    </p:anim>
                                    <p:anim calcmode="lin" valueType="num">
                                      <p:cBhvr>
                                        <p:cTn id="46"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Rectangle 1"/>
          <p:cNvSpPr/>
          <p:nvPr/>
        </p:nvSpPr>
        <p:spPr>
          <a:xfrm>
            <a:off x="5572132" y="2544636"/>
            <a:ext cx="3357586" cy="4247317"/>
          </a:xfrm>
          <a:prstGeom prst="rect">
            <a:avLst/>
          </a:prstGeom>
        </p:spPr>
        <p:txBody>
          <a:bodyPr wrap="square">
            <a:spAutoFit/>
          </a:bodyPr>
          <a:lstStyle/>
          <a:p>
            <a:pPr algn="r">
              <a:lnSpc>
                <a:spcPct val="150000"/>
              </a:lnSpc>
            </a:pPr>
            <a:r>
              <a:rPr lang="fa-IR" dirty="0" smtClean="0"/>
              <a:t>گنبد سلطانيه بايد به عنوان يك اثر ثبت شده جهاني مورد توجه بيشتري قرار گيرد، اما تصور مي‌شود كسي به اهميت اين اثر تاريخي واقف نيست و انگار مسوولان فراموش كرده‌اند كه اين اثر بزرگترين بناي آجري جهان است.</a:t>
            </a:r>
            <a:br>
              <a:rPr lang="fa-IR" dirty="0" smtClean="0"/>
            </a:br>
            <a:r>
              <a:rPr lang="fa-IR" dirty="0" smtClean="0"/>
              <a:t>در حالي حاضر، بعضي از كاشي‌هاي گنبد سلطانيه در حال ريزش است و در بسياري از بخش‌ها دو رنگي فاحشي به چشم مي‌خورد</a:t>
            </a:r>
            <a:endParaRPr lang="en-US" dirty="0"/>
          </a:p>
        </p:txBody>
      </p:sp>
      <p:sp>
        <p:nvSpPr>
          <p:cNvPr id="3" name="Rectangle 2"/>
          <p:cNvSpPr/>
          <p:nvPr/>
        </p:nvSpPr>
        <p:spPr>
          <a:xfrm>
            <a:off x="571472" y="1473066"/>
            <a:ext cx="8286808" cy="646331"/>
          </a:xfrm>
          <a:prstGeom prst="rect">
            <a:avLst/>
          </a:prstGeom>
        </p:spPr>
        <p:txBody>
          <a:bodyPr wrap="square">
            <a:spAutoFit/>
          </a:bodyPr>
          <a:lstStyle/>
          <a:p>
            <a:pPr algn="r"/>
            <a:r>
              <a:rPr lang="fa-IR" dirty="0" smtClean="0"/>
              <a:t>كار بازسازي گنبد سلطانيه از سال 1348 آغاز شده و در اين مدت گنبد سلطانيه در 9 دوره مورد بازسازي قرار گرفت.</a:t>
            </a:r>
            <a:endParaRPr lang="en-US" dirty="0"/>
          </a:p>
        </p:txBody>
      </p:sp>
      <p:sp>
        <p:nvSpPr>
          <p:cNvPr id="4" name="Rectangle 3"/>
          <p:cNvSpPr/>
          <p:nvPr/>
        </p:nvSpPr>
        <p:spPr>
          <a:xfrm>
            <a:off x="2805051" y="2116008"/>
            <a:ext cx="5981791" cy="369332"/>
          </a:xfrm>
          <a:prstGeom prst="rect">
            <a:avLst/>
          </a:prstGeom>
        </p:spPr>
        <p:txBody>
          <a:bodyPr wrap="square">
            <a:spAutoFit/>
          </a:bodyPr>
          <a:lstStyle/>
          <a:p>
            <a:pPr algn="r"/>
            <a:r>
              <a:rPr lang="fa-IR" dirty="0" smtClean="0"/>
              <a:t>وپس از 30 سال فصل‌هاي مرمت اين بنا به پايان رسيد</a:t>
            </a:r>
            <a:endParaRPr lang="en-US" dirty="0"/>
          </a:p>
        </p:txBody>
      </p:sp>
      <p:sp>
        <p:nvSpPr>
          <p:cNvPr id="5" name="TextBox 4"/>
          <p:cNvSpPr txBox="1"/>
          <p:nvPr/>
        </p:nvSpPr>
        <p:spPr>
          <a:xfrm>
            <a:off x="6357950" y="714356"/>
            <a:ext cx="2185214" cy="461665"/>
          </a:xfrm>
          <a:prstGeom prst="rect">
            <a:avLst/>
          </a:prstGeom>
          <a:noFill/>
        </p:spPr>
        <p:txBody>
          <a:bodyPr wrap="none" rtlCol="0">
            <a:spAutoFit/>
          </a:bodyPr>
          <a:lstStyle/>
          <a:p>
            <a:r>
              <a:rPr lang="fa-IR" sz="2400" dirty="0" smtClean="0"/>
              <a:t>نگهداری از سلطانیه</a:t>
            </a:r>
            <a:endParaRPr lang="en-US" sz="2400" dirty="0"/>
          </a:p>
        </p:txBody>
      </p:sp>
      <p:pic>
        <p:nvPicPr>
          <p:cNvPr id="7" name="Picture 2" descr="D:\enternet\گنبد سلطانیه\ijopio_files\469964_orig.jpg"/>
          <p:cNvPicPr>
            <a:picLocks noChangeAspect="1" noChangeArrowheads="1"/>
          </p:cNvPicPr>
          <p:nvPr/>
        </p:nvPicPr>
        <p:blipFill>
          <a:blip r:embed="rId2"/>
          <a:srcRect/>
          <a:stretch>
            <a:fillRect/>
          </a:stretch>
        </p:blipFill>
        <p:spPr bwMode="auto">
          <a:xfrm>
            <a:off x="0" y="3137410"/>
            <a:ext cx="5222384" cy="34910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2" descr="C:\Documents and Settings\AFRIN\My Documents\My Music\مرمت غير اصولي دامن گنبد سلطانيه را هم گرفت - تالار های جامع و تخصصی پادشاه ایرانی_files\100917384054.jpg"/>
          <p:cNvPicPr>
            <a:picLocks noChangeAspect="1" noChangeArrowheads="1"/>
          </p:cNvPicPr>
          <p:nvPr/>
        </p:nvPicPr>
        <p:blipFill>
          <a:blip r:embed="rId3"/>
          <a:srcRect/>
          <a:stretch>
            <a:fillRect/>
          </a:stretch>
        </p:blipFill>
        <p:spPr bwMode="auto">
          <a:xfrm>
            <a:off x="0" y="0"/>
            <a:ext cx="2489277" cy="1776830"/>
          </a:xfrm>
          <a:prstGeom prst="rect">
            <a:avLst/>
          </a:prstGeom>
          <a:noFill/>
          <a:effectLst>
            <a:softEdge rad="127000"/>
          </a:effectLst>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70" decel="100000"/>
                                        <p:tgtEl>
                                          <p:spTgt spid="7"/>
                                        </p:tgtEl>
                                      </p:cBhvr>
                                    </p:animEffect>
                                    <p:animScale>
                                      <p:cBhvr>
                                        <p:cTn id="8" dur="770" decel="100000"/>
                                        <p:tgtEl>
                                          <p:spTgt spid="7"/>
                                        </p:tgtEl>
                                      </p:cBhvr>
                                      <p:from x="10000" y="10000"/>
                                      <p:to x="200000" y="450000"/>
                                    </p:animScale>
                                    <p:animScale>
                                      <p:cBhvr>
                                        <p:cTn id="9" dur="1230" accel="100000" fill="hold">
                                          <p:stCondLst>
                                            <p:cond delay="770"/>
                                          </p:stCondLst>
                                        </p:cTn>
                                        <p:tgtEl>
                                          <p:spTgt spid="7"/>
                                        </p:tgtEl>
                                      </p:cBhvr>
                                      <p:from x="200000" y="450000"/>
                                      <p:to x="100000" y="100000"/>
                                    </p:animScale>
                                    <p:set>
                                      <p:cBhvr>
                                        <p:cTn id="10" dur="770" fill="hold"/>
                                        <p:tgtEl>
                                          <p:spTgt spid="7"/>
                                        </p:tgtEl>
                                        <p:attrNameLst>
                                          <p:attrName>ppt_x</p:attrName>
                                        </p:attrNameLst>
                                      </p:cBhvr>
                                      <p:to>
                                        <p:strVal val="(0.5)"/>
                                      </p:to>
                                    </p:set>
                                    <p:anim from="(0.5)" to="(#ppt_x)" calcmode="lin" valueType="num">
                                      <p:cBhvr>
                                        <p:cTn id="11" dur="1230" accel="100000" fill="hold">
                                          <p:stCondLst>
                                            <p:cond delay="770"/>
                                          </p:stCondLst>
                                        </p:cTn>
                                        <p:tgtEl>
                                          <p:spTgt spid="7"/>
                                        </p:tgtEl>
                                        <p:attrNameLst>
                                          <p:attrName>ppt_x</p:attrName>
                                        </p:attrNameLst>
                                      </p:cBhvr>
                                    </p:anim>
                                    <p:set>
                                      <p:cBhvr>
                                        <p:cTn id="12" dur="770" fill="hold"/>
                                        <p:tgtEl>
                                          <p:spTgt spid="7"/>
                                        </p:tgtEl>
                                        <p:attrNameLst>
                                          <p:attrName>ppt_y</p:attrName>
                                        </p:attrNameLst>
                                      </p:cBhvr>
                                      <p:to>
                                        <p:strVal val="(#ppt_y+0.4)"/>
                                      </p:to>
                                    </p:set>
                                    <p:anim from="(#ppt_y+0.4)" to="(#ppt_y)" calcmode="lin" valueType="num">
                                      <p:cBhvr>
                                        <p:cTn id="13" dur="1230" accel="100000" fill="hold">
                                          <p:stCondLst>
                                            <p:cond delay="770"/>
                                          </p:stCondLst>
                                        </p:cTn>
                                        <p:tgtEl>
                                          <p:spTgt spid="7"/>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 name="Rectangle 2"/>
          <p:cNvSpPr/>
          <p:nvPr/>
        </p:nvSpPr>
        <p:spPr>
          <a:xfrm>
            <a:off x="4357718" y="1491665"/>
            <a:ext cx="4572000" cy="4651979"/>
          </a:xfrm>
          <a:prstGeom prst="rect">
            <a:avLst/>
          </a:prstGeom>
        </p:spPr>
        <p:txBody>
          <a:bodyPr>
            <a:spAutoFit/>
          </a:bodyPr>
          <a:lstStyle/>
          <a:p>
            <a:pPr algn="r">
              <a:lnSpc>
                <a:spcPct val="150000"/>
              </a:lnSpc>
            </a:pPr>
            <a:r>
              <a:rPr lang="fa-IR" sz="2000" dirty="0" smtClean="0"/>
              <a:t>گنبد سلطانیه در روز ۲۴ تیر ماه ۱۳۸۴ در کمیته ی میراث جهانی یونسکو در شهر دوربان کشور آفریقای جنوبی به عنوان هفتمین اثر تاریخی ایران به شماره ی 1188 در فهرست میراث جهانی یونسکو به ثبت رسیده است.</a:t>
            </a:r>
            <a:br>
              <a:rPr lang="fa-IR" sz="2000" dirty="0" smtClean="0"/>
            </a:br>
            <a:r>
              <a:rPr lang="fa-IR" sz="2000" dirty="0" smtClean="0"/>
              <a:t>گنبد سلطانیه پس از «میدان نقش جهان»، «تخت جمشید»، «زیگورات چغازنبیل»، «تخت سلیمان»، «پاسارگاد» و «ارگ بم» هفتمین اثر ثبت جهانی شده ی ایران است.</a:t>
            </a:r>
            <a:br>
              <a:rPr lang="fa-IR" sz="2000" dirty="0" smtClean="0"/>
            </a:br>
            <a:endParaRPr lang="fa-IR" sz="2000" dirty="0"/>
          </a:p>
        </p:txBody>
      </p:sp>
      <p:sp>
        <p:nvSpPr>
          <p:cNvPr id="5" name="TextBox 4"/>
          <p:cNvSpPr txBox="1"/>
          <p:nvPr/>
        </p:nvSpPr>
        <p:spPr>
          <a:xfrm>
            <a:off x="7358082" y="714356"/>
            <a:ext cx="1348446" cy="461665"/>
          </a:xfrm>
          <a:prstGeom prst="rect">
            <a:avLst/>
          </a:prstGeom>
          <a:noFill/>
        </p:spPr>
        <p:txBody>
          <a:bodyPr wrap="none" rtlCol="0">
            <a:spAutoFit/>
          </a:bodyPr>
          <a:lstStyle/>
          <a:p>
            <a:r>
              <a:rPr lang="fa-IR" sz="2400" dirty="0" smtClean="0"/>
              <a:t>اهمیت اثر :</a:t>
            </a:r>
            <a:endParaRPr lang="en-US" sz="2400"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5122" name="Picture 2" descr="C:\Documents and Settings\AFRIN\My Documents\My Music\همشهری آنلاین_files\soltaniye-0705-mm6.jpg"/>
          <p:cNvPicPr>
            <a:picLocks noChangeAspect="1" noChangeArrowheads="1"/>
          </p:cNvPicPr>
          <p:nvPr/>
        </p:nvPicPr>
        <p:blipFill>
          <a:blip r:embed="rId2"/>
          <a:srcRect/>
          <a:stretch>
            <a:fillRect/>
          </a:stretch>
        </p:blipFill>
        <p:spPr bwMode="auto">
          <a:xfrm>
            <a:off x="155575" y="-7038975"/>
            <a:ext cx="4000500" cy="2524125"/>
          </a:xfrm>
          <a:prstGeom prst="rect">
            <a:avLst/>
          </a:prstGeom>
          <a:noFill/>
        </p:spPr>
      </p:pic>
      <p:pic>
        <p:nvPicPr>
          <p:cNvPr id="5124" name="Picture 4" descr="C:\Documents and Settings\AFRIN\My Documents\My Music\همشهری آنلاین_files\soltaniye-0705-mm6.jpg"/>
          <p:cNvPicPr>
            <a:picLocks noChangeAspect="1" noChangeArrowheads="1"/>
          </p:cNvPicPr>
          <p:nvPr/>
        </p:nvPicPr>
        <p:blipFill>
          <a:blip r:embed="rId2"/>
          <a:srcRect/>
          <a:stretch>
            <a:fillRect/>
          </a:stretch>
        </p:blipFill>
        <p:spPr bwMode="auto">
          <a:xfrm>
            <a:off x="155575" y="-7038975"/>
            <a:ext cx="4000500" cy="2524125"/>
          </a:xfrm>
          <a:prstGeom prst="rect">
            <a:avLst/>
          </a:prstGeom>
          <a:noFill/>
        </p:spPr>
      </p:pic>
      <p:sp>
        <p:nvSpPr>
          <p:cNvPr id="8" name="Rectangle 1"/>
          <p:cNvSpPr>
            <a:spLocks noChangeArrowheads="1"/>
          </p:cNvSpPr>
          <p:nvPr/>
        </p:nvSpPr>
        <p:spPr bwMode="auto">
          <a:xfrm>
            <a:off x="1137959" y="642918"/>
            <a:ext cx="7550657" cy="193899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970C09"/>
                </a:solidFill>
                <a:effectLst/>
                <a:latin typeface="Tahoma" pitchFamily="34" charset="0"/>
                <a:ea typeface="Times New Roman" pitchFamily="18" charset="0"/>
                <a:cs typeface="Tahoma" pitchFamily="34" charset="0"/>
              </a:rPr>
              <a:t>منابع</a:t>
            </a:r>
            <a:r>
              <a:rPr kumimoji="0" lang="ar-SA" sz="1600" b="0" i="0" u="none" strike="noStrike" cap="none" normalizeH="0" baseline="0" dirty="0" smtClean="0">
                <a:ln>
                  <a:noFill/>
                </a:ln>
                <a:solidFill>
                  <a:srgbClr val="111101"/>
                </a:solidFill>
                <a:effectLst/>
                <a:latin typeface="Tahoma" pitchFamily="34" charset="0"/>
                <a:ea typeface="Times New Roman" pitchFamily="18" charset="0"/>
                <a:cs typeface="Tahoma" pitchFamily="34"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111101"/>
                </a:solidFill>
                <a:effectLst/>
                <a:latin typeface="Tahoma" pitchFamily="34" charset="0"/>
                <a:ea typeface="Times New Roman" pitchFamily="18" charset="0"/>
                <a:cs typeface="Tahoma" pitchFamily="34" charset="0"/>
              </a:rPr>
              <a:t>١- سيد افشين اميرشاهی، گنبد سلطانيه يادگار نبوغ و خلاقيت معماران ايرانی، روزنامه </a:t>
            </a:r>
            <a:endParaRPr kumimoji="0" lang="fa-IR" sz="1600" b="0" i="0" u="none" strike="noStrike" cap="none" normalizeH="0" baseline="0" dirty="0" smtClean="0">
              <a:ln>
                <a:noFill/>
              </a:ln>
              <a:solidFill>
                <a:srgbClr val="111101"/>
              </a:solidFill>
              <a:effectLst/>
              <a:latin typeface="Tahoma" pitchFamily="34" charset="0"/>
              <a:ea typeface="Times New Roman" pitchFamily="18" charset="0"/>
              <a:cs typeface="Tahoma"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111101"/>
                </a:solidFill>
                <a:effectLst/>
                <a:latin typeface="Tahoma" pitchFamily="34" charset="0"/>
                <a:ea typeface="Times New Roman" pitchFamily="18" charset="0"/>
                <a:cs typeface="Tahoma" pitchFamily="34" charset="0"/>
              </a:rPr>
              <a:t>همشهری ١٣/٧/١٣٧٧، سال ششم، شماره ١٦٥٩، صفحه ١٩.</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111101"/>
                </a:solidFill>
                <a:effectLst/>
                <a:latin typeface="Tahoma" pitchFamily="34" charset="0"/>
                <a:ea typeface="Times New Roman" pitchFamily="18" charset="0"/>
                <a:cs typeface="Tahoma" pitchFamily="34" charset="0"/>
              </a:rPr>
              <a:t>٢- احمد اصغريان جدی، کلياتی درباره معماری گنبد سلطانيه، فرهنگ معماری ايران،</a:t>
            </a:r>
            <a:endParaRPr kumimoji="0" lang="fa-IR" sz="1600" b="0" i="0" u="none" strike="noStrike" cap="none" normalizeH="0" baseline="0" dirty="0" smtClean="0">
              <a:ln>
                <a:noFill/>
              </a:ln>
              <a:solidFill>
                <a:srgbClr val="111101"/>
              </a:solidFill>
              <a:effectLst/>
              <a:latin typeface="Tahoma" pitchFamily="34" charset="0"/>
              <a:ea typeface="Times New Roman" pitchFamily="18" charset="0"/>
              <a:cs typeface="Tahoma"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111101"/>
                </a:solidFill>
                <a:effectLst/>
                <a:latin typeface="Tahoma" pitchFamily="34" charset="0"/>
                <a:ea typeface="Times New Roman" pitchFamily="18" charset="0"/>
                <a:cs typeface="Tahoma" pitchFamily="34" charset="0"/>
              </a:rPr>
              <a:t> شماره‌ی ٢ و ٣، فروردين ١٣٥٥، صص ٦٧-٦٢.</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111101"/>
                </a:solidFill>
                <a:effectLst/>
                <a:latin typeface="Tahoma" pitchFamily="34" charset="0"/>
                <a:ea typeface="Times New Roman" pitchFamily="18" charset="0"/>
                <a:cs typeface="Tahoma" pitchFamily="34" charset="0"/>
              </a:rPr>
              <a:t>٣- عبدالله قوچانی، گنبد سلطانيه به استناد کتيبه‌ها، انتشارات گنجينه.</a:t>
            </a:r>
            <a:endParaRPr kumimoji="0" lang="en-US" sz="1600" b="0" i="0" u="none" strike="noStrike" cap="none" normalizeH="0" baseline="0" dirty="0" smtClean="0">
              <a:ln>
                <a:noFill/>
              </a:ln>
              <a:solidFill>
                <a:srgbClr val="111101"/>
              </a:solidFill>
              <a:effectLst/>
              <a:latin typeface="Tahoma" pitchFamily="34" charset="0"/>
              <a:ea typeface="Times New Roman" pitchFamily="18" charset="0"/>
              <a:cs typeface="Tahoma"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ar-SA" sz="1600" b="0" i="0" u="none" strike="noStrike" cap="none" normalizeH="0" baseline="0" dirty="0" smtClean="0">
              <a:ln>
                <a:noFill/>
              </a:ln>
              <a:solidFill>
                <a:srgbClr val="111101"/>
              </a:solidFill>
              <a:effectLst/>
              <a:latin typeface="Tahoma" pitchFamily="34" charset="0"/>
              <a:ea typeface="Times New Roman" pitchFamily="18" charset="0"/>
              <a:cs typeface="Tahoma" pitchFamily="34" charset="0"/>
            </a:endParaRPr>
          </a:p>
        </p:txBody>
      </p:sp>
      <p:graphicFrame>
        <p:nvGraphicFramePr>
          <p:cNvPr id="9" name="Table 8"/>
          <p:cNvGraphicFramePr>
            <a:graphicFrameLocks noGrp="1"/>
          </p:cNvGraphicFramePr>
          <p:nvPr/>
        </p:nvGraphicFramePr>
        <p:xfrm>
          <a:off x="2262214" y="2601676"/>
          <a:ext cx="6096000" cy="2468880"/>
        </p:xfrm>
        <a:graphic>
          <a:graphicData uri="http://schemas.openxmlformats.org/drawingml/2006/table">
            <a:tbl>
              <a:tblPr/>
              <a:tblGrid>
                <a:gridCol w="5572125"/>
                <a:gridCol w="523875"/>
              </a:tblGrid>
              <a:tr h="0">
                <a:tc>
                  <a:txBody>
                    <a:bodyPr/>
                    <a:lstStyle/>
                    <a:p>
                      <a:pPr marL="0" marR="0" algn="r" rtl="1">
                        <a:lnSpc>
                          <a:spcPct val="150000"/>
                        </a:lnSpc>
                        <a:spcBef>
                          <a:spcPts val="0"/>
                        </a:spcBef>
                        <a:spcAft>
                          <a:spcPts val="0"/>
                        </a:spcAft>
                      </a:pPr>
                      <a:r>
                        <a:rPr lang="ar-SA" sz="1800" dirty="0">
                          <a:solidFill>
                            <a:schemeClr val="tx1"/>
                          </a:solidFill>
                          <a:latin typeface="Times New Roman"/>
                          <a:ea typeface="Times New Roman"/>
                          <a:cs typeface="Arial"/>
                        </a:rPr>
                        <a:t>دایره المعارف بناهای تاریخی در دوره اسلامی (بناهای آرامگاهی) / ویرایش: محمد مهدی عقابی</a:t>
                      </a:r>
                      <a:br>
                        <a:rPr lang="ar-SA" sz="1800" dirty="0">
                          <a:solidFill>
                            <a:schemeClr val="tx1"/>
                          </a:solidFill>
                          <a:latin typeface="Times New Roman"/>
                          <a:ea typeface="Times New Roman"/>
                          <a:cs typeface="Arial"/>
                        </a:rPr>
                      </a:br>
                      <a:r>
                        <a:rPr lang="ar-SA" sz="1800" dirty="0">
                          <a:solidFill>
                            <a:schemeClr val="tx1"/>
                          </a:solidFill>
                          <a:latin typeface="Times New Roman"/>
                          <a:ea typeface="Times New Roman"/>
                          <a:cs typeface="Arial"/>
                        </a:rPr>
                        <a:t>هنر ايران / تاليف: گدار آندره / ترجمه: دكتر بهروز حبيبي </a:t>
                      </a:r>
                      <a:br>
                        <a:rPr lang="ar-SA" sz="1800" dirty="0">
                          <a:solidFill>
                            <a:schemeClr val="tx1"/>
                          </a:solidFill>
                          <a:latin typeface="Times New Roman"/>
                          <a:ea typeface="Times New Roman"/>
                          <a:cs typeface="Arial"/>
                        </a:rPr>
                      </a:br>
                      <a:r>
                        <a:rPr lang="ar-SA" sz="1800" dirty="0">
                          <a:solidFill>
                            <a:schemeClr val="tx1"/>
                          </a:solidFill>
                          <a:latin typeface="Times New Roman"/>
                          <a:ea typeface="Times New Roman"/>
                          <a:cs typeface="Arial"/>
                        </a:rPr>
                        <a:t>معماری ایران پیروزی شکل و رنگ / نوشته: پرفسور آرتور پوپ / ترجمه کرامت اله افسر </a:t>
                      </a:r>
                      <a:br>
                        <a:rPr lang="ar-SA" sz="1800" dirty="0">
                          <a:solidFill>
                            <a:schemeClr val="tx1"/>
                          </a:solidFill>
                          <a:latin typeface="Times New Roman"/>
                          <a:ea typeface="Times New Roman"/>
                          <a:cs typeface="Arial"/>
                        </a:rPr>
                      </a:br>
                      <a:r>
                        <a:rPr lang="ar-SA" sz="1800" dirty="0">
                          <a:solidFill>
                            <a:schemeClr val="tx1"/>
                          </a:solidFill>
                          <a:latin typeface="Times New Roman"/>
                          <a:ea typeface="Times New Roman"/>
                          <a:cs typeface="Arial"/>
                        </a:rPr>
                        <a:t>معماری ایران دوره اسلامی / مولف: محمد یوسف کیانی</a:t>
                      </a:r>
                      <a:endParaRPr lang="en-US" sz="1800" dirty="0">
                        <a:solidFill>
                          <a:schemeClr val="tx1"/>
                        </a:solidFill>
                        <a:latin typeface="Times New Roman"/>
                        <a:ea typeface="Times New Roman"/>
                      </a:endParaRPr>
                    </a:p>
                  </a:txBody>
                  <a:tcPr marL="0" marR="0" marT="0" marB="0" anchor="ctr">
                    <a:lnL>
                      <a:noFill/>
                    </a:lnL>
                    <a:lnR>
                      <a:noFill/>
                    </a:lnR>
                    <a:lnT>
                      <a:noFill/>
                    </a:lnT>
                    <a:lnB>
                      <a:noFill/>
                    </a:lnB>
                  </a:tcPr>
                </a:tc>
                <a:tc>
                  <a:txBody>
                    <a:bodyPr/>
                    <a:lstStyle/>
                    <a:p>
                      <a:pPr marL="0" marR="0" algn="r" rtl="1">
                        <a:lnSpc>
                          <a:spcPct val="150000"/>
                        </a:lnSpc>
                        <a:spcBef>
                          <a:spcPts val="0"/>
                        </a:spcBef>
                        <a:spcAft>
                          <a:spcPts val="0"/>
                        </a:spcAft>
                      </a:pPr>
                      <a:endParaRPr lang="en-US" sz="1800" dirty="0">
                        <a:solidFill>
                          <a:schemeClr val="tx1"/>
                        </a:solidFill>
                        <a:latin typeface="Times New Roman"/>
                        <a:ea typeface="Times New Roman"/>
                      </a:endParaRPr>
                    </a:p>
                  </a:txBody>
                  <a:tcPr marL="0" marR="0" marT="0" marB="0" anchor="ctr">
                    <a:lnL>
                      <a:noFill/>
                    </a:lnL>
                    <a:lnR>
                      <a:noFill/>
                    </a:lnR>
                    <a:lnT>
                      <a:noFill/>
                    </a:lnT>
                    <a:lnB>
                      <a:noFill/>
                    </a:lnB>
                  </a:tcPr>
                </a:tc>
              </a:tr>
            </a:tbl>
          </a:graphicData>
        </a:graphic>
      </p:graphicFrame>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2214546" y="571480"/>
            <a:ext cx="435771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3600" b="1" i="0" u="none" strike="noStrike" cap="none" normalizeH="0" baseline="0" dirty="0" smtClean="0">
                <a:ln>
                  <a:noFill/>
                </a:ln>
                <a:effectLst/>
                <a:latin typeface="Arial" pitchFamily="34" charset="0"/>
                <a:ea typeface="Times New Roman" pitchFamily="18" charset="0"/>
                <a:cs typeface="Arial" pitchFamily="34" charset="0"/>
              </a:rPr>
              <a:t>تاریخچه</a:t>
            </a:r>
            <a:r>
              <a:rPr kumimoji="0" lang="fa-IR" sz="3600" b="1" i="0" u="none" strike="noStrike" cap="none" normalizeH="0" dirty="0" smtClean="0">
                <a:ln>
                  <a:noFill/>
                </a:ln>
                <a:effectLst/>
                <a:latin typeface="Arial" pitchFamily="34" charset="0"/>
                <a:ea typeface="Times New Roman" pitchFamily="18" charset="0"/>
                <a:cs typeface="Arial" pitchFamily="34" charset="0"/>
              </a:rPr>
              <a:t> ی</a:t>
            </a:r>
            <a:r>
              <a:rPr kumimoji="0" lang="ar-SA" sz="3600" b="1" i="0" u="none" strike="noStrike" cap="none" normalizeH="0" baseline="0" dirty="0" smtClean="0">
                <a:ln>
                  <a:noFill/>
                </a:ln>
                <a:effectLst/>
                <a:latin typeface="Arial" pitchFamily="34" charset="0"/>
                <a:ea typeface="Times New Roman" pitchFamily="18" charset="0"/>
                <a:cs typeface="Arial" pitchFamily="34" charset="0"/>
              </a:rPr>
              <a:t> سلطانيه‌ </a:t>
            </a:r>
            <a:endParaRPr kumimoji="0" lang="ar-SA" sz="3600" b="0" i="0" u="none" strike="noStrike" cap="none" normalizeH="0" baseline="0" dirty="0" smtClean="0">
              <a:ln>
                <a:noFill/>
              </a:ln>
              <a:effectLst/>
              <a:latin typeface="Arial" pitchFamily="34" charset="0"/>
              <a:cs typeface="Arial" pitchFamily="34" charset="0"/>
            </a:endParaRPr>
          </a:p>
        </p:txBody>
      </p:sp>
      <p:sp>
        <p:nvSpPr>
          <p:cNvPr id="13314" name="Rectangle 2"/>
          <p:cNvSpPr>
            <a:spLocks noChangeArrowheads="1"/>
          </p:cNvSpPr>
          <p:nvPr/>
        </p:nvSpPr>
        <p:spPr bwMode="auto">
          <a:xfrm>
            <a:off x="349144" y="2725774"/>
            <a:ext cx="8433911" cy="249299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ar-SA" sz="2000" b="0" i="0" u="none" strike="noStrike" cap="none" normalizeH="0" baseline="0" dirty="0" smtClean="0">
                <a:ln>
                  <a:noFill/>
                </a:ln>
                <a:effectLst/>
                <a:latin typeface="Arial" pitchFamily="34" charset="0"/>
                <a:ea typeface="Times New Roman" pitchFamily="18" charset="0"/>
                <a:cs typeface="Arial" pitchFamily="34" charset="0"/>
              </a:rPr>
              <a:t>در مسير زنجان به تهران و در فاصله‌ی سی کيلومتری زنجان، در سمت راست جاده، گنبدی عظيم </a:t>
            </a:r>
            <a:endParaRPr kumimoji="0" lang="en-US" sz="2000" b="0" i="0" u="none" strike="noStrike" cap="none" normalizeH="0" baseline="0" dirty="0" smtClean="0">
              <a:ln>
                <a:noFill/>
              </a:ln>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ar-SA" sz="2000" b="0" i="0" u="none" strike="noStrike" cap="none" normalizeH="0" baseline="0" dirty="0" smtClean="0">
                <a:ln>
                  <a:noFill/>
                </a:ln>
                <a:effectLst/>
                <a:latin typeface="Arial" pitchFamily="34" charset="0"/>
                <a:ea typeface="Times New Roman" pitchFamily="18" charset="0"/>
                <a:cs typeface="Arial" pitchFamily="34" charset="0"/>
              </a:rPr>
              <a:t>خودنمايی می‌کند. گنبد سلطانيه يادآور شکوه و رونقی است که در حدود هفتصد سال پيش در اين </a:t>
            </a:r>
            <a:endParaRPr kumimoji="0" lang="en-US" sz="2000" b="0" i="0" u="none" strike="noStrike" cap="none" normalizeH="0" baseline="0" dirty="0" smtClean="0">
              <a:ln>
                <a:noFill/>
              </a:ln>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ar-SA" sz="2000" b="0" i="0" u="none" strike="noStrike" cap="none" normalizeH="0" baseline="0" dirty="0" smtClean="0">
                <a:ln>
                  <a:noFill/>
                </a:ln>
                <a:effectLst/>
                <a:latin typeface="Arial" pitchFamily="34" charset="0"/>
                <a:ea typeface="Times New Roman" pitchFamily="18" charset="0"/>
                <a:cs typeface="Arial" pitchFamily="34" charset="0"/>
              </a:rPr>
              <a:t>شهر جريان داشته است. </a:t>
            </a:r>
            <a:r>
              <a:rPr kumimoji="0" lang="ar-SA" sz="2400" b="0" i="0" u="sng" strike="noStrike" cap="none" normalizeH="0" baseline="0" dirty="0" smtClean="0">
                <a:ln>
                  <a:noFill/>
                </a:ln>
                <a:effectLst/>
                <a:latin typeface="Arial" pitchFamily="34" charset="0"/>
                <a:ea typeface="Times New Roman" pitchFamily="18" charset="0"/>
                <a:cs typeface="Arial" pitchFamily="34" charset="0"/>
              </a:rPr>
              <a:t>حمدالله مستوفی در نزهت‌القلوب می‌گويد</a:t>
            </a:r>
            <a:r>
              <a:rPr kumimoji="0" lang="ar-SA" sz="2000" b="0" i="0" u="none" strike="noStrike" cap="none" normalizeH="0" baseline="0" dirty="0" smtClean="0">
                <a:ln>
                  <a:noFill/>
                </a:ln>
                <a:effectLst/>
                <a:latin typeface="Arial" pitchFamily="34" charset="0"/>
                <a:ea typeface="Times New Roman" pitchFamily="18" charset="0"/>
                <a:cs typeface="Arial" pitchFamily="34" charset="0"/>
              </a:rPr>
              <a:t>: «قبل از حمله‌ی مغول در </a:t>
            </a:r>
            <a:endParaRPr kumimoji="0" lang="en-US" sz="2000" b="0" i="0" u="none" strike="noStrike" cap="none" normalizeH="0" baseline="0" dirty="0" smtClean="0">
              <a:ln>
                <a:noFill/>
              </a:ln>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ar-SA" sz="2000" b="0" i="0" u="none" strike="noStrike" cap="none" normalizeH="0" baseline="0" dirty="0" smtClean="0">
                <a:ln>
                  <a:noFill/>
                </a:ln>
                <a:effectLst/>
                <a:latin typeface="Arial" pitchFamily="34" charset="0"/>
                <a:ea typeface="Times New Roman" pitchFamily="18" charset="0"/>
                <a:cs typeface="Arial" pitchFamily="34" charset="0"/>
              </a:rPr>
              <a:t>سلطانيه‌ی فعلی هيچ‌گونه اثر ساختمانی نبود و اين ناحيه به شکل مرغزار و چمنزار بوده است. </a:t>
            </a:r>
            <a:endParaRPr kumimoji="0" lang="en-US" sz="2000" b="0" i="0" u="none" strike="noStrike" cap="none" normalizeH="0" baseline="0" dirty="0" smtClean="0">
              <a:ln>
                <a:noFill/>
              </a:ln>
              <a:effectLst/>
              <a:latin typeface="Arial" pitchFamily="34" charset="0"/>
              <a:cs typeface="Arial" pitchFamily="34" charset="0"/>
            </a:endParaRPr>
          </a:p>
          <a:p>
            <a:pPr marL="0" marR="0" lvl="0" indent="0" algn="r" defTabSz="914400" rtl="0" eaLnBrk="0" fontAlgn="base" latinLnBrk="0" hangingPunct="0">
              <a:lnSpc>
                <a:spcPct val="150000"/>
              </a:lnSpc>
              <a:spcBef>
                <a:spcPct val="0"/>
              </a:spcBef>
              <a:spcAft>
                <a:spcPct val="0"/>
              </a:spcAft>
              <a:buClrTx/>
              <a:buSzTx/>
              <a:buFontTx/>
              <a:buNone/>
              <a:tabLst/>
            </a:pPr>
            <a:endParaRPr kumimoji="0" lang="en-US" sz="2000" b="0" i="0" u="none" strike="noStrike" cap="none" normalizeH="0" baseline="0" dirty="0" smtClean="0">
              <a:ln>
                <a:noFill/>
              </a:ln>
              <a:effectLst/>
              <a:latin typeface="Arial" pitchFamily="34" charset="0"/>
              <a:cs typeface="Arial" pitchFamily="34"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 name="Rectangle 4"/>
          <p:cNvSpPr/>
          <p:nvPr/>
        </p:nvSpPr>
        <p:spPr>
          <a:xfrm>
            <a:off x="1000100" y="785794"/>
            <a:ext cx="6716903" cy="523220"/>
          </a:xfrm>
          <a:prstGeom prst="rect">
            <a:avLst/>
          </a:prstGeom>
        </p:spPr>
        <p:txBody>
          <a:bodyPr wrap="none">
            <a:spAutoFit/>
          </a:bodyPr>
          <a:lstStyle/>
          <a:p>
            <a:r>
              <a:rPr lang="ar-SA" sz="2800" b="1" dirty="0" smtClean="0"/>
              <a:t>در مورد علل احداث اين بنا در تواريخ چنين آمده است: </a:t>
            </a:r>
            <a:endParaRPr lang="en-US" sz="2800" dirty="0"/>
          </a:p>
        </p:txBody>
      </p:sp>
      <p:sp>
        <p:nvSpPr>
          <p:cNvPr id="9217" name="Rectangle 1"/>
          <p:cNvSpPr>
            <a:spLocks noChangeArrowheads="1"/>
          </p:cNvSpPr>
          <p:nvPr/>
        </p:nvSpPr>
        <p:spPr bwMode="auto">
          <a:xfrm>
            <a:off x="642910" y="1357298"/>
            <a:ext cx="7929554"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ar-SA" sz="2000" b="0" i="0" u="none" strike="noStrike" cap="none" normalizeH="0" baseline="0" dirty="0" smtClean="0">
                <a:ln>
                  <a:noFill/>
                </a:ln>
                <a:effectLst/>
                <a:latin typeface="Arial" pitchFamily="34" charset="0"/>
                <a:ea typeface="Times New Roman" pitchFamily="18" charset="0"/>
                <a:cs typeface="Arial" pitchFamily="34" charset="0"/>
              </a:rPr>
              <a:t>اولجايتو پس از طرح سلطانيه تصميم گرفت که به تقليد از آرامگاه برادرش غازان خان،آرامگاه </a:t>
            </a:r>
            <a:endParaRPr kumimoji="0" lang="en-US" sz="2000" b="0" i="0" u="none" strike="noStrike" cap="none" normalizeH="0" baseline="0" dirty="0" smtClean="0">
              <a:ln>
                <a:noFill/>
              </a:ln>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ar-SA" sz="2000" b="0" i="0" u="none" strike="noStrike" cap="none" normalizeH="0" baseline="0" dirty="0" smtClean="0">
                <a:ln>
                  <a:noFill/>
                </a:ln>
                <a:effectLst/>
                <a:latin typeface="Arial" pitchFamily="34" charset="0"/>
                <a:ea typeface="Times New Roman" pitchFamily="18" charset="0"/>
                <a:cs typeface="Arial" pitchFamily="34" charset="0"/>
              </a:rPr>
              <a:t>رفيع و با شکوهي براي خود بسازد به همين جهت براي بر پايي اين آرامگاه،هنرمندان ازهرسو </a:t>
            </a:r>
            <a:endParaRPr kumimoji="0" lang="en-US" sz="2000" b="0" i="0" u="none" strike="noStrike" cap="none" normalizeH="0" baseline="0" dirty="0" smtClean="0">
              <a:ln>
                <a:noFill/>
              </a:ln>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ar-SA" sz="2000" b="0" i="0" u="none" strike="noStrike" cap="none" normalizeH="0" baseline="0" dirty="0" smtClean="0">
                <a:ln>
                  <a:noFill/>
                </a:ln>
                <a:effectLst/>
                <a:latin typeface="Arial" pitchFamily="34" charset="0"/>
                <a:ea typeface="Times New Roman" pitchFamily="18" charset="0"/>
                <a:cs typeface="Arial" pitchFamily="34" charset="0"/>
              </a:rPr>
              <a:t>به سلطانيه آمدند تا يکي از شاهکارهاي عظيم دوره مغول را به عرصه ظهور برسانند </a:t>
            </a:r>
            <a:endParaRPr kumimoji="0" lang="en-US" sz="2000" b="0" i="0" u="none" strike="noStrike" cap="none" normalizeH="0" baseline="0" dirty="0" smtClean="0">
              <a:ln>
                <a:noFill/>
              </a:ln>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ar-SA" sz="2000" b="0" i="0" u="none" strike="noStrike" cap="none" normalizeH="0" baseline="0" dirty="0" smtClean="0">
                <a:ln>
                  <a:noFill/>
                </a:ln>
                <a:effectLst/>
                <a:latin typeface="Arial" pitchFamily="34" charset="0"/>
                <a:ea typeface="Times New Roman" pitchFamily="18" charset="0"/>
                <a:cs typeface="Arial" pitchFamily="34" charset="0"/>
              </a:rPr>
              <a:t>بناي گنبد سلطانيه در سال 702 (به روايتي)بر اساس طرح آرامگاه غازان خان که آن نيز از </a:t>
            </a:r>
            <a:endParaRPr kumimoji="0" lang="en-US" sz="2000" b="0" i="0" u="none" strike="noStrike" cap="none" normalizeH="0" baseline="0" dirty="0" smtClean="0">
              <a:ln>
                <a:noFill/>
              </a:ln>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ar-SA" sz="2000" b="0" i="0" u="none" strike="noStrike" cap="none" normalizeH="0" baseline="0" dirty="0" smtClean="0">
                <a:ln>
                  <a:noFill/>
                </a:ln>
                <a:effectLst/>
                <a:latin typeface="Arial" pitchFamily="34" charset="0"/>
                <a:ea typeface="Times New Roman" pitchFamily="18" charset="0"/>
                <a:cs typeface="Arial" pitchFamily="34" charset="0"/>
              </a:rPr>
              <a:t>بناي آرامگاه سلطان سنجر در(مرو)الهام گرفته،ساخته شده بود با اين تفاوت که پلان آرامگاه</a:t>
            </a:r>
            <a:r>
              <a:rPr kumimoji="0" lang="fa-IR" sz="2000" b="0" i="0" u="none" strike="noStrike" cap="none" normalizeH="0" dirty="0" smtClean="0">
                <a:ln>
                  <a:noFill/>
                </a:ln>
                <a:effectLst/>
                <a:latin typeface="Arial" pitchFamily="34" charset="0"/>
                <a:ea typeface="Times New Roman" pitchFamily="18" charset="0"/>
                <a:cs typeface="Arial" pitchFamily="34" charset="0"/>
              </a:rPr>
              <a:t> </a:t>
            </a:r>
            <a:r>
              <a:rPr kumimoji="0" lang="ar-SA" sz="2000" b="0" i="0" u="none" strike="noStrike" cap="none" normalizeH="0" baseline="0" dirty="0" smtClean="0">
                <a:ln>
                  <a:noFill/>
                </a:ln>
                <a:effectLst/>
                <a:latin typeface="Arial" pitchFamily="34" charset="0"/>
                <a:ea typeface="Times New Roman" pitchFamily="18" charset="0"/>
                <a:cs typeface="Arial" pitchFamily="34" charset="0"/>
              </a:rPr>
              <a:t>سلطان سنجر مربع،و پلان گنبد سلطانيه هشت ضلعي است.اگر چه تا حد زيادي معماري آرامگاه سلطان سنجر در بناي سلطانيه تاثير گذاشته بود ليکن چيزهاي ابتکاري در بناي اخير بحدي است که آنرا به صورت يکي از شاهکارهاي هنر و معماري ايران در آورده است که بعد ها نمونه و الگويي براي احداث تعداد زيادي از ابنيه اين دوره شد.همچنين </a:t>
            </a:r>
            <a:r>
              <a:rPr kumimoji="0" lang="ar-SA" sz="2400" b="0" i="0" u="none" strike="noStrike" cap="none" normalizeH="0" baseline="0" dirty="0" smtClean="0">
                <a:ln>
                  <a:noFill/>
                </a:ln>
                <a:effectLst/>
                <a:latin typeface="Arial" pitchFamily="34" charset="0"/>
                <a:ea typeface="Times New Roman" pitchFamily="18" charset="0"/>
                <a:cs typeface="Arial" pitchFamily="34" charset="0"/>
              </a:rPr>
              <a:t>معماري گنبد سلطانيه را شخصي به نام سيد علي شاه </a:t>
            </a:r>
            <a:r>
              <a:rPr kumimoji="0" lang="ar-SA" sz="2000" b="0" i="0" u="none" strike="noStrike" cap="none" normalizeH="0" baseline="0" dirty="0" smtClean="0">
                <a:ln>
                  <a:noFill/>
                </a:ln>
                <a:effectLst/>
                <a:latin typeface="Arial" pitchFamily="34" charset="0"/>
                <a:ea typeface="Times New Roman" pitchFamily="18" charset="0"/>
                <a:cs typeface="Arial" pitchFamily="34" charset="0"/>
              </a:rPr>
              <a:t>انجام داده است.</a:t>
            </a:r>
            <a:endParaRPr kumimoji="0" lang="ar-SA" sz="2000" b="0" i="0" u="none" strike="noStrike" cap="none" normalizeH="0" baseline="0" dirty="0" smtClean="0">
              <a:ln>
                <a:noFill/>
              </a:ln>
              <a:effectLst/>
              <a:latin typeface="Arial" pitchFamily="34" charset="0"/>
              <a:cs typeface="Arial" pitchFamily="34"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 name="Rectangle 3"/>
          <p:cNvSpPr/>
          <p:nvPr/>
        </p:nvSpPr>
        <p:spPr>
          <a:xfrm>
            <a:off x="0" y="1500174"/>
            <a:ext cx="9144000" cy="4039567"/>
          </a:xfrm>
          <a:prstGeom prst="rect">
            <a:avLst/>
          </a:prstGeom>
        </p:spPr>
        <p:txBody>
          <a:bodyPr wrap="square">
            <a:spAutoFit/>
          </a:bodyPr>
          <a:lstStyle/>
          <a:p>
            <a:pPr lvl="0" indent="358775" algn="r" rtl="1" fontAlgn="base">
              <a:lnSpc>
                <a:spcPct val="150000"/>
              </a:lnSpc>
              <a:spcBef>
                <a:spcPct val="0"/>
              </a:spcBef>
              <a:spcAft>
                <a:spcPct val="0"/>
              </a:spcAft>
              <a:tabLst>
                <a:tab pos="3059113" algn="l"/>
              </a:tabLst>
            </a:pPr>
            <a:r>
              <a:rPr lang="ar-SA" sz="1900" b="1" dirty="0" smtClean="0">
                <a:latin typeface="Roya"/>
                <a:ea typeface="Times New Roman" pitchFamily="18" charset="0"/>
                <a:cs typeface="Arial" pitchFamily="34" charset="0"/>
              </a:rPr>
              <a:t>س</a:t>
            </a:r>
            <a:r>
              <a:rPr lang="fa-IR" sz="1900" b="1" dirty="0" smtClean="0">
                <a:latin typeface="Roya"/>
                <a:ea typeface="Times New Roman" pitchFamily="18" charset="0"/>
                <a:cs typeface="Arial" pitchFamily="34" charset="0"/>
              </a:rPr>
              <a:t>ب</a:t>
            </a:r>
            <a:r>
              <a:rPr lang="ar-SA" sz="1900" b="1" dirty="0" smtClean="0">
                <a:latin typeface="Roya"/>
                <a:ea typeface="Times New Roman" pitchFamily="18" charset="0"/>
                <a:cs typeface="Arial" pitchFamily="34" charset="0"/>
              </a:rPr>
              <a:t>ك معماري كه از حمله مغول شروع مي‌شود و تا دوره ايلخانان و تيموريان و صفويه ادامه مي‌يابد، </a:t>
            </a:r>
            <a:endParaRPr lang="fa-IR" sz="1900" b="1" dirty="0" smtClean="0">
              <a:latin typeface="Roya"/>
              <a:ea typeface="Times New Roman" pitchFamily="18" charset="0"/>
              <a:cs typeface="Arial" pitchFamily="34" charset="0"/>
            </a:endParaRPr>
          </a:p>
          <a:p>
            <a:pPr lvl="0" indent="358775" algn="r" rtl="1" fontAlgn="base">
              <a:lnSpc>
                <a:spcPct val="150000"/>
              </a:lnSpc>
              <a:spcBef>
                <a:spcPct val="0"/>
              </a:spcBef>
              <a:spcAft>
                <a:spcPct val="0"/>
              </a:spcAft>
              <a:tabLst>
                <a:tab pos="3059113" algn="l"/>
              </a:tabLst>
            </a:pPr>
            <a:r>
              <a:rPr lang="ar-SA" sz="1900" b="1" dirty="0" smtClean="0">
                <a:latin typeface="Roya"/>
                <a:ea typeface="Times New Roman" pitchFamily="18" charset="0"/>
                <a:cs typeface="Arial" pitchFamily="34" charset="0"/>
              </a:rPr>
              <a:t>سبك «آذري» است كه در واقع جانشين سبك «رازي» بود. سبك رازي متعلق بودبه دوره آل‌بويه</a:t>
            </a:r>
            <a:r>
              <a:rPr lang="fa-IR" sz="1900" b="1" dirty="0" smtClean="0">
                <a:latin typeface="Roya"/>
                <a:ea typeface="Times New Roman" pitchFamily="18" charset="0"/>
                <a:cs typeface="Arial" pitchFamily="34" charset="0"/>
              </a:rPr>
              <a:t> </a:t>
            </a:r>
            <a:r>
              <a:rPr lang="ar-SA" sz="1900" b="1" dirty="0" smtClean="0">
                <a:latin typeface="Roya"/>
                <a:ea typeface="Times New Roman" pitchFamily="18" charset="0"/>
                <a:cs typeface="Arial" pitchFamily="34" charset="0"/>
              </a:rPr>
              <a:t>وسلجوقي. </a:t>
            </a:r>
            <a:endParaRPr lang="en-US" sz="1900" dirty="0" smtClean="0">
              <a:latin typeface="Arial" pitchFamily="34" charset="0"/>
              <a:cs typeface="Arial" pitchFamily="34" charset="0"/>
            </a:endParaRPr>
          </a:p>
          <a:p>
            <a:pPr lvl="0" indent="358775" algn="r" rtl="1" eaLnBrk="0" fontAlgn="base" hangingPunct="0">
              <a:lnSpc>
                <a:spcPct val="150000"/>
              </a:lnSpc>
              <a:spcBef>
                <a:spcPct val="0"/>
              </a:spcBef>
              <a:spcAft>
                <a:spcPct val="0"/>
              </a:spcAft>
              <a:tabLst>
                <a:tab pos="3059113" algn="l"/>
              </a:tabLst>
            </a:pPr>
            <a:r>
              <a:rPr lang="ar-SA" sz="1900" b="1" dirty="0" smtClean="0">
                <a:latin typeface="Roya"/>
                <a:ea typeface="Times New Roman" pitchFamily="18" charset="0"/>
                <a:cs typeface="Arial" pitchFamily="34" charset="0"/>
              </a:rPr>
              <a:t>چرا «</a:t>
            </a:r>
            <a:r>
              <a:rPr lang="fa-IR" sz="1900" b="1" dirty="0" smtClean="0">
                <a:latin typeface="Roya"/>
                <a:ea typeface="Times New Roman" pitchFamily="18" charset="0"/>
                <a:cs typeface="Arial" pitchFamily="34" charset="0"/>
              </a:rPr>
              <a:t>سبک </a:t>
            </a:r>
            <a:r>
              <a:rPr lang="ar-SA" sz="1900" b="1" dirty="0" smtClean="0">
                <a:latin typeface="Roya"/>
                <a:ea typeface="Times New Roman" pitchFamily="18" charset="0"/>
                <a:cs typeface="Arial" pitchFamily="34" charset="0"/>
              </a:rPr>
              <a:t>آذري»؟ </a:t>
            </a:r>
            <a:endParaRPr lang="en-US" sz="1900" dirty="0" smtClean="0">
              <a:latin typeface="Arial" pitchFamily="34" charset="0"/>
              <a:cs typeface="Arial" pitchFamily="34" charset="0"/>
            </a:endParaRPr>
          </a:p>
          <a:p>
            <a:pPr lvl="0" indent="358775" algn="r" rtl="1" eaLnBrk="0" fontAlgn="base" hangingPunct="0">
              <a:lnSpc>
                <a:spcPct val="150000"/>
              </a:lnSpc>
              <a:spcBef>
                <a:spcPct val="0"/>
              </a:spcBef>
              <a:spcAft>
                <a:spcPct val="0"/>
              </a:spcAft>
              <a:tabLst>
                <a:tab pos="3059113" algn="l"/>
              </a:tabLst>
            </a:pPr>
            <a:r>
              <a:rPr lang="ar-SA" sz="1900" b="1" dirty="0" smtClean="0">
                <a:latin typeface="Roya"/>
                <a:ea typeface="Times New Roman" pitchFamily="18" charset="0"/>
                <a:cs typeface="Arial" pitchFamily="34" charset="0"/>
              </a:rPr>
              <a:t>وقتي هلاكوخان به همت خواجه نصيرالدين طوسي به مراغه انتقال يافت و مراغه</a:t>
            </a:r>
            <a:r>
              <a:rPr lang="fa-IR" sz="1900" b="1" dirty="0" smtClean="0">
                <a:latin typeface="Roya"/>
                <a:ea typeface="Times New Roman" pitchFamily="18" charset="0"/>
                <a:cs typeface="Arial" pitchFamily="34" charset="0"/>
              </a:rPr>
              <a:t> </a:t>
            </a:r>
            <a:r>
              <a:rPr lang="ar-SA" sz="1900" b="1" dirty="0" smtClean="0">
                <a:latin typeface="Roya"/>
                <a:ea typeface="Times New Roman" pitchFamily="18" charset="0"/>
                <a:cs typeface="Arial" pitchFamily="34" charset="0"/>
              </a:rPr>
              <a:t>براي خودش به صورت </a:t>
            </a:r>
            <a:endParaRPr lang="fa-IR" sz="1900" b="1" dirty="0" smtClean="0">
              <a:latin typeface="Roya"/>
              <a:ea typeface="Times New Roman" pitchFamily="18" charset="0"/>
              <a:cs typeface="Arial" pitchFamily="34" charset="0"/>
            </a:endParaRPr>
          </a:p>
          <a:p>
            <a:pPr lvl="0" indent="358775" algn="r" rtl="1" eaLnBrk="0" fontAlgn="base" hangingPunct="0">
              <a:lnSpc>
                <a:spcPct val="150000"/>
              </a:lnSpc>
              <a:spcBef>
                <a:spcPct val="0"/>
              </a:spcBef>
              <a:spcAft>
                <a:spcPct val="0"/>
              </a:spcAft>
              <a:tabLst>
                <a:tab pos="3059113" algn="l"/>
              </a:tabLst>
            </a:pPr>
            <a:r>
              <a:rPr lang="ar-SA" sz="1900" b="1" dirty="0" smtClean="0">
                <a:latin typeface="Roya"/>
                <a:ea typeface="Times New Roman" pitchFamily="18" charset="0"/>
                <a:cs typeface="Arial" pitchFamily="34" charset="0"/>
              </a:rPr>
              <a:t>مركزي درآمد، عده‌اي از هنرمندان ايران به آذربايجان رو آوردند كه اول به مراغه</a:t>
            </a:r>
            <a:r>
              <a:rPr lang="fa-IR" sz="1900" b="1" dirty="0" smtClean="0">
                <a:latin typeface="Roya"/>
                <a:ea typeface="Times New Roman" pitchFamily="18" charset="0"/>
                <a:cs typeface="Arial" pitchFamily="34" charset="0"/>
              </a:rPr>
              <a:t> </a:t>
            </a:r>
            <a:r>
              <a:rPr lang="ar-SA" sz="1900" b="1" dirty="0" smtClean="0">
                <a:latin typeface="Roya"/>
                <a:ea typeface="Times New Roman" pitchFamily="18" charset="0"/>
                <a:cs typeface="Arial" pitchFamily="34" charset="0"/>
              </a:rPr>
              <a:t>بود و بعد به تبريز. اينان، </a:t>
            </a:r>
            <a:endParaRPr lang="fa-IR" sz="1900" b="1" dirty="0" smtClean="0">
              <a:latin typeface="Roya"/>
              <a:ea typeface="Times New Roman" pitchFamily="18" charset="0"/>
              <a:cs typeface="Arial" pitchFamily="34" charset="0"/>
            </a:endParaRPr>
          </a:p>
          <a:p>
            <a:pPr lvl="0" indent="358775" algn="r" rtl="1" eaLnBrk="0" fontAlgn="base" hangingPunct="0">
              <a:lnSpc>
                <a:spcPct val="150000"/>
              </a:lnSpc>
              <a:spcBef>
                <a:spcPct val="0"/>
              </a:spcBef>
              <a:spcAft>
                <a:spcPct val="0"/>
              </a:spcAft>
              <a:tabLst>
                <a:tab pos="3059113" algn="l"/>
              </a:tabLst>
            </a:pPr>
            <a:r>
              <a:rPr lang="ar-SA" sz="1900" b="1" dirty="0" smtClean="0">
                <a:latin typeface="Roya"/>
                <a:ea typeface="Times New Roman" pitchFamily="18" charset="0"/>
                <a:cs typeface="Arial" pitchFamily="34" charset="0"/>
              </a:rPr>
              <a:t>همان</a:t>
            </a:r>
            <a:r>
              <a:rPr lang="fa-IR" sz="1900" b="1" dirty="0" smtClean="0">
                <a:latin typeface="Roya"/>
                <a:ea typeface="Times New Roman" pitchFamily="18" charset="0"/>
                <a:cs typeface="Arial" pitchFamily="34" charset="0"/>
              </a:rPr>
              <a:t> </a:t>
            </a:r>
            <a:r>
              <a:rPr lang="ar-SA" sz="1900" b="1" dirty="0" smtClean="0">
                <a:latin typeface="Roya"/>
                <a:ea typeface="Times New Roman" pitchFamily="18" charset="0"/>
                <a:cs typeface="Arial" pitchFamily="34" charset="0"/>
              </a:rPr>
              <a:t>معماران، طراحان و هنرمنداني بودند كه از دم تيغ مغول گريخته و به جنوب</a:t>
            </a:r>
            <a:endParaRPr lang="fa-IR" sz="1900" b="1" dirty="0" smtClean="0">
              <a:latin typeface="Roya"/>
              <a:ea typeface="Times New Roman" pitchFamily="18" charset="0"/>
              <a:cs typeface="Arial" pitchFamily="34" charset="0"/>
            </a:endParaRPr>
          </a:p>
          <a:p>
            <a:pPr lvl="0" indent="358775" algn="r" rtl="1" eaLnBrk="0" fontAlgn="base" hangingPunct="0">
              <a:lnSpc>
                <a:spcPct val="150000"/>
              </a:lnSpc>
              <a:spcBef>
                <a:spcPct val="0"/>
              </a:spcBef>
              <a:spcAft>
                <a:spcPct val="0"/>
              </a:spcAft>
              <a:tabLst>
                <a:tab pos="3059113" algn="l"/>
              </a:tabLst>
            </a:pPr>
            <a:r>
              <a:rPr lang="ar-SA" sz="1900" b="1" dirty="0" smtClean="0">
                <a:latin typeface="Roya"/>
                <a:ea typeface="Times New Roman" pitchFamily="18" charset="0"/>
                <a:cs typeface="Arial" pitchFamily="34" charset="0"/>
              </a:rPr>
              <a:t> ايران پناه برده بودند. عده‌اي از معماراني كه به آذربايجان رفتند، تا حدود محسوسي از اجزاء </a:t>
            </a:r>
            <a:endParaRPr lang="fa-IR" sz="1900" b="1" dirty="0" smtClean="0">
              <a:latin typeface="Roya"/>
              <a:ea typeface="Times New Roman" pitchFamily="18" charset="0"/>
              <a:cs typeface="Arial" pitchFamily="34" charset="0"/>
            </a:endParaRPr>
          </a:p>
          <a:p>
            <a:pPr lvl="0" indent="358775" algn="r" rtl="1" eaLnBrk="0" fontAlgn="base" hangingPunct="0">
              <a:lnSpc>
                <a:spcPct val="150000"/>
              </a:lnSpc>
              <a:spcBef>
                <a:spcPct val="0"/>
              </a:spcBef>
              <a:spcAft>
                <a:spcPct val="0"/>
              </a:spcAft>
              <a:tabLst>
                <a:tab pos="3059113" algn="l"/>
              </a:tabLst>
            </a:pPr>
            <a:r>
              <a:rPr lang="ar-SA" sz="1900" b="1" dirty="0" smtClean="0">
                <a:latin typeface="Roya"/>
                <a:ea typeface="Times New Roman" pitchFamily="18" charset="0"/>
                <a:cs typeface="Arial" pitchFamily="34" charset="0"/>
              </a:rPr>
              <a:t>معماري‌هاي محلي را با خود به آذربايجان بردند، اين اجزاء را با عوامل محلي معماري اين خطه تركيب </a:t>
            </a:r>
            <a:endParaRPr lang="fa-IR" sz="1900" b="1" dirty="0" smtClean="0">
              <a:latin typeface="Roya"/>
              <a:ea typeface="Times New Roman" pitchFamily="18" charset="0"/>
              <a:cs typeface="Arial" pitchFamily="34" charset="0"/>
            </a:endParaRPr>
          </a:p>
          <a:p>
            <a:pPr lvl="0" indent="358775" algn="r" rtl="1" eaLnBrk="0" fontAlgn="base" hangingPunct="0">
              <a:lnSpc>
                <a:spcPct val="150000"/>
              </a:lnSpc>
              <a:spcBef>
                <a:spcPct val="0"/>
              </a:spcBef>
              <a:spcAft>
                <a:spcPct val="0"/>
              </a:spcAft>
              <a:tabLst>
                <a:tab pos="3059113" algn="l"/>
              </a:tabLst>
            </a:pPr>
            <a:r>
              <a:rPr lang="ar-SA" sz="1900" b="1" dirty="0" smtClean="0">
                <a:latin typeface="Roya"/>
                <a:ea typeface="Times New Roman" pitchFamily="18" charset="0"/>
                <a:cs typeface="Arial" pitchFamily="34" charset="0"/>
              </a:rPr>
              <a:t>كردند وسبك آذري را بوجود آوردند. </a:t>
            </a:r>
            <a:endParaRPr lang="ar-SA" sz="1900" dirty="0" smtClean="0">
              <a:latin typeface="Arial" pitchFamily="34" charset="0"/>
              <a:cs typeface="Arial" pitchFamily="34" charset="0"/>
            </a:endParaRPr>
          </a:p>
        </p:txBody>
      </p:sp>
      <p:sp>
        <p:nvSpPr>
          <p:cNvPr id="5" name="TextBox 4"/>
          <p:cNvSpPr txBox="1"/>
          <p:nvPr/>
        </p:nvSpPr>
        <p:spPr>
          <a:xfrm>
            <a:off x="3500430" y="785794"/>
            <a:ext cx="2332690" cy="584775"/>
          </a:xfrm>
          <a:prstGeom prst="rect">
            <a:avLst/>
          </a:prstGeom>
          <a:noFill/>
        </p:spPr>
        <p:txBody>
          <a:bodyPr wrap="none" rtlCol="0">
            <a:spAutoFit/>
          </a:bodyPr>
          <a:lstStyle/>
          <a:p>
            <a:r>
              <a:rPr lang="fa-IR" sz="3200" dirty="0" smtClean="0"/>
              <a:t>معماری سلطانیه</a:t>
            </a:r>
            <a:endParaRPr lang="en-US" sz="3200" dirty="0"/>
          </a:p>
        </p:txBody>
      </p:sp>
      <p:sp>
        <p:nvSpPr>
          <p:cNvPr id="6" name="TextBox 5"/>
          <p:cNvSpPr txBox="1"/>
          <p:nvPr/>
        </p:nvSpPr>
        <p:spPr>
          <a:xfrm>
            <a:off x="1857356" y="5715016"/>
            <a:ext cx="5846472" cy="461665"/>
          </a:xfrm>
          <a:prstGeom prst="rect">
            <a:avLst/>
          </a:prstGeom>
          <a:noFill/>
        </p:spPr>
        <p:txBody>
          <a:bodyPr wrap="none" rtlCol="0">
            <a:spAutoFit/>
          </a:bodyPr>
          <a:lstStyle/>
          <a:p>
            <a:r>
              <a:rPr lang="fa-IR" sz="2400" dirty="0" smtClean="0"/>
              <a:t>معماری سلطانیه اوج شکوه معماری سبک اذری می باشد</a:t>
            </a:r>
            <a:endParaRPr lang="en-US" sz="2400"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anim calcmode="lin" valueType="num">
                                      <p:cBhvr>
                                        <p:cTn id="9" dur="3000" fill="hold"/>
                                        <p:tgtEl>
                                          <p:spTgt spid="5"/>
                                        </p:tgtEl>
                                        <p:attrNameLst>
                                          <p:attrName>style.rotation</p:attrName>
                                        </p:attrNameLst>
                                      </p:cBhvr>
                                      <p:tavLst>
                                        <p:tav tm="0">
                                          <p:val>
                                            <p:fltVal val="90"/>
                                          </p:val>
                                        </p:tav>
                                        <p:tav tm="100000">
                                          <p:val>
                                            <p:fltVal val="0"/>
                                          </p:val>
                                        </p:tav>
                                      </p:tavLst>
                                    </p:anim>
                                    <p:animEffect transition="in" filter="fade">
                                      <p:cBhvr>
                                        <p:cTn id="10" dur="3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from="(-#ppt_w/2)" to="(#ppt_x)" calcmode="lin" valueType="num">
                                      <p:cBhvr>
                                        <p:cTn id="15" dur="600" fill="hold">
                                          <p:stCondLst>
                                            <p:cond delay="0"/>
                                          </p:stCondLst>
                                        </p:cTn>
                                        <p:tgtEl>
                                          <p:spTgt spid="4">
                                            <p:txEl>
                                              <p:pRg st="0" end="0"/>
                                            </p:txEl>
                                          </p:spTgt>
                                        </p:tgtEl>
                                        <p:attrNameLst>
                                          <p:attrName>ppt_x</p:attrName>
                                        </p:attrNameLst>
                                      </p:cBhvr>
                                    </p:anim>
                                    <p:anim from="0" to="-1.0" calcmode="lin" valueType="num">
                                      <p:cBhvr>
                                        <p:cTn id="16" dur="200" decel="50000" autoRev="1" fill="hold">
                                          <p:stCondLst>
                                            <p:cond delay="600"/>
                                          </p:stCondLst>
                                        </p:cTn>
                                        <p:tgtEl>
                                          <p:spTgt spid="4">
                                            <p:txEl>
                                              <p:pRg st="0" end="0"/>
                                            </p:txEl>
                                          </p:spTgt>
                                        </p:tgtEl>
                                        <p:attrNameLst>
                                          <p:attrName>xshear</p:attrName>
                                        </p:attrNameLst>
                                      </p:cBhvr>
                                    </p:anim>
                                    <p:animScale>
                                      <p:cBhvr>
                                        <p:cTn id="17" dur="200" decel="100000" autoRev="1" fill="hold">
                                          <p:stCondLst>
                                            <p:cond delay="600"/>
                                          </p:stCondLst>
                                        </p:cTn>
                                        <p:tgtEl>
                                          <p:spTgt spid="4">
                                            <p:txEl>
                                              <p:pRg st="0" end="0"/>
                                            </p:txEl>
                                          </p:spTgt>
                                        </p:tgtEl>
                                      </p:cBhvr>
                                      <p:from x="100000" y="100000"/>
                                      <p:to x="80000" y="100000"/>
                                    </p:animScale>
                                    <p:anim by="(#ppt_h/3+#ppt_w*0.1)" calcmode="lin" valueType="num">
                                      <p:cBhvr additive="sum">
                                        <p:cTn id="18" dur="200" decel="100000" autoRev="1" fill="hold">
                                          <p:stCondLst>
                                            <p:cond delay="600"/>
                                          </p:stCondLst>
                                        </p:cTn>
                                        <p:tgtEl>
                                          <p:spTgt spid="4">
                                            <p:txEl>
                                              <p:pRg st="0" end="0"/>
                                            </p:txEl>
                                          </p:spTgt>
                                        </p:tgtEl>
                                        <p:attrNameLst>
                                          <p:attrName>ppt_x</p:attrName>
                                        </p:attrNameLst>
                                      </p:cBhvr>
                                    </p:anim>
                                  </p:childTnLst>
                                </p:cTn>
                              </p:par>
                              <p:par>
                                <p:cTn id="19" presetID="34" presetClass="entr"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from="(-#ppt_w/2)" to="(#ppt_x)" calcmode="lin" valueType="num">
                                      <p:cBhvr>
                                        <p:cTn id="21" dur="600" fill="hold">
                                          <p:stCondLst>
                                            <p:cond delay="0"/>
                                          </p:stCondLst>
                                        </p:cTn>
                                        <p:tgtEl>
                                          <p:spTgt spid="4">
                                            <p:txEl>
                                              <p:pRg st="1" end="1"/>
                                            </p:txEl>
                                          </p:spTgt>
                                        </p:tgtEl>
                                        <p:attrNameLst>
                                          <p:attrName>ppt_x</p:attrName>
                                        </p:attrNameLst>
                                      </p:cBhvr>
                                    </p:anim>
                                    <p:anim from="0" to="-1.0" calcmode="lin" valueType="num">
                                      <p:cBhvr>
                                        <p:cTn id="22" dur="200" decel="50000" autoRev="1" fill="hold">
                                          <p:stCondLst>
                                            <p:cond delay="600"/>
                                          </p:stCondLst>
                                        </p:cTn>
                                        <p:tgtEl>
                                          <p:spTgt spid="4">
                                            <p:txEl>
                                              <p:pRg st="1" end="1"/>
                                            </p:txEl>
                                          </p:spTgt>
                                        </p:tgtEl>
                                        <p:attrNameLst>
                                          <p:attrName>xshear</p:attrName>
                                        </p:attrNameLst>
                                      </p:cBhvr>
                                    </p:anim>
                                    <p:animScale>
                                      <p:cBhvr>
                                        <p:cTn id="23" dur="200" decel="100000" autoRev="1" fill="hold">
                                          <p:stCondLst>
                                            <p:cond delay="600"/>
                                          </p:stCondLst>
                                        </p:cTn>
                                        <p:tgtEl>
                                          <p:spTgt spid="4">
                                            <p:txEl>
                                              <p:pRg st="1" end="1"/>
                                            </p:txEl>
                                          </p:spTgt>
                                        </p:tgtEl>
                                      </p:cBhvr>
                                      <p:from x="100000" y="100000"/>
                                      <p:to x="80000" y="100000"/>
                                    </p:animScale>
                                    <p:anim by="(#ppt_h/3+#ppt_w*0.1)" calcmode="lin" valueType="num">
                                      <p:cBhvr additive="sum">
                                        <p:cTn id="24" dur="200" decel="100000" autoRev="1" fill="hold">
                                          <p:stCondLst>
                                            <p:cond delay="600"/>
                                          </p:stCondLst>
                                        </p:cTn>
                                        <p:tgtEl>
                                          <p:spTgt spid="4">
                                            <p:txEl>
                                              <p:pRg st="1" end="1"/>
                                            </p:txEl>
                                          </p:spTgt>
                                        </p:tgtEl>
                                        <p:attrNameLst>
                                          <p:attrName>ppt_x</p:attrName>
                                        </p:attrNameLst>
                                      </p:cBhvr>
                                    </p:anim>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800" decel="100000"/>
                                        <p:tgtEl>
                                          <p:spTgt spid="4">
                                            <p:txEl>
                                              <p:pRg st="2" end="2"/>
                                            </p:txEl>
                                          </p:spTgt>
                                        </p:tgtEl>
                                      </p:cBhvr>
                                    </p:animEffect>
                                    <p:anim calcmode="lin" valueType="num">
                                      <p:cBhvr>
                                        <p:cTn id="30" dur="800" decel="100000" fill="hold"/>
                                        <p:tgtEl>
                                          <p:spTgt spid="4">
                                            <p:txEl>
                                              <p:pRg st="2" end="2"/>
                                            </p:txEl>
                                          </p:spTgt>
                                        </p:tgtEl>
                                        <p:attrNameLst>
                                          <p:attrName>style.rotation</p:attrName>
                                        </p:attrNameLst>
                                      </p:cBhvr>
                                      <p:tavLst>
                                        <p:tav tm="0">
                                          <p:val>
                                            <p:fltVal val="-90"/>
                                          </p:val>
                                        </p:tav>
                                        <p:tav tm="100000">
                                          <p:val>
                                            <p:fltVal val="0"/>
                                          </p:val>
                                        </p:tav>
                                      </p:tavLst>
                                    </p:anim>
                                    <p:anim calcmode="lin" valueType="num">
                                      <p:cBhvr>
                                        <p:cTn id="31" dur="800" decel="100000" fill="hold"/>
                                        <p:tgtEl>
                                          <p:spTgt spid="4">
                                            <p:txEl>
                                              <p:pRg st="2" end="2"/>
                                            </p:txEl>
                                          </p:spTgt>
                                        </p:tgtEl>
                                        <p:attrNameLst>
                                          <p:attrName>ppt_x</p:attrName>
                                        </p:attrNameLst>
                                      </p:cBhvr>
                                      <p:tavLst>
                                        <p:tav tm="0">
                                          <p:val>
                                            <p:strVal val="#ppt_x+0.4"/>
                                          </p:val>
                                        </p:tav>
                                        <p:tav tm="100000">
                                          <p:val>
                                            <p:strVal val="#ppt_x-0.05"/>
                                          </p:val>
                                        </p:tav>
                                      </p:tavLst>
                                    </p:anim>
                                    <p:anim calcmode="lin" valueType="num">
                                      <p:cBhvr>
                                        <p:cTn id="32" dur="800" decel="100000" fill="hold"/>
                                        <p:tgtEl>
                                          <p:spTgt spid="4">
                                            <p:txEl>
                                              <p:pRg st="2" end="2"/>
                                            </p:txEl>
                                          </p:spTgt>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4">
                                            <p:txEl>
                                              <p:pRg st="2" end="2"/>
                                            </p:txEl>
                                          </p:spTgt>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4">
                                            <p:txEl>
                                              <p:pRg st="2" end="2"/>
                                            </p:txEl>
                                          </p:spTgt>
                                        </p:tgtEl>
                                        <p:attrNameLst>
                                          <p:attrName>ppt_y</p:attrName>
                                        </p:attrNameLst>
                                      </p:cBhvr>
                                      <p:tavLst>
                                        <p:tav tm="0">
                                          <p:val>
                                            <p:strVal val="#ppt_y+0.1"/>
                                          </p:val>
                                        </p:tav>
                                        <p:tav tm="100000">
                                          <p:val>
                                            <p:strVal val="#ppt_y"/>
                                          </p:val>
                                        </p:tav>
                                      </p:tavLst>
                                    </p:anim>
                                  </p:childTnLst>
                                </p:cTn>
                              </p:par>
                              <p:par>
                                <p:cTn id="35" presetID="30" presetClass="entr" presetSubtype="0" fill="hold"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800" decel="100000"/>
                                        <p:tgtEl>
                                          <p:spTgt spid="4">
                                            <p:txEl>
                                              <p:pRg st="3" end="3"/>
                                            </p:txEl>
                                          </p:spTgt>
                                        </p:tgtEl>
                                      </p:cBhvr>
                                    </p:animEffect>
                                    <p:anim calcmode="lin" valueType="num">
                                      <p:cBhvr>
                                        <p:cTn id="38" dur="800" decel="100000" fill="hold"/>
                                        <p:tgtEl>
                                          <p:spTgt spid="4">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4">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4">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4">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4">
                                            <p:txEl>
                                              <p:pRg st="3" end="3"/>
                                            </p:txEl>
                                          </p:spTgt>
                                        </p:tgtEl>
                                        <p:attrNameLst>
                                          <p:attrName>ppt_y</p:attrName>
                                        </p:attrNameLst>
                                      </p:cBhvr>
                                      <p:tavLst>
                                        <p:tav tm="0">
                                          <p:val>
                                            <p:strVal val="#ppt_y+0.1"/>
                                          </p:val>
                                        </p:tav>
                                        <p:tav tm="100000">
                                          <p:val>
                                            <p:strVal val="#ppt_y"/>
                                          </p:val>
                                        </p:tav>
                                      </p:tavLst>
                                    </p:anim>
                                  </p:childTnLst>
                                </p:cTn>
                              </p:par>
                              <p:par>
                                <p:cTn id="43" presetID="30" presetClass="entr" presetSubtype="0" fill="hold" nodeType="with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Effect transition="in" filter="fade">
                                      <p:cBhvr>
                                        <p:cTn id="45" dur="800" decel="100000"/>
                                        <p:tgtEl>
                                          <p:spTgt spid="4">
                                            <p:txEl>
                                              <p:pRg st="4" end="4"/>
                                            </p:txEl>
                                          </p:spTgt>
                                        </p:tgtEl>
                                      </p:cBhvr>
                                    </p:animEffect>
                                    <p:anim calcmode="lin" valueType="num">
                                      <p:cBhvr>
                                        <p:cTn id="46" dur="800" decel="100000" fill="hold"/>
                                        <p:tgtEl>
                                          <p:spTgt spid="4">
                                            <p:txEl>
                                              <p:pRg st="4" end="4"/>
                                            </p:txEl>
                                          </p:spTgt>
                                        </p:tgtEl>
                                        <p:attrNameLst>
                                          <p:attrName>style.rotation</p:attrName>
                                        </p:attrNameLst>
                                      </p:cBhvr>
                                      <p:tavLst>
                                        <p:tav tm="0">
                                          <p:val>
                                            <p:fltVal val="-90"/>
                                          </p:val>
                                        </p:tav>
                                        <p:tav tm="100000">
                                          <p:val>
                                            <p:fltVal val="0"/>
                                          </p:val>
                                        </p:tav>
                                      </p:tavLst>
                                    </p:anim>
                                    <p:anim calcmode="lin" valueType="num">
                                      <p:cBhvr>
                                        <p:cTn id="47" dur="800" decel="100000" fill="hold"/>
                                        <p:tgtEl>
                                          <p:spTgt spid="4">
                                            <p:txEl>
                                              <p:pRg st="4" end="4"/>
                                            </p:txEl>
                                          </p:spTgt>
                                        </p:tgtEl>
                                        <p:attrNameLst>
                                          <p:attrName>ppt_x</p:attrName>
                                        </p:attrNameLst>
                                      </p:cBhvr>
                                      <p:tavLst>
                                        <p:tav tm="0">
                                          <p:val>
                                            <p:strVal val="#ppt_x+0.4"/>
                                          </p:val>
                                        </p:tav>
                                        <p:tav tm="100000">
                                          <p:val>
                                            <p:strVal val="#ppt_x-0.05"/>
                                          </p:val>
                                        </p:tav>
                                      </p:tavLst>
                                    </p:anim>
                                    <p:anim calcmode="lin" valueType="num">
                                      <p:cBhvr>
                                        <p:cTn id="48" dur="800" decel="100000" fill="hold"/>
                                        <p:tgtEl>
                                          <p:spTgt spid="4">
                                            <p:txEl>
                                              <p:pRg st="4" end="4"/>
                                            </p:txEl>
                                          </p:spTgt>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4">
                                            <p:txEl>
                                              <p:pRg st="4" end="4"/>
                                            </p:txEl>
                                          </p:spTgt>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4">
                                            <p:txEl>
                                              <p:pRg st="4" end="4"/>
                                            </p:txEl>
                                          </p:spTgt>
                                        </p:tgtEl>
                                        <p:attrNameLst>
                                          <p:attrName>ppt_y</p:attrName>
                                        </p:attrNameLst>
                                      </p:cBhvr>
                                      <p:tavLst>
                                        <p:tav tm="0">
                                          <p:val>
                                            <p:strVal val="#ppt_y+0.1"/>
                                          </p:val>
                                        </p:tav>
                                        <p:tav tm="100000">
                                          <p:val>
                                            <p:strVal val="#ppt_y"/>
                                          </p:val>
                                        </p:tav>
                                      </p:tavLst>
                                    </p:anim>
                                  </p:childTnLst>
                                </p:cTn>
                              </p:par>
                              <p:par>
                                <p:cTn id="51" presetID="30" presetClass="entr" presetSubtype="0" fill="hold" nodeType="withEffect">
                                  <p:stCondLst>
                                    <p:cond delay="0"/>
                                  </p:stCondLst>
                                  <p:childTnLst>
                                    <p:set>
                                      <p:cBhvr>
                                        <p:cTn id="52" dur="1" fill="hold">
                                          <p:stCondLst>
                                            <p:cond delay="0"/>
                                          </p:stCondLst>
                                        </p:cTn>
                                        <p:tgtEl>
                                          <p:spTgt spid="4">
                                            <p:txEl>
                                              <p:pRg st="5" end="5"/>
                                            </p:txEl>
                                          </p:spTgt>
                                        </p:tgtEl>
                                        <p:attrNameLst>
                                          <p:attrName>style.visibility</p:attrName>
                                        </p:attrNameLst>
                                      </p:cBhvr>
                                      <p:to>
                                        <p:strVal val="visible"/>
                                      </p:to>
                                    </p:set>
                                    <p:animEffect transition="in" filter="fade">
                                      <p:cBhvr>
                                        <p:cTn id="53" dur="800" decel="100000"/>
                                        <p:tgtEl>
                                          <p:spTgt spid="4">
                                            <p:txEl>
                                              <p:pRg st="5" end="5"/>
                                            </p:txEl>
                                          </p:spTgt>
                                        </p:tgtEl>
                                      </p:cBhvr>
                                    </p:animEffect>
                                    <p:anim calcmode="lin" valueType="num">
                                      <p:cBhvr>
                                        <p:cTn id="54" dur="800" decel="100000" fill="hold"/>
                                        <p:tgtEl>
                                          <p:spTgt spid="4">
                                            <p:txEl>
                                              <p:pRg st="5" end="5"/>
                                            </p:txEl>
                                          </p:spTgt>
                                        </p:tgtEl>
                                        <p:attrNameLst>
                                          <p:attrName>style.rotation</p:attrName>
                                        </p:attrNameLst>
                                      </p:cBhvr>
                                      <p:tavLst>
                                        <p:tav tm="0">
                                          <p:val>
                                            <p:fltVal val="-90"/>
                                          </p:val>
                                        </p:tav>
                                        <p:tav tm="100000">
                                          <p:val>
                                            <p:fltVal val="0"/>
                                          </p:val>
                                        </p:tav>
                                      </p:tavLst>
                                    </p:anim>
                                    <p:anim calcmode="lin" valueType="num">
                                      <p:cBhvr>
                                        <p:cTn id="55" dur="800" decel="100000" fill="hold"/>
                                        <p:tgtEl>
                                          <p:spTgt spid="4">
                                            <p:txEl>
                                              <p:pRg st="5" end="5"/>
                                            </p:txEl>
                                          </p:spTgt>
                                        </p:tgtEl>
                                        <p:attrNameLst>
                                          <p:attrName>ppt_x</p:attrName>
                                        </p:attrNameLst>
                                      </p:cBhvr>
                                      <p:tavLst>
                                        <p:tav tm="0">
                                          <p:val>
                                            <p:strVal val="#ppt_x+0.4"/>
                                          </p:val>
                                        </p:tav>
                                        <p:tav tm="100000">
                                          <p:val>
                                            <p:strVal val="#ppt_x-0.05"/>
                                          </p:val>
                                        </p:tav>
                                      </p:tavLst>
                                    </p:anim>
                                    <p:anim calcmode="lin" valueType="num">
                                      <p:cBhvr>
                                        <p:cTn id="56" dur="800" decel="100000" fill="hold"/>
                                        <p:tgtEl>
                                          <p:spTgt spid="4">
                                            <p:txEl>
                                              <p:pRg st="5" end="5"/>
                                            </p:txEl>
                                          </p:spTgt>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4">
                                            <p:txEl>
                                              <p:pRg st="5" end="5"/>
                                            </p:txEl>
                                          </p:spTgt>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4">
                                            <p:txEl>
                                              <p:pRg st="5" end="5"/>
                                            </p:txEl>
                                          </p:spTgt>
                                        </p:tgtEl>
                                        <p:attrNameLst>
                                          <p:attrName>ppt_y</p:attrName>
                                        </p:attrNameLst>
                                      </p:cBhvr>
                                      <p:tavLst>
                                        <p:tav tm="0">
                                          <p:val>
                                            <p:strVal val="#ppt_y+0.1"/>
                                          </p:val>
                                        </p:tav>
                                        <p:tav tm="100000">
                                          <p:val>
                                            <p:strVal val="#ppt_y"/>
                                          </p:val>
                                        </p:tav>
                                      </p:tavLst>
                                    </p:anim>
                                  </p:childTnLst>
                                </p:cTn>
                              </p:par>
                              <p:par>
                                <p:cTn id="59" presetID="30" presetClass="entr" presetSubtype="0" fill="hold" nodeType="withEffect">
                                  <p:stCondLst>
                                    <p:cond delay="0"/>
                                  </p:stCondLst>
                                  <p:childTnLst>
                                    <p:set>
                                      <p:cBhvr>
                                        <p:cTn id="60" dur="1" fill="hold">
                                          <p:stCondLst>
                                            <p:cond delay="0"/>
                                          </p:stCondLst>
                                        </p:cTn>
                                        <p:tgtEl>
                                          <p:spTgt spid="4">
                                            <p:txEl>
                                              <p:pRg st="6" end="6"/>
                                            </p:txEl>
                                          </p:spTgt>
                                        </p:tgtEl>
                                        <p:attrNameLst>
                                          <p:attrName>style.visibility</p:attrName>
                                        </p:attrNameLst>
                                      </p:cBhvr>
                                      <p:to>
                                        <p:strVal val="visible"/>
                                      </p:to>
                                    </p:set>
                                    <p:animEffect transition="in" filter="fade">
                                      <p:cBhvr>
                                        <p:cTn id="61" dur="800" decel="100000"/>
                                        <p:tgtEl>
                                          <p:spTgt spid="4">
                                            <p:txEl>
                                              <p:pRg st="6" end="6"/>
                                            </p:txEl>
                                          </p:spTgt>
                                        </p:tgtEl>
                                      </p:cBhvr>
                                    </p:animEffect>
                                    <p:anim calcmode="lin" valueType="num">
                                      <p:cBhvr>
                                        <p:cTn id="62" dur="800" decel="100000" fill="hold"/>
                                        <p:tgtEl>
                                          <p:spTgt spid="4">
                                            <p:txEl>
                                              <p:pRg st="6" end="6"/>
                                            </p:txEl>
                                          </p:spTgt>
                                        </p:tgtEl>
                                        <p:attrNameLst>
                                          <p:attrName>style.rotation</p:attrName>
                                        </p:attrNameLst>
                                      </p:cBhvr>
                                      <p:tavLst>
                                        <p:tav tm="0">
                                          <p:val>
                                            <p:fltVal val="-90"/>
                                          </p:val>
                                        </p:tav>
                                        <p:tav tm="100000">
                                          <p:val>
                                            <p:fltVal val="0"/>
                                          </p:val>
                                        </p:tav>
                                      </p:tavLst>
                                    </p:anim>
                                    <p:anim calcmode="lin" valueType="num">
                                      <p:cBhvr>
                                        <p:cTn id="63" dur="800" decel="100000" fill="hold"/>
                                        <p:tgtEl>
                                          <p:spTgt spid="4">
                                            <p:txEl>
                                              <p:pRg st="6" end="6"/>
                                            </p:txEl>
                                          </p:spTgt>
                                        </p:tgtEl>
                                        <p:attrNameLst>
                                          <p:attrName>ppt_x</p:attrName>
                                        </p:attrNameLst>
                                      </p:cBhvr>
                                      <p:tavLst>
                                        <p:tav tm="0">
                                          <p:val>
                                            <p:strVal val="#ppt_x+0.4"/>
                                          </p:val>
                                        </p:tav>
                                        <p:tav tm="100000">
                                          <p:val>
                                            <p:strVal val="#ppt_x-0.05"/>
                                          </p:val>
                                        </p:tav>
                                      </p:tavLst>
                                    </p:anim>
                                    <p:anim calcmode="lin" valueType="num">
                                      <p:cBhvr>
                                        <p:cTn id="64" dur="800" decel="100000" fill="hold"/>
                                        <p:tgtEl>
                                          <p:spTgt spid="4">
                                            <p:txEl>
                                              <p:pRg st="6" end="6"/>
                                            </p:txEl>
                                          </p:spTgt>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4">
                                            <p:txEl>
                                              <p:pRg st="6" end="6"/>
                                            </p:txEl>
                                          </p:spTgt>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4">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0" presetClass="entr" presetSubtype="0" fill="hold" nodeType="clickEffect">
                                  <p:stCondLst>
                                    <p:cond delay="0"/>
                                  </p:stCondLst>
                                  <p:childTnLst>
                                    <p:set>
                                      <p:cBhvr>
                                        <p:cTn id="70" dur="1" fill="hold">
                                          <p:stCondLst>
                                            <p:cond delay="0"/>
                                          </p:stCondLst>
                                        </p:cTn>
                                        <p:tgtEl>
                                          <p:spTgt spid="4">
                                            <p:txEl>
                                              <p:pRg st="6" end="6"/>
                                            </p:txEl>
                                          </p:spTgt>
                                        </p:tgtEl>
                                        <p:attrNameLst>
                                          <p:attrName>style.visibility</p:attrName>
                                        </p:attrNameLst>
                                      </p:cBhvr>
                                      <p:to>
                                        <p:strVal val="visible"/>
                                      </p:to>
                                    </p:set>
                                    <p:animEffect transition="in" filter="fade">
                                      <p:cBhvr>
                                        <p:cTn id="71" dur="800" decel="100000"/>
                                        <p:tgtEl>
                                          <p:spTgt spid="4">
                                            <p:txEl>
                                              <p:pRg st="6" end="6"/>
                                            </p:txEl>
                                          </p:spTgt>
                                        </p:tgtEl>
                                      </p:cBhvr>
                                    </p:animEffect>
                                    <p:anim calcmode="lin" valueType="num">
                                      <p:cBhvr>
                                        <p:cTn id="72" dur="800" decel="100000" fill="hold"/>
                                        <p:tgtEl>
                                          <p:spTgt spid="4">
                                            <p:txEl>
                                              <p:pRg st="6" end="6"/>
                                            </p:txEl>
                                          </p:spTgt>
                                        </p:tgtEl>
                                        <p:attrNameLst>
                                          <p:attrName>style.rotation</p:attrName>
                                        </p:attrNameLst>
                                      </p:cBhvr>
                                      <p:tavLst>
                                        <p:tav tm="0">
                                          <p:val>
                                            <p:fltVal val="-90"/>
                                          </p:val>
                                        </p:tav>
                                        <p:tav tm="100000">
                                          <p:val>
                                            <p:fltVal val="0"/>
                                          </p:val>
                                        </p:tav>
                                      </p:tavLst>
                                    </p:anim>
                                    <p:anim calcmode="lin" valueType="num">
                                      <p:cBhvr>
                                        <p:cTn id="73" dur="800" decel="100000" fill="hold"/>
                                        <p:tgtEl>
                                          <p:spTgt spid="4">
                                            <p:txEl>
                                              <p:pRg st="6" end="6"/>
                                            </p:txEl>
                                          </p:spTgt>
                                        </p:tgtEl>
                                        <p:attrNameLst>
                                          <p:attrName>ppt_x</p:attrName>
                                        </p:attrNameLst>
                                      </p:cBhvr>
                                      <p:tavLst>
                                        <p:tav tm="0">
                                          <p:val>
                                            <p:strVal val="#ppt_x+0.4"/>
                                          </p:val>
                                        </p:tav>
                                        <p:tav tm="100000">
                                          <p:val>
                                            <p:strVal val="#ppt_x-0.05"/>
                                          </p:val>
                                        </p:tav>
                                      </p:tavLst>
                                    </p:anim>
                                    <p:anim calcmode="lin" valueType="num">
                                      <p:cBhvr>
                                        <p:cTn id="74" dur="800" decel="100000" fill="hold"/>
                                        <p:tgtEl>
                                          <p:spTgt spid="4">
                                            <p:txEl>
                                              <p:pRg st="6" end="6"/>
                                            </p:txEl>
                                          </p:spTgt>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4">
                                            <p:txEl>
                                              <p:pRg st="6" end="6"/>
                                            </p:txEl>
                                          </p:spTgt>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4">
                                            <p:txEl>
                                              <p:pRg st="6" end="6"/>
                                            </p:txEl>
                                          </p:spTgt>
                                        </p:tgtEl>
                                        <p:attrNameLst>
                                          <p:attrName>ppt_y</p:attrName>
                                        </p:attrNameLst>
                                      </p:cBhvr>
                                      <p:tavLst>
                                        <p:tav tm="0">
                                          <p:val>
                                            <p:strVal val="#ppt_y+0.1"/>
                                          </p:val>
                                        </p:tav>
                                        <p:tav tm="100000">
                                          <p:val>
                                            <p:strVal val="#ppt_y"/>
                                          </p:val>
                                        </p:tav>
                                      </p:tavLst>
                                    </p:anim>
                                  </p:childTnLst>
                                </p:cTn>
                              </p:par>
                              <p:par>
                                <p:cTn id="77" presetID="30" presetClass="entr" presetSubtype="0" fill="hold" nodeType="withEffect">
                                  <p:stCondLst>
                                    <p:cond delay="0"/>
                                  </p:stCondLst>
                                  <p:childTnLst>
                                    <p:set>
                                      <p:cBhvr>
                                        <p:cTn id="78" dur="1" fill="hold">
                                          <p:stCondLst>
                                            <p:cond delay="0"/>
                                          </p:stCondLst>
                                        </p:cTn>
                                        <p:tgtEl>
                                          <p:spTgt spid="4">
                                            <p:txEl>
                                              <p:pRg st="7" end="7"/>
                                            </p:txEl>
                                          </p:spTgt>
                                        </p:tgtEl>
                                        <p:attrNameLst>
                                          <p:attrName>style.visibility</p:attrName>
                                        </p:attrNameLst>
                                      </p:cBhvr>
                                      <p:to>
                                        <p:strVal val="visible"/>
                                      </p:to>
                                    </p:set>
                                    <p:animEffect transition="in" filter="fade">
                                      <p:cBhvr>
                                        <p:cTn id="79" dur="800" decel="100000"/>
                                        <p:tgtEl>
                                          <p:spTgt spid="4">
                                            <p:txEl>
                                              <p:pRg st="7" end="7"/>
                                            </p:txEl>
                                          </p:spTgt>
                                        </p:tgtEl>
                                      </p:cBhvr>
                                    </p:animEffect>
                                    <p:anim calcmode="lin" valueType="num">
                                      <p:cBhvr>
                                        <p:cTn id="80" dur="800" decel="100000" fill="hold"/>
                                        <p:tgtEl>
                                          <p:spTgt spid="4">
                                            <p:txEl>
                                              <p:pRg st="7" end="7"/>
                                            </p:txEl>
                                          </p:spTgt>
                                        </p:tgtEl>
                                        <p:attrNameLst>
                                          <p:attrName>style.rotation</p:attrName>
                                        </p:attrNameLst>
                                      </p:cBhvr>
                                      <p:tavLst>
                                        <p:tav tm="0">
                                          <p:val>
                                            <p:fltVal val="-90"/>
                                          </p:val>
                                        </p:tav>
                                        <p:tav tm="100000">
                                          <p:val>
                                            <p:fltVal val="0"/>
                                          </p:val>
                                        </p:tav>
                                      </p:tavLst>
                                    </p:anim>
                                    <p:anim calcmode="lin" valueType="num">
                                      <p:cBhvr>
                                        <p:cTn id="81" dur="800" decel="100000" fill="hold"/>
                                        <p:tgtEl>
                                          <p:spTgt spid="4">
                                            <p:txEl>
                                              <p:pRg st="7" end="7"/>
                                            </p:txEl>
                                          </p:spTgt>
                                        </p:tgtEl>
                                        <p:attrNameLst>
                                          <p:attrName>ppt_x</p:attrName>
                                        </p:attrNameLst>
                                      </p:cBhvr>
                                      <p:tavLst>
                                        <p:tav tm="0">
                                          <p:val>
                                            <p:strVal val="#ppt_x+0.4"/>
                                          </p:val>
                                        </p:tav>
                                        <p:tav tm="100000">
                                          <p:val>
                                            <p:strVal val="#ppt_x-0.05"/>
                                          </p:val>
                                        </p:tav>
                                      </p:tavLst>
                                    </p:anim>
                                    <p:anim calcmode="lin" valueType="num">
                                      <p:cBhvr>
                                        <p:cTn id="82" dur="800" decel="100000" fill="hold"/>
                                        <p:tgtEl>
                                          <p:spTgt spid="4">
                                            <p:txEl>
                                              <p:pRg st="7" end="7"/>
                                            </p:txEl>
                                          </p:spTgt>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4">
                                            <p:txEl>
                                              <p:pRg st="7" end="7"/>
                                            </p:txEl>
                                          </p:spTgt>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4">
                                            <p:txEl>
                                              <p:pRg st="7" end="7"/>
                                            </p:txEl>
                                          </p:spTgt>
                                        </p:tgtEl>
                                        <p:attrNameLst>
                                          <p:attrName>ppt_y</p:attrName>
                                        </p:attrNameLst>
                                      </p:cBhvr>
                                      <p:tavLst>
                                        <p:tav tm="0">
                                          <p:val>
                                            <p:strVal val="#ppt_y+0.1"/>
                                          </p:val>
                                        </p:tav>
                                        <p:tav tm="100000">
                                          <p:val>
                                            <p:strVal val="#ppt_y"/>
                                          </p:val>
                                        </p:tav>
                                      </p:tavLst>
                                    </p:anim>
                                  </p:childTnLst>
                                </p:cTn>
                              </p:par>
                              <p:par>
                                <p:cTn id="85" presetID="30" presetClass="entr" presetSubtype="0" fill="hold" nodeType="withEffect">
                                  <p:stCondLst>
                                    <p:cond delay="0"/>
                                  </p:stCondLst>
                                  <p:childTnLst>
                                    <p:set>
                                      <p:cBhvr>
                                        <p:cTn id="86" dur="1" fill="hold">
                                          <p:stCondLst>
                                            <p:cond delay="0"/>
                                          </p:stCondLst>
                                        </p:cTn>
                                        <p:tgtEl>
                                          <p:spTgt spid="4">
                                            <p:txEl>
                                              <p:pRg st="8" end="8"/>
                                            </p:txEl>
                                          </p:spTgt>
                                        </p:tgtEl>
                                        <p:attrNameLst>
                                          <p:attrName>style.visibility</p:attrName>
                                        </p:attrNameLst>
                                      </p:cBhvr>
                                      <p:to>
                                        <p:strVal val="visible"/>
                                      </p:to>
                                    </p:set>
                                    <p:animEffect transition="in" filter="fade">
                                      <p:cBhvr>
                                        <p:cTn id="87" dur="800" decel="100000"/>
                                        <p:tgtEl>
                                          <p:spTgt spid="4">
                                            <p:txEl>
                                              <p:pRg st="8" end="8"/>
                                            </p:txEl>
                                          </p:spTgt>
                                        </p:tgtEl>
                                      </p:cBhvr>
                                    </p:animEffect>
                                    <p:anim calcmode="lin" valueType="num">
                                      <p:cBhvr>
                                        <p:cTn id="88" dur="800" decel="100000" fill="hold"/>
                                        <p:tgtEl>
                                          <p:spTgt spid="4">
                                            <p:txEl>
                                              <p:pRg st="8" end="8"/>
                                            </p:txEl>
                                          </p:spTgt>
                                        </p:tgtEl>
                                        <p:attrNameLst>
                                          <p:attrName>style.rotation</p:attrName>
                                        </p:attrNameLst>
                                      </p:cBhvr>
                                      <p:tavLst>
                                        <p:tav tm="0">
                                          <p:val>
                                            <p:fltVal val="-90"/>
                                          </p:val>
                                        </p:tav>
                                        <p:tav tm="100000">
                                          <p:val>
                                            <p:fltVal val="0"/>
                                          </p:val>
                                        </p:tav>
                                      </p:tavLst>
                                    </p:anim>
                                    <p:anim calcmode="lin" valueType="num">
                                      <p:cBhvr>
                                        <p:cTn id="89" dur="800" decel="100000" fill="hold"/>
                                        <p:tgtEl>
                                          <p:spTgt spid="4">
                                            <p:txEl>
                                              <p:pRg st="8" end="8"/>
                                            </p:txEl>
                                          </p:spTgt>
                                        </p:tgtEl>
                                        <p:attrNameLst>
                                          <p:attrName>ppt_x</p:attrName>
                                        </p:attrNameLst>
                                      </p:cBhvr>
                                      <p:tavLst>
                                        <p:tav tm="0">
                                          <p:val>
                                            <p:strVal val="#ppt_x+0.4"/>
                                          </p:val>
                                        </p:tav>
                                        <p:tav tm="100000">
                                          <p:val>
                                            <p:strVal val="#ppt_x-0.05"/>
                                          </p:val>
                                        </p:tav>
                                      </p:tavLst>
                                    </p:anim>
                                    <p:anim calcmode="lin" valueType="num">
                                      <p:cBhvr>
                                        <p:cTn id="90" dur="800" decel="100000" fill="hold"/>
                                        <p:tgtEl>
                                          <p:spTgt spid="4">
                                            <p:txEl>
                                              <p:pRg st="8" end="8"/>
                                            </p:txEl>
                                          </p:spTgt>
                                        </p:tgtEl>
                                        <p:attrNameLst>
                                          <p:attrName>ppt_y</p:attrName>
                                        </p:attrNameLst>
                                      </p:cBhvr>
                                      <p:tavLst>
                                        <p:tav tm="0">
                                          <p:val>
                                            <p:strVal val="#ppt_y-0.4"/>
                                          </p:val>
                                        </p:tav>
                                        <p:tav tm="100000">
                                          <p:val>
                                            <p:strVal val="#ppt_y+0.1"/>
                                          </p:val>
                                        </p:tav>
                                      </p:tavLst>
                                    </p:anim>
                                    <p:anim calcmode="lin" valueType="num">
                                      <p:cBhvr>
                                        <p:cTn id="91" dur="200" accel="100000" fill="hold">
                                          <p:stCondLst>
                                            <p:cond delay="800"/>
                                          </p:stCondLst>
                                        </p:cTn>
                                        <p:tgtEl>
                                          <p:spTgt spid="4">
                                            <p:txEl>
                                              <p:pRg st="8" end="8"/>
                                            </p:txEl>
                                          </p:spTgt>
                                        </p:tgtEl>
                                        <p:attrNameLst>
                                          <p:attrName>ppt_x</p:attrName>
                                        </p:attrNameLst>
                                      </p:cBhvr>
                                      <p:tavLst>
                                        <p:tav tm="0">
                                          <p:val>
                                            <p:strVal val="#ppt_x-0.05"/>
                                          </p:val>
                                        </p:tav>
                                        <p:tav tm="100000">
                                          <p:val>
                                            <p:strVal val="#ppt_x"/>
                                          </p:val>
                                        </p:tav>
                                      </p:tavLst>
                                    </p:anim>
                                    <p:anim calcmode="lin" valueType="num">
                                      <p:cBhvr>
                                        <p:cTn id="92" dur="200" accel="100000" fill="hold">
                                          <p:stCondLst>
                                            <p:cond delay="800"/>
                                          </p:stCondLst>
                                        </p:cTn>
                                        <p:tgtEl>
                                          <p:spTgt spid="4">
                                            <p:txEl>
                                              <p:pRg st="8" end="8"/>
                                            </p:txEl>
                                          </p:spTgt>
                                        </p:tgtEl>
                                        <p:attrNameLst>
                                          <p:attrName>ppt_y</p:attrName>
                                        </p:attrNameLst>
                                      </p:cBhvr>
                                      <p:tavLst>
                                        <p:tav tm="0">
                                          <p:val>
                                            <p:strVal val="#ppt_y+0.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5" presetClass="entr" presetSubtype="0" fill="hold" grpId="0" nodeType="clickEffect">
                                  <p:stCondLst>
                                    <p:cond delay="0"/>
                                  </p:stCondLst>
                                  <p:childTnLst>
                                    <p:set>
                                      <p:cBhvr>
                                        <p:cTn id="96" dur="1" fill="hold">
                                          <p:stCondLst>
                                            <p:cond delay="0"/>
                                          </p:stCondLst>
                                        </p:cTn>
                                        <p:tgtEl>
                                          <p:spTgt spid="6"/>
                                        </p:tgtEl>
                                        <p:attrNameLst>
                                          <p:attrName>style.visibility</p:attrName>
                                        </p:attrNameLst>
                                      </p:cBhvr>
                                      <p:to>
                                        <p:strVal val="visible"/>
                                      </p:to>
                                    </p:set>
                                    <p:anim calcmode="lin" valueType="num">
                                      <p:cBhvr>
                                        <p:cTn id="97" dur="1000" fill="hold"/>
                                        <p:tgtEl>
                                          <p:spTgt spid="6"/>
                                        </p:tgtEl>
                                        <p:attrNameLst>
                                          <p:attrName>ppt_w</p:attrName>
                                        </p:attrNameLst>
                                      </p:cBhvr>
                                      <p:tavLst>
                                        <p:tav tm="0">
                                          <p:val>
                                            <p:fltVal val="0"/>
                                          </p:val>
                                        </p:tav>
                                        <p:tav tm="100000">
                                          <p:val>
                                            <p:strVal val="#ppt_w"/>
                                          </p:val>
                                        </p:tav>
                                      </p:tavLst>
                                    </p:anim>
                                    <p:anim calcmode="lin" valueType="num">
                                      <p:cBhvr>
                                        <p:cTn id="98" dur="1000" fill="hold"/>
                                        <p:tgtEl>
                                          <p:spTgt spid="6"/>
                                        </p:tgtEl>
                                        <p:attrNameLst>
                                          <p:attrName>ppt_h</p:attrName>
                                        </p:attrNameLst>
                                      </p:cBhvr>
                                      <p:tavLst>
                                        <p:tav tm="0">
                                          <p:val>
                                            <p:fltVal val="0"/>
                                          </p:val>
                                        </p:tav>
                                        <p:tav tm="100000">
                                          <p:val>
                                            <p:strVal val="#ppt_h"/>
                                          </p:val>
                                        </p:tav>
                                      </p:tavLst>
                                    </p:anim>
                                    <p:anim calcmode="lin" valueType="num">
                                      <p:cBhvr>
                                        <p:cTn id="9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5" name="Picture 2" descr="mhtml:file://D:\enternet\گنبد%20سلطانیه\گنبد%20سلطانیه%20(زنجان)%20-%20تالار%20های%20نیک%20صالحی.mht!http://www.aariaboom.com/images/stories/iran/zanjan/soltaniyeh/soltaniyeh_08.jpg"/>
          <p:cNvPicPr>
            <a:picLocks noChangeAspect="1" noChangeArrowheads="1"/>
          </p:cNvPicPr>
          <p:nvPr/>
        </p:nvPicPr>
        <p:blipFill>
          <a:blip r:embed="rId2"/>
          <a:srcRect/>
          <a:stretch>
            <a:fillRect/>
          </a:stretch>
        </p:blipFill>
        <p:spPr bwMode="auto">
          <a:xfrm>
            <a:off x="357158" y="4000503"/>
            <a:ext cx="3286148" cy="24646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descr="mhtml:file://D:\enternet\گنبد%20سلطانیه\گنبد%20سلطانیه%20(زنجان)%20-%20تالار%20های%20نیک%20صالحی.mht!http://www.aariaboom.com/images/stories/iran/zanjan/soltaniyeh/soltaniyeh_08.jpg"/>
          <p:cNvPicPr>
            <a:picLocks noChangeAspect="1" noChangeArrowheads="1"/>
          </p:cNvPicPr>
          <p:nvPr/>
        </p:nvPicPr>
        <p:blipFill>
          <a:blip r:embed="rId2"/>
          <a:srcRect/>
          <a:stretch>
            <a:fillRect/>
          </a:stretch>
        </p:blipFill>
        <p:spPr bwMode="auto">
          <a:xfrm>
            <a:off x="5500694" y="4071942"/>
            <a:ext cx="3286148" cy="24646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 name="TextBox 3"/>
          <p:cNvSpPr txBox="1"/>
          <p:nvPr/>
        </p:nvSpPr>
        <p:spPr>
          <a:xfrm>
            <a:off x="6858016" y="1500174"/>
            <a:ext cx="1364476" cy="461665"/>
          </a:xfrm>
          <a:prstGeom prst="rect">
            <a:avLst/>
          </a:prstGeom>
          <a:noFill/>
        </p:spPr>
        <p:txBody>
          <a:bodyPr wrap="none" rtlCol="0">
            <a:spAutoFit/>
          </a:bodyPr>
          <a:lstStyle/>
          <a:p>
            <a:r>
              <a:rPr lang="fa-IR" sz="2400" dirty="0" smtClean="0"/>
              <a:t>ورودی گنبد</a:t>
            </a:r>
            <a:endParaRPr lang="en-US" sz="2400" dirty="0"/>
          </a:p>
        </p:txBody>
      </p:sp>
      <p:pic>
        <p:nvPicPr>
          <p:cNvPr id="5121" name="Picture 1" descr="C:\Documents and Settings\AFRIN\Desktop\gonbad\uututu.jpg"/>
          <p:cNvPicPr>
            <a:picLocks noChangeAspect="1" noChangeArrowheads="1"/>
          </p:cNvPicPr>
          <p:nvPr/>
        </p:nvPicPr>
        <p:blipFill>
          <a:blip r:embed="rId3"/>
          <a:srcRect/>
          <a:stretch>
            <a:fillRect/>
          </a:stretch>
        </p:blipFill>
        <p:spPr bwMode="auto">
          <a:xfrm>
            <a:off x="1357290" y="2643182"/>
            <a:ext cx="5844893" cy="4071942"/>
          </a:xfrm>
          <a:prstGeom prst="rect">
            <a:avLst/>
          </a:prstGeom>
          <a:noFill/>
          <a:effectLst>
            <a:softEdge rad="317500"/>
          </a:effectLst>
        </p:spPr>
      </p:pic>
      <p:sp>
        <p:nvSpPr>
          <p:cNvPr id="6" name="TextBox 5"/>
          <p:cNvSpPr txBox="1"/>
          <p:nvPr/>
        </p:nvSpPr>
        <p:spPr>
          <a:xfrm>
            <a:off x="928662" y="2100196"/>
            <a:ext cx="7215238" cy="400110"/>
          </a:xfrm>
          <a:prstGeom prst="rect">
            <a:avLst/>
          </a:prstGeom>
          <a:noFill/>
        </p:spPr>
        <p:txBody>
          <a:bodyPr wrap="square" rtlCol="0">
            <a:spAutoFit/>
          </a:bodyPr>
          <a:lstStyle/>
          <a:p>
            <a:r>
              <a:rPr lang="fa-IR" sz="2000" dirty="0" smtClean="0"/>
              <a:t>این بنا دارای سه در ورودی بزرگ است که امروزه در ورودی اصلی ان بسته است</a:t>
            </a:r>
            <a:endParaRPr lang="en-US" sz="2000" dirty="0"/>
          </a:p>
        </p:txBody>
      </p:sp>
      <p:sp>
        <p:nvSpPr>
          <p:cNvPr id="5" name="TextBox 4"/>
          <p:cNvSpPr txBox="1"/>
          <p:nvPr/>
        </p:nvSpPr>
        <p:spPr>
          <a:xfrm>
            <a:off x="3286116" y="762640"/>
            <a:ext cx="3209533" cy="523220"/>
          </a:xfrm>
          <a:prstGeom prst="rect">
            <a:avLst/>
          </a:prstGeom>
          <a:noFill/>
        </p:spPr>
        <p:txBody>
          <a:bodyPr wrap="none" rtlCol="0">
            <a:spAutoFit/>
          </a:bodyPr>
          <a:lstStyle/>
          <a:p>
            <a:pPr algn="ctr"/>
            <a:r>
              <a:rPr lang="fa-IR" sz="2800" dirty="0" smtClean="0"/>
              <a:t>اطلاعات فنی گنبد سلطانیه</a:t>
            </a:r>
            <a:endParaRPr lang="en-US" sz="2800"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p:stCondLst>
                        <p:cond delay="indefinite"/>
                      </p:stCondLst>
                      <p:childTnLst>
                        <p:par>
                          <p:cTn id="10" fill="hold">
                            <p:stCondLst>
                              <p:cond delay="0"/>
                            </p:stCondLst>
                            <p:childTnLst>
                              <p:par>
                                <p:cTn id="11" presetID="38" presetClass="entr" presetSubtype="0" accel="50000" fill="hold" grpId="0" nodeType="clickEffect">
                                  <p:stCondLst>
                                    <p:cond delay="0"/>
                                  </p:stCondLst>
                                  <p:iterate type="lt">
                                    <p:tmPct val="50000"/>
                                  </p:iterate>
                                  <p:childTnLst>
                                    <p:set>
                                      <p:cBhvr>
                                        <p:cTn id="12" dur="1" fill="hold">
                                          <p:stCondLst>
                                            <p:cond delay="0"/>
                                          </p:stCondLst>
                                        </p:cTn>
                                        <p:tgtEl>
                                          <p:spTgt spid="4"/>
                                        </p:tgtEl>
                                        <p:attrNameLst>
                                          <p:attrName>style.visibility</p:attrName>
                                        </p:attrNameLst>
                                      </p:cBhvr>
                                      <p:to>
                                        <p:strVal val="visible"/>
                                      </p:to>
                                    </p:set>
                                    <p:set>
                                      <p:cBhvr>
                                        <p:cTn id="13" dur="455" fill="hold">
                                          <p:stCondLst>
                                            <p:cond delay="0"/>
                                          </p:stCondLst>
                                        </p:cTn>
                                        <p:tgtEl>
                                          <p:spTgt spid="4"/>
                                        </p:tgtEl>
                                        <p:attrNameLst>
                                          <p:attrName>style.rotation</p:attrName>
                                        </p:attrNameLst>
                                      </p:cBhvr>
                                      <p:to>
                                        <p:strVal val="-45.0"/>
                                      </p:to>
                                    </p:set>
                                    <p:anim calcmode="lin" valueType="num">
                                      <p:cBhvr>
                                        <p:cTn id="14"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15"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6"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7"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iterate type="lt">
                                    <p:tmPct val="0"/>
                                  </p:iterate>
                                  <p:childTnLst>
                                    <p:set>
                                      <p:cBhvr>
                                        <p:cTn id="33" dur="1" fill="hold">
                                          <p:stCondLst>
                                            <p:cond delay="0"/>
                                          </p:stCondLst>
                                        </p:cTn>
                                        <p:tgtEl>
                                          <p:spTgt spid="5">
                                            <p:txEl>
                                              <p:pRg st="0" end="0"/>
                                            </p:txEl>
                                          </p:spTgt>
                                        </p:tgtEl>
                                        <p:attrNameLst>
                                          <p:attrName>style.visibility</p:attrName>
                                        </p:attrNameLst>
                                      </p:cBhvr>
                                      <p:to>
                                        <p:strVal val="visible"/>
                                      </p:to>
                                    </p:set>
                                    <p:animEffect transition="in" filter="fade">
                                      <p:cBhvr>
                                        <p:cTn id="34" dur="3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5"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 name="Rectangle 3"/>
          <p:cNvSpPr/>
          <p:nvPr/>
        </p:nvSpPr>
        <p:spPr>
          <a:xfrm>
            <a:off x="7105948" y="571480"/>
            <a:ext cx="1252266" cy="523220"/>
          </a:xfrm>
          <a:prstGeom prst="rect">
            <a:avLst/>
          </a:prstGeom>
        </p:spPr>
        <p:txBody>
          <a:bodyPr wrap="none">
            <a:spAutoFit/>
          </a:bodyPr>
          <a:lstStyle/>
          <a:p>
            <a:r>
              <a:rPr lang="fa-IR" sz="2800" b="1" dirty="0" smtClean="0"/>
              <a:t>گنبد خانه</a:t>
            </a:r>
            <a:endParaRPr lang="fa-IR" sz="2800" dirty="0"/>
          </a:p>
        </p:txBody>
      </p:sp>
      <p:pic>
        <p:nvPicPr>
          <p:cNvPr id="4097" name="Picture 1"/>
          <p:cNvPicPr>
            <a:picLocks noChangeAspect="1" noChangeArrowheads="1"/>
          </p:cNvPicPr>
          <p:nvPr/>
        </p:nvPicPr>
        <p:blipFill>
          <a:blip r:embed="rId2"/>
          <a:srcRect/>
          <a:stretch>
            <a:fillRect/>
          </a:stretch>
        </p:blipFill>
        <p:spPr bwMode="auto">
          <a:xfrm>
            <a:off x="5357818" y="1356182"/>
            <a:ext cx="3786214" cy="5501842"/>
          </a:xfrm>
          <a:prstGeom prst="rect">
            <a:avLst/>
          </a:prstGeom>
          <a:noFill/>
          <a:ln w="9525">
            <a:noFill/>
            <a:miter lim="800000"/>
            <a:headEnd/>
            <a:tailEnd/>
          </a:ln>
          <a:effectLst>
            <a:softEdge rad="317500"/>
          </a:effectLst>
        </p:spPr>
      </p:pic>
      <p:sp>
        <p:nvSpPr>
          <p:cNvPr id="5" name="Rectangle 4"/>
          <p:cNvSpPr/>
          <p:nvPr/>
        </p:nvSpPr>
        <p:spPr>
          <a:xfrm>
            <a:off x="214282" y="978362"/>
            <a:ext cx="5214974" cy="2862322"/>
          </a:xfrm>
          <a:prstGeom prst="rect">
            <a:avLst/>
          </a:prstGeom>
        </p:spPr>
        <p:txBody>
          <a:bodyPr wrap="square">
            <a:spAutoFit/>
          </a:bodyPr>
          <a:lstStyle/>
          <a:p>
            <a:pPr algn="r">
              <a:lnSpc>
                <a:spcPct val="150000"/>
              </a:lnSpc>
            </a:pPr>
            <a:r>
              <a:rPr lang="fa-IR" sz="2000" dirty="0" smtClean="0"/>
              <a:t>گنبد اين آرامگاه داراي ويژگي دوپوشه بودن از نوع گنبدهاي شبدري با مقطع تخم‌مرغي شكل است و گنبدي بلند و كشيده و داراي قوس بسيار تند است.. گنبد در مقطع بر جرزهاي پيش‌آمده قرار دارد كه همان سكنج ناميده مي‌شود و فضاي هشت ضلعي را به دايره مبدل مي‌سازد.</a:t>
            </a:r>
            <a:br>
              <a:rPr lang="fa-IR" sz="2000" dirty="0" smtClean="0"/>
            </a:br>
            <a:endParaRPr lang="en-US" sz="2000" dirty="0"/>
          </a:p>
        </p:txBody>
      </p:sp>
      <p:cxnSp>
        <p:nvCxnSpPr>
          <p:cNvPr id="8" name="Straight Arrow Connector 7"/>
          <p:cNvCxnSpPr>
            <a:stCxn id="9" idx="2"/>
          </p:cNvCxnSpPr>
          <p:nvPr/>
        </p:nvCxnSpPr>
        <p:spPr>
          <a:xfrm rot="16200000" flipH="1">
            <a:off x="5483260" y="3056758"/>
            <a:ext cx="1120648" cy="1969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Up-Down Arrow 10"/>
          <p:cNvSpPr/>
          <p:nvPr/>
        </p:nvSpPr>
        <p:spPr>
          <a:xfrm flipH="1">
            <a:off x="7000892" y="2285992"/>
            <a:ext cx="571504" cy="400052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Right Arrow 11"/>
          <p:cNvSpPr/>
          <p:nvPr/>
        </p:nvSpPr>
        <p:spPr>
          <a:xfrm>
            <a:off x="6357950" y="3786190"/>
            <a:ext cx="1928826" cy="28575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572264" y="4357694"/>
            <a:ext cx="184731" cy="369332"/>
          </a:xfrm>
          <a:prstGeom prst="rect">
            <a:avLst/>
          </a:prstGeom>
          <a:noFill/>
        </p:spPr>
        <p:txBody>
          <a:bodyPr wrap="none" rtlCol="0">
            <a:spAutoFit/>
          </a:bodyPr>
          <a:lstStyle/>
          <a:p>
            <a:endParaRPr lang="en-US" dirty="0"/>
          </a:p>
        </p:txBody>
      </p:sp>
      <p:sp>
        <p:nvSpPr>
          <p:cNvPr id="9" name="TextBox 8"/>
          <p:cNvSpPr txBox="1"/>
          <p:nvPr/>
        </p:nvSpPr>
        <p:spPr>
          <a:xfrm>
            <a:off x="5460853" y="2071678"/>
            <a:ext cx="968535" cy="523220"/>
          </a:xfrm>
          <a:prstGeom prst="rect">
            <a:avLst/>
          </a:prstGeom>
          <a:noFill/>
        </p:spPr>
        <p:txBody>
          <a:bodyPr wrap="none" rtlCol="0">
            <a:spAutoFit/>
          </a:bodyPr>
          <a:lstStyle/>
          <a:p>
            <a:r>
              <a:rPr lang="fa-IR" sz="2800" dirty="0" smtClean="0">
                <a:solidFill>
                  <a:srgbClr val="FF0000"/>
                </a:solidFill>
              </a:rPr>
              <a:t>جرزها</a:t>
            </a:r>
            <a:endParaRPr lang="en-US" sz="2800" dirty="0">
              <a:solidFill>
                <a:srgbClr val="FF0000"/>
              </a:solidFill>
            </a:endParaRPr>
          </a:p>
        </p:txBody>
      </p:sp>
      <p:sp>
        <p:nvSpPr>
          <p:cNvPr id="16" name="TextBox 15"/>
          <p:cNvSpPr txBox="1"/>
          <p:nvPr/>
        </p:nvSpPr>
        <p:spPr>
          <a:xfrm>
            <a:off x="6572264" y="1610013"/>
            <a:ext cx="1534394" cy="461665"/>
          </a:xfrm>
          <a:prstGeom prst="rect">
            <a:avLst/>
          </a:prstGeom>
          <a:noFill/>
        </p:spPr>
        <p:txBody>
          <a:bodyPr wrap="none" rtlCol="0">
            <a:spAutoFit/>
          </a:bodyPr>
          <a:lstStyle/>
          <a:p>
            <a:r>
              <a:rPr lang="fa-IR" sz="2400" dirty="0" smtClean="0">
                <a:solidFill>
                  <a:srgbClr val="FF0000"/>
                </a:solidFill>
              </a:rPr>
              <a:t>ارتفاع_48.5</a:t>
            </a:r>
            <a:endParaRPr lang="en-US" sz="2400" dirty="0">
              <a:solidFill>
                <a:srgbClr val="FF0000"/>
              </a:solidFill>
            </a:endParaRPr>
          </a:p>
        </p:txBody>
      </p:sp>
      <p:sp>
        <p:nvSpPr>
          <p:cNvPr id="17" name="TextBox 16"/>
          <p:cNvSpPr txBox="1"/>
          <p:nvPr/>
        </p:nvSpPr>
        <p:spPr>
          <a:xfrm>
            <a:off x="8102945" y="2000240"/>
            <a:ext cx="755335" cy="830997"/>
          </a:xfrm>
          <a:prstGeom prst="rect">
            <a:avLst/>
          </a:prstGeom>
          <a:noFill/>
        </p:spPr>
        <p:txBody>
          <a:bodyPr wrap="none" rtlCol="0">
            <a:spAutoFit/>
          </a:bodyPr>
          <a:lstStyle/>
          <a:p>
            <a:r>
              <a:rPr lang="fa-IR" sz="2400" dirty="0" smtClean="0">
                <a:solidFill>
                  <a:srgbClr val="FF0000"/>
                </a:solidFill>
              </a:rPr>
              <a:t>دهانه</a:t>
            </a:r>
          </a:p>
          <a:p>
            <a:r>
              <a:rPr lang="fa-IR" sz="2400" dirty="0" smtClean="0">
                <a:solidFill>
                  <a:srgbClr val="FF0000"/>
                </a:solidFill>
              </a:rPr>
              <a:t>25.6</a:t>
            </a:r>
            <a:endParaRPr lang="en-US" sz="2400" dirty="0">
              <a:solidFill>
                <a:srgbClr val="FF0000"/>
              </a:solidFill>
            </a:endParaRPr>
          </a:p>
        </p:txBody>
      </p:sp>
      <p:sp>
        <p:nvSpPr>
          <p:cNvPr id="18" name="Rectangle 17"/>
          <p:cNvSpPr/>
          <p:nvPr/>
        </p:nvSpPr>
        <p:spPr>
          <a:xfrm>
            <a:off x="785818" y="3545329"/>
            <a:ext cx="4572000" cy="2812629"/>
          </a:xfrm>
          <a:prstGeom prst="rect">
            <a:avLst/>
          </a:prstGeom>
        </p:spPr>
        <p:txBody>
          <a:bodyPr wrap="square">
            <a:spAutoFit/>
          </a:bodyPr>
          <a:lstStyle/>
          <a:p>
            <a:pPr algn="r">
              <a:lnSpc>
                <a:spcPct val="150000"/>
              </a:lnSpc>
            </a:pPr>
            <a:r>
              <a:rPr lang="fa-IR" sz="2000" dirty="0" smtClean="0"/>
              <a:t>ضخامت گنبد 160 سانتی­متر و فضای خالی بین دو پوسته 60 سانتی­متر می­باشد. سیستم دو جداره بودن گنبد در ارتباط با مسایل ایستایی قابل بررسی است. به طوری که به لحاظ بالا بودن مقاومت بنا در لنگرهای خمشی و برشی، آن را توخالی نموده و بنا را در مقابل زلزله آسیب­ناپذیر نموده است.</a:t>
            </a:r>
            <a:endParaRPr lang="en-US" sz="2000"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097"/>
                                        </p:tgtEl>
                                        <p:attrNameLst>
                                          <p:attrName>style.visibility</p:attrName>
                                        </p:attrNameLst>
                                      </p:cBhvr>
                                      <p:to>
                                        <p:strVal val="visible"/>
                                      </p:to>
                                    </p:set>
                                    <p:animScale>
                                      <p:cBhvr>
                                        <p:cTn id="7" dur="1000" decel="50000" fill="hold">
                                          <p:stCondLst>
                                            <p:cond delay="0"/>
                                          </p:stCondLst>
                                        </p:cTn>
                                        <p:tgtEl>
                                          <p:spTgt spid="409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097"/>
                                        </p:tgtEl>
                                        <p:attrNameLst>
                                          <p:attrName>ppt_x</p:attrName>
                                          <p:attrName>ppt_y</p:attrName>
                                        </p:attrNameLst>
                                      </p:cBhvr>
                                    </p:animMotion>
                                    <p:animEffect transition="in" filter="fade">
                                      <p:cBhvr>
                                        <p:cTn id="9" dur="1000"/>
                                        <p:tgtEl>
                                          <p:spTgt spid="4097"/>
                                        </p:tgtEl>
                                      </p:cBhvr>
                                    </p:animEffect>
                                  </p:childTnLst>
                                </p:cTn>
                              </p:par>
                            </p:childTnLst>
                          </p:cTn>
                        </p:par>
                      </p:childTnLst>
                    </p:cTn>
                  </p:par>
                  <p:par>
                    <p:cTn id="10" fill="hold">
                      <p:stCondLst>
                        <p:cond delay="indefinite"/>
                      </p:stCondLst>
                      <p:childTnLst>
                        <p:par>
                          <p:cTn id="11" fill="hold">
                            <p:stCondLst>
                              <p:cond delay="0"/>
                            </p:stCondLst>
                            <p:childTnLst>
                              <p:par>
                                <p:cTn id="12" presetID="5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770" decel="100000"/>
                                        <p:tgtEl>
                                          <p:spTgt spid="9"/>
                                        </p:tgtEl>
                                      </p:cBhvr>
                                    </p:animEffect>
                                    <p:animScale>
                                      <p:cBhvr>
                                        <p:cTn id="15" dur="770" decel="100000"/>
                                        <p:tgtEl>
                                          <p:spTgt spid="9"/>
                                        </p:tgtEl>
                                      </p:cBhvr>
                                      <p:from x="10000" y="10000"/>
                                      <p:to x="200000" y="450000"/>
                                    </p:animScale>
                                    <p:animScale>
                                      <p:cBhvr>
                                        <p:cTn id="16" dur="1230" accel="100000" fill="hold">
                                          <p:stCondLst>
                                            <p:cond delay="770"/>
                                          </p:stCondLst>
                                        </p:cTn>
                                        <p:tgtEl>
                                          <p:spTgt spid="9"/>
                                        </p:tgtEl>
                                      </p:cBhvr>
                                      <p:from x="200000" y="450000"/>
                                      <p:to x="100000" y="100000"/>
                                    </p:animScale>
                                    <p:set>
                                      <p:cBhvr>
                                        <p:cTn id="17" dur="770" fill="hold"/>
                                        <p:tgtEl>
                                          <p:spTgt spid="9"/>
                                        </p:tgtEl>
                                        <p:attrNameLst>
                                          <p:attrName>ppt_x</p:attrName>
                                        </p:attrNameLst>
                                      </p:cBhvr>
                                      <p:to>
                                        <p:strVal val="(0.5)"/>
                                      </p:to>
                                    </p:set>
                                    <p:anim from="(0.5)" to="(#ppt_x)" calcmode="lin" valueType="num">
                                      <p:cBhvr>
                                        <p:cTn id="18" dur="1230" accel="100000" fill="hold">
                                          <p:stCondLst>
                                            <p:cond delay="770"/>
                                          </p:stCondLst>
                                        </p:cTn>
                                        <p:tgtEl>
                                          <p:spTgt spid="9"/>
                                        </p:tgtEl>
                                        <p:attrNameLst>
                                          <p:attrName>ppt_x</p:attrName>
                                        </p:attrNameLst>
                                      </p:cBhvr>
                                    </p:anim>
                                    <p:set>
                                      <p:cBhvr>
                                        <p:cTn id="19" dur="770" fill="hold"/>
                                        <p:tgtEl>
                                          <p:spTgt spid="9"/>
                                        </p:tgtEl>
                                        <p:attrNameLst>
                                          <p:attrName>ppt_y</p:attrName>
                                        </p:attrNameLst>
                                      </p:cBhvr>
                                      <p:to>
                                        <p:strVal val="(#ppt_y+0.4)"/>
                                      </p:to>
                                    </p:set>
                                    <p:anim from="(#ppt_y+0.4)" to="(#ppt_y)" calcmode="lin" valueType="num">
                                      <p:cBhvr>
                                        <p:cTn id="20" dur="1230" accel="100000" fill="hold">
                                          <p:stCondLst>
                                            <p:cond delay="770"/>
                                          </p:stCondLst>
                                        </p:cTn>
                                        <p:tgtEl>
                                          <p:spTgt spid="9"/>
                                        </p:tgtEl>
                                        <p:attrNameLst>
                                          <p:attrName>ppt_y</p:attrName>
                                        </p:attrNameLst>
                                      </p:cBhvr>
                                    </p:anim>
                                  </p:childTnLst>
                                </p:cTn>
                              </p:par>
                              <p:par>
                                <p:cTn id="21" presetID="5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770" decel="100000"/>
                                        <p:tgtEl>
                                          <p:spTgt spid="8"/>
                                        </p:tgtEl>
                                      </p:cBhvr>
                                    </p:animEffect>
                                    <p:animScale>
                                      <p:cBhvr>
                                        <p:cTn id="24" dur="770" decel="100000"/>
                                        <p:tgtEl>
                                          <p:spTgt spid="8"/>
                                        </p:tgtEl>
                                      </p:cBhvr>
                                      <p:from x="10000" y="10000"/>
                                      <p:to x="200000" y="450000"/>
                                    </p:animScale>
                                    <p:animScale>
                                      <p:cBhvr>
                                        <p:cTn id="25" dur="1230" accel="100000" fill="hold">
                                          <p:stCondLst>
                                            <p:cond delay="770"/>
                                          </p:stCondLst>
                                        </p:cTn>
                                        <p:tgtEl>
                                          <p:spTgt spid="8"/>
                                        </p:tgtEl>
                                      </p:cBhvr>
                                      <p:from x="200000" y="450000"/>
                                      <p:to x="100000" y="100000"/>
                                    </p:animScale>
                                    <p:set>
                                      <p:cBhvr>
                                        <p:cTn id="26" dur="770" fill="hold"/>
                                        <p:tgtEl>
                                          <p:spTgt spid="8"/>
                                        </p:tgtEl>
                                        <p:attrNameLst>
                                          <p:attrName>ppt_x</p:attrName>
                                        </p:attrNameLst>
                                      </p:cBhvr>
                                      <p:to>
                                        <p:strVal val="(0.5)"/>
                                      </p:to>
                                    </p:set>
                                    <p:anim from="(0.5)" to="(#ppt_x)" calcmode="lin" valueType="num">
                                      <p:cBhvr>
                                        <p:cTn id="27" dur="1230" accel="100000" fill="hold">
                                          <p:stCondLst>
                                            <p:cond delay="770"/>
                                          </p:stCondLst>
                                        </p:cTn>
                                        <p:tgtEl>
                                          <p:spTgt spid="8"/>
                                        </p:tgtEl>
                                        <p:attrNameLst>
                                          <p:attrName>ppt_x</p:attrName>
                                        </p:attrNameLst>
                                      </p:cBhvr>
                                    </p:anim>
                                    <p:set>
                                      <p:cBhvr>
                                        <p:cTn id="28" dur="770" fill="hold"/>
                                        <p:tgtEl>
                                          <p:spTgt spid="8"/>
                                        </p:tgtEl>
                                        <p:attrNameLst>
                                          <p:attrName>ppt_y</p:attrName>
                                        </p:attrNameLst>
                                      </p:cBhvr>
                                      <p:to>
                                        <p:strVal val="(#ppt_y+0.4)"/>
                                      </p:to>
                                    </p:set>
                                    <p:anim from="(#ppt_y+0.4)" to="(#ppt_y)" calcmode="lin" valueType="num">
                                      <p:cBhvr>
                                        <p:cTn id="29" dur="1230" accel="100000" fill="hold">
                                          <p:stCondLst>
                                            <p:cond delay="770"/>
                                          </p:stCondLst>
                                        </p:cTn>
                                        <p:tgtEl>
                                          <p:spTgt spid="8"/>
                                        </p:tgtEl>
                                        <p:attrNameLst>
                                          <p:attrName>ppt_y</p:attrName>
                                        </p:attrNameLst>
                                      </p:cBhvr>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38" presetClass="entr" presetSubtype="0" accel="50000" fill="hold" grpId="0" nodeType="clickEffect">
                                  <p:stCondLst>
                                    <p:cond delay="0"/>
                                  </p:stCondLst>
                                  <p:iterate type="lt">
                                    <p:tmPct val="50000"/>
                                  </p:iterate>
                                  <p:childTnLst>
                                    <p:set>
                                      <p:cBhvr>
                                        <p:cTn id="39" dur="1" fill="hold">
                                          <p:stCondLst>
                                            <p:cond delay="0"/>
                                          </p:stCondLst>
                                        </p:cTn>
                                        <p:tgtEl>
                                          <p:spTgt spid="16"/>
                                        </p:tgtEl>
                                        <p:attrNameLst>
                                          <p:attrName>style.visibility</p:attrName>
                                        </p:attrNameLst>
                                      </p:cBhvr>
                                      <p:to>
                                        <p:strVal val="visible"/>
                                      </p:to>
                                    </p:set>
                                    <p:set>
                                      <p:cBhvr>
                                        <p:cTn id="40" dur="455" fill="hold">
                                          <p:stCondLst>
                                            <p:cond delay="0"/>
                                          </p:stCondLst>
                                        </p:cTn>
                                        <p:tgtEl>
                                          <p:spTgt spid="16"/>
                                        </p:tgtEl>
                                        <p:attrNameLst>
                                          <p:attrName>style.rotation</p:attrName>
                                        </p:attrNameLst>
                                      </p:cBhvr>
                                      <p:to>
                                        <p:strVal val="-45.0"/>
                                      </p:to>
                                    </p:set>
                                    <p:anim calcmode="lin" valueType="num">
                                      <p:cBhvr>
                                        <p:cTn id="41" dur="455" fill="hold">
                                          <p:stCondLst>
                                            <p:cond delay="455"/>
                                          </p:stCondLst>
                                        </p:cTn>
                                        <p:tgtEl>
                                          <p:spTgt spid="16"/>
                                        </p:tgtEl>
                                        <p:attrNameLst>
                                          <p:attrName>style.rotation</p:attrName>
                                        </p:attrNameLst>
                                      </p:cBhvr>
                                      <p:tavLst>
                                        <p:tav tm="0">
                                          <p:val>
                                            <p:fltVal val="-45"/>
                                          </p:val>
                                        </p:tav>
                                        <p:tav tm="69900">
                                          <p:val>
                                            <p:fltVal val="45"/>
                                          </p:val>
                                        </p:tav>
                                        <p:tav tm="100000">
                                          <p:val>
                                            <p:fltVal val="0"/>
                                          </p:val>
                                        </p:tav>
                                      </p:tavLst>
                                    </p:anim>
                                    <p:anim calcmode="lin" valueType="num">
                                      <p:cBhvr>
                                        <p:cTn id="42" dur="455" fill="hold">
                                          <p:stCondLst>
                                            <p:cond delay="0"/>
                                          </p:stCondLst>
                                        </p:cTn>
                                        <p:tgtEl>
                                          <p:spTgt spid="16"/>
                                        </p:tgtEl>
                                        <p:attrNameLst>
                                          <p:attrName>ppt_y</p:attrName>
                                        </p:attrNameLst>
                                      </p:cBhvr>
                                      <p:tavLst>
                                        <p:tav tm="0">
                                          <p:val>
                                            <p:strVal val="#ppt_y-1"/>
                                          </p:val>
                                        </p:tav>
                                        <p:tav tm="100000">
                                          <p:val>
                                            <p:strVal val="#ppt_y-(0.354*#ppt_w-0.172*#ppt_h)"/>
                                          </p:val>
                                        </p:tav>
                                      </p:tavLst>
                                    </p:anim>
                                    <p:anim calcmode="lin" valueType="num">
                                      <p:cBhvr>
                                        <p:cTn id="43" dur="156" decel="50000" autoRev="1" fill="hold">
                                          <p:stCondLst>
                                            <p:cond delay="455"/>
                                          </p:stCondLst>
                                        </p:cTn>
                                        <p:tgtEl>
                                          <p:spTgt spid="16"/>
                                        </p:tgtEl>
                                        <p:attrNameLst>
                                          <p:attrName>ppt_y</p:attrName>
                                        </p:attrNameLst>
                                      </p:cBhvr>
                                      <p:tavLst>
                                        <p:tav tm="0">
                                          <p:val>
                                            <p:strVal val="#ppt_y-(0.354*#ppt_w-0.172*#ppt_h)"/>
                                          </p:val>
                                        </p:tav>
                                        <p:tav tm="100000">
                                          <p:val>
                                            <p:strVal val="#ppt_y-(0.354*#ppt_w-0.172*#ppt_h)-#ppt_h/2"/>
                                          </p:val>
                                        </p:tav>
                                      </p:tavLst>
                                    </p:anim>
                                    <p:anim calcmode="lin" valueType="num">
                                      <p:cBhvr>
                                        <p:cTn id="44" dur="136" fill="hold">
                                          <p:stCondLst>
                                            <p:cond delay="864"/>
                                          </p:stCondLst>
                                        </p:cTn>
                                        <p:tgtEl>
                                          <p:spTgt spid="16"/>
                                        </p:tgtEl>
                                        <p:attrNameLst>
                                          <p:attrName>ppt_y</p:attrName>
                                        </p:attrNameLst>
                                      </p:cBhvr>
                                      <p:tavLst>
                                        <p:tav tm="0">
                                          <p:val>
                                            <p:strVal val="#ppt_y-(0.354*#ppt_w-0.172*#ppt_h)"/>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38" presetClass="entr" presetSubtype="0" accel="50000" fill="hold" grpId="0" nodeType="clickEffect">
                                  <p:stCondLst>
                                    <p:cond delay="0"/>
                                  </p:stCondLst>
                                  <p:iterate type="lt">
                                    <p:tmPct val="50000"/>
                                  </p:iterate>
                                  <p:childTnLst>
                                    <p:set>
                                      <p:cBhvr>
                                        <p:cTn id="54" dur="1" fill="hold">
                                          <p:stCondLst>
                                            <p:cond delay="0"/>
                                          </p:stCondLst>
                                        </p:cTn>
                                        <p:tgtEl>
                                          <p:spTgt spid="17"/>
                                        </p:tgtEl>
                                        <p:attrNameLst>
                                          <p:attrName>style.visibility</p:attrName>
                                        </p:attrNameLst>
                                      </p:cBhvr>
                                      <p:to>
                                        <p:strVal val="visible"/>
                                      </p:to>
                                    </p:set>
                                    <p:set>
                                      <p:cBhvr>
                                        <p:cTn id="55" dur="455" fill="hold">
                                          <p:stCondLst>
                                            <p:cond delay="0"/>
                                          </p:stCondLst>
                                        </p:cTn>
                                        <p:tgtEl>
                                          <p:spTgt spid="17"/>
                                        </p:tgtEl>
                                        <p:attrNameLst>
                                          <p:attrName>style.rotation</p:attrName>
                                        </p:attrNameLst>
                                      </p:cBhvr>
                                      <p:to>
                                        <p:strVal val="-45.0"/>
                                      </p:to>
                                    </p:set>
                                    <p:anim calcmode="lin" valueType="num">
                                      <p:cBhvr>
                                        <p:cTn id="56" dur="455" fill="hold">
                                          <p:stCondLst>
                                            <p:cond delay="455"/>
                                          </p:stCondLst>
                                        </p:cTn>
                                        <p:tgtEl>
                                          <p:spTgt spid="17"/>
                                        </p:tgtEl>
                                        <p:attrNameLst>
                                          <p:attrName>style.rotation</p:attrName>
                                        </p:attrNameLst>
                                      </p:cBhvr>
                                      <p:tavLst>
                                        <p:tav tm="0">
                                          <p:val>
                                            <p:fltVal val="-45"/>
                                          </p:val>
                                        </p:tav>
                                        <p:tav tm="69900">
                                          <p:val>
                                            <p:fltVal val="45"/>
                                          </p:val>
                                        </p:tav>
                                        <p:tav tm="100000">
                                          <p:val>
                                            <p:fltVal val="0"/>
                                          </p:val>
                                        </p:tav>
                                      </p:tavLst>
                                    </p:anim>
                                    <p:anim calcmode="lin" valueType="num">
                                      <p:cBhvr>
                                        <p:cTn id="57" dur="455" fill="hold">
                                          <p:stCondLst>
                                            <p:cond delay="0"/>
                                          </p:stCondLst>
                                        </p:cTn>
                                        <p:tgtEl>
                                          <p:spTgt spid="17"/>
                                        </p:tgtEl>
                                        <p:attrNameLst>
                                          <p:attrName>ppt_y</p:attrName>
                                        </p:attrNameLst>
                                      </p:cBhvr>
                                      <p:tavLst>
                                        <p:tav tm="0">
                                          <p:val>
                                            <p:strVal val="#ppt_y-1"/>
                                          </p:val>
                                        </p:tav>
                                        <p:tav tm="100000">
                                          <p:val>
                                            <p:strVal val="#ppt_y-(0.354*#ppt_w-0.172*#ppt_h)"/>
                                          </p:val>
                                        </p:tav>
                                      </p:tavLst>
                                    </p:anim>
                                    <p:anim calcmode="lin" valueType="num">
                                      <p:cBhvr>
                                        <p:cTn id="58" dur="156" decel="50000" autoRev="1" fill="hold">
                                          <p:stCondLst>
                                            <p:cond delay="455"/>
                                          </p:stCondLst>
                                        </p:cTn>
                                        <p:tgtEl>
                                          <p:spTgt spid="17"/>
                                        </p:tgtEl>
                                        <p:attrNameLst>
                                          <p:attrName>ppt_y</p:attrName>
                                        </p:attrNameLst>
                                      </p:cBhvr>
                                      <p:tavLst>
                                        <p:tav tm="0">
                                          <p:val>
                                            <p:strVal val="#ppt_y-(0.354*#ppt_w-0.172*#ppt_h)"/>
                                          </p:val>
                                        </p:tav>
                                        <p:tav tm="100000">
                                          <p:val>
                                            <p:strVal val="#ppt_y-(0.354*#ppt_w-0.172*#ppt_h)-#ppt_h/2"/>
                                          </p:val>
                                        </p:tav>
                                      </p:tavLst>
                                    </p:anim>
                                    <p:anim calcmode="lin" valueType="num">
                                      <p:cBhvr>
                                        <p:cTn id="59" dur="136" fill="hold">
                                          <p:stCondLst>
                                            <p:cond delay="864"/>
                                          </p:stCondLst>
                                        </p:cTn>
                                        <p:tgtEl>
                                          <p:spTgt spid="1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9"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 name="TextBox 3"/>
          <p:cNvSpPr txBox="1"/>
          <p:nvPr/>
        </p:nvSpPr>
        <p:spPr>
          <a:xfrm>
            <a:off x="7225196" y="571480"/>
            <a:ext cx="1561646" cy="861774"/>
          </a:xfrm>
          <a:prstGeom prst="rect">
            <a:avLst/>
          </a:prstGeom>
          <a:noFill/>
        </p:spPr>
        <p:txBody>
          <a:bodyPr wrap="none" rtlCol="0">
            <a:spAutoFit/>
          </a:bodyPr>
          <a:lstStyle/>
          <a:p>
            <a:r>
              <a:rPr lang="fa-IR" sz="3200" dirty="0" smtClean="0"/>
              <a:t>تربت خانه</a:t>
            </a:r>
          </a:p>
          <a:p>
            <a:endParaRPr lang="en-US" dirty="0"/>
          </a:p>
        </p:txBody>
      </p:sp>
      <p:pic>
        <p:nvPicPr>
          <p:cNvPr id="12292" name="Picture 4"/>
          <p:cNvPicPr>
            <a:picLocks noChangeAspect="1" noChangeArrowheads="1"/>
          </p:cNvPicPr>
          <p:nvPr/>
        </p:nvPicPr>
        <p:blipFill>
          <a:blip r:embed="rId2"/>
          <a:srcRect/>
          <a:stretch>
            <a:fillRect/>
          </a:stretch>
        </p:blipFill>
        <p:spPr bwMode="auto">
          <a:xfrm>
            <a:off x="6286480" y="4679674"/>
            <a:ext cx="2786114" cy="2106912"/>
          </a:xfrm>
          <a:prstGeom prst="rect">
            <a:avLst/>
          </a:prstGeom>
          <a:noFill/>
          <a:ln w="9525">
            <a:noFill/>
            <a:miter lim="800000"/>
            <a:headEnd/>
            <a:tailEnd/>
          </a:ln>
          <a:effectLst>
            <a:softEdge rad="63500"/>
          </a:effectLst>
        </p:spPr>
      </p:pic>
      <p:sp>
        <p:nvSpPr>
          <p:cNvPr id="9" name="Rectangle 8"/>
          <p:cNvSpPr/>
          <p:nvPr/>
        </p:nvSpPr>
        <p:spPr>
          <a:xfrm>
            <a:off x="3214678" y="1000108"/>
            <a:ext cx="5929322" cy="3416320"/>
          </a:xfrm>
          <a:prstGeom prst="rect">
            <a:avLst/>
          </a:prstGeom>
        </p:spPr>
        <p:txBody>
          <a:bodyPr wrap="square">
            <a:spAutoFit/>
          </a:bodyPr>
          <a:lstStyle/>
          <a:p>
            <a:pPr algn="r">
              <a:lnSpc>
                <a:spcPct val="150000"/>
              </a:lnSpc>
            </a:pPr>
            <a:r>
              <a:rPr lang="fa-IR" dirty="0" smtClean="0"/>
              <a:t>در ضلع جنوبي گنبد واقع است كه ارتفاع آن تا طبقه دوم گنبد ادامه دارد. در نماي خارجي تربت‌خانه در جنوب طاق‌نماهايي مشاهده‌ مي‌شود كه در اطراف و بالاي آن پنجره‌هايي تعبيه شده كه نور مورد نياز تربت‌خانه را تامين مي‌كنند.</a:t>
            </a:r>
            <a:br>
              <a:rPr lang="fa-IR" dirty="0" smtClean="0"/>
            </a:br>
            <a:r>
              <a:rPr lang="fa-IR" dirty="0" smtClean="0"/>
              <a:t>بناي تربت‌خانه داراي ابعاد 17/60متر طول و 7/80متر عرض و 16 متر ارتفاع است كه پوشش سقف آن از سه طاق و تويزه ساخته شده طاق مركزي بزرگ‌تر و به طول 9 متر و طاق‌هاي طرفين حدود سه متر قطر دارند. تربت‌خانه در ديوار ضلع جنوبي داراي محرابي است كه تزيينات كاشيكاري و مقرنس‌كاري بسيار زيبايي داشته است.</a:t>
            </a:r>
            <a:endParaRPr lang="en-US" dirty="0"/>
          </a:p>
        </p:txBody>
      </p:sp>
      <p:pic>
        <p:nvPicPr>
          <p:cNvPr id="12293" name="Picture 5" descr="C:\Documents and Settings\AFRIN\Desktop\gonbad\zanjanda.jpg"/>
          <p:cNvPicPr>
            <a:picLocks noChangeAspect="1" noChangeArrowheads="1"/>
          </p:cNvPicPr>
          <p:nvPr/>
        </p:nvPicPr>
        <p:blipFill>
          <a:blip r:embed="rId3"/>
          <a:srcRect/>
          <a:stretch>
            <a:fillRect/>
          </a:stretch>
        </p:blipFill>
        <p:spPr bwMode="auto">
          <a:xfrm>
            <a:off x="71407" y="4572008"/>
            <a:ext cx="3071834" cy="2120906"/>
          </a:xfrm>
          <a:prstGeom prst="rect">
            <a:avLst/>
          </a:prstGeom>
          <a:noFill/>
          <a:effectLst>
            <a:softEdge rad="63500"/>
          </a:effectLst>
        </p:spPr>
      </p:pic>
      <p:pic>
        <p:nvPicPr>
          <p:cNvPr id="12294" name="Picture 6" descr="C:\Documents and Settings\AFRIN\Desktop\gonbad\urur.jpg"/>
          <p:cNvPicPr>
            <a:picLocks noChangeAspect="1" noChangeArrowheads="1"/>
          </p:cNvPicPr>
          <p:nvPr/>
        </p:nvPicPr>
        <p:blipFill>
          <a:blip r:embed="rId4"/>
          <a:srcRect/>
          <a:stretch>
            <a:fillRect/>
          </a:stretch>
        </p:blipFill>
        <p:spPr bwMode="auto">
          <a:xfrm>
            <a:off x="3286117" y="4572008"/>
            <a:ext cx="2857519" cy="2143116"/>
          </a:xfrm>
          <a:prstGeom prst="rect">
            <a:avLst/>
          </a:prstGeom>
          <a:noFill/>
        </p:spPr>
      </p:pic>
      <p:pic>
        <p:nvPicPr>
          <p:cNvPr id="12295" name="Picture 7"/>
          <p:cNvPicPr>
            <a:picLocks noChangeAspect="1" noChangeArrowheads="1"/>
          </p:cNvPicPr>
          <p:nvPr/>
        </p:nvPicPr>
        <p:blipFill>
          <a:blip r:embed="rId5"/>
          <a:srcRect/>
          <a:stretch>
            <a:fillRect/>
          </a:stretch>
        </p:blipFill>
        <p:spPr bwMode="auto">
          <a:xfrm>
            <a:off x="214282" y="1714488"/>
            <a:ext cx="2000264" cy="2717025"/>
          </a:xfrm>
          <a:prstGeom prst="rect">
            <a:avLst/>
          </a:prstGeom>
          <a:noFill/>
          <a:ln w="9525">
            <a:noFill/>
            <a:miter lim="800000"/>
            <a:headEnd/>
            <a:tailEnd/>
          </a:ln>
          <a:effectLst/>
        </p:spPr>
      </p:pic>
      <p:sp>
        <p:nvSpPr>
          <p:cNvPr id="13" name="Frame 12"/>
          <p:cNvSpPr/>
          <p:nvPr/>
        </p:nvSpPr>
        <p:spPr>
          <a:xfrm>
            <a:off x="571472" y="1856570"/>
            <a:ext cx="1357322" cy="928694"/>
          </a:xfrm>
          <a:prstGeom prst="frame">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Arrow Connector 15"/>
          <p:cNvCxnSpPr/>
          <p:nvPr/>
        </p:nvCxnSpPr>
        <p:spPr>
          <a:xfrm rot="5400000">
            <a:off x="750067" y="1606537"/>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85786" y="857232"/>
            <a:ext cx="1215397" cy="830997"/>
          </a:xfrm>
          <a:prstGeom prst="rect">
            <a:avLst/>
          </a:prstGeom>
          <a:noFill/>
        </p:spPr>
        <p:txBody>
          <a:bodyPr wrap="none" rtlCol="0">
            <a:spAutoFit/>
          </a:bodyPr>
          <a:lstStyle/>
          <a:p>
            <a:r>
              <a:rPr lang="fa-IR" sz="2400" dirty="0" smtClean="0">
                <a:solidFill>
                  <a:srgbClr val="FF0000"/>
                </a:solidFill>
              </a:rPr>
              <a:t>تربت خانه</a:t>
            </a:r>
          </a:p>
          <a:p>
            <a:endParaRPr lang="en-US" sz="2400" dirty="0">
              <a:solidFill>
                <a:srgbClr val="FF0000"/>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8" presetClass="entr" presetSubtype="0" accel="50000" fill="hold" nodeType="clickEffect">
                                  <p:stCondLst>
                                    <p:cond delay="0"/>
                                  </p:stCondLst>
                                  <p:childTnLst>
                                    <p:set>
                                      <p:cBhvr>
                                        <p:cTn id="24" dur="1" fill="hold">
                                          <p:stCondLst>
                                            <p:cond delay="0"/>
                                          </p:stCondLst>
                                        </p:cTn>
                                        <p:tgtEl>
                                          <p:spTgt spid="12295"/>
                                        </p:tgtEl>
                                        <p:attrNameLst>
                                          <p:attrName>style.visibility</p:attrName>
                                        </p:attrNameLst>
                                      </p:cBhvr>
                                      <p:to>
                                        <p:strVal val="visible"/>
                                      </p:to>
                                    </p:set>
                                    <p:anim calcmode="lin" valueType="num">
                                      <p:cBhvr>
                                        <p:cTn id="25" dur="1000" fill="hold"/>
                                        <p:tgtEl>
                                          <p:spTgt spid="1229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12295"/>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12295"/>
                                        </p:tgtEl>
                                        <p:attrNameLst>
                                          <p:attrName>ppt_y</p:attrName>
                                        </p:attrNameLst>
                                      </p:cBhvr>
                                      <p:tavLst>
                                        <p:tav tm="0">
                                          <p:val>
                                            <p:strVal val="#ppt_y"/>
                                          </p:val>
                                        </p:tav>
                                        <p:tav tm="100000">
                                          <p:val>
                                            <p:strVal val="#ppt_y"/>
                                          </p:val>
                                        </p:tav>
                                      </p:tavLst>
                                    </p:anim>
                                    <p:animEffect transition="in" filter="fade">
                                      <p:cBhvr>
                                        <p:cTn id="28" dur="1000"/>
                                        <p:tgtEl>
                                          <p:spTgt spid="12295"/>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iterate type="lt">
                                    <p:tmPct val="5000"/>
                                  </p:iterate>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 calcmode="lin" valueType="num">
                                      <p:cBhvr>
                                        <p:cTn id="35" dur="1000" fill="hold"/>
                                        <p:tgtEl>
                                          <p:spTgt spid="13"/>
                                        </p:tgtEl>
                                        <p:attrNameLst>
                                          <p:attrName>style.rotation</p:attrName>
                                        </p:attrNameLst>
                                      </p:cBhvr>
                                      <p:tavLst>
                                        <p:tav tm="0">
                                          <p:val>
                                            <p:fltVal val="90"/>
                                          </p:val>
                                        </p:tav>
                                        <p:tav tm="100000">
                                          <p:val>
                                            <p:fltVal val="0"/>
                                          </p:val>
                                        </p:tav>
                                      </p:tavLst>
                                    </p:anim>
                                    <p:animEffect transition="in" filter="fade">
                                      <p:cBhvr>
                                        <p:cTn id="36" dur="10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51"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770" decel="100000"/>
                                        <p:tgtEl>
                                          <p:spTgt spid="16"/>
                                        </p:tgtEl>
                                      </p:cBhvr>
                                    </p:animEffect>
                                    <p:animScale>
                                      <p:cBhvr>
                                        <p:cTn id="42" dur="770" decel="100000"/>
                                        <p:tgtEl>
                                          <p:spTgt spid="16"/>
                                        </p:tgtEl>
                                      </p:cBhvr>
                                      <p:from x="10000" y="10000"/>
                                      <p:to x="200000" y="450000"/>
                                    </p:animScale>
                                    <p:animScale>
                                      <p:cBhvr>
                                        <p:cTn id="43" dur="1230" accel="100000" fill="hold">
                                          <p:stCondLst>
                                            <p:cond delay="770"/>
                                          </p:stCondLst>
                                        </p:cTn>
                                        <p:tgtEl>
                                          <p:spTgt spid="16"/>
                                        </p:tgtEl>
                                      </p:cBhvr>
                                      <p:from x="200000" y="450000"/>
                                      <p:to x="100000" y="100000"/>
                                    </p:animScale>
                                    <p:set>
                                      <p:cBhvr>
                                        <p:cTn id="44" dur="770" fill="hold"/>
                                        <p:tgtEl>
                                          <p:spTgt spid="16"/>
                                        </p:tgtEl>
                                        <p:attrNameLst>
                                          <p:attrName>ppt_x</p:attrName>
                                        </p:attrNameLst>
                                      </p:cBhvr>
                                      <p:to>
                                        <p:strVal val="(0.5)"/>
                                      </p:to>
                                    </p:set>
                                    <p:anim from="(0.5)" to="(#ppt_x)" calcmode="lin" valueType="num">
                                      <p:cBhvr>
                                        <p:cTn id="45" dur="1230" accel="100000" fill="hold">
                                          <p:stCondLst>
                                            <p:cond delay="770"/>
                                          </p:stCondLst>
                                        </p:cTn>
                                        <p:tgtEl>
                                          <p:spTgt spid="16"/>
                                        </p:tgtEl>
                                        <p:attrNameLst>
                                          <p:attrName>ppt_x</p:attrName>
                                        </p:attrNameLst>
                                      </p:cBhvr>
                                    </p:anim>
                                    <p:set>
                                      <p:cBhvr>
                                        <p:cTn id="46" dur="770" fill="hold"/>
                                        <p:tgtEl>
                                          <p:spTgt spid="16"/>
                                        </p:tgtEl>
                                        <p:attrNameLst>
                                          <p:attrName>ppt_y</p:attrName>
                                        </p:attrNameLst>
                                      </p:cBhvr>
                                      <p:to>
                                        <p:strVal val="(#ppt_y+0.4)"/>
                                      </p:to>
                                    </p:set>
                                    <p:anim from="(#ppt_y+0.4)" to="(#ppt_y)" calcmode="lin" valueType="num">
                                      <p:cBhvr>
                                        <p:cTn id="47" dur="1230" accel="100000" fill="hold">
                                          <p:stCondLst>
                                            <p:cond delay="770"/>
                                          </p:stCondLst>
                                        </p:cTn>
                                        <p:tgtEl>
                                          <p:spTgt spid="16"/>
                                        </p:tgtEl>
                                        <p:attrNameLst>
                                          <p:attrName>ppt_y</p:attrName>
                                        </p:attrNameLst>
                                      </p:cBhvr>
                                    </p:anim>
                                  </p:childTnLst>
                                </p:cTn>
                              </p:par>
                            </p:childTnLst>
                          </p:cTn>
                        </p:par>
                      </p:childTnLst>
                    </p:cTn>
                  </p:par>
                  <p:par>
                    <p:cTn id="48" fill="hold">
                      <p:stCondLst>
                        <p:cond delay="indefinite"/>
                      </p:stCondLst>
                      <p:childTnLst>
                        <p:par>
                          <p:cTn id="49" fill="hold">
                            <p:stCondLst>
                              <p:cond delay="0"/>
                            </p:stCondLst>
                            <p:childTnLst>
                              <p:par>
                                <p:cTn id="50" presetID="38" presetClass="entr" presetSubtype="0" accel="50000" fill="hold" grpId="0" nodeType="clickEffect">
                                  <p:stCondLst>
                                    <p:cond delay="0"/>
                                  </p:stCondLst>
                                  <p:iterate type="lt">
                                    <p:tmPct val="50000"/>
                                  </p:iterate>
                                  <p:childTnLst>
                                    <p:set>
                                      <p:cBhvr>
                                        <p:cTn id="51" dur="1" fill="hold">
                                          <p:stCondLst>
                                            <p:cond delay="0"/>
                                          </p:stCondLst>
                                        </p:cTn>
                                        <p:tgtEl>
                                          <p:spTgt spid="20"/>
                                        </p:tgtEl>
                                        <p:attrNameLst>
                                          <p:attrName>style.visibility</p:attrName>
                                        </p:attrNameLst>
                                      </p:cBhvr>
                                      <p:to>
                                        <p:strVal val="visible"/>
                                      </p:to>
                                    </p:set>
                                    <p:set>
                                      <p:cBhvr>
                                        <p:cTn id="52" dur="455" fill="hold">
                                          <p:stCondLst>
                                            <p:cond delay="0"/>
                                          </p:stCondLst>
                                        </p:cTn>
                                        <p:tgtEl>
                                          <p:spTgt spid="20"/>
                                        </p:tgtEl>
                                        <p:attrNameLst>
                                          <p:attrName>style.rotation</p:attrName>
                                        </p:attrNameLst>
                                      </p:cBhvr>
                                      <p:to>
                                        <p:strVal val="-45.0"/>
                                      </p:to>
                                    </p:set>
                                    <p:anim calcmode="lin" valueType="num">
                                      <p:cBhvr>
                                        <p:cTn id="53" dur="455" fill="hold">
                                          <p:stCondLst>
                                            <p:cond delay="455"/>
                                          </p:stCondLst>
                                        </p:cTn>
                                        <p:tgtEl>
                                          <p:spTgt spid="20"/>
                                        </p:tgtEl>
                                        <p:attrNameLst>
                                          <p:attrName>style.rotation</p:attrName>
                                        </p:attrNameLst>
                                      </p:cBhvr>
                                      <p:tavLst>
                                        <p:tav tm="0">
                                          <p:val>
                                            <p:fltVal val="-45"/>
                                          </p:val>
                                        </p:tav>
                                        <p:tav tm="69900">
                                          <p:val>
                                            <p:fltVal val="45"/>
                                          </p:val>
                                        </p:tav>
                                        <p:tav tm="100000">
                                          <p:val>
                                            <p:fltVal val="0"/>
                                          </p:val>
                                        </p:tav>
                                      </p:tavLst>
                                    </p:anim>
                                    <p:anim calcmode="lin" valueType="num">
                                      <p:cBhvr>
                                        <p:cTn id="54" dur="455" fill="hold">
                                          <p:stCondLst>
                                            <p:cond delay="0"/>
                                          </p:stCondLst>
                                        </p:cTn>
                                        <p:tgtEl>
                                          <p:spTgt spid="20"/>
                                        </p:tgtEl>
                                        <p:attrNameLst>
                                          <p:attrName>ppt_y</p:attrName>
                                        </p:attrNameLst>
                                      </p:cBhvr>
                                      <p:tavLst>
                                        <p:tav tm="0">
                                          <p:val>
                                            <p:strVal val="#ppt_y-1"/>
                                          </p:val>
                                        </p:tav>
                                        <p:tav tm="100000">
                                          <p:val>
                                            <p:strVal val="#ppt_y-(0.354*#ppt_w-0.172*#ppt_h)"/>
                                          </p:val>
                                        </p:tav>
                                      </p:tavLst>
                                    </p:anim>
                                    <p:anim calcmode="lin" valueType="num">
                                      <p:cBhvr>
                                        <p:cTn id="55" dur="156" decel="50000" autoRev="1" fill="hold">
                                          <p:stCondLst>
                                            <p:cond delay="455"/>
                                          </p:stCondLst>
                                        </p:cTn>
                                        <p:tgtEl>
                                          <p:spTgt spid="20"/>
                                        </p:tgtEl>
                                        <p:attrNameLst>
                                          <p:attrName>ppt_y</p:attrName>
                                        </p:attrNameLst>
                                      </p:cBhvr>
                                      <p:tavLst>
                                        <p:tav tm="0">
                                          <p:val>
                                            <p:strVal val="#ppt_y-(0.354*#ppt_w-0.172*#ppt_h)"/>
                                          </p:val>
                                        </p:tav>
                                        <p:tav tm="100000">
                                          <p:val>
                                            <p:strVal val="#ppt_y-(0.354*#ppt_w-0.172*#ppt_h)-#ppt_h/2"/>
                                          </p:val>
                                        </p:tav>
                                      </p:tavLst>
                                    </p:anim>
                                    <p:anim calcmode="lin" valueType="num">
                                      <p:cBhvr>
                                        <p:cTn id="56" dur="136" fill="hold">
                                          <p:stCondLst>
                                            <p:cond delay="864"/>
                                          </p:stCondLst>
                                        </p:cTn>
                                        <p:tgtEl>
                                          <p:spTgt spid="20"/>
                                        </p:tgtEl>
                                        <p:attrNameLst>
                                          <p:attrName>ppt_y</p:attrName>
                                        </p:attrNameLst>
                                      </p:cBhvr>
                                      <p:tavLst>
                                        <p:tav tm="0">
                                          <p:val>
                                            <p:strVal val="#ppt_y-(0.354*#ppt_w-0.172*#ppt_h)"/>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1" presetClass="entr" presetSubtype="0" fill="hold" nodeType="clickEffect">
                                  <p:stCondLst>
                                    <p:cond delay="0"/>
                                  </p:stCondLst>
                                  <p:childTnLst>
                                    <p:set>
                                      <p:cBhvr>
                                        <p:cTn id="60" dur="1" fill="hold">
                                          <p:stCondLst>
                                            <p:cond delay="0"/>
                                          </p:stCondLst>
                                        </p:cTn>
                                        <p:tgtEl>
                                          <p:spTgt spid="12292"/>
                                        </p:tgtEl>
                                        <p:attrNameLst>
                                          <p:attrName>style.visibility</p:attrName>
                                        </p:attrNameLst>
                                      </p:cBhvr>
                                      <p:to>
                                        <p:strVal val="visible"/>
                                      </p:to>
                                    </p:set>
                                    <p:animEffect transition="in" filter="fade">
                                      <p:cBhvr>
                                        <p:cTn id="61" dur="770" decel="100000"/>
                                        <p:tgtEl>
                                          <p:spTgt spid="12292"/>
                                        </p:tgtEl>
                                      </p:cBhvr>
                                    </p:animEffect>
                                    <p:animScale>
                                      <p:cBhvr>
                                        <p:cTn id="62" dur="770" decel="100000"/>
                                        <p:tgtEl>
                                          <p:spTgt spid="12292"/>
                                        </p:tgtEl>
                                      </p:cBhvr>
                                      <p:from x="10000" y="10000"/>
                                      <p:to x="200000" y="450000"/>
                                    </p:animScale>
                                    <p:animScale>
                                      <p:cBhvr>
                                        <p:cTn id="63" dur="1230" accel="100000" fill="hold">
                                          <p:stCondLst>
                                            <p:cond delay="770"/>
                                          </p:stCondLst>
                                        </p:cTn>
                                        <p:tgtEl>
                                          <p:spTgt spid="12292"/>
                                        </p:tgtEl>
                                      </p:cBhvr>
                                      <p:from x="200000" y="450000"/>
                                      <p:to x="100000" y="100000"/>
                                    </p:animScale>
                                    <p:set>
                                      <p:cBhvr>
                                        <p:cTn id="64" dur="770" fill="hold"/>
                                        <p:tgtEl>
                                          <p:spTgt spid="12292"/>
                                        </p:tgtEl>
                                        <p:attrNameLst>
                                          <p:attrName>ppt_x</p:attrName>
                                        </p:attrNameLst>
                                      </p:cBhvr>
                                      <p:to>
                                        <p:strVal val="(0.5)"/>
                                      </p:to>
                                    </p:set>
                                    <p:anim from="(0.5)" to="(#ppt_x)" calcmode="lin" valueType="num">
                                      <p:cBhvr>
                                        <p:cTn id="65" dur="1230" accel="100000" fill="hold">
                                          <p:stCondLst>
                                            <p:cond delay="770"/>
                                          </p:stCondLst>
                                        </p:cTn>
                                        <p:tgtEl>
                                          <p:spTgt spid="12292"/>
                                        </p:tgtEl>
                                        <p:attrNameLst>
                                          <p:attrName>ppt_x</p:attrName>
                                        </p:attrNameLst>
                                      </p:cBhvr>
                                    </p:anim>
                                    <p:set>
                                      <p:cBhvr>
                                        <p:cTn id="66" dur="770" fill="hold"/>
                                        <p:tgtEl>
                                          <p:spTgt spid="12292"/>
                                        </p:tgtEl>
                                        <p:attrNameLst>
                                          <p:attrName>ppt_y</p:attrName>
                                        </p:attrNameLst>
                                      </p:cBhvr>
                                      <p:to>
                                        <p:strVal val="(#ppt_y+0.4)"/>
                                      </p:to>
                                    </p:set>
                                    <p:anim from="(#ppt_y+0.4)" to="(#ppt_y)" calcmode="lin" valueType="num">
                                      <p:cBhvr>
                                        <p:cTn id="67" dur="1230" accel="100000" fill="hold">
                                          <p:stCondLst>
                                            <p:cond delay="770"/>
                                          </p:stCondLst>
                                        </p:cTn>
                                        <p:tgtEl>
                                          <p:spTgt spid="12292"/>
                                        </p:tgtEl>
                                        <p:attrNameLst>
                                          <p:attrName>ppt_y</p:attrName>
                                        </p:attrNameLst>
                                      </p:cBhvr>
                                    </p:anim>
                                  </p:childTnLst>
                                </p:cTn>
                              </p:par>
                            </p:childTnLst>
                          </p:cTn>
                        </p:par>
                      </p:childTnLst>
                    </p:cTn>
                  </p:par>
                  <p:par>
                    <p:cTn id="68" fill="hold">
                      <p:stCondLst>
                        <p:cond delay="indefinite"/>
                      </p:stCondLst>
                      <p:childTnLst>
                        <p:par>
                          <p:cTn id="69" fill="hold">
                            <p:stCondLst>
                              <p:cond delay="0"/>
                            </p:stCondLst>
                            <p:childTnLst>
                              <p:par>
                                <p:cTn id="70" presetID="51" presetClass="entr" presetSubtype="0" fill="hold" nodeType="clickEffect">
                                  <p:stCondLst>
                                    <p:cond delay="0"/>
                                  </p:stCondLst>
                                  <p:childTnLst>
                                    <p:set>
                                      <p:cBhvr>
                                        <p:cTn id="71" dur="1" fill="hold">
                                          <p:stCondLst>
                                            <p:cond delay="0"/>
                                          </p:stCondLst>
                                        </p:cTn>
                                        <p:tgtEl>
                                          <p:spTgt spid="12293"/>
                                        </p:tgtEl>
                                        <p:attrNameLst>
                                          <p:attrName>style.visibility</p:attrName>
                                        </p:attrNameLst>
                                      </p:cBhvr>
                                      <p:to>
                                        <p:strVal val="visible"/>
                                      </p:to>
                                    </p:set>
                                    <p:animEffect transition="in" filter="fade">
                                      <p:cBhvr>
                                        <p:cTn id="72" dur="770" decel="100000"/>
                                        <p:tgtEl>
                                          <p:spTgt spid="12293"/>
                                        </p:tgtEl>
                                      </p:cBhvr>
                                    </p:animEffect>
                                    <p:animScale>
                                      <p:cBhvr>
                                        <p:cTn id="73" dur="770" decel="100000"/>
                                        <p:tgtEl>
                                          <p:spTgt spid="12293"/>
                                        </p:tgtEl>
                                      </p:cBhvr>
                                      <p:from x="10000" y="10000"/>
                                      <p:to x="200000" y="450000"/>
                                    </p:animScale>
                                    <p:animScale>
                                      <p:cBhvr>
                                        <p:cTn id="74" dur="1230" accel="100000" fill="hold">
                                          <p:stCondLst>
                                            <p:cond delay="770"/>
                                          </p:stCondLst>
                                        </p:cTn>
                                        <p:tgtEl>
                                          <p:spTgt spid="12293"/>
                                        </p:tgtEl>
                                      </p:cBhvr>
                                      <p:from x="200000" y="450000"/>
                                      <p:to x="100000" y="100000"/>
                                    </p:animScale>
                                    <p:set>
                                      <p:cBhvr>
                                        <p:cTn id="75" dur="770" fill="hold"/>
                                        <p:tgtEl>
                                          <p:spTgt spid="12293"/>
                                        </p:tgtEl>
                                        <p:attrNameLst>
                                          <p:attrName>ppt_x</p:attrName>
                                        </p:attrNameLst>
                                      </p:cBhvr>
                                      <p:to>
                                        <p:strVal val="(0.5)"/>
                                      </p:to>
                                    </p:set>
                                    <p:anim from="(0.5)" to="(#ppt_x)" calcmode="lin" valueType="num">
                                      <p:cBhvr>
                                        <p:cTn id="76" dur="1230" accel="100000" fill="hold">
                                          <p:stCondLst>
                                            <p:cond delay="770"/>
                                          </p:stCondLst>
                                        </p:cTn>
                                        <p:tgtEl>
                                          <p:spTgt spid="12293"/>
                                        </p:tgtEl>
                                        <p:attrNameLst>
                                          <p:attrName>ppt_x</p:attrName>
                                        </p:attrNameLst>
                                      </p:cBhvr>
                                    </p:anim>
                                    <p:set>
                                      <p:cBhvr>
                                        <p:cTn id="77" dur="770" fill="hold"/>
                                        <p:tgtEl>
                                          <p:spTgt spid="12293"/>
                                        </p:tgtEl>
                                        <p:attrNameLst>
                                          <p:attrName>ppt_y</p:attrName>
                                        </p:attrNameLst>
                                      </p:cBhvr>
                                      <p:to>
                                        <p:strVal val="(#ppt_y+0.4)"/>
                                      </p:to>
                                    </p:set>
                                    <p:anim from="(#ppt_y+0.4)" to="(#ppt_y)" calcmode="lin" valueType="num">
                                      <p:cBhvr>
                                        <p:cTn id="78" dur="1230" accel="100000" fill="hold">
                                          <p:stCondLst>
                                            <p:cond delay="770"/>
                                          </p:stCondLst>
                                        </p:cTn>
                                        <p:tgtEl>
                                          <p:spTgt spid="12293"/>
                                        </p:tgtEl>
                                        <p:attrNameLst>
                                          <p:attrName>ppt_y</p:attrName>
                                        </p:attrNameLst>
                                      </p:cBhvr>
                                    </p:anim>
                                  </p:childTnLst>
                                </p:cTn>
                              </p:par>
                            </p:childTnLst>
                          </p:cTn>
                        </p:par>
                      </p:childTnLst>
                    </p:cTn>
                  </p:par>
                  <p:par>
                    <p:cTn id="79" fill="hold">
                      <p:stCondLst>
                        <p:cond delay="indefinite"/>
                      </p:stCondLst>
                      <p:childTnLst>
                        <p:par>
                          <p:cTn id="80" fill="hold">
                            <p:stCondLst>
                              <p:cond delay="0"/>
                            </p:stCondLst>
                            <p:childTnLst>
                              <p:par>
                                <p:cTn id="81" presetID="15" presetClass="entr" presetSubtype="0" fill="hold" nodeType="clickEffect">
                                  <p:stCondLst>
                                    <p:cond delay="0"/>
                                  </p:stCondLst>
                                  <p:childTnLst>
                                    <p:set>
                                      <p:cBhvr>
                                        <p:cTn id="82" dur="1" fill="hold">
                                          <p:stCondLst>
                                            <p:cond delay="0"/>
                                          </p:stCondLst>
                                        </p:cTn>
                                        <p:tgtEl>
                                          <p:spTgt spid="12294"/>
                                        </p:tgtEl>
                                        <p:attrNameLst>
                                          <p:attrName>style.visibility</p:attrName>
                                        </p:attrNameLst>
                                      </p:cBhvr>
                                      <p:to>
                                        <p:strVal val="visible"/>
                                      </p:to>
                                    </p:set>
                                    <p:anim calcmode="lin" valueType="num">
                                      <p:cBhvr>
                                        <p:cTn id="83" dur="1000" fill="hold"/>
                                        <p:tgtEl>
                                          <p:spTgt spid="12294"/>
                                        </p:tgtEl>
                                        <p:attrNameLst>
                                          <p:attrName>ppt_w</p:attrName>
                                        </p:attrNameLst>
                                      </p:cBhvr>
                                      <p:tavLst>
                                        <p:tav tm="0">
                                          <p:val>
                                            <p:fltVal val="0"/>
                                          </p:val>
                                        </p:tav>
                                        <p:tav tm="100000">
                                          <p:val>
                                            <p:strVal val="#ppt_w"/>
                                          </p:val>
                                        </p:tav>
                                      </p:tavLst>
                                    </p:anim>
                                    <p:anim calcmode="lin" valueType="num">
                                      <p:cBhvr>
                                        <p:cTn id="84" dur="1000" fill="hold"/>
                                        <p:tgtEl>
                                          <p:spTgt spid="12294"/>
                                        </p:tgtEl>
                                        <p:attrNameLst>
                                          <p:attrName>ppt_h</p:attrName>
                                        </p:attrNameLst>
                                      </p:cBhvr>
                                      <p:tavLst>
                                        <p:tav tm="0">
                                          <p:val>
                                            <p:fltVal val="0"/>
                                          </p:val>
                                        </p:tav>
                                        <p:tav tm="100000">
                                          <p:val>
                                            <p:strVal val="#ppt_h"/>
                                          </p:val>
                                        </p:tav>
                                      </p:tavLst>
                                    </p:anim>
                                    <p:anim calcmode="lin" valueType="num">
                                      <p:cBhvr>
                                        <p:cTn id="85" dur="1000" fill="hold"/>
                                        <p:tgtEl>
                                          <p:spTgt spid="12294"/>
                                        </p:tgtEl>
                                        <p:attrNameLst>
                                          <p:attrName>ppt_x</p:attrName>
                                        </p:attrNameLst>
                                      </p:cBhvr>
                                      <p:tavLst>
                                        <p:tav tm="0" fmla="#ppt_x+(cos(-2*pi*(1-$))*-#ppt_x-sin(-2*pi*(1-$))*(1-#ppt_y))*(1-$)">
                                          <p:val>
                                            <p:fltVal val="0"/>
                                          </p:val>
                                        </p:tav>
                                        <p:tav tm="100000">
                                          <p:val>
                                            <p:fltVal val="1"/>
                                          </p:val>
                                        </p:tav>
                                      </p:tavLst>
                                    </p:anim>
                                    <p:anim calcmode="lin" valueType="num">
                                      <p:cBhvr>
                                        <p:cTn id="86" dur="1000" fill="hold"/>
                                        <p:tgtEl>
                                          <p:spTgt spid="1229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1563</TotalTime>
  <Words>2088</Words>
  <Application>Microsoft Office PowerPoint</Application>
  <PresentationFormat>On-screen Show (4:3)</PresentationFormat>
  <Paragraphs>144</Paragraphs>
  <Slides>28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Century Gothic</vt:lpstr>
      <vt:lpstr>Roya</vt:lpstr>
      <vt:lpstr>Tahoma</vt:lpstr>
      <vt:lpstr>Times New Roman</vt:lpstr>
      <vt:lpstr>Wingdings 3</vt:lpstr>
      <vt:lpstr>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afrin</dc:creator>
  <cp:lastModifiedBy>MRT www.Win2Farsi.com</cp:lastModifiedBy>
  <cp:revision>166</cp:revision>
  <dcterms:created xsi:type="dcterms:W3CDTF">2010-03-26T04:17:45Z</dcterms:created>
  <dcterms:modified xsi:type="dcterms:W3CDTF">2015-08-12T17:11:10Z</dcterms:modified>
</cp:coreProperties>
</file>