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73" r:id="rId2"/>
    <p:sldId id="256" r:id="rId3"/>
    <p:sldId id="274" r:id="rId4"/>
    <p:sldId id="257" r:id="rId5"/>
    <p:sldId id="258" r:id="rId6"/>
    <p:sldId id="259" r:id="rId7"/>
    <p:sldId id="260" r:id="rId8"/>
    <p:sldId id="261" r:id="rId9"/>
    <p:sldId id="268" r:id="rId10"/>
    <p:sldId id="269" r:id="rId11"/>
    <p:sldId id="262" r:id="rId12"/>
    <p:sldId id="263" r:id="rId13"/>
    <p:sldId id="264" r:id="rId14"/>
    <p:sldId id="265" r:id="rId15"/>
    <p:sldId id="266" r:id="rId16"/>
    <p:sldId id="267" r:id="rId17"/>
    <p:sldId id="271" r:id="rId18"/>
    <p:sldId id="27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11" autoAdjust="0"/>
    <p:restoredTop sz="94660"/>
  </p:normalViewPr>
  <p:slideViewPr>
    <p:cSldViewPr>
      <p:cViewPr varScale="1">
        <p:scale>
          <a:sx n="70" d="100"/>
          <a:sy n="70" d="100"/>
        </p:scale>
        <p:origin x="137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F48EED-CED4-49D3-AA03-94274FEE4EA2}" type="datetimeFigureOut">
              <a:rPr lang="en-US" smtClean="0"/>
              <a:pPr/>
              <a:t>1/22/2017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906243-3A8D-4A4E-A5AD-5314F19AA265}" type="slidenum">
              <a:rPr lang="en-US" smtClean="0"/>
              <a:pPr/>
              <a:t>‹#›</a:t>
            </a:fld>
            <a:endParaRPr lang="en-US"/>
          </a:p>
        </p:txBody>
      </p:sp>
    </p:spTree>
    <p:extLst>
      <p:ext uri="{BB962C8B-B14F-4D97-AF65-F5344CB8AC3E}">
        <p14:creationId xmlns:p14="http://schemas.microsoft.com/office/powerpoint/2010/main" val="30775789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906243-3A8D-4A4E-A5AD-5314F19AA265}" type="slidenum">
              <a:rPr lang="en-US" smtClean="0"/>
              <a:pPr/>
              <a:t>5</a:t>
            </a:fld>
            <a:endParaRPr lang="en-US"/>
          </a:p>
        </p:txBody>
      </p:sp>
    </p:spTree>
    <p:extLst>
      <p:ext uri="{BB962C8B-B14F-4D97-AF65-F5344CB8AC3E}">
        <p14:creationId xmlns:p14="http://schemas.microsoft.com/office/powerpoint/2010/main" val="12511117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906243-3A8D-4A4E-A5AD-5314F19AA265}" type="slidenum">
              <a:rPr lang="en-US" smtClean="0"/>
              <a:pPr/>
              <a:t>6</a:t>
            </a:fld>
            <a:endParaRPr lang="en-US"/>
          </a:p>
        </p:txBody>
      </p:sp>
    </p:spTree>
    <p:extLst>
      <p:ext uri="{BB962C8B-B14F-4D97-AF65-F5344CB8AC3E}">
        <p14:creationId xmlns:p14="http://schemas.microsoft.com/office/powerpoint/2010/main" val="692361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A58AC3D-1F54-4B9E-B3CE-21358D6F9651}" type="datetimeFigureOut">
              <a:rPr lang="en-US" smtClean="0"/>
              <a:pPr/>
              <a:t>1/22/2017</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94BB76FB-0DB4-4C51-BED7-571A7BFD67F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random/>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A58AC3D-1F54-4B9E-B3CE-21358D6F9651}" type="datetimeFigureOut">
              <a:rPr lang="en-US" smtClean="0"/>
              <a:pPr/>
              <a:t>1/22/2017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BB76FB-0DB4-4C51-BED7-571A7BFD67F3}" type="slidenum">
              <a:rPr lang="en-US" smtClean="0"/>
              <a:pPr/>
              <a:t>‹#›</a:t>
            </a:fld>
            <a:endParaRPr lang="en-US"/>
          </a:p>
        </p:txBody>
      </p:sp>
    </p:spTree>
  </p:cSld>
  <p:clrMapOvr>
    <a:masterClrMapping/>
  </p:clrMapOvr>
  <p:transition>
    <p:random/>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A58AC3D-1F54-4B9E-B3CE-21358D6F9651}" type="datetimeFigureOut">
              <a:rPr lang="en-US" smtClean="0"/>
              <a:pPr/>
              <a:t>1/22/2017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BB76FB-0DB4-4C51-BED7-571A7BFD67F3}" type="slidenum">
              <a:rPr lang="en-US" smtClean="0"/>
              <a:pPr/>
              <a:t>‹#›</a:t>
            </a:fld>
            <a:endParaRPr lang="en-US"/>
          </a:p>
        </p:txBody>
      </p:sp>
    </p:spTree>
  </p:cSld>
  <p:clrMapOvr>
    <a:masterClrMapping/>
  </p:clrMapOvr>
  <p:transition>
    <p:random/>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A58AC3D-1F54-4B9E-B3CE-21358D6F9651}" type="datetimeFigureOut">
              <a:rPr lang="en-US" smtClean="0"/>
              <a:pPr/>
              <a:t>1/22/2017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BB76FB-0DB4-4C51-BED7-571A7BFD67F3}" type="slidenum">
              <a:rPr lang="en-US" smtClean="0"/>
              <a:pPr/>
              <a:t>‹#›</a:t>
            </a:fld>
            <a:endParaRPr lang="en-US"/>
          </a:p>
        </p:txBody>
      </p:sp>
    </p:spTree>
  </p:cSld>
  <p:clrMapOvr>
    <a:masterClrMapping/>
  </p:clrMapOvr>
  <p:transition>
    <p:random/>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A58AC3D-1F54-4B9E-B3CE-21358D6F9651}" type="datetimeFigureOut">
              <a:rPr lang="en-US" smtClean="0"/>
              <a:pPr/>
              <a:t>1/22/2017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BB76FB-0DB4-4C51-BED7-571A7BFD67F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random/>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A58AC3D-1F54-4B9E-B3CE-21358D6F9651}" type="datetimeFigureOut">
              <a:rPr lang="en-US" smtClean="0"/>
              <a:pPr/>
              <a:t>1/22/2017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BB76FB-0DB4-4C51-BED7-571A7BFD67F3}" type="slidenum">
              <a:rPr lang="en-US" smtClean="0"/>
              <a:pPr/>
              <a:t>‹#›</a:t>
            </a:fld>
            <a:endParaRPr lang="en-US"/>
          </a:p>
        </p:txBody>
      </p:sp>
    </p:spTree>
  </p:cSld>
  <p:clrMapOvr>
    <a:masterClrMapping/>
  </p:clrMapOvr>
  <p:transition>
    <p:random/>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A58AC3D-1F54-4B9E-B3CE-21358D6F9651}" type="datetimeFigureOut">
              <a:rPr lang="en-US" smtClean="0"/>
              <a:pPr/>
              <a:t>1/22/2017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BB76FB-0DB4-4C51-BED7-571A7BFD67F3}" type="slidenum">
              <a:rPr lang="en-US" smtClean="0"/>
              <a:pPr/>
              <a:t>‹#›</a:t>
            </a:fld>
            <a:endParaRPr lang="en-US"/>
          </a:p>
        </p:txBody>
      </p:sp>
    </p:spTree>
  </p:cSld>
  <p:clrMapOvr>
    <a:masterClrMapping/>
  </p:clrMapOvr>
  <p:transition>
    <p:random/>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A58AC3D-1F54-4B9E-B3CE-21358D6F9651}" type="datetimeFigureOut">
              <a:rPr lang="en-US" smtClean="0"/>
              <a:pPr/>
              <a:t>1/22/2017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BB76FB-0DB4-4C51-BED7-571A7BFD67F3}" type="slidenum">
              <a:rPr lang="en-US" smtClean="0"/>
              <a:pPr/>
              <a:t>‹#›</a:t>
            </a:fld>
            <a:endParaRPr lang="en-US"/>
          </a:p>
        </p:txBody>
      </p:sp>
    </p:spTree>
  </p:cSld>
  <p:clrMapOvr>
    <a:masterClrMapping/>
  </p:clrMapOvr>
  <p:transition>
    <p:random/>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58AC3D-1F54-4B9E-B3CE-21358D6F9651}" type="datetimeFigureOut">
              <a:rPr lang="en-US" smtClean="0"/>
              <a:pPr/>
              <a:t>1/22/2017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BB76FB-0DB4-4C51-BED7-571A7BFD67F3}" type="slidenum">
              <a:rPr lang="en-US" smtClean="0"/>
              <a:pPr/>
              <a:t>‹#›</a:t>
            </a:fld>
            <a:endParaRPr lang="en-US"/>
          </a:p>
        </p:txBody>
      </p:sp>
    </p:spTree>
  </p:cSld>
  <p:clrMapOvr>
    <a:masterClrMapping/>
  </p:clrMapOvr>
  <p:transition>
    <p:random/>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A58AC3D-1F54-4B9E-B3CE-21358D6F9651}" type="datetimeFigureOut">
              <a:rPr lang="en-US" smtClean="0"/>
              <a:pPr/>
              <a:t>1/22/2017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BB76FB-0DB4-4C51-BED7-571A7BFD67F3}" type="slidenum">
              <a:rPr lang="en-US" smtClean="0"/>
              <a:pPr/>
              <a:t>‹#›</a:t>
            </a:fld>
            <a:endParaRPr lang="en-US"/>
          </a:p>
        </p:txBody>
      </p:sp>
    </p:spTree>
  </p:cSld>
  <p:clrMapOvr>
    <a:masterClrMapping/>
  </p:clrMapOvr>
  <p:transition>
    <p:random/>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A58AC3D-1F54-4B9E-B3CE-21358D6F9651}" type="datetimeFigureOut">
              <a:rPr lang="en-US" smtClean="0"/>
              <a:pPr/>
              <a:t>1/22/2017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94BB76FB-0DB4-4C51-BED7-571A7BFD67F3}"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random/>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A58AC3D-1F54-4B9E-B3CE-21358D6F9651}" type="datetimeFigureOut">
              <a:rPr lang="en-US" smtClean="0"/>
              <a:pPr/>
              <a:t>1/22/2017</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4BB76FB-0DB4-4C51-BED7-571A7BFD67F3}"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random/>
  </p:transition>
  <p:timing>
    <p:tnLst>
      <p:par>
        <p:cTn id="1" dur="indefinite" restart="never" nodeType="tmRoot"/>
      </p:par>
    </p:tnLst>
  </p:timing>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4" name="Content Placeholder 3" descr="1_338372_L7oQBv7p.jpg"/>
          <p:cNvPicPr>
            <a:picLocks noGrp="1" noChangeAspect="1"/>
          </p:cNvPicPr>
          <p:nvPr>
            <p:ph idx="1"/>
          </p:nvPr>
        </p:nvPicPr>
        <p:blipFill>
          <a:blip r:embed="rId2"/>
          <a:stretch>
            <a:fillRect/>
          </a:stretch>
        </p:blipFill>
        <p:spPr>
          <a:xfrm>
            <a:off x="0" y="0"/>
            <a:ext cx="9144000" cy="6858000"/>
          </a:xfrm>
        </p:spPr>
      </p:pic>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3124200"/>
          </a:xfrm>
        </p:spPr>
        <p:txBody>
          <a:bodyPr>
            <a:normAutofit fontScale="92500" lnSpcReduction="10000"/>
          </a:bodyPr>
          <a:lstStyle/>
          <a:p>
            <a:pPr algn="just"/>
            <a:r>
              <a:rPr lang="ar-SA"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cs typeface="B Nazanin" pitchFamily="2" charset="-78"/>
              </a:rPr>
              <a:t>شاخه سوم </a:t>
            </a:r>
            <a:endParaRPr lang="fa-IR"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cs typeface="B Nazanin" pitchFamily="2" charset="-78"/>
            </a:endParaRPr>
          </a:p>
          <a:p>
            <a:pPr algn="just"/>
            <a:r>
              <a:rPr lang="ar-SA" sz="2200" dirty="0" smtClean="0">
                <a:cs typeface="B Nazanin" pitchFamily="2" charset="-78"/>
              </a:rPr>
              <a:t>مدرسه گرامر است، نوعی مدرسه برای دانش آموزان بسیار مستعد است و هدف از آن آماده سازی برای دانشگاه یا تحصیلات عالی است. این مدرسه پرزحمت ترین نوع مدرسه است که در آن تکالیف فراوان و فشار درسی زیاد است ( 32 تا 40 درس در طول هفته ). کلاس ها در مدرسه شامل گروهی از دروس اجباری از جمله زبان های انگلیسی فرانسوی آلمانی ریاضیات شیمی فیزیک تاریخ دین/اخلاق و گروهی از دروس اختیاری نظیر شیمی پیشرفته فیزیک پیشرفته ریاضیات پیشرفته و زبان های یونانی و لاتین است. انتخاب دروس اختیاری به اهداف حرفه ای هر دانش آموز باز می گردد . به دانش آموزان پس از 13 سال تحصیل و قبول شدن در امتحان جامع مدرکی اعطا می شود . سر انجام لازم است که بدانید علاوه بر سه ن</a:t>
            </a:r>
            <a:r>
              <a:rPr lang="fa-IR" sz="2200" dirty="0" smtClean="0">
                <a:cs typeface="B Nazanin" pitchFamily="2" charset="-78"/>
              </a:rPr>
              <a:t>ـ</a:t>
            </a:r>
            <a:r>
              <a:rPr lang="ar-SA" sz="2200" dirty="0" smtClean="0">
                <a:cs typeface="B Nazanin" pitchFamily="2" charset="-78"/>
              </a:rPr>
              <a:t>وع مدرس</a:t>
            </a:r>
            <a:r>
              <a:rPr lang="fa-IR" sz="2200" dirty="0" smtClean="0">
                <a:cs typeface="B Nazanin" pitchFamily="2" charset="-78"/>
              </a:rPr>
              <a:t>ـ</a:t>
            </a:r>
            <a:r>
              <a:rPr lang="ar-SA" sz="2200" dirty="0" smtClean="0">
                <a:cs typeface="B Nazanin" pitchFamily="2" charset="-78"/>
              </a:rPr>
              <a:t>ه ای که در بالا ذک</a:t>
            </a:r>
            <a:r>
              <a:rPr lang="fa-IR" sz="2200" dirty="0" smtClean="0">
                <a:cs typeface="B Nazanin" pitchFamily="2" charset="-78"/>
              </a:rPr>
              <a:t>ـ</a:t>
            </a:r>
            <a:r>
              <a:rPr lang="ar-SA" sz="2200" dirty="0" smtClean="0">
                <a:cs typeface="B Nazanin" pitchFamily="2" charset="-78"/>
              </a:rPr>
              <a:t>ر شد در بعض</a:t>
            </a:r>
            <a:r>
              <a:rPr lang="fa-IR" sz="2200" dirty="0" smtClean="0">
                <a:cs typeface="B Nazanin" pitchFamily="2" charset="-78"/>
              </a:rPr>
              <a:t>ـ</a:t>
            </a:r>
            <a:r>
              <a:rPr lang="ar-SA" sz="2200" dirty="0" smtClean="0">
                <a:cs typeface="B Nazanin" pitchFamily="2" charset="-78"/>
              </a:rPr>
              <a:t>ی از ن</a:t>
            </a:r>
            <a:r>
              <a:rPr lang="fa-IR" sz="2200" dirty="0" smtClean="0">
                <a:cs typeface="B Nazanin" pitchFamily="2" charset="-78"/>
              </a:rPr>
              <a:t>ـ</a:t>
            </a:r>
            <a:r>
              <a:rPr lang="ar-SA" sz="2200" dirty="0" smtClean="0">
                <a:cs typeface="B Nazanin" pitchFamily="2" charset="-78"/>
              </a:rPr>
              <a:t>قاط آلمان ( خصوصاً در شرق کشور ) شما می توانید مدارس جامعی بیابید</a:t>
            </a:r>
            <a:r>
              <a:rPr lang="en-US" sz="2200" dirty="0" smtClean="0">
                <a:cs typeface="B Nazanin" pitchFamily="2" charset="-78"/>
              </a:rPr>
              <a:t>. </a:t>
            </a:r>
          </a:p>
          <a:p>
            <a:pPr algn="just"/>
            <a:endParaRPr lang="fa-IR" sz="2000" dirty="0"/>
          </a:p>
        </p:txBody>
      </p:sp>
      <p:pic>
        <p:nvPicPr>
          <p:cNvPr id="10242" name="Picture 2" descr="http://www.tabaar.com/Schools/Files/Attachments/sb3/ma1.jpg"/>
          <p:cNvPicPr>
            <a:picLocks noChangeAspect="1" noChangeArrowheads="1"/>
          </p:cNvPicPr>
          <p:nvPr/>
        </p:nvPicPr>
        <p:blipFill>
          <a:blip r:embed="rId2"/>
          <a:srcRect/>
          <a:stretch>
            <a:fillRect/>
          </a:stretch>
        </p:blipFill>
        <p:spPr bwMode="auto">
          <a:xfrm>
            <a:off x="609599" y="3810000"/>
            <a:ext cx="4006221" cy="2667000"/>
          </a:xfrm>
          <a:prstGeom prst="rect">
            <a:avLst/>
          </a:prstGeom>
          <a:noFill/>
        </p:spPr>
      </p:pic>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1600200"/>
          </a:xfrm>
        </p:spPr>
        <p:txBody>
          <a:bodyPr>
            <a:normAutofit/>
          </a:bodyPr>
          <a:lstStyle/>
          <a:p>
            <a:pPr algn="just"/>
            <a:r>
              <a:rPr lang="fa-IR"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cs typeface="B Nazanin" pitchFamily="2" charset="-78"/>
              </a:rPr>
              <a:t>آموزش عالی:</a:t>
            </a:r>
          </a:p>
          <a:p>
            <a:pPr algn="just">
              <a:buNone/>
            </a:pPr>
            <a:r>
              <a:rPr lang="fa-IR" sz="2000" dirty="0" smtClean="0">
                <a:cs typeface="B Nazanin" pitchFamily="2" charset="-78"/>
              </a:rPr>
              <a:t>    </a:t>
            </a:r>
            <a:r>
              <a:rPr lang="ar-SA" sz="2000" dirty="0" smtClean="0">
                <a:cs typeface="B Nazanin" pitchFamily="2" charset="-78"/>
              </a:rPr>
              <a:t>دانشگاه‌ها در آلمان‌ مستقل‌ هستند و بودجه‌ كليه‌ مراكز آموزش‌ عالي‌ كه‌ دولتي‌ هستند از طرف‌ مسئولان‌ ايالتي‌ و وزارت‌ فرهنگ‌ آلمان‌ تأمين‌ مي‌شود . نظام آموزش عالی در آلمان شامل اشکال مختلف و انواع گوناگونی از موسسات آموزشی است</a:t>
            </a:r>
            <a:r>
              <a:rPr lang="en-US" sz="2000" dirty="0" smtClean="0">
                <a:cs typeface="B Nazanin" pitchFamily="2" charset="-78"/>
              </a:rPr>
              <a:t>. </a:t>
            </a:r>
          </a:p>
          <a:p>
            <a:pPr algn="just"/>
            <a:endParaRPr lang="fa-IR" sz="2000" dirty="0">
              <a:cs typeface="B Nazanin" pitchFamily="2" charset="-78"/>
            </a:endParaRPr>
          </a:p>
        </p:txBody>
      </p:sp>
      <p:sp>
        <p:nvSpPr>
          <p:cNvPr id="9218" name="AutoShape 2" descr="data:image/jpeg;base64,/9j/4AAQSkZJRgABAQAAAQABAAD/2wCEAAkGBhQSEBUUExQWFRUVGBkXFhcYGBcXFRcWFhQXGBUVFxUXHSYeFxojGhUVHy8gIycpLCwsFh4xNTAqNSYsLCkBCQoKDgwOGg8PGiwkHCQsLCwsLCwsKSwsLCwsKSksLCwsLCwsLCwpLCwsKSwsLCwsLCwsLCwsLCwsLCwsLCwsLP/AABEIAJoBSAMBIgACEQEDEQH/xAAcAAABBQEBAQAAAAAAAAAAAAACAAEDBAYFBwj/xABKEAABAgMEBQgFCQcDAwUAAAABAhEAAyEEEjFBBSJRYZEGE3GBobHR8BUyUsHhFBYjQlNiktLxB3KCk6KywjNDY1Sj4iREc4Oz/8QAGAEBAQEBAQAAAAAAAAAAAAAAAAECAwT/xAAtEQEAAgEDAwMCBAcAAAAAAAAAARECEhMhQVGhFDFSA4FhYtHwIjJTgoORsf/aAAwDAQACEQMRAD8A9vMKHhNBKM0JodoaKzRmhiINoTQspGYaJCmBKYtpQYaHaFFDQzQTQiIASmGuwcO0LWkREM0SlMCRCygQLQZEK7FspGUwJTE3NQJTCykBlwUhGtEhTAxbKHMkjZFJaKx0AXEQTkRnGSYtTMuB5uLBgTHS2KVzLgSmJzAERYlKQkQMSlMAUxURkQJESEQLRURmBIiUpgSItpSIiBIia7AkQspFdgCmJjAlMWxCRAkRMYjIi2iMiFBkQotjcwoUKPC9ZQzQ8KAUKFCgFChQoASmGuwcKLaUjuwiIkhNCykUNErQJELKBAwZECYqGhiYdoEiKGJivKtYUtaWLoYF8DeDhjnRjsq2Riw0czR+kZcyfPQlQK0KDjO7cSHxrrXg9DQUwJC+YQMEUw6BCwkFoabhBEQKhGeqqxholMqAMuN2zQFCAIiW5AqhZMIiIAiJCYjMahkBECYIwJEaZCYEwREMRFQBhmgmhNCwCoBoMphrsLQHNwxlxI8AVwuVRqRChKVCi2jawoUKPK9JQoUKAUKFAmYHZ6wBQo5GmuVtlsjc/OCScEgKWsjbcQCpt7NHN0J+0Wy2mcJSVXVEat4KSFGmqCpIBNcMaQoamFChQChQoUAoYiHhniASIYpg4Z4WAuQrkG8CTCylDThWLNNMshKghRBUm+mgeqXD0cYx5NyCRNGl5Sr0n6WVMKgi8oiW5dLKVqKK5KahxRQyMeqcpbciVZZhWtKQUlIvG65UGYZk1wEeRci9OoRpOTfUlCAJku8qYq6HSshWu6Q6qUuio2CN4+zM+721oUAJgIBFQcIRMZaOYBUFAKMAxMAVCGKYFoqHK4iUYJUASIsJISIAiDJECSI0yAiBMETDGNJIDDGCMCYWhngTBGBeFoEiBIg2hNFspCUwJTE5gDCykBEKJDCjVlNjCjMaM5ZSlS0uQ4Bva14gJQFKU+bA416Y6kjTstaXSe412UNTHmd3RSsF90MuaBiY4NqUpCwUEMtTOKstmDB8C2G0nbSrbEq51Ierk0IF4NeFd6grHJLPkQ7uldLS5EozJi0oTtJA6AHxJwYVjyrlL+0grWfkjooxmqa8d6JZomjVU5xoMTwuXemVzLaoCYoybyBLD6gAloVMYZOpWObEPRhm7bPJny0pNCA7GnrG87bhG4xZtPMnusqUSsqLqU94qoA5UXcsAOrdAy5g6Bk8T2hICDspgz+t8BxhWRIKBsqz4+u3vJi8o3vJD9qKpIEq1vMlgas0a0xLYBQFZgyf1qfWenoKOWliP/u5H8xA7zHzro+aeeWk4C8w2awZuqFZtIHnlJJpePUEkj3RJxtbfRnzwsX/AFlm/nS/zRW0Zy5ss4rBmollCillrQkqbNNajCopWPDUzhthJmdXTE0rb6FTpqQcJ8o//YjxghpaT9tL/Gnxj57vDdApmDo4cYaC3vekuU0mRzd5V7nFiWm4ytZRo9aDwMdD5Qn2hxEfOhI3dkRoloqyUjqAffE0FvoO36ckyaLmJCrqlhLi8pKCkKIHStA/ijzDTH7YlzHEi7JTkogrmEbapupONGPTGPn2Uc1qpDqJAIoBdCTVsSyqdMcyz6PWTlgcj7O8b4sRHUt2Lfb1rHPTVlbga6lFSmURdoXUBrJo2YiOdOQuW6aquMcWCgVBJILZBGVa7YgNmUUCXMWhCNUE3VFTJKBRLsTqJxYFsQ7wLoSLsoaocgqIMwvR1EMHIAoAwbpJ1cdEdHQemJ0hJ+TTihsUoVqgqDlXNLFxVXcsa44h9do39r5SbtoQlTEhSkG6sEUOoXSovvTHnclHNvdbWBCgTlkUth1vFebZVG8ogOpZVTAXnJDnfDiTl7ueW8oplrANyYm8HYGodmfFsvAxBpDliJakBqKUA+4+twGeHfHjEqYpEtN52SVMxwcjfTFXHfFr5epQH0iyAXGsoso4kV1SwFd0Z0rb2fR/KRCwXIFW2O5pSL5tqK63lu747I8KROUBRS9vrK8YnGk5w/3pw6JswH+6LSPbZ1sQlN9a0pSMSogAcYkjw6ZpSeQUmdOIIZjNmKDHJipshE0rlLakgAWmaAKAX1UAAahNA0Kke0mAmLADmgGMePjldbP+omcX7xFyycobQtJ52ctSVat0lNQcaUJGTB4I9Kn6TlITeVMSBlWp6AKnqjgaZ5cSpaFXQo09Ym6NzD1id1IyNqtPNhCmZKpvMszKSupIKaYAHFqgiOfpqyoXNmJStR5tSEsQkA35N8KYYKooVJo2FXWtIPn3bgTctKgnIKRIWRRnKlSyXz2RrtC/tJTqptYCbwcTUJVd2MtAcpLgmj45BjHn+jrsxIKQykqUk3mU7JSpKwMAaqDZXHzoXycqWoFTvtLqdwKk54QmUp7jZrYiYkKQtK0kAgpIIIOBBFCIljxLQuk5lmnKTLmKlrYKZgqWsOAQoE0VgxAyIcR6BonlmlUoKWUmYSxCRdAUKFgSSBe3wtKauEYzI5VqCqpDeyHKm91YnXymd2TdI217qdbxSncgSIqaN0lzqSSG2bCNsTzLUkByQ23KFpRTCwJOAxhRluUuliVXEqCUD1iCajLKgoRn3wo1a089smkFpL49W8DDPZvjacneV6QAlYo49X95LkpOTXi/Q2FfNk2ipxxpuieVayCSAK9LNmMY4xLb0y0csObluWmEXVM6fWQQoOSH9cAuBRuqDs3Knn1FCwAq45bKq5Ydyxbn1Fq3iwOJbzlVtAQoMQVhjWmBqR8YtaN5QrQsqQbpUCCzZjWZ3anjkG3wityi5wWuZKXNVNulQvr1VEBzrJGBpFREgy5pGYBw/eukcREekZqlTyoGpDkqY4gkkk40iWxlXOKv4sxwwKw+G94kTw1OK1aQu7Uu+GG0p2DMGHspVdoSBm7HvgJyhdbNw2X1juqHB7YKytdTU5eSYMqxshmzSGJUwNVXchuMUp6QgqSxBD5uH4CLM1a+dNwVupf8I2xSWXXrbdbKmfZC2tIrHaQFpKsAa8N0XJduRz5UTqEMKHYNlcjFFCkc4kFWqRrMSwN380WZPNGaQVajUL50z4xu2aTWK3pCphUaEunHarZhljAWa2gSFJJ1noK4MmmwfWiayy0FKiTtu4V1lDZXKJeYQxJa87XaVFK4PEtEE7SA5hISo84CPaBAALV3Ug9J6SBKebWfrXmKs2b3xXnoQJSVJUCss41SzitOmJrRIlhaAlQKVPeOrSgzApC1pNYtJqUi5U6zlRNQWALY6rJFNr9ZoKwWBFQQ7bujYIGTYUXlXS4GBBGw7KQyJCFFIBJ1CTjjRneMz7qlEpVcK56z8YcqIFQO3c2PXEabMjBvrEb8Ut/nBTbMhKiDhgMccnbpiAmU+Wz63aMDEawsYUw49cGqypF0nM16GiESks5JAvAEvTA++Ip7TNWEFzQbGcZv2RBoy1hUz6Qi7dPrMzuNsWVSElCtYkX23NR+8xCmyo54o1bt0l9XJTY4YRqJSk0i3gonAqS6b3N0S+bAZkUDdMNO0l9AhYKOcvBwyahILXkZuwdxVy+MQyrMk856uoS1E1Zvjwi2iwIIBuprk1cBXtPCFlCm2pAnoSCgoUk3vVIFCXd9UggVfaMCYaTa0lc1BKLqSCgm69U1AU9Q4FKsX2xCmwoIS6QLxrTDHb0QEqwpMxSWSyWqwzD1ialpURpZQYqYgMSLqagFyMNjxsLXJTzcxKlgI+V84kDDmUiYkJDYguAznFJq0Y8yAZJXQEMzD7zRvOTui5K7EZiwhSxMKStWtTnJDPiKJWQwFQrAmM551ysYc0Vq0pz4BRJWu7M5wKSlRAXdUlyB++vKMlNt6jNmKQpipQKtVSqpBAPq0oTHqtnWkWFM1lKCebSwAoRaCbocmjqSCwZkZ0jyKVazKmrZJXXbs6Adsc8PqXxDpP06i1jRS+bSaXnJLihNGJII2UgpE8CaSE1xxS9SDWmRbjC0coCUDm682xfPrhpUxpxLj2v7Cz7KmOmpymEOkFHnETEMFFwX1nZiKDZ790NYbUoKUFKSQTeViLpJqUg7dkSWu03FoW15QVtxdDYxzZlpvzVKZr2XUB7oupdPFtVL0qzsQ+VNzB3wavHOIUaaICg5r8PBoz6J3D4wK17ImpmmtsHKlUlFwFwwp3vTN8IrW/ljNmpIcJDuWxcb8qUjMpn5eRA3n7u0xqx016VUzuxDYU7ccIUcpKnhQtVeWupxi2lefnrMU5CK1Zw4qcwWIiyUC6XwAqH6T4RiA1otbs1fPZAWWex6fPn4QSpiEpF93IwFenNoe8goKkEliAQXGJHjG6T8FlJeec9X/DzxizNmfSrpkD/3CX98UZC1c8QlipzXOJlKN5QVQtVs90Xos+9rduSpksK1y++T7+2CspIlYYM+43Vvwpxivza3F8k0LdBY+EMqUurE3frDfX8vl4vVnomskz6WZR9UUrlLOzq4xypweYRtLdTtF2TMVfVcAfMl3LJfBjsMUZ0zXOrV8nqQrxjLcHTZU86hOSg+fsv3iJpFiSZqk5AOMcaRXE76RKmLgUDF8G7olk2oCYpVaioY0jXCcrllACDX1X//AEIiyU4l8x2vHOk2khJDO71wY3icOluETm2Fmu5g3tw7Pa4w4YRzrIkSkKDuq6/WATE9psKUrQBgq89TkkGIZtpBloSxDNVjVhE0+2JK0FlBnpdLlwAW6ocN3K1ZpIlqWkb/AO0+EFJk3Sk3iXSrHbwiCRagpajdJfqOG/rhrPbLxGqdVB40rXrpviMpw9De+saVyKNzfW27N8Sz5d6YqrZ9Y6jujnptuq13Wd71Wd0vqu2CQOrjZmWy4oqKHBN0VqDdST0u/YYvAmmJpLS7VZxvpEUtLpYk1UK54E5xCLbqpUUuyj1irCm9uG+Al2yilNQEEDZ1u5pGeFWpqPolJJfWA4pEVEaNTzpQ5a6TiMb93GLFqnJZRSFEXgcNwozudkQy7UnnbxCnutdCVO9+8+ODxOG4sErRyVc4H9R2wyIGHX2b46UjIjCtOhKfGKEm1AKWwJvlqpULrkEOekDhE5mFJus7E62RFMsK3RAmZFNlBSQDgojZBr0AkN62d6tBgRgN5zxisu0eq6SAKNU3tu8QXpQmYT9IaNddTDNm2Ylt8TgiZc/5KOaUvNPiR7o3PIqkpcj6qlCYRQueesyHrsSinSerDCcOaWljV3LFhUnDjnGt5J6YRLmoJSS5uqBYAgqCkgklgbwT01rhGc4vFq/4m50WHkSf3EvXZa0OG2MQI8q0d/rrBr43FH3R6fZLWtFxUu7cCEywlYU95NolgKJS6bxUskkCt0U2eYzHTaZolpDgnFRNE12VoI4/Snl1z/lkVjGRyXMHad0RN/6g0oFf5Io8NZyouE0VeVSprW9Xe5hxeFH1noa+tefvj0R7PPPvI59Jkv8A+ROdf9MfGObpANPI3J/sTnFiffCgDVd98wxusC43RV0gs84rnE64FWUcgN3bBYRg1DbW6XbHaIfR9nMxQGVCWyANTXYDFpWj5eai5bf7oGZIuElJLhALhRS4verSuAhTFqWkJZkru4k1B2pOBSC1KHtidEonfhSrlyS4AzphvEVlp1rxcnAOSpk+yHwArxi2i1F0t9Vjvo5DbMTAQCm9i3S1IURaQVrkOxcljvJyhQVylAmoI7YmkLINcweOUd82GWf9sfjmDuVD+jZXsD8c380ct/Fm3DtSgyKsyaxJo6qFhxUpNSA7VYOzncKx2Ro6T7A/mTPzQY0TJ+z/AO4v80PUYluZZrQ00rYkO9OnfExnXlqUAQKM/wAI6CdES8pZ/mL/ADRInQ0v7NX8xf5oeowW1U2hKjiQGA4ADLoiWZLKZbkFlMQcmIVdOOYW/CLPoaXnLV/MV+aJPQkohilXRzi2/ui+pwSnEs1pCVKvEgGgYO+qpO0e0/VFVZIW5FLz/wBUaP5uyHe4Xz11v3w50DI9hX8yZ+aLv4y3bOItaRNSr6oFdX7pGEHZ7QnnFkuxDeqTlsakaD0BI9g/jV4wQ0FJ9hX41+Ma3o/dfqy4tmmfRqNWc1uuKqcB2ofERJ8oTdajuKNsc+s28dsdcaAkeyr8czxrEidBWcBubDn6zqvfid4z6jGOklM/aJ30UpOer9UijDAtWJbdaQJiMRQ4oKWdIAcFLmoOR90d30LJZggDDAly20vBDREmmoKZVY0aoziepwIcWVa0mYovQuxZgcdrbYkStgHpqq2DP9I6yNESQX5pGDMUggVdwDgd8EjRcoPqDWZ3qzey+HVE9TgU5KZjyRg77nxER25YTJUpLXgPWKUrIN9DA3gclKDR3rPoySl9UF/aSFN0OKQQ0bIesmSemUnj6sa9RjP7g0uItQE0M129hkGGLYZRFJm1LtUp2d0amXo+zswRKQ5q0pgWwBZnGbNiAcok9HWX7GzHoQ3YUUi7uMrpZJc1gp8lA9genVEcvSCeeBBcMPq/8gUdVsWjaDR9lYPIkK6ebB4KT74IaMsQZ7PJH8Mk9dMYu7itMVItYBmu7EuNUkUViaataVapiezzwUBP1up6AE1xyMd+yWCWicVqKVoWE3kqlgkKSGSUFw1FFy1bqaDLqGyWE4y5fXLf3F4m5iUx0+a5QGqn1sKVrw3xXl6WSqcpYe6dweiQNtMY3arLYgki9LQCLtEpRTEJBKaCmUUFSNHBRBnJCQkVMwMC6nDtsu8YbkdCIYYWgc2tNXU7U6c+vsjpWe2JcbQQcnN0pdq4s8aMWHRjki0oL4/TA8A9OpoklaN0eTq2hBYN/qJPbeqadnGbldFmLaPQRvWRKyVElSSU0d+flKU2sz6rtSqjhS955pBZl2yaVJLuoEApo6W957I1dn0PZmARPGwMsGjuzBe0P1Qp/JqzrKQpQW4IBIvGhc1vfeNTuEcsLibdJy4qmKs9puqvEH1ypnGZfGEq11fe4D9eLRsLXotJmrdEtV4JKlrlpJUVEpAClBwaMANoYvQBZuSllWHCJJoDRKSz4VAOPbHXVXRzq2LtVqKpgVd+sC17YG9ZmiC2TucVNmUS11N0qDkrCmu7WuF+rGPQRyOs4/2pX4U/kgvmzKGEtPUE9X1RE1z2IiWe0dpBKZCSWJcJajkkgDvjj2y2yzPKiQUmh61CgDg/pG3PJ1FCJQcFx6mIwMP6GH2X9hjU/VmYqmYwpg7LbJQIExCAH11BSrzAGgBUBiB1PTCIdHyErJBtUqWwcFbEdTqofGN7Z9EXUJCpRvBKQpgg1AY1vQXyJv8AaXwR7lGMT9SY6NU84tE0BZSJ4IBoQaHeGJaFHopspylr4D3GFGdyexMPNxylDNzSeI6qs+eEOjlOB/sp/F8I3x0Ir2geo74E6FmN6yOslh/TGNM/Dy51+DEDlh/xD8X/AIw/zzP2Q/EfCNt6GXlzbbXU39sJeg1EV5vtP+EZ0x8PK/Zizy0Lf6Yf94ww5aq+zH4j4Rtk6EXgObOWJ/LDnQivuDj+WJUfDyfZiPnsv7NPEw3z1X9mniY3SdDKzKaZgk0fIEeXgfQ69qegfp5eFR/T8jEfPZf2aeJhDluv7NPExtRoqZs/qHZWDToeZu4jvHueH+PyMQeW6vs0/iPhDnlsr7NJptNDsjcehFmurx2Y1CasadMI6CXX1KPmcq7BFqPh5GI+eqxjKTg+J4iEOXCvsx+IxuBoVb4opv8AhsgvQi/u+PY++FR8PJ9mEPLhf2aeJhDlwv7NPE+Eb0aFWzEpbEAKIAJDXqpbhjthvQqzmnt7aNCo+HkYP58L+zTxML58L+zS3SY3h0Evak9fwh06GXtRxP5YcfDyfZgjy4VlLT+Iw8vlpMUWEpJOx1OczG9GiF+0n8R/LD+hltiniv8ALF/s8rywa+Wc0YyQHwe978YiPLiZ7CO2PQfQ8z2k8T1ZQjolftDipuLVhX5PJz2YKTy0mqLCWD0XieESzOVVo+xOwaq8POUbr0Mv2x29/jDHQyvbHDhEmPyeSpYBXKm1ZSgP4F+MIcobb9kf5a43x0Kr2wP4T+aG9CKzmAfwn88Ofh5Kl5/P0zbFs8jDBpShhTLE7zU5xWMq0qqZGNKoVgek749LGgznN/p/8oL0J/ydnuvRuNUe2MLy8xTouf8A9Mng3bei1Is9slpIRJSkGpa7j1qj0QaEGazwEIaDGa1Hh10MW8594j9/c5edrl277N+pB7jCSi3ZII/CPfHofoNHtK/px4QQ0Gg4lfEeHuhU9oXl54pOkfvDoUjxrDpVpL2pn40j3+Xj0I6Cl/e4/CF6GlD2uhx4Ray7R/o57sjoG32+TO+lKpktQY31BYDVSUi84L06+htSOUEzYngfGJxoqXsPEwjouV7PaeGMSccp6lT3AnlCc0jqOeWPVDfOI+wPxfCJDouT7H9S+4Kh/R0r2BxU/fDTn3OUY5RbUdvwgvnCnYrs8YJOj5Y+onv74XyWX7CeA8IVn3TkvTqD7XD4woXMI9hH4QYUarLucqw0oPPnzthxpRL59r/rvjiia2+DE3OseDfz+X/P0ZuXY9MDZ568vNIYaaHsnj8PO+OSmc9BBle0dEXfz7lunL039zgpz0YecmiRGlxsy6a59XacyY5JO7uhc4RTI/rhui7+fdeXYGlU78q1fp6cdjZNDHSiOvZVujjjtjjpV5x7oIGnnvhv59y5db0qNj7d+2u04bhC9LJxu8G6h0Adscgr3eeuHU+LdbN2xd/MuXXGl07CaDZtdXuhJ0oPZVnszjjpO89EMBmCe2G/kXLt+lR7Ksj450p3ww0qBgk4Uwy9XPeRHJIO/sh674nqMi5dX0qA+r3dYhxpUFnT3HLEA5xyGJHnZ+sM/wCjGkN/LuuqXY9LfdPWffC9L/cPEDoaOQU4YHoFOuBSkfoIb+aanYGlvu9vnzxgTpcZp7QzdHujlcT52QxmCG9manUOmvu9vvbGF6ZOztPhHM5wbIbnNvnjE3s+5qdT0yW9UcfhDemj7I4/COaVDb3Q6ZvW0N7PuanR9M/d7fhC9Nn2e34Rzrw8+cYdwYb2ZqX1aXVsHb4xEdLryCe3xinuw2/p5xhEb+z4Q3cu5a96XmZXeB/NDHSq9o4fGOfMcfpt8mEJnnLgIbuXc1Lx0msZjhSG9Kr2jhFMLDbyzV6cusQiaYdFceMTcz7lrXpRftDh7oZOkFH6w4D3RWSkH6vd2QjZQztDcz7lysnSK/a/p+EAdIqf1jwAiuZDOCDsIIL0qaNSGMlOxvhE3M+5cpvSCvbMCdIK9o8YgXJBxbgPGFzQ8jy0Tcy7pcpflqsXXjtLcXrDKtStp/EfGIro2Dz0QSk7h1dEXXPdbOZpz957oUIhv0hRmcp7oAGpYA9WHGHB91MunsiIjDrggK9RhLKRJcjHqFe6hhxNAPj4whgnzsgUjWjSjSoea7PHqggQ2I6C75HYQ+EVEKNeqJrJUF60OPWe+JwDcDz34QucHkQ0zE/u/wCMGlIZVPLCLONKYzNrN1wcsbG7O4Vff4QSUi6stg/9qoEjH+HvMSYgsldKabXB4QRlk/W7qdEKSNYdXdAE1PSe6GmPdLSEbXVvcmB5kPifh7okIcB69PTClpF4DK8O+JOMe6gKADs2vRj53Q8wfw8a8aRfsyBdJYOMN1ctkUpwqegd0JxilRJlvv4szOO+DXKzBc7iNvHZFkIHNuwd8c4FaBrUHlYEIx4KVUpD1Hd0NQdEOtKWoKHtrlDtUdXeYZQoOjxiJRkyxvPnO6aYwd0cfCpp1REcvO2JpZ7yOpxSLEWF8nGLd+bZ9eMJhvPV3RNawxJFDeOFM4hPvbq2dEJiShEUFNvbg0Dd+OMNK9Tr90SE6vnYYlLSBZ3Q6QK4+eqkC/nriecKJ/dJ6ypQJ4AcBEhKRlId/Hb8IaZLDPjt3V6Xw3QbY9H5YJaBfwyjRSvdfAcWHeYa4cB56IknBlMKYdwiFJoOlXuiUJbu8dpMB5w8+RDqUdvlxElnqa1rFoA2wtVvZffWGU++J5aRdXTBm4KivMFOEaKMtRFK9vhCUXdqjz8YaYfcOqkQqVSILJUwGAyoXNMyHf3bBDDBy+5nbviC9QecoJWA6YAydlemna9YURXiamtRjDxFf//Z"/>
          <p:cNvSpPr>
            <a:spLocks noChangeAspect="1" noChangeArrowheads="1"/>
          </p:cNvSpPr>
          <p:nvPr/>
        </p:nvSpPr>
        <p:spPr bwMode="auto">
          <a:xfrm>
            <a:off x="155575" y="-1714500"/>
            <a:ext cx="7620000" cy="35814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9220" name="Picture 4" descr="http://upload.wikimedia.org/wikipedia/commons/thumb/7/75/Schloss_M%C3%BCnster.jpg/800px-Schloss_M%C3%BCnster.jpg"/>
          <p:cNvPicPr>
            <a:picLocks noChangeAspect="1" noChangeArrowheads="1"/>
          </p:cNvPicPr>
          <p:nvPr/>
        </p:nvPicPr>
        <p:blipFill>
          <a:blip r:embed="rId2"/>
          <a:srcRect/>
          <a:stretch>
            <a:fillRect/>
          </a:stretch>
        </p:blipFill>
        <p:spPr bwMode="auto">
          <a:xfrm>
            <a:off x="762000" y="2895600"/>
            <a:ext cx="7620000" cy="3581400"/>
          </a:xfrm>
          <a:prstGeom prst="rect">
            <a:avLst/>
          </a:prstGeom>
          <a:noFill/>
        </p:spPr>
      </p:pic>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3581400"/>
          </a:xfrm>
        </p:spPr>
        <p:txBody>
          <a:bodyPr>
            <a:normAutofit/>
          </a:bodyPr>
          <a:lstStyle/>
          <a:p>
            <a:pPr algn="just" rtl="1"/>
            <a:r>
              <a:rPr lang="ar-SA"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cs typeface="B Nazanin" pitchFamily="2" charset="-78"/>
              </a:rPr>
              <a:t>دانشگاه علوم کاربردی</a:t>
            </a:r>
            <a:r>
              <a:rPr lang="en-US"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cs typeface="B Nazanin" pitchFamily="2" charset="-78"/>
              </a:rPr>
              <a:t> :</a:t>
            </a:r>
          </a:p>
          <a:p>
            <a:pPr algn="just" rtl="1"/>
            <a:r>
              <a:rPr lang="ar-SA" sz="2000" dirty="0" smtClean="0">
                <a:cs typeface="B Nazanin" pitchFamily="2" charset="-78"/>
              </a:rPr>
              <a:t>این موسسات در واقع مراکز آموزشی عملی و تجربی هستند</a:t>
            </a:r>
            <a:endParaRPr lang="en-US" sz="2000" dirty="0" smtClean="0">
              <a:cs typeface="B Nazanin" pitchFamily="2" charset="-78"/>
            </a:endParaRPr>
          </a:p>
          <a:p>
            <a:pPr algn="just" rtl="1"/>
            <a:r>
              <a:rPr lang="ar-SA"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cs typeface="B Nazanin" pitchFamily="2" charset="-78"/>
              </a:rPr>
              <a:t>مدارس عالی موسیقی و هنر</a:t>
            </a:r>
            <a:r>
              <a:rPr lang="en-US"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cs typeface="B Nazanin" pitchFamily="2" charset="-78"/>
              </a:rPr>
              <a:t>:</a:t>
            </a:r>
          </a:p>
          <a:p>
            <a:pPr algn="just" rtl="1"/>
            <a:r>
              <a:rPr lang="ar-SA" sz="2000" dirty="0" smtClean="0">
                <a:cs typeface="B Nazanin" pitchFamily="2" charset="-78"/>
              </a:rPr>
              <a:t>این موسسات مراکز یادگیری هنر هستند. تقریبا تمام دانشکده‌های هنر و موسیقی در آلمان حق اعطای مدرک دکتری، فوق دکتری و عنوان پروفسوری را دارند</a:t>
            </a:r>
            <a:r>
              <a:rPr lang="en-US" sz="2000" dirty="0" smtClean="0">
                <a:cs typeface="B Nazanin" pitchFamily="2" charset="-78"/>
              </a:rPr>
              <a:t>.</a:t>
            </a:r>
          </a:p>
          <a:p>
            <a:pPr algn="just" rtl="1"/>
            <a:r>
              <a:rPr lang="ar-SA"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cs typeface="B Nazanin" pitchFamily="2" charset="-78"/>
              </a:rPr>
              <a:t>دانشگاه‌های همکاری‌های آموزشی</a:t>
            </a:r>
            <a:r>
              <a:rPr lang="en-US"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cs typeface="B Nazanin" pitchFamily="2" charset="-78"/>
              </a:rPr>
              <a:t>:</a:t>
            </a:r>
          </a:p>
          <a:p>
            <a:pPr algn="just" rtl="1"/>
            <a:r>
              <a:rPr lang="ar-SA" sz="2000" dirty="0" smtClean="0">
                <a:cs typeface="B Nazanin" pitchFamily="2" charset="-78"/>
              </a:rPr>
              <a:t>انتخاب این موسسات برای افرادی که به دنبال آغاز یک حرفه‌ هستند گزینه بسیار مناسبی است فارغ‌التحصیلان این موسسات، چشم‌انداز شغلی خوبی خواهند داشت</a:t>
            </a:r>
            <a:r>
              <a:rPr lang="en-US" sz="2000" dirty="0" smtClean="0">
                <a:cs typeface="B Nazanin" pitchFamily="2" charset="-78"/>
              </a:rPr>
              <a:t>.</a:t>
            </a:r>
          </a:p>
          <a:p>
            <a:pPr algn="just"/>
            <a:endParaRPr lang="fa-IR" sz="2000" dirty="0">
              <a:cs typeface="B Nazanin" pitchFamily="2" charset="-78"/>
            </a:endParaRPr>
          </a:p>
        </p:txBody>
      </p:sp>
      <p:pic>
        <p:nvPicPr>
          <p:cNvPr id="8194" name="Picture 2" descr="https://encrypted-tbn0.gstatic.com/images?q=tbn:ANd9GcTbJVdqT2_5Cro9IZFUvrbxQTxulYeKvyaeMnZb6gLE1XGGm0qm"/>
          <p:cNvPicPr>
            <a:picLocks noChangeAspect="1" noChangeArrowheads="1"/>
          </p:cNvPicPr>
          <p:nvPr/>
        </p:nvPicPr>
        <p:blipFill>
          <a:blip r:embed="rId2"/>
          <a:srcRect/>
          <a:stretch>
            <a:fillRect/>
          </a:stretch>
        </p:blipFill>
        <p:spPr bwMode="auto">
          <a:xfrm>
            <a:off x="457200" y="4614496"/>
            <a:ext cx="4191000" cy="2014904"/>
          </a:xfrm>
          <a:prstGeom prst="rect">
            <a:avLst/>
          </a:prstGeom>
          <a:noFill/>
        </p:spPr>
      </p:pic>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2057400"/>
          </a:xfrm>
        </p:spPr>
        <p:txBody>
          <a:bodyPr>
            <a:noAutofit/>
          </a:bodyPr>
          <a:lstStyle/>
          <a:p>
            <a:pPr algn="just" rtl="1"/>
            <a:r>
              <a:rPr lang="ar-SA"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cs typeface="B Nazanin" pitchFamily="2" charset="-78"/>
              </a:rPr>
              <a:t>دانشکده‌های خصوصی</a:t>
            </a:r>
            <a:r>
              <a:rPr lang="en-US"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cs typeface="B Nazanin" pitchFamily="2" charset="-78"/>
              </a:rPr>
              <a:t> :</a:t>
            </a:r>
          </a:p>
          <a:p>
            <a:pPr algn="just" rtl="1"/>
            <a:r>
              <a:rPr lang="ar-SA" sz="2000" dirty="0" smtClean="0">
                <a:cs typeface="B Nazanin" pitchFamily="2" charset="-78"/>
              </a:rPr>
              <a:t>این موسسات در واقع موسسات مناسب برای دانشجویانی است که خودشان هزینه تحصیل خود را می‌پردازند</a:t>
            </a:r>
            <a:r>
              <a:rPr lang="en-US" sz="2000" dirty="0" smtClean="0">
                <a:cs typeface="B Nazanin" pitchFamily="2" charset="-78"/>
              </a:rPr>
              <a:t>. </a:t>
            </a:r>
          </a:p>
          <a:p>
            <a:pPr algn="just" rtl="1"/>
            <a:r>
              <a:rPr lang="ar-SA" sz="2000" dirty="0" smtClean="0">
                <a:cs typeface="B Nazanin" pitchFamily="2" charset="-78"/>
              </a:rPr>
              <a:t>علاوه بر این برای تحصیل در برخی رشته‌ها نظیر پزشکی، حقوق و تربیت معلم داوطلبان باید در آزمون سراسری شرکت کنند. بعلاوه در این کشور همچنان چندین رشته با مدرک دیپلم نیز وجود دارد</a:t>
            </a:r>
            <a:endParaRPr lang="en-US" sz="2000" dirty="0" smtClean="0">
              <a:cs typeface="B Nazanin" pitchFamily="2" charset="-78"/>
            </a:endParaRPr>
          </a:p>
          <a:p>
            <a:pPr algn="just"/>
            <a:endParaRPr lang="fa-IR" sz="2000" dirty="0">
              <a:cs typeface="B Nazanin" pitchFamily="2" charset="-78"/>
            </a:endParaRPr>
          </a:p>
        </p:txBody>
      </p:sp>
      <p:pic>
        <p:nvPicPr>
          <p:cNvPr id="7170" name="Picture 2" descr="http://axgig.com/images/22016707935079698179.jpg"/>
          <p:cNvPicPr>
            <a:picLocks noChangeAspect="1" noChangeArrowheads="1"/>
          </p:cNvPicPr>
          <p:nvPr/>
        </p:nvPicPr>
        <p:blipFill>
          <a:blip r:embed="rId2"/>
          <a:srcRect/>
          <a:stretch>
            <a:fillRect/>
          </a:stretch>
        </p:blipFill>
        <p:spPr bwMode="auto">
          <a:xfrm>
            <a:off x="457200" y="2876549"/>
            <a:ext cx="6667500" cy="3752851"/>
          </a:xfrm>
          <a:prstGeom prst="rect">
            <a:avLst/>
          </a:prstGeom>
          <a:noFill/>
        </p:spPr>
      </p:pic>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3733800"/>
          </a:xfrm>
        </p:spPr>
        <p:txBody>
          <a:bodyPr>
            <a:normAutofit lnSpcReduction="10000"/>
          </a:bodyPr>
          <a:lstStyle/>
          <a:p>
            <a:pPr algn="just" rtl="1"/>
            <a:r>
              <a:rPr lang="ar-SA"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cs typeface="B Nazanin" pitchFamily="2" charset="-78"/>
              </a:rPr>
              <a:t>شرايط استخدامي معلمين</a:t>
            </a:r>
            <a:endParaRPr lang="en-US"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cs typeface="B Nazanin" pitchFamily="2" charset="-78"/>
            </a:endParaRPr>
          </a:p>
          <a:p>
            <a:pPr algn="just" rtl="1"/>
            <a:r>
              <a:rPr lang="ar-SA" sz="2000" dirty="0" smtClean="0">
                <a:cs typeface="B Nazanin" pitchFamily="2" charset="-78"/>
              </a:rPr>
              <a:t>تمام معلمان در ايالات قديمي‌بصورت دوره‌اي استخدام مي‌شوند.  و ما بقي بصورت قرار دادي مي‌باشند. تنها ساكنين و شهروندان آلماني مي‌توانند استخدام شوند. با توجه به قانون اتحاديه اروپا در سال 1986 و مجلس آن زمان،‌آلمان به ساكنين ساير كشورها  نيز اجازه استخدام در مدارس آلماني را مي دهد. اين در حالي است كه اين ساكنين نمي‌توانند بصورت استخدامي‌كار كنند بلكه بصورت  قرار دادي  به كار گرفته مي‌شوند</a:t>
            </a:r>
            <a:r>
              <a:rPr lang="en-US" sz="2000" dirty="0" smtClean="0">
                <a:cs typeface="B Nazanin" pitchFamily="2" charset="-78"/>
              </a:rPr>
              <a:t>. </a:t>
            </a:r>
          </a:p>
          <a:p>
            <a:pPr algn="just" rtl="1"/>
            <a:r>
              <a:rPr lang="en-US" sz="2000" dirty="0" smtClean="0">
                <a:cs typeface="B Nazanin" pitchFamily="2" charset="-78"/>
              </a:rPr>
              <a:t> </a:t>
            </a:r>
            <a:r>
              <a:rPr lang="ar-SA" sz="2000" dirty="0" smtClean="0">
                <a:cs typeface="B Nazanin" pitchFamily="2" charset="-78"/>
              </a:rPr>
              <a:t>اين در حالي است كه معلمان قرار دادي نيز مي‌توانند از بسياري مزاياي استخدامي ها برخوردار شوند. تمام معلمان قراردادي بايد ضوابط اخلاقي و حرفه‌اي را كه معلمان استخدامي‌مي‌پذيرند قبول داشته باشند. معلمان استخدامي ‌داراي سابقه طولاني در آلمان مي‌باشند. در هر حال استخدام شدن يا نشدن بين معلمان از زواياي مختلفي مورد رقابت قرار گرفت. ميزان احترام و حرمت يك معلم همواره توسط كليه ايالتهاي آلمان مورد تأكيد و تأئيد مي باشد</a:t>
            </a:r>
            <a:r>
              <a:rPr lang="en-US" sz="2000" dirty="0" smtClean="0">
                <a:cs typeface="B Nazanin" pitchFamily="2" charset="-78"/>
              </a:rPr>
              <a:t>. </a:t>
            </a:r>
          </a:p>
          <a:p>
            <a:pPr algn="just"/>
            <a:endParaRPr lang="fa-IR" sz="2000" dirty="0">
              <a:cs typeface="B Nazanin" pitchFamily="2" charset="-78"/>
            </a:endParaRPr>
          </a:p>
        </p:txBody>
      </p:sp>
      <p:pic>
        <p:nvPicPr>
          <p:cNvPr id="6146" name="Picture 2" descr="https://encrypted-tbn0.gstatic.com/images?q=tbn:ANd9GcTFS7rr8WHMi2foJp5q-05B_QqjY8xp7-8XtDKVyPpCx0v_PzP8_w"/>
          <p:cNvPicPr>
            <a:picLocks noChangeAspect="1" noChangeArrowheads="1"/>
          </p:cNvPicPr>
          <p:nvPr/>
        </p:nvPicPr>
        <p:blipFill>
          <a:blip r:embed="rId2"/>
          <a:srcRect/>
          <a:stretch>
            <a:fillRect/>
          </a:stretch>
        </p:blipFill>
        <p:spPr bwMode="auto">
          <a:xfrm>
            <a:off x="457200" y="4267200"/>
            <a:ext cx="4114800" cy="2312517"/>
          </a:xfrm>
          <a:prstGeom prst="rect">
            <a:avLst/>
          </a:prstGeom>
          <a:noFill/>
        </p:spPr>
      </p:pic>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19200"/>
            <a:ext cx="8229600" cy="2209800"/>
          </a:xfrm>
        </p:spPr>
        <p:txBody>
          <a:bodyPr>
            <a:noAutofit/>
          </a:bodyPr>
          <a:lstStyle/>
          <a:p>
            <a:pPr algn="just" rtl="1"/>
            <a:r>
              <a:rPr lang="en-US" sz="2000" dirty="0" smtClean="0">
                <a:cs typeface="B Nazanin" pitchFamily="2" charset="-78"/>
              </a:rPr>
              <a:t>  </a:t>
            </a:r>
            <a:r>
              <a:rPr lang="ar-SA"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cs typeface="B Nazanin" pitchFamily="2" charset="-78"/>
              </a:rPr>
              <a:t>حقوق و مزاياي معلمين</a:t>
            </a:r>
            <a:endParaRPr lang="en-US"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cs typeface="B Nazanin" pitchFamily="2" charset="-78"/>
            </a:endParaRPr>
          </a:p>
          <a:p>
            <a:pPr algn="just" rtl="1"/>
            <a:r>
              <a:rPr lang="en-US" sz="2000" dirty="0" smtClean="0">
                <a:cs typeface="B Nazanin" pitchFamily="2" charset="-78"/>
              </a:rPr>
              <a:t> </a:t>
            </a:r>
            <a:r>
              <a:rPr lang="ar-SA" sz="2000" dirty="0" smtClean="0">
                <a:cs typeface="B Nazanin" pitchFamily="2" charset="-78"/>
              </a:rPr>
              <a:t>بدليل آنكه معلمان  استخدامي‌ مي باشند. ‌حقوق آن‌ها بر اساس ميزان حقوق ملي پرداخت مي‌شود حقوق معلمان در سطح 12</a:t>
            </a:r>
            <a:r>
              <a:rPr lang="en-US" sz="2000" dirty="0" smtClean="0">
                <a:cs typeface="B Nazanin" pitchFamily="2" charset="-78"/>
              </a:rPr>
              <a:t>-A  </a:t>
            </a:r>
            <a:r>
              <a:rPr lang="ar-SA" sz="2000" dirty="0" smtClean="0">
                <a:cs typeface="B Nazanin" pitchFamily="2" charset="-78"/>
              </a:rPr>
              <a:t>تا 16</a:t>
            </a:r>
            <a:r>
              <a:rPr lang="en-US" sz="2000" dirty="0" smtClean="0">
                <a:cs typeface="B Nazanin" pitchFamily="2" charset="-78"/>
              </a:rPr>
              <a:t>-A  ( </a:t>
            </a:r>
            <a:r>
              <a:rPr lang="ar-SA" sz="2000" dirty="0" smtClean="0">
                <a:cs typeface="B Nazanin" pitchFamily="2" charset="-78"/>
              </a:rPr>
              <a:t>از 35000 دلار تا 49000 دلار ) در سال مي‌باشد. معلمان تازه كار ( 4000 دلار ) مديران و كمك مديران ومعاونين پايه ( 44000 دلار ) و مديران و هنرستان فني  ( 49000 دلار ) در سال دريافت مي‌كنند.  اين حقوق هاي ساليانه با توجه به تعداد افراد خانواده آن‌ها و ازدواج زيادتر مي‌شود</a:t>
            </a:r>
            <a:r>
              <a:rPr lang="en-US" sz="2000" dirty="0" smtClean="0">
                <a:cs typeface="B Nazanin" pitchFamily="2" charset="-78"/>
              </a:rPr>
              <a:t>. </a:t>
            </a:r>
          </a:p>
          <a:p>
            <a:pPr algn="just" rtl="1">
              <a:buNone/>
            </a:pPr>
            <a:endParaRPr lang="en-US" sz="2000" dirty="0" smtClean="0">
              <a:cs typeface="B Nazanin" pitchFamily="2" charset="-78"/>
            </a:endParaRPr>
          </a:p>
          <a:p>
            <a:pPr algn="just"/>
            <a:endParaRPr lang="fa-IR" sz="2000" dirty="0">
              <a:cs typeface="B Nazanin" pitchFamily="2" charset="-78"/>
            </a:endParaRPr>
          </a:p>
        </p:txBody>
      </p:sp>
      <p:pic>
        <p:nvPicPr>
          <p:cNvPr id="5122" name="Picture 2" descr="https://encrypted-tbn0.gstatic.com/images?q=tbn:ANd9GcQvUcvY0UY6Mf869FdjtdVwkrNc_NgQvgnS0OTOCA4ue5g-WtTS"/>
          <p:cNvPicPr>
            <a:picLocks noChangeAspect="1" noChangeArrowheads="1"/>
          </p:cNvPicPr>
          <p:nvPr/>
        </p:nvPicPr>
        <p:blipFill>
          <a:blip r:embed="rId2"/>
          <a:srcRect/>
          <a:stretch>
            <a:fillRect/>
          </a:stretch>
        </p:blipFill>
        <p:spPr bwMode="auto">
          <a:xfrm>
            <a:off x="609600" y="3276600"/>
            <a:ext cx="4262967" cy="2895600"/>
          </a:xfrm>
          <a:prstGeom prst="rect">
            <a:avLst/>
          </a:prstGeom>
          <a:noFill/>
        </p:spPr>
      </p:pic>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990600"/>
            <a:ext cx="8229600" cy="4343400"/>
          </a:xfrm>
        </p:spPr>
        <p:txBody>
          <a:bodyPr>
            <a:normAutofit/>
          </a:bodyPr>
          <a:lstStyle/>
          <a:p>
            <a:pPr algn="just">
              <a:lnSpc>
                <a:spcPct val="150000"/>
              </a:lnSpc>
            </a:pPr>
            <a:r>
              <a:rPr lang="ar-SA" sz="2000" dirty="0" smtClean="0">
                <a:cs typeface="B Nazanin" pitchFamily="2" charset="-78"/>
              </a:rPr>
              <a:t>معلمان استخدامي‌تمام وقت همچنين از مزايايي از قبيل بيمه سلامتي، زمان تفريح، عيدي كريسمس و حقوق بازنشستگي مي‌باشد. اين مسأله جذابيت هاي زيادي را براي افرادي كه علاقه به آموزش بچه‌ها و وارد شدن به دنياي معلمي را دارند به همراه دارد. معلمان استخدامي‌هر دو سال يك بار اضافه حقوق مي‌گيرند تا به سن 50 برسند و در آن زمان حقوق آن‌ها ثابت مي‌شود. معلمان همچنين در طول 2دوره آموزش براي شغل معلمي حقوقي دريافت مي‌كنند. در حقيقت آن‌ها نصف معلمان تازه كار تمام وقت حقوق دريافت مي‌كنند. به دليل اين كه آن ها براي استخدام آموزش داده مي‌شوند بنابراين از بسياري از مزاياي افراد استخدامي‌, همچنين حقوق اضافي و غيره برخوردار مي باشند</a:t>
            </a:r>
            <a:r>
              <a:rPr lang="en-US" sz="2000" dirty="0" smtClean="0">
                <a:cs typeface="B Nazanin" pitchFamily="2" charset="-78"/>
              </a:rPr>
              <a:t>.</a:t>
            </a:r>
            <a:endParaRPr lang="fa-IR" sz="2000" dirty="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fontScale="90000"/>
          </a:bodyPr>
          <a:lstStyle/>
          <a:p>
            <a:pPr algn="ctr"/>
            <a:r>
              <a:rPr lang="fa-IR" dirty="0" smtClean="0">
                <a:cs typeface="B Nazanin" pitchFamily="2" charset="-78"/>
              </a:rPr>
              <a:t>جدول مقایسه آموزش و پروش ایران وآلمان</a:t>
            </a:r>
            <a:r>
              <a:rPr lang="fa-IR" dirty="0" smtClean="0"/>
              <a:t> </a:t>
            </a:r>
            <a:endParaRPr lang="fa-IR" dirty="0"/>
          </a:p>
        </p:txBody>
      </p:sp>
      <p:graphicFrame>
        <p:nvGraphicFramePr>
          <p:cNvPr id="4" name="Content Placeholder 3"/>
          <p:cNvGraphicFramePr>
            <a:graphicFrameLocks noGrp="1"/>
          </p:cNvGraphicFramePr>
          <p:nvPr>
            <p:ph idx="1"/>
          </p:nvPr>
        </p:nvGraphicFramePr>
        <p:xfrm>
          <a:off x="533400" y="1600201"/>
          <a:ext cx="8305800" cy="4456737"/>
        </p:xfrm>
        <a:graphic>
          <a:graphicData uri="http://schemas.openxmlformats.org/drawingml/2006/table">
            <a:tbl>
              <a:tblPr rtl="1" firstRow="1" bandRow="1">
                <a:tableStyleId>{5C22544A-7EE6-4342-B048-85BDC9FD1C3A}</a:tableStyleId>
              </a:tblPr>
              <a:tblGrid>
                <a:gridCol w="2657308"/>
                <a:gridCol w="2657308"/>
                <a:gridCol w="2991184"/>
              </a:tblGrid>
              <a:tr h="557518">
                <a:tc>
                  <a:txBody>
                    <a:bodyPr/>
                    <a:lstStyle/>
                    <a:p>
                      <a:pPr indent="347345" algn="ctr" rtl="1">
                        <a:lnSpc>
                          <a:spcPct val="150000"/>
                        </a:lnSpc>
                        <a:spcAft>
                          <a:spcPts val="0"/>
                        </a:spcAft>
                      </a:pPr>
                      <a:r>
                        <a:rPr lang="fa-IR" sz="2400" dirty="0">
                          <a:latin typeface="Calibri"/>
                          <a:ea typeface="Times New Roman"/>
                          <a:cs typeface="B Nazanin" pitchFamily="2" charset="-78"/>
                        </a:rPr>
                        <a:t>کشور</a:t>
                      </a:r>
                      <a:endParaRPr lang="en-US" sz="1200" dirty="0">
                        <a:latin typeface="Calibri"/>
                        <a:ea typeface="Calibri"/>
                        <a:cs typeface="B Nazanin" pitchFamily="2" charset="-78"/>
                      </a:endParaRPr>
                    </a:p>
                  </a:txBody>
                  <a:tcPr marL="68580" marR="68580" marT="0" marB="0"/>
                </a:tc>
                <a:tc>
                  <a:txBody>
                    <a:bodyPr/>
                    <a:lstStyle/>
                    <a:p>
                      <a:pPr indent="347345" algn="ctr" rtl="1">
                        <a:lnSpc>
                          <a:spcPct val="150000"/>
                        </a:lnSpc>
                        <a:spcAft>
                          <a:spcPts val="0"/>
                        </a:spcAft>
                      </a:pPr>
                      <a:r>
                        <a:rPr kumimoji="0" lang="fa-IR" sz="2400" b="1" kern="1200" dirty="0">
                          <a:solidFill>
                            <a:schemeClr val="lt1"/>
                          </a:solidFill>
                          <a:latin typeface="Calibri"/>
                          <a:ea typeface="Times New Roman"/>
                          <a:cs typeface="B Nazanin" pitchFamily="2" charset="-78"/>
                        </a:rPr>
                        <a:t>   ایران</a:t>
                      </a:r>
                      <a:endParaRPr kumimoji="0" lang="en-US" sz="2400" b="1" kern="1200" dirty="0">
                        <a:solidFill>
                          <a:schemeClr val="lt1"/>
                        </a:solidFill>
                        <a:latin typeface="Calibri"/>
                        <a:ea typeface="Times New Roman"/>
                        <a:cs typeface="B Nazanin" pitchFamily="2" charset="-78"/>
                      </a:endParaRPr>
                    </a:p>
                  </a:txBody>
                  <a:tcPr marL="68580" marR="68580" marT="0" marB="0"/>
                </a:tc>
                <a:tc>
                  <a:txBody>
                    <a:bodyPr/>
                    <a:lstStyle/>
                    <a:p>
                      <a:pPr indent="347345" algn="ctr" rtl="1">
                        <a:lnSpc>
                          <a:spcPct val="150000"/>
                        </a:lnSpc>
                        <a:spcAft>
                          <a:spcPts val="0"/>
                        </a:spcAft>
                      </a:pPr>
                      <a:r>
                        <a:rPr kumimoji="0" lang="fa-IR" sz="2400" b="1" kern="1200" dirty="0">
                          <a:solidFill>
                            <a:schemeClr val="lt1"/>
                          </a:solidFill>
                          <a:latin typeface="Calibri"/>
                          <a:ea typeface="Times New Roman"/>
                          <a:cs typeface="B Nazanin" pitchFamily="2" charset="-78"/>
                        </a:rPr>
                        <a:t>آلمان</a:t>
                      </a:r>
                      <a:endParaRPr kumimoji="0" lang="en-US" sz="2400" b="1" kern="1200" dirty="0">
                        <a:solidFill>
                          <a:schemeClr val="lt1"/>
                        </a:solidFill>
                        <a:latin typeface="Calibri"/>
                        <a:ea typeface="Times New Roman"/>
                        <a:cs typeface="B Nazanin" pitchFamily="2" charset="-78"/>
                      </a:endParaRPr>
                    </a:p>
                  </a:txBody>
                  <a:tcPr marL="68580" marR="68580" marT="0" marB="0"/>
                </a:tc>
              </a:tr>
              <a:tr h="418138">
                <a:tc>
                  <a:txBody>
                    <a:bodyPr/>
                    <a:lstStyle/>
                    <a:p>
                      <a:pPr algn="ctr" rtl="1">
                        <a:lnSpc>
                          <a:spcPct val="150000"/>
                        </a:lnSpc>
                        <a:spcAft>
                          <a:spcPts val="0"/>
                        </a:spcAft>
                      </a:pPr>
                      <a:r>
                        <a:rPr lang="fa-IR" sz="1400" b="1" dirty="0">
                          <a:latin typeface="Calibri"/>
                          <a:ea typeface="Times New Roman"/>
                          <a:cs typeface="B Nazanin" pitchFamily="2" charset="-78"/>
                        </a:rPr>
                        <a:t>شروع مدارس</a:t>
                      </a:r>
                      <a:endParaRPr lang="en-US" sz="1200" b="1" dirty="0">
                        <a:latin typeface="Calibri"/>
                        <a:ea typeface="Calibri"/>
                        <a:cs typeface="B Nazanin" pitchFamily="2" charset="-78"/>
                      </a:endParaRPr>
                    </a:p>
                  </a:txBody>
                  <a:tcPr marL="68580" marR="68580" marT="0" marB="0"/>
                </a:tc>
                <a:tc>
                  <a:txBody>
                    <a:bodyPr/>
                    <a:lstStyle/>
                    <a:p>
                      <a:pPr algn="ctr" rtl="1">
                        <a:lnSpc>
                          <a:spcPct val="150000"/>
                        </a:lnSpc>
                        <a:spcAft>
                          <a:spcPts val="0"/>
                        </a:spcAft>
                      </a:pPr>
                      <a:r>
                        <a:rPr lang="fa-IR" sz="1800" dirty="0">
                          <a:latin typeface="Calibri"/>
                          <a:ea typeface="Times New Roman"/>
                          <a:cs typeface="B Nazanin" pitchFamily="2" charset="-78"/>
                        </a:rPr>
                        <a:t>1مهر ماه</a:t>
                      </a:r>
                      <a:endParaRPr lang="en-US" sz="1600" dirty="0">
                        <a:latin typeface="Calibri"/>
                        <a:ea typeface="Calibri"/>
                        <a:cs typeface="B Nazanin" pitchFamily="2" charset="-78"/>
                      </a:endParaRPr>
                    </a:p>
                  </a:txBody>
                  <a:tcPr marL="68580" marR="68580" marT="0" marB="0"/>
                </a:tc>
                <a:tc>
                  <a:txBody>
                    <a:bodyPr/>
                    <a:lstStyle/>
                    <a:p>
                      <a:pPr algn="ctr" rtl="1">
                        <a:lnSpc>
                          <a:spcPct val="150000"/>
                        </a:lnSpc>
                        <a:spcAft>
                          <a:spcPts val="0"/>
                        </a:spcAft>
                      </a:pPr>
                      <a:r>
                        <a:rPr lang="fa-IR" sz="1800" dirty="0">
                          <a:latin typeface="Calibri"/>
                          <a:ea typeface="Times New Roman"/>
                          <a:cs typeface="B Nazanin" pitchFamily="2" charset="-78"/>
                        </a:rPr>
                        <a:t>بعد از تعطیلات تابستانی</a:t>
                      </a:r>
                      <a:endParaRPr lang="en-US" sz="1600" dirty="0">
                        <a:latin typeface="Calibri"/>
                        <a:ea typeface="Calibri"/>
                        <a:cs typeface="B Nazanin" pitchFamily="2" charset="-78"/>
                      </a:endParaRPr>
                    </a:p>
                  </a:txBody>
                  <a:tcPr marL="68580" marR="68580" marT="0" marB="0"/>
                </a:tc>
              </a:tr>
              <a:tr h="418138">
                <a:tc>
                  <a:txBody>
                    <a:bodyPr/>
                    <a:lstStyle/>
                    <a:p>
                      <a:pPr algn="ctr" rtl="1">
                        <a:lnSpc>
                          <a:spcPct val="150000"/>
                        </a:lnSpc>
                        <a:spcAft>
                          <a:spcPts val="0"/>
                        </a:spcAft>
                      </a:pPr>
                      <a:r>
                        <a:rPr lang="fa-IR" sz="1400" b="1" dirty="0">
                          <a:latin typeface="Calibri"/>
                          <a:ea typeface="Times New Roman"/>
                          <a:cs typeface="B Nazanin" pitchFamily="2" charset="-78"/>
                        </a:rPr>
                        <a:t>دوره دبستان</a:t>
                      </a:r>
                      <a:endParaRPr lang="en-US" sz="1200" b="1" dirty="0">
                        <a:latin typeface="Calibri"/>
                        <a:ea typeface="Calibri"/>
                        <a:cs typeface="B Nazanin" pitchFamily="2" charset="-78"/>
                      </a:endParaRPr>
                    </a:p>
                  </a:txBody>
                  <a:tcPr marL="68580" marR="68580" marT="0" marB="0"/>
                </a:tc>
                <a:tc>
                  <a:txBody>
                    <a:bodyPr/>
                    <a:lstStyle/>
                    <a:p>
                      <a:pPr algn="ctr" rtl="1">
                        <a:lnSpc>
                          <a:spcPct val="150000"/>
                        </a:lnSpc>
                        <a:spcAft>
                          <a:spcPts val="0"/>
                        </a:spcAft>
                      </a:pPr>
                      <a:r>
                        <a:rPr lang="fa-IR" sz="1800" dirty="0">
                          <a:latin typeface="Calibri"/>
                          <a:ea typeface="Times New Roman"/>
                          <a:cs typeface="B Nazanin" pitchFamily="2" charset="-78"/>
                        </a:rPr>
                        <a:t>6 سال</a:t>
                      </a:r>
                      <a:endParaRPr lang="en-US" sz="1600" dirty="0">
                        <a:latin typeface="Calibri"/>
                        <a:ea typeface="Calibri"/>
                        <a:cs typeface="B Nazanin" pitchFamily="2" charset="-78"/>
                      </a:endParaRPr>
                    </a:p>
                  </a:txBody>
                  <a:tcPr marL="68580" marR="68580" marT="0" marB="0"/>
                </a:tc>
                <a:tc>
                  <a:txBody>
                    <a:bodyPr/>
                    <a:lstStyle/>
                    <a:p>
                      <a:pPr algn="ctr" rtl="1">
                        <a:lnSpc>
                          <a:spcPct val="150000"/>
                        </a:lnSpc>
                        <a:spcAft>
                          <a:spcPts val="0"/>
                        </a:spcAft>
                      </a:pPr>
                      <a:r>
                        <a:rPr lang="fa-IR" sz="1800" dirty="0">
                          <a:latin typeface="Calibri"/>
                          <a:ea typeface="Times New Roman"/>
                          <a:cs typeface="B Nazanin" pitchFamily="2" charset="-78"/>
                        </a:rPr>
                        <a:t>4 سال</a:t>
                      </a:r>
                      <a:endParaRPr lang="en-US" sz="1600" dirty="0">
                        <a:latin typeface="Calibri"/>
                        <a:ea typeface="Calibri"/>
                        <a:cs typeface="B Nazanin" pitchFamily="2" charset="-78"/>
                      </a:endParaRPr>
                    </a:p>
                  </a:txBody>
                  <a:tcPr marL="68580" marR="68580" marT="0" marB="0"/>
                </a:tc>
              </a:tr>
              <a:tr h="650437">
                <a:tc>
                  <a:txBody>
                    <a:bodyPr/>
                    <a:lstStyle/>
                    <a:p>
                      <a:pPr algn="ctr" rtl="1">
                        <a:lnSpc>
                          <a:spcPct val="150000"/>
                        </a:lnSpc>
                        <a:spcAft>
                          <a:spcPts val="0"/>
                        </a:spcAft>
                      </a:pPr>
                      <a:r>
                        <a:rPr lang="fa-IR" sz="1400" b="1" dirty="0">
                          <a:latin typeface="Calibri"/>
                          <a:ea typeface="Times New Roman"/>
                          <a:cs typeface="B Nazanin" pitchFamily="2" charset="-78"/>
                        </a:rPr>
                        <a:t>مدت تحصیل دردوری فوق دیپلم-لیسانس-فوق لیسانس ودکتری</a:t>
                      </a:r>
                      <a:endParaRPr lang="en-US" sz="1200" b="1" dirty="0">
                        <a:latin typeface="Calibri"/>
                        <a:ea typeface="Calibri"/>
                        <a:cs typeface="B Nazanin" pitchFamily="2" charset="-78"/>
                      </a:endParaRPr>
                    </a:p>
                  </a:txBody>
                  <a:tcPr marL="68580" marR="68580" marT="0" marB="0"/>
                </a:tc>
                <a:tc>
                  <a:txBody>
                    <a:bodyPr/>
                    <a:lstStyle/>
                    <a:p>
                      <a:pPr algn="ctr" rtl="1">
                        <a:lnSpc>
                          <a:spcPct val="150000"/>
                        </a:lnSpc>
                        <a:spcAft>
                          <a:spcPts val="0"/>
                        </a:spcAft>
                      </a:pPr>
                      <a:r>
                        <a:rPr lang="fa-IR" sz="1800" dirty="0">
                          <a:latin typeface="Calibri"/>
                          <a:ea typeface="Times New Roman"/>
                          <a:cs typeface="B Nazanin" pitchFamily="2" charset="-78"/>
                        </a:rPr>
                        <a:t>2-4-2-2 سال</a:t>
                      </a:r>
                      <a:endParaRPr lang="en-US" sz="1600" dirty="0">
                        <a:latin typeface="Calibri"/>
                        <a:ea typeface="Calibri"/>
                        <a:cs typeface="B Nazanin" pitchFamily="2" charset="-78"/>
                      </a:endParaRPr>
                    </a:p>
                  </a:txBody>
                  <a:tcPr marL="68580" marR="68580" marT="0" marB="0"/>
                </a:tc>
                <a:tc>
                  <a:txBody>
                    <a:bodyPr/>
                    <a:lstStyle/>
                    <a:p>
                      <a:pPr algn="ctr" rtl="1">
                        <a:lnSpc>
                          <a:spcPct val="150000"/>
                        </a:lnSpc>
                        <a:spcAft>
                          <a:spcPts val="0"/>
                        </a:spcAft>
                      </a:pPr>
                      <a:r>
                        <a:rPr lang="fa-IR" sz="1800" dirty="0">
                          <a:latin typeface="Calibri"/>
                          <a:ea typeface="Times New Roman"/>
                          <a:cs typeface="B Nazanin" pitchFamily="2" charset="-78"/>
                        </a:rPr>
                        <a:t>2-4-2-3 تا 5 سال</a:t>
                      </a:r>
                      <a:endParaRPr lang="en-US" sz="1600" dirty="0">
                        <a:latin typeface="Calibri"/>
                        <a:ea typeface="Calibri"/>
                        <a:cs typeface="B Nazanin" pitchFamily="2" charset="-78"/>
                      </a:endParaRPr>
                    </a:p>
                  </a:txBody>
                  <a:tcPr marL="68580" marR="68580" marT="0" marB="0"/>
                </a:tc>
              </a:tr>
              <a:tr h="418138">
                <a:tc>
                  <a:txBody>
                    <a:bodyPr/>
                    <a:lstStyle/>
                    <a:p>
                      <a:pPr algn="ctr" rtl="1">
                        <a:lnSpc>
                          <a:spcPct val="150000"/>
                        </a:lnSpc>
                        <a:spcAft>
                          <a:spcPts val="0"/>
                        </a:spcAft>
                      </a:pPr>
                      <a:r>
                        <a:rPr lang="fa-IR" sz="1400" b="1" dirty="0">
                          <a:latin typeface="Calibri"/>
                          <a:ea typeface="Times New Roman"/>
                          <a:cs typeface="B Nazanin" pitchFamily="2" charset="-78"/>
                        </a:rPr>
                        <a:t>سال ورود به مدرسه</a:t>
                      </a:r>
                      <a:endParaRPr lang="en-US" sz="1200" b="1" dirty="0">
                        <a:latin typeface="Calibri"/>
                        <a:ea typeface="Calibri"/>
                        <a:cs typeface="B Nazanin" pitchFamily="2" charset="-78"/>
                      </a:endParaRPr>
                    </a:p>
                  </a:txBody>
                  <a:tcPr marL="68580" marR="68580" marT="0" marB="0"/>
                </a:tc>
                <a:tc>
                  <a:txBody>
                    <a:bodyPr/>
                    <a:lstStyle/>
                    <a:p>
                      <a:pPr algn="ctr" rtl="1">
                        <a:lnSpc>
                          <a:spcPct val="150000"/>
                        </a:lnSpc>
                        <a:spcAft>
                          <a:spcPts val="0"/>
                        </a:spcAft>
                      </a:pPr>
                      <a:r>
                        <a:rPr lang="fa-IR" sz="1800" dirty="0">
                          <a:latin typeface="Calibri"/>
                          <a:ea typeface="Times New Roman"/>
                          <a:cs typeface="B Nazanin" pitchFamily="2" charset="-78"/>
                        </a:rPr>
                        <a:t>6 سالگی</a:t>
                      </a:r>
                      <a:endParaRPr lang="en-US" sz="1600" dirty="0">
                        <a:latin typeface="Calibri"/>
                        <a:ea typeface="Calibri"/>
                        <a:cs typeface="B Nazanin" pitchFamily="2" charset="-78"/>
                      </a:endParaRPr>
                    </a:p>
                  </a:txBody>
                  <a:tcPr marL="68580" marR="68580" marT="0" marB="0"/>
                </a:tc>
                <a:tc>
                  <a:txBody>
                    <a:bodyPr/>
                    <a:lstStyle/>
                    <a:p>
                      <a:pPr algn="ctr" rtl="1">
                        <a:lnSpc>
                          <a:spcPct val="150000"/>
                        </a:lnSpc>
                        <a:spcAft>
                          <a:spcPts val="0"/>
                        </a:spcAft>
                      </a:pPr>
                      <a:r>
                        <a:rPr lang="fa-IR" sz="1800" dirty="0">
                          <a:latin typeface="Calibri"/>
                          <a:ea typeface="Times New Roman"/>
                          <a:cs typeface="B Nazanin" pitchFamily="2" charset="-78"/>
                        </a:rPr>
                        <a:t>6 سالگی</a:t>
                      </a:r>
                      <a:endParaRPr lang="en-US" sz="1600" dirty="0">
                        <a:latin typeface="Calibri"/>
                        <a:ea typeface="Calibri"/>
                        <a:cs typeface="B Nazanin" pitchFamily="2" charset="-78"/>
                      </a:endParaRPr>
                    </a:p>
                  </a:txBody>
                  <a:tcPr marL="68580" marR="68580" marT="0" marB="0"/>
                </a:tc>
              </a:tr>
              <a:tr h="650437">
                <a:tc>
                  <a:txBody>
                    <a:bodyPr/>
                    <a:lstStyle/>
                    <a:p>
                      <a:pPr algn="ctr" rtl="1">
                        <a:lnSpc>
                          <a:spcPct val="150000"/>
                        </a:lnSpc>
                        <a:spcAft>
                          <a:spcPts val="0"/>
                        </a:spcAft>
                      </a:pPr>
                      <a:r>
                        <a:rPr lang="fa-IR" sz="1400" b="1" dirty="0">
                          <a:latin typeface="Calibri"/>
                          <a:ea typeface="Times New Roman"/>
                          <a:cs typeface="B Nazanin" pitchFamily="2" charset="-78"/>
                        </a:rPr>
                        <a:t>معلمانی که در مناطق دور افتاده تدریس می کنند</a:t>
                      </a:r>
                      <a:endParaRPr lang="en-US" sz="1200" b="1" dirty="0">
                        <a:latin typeface="Calibri"/>
                        <a:ea typeface="Calibri"/>
                        <a:cs typeface="B Nazanin" pitchFamily="2" charset="-78"/>
                      </a:endParaRPr>
                    </a:p>
                  </a:txBody>
                  <a:tcPr marL="68580" marR="68580" marT="0" marB="0"/>
                </a:tc>
                <a:tc>
                  <a:txBody>
                    <a:bodyPr/>
                    <a:lstStyle/>
                    <a:p>
                      <a:pPr algn="ctr" rtl="1">
                        <a:lnSpc>
                          <a:spcPct val="150000"/>
                        </a:lnSpc>
                        <a:spcAft>
                          <a:spcPts val="0"/>
                        </a:spcAft>
                      </a:pPr>
                      <a:r>
                        <a:rPr lang="fa-IR" sz="1800" dirty="0">
                          <a:latin typeface="Calibri"/>
                          <a:ea typeface="Times New Roman"/>
                          <a:cs typeface="B Nazanin" pitchFamily="2" charset="-78"/>
                        </a:rPr>
                        <a:t>پرداخت حقوق بیشتر</a:t>
                      </a:r>
                      <a:endParaRPr lang="en-US" sz="1600" dirty="0">
                        <a:latin typeface="Calibri"/>
                        <a:ea typeface="Calibri"/>
                        <a:cs typeface="B Nazanin" pitchFamily="2" charset="-78"/>
                      </a:endParaRPr>
                    </a:p>
                  </a:txBody>
                  <a:tcPr marL="68580" marR="68580" marT="0" marB="0"/>
                </a:tc>
                <a:tc>
                  <a:txBody>
                    <a:bodyPr/>
                    <a:lstStyle/>
                    <a:p>
                      <a:pPr algn="ctr" rtl="1">
                        <a:lnSpc>
                          <a:spcPct val="150000"/>
                        </a:lnSpc>
                        <a:spcAft>
                          <a:spcPts val="0"/>
                        </a:spcAft>
                      </a:pPr>
                      <a:r>
                        <a:rPr lang="fa-IR" sz="1800" dirty="0">
                          <a:latin typeface="Calibri"/>
                          <a:ea typeface="Times New Roman"/>
                          <a:cs typeface="B Nazanin" pitchFamily="2" charset="-78"/>
                        </a:rPr>
                        <a:t>پرداخت حقوق بیشتر</a:t>
                      </a:r>
                      <a:endParaRPr lang="en-US" sz="1600" dirty="0">
                        <a:latin typeface="Calibri"/>
                        <a:ea typeface="Calibri"/>
                        <a:cs typeface="B Nazanin" pitchFamily="2" charset="-78"/>
                      </a:endParaRPr>
                    </a:p>
                  </a:txBody>
                  <a:tcPr marL="68580" marR="68580" marT="0" marB="0"/>
                </a:tc>
              </a:tr>
              <a:tr h="418138">
                <a:tc>
                  <a:txBody>
                    <a:bodyPr/>
                    <a:lstStyle/>
                    <a:p>
                      <a:pPr algn="ctr" rtl="1">
                        <a:lnSpc>
                          <a:spcPct val="150000"/>
                        </a:lnSpc>
                        <a:spcAft>
                          <a:spcPts val="0"/>
                        </a:spcAft>
                      </a:pPr>
                      <a:r>
                        <a:rPr lang="fa-IR" sz="1400" b="1" dirty="0">
                          <a:latin typeface="Calibri"/>
                          <a:ea typeface="Times New Roman"/>
                          <a:cs typeface="B Nazanin" pitchFamily="2" charset="-78"/>
                        </a:rPr>
                        <a:t>تحصیلات دوره ابتدایی واول متوسطه</a:t>
                      </a:r>
                      <a:endParaRPr lang="en-US" sz="1200" b="1" dirty="0">
                        <a:latin typeface="Calibri"/>
                        <a:ea typeface="Calibri"/>
                        <a:cs typeface="B Nazanin" pitchFamily="2" charset="-78"/>
                      </a:endParaRPr>
                    </a:p>
                  </a:txBody>
                  <a:tcPr marL="68580" marR="68580" marT="0" marB="0"/>
                </a:tc>
                <a:tc>
                  <a:txBody>
                    <a:bodyPr/>
                    <a:lstStyle/>
                    <a:p>
                      <a:pPr algn="ctr" rtl="1">
                        <a:lnSpc>
                          <a:spcPct val="150000"/>
                        </a:lnSpc>
                        <a:spcAft>
                          <a:spcPts val="0"/>
                        </a:spcAft>
                      </a:pPr>
                      <a:r>
                        <a:rPr lang="fa-IR" sz="1800" dirty="0">
                          <a:latin typeface="Calibri"/>
                          <a:ea typeface="Times New Roman"/>
                          <a:cs typeface="B Nazanin" pitchFamily="2" charset="-78"/>
                        </a:rPr>
                        <a:t>اجباری-رایگان</a:t>
                      </a:r>
                      <a:endParaRPr lang="en-US" sz="1600" dirty="0">
                        <a:latin typeface="Calibri"/>
                        <a:ea typeface="Calibri"/>
                        <a:cs typeface="B Nazanin" pitchFamily="2" charset="-78"/>
                      </a:endParaRPr>
                    </a:p>
                  </a:txBody>
                  <a:tcPr marL="68580" marR="68580" marT="0" marB="0"/>
                </a:tc>
                <a:tc>
                  <a:txBody>
                    <a:bodyPr/>
                    <a:lstStyle/>
                    <a:p>
                      <a:pPr algn="ctr" rtl="1">
                        <a:lnSpc>
                          <a:spcPct val="150000"/>
                        </a:lnSpc>
                        <a:spcAft>
                          <a:spcPts val="0"/>
                        </a:spcAft>
                      </a:pPr>
                      <a:r>
                        <a:rPr lang="fa-IR" sz="1800" dirty="0">
                          <a:latin typeface="Calibri"/>
                          <a:ea typeface="Times New Roman"/>
                          <a:cs typeface="B Nazanin" pitchFamily="2" charset="-78"/>
                        </a:rPr>
                        <a:t>تا کلاس نهم برای همه اجباری است</a:t>
                      </a:r>
                      <a:endParaRPr lang="en-US" sz="1600" dirty="0">
                        <a:latin typeface="Calibri"/>
                        <a:ea typeface="Calibri"/>
                        <a:cs typeface="B Nazanin" pitchFamily="2" charset="-78"/>
                      </a:endParaRPr>
                    </a:p>
                  </a:txBody>
                  <a:tcPr marL="68580" marR="68580" marT="0" marB="0"/>
                </a:tc>
              </a:tr>
              <a:tr h="507655">
                <a:tc>
                  <a:txBody>
                    <a:bodyPr/>
                    <a:lstStyle/>
                    <a:p>
                      <a:pPr algn="ctr" rtl="1">
                        <a:lnSpc>
                          <a:spcPct val="150000"/>
                        </a:lnSpc>
                        <a:spcAft>
                          <a:spcPts val="0"/>
                        </a:spcAft>
                      </a:pPr>
                      <a:r>
                        <a:rPr lang="fa-IR" sz="1400" b="1" dirty="0">
                          <a:latin typeface="Calibri"/>
                          <a:ea typeface="Times New Roman"/>
                          <a:cs typeface="B Nazanin" pitchFamily="2" charset="-78"/>
                        </a:rPr>
                        <a:t>کتابهای درسی ابتدایی ومتوسطه</a:t>
                      </a:r>
                      <a:endParaRPr lang="en-US" sz="1200" b="1" dirty="0">
                        <a:latin typeface="Calibri"/>
                        <a:ea typeface="Calibri"/>
                        <a:cs typeface="B Nazanin" pitchFamily="2" charset="-78"/>
                      </a:endParaRPr>
                    </a:p>
                  </a:txBody>
                  <a:tcPr marL="68580" marR="68580" marT="0" marB="0"/>
                </a:tc>
                <a:tc>
                  <a:txBody>
                    <a:bodyPr/>
                    <a:lstStyle/>
                    <a:p>
                      <a:pPr algn="ctr" rtl="1">
                        <a:lnSpc>
                          <a:spcPct val="150000"/>
                        </a:lnSpc>
                        <a:spcAft>
                          <a:spcPts val="0"/>
                        </a:spcAft>
                      </a:pPr>
                      <a:r>
                        <a:rPr lang="fa-IR" sz="1600" dirty="0">
                          <a:latin typeface="Calibri"/>
                          <a:ea typeface="Times New Roman"/>
                          <a:cs typeface="B Nazanin" pitchFamily="2" charset="-78"/>
                        </a:rPr>
                        <a:t>بوسیله آموزش وپرورش مشخص می شود</a:t>
                      </a:r>
                      <a:endParaRPr lang="en-US" sz="1400" dirty="0">
                        <a:latin typeface="Calibri"/>
                        <a:ea typeface="Calibri"/>
                        <a:cs typeface="B Nazanin" pitchFamily="2" charset="-78"/>
                      </a:endParaRPr>
                    </a:p>
                  </a:txBody>
                  <a:tcPr marL="68580" marR="68580" marT="0" marB="0"/>
                </a:tc>
                <a:tc>
                  <a:txBody>
                    <a:bodyPr/>
                    <a:lstStyle/>
                    <a:p>
                      <a:pPr algn="ctr" rtl="1">
                        <a:lnSpc>
                          <a:spcPct val="150000"/>
                        </a:lnSpc>
                        <a:spcAft>
                          <a:spcPts val="0"/>
                        </a:spcAft>
                      </a:pPr>
                      <a:r>
                        <a:rPr lang="fa-IR" sz="1800" dirty="0">
                          <a:latin typeface="Calibri"/>
                          <a:ea typeface="Times New Roman"/>
                          <a:cs typeface="B Nazanin" pitchFamily="2" charset="-78"/>
                        </a:rPr>
                        <a:t>بوسیله آموزش وپرورش مشخص می شود</a:t>
                      </a:r>
                      <a:endParaRPr lang="en-US" sz="1600" dirty="0">
                        <a:latin typeface="Calibri"/>
                        <a:ea typeface="Calibri"/>
                        <a:cs typeface="B Nazanin" pitchFamily="2" charset="-78"/>
                      </a:endParaRPr>
                    </a:p>
                  </a:txBody>
                  <a:tcPr marL="68580" marR="68580" marT="0" marB="0"/>
                </a:tc>
              </a:tr>
              <a:tr h="418138">
                <a:tc>
                  <a:txBody>
                    <a:bodyPr/>
                    <a:lstStyle/>
                    <a:p>
                      <a:pPr algn="ctr" rtl="1">
                        <a:lnSpc>
                          <a:spcPct val="150000"/>
                        </a:lnSpc>
                        <a:spcAft>
                          <a:spcPts val="0"/>
                        </a:spcAft>
                      </a:pPr>
                      <a:r>
                        <a:rPr lang="fa-IR" sz="1400" b="1" dirty="0">
                          <a:latin typeface="Calibri"/>
                          <a:ea typeface="Times New Roman"/>
                          <a:cs typeface="B Nazanin" pitchFamily="2" charset="-78"/>
                        </a:rPr>
                        <a:t>مدت تحصیلات دوره ی متوسطه</a:t>
                      </a:r>
                      <a:endParaRPr lang="en-US" sz="1200" b="1" dirty="0">
                        <a:latin typeface="Calibri"/>
                        <a:ea typeface="Calibri"/>
                        <a:cs typeface="B Nazanin" pitchFamily="2" charset="-78"/>
                      </a:endParaRPr>
                    </a:p>
                  </a:txBody>
                  <a:tcPr marL="68580" marR="68580" marT="0" marB="0"/>
                </a:tc>
                <a:tc>
                  <a:txBody>
                    <a:bodyPr/>
                    <a:lstStyle/>
                    <a:p>
                      <a:pPr algn="ctr" rtl="1">
                        <a:lnSpc>
                          <a:spcPct val="150000"/>
                        </a:lnSpc>
                        <a:spcAft>
                          <a:spcPts val="0"/>
                        </a:spcAft>
                      </a:pPr>
                      <a:r>
                        <a:rPr lang="fa-IR" sz="1800" dirty="0">
                          <a:latin typeface="Calibri"/>
                          <a:ea typeface="Times New Roman"/>
                          <a:cs typeface="B Nazanin" pitchFamily="2" charset="-78"/>
                        </a:rPr>
                        <a:t>6 سال</a:t>
                      </a:r>
                      <a:endParaRPr lang="en-US" sz="1600" dirty="0">
                        <a:latin typeface="Calibri"/>
                        <a:ea typeface="Calibri"/>
                        <a:cs typeface="B Nazanin" pitchFamily="2" charset="-78"/>
                      </a:endParaRPr>
                    </a:p>
                  </a:txBody>
                  <a:tcPr marL="68580" marR="68580" marT="0" marB="0"/>
                </a:tc>
                <a:tc>
                  <a:txBody>
                    <a:bodyPr/>
                    <a:lstStyle/>
                    <a:p>
                      <a:pPr algn="ctr" rtl="1">
                        <a:lnSpc>
                          <a:spcPct val="150000"/>
                        </a:lnSpc>
                        <a:spcAft>
                          <a:spcPts val="0"/>
                        </a:spcAft>
                      </a:pPr>
                      <a:r>
                        <a:rPr lang="fa-IR" sz="1800" dirty="0">
                          <a:latin typeface="Calibri"/>
                          <a:ea typeface="Times New Roman"/>
                          <a:cs typeface="B Nazanin" pitchFamily="2" charset="-78"/>
                        </a:rPr>
                        <a:t>5 ، 6 ، 12 – 13 سال</a:t>
                      </a:r>
                      <a:endParaRPr lang="en-US" sz="1600" dirty="0">
                        <a:latin typeface="Calibri"/>
                        <a:ea typeface="Calibri"/>
                        <a:cs typeface="B Nazanin" pitchFamily="2" charset="-78"/>
                      </a:endParaRPr>
                    </a:p>
                  </a:txBody>
                  <a:tcPr marL="68580" marR="68580" marT="0" marB="0"/>
                </a:tc>
              </a:tr>
            </a:tbl>
          </a:graphicData>
        </a:graphic>
      </p:graphicFrame>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fa-IR" sz="7200" dirty="0" smtClean="0">
                <a:cs typeface="B Nazanin" pitchFamily="2" charset="-78"/>
              </a:rPr>
              <a:t>پایان</a:t>
            </a:r>
            <a:endParaRPr lang="fa-IR" sz="7200" dirty="0">
              <a:cs typeface="B Nazanin" pitchFamily="2" charset="-78"/>
            </a:endParaRPr>
          </a:p>
        </p:txBody>
      </p:sp>
      <p:pic>
        <p:nvPicPr>
          <p:cNvPr id="7" name="Picture Placeholder 6" descr="index.jpeg"/>
          <p:cNvPicPr>
            <a:picLocks noGrp="1" noChangeAspect="1"/>
          </p:cNvPicPr>
          <p:nvPr>
            <p:ph type="pic" idx="1"/>
          </p:nvPr>
        </p:nvPicPr>
        <p:blipFill>
          <a:blip r:embed="rId2"/>
          <a:srcRect l="6561" r="6561"/>
          <a:stretch>
            <a:fillRect/>
          </a:stretch>
        </p:blipFill>
        <p:spPr/>
      </p:pic>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600200"/>
            <a:ext cx="7851648" cy="1143000"/>
          </a:xfrm>
        </p:spPr>
        <p:txBody>
          <a:bodyPr>
            <a:normAutofit fontScale="90000"/>
          </a:bodyPr>
          <a:lstStyle/>
          <a:p>
            <a:pPr algn="ctr" rtl="1"/>
            <a:r>
              <a:rPr lang="fa-IR" sz="6000" b="0"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B Nazanin" pitchFamily="2" charset="-78"/>
              </a:rPr>
              <a:t>عنوان :</a:t>
            </a:r>
            <a:br>
              <a:rPr lang="fa-IR" sz="6000" b="0"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B Nazanin" pitchFamily="2" charset="-78"/>
              </a:rPr>
            </a:br>
            <a:r>
              <a:rPr lang="fa-IR" sz="6000" b="0"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B Nazanin" pitchFamily="2" charset="-78"/>
              </a:rPr>
              <a:t>سیستم آموزش در کشور آلمان</a:t>
            </a:r>
            <a:endParaRPr lang="en-US" b="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Subtitle 3"/>
          <p:cNvSpPr>
            <a:spLocks noGrp="1"/>
          </p:cNvSpPr>
          <p:nvPr>
            <p:ph type="subTitle" idx="1"/>
          </p:nvPr>
        </p:nvSpPr>
        <p:spPr/>
        <p:txBody>
          <a:bodyPr/>
          <a:lstStyle/>
          <a:p>
            <a:endParaRPr lang="en-US"/>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mn-lt"/>
                <a:ea typeface="+mn-ea"/>
                <a:cs typeface="B Nazanin" pitchFamily="2" charset="-78"/>
              </a:rPr>
              <a:t>مقدمه :</a:t>
            </a:r>
            <a:endParaRPr lang="en-US"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mn-lt"/>
              <a:ea typeface="+mn-ea"/>
              <a:cs typeface="B Nazanin" pitchFamily="2" charset="-78"/>
            </a:endParaRPr>
          </a:p>
        </p:txBody>
      </p:sp>
      <p:sp>
        <p:nvSpPr>
          <p:cNvPr id="3" name="Content Placeholder 2"/>
          <p:cNvSpPr>
            <a:spLocks noGrp="1"/>
          </p:cNvSpPr>
          <p:nvPr>
            <p:ph idx="1"/>
          </p:nvPr>
        </p:nvSpPr>
        <p:spPr>
          <a:xfrm>
            <a:off x="457200" y="1828800"/>
            <a:ext cx="8229600" cy="1676400"/>
          </a:xfrm>
        </p:spPr>
        <p:txBody>
          <a:bodyPr>
            <a:noAutofit/>
          </a:bodyPr>
          <a:lstStyle/>
          <a:p>
            <a:pPr algn="just"/>
            <a:r>
              <a:rPr lang="fa-IR" sz="2000" b="1" dirty="0" smtClean="0">
                <a:cs typeface="B Nazanin" pitchFamily="2" charset="-78"/>
              </a:rPr>
              <a:t>آلمان</a:t>
            </a:r>
            <a:r>
              <a:rPr lang="fa-IR" sz="2000" dirty="0" smtClean="0">
                <a:cs typeface="B Nazanin" pitchFamily="2" charset="-78"/>
              </a:rPr>
              <a:t> (به آلمانی : </a:t>
            </a:r>
            <a:r>
              <a:rPr lang="en-US" sz="2000" dirty="0" smtClean="0">
                <a:cs typeface="B Nazanin" pitchFamily="2" charset="-78"/>
              </a:rPr>
              <a:t>Deutschland</a:t>
            </a:r>
            <a:r>
              <a:rPr lang="fa-IR" sz="2000" dirty="0" smtClean="0">
                <a:cs typeface="B Nazanin" pitchFamily="2" charset="-78"/>
              </a:rPr>
              <a:t>)با نام رسمی </a:t>
            </a:r>
            <a:r>
              <a:rPr lang="fa-IR" sz="2000" b="1" dirty="0" smtClean="0">
                <a:cs typeface="B Nazanin" pitchFamily="2" charset="-78"/>
              </a:rPr>
              <a:t>جمهوری فدرال آلمان</a:t>
            </a:r>
            <a:r>
              <a:rPr lang="fa-IR" sz="2000" dirty="0" smtClean="0">
                <a:cs typeface="B Nazanin" pitchFamily="2" charset="-78"/>
              </a:rPr>
              <a:t> )به آلمانی : </a:t>
            </a:r>
            <a:r>
              <a:rPr lang="en-US" sz="2000" dirty="0" err="1" smtClean="0">
                <a:cs typeface="B Nazanin" pitchFamily="2" charset="-78"/>
              </a:rPr>
              <a:t>BRD:Bundesrepublik</a:t>
            </a:r>
            <a:r>
              <a:rPr lang="en-US" sz="2000" dirty="0" smtClean="0">
                <a:cs typeface="B Nazanin" pitchFamily="2" charset="-78"/>
              </a:rPr>
              <a:t> Deutschland)، </a:t>
            </a:r>
            <a:r>
              <a:rPr lang="fa-IR" sz="2000" dirty="0" smtClean="0">
                <a:cs typeface="B Nazanin" pitchFamily="2" charset="-78"/>
              </a:rPr>
              <a:t>کشوری در قاره اروپا با پایتخت برلین است. آلمان از شمال با دریای شمال، دانمارک و دریای بالتیک، از شرق با لهستان و جمهوری چک، از جنوب با اتریش و سوئیس و از غرب با فرانسه، لوکزامبورگ، بلژیک و هلند مرز دارد. مساحت آن ۳۵۷۱۲۱٫۴۱ کیلومتر مربع است و با ۸۲ میلیون نفر، پرجمعیت‌ترین کشور اروپا است.</a:t>
            </a:r>
            <a:endParaRPr lang="en-US" sz="2000" dirty="0">
              <a:cs typeface="B Nazanin" pitchFamily="2" charset="-78"/>
            </a:endParaRPr>
          </a:p>
        </p:txBody>
      </p:sp>
      <p:pic>
        <p:nvPicPr>
          <p:cNvPr id="34818" name="Picture 2" descr="جایگاه کشور آلمان روی نقشه"/>
          <p:cNvPicPr>
            <a:picLocks noChangeAspect="1" noChangeArrowheads="1"/>
          </p:cNvPicPr>
          <p:nvPr/>
        </p:nvPicPr>
        <p:blipFill>
          <a:blip r:embed="rId2"/>
          <a:srcRect/>
          <a:stretch>
            <a:fillRect/>
          </a:stretch>
        </p:blipFill>
        <p:spPr bwMode="auto">
          <a:xfrm>
            <a:off x="609600" y="3702499"/>
            <a:ext cx="4114800" cy="2902519"/>
          </a:xfrm>
          <a:prstGeom prst="rect">
            <a:avLst/>
          </a:prstGeom>
          <a:noFill/>
        </p:spPr>
      </p:pic>
      <p:pic>
        <p:nvPicPr>
          <p:cNvPr id="34820" name="Picture 4" descr="پرچم آلمان"/>
          <p:cNvPicPr>
            <a:picLocks noChangeAspect="1" noChangeArrowheads="1"/>
          </p:cNvPicPr>
          <p:nvPr/>
        </p:nvPicPr>
        <p:blipFill>
          <a:blip r:embed="rId3"/>
          <a:srcRect/>
          <a:stretch>
            <a:fillRect/>
          </a:stretch>
        </p:blipFill>
        <p:spPr bwMode="auto">
          <a:xfrm>
            <a:off x="5638800" y="3581400"/>
            <a:ext cx="2209800" cy="1325880"/>
          </a:xfrm>
          <a:prstGeom prst="rect">
            <a:avLst/>
          </a:prstGeom>
          <a:noFill/>
        </p:spPr>
      </p:pic>
      <p:pic>
        <p:nvPicPr>
          <p:cNvPr id="34856" name="Picture 40" descr="http://upload.wikimedia.org/wikipedia/commons/thumb/c/c7/Reichstag_building_Berlin_view_from_west_before_sunset.jpg/300px-Reichstag_building_Berlin_view_from_west_before_sunset.jpg"/>
          <p:cNvPicPr>
            <a:picLocks noChangeAspect="1" noChangeArrowheads="1"/>
          </p:cNvPicPr>
          <p:nvPr/>
        </p:nvPicPr>
        <p:blipFill>
          <a:blip r:embed="rId4"/>
          <a:srcRect/>
          <a:stretch>
            <a:fillRect/>
          </a:stretch>
        </p:blipFill>
        <p:spPr bwMode="auto">
          <a:xfrm>
            <a:off x="5257800" y="5029200"/>
            <a:ext cx="3236811" cy="1219200"/>
          </a:xfrm>
          <a:prstGeom prst="rect">
            <a:avLst/>
          </a:prstGeom>
          <a:noFill/>
        </p:spPr>
      </p:pic>
      <p:sp>
        <p:nvSpPr>
          <p:cNvPr id="39" name="Rectangle 38"/>
          <p:cNvSpPr/>
          <p:nvPr/>
        </p:nvSpPr>
        <p:spPr>
          <a:xfrm>
            <a:off x="4953000" y="6324600"/>
            <a:ext cx="3753066" cy="369332"/>
          </a:xfrm>
          <a:prstGeom prst="rect">
            <a:avLst/>
          </a:prstGeom>
        </p:spPr>
        <p:txBody>
          <a:bodyPr wrap="square">
            <a:spAutoFit/>
          </a:bodyPr>
          <a:lstStyle/>
          <a:p>
            <a:r>
              <a:rPr lang="fa-IR" dirty="0" smtClean="0"/>
              <a:t>رایشستاگ، محل پارلمان مرکزی آلمان فدرال.</a:t>
            </a:r>
            <a:endParaRPr lang="en-US" dirty="0"/>
          </a:p>
        </p:txBody>
      </p:sp>
    </p:spTree>
  </p:cSld>
  <p:clrMapOvr>
    <a:masterClrMapping/>
  </p:clrMapOvr>
  <p:transition>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algn="r" rtl="1">
              <a:lnSpc>
                <a:spcPct val="150000"/>
              </a:lnSpc>
              <a:buNone/>
            </a:pPr>
            <a:r>
              <a:rPr lang="fa-IR"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cs typeface="B Nazanin" pitchFamily="2" charset="-78"/>
              </a:rPr>
              <a:t>سیستم آموزش در کشور آلمان :</a:t>
            </a:r>
            <a:endParaRPr lang="en-US" sz="3200" b="1" dirty="0">
              <a:ln w="18000">
                <a:solidFill>
                  <a:schemeClr val="accent2">
                    <a:satMod val="140000"/>
                  </a:schemeClr>
                </a:solidFill>
                <a:prstDash val="solid"/>
                <a:miter lim="800000"/>
              </a:ln>
              <a:noFill/>
              <a:effectLst>
                <a:outerShdw blurRad="25500" dist="23000" dir="7020000" algn="tl">
                  <a:srgbClr val="000000">
                    <a:alpha val="50000"/>
                  </a:srgbClr>
                </a:outerShdw>
              </a:effectLst>
              <a:cs typeface="B Nazanin" pitchFamily="2" charset="-78"/>
            </a:endParaRPr>
          </a:p>
          <a:p>
            <a:pPr algn="r" rtl="1">
              <a:lnSpc>
                <a:spcPct val="150000"/>
              </a:lnSpc>
              <a:buNone/>
            </a:pPr>
            <a:r>
              <a:rPr lang="ar-SA" sz="2000" dirty="0">
                <a:cs typeface="B Nazanin" pitchFamily="2" charset="-78"/>
              </a:rPr>
              <a:t>سیستم آموزشی در آلمان چهار مرحله </a:t>
            </a:r>
            <a:r>
              <a:rPr lang="ar-SA" sz="2000" dirty="0" smtClean="0">
                <a:cs typeface="B Nazanin" pitchFamily="2" charset="-78"/>
              </a:rPr>
              <a:t>است</a:t>
            </a:r>
            <a:r>
              <a:rPr lang="fa-IR" sz="2000" dirty="0" smtClean="0">
                <a:cs typeface="B Nazanin" pitchFamily="2" charset="-78"/>
              </a:rPr>
              <a:t>.</a:t>
            </a:r>
            <a:endParaRPr lang="en-US" sz="2000" dirty="0">
              <a:cs typeface="B Nazanin" pitchFamily="2" charset="-78"/>
            </a:endParaRPr>
          </a:p>
          <a:p>
            <a:pPr algn="r" rtl="1">
              <a:lnSpc>
                <a:spcPct val="150000"/>
              </a:lnSpc>
              <a:buNone/>
            </a:pPr>
            <a:r>
              <a:rPr lang="ar-SA" sz="2000" dirty="0">
                <a:cs typeface="B Nazanin" pitchFamily="2" charset="-78"/>
              </a:rPr>
              <a:t>پیش دبستانی ، دبستان ، دبیرستان ودوره های کار آموزی ، تحصیلات تکمیلی </a:t>
            </a:r>
            <a:endParaRPr lang="en-US" sz="2000" dirty="0">
              <a:cs typeface="B Nazanin" pitchFamily="2" charset="-78"/>
            </a:endParaRPr>
          </a:p>
          <a:p>
            <a:pPr algn="r" rtl="1">
              <a:lnSpc>
                <a:spcPct val="150000"/>
              </a:lnSpc>
              <a:buNone/>
            </a:pPr>
            <a:r>
              <a:rPr lang="en-US" sz="2000" dirty="0">
                <a:cs typeface="B Nazanin" pitchFamily="2" charset="-78"/>
              </a:rPr>
              <a:t> </a:t>
            </a:r>
            <a:r>
              <a:rPr lang="fa-IR" sz="2000" dirty="0" smtClean="0">
                <a:cs typeface="B Nazanin" pitchFamily="2" charset="-78"/>
              </a:rPr>
              <a:t>و</a:t>
            </a:r>
            <a:r>
              <a:rPr lang="ar-SA" sz="2000" dirty="0" smtClean="0">
                <a:cs typeface="B Nazanin" pitchFamily="2" charset="-78"/>
              </a:rPr>
              <a:t>ادامه </a:t>
            </a:r>
            <a:r>
              <a:rPr lang="ar-SA" sz="2000" dirty="0">
                <a:cs typeface="B Nazanin" pitchFamily="2" charset="-78"/>
              </a:rPr>
              <a:t>تحصیل تا کلاس نهم ابتدایی برای همه اجباری است</a:t>
            </a:r>
            <a:r>
              <a:rPr lang="en-US" sz="2000" dirty="0">
                <a:cs typeface="B Nazanin" pitchFamily="2" charset="-78"/>
              </a:rPr>
              <a:t> .</a:t>
            </a:r>
          </a:p>
        </p:txBody>
      </p:sp>
      <p:pic>
        <p:nvPicPr>
          <p:cNvPr id="4" name="Picture 3" descr="computer_laboratory_at_language_school.jpg"/>
          <p:cNvPicPr>
            <a:picLocks noChangeAspect="1"/>
          </p:cNvPicPr>
          <p:nvPr/>
        </p:nvPicPr>
        <p:blipFill>
          <a:blip r:embed="rId2" cstate="print"/>
          <a:stretch>
            <a:fillRect/>
          </a:stretch>
        </p:blipFill>
        <p:spPr>
          <a:xfrm>
            <a:off x="4495800" y="4038600"/>
            <a:ext cx="3073400" cy="23050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5" name="Picture 4" descr="RWTH_Aachen.jpg"/>
          <p:cNvPicPr>
            <a:picLocks noChangeAspect="1"/>
          </p:cNvPicPr>
          <p:nvPr/>
        </p:nvPicPr>
        <p:blipFill>
          <a:blip r:embed="rId3"/>
          <a:stretch>
            <a:fillRect/>
          </a:stretch>
        </p:blipFill>
        <p:spPr>
          <a:xfrm>
            <a:off x="838200" y="3124200"/>
            <a:ext cx="4015071" cy="23622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par>
                          <p:cTn id="8" fill="hold">
                            <p:stCondLst>
                              <p:cond delay="500"/>
                            </p:stCondLst>
                            <p:childTnLst>
                              <p:par>
                                <p:cTn id="9" presetID="3" presetClass="entr" presetSubtype="1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linds(horizontal)">
                                      <p:cBhvr>
                                        <p:cTn id="11" dur="500"/>
                                        <p:tgtEl>
                                          <p:spTgt spid="3">
                                            <p:txEl>
                                              <p:pRg st="1" end="1"/>
                                            </p:txEl>
                                          </p:spTgt>
                                        </p:tgtEl>
                                      </p:cBhvr>
                                    </p:animEffect>
                                  </p:childTnLst>
                                </p:cTn>
                              </p:par>
                            </p:childTnLst>
                          </p:cTn>
                        </p:par>
                        <p:par>
                          <p:cTn id="12" fill="hold">
                            <p:stCondLst>
                              <p:cond delay="1000"/>
                            </p:stCondLst>
                            <p:childTnLst>
                              <p:par>
                                <p:cTn id="13" presetID="3" presetClass="entr" presetSubtype="1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childTnLst>
                          </p:cTn>
                        </p:par>
                        <p:par>
                          <p:cTn id="16" fill="hold">
                            <p:stCondLst>
                              <p:cond delay="1500"/>
                            </p:stCondLst>
                            <p:childTnLst>
                              <p:par>
                                <p:cTn id="17" presetID="3" presetClass="entr" presetSubtype="1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linds(horizontal)">
                                      <p:cBhvr>
                                        <p:cTn id="19" dur="500"/>
                                        <p:tgtEl>
                                          <p:spTgt spid="3">
                                            <p:txEl>
                                              <p:pRg st="3" end="3"/>
                                            </p:txEl>
                                          </p:spTgt>
                                        </p:tgtEl>
                                      </p:cBhvr>
                                    </p:animEffect>
                                  </p:childTnLst>
                                </p:cTn>
                              </p:par>
                            </p:childTnLst>
                          </p:cTn>
                        </p:par>
                        <p:par>
                          <p:cTn id="20" fill="hold">
                            <p:stCondLst>
                              <p:cond delay="2000"/>
                            </p:stCondLst>
                            <p:childTnLst>
                              <p:par>
                                <p:cTn id="21" presetID="3" presetClass="entr" presetSubtype="10" fill="hold" nodeType="after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blinds(horizontal)">
                                      <p:cBhvr>
                                        <p:cTn id="23" dur="500"/>
                                        <p:tgtEl>
                                          <p:spTgt spid="4"/>
                                        </p:tgtEl>
                                      </p:cBhvr>
                                    </p:animEffect>
                                  </p:childTnLst>
                                </p:cTn>
                              </p:par>
                            </p:childTnLst>
                          </p:cTn>
                        </p:par>
                        <p:par>
                          <p:cTn id="24" fill="hold">
                            <p:stCondLst>
                              <p:cond delay="2500"/>
                            </p:stCondLst>
                            <p:childTnLst>
                              <p:par>
                                <p:cTn id="25" presetID="3" presetClass="entr" presetSubtype="10" fill="hold" nodeType="after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blinds(horizontal)">
                                      <p:cBhvr>
                                        <p:cTn id="2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458200" cy="3733800"/>
          </a:xfrm>
        </p:spPr>
        <p:txBody>
          <a:bodyPr>
            <a:noAutofit/>
          </a:bodyPr>
          <a:lstStyle/>
          <a:p>
            <a:pPr marL="0" indent="0" algn="justLow" rtl="1">
              <a:lnSpc>
                <a:spcPct val="150000"/>
              </a:lnSpc>
              <a:buNone/>
            </a:pPr>
            <a:r>
              <a:rPr lang="ar-SA" sz="2000" dirty="0" smtClean="0">
                <a:cs typeface="B Nazanin" pitchFamily="2" charset="-78"/>
              </a:rPr>
              <a:t>در </a:t>
            </a:r>
            <a:r>
              <a:rPr lang="ar-SA" sz="2000" dirty="0">
                <a:cs typeface="B Nazanin" pitchFamily="2" charset="-78"/>
              </a:rPr>
              <a:t>کشور آلمان دولت موظف است که برای هر کودک 3 ساله یک جا در مهد کودک ایجاد کند خصوصاً که این مهد کودک باید در منطقه سکونی والدین باشد .البته ثبت نام در مهد کودک تا سال 2007 اجباری نبوده است ولی اکثر والدین فرزندشان را باپایان سه سالگی به مهد کودک می فرستند .البته این مهد کودک ها از طرف دولت بودجه دریافت می کنند وبه همین علت میزان شهریه پرداختی نسبت به درآمد والدین تعین می شود ، ولی اگر والدینی بیکار هستند هم فرزندشان از آموزش اولیه محروم نمی شود زیرا در مورد این کودکان دولت تمام شهریه را پرداخت می کند . دولت آلمان سعی می کند با پرداخت شهریه آموزش اولیه را برای همه کودکان کشور امکان پذیر کند ، آموزش پیش دبستانی در آلمان براساس ایده رادولف اشتاینر پایگذار سیستم متحول والدورف است</a:t>
            </a:r>
            <a:r>
              <a:rPr lang="en-US" sz="2000" dirty="0">
                <a:cs typeface="B Nazanin" pitchFamily="2" charset="-78"/>
              </a:rPr>
              <a:t>.</a:t>
            </a:r>
          </a:p>
        </p:txBody>
      </p:sp>
      <p:sp>
        <p:nvSpPr>
          <p:cNvPr id="6" name="TextBox 5"/>
          <p:cNvSpPr txBox="1"/>
          <p:nvPr/>
        </p:nvSpPr>
        <p:spPr>
          <a:xfrm>
            <a:off x="6781800" y="381000"/>
            <a:ext cx="2133600" cy="769441"/>
          </a:xfrm>
          <a:prstGeom prst="rect">
            <a:avLst/>
          </a:prstGeom>
          <a:noFill/>
        </p:spPr>
        <p:txBody>
          <a:bodyPr wrap="square" rtlCol="1">
            <a:spAutoFit/>
          </a:bodyPr>
          <a:lstStyle/>
          <a:p>
            <a:pPr algn="justLow" rtl="1">
              <a:lnSpc>
                <a:spcPct val="150000"/>
              </a:lnSpc>
            </a:pPr>
            <a:r>
              <a:rPr lang="ar-SA"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cs typeface="B Nazanin" pitchFamily="2" charset="-78"/>
              </a:rPr>
              <a:t>پیش دبستانی</a:t>
            </a:r>
            <a:endParaRPr lang="en-US" sz="3200" b="1" dirty="0">
              <a:ln w="18000">
                <a:solidFill>
                  <a:schemeClr val="accent2">
                    <a:satMod val="140000"/>
                  </a:schemeClr>
                </a:solidFill>
                <a:prstDash val="solid"/>
                <a:miter lim="800000"/>
              </a:ln>
              <a:noFill/>
              <a:effectLst>
                <a:outerShdw blurRad="25500" dist="23000" dir="7020000" algn="tl">
                  <a:srgbClr val="000000">
                    <a:alpha val="50000"/>
                  </a:srgbClr>
                </a:outerShdw>
              </a:effectLst>
              <a:cs typeface="B Nazanin" pitchFamily="2" charset="-78"/>
            </a:endParaRPr>
          </a:p>
        </p:txBody>
      </p:sp>
      <p:pic>
        <p:nvPicPr>
          <p:cNvPr id="17410" name="Picture 2" descr="http://www.bartarinha.ir/files/fa/news/1391/7/15/114567_669.jpg"/>
          <p:cNvPicPr>
            <a:picLocks noChangeAspect="1" noChangeArrowheads="1"/>
          </p:cNvPicPr>
          <p:nvPr/>
        </p:nvPicPr>
        <p:blipFill>
          <a:blip r:embed="rId3"/>
          <a:srcRect/>
          <a:stretch>
            <a:fillRect/>
          </a:stretch>
        </p:blipFill>
        <p:spPr bwMode="auto">
          <a:xfrm>
            <a:off x="533400" y="4419600"/>
            <a:ext cx="2762250" cy="2209800"/>
          </a:xfrm>
          <a:prstGeom prst="rect">
            <a:avLst/>
          </a:prstGeom>
          <a:noFill/>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par>
                          <p:cTn id="8" fill="hold">
                            <p:stCondLst>
                              <p:cond delay="500"/>
                            </p:stCondLst>
                            <p:childTnLst>
                              <p:par>
                                <p:cTn id="9" presetID="3" presetClass="entr" presetSubtype="1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90600"/>
            <a:ext cx="8305800" cy="2971800"/>
          </a:xfrm>
        </p:spPr>
        <p:txBody>
          <a:bodyPr>
            <a:noAutofit/>
          </a:bodyPr>
          <a:lstStyle/>
          <a:p>
            <a:pPr marL="0" indent="0" algn="justLow" rtl="1">
              <a:lnSpc>
                <a:spcPct val="150000"/>
              </a:lnSpc>
              <a:buNone/>
            </a:pPr>
            <a:r>
              <a:rPr lang="ar-SA" sz="2400" dirty="0" smtClean="0">
                <a:cs typeface="B Nazanin" pitchFamily="2" charset="-78"/>
              </a:rPr>
              <a:t>بچه </a:t>
            </a:r>
            <a:r>
              <a:rPr lang="ar-SA" sz="2400" dirty="0">
                <a:cs typeface="B Nazanin" pitchFamily="2" charset="-78"/>
              </a:rPr>
              <a:t>ها در 5/5 تا 5/6 سالگی ( بسته به ماه تولدشان )تحصیل در مدرسه ابتدایی را آغاز می </a:t>
            </a:r>
            <a:r>
              <a:rPr lang="ar-SA" sz="2400" dirty="0" smtClean="0">
                <a:cs typeface="B Nazanin" pitchFamily="2" charset="-78"/>
              </a:rPr>
              <a:t>کنن</a:t>
            </a:r>
            <a:r>
              <a:rPr lang="fa-IR" sz="2400" dirty="0" smtClean="0">
                <a:cs typeface="B Nazanin" pitchFamily="2" charset="-78"/>
              </a:rPr>
              <a:t>د </a:t>
            </a:r>
            <a:r>
              <a:rPr lang="ar-SA" sz="2400" dirty="0" smtClean="0">
                <a:cs typeface="B Nazanin" pitchFamily="2" charset="-78"/>
              </a:rPr>
              <a:t>. </a:t>
            </a:r>
            <a:r>
              <a:rPr lang="ar-SA" sz="2400" dirty="0">
                <a:cs typeface="B Nazanin" pitchFamily="2" charset="-78"/>
              </a:rPr>
              <a:t>در برخی از ایالات کودکان می توانند در 5 سالگی در مدرسه ابتدایی مشغول به تحصیل شوند اما این امر اجباری نیست. کودک می تواند به دلیل مسائل مربوط به سلامتی یا سایر ملاحظات ( نظیر رشد ناکافی ) ورود به مدرسه را یک سال به تاخیر بیاندازد</a:t>
            </a:r>
            <a:r>
              <a:rPr lang="en-US" sz="2800" dirty="0">
                <a:cs typeface="B Nazanin" pitchFamily="2" charset="-78"/>
              </a:rPr>
              <a:t>. </a:t>
            </a:r>
          </a:p>
        </p:txBody>
      </p:sp>
      <p:sp>
        <p:nvSpPr>
          <p:cNvPr id="4" name="TextBox 3"/>
          <p:cNvSpPr txBox="1"/>
          <p:nvPr/>
        </p:nvSpPr>
        <p:spPr>
          <a:xfrm>
            <a:off x="6781800" y="228600"/>
            <a:ext cx="2133600" cy="769441"/>
          </a:xfrm>
          <a:prstGeom prst="rect">
            <a:avLst/>
          </a:prstGeom>
          <a:noFill/>
        </p:spPr>
        <p:txBody>
          <a:bodyPr wrap="square" rtlCol="1">
            <a:spAutoFit/>
          </a:bodyPr>
          <a:lstStyle/>
          <a:p>
            <a:pPr algn="justLow" rtl="1">
              <a:lnSpc>
                <a:spcPct val="150000"/>
              </a:lnSpc>
            </a:pPr>
            <a:r>
              <a:rPr lang="ar-SA"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cs typeface="B Nazanin" pitchFamily="2" charset="-78"/>
              </a:rPr>
              <a:t>دبستان</a:t>
            </a:r>
            <a:endParaRPr lang="en-US" sz="3200" b="1" dirty="0">
              <a:ln w="18000">
                <a:solidFill>
                  <a:schemeClr val="accent2">
                    <a:satMod val="140000"/>
                  </a:schemeClr>
                </a:solidFill>
                <a:prstDash val="solid"/>
                <a:miter lim="800000"/>
              </a:ln>
              <a:noFill/>
              <a:effectLst>
                <a:outerShdw blurRad="25500" dist="23000" dir="7020000" algn="tl">
                  <a:srgbClr val="000000">
                    <a:alpha val="50000"/>
                  </a:srgbClr>
                </a:outerShdw>
              </a:effectLst>
              <a:cs typeface="B Nazanin" pitchFamily="2" charset="-78"/>
            </a:endParaRPr>
          </a:p>
        </p:txBody>
      </p:sp>
      <p:pic>
        <p:nvPicPr>
          <p:cNvPr id="5" name="Picture 4" descr="offtoschool.jpg"/>
          <p:cNvPicPr>
            <a:picLocks noChangeAspect="1"/>
          </p:cNvPicPr>
          <p:nvPr/>
        </p:nvPicPr>
        <p:blipFill>
          <a:blip r:embed="rId3"/>
          <a:stretch>
            <a:fillRect/>
          </a:stretch>
        </p:blipFill>
        <p:spPr>
          <a:xfrm>
            <a:off x="838200" y="3657600"/>
            <a:ext cx="2514600" cy="25146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par>
                          <p:cTn id="8" fill="hold">
                            <p:stCondLst>
                              <p:cond delay="500"/>
                            </p:stCondLst>
                            <p:childTnLst>
                              <p:par>
                                <p:cTn id="9" presetID="3" presetClass="entr" presetSubtype="1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3581400"/>
          </a:xfrm>
        </p:spPr>
        <p:txBody>
          <a:bodyPr>
            <a:normAutofit/>
          </a:bodyPr>
          <a:lstStyle/>
          <a:p>
            <a:pPr marL="0" indent="0" algn="just" rtl="1">
              <a:lnSpc>
                <a:spcPct val="150000"/>
              </a:lnSpc>
              <a:buNone/>
            </a:pPr>
            <a:r>
              <a:rPr lang="ar-SA" sz="1800" dirty="0" smtClean="0">
                <a:cs typeface="B Nazanin" pitchFamily="2" charset="-78"/>
              </a:rPr>
              <a:t>تعداد دروس هفتگی مدارس ابتدایی بسته به سن کودک از 20 تا 30 درس متفاوت است.موضوعات اصلی را خواندن نوشتن و ریاضیات تشکیل می دهند. علاوه بر آن کودکان بطور مقدماتی با دروسی که در مدرسه راهنمایی خواهند آموخت آشنا می شوند. این دروس عبارتند از تاریخ ،جغرافی ، علوم اجتماعی، زیست شناسی ،فیزیک ،شیمی، موسیقی ،هنر و ورزش. شرکت در کلاسهای آموزش اصول مذهبی تقریباً در همه مدارس اجباری است اما در بعضی ایالات شرقی به جای کلاس اصول مذهبی معادل غیر دینی آن یعنی کلاس « اخلاق » برگزار می شود</a:t>
            </a:r>
            <a:r>
              <a:rPr lang="en-US" sz="1800" dirty="0" smtClean="0">
                <a:cs typeface="B Nazanin" pitchFamily="2" charset="-78"/>
              </a:rPr>
              <a:t>.</a:t>
            </a:r>
          </a:p>
          <a:p>
            <a:pPr marL="0" indent="0" algn="just" rtl="1">
              <a:lnSpc>
                <a:spcPct val="150000"/>
              </a:lnSpc>
              <a:buNone/>
            </a:pPr>
            <a:r>
              <a:rPr lang="en-US" sz="1800" dirty="0" smtClean="0">
                <a:cs typeface="B Nazanin" pitchFamily="2" charset="-78"/>
              </a:rPr>
              <a:t> </a:t>
            </a:r>
            <a:r>
              <a:rPr lang="ar-SA" sz="1800" dirty="0" smtClean="0">
                <a:cs typeface="B Nazanin" pitchFamily="2" charset="-78"/>
              </a:rPr>
              <a:t>تحصیل در مدرسه ابتدایی 4 سال به طول می انجامد. در برخی از ایالات مردودی دانش آموز در یک سطح او را از شرکت در مدرسه گرامر محروم می کند و در صورتی که همان سطح برای دومین بار یا مجموعاً سه بار رد شود این بدان معنی است که باید در یک مدرسه ویژه کند آموزان ثبت نام شود</a:t>
            </a:r>
            <a:r>
              <a:rPr lang="en-US" sz="1800" dirty="0" smtClean="0">
                <a:cs typeface="B Nazanin" pitchFamily="2" charset="-78"/>
              </a:rPr>
              <a:t>.</a:t>
            </a:r>
          </a:p>
          <a:p>
            <a:pPr marL="0" indent="0">
              <a:lnSpc>
                <a:spcPct val="150000"/>
              </a:lnSpc>
              <a:buNone/>
            </a:pPr>
            <a:endParaRPr lang="fa-IR" sz="2400" dirty="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3276600"/>
          </a:xfrm>
        </p:spPr>
        <p:txBody>
          <a:bodyPr>
            <a:noAutofit/>
          </a:bodyPr>
          <a:lstStyle/>
          <a:p>
            <a:pPr algn="just" rtl="1"/>
            <a:r>
              <a:rPr lang="ar-SA"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cs typeface="B Nazanin" pitchFamily="2" charset="-78"/>
              </a:rPr>
              <a:t>دبیرستان</a:t>
            </a:r>
            <a:r>
              <a:rPr lang="en-US"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cs typeface="B Nazanin" pitchFamily="2" charset="-78"/>
              </a:rPr>
              <a:t>:</a:t>
            </a:r>
          </a:p>
          <a:p>
            <a:pPr algn="just" rtl="1"/>
            <a:r>
              <a:rPr lang="ar-SA" sz="2000" dirty="0" smtClean="0">
                <a:cs typeface="B Nazanin" pitchFamily="2" charset="-78"/>
              </a:rPr>
              <a:t>پس از 4 سال آموزش ابتدایی سه گزینه یا شاخه پیش روی دانش آموز است. اولین شاخه معمولاً دبیرستان عمومی نامیده می شود .این نوع مدرسه برای کسانی است که از نظر علمی کمتر مهارت دارند و انتظار می رودپس از مدرسه در مشاغل فنی و دستی مشغول به کار شوند. دروس اصلی که در این دور ه تدریس می شوند عبارتند از زبان آلمانی حساب تاریخ مشاغل و صنایع دستی. در بعضی از ایالت ها در برنامه درسی یک زبان خاص ( فرانسوی انگلیسی یا روسی ) نیز گنجانده شده است.مجموع دروس هفتگی 30 تا 33 درس می رسد. پس از 5 یا 6 سال دانش آموزان از دبیرستان فارغ التحصیل و معمولاً برای کارآموزی وارد یک محیط شغلی فنی یا دستی می شوند اما کسانی که نمرات بسیار خوب می گیرند می توانند وارد رشته های تجاری یا پزشکی شوند</a:t>
            </a:r>
            <a:r>
              <a:rPr lang="en-US" sz="2000" dirty="0" smtClean="0">
                <a:cs typeface="B Nazanin" pitchFamily="2" charset="-78"/>
              </a:rPr>
              <a:t>.</a:t>
            </a:r>
          </a:p>
          <a:p>
            <a:pPr algn="just"/>
            <a:endParaRPr lang="fa-IR" sz="2000" dirty="0">
              <a:cs typeface="B Nazanin" pitchFamily="2" charset="-78"/>
            </a:endParaRPr>
          </a:p>
        </p:txBody>
      </p:sp>
      <p:pic>
        <p:nvPicPr>
          <p:cNvPr id="12290" name="Picture 2" descr="http://ts1.mm.bing.net/th?id=HN.608008090595232147&amp;pid=1.7"/>
          <p:cNvPicPr>
            <a:picLocks noChangeAspect="1" noChangeArrowheads="1"/>
          </p:cNvPicPr>
          <p:nvPr/>
        </p:nvPicPr>
        <p:blipFill>
          <a:blip r:embed="rId2"/>
          <a:srcRect/>
          <a:stretch>
            <a:fillRect/>
          </a:stretch>
        </p:blipFill>
        <p:spPr bwMode="auto">
          <a:xfrm>
            <a:off x="609600" y="3733800"/>
            <a:ext cx="5034643" cy="2819400"/>
          </a:xfrm>
          <a:prstGeom prst="rect">
            <a:avLst/>
          </a:prstGeom>
          <a:noFill/>
        </p:spPr>
      </p:pic>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2560320"/>
          </a:xfrm>
        </p:spPr>
        <p:txBody>
          <a:bodyPr>
            <a:normAutofit/>
          </a:bodyPr>
          <a:lstStyle/>
          <a:p>
            <a:pPr algn="just"/>
            <a:r>
              <a:rPr lang="ar-SA"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cs typeface="B Nazanin" pitchFamily="2" charset="-78"/>
              </a:rPr>
              <a:t>شاخه دوم </a:t>
            </a:r>
            <a:endParaRPr lang="fa-IR"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cs typeface="B Nazanin" pitchFamily="2" charset="-78"/>
            </a:endParaRPr>
          </a:p>
          <a:p>
            <a:pPr algn="just"/>
            <a:r>
              <a:rPr lang="ar-SA" sz="2000" dirty="0" smtClean="0">
                <a:cs typeface="B Nazanin" pitchFamily="2" charset="-78"/>
              </a:rPr>
              <a:t>یا مدرسه متوسط نامیده می شود. این دوره مخصوص دانش آموزانی است که وارد کار آموزی در حرفه های تجاری یا پزشکی خواهند شد تا در امور بازرگانی یا حرفه پرستاری یا تکنسین پزشکی شاغل شوند. در این مدارس تاکید بیشتر بر روی ریاضیات و مهارتهای زبانی است تا کار های دستی. در اکثر ایالت ها در این دوره دستکم دو زبان خارجی ( انگلیسی و فرانسوی ) تدریس می شود و مجموع درسهای هفتگی به 30 تا 34 مورد می رسد. این شاخه شامل مدارس تخصصی نظیر مدارس بازرگانی نیز می شود </a:t>
            </a:r>
            <a:endParaRPr lang="en-US" sz="2000" dirty="0" smtClean="0">
              <a:cs typeface="B Nazanin" pitchFamily="2" charset="-78"/>
            </a:endParaRPr>
          </a:p>
          <a:p>
            <a:endParaRPr lang="fa-IR" dirty="0"/>
          </a:p>
        </p:txBody>
      </p:sp>
      <p:pic>
        <p:nvPicPr>
          <p:cNvPr id="11266" name="Picture 2" descr="http://www.iwm-kmrc.de/@@cached/59c529bc2417338f63e7af7fd18f10013a7c8097/classroom2_big.jpg"/>
          <p:cNvPicPr>
            <a:picLocks noChangeAspect="1" noChangeArrowheads="1"/>
          </p:cNvPicPr>
          <p:nvPr/>
        </p:nvPicPr>
        <p:blipFill>
          <a:blip r:embed="rId2"/>
          <a:srcRect/>
          <a:stretch>
            <a:fillRect/>
          </a:stretch>
        </p:blipFill>
        <p:spPr bwMode="auto">
          <a:xfrm>
            <a:off x="609600" y="3200400"/>
            <a:ext cx="4495800" cy="3371850"/>
          </a:xfrm>
          <a:prstGeom prst="rect">
            <a:avLst/>
          </a:prstGeom>
          <a:noFill/>
        </p:spPr>
      </p:pic>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131</TotalTime>
  <Words>1287</Words>
  <Application>Microsoft Office PowerPoint</Application>
  <PresentationFormat>On-screen Show (4:3)</PresentationFormat>
  <Paragraphs>68</Paragraphs>
  <Slides>18</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B Nazanin</vt:lpstr>
      <vt:lpstr>Calibri</vt:lpstr>
      <vt:lpstr>Constantia</vt:lpstr>
      <vt:lpstr>Majalla UI</vt:lpstr>
      <vt:lpstr>Times New Roman</vt:lpstr>
      <vt:lpstr>Traditional Arabic</vt:lpstr>
      <vt:lpstr>Wingdings 2</vt:lpstr>
      <vt:lpstr>Flow</vt:lpstr>
      <vt:lpstr>PowerPoint Presentation</vt:lpstr>
      <vt:lpstr>عنوان : سیستم آموزش در کشور آلمان</vt:lpstr>
      <vt:lpstr>مقدمه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جدول مقایسه آموزش و پروش ایران وآلمان </vt:lpstr>
      <vt:lpstr>پایان</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MST-PC</dc:creator>
  <cp:lastModifiedBy>MRT www.Win2Farsi.com</cp:lastModifiedBy>
  <cp:revision>27</cp:revision>
  <dcterms:created xsi:type="dcterms:W3CDTF">2014-11-02T12:29:56Z</dcterms:created>
  <dcterms:modified xsi:type="dcterms:W3CDTF">2017-01-21T20:36:26Z</dcterms:modified>
</cp:coreProperties>
</file>