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E43A-74E7-4374-AA1B-943474F387D3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0574A-6095-4AB7-8C1F-31652BD56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B4D0-7466-4F46-9CA6-C35A39191D4D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548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B4D0-7466-4F46-9CA6-C35A39191D4D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85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2D123-E247-437C-8CE9-24B6045D63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C8477-FC59-4578-AE1C-EA7033BE244E}" type="slidenum">
              <a:rPr lang="en-US">
                <a:latin typeface="Arial" pitchFamily="34" charset="0"/>
              </a:rPr>
              <a:pPr/>
              <a:t>33</a:t>
            </a:fld>
            <a:endParaRPr lang="th-TH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4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F763-D079-4606-B853-C77319E88722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834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B4D0-7466-4F46-9CA6-C35A39191D4D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192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B4D0-7466-4F46-9CA6-C35A39191D4D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04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F763-D079-4606-B853-C77319E88722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975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9B4D0-7466-4F46-9CA6-C35A39191D4D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272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F763-D079-4606-B853-C77319E88722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042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Caption</a:t>
            </a:r>
          </a:p>
          <a:p>
            <a:r>
              <a:rPr lang="en-US" b="1" smtClean="0"/>
              <a:t>Fig 1</a:t>
            </a:r>
            <a:r>
              <a:rPr lang="en-US" smtClean="0"/>
              <a:t>  </a:t>
            </a:r>
          </a:p>
          <a:p>
            <a:r>
              <a:rPr lang="en-US" smtClean="0"/>
              <a:t>A modern day anesthesia machine. (1) Physiologic monitor display; (2) Ventilator control; (3) Vaporizers; (4) Patient monitor connection module; (5) Ventilator; (6) Flowmeter; (7) Flow control valves; (8) Adjustable pressure limiting (APL) valve; (9) Breathing circuit; (10) Mask; (11) CO</a:t>
            </a:r>
            <a:r>
              <a:rPr lang="en-US" baseline="-25000" smtClean="0"/>
              <a:t>2</a:t>
            </a:r>
            <a:r>
              <a:rPr lang="en-US" smtClean="0"/>
              <a:t> absorbent; (12) Storage drawers; (13) Suction canister; (14) Scavenging system; (15) Reservoir bag.</a:t>
            </a:r>
          </a:p>
          <a:p>
            <a:r>
              <a:rPr lang="en-US" b="1" smtClean="0"/>
              <a:t>Extracts from the Article What's this?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A0133-CE65-421C-AF45-3FB7DE9B3F0D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7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F763-D079-4606-B853-C77319E88722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247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174198-D8E6-4437-936E-94C9C561959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DC0B3E-F05C-46A7-8AE4-A097A5EBB3D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EE19-288B-4DD9-8C9F-3FA30568469C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7E5F-C4C5-413D-9FC5-E369CB729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www.j-summit.com/product_cat/lpic/oxygen_regulator_l.jpg&amp;imgrefurl=http://www.j-summit.com/m_catalog_search_detail.php?pcode=O001&amp;PHPSESSID=2a2b9eba83d5f9d75993c81634e592d7&amp;h=200&amp;w=200&amp;sz=6&amp;hl=en&amp;start=1&amp;tbnid=Uark03OnHtnbJM:&amp;tbnh=99&amp;tbnw=99&amp;prev=/images?q=oxygen+humidifire&amp;svnum=10&amp;hl=en&amp;lr=&amp;sa=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am.anest.ufl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ter" TargetMode="External"/><Relationship Id="rId2" Type="http://schemas.openxmlformats.org/officeDocument/2006/relationships/hyperlink" Target="http://en.wikipedia.org/wiki/Calcium_hydrox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otassium_hydroxide" TargetMode="External"/><Relationship Id="rId4" Type="http://schemas.openxmlformats.org/officeDocument/2006/relationships/hyperlink" Target="http://en.wikipedia.org/wiki/Sodium_hydroxide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ole_(unit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305800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latin typeface="AR CENA" pitchFamily="2" charset="0"/>
                <a:cs typeface="+mn-cs"/>
              </a:rPr>
              <a:t>ماشین و تجهیزات بیهوشی</a:t>
            </a:r>
            <a:endParaRPr lang="fa-IR" b="1" dirty="0">
              <a:solidFill>
                <a:srgbClr val="FF0000"/>
              </a:solidFill>
              <a:latin typeface="AR CENA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ویژگی سیلندرهای پر فشار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فولاد</a:t>
            </a:r>
          </a:p>
          <a:p>
            <a:pPr algn="r" rtl="1"/>
            <a:r>
              <a:rPr lang="fa-IR" dirty="0" smtClean="0"/>
              <a:t>استیل کربن ،استیل منگنزوآلیاژهای آلومینیوم</a:t>
            </a:r>
          </a:p>
          <a:p>
            <a:pPr algn="r" rtl="1">
              <a:buFont typeface="Arial" charset="0"/>
              <a:buNone/>
            </a:pPr>
            <a:r>
              <a:rPr lang="fa-IR" dirty="0" smtClean="0"/>
              <a:t>ضخامت سیلندر:از یک چهارم تا پنج شانزدهم اینچ</a:t>
            </a:r>
            <a:endParaRPr lang="en-US" dirty="0" smtClean="0"/>
          </a:p>
          <a:p>
            <a:pPr algn="r" rtl="1">
              <a:buFont typeface="Arial" charset="0"/>
              <a:buNone/>
            </a:pPr>
            <a:endParaRPr lang="en-US" dirty="0" smtClean="0">
              <a:cs typeface="Arial" charset="0"/>
            </a:endParaRPr>
          </a:p>
          <a:p>
            <a:pPr algn="r" rtl="1">
              <a:buFont typeface="Arial" charset="0"/>
              <a:buNone/>
            </a:pPr>
            <a:endParaRPr lang="en-US" dirty="0" smtClean="0">
              <a:cs typeface="Arial" charset="0"/>
            </a:endParaRPr>
          </a:p>
          <a:p>
            <a:pPr algn="r" rtl="1">
              <a:buFont typeface="Arial" charset="0"/>
              <a:buNone/>
            </a:pPr>
            <a:endParaRPr lang="en-US" dirty="0" smtClean="0">
              <a:cs typeface="Arial" charset="0"/>
            </a:endParaRPr>
          </a:p>
          <a:p>
            <a:pPr algn="r" rtl="1">
              <a:buFont typeface="Arial" charset="0"/>
              <a:buNone/>
            </a:pPr>
            <a:r>
              <a:rPr lang="en-US" dirty="0" err="1" smtClean="0">
                <a:cs typeface="Arial" charset="0"/>
              </a:rPr>
              <a:t>Telegram.me</a:t>
            </a:r>
            <a:r>
              <a:rPr lang="en-US" dirty="0" smtClean="0">
                <a:cs typeface="Arial" charset="0"/>
              </a:rPr>
              <a:t>/ANESTHLAND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sh.hashemi\My Documents\My Pictures\452px-2008-07-24_Bundle_of_compressed_gas_bot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42875"/>
            <a:ext cx="5046663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:\sc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74" y="957834"/>
            <a:ext cx="7502652" cy="494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IJA-57-438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14400"/>
            <a:ext cx="28194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IJA-57-438-g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0770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Inlet Connections</a:t>
            </a:r>
          </a:p>
        </p:txBody>
      </p:sp>
      <p:pic>
        <p:nvPicPr>
          <p:cNvPr id="5" name="Picture 6" descr="Sunday, July 04, 2004 (5)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8688" y="2357430"/>
            <a:ext cx="4995312" cy="3264132"/>
          </a:xfrm>
          <a:noFill/>
          <a:ln/>
        </p:spPr>
      </p:pic>
      <p:pic>
        <p:nvPicPr>
          <p:cNvPr id="6" name="Picture 4" descr="Sunday, July 04, 2004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285992"/>
            <a:ext cx="3639203" cy="40005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f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1"/>
            <a:ext cx="8305800" cy="5105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 System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7772400" cy="4114800"/>
          </a:xfrm>
        </p:spPr>
        <p:txBody>
          <a:bodyPr/>
          <a:lstStyle/>
          <a:p>
            <a:r>
              <a:rPr lang="en-US"/>
              <a:t>H tanks</a:t>
            </a:r>
          </a:p>
          <a:p>
            <a:r>
              <a:rPr lang="en-US"/>
              <a:t>Bulk Tanks</a:t>
            </a:r>
          </a:p>
        </p:txBody>
      </p:sp>
      <p:pic>
        <p:nvPicPr>
          <p:cNvPr id="27651" name="Picture 3" descr="A:\MVC-016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09600"/>
            <a:ext cx="5029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81254"/>
                </a:solidFill>
              </a:rPr>
              <a:t>E Size Compressed Gas Cylinders</a:t>
            </a:r>
          </a:p>
        </p:txBody>
      </p:sp>
      <p:graphicFrame>
        <p:nvGraphicFramePr>
          <p:cNvPr id="133316" name="Group 196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40750" cy="4732973"/>
        </p:xfrm>
        <a:graphic>
          <a:graphicData uri="http://schemas.openxmlformats.org/drawingml/2006/table">
            <a:tbl>
              <a:tblPr/>
              <a:tblGrid>
                <a:gridCol w="2060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Cylinder Characteristics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Oxygen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Nitrous Oxide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Carbon Dioxide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Air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Color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White (green)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Blue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Gray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Black/White (yellow)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Gas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Liquid and gas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Liquid and gas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Gas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Contents (L)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625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1590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1590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625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Empty Weight (kg)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5.90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5.90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5.90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5.90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Full Weight (kg)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6.76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8.80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8.90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Pressure Full (psig)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750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838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1800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PIPELINES</a:t>
            </a:r>
          </a:p>
        </p:txBody>
      </p:sp>
      <p:pic>
        <p:nvPicPr>
          <p:cNvPr id="28675" name="Picture 3" descr="A:\MVC-002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056466" cy="445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m.behnam\My Documents\My Pictures\medical g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6665913" cy="528478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fa-IR" b="1" dirty="0" smtClean="0"/>
              <a:t>کپسول گازهای طبی</a:t>
            </a:r>
            <a:endParaRPr lang="fa-IR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60A-B47C-4A12-94BB-B1527DC6BC4D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:\MVC-003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461179" cy="459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CONNECTION</a:t>
            </a:r>
          </a:p>
        </p:txBody>
      </p:sp>
      <p:pic>
        <p:nvPicPr>
          <p:cNvPr id="31747" name="Picture 3" descr="A:\MVC-00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5181600" cy="4303712"/>
          </a:xfrm>
          <a:prstGeom prst="rect">
            <a:avLst/>
          </a:prstGeom>
          <a:noFill/>
        </p:spPr>
      </p:pic>
      <p:pic>
        <p:nvPicPr>
          <p:cNvPr id="4" name="Picture 2" descr="A:\MVC-015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3116"/>
            <a:ext cx="300036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Oxygen Pressure Failure Devices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071670" y="2571744"/>
            <a:ext cx="521497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A Fail-Safe valve</a:t>
            </a:r>
          </a:p>
          <a:p>
            <a:pPr algn="l"/>
            <a:r>
              <a:rPr lang="en-US" sz="2800" dirty="0" smtClean="0"/>
              <a:t>Fail-safe valves do not prevent administration of a hypoxic mixture because they depend on pressure and not flow</a:t>
            </a:r>
            <a:r>
              <a:rPr lang="en-US" sz="4000" dirty="0" smtClean="0"/>
              <a:t>.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</a:t>
            </a:r>
            <a:endParaRPr lang="fa-IR" sz="4000" dirty="0"/>
          </a:p>
        </p:txBody>
      </p:sp>
      <p:sp>
        <p:nvSpPr>
          <p:cNvPr id="5" name="Rectangle 4"/>
          <p:cNvSpPr/>
          <p:nvPr/>
        </p:nvSpPr>
        <p:spPr>
          <a:xfrm>
            <a:off x="428596" y="5929330"/>
            <a:ext cx="275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charset="0"/>
              <a:buNone/>
            </a:pPr>
            <a:r>
              <a:rPr lang="en-US" dirty="0" err="1" smtClean="0">
                <a:cs typeface="Arial" charset="0"/>
              </a:rPr>
              <a:t>Telegram.me</a:t>
            </a:r>
            <a:r>
              <a:rPr lang="en-US" dirty="0" smtClean="0">
                <a:cs typeface="Arial" charset="0"/>
              </a:rPr>
              <a:t>/ANESTHLAND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High-Pressure Regulator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sz="3200" dirty="0" smtClean="0"/>
              <a:t>Provides 50 psi to an oxygen-powered, ventilation device.</a:t>
            </a:r>
          </a:p>
          <a:p>
            <a:pPr algn="l" eaLnBrk="1" hangingPunct="1">
              <a:buNone/>
            </a:pPr>
            <a:r>
              <a:rPr lang="en-US" sz="3200" dirty="0" smtClean="0"/>
              <a:t>Flow rate cannot be controlled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196" name="Picture 4" descr="High-Pressure Reg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38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42918"/>
            <a:ext cx="55821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60A-B47C-4A12-94BB-B1527DC6BC4D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E:\sc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020"/>
            <a:ext cx="9144000" cy="558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Low Pressure  Regulator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None/>
            </a:pPr>
            <a:r>
              <a:rPr lang="en-US" dirty="0" smtClean="0"/>
              <a:t>Permit oxygen delivery to the patient at a desired rate in liters per minute</a:t>
            </a:r>
          </a:p>
          <a:p>
            <a:pPr algn="l" eaLnBrk="1" hangingPunct="1">
              <a:buNone/>
            </a:pPr>
            <a:r>
              <a:rPr lang="en-US" dirty="0" smtClean="0"/>
              <a:t>Flow rate can go from 1 to 25 liters/min.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4" descr="Low Pressure Reg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oxygen_regulator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571876"/>
            <a:ext cx="3200400" cy="31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50963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60A-B47C-4A12-94BB-B1527DC6BC4D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7" name="Picture 9" descr="oimg_GC01080730_CA0108096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6096000" cy="6858000"/>
          </a:xfrm>
          <a:noFill/>
          <a:ln/>
        </p:spPr>
      </p:pic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6384925" y="412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6172200" y="1600200"/>
            <a:ext cx="1447800" cy="381000"/>
          </a:xfrm>
          <a:prstGeom prst="wedgeRoundRectCallout">
            <a:avLst>
              <a:gd name="adj1" fmla="val -63815"/>
              <a:gd name="adj2" fmla="val 1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vaporizer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1752600" y="1371600"/>
            <a:ext cx="1295400" cy="381000"/>
          </a:xfrm>
          <a:prstGeom prst="wedgeRoundRectCallout">
            <a:avLst>
              <a:gd name="adj1" fmla="val 61644"/>
              <a:gd name="adj2" fmla="val 9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bellow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838200" y="2971800"/>
            <a:ext cx="1447800" cy="762000"/>
          </a:xfrm>
          <a:prstGeom prst="wedgeRoundRectCallout">
            <a:avLst>
              <a:gd name="adj1" fmla="val 33444"/>
              <a:gd name="adj2" fmla="val 781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Corrugated tube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2" name="AutoShape 14"/>
          <p:cNvSpPr>
            <a:spLocks noChangeArrowheads="1"/>
          </p:cNvSpPr>
          <p:nvPr/>
        </p:nvSpPr>
        <p:spPr bwMode="auto">
          <a:xfrm>
            <a:off x="1524000" y="4419600"/>
            <a:ext cx="1447800" cy="457200"/>
          </a:xfrm>
          <a:prstGeom prst="wedgeRoundRectCallout">
            <a:avLst>
              <a:gd name="adj1" fmla="val 57019"/>
              <a:gd name="adj2" fmla="val -1013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Soda lime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3" name="AutoShape 15"/>
          <p:cNvSpPr>
            <a:spLocks noChangeArrowheads="1"/>
          </p:cNvSpPr>
          <p:nvPr/>
        </p:nvSpPr>
        <p:spPr bwMode="auto">
          <a:xfrm>
            <a:off x="3048000" y="381000"/>
            <a:ext cx="990600" cy="685800"/>
          </a:xfrm>
          <a:prstGeom prst="wedgeRoundRectCallout">
            <a:avLst>
              <a:gd name="adj1" fmla="val 94713"/>
              <a:gd name="adj2" fmla="val 1300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Flow meter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4" name="AutoShape 16"/>
          <p:cNvSpPr>
            <a:spLocks noChangeArrowheads="1"/>
          </p:cNvSpPr>
          <p:nvPr/>
        </p:nvSpPr>
        <p:spPr bwMode="auto">
          <a:xfrm>
            <a:off x="6019800" y="228600"/>
            <a:ext cx="144780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ventilator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5" name="AutoShape 17"/>
          <p:cNvSpPr>
            <a:spLocks noChangeArrowheads="1"/>
          </p:cNvSpPr>
          <p:nvPr/>
        </p:nvSpPr>
        <p:spPr bwMode="auto">
          <a:xfrm>
            <a:off x="3505200" y="3124200"/>
            <a:ext cx="1447800" cy="381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APL valve</a:t>
            </a:r>
            <a:endParaRPr lang="th-TH">
              <a:solidFill>
                <a:srgbClr val="FFFF66"/>
              </a:solidFill>
            </a:endParaRPr>
          </a:p>
        </p:txBody>
      </p:sp>
      <p:sp>
        <p:nvSpPr>
          <p:cNvPr id="160786" name="AutoShape 18"/>
          <p:cNvSpPr>
            <a:spLocks noChangeArrowheads="1"/>
          </p:cNvSpPr>
          <p:nvPr/>
        </p:nvSpPr>
        <p:spPr bwMode="auto">
          <a:xfrm>
            <a:off x="3810000" y="4038600"/>
            <a:ext cx="1600200" cy="609600"/>
          </a:xfrm>
          <a:prstGeom prst="wedgeRoundRectCallout">
            <a:avLst>
              <a:gd name="adj1" fmla="val -71032"/>
              <a:gd name="adj2" fmla="val -9088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66"/>
                </a:solidFill>
              </a:rPr>
              <a:t>Scavenging system</a:t>
            </a:r>
            <a:endParaRPr lang="th-TH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F2CA2-8D24-4EBE-88C5-E8FC91DBC153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0"/>
            <a:ext cx="71438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 </a:t>
            </a:r>
          </a:p>
          <a:p>
            <a:pPr lvl="1" algn="l" rtl="0"/>
            <a:r>
              <a:rPr lang="en-US" sz="3600" dirty="0" smtClean="0"/>
              <a:t>Oxygen = Green (US) or White (everywhere else)</a:t>
            </a:r>
          </a:p>
          <a:p>
            <a:pPr lvl="1" algn="l" rtl="0"/>
            <a:r>
              <a:rPr lang="en-US" sz="3600" dirty="0" smtClean="0"/>
              <a:t>Nitrous oxide = Blue</a:t>
            </a:r>
          </a:p>
          <a:p>
            <a:pPr algn="l"/>
            <a:endParaRPr lang="en-US" sz="3600" dirty="0" smtClean="0"/>
          </a:p>
          <a:p>
            <a:pPr algn="l"/>
            <a:endParaRPr lang="en-US" sz="3600" dirty="0" smtClean="0"/>
          </a:p>
          <a:p>
            <a:pPr algn="l"/>
            <a:r>
              <a:rPr lang="en-US" sz="3600" smtClean="0"/>
              <a:t>CHANNEL IN TELEGRAM:ANESTHLAND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aqueVAMscreensho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80629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60A-B47C-4A12-94BB-B1527DC6BC4D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APL VALVE</a:t>
            </a:r>
            <a:endParaRPr lang="fa-I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05186" y="1935163"/>
            <a:ext cx="55336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IMG1680"/>
          <p:cNvPicPr>
            <a:picLocks noChangeAspect="1" noChangeArrowheads="1"/>
          </p:cNvPicPr>
          <p:nvPr/>
        </p:nvPicPr>
        <p:blipFill>
          <a:blip r:embed="rId3" cstate="print"/>
          <a:srcRect l="14285" t="14285"/>
          <a:stretch>
            <a:fillRect/>
          </a:stretch>
        </p:blipFill>
        <p:spPr bwMode="auto">
          <a:xfrm>
            <a:off x="2483768" y="1484784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FLOEMETER </a:t>
            </a:r>
            <a:r>
              <a:rPr lang="fa-IR" dirty="0" smtClean="0"/>
              <a:t>(</a:t>
            </a:r>
            <a:r>
              <a:rPr lang="fa-IR" dirty="0" smtClean="0">
                <a:cs typeface="+mn-cs"/>
              </a:rPr>
              <a:t>جریان سنج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60A-B47C-4A12-94BB-B1527DC6BC4D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nlon Sigma Delta Anesthestic Vaporizer -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933825"/>
            <a:ext cx="1558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rager 19.1 Anesthetic Vaporizer - Refurbish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412875"/>
            <a:ext cx="15890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Ohmeda Tec Series Anesthetic Vaporizer - Refurbish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484313"/>
            <a:ext cx="21748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60A-B47C-4A12-94BB-B1527DC6BC4D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357188"/>
            <a:ext cx="8183562" cy="10509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</a:t>
            </a:r>
            <a:r>
              <a:rPr lang="fa-IR" dirty="0" smtClean="0">
                <a:cs typeface="+mn-cs"/>
              </a:rPr>
              <a:t>تبخیرکننده</a:t>
            </a:r>
            <a:r>
              <a:rPr lang="fa-IR" dirty="0" smtClean="0"/>
              <a:t> </a:t>
            </a:r>
            <a:r>
              <a:rPr lang="en-US" dirty="0" smtClean="0"/>
              <a:t>Vaporizers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Double-canister absorbers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a-IR" dirty="0"/>
          </a:p>
        </p:txBody>
      </p:sp>
      <p:pic>
        <p:nvPicPr>
          <p:cNvPr id="10" name="Picture 2" descr="C:\Documents and Settings\Personal\My Documents\circuits in An anaes\Anaesthesia UK  Circle system_files\circle1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75737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absorber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Sodalime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err="1" smtClean="0"/>
              <a:t>Barylime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r>
              <a:rPr lang="en-US" dirty="0" err="1" smtClean="0"/>
              <a:t>Telegram.me</a:t>
            </a:r>
            <a:r>
              <a:rPr lang="en-US" dirty="0" smtClean="0"/>
              <a:t>/ANESTHLAND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Sodalime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components</a:t>
            </a:r>
          </a:p>
          <a:p>
            <a:r>
              <a:rPr lang="en-US" dirty="0" smtClean="0"/>
              <a:t>The main components of </a:t>
            </a:r>
            <a:r>
              <a:rPr lang="en-US" b="1" dirty="0" smtClean="0"/>
              <a:t>soda lime</a:t>
            </a:r>
            <a:r>
              <a:rPr lang="en-US" dirty="0" smtClean="0"/>
              <a:t> are</a:t>
            </a:r>
          </a:p>
          <a:p>
            <a:r>
              <a:rPr lang="en-US" dirty="0" smtClean="0">
                <a:hlinkClick r:id="rId2" tooltip="Calcium hydroxide"/>
              </a:rPr>
              <a:t>Calcium hydroxide</a:t>
            </a:r>
            <a:r>
              <a:rPr lang="en-US" dirty="0" smtClean="0"/>
              <a:t>, Ca(OH)</a:t>
            </a:r>
            <a:r>
              <a:rPr lang="en-US" baseline="-25000" dirty="0" smtClean="0"/>
              <a:t>2</a:t>
            </a:r>
            <a:r>
              <a:rPr lang="en-US" dirty="0" smtClean="0"/>
              <a:t> (about 75%), </a:t>
            </a:r>
          </a:p>
          <a:p>
            <a:r>
              <a:rPr lang="en-US" dirty="0" smtClean="0">
                <a:hlinkClick r:id="rId3" tooltip="Water"/>
              </a:rPr>
              <a:t>Water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 (about 20%), </a:t>
            </a:r>
          </a:p>
          <a:p>
            <a:r>
              <a:rPr lang="en-US" dirty="0" smtClean="0">
                <a:hlinkClick r:id="rId4" tooltip="Sodium hydroxide"/>
              </a:rPr>
              <a:t>Sodium hydroxide</a:t>
            </a:r>
            <a:r>
              <a:rPr lang="en-US" dirty="0" smtClean="0"/>
              <a:t>, </a:t>
            </a:r>
            <a:r>
              <a:rPr lang="en-US" dirty="0" err="1" smtClean="0"/>
              <a:t>NaOH</a:t>
            </a:r>
            <a:r>
              <a:rPr lang="en-US" dirty="0" smtClean="0"/>
              <a:t> (about 3%), and </a:t>
            </a:r>
          </a:p>
          <a:p>
            <a:r>
              <a:rPr lang="en-US" dirty="0" smtClean="0">
                <a:hlinkClick r:id="rId5" tooltip="Potassium hydroxide"/>
              </a:rPr>
              <a:t>Potassium hydroxide</a:t>
            </a:r>
            <a:r>
              <a:rPr lang="en-US" dirty="0" smtClean="0"/>
              <a:t>, KOH (about 1%).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reaction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overall reaction is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+ Ca(OH)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→ CaCO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+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+ heat (in the presence of water)</a:t>
            </a:r>
          </a:p>
          <a:p>
            <a:r>
              <a:rPr lang="en-US" sz="4000" dirty="0" smtClean="0"/>
              <a:t>The reaction can be considered as a strong base </a:t>
            </a:r>
            <a:r>
              <a:rPr lang="en-US" sz="4000" dirty="0" err="1" smtClean="0"/>
              <a:t>catalysed</a:t>
            </a:r>
            <a:r>
              <a:rPr lang="en-US" sz="4000" dirty="0" smtClean="0"/>
              <a:t>, water facilitated reaction.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1)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+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→ CO</a:t>
            </a:r>
            <a:r>
              <a:rPr lang="en-US" sz="4000" baseline="-25000" dirty="0" smtClean="0"/>
              <a:t>2 (</a:t>
            </a:r>
            <a:r>
              <a:rPr lang="en-US" sz="4000" baseline="-25000" dirty="0" err="1" smtClean="0"/>
              <a:t>aq</a:t>
            </a:r>
            <a:r>
              <a:rPr lang="en-US" sz="4000" baseline="-25000" dirty="0" smtClean="0"/>
              <a:t>)</a:t>
            </a:r>
            <a:r>
              <a:rPr lang="en-US" sz="4000" dirty="0" smtClean="0"/>
              <a:t> (CO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dissolves in water - slow and rate  	                                         determining)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2) CO</a:t>
            </a:r>
            <a:r>
              <a:rPr lang="en-US" sz="4000" baseline="-25000" dirty="0" smtClean="0"/>
              <a:t>2 (</a:t>
            </a:r>
            <a:r>
              <a:rPr lang="en-US" sz="4000" baseline="-25000" dirty="0" err="1" smtClean="0"/>
              <a:t>aq</a:t>
            </a:r>
            <a:r>
              <a:rPr lang="en-US" sz="4000" baseline="-25000" dirty="0" smtClean="0"/>
              <a:t>)</a:t>
            </a:r>
            <a:r>
              <a:rPr lang="en-US" sz="4000" dirty="0" smtClean="0"/>
              <a:t> + </a:t>
            </a:r>
            <a:r>
              <a:rPr lang="en-US" sz="4000" dirty="0" err="1" smtClean="0"/>
              <a:t>NaOH</a:t>
            </a:r>
            <a:r>
              <a:rPr lang="en-US" sz="4000" dirty="0" smtClean="0"/>
              <a:t> → NaHCO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(bicarbonate formation at high pH)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3) NaHCO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+ Ca(OH)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→ CaCO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+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+ </a:t>
            </a:r>
            <a:r>
              <a:rPr lang="en-US" sz="4000" dirty="0" err="1" smtClean="0"/>
              <a:t>NaOH</a:t>
            </a:r>
            <a:r>
              <a:rPr lang="en-US" sz="4000" dirty="0" smtClean="0"/>
              <a:t> (</a:t>
            </a:r>
            <a:r>
              <a:rPr lang="en-US" sz="4000" dirty="0" err="1" smtClean="0"/>
              <a:t>NaOH</a:t>
            </a:r>
            <a:r>
              <a:rPr lang="en-US" sz="4000" dirty="0" smtClean="0"/>
              <a:t> recycled to  	                                                               step 2) - hence a catalyst)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Mole (unit)"/>
              </a:rPr>
              <a:t>mole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(44g) reacted produces one mole of water (18g)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Oxygen Cylinders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All of the cylinders when full are the same pressure of 2,000 psi.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Usually green or aluminum grey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D cylinder - 350 liters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E cylinders - 625 liters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M cylinders - 3,000 liters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G cylinders - 5,300 liters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 smtClean="0"/>
              <a:t>H cylinders - 6,900 liters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1071563" y="0"/>
            <a:ext cx="7000875" cy="1000125"/>
          </a:xfrm>
        </p:spPr>
        <p:txBody>
          <a:bodyPr/>
          <a:lstStyle/>
          <a:p>
            <a:r>
              <a:rPr lang="fa-IR" smtClean="0"/>
              <a:t>دمای بحرانی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>
          <a:xfrm>
            <a:off x="285750" y="1447800"/>
            <a:ext cx="7929563" cy="4981575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                     درجه سانتیگراد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اکسیژن           </a:t>
            </a:r>
            <a:r>
              <a:rPr lang="fa-IR" smtClean="0">
                <a:solidFill>
                  <a:schemeClr val="tx1"/>
                </a:solidFill>
              </a:rPr>
              <a:t>118.6-                    5 </a:t>
            </a:r>
            <a:r>
              <a:rPr lang="fa-IR" dirty="0" smtClean="0">
                <a:solidFill>
                  <a:schemeClr val="tx1"/>
                </a:solidFill>
              </a:rPr>
              <a:t>مگاپاسکال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                                                  (49.8 اتمسفر)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گازکربنیک       31.04                   اتمسفر72.8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pascal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fa-IR" dirty="0" smtClean="0">
              <a:solidFill>
                <a:schemeClr val="tx1"/>
              </a:solidFill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</a:rPr>
              <a:t>نایتروس          36.4                         71.5اتمسفر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</a:rPr>
              <a:t>اتانول               </a:t>
            </a:r>
            <a:r>
              <a:rPr lang="fa-IR" dirty="0">
                <a:solidFill>
                  <a:schemeClr val="tx1"/>
                </a:solidFill>
              </a:rPr>
              <a:t>241            </a:t>
            </a:r>
            <a:r>
              <a:rPr lang="fa-IR" dirty="0" smtClean="0">
                <a:solidFill>
                  <a:schemeClr val="tx1"/>
                </a:solidFill>
              </a:rPr>
              <a:t>      62.18  اتمسفر</a:t>
            </a:r>
          </a:p>
          <a:p>
            <a:pPr algn="r" rtl="1"/>
            <a:r>
              <a:rPr lang="fa-IR" dirty="0">
                <a:solidFill>
                  <a:schemeClr val="tx1"/>
                </a:solidFill>
              </a:rPr>
              <a:t>آب                 </a:t>
            </a:r>
            <a:r>
              <a:rPr lang="fa-IR" dirty="0" smtClean="0">
                <a:solidFill>
                  <a:schemeClr val="tx1"/>
                </a:solidFill>
              </a:rPr>
              <a:t>373.946            217.7 اتمسفر</a:t>
            </a:r>
            <a:endParaRPr lang="fa-IR" dirty="0">
              <a:solidFill>
                <a:schemeClr val="tx1"/>
              </a:solidFill>
            </a:endParaRPr>
          </a:p>
          <a:p>
            <a:pPr algn="r" rtl="1"/>
            <a:endParaRPr lang="fa-IR" dirty="0" smtClean="0">
              <a:solidFill>
                <a:schemeClr val="tx1"/>
              </a:solidFill>
            </a:endParaRPr>
          </a:p>
          <a:p>
            <a:pPr algn="r" rtl="1"/>
            <a:endParaRPr lang="fa-I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29487" cy="654050"/>
          </a:xfrm>
        </p:spPr>
        <p:txBody>
          <a:bodyPr>
            <a:normAutofit fontScale="90000"/>
          </a:bodyPr>
          <a:lstStyle/>
          <a:p>
            <a:r>
              <a:rPr lang="fa-IR" smtClean="0"/>
              <a:t>سیلندرها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28625" y="714375"/>
            <a:ext cx="8301038" cy="5715000"/>
          </a:xfrm>
        </p:spPr>
        <p:txBody>
          <a:bodyPr>
            <a:normAutofit lnSpcReduction="10000"/>
          </a:bodyPr>
          <a:lstStyle/>
          <a:p>
            <a:pPr algn="r" rtl="1">
              <a:buFont typeface="Arial" charset="0"/>
              <a:buNone/>
            </a:pPr>
            <a:r>
              <a:rPr lang="fa-IR" dirty="0" smtClean="0"/>
              <a:t>در دمای استاندارد گاز است یا مایع؟</a:t>
            </a:r>
          </a:p>
          <a:p>
            <a:pPr algn="r" rtl="1"/>
            <a:r>
              <a:rPr lang="fa-IR" dirty="0" smtClean="0"/>
              <a:t>آرگن                          سبز تیره</a:t>
            </a:r>
          </a:p>
          <a:p>
            <a:pPr algn="r" rtl="1"/>
            <a:r>
              <a:rPr lang="fa-IR" dirty="0" smtClean="0"/>
              <a:t>گازکربنیک                    خاکستری</a:t>
            </a:r>
          </a:p>
          <a:p>
            <a:pPr algn="r" rtl="1"/>
            <a:r>
              <a:rPr lang="fa-IR" dirty="0" smtClean="0"/>
              <a:t>کلر                               زرد</a:t>
            </a:r>
          </a:p>
          <a:p>
            <a:pPr algn="r" rtl="1"/>
            <a:r>
              <a:rPr lang="fa-IR" dirty="0" smtClean="0"/>
              <a:t>هلیوم                          قهوه ای</a:t>
            </a:r>
          </a:p>
          <a:p>
            <a:pPr algn="r" rtl="1"/>
            <a:r>
              <a:rPr lang="fa-IR" dirty="0" smtClean="0"/>
              <a:t>هیدروژن                      قرمز</a:t>
            </a:r>
          </a:p>
          <a:p>
            <a:pPr algn="r" rtl="1"/>
            <a:r>
              <a:rPr lang="fa-IR" dirty="0" smtClean="0"/>
              <a:t>اکسید نایتروس                 آبی  (مایع)</a:t>
            </a:r>
          </a:p>
          <a:p>
            <a:pPr algn="r" rtl="1"/>
            <a:r>
              <a:rPr lang="fa-IR" dirty="0" smtClean="0"/>
              <a:t>نیتروژن           سیاه (سابق در انگلستان خاکستری بود.)</a:t>
            </a:r>
          </a:p>
          <a:p>
            <a:pPr algn="r" rtl="1"/>
            <a:r>
              <a:rPr lang="fa-IR" dirty="0" smtClean="0"/>
              <a:t>اکسیژن            سفید(سابق در انگلستان،سیاه بود.)در امریکا سبز است.</a:t>
            </a:r>
          </a:p>
          <a:p>
            <a:pPr marL="0" indent="0">
              <a:buNone/>
            </a:pP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smtClean="0"/>
              <a:t>سیلندرها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r" rtl="1">
              <a:buFont typeface="Arial" charset="0"/>
              <a:buNone/>
            </a:pPr>
            <a:r>
              <a:rPr lang="fa-IR" dirty="0" smtClean="0"/>
              <a:t>معمولاً نوع سیلندر گازهای طبی </a:t>
            </a:r>
            <a:r>
              <a:rPr lang="en-US" dirty="0" smtClean="0">
                <a:cs typeface="Arial" charset="0"/>
              </a:rPr>
              <a:t>E</a:t>
            </a:r>
            <a:r>
              <a:rPr lang="fa-IR" dirty="0" smtClean="0"/>
              <a:t> است.</a:t>
            </a:r>
          </a:p>
          <a:p>
            <a:pPr algn="r" rtl="1"/>
            <a:r>
              <a:rPr lang="fa-IR" dirty="0" smtClean="0"/>
              <a:t>اکسیژن   2200</a:t>
            </a:r>
            <a:r>
              <a:rPr lang="en-US" dirty="0" smtClean="0">
                <a:cs typeface="Arial" charset="0"/>
              </a:rPr>
              <a:t>PSI</a:t>
            </a:r>
            <a:r>
              <a:rPr lang="fa-IR" dirty="0" smtClean="0"/>
              <a:t>   120تا 150 اتمسفر-137</a:t>
            </a:r>
            <a:r>
              <a:rPr lang="en-US" dirty="0" smtClean="0">
                <a:cs typeface="Arial" charset="0"/>
              </a:rPr>
              <a:t>Bar</a:t>
            </a:r>
            <a:r>
              <a:rPr lang="fa-IR" dirty="0" smtClean="0"/>
              <a:t>- سیلندر</a:t>
            </a:r>
            <a:r>
              <a:rPr lang="en-US" dirty="0" smtClean="0">
                <a:cs typeface="Arial" charset="0"/>
              </a:rPr>
              <a:t>E </a:t>
            </a:r>
            <a:r>
              <a:rPr lang="fa-IR" dirty="0" smtClean="0"/>
              <a:t>، 625 لیتر گنجایش دارد.معمولاً فشار سیلندر به 200</a:t>
            </a:r>
            <a:r>
              <a:rPr lang="en-US" dirty="0" smtClean="0">
                <a:cs typeface="Arial" charset="0"/>
              </a:rPr>
              <a:t>PSI</a:t>
            </a:r>
            <a:r>
              <a:rPr lang="fa-IR" dirty="0" smtClean="0"/>
              <a:t> که برسد آنرا کنار می گذارند.</a:t>
            </a:r>
          </a:p>
          <a:p>
            <a:pPr algn="r" rtl="1"/>
            <a:r>
              <a:rPr lang="fa-IR" dirty="0" smtClean="0"/>
              <a:t>نایتروس 50 اتمسفر- 1590 لیتر حجم گاز در سیلندر</a:t>
            </a:r>
          </a:p>
          <a:p>
            <a:pPr algn="r" rtl="1">
              <a:buFont typeface="Arial" charset="0"/>
              <a:buNone/>
            </a:pPr>
            <a:r>
              <a:rPr lang="fa-IR" dirty="0" smtClean="0"/>
              <a:t>با کاهش فشارش می فهمیم بیست وپنج در صدش باقیمانده است.</a:t>
            </a:r>
          </a:p>
          <a:p>
            <a:pPr algn="r" rtl="1">
              <a:buFont typeface="Arial" charset="0"/>
              <a:buNone/>
            </a:pPr>
            <a:endParaRPr lang="fa-IR" dirty="0" smtClean="0"/>
          </a:p>
          <a:p>
            <a:pPr algn="r" rtl="1">
              <a:buFont typeface="Arial" charset="0"/>
              <a:buNone/>
            </a:pPr>
            <a:r>
              <a:rPr lang="en-US" dirty="0" smtClean="0">
                <a:cs typeface="Arial" charset="0"/>
              </a:rPr>
              <a:t>A  </a:t>
            </a:r>
            <a:r>
              <a:rPr lang="fa-IR" dirty="0" smtClean="0"/>
              <a:t> کوچکترین و </a:t>
            </a:r>
            <a:r>
              <a:rPr lang="en-US" dirty="0" smtClean="0">
                <a:cs typeface="Arial" charset="0"/>
              </a:rPr>
              <a:t>H</a:t>
            </a:r>
            <a:r>
              <a:rPr lang="fa-IR" dirty="0" smtClean="0"/>
              <a:t> بزگترین سیلندر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سیلندرها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Arial" charset="0"/>
              <a:buNone/>
            </a:pPr>
            <a:r>
              <a:rPr lang="fa-IR" dirty="0" smtClean="0"/>
              <a:t>وقتی فشار نایتروس در سیلندر رو به کاهش نباشد ، مقدار محتویات سیلندر چگونه حساب می شود؟</a:t>
            </a:r>
          </a:p>
          <a:p>
            <a:pPr>
              <a:buFont typeface="Arial" charset="0"/>
              <a:buNone/>
            </a:pPr>
            <a:r>
              <a:rPr lang="fa-IR" dirty="0" smtClean="0"/>
              <a:t>روی سیلندر وزن سیلندر خالی را نوشته اند.تفاوت وزن سیلندر خالی و سیلندر حاوی نایتروس مایع، مقدار وزن نایتروس موجود در سیلندر را به دست میدهد که اگر آنرا در عدد ثابت 500 ضرب کنیم بر حسب لیتر به دست </a:t>
            </a:r>
          </a:p>
          <a:p>
            <a:pPr algn="r" rtl="1">
              <a:buFont typeface="Arial" charset="0"/>
              <a:buNone/>
            </a:pPr>
            <a:r>
              <a:rPr lang="fa-IR" dirty="0" smtClean="0"/>
              <a:t>می آید.</a:t>
            </a:r>
          </a:p>
          <a:p>
            <a:pPr algn="r" rtl="1">
              <a:buFont typeface="Arial" charset="0"/>
              <a:buNone/>
            </a:pPr>
            <a:r>
              <a:rPr lang="fa-IR" dirty="0" smtClean="0"/>
              <a:t>0/9 حجم سیلندر پر از این ماده، به صورت مایع و 0/1 حجم آن به صورت گاز است.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charset="0"/>
              <a:buNone/>
            </a:pPr>
            <a:r>
              <a:rPr lang="en-US" dirty="0" smtClean="0">
                <a:cs typeface="Arial" charset="0"/>
              </a:rPr>
              <a:t>Average specific volume</a:t>
            </a:r>
          </a:p>
          <a:p>
            <a:pPr algn="l">
              <a:buFont typeface="Arial" charset="0"/>
              <a:buNone/>
            </a:pPr>
            <a:r>
              <a:rPr lang="en-US" dirty="0" smtClean="0">
                <a:cs typeface="Arial" charset="0"/>
              </a:rPr>
              <a:t>=cylinder volume/</a:t>
            </a:r>
          </a:p>
          <a:p>
            <a:pPr rtl="0">
              <a:buFont typeface="Arial" charset="0"/>
              <a:buNone/>
            </a:pPr>
            <a:r>
              <a:rPr lang="fa-IR" dirty="0" smtClean="0"/>
              <a:t>       </a:t>
            </a:r>
            <a:r>
              <a:rPr lang="en-US" dirty="0" smtClean="0">
                <a:cs typeface="Arial" charset="0"/>
              </a:rPr>
              <a:t>                      mass of </a:t>
            </a:r>
            <a:r>
              <a:rPr lang="en-US" dirty="0" err="1" smtClean="0">
                <a:cs typeface="Arial" charset="0"/>
              </a:rPr>
              <a:t>liquid+mass</a:t>
            </a:r>
            <a:r>
              <a:rPr lang="en-US" dirty="0" smtClean="0">
                <a:cs typeface="Arial" charset="0"/>
              </a:rPr>
              <a:t> of  </a:t>
            </a:r>
            <a:r>
              <a:rPr lang="en-US" dirty="0" err="1" smtClean="0">
                <a:cs typeface="Arial" charset="0"/>
              </a:rPr>
              <a:t>vapour</a:t>
            </a:r>
            <a:r>
              <a:rPr lang="en-US" dirty="0" smtClean="0">
                <a:cs typeface="Arial" charset="0"/>
              </a:rPr>
              <a:t>)</a:t>
            </a:r>
          </a:p>
          <a:p>
            <a:pPr algn="l" rtl="0">
              <a:buFont typeface="Arial" charset="0"/>
              <a:buNone/>
            </a:pPr>
            <a:r>
              <a:rPr lang="en-US" dirty="0" smtClean="0">
                <a:cs typeface="Arial" charset="0"/>
              </a:rPr>
              <a:t>Filling ratio=</a:t>
            </a:r>
          </a:p>
          <a:p>
            <a:pPr algn="l" rtl="0">
              <a:buFont typeface="Arial" charset="0"/>
              <a:buNone/>
            </a:pPr>
            <a:r>
              <a:rPr lang="en-US" dirty="0" smtClean="0">
                <a:cs typeface="Arial" charset="0"/>
              </a:rPr>
              <a:t>Mass of nitrous oxide/</a:t>
            </a:r>
          </a:p>
          <a:p>
            <a:pPr algn="l" rtl="0">
              <a:buFont typeface="Arial" charset="0"/>
              <a:buNone/>
            </a:pPr>
            <a:r>
              <a:rPr lang="en-US" dirty="0" smtClean="0">
                <a:cs typeface="Arial" charset="0"/>
              </a:rPr>
              <a:t>                      Mass of water cylinder could hold</a:t>
            </a:r>
          </a:p>
          <a:p>
            <a:pPr algn="l" rtl="0">
              <a:buFont typeface="Arial" charset="0"/>
              <a:buNone/>
            </a:pPr>
            <a:r>
              <a:rPr lang="en-US" dirty="0" smtClean="0">
                <a:cs typeface="Arial" charset="0"/>
              </a:rPr>
              <a:t>  = average density of the contents relative to water</a:t>
            </a:r>
          </a:p>
          <a:p>
            <a:pPr algn="r" rtl="1">
              <a:buFont typeface="Arial" charset="0"/>
              <a:buNone/>
            </a:pPr>
            <a:r>
              <a:rPr lang="fa-IR" dirty="0" smtClean="0"/>
              <a:t>که معمولاً برای نایتروس 0/67 است.</a:t>
            </a:r>
            <a:endParaRPr lang="en-US" dirty="0" smtClean="0">
              <a:cs typeface="Arial" charset="0"/>
            </a:endParaRPr>
          </a:p>
          <a:p>
            <a:pPr algn="l" rtl="0">
              <a:buFont typeface="Arial" charset="0"/>
              <a:buNone/>
            </a:pPr>
            <a:endParaRPr lang="en-US" dirty="0" smtClean="0">
              <a:cs typeface="Arial" charset="0"/>
            </a:endParaRPr>
          </a:p>
          <a:p>
            <a:pPr algn="l" rtl="0">
              <a:buFont typeface="Arial" charset="0"/>
              <a:buNone/>
            </a:pP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670</Words>
  <Application>Microsoft Office PowerPoint</Application>
  <PresentationFormat>On-screen Show (4:3)</PresentationFormat>
  <Paragraphs>174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Angsana New</vt:lpstr>
      <vt:lpstr>AR CENA</vt:lpstr>
      <vt:lpstr>Arial</vt:lpstr>
      <vt:lpstr>B Titr</vt:lpstr>
      <vt:lpstr>Calibri</vt:lpstr>
      <vt:lpstr>Cordia New</vt:lpstr>
      <vt:lpstr>Tahoma</vt:lpstr>
      <vt:lpstr>Times New Roman</vt:lpstr>
      <vt:lpstr>Wingdings</vt:lpstr>
      <vt:lpstr>Office Theme</vt:lpstr>
      <vt:lpstr>ماشین و تجهیزات بیهوشی</vt:lpstr>
      <vt:lpstr>کپسول گازهای طبی</vt:lpstr>
      <vt:lpstr>color</vt:lpstr>
      <vt:lpstr>Oxygen Cylinders</vt:lpstr>
      <vt:lpstr>دمای بحرانی</vt:lpstr>
      <vt:lpstr>سیلندرها</vt:lpstr>
      <vt:lpstr>سیلندرها</vt:lpstr>
      <vt:lpstr>سیلندرها</vt:lpstr>
      <vt:lpstr>PowerPoint Presentation</vt:lpstr>
      <vt:lpstr>ویژگی سیلندرهای پر فشار</vt:lpstr>
      <vt:lpstr>PowerPoint Presentation</vt:lpstr>
      <vt:lpstr>PowerPoint Presentation</vt:lpstr>
      <vt:lpstr>PowerPoint Presentation</vt:lpstr>
      <vt:lpstr>PowerPoint Presentation</vt:lpstr>
      <vt:lpstr>Pipeline Inlet Connections</vt:lpstr>
      <vt:lpstr>PowerPoint Presentation</vt:lpstr>
      <vt:lpstr>PowerPoint Presentation</vt:lpstr>
      <vt:lpstr>E Size Compressed Gas Cylinders</vt:lpstr>
      <vt:lpstr>PIPELINES</vt:lpstr>
      <vt:lpstr>PowerPoint Presentation</vt:lpstr>
      <vt:lpstr>PIPELINE CONNECTION</vt:lpstr>
      <vt:lpstr>Oxygen Pressure Failure Devices</vt:lpstr>
      <vt:lpstr>High-Pressure Regulator</vt:lpstr>
      <vt:lpstr>PowerPoint Presentation</vt:lpstr>
      <vt:lpstr>PowerPoint Presentation</vt:lpstr>
      <vt:lpstr>Low Pressure  Regulator</vt:lpstr>
      <vt:lpstr>PowerPoint Presentation</vt:lpstr>
      <vt:lpstr>PowerPoint Presentation</vt:lpstr>
      <vt:lpstr>PowerPoint Presentation</vt:lpstr>
      <vt:lpstr>PowerPoint Presentation</vt:lpstr>
      <vt:lpstr>APL VALVE</vt:lpstr>
      <vt:lpstr>FLOEMETER (جریان سنج)</vt:lpstr>
      <vt:lpstr> تبخیرکننده Vaporizers</vt:lpstr>
      <vt:lpstr>Double-canister absorbers </vt:lpstr>
      <vt:lpstr>Co2 absorber</vt:lpstr>
      <vt:lpstr>Sodalime</vt:lpstr>
      <vt:lpstr>Chemical reaction</vt:lpstr>
    </vt:vector>
  </TitlesOfParts>
  <Company>Proshat-NP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ماشین و تجهیزات بیهوشی</dc:title>
  <dc:creator>LORD</dc:creator>
  <cp:lastModifiedBy>omid</cp:lastModifiedBy>
  <cp:revision>6</cp:revision>
  <dcterms:created xsi:type="dcterms:W3CDTF">2016-04-02T08:13:19Z</dcterms:created>
  <dcterms:modified xsi:type="dcterms:W3CDTF">2018-08-27T13:13:13Z</dcterms:modified>
</cp:coreProperties>
</file>