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85" r:id="rId2"/>
  </p:sldMasterIdLst>
  <p:notesMasterIdLst>
    <p:notesMasterId r:id="rId48"/>
  </p:notesMasterIdLst>
  <p:sldIdLst>
    <p:sldId id="348" r:id="rId3"/>
    <p:sldId id="310" r:id="rId4"/>
    <p:sldId id="311" r:id="rId5"/>
    <p:sldId id="312" r:id="rId6"/>
    <p:sldId id="313" r:id="rId7"/>
    <p:sldId id="315" r:id="rId8"/>
    <p:sldId id="316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346" r:id="rId27"/>
    <p:sldId id="317" r:id="rId28"/>
    <p:sldId id="31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47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532" autoAdjust="0"/>
  </p:normalViewPr>
  <p:slideViewPr>
    <p:cSldViewPr>
      <p:cViewPr varScale="1">
        <p:scale>
          <a:sx n="54" d="100"/>
          <a:sy n="54" d="100"/>
        </p:scale>
        <p:origin x="9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AFDD8E-C0AB-477B-BE22-FC65CC458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13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defRPr>
            </a:lvl9pPr>
          </a:lstStyle>
          <a:p>
            <a:pPr eaLnBrk="1" hangingPunct="1"/>
            <a:fld id="{B52CD189-15BF-465E-907A-AE9ED2C2B4F3}" type="slidenum">
              <a:rPr lang="ar-SA" smtClean="0">
                <a:latin typeface="Arial" pitchFamily="34" charset="0"/>
                <a:cs typeface="Arial" pitchFamily="34" charset="0"/>
              </a:rPr>
              <a:pPr eaLnBrk="1" hangingPunct="1"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5040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A92DE-F33D-496F-9222-8348ED29829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310873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EA559-C494-4763-8A8F-AD7269621D8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665415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48E2B-E7A6-4CEE-8B57-915140BF24F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6809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2A852-BE54-476B-8EC2-1EA1A10A85B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149051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F2B9EB-4846-4B46-90AA-9627672B51B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664297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B27CF-319B-4471-9402-8A3396A34BC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173542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088D4-F427-40F0-A12E-5B0C132B521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4174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10F46-5509-4DDF-9003-6A13F0648DD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734187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8D91E-BA88-4303-8B46-213CB0EFBB7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484931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3D31F-DED5-4116-ADEE-A6C86032348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12170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CBBF4-1320-473A-BC54-FEF687197DE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2338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78B1A-DD67-4D55-B0C6-3A75CF007B2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451600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5AD24-ECAD-4340-858C-3770A77FEE7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534939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BBDC0-C6D1-4FED-8747-03C9C840BDD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00694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E11E5-1C78-41AB-9D7E-AEC9461AED8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9208754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EC8D7-472F-4C26-9CD4-C6F1D5BCB1E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628557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747F9-8D51-4817-B5BE-EF128E7E87E7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283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8D48A-7352-4077-A2B4-EB5C41739F2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0522158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2ADE6-377A-4033-8835-FB8CB18E1BD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4263720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657BB-833E-4557-A152-DECCDA86699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6868645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C308-DEC4-4293-AAFD-5F93593C9EC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567478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3FB7E-9383-49C3-80C3-02A84AE915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4601670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A1C2-F8CC-4B80-9A73-07CD57E2D19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845635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FC43C-05B2-4BCE-B349-2BCEE20789D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0775717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71CC7-7720-48F0-9260-C314AB2CE33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409454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287B4-BA89-4A58-A233-309830862A5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4302464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12EDA-48CC-4AE6-B647-0EB55248776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079987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C3ABE-BE16-4317-BB0C-1DF7BE38DAC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9630901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9CB9C-0EC1-4688-846F-646BC289FE4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168072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D0F79-5CE5-454F-9AD0-645F902BA60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1978945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4EB85-9717-47FA-AE96-3A36DAAA215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847477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2568A-97CB-46EB-A733-C9343F795EF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496961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F4F78-10BA-421C-81AB-20F51EBF69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4294702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84C2F-B0C3-4486-B9DC-44103617218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3913398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41318-197C-4331-A9CB-5AD65EB9103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9442750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4C297-FCA3-45A0-BD67-2E0C398B949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6359007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C2B4B-A234-47F7-8C4A-90F52A8789EA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8015206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1DA0F-E2A2-4F05-BD3A-17544A38317C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9027169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D0D35-D5E5-4338-A968-0FE9F44F875F}" type="slidenum">
              <a:rPr lang="en-US" smtClean="0"/>
              <a:pPr/>
              <a:t>45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7670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21A20-08A6-4A80-960D-3CE381D7A7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90989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FE8C3-5165-4688-A784-331BE05AD54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502540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42A5B-66F5-4B5B-B873-E82E2E6992A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75085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DAD45-3259-4D4E-80B7-C92F16DCD9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4240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EE1D9D-36EE-48EA-AC2C-7098D91F47C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8050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11E89-E6AA-4633-8249-5BC2DA8CF51A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827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EDCB6-E237-4D73-9B6A-B32E1DA66C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3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236DD-229D-4D1E-963A-7061AC21AD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3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D0AC9-CB2F-4A30-8124-4EDB18024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1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7E737-3886-4E46-B913-160133188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3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9E5A4-1231-4D5E-8AC6-705CB3B03A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9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48E03-F272-409A-96BD-4914BF991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9C2F5-6D56-4E90-8CE3-A26AD02729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8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7A0B8-F72A-4A10-9630-290959B11F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3046CC-B276-471D-88DA-4603593C1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6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060848"/>
            <a:ext cx="8784976" cy="9361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a-IR" sz="3200" b="1" dirty="0">
                <a:solidFill>
                  <a:srgbClr val="002060"/>
                </a:solidFill>
                <a:cs typeface="B Zar" pitchFamily="2" charset="-78"/>
              </a:rPr>
              <a:t>شبيه‌سازي و كاربرد آن </a:t>
            </a:r>
            <a:r>
              <a:rPr lang="fa-IR" sz="3200" b="1" dirty="0" smtClean="0">
                <a:solidFill>
                  <a:srgbClr val="002060"/>
                </a:solidFill>
                <a:cs typeface="B Zar" pitchFamily="2" charset="-78"/>
              </a:rPr>
              <a:t>در </a:t>
            </a:r>
            <a:r>
              <a:rPr lang="fa-IR" sz="3200" b="1" dirty="0">
                <a:solidFill>
                  <a:srgbClr val="002060"/>
                </a:solidFill>
                <a:cs typeface="B Zar" pitchFamily="2" charset="-78"/>
              </a:rPr>
              <a:t>لجستيك و مديريت زنجيره تأمين</a:t>
            </a:r>
            <a:br>
              <a:rPr lang="fa-IR" sz="3200" b="1" dirty="0">
                <a:solidFill>
                  <a:srgbClr val="002060"/>
                </a:solidFill>
                <a:cs typeface="B Zar" pitchFamily="2" charset="-78"/>
              </a:rPr>
            </a:b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9B438-33A1-41F2-A1AA-232EB1F45F39}" type="slidenum">
              <a:rPr lang="fa-IR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533400"/>
            <a:ext cx="6781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fa-IR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بنام دانای توانا</a:t>
            </a:r>
            <a:endParaRPr lang="en-US" sz="6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540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713592" y="357166"/>
            <a:ext cx="7319154" cy="8683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400" dirty="0" smtClean="0">
              <a:cs typeface="B Zar" pitchFamily="2" charset="-78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1928813"/>
            <a:ext cx="7358062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2- تعريف مسئله (ادامه)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b="1" smtClean="0">
                <a:cs typeface="B Zar" pitchFamily="2" charset="-78"/>
              </a:rPr>
              <a:t>     </a:t>
            </a:r>
            <a:r>
              <a:rPr lang="fa-IR" sz="2400" smtClean="0">
                <a:cs typeface="B Zar" pitchFamily="2" charset="-78"/>
              </a:rPr>
              <a:t>5.2- آيا يک مدل شبيه‌سازي مورد نياز است و مدلهاي تحليلي قادر به حل            	مسئله نيستند؟ </a:t>
            </a:r>
            <a:br>
              <a:rPr lang="fa-IR" sz="2400" smtClean="0">
                <a:cs typeface="B Zar" pitchFamily="2" charset="-78"/>
              </a:rPr>
            </a:br>
            <a:r>
              <a:rPr lang="fa-IR" sz="2400" smtClean="0">
                <a:cs typeface="B Zar" pitchFamily="2" charset="-78"/>
              </a:rPr>
              <a:t>6.2- تعيين منابع مورد نياز براي انجام مطالعه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7.2- تحليل سود و هزينه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8.2- تهيه يک نمودار برنامه ريزي براي پروژه تعريف شده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9.2- تهيه </a:t>
            </a:r>
            <a:r>
              <a:rPr lang="en-US" sz="2400" smtClean="0">
                <a:cs typeface="B Zar" pitchFamily="2" charset="-78"/>
              </a:rPr>
              <a:t>Proposal</a:t>
            </a:r>
            <a:r>
              <a:rPr lang="fa-IR" sz="2400" smtClean="0">
                <a:cs typeface="B Zar" pitchFamily="2" charset="-78"/>
              </a:rPr>
              <a:t> براي پروژه</a:t>
            </a:r>
          </a:p>
          <a:p>
            <a:pPr eaLnBrk="1" hangingPunct="1">
              <a:buFont typeface="Wingdings" pitchFamily="2" charset="2"/>
              <a:buNone/>
            </a:pPr>
            <a:endParaRPr lang="fa-IR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EEEEEE"/>
              </a:solidFill>
              <a:cs typeface="B Zar" pitchFamily="2" charset="-78"/>
            </a:endParaRPr>
          </a:p>
          <a:p>
            <a:pPr eaLnBrk="1" hangingPunct="1"/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389836" cy="593709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400" dirty="0" smtClean="0">
              <a:cs typeface="B Zar" pitchFamily="2" charset="-78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8638"/>
            <a:ext cx="75438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3- طراحي روند مطالعه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b="1" smtClean="0">
                <a:solidFill>
                  <a:schemeClr val="tx2"/>
                </a:solidFill>
                <a:cs typeface="B Zar" pitchFamily="2" charset="-78"/>
              </a:rPr>
              <a:t>    </a:t>
            </a:r>
            <a:r>
              <a:rPr lang="fa-IR" sz="2400" smtClean="0">
                <a:cs typeface="B Zar" pitchFamily="2" charset="-78"/>
              </a:rPr>
              <a:t>1.3- تخمين عمر مدل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2.3- تعيين فرض ها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3.3- تخمين تعداد مدل هاي مورد نياز</a:t>
            </a:r>
            <a:endParaRPr lang="en-US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B Zar" pitchFamily="2" charset="-78"/>
              </a:rPr>
              <a:t>  </a:t>
            </a:r>
            <a:r>
              <a:rPr lang="fa-IR" sz="2400" smtClean="0">
                <a:cs typeface="B Zar" pitchFamily="2" charset="-78"/>
              </a:rPr>
              <a:t>  4.3- تعيين امکانات انيميشن مورد نياز</a:t>
            </a:r>
            <a:r>
              <a:rPr lang="fa-IR" sz="2400" b="1" smtClean="0">
                <a:cs typeface="B Zar" pitchFamily="2" charset="-78"/>
              </a:rPr>
              <a:t> </a:t>
            </a:r>
            <a:endParaRPr lang="en-US" sz="2400" b="1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7500990" cy="57150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400" dirty="0" smtClean="0">
              <a:cs typeface="B Zar" pitchFamily="2" charset="-7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7400925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3- طراحي روند مطالعه(ادامه)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solidFill>
                  <a:srgbClr val="EEEEEE"/>
                </a:solidFill>
                <a:cs typeface="B Zar" pitchFamily="2" charset="-78"/>
              </a:rPr>
              <a:t>    </a:t>
            </a:r>
            <a:r>
              <a:rPr lang="fa-IR" sz="2400" smtClean="0">
                <a:cs typeface="B Zar" pitchFamily="2" charset="-78"/>
              </a:rPr>
              <a:t>5.3- انتخاب ابزارها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6.3- تعيين داده هاي مورد نياز و داده هاي موجود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7.3- تعيين نيروي انساني و مهارت هاي مورد نياز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8.3- تعيين مخاطبان مدل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solidFill>
                  <a:srgbClr val="EEEEEE"/>
                </a:solidFill>
                <a:cs typeface="B Zar" pitchFamily="2" charset="-78"/>
              </a:rPr>
              <a:t>    </a:t>
            </a:r>
            <a:endParaRPr lang="en-US" sz="2400" smtClean="0">
              <a:solidFill>
                <a:srgbClr val="EEEEEE"/>
              </a:solidFill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461274" cy="8683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03438"/>
            <a:ext cx="7472363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3- طراحي روند مطالعه(ادامه)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solidFill>
                  <a:srgbClr val="EEEEEE"/>
                </a:solidFill>
                <a:cs typeface="B Zar" pitchFamily="2" charset="-78"/>
              </a:rPr>
              <a:t>    </a:t>
            </a:r>
            <a:r>
              <a:rPr lang="fa-IR" sz="2400" smtClean="0">
                <a:cs typeface="B Zar" pitchFamily="2" charset="-78"/>
              </a:rPr>
              <a:t>9.3- تعيين اقلام قابل تحويل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b="1" smtClean="0">
                <a:cs typeface="B Zar" pitchFamily="2" charset="-78"/>
              </a:rPr>
              <a:t>    </a:t>
            </a:r>
            <a:r>
              <a:rPr lang="fa-IR" sz="2400" smtClean="0">
                <a:cs typeface="B Zar" pitchFamily="2" charset="-78"/>
              </a:rPr>
              <a:t>10.3- تعيين اولويت اين پروژه نسبت به ساير پروژه ها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11.3- تعيين تاريخ هاي مهم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12.3- تعيين ويژگي هاي عملياتي پروژه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461274" cy="665147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7586663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4- تعريف مدل مفهومي</a:t>
            </a:r>
            <a:endParaRPr lang="en-US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B Zar" pitchFamily="2" charset="-78"/>
              </a:rPr>
              <a:t>  </a:t>
            </a:r>
            <a:r>
              <a:rPr lang="fa-IR" sz="2400" smtClean="0">
                <a:cs typeface="B Zar" pitchFamily="2" charset="-78"/>
              </a:rPr>
              <a:t> 1.4- تعيين پيوستگي، گسستگي يا ترکيبي بودن مدل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2.4- تعيين عناصري که نقش مهمي در سيستم دارند.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3.4- تعريف نهادها (</a:t>
            </a:r>
            <a:r>
              <a:rPr lang="en-US" sz="2400" smtClean="0">
                <a:cs typeface="B Zar" pitchFamily="2" charset="-78"/>
              </a:rPr>
              <a:t>Entity</a:t>
            </a:r>
            <a:r>
              <a:rPr lang="fa-IR" sz="2400" smtClean="0">
                <a:cs typeface="B Zar" pitchFamily="2" charset="-78"/>
              </a:rPr>
              <a:t>) ها در مدل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4.4- تعيين سطح جزئيات در مدل براي توصيف اجزا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389836" cy="665147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7472363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4- تعريف مدل مفهومي (ادامه)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b="1" smtClean="0">
                <a:solidFill>
                  <a:schemeClr val="tx2"/>
                </a:solidFill>
                <a:cs typeface="B Zar" pitchFamily="2" charset="-78"/>
              </a:rPr>
              <a:t>    </a:t>
            </a:r>
            <a:r>
              <a:rPr lang="fa-IR" sz="2400" smtClean="0">
                <a:cs typeface="B Zar" pitchFamily="2" charset="-78"/>
              </a:rPr>
              <a:t>5.4- تعيين امکانات گرافيکي مورد نياز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6.4- تعيين بخش هايي از سيستم که نياز به تعريف منطق کنترل دارند.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7.4- تعيين روش جمع آوري داده هاي آماري از سيستم</a:t>
            </a: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389836" cy="8683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7472363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5- فرموله کردن ورودي ها، فرض ها و ويژگيهاي فرآيند</a:t>
            </a:r>
            <a:endParaRPr lang="en-US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B Zar" pitchFamily="2" charset="-78"/>
              </a:rPr>
              <a:t>   </a:t>
            </a:r>
            <a:r>
              <a:rPr lang="fa-IR" sz="2400" smtClean="0">
                <a:cs typeface="B Zar" pitchFamily="2" charset="-78"/>
              </a:rPr>
              <a:t>1.5- تعريف فلسفه عملياتي سيستم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2.5- تعيين محدوديت هاي فيزيکي سيستم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3.5- تعيين آغاز و پايان عمر عناصر سيستم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4.5- تعريف جزئيات پروژه</a:t>
            </a: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389836" cy="8683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22438"/>
            <a:ext cx="75438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5- فرموله کردن ورودي ها، فرض ها و ويژگيهاي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فرآيند (ادامه)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b="1" smtClean="0">
                <a:cs typeface="B Zar" pitchFamily="2" charset="-78"/>
              </a:rPr>
              <a:t>   </a:t>
            </a:r>
            <a:r>
              <a:rPr lang="fa-IR" sz="2400" smtClean="0">
                <a:cs typeface="B Zar" pitchFamily="2" charset="-78"/>
              </a:rPr>
              <a:t>5.5- تعيين ويژگي هاي پروژه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6.5- تعيين ويژگي هاي سيستم حمل ونقل کارخانه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7،5- فهرست کردن فرض ها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8،5- تحليل داده هاي ورودي</a:t>
            </a:r>
            <a:endParaRPr lang="en-US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389836" cy="8683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27238"/>
            <a:ext cx="7400925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5- فرموله کردن ورودي ها، فرض ها و ويژگيهاي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فرآيند (ادامه)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b="1" smtClean="0">
                <a:cs typeface="B Zar" pitchFamily="2" charset="-78"/>
              </a:rPr>
              <a:t>	</a:t>
            </a:r>
            <a:r>
              <a:rPr lang="fa-IR" sz="2400" smtClean="0">
                <a:cs typeface="B Zar" pitchFamily="2" charset="-78"/>
              </a:rPr>
              <a:t>9.5</a:t>
            </a:r>
            <a:r>
              <a:rPr lang="en-US" sz="2400" b="1" smtClean="0">
                <a:cs typeface="B Zar" pitchFamily="2" charset="-78"/>
              </a:rPr>
              <a:t> </a:t>
            </a:r>
            <a:r>
              <a:rPr lang="fa-IR" sz="2400" smtClean="0">
                <a:cs typeface="B Zar" pitchFamily="2" charset="-78"/>
              </a:rPr>
              <a:t>- تعيين پارامترهاي هربار اجراي مدل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	10.5- تعيين ويژگي هاي عملياتي پروژه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	11.5- معتبرسازي مدل مفهومي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461274" cy="665147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6- ساختن، بررسي صحت و معتبرسازي مدل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7- طراحي آزمايشات و اجراي آنها در مدل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8- مستندسازي و ارائه نتايج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b="1" smtClean="0">
                <a:cs typeface="B Zar" pitchFamily="2" charset="-78"/>
              </a:rPr>
              <a:t>   </a:t>
            </a:r>
            <a:r>
              <a:rPr lang="fa-IR" sz="2400" smtClean="0">
                <a:cs typeface="B Zar" pitchFamily="2" charset="-78"/>
              </a:rPr>
              <a:t>1.8- کتاب پروژه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2.8- مستندسازي ورودي ها، کدها و خروجي مدل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3.8- تعيين ويژگي هاي عملياتي پروژه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4.8- تهيه دستورالعمل استفاده</a:t>
            </a: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329510" cy="680068"/>
          </a:xfrm>
          <a:extLst/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solidFill>
                  <a:schemeClr val="tx1"/>
                </a:solidFill>
                <a:cs typeface="B Zar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Zar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cs typeface="B Zar" pitchFamily="2" charset="-78"/>
              </a:rPr>
              <a:t>برای يک زنجيرة تامين مي بايست جريان های ذيل محاسبه گردد:</a:t>
            </a:r>
            <a:endParaRPr lang="en-US" sz="2400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7239000" cy="5027613"/>
          </a:xfrm>
        </p:spPr>
        <p:txBody>
          <a:bodyPr/>
          <a:lstStyle/>
          <a:p>
            <a:pPr eaLnBrk="1" hangingPunct="1"/>
            <a:r>
              <a:rPr lang="fa-IR" sz="1600" b="1" dirty="0" smtClean="0">
                <a:cs typeface="B Zar" pitchFamily="2" charset="-78"/>
              </a:rPr>
              <a:t>جريان مواد</a:t>
            </a:r>
            <a:r>
              <a:rPr lang="en-US" sz="1600" dirty="0" smtClean="0">
                <a:cs typeface="B Zar" pitchFamily="2" charset="-78"/>
              </a:rPr>
              <a:t>:</a:t>
            </a:r>
            <a:r>
              <a:rPr lang="fa-IR" sz="1600" dirty="0" smtClean="0">
                <a:cs typeface="B Zar" pitchFamily="2" charset="-78"/>
              </a:rPr>
              <a:t> زمان </a:t>
            </a:r>
            <a:r>
              <a:rPr lang="en-US" sz="1600" dirty="0" smtClean="0">
                <a:cs typeface="B Zar" pitchFamily="2" charset="-78"/>
              </a:rPr>
              <a:t>Lead Time</a:t>
            </a:r>
            <a:r>
              <a:rPr lang="fa-IR" sz="1600" dirty="0" smtClean="0">
                <a:cs typeface="B Zar" pitchFamily="2" charset="-78"/>
              </a:rPr>
              <a:t>، ذخيره سازی و ...</a:t>
            </a:r>
          </a:p>
          <a:p>
            <a:pPr eaLnBrk="1" hangingPunct="1"/>
            <a:endParaRPr lang="fa-IR" sz="1600" dirty="0" smtClean="0">
              <a:cs typeface="B Zar" pitchFamily="2" charset="-78"/>
            </a:endParaRP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توليد:  </a:t>
            </a:r>
            <a:r>
              <a:rPr lang="fa-IR" sz="1600" dirty="0" smtClean="0">
                <a:cs typeface="B Zar" pitchFamily="2" charset="-78"/>
              </a:rPr>
              <a:t>زمانبندی، فرايندهای دسته ايي و پيوسته،زمان تغيير شيفت، </a:t>
            </a: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مديريت انبار و موجودی:  </a:t>
            </a:r>
            <a:r>
              <a:rPr lang="fa-IR" sz="1600" dirty="0" smtClean="0">
                <a:cs typeface="B Zar" pitchFamily="2" charset="-78"/>
              </a:rPr>
              <a:t>ارسال کالا، سفارش مواد، سياست های نگهداری موجودی</a:t>
            </a: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بازار:  </a:t>
            </a:r>
            <a:r>
              <a:rPr lang="fa-IR" sz="1600" dirty="0" smtClean="0">
                <a:cs typeface="B Zar" pitchFamily="2" charset="-78"/>
              </a:rPr>
              <a:t>سطح سرويس مشتريان و انتظارات آنان، ذخيره محصول نهايي، ارسال به موقع کالا</a:t>
            </a: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حمل ونقل: </a:t>
            </a:r>
            <a:r>
              <a:rPr lang="fa-IR" sz="1600" dirty="0" smtClean="0">
                <a:cs typeface="B Zar" pitchFamily="2" charset="-78"/>
              </a:rPr>
              <a:t>ساده است يا ترکيبی؟، زمان های حمل ونقل، تغييرات، سايز سفارشات کوچک است يا بزرگ؟</a:t>
            </a: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شرکت های ثالث:  </a:t>
            </a:r>
            <a:r>
              <a:rPr lang="fa-IR" sz="1600" dirty="0" smtClean="0">
                <a:cs typeface="B Zar" pitchFamily="2" charset="-78"/>
              </a:rPr>
              <a:t>شرکت های ثالث مواد و قطعات  را تأمين مينمايند؟</a:t>
            </a:r>
          </a:p>
          <a:p>
            <a:pPr eaLnBrk="1" hangingPunct="1"/>
            <a:r>
              <a:rPr lang="fa-IR" sz="1600" b="1" dirty="0" smtClean="0">
                <a:cs typeface="B Zar" pitchFamily="2" charset="-78"/>
              </a:rPr>
              <a:t>جريان اطلاعات: </a:t>
            </a:r>
          </a:p>
          <a:p>
            <a:pPr eaLnBrk="1" hangingPunct="1"/>
            <a:endParaRPr lang="fa-IR" sz="1600" b="1" dirty="0" smtClean="0">
              <a:cs typeface="B Zar" pitchFamily="2" charset="-78"/>
            </a:endParaRP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پيش بينی ها:</a:t>
            </a:r>
            <a:r>
              <a:rPr lang="fa-IR" sz="1600" dirty="0" smtClean="0">
                <a:cs typeface="B Zar" pitchFamily="2" charset="-78"/>
              </a:rPr>
              <a:t>  تقاضای مشتريان، پيش</a:t>
            </a:r>
            <a:r>
              <a:rPr lang="en-US" sz="1600" dirty="0" smtClean="0">
                <a:cs typeface="B Zar" pitchFamily="2" charset="-78"/>
              </a:rPr>
              <a:t> </a:t>
            </a:r>
            <a:r>
              <a:rPr lang="fa-IR" sz="1600" dirty="0" smtClean="0">
                <a:cs typeface="B Zar" pitchFamily="2" charset="-78"/>
              </a:rPr>
              <a:t>بينی زنجيره تأمين </a:t>
            </a: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سفارشات واقعی:  </a:t>
            </a:r>
            <a:r>
              <a:rPr lang="fa-IR" sz="1600" dirty="0" smtClean="0">
                <a:cs typeface="B Zar" pitchFamily="2" charset="-78"/>
              </a:rPr>
              <a:t>سايز سفارشات و تناوب سفارشدهی، اثر تغييرات فصلی و ...</a:t>
            </a:r>
          </a:p>
          <a:p>
            <a:pPr lvl="1" eaLnBrk="1" hangingPunct="1"/>
            <a:r>
              <a:rPr lang="fa-IR" sz="1600" b="1" dirty="0" smtClean="0">
                <a:cs typeface="B Zar" pitchFamily="2" charset="-78"/>
              </a:rPr>
              <a:t>پردازش: </a:t>
            </a:r>
            <a:r>
              <a:rPr lang="fa-IR" sz="1600" dirty="0" smtClean="0">
                <a:cs typeface="B Zar" pitchFamily="2" charset="-78"/>
              </a:rPr>
              <a:t>به صورت اتومايک است يا دستی؟  آيا </a:t>
            </a:r>
            <a:r>
              <a:rPr lang="en-US" sz="1600" dirty="0" smtClean="0">
                <a:cs typeface="B Zar" pitchFamily="2" charset="-78"/>
              </a:rPr>
              <a:t>ERP</a:t>
            </a:r>
            <a:r>
              <a:rPr lang="fa-IR" sz="1600" dirty="0" smtClean="0">
                <a:cs typeface="B Zar" pitchFamily="2" charset="-78"/>
              </a:rPr>
              <a:t> وجود دارد؟ تشريک اطلاعات ، سفارشات فوری و ...</a:t>
            </a:r>
            <a:endParaRPr lang="en-US" sz="1600" dirty="0" smtClean="0">
              <a:cs typeface="B Zar" pitchFamily="2" charset="-78"/>
            </a:endParaRPr>
          </a:p>
          <a:p>
            <a:pPr eaLnBrk="1" hangingPunct="1"/>
            <a:r>
              <a:rPr lang="fa-IR" sz="1600" b="1" dirty="0" smtClean="0">
                <a:cs typeface="B Zar" pitchFamily="2" charset="-78"/>
              </a:rPr>
              <a:t>جريان هاي مالي:</a:t>
            </a:r>
          </a:p>
          <a:p>
            <a:pPr lvl="1" eaLnBrk="1" hangingPunct="1"/>
            <a:r>
              <a:rPr lang="fa-IR" sz="1600" dirty="0" smtClean="0">
                <a:cs typeface="B Zar" pitchFamily="2" charset="-78"/>
              </a:rPr>
              <a:t>....</a:t>
            </a:r>
            <a:endParaRPr lang="en-US" sz="1600" dirty="0" smtClean="0"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389836" cy="522271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27238"/>
            <a:ext cx="7472363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8- مستندسازي و ارائه نتايج (ادامه)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b="1" smtClean="0">
                <a:cs typeface="B Zar" pitchFamily="2" charset="-78"/>
              </a:rPr>
              <a:t>   </a:t>
            </a:r>
            <a:r>
              <a:rPr lang="fa-IR" sz="2400" smtClean="0">
                <a:cs typeface="B Zar" pitchFamily="2" charset="-78"/>
              </a:rPr>
              <a:t>5.8- تهيه دستورالعمل نگهداري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6.8- بررسي و مطالعه نتايج مدل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7.8- توصيه هايي براي مطالعات بعدي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8.8- گزارش و ارائه نهايي مدل</a:t>
            </a: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461274" cy="593709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گام‌هاي عملي يك پروژه شبيه‌سازي موفق (ادامه)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753427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9- تعيين دوره عمر مدل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b="1" smtClean="0">
                <a:cs typeface="B Zar" pitchFamily="2" charset="-78"/>
              </a:rPr>
              <a:t>    </a:t>
            </a:r>
            <a:r>
              <a:rPr lang="fa-IR" sz="2400" smtClean="0">
                <a:cs typeface="B Zar" pitchFamily="2" charset="-78"/>
              </a:rPr>
              <a:t>1.9- طراحي واسطه هاي کاربرپسند براي وارد کردن ورودي ها و دريافت خروجي هاي مدل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2.9- تعيين مسئوليت هاي مدل و آموزش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3.9- بررسي يکارچگي داده ها و صحت رويه ها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4.9- انجام آزمون هايي براي اطمينان از صحت داده ها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10- نتيجه گيري</a:t>
            </a: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-285784" y="357166"/>
            <a:ext cx="8229600" cy="57150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دام هاي شبيه‌سازي</a:t>
            </a:r>
            <a:endParaRPr lang="en-US" sz="2800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7472363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1- تعريف نکردن اهداف مطالعه شبيه‌سازي در آغاز پروژه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2- برقرار نکردن ارتباط مناسب و فعال با مشتريان پروژه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 شبيه‌سازي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3- آگاهي ناکافي از مفاهيم احتمالات، آمار و متدولوژي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 شبيه‌سازي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4- تعيين نکردن سطح دقيق جزئيات مورد نياز به ويژه در آغاز مطالعه</a:t>
            </a:r>
            <a:endParaRPr lang="en-US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389836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دام هاي شبيه‌سازي (ادامه)</a:t>
            </a:r>
            <a:endParaRPr lang="en-US" sz="2800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7472363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5- نامناسب بودن داده هاي آماري جمع آوري شده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6- بي توجهي به مسائل فني در استفاده از بسته هاي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نرم افزاري شبيه‌سازي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7- به کارگيري نرم افزارهاي شبيه‌سازي بدون فهم کامل مفروضات پايه اي آنها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8- استفاده نادرست از امکانات انيميشن نرم افزارهاي  شبيه‌سازي</a:t>
            </a:r>
            <a:endParaRPr lang="en-US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605736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دام هاي شبيه‌سازي (ادامه)</a:t>
            </a:r>
            <a:endParaRPr lang="en-US" sz="2800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746125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9- جايگزين کردن يک توزيع آماري با ميانگين آن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10- استفاده از يک توزيع آماري نادرست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11- ناتواني در تحليل و يا تحليل نادرست نتايج و خروجي هاي مدل</a:t>
            </a:r>
            <a:endParaRPr lang="en-US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800" dirty="0" smtClean="0">
              <a:cs typeface="B Zar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dirty="0" smtClean="0">
                <a:solidFill>
                  <a:srgbClr val="002060"/>
                </a:solidFill>
                <a:cs typeface="B Zar" pitchFamily="2" charset="-78"/>
              </a:rPr>
              <a:t>اکنون به بررسی استفاده از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شبیه سازی </a:t>
            </a:r>
            <a:r>
              <a:rPr lang="fa-IR" sz="2800" dirty="0" smtClean="0">
                <a:solidFill>
                  <a:srgbClr val="002060"/>
                </a:solidFill>
                <a:cs typeface="B Zar" pitchFamily="2" charset="-78"/>
              </a:rPr>
              <a:t>در یک مورد واقعی که توسط یک شرکت انجام شده می پردازیم.</a:t>
            </a:r>
            <a:endParaRPr lang="fa-IR" sz="2800" dirty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marL="723900" indent="-723900"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تغذيه خط و شبيه‌سازي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800" smtClean="0">
                <a:cs typeface="B Zar" pitchFamily="2" charset="-78"/>
              </a:rPr>
              <a:t>خط مونتاژ گيربكس پرايد در محورسازان</a:t>
            </a:r>
          </a:p>
          <a:p>
            <a:pPr eaLnBrk="1" hangingPunct="1"/>
            <a:endParaRPr lang="fa-IR" sz="2800" smtClean="0">
              <a:cs typeface="B Zar" pitchFamily="2" charset="-78"/>
            </a:endParaRPr>
          </a:p>
          <a:p>
            <a:pPr eaLnBrk="1" hangingPunct="1"/>
            <a:r>
              <a:rPr lang="fa-IR" sz="2400" smtClean="0">
                <a:cs typeface="B Zar" pitchFamily="2" charset="-78"/>
              </a:rPr>
              <a:t>اواخر سال 84 شركت محورسازان در خصوص ارزيابي لي‌اوت، تجهيزات، ميزان توليد ساليانه براي راه‌اندازي خط مونتاژ گيربكس پرايد از شركت سيمارون درخواست طراحي مدل شبيه‌سازي و تجريه و تحليل آن را نمود.</a:t>
            </a:r>
          </a:p>
          <a:p>
            <a:pPr eaLnBrk="1" hangingPunct="1"/>
            <a:endParaRPr lang="en-US" sz="28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fa-I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mtClean="0">
                <a:cs typeface="B Zar" pitchFamily="2" charset="-78"/>
              </a:rPr>
              <a:t>اجزاي مدل: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تغذيه مواد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خط مونتاژ به همراه پيش مونتاژها، اپراتورها، بافرهاي پاي خط، استندها جهت حمل مواد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سيستم انتقال مواد: كانواير، استند، ليفتراك، كفي، جراثقال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دستگاه‌هاي تست و بازرسي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دستگاه‌هاي دوباره كاري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cs typeface="B Zar" pitchFamily="2" charset="-78"/>
              </a:rPr>
              <a:t>گزارشات اصلي: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ميزان توليد ساليانه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ايستگاه‌هاي كه دچار كمبود قطعات شده‌اند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200" smtClean="0">
                <a:cs typeface="B Zar" pitchFamily="2" charset="-78"/>
              </a:rPr>
              <a:t>درصد بكارگيري منابع بحراني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شبيه‌سازي وضعيت اوليه: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7929563" cy="4530725"/>
          </a:xfrm>
        </p:spPr>
        <p:txBody>
          <a:bodyPr/>
          <a:lstStyle/>
          <a:p>
            <a:pPr eaLnBrk="1" hangingPunct="1"/>
            <a:r>
              <a:rPr lang="fa-IR" sz="2400" smtClean="0">
                <a:cs typeface="B Zar" pitchFamily="2" charset="-78"/>
              </a:rPr>
              <a:t>ميزان توليد در شيفت 19 ساعته 405</a:t>
            </a:r>
          </a:p>
          <a:p>
            <a:pPr eaLnBrk="1" hangingPunct="1"/>
            <a:endParaRPr lang="fa-IR" sz="2400" smtClean="0">
              <a:cs typeface="B Zar" pitchFamily="2" charset="-78"/>
            </a:endParaRPr>
          </a:p>
          <a:p>
            <a:pPr eaLnBrk="1" hangingPunct="1"/>
            <a:r>
              <a:rPr lang="fa-IR" sz="2400" smtClean="0">
                <a:cs typeface="B Zar" pitchFamily="2" charset="-78"/>
              </a:rPr>
              <a:t>ميزان توليد ساليانه 105300</a:t>
            </a:r>
          </a:p>
          <a:p>
            <a:pPr eaLnBrk="1" hangingPunct="1"/>
            <a:endParaRPr lang="fa-IR" sz="2400" smtClean="0">
              <a:cs typeface="B Zar" pitchFamily="2" charset="-78"/>
            </a:endParaRPr>
          </a:p>
          <a:p>
            <a:pPr eaLnBrk="1" hangingPunct="1"/>
            <a:r>
              <a:rPr lang="fa-IR" sz="2400" smtClean="0">
                <a:cs typeface="B Zar" pitchFamily="2" charset="-78"/>
              </a:rPr>
              <a:t>گلوگاه سيستم انتقال مواد به دستگاه‌هاي تست</a:t>
            </a: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bas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57188"/>
            <a:ext cx="75723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Zar" pitchFamily="2" charset="-78"/>
              </a:rPr>
              <a:t>يك زنجيره تامين ايده آل:</a:t>
            </a:r>
            <a:endParaRPr lang="en-US" dirty="0" smtClean="0">
              <a:cs typeface="B Zar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28813"/>
            <a:ext cx="7239000" cy="4527550"/>
          </a:xfrm>
        </p:spPr>
        <p:txBody>
          <a:bodyPr/>
          <a:lstStyle/>
          <a:p>
            <a:pPr eaLnBrk="1" hangingPunct="1"/>
            <a:endParaRPr lang="fa-IR" sz="2400" smtClean="0">
              <a:cs typeface="B Zar" pitchFamily="2" charset="-78"/>
            </a:endParaRPr>
          </a:p>
          <a:p>
            <a:pPr eaLnBrk="1" hangingPunct="1"/>
            <a:r>
              <a:rPr lang="fa-IR" sz="2400" smtClean="0">
                <a:cs typeface="B Zar" pitchFamily="2" charset="-78"/>
              </a:rPr>
              <a:t>موجودي به ميزان صفر يا حداقل ميزان موجودي</a:t>
            </a:r>
            <a:endParaRPr lang="en-GB" sz="2400" smtClean="0">
              <a:cs typeface="B Zar" pitchFamily="2" charset="-78"/>
            </a:endParaRPr>
          </a:p>
          <a:p>
            <a:pPr eaLnBrk="1" hangingPunct="1"/>
            <a:r>
              <a:rPr lang="fa-IR" sz="2400" smtClean="0">
                <a:cs typeface="B Zar" pitchFamily="2" charset="-78"/>
              </a:rPr>
              <a:t>كمترين زمان ممكن </a:t>
            </a:r>
            <a:r>
              <a:rPr lang="en-US" sz="2400" smtClean="0">
                <a:cs typeface="B Zar" pitchFamily="2" charset="-78"/>
              </a:rPr>
              <a:t>Lead time</a:t>
            </a:r>
            <a:endParaRPr lang="en-GB" sz="2400" smtClean="0">
              <a:cs typeface="B Zar" pitchFamily="2" charset="-78"/>
            </a:endParaRPr>
          </a:p>
          <a:p>
            <a:pPr eaLnBrk="1" hangingPunct="1"/>
            <a:r>
              <a:rPr lang="fa-IR" sz="2400" smtClean="0">
                <a:cs typeface="B Zar" pitchFamily="2" charset="-78"/>
              </a:rPr>
              <a:t>سطح سرويس مشتري معادل 100 درصد</a:t>
            </a:r>
            <a:endParaRPr lang="en-GB" sz="2400" smtClean="0">
              <a:cs typeface="B Zar" pitchFamily="2" charset="-78"/>
            </a:endParaRPr>
          </a:p>
          <a:p>
            <a:pPr eaLnBrk="1" hangingPunct="1"/>
            <a:r>
              <a:rPr lang="fa-IR" sz="2400" smtClean="0">
                <a:cs typeface="B Zar" pitchFamily="2" charset="-78"/>
              </a:rPr>
              <a:t>كارايي بالاي فعاليت توليدي</a:t>
            </a:r>
            <a:endParaRPr lang="en-US" sz="2400" smtClean="0">
              <a:cs typeface="B Zar" pitchFamily="2" charset="-78"/>
            </a:endParaRPr>
          </a:p>
          <a:p>
            <a:pPr eaLnBrk="1" hangingPunct="1"/>
            <a:r>
              <a:rPr lang="en-US" sz="2400" smtClean="0">
                <a:latin typeface="Arial" pitchFamily="34" charset="0"/>
                <a:cs typeface="B Zar" pitchFamily="2" charset="-78"/>
              </a:rPr>
              <a:t>…</a:t>
            </a:r>
            <a:endParaRPr lang="en-GB" sz="2400" smtClean="0">
              <a:cs typeface="B Zar" pitchFamily="2" charset="-78"/>
            </a:endParaRPr>
          </a:p>
          <a:p>
            <a:pPr eaLnBrk="1" hangingPunct="1"/>
            <a:endParaRPr lang="en-GB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onve Que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00063"/>
            <a:ext cx="7643813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nve wa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214313"/>
            <a:ext cx="778668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ran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57188"/>
            <a:ext cx="778668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ran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14313"/>
            <a:ext cx="77724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tes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85750"/>
            <a:ext cx="7643812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tes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85750"/>
            <a:ext cx="7786687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پيشنهاد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7389813" cy="4267200"/>
          </a:xfrm>
        </p:spPr>
        <p:txBody>
          <a:bodyPr/>
          <a:lstStyle/>
          <a:p>
            <a:pPr eaLnBrk="1" hangingPunct="1"/>
            <a:r>
              <a:rPr lang="fa-IR" sz="2400" smtClean="0">
                <a:latin typeface="Majiid" pitchFamily="2" charset="2"/>
                <a:cs typeface="B Zar" pitchFamily="2" charset="-78"/>
              </a:rPr>
              <a:t>تغيير استراتژي حركت جرثقيل‌ها از حالت اختصاص يك جرثقيل جهت برداشت و تخليه هر دستگاه تست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600" smtClean="0">
                <a:latin typeface="Majiid" pitchFamily="2" charset="2"/>
                <a:cs typeface="B Zar" pitchFamily="2" charset="-78"/>
              </a:rPr>
              <a:t> </a:t>
            </a:r>
            <a:r>
              <a:rPr lang="fa-IR" sz="3600" smtClean="0">
                <a:solidFill>
                  <a:srgbClr val="FF0000"/>
                </a:solidFill>
                <a:latin typeface="Majiid" pitchFamily="2" charset="2"/>
                <a:cs typeface="B Zar" pitchFamily="2" charset="-78"/>
              </a:rPr>
              <a:t>به </a:t>
            </a:r>
          </a:p>
          <a:p>
            <a:pPr eaLnBrk="1" hangingPunct="1">
              <a:buFont typeface="Wingdings" pitchFamily="2" charset="2"/>
              <a:buNone/>
            </a:pPr>
            <a:endParaRPr lang="fa-IR" sz="2400" smtClean="0">
              <a:latin typeface="Majiid" pitchFamily="2" charset="2"/>
              <a:cs typeface="B Zar" pitchFamily="2" charset="-78"/>
            </a:endParaRPr>
          </a:p>
          <a:p>
            <a:pPr eaLnBrk="1" hangingPunct="1"/>
            <a:r>
              <a:rPr lang="fa-IR" sz="2400" smtClean="0">
                <a:latin typeface="Majiid" pitchFamily="2" charset="2"/>
                <a:cs typeface="B Zar" pitchFamily="2" charset="-78"/>
              </a:rPr>
              <a:t>حالت اختصاص يك جرثقيل به تغذية هر دو دستگاه تست و يك جرثقيل به تخلية هر دو دستگاه تست</a:t>
            </a:r>
            <a:endParaRPr lang="en-US" sz="2400" smtClean="0">
              <a:latin typeface="Majiid" pitchFamily="2" charset="2"/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7358063" y="3357563"/>
            <a:ext cx="571500" cy="2857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Improv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44488"/>
            <a:ext cx="771525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onve que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85750"/>
            <a:ext cx="7643812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onve wa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71463"/>
            <a:ext cx="7786687" cy="630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7286676" cy="1143008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cs typeface="B Zar" pitchFamily="2" charset="-78"/>
              </a:rPr>
              <a:t>دليل فاصله موجود ميان شرايط ايده آل و وضع واقعي چيست؟</a:t>
            </a:r>
            <a:endParaRPr lang="en-US" sz="3600" dirty="0" smtClean="0">
              <a:cs typeface="B Zar" pitchFamily="2" charset="-78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997200"/>
            <a:ext cx="8001000" cy="3022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4000" b="1" smtClean="0">
                <a:solidFill>
                  <a:srgbClr val="EA483C"/>
                </a:solidFill>
                <a:cs typeface="B Zar" pitchFamily="2" charset="-78"/>
              </a:rPr>
              <a:t>uncertainty</a:t>
            </a:r>
            <a:endParaRPr lang="en-US" sz="4000" b="1" smtClean="0">
              <a:solidFill>
                <a:srgbClr val="EA483C"/>
              </a:solidFill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ran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7643813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ran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03200"/>
            <a:ext cx="7715250" cy="6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tes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285750"/>
            <a:ext cx="785812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tes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57188"/>
            <a:ext cx="7786687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BA12-E132-49B1-BD8E-945D485B5AC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286676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cs typeface="B Zar" pitchFamily="2" charset="-78"/>
              </a:rPr>
              <a:t>شبيه‌سازي وضعيت پيشنهادي</a:t>
            </a:r>
            <a:br>
              <a:rPr lang="fa-IR" sz="2800" dirty="0" smtClean="0">
                <a:cs typeface="B Zar" pitchFamily="2" charset="-78"/>
              </a:rPr>
            </a:br>
            <a:endParaRPr lang="en-US" sz="2800" dirty="0" smtClean="0">
              <a:cs typeface="B Zar" pitchFamily="2" charset="-7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7929563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400" smtClean="0">
                <a:cs typeface="B Zar" pitchFamily="2" charset="-78"/>
              </a:rPr>
              <a:t>ميزان توليد در شيفت 19 ساعته</a:t>
            </a:r>
            <a:r>
              <a:rPr lang="en-US" sz="2400" smtClean="0">
                <a:cs typeface="B Zar" pitchFamily="2" charset="-78"/>
              </a:rPr>
              <a:t>:</a:t>
            </a:r>
            <a:r>
              <a:rPr lang="fa-IR" sz="2400" smtClean="0">
                <a:cs typeface="B Zar" pitchFamily="2" charset="-78"/>
              </a:rPr>
              <a:t> 476</a:t>
            </a:r>
          </a:p>
          <a:p>
            <a:pPr eaLnBrk="1" hangingPunct="1">
              <a:lnSpc>
                <a:spcPct val="80000"/>
              </a:lnSpc>
            </a:pPr>
            <a:endParaRPr lang="fa-IR" sz="2400" smtClean="0">
              <a:cs typeface="B Zar" pitchFamily="2" charset="-78"/>
            </a:endParaRPr>
          </a:p>
          <a:p>
            <a:pPr eaLnBrk="1" hangingPunct="1">
              <a:lnSpc>
                <a:spcPct val="80000"/>
              </a:lnSpc>
            </a:pPr>
            <a:r>
              <a:rPr lang="fa-IR" sz="2400" smtClean="0">
                <a:cs typeface="B Zar" pitchFamily="2" charset="-78"/>
              </a:rPr>
              <a:t>ميزان توليد ساليانه 123760 و افزايش به ميزان 17%</a:t>
            </a:r>
          </a:p>
          <a:p>
            <a:pPr eaLnBrk="1" hangingPunct="1">
              <a:lnSpc>
                <a:spcPct val="80000"/>
              </a:lnSpc>
            </a:pPr>
            <a:endParaRPr lang="fa-IR" sz="2400" smtClean="0">
              <a:cs typeface="B Zar" pitchFamily="2" charset="-78"/>
            </a:endParaRPr>
          </a:p>
          <a:p>
            <a:pPr eaLnBrk="1" hangingPunct="1">
              <a:lnSpc>
                <a:spcPct val="80000"/>
              </a:lnSpc>
            </a:pPr>
            <a:r>
              <a:rPr lang="fa-IR" sz="2400" smtClean="0">
                <a:cs typeface="B Zar" pitchFamily="2" charset="-78"/>
              </a:rPr>
              <a:t>تغييرسيستم انتقال مواد به دستگاه‌هاي تست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	و در نتيجه افزايش درصد بكارگيري از 59% به 70%</a:t>
            </a:r>
            <a:endParaRPr lang="en-US" sz="240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215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642918"/>
            <a:ext cx="5519103" cy="328614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19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پایان</a:t>
            </a:r>
            <a:endParaRPr lang="fa-I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52227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3640138"/>
            <a:ext cx="2286000" cy="232251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214313" y="1989138"/>
            <a:ext cx="7786687" cy="3654425"/>
            <a:chOff x="158" y="1456"/>
            <a:chExt cx="5443" cy="2428"/>
          </a:xfrm>
        </p:grpSpPr>
        <p:grpSp>
          <p:nvGrpSpPr>
            <p:cNvPr id="11267" name="Group 5"/>
            <p:cNvGrpSpPr>
              <a:grpSpLocks/>
            </p:cNvGrpSpPr>
            <p:nvPr/>
          </p:nvGrpSpPr>
          <p:grpSpPr bwMode="auto">
            <a:xfrm>
              <a:off x="158" y="1456"/>
              <a:ext cx="5443" cy="2428"/>
              <a:chOff x="158" y="1456"/>
              <a:chExt cx="5443" cy="2428"/>
            </a:xfrm>
          </p:grpSpPr>
          <p:pic>
            <p:nvPicPr>
              <p:cNvPr id="11275" name="Picture 6" descr="SC Outline 0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8" y="1456"/>
                <a:ext cx="5443" cy="1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76" name="Text Box 7"/>
              <p:cNvSpPr txBox="1">
                <a:spLocks noChangeArrowheads="1"/>
              </p:cNvSpPr>
              <p:nvPr/>
            </p:nvSpPr>
            <p:spPr bwMode="auto">
              <a:xfrm>
                <a:off x="2245" y="3366"/>
                <a:ext cx="1270" cy="518"/>
              </a:xfrm>
              <a:prstGeom prst="rect">
                <a:avLst/>
              </a:prstGeom>
              <a:solidFill>
                <a:srgbClr val="EA483C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2400">
                    <a:latin typeface="Arial" pitchFamily="34" charset="0"/>
                  </a:rPr>
                  <a:t>Uncertainty,</a:t>
                </a:r>
              </a:p>
              <a:p>
                <a:pPr algn="ctr"/>
                <a:r>
                  <a:rPr lang="en-GB" sz="2400">
                    <a:latin typeface="Arial" pitchFamily="34" charset="0"/>
                  </a:rPr>
                  <a:t>Variability</a:t>
                </a:r>
              </a:p>
            </p:txBody>
          </p:sp>
          <p:sp>
            <p:nvSpPr>
              <p:cNvPr id="11277" name="Line 8"/>
              <p:cNvSpPr>
                <a:spLocks noChangeShapeType="1"/>
              </p:cNvSpPr>
              <p:nvPr/>
            </p:nvSpPr>
            <p:spPr bwMode="auto">
              <a:xfrm flipH="1" flipV="1">
                <a:off x="929" y="2368"/>
                <a:ext cx="1271" cy="11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1278" name="Line 9"/>
              <p:cNvSpPr>
                <a:spLocks noChangeShapeType="1"/>
              </p:cNvSpPr>
              <p:nvPr/>
            </p:nvSpPr>
            <p:spPr bwMode="auto">
              <a:xfrm flipH="1" flipV="1">
                <a:off x="1701" y="2367"/>
                <a:ext cx="499" cy="9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1279" name="Line 10"/>
              <p:cNvSpPr>
                <a:spLocks noChangeShapeType="1"/>
              </p:cNvSpPr>
              <p:nvPr/>
            </p:nvSpPr>
            <p:spPr bwMode="auto">
              <a:xfrm flipH="1" flipV="1">
                <a:off x="1927" y="1891"/>
                <a:ext cx="590" cy="14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1280" name="Line 11"/>
              <p:cNvSpPr>
                <a:spLocks noChangeShapeType="1"/>
              </p:cNvSpPr>
              <p:nvPr/>
            </p:nvSpPr>
            <p:spPr bwMode="auto">
              <a:xfrm flipH="1" flipV="1">
                <a:off x="2562" y="2368"/>
                <a:ext cx="318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1281" name="Line 12"/>
              <p:cNvSpPr>
                <a:spLocks noChangeShapeType="1"/>
              </p:cNvSpPr>
              <p:nvPr/>
            </p:nvSpPr>
            <p:spPr bwMode="auto">
              <a:xfrm flipV="1">
                <a:off x="3198" y="2322"/>
                <a:ext cx="0" cy="9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1282" name="Line 13"/>
              <p:cNvSpPr>
                <a:spLocks noChangeShapeType="1"/>
              </p:cNvSpPr>
              <p:nvPr/>
            </p:nvSpPr>
            <p:spPr bwMode="auto">
              <a:xfrm flipV="1">
                <a:off x="3515" y="1914"/>
                <a:ext cx="227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1283" name="Line 14"/>
              <p:cNvSpPr>
                <a:spLocks noChangeShapeType="1"/>
              </p:cNvSpPr>
              <p:nvPr/>
            </p:nvSpPr>
            <p:spPr bwMode="auto">
              <a:xfrm flipV="1">
                <a:off x="3560" y="2322"/>
                <a:ext cx="1225" cy="1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sp>
          <p:nvSpPr>
            <p:cNvPr id="11268" name="AutoShape 15"/>
            <p:cNvSpPr>
              <a:spLocks noChangeArrowheads="1"/>
            </p:cNvSpPr>
            <p:nvPr/>
          </p:nvSpPr>
          <p:spPr bwMode="auto">
            <a:xfrm>
              <a:off x="657" y="2001"/>
              <a:ext cx="227" cy="318"/>
            </a:xfrm>
            <a:prstGeom prst="irregularSeal1">
              <a:avLst/>
            </a:prstGeom>
            <a:solidFill>
              <a:srgbClr val="EA483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69" name="AutoShape 16"/>
            <p:cNvSpPr>
              <a:spLocks noChangeArrowheads="1"/>
            </p:cNvSpPr>
            <p:nvPr/>
          </p:nvSpPr>
          <p:spPr bwMode="auto">
            <a:xfrm>
              <a:off x="1519" y="2001"/>
              <a:ext cx="227" cy="318"/>
            </a:xfrm>
            <a:prstGeom prst="irregularSeal1">
              <a:avLst/>
            </a:prstGeom>
            <a:solidFill>
              <a:srgbClr val="EA483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70" name="AutoShape 17"/>
            <p:cNvSpPr>
              <a:spLocks noChangeArrowheads="1"/>
            </p:cNvSpPr>
            <p:nvPr/>
          </p:nvSpPr>
          <p:spPr bwMode="auto">
            <a:xfrm>
              <a:off x="2335" y="2001"/>
              <a:ext cx="227" cy="318"/>
            </a:xfrm>
            <a:prstGeom prst="irregularSeal1">
              <a:avLst/>
            </a:prstGeom>
            <a:solidFill>
              <a:srgbClr val="EA483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71" name="AutoShape 18"/>
            <p:cNvSpPr>
              <a:spLocks noChangeArrowheads="1"/>
            </p:cNvSpPr>
            <p:nvPr/>
          </p:nvSpPr>
          <p:spPr bwMode="auto">
            <a:xfrm>
              <a:off x="3152" y="2001"/>
              <a:ext cx="227" cy="318"/>
            </a:xfrm>
            <a:prstGeom prst="irregularSeal1">
              <a:avLst/>
            </a:prstGeom>
            <a:solidFill>
              <a:srgbClr val="EA483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72" name="AutoShape 19"/>
            <p:cNvSpPr>
              <a:spLocks noChangeArrowheads="1"/>
            </p:cNvSpPr>
            <p:nvPr/>
          </p:nvSpPr>
          <p:spPr bwMode="auto">
            <a:xfrm>
              <a:off x="4830" y="2001"/>
              <a:ext cx="227" cy="318"/>
            </a:xfrm>
            <a:prstGeom prst="irregularSeal1">
              <a:avLst/>
            </a:prstGeom>
            <a:solidFill>
              <a:srgbClr val="EA483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73" name="AutoShape 20"/>
            <p:cNvSpPr>
              <a:spLocks noChangeArrowheads="1"/>
            </p:cNvSpPr>
            <p:nvPr/>
          </p:nvSpPr>
          <p:spPr bwMode="auto">
            <a:xfrm>
              <a:off x="3651" y="1570"/>
              <a:ext cx="227" cy="318"/>
            </a:xfrm>
            <a:prstGeom prst="irregularSeal1">
              <a:avLst/>
            </a:prstGeom>
            <a:solidFill>
              <a:srgbClr val="EA483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74" name="AutoShape 21"/>
            <p:cNvSpPr>
              <a:spLocks noChangeArrowheads="1"/>
            </p:cNvSpPr>
            <p:nvPr/>
          </p:nvSpPr>
          <p:spPr bwMode="auto">
            <a:xfrm>
              <a:off x="1746" y="1570"/>
              <a:ext cx="227" cy="318"/>
            </a:xfrm>
            <a:prstGeom prst="irregularSeal1">
              <a:avLst/>
            </a:prstGeom>
            <a:solidFill>
              <a:srgbClr val="EA483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z="2800" smtClean="0">
                <a:cs typeface="B Zar" pitchFamily="2" charset="-78"/>
              </a:rPr>
              <a:t>عدم اطمينان</a:t>
            </a:r>
          </a:p>
          <a:p>
            <a:pPr eaLnBrk="1" hangingPunct="1"/>
            <a:r>
              <a:rPr lang="fa-IR" sz="2800" smtClean="0">
                <a:cs typeface="B Zar" pitchFamily="2" charset="-78"/>
              </a:rPr>
              <a:t>عقلانيت محدود</a:t>
            </a:r>
          </a:p>
          <a:p>
            <a:pPr eaLnBrk="1" hangingPunct="1"/>
            <a:r>
              <a:rPr lang="fa-IR" sz="2800" smtClean="0">
                <a:cs typeface="B Zar" pitchFamily="2" charset="-78"/>
              </a:rPr>
              <a:t>هزينه هاي تحليلي</a:t>
            </a:r>
          </a:p>
          <a:p>
            <a:pPr eaLnBrk="1" hangingPunct="1"/>
            <a:r>
              <a:rPr lang="fa-IR" sz="2800" smtClean="0">
                <a:cs typeface="B Zar" pitchFamily="2" charset="-78"/>
              </a:rPr>
              <a:t>خطرهاي احتمالي</a:t>
            </a:r>
          </a:p>
          <a:p>
            <a:pPr eaLnBrk="1" hangingPunct="1"/>
            <a:r>
              <a:rPr lang="fa-IR" sz="2800" smtClean="0">
                <a:cs typeface="B Zar" pitchFamily="2" charset="-78"/>
              </a:rPr>
              <a:t>خروجي هاي گرافيكي</a:t>
            </a:r>
          </a:p>
          <a:p>
            <a:pPr eaLnBrk="1" hangingPunct="1"/>
            <a:r>
              <a:rPr lang="fa-IR" sz="2800" smtClean="0">
                <a:cs typeface="B Zar" pitchFamily="2" charset="-78"/>
              </a:rPr>
              <a:t>....</a:t>
            </a:r>
            <a:endParaRPr lang="en-US" sz="2800" smtClean="0">
              <a:cs typeface="B Zar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Zar" pitchFamily="2" charset="-78"/>
              </a:rPr>
              <a:t>شبيه‌سازي چيست؟</a:t>
            </a:r>
            <a:endParaRPr lang="en-US" dirty="0" smtClean="0">
              <a:cs typeface="B Zar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636838"/>
            <a:ext cx="8001000" cy="3382962"/>
          </a:xfrm>
        </p:spPr>
        <p:txBody>
          <a:bodyPr/>
          <a:lstStyle/>
          <a:p>
            <a:pPr algn="l" rtl="0" eaLnBrk="1" hangingPunct="1"/>
            <a:r>
              <a:rPr lang="en-US" smtClean="0"/>
              <a:t>Simulation is seeing before being</a:t>
            </a:r>
          </a:p>
          <a:p>
            <a:pPr algn="l" rtl="0"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6597673" cy="95248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گام‌هاي عملي يك پروژه شبيه‌سازي موفق:</a:t>
            </a:r>
            <a:endParaRPr lang="en-US" sz="2800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7246937" cy="4464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1- معرفي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2- تعريف مسئله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3- طراحي روند مطالعه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4- تعريف مدل مفهومي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5- فرموله کردن ورودي ها، فرض ها و ويژگيهاي فرآيند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6- ساختن، بررسي صحت و معتبرسازي مدل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7- طراحي آزمايشات و اجراي آنها در مدل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8- مستندسازي و ارائه نتايج</a:t>
            </a:r>
            <a:endParaRPr lang="en-US" sz="2400" dirty="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9- تعيين دوره عمر مدل</a:t>
            </a:r>
            <a:endParaRPr lang="en-US" sz="2400" dirty="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400" dirty="0" smtClean="0">
                <a:cs typeface="B Zar" pitchFamily="2" charset="-78"/>
              </a:rPr>
              <a:t>10- نتيجه گيري</a:t>
            </a:r>
            <a:endParaRPr lang="en-US" sz="2400" dirty="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sz="2400" dirty="0" smtClean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461274" cy="593709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گام‌هاي عملي يك پروژه شبيه‌سازي موفق:</a:t>
            </a:r>
            <a:endParaRPr lang="en-US" sz="2800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773238"/>
            <a:ext cx="7215188" cy="4068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1- معرفي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2- تعريف مسئله</a:t>
            </a:r>
            <a:br>
              <a:rPr lang="fa-IR" sz="2400" smtClean="0">
                <a:cs typeface="B Zar" pitchFamily="2" charset="-78"/>
              </a:rPr>
            </a:br>
            <a:r>
              <a:rPr lang="fa-IR" sz="2400" smtClean="0">
                <a:cs typeface="B Zar" pitchFamily="2" charset="-78"/>
              </a:rPr>
              <a:t>    1.2- تعيين اهداف مسئله</a:t>
            </a:r>
            <a:br>
              <a:rPr lang="fa-IR" sz="2400" smtClean="0">
                <a:cs typeface="B Zar" pitchFamily="2" charset="-78"/>
              </a:rPr>
            </a:br>
            <a:r>
              <a:rPr lang="fa-IR" sz="2400" smtClean="0">
                <a:cs typeface="B Zar" pitchFamily="2" charset="-78"/>
              </a:rPr>
              <a:t>    2.2- فهرست موارد مهم</a:t>
            </a:r>
            <a:br>
              <a:rPr lang="fa-IR" sz="2400" smtClean="0">
                <a:cs typeface="B Zar" pitchFamily="2" charset="-78"/>
              </a:rPr>
            </a:br>
            <a:r>
              <a:rPr lang="fa-IR" sz="2400" smtClean="0">
                <a:cs typeface="B Zar" pitchFamily="2" charset="-78"/>
              </a:rPr>
              <a:t>    3.2- تعريف محدوده  و مرزهاي مسئله  </a:t>
            </a:r>
            <a:br>
              <a:rPr lang="fa-IR" sz="2400" smtClean="0">
                <a:cs typeface="B Zar" pitchFamily="2" charset="-78"/>
              </a:rPr>
            </a:br>
            <a:r>
              <a:rPr lang="fa-IR" sz="2400" smtClean="0">
                <a:cs typeface="B Zar" pitchFamily="2" charset="-78"/>
              </a:rPr>
              <a:t>    4.2- تعيين سطح جزييات</a:t>
            </a:r>
            <a:r>
              <a:rPr lang="fa-IR" sz="2400" smtClean="0">
                <a:solidFill>
                  <a:srgbClr val="C0C0C0"/>
                </a:solidFill>
                <a:cs typeface="B Zar" pitchFamily="2" charset="-78"/>
              </a:rPr>
              <a:t/>
            </a:r>
            <a:br>
              <a:rPr lang="fa-IR" sz="2400" smtClean="0">
                <a:solidFill>
                  <a:srgbClr val="C0C0C0"/>
                </a:solidFill>
                <a:cs typeface="B Zar" pitchFamily="2" charset="-78"/>
              </a:rPr>
            </a:br>
            <a:endParaRPr lang="fa-IR" sz="2400" smtClean="0">
              <a:cs typeface="B Za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400" smtClean="0">
                <a:cs typeface="B Zar" pitchFamily="2" charset="-78"/>
              </a:rPr>
              <a:t>     </a:t>
            </a:r>
            <a:endParaRPr lang="en-US" sz="2400" smtClean="0">
              <a:solidFill>
                <a:srgbClr val="C0C0C0"/>
              </a:solidFill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www.parsdigishop.sellfile.ir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2390E-602F-48E3-9EF8-D35DFFC933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2010-01-22T15:59:01Z</outs:dateTime>
      <outs:isPinned>true</outs:isPinned>
    </outs:relatedDate>
    <outs:relatedDate>
      <outs:type>2</outs:type>
      <outs:displayName>Created</outs:displayName>
      <outs:dateTime>2007-11-13T10:40:17Z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Admin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free13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7533A362-1187-4E22-A1C5-A4AA2CB59664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6396</TotalTime>
  <Words>1320</Words>
  <Application>Microsoft Office PowerPoint</Application>
  <PresentationFormat>On-screen Show (4:3)</PresentationFormat>
  <Paragraphs>310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Arial</vt:lpstr>
      <vt:lpstr>B Nazanin</vt:lpstr>
      <vt:lpstr>B Zar</vt:lpstr>
      <vt:lpstr>Calibri</vt:lpstr>
      <vt:lpstr>IranNastaliq</vt:lpstr>
      <vt:lpstr>Majiid</vt:lpstr>
      <vt:lpstr>Times New Roman</vt:lpstr>
      <vt:lpstr>Verdana</vt:lpstr>
      <vt:lpstr>Wingdings</vt:lpstr>
      <vt:lpstr>Wingdings 2</vt:lpstr>
      <vt:lpstr>Office Theme</vt:lpstr>
      <vt:lpstr>شبيه‌سازي و كاربرد آن در لجستيك و مديريت زنجيره تأمين </vt:lpstr>
      <vt:lpstr> برای يک زنجيرة تامين مي بايست جريان های ذيل محاسبه گردد:</vt:lpstr>
      <vt:lpstr>يك زنجيره تامين ايده آل:</vt:lpstr>
      <vt:lpstr>دليل فاصله موجود ميان شرايط ايده آل و وضع واقعي چيست؟</vt:lpstr>
      <vt:lpstr>PowerPoint Presentation</vt:lpstr>
      <vt:lpstr>PowerPoint Presentation</vt:lpstr>
      <vt:lpstr>شبيه‌سازي چيست؟</vt:lpstr>
      <vt:lpstr>گام‌هاي عملي يك پروژه شبيه‌سازي موفق:</vt:lpstr>
      <vt:lpstr>گام‌هاي عملي يك پروژه شبيه‌سازي موفق: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گام‌هاي عملي يك پروژه شبيه‌سازي موفق (ادامه)</vt:lpstr>
      <vt:lpstr>دام هاي شبيه‌سازي</vt:lpstr>
      <vt:lpstr>دام هاي شبيه‌سازي (ادامه)</vt:lpstr>
      <vt:lpstr>دام هاي شبيه‌سازي (ادامه)</vt:lpstr>
      <vt:lpstr>PowerPoint Presentation</vt:lpstr>
      <vt:lpstr>تغذيه خط و شبيه‌سازي</vt:lpstr>
      <vt:lpstr>PowerPoint Presentation</vt:lpstr>
      <vt:lpstr>شبيه‌سازي وضعيت اوليه: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پيشنهاد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شبيه‌سازي وضعيت پيشنهادي </vt:lpstr>
      <vt:lpstr>پایان</vt:lpstr>
    </vt:vector>
  </TitlesOfParts>
  <Company>Simaron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omid arzi</cp:lastModifiedBy>
  <cp:revision>61</cp:revision>
  <dcterms:created xsi:type="dcterms:W3CDTF">2007-11-13T10:40:17Z</dcterms:created>
  <dcterms:modified xsi:type="dcterms:W3CDTF">2022-01-15T07:38:16Z</dcterms:modified>
</cp:coreProperties>
</file>