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85"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8767A4A-4520-41E2-A41B-12420490CB22}" type="datetimeFigureOut">
              <a:rPr lang="fa-IR" smtClean="0"/>
              <a:pPr/>
              <a:t>04/16/1438</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6C95821-6AC9-41D1-992F-3A460585C42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67A4A-4520-41E2-A41B-12420490CB22}"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C95821-6AC9-41D1-992F-3A460585C42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767A4A-4520-41E2-A41B-12420490CB22}"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C95821-6AC9-41D1-992F-3A460585C42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8767A4A-4520-41E2-A41B-12420490CB22}" type="datetimeFigureOut">
              <a:rPr lang="fa-IR" smtClean="0"/>
              <a:pPr/>
              <a:t>04/16/1438</a:t>
            </a:fld>
            <a:endParaRPr lang="fa-IR"/>
          </a:p>
        </p:txBody>
      </p:sp>
      <p:sp>
        <p:nvSpPr>
          <p:cNvPr id="9" name="Slide Number Placeholder 8"/>
          <p:cNvSpPr>
            <a:spLocks noGrp="1"/>
          </p:cNvSpPr>
          <p:nvPr>
            <p:ph type="sldNum" sz="quarter" idx="15"/>
          </p:nvPr>
        </p:nvSpPr>
        <p:spPr/>
        <p:txBody>
          <a:bodyPr rtlCol="0"/>
          <a:lstStyle/>
          <a:p>
            <a:fld id="{16C95821-6AC9-41D1-992F-3A460585C425}"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8767A4A-4520-41E2-A41B-12420490CB22}" type="datetimeFigureOut">
              <a:rPr lang="fa-IR" smtClean="0"/>
              <a:pPr/>
              <a:t>04/16/1438</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6C95821-6AC9-41D1-992F-3A460585C425}"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767A4A-4520-41E2-A41B-12420490CB22}"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C95821-6AC9-41D1-992F-3A460585C425}"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8767A4A-4520-41E2-A41B-12420490CB22}" type="datetimeFigureOut">
              <a:rPr lang="fa-IR" smtClean="0"/>
              <a:pPr/>
              <a:t>04/16/1438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6C95821-6AC9-41D1-992F-3A460585C425}"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8767A4A-4520-41E2-A41B-12420490CB22}" type="datetimeFigureOut">
              <a:rPr lang="fa-IR" smtClean="0"/>
              <a:pPr/>
              <a:t>04/16/1438</a:t>
            </a:fld>
            <a:endParaRPr lang="fa-IR"/>
          </a:p>
        </p:txBody>
      </p:sp>
      <p:sp>
        <p:nvSpPr>
          <p:cNvPr id="7" name="Slide Number Placeholder 6"/>
          <p:cNvSpPr>
            <a:spLocks noGrp="1"/>
          </p:cNvSpPr>
          <p:nvPr>
            <p:ph type="sldNum" sz="quarter" idx="11"/>
          </p:nvPr>
        </p:nvSpPr>
        <p:spPr/>
        <p:txBody>
          <a:bodyPr rtlCol="0"/>
          <a:lstStyle/>
          <a:p>
            <a:fld id="{16C95821-6AC9-41D1-992F-3A460585C425}"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67A4A-4520-41E2-A41B-12420490CB22}"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C95821-6AC9-41D1-992F-3A460585C42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8767A4A-4520-41E2-A41B-12420490CB22}" type="datetimeFigureOut">
              <a:rPr lang="fa-IR" smtClean="0"/>
              <a:pPr/>
              <a:t>04/16/1438</a:t>
            </a:fld>
            <a:endParaRPr lang="fa-IR"/>
          </a:p>
        </p:txBody>
      </p:sp>
      <p:sp>
        <p:nvSpPr>
          <p:cNvPr id="22" name="Slide Number Placeholder 21"/>
          <p:cNvSpPr>
            <a:spLocks noGrp="1"/>
          </p:cNvSpPr>
          <p:nvPr>
            <p:ph type="sldNum" sz="quarter" idx="15"/>
          </p:nvPr>
        </p:nvSpPr>
        <p:spPr/>
        <p:txBody>
          <a:bodyPr rtlCol="0"/>
          <a:lstStyle/>
          <a:p>
            <a:fld id="{16C95821-6AC9-41D1-992F-3A460585C425}"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8767A4A-4520-41E2-A41B-12420490CB22}" type="datetimeFigureOut">
              <a:rPr lang="fa-IR" smtClean="0"/>
              <a:pPr/>
              <a:t>04/16/1438</a:t>
            </a:fld>
            <a:endParaRPr lang="fa-IR"/>
          </a:p>
        </p:txBody>
      </p:sp>
      <p:sp>
        <p:nvSpPr>
          <p:cNvPr id="18" name="Slide Number Placeholder 17"/>
          <p:cNvSpPr>
            <a:spLocks noGrp="1"/>
          </p:cNvSpPr>
          <p:nvPr>
            <p:ph type="sldNum" sz="quarter" idx="11"/>
          </p:nvPr>
        </p:nvSpPr>
        <p:spPr/>
        <p:txBody>
          <a:bodyPr rtlCol="0"/>
          <a:lstStyle/>
          <a:p>
            <a:fld id="{16C95821-6AC9-41D1-992F-3A460585C425}"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8767A4A-4520-41E2-A41B-12420490CB22}" type="datetimeFigureOut">
              <a:rPr lang="fa-IR" smtClean="0"/>
              <a:pPr/>
              <a:t>04/16/1438</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6C95821-6AC9-41D1-992F-3A460585C42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index.png"/>
          <p:cNvPicPr>
            <a:picLocks noGrp="1" noChangeAspect="1"/>
          </p:cNvPicPr>
          <p:nvPr>
            <p:ph sz="quarter" idx="1"/>
          </p:nvPr>
        </p:nvPicPr>
        <p:blipFill>
          <a:blip r:embed="rId2"/>
          <a:stretch>
            <a:fillRect/>
          </a:stretch>
        </p:blipFill>
        <p:spPr>
          <a:xfrm>
            <a:off x="1071538" y="1714488"/>
            <a:ext cx="5238776" cy="406775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00034" y="285728"/>
            <a:ext cx="7467600" cy="4873752"/>
          </a:xfrm>
        </p:spPr>
        <p:txBody>
          <a:bodyPr/>
          <a:lstStyle/>
          <a:p>
            <a:r>
              <a:rPr lang="fa-IR" b="1" dirty="0" smtClean="0"/>
              <a:t>بخش ارتباطات موبایل :</a:t>
            </a:r>
            <a:r>
              <a:rPr lang="fa-IR" dirty="0" smtClean="0"/>
              <a:t/>
            </a:r>
            <a:br>
              <a:rPr lang="fa-IR" dirty="0" smtClean="0"/>
            </a:br>
            <a:r>
              <a:rPr lang="fa-IR" dirty="0" smtClean="0"/>
              <a:t>بخش ارتباطات موبایل شرکت ال جی به تولید گوشی های موبایل، کامپیوترهای شخصی و تجهیزات ارتباطی می پردازد. گوشی های موبایل ال جی برای کار در شبکه های </a:t>
            </a:r>
            <a:r>
              <a:rPr lang="en-US" dirty="0" smtClean="0"/>
              <a:t>CDMA </a:t>
            </a:r>
            <a:r>
              <a:rPr lang="fa-IR" dirty="0" smtClean="0"/>
              <a:t>در سرتاسر دنیا طراحی و ساخته شده اند. همچنین نسخه های بدون قرارداد (</a:t>
            </a:r>
            <a:r>
              <a:rPr lang="en-US" dirty="0" smtClean="0"/>
              <a:t>unlocked) </a:t>
            </a:r>
            <a:r>
              <a:rPr lang="fa-IR" dirty="0" smtClean="0"/>
              <a:t>از گوشی های ال جی قابلیت کار با هر شبکه </a:t>
            </a:r>
            <a:r>
              <a:rPr lang="en-US" dirty="0" smtClean="0"/>
              <a:t>GSM </a:t>
            </a:r>
            <a:r>
              <a:rPr lang="fa-IR" dirty="0" smtClean="0"/>
              <a:t>در سطح جهان را دارا می باشند. ال جی در سال ۲۰۱۰ با فروش ۱۱۶.۷ میلیون دستگاه موبایل توانست ۸.۴ درصد بازار را به دست بیاورد. </a:t>
            </a:r>
            <a:endParaRPr lang="fa-IR" dirty="0"/>
          </a:p>
        </p:txBody>
      </p:sp>
      <p:pic>
        <p:nvPicPr>
          <p:cNvPr id="4" name="Picture 3" descr="index.jpeg"/>
          <p:cNvPicPr>
            <a:picLocks noChangeAspect="1"/>
          </p:cNvPicPr>
          <p:nvPr/>
        </p:nvPicPr>
        <p:blipFill>
          <a:blip r:embed="rId2"/>
          <a:stretch>
            <a:fillRect/>
          </a:stretch>
        </p:blipFill>
        <p:spPr>
          <a:xfrm>
            <a:off x="1000100" y="3143248"/>
            <a:ext cx="3500462" cy="350046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71472" y="214290"/>
            <a:ext cx="7467600" cy="4873752"/>
          </a:xfrm>
        </p:spPr>
        <p:txBody>
          <a:bodyPr/>
          <a:lstStyle/>
          <a:p>
            <a:r>
              <a:rPr lang="fa-IR" b="1" dirty="0" smtClean="0"/>
              <a:t>بخش لوازم خانگی :</a:t>
            </a:r>
            <a:r>
              <a:rPr lang="fa-IR" dirty="0" smtClean="0"/>
              <a:t/>
            </a:r>
            <a:br>
              <a:rPr lang="fa-IR" dirty="0" smtClean="0"/>
            </a:br>
            <a:r>
              <a:rPr lang="fa-IR" dirty="0" smtClean="0"/>
              <a:t>بخش لوازم خانگی این شرکت به تولید یخچال، ماشین لباس شویی، اجاق و فرهای میکروویو، جاروبرقی و همچنین موتورهای الکتریکی و کمپرسور می پردازد. فروش بخش لوازم خانگی ال جی در سال ۲۰۰۷ به ۱۱.۸ تریلیون وون کره جنوبی رسید که ۲۹ درصد درامد کل شرکت را در بر می گرفت. ۳۵ درصد سود حاصل از فروش لوازم خانگی ال جی از بازار امریکای شمالی به دست آمد. </a:t>
            </a:r>
            <a:endParaRPr lang="fa-IR" dirty="0"/>
          </a:p>
        </p:txBody>
      </p:sp>
      <p:pic>
        <p:nvPicPr>
          <p:cNvPr id="4" name="Picture 3" descr="Home-Appliances-LG-4.jpg"/>
          <p:cNvPicPr>
            <a:picLocks noChangeAspect="1"/>
          </p:cNvPicPr>
          <p:nvPr/>
        </p:nvPicPr>
        <p:blipFill>
          <a:blip r:embed="rId2"/>
          <a:stretch>
            <a:fillRect/>
          </a:stretch>
        </p:blipFill>
        <p:spPr>
          <a:xfrm>
            <a:off x="642910" y="2928934"/>
            <a:ext cx="6096000" cy="35623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428596" y="214290"/>
            <a:ext cx="7467600" cy="4873752"/>
          </a:xfrm>
        </p:spPr>
        <p:txBody>
          <a:bodyPr/>
          <a:lstStyle/>
          <a:p>
            <a:r>
              <a:rPr lang="fa-IR" b="1" dirty="0" smtClean="0"/>
              <a:t>بخش تهویه هوا و راهکارهای انرژی :</a:t>
            </a:r>
            <a:r>
              <a:rPr lang="fa-IR" dirty="0" smtClean="0"/>
              <a:t/>
            </a:r>
            <a:br>
              <a:rPr lang="fa-IR" dirty="0" smtClean="0"/>
            </a:br>
            <a:r>
              <a:rPr lang="fa-IR" dirty="0" smtClean="0"/>
              <a:t>در این بخش شرکت ال جی به تولید دستگاه های تهویه هوا و لامپهای ال ای دی می پردازد.</a:t>
            </a:r>
            <a:endParaRPr lang="fa-IR" dirty="0"/>
          </a:p>
        </p:txBody>
      </p:sp>
      <p:pic>
        <p:nvPicPr>
          <p:cNvPr id="4" name="Picture 3" descr="اسمایل-ال-جی.jpg"/>
          <p:cNvPicPr>
            <a:picLocks noChangeAspect="1"/>
          </p:cNvPicPr>
          <p:nvPr/>
        </p:nvPicPr>
        <p:blipFill>
          <a:blip r:embed="rId2"/>
          <a:stretch>
            <a:fillRect/>
          </a:stretch>
        </p:blipFill>
        <p:spPr>
          <a:xfrm>
            <a:off x="714348" y="2143116"/>
            <a:ext cx="7358082" cy="309039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338"/>
            <a:ext cx="7467600" cy="1143000"/>
          </a:xfrm>
        </p:spPr>
        <p:txBody>
          <a:bodyPr/>
          <a:lstStyle/>
          <a:p>
            <a:pPr algn="r"/>
            <a:r>
              <a:rPr lang="fa-IR" dirty="0" smtClean="0"/>
              <a:t>رقبای ال جی</a:t>
            </a:r>
            <a:endParaRPr lang="fa-IR" dirty="0"/>
          </a:p>
        </p:txBody>
      </p:sp>
      <p:sp>
        <p:nvSpPr>
          <p:cNvPr id="3" name="Content Placeholder 2"/>
          <p:cNvSpPr>
            <a:spLocks noGrp="1"/>
          </p:cNvSpPr>
          <p:nvPr>
            <p:ph sz="quarter" idx="1"/>
          </p:nvPr>
        </p:nvSpPr>
        <p:spPr>
          <a:xfrm>
            <a:off x="500034" y="1071546"/>
            <a:ext cx="7467600" cy="4873752"/>
          </a:xfrm>
        </p:spPr>
        <p:txBody>
          <a:bodyPr/>
          <a:lstStyle/>
          <a:p>
            <a:r>
              <a:rPr lang="fa-IR" dirty="0" smtClean="0"/>
              <a:t>ال جی و سامسونگ اگر چه در یک کشور و هموطن یکدیگر محسوب میشوند ولی همراه در بین این دو شرکت بزرگ جنگ هایی در زمینه فناوری و تولیدات بر پاست . </a:t>
            </a:r>
          </a:p>
          <a:p>
            <a:r>
              <a:rPr lang="fa-IR" dirty="0" smtClean="0"/>
              <a:t>این دو شرکت با استفاده از افراد متخصص و ماهر سعی در گرفتن بخش بیشتری از بازار را دارند و در برای رسیدن به این مهم از هیچ استعداد و ایده ای بی تفاوت عبود نمیکنند و همواره در حال آزمون و بررسی ایده های جدید هستند</a:t>
            </a:r>
            <a:endParaRPr lang="fa-IR" dirty="0"/>
          </a:p>
        </p:txBody>
      </p:sp>
      <p:pic>
        <p:nvPicPr>
          <p:cNvPr id="4" name="Picture 3" descr="1.png"/>
          <p:cNvPicPr>
            <a:picLocks noChangeAspect="1"/>
          </p:cNvPicPr>
          <p:nvPr/>
        </p:nvPicPr>
        <p:blipFill>
          <a:blip r:embed="rId2"/>
          <a:stretch>
            <a:fillRect/>
          </a:stretch>
        </p:blipFill>
        <p:spPr>
          <a:xfrm>
            <a:off x="928662" y="3643314"/>
            <a:ext cx="4214842" cy="280989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dirty="0" smtClean="0"/>
              <a:t>از دیگر رقبای ال جی میتوان از شرکت سونی ، هیتاچی و هواوی نام برد که در زمینه موبایل و فناوری رقابتی تنگاتنگ در بین این غول های فناوری در حال اجراست</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فعالیت های ال جی از گذشته تا به حال</a:t>
            </a:r>
            <a:endParaRPr lang="fa-IR" dirty="0"/>
          </a:p>
        </p:txBody>
      </p:sp>
      <p:sp>
        <p:nvSpPr>
          <p:cNvPr id="3" name="Content Placeholder 2"/>
          <p:cNvSpPr>
            <a:spLocks noGrp="1"/>
          </p:cNvSpPr>
          <p:nvPr>
            <p:ph sz="quarter" idx="1"/>
          </p:nvPr>
        </p:nvSpPr>
        <p:spPr/>
        <p:txBody>
          <a:bodyPr/>
          <a:lstStyle/>
          <a:p>
            <a:r>
              <a:rPr lang="fa-IR" u="sng" dirty="0" smtClean="0"/>
              <a:t>دهه ١٩۶٠</a:t>
            </a:r>
            <a:r>
              <a:rPr lang="fa-IR" dirty="0" smtClean="0"/>
              <a:t/>
            </a:r>
            <a:br>
              <a:rPr lang="fa-IR" dirty="0" smtClean="0"/>
            </a:br>
            <a:r>
              <a:rPr lang="fa-IR" dirty="0" smtClean="0"/>
              <a:t>تولید اولین رادیوها، تلویزیون، یخچال، ماشین لباسشویی و سیستم های تهویه مطبوع کره ای</a:t>
            </a:r>
            <a:endParaRPr lang="fa-IR" dirty="0"/>
          </a:p>
        </p:txBody>
      </p:sp>
      <p:pic>
        <p:nvPicPr>
          <p:cNvPr id="4" name="Picture 3" descr="images.jpeg"/>
          <p:cNvPicPr>
            <a:picLocks noChangeAspect="1"/>
          </p:cNvPicPr>
          <p:nvPr/>
        </p:nvPicPr>
        <p:blipFill>
          <a:blip r:embed="rId2"/>
          <a:stretch>
            <a:fillRect/>
          </a:stretch>
        </p:blipFill>
        <p:spPr>
          <a:xfrm>
            <a:off x="642910" y="2643182"/>
            <a:ext cx="4000528" cy="317502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١٩٩٧</a:t>
            </a:r>
            <a:r>
              <a:rPr lang="fa-IR" dirty="0" smtClean="0"/>
              <a:t/>
            </a:r>
            <a:br>
              <a:rPr lang="fa-IR" dirty="0" smtClean="0"/>
            </a:br>
            <a:r>
              <a:rPr lang="fa-IR" dirty="0" smtClean="0"/>
              <a:t>ارائه اولین گوشی های دیجیتالی تلفن همراه </a:t>
            </a:r>
            <a:r>
              <a:rPr lang="en-US" dirty="0" smtClean="0"/>
              <a:t>CDMA </a:t>
            </a:r>
            <a:r>
              <a:rPr lang="fa-IR" dirty="0" smtClean="0"/>
              <a:t>به </a:t>
            </a:r>
            <a:r>
              <a:rPr lang="en-US" dirty="0" smtClean="0"/>
              <a:t>Ameritech </a:t>
            </a:r>
            <a:r>
              <a:rPr lang="fa-IR" dirty="0" smtClean="0"/>
              <a:t>و </a:t>
            </a:r>
            <a:r>
              <a:rPr lang="en-US" dirty="0" smtClean="0"/>
              <a:t>GTE </a:t>
            </a:r>
            <a:r>
              <a:rPr lang="fa-IR" dirty="0" smtClean="0"/>
              <a:t>در آمریکا و دریافت مجوز </a:t>
            </a:r>
            <a:r>
              <a:rPr lang="en-US" dirty="0" smtClean="0"/>
              <a:t>UL </a:t>
            </a:r>
            <a:r>
              <a:rPr lang="fa-IR" dirty="0" smtClean="0"/>
              <a:t>از آمریکا</a:t>
            </a:r>
            <a:endParaRPr lang="fa-IR" dirty="0"/>
          </a:p>
        </p:txBody>
      </p:sp>
      <p:pic>
        <p:nvPicPr>
          <p:cNvPr id="4" name="Picture 3" descr="302716_658.jpg"/>
          <p:cNvPicPr>
            <a:picLocks noChangeAspect="1"/>
          </p:cNvPicPr>
          <p:nvPr/>
        </p:nvPicPr>
        <p:blipFill>
          <a:blip r:embed="rId2"/>
          <a:stretch>
            <a:fillRect/>
          </a:stretch>
        </p:blipFill>
        <p:spPr>
          <a:xfrm rot="19209204">
            <a:off x="1069643" y="2903677"/>
            <a:ext cx="2488410" cy="357188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١٩٩٨</a:t>
            </a:r>
            <a:r>
              <a:rPr lang="fa-IR" dirty="0" smtClean="0"/>
              <a:t/>
            </a:r>
            <a:br>
              <a:rPr lang="fa-IR" dirty="0" smtClean="0"/>
            </a:br>
            <a:r>
              <a:rPr lang="fa-IR" dirty="0" smtClean="0"/>
              <a:t>ساخت اولین تلویزیون پلاسمای ۶٠ اینچی در جهان</a:t>
            </a:r>
            <a:endParaRPr lang="fa-IR" dirty="0"/>
          </a:p>
        </p:txBody>
      </p:sp>
      <p:pic>
        <p:nvPicPr>
          <p:cNvPr id="4" name="Picture 3" descr="index.jpeg"/>
          <p:cNvPicPr>
            <a:picLocks noChangeAspect="1"/>
          </p:cNvPicPr>
          <p:nvPr/>
        </p:nvPicPr>
        <p:blipFill>
          <a:blip r:embed="rId2"/>
          <a:stretch>
            <a:fillRect/>
          </a:stretch>
        </p:blipFill>
        <p:spPr>
          <a:xfrm>
            <a:off x="1285852" y="2500306"/>
            <a:ext cx="4143404" cy="4143404"/>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٢٠٠٠</a:t>
            </a:r>
            <a:r>
              <a:rPr lang="fa-IR" dirty="0" smtClean="0"/>
              <a:t/>
            </a:r>
            <a:br>
              <a:rPr lang="fa-IR" dirty="0" smtClean="0"/>
            </a:br>
            <a:r>
              <a:rPr lang="fa-IR" dirty="0" smtClean="0"/>
              <a:t>تولید اولین یخچال اینترنتی در جهان</a:t>
            </a:r>
            <a:br>
              <a:rPr lang="fa-IR" dirty="0" smtClean="0"/>
            </a:br>
            <a:r>
              <a:rPr lang="fa-IR" dirty="0" smtClean="0"/>
              <a:t>صادر کردن </a:t>
            </a:r>
            <a:r>
              <a:rPr lang="en-US" dirty="0" smtClean="0"/>
              <a:t>IMT-2000 </a:t>
            </a:r>
            <a:r>
              <a:rPr lang="fa-IR" dirty="0" smtClean="0"/>
              <a:t>هماهنگ به </a:t>
            </a:r>
            <a:r>
              <a:rPr lang="en-US" dirty="0" smtClean="0"/>
              <a:t>Marconi Wireless </a:t>
            </a:r>
            <a:r>
              <a:rPr lang="fa-IR" dirty="0" smtClean="0"/>
              <a:t>ایتالیا</a:t>
            </a:r>
            <a:br>
              <a:rPr lang="fa-IR" dirty="0" smtClean="0"/>
            </a:br>
            <a:r>
              <a:rPr lang="fa-IR" dirty="0" smtClean="0"/>
              <a:t>صادرات مهم به </a:t>
            </a:r>
            <a:r>
              <a:rPr lang="en-US" dirty="0" smtClean="0"/>
              <a:t>Verizon Wireless </a:t>
            </a:r>
            <a:r>
              <a:rPr lang="fa-IR" dirty="0" smtClean="0"/>
              <a:t>در آمریکا</a:t>
            </a:r>
            <a:endParaRPr lang="fa-IR" dirty="0"/>
          </a:p>
        </p:txBody>
      </p:sp>
      <p:pic>
        <p:nvPicPr>
          <p:cNvPr id="4" name="Picture 3" descr="index.jpeg"/>
          <p:cNvPicPr>
            <a:picLocks noChangeAspect="1"/>
          </p:cNvPicPr>
          <p:nvPr/>
        </p:nvPicPr>
        <p:blipFill>
          <a:blip r:embed="rId2"/>
          <a:stretch>
            <a:fillRect/>
          </a:stretch>
        </p:blipFill>
        <p:spPr>
          <a:xfrm>
            <a:off x="928662" y="3429000"/>
            <a:ext cx="5143536" cy="288038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٢٠٠١</a:t>
            </a:r>
            <a:r>
              <a:rPr lang="fa-IR" dirty="0" smtClean="0"/>
              <a:t/>
            </a:r>
            <a:br>
              <a:rPr lang="fa-IR" dirty="0" smtClean="0"/>
            </a:br>
            <a:r>
              <a:rPr lang="fa-IR" dirty="0" smtClean="0"/>
              <a:t>صادرات گوشی های تلفن همراه </a:t>
            </a:r>
            <a:r>
              <a:rPr lang="en-US" dirty="0" smtClean="0"/>
              <a:t>GSM </a:t>
            </a:r>
            <a:r>
              <a:rPr lang="fa-IR" dirty="0" smtClean="0"/>
              <a:t>به روسیه، ایتالیا و اندونزی</a:t>
            </a:r>
            <a:br>
              <a:rPr lang="fa-IR" dirty="0" smtClean="0"/>
            </a:br>
            <a:r>
              <a:rPr lang="fa-IR" dirty="0" smtClean="0"/>
              <a:t>دستیابی به رهبریت بازار در بازار </a:t>
            </a:r>
            <a:r>
              <a:rPr lang="en-US" dirty="0" smtClean="0"/>
              <a:t>CDMA </a:t>
            </a:r>
            <a:r>
              <a:rPr lang="fa-IR" dirty="0" smtClean="0"/>
              <a:t>استرالیا</a:t>
            </a:r>
            <a:br>
              <a:rPr lang="fa-IR" dirty="0" smtClean="0"/>
            </a:br>
            <a:r>
              <a:rPr lang="fa-IR" dirty="0" smtClean="0"/>
              <a:t>ساخت اولین گوشی های ماهواره ای و زمینی </a:t>
            </a:r>
            <a:r>
              <a:rPr lang="en-US" dirty="0" smtClean="0"/>
              <a:t>DMB </a:t>
            </a:r>
            <a:r>
              <a:rPr lang="fa-IR" dirty="0" smtClean="0"/>
              <a:t>در جهان</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0298" y="642918"/>
            <a:ext cx="6172200" cy="1894362"/>
          </a:xfrm>
        </p:spPr>
        <p:txBody>
          <a:bodyPr>
            <a:normAutofit/>
          </a:bodyPr>
          <a:lstStyle/>
          <a:p>
            <a:pPr algn="ctr"/>
            <a:r>
              <a:rPr lang="fa-IR" sz="5400" dirty="0" smtClean="0">
                <a:solidFill>
                  <a:srgbClr val="FF0000"/>
                </a:solidFill>
              </a:rPr>
              <a:t>شرکت ال جی</a:t>
            </a:r>
            <a:endParaRPr lang="fa-IR" sz="5400" dirty="0">
              <a:solidFill>
                <a:srgbClr val="FF0000"/>
              </a:solidFill>
            </a:endParaRPr>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٢٠٠٢</a:t>
            </a:r>
            <a:r>
              <a:rPr lang="fa-IR" dirty="0" smtClean="0"/>
              <a:t/>
            </a:r>
            <a:br>
              <a:rPr lang="fa-IR" dirty="0" smtClean="0"/>
            </a:br>
            <a:r>
              <a:rPr lang="fa-IR" dirty="0" smtClean="0"/>
              <a:t>تقسیم سیستم شرکتی واحد </a:t>
            </a:r>
            <a:r>
              <a:rPr lang="en-US" dirty="0" smtClean="0"/>
              <a:t>LG Holding Company، </a:t>
            </a:r>
            <a:r>
              <a:rPr lang="fa-IR" dirty="0" smtClean="0"/>
              <a:t>به دو بخش </a:t>
            </a:r>
            <a:r>
              <a:rPr lang="en-US" dirty="0" smtClean="0"/>
              <a:t>LG Electronics </a:t>
            </a:r>
            <a:r>
              <a:rPr lang="fa-IR" dirty="0" smtClean="0"/>
              <a:t>و </a:t>
            </a:r>
            <a:r>
              <a:rPr lang="en-US" dirty="0" smtClean="0"/>
              <a:t>LG Corporation</a:t>
            </a:r>
            <a:br>
              <a:rPr lang="en-US" dirty="0" smtClean="0"/>
            </a:br>
            <a:r>
              <a:rPr lang="fa-IR" dirty="0" smtClean="0"/>
              <a:t>صادر کردن کلیه تلفن های همراه رنگی </a:t>
            </a:r>
            <a:r>
              <a:rPr lang="en-US" dirty="0" smtClean="0"/>
              <a:t>GPRS </a:t>
            </a:r>
            <a:r>
              <a:rPr lang="fa-IR" dirty="0" smtClean="0"/>
              <a:t>به اروپا</a:t>
            </a:r>
            <a:br>
              <a:rPr lang="fa-IR" dirty="0" smtClean="0"/>
            </a:br>
            <a:r>
              <a:rPr lang="fa-IR" dirty="0" smtClean="0"/>
              <a:t>تاسیس خط تولید گوشی </a:t>
            </a:r>
            <a:r>
              <a:rPr lang="en-US" dirty="0" smtClean="0"/>
              <a:t>CDMA </a:t>
            </a:r>
            <a:r>
              <a:rPr lang="fa-IR" dirty="0" smtClean="0"/>
              <a:t>و مرکز </a:t>
            </a:r>
            <a:r>
              <a:rPr lang="en-US" dirty="0" smtClean="0"/>
              <a:t>R&amp;D </a:t>
            </a:r>
            <a:r>
              <a:rPr lang="fa-IR" dirty="0" smtClean="0"/>
              <a:t>در چین</a:t>
            </a:r>
            <a:br>
              <a:rPr lang="fa-IR" dirty="0" smtClean="0"/>
            </a:br>
            <a:r>
              <a:rPr lang="fa-IR" dirty="0" smtClean="0"/>
              <a:t>ورود به بازار گوشی </a:t>
            </a:r>
            <a:r>
              <a:rPr lang="en-US" dirty="0" smtClean="0"/>
              <a:t>GSM </a:t>
            </a:r>
            <a:r>
              <a:rPr lang="fa-IR" dirty="0" smtClean="0"/>
              <a:t>خاورمیانه و اروپای شمالی</a:t>
            </a:r>
            <a:br>
              <a:rPr lang="fa-IR" dirty="0" smtClean="0"/>
            </a:br>
            <a:r>
              <a:rPr lang="fa-IR" dirty="0" smtClean="0"/>
              <a:t>حجم بالای صادرات ماهانه بیش از ٢.۵ میلیون دستگاه (ژوئیه)</a:t>
            </a:r>
            <a:br>
              <a:rPr lang="fa-IR" dirty="0" smtClean="0"/>
            </a:br>
            <a:r>
              <a:rPr lang="fa-IR" dirty="0" smtClean="0"/>
              <a:t>تولیدکننده برتر جهانی </a:t>
            </a:r>
            <a:r>
              <a:rPr lang="en-US" dirty="0" smtClean="0"/>
              <a:t>CDMA</a:t>
            </a: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00034" y="1071546"/>
            <a:ext cx="7467600" cy="4873752"/>
          </a:xfrm>
        </p:spPr>
        <p:txBody>
          <a:bodyPr>
            <a:normAutofit/>
          </a:bodyPr>
          <a:lstStyle/>
          <a:p>
            <a:pPr>
              <a:buNone/>
            </a:pPr>
            <a:r>
              <a:rPr lang="en-US" dirty="0" smtClean="0"/>
              <a:t/>
            </a:r>
            <a:br>
              <a:rPr lang="en-US" dirty="0" smtClean="0"/>
            </a:br>
            <a:r>
              <a:rPr lang="en-US" u="sng" dirty="0" smtClean="0"/>
              <a:t>٢٠٠</a:t>
            </a:r>
            <a:r>
              <a:rPr lang="fa-IR" u="sng" dirty="0" smtClean="0"/>
              <a:t>۶</a:t>
            </a:r>
            <a:r>
              <a:rPr lang="fa-IR" dirty="0" smtClean="0"/>
              <a:t/>
            </a:r>
            <a:br>
              <a:rPr lang="fa-IR" dirty="0" smtClean="0"/>
            </a:br>
            <a:r>
              <a:rPr lang="fa-IR" dirty="0" smtClean="0"/>
              <a:t>تولید </a:t>
            </a:r>
            <a:r>
              <a:rPr lang="en-US" dirty="0" smtClean="0"/>
              <a:t>LG Chocolate </a:t>
            </a:r>
            <a:r>
              <a:rPr lang="fa-IR" dirty="0" smtClean="0"/>
              <a:t>اولین مدل در سری </a:t>
            </a:r>
            <a:r>
              <a:rPr lang="en-US" dirty="0" smtClean="0"/>
              <a:t>LG Black Label </a:t>
            </a:r>
            <a:r>
              <a:rPr lang="fa-IR" dirty="0" smtClean="0"/>
              <a:t>گوشی های برتر، با فروش ۷٫۵ دستگاه در سراسر جهان</a:t>
            </a:r>
            <a:br>
              <a:rPr lang="fa-IR" dirty="0" smtClean="0"/>
            </a:br>
            <a:r>
              <a:rPr lang="fa-IR" dirty="0" smtClean="0"/>
              <a:t>ساخت اولین پلاسمای تک لایه ۶٠ اینچی </a:t>
            </a:r>
            <a:r>
              <a:rPr lang="en-US" dirty="0" smtClean="0"/>
              <a:t>HD PDP </a:t>
            </a:r>
            <a:r>
              <a:rPr lang="fa-IR" dirty="0" smtClean="0"/>
              <a:t>و تلویزیون </a:t>
            </a:r>
            <a:r>
              <a:rPr lang="en-US" dirty="0" smtClean="0"/>
              <a:t>LCD ١٠٠ </a:t>
            </a:r>
            <a:r>
              <a:rPr lang="fa-IR" dirty="0" smtClean="0"/>
              <a:t>اینچی، برپایی شراکت استراتژیکی با </a:t>
            </a:r>
            <a:r>
              <a:rPr lang="en-US" dirty="0" smtClean="0"/>
              <a:t>UL</a:t>
            </a:r>
            <a:br>
              <a:rPr lang="en-US" dirty="0" smtClean="0"/>
            </a:br>
            <a:r>
              <a:rPr lang="fa-IR" dirty="0" smtClean="0"/>
              <a:t>دریافت اولین آرم طلایی </a:t>
            </a:r>
            <a:r>
              <a:rPr lang="en-US" dirty="0" smtClean="0"/>
              <a:t>IPv6 Gold Ready</a:t>
            </a:r>
            <a:br>
              <a:rPr lang="en-US" dirty="0" smtClean="0"/>
            </a:b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٢٠٠٧</a:t>
            </a:r>
            <a:r>
              <a:rPr lang="fa-IR" dirty="0" smtClean="0"/>
              <a:t/>
            </a:r>
            <a:br>
              <a:rPr lang="fa-IR" dirty="0" smtClean="0"/>
            </a:br>
            <a:r>
              <a:rPr lang="fa-IR" dirty="0" smtClean="0"/>
              <a:t>ساخت اولین درایو دستگاه پخش دیسک در دو فرمت با وضوح تصویر بالا، ساخت تلویزیون </a:t>
            </a:r>
            <a:r>
              <a:rPr lang="en-US" dirty="0" smtClean="0"/>
              <a:t>LCD ١٢٠Hz Full HD</a:t>
            </a:r>
            <a:br>
              <a:rPr lang="en-US" dirty="0" smtClean="0"/>
            </a:br>
            <a:r>
              <a:rPr lang="fa-IR" dirty="0" smtClean="0"/>
              <a:t>ظهور اولین فن آوری </a:t>
            </a:r>
            <a:r>
              <a:rPr lang="en-US" dirty="0" smtClean="0"/>
              <a:t>MIMO 4G </a:t>
            </a:r>
            <a:r>
              <a:rPr lang="fa-IR" dirty="0" smtClean="0"/>
              <a:t>جهانی با ۳</a:t>
            </a:r>
            <a:r>
              <a:rPr lang="en-US" dirty="0" smtClean="0"/>
              <a:t>G LTE</a:t>
            </a:r>
            <a:br>
              <a:rPr lang="en-US" dirty="0" smtClean="0"/>
            </a:br>
            <a:r>
              <a:rPr lang="fa-IR" dirty="0" smtClean="0"/>
              <a:t>برنده پیمان رقابت با </a:t>
            </a:r>
            <a:r>
              <a:rPr lang="en-US" dirty="0" smtClean="0"/>
              <a:t>GSMA 3G</a:t>
            </a:r>
            <a:endParaRPr lang="fa-IR" dirty="0"/>
          </a:p>
        </p:txBody>
      </p:sp>
      <p:pic>
        <p:nvPicPr>
          <p:cNvPr id="4" name="Picture 3" descr="medium01.jpg"/>
          <p:cNvPicPr>
            <a:picLocks noChangeAspect="1"/>
          </p:cNvPicPr>
          <p:nvPr/>
        </p:nvPicPr>
        <p:blipFill>
          <a:blip r:embed="rId2"/>
          <a:stretch>
            <a:fillRect/>
          </a:stretch>
        </p:blipFill>
        <p:spPr>
          <a:xfrm>
            <a:off x="500034" y="3571876"/>
            <a:ext cx="3649101" cy="300037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٢٠٠٨</a:t>
            </a:r>
            <a:r>
              <a:rPr lang="fa-IR" dirty="0" smtClean="0"/>
              <a:t/>
            </a:r>
            <a:br>
              <a:rPr lang="fa-IR" dirty="0" smtClean="0"/>
            </a:br>
            <a:r>
              <a:rPr lang="fa-IR" dirty="0" smtClean="0"/>
              <a:t>معرفی هویت جدید این مارک جهانی: “طرح زیبا و شیک همراه با فن آوری هوشمند، در محصولاتی که متناسب با نیاز زندگی مشتریان ماست.” معرفی بهترین ماشین های لباسشویی درب از جلو در ۵ دوره متوالی عرضه اولین هدست </a:t>
            </a:r>
            <a:r>
              <a:rPr lang="en-US" dirty="0" smtClean="0"/>
              <a:t>Bluetooth </a:t>
            </a:r>
            <a:r>
              <a:rPr lang="fa-IR" dirty="0" smtClean="0"/>
              <a:t>با تلفن های همراه در جهان عرضه اولین سیستم ذخیره شبکه </a:t>
            </a:r>
            <a:r>
              <a:rPr lang="en-US" dirty="0" err="1" smtClean="0"/>
              <a:t>Blu</a:t>
            </a:r>
            <a:r>
              <a:rPr lang="en-US" dirty="0" smtClean="0"/>
              <a:t>-ray </a:t>
            </a:r>
            <a:r>
              <a:rPr lang="fa-IR" dirty="0" smtClean="0"/>
              <a:t>در جهان تولید اولین تراشه مودم تلفن همراه </a:t>
            </a:r>
            <a:r>
              <a:rPr lang="en-US" dirty="0" smtClean="0"/>
              <a:t>LTE </a:t>
            </a:r>
            <a:r>
              <a:rPr lang="fa-IR" dirty="0" smtClean="0"/>
              <a:t>در جهان ثبت فروش بیش از ١٠٠ میلیون دستگاه سیستم تهویه مطبوع </a:t>
            </a:r>
            <a:r>
              <a:rPr lang="en-US" dirty="0" smtClean="0"/>
              <a:t>LG</a:t>
            </a: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۲۰۱۱</a:t>
            </a:r>
            <a:endParaRPr lang="fa-IR" dirty="0" smtClean="0"/>
          </a:p>
          <a:p>
            <a:r>
              <a:rPr lang="en-US" dirty="0" smtClean="0"/>
              <a:t>LG Revolution، </a:t>
            </a:r>
            <a:r>
              <a:rPr lang="fa-IR" dirty="0" smtClean="0"/>
              <a:t>اولین گوشی هوشمند ال‌جی با پشتیبانی از شبکۀ ۴</a:t>
            </a:r>
            <a:r>
              <a:rPr lang="en-US" dirty="0" smtClean="0"/>
              <a:t>G </a:t>
            </a:r>
            <a:r>
              <a:rPr lang="fa-IR" dirty="0" smtClean="0"/>
              <a:t>معرفی و پس از آن </a:t>
            </a:r>
            <a:r>
              <a:rPr lang="en-US" dirty="0" err="1" smtClean="0"/>
              <a:t>Optimus</a:t>
            </a:r>
            <a:r>
              <a:rPr lang="en-US" dirty="0" smtClean="0"/>
              <a:t> LTE، </a:t>
            </a:r>
            <a:r>
              <a:rPr lang="fa-IR" dirty="0" smtClean="0"/>
              <a:t>پرفروش‌ترین گوشی هوشمند ۴</a:t>
            </a:r>
            <a:r>
              <a:rPr lang="en-US" dirty="0" smtClean="0"/>
              <a:t>G </a:t>
            </a:r>
            <a:r>
              <a:rPr lang="fa-IR" dirty="0" smtClean="0"/>
              <a:t>ال‌جی اعلام شد!</a:t>
            </a:r>
          </a:p>
          <a:p>
            <a:pPr>
              <a:buNone/>
            </a:pP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u="sng" dirty="0" smtClean="0"/>
              <a:t>۲۰۱۲</a:t>
            </a:r>
            <a:endParaRPr lang="fa-IR" dirty="0" smtClean="0"/>
          </a:p>
          <a:p>
            <a:r>
              <a:rPr lang="fa-IR" dirty="0" smtClean="0"/>
              <a:t>تولید گوشی نکسوس ۴ با همکاری گوگل</a:t>
            </a:r>
          </a:p>
          <a:p>
            <a:endParaRPr lang="fa-IR" dirty="0"/>
          </a:p>
        </p:txBody>
      </p:sp>
      <p:pic>
        <p:nvPicPr>
          <p:cNvPr id="4" name="Picture 3" descr="index.jpeg"/>
          <p:cNvPicPr>
            <a:picLocks noChangeAspect="1"/>
          </p:cNvPicPr>
          <p:nvPr/>
        </p:nvPicPr>
        <p:blipFill>
          <a:blip r:embed="rId2"/>
          <a:stretch>
            <a:fillRect/>
          </a:stretch>
        </p:blipFill>
        <p:spPr>
          <a:xfrm>
            <a:off x="928662" y="2928934"/>
            <a:ext cx="4500594" cy="3702102"/>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r>
              <a:rPr lang="fa-IR" u="sng" dirty="0" smtClean="0"/>
              <a:t>۲۰۱۳</a:t>
            </a:r>
            <a:endParaRPr lang="fa-IR" dirty="0" smtClean="0"/>
          </a:p>
          <a:p>
            <a:r>
              <a:rPr lang="fa-IR" dirty="0" smtClean="0"/>
              <a:t>تولید سوپر فون ها الجی جی ۲ و نکسوس ۵، نخستین تلویزیون </a:t>
            </a:r>
            <a:r>
              <a:rPr lang="en-US" dirty="0" err="1" smtClean="0"/>
              <a:t>oled</a:t>
            </a:r>
            <a:r>
              <a:rPr lang="en-US" dirty="0" smtClean="0"/>
              <a:t> </a:t>
            </a:r>
            <a:r>
              <a:rPr lang="fa-IR" dirty="0" smtClean="0"/>
              <a:t>جهان را روانه بازار کرد و تبلت خوش قیمت جی پد را معرفی کرد. ۲۰۱۴ : تولید سوپر فون الجی جی ۳ تولید رادیو شرکت ال‌جی کنونی با عنوان شرکت گلداستار در سال ۱۹۵۹ میلادی بود که با تولید اولین رادیو کره‌ای به عنوان پیام آور آغاز صنعت الکترونیک در کره شناخته شد! اولین رادیو ال جی یک انقلاب بزرگ در جهان ایجاد کرد! در زیر تصویر اولین رادیو ال جی را می بینید:</a:t>
            </a:r>
          </a:p>
          <a:p>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500034" y="1214422"/>
            <a:ext cx="7467600" cy="4873752"/>
          </a:xfrm>
        </p:spPr>
        <p:txBody>
          <a:bodyPr/>
          <a:lstStyle/>
          <a:p>
            <a:r>
              <a:rPr lang="fa-IR" dirty="0" smtClean="0"/>
              <a:t>2016</a:t>
            </a:r>
          </a:p>
          <a:p>
            <a:endParaRPr lang="fa-IR" dirty="0" smtClean="0"/>
          </a:p>
          <a:p>
            <a:r>
              <a:rPr lang="fa-IR" dirty="0" smtClean="0"/>
              <a:t>تلویزیون </a:t>
            </a:r>
            <a:r>
              <a:rPr lang="en-US" dirty="0" smtClean="0"/>
              <a:t>OLED </a:t>
            </a:r>
            <a:r>
              <a:rPr lang="fa-IR" dirty="0" smtClean="0"/>
              <a:t>جدید </a:t>
            </a:r>
            <a:r>
              <a:rPr lang="en-US" dirty="0" smtClean="0"/>
              <a:t>LG SIGNATURE، </a:t>
            </a:r>
            <a:r>
              <a:rPr lang="fa-IR" dirty="0" smtClean="0"/>
              <a:t>که در نمایشگاه </a:t>
            </a:r>
            <a:r>
              <a:rPr lang="en-US" dirty="0" smtClean="0"/>
              <a:t>CES 2016 </a:t>
            </a:r>
            <a:r>
              <a:rPr lang="fa-IR" dirty="0" smtClean="0"/>
              <a:t> در ماه ژانویه (ماه گذشته) پرده‌برداری شد، بیشترین فناوری را برای بیشترین میزان غوطه‌ور کردن بیننده به ارمغان ‌آورد.</a:t>
            </a:r>
          </a:p>
          <a:p>
            <a:endParaRPr lang="fa-IR" dirty="0"/>
          </a:p>
        </p:txBody>
      </p:sp>
      <p:pic>
        <p:nvPicPr>
          <p:cNvPr id="4" name="Picture 3" descr="indexdf.jpeg"/>
          <p:cNvPicPr>
            <a:picLocks noChangeAspect="1"/>
          </p:cNvPicPr>
          <p:nvPr/>
        </p:nvPicPr>
        <p:blipFill>
          <a:blip r:embed="rId2"/>
          <a:stretch>
            <a:fillRect/>
          </a:stretch>
        </p:blipFill>
        <p:spPr>
          <a:xfrm>
            <a:off x="1142976" y="3643314"/>
            <a:ext cx="3000396" cy="3000396"/>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کلام پایانی</a:t>
            </a:r>
            <a:endParaRPr lang="fa-IR" dirty="0"/>
          </a:p>
        </p:txBody>
      </p:sp>
      <p:sp>
        <p:nvSpPr>
          <p:cNvPr id="3" name="Content Placeholder 2"/>
          <p:cNvSpPr>
            <a:spLocks noGrp="1"/>
          </p:cNvSpPr>
          <p:nvPr>
            <p:ph sz="quarter" idx="1"/>
          </p:nvPr>
        </p:nvSpPr>
        <p:spPr/>
        <p:txBody>
          <a:bodyPr>
            <a:normAutofit/>
          </a:bodyPr>
          <a:lstStyle/>
          <a:p>
            <a:r>
              <a:rPr lang="fa-IR" dirty="0" smtClean="0"/>
              <a:t>این حقیقت بر هیچکس پوشیده نیست که ال جی یکی از بزرگترین کمپانی ها جهان است! این کمپانی دارای بیش از ۸۲ هزار کارمند است که همه آنها برای پیشرفت این کمپانی تلاش می کنند.</a:t>
            </a:r>
          </a:p>
          <a:p>
            <a:r>
              <a:rPr lang="fa-IR" dirty="0" smtClean="0"/>
              <a:t>خش سرگرمی ال جی یکی از اساسی‌ترین بخش‌ها این شرکت محسوب می‌شود که اخیرا با ارایه نسل جدید پرچمدار خود و رقابت تنگاتنگ با سونی و سامسونگ و اچ تی سی، این اهمیت بیش از پیش نمایان شده است. ال جی، همچنین در بخش تلوزیون هم همواره جزو برترین‌ها بوده و اخیرا در این بخش توانسته تلویزیون منحنی تولید کند .</a:t>
            </a:r>
            <a:br>
              <a:rPr lang="fa-IR" dirty="0" smtClean="0"/>
            </a:br>
            <a:r>
              <a:rPr lang="fa-IR" dirty="0" smtClean="0"/>
              <a:t>شاید در آینده‌ای نه چندان دور بتوانیم شاهد حضور گوشی‌ و تبلت ها خارق‌العاده‌ای از این شرکت باقدمت و محبوب باشیم.</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fa-IR" dirty="0"/>
          </a:p>
        </p:txBody>
      </p:sp>
      <p:pic>
        <p:nvPicPr>
          <p:cNvPr id="6" name="Content Placeholder 5" descr="2192423913714623323022616370111242123510899.jpg"/>
          <p:cNvPicPr>
            <a:picLocks noGrp="1" noChangeAspect="1"/>
          </p:cNvPicPr>
          <p:nvPr>
            <p:ph sz="quarter" idx="1"/>
          </p:nvPr>
        </p:nvPicPr>
        <p:blipFill>
          <a:blip r:embed="rId2"/>
          <a:stretch>
            <a:fillRect/>
          </a:stretch>
        </p:blipFill>
        <p:spPr>
          <a:xfrm>
            <a:off x="1928794" y="2500306"/>
            <a:ext cx="4643458" cy="398010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تاریخچه</a:t>
            </a:r>
            <a:endParaRPr lang="fa-IR" dirty="0"/>
          </a:p>
        </p:txBody>
      </p:sp>
      <p:sp>
        <p:nvSpPr>
          <p:cNvPr id="3" name="Content Placeholder 2"/>
          <p:cNvSpPr>
            <a:spLocks noGrp="1"/>
          </p:cNvSpPr>
          <p:nvPr>
            <p:ph sz="quarter" idx="1"/>
          </p:nvPr>
        </p:nvSpPr>
        <p:spPr/>
        <p:txBody>
          <a:bodyPr>
            <a:normAutofit/>
          </a:bodyPr>
          <a:lstStyle/>
          <a:p>
            <a:r>
              <a:rPr lang="fa-IR" dirty="0" smtClean="0"/>
              <a:t> ال‌جي در سال ۱۹۵۸ بانام گلداستار در كره تأسيس گرديد و به توليد راديو، تلويزيون، ماشين لباس‌شويي و كولر و يخچال پرداخت. تشكيل گروه ال‌جي </a:t>
            </a:r>
            <a:r>
              <a:rPr lang="en-US" dirty="0" smtClean="0"/>
              <a:t>(LG) </a:t>
            </a:r>
            <a:r>
              <a:rPr lang="fa-IR" dirty="0" smtClean="0"/>
              <a:t>نتيجه ادغام دو شركت كره‌اي لاكي </a:t>
            </a:r>
            <a:r>
              <a:rPr lang="en-US" dirty="0" smtClean="0"/>
              <a:t>(Lucky)  </a:t>
            </a:r>
            <a:r>
              <a:rPr lang="fa-IR" dirty="0" smtClean="0"/>
              <a:t>و گلداستار </a:t>
            </a:r>
            <a:r>
              <a:rPr lang="en-US" dirty="0" smtClean="0"/>
              <a:t>(</a:t>
            </a:r>
            <a:r>
              <a:rPr lang="en-US" dirty="0" err="1" smtClean="0"/>
              <a:t>GoldStar</a:t>
            </a:r>
            <a:r>
              <a:rPr lang="en-US" dirty="0" smtClean="0"/>
              <a:t>) </a:t>
            </a:r>
            <a:r>
              <a:rPr lang="fa-IR" dirty="0" smtClean="0"/>
              <a:t>بود اما تحولات عظيم ال‌جي پس از خريد شركت آمريكايي </a:t>
            </a:r>
            <a:r>
              <a:rPr lang="en-US" dirty="0" smtClean="0"/>
              <a:t>Zenith </a:t>
            </a:r>
            <a:r>
              <a:rPr lang="fa-IR" dirty="0" smtClean="0"/>
              <a:t>شكل گرفت و از آن زمان به بعد اين شركت راه خود را به يمن وجود مهارت‌هاي فناوري، كه با ساخت بسياري از لوازم‌خانگي مانند راديو و تلويزيون كسب‌شده بود، به سمت حوزۀ پيشرفتۀ ديجيتال پيش گرفت و موفق به توسعه‌ي قلمرو خود و رقابت با بازار جهاني شد.</a:t>
            </a: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آرم و نشانه</a:t>
            </a:r>
            <a:endParaRPr lang="fa-IR" dirty="0"/>
          </a:p>
        </p:txBody>
      </p:sp>
      <p:sp>
        <p:nvSpPr>
          <p:cNvPr id="3" name="Content Placeholder 2"/>
          <p:cNvSpPr>
            <a:spLocks noGrp="1"/>
          </p:cNvSpPr>
          <p:nvPr>
            <p:ph sz="quarter" idx="1"/>
          </p:nvPr>
        </p:nvSpPr>
        <p:spPr/>
        <p:txBody>
          <a:bodyPr/>
          <a:lstStyle/>
          <a:p>
            <a:r>
              <a:rPr lang="fa-IR" dirty="0"/>
              <a:t>آرم شرکت </a:t>
            </a:r>
            <a:r>
              <a:rPr lang="en-US" dirty="0"/>
              <a:t>LG </a:t>
            </a:r>
            <a:r>
              <a:rPr lang="fa-IR" dirty="0"/>
              <a:t>در حین سادگی بسیار بحث برانگیز است. همان طور که می بینید، نشان تجاری از دو عنصر تشکیل یافته است: آرم </a:t>
            </a:r>
            <a:r>
              <a:rPr lang="en-US" dirty="0"/>
              <a:t>LG </a:t>
            </a:r>
            <a:r>
              <a:rPr lang="fa-IR" dirty="0"/>
              <a:t>با رنگ خاکستری و تصویر طراحی شده از چهره یک انسان با رنگ منحصر به فرد قرمز که با استفاده از حروف </a:t>
            </a:r>
            <a:r>
              <a:rPr lang="en-US" dirty="0" smtClean="0"/>
              <a:t>L </a:t>
            </a:r>
            <a:r>
              <a:rPr lang="fa-IR" dirty="0"/>
              <a:t>و </a:t>
            </a:r>
            <a:r>
              <a:rPr lang="en-US" dirty="0" smtClean="0"/>
              <a:t>G </a:t>
            </a:r>
            <a:r>
              <a:rPr lang="fa-IR" dirty="0"/>
              <a:t>ترسیم شده است.</a:t>
            </a:r>
          </a:p>
        </p:txBody>
      </p:sp>
      <p:pic>
        <p:nvPicPr>
          <p:cNvPr id="4" name="Picture 3" descr="maxresdefault-300x168.jpg"/>
          <p:cNvPicPr>
            <a:picLocks noChangeAspect="1"/>
          </p:cNvPicPr>
          <p:nvPr/>
        </p:nvPicPr>
        <p:blipFill>
          <a:blip r:embed="rId2"/>
          <a:stretch>
            <a:fillRect/>
          </a:stretch>
        </p:blipFill>
        <p:spPr>
          <a:xfrm>
            <a:off x="1000100" y="3357562"/>
            <a:ext cx="5286412" cy="296039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dirty="0"/>
              <a:t>دایره سمت چپ که نماینده صورت انسان است، سمبلی از جهان نیز میباشد. تصویر چهره خندان نشان دهنده صمیمیت و نزدیکی است و به طور کلی جوانی و انسانیت را به نمایش گذاشته است.</a:t>
            </a:r>
          </a:p>
        </p:txBody>
      </p:sp>
      <p:pic>
        <p:nvPicPr>
          <p:cNvPr id="4" name="Picture 3" descr="2995532191519588725.jpeg"/>
          <p:cNvPicPr>
            <a:picLocks noChangeAspect="1"/>
          </p:cNvPicPr>
          <p:nvPr/>
        </p:nvPicPr>
        <p:blipFill>
          <a:blip r:embed="rId2"/>
          <a:stretch>
            <a:fillRect/>
          </a:stretch>
        </p:blipFill>
        <p:spPr>
          <a:xfrm>
            <a:off x="714348" y="3214686"/>
            <a:ext cx="5286412" cy="285466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dirty="0"/>
              <a:t>تک چشم بودن آدمک </a:t>
            </a:r>
            <a:r>
              <a:rPr lang="en-US" dirty="0"/>
              <a:t>LG، </a:t>
            </a:r>
            <a:r>
              <a:rPr lang="fa-IR" dirty="0"/>
              <a:t>متمرکز بودن، اعتماد به نفس، و هدف-محوری این شرکت را بیان کرده است. اگر بیشتر دقت کنید، متوجه یک فضای خالی در قسمت بالای دایره، سمت راست، خواهید شد که نمایش دهنده خلاقیت و انعطاف پذیری </a:t>
            </a:r>
            <a:r>
              <a:rPr lang="en-US" dirty="0"/>
              <a:t>LG </a:t>
            </a:r>
            <a:r>
              <a:rPr lang="fa-IR" dirty="0"/>
              <a:t>در مقابل تغییرات است.</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dirty="0"/>
              <a:t>از نظر رنگ هم، رنگ قرمز که رنگ اصلی شرکت محسوب میشود، سمبل دوستی و صمیمیت است و تعهد بهترین بودن </a:t>
            </a:r>
            <a:r>
              <a:rPr lang="en-US" dirty="0"/>
              <a:t>LG </a:t>
            </a:r>
            <a:r>
              <a:rPr lang="fa-IR" dirty="0"/>
              <a:t>را تضمین میکند. رنگ خاکستری حروف هم نمایانگر تکنولوژی و قابل اعتماد بودنش می باشد.</a:t>
            </a:r>
          </a:p>
        </p:txBody>
      </p:sp>
      <p:pic>
        <p:nvPicPr>
          <p:cNvPr id="4" name="Picture 3" descr="lg-red-wave-logo-wallpaper_1046620538.jpg"/>
          <p:cNvPicPr>
            <a:picLocks noChangeAspect="1"/>
          </p:cNvPicPr>
          <p:nvPr/>
        </p:nvPicPr>
        <p:blipFill>
          <a:blip r:embed="rId2"/>
          <a:stretch>
            <a:fillRect/>
          </a:stretch>
        </p:blipFill>
        <p:spPr>
          <a:xfrm>
            <a:off x="1285852" y="3214686"/>
            <a:ext cx="5715000" cy="32194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428644"/>
            <a:ext cx="7467600" cy="1143000"/>
          </a:xfrm>
        </p:spPr>
        <p:txBody>
          <a:bodyPr/>
          <a:lstStyle/>
          <a:p>
            <a:pPr algn="r"/>
            <a:r>
              <a:rPr lang="fa-IR" dirty="0" smtClean="0"/>
              <a:t>شعار شرکت</a:t>
            </a:r>
            <a:endParaRPr lang="fa-IR" dirty="0"/>
          </a:p>
        </p:txBody>
      </p:sp>
      <p:sp>
        <p:nvSpPr>
          <p:cNvPr id="3" name="Content Placeholder 2"/>
          <p:cNvSpPr>
            <a:spLocks noGrp="1"/>
          </p:cNvSpPr>
          <p:nvPr>
            <p:ph sz="quarter" idx="1"/>
          </p:nvPr>
        </p:nvSpPr>
        <p:spPr>
          <a:xfrm>
            <a:off x="285720" y="698388"/>
            <a:ext cx="7467600" cy="4873752"/>
          </a:xfrm>
        </p:spPr>
        <p:txBody>
          <a:bodyPr>
            <a:normAutofit/>
          </a:bodyPr>
          <a:lstStyle/>
          <a:p>
            <a:r>
              <a:rPr lang="en-US" dirty="0" smtClean="0"/>
              <a:t>LG </a:t>
            </a:r>
            <a:r>
              <a:rPr lang="fa-IR" dirty="0"/>
              <a:t>شرکتی بزرگ در کره جنوبی است که تولید کننده لوازم برقی، موبایل و محصولات پتروشیمی میباشد، و همچنین مدیریت زیرمجموعه هایی مثل شرکت </a:t>
            </a:r>
            <a:r>
              <a:rPr lang="fa-IR" dirty="0" smtClean="0"/>
              <a:t>لوازم </a:t>
            </a:r>
            <a:r>
              <a:rPr lang="fa-IR" dirty="0"/>
              <a:t>برقی </a:t>
            </a:r>
            <a:r>
              <a:rPr lang="en-US" dirty="0" smtClean="0"/>
              <a:t> LG</a:t>
            </a:r>
            <a:r>
              <a:rPr lang="fa-IR" dirty="0" smtClean="0"/>
              <a:t>یا </a:t>
            </a:r>
            <a:r>
              <a:rPr lang="en-US" dirty="0" smtClean="0"/>
              <a:t>LG</a:t>
            </a:r>
          </a:p>
          <a:p>
            <a:r>
              <a:rPr lang="en-US" dirty="0" smtClean="0"/>
              <a:t> Electronics </a:t>
            </a:r>
            <a:r>
              <a:rPr lang="fa-IR" dirty="0" smtClean="0"/>
              <a:t>را </a:t>
            </a:r>
            <a:r>
              <a:rPr lang="fa-IR" dirty="0"/>
              <a:t>به عهده دارد. نام تجاری </a:t>
            </a:r>
            <a:r>
              <a:rPr lang="en-US" dirty="0"/>
              <a:t>LG </a:t>
            </a:r>
            <a:r>
              <a:rPr lang="fa-IR" dirty="0" smtClean="0"/>
              <a:t>برگرفته </a:t>
            </a:r>
            <a:r>
              <a:rPr lang="fa-IR" dirty="0"/>
              <a:t>از نم تجاری مشهور کره ای </a:t>
            </a:r>
            <a:r>
              <a:rPr lang="en-US" dirty="0"/>
              <a:t>Gold Star </a:t>
            </a:r>
            <a:r>
              <a:rPr lang="fa-IR" dirty="0" smtClean="0"/>
              <a:t>ستاره طلایی، </a:t>
            </a:r>
            <a:r>
              <a:rPr lang="fa-IR" dirty="0"/>
              <a:t>یا در برخی موارد </a:t>
            </a:r>
            <a:r>
              <a:rPr lang="en-US" dirty="0"/>
              <a:t>Lucky Gold Star </a:t>
            </a:r>
            <a:r>
              <a:rPr lang="fa-IR" dirty="0" smtClean="0"/>
              <a:t>ستاره </a:t>
            </a:r>
            <a:r>
              <a:rPr lang="fa-IR" dirty="0"/>
              <a:t>طلایی خوش </a:t>
            </a:r>
            <a:r>
              <a:rPr lang="fa-IR" dirty="0" smtClean="0"/>
              <a:t>شانس، </a:t>
            </a:r>
            <a:r>
              <a:rPr lang="fa-IR" dirty="0"/>
              <a:t>میباشد. این شرکت در حال حاضر سعی دارد جمله "زندگی خوب </a:t>
            </a:r>
            <a:r>
              <a:rPr lang="fa-IR" dirty="0" smtClean="0"/>
              <a:t>است” </a:t>
            </a:r>
            <a:r>
              <a:rPr lang="en-US" dirty="0" smtClean="0"/>
              <a:t>Life's Good </a:t>
            </a:r>
            <a:r>
              <a:rPr lang="fa-IR" dirty="0"/>
              <a:t>را به عنوان شعار تجاری خود نمایش بدهد.</a:t>
            </a:r>
          </a:p>
        </p:txBody>
      </p:sp>
      <p:pic>
        <p:nvPicPr>
          <p:cNvPr id="4" name="Picture 3" descr="lg-logo.jpg"/>
          <p:cNvPicPr>
            <a:picLocks noChangeAspect="1"/>
          </p:cNvPicPr>
          <p:nvPr/>
        </p:nvPicPr>
        <p:blipFill>
          <a:blip r:embed="rId2"/>
          <a:stretch>
            <a:fillRect/>
          </a:stretch>
        </p:blipFill>
        <p:spPr>
          <a:xfrm>
            <a:off x="785786" y="3929066"/>
            <a:ext cx="4500594" cy="225029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338"/>
            <a:ext cx="7467600" cy="1143000"/>
          </a:xfrm>
        </p:spPr>
        <p:txBody>
          <a:bodyPr/>
          <a:lstStyle/>
          <a:p>
            <a:pPr algn="r"/>
            <a:r>
              <a:rPr lang="fa-IR" dirty="0" smtClean="0"/>
              <a:t>فعالیت های ال جی</a:t>
            </a:r>
            <a:endParaRPr lang="fa-IR" dirty="0"/>
          </a:p>
        </p:txBody>
      </p:sp>
      <p:sp>
        <p:nvSpPr>
          <p:cNvPr id="3" name="Content Placeholder 2"/>
          <p:cNvSpPr>
            <a:spLocks noGrp="1"/>
          </p:cNvSpPr>
          <p:nvPr>
            <p:ph sz="quarter" idx="1"/>
          </p:nvPr>
        </p:nvSpPr>
        <p:spPr>
          <a:xfrm>
            <a:off x="500034" y="1071546"/>
            <a:ext cx="7467600" cy="4873752"/>
          </a:xfrm>
        </p:spPr>
        <p:txBody>
          <a:bodyPr/>
          <a:lstStyle/>
          <a:p>
            <a:r>
              <a:rPr lang="fa-IR" b="1" dirty="0" smtClean="0"/>
              <a:t>بخش سرگرمی های خانگی :</a:t>
            </a:r>
            <a:r>
              <a:rPr lang="fa-IR" dirty="0" smtClean="0"/>
              <a:t/>
            </a:r>
            <a:br>
              <a:rPr lang="fa-IR" dirty="0" smtClean="0"/>
            </a:br>
            <a:r>
              <a:rPr lang="fa-IR" dirty="0" smtClean="0"/>
              <a:t>بخش سرگرمی های خانگی شرکت ال جی به تولید و عرضه تلویزیونهای پلاسما و ال سی دی، تلویزیونهای هوشمند ال جی تحت عنوان </a:t>
            </a:r>
            <a:r>
              <a:rPr lang="en-US" dirty="0" smtClean="0"/>
              <a:t>LG Smart TV </a:t>
            </a:r>
            <a:r>
              <a:rPr lang="fa-IR" dirty="0" smtClean="0"/>
              <a:t>و پانلهای </a:t>
            </a:r>
            <a:r>
              <a:rPr lang="en-US" dirty="0" smtClean="0"/>
              <a:t>OLED، </a:t>
            </a:r>
            <a:r>
              <a:rPr lang="fa-IR" dirty="0" smtClean="0"/>
              <a:t>حافظه های فلش، پخش کننده های بلوری و دی وی دی، سینمای خانگی، مانیتورهای تخت و درایو های </a:t>
            </a:r>
            <a:r>
              <a:rPr lang="en-US" dirty="0" smtClean="0"/>
              <a:t>CD </a:t>
            </a:r>
            <a:r>
              <a:rPr lang="fa-IR" dirty="0" smtClean="0"/>
              <a:t>و </a:t>
            </a:r>
            <a:r>
              <a:rPr lang="en-US" dirty="0" smtClean="0"/>
              <a:t>DVD </a:t>
            </a:r>
            <a:r>
              <a:rPr lang="fa-IR" dirty="0" smtClean="0"/>
              <a:t>برای کامپیوترهای خانگی و پحش کننده های شخصی می پردازد. از اکتبر سال ۲۰۱۰ بخش سرگرمی های خانگی با بخش تجاری شرکت ادغام شد. </a:t>
            </a:r>
            <a:endParaRPr lang="fa-IR" dirty="0"/>
          </a:p>
        </p:txBody>
      </p:sp>
      <p:pic>
        <p:nvPicPr>
          <p:cNvPr id="4" name="Picture 3" descr="index.jpeg"/>
          <p:cNvPicPr>
            <a:picLocks noChangeAspect="1"/>
          </p:cNvPicPr>
          <p:nvPr/>
        </p:nvPicPr>
        <p:blipFill>
          <a:blip r:embed="rId2"/>
          <a:stretch>
            <a:fillRect/>
          </a:stretch>
        </p:blipFill>
        <p:spPr>
          <a:xfrm>
            <a:off x="642910" y="3857628"/>
            <a:ext cx="4357718" cy="2766069"/>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stom 2">
      <a:majorFont>
        <a:latin typeface="Lucida Sans Unicode"/>
        <a:ea typeface=""/>
        <a:cs typeface="B Titr"/>
      </a:majorFont>
      <a:minorFont>
        <a:latin typeface="Lucida Sans Unicode"/>
        <a:ea typeface=""/>
        <a:cs typeface="B Nazani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TotalTime>
  <Words>716</Words>
  <Application>Microsoft Office PowerPoint</Application>
  <PresentationFormat>On-screen Show (4:3)</PresentationFormat>
  <Paragraphs>43</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B Nazanin</vt:lpstr>
      <vt:lpstr>B Titr</vt:lpstr>
      <vt:lpstr>Lucida Sans Unicode</vt:lpstr>
      <vt:lpstr>Wingdings</vt:lpstr>
      <vt:lpstr>Wingdings 2</vt:lpstr>
      <vt:lpstr>Oriel</vt:lpstr>
      <vt:lpstr>PowerPoint Presentation</vt:lpstr>
      <vt:lpstr>شرکت ال جی</vt:lpstr>
      <vt:lpstr>تاریخچه</vt:lpstr>
      <vt:lpstr>آرم و نشانه</vt:lpstr>
      <vt:lpstr>PowerPoint Presentation</vt:lpstr>
      <vt:lpstr>PowerPoint Presentation</vt:lpstr>
      <vt:lpstr>PowerPoint Presentation</vt:lpstr>
      <vt:lpstr>شعار شرکت</vt:lpstr>
      <vt:lpstr>فعالیت های ال جی</vt:lpstr>
      <vt:lpstr>PowerPoint Presentation</vt:lpstr>
      <vt:lpstr>PowerPoint Presentation</vt:lpstr>
      <vt:lpstr>PowerPoint Presentation</vt:lpstr>
      <vt:lpstr>رقبای ال جی</vt:lpstr>
      <vt:lpstr>PowerPoint Presentation</vt:lpstr>
      <vt:lpstr>فعالیت های ال جی از گذشته تا به حال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کلام پایانی</vt:lpstr>
      <vt:lpstr>پایان</vt:lpstr>
    </vt:vector>
  </TitlesOfParts>
  <Company>Farhad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شرکت ال جی</dc:title>
  <dc:creator>Farhad</dc:creator>
  <cp:lastModifiedBy>Diana</cp:lastModifiedBy>
  <cp:revision>7</cp:revision>
  <dcterms:created xsi:type="dcterms:W3CDTF">2016-05-07T03:46:23Z</dcterms:created>
  <dcterms:modified xsi:type="dcterms:W3CDTF">2017-01-14T13:21:59Z</dcterms:modified>
</cp:coreProperties>
</file>