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1171" r:id="rId3"/>
    <p:sldId id="1210" r:id="rId4"/>
    <p:sldId id="1211" r:id="rId5"/>
    <p:sldId id="1212" r:id="rId6"/>
    <p:sldId id="1213" r:id="rId7"/>
    <p:sldId id="1214" r:id="rId8"/>
    <p:sldId id="1215" r:id="rId9"/>
    <p:sldId id="1216" r:id="rId10"/>
    <p:sldId id="1217" r:id="rId11"/>
    <p:sldId id="1218" r:id="rId12"/>
    <p:sldId id="1219" r:id="rId13"/>
    <p:sldId id="1220" r:id="rId14"/>
    <p:sldId id="1221" r:id="rId15"/>
    <p:sldId id="1222" r:id="rId16"/>
    <p:sldId id="1223" r:id="rId17"/>
    <p:sldId id="1224" r:id="rId18"/>
    <p:sldId id="1225" r:id="rId19"/>
    <p:sldId id="1226" r:id="rId20"/>
    <p:sldId id="1227" r:id="rId21"/>
    <p:sldId id="1228" r:id="rId22"/>
    <p:sldId id="1229" r:id="rId23"/>
    <p:sldId id="1230" r:id="rId24"/>
    <p:sldId id="1231" r:id="rId25"/>
    <p:sldId id="1232" r:id="rId26"/>
    <p:sldId id="1233" r:id="rId27"/>
    <p:sldId id="1234" r:id="rId28"/>
    <p:sldId id="1235" r:id="rId29"/>
    <p:sldId id="1236" r:id="rId30"/>
    <p:sldId id="1237" r:id="rId31"/>
    <p:sldId id="1238" r:id="rId32"/>
    <p:sldId id="1239" r:id="rId33"/>
    <p:sldId id="1240" r:id="rId34"/>
    <p:sldId id="1241" r:id="rId35"/>
    <p:sldId id="1270" r:id="rId36"/>
    <p:sldId id="1271" r:id="rId37"/>
    <p:sldId id="1272" r:id="rId38"/>
    <p:sldId id="1273" r:id="rId39"/>
    <p:sldId id="1274" r:id="rId40"/>
    <p:sldId id="1275" r:id="rId41"/>
    <p:sldId id="1276" r:id="rId42"/>
    <p:sldId id="1277" r:id="rId43"/>
    <p:sldId id="1278" r:id="rId44"/>
  </p:sldIdLst>
  <p:sldSz cx="1060767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4770" autoAdjust="0"/>
    <p:restoredTop sz="94660"/>
  </p:normalViewPr>
  <p:slideViewPr>
    <p:cSldViewPr>
      <p:cViewPr>
        <p:scale>
          <a:sx n="71" d="100"/>
          <a:sy n="71" d="100"/>
        </p:scale>
        <p:origin x="-894" y="-438"/>
      </p:cViewPr>
      <p:guideLst>
        <p:guide orient="horz" pos="2160"/>
        <p:guide pos="3341"/>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0768" y="2516625"/>
            <a:ext cx="848614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060768" y="5166530"/>
            <a:ext cx="848614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817FC76-712A-4953-8A99-6C08C1D036F7}" type="datetimeFigureOut">
              <a:rPr lang="en-US" smtClean="0"/>
              <a:t>3/30/2017</a:t>
            </a:fld>
            <a:endParaRPr lang="en-US"/>
          </a:p>
        </p:txBody>
      </p:sp>
      <p:sp>
        <p:nvSpPr>
          <p:cNvPr id="8" name="Slide Number Placeholder 7"/>
          <p:cNvSpPr>
            <a:spLocks noGrp="1"/>
          </p:cNvSpPr>
          <p:nvPr>
            <p:ph type="sldNum" sz="quarter" idx="11"/>
          </p:nvPr>
        </p:nvSpPr>
        <p:spPr/>
        <p:txBody>
          <a:bodyPr/>
          <a:lstStyle/>
          <a:p>
            <a:fld id="{AD9FA10F-3191-4D29-AA30-A44610451208}"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17FC76-712A-4953-8A99-6C08C1D036F7}"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FA10F-3191-4D29-AA30-A4461045120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48579" y="1826709"/>
            <a:ext cx="1731402"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1307" y="1826709"/>
            <a:ext cx="6080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17FC76-712A-4953-8A99-6C08C1D036F7}"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FA10F-3191-4D29-AA30-A4461045120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66663" y="304801"/>
            <a:ext cx="9281716" cy="12160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57455" y="1752600"/>
            <a:ext cx="4552461"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57455" y="3962400"/>
            <a:ext cx="4552461"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386710" y="1752600"/>
            <a:ext cx="4552461"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endParaRPr lang="en-US"/>
          </a:p>
        </p:txBody>
      </p:sp>
      <p:sp>
        <p:nvSpPr>
          <p:cNvPr id="8" name="Rectangle 8"/>
          <p:cNvSpPr>
            <a:spLocks noGrp="1" noChangeArrowheads="1"/>
          </p:cNvSpPr>
          <p:nvPr>
            <p:ph type="sldNum" sz="quarter" idx="12"/>
          </p:nvPr>
        </p:nvSpPr>
        <p:spPr>
          <a:ln/>
        </p:spPr>
        <p:txBody>
          <a:bodyPr/>
          <a:lstStyle>
            <a:lvl1pPr>
              <a:defRPr/>
            </a:lvl1pPr>
          </a:lstStyle>
          <a:p>
            <a:pPr>
              <a:defRPr/>
            </a:pPr>
            <a:fld id="{A7505868-82B1-4696-AEE8-46FD623BCE00}" type="slidenum">
              <a:rPr lang="ar-SA"/>
              <a:pPr>
                <a:defRPr/>
              </a:pPr>
              <a:t>‹#›</a:t>
            </a:fld>
            <a:endParaRPr lang="en-US"/>
          </a:p>
        </p:txBody>
      </p:sp>
    </p:spTree>
    <p:extLst>
      <p:ext uri="{BB962C8B-B14F-4D97-AF65-F5344CB8AC3E}">
        <p14:creationId xmlns:p14="http://schemas.microsoft.com/office/powerpoint/2010/main" val="273765043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57456" y="304800"/>
            <a:ext cx="9290923"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8992EA7A-D945-40D8-BDFB-EF152B54AD51}" type="slidenum">
              <a:rPr lang="ar-SA"/>
              <a:pPr>
                <a:defRPr/>
              </a:pPr>
              <a:t>‹#›</a:t>
            </a:fld>
            <a:endParaRPr lang="en-US"/>
          </a:p>
        </p:txBody>
      </p:sp>
    </p:spTree>
    <p:extLst>
      <p:ext uri="{BB962C8B-B14F-4D97-AF65-F5344CB8AC3E}">
        <p14:creationId xmlns:p14="http://schemas.microsoft.com/office/powerpoint/2010/main" val="143518620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66663" y="304801"/>
            <a:ext cx="9281716" cy="12160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57455" y="1752600"/>
            <a:ext cx="4552461"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86710" y="1752600"/>
            <a:ext cx="4552461"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57455" y="3962400"/>
            <a:ext cx="4552461"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386710" y="3962400"/>
            <a:ext cx="4552461"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9AB41B43-BB21-421A-B35B-1C676E310432}" type="slidenum">
              <a:rPr lang="ar-SA"/>
              <a:pPr>
                <a:defRPr/>
              </a:pPr>
              <a:t>‹#›</a:t>
            </a:fld>
            <a:endParaRPr lang="en-US"/>
          </a:p>
        </p:txBody>
      </p:sp>
    </p:spTree>
    <p:extLst>
      <p:ext uri="{BB962C8B-B14F-4D97-AF65-F5344CB8AC3E}">
        <p14:creationId xmlns:p14="http://schemas.microsoft.com/office/powerpoint/2010/main" val="6389082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6663" y="304801"/>
            <a:ext cx="9281716" cy="12160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57455" y="1752600"/>
            <a:ext cx="4552461"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57455" y="3962400"/>
            <a:ext cx="4552461"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5386710" y="1752600"/>
            <a:ext cx="4552461"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endParaRPr lang="en-US"/>
          </a:p>
        </p:txBody>
      </p:sp>
      <p:sp>
        <p:nvSpPr>
          <p:cNvPr id="8" name="Rectangle 8"/>
          <p:cNvSpPr>
            <a:spLocks noGrp="1" noChangeArrowheads="1"/>
          </p:cNvSpPr>
          <p:nvPr>
            <p:ph type="sldNum" sz="quarter" idx="12"/>
          </p:nvPr>
        </p:nvSpPr>
        <p:spPr>
          <a:ln/>
        </p:spPr>
        <p:txBody>
          <a:bodyPr/>
          <a:lstStyle>
            <a:lvl1pPr>
              <a:defRPr/>
            </a:lvl1pPr>
          </a:lstStyle>
          <a:p>
            <a:pPr>
              <a:defRPr/>
            </a:pPr>
            <a:fld id="{2F88226E-0380-4426-8395-10397567D5EC}" type="slidenum">
              <a:rPr lang="ar-SA"/>
              <a:pPr>
                <a:defRPr/>
              </a:pPr>
              <a:t>‹#›</a:t>
            </a:fld>
            <a:endParaRPr lang="en-US"/>
          </a:p>
        </p:txBody>
      </p:sp>
    </p:spTree>
    <p:extLst>
      <p:ext uri="{BB962C8B-B14F-4D97-AF65-F5344CB8AC3E}">
        <p14:creationId xmlns:p14="http://schemas.microsoft.com/office/powerpoint/2010/main" val="14351514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17FC76-712A-4953-8A99-6C08C1D036F7}"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FA10F-3191-4D29-AA30-A4461045120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0768" y="5017572"/>
            <a:ext cx="848614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1060768" y="3865098"/>
            <a:ext cx="848614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17FC76-712A-4953-8A99-6C08C1D036F7}"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FA10F-3191-4D29-AA30-A4461045120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17FC76-712A-4953-8A99-6C08C1D036F7}"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FA10F-3191-4D29-AA30-A44610451208}" type="slidenum">
              <a:rPr lang="en-US" smtClean="0"/>
              <a:t>‹#›</a:t>
            </a:fld>
            <a:endParaRPr lang="en-US"/>
          </a:p>
        </p:txBody>
      </p:sp>
      <p:sp>
        <p:nvSpPr>
          <p:cNvPr id="9" name="Title 8"/>
          <p:cNvSpPr>
            <a:spLocks noGrp="1"/>
          </p:cNvSpPr>
          <p:nvPr>
            <p:ph type="title"/>
          </p:nvPr>
        </p:nvSpPr>
        <p:spPr>
          <a:xfrm>
            <a:off x="1060768" y="1544716"/>
            <a:ext cx="848614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1060768" y="2743200"/>
            <a:ext cx="4136993"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431130" y="2743201"/>
            <a:ext cx="4136993"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5041" y="2743200"/>
            <a:ext cx="3903624"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667106" y="2743200"/>
            <a:ext cx="3900225"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817FC76-712A-4953-8A99-6C08C1D036F7}" type="datetimeFigureOut">
              <a:rPr lang="en-US" smtClean="0"/>
              <a:t>3/30/2017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9FA10F-3191-4D29-AA30-A44610451208}" type="slidenum">
              <a:rPr lang="en-US" smtClean="0"/>
              <a:t>‹#›</a:t>
            </a:fld>
            <a:endParaRPr lang="en-US"/>
          </a:p>
        </p:txBody>
      </p:sp>
      <p:sp>
        <p:nvSpPr>
          <p:cNvPr id="10" name="Title 9"/>
          <p:cNvSpPr>
            <a:spLocks noGrp="1"/>
          </p:cNvSpPr>
          <p:nvPr>
            <p:ph type="title"/>
          </p:nvPr>
        </p:nvSpPr>
        <p:spPr>
          <a:xfrm>
            <a:off x="1060768" y="1544716"/>
            <a:ext cx="848614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1060768" y="3383280"/>
            <a:ext cx="4136993"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5431129" y="3383280"/>
            <a:ext cx="4136993"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17FC76-712A-4953-8A99-6C08C1D036F7}" type="datetimeFigureOut">
              <a:rPr lang="en-US" smtClean="0"/>
              <a:t>3/30/2017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9FA10F-3191-4D29-AA30-A4461045120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17FC76-712A-4953-8A99-6C08C1D036F7}" type="datetimeFigureOut">
              <a:rPr lang="en-US" smtClean="0"/>
              <a:t>3/30/2017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9FA10F-3191-4D29-AA30-A4461045120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0767" y="1825363"/>
            <a:ext cx="3423291"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665512" y="1826709"/>
            <a:ext cx="4881396"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60767" y="4061096"/>
            <a:ext cx="3423291"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17FC76-712A-4953-8A99-6C08C1D036F7}"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FA10F-3191-4D29-AA30-A4461045120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0768" y="1828800"/>
            <a:ext cx="3426279"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861851" y="2286000"/>
            <a:ext cx="4685056"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60768" y="4059936"/>
            <a:ext cx="3426279"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17FC76-712A-4953-8A99-6C08C1D036F7}"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FA10F-3191-4D29-AA30-A4461045120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00000"/>
            </a:gs>
            <a:gs pos="10000">
              <a:schemeClr val="bg2">
                <a:tint val="100000"/>
                <a:shade val="95000"/>
                <a:satMod val="100000"/>
                <a:lumMod val="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 name="Rectangle 9"/>
          <p:cNvSpPr/>
          <p:nvPr/>
        </p:nvSpPr>
        <p:spPr>
          <a:xfrm>
            <a:off x="9785497" y="573807"/>
            <a:ext cx="100040"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941121" y="573807"/>
            <a:ext cx="668284"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60768" y="1544716"/>
            <a:ext cx="848614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0768" y="2769834"/>
            <a:ext cx="848614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969337" y="548797"/>
            <a:ext cx="1379476"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4817FC76-712A-4953-8A99-6C08C1D036F7}" type="datetimeFigureOut">
              <a:rPr lang="en-US" smtClean="0"/>
              <a:t>3/30/2017</a:t>
            </a:fld>
            <a:endParaRPr lang="en-US"/>
          </a:p>
        </p:txBody>
      </p:sp>
      <p:sp>
        <p:nvSpPr>
          <p:cNvPr id="6" name="Slide Number Placeholder 5"/>
          <p:cNvSpPr>
            <a:spLocks noGrp="1"/>
          </p:cNvSpPr>
          <p:nvPr>
            <p:ph type="sldNum" sz="quarter" idx="4"/>
          </p:nvPr>
        </p:nvSpPr>
        <p:spPr>
          <a:xfrm>
            <a:off x="8485230" y="548797"/>
            <a:ext cx="1091861" cy="301752"/>
          </a:xfrm>
          <a:prstGeom prst="rect">
            <a:avLst/>
          </a:prstGeom>
        </p:spPr>
        <p:txBody>
          <a:bodyPr vert="horz" lIns="91440" tIns="45720" rIns="91440" bIns="45720" rtlCol="0" anchor="ctr"/>
          <a:lstStyle>
            <a:lvl1pPr algn="r">
              <a:defRPr sz="1200">
                <a:solidFill>
                  <a:schemeClr val="tx1"/>
                </a:solidFill>
              </a:defRPr>
            </a:lvl1pPr>
          </a:lstStyle>
          <a:p>
            <a:fld id="{AD9FA10F-3191-4D29-AA30-A44610451208}" type="slidenum">
              <a:rPr lang="en-US" smtClean="0"/>
              <a:t>‹#›</a:t>
            </a:fld>
            <a:endParaRPr lang="en-US"/>
          </a:p>
        </p:txBody>
      </p:sp>
      <p:sp>
        <p:nvSpPr>
          <p:cNvPr id="5" name="Footer Placeholder 4"/>
          <p:cNvSpPr>
            <a:spLocks noGrp="1"/>
          </p:cNvSpPr>
          <p:nvPr>
            <p:ph type="ftr" sz="quarter" idx="3"/>
          </p:nvPr>
        </p:nvSpPr>
        <p:spPr>
          <a:xfrm>
            <a:off x="6970496" y="855957"/>
            <a:ext cx="2606083"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image" Target="../media/image3.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587" y="5713368"/>
            <a:ext cx="10460088" cy="1144632"/>
          </a:xfrm>
        </p:spPr>
        <p:txBody>
          <a:bodyPr>
            <a:normAutofit/>
          </a:bodyPr>
          <a:lstStyle/>
          <a:p>
            <a:pPr algn="r" rtl="1"/>
            <a:endParaRPr lang="en-US" sz="4800" dirty="0">
              <a:solidFill>
                <a:schemeClr val="tx2"/>
              </a:solidFill>
              <a:latin typeface="+mj-lt"/>
              <a:ea typeface="+mj-ea"/>
              <a:cs typeface="+mj-cs"/>
            </a:endParaRPr>
          </a:p>
        </p:txBody>
      </p:sp>
      <p:graphicFrame>
        <p:nvGraphicFramePr>
          <p:cNvPr id="2" name="Table 1"/>
          <p:cNvGraphicFramePr>
            <a:graphicFrameLocks noGrp="1"/>
          </p:cNvGraphicFramePr>
          <p:nvPr>
            <p:extLst>
              <p:ext uri="{D42A27DB-BD31-4B8C-83A1-F6EECF244321}">
                <p14:modId xmlns:p14="http://schemas.microsoft.com/office/powerpoint/2010/main" val="2005916871"/>
              </p:ext>
            </p:extLst>
          </p:nvPr>
        </p:nvGraphicFramePr>
        <p:xfrm>
          <a:off x="1112837" y="533400"/>
          <a:ext cx="8486775" cy="1615440"/>
        </p:xfrm>
        <a:graphic>
          <a:graphicData uri="http://schemas.openxmlformats.org/drawingml/2006/table">
            <a:tbl>
              <a:tblPr/>
              <a:tblGrid>
                <a:gridCol w="8486775"/>
              </a:tblGrid>
              <a:tr h="0">
                <a:tc>
                  <a:txBody>
                    <a:bodyPr/>
                    <a:lstStyle/>
                    <a:p>
                      <a:pPr algn="ctr"/>
                      <a:r>
                        <a:rPr lang="fa-IR" sz="4400" dirty="0" smtClean="0"/>
                        <a:t>بررسی برنامه فیزیکی ، متراژ فضاهای ایستگاه مترو</a:t>
                      </a:r>
                      <a:endParaRPr lang="fa-IR" sz="4400" dirty="0"/>
                    </a:p>
                  </a:txBody>
                  <a:tcPr marL="0" marR="0" marT="0" marB="0" anchor="ctr">
                    <a:lnL>
                      <a:noFill/>
                    </a:lnL>
                    <a:lnR>
                      <a:noFill/>
                    </a:lnR>
                    <a:lnT>
                      <a:noFill/>
                    </a:lnT>
                    <a:lnB>
                      <a:noFill/>
                    </a:lnB>
                  </a:tcPr>
                </a:tc>
              </a:tr>
              <a:tr h="0">
                <a:tc>
                  <a:txBody>
                    <a:bodyPr/>
                    <a:lstStyle/>
                    <a:p>
                      <a:endParaRPr lang="en-US" dirty="0"/>
                    </a:p>
                  </a:txBody>
                  <a:tcPr marL="0" marR="0" marT="0" marB="0" anchor="ctr">
                    <a:lnL>
                      <a:noFill/>
                    </a:lnL>
                    <a:lnR>
                      <a:noFill/>
                    </a:lnR>
                    <a:lnT>
                      <a:noFill/>
                    </a:lnT>
                    <a:lnB>
                      <a:noFill/>
                    </a:lnB>
                  </a:tcPr>
                </a:tc>
              </a:tr>
            </a:tbl>
          </a:graphicData>
        </a:graphic>
      </p:graphicFrame>
      <p:pic>
        <p:nvPicPr>
          <p:cNvPr id="4098" name="Picture 2" descr="http://www.nbpars.ir/Portals/0/Pictures/844/1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2037" y="2286000"/>
            <a:ext cx="5867400" cy="440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937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609600"/>
            <a:ext cx="8486140" cy="565213"/>
          </a:xfrm>
        </p:spPr>
        <p:txBody>
          <a:bodyPr>
            <a:normAutofit fontScale="90000"/>
          </a:bodyPr>
          <a:lstStyle/>
          <a:p>
            <a:pPr algn="r" rtl="1"/>
            <a:endParaRPr lang="en-US" dirty="0"/>
          </a:p>
        </p:txBody>
      </p:sp>
      <p:sp>
        <p:nvSpPr>
          <p:cNvPr id="3" name="Content Placeholder 2"/>
          <p:cNvSpPr>
            <a:spLocks noGrp="1"/>
          </p:cNvSpPr>
          <p:nvPr>
            <p:ph idx="1"/>
          </p:nvPr>
        </p:nvSpPr>
        <p:spPr>
          <a:xfrm>
            <a:off x="1060768" y="1600200"/>
            <a:ext cx="8486140" cy="4709161"/>
          </a:xfrm>
        </p:spPr>
        <p:txBody>
          <a:bodyPr>
            <a:normAutofit/>
          </a:bodyPr>
          <a:lstStyle/>
          <a:p>
            <a:pPr algn="r" rtl="1"/>
            <a:r>
              <a:rPr lang="fa-IR" sz="2400" dirty="0"/>
              <a:t>البته مشاور </a:t>
            </a:r>
            <a:r>
              <a:rPr lang="en-US" sz="2400" dirty="0"/>
              <a:t>PPK</a:t>
            </a:r>
            <a:r>
              <a:rPr lang="fa-IR" sz="2400" dirty="0"/>
              <a:t> در حالت معمولي يعني سطح سرويس </a:t>
            </a:r>
            <a:r>
              <a:rPr lang="en-US" sz="2400" dirty="0"/>
              <a:t>B</a:t>
            </a:r>
            <a:r>
              <a:rPr lang="fa-IR" sz="2400" dirty="0"/>
              <a:t> براي راه پله 20 مسافر در دقيقه هر متر ديده است و در حالت ساعت اوج يعني سطح سرويس </a:t>
            </a:r>
            <a:r>
              <a:rPr lang="en-US" sz="2400" dirty="0"/>
              <a:t>C</a:t>
            </a:r>
            <a:r>
              <a:rPr lang="fa-IR" sz="2400" dirty="0"/>
              <a:t> را 32 نفر و در حالت اضطراري يعني سطح سرويس </a:t>
            </a:r>
            <a:r>
              <a:rPr lang="en-US" sz="2400" dirty="0"/>
              <a:t>E</a:t>
            </a:r>
            <a:r>
              <a:rPr lang="fa-IR" sz="2400" dirty="0"/>
              <a:t> را 50 نفر ديده است . پله هاي برقي با عرض دو نواره 05/1 متر مي تواند در هر دقيقه 85-100 نفر مسافر تخليه كند و دبي عبوري يك نواره يعني 60سانتيمتر مي تواند 50نفر در دقيقه تخليه كند البته استاندارد فرانسه (سوفوتو) دبي عبوري در پله ها در جهت پائين 75 نفر در دقيقه براي يك متر و در جهت بالا 60 نفر در دقيقه براي يك متر ديده است .</a:t>
            </a:r>
            <a:endParaRPr lang="en-US" sz="2400" dirty="0"/>
          </a:p>
          <a:p>
            <a:pPr algn="r" rtl="1"/>
            <a:endParaRPr lang="en-US" sz="2400" dirty="0"/>
          </a:p>
        </p:txBody>
      </p:sp>
    </p:spTree>
    <p:extLst>
      <p:ext uri="{BB962C8B-B14F-4D97-AF65-F5344CB8AC3E}">
        <p14:creationId xmlns:p14="http://schemas.microsoft.com/office/powerpoint/2010/main" val="3382218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609600"/>
            <a:ext cx="8486140" cy="565213"/>
          </a:xfrm>
        </p:spPr>
        <p:txBody>
          <a:bodyPr>
            <a:normAutofit fontScale="90000"/>
          </a:bodyPr>
          <a:lstStyle/>
          <a:p>
            <a:pPr algn="r" rtl="1"/>
            <a:r>
              <a:rPr lang="fa-IR" b="1" dirty="0"/>
              <a:t>محاسبه راهروها </a:t>
            </a:r>
            <a:endParaRPr lang="en-US" dirty="0"/>
          </a:p>
        </p:txBody>
      </p:sp>
      <p:sp>
        <p:nvSpPr>
          <p:cNvPr id="3" name="Content Placeholder 2"/>
          <p:cNvSpPr>
            <a:spLocks noGrp="1"/>
          </p:cNvSpPr>
          <p:nvPr>
            <p:ph idx="1"/>
          </p:nvPr>
        </p:nvSpPr>
        <p:spPr>
          <a:xfrm>
            <a:off x="1060768" y="1600200"/>
            <a:ext cx="8486140" cy="4709161"/>
          </a:xfrm>
        </p:spPr>
        <p:txBody>
          <a:bodyPr>
            <a:normAutofit/>
          </a:bodyPr>
          <a:lstStyle/>
          <a:p>
            <a:pPr algn="r" rtl="1"/>
            <a:r>
              <a:rPr lang="fa-IR" sz="2400" dirty="0"/>
              <a:t>برابر استانداردهاي بين المللي (مقياس انساني) حركت سه نفر در كنار هم حداقل 183 سانتيمتر يعني براي هر يك حداقل فضاها حركت در وسط 61 سانتيمتر با فاصله 1/ 4 سانتيمتر كنار هم لذا در حالت حداقل 4/ 11 سانتيمتر كه براي 3 نفر در وضعيت حداكثر فاصله 8/ 243 سانتيمتر خواهد بود.</a:t>
            </a:r>
            <a:endParaRPr lang="en-US" sz="2400" dirty="0"/>
          </a:p>
          <a:p>
            <a:pPr algn="r" rtl="1"/>
            <a:r>
              <a:rPr lang="fa-IR" sz="2400" dirty="0"/>
              <a:t>1- سرعت حركت 3000 متر در ساعت.</a:t>
            </a:r>
            <a:endParaRPr lang="en-US" sz="2400" dirty="0"/>
          </a:p>
          <a:p>
            <a:pPr algn="r" rtl="1"/>
            <a:r>
              <a:rPr lang="fa-IR" sz="2400" dirty="0"/>
              <a:t>2- فاصله افقي بين دو نفر 110 سانتيمتر در شرايط حداقل.</a:t>
            </a:r>
            <a:endParaRPr lang="en-US" sz="2400" dirty="0"/>
          </a:p>
          <a:p>
            <a:pPr algn="r" rtl="1"/>
            <a:r>
              <a:rPr lang="fa-IR" sz="2400" dirty="0"/>
              <a:t>بنابراين در شرائط حداقل مقياس انساني با سرعت ذكر شده هر متر راهرو در يك دقيقه مي‌تواند 76 نفر را تخليه نمايد.</a:t>
            </a:r>
            <a:endParaRPr lang="en-US" sz="2400" dirty="0"/>
          </a:p>
          <a:p>
            <a:pPr algn="r" rtl="1"/>
            <a:r>
              <a:rPr lang="fa-IR" sz="2400" dirty="0"/>
              <a:t>ابعاد راهروها بايد بتواند در حالت پيك و اضطراري و رعايت استاندارد 130 </a:t>
            </a:r>
            <a:r>
              <a:rPr lang="en-US" sz="2400" dirty="0"/>
              <a:t>NFPA</a:t>
            </a:r>
            <a:r>
              <a:rPr lang="fa-IR" sz="2400" dirty="0"/>
              <a:t>  جوابگو باشد.</a:t>
            </a:r>
            <a:endParaRPr lang="en-US" sz="2400" dirty="0"/>
          </a:p>
          <a:p>
            <a:pPr algn="r" rtl="1"/>
            <a:endParaRPr lang="en-US" sz="2400" dirty="0"/>
          </a:p>
        </p:txBody>
      </p:sp>
    </p:spTree>
    <p:extLst>
      <p:ext uri="{BB962C8B-B14F-4D97-AF65-F5344CB8AC3E}">
        <p14:creationId xmlns:p14="http://schemas.microsoft.com/office/powerpoint/2010/main" val="3382218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609600"/>
            <a:ext cx="8486140" cy="565213"/>
          </a:xfrm>
        </p:spPr>
        <p:txBody>
          <a:bodyPr>
            <a:normAutofit fontScale="90000"/>
          </a:bodyPr>
          <a:lstStyle/>
          <a:p>
            <a:pPr algn="r" rtl="1"/>
            <a:r>
              <a:rPr lang="fa-IR" b="1" dirty="0"/>
              <a:t>محاسبه دروازه (ورودي و خروجي</a:t>
            </a:r>
            <a:endParaRPr lang="en-US" dirty="0"/>
          </a:p>
        </p:txBody>
      </p:sp>
      <p:sp>
        <p:nvSpPr>
          <p:cNvPr id="3" name="Content Placeholder 2"/>
          <p:cNvSpPr>
            <a:spLocks noGrp="1"/>
          </p:cNvSpPr>
          <p:nvPr>
            <p:ph idx="1"/>
          </p:nvPr>
        </p:nvSpPr>
        <p:spPr>
          <a:xfrm>
            <a:off x="1060768" y="1600200"/>
            <a:ext cx="8486140" cy="4709161"/>
          </a:xfrm>
        </p:spPr>
        <p:txBody>
          <a:bodyPr>
            <a:normAutofit/>
          </a:bodyPr>
          <a:lstStyle/>
          <a:p>
            <a:pPr algn="r" rtl="1"/>
            <a:r>
              <a:rPr lang="fa-IR" sz="2400" dirty="0"/>
              <a:t>1- فضاي بين سالن اصلي (سالن كنترل نشده) با فضاي مكث (انتخاب مسير) كه كنترل شده است اختصاص به دروازه‌هاي ورودي و خروجي دارد كه راندمان عبور از دستگاه بليط زني 25 نفر در يك دقيقه بوده البته بستگي به مشخصات ماشين دارد ولي معمولاً 25 نفر در يك دقيقه است.</a:t>
            </a:r>
            <a:endParaRPr lang="en-US" sz="2400" dirty="0"/>
          </a:p>
          <a:p>
            <a:pPr algn="r" rtl="1"/>
            <a:r>
              <a:rPr lang="fa-IR" sz="2400" dirty="0"/>
              <a:t>عرض اين ماشين 30 سانتيمتر و محل عبور 50 سانتيمتر است بنابراين براي هر ماشين 80 سانتيمتر در خط دروازه فضا لازم است.</a:t>
            </a:r>
            <a:endParaRPr lang="en-US" sz="2400" dirty="0"/>
          </a:p>
          <a:p>
            <a:pPr algn="r" rtl="1"/>
            <a:r>
              <a:rPr lang="fa-IR" sz="2400" dirty="0"/>
              <a:t>خط دروازه بايد در حالت پيك و اضطراري جوابگو عبور مسافران در مدت زمان تعيين شده در استاندارد </a:t>
            </a:r>
            <a:r>
              <a:rPr lang="en-US" sz="2400" dirty="0"/>
              <a:t>NFPA 130</a:t>
            </a:r>
            <a:r>
              <a:rPr lang="fa-IR" sz="2400" dirty="0"/>
              <a:t> باشد.</a:t>
            </a:r>
            <a:endParaRPr lang="en-US" sz="2400" dirty="0"/>
          </a:p>
          <a:p>
            <a:pPr algn="r" rtl="1"/>
            <a:endParaRPr lang="en-US" sz="2400" dirty="0"/>
          </a:p>
        </p:txBody>
      </p:sp>
    </p:spTree>
    <p:extLst>
      <p:ext uri="{BB962C8B-B14F-4D97-AF65-F5344CB8AC3E}">
        <p14:creationId xmlns:p14="http://schemas.microsoft.com/office/powerpoint/2010/main" val="3382218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609600"/>
            <a:ext cx="8486140" cy="565213"/>
          </a:xfrm>
        </p:spPr>
        <p:txBody>
          <a:bodyPr>
            <a:normAutofit fontScale="90000"/>
          </a:bodyPr>
          <a:lstStyle/>
          <a:p>
            <a:pPr algn="r" rtl="1"/>
            <a:r>
              <a:rPr lang="fa-IR" b="1" dirty="0"/>
              <a:t>محاسبه فضاي مكث و انتخاب مسير (فضاي كنترل شده</a:t>
            </a:r>
            <a:endParaRPr lang="en-US" dirty="0"/>
          </a:p>
        </p:txBody>
      </p:sp>
      <p:sp>
        <p:nvSpPr>
          <p:cNvPr id="3" name="Content Placeholder 2"/>
          <p:cNvSpPr>
            <a:spLocks noGrp="1"/>
          </p:cNvSpPr>
          <p:nvPr>
            <p:ph idx="1"/>
          </p:nvPr>
        </p:nvSpPr>
        <p:spPr>
          <a:xfrm>
            <a:off x="1060768" y="1600200"/>
            <a:ext cx="8486140" cy="4709161"/>
          </a:xfrm>
        </p:spPr>
        <p:txBody>
          <a:bodyPr>
            <a:normAutofit/>
          </a:bodyPr>
          <a:lstStyle/>
          <a:p>
            <a:pPr algn="r" rtl="1"/>
            <a:r>
              <a:rPr lang="fa-IR" sz="2400" dirty="0"/>
              <a:t>اين فضا بعد از بليط زني قرار دارد و از اين قسمت دسترسي به سكوها انجام مي‌پذيرد قاعدتاً افرادي كه براي اولين دفعه از شبكه </a:t>
            </a:r>
            <a:r>
              <a:rPr lang="en-US" sz="2400" dirty="0"/>
              <a:t>LRT</a:t>
            </a:r>
            <a:r>
              <a:rPr lang="fa-IR" sz="2400" dirty="0"/>
              <a:t> استفاده مي‌كنند ممكن است مجبور به توقف جهت انتخاب مسير و شناسائي مسير گردند.</a:t>
            </a:r>
            <a:endParaRPr lang="en-US" sz="2400" dirty="0"/>
          </a:p>
          <a:p>
            <a:pPr algn="r" rtl="1"/>
            <a:r>
              <a:rPr lang="fa-IR" sz="2400" dirty="0"/>
              <a:t>لذا فضاي لازم براي حالت‌هاي مختلف برابر به شرح ذيل كه از گزارش </a:t>
            </a:r>
            <a:r>
              <a:rPr lang="en-US" sz="2400" dirty="0"/>
              <a:t>PPK</a:t>
            </a:r>
            <a:r>
              <a:rPr lang="fa-IR" sz="2400" dirty="0"/>
              <a:t> گرفته شده است محاسبه مي‌شود. در حالت معمولي 83/0 لذا براي يك نفر 20/ 1 متر مربع فضا لازم است. گزارش برابر </a:t>
            </a:r>
            <a:r>
              <a:rPr lang="en-US" sz="2400" dirty="0"/>
              <a:t>PPK</a:t>
            </a:r>
            <a:r>
              <a:rPr lang="fa-IR" sz="2400" dirty="0"/>
              <a:t> در حالت پيك 08/ 1 لذا 30% افزايش نسبت به وضعيت معمولي و عادي در حالت</a:t>
            </a:r>
            <a:endParaRPr lang="en-US" sz="2400" dirty="0"/>
          </a:p>
          <a:p>
            <a:pPr algn="r" rtl="1"/>
            <a:r>
              <a:rPr lang="fa-IR" sz="2400" dirty="0"/>
              <a:t>اضطراري 58/3 لذا250% افزايش مسافر در يك متر مربع در وضعيت اضطراري نسبت به حالت معمولي و عادي .</a:t>
            </a:r>
            <a:endParaRPr lang="en-US" sz="2400" dirty="0"/>
          </a:p>
        </p:txBody>
      </p:sp>
    </p:spTree>
    <p:extLst>
      <p:ext uri="{BB962C8B-B14F-4D97-AF65-F5344CB8AC3E}">
        <p14:creationId xmlns:p14="http://schemas.microsoft.com/office/powerpoint/2010/main" val="3382218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609600"/>
            <a:ext cx="8486140" cy="565213"/>
          </a:xfrm>
        </p:spPr>
        <p:txBody>
          <a:bodyPr>
            <a:normAutofit fontScale="90000"/>
          </a:bodyPr>
          <a:lstStyle/>
          <a:p>
            <a:pPr algn="r" rtl="1"/>
            <a:r>
              <a:rPr lang="fa-IR" b="1" dirty="0"/>
              <a:t>محاسبه فضاهاي اداري</a:t>
            </a:r>
            <a:endParaRPr lang="en-US" dirty="0"/>
          </a:p>
        </p:txBody>
      </p:sp>
      <p:sp>
        <p:nvSpPr>
          <p:cNvPr id="3" name="Content Placeholder 2"/>
          <p:cNvSpPr>
            <a:spLocks noGrp="1"/>
          </p:cNvSpPr>
          <p:nvPr>
            <p:ph idx="1"/>
          </p:nvPr>
        </p:nvSpPr>
        <p:spPr>
          <a:xfrm>
            <a:off x="1060768" y="1600200"/>
            <a:ext cx="8486140" cy="4709161"/>
          </a:xfrm>
        </p:spPr>
        <p:txBody>
          <a:bodyPr>
            <a:normAutofit/>
          </a:bodyPr>
          <a:lstStyle/>
          <a:p>
            <a:pPr algn="r" rtl="1"/>
            <a:r>
              <a:rPr lang="fa-IR" sz="2400" dirty="0"/>
              <a:t>سطوح مربوط به فضاي اداري بر اساس چارت سازماني در زمان بهره‌برداري فضاها و ارتباط آنها و ميزان سطوح تعيين مي‌گردد. در اين زمينه سازمان مديريت و برنامه‌ريزي كشور، استانداردهاي سطوح و برنامه فضائي در قالب سازمان يابي و سازماندهي اداري را تعيين نموده كه معمولاً براي هر دو نفر 12 متر مربع محاسبه مي‌شود.</a:t>
            </a:r>
            <a:endParaRPr lang="en-US" sz="2400" dirty="0"/>
          </a:p>
        </p:txBody>
      </p:sp>
    </p:spTree>
    <p:extLst>
      <p:ext uri="{BB962C8B-B14F-4D97-AF65-F5344CB8AC3E}">
        <p14:creationId xmlns:p14="http://schemas.microsoft.com/office/powerpoint/2010/main" val="3382218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609600"/>
            <a:ext cx="8486140" cy="565213"/>
          </a:xfrm>
        </p:spPr>
        <p:txBody>
          <a:bodyPr>
            <a:normAutofit fontScale="90000"/>
          </a:bodyPr>
          <a:lstStyle/>
          <a:p>
            <a:pPr algn="r" rtl="1"/>
            <a:r>
              <a:rPr lang="fa-IR" b="1" dirty="0"/>
              <a:t>محاسبه سكوها</a:t>
            </a:r>
            <a:endParaRPr lang="en-US" dirty="0"/>
          </a:p>
        </p:txBody>
      </p:sp>
      <p:sp>
        <p:nvSpPr>
          <p:cNvPr id="3" name="Content Placeholder 2"/>
          <p:cNvSpPr>
            <a:spLocks noGrp="1"/>
          </p:cNvSpPr>
          <p:nvPr>
            <p:ph idx="1"/>
          </p:nvPr>
        </p:nvSpPr>
        <p:spPr>
          <a:xfrm>
            <a:off x="1060768" y="1600200"/>
            <a:ext cx="8486140" cy="4709161"/>
          </a:xfrm>
        </p:spPr>
        <p:txBody>
          <a:bodyPr>
            <a:normAutofit/>
          </a:bodyPr>
          <a:lstStyle/>
          <a:p>
            <a:pPr algn="r" rtl="1"/>
            <a:r>
              <a:rPr lang="fa-IR" sz="2400" dirty="0"/>
              <a:t>سكوها محل سوار و پياده شدن مسافران قطار است شامل چهار فضا مي‌باشد از سمت ريل به بدنه برابر شرح زير خواهد بود:</a:t>
            </a:r>
            <a:endParaRPr lang="en-US" sz="2400" dirty="0"/>
          </a:p>
          <a:p>
            <a:pPr algn="r" rtl="1"/>
            <a:r>
              <a:rPr lang="fa-IR" sz="2400" dirty="0"/>
              <a:t>قسمت 1- حاشيه ايمني قطار كه معمولاً 50 سانتيمتر برابر استانداردهاي فرانسه (سوفرتو) و برابر گزارش </a:t>
            </a:r>
            <a:r>
              <a:rPr lang="en-US" sz="2400" dirty="0"/>
              <a:t>PPK</a:t>
            </a:r>
            <a:r>
              <a:rPr lang="fa-IR" sz="2400" dirty="0"/>
              <a:t> و استانداردهاي آلماني 60 سانتيمتر است فضاي 2 به عنوان فضاي انتظار جهت سوار شدن طار است كه با توجه به حجم بارگذاري جمعيت و مشخصات قطار (</a:t>
            </a:r>
            <a:r>
              <a:rPr lang="en-US" sz="2400" dirty="0"/>
              <a:t>HEAD WAY</a:t>
            </a:r>
            <a:r>
              <a:rPr lang="fa-IR" sz="2400" dirty="0"/>
              <a:t>) محاسبه مي‌شود فضاي 3 قسمت تردد و فضاي 4 قسمت تججهيزات و صندلي و تابلوها است كه معمولاض 50 سانتيمتر در نظر مي‌گيرند.</a:t>
            </a:r>
            <a:endParaRPr lang="en-US" sz="2400" dirty="0"/>
          </a:p>
          <a:p>
            <a:pPr algn="r" rtl="1"/>
            <a:r>
              <a:rPr lang="fa-IR" sz="2400" dirty="0"/>
              <a:t>طول سكو برابر گزارش مهندسين مشاور ايمر براي 3 واگن 100 متر در نظر گرفته و نهايتاً ارتفاع آن از سطح ريل نزديك به 05/ 1 متر است.</a:t>
            </a:r>
            <a:endParaRPr lang="en-US" sz="2400" dirty="0"/>
          </a:p>
        </p:txBody>
      </p:sp>
    </p:spTree>
    <p:extLst>
      <p:ext uri="{BB962C8B-B14F-4D97-AF65-F5344CB8AC3E}">
        <p14:creationId xmlns:p14="http://schemas.microsoft.com/office/powerpoint/2010/main" val="3382218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609600"/>
            <a:ext cx="8486140" cy="565213"/>
          </a:xfrm>
        </p:spPr>
        <p:txBody>
          <a:bodyPr>
            <a:normAutofit fontScale="90000"/>
          </a:bodyPr>
          <a:lstStyle/>
          <a:p>
            <a:pPr algn="r" rtl="1"/>
            <a:endParaRPr lang="en-US" dirty="0"/>
          </a:p>
        </p:txBody>
      </p:sp>
      <p:sp>
        <p:nvSpPr>
          <p:cNvPr id="3" name="Content Placeholder 2"/>
          <p:cNvSpPr>
            <a:spLocks noGrp="1"/>
          </p:cNvSpPr>
          <p:nvPr>
            <p:ph idx="1"/>
          </p:nvPr>
        </p:nvSpPr>
        <p:spPr>
          <a:xfrm>
            <a:off x="1060768" y="1600200"/>
            <a:ext cx="8486140" cy="4709161"/>
          </a:xfrm>
        </p:spPr>
        <p:txBody>
          <a:bodyPr>
            <a:normAutofit/>
          </a:bodyPr>
          <a:lstStyle/>
          <a:p>
            <a:pPr algn="r" rtl="1"/>
            <a:r>
              <a:rPr lang="fa-IR" sz="2400" dirty="0"/>
              <a:t>در سكوهاي براي جذب صورت ناشي از عبور و توقف قطار پيش بيني‌هاي لازم انجام مي‌گيرد سكوها معمولاً داراي شيب عرضي 1% براي شستشوي و تخليه آب در نظر گرفته مي‌شود از نظر شرائط هندسي تمام سكوها در خط مستقيم قرار مي‌گيرند لذا نيازي به دور نيست.</a:t>
            </a:r>
            <a:endParaRPr lang="en-US" sz="2400" dirty="0"/>
          </a:p>
          <a:p>
            <a:pPr algn="r" rtl="1"/>
            <a:r>
              <a:rPr lang="fa-IR" sz="2400" dirty="0"/>
              <a:t>لابته در گزارش </a:t>
            </a:r>
            <a:r>
              <a:rPr lang="en-US" sz="2400" dirty="0"/>
              <a:t>PPK</a:t>
            </a:r>
            <a:r>
              <a:rPr lang="fa-IR" sz="2400" dirty="0"/>
              <a:t> حداقل عرض سكوي كناري (جانبي) را 6 متر و عرض سكوهاي مياني را حداقل 8 متر در نظر گرفته.</a:t>
            </a:r>
            <a:endParaRPr lang="en-US" sz="2400" dirty="0"/>
          </a:p>
          <a:p>
            <a:pPr algn="r" rtl="1"/>
            <a:r>
              <a:rPr lang="fa-IR" sz="2400" dirty="0"/>
              <a:t>در ضمن با توجه به حجم بارگذاري جمعيت و مشخصات قطار و رعايت استاندارد مقياس انساني حركت در طوح 183 سانتيمتر براي 3 نفر مي‌توان عرض سكو را محاسبه نمود.</a:t>
            </a:r>
            <a:endParaRPr lang="en-US" sz="2400" dirty="0"/>
          </a:p>
          <a:p>
            <a:pPr algn="r" rtl="1"/>
            <a:r>
              <a:rPr lang="fa-IR" sz="2400" dirty="0"/>
              <a:t>براساس گزارشات مترو تهران و استاندارد بين المللي در رابطه با تخصيص سطح به مسافرين سوار شونده به قطارها بر اساس فرمول زير تعيين مي‌گردد.</a:t>
            </a:r>
            <a:endParaRPr lang="en-US" sz="2400" dirty="0"/>
          </a:p>
          <a:p>
            <a:pPr algn="r" rtl="1"/>
            <a:endParaRPr lang="en-US" sz="2400" dirty="0"/>
          </a:p>
        </p:txBody>
      </p:sp>
    </p:spTree>
    <p:extLst>
      <p:ext uri="{BB962C8B-B14F-4D97-AF65-F5344CB8AC3E}">
        <p14:creationId xmlns:p14="http://schemas.microsoft.com/office/powerpoint/2010/main" val="3382218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609600"/>
            <a:ext cx="8486140" cy="565213"/>
          </a:xfrm>
        </p:spPr>
        <p:txBody>
          <a:bodyPr>
            <a:normAutofit fontScale="90000"/>
          </a:bodyPr>
          <a:lstStyle/>
          <a:p>
            <a:pPr algn="r" rtl="1"/>
            <a:endParaRPr lang="en-US" dirty="0"/>
          </a:p>
        </p:txBody>
      </p:sp>
      <p:sp>
        <p:nvSpPr>
          <p:cNvPr id="3" name="Content Placeholder 2"/>
          <p:cNvSpPr>
            <a:spLocks noGrp="1"/>
          </p:cNvSpPr>
          <p:nvPr>
            <p:ph idx="1"/>
          </p:nvPr>
        </p:nvSpPr>
        <p:spPr>
          <a:xfrm>
            <a:off x="1060768" y="1600200"/>
            <a:ext cx="8486140" cy="4709161"/>
          </a:xfrm>
        </p:spPr>
        <p:txBody>
          <a:bodyPr>
            <a:normAutofit/>
          </a:bodyPr>
          <a:lstStyle/>
          <a:p>
            <a:pPr algn="r" rtl="1"/>
            <a:r>
              <a:rPr lang="en-US" sz="2400" dirty="0"/>
              <a:t>F = n * P</a:t>
            </a:r>
          </a:p>
          <a:p>
            <a:pPr algn="r" rtl="1"/>
            <a:r>
              <a:rPr lang="en-US" sz="2400" dirty="0"/>
              <a:t>P</a:t>
            </a:r>
            <a:r>
              <a:rPr lang="fa-IR" sz="2400" dirty="0"/>
              <a:t> : سطح لازم براي يك مسافر</a:t>
            </a:r>
            <a:endParaRPr lang="en-US" sz="2400" dirty="0"/>
          </a:p>
          <a:p>
            <a:pPr algn="r" rtl="1"/>
            <a:r>
              <a:rPr lang="en-US" sz="2400" dirty="0"/>
              <a:t>N</a:t>
            </a:r>
            <a:r>
              <a:rPr lang="fa-IR" sz="2400" dirty="0"/>
              <a:t>: تعداد مسافرين منتظر</a:t>
            </a:r>
            <a:endParaRPr lang="en-US" sz="2400" dirty="0"/>
          </a:p>
          <a:p>
            <a:pPr algn="r" rtl="1"/>
            <a:r>
              <a:rPr lang="en-US" sz="2400" dirty="0"/>
              <a:t>F</a:t>
            </a:r>
            <a:r>
              <a:rPr lang="fa-IR" sz="2400" dirty="0"/>
              <a:t>: مساحت لازم براي ايستادن مسافر</a:t>
            </a:r>
            <a:endParaRPr lang="en-US" sz="2400" dirty="0"/>
          </a:p>
          <a:p>
            <a:pPr algn="r" rtl="1"/>
            <a:r>
              <a:rPr lang="fa-IR" sz="2400" dirty="0"/>
              <a:t>بر اساس استانداردهاي اروپائي براي يك مسافر در ايستگاههاي داخل شهر معادل 50% متر الي 70% و در ايستگاههاي بين شهري 7/ 0 الي 1 متر مربع تعيين شده.</a:t>
            </a:r>
            <a:endParaRPr lang="en-US" sz="2400" dirty="0"/>
          </a:p>
          <a:p>
            <a:pPr algn="r" rtl="1"/>
            <a:r>
              <a:rPr lang="fa-IR" sz="2400" dirty="0"/>
              <a:t>فرمول تعيين عرض سكو با توجه به تعداد مسافر:</a:t>
            </a:r>
            <a:endParaRPr lang="en-US" sz="2400" dirty="0"/>
          </a:p>
          <a:p>
            <a:pPr algn="r" rtl="1"/>
            <a:endParaRPr lang="en-US" sz="2400" dirty="0"/>
          </a:p>
        </p:txBody>
      </p:sp>
      <p:sp>
        <p:nvSpPr>
          <p:cNvPr id="4" name="Rectangle 2"/>
          <p:cNvSpPr>
            <a:spLocks noChangeArrowheads="1"/>
          </p:cNvSpPr>
          <p:nvPr/>
        </p:nvSpPr>
        <p:spPr bwMode="auto">
          <a:xfrm>
            <a:off x="0" y="0"/>
            <a:ext cx="10607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nvGraphicFramePr>
        <p:xfrm>
          <a:off x="0" y="0"/>
          <a:ext cx="1352550" cy="390525"/>
        </p:xfrm>
        <a:graphic>
          <a:graphicData uri="http://schemas.openxmlformats.org/presentationml/2006/ole">
            <mc:AlternateContent xmlns:mc="http://schemas.openxmlformats.org/markup-compatibility/2006">
              <mc:Choice xmlns:v="urn:schemas-microsoft-com:vml" Requires="v">
                <p:oleObj spid="_x0000_s1030" name="Equation" r:id="rId3" imgW="1358310" imgH="393529" progId="Equation.3">
                  <p:embed/>
                </p:oleObj>
              </mc:Choice>
              <mc:Fallback>
                <p:oleObj name="Equation" r:id="rId3" imgW="1358310" imgH="393529"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52550"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1237" y="5257800"/>
            <a:ext cx="3810000" cy="1235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22180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609600"/>
            <a:ext cx="8486140" cy="565213"/>
          </a:xfrm>
        </p:spPr>
        <p:txBody>
          <a:bodyPr>
            <a:normAutofit fontScale="90000"/>
          </a:bodyPr>
          <a:lstStyle/>
          <a:p>
            <a:pPr algn="r" rtl="1"/>
            <a:endParaRPr lang="en-US" dirty="0"/>
          </a:p>
        </p:txBody>
      </p:sp>
      <p:sp>
        <p:nvSpPr>
          <p:cNvPr id="3" name="Content Placeholder 2"/>
          <p:cNvSpPr>
            <a:spLocks noGrp="1"/>
          </p:cNvSpPr>
          <p:nvPr>
            <p:ph idx="1"/>
          </p:nvPr>
        </p:nvSpPr>
        <p:spPr>
          <a:xfrm>
            <a:off x="1060768" y="1600200"/>
            <a:ext cx="8486140" cy="4709161"/>
          </a:xfrm>
        </p:spPr>
        <p:txBody>
          <a:bodyPr>
            <a:normAutofit/>
          </a:bodyPr>
          <a:lstStyle/>
          <a:p>
            <a:pPr algn="r" rtl="1"/>
            <a:r>
              <a:rPr lang="en-US" sz="2400" dirty="0"/>
              <a:t>L</a:t>
            </a:r>
            <a:r>
              <a:rPr lang="fa-IR" sz="2400" dirty="0"/>
              <a:t>: طول مفيد سكو</a:t>
            </a:r>
            <a:endParaRPr lang="en-US" sz="2400" dirty="0"/>
          </a:p>
          <a:p>
            <a:pPr algn="r" rtl="1"/>
            <a:r>
              <a:rPr lang="en-US" sz="2400" dirty="0"/>
              <a:t>N</a:t>
            </a:r>
            <a:r>
              <a:rPr lang="fa-IR" sz="2400" dirty="0"/>
              <a:t> : تعداد حداكثر مسافر در سكو                                   </a:t>
            </a:r>
            <a:endParaRPr lang="en-US" sz="2400" dirty="0"/>
          </a:p>
          <a:p>
            <a:pPr algn="r" rtl="1"/>
            <a:r>
              <a:rPr lang="en-US" sz="2400" dirty="0"/>
              <a:t>B</a:t>
            </a:r>
            <a:r>
              <a:rPr lang="fa-IR" sz="2400" dirty="0"/>
              <a:t> : عرض سكو</a:t>
            </a:r>
            <a:endParaRPr lang="en-US" sz="2400" dirty="0"/>
          </a:p>
          <a:p>
            <a:pPr algn="r" rtl="1"/>
            <a:r>
              <a:rPr lang="en-US" sz="2400" dirty="0"/>
              <a:t> A</a:t>
            </a:r>
            <a:r>
              <a:rPr lang="fa-IR" sz="2400" dirty="0"/>
              <a:t>: ساختمان‌هاي احداث شده در سكوها</a:t>
            </a:r>
            <a:endParaRPr lang="en-US" sz="2400" dirty="0"/>
          </a:p>
          <a:p>
            <a:pPr algn="r" rtl="1"/>
            <a:r>
              <a:rPr lang="en-US" sz="2400" dirty="0"/>
              <a:t>n</a:t>
            </a:r>
            <a:r>
              <a:rPr lang="fa-IR" sz="2400" dirty="0"/>
              <a:t>: تعداد حاشيه ايمني با توجه به تعداد سكوها</a:t>
            </a:r>
            <a:endParaRPr lang="en-US" sz="2400" dirty="0"/>
          </a:p>
          <a:p>
            <a:pPr algn="r" rtl="1"/>
            <a:r>
              <a:rPr lang="en-US" sz="2400" dirty="0"/>
              <a:t>d </a:t>
            </a:r>
            <a:r>
              <a:rPr lang="fa-IR" sz="2400" dirty="0"/>
              <a:t>: تعداد مسافر در حالت پيك 5/ 1 نفر در متر مربع</a:t>
            </a:r>
            <a:endParaRPr lang="en-US" sz="2400" dirty="0"/>
          </a:p>
          <a:p>
            <a:pPr algn="r" rtl="1"/>
            <a:r>
              <a:rPr lang="en-US" sz="2400" dirty="0"/>
              <a:t>0.6</a:t>
            </a:r>
            <a:r>
              <a:rPr lang="fa-IR" sz="2400" dirty="0"/>
              <a:t>: ضريب حاشيه ايمني</a:t>
            </a:r>
            <a:endParaRPr lang="en-US" sz="2400" dirty="0"/>
          </a:p>
          <a:p>
            <a:pPr algn="r" rtl="1"/>
            <a:r>
              <a:rPr lang="fa-IR" sz="2400" dirty="0"/>
              <a:t>با وجود فرمول فوق توصيه شده است عرض سكو از ابعاد جدول زير كمتر نباشد.</a:t>
            </a:r>
            <a:endParaRPr lang="en-US" sz="2400" dirty="0"/>
          </a:p>
          <a:p>
            <a:pPr algn="r" rtl="1"/>
            <a:endParaRPr lang="en-US" sz="2400" dirty="0"/>
          </a:p>
        </p:txBody>
      </p:sp>
    </p:spTree>
    <p:extLst>
      <p:ext uri="{BB962C8B-B14F-4D97-AF65-F5344CB8AC3E}">
        <p14:creationId xmlns:p14="http://schemas.microsoft.com/office/powerpoint/2010/main" val="3382218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609600"/>
            <a:ext cx="8486140" cy="565213"/>
          </a:xfrm>
        </p:spPr>
        <p:txBody>
          <a:bodyPr>
            <a:normAutofit fontScale="90000"/>
          </a:bodyPr>
          <a:lstStyle/>
          <a:p>
            <a:pPr algn="r" rtl="1"/>
            <a:endParaRPr lang="en-US" dirty="0"/>
          </a:p>
        </p:txBody>
      </p:sp>
      <p:sp>
        <p:nvSpPr>
          <p:cNvPr id="5" name="Rectangle 1"/>
          <p:cNvSpPr>
            <a:spLocks noChangeArrowheads="1"/>
          </p:cNvSpPr>
          <p:nvPr/>
        </p:nvSpPr>
        <p:spPr bwMode="auto">
          <a:xfrm>
            <a:off x="2403475" y="3324225"/>
            <a:ext cx="10607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fa-IR" sz="1200" b="0" i="0" u="none" strike="noStrike" cap="none" normalizeH="0" baseline="0" smtClean="0">
                <a:ln>
                  <a:noFill/>
                </a:ln>
                <a:solidFill>
                  <a:schemeClr val="tx1"/>
                </a:solidFill>
                <a:effectLst/>
                <a:latin typeface="Calibri" pitchFamily="34" charset="0"/>
                <a:ea typeface="Calibri" pitchFamily="34" charset="0"/>
                <a:cs typeface="B Nazanin" pitchFamily="2" charset="-78"/>
              </a:rPr>
              <a:t>با وجود فرمول فوق توصيه شده است عرض سكو از ابعاد جدول زير كمتر نباشد.</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Content Placeholder 5"/>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09" y="2495550"/>
            <a:ext cx="956123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2218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609600"/>
            <a:ext cx="8486140" cy="565213"/>
          </a:xfrm>
        </p:spPr>
        <p:txBody>
          <a:bodyPr>
            <a:normAutofit fontScale="90000"/>
          </a:bodyPr>
          <a:lstStyle/>
          <a:p>
            <a:pPr algn="r" rtl="1"/>
            <a:r>
              <a:rPr lang="fa-IR" dirty="0"/>
              <a:t>طراحي ايستگاهها </a:t>
            </a:r>
            <a:endParaRPr lang="en-US" dirty="0"/>
          </a:p>
        </p:txBody>
      </p:sp>
      <p:sp>
        <p:nvSpPr>
          <p:cNvPr id="3" name="Content Placeholder 2"/>
          <p:cNvSpPr>
            <a:spLocks noGrp="1"/>
          </p:cNvSpPr>
          <p:nvPr>
            <p:ph idx="1"/>
          </p:nvPr>
        </p:nvSpPr>
        <p:spPr>
          <a:xfrm>
            <a:off x="1060768" y="1600200"/>
            <a:ext cx="8486140" cy="4709161"/>
          </a:xfrm>
        </p:spPr>
        <p:txBody>
          <a:bodyPr>
            <a:normAutofit/>
          </a:bodyPr>
          <a:lstStyle/>
          <a:p>
            <a:pPr algn="r" rtl="1"/>
            <a:r>
              <a:rPr lang="fa-IR" sz="2400" dirty="0"/>
              <a:t>بعد از شناخت كامل بر موقعيت ايستگاهها و محدوديت ها و خواسته ها و تعيين ميزان بارگذاري جمعيتي در آينده در واقع تراكم در ايستگاه مشخص شده و در نظر به مشخصات فني و شناخت كامل به سيستم اتوماسيون كه مدت توقف در قسمت هاي مختلف ايستگاه و همچنين مدت زمان بين دو حركت متوالي قطار </a:t>
            </a:r>
            <a:r>
              <a:rPr lang="en-US" sz="2400" dirty="0"/>
              <a:t>HEAD WAY  </a:t>
            </a:r>
            <a:r>
              <a:rPr lang="fa-IR" sz="2400" dirty="0"/>
              <a:t>و ميزان توقف آن در ايستگاه و شناخت بر سيستم بهره برداري پرسنلي يعني چارت سازماني بهره برداري و همچنين نتيجه مطالعات ارزش افزوده ناشي از ساخت ايستگاهها در ارتباط با توجيه احداث واحدهاي تجارتي و اداري در ايستگاهها نسبت به فضايابي و سازماندهي فضاها اقدام خواهد شد لذا قسمتي از فضاهاي مختلف تشكيل دهنده ايستگاهها و ارتباط بين آنها به شرح ذيل معرفي مي گردند .  </a:t>
            </a:r>
            <a:endParaRPr lang="en-US" sz="2400" dirty="0"/>
          </a:p>
        </p:txBody>
      </p:sp>
    </p:spTree>
    <p:extLst>
      <p:ext uri="{BB962C8B-B14F-4D97-AF65-F5344CB8AC3E}">
        <p14:creationId xmlns:p14="http://schemas.microsoft.com/office/powerpoint/2010/main" val="25975225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609600"/>
            <a:ext cx="8486140" cy="565213"/>
          </a:xfrm>
        </p:spPr>
        <p:txBody>
          <a:bodyPr>
            <a:noAutofit/>
          </a:bodyPr>
          <a:lstStyle/>
          <a:p>
            <a:pPr algn="r" rtl="1"/>
            <a:r>
              <a:rPr lang="fa-IR" sz="2000" dirty="0"/>
              <a:t>بررسي و مقايسه استانداردهاي بين المللي با استانداردهاي كشور فرانسه (مشاور سوفرتو</a:t>
            </a:r>
            <a:r>
              <a:rPr lang="fa-IR" sz="2000" dirty="0" smtClean="0"/>
              <a:t>)</a:t>
            </a:r>
            <a:endParaRPr lang="en-US" sz="2000" dirty="0"/>
          </a:p>
        </p:txBody>
      </p:sp>
      <p:sp>
        <p:nvSpPr>
          <p:cNvPr id="6" name="Content Placeholder 5"/>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437" y="1556004"/>
            <a:ext cx="8991600" cy="503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22180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609600"/>
            <a:ext cx="8486140" cy="565213"/>
          </a:xfrm>
        </p:spPr>
        <p:txBody>
          <a:bodyPr>
            <a:noAutofit/>
          </a:bodyPr>
          <a:lstStyle/>
          <a:p>
            <a:pPr algn="r" rtl="1"/>
            <a:r>
              <a:rPr lang="fa-IR" sz="2000" b="1" dirty="0"/>
              <a:t>سطوح مربوط به فضاهاي تاسياتي ويژه (</a:t>
            </a:r>
            <a:r>
              <a:rPr lang="en-US" sz="2000" b="1" dirty="0"/>
              <a:t>UPS- LPS- TPS</a:t>
            </a:r>
            <a:r>
              <a:rPr lang="fa-IR" sz="2000" b="1" dirty="0"/>
              <a:t>سيگنالينگ- مخابرات</a:t>
            </a:r>
            <a:r>
              <a:rPr lang="en-US" sz="2000" dirty="0"/>
              <a:t> </a:t>
            </a:r>
            <a:r>
              <a:rPr lang="fa-IR" sz="2000" dirty="0"/>
              <a:t> </a:t>
            </a:r>
            <a:endParaRPr lang="en-US" sz="2000" dirty="0"/>
          </a:p>
        </p:txBody>
      </p:sp>
      <p:sp>
        <p:nvSpPr>
          <p:cNvPr id="3" name="Content Placeholder 2"/>
          <p:cNvSpPr>
            <a:spLocks noGrp="1"/>
          </p:cNvSpPr>
          <p:nvPr>
            <p:ph idx="1"/>
          </p:nvPr>
        </p:nvSpPr>
        <p:spPr>
          <a:xfrm>
            <a:off x="1060768" y="1600200"/>
            <a:ext cx="8486140" cy="4709161"/>
          </a:xfrm>
        </p:spPr>
        <p:txBody>
          <a:bodyPr>
            <a:normAutofit/>
          </a:bodyPr>
          <a:lstStyle/>
          <a:p>
            <a:pPr algn="r" rtl="1"/>
            <a:r>
              <a:rPr lang="fa-IR" sz="2400" dirty="0"/>
              <a:t>1- معمولاض 10 تا 20 درصد زير بنا مربوط به سطوح خاص فضاهاي تاسيساتي ويژه از قبيل پست برق- اطاق باطري- اطاق آسانسور- اطاق تابلوهاي برق- پست يكسوساز و فضاهاي مربوط به تهويه و دفع دود و فضاي لازم براي سيگنالينگ- فضاهاي مربوط به عبور كابل‌ها خواهد بود.</a:t>
            </a:r>
            <a:endParaRPr lang="en-US" sz="2400" dirty="0"/>
          </a:p>
          <a:p>
            <a:pPr algn="r" rtl="1"/>
            <a:r>
              <a:rPr lang="fa-IR" sz="2400" dirty="0"/>
              <a:t>2- معمولاً 10 درصد از سطح زير بنا مربوط به سطح اشغال ديوارها و جدا كننده‌ها است.</a:t>
            </a:r>
            <a:endParaRPr lang="en-US" sz="2400" dirty="0"/>
          </a:p>
          <a:p>
            <a:pPr algn="r" rtl="1"/>
            <a:r>
              <a:rPr lang="fa-IR" sz="2400" dirty="0"/>
              <a:t>استانداردها و منابع مورد استفاده در مطالعات و طراحي ايستگاهها شبكه </a:t>
            </a:r>
            <a:r>
              <a:rPr lang="en-US" sz="2400" dirty="0"/>
              <a:t>LRT</a:t>
            </a:r>
            <a:r>
              <a:rPr lang="fa-IR" sz="2400" dirty="0"/>
              <a:t> خط شمال و جنوب برابر صورتجلسه مورخ 29/ 8/ 80 كميته تحقيق و بررسي قطار شهري اهواز در دفتر حمل و نقل وزارت كشور استفاده از استانداردهاي به شرح زير و همچنين توصيه‌هاي اتحاديه بين المللي حمل و نقل عمومي (</a:t>
            </a:r>
            <a:r>
              <a:rPr lang="en-US" sz="2400" dirty="0"/>
              <a:t>UITP</a:t>
            </a:r>
            <a:r>
              <a:rPr lang="fa-IR" sz="2400" dirty="0"/>
              <a:t>) مورد تاييد قرار گرفته است.</a:t>
            </a:r>
            <a:endParaRPr lang="en-US" sz="2400" dirty="0"/>
          </a:p>
          <a:p>
            <a:pPr algn="r" rtl="1"/>
            <a:endParaRPr lang="en-US" sz="2400" dirty="0"/>
          </a:p>
        </p:txBody>
      </p:sp>
    </p:spTree>
    <p:extLst>
      <p:ext uri="{BB962C8B-B14F-4D97-AF65-F5344CB8AC3E}">
        <p14:creationId xmlns:p14="http://schemas.microsoft.com/office/powerpoint/2010/main" val="3382218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609600"/>
            <a:ext cx="8486140" cy="565213"/>
          </a:xfrm>
        </p:spPr>
        <p:txBody>
          <a:bodyPr>
            <a:normAutofit fontScale="90000"/>
          </a:bodyPr>
          <a:lstStyle/>
          <a:p>
            <a:pPr algn="r" rtl="1"/>
            <a:endParaRPr lang="en-US" dirty="0"/>
          </a:p>
        </p:txBody>
      </p:sp>
      <p:sp>
        <p:nvSpPr>
          <p:cNvPr id="3" name="Content Placeholder 2"/>
          <p:cNvSpPr>
            <a:spLocks noGrp="1"/>
          </p:cNvSpPr>
          <p:nvPr>
            <p:ph idx="1"/>
          </p:nvPr>
        </p:nvSpPr>
        <p:spPr>
          <a:xfrm>
            <a:off x="1060768" y="1600200"/>
            <a:ext cx="8486140" cy="4709161"/>
          </a:xfrm>
        </p:spPr>
        <p:txBody>
          <a:bodyPr>
            <a:normAutofit fontScale="92500"/>
          </a:bodyPr>
          <a:lstStyle/>
          <a:p>
            <a:pPr algn="r" rtl="1"/>
            <a:r>
              <a:rPr lang="fa-IR" sz="2400" dirty="0"/>
              <a:t>1- سيستم برقي .استاندارد  </a:t>
            </a:r>
            <a:r>
              <a:rPr lang="en-US" sz="2400" dirty="0"/>
              <a:t>IEC</a:t>
            </a:r>
          </a:p>
          <a:p>
            <a:pPr algn="r" rtl="1"/>
            <a:r>
              <a:rPr lang="fa-IR" sz="2400" dirty="0"/>
              <a:t>2- سيستم تهويه و اطفاء حريق .استاندارد	</a:t>
            </a:r>
            <a:r>
              <a:rPr lang="en-US" sz="2400" dirty="0"/>
              <a:t>NFPA130 </a:t>
            </a:r>
            <a:r>
              <a:rPr lang="fa-IR" sz="2400" dirty="0"/>
              <a:t>3- سيستم حمل و نقل.استاندارد	</a:t>
            </a:r>
            <a:r>
              <a:rPr lang="en-US" sz="2400" dirty="0"/>
              <a:t>UIC,UIFP</a:t>
            </a:r>
          </a:p>
          <a:p>
            <a:pPr algn="r" rtl="1"/>
            <a:r>
              <a:rPr lang="fa-IR" sz="2400" dirty="0"/>
              <a:t>4- سيستم مخابرات و سيگنالينگ.استاندارد		</a:t>
            </a:r>
            <a:endParaRPr lang="en-US" sz="2400" dirty="0"/>
          </a:p>
          <a:p>
            <a:pPr algn="r" rtl="1"/>
            <a:r>
              <a:rPr lang="fa-IR" sz="2400" dirty="0"/>
              <a:t>		</a:t>
            </a:r>
            <a:r>
              <a:rPr lang="en-US" sz="2400" dirty="0"/>
              <a:t>PTT,CCIR, CCITT</a:t>
            </a:r>
          </a:p>
          <a:p>
            <a:pPr algn="r" rtl="1"/>
            <a:r>
              <a:rPr lang="fa-IR" sz="2400" dirty="0"/>
              <a:t>5- سيستم خط و واگن.استاندارد		</a:t>
            </a:r>
            <a:r>
              <a:rPr lang="en-US" sz="2400" dirty="0"/>
              <a:t>UIC, VDV</a:t>
            </a:r>
          </a:p>
          <a:p>
            <a:pPr algn="r" rtl="1"/>
            <a:r>
              <a:rPr lang="fa-IR" sz="2400" dirty="0"/>
              <a:t>6- مقررات خط و واگن .استاندارد		</a:t>
            </a:r>
            <a:r>
              <a:rPr lang="en-US" sz="2400" dirty="0"/>
              <a:t>BOS TRAB</a:t>
            </a:r>
          </a:p>
          <a:p>
            <a:pPr algn="r" rtl="1"/>
            <a:r>
              <a:rPr lang="fa-IR" sz="2400" dirty="0"/>
              <a:t>در اين جلسه مقرر گرديد مسئوليت تهيه استانداردها و دسته بندي و نظارت بر استفاده آنها و نيز هماهنگ سازي و تهيه و تدوين يك دستورالعمل استاندارد جامع در زمينه سيستم قطار شهري برعهده اتحاديه شركت هاي قطار شهري قرار گيرد . در ضمن خارج از شش بند صورتجلسه 29/8/80 كميته تحقيق و بررسي قطار شهري اهواز از استانداردها و منابع به شرح ذيل براي مطالعات وطراحي استفاده مي شود . </a:t>
            </a:r>
            <a:endParaRPr lang="en-US" sz="2400" dirty="0"/>
          </a:p>
        </p:txBody>
      </p:sp>
    </p:spTree>
    <p:extLst>
      <p:ext uri="{BB962C8B-B14F-4D97-AF65-F5344CB8AC3E}">
        <p14:creationId xmlns:p14="http://schemas.microsoft.com/office/powerpoint/2010/main" val="33822180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609600"/>
            <a:ext cx="8486140" cy="565213"/>
          </a:xfrm>
        </p:spPr>
        <p:txBody>
          <a:bodyPr>
            <a:normAutofit fontScale="90000"/>
          </a:bodyPr>
          <a:lstStyle/>
          <a:p>
            <a:pPr algn="r" rtl="1"/>
            <a:endParaRPr lang="en-US" dirty="0"/>
          </a:p>
        </p:txBody>
      </p:sp>
      <p:sp>
        <p:nvSpPr>
          <p:cNvPr id="3" name="Content Placeholder 2"/>
          <p:cNvSpPr>
            <a:spLocks noGrp="1"/>
          </p:cNvSpPr>
          <p:nvPr>
            <p:ph idx="1"/>
          </p:nvPr>
        </p:nvSpPr>
        <p:spPr>
          <a:xfrm>
            <a:off x="1060768" y="1600200"/>
            <a:ext cx="8486140" cy="4709161"/>
          </a:xfrm>
        </p:spPr>
        <p:txBody>
          <a:bodyPr>
            <a:normAutofit/>
          </a:bodyPr>
          <a:lstStyle/>
          <a:p>
            <a:pPr algn="r" rtl="1"/>
            <a:r>
              <a:rPr lang="fa-IR" sz="2400" dirty="0"/>
              <a:t>1- دستورالعمل هاي سازمان مديريت و برنامه ريزي </a:t>
            </a:r>
            <a:endParaRPr lang="en-US" sz="2400" dirty="0"/>
          </a:p>
          <a:p>
            <a:pPr algn="r" rtl="1"/>
            <a:r>
              <a:rPr lang="fa-IR" sz="2400" dirty="0"/>
              <a:t>2- مركز استاد دانشكده مترو . </a:t>
            </a:r>
            <a:endParaRPr lang="en-US" sz="2400" dirty="0"/>
          </a:p>
          <a:p>
            <a:pPr algn="r" rtl="1"/>
            <a:r>
              <a:rPr lang="fa-IR" sz="2400" dirty="0"/>
              <a:t>3- سايت هاي مختلف در اينترنت . </a:t>
            </a:r>
            <a:endParaRPr lang="en-US" sz="2400" dirty="0"/>
          </a:p>
          <a:p>
            <a:pPr algn="r" rtl="1"/>
            <a:r>
              <a:rPr lang="fa-IR" sz="2400" dirty="0"/>
              <a:t>4- كاتالوگ هاي سازندگان و فروشندگان تجهيزات . </a:t>
            </a:r>
            <a:endParaRPr lang="en-US" sz="2400" dirty="0"/>
          </a:p>
          <a:p>
            <a:pPr algn="r" rtl="1"/>
            <a:r>
              <a:rPr lang="fa-IR" sz="2400" dirty="0"/>
              <a:t>5- </a:t>
            </a:r>
            <a:r>
              <a:rPr lang="en-US" sz="2400" dirty="0"/>
              <a:t>NEUFERTARCHLLECTURE DATA</a:t>
            </a:r>
          </a:p>
          <a:p>
            <a:pPr algn="r" rtl="1"/>
            <a:r>
              <a:rPr lang="fa-IR" sz="2400" dirty="0"/>
              <a:t>6- </a:t>
            </a:r>
            <a:r>
              <a:rPr lang="en-US" sz="2400" dirty="0"/>
              <a:t>ARCHTLECTUAL GRAPHIC STANDARD</a:t>
            </a:r>
          </a:p>
          <a:p>
            <a:pPr algn="r" rtl="1"/>
            <a:r>
              <a:rPr lang="fa-IR" sz="2400" dirty="0"/>
              <a:t>7- </a:t>
            </a:r>
            <a:r>
              <a:rPr lang="en-US" sz="2400" dirty="0"/>
              <a:t>TIME SAVER STANDARD</a:t>
            </a:r>
          </a:p>
          <a:p>
            <a:pPr algn="r" rtl="1"/>
            <a:r>
              <a:rPr lang="fa-IR" sz="2400" dirty="0"/>
              <a:t>8- </a:t>
            </a:r>
            <a:r>
              <a:rPr lang="en-US" sz="2400" dirty="0"/>
              <a:t>HUMANSTANDARO IN ARCHITECTURE</a:t>
            </a:r>
          </a:p>
          <a:p>
            <a:pPr algn="r" rtl="1"/>
            <a:r>
              <a:rPr lang="fa-IR" sz="2400" dirty="0"/>
              <a:t>9- </a:t>
            </a:r>
            <a:r>
              <a:rPr lang="en-US" sz="2400" dirty="0"/>
              <a:t>PPK REPORTS</a:t>
            </a:r>
          </a:p>
          <a:p>
            <a:pPr algn="r" rtl="1"/>
            <a:r>
              <a:rPr lang="fa-IR" sz="2400" dirty="0"/>
              <a:t>10- </a:t>
            </a:r>
            <a:r>
              <a:rPr lang="en-US" sz="2400" dirty="0"/>
              <a:t>SYSTRA REPORTS</a:t>
            </a:r>
          </a:p>
          <a:p>
            <a:pPr algn="r" rtl="1"/>
            <a:endParaRPr lang="en-US" sz="2400" dirty="0"/>
          </a:p>
        </p:txBody>
      </p:sp>
    </p:spTree>
    <p:extLst>
      <p:ext uri="{BB962C8B-B14F-4D97-AF65-F5344CB8AC3E}">
        <p14:creationId xmlns:p14="http://schemas.microsoft.com/office/powerpoint/2010/main" val="33822180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609600"/>
            <a:ext cx="8486140" cy="565213"/>
          </a:xfrm>
        </p:spPr>
        <p:txBody>
          <a:bodyPr>
            <a:normAutofit fontScale="90000"/>
          </a:bodyPr>
          <a:lstStyle/>
          <a:p>
            <a:pPr algn="r" rtl="1"/>
            <a:r>
              <a:rPr lang="fa-IR" b="1" dirty="0"/>
              <a:t>جمع بندی</a:t>
            </a:r>
            <a:endParaRPr lang="en-US" dirty="0"/>
          </a:p>
        </p:txBody>
      </p:sp>
      <p:sp>
        <p:nvSpPr>
          <p:cNvPr id="3" name="Content Placeholder 2"/>
          <p:cNvSpPr>
            <a:spLocks noGrp="1"/>
          </p:cNvSpPr>
          <p:nvPr>
            <p:ph idx="1"/>
          </p:nvPr>
        </p:nvSpPr>
        <p:spPr>
          <a:xfrm>
            <a:off x="1060768" y="1600200"/>
            <a:ext cx="8486140" cy="4709161"/>
          </a:xfrm>
        </p:spPr>
        <p:txBody>
          <a:bodyPr>
            <a:normAutofit/>
          </a:bodyPr>
          <a:lstStyle/>
          <a:p>
            <a:pPr algn="r" rtl="1"/>
            <a:r>
              <a:rPr lang="fa-IR" sz="2400" dirty="0"/>
              <a:t>مطالبی که در این فصل بیان شد، اصول اولیه و کلیاتی است که در مورد سیرکولاسیون و فضاها و تسهیلات متفاوت مورد نیاز ایستگاه مترو بایستی مورد توجه قرار بگیرد  و از بررسی روابط ما بین فضاها، یه یک دیاگرام فضایی می رسیم که در واقع الگوی اصلی روابط فضایی در تمامی ایستگاه های مترو می باشد و به عنوان یک مرجع در طراحی ایستگاه مترو مدنظر قرار می گیرد.</a:t>
            </a:r>
            <a:endParaRPr lang="en-US" sz="2400" dirty="0"/>
          </a:p>
          <a:p>
            <a:pPr algn="r" rtl="1"/>
            <a:endParaRPr lang="en-US" sz="2400" dirty="0"/>
          </a:p>
        </p:txBody>
      </p:sp>
    </p:spTree>
    <p:extLst>
      <p:ext uri="{BB962C8B-B14F-4D97-AF65-F5344CB8AC3E}">
        <p14:creationId xmlns:p14="http://schemas.microsoft.com/office/powerpoint/2010/main" val="33822180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609600"/>
            <a:ext cx="8486140" cy="565213"/>
          </a:xfrm>
        </p:spPr>
        <p:txBody>
          <a:bodyPr>
            <a:normAutofit fontScale="90000"/>
          </a:bodyPr>
          <a:lstStyle/>
          <a:p>
            <a:pPr algn="r" rtl="1"/>
            <a:r>
              <a:rPr lang="fa-IR" b="1" dirty="0"/>
              <a:t>برنامه فیزیکی طرح</a:t>
            </a:r>
            <a:endParaRPr lang="en-US" dirty="0"/>
          </a:p>
        </p:txBody>
      </p:sp>
      <p:sp>
        <p:nvSpPr>
          <p:cNvPr id="3" name="Content Placeholder 2"/>
          <p:cNvSpPr>
            <a:spLocks noGrp="1"/>
          </p:cNvSpPr>
          <p:nvPr>
            <p:ph idx="1"/>
          </p:nvPr>
        </p:nvSpPr>
        <p:spPr>
          <a:xfrm>
            <a:off x="1060768" y="1600200"/>
            <a:ext cx="8486140" cy="4709161"/>
          </a:xfrm>
        </p:spPr>
        <p:txBody>
          <a:bodyPr>
            <a:normAutofit/>
          </a:bodyPr>
          <a:lstStyle/>
          <a:p>
            <a:pPr algn="r" rtl="1"/>
            <a:r>
              <a:rPr lang="fa-IR" sz="2400" dirty="0"/>
              <a:t>در ابتدا لازم به توضیح است که ابعاد و اندازه هایی که در این فصل استاندارد محاسبات بدان اشاره شده باید به عنوان حداقل در طراحی در نظر گرفته شود و براساس نوع طرح و کیفیت فضاها این ابعاد قابل تغییر است. لذا با توجه به مطالعات انجام شده و تشریح فضاها و با در نظر گرفتن موقعیت مکانی ایستگاه و میزان آن در طول روز، مساحت بخش های مختلف ایستگاه به شرح زیر است: </a:t>
            </a:r>
            <a:endParaRPr lang="en-US" sz="2400" dirty="0"/>
          </a:p>
          <a:p>
            <a:pPr algn="r" rtl="1"/>
            <a:endParaRPr lang="en-US" sz="2400" dirty="0"/>
          </a:p>
        </p:txBody>
      </p:sp>
    </p:spTree>
    <p:extLst>
      <p:ext uri="{BB962C8B-B14F-4D97-AF65-F5344CB8AC3E}">
        <p14:creationId xmlns:p14="http://schemas.microsoft.com/office/powerpoint/2010/main" val="33822180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609600"/>
            <a:ext cx="8486140" cy="565213"/>
          </a:xfrm>
        </p:spPr>
        <p:txBody>
          <a:bodyPr>
            <a:normAutofit fontScale="90000"/>
          </a:bodyPr>
          <a:lstStyle/>
          <a:p>
            <a:pPr algn="r" rtl="1"/>
            <a:r>
              <a:rPr lang="fa-IR" b="1" dirty="0"/>
              <a:t>بخش اصلی ایستگاه</a:t>
            </a:r>
            <a:endParaRPr lang="en-US" dirty="0"/>
          </a:p>
        </p:txBody>
      </p:sp>
      <p:sp>
        <p:nvSpPr>
          <p:cNvPr id="3" name="Content Placeholder 2"/>
          <p:cNvSpPr>
            <a:spLocks noGrp="1"/>
          </p:cNvSpPr>
          <p:nvPr>
            <p:ph idx="1"/>
          </p:nvPr>
        </p:nvSpPr>
        <p:spPr>
          <a:xfrm>
            <a:off x="1060768" y="1600200"/>
            <a:ext cx="8486140" cy="4709161"/>
          </a:xfrm>
        </p:spPr>
        <p:txBody>
          <a:bodyPr>
            <a:normAutofit/>
          </a:bodyPr>
          <a:lstStyle/>
          <a:p>
            <a:pPr algn="r" rtl="1"/>
            <a:r>
              <a:rPr lang="fa-IR" sz="2400" dirty="0"/>
              <a:t>سازمان ورودی و انتظار (کنترل نشده) شامل 2 بخش جمعاض 810 مترمربع </a:t>
            </a:r>
            <a:endParaRPr lang="en-US" sz="2400" dirty="0"/>
          </a:p>
          <a:p>
            <a:pPr algn="r" rtl="1"/>
            <a:r>
              <a:rPr lang="fa-IR" sz="2400" dirty="0"/>
              <a:t>سالن انتظار کنترل شده به مساحت کلی 1100 مترمربع </a:t>
            </a:r>
            <a:endParaRPr lang="en-US" sz="2400" dirty="0"/>
          </a:p>
          <a:p>
            <a:pPr algn="r" rtl="1"/>
            <a:r>
              <a:rPr lang="fa-IR" sz="2400" dirty="0"/>
              <a:t>فضای سکوها و سوار و پیاده شدن مسافران به مساحت 1420 مترمربع </a:t>
            </a:r>
            <a:endParaRPr lang="en-US" sz="2400" dirty="0"/>
          </a:p>
          <a:p>
            <a:pPr algn="r" rtl="1"/>
            <a:r>
              <a:rPr lang="fa-IR" sz="2400" dirty="0"/>
              <a:t>باجه های فروش بلیط و اتاقهای حسابداری کنار انها جمعاً به مساحت 127 مترمربع </a:t>
            </a:r>
            <a:endParaRPr lang="en-US" sz="2400" dirty="0"/>
          </a:p>
          <a:p>
            <a:pPr algn="r" rtl="1"/>
            <a:r>
              <a:rPr lang="fa-IR" sz="2400" dirty="0"/>
              <a:t>بخش اداری شامل اتاق رئیس ایستگاه، اتاق جلسات و اتاق کارکنان به مساحت 50 مترمربع </a:t>
            </a:r>
            <a:endParaRPr lang="en-US" sz="2400" dirty="0"/>
          </a:p>
          <a:p>
            <a:pPr algn="r" rtl="1"/>
            <a:r>
              <a:rPr lang="fa-IR" sz="2400" dirty="0"/>
              <a:t>جمعا بخش اصلی ایستگاه زیربنای معادل 5720 مترمربع را به خود اختصاص داده است.</a:t>
            </a:r>
            <a:endParaRPr lang="en-US" sz="2400" dirty="0"/>
          </a:p>
        </p:txBody>
      </p:sp>
    </p:spTree>
    <p:extLst>
      <p:ext uri="{BB962C8B-B14F-4D97-AF65-F5344CB8AC3E}">
        <p14:creationId xmlns:p14="http://schemas.microsoft.com/office/powerpoint/2010/main" val="33822180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609600"/>
            <a:ext cx="8486140" cy="565213"/>
          </a:xfrm>
        </p:spPr>
        <p:txBody>
          <a:bodyPr>
            <a:normAutofit fontScale="90000"/>
          </a:bodyPr>
          <a:lstStyle/>
          <a:p>
            <a:pPr lvl="0" algn="r" rtl="1"/>
            <a:r>
              <a:rPr lang="fa-IR" b="1" dirty="0"/>
              <a:t>بخش خدمات </a:t>
            </a:r>
            <a:endParaRPr lang="en-US" dirty="0"/>
          </a:p>
        </p:txBody>
      </p:sp>
      <p:sp>
        <p:nvSpPr>
          <p:cNvPr id="3" name="Content Placeholder 2"/>
          <p:cNvSpPr>
            <a:spLocks noGrp="1"/>
          </p:cNvSpPr>
          <p:nvPr>
            <p:ph idx="1"/>
          </p:nvPr>
        </p:nvSpPr>
        <p:spPr>
          <a:xfrm>
            <a:off x="1060768" y="1600200"/>
            <a:ext cx="8486140" cy="4709161"/>
          </a:xfrm>
        </p:spPr>
        <p:txBody>
          <a:bodyPr>
            <a:normAutofit/>
          </a:bodyPr>
          <a:lstStyle/>
          <a:p>
            <a:pPr algn="r" rtl="1"/>
            <a:r>
              <a:rPr lang="fa-IR" sz="2400" dirty="0"/>
              <a:t>سرویسهای بهداتشتی خانمها و آقایان و معلولین در کل ایستگاه جمعاً 20 عدد به مساحت 60 مترمربع </a:t>
            </a:r>
            <a:endParaRPr lang="en-US" sz="2400" dirty="0"/>
          </a:p>
          <a:p>
            <a:pPr algn="r" rtl="1"/>
            <a:r>
              <a:rPr lang="fa-IR" sz="2400" dirty="0"/>
              <a:t>اتاق نظافت 12 مترمربع </a:t>
            </a:r>
            <a:endParaRPr lang="en-US" sz="2400" dirty="0"/>
          </a:p>
          <a:p>
            <a:pPr algn="r" rtl="1"/>
            <a:r>
              <a:rPr lang="fa-IR" sz="2400" dirty="0"/>
              <a:t>انبار به مساحت 40 مترمربع </a:t>
            </a:r>
            <a:endParaRPr lang="en-US" sz="2400" dirty="0"/>
          </a:p>
          <a:p>
            <a:pPr algn="r" rtl="1"/>
            <a:r>
              <a:rPr lang="fa-IR" sz="2400" dirty="0"/>
              <a:t>محل استراحت رانندگان و کارکنان ایستگاه و رخت کن 40 مترمربع </a:t>
            </a:r>
            <a:endParaRPr lang="en-US" sz="2400" dirty="0"/>
          </a:p>
          <a:p>
            <a:pPr algn="r" rtl="1"/>
            <a:r>
              <a:rPr lang="fa-IR" sz="2400" dirty="0"/>
              <a:t>جمعاً بخش خدمات 150 مترمربع زیربنا را اشعال کرده است.</a:t>
            </a:r>
            <a:endParaRPr lang="en-US" sz="2400" dirty="0"/>
          </a:p>
          <a:p>
            <a:pPr algn="r" rtl="1"/>
            <a:endParaRPr lang="en-US" sz="2400" dirty="0"/>
          </a:p>
        </p:txBody>
      </p:sp>
    </p:spTree>
    <p:extLst>
      <p:ext uri="{BB962C8B-B14F-4D97-AF65-F5344CB8AC3E}">
        <p14:creationId xmlns:p14="http://schemas.microsoft.com/office/powerpoint/2010/main" val="33822180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609600"/>
            <a:ext cx="8486140" cy="565213"/>
          </a:xfrm>
        </p:spPr>
        <p:txBody>
          <a:bodyPr>
            <a:normAutofit fontScale="90000"/>
          </a:bodyPr>
          <a:lstStyle/>
          <a:p>
            <a:pPr algn="r" rtl="1"/>
            <a:r>
              <a:rPr lang="fa-IR" b="1" dirty="0"/>
              <a:t>بخش خدمات جانبی </a:t>
            </a:r>
            <a:endParaRPr lang="en-US" dirty="0"/>
          </a:p>
        </p:txBody>
      </p:sp>
      <p:sp>
        <p:nvSpPr>
          <p:cNvPr id="3" name="Content Placeholder 2"/>
          <p:cNvSpPr>
            <a:spLocks noGrp="1"/>
          </p:cNvSpPr>
          <p:nvPr>
            <p:ph idx="1"/>
          </p:nvPr>
        </p:nvSpPr>
        <p:spPr>
          <a:xfrm>
            <a:off x="1060768" y="1600200"/>
            <a:ext cx="8486140" cy="4709161"/>
          </a:xfrm>
        </p:spPr>
        <p:txBody>
          <a:bodyPr>
            <a:normAutofit/>
          </a:bodyPr>
          <a:lstStyle/>
          <a:p>
            <a:pPr algn="r" rtl="1"/>
            <a:r>
              <a:rPr lang="fa-IR" sz="2400" dirty="0"/>
              <a:t>کافه و رستوران به مساحت 120 مترمربع </a:t>
            </a:r>
            <a:endParaRPr lang="en-US" sz="2400" dirty="0"/>
          </a:p>
          <a:p>
            <a:pPr algn="r" rtl="1"/>
            <a:r>
              <a:rPr lang="fa-IR" sz="2400" dirty="0"/>
              <a:t>مراکز خرید و تجاری به مساحت 225 مترمربع </a:t>
            </a:r>
            <a:endParaRPr lang="en-US" sz="2400" dirty="0"/>
          </a:p>
          <a:p>
            <a:pPr algn="r" rtl="1"/>
            <a:r>
              <a:rPr lang="fa-IR" sz="2400" dirty="0"/>
              <a:t>مراکز اداری خدماتنی مانند دفاتر پست 30 مترمربع </a:t>
            </a:r>
            <a:endParaRPr lang="en-US" sz="2400" dirty="0"/>
          </a:p>
          <a:p>
            <a:pPr algn="r" rtl="1"/>
            <a:r>
              <a:rPr lang="fa-IR" sz="2400" dirty="0"/>
              <a:t>اتاق کمکهای اولیه و اورژانس 15 مترمربع </a:t>
            </a:r>
            <a:endParaRPr lang="en-US" sz="2400" dirty="0"/>
          </a:p>
        </p:txBody>
      </p:sp>
    </p:spTree>
    <p:extLst>
      <p:ext uri="{BB962C8B-B14F-4D97-AF65-F5344CB8AC3E}">
        <p14:creationId xmlns:p14="http://schemas.microsoft.com/office/powerpoint/2010/main" val="33822180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609600"/>
            <a:ext cx="8486140" cy="565213"/>
          </a:xfrm>
        </p:spPr>
        <p:txBody>
          <a:bodyPr>
            <a:normAutofit fontScale="90000"/>
          </a:bodyPr>
          <a:lstStyle/>
          <a:p>
            <a:pPr lvl="0" algn="r" rtl="1"/>
            <a:r>
              <a:rPr lang="fa-IR" b="1" dirty="0"/>
              <a:t>بخش تاسیسات </a:t>
            </a:r>
            <a:endParaRPr lang="en-US" dirty="0"/>
          </a:p>
        </p:txBody>
      </p:sp>
      <p:sp>
        <p:nvSpPr>
          <p:cNvPr id="3" name="Content Placeholder 2"/>
          <p:cNvSpPr>
            <a:spLocks noGrp="1"/>
          </p:cNvSpPr>
          <p:nvPr>
            <p:ph idx="1"/>
          </p:nvPr>
        </p:nvSpPr>
        <p:spPr>
          <a:xfrm>
            <a:off x="1060768" y="1600200"/>
            <a:ext cx="8486140" cy="4709161"/>
          </a:xfrm>
        </p:spPr>
        <p:txBody>
          <a:bodyPr>
            <a:normAutofit fontScale="92500" lnSpcReduction="20000"/>
          </a:bodyPr>
          <a:lstStyle/>
          <a:p>
            <a:pPr algn="r" rtl="1"/>
            <a:r>
              <a:rPr lang="fa-IR" sz="2400" dirty="0"/>
              <a:t>موتورخانه به مساحت 250 مترمربع در دو واحد </a:t>
            </a:r>
            <a:endParaRPr lang="en-US" sz="2400" dirty="0"/>
          </a:p>
          <a:p>
            <a:pPr algn="r" rtl="1"/>
            <a:r>
              <a:rPr lang="fa-IR" sz="2400" dirty="0"/>
              <a:t>اتاق هواساز به مساحت 200 مترمربع </a:t>
            </a:r>
            <a:endParaRPr lang="en-US" sz="2400" dirty="0"/>
          </a:p>
          <a:p>
            <a:pPr algn="r" rtl="1"/>
            <a:r>
              <a:rPr lang="fa-IR" sz="2400" dirty="0"/>
              <a:t>اتاق پست روشنایی به مساحت 160 مترمربع در دو واحد </a:t>
            </a:r>
            <a:endParaRPr lang="en-US" sz="2400" dirty="0"/>
          </a:p>
          <a:p>
            <a:pPr algn="r" rtl="1"/>
            <a:r>
              <a:rPr lang="fa-IR" sz="2400" dirty="0"/>
              <a:t>اتاق ترانسفورماتور به مساحت کلی 100 مترمربع در 2 واحد </a:t>
            </a:r>
            <a:endParaRPr lang="en-US" sz="2400" dirty="0"/>
          </a:p>
          <a:p>
            <a:pPr algn="r" rtl="1"/>
            <a:r>
              <a:rPr lang="fa-IR" sz="2400" dirty="0"/>
              <a:t>اتاق تابولهای برق 60 مترمربع </a:t>
            </a:r>
            <a:endParaRPr lang="en-US" sz="2400" dirty="0"/>
          </a:p>
          <a:p>
            <a:pPr algn="r" rtl="1"/>
            <a:r>
              <a:rPr lang="fa-IR" sz="2400" dirty="0"/>
              <a:t>اتاف باطری 20 مترمربع </a:t>
            </a:r>
            <a:endParaRPr lang="en-US" sz="2400" dirty="0"/>
          </a:p>
          <a:p>
            <a:pPr algn="r" rtl="1"/>
            <a:r>
              <a:rPr lang="fa-IR" sz="2400" dirty="0"/>
              <a:t>اتاق فرمان 28 مترمربع </a:t>
            </a:r>
            <a:endParaRPr lang="en-US" sz="2400" dirty="0"/>
          </a:p>
          <a:p>
            <a:pPr algn="r" rtl="1"/>
            <a:r>
              <a:rPr lang="fa-IR" sz="2400" dirty="0"/>
              <a:t>اتاق فنی 80 مترمربع </a:t>
            </a:r>
            <a:endParaRPr lang="en-US" sz="2400" dirty="0"/>
          </a:p>
          <a:p>
            <a:pPr algn="r" rtl="1"/>
            <a:r>
              <a:rPr lang="fa-IR" sz="2400" dirty="0"/>
              <a:t>اتاق تعمیر پله برقی 24 مترمربع </a:t>
            </a:r>
            <a:endParaRPr lang="en-US" sz="2400" dirty="0"/>
          </a:p>
          <a:p>
            <a:pPr algn="r" rtl="1"/>
            <a:r>
              <a:rPr lang="fa-IR" sz="2400" dirty="0"/>
              <a:t>انابر وسایل مربوط به تاسیسات 50 مترمربع </a:t>
            </a:r>
            <a:endParaRPr lang="en-US" sz="2400" dirty="0"/>
          </a:p>
          <a:p>
            <a:pPr algn="r" rtl="1"/>
            <a:r>
              <a:rPr lang="fa-IR" sz="2400" dirty="0"/>
              <a:t>اتاق برق جریان ضعیف، اتاق توزیع نیرو و روشنایی و اتاق باطری با جریان ضعیف در سطح سکو با مساحت 100 مترمربع </a:t>
            </a:r>
            <a:endParaRPr lang="en-US" sz="2400" dirty="0"/>
          </a:p>
          <a:p>
            <a:pPr algn="r" rtl="1"/>
            <a:r>
              <a:rPr lang="fa-IR" sz="2400" dirty="0"/>
              <a:t>جمعاً بخش تاسیسات 1120 مترمربع زیربنا را به خود اختصاص داده است.</a:t>
            </a:r>
            <a:endParaRPr lang="en-US" sz="2400" dirty="0"/>
          </a:p>
          <a:p>
            <a:pPr algn="r" rtl="1"/>
            <a:endParaRPr lang="en-US" sz="2400" dirty="0"/>
          </a:p>
        </p:txBody>
      </p:sp>
    </p:spTree>
    <p:extLst>
      <p:ext uri="{BB962C8B-B14F-4D97-AF65-F5344CB8AC3E}">
        <p14:creationId xmlns:p14="http://schemas.microsoft.com/office/powerpoint/2010/main" val="3382218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609600"/>
            <a:ext cx="8486140" cy="565213"/>
          </a:xfrm>
        </p:spPr>
        <p:txBody>
          <a:bodyPr>
            <a:normAutofit fontScale="90000"/>
          </a:bodyPr>
          <a:lstStyle/>
          <a:p>
            <a:pPr algn="r" rtl="1"/>
            <a:r>
              <a:rPr lang="fa-IR" b="1" dirty="0"/>
              <a:t>معيارها مدنظر در طراحي ورودي و خروجي ايستگاهها</a:t>
            </a:r>
            <a:endParaRPr lang="en-US" dirty="0"/>
          </a:p>
        </p:txBody>
      </p:sp>
      <p:sp>
        <p:nvSpPr>
          <p:cNvPr id="3" name="Content Placeholder 2"/>
          <p:cNvSpPr>
            <a:spLocks noGrp="1"/>
          </p:cNvSpPr>
          <p:nvPr>
            <p:ph idx="1"/>
          </p:nvPr>
        </p:nvSpPr>
        <p:spPr>
          <a:xfrm>
            <a:off x="1060768" y="1600200"/>
            <a:ext cx="8486140" cy="4709161"/>
          </a:xfrm>
        </p:spPr>
        <p:txBody>
          <a:bodyPr>
            <a:normAutofit/>
          </a:bodyPr>
          <a:lstStyle/>
          <a:p>
            <a:pPr algn="r" rtl="1"/>
            <a:r>
              <a:rPr lang="fa-IR" sz="2400" dirty="0"/>
              <a:t>كه معمولاً اينگونه معيارها بايد مدنظر قرار گيرد . </a:t>
            </a:r>
            <a:endParaRPr lang="en-US" sz="2400" dirty="0"/>
          </a:p>
          <a:p>
            <a:pPr algn="r" rtl="1"/>
            <a:r>
              <a:rPr lang="fa-IR" sz="2400" dirty="0"/>
              <a:t>1- يك فضاي قابل تشخيص و كاملاً مشخص كه بهتر است يك بناي زيبا و جذاب با ضريب جلب توجه بالا احداث شود . </a:t>
            </a:r>
            <a:endParaRPr lang="en-US" sz="2400" dirty="0"/>
          </a:p>
          <a:p>
            <a:pPr algn="r" rtl="1"/>
            <a:r>
              <a:rPr lang="fa-IR" sz="2400" dirty="0"/>
              <a:t>2- از نظر رعايت ايمني كاملاً بررسي شود كه در فضاي باز با مساحت مورد نياز و بدون ريزش مصالح از ساختمان هاي همجوار و بدون برخورد با وسائل نقليه ديگر قرار گيرد . </a:t>
            </a:r>
            <a:endParaRPr lang="en-US" sz="2400" dirty="0"/>
          </a:p>
          <a:p>
            <a:pPr algn="r" rtl="1"/>
            <a:r>
              <a:rPr lang="fa-IR" sz="2400" dirty="0"/>
              <a:t>3- در مدخل ها بايد فضاي كافي براي خروج مسافران و ابعاد درب خروجي و ورودي محاسبه و متناسب با عبور جمعيت باشد و همچنين رعايت فاصله با فضاي خطر ساز و پرتراكم گردد . </a:t>
            </a:r>
            <a:endParaRPr lang="en-US" sz="2400" dirty="0"/>
          </a:p>
        </p:txBody>
      </p:sp>
    </p:spTree>
    <p:extLst>
      <p:ext uri="{BB962C8B-B14F-4D97-AF65-F5344CB8AC3E}">
        <p14:creationId xmlns:p14="http://schemas.microsoft.com/office/powerpoint/2010/main" val="33822180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609600"/>
            <a:ext cx="8486140" cy="565213"/>
          </a:xfrm>
        </p:spPr>
        <p:txBody>
          <a:bodyPr>
            <a:normAutofit fontScale="90000"/>
          </a:bodyPr>
          <a:lstStyle/>
          <a:p>
            <a:pPr lvl="0" algn="r" rtl="1"/>
            <a:r>
              <a:rPr lang="fa-IR" b="1" dirty="0"/>
              <a:t>مكان‌يابي </a:t>
            </a:r>
            <a:r>
              <a:rPr lang="fa-IR" b="1" dirty="0" smtClean="0"/>
              <a:t>ايستگاهها</a:t>
            </a:r>
            <a:endParaRPr lang="en-US" dirty="0"/>
          </a:p>
        </p:txBody>
      </p:sp>
      <p:sp>
        <p:nvSpPr>
          <p:cNvPr id="3" name="Content Placeholder 2"/>
          <p:cNvSpPr>
            <a:spLocks noGrp="1"/>
          </p:cNvSpPr>
          <p:nvPr>
            <p:ph idx="1"/>
          </p:nvPr>
        </p:nvSpPr>
        <p:spPr>
          <a:xfrm>
            <a:off x="1060768" y="1600200"/>
            <a:ext cx="8486140" cy="4709161"/>
          </a:xfrm>
        </p:spPr>
        <p:txBody>
          <a:bodyPr>
            <a:normAutofit fontScale="85000" lnSpcReduction="10000"/>
          </a:bodyPr>
          <a:lstStyle/>
          <a:p>
            <a:pPr algn="r" rtl="1"/>
            <a:r>
              <a:rPr lang="fa-IR" sz="2400" dirty="0"/>
              <a:t>با توجه به مطالعات انجام گرفته در طول يك دهه توسط مشاوران خارجي فرانسوي و استراليائي و همچنين مطالعات جامع حمل و نقل ترافيك توسط شركت مترو و سازمان حمل و نقل ترافيك و تاييد شوراي عالي ترافيك خط اولويت دار درون شهري از نيروگاه زرگان در قسمت شمال شهر به كارخانه نورد در قسمت جنوبي شهر به طول 132/ 23 كيلومتر كه تماماً در زير زمين قرار دارد و با توجه به سيستم حمل و نقل انبوه بر در ارتباط با حجم جابجائي مسافر در وضعيت شروع و بهره‌برداري به ميزان 8000 نفر در ساعت در يك جهت و در افق طرح به ميزان 6000 نفر در ساعت در يك جهت در حالت اوج (پيك) استفاده از سيستم </a:t>
            </a:r>
            <a:r>
              <a:rPr lang="en-US" sz="2400" dirty="0"/>
              <a:t>LRT</a:t>
            </a:r>
            <a:r>
              <a:rPr lang="fa-IR" sz="2400" dirty="0"/>
              <a:t> و نظر به راحتي و ظرافت حركت اين سيستم و سرويس دهي به مسافران كه معمولاً از تجربيات جهاني به دست آمده فواصل ايستگاههادر اين سيستم از 400 متر تا 800 متر خواهد بود و در يك جمع بندي فواصل ايستگاهها در سيستم </a:t>
            </a:r>
            <a:r>
              <a:rPr lang="en-US" sz="2400" dirty="0"/>
              <a:t>LRT</a:t>
            </a:r>
            <a:r>
              <a:rPr lang="fa-IR" sz="2400" dirty="0"/>
              <a:t> از سيستم </a:t>
            </a:r>
            <a:r>
              <a:rPr lang="en-US" sz="2400" dirty="0"/>
              <a:t>MRT</a:t>
            </a:r>
            <a:r>
              <a:rPr lang="fa-IR" sz="2400" dirty="0"/>
              <a:t> كمتر خواهد بود لذا در خط شمال – جنوب شهر اهواز متوسط فواصل 850 متر و بيشترين آن حدوداً 1250 متر و كوچكترين آن حدوداً 650 متر خواهد بود.</a:t>
            </a:r>
            <a:endParaRPr lang="en-US" sz="2400" dirty="0"/>
          </a:p>
          <a:p>
            <a:pPr algn="r" rtl="1"/>
            <a:r>
              <a:rPr lang="fa-IR" sz="2400" dirty="0"/>
              <a:t>تاثير حوزه نفوذ براي جذب مسافر حداكثر 10 دقيقه پياده روي يعني نزديك به يك كيلومتر و براساس مطالعات اولويه كه تحت بررسي تاثير ارزش افزوده بر اراضي پيرامون ايستگاه شعاع حوزه نفوذ را 250 الي 400 متري از موقعيت ايستگاه ديده است.</a:t>
            </a:r>
            <a:endParaRPr lang="en-US" sz="2400" dirty="0"/>
          </a:p>
          <a:p>
            <a:pPr algn="r" rtl="1"/>
            <a:r>
              <a:rPr lang="fa-IR" sz="2400" dirty="0"/>
              <a:t> </a:t>
            </a:r>
            <a:endParaRPr lang="en-US" sz="2400" dirty="0"/>
          </a:p>
          <a:p>
            <a:pPr algn="r" rtl="1"/>
            <a:endParaRPr lang="en-US" sz="2400" dirty="0"/>
          </a:p>
        </p:txBody>
      </p:sp>
    </p:spTree>
    <p:extLst>
      <p:ext uri="{BB962C8B-B14F-4D97-AF65-F5344CB8AC3E}">
        <p14:creationId xmlns:p14="http://schemas.microsoft.com/office/powerpoint/2010/main" val="33822180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609600"/>
            <a:ext cx="8486140" cy="565213"/>
          </a:xfrm>
        </p:spPr>
        <p:txBody>
          <a:bodyPr>
            <a:normAutofit fontScale="90000"/>
          </a:bodyPr>
          <a:lstStyle/>
          <a:p>
            <a:pPr algn="r" rtl="1"/>
            <a:r>
              <a:rPr lang="fa-IR" b="1" dirty="0"/>
              <a:t>مراحل مطالعاتي براي طراحي ايستگاهها</a:t>
            </a:r>
            <a:endParaRPr lang="en-US" dirty="0"/>
          </a:p>
        </p:txBody>
      </p:sp>
      <p:sp>
        <p:nvSpPr>
          <p:cNvPr id="3" name="Content Placeholder 2"/>
          <p:cNvSpPr>
            <a:spLocks noGrp="1"/>
          </p:cNvSpPr>
          <p:nvPr>
            <p:ph idx="1"/>
          </p:nvPr>
        </p:nvSpPr>
        <p:spPr>
          <a:xfrm>
            <a:off x="1060768" y="1600200"/>
            <a:ext cx="8486140" cy="4709161"/>
          </a:xfrm>
        </p:spPr>
        <p:txBody>
          <a:bodyPr>
            <a:normAutofit lnSpcReduction="10000"/>
          </a:bodyPr>
          <a:lstStyle/>
          <a:p>
            <a:pPr algn="r" rtl="1"/>
            <a:r>
              <a:rPr lang="fa-IR" sz="2400" dirty="0"/>
              <a:t>1- شناخت وضع موجود از نظر برنامه‌ريزي شهري و طراحي مهندسي شهري.</a:t>
            </a:r>
            <a:endParaRPr lang="en-US" sz="2400" dirty="0"/>
          </a:p>
          <a:p>
            <a:pPr algn="r" rtl="1"/>
            <a:r>
              <a:rPr lang="fa-IR" sz="2400" dirty="0"/>
              <a:t>2- شناخت طرح جامع و تفصيلي.</a:t>
            </a:r>
            <a:endParaRPr lang="en-US" sz="2400" dirty="0"/>
          </a:p>
          <a:p>
            <a:pPr algn="r" rtl="1"/>
            <a:r>
              <a:rPr lang="fa-IR" sz="2400" dirty="0"/>
              <a:t>3- شناخت به مطالعات جامع حمل و نقل ترافيك شهر.</a:t>
            </a:r>
            <a:endParaRPr lang="en-US" sz="2400" dirty="0"/>
          </a:p>
          <a:p>
            <a:pPr algn="r" rtl="1"/>
            <a:r>
              <a:rPr lang="fa-IR" sz="2400" dirty="0"/>
              <a:t>4- تعيين مباني اوليه طراحي.</a:t>
            </a:r>
            <a:endParaRPr lang="en-US" sz="2400" dirty="0"/>
          </a:p>
          <a:p>
            <a:pPr algn="r" rtl="1"/>
            <a:r>
              <a:rPr lang="fa-IR" sz="2400" dirty="0"/>
              <a:t>5- بررسي از نظر فني و اقتصادي و اجتماعي و فرهنگي و زيست محيطي و ايمني حفظ آثار باستاني و همچنين زيبائي.</a:t>
            </a:r>
            <a:endParaRPr lang="en-US" sz="2400" dirty="0"/>
          </a:p>
          <a:p>
            <a:pPr algn="r" rtl="1"/>
            <a:r>
              <a:rPr lang="fa-IR" sz="2400" dirty="0"/>
              <a:t>6- مشخص شدن خواسته‌هاي طراحي در مراحل اوليه.</a:t>
            </a:r>
            <a:endParaRPr lang="en-US" sz="2400" dirty="0"/>
          </a:p>
          <a:p>
            <a:pPr algn="r" rtl="1"/>
            <a:r>
              <a:rPr lang="fa-IR" sz="2400" dirty="0"/>
              <a:t>7- استفاده از استانداردهاي بين المللي و مقايسه آن با مطالعات انجام شده.</a:t>
            </a:r>
            <a:endParaRPr lang="en-US" sz="2400" dirty="0"/>
          </a:p>
          <a:p>
            <a:pPr algn="r" rtl="1"/>
            <a:r>
              <a:rPr lang="fa-IR" sz="2400" dirty="0"/>
              <a:t>8- استفاده از استانداردهاي بين المللي در رعايت ايمني.</a:t>
            </a:r>
            <a:endParaRPr lang="en-US" sz="2400" dirty="0"/>
          </a:p>
          <a:p>
            <a:pPr algn="r" rtl="1"/>
            <a:r>
              <a:rPr lang="fa-IR" sz="2400" dirty="0"/>
              <a:t>9- استفاده از مطالعات ارزش افزوده اراضي ناشي از احداث ايستگاهها در پيرامون آن.</a:t>
            </a:r>
            <a:endParaRPr lang="en-US" sz="2400" dirty="0"/>
          </a:p>
          <a:p>
            <a:pPr algn="r" rtl="1"/>
            <a:r>
              <a:rPr lang="fa-IR" sz="2400" dirty="0"/>
              <a:t>10- تامين خواسته‌هاي كارفرما در بالا بردن كيفيت مطالعات پايه و طراحي.</a:t>
            </a:r>
            <a:endParaRPr lang="en-US" sz="2400" dirty="0"/>
          </a:p>
          <a:p>
            <a:pPr algn="r" rtl="1"/>
            <a:endParaRPr lang="en-US" sz="2400" dirty="0"/>
          </a:p>
        </p:txBody>
      </p:sp>
    </p:spTree>
    <p:extLst>
      <p:ext uri="{BB962C8B-B14F-4D97-AF65-F5344CB8AC3E}">
        <p14:creationId xmlns:p14="http://schemas.microsoft.com/office/powerpoint/2010/main" val="33822180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609600"/>
            <a:ext cx="8486140" cy="565213"/>
          </a:xfrm>
        </p:spPr>
        <p:txBody>
          <a:bodyPr>
            <a:normAutofit fontScale="90000"/>
          </a:bodyPr>
          <a:lstStyle/>
          <a:p>
            <a:pPr algn="r" rtl="1"/>
            <a:endParaRPr lang="en-US" dirty="0"/>
          </a:p>
        </p:txBody>
      </p:sp>
      <p:sp>
        <p:nvSpPr>
          <p:cNvPr id="3" name="Content Placeholder 2"/>
          <p:cNvSpPr>
            <a:spLocks noGrp="1"/>
          </p:cNvSpPr>
          <p:nvPr>
            <p:ph idx="1"/>
          </p:nvPr>
        </p:nvSpPr>
        <p:spPr>
          <a:xfrm>
            <a:off x="1060768" y="1600200"/>
            <a:ext cx="8486140" cy="4709161"/>
          </a:xfrm>
        </p:spPr>
        <p:txBody>
          <a:bodyPr>
            <a:normAutofit fontScale="85000" lnSpcReduction="20000"/>
          </a:bodyPr>
          <a:lstStyle/>
          <a:p>
            <a:pPr algn="r" rtl="1"/>
            <a:r>
              <a:rPr lang="fa-IR" sz="2400" dirty="0"/>
              <a:t>نظر به اين كه در طراحي يك ايستگاه از شبكه </a:t>
            </a:r>
            <a:r>
              <a:rPr lang="en-US" sz="2400" dirty="0"/>
              <a:t>LRT</a:t>
            </a:r>
            <a:r>
              <a:rPr lang="fa-IR" sz="2400" dirty="0"/>
              <a:t> مانند هر طرح ديگري يكي از مباني مهم اصل شناخت عملكرد طرح و قسمت‌ها و فضاهاي مختلفي است كه در نهايت به تشكيل طرح مي‌انجامد. اصولاً ايستگاهها مكان‌هايي هستند كه عملكردي عبوري دارند و مقدار توقف در آنها بسته به نوع وسيله نقليه (اتوماسيون) كه مورد استفاده قرار مي‌گيرند و معمولاً زمان را كوتاه فرض مي‌كنند. اگر چه با افزايش وسيله نقليه و يا ايجاد روش‌هايي در جهت تهيه بليط قبل از ورود به ايستگاه مي‌توان تراكم را در ايستگاه كاهش داد ولي در حقيقت عامل اصلي در تعيين ابعاد و مساخت يك ايستگاه تعداد سفرهايي است كه در آن انجام مي‌گيرد و در اين رابطه عامل مهم عملكردهايي است كه در محدوده ايستگاه وجود دارند بنابراين مسئله تراكم ايستگاهها و حجم مسافران ورودي و خروجي يكي از موضوعات بسيار مهم در فرم گيري ايستگاهها و سطوح آن خواهد بود.</a:t>
            </a:r>
            <a:endParaRPr lang="en-US" sz="2400" dirty="0"/>
          </a:p>
          <a:p>
            <a:pPr algn="r" rtl="1"/>
            <a:r>
              <a:rPr lang="fa-IR" sz="2400" dirty="0"/>
              <a:t>شناخت فضاهاي مختلف از نظر عملكردي و نحوه حركت و مسيرها و فضاهايي است كه مسافر از بدو ورود و تا خارج شدن از ايستگاه بايد از آن گذر كند مسلماً در طول اين مسيرها علاوه بر راحتي كامل فيزيكي مسافر آرامش رواني وي نيز مخصوصاً در ايستگاههاي زير زميني بايد مدنظر قرار گيرد در اين رابطه توجه به ابعاد طول و عرض و ارتفاع ديد و منظر و طراحي صنعتي اشياء و معماري داخلي به شكلي باشد كه مسافر از نظر رواني خود را در محيطي امن و راحت احساس كند لذا رعايت مسائل ايمني مسافر مخصوصاً در موارد ويژه- اضطراري كاملاً الزامي مي‌باشد.</a:t>
            </a:r>
            <a:endParaRPr lang="en-US" sz="2400" dirty="0"/>
          </a:p>
          <a:p>
            <a:pPr algn="r" rtl="1"/>
            <a:endParaRPr lang="en-US" sz="2400" dirty="0"/>
          </a:p>
        </p:txBody>
      </p:sp>
    </p:spTree>
    <p:extLst>
      <p:ext uri="{BB962C8B-B14F-4D97-AF65-F5344CB8AC3E}">
        <p14:creationId xmlns:p14="http://schemas.microsoft.com/office/powerpoint/2010/main" val="33822180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609600"/>
            <a:ext cx="8486140" cy="565213"/>
          </a:xfrm>
        </p:spPr>
        <p:txBody>
          <a:bodyPr>
            <a:normAutofit fontScale="90000"/>
          </a:bodyPr>
          <a:lstStyle/>
          <a:p>
            <a:pPr algn="r" rtl="1"/>
            <a:r>
              <a:rPr lang="fa-IR" b="1" dirty="0"/>
              <a:t>تقسيم بندي ايستگاهها از نظر شرائط هندسي معابر و تقاطع‌هاي شهري (طرح تفصيلي)</a:t>
            </a:r>
            <a:endParaRPr lang="en-US" dirty="0"/>
          </a:p>
        </p:txBody>
      </p:sp>
      <p:sp>
        <p:nvSpPr>
          <p:cNvPr id="3" name="Content Placeholder 2"/>
          <p:cNvSpPr>
            <a:spLocks noGrp="1"/>
          </p:cNvSpPr>
          <p:nvPr>
            <p:ph idx="1"/>
          </p:nvPr>
        </p:nvSpPr>
        <p:spPr>
          <a:xfrm>
            <a:off x="1060768" y="1600200"/>
            <a:ext cx="8486140" cy="4709161"/>
          </a:xfrm>
        </p:spPr>
        <p:txBody>
          <a:bodyPr>
            <a:normAutofit/>
          </a:bodyPr>
          <a:lstStyle/>
          <a:p>
            <a:pPr algn="r" rtl="1"/>
            <a:r>
              <a:rPr lang="fa-IR" sz="2400" dirty="0"/>
              <a:t>ايستگاهها به لحاظ موقعيت و مكان استقرار و در ارتباط با موقعيت شهري و طرح تفصيلي به سه گروه تقسيم بندي مي‌شوند:</a:t>
            </a:r>
            <a:endParaRPr lang="en-US" sz="2400" dirty="0"/>
          </a:p>
          <a:p>
            <a:pPr algn="r" rtl="1"/>
            <a:r>
              <a:rPr lang="fa-IR" sz="2400" dirty="0"/>
              <a:t>1- ايستگاههاي ترمينالي.</a:t>
            </a:r>
            <a:endParaRPr lang="en-US" sz="2400" dirty="0"/>
          </a:p>
          <a:p>
            <a:pPr algn="r" rtl="1"/>
            <a:r>
              <a:rPr lang="fa-IR" sz="2400" dirty="0"/>
              <a:t>2- ايستگاههاي تقاطعي.</a:t>
            </a:r>
            <a:endParaRPr lang="en-US" sz="2400" dirty="0"/>
          </a:p>
          <a:p>
            <a:pPr algn="r" rtl="1"/>
            <a:r>
              <a:rPr lang="fa-IR" sz="2400" dirty="0"/>
              <a:t>3- ايستگاههاي عادي.</a:t>
            </a:r>
            <a:endParaRPr lang="en-US" sz="2400" dirty="0"/>
          </a:p>
          <a:p>
            <a:pPr algn="r" rtl="1"/>
            <a:r>
              <a:rPr lang="fa-IR" sz="2400" dirty="0"/>
              <a:t>ايستگاههاي ترمينالي: معمولاً در پيرامون شهر در مناطق با تراكم متوسط و كم و جهت اتصال به خطوط بيرون شهري قرار دارند.</a:t>
            </a:r>
            <a:endParaRPr lang="en-US" sz="2400" dirty="0"/>
          </a:p>
          <a:p>
            <a:pPr algn="r" rtl="1"/>
            <a:r>
              <a:rPr lang="fa-IR" sz="2400" dirty="0"/>
              <a:t>كه در شهر اهواز 2 ايستگاه ترمينالي به نام ايستگاه زرگان و نورد كه هر دو اين ايستگاهها مبداً براي بيرون شهري يعني از سمت شمال نيروگاه زرگان به سمت شيبان و در جنوب از كارخانه نورد خواهند بود.</a:t>
            </a:r>
            <a:endParaRPr lang="en-US" sz="2400" dirty="0"/>
          </a:p>
          <a:p>
            <a:pPr algn="r" rtl="1"/>
            <a:endParaRPr lang="en-US" sz="2400" dirty="0"/>
          </a:p>
        </p:txBody>
      </p:sp>
    </p:spTree>
    <p:extLst>
      <p:ext uri="{BB962C8B-B14F-4D97-AF65-F5344CB8AC3E}">
        <p14:creationId xmlns:p14="http://schemas.microsoft.com/office/powerpoint/2010/main" val="33822180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609600"/>
            <a:ext cx="8486140" cy="565213"/>
          </a:xfrm>
        </p:spPr>
        <p:txBody>
          <a:bodyPr>
            <a:normAutofit fontScale="90000"/>
          </a:bodyPr>
          <a:lstStyle/>
          <a:p>
            <a:pPr algn="r" rtl="1"/>
            <a:endParaRPr lang="en-US" dirty="0"/>
          </a:p>
        </p:txBody>
      </p:sp>
      <p:sp>
        <p:nvSpPr>
          <p:cNvPr id="3" name="Content Placeholder 2"/>
          <p:cNvSpPr>
            <a:spLocks noGrp="1"/>
          </p:cNvSpPr>
          <p:nvPr>
            <p:ph idx="1"/>
          </p:nvPr>
        </p:nvSpPr>
        <p:spPr>
          <a:xfrm>
            <a:off x="1060768" y="1600200"/>
            <a:ext cx="8486140" cy="4709161"/>
          </a:xfrm>
        </p:spPr>
        <p:txBody>
          <a:bodyPr>
            <a:normAutofit/>
          </a:bodyPr>
          <a:lstStyle/>
          <a:p>
            <a:pPr algn="r" rtl="1"/>
            <a:r>
              <a:rPr lang="fa-IR" sz="2400" dirty="0"/>
              <a:t>ايستگاههاي تقاطعي: كه معمولاً در مناطق مركزي شهر قرار دارند اين مناطق در شهر اهواز بالاترين تراكم را داشته و بيشترين مراكز تجاري و خدماتي و اداري را نيز در خود جمع كرده‌اند بخش اعظم سفرهاي شهري جذب اين مناطق مي‌شود. ايستگاههاي تقاطعي در شهر اهواز وظيفه جمع‌آوري مسافراني كه از مناطق پيراموني شمال و جنوب مي‌آيند و مي‌خواند به مناطق ديگر شهر سفر كنند و در آينده با توسعه خطوط جنوب به جنوب غربي و خط شرقي و غربي محل جمع ‌آوري و توزيع مسافران از سمت شرق و غرب خواهد بود در شهر اهواز خط شمال و جنوب دو ايستگاه كه داراي اهميت ويژه‌اي است به صورت تقاطعي عمل مي‌كند يكي ايستگاه شهيد بندر است و ديگري ايستگاه ميدان دانشگاه كه هم در سطح در ميدان و گره با اهميت ترافيكي قرار دارد و هم از زيرزمين انشعاب به سمت شرق و غرب و همچنين جنوب- جنوب غربي گرفته مي‌شود.</a:t>
            </a:r>
            <a:endParaRPr lang="en-US" sz="2400" dirty="0"/>
          </a:p>
        </p:txBody>
      </p:sp>
    </p:spTree>
    <p:extLst>
      <p:ext uri="{BB962C8B-B14F-4D97-AF65-F5344CB8AC3E}">
        <p14:creationId xmlns:p14="http://schemas.microsoft.com/office/powerpoint/2010/main" val="33822180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body" sz="half" idx="3"/>
          </p:nvPr>
        </p:nvSpPr>
        <p:spPr/>
        <p:txBody>
          <a:bodyPr/>
          <a:lstStyle/>
          <a:p>
            <a:pPr eaLnBrk="1" hangingPunct="1"/>
            <a:r>
              <a:rPr lang="fa-IR" sz="2000" smtClean="0"/>
              <a:t>ایستگاه مترو گلشهر، کرج</a:t>
            </a:r>
          </a:p>
          <a:p>
            <a:pPr eaLnBrk="1" hangingPunct="1">
              <a:buFont typeface="Wingdings" pitchFamily="2" charset="2"/>
              <a:buNone/>
            </a:pPr>
            <a:r>
              <a:rPr lang="fa-IR" sz="2000" smtClean="0"/>
              <a:t> </a:t>
            </a:r>
          </a:p>
          <a:p>
            <a:pPr eaLnBrk="1" hangingPunct="1">
              <a:buFont typeface="Wingdings" pitchFamily="2" charset="2"/>
              <a:buNone/>
            </a:pPr>
            <a:r>
              <a:rPr lang="fa-IR" sz="2000" smtClean="0"/>
              <a:t>            </a:t>
            </a:r>
            <a:r>
              <a:rPr lang="fa-IR" sz="1800" smtClean="0"/>
              <a:t>ایستگاه مترو گلشهر در غرب کرج ، منطقه گلشهر در نزدیکی مهر شهر قرار دارد.این ایستگاه از نوع رو زمینی و در انتهای خط پنج متروی تهران-کرج واقع است.</a:t>
            </a:r>
          </a:p>
          <a:p>
            <a:pPr eaLnBrk="1" hangingPunct="1">
              <a:buFont typeface="Wingdings" pitchFamily="2" charset="2"/>
              <a:buNone/>
            </a:pPr>
            <a:r>
              <a:rPr lang="fa-IR" sz="1800" smtClean="0"/>
              <a:t>             ایستگاه گلشهر در دو سطح طراحی شده است.سطح اول شامل بلیت فروشی ، اتاقهای فنی و تجاری و سطح دوم شامل سکو     (از نوع جزیره ای ) و زیر سکو.</a:t>
            </a:r>
            <a:endParaRPr lang="en-US" sz="1800" smtClean="0"/>
          </a:p>
          <a:p>
            <a:pPr eaLnBrk="1" hangingPunct="1"/>
            <a:endParaRPr lang="en-US" sz="1800" smtClean="0"/>
          </a:p>
        </p:txBody>
      </p:sp>
      <p:pic>
        <p:nvPicPr>
          <p:cNvPr id="70659" name="Picture 15" descr="1"/>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709021" y="1700214"/>
            <a:ext cx="4344358" cy="1354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0660" name="Picture 16" descr="3"/>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09021" y="3213101"/>
            <a:ext cx="4342517" cy="2867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6558299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4"/>
          <p:cNvSpPr>
            <a:spLocks noGrp="1" noChangeArrowheads="1"/>
          </p:cNvSpPr>
          <p:nvPr>
            <p:ph type="title" sz="quarter"/>
          </p:nvPr>
        </p:nvSpPr>
        <p:spPr/>
        <p:txBody>
          <a:bodyPr/>
          <a:lstStyle/>
          <a:p>
            <a:pPr eaLnBrk="1" hangingPunct="1"/>
            <a:endParaRPr lang="en-US" smtClean="0"/>
          </a:p>
        </p:txBody>
      </p:sp>
      <p:pic>
        <p:nvPicPr>
          <p:cNvPr id="71683" name="Picture 21" descr="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709021" y="2894014"/>
            <a:ext cx="9189635" cy="3201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7821723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7" descr="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709021" y="3114676"/>
            <a:ext cx="9189635" cy="301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9077921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5" descr="1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709021" y="3348038"/>
            <a:ext cx="9189635" cy="273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7505118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5" descr="21"/>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709021" y="2474914"/>
            <a:ext cx="9189635" cy="3595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9768479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609600"/>
            <a:ext cx="8486140" cy="565213"/>
          </a:xfrm>
        </p:spPr>
        <p:txBody>
          <a:bodyPr>
            <a:normAutofit fontScale="90000"/>
          </a:bodyPr>
          <a:lstStyle/>
          <a:p>
            <a:pPr algn="r" rtl="1"/>
            <a:r>
              <a:rPr lang="fa-IR" b="1" dirty="0"/>
              <a:t>ورودي ها و خروجي ها به سكوها </a:t>
            </a:r>
            <a:endParaRPr lang="en-US" dirty="0"/>
          </a:p>
        </p:txBody>
      </p:sp>
      <p:sp>
        <p:nvSpPr>
          <p:cNvPr id="3" name="Content Placeholder 2"/>
          <p:cNvSpPr>
            <a:spLocks noGrp="1"/>
          </p:cNvSpPr>
          <p:nvPr>
            <p:ph idx="1"/>
          </p:nvPr>
        </p:nvSpPr>
        <p:spPr>
          <a:xfrm>
            <a:off x="1060768" y="1600200"/>
            <a:ext cx="8486140" cy="4709161"/>
          </a:xfrm>
        </p:spPr>
        <p:txBody>
          <a:bodyPr>
            <a:normAutofit/>
          </a:bodyPr>
          <a:lstStyle/>
          <a:p>
            <a:pPr algn="r" rtl="1"/>
            <a:r>
              <a:rPr lang="fa-IR" sz="2400" dirty="0"/>
              <a:t>مي توان از مسيري يكسان و يا از دو مسير انجام پذيرد و خروجي اضطراري به مدخل اصلي ايستگاه منتهي مي شود معمولاً در طول هر 50متر سكو يك ورودي و از خروجي در نظر گرفته مي شود تا در مواقع اضطراري برابر استاندارد </a:t>
            </a:r>
            <a:r>
              <a:rPr lang="en-US" sz="2400" dirty="0"/>
              <a:t>NFPA 130</a:t>
            </a:r>
            <a:r>
              <a:rPr lang="fa-IR" sz="2400" dirty="0"/>
              <a:t> به راحتي مسافران از محوطه داخلي خارج شوند . </a:t>
            </a:r>
            <a:endParaRPr lang="en-US" sz="2400" dirty="0"/>
          </a:p>
          <a:p>
            <a:pPr algn="r" rtl="1"/>
            <a:r>
              <a:rPr lang="fa-IR" sz="2400" dirty="0"/>
              <a:t> </a:t>
            </a:r>
            <a:endParaRPr lang="en-US" sz="2400" dirty="0"/>
          </a:p>
        </p:txBody>
      </p:sp>
    </p:spTree>
    <p:extLst>
      <p:ext uri="{BB962C8B-B14F-4D97-AF65-F5344CB8AC3E}">
        <p14:creationId xmlns:p14="http://schemas.microsoft.com/office/powerpoint/2010/main" val="33822180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9"/>
          <p:cNvSpPr>
            <a:spLocks noGrp="1" noChangeArrowheads="1"/>
          </p:cNvSpPr>
          <p:nvPr>
            <p:ph type="title" sz="quarter"/>
          </p:nvPr>
        </p:nvSpPr>
        <p:spPr/>
        <p:txBody>
          <a:bodyPr/>
          <a:lstStyle/>
          <a:p>
            <a:pPr eaLnBrk="1" hangingPunct="1"/>
            <a:endParaRPr lang="en-US" smtClean="0"/>
          </a:p>
        </p:txBody>
      </p:sp>
      <p:pic>
        <p:nvPicPr>
          <p:cNvPr id="75779" name="Picture 5" descr="15"/>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709021" y="1700214"/>
            <a:ext cx="5095735" cy="1876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5780" name="Picture 12" descr="10"/>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709021" y="3648075"/>
            <a:ext cx="5095735" cy="2414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9171540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6"/>
          <p:cNvSpPr>
            <a:spLocks noGrp="1" noChangeArrowheads="1"/>
          </p:cNvSpPr>
          <p:nvPr>
            <p:ph type="title"/>
          </p:nvPr>
        </p:nvSpPr>
        <p:spPr/>
        <p:txBody>
          <a:bodyPr/>
          <a:lstStyle/>
          <a:p>
            <a:pPr eaLnBrk="1" hangingPunct="1"/>
            <a:endParaRPr lang="en-US" smtClean="0"/>
          </a:p>
        </p:txBody>
      </p:sp>
      <p:pic>
        <p:nvPicPr>
          <p:cNvPr id="76803" name="Picture 4" desc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7746" y="4335464"/>
            <a:ext cx="5305680"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Picture 5" descr="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021" y="1700213"/>
            <a:ext cx="3679537"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1400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11" descr="17"/>
          <p:cNvPicPr>
            <a:picLocks noGrp="1" noChangeAspect="1" noChangeArrowheads="1"/>
          </p:cNvPicPr>
          <p:nvPr>
            <p:ph sz="half" idx="3"/>
          </p:nvPr>
        </p:nvPicPr>
        <p:blipFill>
          <a:blip r:embed="rId2">
            <a:extLst>
              <a:ext uri="{28A0092B-C50C-407E-A947-70E740481C1C}">
                <a14:useLocalDpi xmlns:a14="http://schemas.microsoft.com/office/drawing/2010/main" val="0"/>
              </a:ext>
            </a:extLst>
          </a:blip>
          <a:srcRect/>
          <a:stretch>
            <a:fillRect/>
          </a:stretch>
        </p:blipFill>
        <p:spPr>
          <a:xfrm>
            <a:off x="709021" y="1700213"/>
            <a:ext cx="6265158" cy="4348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9584807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descr="18"/>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09021" y="1700213"/>
            <a:ext cx="7239369"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73611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609600"/>
            <a:ext cx="8486140" cy="565213"/>
          </a:xfrm>
        </p:spPr>
        <p:txBody>
          <a:bodyPr>
            <a:normAutofit fontScale="90000"/>
          </a:bodyPr>
          <a:lstStyle/>
          <a:p>
            <a:pPr algn="r" rtl="1"/>
            <a:r>
              <a:rPr lang="fa-IR" b="1" dirty="0"/>
              <a:t>فضاي عمومي يا سالن اصلي </a:t>
            </a:r>
            <a:endParaRPr lang="en-US" dirty="0"/>
          </a:p>
        </p:txBody>
      </p:sp>
      <p:sp>
        <p:nvSpPr>
          <p:cNvPr id="3" name="Content Placeholder 2"/>
          <p:cNvSpPr>
            <a:spLocks noGrp="1"/>
          </p:cNvSpPr>
          <p:nvPr>
            <p:ph idx="1"/>
          </p:nvPr>
        </p:nvSpPr>
        <p:spPr>
          <a:xfrm>
            <a:off x="1060768" y="1600200"/>
            <a:ext cx="8486140" cy="4709161"/>
          </a:xfrm>
        </p:spPr>
        <p:txBody>
          <a:bodyPr>
            <a:normAutofit fontScale="92500" lnSpcReduction="20000"/>
          </a:bodyPr>
          <a:lstStyle/>
          <a:p>
            <a:pPr algn="r" rtl="1"/>
            <a:r>
              <a:rPr lang="fa-IR" sz="2400" dirty="0"/>
              <a:t>1- اطلاعات . </a:t>
            </a:r>
            <a:endParaRPr lang="en-US" sz="2400" dirty="0"/>
          </a:p>
          <a:p>
            <a:pPr algn="r" rtl="1"/>
            <a:r>
              <a:rPr lang="fa-IR" sz="2400" dirty="0"/>
              <a:t>2- بليط فروشي . </a:t>
            </a:r>
            <a:endParaRPr lang="en-US" sz="2400" dirty="0"/>
          </a:p>
          <a:p>
            <a:pPr algn="r" rtl="1"/>
            <a:r>
              <a:rPr lang="fa-IR" sz="2400" dirty="0"/>
              <a:t>3- در صورت تشخيص و توجيه فني و اقتصادي فضاهاي خدماتي – تجارتي . </a:t>
            </a:r>
            <a:endParaRPr lang="en-US" sz="2400" dirty="0"/>
          </a:p>
          <a:p>
            <a:pPr algn="r" rtl="1"/>
            <a:r>
              <a:rPr lang="fa-IR" sz="2400" dirty="0"/>
              <a:t>4- فضاهاي داري ( مديرايستگاه – حراست – انتظامات – كنترل ترافيك – انبار – سرويس بهداشتي كاركنان ) .</a:t>
            </a:r>
            <a:endParaRPr lang="en-US" sz="2400" dirty="0"/>
          </a:p>
          <a:p>
            <a:pPr algn="r" rtl="1"/>
            <a:r>
              <a:rPr lang="fa-IR" sz="2400" dirty="0"/>
              <a:t>5- قضاهاي لازم براي دروازه – بليط زني – خروجي درب هاي يك طرفه . </a:t>
            </a:r>
            <a:endParaRPr lang="en-US" sz="2400" dirty="0"/>
          </a:p>
          <a:p>
            <a:pPr algn="r" rtl="1"/>
            <a:r>
              <a:rPr lang="fa-IR" sz="2400" dirty="0"/>
              <a:t>6- فضاهاي مكث و تقسيم (انتخاب مسير) بعد از دروازه به سمت پله ها و رسيدن به سكو . </a:t>
            </a:r>
            <a:endParaRPr lang="en-US" sz="2400" dirty="0"/>
          </a:p>
          <a:p>
            <a:pPr algn="r" rtl="1"/>
            <a:r>
              <a:rPr lang="fa-IR" sz="2400" dirty="0"/>
              <a:t>7- فضاي سكو و سطح اشغال ريل . </a:t>
            </a:r>
            <a:endParaRPr lang="en-US" sz="2400" dirty="0"/>
          </a:p>
          <a:p>
            <a:pPr algn="r" rtl="1"/>
            <a:r>
              <a:rPr lang="fa-IR" sz="2400" dirty="0"/>
              <a:t>فضاي تأسيسات ويژه (</a:t>
            </a:r>
            <a:r>
              <a:rPr lang="en-US" sz="2400" dirty="0"/>
              <a:t>UPS- TPS- LPS</a:t>
            </a:r>
            <a:r>
              <a:rPr lang="fa-IR" sz="2400" dirty="0"/>
              <a:t>– سيگنالينگ و انبارها و تأسيسات مكانيكي و تهويه ).</a:t>
            </a:r>
            <a:endParaRPr lang="en-US" sz="2400" dirty="0"/>
          </a:p>
          <a:p>
            <a:pPr algn="r" rtl="1"/>
            <a:r>
              <a:rPr lang="fa-IR" sz="2400" dirty="0"/>
              <a:t>در تقسيم بندي فقضاي مربوطه به سكو چهار قسمت لحاظ مي شود فضاي حاشيه ايمني – فضاي انتظار – فضاي تردد و فضاي تجهيزات (صندلي تابلو و غيره) .</a:t>
            </a:r>
            <a:endParaRPr lang="en-US" sz="2400" dirty="0"/>
          </a:p>
          <a:p>
            <a:pPr algn="r" rtl="1"/>
            <a:r>
              <a:rPr lang="fa-IR" sz="2400" dirty="0"/>
              <a:t> </a:t>
            </a:r>
            <a:endParaRPr lang="en-US" sz="2400" dirty="0"/>
          </a:p>
          <a:p>
            <a:pPr algn="r" rtl="1"/>
            <a:endParaRPr lang="en-US" sz="2400" dirty="0"/>
          </a:p>
        </p:txBody>
      </p:sp>
    </p:spTree>
    <p:extLst>
      <p:ext uri="{BB962C8B-B14F-4D97-AF65-F5344CB8AC3E}">
        <p14:creationId xmlns:p14="http://schemas.microsoft.com/office/powerpoint/2010/main" val="3382218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609600"/>
            <a:ext cx="8486140" cy="565213"/>
          </a:xfrm>
        </p:spPr>
        <p:txBody>
          <a:bodyPr>
            <a:normAutofit fontScale="90000"/>
          </a:bodyPr>
          <a:lstStyle/>
          <a:p>
            <a:pPr algn="r" rtl="1"/>
            <a:r>
              <a:rPr lang="fa-IR" b="1" dirty="0"/>
              <a:t>روابط بين فضاهاي مختلف ، تراكم و ابعاد و اندازه آنها </a:t>
            </a:r>
            <a:endParaRPr lang="en-US" dirty="0"/>
          </a:p>
        </p:txBody>
      </p:sp>
      <p:sp>
        <p:nvSpPr>
          <p:cNvPr id="3" name="Content Placeholder 2"/>
          <p:cNvSpPr>
            <a:spLocks noGrp="1"/>
          </p:cNvSpPr>
          <p:nvPr>
            <p:ph idx="1"/>
          </p:nvPr>
        </p:nvSpPr>
        <p:spPr>
          <a:xfrm>
            <a:off x="1060768" y="1600200"/>
            <a:ext cx="8486140" cy="4709161"/>
          </a:xfrm>
        </p:spPr>
        <p:txBody>
          <a:bodyPr>
            <a:normAutofit/>
          </a:bodyPr>
          <a:lstStyle/>
          <a:p>
            <a:pPr algn="r" rtl="1"/>
            <a:r>
              <a:rPr lang="fa-IR" sz="2400" dirty="0"/>
              <a:t>اصولاً روابط موجود اين فضاهاي مختلف در ايستگاههاي </a:t>
            </a:r>
            <a:r>
              <a:rPr lang="en-US" sz="2400" dirty="0"/>
              <a:t>LRT</a:t>
            </a:r>
            <a:r>
              <a:rPr lang="fa-IR" sz="2400" dirty="0"/>
              <a:t> براساس حركت مسافر از معبر اصلي تا رسيدن به سكوها و خروج از قطار تا معبر اصلي مورد تجزيه و تحليل قرار مي‌گيرد در ضمن مراتب خاص از حركت در آن توقف اتفاق مي افتد و مسلماً توقف از مقولاتي است كه در صورت امكان مدت زمان آن بايد كاهش يافته و يا نهايتاً به اختيار مسافر گذاشته شود بنابراين تركيب فضاها يك ايستگاه را مي توان به دو دسته تقسيم نمود كه شامل:</a:t>
            </a:r>
            <a:endParaRPr lang="en-US" sz="2400" dirty="0"/>
          </a:p>
        </p:txBody>
      </p:sp>
    </p:spTree>
    <p:extLst>
      <p:ext uri="{BB962C8B-B14F-4D97-AF65-F5344CB8AC3E}">
        <p14:creationId xmlns:p14="http://schemas.microsoft.com/office/powerpoint/2010/main" val="3382218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609600"/>
            <a:ext cx="8486140" cy="565213"/>
          </a:xfrm>
        </p:spPr>
        <p:txBody>
          <a:bodyPr>
            <a:normAutofit fontScale="90000"/>
          </a:bodyPr>
          <a:lstStyle/>
          <a:p>
            <a:pPr algn="r" rtl="1"/>
            <a:r>
              <a:rPr lang="fa-IR" b="1" dirty="0"/>
              <a:t>مسير و محل هاي حركتي و توقف </a:t>
            </a:r>
            <a:endParaRPr lang="en-US" dirty="0"/>
          </a:p>
        </p:txBody>
      </p:sp>
      <p:sp>
        <p:nvSpPr>
          <p:cNvPr id="3" name="Content Placeholder 2"/>
          <p:cNvSpPr>
            <a:spLocks noGrp="1"/>
          </p:cNvSpPr>
          <p:nvPr>
            <p:ph idx="1"/>
          </p:nvPr>
        </p:nvSpPr>
        <p:spPr>
          <a:xfrm>
            <a:off x="1060768" y="1600200"/>
            <a:ext cx="8486140" cy="4709161"/>
          </a:xfrm>
        </p:spPr>
        <p:txBody>
          <a:bodyPr>
            <a:normAutofit/>
          </a:bodyPr>
          <a:lstStyle/>
          <a:p>
            <a:pPr algn="r" rtl="1"/>
            <a:r>
              <a:rPr lang="fa-IR" sz="2400" dirty="0"/>
              <a:t>1- مسيرهاي حركتي اندازه دهانه ها و مدخل ها فقط بررسي مي گردند به جزء فضاهايي كه طول مشخص دارند مثل (پله ها – آسانسورها – دروازه ها و ورودي درب ها – خروجي يكطرفه ) و ديگر فضاها طول ها مي توانند از محور فرضي حركت نفر جلو تا محور فرضي نفر پشت شروع و تا ابعادي كه در طرح بسته به تناسبات و موقعيت مكاني سكوها و ورودي ها و فضاهاي ساكن (محل هاي توقف) دارند تعيين شوند . </a:t>
            </a:r>
            <a:endParaRPr lang="en-US" sz="2400" dirty="0"/>
          </a:p>
        </p:txBody>
      </p:sp>
    </p:spTree>
    <p:extLst>
      <p:ext uri="{BB962C8B-B14F-4D97-AF65-F5344CB8AC3E}">
        <p14:creationId xmlns:p14="http://schemas.microsoft.com/office/powerpoint/2010/main" val="3382218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609600"/>
            <a:ext cx="8486140" cy="565213"/>
          </a:xfrm>
        </p:spPr>
        <p:txBody>
          <a:bodyPr>
            <a:normAutofit fontScale="90000"/>
          </a:bodyPr>
          <a:lstStyle/>
          <a:p>
            <a:pPr algn="r" rtl="1"/>
            <a:r>
              <a:rPr lang="fa-IR" b="1" dirty="0"/>
              <a:t>محاسبات ورودي و خروجي اصلي </a:t>
            </a:r>
            <a:endParaRPr lang="en-US" dirty="0"/>
          </a:p>
        </p:txBody>
      </p:sp>
      <p:sp>
        <p:nvSpPr>
          <p:cNvPr id="3" name="Content Placeholder 2"/>
          <p:cNvSpPr>
            <a:spLocks noGrp="1"/>
          </p:cNvSpPr>
          <p:nvPr>
            <p:ph idx="1"/>
          </p:nvPr>
        </p:nvSpPr>
        <p:spPr>
          <a:xfrm>
            <a:off x="1060768" y="1600200"/>
            <a:ext cx="8486140" cy="4709161"/>
          </a:xfrm>
        </p:spPr>
        <p:txBody>
          <a:bodyPr>
            <a:normAutofit/>
          </a:bodyPr>
          <a:lstStyle/>
          <a:p>
            <a:pPr algn="r" rtl="1"/>
            <a:r>
              <a:rPr lang="fa-IR" sz="2400" dirty="0"/>
              <a:t>1- مهندسين مشاور </a:t>
            </a:r>
            <a:r>
              <a:rPr lang="en-US" sz="2400" dirty="0"/>
              <a:t>PPK</a:t>
            </a:r>
            <a:r>
              <a:rPr lang="fa-IR" sz="2400" dirty="0"/>
              <a:t> براي مدخل هاي ورود اصلي عرض حداقل 3 متر را پيشنهاد نموده البته تعيين اندازه ورودي اصلي بايد جوابگوي هر دو مسير حركتي را مخصوصاً در ساعات پيك و در مواقع اضطراري بدهند .  براساس استاندارد </a:t>
            </a:r>
            <a:r>
              <a:rPr lang="en-US" sz="2400" dirty="0"/>
              <a:t>STANDARD GRAPHIC</a:t>
            </a:r>
            <a:r>
              <a:rPr lang="fa-IR" sz="2400" dirty="0"/>
              <a:t> و </a:t>
            </a:r>
            <a:r>
              <a:rPr lang="en-US" sz="2400" dirty="0"/>
              <a:t>NEUFERT</a:t>
            </a:r>
            <a:r>
              <a:rPr lang="fa-IR" sz="2400" dirty="0"/>
              <a:t> حداقل عرض لازم جهت حركت يك نفر را 61 سانتيمتر فاصله طولي بين دو نفر را110سانتيمترسرعت حركت (معمولي)3000متر در ساعت (84/0 متر در ثانيه) بنابراين در حالت معمول در يك دقيقه در هر متر عرض مي تواند 76 نفر عبور كند .		</a:t>
            </a:r>
            <a:endParaRPr lang="en-US" sz="2400" dirty="0"/>
          </a:p>
          <a:p>
            <a:pPr algn="r" rtl="1"/>
            <a:r>
              <a:rPr lang="fa-IR" sz="2400" dirty="0"/>
              <a:t>ورودي و خروجي در حالت پيك و همچنين در حالت اضطراري كه سرعت نفر 3600 نفر در ساعت است بايد محاسبه و انطباق آن را با استاندارد </a:t>
            </a:r>
            <a:r>
              <a:rPr lang="en-US" sz="2400" dirty="0"/>
              <a:t>NFPA 130</a:t>
            </a:r>
            <a:r>
              <a:rPr lang="fa-IR" sz="2400" dirty="0"/>
              <a:t>  بررسي گردد . </a:t>
            </a:r>
            <a:endParaRPr lang="en-US" sz="2400" dirty="0"/>
          </a:p>
          <a:p>
            <a:pPr algn="r" rtl="1"/>
            <a:r>
              <a:rPr lang="fa-IR" sz="2400" dirty="0"/>
              <a:t>در زمان اضطراري تراكم ايستگاه برابر تراكم در مدت زمان </a:t>
            </a:r>
            <a:r>
              <a:rPr lang="en-US" sz="2400" dirty="0"/>
              <a:t>HEAD WAY</a:t>
            </a:r>
            <a:r>
              <a:rPr lang="fa-IR" sz="2400" dirty="0"/>
              <a:t> (درجهت رفت) به اضافه گنجايش كامل دو قطار است . </a:t>
            </a:r>
            <a:endParaRPr lang="en-US" sz="2400" dirty="0"/>
          </a:p>
        </p:txBody>
      </p:sp>
    </p:spTree>
    <p:extLst>
      <p:ext uri="{BB962C8B-B14F-4D97-AF65-F5344CB8AC3E}">
        <p14:creationId xmlns:p14="http://schemas.microsoft.com/office/powerpoint/2010/main" val="3382218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609600"/>
            <a:ext cx="8486140" cy="565213"/>
          </a:xfrm>
        </p:spPr>
        <p:txBody>
          <a:bodyPr>
            <a:normAutofit fontScale="90000"/>
          </a:bodyPr>
          <a:lstStyle/>
          <a:p>
            <a:pPr algn="r" rtl="1"/>
            <a:r>
              <a:rPr lang="fa-IR" b="1" dirty="0"/>
              <a:t>محاسبه پله ها </a:t>
            </a:r>
            <a:endParaRPr lang="en-US" dirty="0"/>
          </a:p>
        </p:txBody>
      </p:sp>
      <p:sp>
        <p:nvSpPr>
          <p:cNvPr id="3" name="Content Placeholder 2"/>
          <p:cNvSpPr>
            <a:spLocks noGrp="1"/>
          </p:cNvSpPr>
          <p:nvPr>
            <p:ph idx="1"/>
          </p:nvPr>
        </p:nvSpPr>
        <p:spPr>
          <a:xfrm>
            <a:off x="1060768" y="1600200"/>
            <a:ext cx="8486140" cy="4709161"/>
          </a:xfrm>
        </p:spPr>
        <p:txBody>
          <a:bodyPr>
            <a:normAutofit lnSpcReduction="10000"/>
          </a:bodyPr>
          <a:lstStyle/>
          <a:p>
            <a:pPr algn="r" rtl="1"/>
            <a:r>
              <a:rPr lang="fa-IR" sz="2400" dirty="0"/>
              <a:t>طبق استانداردهاي بين المللي (نويفرت-استاندارد گرافيت-تايم سيور) و براساس ابعاد و مقياس هاي انساني هر نفر جهت حركت در پله ها به فضايي به عرض حداقل 62 سانتيمتر و در صورتي كه جسمي مانند چمدان يا بسته را حمل كند به عرض معادل 80 سانتيمتر نياز دارد. اين ابعاد براي دو نفر بين 112 تا 117 سانتيمتر و براي 3 نفر 66/1 تا 83/2 متر مي باشد . </a:t>
            </a:r>
            <a:endParaRPr lang="en-US" sz="2400" dirty="0"/>
          </a:p>
          <a:p>
            <a:pPr algn="r" rtl="1"/>
            <a:r>
              <a:rPr lang="fa-IR" sz="2400" dirty="0"/>
              <a:t>1- سرعت حركت عمودي 12متر در دقيقه يعني 720 متر درساعت </a:t>
            </a:r>
            <a:endParaRPr lang="en-US" sz="2400" dirty="0"/>
          </a:p>
          <a:p>
            <a:pPr algn="r" rtl="1"/>
            <a:r>
              <a:rPr lang="fa-IR" sz="2400" dirty="0"/>
              <a:t>2- معمولاً نفر عقب به فاصله 1پله از نفر جلو حركت مي كند .                  </a:t>
            </a:r>
            <a:endParaRPr lang="en-US" sz="2400" dirty="0"/>
          </a:p>
          <a:p>
            <a:pPr algn="r" rtl="1"/>
            <a:r>
              <a:rPr lang="fa-IR" sz="2400" dirty="0"/>
              <a:t>3- عرض فضاي اشغال شده در پله براي 3 نفر66/1 متر در نظر است . </a:t>
            </a:r>
            <a:endParaRPr lang="en-US" sz="2400" dirty="0"/>
          </a:p>
          <a:p>
            <a:pPr algn="r" rtl="1"/>
            <a:r>
              <a:rPr lang="fa-IR" sz="2400" dirty="0"/>
              <a:t>4- چنانچه اختلاف ارتفاع 7متر باشد بنابراين با سرعت 12متر در دقيقه 35ثانيه نياز است كه پلكان طي شود بنابراين يك متر پله در عرض در يك دقيقه در حالت معمول مي تواند 28 نفر با سرعت 720 متر در ساعت با اختلاف ارتفاع 7متر را تخليه نمايد . </a:t>
            </a:r>
            <a:endParaRPr lang="en-US" sz="2400" dirty="0"/>
          </a:p>
        </p:txBody>
      </p:sp>
    </p:spTree>
    <p:extLst>
      <p:ext uri="{BB962C8B-B14F-4D97-AF65-F5344CB8AC3E}">
        <p14:creationId xmlns:p14="http://schemas.microsoft.com/office/powerpoint/2010/main" val="33822180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799</TotalTime>
  <Words>3386</Words>
  <Application>Microsoft Office PowerPoint</Application>
  <PresentationFormat>Custom</PresentationFormat>
  <Paragraphs>162</Paragraphs>
  <Slides>43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Perspective</vt:lpstr>
      <vt:lpstr>Equation</vt:lpstr>
      <vt:lpstr>PowerPoint Presentation</vt:lpstr>
      <vt:lpstr>طراحي ايستگاهها </vt:lpstr>
      <vt:lpstr>معيارها مدنظر در طراحي ورودي و خروجي ايستگاهها</vt:lpstr>
      <vt:lpstr>ورودي ها و خروجي ها به سكوها </vt:lpstr>
      <vt:lpstr>فضاي عمومي يا سالن اصلي </vt:lpstr>
      <vt:lpstr>روابط بين فضاهاي مختلف ، تراكم و ابعاد و اندازه آنها </vt:lpstr>
      <vt:lpstr>مسير و محل هاي حركتي و توقف </vt:lpstr>
      <vt:lpstr>محاسبات ورودي و خروجي اصلي </vt:lpstr>
      <vt:lpstr>محاسبه پله ها </vt:lpstr>
      <vt:lpstr>PowerPoint Presentation</vt:lpstr>
      <vt:lpstr>محاسبه راهروها </vt:lpstr>
      <vt:lpstr>محاسبه دروازه (ورودي و خروجي</vt:lpstr>
      <vt:lpstr>محاسبه فضاي مكث و انتخاب مسير (فضاي كنترل شده</vt:lpstr>
      <vt:lpstr>محاسبه فضاهاي اداري</vt:lpstr>
      <vt:lpstr>محاسبه سكوها</vt:lpstr>
      <vt:lpstr>PowerPoint Presentation</vt:lpstr>
      <vt:lpstr>PowerPoint Presentation</vt:lpstr>
      <vt:lpstr>PowerPoint Presentation</vt:lpstr>
      <vt:lpstr>PowerPoint Presentation</vt:lpstr>
      <vt:lpstr>بررسي و مقايسه استانداردهاي بين المللي با استانداردهاي كشور فرانسه (مشاور سوفرتو)</vt:lpstr>
      <vt:lpstr>سطوح مربوط به فضاهاي تاسياتي ويژه (UPS- LPS- TPSسيگنالينگ- مخابرات  </vt:lpstr>
      <vt:lpstr>PowerPoint Presentation</vt:lpstr>
      <vt:lpstr>PowerPoint Presentation</vt:lpstr>
      <vt:lpstr>جمع بندی</vt:lpstr>
      <vt:lpstr>برنامه فیزیکی طرح</vt:lpstr>
      <vt:lpstr>بخش اصلی ایستگاه</vt:lpstr>
      <vt:lpstr>بخش خدمات </vt:lpstr>
      <vt:lpstr>بخش خدمات جانبی </vt:lpstr>
      <vt:lpstr>بخش تاسیسات </vt:lpstr>
      <vt:lpstr>مكان‌يابي ايستگاهها</vt:lpstr>
      <vt:lpstr>مراحل مطالعاتي براي طراحي ايستگاهها</vt:lpstr>
      <vt:lpstr>PowerPoint Presentation</vt:lpstr>
      <vt:lpstr>تقسيم بندي ايستگاهها از نظر شرائط هندسي معابر و تقاطع‌هاي شهري (طرح تفصيلي)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آب انبار</dc:title>
  <dc:creator>vania</dc:creator>
  <cp:lastModifiedBy>parshan</cp:lastModifiedBy>
  <cp:revision>594</cp:revision>
  <dcterms:created xsi:type="dcterms:W3CDTF">2016-04-18T09:44:36Z</dcterms:created>
  <dcterms:modified xsi:type="dcterms:W3CDTF">2017-03-30T14:48:13Z</dcterms:modified>
</cp:coreProperties>
</file>