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3" r:id="rId5"/>
    <p:sldId id="262" r:id="rId6"/>
    <p:sldId id="260" r:id="rId7"/>
    <p:sldId id="261" r:id="rId8"/>
    <p:sldId id="259" r:id="rId9"/>
    <p:sldId id="267" r:id="rId10"/>
    <p:sldId id="268" r:id="rId11"/>
    <p:sldId id="269" r:id="rId12"/>
    <p:sldId id="270" r:id="rId13"/>
    <p:sldId id="275" r:id="rId14"/>
    <p:sldId id="284" r:id="rId15"/>
    <p:sldId id="274" r:id="rId16"/>
    <p:sldId id="281" r:id="rId17"/>
    <p:sldId id="276" r:id="rId18"/>
    <p:sldId id="277" r:id="rId19"/>
    <p:sldId id="278" r:id="rId20"/>
    <p:sldId id="280" r:id="rId21"/>
    <p:sldId id="287" r:id="rId22"/>
    <p:sldId id="28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CBE172-5A0A-4D2D-A7CA-E8B6E29D4D96}" type="datetimeFigureOut">
              <a:rPr lang="en-US" smtClean="0"/>
              <a:pPr/>
              <a:t>11/30/2016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27704E2-4F2C-4676-84D6-0DEB30CDCCB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CBE172-5A0A-4D2D-A7CA-E8B6E29D4D96}"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04E2-4F2C-4676-84D6-0DEB30CDCC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CBE172-5A0A-4D2D-A7CA-E8B6E29D4D96}"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04E2-4F2C-4676-84D6-0DEB30CDCC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CBE172-5A0A-4D2D-A7CA-E8B6E29D4D96}"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04E2-4F2C-4676-84D6-0DEB30CDCC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CBE172-5A0A-4D2D-A7CA-E8B6E29D4D96}"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04E2-4F2C-4676-84D6-0DEB30CDCCB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CBE172-5A0A-4D2D-A7CA-E8B6E29D4D96}"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704E2-4F2C-4676-84D6-0DEB30CDCC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CBE172-5A0A-4D2D-A7CA-E8B6E29D4D96}" type="datetimeFigureOut">
              <a:rPr lang="en-US" smtClean="0"/>
              <a:pPr/>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704E2-4F2C-4676-84D6-0DEB30CDCC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CBE172-5A0A-4D2D-A7CA-E8B6E29D4D96}" type="datetimeFigureOut">
              <a:rPr lang="en-US" smtClean="0"/>
              <a:pPr/>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704E2-4F2C-4676-84D6-0DEB30CDCC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BE172-5A0A-4D2D-A7CA-E8B6E29D4D96}" type="datetimeFigureOut">
              <a:rPr lang="en-US" smtClean="0"/>
              <a:pPr/>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704E2-4F2C-4676-84D6-0DEB30CDCC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CBE172-5A0A-4D2D-A7CA-E8B6E29D4D96}"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704E2-4F2C-4676-84D6-0DEB30CDCC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CBE172-5A0A-4D2D-A7CA-E8B6E29D4D96}"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27704E2-4F2C-4676-84D6-0DEB30CDCCB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CBE172-5A0A-4D2D-A7CA-E8B6E29D4D96}" type="datetimeFigureOut">
              <a:rPr lang="en-US" smtClean="0"/>
              <a:pPr/>
              <a:t>11/30/2016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7704E2-4F2C-4676-84D6-0DEB30CDCCB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851648" cy="3200400"/>
          </a:xfrm>
        </p:spPr>
        <p:txBody>
          <a:bodyPr>
            <a:noAutofit/>
          </a:bodyPr>
          <a:lstStyle/>
          <a:p>
            <a:pPr algn="ctr" rtl="1"/>
            <a:r>
              <a:rPr lang="fa-IR" sz="5400" dirty="0">
                <a:solidFill>
                  <a:schemeClr val="tx1"/>
                </a:solidFill>
                <a:cs typeface="B Davat" pitchFamily="2" charset="-78"/>
              </a:rPr>
              <a:t>سند توسعه زیست محیطی </a:t>
            </a:r>
            <a:r>
              <a:rPr lang="en-US" sz="5400" dirty="0">
                <a:solidFill>
                  <a:schemeClr val="tx1"/>
                </a:solidFill>
                <a:cs typeface="B Davat" pitchFamily="2" charset="-78"/>
              </a:rPr>
              <a:t/>
            </a:r>
            <a:br>
              <a:rPr lang="en-US" sz="5400" dirty="0">
                <a:solidFill>
                  <a:schemeClr val="tx1"/>
                </a:solidFill>
                <a:cs typeface="B Davat" pitchFamily="2" charset="-78"/>
              </a:rPr>
            </a:br>
            <a:r>
              <a:rPr lang="fa-IR" sz="5400" dirty="0">
                <a:solidFill>
                  <a:schemeClr val="tx1"/>
                </a:solidFill>
                <a:cs typeface="B Davat" pitchFamily="2" charset="-78"/>
              </a:rPr>
              <a:t>در برنامه پنجم توسعه اقتصادی – اجتماعی و فرهنگی جمهوری اسلامی ایران </a:t>
            </a:r>
            <a:r>
              <a:rPr lang="en-US" sz="5400" dirty="0">
                <a:solidFill>
                  <a:schemeClr val="tx1"/>
                </a:solidFill>
                <a:cs typeface="B Davat" pitchFamily="2" charset="-78"/>
              </a:rPr>
              <a:t/>
            </a:r>
            <a:br>
              <a:rPr lang="en-US" sz="5400" dirty="0">
                <a:solidFill>
                  <a:schemeClr val="tx1"/>
                </a:solidFill>
                <a:cs typeface="B Davat" pitchFamily="2" charset="-78"/>
              </a:rPr>
            </a:br>
            <a:r>
              <a:rPr lang="fa-IR" sz="5400" dirty="0">
                <a:solidFill>
                  <a:schemeClr val="tx1"/>
                </a:solidFill>
                <a:cs typeface="B Davat" pitchFamily="2" charset="-78"/>
              </a:rPr>
              <a:t> </a:t>
            </a:r>
            <a:r>
              <a:rPr lang="en-US" sz="5400" dirty="0">
                <a:solidFill>
                  <a:schemeClr val="tx1"/>
                </a:solidFill>
                <a:cs typeface="B Davat" pitchFamily="2" charset="-78"/>
              </a:rPr>
              <a:t/>
            </a:r>
            <a:br>
              <a:rPr lang="en-US" sz="5400" dirty="0">
                <a:solidFill>
                  <a:schemeClr val="tx1"/>
                </a:solidFill>
                <a:cs typeface="B Davat" pitchFamily="2" charset="-78"/>
              </a:rPr>
            </a:br>
            <a:endParaRPr lang="en-US" sz="5400" dirty="0">
              <a:solidFill>
                <a:schemeClr val="tx1"/>
              </a:solidFill>
              <a:cs typeface="B Davat"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algn="r" rtl="1"/>
            <a:r>
              <a:rPr lang="ar-SA" sz="3200" dirty="0" smtClean="0">
                <a:cs typeface="B Davat" pitchFamily="2" charset="-78"/>
              </a:rPr>
              <a:t>بر اساس اين سند راهبردي</a:t>
            </a:r>
            <a:r>
              <a:rPr lang="fa-IR" sz="3200" dirty="0" smtClean="0">
                <a:cs typeface="B Davat" pitchFamily="2" charset="-78"/>
              </a:rPr>
              <a:t>، </a:t>
            </a:r>
            <a:r>
              <a:rPr lang="ar-SA" sz="3200" dirty="0" smtClean="0">
                <a:cs typeface="B Davat" pitchFamily="2" charset="-78"/>
              </a:rPr>
              <a:t>ايران كشوري توسعه يافته با جايگاه اول اقتصادي</a:t>
            </a:r>
            <a:r>
              <a:rPr lang="fa-IR" sz="3200" dirty="0" smtClean="0">
                <a:cs typeface="B Davat" pitchFamily="2" charset="-78"/>
              </a:rPr>
              <a:t>، </a:t>
            </a:r>
            <a:r>
              <a:rPr lang="ar-SA" sz="3200" dirty="0" smtClean="0">
                <a:cs typeface="B Davat" pitchFamily="2" charset="-78"/>
              </a:rPr>
              <a:t>علمي و فناوري در سطح منطقه</a:t>
            </a:r>
            <a:r>
              <a:rPr lang="fa-IR" sz="3200" dirty="0" smtClean="0">
                <a:cs typeface="B Davat" pitchFamily="2" charset="-78"/>
              </a:rPr>
              <a:t>، </a:t>
            </a:r>
            <a:r>
              <a:rPr lang="ar-SA" sz="3200" dirty="0" smtClean="0">
                <a:cs typeface="B Davat" pitchFamily="2" charset="-78"/>
              </a:rPr>
              <a:t>با هويت اسلامي و انقلابي</a:t>
            </a:r>
            <a:r>
              <a:rPr lang="fa-IR" sz="3200" dirty="0" smtClean="0">
                <a:cs typeface="B Davat" pitchFamily="2" charset="-78"/>
              </a:rPr>
              <a:t>، </a:t>
            </a:r>
            <a:r>
              <a:rPr lang="ar-SA" sz="3200" dirty="0" smtClean="0">
                <a:cs typeface="B Davat" pitchFamily="2" charset="-78"/>
              </a:rPr>
              <a:t>الهام‌بخش در جهان اسلام و با تعامل سازنده و مؤثر در روابط بين‌الملل خواهد بود. </a:t>
            </a:r>
            <a:endParaRPr lang="en-US" sz="3200" dirty="0" smtClean="0">
              <a:cs typeface="B Davat" pitchFamily="2" charset="-78"/>
            </a:endParaRPr>
          </a:p>
          <a:p>
            <a:pPr algn="r" rtl="1"/>
            <a:r>
              <a:rPr lang="fa-IR" sz="3200" dirty="0" smtClean="0">
                <a:cs typeface="B Davat" pitchFamily="2" charset="-78"/>
              </a:rPr>
              <a:t>بخشي از ويژگي‌هاي جامعه ايراني در افق اين چشم انداز عبارت است از: </a:t>
            </a:r>
            <a:endParaRPr lang="en-US" sz="3200" dirty="0" smtClean="0">
              <a:cs typeface="B Davat" pitchFamily="2" charset="-78"/>
            </a:endParaRPr>
          </a:p>
          <a:p>
            <a:pPr algn="r" rtl="1"/>
            <a:r>
              <a:rPr lang="ar-SA" sz="3200" dirty="0" smtClean="0">
                <a:cs typeface="B Davat" pitchFamily="2" charset="-78"/>
              </a:rPr>
              <a:t>برخوردار از </a:t>
            </a:r>
            <a:r>
              <a:rPr lang="ar-SA" sz="3200" b="1" dirty="0" smtClean="0">
                <a:cs typeface="B Davat" pitchFamily="2" charset="-78"/>
              </a:rPr>
              <a:t>سلامت</a:t>
            </a:r>
            <a:r>
              <a:rPr lang="fa-IR" sz="3200" dirty="0" smtClean="0">
                <a:cs typeface="B Davat" pitchFamily="2" charset="-78"/>
              </a:rPr>
              <a:t>، </a:t>
            </a:r>
            <a:r>
              <a:rPr lang="ar-SA" sz="3200" dirty="0" smtClean="0">
                <a:cs typeface="B Davat" pitchFamily="2" charset="-78"/>
              </a:rPr>
              <a:t>رفاه</a:t>
            </a:r>
            <a:r>
              <a:rPr lang="fa-IR" sz="3200" dirty="0" smtClean="0">
                <a:cs typeface="B Davat" pitchFamily="2" charset="-78"/>
              </a:rPr>
              <a:t>، </a:t>
            </a:r>
            <a:r>
              <a:rPr lang="ar-SA" sz="3200" dirty="0" smtClean="0">
                <a:cs typeface="B Davat" pitchFamily="2" charset="-78"/>
              </a:rPr>
              <a:t>امنيت غذايي</a:t>
            </a:r>
            <a:r>
              <a:rPr lang="fa-IR" sz="3200" dirty="0" smtClean="0">
                <a:cs typeface="B Davat" pitchFamily="2" charset="-78"/>
              </a:rPr>
              <a:t>، </a:t>
            </a:r>
            <a:r>
              <a:rPr lang="ar-SA" sz="3200" dirty="0" smtClean="0">
                <a:cs typeface="B Davat" pitchFamily="2" charset="-78"/>
              </a:rPr>
              <a:t>تأمين اجتماعي</a:t>
            </a:r>
            <a:r>
              <a:rPr lang="fa-IR" sz="3200" dirty="0" smtClean="0">
                <a:cs typeface="B Davat" pitchFamily="2" charset="-78"/>
              </a:rPr>
              <a:t>، </a:t>
            </a:r>
            <a:r>
              <a:rPr lang="ar-SA" sz="3200" dirty="0" smtClean="0">
                <a:cs typeface="B Davat" pitchFamily="2" charset="-78"/>
              </a:rPr>
              <a:t>فرصت‌هاي برابر</a:t>
            </a:r>
            <a:r>
              <a:rPr lang="fa-IR" sz="3200" dirty="0" smtClean="0">
                <a:cs typeface="B Davat" pitchFamily="2" charset="-78"/>
              </a:rPr>
              <a:t>، </a:t>
            </a:r>
            <a:r>
              <a:rPr lang="ar-SA" sz="3200" dirty="0" smtClean="0">
                <a:cs typeface="B Davat" pitchFamily="2" charset="-78"/>
              </a:rPr>
              <a:t>توزيع مناسب درآمد</a:t>
            </a:r>
            <a:r>
              <a:rPr lang="fa-IR" sz="3200" dirty="0" smtClean="0">
                <a:cs typeface="B Davat" pitchFamily="2" charset="-78"/>
              </a:rPr>
              <a:t>، </a:t>
            </a:r>
            <a:r>
              <a:rPr lang="ar-SA" sz="3200" dirty="0" smtClean="0">
                <a:cs typeface="B Davat" pitchFamily="2" charset="-78"/>
              </a:rPr>
              <a:t>نهاد مستحكم خانواده</a:t>
            </a:r>
            <a:r>
              <a:rPr lang="fa-IR" sz="3200" dirty="0" smtClean="0">
                <a:cs typeface="B Davat" pitchFamily="2" charset="-78"/>
              </a:rPr>
              <a:t>، </a:t>
            </a:r>
            <a:r>
              <a:rPr lang="ar-SA" sz="3200" dirty="0" smtClean="0">
                <a:cs typeface="B Davat" pitchFamily="2" charset="-78"/>
              </a:rPr>
              <a:t>به دور از فقر</a:t>
            </a:r>
            <a:r>
              <a:rPr lang="fa-IR" sz="3200" dirty="0" smtClean="0">
                <a:cs typeface="B Davat" pitchFamily="2" charset="-78"/>
              </a:rPr>
              <a:t>، </a:t>
            </a:r>
            <a:r>
              <a:rPr lang="ar-SA" sz="3200" dirty="0" smtClean="0">
                <a:cs typeface="B Davat" pitchFamily="2" charset="-78"/>
              </a:rPr>
              <a:t>فساد</a:t>
            </a:r>
            <a:r>
              <a:rPr lang="fa-IR" sz="3200" dirty="0" smtClean="0">
                <a:cs typeface="B Davat" pitchFamily="2" charset="-78"/>
              </a:rPr>
              <a:t>، </a:t>
            </a:r>
            <a:r>
              <a:rPr lang="ar-SA" sz="3200" dirty="0" smtClean="0">
                <a:cs typeface="B Davat" pitchFamily="2" charset="-78"/>
              </a:rPr>
              <a:t>تبعيض و </a:t>
            </a:r>
            <a:r>
              <a:rPr lang="ar-SA" sz="3200" b="1" dirty="0" smtClean="0">
                <a:solidFill>
                  <a:srgbClr val="FF0000"/>
                </a:solidFill>
                <a:cs typeface="B Davat" pitchFamily="2" charset="-78"/>
              </a:rPr>
              <a:t>بهره‌مند از محيط زيست مطلوب</a:t>
            </a:r>
            <a:endParaRPr lang="en-US" sz="3200" dirty="0" smtClean="0">
              <a:solidFill>
                <a:srgbClr val="FF0000"/>
              </a:solidFill>
              <a:cs typeface="B Davat" pitchFamily="2" charset="-78"/>
            </a:endParaRPr>
          </a:p>
          <a:p>
            <a:pPr algn="r"/>
            <a:endParaRPr lang="en-US" sz="3200" dirty="0">
              <a:cs typeface="B Davat"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Autofit/>
          </a:bodyPr>
          <a:lstStyle/>
          <a:p>
            <a:pPr lvl="0" algn="r" rtl="1"/>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قوانين دايمي و خاص مرتبط با محيط زيست كشور</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ملي شدن جنگل ها و مراتع كشور (مصوب 27/10/1341)</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شكار و صيد مصوب 1346 با اصلاحات بعدي آن </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حفاظت و بهره‌برداري از جنگل ها و مراتع كشور با اصلاحات بعدي (مصوب 30/5/1346)</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حفظ نباتات (مصوب 18/2/1346)</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حفاظت و بهسازي محيط زيست (مصوب 28/3/1353 و اصلاحيه مصوب 24/8/1371)</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 </a:t>
            </a: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حفاظت دريا و رودخانه هاي مرزي از آلودگي با مواد نفتي (مصوب 4/11/1354)</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 </a:t>
            </a: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حفظ و تثبيت كناره و بستر رودخانه هاي مرزي (مصوب 8/12/1363هيأت وزيران) </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حفظ و حمايت از منابع طبيعي و ذخاير جنگلي كشور (مصوب 5/7/1371) </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نحوه جلوگيري از آلودگي هوا (مصوب 3/2/1374)</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 </a:t>
            </a: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حفاظت و بهره‌برداري از منابع آبزي جمهوري اسلامي ايران (مصوب 14/6/1374)</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 </a:t>
            </a: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مديريت پسماندها (مصوب 20/2/1383)‌</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ايمني زيستي</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lvl="0" algn="r" rtl="1"/>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 </a:t>
            </a: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rPr>
              <a:t>قانون توزیع عادلانه آب (مصوب 16/12/1361و اصلاحیه مصوب 14/8/1364) </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a:p>
            <a:pPr algn="r" rtl="1"/>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pPr lvl="0" algn="ctr"/>
            <a:r>
              <a:rPr lang="fa-IR" sz="5400" b="1" dirty="0" smtClean="0">
                <a:solidFill>
                  <a:srgbClr val="FF0000"/>
                </a:solidFill>
                <a:cs typeface="B Davat" pitchFamily="2" charset="-78"/>
              </a:rPr>
              <a:t>بخشی از سیاست های کلی برنامه پنجم توسعه مرتبط با محيط زيست كشور</a:t>
            </a:r>
            <a:r>
              <a:rPr lang="en-US" sz="5400" dirty="0" smtClean="0">
                <a:cs typeface="B Davat" pitchFamily="2" charset="-78"/>
              </a:rPr>
              <a:t/>
            </a:r>
            <a:br>
              <a:rPr lang="en-US" sz="5400" dirty="0" smtClean="0">
                <a:cs typeface="B Davat" pitchFamily="2" charset="-78"/>
              </a:rPr>
            </a:br>
            <a:endParaRPr lang="en-US" dirty="0">
              <a:cs typeface="B Davat" pitchFamily="2" charset="-78"/>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lvl="0" algn="ctr" rtl="1"/>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Davat" pitchFamily="2" charset="-78"/>
              </a:rPr>
              <a:t>ارتقاء شاخص هاى سلامت هوا، امنيت غذا، محيط و بهداشت جسمى و روحى</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Davat" pitchFamily="2" charset="-78"/>
              </a:rPr>
              <a:t/>
            </a:r>
            <a:b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Davat" pitchFamily="2" charset="-78"/>
              </a:rPr>
            </a:b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Davat" pitchFamily="2" charset="-78"/>
              </a:rPr>
              <a:t> </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Davat" pitchFamily="2" charset="-78"/>
              </a:rPr>
              <a:t>كاهش مخاطرات و آلودگى‏هاى تهديد كننده سلامت</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Davat" pitchFamily="2" charset="-78"/>
            </a:endParaRPr>
          </a:p>
          <a:p>
            <a:pPr lvl="0" algn="ctr" rtl="1"/>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Davat" pitchFamily="2" charset="-78"/>
              </a:rPr>
              <a:t>  توجه به ارزش اقتصادى، امنيتى، سياسى و زيست محيطى آب با تسريع در استحصال، عرضه، نگهدارى و مصرف آن و مهار آب هايى كه از كشور خارج مى‏شود با اولويت استفاده از منابع آب هاى مشتر </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Davat" pitchFamily="2" charset="-78"/>
            </a:endParaRPr>
          </a:p>
          <a:p>
            <a:pPr algn="ctr" rtl="1"/>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Davat"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5334000"/>
          </a:xfrm>
        </p:spPr>
        <p:txBody>
          <a:bodyPr>
            <a:normAutofit fontScale="70000" lnSpcReduction="20000"/>
          </a:bodyPr>
          <a:lstStyle/>
          <a:p>
            <a:pPr lvl="1" algn="r" rtl="1"/>
            <a:endParaRPr lang="fa-IR" sz="2900" b="1" dirty="0" smtClean="0">
              <a:ln w="1905"/>
              <a:solidFill>
                <a:srgbClr val="FF0000"/>
              </a:solidFill>
              <a:effectLst>
                <a:innerShdw blurRad="69850" dist="43180" dir="5400000">
                  <a:srgbClr val="000000">
                    <a:alpha val="65000"/>
                  </a:srgbClr>
                </a:innerShdw>
              </a:effectLst>
              <a:cs typeface="B Davat" pitchFamily="2" charset="-78"/>
            </a:endParaRPr>
          </a:p>
          <a:p>
            <a:pPr lvl="1" algn="r" rtl="1">
              <a:buBlip>
                <a:blip r:embed="rId2"/>
              </a:buBlip>
            </a:pPr>
            <a:r>
              <a:rPr lang="ar-SA" sz="2900" b="1" dirty="0" smtClean="0">
                <a:solidFill>
                  <a:srgbClr val="FF0000"/>
                </a:solidFill>
                <a:cs typeface="B Davat" pitchFamily="2" charset="-78"/>
              </a:rPr>
              <a:t>اهداف محيط زيست كشور</a:t>
            </a:r>
            <a:endParaRPr lang="fa-IR" sz="2900" b="1" dirty="0" smtClean="0">
              <a:solidFill>
                <a:srgbClr val="FF0000"/>
              </a:solidFill>
              <a:cs typeface="B Davat" pitchFamily="2" charset="-78"/>
            </a:endParaRPr>
          </a:p>
          <a:p>
            <a:pPr lvl="1" algn="r" rtl="1">
              <a:buNone/>
            </a:pPr>
            <a:r>
              <a:rPr lang="fa-IR" b="1" dirty="0" smtClean="0">
                <a:ln w="1905"/>
                <a:effectLst>
                  <a:innerShdw blurRad="69850" dist="43180" dir="5400000">
                    <a:srgbClr val="000000">
                      <a:alpha val="65000"/>
                    </a:srgbClr>
                  </a:innerShdw>
                </a:effectLst>
                <a:cs typeface="B Davat" pitchFamily="2" charset="-78"/>
              </a:rPr>
              <a:t>پيشگيري، كنترل، جلوگيري از تخريب و آلودگي محيط زيست </a:t>
            </a:r>
            <a:endParaRPr lang="en-US" b="1" dirty="0" smtClean="0">
              <a:ln w="1905"/>
              <a:effectLst>
                <a:innerShdw blurRad="69850" dist="43180" dir="5400000">
                  <a:srgbClr val="000000">
                    <a:alpha val="65000"/>
                  </a:srgbClr>
                </a:innerShdw>
              </a:effectLst>
              <a:cs typeface="B Davat" pitchFamily="2" charset="-78"/>
            </a:endParaRPr>
          </a:p>
          <a:p>
            <a:pPr lvl="1" algn="r" rtl="1">
              <a:buNone/>
            </a:pPr>
            <a:r>
              <a:rPr lang="fa-IR" b="1" dirty="0" smtClean="0">
                <a:ln w="1905"/>
                <a:effectLst>
                  <a:innerShdw blurRad="69850" dist="43180" dir="5400000">
                    <a:srgbClr val="000000">
                      <a:alpha val="65000"/>
                    </a:srgbClr>
                  </a:innerShdw>
                </a:effectLst>
                <a:cs typeface="B Davat" pitchFamily="2" charset="-78"/>
              </a:rPr>
              <a:t>احيا و حفاظت از منابع طبيعي، آب، خاك و هوا </a:t>
            </a:r>
            <a:endParaRPr lang="en-US" b="1" dirty="0" smtClean="0">
              <a:ln w="1905"/>
              <a:effectLst>
                <a:innerShdw blurRad="69850" dist="43180" dir="5400000">
                  <a:srgbClr val="000000">
                    <a:alpha val="65000"/>
                  </a:srgbClr>
                </a:innerShdw>
              </a:effectLst>
              <a:cs typeface="B Davat" pitchFamily="2" charset="-78"/>
            </a:endParaRPr>
          </a:p>
          <a:p>
            <a:pPr lvl="0" algn="r" rtl="1">
              <a:buNone/>
            </a:pPr>
            <a:r>
              <a:rPr lang="fa-IR" sz="2800" b="1" dirty="0" smtClean="0">
                <a:ln w="1905"/>
                <a:effectLst>
                  <a:innerShdw blurRad="69850" dist="43180" dir="5400000">
                    <a:srgbClr val="000000">
                      <a:alpha val="65000"/>
                    </a:srgbClr>
                  </a:innerShdw>
                </a:effectLst>
                <a:cs typeface="B Davat" pitchFamily="2" charset="-78"/>
              </a:rPr>
              <a:t>       حفاظت و احياي تنوع زيستي كشور</a:t>
            </a:r>
            <a:endParaRPr lang="en-US" sz="2800" b="1" dirty="0" smtClean="0">
              <a:ln w="1905"/>
              <a:effectLst>
                <a:innerShdw blurRad="69850" dist="43180" dir="5400000">
                  <a:srgbClr val="000000">
                    <a:alpha val="65000"/>
                  </a:srgbClr>
                </a:innerShdw>
              </a:effectLst>
              <a:cs typeface="B Davat" pitchFamily="2" charset="-78"/>
            </a:endParaRPr>
          </a:p>
          <a:p>
            <a:pPr lvl="0" algn="r" rtl="1">
              <a:buNone/>
            </a:pPr>
            <a:r>
              <a:rPr lang="fa-IR" sz="2800" b="1" dirty="0" smtClean="0">
                <a:ln w="1905"/>
                <a:effectLst>
                  <a:innerShdw blurRad="69850" dist="43180" dir="5400000">
                    <a:srgbClr val="000000">
                      <a:alpha val="65000"/>
                    </a:srgbClr>
                  </a:innerShdw>
                </a:effectLst>
                <a:cs typeface="B Davat" pitchFamily="2" charset="-78"/>
              </a:rPr>
              <a:t>         احيا و حفاظت از اكوسيستم‌هاي طبيعي اعم از دريا، تالابها ، جنگل ها ، مراتع، بيابان ، و ....</a:t>
            </a:r>
            <a:endParaRPr lang="en-US" sz="2800" b="1" dirty="0" smtClean="0">
              <a:ln w="1905"/>
              <a:effectLst>
                <a:innerShdw blurRad="69850" dist="43180" dir="5400000">
                  <a:srgbClr val="000000">
                    <a:alpha val="65000"/>
                  </a:srgbClr>
                </a:innerShdw>
              </a:effectLst>
              <a:cs typeface="B Davat" pitchFamily="2" charset="-78"/>
            </a:endParaRPr>
          </a:p>
          <a:p>
            <a:pPr lvl="0" algn="r" rtl="1">
              <a:buNone/>
            </a:pPr>
            <a:r>
              <a:rPr lang="fa-IR" sz="2800" b="1" dirty="0" smtClean="0">
                <a:ln w="1905"/>
                <a:effectLst>
                  <a:innerShdw blurRad="69850" dist="43180" dir="5400000">
                    <a:srgbClr val="000000">
                      <a:alpha val="65000"/>
                    </a:srgbClr>
                  </a:innerShdw>
                </a:effectLst>
                <a:cs typeface="B Davat" pitchFamily="2" charset="-78"/>
              </a:rPr>
              <a:t>         همسو نمودن اهداف و برنامه‌هاي توسعه با ظرفيت‌هاي  محيط زيست</a:t>
            </a:r>
            <a:endParaRPr lang="en-US" sz="2800" b="1" dirty="0" smtClean="0">
              <a:ln w="1905"/>
              <a:effectLst>
                <a:innerShdw blurRad="69850" dist="43180" dir="5400000">
                  <a:srgbClr val="000000">
                    <a:alpha val="65000"/>
                  </a:srgbClr>
                </a:innerShdw>
              </a:effectLst>
              <a:cs typeface="B Davat" pitchFamily="2" charset="-78"/>
            </a:endParaRPr>
          </a:p>
          <a:p>
            <a:pPr lvl="0" algn="r" rtl="1">
              <a:buNone/>
            </a:pPr>
            <a:r>
              <a:rPr lang="fa-IR" sz="2800" b="1" dirty="0" smtClean="0">
                <a:ln w="1905"/>
                <a:effectLst>
                  <a:innerShdw blurRad="69850" dist="43180" dir="5400000">
                    <a:srgbClr val="000000">
                      <a:alpha val="65000"/>
                    </a:srgbClr>
                  </a:innerShdw>
                </a:effectLst>
                <a:cs typeface="B Davat" pitchFamily="2" charset="-78"/>
              </a:rPr>
              <a:t>         مشاركت فعال و موثر در مناسبات، تعهدات و تحولات جهاني زيست محيطي</a:t>
            </a:r>
            <a:endParaRPr lang="en-US" sz="2800" b="1" dirty="0" smtClean="0">
              <a:ln w="1905"/>
              <a:effectLst>
                <a:innerShdw blurRad="69850" dist="43180" dir="5400000">
                  <a:srgbClr val="000000">
                    <a:alpha val="65000"/>
                  </a:srgbClr>
                </a:innerShdw>
              </a:effectLst>
              <a:cs typeface="B Davat" pitchFamily="2" charset="-78"/>
            </a:endParaRPr>
          </a:p>
          <a:p>
            <a:pPr lvl="0" algn="r" rtl="1">
              <a:buNone/>
            </a:pPr>
            <a:r>
              <a:rPr lang="fa-IR" sz="2800" b="1" dirty="0" smtClean="0">
                <a:ln w="1905"/>
                <a:effectLst>
                  <a:innerShdw blurRad="69850" dist="43180" dir="5400000">
                    <a:srgbClr val="000000">
                      <a:alpha val="65000"/>
                    </a:srgbClr>
                  </a:innerShdw>
                </a:effectLst>
                <a:cs typeface="B Davat" pitchFamily="2" charset="-78"/>
              </a:rPr>
              <a:t>            تحقق اخلاق و عدالت زيست محيطي مبتني بر فرهنگ اسلامي- ايران</a:t>
            </a:r>
          </a:p>
          <a:p>
            <a:pPr lvl="0" algn="r" rtl="1">
              <a:buBlip>
                <a:blip r:embed="rId3"/>
              </a:buBlip>
            </a:pPr>
            <a:r>
              <a:rPr lang="fa-IR" sz="2800" b="1" dirty="0" smtClean="0">
                <a:solidFill>
                  <a:srgbClr val="FF0000"/>
                </a:solidFill>
                <a:cs typeface="B Davat" pitchFamily="2" charset="-78"/>
              </a:rPr>
              <a:t>چشم انداز محيط زيست ايران </a:t>
            </a:r>
            <a:r>
              <a:rPr lang="en-US" sz="2800" dirty="0" smtClean="0">
                <a:cs typeface="B Davat" pitchFamily="2" charset="-78"/>
              </a:rPr>
              <a:t/>
            </a:r>
            <a:br>
              <a:rPr lang="en-US" sz="2800" dirty="0" smtClean="0">
                <a:cs typeface="B Davat" pitchFamily="2" charset="-78"/>
              </a:rPr>
            </a:br>
            <a:r>
              <a:rPr lang="fa-IR" sz="2800" dirty="0" smtClean="0">
                <a:cs typeface="B Davat" pitchFamily="2" charset="-78"/>
              </a:rPr>
              <a:t>در افق 1404 وضعيت محيط زيست ايران ارتقا يافته، به نحوي كه وضعيت طبيعي سيماي مناظر، زيست‌بوم‌ها، زيستمندان و ذخاير ژنتيكي، منابع و عناصر حياتي هوا، آب، خاك و سرزمين در آن حفظ شده و انسان‌ها در پناه چنين محيطي از بهداشت و سلامت جسمي و رواني، آرامش و امنيت اجتماعي و اقتصادي پايدار و عدالت زيست محيطي برخوردار باشند.</a:t>
            </a:r>
          </a:p>
          <a:p>
            <a:pPr lvl="0" algn="r" rtl="1">
              <a:buBlip>
                <a:blip r:embed="rId4"/>
              </a:buBlip>
            </a:pPr>
            <a:r>
              <a:rPr lang="fa-IR" sz="2800" b="1" dirty="0" smtClean="0">
                <a:solidFill>
                  <a:srgbClr val="FF0000"/>
                </a:solidFill>
                <a:cs typeface="B Davat" pitchFamily="2" charset="-78"/>
              </a:rPr>
              <a:t>ماموريت</a:t>
            </a:r>
          </a:p>
          <a:p>
            <a:pPr lvl="0" algn="r" rtl="1">
              <a:buBlip>
                <a:blip r:embed="rId5"/>
              </a:buBlip>
            </a:pPr>
            <a:r>
              <a:rPr lang="fa-IR" sz="2800" dirty="0" smtClean="0">
                <a:cs typeface="B Davat" pitchFamily="2" charset="-78"/>
              </a:rPr>
              <a:t>تحقق اصل پنجاهم قانون اساسي جمهوري اسلامي ايران </a:t>
            </a:r>
            <a:endParaRPr lang="en-US" sz="2800" dirty="0" smtClean="0">
              <a:cs typeface="B Davat" pitchFamily="2" charset="-78"/>
            </a:endParaRPr>
          </a:p>
          <a:p>
            <a:pPr lvl="0" algn="r" rtl="1">
              <a:buBlip>
                <a:blip r:embed="rId5"/>
              </a:buBlip>
            </a:pPr>
            <a:r>
              <a:rPr lang="fa-IR" sz="2800" dirty="0" smtClean="0">
                <a:cs typeface="B Davat" pitchFamily="2" charset="-78"/>
              </a:rPr>
              <a:t>دستيابي به اهداف مندرج در افق 1404 در راستاي رسيدن به محيط زيست مطلوب</a:t>
            </a:r>
            <a:endParaRPr lang="en-US" sz="2800" dirty="0" smtClean="0">
              <a:cs typeface="B Davat" pitchFamily="2" charset="-78"/>
            </a:endParaRPr>
          </a:p>
          <a:p>
            <a:pPr algn="r" rtl="1">
              <a:buBlip>
                <a:blip r:embed="rId5"/>
              </a:buBlip>
            </a:pPr>
            <a:r>
              <a:rPr lang="fa-IR" sz="2800" dirty="0" smtClean="0">
                <a:cs typeface="B Davat" pitchFamily="2" charset="-78"/>
              </a:rPr>
              <a:t>سازگاري توسعه با محيط زيست</a:t>
            </a:r>
            <a:endParaRPr lang="en-US" sz="2800" dirty="0" smtClean="0">
              <a:cs typeface="B Davat" pitchFamily="2" charset="-78"/>
            </a:endParaRPr>
          </a:p>
          <a:p>
            <a:pPr lvl="0" algn="r" rtl="1"/>
            <a:endParaRPr lang="en-US" sz="2800" dirty="0" smtClean="0">
              <a:cs typeface="B Davat" pitchFamily="2" charset="-78"/>
            </a:endParaRPr>
          </a:p>
          <a:p>
            <a:pPr algn="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Davat"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81000"/>
            <a:ext cx="7772400" cy="5943600"/>
          </a:xfrm>
        </p:spPr>
        <p:txBody>
          <a:bodyPr>
            <a:normAutofit fontScale="92500" lnSpcReduction="20000"/>
          </a:bodyPr>
          <a:lstStyle/>
          <a:p>
            <a:pPr lvl="0" algn="r" rtl="1"/>
            <a:r>
              <a:rPr lang="fa-IR" sz="2800" dirty="0" smtClean="0">
                <a:cs typeface="B Davat" pitchFamily="2" charset="-78"/>
              </a:rPr>
              <a:t>تعداد شهرک های صنعتی و نواحی صنعتی دارای تصفیه خانه فاضلاب = 2 </a:t>
            </a:r>
            <a:endParaRPr lang="en-US" sz="2000" dirty="0" smtClean="0">
              <a:cs typeface="B Davat" pitchFamily="2" charset="-78"/>
            </a:endParaRPr>
          </a:p>
          <a:p>
            <a:pPr lvl="0" algn="r" rtl="1"/>
            <a:r>
              <a:rPr lang="fa-IR" sz="2800" dirty="0" smtClean="0">
                <a:solidFill>
                  <a:srgbClr val="FF0000"/>
                </a:solidFill>
                <a:cs typeface="B Davat" pitchFamily="2" charset="-78"/>
              </a:rPr>
              <a:t>تعداد شهرهای دارای تصفیه خانه فاضلاب = 12 </a:t>
            </a:r>
            <a:endParaRPr lang="en-US" sz="2000" dirty="0" smtClean="0">
              <a:solidFill>
                <a:srgbClr val="FF0000"/>
              </a:solidFill>
              <a:cs typeface="B Davat" pitchFamily="2" charset="-78"/>
            </a:endParaRPr>
          </a:p>
          <a:p>
            <a:pPr lvl="0" algn="r" rtl="1"/>
            <a:r>
              <a:rPr lang="fa-IR" sz="2800" dirty="0" smtClean="0">
                <a:cs typeface="B Davat" pitchFamily="2" charset="-78"/>
              </a:rPr>
              <a:t>کیفیت منابع آب شرب استان اعم از آب های سطحی و زیر زمینی و وضعیت آلودگی آن ها مطلوب می باشد . </a:t>
            </a:r>
            <a:endParaRPr lang="en-US" sz="2000" dirty="0" smtClean="0">
              <a:cs typeface="B Davat" pitchFamily="2" charset="-78"/>
            </a:endParaRPr>
          </a:p>
          <a:p>
            <a:pPr lvl="0" algn="r" rtl="1"/>
            <a:r>
              <a:rPr lang="fa-IR" sz="2800" dirty="0" smtClean="0">
                <a:cs typeface="B Davat" pitchFamily="2" charset="-78"/>
              </a:rPr>
              <a:t>چگونگی مدیریت منابع آب استان با توجه به مباحث زیست محیطی به صورت پایش منابع آب سطحی اعم از تالاب ها از دهانه های قنوات می باشد . </a:t>
            </a:r>
            <a:endParaRPr lang="en-US" sz="2000" dirty="0" smtClean="0">
              <a:cs typeface="B Davat" pitchFamily="2" charset="-78"/>
            </a:endParaRPr>
          </a:p>
          <a:p>
            <a:pPr lvl="0" algn="r" rtl="1"/>
            <a:r>
              <a:rPr lang="fa-IR" sz="2800" dirty="0" smtClean="0">
                <a:solidFill>
                  <a:srgbClr val="FF0000"/>
                </a:solidFill>
                <a:cs typeface="B Davat" pitchFamily="2" charset="-78"/>
              </a:rPr>
              <a:t>کیفیت هوای استان  پاک  ميباشد</a:t>
            </a:r>
            <a:endParaRPr lang="en-US" sz="2000" dirty="0" smtClean="0">
              <a:solidFill>
                <a:srgbClr val="FF0000"/>
              </a:solidFill>
              <a:cs typeface="B Davat" pitchFamily="2" charset="-78"/>
            </a:endParaRPr>
          </a:p>
          <a:p>
            <a:pPr lvl="0" algn="r" rtl="1"/>
            <a:r>
              <a:rPr lang="fa-IR" sz="2800" dirty="0" smtClean="0">
                <a:cs typeface="B Davat" pitchFamily="2" charset="-78"/>
              </a:rPr>
              <a:t>از جمله بحران های موجود در رابطه با آلودگی هوا در استان و شهرها و محدوده های بحرانی پدیده گرد و غبار ورودی از کشورهای همسایه غرب کشور می باشد .  </a:t>
            </a:r>
            <a:endParaRPr lang="en-US" sz="2000" dirty="0" smtClean="0">
              <a:cs typeface="B Davat" pitchFamily="2" charset="-78"/>
            </a:endParaRPr>
          </a:p>
          <a:p>
            <a:pPr lvl="0" algn="r" rtl="1"/>
            <a:r>
              <a:rPr lang="fa-IR" sz="2800" dirty="0" smtClean="0">
                <a:cs typeface="B Davat" pitchFamily="2" charset="-78"/>
              </a:rPr>
              <a:t>ارایه اطلاعات موجود در خصوص منابع آلاینده صوتی در استان فقط در خصوص صنوف نیمه مزاحم اقدام گردیده و به صورت موردی مانند جوشکاری – نجاری – کابینت سازی – کانال کولر سازی و .. </a:t>
            </a:r>
            <a:endParaRPr lang="en-US" sz="2000" dirty="0" smtClean="0">
              <a:cs typeface="B Davat" pitchFamily="2" charset="-78"/>
            </a:endParaRPr>
          </a:p>
          <a:p>
            <a:pPr lvl="0" algn="r" rtl="1"/>
            <a:r>
              <a:rPr lang="fa-IR" sz="2800" dirty="0" smtClean="0">
                <a:cs typeface="B Davat" pitchFamily="2" charset="-78"/>
              </a:rPr>
              <a:t>اقدامات انجام شده در خصوص مدیریت آلودگی های صوتی ارائه پیشنهاد به شهرداری جهت جلوگیری از دایر شدن واحدهای دارای آلودگی صوتی و انتقال به زدن صنایع نیمه مزاحم شد </a:t>
            </a:r>
            <a:endParaRPr lang="en-US" sz="2000" dirty="0" smtClean="0">
              <a:cs typeface="B Davat"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normAutofit fontScale="90000"/>
          </a:bodyPr>
          <a:lstStyle/>
          <a:p>
            <a:pPr lvl="0" algn="ctr"/>
            <a:r>
              <a:rPr lang="fa-IR" b="1" dirty="0" smtClean="0">
                <a:solidFill>
                  <a:srgbClr val="FF0000"/>
                </a:solidFill>
                <a:cs typeface="B Davat" pitchFamily="2" charset="-78"/>
              </a:rPr>
              <a:t>اصلاح الگوي توليد و مصرف مبتني بر توسعه پايدار</a:t>
            </a:r>
            <a:r>
              <a:rPr lang="en-US" dirty="0" smtClean="0">
                <a:cs typeface="B Davat" pitchFamily="2" charset="-78"/>
              </a:rPr>
              <a:t/>
            </a:r>
            <a:br>
              <a:rPr lang="en-US" dirty="0" smtClean="0">
                <a:cs typeface="B Davat" pitchFamily="2" charset="-78"/>
              </a:rPr>
            </a:br>
            <a:endParaRPr lang="en-US" dirty="0">
              <a:cs typeface="B Davat" pitchFamily="2" charset="-78"/>
            </a:endParaRPr>
          </a:p>
        </p:txBody>
      </p:sp>
      <p:sp>
        <p:nvSpPr>
          <p:cNvPr id="3" name="Content Placeholder 2"/>
          <p:cNvSpPr>
            <a:spLocks noGrp="1"/>
          </p:cNvSpPr>
          <p:nvPr>
            <p:ph idx="1"/>
          </p:nvPr>
        </p:nvSpPr>
        <p:spPr/>
        <p:txBody>
          <a:bodyPr/>
          <a:lstStyle/>
          <a:p>
            <a:pPr lvl="1" algn="r" rtl="1"/>
            <a:r>
              <a:rPr lang="fa-IR" dirty="0" smtClean="0">
                <a:cs typeface="B Davat" pitchFamily="2" charset="-78"/>
              </a:rPr>
              <a:t>افزايش سهم منابع انرژي تجديد شونده و انرژي‌هاي نو در الگوي توليد و مصرف </a:t>
            </a:r>
            <a:endParaRPr lang="en-US" dirty="0" smtClean="0">
              <a:cs typeface="B Davat" pitchFamily="2" charset="-78"/>
            </a:endParaRPr>
          </a:p>
          <a:p>
            <a:pPr lvl="1" algn="r" rtl="1"/>
            <a:r>
              <a:rPr lang="fa-IR" dirty="0" smtClean="0">
                <a:cs typeface="B Davat" pitchFamily="2" charset="-78"/>
              </a:rPr>
              <a:t>توليد و تأمین سوخت استاندارد</a:t>
            </a:r>
            <a:endParaRPr lang="en-US" dirty="0" smtClean="0">
              <a:cs typeface="B Davat" pitchFamily="2" charset="-78"/>
            </a:endParaRPr>
          </a:p>
          <a:p>
            <a:pPr lvl="1" algn="r" rtl="1"/>
            <a:r>
              <a:rPr lang="fa-IR" dirty="0" smtClean="0">
                <a:cs typeface="B Davat" pitchFamily="2" charset="-78"/>
              </a:rPr>
              <a:t>اشاعه الگوی بهينه‌سازي تولید و مصرف پایدار مواد و انرژی</a:t>
            </a:r>
            <a:endParaRPr lang="en-US" dirty="0" smtClean="0">
              <a:cs typeface="B Davat" pitchFamily="2" charset="-78"/>
            </a:endParaRPr>
          </a:p>
          <a:p>
            <a:pPr lvl="1" algn="r" rtl="1"/>
            <a:r>
              <a:rPr lang="fa-IR" dirty="0" smtClean="0">
                <a:cs typeface="B Davat" pitchFamily="2" charset="-78"/>
              </a:rPr>
              <a:t>مدیریت مصرف انرژی در واحدهای صنعتی</a:t>
            </a:r>
            <a:endParaRPr lang="en-US" dirty="0" smtClean="0">
              <a:cs typeface="B Davat" pitchFamily="2" charset="-78"/>
            </a:endParaRPr>
          </a:p>
          <a:p>
            <a:pPr lvl="1" algn="r" rtl="1"/>
            <a:r>
              <a:rPr lang="fa-IR" dirty="0" smtClean="0">
                <a:cs typeface="B Davat" pitchFamily="2" charset="-78"/>
              </a:rPr>
              <a:t>مديريت شهرسازي با رويكرد كنترل اتلاف انرژي </a:t>
            </a:r>
            <a:endParaRPr lang="en-US" dirty="0" smtClean="0">
              <a:cs typeface="B Davat" pitchFamily="2" charset="-78"/>
            </a:endParaRPr>
          </a:p>
          <a:p>
            <a:pPr lvl="1" algn="r" rtl="1"/>
            <a:r>
              <a:rPr lang="fa-IR" dirty="0" smtClean="0">
                <a:cs typeface="B Davat" pitchFamily="2" charset="-78"/>
              </a:rPr>
              <a:t>طراحی و اجرای برنامه­های مدیریت ملی مصرف آب با اولویت در بخش کشاورزی</a:t>
            </a:r>
            <a:endParaRPr lang="en-US" dirty="0" smtClean="0">
              <a:cs typeface="B Davat" pitchFamily="2" charset="-78"/>
            </a:endParaRPr>
          </a:p>
          <a:p>
            <a:pPr lvl="1" algn="r" rtl="1"/>
            <a:r>
              <a:rPr lang="fa-IR" dirty="0" smtClean="0">
                <a:cs typeface="B Davat" pitchFamily="2" charset="-78"/>
              </a:rPr>
              <a:t>اصلاح مدیریت کشاورزی و ارتقاء بهره‌وری آب</a:t>
            </a:r>
            <a:endParaRPr lang="en-US" dirty="0" smtClean="0">
              <a:cs typeface="B Davat"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fa-IR" b="1" dirty="0" smtClean="0">
                <a:solidFill>
                  <a:srgbClr val="FF0000"/>
                </a:solidFill>
                <a:cs typeface="B Davat" pitchFamily="2" charset="-78"/>
              </a:rPr>
              <a:t>كنترل و كاهش اثرات تغيير اقليم</a:t>
            </a:r>
            <a:r>
              <a:rPr lang="en-US" dirty="0" smtClean="0">
                <a:cs typeface="B Davat" pitchFamily="2" charset="-78"/>
              </a:rPr>
              <a:t/>
            </a:r>
            <a:br>
              <a:rPr lang="en-US" dirty="0" smtClean="0">
                <a:cs typeface="B Davat" pitchFamily="2" charset="-78"/>
              </a:rPr>
            </a:br>
            <a:endParaRPr lang="en-US" dirty="0">
              <a:cs typeface="B Davat" pitchFamily="2" charset="-78"/>
            </a:endParaRPr>
          </a:p>
        </p:txBody>
      </p:sp>
      <p:sp>
        <p:nvSpPr>
          <p:cNvPr id="3" name="Content Placeholder 2"/>
          <p:cNvSpPr>
            <a:spLocks noGrp="1"/>
          </p:cNvSpPr>
          <p:nvPr>
            <p:ph idx="1"/>
          </p:nvPr>
        </p:nvSpPr>
        <p:spPr/>
        <p:txBody>
          <a:bodyPr/>
          <a:lstStyle/>
          <a:p>
            <a:pPr lvl="0" algn="r" rtl="1"/>
            <a:r>
              <a:rPr lang="ar-SA" dirty="0" smtClean="0">
                <a:cs typeface="B Davat" pitchFamily="2" charset="-78"/>
              </a:rPr>
              <a:t>استفاده از انرژی‌های پاک (ناشی از انرژي خورشيدي، هسته‌اي، جزر و مد، جریان‌های دریایی، امواج، باد و...)</a:t>
            </a:r>
            <a:endParaRPr lang="en-US" dirty="0" smtClean="0">
              <a:cs typeface="B Davat" pitchFamily="2" charset="-78"/>
            </a:endParaRPr>
          </a:p>
          <a:p>
            <a:pPr lvl="0" algn="r" rtl="1"/>
            <a:r>
              <a:rPr lang="fa-IR" dirty="0" smtClean="0">
                <a:cs typeface="B Davat" pitchFamily="2" charset="-78"/>
              </a:rPr>
              <a:t>لحاظ نمودن اثرات تغييرات آب و هوا در برنامه‌هاي كوتاه، ميان و بلند مدت كشور</a:t>
            </a:r>
            <a:endParaRPr lang="en-US" dirty="0" smtClean="0">
              <a:cs typeface="B Davat" pitchFamily="2" charset="-78"/>
            </a:endParaRPr>
          </a:p>
          <a:p>
            <a:pPr algn="r"/>
            <a:endParaRPr lang="en-US" dirty="0">
              <a:cs typeface="B Davat"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fa-IR" b="1" dirty="0" smtClean="0">
                <a:solidFill>
                  <a:srgbClr val="FF0000"/>
                </a:solidFill>
                <a:cs typeface="B Davat" pitchFamily="2" charset="-78"/>
              </a:rPr>
              <a:t>رويكرد به فناوري‌هاي نوين و پاك در امر توسعه</a:t>
            </a:r>
            <a:r>
              <a:rPr lang="en-US" dirty="0" smtClean="0">
                <a:cs typeface="B Davat" pitchFamily="2" charset="-78"/>
              </a:rPr>
              <a:t/>
            </a:r>
            <a:br>
              <a:rPr lang="en-US" dirty="0" smtClean="0">
                <a:cs typeface="B Davat" pitchFamily="2" charset="-78"/>
              </a:rPr>
            </a:br>
            <a:endParaRPr lang="en-US" dirty="0">
              <a:cs typeface="B Davat" pitchFamily="2" charset="-78"/>
            </a:endParaRPr>
          </a:p>
        </p:txBody>
      </p:sp>
      <p:sp>
        <p:nvSpPr>
          <p:cNvPr id="3" name="Content Placeholder 2"/>
          <p:cNvSpPr>
            <a:spLocks noGrp="1"/>
          </p:cNvSpPr>
          <p:nvPr>
            <p:ph idx="1"/>
          </p:nvPr>
        </p:nvSpPr>
        <p:spPr/>
        <p:txBody>
          <a:bodyPr>
            <a:normAutofit/>
          </a:bodyPr>
          <a:lstStyle/>
          <a:p>
            <a:pPr lvl="0" algn="r" rtl="1"/>
            <a:r>
              <a:rPr lang="fa-IR" dirty="0" smtClean="0">
                <a:cs typeface="B Davat" pitchFamily="2" charset="-78"/>
              </a:rPr>
              <a:t>نظارت و ارزيابي اثرات زيست محيطي فناوري‌هاي نوين</a:t>
            </a:r>
            <a:endParaRPr lang="en-US" dirty="0" smtClean="0">
              <a:cs typeface="B Davat" pitchFamily="2" charset="-78"/>
            </a:endParaRPr>
          </a:p>
          <a:p>
            <a:pPr lvl="0" algn="r" rtl="1"/>
            <a:r>
              <a:rPr lang="fa-IR" dirty="0" smtClean="0">
                <a:cs typeface="B Davat" pitchFamily="2" charset="-78"/>
              </a:rPr>
              <a:t>به كار گيري فناوري زيست محيطي در توليدات كشاورزي و صنعتي و .....</a:t>
            </a:r>
            <a:endParaRPr lang="en-US" dirty="0" smtClean="0">
              <a:cs typeface="B Davat" pitchFamily="2" charset="-78"/>
            </a:endParaRPr>
          </a:p>
          <a:p>
            <a:pPr lvl="0" algn="r" rtl="1"/>
            <a:r>
              <a:rPr lang="fa-IR" dirty="0" smtClean="0">
                <a:cs typeface="B Davat" pitchFamily="2" charset="-78"/>
              </a:rPr>
              <a:t>تدوين و اجراي برنامه جامع مديريت منابع انرژي با رويكرد به استفاده از فناوري‌هاي نوين و انرژي‌هاي پاك</a:t>
            </a:r>
            <a:endParaRPr lang="en-US" dirty="0" smtClean="0">
              <a:cs typeface="B Davat" pitchFamily="2" charset="-78"/>
            </a:endParaRPr>
          </a:p>
          <a:p>
            <a:pPr algn="r" rtl="1">
              <a:buNone/>
            </a:pPr>
            <a:r>
              <a:rPr lang="fa-IR" b="1" dirty="0" smtClean="0">
                <a:cs typeface="B Davat" pitchFamily="2" charset="-78"/>
              </a:rPr>
              <a:t> </a:t>
            </a:r>
            <a:endParaRPr lang="en-US" dirty="0" smtClean="0">
              <a:cs typeface="B Davat" pitchFamily="2" charset="-78"/>
            </a:endParaRPr>
          </a:p>
          <a:p>
            <a:pPr algn="r"/>
            <a:endParaRPr lang="en-US" dirty="0">
              <a:cs typeface="B Davat"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fontScale="90000"/>
          </a:bodyPr>
          <a:lstStyle/>
          <a:p>
            <a:pPr lvl="0" algn="ctr"/>
            <a:r>
              <a:rPr lang="fa-IR" b="1" dirty="0" smtClean="0">
                <a:solidFill>
                  <a:srgbClr val="FF0000"/>
                </a:solidFill>
                <a:cs typeface="B Davat" pitchFamily="2" charset="-78"/>
              </a:rPr>
              <a:t>ارتقاي نقش مردم و نهادهاي مدني در مديريت محيط زيست كشور</a:t>
            </a:r>
            <a:r>
              <a:rPr lang="en-US" dirty="0" smtClean="0">
                <a:solidFill>
                  <a:srgbClr val="FF0000"/>
                </a:solidFill>
                <a:cs typeface="B Davat" pitchFamily="2" charset="-78"/>
              </a:rPr>
              <a:t/>
            </a:r>
            <a:br>
              <a:rPr lang="en-US" dirty="0" smtClean="0">
                <a:solidFill>
                  <a:srgbClr val="FF0000"/>
                </a:solidFill>
                <a:cs typeface="B Davat" pitchFamily="2" charset="-78"/>
              </a:rPr>
            </a:br>
            <a:endParaRPr lang="en-US" dirty="0">
              <a:solidFill>
                <a:srgbClr val="FF0000"/>
              </a:solidFill>
              <a:cs typeface="B Davat" pitchFamily="2" charset="-78"/>
            </a:endParaRPr>
          </a:p>
        </p:txBody>
      </p:sp>
      <p:sp>
        <p:nvSpPr>
          <p:cNvPr id="3" name="Content Placeholder 2"/>
          <p:cNvSpPr>
            <a:spLocks noGrp="1"/>
          </p:cNvSpPr>
          <p:nvPr>
            <p:ph idx="1"/>
          </p:nvPr>
        </p:nvSpPr>
        <p:spPr/>
        <p:txBody>
          <a:bodyPr/>
          <a:lstStyle/>
          <a:p>
            <a:pPr lvl="0" algn="r" rtl="1"/>
            <a:r>
              <a:rPr lang="fa-IR" dirty="0" smtClean="0">
                <a:cs typeface="B Davat" pitchFamily="2" charset="-78"/>
              </a:rPr>
              <a:t>تدوین برنامه جامع جلب مشارکت مردمی (جوامع محلی و بخش خصوصی) در مدیریت محیط زیست کشور</a:t>
            </a:r>
            <a:endParaRPr lang="en-US" dirty="0" smtClean="0">
              <a:cs typeface="B Davat" pitchFamily="2" charset="-78"/>
            </a:endParaRPr>
          </a:p>
          <a:p>
            <a:pPr lvl="0" algn="r" rtl="1"/>
            <a:r>
              <a:rPr lang="fa-IR" dirty="0" smtClean="0">
                <a:cs typeface="B Davat" pitchFamily="2" charset="-78"/>
              </a:rPr>
              <a:t>كاهش تصدي‌گري دولت و واگذاري امور غير حاكميتي به بخش غير دولتي</a:t>
            </a:r>
            <a:endParaRPr lang="en-US" dirty="0" smtClean="0">
              <a:cs typeface="B Davat" pitchFamily="2" charset="-78"/>
            </a:endParaRPr>
          </a:p>
          <a:p>
            <a:pPr lvl="0" algn="r" rtl="1"/>
            <a:r>
              <a:rPr lang="fa-IR" dirty="0" smtClean="0">
                <a:cs typeface="B Davat" pitchFamily="2" charset="-78"/>
              </a:rPr>
              <a:t>مشارکت بخش خصوصی در تکثیر در اسارت حیات وحش کشور و توسعه قرق‌های اختصاصی</a:t>
            </a:r>
            <a:endParaRPr lang="en-US" dirty="0" smtClean="0">
              <a:cs typeface="B Davat" pitchFamily="2" charset="-78"/>
            </a:endParaRPr>
          </a:p>
          <a:p>
            <a:pPr algn="r"/>
            <a:endParaRPr lang="en-US" dirty="0">
              <a:cs typeface="B Davat"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pPr lvl="0" algn="ctr"/>
            <a:r>
              <a:rPr lang="fa-IR" sz="4000" b="1" dirty="0" smtClean="0">
                <a:solidFill>
                  <a:srgbClr val="FF0000"/>
                </a:solidFill>
                <a:cs typeface="B Davat" pitchFamily="2" charset="-78"/>
              </a:rPr>
              <a:t>ارتقاي جايگاه و توانمندسازي محيط زيست كشور در سطوح ملي، منطقه‌اي و بين‌المللي</a:t>
            </a:r>
            <a:r>
              <a:rPr lang="en-US" sz="4000" dirty="0" smtClean="0">
                <a:solidFill>
                  <a:srgbClr val="FF0000"/>
                </a:solidFill>
                <a:cs typeface="B Davat" pitchFamily="2" charset="-78"/>
              </a:rPr>
              <a:t/>
            </a:r>
            <a:br>
              <a:rPr lang="en-US" sz="4000" dirty="0" smtClean="0">
                <a:solidFill>
                  <a:srgbClr val="FF0000"/>
                </a:solidFill>
                <a:cs typeface="B Davat" pitchFamily="2" charset="-78"/>
              </a:rPr>
            </a:br>
            <a:endParaRPr lang="en-US" sz="4000" dirty="0">
              <a:solidFill>
                <a:srgbClr val="FF0000"/>
              </a:solidFill>
              <a:cs typeface="B Davat" pitchFamily="2" charset="-78"/>
            </a:endParaRPr>
          </a:p>
        </p:txBody>
      </p:sp>
      <p:sp>
        <p:nvSpPr>
          <p:cNvPr id="3" name="Content Placeholder 2"/>
          <p:cNvSpPr>
            <a:spLocks noGrp="1"/>
          </p:cNvSpPr>
          <p:nvPr>
            <p:ph idx="1"/>
          </p:nvPr>
        </p:nvSpPr>
        <p:spPr>
          <a:xfrm>
            <a:off x="457200" y="2667000"/>
            <a:ext cx="8305800" cy="3657600"/>
          </a:xfrm>
        </p:spPr>
        <p:txBody>
          <a:bodyPr>
            <a:normAutofit fontScale="92500" lnSpcReduction="20000"/>
          </a:bodyPr>
          <a:lstStyle/>
          <a:p>
            <a:pPr lvl="1" algn="r" rtl="1">
              <a:buFont typeface="Arial" pitchFamily="34" charset="0"/>
              <a:buChar char="•"/>
            </a:pPr>
            <a:r>
              <a:rPr lang="fa-IR" dirty="0" smtClean="0">
                <a:cs typeface="B Davat" pitchFamily="2" charset="-78"/>
              </a:rPr>
              <a:t>تقويت الزامات زيست محيطي در تصميم‌گيري‌ها، سیاست‌ها و برنامه‌ها و طرح‌هاي توسعه اقتصادي، اجتماعي در سطوح ملي، بخشي سرزميني و محلي</a:t>
            </a:r>
          </a:p>
          <a:p>
            <a:pPr lvl="1" algn="r" rtl="1">
              <a:buFont typeface="Arial" pitchFamily="34" charset="0"/>
              <a:buChar char="•"/>
            </a:pPr>
            <a:r>
              <a:rPr lang="fa-IR" dirty="0" smtClean="0">
                <a:cs typeface="B Davat" pitchFamily="2" charset="-78"/>
              </a:rPr>
              <a:t>ارتقاي جايگاه جمهوري اسلامي ايران در</a:t>
            </a:r>
            <a:r>
              <a:rPr lang="fa-IR" dirty="0" smtClean="0">
                <a:solidFill>
                  <a:srgbClr val="FF0000"/>
                </a:solidFill>
                <a:cs typeface="B Davat" pitchFamily="2" charset="-78"/>
              </a:rPr>
              <a:t> حفاظت محيط زيست </a:t>
            </a:r>
            <a:r>
              <a:rPr lang="fa-IR" dirty="0" smtClean="0">
                <a:cs typeface="B Davat" pitchFamily="2" charset="-78"/>
              </a:rPr>
              <a:t>در سطوح منطقه‌اي و بين‌المللي</a:t>
            </a:r>
            <a:endParaRPr lang="en-US" dirty="0" smtClean="0">
              <a:cs typeface="B Davat" pitchFamily="2" charset="-78"/>
            </a:endParaRPr>
          </a:p>
          <a:p>
            <a:pPr lvl="0" algn="r" rtl="1">
              <a:buFont typeface="Arial" pitchFamily="34" charset="0"/>
              <a:buChar char="•"/>
            </a:pPr>
            <a:r>
              <a:rPr lang="ar-SA" sz="2800" dirty="0" smtClean="0">
                <a:cs typeface="B Davat" pitchFamily="2" charset="-78"/>
              </a:rPr>
              <a:t>الحاق به کنوانسیون‌ها و پروتکل‌های بین‌المللی با حفظ اصول و ارزش‌های دینی و ملی و استقلال و تمامیت ارضی کشور</a:t>
            </a:r>
            <a:endParaRPr lang="en-US" sz="2800" dirty="0" smtClean="0">
              <a:cs typeface="B Davat" pitchFamily="2" charset="-78"/>
            </a:endParaRPr>
          </a:p>
          <a:p>
            <a:pPr lvl="0" algn="r" rtl="1">
              <a:buFont typeface="Arial" pitchFamily="34" charset="0"/>
              <a:buChar char="•"/>
            </a:pPr>
            <a:r>
              <a:rPr lang="en-US" sz="2800" dirty="0" smtClean="0">
                <a:cs typeface="B Davat" pitchFamily="2" charset="-78"/>
              </a:rPr>
              <a:t> </a:t>
            </a:r>
            <a:r>
              <a:rPr lang="ar-SA" sz="2800" dirty="0" smtClean="0">
                <a:cs typeface="B Davat" pitchFamily="2" charset="-78"/>
              </a:rPr>
              <a:t>ظرفيت‌سازي جهت تبادل تجربيات و ارتقاي همكاري‌هاي علمي و فني در سطح بين‌الملل </a:t>
            </a:r>
            <a:endParaRPr lang="en-US" sz="2800" dirty="0" smtClean="0">
              <a:cs typeface="B Davat" pitchFamily="2" charset="-78"/>
            </a:endParaRPr>
          </a:p>
          <a:p>
            <a:pPr lvl="0" algn="r" rtl="1">
              <a:buFont typeface="Arial" pitchFamily="34" charset="0"/>
              <a:buChar char="•"/>
            </a:pPr>
            <a:r>
              <a:rPr lang="fa-IR" sz="2800" dirty="0" smtClean="0">
                <a:cs typeface="B Davat" pitchFamily="2" charset="-78"/>
              </a:rPr>
              <a:t>تعیین رژیم حقوقی محيط زيست آب‌هاي بين‌المللي </a:t>
            </a:r>
            <a:endParaRPr lang="en-US" sz="2400" dirty="0" smtClean="0">
              <a:cs typeface="B Davat" pitchFamily="2" charset="-78"/>
            </a:endParaRPr>
          </a:p>
          <a:p>
            <a:pPr lvl="0" algn="r" rtl="1">
              <a:buFont typeface="Arial" pitchFamily="34" charset="0"/>
              <a:buChar char="•"/>
            </a:pPr>
            <a:r>
              <a:rPr lang="ar-SA" sz="2800" dirty="0" smtClean="0">
                <a:cs typeface="B Davat" pitchFamily="2" charset="-78"/>
              </a:rPr>
              <a:t>لحاظ نگرش فرابخشي زیست محیطی در تدوين قوانین و مقررات ملی </a:t>
            </a:r>
            <a:r>
              <a:rPr lang="fa-IR" sz="2800" dirty="0" smtClean="0">
                <a:cs typeface="B Davat" pitchFamily="2" charset="-78"/>
              </a:rPr>
              <a:t>و بهینه‌سازی نحوه اجرای قوانین</a:t>
            </a:r>
            <a:endParaRPr lang="en-US" sz="2800" dirty="0" smtClean="0">
              <a:cs typeface="B Davat" pitchFamily="2" charset="-78"/>
            </a:endParaRPr>
          </a:p>
          <a:p>
            <a:pPr algn="r" rtl="1">
              <a:buFont typeface="Arial" pitchFamily="34" charset="0"/>
              <a:buChar char="•"/>
            </a:pPr>
            <a:endParaRPr lang="en-US" sz="2400" dirty="0" smtClean="0">
              <a:cs typeface="B Davat" pitchFamily="2" charset="-78"/>
            </a:endParaRPr>
          </a:p>
          <a:p>
            <a:pPr algn="r">
              <a:buFont typeface="Arial" pitchFamily="34" charset="0"/>
              <a:buChar char="•"/>
            </a:pPr>
            <a:endParaRPr lang="en-US" dirty="0">
              <a:cs typeface="B Davat"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248400"/>
            <a:ext cx="7848600" cy="304800"/>
          </a:xfrm>
        </p:spPr>
        <p:txBody>
          <a:bodyPr>
            <a:normAutofit fontScale="90000"/>
          </a:bodyPr>
          <a:lstStyle/>
          <a:p>
            <a:pPr algn="ctr" rtl="1"/>
            <a:r>
              <a:rPr lang="fa-IR" dirty="0" smtClean="0">
                <a:cs typeface="B Davat" pitchFamily="2" charset="-78"/>
              </a:rPr>
              <a:t/>
            </a:r>
            <a:br>
              <a:rPr lang="fa-IR" dirty="0" smtClean="0">
                <a:cs typeface="B Davat" pitchFamily="2" charset="-78"/>
              </a:rPr>
            </a:br>
            <a:r>
              <a:rPr lang="fa-IR" dirty="0" smtClean="0">
                <a:cs typeface="B Davat" pitchFamily="2" charset="-78"/>
              </a:rPr>
              <a:t/>
            </a:r>
            <a:br>
              <a:rPr lang="fa-IR" dirty="0" smtClean="0">
                <a:cs typeface="B Davat" pitchFamily="2" charset="-78"/>
              </a:rPr>
            </a:br>
            <a:r>
              <a:rPr lang="fa-IR" sz="4400" dirty="0" smtClean="0">
                <a:solidFill>
                  <a:schemeClr val="tx1"/>
                </a:solidFill>
                <a:cs typeface="B Davat" pitchFamily="2" charset="-78"/>
              </a:rPr>
              <a:t>و </a:t>
            </a:r>
            <a:r>
              <a:rPr lang="fa-IR" sz="4400" dirty="0">
                <a:solidFill>
                  <a:schemeClr val="tx1"/>
                </a:solidFill>
                <a:cs typeface="B Davat" pitchFamily="2" charset="-78"/>
              </a:rPr>
              <a:t>سخر لکم فی السموات و ما فی الارض جمیعا </a:t>
            </a:r>
            <a:r>
              <a:rPr lang="fa-IR" sz="4400" dirty="0" smtClean="0">
                <a:solidFill>
                  <a:schemeClr val="tx1"/>
                </a:solidFill>
                <a:cs typeface="B Davat" pitchFamily="2" charset="-78"/>
              </a:rPr>
              <a:t>منه </a:t>
            </a:r>
            <a:r>
              <a:rPr lang="fa-IR" sz="4400" dirty="0">
                <a:solidFill>
                  <a:schemeClr val="tx1"/>
                </a:solidFill>
                <a:cs typeface="B Davat" pitchFamily="2" charset="-78"/>
              </a:rPr>
              <a:t>ان فی ذالک لایات </a:t>
            </a:r>
            <a:r>
              <a:rPr lang="fa-IR" sz="4400" dirty="0" smtClean="0">
                <a:solidFill>
                  <a:schemeClr val="tx1"/>
                </a:solidFill>
                <a:cs typeface="B Davat" pitchFamily="2" charset="-78"/>
              </a:rPr>
              <a:t>لقوم </a:t>
            </a:r>
            <a:r>
              <a:rPr lang="fa-IR" sz="4400" dirty="0">
                <a:solidFill>
                  <a:schemeClr val="tx1"/>
                </a:solidFill>
                <a:cs typeface="B Davat" pitchFamily="2" charset="-78"/>
              </a:rPr>
              <a:t>یتفکرون ( </a:t>
            </a:r>
            <a:r>
              <a:rPr lang="fa-IR" sz="4400" dirty="0" smtClean="0">
                <a:solidFill>
                  <a:schemeClr val="tx1"/>
                </a:solidFill>
                <a:cs typeface="B Davat" pitchFamily="2" charset="-78"/>
              </a:rPr>
              <a:t>جاثیه </a:t>
            </a:r>
            <a:r>
              <a:rPr lang="fa-IR" sz="4400" dirty="0">
                <a:solidFill>
                  <a:schemeClr val="tx1"/>
                </a:solidFill>
                <a:cs typeface="B Davat" pitchFamily="2" charset="-78"/>
              </a:rPr>
              <a:t>– 13 ) </a:t>
            </a:r>
            <a:r>
              <a:rPr lang="en-US" sz="4400" dirty="0">
                <a:solidFill>
                  <a:schemeClr val="tx1"/>
                </a:solidFill>
                <a:cs typeface="B Davat" pitchFamily="2" charset="-78"/>
              </a:rPr>
              <a:t/>
            </a:r>
            <a:br>
              <a:rPr lang="en-US" sz="4400" dirty="0">
                <a:solidFill>
                  <a:schemeClr val="tx1"/>
                </a:solidFill>
                <a:cs typeface="B Davat" pitchFamily="2" charset="-78"/>
              </a:rPr>
            </a:br>
            <a:r>
              <a:rPr lang="fa-IR" sz="4400" dirty="0">
                <a:solidFill>
                  <a:schemeClr val="tx1"/>
                </a:solidFill>
                <a:cs typeface="B Davat" pitchFamily="2" charset="-78"/>
              </a:rPr>
              <a:t>و </a:t>
            </a:r>
            <a:r>
              <a:rPr lang="fa-IR" sz="4400" dirty="0" smtClean="0">
                <a:solidFill>
                  <a:schemeClr val="tx1"/>
                </a:solidFill>
                <a:cs typeface="B Davat" pitchFamily="2" charset="-78"/>
              </a:rPr>
              <a:t>آنچه </a:t>
            </a:r>
            <a:r>
              <a:rPr lang="fa-IR" sz="4400" dirty="0">
                <a:solidFill>
                  <a:schemeClr val="tx1"/>
                </a:solidFill>
                <a:cs typeface="B Davat" pitchFamily="2" charset="-78"/>
              </a:rPr>
              <a:t>در آسمان ها و آن چه در زمین است به سود شما رام کرد ، همه از اوست قطعا در این امر برای مردمی که می اندیشند نشانه هایی است . </a:t>
            </a:r>
            <a:r>
              <a:rPr lang="en-US" sz="4400" dirty="0" smtClean="0">
                <a:cs typeface="B Davat" pitchFamily="2" charset="-78"/>
              </a:rPr>
              <a:t/>
            </a:r>
            <a:br>
              <a:rPr lang="en-US" sz="4400" dirty="0" smtClean="0">
                <a:cs typeface="B Davat" pitchFamily="2" charset="-78"/>
              </a:rPr>
            </a:br>
            <a:endParaRPr lang="en-US" sz="4400" dirty="0">
              <a:cs typeface="B Davat"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normAutofit fontScale="90000"/>
          </a:bodyPr>
          <a:lstStyle/>
          <a:p>
            <a:pPr lvl="0" algn="ctr"/>
            <a:r>
              <a:rPr lang="fa-IR" sz="5400" b="1" dirty="0" smtClean="0">
                <a:solidFill>
                  <a:srgbClr val="FF0000"/>
                </a:solidFill>
                <a:cs typeface="B Davat" pitchFamily="2" charset="-78"/>
              </a:rPr>
              <a:t>توسعه علمی و فناوری محیط زیست و توسعه پایدار</a:t>
            </a:r>
            <a:r>
              <a:rPr lang="en-US" sz="5400" dirty="0" smtClean="0">
                <a:cs typeface="B Davat" pitchFamily="2" charset="-78"/>
              </a:rPr>
              <a:t/>
            </a:r>
            <a:br>
              <a:rPr lang="en-US" sz="5400" dirty="0" smtClean="0">
                <a:cs typeface="B Davat" pitchFamily="2" charset="-78"/>
              </a:rPr>
            </a:br>
            <a:endParaRPr lang="en-US" dirty="0"/>
          </a:p>
        </p:txBody>
      </p:sp>
      <p:sp>
        <p:nvSpPr>
          <p:cNvPr id="3" name="Content Placeholder 2"/>
          <p:cNvSpPr>
            <a:spLocks noGrp="1"/>
          </p:cNvSpPr>
          <p:nvPr>
            <p:ph idx="1"/>
          </p:nvPr>
        </p:nvSpPr>
        <p:spPr>
          <a:xfrm>
            <a:off x="685800" y="3810000"/>
            <a:ext cx="8001000" cy="2514600"/>
          </a:xfrm>
        </p:spPr>
        <p:txBody>
          <a:bodyPr/>
          <a:lstStyle/>
          <a:p>
            <a:pPr lvl="0" algn="r" rtl="1"/>
            <a:r>
              <a:rPr lang="fa-IR" sz="2400" dirty="0" smtClean="0">
                <a:cs typeface="B Davat" pitchFamily="2" charset="-78"/>
              </a:rPr>
              <a:t>تدوین برنامه جامع توسعه زیرساخت‌های علمی و فناوری محیط زیست کشور</a:t>
            </a:r>
            <a:endParaRPr lang="en-US" sz="2400" dirty="0" smtClean="0">
              <a:cs typeface="B Davat" pitchFamily="2" charset="-78"/>
            </a:endParaRPr>
          </a:p>
          <a:p>
            <a:pPr lvl="0" algn="r" rtl="1"/>
            <a:r>
              <a:rPr lang="fa-IR" sz="2400" dirty="0" smtClean="0">
                <a:cs typeface="B Davat" pitchFamily="2" charset="-78"/>
              </a:rPr>
              <a:t>انجام طرح آینده‌نگاری نیاز علمی و فناوری کشور در افق چشم‌انداز برای حفظ محیط زیست و توسعه پایدار کشور</a:t>
            </a:r>
            <a:endParaRPr lang="en-US" sz="2400" dirty="0" smtClean="0">
              <a:cs typeface="B Davat" pitchFamily="2" charset="-78"/>
            </a:endParaRPr>
          </a:p>
          <a:p>
            <a:pPr lvl="0" algn="r" rtl="1"/>
            <a:r>
              <a:rPr lang="ar-SA" sz="2400" dirty="0" smtClean="0">
                <a:cs typeface="B Davat" pitchFamily="2" charset="-78"/>
              </a:rPr>
              <a:t>تدوین ضوابط لازم جهت تشویق و ارائه حمایت‌های لازم از بخش‌های دولتی وخصوصی به منظورسرمایه‌گذاری برای انتقال و یا بکارگیری علوم و فنون پاک و سازگار با محیط زیست</a:t>
            </a:r>
            <a:endParaRPr lang="en-US" sz="2400" dirty="0" smtClean="0">
              <a:cs typeface="B Davat" pitchFamily="2" charset="-78"/>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533400" y="381000"/>
            <a:ext cx="8229600" cy="4800600"/>
          </a:xfrm>
          <a:prstGeom prst="horizontalScroll">
            <a:avLst/>
          </a:prstGeom>
        </p:spPr>
        <p:style>
          <a:lnRef idx="2">
            <a:schemeClr val="accent6"/>
          </a:lnRef>
          <a:fillRef idx="1002">
            <a:schemeClr val="lt2"/>
          </a:fillRef>
          <a:effectRef idx="0">
            <a:schemeClr val="accent6"/>
          </a:effectRef>
          <a:fontRef idx="minor">
            <a:schemeClr val="dk1"/>
          </a:fontRef>
        </p:style>
        <p:txBody>
          <a:bodyPr rtlCol="0" anchor="ctr"/>
          <a:lstStyle/>
          <a:p>
            <a:pPr algn="ctr" rtl="1"/>
            <a:r>
              <a:rPr lang="fa-IR" sz="3200" b="1" dirty="0" smtClean="0">
                <a:ln w="1905"/>
                <a:solidFill>
                  <a:srgbClr val="C00000"/>
                </a:solidFill>
                <a:effectLst>
                  <a:innerShdw blurRad="69850" dist="43180" dir="5400000">
                    <a:srgbClr val="000000">
                      <a:alpha val="65000"/>
                    </a:srgbClr>
                  </a:innerShdw>
                </a:effectLst>
                <a:latin typeface="Persian" pitchFamily="2" charset="0"/>
                <a:cs typeface="Tamiz" pitchFamily="2" charset="-78"/>
              </a:rPr>
              <a:t>اميد است با عنايت مسئولين و آحاد مردم بستر مناسبي جهت بهينه سازي و احيا محيط زيست كشور به گونه اي فراهم آيد تا در سريعترين زمان ضمن دستيابي به مراحل پيشرفت علم و صنعت، بتوانيم در محيط زيستي سالم زندگي كرده و آن را به عنوان ميراثي جاودان به نسل هاي آتي واگذار نماييم.</a:t>
            </a:r>
            <a:endParaRPr lang="en-US" sz="3200" b="1" dirty="0" smtClean="0">
              <a:ln w="1905"/>
              <a:solidFill>
                <a:srgbClr val="C00000"/>
              </a:solidFill>
              <a:effectLst>
                <a:innerShdw blurRad="69850" dist="43180" dir="5400000">
                  <a:srgbClr val="000000">
                    <a:alpha val="65000"/>
                  </a:srgbClr>
                </a:innerShdw>
              </a:effectLst>
              <a:latin typeface="Persian" pitchFamily="2" charset="0"/>
              <a:cs typeface="Tamiz"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پایان</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001000" cy="323088"/>
          </a:xfrm>
        </p:spPr>
        <p:txBody>
          <a:bodyPr>
            <a:normAutofit fontScale="90000"/>
          </a:bodyPr>
          <a:lstStyle/>
          <a:p>
            <a:pPr algn="ctr"/>
            <a:r>
              <a:rPr lang="fa-IR"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Davat" pitchFamily="2" charset="-78"/>
              </a:rPr>
              <a:t>پيشگفتار</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990600"/>
            <a:ext cx="8229600" cy="5334000"/>
          </a:xfrm>
        </p:spPr>
        <p:txBody>
          <a:bodyPr>
            <a:normAutofit fontScale="85000" lnSpcReduction="20000"/>
          </a:bodyPr>
          <a:lstStyle/>
          <a:p>
            <a:pPr algn="r" rtl="1"/>
            <a:r>
              <a:rPr lang="fa-IR" dirty="0">
                <a:cs typeface="B Davat" pitchFamily="2" charset="-78"/>
              </a:rPr>
              <a:t>چشم انداز آميزه اي از داوري هاي  مبتني بر ايدئولوژي نظام و واقعيت هاي اجتماعي، فرهنگي، اقتصادي و زيست محيطي جامعه است كه تهيه و تنظيم چشم انداز آينده، از آن رو كه قادر به پيش بيني و ترسيم روندهاي ممكن و مطلوب آينده است مي تواند به اتخاذ موضع و تعيين شيوه هاي برخورد با حوادث و اتفاقات كمك شاياني نموده و بهره برداري درست و بهينه از منابع و فرصت ها را امكان پذير نمايد. چشم انداز توسعه كشور در افق 1404 كه تصويري از آينده مطلوب ايران را ترسيم نموده ، بستر مناسبي براي تهيه و تنظيم سند ملي توسعه در بخش هاي مختلف جامعه پديد آورده است.</a:t>
            </a:r>
            <a:endParaRPr lang="en-US" dirty="0">
              <a:cs typeface="B Davat" pitchFamily="2" charset="-78"/>
            </a:endParaRPr>
          </a:p>
          <a:p>
            <a:pPr algn="r" rtl="1"/>
            <a:r>
              <a:rPr lang="fa-IR" dirty="0">
                <a:cs typeface="B Davat" pitchFamily="2" charset="-78"/>
              </a:rPr>
              <a:t>بدون شك اصلاح زيرساخت‌هاي فكري و نگرش برنامه‌ريزان نسبت به جايگاه و اهميت محيط زيست در روند توسعه پايدار كشورها، از اولويت بالايي برخوردار است </a:t>
            </a:r>
            <a:r>
              <a:rPr lang="fa-IR" dirty="0" smtClean="0">
                <a:cs typeface="B Davat" pitchFamily="2" charset="-78"/>
              </a:rPr>
              <a:t>و، </a:t>
            </a:r>
            <a:r>
              <a:rPr lang="fa-IR" dirty="0">
                <a:cs typeface="B Davat" pitchFamily="2" charset="-78"/>
              </a:rPr>
              <a:t>لذا تحقق اين امر با ورود به نظام برنامه ريزي جامع و تعريف شاخص‌هاي ملي براي محيط زيست امكان پذير خواهد شد</a:t>
            </a:r>
            <a:r>
              <a:rPr lang="fa-IR" dirty="0" smtClean="0">
                <a:cs typeface="B Davat" pitchFamily="2" charset="-78"/>
              </a:rPr>
              <a:t>. بر اين اساس و از اين منظر، مقوله حفاظت محيط زيست همانطور كه به صراحت در اصل 50 قانون اساسي آمده است، مختص سازمان حفاظت محيط زيست نيست و كليه افراد و سازمان‌هاي دولتي و غيردولتي در آن سهيم هستند تا به نداي وجدان بيدار بشري كه پيوسته در افقي بلند مدت به حيات پايدار انسان بر كره مسكون مي‌انديشد، پاسخ گويند . </a:t>
            </a:r>
            <a:endParaRPr lang="en-US" dirty="0" smtClean="0">
              <a:cs typeface="B Davat" pitchFamily="2" charset="-78"/>
            </a:endParaRPr>
          </a:p>
          <a:p>
            <a:pPr algn="r" rtl="1"/>
            <a:r>
              <a:rPr lang="fa-IR" dirty="0" smtClean="0">
                <a:cs typeface="B Davat" pitchFamily="2" charset="-78"/>
              </a:rPr>
              <a:t>اميد است با عنايت مسئولين و آحاد مردم بستر مناسبي جهت بهينه سازي و احيا محيط زيست كشور به گونه اي فراهم آيد تا در سريعترين زمان ضمن دستيابي به مراحل پيشرفت علم و صنعت، بتوانيم در محيط زيستي سالم زندگي كرده و آن را به عنوان ميراثي جاودان به نسل هاي آتي واگذار نماييم.</a:t>
            </a:r>
            <a:endParaRPr lang="en-US" dirty="0" smtClean="0">
              <a:cs typeface="B Davat"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924800" cy="94488"/>
          </a:xfrm>
        </p:spPr>
        <p:txBody>
          <a:bodyPr>
            <a:normAutofit fontScale="90000"/>
          </a:bodyPr>
          <a:lstStyle/>
          <a:p>
            <a:pPr algn="ctr"/>
            <a:r>
              <a:rPr lang="fa-IR" sz="4000" dirty="0" smtClean="0">
                <a:cs typeface="B Davat" pitchFamily="2" charset="-78"/>
              </a:rPr>
              <a:t/>
            </a:r>
            <a:br>
              <a:rPr lang="fa-IR" sz="4000" dirty="0" smtClean="0">
                <a:cs typeface="B Davat" pitchFamily="2" charset="-78"/>
              </a:rPr>
            </a:br>
            <a:r>
              <a:rPr lang="fa-IR" sz="4000" dirty="0" smtClean="0">
                <a:cs typeface="B Davat" pitchFamily="2" charset="-78"/>
              </a:rPr>
              <a:t/>
            </a:r>
            <a:br>
              <a:rPr lang="fa-IR" sz="4000" dirty="0" smtClean="0">
                <a:cs typeface="B Davat" pitchFamily="2" charset="-78"/>
              </a:rPr>
            </a:br>
            <a:r>
              <a:rPr lang="fa-IR" sz="4000" dirty="0" smtClean="0">
                <a:cs typeface="B Davat" pitchFamily="2" charset="-78"/>
              </a:rPr>
              <a:t/>
            </a:r>
            <a:br>
              <a:rPr lang="fa-IR" sz="4000" dirty="0" smtClean="0">
                <a:cs typeface="B Davat" pitchFamily="2" charset="-78"/>
              </a:rPr>
            </a:br>
            <a:r>
              <a:rPr lang="fa-IR" sz="4000" dirty="0" smtClean="0">
                <a:solidFill>
                  <a:srgbClr val="FF0000"/>
                </a:solidFill>
                <a:cs typeface="B Davat" pitchFamily="2" charset="-78"/>
              </a:rPr>
              <a:t>مهم ترين تحول در زمينه تقويت مقررات و تضمين اقدامات زيست محيطي پس از انقلاب اسلامي، تصويب اصل پنجاهم قانون اساسي جمهوري اسلامي ايران است . </a:t>
            </a:r>
            <a:r>
              <a:rPr lang="en-US" dirty="0" smtClean="0">
                <a:solidFill>
                  <a:srgbClr val="FF0000"/>
                </a:solidFill>
                <a:cs typeface="B Davat" pitchFamily="2" charset="-78"/>
              </a:rPr>
              <a:t/>
            </a:r>
            <a:br>
              <a:rPr lang="en-US" dirty="0" smtClean="0">
                <a:solidFill>
                  <a:srgbClr val="FF0000"/>
                </a:solidFill>
                <a:cs typeface="B Davat" pitchFamily="2" charset="-78"/>
              </a:rPr>
            </a:br>
            <a:endParaRPr lang="en-US" dirty="0">
              <a:solidFill>
                <a:srgbClr val="FF0000"/>
              </a:solidFill>
            </a:endParaRPr>
          </a:p>
        </p:txBody>
      </p:sp>
      <p:sp>
        <p:nvSpPr>
          <p:cNvPr id="3" name="Content Placeholder 2"/>
          <p:cNvSpPr>
            <a:spLocks noGrp="1"/>
          </p:cNvSpPr>
          <p:nvPr>
            <p:ph idx="1"/>
          </p:nvPr>
        </p:nvSpPr>
        <p:spPr>
          <a:xfrm>
            <a:off x="457200" y="2438400"/>
            <a:ext cx="8077200" cy="3886200"/>
          </a:xfrm>
        </p:spPr>
        <p:txBody>
          <a:bodyPr>
            <a:normAutofit fontScale="85000" lnSpcReduction="10000"/>
          </a:bodyPr>
          <a:lstStyle/>
          <a:p>
            <a:pPr algn="r" rtl="1"/>
            <a:r>
              <a:rPr lang="fa-IR" dirty="0" smtClean="0">
                <a:cs typeface="B Davat" pitchFamily="2" charset="-78"/>
              </a:rPr>
              <a:t>سازمان </a:t>
            </a:r>
            <a:r>
              <a:rPr lang="fa-IR" dirty="0">
                <a:cs typeface="B Davat" pitchFamily="2" charset="-78"/>
              </a:rPr>
              <a:t>حفاظت محيط زيست به عنوان يك دستگاه حاكميتي متولي حفاظت و بهسازي محيط زيست بوده و نظارت بر كليه فعاليت‌هاي مرتبط با آب، هوا، خاك، تنوع زيستي و منابع طبيعي را بر عهده دارد با توجه به نقش حاكميتي و نظارتي سازمان حفاظت محيط زيست، ‌اين دستگاه با هدف نظارت بر عملكرد ساير وزارتخانه‌ها و دستگاه‌هاي اجرايي تاثيرگذار بر محيط زيست در جايگاه سازماني مستقل به عنوان معاون رياست جمهور، بالاتر از ساير وزارتخانه‌ها قرار گرفته است. اين جايگاه امكان تحقق حاكميت دولت در حفظ محيط زيست را فراهم نموده است</a:t>
            </a:r>
            <a:r>
              <a:rPr lang="fa-IR" b="1" dirty="0">
                <a:cs typeface="B Davat" pitchFamily="2" charset="-78"/>
              </a:rPr>
              <a:t>.</a:t>
            </a:r>
            <a:endParaRPr lang="en-US" dirty="0">
              <a:cs typeface="B Davat" pitchFamily="2" charset="-78"/>
            </a:endParaRPr>
          </a:p>
          <a:p>
            <a:pPr algn="r" rtl="1"/>
            <a:r>
              <a:rPr lang="fa-IR" dirty="0">
                <a:cs typeface="B Davat" pitchFamily="2" charset="-78"/>
              </a:rPr>
              <a:t>در سند چشم انداز جمهوري اسلامي ايران در افق 1404 هجري شمسي ، اهميت محيط زيست در قالب عبارت "‌بهره‌مندي از محيط زيست مطلوب" براي جامعه ايراني درج شده است. با توجه به اهداف ديگر سند مانند توسعه اقتصادي، ارتقاء فرهنگ و اخلاق و..... مي‌توان رويكرد ايجاد تناسب، ميان نهادهاي اجتماعي، اقتصادي و تعادل بوم شناختي را از اين چشم‌انداز استنتاج كرد.</a:t>
            </a:r>
            <a:endParaRPr lang="en-US" dirty="0">
              <a:cs typeface="B Davat" pitchFamily="2" charset="-78"/>
            </a:endParaRPr>
          </a:p>
          <a:p>
            <a:pPr algn="r" rtl="1"/>
            <a:r>
              <a:rPr lang="fa-IR" dirty="0">
                <a:cs typeface="B Davat" pitchFamily="2" charset="-78"/>
              </a:rPr>
              <a:t>متعاقبا در سیاست‌هاي كلي نظام نيز به طور مستقيم به محيط زيست پرداخته شده است.</a:t>
            </a:r>
            <a:endParaRPr lang="en-US" dirty="0">
              <a:cs typeface="B Davat" pitchFamily="2" charset="-78"/>
            </a:endParaRPr>
          </a:p>
          <a:p>
            <a:pPr algn="r" rtl="1"/>
            <a:endParaRPr lang="en-US" dirty="0">
              <a:cs typeface="B Davat"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solidFill>
                  <a:srgbClr val="FF0000"/>
                </a:solidFill>
                <a:cs typeface="B Davat" pitchFamily="2" charset="-78"/>
              </a:rPr>
              <a:t>مستندات سند</a:t>
            </a:r>
            <a:r>
              <a:rPr lang="en-US" dirty="0" smtClean="0">
                <a:solidFill>
                  <a:srgbClr val="FF0000"/>
                </a:solidFill>
                <a:cs typeface="B Davat" pitchFamily="2" charset="-78"/>
              </a:rPr>
              <a:t/>
            </a:r>
            <a:br>
              <a:rPr lang="en-US" dirty="0" smtClean="0">
                <a:solidFill>
                  <a:srgbClr val="FF0000"/>
                </a:solidFill>
                <a:cs typeface="B Davat" pitchFamily="2" charset="-78"/>
              </a:rPr>
            </a:br>
            <a:endParaRPr lang="en-US" dirty="0">
              <a:solidFill>
                <a:srgbClr val="FF0000"/>
              </a:solidFill>
              <a:cs typeface="B Davat" pitchFamily="2" charset="-78"/>
            </a:endParaRPr>
          </a:p>
        </p:txBody>
      </p:sp>
      <p:sp>
        <p:nvSpPr>
          <p:cNvPr id="3" name="Content Placeholder 2"/>
          <p:cNvSpPr>
            <a:spLocks noGrp="1"/>
          </p:cNvSpPr>
          <p:nvPr>
            <p:ph idx="1"/>
          </p:nvPr>
        </p:nvSpPr>
        <p:spPr/>
        <p:txBody>
          <a:bodyPr>
            <a:normAutofit/>
          </a:bodyPr>
          <a:lstStyle/>
          <a:p>
            <a:pPr algn="ctr" rtl="1">
              <a:buNone/>
            </a:pPr>
            <a:r>
              <a:rPr lang="fa-IR" b="1" dirty="0" smtClean="0">
                <a:cs typeface="B Davat" pitchFamily="2" charset="-78"/>
              </a:rPr>
              <a:t>مباني </a:t>
            </a:r>
            <a:r>
              <a:rPr lang="fa-IR" b="1" dirty="0">
                <a:cs typeface="B Davat" pitchFamily="2" charset="-78"/>
              </a:rPr>
              <a:t>ارزشي محیط زیست</a:t>
            </a:r>
            <a:endParaRPr lang="en-US" dirty="0">
              <a:cs typeface="B Davat" pitchFamily="2" charset="-78"/>
            </a:endParaRPr>
          </a:p>
          <a:p>
            <a:pPr algn="r" rtl="1"/>
            <a:r>
              <a:rPr lang="fa-IR" dirty="0">
                <a:cs typeface="B Davat" pitchFamily="2" charset="-78"/>
              </a:rPr>
              <a:t>جامعه انساني جهت تداوم زندگي نيازمند بستر محيطي سالم مي‌باشد. محيط زيست سالم، سلامت جسمي و رواني فردي و اجتماعي انسان‌ها را فراهم مي‌سازد (امام صادق (ع) مي‌فرمايند: لا تَطيبُ السُّكْني اِلّا بِثَلاثٍ، اَلْهَواء الطَّيِّبِ وَ الْماءِ الْغَزيرِ الْعَذْبِ وَ الْاَرْضِ الْخَوّارَه زندگي بدون احراز سه عامل زيست محيطي حياتي (هوا، آب و زمين) گوارا نخواهد بود. انسان به عنوان خليفه خدا در زمين، مسئول آفريده شده است. از يك سو، نعمت‌هاي بسياري جهت رفع نيازمندي‌هايش در اختيار قرار گرفته و از سوي ديگر تكاليف و حقي بر او واقع شده است. </a:t>
            </a:r>
            <a:endParaRPr lang="en-US" dirty="0">
              <a:cs typeface="B Davat"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solidFill>
                  <a:srgbClr val="FF0000"/>
                </a:solidFill>
                <a:cs typeface="B Davat" pitchFamily="2" charset="-78"/>
              </a:rPr>
              <a:t>مستندات قانوني</a:t>
            </a:r>
            <a:r>
              <a:rPr lang="en-US" dirty="0" smtClean="0">
                <a:solidFill>
                  <a:srgbClr val="FF0000"/>
                </a:solidFill>
                <a:cs typeface="B Davat" pitchFamily="2" charset="-78"/>
              </a:rPr>
              <a:t/>
            </a:r>
            <a:br>
              <a:rPr lang="en-US" dirty="0" smtClean="0">
                <a:solidFill>
                  <a:srgbClr val="FF0000"/>
                </a:solidFill>
                <a:cs typeface="B Davat" pitchFamily="2" charset="-78"/>
              </a:rPr>
            </a:br>
            <a:endParaRPr lang="en-US" dirty="0">
              <a:solidFill>
                <a:srgbClr val="FF0000"/>
              </a:solidFill>
              <a:cs typeface="B Davat" pitchFamily="2" charset="-78"/>
            </a:endParaRPr>
          </a:p>
        </p:txBody>
      </p:sp>
      <p:sp>
        <p:nvSpPr>
          <p:cNvPr id="3" name="Content Placeholder 2"/>
          <p:cNvSpPr>
            <a:spLocks noGrp="1"/>
          </p:cNvSpPr>
          <p:nvPr>
            <p:ph idx="1"/>
          </p:nvPr>
        </p:nvSpPr>
        <p:spPr/>
        <p:txBody>
          <a:bodyPr/>
          <a:lstStyle/>
          <a:p>
            <a:pPr lvl="0" algn="r" rtl="1"/>
            <a:r>
              <a:rPr lang="fa-IR" b="1" dirty="0" smtClean="0">
                <a:cs typeface="B Davat" pitchFamily="2" charset="-78"/>
              </a:rPr>
              <a:t>اصل پنجاهم قانون اساسي</a:t>
            </a:r>
            <a:endParaRPr lang="en-US" dirty="0" smtClean="0">
              <a:cs typeface="B Davat" pitchFamily="2" charset="-78"/>
            </a:endParaRPr>
          </a:p>
          <a:p>
            <a:pPr algn="r" rtl="1"/>
            <a:r>
              <a:rPr lang="fa-IR" dirty="0" smtClean="0">
                <a:cs typeface="B Davat" pitchFamily="2" charset="-78"/>
              </a:rPr>
              <a:t> در جمهوري اسلامي حفاظت محيط زيست كه نسل امروز و نسل‌هاي بعد بايد در آن حيات اجتماعي رو به رشدي داشته باشند، وظيفه عمومي تلقي مي‌گردد. از اين رو فعاليت‌هاي اقتصادي و غير آن كه با آلودگي محيط زيست يا تخريب غير قابل جبران آن ملازمه پيدا كند، ممنوع است.</a:t>
            </a:r>
            <a:endParaRPr lang="en-US" dirty="0" smtClean="0">
              <a:cs typeface="B Davat" pitchFamily="2" charset="-78"/>
            </a:endParaRPr>
          </a:p>
          <a:p>
            <a:pPr algn="r" rtl="1"/>
            <a:endParaRPr lang="en-US" dirty="0">
              <a:cs typeface="B Davat"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001000" cy="323088"/>
          </a:xfrm>
        </p:spPr>
        <p:txBody>
          <a:bodyPr>
            <a:normAutofit fontScale="90000"/>
          </a:bodyPr>
          <a:lstStyle/>
          <a:p>
            <a:pPr lvl="0" algn="ctr"/>
            <a:r>
              <a:rPr lang="ar-SA" b="1" dirty="0" smtClean="0">
                <a:solidFill>
                  <a:srgbClr val="FF0000"/>
                </a:solidFill>
                <a:cs typeface="B Davat" pitchFamily="2" charset="-78"/>
              </a:rPr>
              <a:t>بخشي از سیاست‌هاي كلي نظام جمهوري اسلامي ايران </a:t>
            </a:r>
            <a:r>
              <a:rPr lang="ar-SA" dirty="0" smtClean="0">
                <a:solidFill>
                  <a:srgbClr val="FF0000"/>
                </a:solidFill>
                <a:cs typeface="B Davat" pitchFamily="2" charset="-78"/>
              </a:rPr>
              <a:t>مرتبط با محيط زيست كشور</a:t>
            </a:r>
            <a:r>
              <a:rPr lang="en-US" dirty="0" smtClean="0">
                <a:solidFill>
                  <a:srgbClr val="FF0000"/>
                </a:solidFill>
                <a:cs typeface="B Davat" pitchFamily="2" charset="-78"/>
              </a:rPr>
              <a:t/>
            </a:r>
            <a:br>
              <a:rPr lang="en-US" dirty="0" smtClean="0">
                <a:solidFill>
                  <a:srgbClr val="FF0000"/>
                </a:solidFill>
                <a:cs typeface="B Davat" pitchFamily="2" charset="-78"/>
              </a:rPr>
            </a:br>
            <a:endParaRPr lang="en-US" dirty="0">
              <a:solidFill>
                <a:srgbClr val="FF0000"/>
              </a:solidFill>
              <a:cs typeface="B Davat" pitchFamily="2" charset="-78"/>
            </a:endParaRPr>
          </a:p>
        </p:txBody>
      </p:sp>
      <p:sp>
        <p:nvSpPr>
          <p:cNvPr id="3" name="Content Placeholder 2"/>
          <p:cNvSpPr>
            <a:spLocks noGrp="1"/>
          </p:cNvSpPr>
          <p:nvPr>
            <p:ph idx="1"/>
          </p:nvPr>
        </p:nvSpPr>
        <p:spPr/>
        <p:txBody>
          <a:bodyPr>
            <a:normAutofit fontScale="85000" lnSpcReduction="20000"/>
          </a:bodyPr>
          <a:lstStyle/>
          <a:p>
            <a:pPr algn="r" rtl="1">
              <a:buNone/>
            </a:pPr>
            <a:r>
              <a:rPr lang="ar-SA" b="1" dirty="0">
                <a:cs typeface="B Davat" pitchFamily="2" charset="-78"/>
              </a:rPr>
              <a:t> </a:t>
            </a:r>
            <a:endParaRPr lang="en-US" dirty="0">
              <a:cs typeface="B Davat" pitchFamily="2" charset="-78"/>
            </a:endParaRPr>
          </a:p>
          <a:p>
            <a:pPr algn="r" rtl="1"/>
            <a:r>
              <a:rPr lang="ar-SA" dirty="0" smtClean="0">
                <a:cs typeface="B Davat" pitchFamily="2" charset="-78"/>
              </a:rPr>
              <a:t>1</a:t>
            </a:r>
            <a:r>
              <a:rPr lang="ar-SA" dirty="0">
                <a:cs typeface="B Davat" pitchFamily="2" charset="-78"/>
              </a:rPr>
              <a:t>. سياست‌هاي كلي نظام جمهوری اسلامی ایران در مورد "منابع طبیعی" مصوب مورخ 23/10/1377 که در تاریخ 3/11/1379 توسط مقام معظم رهبری تایید و طی شماره 1/76230 مورخ3/11/1379 ابلاغ گردیده است</a:t>
            </a:r>
            <a:r>
              <a:rPr lang="ar-SA" b="1" dirty="0">
                <a:cs typeface="B Davat" pitchFamily="2" charset="-78"/>
              </a:rPr>
              <a:t>.</a:t>
            </a:r>
            <a:endParaRPr lang="en-US" dirty="0">
              <a:cs typeface="B Davat" pitchFamily="2" charset="-78"/>
            </a:endParaRPr>
          </a:p>
          <a:p>
            <a:pPr lvl="0" algn="r" rtl="1"/>
            <a:r>
              <a:rPr lang="ar-SA" dirty="0">
                <a:cs typeface="B Davat" pitchFamily="2" charset="-78"/>
              </a:rPr>
              <a:t>ايجاد عزم ملي بر احياي منابع طبيعي تجديد‌شونده و توسعة پوشش گياهي براي حفاظت و افزايش بهره‎وري مناسب و سرعت بخشيدن به روند توليد اين منابع و ارتقاء بخشيدن به فرهنگ عمومي و جلب مشاركت مردم در اين زمينه.</a:t>
            </a:r>
            <a:endParaRPr lang="en-US" dirty="0">
              <a:cs typeface="B Davat" pitchFamily="2" charset="-78"/>
            </a:endParaRPr>
          </a:p>
          <a:p>
            <a:pPr lvl="0" algn="r" rtl="1"/>
            <a:r>
              <a:rPr lang="ar-SA" dirty="0">
                <a:cs typeface="B Davat" pitchFamily="2" charset="-78"/>
              </a:rPr>
              <a:t>شناسايي و حفاظت منابع آب و خاك و ذخاير ژنتيكي گياهي- جانوري و بالا بردن غناي حياتي خاك‌ها و بهره‌برداري بهينه بر اساس استعداد منابع و حمايت مؤثر از سرمايه‌گذاري در آن.</a:t>
            </a:r>
            <a:endParaRPr lang="en-US" dirty="0">
              <a:cs typeface="B Davat" pitchFamily="2" charset="-78"/>
            </a:endParaRPr>
          </a:p>
          <a:p>
            <a:pPr lvl="0" algn="r" rtl="1"/>
            <a:r>
              <a:rPr lang="ar-SA" dirty="0">
                <a:cs typeface="B Davat" pitchFamily="2" charset="-78"/>
              </a:rPr>
              <a:t>اصلاح نظام بهره‌برداري از منابع طبيعي و مهار عوامل ناپايداري اين منابع و تلاش براي حفظ و توسعة آن.</a:t>
            </a:r>
            <a:endParaRPr lang="en-US" dirty="0">
              <a:cs typeface="B Davat" pitchFamily="2" charset="-78"/>
            </a:endParaRPr>
          </a:p>
          <a:p>
            <a:pPr lvl="0" algn="r" rtl="1"/>
            <a:r>
              <a:rPr lang="ar-SA" dirty="0">
                <a:cs typeface="B Davat" pitchFamily="2" charset="-78"/>
              </a:rPr>
              <a:t>گسترش تحقيقات كاربردي و فن‎آوري‌هاي زيست‌محيطي و ژنتيكي و اصلاح گونه‌هاي گياهي و حيواني متناسب با شرايط محيطي ايران و ايجاد پايگاه‌هاي اطلاعاتي و تقويت آموزش و نظام اطلاع‌رساني.</a:t>
            </a:r>
            <a:endParaRPr lang="en-US" dirty="0">
              <a:cs typeface="B Davat" pitchFamily="2" charset="-78"/>
            </a:endParaRPr>
          </a:p>
          <a:p>
            <a:pPr algn="r" rtl="1"/>
            <a:endParaRPr lang="en-US" dirty="0">
              <a:cs typeface="B Davat"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noAutofit/>
          </a:bodyPr>
          <a:lstStyle/>
          <a:p>
            <a:pPr algn="ctr"/>
            <a:r>
              <a:rPr lang="fa-IR" sz="3600" b="1" dirty="0" smtClean="0">
                <a:solidFill>
                  <a:srgbClr val="FF0000"/>
                </a:solidFill>
                <a:cs typeface="B Davat" pitchFamily="2" charset="-78"/>
              </a:rPr>
              <a:t>ادامه </a:t>
            </a:r>
            <a:r>
              <a:rPr lang="ar-SA" sz="3600" b="1" dirty="0" smtClean="0">
                <a:solidFill>
                  <a:srgbClr val="FF0000"/>
                </a:solidFill>
                <a:cs typeface="B Davat" pitchFamily="2" charset="-78"/>
              </a:rPr>
              <a:t>سیاست‌هاي كلي نظام جمهوري اسلامي ايران </a:t>
            </a:r>
            <a:r>
              <a:rPr lang="ar-SA" sz="3600" dirty="0" smtClean="0">
                <a:solidFill>
                  <a:srgbClr val="FF0000"/>
                </a:solidFill>
                <a:cs typeface="B Davat" pitchFamily="2" charset="-78"/>
              </a:rPr>
              <a:t>مرتبط با محيط زيست كشور</a:t>
            </a:r>
            <a:r>
              <a:rPr lang="en-US" sz="3600" dirty="0" smtClean="0">
                <a:cs typeface="B Davat" pitchFamily="2" charset="-78"/>
              </a:rPr>
              <a:t/>
            </a:r>
            <a:br>
              <a:rPr lang="en-US" sz="3600" dirty="0" smtClean="0">
                <a:cs typeface="B Davat" pitchFamily="2" charset="-78"/>
              </a:rPr>
            </a:br>
            <a:endParaRPr lang="en-US" sz="3600" dirty="0"/>
          </a:p>
        </p:txBody>
      </p:sp>
      <p:sp>
        <p:nvSpPr>
          <p:cNvPr id="3" name="Content Placeholder 2"/>
          <p:cNvSpPr>
            <a:spLocks noGrp="1"/>
          </p:cNvSpPr>
          <p:nvPr>
            <p:ph idx="1"/>
          </p:nvPr>
        </p:nvSpPr>
        <p:spPr/>
        <p:txBody>
          <a:bodyPr>
            <a:normAutofit fontScale="92500" lnSpcReduction="10000"/>
          </a:bodyPr>
          <a:lstStyle/>
          <a:p>
            <a:pPr algn="r" rtl="1"/>
            <a:r>
              <a:rPr lang="ar-SA" dirty="0">
                <a:cs typeface="B Davat" pitchFamily="2" charset="-78"/>
              </a:rPr>
              <a:t>. سياست‌هاي كلي نظام جمهوری اسلامی ایران درمورد "منابع آب" مصوب مورخ 23/10/1377 که در تاریخ 3/11/1379 توسط مقام معظم رهبری تایید و طی شماره 1/76230 مورخ3/11/1379 ابلاغ گردیده است. </a:t>
            </a:r>
            <a:endParaRPr lang="en-US" dirty="0">
              <a:cs typeface="B Davat" pitchFamily="2" charset="-78"/>
            </a:endParaRPr>
          </a:p>
          <a:p>
            <a:pPr lvl="0" algn="r" rtl="1"/>
            <a:r>
              <a:rPr lang="ar-SA" dirty="0">
                <a:cs typeface="B Davat" pitchFamily="2" charset="-78"/>
              </a:rPr>
              <a:t>ايجاد نظام جامع مديريت در كل چرخة آب بر اساس اصول توسعة پايدار و آمايش سرزمين در حوضه‌هاي آبريز كشور.</a:t>
            </a:r>
            <a:endParaRPr lang="en-US" dirty="0">
              <a:cs typeface="B Davat" pitchFamily="2" charset="-78"/>
            </a:endParaRPr>
          </a:p>
          <a:p>
            <a:pPr lvl="0" algn="r" rtl="1"/>
            <a:r>
              <a:rPr lang="ar-SA" dirty="0">
                <a:cs typeface="B Davat" pitchFamily="2" charset="-78"/>
              </a:rPr>
              <a:t>ارتقاي بهره‎وري و توجه به ارزش اقتصادي و امنيتي و سياسي آب در استحصال و عرضه و نگهداري و مصرف آن.</a:t>
            </a:r>
            <a:endParaRPr lang="en-US" dirty="0">
              <a:cs typeface="B Davat" pitchFamily="2" charset="-78"/>
            </a:endParaRPr>
          </a:p>
          <a:p>
            <a:pPr lvl="0" algn="r" rtl="1"/>
            <a:r>
              <a:rPr lang="ar-SA" dirty="0">
                <a:cs typeface="B Davat" pitchFamily="2" charset="-78"/>
              </a:rPr>
              <a:t>افزايش ميزان استحصال آب، به حداقل رساندن ضايعات طبيعي و غير طبيعي آب در كشور از هر طريق ممكن.</a:t>
            </a:r>
            <a:endParaRPr lang="en-US" dirty="0">
              <a:cs typeface="B Davat" pitchFamily="2" charset="-78"/>
            </a:endParaRPr>
          </a:p>
          <a:p>
            <a:pPr lvl="0" algn="r" rtl="1"/>
            <a:r>
              <a:rPr lang="ar-SA" dirty="0">
                <a:cs typeface="B Davat" pitchFamily="2" charset="-78"/>
              </a:rPr>
              <a:t>تدوين برنامة جامع به منظور رعايت تناسب در اجراي طرح‌هاي سد و آبخيزداري و آبخوان‎داري و شبكه‌هاي آبياري و تجهيز و تسطيح اراضي و استفاده از آب‌هاي غيرمتعارف و ارتقاي دانش و فنون و تقويت نقش مردم در استحصال و بهره‎برداري.</a:t>
            </a:r>
            <a:endParaRPr lang="en-US" dirty="0">
              <a:cs typeface="B Davat" pitchFamily="2" charset="-78"/>
            </a:endParaRPr>
          </a:p>
          <a:p>
            <a:pPr algn="r"/>
            <a:endParaRPr lang="en-US" dirty="0">
              <a:cs typeface="B Davat"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229600" cy="228600"/>
          </a:xfrm>
        </p:spPr>
        <p:txBody>
          <a:bodyPr>
            <a:noAutofit/>
          </a:bodyPr>
          <a:lstStyle/>
          <a:p>
            <a:pPr algn="ctr"/>
            <a:r>
              <a:rPr lang="fa-IR" sz="3200" dirty="0" smtClean="0">
                <a:cs typeface="B Davat" pitchFamily="2" charset="-78"/>
              </a:rPr>
              <a:t/>
            </a:r>
            <a:br>
              <a:rPr lang="fa-IR" sz="3200" dirty="0" smtClean="0">
                <a:cs typeface="B Davat" pitchFamily="2" charset="-78"/>
              </a:rPr>
            </a:br>
            <a:r>
              <a:rPr lang="fa-IR" sz="3200" dirty="0" smtClean="0">
                <a:cs typeface="B Davat" pitchFamily="2" charset="-78"/>
              </a:rPr>
              <a:t/>
            </a:r>
            <a:br>
              <a:rPr lang="fa-IR" sz="3200" dirty="0" smtClean="0">
                <a:cs typeface="B Davat" pitchFamily="2" charset="-78"/>
              </a:rPr>
            </a:br>
            <a:r>
              <a:rPr lang="fa-IR" sz="3200" dirty="0" smtClean="0">
                <a:cs typeface="B Davat" pitchFamily="2" charset="-78"/>
              </a:rPr>
              <a:t/>
            </a:r>
            <a:br>
              <a:rPr lang="fa-IR" sz="3200" dirty="0" smtClean="0">
                <a:cs typeface="B Davat" pitchFamily="2" charset="-78"/>
              </a:rPr>
            </a:br>
            <a:r>
              <a:rPr lang="en-US" sz="3200" dirty="0" smtClean="0">
                <a:cs typeface="B Davat" pitchFamily="2" charset="-78"/>
              </a:rPr>
              <a:t/>
            </a:r>
            <a:br>
              <a:rPr lang="en-US" sz="3200" dirty="0" smtClean="0">
                <a:cs typeface="B Davat" pitchFamily="2" charset="-78"/>
              </a:rPr>
            </a:br>
            <a:r>
              <a:rPr lang="fa-IR" sz="3200" b="1" dirty="0" smtClean="0">
                <a:solidFill>
                  <a:srgbClr val="FF0000"/>
                </a:solidFill>
                <a:cs typeface="B Davat" pitchFamily="2" charset="-78"/>
              </a:rPr>
              <a:t> ادامه </a:t>
            </a:r>
            <a:r>
              <a:rPr lang="ar-SA" sz="3200" b="1" dirty="0" smtClean="0">
                <a:solidFill>
                  <a:srgbClr val="FF0000"/>
                </a:solidFill>
                <a:cs typeface="B Davat" pitchFamily="2" charset="-78"/>
              </a:rPr>
              <a:t>سیاست‌هاي كلي نظام جمهوري اسلامي ايران </a:t>
            </a:r>
            <a:r>
              <a:rPr lang="ar-SA" sz="3200" dirty="0" smtClean="0">
                <a:solidFill>
                  <a:srgbClr val="FF0000"/>
                </a:solidFill>
                <a:cs typeface="B Davat" pitchFamily="2" charset="-78"/>
              </a:rPr>
              <a:t>مرتبط با محيط زيست كشور</a:t>
            </a:r>
            <a:endParaRPr lang="en-US" sz="3200" dirty="0"/>
          </a:p>
        </p:txBody>
      </p:sp>
      <p:sp>
        <p:nvSpPr>
          <p:cNvPr id="3" name="Content Placeholder 2"/>
          <p:cNvSpPr>
            <a:spLocks noGrp="1"/>
          </p:cNvSpPr>
          <p:nvPr>
            <p:ph idx="1"/>
          </p:nvPr>
        </p:nvSpPr>
        <p:spPr>
          <a:xfrm>
            <a:off x="457200" y="3048000"/>
            <a:ext cx="8077200" cy="3078163"/>
          </a:xfrm>
        </p:spPr>
        <p:txBody>
          <a:bodyPr>
            <a:normAutofit fontScale="77500" lnSpcReduction="20000"/>
          </a:bodyPr>
          <a:lstStyle/>
          <a:p>
            <a:pPr lvl="0" algn="r" rtl="1"/>
            <a:r>
              <a:rPr lang="ar-SA" sz="2800" dirty="0" smtClean="0">
                <a:cs typeface="B Davat" pitchFamily="2" charset="-78"/>
              </a:rPr>
              <a:t>بهينه‌سازي </a:t>
            </a:r>
            <a:r>
              <a:rPr lang="ar-SA" sz="2800" dirty="0">
                <a:cs typeface="B Davat" pitchFamily="2" charset="-78"/>
              </a:rPr>
              <a:t>مصرف و كاهش شدت انرژي (سیاست‌هاي كلي نفت و گاز) </a:t>
            </a:r>
            <a:endParaRPr lang="en-US" sz="2800" dirty="0">
              <a:cs typeface="B Davat" pitchFamily="2" charset="-78"/>
            </a:endParaRPr>
          </a:p>
          <a:p>
            <a:pPr lvl="0" algn="r" rtl="1"/>
            <a:r>
              <a:rPr lang="ar-SA" sz="2800" dirty="0">
                <a:cs typeface="B Davat" pitchFamily="2" charset="-78"/>
              </a:rPr>
              <a:t>ايجاد تنوع در منابع انرژي كشور و استفاده از آن با رعايت مسائل زيست محيطي و تلاش براي افزايش سهم انرژي‌هاي تجديدپذير با اولويت انرژي‌هاي آبي (‌سیاست‌هاي كلي ساير منابع انرژي)</a:t>
            </a:r>
            <a:endParaRPr lang="en-US" sz="2800" dirty="0">
              <a:cs typeface="B Davat" pitchFamily="2" charset="-78"/>
            </a:endParaRPr>
          </a:p>
          <a:p>
            <a:pPr lvl="0" algn="r" rtl="1"/>
            <a:r>
              <a:rPr lang="ar-SA" sz="2800" dirty="0">
                <a:cs typeface="B Davat" pitchFamily="2" charset="-78"/>
              </a:rPr>
              <a:t>تلاش براي كسب فن‎آوري و دانش فني انرژي‌هاي نو و ايجاد نيروگاه‌ها از قبيل بادي و خورشيدي و پيل‌هاي سوختي و زمين گرمايي در كشور. (‌سیاست‌هاي كلي ساير منابع انرژي) </a:t>
            </a:r>
            <a:endParaRPr lang="en-US" sz="2800" dirty="0">
              <a:cs typeface="B Davat" pitchFamily="2" charset="-78"/>
            </a:endParaRPr>
          </a:p>
          <a:p>
            <a:pPr algn="r"/>
            <a:r>
              <a:rPr lang="ar-SA" sz="2800" dirty="0" smtClean="0">
                <a:cs typeface="B Davat" pitchFamily="2" charset="-78"/>
              </a:rPr>
              <a:t>سياست‌هاي كلي نظام جمهوری اسلامی ایران درمورد "انرژی" مصوب مورخ 23/10/1377 که در تاریخ 3/11/1379 توسط مقام معظم رهبری تایید و طی شماره 1/76230 مورخ3/11/1379 ابلاغ گردیده است.</a:t>
            </a:r>
            <a:endParaRPr lang="en-US" sz="2800" dirty="0">
              <a:cs typeface="B Davat"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247</TotalTime>
  <Words>1936</Words>
  <Application>Microsoft Office PowerPoint</Application>
  <PresentationFormat>On-screen Show (4:3)</PresentationFormat>
  <Paragraphs>109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سند توسعه زیست محیطی  در برنامه پنجم توسعه اقتصادی – اجتماعی و فرهنگی جمهوری اسلامی ایران    </vt:lpstr>
      <vt:lpstr>  و سخر لکم فی السموات و ما فی الارض جمیعا منه ان فی ذالک لایات لقوم یتفکرون ( جاثیه – 13 )  و آنچه در آسمان ها و آن چه در زمین است به سود شما رام کرد ، همه از اوست قطعا در این امر برای مردمی که می اندیشند نشانه هایی است .  </vt:lpstr>
      <vt:lpstr>پيشگفتار </vt:lpstr>
      <vt:lpstr>   مهم ترين تحول در زمينه تقويت مقررات و تضمين اقدامات زيست محيطي پس از انقلاب اسلامي، تصويب اصل پنجاهم قانون اساسي جمهوري اسلامي ايران است .  </vt:lpstr>
      <vt:lpstr>مستندات سند </vt:lpstr>
      <vt:lpstr>مستندات قانوني </vt:lpstr>
      <vt:lpstr>بخشي از سیاست‌هاي كلي نظام جمهوري اسلامي ايران مرتبط با محيط زيست كشور </vt:lpstr>
      <vt:lpstr>ادامه سیاست‌هاي كلي نظام جمهوري اسلامي ايران مرتبط با محيط زيست كشور </vt:lpstr>
      <vt:lpstr>     ادامه سیاست‌هاي كلي نظام جمهوري اسلامي ايران مرتبط با محيط زيست كشور</vt:lpstr>
      <vt:lpstr>PowerPoint Presentation</vt:lpstr>
      <vt:lpstr>PowerPoint Presentation</vt:lpstr>
      <vt:lpstr>بخشی از سیاست های کلی برنامه پنجم توسعه مرتبط با محيط زيست كشور </vt:lpstr>
      <vt:lpstr>PowerPoint Presentation</vt:lpstr>
      <vt:lpstr>PowerPoint Presentation</vt:lpstr>
      <vt:lpstr>اصلاح الگوي توليد و مصرف مبتني بر توسعه پايدار </vt:lpstr>
      <vt:lpstr>كنترل و كاهش اثرات تغيير اقليم </vt:lpstr>
      <vt:lpstr>رويكرد به فناوري‌هاي نوين و پاك در امر توسعه </vt:lpstr>
      <vt:lpstr>ارتقاي نقش مردم و نهادهاي مدني در مديريت محيط زيست كشور </vt:lpstr>
      <vt:lpstr>ارتقاي جايگاه و توانمندسازي محيط زيست كشور در سطوح ملي، منطقه‌اي و بين‌المللي </vt:lpstr>
      <vt:lpstr>توسعه علمی و فناوری محیط زیست و توسعه پایدار </vt:lpstr>
      <vt:lpstr>PowerPoint Presentation</vt:lpstr>
      <vt:lpstr>پایان</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سند توسعه زیست محیطی  در برنامه پنجم توسعه اقتصادی – اجتماعی و فرهنگی جمهوری اسلامی ایران    </dc:title>
  <dc:creator>Administrator</dc:creator>
  <cp:lastModifiedBy>Peyman-pc</cp:lastModifiedBy>
  <cp:revision>26</cp:revision>
  <dcterms:created xsi:type="dcterms:W3CDTF">2010-09-16T04:56:59Z</dcterms:created>
  <dcterms:modified xsi:type="dcterms:W3CDTF">2016-11-30T04:10:42Z</dcterms:modified>
</cp:coreProperties>
</file>