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sldIdLst>
    <p:sldId id="257" r:id="rId2"/>
    <p:sldId id="262" r:id="rId3"/>
    <p:sldId id="263" r:id="rId4"/>
    <p:sldId id="264" r:id="rId5"/>
    <p:sldId id="258" r:id="rId6"/>
    <p:sldId id="265" r:id="rId7"/>
    <p:sldId id="284" r:id="rId8"/>
    <p:sldId id="267" r:id="rId9"/>
    <p:sldId id="283" r:id="rId10"/>
    <p:sldId id="256" r:id="rId11"/>
    <p:sldId id="259" r:id="rId12"/>
    <p:sldId id="260" r:id="rId13"/>
    <p:sldId id="278" r:id="rId14"/>
    <p:sldId id="271" r:id="rId15"/>
    <p:sldId id="261" r:id="rId16"/>
    <p:sldId id="268" r:id="rId17"/>
    <p:sldId id="280" r:id="rId18"/>
    <p:sldId id="281" r:id="rId19"/>
    <p:sldId id="282" r:id="rId20"/>
    <p:sldId id="285" r:id="rId21"/>
    <p:sldId id="289" r:id="rId22"/>
    <p:sldId id="290" r:id="rId23"/>
    <p:sldId id="293" r:id="rId24"/>
    <p:sldId id="272" r:id="rId25"/>
    <p:sldId id="273" r:id="rId26"/>
    <p:sldId id="286" r:id="rId27"/>
    <p:sldId id="291" r:id="rId28"/>
    <p:sldId id="287" r:id="rId29"/>
    <p:sldId id="288" r:id="rId30"/>
    <p:sldId id="294" r:id="rId31"/>
    <p:sldId id="296" r:id="rId32"/>
    <p:sldId id="295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5931" autoAdjust="0"/>
  </p:normalViewPr>
  <p:slideViewPr>
    <p:cSldViewPr snapToGrid="0">
      <p:cViewPr varScale="1">
        <p:scale>
          <a:sx n="96" d="100"/>
          <a:sy n="96" d="100"/>
        </p:scale>
        <p:origin x="86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5400" cap="rnd" cmpd="sng" algn="ctr">
              <a:solidFill>
                <a:schemeClr val="lt1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25400" cap="rnd" cmpd="sng" algn="ctr">
                <a:solidFill>
                  <a:schemeClr val="lt1"/>
                </a:solidFill>
                <a:prstDash val="solid"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1345</c:v>
                </c:pt>
                <c:pt idx="1">
                  <c:v>1355</c:v>
                </c:pt>
                <c:pt idx="2">
                  <c:v>1365</c:v>
                </c:pt>
                <c:pt idx="3">
                  <c:v>1375</c:v>
                </c:pt>
                <c:pt idx="4">
                  <c:v>1384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390</c:v>
                </c:pt>
                <c:pt idx="1">
                  <c:v>414</c:v>
                </c:pt>
                <c:pt idx="2">
                  <c:v>452</c:v>
                </c:pt>
                <c:pt idx="3">
                  <c:v>259</c:v>
                </c:pt>
                <c:pt idx="4">
                  <c:v>181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130-4102-81EC-14EBB7F7B49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1345</c:v>
                </c:pt>
                <c:pt idx="1">
                  <c:v>1355</c:v>
                </c:pt>
                <c:pt idx="2">
                  <c:v>1365</c:v>
                </c:pt>
                <c:pt idx="3">
                  <c:v>1375</c:v>
                </c:pt>
                <c:pt idx="4">
                  <c:v>1384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130-4102-81EC-14EBB7F7B49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1345</c:v>
                </c:pt>
                <c:pt idx="1">
                  <c:v>1355</c:v>
                </c:pt>
                <c:pt idx="2">
                  <c:v>1365</c:v>
                </c:pt>
                <c:pt idx="3">
                  <c:v>1375</c:v>
                </c:pt>
                <c:pt idx="4">
                  <c:v>1384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130-4102-81EC-14EBB7F7B499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6137023"/>
        <c:axId val="126142847"/>
      </c:lineChart>
      <c:catAx>
        <c:axId val="126137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142847"/>
        <c:crosses val="autoZero"/>
        <c:auto val="1"/>
        <c:lblAlgn val="ctr"/>
        <c:lblOffset val="100"/>
        <c:noMultiLvlLbl val="0"/>
      </c:catAx>
      <c:valAx>
        <c:axId val="1261428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1370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1551383000201898E-2"/>
          <c:y val="0.16437408830422867"/>
          <c:w val="0.93793579648697756"/>
          <c:h val="0.7566954620219066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5400" cap="rnd" cmpd="sng" algn="ctr">
              <a:solidFill>
                <a:schemeClr val="lt1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25400" cap="rnd" cmpd="sng" algn="ctr">
                <a:solidFill>
                  <a:schemeClr val="lt1"/>
                </a:solidFill>
                <a:prstDash val="solid"/>
              </a:ln>
              <a:effectLst/>
            </c:spPr>
          </c:marker>
          <c:dLbls>
            <c:dLbl>
              <c:idx val="5"/>
              <c:tx>
                <c:rich>
                  <a:bodyPr/>
                  <a:lstStyle/>
                  <a:p>
                    <a:r>
                      <a:rPr lang="en-US" dirty="0" smtClean="0"/>
                      <a:t>30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129-4697-8B95-029F363E7A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1345</c:v>
                </c:pt>
                <c:pt idx="1">
                  <c:v>1355</c:v>
                </c:pt>
                <c:pt idx="2">
                  <c:v>1365</c:v>
                </c:pt>
                <c:pt idx="3">
                  <c:v>1375</c:v>
                </c:pt>
                <c:pt idx="4">
                  <c:v>1384</c:v>
                </c:pt>
                <c:pt idx="5">
                  <c:v>1395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67</c:v>
                </c:pt>
                <c:pt idx="1">
                  <c:v>86</c:v>
                </c:pt>
                <c:pt idx="2">
                  <c:v>80</c:v>
                </c:pt>
                <c:pt idx="3">
                  <c:v>61</c:v>
                </c:pt>
                <c:pt idx="4">
                  <c:v>48</c:v>
                </c:pt>
                <c:pt idx="5">
                  <c:v>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129-4697-8B95-029F363E7AC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1345</c:v>
                </c:pt>
                <c:pt idx="1">
                  <c:v>1355</c:v>
                </c:pt>
                <c:pt idx="2">
                  <c:v>1365</c:v>
                </c:pt>
                <c:pt idx="3">
                  <c:v>1375</c:v>
                </c:pt>
                <c:pt idx="4">
                  <c:v>1384</c:v>
                </c:pt>
                <c:pt idx="5">
                  <c:v>1395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129-4697-8B95-029F363E7AC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1345</c:v>
                </c:pt>
                <c:pt idx="1">
                  <c:v>1355</c:v>
                </c:pt>
                <c:pt idx="2">
                  <c:v>1365</c:v>
                </c:pt>
                <c:pt idx="3">
                  <c:v>1375</c:v>
                </c:pt>
                <c:pt idx="4">
                  <c:v>1384</c:v>
                </c:pt>
                <c:pt idx="5">
                  <c:v>1395</c:v>
                </c:pt>
              </c:numCache>
            </c:numRef>
          </c:cat>
          <c:val>
            <c:numRef>
              <c:f>Sheet1!$D$2:$D$7</c:f>
              <c:numCache>
                <c:formatCode>General</c:formatCode>
                <c:ptCount val="6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129-4697-8B95-029F363E7ACE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6137023"/>
        <c:axId val="126142847"/>
      </c:lineChart>
      <c:catAx>
        <c:axId val="126137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142847"/>
        <c:crosses val="autoZero"/>
        <c:auto val="1"/>
        <c:lblAlgn val="ctr"/>
        <c:lblOffset val="100"/>
        <c:noMultiLvlLbl val="0"/>
      </c:catAx>
      <c:valAx>
        <c:axId val="1261428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1370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93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28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11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76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55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68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61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72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99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48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07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56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36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64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56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12/21/2017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32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12/21/2017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1263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2957" y="2313830"/>
            <a:ext cx="5520856" cy="366015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1800" dirty="0" smtClean="0"/>
              <a:t>موضوع پروژه:درس روستا1</a:t>
            </a:r>
          </a:p>
          <a:p>
            <a:pPr marL="0" indent="0" algn="r">
              <a:buNone/>
            </a:pPr>
            <a:endParaRPr lang="fa-IR" sz="1800" dirty="0" smtClean="0">
              <a:solidFill>
                <a:srgbClr val="FF0000"/>
              </a:solidFill>
            </a:endParaRPr>
          </a:p>
          <a:p>
            <a:pPr marL="0" indent="0" algn="r">
              <a:buNone/>
            </a:pPr>
            <a:r>
              <a:rPr lang="fa-IR" sz="1800" dirty="0" smtClean="0">
                <a:solidFill>
                  <a:srgbClr val="FF0000"/>
                </a:solidFill>
              </a:rPr>
              <a:t>استاد</a:t>
            </a:r>
            <a:r>
              <a:rPr lang="fa-IR" sz="1800" dirty="0" smtClean="0"/>
              <a:t>:جناب آقای هیراد حسینیان</a:t>
            </a:r>
          </a:p>
          <a:p>
            <a:pPr marL="0" indent="0" algn="r">
              <a:buNone/>
            </a:pPr>
            <a:r>
              <a:rPr lang="fa-IR" sz="1800" dirty="0" smtClean="0">
                <a:solidFill>
                  <a:srgbClr val="FF0000"/>
                </a:solidFill>
              </a:rPr>
              <a:t>گردآورنده</a:t>
            </a:r>
            <a:r>
              <a:rPr lang="fa-IR" sz="1800" dirty="0" smtClean="0"/>
              <a:t>:حمید رضا زمانی _علی محمد ابراهیمی</a:t>
            </a:r>
            <a:endParaRPr lang="en-US" sz="1800" dirty="0" smtClean="0"/>
          </a:p>
          <a:p>
            <a:pPr marL="0" indent="0" algn="r">
              <a:buNone/>
            </a:pPr>
            <a:r>
              <a:rPr lang="fa-IR" sz="1800" dirty="0" smtClean="0"/>
              <a:t>ساراکریمیان </a:t>
            </a:r>
            <a:endParaRPr lang="en-US" sz="1800" dirty="0" smtClean="0"/>
          </a:p>
          <a:p>
            <a:pPr marL="0" indent="0" algn="r">
              <a:buNone/>
            </a:pPr>
            <a:endParaRPr lang="en-US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4044456" y="3244132"/>
            <a:ext cx="4259357" cy="405516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dirty="0" smtClean="0">
                <a:solidFill>
                  <a:srgbClr val="FF0000"/>
                </a:solidFill>
              </a:rPr>
              <a:t>عنوان: روستای تکیه سپهسالار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231" y="173676"/>
            <a:ext cx="1406124" cy="210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61133" y="6391835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پاییز 1396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58675" y="2274074"/>
            <a:ext cx="2579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>
                <a:solidFill>
                  <a:srgbClr val="00B0F0"/>
                </a:solidFill>
              </a:rPr>
              <a:t>دانشگاه آزاد واحد پردیس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12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49865" y="182880"/>
            <a:ext cx="6260390" cy="1288112"/>
          </a:xfrm>
        </p:spPr>
        <p:txBody>
          <a:bodyPr>
            <a:normAutofit fontScale="90000"/>
          </a:bodyPr>
          <a:lstStyle/>
          <a:p>
            <a:pPr algn="r"/>
            <a:r>
              <a:rPr lang="fa-IR" sz="4000" dirty="0">
                <a:solidFill>
                  <a:srgbClr val="FF0000"/>
                </a:solidFill>
              </a:rPr>
              <a:t/>
            </a:r>
            <a:br>
              <a:rPr lang="fa-IR" sz="4000" dirty="0">
                <a:solidFill>
                  <a:srgbClr val="FF0000"/>
                </a:solidFill>
              </a:rPr>
            </a:br>
            <a:r>
              <a:rPr lang="fa-IR" sz="4000" dirty="0">
                <a:solidFill>
                  <a:srgbClr val="FF0000"/>
                </a:solidFill>
              </a:rPr>
              <a:t>2</a:t>
            </a:r>
            <a:r>
              <a:rPr lang="fa-IR" sz="4000" dirty="0" smtClean="0">
                <a:solidFill>
                  <a:srgbClr val="FF0000"/>
                </a:solidFill>
              </a:rPr>
              <a:t>-2جغرافیا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66561" y="1470992"/>
            <a:ext cx="5081808" cy="3689405"/>
          </a:xfrm>
        </p:spPr>
        <p:txBody>
          <a:bodyPr>
            <a:normAutofit/>
          </a:bodyPr>
          <a:lstStyle/>
          <a:p>
            <a:pPr algn="r"/>
            <a:r>
              <a:rPr lang="fa-IR" sz="1600" dirty="0"/>
              <a:t>شهرستان كرج در بين طول جغرافيائي "11 و 50 تا " 29 و 51 و عرض جغرافيائي "31 و35 تا "12و 36 قرار دارد. رودخانه هاي شهرستان كرج عبارتند از : آب لانيز </a:t>
            </a:r>
            <a:r>
              <a:rPr lang="fa-IR" sz="1600" dirty="0" smtClean="0"/>
              <a:t> </a:t>
            </a:r>
            <a:r>
              <a:rPr lang="fa-IR" sz="1600" dirty="0"/>
              <a:t>برغان </a:t>
            </a:r>
            <a:r>
              <a:rPr lang="fa-IR" sz="1600" dirty="0" smtClean="0"/>
              <a:t>سيدك </a:t>
            </a:r>
            <a:r>
              <a:rPr lang="fa-IR" sz="1600" dirty="0"/>
              <a:t>مورود </a:t>
            </a:r>
            <a:r>
              <a:rPr lang="fa-IR" sz="1600" dirty="0" smtClean="0"/>
              <a:t> </a:t>
            </a:r>
            <a:r>
              <a:rPr lang="fa-IR" sz="1600" dirty="0"/>
              <a:t>كرج </a:t>
            </a:r>
            <a:r>
              <a:rPr lang="fa-IR" sz="1600" dirty="0" smtClean="0"/>
              <a:t> </a:t>
            </a:r>
            <a:r>
              <a:rPr lang="fa-IR" sz="1600" dirty="0"/>
              <a:t>وارنگه رود ولايت </a:t>
            </a:r>
            <a:r>
              <a:rPr lang="fa-IR" sz="1600" dirty="0" smtClean="0"/>
              <a:t>رود.</a:t>
            </a:r>
            <a:endParaRPr lang="fa-IR" sz="1600" dirty="0"/>
          </a:p>
          <a:p>
            <a:pPr algn="r"/>
            <a:r>
              <a:rPr lang="fa-IR" sz="1600" dirty="0" smtClean="0"/>
              <a:t>روستای </a:t>
            </a:r>
            <a:r>
              <a:rPr lang="fa-IR" sz="1600" dirty="0"/>
              <a:t>سپهسالار روستای تکیه </a:t>
            </a:r>
            <a:r>
              <a:rPr lang="fa-IR" sz="1600" dirty="0" smtClean="0"/>
              <a:t>سپهسالاردر </a:t>
            </a:r>
            <a:r>
              <a:rPr lang="fa-IR" sz="1600" dirty="0"/>
              <a:t>43 کیلومتری شمال شهرستان کرج </a:t>
            </a:r>
            <a:r>
              <a:rPr lang="fa-IR" sz="1600" dirty="0" smtClean="0"/>
              <a:t> وبالای روستای اسارا وبه طول جغرافیایی</a:t>
            </a:r>
            <a:r>
              <a:rPr lang="fa-IR" sz="1600" dirty="0"/>
              <a:t> </a:t>
            </a:r>
            <a:r>
              <a:rPr lang="fa-IR" sz="1600" dirty="0" smtClean="0"/>
              <a:t>"51 و12</a:t>
            </a:r>
            <a:r>
              <a:rPr lang="fa-IR" sz="1600" dirty="0"/>
              <a:t> </a:t>
            </a:r>
            <a:r>
              <a:rPr lang="fa-IR" sz="1600" dirty="0" smtClean="0"/>
              <a:t>و عرض "36 . 03 و در ارتفاع 2000 متری از سطح دریا واقع است</a:t>
            </a:r>
            <a:r>
              <a:rPr lang="fa-IR" sz="1600" dirty="0" smtClean="0">
                <a:solidFill>
                  <a:srgbClr val="FF0000"/>
                </a:solidFill>
              </a:rPr>
              <a:t>(منبع،ویکیپدیا)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1"/>
          <a:stretch/>
        </p:blipFill>
        <p:spPr>
          <a:xfrm>
            <a:off x="484582" y="978010"/>
            <a:ext cx="5280114" cy="51365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03638" y="6114553"/>
            <a:ext cx="2429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/>
              <a:t> </a:t>
            </a:r>
            <a:r>
              <a:rPr lang="en-US" dirty="0" smtClean="0"/>
              <a:t>google earth</a:t>
            </a:r>
            <a:r>
              <a:rPr lang="fa-IR" dirty="0" smtClean="0"/>
              <a:t>مئاخذ: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6479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064" y="93733"/>
            <a:ext cx="3414386" cy="1075111"/>
          </a:xfrm>
        </p:spPr>
        <p:txBody>
          <a:bodyPr/>
          <a:lstStyle/>
          <a:p>
            <a:pPr algn="r"/>
            <a:r>
              <a:rPr lang="fa-IR" dirty="0" smtClean="0">
                <a:solidFill>
                  <a:srgbClr val="FF0000"/>
                </a:solidFill>
              </a:rPr>
              <a:t>2-3_اقلیم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146" y="2410931"/>
            <a:ext cx="7183304" cy="2560319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1600" dirty="0" smtClean="0"/>
              <a:t>_بارندگی سالیانه 251.2 میلی متر</a:t>
            </a:r>
          </a:p>
          <a:p>
            <a:pPr marL="0" indent="0" algn="r">
              <a:buNone/>
            </a:pPr>
            <a:r>
              <a:rPr lang="fa-IR" sz="1600" dirty="0" smtClean="0"/>
              <a:t>_میاگین دما سالیانه 14.1 و بیشینه و کمینه مطلق آن به ترتیب 42 و 20- به ثبت رسیده اند</a:t>
            </a:r>
          </a:p>
          <a:p>
            <a:pPr marL="0" indent="0" algn="r">
              <a:buNone/>
            </a:pPr>
            <a:r>
              <a:rPr lang="fa-IR" sz="1600" dirty="0" smtClean="0"/>
              <a:t>_میانگین بیشینه دما 34.5 و کمینه دما 5.3- و رطوبت 53% و تبخیر سالیانه 2184 میلی متر</a:t>
            </a:r>
          </a:p>
          <a:p>
            <a:pPr marL="0" indent="0" algn="r">
              <a:buNone/>
            </a:pPr>
            <a:r>
              <a:rPr lang="fa-IR" sz="1600" dirty="0" smtClean="0"/>
              <a:t>_مجموع ساعات آفتابی 2899 ساعت بدست آمده</a:t>
            </a:r>
          </a:p>
          <a:p>
            <a:pPr marL="0" indent="0" algn="r">
              <a:buNone/>
            </a:pPr>
            <a:r>
              <a:rPr lang="fa-IR" sz="1600" dirty="0" smtClean="0"/>
              <a:t>_43 درصد باران سالیانه در فصل زمستان و 28 درصد پائیز و 28 درصد بهار و 1 درصد در تابستان ثبت شده است</a:t>
            </a:r>
            <a:r>
              <a:rPr lang="fa-IR" sz="1600" dirty="0" smtClean="0">
                <a:solidFill>
                  <a:srgbClr val="FF0000"/>
                </a:solidFill>
              </a:rPr>
              <a:t>(منبع،سازمان هواشناسی)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367624" y="779230"/>
            <a:ext cx="10363826" cy="133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fa-IR" sz="1800" dirty="0" smtClean="0"/>
              <a:t>ایران دارای چهار اقلیم:1سرد و کوهستانی 2 گرم و خشک 3معتدل و مرطوب 4گرم و مرطوب است</a:t>
            </a:r>
          </a:p>
          <a:p>
            <a:pPr marL="0" indent="0" algn="r">
              <a:buFont typeface="Arial"/>
              <a:buNone/>
            </a:pPr>
            <a:r>
              <a:rPr lang="fa-IR" sz="1800" dirty="0" smtClean="0"/>
              <a:t>که سلسله جبال البرز و زاگرس دارای اقلیم سرد و کوهستانیست و از آنجا که این روستا در سلسله جبال البرز واقع است دارای این اقلیم میباشد</a:t>
            </a:r>
          </a:p>
        </p:txBody>
      </p:sp>
      <p:pic>
        <p:nvPicPr>
          <p:cNvPr id="2050" name="Picture 2" descr="Image result for ‫روستای تکیه سپهسالار‬‎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8" y="2482493"/>
            <a:ext cx="4623158" cy="347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96704" y="5951532"/>
            <a:ext cx="2429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/>
              <a:t> </a:t>
            </a:r>
            <a:r>
              <a:rPr lang="en-US" dirty="0" smtClean="0"/>
              <a:t>google earth</a:t>
            </a:r>
            <a:r>
              <a:rPr lang="fa-IR" dirty="0" smtClean="0"/>
              <a:t>مئاخذ: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7075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4903" y="333954"/>
            <a:ext cx="9310151" cy="339520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3600" dirty="0" smtClean="0">
                <a:solidFill>
                  <a:srgbClr val="FF0000"/>
                </a:solidFill>
              </a:rPr>
              <a:t>1-3-2_باد</a:t>
            </a:r>
          </a:p>
          <a:p>
            <a:pPr marL="0" indent="0" algn="r">
              <a:buNone/>
            </a:pPr>
            <a:r>
              <a:rPr lang="fa-IR" sz="1800" dirty="0">
                <a:solidFill>
                  <a:schemeClr val="tx1"/>
                </a:solidFill>
              </a:rPr>
              <a:t>طبق بررسي هاي انجام شده بر روي آمار بلند مدت ايستگاه هواشناسي كرج ، شهرستان كرج با بارندگي ساليانه 251/2 ميلي متر ، </a:t>
            </a:r>
            <a:endParaRPr lang="fa-IR" sz="1800" dirty="0" smtClean="0">
              <a:solidFill>
                <a:schemeClr val="tx1"/>
              </a:solidFill>
            </a:endParaRPr>
          </a:p>
          <a:p>
            <a:pPr marL="0" indent="0" algn="r">
              <a:buNone/>
            </a:pPr>
            <a:r>
              <a:rPr lang="fa-IR" sz="1800" dirty="0" smtClean="0"/>
              <a:t>چهار </a:t>
            </a:r>
            <a:r>
              <a:rPr lang="fa-IR" sz="1800" dirty="0"/>
              <a:t>نوع باد بخش البرز مرکزی را تحت تاثیر خود قرار می دهد که عبارتند از :</a:t>
            </a:r>
          </a:p>
          <a:p>
            <a:pPr marL="0" indent="0" algn="r">
              <a:buNone/>
            </a:pPr>
            <a:r>
              <a:rPr lang="fa-IR" sz="1800" dirty="0"/>
              <a:t>1- بادهای باختری یا باد منجیل </a:t>
            </a:r>
            <a:endParaRPr lang="fa-IR" sz="1800" dirty="0" smtClean="0"/>
          </a:p>
          <a:p>
            <a:pPr marL="0" indent="0" algn="r">
              <a:buNone/>
            </a:pPr>
            <a:r>
              <a:rPr lang="fa-IR" sz="1800" dirty="0" smtClean="0"/>
              <a:t>2- </a:t>
            </a:r>
            <a:r>
              <a:rPr lang="fa-IR" sz="1800" dirty="0"/>
              <a:t>بادهای جنوب </a:t>
            </a:r>
            <a:r>
              <a:rPr lang="fa-IR" sz="1800" dirty="0" smtClean="0"/>
              <a:t>غربی.</a:t>
            </a:r>
            <a:endParaRPr lang="fa-IR" sz="1800" dirty="0"/>
          </a:p>
          <a:p>
            <a:pPr marL="0" indent="0" algn="r">
              <a:buNone/>
            </a:pPr>
            <a:r>
              <a:rPr lang="fa-IR" sz="1800" dirty="0"/>
              <a:t>3- بادهای جنوب </a:t>
            </a:r>
            <a:r>
              <a:rPr lang="fa-IR" sz="1800" dirty="0" smtClean="0"/>
              <a:t>خاوری.</a:t>
            </a:r>
            <a:endParaRPr lang="fa-IR" sz="1800" dirty="0"/>
          </a:p>
        </p:txBody>
      </p:sp>
      <p:pic>
        <p:nvPicPr>
          <p:cNvPr id="3074" name="Picture 2" descr="Image result for ‫باد های منجیل‬‎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5" y="2747223"/>
            <a:ext cx="4362554" cy="327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45301" y="6019138"/>
            <a:ext cx="1839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Google</a:t>
            </a:r>
            <a:r>
              <a:rPr lang="fa-IR" sz="1400" dirty="0" smtClean="0">
                <a:solidFill>
                  <a:srgbClr val="FF0000"/>
                </a:solidFill>
              </a:rPr>
              <a:t>ماخذ</a:t>
            </a:r>
            <a:r>
              <a:rPr lang="fa-IR" dirty="0" smtClean="0">
                <a:solidFill>
                  <a:srgbClr val="FF0000"/>
                </a:solidFill>
              </a:rPr>
              <a:t>: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434" y="2845202"/>
            <a:ext cx="3291489" cy="31739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38576" y="6019138"/>
            <a:ext cx="1839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Google</a:t>
            </a:r>
            <a:r>
              <a:rPr lang="fa-IR" sz="1400" dirty="0" smtClean="0">
                <a:solidFill>
                  <a:srgbClr val="FF0000"/>
                </a:solidFill>
              </a:rPr>
              <a:t>ماخذ</a:t>
            </a:r>
            <a:r>
              <a:rPr lang="fa-IR" dirty="0" smtClean="0">
                <a:solidFill>
                  <a:srgbClr val="FF0000"/>
                </a:solidFill>
              </a:rPr>
              <a:t>: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84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2276" y="251791"/>
            <a:ext cx="4034361" cy="1139687"/>
          </a:xfrm>
        </p:spPr>
        <p:txBody>
          <a:bodyPr/>
          <a:lstStyle/>
          <a:p>
            <a:pPr algn="r"/>
            <a:r>
              <a:rPr lang="fa-IR" dirty="0" smtClean="0">
                <a:solidFill>
                  <a:srgbClr val="FF0000"/>
                </a:solidFill>
              </a:rPr>
              <a:t>3-2_فرهنگ_آداب و رسوم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0639" y="1168842"/>
            <a:ext cx="9905998" cy="2297927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1600" dirty="0" smtClean="0"/>
              <a:t>_دفن و مراسم عذاداری مردگان</a:t>
            </a:r>
          </a:p>
          <a:p>
            <a:pPr marL="0" indent="0" algn="r">
              <a:buNone/>
            </a:pPr>
            <a:r>
              <a:rPr lang="fa-IR" sz="1600" dirty="0" smtClean="0"/>
              <a:t>_مراسم عروسی</a:t>
            </a:r>
          </a:p>
          <a:p>
            <a:pPr marL="0" indent="0" algn="r">
              <a:buNone/>
            </a:pPr>
            <a:r>
              <a:rPr lang="fa-IR" sz="1600" dirty="0" smtClean="0"/>
              <a:t>_مراسمات مذهبی و دینی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23" y="2588092"/>
            <a:ext cx="3475969" cy="36447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178" y="2575512"/>
            <a:ext cx="4850743" cy="36333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26886" y="6326805"/>
            <a:ext cx="17969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Google:</a:t>
            </a:r>
            <a:r>
              <a:rPr lang="fa-IR" sz="1400" dirty="0" smtClean="0">
                <a:solidFill>
                  <a:srgbClr val="FF0000"/>
                </a:solidFill>
              </a:rPr>
              <a:t>مئاخذ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3903" y="6326804"/>
            <a:ext cx="2043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400" dirty="0" smtClean="0">
                <a:solidFill>
                  <a:srgbClr val="FF0000"/>
                </a:solidFill>
              </a:rPr>
              <a:t>مئاخذ:نگارنده پاییز 1396 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21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1690" y="315402"/>
            <a:ext cx="3994604" cy="1449788"/>
          </a:xfrm>
        </p:spPr>
        <p:txBody>
          <a:bodyPr/>
          <a:lstStyle/>
          <a:p>
            <a:pPr algn="r"/>
            <a:r>
              <a:rPr lang="fa-IR" dirty="0" smtClean="0">
                <a:solidFill>
                  <a:srgbClr val="FF0000"/>
                </a:solidFill>
              </a:rPr>
              <a:t>4_2معیشت و درآمد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3119" y="680721"/>
            <a:ext cx="6913175" cy="3263126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1600" dirty="0" smtClean="0"/>
              <a:t>همانطور که گفته شد بیشتر جمعیت اهالی این روستا معمولا برای کار و درامد به شهر های اطراف به خصوص استان البرز سفر کرده</a:t>
            </a:r>
          </a:p>
          <a:p>
            <a:pPr marL="0" indent="0" algn="r">
              <a:buNone/>
            </a:pPr>
            <a:r>
              <a:rPr lang="fa-IR" sz="1600" dirty="0"/>
              <a:t>بر اساس اطلاعات سر شماری نفوس و مسکن در سال 1383 :</a:t>
            </a:r>
          </a:p>
          <a:p>
            <a:pPr marL="0" indent="0" algn="r">
              <a:buNone/>
            </a:pPr>
            <a:r>
              <a:rPr lang="fa-IR" sz="1600" dirty="0"/>
              <a:t>تعداد 24 نفر معادل 58 درصد در بخش باغداری و و دام داری و 2 نفر معادل 5 درصد در بخش صنعت و 15نفر معادل 37 در صد در بخش خدمات مشغول اند</a:t>
            </a:r>
          </a:p>
          <a:p>
            <a:pPr marL="0" indent="0" algn="r">
              <a:buNone/>
            </a:pPr>
            <a:endParaRPr lang="fa-IR" sz="1600" dirty="0" smtClean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1420162"/>
              </p:ext>
            </p:extLst>
          </p:nvPr>
        </p:nvGraphicFramePr>
        <p:xfrm>
          <a:off x="1970395" y="3093057"/>
          <a:ext cx="8072104" cy="2806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8026">
                  <a:extLst>
                    <a:ext uri="{9D8B030D-6E8A-4147-A177-3AD203B41FA5}">
                      <a16:colId xmlns:a16="http://schemas.microsoft.com/office/drawing/2014/main" val="2127163352"/>
                    </a:ext>
                  </a:extLst>
                </a:gridCol>
                <a:gridCol w="2018026">
                  <a:extLst>
                    <a:ext uri="{9D8B030D-6E8A-4147-A177-3AD203B41FA5}">
                      <a16:colId xmlns:a16="http://schemas.microsoft.com/office/drawing/2014/main" val="3480049187"/>
                    </a:ext>
                  </a:extLst>
                </a:gridCol>
                <a:gridCol w="2018026">
                  <a:extLst>
                    <a:ext uri="{9D8B030D-6E8A-4147-A177-3AD203B41FA5}">
                      <a16:colId xmlns:a16="http://schemas.microsoft.com/office/drawing/2014/main" val="2761928595"/>
                    </a:ext>
                  </a:extLst>
                </a:gridCol>
                <a:gridCol w="2018026">
                  <a:extLst>
                    <a:ext uri="{9D8B030D-6E8A-4147-A177-3AD203B41FA5}">
                      <a16:colId xmlns:a16="http://schemas.microsoft.com/office/drawing/2014/main" val="1782863827"/>
                    </a:ext>
                  </a:extLst>
                </a:gridCol>
              </a:tblGrid>
              <a:tr h="701703"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خدمات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صنعت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دامداری و باغداری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248320"/>
                  </a:ext>
                </a:extLst>
              </a:tr>
              <a:tr h="701703"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15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2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24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تعداد</a:t>
                      </a:r>
                      <a:endParaRPr 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5355039"/>
                  </a:ext>
                </a:extLst>
              </a:tr>
              <a:tr h="701703"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37%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5%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58%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درصد شاغلین</a:t>
                      </a:r>
                      <a:endParaRPr 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4421209"/>
                  </a:ext>
                </a:extLst>
              </a:tr>
              <a:tr h="701703"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ماهی 1تا</a:t>
                      </a:r>
                      <a:r>
                        <a:rPr lang="fa-IR" sz="1100" baseline="0" dirty="0" smtClean="0"/>
                        <a:t> 1.5میلیون تومان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ماهی</a:t>
                      </a:r>
                      <a:r>
                        <a:rPr lang="fa-IR" sz="1100" baseline="0" dirty="0" smtClean="0"/>
                        <a:t> 1تا2 میلیون تومان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2تا3 میلیون تومان</a:t>
                      </a:r>
                      <a:r>
                        <a:rPr lang="fa-IR" sz="1100" baseline="0" dirty="0" smtClean="0"/>
                        <a:t> در ماه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درآمد تقریبی</a:t>
                      </a:r>
                      <a:endParaRPr 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732045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069975" y="5899869"/>
            <a:ext cx="2281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>
                <a:solidFill>
                  <a:srgbClr val="C00000"/>
                </a:solidFill>
              </a:rPr>
              <a:t>ماخذ:محقق پاییز1396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75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8369" y="548640"/>
            <a:ext cx="9905998" cy="2003730"/>
          </a:xfrm>
        </p:spPr>
        <p:txBody>
          <a:bodyPr/>
          <a:lstStyle/>
          <a:p>
            <a:pPr algn="r"/>
            <a:r>
              <a:rPr lang="fa-IR" dirty="0" smtClean="0">
                <a:solidFill>
                  <a:srgbClr val="FF0000"/>
                </a:solidFill>
              </a:rPr>
              <a:t>5_2_سرانه جمعیت و خانوار</a:t>
            </a:r>
            <a:br>
              <a:rPr lang="fa-IR" dirty="0" smtClean="0">
                <a:solidFill>
                  <a:srgbClr val="FF0000"/>
                </a:solidFill>
              </a:rPr>
            </a:br>
            <a:r>
              <a:rPr lang="fa-IR" sz="1600" dirty="0" smtClean="0">
                <a:solidFill>
                  <a:schemeClr val="tx1"/>
                </a:solidFill>
              </a:rPr>
              <a:t>جمعیت روستا در سال 1345 معادل390 نفر و در سال 1355 414 نفر در سال 1365 معادل 452 نفردر سال 1375 معادل 259 نفر و در سال 1383 به 181 نفر رسیده است. در حال حاظر جمعیت روستا</a:t>
            </a:r>
            <a:endParaRPr lang="en-US" sz="1600" dirty="0">
              <a:solidFill>
                <a:srgbClr val="FF00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9430095"/>
              </p:ext>
            </p:extLst>
          </p:nvPr>
        </p:nvGraphicFramePr>
        <p:xfrm>
          <a:off x="1741336" y="3228230"/>
          <a:ext cx="9278388" cy="2155869"/>
        </p:xfrm>
        <a:graphic>
          <a:graphicData uri="http://schemas.openxmlformats.org/drawingml/2006/table">
            <a:tbl>
              <a:tblPr firstRow="1" lastCol="1">
                <a:tableStyleId>{5C22544A-7EE6-4342-B048-85BDC9FD1C3A}</a:tableStyleId>
              </a:tblPr>
              <a:tblGrid>
                <a:gridCol w="219796">
                  <a:extLst>
                    <a:ext uri="{9D8B030D-6E8A-4147-A177-3AD203B41FA5}">
                      <a16:colId xmlns:a16="http://schemas.microsoft.com/office/drawing/2014/main" val="834621900"/>
                    </a:ext>
                  </a:extLst>
                </a:gridCol>
                <a:gridCol w="754525">
                  <a:extLst>
                    <a:ext uri="{9D8B030D-6E8A-4147-A177-3AD203B41FA5}">
                      <a16:colId xmlns:a16="http://schemas.microsoft.com/office/drawing/2014/main" val="1538150423"/>
                    </a:ext>
                  </a:extLst>
                </a:gridCol>
                <a:gridCol w="771831">
                  <a:extLst>
                    <a:ext uri="{9D8B030D-6E8A-4147-A177-3AD203B41FA5}">
                      <a16:colId xmlns:a16="http://schemas.microsoft.com/office/drawing/2014/main" val="374728232"/>
                    </a:ext>
                  </a:extLst>
                </a:gridCol>
                <a:gridCol w="799395">
                  <a:extLst>
                    <a:ext uri="{9D8B030D-6E8A-4147-A177-3AD203B41FA5}">
                      <a16:colId xmlns:a16="http://schemas.microsoft.com/office/drawing/2014/main" val="4074246905"/>
                    </a:ext>
                  </a:extLst>
                </a:gridCol>
                <a:gridCol w="730482">
                  <a:extLst>
                    <a:ext uri="{9D8B030D-6E8A-4147-A177-3AD203B41FA5}">
                      <a16:colId xmlns:a16="http://schemas.microsoft.com/office/drawing/2014/main" val="886342193"/>
                    </a:ext>
                  </a:extLst>
                </a:gridCol>
                <a:gridCol w="648335">
                  <a:extLst>
                    <a:ext uri="{9D8B030D-6E8A-4147-A177-3AD203B41FA5}">
                      <a16:colId xmlns:a16="http://schemas.microsoft.com/office/drawing/2014/main" val="3246129340"/>
                    </a:ext>
                  </a:extLst>
                </a:gridCol>
                <a:gridCol w="829392">
                  <a:extLst>
                    <a:ext uri="{9D8B030D-6E8A-4147-A177-3AD203B41FA5}">
                      <a16:colId xmlns:a16="http://schemas.microsoft.com/office/drawing/2014/main" val="4096533039"/>
                    </a:ext>
                  </a:extLst>
                </a:gridCol>
                <a:gridCol w="866419">
                  <a:extLst>
                    <a:ext uri="{9D8B030D-6E8A-4147-A177-3AD203B41FA5}">
                      <a16:colId xmlns:a16="http://schemas.microsoft.com/office/drawing/2014/main" val="3075437227"/>
                    </a:ext>
                  </a:extLst>
                </a:gridCol>
                <a:gridCol w="866419">
                  <a:extLst>
                    <a:ext uri="{9D8B030D-6E8A-4147-A177-3AD203B41FA5}">
                      <a16:colId xmlns:a16="http://schemas.microsoft.com/office/drawing/2014/main" val="2443116466"/>
                    </a:ext>
                  </a:extLst>
                </a:gridCol>
                <a:gridCol w="825657">
                  <a:extLst>
                    <a:ext uri="{9D8B030D-6E8A-4147-A177-3AD203B41FA5}">
                      <a16:colId xmlns:a16="http://schemas.microsoft.com/office/drawing/2014/main" val="737712002"/>
                    </a:ext>
                  </a:extLst>
                </a:gridCol>
                <a:gridCol w="1966137">
                  <a:extLst>
                    <a:ext uri="{9D8B030D-6E8A-4147-A177-3AD203B41FA5}">
                      <a16:colId xmlns:a16="http://schemas.microsoft.com/office/drawing/2014/main" val="1257146961"/>
                    </a:ext>
                  </a:extLst>
                </a:gridCol>
              </a:tblGrid>
              <a:tr h="845455">
                <a:tc gridSpan="5">
                  <a:txBody>
                    <a:bodyPr/>
                    <a:lstStyle/>
                    <a:p>
                      <a:pPr algn="ctr"/>
                      <a:r>
                        <a:rPr lang="fa-IR" dirty="0" smtClean="0"/>
                        <a:t>نسبت رشد</a:t>
                      </a:r>
                      <a:endParaRPr lang="en-US" dirty="0"/>
                    </a:p>
                  </a:txBody>
                  <a:tcPr marL="45720" marR="45720" anchor="ctr"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fa-IR" dirty="0" smtClean="0"/>
                        <a:t>تعداد جمعیت</a:t>
                      </a:r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8703331"/>
                  </a:ext>
                </a:extLst>
              </a:tr>
              <a:tr h="65520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75_83</a:t>
                      </a:r>
                      <a:endParaRPr lang="en-US" sz="1100" dirty="0"/>
                    </a:p>
                  </a:txBody>
                  <a:tcPr anchor="ctr"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65_75</a:t>
                      </a:r>
                      <a:endParaRPr lang="en-US" sz="1100" dirty="0"/>
                    </a:p>
                  </a:txBody>
                  <a:tcPr anchor="ctr"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55_65</a:t>
                      </a:r>
                      <a:endParaRPr lang="en-US" sz="1100" dirty="0"/>
                    </a:p>
                  </a:txBody>
                  <a:tcPr anchor="ctr"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55_45</a:t>
                      </a:r>
                      <a:endParaRPr lang="en-US" sz="1100" dirty="0"/>
                    </a:p>
                  </a:txBody>
                  <a:tcPr anchor="ctr"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1383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1375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1365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1355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1345</a:t>
                      </a:r>
                      <a:endParaRPr lang="en-US" sz="11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a-IR" dirty="0" smtClean="0"/>
                        <a:t>تکیه سپهسالار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8448408"/>
                  </a:ext>
                </a:extLst>
              </a:tr>
              <a:tr h="65520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4.3-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5.4-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0.9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0.6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181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259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452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414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390</a:t>
                      </a:r>
                      <a:endParaRPr lang="en-US" sz="11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4431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122946" y="5384099"/>
            <a:ext cx="393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>
                <a:solidFill>
                  <a:srgbClr val="C00000"/>
                </a:solidFill>
              </a:rPr>
              <a:t>ماخذ:سازمان نفوس و مسکن پاییز1396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97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3177" y="389614"/>
            <a:ext cx="9905998" cy="1099268"/>
          </a:xfrm>
        </p:spPr>
        <p:txBody>
          <a:bodyPr>
            <a:normAutofit/>
          </a:bodyPr>
          <a:lstStyle/>
          <a:p>
            <a:pPr algn="r"/>
            <a:r>
              <a:rPr lang="fa-IR" sz="2400" dirty="0" smtClean="0"/>
              <a:t>تعداد خانوار روستا در سال های 45_55_65_75 و 83 به ترتیب67_86__80_61 و 48</a:t>
            </a:r>
            <a:endParaRPr lang="en-US" sz="2400" dirty="0"/>
          </a:p>
        </p:txBody>
      </p:sp>
      <p:graphicFrame>
        <p:nvGraphicFramePr>
          <p:cNvPr id="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4796810"/>
              </p:ext>
            </p:extLst>
          </p:nvPr>
        </p:nvGraphicFramePr>
        <p:xfrm>
          <a:off x="2475074" y="1488882"/>
          <a:ext cx="9275781" cy="1500807"/>
        </p:xfrm>
        <a:graphic>
          <a:graphicData uri="http://schemas.openxmlformats.org/drawingml/2006/table">
            <a:tbl>
              <a:tblPr firstRow="1" lastCol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34621900"/>
                    </a:ext>
                  </a:extLst>
                </a:gridCol>
                <a:gridCol w="755268">
                  <a:extLst>
                    <a:ext uri="{9D8B030D-6E8A-4147-A177-3AD203B41FA5}">
                      <a16:colId xmlns:a16="http://schemas.microsoft.com/office/drawing/2014/main" val="1538150423"/>
                    </a:ext>
                  </a:extLst>
                </a:gridCol>
                <a:gridCol w="772589">
                  <a:extLst>
                    <a:ext uri="{9D8B030D-6E8A-4147-A177-3AD203B41FA5}">
                      <a16:colId xmlns:a16="http://schemas.microsoft.com/office/drawing/2014/main" val="374728232"/>
                    </a:ext>
                  </a:extLst>
                </a:gridCol>
                <a:gridCol w="800181">
                  <a:extLst>
                    <a:ext uri="{9D8B030D-6E8A-4147-A177-3AD203B41FA5}">
                      <a16:colId xmlns:a16="http://schemas.microsoft.com/office/drawing/2014/main" val="4074246905"/>
                    </a:ext>
                  </a:extLst>
                </a:gridCol>
                <a:gridCol w="730643">
                  <a:extLst>
                    <a:ext uri="{9D8B030D-6E8A-4147-A177-3AD203B41FA5}">
                      <a16:colId xmlns:a16="http://schemas.microsoft.com/office/drawing/2014/main" val="886342193"/>
                    </a:ext>
                  </a:extLst>
                </a:gridCol>
                <a:gridCol w="649531">
                  <a:extLst>
                    <a:ext uri="{9D8B030D-6E8A-4147-A177-3AD203B41FA5}">
                      <a16:colId xmlns:a16="http://schemas.microsoft.com/office/drawing/2014/main" val="3246129340"/>
                    </a:ext>
                  </a:extLst>
                </a:gridCol>
                <a:gridCol w="830208">
                  <a:extLst>
                    <a:ext uri="{9D8B030D-6E8A-4147-A177-3AD203B41FA5}">
                      <a16:colId xmlns:a16="http://schemas.microsoft.com/office/drawing/2014/main" val="4096533039"/>
                    </a:ext>
                  </a:extLst>
                </a:gridCol>
                <a:gridCol w="867271">
                  <a:extLst>
                    <a:ext uri="{9D8B030D-6E8A-4147-A177-3AD203B41FA5}">
                      <a16:colId xmlns:a16="http://schemas.microsoft.com/office/drawing/2014/main" val="3075437227"/>
                    </a:ext>
                  </a:extLst>
                </a:gridCol>
                <a:gridCol w="867271">
                  <a:extLst>
                    <a:ext uri="{9D8B030D-6E8A-4147-A177-3AD203B41FA5}">
                      <a16:colId xmlns:a16="http://schemas.microsoft.com/office/drawing/2014/main" val="2443116466"/>
                    </a:ext>
                  </a:extLst>
                </a:gridCol>
                <a:gridCol w="826469">
                  <a:extLst>
                    <a:ext uri="{9D8B030D-6E8A-4147-A177-3AD203B41FA5}">
                      <a16:colId xmlns:a16="http://schemas.microsoft.com/office/drawing/2014/main" val="737712002"/>
                    </a:ext>
                  </a:extLst>
                </a:gridCol>
                <a:gridCol w="1968070">
                  <a:extLst>
                    <a:ext uri="{9D8B030D-6E8A-4147-A177-3AD203B41FA5}">
                      <a16:colId xmlns:a16="http://schemas.microsoft.com/office/drawing/2014/main" val="1257146961"/>
                    </a:ext>
                  </a:extLst>
                </a:gridCol>
              </a:tblGrid>
              <a:tr h="496547">
                <a:tc gridSpan="5">
                  <a:txBody>
                    <a:bodyPr/>
                    <a:lstStyle/>
                    <a:p>
                      <a:pPr algn="ctr"/>
                      <a:r>
                        <a:rPr lang="fa-IR" dirty="0" smtClean="0"/>
                        <a:t>تغییرات</a:t>
                      </a:r>
                      <a:endParaRPr lang="en-US" dirty="0"/>
                    </a:p>
                  </a:txBody>
                  <a:tcPr marL="45720" marR="45720" anchor="ctr"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fa-IR" dirty="0" smtClean="0"/>
                        <a:t>تعداد خانوار</a:t>
                      </a:r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8703331"/>
                  </a:ext>
                </a:extLst>
              </a:tr>
              <a:tr h="50213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75_83</a:t>
                      </a:r>
                      <a:endParaRPr lang="en-US" sz="1100" dirty="0"/>
                    </a:p>
                  </a:txBody>
                  <a:tcPr anchor="ctr"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65_75</a:t>
                      </a:r>
                      <a:endParaRPr lang="en-US" sz="1100" dirty="0"/>
                    </a:p>
                  </a:txBody>
                  <a:tcPr anchor="ctr"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55_65</a:t>
                      </a:r>
                      <a:endParaRPr lang="en-US" sz="1100" dirty="0"/>
                    </a:p>
                  </a:txBody>
                  <a:tcPr anchor="ctr"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55_45</a:t>
                      </a:r>
                      <a:endParaRPr lang="en-US" sz="1100" dirty="0"/>
                    </a:p>
                  </a:txBody>
                  <a:tcPr anchor="ctr"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1383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1375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1365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1355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1345</a:t>
                      </a:r>
                      <a:endParaRPr lang="en-US" sz="11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a-IR" dirty="0" smtClean="0"/>
                        <a:t>تکیه سپهسالار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8448408"/>
                  </a:ext>
                </a:extLst>
              </a:tr>
              <a:tr h="5021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13-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19-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6-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19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48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61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80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86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67</a:t>
                      </a:r>
                      <a:endParaRPr lang="en-US" sz="11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44312"/>
                  </a:ext>
                </a:extLst>
              </a:tr>
            </a:tbl>
          </a:graphicData>
        </a:graphic>
      </p:graphicFrame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4531278"/>
              </p:ext>
            </p:extLst>
          </p:nvPr>
        </p:nvGraphicFramePr>
        <p:xfrm>
          <a:off x="3538330" y="3507855"/>
          <a:ext cx="8591120" cy="2439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4382">
                  <a:extLst>
                    <a:ext uri="{9D8B030D-6E8A-4147-A177-3AD203B41FA5}">
                      <a16:colId xmlns:a16="http://schemas.microsoft.com/office/drawing/2014/main" val="3171273339"/>
                    </a:ext>
                  </a:extLst>
                </a:gridCol>
                <a:gridCol w="732629">
                  <a:extLst>
                    <a:ext uri="{9D8B030D-6E8A-4147-A177-3AD203B41FA5}">
                      <a16:colId xmlns:a16="http://schemas.microsoft.com/office/drawing/2014/main" val="1757232690"/>
                    </a:ext>
                  </a:extLst>
                </a:gridCol>
                <a:gridCol w="894131">
                  <a:extLst>
                    <a:ext uri="{9D8B030D-6E8A-4147-A177-3AD203B41FA5}">
                      <a16:colId xmlns:a16="http://schemas.microsoft.com/office/drawing/2014/main" val="1900777414"/>
                    </a:ext>
                  </a:extLst>
                </a:gridCol>
                <a:gridCol w="803580">
                  <a:extLst>
                    <a:ext uri="{9D8B030D-6E8A-4147-A177-3AD203B41FA5}">
                      <a16:colId xmlns:a16="http://schemas.microsoft.com/office/drawing/2014/main" val="4290556183"/>
                    </a:ext>
                  </a:extLst>
                </a:gridCol>
                <a:gridCol w="895045">
                  <a:extLst>
                    <a:ext uri="{9D8B030D-6E8A-4147-A177-3AD203B41FA5}">
                      <a16:colId xmlns:a16="http://schemas.microsoft.com/office/drawing/2014/main" val="2069092483"/>
                    </a:ext>
                  </a:extLst>
                </a:gridCol>
                <a:gridCol w="797047">
                  <a:extLst>
                    <a:ext uri="{9D8B030D-6E8A-4147-A177-3AD203B41FA5}">
                      <a16:colId xmlns:a16="http://schemas.microsoft.com/office/drawing/2014/main" val="4170637743"/>
                    </a:ext>
                  </a:extLst>
                </a:gridCol>
                <a:gridCol w="783980">
                  <a:extLst>
                    <a:ext uri="{9D8B030D-6E8A-4147-A177-3AD203B41FA5}">
                      <a16:colId xmlns:a16="http://schemas.microsoft.com/office/drawing/2014/main" val="4058475613"/>
                    </a:ext>
                  </a:extLst>
                </a:gridCol>
                <a:gridCol w="826256">
                  <a:extLst>
                    <a:ext uri="{9D8B030D-6E8A-4147-A177-3AD203B41FA5}">
                      <a16:colId xmlns:a16="http://schemas.microsoft.com/office/drawing/2014/main" val="1167128228"/>
                    </a:ext>
                  </a:extLst>
                </a:gridCol>
                <a:gridCol w="588060">
                  <a:extLst>
                    <a:ext uri="{9D8B030D-6E8A-4147-A177-3AD203B41FA5}">
                      <a16:colId xmlns:a16="http://schemas.microsoft.com/office/drawing/2014/main" val="2423739025"/>
                    </a:ext>
                  </a:extLst>
                </a:gridCol>
                <a:gridCol w="658761">
                  <a:extLst>
                    <a:ext uri="{9D8B030D-6E8A-4147-A177-3AD203B41FA5}">
                      <a16:colId xmlns:a16="http://schemas.microsoft.com/office/drawing/2014/main" val="1958907049"/>
                    </a:ext>
                  </a:extLst>
                </a:gridCol>
                <a:gridCol w="847249">
                  <a:extLst>
                    <a:ext uri="{9D8B030D-6E8A-4147-A177-3AD203B41FA5}">
                      <a16:colId xmlns:a16="http://schemas.microsoft.com/office/drawing/2014/main" val="3389980659"/>
                    </a:ext>
                  </a:extLst>
                </a:gridCol>
              </a:tblGrid>
              <a:tr h="813240"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45_49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40_44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35_39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30_34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25_29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20_24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15_19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10_14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5_9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0_4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4066632"/>
                  </a:ext>
                </a:extLst>
              </a:tr>
              <a:tr h="813240">
                <a:tc>
                  <a:txBody>
                    <a:bodyPr/>
                    <a:lstStyle/>
                    <a:p>
                      <a:r>
                        <a:rPr lang="fa-IR" sz="1100" dirty="0" smtClean="0"/>
                        <a:t>2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a-IR" sz="1100" dirty="0" smtClean="0"/>
                        <a:t>2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a-IR" sz="1100" dirty="0" smtClean="0"/>
                        <a:t>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a-IR" sz="1100" dirty="0" smtClean="0"/>
                        <a:t>4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a-IR" sz="1100" dirty="0" smtClean="0"/>
                        <a:t>7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a-IR" sz="1100" dirty="0" smtClean="0"/>
                        <a:t>20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a-IR" sz="1100" dirty="0" smtClean="0"/>
                        <a:t>19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a-IR" sz="1100" dirty="0" smtClean="0"/>
                        <a:t>7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a-IR" sz="1100" dirty="0" smtClean="0"/>
                        <a:t>2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a-IR" sz="1100" dirty="0" smtClean="0"/>
                        <a:t>4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مرد</a:t>
                      </a:r>
                      <a:endParaRPr 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4805728"/>
                  </a:ext>
                </a:extLst>
              </a:tr>
              <a:tr h="813240">
                <a:tc>
                  <a:txBody>
                    <a:bodyPr/>
                    <a:lstStyle/>
                    <a:p>
                      <a:r>
                        <a:rPr lang="fa-IR" sz="1100" dirty="0" smtClean="0"/>
                        <a:t>8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a-IR" sz="1100" dirty="0" smtClean="0"/>
                        <a:t>6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a-IR" sz="1100" dirty="0" smtClean="0"/>
                        <a:t>2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a-IR" sz="1100" dirty="0" smtClean="0"/>
                        <a:t>3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a-IR" sz="1100" dirty="0" smtClean="0"/>
                        <a:t>8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a-IR" sz="1100" dirty="0" smtClean="0"/>
                        <a:t>8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a-IR" sz="1100" dirty="0" smtClean="0"/>
                        <a:t>12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a-IR" sz="1100" dirty="0" smtClean="0"/>
                        <a:t>1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a-IR" sz="1100" dirty="0" smtClean="0"/>
                        <a:t>1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a-IR" sz="1100" dirty="0" smtClean="0"/>
                        <a:t>8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1100" dirty="0" smtClean="0"/>
                        <a:t>زن</a:t>
                      </a:r>
                      <a:endParaRPr 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3544712"/>
                  </a:ext>
                </a:extLst>
              </a:tr>
            </a:tbl>
          </a:graphicData>
        </a:graphic>
      </p:graphicFrame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7304238"/>
              </p:ext>
            </p:extLst>
          </p:nvPr>
        </p:nvGraphicFramePr>
        <p:xfrm>
          <a:off x="75275" y="3507855"/>
          <a:ext cx="3463055" cy="24397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600">
                  <a:extLst>
                    <a:ext uri="{9D8B030D-6E8A-4147-A177-3AD203B41FA5}">
                      <a16:colId xmlns:a16="http://schemas.microsoft.com/office/drawing/2014/main" val="3171273339"/>
                    </a:ext>
                  </a:extLst>
                </a:gridCol>
                <a:gridCol w="521684">
                  <a:extLst>
                    <a:ext uri="{9D8B030D-6E8A-4147-A177-3AD203B41FA5}">
                      <a16:colId xmlns:a16="http://schemas.microsoft.com/office/drawing/2014/main" val="4058475613"/>
                    </a:ext>
                  </a:extLst>
                </a:gridCol>
                <a:gridCol w="616312">
                  <a:extLst>
                    <a:ext uri="{9D8B030D-6E8A-4147-A177-3AD203B41FA5}">
                      <a16:colId xmlns:a16="http://schemas.microsoft.com/office/drawing/2014/main" val="1167128228"/>
                    </a:ext>
                  </a:extLst>
                </a:gridCol>
                <a:gridCol w="583874">
                  <a:extLst>
                    <a:ext uri="{9D8B030D-6E8A-4147-A177-3AD203B41FA5}">
                      <a16:colId xmlns:a16="http://schemas.microsoft.com/office/drawing/2014/main" val="2423739025"/>
                    </a:ext>
                  </a:extLst>
                </a:gridCol>
                <a:gridCol w="567645">
                  <a:extLst>
                    <a:ext uri="{9D8B030D-6E8A-4147-A177-3AD203B41FA5}">
                      <a16:colId xmlns:a16="http://schemas.microsoft.com/office/drawing/2014/main" val="1958907049"/>
                    </a:ext>
                  </a:extLst>
                </a:gridCol>
                <a:gridCol w="616940">
                  <a:extLst>
                    <a:ext uri="{9D8B030D-6E8A-4147-A177-3AD203B41FA5}">
                      <a16:colId xmlns:a16="http://schemas.microsoft.com/office/drawing/2014/main" val="3389980659"/>
                    </a:ext>
                  </a:extLst>
                </a:gridCol>
              </a:tblGrid>
              <a:tr h="826379">
                <a:tc>
                  <a:txBody>
                    <a:bodyPr/>
                    <a:lstStyle/>
                    <a:p>
                      <a:pPr algn="ctr"/>
                      <a:r>
                        <a:rPr lang="fa-IR" sz="900" dirty="0" smtClean="0"/>
                        <a:t>جمع</a:t>
                      </a:r>
                      <a:endParaRPr lang="en-US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900" dirty="0" smtClean="0"/>
                        <a:t>65</a:t>
                      </a:r>
                      <a:r>
                        <a:rPr lang="fa-IR" sz="900" baseline="0" dirty="0" smtClean="0"/>
                        <a:t> و بالاتر</a:t>
                      </a:r>
                      <a:endParaRPr lang="en-US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900" dirty="0" smtClean="0"/>
                        <a:t>60_64</a:t>
                      </a:r>
                      <a:endParaRPr lang="en-US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900" dirty="0" smtClean="0"/>
                        <a:t>55_59</a:t>
                      </a:r>
                      <a:endParaRPr lang="en-US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900" dirty="0" smtClean="0"/>
                        <a:t>50_54</a:t>
                      </a:r>
                      <a:endParaRPr lang="en-US" sz="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4066632"/>
                  </a:ext>
                </a:extLst>
              </a:tr>
              <a:tr h="806670">
                <a:tc>
                  <a:txBody>
                    <a:bodyPr/>
                    <a:lstStyle/>
                    <a:p>
                      <a:r>
                        <a:rPr lang="fa-IR" sz="1100" dirty="0" smtClean="0"/>
                        <a:t>98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a-IR" sz="1100" dirty="0" smtClean="0"/>
                        <a:t>18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a-IR" sz="1100" dirty="0" smtClean="0"/>
                        <a:t>2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a-IR" sz="1100" dirty="0" smtClean="0"/>
                        <a:t>5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a-IR" sz="1100" dirty="0" smtClean="0"/>
                        <a:t>8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900" dirty="0" smtClean="0"/>
                        <a:t>مرد</a:t>
                      </a:r>
                      <a:endParaRPr lang="en-US" sz="9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4805728"/>
                  </a:ext>
                </a:extLst>
              </a:tr>
              <a:tr h="806670">
                <a:tc>
                  <a:txBody>
                    <a:bodyPr/>
                    <a:lstStyle/>
                    <a:p>
                      <a:r>
                        <a:rPr lang="fa-IR" sz="1100" dirty="0" smtClean="0"/>
                        <a:t>83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a-IR" sz="1100" dirty="0" smtClean="0"/>
                        <a:t>12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a-IR" sz="1100" dirty="0" smtClean="0"/>
                        <a:t>5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a-IR" sz="1100" dirty="0" smtClean="0"/>
                        <a:t>2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a-IR" sz="1100" dirty="0" smtClean="0"/>
                        <a:t>9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900" dirty="0" smtClean="0"/>
                        <a:t>زن</a:t>
                      </a:r>
                      <a:endParaRPr lang="en-US" sz="9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354471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898197" y="5947574"/>
            <a:ext cx="3098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400" dirty="0" smtClean="0">
                <a:solidFill>
                  <a:srgbClr val="C00000"/>
                </a:solidFill>
              </a:rPr>
              <a:t>ماخذ:سازمان نفوس و مسکن پاییز1396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43578" y="2989689"/>
            <a:ext cx="3098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400" dirty="0" smtClean="0">
                <a:solidFill>
                  <a:srgbClr val="C00000"/>
                </a:solidFill>
              </a:rPr>
              <a:t>ماخذ:سازمان نفوس و مسکن پاییز1396</a:t>
            </a:r>
            <a:endParaRPr lang="en-US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38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4630" y="493182"/>
            <a:ext cx="3191522" cy="922352"/>
          </a:xfrm>
        </p:spPr>
        <p:txBody>
          <a:bodyPr>
            <a:normAutofit fontScale="90000"/>
          </a:bodyPr>
          <a:lstStyle/>
          <a:p>
            <a:pPr algn="r"/>
            <a:r>
              <a:rPr lang="fa-IR" dirty="0" smtClean="0">
                <a:solidFill>
                  <a:srgbClr val="FF0000"/>
                </a:solidFill>
              </a:rPr>
              <a:t>2-6_بافت و مصالح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43505" y="1415534"/>
            <a:ext cx="3862647" cy="322802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1600" dirty="0" smtClean="0"/>
              <a:t>این روستا در یک بافت کوهستانی قرار دارد و مصالح کلی بناهای این روستا خشت و گل است.</a:t>
            </a:r>
          </a:p>
          <a:p>
            <a:pPr marL="0" indent="0" algn="r">
              <a:buNone/>
            </a:pPr>
            <a:r>
              <a:rPr lang="fa-IR" sz="1600" dirty="0" smtClean="0"/>
              <a:t>تمام خانه های این روستا به دو دسته کلی خانه های قدیمی و نوین اند که خانه های قدیمی از الگو های کوشکی،دارای پی های سنگی و استفاده خشت و گل و آجر برای دیوار ها و الوار های چوبی جهت استفاده برای ستون و سقف بود و سازه های جدید دارای اصول شهری و مصالح اهن و سیمان و.. اند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4" b="25623"/>
          <a:stretch/>
        </p:blipFill>
        <p:spPr>
          <a:xfrm>
            <a:off x="4213943" y="2329732"/>
            <a:ext cx="3749202" cy="39442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1" y="1996182"/>
            <a:ext cx="3991552" cy="42778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3903" y="6326804"/>
            <a:ext cx="2043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400" dirty="0" smtClean="0">
                <a:solidFill>
                  <a:srgbClr val="FF0000"/>
                </a:solidFill>
              </a:rPr>
              <a:t>مئاخذ:نگارنده پاییز 1396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66801" y="6273984"/>
            <a:ext cx="2043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400" dirty="0" smtClean="0">
                <a:solidFill>
                  <a:srgbClr val="FF0000"/>
                </a:solidFill>
              </a:rPr>
              <a:t>مئاخذ:نگارنده پاییز 1396 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9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4224" y="212035"/>
            <a:ext cx="4217241" cy="1227151"/>
          </a:xfrm>
        </p:spPr>
        <p:txBody>
          <a:bodyPr/>
          <a:lstStyle/>
          <a:p>
            <a:pPr algn="r"/>
            <a:r>
              <a:rPr lang="fa-IR" dirty="0" smtClean="0">
                <a:solidFill>
                  <a:srgbClr val="FF0000"/>
                </a:solidFill>
              </a:rPr>
              <a:t>1-2-6_ضوابط و مقررات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6197" y="1657184"/>
            <a:ext cx="6825268" cy="3124201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1600" dirty="0" smtClean="0"/>
              <a:t>1_عرض قطعات نباید از 1/3 طول کمتر و ½ آن بیشتر باشد</a:t>
            </a:r>
          </a:p>
          <a:p>
            <a:pPr marL="0" indent="0" algn="r">
              <a:buNone/>
            </a:pPr>
            <a:r>
              <a:rPr lang="fa-IR" sz="1600" dirty="0" smtClean="0"/>
              <a:t>2_حداقل عرض تفکیکی آن 7.5 متر باشد</a:t>
            </a:r>
          </a:p>
          <a:p>
            <a:pPr marL="0" indent="0" algn="r">
              <a:buNone/>
            </a:pPr>
            <a:r>
              <a:rPr lang="fa-IR" sz="1600" dirty="0" smtClean="0"/>
              <a:t>3_حداکثر سطح زیر بنای مجاز در طبقه همکف 60 درصد مساحت کل</a:t>
            </a:r>
          </a:p>
          <a:p>
            <a:pPr marL="0" indent="0" algn="r">
              <a:buNone/>
            </a:pPr>
            <a:r>
              <a:rPr lang="fa-IR" sz="1600" dirty="0" smtClean="0"/>
              <a:t>4_حداکثر سطح زمین 60 درصد باشد</a:t>
            </a:r>
          </a:p>
          <a:p>
            <a:pPr marL="0" indent="0" algn="r">
              <a:buNone/>
            </a:pPr>
            <a:r>
              <a:rPr lang="fa-IR" sz="1600" dirty="0" smtClean="0"/>
              <a:t>5_حداکثر زیر زمین از شیب معابر مجاز 1.2 متر و از کف ساختمان 2.2متر</a:t>
            </a:r>
          </a:p>
          <a:p>
            <a:pPr marL="0" indent="0" algn="r">
              <a:buNone/>
            </a:pPr>
            <a:r>
              <a:rPr lang="fa-IR" sz="1600" dirty="0" smtClean="0"/>
              <a:t>6_تامین پارکینک از 150 متر به بالا الزامیست</a:t>
            </a:r>
          </a:p>
          <a:p>
            <a:pPr marL="0" indent="0" algn="r">
              <a:buNone/>
            </a:pPr>
            <a:r>
              <a:rPr lang="fa-IR" sz="1600" dirty="0" smtClean="0"/>
              <a:t>7_رعایت پخی در تقاتع الزامیست و آن 1.10 مجموع عرض دو معبر باشد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43" y="601649"/>
            <a:ext cx="3789791" cy="50530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9562" y="5654703"/>
            <a:ext cx="2043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400" dirty="0" smtClean="0">
                <a:solidFill>
                  <a:srgbClr val="FF0000"/>
                </a:solidFill>
              </a:rPr>
              <a:t>مئاخذ:نگارنده پاییز 1396 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51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4190" y="222637"/>
            <a:ext cx="7572691" cy="1282148"/>
          </a:xfrm>
        </p:spPr>
        <p:txBody>
          <a:bodyPr/>
          <a:lstStyle/>
          <a:p>
            <a:pPr algn="r"/>
            <a:r>
              <a:rPr lang="fa-IR" dirty="0" smtClean="0">
                <a:solidFill>
                  <a:srgbClr val="FF0000"/>
                </a:solidFill>
              </a:rPr>
              <a:t>1-2-6_ضوابط و مقررات در حوزه بهداشتی _درمانی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42420" y="1439186"/>
            <a:ext cx="4344461" cy="160086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1600" dirty="0" smtClean="0"/>
              <a:t>1_حداکثر زیر بنای مجاز در طبقه همکف معادل 60درصد است</a:t>
            </a:r>
          </a:p>
          <a:p>
            <a:pPr marL="0" indent="0" algn="r">
              <a:buNone/>
            </a:pPr>
            <a:r>
              <a:rPr lang="fa-IR" sz="1600" dirty="0" smtClean="0"/>
              <a:t>2_حداکثر سطح زیر بنا در طبقات معادل 120 درصد مساحت کل زمین و داکثر در 2 طبقه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70" y="2743200"/>
            <a:ext cx="6251283" cy="34460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46918" y="6189220"/>
            <a:ext cx="2043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Google</a:t>
            </a:r>
            <a:r>
              <a:rPr lang="fa-IR" sz="1400" dirty="0" smtClean="0">
                <a:solidFill>
                  <a:srgbClr val="FF0000"/>
                </a:solidFill>
              </a:rPr>
              <a:t> ماخذ: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fa-IR" sz="1400" dirty="0" smtClean="0">
                <a:solidFill>
                  <a:srgbClr val="FF0000"/>
                </a:solidFill>
              </a:rPr>
              <a:t> 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09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522" y="1669774"/>
            <a:ext cx="8676222" cy="2536466"/>
          </a:xfrm>
        </p:spPr>
        <p:txBody>
          <a:bodyPr>
            <a:normAutofit/>
          </a:bodyPr>
          <a:lstStyle/>
          <a:p>
            <a:endParaRPr lang="en-US" sz="9600" dirty="0">
              <a:cs typeface="B Fantezy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3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7164" y="214686"/>
            <a:ext cx="3088155" cy="1375575"/>
          </a:xfrm>
        </p:spPr>
        <p:txBody>
          <a:bodyPr/>
          <a:lstStyle/>
          <a:p>
            <a:pPr algn="r"/>
            <a:r>
              <a:rPr lang="fa-IR" dirty="0" smtClean="0">
                <a:solidFill>
                  <a:srgbClr val="FF0000"/>
                </a:solidFill>
              </a:rPr>
              <a:t>3_روش تحقیق</a:t>
            </a:r>
            <a:br>
              <a:rPr lang="fa-IR" dirty="0" smtClean="0">
                <a:solidFill>
                  <a:srgbClr val="FF0000"/>
                </a:solidFill>
              </a:rPr>
            </a:br>
            <a:r>
              <a:rPr lang="fa-IR" dirty="0" smtClean="0">
                <a:solidFill>
                  <a:srgbClr val="FF0000"/>
                </a:solidFill>
              </a:rPr>
              <a:t>1-3_مقدمه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7843" y="1590261"/>
            <a:ext cx="8192892" cy="2480807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1600" dirty="0" smtClean="0">
                <a:effectLst/>
              </a:rPr>
              <a:t>از </a:t>
            </a:r>
            <a:r>
              <a:rPr lang="fa-IR" sz="1600" dirty="0">
                <a:effectLst/>
              </a:rPr>
              <a:t>ویژگی­های تحقیق توصیفی این است که محقق دخالتی در موقعیت، وضعیت و نقش متغیرها ندارد و آنها را دستکاری یا کنترل نمی­کند و صرفاً آنچه را وجود دارد </a:t>
            </a:r>
            <a:r>
              <a:rPr lang="fa-IR" sz="1600" dirty="0" smtClean="0">
                <a:effectLst/>
              </a:rPr>
              <a:t>مطالعه وطبقه بندی کرده </a:t>
            </a:r>
            <a:r>
              <a:rPr lang="fa-IR" sz="1600" dirty="0">
                <a:effectLst/>
              </a:rPr>
              <a:t>به توصیف و تشریح آن </a:t>
            </a:r>
            <a:r>
              <a:rPr lang="fa-IR" sz="1600" dirty="0" smtClean="0">
                <a:effectLst/>
              </a:rPr>
              <a:t>می­پردازد همچنین در تحقیق های توصیفی میتوان به کشف قوانین و اراعه ی نظریه منتهی شود</a:t>
            </a:r>
          </a:p>
          <a:p>
            <a:pPr marL="0" indent="0" algn="r">
              <a:buNone/>
            </a:pPr>
            <a:r>
              <a:rPr lang="fa-IR" sz="1600" dirty="0">
                <a:effectLst/>
              </a:rPr>
              <a:t>مثلاً وقتی ویژگی­های یک پدیدۀ خاص یا یک موضوع به دقت مطالعه و شناسایی شد، می­توان این ویژگی­ها را به موارد مشابه تعمیم داد و یک قضیة کلی ارائه </a:t>
            </a:r>
            <a:r>
              <a:rPr lang="fa-IR" sz="1600" dirty="0" smtClean="0">
                <a:effectLst/>
              </a:rPr>
              <a:t>نمود</a:t>
            </a:r>
            <a:r>
              <a:rPr lang="fa-IR" sz="1600" dirty="0" smtClean="0">
                <a:solidFill>
                  <a:srgbClr val="FF0000"/>
                </a:solidFill>
                <a:effectLst/>
              </a:rPr>
              <a:t>(منبع، سایت ایران پ</a:t>
            </a:r>
            <a:r>
              <a:rPr lang="fa-IR" sz="1600" dirty="0">
                <a:solidFill>
                  <a:srgbClr val="FF0000"/>
                </a:solidFill>
                <a:effectLst/>
              </a:rPr>
              <a:t>ژ</a:t>
            </a:r>
            <a:r>
              <a:rPr lang="fa-IR" sz="1600" dirty="0" smtClean="0">
                <a:solidFill>
                  <a:srgbClr val="FF0000"/>
                </a:solidFill>
                <a:effectLst/>
              </a:rPr>
              <a:t>وهان)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4098" name="Picture 2" descr="http://www.iranresearches.ir/images/6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11" y="1208598"/>
            <a:ext cx="3244132" cy="324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953523" y="3816627"/>
            <a:ext cx="7857212" cy="1933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fa-IR" sz="1600" dirty="0" smtClean="0">
                <a:solidFill>
                  <a:schemeClr val="tx1"/>
                </a:solidFill>
              </a:rPr>
              <a:t>_در این برداشت باتوجه به وضعیت روستا وبرداشت های کتاب خانه ای و میدانی و پرسشنامه های صورست گرقته،سعی کردایم با روش تحلیلی توصیفی بتوانیم اطلاعات و پتانسیل هارا شناخته و آن را دسته بندی کرده و در نهایت به یک جمعبندی و یافته ها و نیز ارائه طرح های پیشنهادی برسیم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05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0348" y="74928"/>
            <a:ext cx="2046534" cy="677389"/>
          </a:xfrm>
        </p:spPr>
        <p:txBody>
          <a:bodyPr/>
          <a:lstStyle/>
          <a:p>
            <a:pPr algn="r"/>
            <a:r>
              <a:rPr lang="fa-IR" dirty="0" smtClean="0">
                <a:solidFill>
                  <a:srgbClr val="FF0000"/>
                </a:solidFill>
              </a:rPr>
              <a:t>4_یافته ها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1721" y="591708"/>
            <a:ext cx="10554429" cy="1658511"/>
          </a:xfrm>
        </p:spPr>
        <p:txBody>
          <a:bodyPr/>
          <a:lstStyle/>
          <a:p>
            <a:pPr marL="0" indent="0" algn="r">
              <a:buNone/>
            </a:pPr>
            <a:r>
              <a:rPr lang="fa-IR" sz="2400" dirty="0" smtClean="0">
                <a:solidFill>
                  <a:srgbClr val="FF0000"/>
                </a:solidFill>
              </a:rPr>
              <a:t>4-1_تحلیل رشد جمعیت</a:t>
            </a:r>
          </a:p>
          <a:p>
            <a:pPr marL="0" indent="0" algn="r">
              <a:buNone/>
            </a:pPr>
            <a:r>
              <a:rPr lang="fa-IR" sz="1600" dirty="0" smtClean="0">
                <a:solidFill>
                  <a:schemeClr val="tx1"/>
                </a:solidFill>
              </a:rPr>
              <a:t>با استناد به آمار های نفوس ومسکن جمهوری اسلامی ایران، رشد جمعیت این روستا در پنج دهه ی اخیر در نمودار زیر نشان داده شده که شاهد کاهش شدید جمعیت این روستا هستیم به دلایل آن مورد برسی قرار میگیرد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4812145"/>
              </p:ext>
            </p:extLst>
          </p:nvPr>
        </p:nvGraphicFramePr>
        <p:xfrm>
          <a:off x="147006" y="2589704"/>
          <a:ext cx="5665398" cy="3523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1146899"/>
              </p:ext>
            </p:extLst>
          </p:nvPr>
        </p:nvGraphicFramePr>
        <p:xfrm>
          <a:off x="6376947" y="2703443"/>
          <a:ext cx="5529204" cy="3295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627165" y="6042246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نمودار خانوار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3729" y="5999436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نمودار جمعیت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155081" y="6347970"/>
            <a:ext cx="2281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>
                <a:solidFill>
                  <a:srgbClr val="C00000"/>
                </a:solidFill>
              </a:rPr>
              <a:t>ماخذ:محقق پاییز1396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39008" y="6267992"/>
            <a:ext cx="2281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>
                <a:solidFill>
                  <a:srgbClr val="C00000"/>
                </a:solidFill>
              </a:rPr>
              <a:t>ماخذ:محقق پاییز1396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42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4403" y="157534"/>
            <a:ext cx="4513999" cy="761998"/>
          </a:xfrm>
        </p:spPr>
        <p:txBody>
          <a:bodyPr>
            <a:normAutofit/>
          </a:bodyPr>
          <a:lstStyle/>
          <a:p>
            <a:pPr algn="r"/>
            <a:r>
              <a:rPr lang="fa-IR" sz="2400" dirty="0" smtClean="0">
                <a:solidFill>
                  <a:srgbClr val="FF0000"/>
                </a:solidFill>
              </a:rPr>
              <a:t>4-2_تحلیل بافت و برخی مسیر ها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915" y="1924753"/>
            <a:ext cx="2870014" cy="38266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769" y="2336349"/>
            <a:ext cx="4468633" cy="33514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55181" y="5985334"/>
            <a:ext cx="2683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مسیر سنگی معابر روستا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067222" y="6037185"/>
            <a:ext cx="3587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مصالح نانوایی و تنور مشترک روستا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95634" y="5735539"/>
            <a:ext cx="2043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400" dirty="0" smtClean="0">
                <a:solidFill>
                  <a:srgbClr val="FF0000"/>
                </a:solidFill>
              </a:rPr>
              <a:t>مئاخذ:نگارنده پاییز 1396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5313" y="5729408"/>
            <a:ext cx="2043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400" dirty="0" smtClean="0">
                <a:solidFill>
                  <a:srgbClr val="FF0000"/>
                </a:solidFill>
              </a:rPr>
              <a:t>مئاخذ:نگارنده پاییز 1396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52342" y="5677557"/>
            <a:ext cx="2043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400" dirty="0" smtClean="0">
                <a:solidFill>
                  <a:srgbClr val="FF0000"/>
                </a:solidFill>
              </a:rPr>
              <a:t>مئاخذ:نگارنده پاییز 1396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00723" y="850790"/>
            <a:ext cx="8027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600" dirty="0" smtClean="0"/>
              <a:t>بافت خشت و گل برای خانه ها و مسیر های سنگی و آسفالت در این روستا به کار رفته است. مسیر های اصلی که دارای عرض کمی هستند،خود مشکل اساسی روستا در فصل سرد هنگام بارش برف شده اند که مسـُله ی سوخت رسانی را مختل میکند </a:t>
            </a:r>
            <a:endParaRPr lang="en-US" sz="1600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38" y="2107096"/>
            <a:ext cx="2685546" cy="3580728"/>
          </a:xfrm>
        </p:spPr>
      </p:pic>
    </p:spTree>
    <p:extLst>
      <p:ext uri="{BB962C8B-B14F-4D97-AF65-F5344CB8AC3E}">
        <p14:creationId xmlns:p14="http://schemas.microsoft.com/office/powerpoint/2010/main" val="68176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5930" y="318052"/>
            <a:ext cx="4408072" cy="882595"/>
          </a:xfrm>
        </p:spPr>
        <p:txBody>
          <a:bodyPr>
            <a:normAutofit/>
          </a:bodyPr>
          <a:lstStyle/>
          <a:p>
            <a:pPr algn="r"/>
            <a:r>
              <a:rPr lang="fa-IR" sz="2400" dirty="0" smtClean="0">
                <a:solidFill>
                  <a:srgbClr val="C00000"/>
                </a:solidFill>
              </a:rPr>
              <a:t>4-3تحلیل منابع آب و نتیجه گیری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8978" y="759349"/>
            <a:ext cx="7159223" cy="361784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1600" dirty="0" smtClean="0"/>
              <a:t>همانطور که اشاره شد منابع آب اروستا از رودی که از این روستا میگذرد تامین میشود به صورتی که رود در بالای روستا هدایت وبه سد بتنی میرود و از آن بع تمام خانه ها لوله کشی شده است که همین امر احتمال وجود برخی باکتری و قارچ ها و ایمنی زیستی سطح 1و2 هستند.</a:t>
            </a:r>
            <a:r>
              <a:rPr lang="en-US" sz="1600" dirty="0" smtClean="0"/>
              <a:t>(Bio safety level 1,2)</a:t>
            </a:r>
            <a:endParaRPr lang="fa-IR" sz="1600" dirty="0" smtClean="0"/>
          </a:p>
          <a:p>
            <a:pPr marL="0" indent="0" algn="r">
              <a:buNone/>
            </a:pPr>
            <a:r>
              <a:rPr lang="fa-IR" sz="1600" dirty="0"/>
              <a:t>ب</a:t>
            </a:r>
            <a:r>
              <a:rPr lang="fa-IR" sz="1600" dirty="0" smtClean="0"/>
              <a:t>ا برداشت های صورت گرفته و پرسشنامه از روستاییان آب این روستا کیفیت مطلوب را دارا نمیباشد و یکی از مشکلات اساسی روستاست</a:t>
            </a:r>
            <a:r>
              <a:rPr lang="fa-IR" dirty="0" smtClean="0"/>
              <a:t>. </a:t>
            </a:r>
          </a:p>
          <a:p>
            <a:pPr marL="0" indent="0" algn="r">
              <a:buNone/>
            </a:pPr>
            <a:r>
              <a:rPr lang="fa-IR" sz="1600" dirty="0" smtClean="0"/>
              <a:t>باتوجه به تمام برداشت های صورت گرفته میتوان با طراحی یک مرکز چند منظوره شامل منبع سوخت برای فصل سرد سال و تصفیه خانه جهت بالابردن کیفیت آب و همچنین طرح تاسیس درمانگاه،بخش عمده ای از مشکلات روستاییان را حل نمود  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78" y="602476"/>
            <a:ext cx="3647163" cy="48628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7397" y="5465359"/>
            <a:ext cx="2043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400" dirty="0" smtClean="0">
                <a:solidFill>
                  <a:srgbClr val="FF0000"/>
                </a:solidFill>
              </a:rPr>
              <a:t>مئاخذ:نگارنده پاییز 1396 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55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0" y="212113"/>
            <a:ext cx="3398256" cy="1179443"/>
          </a:xfrm>
        </p:spPr>
        <p:txBody>
          <a:bodyPr/>
          <a:lstStyle/>
          <a:p>
            <a:pPr algn="r"/>
            <a:r>
              <a:rPr lang="fa-IR" dirty="0" smtClean="0">
                <a:solidFill>
                  <a:srgbClr val="FF0000"/>
                </a:solidFill>
              </a:rPr>
              <a:t>4-4_تحلیل سایت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4" r="22832"/>
          <a:stretch/>
        </p:blipFill>
        <p:spPr>
          <a:xfrm>
            <a:off x="2528252" y="92261"/>
            <a:ext cx="5112689" cy="668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7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6116" y="186813"/>
            <a:ext cx="5147542" cy="1236470"/>
          </a:xfrm>
        </p:spPr>
        <p:txBody>
          <a:bodyPr>
            <a:normAutofit/>
          </a:bodyPr>
          <a:lstStyle/>
          <a:p>
            <a:pPr algn="r"/>
            <a:r>
              <a:rPr lang="fa-IR" dirty="0" smtClean="0">
                <a:solidFill>
                  <a:srgbClr val="FF0000"/>
                </a:solidFill>
              </a:rPr>
              <a:t>4-5_توپوگرافی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2" t="2431" r="12071" b="5107"/>
          <a:stretch/>
        </p:blipFill>
        <p:spPr>
          <a:xfrm>
            <a:off x="115679" y="79515"/>
            <a:ext cx="4845936" cy="451634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9" t="14959" r="11209" b="9221"/>
          <a:stretch/>
        </p:blipFill>
        <p:spPr>
          <a:xfrm>
            <a:off x="4848102" y="1773053"/>
            <a:ext cx="7052663" cy="485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2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2967" y="609600"/>
            <a:ext cx="3609892" cy="4484536"/>
          </a:xfrm>
        </p:spPr>
        <p:txBody>
          <a:bodyPr>
            <a:normAutofit/>
          </a:bodyPr>
          <a:lstStyle/>
          <a:p>
            <a:pPr algn="r"/>
            <a:r>
              <a:rPr lang="fa-IR" sz="1600" dirty="0" smtClean="0"/>
              <a:t>استفاده از روش سنتی ذغال و کربن اکتیو برای تصفیه ی آب. این روش تصفیه میتواند خطر های </a:t>
            </a:r>
            <a:r>
              <a:rPr lang="fa-IR" sz="1600" dirty="0" smtClean="0">
                <a:solidFill>
                  <a:srgbClr val="C00000"/>
                </a:solidFill>
              </a:rPr>
              <a:t>بیوسیفتی(نزیر باکتری و قارچ ها و هپاتیت، آنفولانزا، سرخک و اوریون</a:t>
            </a:r>
            <a:r>
              <a:rPr lang="fa-IR" sz="1600" dirty="0" smtClean="0"/>
              <a:t>) تا سطح 1و2 را خنثی کرده و کیفیت آب را بالا ببرد.</a:t>
            </a:r>
            <a:br>
              <a:rPr lang="fa-IR" sz="1600" dirty="0" smtClean="0"/>
            </a:br>
            <a:r>
              <a:rPr lang="fa-IR" sz="1600" dirty="0"/>
              <a:t/>
            </a:r>
            <a:br>
              <a:rPr lang="fa-IR" sz="1600" dirty="0"/>
            </a:br>
            <a:r>
              <a:rPr lang="fa-IR" sz="1600" dirty="0" smtClean="0"/>
              <a:t/>
            </a:r>
            <a:br>
              <a:rPr lang="fa-IR" sz="1600" dirty="0" smtClean="0"/>
            </a:br>
            <a:r>
              <a:rPr lang="fa-IR" sz="1600" dirty="0" smtClean="0"/>
              <a:t>-ورودی و استخر ورود</a:t>
            </a:r>
            <a:br>
              <a:rPr lang="fa-IR" sz="1600" dirty="0" smtClean="0"/>
            </a:br>
            <a:r>
              <a:rPr lang="fa-IR" sz="1600" dirty="0" smtClean="0"/>
              <a:t>-ذخیره ذغال و کربن اکتیو</a:t>
            </a:r>
            <a:br>
              <a:rPr lang="fa-IR" sz="1600" dirty="0" smtClean="0"/>
            </a:br>
            <a:r>
              <a:rPr lang="fa-IR" sz="1600" dirty="0" smtClean="0"/>
              <a:t>-مخزن کلر برای شرایط خاص</a:t>
            </a:r>
            <a:br>
              <a:rPr lang="fa-IR" sz="1600" dirty="0" smtClean="0"/>
            </a:br>
            <a:r>
              <a:rPr lang="fa-IR" sz="1600" dirty="0" smtClean="0"/>
              <a:t>-اتاق های کنترل و آزمایش آب</a:t>
            </a:r>
            <a:br>
              <a:rPr lang="fa-IR" sz="1600" dirty="0" smtClean="0"/>
            </a:br>
            <a:r>
              <a:rPr lang="fa-IR" sz="1600" dirty="0" smtClean="0"/>
              <a:t>-اسختر های کنترل و ذخیره برای خروجی 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989313" y="237455"/>
            <a:ext cx="5072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800" dirty="0" smtClean="0">
                <a:solidFill>
                  <a:srgbClr val="FF0000"/>
                </a:solidFill>
              </a:rPr>
              <a:t>4-6_طرح پیشنهادی(تصفیه خانه)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963653"/>
            <a:ext cx="7601448" cy="5376187"/>
          </a:xfrm>
        </p:spPr>
      </p:pic>
    </p:spTree>
    <p:extLst>
      <p:ext uri="{BB962C8B-B14F-4D97-AF65-F5344CB8AC3E}">
        <p14:creationId xmlns:p14="http://schemas.microsoft.com/office/powerpoint/2010/main" val="185028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501" y="1448305"/>
            <a:ext cx="6754650" cy="439872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3" y="1622066"/>
            <a:ext cx="5076420" cy="38086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14929" y="236171"/>
            <a:ext cx="5072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800" dirty="0" smtClean="0">
                <a:solidFill>
                  <a:srgbClr val="FF0000"/>
                </a:solidFill>
              </a:rPr>
              <a:t>4-6_طرح پیشنهادی(تصفیه خانه)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53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83" y="1400828"/>
            <a:ext cx="6895517" cy="48773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47129" y="420335"/>
            <a:ext cx="4572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800" dirty="0" smtClean="0">
                <a:solidFill>
                  <a:srgbClr val="FF0000"/>
                </a:solidFill>
              </a:rPr>
              <a:t>4-6_طرح پیشنهادی(درمانگاه)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93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6830" y="200545"/>
            <a:ext cx="2515661" cy="623514"/>
          </a:xfrm>
        </p:spPr>
        <p:txBody>
          <a:bodyPr>
            <a:normAutofit fontScale="90000"/>
          </a:bodyPr>
          <a:lstStyle/>
          <a:p>
            <a:pPr algn="r"/>
            <a:r>
              <a:rPr lang="fa-IR" dirty="0" smtClean="0">
                <a:solidFill>
                  <a:srgbClr val="FF0000"/>
                </a:solidFill>
              </a:rPr>
              <a:t>4-6-1جانمایی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941" y="1036982"/>
            <a:ext cx="8310550" cy="5411948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13" y="512302"/>
            <a:ext cx="5818727" cy="378923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354972" y="3164619"/>
            <a:ext cx="532721" cy="5038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455442" y="4772107"/>
            <a:ext cx="532721" cy="5038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7354956" y="3423036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3" idx="2"/>
          </p:cNvCxnSpPr>
          <p:nvPr/>
        </p:nvCxnSpPr>
        <p:spPr>
          <a:xfrm flipH="1" flipV="1">
            <a:off x="6181570" y="3164620"/>
            <a:ext cx="1173402" cy="2519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6" idx="2"/>
          </p:cNvCxnSpPr>
          <p:nvPr/>
        </p:nvCxnSpPr>
        <p:spPr>
          <a:xfrm flipH="1" flipV="1">
            <a:off x="6094412" y="3289686"/>
            <a:ext cx="3361030" cy="17343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41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5965" y="238540"/>
            <a:ext cx="1422095" cy="797781"/>
          </a:xfrm>
        </p:spPr>
        <p:txBody>
          <a:bodyPr/>
          <a:lstStyle/>
          <a:p>
            <a:pPr algn="r"/>
            <a:r>
              <a:rPr lang="fa-IR" dirty="0" smtClean="0">
                <a:solidFill>
                  <a:srgbClr val="FF0000"/>
                </a:solidFill>
              </a:rPr>
              <a:t>چکیده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150" y="583097"/>
            <a:ext cx="11575910" cy="494306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1800" dirty="0" smtClean="0"/>
              <a:t>روستای انتخاب شده روستای تکیه سپهسالار واقع در بخش آسارا که </a:t>
            </a:r>
            <a:r>
              <a:rPr lang="fa-IR" sz="1800" dirty="0"/>
              <a:t>دارای اقلیمی سرد و کوهستانی و دارای 181 </a:t>
            </a:r>
            <a:r>
              <a:rPr lang="fa-IR" sz="1800" dirty="0" smtClean="0"/>
              <a:t>نفر جمعیت ،شغل </a:t>
            </a:r>
            <a:r>
              <a:rPr lang="fa-IR" sz="1800" dirty="0"/>
              <a:t>اکثر روستاییان باغ داری و دام داریست </a:t>
            </a:r>
            <a:r>
              <a:rPr lang="fa-IR" sz="1800" dirty="0" smtClean="0"/>
              <a:t>بنا به دلیل کاهش جمعیت و مهاجرت روستاییان به شهر و مشکلات آنها از این روستا برداشت شده.مشکلاتی نظیر </a:t>
            </a:r>
            <a:r>
              <a:rPr lang="fa-IR" sz="1800" dirty="0"/>
              <a:t>سوخت،آلودگی آب و </a:t>
            </a:r>
            <a:r>
              <a:rPr lang="fa-IR" sz="1800" dirty="0" smtClean="0"/>
              <a:t>همچنین بافت و بنا </a:t>
            </a:r>
            <a:r>
              <a:rPr lang="fa-IR" sz="1800" dirty="0"/>
              <a:t>های فرصوده باعث مهاجرت روستاییان به شهر شده وبا توجه </a:t>
            </a:r>
            <a:r>
              <a:rPr lang="fa-IR" sz="1800" dirty="0" smtClean="0"/>
              <a:t>به </a:t>
            </a:r>
            <a:r>
              <a:rPr lang="fa-IR" sz="1800" dirty="0"/>
              <a:t>برداشت </a:t>
            </a:r>
            <a:r>
              <a:rPr lang="fa-IR" sz="1800" dirty="0" smtClean="0"/>
              <a:t>های کتابخانه ای و </a:t>
            </a:r>
            <a:r>
              <a:rPr lang="fa-IR" sz="1800" dirty="0"/>
              <a:t>میدانی </a:t>
            </a:r>
            <a:r>
              <a:rPr lang="fa-IR" sz="1800" dirty="0" smtClean="0"/>
              <a:t>صورتگرفته وبا توجه به پروسه ی تحلیلی توصیفی و مصاحبه با 30 نفر </a:t>
            </a:r>
            <a:r>
              <a:rPr lang="fa-IR" sz="1800" dirty="0"/>
              <a:t>بزرگترین مشکل روستاییان آلودگی آب و نبود </a:t>
            </a:r>
            <a:r>
              <a:rPr lang="fa-IR" sz="1800" dirty="0" smtClean="0"/>
              <a:t>سوخت </a:t>
            </a:r>
            <a:r>
              <a:rPr lang="fa-IR" sz="1800" dirty="0"/>
              <a:t>در فصل سرد </a:t>
            </a:r>
            <a:r>
              <a:rPr lang="fa-IR" sz="1800" dirty="0" smtClean="0"/>
              <a:t>سال و درمانگاه است که با تحلیل های صورت گرفته در این پاورپوینت طرح هایی نظیر یک مرکز چند منظوره(سوخت و تصفیه خانه) و درمانگاه جهت برطرف کردن این مشکلات ارائه شده است</a:t>
            </a:r>
            <a:r>
              <a:rPr lang="fa-IR" sz="1600" dirty="0" smtClean="0"/>
              <a:t>.</a:t>
            </a:r>
          </a:p>
          <a:p>
            <a:pPr marL="0" indent="0" algn="r">
              <a:buNone/>
            </a:pPr>
            <a:r>
              <a:rPr lang="fa-IR" sz="1600" dirty="0" smtClean="0"/>
              <a:t>واژگان کلیدی:روستا_ سوخت_آلودگی آب_بهداشت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113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168" y="172278"/>
            <a:ext cx="2571321" cy="1243054"/>
          </a:xfrm>
        </p:spPr>
        <p:txBody>
          <a:bodyPr/>
          <a:lstStyle/>
          <a:p>
            <a:pPr algn="r"/>
            <a:r>
              <a:rPr lang="fa-IR" dirty="0" smtClean="0">
                <a:solidFill>
                  <a:srgbClr val="FF0000"/>
                </a:solidFill>
              </a:rPr>
              <a:t>نتیجه گیری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8248" y="1327868"/>
            <a:ext cx="9905998" cy="3681454"/>
          </a:xfrm>
        </p:spPr>
        <p:txBody>
          <a:bodyPr/>
          <a:lstStyle/>
          <a:p>
            <a:pPr marL="0" indent="0" algn="r">
              <a:buNone/>
            </a:pPr>
            <a:r>
              <a:rPr lang="fa-IR" dirty="0" smtClean="0"/>
              <a:t>همانطور که گفته شد، در طرح تصفیه خانه با روش سنتی(ذغالی) میتوانیم آلودگی زیستی 1و2 را تا میزان قابل توجهی کنترل و همچنین میکروب هایی که در این سطح ایمنی هستند را به طور کامل از بین برد. از طرفی آب روستاییان که از مشکل اصلی آنهاست از هرگونه عوامل بیماری زا و آلودگی پاک شده و خطر آلودگی های زیستی این روستارا تهدید نمیکند.</a:t>
            </a:r>
          </a:p>
          <a:p>
            <a:pPr marL="0" indent="0" algn="r">
              <a:buNone/>
            </a:pPr>
            <a:r>
              <a:rPr lang="fa-IR" dirty="0" smtClean="0"/>
              <a:t>طرح درمانگاه نیز جهت ارتقاء سطح بهداشت این روستا موثر بوده  </a:t>
            </a:r>
          </a:p>
          <a:p>
            <a:pPr marL="0" indent="0" algn="r">
              <a:buNone/>
            </a:pPr>
            <a:r>
              <a:rPr lang="fa-IR" dirty="0" smtClean="0"/>
              <a:t>با توجه به طرح های پیشنهادی (تصفیه خانه،مخزن موقت سوخت و درمانگاه) میتوان نیاز های اصلی و حیاتی این روستا را تا میزان قابل توجهی حل نموده و شاهد رشد جمعیت و جلوگیری از مهجرت روستاییان به شهر بود. </a:t>
            </a:r>
            <a:endParaRPr lang="en-US" dirty="0" smtClean="0"/>
          </a:p>
          <a:p>
            <a:pPr marL="0" indent="0" algn="r">
              <a:buNone/>
            </a:pPr>
            <a:r>
              <a:rPr lang="fa-IR" dirty="0" smtClean="0"/>
              <a:t> </a:t>
            </a:r>
          </a:p>
          <a:p>
            <a:pPr marL="0" indent="0" algn="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95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5894" y="204084"/>
            <a:ext cx="4583001" cy="1402080"/>
          </a:xfrm>
        </p:spPr>
        <p:txBody>
          <a:bodyPr/>
          <a:lstStyle/>
          <a:p>
            <a:pPr algn="ctr"/>
            <a:r>
              <a:rPr lang="fa-IR" dirty="0" smtClean="0">
                <a:solidFill>
                  <a:srgbClr val="FF0000"/>
                </a:solidFill>
              </a:rPr>
              <a:t>با تشکر از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4395" y="1192696"/>
            <a:ext cx="9905998" cy="2244918"/>
          </a:xfrm>
        </p:spPr>
        <p:txBody>
          <a:bodyPr/>
          <a:lstStyle/>
          <a:p>
            <a:pPr marL="0" indent="0" algn="r">
              <a:buNone/>
            </a:pPr>
            <a:r>
              <a:rPr lang="fa-IR" dirty="0" smtClean="0"/>
              <a:t>با تشکر از جناب </a:t>
            </a:r>
            <a:r>
              <a:rPr lang="fa-IR" dirty="0"/>
              <a:t>استاد مهندس هیراد </a:t>
            </a:r>
            <a:r>
              <a:rPr lang="fa-IR" dirty="0" smtClean="0"/>
              <a:t>حسینیان،جناب آقای خدایاری دهیار و اهالی روستای تکیه سپهسالارکه مارا در این برداشت یاری کردند </a:t>
            </a:r>
          </a:p>
        </p:txBody>
      </p:sp>
    </p:spTree>
    <p:extLst>
      <p:ext uri="{BB962C8B-B14F-4D97-AF65-F5344CB8AC3E}">
        <p14:creationId xmlns:p14="http://schemas.microsoft.com/office/powerpoint/2010/main" val="48125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1933" y="164327"/>
            <a:ext cx="3851481" cy="1346421"/>
          </a:xfrm>
        </p:spPr>
        <p:txBody>
          <a:bodyPr/>
          <a:lstStyle/>
          <a:p>
            <a:pPr algn="r"/>
            <a:r>
              <a:rPr lang="fa-IR" dirty="0" smtClean="0">
                <a:solidFill>
                  <a:srgbClr val="FF0000"/>
                </a:solidFill>
              </a:rPr>
              <a:t>فهرست منابع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7416" y="1256306"/>
            <a:ext cx="9905998" cy="2854518"/>
          </a:xfrm>
        </p:spPr>
        <p:txBody>
          <a:bodyPr/>
          <a:lstStyle/>
          <a:p>
            <a:pPr marL="0" indent="0" algn="r">
              <a:buNone/>
            </a:pPr>
            <a:r>
              <a:rPr lang="fa-IR" dirty="0" smtClean="0">
                <a:solidFill>
                  <a:schemeClr val="tx1"/>
                </a:solidFill>
              </a:rPr>
              <a:t>_طرح هادی روستای تکیه سپهسالار،سازمان نفوس  مسکن</a:t>
            </a:r>
          </a:p>
          <a:p>
            <a:pPr marL="0" indent="0" algn="r">
              <a:buNone/>
            </a:pPr>
            <a:r>
              <a:rPr lang="fa-IR" dirty="0" smtClean="0">
                <a:solidFill>
                  <a:schemeClr val="tx1"/>
                </a:solidFill>
              </a:rPr>
              <a:t>_سایت جامع ویکی پدیا </a:t>
            </a:r>
          </a:p>
          <a:p>
            <a:pPr marL="0" indent="0" algn="r">
              <a:buNone/>
            </a:pPr>
            <a:r>
              <a:rPr lang="fa-IR" dirty="0" smtClean="0">
                <a:solidFill>
                  <a:schemeClr val="tx1"/>
                </a:solidFill>
              </a:rPr>
              <a:t>_سازمان هواشناسی</a:t>
            </a:r>
          </a:p>
          <a:p>
            <a:pPr marL="0" indent="0" algn="r">
              <a:buNone/>
            </a:pPr>
            <a:r>
              <a:rPr lang="fa-IR" dirty="0" smtClean="0">
                <a:solidFill>
                  <a:schemeClr val="tx1"/>
                </a:solidFill>
              </a:rPr>
              <a:t>_</a:t>
            </a:r>
            <a:r>
              <a:rPr lang="fa-IR" dirty="0">
                <a:solidFill>
                  <a:schemeClr val="tx1"/>
                </a:solidFill>
                <a:effectLst/>
              </a:rPr>
              <a:t> سایت ایران </a:t>
            </a:r>
            <a:r>
              <a:rPr lang="fa-IR" dirty="0" smtClean="0">
                <a:solidFill>
                  <a:schemeClr val="tx1"/>
                </a:solidFill>
                <a:effectLst/>
              </a:rPr>
              <a:t>پژوهان</a:t>
            </a:r>
          </a:p>
          <a:p>
            <a:pPr marL="0" indent="0" algn="r">
              <a:buNone/>
            </a:pPr>
            <a:r>
              <a:rPr lang="fa-IR" dirty="0" smtClean="0">
                <a:solidFill>
                  <a:schemeClr val="tx1"/>
                </a:solidFill>
                <a:effectLst/>
              </a:rPr>
              <a:t>_کتاب ایمنی زیستی  در آزمایشگاه،ناشر:پژوهشگاه ملی مهندسی ژنتیک و زیست فناوری</a:t>
            </a:r>
          </a:p>
          <a:p>
            <a:pPr marL="0" indent="0" algn="r">
              <a:buNone/>
            </a:pPr>
            <a:r>
              <a:rPr lang="en-US" dirty="0" smtClean="0">
                <a:solidFill>
                  <a:schemeClr val="tx1"/>
                </a:solidFill>
                <a:effectLst/>
              </a:rPr>
              <a:t>Laboratory biosafety manual</a:t>
            </a:r>
            <a:r>
              <a:rPr lang="fa-IR" dirty="0" smtClean="0">
                <a:solidFill>
                  <a:schemeClr val="tx1"/>
                </a:solidFill>
                <a:effectLst/>
              </a:rPr>
              <a:t>_کتاب</a:t>
            </a:r>
            <a:endParaRPr lang="fa-IR" dirty="0" smtClean="0">
              <a:solidFill>
                <a:schemeClr val="tx1"/>
              </a:solidFill>
            </a:endParaRPr>
          </a:p>
          <a:p>
            <a:pPr marL="0" indent="0" algn="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85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0111" y="294200"/>
            <a:ext cx="5820355" cy="938254"/>
          </a:xfrm>
        </p:spPr>
        <p:txBody>
          <a:bodyPr/>
          <a:lstStyle/>
          <a:p>
            <a:pPr algn="r"/>
            <a:r>
              <a:rPr lang="fa-IR" dirty="0" smtClean="0">
                <a:solidFill>
                  <a:srgbClr val="FF0000"/>
                </a:solidFill>
              </a:rPr>
              <a:t>فهرست مطالب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4428" y="1232454"/>
            <a:ext cx="3586037" cy="512859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1600" dirty="0" smtClean="0">
                <a:solidFill>
                  <a:srgbClr val="FF0000"/>
                </a:solidFill>
              </a:rPr>
              <a:t>1_کلیات تحقیق</a:t>
            </a:r>
          </a:p>
          <a:p>
            <a:pPr marL="0" indent="0" algn="r">
              <a:buNone/>
            </a:pPr>
            <a:r>
              <a:rPr lang="fa-IR" sz="1600" dirty="0" smtClean="0">
                <a:solidFill>
                  <a:schemeClr val="tx1"/>
                </a:solidFill>
              </a:rPr>
              <a:t>1-1 مقدمه </a:t>
            </a:r>
          </a:p>
          <a:p>
            <a:pPr marL="0" indent="0" algn="r">
              <a:buNone/>
            </a:pPr>
            <a:r>
              <a:rPr lang="fa-IR" sz="1600" dirty="0" smtClean="0">
                <a:solidFill>
                  <a:schemeClr val="tx1"/>
                </a:solidFill>
              </a:rPr>
              <a:t>1-2 بیان مسئله</a:t>
            </a:r>
          </a:p>
          <a:p>
            <a:pPr marL="0" indent="0" algn="r">
              <a:buNone/>
            </a:pPr>
            <a:r>
              <a:rPr lang="fa-IR" sz="1600" dirty="0" smtClean="0">
                <a:solidFill>
                  <a:schemeClr val="tx1"/>
                </a:solidFill>
              </a:rPr>
              <a:t>1-3 ضرورت تحقیق</a:t>
            </a:r>
          </a:p>
          <a:p>
            <a:pPr marL="0" indent="0" algn="r">
              <a:buNone/>
            </a:pPr>
            <a:r>
              <a:rPr lang="fa-IR" sz="1600" dirty="0" smtClean="0">
                <a:solidFill>
                  <a:schemeClr val="tx1"/>
                </a:solidFill>
              </a:rPr>
              <a:t>1-4 پیشینه تحقیق</a:t>
            </a:r>
          </a:p>
          <a:p>
            <a:pPr marL="0" indent="0" algn="r">
              <a:buNone/>
            </a:pPr>
            <a:r>
              <a:rPr lang="fa-IR" sz="1600" dirty="0" smtClean="0">
                <a:solidFill>
                  <a:schemeClr val="tx1"/>
                </a:solidFill>
              </a:rPr>
              <a:t>1-5 اهداف</a:t>
            </a:r>
          </a:p>
          <a:p>
            <a:pPr marL="0" indent="0" algn="r">
              <a:buNone/>
            </a:pPr>
            <a:r>
              <a:rPr lang="fa-IR" sz="1600" dirty="0" smtClean="0">
                <a:solidFill>
                  <a:srgbClr val="FF0000"/>
                </a:solidFill>
              </a:rPr>
              <a:t>2_ادبیات تحقیق</a:t>
            </a:r>
            <a:endParaRPr lang="en-US" sz="1600" dirty="0">
              <a:solidFill>
                <a:srgbClr val="FF0000"/>
              </a:solidFill>
            </a:endParaRPr>
          </a:p>
          <a:p>
            <a:pPr marL="0" indent="0" algn="r">
              <a:buNone/>
            </a:pPr>
            <a:r>
              <a:rPr lang="fa-IR" sz="1600" dirty="0" smtClean="0">
                <a:solidFill>
                  <a:schemeClr val="tx1"/>
                </a:solidFill>
              </a:rPr>
              <a:t>2-1طرح هادی</a:t>
            </a:r>
          </a:p>
          <a:p>
            <a:pPr marL="0" indent="0" algn="r">
              <a:buNone/>
            </a:pPr>
            <a:r>
              <a:rPr lang="fa-IR" sz="1600" dirty="0" smtClean="0">
                <a:solidFill>
                  <a:schemeClr val="tx1"/>
                </a:solidFill>
              </a:rPr>
              <a:t>2-2 جغرافیا</a:t>
            </a:r>
          </a:p>
          <a:p>
            <a:pPr marL="0" indent="0" algn="r">
              <a:buNone/>
            </a:pPr>
            <a:r>
              <a:rPr lang="fa-IR" sz="1600" dirty="0" smtClean="0">
                <a:solidFill>
                  <a:schemeClr val="tx1"/>
                </a:solidFill>
              </a:rPr>
              <a:t>2-3 اقلیم</a:t>
            </a:r>
          </a:p>
          <a:p>
            <a:pPr marL="0" indent="0" algn="r">
              <a:buNone/>
            </a:pPr>
            <a:r>
              <a:rPr lang="fa-IR" sz="1600" dirty="0" smtClean="0">
                <a:solidFill>
                  <a:schemeClr val="tx1"/>
                </a:solidFill>
              </a:rPr>
              <a:t>1-2-3 باد</a:t>
            </a:r>
          </a:p>
          <a:p>
            <a:pPr marL="0" indent="0" algn="r">
              <a:buNone/>
            </a:pPr>
            <a:r>
              <a:rPr lang="fa-IR" sz="1600" dirty="0" smtClean="0">
                <a:solidFill>
                  <a:schemeClr val="tx1"/>
                </a:solidFill>
              </a:rPr>
              <a:t>2-4 فرهنگ و آداب رسوم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331400" y="333606"/>
            <a:ext cx="3586037" cy="5128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fa-IR" sz="1600" dirty="0" smtClean="0">
                <a:solidFill>
                  <a:schemeClr val="tx1"/>
                </a:solidFill>
              </a:rPr>
              <a:t>2-5 معیشت و درآمد</a:t>
            </a:r>
          </a:p>
          <a:p>
            <a:pPr marL="0" indent="0" algn="r">
              <a:buFont typeface="Arial"/>
              <a:buNone/>
            </a:pPr>
            <a:r>
              <a:rPr lang="fa-IR" sz="1600" dirty="0" smtClean="0">
                <a:solidFill>
                  <a:schemeClr val="tx1"/>
                </a:solidFill>
              </a:rPr>
              <a:t>2-6 سرانه جمعیت و خانوار</a:t>
            </a:r>
          </a:p>
          <a:p>
            <a:pPr marL="0" indent="0" algn="r">
              <a:buFont typeface="Arial"/>
              <a:buNone/>
            </a:pPr>
            <a:r>
              <a:rPr lang="fa-IR" sz="1600" dirty="0" smtClean="0">
                <a:solidFill>
                  <a:schemeClr val="tx1"/>
                </a:solidFill>
              </a:rPr>
              <a:t>2-7 بافت و مصالح</a:t>
            </a:r>
          </a:p>
          <a:p>
            <a:pPr marL="0" indent="0" algn="r">
              <a:buFont typeface="Arial"/>
              <a:buNone/>
            </a:pPr>
            <a:r>
              <a:rPr lang="fa-IR" sz="1600" dirty="0" smtClean="0">
                <a:solidFill>
                  <a:schemeClr val="tx1"/>
                </a:solidFill>
              </a:rPr>
              <a:t>2-7-1ضوابط و مقررات</a:t>
            </a:r>
          </a:p>
          <a:p>
            <a:pPr marL="0" indent="0" algn="r">
              <a:buFont typeface="Arial"/>
              <a:buNone/>
            </a:pPr>
            <a:r>
              <a:rPr lang="fa-IR" sz="1600" dirty="0" smtClean="0">
                <a:solidFill>
                  <a:schemeClr val="tx1"/>
                </a:solidFill>
              </a:rPr>
              <a:t> </a:t>
            </a:r>
            <a:r>
              <a:rPr lang="fa-IR" sz="1600" dirty="0" smtClean="0">
                <a:solidFill>
                  <a:srgbClr val="FF0000"/>
                </a:solidFill>
              </a:rPr>
              <a:t>3_روش تحقیق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8062622" y="2384416"/>
            <a:ext cx="15664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7996062" y="2751491"/>
            <a:ext cx="20673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094428" y="3127050"/>
            <a:ext cx="17651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8078524" y="3542138"/>
            <a:ext cx="18049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8050694" y="3796749"/>
            <a:ext cx="25921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8202730" y="4778331"/>
            <a:ext cx="235756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8202730" y="5144494"/>
            <a:ext cx="25588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8232342" y="5840819"/>
            <a:ext cx="1396687" cy="96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937662" y="2604819"/>
            <a:ext cx="1651216" cy="83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3219788" y="2964452"/>
            <a:ext cx="20598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089429" y="3315733"/>
            <a:ext cx="1935795" cy="8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850316" y="2095974"/>
            <a:ext cx="17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/>
              <a:t>5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7862061" y="2497111"/>
            <a:ext cx="17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/>
              <a:t>6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7871009" y="2863328"/>
            <a:ext cx="17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/>
              <a:t>7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7906245" y="3248105"/>
            <a:ext cx="17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/>
              <a:t>7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7906244" y="3578594"/>
            <a:ext cx="17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/>
              <a:t>8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907602" y="4108872"/>
            <a:ext cx="525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600" dirty="0" smtClean="0"/>
              <a:t>9</a:t>
            </a:r>
            <a:endParaRPr lang="en-US" sz="1600" dirty="0"/>
          </a:p>
        </p:txBody>
      </p:sp>
      <p:sp>
        <p:nvSpPr>
          <p:cNvPr id="42" name="TextBox 41"/>
          <p:cNvSpPr txBox="1"/>
          <p:nvPr/>
        </p:nvSpPr>
        <p:spPr>
          <a:xfrm>
            <a:off x="7832909" y="4883012"/>
            <a:ext cx="472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600" dirty="0" smtClean="0"/>
              <a:t>11</a:t>
            </a:r>
            <a:endParaRPr lang="en-US" sz="1600" dirty="0"/>
          </a:p>
        </p:txBody>
      </p:sp>
      <p:sp>
        <p:nvSpPr>
          <p:cNvPr id="43" name="TextBox 42"/>
          <p:cNvSpPr txBox="1"/>
          <p:nvPr/>
        </p:nvSpPr>
        <p:spPr>
          <a:xfrm>
            <a:off x="2787008" y="2378023"/>
            <a:ext cx="472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600" dirty="0" smtClean="0"/>
              <a:t>15</a:t>
            </a:r>
            <a:endParaRPr lang="en-US" sz="1600" dirty="0"/>
          </a:p>
        </p:txBody>
      </p:sp>
      <p:sp>
        <p:nvSpPr>
          <p:cNvPr id="45" name="TextBox 44"/>
          <p:cNvSpPr txBox="1"/>
          <p:nvPr/>
        </p:nvSpPr>
        <p:spPr>
          <a:xfrm>
            <a:off x="2795347" y="3439134"/>
            <a:ext cx="487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600" dirty="0" smtClean="0"/>
              <a:t>20</a:t>
            </a:r>
            <a:endParaRPr lang="en-US" sz="1600" dirty="0"/>
          </a:p>
        </p:txBody>
      </p:sp>
      <p:sp>
        <p:nvSpPr>
          <p:cNvPr id="46" name="TextBox 45"/>
          <p:cNvSpPr txBox="1"/>
          <p:nvPr/>
        </p:nvSpPr>
        <p:spPr>
          <a:xfrm>
            <a:off x="2788323" y="2777132"/>
            <a:ext cx="487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600" dirty="0" smtClean="0"/>
              <a:t>17</a:t>
            </a:r>
            <a:endParaRPr lang="en-US" sz="1600" dirty="0"/>
          </a:p>
        </p:txBody>
      </p:sp>
      <p:sp>
        <p:nvSpPr>
          <p:cNvPr id="47" name="TextBox 46"/>
          <p:cNvSpPr txBox="1"/>
          <p:nvPr/>
        </p:nvSpPr>
        <p:spPr>
          <a:xfrm>
            <a:off x="2782123" y="3078828"/>
            <a:ext cx="487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600" dirty="0" smtClean="0"/>
              <a:t>18</a:t>
            </a:r>
            <a:endParaRPr lang="en-US" sz="1600" dirty="0"/>
          </a:p>
        </p:txBody>
      </p:sp>
      <p:sp>
        <p:nvSpPr>
          <p:cNvPr id="48" name="TextBox 47"/>
          <p:cNvSpPr txBox="1"/>
          <p:nvPr/>
        </p:nvSpPr>
        <p:spPr>
          <a:xfrm>
            <a:off x="2787008" y="3802749"/>
            <a:ext cx="487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600" dirty="0" smtClean="0"/>
              <a:t>21</a:t>
            </a:r>
            <a:endParaRPr lang="en-US" sz="1600" dirty="0"/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8285259" y="4364695"/>
            <a:ext cx="21574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835320" y="5292919"/>
            <a:ext cx="415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600" dirty="0" smtClean="0"/>
              <a:t>12</a:t>
            </a:r>
            <a:endParaRPr lang="en-US" sz="1600" dirty="0"/>
          </a:p>
        </p:txBody>
      </p:sp>
      <p:sp>
        <p:nvSpPr>
          <p:cNvPr id="44" name="TextBox 43"/>
          <p:cNvSpPr txBox="1"/>
          <p:nvPr/>
        </p:nvSpPr>
        <p:spPr>
          <a:xfrm>
            <a:off x="7825543" y="4473105"/>
            <a:ext cx="472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600" dirty="0" smtClean="0"/>
              <a:t>10</a:t>
            </a:r>
            <a:endParaRPr lang="en-US" sz="1600" dirty="0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8232342" y="5528747"/>
            <a:ext cx="25292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7857743" y="5590636"/>
            <a:ext cx="472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600" dirty="0" smtClean="0"/>
              <a:t>13</a:t>
            </a:r>
            <a:endParaRPr lang="en-US" sz="1600" dirty="0"/>
          </a:p>
        </p:txBody>
      </p:sp>
      <p:sp>
        <p:nvSpPr>
          <p:cNvPr id="50" name="TextBox 49"/>
          <p:cNvSpPr txBox="1"/>
          <p:nvPr/>
        </p:nvSpPr>
        <p:spPr>
          <a:xfrm>
            <a:off x="2787008" y="2005764"/>
            <a:ext cx="472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600" dirty="0" smtClean="0"/>
              <a:t>14</a:t>
            </a:r>
            <a:endParaRPr lang="en-US" sz="1600" dirty="0"/>
          </a:p>
        </p:txBody>
      </p:sp>
      <p:cxnSp>
        <p:nvCxnSpPr>
          <p:cNvPr id="51" name="Straight Connector 50"/>
          <p:cNvCxnSpPr/>
          <p:nvPr/>
        </p:nvCxnSpPr>
        <p:spPr>
          <a:xfrm flipH="1" flipV="1">
            <a:off x="3093651" y="2280640"/>
            <a:ext cx="2030768" cy="137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3133790" y="3675796"/>
            <a:ext cx="23058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5807875" y="3832633"/>
            <a:ext cx="1066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dirty="0" smtClean="0">
                <a:solidFill>
                  <a:srgbClr val="FF0000"/>
                </a:solidFill>
              </a:rPr>
              <a:t>4_یافته ها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124418" y="4108872"/>
            <a:ext cx="1726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smtClean="0"/>
              <a:t>4-1 تحلیل جمعیت</a:t>
            </a:r>
            <a:endParaRPr lang="en-US" sz="1600" dirty="0"/>
          </a:p>
        </p:txBody>
      </p:sp>
      <p:sp>
        <p:nvSpPr>
          <p:cNvPr id="57" name="TextBox 56"/>
          <p:cNvSpPr txBox="1"/>
          <p:nvPr/>
        </p:nvSpPr>
        <p:spPr>
          <a:xfrm>
            <a:off x="4728114" y="4419172"/>
            <a:ext cx="2175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dirty="0" smtClean="0"/>
              <a:t>4-2تحلیل بافت و مسیر</a:t>
            </a:r>
            <a:endParaRPr lang="en-US" sz="1600" dirty="0"/>
          </a:p>
        </p:txBody>
      </p:sp>
      <p:sp>
        <p:nvSpPr>
          <p:cNvPr id="58" name="TextBox 57"/>
          <p:cNvSpPr txBox="1"/>
          <p:nvPr/>
        </p:nvSpPr>
        <p:spPr>
          <a:xfrm>
            <a:off x="4005062" y="4746981"/>
            <a:ext cx="29983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600" dirty="0" smtClean="0"/>
              <a:t>4-3تحلیل منابع آب و نتیجه گیری</a:t>
            </a:r>
            <a:endParaRPr lang="en-US" sz="1600" dirty="0"/>
          </a:p>
        </p:txBody>
      </p:sp>
      <p:sp>
        <p:nvSpPr>
          <p:cNvPr id="59" name="TextBox 58"/>
          <p:cNvSpPr txBox="1"/>
          <p:nvPr/>
        </p:nvSpPr>
        <p:spPr>
          <a:xfrm>
            <a:off x="5024090" y="5778694"/>
            <a:ext cx="18774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dirty="0" smtClean="0"/>
              <a:t>4-6_طرح پیشنهادی</a:t>
            </a:r>
            <a:endParaRPr lang="en-US" sz="1600" dirty="0"/>
          </a:p>
        </p:txBody>
      </p:sp>
      <p:sp>
        <p:nvSpPr>
          <p:cNvPr id="60" name="TextBox 59"/>
          <p:cNvSpPr txBox="1"/>
          <p:nvPr/>
        </p:nvSpPr>
        <p:spPr>
          <a:xfrm>
            <a:off x="5176449" y="5056239"/>
            <a:ext cx="1720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4-4تحلیل سایت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5469359" y="6132893"/>
            <a:ext cx="1438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dirty="0" smtClean="0"/>
              <a:t>4-6-1 جانمایی</a:t>
            </a:r>
            <a:endParaRPr lang="en-US" sz="1600" dirty="0"/>
          </a:p>
        </p:txBody>
      </p:sp>
      <p:cxnSp>
        <p:nvCxnSpPr>
          <p:cNvPr id="65" name="Straight Connector 64"/>
          <p:cNvCxnSpPr>
            <a:stCxn id="56" idx="1"/>
            <a:endCxn id="83" idx="3"/>
          </p:cNvCxnSpPr>
          <p:nvPr/>
        </p:nvCxnSpPr>
        <p:spPr>
          <a:xfrm flipH="1">
            <a:off x="3282011" y="4278149"/>
            <a:ext cx="1842407" cy="131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57" idx="1"/>
            <a:endCxn id="84" idx="3"/>
          </p:cNvCxnSpPr>
          <p:nvPr/>
        </p:nvCxnSpPr>
        <p:spPr>
          <a:xfrm flipH="1">
            <a:off x="3282010" y="4588449"/>
            <a:ext cx="1446104" cy="220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3133790" y="4961614"/>
            <a:ext cx="923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H="1">
            <a:off x="3133790" y="5390984"/>
            <a:ext cx="23685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 flipV="1">
            <a:off x="3133792" y="5979161"/>
            <a:ext cx="1783648" cy="125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3133790" y="6387548"/>
            <a:ext cx="24480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3133790" y="4030980"/>
            <a:ext cx="25812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2794739" y="4121981"/>
            <a:ext cx="487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600" dirty="0" smtClean="0"/>
              <a:t>21</a:t>
            </a:r>
            <a:endParaRPr lang="en-US" sz="1600" dirty="0"/>
          </a:p>
        </p:txBody>
      </p:sp>
      <p:sp>
        <p:nvSpPr>
          <p:cNvPr id="84" name="TextBox 83"/>
          <p:cNvSpPr txBox="1"/>
          <p:nvPr/>
        </p:nvSpPr>
        <p:spPr>
          <a:xfrm>
            <a:off x="2794738" y="4441213"/>
            <a:ext cx="487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600" dirty="0" smtClean="0"/>
              <a:t>22</a:t>
            </a:r>
            <a:endParaRPr lang="en-US" sz="1600" dirty="0"/>
          </a:p>
        </p:txBody>
      </p:sp>
      <p:sp>
        <p:nvSpPr>
          <p:cNvPr id="86" name="TextBox 85"/>
          <p:cNvSpPr txBox="1"/>
          <p:nvPr/>
        </p:nvSpPr>
        <p:spPr>
          <a:xfrm>
            <a:off x="2802292" y="4730429"/>
            <a:ext cx="487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600" dirty="0" smtClean="0"/>
              <a:t>23</a:t>
            </a:r>
            <a:endParaRPr lang="en-US" sz="1600" dirty="0"/>
          </a:p>
        </p:txBody>
      </p:sp>
      <p:sp>
        <p:nvSpPr>
          <p:cNvPr id="87" name="TextBox 86"/>
          <p:cNvSpPr txBox="1"/>
          <p:nvPr/>
        </p:nvSpPr>
        <p:spPr>
          <a:xfrm>
            <a:off x="2819738" y="5100924"/>
            <a:ext cx="487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600" dirty="0" smtClean="0"/>
              <a:t>24</a:t>
            </a:r>
            <a:endParaRPr lang="en-US" sz="1600" dirty="0"/>
          </a:p>
        </p:txBody>
      </p:sp>
      <p:sp>
        <p:nvSpPr>
          <p:cNvPr id="88" name="TextBox 87"/>
          <p:cNvSpPr txBox="1"/>
          <p:nvPr/>
        </p:nvSpPr>
        <p:spPr>
          <a:xfrm>
            <a:off x="2824371" y="5409349"/>
            <a:ext cx="487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600" dirty="0" smtClean="0"/>
              <a:t>25</a:t>
            </a:r>
            <a:endParaRPr lang="en-US" sz="1600" dirty="0"/>
          </a:p>
        </p:txBody>
      </p:sp>
      <p:sp>
        <p:nvSpPr>
          <p:cNvPr id="89" name="TextBox 88"/>
          <p:cNvSpPr txBox="1"/>
          <p:nvPr/>
        </p:nvSpPr>
        <p:spPr>
          <a:xfrm>
            <a:off x="2819738" y="5772680"/>
            <a:ext cx="487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600" dirty="0" smtClean="0"/>
              <a:t>26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5474413" y="5385446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4-5توپوگرافی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3133790" y="5669280"/>
            <a:ext cx="20071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807642" y="6132357"/>
            <a:ext cx="487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600" dirty="0" smtClean="0"/>
              <a:t>29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7193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5082" y="261305"/>
            <a:ext cx="6379596" cy="1733384"/>
          </a:xfrm>
        </p:spPr>
        <p:txBody>
          <a:bodyPr>
            <a:normAutofit/>
          </a:bodyPr>
          <a:lstStyle/>
          <a:p>
            <a:pPr algn="r"/>
            <a:r>
              <a:rPr lang="fa-IR" dirty="0" smtClean="0">
                <a:solidFill>
                  <a:srgbClr val="FF0000"/>
                </a:solidFill>
              </a:rPr>
              <a:t>1_کلیات تحقیق</a:t>
            </a:r>
            <a:br>
              <a:rPr lang="fa-IR" dirty="0" smtClean="0">
                <a:solidFill>
                  <a:srgbClr val="FF0000"/>
                </a:solidFill>
              </a:rPr>
            </a:br>
            <a:r>
              <a:rPr lang="fa-IR" dirty="0" smtClean="0">
                <a:solidFill>
                  <a:srgbClr val="FF0000"/>
                </a:solidFill>
              </a:rPr>
              <a:t>1-1_مقدمه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4857" y="514438"/>
            <a:ext cx="4511039" cy="4940157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1600" dirty="0"/>
              <a:t>تکیه سپهسالار روستایی از توابع دهستان آسارا واقع در بخش آسارا در شهرستان کرج در استان البرز ایران است. تاتی زبان مادری مردم روستای تکیه سپهسالار است</a:t>
            </a:r>
            <a:r>
              <a:rPr lang="fa-IR" sz="1600" dirty="0" smtClean="0"/>
              <a:t>. گویش </a:t>
            </a:r>
            <a:r>
              <a:rPr lang="fa-IR" sz="1600" dirty="0"/>
              <a:t>تاتی مردم این </a:t>
            </a:r>
            <a:r>
              <a:rPr lang="en-US" sz="1600" dirty="0" smtClean="0"/>
              <a:t>.</a:t>
            </a:r>
            <a:r>
              <a:rPr lang="fa-IR" sz="1600" dirty="0" smtClean="0"/>
              <a:t>روستا </a:t>
            </a:r>
            <a:r>
              <a:rPr lang="fa-IR" sz="1600" dirty="0"/>
              <a:t>مانند تاتی رایج در شهر آسارا </a:t>
            </a:r>
            <a:r>
              <a:rPr lang="fa-IR" sz="1600" dirty="0" smtClean="0"/>
              <a:t>است</a:t>
            </a:r>
          </a:p>
          <a:p>
            <a:pPr marL="0" indent="0" algn="r">
              <a:buNone/>
            </a:pPr>
            <a:r>
              <a:rPr lang="fa-IR" sz="1600" dirty="0" smtClean="0"/>
              <a:t>بنا </a:t>
            </a:r>
            <a:r>
              <a:rPr lang="fa-IR" sz="1600" dirty="0"/>
              <a:t>به گفته اهالی محل، وجه تسمیه نام روستای سپهسالار، برگرفته از نام امامزاده ای </a:t>
            </a:r>
            <a:r>
              <a:rPr lang="fa-IR" sz="1600" dirty="0" smtClean="0"/>
              <a:t>است.</a:t>
            </a:r>
          </a:p>
          <a:p>
            <a:pPr marL="0" indent="0" algn="r">
              <a:buNone/>
            </a:pP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33" y="1836973"/>
            <a:ext cx="3635231" cy="45482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897" y="1836973"/>
            <a:ext cx="3348327" cy="44644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1854" y="6301409"/>
            <a:ext cx="2043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400" dirty="0" smtClean="0">
                <a:solidFill>
                  <a:srgbClr val="FF0000"/>
                </a:solidFill>
              </a:rPr>
              <a:t>مئاخذ:نگارنده پاییز 1396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48718" y="6288319"/>
            <a:ext cx="2043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400" dirty="0" smtClean="0">
                <a:solidFill>
                  <a:srgbClr val="FF0000"/>
                </a:solidFill>
              </a:rPr>
              <a:t>مئاخذ:نگارنده پاییز 1396 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061" y="333197"/>
            <a:ext cx="3928796" cy="1113940"/>
          </a:xfrm>
        </p:spPr>
        <p:txBody>
          <a:bodyPr>
            <a:normAutofit/>
          </a:bodyPr>
          <a:lstStyle/>
          <a:p>
            <a:pPr algn="r"/>
            <a:r>
              <a:rPr lang="fa-IR" dirty="0" smtClean="0">
                <a:solidFill>
                  <a:srgbClr val="FF0000"/>
                </a:solidFill>
              </a:rPr>
              <a:t>1-2_بیان مسعله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7635" y="890167"/>
            <a:ext cx="5002222" cy="3307175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1600" dirty="0" smtClean="0"/>
              <a:t>روستای تکیه سپهسالار باوجود شرایط و موقعیت جغرافیایی و پناسیل های مطوب نظیر اقلیم مناسب در فصل گرم سال و دارابودن منابع آبی و باغات و محصولات مختلف، دارای مشکلاتی و مسائلی نظیر آلودگی آب، سیل گیر بودن روستا،برق گیر بودن روستا به علت ارتفاعات،کمبود سوخت در فصل سرد سال و دشواری رفت و آمد نبود مسیر استاندارد است که با برداشت های صورت گرفته درنهایت به جمع بندی کلی و ارائه ی طرح های پیشنهادی جهت رفع مشکل های گفته شده رسیده ایم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13" y="677847"/>
            <a:ext cx="5732891" cy="42996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68261" y="5124616"/>
            <a:ext cx="2043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400" dirty="0" smtClean="0">
                <a:solidFill>
                  <a:srgbClr val="FF0000"/>
                </a:solidFill>
              </a:rPr>
              <a:t>مئاخذ:نگارنده پاییز 1396 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71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2035" y="572494"/>
            <a:ext cx="3787870" cy="979998"/>
          </a:xfrm>
        </p:spPr>
        <p:txBody>
          <a:bodyPr/>
          <a:lstStyle/>
          <a:p>
            <a:pPr algn="r"/>
            <a:r>
              <a:rPr lang="fa-IR" dirty="0" smtClean="0">
                <a:solidFill>
                  <a:srgbClr val="FF0000"/>
                </a:solidFill>
              </a:rPr>
              <a:t>1-3_ضرورت تحقیق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43353" y="1062493"/>
            <a:ext cx="3676552" cy="277301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1600" dirty="0" smtClean="0"/>
              <a:t>باتوجه به مشکلات گفته شده اعم از آلودگی آب و کمبود سوخت باعث کاهش جمعیت روستا و سوق دادن روستاییان به زندگی در شهر برای رفع مشکلات خود</a:t>
            </a:r>
            <a:r>
              <a:rPr lang="fa-IR" sz="1600" dirty="0"/>
              <a:t> </a:t>
            </a:r>
            <a:r>
              <a:rPr lang="fa-IR" sz="1600" dirty="0" smtClean="0"/>
              <a:t>شده است.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49" y="1296063"/>
            <a:ext cx="3615360" cy="507690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943353" y="3345512"/>
            <a:ext cx="3787870" cy="979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dirty="0" smtClean="0">
                <a:solidFill>
                  <a:srgbClr val="FF0000"/>
                </a:solidFill>
              </a:rPr>
              <a:t>1-4_یشینه تحقیق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10330" y="4205264"/>
            <a:ext cx="3509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600" dirty="0" smtClean="0"/>
              <a:t>یاور عزیزی و امیر رضا خسرو ولی زمانی از دانشکده سما از این روستا برداشت کرده اند</a:t>
            </a:r>
          </a:p>
          <a:p>
            <a:pPr algn="r"/>
            <a:r>
              <a:rPr lang="en-US" sz="1600" dirty="0"/>
              <a:t>Amirrezazamani247@gmail.com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473" y="1125077"/>
            <a:ext cx="3614202" cy="52478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03781" y="6372972"/>
            <a:ext cx="2043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400" dirty="0" smtClean="0">
                <a:solidFill>
                  <a:srgbClr val="FF0000"/>
                </a:solidFill>
              </a:rPr>
              <a:t>مئاخذ:نگارنده پاییز 1396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92287" y="6372972"/>
            <a:ext cx="2043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400" dirty="0" smtClean="0">
                <a:solidFill>
                  <a:srgbClr val="FF0000"/>
                </a:solidFill>
              </a:rPr>
              <a:t>مئاخذ:نگارنده پاییز 1396 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49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9083" y="111318"/>
            <a:ext cx="5664168" cy="770426"/>
          </a:xfrm>
        </p:spPr>
        <p:txBody>
          <a:bodyPr/>
          <a:lstStyle/>
          <a:p>
            <a:pPr algn="r"/>
            <a:r>
              <a:rPr lang="fa-IR" dirty="0" smtClean="0">
                <a:solidFill>
                  <a:srgbClr val="FF0000"/>
                </a:solidFill>
              </a:rPr>
              <a:t>1-5_اهداف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1234" y="881744"/>
            <a:ext cx="6202017" cy="2163936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fa-IR" sz="1600" dirty="0" smtClean="0"/>
              <a:t>با توجه به برسی های انجام شده:</a:t>
            </a:r>
          </a:p>
          <a:p>
            <a:pPr marL="0" indent="0" algn="r">
              <a:buNone/>
            </a:pPr>
            <a:r>
              <a:rPr lang="fa-IR" sz="1600" dirty="0" smtClean="0"/>
              <a:t>1_ بررسی مشکل سوخت به منظور بهبود بخشیدن به مشکل سوخت</a:t>
            </a:r>
          </a:p>
          <a:p>
            <a:pPr marL="0" indent="0" algn="r">
              <a:buNone/>
            </a:pPr>
            <a:r>
              <a:rPr lang="fa-IR" sz="1600" dirty="0" smtClean="0"/>
              <a:t>2_ بررسی مشکل آلودگی آب به منظور بهبود بخشیدن به کیفیت آب روستا </a:t>
            </a:r>
          </a:p>
          <a:p>
            <a:pPr marL="0" indent="0" algn="r">
              <a:buNone/>
            </a:pPr>
            <a:r>
              <a:rPr lang="fa-IR" sz="1600" dirty="0" smtClean="0"/>
              <a:t>3_ بررسی مشکل بهداشتی جهت ارتقاء سطح بهداشتی روستا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07" y="1349162"/>
            <a:ext cx="3339549" cy="44527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59062" y="5823190"/>
            <a:ext cx="2043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400" dirty="0" smtClean="0">
                <a:solidFill>
                  <a:srgbClr val="FF0000"/>
                </a:solidFill>
              </a:rPr>
              <a:t>مئاخذ:نگارنده پاییز 1396 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6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0" y="0"/>
            <a:ext cx="4023360" cy="530742"/>
          </a:xfrm>
        </p:spPr>
        <p:txBody>
          <a:bodyPr>
            <a:normAutofit fontScale="90000"/>
          </a:bodyPr>
          <a:lstStyle/>
          <a:p>
            <a:pPr algn="r"/>
            <a:r>
              <a:rPr lang="fa-IR" dirty="0" smtClean="0">
                <a:solidFill>
                  <a:srgbClr val="FF0000"/>
                </a:solidFill>
              </a:rPr>
              <a:t>2_ادبیات تحقیق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7" b="11960"/>
          <a:stretch/>
        </p:blipFill>
        <p:spPr>
          <a:xfrm rot="5400000">
            <a:off x="-127309" y="1644949"/>
            <a:ext cx="5413821" cy="484353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9" t="22490" r="21601" b="23374"/>
          <a:stretch/>
        </p:blipFill>
        <p:spPr>
          <a:xfrm>
            <a:off x="5267477" y="1383712"/>
            <a:ext cx="4926095" cy="53899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6849" y="498031"/>
            <a:ext cx="118951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dirty="0" smtClean="0">
                <a:solidFill>
                  <a:srgbClr val="FF0000"/>
                </a:solidFill>
              </a:rPr>
              <a:t>2-1_طرح هادی</a:t>
            </a:r>
          </a:p>
          <a:p>
            <a:pPr algn="r"/>
            <a:r>
              <a:rPr lang="fa-IR" sz="1600" dirty="0" smtClean="0"/>
              <a:t>طرحیست جامع که در آن گسترش آتی روستا و نحوه استفاده از زمین های آن برای عملکرد های مختلف به منظور حل مشکلات فوری روستا و راه حل های کوتاه مدت. طرح هادی روستای سپهسالار به شرح زیر میباشد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54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4216</TotalTime>
  <Words>1979</Words>
  <Application>Microsoft Office PowerPoint</Application>
  <PresentationFormat>Widescreen</PresentationFormat>
  <Paragraphs>292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B Fantezy</vt:lpstr>
      <vt:lpstr>Century Gothic</vt:lpstr>
      <vt:lpstr>Tahoma</vt:lpstr>
      <vt:lpstr>Mesh</vt:lpstr>
      <vt:lpstr>PowerPoint Presentation</vt:lpstr>
      <vt:lpstr>PowerPoint Presentation</vt:lpstr>
      <vt:lpstr>چکیده</vt:lpstr>
      <vt:lpstr>فهرست مطالب</vt:lpstr>
      <vt:lpstr>1_کلیات تحقیق 1-1_مقدمه </vt:lpstr>
      <vt:lpstr>1-2_بیان مسعله</vt:lpstr>
      <vt:lpstr>1-3_ضرورت تحقیق</vt:lpstr>
      <vt:lpstr>1-5_اهداف</vt:lpstr>
      <vt:lpstr>2_ادبیات تحقیق</vt:lpstr>
      <vt:lpstr> 2-2جغرافیا</vt:lpstr>
      <vt:lpstr>2-3_اقلیم</vt:lpstr>
      <vt:lpstr>PowerPoint Presentation</vt:lpstr>
      <vt:lpstr>3-2_فرهنگ_آداب و رسوم</vt:lpstr>
      <vt:lpstr>4_2معیشت و درآمد</vt:lpstr>
      <vt:lpstr>5_2_سرانه جمعیت و خانوار جمعیت روستا در سال 1345 معادل390 نفر و در سال 1355 414 نفر در سال 1365 معادل 452 نفردر سال 1375 معادل 259 نفر و در سال 1383 به 181 نفر رسیده است. در حال حاظر جمعیت روستا</vt:lpstr>
      <vt:lpstr>تعداد خانوار روستا در سال های 45_55_65_75 و 83 به ترتیب67_86__80_61 و 48</vt:lpstr>
      <vt:lpstr>2-6_بافت و مصالح</vt:lpstr>
      <vt:lpstr>1-2-6_ضوابط و مقررات</vt:lpstr>
      <vt:lpstr>1-2-6_ضوابط و مقررات در حوزه بهداشتی _درمانی</vt:lpstr>
      <vt:lpstr>3_روش تحقیق 1-3_مقدمه</vt:lpstr>
      <vt:lpstr>4_یافته ها</vt:lpstr>
      <vt:lpstr>4-2_تحلیل بافت و برخی مسیر ها</vt:lpstr>
      <vt:lpstr>4-3تحلیل منابع آب و نتیجه گیری</vt:lpstr>
      <vt:lpstr>4-4_تحلیل سایت</vt:lpstr>
      <vt:lpstr>4-5_توپوگرافی</vt:lpstr>
      <vt:lpstr>استفاده از روش سنتی ذغال و کربن اکتیو برای تصفیه ی آب. این روش تصفیه میتواند خطر های بیوسیفتی(نزیر باکتری و قارچ ها و هپاتیت، آنفولانزا، سرخک و اوریون) تا سطح 1و2 را خنثی کرده و کیفیت آب را بالا ببرد.   -ورودی و استخر ورود -ذخیره ذغال و کربن اکتیو -مخزن کلر برای شرایط خاص -اتاق های کنترل و آزمایش آب -اسختر های کنترل و ذخیره برای خروجی </vt:lpstr>
      <vt:lpstr>PowerPoint Presentation</vt:lpstr>
      <vt:lpstr>PowerPoint Presentation</vt:lpstr>
      <vt:lpstr>4-6-1جانمایی</vt:lpstr>
      <vt:lpstr>نتیجه گیری</vt:lpstr>
      <vt:lpstr>با تشکر از</vt:lpstr>
      <vt:lpstr>فهرست منابع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به نام یگانه ممار هستی</dc:title>
  <dc:creator>User</dc:creator>
  <cp:lastModifiedBy>User</cp:lastModifiedBy>
  <cp:revision>226</cp:revision>
  <dcterms:created xsi:type="dcterms:W3CDTF">2017-10-18T01:10:03Z</dcterms:created>
  <dcterms:modified xsi:type="dcterms:W3CDTF">2017-12-21T20:27:35Z</dcterms:modified>
</cp:coreProperties>
</file>