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95" r:id="rId11"/>
    <p:sldId id="273" r:id="rId12"/>
    <p:sldId id="274" r:id="rId13"/>
    <p:sldId id="275" r:id="rId14"/>
    <p:sldId id="276" r:id="rId15"/>
    <p:sldId id="277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26" r:id="rId24"/>
    <p:sldId id="327" r:id="rId25"/>
    <p:sldId id="303" r:id="rId26"/>
    <p:sldId id="279" r:id="rId27"/>
    <p:sldId id="280" r:id="rId28"/>
    <p:sldId id="278" r:id="rId29"/>
    <p:sldId id="281" r:id="rId30"/>
    <p:sldId id="283" r:id="rId31"/>
    <p:sldId id="288" r:id="rId32"/>
    <p:sldId id="289" r:id="rId33"/>
    <p:sldId id="290" r:id="rId34"/>
    <p:sldId id="284" r:id="rId35"/>
    <p:sldId id="285" r:id="rId36"/>
    <p:sldId id="286" r:id="rId37"/>
    <p:sldId id="282" r:id="rId38"/>
    <p:sldId id="294" r:id="rId39"/>
    <p:sldId id="334" r:id="rId40"/>
    <p:sldId id="329" r:id="rId41"/>
    <p:sldId id="331" r:id="rId42"/>
    <p:sldId id="304" r:id="rId43"/>
    <p:sldId id="287" r:id="rId44"/>
    <p:sldId id="310" r:id="rId45"/>
    <p:sldId id="325" r:id="rId46"/>
    <p:sldId id="305" r:id="rId47"/>
    <p:sldId id="292" r:id="rId48"/>
    <p:sldId id="293" r:id="rId49"/>
    <p:sldId id="308" r:id="rId50"/>
    <p:sldId id="306" r:id="rId51"/>
    <p:sldId id="330" r:id="rId52"/>
    <p:sldId id="332" r:id="rId53"/>
    <p:sldId id="312" r:id="rId54"/>
    <p:sldId id="313" r:id="rId55"/>
    <p:sldId id="311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33" r:id="rId6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3977F8-0B16-4EA8-9583-A09EDBA10C23}" type="datetimeFigureOut">
              <a:rPr lang="fa-IR" smtClean="0"/>
              <a:t>18/04/1437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2812E7-884C-4119-8C2C-61C9E149D0B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3798" y="1916832"/>
            <a:ext cx="3313355" cy="170216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Niki Border" panose="00000400000000000000" pitchFamily="2" charset="-78"/>
              </a:rPr>
              <a:t>کارگاه آموزش مهارتهای زندگی</a:t>
            </a:r>
            <a:endParaRPr lang="fa-IR" dirty="0">
              <a:cs typeface="B Niki Borde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حسن صبوری مقدم</a:t>
            </a:r>
          </a:p>
          <a:p>
            <a:r>
              <a:rPr lang="fa-IR" dirty="0" smtClean="0"/>
              <a:t>روانشناس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600859"/>
            <a:ext cx="1084665" cy="43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0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مهارتهای برقراری ارتباط موثر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اهداف این بحث</a:t>
            </a:r>
          </a:p>
          <a:p>
            <a:pPr marL="68580" indent="0">
              <a:buNone/>
            </a:pPr>
            <a:r>
              <a:rPr lang="fa-IR" sz="2000" dirty="0" smtClean="0"/>
              <a:t>-متوجه نمودن ذهن مخاطب به اهمیت ارتباطات بین فردی.</a:t>
            </a:r>
          </a:p>
          <a:p>
            <a:pPr marL="68580" indent="0">
              <a:buNone/>
            </a:pPr>
            <a:r>
              <a:rPr lang="fa-IR" sz="2000" dirty="0" smtClean="0"/>
              <a:t>-مهارت یافتن مخاطب در ارتباطات بین فردی.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20660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مهارتهای برقراری ارتباط موثر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تعریف ارتباط:</a:t>
            </a:r>
          </a:p>
          <a:p>
            <a:pPr marL="68580" indent="0">
              <a:buNone/>
            </a:pPr>
            <a:r>
              <a:rPr lang="fa-IR" dirty="0" smtClean="0"/>
              <a:t>ارتباط عبارت است از هرگونه تعاملی که شامل انتقال پیام باشد.</a:t>
            </a:r>
          </a:p>
        </p:txBody>
      </p:sp>
    </p:spTree>
    <p:extLst>
      <p:ext uri="{BB962C8B-B14F-4D97-AF65-F5344CB8AC3E}">
        <p14:creationId xmlns:p14="http://schemas.microsoft.com/office/powerpoint/2010/main" val="360200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مهارتهای برقراری ارتباط موثر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اهمیت ارتباط</a:t>
            </a:r>
          </a:p>
          <a:p>
            <a:pPr marL="68580" indent="0">
              <a:buNone/>
            </a:pPr>
            <a:r>
              <a:rPr lang="fa-IR" dirty="0" smtClean="0"/>
              <a:t>ارتباط مایه هر نوع رشد فردی و اجتماعی ست،و وسیله تبادل اطلاعات می باشد.</a:t>
            </a:r>
          </a:p>
          <a:p>
            <a:pPr marL="68580" indent="0">
              <a:buNone/>
            </a:pPr>
            <a:r>
              <a:rPr lang="fa-IR" dirty="0" smtClean="0"/>
              <a:t>ارتباط و دیگران در حقیقت منابع برون مغزی روان ما محسوب می شوند.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809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عناصر اصلی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عناصر کلامی</a:t>
            </a:r>
          </a:p>
          <a:p>
            <a:r>
              <a:rPr lang="fa-IR" dirty="0" smtClean="0"/>
              <a:t>عناصر غیر کلامی</a:t>
            </a:r>
          </a:p>
        </p:txBody>
      </p:sp>
    </p:spTree>
    <p:extLst>
      <p:ext uri="{BB962C8B-B14F-4D97-AF65-F5344CB8AC3E}">
        <p14:creationId xmlns:p14="http://schemas.microsoft.com/office/powerpoint/2010/main" val="63393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اجزای کلامی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محتوی</a:t>
            </a:r>
          </a:p>
          <a:p>
            <a:r>
              <a:rPr lang="fa-IR" dirty="0" smtClean="0"/>
              <a:t>گرامر</a:t>
            </a:r>
          </a:p>
          <a:p>
            <a:r>
              <a:rPr lang="fa-IR" dirty="0" smtClean="0"/>
              <a:t>جمله بندی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33867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اجزای غیرکلامی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تماس چشمی</a:t>
            </a:r>
          </a:p>
          <a:p>
            <a:r>
              <a:rPr lang="fa-IR" dirty="0" smtClean="0"/>
              <a:t>حالات چهره ای</a:t>
            </a:r>
          </a:p>
          <a:p>
            <a:r>
              <a:rPr lang="fa-IR" dirty="0" smtClean="0"/>
              <a:t>ژست ها و حالتهای بدنی</a:t>
            </a:r>
          </a:p>
          <a:p>
            <a:r>
              <a:rPr lang="fa-IR" dirty="0" smtClean="0"/>
              <a:t>حریم ها و قلمروها</a:t>
            </a:r>
          </a:p>
          <a:p>
            <a:r>
              <a:rPr lang="fa-IR" dirty="0" smtClean="0"/>
              <a:t>ملاحظات موقعیتی</a:t>
            </a:r>
          </a:p>
          <a:p>
            <a:r>
              <a:rPr lang="fa-IR" dirty="0" smtClean="0"/>
              <a:t>آهنگ کلام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4962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مراحل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مهارت ارتباطی فرایندی است که شامل چند مرحله می شود:</a:t>
            </a:r>
          </a:p>
          <a:p>
            <a:pPr marL="68580" indent="0">
              <a:buNone/>
            </a:pPr>
            <a:r>
              <a:rPr lang="fa-IR" dirty="0" smtClean="0"/>
              <a:t>-شروع</a:t>
            </a:r>
          </a:p>
          <a:p>
            <a:pPr marL="68580" indent="0">
              <a:buNone/>
            </a:pPr>
            <a:r>
              <a:rPr lang="fa-IR" dirty="0" smtClean="0"/>
              <a:t>-ادامه</a:t>
            </a:r>
          </a:p>
          <a:p>
            <a:pPr marL="68580" indent="0">
              <a:buNone/>
            </a:pPr>
            <a:r>
              <a:rPr lang="fa-IR" dirty="0" smtClean="0"/>
              <a:t>-خاتمه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3138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ابزارهای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تبسم</a:t>
            </a:r>
          </a:p>
          <a:p>
            <a:pPr marL="68580" indent="0">
              <a:buNone/>
            </a:pPr>
            <a:r>
              <a:rPr lang="fa-IR" dirty="0" smtClean="0"/>
              <a:t>تبسم نشانه آمادگی ما در ایجاد ارتباط با دیگران محسوب می شود.</a:t>
            </a:r>
          </a:p>
          <a:p>
            <a:pPr marL="68580" indent="0">
              <a:buNone/>
            </a:pPr>
            <a:r>
              <a:rPr lang="fa-IR" dirty="0" smtClean="0"/>
              <a:t>لبخند و تبسم محیط مناسبی را برای شروع یک ارتباط فراهم می کند.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45395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ابزارهای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تماس چشمی</a:t>
            </a:r>
          </a:p>
          <a:p>
            <a:pPr marL="68580" indent="0">
              <a:buNone/>
            </a:pPr>
            <a:r>
              <a:rPr lang="fa-IR" dirty="0" smtClean="0"/>
              <a:t>با تماس چشمی برقرار کردن به طرف مقابل می فهمانیم که مایل به ارتباط برقرار کردن با او هستیم.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34605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ابزارهای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برخورد خوشایند</a:t>
            </a:r>
          </a:p>
          <a:p>
            <a:pPr marL="68580" indent="0">
              <a:buNone/>
            </a:pPr>
            <a:r>
              <a:rPr lang="fa-IR" dirty="0" smtClean="0"/>
              <a:t>برخورد خوشایند شامل گشاده رویی،تماس چشمی،توجه مودبانه و توام با احترام  می باشد.</a:t>
            </a:r>
          </a:p>
          <a:p>
            <a:pPr marL="68580" indent="0">
              <a:buNone/>
            </a:pPr>
            <a:r>
              <a:rPr lang="fa-IR" dirty="0" smtClean="0"/>
              <a:t>برخورد خوشایند یعنی رفتار ما با دیگران خشک نبوده و عاری از نشانه های بی میلی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823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چارچوب هر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، اهداف و چرایی بحث مربوطه</a:t>
            </a:r>
          </a:p>
          <a:p>
            <a:r>
              <a:rPr lang="fa-IR" dirty="0" smtClean="0"/>
              <a:t>تعریف و اطلاعات مرتبط</a:t>
            </a:r>
          </a:p>
          <a:p>
            <a:r>
              <a:rPr lang="fa-IR" dirty="0" smtClean="0"/>
              <a:t>توصیه ها و تمرین هایی برای افزایش این مهارت</a:t>
            </a:r>
          </a:p>
          <a:p>
            <a:r>
              <a:rPr lang="fa-IR" dirty="0" smtClean="0"/>
              <a:t>کار گروهی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07834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مراحل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شروع یک ارتباط می توان از موارد زیر استفاده کرد:</a:t>
            </a:r>
          </a:p>
          <a:p>
            <a:pPr marL="68580" indent="0">
              <a:buNone/>
            </a:pPr>
            <a:r>
              <a:rPr lang="fa-IR" sz="2000" dirty="0" smtClean="0"/>
              <a:t>-یک سلام همراه با یک لبخند</a:t>
            </a:r>
          </a:p>
          <a:p>
            <a:pPr marL="68580" indent="0">
              <a:buNone/>
            </a:pPr>
            <a:r>
              <a:rPr lang="fa-IR" sz="2000" dirty="0" smtClean="0"/>
              <a:t>-یک پرسش ساده و یا یک تعارف ویا یک تمجید مودبانه</a:t>
            </a:r>
          </a:p>
          <a:p>
            <a:pPr marL="68580" indent="0">
              <a:buNone/>
            </a:pP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372385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مراحل ارتباط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برای ادامه می توان از موارد زیر استفاده نمود:</a:t>
            </a:r>
          </a:p>
          <a:p>
            <a:pPr marL="68580" indent="0">
              <a:buNone/>
            </a:pPr>
            <a:r>
              <a:rPr lang="fa-IR" sz="2000" dirty="0" smtClean="0"/>
              <a:t>-بایستی به علاقه مندی های طرف مقابل توجه نمود.</a:t>
            </a:r>
          </a:p>
          <a:p>
            <a:pPr marL="68580" indent="0">
              <a:buNone/>
            </a:pPr>
            <a:r>
              <a:rPr lang="fa-IR" sz="2000" dirty="0" smtClean="0"/>
              <a:t>-از شخص مقابل در حد متعارف تمجید کرد.</a:t>
            </a:r>
          </a:p>
          <a:p>
            <a:pPr marL="68580" indent="0">
              <a:buNone/>
            </a:pPr>
            <a:r>
              <a:rPr lang="fa-IR" sz="2000" dirty="0" smtClean="0"/>
              <a:t>-در مورد خودمان اطلاعات دهیم(البته خود افشایی به اندازه).</a:t>
            </a:r>
          </a:p>
          <a:p>
            <a:pPr marL="68580" indent="0">
              <a:buNone/>
            </a:pPr>
            <a:r>
              <a:rPr lang="fa-IR" sz="2000" dirty="0" smtClean="0"/>
              <a:t>-هنر گوش دادن را بکار بگیریم.</a:t>
            </a:r>
          </a:p>
          <a:p>
            <a:pPr marL="68580" indent="0">
              <a:buNone/>
            </a:pPr>
            <a:r>
              <a:rPr lang="fa-IR" sz="2000" dirty="0" smtClean="0"/>
              <a:t>-خلاصه کردن،بیان مجدد،و انعکاس جزیی از گوش دادن است.</a:t>
            </a:r>
          </a:p>
          <a:p>
            <a:pPr marL="68580" indent="0">
              <a:buNone/>
            </a:pPr>
            <a:r>
              <a:rPr lang="fa-IR" sz="2000" dirty="0" smtClean="0"/>
              <a:t>-تفسیر گفته های فرد مقابل به گوش دادن و ارتباط بهتر کمک می کند.</a:t>
            </a:r>
          </a:p>
          <a:p>
            <a:pPr marL="68580" indent="0">
              <a:buNone/>
            </a:pPr>
            <a:r>
              <a:rPr lang="fa-IR" sz="2000" dirty="0" smtClean="0"/>
              <a:t>-گوش دادن ثمر بخش پاسخدهی را بدنبال دارد.</a:t>
            </a:r>
          </a:p>
          <a:p>
            <a:pPr marL="68580" indent="0">
              <a:buNone/>
            </a:pPr>
            <a:r>
              <a:rPr lang="fa-IR" sz="2000" dirty="0" smtClean="0"/>
              <a:t>-علایق خود را مطرح کنیم.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218956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مراحل ارتباط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خاتمه دادن گفتگو می توان از موارد زیر بهره برد:</a:t>
            </a:r>
          </a:p>
          <a:p>
            <a:pPr marL="68580" indent="0">
              <a:buNone/>
            </a:pPr>
            <a:r>
              <a:rPr lang="fa-IR" sz="2000" dirty="0" smtClean="0"/>
              <a:t>-یکباره گفتگو را قطع نکنیم.</a:t>
            </a:r>
          </a:p>
          <a:p>
            <a:pPr marL="68580" indent="0">
              <a:buNone/>
            </a:pPr>
            <a:r>
              <a:rPr lang="fa-IR" sz="2000" dirty="0" smtClean="0"/>
              <a:t>-به رفتارهای غیر کلامی فرد مقابل توجه کنیم.</a:t>
            </a:r>
          </a:p>
          <a:p>
            <a:pPr marL="68580" indent="0">
              <a:buNone/>
            </a:pPr>
            <a:r>
              <a:rPr lang="fa-IR" sz="2000" dirty="0" smtClean="0"/>
              <a:t>-نقش فعال تری در پایان دهی به عهده بگیریم.</a:t>
            </a:r>
          </a:p>
          <a:p>
            <a:pPr marL="68580" indent="0">
              <a:buNone/>
            </a:pPr>
            <a:r>
              <a:rPr lang="fa-IR" sz="2000" dirty="0" smtClean="0"/>
              <a:t>-قبل از شروع به یک موضوع جدید به گفتگو خاتمه دهیم.</a:t>
            </a:r>
          </a:p>
          <a:p>
            <a:pPr marL="68580" indent="0">
              <a:buNone/>
            </a:pPr>
            <a:r>
              <a:rPr lang="fa-IR" sz="2000" dirty="0" smtClean="0"/>
              <a:t>-سعی کنیم با یک احساس خوشایند دو طرفه به گفتگو پایان دهیم.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121100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موقعیتی را تصور کنید که خانم جوانی به عروسی دوستش دعوت شده است،ولی در آنجا هیچیک از دوستان دیگرش حضور ندارند،چند میز آنطرف تر چند دختر هم سن و سالش مشغول صحبت هستند، چه افکار ناکارآمدی مانع ارتباط می شود؟ اگر این خانم جوان بخواهد به آنها ملحق شود بایستی چگونه عمل نماید؟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1792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سوال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ر</a:t>
            </a:r>
            <a:r>
              <a:rPr lang="fa-IR" dirty="0" smtClean="0"/>
              <a:t>وابط بین فردی به رفع چه نیازهایی کمک می کند؟</a:t>
            </a:r>
          </a:p>
          <a:p>
            <a:r>
              <a:rPr lang="fa-IR" dirty="0" smtClean="0"/>
              <a:t>توانایی ارتباط برقرار کردن به چه میزان فطری است؟</a:t>
            </a:r>
          </a:p>
          <a:p>
            <a:r>
              <a:rPr lang="fa-IR" dirty="0" smtClean="0"/>
              <a:t>روابط بین فردی نوش داروی چه مشکلاتی است؟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5215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همدلی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3534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و چرایی این بحث</a:t>
            </a:r>
          </a:p>
          <a:p>
            <a:r>
              <a:rPr lang="fa-IR" dirty="0" smtClean="0"/>
              <a:t>تعریف و اطلاعات مربوطه</a:t>
            </a:r>
          </a:p>
          <a:p>
            <a:r>
              <a:rPr lang="fa-IR" dirty="0" smtClean="0"/>
              <a:t>توصیه ها و تمرین هایی برای افزایش این مهارت</a:t>
            </a:r>
          </a:p>
          <a:p>
            <a:r>
              <a:rPr lang="fa-IR" dirty="0" smtClean="0"/>
              <a:t>کار گروهی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523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چرایی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توانایی همدلی باعث تحریک احساسات شده، این احساسات به درک بهتر دیگران کمک می کند،و در نهایت به افزایش سازگاری در زندگی و روابط اجتماعی منجر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37155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تعریف همدلی:</a:t>
            </a:r>
          </a:p>
          <a:p>
            <a:r>
              <a:rPr lang="fa-IR" dirty="0" smtClean="0"/>
              <a:t>توانایی احساس کردن و مشارکت در هیجانات دیگران.</a:t>
            </a:r>
          </a:p>
          <a:p>
            <a:r>
              <a:rPr lang="fa-IR" dirty="0" smtClean="0"/>
              <a:t>تجربه هیجاناتی همتای هیجانات دیگران.</a:t>
            </a:r>
          </a:p>
          <a:p>
            <a:r>
              <a:rPr lang="fa-IR" dirty="0" smtClean="0"/>
              <a:t>مراقبت از دیگران و میل به کمک به آنها.</a:t>
            </a:r>
          </a:p>
          <a:p>
            <a:r>
              <a:rPr lang="fa-IR" dirty="0" smtClean="0"/>
              <a:t>کم کردن یا کاهش تفاوتهای میان خود و دیگران.</a:t>
            </a:r>
          </a:p>
          <a:p>
            <a:pPr marL="6858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37571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انواع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همدلی عاطفی</a:t>
            </a:r>
          </a:p>
          <a:p>
            <a:pPr marL="68580" indent="0">
              <a:buNone/>
            </a:pPr>
            <a:r>
              <a:rPr lang="fa-IR" sz="2000" dirty="0" smtClean="0"/>
              <a:t>-ملاحظه همدلانه</a:t>
            </a:r>
          </a:p>
          <a:p>
            <a:pPr marL="68580" indent="0">
              <a:buNone/>
            </a:pPr>
            <a:r>
              <a:rPr lang="fa-IR" sz="2000" dirty="0" smtClean="0"/>
              <a:t>-پریشانی شخصی</a:t>
            </a:r>
            <a:endParaRPr lang="fa-IR" dirty="0" smtClean="0"/>
          </a:p>
          <a:p>
            <a:r>
              <a:rPr lang="fa-IR" dirty="0" smtClean="0"/>
              <a:t>همدلی شناختی</a:t>
            </a:r>
          </a:p>
          <a:p>
            <a:pPr marL="68580" indent="0">
              <a:buNone/>
            </a:pPr>
            <a:r>
              <a:rPr lang="fa-IR" sz="2000" dirty="0" smtClean="0"/>
              <a:t>-اتخاذ دیدگاه</a:t>
            </a:r>
          </a:p>
          <a:p>
            <a:pPr marL="68580" indent="0">
              <a:buNone/>
            </a:pPr>
            <a:r>
              <a:rPr lang="fa-IR" sz="2000" dirty="0" smtClean="0"/>
              <a:t>-تخیل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66096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عناوین مورد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مهارتهای ارتباط موثر</a:t>
            </a:r>
          </a:p>
          <a:p>
            <a:r>
              <a:rPr lang="fa-IR" dirty="0" smtClean="0"/>
              <a:t>خودآگاهی</a:t>
            </a:r>
          </a:p>
          <a:p>
            <a:r>
              <a:rPr lang="fa-IR" dirty="0" smtClean="0"/>
              <a:t>همدلی</a:t>
            </a:r>
          </a:p>
          <a:p>
            <a:r>
              <a:rPr lang="fa-IR" dirty="0" smtClean="0"/>
              <a:t>کنترل هیجانهای منفی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6502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رشد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</a:t>
            </a:r>
            <a:r>
              <a:rPr lang="fa-IR" dirty="0" smtClean="0"/>
              <a:t>ر حدود 2 سالگی کودکان رفتارهای اساسی که گویای همدلی با حالتهای هیجانی دیگران است را نشان می دهند.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7658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ریشه رفتارهای همدلانه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فطری</a:t>
            </a:r>
          </a:p>
          <a:p>
            <a:pPr marL="68580" indent="0">
              <a:buNone/>
            </a:pPr>
            <a:r>
              <a:rPr lang="fa-IR" dirty="0"/>
              <a:t> </a:t>
            </a:r>
            <a:r>
              <a:rPr lang="fa-IR" dirty="0" smtClean="0"/>
              <a:t>   </a:t>
            </a:r>
            <a:r>
              <a:rPr lang="fa-IR" sz="2000" dirty="0" smtClean="0"/>
              <a:t>یا</a:t>
            </a:r>
          </a:p>
          <a:p>
            <a:pPr marL="68580" indent="0">
              <a:buNone/>
            </a:pPr>
            <a:r>
              <a:rPr lang="fa-IR" dirty="0"/>
              <a:t> </a:t>
            </a:r>
            <a:r>
              <a:rPr lang="fa-IR" dirty="0" smtClean="0"/>
              <a:t>اکتسابی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11022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ریشه رفتارهای همدلانه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ریشه و منشائ رفتارهای همدلانه را باید در دوران کودکی و شیوه  تربیتی والدین جستجو کرد.</a:t>
            </a:r>
          </a:p>
          <a:p>
            <a:r>
              <a:rPr lang="fa-IR" dirty="0" smtClean="0"/>
              <a:t>والدین بی احساس فرزندانی همانند خود تربیت می کنند.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0164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ریشه رفتارهای همدلانه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والدین به رفتارهای همدلانه فرزندان و تشویق کلامی و غیر کلامی این رفتارها منجر به تقویت همدلی می شود،و بر عکس بی تفاوتی و بی توجهی به رفتارهای غیرهمدلانه (بی تفاوتی،آزار دیگران،خودمحوری) منجر به کاهش و عدم شکل گیری همدلی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45149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افرادی که در همدلی عاطفی مشکل دارند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جامعه ستیز</a:t>
            </a:r>
          </a:p>
          <a:p>
            <a:r>
              <a:rPr lang="fa-IR" dirty="0" smtClean="0"/>
              <a:t>اسکیزوفرن </a:t>
            </a:r>
          </a:p>
          <a:p>
            <a:r>
              <a:rPr lang="fa-IR" dirty="0" smtClean="0"/>
              <a:t>خودشیفته </a:t>
            </a:r>
          </a:p>
          <a:p>
            <a:r>
              <a:rPr lang="fa-IR" dirty="0" smtClean="0"/>
              <a:t>الکسی تایمی</a:t>
            </a:r>
          </a:p>
          <a:p>
            <a:r>
              <a:rPr lang="fa-IR" dirty="0" smtClean="0"/>
              <a:t>اسکیزوئید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02373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افرادی که در همدلی شناختی مشکل دارند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شخصیت مرزی</a:t>
            </a:r>
          </a:p>
          <a:p>
            <a:r>
              <a:rPr lang="fa-IR" dirty="0" smtClean="0"/>
              <a:t>اختلال دو قطبی</a:t>
            </a:r>
          </a:p>
        </p:txBody>
      </p:sp>
    </p:spTree>
    <p:extLst>
      <p:ext uri="{BB962C8B-B14F-4D97-AF65-F5344CB8AC3E}">
        <p14:creationId xmlns:p14="http://schemas.microsoft.com/office/powerpoint/2010/main" val="3418876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افرادی که در هر دو نوع همدلی مشکل دارند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اختلالات طیف اتیسم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84172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عصب شناسی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همدلی عاطفی</a:t>
            </a:r>
          </a:p>
          <a:p>
            <a:pPr marL="68580" indent="0">
              <a:buNone/>
            </a:pPr>
            <a:r>
              <a:rPr lang="fa-IR" sz="2000" dirty="0" smtClean="0"/>
              <a:t>-شکنج پیشانی تحتانی مسوول همدلی عاطفی است.</a:t>
            </a:r>
          </a:p>
          <a:p>
            <a:pPr marL="68580" indent="0">
              <a:buNone/>
            </a:pPr>
            <a:r>
              <a:rPr lang="fa-IR" sz="2000" dirty="0" smtClean="0"/>
              <a:t>-این ناحیه  شامل نرون های آیینه ایست.</a:t>
            </a:r>
          </a:p>
          <a:p>
            <a:pPr marL="68580" indent="0">
              <a:buNone/>
            </a:pPr>
            <a:endParaRPr lang="fa-IR" dirty="0"/>
          </a:p>
          <a:p>
            <a:pPr>
              <a:buFont typeface="Courier New" pitchFamily="49" charset="0"/>
              <a:buChar char="o"/>
            </a:pPr>
            <a:r>
              <a:rPr lang="fa-IR" dirty="0" smtClean="0"/>
              <a:t>همدلی شناختی</a:t>
            </a:r>
          </a:p>
          <a:p>
            <a:pPr marL="68580" indent="0">
              <a:buNone/>
            </a:pPr>
            <a:r>
              <a:rPr lang="fa-IR" sz="2000" dirty="0" smtClean="0"/>
              <a:t>-شکنج پیش پیشانی شکمی-میانی مسوول همدلی شناختی است.</a:t>
            </a:r>
          </a:p>
          <a:p>
            <a:pPr marL="68580" indent="0">
              <a:buNone/>
            </a:pPr>
            <a:endParaRPr lang="fa-IR" sz="2000" dirty="0" smtClean="0"/>
          </a:p>
          <a:p>
            <a:pPr marL="68580" indent="0">
              <a:buNone/>
            </a:pPr>
            <a:endParaRPr lang="fa-IR" sz="2000" dirty="0"/>
          </a:p>
          <a:p>
            <a:pPr>
              <a:buFont typeface="Courier New" pitchFamily="49" charset="0"/>
              <a:buChar char="o"/>
            </a:pPr>
            <a:endParaRPr lang="fa-IR" sz="2000" dirty="0" smtClean="0"/>
          </a:p>
        </p:txBody>
      </p:sp>
    </p:spTree>
    <p:extLst>
      <p:ext uri="{BB962C8B-B14F-4D97-AF65-F5344CB8AC3E}">
        <p14:creationId xmlns:p14="http://schemas.microsoft.com/office/powerpoint/2010/main" val="1929468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عصب شناسی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سایر نواحی درگیر در همدلی:</a:t>
            </a:r>
          </a:p>
          <a:p>
            <a:pPr marL="68580" indent="0">
              <a:buNone/>
            </a:pPr>
            <a:r>
              <a:rPr lang="fa-IR" smtClean="0"/>
              <a:t>ساقه مغز،آمیگدال،هیپوتالاموس،عقده های قاعده ای،اینسولا،قشر اربیتوفرونتال.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8010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توصیه هایی جهت افزایش همدلی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به تفاوتهای فردی</a:t>
            </a:r>
          </a:p>
          <a:p>
            <a:r>
              <a:rPr lang="fa-IR" dirty="0" smtClean="0"/>
              <a:t>توجه به تفاوتهای موقعیتی افراد</a:t>
            </a:r>
          </a:p>
          <a:p>
            <a:r>
              <a:rPr lang="fa-IR" dirty="0" smtClean="0"/>
              <a:t>پرهیز از قضاوت کردن و ارزشیابی کردن </a:t>
            </a:r>
          </a:p>
          <a:p>
            <a:r>
              <a:rPr lang="fa-IR" dirty="0" smtClean="0"/>
              <a:t>پرهیز از مقایسه نمودن</a:t>
            </a:r>
          </a:p>
          <a:p>
            <a:r>
              <a:rPr lang="fa-IR" dirty="0" smtClean="0"/>
              <a:t>انعطاف نشان دادن در مورد خود و دیگران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0138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چرایی آموزش مهارتهای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پیچیدگی زندگی در جوامع فعلی</a:t>
            </a:r>
          </a:p>
          <a:p>
            <a:r>
              <a:rPr lang="fa-IR" dirty="0" smtClean="0"/>
              <a:t>دگرگونی های سریع در ابعاد مختلف زندگی</a:t>
            </a:r>
          </a:p>
          <a:p>
            <a:r>
              <a:rPr lang="fa-IR" dirty="0" smtClean="0"/>
              <a:t>افزایش مطالبات محیطی و اجتماعی</a:t>
            </a:r>
          </a:p>
          <a:p>
            <a:r>
              <a:rPr lang="fa-IR" dirty="0" smtClean="0"/>
              <a:t>از سوی دیگر افزایش چشمگیر موارد خطرساز همچون اعتیاد،مشکلات رفتاری- روانی،و اختلالات شخصیت.</a:t>
            </a:r>
          </a:p>
        </p:txBody>
      </p:sp>
    </p:spTree>
    <p:extLst>
      <p:ext uri="{BB962C8B-B14F-4D97-AF65-F5344CB8AC3E}">
        <p14:creationId xmlns:p14="http://schemas.microsoft.com/office/powerpoint/2010/main" val="21548494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 گروهی</a:t>
            </a:r>
            <a:r>
              <a:rPr lang="en-US" dirty="0" smtClean="0"/>
              <a:t>(</a:t>
            </a:r>
            <a:r>
              <a:rPr lang="en-US" dirty="0" err="1" smtClean="0"/>
              <a:t>LbT</a:t>
            </a:r>
            <a:r>
              <a:rPr lang="en-US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 تشکیل گروه های دو نفره،و ایفای نقش،هر فرد به فرد مقابلش یک موضوع جدید را بیان کند،فرد مقابل سعی کند آن موضوع را گرفته،انعکاس داده و بیان مجدد نماید و همدلی نشان دهد.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77915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سوال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طول هفته چند ساعت صرف کار با رسانه ها( رایانه،اینترنت،تلویزیون،روزنامه،مجله،کتاب،...)می کنید؟چند ساعت وقت صرف گفتگوی صمیمانه با همسر،والدین،فرزندان،و یا دوستان می کنید؟ به پاسخ هایتان بیاندیشید.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35275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خودآگاهی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Self-</a:t>
            </a:r>
            <a:r>
              <a:rPr lang="en-US" dirty="0" err="1" smtClean="0"/>
              <a:t>awarness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77918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و چرایی بحث خودآگاهی</a:t>
            </a:r>
          </a:p>
          <a:p>
            <a:r>
              <a:rPr lang="fa-IR" dirty="0" smtClean="0"/>
              <a:t>مطالب و مباحث مربوطه</a:t>
            </a:r>
          </a:p>
          <a:p>
            <a:r>
              <a:rPr lang="fa-IR" dirty="0" smtClean="0"/>
              <a:t>توصیه ها و راهکارهایی برای افزایش این مهارت</a:t>
            </a:r>
          </a:p>
          <a:p>
            <a:r>
              <a:rPr lang="fa-IR" dirty="0" smtClean="0"/>
              <a:t>کار گروهی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9541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اهداف این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آشنا کردن مخاطب با مفهوم خودآگاهی</a:t>
            </a:r>
          </a:p>
          <a:p>
            <a:r>
              <a:rPr lang="fa-IR" dirty="0" smtClean="0"/>
              <a:t>وادار کردن مخاطب به اندیشیدن عمیق تر به ویژگیهای خود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92132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چرایی این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شناخت بیشتر فرد از خود،و نقاط قوت و ضعف خود باعث می شود در موقعیت ها بهتر حاضر شده و سازگاری زیستی و اجتماعی بهتری را برقرار نماید.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86666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هشیاری و خودآگاهی به لحاظ  تجربی و پدیدارشناسی بدیهی ترین مفهوم است ولی در تببین علمی سخت ترین مفهومی که انسان تا به حال با آن مواجه شده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95750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خودآگاهی به مفهوم شناخت نقاط ضعف و قوت،افکار و احساسات هر فرد توسط خودش می باشد.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819053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رشد 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رشد خودآگاهی یک فرایند تدریجی است که از دوره جنینی آغاز می شود و در حدود 2 سالگی نمود بارز بیرونی خواهد داشت.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060627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رشد 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رشد خودآگاهی و رشد اجتماعی درهم تنیده است.</a:t>
            </a:r>
          </a:p>
          <a:p>
            <a:r>
              <a:rPr lang="fa-IR" dirty="0" smtClean="0"/>
              <a:t>مقایسه ای که کودک بین خود و دیگران انجام  می دهد منشائ خودآگاهی محسوب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823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</a:t>
            </a:r>
            <a:r>
              <a:rPr lang="en-US" dirty="0" smtClean="0"/>
              <a:t>WHO </a:t>
            </a:r>
            <a:r>
              <a:rPr lang="fa-IR" dirty="0" smtClean="0"/>
              <a:t> از مهارتهای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مهارتهای زندگی مجموعه ای از توان مندسازی هایی است که یادگیری آنها به سازگاری و رفتارهای مثبت و سازنده منجر می شود و فرد با کمک آنها قادر است به گونه ای موثر با چالشهای زندگی روزمره مقابله کند.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75253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عصب شناسی خودآگاهی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نواحی مختلف مغزی از جمله هسته های موجود در ساقه مغز،نواحی زیر قشری،و قشر در شکل گیری من و خودآگاهی دخیل هستند.</a:t>
            </a:r>
          </a:p>
          <a:p>
            <a:r>
              <a:rPr lang="fa-IR" dirty="0" smtClean="0"/>
              <a:t>نقش نرون های آیینه ای نیز در ایجاد خودآگاهی مطرح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93350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فهرستی از صفات و خصوصیات خودتان را لیست کنید(مثلا نظم،مهرورزی،استقلال،جرات،میل به پیشرفت و ....)و به هر کدام نمره ای از 1-10 بدهید.سپس از دوست صمیمی تان هم بخواهید در مورد شما همین کار را بکند.</a:t>
            </a:r>
          </a:p>
          <a:p>
            <a:r>
              <a:rPr lang="fa-IR" dirty="0" smtClean="0"/>
              <a:t>بین نمرات خودتان و دوست صمیمی تان مقایسه کنید.</a:t>
            </a:r>
          </a:p>
          <a:p>
            <a:r>
              <a:rPr lang="fa-IR" dirty="0" smtClean="0"/>
              <a:t>همین کار را می توانید در مورد اهداف تان ، و یا علائق تان انجام دهید.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557123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سوال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فهرستی از موفقیت های خود را در زمینه های تحصیلی،شغلی،ورزشی،اجتماعی تهیه کنید.</a:t>
            </a:r>
          </a:p>
          <a:p>
            <a:r>
              <a:rPr lang="fa-IR" dirty="0" smtClean="0"/>
              <a:t>سپس خودتان ارزیابی کنید آیا میزان موفقیت شما فراتر از حد انتظارتان بوده است ؟یا کمتر؟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7942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مقابله با هیجانهای منفی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Coping with negative emotions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568725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چرایی این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هیجان یک اتفاق سازگارانه است،اما اگر به شکل نامناسبی ابراز شوند عامل ناسازگاری خواهند 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471287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هیجان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هیجان یک پدیده چند وجهی است (فیزیولوژیک،ذهنی،انگیزشی،اجتماعی)</a:t>
            </a:r>
          </a:p>
          <a:p>
            <a:r>
              <a:rPr lang="fa-IR" dirty="0" smtClean="0"/>
              <a:t>هیجان اساسا یک عامل سازگاری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229714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علل ایجاد هیجان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برانگیختگی و تغییرات فیزیولوژیک</a:t>
            </a:r>
          </a:p>
          <a:p>
            <a:r>
              <a:rPr lang="fa-IR" dirty="0" smtClean="0"/>
              <a:t>حالات بدنی و چهره ای</a:t>
            </a:r>
          </a:p>
          <a:p>
            <a:r>
              <a:rPr lang="fa-IR" dirty="0" smtClean="0"/>
              <a:t>افکار و تفسیرهای شناختی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74741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تقسیم بندی هیجانها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خوشایند-ناخوشایند(مثبت-منفی)</a:t>
            </a:r>
          </a:p>
          <a:p>
            <a:r>
              <a:rPr lang="fa-IR" dirty="0" smtClean="0"/>
              <a:t>ساده-مرکب</a:t>
            </a:r>
          </a:p>
          <a:p>
            <a:r>
              <a:rPr lang="fa-IR" dirty="0" smtClean="0"/>
              <a:t>سرشتی-فرهنگی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959351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هیجان های مثبت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حس مثبت و خوشایند ایجاد می کند،سازنده است و به انسجام شخصیت کمک می کند.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35694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هیجان های منفی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حس منفی و ناخوشایند ایجاد می کنند،مخربند و سازگاری را بر هم می زنند،باعث از هم گسیختگی شخصیتی می شوند.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4102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هدف آموزش مهارتهای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هدف اصلی توان مندسازی افراد در عرصه کار و زندگی و روابط بین فردی و پیشگیری از گسترش بیماریهای رفتاری و نا هنجاریهای اجتماعی است.</a:t>
            </a:r>
          </a:p>
          <a:p>
            <a:r>
              <a:rPr lang="fa-IR" dirty="0" smtClean="0"/>
              <a:t>این آموزش ها بر پایه زندگی مهارت محور،آموزش سلامت و زندگی خانوادگی می باشد.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83980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هیجان های منفی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ترس</a:t>
            </a:r>
          </a:p>
          <a:p>
            <a:r>
              <a:rPr lang="fa-IR" dirty="0" smtClean="0"/>
              <a:t>اضطراب</a:t>
            </a:r>
          </a:p>
          <a:p>
            <a:r>
              <a:rPr lang="fa-IR" dirty="0" smtClean="0"/>
              <a:t>غم</a:t>
            </a:r>
          </a:p>
          <a:p>
            <a:r>
              <a:rPr lang="fa-IR" dirty="0" smtClean="0"/>
              <a:t>خشم</a:t>
            </a:r>
          </a:p>
          <a:p>
            <a:r>
              <a:rPr lang="fa-IR" dirty="0" smtClean="0"/>
              <a:t>...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61553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خشم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مخرب ترین و داغ ترین هیجان محسوب می شود، با ویژگی شلیک عصبی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56301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علل خشم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محدودیت جسمی و روانی</a:t>
            </a:r>
          </a:p>
          <a:p>
            <a:r>
              <a:rPr lang="fa-IR" dirty="0" smtClean="0"/>
              <a:t>محرومیت و از دست دادن و ناکامی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88143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موقعیت های خشم برانگیز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مورد ظلم واقع شدن</a:t>
            </a:r>
          </a:p>
          <a:p>
            <a:r>
              <a:rPr lang="fa-IR" dirty="0" smtClean="0"/>
              <a:t>مسخره یا تحقیر شدن</a:t>
            </a:r>
          </a:p>
          <a:p>
            <a:r>
              <a:rPr lang="fa-IR" dirty="0" smtClean="0"/>
              <a:t>آسیب دیدن از سوی دیگران</a:t>
            </a:r>
          </a:p>
          <a:p>
            <a:r>
              <a:rPr lang="fa-IR" dirty="0" smtClean="0"/>
              <a:t>مورد بی اعتنایی یا بی توجهی واقع شدن</a:t>
            </a:r>
          </a:p>
          <a:p>
            <a:r>
              <a:rPr lang="fa-IR" dirty="0" smtClean="0"/>
              <a:t>مورد پرخاشگری واقع شدن</a:t>
            </a:r>
          </a:p>
          <a:p>
            <a:r>
              <a:rPr lang="fa-IR" dirty="0" smtClean="0"/>
              <a:t>قطع ناخواسته یک کار مورد علاقه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585439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شیوه های کنترل خشم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ترک کردن محل</a:t>
            </a:r>
          </a:p>
          <a:p>
            <a:r>
              <a:rPr lang="fa-IR" dirty="0" smtClean="0"/>
              <a:t>ورزش و تمرینات ورزشی شدید</a:t>
            </a:r>
          </a:p>
          <a:p>
            <a:r>
              <a:rPr lang="fa-IR" dirty="0" smtClean="0"/>
              <a:t>خوردن و آشامیدن در لحظه خشم</a:t>
            </a:r>
          </a:p>
          <a:p>
            <a:r>
              <a:rPr lang="fa-IR" dirty="0" smtClean="0"/>
              <a:t>پرت کردن حواس و پرداختن به امور دیگر</a:t>
            </a:r>
          </a:p>
          <a:p>
            <a:r>
              <a:rPr lang="fa-IR" dirty="0" smtClean="0"/>
              <a:t>استفاده از حمایت اجتماعی</a:t>
            </a:r>
          </a:p>
          <a:p>
            <a:r>
              <a:rPr lang="fa-IR" dirty="0" smtClean="0"/>
              <a:t>حل مشکل و ایجاد تغییر در محیط</a:t>
            </a:r>
          </a:p>
          <a:p>
            <a:r>
              <a:rPr lang="fa-IR" dirty="0" smtClean="0"/>
              <a:t>و در نهایت برای دراز مدت تغییر باورها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122388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ترک کردن محل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ترک کردن محل مراحل زیر توصیه می شود:</a:t>
            </a:r>
          </a:p>
          <a:p>
            <a:pPr marL="68580" indent="0">
              <a:buNone/>
            </a:pPr>
            <a:r>
              <a:rPr lang="fa-IR" sz="2000" dirty="0" smtClean="0"/>
              <a:t>-ارائه توضیح به مخاطب در زمینه علت ترک مکان</a:t>
            </a:r>
          </a:p>
          <a:p>
            <a:pPr marL="68580" indent="0">
              <a:buNone/>
            </a:pPr>
            <a:r>
              <a:rPr lang="fa-IR" sz="2000" dirty="0" smtClean="0"/>
              <a:t>-ترک موقعیت به مدت 45 دقیقه</a:t>
            </a:r>
          </a:p>
          <a:p>
            <a:pPr marL="68580" indent="0">
              <a:buNone/>
            </a:pPr>
            <a:r>
              <a:rPr lang="fa-IR" sz="2000" dirty="0" smtClean="0"/>
              <a:t>-و طی این مدت انجام فعالیت های ملایم بدنی</a:t>
            </a:r>
          </a:p>
          <a:p>
            <a:pPr marL="68580" indent="0">
              <a:buNone/>
            </a:pP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661800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 گروهی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شیوه هایی را برای کنترل ترس و اضطراب توضیح دهید.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24466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mtClean="0"/>
              <a:t>با تشکر از توجه شما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27" y="4581128"/>
            <a:ext cx="1625397" cy="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9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پیغام نهایی این آموزش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شخص هیجانات خود و دیگران را بازشناسی کند.</a:t>
            </a:r>
          </a:p>
          <a:p>
            <a:r>
              <a:rPr lang="fa-IR" dirty="0" smtClean="0"/>
              <a:t>هیجانات شدید(مثبت و منفی) را تنظیم و مدیریت کند.</a:t>
            </a:r>
          </a:p>
          <a:p>
            <a:r>
              <a:rPr lang="fa-IR" dirty="0" smtClean="0"/>
              <a:t>حوزه های نیاز و نقاط قوت خود را شناسایی کند.</a:t>
            </a:r>
          </a:p>
          <a:p>
            <a:r>
              <a:rPr lang="fa-IR" dirty="0" smtClean="0"/>
              <a:t>دیدگاه دیگران را احساس و هیجاناتش را درک کند.</a:t>
            </a:r>
          </a:p>
          <a:p>
            <a:r>
              <a:rPr lang="fa-IR" dirty="0" smtClean="0"/>
              <a:t>بدرستی و به روشنی بشنود و ارتباط برقرار کند.</a:t>
            </a:r>
          </a:p>
          <a:p>
            <a:r>
              <a:rPr lang="fa-IR" dirty="0" smtClean="0"/>
              <a:t>خود و دیگران را در نظر بگیرد و به تفاوتها توجه کند.</a:t>
            </a:r>
          </a:p>
          <a:p>
            <a:r>
              <a:rPr lang="fa-IR" dirty="0" smtClean="0"/>
              <a:t>مشکلات را بدرستی شناسایی کند.</a:t>
            </a:r>
          </a:p>
          <a:p>
            <a:pPr marL="6858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5967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پیغام نهایی این آموزش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اهداف مثبت و واقع بینانه طرحریزی کند.</a:t>
            </a:r>
          </a:p>
          <a:p>
            <a:r>
              <a:rPr lang="fa-IR" dirty="0" smtClean="0"/>
              <a:t>به سمت دیگران برود و ارتباط مثبت برقرار کند.</a:t>
            </a:r>
          </a:p>
          <a:p>
            <a:r>
              <a:rPr lang="fa-IR" dirty="0" smtClean="0"/>
              <a:t>حل مساله کند،تصمیم بگیرد،و برنامه بریزد.</a:t>
            </a:r>
          </a:p>
          <a:p>
            <a:r>
              <a:rPr lang="fa-IR" dirty="0" smtClean="0"/>
              <a:t>در برابر فشار منفی همسالان مقاومت کند.</a:t>
            </a:r>
          </a:p>
          <a:p>
            <a:r>
              <a:rPr lang="fa-IR" dirty="0" smtClean="0"/>
              <a:t>همکاری کند،مذاکره کند، و تعارض را حل کند.</a:t>
            </a:r>
          </a:p>
          <a:p>
            <a:r>
              <a:rPr lang="fa-IR" dirty="0" smtClean="0"/>
              <a:t>جستجوی کمک کند و کمک دریافت کند.</a:t>
            </a:r>
          </a:p>
          <a:p>
            <a:r>
              <a:rPr lang="fa-IR" dirty="0" smtClean="0"/>
              <a:t>مسوولیت اخلاقی و اجتماعی نشان دهد.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3266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مهارتهای ارتباط موثر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Communication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98633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462</TotalTime>
  <Words>1843</Words>
  <Application>Microsoft Office PowerPoint</Application>
  <PresentationFormat>On-screen Show (4:3)</PresentationFormat>
  <Paragraphs>258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B Niki Border</vt:lpstr>
      <vt:lpstr>Century Gothic</vt:lpstr>
      <vt:lpstr>Courier New</vt:lpstr>
      <vt:lpstr>Tahoma</vt:lpstr>
      <vt:lpstr>Wingdings 2</vt:lpstr>
      <vt:lpstr>Austin</vt:lpstr>
      <vt:lpstr>کارگاه آموزش مهارتهای زندگی</vt:lpstr>
      <vt:lpstr>چارچوب هر بحث</vt:lpstr>
      <vt:lpstr>عناوین مورد بحث</vt:lpstr>
      <vt:lpstr>چرایی آموزش مهارتهای زندگی</vt:lpstr>
      <vt:lpstr>تعریف WHO  از مهارتهای زندگی</vt:lpstr>
      <vt:lpstr>هدف آموزش مهارتهای زندگی</vt:lpstr>
      <vt:lpstr>پیغام نهایی این آموزش ها</vt:lpstr>
      <vt:lpstr>پیغام نهایی این آموزش ها</vt:lpstr>
      <vt:lpstr>مهارتهای ارتباط موثر</vt:lpstr>
      <vt:lpstr>مهارتهای برقراری ارتباط موثر</vt:lpstr>
      <vt:lpstr>مهارتهای برقراری ارتباط موثر</vt:lpstr>
      <vt:lpstr>مهارتهای برقراری ارتباط موثر</vt:lpstr>
      <vt:lpstr>عناصر اصلی ارتباط</vt:lpstr>
      <vt:lpstr>اجزای کلامی ارتباط</vt:lpstr>
      <vt:lpstr>اجزای غیرکلامی ارتباط</vt:lpstr>
      <vt:lpstr>مراحل ارتباط</vt:lpstr>
      <vt:lpstr>ابزارهای ارتباط</vt:lpstr>
      <vt:lpstr>ابزارهای ارتباط</vt:lpstr>
      <vt:lpstr>ابزارهای ارتباط</vt:lpstr>
      <vt:lpstr>مراحل ارتباط</vt:lpstr>
      <vt:lpstr>مراحل ارتباط</vt:lpstr>
      <vt:lpstr>مراحل ارتباط </vt:lpstr>
      <vt:lpstr>کار گروهی</vt:lpstr>
      <vt:lpstr>سوال گروهی</vt:lpstr>
      <vt:lpstr>همدلی</vt:lpstr>
      <vt:lpstr>همدلی</vt:lpstr>
      <vt:lpstr>چرایی همدلی</vt:lpstr>
      <vt:lpstr>همدلی</vt:lpstr>
      <vt:lpstr>انواع همدلی</vt:lpstr>
      <vt:lpstr>رشد همدلی</vt:lpstr>
      <vt:lpstr>ریشه رفتارهای همدلانه</vt:lpstr>
      <vt:lpstr>ریشه رفتارهای همدلانه</vt:lpstr>
      <vt:lpstr>ریشه رفتارهای همدلانه</vt:lpstr>
      <vt:lpstr>افرادی که در همدلی عاطفی مشکل دارند</vt:lpstr>
      <vt:lpstr>افرادی که در همدلی شناختی مشکل دارند</vt:lpstr>
      <vt:lpstr>افرادی که در هر دو نوع همدلی مشکل دارند</vt:lpstr>
      <vt:lpstr>عصب شناسی همدلی</vt:lpstr>
      <vt:lpstr>عصب شناسی همدلی</vt:lpstr>
      <vt:lpstr>توصیه هایی جهت افزایش همدلی</vt:lpstr>
      <vt:lpstr>کار گروهی(LbT)</vt:lpstr>
      <vt:lpstr>سوال گروهی</vt:lpstr>
      <vt:lpstr>خودآگاهی</vt:lpstr>
      <vt:lpstr>خودآگاهی</vt:lpstr>
      <vt:lpstr>اهداف این بحث</vt:lpstr>
      <vt:lpstr>چرایی این بحث</vt:lpstr>
      <vt:lpstr>خودآگاهی</vt:lpstr>
      <vt:lpstr>تعریف خودآگاهی</vt:lpstr>
      <vt:lpstr>رشد خودآگاهی</vt:lpstr>
      <vt:lpstr>رشد خودآگاهی</vt:lpstr>
      <vt:lpstr>عصب شناسی خودآگاهی</vt:lpstr>
      <vt:lpstr>کار گروهی</vt:lpstr>
      <vt:lpstr>سوال گروهی</vt:lpstr>
      <vt:lpstr>مقابله با هیجانهای منفی</vt:lpstr>
      <vt:lpstr>چرایی این بحث</vt:lpstr>
      <vt:lpstr>تعریف هیجان</vt:lpstr>
      <vt:lpstr>علل ایجاد هیجان</vt:lpstr>
      <vt:lpstr>تقسیم بندی هیجانها</vt:lpstr>
      <vt:lpstr>هیجان های مثبت</vt:lpstr>
      <vt:lpstr>هیجان های منفی</vt:lpstr>
      <vt:lpstr>هیجان های منفی</vt:lpstr>
      <vt:lpstr>تعریف خشم</vt:lpstr>
      <vt:lpstr>علل خشم</vt:lpstr>
      <vt:lpstr>موقعیت های خشم برانگیز</vt:lpstr>
      <vt:lpstr>شیوه های کنترل خشم</vt:lpstr>
      <vt:lpstr>ترک کردن محل</vt:lpstr>
      <vt:lpstr>کار گروهی</vt:lpstr>
      <vt:lpstr>با تشکر از توجه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مهارتهای زندگی</dc:title>
  <dc:creator>Dr.sabouri</dc:creator>
  <cp:lastModifiedBy>Ideal System</cp:lastModifiedBy>
  <cp:revision>48</cp:revision>
  <dcterms:created xsi:type="dcterms:W3CDTF">2014-05-26T05:20:55Z</dcterms:created>
  <dcterms:modified xsi:type="dcterms:W3CDTF">2016-01-28T11:52:01Z</dcterms:modified>
</cp:coreProperties>
</file>