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8" d="100"/>
          <a:sy n="58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3064-875B-4230-B1EF-0FB20076E68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EAFD-9E35-4E11-A22E-32DCF0DB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7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3064-875B-4230-B1EF-0FB20076E68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EAFD-9E35-4E11-A22E-32DCF0DB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05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3064-875B-4230-B1EF-0FB20076E68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EAFD-9E35-4E11-A22E-32DCF0DB9B9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4462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3064-875B-4230-B1EF-0FB20076E68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EAFD-9E35-4E11-A22E-32DCF0DB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04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3064-875B-4230-B1EF-0FB20076E68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EAFD-9E35-4E11-A22E-32DCF0DB9B9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8798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3064-875B-4230-B1EF-0FB20076E68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EAFD-9E35-4E11-A22E-32DCF0DB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03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3064-875B-4230-B1EF-0FB20076E68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EAFD-9E35-4E11-A22E-32DCF0DB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04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3064-875B-4230-B1EF-0FB20076E68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EAFD-9E35-4E11-A22E-32DCF0DB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339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53848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4000500"/>
            <a:ext cx="53848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4000500"/>
            <a:ext cx="53848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670837-6D05-4DC7-B972-A3492922465F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74059"/>
      </p:ext>
    </p:extLst>
  </p:cSld>
  <p:clrMapOvr>
    <a:masterClrMapping/>
  </p:clrMapOvr>
  <p:transition>
    <p:wedg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109728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37A761-B466-4C30-84AC-00F1B3A32B72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96492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3064-875B-4230-B1EF-0FB20076E68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EAFD-9E35-4E11-A22E-32DCF0DB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864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3064-875B-4230-B1EF-0FB20076E68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EAFD-9E35-4E11-A22E-32DCF0DB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0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3064-875B-4230-B1EF-0FB20076E68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EAFD-9E35-4E11-A22E-32DCF0DB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03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3064-875B-4230-B1EF-0FB20076E68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EAFD-9E35-4E11-A22E-32DCF0DB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96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3064-875B-4230-B1EF-0FB20076E68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EAFD-9E35-4E11-A22E-32DCF0DB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3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3064-875B-4230-B1EF-0FB20076E68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EAFD-9E35-4E11-A22E-32DCF0DB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30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3064-875B-4230-B1EF-0FB20076E68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EAFD-9E35-4E11-A22E-32DCF0DB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47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3064-875B-4230-B1EF-0FB20076E68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EAFD-9E35-4E11-A22E-32DCF0DB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5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73064-875B-4230-B1EF-0FB20076E68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C4BEAFD-9E35-4E11-A22E-32DCF0DB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060576"/>
            <a:ext cx="8229600" cy="2519363"/>
          </a:xfrm>
        </p:spPr>
        <p:txBody>
          <a:bodyPr/>
          <a:lstStyle/>
          <a:p>
            <a:pPr algn="ctr" eaLnBrk="1" hangingPunct="1">
              <a:lnSpc>
                <a:spcPct val="160000"/>
              </a:lnSpc>
            </a:pPr>
            <a:r>
              <a:rPr lang="fa-IR" dirty="0" smtClean="0">
                <a:solidFill>
                  <a:srgbClr val="FF0000"/>
                </a:solidFill>
                <a:cs typeface="Nazanin" pitchFamily="2" charset="-78"/>
                <a:hlinkClick r:id="rId2" action="ppaction://hlinksldjump"/>
              </a:rPr>
              <a:t>فصل سوم:</a:t>
            </a:r>
            <a:r>
              <a:rPr lang="fa-IR" b="1" dirty="0" smtClean="0">
                <a:cs typeface="Nazanin" pitchFamily="2" charset="-78"/>
                <a:hlinkClick r:id="rId2" action="ppaction://hlinksldjump"/>
              </a:rPr>
              <a:t/>
            </a:r>
            <a:br>
              <a:rPr lang="fa-IR" b="1" dirty="0" smtClean="0">
                <a:cs typeface="Nazanin" pitchFamily="2" charset="-78"/>
                <a:hlinkClick r:id="rId2" action="ppaction://hlinksldjump"/>
              </a:rPr>
            </a:br>
            <a:r>
              <a:rPr lang="fa-IR" b="1" dirty="0" smtClean="0">
                <a:cs typeface="Nazanin" pitchFamily="2" charset="-78"/>
              </a:rPr>
              <a:t>محيط خارجي </a:t>
            </a:r>
            <a:endParaRPr lang="en-US" b="1" dirty="0" smtClean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67690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راههاي تاثير عوامل محيطي بر سازمان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نياز سازمان به اطلاعات درباره محيط؛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نياز سازمان به منابع موجود در محيط؛</a:t>
            </a:r>
            <a:endParaRPr lang="en-US" smtClean="0">
              <a:solidFill>
                <a:srgbClr val="003366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2583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محيط نامطمئن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نامطمئن بودن محيط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 به اين معني است كه تصميم گيرندگان دربارۀ عوامل محيطي اطلاعات كافي ندارند و براي پيش بيني تغييرات خارجي با مشكل روبرو هستند.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7294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ساده يا پيچيده بودن محيط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cs typeface="Nazanin" pitchFamily="2" charset="-78"/>
              </a:rPr>
              <a:t>در يك </a:t>
            </a: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محيط پيچيده</a:t>
            </a:r>
            <a:r>
              <a:rPr lang="fa-IR" smtClean="0">
                <a:cs typeface="Nazanin" pitchFamily="2" charset="-78"/>
              </a:rPr>
              <a:t>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تعداد زيادي عوامل خارجي</a:t>
            </a:r>
            <a:r>
              <a:rPr lang="fa-IR" smtClean="0">
                <a:cs typeface="Nazanin" pitchFamily="2" charset="-78"/>
              </a:rPr>
              <a:t> با هم ارتباط دارند و بر سازمان اثر مي گذارند.</a:t>
            </a:r>
          </a:p>
          <a:p>
            <a:pPr eaLnBrk="1" hangingPunct="1"/>
            <a:r>
              <a:rPr lang="fa-IR" smtClean="0">
                <a:cs typeface="Nazanin" pitchFamily="2" charset="-78"/>
              </a:rPr>
              <a:t>در يك </a:t>
            </a: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محيط ساده</a:t>
            </a:r>
            <a:r>
              <a:rPr lang="fa-IR" smtClean="0">
                <a:cs typeface="Nazanin" pitchFamily="2" charset="-78"/>
              </a:rPr>
              <a:t> تنها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سه يا چهار عامل خارجي</a:t>
            </a:r>
            <a:r>
              <a:rPr lang="fa-IR" smtClean="0">
                <a:cs typeface="Nazanin" pitchFamily="2" charset="-78"/>
              </a:rPr>
              <a:t> بر سازمان اثر مي گذارند.</a:t>
            </a:r>
            <a:endParaRPr lang="en-US" smtClean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73820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پايدار يا ناپايدار بودن محيط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اگر يك محيط در يك دورۀ چند ماهه يا چند ساله در يك وضع باقي بماند،آن را </a:t>
            </a: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پايدار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 مي نامند.</a:t>
            </a:r>
          </a:p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در شرايط </a:t>
            </a: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ناپايدار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 عوامل محيطي </a:t>
            </a: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تغييرات ناگهاني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 دارند. 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2683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 anchor="t"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چارچوبي براي ارزيابي محيطي</a:t>
            </a:r>
            <a:endParaRPr lang="en-US" b="1" smtClean="0">
              <a:cs typeface="Nazanin" pitchFamily="2" charset="-78"/>
            </a:endParaRPr>
          </a:p>
        </p:txBody>
      </p:sp>
      <p:graphicFrame>
        <p:nvGraphicFramePr>
          <p:cNvPr id="115852" name="Group 140"/>
          <p:cNvGraphicFramePr>
            <a:graphicFrameLocks noGrp="1"/>
          </p:cNvGraphicFramePr>
          <p:nvPr>
            <p:ph sz="quarter" idx="1"/>
          </p:nvPr>
        </p:nvGraphicFramePr>
        <p:xfrm>
          <a:off x="2714626" y="1341439"/>
          <a:ext cx="3668713" cy="2232025"/>
        </p:xfrm>
        <a:graphic>
          <a:graphicData uri="http://schemas.openxmlformats.org/drawingml/2006/table">
            <a:tbl>
              <a:tblPr rtl="1"/>
              <a:tblGrid>
                <a:gridCol w="3668713"/>
              </a:tblGrid>
              <a:tr h="9271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ahoma" pitchFamily="34" charset="0"/>
                          <a:cs typeface="Nazanin" pitchFamily="2" charset="-78"/>
                        </a:rPr>
                        <a:t>پيچيده +پايدار</a:t>
                      </a: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=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ahoma" pitchFamily="34" charset="0"/>
                          <a:cs typeface="Nazanin" pitchFamily="2" charset="-78"/>
                        </a:rPr>
                        <a:t>عدم اطمينان اندك-متوسط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30492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Nazanin" pitchFamily="2" charset="-78"/>
                        </a:rPr>
                        <a:t>1-تعداد زياد و متفاوت عوامل خارجي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2-عوامل ثابت اند يا تغييرات اندكي دارند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نمونه: شركتهاي بيمه و دانشگاهها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5847" name="Group 135"/>
          <p:cNvGraphicFramePr>
            <a:graphicFrameLocks noGrp="1"/>
          </p:cNvGraphicFramePr>
          <p:nvPr>
            <p:ph sz="quarter" idx="2"/>
          </p:nvPr>
        </p:nvGraphicFramePr>
        <p:xfrm>
          <a:off x="6521450" y="1303338"/>
          <a:ext cx="4038600" cy="2265634"/>
        </p:xfrm>
        <a:graphic>
          <a:graphicData uri="http://schemas.openxmlformats.org/drawingml/2006/table">
            <a:tbl>
              <a:tblPr rtl="1"/>
              <a:tblGrid>
                <a:gridCol w="4038600"/>
              </a:tblGrid>
              <a:tr h="89581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ساده+پايدار</a:t>
                      </a: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Arial" charset="0"/>
                        </a:rPr>
                        <a:t>=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عدم اطمينان اندك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369552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1-تعداد كم عوامل خارجي و عوامل مشابه هم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2-عوامل ثابت اند يا تغييرات اندكي دارند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نمونه:توليد كنندۀ مواد غذايي 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5878" name="Group 166"/>
          <p:cNvGraphicFramePr>
            <a:graphicFrameLocks noGrp="1"/>
          </p:cNvGraphicFramePr>
          <p:nvPr>
            <p:ph sz="quarter" idx="3"/>
          </p:nvPr>
        </p:nvGraphicFramePr>
        <p:xfrm>
          <a:off x="2711450" y="3683001"/>
          <a:ext cx="3671888" cy="2625725"/>
        </p:xfrm>
        <a:graphic>
          <a:graphicData uri="http://schemas.openxmlformats.org/drawingml/2006/table">
            <a:tbl>
              <a:tblPr rtl="1"/>
              <a:tblGrid>
                <a:gridCol w="3671888"/>
              </a:tblGrid>
              <a:tr h="9429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ahoma" pitchFamily="34" charset="0"/>
                          <a:cs typeface="Nazanin" pitchFamily="2" charset="-78"/>
                        </a:rPr>
                        <a:t>پيچيده +نا پايدار</a:t>
                      </a: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=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ahoma" pitchFamily="34" charset="0"/>
                          <a:cs typeface="Nazanin" pitchFamily="2" charset="-78"/>
                        </a:rPr>
                        <a:t>عدم اطمينان اندك-متوسط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6827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Nazanin" pitchFamily="2" charset="-78"/>
                        </a:rPr>
                        <a:t>1-تعداد زياد و متفاوت عوامل خارجي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2-عوامل بطور مرتب و غيرقابل پيش بيني تغيير مي كنند.</a:t>
                      </a: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zanin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نمونه: شركتهاي الكترونيكي  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5873" name="Group 161"/>
          <p:cNvGraphicFramePr>
            <a:graphicFrameLocks noGrp="1"/>
          </p:cNvGraphicFramePr>
          <p:nvPr>
            <p:ph sz="quarter" idx="4"/>
          </p:nvPr>
        </p:nvGraphicFramePr>
        <p:xfrm>
          <a:off x="6521450" y="3697289"/>
          <a:ext cx="4038600" cy="2611437"/>
        </p:xfrm>
        <a:graphic>
          <a:graphicData uri="http://schemas.openxmlformats.org/drawingml/2006/table">
            <a:tbl>
              <a:tblPr rtl="1"/>
              <a:tblGrid>
                <a:gridCol w="4038600"/>
              </a:tblGrid>
              <a:tr h="9096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ساده+ ناپايدار</a:t>
                      </a: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Arial" charset="0"/>
                        </a:rPr>
                        <a:t>=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عدم اطمينان متوسط-زياد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701799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1-تعداد كم عوامل خارجي و عوامل مشابه هم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2-عوامل بطور مرتب و غيرقابل پيش بيني تغيير مي كنند.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نمونه:توليد كنندۀ لوازم آرايشي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pSp>
        <p:nvGrpSpPr>
          <p:cNvPr id="98339" name="Group 175"/>
          <p:cNvGrpSpPr>
            <a:grpSpLocks/>
          </p:cNvGrpSpPr>
          <p:nvPr/>
        </p:nvGrpSpPr>
        <p:grpSpPr bwMode="auto">
          <a:xfrm>
            <a:off x="1524000" y="1341439"/>
            <a:ext cx="9144000" cy="5424487"/>
            <a:chOff x="0" y="845"/>
            <a:chExt cx="5760" cy="3417"/>
          </a:xfrm>
        </p:grpSpPr>
        <p:sp>
          <p:nvSpPr>
            <p:cNvPr id="98340" name="Text Box 171"/>
            <p:cNvSpPr txBox="1">
              <a:spLocks noChangeArrowheads="1"/>
            </p:cNvSpPr>
            <p:nvPr/>
          </p:nvSpPr>
          <p:spPr bwMode="auto">
            <a:xfrm>
              <a:off x="748" y="3974"/>
              <a:ext cx="50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2400">
                  <a:latin typeface="Tahoma" panose="020B0604030504040204" pitchFamily="34" charset="0"/>
                  <a:cs typeface="Nazanin" pitchFamily="2" charset="-78"/>
                </a:rPr>
                <a:t> </a:t>
              </a:r>
              <a:r>
                <a:rPr lang="fa-IR" sz="2400" b="1">
                  <a:latin typeface="Tahoma" panose="020B0604030504040204" pitchFamily="34" charset="0"/>
                  <a:cs typeface="Nazanin" pitchFamily="2" charset="-78"/>
                </a:rPr>
                <a:t>ساده</a:t>
              </a:r>
              <a:r>
                <a:rPr lang="fa-IR" sz="2400">
                  <a:latin typeface="Tahoma" panose="020B0604030504040204" pitchFamily="34" charset="0"/>
                  <a:cs typeface="Nazanin" pitchFamily="2" charset="-78"/>
                </a:rPr>
                <a:t>                                  </a:t>
              </a:r>
              <a:r>
                <a:rPr lang="fa-IR" sz="2400" b="1">
                  <a:solidFill>
                    <a:srgbClr val="FF0000"/>
                  </a:solidFill>
                  <a:latin typeface="Tahoma" panose="020B0604030504040204" pitchFamily="34" charset="0"/>
                  <a:cs typeface="Nazanin" pitchFamily="2" charset="-78"/>
                </a:rPr>
                <a:t>پيچيدگي محيط</a:t>
              </a:r>
              <a:r>
                <a:rPr lang="fa-IR" sz="2400">
                  <a:latin typeface="Tahoma" panose="020B0604030504040204" pitchFamily="34" charset="0"/>
                  <a:cs typeface="Nazanin" pitchFamily="2" charset="-78"/>
                </a:rPr>
                <a:t>                          </a:t>
              </a:r>
              <a:r>
                <a:rPr lang="fa-IR" sz="2400" b="1">
                  <a:latin typeface="Tahoma" panose="020B0604030504040204" pitchFamily="34" charset="0"/>
                  <a:cs typeface="Nazanin" pitchFamily="2" charset="-78"/>
                </a:rPr>
                <a:t>پيچيده</a:t>
              </a:r>
              <a:r>
                <a:rPr lang="fa-IR" sz="2400">
                  <a:latin typeface="Tahoma" panose="020B0604030504040204" pitchFamily="34" charset="0"/>
                  <a:cs typeface="Nazanin" pitchFamily="2" charset="-78"/>
                </a:rPr>
                <a:t> </a:t>
              </a:r>
              <a:endParaRPr lang="en-US" sz="2400">
                <a:latin typeface="Tahoma" panose="020B0604030504040204" pitchFamily="34" charset="0"/>
                <a:cs typeface="Nazanin" pitchFamily="2" charset="-78"/>
              </a:endParaRPr>
            </a:p>
          </p:txBody>
        </p:sp>
        <p:sp>
          <p:nvSpPr>
            <p:cNvPr id="98341" name="Text Box 172"/>
            <p:cNvSpPr txBox="1">
              <a:spLocks noChangeArrowheads="1"/>
            </p:cNvSpPr>
            <p:nvPr/>
          </p:nvSpPr>
          <p:spPr bwMode="auto">
            <a:xfrm>
              <a:off x="0" y="845"/>
              <a:ext cx="703" cy="30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2200" b="1">
                  <a:cs typeface="Nazanin" pitchFamily="2" charset="-78"/>
                </a:rPr>
                <a:t>پايدار </a:t>
              </a:r>
            </a:p>
            <a:p>
              <a:pPr eaLnBrk="1" hangingPunct="1">
                <a:spcBef>
                  <a:spcPct val="50000"/>
                </a:spcBef>
              </a:pPr>
              <a:endParaRPr lang="fa-IR" sz="2200" b="1">
                <a:cs typeface="Nazanin" pitchFamily="2" charset="-78"/>
              </a:endParaRPr>
            </a:p>
            <a:p>
              <a:pPr eaLnBrk="1" hangingPunct="1">
                <a:spcBef>
                  <a:spcPct val="50000"/>
                </a:spcBef>
              </a:pPr>
              <a:endParaRPr lang="fa-IR" sz="2200" b="1">
                <a:cs typeface="Nazanin" pitchFamily="2" charset="-78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fa-IR" sz="2200" b="1">
                  <a:cs typeface="Nazanin" pitchFamily="2" charset="-78"/>
                </a:rPr>
                <a:t>تغييرات محيط</a:t>
              </a:r>
            </a:p>
            <a:p>
              <a:pPr eaLnBrk="1" hangingPunct="1">
                <a:spcBef>
                  <a:spcPct val="50000"/>
                </a:spcBef>
              </a:pPr>
              <a:endParaRPr lang="fa-IR" sz="2200" b="1">
                <a:cs typeface="Nazanin" pitchFamily="2" charset="-78"/>
              </a:endParaRPr>
            </a:p>
            <a:p>
              <a:pPr eaLnBrk="1" hangingPunct="1">
                <a:spcBef>
                  <a:spcPct val="50000"/>
                </a:spcBef>
              </a:pPr>
              <a:endParaRPr lang="fa-IR" sz="2200" b="1">
                <a:cs typeface="Nazanin" pitchFamily="2" charset="-78"/>
              </a:endParaRPr>
            </a:p>
            <a:p>
              <a:pPr eaLnBrk="1" hangingPunct="1">
                <a:spcBef>
                  <a:spcPct val="50000"/>
                </a:spcBef>
              </a:pPr>
              <a:endParaRPr lang="fa-IR" sz="2200" b="1">
                <a:cs typeface="Nazanin" pitchFamily="2" charset="-78"/>
              </a:endParaRPr>
            </a:p>
            <a:p>
              <a:pPr eaLnBrk="1" hangingPunct="1">
                <a:spcBef>
                  <a:spcPct val="50000"/>
                </a:spcBef>
              </a:pPr>
              <a:endParaRPr lang="fa-IR" sz="2200" b="1">
                <a:cs typeface="Nazanin" pitchFamily="2" charset="-78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fa-IR" sz="2200" b="1">
                  <a:cs typeface="Nazanin" pitchFamily="2" charset="-78"/>
                </a:rPr>
                <a:t>ناپايدار </a:t>
              </a:r>
              <a:endParaRPr lang="en-US" sz="2200" b="1">
                <a:cs typeface="Nazanin" pitchFamily="2" charset="-78"/>
              </a:endParaRPr>
            </a:p>
          </p:txBody>
        </p:sp>
        <p:sp>
          <p:nvSpPr>
            <p:cNvPr id="98342" name="AutoShape 173"/>
            <p:cNvSpPr>
              <a:spLocks noChangeArrowheads="1"/>
            </p:cNvSpPr>
            <p:nvPr/>
          </p:nvSpPr>
          <p:spPr bwMode="auto">
            <a:xfrm rot="2584859">
              <a:off x="2755" y="1986"/>
              <a:ext cx="738" cy="799"/>
            </a:xfrm>
            <a:prstGeom prst="downArrow">
              <a:avLst>
                <a:gd name="adj1" fmla="val 50000"/>
                <a:gd name="adj2" fmla="val 27066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8343" name="Text Box 174"/>
            <p:cNvSpPr txBox="1">
              <a:spLocks noChangeArrowheads="1"/>
            </p:cNvSpPr>
            <p:nvPr/>
          </p:nvSpPr>
          <p:spPr bwMode="auto">
            <a:xfrm>
              <a:off x="2517" y="2069"/>
              <a:ext cx="862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2400" b="1">
                  <a:solidFill>
                    <a:srgbClr val="0000FF"/>
                  </a:solidFill>
                  <a:cs typeface="Nazanin" pitchFamily="2" charset="-78"/>
                </a:rPr>
                <a:t>عدم اطمينان </a:t>
              </a:r>
              <a:endParaRPr lang="en-US" sz="2400" b="1">
                <a:solidFill>
                  <a:srgbClr val="0000FF"/>
                </a:solidFill>
                <a:cs typeface="Nazanin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780049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روشهاي سازش با محيط نامطمئن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دايره سازماني يا پست و مقام اداري؛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تفكيك واحدها يا ادغام آنها؛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تقليد؛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برنامه ريزي و پيش بيني آينده.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67928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solidFill>
                  <a:schemeClr val="tx2"/>
                </a:solidFill>
                <a:cs typeface="Nazanin" pitchFamily="2" charset="-78"/>
              </a:rPr>
              <a:t>دايرۀ سازماني يا پست و مقام اداري</a:t>
            </a:r>
            <a:endParaRPr lang="en-US" b="1" smtClean="0">
              <a:solidFill>
                <a:schemeClr val="tx2"/>
              </a:solidFill>
              <a:cs typeface="Nazanin" pitchFamily="2" charset="-78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سپر بلا يا مرز گستري: </a:t>
            </a:r>
          </a:p>
          <a:p>
            <a:pPr eaLnBrk="1" hangingPunct="1"/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ضربه گيري</a:t>
            </a: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 يعني جذب پديدۀ عدم اطمينان؛</a:t>
            </a:r>
          </a:p>
          <a:p>
            <a:pPr eaLnBrk="1" hangingPunct="1"/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برخي از شركتها،گروهي را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مسؤل امور مشتريان</a:t>
            </a: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 نموده اند،كه آنان به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مشتريان</a:t>
            </a: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 سر مي زنند و به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خواسته ها و شكاياتشان</a:t>
            </a: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 رسيدگي مي كنند.</a:t>
            </a:r>
            <a:endParaRPr lang="en-US" smtClean="0">
              <a:solidFill>
                <a:schemeClr val="bg2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15349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solidFill>
                  <a:schemeClr val="tx2"/>
                </a:solidFill>
                <a:cs typeface="Nazanin" pitchFamily="2" charset="-78"/>
              </a:rPr>
              <a:t>دايرۀ سازماني يا پست و مقام اداري</a:t>
            </a:r>
            <a:endParaRPr lang="en-US" b="1" smtClean="0">
              <a:solidFill>
                <a:schemeClr val="tx2"/>
              </a:solidFill>
              <a:cs typeface="Nazanin" pitchFamily="2" charset="-78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cs typeface="Nazanin" pitchFamily="2" charset="-78"/>
              </a:rPr>
              <a:t>اگر سازمانها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آغوش</a:t>
            </a:r>
            <a:r>
              <a:rPr lang="fa-IR" smtClean="0">
                <a:cs typeface="Nazanin" pitchFamily="2" charset="-78"/>
              </a:rPr>
              <a:t> خود را بر روي باز كنند،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سريعتر</a:t>
            </a:r>
            <a:r>
              <a:rPr lang="fa-IR" smtClean="0">
                <a:cs typeface="Nazanin" pitchFamily="2" charset="-78"/>
              </a:rPr>
              <a:t> در جريان امور قرار مي گيرند،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سازشكارتر و انعطاف پذيرتر</a:t>
            </a:r>
            <a:r>
              <a:rPr lang="fa-IR" smtClean="0">
                <a:cs typeface="Nazanin" pitchFamily="2" charset="-78"/>
              </a:rPr>
              <a:t> مي شوند.</a:t>
            </a:r>
            <a:endParaRPr lang="en-US" smtClean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84533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وظايف سازمان در نقش مرزگستري 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از اطلاعات مربوط به تغييرات محيط آگاهي يابد و آنها را به درون سازمان بياورد؛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اطلاعات را به محيطي بدهد كه با سازمان نظر موافق و مساعد دارد. </a:t>
            </a:r>
            <a:endParaRPr lang="en-US" smtClean="0">
              <a:solidFill>
                <a:srgbClr val="003366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88249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404813"/>
            <a:ext cx="8229600" cy="1371600"/>
          </a:xfrm>
        </p:spPr>
        <p:txBody>
          <a:bodyPr anchor="t"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تفكيك دواير و انسجام سازماني</a:t>
            </a:r>
            <a:endParaRPr lang="en-US" b="1" smtClean="0">
              <a:cs typeface="Nazanin" pitchFamily="2" charset="-78"/>
            </a:endParaRPr>
          </a:p>
        </p:txBody>
      </p:sp>
      <p:grpSp>
        <p:nvGrpSpPr>
          <p:cNvPr id="103427" name="Group 34"/>
          <p:cNvGrpSpPr>
            <a:grpSpLocks/>
          </p:cNvGrpSpPr>
          <p:nvPr/>
        </p:nvGrpSpPr>
        <p:grpSpPr bwMode="auto">
          <a:xfrm>
            <a:off x="1487488" y="1268414"/>
            <a:ext cx="9180513" cy="4968875"/>
            <a:chOff x="-23" y="799"/>
            <a:chExt cx="5783" cy="3130"/>
          </a:xfrm>
        </p:grpSpPr>
        <p:sp>
          <p:nvSpPr>
            <p:cNvPr id="103428" name="Rectangle 33"/>
            <p:cNvSpPr>
              <a:spLocks noChangeArrowheads="1"/>
            </p:cNvSpPr>
            <p:nvPr/>
          </p:nvSpPr>
          <p:spPr bwMode="auto">
            <a:xfrm>
              <a:off x="0" y="799"/>
              <a:ext cx="5760" cy="313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3429" name="Rectangle 5"/>
            <p:cNvSpPr>
              <a:spLocks noChangeArrowheads="1"/>
            </p:cNvSpPr>
            <p:nvPr/>
          </p:nvSpPr>
          <p:spPr bwMode="auto">
            <a:xfrm>
              <a:off x="2290" y="935"/>
              <a:ext cx="1225" cy="3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3430" name="Text Box 6"/>
            <p:cNvSpPr txBox="1">
              <a:spLocks noChangeArrowheads="1"/>
            </p:cNvSpPr>
            <p:nvPr/>
          </p:nvSpPr>
          <p:spPr bwMode="auto">
            <a:xfrm>
              <a:off x="2245" y="935"/>
              <a:ext cx="127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رئيس سازمان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103431" name="Line 7"/>
            <p:cNvSpPr>
              <a:spLocks noChangeShapeType="1"/>
            </p:cNvSpPr>
            <p:nvPr/>
          </p:nvSpPr>
          <p:spPr bwMode="auto">
            <a:xfrm>
              <a:off x="930" y="1434"/>
              <a:ext cx="39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32" name="Rectangle 8"/>
            <p:cNvSpPr>
              <a:spLocks noChangeArrowheads="1"/>
            </p:cNvSpPr>
            <p:nvPr/>
          </p:nvSpPr>
          <p:spPr bwMode="auto">
            <a:xfrm>
              <a:off x="217" y="2024"/>
              <a:ext cx="1406" cy="45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3433" name="Line 11"/>
            <p:cNvSpPr>
              <a:spLocks noChangeShapeType="1"/>
            </p:cNvSpPr>
            <p:nvPr/>
          </p:nvSpPr>
          <p:spPr bwMode="auto">
            <a:xfrm>
              <a:off x="930" y="1434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34" name="Text Box 16"/>
            <p:cNvSpPr txBox="1">
              <a:spLocks noChangeArrowheads="1"/>
            </p:cNvSpPr>
            <p:nvPr/>
          </p:nvSpPr>
          <p:spPr bwMode="auto">
            <a:xfrm>
              <a:off x="159" y="2106"/>
              <a:ext cx="14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واحد تحقيق و توسعه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103435" name="Oval 17"/>
            <p:cNvSpPr>
              <a:spLocks noChangeArrowheads="1"/>
            </p:cNvSpPr>
            <p:nvPr/>
          </p:nvSpPr>
          <p:spPr bwMode="auto">
            <a:xfrm>
              <a:off x="1" y="1706"/>
              <a:ext cx="1882" cy="165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3436" name="Text Box 18"/>
            <p:cNvSpPr txBox="1">
              <a:spLocks noChangeArrowheads="1"/>
            </p:cNvSpPr>
            <p:nvPr/>
          </p:nvSpPr>
          <p:spPr bwMode="auto">
            <a:xfrm>
              <a:off x="-23" y="2461"/>
              <a:ext cx="1906" cy="6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fa-IR" sz="2000" b="1">
                  <a:solidFill>
                    <a:srgbClr val="0000FF"/>
                  </a:solidFill>
                  <a:cs typeface="Nazanin" pitchFamily="2" charset="-78"/>
                </a:rPr>
                <a:t>محيط عملي </a:t>
              </a: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fa-IR" sz="2000" b="1">
                  <a:solidFill>
                    <a:srgbClr val="0000FF"/>
                  </a:solidFill>
                  <a:cs typeface="Nazanin" pitchFamily="2" charset="-78"/>
                </a:rPr>
                <a:t>مراكز تحقيق      مجله هاي علمي</a:t>
              </a:r>
            </a:p>
            <a:p>
              <a:pPr algn="ctr"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fa-IR" sz="2000" b="1">
                  <a:solidFill>
                    <a:srgbClr val="0000FF"/>
                  </a:solidFill>
                  <a:cs typeface="Nazanin" pitchFamily="2" charset="-78"/>
                </a:rPr>
                <a:t>انجمنهاي حرفه اي </a:t>
              </a:r>
              <a:endParaRPr lang="en-US" sz="2000" b="1">
                <a:solidFill>
                  <a:srgbClr val="0000FF"/>
                </a:solidFill>
                <a:cs typeface="Nazanin" pitchFamily="2" charset="-78"/>
              </a:endParaRPr>
            </a:p>
          </p:txBody>
        </p:sp>
        <p:sp>
          <p:nvSpPr>
            <p:cNvPr id="103437" name="Rectangle 19"/>
            <p:cNvSpPr>
              <a:spLocks noChangeArrowheads="1"/>
            </p:cNvSpPr>
            <p:nvPr/>
          </p:nvSpPr>
          <p:spPr bwMode="auto">
            <a:xfrm>
              <a:off x="2146" y="2000"/>
              <a:ext cx="1406" cy="45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3438" name="Text Box 20"/>
            <p:cNvSpPr txBox="1">
              <a:spLocks noChangeArrowheads="1"/>
            </p:cNvSpPr>
            <p:nvPr/>
          </p:nvSpPr>
          <p:spPr bwMode="auto">
            <a:xfrm>
              <a:off x="2088" y="2082"/>
              <a:ext cx="14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واحد توليد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103439" name="Oval 21"/>
            <p:cNvSpPr>
              <a:spLocks noChangeArrowheads="1"/>
            </p:cNvSpPr>
            <p:nvPr/>
          </p:nvSpPr>
          <p:spPr bwMode="auto">
            <a:xfrm>
              <a:off x="1930" y="1682"/>
              <a:ext cx="1882" cy="165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3440" name="Text Box 22"/>
            <p:cNvSpPr txBox="1">
              <a:spLocks noChangeArrowheads="1"/>
            </p:cNvSpPr>
            <p:nvPr/>
          </p:nvSpPr>
          <p:spPr bwMode="auto">
            <a:xfrm>
              <a:off x="1906" y="2437"/>
              <a:ext cx="1906" cy="6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fa-IR" sz="2000" b="1">
                  <a:solidFill>
                    <a:srgbClr val="0000FF"/>
                  </a:solidFill>
                  <a:cs typeface="Nazanin" pitchFamily="2" charset="-78"/>
                </a:rPr>
                <a:t>محيط توليدي </a:t>
              </a: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fa-IR" sz="2000" b="1">
                  <a:solidFill>
                    <a:srgbClr val="0000FF"/>
                  </a:solidFill>
                  <a:cs typeface="Nazanin" pitchFamily="2" charset="-78"/>
                </a:rPr>
                <a:t>عرضه كنندگان      مواد اوليه </a:t>
              </a:r>
            </a:p>
            <a:p>
              <a:pPr algn="ctr"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fa-IR" sz="2000" b="1">
                  <a:solidFill>
                    <a:srgbClr val="0000FF"/>
                  </a:solidFill>
                  <a:cs typeface="Nazanin" pitchFamily="2" charset="-78"/>
                </a:rPr>
                <a:t>ماشين آلات توليد</a:t>
              </a:r>
              <a:endParaRPr lang="en-US" sz="2000" b="1">
                <a:solidFill>
                  <a:srgbClr val="0000FF"/>
                </a:solidFill>
                <a:cs typeface="Nazanin" pitchFamily="2" charset="-78"/>
              </a:endParaRPr>
            </a:p>
          </p:txBody>
        </p:sp>
        <p:sp>
          <p:nvSpPr>
            <p:cNvPr id="103441" name="Rectangle 27"/>
            <p:cNvSpPr>
              <a:spLocks noChangeArrowheads="1"/>
            </p:cNvSpPr>
            <p:nvPr/>
          </p:nvSpPr>
          <p:spPr bwMode="auto">
            <a:xfrm>
              <a:off x="4073" y="2024"/>
              <a:ext cx="1406" cy="45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3442" name="Text Box 28"/>
            <p:cNvSpPr txBox="1">
              <a:spLocks noChangeArrowheads="1"/>
            </p:cNvSpPr>
            <p:nvPr/>
          </p:nvSpPr>
          <p:spPr bwMode="auto">
            <a:xfrm>
              <a:off x="4015" y="2106"/>
              <a:ext cx="14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واحد فروش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103443" name="Oval 29"/>
            <p:cNvSpPr>
              <a:spLocks noChangeArrowheads="1"/>
            </p:cNvSpPr>
            <p:nvPr/>
          </p:nvSpPr>
          <p:spPr bwMode="auto">
            <a:xfrm>
              <a:off x="3857" y="1706"/>
              <a:ext cx="1882" cy="165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3444" name="Text Box 30"/>
            <p:cNvSpPr txBox="1">
              <a:spLocks noChangeArrowheads="1"/>
            </p:cNvSpPr>
            <p:nvPr/>
          </p:nvSpPr>
          <p:spPr bwMode="auto">
            <a:xfrm>
              <a:off x="3833" y="2461"/>
              <a:ext cx="1906" cy="6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fa-IR" sz="2000" b="1">
                  <a:solidFill>
                    <a:srgbClr val="0000FF"/>
                  </a:solidFill>
                  <a:cs typeface="Nazanin" pitchFamily="2" charset="-78"/>
                </a:rPr>
                <a:t>محيط بازار </a:t>
              </a: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fa-IR" sz="2000" b="1">
                  <a:solidFill>
                    <a:srgbClr val="0000FF"/>
                  </a:solidFill>
                  <a:cs typeface="Nazanin" pitchFamily="2" charset="-78"/>
                </a:rPr>
                <a:t>مشتريان       سازمانهاي تبليغات</a:t>
              </a: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fa-IR" sz="2000" b="1">
                  <a:solidFill>
                    <a:srgbClr val="0000FF"/>
                  </a:solidFill>
                  <a:cs typeface="Nazanin" pitchFamily="2" charset="-78"/>
                </a:rPr>
                <a:t>سيستم توزيع    شركتهاي رقيب </a:t>
              </a:r>
              <a:endParaRPr lang="en-US" sz="2000" b="1">
                <a:solidFill>
                  <a:srgbClr val="0000FF"/>
                </a:solidFill>
                <a:cs typeface="Nazanin" pitchFamily="2" charset="-78"/>
              </a:endParaRPr>
            </a:p>
          </p:txBody>
        </p:sp>
        <p:sp>
          <p:nvSpPr>
            <p:cNvPr id="103445" name="Line 31"/>
            <p:cNvSpPr>
              <a:spLocks noChangeShapeType="1"/>
            </p:cNvSpPr>
            <p:nvPr/>
          </p:nvSpPr>
          <p:spPr bwMode="auto">
            <a:xfrm>
              <a:off x="4830" y="1434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46" name="Line 32"/>
            <p:cNvSpPr>
              <a:spLocks noChangeShapeType="1"/>
            </p:cNvSpPr>
            <p:nvPr/>
          </p:nvSpPr>
          <p:spPr bwMode="auto">
            <a:xfrm>
              <a:off x="2880" y="1253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13148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محيط سازمان </a:t>
            </a:r>
            <a:r>
              <a:rPr lang="en-US" sz="3200" b="1">
                <a:cs typeface="Nazanin" pitchFamily="2" charset="-78"/>
              </a:rPr>
              <a:t>Organization Environment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981200"/>
            <a:ext cx="8362950" cy="3886200"/>
          </a:xfrm>
        </p:spPr>
        <p:txBody>
          <a:bodyPr/>
          <a:lstStyle/>
          <a:p>
            <a:pPr eaLnBrk="1" hangingPunct="1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محيط سازمان</a:t>
            </a: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 تمام عواملي است كه در خارج از مرز سازمان وجود دارند و برتمام يا بخشي از سازمان اثرات بالقوه مي گذارند.</a:t>
            </a:r>
          </a:p>
          <a:p>
            <a:pPr eaLnBrk="1" hangingPunct="1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قلمرو سازمان</a:t>
            </a: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 عبارت است از حوزۀ فعاليت منتخب سازمان.</a:t>
            </a:r>
            <a:endParaRPr lang="en-US" smtClean="0">
              <a:solidFill>
                <a:schemeClr val="bg2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23994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تفكيك هدفها و جهت گيريهاي دواير سازماني</a:t>
            </a:r>
            <a:endParaRPr lang="en-US" sz="4000" b="1">
              <a:cs typeface="Nazanin" pitchFamily="2" charset="-78"/>
            </a:endParaRPr>
          </a:p>
        </p:txBody>
      </p:sp>
      <p:graphicFrame>
        <p:nvGraphicFramePr>
          <p:cNvPr id="130075" name="Group 27"/>
          <p:cNvGraphicFramePr>
            <a:graphicFrameLocks noGrp="1"/>
          </p:cNvGraphicFramePr>
          <p:nvPr>
            <p:ph idx="1"/>
          </p:nvPr>
        </p:nvGraphicFramePr>
        <p:xfrm>
          <a:off x="1631951" y="1981200"/>
          <a:ext cx="8875713" cy="2400300"/>
        </p:xfrm>
        <a:graphic>
          <a:graphicData uri="http://schemas.openxmlformats.org/drawingml/2006/table">
            <a:tbl>
              <a:tblPr rtl="1"/>
              <a:tblGrid>
                <a:gridCol w="2035175"/>
                <a:gridCol w="6840538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ويژگي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واحد تحقيق و توسعه                واحد توليد          واحد فروش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9431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هدفها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دوره زماني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رابطه بين افراد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رسمي بودن ساختار</a:t>
                      </a: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كيفيت محصول،عرضهمحصولات جديد          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كارآيي          رضايت مشتري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بلند                                           كوتاه                   كوتاه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بيشتر از نظر كاري                          كاري                  اجتماعي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كم                                             زياد                     زياد 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237040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تفكيك دواير و انسجام سازماني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يكي از ره آوردهاي تفكيك دقيق واحدهاي سازماني  اين است كه ايجاد هماهنگي بين آنها بسيار مشكل مي شود.</a:t>
            </a:r>
          </a:p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هماهنگي دو دايره از سازمان را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انسجام يا يكپارچگي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 (</a:t>
            </a:r>
            <a:r>
              <a:rPr lang="en-US" sz="2800">
                <a:solidFill>
                  <a:srgbClr val="FF0000"/>
                </a:solidFill>
                <a:cs typeface="Nazanin" pitchFamily="2" charset="-78"/>
              </a:rPr>
              <a:t>Integration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) مي نامند.</a:t>
            </a:r>
          </a:p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هنگامي كه محيط نامطمئن باشد، براي ايجاد هماهنگي بين سازمانها بايد مرتباً اطلاعات لازم را كسب و پردازش نمود.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0454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تفكيك دواير و انسجام سازماني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سازمانهايي كه در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محيطهاي ساده، مطمئن و پايدار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 واقع شده اند، تقريباً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هيچ مديري را مسؤل ايجاد هماهنگي بين دواير سازماني نمي كنند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.</a:t>
            </a:r>
          </a:p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هرقدر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محيط نامطمئن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 تر گردد،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دواير بيشتر از يكديگر تفكيك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 مي شوند.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73571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فرآيندهاي مديريت مكانيكي و ارگانيكي 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981200"/>
            <a:ext cx="8362950" cy="3886200"/>
          </a:xfrm>
        </p:spPr>
        <p:txBody>
          <a:bodyPr/>
          <a:lstStyle/>
          <a:p>
            <a:pPr eaLnBrk="1" hangingPunct="1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محيط مطمئن</a:t>
            </a: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: مقررات دقيق و سلسله مراتب اختيارات مشخص و تصميمات توسط مقامات عالي مديريت.</a:t>
            </a:r>
          </a:p>
          <a:p>
            <a:pPr eaLnBrk="1" hangingPunct="1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محيط پويا:</a:t>
            </a: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 تصميم گيري غير متمركز و سيستم سازماني ارگانيكي.</a:t>
            </a:r>
            <a:endParaRPr lang="en-US" smtClean="0">
              <a:solidFill>
                <a:schemeClr val="bg2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93617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اشكال مكانيكي و ارگانيكي سازمان</a:t>
            </a:r>
            <a:endParaRPr lang="en-US" b="1" smtClean="0">
              <a:cs typeface="Nazanin" pitchFamily="2" charset="-78"/>
            </a:endParaRPr>
          </a:p>
        </p:txBody>
      </p:sp>
      <p:graphicFrame>
        <p:nvGraphicFramePr>
          <p:cNvPr id="135262" name="Group 94"/>
          <p:cNvGraphicFramePr>
            <a:graphicFrameLocks noGrp="1"/>
          </p:cNvGraphicFramePr>
          <p:nvPr/>
        </p:nvGraphicFramePr>
        <p:xfrm>
          <a:off x="1703389" y="1484314"/>
          <a:ext cx="8785225" cy="4380889"/>
        </p:xfrm>
        <a:graphic>
          <a:graphicData uri="http://schemas.openxmlformats.org/drawingml/2006/table">
            <a:tbl>
              <a:tblPr rtl="1"/>
              <a:tblGrid>
                <a:gridCol w="3960813"/>
                <a:gridCol w="4824412"/>
              </a:tblGrid>
              <a:tr h="64760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مكانيكي </a:t>
                      </a: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3679" marB="436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ارگانيكي </a:t>
                      </a: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3679" marB="43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786224"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1-كارها تخصصي است.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3679" marB="436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71450" algn="l"/>
                        </a:tabLst>
                      </a:pPr>
                      <a:r>
                        <a:rPr kumimoji="0" lang="fa-I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1-كاركنان در انجام دادن كارهاي مربوطه همكاري مي كنند.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3679" marB="43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86224"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2-از هر كاري تعريف دقيقي ارائه شده است.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3679" marB="436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2-وظايف و كارهايي بر اساس گروههاي كاري تعريف و تعيين مي شود.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3679" marB="43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56110"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3-سلسله مراتب دقيق اداري وجود دارد،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مقررات رعايت و كنترل مي شود.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3679" marB="436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3-مقررات و كنترل اعمال نمي شوند و مقررات يا سلسله مراتب اداري دقيق وجود ندارد.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3679" marB="43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86224"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4-اطلاعات و كنترل در انحصار مديريت است.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3679" marB="436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4-اطلاعات در دست افراد زيادي است و افراد زيادي امور را كنترل مي كنند.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3679" marB="43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09589"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5- ارتباطات مسير عمودي طي مي كند.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3679" marB="436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5-ارتباطات مسير افقي طي مي كند.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3679" marB="43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80937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تقليد از سازمانهاي موفق(ديدگاه نهادي) 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در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شرايط بسيار نامطمئن</a:t>
            </a: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 سازمانها همانند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سازمانهاي</a:t>
            </a: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 ديگر كه در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همان جو و شرايط</a:t>
            </a: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 قرار گرفته اند،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عمل</a:t>
            </a: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 مي كنند.آنها از سازمانهايي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تقليد</a:t>
            </a: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 مي كنند كه از نظر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نوع مشتري،عرضه كنندگان مواد اوليه و نهادهاي قانون گذاري در شرايطي مشابه</a:t>
            </a: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 هستند.</a:t>
            </a:r>
            <a:endParaRPr lang="en-US" smtClean="0">
              <a:solidFill>
                <a:srgbClr val="003366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02683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524000" y="457200"/>
            <a:ext cx="8686800" cy="1371600"/>
          </a:xfrm>
        </p:spPr>
        <p:txBody>
          <a:bodyPr anchor="t"/>
          <a:lstStyle/>
          <a:p>
            <a:pPr algn="ctr" eaLnBrk="1" hangingPunct="1"/>
            <a:r>
              <a:rPr lang="fa-IR" sz="3200" b="1">
                <a:cs typeface="Nazanin" pitchFamily="2" charset="-78"/>
              </a:rPr>
              <a:t>چارچوب اقتضايي براي محيط نامطمئن و واكنشهاي سازمان</a:t>
            </a:r>
            <a:endParaRPr lang="en-US" sz="3200" b="1">
              <a:cs typeface="Nazanin" pitchFamily="2" charset="-78"/>
            </a:endParaRPr>
          </a:p>
        </p:txBody>
      </p:sp>
      <p:graphicFrame>
        <p:nvGraphicFramePr>
          <p:cNvPr id="140434" name="Group 146"/>
          <p:cNvGraphicFramePr>
            <a:graphicFrameLocks noGrp="1"/>
          </p:cNvGraphicFramePr>
          <p:nvPr>
            <p:ph sz="quarter" idx="1"/>
          </p:nvPr>
        </p:nvGraphicFramePr>
        <p:xfrm>
          <a:off x="2279650" y="1125538"/>
          <a:ext cx="3816350" cy="2519362"/>
        </p:xfrm>
        <a:graphic>
          <a:graphicData uri="http://schemas.openxmlformats.org/drawingml/2006/table">
            <a:tbl>
              <a:tblPr rtl="1"/>
              <a:tblGrid>
                <a:gridCol w="3816350"/>
              </a:tblGrid>
              <a:tr h="44716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عدم اطمينان اندك متمايل به متوسط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3656" marB="436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07219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ساختار مكانيكي؛رسمي؛متمركز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تعدادي دواير سازماني و مرزبان وجود دارد.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تعدادي مدير بايد وظيفۀ ايجاد هماهنگي بين دواير سازماني را بر عهده گيرند.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تقليد از برخي از اقدامات موفقيت آميز سازمان ها </a:t>
                      </a: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3656" marB="436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0440" name="Group 152"/>
          <p:cNvGraphicFramePr>
            <a:graphicFrameLocks noGrp="1"/>
          </p:cNvGraphicFramePr>
          <p:nvPr>
            <p:ph sz="quarter" idx="2"/>
          </p:nvPr>
        </p:nvGraphicFramePr>
        <p:xfrm>
          <a:off x="6243639" y="1125538"/>
          <a:ext cx="4244975" cy="2590800"/>
        </p:xfrm>
        <a:graphic>
          <a:graphicData uri="http://schemas.openxmlformats.org/drawingml/2006/table">
            <a:tbl>
              <a:tblPr rtl="1"/>
              <a:tblGrid>
                <a:gridCol w="4244975"/>
              </a:tblGrid>
              <a:tr h="47307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عدم اطمينان اندك (محيط نسبتاً مطمئن) </a:t>
                      </a: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211772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ساختار مكانيكي؛رسمي؛متمركز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تعداد دواير اندك؛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به وجود افراد هماهنگ كننده نياز نيست.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تقليدي از سازمانهاي رقيب انجام نمي شود. 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0442" name="Group 154"/>
          <p:cNvGraphicFramePr>
            <a:graphicFrameLocks noGrp="1"/>
          </p:cNvGraphicFramePr>
          <p:nvPr>
            <p:ph sz="quarter" idx="3"/>
          </p:nvPr>
        </p:nvGraphicFramePr>
        <p:xfrm>
          <a:off x="2279650" y="3852863"/>
          <a:ext cx="3816350" cy="2601912"/>
        </p:xfrm>
        <a:graphic>
          <a:graphicData uri="http://schemas.openxmlformats.org/drawingml/2006/table">
            <a:tbl>
              <a:tblPr rtl="1"/>
              <a:tblGrid>
                <a:gridCol w="3816350"/>
              </a:tblGrid>
              <a:tr h="39633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عدم اطمينان بسيار زياد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20557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ساختار ارگانيك،گروه كاري؛مديريت مشاركتي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تعدادي دواير سازماني با وظايف تفكيك شده؛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تعدادي از مديران مسؤل ايجاد هماهنگي؛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تقليل شديد از موفقيتهاي ديگر سازمانها؛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برنامه ريزيهاي سنگين و پيش بيني هاي زياد.</a:t>
                      </a: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0441" name="Group 153"/>
          <p:cNvGraphicFramePr>
            <a:graphicFrameLocks noGrp="1"/>
          </p:cNvGraphicFramePr>
          <p:nvPr>
            <p:ph sz="quarter" idx="4"/>
          </p:nvPr>
        </p:nvGraphicFramePr>
        <p:xfrm>
          <a:off x="6238875" y="3860800"/>
          <a:ext cx="4249738" cy="2624176"/>
        </p:xfrm>
        <a:graphic>
          <a:graphicData uri="http://schemas.openxmlformats.org/drawingml/2006/table">
            <a:tbl>
              <a:tblPr rtl="1"/>
              <a:tblGrid>
                <a:gridCol w="4249738"/>
              </a:tblGrid>
              <a:tr h="41143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عدم اطمينان متوسط متمايل به زياد </a:t>
                      </a: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221270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ساختار ارگانيك،گروه كاري؛مديريت مشاركتي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تعداد كمي دواير سازماني و مرزباني؛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تعداد كمي از مديران مسؤل ايجاد هماهنگي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تقليد سريع مديران از كارهاي موفقيت آميز؛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a-I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فعاليت سازمان برنامه ريزي مي شود.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grpSp>
        <p:nvGrpSpPr>
          <p:cNvPr id="110627" name="Group 159"/>
          <p:cNvGrpSpPr>
            <a:grpSpLocks/>
          </p:cNvGrpSpPr>
          <p:nvPr/>
        </p:nvGrpSpPr>
        <p:grpSpPr bwMode="auto">
          <a:xfrm>
            <a:off x="1466851" y="1196975"/>
            <a:ext cx="8950325" cy="6015038"/>
            <a:chOff x="-36" y="754"/>
            <a:chExt cx="5638" cy="3789"/>
          </a:xfrm>
        </p:grpSpPr>
        <p:sp>
          <p:nvSpPr>
            <p:cNvPr id="110628" name="Text Box 155"/>
            <p:cNvSpPr txBox="1">
              <a:spLocks noChangeArrowheads="1"/>
            </p:cNvSpPr>
            <p:nvPr/>
          </p:nvSpPr>
          <p:spPr bwMode="auto">
            <a:xfrm>
              <a:off x="-36" y="754"/>
              <a:ext cx="521" cy="30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2000" b="1">
                  <a:cs typeface="Nazanin" pitchFamily="2" charset="-78"/>
                </a:rPr>
                <a:t>پايدار</a:t>
              </a:r>
            </a:p>
            <a:p>
              <a:pPr eaLnBrk="1" hangingPunct="1">
                <a:spcBef>
                  <a:spcPct val="50000"/>
                </a:spcBef>
              </a:pPr>
              <a:endParaRPr lang="fa-IR" sz="2000" b="1">
                <a:cs typeface="Nazanin" pitchFamily="2" charset="-78"/>
              </a:endParaRPr>
            </a:p>
            <a:p>
              <a:pPr eaLnBrk="1" hangingPunct="1">
                <a:spcBef>
                  <a:spcPct val="50000"/>
                </a:spcBef>
              </a:pPr>
              <a:endParaRPr lang="fa-IR" sz="2000" b="1">
                <a:cs typeface="Nazanin" pitchFamily="2" charset="-78"/>
              </a:endParaRPr>
            </a:p>
            <a:p>
              <a:pPr eaLnBrk="1" hangingPunct="1">
                <a:spcBef>
                  <a:spcPct val="50000"/>
                </a:spcBef>
              </a:pPr>
              <a:endParaRPr lang="fa-IR" sz="2000" b="1">
                <a:cs typeface="Nazanin" pitchFamily="2" charset="-78"/>
              </a:endParaRPr>
            </a:p>
            <a:p>
              <a:pPr eaLnBrk="1" hangingPunct="1">
                <a:spcBef>
                  <a:spcPct val="50000"/>
                </a:spcBef>
              </a:pPr>
              <a:endParaRPr lang="fa-IR" sz="2000" b="1">
                <a:cs typeface="Nazanin" pitchFamily="2" charset="-78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fa-IR" b="1">
                  <a:solidFill>
                    <a:srgbClr val="FF0000"/>
                  </a:solidFill>
                  <a:cs typeface="Nazanin" pitchFamily="2" charset="-78"/>
                </a:rPr>
                <a:t>تغييرات</a:t>
              </a:r>
              <a:r>
                <a:rPr lang="fa-IR" sz="2000" b="1">
                  <a:solidFill>
                    <a:srgbClr val="FF0000"/>
                  </a:solidFill>
                  <a:cs typeface="Nazanin" pitchFamily="2" charset="-78"/>
                </a:rPr>
                <a:t> محيط</a:t>
              </a:r>
            </a:p>
            <a:p>
              <a:pPr eaLnBrk="1" hangingPunct="1">
                <a:spcBef>
                  <a:spcPct val="50000"/>
                </a:spcBef>
              </a:pPr>
              <a:endParaRPr lang="fa-IR" sz="2000" b="1">
                <a:solidFill>
                  <a:srgbClr val="FF0000"/>
                </a:solidFill>
                <a:cs typeface="Nazanin" pitchFamily="2" charset="-78"/>
              </a:endParaRPr>
            </a:p>
            <a:p>
              <a:pPr eaLnBrk="1" hangingPunct="1">
                <a:spcBef>
                  <a:spcPct val="50000"/>
                </a:spcBef>
              </a:pPr>
              <a:endParaRPr lang="fa-IR" sz="2000" b="1">
                <a:solidFill>
                  <a:srgbClr val="FF0000"/>
                </a:solidFill>
                <a:cs typeface="Nazanin" pitchFamily="2" charset="-78"/>
              </a:endParaRPr>
            </a:p>
            <a:p>
              <a:pPr eaLnBrk="1" hangingPunct="1">
                <a:spcBef>
                  <a:spcPct val="50000"/>
                </a:spcBef>
              </a:pPr>
              <a:endParaRPr lang="fa-IR" sz="2000" b="1">
                <a:solidFill>
                  <a:srgbClr val="FF0000"/>
                </a:solidFill>
                <a:cs typeface="Nazanin" pitchFamily="2" charset="-78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fa-IR" sz="2000" b="1">
                  <a:cs typeface="Nazanin" pitchFamily="2" charset="-78"/>
                </a:rPr>
                <a:t>ناپايدار</a:t>
              </a:r>
              <a:endParaRPr lang="en-US" sz="2000" b="1">
                <a:cs typeface="Nazanin" pitchFamily="2" charset="-78"/>
              </a:endParaRPr>
            </a:p>
          </p:txBody>
        </p:sp>
        <p:sp>
          <p:nvSpPr>
            <p:cNvPr id="110629" name="Text Box 156"/>
            <p:cNvSpPr txBox="1">
              <a:spLocks noChangeArrowheads="1"/>
            </p:cNvSpPr>
            <p:nvPr/>
          </p:nvSpPr>
          <p:spPr bwMode="auto">
            <a:xfrm>
              <a:off x="249" y="4020"/>
              <a:ext cx="5353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2400" b="1">
                  <a:solidFill>
                    <a:srgbClr val="0000FF"/>
                  </a:solidFill>
                  <a:cs typeface="Nazanin" pitchFamily="2" charset="-78"/>
                </a:rPr>
                <a:t>ساده                                           پيچيدگي محيطي                                 پيچيده              </a:t>
              </a:r>
              <a:endParaRPr lang="en-US" sz="2400" b="1">
                <a:solidFill>
                  <a:srgbClr val="0000FF"/>
                </a:solidFill>
                <a:cs typeface="Nazanin" pitchFamily="2" charset="-78"/>
              </a:endParaRPr>
            </a:p>
          </p:txBody>
        </p:sp>
        <p:sp>
          <p:nvSpPr>
            <p:cNvPr id="110630" name="AutoShape 157"/>
            <p:cNvSpPr>
              <a:spLocks noChangeArrowheads="1"/>
            </p:cNvSpPr>
            <p:nvPr/>
          </p:nvSpPr>
          <p:spPr bwMode="auto">
            <a:xfrm rot="2825615">
              <a:off x="2620" y="2104"/>
              <a:ext cx="743" cy="71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0631" name="Text Box 158"/>
            <p:cNvSpPr txBox="1">
              <a:spLocks noChangeArrowheads="1"/>
            </p:cNvSpPr>
            <p:nvPr/>
          </p:nvSpPr>
          <p:spPr bwMode="auto">
            <a:xfrm>
              <a:off x="2472" y="2069"/>
              <a:ext cx="816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2400" b="1">
                  <a:solidFill>
                    <a:srgbClr val="0000FF"/>
                  </a:solidFill>
                  <a:cs typeface="Nazanin" pitchFamily="2" charset="-78"/>
                </a:rPr>
                <a:t>عدم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fa-IR" sz="2400" b="1">
                  <a:solidFill>
                    <a:srgbClr val="0000FF"/>
                  </a:solidFill>
                  <a:cs typeface="Nazanin" pitchFamily="2" charset="-78"/>
                </a:rPr>
                <a:t>اطمينان </a:t>
              </a:r>
              <a:endParaRPr lang="en-US" sz="2400" b="1">
                <a:solidFill>
                  <a:srgbClr val="0000FF"/>
                </a:solidFill>
                <a:cs typeface="Nazanin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993132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وابستگي به منابع (رابطۀ محيط وسازمان)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وابستگي به منابع اين است كه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سازمان به محيط وابسته</a:t>
            </a: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 است ولي همواره تلاش مي كند تا اين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منابع</a:t>
            </a: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 را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تحت كنترل</a:t>
            </a: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 خود درآورد و بدان وسيله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وابستگي</a:t>
            </a: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 خود را به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پايين ترين حد ممكن</a:t>
            </a: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 برساند.</a:t>
            </a:r>
            <a:endParaRPr lang="en-US" smtClean="0">
              <a:solidFill>
                <a:schemeClr val="bg2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17160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وابستگي به منابع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زماني كه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هزينه و خطر بسيار بالا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 باشد،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شركتها بصورت گروه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 در مي آيند تا از ميزان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وابستگي خود به منابع كاهش دهند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 و خود را از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خطر ورشكستگي برهانند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.</a:t>
            </a:r>
          </a:p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سازمانهايي كه به منابع نياز دارند بايد در ازاي تأمين آنها، استقلال يا خودمختاري خود را از دست بدهند.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84727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استراتژيهايي براي كنترل عوامل محيطي</a:t>
            </a:r>
            <a:endParaRPr lang="en-US" b="1" smtClean="0">
              <a:cs typeface="Nazanin" pitchFamily="2" charset="-78"/>
            </a:endParaRPr>
          </a:p>
        </p:txBody>
      </p:sp>
      <p:graphicFrame>
        <p:nvGraphicFramePr>
          <p:cNvPr id="147508" name="Group 52"/>
          <p:cNvGraphicFramePr>
            <a:graphicFrameLocks noGrp="1"/>
          </p:cNvGraphicFramePr>
          <p:nvPr/>
        </p:nvGraphicFramePr>
        <p:xfrm>
          <a:off x="1992314" y="2060575"/>
          <a:ext cx="8351837" cy="3178176"/>
        </p:xfrm>
        <a:graphic>
          <a:graphicData uri="http://schemas.openxmlformats.org/drawingml/2006/table">
            <a:tbl>
              <a:tblPr rtl="1"/>
              <a:tblGrid>
                <a:gridCol w="4535487"/>
                <a:gridCol w="3816350"/>
              </a:tblGrid>
              <a:tr h="677863">
                <a:tc>
                  <a:txBody>
                    <a:bodyPr/>
                    <a:lstStyle/>
                    <a:p>
                      <a:pPr marL="533400" marR="0" lvl="0" indent="-5334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ايجاد رابطۀ بين سازماني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كنترل نيروهاي محيطي حاكم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1- مالكيت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1- تغيير دادن قلمرو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2-بستن قرارداد يا پيمان،مشاركت خاص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2-فعاليت سياسي،مقررات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3-دعوت به همكاري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3-شوراهاي تجاري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4-استخدام مدير سرشناس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4-فعاليتهاي غير قانوني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5-تبليغ كردن،روابط عمومي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905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محيط كاري </a:t>
            </a:r>
            <a:r>
              <a:rPr lang="en-US" b="1">
                <a:cs typeface="Nazanin" pitchFamily="2" charset="-78"/>
              </a:rPr>
              <a:t>Task environment</a:t>
            </a:r>
            <a:r>
              <a:rPr lang="en-US" b="1" smtClean="0">
                <a:cs typeface="Nazanin" pitchFamily="2" charset="-78"/>
              </a:rPr>
              <a:t> 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محيط كاري 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شامل بخشهايي مي شود كه سازمان بصورت مستقيم با آنها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رابطه متقابل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 دارد و آنها بر توانايي هاي سازمان (در راه رسيدن به هدفهايش)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اثر مستقيم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 مي گذارند.</a:t>
            </a:r>
            <a:endParaRPr lang="en-US" smtClean="0">
              <a:solidFill>
                <a:srgbClr val="FF0000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3343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ايجاد روابط بين سازماني</a:t>
            </a:r>
            <a:br>
              <a:rPr lang="fa-IR" sz="4000" b="1">
                <a:cs typeface="Nazanin" pitchFamily="2" charset="-78"/>
              </a:rPr>
            </a:br>
            <a:r>
              <a:rPr lang="fa-IR" sz="4000" b="1">
                <a:cs typeface="Nazanin" pitchFamily="2" charset="-78"/>
              </a:rPr>
              <a:t>1-مالكيت:</a:t>
            </a:r>
            <a:endParaRPr lang="en-US" sz="4000" b="1">
              <a:cs typeface="Nazanin" pitchFamily="2" charset="-78"/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981200"/>
            <a:ext cx="8569325" cy="3886200"/>
          </a:xfrm>
        </p:spPr>
        <p:txBody>
          <a:bodyPr/>
          <a:lstStyle/>
          <a:p>
            <a:pPr eaLnBrk="1" hangingPunct="1"/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فرآيند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به مالكيت خود درآوردن و در دست گرفتن كنترل شركتها</a:t>
            </a: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 به روشهايي خاص صورت مي گيرد كه به زبان حسابداري آنها را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ادغام (</a:t>
            </a:r>
            <a:r>
              <a:rPr lang="en-US" smtClean="0">
                <a:solidFill>
                  <a:srgbClr val="FF0000"/>
                </a:solidFill>
                <a:cs typeface="Nazanin" pitchFamily="2" charset="-78"/>
              </a:rPr>
              <a:t>Merger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)</a:t>
            </a: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 و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خريد شركت (</a:t>
            </a:r>
            <a:r>
              <a:rPr lang="en-US" smtClean="0">
                <a:solidFill>
                  <a:srgbClr val="FF0000"/>
                </a:solidFill>
                <a:cs typeface="Nazanin" pitchFamily="2" charset="-78"/>
              </a:rPr>
              <a:t>Acquisition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)</a:t>
            </a: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 مي نامند.</a:t>
            </a:r>
            <a:endParaRPr lang="en-US" smtClean="0">
              <a:solidFill>
                <a:srgbClr val="003366"/>
              </a:solidFill>
              <a:cs typeface="Nazanin" pitchFamily="2" charset="-78"/>
            </a:endParaRPr>
          </a:p>
          <a:p>
            <a:pPr eaLnBrk="1" hangingPunct="1"/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ادغام يعني اينكه دو يا چند شركت در هم ادغام مي شوند و در نتيجه شركت واحدي را بوجود مي آورند.</a:t>
            </a:r>
            <a:endParaRPr lang="en-US" smtClean="0">
              <a:solidFill>
                <a:srgbClr val="003366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90956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ايجاد روابط بين سازماني:</a:t>
            </a:r>
            <a:br>
              <a:rPr lang="fa-IR" sz="4000" b="1">
                <a:cs typeface="Nazanin" pitchFamily="2" charset="-78"/>
              </a:rPr>
            </a:br>
            <a:r>
              <a:rPr lang="fa-IR" sz="4000" b="1">
                <a:cs typeface="Nazanin" pitchFamily="2" charset="-78"/>
              </a:rPr>
              <a:t>2-ائتلاف رسمي استراتژيك</a:t>
            </a:r>
            <a:endParaRPr lang="en-US" sz="4000" b="1">
              <a:cs typeface="Nazanin" pitchFamily="2" charset="-78"/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هنگامي كه دو شركت از نظر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موقعيت جغرافيايي، مهارت و خط تجاري مكمل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 هم باشند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نوعي ائتلاف رسمي استراتژيك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 تشكيل مي دهند و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در صدد ادغام يا خريد يكديگر بر نمي آيند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.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1018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ايجاد روابط بين سازماني</a:t>
            </a:r>
            <a:br>
              <a:rPr lang="fa-IR" sz="4000" b="1">
                <a:cs typeface="Nazanin" pitchFamily="2" charset="-78"/>
              </a:rPr>
            </a:br>
            <a:r>
              <a:rPr lang="fa-IR" sz="4000" b="1">
                <a:cs typeface="Nazanin" pitchFamily="2" charset="-78"/>
              </a:rPr>
              <a:t>3-بستن قرارداد يا مشاركت خاص</a:t>
            </a:r>
            <a:endParaRPr lang="en-US" sz="4000" b="1">
              <a:cs typeface="Nazanin" pitchFamily="2" charset="-78"/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A50021"/>
                </a:solidFill>
                <a:cs typeface="Nazanin" pitchFamily="2" charset="-78"/>
              </a:rPr>
              <a:t>شركتها براي كاهش عدم اطمينان، اقدام به 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بستن قرارداد يا پيمان</a:t>
            </a:r>
            <a:r>
              <a:rPr lang="fa-IR" smtClean="0">
                <a:solidFill>
                  <a:srgbClr val="A50021"/>
                </a:solidFill>
                <a:cs typeface="Nazanin" pitchFamily="2" charset="-78"/>
              </a:rPr>
              <a:t> مي كنند و بدين وسيله نوعي 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رابطه قانوني</a:t>
            </a:r>
            <a:r>
              <a:rPr lang="fa-IR" smtClean="0">
                <a:solidFill>
                  <a:srgbClr val="A50021"/>
                </a:solidFill>
                <a:cs typeface="Nazanin" pitchFamily="2" charset="-78"/>
              </a:rPr>
              <a:t> با شركت ديگر بوجود مي آورند(در قالب 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گرفتن جواز و يا حق استفاده از امتياز</a:t>
            </a:r>
            <a:r>
              <a:rPr lang="fa-IR" smtClean="0">
                <a:solidFill>
                  <a:srgbClr val="A50021"/>
                </a:solidFill>
                <a:cs typeface="Nazanin" pitchFamily="2" charset="-78"/>
              </a:rPr>
              <a:t>).</a:t>
            </a:r>
            <a:endParaRPr lang="en-US" smtClean="0">
              <a:solidFill>
                <a:srgbClr val="A50021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1012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ايجاد روابط بين سازماني</a:t>
            </a:r>
            <a:br>
              <a:rPr lang="fa-IR" sz="4000" b="1">
                <a:cs typeface="Nazanin" pitchFamily="2" charset="-78"/>
              </a:rPr>
            </a:br>
            <a:r>
              <a:rPr lang="fa-IR" sz="4000" b="1">
                <a:cs typeface="Nazanin" pitchFamily="2" charset="-78"/>
              </a:rPr>
              <a:t>4-دعوت به همكاري</a:t>
            </a:r>
            <a:endParaRPr lang="en-US" sz="4000" b="1">
              <a:cs typeface="Nazanin" pitchFamily="2" charset="-78"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اين وضع به موردي گفته مي شود كه سازمان،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رهبران يك بخش مهم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 را به عضويت خود درآورد.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7172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ايجاد روابط بين سازماني</a:t>
            </a:r>
            <a:br>
              <a:rPr lang="fa-IR" sz="4000" b="1">
                <a:cs typeface="Nazanin" pitchFamily="2" charset="-78"/>
              </a:rPr>
            </a:br>
            <a:r>
              <a:rPr lang="fa-IR" sz="4000" b="1">
                <a:cs typeface="Nazanin" pitchFamily="2" charset="-78"/>
              </a:rPr>
              <a:t>5-مديريت مشترك</a:t>
            </a:r>
            <a:endParaRPr lang="en-US" sz="4000" b="1">
              <a:cs typeface="Nazanin" pitchFamily="2" charset="-78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اين نوع رابطه، هنگامي بين دو سازمان برقرار مي شود كه يكي از اعضاي هيأت مديرۀ يك شركت به عضويت هيأت مديره شركت ديگر در آيد.</a:t>
            </a:r>
          </a:p>
          <a:p>
            <a:pPr eaLnBrk="1" hangingPunct="1">
              <a:lnSpc>
                <a:spcPct val="90000"/>
              </a:lnSpc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رابطه اي كه بوسيله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يك نفر بين دو شركت</a:t>
            </a: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 بوجود آيد،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مديريت مشترك مستقيم</a:t>
            </a: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 مي نامند.</a:t>
            </a:r>
          </a:p>
          <a:p>
            <a:pPr eaLnBrk="1" hangingPunct="1">
              <a:lnSpc>
                <a:spcPct val="90000"/>
              </a:lnSpc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هنگامي اين رابطه بصورت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مديريت مشترك غير مستقيم</a:t>
            </a: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 است كه يك مدير از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شركت الف</a:t>
            </a: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 و يك مدير از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شركت ب</a:t>
            </a: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 عضو هيأت مديرۀ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شركت ج</a:t>
            </a: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 شوند. </a:t>
            </a:r>
            <a:endParaRPr lang="en-US" smtClean="0">
              <a:solidFill>
                <a:srgbClr val="003366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6850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كنترل نيروهاي حاكم محيطي</a:t>
            </a:r>
            <a:br>
              <a:rPr lang="fa-IR" sz="4000" b="1">
                <a:cs typeface="Nazanin" pitchFamily="2" charset="-78"/>
              </a:rPr>
            </a:br>
            <a:r>
              <a:rPr lang="fa-IR" sz="4000" b="1">
                <a:cs typeface="Nazanin" pitchFamily="2" charset="-78"/>
              </a:rPr>
              <a:t>1-تغيير دادن قلمرو </a:t>
            </a:r>
            <a:endParaRPr lang="en-US" sz="4000" b="1">
              <a:cs typeface="Nazanin" pitchFamily="2" charset="-78"/>
            </a:endParaRP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A50021"/>
                </a:solidFill>
                <a:cs typeface="Nazanin" pitchFamily="2" charset="-78"/>
              </a:rPr>
              <a:t>امكان دارد يك سازمان درصدد دستيابي به قلمروي برآيد كه هيچ رقابتي در آن وجود نداشته باشد و مقررات دولتي در پايين ترين حد ممكن،مشتري بسيار فراوان و راه هاي مناسب براي دور نگهداشتن رقيبان وجود داشته باشد.</a:t>
            </a:r>
            <a:endParaRPr lang="en-US" smtClean="0">
              <a:solidFill>
                <a:srgbClr val="A50021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87830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كنترل نيروهاي حاكم محيطي</a:t>
            </a:r>
            <a:br>
              <a:rPr lang="fa-IR" sz="4000" b="1">
                <a:cs typeface="Nazanin" pitchFamily="2" charset="-78"/>
              </a:rPr>
            </a:br>
            <a:r>
              <a:rPr lang="fa-IR" sz="4000" b="1">
                <a:cs typeface="Nazanin" pitchFamily="2" charset="-78"/>
              </a:rPr>
              <a:t>2-مقررات و فعاليتهاي سياسي</a:t>
            </a:r>
            <a:endParaRPr lang="en-US" sz="4000" b="1">
              <a:cs typeface="Nazanin" pitchFamily="2" charset="-78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فعاليتهاي سياسي به حدي اهميت دارد كه مديران عامل سازمانهاي بزرگ بدون تهيۀ دستورالعملي خاص همواره مي كوشند تا به هر شكل ممكن بر اعضاي مجالس قانونگذاري اعمال نفوذ كنند.</a:t>
            </a:r>
            <a:endParaRPr lang="en-US" smtClean="0">
              <a:solidFill>
                <a:schemeClr val="bg2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4298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كنترل نيروهاي حاكم محيطي</a:t>
            </a:r>
            <a:br>
              <a:rPr lang="fa-IR" sz="4000" b="1">
                <a:cs typeface="Nazanin" pitchFamily="2" charset="-78"/>
              </a:rPr>
            </a:br>
            <a:r>
              <a:rPr lang="fa-IR" sz="4000" b="1">
                <a:cs typeface="Nazanin" pitchFamily="2" charset="-78"/>
              </a:rPr>
              <a:t>3-شوراهاي تجاري</a:t>
            </a:r>
            <a:endParaRPr lang="en-US" sz="4000" b="1">
              <a:cs typeface="Nazanin" pitchFamily="2" charset="-78"/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اعمال نفوذ بر يك نهاد قانونگذاري خود دليلي است براينكه بسياري از صندوقهاي پس انداز كم بنيه از ميدان رقابت خارج شوند.</a:t>
            </a:r>
            <a:endParaRPr lang="en-US" smtClean="0">
              <a:solidFill>
                <a:srgbClr val="003366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36017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2205039"/>
            <a:ext cx="8229600" cy="2376487"/>
          </a:xfrm>
          <a:noFill/>
        </p:spPr>
        <p:txBody>
          <a:bodyPr/>
          <a:lstStyle/>
          <a:p>
            <a:pPr algn="ctr" eaLnBrk="1" hangingPunct="1"/>
            <a:r>
              <a:rPr lang="fa-IR" sz="5400" b="1">
                <a:solidFill>
                  <a:srgbClr val="FF0000"/>
                </a:solidFill>
                <a:cs typeface="Nazanin" pitchFamily="2" charset="-78"/>
              </a:rPr>
              <a:t>چارچوب يكپارچه ارتباط بين محيط و سازمان</a:t>
            </a:r>
            <a:endParaRPr lang="en-US" sz="5400" b="1">
              <a:solidFill>
                <a:srgbClr val="FF0000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576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906" name="Group 41"/>
          <p:cNvGrpSpPr>
            <a:grpSpLocks/>
          </p:cNvGrpSpPr>
          <p:nvPr/>
        </p:nvGrpSpPr>
        <p:grpSpPr bwMode="auto">
          <a:xfrm>
            <a:off x="1668463" y="379413"/>
            <a:ext cx="8748712" cy="6335712"/>
            <a:chOff x="91" y="239"/>
            <a:chExt cx="5511" cy="3991"/>
          </a:xfrm>
        </p:grpSpPr>
        <p:sp>
          <p:nvSpPr>
            <p:cNvPr id="123907" name="Rectangle 4"/>
            <p:cNvSpPr>
              <a:spLocks noChangeArrowheads="1"/>
            </p:cNvSpPr>
            <p:nvPr/>
          </p:nvSpPr>
          <p:spPr bwMode="auto">
            <a:xfrm>
              <a:off x="91" y="255"/>
              <a:ext cx="1927" cy="397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3908" name="Text Box 5"/>
            <p:cNvSpPr txBox="1">
              <a:spLocks noChangeArrowheads="1"/>
            </p:cNvSpPr>
            <p:nvPr/>
          </p:nvSpPr>
          <p:spPr bwMode="auto">
            <a:xfrm>
              <a:off x="385" y="754"/>
              <a:ext cx="10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محيط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123909" name="Text Box 6"/>
            <p:cNvSpPr txBox="1">
              <a:spLocks noChangeArrowheads="1"/>
            </p:cNvSpPr>
            <p:nvPr/>
          </p:nvSpPr>
          <p:spPr bwMode="auto">
            <a:xfrm>
              <a:off x="703" y="1146"/>
              <a:ext cx="1089" cy="294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بسيار پيچيده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123910" name="Text Box 7"/>
            <p:cNvSpPr txBox="1">
              <a:spLocks noChangeArrowheads="1"/>
            </p:cNvSpPr>
            <p:nvPr/>
          </p:nvSpPr>
          <p:spPr bwMode="auto">
            <a:xfrm>
              <a:off x="704" y="1706"/>
              <a:ext cx="1134" cy="294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نرخ بالاي تغيير 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123911" name="Text Box 8"/>
            <p:cNvSpPr txBox="1">
              <a:spLocks noChangeArrowheads="1"/>
            </p:cNvSpPr>
            <p:nvPr/>
          </p:nvSpPr>
          <p:spPr bwMode="auto">
            <a:xfrm>
              <a:off x="704" y="3475"/>
              <a:ext cx="1089" cy="524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كميابي منابع ارزشمند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123912" name="Text Box 9"/>
            <p:cNvSpPr txBox="1">
              <a:spLocks noChangeArrowheads="1"/>
            </p:cNvSpPr>
            <p:nvPr/>
          </p:nvSpPr>
          <p:spPr bwMode="auto">
            <a:xfrm>
              <a:off x="158" y="2274"/>
              <a:ext cx="726" cy="524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قلمرو محيط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123913" name="Rectangle 10"/>
            <p:cNvSpPr>
              <a:spLocks noChangeArrowheads="1"/>
            </p:cNvSpPr>
            <p:nvPr/>
          </p:nvSpPr>
          <p:spPr bwMode="auto">
            <a:xfrm>
              <a:off x="2018" y="255"/>
              <a:ext cx="3584" cy="397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3914" name="Line 11"/>
            <p:cNvSpPr>
              <a:spLocks noChangeShapeType="1"/>
            </p:cNvSpPr>
            <p:nvPr/>
          </p:nvSpPr>
          <p:spPr bwMode="auto">
            <a:xfrm>
              <a:off x="431" y="2795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15" name="Line 12"/>
            <p:cNvSpPr>
              <a:spLocks noChangeShapeType="1"/>
            </p:cNvSpPr>
            <p:nvPr/>
          </p:nvSpPr>
          <p:spPr bwMode="auto">
            <a:xfrm>
              <a:off x="431" y="374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16" name="Line 13"/>
            <p:cNvSpPr>
              <a:spLocks noChangeShapeType="1"/>
            </p:cNvSpPr>
            <p:nvPr/>
          </p:nvSpPr>
          <p:spPr bwMode="auto">
            <a:xfrm flipV="1">
              <a:off x="431" y="1253"/>
              <a:ext cx="0" cy="9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17" name="Line 14"/>
            <p:cNvSpPr>
              <a:spLocks noChangeShapeType="1"/>
            </p:cNvSpPr>
            <p:nvPr/>
          </p:nvSpPr>
          <p:spPr bwMode="auto">
            <a:xfrm>
              <a:off x="431" y="1253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18" name="Line 15"/>
            <p:cNvSpPr>
              <a:spLocks noChangeShapeType="1"/>
            </p:cNvSpPr>
            <p:nvPr/>
          </p:nvSpPr>
          <p:spPr bwMode="auto">
            <a:xfrm>
              <a:off x="431" y="188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19" name="Line 17"/>
            <p:cNvSpPr>
              <a:spLocks noChangeShapeType="1"/>
            </p:cNvSpPr>
            <p:nvPr/>
          </p:nvSpPr>
          <p:spPr bwMode="auto">
            <a:xfrm>
              <a:off x="1791" y="1298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20" name="Line 18"/>
            <p:cNvSpPr>
              <a:spLocks noChangeShapeType="1"/>
            </p:cNvSpPr>
            <p:nvPr/>
          </p:nvSpPr>
          <p:spPr bwMode="auto">
            <a:xfrm>
              <a:off x="1837" y="1842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21" name="Line 19"/>
            <p:cNvSpPr>
              <a:spLocks noChangeShapeType="1"/>
            </p:cNvSpPr>
            <p:nvPr/>
          </p:nvSpPr>
          <p:spPr bwMode="auto">
            <a:xfrm>
              <a:off x="2018" y="1616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22" name="Line 20"/>
            <p:cNvSpPr>
              <a:spLocks noChangeShapeType="1"/>
            </p:cNvSpPr>
            <p:nvPr/>
          </p:nvSpPr>
          <p:spPr bwMode="auto">
            <a:xfrm>
              <a:off x="1791" y="3748"/>
              <a:ext cx="4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23" name="Text Box 22"/>
            <p:cNvSpPr txBox="1">
              <a:spLocks noChangeArrowheads="1"/>
            </p:cNvSpPr>
            <p:nvPr/>
          </p:nvSpPr>
          <p:spPr bwMode="auto">
            <a:xfrm>
              <a:off x="2199" y="1344"/>
              <a:ext cx="817" cy="524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عدم اطمينان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123924" name="Text Box 23"/>
            <p:cNvSpPr txBox="1">
              <a:spLocks noChangeArrowheads="1"/>
            </p:cNvSpPr>
            <p:nvPr/>
          </p:nvSpPr>
          <p:spPr bwMode="auto">
            <a:xfrm>
              <a:off x="2200" y="3541"/>
              <a:ext cx="817" cy="524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وابستگي به منابع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123925" name="Text Box 25"/>
            <p:cNvSpPr txBox="1">
              <a:spLocks noChangeArrowheads="1"/>
            </p:cNvSpPr>
            <p:nvPr/>
          </p:nvSpPr>
          <p:spPr bwMode="auto">
            <a:xfrm>
              <a:off x="3152" y="482"/>
              <a:ext cx="2359" cy="736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2000" b="1">
                  <a:cs typeface="Nazanin" pitchFamily="2" charset="-78"/>
                </a:rPr>
                <a:t>وجود دواير متعدد و مرزبان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fa-IR" sz="2000">
                  <a:cs typeface="Nazanin" pitchFamily="2" charset="-78"/>
                </a:rPr>
                <a:t>تفكيك واحدهاي سازماني و تعيين متخصصيني كه آن واحدها را هماهنگ سازند.</a:t>
              </a:r>
              <a:endParaRPr lang="en-US" sz="2000">
                <a:cs typeface="Nazanin" pitchFamily="2" charset="-78"/>
              </a:endParaRPr>
            </a:p>
          </p:txBody>
        </p:sp>
        <p:sp>
          <p:nvSpPr>
            <p:cNvPr id="123926" name="Text Box 26"/>
            <p:cNvSpPr txBox="1">
              <a:spLocks noChangeArrowheads="1"/>
            </p:cNvSpPr>
            <p:nvPr/>
          </p:nvSpPr>
          <p:spPr bwMode="auto">
            <a:xfrm>
              <a:off x="3152" y="1253"/>
              <a:ext cx="2359" cy="640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2000">
                  <a:cs typeface="Nazanin" pitchFamily="2" charset="-78"/>
                </a:rPr>
                <a:t>ساختار پويا و وجود سيستمهايي كه در آنها پديده هاي متمركز،استاندارد كردن كارها و فعاليتهاي رسمي در پايين ترين حد هستند.</a:t>
              </a:r>
              <a:endParaRPr lang="en-US" sz="2000">
                <a:cs typeface="Nazanin" pitchFamily="2" charset="-78"/>
              </a:endParaRPr>
            </a:p>
          </p:txBody>
        </p:sp>
        <p:sp>
          <p:nvSpPr>
            <p:cNvPr id="123927" name="Text Box 27"/>
            <p:cNvSpPr txBox="1">
              <a:spLocks noChangeArrowheads="1"/>
            </p:cNvSpPr>
            <p:nvPr/>
          </p:nvSpPr>
          <p:spPr bwMode="auto">
            <a:xfrm>
              <a:off x="3152" y="1979"/>
              <a:ext cx="2359" cy="256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2000" b="1">
                  <a:cs typeface="Nazanin" pitchFamily="2" charset="-78"/>
                </a:rPr>
                <a:t>تقليد از سازمانهاي موفق </a:t>
              </a:r>
            </a:p>
          </p:txBody>
        </p:sp>
        <p:sp>
          <p:nvSpPr>
            <p:cNvPr id="123928" name="Text Box 28"/>
            <p:cNvSpPr txBox="1">
              <a:spLocks noChangeArrowheads="1"/>
            </p:cNvSpPr>
            <p:nvPr/>
          </p:nvSpPr>
          <p:spPr bwMode="auto">
            <a:xfrm>
              <a:off x="3152" y="2331"/>
              <a:ext cx="2359" cy="928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2000" b="1">
                  <a:cs typeface="Nazanin" pitchFamily="2" charset="-78"/>
                </a:rPr>
                <a:t>ايجاد روابط مطلوب بين سازماني: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fa-IR" sz="2000">
                  <a:cs typeface="Nazanin" pitchFamily="2" charset="-78"/>
                </a:rPr>
                <a:t>خريدن شركتها،بستن قراردادها،سرمابه گذاري مشترك،مديريت اشتراكي،استخدام مديران اجرايي سرشناس،تبليغات و روابط عمومي.</a:t>
              </a:r>
              <a:endParaRPr lang="en-US" sz="2000">
                <a:cs typeface="Nazanin" pitchFamily="2" charset="-78"/>
              </a:endParaRPr>
            </a:p>
          </p:txBody>
        </p:sp>
        <p:sp>
          <p:nvSpPr>
            <p:cNvPr id="123929" name="Text Box 30"/>
            <p:cNvSpPr txBox="1">
              <a:spLocks noChangeArrowheads="1"/>
            </p:cNvSpPr>
            <p:nvPr/>
          </p:nvSpPr>
          <p:spPr bwMode="auto">
            <a:xfrm>
              <a:off x="3152" y="3293"/>
              <a:ext cx="2359" cy="83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2000">
                  <a:cs typeface="Nazanin" pitchFamily="2" charset="-78"/>
                </a:rPr>
                <a:t>كنترل عوامل موجود در محيط،تغيير دادن قلمرو،فعاليتهاي سياسي،به تصويب رسانيدن قوانين،تشكيل شوراهاي تجاري و دست زدن به اقدامات خلاف قانون.</a:t>
              </a:r>
              <a:endParaRPr lang="en-US" sz="2000">
                <a:cs typeface="Nazanin" pitchFamily="2" charset="-78"/>
              </a:endParaRPr>
            </a:p>
          </p:txBody>
        </p:sp>
        <p:sp>
          <p:nvSpPr>
            <p:cNvPr id="123930" name="Text Box 31"/>
            <p:cNvSpPr txBox="1">
              <a:spLocks noChangeArrowheads="1"/>
            </p:cNvSpPr>
            <p:nvPr/>
          </p:nvSpPr>
          <p:spPr bwMode="auto">
            <a:xfrm>
              <a:off x="3878" y="239"/>
              <a:ext cx="10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سازمان 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123931" name="Line 33"/>
            <p:cNvSpPr>
              <a:spLocks noChangeShapeType="1"/>
            </p:cNvSpPr>
            <p:nvPr/>
          </p:nvSpPr>
          <p:spPr bwMode="auto">
            <a:xfrm>
              <a:off x="2608" y="754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32" name="Line 34"/>
            <p:cNvSpPr>
              <a:spLocks noChangeShapeType="1"/>
            </p:cNvSpPr>
            <p:nvPr/>
          </p:nvSpPr>
          <p:spPr bwMode="auto">
            <a:xfrm>
              <a:off x="2608" y="751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33" name="Line 35"/>
            <p:cNvSpPr>
              <a:spLocks noChangeShapeType="1"/>
            </p:cNvSpPr>
            <p:nvPr/>
          </p:nvSpPr>
          <p:spPr bwMode="auto">
            <a:xfrm>
              <a:off x="3016" y="1570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34" name="Line 36"/>
            <p:cNvSpPr>
              <a:spLocks noChangeShapeType="1"/>
            </p:cNvSpPr>
            <p:nvPr/>
          </p:nvSpPr>
          <p:spPr bwMode="auto">
            <a:xfrm>
              <a:off x="2562" y="1852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35" name="Line 37"/>
            <p:cNvSpPr>
              <a:spLocks noChangeShapeType="1"/>
            </p:cNvSpPr>
            <p:nvPr/>
          </p:nvSpPr>
          <p:spPr bwMode="auto">
            <a:xfrm>
              <a:off x="2562" y="2115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36" name="Line 38"/>
            <p:cNvSpPr>
              <a:spLocks noChangeShapeType="1"/>
            </p:cNvSpPr>
            <p:nvPr/>
          </p:nvSpPr>
          <p:spPr bwMode="auto">
            <a:xfrm>
              <a:off x="2608" y="2659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37" name="Line 39"/>
            <p:cNvSpPr>
              <a:spLocks noChangeShapeType="1"/>
            </p:cNvSpPr>
            <p:nvPr/>
          </p:nvSpPr>
          <p:spPr bwMode="auto">
            <a:xfrm>
              <a:off x="2608" y="2668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38" name="Line 40"/>
            <p:cNvSpPr>
              <a:spLocks noChangeShapeType="1"/>
            </p:cNvSpPr>
            <p:nvPr/>
          </p:nvSpPr>
          <p:spPr bwMode="auto">
            <a:xfrm>
              <a:off x="3016" y="3838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7186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محيط سازمان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a-IR" sz="2800">
                <a:solidFill>
                  <a:srgbClr val="A50021"/>
                </a:solidFill>
                <a:cs typeface="Nazanin" pitchFamily="2" charset="-78"/>
              </a:rPr>
              <a:t>رقبا؛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a-IR" sz="2800">
                <a:solidFill>
                  <a:srgbClr val="A50021"/>
                </a:solidFill>
                <a:cs typeface="Nazanin" pitchFamily="2" charset="-78"/>
              </a:rPr>
              <a:t>عرضه كنندگان و توليد كنندگان مواد اوليه؛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a-IR" sz="2800">
                <a:solidFill>
                  <a:srgbClr val="A50021"/>
                </a:solidFill>
                <a:cs typeface="Nazanin" pitchFamily="2" charset="-78"/>
              </a:rPr>
              <a:t>بازار كار؛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a-IR" sz="2800">
                <a:solidFill>
                  <a:srgbClr val="A50021"/>
                </a:solidFill>
                <a:cs typeface="Nazanin" pitchFamily="2" charset="-78"/>
              </a:rPr>
              <a:t>بازار اوراق بهادار؛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a-IR" sz="2800">
                <a:solidFill>
                  <a:srgbClr val="A50021"/>
                </a:solidFill>
                <a:cs typeface="Nazanin" pitchFamily="2" charset="-78"/>
              </a:rPr>
              <a:t>مشتريان و ارباب رجوع؛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a-IR" sz="2800">
                <a:solidFill>
                  <a:srgbClr val="A50021"/>
                </a:solidFill>
                <a:cs typeface="Nazanin" pitchFamily="2" charset="-78"/>
              </a:rPr>
              <a:t>ركود اقتصادي؛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a-IR" sz="2800">
                <a:solidFill>
                  <a:srgbClr val="A50021"/>
                </a:solidFill>
                <a:cs typeface="Nazanin" pitchFamily="2" charset="-78"/>
              </a:rPr>
              <a:t>قوانين و مقررات؛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a-IR" sz="2800">
                <a:solidFill>
                  <a:srgbClr val="A50021"/>
                </a:solidFill>
                <a:cs typeface="Nazanin" pitchFamily="2" charset="-78"/>
              </a:rPr>
              <a:t>و ...</a:t>
            </a:r>
            <a:endParaRPr lang="en-US" sz="2800">
              <a:solidFill>
                <a:srgbClr val="A50021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3583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محيط عمومي</a:t>
            </a: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 بخشهايي را در بر مي گيرد كه احتمالاً بر روي عمليات و فعاليتهاي روزانه يك شركت اثر نمي گذارند، ولي احتمال دارد بصورت غير مستقيم اِعمال نفوذ نمايند.</a:t>
            </a:r>
            <a:endParaRPr lang="en-US" smtClean="0">
              <a:solidFill>
                <a:srgbClr val="003366"/>
              </a:solidFill>
              <a:cs typeface="Nazanin" pitchFamily="2" charset="-78"/>
            </a:endParaRPr>
          </a:p>
        </p:txBody>
      </p:sp>
      <p:sp>
        <p:nvSpPr>
          <p:cNvPr id="8909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محيط عمومي</a:t>
            </a:r>
            <a:endParaRPr lang="en-US" b="1" smtClean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09651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محيط بين المللي 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محيط بين المللي</a:t>
            </a:r>
            <a:r>
              <a:rPr lang="fa-IR" smtClean="0">
                <a:cs typeface="Nazanin" pitchFamily="2" charset="-78"/>
              </a:rPr>
              <a:t> 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بعنوان يك بخش بحساب مي آيد كه مي تواند بصورت مستقيم بر سازمان اثر بگذارد.فراتر اينكه همه بخشهاي بومي تحت تآثير رويدادهاي بين المللي قرار گيرند.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5072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محيط بين المللي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تنها </a:t>
            </a: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ژاپني</a:t>
            </a: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 ها صاحب بيش از </a:t>
            </a: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1000</a:t>
            </a: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 شركت بزرگ و كوچك آمريكايي هستند.كساني كه در </a:t>
            </a: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شركتهاي نفت شل، فايرستون و سي.بي.اس كار</a:t>
            </a: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 مي كنند بايد </a:t>
            </a: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گزارش كار</a:t>
            </a: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 خود را به </a:t>
            </a: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مديران غير آمريكايي</a:t>
            </a: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 بدهند.</a:t>
            </a:r>
            <a:endParaRPr lang="en-US" smtClean="0">
              <a:solidFill>
                <a:schemeClr val="bg2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8737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محيط بين المللي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يك تحليل گر براين باور است كه در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سدۀ بيست و يكم</a:t>
            </a: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 بيشتر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فعاليتهاي اقتصادي</a:t>
            </a: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 جهان در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آسيا و حوزۀ اقيانوس كبير</a:t>
            </a: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 انجام مي شود.</a:t>
            </a:r>
          </a:p>
          <a:p>
            <a:pPr eaLnBrk="1" hangingPunct="1"/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از هر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10</a:t>
            </a: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 بانك بزرگ جهاني،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9</a:t>
            </a: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 بانك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ژاپني</a:t>
            </a: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 هستند و بر بخش منابع مالي اثرات شديد مي گذارند.</a:t>
            </a:r>
            <a:endParaRPr lang="en-US" smtClean="0">
              <a:solidFill>
                <a:srgbClr val="003366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8142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محيط بين المللي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شركتهايي چون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هوندا،نيسان،تويوتا،مزدا،سوبارو،ميتسوبيشي، سوبارو و ايش</a:t>
            </a: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 واحدهاي توليدي خود را به ايالات متحدۀ آمريكا منتقل كرده و تاكنون 30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درصد از سهام خودروي بازار آمريكا</a:t>
            </a: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 را به خود تخصيص داده اند.</a:t>
            </a:r>
            <a:endParaRPr lang="en-US" smtClean="0">
              <a:solidFill>
                <a:schemeClr val="bg2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63321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1841</Words>
  <Application>Microsoft Office PowerPoint</Application>
  <PresentationFormat>Widescreen</PresentationFormat>
  <Paragraphs>222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Nazanin</vt:lpstr>
      <vt:lpstr>Tahoma</vt:lpstr>
      <vt:lpstr>Trebuchet MS</vt:lpstr>
      <vt:lpstr>Wingdings</vt:lpstr>
      <vt:lpstr>Wingdings 3</vt:lpstr>
      <vt:lpstr>Facet</vt:lpstr>
      <vt:lpstr>فصل سوم: محيط خارجي </vt:lpstr>
      <vt:lpstr>محيط سازمان Organization Environment</vt:lpstr>
      <vt:lpstr>محيط كاري Task environment </vt:lpstr>
      <vt:lpstr>محيط سازمان</vt:lpstr>
      <vt:lpstr>محيط عمومي</vt:lpstr>
      <vt:lpstr>محيط بين المللي </vt:lpstr>
      <vt:lpstr>محيط بين المللي</vt:lpstr>
      <vt:lpstr>محيط بين المللي</vt:lpstr>
      <vt:lpstr>محيط بين المللي</vt:lpstr>
      <vt:lpstr>راههاي تاثير عوامل محيطي بر سازمان</vt:lpstr>
      <vt:lpstr>محيط نامطمئن</vt:lpstr>
      <vt:lpstr>ساده يا پيچيده بودن محيط</vt:lpstr>
      <vt:lpstr>پايدار يا ناپايدار بودن محيط</vt:lpstr>
      <vt:lpstr>چارچوبي براي ارزيابي محيطي</vt:lpstr>
      <vt:lpstr>روشهاي سازش با محيط نامطمئن</vt:lpstr>
      <vt:lpstr>دايرۀ سازماني يا پست و مقام اداري</vt:lpstr>
      <vt:lpstr>دايرۀ سازماني يا پست و مقام اداري</vt:lpstr>
      <vt:lpstr>وظايف سازمان در نقش مرزگستري </vt:lpstr>
      <vt:lpstr>تفكيك دواير و انسجام سازماني</vt:lpstr>
      <vt:lpstr>تفكيك هدفها و جهت گيريهاي دواير سازماني</vt:lpstr>
      <vt:lpstr>تفكيك دواير و انسجام سازماني</vt:lpstr>
      <vt:lpstr>تفكيك دواير و انسجام سازماني</vt:lpstr>
      <vt:lpstr>فرآيندهاي مديريت مكانيكي و ارگانيكي </vt:lpstr>
      <vt:lpstr>اشكال مكانيكي و ارگانيكي سازمان</vt:lpstr>
      <vt:lpstr>تقليد از سازمانهاي موفق(ديدگاه نهادي) </vt:lpstr>
      <vt:lpstr>چارچوب اقتضايي براي محيط نامطمئن و واكنشهاي سازمان</vt:lpstr>
      <vt:lpstr>وابستگي به منابع (رابطۀ محيط وسازمان)</vt:lpstr>
      <vt:lpstr>وابستگي به منابع</vt:lpstr>
      <vt:lpstr>استراتژيهايي براي كنترل عوامل محيطي</vt:lpstr>
      <vt:lpstr>ايجاد روابط بين سازماني 1-مالكيت:</vt:lpstr>
      <vt:lpstr>ايجاد روابط بين سازماني: 2-ائتلاف رسمي استراتژيك</vt:lpstr>
      <vt:lpstr>ايجاد روابط بين سازماني 3-بستن قرارداد يا مشاركت خاص</vt:lpstr>
      <vt:lpstr>ايجاد روابط بين سازماني 4-دعوت به همكاري</vt:lpstr>
      <vt:lpstr>ايجاد روابط بين سازماني 5-مديريت مشترك</vt:lpstr>
      <vt:lpstr>كنترل نيروهاي حاكم محيطي 1-تغيير دادن قلمرو </vt:lpstr>
      <vt:lpstr>كنترل نيروهاي حاكم محيطي 2-مقررات و فعاليتهاي سياسي</vt:lpstr>
      <vt:lpstr>كنترل نيروهاي حاكم محيطي 3-شوراهاي تجاري</vt:lpstr>
      <vt:lpstr>چارچوب يكپارچه ارتباط بين محيط و سازمان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سوم: محيط خارجي </dc:title>
  <dc:creator>omid arzi</dc:creator>
  <cp:lastModifiedBy>omid arzi</cp:lastModifiedBy>
  <cp:revision>1</cp:revision>
  <dcterms:created xsi:type="dcterms:W3CDTF">2022-01-15T16:10:06Z</dcterms:created>
  <dcterms:modified xsi:type="dcterms:W3CDTF">2022-01-15T16:10:46Z</dcterms:modified>
</cp:coreProperties>
</file>