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89" r:id="rId34"/>
    <p:sldId id="290" r:id="rId35"/>
    <p:sldId id="291" r:id="rId36"/>
    <p:sldId id="292" r:id="rId37"/>
    <p:sldId id="293" r:id="rId38"/>
    <p:sldId id="294" r:id="rId39"/>
    <p:sldId id="295" r:id="rId4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4" autoAdjust="0"/>
    <p:restoredTop sz="94660"/>
  </p:normalViewPr>
  <p:slideViewPr>
    <p:cSldViewPr snapToGrid="0">
      <p:cViewPr varScale="1">
        <p:scale>
          <a:sx n="58" d="100"/>
          <a:sy n="58" d="100"/>
        </p:scale>
        <p:origin x="34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E73064-875B-4230-B1EF-0FB20076E68A}" type="datetimeFigureOut">
              <a:rPr lang="en-US" smtClean="0"/>
              <a:t>1/15/2022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4BEAFD-9E35-4E11-A22E-32DCF0DB9B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39755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E73064-875B-4230-B1EF-0FB20076E68A}" type="datetimeFigureOut">
              <a:rPr lang="en-US" smtClean="0"/>
              <a:t>1/15/2022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4BEAFD-9E35-4E11-A22E-32DCF0DB9B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98055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E73064-875B-4230-B1EF-0FB20076E68A}" type="datetimeFigureOut">
              <a:rPr lang="en-US" smtClean="0"/>
              <a:t>1/15/2022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4BEAFD-9E35-4E11-A22E-32DCF0DB9B97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71446218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E73064-875B-4230-B1EF-0FB20076E68A}" type="datetimeFigureOut">
              <a:rPr lang="en-US" smtClean="0"/>
              <a:t>1/15/2022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4BEAFD-9E35-4E11-A22E-32DCF0DB9B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290477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E73064-875B-4230-B1EF-0FB20076E68A}" type="datetimeFigureOut">
              <a:rPr lang="en-US" smtClean="0"/>
              <a:t>1/15/2022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4BEAFD-9E35-4E11-A22E-32DCF0DB9B97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2879834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E73064-875B-4230-B1EF-0FB20076E68A}" type="datetimeFigureOut">
              <a:rPr lang="en-US" smtClean="0"/>
              <a:t>1/15/2022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4BEAFD-9E35-4E11-A22E-32DCF0DB9B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000382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E73064-875B-4230-B1EF-0FB20076E68A}" type="datetimeFigureOut">
              <a:rPr lang="en-US" smtClean="0"/>
              <a:t>1/15/2022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4BEAFD-9E35-4E11-A22E-32DCF0DB9B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280499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E73064-875B-4230-B1EF-0FB20076E68A}" type="datetimeFigureOut">
              <a:rPr lang="en-US" smtClean="0"/>
              <a:t>1/15/2022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4BEAFD-9E35-4E11-A22E-32DCF0DB9B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193395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609600" y="457200"/>
            <a:ext cx="10972800" cy="1371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09600" y="1981200"/>
            <a:ext cx="5384800" cy="18669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6197600" y="1981200"/>
            <a:ext cx="5384800" cy="18669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09600" y="4000500"/>
            <a:ext cx="5384800" cy="18669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7600" y="4000500"/>
            <a:ext cx="5384800" cy="18669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C670837-6D05-4DC7-B972-A3492922465F}" type="slidenum">
              <a:rPr lang="ar-SA"/>
              <a:pPr/>
              <a:t>‹#›</a:t>
            </a:fld>
            <a:endParaRPr lang="en-US"/>
          </a:p>
        </p:txBody>
      </p:sp>
      <p:sp>
        <p:nvSpPr>
          <p:cNvPr id="9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5774059"/>
      </p:ext>
    </p:extLst>
  </p:cSld>
  <p:clrMapOvr>
    <a:masterClrMapping/>
  </p:clrMapOvr>
  <p:transition>
    <p:wedge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57200"/>
            <a:ext cx="10972800" cy="1371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09600" y="1981200"/>
            <a:ext cx="10972800" cy="38862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537A761-B466-4C30-84AC-00F1B3A32B72}" type="slidenum">
              <a:rPr lang="ar-SA"/>
              <a:pPr/>
              <a:t>‹#›</a:t>
            </a:fld>
            <a:endParaRPr lang="en-US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6296492"/>
      </p:ext>
    </p:extLst>
  </p:cSld>
  <p:clrMapOvr>
    <a:masterClrMapping/>
  </p:clrMapOvr>
  <p:transition>
    <p:wedg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E73064-875B-4230-B1EF-0FB20076E68A}" type="datetimeFigureOut">
              <a:rPr lang="en-US" smtClean="0"/>
              <a:t>1/15/2022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4BEAFD-9E35-4E11-A22E-32DCF0DB9B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48646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E73064-875B-4230-B1EF-0FB20076E68A}" type="datetimeFigureOut">
              <a:rPr lang="en-US" smtClean="0"/>
              <a:t>1/15/2022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4BEAFD-9E35-4E11-A22E-32DCF0DB9B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91045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E73064-875B-4230-B1EF-0FB20076E68A}" type="datetimeFigureOut">
              <a:rPr lang="en-US" smtClean="0"/>
              <a:t>1/15/2022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4BEAFD-9E35-4E11-A22E-32DCF0DB9B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36039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E73064-875B-4230-B1EF-0FB20076E68A}" type="datetimeFigureOut">
              <a:rPr lang="en-US" smtClean="0"/>
              <a:t>1/15/2022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4BEAFD-9E35-4E11-A22E-32DCF0DB9B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00966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E73064-875B-4230-B1EF-0FB20076E68A}" type="datetimeFigureOut">
              <a:rPr lang="en-US" smtClean="0"/>
              <a:t>1/15/2022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4BEAFD-9E35-4E11-A22E-32DCF0DB9B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1351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E73064-875B-4230-B1EF-0FB20076E68A}" type="datetimeFigureOut">
              <a:rPr lang="en-US" smtClean="0"/>
              <a:t>1/15/2022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4BEAFD-9E35-4E11-A22E-32DCF0DB9B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08300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E73064-875B-4230-B1EF-0FB20076E68A}" type="datetimeFigureOut">
              <a:rPr lang="en-US" smtClean="0"/>
              <a:t>1/15/2022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4BEAFD-9E35-4E11-A22E-32DCF0DB9B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11472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E73064-875B-4230-B1EF-0FB20076E68A}" type="datetimeFigureOut">
              <a:rPr lang="en-US" smtClean="0"/>
              <a:t>1/15/2022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4BEAFD-9E35-4E11-A22E-32DCF0DB9B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4537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E73064-875B-4230-B1EF-0FB20076E68A}" type="datetimeFigureOut">
              <a:rPr lang="en-US" smtClean="0"/>
              <a:t>1/15/2022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8C4BEAFD-9E35-4E11-A22E-32DCF0DB9B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9277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8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2060576"/>
            <a:ext cx="8229600" cy="2519363"/>
          </a:xfrm>
        </p:spPr>
        <p:txBody>
          <a:bodyPr/>
          <a:lstStyle/>
          <a:p>
            <a:pPr algn="ctr" eaLnBrk="1" hangingPunct="1">
              <a:lnSpc>
                <a:spcPct val="160000"/>
              </a:lnSpc>
            </a:pPr>
            <a:r>
              <a:rPr lang="fa-IR" dirty="0" smtClean="0">
                <a:solidFill>
                  <a:srgbClr val="FF0000"/>
                </a:solidFill>
                <a:cs typeface="Nazanin" pitchFamily="2" charset="-78"/>
                <a:hlinkClick r:id="rId2" action="ppaction://hlinksldjump"/>
              </a:rPr>
              <a:t>فصل سوم:</a:t>
            </a:r>
            <a:r>
              <a:rPr lang="fa-IR" b="1" dirty="0" smtClean="0">
                <a:cs typeface="Nazanin" pitchFamily="2" charset="-78"/>
                <a:hlinkClick r:id="rId2" action="ppaction://hlinksldjump"/>
              </a:rPr>
              <a:t/>
            </a:r>
            <a:br>
              <a:rPr lang="fa-IR" b="1" dirty="0" smtClean="0">
                <a:cs typeface="Nazanin" pitchFamily="2" charset="-78"/>
                <a:hlinkClick r:id="rId2" action="ppaction://hlinksldjump"/>
              </a:rPr>
            </a:br>
            <a:r>
              <a:rPr lang="fa-IR" b="1" dirty="0" smtClean="0">
                <a:cs typeface="Nazanin" pitchFamily="2" charset="-78"/>
              </a:rPr>
              <a:t>محيط خارجي </a:t>
            </a:r>
            <a:endParaRPr lang="en-US" b="1" dirty="0" smtClean="0">
              <a:cs typeface="Nazani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46769028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fa-IR" b="1" smtClean="0">
                <a:cs typeface="Nazanin" pitchFamily="2" charset="-78"/>
              </a:rPr>
              <a:t>راههاي تاثير عوامل محيطي بر سازمان</a:t>
            </a:r>
            <a:endParaRPr lang="en-US" b="1" smtClean="0">
              <a:cs typeface="Nazanin" pitchFamily="2" charset="-78"/>
            </a:endParaRPr>
          </a:p>
        </p:txBody>
      </p:sp>
      <p:sp>
        <p:nvSpPr>
          <p:cNvPr id="942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buFont typeface="Wingdings" panose="05000000000000000000" pitchFamily="2" charset="2"/>
              <a:buAutoNum type="arabicPeriod"/>
            </a:pPr>
            <a:r>
              <a:rPr lang="fa-IR" smtClean="0">
                <a:solidFill>
                  <a:srgbClr val="003366"/>
                </a:solidFill>
                <a:cs typeface="Nazanin" pitchFamily="2" charset="-78"/>
              </a:rPr>
              <a:t>نياز سازمان به اطلاعات درباره محيط؛</a:t>
            </a:r>
          </a:p>
          <a:p>
            <a:pPr marL="609600" indent="-609600">
              <a:buFont typeface="Wingdings" panose="05000000000000000000" pitchFamily="2" charset="2"/>
              <a:buAutoNum type="arabicPeriod"/>
            </a:pPr>
            <a:r>
              <a:rPr lang="fa-IR" smtClean="0">
                <a:solidFill>
                  <a:srgbClr val="003366"/>
                </a:solidFill>
                <a:cs typeface="Nazanin" pitchFamily="2" charset="-78"/>
              </a:rPr>
              <a:t>نياز سازمان به منابع موجود در محيط؛</a:t>
            </a:r>
            <a:endParaRPr lang="en-US" smtClean="0">
              <a:solidFill>
                <a:srgbClr val="003366"/>
              </a:solidFill>
              <a:cs typeface="Nazani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43258321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fa-IR" b="1" smtClean="0">
                <a:cs typeface="Nazanin" pitchFamily="2" charset="-78"/>
              </a:rPr>
              <a:t>محيط نامطمئن</a:t>
            </a:r>
            <a:endParaRPr lang="en-US" b="1" smtClean="0">
              <a:cs typeface="Nazanin" pitchFamily="2" charset="-78"/>
            </a:endParaRPr>
          </a:p>
        </p:txBody>
      </p:sp>
      <p:sp>
        <p:nvSpPr>
          <p:cNvPr id="952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fa-IR" b="1" smtClean="0">
                <a:solidFill>
                  <a:srgbClr val="FF0000"/>
                </a:solidFill>
                <a:cs typeface="Nazanin" pitchFamily="2" charset="-78"/>
              </a:rPr>
              <a:t>نامطمئن بودن محيط</a:t>
            </a:r>
            <a:r>
              <a:rPr lang="fa-IR" smtClean="0">
                <a:solidFill>
                  <a:srgbClr val="0000FF"/>
                </a:solidFill>
                <a:cs typeface="Nazanin" pitchFamily="2" charset="-78"/>
              </a:rPr>
              <a:t> به اين معني است كه تصميم گيرندگان دربارۀ عوامل محيطي اطلاعات كافي ندارند و براي پيش بيني تغييرات خارجي با مشكل روبرو هستند.</a:t>
            </a:r>
            <a:endParaRPr lang="en-US" smtClean="0">
              <a:solidFill>
                <a:srgbClr val="0000FF"/>
              </a:solidFill>
              <a:cs typeface="Nazani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90729402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fa-IR" b="1" smtClean="0">
                <a:cs typeface="Nazanin" pitchFamily="2" charset="-78"/>
              </a:rPr>
              <a:t>ساده يا پيچيده بودن محيط</a:t>
            </a:r>
            <a:endParaRPr lang="en-US" b="1" smtClean="0">
              <a:cs typeface="Nazanin" pitchFamily="2" charset="-78"/>
            </a:endParaRPr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fa-IR" smtClean="0">
                <a:cs typeface="Nazanin" pitchFamily="2" charset="-78"/>
              </a:rPr>
              <a:t>در يك </a:t>
            </a:r>
            <a:r>
              <a:rPr lang="fa-IR" b="1" smtClean="0">
                <a:solidFill>
                  <a:srgbClr val="FF0000"/>
                </a:solidFill>
                <a:cs typeface="Nazanin" pitchFamily="2" charset="-78"/>
              </a:rPr>
              <a:t>محيط پيچيده</a:t>
            </a:r>
            <a:r>
              <a:rPr lang="fa-IR" smtClean="0">
                <a:cs typeface="Nazanin" pitchFamily="2" charset="-78"/>
              </a:rPr>
              <a:t> </a:t>
            </a:r>
            <a:r>
              <a:rPr lang="fa-IR" smtClean="0">
                <a:solidFill>
                  <a:srgbClr val="FF0000"/>
                </a:solidFill>
                <a:cs typeface="Nazanin" pitchFamily="2" charset="-78"/>
              </a:rPr>
              <a:t>تعداد زيادي عوامل خارجي</a:t>
            </a:r>
            <a:r>
              <a:rPr lang="fa-IR" smtClean="0">
                <a:cs typeface="Nazanin" pitchFamily="2" charset="-78"/>
              </a:rPr>
              <a:t> با هم ارتباط دارند و بر سازمان اثر مي گذارند.</a:t>
            </a:r>
          </a:p>
          <a:p>
            <a:pPr eaLnBrk="1" hangingPunct="1"/>
            <a:r>
              <a:rPr lang="fa-IR" smtClean="0">
                <a:cs typeface="Nazanin" pitchFamily="2" charset="-78"/>
              </a:rPr>
              <a:t>در يك </a:t>
            </a:r>
            <a:r>
              <a:rPr lang="fa-IR" b="1" smtClean="0">
                <a:solidFill>
                  <a:srgbClr val="FF0000"/>
                </a:solidFill>
                <a:cs typeface="Nazanin" pitchFamily="2" charset="-78"/>
              </a:rPr>
              <a:t>محيط ساده</a:t>
            </a:r>
            <a:r>
              <a:rPr lang="fa-IR" smtClean="0">
                <a:cs typeface="Nazanin" pitchFamily="2" charset="-78"/>
              </a:rPr>
              <a:t> تنها </a:t>
            </a:r>
            <a:r>
              <a:rPr lang="fa-IR" smtClean="0">
                <a:solidFill>
                  <a:srgbClr val="FF0000"/>
                </a:solidFill>
                <a:cs typeface="Nazanin" pitchFamily="2" charset="-78"/>
              </a:rPr>
              <a:t>سه يا چهار عامل خارجي</a:t>
            </a:r>
            <a:r>
              <a:rPr lang="fa-IR" smtClean="0">
                <a:cs typeface="Nazanin" pitchFamily="2" charset="-78"/>
              </a:rPr>
              <a:t> بر سازمان اثر مي گذارند.</a:t>
            </a:r>
            <a:endParaRPr lang="en-US" smtClean="0">
              <a:cs typeface="Nazani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7382064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fa-IR" b="1" smtClean="0">
                <a:cs typeface="Nazanin" pitchFamily="2" charset="-78"/>
              </a:rPr>
              <a:t>پايدار يا ناپايدار بودن محيط</a:t>
            </a:r>
            <a:endParaRPr lang="en-US" b="1" smtClean="0">
              <a:cs typeface="Nazanin" pitchFamily="2" charset="-78"/>
            </a:endParaRPr>
          </a:p>
        </p:txBody>
      </p:sp>
      <p:sp>
        <p:nvSpPr>
          <p:cNvPr id="972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fa-IR" smtClean="0">
                <a:solidFill>
                  <a:srgbClr val="0000FF"/>
                </a:solidFill>
                <a:cs typeface="Nazanin" pitchFamily="2" charset="-78"/>
              </a:rPr>
              <a:t>اگر يك محيط در يك دورۀ چند ماهه يا چند ساله در يك وضع باقي بماند،آن را </a:t>
            </a:r>
            <a:r>
              <a:rPr lang="fa-IR" b="1" smtClean="0">
                <a:solidFill>
                  <a:srgbClr val="FF0000"/>
                </a:solidFill>
                <a:cs typeface="Nazanin" pitchFamily="2" charset="-78"/>
              </a:rPr>
              <a:t>پايدار</a:t>
            </a:r>
            <a:r>
              <a:rPr lang="fa-IR" smtClean="0">
                <a:solidFill>
                  <a:srgbClr val="0000FF"/>
                </a:solidFill>
                <a:cs typeface="Nazanin" pitchFamily="2" charset="-78"/>
              </a:rPr>
              <a:t> مي نامند.</a:t>
            </a:r>
          </a:p>
          <a:p>
            <a:pPr eaLnBrk="1" hangingPunct="1"/>
            <a:r>
              <a:rPr lang="fa-IR" smtClean="0">
                <a:solidFill>
                  <a:srgbClr val="0000FF"/>
                </a:solidFill>
                <a:cs typeface="Nazanin" pitchFamily="2" charset="-78"/>
              </a:rPr>
              <a:t>در شرايط </a:t>
            </a:r>
            <a:r>
              <a:rPr lang="fa-IR" b="1" smtClean="0">
                <a:solidFill>
                  <a:srgbClr val="FF0000"/>
                </a:solidFill>
                <a:cs typeface="Nazanin" pitchFamily="2" charset="-78"/>
              </a:rPr>
              <a:t>ناپايدار</a:t>
            </a:r>
            <a:r>
              <a:rPr lang="fa-IR" smtClean="0">
                <a:solidFill>
                  <a:srgbClr val="0000FF"/>
                </a:solidFill>
                <a:cs typeface="Nazanin" pitchFamily="2" charset="-78"/>
              </a:rPr>
              <a:t> عوامل محيطي </a:t>
            </a:r>
            <a:r>
              <a:rPr lang="fa-IR" b="1" smtClean="0">
                <a:solidFill>
                  <a:srgbClr val="FF0000"/>
                </a:solidFill>
                <a:cs typeface="Nazanin" pitchFamily="2" charset="-78"/>
              </a:rPr>
              <a:t>تغييرات ناگهاني</a:t>
            </a:r>
            <a:r>
              <a:rPr lang="fa-IR" smtClean="0">
                <a:solidFill>
                  <a:srgbClr val="0000FF"/>
                </a:solidFill>
                <a:cs typeface="Nazanin" pitchFamily="2" charset="-78"/>
              </a:rPr>
              <a:t> دارند. </a:t>
            </a:r>
            <a:endParaRPr lang="en-US" smtClean="0">
              <a:solidFill>
                <a:srgbClr val="0000FF"/>
              </a:solidFill>
              <a:cs typeface="Nazani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81268394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ChangeArrowheads="1"/>
          </p:cNvSpPr>
          <p:nvPr>
            <p:ph type="title" sz="quarter"/>
          </p:nvPr>
        </p:nvSpPr>
        <p:spPr/>
        <p:txBody>
          <a:bodyPr anchor="t"/>
          <a:lstStyle/>
          <a:p>
            <a:pPr algn="ctr" eaLnBrk="1" hangingPunct="1"/>
            <a:r>
              <a:rPr lang="fa-IR" b="1" smtClean="0">
                <a:cs typeface="Nazanin" pitchFamily="2" charset="-78"/>
              </a:rPr>
              <a:t>چارچوبي براي ارزيابي محيطي</a:t>
            </a:r>
            <a:endParaRPr lang="en-US" b="1" smtClean="0">
              <a:cs typeface="Nazanin" pitchFamily="2" charset="-78"/>
            </a:endParaRPr>
          </a:p>
        </p:txBody>
      </p:sp>
      <p:graphicFrame>
        <p:nvGraphicFramePr>
          <p:cNvPr id="115852" name="Group 140"/>
          <p:cNvGraphicFramePr>
            <a:graphicFrameLocks noGrp="1"/>
          </p:cNvGraphicFramePr>
          <p:nvPr>
            <p:ph sz="quarter" idx="1"/>
          </p:nvPr>
        </p:nvGraphicFramePr>
        <p:xfrm>
          <a:off x="2714626" y="1341439"/>
          <a:ext cx="3668713" cy="2232025"/>
        </p:xfrm>
        <a:graphic>
          <a:graphicData uri="http://schemas.openxmlformats.org/drawingml/2006/table">
            <a:tbl>
              <a:tblPr rtl="1"/>
              <a:tblGrid>
                <a:gridCol w="3668713"/>
              </a:tblGrid>
              <a:tr h="927100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Tahoma" pitchFamily="34" charset="0"/>
                          <a:cs typeface="Nazanin" pitchFamily="2" charset="-78"/>
                        </a:rPr>
                        <a:t>پيچيده +پايدار</a:t>
                      </a:r>
                      <a:r>
                        <a:rPr kumimoji="0" lang="fa-I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=</a:t>
                      </a:r>
                    </a:p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Tahoma" pitchFamily="34" charset="0"/>
                          <a:cs typeface="Nazanin" pitchFamily="2" charset="-78"/>
                        </a:rPr>
                        <a:t>عدم اطمينان اندك-متوسط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Nazanin" pitchFamily="2" charset="-7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304925"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Nazanin" pitchFamily="2" charset="-78"/>
                        </a:rPr>
                        <a:t>1-تعداد زياد و متفاوت عوامل خارجي</a:t>
                      </a:r>
                    </a:p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2-عوامل ثابت اند يا تغييرات اندكي دارند</a:t>
                      </a:r>
                    </a:p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نمونه: شركتهاي بيمه و دانشگاهها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15847" name="Group 135"/>
          <p:cNvGraphicFramePr>
            <a:graphicFrameLocks noGrp="1"/>
          </p:cNvGraphicFramePr>
          <p:nvPr>
            <p:ph sz="quarter" idx="2"/>
          </p:nvPr>
        </p:nvGraphicFramePr>
        <p:xfrm>
          <a:off x="6521450" y="1303338"/>
          <a:ext cx="4038600" cy="2265634"/>
        </p:xfrm>
        <a:graphic>
          <a:graphicData uri="http://schemas.openxmlformats.org/drawingml/2006/table">
            <a:tbl>
              <a:tblPr rtl="1"/>
              <a:tblGrid>
                <a:gridCol w="4038600"/>
              </a:tblGrid>
              <a:tr h="895810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ساده+پايدار</a:t>
                      </a:r>
                      <a:r>
                        <a:rPr kumimoji="0" lang="fa-I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Arial" charset="0"/>
                          <a:cs typeface="Arial" charset="0"/>
                        </a:rPr>
                        <a:t>=</a:t>
                      </a:r>
                    </a:p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عدم اطمينان اندك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A50021"/>
                        </a:solidFill>
                        <a:effectLst/>
                        <a:latin typeface="Arial" charset="0"/>
                        <a:cs typeface="Nazanin" pitchFamily="2" charset="-78"/>
                      </a:endParaRPr>
                    </a:p>
                  </a:txBody>
                  <a:tcPr marT="45705" marB="4570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CCFF"/>
                    </a:solidFill>
                  </a:tcPr>
                </a:tc>
              </a:tr>
              <a:tr h="1369552"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1-تعداد كم عوامل خارجي و عوامل مشابه هم</a:t>
                      </a:r>
                    </a:p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2-عوامل ثابت اند يا تغييرات اندكي دارند</a:t>
                      </a:r>
                    </a:p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نمونه:توليد كنندۀ مواد غذايي </a:t>
                      </a:r>
                      <a:endParaRPr kumimoji="0" lang="en-US" sz="22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cs typeface="Nazanin" pitchFamily="2" charset="-78"/>
                      </a:endParaRPr>
                    </a:p>
                  </a:txBody>
                  <a:tcPr marT="45705" marB="4570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CC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15878" name="Group 166"/>
          <p:cNvGraphicFramePr>
            <a:graphicFrameLocks noGrp="1"/>
          </p:cNvGraphicFramePr>
          <p:nvPr>
            <p:ph sz="quarter" idx="3"/>
          </p:nvPr>
        </p:nvGraphicFramePr>
        <p:xfrm>
          <a:off x="2711450" y="3683001"/>
          <a:ext cx="3671888" cy="2625725"/>
        </p:xfrm>
        <a:graphic>
          <a:graphicData uri="http://schemas.openxmlformats.org/drawingml/2006/table">
            <a:tbl>
              <a:tblPr rtl="1"/>
              <a:tblGrid>
                <a:gridCol w="3671888"/>
              </a:tblGrid>
              <a:tr h="942975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Tahoma" pitchFamily="34" charset="0"/>
                          <a:cs typeface="Nazanin" pitchFamily="2" charset="-78"/>
                        </a:rPr>
                        <a:t>پيچيده +نا پايدار</a:t>
                      </a:r>
                      <a:r>
                        <a:rPr kumimoji="0" lang="fa-I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=</a:t>
                      </a:r>
                    </a:p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Tahoma" pitchFamily="34" charset="0"/>
                          <a:cs typeface="Nazanin" pitchFamily="2" charset="-78"/>
                        </a:rPr>
                        <a:t>عدم اطمينان اندك-متوسط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</a:tr>
              <a:tr h="1682750"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Nazanin" pitchFamily="2" charset="-78"/>
                        </a:rPr>
                        <a:t>1-تعداد زياد و متفاوت عوامل خارجي</a:t>
                      </a:r>
                    </a:p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2-عوامل بطور مرتب و غيرقابل پيش بيني تغيير مي كنند.</a:t>
                      </a:r>
                      <a:endParaRPr kumimoji="0" lang="fa-I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Nazanin" pitchFamily="2" charset="-78"/>
                      </a:endParaRPr>
                    </a:p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نمونه: شركتهاي الكترونيكي  </a:t>
                      </a:r>
                      <a:endParaRPr kumimoji="0" lang="en-US" sz="22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cs typeface="Nazanin" pitchFamily="2" charset="-7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15873" name="Group 161"/>
          <p:cNvGraphicFramePr>
            <a:graphicFrameLocks noGrp="1"/>
          </p:cNvGraphicFramePr>
          <p:nvPr>
            <p:ph sz="quarter" idx="4"/>
          </p:nvPr>
        </p:nvGraphicFramePr>
        <p:xfrm>
          <a:off x="6521450" y="3697289"/>
          <a:ext cx="4038600" cy="2611437"/>
        </p:xfrm>
        <a:graphic>
          <a:graphicData uri="http://schemas.openxmlformats.org/drawingml/2006/table">
            <a:tbl>
              <a:tblPr rtl="1"/>
              <a:tblGrid>
                <a:gridCol w="4038600"/>
              </a:tblGrid>
              <a:tr h="909638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ساده+ ناپايدار</a:t>
                      </a:r>
                      <a:r>
                        <a:rPr kumimoji="0" lang="fa-I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Arial" charset="0"/>
                          <a:cs typeface="Arial" charset="0"/>
                        </a:rPr>
                        <a:t>=</a:t>
                      </a:r>
                    </a:p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عدم اطمينان متوسط-زياد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A5002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</a:tr>
              <a:tr h="1701799"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1-تعداد كم عوامل خارجي و عوامل مشابه هم</a:t>
                      </a:r>
                    </a:p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2-عوامل بطور مرتب و غيرقابل پيش بيني تغيير مي كنند.</a:t>
                      </a:r>
                    </a:p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نمونه:توليد كنندۀ لوازم آرايشي 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</a:tr>
            </a:tbl>
          </a:graphicData>
        </a:graphic>
      </p:graphicFrame>
      <p:grpSp>
        <p:nvGrpSpPr>
          <p:cNvPr id="98339" name="Group 175"/>
          <p:cNvGrpSpPr>
            <a:grpSpLocks/>
          </p:cNvGrpSpPr>
          <p:nvPr/>
        </p:nvGrpSpPr>
        <p:grpSpPr bwMode="auto">
          <a:xfrm>
            <a:off x="1524000" y="1341439"/>
            <a:ext cx="9144000" cy="5424487"/>
            <a:chOff x="0" y="845"/>
            <a:chExt cx="5760" cy="3417"/>
          </a:xfrm>
        </p:grpSpPr>
        <p:sp>
          <p:nvSpPr>
            <p:cNvPr id="98340" name="Text Box 171"/>
            <p:cNvSpPr txBox="1">
              <a:spLocks noChangeArrowheads="1"/>
            </p:cNvSpPr>
            <p:nvPr/>
          </p:nvSpPr>
          <p:spPr bwMode="auto">
            <a:xfrm>
              <a:off x="748" y="3974"/>
              <a:ext cx="501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fa-IR" sz="2400">
                  <a:latin typeface="Tahoma" panose="020B0604030504040204" pitchFamily="34" charset="0"/>
                  <a:cs typeface="Nazanin" pitchFamily="2" charset="-78"/>
                </a:rPr>
                <a:t> </a:t>
              </a:r>
              <a:r>
                <a:rPr lang="fa-IR" sz="2400" b="1">
                  <a:latin typeface="Tahoma" panose="020B0604030504040204" pitchFamily="34" charset="0"/>
                  <a:cs typeface="Nazanin" pitchFamily="2" charset="-78"/>
                </a:rPr>
                <a:t>ساده</a:t>
              </a:r>
              <a:r>
                <a:rPr lang="fa-IR" sz="2400">
                  <a:latin typeface="Tahoma" panose="020B0604030504040204" pitchFamily="34" charset="0"/>
                  <a:cs typeface="Nazanin" pitchFamily="2" charset="-78"/>
                </a:rPr>
                <a:t>                                  </a:t>
              </a:r>
              <a:r>
                <a:rPr lang="fa-IR" sz="2400" b="1">
                  <a:solidFill>
                    <a:srgbClr val="FF0000"/>
                  </a:solidFill>
                  <a:latin typeface="Tahoma" panose="020B0604030504040204" pitchFamily="34" charset="0"/>
                  <a:cs typeface="Nazanin" pitchFamily="2" charset="-78"/>
                </a:rPr>
                <a:t>پيچيدگي محيط</a:t>
              </a:r>
              <a:r>
                <a:rPr lang="fa-IR" sz="2400">
                  <a:latin typeface="Tahoma" panose="020B0604030504040204" pitchFamily="34" charset="0"/>
                  <a:cs typeface="Nazanin" pitchFamily="2" charset="-78"/>
                </a:rPr>
                <a:t>                          </a:t>
              </a:r>
              <a:r>
                <a:rPr lang="fa-IR" sz="2400" b="1">
                  <a:latin typeface="Tahoma" panose="020B0604030504040204" pitchFamily="34" charset="0"/>
                  <a:cs typeface="Nazanin" pitchFamily="2" charset="-78"/>
                </a:rPr>
                <a:t>پيچيده</a:t>
              </a:r>
              <a:r>
                <a:rPr lang="fa-IR" sz="2400">
                  <a:latin typeface="Tahoma" panose="020B0604030504040204" pitchFamily="34" charset="0"/>
                  <a:cs typeface="Nazanin" pitchFamily="2" charset="-78"/>
                </a:rPr>
                <a:t> </a:t>
              </a:r>
              <a:endParaRPr lang="en-US" sz="2400">
                <a:latin typeface="Tahoma" panose="020B0604030504040204" pitchFamily="34" charset="0"/>
                <a:cs typeface="Nazanin" pitchFamily="2" charset="-78"/>
              </a:endParaRPr>
            </a:p>
          </p:txBody>
        </p:sp>
        <p:sp>
          <p:nvSpPr>
            <p:cNvPr id="98341" name="Text Box 172"/>
            <p:cNvSpPr txBox="1">
              <a:spLocks noChangeArrowheads="1"/>
            </p:cNvSpPr>
            <p:nvPr/>
          </p:nvSpPr>
          <p:spPr bwMode="auto">
            <a:xfrm>
              <a:off x="0" y="845"/>
              <a:ext cx="703" cy="30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fa-IR" sz="2200" b="1">
                  <a:cs typeface="Nazanin" pitchFamily="2" charset="-78"/>
                </a:rPr>
                <a:t>پايدار </a:t>
              </a:r>
            </a:p>
            <a:p>
              <a:pPr eaLnBrk="1" hangingPunct="1">
                <a:spcBef>
                  <a:spcPct val="50000"/>
                </a:spcBef>
              </a:pPr>
              <a:endParaRPr lang="fa-IR" sz="2200" b="1">
                <a:cs typeface="Nazanin" pitchFamily="2" charset="-78"/>
              </a:endParaRPr>
            </a:p>
            <a:p>
              <a:pPr eaLnBrk="1" hangingPunct="1">
                <a:spcBef>
                  <a:spcPct val="50000"/>
                </a:spcBef>
              </a:pPr>
              <a:endParaRPr lang="fa-IR" sz="2200" b="1">
                <a:cs typeface="Nazanin" pitchFamily="2" charset="-78"/>
              </a:endParaRPr>
            </a:p>
            <a:p>
              <a:pPr eaLnBrk="1" hangingPunct="1">
                <a:spcBef>
                  <a:spcPct val="50000"/>
                </a:spcBef>
              </a:pPr>
              <a:r>
                <a:rPr lang="fa-IR" sz="2200" b="1">
                  <a:cs typeface="Nazanin" pitchFamily="2" charset="-78"/>
                </a:rPr>
                <a:t>تغييرات محيط</a:t>
              </a:r>
            </a:p>
            <a:p>
              <a:pPr eaLnBrk="1" hangingPunct="1">
                <a:spcBef>
                  <a:spcPct val="50000"/>
                </a:spcBef>
              </a:pPr>
              <a:endParaRPr lang="fa-IR" sz="2200" b="1">
                <a:cs typeface="Nazanin" pitchFamily="2" charset="-78"/>
              </a:endParaRPr>
            </a:p>
            <a:p>
              <a:pPr eaLnBrk="1" hangingPunct="1">
                <a:spcBef>
                  <a:spcPct val="50000"/>
                </a:spcBef>
              </a:pPr>
              <a:endParaRPr lang="fa-IR" sz="2200" b="1">
                <a:cs typeface="Nazanin" pitchFamily="2" charset="-78"/>
              </a:endParaRPr>
            </a:p>
            <a:p>
              <a:pPr eaLnBrk="1" hangingPunct="1">
                <a:spcBef>
                  <a:spcPct val="50000"/>
                </a:spcBef>
              </a:pPr>
              <a:endParaRPr lang="fa-IR" sz="2200" b="1">
                <a:cs typeface="Nazanin" pitchFamily="2" charset="-78"/>
              </a:endParaRPr>
            </a:p>
            <a:p>
              <a:pPr eaLnBrk="1" hangingPunct="1">
                <a:spcBef>
                  <a:spcPct val="50000"/>
                </a:spcBef>
              </a:pPr>
              <a:endParaRPr lang="fa-IR" sz="2200" b="1">
                <a:cs typeface="Nazanin" pitchFamily="2" charset="-78"/>
              </a:endParaRPr>
            </a:p>
            <a:p>
              <a:pPr eaLnBrk="1" hangingPunct="1">
                <a:spcBef>
                  <a:spcPct val="50000"/>
                </a:spcBef>
              </a:pPr>
              <a:r>
                <a:rPr lang="fa-IR" sz="2200" b="1">
                  <a:cs typeface="Nazanin" pitchFamily="2" charset="-78"/>
                </a:rPr>
                <a:t>ناپايدار </a:t>
              </a:r>
              <a:endParaRPr lang="en-US" sz="2200" b="1">
                <a:cs typeface="Nazanin" pitchFamily="2" charset="-78"/>
              </a:endParaRPr>
            </a:p>
          </p:txBody>
        </p:sp>
        <p:sp>
          <p:nvSpPr>
            <p:cNvPr id="98342" name="AutoShape 173"/>
            <p:cNvSpPr>
              <a:spLocks noChangeArrowheads="1"/>
            </p:cNvSpPr>
            <p:nvPr/>
          </p:nvSpPr>
          <p:spPr bwMode="auto">
            <a:xfrm rot="2584859">
              <a:off x="2755" y="1986"/>
              <a:ext cx="738" cy="799"/>
            </a:xfrm>
            <a:prstGeom prst="downArrow">
              <a:avLst>
                <a:gd name="adj1" fmla="val 50000"/>
                <a:gd name="adj2" fmla="val 27066"/>
              </a:avLst>
            </a:prstGeom>
            <a:solidFill>
              <a:srgbClr val="CC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98343" name="Text Box 174"/>
            <p:cNvSpPr txBox="1">
              <a:spLocks noChangeArrowheads="1"/>
            </p:cNvSpPr>
            <p:nvPr/>
          </p:nvSpPr>
          <p:spPr bwMode="auto">
            <a:xfrm>
              <a:off x="2517" y="2069"/>
              <a:ext cx="862" cy="52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fa-IR" sz="2400" b="1">
                  <a:solidFill>
                    <a:srgbClr val="0000FF"/>
                  </a:solidFill>
                  <a:cs typeface="Nazanin" pitchFamily="2" charset="-78"/>
                </a:rPr>
                <a:t>عدم اطمينان </a:t>
              </a:r>
              <a:endParaRPr lang="en-US" sz="2400" b="1">
                <a:solidFill>
                  <a:srgbClr val="0000FF"/>
                </a:solidFill>
                <a:cs typeface="Nazanin" pitchFamily="2" charset="-7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37800499"/>
      </p:ext>
    </p:extLst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fa-IR" b="1" smtClean="0">
                <a:cs typeface="Nazanin" pitchFamily="2" charset="-78"/>
              </a:rPr>
              <a:t>روشهاي سازش با محيط نامطمئن</a:t>
            </a:r>
            <a:endParaRPr lang="en-US" b="1" smtClean="0">
              <a:cs typeface="Nazanin" pitchFamily="2" charset="-78"/>
            </a:endParaRPr>
          </a:p>
        </p:txBody>
      </p:sp>
      <p:sp>
        <p:nvSpPr>
          <p:cNvPr id="993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buFont typeface="Wingdings" panose="05000000000000000000" pitchFamily="2" charset="2"/>
              <a:buAutoNum type="arabicPeriod"/>
            </a:pPr>
            <a:r>
              <a:rPr lang="fa-IR" smtClean="0">
                <a:solidFill>
                  <a:srgbClr val="0000FF"/>
                </a:solidFill>
                <a:cs typeface="Nazanin" pitchFamily="2" charset="-78"/>
              </a:rPr>
              <a:t>دايره سازماني يا پست و مقام اداري؛</a:t>
            </a:r>
          </a:p>
          <a:p>
            <a:pPr marL="609600" indent="-609600">
              <a:buFont typeface="Wingdings" panose="05000000000000000000" pitchFamily="2" charset="2"/>
              <a:buAutoNum type="arabicPeriod"/>
            </a:pPr>
            <a:r>
              <a:rPr lang="fa-IR" smtClean="0">
                <a:solidFill>
                  <a:srgbClr val="0000FF"/>
                </a:solidFill>
                <a:cs typeface="Nazanin" pitchFamily="2" charset="-78"/>
              </a:rPr>
              <a:t>تفكيك واحدها يا ادغام آنها؛</a:t>
            </a:r>
          </a:p>
          <a:p>
            <a:pPr marL="609600" indent="-609600">
              <a:buFont typeface="Wingdings" panose="05000000000000000000" pitchFamily="2" charset="2"/>
              <a:buAutoNum type="arabicPeriod"/>
            </a:pPr>
            <a:r>
              <a:rPr lang="fa-IR" smtClean="0">
                <a:solidFill>
                  <a:srgbClr val="0000FF"/>
                </a:solidFill>
                <a:cs typeface="Nazanin" pitchFamily="2" charset="-78"/>
              </a:rPr>
              <a:t>تقليد؛</a:t>
            </a:r>
          </a:p>
          <a:p>
            <a:pPr marL="609600" indent="-609600">
              <a:buFont typeface="Wingdings" panose="05000000000000000000" pitchFamily="2" charset="2"/>
              <a:buAutoNum type="arabicPeriod"/>
            </a:pPr>
            <a:r>
              <a:rPr lang="fa-IR" smtClean="0">
                <a:solidFill>
                  <a:srgbClr val="0000FF"/>
                </a:solidFill>
                <a:cs typeface="Nazanin" pitchFamily="2" charset="-78"/>
              </a:rPr>
              <a:t>برنامه ريزي و پيش بيني آينده.</a:t>
            </a:r>
          </a:p>
          <a:p>
            <a:pPr marL="609600" indent="-609600">
              <a:buFont typeface="Wingdings" panose="05000000000000000000" pitchFamily="2" charset="2"/>
              <a:buAutoNum type="arabicPeriod"/>
            </a:pPr>
            <a:endParaRPr lang="en-US" smtClean="0">
              <a:solidFill>
                <a:srgbClr val="0000FF"/>
              </a:solidFill>
              <a:cs typeface="Nazani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6792850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fa-IR" b="1" smtClean="0">
                <a:solidFill>
                  <a:schemeClr val="tx2"/>
                </a:solidFill>
                <a:cs typeface="Nazanin" pitchFamily="2" charset="-78"/>
              </a:rPr>
              <a:t>دايرۀ سازماني يا پست و مقام اداري</a:t>
            </a:r>
            <a:endParaRPr lang="en-US" b="1" smtClean="0">
              <a:solidFill>
                <a:schemeClr val="tx2"/>
              </a:solidFill>
              <a:cs typeface="Nazanin" pitchFamily="2" charset="-78"/>
            </a:endParaRPr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fa-IR" b="1" smtClean="0">
                <a:solidFill>
                  <a:srgbClr val="FF0000"/>
                </a:solidFill>
                <a:cs typeface="Nazanin" pitchFamily="2" charset="-78"/>
              </a:rPr>
              <a:t>سپر بلا يا مرز گستري: </a:t>
            </a:r>
          </a:p>
          <a:p>
            <a:pPr eaLnBrk="1" hangingPunct="1"/>
            <a:r>
              <a:rPr lang="fa-IR" smtClean="0">
                <a:solidFill>
                  <a:srgbClr val="FF0000"/>
                </a:solidFill>
                <a:cs typeface="Nazanin" pitchFamily="2" charset="-78"/>
              </a:rPr>
              <a:t>ضربه گيري</a:t>
            </a:r>
            <a:r>
              <a:rPr lang="fa-IR" smtClean="0">
                <a:solidFill>
                  <a:schemeClr val="bg2"/>
                </a:solidFill>
                <a:cs typeface="Nazanin" pitchFamily="2" charset="-78"/>
              </a:rPr>
              <a:t> يعني جذب پديدۀ عدم اطمينان؛</a:t>
            </a:r>
          </a:p>
          <a:p>
            <a:pPr eaLnBrk="1" hangingPunct="1"/>
            <a:r>
              <a:rPr lang="fa-IR" smtClean="0">
                <a:solidFill>
                  <a:schemeClr val="bg2"/>
                </a:solidFill>
                <a:cs typeface="Nazanin" pitchFamily="2" charset="-78"/>
              </a:rPr>
              <a:t>برخي از شركتها،گروهي را </a:t>
            </a:r>
            <a:r>
              <a:rPr lang="fa-IR" smtClean="0">
                <a:solidFill>
                  <a:srgbClr val="FF0000"/>
                </a:solidFill>
                <a:cs typeface="Nazanin" pitchFamily="2" charset="-78"/>
              </a:rPr>
              <a:t>مسؤل امور مشتريان</a:t>
            </a:r>
            <a:r>
              <a:rPr lang="fa-IR" smtClean="0">
                <a:solidFill>
                  <a:schemeClr val="bg2"/>
                </a:solidFill>
                <a:cs typeface="Nazanin" pitchFamily="2" charset="-78"/>
              </a:rPr>
              <a:t> نموده اند،كه آنان به </a:t>
            </a:r>
            <a:r>
              <a:rPr lang="fa-IR" smtClean="0">
                <a:solidFill>
                  <a:srgbClr val="FF0000"/>
                </a:solidFill>
                <a:cs typeface="Nazanin" pitchFamily="2" charset="-78"/>
              </a:rPr>
              <a:t>مشتريان</a:t>
            </a:r>
            <a:r>
              <a:rPr lang="fa-IR" smtClean="0">
                <a:solidFill>
                  <a:schemeClr val="bg2"/>
                </a:solidFill>
                <a:cs typeface="Nazanin" pitchFamily="2" charset="-78"/>
              </a:rPr>
              <a:t> سر مي زنند و به </a:t>
            </a:r>
            <a:r>
              <a:rPr lang="fa-IR" smtClean="0">
                <a:solidFill>
                  <a:srgbClr val="FF0000"/>
                </a:solidFill>
                <a:cs typeface="Nazanin" pitchFamily="2" charset="-78"/>
              </a:rPr>
              <a:t>خواسته ها و شكاياتشان</a:t>
            </a:r>
            <a:r>
              <a:rPr lang="fa-IR" smtClean="0">
                <a:solidFill>
                  <a:schemeClr val="bg2"/>
                </a:solidFill>
                <a:cs typeface="Nazanin" pitchFamily="2" charset="-78"/>
              </a:rPr>
              <a:t> رسيدگي مي كنند.</a:t>
            </a:r>
            <a:endParaRPr lang="en-US" smtClean="0">
              <a:solidFill>
                <a:schemeClr val="bg2"/>
              </a:solidFill>
              <a:cs typeface="Nazani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41534991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fa-IR" b="1" smtClean="0">
                <a:solidFill>
                  <a:schemeClr val="tx2"/>
                </a:solidFill>
                <a:cs typeface="Nazanin" pitchFamily="2" charset="-78"/>
              </a:rPr>
              <a:t>دايرۀ سازماني يا پست و مقام اداري</a:t>
            </a:r>
            <a:endParaRPr lang="en-US" b="1" smtClean="0">
              <a:solidFill>
                <a:schemeClr val="tx2"/>
              </a:solidFill>
              <a:cs typeface="Nazanin" pitchFamily="2" charset="-78"/>
            </a:endParaRPr>
          </a:p>
        </p:txBody>
      </p:sp>
      <p:sp>
        <p:nvSpPr>
          <p:cNvPr id="1013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fa-IR" smtClean="0">
                <a:cs typeface="Nazanin" pitchFamily="2" charset="-78"/>
              </a:rPr>
              <a:t>اگر سازمانها </a:t>
            </a:r>
            <a:r>
              <a:rPr lang="fa-IR" smtClean="0">
                <a:solidFill>
                  <a:srgbClr val="FF0000"/>
                </a:solidFill>
                <a:cs typeface="Nazanin" pitchFamily="2" charset="-78"/>
              </a:rPr>
              <a:t>آغوش</a:t>
            </a:r>
            <a:r>
              <a:rPr lang="fa-IR" smtClean="0">
                <a:cs typeface="Nazanin" pitchFamily="2" charset="-78"/>
              </a:rPr>
              <a:t> خود را بر روي باز كنند، </a:t>
            </a:r>
            <a:r>
              <a:rPr lang="fa-IR" smtClean="0">
                <a:solidFill>
                  <a:srgbClr val="FF0000"/>
                </a:solidFill>
                <a:cs typeface="Nazanin" pitchFamily="2" charset="-78"/>
              </a:rPr>
              <a:t>سريعتر</a:t>
            </a:r>
            <a:r>
              <a:rPr lang="fa-IR" smtClean="0">
                <a:cs typeface="Nazanin" pitchFamily="2" charset="-78"/>
              </a:rPr>
              <a:t> در جريان امور قرار مي گيرند، </a:t>
            </a:r>
            <a:r>
              <a:rPr lang="fa-IR" smtClean="0">
                <a:solidFill>
                  <a:srgbClr val="FF0000"/>
                </a:solidFill>
                <a:cs typeface="Nazanin" pitchFamily="2" charset="-78"/>
              </a:rPr>
              <a:t>سازشكارتر و انعطاف پذيرتر</a:t>
            </a:r>
            <a:r>
              <a:rPr lang="fa-IR" smtClean="0">
                <a:cs typeface="Nazanin" pitchFamily="2" charset="-78"/>
              </a:rPr>
              <a:t> مي شوند.</a:t>
            </a:r>
            <a:endParaRPr lang="en-US" smtClean="0">
              <a:cs typeface="Nazani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78453307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fa-IR" b="1" smtClean="0">
                <a:cs typeface="Nazanin" pitchFamily="2" charset="-78"/>
              </a:rPr>
              <a:t>وظايف سازمان در نقش مرزگستري </a:t>
            </a:r>
            <a:endParaRPr lang="en-US" b="1" smtClean="0">
              <a:cs typeface="Nazanin" pitchFamily="2" charset="-78"/>
            </a:endParaRPr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buFont typeface="Wingdings" panose="05000000000000000000" pitchFamily="2" charset="2"/>
              <a:buAutoNum type="arabicPeriod"/>
            </a:pPr>
            <a:r>
              <a:rPr lang="fa-IR" smtClean="0">
                <a:solidFill>
                  <a:srgbClr val="003366"/>
                </a:solidFill>
                <a:cs typeface="Nazanin" pitchFamily="2" charset="-78"/>
              </a:rPr>
              <a:t>از اطلاعات مربوط به تغييرات محيط آگاهي يابد و آنها را به درون سازمان بياورد؛</a:t>
            </a:r>
          </a:p>
          <a:p>
            <a:pPr marL="609600" indent="-609600">
              <a:buFont typeface="Wingdings" panose="05000000000000000000" pitchFamily="2" charset="2"/>
              <a:buAutoNum type="arabicPeriod"/>
            </a:pPr>
            <a:r>
              <a:rPr lang="fa-IR" smtClean="0">
                <a:solidFill>
                  <a:srgbClr val="003366"/>
                </a:solidFill>
                <a:cs typeface="Nazanin" pitchFamily="2" charset="-78"/>
              </a:rPr>
              <a:t>اطلاعات را به محيطي بدهد كه با سازمان نظر موافق و مساعد دارد. </a:t>
            </a:r>
            <a:endParaRPr lang="en-US" smtClean="0">
              <a:solidFill>
                <a:srgbClr val="003366"/>
              </a:solidFill>
              <a:cs typeface="Nazani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88824912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/>
          <p:cNvSpPr>
            <a:spLocks noGrp="1" noChangeArrowheads="1"/>
          </p:cNvSpPr>
          <p:nvPr>
            <p:ph type="title"/>
          </p:nvPr>
        </p:nvSpPr>
        <p:spPr>
          <a:xfrm>
            <a:off x="1992313" y="404813"/>
            <a:ext cx="8229600" cy="1371600"/>
          </a:xfrm>
        </p:spPr>
        <p:txBody>
          <a:bodyPr anchor="t"/>
          <a:lstStyle/>
          <a:p>
            <a:pPr algn="ctr" eaLnBrk="1" hangingPunct="1"/>
            <a:r>
              <a:rPr lang="fa-IR" b="1" smtClean="0">
                <a:cs typeface="Nazanin" pitchFamily="2" charset="-78"/>
              </a:rPr>
              <a:t>تفكيك دواير و انسجام سازماني</a:t>
            </a:r>
            <a:endParaRPr lang="en-US" b="1" smtClean="0">
              <a:cs typeface="Nazanin" pitchFamily="2" charset="-78"/>
            </a:endParaRPr>
          </a:p>
        </p:txBody>
      </p:sp>
      <p:grpSp>
        <p:nvGrpSpPr>
          <p:cNvPr id="103427" name="Group 34"/>
          <p:cNvGrpSpPr>
            <a:grpSpLocks/>
          </p:cNvGrpSpPr>
          <p:nvPr/>
        </p:nvGrpSpPr>
        <p:grpSpPr bwMode="auto">
          <a:xfrm>
            <a:off x="1487488" y="1268414"/>
            <a:ext cx="9180513" cy="4968875"/>
            <a:chOff x="-23" y="799"/>
            <a:chExt cx="5783" cy="3130"/>
          </a:xfrm>
        </p:grpSpPr>
        <p:sp>
          <p:nvSpPr>
            <p:cNvPr id="103428" name="Rectangle 33"/>
            <p:cNvSpPr>
              <a:spLocks noChangeArrowheads="1"/>
            </p:cNvSpPr>
            <p:nvPr/>
          </p:nvSpPr>
          <p:spPr bwMode="auto">
            <a:xfrm>
              <a:off x="0" y="799"/>
              <a:ext cx="5760" cy="3130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103429" name="Rectangle 5"/>
            <p:cNvSpPr>
              <a:spLocks noChangeArrowheads="1"/>
            </p:cNvSpPr>
            <p:nvPr/>
          </p:nvSpPr>
          <p:spPr bwMode="auto">
            <a:xfrm>
              <a:off x="2290" y="935"/>
              <a:ext cx="1225" cy="318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103430" name="Text Box 6"/>
            <p:cNvSpPr txBox="1">
              <a:spLocks noChangeArrowheads="1"/>
            </p:cNvSpPr>
            <p:nvPr/>
          </p:nvSpPr>
          <p:spPr bwMode="auto">
            <a:xfrm>
              <a:off x="2245" y="935"/>
              <a:ext cx="127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fa-IR" sz="2400" b="1">
                  <a:cs typeface="Nazanin" pitchFamily="2" charset="-78"/>
                </a:rPr>
                <a:t>رئيس سازمان </a:t>
              </a:r>
              <a:endParaRPr lang="en-US" sz="2400" b="1">
                <a:cs typeface="Nazanin" pitchFamily="2" charset="-78"/>
              </a:endParaRPr>
            </a:p>
          </p:txBody>
        </p:sp>
        <p:sp>
          <p:nvSpPr>
            <p:cNvPr id="103431" name="Line 7"/>
            <p:cNvSpPr>
              <a:spLocks noChangeShapeType="1"/>
            </p:cNvSpPr>
            <p:nvPr/>
          </p:nvSpPr>
          <p:spPr bwMode="auto">
            <a:xfrm>
              <a:off x="930" y="1434"/>
              <a:ext cx="39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432" name="Rectangle 8"/>
            <p:cNvSpPr>
              <a:spLocks noChangeArrowheads="1"/>
            </p:cNvSpPr>
            <p:nvPr/>
          </p:nvSpPr>
          <p:spPr bwMode="auto">
            <a:xfrm>
              <a:off x="217" y="2024"/>
              <a:ext cx="1406" cy="454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103433" name="Line 11"/>
            <p:cNvSpPr>
              <a:spLocks noChangeShapeType="1"/>
            </p:cNvSpPr>
            <p:nvPr/>
          </p:nvSpPr>
          <p:spPr bwMode="auto">
            <a:xfrm>
              <a:off x="930" y="1434"/>
              <a:ext cx="0" cy="2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434" name="Text Box 16"/>
            <p:cNvSpPr txBox="1">
              <a:spLocks noChangeArrowheads="1"/>
            </p:cNvSpPr>
            <p:nvPr/>
          </p:nvSpPr>
          <p:spPr bwMode="auto">
            <a:xfrm>
              <a:off x="159" y="2106"/>
              <a:ext cx="1497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fa-IR" sz="2400" b="1">
                  <a:cs typeface="Nazanin" pitchFamily="2" charset="-78"/>
                </a:rPr>
                <a:t>واحد تحقيق و توسعه </a:t>
              </a:r>
              <a:endParaRPr lang="en-US" sz="2400" b="1">
                <a:cs typeface="Nazanin" pitchFamily="2" charset="-78"/>
              </a:endParaRPr>
            </a:p>
          </p:txBody>
        </p:sp>
        <p:sp>
          <p:nvSpPr>
            <p:cNvPr id="103435" name="Oval 17"/>
            <p:cNvSpPr>
              <a:spLocks noChangeArrowheads="1"/>
            </p:cNvSpPr>
            <p:nvPr/>
          </p:nvSpPr>
          <p:spPr bwMode="auto">
            <a:xfrm>
              <a:off x="1" y="1706"/>
              <a:ext cx="1882" cy="1657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103436" name="Text Box 18"/>
            <p:cNvSpPr txBox="1">
              <a:spLocks noChangeArrowheads="1"/>
            </p:cNvSpPr>
            <p:nvPr/>
          </p:nvSpPr>
          <p:spPr bwMode="auto">
            <a:xfrm>
              <a:off x="-23" y="2461"/>
              <a:ext cx="1906" cy="65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lnSpc>
                  <a:spcPct val="70000"/>
                </a:lnSpc>
                <a:spcBef>
                  <a:spcPct val="50000"/>
                </a:spcBef>
              </a:pPr>
              <a:r>
                <a:rPr lang="fa-IR" sz="2000" b="1">
                  <a:solidFill>
                    <a:srgbClr val="0000FF"/>
                  </a:solidFill>
                  <a:cs typeface="Nazanin" pitchFamily="2" charset="-78"/>
                </a:rPr>
                <a:t>محيط عملي </a:t>
              </a:r>
            </a:p>
            <a:p>
              <a:pPr eaLnBrk="1" hangingPunct="1">
                <a:lnSpc>
                  <a:spcPct val="70000"/>
                </a:lnSpc>
                <a:spcBef>
                  <a:spcPct val="50000"/>
                </a:spcBef>
              </a:pPr>
              <a:r>
                <a:rPr lang="fa-IR" sz="2000" b="1">
                  <a:solidFill>
                    <a:srgbClr val="0000FF"/>
                  </a:solidFill>
                  <a:cs typeface="Nazanin" pitchFamily="2" charset="-78"/>
                </a:rPr>
                <a:t>مراكز تحقيق      مجله هاي علمي</a:t>
              </a:r>
            </a:p>
            <a:p>
              <a:pPr algn="ctr" eaLnBrk="1" hangingPunct="1">
                <a:lnSpc>
                  <a:spcPct val="70000"/>
                </a:lnSpc>
                <a:spcBef>
                  <a:spcPct val="50000"/>
                </a:spcBef>
              </a:pPr>
              <a:r>
                <a:rPr lang="fa-IR" sz="2000" b="1">
                  <a:solidFill>
                    <a:srgbClr val="0000FF"/>
                  </a:solidFill>
                  <a:cs typeface="Nazanin" pitchFamily="2" charset="-78"/>
                </a:rPr>
                <a:t>انجمنهاي حرفه اي </a:t>
              </a:r>
              <a:endParaRPr lang="en-US" sz="2000" b="1">
                <a:solidFill>
                  <a:srgbClr val="0000FF"/>
                </a:solidFill>
                <a:cs typeface="Nazanin" pitchFamily="2" charset="-78"/>
              </a:endParaRPr>
            </a:p>
          </p:txBody>
        </p:sp>
        <p:sp>
          <p:nvSpPr>
            <p:cNvPr id="103437" name="Rectangle 19"/>
            <p:cNvSpPr>
              <a:spLocks noChangeArrowheads="1"/>
            </p:cNvSpPr>
            <p:nvPr/>
          </p:nvSpPr>
          <p:spPr bwMode="auto">
            <a:xfrm>
              <a:off x="2146" y="2000"/>
              <a:ext cx="1406" cy="454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103438" name="Text Box 20"/>
            <p:cNvSpPr txBox="1">
              <a:spLocks noChangeArrowheads="1"/>
            </p:cNvSpPr>
            <p:nvPr/>
          </p:nvSpPr>
          <p:spPr bwMode="auto">
            <a:xfrm>
              <a:off x="2088" y="2082"/>
              <a:ext cx="1497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fa-IR" sz="2400" b="1">
                  <a:cs typeface="Nazanin" pitchFamily="2" charset="-78"/>
                </a:rPr>
                <a:t>واحد توليد </a:t>
              </a:r>
              <a:endParaRPr lang="en-US" sz="2400" b="1">
                <a:cs typeface="Nazanin" pitchFamily="2" charset="-78"/>
              </a:endParaRPr>
            </a:p>
          </p:txBody>
        </p:sp>
        <p:sp>
          <p:nvSpPr>
            <p:cNvPr id="103439" name="Oval 21"/>
            <p:cNvSpPr>
              <a:spLocks noChangeArrowheads="1"/>
            </p:cNvSpPr>
            <p:nvPr/>
          </p:nvSpPr>
          <p:spPr bwMode="auto">
            <a:xfrm>
              <a:off x="1930" y="1682"/>
              <a:ext cx="1882" cy="1657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103440" name="Text Box 22"/>
            <p:cNvSpPr txBox="1">
              <a:spLocks noChangeArrowheads="1"/>
            </p:cNvSpPr>
            <p:nvPr/>
          </p:nvSpPr>
          <p:spPr bwMode="auto">
            <a:xfrm>
              <a:off x="1906" y="2437"/>
              <a:ext cx="1906" cy="65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lnSpc>
                  <a:spcPct val="70000"/>
                </a:lnSpc>
                <a:spcBef>
                  <a:spcPct val="50000"/>
                </a:spcBef>
              </a:pPr>
              <a:r>
                <a:rPr lang="fa-IR" sz="2000" b="1">
                  <a:solidFill>
                    <a:srgbClr val="0000FF"/>
                  </a:solidFill>
                  <a:cs typeface="Nazanin" pitchFamily="2" charset="-78"/>
                </a:rPr>
                <a:t>محيط توليدي </a:t>
              </a:r>
            </a:p>
            <a:p>
              <a:pPr eaLnBrk="1" hangingPunct="1">
                <a:lnSpc>
                  <a:spcPct val="70000"/>
                </a:lnSpc>
                <a:spcBef>
                  <a:spcPct val="50000"/>
                </a:spcBef>
              </a:pPr>
              <a:r>
                <a:rPr lang="fa-IR" sz="2000" b="1">
                  <a:solidFill>
                    <a:srgbClr val="0000FF"/>
                  </a:solidFill>
                  <a:cs typeface="Nazanin" pitchFamily="2" charset="-78"/>
                </a:rPr>
                <a:t>عرضه كنندگان      مواد اوليه </a:t>
              </a:r>
            </a:p>
            <a:p>
              <a:pPr algn="ctr" eaLnBrk="1" hangingPunct="1">
                <a:lnSpc>
                  <a:spcPct val="70000"/>
                </a:lnSpc>
                <a:spcBef>
                  <a:spcPct val="50000"/>
                </a:spcBef>
              </a:pPr>
              <a:r>
                <a:rPr lang="fa-IR" sz="2000" b="1">
                  <a:solidFill>
                    <a:srgbClr val="0000FF"/>
                  </a:solidFill>
                  <a:cs typeface="Nazanin" pitchFamily="2" charset="-78"/>
                </a:rPr>
                <a:t>ماشين آلات توليد</a:t>
              </a:r>
              <a:endParaRPr lang="en-US" sz="2000" b="1">
                <a:solidFill>
                  <a:srgbClr val="0000FF"/>
                </a:solidFill>
                <a:cs typeface="Nazanin" pitchFamily="2" charset="-78"/>
              </a:endParaRPr>
            </a:p>
          </p:txBody>
        </p:sp>
        <p:sp>
          <p:nvSpPr>
            <p:cNvPr id="103441" name="Rectangle 27"/>
            <p:cNvSpPr>
              <a:spLocks noChangeArrowheads="1"/>
            </p:cNvSpPr>
            <p:nvPr/>
          </p:nvSpPr>
          <p:spPr bwMode="auto">
            <a:xfrm>
              <a:off x="4073" y="2024"/>
              <a:ext cx="1406" cy="454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103442" name="Text Box 28"/>
            <p:cNvSpPr txBox="1">
              <a:spLocks noChangeArrowheads="1"/>
            </p:cNvSpPr>
            <p:nvPr/>
          </p:nvSpPr>
          <p:spPr bwMode="auto">
            <a:xfrm>
              <a:off x="4015" y="2106"/>
              <a:ext cx="1497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fa-IR" sz="2400" b="1">
                  <a:cs typeface="Nazanin" pitchFamily="2" charset="-78"/>
                </a:rPr>
                <a:t>واحد فروش </a:t>
              </a:r>
              <a:endParaRPr lang="en-US" sz="2400" b="1">
                <a:cs typeface="Nazanin" pitchFamily="2" charset="-78"/>
              </a:endParaRPr>
            </a:p>
          </p:txBody>
        </p:sp>
        <p:sp>
          <p:nvSpPr>
            <p:cNvPr id="103443" name="Oval 29"/>
            <p:cNvSpPr>
              <a:spLocks noChangeArrowheads="1"/>
            </p:cNvSpPr>
            <p:nvPr/>
          </p:nvSpPr>
          <p:spPr bwMode="auto">
            <a:xfrm>
              <a:off x="3857" y="1706"/>
              <a:ext cx="1882" cy="1657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103444" name="Text Box 30"/>
            <p:cNvSpPr txBox="1">
              <a:spLocks noChangeArrowheads="1"/>
            </p:cNvSpPr>
            <p:nvPr/>
          </p:nvSpPr>
          <p:spPr bwMode="auto">
            <a:xfrm>
              <a:off x="3833" y="2461"/>
              <a:ext cx="1906" cy="65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lnSpc>
                  <a:spcPct val="70000"/>
                </a:lnSpc>
                <a:spcBef>
                  <a:spcPct val="50000"/>
                </a:spcBef>
              </a:pPr>
              <a:r>
                <a:rPr lang="fa-IR" sz="2000" b="1">
                  <a:solidFill>
                    <a:srgbClr val="0000FF"/>
                  </a:solidFill>
                  <a:cs typeface="Nazanin" pitchFamily="2" charset="-78"/>
                </a:rPr>
                <a:t>محيط بازار </a:t>
              </a:r>
            </a:p>
            <a:p>
              <a:pPr eaLnBrk="1" hangingPunct="1">
                <a:lnSpc>
                  <a:spcPct val="70000"/>
                </a:lnSpc>
                <a:spcBef>
                  <a:spcPct val="50000"/>
                </a:spcBef>
              </a:pPr>
              <a:r>
                <a:rPr lang="fa-IR" sz="2000" b="1">
                  <a:solidFill>
                    <a:srgbClr val="0000FF"/>
                  </a:solidFill>
                  <a:cs typeface="Nazanin" pitchFamily="2" charset="-78"/>
                </a:rPr>
                <a:t>مشتريان       سازمانهاي تبليغات</a:t>
              </a:r>
            </a:p>
            <a:p>
              <a:pPr eaLnBrk="1" hangingPunct="1">
                <a:lnSpc>
                  <a:spcPct val="70000"/>
                </a:lnSpc>
                <a:spcBef>
                  <a:spcPct val="50000"/>
                </a:spcBef>
              </a:pPr>
              <a:r>
                <a:rPr lang="fa-IR" sz="2000" b="1">
                  <a:solidFill>
                    <a:srgbClr val="0000FF"/>
                  </a:solidFill>
                  <a:cs typeface="Nazanin" pitchFamily="2" charset="-78"/>
                </a:rPr>
                <a:t>سيستم توزيع    شركتهاي رقيب </a:t>
              </a:r>
              <a:endParaRPr lang="en-US" sz="2000" b="1">
                <a:solidFill>
                  <a:srgbClr val="0000FF"/>
                </a:solidFill>
                <a:cs typeface="Nazanin" pitchFamily="2" charset="-78"/>
              </a:endParaRPr>
            </a:p>
          </p:txBody>
        </p:sp>
        <p:sp>
          <p:nvSpPr>
            <p:cNvPr id="103445" name="Line 31"/>
            <p:cNvSpPr>
              <a:spLocks noChangeShapeType="1"/>
            </p:cNvSpPr>
            <p:nvPr/>
          </p:nvSpPr>
          <p:spPr bwMode="auto">
            <a:xfrm>
              <a:off x="4830" y="1434"/>
              <a:ext cx="0" cy="2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446" name="Line 32"/>
            <p:cNvSpPr>
              <a:spLocks noChangeShapeType="1"/>
            </p:cNvSpPr>
            <p:nvPr/>
          </p:nvSpPr>
          <p:spPr bwMode="auto">
            <a:xfrm>
              <a:off x="2880" y="1253"/>
              <a:ext cx="0" cy="40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41131487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fa-IR" b="1" smtClean="0">
                <a:cs typeface="Nazanin" pitchFamily="2" charset="-78"/>
              </a:rPr>
              <a:t>محيط سازمان </a:t>
            </a:r>
            <a:r>
              <a:rPr lang="en-US" sz="3200" b="1">
                <a:cs typeface="Nazanin" pitchFamily="2" charset="-78"/>
              </a:rPr>
              <a:t>Organization Environment</a:t>
            </a:r>
          </a:p>
        </p:txBody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847850" y="1981200"/>
            <a:ext cx="8362950" cy="3886200"/>
          </a:xfrm>
        </p:spPr>
        <p:txBody>
          <a:bodyPr/>
          <a:lstStyle/>
          <a:p>
            <a:pPr eaLnBrk="1" hangingPunct="1"/>
            <a:r>
              <a:rPr lang="fa-IR" b="1" smtClean="0">
                <a:solidFill>
                  <a:srgbClr val="FF0000"/>
                </a:solidFill>
                <a:cs typeface="Nazanin" pitchFamily="2" charset="-78"/>
              </a:rPr>
              <a:t>محيط سازمان</a:t>
            </a:r>
            <a:r>
              <a:rPr lang="fa-IR" smtClean="0">
                <a:solidFill>
                  <a:schemeClr val="bg2"/>
                </a:solidFill>
                <a:cs typeface="Nazanin" pitchFamily="2" charset="-78"/>
              </a:rPr>
              <a:t> تمام عواملي است كه در خارج از مرز سازمان وجود دارند و برتمام يا بخشي از سازمان اثرات بالقوه مي گذارند.</a:t>
            </a:r>
          </a:p>
          <a:p>
            <a:pPr eaLnBrk="1" hangingPunct="1"/>
            <a:r>
              <a:rPr lang="fa-IR" b="1" smtClean="0">
                <a:solidFill>
                  <a:srgbClr val="FF0000"/>
                </a:solidFill>
                <a:cs typeface="Nazanin" pitchFamily="2" charset="-78"/>
              </a:rPr>
              <a:t>قلمرو سازمان</a:t>
            </a:r>
            <a:r>
              <a:rPr lang="fa-IR" smtClean="0">
                <a:solidFill>
                  <a:schemeClr val="bg2"/>
                </a:solidFill>
                <a:cs typeface="Nazanin" pitchFamily="2" charset="-78"/>
              </a:rPr>
              <a:t> عبارت است از حوزۀ فعاليت منتخب سازمان.</a:t>
            </a:r>
            <a:endParaRPr lang="en-US" smtClean="0">
              <a:solidFill>
                <a:schemeClr val="bg2"/>
              </a:solidFill>
              <a:cs typeface="Nazani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52399413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fa-IR" sz="4000" b="1">
                <a:cs typeface="Nazanin" pitchFamily="2" charset="-78"/>
              </a:rPr>
              <a:t>تفكيك هدفها و جهت گيريهاي دواير سازماني</a:t>
            </a:r>
            <a:endParaRPr lang="en-US" sz="4000" b="1">
              <a:cs typeface="Nazanin" pitchFamily="2" charset="-78"/>
            </a:endParaRPr>
          </a:p>
        </p:txBody>
      </p:sp>
      <p:graphicFrame>
        <p:nvGraphicFramePr>
          <p:cNvPr id="130075" name="Group 27"/>
          <p:cNvGraphicFramePr>
            <a:graphicFrameLocks noGrp="1"/>
          </p:cNvGraphicFramePr>
          <p:nvPr>
            <p:ph idx="1"/>
          </p:nvPr>
        </p:nvGraphicFramePr>
        <p:xfrm>
          <a:off x="1631951" y="1981200"/>
          <a:ext cx="8875713" cy="2400300"/>
        </p:xfrm>
        <a:graphic>
          <a:graphicData uri="http://schemas.openxmlformats.org/drawingml/2006/table">
            <a:tbl>
              <a:tblPr rtl="1"/>
              <a:tblGrid>
                <a:gridCol w="2035175"/>
                <a:gridCol w="6840538"/>
              </a:tblGrid>
              <a:tr h="368300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ويژگي 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Nazanin" pitchFamily="2" charset="-7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واحد تحقيق و توسعه                واحد توليد          واحد فروش 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Nazanin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</a:tr>
              <a:tr h="1943100"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هدفها </a:t>
                      </a:r>
                    </a:p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دوره زماني </a:t>
                      </a:r>
                    </a:p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رابطه بين افراد </a:t>
                      </a:r>
                    </a:p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رسمي بودن ساختار</a:t>
                      </a:r>
                      <a:r>
                        <a:rPr kumimoji="0" lang="fa-IR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 </a:t>
                      </a:r>
                      <a:endParaRPr kumimoji="0" lang="en-US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Nazanin" pitchFamily="2" charset="-7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 dpi="0" rotWithShape="0">
                      <a:blip r:embed="rId2"/>
                      <a:srcRect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كيفيت محصول،عرضهمحصولات جديد          </a:t>
                      </a:r>
                      <a:r>
                        <a:rPr kumimoji="0" lang="fa-I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كارآيي          رضايت مشتري </a:t>
                      </a:r>
                    </a:p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بلند                                           كوتاه                   كوتاه</a:t>
                      </a:r>
                    </a:p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بيشتر از نظر كاري                          كاري                  اجتماعي</a:t>
                      </a:r>
                    </a:p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كم                                             زياد                     زياد  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Nazanin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 dpi="0" rotWithShape="0">
                      <a:blip r:embed="rId2"/>
                      <a:srcRect/>
                      <a:tile tx="0" ty="0" sx="100000" sy="100000" flip="none" algn="tl"/>
                    </a:blip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42370403"/>
      </p:ext>
    </p:extLst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fa-IR" b="1" smtClean="0">
                <a:cs typeface="Nazanin" pitchFamily="2" charset="-78"/>
              </a:rPr>
              <a:t>تفكيك دواير و انسجام سازماني</a:t>
            </a:r>
            <a:endParaRPr lang="en-US" b="1" smtClean="0">
              <a:cs typeface="Nazanin" pitchFamily="2" charset="-78"/>
            </a:endParaRPr>
          </a:p>
        </p:txBody>
      </p:sp>
      <p:sp>
        <p:nvSpPr>
          <p:cNvPr id="1054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fa-IR" smtClean="0">
                <a:solidFill>
                  <a:srgbClr val="0000FF"/>
                </a:solidFill>
                <a:cs typeface="Nazanin" pitchFamily="2" charset="-78"/>
              </a:rPr>
              <a:t>يكي از ره آوردهاي تفكيك دقيق واحدهاي سازماني  اين است كه ايجاد هماهنگي بين آنها بسيار مشكل مي شود.</a:t>
            </a:r>
          </a:p>
          <a:p>
            <a:pPr eaLnBrk="1" hangingPunct="1"/>
            <a:r>
              <a:rPr lang="fa-IR" smtClean="0">
                <a:solidFill>
                  <a:srgbClr val="0000FF"/>
                </a:solidFill>
                <a:cs typeface="Nazanin" pitchFamily="2" charset="-78"/>
              </a:rPr>
              <a:t>هماهنگي دو دايره از سازمان را </a:t>
            </a:r>
            <a:r>
              <a:rPr lang="fa-IR" smtClean="0">
                <a:solidFill>
                  <a:srgbClr val="FF0000"/>
                </a:solidFill>
                <a:cs typeface="Nazanin" pitchFamily="2" charset="-78"/>
              </a:rPr>
              <a:t>انسجام يا يكپارچگي</a:t>
            </a:r>
            <a:r>
              <a:rPr lang="fa-IR" smtClean="0">
                <a:solidFill>
                  <a:srgbClr val="0000FF"/>
                </a:solidFill>
                <a:cs typeface="Nazanin" pitchFamily="2" charset="-78"/>
              </a:rPr>
              <a:t> (</a:t>
            </a:r>
            <a:r>
              <a:rPr lang="en-US" sz="2800">
                <a:solidFill>
                  <a:srgbClr val="FF0000"/>
                </a:solidFill>
                <a:cs typeface="Nazanin" pitchFamily="2" charset="-78"/>
              </a:rPr>
              <a:t>Integration</a:t>
            </a:r>
            <a:r>
              <a:rPr lang="fa-IR" smtClean="0">
                <a:solidFill>
                  <a:srgbClr val="0000FF"/>
                </a:solidFill>
                <a:cs typeface="Nazanin" pitchFamily="2" charset="-78"/>
              </a:rPr>
              <a:t>) مي نامند.</a:t>
            </a:r>
          </a:p>
          <a:p>
            <a:pPr eaLnBrk="1" hangingPunct="1"/>
            <a:r>
              <a:rPr lang="fa-IR" smtClean="0">
                <a:solidFill>
                  <a:srgbClr val="0000FF"/>
                </a:solidFill>
                <a:cs typeface="Nazanin" pitchFamily="2" charset="-78"/>
              </a:rPr>
              <a:t>هنگامي كه محيط نامطمئن باشد، براي ايجاد هماهنگي بين سازمانها بايد مرتباً اطلاعات لازم را كسب و پردازش نمود.</a:t>
            </a:r>
            <a:endParaRPr lang="en-US" smtClean="0">
              <a:solidFill>
                <a:srgbClr val="0000FF"/>
              </a:solidFill>
              <a:cs typeface="Nazani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59045435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fa-IR" b="1" smtClean="0">
                <a:cs typeface="Nazanin" pitchFamily="2" charset="-78"/>
              </a:rPr>
              <a:t>تفكيك دواير و انسجام سازماني</a:t>
            </a:r>
            <a:endParaRPr lang="en-US" b="1" smtClean="0">
              <a:cs typeface="Nazanin" pitchFamily="2" charset="-78"/>
            </a:endParaRPr>
          </a:p>
        </p:txBody>
      </p:sp>
      <p:sp>
        <p:nvSpPr>
          <p:cNvPr id="1064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fa-IR" smtClean="0">
                <a:solidFill>
                  <a:srgbClr val="0000FF"/>
                </a:solidFill>
                <a:cs typeface="Nazanin" pitchFamily="2" charset="-78"/>
              </a:rPr>
              <a:t>سازمانهايي كه در </a:t>
            </a:r>
            <a:r>
              <a:rPr lang="fa-IR" smtClean="0">
                <a:solidFill>
                  <a:srgbClr val="FF0000"/>
                </a:solidFill>
                <a:cs typeface="Nazanin" pitchFamily="2" charset="-78"/>
              </a:rPr>
              <a:t>محيطهاي ساده، مطمئن و پايدار</a:t>
            </a:r>
            <a:r>
              <a:rPr lang="fa-IR" smtClean="0">
                <a:solidFill>
                  <a:srgbClr val="0000FF"/>
                </a:solidFill>
                <a:cs typeface="Nazanin" pitchFamily="2" charset="-78"/>
              </a:rPr>
              <a:t> واقع شده اند، تقريباً </a:t>
            </a:r>
            <a:r>
              <a:rPr lang="fa-IR" smtClean="0">
                <a:solidFill>
                  <a:srgbClr val="FF0000"/>
                </a:solidFill>
                <a:cs typeface="Nazanin" pitchFamily="2" charset="-78"/>
              </a:rPr>
              <a:t>هيچ مديري را مسؤل ايجاد هماهنگي بين دواير سازماني نمي كنند</a:t>
            </a:r>
            <a:r>
              <a:rPr lang="fa-IR" smtClean="0">
                <a:solidFill>
                  <a:srgbClr val="0000FF"/>
                </a:solidFill>
                <a:cs typeface="Nazanin" pitchFamily="2" charset="-78"/>
              </a:rPr>
              <a:t>.</a:t>
            </a:r>
          </a:p>
          <a:p>
            <a:pPr eaLnBrk="1" hangingPunct="1"/>
            <a:r>
              <a:rPr lang="fa-IR" smtClean="0">
                <a:solidFill>
                  <a:srgbClr val="0000FF"/>
                </a:solidFill>
                <a:cs typeface="Nazanin" pitchFamily="2" charset="-78"/>
              </a:rPr>
              <a:t>هرقدر </a:t>
            </a:r>
            <a:r>
              <a:rPr lang="fa-IR" smtClean="0">
                <a:solidFill>
                  <a:srgbClr val="FF0000"/>
                </a:solidFill>
                <a:cs typeface="Nazanin" pitchFamily="2" charset="-78"/>
              </a:rPr>
              <a:t>محيط نامطمئن</a:t>
            </a:r>
            <a:r>
              <a:rPr lang="fa-IR" smtClean="0">
                <a:solidFill>
                  <a:srgbClr val="0000FF"/>
                </a:solidFill>
                <a:cs typeface="Nazanin" pitchFamily="2" charset="-78"/>
              </a:rPr>
              <a:t> تر گردد، </a:t>
            </a:r>
            <a:r>
              <a:rPr lang="fa-IR" smtClean="0">
                <a:solidFill>
                  <a:srgbClr val="FF0000"/>
                </a:solidFill>
                <a:cs typeface="Nazanin" pitchFamily="2" charset="-78"/>
              </a:rPr>
              <a:t>دواير بيشتر از يكديگر تفكيك</a:t>
            </a:r>
            <a:r>
              <a:rPr lang="fa-IR" smtClean="0">
                <a:solidFill>
                  <a:srgbClr val="0000FF"/>
                </a:solidFill>
                <a:cs typeface="Nazanin" pitchFamily="2" charset="-78"/>
              </a:rPr>
              <a:t> مي شوند.</a:t>
            </a:r>
            <a:endParaRPr lang="en-US" smtClean="0">
              <a:solidFill>
                <a:srgbClr val="0000FF"/>
              </a:solidFill>
              <a:cs typeface="Nazani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27357156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fa-IR" b="1" smtClean="0">
                <a:cs typeface="Nazanin" pitchFamily="2" charset="-78"/>
              </a:rPr>
              <a:t>فرآيندهاي مديريت مكانيكي و ارگانيكي </a:t>
            </a:r>
            <a:endParaRPr lang="en-US" b="1" smtClean="0">
              <a:cs typeface="Nazanin" pitchFamily="2" charset="-78"/>
            </a:endParaRPr>
          </a:p>
        </p:txBody>
      </p:sp>
      <p:sp>
        <p:nvSpPr>
          <p:cNvPr id="1075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847850" y="1981200"/>
            <a:ext cx="8362950" cy="3886200"/>
          </a:xfrm>
        </p:spPr>
        <p:txBody>
          <a:bodyPr/>
          <a:lstStyle/>
          <a:p>
            <a:pPr eaLnBrk="1" hangingPunct="1"/>
            <a:r>
              <a:rPr lang="fa-IR" b="1" smtClean="0">
                <a:solidFill>
                  <a:srgbClr val="FF0000"/>
                </a:solidFill>
                <a:cs typeface="Nazanin" pitchFamily="2" charset="-78"/>
              </a:rPr>
              <a:t>محيط مطمئن</a:t>
            </a:r>
            <a:r>
              <a:rPr lang="fa-IR" smtClean="0">
                <a:solidFill>
                  <a:schemeClr val="bg2"/>
                </a:solidFill>
                <a:cs typeface="Nazanin" pitchFamily="2" charset="-78"/>
              </a:rPr>
              <a:t>: مقررات دقيق و سلسله مراتب اختيارات مشخص و تصميمات توسط مقامات عالي مديريت.</a:t>
            </a:r>
          </a:p>
          <a:p>
            <a:pPr eaLnBrk="1" hangingPunct="1"/>
            <a:r>
              <a:rPr lang="fa-IR" b="1" smtClean="0">
                <a:solidFill>
                  <a:srgbClr val="FF0000"/>
                </a:solidFill>
                <a:cs typeface="Nazanin" pitchFamily="2" charset="-78"/>
              </a:rPr>
              <a:t>محيط پويا:</a:t>
            </a:r>
            <a:r>
              <a:rPr lang="fa-IR" smtClean="0">
                <a:solidFill>
                  <a:schemeClr val="bg2"/>
                </a:solidFill>
                <a:cs typeface="Nazanin" pitchFamily="2" charset="-78"/>
              </a:rPr>
              <a:t> تصميم گيري غير متمركز و سيستم سازماني ارگانيكي.</a:t>
            </a:r>
            <a:endParaRPr lang="en-US" smtClean="0">
              <a:solidFill>
                <a:schemeClr val="bg2"/>
              </a:solidFill>
              <a:cs typeface="Nazani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9936172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2"/>
          <p:cNvSpPr>
            <a:spLocks noGrp="1" noChangeArrowheads="1"/>
          </p:cNvSpPr>
          <p:nvPr>
            <p:ph type="title"/>
          </p:nvPr>
        </p:nvSpPr>
        <p:spPr/>
        <p:txBody>
          <a:bodyPr anchor="t"/>
          <a:lstStyle/>
          <a:p>
            <a:pPr algn="ctr" eaLnBrk="1" hangingPunct="1"/>
            <a:r>
              <a:rPr lang="fa-IR" b="1" smtClean="0">
                <a:cs typeface="Nazanin" pitchFamily="2" charset="-78"/>
              </a:rPr>
              <a:t>اشكال مكانيكي و ارگانيكي سازمان</a:t>
            </a:r>
            <a:endParaRPr lang="en-US" b="1" smtClean="0">
              <a:cs typeface="Nazanin" pitchFamily="2" charset="-78"/>
            </a:endParaRPr>
          </a:p>
        </p:txBody>
      </p:sp>
      <p:graphicFrame>
        <p:nvGraphicFramePr>
          <p:cNvPr id="135262" name="Group 94"/>
          <p:cNvGraphicFramePr>
            <a:graphicFrameLocks noGrp="1"/>
          </p:cNvGraphicFramePr>
          <p:nvPr/>
        </p:nvGraphicFramePr>
        <p:xfrm>
          <a:off x="1703389" y="1484314"/>
          <a:ext cx="8785225" cy="4380889"/>
        </p:xfrm>
        <a:graphic>
          <a:graphicData uri="http://schemas.openxmlformats.org/drawingml/2006/table">
            <a:tbl>
              <a:tblPr rtl="1"/>
              <a:tblGrid>
                <a:gridCol w="3960813"/>
                <a:gridCol w="4824412"/>
              </a:tblGrid>
              <a:tr h="647604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مكانيكي </a:t>
                      </a:r>
                      <a:endParaRPr kumimoji="0" lang="en-US" sz="2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Nazanin" pitchFamily="2" charset="-78"/>
                      </a:endParaRPr>
                    </a:p>
                  </a:txBody>
                  <a:tcPr marT="43679" marB="4367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ارگانيكي </a:t>
                      </a:r>
                      <a:endParaRPr kumimoji="0" lang="en-US" sz="2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Nazanin" pitchFamily="2" charset="-78"/>
                      </a:endParaRPr>
                    </a:p>
                  </a:txBody>
                  <a:tcPr marT="43679" marB="4367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</a:tr>
              <a:tr h="786224">
                <a:tc>
                  <a:txBody>
                    <a:bodyPr/>
                    <a:lstStyle/>
                    <a:p>
                      <a:pPr marL="533400" marR="0" lvl="0" indent="-53340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1-كارها تخصصي است.</a:t>
                      </a:r>
                      <a:endParaRPr kumimoji="0" lang="en-US" sz="2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Nazanin" pitchFamily="2" charset="-78"/>
                      </a:endParaRPr>
                    </a:p>
                  </a:txBody>
                  <a:tcPr marT="43679" marB="4367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9525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>
                          <a:tab pos="171450" algn="l"/>
                        </a:tabLst>
                      </a:pPr>
                      <a:r>
                        <a:rPr kumimoji="0" lang="fa-IR" sz="2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1-كاركنان در انجام دادن كارهاي مربوطه همكاري مي كنند.</a:t>
                      </a:r>
                      <a:endParaRPr kumimoji="0" lang="en-US" sz="2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Nazanin" pitchFamily="2" charset="-78"/>
                      </a:endParaRPr>
                    </a:p>
                  </a:txBody>
                  <a:tcPr marT="43679" marB="4367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786224">
                <a:tc>
                  <a:txBody>
                    <a:bodyPr/>
                    <a:lstStyle/>
                    <a:p>
                      <a:pPr marL="533400" marR="0" lvl="0" indent="-53340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2-از هر كاري تعريف دقيقي ارائه شده است.</a:t>
                      </a:r>
                      <a:endParaRPr kumimoji="0" lang="en-US" sz="2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Nazanin" pitchFamily="2" charset="-78"/>
                      </a:endParaRPr>
                    </a:p>
                  </a:txBody>
                  <a:tcPr marT="43679" marB="4367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2-وظايف و كارهايي بر اساس گروههاي كاري تعريف و تعيين مي شود.</a:t>
                      </a:r>
                      <a:endParaRPr kumimoji="0" lang="en-US" sz="2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Nazanin" pitchFamily="2" charset="-78"/>
                      </a:endParaRPr>
                    </a:p>
                  </a:txBody>
                  <a:tcPr marT="43679" marB="4367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856110">
                <a:tc>
                  <a:txBody>
                    <a:bodyPr/>
                    <a:lstStyle/>
                    <a:p>
                      <a:pPr marL="533400" marR="0" lvl="0" indent="-53340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3-سلسله مراتب دقيق اداري وجود دارد،</a:t>
                      </a:r>
                    </a:p>
                    <a:p>
                      <a:pPr marL="533400" marR="0" lvl="0" indent="-53340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مقررات رعايت و كنترل مي شود.</a:t>
                      </a:r>
                      <a:endParaRPr kumimoji="0" lang="en-US" sz="2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Nazanin" pitchFamily="2" charset="-78"/>
                      </a:endParaRPr>
                    </a:p>
                  </a:txBody>
                  <a:tcPr marT="43679" marB="4367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3-مقررات و كنترل اعمال نمي شوند و مقررات يا سلسله مراتب اداري دقيق وجود ندارد.</a:t>
                      </a:r>
                      <a:endParaRPr kumimoji="0" lang="en-US" sz="2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Nazanin" pitchFamily="2" charset="-78"/>
                      </a:endParaRPr>
                    </a:p>
                  </a:txBody>
                  <a:tcPr marT="43679" marB="4367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786224">
                <a:tc>
                  <a:txBody>
                    <a:bodyPr/>
                    <a:lstStyle/>
                    <a:p>
                      <a:pPr marL="533400" marR="0" lvl="0" indent="-53340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4-اطلاعات و كنترل در انحصار مديريت است.</a:t>
                      </a:r>
                      <a:endParaRPr kumimoji="0" lang="en-US" sz="2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Nazanin" pitchFamily="2" charset="-78"/>
                      </a:endParaRPr>
                    </a:p>
                  </a:txBody>
                  <a:tcPr marT="43679" marB="4367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4-اطلاعات در دست افراد زيادي است و افراد زيادي امور را كنترل مي كنند.</a:t>
                      </a:r>
                      <a:endParaRPr kumimoji="0" lang="en-US" sz="2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Nazanin" pitchFamily="2" charset="-78"/>
                      </a:endParaRPr>
                    </a:p>
                  </a:txBody>
                  <a:tcPr marT="43679" marB="4367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509589">
                <a:tc>
                  <a:txBody>
                    <a:bodyPr/>
                    <a:lstStyle/>
                    <a:p>
                      <a:pPr marL="533400" marR="0" lvl="0" indent="-53340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5- ارتباطات مسير عمودي طي مي كند.</a:t>
                      </a:r>
                      <a:endParaRPr kumimoji="0" lang="en-US" sz="2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Nazanin" pitchFamily="2" charset="-78"/>
                      </a:endParaRPr>
                    </a:p>
                  </a:txBody>
                  <a:tcPr marT="43679" marB="4367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5-ارتباطات مسير افقي طي مي كند.</a:t>
                      </a:r>
                      <a:endParaRPr kumimoji="0" lang="en-US" sz="2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Nazanin" pitchFamily="2" charset="-78"/>
                      </a:endParaRPr>
                    </a:p>
                  </a:txBody>
                  <a:tcPr marT="43679" marB="4367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21809374"/>
      </p:ext>
    </p:extLst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fa-IR" b="1" smtClean="0">
                <a:cs typeface="Nazanin" pitchFamily="2" charset="-78"/>
              </a:rPr>
              <a:t>تقليد از سازمانهاي موفق(ديدگاه نهادي) </a:t>
            </a:r>
            <a:endParaRPr lang="en-US" b="1" smtClean="0">
              <a:cs typeface="Nazanin" pitchFamily="2" charset="-78"/>
            </a:endParaRPr>
          </a:p>
        </p:txBody>
      </p:sp>
      <p:sp>
        <p:nvSpPr>
          <p:cNvPr id="1095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fa-IR" smtClean="0">
                <a:solidFill>
                  <a:srgbClr val="003366"/>
                </a:solidFill>
                <a:cs typeface="Nazanin" pitchFamily="2" charset="-78"/>
              </a:rPr>
              <a:t>در </a:t>
            </a:r>
            <a:r>
              <a:rPr lang="fa-IR" smtClean="0">
                <a:solidFill>
                  <a:srgbClr val="FF0000"/>
                </a:solidFill>
                <a:cs typeface="Nazanin" pitchFamily="2" charset="-78"/>
              </a:rPr>
              <a:t>شرايط بسيار نامطمئن</a:t>
            </a:r>
            <a:r>
              <a:rPr lang="fa-IR" smtClean="0">
                <a:solidFill>
                  <a:srgbClr val="003366"/>
                </a:solidFill>
                <a:cs typeface="Nazanin" pitchFamily="2" charset="-78"/>
              </a:rPr>
              <a:t> سازمانها همانند </a:t>
            </a:r>
            <a:r>
              <a:rPr lang="fa-IR" smtClean="0">
                <a:solidFill>
                  <a:srgbClr val="FF0000"/>
                </a:solidFill>
                <a:cs typeface="Nazanin" pitchFamily="2" charset="-78"/>
              </a:rPr>
              <a:t>سازمانهاي</a:t>
            </a:r>
            <a:r>
              <a:rPr lang="fa-IR" smtClean="0">
                <a:solidFill>
                  <a:srgbClr val="003366"/>
                </a:solidFill>
                <a:cs typeface="Nazanin" pitchFamily="2" charset="-78"/>
              </a:rPr>
              <a:t> ديگر كه در </a:t>
            </a:r>
            <a:r>
              <a:rPr lang="fa-IR" smtClean="0">
                <a:solidFill>
                  <a:srgbClr val="FF0000"/>
                </a:solidFill>
                <a:cs typeface="Nazanin" pitchFamily="2" charset="-78"/>
              </a:rPr>
              <a:t>همان جو و شرايط</a:t>
            </a:r>
            <a:r>
              <a:rPr lang="fa-IR" smtClean="0">
                <a:solidFill>
                  <a:srgbClr val="003366"/>
                </a:solidFill>
                <a:cs typeface="Nazanin" pitchFamily="2" charset="-78"/>
              </a:rPr>
              <a:t> قرار گرفته اند، </a:t>
            </a:r>
            <a:r>
              <a:rPr lang="fa-IR" smtClean="0">
                <a:solidFill>
                  <a:srgbClr val="FF0000"/>
                </a:solidFill>
                <a:cs typeface="Nazanin" pitchFamily="2" charset="-78"/>
              </a:rPr>
              <a:t>عمل</a:t>
            </a:r>
            <a:r>
              <a:rPr lang="fa-IR" smtClean="0">
                <a:solidFill>
                  <a:srgbClr val="003366"/>
                </a:solidFill>
                <a:cs typeface="Nazanin" pitchFamily="2" charset="-78"/>
              </a:rPr>
              <a:t> مي كنند.آنها از سازمانهايي </a:t>
            </a:r>
            <a:r>
              <a:rPr lang="fa-IR" smtClean="0">
                <a:solidFill>
                  <a:srgbClr val="FF0000"/>
                </a:solidFill>
                <a:cs typeface="Nazanin" pitchFamily="2" charset="-78"/>
              </a:rPr>
              <a:t>تقليد</a:t>
            </a:r>
            <a:r>
              <a:rPr lang="fa-IR" smtClean="0">
                <a:solidFill>
                  <a:srgbClr val="003366"/>
                </a:solidFill>
                <a:cs typeface="Nazanin" pitchFamily="2" charset="-78"/>
              </a:rPr>
              <a:t> مي كنند كه از نظر </a:t>
            </a:r>
            <a:r>
              <a:rPr lang="fa-IR" smtClean="0">
                <a:solidFill>
                  <a:srgbClr val="FF0000"/>
                </a:solidFill>
                <a:cs typeface="Nazanin" pitchFamily="2" charset="-78"/>
              </a:rPr>
              <a:t>نوع مشتري،عرضه كنندگان مواد اوليه و نهادهاي قانون گذاري در شرايطي مشابه</a:t>
            </a:r>
            <a:r>
              <a:rPr lang="fa-IR" smtClean="0">
                <a:solidFill>
                  <a:srgbClr val="003366"/>
                </a:solidFill>
                <a:cs typeface="Nazanin" pitchFamily="2" charset="-78"/>
              </a:rPr>
              <a:t> هستند.</a:t>
            </a:r>
            <a:endParaRPr lang="en-US" smtClean="0">
              <a:solidFill>
                <a:srgbClr val="003366"/>
              </a:solidFill>
              <a:cs typeface="Nazani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90268309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2"/>
          <p:cNvSpPr>
            <a:spLocks noGrp="1" noChangeArrowheads="1"/>
          </p:cNvSpPr>
          <p:nvPr>
            <p:ph type="title" sz="quarter"/>
          </p:nvPr>
        </p:nvSpPr>
        <p:spPr>
          <a:xfrm>
            <a:off x="1524000" y="457200"/>
            <a:ext cx="8686800" cy="1371600"/>
          </a:xfrm>
        </p:spPr>
        <p:txBody>
          <a:bodyPr anchor="t"/>
          <a:lstStyle/>
          <a:p>
            <a:pPr algn="ctr" eaLnBrk="1" hangingPunct="1"/>
            <a:r>
              <a:rPr lang="fa-IR" sz="3200" b="1">
                <a:cs typeface="Nazanin" pitchFamily="2" charset="-78"/>
              </a:rPr>
              <a:t>چارچوب اقتضايي براي محيط نامطمئن و واكنشهاي سازمان</a:t>
            </a:r>
            <a:endParaRPr lang="en-US" sz="3200" b="1">
              <a:cs typeface="Nazanin" pitchFamily="2" charset="-78"/>
            </a:endParaRPr>
          </a:p>
        </p:txBody>
      </p:sp>
      <p:graphicFrame>
        <p:nvGraphicFramePr>
          <p:cNvPr id="140434" name="Group 146"/>
          <p:cNvGraphicFramePr>
            <a:graphicFrameLocks noGrp="1"/>
          </p:cNvGraphicFramePr>
          <p:nvPr>
            <p:ph sz="quarter" idx="1"/>
          </p:nvPr>
        </p:nvGraphicFramePr>
        <p:xfrm>
          <a:off x="2279650" y="1125538"/>
          <a:ext cx="3816350" cy="2519362"/>
        </p:xfrm>
        <a:graphic>
          <a:graphicData uri="http://schemas.openxmlformats.org/drawingml/2006/table">
            <a:tbl>
              <a:tblPr rtl="1"/>
              <a:tblGrid>
                <a:gridCol w="3816350"/>
              </a:tblGrid>
              <a:tr h="447169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عدم اطمينان اندك متمايل به متوسط 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3656" marB="4365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</a:tr>
              <a:tr h="2072193"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AutoNum type="arabicPeriod"/>
                        <a:tabLst/>
                      </a:pPr>
                      <a:r>
                        <a:rPr kumimoji="0" lang="fa-I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ساختار مكانيكي؛رسمي؛متمركز</a:t>
                      </a:r>
                    </a:p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AutoNum type="arabicPeriod"/>
                        <a:tabLst/>
                      </a:pPr>
                      <a:r>
                        <a:rPr kumimoji="0" lang="fa-I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تعدادي دواير سازماني و مرزبان وجود دارد.</a:t>
                      </a:r>
                    </a:p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AutoNum type="arabicPeriod"/>
                        <a:tabLst/>
                      </a:pPr>
                      <a:r>
                        <a:rPr kumimoji="0" lang="fa-I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تعدادي مدير بايد وظيفۀ ايجاد هماهنگي بين دواير سازماني را بر عهده گيرند.</a:t>
                      </a:r>
                    </a:p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AutoNum type="arabicPeriod"/>
                        <a:tabLst/>
                      </a:pPr>
                      <a:r>
                        <a:rPr kumimoji="0" lang="fa-IR" sz="1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تقليد از برخي از اقدامات موفقيت آميز سازمان ها </a:t>
                      </a:r>
                      <a:endParaRPr kumimoji="0" lang="en-US" sz="1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Nazanin" pitchFamily="2" charset="-78"/>
                      </a:endParaRPr>
                    </a:p>
                  </a:txBody>
                  <a:tcPr marT="43656" marB="4365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40440" name="Group 152"/>
          <p:cNvGraphicFramePr>
            <a:graphicFrameLocks noGrp="1"/>
          </p:cNvGraphicFramePr>
          <p:nvPr>
            <p:ph sz="quarter" idx="2"/>
          </p:nvPr>
        </p:nvGraphicFramePr>
        <p:xfrm>
          <a:off x="6243639" y="1125538"/>
          <a:ext cx="4244975" cy="2590800"/>
        </p:xfrm>
        <a:graphic>
          <a:graphicData uri="http://schemas.openxmlformats.org/drawingml/2006/table">
            <a:tbl>
              <a:tblPr rtl="1"/>
              <a:tblGrid>
                <a:gridCol w="4244975"/>
              </a:tblGrid>
              <a:tr h="473075"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عدم اطمينان اندك (محيط نسبتاً مطمئن) </a:t>
                      </a:r>
                      <a:endParaRPr kumimoji="0" lang="en-US" sz="2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Nazanin" pitchFamily="2" charset="-7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CCFF"/>
                    </a:solidFill>
                  </a:tcPr>
                </a:tc>
              </a:tr>
              <a:tr h="2117725"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AutoNum type="arabicPeriod"/>
                        <a:tabLst/>
                      </a:pPr>
                      <a:r>
                        <a:rPr kumimoji="0" lang="fa-IR" sz="2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ساختار مكانيكي؛رسمي؛متمركز</a:t>
                      </a:r>
                    </a:p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AutoNum type="arabicPeriod"/>
                        <a:tabLst/>
                      </a:pPr>
                      <a:r>
                        <a:rPr kumimoji="0" lang="fa-IR" sz="2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تعداد دواير اندك؛</a:t>
                      </a:r>
                    </a:p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AutoNum type="arabicPeriod"/>
                        <a:tabLst/>
                      </a:pPr>
                      <a:r>
                        <a:rPr kumimoji="0" lang="fa-IR" sz="2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به وجود افراد هماهنگ كننده نياز نيست.</a:t>
                      </a:r>
                    </a:p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AutoNum type="arabicPeriod"/>
                        <a:tabLst/>
                      </a:pPr>
                      <a:r>
                        <a:rPr kumimoji="0" lang="fa-IR" sz="2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تقليدي از سازمانهاي رقيب انجام نمي شود. </a:t>
                      </a:r>
                      <a:endParaRPr kumimoji="0" lang="en-US" sz="2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Nazanin" pitchFamily="2" charset="-7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CC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40442" name="Group 154"/>
          <p:cNvGraphicFramePr>
            <a:graphicFrameLocks noGrp="1"/>
          </p:cNvGraphicFramePr>
          <p:nvPr>
            <p:ph sz="quarter" idx="3"/>
          </p:nvPr>
        </p:nvGraphicFramePr>
        <p:xfrm>
          <a:off x="2279650" y="3852863"/>
          <a:ext cx="3816350" cy="2601912"/>
        </p:xfrm>
        <a:graphic>
          <a:graphicData uri="http://schemas.openxmlformats.org/drawingml/2006/table">
            <a:tbl>
              <a:tblPr rtl="1"/>
              <a:tblGrid>
                <a:gridCol w="3816350"/>
              </a:tblGrid>
              <a:tr h="396337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عدم اطمينان بسيار زياد 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Nazanin" pitchFamily="2" charset="-78"/>
                      </a:endParaRPr>
                    </a:p>
                  </a:txBody>
                  <a:tcPr marT="45731" marB="4573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</a:tr>
              <a:tr h="2205575"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AutoNum type="arabicPeriod"/>
                        <a:tabLst/>
                      </a:pPr>
                      <a:r>
                        <a:rPr kumimoji="0" lang="fa-I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ساختار ارگانيك،گروه كاري؛مديريت مشاركتي</a:t>
                      </a:r>
                    </a:p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AutoNum type="arabicPeriod"/>
                        <a:tabLst/>
                      </a:pPr>
                      <a:r>
                        <a:rPr kumimoji="0" lang="fa-I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تعدادي دواير سازماني با وظايف تفكيك شده؛</a:t>
                      </a:r>
                    </a:p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AutoNum type="arabicPeriod"/>
                        <a:tabLst/>
                      </a:pPr>
                      <a:r>
                        <a:rPr kumimoji="0" lang="fa-I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تعدادي از مديران مسؤل ايجاد هماهنگي؛</a:t>
                      </a:r>
                    </a:p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AutoNum type="arabicPeriod"/>
                        <a:tabLst/>
                      </a:pPr>
                      <a:r>
                        <a:rPr kumimoji="0" lang="fa-I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تقليل شديد از موفقيتهاي ديگر سازمانها؛</a:t>
                      </a:r>
                    </a:p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AutoNum type="arabicPeriod"/>
                        <a:tabLst/>
                      </a:pPr>
                      <a:r>
                        <a:rPr kumimoji="0" lang="fa-IR" sz="1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برنامه ريزيهاي سنگين و پيش بيني هاي زياد.</a:t>
                      </a:r>
                      <a:endParaRPr kumimoji="0" lang="en-US" sz="1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Nazanin" pitchFamily="2" charset="-78"/>
                      </a:endParaRPr>
                    </a:p>
                  </a:txBody>
                  <a:tcPr marT="45731" marB="4573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40441" name="Group 153"/>
          <p:cNvGraphicFramePr>
            <a:graphicFrameLocks noGrp="1"/>
          </p:cNvGraphicFramePr>
          <p:nvPr>
            <p:ph sz="quarter" idx="4"/>
          </p:nvPr>
        </p:nvGraphicFramePr>
        <p:xfrm>
          <a:off x="6238875" y="3860800"/>
          <a:ext cx="4249738" cy="2624176"/>
        </p:xfrm>
        <a:graphic>
          <a:graphicData uri="http://schemas.openxmlformats.org/drawingml/2006/table">
            <a:tbl>
              <a:tblPr rtl="1"/>
              <a:tblGrid>
                <a:gridCol w="4249738"/>
              </a:tblGrid>
              <a:tr h="411430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عدم اطمينان متوسط متمايل به زياد </a:t>
                      </a:r>
                      <a:endParaRPr kumimoji="0" lang="en-US" sz="2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Nazanin" pitchFamily="2" charset="-78"/>
                      </a:endParaRP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 dpi="0" rotWithShape="0">
                      <a:blip r:embed="rId2"/>
                      <a:srcRect/>
                      <a:tile tx="0" ty="0" sx="100000" sy="100000" flip="none" algn="tl"/>
                    </a:blipFill>
                  </a:tcPr>
                </a:tc>
              </a:tr>
              <a:tr h="2212708"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AutoNum type="arabicPeriod"/>
                        <a:tabLst/>
                      </a:pPr>
                      <a:r>
                        <a:rPr kumimoji="0" lang="fa-IR" sz="2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ساختار ارگانيك،گروه كاري؛مديريت مشاركتي</a:t>
                      </a:r>
                    </a:p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AutoNum type="arabicPeriod"/>
                        <a:tabLst/>
                      </a:pPr>
                      <a:r>
                        <a:rPr kumimoji="0" lang="fa-IR" sz="2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تعداد كمي دواير سازماني و مرزباني؛</a:t>
                      </a:r>
                    </a:p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AutoNum type="arabicPeriod"/>
                        <a:tabLst/>
                      </a:pPr>
                      <a:r>
                        <a:rPr kumimoji="0" lang="fa-IR" sz="2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تعداد كمي از مديران مسؤل ايجاد هماهنگي </a:t>
                      </a:r>
                    </a:p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AutoNum type="arabicPeriod"/>
                        <a:tabLst/>
                      </a:pPr>
                      <a:r>
                        <a:rPr kumimoji="0" lang="fa-IR" sz="2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تقليد سريع مديران از كارهاي موفقيت آميز؛</a:t>
                      </a:r>
                    </a:p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AutoNum type="arabicPeriod"/>
                        <a:tabLst/>
                      </a:pPr>
                      <a:r>
                        <a:rPr kumimoji="0" lang="fa-IR" sz="2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فعاليت سازمان برنامه ريزي مي شود.</a:t>
                      </a:r>
                      <a:endParaRPr kumimoji="0" lang="en-US" sz="2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Nazanin" pitchFamily="2" charset="-78"/>
                      </a:endParaRP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 dpi="0" rotWithShape="0">
                      <a:blip r:embed="rId2"/>
                      <a:srcRect/>
                      <a:tile tx="0" ty="0" sx="100000" sy="100000" flip="none" algn="tl"/>
                    </a:blipFill>
                  </a:tcPr>
                </a:tc>
              </a:tr>
            </a:tbl>
          </a:graphicData>
        </a:graphic>
      </p:graphicFrame>
      <p:grpSp>
        <p:nvGrpSpPr>
          <p:cNvPr id="110627" name="Group 159"/>
          <p:cNvGrpSpPr>
            <a:grpSpLocks/>
          </p:cNvGrpSpPr>
          <p:nvPr/>
        </p:nvGrpSpPr>
        <p:grpSpPr bwMode="auto">
          <a:xfrm>
            <a:off x="1466851" y="1196975"/>
            <a:ext cx="8950325" cy="6015038"/>
            <a:chOff x="-36" y="754"/>
            <a:chExt cx="5638" cy="3789"/>
          </a:xfrm>
        </p:grpSpPr>
        <p:sp>
          <p:nvSpPr>
            <p:cNvPr id="110628" name="Text Box 155"/>
            <p:cNvSpPr txBox="1">
              <a:spLocks noChangeArrowheads="1"/>
            </p:cNvSpPr>
            <p:nvPr/>
          </p:nvSpPr>
          <p:spPr bwMode="auto">
            <a:xfrm>
              <a:off x="-36" y="754"/>
              <a:ext cx="521" cy="303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fa-IR" sz="2000" b="1">
                  <a:cs typeface="Nazanin" pitchFamily="2" charset="-78"/>
                </a:rPr>
                <a:t>پايدار</a:t>
              </a:r>
            </a:p>
            <a:p>
              <a:pPr eaLnBrk="1" hangingPunct="1">
                <a:spcBef>
                  <a:spcPct val="50000"/>
                </a:spcBef>
              </a:pPr>
              <a:endParaRPr lang="fa-IR" sz="2000" b="1">
                <a:cs typeface="Nazanin" pitchFamily="2" charset="-78"/>
              </a:endParaRPr>
            </a:p>
            <a:p>
              <a:pPr eaLnBrk="1" hangingPunct="1">
                <a:spcBef>
                  <a:spcPct val="50000"/>
                </a:spcBef>
              </a:pPr>
              <a:endParaRPr lang="fa-IR" sz="2000" b="1">
                <a:cs typeface="Nazanin" pitchFamily="2" charset="-78"/>
              </a:endParaRPr>
            </a:p>
            <a:p>
              <a:pPr eaLnBrk="1" hangingPunct="1">
                <a:spcBef>
                  <a:spcPct val="50000"/>
                </a:spcBef>
              </a:pPr>
              <a:endParaRPr lang="fa-IR" sz="2000" b="1">
                <a:cs typeface="Nazanin" pitchFamily="2" charset="-78"/>
              </a:endParaRPr>
            </a:p>
            <a:p>
              <a:pPr eaLnBrk="1" hangingPunct="1">
                <a:spcBef>
                  <a:spcPct val="50000"/>
                </a:spcBef>
              </a:pPr>
              <a:endParaRPr lang="fa-IR" sz="2000" b="1">
                <a:cs typeface="Nazanin" pitchFamily="2" charset="-78"/>
              </a:endParaRPr>
            </a:p>
            <a:p>
              <a:pPr eaLnBrk="1" hangingPunct="1">
                <a:spcBef>
                  <a:spcPct val="50000"/>
                </a:spcBef>
              </a:pPr>
              <a:r>
                <a:rPr lang="fa-IR" b="1">
                  <a:solidFill>
                    <a:srgbClr val="FF0000"/>
                  </a:solidFill>
                  <a:cs typeface="Nazanin" pitchFamily="2" charset="-78"/>
                </a:rPr>
                <a:t>تغييرات</a:t>
              </a:r>
              <a:r>
                <a:rPr lang="fa-IR" sz="2000" b="1">
                  <a:solidFill>
                    <a:srgbClr val="FF0000"/>
                  </a:solidFill>
                  <a:cs typeface="Nazanin" pitchFamily="2" charset="-78"/>
                </a:rPr>
                <a:t> محيط</a:t>
              </a:r>
            </a:p>
            <a:p>
              <a:pPr eaLnBrk="1" hangingPunct="1">
                <a:spcBef>
                  <a:spcPct val="50000"/>
                </a:spcBef>
              </a:pPr>
              <a:endParaRPr lang="fa-IR" sz="2000" b="1">
                <a:solidFill>
                  <a:srgbClr val="FF0000"/>
                </a:solidFill>
                <a:cs typeface="Nazanin" pitchFamily="2" charset="-78"/>
              </a:endParaRPr>
            </a:p>
            <a:p>
              <a:pPr eaLnBrk="1" hangingPunct="1">
                <a:spcBef>
                  <a:spcPct val="50000"/>
                </a:spcBef>
              </a:pPr>
              <a:endParaRPr lang="fa-IR" sz="2000" b="1">
                <a:solidFill>
                  <a:srgbClr val="FF0000"/>
                </a:solidFill>
                <a:cs typeface="Nazanin" pitchFamily="2" charset="-78"/>
              </a:endParaRPr>
            </a:p>
            <a:p>
              <a:pPr eaLnBrk="1" hangingPunct="1">
                <a:spcBef>
                  <a:spcPct val="50000"/>
                </a:spcBef>
              </a:pPr>
              <a:endParaRPr lang="fa-IR" sz="2000" b="1">
                <a:solidFill>
                  <a:srgbClr val="FF0000"/>
                </a:solidFill>
                <a:cs typeface="Nazanin" pitchFamily="2" charset="-78"/>
              </a:endParaRPr>
            </a:p>
            <a:p>
              <a:pPr eaLnBrk="1" hangingPunct="1">
                <a:spcBef>
                  <a:spcPct val="50000"/>
                </a:spcBef>
              </a:pPr>
              <a:r>
                <a:rPr lang="fa-IR" sz="2000" b="1">
                  <a:cs typeface="Nazanin" pitchFamily="2" charset="-78"/>
                </a:rPr>
                <a:t>ناپايدار</a:t>
              </a:r>
              <a:endParaRPr lang="en-US" sz="2000" b="1">
                <a:cs typeface="Nazanin" pitchFamily="2" charset="-78"/>
              </a:endParaRPr>
            </a:p>
          </p:txBody>
        </p:sp>
        <p:sp>
          <p:nvSpPr>
            <p:cNvPr id="110629" name="Text Box 156"/>
            <p:cNvSpPr txBox="1">
              <a:spLocks noChangeArrowheads="1"/>
            </p:cNvSpPr>
            <p:nvPr/>
          </p:nvSpPr>
          <p:spPr bwMode="auto">
            <a:xfrm>
              <a:off x="249" y="4020"/>
              <a:ext cx="5353" cy="52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fa-IR" sz="2400" b="1">
                  <a:solidFill>
                    <a:srgbClr val="0000FF"/>
                  </a:solidFill>
                  <a:cs typeface="Nazanin" pitchFamily="2" charset="-78"/>
                </a:rPr>
                <a:t>ساده                                           پيچيدگي محيطي                                 پيچيده              </a:t>
              </a:r>
              <a:endParaRPr lang="en-US" sz="2400" b="1">
                <a:solidFill>
                  <a:srgbClr val="0000FF"/>
                </a:solidFill>
                <a:cs typeface="Nazanin" pitchFamily="2" charset="-78"/>
              </a:endParaRPr>
            </a:p>
          </p:txBody>
        </p:sp>
        <p:sp>
          <p:nvSpPr>
            <p:cNvPr id="110630" name="AutoShape 157"/>
            <p:cNvSpPr>
              <a:spLocks noChangeArrowheads="1"/>
            </p:cNvSpPr>
            <p:nvPr/>
          </p:nvSpPr>
          <p:spPr bwMode="auto">
            <a:xfrm rot="2825615">
              <a:off x="2620" y="2104"/>
              <a:ext cx="743" cy="718"/>
            </a:xfrm>
            <a:prstGeom prst="downArrow">
              <a:avLst>
                <a:gd name="adj1" fmla="val 50000"/>
                <a:gd name="adj2" fmla="val 25000"/>
              </a:avLst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110631" name="Text Box 158"/>
            <p:cNvSpPr txBox="1">
              <a:spLocks noChangeArrowheads="1"/>
            </p:cNvSpPr>
            <p:nvPr/>
          </p:nvSpPr>
          <p:spPr bwMode="auto">
            <a:xfrm>
              <a:off x="2472" y="2069"/>
              <a:ext cx="816" cy="6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fa-IR" sz="2400" b="1">
                  <a:solidFill>
                    <a:srgbClr val="0000FF"/>
                  </a:solidFill>
                  <a:cs typeface="Nazanin" pitchFamily="2" charset="-78"/>
                </a:rPr>
                <a:t>عدم </a:t>
              </a:r>
            </a:p>
            <a:p>
              <a:pPr eaLnBrk="1" hangingPunct="1">
                <a:spcBef>
                  <a:spcPct val="50000"/>
                </a:spcBef>
              </a:pPr>
              <a:r>
                <a:rPr lang="fa-IR" sz="2400" b="1">
                  <a:solidFill>
                    <a:srgbClr val="0000FF"/>
                  </a:solidFill>
                  <a:cs typeface="Nazanin" pitchFamily="2" charset="-78"/>
                </a:rPr>
                <a:t>اطمينان </a:t>
              </a:r>
              <a:endParaRPr lang="en-US" sz="2400" b="1">
                <a:solidFill>
                  <a:srgbClr val="0000FF"/>
                </a:solidFill>
                <a:cs typeface="Nazanin" pitchFamily="2" charset="-7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509931328"/>
      </p:ext>
    </p:extLst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fa-IR" b="1" smtClean="0">
                <a:cs typeface="Nazanin" pitchFamily="2" charset="-78"/>
              </a:rPr>
              <a:t>وابستگي به منابع (رابطۀ محيط وسازمان)</a:t>
            </a:r>
            <a:endParaRPr lang="en-US" b="1" smtClean="0">
              <a:cs typeface="Nazanin" pitchFamily="2" charset="-78"/>
            </a:endParaRPr>
          </a:p>
        </p:txBody>
      </p:sp>
      <p:sp>
        <p:nvSpPr>
          <p:cNvPr id="1116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fa-IR" smtClean="0">
                <a:solidFill>
                  <a:schemeClr val="bg2"/>
                </a:solidFill>
                <a:cs typeface="Nazanin" pitchFamily="2" charset="-78"/>
              </a:rPr>
              <a:t>وابستگي به منابع اين است كه </a:t>
            </a:r>
            <a:r>
              <a:rPr lang="fa-IR" smtClean="0">
                <a:solidFill>
                  <a:srgbClr val="FF0000"/>
                </a:solidFill>
                <a:cs typeface="Nazanin" pitchFamily="2" charset="-78"/>
              </a:rPr>
              <a:t>سازمان به محيط وابسته</a:t>
            </a:r>
            <a:r>
              <a:rPr lang="fa-IR" smtClean="0">
                <a:solidFill>
                  <a:schemeClr val="bg2"/>
                </a:solidFill>
                <a:cs typeface="Nazanin" pitchFamily="2" charset="-78"/>
              </a:rPr>
              <a:t> است ولي همواره تلاش مي كند تا اين </a:t>
            </a:r>
            <a:r>
              <a:rPr lang="fa-IR" smtClean="0">
                <a:solidFill>
                  <a:srgbClr val="FF0000"/>
                </a:solidFill>
                <a:cs typeface="Nazanin" pitchFamily="2" charset="-78"/>
              </a:rPr>
              <a:t>منابع</a:t>
            </a:r>
            <a:r>
              <a:rPr lang="fa-IR" smtClean="0">
                <a:solidFill>
                  <a:schemeClr val="bg2"/>
                </a:solidFill>
                <a:cs typeface="Nazanin" pitchFamily="2" charset="-78"/>
              </a:rPr>
              <a:t> را </a:t>
            </a:r>
            <a:r>
              <a:rPr lang="fa-IR" smtClean="0">
                <a:solidFill>
                  <a:srgbClr val="FF0000"/>
                </a:solidFill>
                <a:cs typeface="Nazanin" pitchFamily="2" charset="-78"/>
              </a:rPr>
              <a:t>تحت كنترل</a:t>
            </a:r>
            <a:r>
              <a:rPr lang="fa-IR" smtClean="0">
                <a:solidFill>
                  <a:schemeClr val="bg2"/>
                </a:solidFill>
                <a:cs typeface="Nazanin" pitchFamily="2" charset="-78"/>
              </a:rPr>
              <a:t> خود درآورد و بدان وسيله </a:t>
            </a:r>
            <a:r>
              <a:rPr lang="fa-IR" smtClean="0">
                <a:solidFill>
                  <a:srgbClr val="FF0000"/>
                </a:solidFill>
                <a:cs typeface="Nazanin" pitchFamily="2" charset="-78"/>
              </a:rPr>
              <a:t>وابستگي</a:t>
            </a:r>
            <a:r>
              <a:rPr lang="fa-IR" smtClean="0">
                <a:solidFill>
                  <a:schemeClr val="bg2"/>
                </a:solidFill>
                <a:cs typeface="Nazanin" pitchFamily="2" charset="-78"/>
              </a:rPr>
              <a:t> خود را به </a:t>
            </a:r>
            <a:r>
              <a:rPr lang="fa-IR" smtClean="0">
                <a:solidFill>
                  <a:srgbClr val="FF0000"/>
                </a:solidFill>
                <a:cs typeface="Nazanin" pitchFamily="2" charset="-78"/>
              </a:rPr>
              <a:t>پايين ترين حد ممكن</a:t>
            </a:r>
            <a:r>
              <a:rPr lang="fa-IR" smtClean="0">
                <a:solidFill>
                  <a:schemeClr val="bg2"/>
                </a:solidFill>
                <a:cs typeface="Nazanin" pitchFamily="2" charset="-78"/>
              </a:rPr>
              <a:t> برساند.</a:t>
            </a:r>
            <a:endParaRPr lang="en-US" smtClean="0">
              <a:solidFill>
                <a:schemeClr val="bg2"/>
              </a:solidFill>
              <a:cs typeface="Nazani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91716034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fa-IR" b="1" smtClean="0">
                <a:cs typeface="Nazanin" pitchFamily="2" charset="-78"/>
              </a:rPr>
              <a:t>وابستگي به منابع</a:t>
            </a:r>
            <a:endParaRPr lang="en-US" b="1" smtClean="0">
              <a:cs typeface="Nazanin" pitchFamily="2" charset="-78"/>
            </a:endParaRPr>
          </a:p>
        </p:txBody>
      </p:sp>
      <p:sp>
        <p:nvSpPr>
          <p:cNvPr id="1126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fa-IR" smtClean="0">
                <a:solidFill>
                  <a:srgbClr val="0000FF"/>
                </a:solidFill>
                <a:cs typeface="Nazanin" pitchFamily="2" charset="-78"/>
              </a:rPr>
              <a:t>زماني كه </a:t>
            </a:r>
            <a:r>
              <a:rPr lang="fa-IR" smtClean="0">
                <a:solidFill>
                  <a:srgbClr val="FF0000"/>
                </a:solidFill>
                <a:cs typeface="Nazanin" pitchFamily="2" charset="-78"/>
              </a:rPr>
              <a:t>هزينه و خطر بسيار بالا</a:t>
            </a:r>
            <a:r>
              <a:rPr lang="fa-IR" smtClean="0">
                <a:solidFill>
                  <a:srgbClr val="0000FF"/>
                </a:solidFill>
                <a:cs typeface="Nazanin" pitchFamily="2" charset="-78"/>
              </a:rPr>
              <a:t> باشد، </a:t>
            </a:r>
            <a:r>
              <a:rPr lang="fa-IR" smtClean="0">
                <a:solidFill>
                  <a:srgbClr val="FF0000"/>
                </a:solidFill>
                <a:cs typeface="Nazanin" pitchFamily="2" charset="-78"/>
              </a:rPr>
              <a:t>شركتها بصورت گروه</a:t>
            </a:r>
            <a:r>
              <a:rPr lang="fa-IR" smtClean="0">
                <a:solidFill>
                  <a:srgbClr val="0000FF"/>
                </a:solidFill>
                <a:cs typeface="Nazanin" pitchFamily="2" charset="-78"/>
              </a:rPr>
              <a:t> در مي آيند تا از ميزان </a:t>
            </a:r>
            <a:r>
              <a:rPr lang="fa-IR" smtClean="0">
                <a:solidFill>
                  <a:srgbClr val="FF0000"/>
                </a:solidFill>
                <a:cs typeface="Nazanin" pitchFamily="2" charset="-78"/>
              </a:rPr>
              <a:t>وابستگي خود به منابع كاهش دهند</a:t>
            </a:r>
            <a:r>
              <a:rPr lang="fa-IR" smtClean="0">
                <a:solidFill>
                  <a:srgbClr val="0000FF"/>
                </a:solidFill>
                <a:cs typeface="Nazanin" pitchFamily="2" charset="-78"/>
              </a:rPr>
              <a:t> و خود را از </a:t>
            </a:r>
            <a:r>
              <a:rPr lang="fa-IR" smtClean="0">
                <a:solidFill>
                  <a:srgbClr val="FF0000"/>
                </a:solidFill>
                <a:cs typeface="Nazanin" pitchFamily="2" charset="-78"/>
              </a:rPr>
              <a:t>خطر ورشكستگي برهانند</a:t>
            </a:r>
            <a:r>
              <a:rPr lang="fa-IR" smtClean="0">
                <a:solidFill>
                  <a:srgbClr val="0000FF"/>
                </a:solidFill>
                <a:cs typeface="Nazanin" pitchFamily="2" charset="-78"/>
              </a:rPr>
              <a:t>.</a:t>
            </a:r>
          </a:p>
          <a:p>
            <a:pPr eaLnBrk="1" hangingPunct="1"/>
            <a:r>
              <a:rPr lang="fa-IR" smtClean="0">
                <a:solidFill>
                  <a:srgbClr val="0000FF"/>
                </a:solidFill>
                <a:cs typeface="Nazanin" pitchFamily="2" charset="-78"/>
              </a:rPr>
              <a:t>سازمانهايي كه به منابع نياز دارند بايد در ازاي تأمين آنها، استقلال يا خودمختاري خود را از دست بدهند.</a:t>
            </a:r>
            <a:endParaRPr lang="en-US" smtClean="0">
              <a:solidFill>
                <a:srgbClr val="0000FF"/>
              </a:solidFill>
              <a:cs typeface="Nazani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78472760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fa-IR" b="1" smtClean="0">
                <a:cs typeface="Nazanin" pitchFamily="2" charset="-78"/>
              </a:rPr>
              <a:t>استراتژيهايي براي كنترل عوامل محيطي</a:t>
            </a:r>
            <a:endParaRPr lang="en-US" b="1" smtClean="0">
              <a:cs typeface="Nazanin" pitchFamily="2" charset="-78"/>
            </a:endParaRPr>
          </a:p>
        </p:txBody>
      </p:sp>
      <p:graphicFrame>
        <p:nvGraphicFramePr>
          <p:cNvPr id="147508" name="Group 52"/>
          <p:cNvGraphicFramePr>
            <a:graphicFrameLocks noGrp="1"/>
          </p:cNvGraphicFramePr>
          <p:nvPr/>
        </p:nvGraphicFramePr>
        <p:xfrm>
          <a:off x="1992314" y="2060575"/>
          <a:ext cx="8351837" cy="3178176"/>
        </p:xfrm>
        <a:graphic>
          <a:graphicData uri="http://schemas.openxmlformats.org/drawingml/2006/table">
            <a:tbl>
              <a:tblPr rtl="1"/>
              <a:tblGrid>
                <a:gridCol w="4535487"/>
                <a:gridCol w="3816350"/>
              </a:tblGrid>
              <a:tr h="677863">
                <a:tc>
                  <a:txBody>
                    <a:bodyPr/>
                    <a:lstStyle/>
                    <a:p>
                      <a:pPr marL="533400" marR="0" lvl="0" indent="-5334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ايجاد رابطۀ بين سازماني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Nazanin" pitchFamily="2" charset="-78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كنترل نيروهاي محيطي حاكم 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A50021"/>
                        </a:solidFill>
                        <a:effectLst/>
                        <a:latin typeface="Arial" charset="0"/>
                        <a:cs typeface="Nazanin" pitchFamily="2" charset="-7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</a:tr>
              <a:tr h="504825"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1- مالكيت 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Nazanin" pitchFamily="2" charset="-7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 dpi="0" rotWithShape="1">
                      <a:blip r:embed="rId2"/>
                      <a:srcRect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1- تغيير دادن قلمرو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Nazanin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 dpi="0" rotWithShape="1">
                      <a:blip r:embed="rId2"/>
                      <a:srcRect/>
                      <a:tile tx="0" ty="0" sx="100000" sy="100000" flip="none" algn="tl"/>
                    </a:blipFill>
                  </a:tcPr>
                </a:tc>
              </a:tr>
              <a:tr h="576263"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2-بستن قرارداد يا پيمان،مشاركت خاص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Nazanin" pitchFamily="2" charset="-7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 dpi="0" rotWithShape="1">
                      <a:blip r:embed="rId2"/>
                      <a:srcRect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2-فعاليت سياسي،مقررات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Nazanin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 dpi="0" rotWithShape="1">
                      <a:blip r:embed="rId2"/>
                      <a:srcRect/>
                      <a:tile tx="0" ty="0" sx="100000" sy="100000" flip="none" algn="tl"/>
                    </a:blipFill>
                  </a:tcPr>
                </a:tc>
              </a:tr>
              <a:tr h="504825"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3-دعوت به همكاري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Nazanin" pitchFamily="2" charset="-7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 dpi="0" rotWithShape="1">
                      <a:blip r:embed="rId2"/>
                      <a:srcRect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3-شوراهاي تجاري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Nazanin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 dpi="0" rotWithShape="1">
                      <a:blip r:embed="rId2"/>
                      <a:srcRect/>
                      <a:tile tx="0" ty="0" sx="100000" sy="100000" flip="none" algn="tl"/>
                    </a:blipFill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4-استخدام مدير سرشناس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Nazanin" pitchFamily="2" charset="-7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 dpi="0" rotWithShape="1">
                      <a:blip r:embed="rId2"/>
                      <a:srcRect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4-فعاليتهاي غير قانوني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Nazanin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 dpi="0" rotWithShape="1">
                      <a:blip r:embed="rId2"/>
                      <a:srcRect/>
                      <a:tile tx="0" ty="0" sx="100000" sy="100000" flip="none" algn="tl"/>
                    </a:blipFill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5-تبليغ كردن،روابط عمومي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Nazanin" pitchFamily="2" charset="-7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 dpi="0" rotWithShape="1">
                      <a:blip r:embed="rId2"/>
                      <a:srcRect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Nazanin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 dpi="0" rotWithShape="1">
                      <a:blip r:embed="rId2"/>
                      <a:srcRect/>
                      <a:tile tx="0" ty="0" sx="100000" sy="100000" flip="none" algn="tl"/>
                    </a:blip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3190507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fa-IR" b="1" smtClean="0">
                <a:cs typeface="Nazanin" pitchFamily="2" charset="-78"/>
              </a:rPr>
              <a:t>محيط كاري </a:t>
            </a:r>
            <a:r>
              <a:rPr lang="en-US" b="1">
                <a:cs typeface="Nazanin" pitchFamily="2" charset="-78"/>
              </a:rPr>
              <a:t>Task environment</a:t>
            </a:r>
            <a:r>
              <a:rPr lang="en-US" b="1" smtClean="0">
                <a:cs typeface="Nazanin" pitchFamily="2" charset="-78"/>
              </a:rPr>
              <a:t> </a:t>
            </a:r>
          </a:p>
        </p:txBody>
      </p:sp>
      <p:sp>
        <p:nvSpPr>
          <p:cNvPr id="870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fa-IR" b="1" smtClean="0">
                <a:solidFill>
                  <a:srgbClr val="FF0000"/>
                </a:solidFill>
                <a:cs typeface="Nazanin" pitchFamily="2" charset="-78"/>
              </a:rPr>
              <a:t>محيط كاري </a:t>
            </a:r>
            <a:r>
              <a:rPr lang="fa-IR" smtClean="0">
                <a:solidFill>
                  <a:srgbClr val="0000FF"/>
                </a:solidFill>
                <a:cs typeface="Nazanin" pitchFamily="2" charset="-78"/>
              </a:rPr>
              <a:t>شامل بخشهايي مي شود كه سازمان بصورت مستقيم با آنها </a:t>
            </a:r>
            <a:r>
              <a:rPr lang="fa-IR" smtClean="0">
                <a:solidFill>
                  <a:srgbClr val="FF0000"/>
                </a:solidFill>
                <a:cs typeface="Nazanin" pitchFamily="2" charset="-78"/>
              </a:rPr>
              <a:t>رابطه متقابل</a:t>
            </a:r>
            <a:r>
              <a:rPr lang="fa-IR" smtClean="0">
                <a:solidFill>
                  <a:srgbClr val="0000FF"/>
                </a:solidFill>
                <a:cs typeface="Nazanin" pitchFamily="2" charset="-78"/>
              </a:rPr>
              <a:t> دارد و آنها بر توانايي هاي سازمان (در راه رسيدن به هدفهايش) </a:t>
            </a:r>
            <a:r>
              <a:rPr lang="fa-IR" smtClean="0">
                <a:solidFill>
                  <a:srgbClr val="FF0000"/>
                </a:solidFill>
                <a:cs typeface="Nazanin" pitchFamily="2" charset="-78"/>
              </a:rPr>
              <a:t>اثر مستقيم</a:t>
            </a:r>
            <a:r>
              <a:rPr lang="fa-IR" smtClean="0">
                <a:solidFill>
                  <a:srgbClr val="0000FF"/>
                </a:solidFill>
                <a:cs typeface="Nazanin" pitchFamily="2" charset="-78"/>
              </a:rPr>
              <a:t> مي گذارند.</a:t>
            </a:r>
            <a:endParaRPr lang="en-US" smtClean="0">
              <a:solidFill>
                <a:srgbClr val="FF0000"/>
              </a:solidFill>
              <a:cs typeface="Nazani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56334390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2"/>
          <p:cNvSpPr>
            <a:spLocks noGrp="1" noChangeArrowheads="1"/>
          </p:cNvSpPr>
          <p:nvPr>
            <p:ph type="title"/>
          </p:nvPr>
        </p:nvSpPr>
        <p:spPr/>
        <p:txBody>
          <a:bodyPr anchor="t"/>
          <a:lstStyle/>
          <a:p>
            <a:pPr algn="ctr" eaLnBrk="1" hangingPunct="1"/>
            <a:r>
              <a:rPr lang="fa-IR" sz="4000" b="1">
                <a:cs typeface="Nazanin" pitchFamily="2" charset="-78"/>
              </a:rPr>
              <a:t>ايجاد روابط بين سازماني</a:t>
            </a:r>
            <a:br>
              <a:rPr lang="fa-IR" sz="4000" b="1">
                <a:cs typeface="Nazanin" pitchFamily="2" charset="-78"/>
              </a:rPr>
            </a:br>
            <a:r>
              <a:rPr lang="fa-IR" sz="4000" b="1">
                <a:cs typeface="Nazanin" pitchFamily="2" charset="-78"/>
              </a:rPr>
              <a:t>1-مالكيت:</a:t>
            </a:r>
            <a:endParaRPr lang="en-US" sz="4000" b="1">
              <a:cs typeface="Nazanin" pitchFamily="2" charset="-78"/>
            </a:endParaRPr>
          </a:p>
        </p:txBody>
      </p:sp>
      <p:sp>
        <p:nvSpPr>
          <p:cNvPr id="1146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74826" y="1981200"/>
            <a:ext cx="8569325" cy="3886200"/>
          </a:xfrm>
        </p:spPr>
        <p:txBody>
          <a:bodyPr/>
          <a:lstStyle/>
          <a:p>
            <a:pPr eaLnBrk="1" hangingPunct="1"/>
            <a:r>
              <a:rPr lang="fa-IR" smtClean="0">
                <a:solidFill>
                  <a:srgbClr val="003366"/>
                </a:solidFill>
                <a:cs typeface="Nazanin" pitchFamily="2" charset="-78"/>
              </a:rPr>
              <a:t>فرآيند </a:t>
            </a:r>
            <a:r>
              <a:rPr lang="fa-IR" smtClean="0">
                <a:solidFill>
                  <a:srgbClr val="FF0000"/>
                </a:solidFill>
                <a:cs typeface="Nazanin" pitchFamily="2" charset="-78"/>
              </a:rPr>
              <a:t>به مالكيت خود درآوردن و در دست گرفتن كنترل شركتها</a:t>
            </a:r>
            <a:r>
              <a:rPr lang="fa-IR" smtClean="0">
                <a:solidFill>
                  <a:srgbClr val="003366"/>
                </a:solidFill>
                <a:cs typeface="Nazanin" pitchFamily="2" charset="-78"/>
              </a:rPr>
              <a:t> به روشهايي خاص صورت مي گيرد كه به زبان حسابداري آنها را </a:t>
            </a:r>
            <a:r>
              <a:rPr lang="fa-IR" smtClean="0">
                <a:solidFill>
                  <a:srgbClr val="FF0000"/>
                </a:solidFill>
                <a:cs typeface="Nazanin" pitchFamily="2" charset="-78"/>
              </a:rPr>
              <a:t>ادغام (</a:t>
            </a:r>
            <a:r>
              <a:rPr lang="en-US" smtClean="0">
                <a:solidFill>
                  <a:srgbClr val="FF0000"/>
                </a:solidFill>
                <a:cs typeface="Nazanin" pitchFamily="2" charset="-78"/>
              </a:rPr>
              <a:t>Merger</a:t>
            </a:r>
            <a:r>
              <a:rPr lang="fa-IR" smtClean="0">
                <a:solidFill>
                  <a:srgbClr val="FF0000"/>
                </a:solidFill>
                <a:cs typeface="Nazanin" pitchFamily="2" charset="-78"/>
              </a:rPr>
              <a:t>)</a:t>
            </a:r>
            <a:r>
              <a:rPr lang="fa-IR" smtClean="0">
                <a:solidFill>
                  <a:srgbClr val="003366"/>
                </a:solidFill>
                <a:cs typeface="Nazanin" pitchFamily="2" charset="-78"/>
              </a:rPr>
              <a:t> و </a:t>
            </a:r>
            <a:r>
              <a:rPr lang="fa-IR" smtClean="0">
                <a:solidFill>
                  <a:srgbClr val="FF0000"/>
                </a:solidFill>
                <a:cs typeface="Nazanin" pitchFamily="2" charset="-78"/>
              </a:rPr>
              <a:t>خريد شركت (</a:t>
            </a:r>
            <a:r>
              <a:rPr lang="en-US" smtClean="0">
                <a:solidFill>
                  <a:srgbClr val="FF0000"/>
                </a:solidFill>
                <a:cs typeface="Nazanin" pitchFamily="2" charset="-78"/>
              </a:rPr>
              <a:t>Acquisition</a:t>
            </a:r>
            <a:r>
              <a:rPr lang="fa-IR" smtClean="0">
                <a:solidFill>
                  <a:srgbClr val="FF0000"/>
                </a:solidFill>
                <a:cs typeface="Nazanin" pitchFamily="2" charset="-78"/>
              </a:rPr>
              <a:t>)</a:t>
            </a:r>
            <a:r>
              <a:rPr lang="fa-IR" smtClean="0">
                <a:solidFill>
                  <a:srgbClr val="003366"/>
                </a:solidFill>
                <a:cs typeface="Nazanin" pitchFamily="2" charset="-78"/>
              </a:rPr>
              <a:t> مي نامند.</a:t>
            </a:r>
            <a:endParaRPr lang="en-US" smtClean="0">
              <a:solidFill>
                <a:srgbClr val="003366"/>
              </a:solidFill>
              <a:cs typeface="Nazanin" pitchFamily="2" charset="-78"/>
            </a:endParaRPr>
          </a:p>
          <a:p>
            <a:pPr eaLnBrk="1" hangingPunct="1"/>
            <a:r>
              <a:rPr lang="fa-IR" smtClean="0">
                <a:solidFill>
                  <a:srgbClr val="003366"/>
                </a:solidFill>
                <a:cs typeface="Nazanin" pitchFamily="2" charset="-78"/>
              </a:rPr>
              <a:t>ادغام يعني اينكه دو يا چند شركت در هم ادغام مي شوند و در نتيجه شركت واحدي را بوجود مي آورند.</a:t>
            </a:r>
            <a:endParaRPr lang="en-US" smtClean="0">
              <a:solidFill>
                <a:srgbClr val="003366"/>
              </a:solidFill>
              <a:cs typeface="Nazani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69095623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fa-IR" sz="4000" b="1">
                <a:cs typeface="Nazanin" pitchFamily="2" charset="-78"/>
              </a:rPr>
              <a:t>ايجاد روابط بين سازماني:</a:t>
            </a:r>
            <a:br>
              <a:rPr lang="fa-IR" sz="4000" b="1">
                <a:cs typeface="Nazanin" pitchFamily="2" charset="-78"/>
              </a:rPr>
            </a:br>
            <a:r>
              <a:rPr lang="fa-IR" sz="4000" b="1">
                <a:cs typeface="Nazanin" pitchFamily="2" charset="-78"/>
              </a:rPr>
              <a:t>2-ائتلاف رسمي استراتژيك</a:t>
            </a:r>
            <a:endParaRPr lang="en-US" sz="4000" b="1">
              <a:cs typeface="Nazanin" pitchFamily="2" charset="-78"/>
            </a:endParaRPr>
          </a:p>
        </p:txBody>
      </p:sp>
      <p:sp>
        <p:nvSpPr>
          <p:cNvPr id="115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fa-IR" smtClean="0">
                <a:solidFill>
                  <a:srgbClr val="0000FF"/>
                </a:solidFill>
                <a:cs typeface="Nazanin" pitchFamily="2" charset="-78"/>
              </a:rPr>
              <a:t>هنگامي كه دو شركت از نظر </a:t>
            </a:r>
            <a:r>
              <a:rPr lang="fa-IR" smtClean="0">
                <a:solidFill>
                  <a:srgbClr val="FF0000"/>
                </a:solidFill>
                <a:cs typeface="Nazanin" pitchFamily="2" charset="-78"/>
              </a:rPr>
              <a:t>موقعيت جغرافيايي، مهارت و خط تجاري مكمل</a:t>
            </a:r>
            <a:r>
              <a:rPr lang="fa-IR" smtClean="0">
                <a:solidFill>
                  <a:srgbClr val="0000FF"/>
                </a:solidFill>
                <a:cs typeface="Nazanin" pitchFamily="2" charset="-78"/>
              </a:rPr>
              <a:t> هم باشند </a:t>
            </a:r>
            <a:r>
              <a:rPr lang="fa-IR" smtClean="0">
                <a:solidFill>
                  <a:srgbClr val="FF0000"/>
                </a:solidFill>
                <a:cs typeface="Nazanin" pitchFamily="2" charset="-78"/>
              </a:rPr>
              <a:t>نوعي ائتلاف رسمي استراتژيك</a:t>
            </a:r>
            <a:r>
              <a:rPr lang="fa-IR" smtClean="0">
                <a:solidFill>
                  <a:srgbClr val="0000FF"/>
                </a:solidFill>
                <a:cs typeface="Nazanin" pitchFamily="2" charset="-78"/>
              </a:rPr>
              <a:t> تشكيل مي دهند و </a:t>
            </a:r>
            <a:r>
              <a:rPr lang="fa-IR" smtClean="0">
                <a:solidFill>
                  <a:srgbClr val="FF0000"/>
                </a:solidFill>
                <a:cs typeface="Nazanin" pitchFamily="2" charset="-78"/>
              </a:rPr>
              <a:t>در صدد ادغام يا خريد يكديگر بر نمي آيند</a:t>
            </a:r>
            <a:r>
              <a:rPr lang="fa-IR" smtClean="0">
                <a:solidFill>
                  <a:srgbClr val="0000FF"/>
                </a:solidFill>
                <a:cs typeface="Nazanin" pitchFamily="2" charset="-78"/>
              </a:rPr>
              <a:t>.</a:t>
            </a:r>
            <a:endParaRPr lang="en-US" smtClean="0">
              <a:solidFill>
                <a:srgbClr val="0000FF"/>
              </a:solidFill>
              <a:cs typeface="Nazani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75101849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fa-IR" sz="4000" b="1">
                <a:cs typeface="Nazanin" pitchFamily="2" charset="-78"/>
              </a:rPr>
              <a:t>ايجاد روابط بين سازماني</a:t>
            </a:r>
            <a:br>
              <a:rPr lang="fa-IR" sz="4000" b="1">
                <a:cs typeface="Nazanin" pitchFamily="2" charset="-78"/>
              </a:rPr>
            </a:br>
            <a:r>
              <a:rPr lang="fa-IR" sz="4000" b="1">
                <a:cs typeface="Nazanin" pitchFamily="2" charset="-78"/>
              </a:rPr>
              <a:t>3-بستن قرارداد يا مشاركت خاص</a:t>
            </a:r>
            <a:endParaRPr lang="en-US" sz="4000" b="1">
              <a:cs typeface="Nazanin" pitchFamily="2" charset="-78"/>
            </a:endParaRPr>
          </a:p>
        </p:txBody>
      </p:sp>
      <p:sp>
        <p:nvSpPr>
          <p:cNvPr id="1167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fa-IR" smtClean="0">
                <a:solidFill>
                  <a:srgbClr val="A50021"/>
                </a:solidFill>
                <a:cs typeface="Nazanin" pitchFamily="2" charset="-78"/>
              </a:rPr>
              <a:t>شركتها براي كاهش عدم اطمينان، اقدام به </a:t>
            </a:r>
            <a:r>
              <a:rPr lang="fa-IR" smtClean="0">
                <a:solidFill>
                  <a:srgbClr val="0000FF"/>
                </a:solidFill>
                <a:cs typeface="Nazanin" pitchFamily="2" charset="-78"/>
              </a:rPr>
              <a:t>بستن قرارداد يا پيمان</a:t>
            </a:r>
            <a:r>
              <a:rPr lang="fa-IR" smtClean="0">
                <a:solidFill>
                  <a:srgbClr val="A50021"/>
                </a:solidFill>
                <a:cs typeface="Nazanin" pitchFamily="2" charset="-78"/>
              </a:rPr>
              <a:t> مي كنند و بدين وسيله نوعي </a:t>
            </a:r>
            <a:r>
              <a:rPr lang="fa-IR" smtClean="0">
                <a:solidFill>
                  <a:srgbClr val="0000FF"/>
                </a:solidFill>
                <a:cs typeface="Nazanin" pitchFamily="2" charset="-78"/>
              </a:rPr>
              <a:t>رابطه قانوني</a:t>
            </a:r>
            <a:r>
              <a:rPr lang="fa-IR" smtClean="0">
                <a:solidFill>
                  <a:srgbClr val="A50021"/>
                </a:solidFill>
                <a:cs typeface="Nazanin" pitchFamily="2" charset="-78"/>
              </a:rPr>
              <a:t> با شركت ديگر بوجود مي آورند(در قالب </a:t>
            </a:r>
            <a:r>
              <a:rPr lang="fa-IR" smtClean="0">
                <a:solidFill>
                  <a:srgbClr val="0000FF"/>
                </a:solidFill>
                <a:cs typeface="Nazanin" pitchFamily="2" charset="-78"/>
              </a:rPr>
              <a:t>گرفتن جواز و يا حق استفاده از امتياز</a:t>
            </a:r>
            <a:r>
              <a:rPr lang="fa-IR" smtClean="0">
                <a:solidFill>
                  <a:srgbClr val="A50021"/>
                </a:solidFill>
                <a:cs typeface="Nazanin" pitchFamily="2" charset="-78"/>
              </a:rPr>
              <a:t>).</a:t>
            </a:r>
            <a:endParaRPr lang="en-US" smtClean="0">
              <a:solidFill>
                <a:srgbClr val="A50021"/>
              </a:solidFill>
              <a:cs typeface="Nazani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20101253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fa-IR" sz="4000" b="1">
                <a:cs typeface="Nazanin" pitchFamily="2" charset="-78"/>
              </a:rPr>
              <a:t>ايجاد روابط بين سازماني</a:t>
            </a:r>
            <a:br>
              <a:rPr lang="fa-IR" sz="4000" b="1">
                <a:cs typeface="Nazanin" pitchFamily="2" charset="-78"/>
              </a:rPr>
            </a:br>
            <a:r>
              <a:rPr lang="fa-IR" sz="4000" b="1">
                <a:cs typeface="Nazanin" pitchFamily="2" charset="-78"/>
              </a:rPr>
              <a:t>4-دعوت به همكاري</a:t>
            </a:r>
            <a:endParaRPr lang="en-US" sz="4000" b="1">
              <a:cs typeface="Nazanin" pitchFamily="2" charset="-78"/>
            </a:endParaRPr>
          </a:p>
        </p:txBody>
      </p:sp>
      <p:sp>
        <p:nvSpPr>
          <p:cNvPr id="1177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fa-IR" smtClean="0">
                <a:solidFill>
                  <a:srgbClr val="0000FF"/>
                </a:solidFill>
                <a:cs typeface="Nazanin" pitchFamily="2" charset="-78"/>
              </a:rPr>
              <a:t>اين وضع به موردي گفته مي شود كه سازمان، </a:t>
            </a:r>
            <a:r>
              <a:rPr lang="fa-IR" smtClean="0">
                <a:solidFill>
                  <a:srgbClr val="FF0000"/>
                </a:solidFill>
                <a:cs typeface="Nazanin" pitchFamily="2" charset="-78"/>
              </a:rPr>
              <a:t>رهبران يك بخش مهم</a:t>
            </a:r>
            <a:r>
              <a:rPr lang="fa-IR" smtClean="0">
                <a:solidFill>
                  <a:srgbClr val="0000FF"/>
                </a:solidFill>
                <a:cs typeface="Nazanin" pitchFamily="2" charset="-78"/>
              </a:rPr>
              <a:t> را به عضويت خود درآورد.</a:t>
            </a:r>
            <a:endParaRPr lang="en-US" smtClean="0">
              <a:solidFill>
                <a:srgbClr val="0000FF"/>
              </a:solidFill>
              <a:cs typeface="Nazani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42717251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fa-IR" sz="4000" b="1">
                <a:cs typeface="Nazanin" pitchFamily="2" charset="-78"/>
              </a:rPr>
              <a:t>ايجاد روابط بين سازماني</a:t>
            </a:r>
            <a:br>
              <a:rPr lang="fa-IR" sz="4000" b="1">
                <a:cs typeface="Nazanin" pitchFamily="2" charset="-78"/>
              </a:rPr>
            </a:br>
            <a:r>
              <a:rPr lang="fa-IR" sz="4000" b="1">
                <a:cs typeface="Nazanin" pitchFamily="2" charset="-78"/>
              </a:rPr>
              <a:t>5-مديريت مشترك</a:t>
            </a:r>
            <a:endParaRPr lang="en-US" sz="4000" b="1">
              <a:cs typeface="Nazanin" pitchFamily="2" charset="-78"/>
            </a:endParaRPr>
          </a:p>
        </p:txBody>
      </p:sp>
      <p:sp>
        <p:nvSpPr>
          <p:cNvPr id="1187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fa-IR" smtClean="0">
                <a:solidFill>
                  <a:srgbClr val="003366"/>
                </a:solidFill>
                <a:cs typeface="Nazanin" pitchFamily="2" charset="-78"/>
              </a:rPr>
              <a:t>اين نوع رابطه، هنگامي بين دو سازمان برقرار مي شود كه يكي از اعضاي هيأت مديرۀ يك شركت به عضويت هيأت مديره شركت ديگر در آيد.</a:t>
            </a:r>
          </a:p>
          <a:p>
            <a:pPr eaLnBrk="1" hangingPunct="1">
              <a:lnSpc>
                <a:spcPct val="90000"/>
              </a:lnSpc>
            </a:pPr>
            <a:r>
              <a:rPr lang="fa-IR" smtClean="0">
                <a:solidFill>
                  <a:srgbClr val="003366"/>
                </a:solidFill>
                <a:cs typeface="Nazanin" pitchFamily="2" charset="-78"/>
              </a:rPr>
              <a:t>رابطه اي كه بوسيله </a:t>
            </a:r>
            <a:r>
              <a:rPr lang="fa-IR" smtClean="0">
                <a:solidFill>
                  <a:srgbClr val="FF0000"/>
                </a:solidFill>
                <a:cs typeface="Nazanin" pitchFamily="2" charset="-78"/>
              </a:rPr>
              <a:t>يك نفر بين دو شركت</a:t>
            </a:r>
            <a:r>
              <a:rPr lang="fa-IR" smtClean="0">
                <a:solidFill>
                  <a:srgbClr val="003366"/>
                </a:solidFill>
                <a:cs typeface="Nazanin" pitchFamily="2" charset="-78"/>
              </a:rPr>
              <a:t> بوجود آيد، </a:t>
            </a:r>
            <a:r>
              <a:rPr lang="fa-IR" smtClean="0">
                <a:solidFill>
                  <a:srgbClr val="FF0000"/>
                </a:solidFill>
                <a:cs typeface="Nazanin" pitchFamily="2" charset="-78"/>
              </a:rPr>
              <a:t>مديريت مشترك مستقيم</a:t>
            </a:r>
            <a:r>
              <a:rPr lang="fa-IR" smtClean="0">
                <a:solidFill>
                  <a:srgbClr val="003366"/>
                </a:solidFill>
                <a:cs typeface="Nazanin" pitchFamily="2" charset="-78"/>
              </a:rPr>
              <a:t> مي نامند.</a:t>
            </a:r>
          </a:p>
          <a:p>
            <a:pPr eaLnBrk="1" hangingPunct="1">
              <a:lnSpc>
                <a:spcPct val="90000"/>
              </a:lnSpc>
            </a:pPr>
            <a:r>
              <a:rPr lang="fa-IR" smtClean="0">
                <a:solidFill>
                  <a:srgbClr val="003366"/>
                </a:solidFill>
                <a:cs typeface="Nazanin" pitchFamily="2" charset="-78"/>
              </a:rPr>
              <a:t>هنگامي اين رابطه بصورت </a:t>
            </a:r>
            <a:r>
              <a:rPr lang="fa-IR" smtClean="0">
                <a:solidFill>
                  <a:srgbClr val="FF0000"/>
                </a:solidFill>
                <a:cs typeface="Nazanin" pitchFamily="2" charset="-78"/>
              </a:rPr>
              <a:t>مديريت مشترك غير مستقيم</a:t>
            </a:r>
            <a:r>
              <a:rPr lang="fa-IR" smtClean="0">
                <a:solidFill>
                  <a:srgbClr val="003366"/>
                </a:solidFill>
                <a:cs typeface="Nazanin" pitchFamily="2" charset="-78"/>
              </a:rPr>
              <a:t> است كه يك مدير از </a:t>
            </a:r>
            <a:r>
              <a:rPr lang="fa-IR" smtClean="0">
                <a:solidFill>
                  <a:srgbClr val="FF0000"/>
                </a:solidFill>
                <a:cs typeface="Nazanin" pitchFamily="2" charset="-78"/>
              </a:rPr>
              <a:t>شركت الف</a:t>
            </a:r>
            <a:r>
              <a:rPr lang="fa-IR" smtClean="0">
                <a:solidFill>
                  <a:srgbClr val="003366"/>
                </a:solidFill>
                <a:cs typeface="Nazanin" pitchFamily="2" charset="-78"/>
              </a:rPr>
              <a:t> و يك مدير از </a:t>
            </a:r>
            <a:r>
              <a:rPr lang="fa-IR" smtClean="0">
                <a:solidFill>
                  <a:srgbClr val="FF0000"/>
                </a:solidFill>
                <a:cs typeface="Nazanin" pitchFamily="2" charset="-78"/>
              </a:rPr>
              <a:t>شركت ب</a:t>
            </a:r>
            <a:r>
              <a:rPr lang="fa-IR" smtClean="0">
                <a:solidFill>
                  <a:srgbClr val="003366"/>
                </a:solidFill>
                <a:cs typeface="Nazanin" pitchFamily="2" charset="-78"/>
              </a:rPr>
              <a:t> عضو هيأت مديرۀ </a:t>
            </a:r>
            <a:r>
              <a:rPr lang="fa-IR" smtClean="0">
                <a:solidFill>
                  <a:srgbClr val="FF0000"/>
                </a:solidFill>
                <a:cs typeface="Nazanin" pitchFamily="2" charset="-78"/>
              </a:rPr>
              <a:t>شركت ج</a:t>
            </a:r>
            <a:r>
              <a:rPr lang="fa-IR" smtClean="0">
                <a:solidFill>
                  <a:srgbClr val="003366"/>
                </a:solidFill>
                <a:cs typeface="Nazanin" pitchFamily="2" charset="-78"/>
              </a:rPr>
              <a:t> شوند. </a:t>
            </a:r>
            <a:endParaRPr lang="en-US" smtClean="0">
              <a:solidFill>
                <a:srgbClr val="003366"/>
              </a:solidFill>
              <a:cs typeface="Nazani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06685070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Rectangle 2"/>
          <p:cNvSpPr>
            <a:spLocks noGrp="1" noChangeArrowheads="1"/>
          </p:cNvSpPr>
          <p:nvPr>
            <p:ph type="title"/>
          </p:nvPr>
        </p:nvSpPr>
        <p:spPr/>
        <p:txBody>
          <a:bodyPr anchor="t"/>
          <a:lstStyle/>
          <a:p>
            <a:pPr algn="ctr" eaLnBrk="1" hangingPunct="1"/>
            <a:r>
              <a:rPr lang="fa-IR" sz="4000" b="1">
                <a:cs typeface="Nazanin" pitchFamily="2" charset="-78"/>
              </a:rPr>
              <a:t>كنترل نيروهاي حاكم محيطي</a:t>
            </a:r>
            <a:br>
              <a:rPr lang="fa-IR" sz="4000" b="1">
                <a:cs typeface="Nazanin" pitchFamily="2" charset="-78"/>
              </a:rPr>
            </a:br>
            <a:r>
              <a:rPr lang="fa-IR" sz="4000" b="1">
                <a:cs typeface="Nazanin" pitchFamily="2" charset="-78"/>
              </a:rPr>
              <a:t>1-تغيير دادن قلمرو </a:t>
            </a:r>
            <a:endParaRPr lang="en-US" sz="4000" b="1">
              <a:cs typeface="Nazanin" pitchFamily="2" charset="-78"/>
            </a:endParaRPr>
          </a:p>
        </p:txBody>
      </p:sp>
      <p:sp>
        <p:nvSpPr>
          <p:cNvPr id="1198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fa-IR" smtClean="0">
                <a:solidFill>
                  <a:srgbClr val="A50021"/>
                </a:solidFill>
                <a:cs typeface="Nazanin" pitchFamily="2" charset="-78"/>
              </a:rPr>
              <a:t>امكان دارد يك سازمان درصدد دستيابي به قلمروي برآيد كه هيچ رقابتي در آن وجود نداشته باشد و مقررات دولتي در پايين ترين حد ممكن،مشتري بسيار فراوان و راه هاي مناسب براي دور نگهداشتن رقيبان وجود داشته باشد.</a:t>
            </a:r>
            <a:endParaRPr lang="en-US" smtClean="0">
              <a:solidFill>
                <a:srgbClr val="A50021"/>
              </a:solidFill>
              <a:cs typeface="Nazani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78783012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fa-IR" sz="4000" b="1">
                <a:cs typeface="Nazanin" pitchFamily="2" charset="-78"/>
              </a:rPr>
              <a:t>كنترل نيروهاي حاكم محيطي</a:t>
            </a:r>
            <a:br>
              <a:rPr lang="fa-IR" sz="4000" b="1">
                <a:cs typeface="Nazanin" pitchFamily="2" charset="-78"/>
              </a:rPr>
            </a:br>
            <a:r>
              <a:rPr lang="fa-IR" sz="4000" b="1">
                <a:cs typeface="Nazanin" pitchFamily="2" charset="-78"/>
              </a:rPr>
              <a:t>2-مقررات و فعاليتهاي سياسي</a:t>
            </a:r>
            <a:endParaRPr lang="en-US" sz="4000" b="1">
              <a:cs typeface="Nazanin" pitchFamily="2" charset="-78"/>
            </a:endParaRPr>
          </a:p>
        </p:txBody>
      </p:sp>
      <p:sp>
        <p:nvSpPr>
          <p:cNvPr id="1208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fa-IR" smtClean="0">
                <a:solidFill>
                  <a:schemeClr val="bg2"/>
                </a:solidFill>
                <a:cs typeface="Nazanin" pitchFamily="2" charset="-78"/>
              </a:rPr>
              <a:t>فعاليتهاي سياسي به حدي اهميت دارد كه مديران عامل سازمانهاي بزرگ بدون تهيۀ دستورالعملي خاص همواره مي كوشند تا به هر شكل ممكن بر اعضاي مجالس قانونگذاري اعمال نفوذ كنند.</a:t>
            </a:r>
            <a:endParaRPr lang="en-US" smtClean="0">
              <a:solidFill>
                <a:schemeClr val="bg2"/>
              </a:solidFill>
              <a:cs typeface="Nazani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78429835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fa-IR" sz="4000" b="1">
                <a:cs typeface="Nazanin" pitchFamily="2" charset="-78"/>
              </a:rPr>
              <a:t>كنترل نيروهاي حاكم محيطي</a:t>
            </a:r>
            <a:br>
              <a:rPr lang="fa-IR" sz="4000" b="1">
                <a:cs typeface="Nazanin" pitchFamily="2" charset="-78"/>
              </a:rPr>
            </a:br>
            <a:r>
              <a:rPr lang="fa-IR" sz="4000" b="1">
                <a:cs typeface="Nazanin" pitchFamily="2" charset="-78"/>
              </a:rPr>
              <a:t>3-شوراهاي تجاري</a:t>
            </a:r>
            <a:endParaRPr lang="en-US" sz="4000" b="1">
              <a:cs typeface="Nazanin" pitchFamily="2" charset="-78"/>
            </a:endParaRPr>
          </a:p>
        </p:txBody>
      </p:sp>
      <p:sp>
        <p:nvSpPr>
          <p:cNvPr id="1218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fa-IR" smtClean="0">
                <a:solidFill>
                  <a:srgbClr val="003366"/>
                </a:solidFill>
                <a:cs typeface="Nazanin" pitchFamily="2" charset="-78"/>
              </a:rPr>
              <a:t>اعمال نفوذ بر يك نهاد قانونگذاري خود دليلي است براينكه بسياري از صندوقهاي پس انداز كم بنيه از ميدان رقابت خارج شوند.</a:t>
            </a:r>
            <a:endParaRPr lang="en-US" smtClean="0">
              <a:solidFill>
                <a:srgbClr val="003366"/>
              </a:solidFill>
              <a:cs typeface="Nazani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63601778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4"/>
          <p:cNvSpPr>
            <a:spLocks noGrp="1" noChangeArrowheads="1"/>
          </p:cNvSpPr>
          <p:nvPr>
            <p:ph type="title"/>
          </p:nvPr>
        </p:nvSpPr>
        <p:spPr>
          <a:xfrm>
            <a:off x="1981200" y="2205039"/>
            <a:ext cx="8229600" cy="2376487"/>
          </a:xfrm>
          <a:noFill/>
        </p:spPr>
        <p:txBody>
          <a:bodyPr/>
          <a:lstStyle/>
          <a:p>
            <a:pPr algn="ctr" eaLnBrk="1" hangingPunct="1"/>
            <a:r>
              <a:rPr lang="fa-IR" sz="5400" b="1">
                <a:solidFill>
                  <a:srgbClr val="FF0000"/>
                </a:solidFill>
                <a:cs typeface="Nazanin" pitchFamily="2" charset="-78"/>
              </a:rPr>
              <a:t>چارچوب يكپارچه ارتباط بين محيط و سازمان</a:t>
            </a:r>
            <a:endParaRPr lang="en-US" sz="5400" b="1">
              <a:solidFill>
                <a:srgbClr val="FF0000"/>
              </a:solidFill>
              <a:cs typeface="Nazani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4557652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3906" name="Group 41"/>
          <p:cNvGrpSpPr>
            <a:grpSpLocks/>
          </p:cNvGrpSpPr>
          <p:nvPr/>
        </p:nvGrpSpPr>
        <p:grpSpPr bwMode="auto">
          <a:xfrm>
            <a:off x="1668463" y="379413"/>
            <a:ext cx="8748712" cy="6335712"/>
            <a:chOff x="91" y="239"/>
            <a:chExt cx="5511" cy="3991"/>
          </a:xfrm>
        </p:grpSpPr>
        <p:sp>
          <p:nvSpPr>
            <p:cNvPr id="123907" name="Rectangle 4"/>
            <p:cNvSpPr>
              <a:spLocks noChangeArrowheads="1"/>
            </p:cNvSpPr>
            <p:nvPr/>
          </p:nvSpPr>
          <p:spPr bwMode="auto">
            <a:xfrm>
              <a:off x="91" y="255"/>
              <a:ext cx="1927" cy="3975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123908" name="Text Box 5"/>
            <p:cNvSpPr txBox="1">
              <a:spLocks noChangeArrowheads="1"/>
            </p:cNvSpPr>
            <p:nvPr/>
          </p:nvSpPr>
          <p:spPr bwMode="auto">
            <a:xfrm>
              <a:off x="385" y="754"/>
              <a:ext cx="1089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fa-IR" sz="2400" b="1">
                  <a:cs typeface="Nazanin" pitchFamily="2" charset="-78"/>
                </a:rPr>
                <a:t>محيط </a:t>
              </a:r>
              <a:endParaRPr lang="en-US" sz="2400" b="1">
                <a:cs typeface="Nazanin" pitchFamily="2" charset="-78"/>
              </a:endParaRPr>
            </a:p>
          </p:txBody>
        </p:sp>
        <p:sp>
          <p:nvSpPr>
            <p:cNvPr id="123909" name="Text Box 6"/>
            <p:cNvSpPr txBox="1">
              <a:spLocks noChangeArrowheads="1"/>
            </p:cNvSpPr>
            <p:nvPr/>
          </p:nvSpPr>
          <p:spPr bwMode="auto">
            <a:xfrm>
              <a:off x="703" y="1146"/>
              <a:ext cx="1089" cy="294"/>
            </a:xfrm>
            <a:prstGeom prst="rect">
              <a:avLst/>
            </a:prstGeom>
            <a:noFill/>
            <a:ln w="9525">
              <a:solidFill>
                <a:schemeClr val="tx2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fa-IR" sz="2400" b="1">
                  <a:cs typeface="Nazanin" pitchFamily="2" charset="-78"/>
                </a:rPr>
                <a:t>بسيار پيچيده </a:t>
              </a:r>
              <a:endParaRPr lang="en-US" sz="2400" b="1">
                <a:cs typeface="Nazanin" pitchFamily="2" charset="-78"/>
              </a:endParaRPr>
            </a:p>
          </p:txBody>
        </p:sp>
        <p:sp>
          <p:nvSpPr>
            <p:cNvPr id="123910" name="Text Box 7"/>
            <p:cNvSpPr txBox="1">
              <a:spLocks noChangeArrowheads="1"/>
            </p:cNvSpPr>
            <p:nvPr/>
          </p:nvSpPr>
          <p:spPr bwMode="auto">
            <a:xfrm>
              <a:off x="704" y="1706"/>
              <a:ext cx="1134" cy="294"/>
            </a:xfrm>
            <a:prstGeom prst="rect">
              <a:avLst/>
            </a:prstGeom>
            <a:noFill/>
            <a:ln w="9525">
              <a:solidFill>
                <a:schemeClr val="tx2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fa-IR" sz="2400" b="1">
                  <a:cs typeface="Nazanin" pitchFamily="2" charset="-78"/>
                </a:rPr>
                <a:t>نرخ بالاي تغيير  </a:t>
              </a:r>
              <a:endParaRPr lang="en-US" sz="2400" b="1">
                <a:cs typeface="Nazanin" pitchFamily="2" charset="-78"/>
              </a:endParaRPr>
            </a:p>
          </p:txBody>
        </p:sp>
        <p:sp>
          <p:nvSpPr>
            <p:cNvPr id="123911" name="Text Box 8"/>
            <p:cNvSpPr txBox="1">
              <a:spLocks noChangeArrowheads="1"/>
            </p:cNvSpPr>
            <p:nvPr/>
          </p:nvSpPr>
          <p:spPr bwMode="auto">
            <a:xfrm>
              <a:off x="704" y="3475"/>
              <a:ext cx="1089" cy="524"/>
            </a:xfrm>
            <a:prstGeom prst="rect">
              <a:avLst/>
            </a:prstGeom>
            <a:noFill/>
            <a:ln w="9525">
              <a:solidFill>
                <a:schemeClr val="tx2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fa-IR" sz="2400" b="1">
                  <a:cs typeface="Nazanin" pitchFamily="2" charset="-78"/>
                </a:rPr>
                <a:t>كميابي منابع ارزشمند </a:t>
              </a:r>
              <a:endParaRPr lang="en-US" sz="2400" b="1">
                <a:cs typeface="Nazanin" pitchFamily="2" charset="-78"/>
              </a:endParaRPr>
            </a:p>
          </p:txBody>
        </p:sp>
        <p:sp>
          <p:nvSpPr>
            <p:cNvPr id="123912" name="Text Box 9"/>
            <p:cNvSpPr txBox="1">
              <a:spLocks noChangeArrowheads="1"/>
            </p:cNvSpPr>
            <p:nvPr/>
          </p:nvSpPr>
          <p:spPr bwMode="auto">
            <a:xfrm>
              <a:off x="158" y="2274"/>
              <a:ext cx="726" cy="524"/>
            </a:xfrm>
            <a:prstGeom prst="rect">
              <a:avLst/>
            </a:prstGeom>
            <a:noFill/>
            <a:ln w="9525">
              <a:solidFill>
                <a:schemeClr val="tx2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fa-IR" sz="2400" b="1">
                  <a:cs typeface="Nazanin" pitchFamily="2" charset="-78"/>
                </a:rPr>
                <a:t>قلمرو محيط </a:t>
              </a:r>
              <a:endParaRPr lang="en-US" sz="2400" b="1">
                <a:cs typeface="Nazanin" pitchFamily="2" charset="-78"/>
              </a:endParaRPr>
            </a:p>
          </p:txBody>
        </p:sp>
        <p:sp>
          <p:nvSpPr>
            <p:cNvPr id="123913" name="Rectangle 10"/>
            <p:cNvSpPr>
              <a:spLocks noChangeArrowheads="1"/>
            </p:cNvSpPr>
            <p:nvPr/>
          </p:nvSpPr>
          <p:spPr bwMode="auto">
            <a:xfrm>
              <a:off x="2018" y="255"/>
              <a:ext cx="3584" cy="3975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123914" name="Line 11"/>
            <p:cNvSpPr>
              <a:spLocks noChangeShapeType="1"/>
            </p:cNvSpPr>
            <p:nvPr/>
          </p:nvSpPr>
          <p:spPr bwMode="auto">
            <a:xfrm>
              <a:off x="431" y="2795"/>
              <a:ext cx="0" cy="95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915" name="Line 12"/>
            <p:cNvSpPr>
              <a:spLocks noChangeShapeType="1"/>
            </p:cNvSpPr>
            <p:nvPr/>
          </p:nvSpPr>
          <p:spPr bwMode="auto">
            <a:xfrm>
              <a:off x="431" y="3748"/>
              <a:ext cx="2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916" name="Line 13"/>
            <p:cNvSpPr>
              <a:spLocks noChangeShapeType="1"/>
            </p:cNvSpPr>
            <p:nvPr/>
          </p:nvSpPr>
          <p:spPr bwMode="auto">
            <a:xfrm flipV="1">
              <a:off x="431" y="1253"/>
              <a:ext cx="0" cy="99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917" name="Line 14"/>
            <p:cNvSpPr>
              <a:spLocks noChangeShapeType="1"/>
            </p:cNvSpPr>
            <p:nvPr/>
          </p:nvSpPr>
          <p:spPr bwMode="auto">
            <a:xfrm>
              <a:off x="431" y="1253"/>
              <a:ext cx="2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918" name="Line 15"/>
            <p:cNvSpPr>
              <a:spLocks noChangeShapeType="1"/>
            </p:cNvSpPr>
            <p:nvPr/>
          </p:nvSpPr>
          <p:spPr bwMode="auto">
            <a:xfrm>
              <a:off x="431" y="1888"/>
              <a:ext cx="2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919" name="Line 17"/>
            <p:cNvSpPr>
              <a:spLocks noChangeShapeType="1"/>
            </p:cNvSpPr>
            <p:nvPr/>
          </p:nvSpPr>
          <p:spPr bwMode="auto">
            <a:xfrm>
              <a:off x="1791" y="1298"/>
              <a:ext cx="227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920" name="Line 18"/>
            <p:cNvSpPr>
              <a:spLocks noChangeShapeType="1"/>
            </p:cNvSpPr>
            <p:nvPr/>
          </p:nvSpPr>
          <p:spPr bwMode="auto">
            <a:xfrm>
              <a:off x="1837" y="1842"/>
              <a:ext cx="181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921" name="Line 19"/>
            <p:cNvSpPr>
              <a:spLocks noChangeShapeType="1"/>
            </p:cNvSpPr>
            <p:nvPr/>
          </p:nvSpPr>
          <p:spPr bwMode="auto">
            <a:xfrm>
              <a:off x="2018" y="1616"/>
              <a:ext cx="18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922" name="Line 20"/>
            <p:cNvSpPr>
              <a:spLocks noChangeShapeType="1"/>
            </p:cNvSpPr>
            <p:nvPr/>
          </p:nvSpPr>
          <p:spPr bwMode="auto">
            <a:xfrm>
              <a:off x="1791" y="3748"/>
              <a:ext cx="409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923" name="Text Box 22"/>
            <p:cNvSpPr txBox="1">
              <a:spLocks noChangeArrowheads="1"/>
            </p:cNvSpPr>
            <p:nvPr/>
          </p:nvSpPr>
          <p:spPr bwMode="auto">
            <a:xfrm>
              <a:off x="2199" y="1344"/>
              <a:ext cx="817" cy="524"/>
            </a:xfrm>
            <a:prstGeom prst="rect">
              <a:avLst/>
            </a:prstGeom>
            <a:noFill/>
            <a:ln w="9525">
              <a:solidFill>
                <a:schemeClr val="tx2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fa-IR" sz="2400" b="1">
                  <a:cs typeface="Nazanin" pitchFamily="2" charset="-78"/>
                </a:rPr>
                <a:t>عدم اطمينان</a:t>
              </a:r>
              <a:endParaRPr lang="en-US" sz="2400" b="1">
                <a:cs typeface="Nazanin" pitchFamily="2" charset="-78"/>
              </a:endParaRPr>
            </a:p>
          </p:txBody>
        </p:sp>
        <p:sp>
          <p:nvSpPr>
            <p:cNvPr id="123924" name="Text Box 23"/>
            <p:cNvSpPr txBox="1">
              <a:spLocks noChangeArrowheads="1"/>
            </p:cNvSpPr>
            <p:nvPr/>
          </p:nvSpPr>
          <p:spPr bwMode="auto">
            <a:xfrm>
              <a:off x="2200" y="3541"/>
              <a:ext cx="817" cy="524"/>
            </a:xfrm>
            <a:prstGeom prst="rect">
              <a:avLst/>
            </a:prstGeom>
            <a:noFill/>
            <a:ln w="9525">
              <a:solidFill>
                <a:schemeClr val="tx2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fa-IR" sz="2400" b="1">
                  <a:cs typeface="Nazanin" pitchFamily="2" charset="-78"/>
                </a:rPr>
                <a:t>وابستگي به منابع </a:t>
              </a:r>
              <a:endParaRPr lang="en-US" sz="2400" b="1">
                <a:cs typeface="Nazanin" pitchFamily="2" charset="-78"/>
              </a:endParaRPr>
            </a:p>
          </p:txBody>
        </p:sp>
        <p:sp>
          <p:nvSpPr>
            <p:cNvPr id="123925" name="Text Box 25"/>
            <p:cNvSpPr txBox="1">
              <a:spLocks noChangeArrowheads="1"/>
            </p:cNvSpPr>
            <p:nvPr/>
          </p:nvSpPr>
          <p:spPr bwMode="auto">
            <a:xfrm>
              <a:off x="3152" y="482"/>
              <a:ext cx="2359" cy="736"/>
            </a:xfrm>
            <a:prstGeom prst="rect">
              <a:avLst/>
            </a:prstGeom>
            <a:solidFill>
              <a:srgbClr val="CCFFCC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fa-IR" sz="2000" b="1">
                  <a:cs typeface="Nazanin" pitchFamily="2" charset="-78"/>
                </a:rPr>
                <a:t>وجود دواير متعدد و مرزبان</a:t>
              </a:r>
            </a:p>
            <a:p>
              <a:pPr eaLnBrk="1" hangingPunct="1">
                <a:spcBef>
                  <a:spcPct val="50000"/>
                </a:spcBef>
              </a:pPr>
              <a:r>
                <a:rPr lang="fa-IR" sz="2000">
                  <a:cs typeface="Nazanin" pitchFamily="2" charset="-78"/>
                </a:rPr>
                <a:t>تفكيك واحدهاي سازماني و تعيين متخصصيني كه آن واحدها را هماهنگ سازند.</a:t>
              </a:r>
              <a:endParaRPr lang="en-US" sz="2000">
                <a:cs typeface="Nazanin" pitchFamily="2" charset="-78"/>
              </a:endParaRPr>
            </a:p>
          </p:txBody>
        </p:sp>
        <p:sp>
          <p:nvSpPr>
            <p:cNvPr id="123926" name="Text Box 26"/>
            <p:cNvSpPr txBox="1">
              <a:spLocks noChangeArrowheads="1"/>
            </p:cNvSpPr>
            <p:nvPr/>
          </p:nvSpPr>
          <p:spPr bwMode="auto">
            <a:xfrm>
              <a:off x="3152" y="1253"/>
              <a:ext cx="2359" cy="640"/>
            </a:xfrm>
            <a:prstGeom prst="rect">
              <a:avLst/>
            </a:prstGeom>
            <a:solidFill>
              <a:srgbClr val="CCFFCC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fa-IR" sz="2000">
                  <a:cs typeface="Nazanin" pitchFamily="2" charset="-78"/>
                </a:rPr>
                <a:t>ساختار پويا و وجود سيستمهايي كه در آنها پديده هاي متمركز،استاندارد كردن كارها و فعاليتهاي رسمي در پايين ترين حد هستند.</a:t>
              </a:r>
              <a:endParaRPr lang="en-US" sz="2000">
                <a:cs typeface="Nazanin" pitchFamily="2" charset="-78"/>
              </a:endParaRPr>
            </a:p>
          </p:txBody>
        </p:sp>
        <p:sp>
          <p:nvSpPr>
            <p:cNvPr id="123927" name="Text Box 27"/>
            <p:cNvSpPr txBox="1">
              <a:spLocks noChangeArrowheads="1"/>
            </p:cNvSpPr>
            <p:nvPr/>
          </p:nvSpPr>
          <p:spPr bwMode="auto">
            <a:xfrm>
              <a:off x="3152" y="1979"/>
              <a:ext cx="2359" cy="256"/>
            </a:xfrm>
            <a:prstGeom prst="rect">
              <a:avLst/>
            </a:prstGeom>
            <a:solidFill>
              <a:srgbClr val="CCFFCC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fa-IR" sz="2000" b="1">
                  <a:cs typeface="Nazanin" pitchFamily="2" charset="-78"/>
                </a:rPr>
                <a:t>تقليد از سازمانهاي موفق </a:t>
              </a:r>
            </a:p>
          </p:txBody>
        </p:sp>
        <p:sp>
          <p:nvSpPr>
            <p:cNvPr id="123928" name="Text Box 28"/>
            <p:cNvSpPr txBox="1">
              <a:spLocks noChangeArrowheads="1"/>
            </p:cNvSpPr>
            <p:nvPr/>
          </p:nvSpPr>
          <p:spPr bwMode="auto">
            <a:xfrm>
              <a:off x="3152" y="2331"/>
              <a:ext cx="2359" cy="928"/>
            </a:xfrm>
            <a:prstGeom prst="rect">
              <a:avLst/>
            </a:prstGeom>
            <a:solidFill>
              <a:srgbClr val="CCFFCC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fa-IR" sz="2000" b="1">
                  <a:cs typeface="Nazanin" pitchFamily="2" charset="-78"/>
                </a:rPr>
                <a:t>ايجاد روابط مطلوب بين سازماني:</a:t>
              </a:r>
            </a:p>
            <a:p>
              <a:pPr eaLnBrk="1" hangingPunct="1">
                <a:spcBef>
                  <a:spcPct val="50000"/>
                </a:spcBef>
              </a:pPr>
              <a:r>
                <a:rPr lang="fa-IR" sz="2000">
                  <a:cs typeface="Nazanin" pitchFamily="2" charset="-78"/>
                </a:rPr>
                <a:t>خريدن شركتها،بستن قراردادها،سرمابه گذاري مشترك،مديريت اشتراكي،استخدام مديران اجرايي سرشناس،تبليغات و روابط عمومي.</a:t>
              </a:r>
              <a:endParaRPr lang="en-US" sz="2000">
                <a:cs typeface="Nazanin" pitchFamily="2" charset="-78"/>
              </a:endParaRPr>
            </a:p>
          </p:txBody>
        </p:sp>
        <p:sp>
          <p:nvSpPr>
            <p:cNvPr id="123929" name="Text Box 30"/>
            <p:cNvSpPr txBox="1">
              <a:spLocks noChangeArrowheads="1"/>
            </p:cNvSpPr>
            <p:nvPr/>
          </p:nvSpPr>
          <p:spPr bwMode="auto">
            <a:xfrm>
              <a:off x="3152" y="3293"/>
              <a:ext cx="2359" cy="832"/>
            </a:xfrm>
            <a:prstGeom prst="rect">
              <a:avLst/>
            </a:prstGeom>
            <a:solidFill>
              <a:srgbClr val="CC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fa-IR" sz="2000">
                  <a:cs typeface="Nazanin" pitchFamily="2" charset="-78"/>
                </a:rPr>
                <a:t>كنترل عوامل موجود در محيط،تغيير دادن قلمرو،فعاليتهاي سياسي،به تصويب رسانيدن قوانين،تشكيل شوراهاي تجاري و دست زدن به اقدامات خلاف قانون.</a:t>
              </a:r>
              <a:endParaRPr lang="en-US" sz="2000">
                <a:cs typeface="Nazanin" pitchFamily="2" charset="-78"/>
              </a:endParaRPr>
            </a:p>
          </p:txBody>
        </p:sp>
        <p:sp>
          <p:nvSpPr>
            <p:cNvPr id="123930" name="Text Box 31"/>
            <p:cNvSpPr txBox="1">
              <a:spLocks noChangeArrowheads="1"/>
            </p:cNvSpPr>
            <p:nvPr/>
          </p:nvSpPr>
          <p:spPr bwMode="auto">
            <a:xfrm>
              <a:off x="3878" y="239"/>
              <a:ext cx="1089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fa-IR" sz="2400" b="1">
                  <a:cs typeface="Nazanin" pitchFamily="2" charset="-78"/>
                </a:rPr>
                <a:t>سازمان  </a:t>
              </a:r>
              <a:endParaRPr lang="en-US" sz="2400" b="1">
                <a:cs typeface="Nazanin" pitchFamily="2" charset="-78"/>
              </a:endParaRPr>
            </a:p>
          </p:txBody>
        </p:sp>
        <p:sp>
          <p:nvSpPr>
            <p:cNvPr id="123931" name="Line 33"/>
            <p:cNvSpPr>
              <a:spLocks noChangeShapeType="1"/>
            </p:cNvSpPr>
            <p:nvPr/>
          </p:nvSpPr>
          <p:spPr bwMode="auto">
            <a:xfrm>
              <a:off x="2608" y="754"/>
              <a:ext cx="0" cy="59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932" name="Line 34"/>
            <p:cNvSpPr>
              <a:spLocks noChangeShapeType="1"/>
            </p:cNvSpPr>
            <p:nvPr/>
          </p:nvSpPr>
          <p:spPr bwMode="auto">
            <a:xfrm>
              <a:off x="2608" y="751"/>
              <a:ext cx="54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933" name="Line 35"/>
            <p:cNvSpPr>
              <a:spLocks noChangeShapeType="1"/>
            </p:cNvSpPr>
            <p:nvPr/>
          </p:nvSpPr>
          <p:spPr bwMode="auto">
            <a:xfrm>
              <a:off x="3016" y="1570"/>
              <a:ext cx="1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934" name="Line 36"/>
            <p:cNvSpPr>
              <a:spLocks noChangeShapeType="1"/>
            </p:cNvSpPr>
            <p:nvPr/>
          </p:nvSpPr>
          <p:spPr bwMode="auto">
            <a:xfrm>
              <a:off x="2562" y="1852"/>
              <a:ext cx="0" cy="2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935" name="Line 37"/>
            <p:cNvSpPr>
              <a:spLocks noChangeShapeType="1"/>
            </p:cNvSpPr>
            <p:nvPr/>
          </p:nvSpPr>
          <p:spPr bwMode="auto">
            <a:xfrm>
              <a:off x="2562" y="2115"/>
              <a:ext cx="59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936" name="Line 38"/>
            <p:cNvSpPr>
              <a:spLocks noChangeShapeType="1"/>
            </p:cNvSpPr>
            <p:nvPr/>
          </p:nvSpPr>
          <p:spPr bwMode="auto">
            <a:xfrm>
              <a:off x="2608" y="2659"/>
              <a:ext cx="0" cy="90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937" name="Line 39"/>
            <p:cNvSpPr>
              <a:spLocks noChangeShapeType="1"/>
            </p:cNvSpPr>
            <p:nvPr/>
          </p:nvSpPr>
          <p:spPr bwMode="auto">
            <a:xfrm>
              <a:off x="2608" y="2668"/>
              <a:ext cx="54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938" name="Line 40"/>
            <p:cNvSpPr>
              <a:spLocks noChangeShapeType="1"/>
            </p:cNvSpPr>
            <p:nvPr/>
          </p:nvSpPr>
          <p:spPr bwMode="auto">
            <a:xfrm>
              <a:off x="3016" y="3838"/>
              <a:ext cx="1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7718693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fa-IR" b="1" smtClean="0">
                <a:cs typeface="Nazanin" pitchFamily="2" charset="-78"/>
              </a:rPr>
              <a:t>محيط سازمان</a:t>
            </a:r>
            <a:endParaRPr lang="en-US" b="1" smtClean="0">
              <a:cs typeface="Nazanin" pitchFamily="2" charset="-78"/>
            </a:endParaRPr>
          </a:p>
        </p:txBody>
      </p:sp>
      <p:sp>
        <p:nvSpPr>
          <p:cNvPr id="880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marL="609600" indent="-609600">
              <a:lnSpc>
                <a:spcPct val="90000"/>
              </a:lnSpc>
              <a:buFont typeface="Wingdings" panose="05000000000000000000" pitchFamily="2" charset="2"/>
              <a:buAutoNum type="arabicPeriod"/>
            </a:pPr>
            <a:r>
              <a:rPr lang="fa-IR" sz="2800">
                <a:solidFill>
                  <a:srgbClr val="A50021"/>
                </a:solidFill>
                <a:cs typeface="Nazanin" pitchFamily="2" charset="-78"/>
              </a:rPr>
              <a:t>رقبا؛</a:t>
            </a:r>
          </a:p>
          <a:p>
            <a:pPr marL="609600" indent="-609600">
              <a:lnSpc>
                <a:spcPct val="90000"/>
              </a:lnSpc>
              <a:buFont typeface="Wingdings" panose="05000000000000000000" pitchFamily="2" charset="2"/>
              <a:buAutoNum type="arabicPeriod"/>
            </a:pPr>
            <a:r>
              <a:rPr lang="fa-IR" sz="2800">
                <a:solidFill>
                  <a:srgbClr val="A50021"/>
                </a:solidFill>
                <a:cs typeface="Nazanin" pitchFamily="2" charset="-78"/>
              </a:rPr>
              <a:t>عرضه كنندگان و توليد كنندگان مواد اوليه؛</a:t>
            </a:r>
          </a:p>
          <a:p>
            <a:pPr marL="609600" indent="-609600">
              <a:lnSpc>
                <a:spcPct val="90000"/>
              </a:lnSpc>
              <a:buFont typeface="Wingdings" panose="05000000000000000000" pitchFamily="2" charset="2"/>
              <a:buAutoNum type="arabicPeriod"/>
            </a:pPr>
            <a:r>
              <a:rPr lang="fa-IR" sz="2800">
                <a:solidFill>
                  <a:srgbClr val="A50021"/>
                </a:solidFill>
                <a:cs typeface="Nazanin" pitchFamily="2" charset="-78"/>
              </a:rPr>
              <a:t>بازار كار؛</a:t>
            </a:r>
          </a:p>
          <a:p>
            <a:pPr marL="609600" indent="-609600">
              <a:lnSpc>
                <a:spcPct val="90000"/>
              </a:lnSpc>
              <a:buFont typeface="Wingdings" panose="05000000000000000000" pitchFamily="2" charset="2"/>
              <a:buAutoNum type="arabicPeriod"/>
            </a:pPr>
            <a:r>
              <a:rPr lang="fa-IR" sz="2800">
                <a:solidFill>
                  <a:srgbClr val="A50021"/>
                </a:solidFill>
                <a:cs typeface="Nazanin" pitchFamily="2" charset="-78"/>
              </a:rPr>
              <a:t>بازار اوراق بهادار؛</a:t>
            </a:r>
          </a:p>
          <a:p>
            <a:pPr marL="609600" indent="-609600">
              <a:lnSpc>
                <a:spcPct val="90000"/>
              </a:lnSpc>
              <a:buFont typeface="Wingdings" panose="05000000000000000000" pitchFamily="2" charset="2"/>
              <a:buAutoNum type="arabicPeriod"/>
            </a:pPr>
            <a:r>
              <a:rPr lang="fa-IR" sz="2800">
                <a:solidFill>
                  <a:srgbClr val="A50021"/>
                </a:solidFill>
                <a:cs typeface="Nazanin" pitchFamily="2" charset="-78"/>
              </a:rPr>
              <a:t>مشتريان و ارباب رجوع؛</a:t>
            </a:r>
          </a:p>
          <a:p>
            <a:pPr marL="609600" indent="-609600">
              <a:lnSpc>
                <a:spcPct val="90000"/>
              </a:lnSpc>
              <a:buFont typeface="Wingdings" panose="05000000000000000000" pitchFamily="2" charset="2"/>
              <a:buAutoNum type="arabicPeriod"/>
            </a:pPr>
            <a:r>
              <a:rPr lang="fa-IR" sz="2800">
                <a:solidFill>
                  <a:srgbClr val="A50021"/>
                </a:solidFill>
                <a:cs typeface="Nazanin" pitchFamily="2" charset="-78"/>
              </a:rPr>
              <a:t>ركود اقتصادي؛</a:t>
            </a:r>
          </a:p>
          <a:p>
            <a:pPr marL="609600" indent="-609600">
              <a:lnSpc>
                <a:spcPct val="90000"/>
              </a:lnSpc>
              <a:buFont typeface="Wingdings" panose="05000000000000000000" pitchFamily="2" charset="2"/>
              <a:buAutoNum type="arabicPeriod"/>
            </a:pPr>
            <a:r>
              <a:rPr lang="fa-IR" sz="2800">
                <a:solidFill>
                  <a:srgbClr val="A50021"/>
                </a:solidFill>
                <a:cs typeface="Nazanin" pitchFamily="2" charset="-78"/>
              </a:rPr>
              <a:t>قوانين و مقررات؛</a:t>
            </a:r>
          </a:p>
          <a:p>
            <a:pPr marL="609600" indent="-609600">
              <a:lnSpc>
                <a:spcPct val="90000"/>
              </a:lnSpc>
              <a:buFont typeface="Wingdings" panose="05000000000000000000" pitchFamily="2" charset="2"/>
              <a:buAutoNum type="arabicPeriod"/>
            </a:pPr>
            <a:r>
              <a:rPr lang="fa-IR" sz="2800">
                <a:solidFill>
                  <a:srgbClr val="A50021"/>
                </a:solidFill>
                <a:cs typeface="Nazanin" pitchFamily="2" charset="-78"/>
              </a:rPr>
              <a:t>و ...</a:t>
            </a:r>
            <a:endParaRPr lang="en-US" sz="2800">
              <a:solidFill>
                <a:srgbClr val="A50021"/>
              </a:solidFill>
              <a:cs typeface="Nazani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72358345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fa-IR" b="1" smtClean="0">
                <a:solidFill>
                  <a:srgbClr val="FF0000"/>
                </a:solidFill>
                <a:cs typeface="Nazanin" pitchFamily="2" charset="-78"/>
              </a:rPr>
              <a:t>محيط عمومي</a:t>
            </a:r>
            <a:r>
              <a:rPr lang="fa-IR" smtClean="0">
                <a:solidFill>
                  <a:srgbClr val="003366"/>
                </a:solidFill>
                <a:cs typeface="Nazanin" pitchFamily="2" charset="-78"/>
              </a:rPr>
              <a:t> بخشهايي را در بر مي گيرد كه احتمالاً بر روي عمليات و فعاليتهاي روزانه يك شركت اثر نمي گذارند، ولي احتمال دارد بصورت غير مستقيم اِعمال نفوذ نمايند.</a:t>
            </a:r>
            <a:endParaRPr lang="en-US" smtClean="0">
              <a:solidFill>
                <a:srgbClr val="003366"/>
              </a:solidFill>
              <a:cs typeface="Nazanin" pitchFamily="2" charset="-78"/>
            </a:endParaRPr>
          </a:p>
        </p:txBody>
      </p:sp>
      <p:sp>
        <p:nvSpPr>
          <p:cNvPr id="89091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fa-IR" b="1" smtClean="0">
                <a:cs typeface="Nazanin" pitchFamily="2" charset="-78"/>
              </a:rPr>
              <a:t>محيط عمومي</a:t>
            </a:r>
            <a:endParaRPr lang="en-US" b="1" smtClean="0">
              <a:cs typeface="Nazani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90965116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fa-IR" b="1" smtClean="0">
                <a:cs typeface="Nazanin" pitchFamily="2" charset="-78"/>
              </a:rPr>
              <a:t>محيط بين المللي </a:t>
            </a:r>
            <a:endParaRPr lang="en-US" b="1" smtClean="0">
              <a:cs typeface="Nazanin" pitchFamily="2" charset="-78"/>
            </a:endParaRPr>
          </a:p>
        </p:txBody>
      </p:sp>
      <p:sp>
        <p:nvSpPr>
          <p:cNvPr id="901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fa-IR" b="1" smtClean="0">
                <a:solidFill>
                  <a:srgbClr val="FF0000"/>
                </a:solidFill>
                <a:cs typeface="Nazanin" pitchFamily="2" charset="-78"/>
              </a:rPr>
              <a:t>محيط بين المللي</a:t>
            </a:r>
            <a:r>
              <a:rPr lang="fa-IR" smtClean="0">
                <a:cs typeface="Nazanin" pitchFamily="2" charset="-78"/>
              </a:rPr>
              <a:t> </a:t>
            </a:r>
            <a:r>
              <a:rPr lang="fa-IR" smtClean="0">
                <a:solidFill>
                  <a:srgbClr val="0000FF"/>
                </a:solidFill>
                <a:cs typeface="Nazanin" pitchFamily="2" charset="-78"/>
              </a:rPr>
              <a:t>بعنوان يك بخش بحساب مي آيد كه مي تواند بصورت مستقيم بر سازمان اثر بگذارد.فراتر اينكه همه بخشهاي بومي تحت تآثير رويدادهاي بين المللي قرار گيرند.</a:t>
            </a:r>
            <a:endParaRPr lang="en-US" smtClean="0">
              <a:solidFill>
                <a:srgbClr val="0000FF"/>
              </a:solidFill>
              <a:cs typeface="Nazani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03507237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fa-IR" b="1" smtClean="0">
                <a:cs typeface="Nazanin" pitchFamily="2" charset="-78"/>
              </a:rPr>
              <a:t>محيط بين المللي</a:t>
            </a:r>
            <a:endParaRPr lang="en-US" b="1" smtClean="0">
              <a:cs typeface="Nazanin" pitchFamily="2" charset="-78"/>
            </a:endParaRPr>
          </a:p>
        </p:txBody>
      </p:sp>
      <p:sp>
        <p:nvSpPr>
          <p:cNvPr id="911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fa-IR" smtClean="0">
                <a:solidFill>
                  <a:schemeClr val="bg2"/>
                </a:solidFill>
                <a:cs typeface="Nazanin" pitchFamily="2" charset="-78"/>
              </a:rPr>
              <a:t>تنها </a:t>
            </a:r>
            <a:r>
              <a:rPr lang="fa-IR" b="1" smtClean="0">
                <a:solidFill>
                  <a:srgbClr val="FF0000"/>
                </a:solidFill>
                <a:cs typeface="Nazanin" pitchFamily="2" charset="-78"/>
              </a:rPr>
              <a:t>ژاپني</a:t>
            </a:r>
            <a:r>
              <a:rPr lang="fa-IR" smtClean="0">
                <a:solidFill>
                  <a:schemeClr val="bg2"/>
                </a:solidFill>
                <a:cs typeface="Nazanin" pitchFamily="2" charset="-78"/>
              </a:rPr>
              <a:t> ها صاحب بيش از </a:t>
            </a:r>
            <a:r>
              <a:rPr lang="fa-IR" b="1" smtClean="0">
                <a:solidFill>
                  <a:srgbClr val="FF0000"/>
                </a:solidFill>
                <a:cs typeface="Nazanin" pitchFamily="2" charset="-78"/>
              </a:rPr>
              <a:t>1000</a:t>
            </a:r>
            <a:r>
              <a:rPr lang="fa-IR" smtClean="0">
                <a:solidFill>
                  <a:schemeClr val="bg2"/>
                </a:solidFill>
                <a:cs typeface="Nazanin" pitchFamily="2" charset="-78"/>
              </a:rPr>
              <a:t> شركت بزرگ و كوچك آمريكايي هستند.كساني كه در </a:t>
            </a:r>
            <a:r>
              <a:rPr lang="fa-IR" b="1" smtClean="0">
                <a:solidFill>
                  <a:srgbClr val="FF0000"/>
                </a:solidFill>
                <a:cs typeface="Nazanin" pitchFamily="2" charset="-78"/>
              </a:rPr>
              <a:t>شركتهاي نفت شل، فايرستون و سي.بي.اس كار</a:t>
            </a:r>
            <a:r>
              <a:rPr lang="fa-IR" smtClean="0">
                <a:solidFill>
                  <a:schemeClr val="bg2"/>
                </a:solidFill>
                <a:cs typeface="Nazanin" pitchFamily="2" charset="-78"/>
              </a:rPr>
              <a:t> مي كنند بايد </a:t>
            </a:r>
            <a:r>
              <a:rPr lang="fa-IR" b="1" smtClean="0">
                <a:solidFill>
                  <a:srgbClr val="FF0000"/>
                </a:solidFill>
                <a:cs typeface="Nazanin" pitchFamily="2" charset="-78"/>
              </a:rPr>
              <a:t>گزارش كار</a:t>
            </a:r>
            <a:r>
              <a:rPr lang="fa-IR" smtClean="0">
                <a:solidFill>
                  <a:schemeClr val="bg2"/>
                </a:solidFill>
                <a:cs typeface="Nazanin" pitchFamily="2" charset="-78"/>
              </a:rPr>
              <a:t> خود را به </a:t>
            </a:r>
            <a:r>
              <a:rPr lang="fa-IR" b="1" smtClean="0">
                <a:solidFill>
                  <a:srgbClr val="FF0000"/>
                </a:solidFill>
                <a:cs typeface="Nazanin" pitchFamily="2" charset="-78"/>
              </a:rPr>
              <a:t>مديران غير آمريكايي</a:t>
            </a:r>
            <a:r>
              <a:rPr lang="fa-IR" smtClean="0">
                <a:solidFill>
                  <a:schemeClr val="bg2"/>
                </a:solidFill>
                <a:cs typeface="Nazanin" pitchFamily="2" charset="-78"/>
              </a:rPr>
              <a:t> بدهند.</a:t>
            </a:r>
            <a:endParaRPr lang="en-US" smtClean="0">
              <a:solidFill>
                <a:schemeClr val="bg2"/>
              </a:solidFill>
              <a:cs typeface="Nazani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06873764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fa-IR" b="1" smtClean="0">
                <a:cs typeface="Nazanin" pitchFamily="2" charset="-78"/>
              </a:rPr>
              <a:t>محيط بين المللي</a:t>
            </a:r>
            <a:endParaRPr lang="en-US" b="1" smtClean="0">
              <a:cs typeface="Nazanin" pitchFamily="2" charset="-78"/>
            </a:endParaRPr>
          </a:p>
        </p:txBody>
      </p:sp>
      <p:sp>
        <p:nvSpPr>
          <p:cNvPr id="921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fa-IR" smtClean="0">
                <a:solidFill>
                  <a:srgbClr val="003366"/>
                </a:solidFill>
                <a:cs typeface="Nazanin" pitchFamily="2" charset="-78"/>
              </a:rPr>
              <a:t>يك تحليل گر براين باور است كه در </a:t>
            </a:r>
            <a:r>
              <a:rPr lang="fa-IR" smtClean="0">
                <a:solidFill>
                  <a:srgbClr val="FF0000"/>
                </a:solidFill>
                <a:cs typeface="Nazanin" pitchFamily="2" charset="-78"/>
              </a:rPr>
              <a:t>سدۀ بيست و يكم</a:t>
            </a:r>
            <a:r>
              <a:rPr lang="fa-IR" smtClean="0">
                <a:solidFill>
                  <a:srgbClr val="003366"/>
                </a:solidFill>
                <a:cs typeface="Nazanin" pitchFamily="2" charset="-78"/>
              </a:rPr>
              <a:t> بيشتر </a:t>
            </a:r>
            <a:r>
              <a:rPr lang="fa-IR" smtClean="0">
                <a:solidFill>
                  <a:srgbClr val="FF0000"/>
                </a:solidFill>
                <a:cs typeface="Nazanin" pitchFamily="2" charset="-78"/>
              </a:rPr>
              <a:t>فعاليتهاي اقتصادي</a:t>
            </a:r>
            <a:r>
              <a:rPr lang="fa-IR" smtClean="0">
                <a:solidFill>
                  <a:srgbClr val="003366"/>
                </a:solidFill>
                <a:cs typeface="Nazanin" pitchFamily="2" charset="-78"/>
              </a:rPr>
              <a:t> جهان در </a:t>
            </a:r>
            <a:r>
              <a:rPr lang="fa-IR" smtClean="0">
                <a:solidFill>
                  <a:srgbClr val="FF0000"/>
                </a:solidFill>
                <a:cs typeface="Nazanin" pitchFamily="2" charset="-78"/>
              </a:rPr>
              <a:t>آسيا و حوزۀ اقيانوس كبير</a:t>
            </a:r>
            <a:r>
              <a:rPr lang="fa-IR" smtClean="0">
                <a:solidFill>
                  <a:srgbClr val="003366"/>
                </a:solidFill>
                <a:cs typeface="Nazanin" pitchFamily="2" charset="-78"/>
              </a:rPr>
              <a:t> انجام مي شود.</a:t>
            </a:r>
          </a:p>
          <a:p>
            <a:pPr eaLnBrk="1" hangingPunct="1"/>
            <a:r>
              <a:rPr lang="fa-IR" smtClean="0">
                <a:solidFill>
                  <a:srgbClr val="003366"/>
                </a:solidFill>
                <a:cs typeface="Nazanin" pitchFamily="2" charset="-78"/>
              </a:rPr>
              <a:t>از هر </a:t>
            </a:r>
            <a:r>
              <a:rPr lang="fa-IR" smtClean="0">
                <a:solidFill>
                  <a:srgbClr val="FF0000"/>
                </a:solidFill>
                <a:cs typeface="Nazanin" pitchFamily="2" charset="-78"/>
              </a:rPr>
              <a:t>10</a:t>
            </a:r>
            <a:r>
              <a:rPr lang="fa-IR" smtClean="0">
                <a:solidFill>
                  <a:srgbClr val="003366"/>
                </a:solidFill>
                <a:cs typeface="Nazanin" pitchFamily="2" charset="-78"/>
              </a:rPr>
              <a:t> بانك بزرگ جهاني، </a:t>
            </a:r>
            <a:r>
              <a:rPr lang="fa-IR" smtClean="0">
                <a:solidFill>
                  <a:srgbClr val="FF0000"/>
                </a:solidFill>
                <a:cs typeface="Nazanin" pitchFamily="2" charset="-78"/>
              </a:rPr>
              <a:t>9</a:t>
            </a:r>
            <a:r>
              <a:rPr lang="fa-IR" smtClean="0">
                <a:solidFill>
                  <a:srgbClr val="003366"/>
                </a:solidFill>
                <a:cs typeface="Nazanin" pitchFamily="2" charset="-78"/>
              </a:rPr>
              <a:t> بانك </a:t>
            </a:r>
            <a:r>
              <a:rPr lang="fa-IR" smtClean="0">
                <a:solidFill>
                  <a:srgbClr val="FF0000"/>
                </a:solidFill>
                <a:cs typeface="Nazanin" pitchFamily="2" charset="-78"/>
              </a:rPr>
              <a:t>ژاپني</a:t>
            </a:r>
            <a:r>
              <a:rPr lang="fa-IR" smtClean="0">
                <a:solidFill>
                  <a:srgbClr val="003366"/>
                </a:solidFill>
                <a:cs typeface="Nazanin" pitchFamily="2" charset="-78"/>
              </a:rPr>
              <a:t> هستند و بر بخش منابع مالي اثرات شديد مي گذارند.</a:t>
            </a:r>
            <a:endParaRPr lang="en-US" smtClean="0">
              <a:solidFill>
                <a:srgbClr val="003366"/>
              </a:solidFill>
              <a:cs typeface="Nazani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84814250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fa-IR" b="1" smtClean="0">
                <a:cs typeface="Nazanin" pitchFamily="2" charset="-78"/>
              </a:rPr>
              <a:t>محيط بين المللي</a:t>
            </a:r>
            <a:endParaRPr lang="en-US" b="1" smtClean="0">
              <a:cs typeface="Nazanin" pitchFamily="2" charset="-78"/>
            </a:endParaRPr>
          </a:p>
        </p:txBody>
      </p:sp>
      <p:sp>
        <p:nvSpPr>
          <p:cNvPr id="931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fa-IR" smtClean="0">
                <a:solidFill>
                  <a:schemeClr val="bg2"/>
                </a:solidFill>
                <a:cs typeface="Nazanin" pitchFamily="2" charset="-78"/>
              </a:rPr>
              <a:t>شركتهايي چون </a:t>
            </a:r>
            <a:r>
              <a:rPr lang="fa-IR" smtClean="0">
                <a:solidFill>
                  <a:srgbClr val="FF0000"/>
                </a:solidFill>
                <a:cs typeface="Nazanin" pitchFamily="2" charset="-78"/>
              </a:rPr>
              <a:t>هوندا،نيسان،تويوتا،مزدا،سوبارو،ميتسوبيشي، سوبارو و ايش</a:t>
            </a:r>
            <a:r>
              <a:rPr lang="fa-IR" smtClean="0">
                <a:solidFill>
                  <a:schemeClr val="bg2"/>
                </a:solidFill>
                <a:cs typeface="Nazanin" pitchFamily="2" charset="-78"/>
              </a:rPr>
              <a:t> واحدهاي توليدي خود را به ايالات متحدۀ آمريكا منتقل كرده و تاكنون 30 </a:t>
            </a:r>
            <a:r>
              <a:rPr lang="fa-IR" smtClean="0">
                <a:solidFill>
                  <a:srgbClr val="FF0000"/>
                </a:solidFill>
                <a:cs typeface="Nazanin" pitchFamily="2" charset="-78"/>
              </a:rPr>
              <a:t>درصد از سهام خودروي بازار آمريكا</a:t>
            </a:r>
            <a:r>
              <a:rPr lang="fa-IR" smtClean="0">
                <a:solidFill>
                  <a:schemeClr val="bg2"/>
                </a:solidFill>
                <a:cs typeface="Nazanin" pitchFamily="2" charset="-78"/>
              </a:rPr>
              <a:t> را به خود تخصيص داده اند.</a:t>
            </a:r>
            <a:endParaRPr lang="en-US" smtClean="0">
              <a:solidFill>
                <a:schemeClr val="bg2"/>
              </a:solidFill>
              <a:cs typeface="Nazani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86332156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0</TotalTime>
  <Words>1841</Words>
  <Application>Microsoft Office PowerPoint</Application>
  <PresentationFormat>Widescreen</PresentationFormat>
  <Paragraphs>222</Paragraphs>
  <Slides>39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39</vt:i4>
      </vt:variant>
    </vt:vector>
  </HeadingPairs>
  <TitlesOfParts>
    <vt:vector size="46" baseType="lpstr">
      <vt:lpstr>Arial</vt:lpstr>
      <vt:lpstr>Nazanin</vt:lpstr>
      <vt:lpstr>Tahoma</vt:lpstr>
      <vt:lpstr>Trebuchet MS</vt:lpstr>
      <vt:lpstr>Wingdings</vt:lpstr>
      <vt:lpstr>Wingdings 3</vt:lpstr>
      <vt:lpstr>Facet</vt:lpstr>
      <vt:lpstr>فصل سوم: محيط خارجي </vt:lpstr>
      <vt:lpstr>محيط سازمان Organization Environment</vt:lpstr>
      <vt:lpstr>محيط كاري Task environment </vt:lpstr>
      <vt:lpstr>محيط سازمان</vt:lpstr>
      <vt:lpstr>محيط عمومي</vt:lpstr>
      <vt:lpstr>محيط بين المللي </vt:lpstr>
      <vt:lpstr>محيط بين المللي</vt:lpstr>
      <vt:lpstr>محيط بين المللي</vt:lpstr>
      <vt:lpstr>محيط بين المللي</vt:lpstr>
      <vt:lpstr>راههاي تاثير عوامل محيطي بر سازمان</vt:lpstr>
      <vt:lpstr>محيط نامطمئن</vt:lpstr>
      <vt:lpstr>ساده يا پيچيده بودن محيط</vt:lpstr>
      <vt:lpstr>پايدار يا ناپايدار بودن محيط</vt:lpstr>
      <vt:lpstr>چارچوبي براي ارزيابي محيطي</vt:lpstr>
      <vt:lpstr>روشهاي سازش با محيط نامطمئن</vt:lpstr>
      <vt:lpstr>دايرۀ سازماني يا پست و مقام اداري</vt:lpstr>
      <vt:lpstr>دايرۀ سازماني يا پست و مقام اداري</vt:lpstr>
      <vt:lpstr>وظايف سازمان در نقش مرزگستري </vt:lpstr>
      <vt:lpstr>تفكيك دواير و انسجام سازماني</vt:lpstr>
      <vt:lpstr>تفكيك هدفها و جهت گيريهاي دواير سازماني</vt:lpstr>
      <vt:lpstr>تفكيك دواير و انسجام سازماني</vt:lpstr>
      <vt:lpstr>تفكيك دواير و انسجام سازماني</vt:lpstr>
      <vt:lpstr>فرآيندهاي مديريت مكانيكي و ارگانيكي </vt:lpstr>
      <vt:lpstr>اشكال مكانيكي و ارگانيكي سازمان</vt:lpstr>
      <vt:lpstr>تقليد از سازمانهاي موفق(ديدگاه نهادي) </vt:lpstr>
      <vt:lpstr>چارچوب اقتضايي براي محيط نامطمئن و واكنشهاي سازمان</vt:lpstr>
      <vt:lpstr>وابستگي به منابع (رابطۀ محيط وسازمان)</vt:lpstr>
      <vt:lpstr>وابستگي به منابع</vt:lpstr>
      <vt:lpstr>استراتژيهايي براي كنترل عوامل محيطي</vt:lpstr>
      <vt:lpstr>ايجاد روابط بين سازماني 1-مالكيت:</vt:lpstr>
      <vt:lpstr>ايجاد روابط بين سازماني: 2-ائتلاف رسمي استراتژيك</vt:lpstr>
      <vt:lpstr>ايجاد روابط بين سازماني 3-بستن قرارداد يا مشاركت خاص</vt:lpstr>
      <vt:lpstr>ايجاد روابط بين سازماني 4-دعوت به همكاري</vt:lpstr>
      <vt:lpstr>ايجاد روابط بين سازماني 5-مديريت مشترك</vt:lpstr>
      <vt:lpstr>كنترل نيروهاي حاكم محيطي 1-تغيير دادن قلمرو </vt:lpstr>
      <vt:lpstr>كنترل نيروهاي حاكم محيطي 2-مقررات و فعاليتهاي سياسي</vt:lpstr>
      <vt:lpstr>كنترل نيروهاي حاكم محيطي 3-شوراهاي تجاري</vt:lpstr>
      <vt:lpstr>چارچوب يكپارچه ارتباط بين محيط و سازمان</vt:lpstr>
      <vt:lpstr>PowerPoint Presentation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فصل سوم: محيط خارجي </dc:title>
  <dc:creator>omid arzi</dc:creator>
  <cp:lastModifiedBy>omid arzi</cp:lastModifiedBy>
  <cp:revision>1</cp:revision>
  <dcterms:created xsi:type="dcterms:W3CDTF">2022-01-15T16:10:06Z</dcterms:created>
  <dcterms:modified xsi:type="dcterms:W3CDTF">2022-01-15T16:10:46Z</dcterms:modified>
</cp:coreProperties>
</file>