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313" r:id="rId5"/>
    <p:sldId id="275" r:id="rId6"/>
    <p:sldId id="260" r:id="rId7"/>
    <p:sldId id="262" r:id="rId8"/>
    <p:sldId id="302" r:id="rId9"/>
    <p:sldId id="264" r:id="rId10"/>
    <p:sldId id="265" r:id="rId11"/>
    <p:sldId id="267" r:id="rId12"/>
    <p:sldId id="303" r:id="rId13"/>
    <p:sldId id="268" r:id="rId14"/>
    <p:sldId id="269" r:id="rId15"/>
    <p:sldId id="270" r:id="rId16"/>
    <p:sldId id="293" r:id="rId17"/>
    <p:sldId id="294" r:id="rId18"/>
    <p:sldId id="297" r:id="rId19"/>
    <p:sldId id="298" r:id="rId20"/>
    <p:sldId id="299" r:id="rId21"/>
    <p:sldId id="296" r:id="rId22"/>
    <p:sldId id="300" r:id="rId23"/>
    <p:sldId id="272" r:id="rId24"/>
    <p:sldId id="301" r:id="rId25"/>
    <p:sldId id="273" r:id="rId26"/>
    <p:sldId id="274"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04" r:id="rId45"/>
    <p:sldId id="305" r:id="rId46"/>
    <p:sldId id="306" r:id="rId47"/>
    <p:sldId id="307" r:id="rId48"/>
    <p:sldId id="310" r:id="rId49"/>
    <p:sldId id="311" r:id="rId50"/>
    <p:sldId id="312" r:id="rId51"/>
    <p:sldId id="314" r:id="rId52"/>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5204" autoAdjust="0"/>
  </p:normalViewPr>
  <p:slideViewPr>
    <p:cSldViewPr>
      <p:cViewPr>
        <p:scale>
          <a:sx n="70" d="100"/>
          <a:sy n="70" d="100"/>
        </p:scale>
        <p:origin x="-136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8E8A1D-F5C5-43C6-A59B-A7191760CAA0}" type="datetimeFigureOut">
              <a:rPr lang="fa-IR" smtClean="0"/>
              <a:t>03/14/1434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2677D4-5784-49D6-AADC-ED50C1EB6AD6}" type="slidenum">
              <a:rPr lang="fa-IR" smtClean="0"/>
              <a:t>‹#›</a:t>
            </a:fld>
            <a:endParaRPr lang="fa-I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8E8A1D-F5C5-43C6-A59B-A7191760CAA0}" type="datetimeFigureOut">
              <a:rPr lang="fa-IR" smtClean="0"/>
              <a:t>03/14/1434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2677D4-5784-49D6-AADC-ED50C1EB6AD6}" type="slidenum">
              <a:rPr lang="fa-IR" smtClean="0"/>
              <a:t>‹#›</a:t>
            </a:fld>
            <a:endParaRPr lang="fa-I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8E8A1D-F5C5-43C6-A59B-A7191760CAA0}" type="datetimeFigureOut">
              <a:rPr lang="fa-IR" smtClean="0"/>
              <a:t>03/14/1434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2677D4-5784-49D6-AADC-ED50C1EB6AD6}" type="slidenum">
              <a:rPr lang="fa-IR" smtClean="0"/>
              <a:t>‹#›</a:t>
            </a:fld>
            <a:endParaRPr lang="fa-I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8E8A1D-F5C5-43C6-A59B-A7191760CAA0}" type="datetimeFigureOut">
              <a:rPr lang="fa-IR" smtClean="0"/>
              <a:t>03/14/1434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2677D4-5784-49D6-AADC-ED50C1EB6AD6}" type="slidenum">
              <a:rPr lang="fa-IR" smtClean="0"/>
              <a:t>‹#›</a:t>
            </a:fld>
            <a:endParaRPr lang="fa-I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8E8A1D-F5C5-43C6-A59B-A7191760CAA0}" type="datetimeFigureOut">
              <a:rPr lang="fa-IR" smtClean="0"/>
              <a:t>03/14/1434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B2677D4-5784-49D6-AADC-ED50C1EB6AD6}" type="slidenum">
              <a:rPr lang="fa-IR" smtClean="0"/>
              <a:t>‹#›</a:t>
            </a:fld>
            <a:endParaRPr lang="fa-I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8E8A1D-F5C5-43C6-A59B-A7191760CAA0}" type="datetimeFigureOut">
              <a:rPr lang="fa-IR" smtClean="0"/>
              <a:t>03/14/1434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2677D4-5784-49D6-AADC-ED50C1EB6AD6}" type="slidenum">
              <a:rPr lang="fa-IR" smtClean="0"/>
              <a:t>‹#›</a:t>
            </a:fld>
            <a:endParaRPr lang="fa-I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8E8A1D-F5C5-43C6-A59B-A7191760CAA0}" type="datetimeFigureOut">
              <a:rPr lang="fa-IR" smtClean="0"/>
              <a:t>03/14/1434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B2677D4-5784-49D6-AADC-ED50C1EB6AD6}" type="slidenum">
              <a:rPr lang="fa-IR" smtClean="0"/>
              <a:t>‹#›</a:t>
            </a:fld>
            <a:endParaRPr lang="fa-IR"/>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8E8A1D-F5C5-43C6-A59B-A7191760CAA0}" type="datetimeFigureOut">
              <a:rPr lang="fa-IR" smtClean="0"/>
              <a:t>03/14/1434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B2677D4-5784-49D6-AADC-ED50C1EB6AD6}" type="slidenum">
              <a:rPr lang="fa-IR" smtClean="0"/>
              <a:t>‹#›</a:t>
            </a:fld>
            <a:endParaRPr lang="fa-I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E8A1D-F5C5-43C6-A59B-A7191760CAA0}" type="datetimeFigureOut">
              <a:rPr lang="fa-IR" smtClean="0"/>
              <a:t>03/14/1434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B2677D4-5784-49D6-AADC-ED50C1EB6AD6}" type="slidenum">
              <a:rPr lang="fa-IR" smtClean="0"/>
              <a:t>‹#›</a:t>
            </a:fld>
            <a:endParaRPr lang="fa-I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8E8A1D-F5C5-43C6-A59B-A7191760CAA0}" type="datetimeFigureOut">
              <a:rPr lang="fa-IR" smtClean="0"/>
              <a:t>03/14/1434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2677D4-5784-49D6-AADC-ED50C1EB6AD6}" type="slidenum">
              <a:rPr lang="fa-IR" smtClean="0"/>
              <a:t>‹#›</a:t>
            </a:fld>
            <a:endParaRPr lang="fa-I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8E8A1D-F5C5-43C6-A59B-A7191760CAA0}" type="datetimeFigureOut">
              <a:rPr lang="fa-IR" smtClean="0"/>
              <a:t>03/14/1434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B2677D4-5784-49D6-AADC-ED50C1EB6AD6}" type="slidenum">
              <a:rPr lang="fa-IR" smtClean="0"/>
              <a:t>‹#›</a:t>
            </a:fld>
            <a:endParaRPr lang="fa-I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48E8A1D-F5C5-43C6-A59B-A7191760CAA0}" type="datetimeFigureOut">
              <a:rPr lang="fa-IR" smtClean="0"/>
              <a:t>03/14/1434</a:t>
            </a:fld>
            <a:endParaRPr lang="fa-I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fa-I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B2677D4-5784-49D6-AADC-ED50C1EB6AD6}" type="slidenum">
              <a:rPr lang="fa-IR" smtClean="0"/>
              <a:t>‹#›</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4.jpeg"/><Relationship Id="rId5" Type="http://schemas.microsoft.com/office/2007/relationships/hdphoto" Target="../media/hdphoto4.wdp"/><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9.wdp"/><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0.jpe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2.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jpe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7.jpeg"/><Relationship Id="rId5" Type="http://schemas.microsoft.com/office/2007/relationships/hdphoto" Target="../media/hdphoto26.wdp"/><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1.jpe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6" y="0"/>
            <a:ext cx="9170135" cy="6858000"/>
          </a:xfrm>
          <a:prstGeom prst="rect">
            <a:avLst/>
          </a:prstGeom>
        </p:spPr>
      </p:pic>
      <p:sp>
        <p:nvSpPr>
          <p:cNvPr id="8" name="Rectangle 7"/>
          <p:cNvSpPr/>
          <p:nvPr/>
        </p:nvSpPr>
        <p:spPr>
          <a:xfrm>
            <a:off x="1259632" y="620688"/>
            <a:ext cx="6952544" cy="120032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7200" b="1" dirty="0" smtClean="0">
                <a:ln w="38100">
                  <a:solidFill>
                    <a:srgbClr val="FF0000"/>
                  </a:solidFill>
                </a:ln>
                <a:solidFill>
                  <a:srgbClr val="FFFF00"/>
                </a:solidFill>
                <a:effectLst>
                  <a:glow rad="228600">
                    <a:schemeClr val="accent3">
                      <a:satMod val="175000"/>
                      <a:alpha val="40000"/>
                    </a:schemeClr>
                  </a:glow>
                  <a:outerShdw blurRad="80000" dist="40000" dir="5040000" algn="tl">
                    <a:srgbClr val="000000">
                      <a:alpha val="30000"/>
                    </a:srgbClr>
                  </a:outerShdw>
                  <a:reflection blurRad="6350" stA="50000" endA="300" endPos="50000" dist="60007" dir="5400000" sy="-100000" algn="bl" rotWithShape="0"/>
                </a:effectLst>
                <a:latin typeface="Arial" pitchFamily="34" charset="0"/>
                <a:cs typeface="Arial" pitchFamily="34" charset="0"/>
              </a:rPr>
              <a:t>بسم الله الرحمن الرحیم</a:t>
            </a:r>
            <a:endParaRPr lang="en-US" sz="7200" b="1" dirty="0">
              <a:ln w="38100">
                <a:solidFill>
                  <a:srgbClr val="FF0000"/>
                </a:solidFill>
              </a:ln>
              <a:solidFill>
                <a:srgbClr val="FFFF00"/>
              </a:solidFill>
              <a:effectLst>
                <a:glow rad="228600">
                  <a:schemeClr val="accent3">
                    <a:satMod val="175000"/>
                    <a:alpha val="40000"/>
                  </a:schemeClr>
                </a:glow>
                <a:outerShdw blurRad="80000" dist="40000" dir="5040000" algn="tl">
                  <a:srgbClr val="000000">
                    <a:alpha val="30000"/>
                  </a:srgbClr>
                </a:outerShdw>
                <a:reflection blurRad="6350" stA="50000" endA="300" endPos="50000" dist="60007"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152277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548680"/>
            <a:ext cx="7776864" cy="400110"/>
          </a:xfrm>
          <a:prstGeom prst="rect">
            <a:avLst/>
          </a:prstGeom>
          <a:noFill/>
        </p:spPr>
        <p:txBody>
          <a:bodyPr wrap="square" rtlCol="1">
            <a:spAutoFit/>
          </a:bodyPr>
          <a:lstStyle/>
          <a:p>
            <a:r>
              <a:rPr lang="fa-IR" sz="2000" b="1" dirty="0" smtClean="0"/>
              <a:t>برسی نزولات جوی در شهرستان بوشهر</a:t>
            </a:r>
            <a:endParaRPr lang="fa-IR"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84784"/>
            <a:ext cx="8390832"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1323439"/>
          </a:xfrm>
          <a:prstGeom prst="rect">
            <a:avLst/>
          </a:prstGeom>
          <a:noFill/>
        </p:spPr>
        <p:txBody>
          <a:bodyPr wrap="square" rtlCol="1">
            <a:spAutoFit/>
          </a:bodyPr>
          <a:lstStyle/>
          <a:p>
            <a:r>
              <a:rPr lang="fa-IR" sz="2000" b="1" dirty="0" smtClean="0"/>
              <a:t>برسی تابش خورشید در شهرستان بوشهر</a:t>
            </a:r>
          </a:p>
          <a:p>
            <a:r>
              <a:rPr lang="fa-IR" sz="2000" b="1" dirty="0"/>
              <a:t> </a:t>
            </a:r>
            <a:endParaRPr lang="en-US" sz="2000" dirty="0"/>
          </a:p>
          <a:p>
            <a:r>
              <a:rPr lang="fa-IR" sz="2000" b="1" dirty="0"/>
              <a:t>تابش تقریباً عمودی آفتاب در فصول بهاروتابستان </a:t>
            </a:r>
            <a:endParaRPr lang="en-US" sz="2000" dirty="0"/>
          </a:p>
          <a:p>
            <a:endParaRPr lang="fa-IR" sz="2000"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0" y="1700808"/>
            <a:ext cx="8207896" cy="388843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802" r="1587" b="68849"/>
          <a:stretch/>
        </p:blipFill>
        <p:spPr>
          <a:xfrm>
            <a:off x="31576" y="5733256"/>
            <a:ext cx="8998857" cy="783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504915"/>
            <a:ext cx="5184576" cy="5754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4599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707886"/>
          </a:xfrm>
          <a:prstGeom prst="rect">
            <a:avLst/>
          </a:prstGeom>
          <a:noFill/>
        </p:spPr>
        <p:txBody>
          <a:bodyPr wrap="square" rtlCol="1">
            <a:spAutoFit/>
          </a:bodyPr>
          <a:lstStyle/>
          <a:p>
            <a:r>
              <a:rPr lang="fa-IR" sz="2000" b="1" dirty="0" smtClean="0"/>
              <a:t>برسی احساس غالب اقلیمی  با توجه به عوامل ذکر شده در شهرستان بوشهر</a:t>
            </a:r>
            <a:endParaRPr lang="fa-IR" sz="2000" b="1"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719" t="3981" r="5346" b="6677"/>
          <a:stretch/>
        </p:blipFill>
        <p:spPr>
          <a:xfrm>
            <a:off x="755576" y="1412776"/>
            <a:ext cx="7674970" cy="358503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4833" y="5157192"/>
            <a:ext cx="8676456" cy="1161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836712"/>
            <a:ext cx="7776864" cy="4462760"/>
          </a:xfrm>
          <a:prstGeom prst="rect">
            <a:avLst/>
          </a:prstGeom>
          <a:noFill/>
        </p:spPr>
        <p:txBody>
          <a:bodyPr wrap="square" rtlCol="1">
            <a:spAutoFit/>
          </a:bodyPr>
          <a:lstStyle/>
          <a:p>
            <a:r>
              <a:rPr lang="fa-IR" sz="2000" b="1" dirty="0" smtClean="0"/>
              <a:t>تجزیه و تحلیل شرایط اقلیمی</a:t>
            </a:r>
          </a:p>
          <a:p>
            <a:endParaRPr lang="fa-IR" sz="2000" b="1" dirty="0"/>
          </a:p>
          <a:p>
            <a:r>
              <a:rPr lang="fa-IR" sz="1400" b="1" dirty="0" smtClean="0"/>
              <a:t>با توجه به عواملی از قبیل دمای هوا ، رطوبت ، تابش خورشید ، باد و نزولات جوی </a:t>
            </a:r>
          </a:p>
          <a:p>
            <a:endParaRPr lang="fa-IR" sz="1400" b="1" dirty="0"/>
          </a:p>
          <a:p>
            <a:pPr>
              <a:lnSpc>
                <a:spcPct val="150000"/>
              </a:lnSpc>
            </a:pPr>
            <a:r>
              <a:rPr lang="fa-IR" sz="1600" dirty="0" smtClean="0"/>
              <a:t>نوع اقلیم </a:t>
            </a:r>
            <a:r>
              <a:rPr lang="ar-SA" sz="1600" dirty="0" smtClean="0">
                <a:latin typeface="Tahoma (Body)"/>
                <a:cs typeface="+mj-cs"/>
              </a:rPr>
              <a:t>در </a:t>
            </a:r>
            <a:r>
              <a:rPr lang="ar-SA" sz="1600" dirty="0">
                <a:latin typeface="Tahoma (Body)"/>
                <a:cs typeface="+mj-cs"/>
              </a:rPr>
              <a:t>سواحل گرم و مرطوب می باشد. حداكثر مطلق دمای استان بالاتر از 50 درجه سانتیگراد و حداقل مطلق درجه حرارت به کمی کمتر از 0 درجه سانتیگراد می رسد. میانگین دمای سالانه بوشهر حدود 25 درجه سانتیگراد است. </a:t>
            </a:r>
            <a:br>
              <a:rPr lang="ar-SA" sz="1600" dirty="0">
                <a:latin typeface="Tahoma (Body)"/>
                <a:cs typeface="+mj-cs"/>
              </a:rPr>
            </a:br>
            <a:r>
              <a:rPr lang="ar-SA" sz="1600" dirty="0">
                <a:latin typeface="Tahoma (Body)"/>
                <a:cs typeface="+mj-cs"/>
              </a:rPr>
              <a:t>میانگین بارش سالانه استان بوشهر 220 میلیمتر است که بیشتر در فصول پاییز و زمستان روی میدهد. به طور كلی استان بوشهر 6 ماه از سال گرم، دو ماه تقریبا معتدل تا سرد و حدود چهار ماه از سال معتدل تا گرم می باشد. نم موجود در ساحل دما را تا حدودی متعادل می كند اما درصد رطوبت در برخی از ماه ها چنان بالا می رود كه به حد اشباع می رسد. در این حالت هوا از فعل انفعال می افتد و هوای دم كرده و كم تحركی به وجود می آید كه اصطلاحا به آن شرجی می گویند.</a:t>
            </a:r>
            <a:endParaRPr lang="fa-IR" sz="1600" dirty="0" smtClean="0">
              <a:latin typeface="Tahoma (Body)"/>
              <a:cs typeface="+mj-cs"/>
            </a:endParaRPr>
          </a:p>
        </p:txBody>
      </p:sp>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5632311"/>
          </a:xfrm>
          <a:prstGeom prst="rect">
            <a:avLst/>
          </a:prstGeom>
          <a:noFill/>
        </p:spPr>
        <p:txBody>
          <a:bodyPr wrap="square" rtlCol="1">
            <a:spAutoFit/>
          </a:bodyPr>
          <a:lstStyle/>
          <a:p>
            <a:r>
              <a:rPr lang="fa-IR" sz="2000" b="1" dirty="0" smtClean="0"/>
              <a:t>برسی بناهای سنتی شهرستان بوشهر</a:t>
            </a:r>
          </a:p>
          <a:p>
            <a:endParaRPr lang="fa-IR" sz="2000" b="1" dirty="0">
              <a:latin typeface="Tahoma (Body)"/>
              <a:cs typeface="+mj-cs"/>
            </a:endParaRPr>
          </a:p>
          <a:p>
            <a:r>
              <a:rPr lang="ar-SA" sz="1600" dirty="0"/>
              <a:t>فضاهای مختلف خانه های بوشهری با توجه به سازماندهی کلی و عوامل موثر به آنها از بعضی از جهات تفاوتها با دیگر مناطق دارای حیاط مرکزی در ایران دارد که عبارتند </a:t>
            </a:r>
            <a:r>
              <a:rPr lang="ar-SA" sz="1600" dirty="0" smtClean="0"/>
              <a:t>از</a:t>
            </a:r>
            <a:r>
              <a:rPr lang="fa-IR" sz="1600" dirty="0" smtClean="0"/>
              <a:t>:</a:t>
            </a:r>
          </a:p>
          <a:p>
            <a:endParaRPr lang="fa-IR" sz="1600" dirty="0"/>
          </a:p>
          <a:p>
            <a:endParaRPr lang="en-US" sz="1600" dirty="0"/>
          </a:p>
          <a:p>
            <a:r>
              <a:rPr lang="ar-SA" sz="1600" b="1" dirty="0"/>
              <a:t>ورودی </a:t>
            </a:r>
            <a:endParaRPr lang="fa-IR" sz="1600" b="1" dirty="0" smtClean="0"/>
          </a:p>
          <a:p>
            <a:endParaRPr lang="en-US" sz="1600" dirty="0"/>
          </a:p>
          <a:p>
            <a:r>
              <a:rPr lang="ar-SA" sz="1600" b="1" dirty="0"/>
              <a:t>شناشیر </a:t>
            </a:r>
            <a:endParaRPr lang="fa-IR" sz="1600" b="1" dirty="0" smtClean="0"/>
          </a:p>
          <a:p>
            <a:endParaRPr lang="en-US" sz="1600" dirty="0"/>
          </a:p>
          <a:p>
            <a:r>
              <a:rPr lang="ar-SA" sz="1600" b="1" dirty="0"/>
              <a:t>حیاط </a:t>
            </a:r>
            <a:endParaRPr lang="fa-IR" sz="1600" b="1" dirty="0" smtClean="0"/>
          </a:p>
          <a:p>
            <a:endParaRPr lang="en-US" sz="1600" dirty="0"/>
          </a:p>
          <a:p>
            <a:r>
              <a:rPr lang="ar-SA" sz="1600" b="1" dirty="0" smtClean="0"/>
              <a:t>پلکان</a:t>
            </a:r>
            <a:endParaRPr lang="fa-IR" sz="1600" b="1" dirty="0" smtClean="0"/>
          </a:p>
          <a:p>
            <a:endParaRPr lang="en-US" sz="1600" dirty="0"/>
          </a:p>
          <a:p>
            <a:r>
              <a:rPr lang="ar-SA" sz="1600" b="1" dirty="0" smtClean="0"/>
              <a:t>اتاق</a:t>
            </a:r>
            <a:endParaRPr lang="fa-IR" sz="1600" b="1" dirty="0" smtClean="0"/>
          </a:p>
          <a:p>
            <a:endParaRPr lang="en-US" sz="1600" dirty="0"/>
          </a:p>
          <a:p>
            <a:r>
              <a:rPr lang="ar-SA" sz="1600" b="1" dirty="0"/>
              <a:t> پیش </a:t>
            </a:r>
            <a:r>
              <a:rPr lang="ar-SA" sz="1600" b="1" dirty="0" smtClean="0"/>
              <a:t>بون</a:t>
            </a:r>
            <a:endParaRPr lang="fa-IR" sz="1600" b="1" dirty="0" smtClean="0"/>
          </a:p>
          <a:p>
            <a:endParaRPr lang="en-US" sz="1600" dirty="0"/>
          </a:p>
          <a:p>
            <a:r>
              <a:rPr lang="ar-SA" sz="1600" b="1" dirty="0" smtClean="0"/>
              <a:t>طارمه</a:t>
            </a:r>
            <a:endParaRPr lang="fa-IR" sz="1600" b="1" dirty="0" smtClean="0"/>
          </a:p>
          <a:p>
            <a:endParaRPr lang="en-US" sz="1600" dirty="0"/>
          </a:p>
          <a:p>
            <a:r>
              <a:rPr lang="ar-SA" sz="1600" b="1" dirty="0"/>
              <a:t> آب انبار</a:t>
            </a:r>
            <a:endParaRPr lang="en-US" sz="1600" dirty="0"/>
          </a:p>
          <a:p>
            <a:endParaRPr lang="fa-IR" sz="1600" dirty="0" smtClean="0">
              <a:latin typeface="Tahoma (Body)"/>
              <a:cs typeface="+mj-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878" y="2081626"/>
            <a:ext cx="6541147" cy="4299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404664"/>
            <a:ext cx="7776864" cy="1538883"/>
          </a:xfrm>
          <a:prstGeom prst="rect">
            <a:avLst/>
          </a:prstGeom>
          <a:noFill/>
        </p:spPr>
        <p:txBody>
          <a:bodyPr wrap="square" rtlCol="1">
            <a:spAutoFit/>
          </a:bodyPr>
          <a:lstStyle/>
          <a:p>
            <a:r>
              <a:rPr lang="fa-IR" sz="2000" b="1" dirty="0" smtClean="0"/>
              <a:t>شناشیر یا تراس</a:t>
            </a:r>
          </a:p>
          <a:p>
            <a:endParaRPr lang="fa-IR" sz="2000" b="1" dirty="0" smtClean="0"/>
          </a:p>
          <a:p>
            <a:r>
              <a:rPr lang="ar-SA" dirty="0"/>
              <a:t>این تراس­ها با سایبان-های خود مانع تابش مستقیم نور خورشید بر بدنه­ها می­شوند، همچنین بین فضای خارجی و اتاق­ها نقش واسطه را بازی می­کنند و جلو تبادل حرارتی سریع را می­گیرند </a:t>
            </a:r>
            <a:endParaRPr lang="fa-IR" b="1" dirty="0" smtClean="0"/>
          </a:p>
        </p:txBody>
      </p:sp>
      <p:pic>
        <p:nvPicPr>
          <p:cNvPr id="5" name="Picture 4" descr="شناشیر"/>
          <p:cNvPicPr/>
          <p:nvPr/>
        </p:nvPicPr>
        <p:blipFill>
          <a:blip r:embed="rId2">
            <a:extLst>
              <a:ext uri="{28A0092B-C50C-407E-A947-70E740481C1C}">
                <a14:useLocalDpi xmlns:a14="http://schemas.microsoft.com/office/drawing/2010/main" val="0"/>
              </a:ext>
            </a:extLst>
          </a:blip>
          <a:srcRect/>
          <a:stretch>
            <a:fillRect/>
          </a:stretch>
        </p:blipFill>
        <p:spPr bwMode="auto">
          <a:xfrm>
            <a:off x="428916" y="1972825"/>
            <a:ext cx="3711036" cy="2392280"/>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640646" y="4005064"/>
            <a:ext cx="2035810" cy="260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526067" y="1973073"/>
            <a:ext cx="2535555" cy="2535555"/>
          </a:xfrm>
          <a:prstGeom prst="rect">
            <a:avLst/>
          </a:prstGeom>
          <a:ln>
            <a:noFill/>
          </a:ln>
          <a:effectLst>
            <a:outerShdw blurRad="292100" dist="139700" dir="2700000" algn="tl" rotWithShape="0">
              <a:srgbClr val="333333">
                <a:alpha val="65000"/>
              </a:srgbClr>
            </a:outerShdw>
          </a:effectLst>
        </p:spPr>
      </p:pic>
      <p:pic>
        <p:nvPicPr>
          <p:cNvPr id="10" name="Picture 9"/>
          <p:cNvPicPr/>
          <p:nvPr/>
        </p:nvPicPr>
        <p:blipFill>
          <a:blip r:embed="rId5">
            <a:extLst>
              <a:ext uri="{28A0092B-C50C-407E-A947-70E740481C1C}">
                <a14:useLocalDpi xmlns:a14="http://schemas.microsoft.com/office/drawing/2010/main" val="0"/>
              </a:ext>
            </a:extLst>
          </a:blip>
          <a:stretch>
            <a:fillRect/>
          </a:stretch>
        </p:blipFill>
        <p:spPr>
          <a:xfrm>
            <a:off x="651508" y="4635268"/>
            <a:ext cx="3907532" cy="1978745"/>
          </a:xfrm>
          <a:prstGeom prst="rect">
            <a:avLst/>
          </a:prstGeom>
          <a:ln>
            <a:noFill/>
          </a:ln>
          <a:effectLst>
            <a:outerShdw blurRad="292100" dist="139700" dir="2700000" algn="tl" rotWithShape="0">
              <a:srgbClr val="333333">
                <a:alpha val="65000"/>
              </a:srgbClr>
            </a:outerShdw>
          </a:effectLst>
        </p:spPr>
      </p:pic>
      <p:sp>
        <p:nvSpPr>
          <p:cNvPr id="2" name="Down Arrow 1"/>
          <p:cNvSpPr/>
          <p:nvPr/>
        </p:nvSpPr>
        <p:spPr>
          <a:xfrm>
            <a:off x="7740352" y="3356992"/>
            <a:ext cx="432048" cy="504056"/>
          </a:xfrm>
          <a:prstGeom prst="down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1" name="TextBox 10"/>
          <p:cNvSpPr txBox="1"/>
          <p:nvPr/>
        </p:nvSpPr>
        <p:spPr>
          <a:xfrm>
            <a:off x="7200800" y="2852936"/>
            <a:ext cx="1763688" cy="400110"/>
          </a:xfrm>
          <a:prstGeom prst="rect">
            <a:avLst/>
          </a:prstGeom>
          <a:noFill/>
        </p:spPr>
        <p:txBody>
          <a:bodyPr wrap="square" rtlCol="1">
            <a:spAutoFit/>
          </a:bodyPr>
          <a:lstStyle/>
          <a:p>
            <a:r>
              <a:rPr lang="fa-IR" sz="2000" b="1" dirty="0" smtClean="0"/>
              <a:t>نوع مسقف</a:t>
            </a:r>
            <a:endParaRPr lang="fa-IR" b="1" dirty="0" smtClean="0"/>
          </a:p>
        </p:txBody>
      </p:sp>
      <p:sp>
        <p:nvSpPr>
          <p:cNvPr id="12" name="Down Arrow 11"/>
          <p:cNvSpPr/>
          <p:nvPr/>
        </p:nvSpPr>
        <p:spPr>
          <a:xfrm rot="5400000">
            <a:off x="7286691" y="2285786"/>
            <a:ext cx="432048" cy="504056"/>
          </a:xfrm>
          <a:prstGeom prst="down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3" name="TextBox 12"/>
          <p:cNvSpPr txBox="1"/>
          <p:nvPr/>
        </p:nvSpPr>
        <p:spPr>
          <a:xfrm>
            <a:off x="7236296" y="2308810"/>
            <a:ext cx="1763688" cy="400110"/>
          </a:xfrm>
          <a:prstGeom prst="rect">
            <a:avLst/>
          </a:prstGeom>
          <a:noFill/>
        </p:spPr>
        <p:txBody>
          <a:bodyPr wrap="square" rtlCol="1">
            <a:spAutoFit/>
          </a:bodyPr>
          <a:lstStyle/>
          <a:p>
            <a:r>
              <a:rPr lang="fa-IR" sz="2000" b="1" dirty="0" smtClean="0"/>
              <a:t>نوع روباز</a:t>
            </a:r>
            <a:endParaRPr lang="fa-IR" b="1" dirty="0" smtClean="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8265" y="4635268"/>
            <a:ext cx="1474683" cy="1978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628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3913" y="366916"/>
            <a:ext cx="7380312" cy="954107"/>
          </a:xfrm>
          <a:prstGeom prst="rect">
            <a:avLst/>
          </a:prstGeom>
          <a:noFill/>
        </p:spPr>
        <p:txBody>
          <a:bodyPr wrap="square" rtlCol="1">
            <a:spAutoFit/>
          </a:bodyPr>
          <a:lstStyle/>
          <a:p>
            <a:r>
              <a:rPr lang="fa-IR" sz="2000" b="1" dirty="0" smtClean="0"/>
              <a:t>حیاط</a:t>
            </a:r>
          </a:p>
          <a:p>
            <a:r>
              <a:rPr lang="ar-SA" dirty="0"/>
              <a:t>در خانه های معمولی با اندازه نه چندان بزرگ، باغچه، چاه آب، حوض و آب انباری عناصر اصلی حیاط بوده اند</a:t>
            </a:r>
            <a:r>
              <a:rPr lang="ar-SA" dirty="0" smtClean="0"/>
              <a:t>.</a:t>
            </a:r>
            <a:endParaRPr lang="fa-IR"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222" y="1412776"/>
            <a:ext cx="3456384" cy="2592288"/>
          </a:xfrm>
          <a:prstGeom prst="rect">
            <a:avLst/>
          </a:prstGeom>
          <a:ln>
            <a:noFill/>
          </a:ln>
          <a:effectLst>
            <a:outerShdw blurRad="292100" dist="139700" dir="2700000" algn="tl" rotWithShape="0">
              <a:srgbClr val="333333">
                <a:alpha val="65000"/>
              </a:srgbClr>
            </a:outerShdw>
          </a:effectLst>
        </p:spPr>
      </p:pic>
      <p:pic>
        <p:nvPicPr>
          <p:cNvPr id="5" name="Picture 4" descr="ماکت ساختمان عمارت طبیب – بنیاد ایرانشناسی بوشهر"/>
          <p:cNvPicPr/>
          <p:nvPr/>
        </p:nvPicPr>
        <p:blipFill rotWithShape="1">
          <a:blip r:embed="rId3">
            <a:extLst>
              <a:ext uri="{28A0092B-C50C-407E-A947-70E740481C1C}">
                <a14:useLocalDpi xmlns:a14="http://schemas.microsoft.com/office/drawing/2010/main" val="0"/>
              </a:ext>
            </a:extLst>
          </a:blip>
          <a:srcRect l="5309" r="11719"/>
          <a:stretch/>
        </p:blipFill>
        <p:spPr bwMode="auto">
          <a:xfrm>
            <a:off x="4774068" y="2132856"/>
            <a:ext cx="3902387" cy="352839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22" y="4149081"/>
            <a:ext cx="3456384" cy="2418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6771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7636" y="548680"/>
            <a:ext cx="7380312" cy="400110"/>
          </a:xfrm>
          <a:prstGeom prst="rect">
            <a:avLst/>
          </a:prstGeom>
          <a:noFill/>
        </p:spPr>
        <p:txBody>
          <a:bodyPr wrap="square" rtlCol="1">
            <a:spAutoFit/>
          </a:bodyPr>
          <a:lstStyle/>
          <a:p>
            <a:r>
              <a:rPr lang="fa-IR" sz="2000" b="1" dirty="0" smtClean="0"/>
              <a:t>تعدد پنجره در اتاق ها بعلت ایجاد کوران هوای بیشتر</a:t>
            </a:r>
            <a:endParaRPr lang="fa-IR"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608" y="1364864"/>
            <a:ext cx="2880320" cy="20816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367" b="20213"/>
          <a:stretch/>
        </p:blipFill>
        <p:spPr>
          <a:xfrm>
            <a:off x="5142073" y="1138334"/>
            <a:ext cx="3460843" cy="253474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081" r="4831" b="11322"/>
          <a:stretch/>
        </p:blipFill>
        <p:spPr>
          <a:xfrm>
            <a:off x="2699792" y="3948340"/>
            <a:ext cx="3463366" cy="27073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9059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7584" y="548680"/>
            <a:ext cx="7660364" cy="1231106"/>
          </a:xfrm>
          <a:prstGeom prst="rect">
            <a:avLst/>
          </a:prstGeom>
          <a:noFill/>
        </p:spPr>
        <p:txBody>
          <a:bodyPr wrap="square" rtlCol="1">
            <a:spAutoFit/>
          </a:bodyPr>
          <a:lstStyle/>
          <a:p>
            <a:r>
              <a:rPr lang="fa-IR" sz="2000" b="1" dirty="0" smtClean="0"/>
              <a:t>پشت بام</a:t>
            </a:r>
            <a:endParaRPr lang="fa-IR" sz="2000" b="1" dirty="0"/>
          </a:p>
          <a:p>
            <a:pPr algn="just"/>
            <a:r>
              <a:rPr lang="ar-SA" dirty="0"/>
              <a:t>در فرهنگ ساکنین بافت قدیم بوشهر پشت­بام جزیی از فضاهای اصلی زندگی مردم بوده­است. مردم در شرایط مناسب آب و هوایی از آن برای استراحت استفاده می­کردند</a:t>
            </a:r>
            <a:endParaRPr lang="fa-IR" b="1" dirty="0"/>
          </a:p>
        </p:txBody>
      </p:sp>
      <p:pic>
        <p:nvPicPr>
          <p:cNvPr id="4" name="Picture 3" descr="ماکت ساختمان عمارت طبیب – بنیاد ایرانشناسی بوشهر"/>
          <p:cNvPicPr/>
          <p:nvPr/>
        </p:nvPicPr>
        <p:blipFill rotWithShape="1">
          <a:blip r:embed="rId2">
            <a:extLst>
              <a:ext uri="{28A0092B-C50C-407E-A947-70E740481C1C}">
                <a14:useLocalDpi xmlns:a14="http://schemas.microsoft.com/office/drawing/2010/main" val="0"/>
              </a:ext>
            </a:extLst>
          </a:blip>
          <a:srcRect l="13950" t="33458" r="19235" b="3290"/>
          <a:stretch/>
        </p:blipFill>
        <p:spPr bwMode="auto">
          <a:xfrm>
            <a:off x="2199117" y="2204864"/>
            <a:ext cx="5829267" cy="3996444"/>
          </a:xfrm>
          <a:prstGeom prst="rect">
            <a:avLst/>
          </a:prstGeom>
          <a:ln>
            <a:noFill/>
          </a:ln>
          <a:effectLst>
            <a:outerShdw blurRad="292100" dist="139700" dir="2700000" algn="tl" rotWithShape="0">
              <a:srgbClr val="333333">
                <a:alpha val="65000"/>
              </a:srgbClr>
            </a:outerShdw>
          </a:effectLst>
        </p:spPr>
      </p:pic>
      <p:sp>
        <p:nvSpPr>
          <p:cNvPr id="2" name="Striped Right Arrow 1"/>
          <p:cNvSpPr/>
          <p:nvPr/>
        </p:nvSpPr>
        <p:spPr>
          <a:xfrm>
            <a:off x="1259632" y="3541204"/>
            <a:ext cx="1152128" cy="216024"/>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6" name="TextBox 5"/>
          <p:cNvSpPr txBox="1"/>
          <p:nvPr/>
        </p:nvSpPr>
        <p:spPr>
          <a:xfrm>
            <a:off x="639554" y="3017584"/>
            <a:ext cx="1539684" cy="400110"/>
          </a:xfrm>
          <a:prstGeom prst="rect">
            <a:avLst/>
          </a:prstGeom>
          <a:noFill/>
        </p:spPr>
        <p:txBody>
          <a:bodyPr wrap="square" rtlCol="1">
            <a:spAutoFit/>
          </a:bodyPr>
          <a:lstStyle/>
          <a:p>
            <a:r>
              <a:rPr lang="fa-IR" sz="2000" b="1" dirty="0" smtClean="0"/>
              <a:t>نرده چوبی</a:t>
            </a:r>
            <a:endParaRPr lang="fa-IR" b="1" dirty="0"/>
          </a:p>
        </p:txBody>
      </p:sp>
    </p:spTree>
    <p:extLst>
      <p:ext uri="{BB962C8B-B14F-4D97-AF65-F5344CB8AC3E}">
        <p14:creationId xmlns:p14="http://schemas.microsoft.com/office/powerpoint/2010/main" val="919059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00719215751711_5.jpg"/>
          <p:cNvPicPr>
            <a:picLocks noChangeAspect="1"/>
          </p:cNvPicPr>
          <p:nvPr/>
        </p:nvPicPr>
        <p:blipFill>
          <a:blip r:embed="rId2">
            <a:duotone>
              <a:schemeClr val="bg2">
                <a:shade val="45000"/>
                <a:satMod val="135000"/>
              </a:schemeClr>
              <a:prstClr val="white"/>
            </a:duotone>
          </a:blip>
          <a:stretch>
            <a:fillRect/>
          </a:stretch>
        </p:blipFill>
        <p:spPr>
          <a:xfrm>
            <a:off x="0" y="0"/>
            <a:ext cx="9144000" cy="6858000"/>
          </a:xfrm>
          <a:prstGeom prst="rect">
            <a:avLst/>
          </a:prstGeom>
          <a:effectLst>
            <a:softEdge rad="635000"/>
          </a:effectLst>
        </p:spPr>
      </p:pic>
      <p:pic>
        <p:nvPicPr>
          <p:cNvPr id="8" name="Picture 2" descr="K:\پروژه بادگیر\lariha_badgir.jpg"/>
          <p:cNvPicPr>
            <a:picLocks noChangeAspect="1" noChangeArrowheads="1"/>
          </p:cNvPicPr>
          <p:nvPr/>
        </p:nvPicPr>
        <p:blipFill>
          <a:blip r:embed="rId3"/>
          <a:srcRect/>
          <a:stretch>
            <a:fillRect/>
          </a:stretch>
        </p:blipFill>
        <p:spPr bwMode="auto">
          <a:xfrm>
            <a:off x="107504" y="4293096"/>
            <a:ext cx="2000264" cy="2357430"/>
          </a:xfrm>
          <a:prstGeom prst="ellipse">
            <a:avLst/>
          </a:prstGeom>
          <a:ln>
            <a:noFill/>
          </a:ln>
          <a:effectLst>
            <a:softEdge rad="112500"/>
          </a:effectLst>
        </p:spPr>
      </p:pic>
      <p:sp>
        <p:nvSpPr>
          <p:cNvPr id="9" name="Rectangle 8"/>
          <p:cNvSpPr/>
          <p:nvPr/>
        </p:nvSpPr>
        <p:spPr>
          <a:xfrm>
            <a:off x="4211960" y="980728"/>
            <a:ext cx="4164922" cy="304698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2700000" algn="tl" rotWithShape="0">
                    <a:prstClr val="black">
                      <a:alpha val="40000"/>
                    </a:prstClr>
                  </a:outerShdw>
                </a:effectLst>
                <a:latin typeface="IranNastaliq" pitchFamily="18" charset="0"/>
                <a:cs typeface="IranNastaliq" pitchFamily="18" charset="0"/>
              </a:rPr>
              <a:t>پروژه تنظیم شرایط محیطی</a:t>
            </a:r>
          </a:p>
          <a:p>
            <a:pPr algn="ctr"/>
            <a:endParaRPr lang="fa-IR"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2700000" algn="tl" rotWithShape="0">
                  <a:prstClr val="black">
                    <a:alpha val="40000"/>
                  </a:prstClr>
                </a:outerShdw>
              </a:effectLst>
              <a:latin typeface="IranNastaliq" pitchFamily="18" charset="0"/>
              <a:cs typeface="IranNastaliq" pitchFamily="18" charset="0"/>
            </a:endParaRPr>
          </a:p>
          <a:p>
            <a:pPr algn="ctr"/>
            <a:r>
              <a:rPr lang="fa-IR"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2700000" algn="tl" rotWithShape="0">
                    <a:prstClr val="black">
                      <a:alpha val="40000"/>
                    </a:prstClr>
                  </a:outerShdw>
                </a:effectLst>
                <a:latin typeface="IranNastaliq" pitchFamily="18" charset="0"/>
                <a:cs typeface="IranNastaliq" pitchFamily="18" charset="0"/>
              </a:rPr>
              <a:t>محل </a:t>
            </a:r>
            <a:r>
              <a:rPr lang="fa-IR"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2700000" algn="tl" rotWithShape="0">
                    <a:prstClr val="black">
                      <a:alpha val="40000"/>
                    </a:prstClr>
                  </a:outerShdw>
                </a:effectLst>
                <a:latin typeface="IranNastaliq" pitchFamily="18" charset="0"/>
                <a:cs typeface="IranNastaliq" pitchFamily="18" charset="0"/>
              </a:rPr>
              <a:t>پروژه شهرستان </a:t>
            </a:r>
            <a:r>
              <a:rPr lang="fa-IR"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2700000" algn="tl" rotWithShape="0">
                    <a:prstClr val="black">
                      <a:alpha val="40000"/>
                    </a:prstClr>
                  </a:outerShdw>
                </a:effectLst>
                <a:latin typeface="IranNastaliq" pitchFamily="18" charset="0"/>
                <a:cs typeface="IranNastaliq" pitchFamily="18" charset="0"/>
              </a:rPr>
              <a:t>بوشهر</a:t>
            </a:r>
            <a:endParaRPr lang="fa-IR"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50800" dist="38100" dir="2700000" algn="tl" rotWithShape="0">
                  <a:prstClr val="black">
                    <a:alpha val="40000"/>
                  </a:prstClr>
                </a:outerShdw>
              </a:effectLst>
              <a:latin typeface="IranNastaliq" pitchFamily="18" charset="0"/>
              <a:cs typeface="IranNastaliq"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505" b="100000" l="0" r="100000">
                        <a14:foregroundMark x1="34681" y1="32609" x2="38298" y2="46656"/>
                        <a14:backgroundMark x1="12979" y1="33612" x2="54043" y2="89632"/>
                        <a14:backgroundMark x1="12340" y1="27926" x2="4894" y2="20401"/>
                      </a14:backgroundRemoval>
                    </a14:imgEffect>
                  </a14:imgLayer>
                </a14:imgProps>
              </a:ext>
              <a:ext uri="{28A0092B-C50C-407E-A947-70E740481C1C}">
                <a14:useLocalDpi xmlns:a14="http://schemas.microsoft.com/office/drawing/2010/main" val="0"/>
              </a:ext>
            </a:extLst>
          </a:blip>
          <a:stretch>
            <a:fillRect/>
          </a:stretch>
        </p:blipFill>
        <p:spPr>
          <a:xfrm>
            <a:off x="-180528" y="383"/>
            <a:ext cx="5616624" cy="6539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6109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8104" y="1761526"/>
            <a:ext cx="2979844" cy="707886"/>
          </a:xfrm>
          <a:prstGeom prst="rect">
            <a:avLst/>
          </a:prstGeom>
          <a:noFill/>
        </p:spPr>
        <p:txBody>
          <a:bodyPr wrap="square" rtlCol="1">
            <a:spAutoFit/>
          </a:bodyPr>
          <a:lstStyle/>
          <a:p>
            <a:pPr algn="ctr"/>
            <a:r>
              <a:rPr lang="fa-IR" sz="2000" b="1" dirty="0" smtClean="0"/>
              <a:t>ایوان های وسیع و بلند و رو به دریا</a:t>
            </a:r>
            <a:endParaRPr lang="fa-IR"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635496"/>
            <a:ext cx="4334238" cy="305228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790" y="3665058"/>
            <a:ext cx="3725745" cy="2860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9059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6055" y="620688"/>
            <a:ext cx="3161443" cy="369332"/>
          </a:xfrm>
          <a:prstGeom prst="rect">
            <a:avLst/>
          </a:prstGeom>
        </p:spPr>
        <p:txBody>
          <a:bodyPr wrap="none">
            <a:spAutoFit/>
          </a:bodyPr>
          <a:lstStyle/>
          <a:p>
            <a:r>
              <a:rPr lang="ar-SA" b="1" dirty="0"/>
              <a:t>سایه­بان و شبکه­های چوبی</a:t>
            </a:r>
            <a:endParaRPr lang="en-US"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461" t="5561" r="6008" b="13270"/>
          <a:stretch/>
        </p:blipFill>
        <p:spPr>
          <a:xfrm>
            <a:off x="611560" y="1204686"/>
            <a:ext cx="4175564" cy="271417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475" r="20264" b="43434"/>
          <a:stretch/>
        </p:blipFill>
        <p:spPr>
          <a:xfrm>
            <a:off x="5292080" y="1431369"/>
            <a:ext cx="3358667" cy="2260806"/>
          </a:xfrm>
          <a:prstGeom prst="rect">
            <a:avLst/>
          </a:prstGeom>
        </p:spPr>
      </p:pic>
      <p:sp>
        <p:nvSpPr>
          <p:cNvPr id="5" name="Striped Right Arrow 4"/>
          <p:cNvSpPr/>
          <p:nvPr/>
        </p:nvSpPr>
        <p:spPr>
          <a:xfrm rot="1475688">
            <a:off x="5240322" y="2106801"/>
            <a:ext cx="864996"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920" y="4016491"/>
            <a:ext cx="3672408" cy="2586203"/>
          </a:xfrm>
          <a:prstGeom prst="rect">
            <a:avLst/>
          </a:prstGeom>
        </p:spPr>
      </p:pic>
      <p:sp>
        <p:nvSpPr>
          <p:cNvPr id="9" name="Striped Right Arrow 8"/>
          <p:cNvSpPr/>
          <p:nvPr/>
        </p:nvSpPr>
        <p:spPr>
          <a:xfrm rot="9889639">
            <a:off x="5493817" y="4473281"/>
            <a:ext cx="864996" cy="288032"/>
          </a:xfrm>
          <a:prstGeom prst="stripedRightArrow">
            <a:avLst/>
          </a:prstGeom>
          <a:solidFill>
            <a:srgbClr val="FFFF00"/>
          </a:solidFill>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sz="2000">
              <a:solidFill>
                <a:srgbClr val="FFFF00"/>
              </a:solidFill>
            </a:endParaRPr>
          </a:p>
        </p:txBody>
      </p:sp>
    </p:spTree>
    <p:extLst>
      <p:ext uri="{BB962C8B-B14F-4D97-AF65-F5344CB8AC3E}">
        <p14:creationId xmlns:p14="http://schemas.microsoft.com/office/powerpoint/2010/main" val="20467714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9" y="620688"/>
            <a:ext cx="7193890" cy="1138773"/>
          </a:xfrm>
          <a:prstGeom prst="rect">
            <a:avLst/>
          </a:prstGeom>
        </p:spPr>
        <p:txBody>
          <a:bodyPr wrap="square">
            <a:spAutoFit/>
          </a:bodyPr>
          <a:lstStyle/>
          <a:p>
            <a:r>
              <a:rPr lang="fa-IR" b="1" dirty="0" smtClean="0"/>
              <a:t>استفاده از شیشه های رنگی</a:t>
            </a:r>
          </a:p>
          <a:p>
            <a:pPr algn="just"/>
            <a:r>
              <a:rPr lang="ar-SA" sz="1600" dirty="0"/>
              <a:t>استفاده از شیشه­های رنگی باعث شکست فرکانس­های نوری شده و حرارت کمتری را به فضای داخلی وارد می­کند. علاوه بر ان وجود نورگیرها در بالای بازشوها، سبب می­شود که نور مستقیماً به بخش­های پایین اتاق­ها برخورد نکرده </a:t>
            </a:r>
            <a:endParaRPr lang="en-US" sz="1600" b="1"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6241"/>
          <a:stretch/>
        </p:blipFill>
        <p:spPr>
          <a:xfrm>
            <a:off x="827584" y="1949354"/>
            <a:ext cx="3251057" cy="417646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696" r="20115"/>
          <a:stretch/>
        </p:blipFill>
        <p:spPr>
          <a:xfrm>
            <a:off x="4640554" y="1949354"/>
            <a:ext cx="3171806" cy="4176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837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400110"/>
          </a:xfrm>
          <a:prstGeom prst="rect">
            <a:avLst/>
          </a:prstGeom>
          <a:noFill/>
        </p:spPr>
        <p:txBody>
          <a:bodyPr wrap="square" rtlCol="1">
            <a:spAutoFit/>
          </a:bodyPr>
          <a:lstStyle/>
          <a:p>
            <a:r>
              <a:rPr lang="fa-IR" sz="2000" b="1" dirty="0" smtClean="0"/>
              <a:t>محل سایت مورد نظر در شهرستان بوشهر</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270" t="14513" r="27461" b="18375"/>
          <a:stretch/>
        </p:blipFill>
        <p:spPr>
          <a:xfrm>
            <a:off x="323528" y="1196752"/>
            <a:ext cx="3773715" cy="36576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794" t="4491" r="34762" b="3993"/>
          <a:stretch/>
        </p:blipFill>
        <p:spPr>
          <a:xfrm>
            <a:off x="4421651" y="1196752"/>
            <a:ext cx="4064000" cy="4987553"/>
          </a:xfrm>
          <a:prstGeom prst="rect">
            <a:avLst/>
          </a:prstGeom>
          <a:ln>
            <a:noFill/>
          </a:ln>
          <a:effectLst>
            <a:outerShdw blurRad="292100" dist="139700" dir="2700000" algn="tl" rotWithShape="0">
              <a:srgbClr val="333333">
                <a:alpha val="65000"/>
              </a:srgbClr>
            </a:outerShdw>
          </a:effectLst>
        </p:spPr>
      </p:pic>
      <p:sp>
        <p:nvSpPr>
          <p:cNvPr id="5" name="Curved Up Arrow 4"/>
          <p:cNvSpPr/>
          <p:nvPr/>
        </p:nvSpPr>
        <p:spPr>
          <a:xfrm>
            <a:off x="1619672" y="3947864"/>
            <a:ext cx="4320480" cy="849288"/>
          </a:xfrm>
          <a:prstGeom prst="curvedUpArrow">
            <a:avLst>
              <a:gd name="adj1" fmla="val 25000"/>
              <a:gd name="adj2" fmla="val 46555"/>
              <a:gd name="adj3" fmla="val 25000"/>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solidFill>
                <a:schemeClr val="tx1"/>
              </a:solidFill>
            </a:endParaRPr>
          </a:p>
        </p:txBody>
      </p:sp>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88024" y="764704"/>
            <a:ext cx="4104456" cy="1631216"/>
          </a:xfrm>
          <a:prstGeom prst="rect">
            <a:avLst/>
          </a:prstGeom>
        </p:spPr>
        <p:style>
          <a:lnRef idx="3">
            <a:schemeClr val="lt1"/>
          </a:lnRef>
          <a:fillRef idx="1">
            <a:schemeClr val="dk1"/>
          </a:fillRef>
          <a:effectRef idx="1">
            <a:schemeClr val="dk1"/>
          </a:effectRef>
          <a:fontRef idx="minor">
            <a:schemeClr val="lt1"/>
          </a:fontRef>
        </p:style>
        <p:txBody>
          <a:bodyPr wrap="square" rtlCol="1">
            <a:spAutoFit/>
          </a:bodyPr>
          <a:lstStyle/>
          <a:p>
            <a:pPr algn="ctr"/>
            <a:r>
              <a:rPr lang="fa-IR" sz="2000" b="1" dirty="0" smtClean="0"/>
              <a:t>محل سایت مورد نظر در شهرستان بوشهر که سایت مورد نظر جنب قلعه قدیمی ریشهر با ارتفاع 20 متر بالاتر از سطح دریا واقع می باشد</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139" t="11992" r="26931" b="33128"/>
          <a:stretch/>
        </p:blipFill>
        <p:spPr>
          <a:xfrm>
            <a:off x="198668" y="260648"/>
            <a:ext cx="4373331" cy="6375071"/>
          </a:xfrm>
          <a:prstGeom prst="rect">
            <a:avLst/>
          </a:prstGeom>
        </p:spPr>
      </p:pic>
      <p:sp>
        <p:nvSpPr>
          <p:cNvPr id="7" name="Striped Right Arrow 6"/>
          <p:cNvSpPr/>
          <p:nvPr/>
        </p:nvSpPr>
        <p:spPr>
          <a:xfrm rot="1065467">
            <a:off x="210960" y="4908990"/>
            <a:ext cx="1250563"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47" y="3448183"/>
            <a:ext cx="4178233" cy="2774671"/>
          </a:xfrm>
          <a:prstGeom prst="rect">
            <a:avLst/>
          </a:prstGeom>
        </p:spPr>
      </p:pic>
      <p:sp>
        <p:nvSpPr>
          <p:cNvPr id="2" name="Curved Up Arrow 1"/>
          <p:cNvSpPr/>
          <p:nvPr/>
        </p:nvSpPr>
        <p:spPr>
          <a:xfrm>
            <a:off x="1763688" y="5517232"/>
            <a:ext cx="4536504" cy="864096"/>
          </a:xfrm>
          <a:prstGeom prst="curvedUpArrow">
            <a:avLst>
              <a:gd name="adj1" fmla="val 25000"/>
              <a:gd name="adj2" fmla="val 42040"/>
              <a:gd name="adj3" fmla="val 25000"/>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solidFill>
                <a:schemeClr val="tx1"/>
              </a:solidFill>
            </a:endParaRPr>
          </a:p>
        </p:txBody>
      </p:sp>
      <p:sp>
        <p:nvSpPr>
          <p:cNvPr id="8" name="Striped Right Arrow 7"/>
          <p:cNvSpPr/>
          <p:nvPr/>
        </p:nvSpPr>
        <p:spPr>
          <a:xfrm rot="3672611">
            <a:off x="6128741" y="3152471"/>
            <a:ext cx="1763510" cy="363183"/>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569281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826" r="13015"/>
          <a:stretch/>
        </p:blipFill>
        <p:spPr>
          <a:xfrm>
            <a:off x="-1" y="0"/>
            <a:ext cx="9144001" cy="6891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666" r="3334"/>
          <a:stretch/>
        </p:blipFill>
        <p:spPr>
          <a:xfrm>
            <a:off x="0" y="6415"/>
            <a:ext cx="9144000" cy="6858000"/>
          </a:xfrm>
          <a:prstGeom prst="rect">
            <a:avLst/>
          </a:prstGeom>
        </p:spPr>
      </p:pic>
      <p:sp>
        <p:nvSpPr>
          <p:cNvPr id="5" name="Striped Right Arrow 4"/>
          <p:cNvSpPr/>
          <p:nvPr/>
        </p:nvSpPr>
        <p:spPr>
          <a:xfrm rot="3482781">
            <a:off x="1192774" y="1281630"/>
            <a:ext cx="1224136" cy="288032"/>
          </a:xfrm>
          <a:prstGeom prst="stripedRightArrow">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p>
        </p:txBody>
      </p:sp>
      <p:sp>
        <p:nvSpPr>
          <p:cNvPr id="6" name="Striped Right Arrow 5"/>
          <p:cNvSpPr/>
          <p:nvPr/>
        </p:nvSpPr>
        <p:spPr>
          <a:xfrm rot="3482781">
            <a:off x="746653" y="1589141"/>
            <a:ext cx="1224136" cy="288032"/>
          </a:xfrm>
          <a:prstGeom prst="stripedRightArrow">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p>
        </p:txBody>
      </p:sp>
      <p:sp>
        <p:nvSpPr>
          <p:cNvPr id="4" name="TextBox 3"/>
          <p:cNvSpPr txBox="1"/>
          <p:nvPr/>
        </p:nvSpPr>
        <p:spPr>
          <a:xfrm>
            <a:off x="292674" y="143970"/>
            <a:ext cx="3024336" cy="646331"/>
          </a:xfrm>
          <a:prstGeom prst="rect">
            <a:avLst/>
          </a:prstGeom>
          <a:solidFill>
            <a:schemeClr val="tx1"/>
          </a:solidFill>
        </p:spPr>
        <p:txBody>
          <a:bodyPr wrap="square" rtlCol="1">
            <a:spAutoFit/>
          </a:bodyPr>
          <a:lstStyle/>
          <a:p>
            <a:r>
              <a:rPr lang="fa-IR" b="1" dirty="0" smtClean="0">
                <a:solidFill>
                  <a:srgbClr val="FFFF00"/>
                </a:solidFill>
              </a:rPr>
              <a:t>بادهای غالب شمال غربی باد قوس</a:t>
            </a:r>
            <a:endParaRPr lang="fa-IR" b="1" dirty="0">
              <a:solidFill>
                <a:srgbClr val="FFFF00"/>
              </a:solidFill>
            </a:endParaRPr>
          </a:p>
        </p:txBody>
      </p:sp>
      <p:sp>
        <p:nvSpPr>
          <p:cNvPr id="7" name="Notched Right Arrow 6"/>
          <p:cNvSpPr/>
          <p:nvPr/>
        </p:nvSpPr>
        <p:spPr>
          <a:xfrm>
            <a:off x="818203" y="5099845"/>
            <a:ext cx="1080120" cy="288032"/>
          </a:xfrm>
          <a:prstGeom prst="notchedRightArrow">
            <a:avLst/>
          </a:prstGeom>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9" name="Notched Right Arrow 8"/>
          <p:cNvSpPr/>
          <p:nvPr/>
        </p:nvSpPr>
        <p:spPr>
          <a:xfrm>
            <a:off x="1898323" y="4611849"/>
            <a:ext cx="1080120" cy="288032"/>
          </a:xfrm>
          <a:prstGeom prst="notchedRightArrow">
            <a:avLst/>
          </a:prstGeom>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10" name="Notched Right Arrow 9"/>
          <p:cNvSpPr/>
          <p:nvPr/>
        </p:nvSpPr>
        <p:spPr>
          <a:xfrm>
            <a:off x="1516809" y="3874683"/>
            <a:ext cx="1080120" cy="288032"/>
          </a:xfrm>
          <a:prstGeom prst="notchedRightArrow">
            <a:avLst/>
          </a:prstGeom>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11" name="TextBox 10"/>
          <p:cNvSpPr txBox="1"/>
          <p:nvPr/>
        </p:nvSpPr>
        <p:spPr>
          <a:xfrm>
            <a:off x="41304" y="4220924"/>
            <a:ext cx="2229538" cy="369332"/>
          </a:xfrm>
          <a:prstGeom prst="rect">
            <a:avLst/>
          </a:prstGeom>
          <a:solidFill>
            <a:schemeClr val="tx1"/>
          </a:solidFill>
        </p:spPr>
        <p:txBody>
          <a:bodyPr wrap="square" rtlCol="1">
            <a:spAutoFit/>
          </a:bodyPr>
          <a:lstStyle/>
          <a:p>
            <a:r>
              <a:rPr lang="fa-IR" b="1" dirty="0" smtClean="0">
                <a:solidFill>
                  <a:srgbClr val="FFFF00"/>
                </a:solidFill>
              </a:rPr>
              <a:t>بادهای غربی دریا</a:t>
            </a:r>
            <a:endParaRPr lang="fa-IR" b="1" dirty="0">
              <a:solidFill>
                <a:srgbClr val="FFFF00"/>
              </a:solidFill>
            </a:endParaRPr>
          </a:p>
        </p:txBody>
      </p:sp>
      <p:cxnSp>
        <p:nvCxnSpPr>
          <p:cNvPr id="15" name="Curved Connector 14"/>
          <p:cNvCxnSpPr/>
          <p:nvPr/>
        </p:nvCxnSpPr>
        <p:spPr>
          <a:xfrm rot="16200000" flipH="1">
            <a:off x="2524922" y="2780927"/>
            <a:ext cx="864095" cy="720081"/>
          </a:xfrm>
          <a:prstGeom prst="curvedConnector3">
            <a:avLst>
              <a:gd name="adj1" fmla="val 50000"/>
            </a:avLst>
          </a:prstGeom>
          <a:ln w="76200">
            <a:headEnd type="none" w="med" len="med"/>
            <a:tailEnd type="triangle" w="med" len="med"/>
          </a:ln>
        </p:spPr>
        <p:style>
          <a:lnRef idx="3">
            <a:schemeClr val="accent6"/>
          </a:lnRef>
          <a:fillRef idx="0">
            <a:schemeClr val="accent6"/>
          </a:fillRef>
          <a:effectRef idx="2">
            <a:schemeClr val="accent6"/>
          </a:effectRef>
          <a:fontRef idx="minor">
            <a:schemeClr val="tx1"/>
          </a:fontRef>
        </p:style>
      </p:cxnSp>
      <p:cxnSp>
        <p:nvCxnSpPr>
          <p:cNvPr id="20" name="Curved Connector 19"/>
          <p:cNvCxnSpPr/>
          <p:nvPr/>
        </p:nvCxnSpPr>
        <p:spPr>
          <a:xfrm rot="16200000" flipH="1">
            <a:off x="2757646" y="2636912"/>
            <a:ext cx="864095" cy="720081"/>
          </a:xfrm>
          <a:prstGeom prst="curvedConnector3">
            <a:avLst>
              <a:gd name="adj1" fmla="val 50000"/>
            </a:avLst>
          </a:prstGeom>
          <a:ln w="76200">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3046814" y="2305306"/>
            <a:ext cx="2346558" cy="369332"/>
          </a:xfrm>
          <a:prstGeom prst="rect">
            <a:avLst/>
          </a:prstGeom>
          <a:solidFill>
            <a:schemeClr val="tx1"/>
          </a:solidFill>
        </p:spPr>
        <p:txBody>
          <a:bodyPr wrap="square" rtlCol="1">
            <a:spAutoFit/>
          </a:bodyPr>
          <a:lstStyle/>
          <a:p>
            <a:r>
              <a:rPr lang="fa-IR" b="1" dirty="0" smtClean="0">
                <a:solidFill>
                  <a:srgbClr val="FFFF00"/>
                </a:solidFill>
              </a:rPr>
              <a:t>طوفان و گرد و غبار</a:t>
            </a:r>
            <a:endParaRPr lang="fa-IR" b="1" dirty="0">
              <a:solidFill>
                <a:srgbClr val="FFFF00"/>
              </a:solidFill>
            </a:endParaRPr>
          </a:p>
        </p:txBody>
      </p:sp>
      <p:sp>
        <p:nvSpPr>
          <p:cNvPr id="22" name="Sun 21"/>
          <p:cNvSpPr/>
          <p:nvPr/>
        </p:nvSpPr>
        <p:spPr>
          <a:xfrm>
            <a:off x="41304" y="3309009"/>
            <a:ext cx="619926" cy="5897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Lightning Bolt 22"/>
          <p:cNvSpPr/>
          <p:nvPr/>
        </p:nvSpPr>
        <p:spPr>
          <a:xfrm>
            <a:off x="2347351" y="3213099"/>
            <a:ext cx="699463" cy="43180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Sun 23"/>
          <p:cNvSpPr/>
          <p:nvPr/>
        </p:nvSpPr>
        <p:spPr>
          <a:xfrm>
            <a:off x="2647006" y="1046613"/>
            <a:ext cx="619926" cy="5897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5" name="Sun 24"/>
          <p:cNvSpPr/>
          <p:nvPr/>
        </p:nvSpPr>
        <p:spPr>
          <a:xfrm>
            <a:off x="6596123" y="1323712"/>
            <a:ext cx="619926" cy="589700"/>
          </a:xfrm>
          <a:prstGeom prst="sun">
            <a:avLst/>
          </a:prstGeom>
          <a:solidFill>
            <a:srgbClr val="CC9B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6" name="Sun 25"/>
          <p:cNvSpPr/>
          <p:nvPr/>
        </p:nvSpPr>
        <p:spPr>
          <a:xfrm>
            <a:off x="8524074" y="3278165"/>
            <a:ext cx="619926" cy="589700"/>
          </a:xfrm>
          <a:prstGeom prst="su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7" name="Sun 26"/>
          <p:cNvSpPr/>
          <p:nvPr/>
        </p:nvSpPr>
        <p:spPr>
          <a:xfrm>
            <a:off x="4580927" y="792060"/>
            <a:ext cx="619926" cy="589700"/>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8" name="Cloud 27"/>
          <p:cNvSpPr/>
          <p:nvPr/>
        </p:nvSpPr>
        <p:spPr>
          <a:xfrm>
            <a:off x="240602" y="1501074"/>
            <a:ext cx="662002" cy="426165"/>
          </a:xfrm>
          <a:prstGeom prst="cloud">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29" name="Cloud 28"/>
          <p:cNvSpPr/>
          <p:nvPr/>
        </p:nvSpPr>
        <p:spPr>
          <a:xfrm>
            <a:off x="744747" y="2023402"/>
            <a:ext cx="613974" cy="327719"/>
          </a:xfrm>
          <a:prstGeom prst="cloud">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30" name="Cloud 29"/>
          <p:cNvSpPr/>
          <p:nvPr/>
        </p:nvSpPr>
        <p:spPr>
          <a:xfrm>
            <a:off x="2153967" y="2023402"/>
            <a:ext cx="662002" cy="426165"/>
          </a:xfrm>
          <a:prstGeom prst="cloud">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31" name="Donut 30"/>
          <p:cNvSpPr/>
          <p:nvPr/>
        </p:nvSpPr>
        <p:spPr>
          <a:xfrm>
            <a:off x="3118822" y="3573016"/>
            <a:ext cx="1021130" cy="1008112"/>
          </a:xfrm>
          <a:prstGeom prst="donut">
            <a:avLst>
              <a:gd name="adj" fmla="val 4844"/>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solidFill>
                <a:schemeClr val="tx1"/>
              </a:solidFill>
            </a:endParaRPr>
          </a:p>
        </p:txBody>
      </p:sp>
      <p:sp>
        <p:nvSpPr>
          <p:cNvPr id="32" name="Up Arrow 31"/>
          <p:cNvSpPr/>
          <p:nvPr/>
        </p:nvSpPr>
        <p:spPr>
          <a:xfrm>
            <a:off x="7879940" y="5396440"/>
            <a:ext cx="1012540" cy="1044116"/>
          </a:xfrm>
          <a:prstGeom prst="up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33" name="Rectangle 32"/>
          <p:cNvSpPr/>
          <p:nvPr/>
        </p:nvSpPr>
        <p:spPr>
          <a:xfrm>
            <a:off x="8105524" y="5671115"/>
            <a:ext cx="561371" cy="769441"/>
          </a:xfrm>
          <a:prstGeom prst="rect">
            <a:avLst/>
          </a:prstGeom>
          <a:noFill/>
        </p:spPr>
        <p:txBody>
          <a:bodyPr wrap="none" lIns="91440" tIns="45720" rIns="91440" bIns="45720">
            <a:spAutoFit/>
          </a:bodyPr>
          <a:lstStyle/>
          <a:p>
            <a:pPr algn="ct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Notched Right Arrow 33"/>
          <p:cNvSpPr/>
          <p:nvPr/>
        </p:nvSpPr>
        <p:spPr>
          <a:xfrm rot="10477063">
            <a:off x="3983687" y="4684953"/>
            <a:ext cx="1080120" cy="288032"/>
          </a:xfrm>
          <a:prstGeom prst="notchedRightArrow">
            <a:avLst/>
          </a:prstGeom>
          <a:solidFill>
            <a:srgbClr val="7030A0"/>
          </a:solidFill>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35" name="Notched Right Arrow 34"/>
          <p:cNvSpPr/>
          <p:nvPr/>
        </p:nvSpPr>
        <p:spPr>
          <a:xfrm rot="10477063">
            <a:off x="3742462" y="5592991"/>
            <a:ext cx="1080120" cy="288032"/>
          </a:xfrm>
          <a:prstGeom prst="notchedRightArrow">
            <a:avLst/>
          </a:prstGeom>
          <a:solidFill>
            <a:srgbClr val="7030A0"/>
          </a:solidFill>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36" name="Notched Right Arrow 35"/>
          <p:cNvSpPr/>
          <p:nvPr/>
        </p:nvSpPr>
        <p:spPr>
          <a:xfrm rot="10477063">
            <a:off x="3367905" y="5179855"/>
            <a:ext cx="1080120" cy="288032"/>
          </a:xfrm>
          <a:prstGeom prst="notchedRightArrow">
            <a:avLst/>
          </a:prstGeom>
          <a:solidFill>
            <a:srgbClr val="7030A0"/>
          </a:solidFill>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38" name="TextBox 37"/>
          <p:cNvSpPr txBox="1"/>
          <p:nvPr/>
        </p:nvSpPr>
        <p:spPr>
          <a:xfrm>
            <a:off x="5173746" y="4561343"/>
            <a:ext cx="2762950" cy="923330"/>
          </a:xfrm>
          <a:prstGeom prst="rect">
            <a:avLst/>
          </a:prstGeom>
          <a:solidFill>
            <a:schemeClr val="tx1"/>
          </a:solidFill>
        </p:spPr>
        <p:txBody>
          <a:bodyPr wrap="square" rtlCol="1">
            <a:spAutoFit/>
          </a:bodyPr>
          <a:lstStyle/>
          <a:p>
            <a:r>
              <a:rPr lang="fa-IR" b="1" dirty="0" smtClean="0">
                <a:solidFill>
                  <a:srgbClr val="FFFF00"/>
                </a:solidFill>
              </a:rPr>
              <a:t>باد بررد در شب ها از خشکی به سمت دریا می وزد و خشک است</a:t>
            </a:r>
            <a:endParaRPr lang="fa-IR" b="1" dirty="0">
              <a:solidFill>
                <a:srgbClr val="FFFF00"/>
              </a:solidFill>
            </a:endParaRPr>
          </a:p>
        </p:txBody>
      </p:sp>
      <p:sp>
        <p:nvSpPr>
          <p:cNvPr id="39" name="Notched Right Arrow 38"/>
          <p:cNvSpPr/>
          <p:nvPr/>
        </p:nvSpPr>
        <p:spPr>
          <a:xfrm rot="10089859">
            <a:off x="4660793" y="4086204"/>
            <a:ext cx="1080120" cy="288032"/>
          </a:xfrm>
          <a:prstGeom prst="notchedRightArrow">
            <a:avLst/>
          </a:prstGeom>
          <a:solidFill>
            <a:srgbClr val="7030A0"/>
          </a:solidFill>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40" name="Notched Right Arrow 39"/>
          <p:cNvSpPr/>
          <p:nvPr/>
        </p:nvSpPr>
        <p:spPr>
          <a:xfrm rot="10027186">
            <a:off x="4643462" y="3338844"/>
            <a:ext cx="1080120" cy="288032"/>
          </a:xfrm>
          <a:prstGeom prst="notchedRightArrow">
            <a:avLst/>
          </a:prstGeom>
          <a:solidFill>
            <a:srgbClr val="7030A0"/>
          </a:solidFill>
        </p:spPr>
        <p:style>
          <a:lnRef idx="3">
            <a:schemeClr val="lt1"/>
          </a:lnRef>
          <a:fillRef idx="1">
            <a:schemeClr val="accent2"/>
          </a:fillRef>
          <a:effectRef idx="1">
            <a:schemeClr val="accent2"/>
          </a:effectRef>
          <a:fontRef idx="minor">
            <a:schemeClr val="lt1"/>
          </a:fontRef>
        </p:style>
        <p:txBody>
          <a:bodyPr rtlCol="1" anchor="ctr"/>
          <a:lstStyle/>
          <a:p>
            <a:pPr algn="ctr"/>
            <a:endParaRPr lang="fa-IR"/>
          </a:p>
        </p:txBody>
      </p:sp>
      <p:sp>
        <p:nvSpPr>
          <p:cNvPr id="37" name="Striped Right Arrow 36"/>
          <p:cNvSpPr/>
          <p:nvPr/>
        </p:nvSpPr>
        <p:spPr>
          <a:xfrm rot="3482781">
            <a:off x="1638894" y="993599"/>
            <a:ext cx="1224136" cy="288032"/>
          </a:xfrm>
          <a:prstGeom prst="stripedRightArrow">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fa-IR"/>
          </a:p>
        </p:txBody>
      </p:sp>
      <p:sp>
        <p:nvSpPr>
          <p:cNvPr id="12" name="Notched Right Arrow 11"/>
          <p:cNvSpPr/>
          <p:nvPr/>
        </p:nvSpPr>
        <p:spPr>
          <a:xfrm rot="6090396">
            <a:off x="5772654" y="358747"/>
            <a:ext cx="864096" cy="366649"/>
          </a:xfrm>
          <a:prstGeom prst="notchedRigh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42" name="Notched Right Arrow 41"/>
          <p:cNvSpPr/>
          <p:nvPr/>
        </p:nvSpPr>
        <p:spPr>
          <a:xfrm rot="6090396">
            <a:off x="5310049" y="349742"/>
            <a:ext cx="864096" cy="366649"/>
          </a:xfrm>
          <a:prstGeom prst="notchedRigh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
        <p:nvSpPr>
          <p:cNvPr id="43" name="TextBox 42"/>
          <p:cNvSpPr txBox="1"/>
          <p:nvPr/>
        </p:nvSpPr>
        <p:spPr>
          <a:xfrm>
            <a:off x="6706661" y="6415"/>
            <a:ext cx="2346558" cy="738664"/>
          </a:xfrm>
          <a:prstGeom prst="rect">
            <a:avLst/>
          </a:prstGeom>
          <a:solidFill>
            <a:schemeClr val="tx1"/>
          </a:solidFill>
        </p:spPr>
        <p:txBody>
          <a:bodyPr wrap="square" rtlCol="1">
            <a:spAutoFit/>
          </a:bodyPr>
          <a:lstStyle/>
          <a:p>
            <a:pPr algn="ctr"/>
            <a:r>
              <a:rPr lang="fa-IR" sz="1400" b="1" dirty="0" smtClean="0">
                <a:solidFill>
                  <a:srgbClr val="FFFF00"/>
                </a:solidFill>
              </a:rPr>
              <a:t>صداهای مزاحم</a:t>
            </a:r>
          </a:p>
          <a:p>
            <a:pPr algn="ctr"/>
            <a:r>
              <a:rPr lang="fa-IR" sz="1400" b="1" dirty="0" smtClean="0">
                <a:solidFill>
                  <a:srgbClr val="FFFF00"/>
                </a:solidFill>
              </a:rPr>
              <a:t>از طرف پایگاه نیروی هوایی</a:t>
            </a:r>
            <a:endParaRPr lang="fa-IR" sz="1400" b="1" dirty="0">
              <a:solidFill>
                <a:srgbClr val="FFFF00"/>
              </a:solidFill>
            </a:endParaRPr>
          </a:p>
        </p:txBody>
      </p:sp>
      <p:sp>
        <p:nvSpPr>
          <p:cNvPr id="44" name="Notched Right Arrow 43"/>
          <p:cNvSpPr/>
          <p:nvPr/>
        </p:nvSpPr>
        <p:spPr>
          <a:xfrm rot="6090396">
            <a:off x="6226157" y="453618"/>
            <a:ext cx="864096" cy="366649"/>
          </a:xfrm>
          <a:prstGeom prst="notchedRightArrow">
            <a:avLst/>
          </a:prstGeom>
        </p:spPr>
        <p:style>
          <a:lnRef idx="0">
            <a:schemeClr val="accent5"/>
          </a:lnRef>
          <a:fillRef idx="3">
            <a:schemeClr val="accent5"/>
          </a:fillRef>
          <a:effectRef idx="3">
            <a:schemeClr val="accent5"/>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5616" y="384099"/>
            <a:ext cx="7776864" cy="400110"/>
          </a:xfrm>
          <a:prstGeom prst="rect">
            <a:avLst/>
          </a:prstGeom>
          <a:noFill/>
        </p:spPr>
        <p:txBody>
          <a:bodyPr wrap="square" rtlCol="1">
            <a:spAutoFit/>
          </a:bodyPr>
          <a:lstStyle/>
          <a:p>
            <a:r>
              <a:rPr lang="fa-IR" sz="2000" b="1" dirty="0" smtClean="0"/>
              <a:t>دسترسی ها</a:t>
            </a:r>
            <a:endParaRPr lang="fa-IR" sz="1600" dirty="0" smtClean="0">
              <a:latin typeface="Tahoma (Body)"/>
              <a:cs typeface="+mj-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4750" t="-312" r="5063" b="10444"/>
          <a:stretch/>
        </p:blipFill>
        <p:spPr>
          <a:xfrm>
            <a:off x="0" y="0"/>
            <a:ext cx="9144000" cy="6864017"/>
          </a:xfrm>
          <a:prstGeom prst="rect">
            <a:avLst/>
          </a:prstGeom>
        </p:spPr>
      </p:pic>
      <p:cxnSp>
        <p:nvCxnSpPr>
          <p:cNvPr id="11" name="Straight Arrow Connector 10"/>
          <p:cNvCxnSpPr/>
          <p:nvPr/>
        </p:nvCxnSpPr>
        <p:spPr>
          <a:xfrm flipH="1">
            <a:off x="6084168" y="1052736"/>
            <a:ext cx="504056" cy="19442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19800" y="1640413"/>
            <a:ext cx="1800200" cy="830997"/>
          </a:xfrm>
          <a:prstGeom prst="rect">
            <a:avLst/>
          </a:prstGeom>
          <a:solidFill>
            <a:schemeClr val="tx1">
              <a:lumMod val="95000"/>
              <a:lumOff val="5000"/>
            </a:schemeClr>
          </a:solidFill>
        </p:spPr>
        <p:txBody>
          <a:bodyPr wrap="square" rtlCol="1">
            <a:spAutoFit/>
          </a:bodyPr>
          <a:lstStyle/>
          <a:p>
            <a:r>
              <a:rPr lang="fa-IR" sz="1600" b="1" dirty="0" smtClean="0">
                <a:solidFill>
                  <a:srgbClr val="FFFF00"/>
                </a:solidFill>
              </a:rPr>
              <a:t>دسترسی اصلی علمدار خیابان فرعی ریشهر</a:t>
            </a:r>
            <a:endParaRPr lang="fa-IR" sz="1600" b="1" dirty="0">
              <a:solidFill>
                <a:srgbClr val="FFFF00"/>
              </a:solidFill>
            </a:endParaRPr>
          </a:p>
        </p:txBody>
      </p:sp>
      <p:sp>
        <p:nvSpPr>
          <p:cNvPr id="19" name="TextBox 18"/>
          <p:cNvSpPr txBox="1"/>
          <p:nvPr/>
        </p:nvSpPr>
        <p:spPr>
          <a:xfrm>
            <a:off x="3203848" y="2132856"/>
            <a:ext cx="1080120" cy="338554"/>
          </a:xfrm>
          <a:prstGeom prst="rect">
            <a:avLst/>
          </a:prstGeom>
          <a:solidFill>
            <a:schemeClr val="tx1">
              <a:lumMod val="95000"/>
              <a:lumOff val="5000"/>
            </a:schemeClr>
          </a:solidFill>
        </p:spPr>
        <p:txBody>
          <a:bodyPr wrap="square" rtlCol="1">
            <a:spAutoFit/>
          </a:bodyPr>
          <a:lstStyle/>
          <a:p>
            <a:r>
              <a:rPr lang="fa-IR" sz="1600" b="1" dirty="0" smtClean="0">
                <a:solidFill>
                  <a:srgbClr val="FFFF00"/>
                </a:solidFill>
              </a:rPr>
              <a:t>مسکونی</a:t>
            </a:r>
            <a:endParaRPr lang="fa-IR" sz="1600" b="1" dirty="0">
              <a:solidFill>
                <a:srgbClr val="FFFF00"/>
              </a:solidFill>
            </a:endParaRPr>
          </a:p>
        </p:txBody>
      </p:sp>
      <p:sp>
        <p:nvSpPr>
          <p:cNvPr id="20" name="TextBox 19"/>
          <p:cNvSpPr txBox="1"/>
          <p:nvPr/>
        </p:nvSpPr>
        <p:spPr>
          <a:xfrm>
            <a:off x="1547664" y="548026"/>
            <a:ext cx="1440160" cy="338554"/>
          </a:xfrm>
          <a:prstGeom prst="rect">
            <a:avLst/>
          </a:prstGeom>
          <a:solidFill>
            <a:schemeClr val="tx1">
              <a:lumMod val="95000"/>
              <a:lumOff val="5000"/>
            </a:schemeClr>
          </a:solidFill>
        </p:spPr>
        <p:txBody>
          <a:bodyPr wrap="square" rtlCol="1">
            <a:spAutoFit/>
          </a:bodyPr>
          <a:lstStyle/>
          <a:p>
            <a:r>
              <a:rPr lang="fa-IR" sz="1600" b="1" dirty="0" smtClean="0">
                <a:solidFill>
                  <a:srgbClr val="FFFF00"/>
                </a:solidFill>
              </a:rPr>
              <a:t>پارک ریشهر</a:t>
            </a:r>
            <a:endParaRPr lang="fa-IR" sz="1600" b="1" dirty="0">
              <a:solidFill>
                <a:srgbClr val="FFFF00"/>
              </a:solidFill>
            </a:endParaRPr>
          </a:p>
        </p:txBody>
      </p:sp>
      <p:cxnSp>
        <p:nvCxnSpPr>
          <p:cNvPr id="21" name="Straight Arrow Connector 20"/>
          <p:cNvCxnSpPr/>
          <p:nvPr/>
        </p:nvCxnSpPr>
        <p:spPr>
          <a:xfrm flipH="1">
            <a:off x="3635896" y="3717032"/>
            <a:ext cx="2088232" cy="13681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411760" y="4725144"/>
            <a:ext cx="792088" cy="36004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12160" y="3717032"/>
            <a:ext cx="463860" cy="68407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680012" y="4653136"/>
            <a:ext cx="1796008" cy="122413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9940" y="193228"/>
            <a:ext cx="1080120" cy="338554"/>
          </a:xfrm>
          <a:prstGeom prst="rect">
            <a:avLst/>
          </a:prstGeom>
          <a:solidFill>
            <a:schemeClr val="tx1">
              <a:lumMod val="95000"/>
              <a:lumOff val="5000"/>
            </a:schemeClr>
          </a:solidFill>
        </p:spPr>
        <p:txBody>
          <a:bodyPr wrap="square" rtlCol="1">
            <a:spAutoFit/>
          </a:bodyPr>
          <a:lstStyle/>
          <a:p>
            <a:r>
              <a:rPr lang="fa-IR" sz="1600" b="1" dirty="0" smtClean="0">
                <a:solidFill>
                  <a:srgbClr val="FFFF00"/>
                </a:solidFill>
              </a:rPr>
              <a:t>خ علمدار</a:t>
            </a:r>
            <a:endParaRPr lang="fa-IR" sz="1600" b="1" dirty="0">
              <a:solidFill>
                <a:srgbClr val="FFFF00"/>
              </a:solidFill>
            </a:endParaRPr>
          </a:p>
        </p:txBody>
      </p:sp>
      <p:cxnSp>
        <p:nvCxnSpPr>
          <p:cNvPr id="34" name="Straight Arrow Connector 33"/>
          <p:cNvCxnSpPr/>
          <p:nvPr/>
        </p:nvCxnSpPr>
        <p:spPr>
          <a:xfrm>
            <a:off x="7879940" y="548026"/>
            <a:ext cx="684312" cy="4751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83568" y="6309320"/>
            <a:ext cx="1584176" cy="338554"/>
          </a:xfrm>
          <a:prstGeom prst="rect">
            <a:avLst/>
          </a:prstGeom>
          <a:solidFill>
            <a:schemeClr val="tx1">
              <a:lumMod val="95000"/>
              <a:lumOff val="5000"/>
            </a:schemeClr>
          </a:solidFill>
        </p:spPr>
        <p:txBody>
          <a:bodyPr wrap="square" rtlCol="1">
            <a:spAutoFit/>
          </a:bodyPr>
          <a:lstStyle/>
          <a:p>
            <a:r>
              <a:rPr lang="fa-IR" sz="1600" b="1" dirty="0" smtClean="0">
                <a:solidFill>
                  <a:srgbClr val="FFFF00"/>
                </a:solidFill>
              </a:rPr>
              <a:t>منطقه نظامی</a:t>
            </a:r>
            <a:endParaRPr lang="fa-IR" sz="1600" b="1" dirty="0">
              <a:solidFill>
                <a:srgbClr val="FFFF00"/>
              </a:solidFill>
            </a:endParaRPr>
          </a:p>
        </p:txBody>
      </p:sp>
      <p:cxnSp>
        <p:nvCxnSpPr>
          <p:cNvPr id="37" name="Straight Arrow Connector 36"/>
          <p:cNvCxnSpPr/>
          <p:nvPr/>
        </p:nvCxnSpPr>
        <p:spPr>
          <a:xfrm>
            <a:off x="2267744" y="5967282"/>
            <a:ext cx="463860" cy="68407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851920" y="6174628"/>
            <a:ext cx="570081" cy="5318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Up Arrow 39"/>
          <p:cNvSpPr/>
          <p:nvPr/>
        </p:nvSpPr>
        <p:spPr>
          <a:xfrm>
            <a:off x="7879940" y="5396440"/>
            <a:ext cx="1012540" cy="1044116"/>
          </a:xfrm>
          <a:prstGeom prst="up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fa-IR"/>
          </a:p>
        </p:txBody>
      </p:sp>
      <p:sp>
        <p:nvSpPr>
          <p:cNvPr id="41" name="Rectangle 40"/>
          <p:cNvSpPr/>
          <p:nvPr/>
        </p:nvSpPr>
        <p:spPr>
          <a:xfrm>
            <a:off x="8105524" y="5671115"/>
            <a:ext cx="561371" cy="769441"/>
          </a:xfrm>
          <a:prstGeom prst="rect">
            <a:avLst/>
          </a:prstGeom>
          <a:noFill/>
        </p:spPr>
        <p:txBody>
          <a:bodyPr wrap="none" lIns="91440" tIns="45720" rIns="91440" bIns="45720">
            <a:spAutoFit/>
          </a:bodyPr>
          <a:lstStyle/>
          <a:p>
            <a:pPr algn="ct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773351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9872" y="548680"/>
            <a:ext cx="5068076" cy="400110"/>
          </a:xfrm>
          <a:prstGeom prst="rect">
            <a:avLst/>
          </a:prstGeom>
          <a:noFill/>
        </p:spPr>
        <p:txBody>
          <a:bodyPr wrap="square" rtlCol="1">
            <a:spAutoFit/>
          </a:bodyPr>
          <a:lstStyle/>
          <a:p>
            <a:r>
              <a:rPr lang="fa-IR" sz="2000" b="1" dirty="0" smtClean="0"/>
              <a:t>ایده های طراحی ...... جمعا تعداد 7 ایده</a:t>
            </a:r>
            <a:endParaRPr lang="fa-IR"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7262" t="7063" r="36299" b="6765"/>
          <a:stretch/>
        </p:blipFill>
        <p:spPr>
          <a:xfrm>
            <a:off x="251520" y="357305"/>
            <a:ext cx="1944216" cy="602402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8620" t="9430" r="1739" b="23230"/>
          <a:stretch/>
        </p:blipFill>
        <p:spPr>
          <a:xfrm>
            <a:off x="2771800" y="1117513"/>
            <a:ext cx="5595583" cy="315263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6768" t="4743" r="19829" b="15383"/>
          <a:stretch/>
        </p:blipFill>
        <p:spPr>
          <a:xfrm>
            <a:off x="2767120" y="4460923"/>
            <a:ext cx="2304256" cy="21771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228184" y="4941168"/>
            <a:ext cx="2259764" cy="738664"/>
          </a:xfrm>
          <a:prstGeom prst="rect">
            <a:avLst/>
          </a:prstGeom>
          <a:noFill/>
        </p:spPr>
        <p:txBody>
          <a:bodyPr wrap="square" rtlCol="1">
            <a:spAutoFit/>
          </a:bodyPr>
          <a:lstStyle/>
          <a:p>
            <a:pPr algn="ctr"/>
            <a:r>
              <a:rPr lang="fa-IR" sz="1400" b="1" dirty="0" smtClean="0"/>
              <a:t>استفاده از کرکره برای کوران هوا و استفاده از نور غیر مستقیم</a:t>
            </a:r>
            <a:endParaRPr lang="fa-IR" sz="1200" b="1" dirty="0"/>
          </a:p>
        </p:txBody>
      </p:sp>
      <p:sp>
        <p:nvSpPr>
          <p:cNvPr id="8" name="Rectangle 7"/>
          <p:cNvSpPr/>
          <p:nvPr/>
        </p:nvSpPr>
        <p:spPr>
          <a:xfrm>
            <a:off x="8271129" y="5714718"/>
            <a:ext cx="607859"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1</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233" t="29394" r="4525" b="12231"/>
          <a:stretch/>
        </p:blipFill>
        <p:spPr>
          <a:xfrm>
            <a:off x="611560" y="548680"/>
            <a:ext cx="4271751" cy="364395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1255" t="17860" r="13706" b="8971"/>
          <a:stretch/>
        </p:blipFill>
        <p:spPr>
          <a:xfrm>
            <a:off x="5362525" y="3216189"/>
            <a:ext cx="2811438" cy="3425588"/>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04048" y="1252791"/>
            <a:ext cx="3781983" cy="1631216"/>
          </a:xfrm>
          <a:prstGeom prst="rect">
            <a:avLst/>
          </a:prstGeom>
          <a:noFill/>
        </p:spPr>
        <p:txBody>
          <a:bodyPr wrap="square" rtlCol="1">
            <a:spAutoFit/>
          </a:bodyPr>
          <a:lstStyle/>
          <a:p>
            <a:pPr algn="ctr"/>
            <a:r>
              <a:rPr lang="fa-IR" sz="2000" b="1" dirty="0" smtClean="0"/>
              <a:t>استفاده از سایه بان منفذدار</a:t>
            </a:r>
          </a:p>
          <a:p>
            <a:pPr algn="ctr"/>
            <a:r>
              <a:rPr lang="fa-IR" sz="2000" b="1" dirty="0" smtClean="0"/>
              <a:t>و استفاده از سایه بان های بلند در قسمت ورودی ها بصورت منفذدار همانن یک تراس</a:t>
            </a:r>
            <a:endParaRPr lang="fa-IR" b="1" dirty="0"/>
          </a:p>
        </p:txBody>
      </p:sp>
      <p:sp>
        <p:nvSpPr>
          <p:cNvPr id="6" name="TextBox 5"/>
          <p:cNvSpPr txBox="1"/>
          <p:nvPr/>
        </p:nvSpPr>
        <p:spPr>
          <a:xfrm>
            <a:off x="679930" y="4871603"/>
            <a:ext cx="3744416" cy="1015663"/>
          </a:xfrm>
          <a:prstGeom prst="rect">
            <a:avLst/>
          </a:prstGeom>
          <a:noFill/>
        </p:spPr>
        <p:txBody>
          <a:bodyPr wrap="square" rtlCol="1">
            <a:spAutoFit/>
          </a:bodyPr>
          <a:lstStyle/>
          <a:p>
            <a:pPr algn="ctr"/>
            <a:r>
              <a:rPr lang="fa-IR" sz="2000" b="1" dirty="0" smtClean="0"/>
              <a:t>هوای گرم بالای اتاق از پنجره خارج شده و از منافذ سایبان به سرعت دفع می شود</a:t>
            </a:r>
            <a:endParaRPr lang="fa-IR" b="1" dirty="0"/>
          </a:p>
        </p:txBody>
      </p:sp>
      <p:sp>
        <p:nvSpPr>
          <p:cNvPr id="7" name="Striped Right Arrow 6"/>
          <p:cNvSpPr/>
          <p:nvPr/>
        </p:nvSpPr>
        <p:spPr>
          <a:xfrm rot="20305763">
            <a:off x="4276553" y="5383103"/>
            <a:ext cx="1213515" cy="291291"/>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cxnSp>
        <p:nvCxnSpPr>
          <p:cNvPr id="9" name="Straight Arrow Connector 8"/>
          <p:cNvCxnSpPr/>
          <p:nvPr/>
        </p:nvCxnSpPr>
        <p:spPr>
          <a:xfrm flipH="1">
            <a:off x="5722565" y="3648237"/>
            <a:ext cx="1512168" cy="106062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7057839" y="3157385"/>
            <a:ext cx="1427965" cy="276999"/>
          </a:xfrm>
          <a:prstGeom prst="rect">
            <a:avLst/>
          </a:prstGeom>
          <a:noFill/>
        </p:spPr>
        <p:txBody>
          <a:bodyPr wrap="square" rtlCol="1">
            <a:spAutoFit/>
          </a:bodyPr>
          <a:lstStyle/>
          <a:p>
            <a:r>
              <a:rPr lang="fa-IR" sz="1200" b="1" dirty="0" smtClean="0"/>
              <a:t>پرده بیرون اتاق</a:t>
            </a:r>
            <a:endParaRPr lang="fa-IR" sz="1100" b="1" dirty="0"/>
          </a:p>
        </p:txBody>
      </p:sp>
      <p:sp>
        <p:nvSpPr>
          <p:cNvPr id="12" name="Rectangle 11"/>
          <p:cNvSpPr/>
          <p:nvPr/>
        </p:nvSpPr>
        <p:spPr>
          <a:xfrm>
            <a:off x="8271129" y="5714718"/>
            <a:ext cx="607859"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2</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716" t="13789" r="18955" b="7778"/>
          <a:stretch/>
        </p:blipFill>
        <p:spPr>
          <a:xfrm>
            <a:off x="0" y="0"/>
            <a:ext cx="9144000" cy="6838748"/>
          </a:xfrm>
          <a:prstGeom prst="rect">
            <a:avLst/>
          </a:prstGeom>
        </p:spPr>
      </p:pic>
      <p:sp>
        <p:nvSpPr>
          <p:cNvPr id="6" name="TextBox 5"/>
          <p:cNvSpPr txBox="1"/>
          <p:nvPr/>
        </p:nvSpPr>
        <p:spPr>
          <a:xfrm>
            <a:off x="1763688" y="5877272"/>
            <a:ext cx="3888432" cy="369332"/>
          </a:xfrm>
          <a:prstGeom prst="rect">
            <a:avLst/>
          </a:prstGeom>
          <a:noFill/>
        </p:spPr>
        <p:txBody>
          <a:bodyPr wrap="square" rtlCol="1">
            <a:spAutoFit/>
          </a:bodyPr>
          <a:lstStyle/>
          <a:p>
            <a:r>
              <a:rPr lang="fa-IR" b="1" dirty="0" smtClean="0"/>
              <a:t>موقعیت جغرافیایی شهر بوشهر</a:t>
            </a:r>
            <a:endParaRPr lang="fa-IR" b="1" dirty="0"/>
          </a:p>
        </p:txBody>
      </p:sp>
      <p:sp>
        <p:nvSpPr>
          <p:cNvPr id="5" name="Donut 4"/>
          <p:cNvSpPr/>
          <p:nvPr/>
        </p:nvSpPr>
        <p:spPr>
          <a:xfrm>
            <a:off x="2051720" y="3140968"/>
            <a:ext cx="1800200" cy="1512168"/>
          </a:xfrm>
          <a:prstGeom prst="donut">
            <a:avLst>
              <a:gd name="adj" fmla="val 4875"/>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solidFill>
                <a:schemeClr val="tx1"/>
              </a:solidFill>
            </a:endParaRPr>
          </a:p>
        </p:txBody>
      </p:sp>
    </p:spTree>
    <p:extLst>
      <p:ext uri="{BB962C8B-B14F-4D97-AF65-F5344CB8AC3E}">
        <p14:creationId xmlns:p14="http://schemas.microsoft.com/office/powerpoint/2010/main" val="1560876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3269" t="14004" r="13489" b="13634"/>
          <a:stretch/>
        </p:blipFill>
        <p:spPr>
          <a:xfrm>
            <a:off x="395536" y="721063"/>
            <a:ext cx="4226990" cy="313213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3269" t="40220" r="81196" b="53075"/>
          <a:stretch/>
        </p:blipFill>
        <p:spPr>
          <a:xfrm>
            <a:off x="395536" y="1761433"/>
            <a:ext cx="345481" cy="313900"/>
          </a:xfrm>
          <a:prstGeom prst="rect">
            <a:avLst/>
          </a:prstGeom>
        </p:spPr>
      </p:pic>
      <p:sp>
        <p:nvSpPr>
          <p:cNvPr id="7" name="TextBox 6"/>
          <p:cNvSpPr txBox="1"/>
          <p:nvPr/>
        </p:nvSpPr>
        <p:spPr>
          <a:xfrm>
            <a:off x="5508104" y="548680"/>
            <a:ext cx="2979844" cy="1600438"/>
          </a:xfrm>
          <a:prstGeom prst="rect">
            <a:avLst/>
          </a:prstGeom>
          <a:noFill/>
        </p:spPr>
        <p:txBody>
          <a:bodyPr wrap="square" rtlCol="1">
            <a:spAutoFit/>
          </a:bodyPr>
          <a:lstStyle/>
          <a:p>
            <a:r>
              <a:rPr lang="fa-IR" sz="1400" b="1" dirty="0" smtClean="0"/>
              <a:t>کنترل مسیر باد شمال غربی به سمت بنا و کوران هوای بیشتر</a:t>
            </a:r>
          </a:p>
          <a:p>
            <a:r>
              <a:rPr lang="fa-IR" sz="1400" b="1" dirty="0" smtClean="0"/>
              <a:t>و استفاده از درختان در جهت شمال غربی به عنوان بادشکن بدلیل وزش بسیار شدید این باد در برخی فصول و همچنین خشک بودن این باد و ایجاد رطوبت ناچیز</a:t>
            </a:r>
            <a:endParaRPr lang="fa-IR" sz="1200" b="1" dirty="0"/>
          </a:p>
        </p:txBody>
      </p:sp>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14381" r="13707" b="27335"/>
          <a:stretch/>
        </p:blipFill>
        <p:spPr>
          <a:xfrm>
            <a:off x="2582415" y="3933056"/>
            <a:ext cx="5386680" cy="272868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6261" t="14381" r="42152" b="74577"/>
          <a:stretch/>
        </p:blipFill>
        <p:spPr>
          <a:xfrm>
            <a:off x="2582415" y="3933056"/>
            <a:ext cx="2405308" cy="1410224"/>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6261" t="14381" r="42152" b="74577"/>
          <a:stretch/>
        </p:blipFill>
        <p:spPr>
          <a:xfrm rot="20233334">
            <a:off x="4223408" y="4199865"/>
            <a:ext cx="1331649" cy="1027652"/>
          </a:xfrm>
          <a:prstGeom prst="rect">
            <a:avLst/>
          </a:prstGeom>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6261" t="14381" r="42152" b="74577"/>
          <a:stretch/>
        </p:blipFill>
        <p:spPr>
          <a:xfrm>
            <a:off x="2628239" y="4396881"/>
            <a:ext cx="380700" cy="1410224"/>
          </a:xfrm>
          <a:prstGeom prst="rect">
            <a:avLst/>
          </a:prstGeom>
        </p:spPr>
      </p:pic>
      <p:sp>
        <p:nvSpPr>
          <p:cNvPr id="11" name="Striped Right Arrow 10"/>
          <p:cNvSpPr/>
          <p:nvPr/>
        </p:nvSpPr>
        <p:spPr>
          <a:xfrm>
            <a:off x="2152583" y="4913535"/>
            <a:ext cx="2183545" cy="232833"/>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3" name="TextBox 12"/>
          <p:cNvSpPr txBox="1"/>
          <p:nvPr/>
        </p:nvSpPr>
        <p:spPr>
          <a:xfrm>
            <a:off x="251520" y="4578773"/>
            <a:ext cx="1944216" cy="523220"/>
          </a:xfrm>
          <a:prstGeom prst="rect">
            <a:avLst/>
          </a:prstGeom>
          <a:noFill/>
        </p:spPr>
        <p:txBody>
          <a:bodyPr wrap="square" rtlCol="1">
            <a:spAutoFit/>
          </a:bodyPr>
          <a:lstStyle/>
          <a:p>
            <a:r>
              <a:rPr lang="fa-IR" sz="1400" b="1" dirty="0" smtClean="0"/>
              <a:t>باد شکن ایجاد سایه بر ضلع شمالی بنا</a:t>
            </a:r>
            <a:endParaRPr lang="fa-IR" sz="1200" b="1" dirty="0"/>
          </a:p>
        </p:txBody>
      </p:sp>
      <p:sp>
        <p:nvSpPr>
          <p:cNvPr id="14" name="Rectangle 13"/>
          <p:cNvSpPr/>
          <p:nvPr/>
        </p:nvSpPr>
        <p:spPr>
          <a:xfrm>
            <a:off x="8204963" y="5714718"/>
            <a:ext cx="625492"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3</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7952" t="15652" r="9623" b="4765"/>
          <a:stretch/>
        </p:blipFill>
        <p:spPr>
          <a:xfrm>
            <a:off x="1043608" y="404665"/>
            <a:ext cx="4275903" cy="309634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8189" t="20142" r="11354" b="17183"/>
          <a:stretch/>
        </p:blipFill>
        <p:spPr>
          <a:xfrm>
            <a:off x="1043608" y="3861048"/>
            <a:ext cx="4622317" cy="270053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868144" y="896968"/>
            <a:ext cx="2822023" cy="2258119"/>
          </a:xfrm>
          <a:prstGeom prst="rect">
            <a:avLst/>
          </a:prstGeom>
          <a:noFill/>
        </p:spPr>
        <p:txBody>
          <a:bodyPr wrap="square" rtlCol="1">
            <a:spAutoFit/>
          </a:bodyPr>
          <a:lstStyle/>
          <a:p>
            <a:pPr algn="ctr">
              <a:lnSpc>
                <a:spcPct val="150000"/>
              </a:lnSpc>
            </a:pPr>
            <a:r>
              <a:rPr lang="fa-IR" sz="1600" b="1" dirty="0" smtClean="0"/>
              <a:t>استفاده از عناصری که هوای گرم فضای بالای خانه را به بیرون مکش کنند همچون بادگیرهای سابق</a:t>
            </a:r>
          </a:p>
          <a:p>
            <a:pPr algn="ctr">
              <a:lnSpc>
                <a:spcPct val="150000"/>
              </a:lnSpc>
            </a:pPr>
            <a:r>
              <a:rPr lang="fa-IR" sz="1600" b="1" dirty="0" smtClean="0"/>
              <a:t>با استفاده از خرپشته و پنجره های زیرسقفی</a:t>
            </a:r>
            <a:endParaRPr lang="fa-IR" sz="1400" b="1" dirty="0"/>
          </a:p>
        </p:txBody>
      </p:sp>
      <p:sp>
        <p:nvSpPr>
          <p:cNvPr id="6" name="Rectangle 5"/>
          <p:cNvSpPr/>
          <p:nvPr/>
        </p:nvSpPr>
        <p:spPr>
          <a:xfrm>
            <a:off x="8262313" y="5714718"/>
            <a:ext cx="625492"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4</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4672" t="10615" r="19358" b="4555"/>
          <a:stretch/>
        </p:blipFill>
        <p:spPr>
          <a:xfrm>
            <a:off x="395536" y="332656"/>
            <a:ext cx="3580250" cy="372572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7721" t="27128" r="12915" b="19526"/>
          <a:stretch/>
        </p:blipFill>
        <p:spPr>
          <a:xfrm>
            <a:off x="2915816" y="4173887"/>
            <a:ext cx="4954137" cy="249754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292080" y="961421"/>
            <a:ext cx="2822023" cy="1150123"/>
          </a:xfrm>
          <a:prstGeom prst="rect">
            <a:avLst/>
          </a:prstGeom>
          <a:noFill/>
        </p:spPr>
        <p:txBody>
          <a:bodyPr wrap="square" rtlCol="1">
            <a:spAutoFit/>
          </a:bodyPr>
          <a:lstStyle/>
          <a:p>
            <a:pPr algn="ctr">
              <a:lnSpc>
                <a:spcPct val="150000"/>
              </a:lnSpc>
            </a:pPr>
            <a:r>
              <a:rPr lang="fa-IR" sz="1600" b="1" dirty="0" smtClean="0"/>
              <a:t>استفاده از دیوار هایی جهت تغیر جهت حرکت باد به سمت داخل بنا </a:t>
            </a:r>
            <a:endParaRPr lang="fa-IR" sz="1400" b="1" dirty="0"/>
          </a:p>
        </p:txBody>
      </p:sp>
      <p:sp>
        <p:nvSpPr>
          <p:cNvPr id="6" name="Rectangle 5"/>
          <p:cNvSpPr/>
          <p:nvPr/>
        </p:nvSpPr>
        <p:spPr>
          <a:xfrm>
            <a:off x="8262313" y="5714718"/>
            <a:ext cx="625492"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5</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30380" y="615734"/>
            <a:ext cx="3910325" cy="1664238"/>
          </a:xfrm>
          <a:prstGeom prst="rect">
            <a:avLst/>
          </a:prstGeom>
          <a:noFill/>
        </p:spPr>
        <p:txBody>
          <a:bodyPr wrap="square" rtlCol="1">
            <a:spAutoFit/>
          </a:bodyPr>
          <a:lstStyle/>
          <a:p>
            <a:pPr algn="ctr">
              <a:lnSpc>
                <a:spcPct val="150000"/>
              </a:lnSpc>
            </a:pPr>
            <a:r>
              <a:rPr lang="fa-IR" sz="1400" b="1" dirty="0" smtClean="0"/>
              <a:t>استفاده  دیوار دو جداره و استفاده از رنگ روشن در نمای ساختمان برای بازتاب بیشتر نور خورشید و سطح پله پله ای روی دیوار در این صورت همیشه قسمت زیری این پله ها سایه می باشد</a:t>
            </a:r>
            <a:endParaRPr lang="fa-IR" sz="12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338" t="25440" b="8678"/>
          <a:stretch/>
        </p:blipFill>
        <p:spPr>
          <a:xfrm>
            <a:off x="543218" y="2492895"/>
            <a:ext cx="8205246" cy="3896339"/>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p:nvPr/>
        </p:nvCxnSpPr>
        <p:spPr>
          <a:xfrm>
            <a:off x="630477" y="472282"/>
            <a:ext cx="558833" cy="78114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Round Single Corner Rectangle 15"/>
          <p:cNvSpPr/>
          <p:nvPr/>
        </p:nvSpPr>
        <p:spPr>
          <a:xfrm rot="17594023">
            <a:off x="3347860" y="780538"/>
            <a:ext cx="432048" cy="127677"/>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7" name="Round Single Corner Rectangle 16"/>
          <p:cNvSpPr/>
          <p:nvPr/>
        </p:nvSpPr>
        <p:spPr>
          <a:xfrm rot="17594023">
            <a:off x="3347862" y="1068571"/>
            <a:ext cx="432048" cy="127677"/>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Round Single Corner Rectangle 17"/>
          <p:cNvSpPr/>
          <p:nvPr/>
        </p:nvSpPr>
        <p:spPr>
          <a:xfrm rot="17594023">
            <a:off x="3347862" y="1413281"/>
            <a:ext cx="432048" cy="127677"/>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Round Single Corner Rectangle 18"/>
          <p:cNvSpPr/>
          <p:nvPr/>
        </p:nvSpPr>
        <p:spPr>
          <a:xfrm rot="17594023">
            <a:off x="3347864" y="1701314"/>
            <a:ext cx="432048" cy="127677"/>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Round Single Corner Rectangle 21"/>
          <p:cNvSpPr/>
          <p:nvPr/>
        </p:nvSpPr>
        <p:spPr>
          <a:xfrm rot="17594023">
            <a:off x="1041175" y="812179"/>
            <a:ext cx="932042" cy="29175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Round Single Corner Rectangle 22"/>
          <p:cNvSpPr/>
          <p:nvPr/>
        </p:nvSpPr>
        <p:spPr>
          <a:xfrm rot="17594023">
            <a:off x="1046159" y="1210221"/>
            <a:ext cx="1210329" cy="29175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4" name="Rectangle 23"/>
          <p:cNvSpPr/>
          <p:nvPr/>
        </p:nvSpPr>
        <p:spPr>
          <a:xfrm>
            <a:off x="1530433" y="472284"/>
            <a:ext cx="1152128" cy="1497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cxnSp>
        <p:nvCxnSpPr>
          <p:cNvPr id="28" name="Straight Connector 27"/>
          <p:cNvCxnSpPr/>
          <p:nvPr/>
        </p:nvCxnSpPr>
        <p:spPr>
          <a:xfrm>
            <a:off x="1189310" y="1340768"/>
            <a:ext cx="161247"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43561" y="1325011"/>
            <a:ext cx="161247"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69933" y="1263812"/>
            <a:ext cx="161247"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41709" y="1306448"/>
            <a:ext cx="161247" cy="360040"/>
          </a:xfrm>
          <a:prstGeom prst="line">
            <a:avLst/>
          </a:prstGeom>
        </p:spPr>
        <p:style>
          <a:lnRef idx="1">
            <a:schemeClr val="accent1"/>
          </a:lnRef>
          <a:fillRef idx="0">
            <a:schemeClr val="accent1"/>
          </a:fillRef>
          <a:effectRef idx="0">
            <a:schemeClr val="accent1"/>
          </a:effectRef>
          <a:fontRef idx="minor">
            <a:schemeClr val="tx1"/>
          </a:fontRef>
        </p:style>
      </p:cxnSp>
      <p:sp>
        <p:nvSpPr>
          <p:cNvPr id="34" name="Donut 33"/>
          <p:cNvSpPr/>
          <p:nvPr/>
        </p:nvSpPr>
        <p:spPr>
          <a:xfrm>
            <a:off x="3131840" y="690880"/>
            <a:ext cx="792088" cy="752952"/>
          </a:xfrm>
          <a:prstGeom prst="donut">
            <a:avLst>
              <a:gd name="adj" fmla="val 4061"/>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solidFill>
                <a:schemeClr val="tx1"/>
              </a:solidFill>
            </a:endParaRPr>
          </a:p>
        </p:txBody>
      </p:sp>
      <p:sp>
        <p:nvSpPr>
          <p:cNvPr id="35" name="Donut 34"/>
          <p:cNvSpPr/>
          <p:nvPr/>
        </p:nvSpPr>
        <p:spPr>
          <a:xfrm>
            <a:off x="348567" y="57088"/>
            <a:ext cx="2627572" cy="2225137"/>
          </a:xfrm>
          <a:prstGeom prst="donut">
            <a:avLst>
              <a:gd name="adj" fmla="val 4061"/>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solidFill>
                <a:schemeClr val="tx1"/>
              </a:solidFill>
              <a:effectLst/>
            </a:endParaRPr>
          </a:p>
        </p:txBody>
      </p:sp>
      <p:sp>
        <p:nvSpPr>
          <p:cNvPr id="36" name="Rectangle 35"/>
          <p:cNvSpPr/>
          <p:nvPr/>
        </p:nvSpPr>
        <p:spPr>
          <a:xfrm>
            <a:off x="3563888" y="620688"/>
            <a:ext cx="504190"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37" name="Rectangle 36"/>
          <p:cNvSpPr/>
          <p:nvPr/>
        </p:nvSpPr>
        <p:spPr>
          <a:xfrm>
            <a:off x="8172400" y="5517232"/>
            <a:ext cx="625492"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6</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1640" y="620688"/>
            <a:ext cx="6494431" cy="1200329"/>
          </a:xfrm>
          <a:prstGeom prst="rect">
            <a:avLst/>
          </a:prstGeom>
          <a:noFill/>
        </p:spPr>
        <p:txBody>
          <a:bodyPr wrap="square" rtlCol="1">
            <a:spAutoFit/>
          </a:bodyPr>
          <a:lstStyle/>
          <a:p>
            <a:pPr algn="ctr">
              <a:lnSpc>
                <a:spcPct val="150000"/>
              </a:lnSpc>
            </a:pPr>
            <a:r>
              <a:rPr lang="fa-IR" sz="1600" b="1" dirty="0" smtClean="0"/>
              <a:t>ایجاد پیلوت</a:t>
            </a:r>
          </a:p>
          <a:p>
            <a:pPr algn="ctr">
              <a:lnSpc>
                <a:spcPct val="150000"/>
              </a:lnSpc>
            </a:pPr>
            <a:r>
              <a:rPr lang="fa-IR" sz="1600" b="1" dirty="0" smtClean="0"/>
              <a:t>بالا بردن کف بنا از سطح زمین به دلیل جلوگیری از ایجاد پدیده رطوبت صعودی توسط زمین مرطوب</a:t>
            </a:r>
            <a:endParaRPr lang="fa-IR" sz="1400" b="1"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6054" t="35037" r="3741" b="8995"/>
          <a:stretch/>
        </p:blipFill>
        <p:spPr>
          <a:xfrm>
            <a:off x="683568" y="2273586"/>
            <a:ext cx="7980463" cy="381970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80197" t="82582" r="5687" b="14872"/>
          <a:stretch/>
        </p:blipFill>
        <p:spPr>
          <a:xfrm>
            <a:off x="7399318" y="5661248"/>
            <a:ext cx="1248889" cy="432047"/>
          </a:xfrm>
          <a:prstGeom prst="rect">
            <a:avLst/>
          </a:prstGeom>
        </p:spPr>
      </p:pic>
      <p:sp>
        <p:nvSpPr>
          <p:cNvPr id="7" name="Rectangle 6"/>
          <p:cNvSpPr/>
          <p:nvPr/>
        </p:nvSpPr>
        <p:spPr>
          <a:xfrm>
            <a:off x="8262313" y="5714718"/>
            <a:ext cx="625492" cy="923330"/>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7</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8184" y="548680"/>
            <a:ext cx="2259764" cy="400110"/>
          </a:xfrm>
          <a:prstGeom prst="rect">
            <a:avLst/>
          </a:prstGeom>
          <a:noFill/>
        </p:spPr>
        <p:txBody>
          <a:bodyPr wrap="square" rtlCol="1">
            <a:spAutoFit/>
          </a:bodyPr>
          <a:lstStyle/>
          <a:p>
            <a:r>
              <a:rPr lang="fa-IR" sz="2000" b="1" dirty="0" smtClean="0"/>
              <a:t>طراحی ویلا</a:t>
            </a:r>
            <a:endParaRPr lang="fa-IR" b="1" dirty="0"/>
          </a:p>
        </p:txBody>
      </p:sp>
      <p:sp>
        <p:nvSpPr>
          <p:cNvPr id="2" name="Rectangle 1"/>
          <p:cNvSpPr/>
          <p:nvPr/>
        </p:nvSpPr>
        <p:spPr>
          <a:xfrm>
            <a:off x="635079" y="1124744"/>
            <a:ext cx="7876388" cy="1200329"/>
          </a:xfrm>
          <a:prstGeom prst="rect">
            <a:avLst/>
          </a:prstGeom>
        </p:spPr>
        <p:txBody>
          <a:bodyPr wrap="square">
            <a:spAutoFit/>
          </a:bodyPr>
          <a:lstStyle/>
          <a:p>
            <a:r>
              <a:rPr lang="ar-SA" dirty="0"/>
              <a:t>در کلیه تئوری­هایی که در مورد ارتباط جهت ساختمان و تابش آفتاب ارائه گردیده­است. جهت جنوبی بهترین جهت برای ساختمان قلمداد شده­است البته این جهت بدون شک باعث بیشترین مقدار انرژی خورشیدی در زمستان و کمترین آن در تابستان می­گردد </a:t>
            </a:r>
            <a:r>
              <a:rPr lang="en-US" dirty="0" smtClean="0"/>
              <a:t>.</a:t>
            </a:r>
            <a:endParaRPr lang="fa-IR"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631" t="24187" r="58822" b="18233"/>
          <a:stretch/>
        </p:blipFill>
        <p:spPr>
          <a:xfrm rot="16200000">
            <a:off x="3097289" y="2527447"/>
            <a:ext cx="2610287" cy="2973233"/>
          </a:xfrm>
          <a:prstGeom prst="rect">
            <a:avLst/>
          </a:prstGeom>
        </p:spPr>
      </p:pic>
      <p:sp>
        <p:nvSpPr>
          <p:cNvPr id="6" name="TextBox 5"/>
          <p:cNvSpPr txBox="1"/>
          <p:nvPr/>
        </p:nvSpPr>
        <p:spPr>
          <a:xfrm>
            <a:off x="4113709" y="2063463"/>
            <a:ext cx="459564" cy="523220"/>
          </a:xfrm>
          <a:prstGeom prst="rect">
            <a:avLst/>
          </a:prstGeom>
          <a:noFill/>
        </p:spPr>
        <p:txBody>
          <a:bodyPr wrap="square" rtlCol="1">
            <a:spAutoFit/>
          </a:bodyPr>
          <a:lstStyle/>
          <a:p>
            <a:r>
              <a:rPr lang="en-US" sz="2800" b="1" dirty="0"/>
              <a:t>N</a:t>
            </a:r>
            <a:endParaRPr lang="fa-IR" sz="2400" b="1" dirty="0"/>
          </a:p>
        </p:txBody>
      </p:sp>
      <p:sp>
        <p:nvSpPr>
          <p:cNvPr id="7" name="TextBox 6"/>
          <p:cNvSpPr txBox="1"/>
          <p:nvPr/>
        </p:nvSpPr>
        <p:spPr>
          <a:xfrm>
            <a:off x="2051720" y="3861048"/>
            <a:ext cx="459564" cy="523220"/>
          </a:xfrm>
          <a:prstGeom prst="rect">
            <a:avLst/>
          </a:prstGeom>
          <a:noFill/>
        </p:spPr>
        <p:txBody>
          <a:bodyPr wrap="square" rtlCol="1">
            <a:spAutoFit/>
          </a:bodyPr>
          <a:lstStyle/>
          <a:p>
            <a:r>
              <a:rPr lang="en-US" sz="2800" b="1" dirty="0" smtClean="0"/>
              <a:t>W</a:t>
            </a:r>
            <a:endParaRPr lang="fa-IR" sz="2400" b="1" dirty="0"/>
          </a:p>
        </p:txBody>
      </p:sp>
      <p:sp>
        <p:nvSpPr>
          <p:cNvPr id="8" name="TextBox 7"/>
          <p:cNvSpPr txBox="1"/>
          <p:nvPr/>
        </p:nvSpPr>
        <p:spPr>
          <a:xfrm>
            <a:off x="6205394" y="3752453"/>
            <a:ext cx="459564" cy="523220"/>
          </a:xfrm>
          <a:prstGeom prst="rect">
            <a:avLst/>
          </a:prstGeom>
          <a:noFill/>
        </p:spPr>
        <p:txBody>
          <a:bodyPr wrap="square" rtlCol="1">
            <a:spAutoFit/>
          </a:bodyPr>
          <a:lstStyle/>
          <a:p>
            <a:r>
              <a:rPr lang="en-US" sz="2800" b="1" dirty="0" smtClean="0"/>
              <a:t>E</a:t>
            </a:r>
            <a:endParaRPr lang="fa-IR" sz="2400" b="1" dirty="0"/>
          </a:p>
        </p:txBody>
      </p:sp>
      <p:sp>
        <p:nvSpPr>
          <p:cNvPr id="9" name="TextBox 8"/>
          <p:cNvSpPr txBox="1"/>
          <p:nvPr/>
        </p:nvSpPr>
        <p:spPr>
          <a:xfrm>
            <a:off x="4113709" y="5517232"/>
            <a:ext cx="459564" cy="523220"/>
          </a:xfrm>
          <a:prstGeom prst="rect">
            <a:avLst/>
          </a:prstGeom>
          <a:noFill/>
        </p:spPr>
        <p:txBody>
          <a:bodyPr wrap="square" rtlCol="1">
            <a:spAutoFit/>
          </a:bodyPr>
          <a:lstStyle/>
          <a:p>
            <a:r>
              <a:rPr lang="en-US" sz="2800" b="1" dirty="0" smtClean="0"/>
              <a:t>S</a:t>
            </a:r>
            <a:endParaRPr lang="fa-IR" sz="2400" b="1" dirty="0"/>
          </a:p>
        </p:txBody>
      </p:sp>
      <p:sp>
        <p:nvSpPr>
          <p:cNvPr id="10" name="TextBox 9"/>
          <p:cNvSpPr txBox="1"/>
          <p:nvPr/>
        </p:nvSpPr>
        <p:spPr>
          <a:xfrm>
            <a:off x="5250702" y="6040452"/>
            <a:ext cx="2259764" cy="400110"/>
          </a:xfrm>
          <a:prstGeom prst="rect">
            <a:avLst/>
          </a:prstGeom>
          <a:noFill/>
        </p:spPr>
        <p:txBody>
          <a:bodyPr wrap="square" rtlCol="1">
            <a:spAutoFit/>
          </a:bodyPr>
          <a:lstStyle/>
          <a:p>
            <a:r>
              <a:rPr lang="fa-IR" sz="2000" b="1" dirty="0" smtClean="0"/>
              <a:t>ورودی اصلی ویلا</a:t>
            </a:r>
            <a:endParaRPr lang="fa-IR" b="1" dirty="0"/>
          </a:p>
        </p:txBody>
      </p:sp>
      <p:cxnSp>
        <p:nvCxnSpPr>
          <p:cNvPr id="12" name="Straight Arrow Connector 11"/>
          <p:cNvCxnSpPr/>
          <p:nvPr/>
        </p:nvCxnSpPr>
        <p:spPr>
          <a:xfrm flipH="1" flipV="1">
            <a:off x="4788024" y="5013176"/>
            <a:ext cx="1101025" cy="93610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600" y="1628800"/>
            <a:ext cx="7516348" cy="2310569"/>
          </a:xfrm>
          <a:prstGeom prst="rect">
            <a:avLst/>
          </a:prstGeom>
          <a:noFill/>
        </p:spPr>
        <p:txBody>
          <a:bodyPr wrap="square" rtlCol="1">
            <a:spAutoFit/>
          </a:bodyPr>
          <a:lstStyle/>
          <a:p>
            <a:pPr algn="just">
              <a:lnSpc>
                <a:spcPct val="150000"/>
              </a:lnSpc>
            </a:pPr>
            <a:r>
              <a:rPr lang="fa-IR" sz="1400" b="1" dirty="0" smtClean="0"/>
              <a:t>زمین طراحی شده برای این ویلا 300 متر مربع میباشد که بصورت دوبلکس اجرا گردیده و برای یک خانواده با جمعیت 5 نفر طراحی شده است. شغل سرپرست این خانواده صید ماهی از خلیج فارس میباشد و به همین دلیل این ویلا در نزدیکی اسکله لنج ها </a:t>
            </a:r>
            <a:r>
              <a:rPr lang="fa-IR" sz="1400" b="1" dirty="0"/>
              <a:t>و رو به دریا </a:t>
            </a:r>
            <a:r>
              <a:rPr lang="fa-IR" sz="1400" b="1" dirty="0" smtClean="0"/>
              <a:t>طراحی شده تا این شخص همیشه از وضعیت جوی و وضعیت دریا مطلع باشد.</a:t>
            </a:r>
          </a:p>
          <a:p>
            <a:pPr algn="just">
              <a:lnSpc>
                <a:spcPct val="150000"/>
              </a:lnSpc>
            </a:pPr>
            <a:r>
              <a:rPr lang="fa-IR" sz="1400" b="1" dirty="0" smtClean="0"/>
              <a:t>دلیل دیگر که این ویلا رو به دریا است تند بادهای بادهای شمالی میباشد که گاها با خساراتی همراه است و این باد گرم و خشک است که با استفاده از بادشکن درختان خشکی آن از بین رفته و سرعتش نیز کم می شود.</a:t>
            </a:r>
            <a:endParaRPr lang="fa-IR" sz="1400" b="1" dirty="0"/>
          </a:p>
        </p:txBody>
      </p:sp>
      <p:sp>
        <p:nvSpPr>
          <p:cNvPr id="5" name="TextBox 4"/>
          <p:cNvSpPr txBox="1"/>
          <p:nvPr/>
        </p:nvSpPr>
        <p:spPr>
          <a:xfrm>
            <a:off x="4729774" y="548680"/>
            <a:ext cx="3758174" cy="400110"/>
          </a:xfrm>
          <a:prstGeom prst="rect">
            <a:avLst/>
          </a:prstGeom>
          <a:noFill/>
        </p:spPr>
        <p:txBody>
          <a:bodyPr wrap="square" rtlCol="1">
            <a:spAutoFit/>
          </a:bodyPr>
          <a:lstStyle/>
          <a:p>
            <a:r>
              <a:rPr lang="fa-IR" sz="2000" b="1" dirty="0" smtClean="0"/>
              <a:t>مشخصات کلی ویلا</a:t>
            </a:r>
            <a:endParaRPr lang="fa-IR" b="1" dirty="0"/>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403" t="13730" r="8772" b="18234"/>
          <a:stretch/>
        </p:blipFill>
        <p:spPr>
          <a:xfrm>
            <a:off x="251520" y="1591634"/>
            <a:ext cx="8568952" cy="4124397"/>
          </a:xfrm>
          <a:prstGeom prst="rect">
            <a:avLst/>
          </a:prstGeom>
        </p:spPr>
      </p:pic>
      <p:sp>
        <p:nvSpPr>
          <p:cNvPr id="3" name="Striped Right Arrow 2"/>
          <p:cNvSpPr/>
          <p:nvPr/>
        </p:nvSpPr>
        <p:spPr>
          <a:xfrm rot="9579155">
            <a:off x="7502471" y="1575163"/>
            <a:ext cx="1080120"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5" name="Striped Right Arrow 4"/>
          <p:cNvSpPr/>
          <p:nvPr/>
        </p:nvSpPr>
        <p:spPr>
          <a:xfrm rot="9579155">
            <a:off x="7711950" y="1851348"/>
            <a:ext cx="1080120"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7" name="Striped Right Arrow 6"/>
          <p:cNvSpPr/>
          <p:nvPr/>
        </p:nvSpPr>
        <p:spPr>
          <a:xfrm rot="9579155">
            <a:off x="8020454" y="2413201"/>
            <a:ext cx="1080120"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8" name="Striped Right Arrow 7"/>
          <p:cNvSpPr/>
          <p:nvPr/>
        </p:nvSpPr>
        <p:spPr>
          <a:xfrm rot="9579155">
            <a:off x="8020456" y="2754547"/>
            <a:ext cx="1080120"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9" name="Striped Right Arrow 8"/>
          <p:cNvSpPr/>
          <p:nvPr/>
        </p:nvSpPr>
        <p:spPr>
          <a:xfrm rot="9579155">
            <a:off x="8047504" y="3229247"/>
            <a:ext cx="1080120"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0" name="Striped Right Arrow 9"/>
          <p:cNvSpPr/>
          <p:nvPr/>
        </p:nvSpPr>
        <p:spPr>
          <a:xfrm rot="9579155">
            <a:off x="7864352" y="2129508"/>
            <a:ext cx="1080120" cy="288032"/>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1" name="Striped Right Arrow 10"/>
          <p:cNvSpPr/>
          <p:nvPr/>
        </p:nvSpPr>
        <p:spPr>
          <a:xfrm rot="9579155">
            <a:off x="4695046" y="3162958"/>
            <a:ext cx="2014243" cy="240851"/>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2" name="Striped Right Arrow 11"/>
          <p:cNvSpPr/>
          <p:nvPr/>
        </p:nvSpPr>
        <p:spPr>
          <a:xfrm rot="10033313">
            <a:off x="4759999" y="3641928"/>
            <a:ext cx="2014243" cy="240851"/>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13" name="Striped Right Arrow 12"/>
          <p:cNvSpPr/>
          <p:nvPr/>
        </p:nvSpPr>
        <p:spPr>
          <a:xfrm rot="5400000">
            <a:off x="1080711" y="1319873"/>
            <a:ext cx="936104" cy="79861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Striped Right Arrow 13"/>
          <p:cNvSpPr/>
          <p:nvPr/>
        </p:nvSpPr>
        <p:spPr>
          <a:xfrm rot="5400000">
            <a:off x="2001917" y="1319873"/>
            <a:ext cx="936104" cy="79861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Striped Right Arrow 14"/>
          <p:cNvSpPr/>
          <p:nvPr/>
        </p:nvSpPr>
        <p:spPr>
          <a:xfrm rot="5400000">
            <a:off x="2860947" y="1319873"/>
            <a:ext cx="936104" cy="79861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TextBox 15"/>
          <p:cNvSpPr txBox="1"/>
          <p:nvPr/>
        </p:nvSpPr>
        <p:spPr>
          <a:xfrm>
            <a:off x="7274759" y="768310"/>
            <a:ext cx="1719874" cy="646331"/>
          </a:xfrm>
          <a:prstGeom prst="rect">
            <a:avLst/>
          </a:prstGeom>
          <a:noFill/>
        </p:spPr>
        <p:txBody>
          <a:bodyPr wrap="square" rtlCol="1">
            <a:spAutoFit/>
          </a:bodyPr>
          <a:lstStyle/>
          <a:p>
            <a:r>
              <a:rPr lang="fa-IR" dirty="0" smtClean="0"/>
              <a:t>تند بادهای شمالی</a:t>
            </a:r>
            <a:endParaRPr lang="fa-IR" sz="1600" dirty="0"/>
          </a:p>
        </p:txBody>
      </p:sp>
      <p:sp>
        <p:nvSpPr>
          <p:cNvPr id="17" name="TextBox 16"/>
          <p:cNvSpPr txBox="1"/>
          <p:nvPr/>
        </p:nvSpPr>
        <p:spPr>
          <a:xfrm>
            <a:off x="1376591" y="657700"/>
            <a:ext cx="1872598" cy="369332"/>
          </a:xfrm>
          <a:prstGeom prst="rect">
            <a:avLst/>
          </a:prstGeom>
          <a:noFill/>
        </p:spPr>
        <p:txBody>
          <a:bodyPr wrap="square" rtlCol="1">
            <a:spAutoFit/>
          </a:bodyPr>
          <a:lstStyle/>
          <a:p>
            <a:r>
              <a:rPr lang="fa-IR" dirty="0" smtClean="0"/>
              <a:t>باد از سمت دریا</a:t>
            </a:r>
            <a:endParaRPr lang="fa-IR" sz="1600" dirty="0"/>
          </a:p>
        </p:txBody>
      </p:sp>
      <p:cxnSp>
        <p:nvCxnSpPr>
          <p:cNvPr id="19" name="Straight Arrow Connector 18"/>
          <p:cNvCxnSpPr/>
          <p:nvPr/>
        </p:nvCxnSpPr>
        <p:spPr>
          <a:xfrm flipH="1" flipV="1">
            <a:off x="3598434" y="5445224"/>
            <a:ext cx="613526" cy="7920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5948717" y="796199"/>
            <a:ext cx="1143563" cy="369332"/>
          </a:xfrm>
          <a:prstGeom prst="rect">
            <a:avLst/>
          </a:prstGeom>
          <a:noFill/>
        </p:spPr>
        <p:txBody>
          <a:bodyPr wrap="square" rtlCol="1">
            <a:spAutoFit/>
          </a:bodyPr>
          <a:lstStyle/>
          <a:p>
            <a:r>
              <a:rPr lang="fa-IR" dirty="0" smtClean="0"/>
              <a:t>بادشکن</a:t>
            </a:r>
            <a:endParaRPr lang="fa-IR" sz="1600" dirty="0"/>
          </a:p>
        </p:txBody>
      </p:sp>
      <p:cxnSp>
        <p:nvCxnSpPr>
          <p:cNvPr id="22" name="Straight Arrow Connector 21"/>
          <p:cNvCxnSpPr/>
          <p:nvPr/>
        </p:nvCxnSpPr>
        <p:spPr>
          <a:xfrm>
            <a:off x="5184717" y="1466543"/>
            <a:ext cx="720080" cy="96833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5" name="TextBox 24"/>
          <p:cNvSpPr txBox="1"/>
          <p:nvPr/>
        </p:nvSpPr>
        <p:spPr>
          <a:xfrm>
            <a:off x="1149457" y="6165304"/>
            <a:ext cx="5942823" cy="369332"/>
          </a:xfrm>
          <a:prstGeom prst="rect">
            <a:avLst/>
          </a:prstGeom>
          <a:noFill/>
        </p:spPr>
        <p:txBody>
          <a:bodyPr wrap="square" rtlCol="1">
            <a:spAutoFit/>
          </a:bodyPr>
          <a:lstStyle/>
          <a:p>
            <a:r>
              <a:rPr lang="fa-IR" dirty="0" smtClean="0"/>
              <a:t>درخت های بلند نخل برای سایه اندازی روی سقف دور ویلا</a:t>
            </a:r>
            <a:endParaRPr lang="fa-IR" sz="1600" dirty="0"/>
          </a:p>
        </p:txBody>
      </p:sp>
      <p:cxnSp>
        <p:nvCxnSpPr>
          <p:cNvPr id="26" name="Straight Arrow Connector 25"/>
          <p:cNvCxnSpPr/>
          <p:nvPr/>
        </p:nvCxnSpPr>
        <p:spPr>
          <a:xfrm>
            <a:off x="6677000" y="1331832"/>
            <a:ext cx="720080" cy="96833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7" name="TextBox 26"/>
          <p:cNvSpPr txBox="1"/>
          <p:nvPr/>
        </p:nvSpPr>
        <p:spPr>
          <a:xfrm>
            <a:off x="3728306" y="842366"/>
            <a:ext cx="1816452" cy="646331"/>
          </a:xfrm>
          <a:prstGeom prst="rect">
            <a:avLst/>
          </a:prstGeom>
          <a:noFill/>
        </p:spPr>
        <p:txBody>
          <a:bodyPr wrap="square" rtlCol="1">
            <a:spAutoFit/>
          </a:bodyPr>
          <a:lstStyle/>
          <a:p>
            <a:r>
              <a:rPr lang="fa-IR" dirty="0" smtClean="0"/>
              <a:t>کنترل جهت باد به سمت ویلا</a:t>
            </a:r>
            <a:endParaRPr lang="fa-IR" sz="1600" dirty="0"/>
          </a:p>
        </p:txBody>
      </p:sp>
      <p:sp>
        <p:nvSpPr>
          <p:cNvPr id="28" name="Striped Right Arrow 27"/>
          <p:cNvSpPr/>
          <p:nvPr/>
        </p:nvSpPr>
        <p:spPr>
          <a:xfrm rot="10345655">
            <a:off x="4782918" y="4136732"/>
            <a:ext cx="2014243" cy="240851"/>
          </a:xfrm>
          <a:prstGeom prst="stripedRigh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fa-IR"/>
          </a:p>
        </p:txBody>
      </p:sp>
      <p:sp>
        <p:nvSpPr>
          <p:cNvPr id="29" name="TextBox 28"/>
          <p:cNvSpPr txBox="1"/>
          <p:nvPr/>
        </p:nvSpPr>
        <p:spPr>
          <a:xfrm>
            <a:off x="4758306" y="288368"/>
            <a:ext cx="3802208" cy="369332"/>
          </a:xfrm>
          <a:prstGeom prst="rect">
            <a:avLst/>
          </a:prstGeom>
          <a:noFill/>
        </p:spPr>
        <p:txBody>
          <a:bodyPr wrap="square" rtlCol="1">
            <a:spAutoFit/>
          </a:bodyPr>
          <a:lstStyle/>
          <a:p>
            <a:r>
              <a:rPr lang="fa-IR" dirty="0" smtClean="0"/>
              <a:t>با استفاده از ایده شماره 3</a:t>
            </a:r>
            <a:endParaRPr lang="fa-IR" sz="1600" dirty="0"/>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533" r="17867"/>
          <a:stretch/>
        </p:blipFill>
        <p:spPr>
          <a:xfrm>
            <a:off x="4935" y="0"/>
            <a:ext cx="9172767" cy="6858000"/>
          </a:xfrm>
          <a:prstGeom prst="rect">
            <a:avLst/>
          </a:prstGeom>
        </p:spPr>
      </p:pic>
      <p:sp>
        <p:nvSpPr>
          <p:cNvPr id="17" name="TextBox 16"/>
          <p:cNvSpPr txBox="1"/>
          <p:nvPr/>
        </p:nvSpPr>
        <p:spPr>
          <a:xfrm>
            <a:off x="7264913" y="188640"/>
            <a:ext cx="1879087" cy="400110"/>
          </a:xfrm>
          <a:prstGeom prst="rect">
            <a:avLst/>
          </a:prstGeom>
          <a:noFill/>
        </p:spPr>
        <p:txBody>
          <a:bodyPr wrap="square" rtlCol="1">
            <a:spAutoFit/>
          </a:bodyPr>
          <a:lstStyle/>
          <a:p>
            <a:r>
              <a:rPr lang="fa-IR" sz="2000" b="1" dirty="0" smtClean="0">
                <a:solidFill>
                  <a:srgbClr val="FFFF00"/>
                </a:solidFill>
              </a:rPr>
              <a:t>پلان همکف</a:t>
            </a:r>
            <a:endParaRPr lang="fa-IR" b="1" dirty="0">
              <a:solidFill>
                <a:srgbClr val="FFFF00"/>
              </a:solidFill>
            </a:endParaRPr>
          </a:p>
        </p:txBody>
      </p:sp>
      <p:sp>
        <p:nvSpPr>
          <p:cNvPr id="18" name="TextBox 17"/>
          <p:cNvSpPr txBox="1"/>
          <p:nvPr/>
        </p:nvSpPr>
        <p:spPr>
          <a:xfrm>
            <a:off x="3923928" y="4869160"/>
            <a:ext cx="1591055" cy="400110"/>
          </a:xfrm>
          <a:prstGeom prst="rect">
            <a:avLst/>
          </a:prstGeom>
          <a:noFill/>
        </p:spPr>
        <p:txBody>
          <a:bodyPr wrap="square" rtlCol="1">
            <a:spAutoFit/>
          </a:bodyPr>
          <a:lstStyle/>
          <a:p>
            <a:r>
              <a:rPr lang="fa-IR" sz="2000" b="1" dirty="0" smtClean="0">
                <a:solidFill>
                  <a:srgbClr val="FFFF00"/>
                </a:solidFill>
              </a:rPr>
              <a:t>آشپزخانه</a:t>
            </a:r>
            <a:endParaRPr lang="fa-IR" b="1" dirty="0">
              <a:solidFill>
                <a:srgbClr val="FFFF00"/>
              </a:solidFill>
            </a:endParaRPr>
          </a:p>
        </p:txBody>
      </p:sp>
      <p:sp>
        <p:nvSpPr>
          <p:cNvPr id="19" name="TextBox 18"/>
          <p:cNvSpPr txBox="1"/>
          <p:nvPr/>
        </p:nvSpPr>
        <p:spPr>
          <a:xfrm>
            <a:off x="1475656" y="3424989"/>
            <a:ext cx="1879087" cy="400110"/>
          </a:xfrm>
          <a:prstGeom prst="rect">
            <a:avLst/>
          </a:prstGeom>
          <a:noFill/>
        </p:spPr>
        <p:txBody>
          <a:bodyPr wrap="square" rtlCol="1">
            <a:spAutoFit/>
          </a:bodyPr>
          <a:lstStyle/>
          <a:p>
            <a:r>
              <a:rPr lang="fa-IR" sz="2000" b="1" dirty="0" smtClean="0">
                <a:solidFill>
                  <a:srgbClr val="FFFF00"/>
                </a:solidFill>
              </a:rPr>
              <a:t>ورودی</a:t>
            </a:r>
            <a:endParaRPr lang="fa-IR" b="1" dirty="0">
              <a:solidFill>
                <a:srgbClr val="FFFF00"/>
              </a:solidFill>
            </a:endParaRPr>
          </a:p>
        </p:txBody>
      </p:sp>
      <p:sp>
        <p:nvSpPr>
          <p:cNvPr id="20" name="TextBox 19"/>
          <p:cNvSpPr txBox="1"/>
          <p:nvPr/>
        </p:nvSpPr>
        <p:spPr>
          <a:xfrm>
            <a:off x="6296434" y="1700808"/>
            <a:ext cx="1069324" cy="400110"/>
          </a:xfrm>
          <a:prstGeom prst="rect">
            <a:avLst/>
          </a:prstGeom>
          <a:noFill/>
        </p:spPr>
        <p:txBody>
          <a:bodyPr wrap="square" rtlCol="1">
            <a:spAutoFit/>
          </a:bodyPr>
          <a:lstStyle/>
          <a:p>
            <a:r>
              <a:rPr lang="fa-IR" sz="2000" b="1" dirty="0" smtClean="0">
                <a:solidFill>
                  <a:srgbClr val="FFFF00"/>
                </a:solidFill>
              </a:rPr>
              <a:t>خواب</a:t>
            </a:r>
            <a:endParaRPr lang="fa-IR" b="1" dirty="0">
              <a:solidFill>
                <a:srgbClr val="FFFF00"/>
              </a:solidFill>
            </a:endParaRPr>
          </a:p>
        </p:txBody>
      </p:sp>
      <p:sp>
        <p:nvSpPr>
          <p:cNvPr id="21" name="TextBox 20"/>
          <p:cNvSpPr txBox="1"/>
          <p:nvPr/>
        </p:nvSpPr>
        <p:spPr>
          <a:xfrm>
            <a:off x="6257597" y="4293096"/>
            <a:ext cx="1069324" cy="400110"/>
          </a:xfrm>
          <a:prstGeom prst="rect">
            <a:avLst/>
          </a:prstGeom>
          <a:noFill/>
        </p:spPr>
        <p:txBody>
          <a:bodyPr wrap="square" rtlCol="1">
            <a:spAutoFit/>
          </a:bodyPr>
          <a:lstStyle/>
          <a:p>
            <a:r>
              <a:rPr lang="fa-IR" sz="2000" b="1" dirty="0" smtClean="0">
                <a:solidFill>
                  <a:srgbClr val="FFFF00"/>
                </a:solidFill>
              </a:rPr>
              <a:t>خواب</a:t>
            </a:r>
            <a:endParaRPr lang="fa-IR" b="1" dirty="0">
              <a:solidFill>
                <a:srgbClr val="FFFF00"/>
              </a:solidFill>
            </a:endParaRPr>
          </a:p>
        </p:txBody>
      </p:sp>
      <p:sp>
        <p:nvSpPr>
          <p:cNvPr id="22" name="TextBox 21"/>
          <p:cNvSpPr txBox="1"/>
          <p:nvPr/>
        </p:nvSpPr>
        <p:spPr>
          <a:xfrm>
            <a:off x="5318053" y="2852936"/>
            <a:ext cx="1879087" cy="400110"/>
          </a:xfrm>
          <a:prstGeom prst="rect">
            <a:avLst/>
          </a:prstGeom>
          <a:noFill/>
        </p:spPr>
        <p:txBody>
          <a:bodyPr wrap="square" rtlCol="1">
            <a:spAutoFit/>
          </a:bodyPr>
          <a:lstStyle/>
          <a:p>
            <a:r>
              <a:rPr lang="fa-IR" sz="2000" b="1" dirty="0" smtClean="0">
                <a:solidFill>
                  <a:srgbClr val="FFFF00"/>
                </a:solidFill>
              </a:rPr>
              <a:t>در پشتی</a:t>
            </a:r>
            <a:endParaRPr lang="fa-IR" b="1" dirty="0">
              <a:solidFill>
                <a:srgbClr val="FFFF00"/>
              </a:solidFill>
            </a:endParaRPr>
          </a:p>
        </p:txBody>
      </p:sp>
      <p:sp>
        <p:nvSpPr>
          <p:cNvPr id="23" name="TextBox 22"/>
          <p:cNvSpPr txBox="1"/>
          <p:nvPr/>
        </p:nvSpPr>
        <p:spPr>
          <a:xfrm>
            <a:off x="7020272" y="6237312"/>
            <a:ext cx="1879087" cy="400110"/>
          </a:xfrm>
          <a:prstGeom prst="rect">
            <a:avLst/>
          </a:prstGeom>
          <a:noFill/>
        </p:spPr>
        <p:txBody>
          <a:bodyPr wrap="square" rtlCol="1">
            <a:spAutoFit/>
          </a:bodyPr>
          <a:lstStyle/>
          <a:p>
            <a:r>
              <a:rPr lang="fa-IR" sz="2000" b="1" dirty="0" smtClean="0">
                <a:solidFill>
                  <a:srgbClr val="FFFF00"/>
                </a:solidFill>
              </a:rPr>
              <a:t>ایده شماره 5</a:t>
            </a:r>
            <a:endParaRPr lang="fa-IR" b="1" dirty="0">
              <a:solidFill>
                <a:srgbClr val="FFFF00"/>
              </a:solidFill>
            </a:endParaRPr>
          </a:p>
        </p:txBody>
      </p:sp>
      <p:cxnSp>
        <p:nvCxnSpPr>
          <p:cNvPr id="24" name="Straight Arrow Connector 23"/>
          <p:cNvCxnSpPr/>
          <p:nvPr/>
        </p:nvCxnSpPr>
        <p:spPr>
          <a:xfrm flipH="1" flipV="1">
            <a:off x="6444208" y="6237312"/>
            <a:ext cx="752932" cy="40011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flipH="1">
            <a:off x="4746888" y="588750"/>
            <a:ext cx="176868" cy="39197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6" name="TextBox 25"/>
          <p:cNvSpPr txBox="1"/>
          <p:nvPr/>
        </p:nvSpPr>
        <p:spPr>
          <a:xfrm>
            <a:off x="4776511" y="191200"/>
            <a:ext cx="1879087" cy="400110"/>
          </a:xfrm>
          <a:prstGeom prst="rect">
            <a:avLst/>
          </a:prstGeom>
          <a:noFill/>
        </p:spPr>
        <p:txBody>
          <a:bodyPr wrap="square" rtlCol="1">
            <a:spAutoFit/>
          </a:bodyPr>
          <a:lstStyle/>
          <a:p>
            <a:r>
              <a:rPr lang="fa-IR" sz="2000" b="1" dirty="0" smtClean="0">
                <a:solidFill>
                  <a:srgbClr val="FFFF00"/>
                </a:solidFill>
              </a:rPr>
              <a:t>ایده شماره 5</a:t>
            </a:r>
            <a:endParaRPr lang="fa-IR" b="1" dirty="0">
              <a:solidFill>
                <a:srgbClr val="FFFF00"/>
              </a:solidFill>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9853" r="18804"/>
          <a:stretch/>
        </p:blipFill>
        <p:spPr>
          <a:xfrm>
            <a:off x="0" y="4516"/>
            <a:ext cx="9144000" cy="6853484"/>
          </a:xfrm>
          <a:prstGeom prst="rect">
            <a:avLst/>
          </a:prstGeom>
        </p:spPr>
      </p:pic>
      <p:sp>
        <p:nvSpPr>
          <p:cNvPr id="23" name="TextBox 22"/>
          <p:cNvSpPr txBox="1"/>
          <p:nvPr/>
        </p:nvSpPr>
        <p:spPr>
          <a:xfrm>
            <a:off x="6428562" y="1916832"/>
            <a:ext cx="1879087" cy="400110"/>
          </a:xfrm>
          <a:prstGeom prst="rect">
            <a:avLst/>
          </a:prstGeom>
          <a:noFill/>
        </p:spPr>
        <p:txBody>
          <a:bodyPr wrap="square" rtlCol="1">
            <a:spAutoFit/>
          </a:bodyPr>
          <a:lstStyle/>
          <a:p>
            <a:r>
              <a:rPr lang="fa-IR" sz="2000" b="1" dirty="0" smtClean="0">
                <a:solidFill>
                  <a:srgbClr val="FFFF00"/>
                </a:solidFill>
              </a:rPr>
              <a:t>تراس</a:t>
            </a:r>
            <a:endParaRPr lang="fa-IR" b="1" dirty="0">
              <a:solidFill>
                <a:srgbClr val="FFFF00"/>
              </a:solidFill>
            </a:endParaRPr>
          </a:p>
        </p:txBody>
      </p:sp>
      <p:sp>
        <p:nvSpPr>
          <p:cNvPr id="24" name="TextBox 23"/>
          <p:cNvSpPr txBox="1"/>
          <p:nvPr/>
        </p:nvSpPr>
        <p:spPr>
          <a:xfrm>
            <a:off x="-252536" y="2708920"/>
            <a:ext cx="1879087" cy="400110"/>
          </a:xfrm>
          <a:prstGeom prst="rect">
            <a:avLst/>
          </a:prstGeom>
          <a:noFill/>
        </p:spPr>
        <p:txBody>
          <a:bodyPr wrap="square" rtlCol="1">
            <a:spAutoFit/>
          </a:bodyPr>
          <a:lstStyle/>
          <a:p>
            <a:r>
              <a:rPr lang="fa-IR" sz="2000" b="1" dirty="0" smtClean="0">
                <a:solidFill>
                  <a:srgbClr val="FFFF00"/>
                </a:solidFill>
              </a:rPr>
              <a:t>تراس</a:t>
            </a:r>
            <a:endParaRPr lang="fa-IR" b="1" dirty="0">
              <a:solidFill>
                <a:srgbClr val="FFFF00"/>
              </a:solidFill>
            </a:endParaRPr>
          </a:p>
        </p:txBody>
      </p:sp>
      <p:sp>
        <p:nvSpPr>
          <p:cNvPr id="27" name="TextBox 26"/>
          <p:cNvSpPr txBox="1"/>
          <p:nvPr/>
        </p:nvSpPr>
        <p:spPr>
          <a:xfrm>
            <a:off x="5606649" y="1677142"/>
            <a:ext cx="1879087" cy="400110"/>
          </a:xfrm>
          <a:prstGeom prst="rect">
            <a:avLst/>
          </a:prstGeom>
          <a:noFill/>
        </p:spPr>
        <p:txBody>
          <a:bodyPr wrap="square" rtlCol="1">
            <a:spAutoFit/>
          </a:bodyPr>
          <a:lstStyle/>
          <a:p>
            <a:r>
              <a:rPr lang="fa-IR" sz="2000" b="1" dirty="0" smtClean="0">
                <a:solidFill>
                  <a:srgbClr val="FFFF00"/>
                </a:solidFill>
              </a:rPr>
              <a:t>خواب</a:t>
            </a:r>
            <a:endParaRPr lang="fa-IR" b="1" dirty="0">
              <a:solidFill>
                <a:srgbClr val="FFFF00"/>
              </a:solidFill>
            </a:endParaRPr>
          </a:p>
        </p:txBody>
      </p:sp>
      <p:sp>
        <p:nvSpPr>
          <p:cNvPr id="29" name="TextBox 28"/>
          <p:cNvSpPr txBox="1"/>
          <p:nvPr/>
        </p:nvSpPr>
        <p:spPr>
          <a:xfrm>
            <a:off x="2834177" y="5301208"/>
            <a:ext cx="1879087" cy="400110"/>
          </a:xfrm>
          <a:prstGeom prst="rect">
            <a:avLst/>
          </a:prstGeom>
          <a:noFill/>
        </p:spPr>
        <p:txBody>
          <a:bodyPr wrap="square" rtlCol="1">
            <a:spAutoFit/>
          </a:bodyPr>
          <a:lstStyle/>
          <a:p>
            <a:r>
              <a:rPr lang="fa-IR" sz="2000" b="1" dirty="0" smtClean="0">
                <a:solidFill>
                  <a:srgbClr val="FFFF00"/>
                </a:solidFill>
              </a:rPr>
              <a:t>نشیمن</a:t>
            </a:r>
            <a:endParaRPr lang="fa-IR" b="1" dirty="0">
              <a:solidFill>
                <a:srgbClr val="FFFF00"/>
              </a:solidFill>
            </a:endParaRPr>
          </a:p>
        </p:txBody>
      </p:sp>
      <p:sp>
        <p:nvSpPr>
          <p:cNvPr id="30" name="TextBox 29"/>
          <p:cNvSpPr txBox="1"/>
          <p:nvPr/>
        </p:nvSpPr>
        <p:spPr>
          <a:xfrm>
            <a:off x="1650471" y="1716777"/>
            <a:ext cx="1879087" cy="400110"/>
          </a:xfrm>
          <a:prstGeom prst="rect">
            <a:avLst/>
          </a:prstGeom>
          <a:noFill/>
        </p:spPr>
        <p:txBody>
          <a:bodyPr wrap="square" rtlCol="1">
            <a:spAutoFit/>
          </a:bodyPr>
          <a:lstStyle/>
          <a:p>
            <a:r>
              <a:rPr lang="fa-IR" sz="2000" b="1" dirty="0" smtClean="0">
                <a:solidFill>
                  <a:srgbClr val="FFFF00"/>
                </a:solidFill>
              </a:rPr>
              <a:t>وید</a:t>
            </a:r>
            <a:endParaRPr lang="fa-IR" b="1" dirty="0">
              <a:solidFill>
                <a:srgbClr val="FFFF00"/>
              </a:solidFill>
            </a:endParaRPr>
          </a:p>
        </p:txBody>
      </p:sp>
      <p:sp>
        <p:nvSpPr>
          <p:cNvPr id="31" name="TextBox 30"/>
          <p:cNvSpPr txBox="1"/>
          <p:nvPr/>
        </p:nvSpPr>
        <p:spPr>
          <a:xfrm>
            <a:off x="5283736" y="332656"/>
            <a:ext cx="1879087" cy="400110"/>
          </a:xfrm>
          <a:prstGeom prst="rect">
            <a:avLst/>
          </a:prstGeom>
          <a:noFill/>
        </p:spPr>
        <p:txBody>
          <a:bodyPr wrap="square" rtlCol="1">
            <a:spAutoFit/>
          </a:bodyPr>
          <a:lstStyle/>
          <a:p>
            <a:r>
              <a:rPr lang="fa-IR" sz="2000" b="1" dirty="0" smtClean="0">
                <a:solidFill>
                  <a:srgbClr val="FFFF00"/>
                </a:solidFill>
              </a:rPr>
              <a:t>ایده شماره 5</a:t>
            </a:r>
            <a:endParaRPr lang="fa-IR" b="1" dirty="0">
              <a:solidFill>
                <a:srgbClr val="FFFF00"/>
              </a:solidFill>
            </a:endParaRPr>
          </a:p>
        </p:txBody>
      </p:sp>
      <p:cxnSp>
        <p:nvCxnSpPr>
          <p:cNvPr id="32" name="Straight Arrow Connector 31"/>
          <p:cNvCxnSpPr/>
          <p:nvPr/>
        </p:nvCxnSpPr>
        <p:spPr>
          <a:xfrm flipH="1">
            <a:off x="4707672" y="732766"/>
            <a:ext cx="752932" cy="17595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3" name="Freeform 32"/>
          <p:cNvSpPr/>
          <p:nvPr/>
        </p:nvSpPr>
        <p:spPr>
          <a:xfrm flipH="1">
            <a:off x="323528" y="2966723"/>
            <a:ext cx="7170533" cy="2132477"/>
          </a:xfrm>
          <a:custGeom>
            <a:avLst/>
            <a:gdLst>
              <a:gd name="connsiteX0" fmla="*/ 7151426 w 7170533"/>
              <a:gd name="connsiteY0" fmla="*/ 1730127 h 2132477"/>
              <a:gd name="connsiteX1" fmla="*/ 7083188 w 7170533"/>
              <a:gd name="connsiteY1" fmla="*/ 1757422 h 2132477"/>
              <a:gd name="connsiteX2" fmla="*/ 5923128 w 7170533"/>
              <a:gd name="connsiteY2" fmla="*/ 2112264 h 2132477"/>
              <a:gd name="connsiteX3" fmla="*/ 4653886 w 7170533"/>
              <a:gd name="connsiteY3" fmla="*/ 2057673 h 2132477"/>
              <a:gd name="connsiteX4" fmla="*/ 3534770 w 7170533"/>
              <a:gd name="connsiteY4" fmla="*/ 1798365 h 2132477"/>
              <a:gd name="connsiteX5" fmla="*/ 3343701 w 7170533"/>
              <a:gd name="connsiteY5" fmla="*/ 1702831 h 2132477"/>
              <a:gd name="connsiteX6" fmla="*/ 2852382 w 7170533"/>
              <a:gd name="connsiteY6" fmla="*/ 651954 h 2132477"/>
              <a:gd name="connsiteX7" fmla="*/ 1883391 w 7170533"/>
              <a:gd name="connsiteY7" fmla="*/ 406294 h 2132477"/>
              <a:gd name="connsiteX8" fmla="*/ 614149 w 7170533"/>
              <a:gd name="connsiteY8" fmla="*/ 24157 h 2132477"/>
              <a:gd name="connsiteX9" fmla="*/ 0 w 7170533"/>
              <a:gd name="connsiteY9" fmla="*/ 37804 h 2132477"/>
              <a:gd name="connsiteX10" fmla="*/ 0 w 7170533"/>
              <a:gd name="connsiteY10" fmla="*/ 37804 h 213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0533" h="2132477">
                <a:moveTo>
                  <a:pt x="7151426" y="1730127"/>
                </a:moveTo>
                <a:cubicBezTo>
                  <a:pt x="7219665" y="1711930"/>
                  <a:pt x="7083188" y="1757422"/>
                  <a:pt x="7083188" y="1757422"/>
                </a:cubicBezTo>
                <a:cubicBezTo>
                  <a:pt x="6878472" y="1821111"/>
                  <a:pt x="6328012" y="2062222"/>
                  <a:pt x="5923128" y="2112264"/>
                </a:cubicBezTo>
                <a:cubicBezTo>
                  <a:pt x="5518244" y="2162306"/>
                  <a:pt x="5051946" y="2109990"/>
                  <a:pt x="4653886" y="2057673"/>
                </a:cubicBezTo>
                <a:cubicBezTo>
                  <a:pt x="4255826" y="2005357"/>
                  <a:pt x="3753134" y="1857505"/>
                  <a:pt x="3534770" y="1798365"/>
                </a:cubicBezTo>
                <a:cubicBezTo>
                  <a:pt x="3316406" y="1739225"/>
                  <a:pt x="3457432" y="1893900"/>
                  <a:pt x="3343701" y="1702831"/>
                </a:cubicBezTo>
                <a:cubicBezTo>
                  <a:pt x="3229970" y="1511762"/>
                  <a:pt x="3095767" y="868043"/>
                  <a:pt x="2852382" y="651954"/>
                </a:cubicBezTo>
                <a:cubicBezTo>
                  <a:pt x="2608997" y="435865"/>
                  <a:pt x="2256430" y="510927"/>
                  <a:pt x="1883391" y="406294"/>
                </a:cubicBezTo>
                <a:cubicBezTo>
                  <a:pt x="1510352" y="301661"/>
                  <a:pt x="928047" y="85572"/>
                  <a:pt x="614149" y="24157"/>
                </a:cubicBezTo>
                <a:cubicBezTo>
                  <a:pt x="300251" y="-37258"/>
                  <a:pt x="0" y="37804"/>
                  <a:pt x="0" y="37804"/>
                </a:cubicBezTo>
                <a:lnTo>
                  <a:pt x="0" y="37804"/>
                </a:lnTo>
              </a:path>
            </a:pathLst>
          </a:custGeom>
        </p:spPr>
        <p:style>
          <a:lnRef idx="3">
            <a:schemeClr val="accent6"/>
          </a:lnRef>
          <a:fillRef idx="0">
            <a:schemeClr val="accent6"/>
          </a:fillRef>
          <a:effectRef idx="2">
            <a:schemeClr val="accent6"/>
          </a:effectRef>
          <a:fontRef idx="minor">
            <a:schemeClr val="tx1"/>
          </a:fontRef>
        </p:style>
        <p:txBody>
          <a:bodyPr rtlCol="1" anchor="ctr"/>
          <a:lstStyle/>
          <a:p>
            <a:pPr algn="ctr"/>
            <a:endParaRPr lang="fa-IR"/>
          </a:p>
        </p:txBody>
      </p:sp>
      <p:cxnSp>
        <p:nvCxnSpPr>
          <p:cNvPr id="34" name="Straight Connector 33"/>
          <p:cNvCxnSpPr/>
          <p:nvPr/>
        </p:nvCxnSpPr>
        <p:spPr>
          <a:xfrm rot="5400000" flipH="1" flipV="1">
            <a:off x="251520" y="4370581"/>
            <a:ext cx="432048" cy="432048"/>
          </a:xfrm>
          <a:prstGeom prst="line">
            <a:avLst/>
          </a:prstGeom>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rot="5400000" flipH="1">
            <a:off x="251520" y="4719667"/>
            <a:ext cx="432048" cy="298986"/>
          </a:xfrm>
          <a:prstGeom prst="line">
            <a:avLst/>
          </a:prstGeom>
        </p:spPr>
        <p:style>
          <a:lnRef idx="3">
            <a:schemeClr val="accent6"/>
          </a:lnRef>
          <a:fillRef idx="0">
            <a:schemeClr val="accent6"/>
          </a:fillRef>
          <a:effectRef idx="2">
            <a:schemeClr val="accent6"/>
          </a:effectRef>
          <a:fontRef idx="minor">
            <a:schemeClr val="tx1"/>
          </a:fontRef>
        </p:style>
      </p:cxnSp>
      <p:sp>
        <p:nvSpPr>
          <p:cNvPr id="36" name="TextBox 35"/>
          <p:cNvSpPr txBox="1"/>
          <p:nvPr/>
        </p:nvSpPr>
        <p:spPr>
          <a:xfrm>
            <a:off x="4424703" y="2832031"/>
            <a:ext cx="1879087" cy="276999"/>
          </a:xfrm>
          <a:prstGeom prst="rect">
            <a:avLst/>
          </a:prstGeom>
          <a:noFill/>
        </p:spPr>
        <p:txBody>
          <a:bodyPr wrap="square" rtlCol="1">
            <a:spAutoFit/>
          </a:bodyPr>
          <a:lstStyle/>
          <a:p>
            <a:r>
              <a:rPr lang="fa-IR" sz="1200" dirty="0" smtClean="0">
                <a:solidFill>
                  <a:srgbClr val="FFFF00"/>
                </a:solidFill>
              </a:rPr>
              <a:t>برخورد باد به نرده و گردش</a:t>
            </a:r>
            <a:endParaRPr lang="fa-IR" sz="1100" dirty="0">
              <a:solidFill>
                <a:srgbClr val="FFFF00"/>
              </a:solidFill>
            </a:endParaRPr>
          </a:p>
        </p:txBody>
      </p:sp>
      <p:sp>
        <p:nvSpPr>
          <p:cNvPr id="37" name="TextBox 36"/>
          <p:cNvSpPr txBox="1"/>
          <p:nvPr/>
        </p:nvSpPr>
        <p:spPr>
          <a:xfrm>
            <a:off x="2336312" y="2461872"/>
            <a:ext cx="1879087" cy="461665"/>
          </a:xfrm>
          <a:prstGeom prst="rect">
            <a:avLst/>
          </a:prstGeom>
          <a:noFill/>
        </p:spPr>
        <p:txBody>
          <a:bodyPr wrap="square" rtlCol="1">
            <a:spAutoFit/>
          </a:bodyPr>
          <a:lstStyle/>
          <a:p>
            <a:r>
              <a:rPr lang="fa-IR" sz="1200" dirty="0" smtClean="0">
                <a:solidFill>
                  <a:srgbClr val="FFFF00"/>
                </a:solidFill>
              </a:rPr>
              <a:t>نرده تزئین شده با شیشه رنگی</a:t>
            </a:r>
            <a:endParaRPr lang="fa-IR" sz="1100" dirty="0">
              <a:solidFill>
                <a:srgbClr val="FFFF00"/>
              </a:solidFill>
            </a:endParaRPr>
          </a:p>
        </p:txBody>
      </p:sp>
      <p:cxnSp>
        <p:nvCxnSpPr>
          <p:cNvPr id="38" name="Straight Arrow Connector 37"/>
          <p:cNvCxnSpPr/>
          <p:nvPr/>
        </p:nvCxnSpPr>
        <p:spPr>
          <a:xfrm flipV="1">
            <a:off x="3423311" y="1955240"/>
            <a:ext cx="964661" cy="50663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39" name="TextBox 38"/>
          <p:cNvSpPr txBox="1"/>
          <p:nvPr/>
        </p:nvSpPr>
        <p:spPr>
          <a:xfrm>
            <a:off x="5700497" y="4412266"/>
            <a:ext cx="1879087" cy="400110"/>
          </a:xfrm>
          <a:prstGeom prst="rect">
            <a:avLst/>
          </a:prstGeom>
          <a:noFill/>
        </p:spPr>
        <p:txBody>
          <a:bodyPr wrap="square" rtlCol="1">
            <a:spAutoFit/>
          </a:bodyPr>
          <a:lstStyle/>
          <a:p>
            <a:r>
              <a:rPr lang="fa-IR" sz="2000" b="1" dirty="0" smtClean="0">
                <a:solidFill>
                  <a:srgbClr val="FFFF00"/>
                </a:solidFill>
              </a:rPr>
              <a:t>خواب</a:t>
            </a:r>
            <a:endParaRPr lang="fa-IR" b="1" dirty="0">
              <a:solidFill>
                <a:srgbClr val="FFFF00"/>
              </a:solidFill>
            </a:endParaRPr>
          </a:p>
        </p:txBody>
      </p:sp>
      <p:sp>
        <p:nvSpPr>
          <p:cNvPr id="40" name="TextBox 39"/>
          <p:cNvSpPr txBox="1"/>
          <p:nvPr/>
        </p:nvSpPr>
        <p:spPr>
          <a:xfrm>
            <a:off x="7264913" y="188640"/>
            <a:ext cx="1879087" cy="400110"/>
          </a:xfrm>
          <a:prstGeom prst="rect">
            <a:avLst/>
          </a:prstGeom>
          <a:noFill/>
        </p:spPr>
        <p:txBody>
          <a:bodyPr wrap="square" rtlCol="1">
            <a:spAutoFit/>
          </a:bodyPr>
          <a:lstStyle/>
          <a:p>
            <a:r>
              <a:rPr lang="fa-IR" sz="2000" b="1" dirty="0" smtClean="0">
                <a:solidFill>
                  <a:srgbClr val="FFFF00"/>
                </a:solidFill>
              </a:rPr>
              <a:t>پلان طبقه اول</a:t>
            </a:r>
            <a:endParaRPr lang="fa-IR" b="1" dirty="0">
              <a:solidFill>
                <a:srgbClr val="FFFF00"/>
              </a:solidFill>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پروژه بادگیر\lariha_badgir.jpg"/>
          <p:cNvPicPr>
            <a:picLocks noChangeAspect="1" noChangeArrowheads="1"/>
          </p:cNvPicPr>
          <p:nvPr/>
        </p:nvPicPr>
        <p:blipFill>
          <a:blip r:embed="rId2"/>
          <a:srcRect/>
          <a:stretch>
            <a:fillRect/>
          </a:stretch>
        </p:blipFill>
        <p:spPr bwMode="auto">
          <a:xfrm>
            <a:off x="107504" y="4293096"/>
            <a:ext cx="2000264" cy="2357430"/>
          </a:xfrm>
          <a:prstGeom prst="ellipse">
            <a:avLst/>
          </a:prstGeom>
          <a:ln>
            <a:noFill/>
          </a:ln>
          <a:effectLst>
            <a:softEdge rad="112500"/>
          </a:effectLst>
        </p:spPr>
      </p:pic>
      <p:sp>
        <p:nvSpPr>
          <p:cNvPr id="2" name="TextBox 1"/>
          <p:cNvSpPr txBox="1"/>
          <p:nvPr/>
        </p:nvSpPr>
        <p:spPr>
          <a:xfrm>
            <a:off x="899592" y="548680"/>
            <a:ext cx="7776864" cy="1015663"/>
          </a:xfrm>
          <a:prstGeom prst="rect">
            <a:avLst/>
          </a:prstGeom>
          <a:noFill/>
        </p:spPr>
        <p:txBody>
          <a:bodyPr wrap="square" rtlCol="1">
            <a:spAutoFit/>
          </a:bodyPr>
          <a:lstStyle/>
          <a:p>
            <a:r>
              <a:rPr lang="fa-IR" sz="2000" b="1" dirty="0" smtClean="0"/>
              <a:t>برسی اقلیمی منطقه از لحاظ </a:t>
            </a:r>
          </a:p>
          <a:p>
            <a:endParaRPr lang="fa-IR" sz="2000" b="1" dirty="0"/>
          </a:p>
          <a:p>
            <a:r>
              <a:rPr lang="fa-IR" sz="2000" b="1" dirty="0" smtClean="0"/>
              <a:t>دما ، تابش خورشید ، باد ، نزولات جوی و رطوبت</a:t>
            </a:r>
            <a:endParaRPr lang="fa-IR"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1844824"/>
            <a:ext cx="6048672" cy="4320480"/>
          </a:xfrm>
          <a:prstGeom prst="rect">
            <a:avLst/>
          </a:prstGeom>
          <a:ln>
            <a:noFill/>
          </a:ln>
          <a:effectLst>
            <a:softEdge rad="112500"/>
          </a:effectLst>
        </p:spPr>
      </p:pic>
    </p:spTree>
    <p:extLst>
      <p:ext uri="{BB962C8B-B14F-4D97-AF65-F5344CB8AC3E}">
        <p14:creationId xmlns:p14="http://schemas.microsoft.com/office/powerpoint/2010/main" val="42509591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7900" t="14039" r="9938" b="18855"/>
          <a:stretch/>
        </p:blipFill>
        <p:spPr>
          <a:xfrm>
            <a:off x="-30416" y="1340768"/>
            <a:ext cx="9174415" cy="4231451"/>
          </a:xfrm>
          <a:prstGeom prst="rect">
            <a:avLst/>
          </a:prstGeom>
        </p:spPr>
      </p:pic>
      <p:sp>
        <p:nvSpPr>
          <p:cNvPr id="5" name="TextBox 4"/>
          <p:cNvSpPr txBox="1"/>
          <p:nvPr/>
        </p:nvSpPr>
        <p:spPr>
          <a:xfrm>
            <a:off x="6804248" y="388695"/>
            <a:ext cx="1879087" cy="400110"/>
          </a:xfrm>
          <a:prstGeom prst="rect">
            <a:avLst/>
          </a:prstGeom>
          <a:noFill/>
        </p:spPr>
        <p:txBody>
          <a:bodyPr wrap="square" rtlCol="1">
            <a:spAutoFit/>
          </a:bodyPr>
          <a:lstStyle/>
          <a:p>
            <a:r>
              <a:rPr lang="fa-IR" sz="2000" b="1" dirty="0" smtClean="0"/>
              <a:t>مقطع طولی</a:t>
            </a:r>
            <a:endParaRPr lang="fa-IR" b="1" dirty="0"/>
          </a:p>
        </p:txBody>
      </p:sp>
      <p:cxnSp>
        <p:nvCxnSpPr>
          <p:cNvPr id="7" name="Straight Arrow Connector 6"/>
          <p:cNvCxnSpPr/>
          <p:nvPr/>
        </p:nvCxnSpPr>
        <p:spPr>
          <a:xfrm>
            <a:off x="2987824" y="2348880"/>
            <a:ext cx="720080"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a:off x="4427984" y="2155086"/>
            <a:ext cx="488847"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2915816" y="1628800"/>
            <a:ext cx="1879087" cy="584775"/>
          </a:xfrm>
          <a:prstGeom prst="rect">
            <a:avLst/>
          </a:prstGeom>
          <a:noFill/>
        </p:spPr>
        <p:txBody>
          <a:bodyPr wrap="square" rtlCol="1">
            <a:spAutoFit/>
          </a:bodyPr>
          <a:lstStyle/>
          <a:p>
            <a:r>
              <a:rPr lang="fa-IR" sz="3200" b="1" dirty="0" smtClean="0">
                <a:solidFill>
                  <a:srgbClr val="FFFF00"/>
                </a:solidFill>
              </a:rPr>
              <a:t>1</a:t>
            </a:r>
            <a:endParaRPr lang="fa-IR" sz="2800" b="1" dirty="0">
              <a:solidFill>
                <a:srgbClr val="FFFF00"/>
              </a:solidFill>
            </a:endParaRPr>
          </a:p>
        </p:txBody>
      </p:sp>
      <p:sp>
        <p:nvSpPr>
          <p:cNvPr id="11" name="TextBox 10"/>
          <p:cNvSpPr txBox="1"/>
          <p:nvPr/>
        </p:nvSpPr>
        <p:spPr>
          <a:xfrm>
            <a:off x="1194849" y="1750331"/>
            <a:ext cx="1879087" cy="584775"/>
          </a:xfrm>
          <a:prstGeom prst="rect">
            <a:avLst/>
          </a:prstGeom>
          <a:noFill/>
        </p:spPr>
        <p:txBody>
          <a:bodyPr wrap="square" rtlCol="1">
            <a:spAutoFit/>
          </a:bodyPr>
          <a:lstStyle/>
          <a:p>
            <a:r>
              <a:rPr lang="fa-IR" sz="3200" b="1" dirty="0" smtClean="0">
                <a:solidFill>
                  <a:srgbClr val="FFFF00"/>
                </a:solidFill>
              </a:rPr>
              <a:t>2</a:t>
            </a:r>
            <a:endParaRPr lang="fa-IR" sz="2800" b="1" dirty="0">
              <a:solidFill>
                <a:srgbClr val="FFFF00"/>
              </a:solidFill>
            </a:endParaRPr>
          </a:p>
        </p:txBody>
      </p:sp>
      <p:sp>
        <p:nvSpPr>
          <p:cNvPr id="12" name="TextBox 11"/>
          <p:cNvSpPr txBox="1"/>
          <p:nvPr/>
        </p:nvSpPr>
        <p:spPr>
          <a:xfrm>
            <a:off x="755576" y="5805264"/>
            <a:ext cx="7783743" cy="400110"/>
          </a:xfrm>
          <a:prstGeom prst="rect">
            <a:avLst/>
          </a:prstGeom>
          <a:noFill/>
        </p:spPr>
        <p:txBody>
          <a:bodyPr wrap="square" rtlCol="1">
            <a:spAutoFit/>
          </a:bodyPr>
          <a:lstStyle/>
          <a:p>
            <a:r>
              <a:rPr lang="fa-IR" sz="2000" b="1" dirty="0" smtClean="0"/>
              <a:t>دتایل شماره 4و3و2و1 در صفحات بعدی نمایش داده شده</a:t>
            </a:r>
            <a:endParaRPr lang="fa-IR" b="1" dirty="0"/>
          </a:p>
        </p:txBody>
      </p:sp>
      <p:cxnSp>
        <p:nvCxnSpPr>
          <p:cNvPr id="13" name="Straight Arrow Connector 12"/>
          <p:cNvCxnSpPr/>
          <p:nvPr/>
        </p:nvCxnSpPr>
        <p:spPr>
          <a:xfrm>
            <a:off x="1767473" y="2998603"/>
            <a:ext cx="488847" cy="36004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255305" y="2472317"/>
            <a:ext cx="1879087" cy="584775"/>
          </a:xfrm>
          <a:prstGeom prst="rect">
            <a:avLst/>
          </a:prstGeom>
          <a:noFill/>
        </p:spPr>
        <p:txBody>
          <a:bodyPr wrap="square" rtlCol="1">
            <a:spAutoFit/>
          </a:bodyPr>
          <a:lstStyle/>
          <a:p>
            <a:r>
              <a:rPr lang="fa-IR" sz="3200" b="1" dirty="0" smtClean="0">
                <a:solidFill>
                  <a:srgbClr val="FFFF00"/>
                </a:solidFill>
              </a:rPr>
              <a:t>3</a:t>
            </a:r>
            <a:endParaRPr lang="fa-IR" sz="2800" b="1" dirty="0">
              <a:solidFill>
                <a:srgbClr val="FFFF00"/>
              </a:solidFill>
            </a:endParaRPr>
          </a:p>
        </p:txBody>
      </p:sp>
      <p:cxnSp>
        <p:nvCxnSpPr>
          <p:cNvPr id="15" name="Straight Arrow Connector 14"/>
          <p:cNvCxnSpPr/>
          <p:nvPr/>
        </p:nvCxnSpPr>
        <p:spPr>
          <a:xfrm flipH="1">
            <a:off x="7581127" y="2764704"/>
            <a:ext cx="162664" cy="5066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TextBox 15"/>
          <p:cNvSpPr txBox="1"/>
          <p:nvPr/>
        </p:nvSpPr>
        <p:spPr>
          <a:xfrm>
            <a:off x="6156176" y="2236512"/>
            <a:ext cx="1879087" cy="584775"/>
          </a:xfrm>
          <a:prstGeom prst="rect">
            <a:avLst/>
          </a:prstGeom>
          <a:noFill/>
        </p:spPr>
        <p:txBody>
          <a:bodyPr wrap="square" rtlCol="1">
            <a:spAutoFit/>
          </a:bodyPr>
          <a:lstStyle/>
          <a:p>
            <a:r>
              <a:rPr lang="fa-IR" sz="3200" b="1" dirty="0" smtClean="0">
                <a:solidFill>
                  <a:srgbClr val="FFFF00"/>
                </a:solidFill>
              </a:rPr>
              <a:t>4</a:t>
            </a:r>
            <a:endParaRPr lang="fa-IR" sz="2800" b="1" dirty="0">
              <a:solidFill>
                <a:srgbClr val="FFFF00"/>
              </a:solidFill>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7612" t="21125" r="22985" b="19407"/>
          <a:stretch/>
        </p:blipFill>
        <p:spPr>
          <a:xfrm>
            <a:off x="5198" y="1673424"/>
            <a:ext cx="9170940" cy="5184576"/>
          </a:xfrm>
          <a:prstGeom prst="rect">
            <a:avLst/>
          </a:prstGeom>
        </p:spPr>
      </p:pic>
      <p:sp>
        <p:nvSpPr>
          <p:cNvPr id="5" name="TextBox 4"/>
          <p:cNvSpPr txBox="1"/>
          <p:nvPr/>
        </p:nvSpPr>
        <p:spPr>
          <a:xfrm>
            <a:off x="5796136" y="388695"/>
            <a:ext cx="2887199" cy="400110"/>
          </a:xfrm>
          <a:prstGeom prst="rect">
            <a:avLst/>
          </a:prstGeom>
          <a:noFill/>
        </p:spPr>
        <p:txBody>
          <a:bodyPr wrap="square" rtlCol="1">
            <a:spAutoFit/>
          </a:bodyPr>
          <a:lstStyle/>
          <a:p>
            <a:r>
              <a:rPr lang="fa-IR" sz="2000" b="1" dirty="0" smtClean="0"/>
              <a:t>نمای اصلی .... جنوبی</a:t>
            </a:r>
            <a:endParaRPr lang="fa-IR" b="1" dirty="0"/>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5576" y="5805264"/>
            <a:ext cx="7783743" cy="400110"/>
          </a:xfrm>
          <a:prstGeom prst="rect">
            <a:avLst/>
          </a:prstGeom>
          <a:noFill/>
        </p:spPr>
        <p:txBody>
          <a:bodyPr wrap="square" rtlCol="1">
            <a:spAutoFit/>
          </a:bodyPr>
          <a:lstStyle/>
          <a:p>
            <a:r>
              <a:rPr lang="fa-IR" sz="2000" b="1" dirty="0" smtClean="0"/>
              <a:t>دتایل شماره 6و 5 در صفحات بعدی نمایش داده شده</a:t>
            </a:r>
            <a:endParaRPr lang="fa-IR" b="1" dirty="0"/>
          </a:p>
        </p:txBody>
      </p:sp>
      <p:sp>
        <p:nvSpPr>
          <p:cNvPr id="12" name="TextBox 11"/>
          <p:cNvSpPr txBox="1"/>
          <p:nvPr/>
        </p:nvSpPr>
        <p:spPr>
          <a:xfrm>
            <a:off x="833283" y="548680"/>
            <a:ext cx="7783743" cy="400110"/>
          </a:xfrm>
          <a:prstGeom prst="rect">
            <a:avLst/>
          </a:prstGeom>
          <a:noFill/>
        </p:spPr>
        <p:txBody>
          <a:bodyPr wrap="square" rtlCol="1">
            <a:spAutoFit/>
          </a:bodyPr>
          <a:lstStyle/>
          <a:p>
            <a:r>
              <a:rPr lang="fa-IR" sz="2000" b="1" dirty="0" smtClean="0"/>
              <a:t>نمای غربی به سمت دریا</a:t>
            </a:r>
            <a:endParaRPr lang="fa-IR" b="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68760"/>
            <a:ext cx="9144000" cy="4176464"/>
          </a:xfrm>
          <a:prstGeom prst="rect">
            <a:avLst/>
          </a:prstGeom>
        </p:spPr>
      </p:pic>
      <p:cxnSp>
        <p:nvCxnSpPr>
          <p:cNvPr id="10" name="Straight Arrow Connector 9"/>
          <p:cNvCxnSpPr/>
          <p:nvPr/>
        </p:nvCxnSpPr>
        <p:spPr>
          <a:xfrm>
            <a:off x="3707904" y="2420888"/>
            <a:ext cx="720080" cy="10801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3" name="TextBox 12"/>
          <p:cNvSpPr txBox="1"/>
          <p:nvPr/>
        </p:nvSpPr>
        <p:spPr>
          <a:xfrm>
            <a:off x="1976272" y="1925903"/>
            <a:ext cx="1879087" cy="584775"/>
          </a:xfrm>
          <a:prstGeom prst="rect">
            <a:avLst/>
          </a:prstGeom>
          <a:noFill/>
        </p:spPr>
        <p:txBody>
          <a:bodyPr wrap="square" rtlCol="1">
            <a:spAutoFit/>
          </a:bodyPr>
          <a:lstStyle/>
          <a:p>
            <a:r>
              <a:rPr lang="fa-IR" sz="3200" b="1" dirty="0" smtClean="0">
                <a:solidFill>
                  <a:srgbClr val="FFFF00"/>
                </a:solidFill>
              </a:rPr>
              <a:t>6</a:t>
            </a:r>
            <a:endParaRPr lang="fa-IR" sz="2800" b="1" dirty="0">
              <a:solidFill>
                <a:srgbClr val="FFFF00"/>
              </a:solidFill>
            </a:endParaRPr>
          </a:p>
        </p:txBody>
      </p:sp>
      <p:cxnSp>
        <p:nvCxnSpPr>
          <p:cNvPr id="14" name="Straight Arrow Connector 13"/>
          <p:cNvCxnSpPr/>
          <p:nvPr/>
        </p:nvCxnSpPr>
        <p:spPr>
          <a:xfrm flipV="1">
            <a:off x="2915816" y="5013176"/>
            <a:ext cx="648072" cy="5781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 name="TextBox 14"/>
          <p:cNvSpPr txBox="1"/>
          <p:nvPr/>
        </p:nvSpPr>
        <p:spPr>
          <a:xfrm>
            <a:off x="1026725" y="5316354"/>
            <a:ext cx="1879087" cy="584775"/>
          </a:xfrm>
          <a:prstGeom prst="rect">
            <a:avLst/>
          </a:prstGeom>
          <a:noFill/>
        </p:spPr>
        <p:txBody>
          <a:bodyPr wrap="square" rtlCol="1">
            <a:spAutoFit/>
          </a:bodyPr>
          <a:lstStyle/>
          <a:p>
            <a:r>
              <a:rPr lang="fa-IR" sz="3200" b="1" dirty="0" smtClean="0"/>
              <a:t>5</a:t>
            </a:r>
            <a:endParaRPr lang="fa-IR" sz="2800" b="1" dirty="0"/>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9702" t="19010" r="22089" b="26808"/>
          <a:stretch/>
        </p:blipFill>
        <p:spPr>
          <a:xfrm>
            <a:off x="1658694" y="141112"/>
            <a:ext cx="2196665" cy="1077149"/>
          </a:xfrm>
          <a:prstGeom prst="rect">
            <a:avLst/>
          </a:prstGeom>
          <a:ln>
            <a:noFill/>
          </a:ln>
          <a:effectLst>
            <a:outerShdw blurRad="292100" dist="139700" dir="2700000" algn="tl" rotWithShape="0">
              <a:srgbClr val="333333">
                <a:alpha val="65000"/>
              </a:srgbClr>
            </a:outerShdw>
          </a:effectLst>
        </p:spPr>
      </p:pic>
      <p:cxnSp>
        <p:nvCxnSpPr>
          <p:cNvPr id="6" name="Straight Arrow Connector 5"/>
          <p:cNvCxnSpPr/>
          <p:nvPr/>
        </p:nvCxnSpPr>
        <p:spPr>
          <a:xfrm>
            <a:off x="3707904" y="948790"/>
            <a:ext cx="1296144" cy="219217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9104" t="16896" r="15075" b="18878"/>
          <a:stretch/>
        </p:blipFill>
        <p:spPr>
          <a:xfrm>
            <a:off x="0" y="1412776"/>
            <a:ext cx="9161576" cy="5445224"/>
          </a:xfrm>
          <a:prstGeom prst="rect">
            <a:avLst/>
          </a:prstGeom>
        </p:spPr>
      </p:pic>
      <p:sp>
        <p:nvSpPr>
          <p:cNvPr id="5" name="TextBox 4"/>
          <p:cNvSpPr txBox="1"/>
          <p:nvPr/>
        </p:nvSpPr>
        <p:spPr>
          <a:xfrm>
            <a:off x="827584" y="476672"/>
            <a:ext cx="7783743" cy="584775"/>
          </a:xfrm>
          <a:prstGeom prst="rect">
            <a:avLst/>
          </a:prstGeom>
          <a:noFill/>
        </p:spPr>
        <p:txBody>
          <a:bodyPr wrap="square" rtlCol="1">
            <a:spAutoFit/>
          </a:bodyPr>
          <a:lstStyle/>
          <a:p>
            <a:r>
              <a:rPr lang="fa-IR" sz="1600" b="1" dirty="0" smtClean="0"/>
              <a:t>دتایل شماره 1   کشیده هوای گرم زیر سقف خانه به بیرون توسط خرپشته استفاده از ایده شماره 1 و 4</a:t>
            </a:r>
            <a:endParaRPr lang="fa-IR" sz="1400" b="1" dirty="0"/>
          </a:p>
        </p:txBody>
      </p:sp>
      <p:sp>
        <p:nvSpPr>
          <p:cNvPr id="6" name="TextBox 5"/>
          <p:cNvSpPr txBox="1"/>
          <p:nvPr/>
        </p:nvSpPr>
        <p:spPr>
          <a:xfrm>
            <a:off x="7466879" y="1847238"/>
            <a:ext cx="1663063" cy="400110"/>
          </a:xfrm>
          <a:prstGeom prst="rect">
            <a:avLst/>
          </a:prstGeom>
          <a:noFill/>
        </p:spPr>
        <p:txBody>
          <a:bodyPr wrap="square" rtlCol="1">
            <a:spAutoFit/>
          </a:bodyPr>
          <a:lstStyle/>
          <a:p>
            <a:r>
              <a:rPr lang="fa-IR" sz="2000" b="1" dirty="0" smtClean="0">
                <a:solidFill>
                  <a:srgbClr val="FFFF00"/>
                </a:solidFill>
              </a:rPr>
              <a:t>باد شمالی</a:t>
            </a:r>
            <a:endParaRPr lang="fa-IR" b="1" dirty="0">
              <a:solidFill>
                <a:srgbClr val="FFFF00"/>
              </a:solidFill>
            </a:endParaRPr>
          </a:p>
        </p:txBody>
      </p:sp>
      <p:sp>
        <p:nvSpPr>
          <p:cNvPr id="8" name="TextBox 7"/>
          <p:cNvSpPr txBox="1"/>
          <p:nvPr/>
        </p:nvSpPr>
        <p:spPr>
          <a:xfrm>
            <a:off x="3491880" y="6216411"/>
            <a:ext cx="3034655" cy="400110"/>
          </a:xfrm>
          <a:prstGeom prst="rect">
            <a:avLst/>
          </a:prstGeom>
          <a:noFill/>
        </p:spPr>
        <p:txBody>
          <a:bodyPr wrap="square" rtlCol="1">
            <a:spAutoFit/>
          </a:bodyPr>
          <a:lstStyle/>
          <a:p>
            <a:r>
              <a:rPr lang="fa-IR" sz="2000" b="1" dirty="0" smtClean="0">
                <a:solidFill>
                  <a:srgbClr val="FFFF00"/>
                </a:solidFill>
              </a:rPr>
              <a:t>هوای گرم زیر سقف ها</a:t>
            </a:r>
            <a:endParaRPr lang="fa-IR" b="1" dirty="0">
              <a:solidFill>
                <a:srgbClr val="FFFF00"/>
              </a:solidFill>
            </a:endParaRPr>
          </a:p>
        </p:txBody>
      </p:sp>
      <p:sp>
        <p:nvSpPr>
          <p:cNvPr id="9" name="TextBox 8"/>
          <p:cNvSpPr txBox="1"/>
          <p:nvPr/>
        </p:nvSpPr>
        <p:spPr>
          <a:xfrm rot="20758973">
            <a:off x="-321269" y="2998469"/>
            <a:ext cx="3034655" cy="400110"/>
          </a:xfrm>
          <a:prstGeom prst="rect">
            <a:avLst/>
          </a:prstGeom>
          <a:noFill/>
        </p:spPr>
        <p:txBody>
          <a:bodyPr wrap="square" rtlCol="1">
            <a:spAutoFit/>
          </a:bodyPr>
          <a:lstStyle/>
          <a:p>
            <a:r>
              <a:rPr lang="fa-IR" sz="2000" b="1" dirty="0" smtClean="0">
                <a:solidFill>
                  <a:srgbClr val="FFFF00"/>
                </a:solidFill>
              </a:rPr>
              <a:t>خارج شده هوای گرم</a:t>
            </a:r>
            <a:endParaRPr lang="fa-IR" b="1" dirty="0">
              <a:solidFill>
                <a:srgbClr val="FFFF00"/>
              </a:solidFill>
            </a:endParaRPr>
          </a:p>
        </p:txBody>
      </p:sp>
    </p:spTree>
    <p:extLst>
      <p:ext uri="{BB962C8B-B14F-4D97-AF65-F5344CB8AC3E}">
        <p14:creationId xmlns:p14="http://schemas.microsoft.com/office/powerpoint/2010/main" val="2627505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476672"/>
            <a:ext cx="7783743" cy="769441"/>
          </a:xfrm>
          <a:prstGeom prst="rect">
            <a:avLst/>
          </a:prstGeom>
          <a:noFill/>
        </p:spPr>
        <p:txBody>
          <a:bodyPr wrap="square" rtlCol="1">
            <a:spAutoFit/>
          </a:bodyPr>
          <a:lstStyle/>
          <a:p>
            <a:r>
              <a:rPr lang="fa-IR" sz="1600" b="1" dirty="0" smtClean="0"/>
              <a:t>دتایل شماره 2 .... مکش هوای گرم بالای فضاهای نشیمن و سقف طبقه اول </a:t>
            </a:r>
          </a:p>
          <a:p>
            <a:r>
              <a:rPr lang="fa-IR" sz="1400" b="1" dirty="0"/>
              <a:t>استفاده از ایده شماره </a:t>
            </a:r>
            <a:r>
              <a:rPr lang="fa-IR" sz="1400" b="1" dirty="0" smtClean="0"/>
              <a:t>1و4</a:t>
            </a:r>
            <a:endParaRPr lang="fa-IR" sz="1200" b="1" dirty="0"/>
          </a:p>
          <a:p>
            <a:endParaRPr lang="fa-IR" sz="1400" b="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5970" t="13196" r="33284" b="20464"/>
          <a:stretch/>
        </p:blipFill>
        <p:spPr>
          <a:xfrm>
            <a:off x="144678" y="1268760"/>
            <a:ext cx="5256584" cy="5256584"/>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8955" t="15046" r="28359" b="22315"/>
          <a:stretch/>
        </p:blipFill>
        <p:spPr>
          <a:xfrm>
            <a:off x="5535963" y="1273601"/>
            <a:ext cx="3500533" cy="2900791"/>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30934" t="13550" r="31183" b="19317"/>
          <a:stretch/>
        </p:blipFill>
        <p:spPr>
          <a:xfrm>
            <a:off x="5551164" y="4258506"/>
            <a:ext cx="2265219" cy="2266838"/>
          </a:xfrm>
          <a:prstGeom prst="rect">
            <a:avLst/>
          </a:prstGeom>
        </p:spPr>
      </p:pic>
      <p:sp>
        <p:nvSpPr>
          <p:cNvPr id="11" name="TextBox 10"/>
          <p:cNvSpPr txBox="1"/>
          <p:nvPr/>
        </p:nvSpPr>
        <p:spPr>
          <a:xfrm>
            <a:off x="3738199" y="2293082"/>
            <a:ext cx="1663063" cy="369332"/>
          </a:xfrm>
          <a:prstGeom prst="rect">
            <a:avLst/>
          </a:prstGeom>
          <a:noFill/>
        </p:spPr>
        <p:txBody>
          <a:bodyPr wrap="square" rtlCol="1">
            <a:spAutoFit/>
          </a:bodyPr>
          <a:lstStyle/>
          <a:p>
            <a:r>
              <a:rPr lang="fa-IR" b="1" dirty="0" smtClean="0">
                <a:solidFill>
                  <a:srgbClr val="FFFF00"/>
                </a:solidFill>
              </a:rPr>
              <a:t>باد شمالی</a:t>
            </a:r>
            <a:endParaRPr lang="fa-IR" sz="1600" b="1" dirty="0">
              <a:solidFill>
                <a:srgbClr val="FFFF00"/>
              </a:solidFill>
            </a:endParaRPr>
          </a:p>
        </p:txBody>
      </p:sp>
      <p:sp>
        <p:nvSpPr>
          <p:cNvPr id="12" name="TextBox 11"/>
          <p:cNvSpPr txBox="1"/>
          <p:nvPr/>
        </p:nvSpPr>
        <p:spPr>
          <a:xfrm>
            <a:off x="1115616" y="6014558"/>
            <a:ext cx="3034655" cy="307777"/>
          </a:xfrm>
          <a:prstGeom prst="rect">
            <a:avLst/>
          </a:prstGeom>
          <a:noFill/>
        </p:spPr>
        <p:txBody>
          <a:bodyPr wrap="square" rtlCol="1">
            <a:spAutoFit/>
          </a:bodyPr>
          <a:lstStyle/>
          <a:p>
            <a:r>
              <a:rPr lang="fa-IR" sz="1400" b="1" dirty="0" smtClean="0">
                <a:solidFill>
                  <a:srgbClr val="FFFF00"/>
                </a:solidFill>
              </a:rPr>
              <a:t>هوای گرم زیر سقف ها</a:t>
            </a:r>
            <a:endParaRPr lang="fa-IR" sz="1200" b="1" dirty="0">
              <a:solidFill>
                <a:srgbClr val="FFFF00"/>
              </a:solidFill>
            </a:endParaRPr>
          </a:p>
        </p:txBody>
      </p:sp>
      <p:sp>
        <p:nvSpPr>
          <p:cNvPr id="13" name="TextBox 12"/>
          <p:cNvSpPr txBox="1"/>
          <p:nvPr/>
        </p:nvSpPr>
        <p:spPr>
          <a:xfrm>
            <a:off x="-900608" y="1772816"/>
            <a:ext cx="3034655" cy="307777"/>
          </a:xfrm>
          <a:prstGeom prst="rect">
            <a:avLst/>
          </a:prstGeom>
          <a:noFill/>
        </p:spPr>
        <p:txBody>
          <a:bodyPr wrap="square" rtlCol="1">
            <a:spAutoFit/>
          </a:bodyPr>
          <a:lstStyle/>
          <a:p>
            <a:r>
              <a:rPr lang="fa-IR" sz="1400" b="1" dirty="0" smtClean="0">
                <a:solidFill>
                  <a:srgbClr val="FFFF00"/>
                </a:solidFill>
              </a:rPr>
              <a:t>خارج شده هوای گرم</a:t>
            </a:r>
            <a:endParaRPr lang="fa-IR" sz="1200" b="1" dirty="0">
              <a:solidFill>
                <a:srgbClr val="FFFF00"/>
              </a:solidFill>
            </a:endParaRPr>
          </a:p>
        </p:txBody>
      </p:sp>
      <p:sp>
        <p:nvSpPr>
          <p:cNvPr id="14" name="TextBox 13"/>
          <p:cNvSpPr txBox="1"/>
          <p:nvPr/>
        </p:nvSpPr>
        <p:spPr>
          <a:xfrm>
            <a:off x="7286229" y="1403484"/>
            <a:ext cx="1663063" cy="369332"/>
          </a:xfrm>
          <a:prstGeom prst="rect">
            <a:avLst/>
          </a:prstGeom>
          <a:noFill/>
        </p:spPr>
        <p:txBody>
          <a:bodyPr wrap="square" rtlCol="1">
            <a:spAutoFit/>
          </a:bodyPr>
          <a:lstStyle/>
          <a:p>
            <a:r>
              <a:rPr lang="fa-IR" b="1" dirty="0" smtClean="0">
                <a:solidFill>
                  <a:srgbClr val="FFFF00"/>
                </a:solidFill>
              </a:rPr>
              <a:t>نمای جانبی</a:t>
            </a:r>
            <a:endParaRPr lang="fa-IR" sz="1600" b="1" dirty="0">
              <a:solidFill>
                <a:srgbClr val="FFFF00"/>
              </a:solidFill>
            </a:endParaRPr>
          </a:p>
        </p:txBody>
      </p:sp>
      <p:sp>
        <p:nvSpPr>
          <p:cNvPr id="15" name="TextBox 14"/>
          <p:cNvSpPr txBox="1"/>
          <p:nvPr/>
        </p:nvSpPr>
        <p:spPr>
          <a:xfrm>
            <a:off x="7453231" y="4606389"/>
            <a:ext cx="1663063" cy="338554"/>
          </a:xfrm>
          <a:prstGeom prst="rect">
            <a:avLst/>
          </a:prstGeom>
          <a:noFill/>
        </p:spPr>
        <p:txBody>
          <a:bodyPr wrap="square" rtlCol="1">
            <a:spAutoFit/>
          </a:bodyPr>
          <a:lstStyle/>
          <a:p>
            <a:r>
              <a:rPr lang="fa-IR" sz="1600" b="1" dirty="0" smtClean="0"/>
              <a:t>نمای روبرو</a:t>
            </a:r>
            <a:endParaRPr lang="fa-IR" sz="1400" b="1" dirty="0"/>
          </a:p>
        </p:txBody>
      </p:sp>
    </p:spTree>
    <p:extLst>
      <p:ext uri="{BB962C8B-B14F-4D97-AF65-F5344CB8AC3E}">
        <p14:creationId xmlns:p14="http://schemas.microsoft.com/office/powerpoint/2010/main" val="1171881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6716" t="26147" r="23283" b="19143"/>
          <a:stretch/>
        </p:blipFill>
        <p:spPr>
          <a:xfrm>
            <a:off x="611560" y="1562937"/>
            <a:ext cx="7763508" cy="479715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14708" y="339195"/>
            <a:ext cx="7783743" cy="584775"/>
          </a:xfrm>
          <a:prstGeom prst="rect">
            <a:avLst/>
          </a:prstGeom>
          <a:noFill/>
        </p:spPr>
        <p:txBody>
          <a:bodyPr wrap="square" rtlCol="1">
            <a:spAutoFit/>
          </a:bodyPr>
          <a:lstStyle/>
          <a:p>
            <a:r>
              <a:rPr lang="fa-IR" sz="1600" b="1" dirty="0" smtClean="0"/>
              <a:t>دتایل شمار 3 تراس با سقف منفذ دار  و سایبان پنجره ها بصورت منفذ دار برای خارج شدن گرمای زیر سقف آن ... استفاده از ایده شماره 2</a:t>
            </a:r>
            <a:endParaRPr lang="fa-IR" sz="1400" b="1" dirty="0"/>
          </a:p>
        </p:txBody>
      </p:sp>
      <p:cxnSp>
        <p:nvCxnSpPr>
          <p:cNvPr id="5" name="Straight Arrow Connector 4"/>
          <p:cNvCxnSpPr/>
          <p:nvPr/>
        </p:nvCxnSpPr>
        <p:spPr>
          <a:xfrm flipH="1">
            <a:off x="5076056" y="1052736"/>
            <a:ext cx="72008" cy="10081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p:nvPr/>
        </p:nvCxnSpPr>
        <p:spPr>
          <a:xfrm flipH="1">
            <a:off x="1187624" y="1052736"/>
            <a:ext cx="2448272" cy="201622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48529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708" y="339195"/>
            <a:ext cx="7783743" cy="707886"/>
          </a:xfrm>
          <a:prstGeom prst="rect">
            <a:avLst/>
          </a:prstGeom>
          <a:noFill/>
        </p:spPr>
        <p:txBody>
          <a:bodyPr wrap="square" rtlCol="1">
            <a:spAutoFit/>
          </a:bodyPr>
          <a:lstStyle/>
          <a:p>
            <a:r>
              <a:rPr lang="fa-IR" sz="1400" b="1" dirty="0" smtClean="0"/>
              <a:t>دتایل شمار 4 برای هدایت بیشتر باد شمال به سمت پنجره ها و ورودی ها از سمت شمالی</a:t>
            </a:r>
          </a:p>
          <a:p>
            <a:r>
              <a:rPr lang="fa-IR" sz="1400" b="1" dirty="0"/>
              <a:t>استفاده از ایده شماره 1</a:t>
            </a:r>
            <a:endParaRPr lang="fa-IR" sz="1200" b="1" dirty="0"/>
          </a:p>
          <a:p>
            <a:endParaRPr lang="fa-IR" sz="1200" b="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4776" t="18745" r="33582" b="20993"/>
          <a:stretch/>
        </p:blipFill>
        <p:spPr>
          <a:xfrm>
            <a:off x="971599" y="1052736"/>
            <a:ext cx="7056785" cy="5518962"/>
          </a:xfrm>
          <a:prstGeom prst="rect">
            <a:avLst/>
          </a:prstGeom>
        </p:spPr>
      </p:pic>
      <p:cxnSp>
        <p:nvCxnSpPr>
          <p:cNvPr id="7" name="Straight Connector 6"/>
          <p:cNvCxnSpPr/>
          <p:nvPr/>
        </p:nvCxnSpPr>
        <p:spPr>
          <a:xfrm flipH="1">
            <a:off x="4860032" y="2852936"/>
            <a:ext cx="216024" cy="216024"/>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485296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6269" t="68435" r="50000" b="19671"/>
          <a:stretch/>
        </p:blipFill>
        <p:spPr>
          <a:xfrm>
            <a:off x="900628" y="2735724"/>
            <a:ext cx="7378410" cy="208823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96925" y="1196752"/>
            <a:ext cx="7783743" cy="1077218"/>
          </a:xfrm>
          <a:prstGeom prst="rect">
            <a:avLst/>
          </a:prstGeom>
          <a:noFill/>
        </p:spPr>
        <p:txBody>
          <a:bodyPr wrap="square" rtlCol="1">
            <a:spAutoFit/>
          </a:bodyPr>
          <a:lstStyle/>
          <a:p>
            <a:r>
              <a:rPr lang="fa-IR" sz="1600" b="1" dirty="0" smtClean="0"/>
              <a:t>دتایل شماره 5  پیلوت</a:t>
            </a:r>
          </a:p>
          <a:p>
            <a:endParaRPr lang="fa-IR" sz="1600" b="1" dirty="0"/>
          </a:p>
          <a:p>
            <a:r>
              <a:rPr lang="fa-IR" sz="1600" b="1" dirty="0" smtClean="0"/>
              <a:t>فاصله گرفتتن کف ساختمال از سطح زمین به دلیل رطوبت زیاد زمین در مجاورت دریا</a:t>
            </a:r>
            <a:endParaRPr lang="fa-IR" sz="1400" b="1" dirty="0"/>
          </a:p>
        </p:txBody>
      </p:sp>
      <p:cxnSp>
        <p:nvCxnSpPr>
          <p:cNvPr id="5" name="Straight Arrow Connector 4"/>
          <p:cNvCxnSpPr/>
          <p:nvPr/>
        </p:nvCxnSpPr>
        <p:spPr>
          <a:xfrm flipV="1">
            <a:off x="2051720" y="4077072"/>
            <a:ext cx="2736304" cy="144016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 name="Rectangle 5"/>
          <p:cNvSpPr/>
          <p:nvPr/>
        </p:nvSpPr>
        <p:spPr>
          <a:xfrm>
            <a:off x="1588691" y="5725360"/>
            <a:ext cx="3001142" cy="369332"/>
          </a:xfrm>
          <a:prstGeom prst="rect">
            <a:avLst/>
          </a:prstGeom>
        </p:spPr>
        <p:txBody>
          <a:bodyPr wrap="none">
            <a:spAutoFit/>
          </a:bodyPr>
          <a:lstStyle/>
          <a:p>
            <a:r>
              <a:rPr lang="fa-IR" b="1" dirty="0"/>
              <a:t>با استفاده از ایده شماره 7</a:t>
            </a:r>
            <a:endParaRPr lang="fa-IR" dirty="0"/>
          </a:p>
        </p:txBody>
      </p:sp>
    </p:spTree>
    <p:extLst>
      <p:ext uri="{BB962C8B-B14F-4D97-AF65-F5344CB8AC3E}">
        <p14:creationId xmlns:p14="http://schemas.microsoft.com/office/powerpoint/2010/main" val="18485296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3706" t="42451" r="52587" b="24827"/>
          <a:stretch/>
        </p:blipFill>
        <p:spPr>
          <a:xfrm>
            <a:off x="5292080" y="2276872"/>
            <a:ext cx="3371935" cy="3273247"/>
          </a:xfrm>
          <a:prstGeom prst="rect">
            <a:avLst/>
          </a:prstGeom>
        </p:spPr>
      </p:pic>
      <p:sp>
        <p:nvSpPr>
          <p:cNvPr id="6" name="TextBox 5"/>
          <p:cNvSpPr txBox="1"/>
          <p:nvPr/>
        </p:nvSpPr>
        <p:spPr>
          <a:xfrm>
            <a:off x="696925" y="836712"/>
            <a:ext cx="7783743" cy="1323439"/>
          </a:xfrm>
          <a:prstGeom prst="rect">
            <a:avLst/>
          </a:prstGeom>
          <a:noFill/>
        </p:spPr>
        <p:txBody>
          <a:bodyPr wrap="square" rtlCol="1">
            <a:spAutoFit/>
          </a:bodyPr>
          <a:lstStyle/>
          <a:p>
            <a:r>
              <a:rPr lang="fa-IR" sz="1600" b="1" dirty="0" smtClean="0"/>
              <a:t>دتایل شماره 6 </a:t>
            </a:r>
          </a:p>
          <a:p>
            <a:r>
              <a:rPr lang="fa-IR" sz="1600" b="1" dirty="0" smtClean="0"/>
              <a:t>استفاده از دیوار دو جداره  با رنگ روشن و سطح پله پله ای نما برای بازتاب تابش خورشید</a:t>
            </a:r>
          </a:p>
          <a:p>
            <a:endParaRPr lang="fa-IR" sz="1600" b="1" dirty="0"/>
          </a:p>
          <a:p>
            <a:r>
              <a:rPr lang="fa-IR" sz="1600" b="1" dirty="0" smtClean="0"/>
              <a:t>با استفاده از ایده شماره 6</a:t>
            </a:r>
            <a:endParaRPr lang="fa-IR" sz="1400" b="1" dirty="0"/>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4627" t="13069" r="29702" b="-608"/>
          <a:stretch/>
        </p:blipFill>
        <p:spPr>
          <a:xfrm>
            <a:off x="696925" y="2279891"/>
            <a:ext cx="4176215" cy="3275462"/>
          </a:xfrm>
          <a:prstGeom prst="rect">
            <a:avLst/>
          </a:prstGeom>
        </p:spPr>
      </p:pic>
      <p:cxnSp>
        <p:nvCxnSpPr>
          <p:cNvPr id="7" name="Straight Arrow Connector 6"/>
          <p:cNvCxnSpPr/>
          <p:nvPr/>
        </p:nvCxnSpPr>
        <p:spPr>
          <a:xfrm>
            <a:off x="3419872" y="3913495"/>
            <a:ext cx="252028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69797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627" t="36190" r="59552" b="27072"/>
          <a:stretch/>
        </p:blipFill>
        <p:spPr>
          <a:xfrm>
            <a:off x="1522730" y="1133354"/>
            <a:ext cx="6192688" cy="4975630"/>
          </a:xfrm>
          <a:prstGeom prst="rect">
            <a:avLst/>
          </a:prstGeom>
        </p:spPr>
      </p:pic>
      <p:cxnSp>
        <p:nvCxnSpPr>
          <p:cNvPr id="4" name="Straight Arrow Connector 3"/>
          <p:cNvCxnSpPr/>
          <p:nvPr/>
        </p:nvCxnSpPr>
        <p:spPr>
          <a:xfrm flipH="1">
            <a:off x="5076056" y="1340768"/>
            <a:ext cx="648072" cy="108012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 name="TextBox 4"/>
          <p:cNvSpPr txBox="1"/>
          <p:nvPr/>
        </p:nvSpPr>
        <p:spPr>
          <a:xfrm>
            <a:off x="727203" y="267793"/>
            <a:ext cx="7783743" cy="584775"/>
          </a:xfrm>
          <a:prstGeom prst="rect">
            <a:avLst/>
          </a:prstGeom>
          <a:noFill/>
        </p:spPr>
        <p:txBody>
          <a:bodyPr wrap="square" rtlCol="1">
            <a:spAutoFit/>
          </a:bodyPr>
          <a:lstStyle/>
          <a:p>
            <a:r>
              <a:rPr lang="fa-IR" sz="1600" b="1" dirty="0" smtClean="0"/>
              <a:t>استفاده از چمن مصنوعی در زیر پنجره ها برای جلوگیری از بازتاب نور خوشید تابیده شده به زمین</a:t>
            </a:r>
            <a:endParaRPr lang="fa-IR" sz="1400" b="1" dirty="0"/>
          </a:p>
        </p:txBody>
      </p:sp>
    </p:spTree>
    <p:extLst>
      <p:ext uri="{BB962C8B-B14F-4D97-AF65-F5344CB8AC3E}">
        <p14:creationId xmlns:p14="http://schemas.microsoft.com/office/powerpoint/2010/main" val="2369797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400110"/>
          </a:xfrm>
          <a:prstGeom prst="rect">
            <a:avLst/>
          </a:prstGeom>
          <a:noFill/>
        </p:spPr>
        <p:txBody>
          <a:bodyPr wrap="square" rtlCol="1">
            <a:spAutoFit/>
          </a:bodyPr>
          <a:lstStyle/>
          <a:p>
            <a:r>
              <a:rPr lang="fa-IR" sz="2000" b="1" dirty="0" smtClean="0"/>
              <a:t>برسی دمای شهرستان بوشهر</a:t>
            </a:r>
            <a:endParaRPr lang="fa-IR"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556792"/>
            <a:ext cx="7000271" cy="39150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7564" y="692696"/>
            <a:ext cx="7783743" cy="5570756"/>
          </a:xfrm>
          <a:prstGeom prst="rect">
            <a:avLst/>
          </a:prstGeom>
        </p:spPr>
        <p:style>
          <a:lnRef idx="0">
            <a:schemeClr val="dk1"/>
          </a:lnRef>
          <a:fillRef idx="3">
            <a:schemeClr val="dk1"/>
          </a:fillRef>
          <a:effectRef idx="3">
            <a:schemeClr val="dk1"/>
          </a:effectRef>
          <a:fontRef idx="minor">
            <a:schemeClr val="lt1"/>
          </a:fontRef>
        </p:style>
        <p:txBody>
          <a:bodyPr wrap="square" rtlCol="1">
            <a:spAutoFit/>
          </a:bodyPr>
          <a:lstStyle/>
          <a:p>
            <a:endParaRPr lang="fa-IR" sz="1600" b="1" dirty="0" smtClean="0">
              <a:solidFill>
                <a:schemeClr val="bg1"/>
              </a:solidFill>
            </a:endParaRPr>
          </a:p>
          <a:p>
            <a:r>
              <a:rPr lang="fa-IR" sz="1600" b="1" dirty="0">
                <a:solidFill>
                  <a:schemeClr val="bg1"/>
                </a:solidFill>
              </a:rPr>
              <a:t> </a:t>
            </a:r>
            <a:r>
              <a:rPr lang="fa-IR" sz="1600" b="1" dirty="0" smtClean="0">
                <a:solidFill>
                  <a:schemeClr val="bg1"/>
                </a:solidFill>
              </a:rPr>
              <a:t> </a:t>
            </a:r>
            <a:r>
              <a:rPr lang="fa-IR" sz="2000" b="1" dirty="0" smtClean="0">
                <a:solidFill>
                  <a:schemeClr val="bg1"/>
                </a:solidFill>
              </a:rPr>
              <a:t>منابع :</a:t>
            </a:r>
          </a:p>
          <a:p>
            <a:endParaRPr lang="fa-IR" sz="1600" b="1" dirty="0">
              <a:solidFill>
                <a:schemeClr val="bg1"/>
              </a:solidFill>
            </a:endParaRPr>
          </a:p>
          <a:p>
            <a:endParaRPr lang="fa-IR" sz="1600" b="1" dirty="0" smtClean="0">
              <a:solidFill>
                <a:schemeClr val="bg1"/>
              </a:solidFill>
            </a:endParaRPr>
          </a:p>
          <a:p>
            <a:r>
              <a:rPr lang="fa-IR" sz="1600" b="1" dirty="0" smtClean="0">
                <a:solidFill>
                  <a:schemeClr val="bg1"/>
                </a:solidFill>
              </a:rPr>
              <a:t>1-مقالات ارائه شده در سایت هواشناسی بوشهر - </a:t>
            </a:r>
            <a:r>
              <a:rPr lang="en-US" sz="1600" b="1" dirty="0">
                <a:solidFill>
                  <a:schemeClr val="bg1"/>
                </a:solidFill>
              </a:rPr>
              <a:t>www.bushehrmet.ir</a:t>
            </a:r>
            <a:endParaRPr lang="fa-IR" sz="1600" b="1" dirty="0" smtClean="0">
              <a:solidFill>
                <a:schemeClr val="bg1"/>
              </a:solidFill>
            </a:endParaRPr>
          </a:p>
          <a:p>
            <a:endParaRPr lang="fa-IR" sz="1600" b="1" dirty="0">
              <a:solidFill>
                <a:schemeClr val="bg1"/>
              </a:solidFill>
            </a:endParaRPr>
          </a:p>
          <a:p>
            <a:r>
              <a:rPr lang="fa-IR" sz="1600" b="1" dirty="0" smtClean="0">
                <a:solidFill>
                  <a:schemeClr val="bg1"/>
                </a:solidFill>
              </a:rPr>
              <a:t>2-طراحی </a:t>
            </a:r>
            <a:r>
              <a:rPr lang="fa-IR" sz="1600" b="1" dirty="0">
                <a:solidFill>
                  <a:schemeClr val="bg1"/>
                </a:solidFill>
              </a:rPr>
              <a:t>اقلیمی (اقلیم گرم و مرطوب</a:t>
            </a:r>
            <a:r>
              <a:rPr lang="fa-IR" sz="1600" b="1" dirty="0" smtClean="0">
                <a:solidFill>
                  <a:schemeClr val="bg1"/>
                </a:solidFill>
              </a:rPr>
              <a:t>) سایت تخصصی معماری و عمران </a:t>
            </a:r>
            <a:r>
              <a:rPr lang="en-US" sz="1600" b="1" dirty="0" smtClean="0">
                <a:solidFill>
                  <a:schemeClr val="bg1"/>
                </a:solidFill>
              </a:rPr>
              <a:t>(www.naghsh-negar.ir)</a:t>
            </a:r>
          </a:p>
          <a:p>
            <a:endParaRPr lang="fa-IR" sz="1600" b="1" dirty="0" smtClean="0">
              <a:solidFill>
                <a:schemeClr val="bg1"/>
              </a:solidFill>
            </a:endParaRPr>
          </a:p>
          <a:p>
            <a:r>
              <a:rPr lang="fa-IR" sz="1600" b="1" dirty="0" smtClean="0">
                <a:solidFill>
                  <a:schemeClr val="bg1"/>
                </a:solidFill>
              </a:rPr>
              <a:t>3-</a:t>
            </a:r>
            <a:r>
              <a:rPr lang="ar-SA" sz="1600" b="1" dirty="0" smtClean="0">
                <a:solidFill>
                  <a:schemeClr val="bg1"/>
                </a:solidFill>
              </a:rPr>
              <a:t>معماری </a:t>
            </a:r>
            <a:r>
              <a:rPr lang="ar-SA" sz="1600" b="1" dirty="0">
                <a:solidFill>
                  <a:schemeClr val="bg1"/>
                </a:solidFill>
              </a:rPr>
              <a:t>خانه های ایران _ دکتر فاطمه کاتب </a:t>
            </a:r>
            <a:r>
              <a:rPr lang="en-US" sz="1600" b="1" dirty="0" smtClean="0">
                <a:solidFill>
                  <a:schemeClr val="bg1"/>
                </a:solidFill>
              </a:rPr>
              <a:t>www.intranet.isfahan.ir</a:t>
            </a:r>
            <a:endParaRPr lang="en-US" sz="1600" b="1" dirty="0">
              <a:solidFill>
                <a:schemeClr val="bg1"/>
              </a:solidFill>
            </a:endParaRPr>
          </a:p>
          <a:p>
            <a:endParaRPr lang="fa-IR" sz="1600" b="1" dirty="0" smtClean="0">
              <a:solidFill>
                <a:schemeClr val="bg1"/>
              </a:solidFill>
            </a:endParaRPr>
          </a:p>
          <a:p>
            <a:r>
              <a:rPr lang="fa-IR" sz="1600" b="1" dirty="0" smtClean="0">
                <a:solidFill>
                  <a:schemeClr val="bg1"/>
                </a:solidFill>
              </a:rPr>
              <a:t>4-</a:t>
            </a:r>
            <a:r>
              <a:rPr lang="ar-SA" sz="1600" b="1" dirty="0" smtClean="0">
                <a:solidFill>
                  <a:schemeClr val="bg1"/>
                </a:solidFill>
              </a:rPr>
              <a:t>فرامرز </a:t>
            </a:r>
            <a:r>
              <a:rPr lang="ar-SA" sz="1600" b="1" dirty="0">
                <a:solidFill>
                  <a:schemeClr val="bg1"/>
                </a:solidFill>
              </a:rPr>
              <a:t>پارسی (مجله معمار، شماره </a:t>
            </a:r>
            <a:r>
              <a:rPr lang="fa-IR" sz="1600" b="1" dirty="0">
                <a:solidFill>
                  <a:schemeClr val="bg1"/>
                </a:solidFill>
              </a:rPr>
              <a:t>۴۸</a:t>
            </a:r>
            <a:r>
              <a:rPr lang="ar-SA" sz="1600" b="1" dirty="0">
                <a:solidFill>
                  <a:schemeClr val="bg1"/>
                </a:solidFill>
              </a:rPr>
              <a:t>،‌فروردین و اردیبهشت </a:t>
            </a:r>
            <a:r>
              <a:rPr lang="fa-IR" sz="1600" b="1" dirty="0">
                <a:solidFill>
                  <a:schemeClr val="bg1"/>
                </a:solidFill>
              </a:rPr>
              <a:t>۸۷)</a:t>
            </a:r>
            <a:endParaRPr lang="en-US" sz="1600" b="1" dirty="0">
              <a:solidFill>
                <a:schemeClr val="bg1"/>
              </a:solidFill>
            </a:endParaRPr>
          </a:p>
          <a:p>
            <a:endParaRPr lang="fa-IR" sz="1600" b="1" dirty="0" smtClean="0">
              <a:solidFill>
                <a:schemeClr val="bg1"/>
              </a:solidFill>
            </a:endParaRPr>
          </a:p>
          <a:p>
            <a:r>
              <a:rPr lang="fa-IR" sz="1600" b="1" dirty="0" smtClean="0">
                <a:solidFill>
                  <a:schemeClr val="bg1"/>
                </a:solidFill>
              </a:rPr>
              <a:t>5-مرتضی کسمایی ، ویرایش محمد احمدی نژاد ، اقلیم و معماری ، پاییز 1382</a:t>
            </a:r>
          </a:p>
          <a:p>
            <a:endParaRPr lang="fa-IR" sz="1600" b="1" dirty="0">
              <a:solidFill>
                <a:schemeClr val="bg1"/>
              </a:solidFill>
            </a:endParaRPr>
          </a:p>
          <a:p>
            <a:r>
              <a:rPr lang="fa-IR" sz="1600" b="1" dirty="0" smtClean="0">
                <a:solidFill>
                  <a:schemeClr val="bg1"/>
                </a:solidFill>
              </a:rPr>
              <a:t>6-وحید قبادیان ، برسی اقلیمی ابنیه سنتی ایران ، انتشارات دانشگاه تهران ، 1382</a:t>
            </a:r>
          </a:p>
          <a:p>
            <a:endParaRPr lang="fa-IR" sz="1600" b="1" dirty="0">
              <a:solidFill>
                <a:schemeClr val="bg1"/>
              </a:solidFill>
            </a:endParaRPr>
          </a:p>
          <a:p>
            <a:r>
              <a:rPr lang="fa-IR" sz="1600" b="1" dirty="0" smtClean="0">
                <a:solidFill>
                  <a:schemeClr val="bg1"/>
                </a:solidFill>
              </a:rPr>
              <a:t>7-طراحی اقلیمی ، دانلد واتسون ، ترجمه وحید قبادیان – محمد فیض مهدوی ، انتشارات دانشگاه تهران ، چاپ دوازدهم - 1389</a:t>
            </a:r>
            <a:endParaRPr lang="en-US" sz="1600" b="1" dirty="0" smtClean="0">
              <a:solidFill>
                <a:schemeClr val="bg1"/>
              </a:solidFill>
            </a:endParaRPr>
          </a:p>
          <a:p>
            <a:endParaRPr lang="en-US" sz="1600" b="1" dirty="0">
              <a:solidFill>
                <a:schemeClr val="bg1"/>
              </a:solidFill>
            </a:endParaRPr>
          </a:p>
          <a:p>
            <a:endParaRPr lang="fa-IR" sz="1600" b="1" dirty="0">
              <a:solidFill>
                <a:schemeClr val="bg1"/>
              </a:solidFill>
            </a:endParaRPr>
          </a:p>
        </p:txBody>
      </p:sp>
    </p:spTree>
    <p:extLst>
      <p:ext uri="{BB962C8B-B14F-4D97-AF65-F5344CB8AC3E}">
        <p14:creationId xmlns:p14="http://schemas.microsoft.com/office/powerpoint/2010/main" val="23697977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 y="0"/>
            <a:ext cx="9127763" cy="6858000"/>
          </a:xfrm>
          <a:prstGeom prst="rect">
            <a:avLst/>
          </a:prstGeom>
        </p:spPr>
      </p:pic>
      <p:sp>
        <p:nvSpPr>
          <p:cNvPr id="6" name="Rectangle 5"/>
          <p:cNvSpPr/>
          <p:nvPr/>
        </p:nvSpPr>
        <p:spPr>
          <a:xfrm rot="19926020">
            <a:off x="4584901" y="517443"/>
            <a:ext cx="2999539" cy="264687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16600" b="1" dirty="0" smtClean="0">
                <a:ln w="76200">
                  <a:solidFill>
                    <a:srgbClr val="FF0000"/>
                  </a:solidFill>
                </a:ln>
                <a:solidFill>
                  <a:srgbClr val="00B050"/>
                </a:solidFill>
                <a:effectLst>
                  <a:outerShdw blurRad="80000" dist="40000" dir="5040000" algn="tl">
                    <a:srgbClr val="000000">
                      <a:alpha val="30000"/>
                    </a:srgbClr>
                  </a:outerShdw>
                </a:effectLst>
                <a:latin typeface="CommercialScript BT" pitchFamily="66" charset="0"/>
                <a:cs typeface="B Arabic Style" pitchFamily="2" charset="-78"/>
              </a:rPr>
              <a:t>پایان</a:t>
            </a:r>
            <a:endParaRPr lang="en-US" sz="16600" b="1" dirty="0">
              <a:ln w="76200">
                <a:solidFill>
                  <a:srgbClr val="FF0000"/>
                </a:solidFill>
              </a:ln>
              <a:solidFill>
                <a:srgbClr val="00B050"/>
              </a:solidFill>
              <a:effectLst>
                <a:outerShdw blurRad="80000" dist="40000" dir="5040000" algn="tl">
                  <a:srgbClr val="000000">
                    <a:alpha val="30000"/>
                  </a:srgbClr>
                </a:outerShdw>
              </a:effectLst>
              <a:latin typeface="CommercialScript BT" pitchFamily="66" charset="0"/>
              <a:cs typeface="B Arabic Style" pitchFamily="2" charset="-78"/>
            </a:endParaRPr>
          </a:p>
        </p:txBody>
      </p:sp>
    </p:spTree>
    <p:extLst>
      <p:ext uri="{BB962C8B-B14F-4D97-AF65-F5344CB8AC3E}">
        <p14:creationId xmlns:p14="http://schemas.microsoft.com/office/powerpoint/2010/main" val="2963731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400110"/>
          </a:xfrm>
          <a:prstGeom prst="rect">
            <a:avLst/>
          </a:prstGeom>
          <a:noFill/>
        </p:spPr>
        <p:txBody>
          <a:bodyPr wrap="square" rtlCol="1">
            <a:spAutoFit/>
          </a:bodyPr>
          <a:lstStyle/>
          <a:p>
            <a:r>
              <a:rPr lang="fa-IR" sz="2000" b="1" dirty="0" smtClean="0"/>
              <a:t>برسی میزان رطوبت هوا در شهرستان بوشهر</a:t>
            </a:r>
            <a:endParaRPr lang="fa-IR" sz="20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968" y="1844824"/>
            <a:ext cx="8081727" cy="3960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548680"/>
            <a:ext cx="7776864" cy="1015663"/>
          </a:xfrm>
          <a:prstGeom prst="rect">
            <a:avLst/>
          </a:prstGeom>
          <a:noFill/>
        </p:spPr>
        <p:txBody>
          <a:bodyPr wrap="square" rtlCol="1">
            <a:spAutoFit/>
          </a:bodyPr>
          <a:lstStyle/>
          <a:p>
            <a:pPr algn="ctr"/>
            <a:r>
              <a:rPr lang="fa-IR" sz="2000" b="1" dirty="0" smtClean="0"/>
              <a:t>برسی جهت بادهای غالب و گلبادها در شهرستان بوشهر</a:t>
            </a:r>
          </a:p>
          <a:p>
            <a:pPr algn="ctr"/>
            <a:endParaRPr lang="fa-IR" sz="2000" b="1" dirty="0"/>
          </a:p>
          <a:p>
            <a:pPr algn="ctr"/>
            <a:r>
              <a:rPr lang="fa-IR" b="1" dirty="0" smtClean="0"/>
              <a:t>جهت غالب بادها از سمت شمال ، شمال غرب و غرب می باشد.</a:t>
            </a:r>
            <a:endParaRPr lang="fa-IR" b="1"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000" r="43976" b="54498"/>
          <a:stretch/>
        </p:blipFill>
        <p:spPr>
          <a:xfrm>
            <a:off x="1835696" y="1564343"/>
            <a:ext cx="5544616" cy="4795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127" r="2854" b="2561"/>
          <a:stretch/>
        </p:blipFill>
        <p:spPr>
          <a:xfrm>
            <a:off x="1715331" y="980728"/>
            <a:ext cx="5596224" cy="528662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899592" y="404664"/>
            <a:ext cx="7776864" cy="400110"/>
          </a:xfrm>
          <a:prstGeom prst="rect">
            <a:avLst/>
          </a:prstGeom>
          <a:noFill/>
        </p:spPr>
        <p:txBody>
          <a:bodyPr wrap="square" rtlCol="1">
            <a:spAutoFit/>
          </a:bodyPr>
          <a:lstStyle/>
          <a:p>
            <a:r>
              <a:rPr lang="fa-IR" sz="2000" b="1" dirty="0" smtClean="0"/>
              <a:t>جهت حرکت باد در شب و روز</a:t>
            </a:r>
            <a:endParaRPr lang="fa-IR" b="1" dirty="0"/>
          </a:p>
        </p:txBody>
      </p:sp>
    </p:spTree>
    <p:extLst>
      <p:ext uri="{BB962C8B-B14F-4D97-AF65-F5344CB8AC3E}">
        <p14:creationId xmlns:p14="http://schemas.microsoft.com/office/powerpoint/2010/main" val="1827517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016" y="836712"/>
            <a:ext cx="7884368" cy="4824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8834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425</TotalTime>
  <Words>1237</Words>
  <Application>Microsoft Office PowerPoint</Application>
  <PresentationFormat>On-screen Show (4:3)</PresentationFormat>
  <Paragraphs>183</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Novin Pendar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Novin Pendar</dc:creator>
  <cp:lastModifiedBy>Novin Pendar</cp:lastModifiedBy>
  <cp:revision>78</cp:revision>
  <dcterms:created xsi:type="dcterms:W3CDTF">2012-11-15T13:58:37Z</dcterms:created>
  <dcterms:modified xsi:type="dcterms:W3CDTF">2013-01-25T08:13:04Z</dcterms:modified>
</cp:coreProperties>
</file>