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>
  <p:sldMasterIdLst>
    <p:sldMasterId id="2147483648" r:id="rId1"/>
  </p:sldMasterIdLst>
  <p:notesMasterIdLst>
    <p:notesMasterId r:id="rId10"/>
  </p:notesMasterIdLst>
  <p:sldIdLst>
    <p:sldId id="333" r:id="rId2"/>
    <p:sldId id="387" r:id="rId3"/>
    <p:sldId id="383" r:id="rId4"/>
    <p:sldId id="384" r:id="rId5"/>
    <p:sldId id="335" r:id="rId6"/>
    <p:sldId id="385" r:id="rId7"/>
    <p:sldId id="388" r:id="rId8"/>
    <p:sldId id="336" r:id="rId9"/>
  </p:sldIdLst>
  <p:sldSz cx="9144000" cy="6858000" type="screen4x3"/>
  <p:notesSz cx="6858000" cy="9144000"/>
  <p:embeddedFontLst>
    <p:embeddedFont>
      <p:font typeface="Titr" panose="020B0604020202020204" charset="-78"/>
      <p:bold r:id="rId11"/>
    </p:embeddedFont>
    <p:embeddedFont>
      <p:font typeface="Zar" panose="020B0604020202020204" charset="-78"/>
      <p:regular r:id="rId12"/>
      <p:bold r:id="rId13"/>
    </p:embeddedFont>
    <p:embeddedFont>
      <p:font typeface="2  Jadid" panose="020B0604020202020204" charset="-78"/>
      <p:bold r:id="rId14"/>
    </p:embeddedFont>
  </p:embeddedFontLst>
  <p:defaultTextStyle>
    <a:defPPr>
      <a:defRPr lang="en-US"/>
    </a:defPPr>
    <a:lvl1pPr algn="r" rtl="1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1pPr>
    <a:lvl2pPr marL="457200" algn="r" rtl="1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2pPr>
    <a:lvl3pPr marL="914400" algn="r" rtl="1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3pPr>
    <a:lvl4pPr marL="1371600" algn="r" rtl="1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4pPr>
    <a:lvl5pPr marL="1828800" algn="r" rtl="1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5pPr>
    <a:lvl6pPr marL="2286000" algn="r" defTabSz="914400" rtl="1" eaLnBrk="1" latinLnBrk="0" hangingPunct="1">
      <a:defRPr sz="2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6pPr>
    <a:lvl7pPr marL="2743200" algn="r" defTabSz="914400" rtl="1" eaLnBrk="1" latinLnBrk="0" hangingPunct="1">
      <a:defRPr sz="2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7pPr>
    <a:lvl8pPr marL="3200400" algn="r" defTabSz="914400" rtl="1" eaLnBrk="1" latinLnBrk="0" hangingPunct="1">
      <a:defRPr sz="2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8pPr>
    <a:lvl9pPr marL="3657600" algn="r" defTabSz="914400" rtl="1" eaLnBrk="1" latinLnBrk="0" hangingPunct="1">
      <a:defRPr sz="2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FF00"/>
    <a:srgbClr val="00FF00"/>
    <a:srgbClr val="A50021"/>
    <a:srgbClr val="808000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108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cs typeface="Times New Roman" pitchFamily="18" charset="0"/>
              </a:defRPr>
            </a:lvl1pPr>
          </a:lstStyle>
          <a:p>
            <a:fld id="{5155BFF5-A084-474E-B8DA-53A42088BC9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013A0-AA49-4037-B920-9800CB363A30}" type="slidenum">
              <a:rPr lang="ar-SA"/>
              <a:pPr/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654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EB0E9-31D1-4836-BF11-24F4E4FBAF90}" type="slidenum">
              <a:rPr lang="ar-SA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474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A12A1-FC20-4DDF-9E54-F65D93F5E48C}" type="slidenum">
              <a:rPr lang="ar-SA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72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F2178-5295-42E0-AD0C-49A42A06B46E}" type="slidenum">
              <a:rPr lang="ar-SA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877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E60F7-AB61-4847-96FB-C67999F0730C}" type="slidenum">
              <a:rPr lang="ar-SA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088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98CCB-07D2-4C3A-814B-9DBC7BE1FA9D}" type="slidenum">
              <a:rPr lang="ar-SA"/>
              <a:pPr/>
              <a:t>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022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8ABF3-217E-46EE-96E0-7C14C0830D3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FEC98-7144-4490-8D76-F944E948C8B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226C-A934-4D74-A5C8-414CDB6101F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8CA52-3C25-4918-A3D1-1374E03DEEC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416BD-71CA-461D-AC15-DDDAB4A8C67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383F0-4380-48A2-8B15-809DA1BB29B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AA329-BA9D-4E3A-B58F-E0A5A226E95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41A67-3790-467D-9AD8-659B128E842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2FF86-936D-4895-B48B-02048951E06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12C7F-7427-41AB-96DF-9624ACF43A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80E7-9922-4C61-B491-B211B74927A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cs typeface="Times New Roman" pitchFamily="18" charset="0"/>
              </a:defRPr>
            </a:lvl1pPr>
          </a:lstStyle>
          <a:p>
            <a:fld id="{4E0AC488-A6ED-4519-8D1F-1B1BB3ECFDD5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10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slide" Target="slide1.xml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9.wav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10" Type="http://schemas.openxmlformats.org/officeDocument/2006/relationships/audio" Target="../media/audio3.wav"/><Relationship Id="rId4" Type="http://schemas.openxmlformats.org/officeDocument/2006/relationships/audio" Target="../media/audio10.wav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slide" Target="slide1.xml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2.wav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HOTEL%20LA%20LUNA.mp3" TargetMode="External"/><Relationship Id="rId6" Type="http://schemas.openxmlformats.org/officeDocument/2006/relationships/audio" Target="../media/audio5.wav"/><Relationship Id="rId11" Type="http://schemas.openxmlformats.org/officeDocument/2006/relationships/slide" Target="slide7.xml"/><Relationship Id="rId5" Type="http://schemas.openxmlformats.org/officeDocument/2006/relationships/audio" Target="../media/audio6.wav"/><Relationship Id="rId10" Type="http://schemas.openxmlformats.org/officeDocument/2006/relationships/audio" Target="../media/audio1.wav"/><Relationship Id="rId4" Type="http://schemas.openxmlformats.org/officeDocument/2006/relationships/audio" Target="../media/audio9.wav"/><Relationship Id="rId9" Type="http://schemas.openxmlformats.org/officeDocument/2006/relationships/image" Target="../media/image1.png"/><Relationship Id="rId1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3" Type="http://schemas.openxmlformats.org/officeDocument/2006/relationships/audio" Target="09.mp3" TargetMode="External"/><Relationship Id="rId7" Type="http://schemas.openxmlformats.org/officeDocument/2006/relationships/slide" Target="slide6.xml"/><Relationship Id="rId12" Type="http://schemas.openxmlformats.org/officeDocument/2006/relationships/image" Target="../media/image5.png"/><Relationship Id="rId2" Type="http://schemas.openxmlformats.org/officeDocument/2006/relationships/video" Target="F1301.wmv" TargetMode="External"/><Relationship Id="rId16" Type="http://schemas.openxmlformats.org/officeDocument/2006/relationships/image" Target="../media/image9.png"/><Relationship Id="rId1" Type="http://schemas.openxmlformats.org/officeDocument/2006/relationships/audio" Target="FRACASO3.WAV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7.xml"/><Relationship Id="rId9" Type="http://schemas.openxmlformats.org/officeDocument/2006/relationships/slide" Target="slide1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hlinkClick r:id="rId3" action="ppaction://hlinksldjump" highlightClick="1">
              <a:snd r:embed="rId4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درس سوّم :  هنجارها وارزشهاي اجتماعي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20" name="Oval 4">
            <a:hlinkClick r:id="rId5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12192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الگوي عمل (هنجار)</a:t>
            </a:r>
            <a:endParaRPr lang="en-US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9221" name="Oval 5">
            <a:hlinkClick r:id="rId7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27432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ارزش</a:t>
            </a:r>
            <a:endParaRPr lang="en-US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9222" name="Oval 6">
            <a:hlinkClick r:id="rId8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41910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مقايسه بين الگوي عمل وارزش</a:t>
            </a:r>
            <a:endParaRPr lang="en-US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371600" y="5715000"/>
            <a:ext cx="6324600" cy="685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جهت ورود به مبحث درسي روي عنوان مبحث كليك كنيد.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9224" name="AutoShape 8" descr="Cork">
            <a:hlinkClick r:id="rId9" action="ppaction://hlinksldjump" highlightClick="1">
              <a:snd r:embed="rId10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sz="1400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rId2" action="ppaction://hlinksldjump" highlightClick="1">
              <a:snd r:embed="rId3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1267" name="AutoShape 3" descr="Cork">
            <a:hlinkClick r:id="rId2" action="ppaction://hlinksldjump" highlightClick="1">
              <a:snd r:embed="rId4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sz="1400" b="0" u="sng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268" name="AutoShape 4">
            <a:hlinkClick r:id="" action="ppaction://hlinkshowjump?jump=nextslide" highlightClick="1">
              <a:snd r:embed="rId3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762000" y="1143000"/>
            <a:ext cx="7315200" cy="1371600"/>
          </a:xfrm>
          <a:prstGeom prst="plus">
            <a:avLst>
              <a:gd name="adj" fmla="val 17824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a-IR" sz="4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مفهوم</a:t>
            </a:r>
            <a:r>
              <a:rPr lang="en-US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fa-IR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fa-IR" sz="4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الگوي عمل</a:t>
            </a:r>
            <a:endParaRPr lang="en-US" sz="40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69" name="AutoShape 5">
            <a:hlinkClick r:id="rId5" action="ppaction://hlinksldjump" highlightClick="1">
              <a:snd r:embed="rId3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762000" y="2667000"/>
            <a:ext cx="7315200" cy="1371600"/>
          </a:xfrm>
          <a:prstGeom prst="plus">
            <a:avLst>
              <a:gd name="adj" fmla="val 17824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a-IR" sz="4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تعريف الگوي عمل</a:t>
            </a:r>
            <a:endParaRPr lang="en-US" sz="4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33400" y="5638800"/>
            <a:ext cx="80772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a-I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جهت ورود به مبحث درسي روي عنوان مبحث كليك كنيد.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85800" y="1905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درس سوّم :  هنجارها وارزشهاي اجتماعي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rId6" action="ppaction://hlinksldjump" highlightClick="1">
              <a:snd r:embed="rId7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353300" y="2768600"/>
            <a:ext cx="1295400" cy="194945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فرد </a:t>
            </a:r>
          </a:p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در گروه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989013"/>
            <a:ext cx="5119688" cy="1722437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نمي تواند آزادانه هر طور كه مي خواهد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رفتار كند.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73100" y="3025775"/>
            <a:ext cx="5119688" cy="155257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محدوديت در انجام رفتارهاي گروهي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پيدا مي كند.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63575" y="4953000"/>
            <a:ext cx="5119688" cy="158432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شكلي منظم از رفتار را بايد 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انجام دهد.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 flipV="1">
            <a:off x="5783263" y="1752600"/>
            <a:ext cx="1562100" cy="19335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5740400" y="3667125"/>
            <a:ext cx="1601788" cy="79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5783263" y="3711575"/>
            <a:ext cx="1560512" cy="2120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2298" name="AutoShape 10" descr="Cork">
            <a:hlinkClick r:id="rId8" action="ppaction://hlinksldjump" highlightClick="1">
              <a:snd r:embed="rId9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sz="1400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85800" y="1905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درس سوّم :  هنجارها وارزشهاي اجتماعي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nimBg="1" autoUpdateAnimBg="0"/>
      <p:bldP spid="12293" grpId="0" animBg="1" autoUpdateAnimBg="0"/>
      <p:bldP spid="12294" grpId="0" animBg="1" autoUpdateAnimBg="0"/>
      <p:bldP spid="12295" grpId="0" animBg="1"/>
      <p:bldP spid="12296" grpId="0" animBg="1"/>
      <p:bldP spid="122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rId8" action="ppaction://hlinksldjump" highlightClick="1">
              <a:snd r:embed="rId9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045325" y="1728788"/>
            <a:ext cx="1589088" cy="928687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تعريف</a:t>
            </a:r>
          </a:p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الگوي عمل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69925" y="1233488"/>
            <a:ext cx="4978400" cy="1905000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شكلي خاص از رفتار اجتماعي</a:t>
            </a:r>
            <a:r>
              <a:rPr lang="ar-SA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Jadid" pitchFamily="2" charset="-78"/>
              </a:rPr>
              <a:t> </a:t>
            </a:r>
          </a:p>
          <a:p>
            <a:pPr algn="ctr"/>
            <a:r>
              <a:rPr lang="ar-SA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كه فرد با عضويت در گروه </a:t>
            </a:r>
          </a:p>
          <a:p>
            <a:pPr algn="ctr"/>
            <a:r>
              <a:rPr lang="ar-SA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بايد آنها را انجام دهد </a:t>
            </a:r>
          </a:p>
          <a:p>
            <a:pPr algn="ctr"/>
            <a:r>
              <a:rPr lang="ar-SA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و در صورت رعايت نكردن آن </a:t>
            </a:r>
          </a:p>
          <a:p>
            <a:pPr algn="ctr"/>
            <a:r>
              <a:rPr lang="ar-SA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فرد با مجازات روبرو مي شود.</a:t>
            </a:r>
            <a:endParaRPr lang="en-US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534275" y="4564063"/>
            <a:ext cx="1281113" cy="87630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مثال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72063" y="3811588"/>
            <a:ext cx="1544637" cy="1184275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در گروه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دوستي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85800" y="4805363"/>
            <a:ext cx="3017838" cy="33337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rgbClr val="FFFF00"/>
                </a:solidFill>
                <a:effectLst/>
              </a:rPr>
              <a:t>و...</a:t>
            </a:r>
            <a:endParaRPr lang="en-US" sz="2000">
              <a:solidFill>
                <a:srgbClr val="FFFF00"/>
              </a:solidFill>
              <a:effectLst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00088" y="3463925"/>
            <a:ext cx="3017837" cy="56832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rgbClr val="FFFF00"/>
                </a:solidFill>
                <a:effectLst/>
              </a:rPr>
              <a:t>سلام كردن به دوستان</a:t>
            </a:r>
            <a:endParaRPr lang="en-US" sz="2000">
              <a:solidFill>
                <a:srgbClr val="FFFF00"/>
              </a:solidFill>
              <a:effectLst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85800" y="4159250"/>
            <a:ext cx="3017838" cy="554038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rgbClr val="FFFF00"/>
                </a:solidFill>
                <a:effectLst/>
              </a:rPr>
              <a:t>گفت وگو و راز گوئي</a:t>
            </a:r>
            <a:endParaRPr lang="en-US" sz="2000">
              <a:solidFill>
                <a:srgbClr val="FFFF00"/>
              </a:solidFill>
              <a:effectLst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029200" y="5508625"/>
            <a:ext cx="1577975" cy="87630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در گروه 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خانواده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85800" y="5295900"/>
            <a:ext cx="3017838" cy="68738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rgbClr val="0000CC"/>
                </a:solidFill>
                <a:effectLst/>
              </a:rPr>
              <a:t>صحبت كردن  با لحن آهسته</a:t>
            </a:r>
            <a:endParaRPr lang="en-US" sz="2000">
              <a:solidFill>
                <a:srgbClr val="0000CC"/>
              </a:solidFill>
              <a:effectLst/>
            </a:endParaRPr>
          </a:p>
          <a:p>
            <a:pPr algn="ctr"/>
            <a:r>
              <a:rPr lang="ar-SA" sz="2000">
                <a:solidFill>
                  <a:srgbClr val="0000CC"/>
                </a:solidFill>
                <a:effectLst/>
              </a:rPr>
              <a:t> با والدين</a:t>
            </a:r>
            <a:endParaRPr lang="en-US" sz="2000">
              <a:solidFill>
                <a:srgbClr val="0000CC"/>
              </a:solidFill>
              <a:effectLst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69925" y="6132513"/>
            <a:ext cx="3048000" cy="52546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rgbClr val="0000CC"/>
                </a:solidFill>
                <a:effectLst/>
              </a:rPr>
              <a:t>با پارچ آب نخوردن</a:t>
            </a:r>
            <a:endParaRPr lang="en-US" sz="2000">
              <a:solidFill>
                <a:srgbClr val="0000CC"/>
              </a:solidFill>
              <a:effectLst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5621338" y="2193925"/>
            <a:ext cx="13954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 flipV="1">
            <a:off x="6618288" y="4394200"/>
            <a:ext cx="911225" cy="68897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6589713" y="5060950"/>
            <a:ext cx="958850" cy="9334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3700463" y="3787775"/>
            <a:ext cx="1374775" cy="635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3678238" y="4406900"/>
            <a:ext cx="1336675" cy="15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>
            <a:off x="3663950" y="4408488"/>
            <a:ext cx="1366838" cy="54927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 flipV="1">
            <a:off x="3673475" y="5548313"/>
            <a:ext cx="1357313" cy="44767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3681413" y="5984875"/>
            <a:ext cx="1363662" cy="3270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4357" name="AutoShape 21" descr="Cork">
            <a:hlinkClick r:id="rId10" action="ppaction://hlinksldjump" highlightClick="1">
              <a:snd r:embed="rId11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sz="1400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685800" y="1905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درس سوّم :  هنجارها وارزشهاي اجتماعي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build="p" animBg="1" autoUpdateAnimBg="0"/>
      <p:bldP spid="14341" grpId="0" animBg="1" autoUpdateAnimBg="0"/>
      <p:bldP spid="14342" grpId="0" animBg="1" autoUpdateAnimBg="0"/>
      <p:bldP spid="14343" grpId="0" animBg="1" autoUpdateAnimBg="0"/>
      <p:bldP spid="14344" grpId="0" animBg="1" autoUpdateAnimBg="0"/>
      <p:bldP spid="14345" grpId="0" animBg="1" autoUpdateAnimBg="0"/>
      <p:bldP spid="14346" grpId="0" animBg="1" autoUpdateAnimBg="0"/>
      <p:bldP spid="14347" grpId="0" animBg="1" autoUpdateAnimBg="0"/>
      <p:bldP spid="14348" grpId="0" animBg="1" autoUpdateAnimBg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rId7" action="ppaction://hlinksldjump" highlightClick="1">
              <a:snd r:embed="rId8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درس سوّم :  هنجارها وارزشهاي اجتماعي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7207250" y="3983038"/>
            <a:ext cx="1617663" cy="750887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ارزش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7154863" y="2424113"/>
            <a:ext cx="1720850" cy="750887"/>
          </a:xfrm>
          <a:prstGeom prst="ellipse">
            <a:avLst/>
          </a:prstGeom>
          <a:gradFill rotWithShape="0">
            <a:gsLst>
              <a:gs pos="0">
                <a:srgbClr val="008000">
                  <a:gamma/>
                  <a:tint val="53725"/>
                  <a:invGamma/>
                </a:srgbClr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فرد در گروه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454525" y="5707063"/>
            <a:ext cx="4421188" cy="7508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ar-SA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تعريف ارزش</a:t>
            </a:r>
            <a:endParaRPr lang="en-US" sz="28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15900" y="915988"/>
            <a:ext cx="6096000" cy="779462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tint val="53725"/>
                  <a:invGamma/>
                </a:srgbClr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بايد از اعتقادات خاصي پيروي كند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07963" y="1905000"/>
            <a:ext cx="6096000" cy="868363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tint val="53725"/>
                  <a:invGamma/>
                </a:srgbClr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اين اعتقادات داراي اهميت خاصي در گروه مي باشد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14313" y="2895600"/>
            <a:ext cx="6062662" cy="930275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tint val="53725"/>
                  <a:invGamma/>
                </a:srgbClr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سرپيچي،توهين و يا جلوگيري از تحقق اين اعتقادات </a:t>
            </a:r>
          </a:p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واكنش گروه را به دنبال دارد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14313" y="4086225"/>
            <a:ext cx="6062662" cy="957263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tint val="53725"/>
                  <a:invGamma/>
                </a:srgbClr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اين اعتقادات مبنا و ريشه </a:t>
            </a:r>
          </a:p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رفتارها و هنجارها ي فرد درگروه است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cxnSp>
        <p:nvCxnSpPr>
          <p:cNvPr id="16395" name="AutoShape 11"/>
          <p:cNvCxnSpPr>
            <a:cxnSpLocks noChangeShapeType="1"/>
            <a:stCxn id="16388" idx="0"/>
            <a:endCxn id="16389" idx="4"/>
          </p:cNvCxnSpPr>
          <p:nvPr/>
        </p:nvCxnSpPr>
        <p:spPr bwMode="auto">
          <a:xfrm flipH="1" flipV="1">
            <a:off x="8015288" y="3189288"/>
            <a:ext cx="1587" cy="779462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6" name="AutoShape 12"/>
          <p:cNvCxnSpPr>
            <a:cxnSpLocks noChangeShapeType="1"/>
            <a:stCxn id="16389" idx="2"/>
            <a:endCxn id="16391" idx="3"/>
          </p:cNvCxnSpPr>
          <p:nvPr/>
        </p:nvCxnSpPr>
        <p:spPr bwMode="auto">
          <a:xfrm rot="10800000">
            <a:off x="6326188" y="1306513"/>
            <a:ext cx="814387" cy="1493837"/>
          </a:xfrm>
          <a:prstGeom prst="curvedConnector3">
            <a:avLst>
              <a:gd name="adj1" fmla="val 49903"/>
            </a:avLst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7" name="AutoShape 13"/>
          <p:cNvCxnSpPr>
            <a:cxnSpLocks noChangeShapeType="1"/>
            <a:stCxn id="16389" idx="2"/>
            <a:endCxn id="16392" idx="3"/>
          </p:cNvCxnSpPr>
          <p:nvPr/>
        </p:nvCxnSpPr>
        <p:spPr bwMode="auto">
          <a:xfrm rot="10800000">
            <a:off x="6318250" y="2339975"/>
            <a:ext cx="822325" cy="4603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8" name="AutoShape 14"/>
          <p:cNvCxnSpPr>
            <a:cxnSpLocks noChangeShapeType="1"/>
            <a:stCxn id="16389" idx="2"/>
            <a:endCxn id="16393" idx="3"/>
          </p:cNvCxnSpPr>
          <p:nvPr/>
        </p:nvCxnSpPr>
        <p:spPr bwMode="auto">
          <a:xfrm rot="10800000" flipV="1">
            <a:off x="6291263" y="2800350"/>
            <a:ext cx="849312" cy="560388"/>
          </a:xfrm>
          <a:prstGeom prst="curvedConnector3">
            <a:avLst>
              <a:gd name="adj1" fmla="val 49907"/>
            </a:avLst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9" name="AutoShape 15"/>
          <p:cNvCxnSpPr>
            <a:cxnSpLocks noChangeShapeType="1"/>
            <a:stCxn id="16389" idx="2"/>
            <a:endCxn id="16394" idx="3"/>
          </p:cNvCxnSpPr>
          <p:nvPr/>
        </p:nvCxnSpPr>
        <p:spPr bwMode="auto">
          <a:xfrm rot="10800000" flipV="1">
            <a:off x="6291263" y="2800350"/>
            <a:ext cx="849312" cy="1765300"/>
          </a:xfrm>
          <a:prstGeom prst="curvedConnector3">
            <a:avLst>
              <a:gd name="adj1" fmla="val 49907"/>
            </a:avLst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</p:cxnSp>
      <p:sp>
        <p:nvSpPr>
          <p:cNvPr id="16400" name="AutoShape 16">
            <a:hlinkClick r:id="rId9" action="ppaction://hlinksldjump" highlightClick="1">
              <a:snd r:embed="rId8" name="Utopia Asterisk.wav"/>
            </a:hlinkClick>
          </p:cNvPr>
          <p:cNvSpPr>
            <a:spLocks noChangeArrowheads="1"/>
          </p:cNvSpPr>
          <p:nvPr/>
        </p:nvSpPr>
        <p:spPr bwMode="auto">
          <a:xfrm flipH="1">
            <a:off x="5189538" y="5892800"/>
            <a:ext cx="506412" cy="388938"/>
          </a:xfrm>
          <a:prstGeom prst="actionButtonHelp">
            <a:avLst/>
          </a:prstGeom>
          <a:solidFill>
            <a:srgbClr val="008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fa-IR" sz="1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6401" name="AutoShape 17"/>
          <p:cNvCxnSpPr>
            <a:cxnSpLocks noChangeShapeType="1"/>
            <a:stCxn id="16388" idx="4"/>
            <a:endCxn id="16390" idx="0"/>
          </p:cNvCxnSpPr>
          <p:nvPr/>
        </p:nvCxnSpPr>
        <p:spPr bwMode="auto">
          <a:xfrm rot="5400000">
            <a:off x="6869113" y="4545013"/>
            <a:ext cx="944562" cy="1350962"/>
          </a:xfrm>
          <a:prstGeom prst="curvedConnector3">
            <a:avLst>
              <a:gd name="adj1" fmla="val 49917"/>
            </a:avLst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</p:cxnSp>
      <p:sp>
        <p:nvSpPr>
          <p:cNvPr id="16402" name="AutoShape 18" descr="Cork">
            <a:hlinkClick r:id="rId7" action="ppaction://hlinksldjump" highlightClick="1">
              <a:snd r:embed="rId10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sz="1400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9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9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500"/>
                            </p:stCondLst>
                            <p:childTnLst>
                              <p:par>
                                <p:cTn id="9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6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1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 autoUpdateAnimBg="0"/>
      <p:bldP spid="16389" grpId="0" build="p" animBg="1" autoUpdateAnimBg="0" advAuto="500"/>
      <p:bldP spid="16390" grpId="0" build="p" animBg="1" autoUpdateAnimBg="0" advAuto="500"/>
      <p:bldP spid="16391" grpId="0" build="p" animBg="1" autoUpdateAnimBg="0" advAuto="500"/>
      <p:bldP spid="16392" grpId="0" build="p" animBg="1" autoUpdateAnimBg="0" advAuto="500"/>
      <p:bldP spid="16393" grpId="0" build="p" animBg="1" autoUpdateAnimBg="0" advAuto="500"/>
      <p:bldP spid="16394" grpId="0" build="p" animBg="1" autoUpdateAnimBg="0" advAuto="500"/>
      <p:bldP spid="1640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HOTEL LA LUN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93150" y="261938"/>
            <a:ext cx="174625" cy="174625"/>
          </a:xfrm>
          <a:prstGeom prst="rect">
            <a:avLst/>
          </a:prstGeom>
          <a:noFill/>
        </p:spPr>
      </p:pic>
      <p:sp>
        <p:nvSpPr>
          <p:cNvPr id="18435" name="AutoShape 3">
            <a:hlinkClick r:id="" action="ppaction://hlinkshowjump?jump=previousslide" highlightClick="1">
              <a:snd r:embed="rId10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درس سوّم :  هنجارها وارزشهاي اجتماعي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411413" y="860425"/>
            <a:ext cx="4346575" cy="5334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تعريف ارزش</a:t>
            </a:r>
            <a:endParaRPr lang="en-US" sz="28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42938" y="1598613"/>
            <a:ext cx="7747000" cy="3092450"/>
          </a:xfrm>
          <a:prstGeom prst="rect">
            <a:avLst/>
          </a:prstGeom>
          <a:gradFill rotWithShape="0">
            <a:gsLst>
              <a:gs pos="0">
                <a:srgbClr val="FF66CC"/>
              </a:gs>
              <a:gs pos="100000">
                <a:srgbClr val="FF66CC">
                  <a:gamma/>
                  <a:tint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/>
            <a:r>
              <a:rPr lang="ar-SA" sz="2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امور خاصي كه</a:t>
            </a:r>
          </a:p>
          <a:p>
            <a:pPr algn="ctr"/>
            <a:r>
              <a:rPr lang="ar-SA" sz="2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  <a:r>
              <a:rPr lang="ar-SA" sz="28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براي گروه و افراد آن</a:t>
            </a:r>
            <a:r>
              <a:rPr lang="ar-SA" sz="2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</a:p>
          <a:p>
            <a:pPr algn="ctr"/>
            <a:r>
              <a:rPr lang="ar-SA" sz="28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مهم ومطلوب تلقي بشود </a:t>
            </a:r>
          </a:p>
          <a:p>
            <a:pPr algn="ctr"/>
            <a:r>
              <a:rPr lang="ar-SA" sz="280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ارزش مي باشد</a:t>
            </a:r>
            <a:r>
              <a:rPr lang="en-US" sz="280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467350" y="5580063"/>
            <a:ext cx="2714625" cy="99536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000099"/>
                </a:solidFill>
                <a:effectLst/>
              </a:rPr>
              <a:t>در گروه دوستي: </a:t>
            </a:r>
          </a:p>
          <a:p>
            <a:pPr algn="ctr"/>
            <a:r>
              <a:rPr lang="ar-SA">
                <a:solidFill>
                  <a:srgbClr val="000099"/>
                </a:solidFill>
                <a:effectLst/>
              </a:rPr>
              <a:t>صميميت وصداقت</a:t>
            </a:r>
            <a:endParaRPr lang="en-US">
              <a:solidFill>
                <a:srgbClr val="000099"/>
              </a:solidFill>
              <a:effectLst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823913" y="5573713"/>
            <a:ext cx="2714625" cy="99536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000099"/>
                </a:solidFill>
                <a:effectLst/>
              </a:rPr>
              <a:t>در خانواده: </a:t>
            </a:r>
          </a:p>
          <a:p>
            <a:pPr algn="ctr"/>
            <a:r>
              <a:rPr lang="ar-SA">
                <a:solidFill>
                  <a:srgbClr val="000099"/>
                </a:solidFill>
                <a:effectLst/>
              </a:rPr>
              <a:t>احترام به والدين</a:t>
            </a:r>
            <a:endParaRPr lang="en-US">
              <a:solidFill>
                <a:srgbClr val="000099"/>
              </a:solidFill>
              <a:effectLst/>
            </a:endParaRPr>
          </a:p>
        </p:txBody>
      </p:sp>
      <p:pic>
        <p:nvPicPr>
          <p:cNvPr id="18441" name="Picture 9" descr="en00500_">
            <a:hlinkClick r:id="rId11" action="ppaction://hlinksldjump" highlightClick="1">
              <a:snd r:embed="rId10" name="Utopia Asterisk.wav"/>
            </a:hlinkClick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2338" y="3532188"/>
            <a:ext cx="804862" cy="760412"/>
          </a:xfrm>
          <a:prstGeom prst="rect">
            <a:avLst/>
          </a:prstGeom>
          <a:noFill/>
        </p:spPr>
      </p:pic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3482975" y="4443413"/>
            <a:ext cx="1924050" cy="533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مثا ل</a:t>
            </a:r>
            <a:endParaRPr lang="en-US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cxnSp>
        <p:nvCxnSpPr>
          <p:cNvPr id="18443" name="AutoShape 11"/>
          <p:cNvCxnSpPr>
            <a:cxnSpLocks noChangeShapeType="1"/>
            <a:stCxn id="18442" idx="4"/>
            <a:endCxn id="18440" idx="0"/>
          </p:cNvCxnSpPr>
          <p:nvPr/>
        </p:nvCxnSpPr>
        <p:spPr bwMode="auto">
          <a:xfrm rot="5400000">
            <a:off x="3028950" y="4143375"/>
            <a:ext cx="568325" cy="22637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8444" name="AutoShape 12"/>
          <p:cNvCxnSpPr>
            <a:cxnSpLocks noChangeShapeType="1"/>
            <a:stCxn id="18442" idx="4"/>
            <a:endCxn id="18439" idx="0"/>
          </p:cNvCxnSpPr>
          <p:nvPr/>
        </p:nvCxnSpPr>
        <p:spPr bwMode="auto">
          <a:xfrm rot="16200000" flipH="1">
            <a:off x="5347494" y="4088606"/>
            <a:ext cx="574675" cy="23796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18445" name="AutoShape 13" descr="Cork">
            <a:hlinkClick r:id="rId13" action="ppaction://hlinksldjump" highlightClick="1">
              <a:snd r:embed="rId14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sz="1400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857250" y="3482975"/>
            <a:ext cx="7346950" cy="850900"/>
          </a:xfrm>
          <a:prstGeom prst="rect">
            <a:avLst/>
          </a:prstGeom>
          <a:noFill/>
          <a:ln w="2857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a-I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آئين مذهبي : عبادت و نماز خواندن در اديان مختلف</a:t>
            </a:r>
          </a:p>
          <a:p>
            <a:pPr algn="ctr" eaLnBrk="1" hangingPunct="1"/>
            <a:r>
              <a:rPr lang="fa-I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بر پايه ي اعتقادات خاص (ارزش ها )شكل مي گيرد.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84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L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4"/>
                </p:tgtEl>
              </p:cMediaNode>
            </p:audio>
          </p:childTnLst>
        </p:cTn>
      </p:par>
    </p:tnLst>
    <p:bldLst>
      <p:bldP spid="18437" grpId="0" animBg="1" autoUpdateAnimBg="0"/>
      <p:bldP spid="18438" grpId="0" animBg="1"/>
      <p:bldP spid="18439" grpId="0" animBg="1" autoUpdateAnimBg="0"/>
      <p:bldP spid="18440" grpId="0" animBg="1" autoUpdateAnimBg="0"/>
      <p:bldP spid="18442" grpId="0" animBg="1" autoUpdateAnimBg="0"/>
      <p:bldP spid="184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FRACASO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473825" y="366713"/>
            <a:ext cx="173038" cy="173037"/>
          </a:xfrm>
          <a:prstGeom prst="rect">
            <a:avLst/>
          </a:prstGeom>
          <a:noFill/>
        </p:spPr>
      </p:pic>
      <p:sp>
        <p:nvSpPr>
          <p:cNvPr id="20483" name="AutoShape 3">
            <a:hlinkClick r:id="rId7" action="ppaction://hlinksldjump" highlightClick="1">
              <a:snd r:embed="rId8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484" name="AutoShape 4" descr="Cork">
            <a:hlinkClick r:id="rId9" action="ppaction://hlinksldjump" highlightClick="1">
              <a:snd r:embed="rId10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 sz="1400" b="0" u="sng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85800" y="1143000"/>
            <a:ext cx="7848600" cy="5410200"/>
          </a:xfrm>
          <a:prstGeom prst="bevel">
            <a:avLst>
              <a:gd name="adj" fmla="val 15361"/>
            </a:avLst>
          </a:prstGeom>
          <a:gradFill rotWithShape="1">
            <a:gsLst>
              <a:gs pos="0">
                <a:srgbClr val="FF0000">
                  <a:alpha val="60001"/>
                </a:srgbClr>
              </a:gs>
              <a:gs pos="100000">
                <a:srgbClr val="FF0000">
                  <a:gamma/>
                  <a:shade val="46275"/>
                  <a:invGamma/>
                  <a:alpha val="60001"/>
                </a:srgbClr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a-I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20486" name="F1301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562100" y="2087563"/>
            <a:ext cx="6019800" cy="3581400"/>
          </a:xfrm>
          <a:prstGeom prst="rect">
            <a:avLst/>
          </a:prstGeom>
          <a:solidFill>
            <a:srgbClr val="00FF00"/>
          </a:solidFill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>
                  <a:alpha val="60001"/>
                </a:srgbClr>
              </a:gs>
              <a:gs pos="25000">
                <a:srgbClr val="21D6E0">
                  <a:alpha val="60001"/>
                </a:srgbClr>
              </a:gs>
              <a:gs pos="75000">
                <a:srgbClr val="0087E6">
                  <a:alpha val="60001"/>
                </a:srgbClr>
              </a:gs>
              <a:gs pos="100000">
                <a:srgbClr val="005CBF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درس سوّم :  هنجارها وارزشهاي اجتماعي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pic>
        <p:nvPicPr>
          <p:cNvPr id="20488" name="Picture 8" descr="15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60613" y="1125538"/>
            <a:ext cx="4337050" cy="53498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9" name="Picture 9" descr="15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" y="1200150"/>
            <a:ext cx="7800975" cy="5257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90" name="Picture 10" descr="1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213" y="1196975"/>
            <a:ext cx="7775575" cy="53276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91" name="Picture 11" descr="1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0875" y="1211263"/>
            <a:ext cx="7812088" cy="52927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92" name="09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-1209675"/>
            <a:ext cx="304800" cy="304800"/>
          </a:xfrm>
          <a:prstGeom prst="rect">
            <a:avLst/>
          </a:prstGeom>
          <a:noFill/>
        </p:spPr>
      </p:pic>
      <p:pic>
        <p:nvPicPr>
          <p:cNvPr id="20493" name="Picture 13" descr="16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8963" y="1400175"/>
            <a:ext cx="7966075" cy="54578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0" y="787400"/>
            <a:ext cx="9144000" cy="974725"/>
          </a:xfrm>
          <a:prstGeom prst="rect">
            <a:avLst/>
          </a:prstGeom>
          <a:solidFill>
            <a:srgbClr val="0000FF">
              <a:alpha val="25000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a-I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آئين مذهبي :    عبادت و نماز خواندن در اديان مختلف</a:t>
            </a:r>
          </a:p>
          <a:p>
            <a:pPr algn="ctr" eaLnBrk="1" hangingPunct="1"/>
            <a:r>
              <a:rPr lang="fa-I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بر پايه ي اعتقادات خاص (ارزش ها )شكل مي گيرد.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0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4" presetClass="exit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7" presetID="4" presetClass="exit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" presetID="4" presetClass="exit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0"/>
                            </p:stCondLst>
                            <p:childTnLst>
                              <p:par>
                                <p:cTn id="39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3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60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8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">
                                      <p:cBhvr>
                                        <p:cTn id="60" dur="1" fill="hold"/>
                                        <p:tgtEl>
                                          <p:spTgt spid="20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2" presetID="9" presetClass="exit" presetSubtype="0" fill="hold" grpId="2" nodeType="after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2000"/>
                            </p:stCondLst>
                            <p:childTnLst>
                              <p:par>
                                <p:cTn id="66" presetID="1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73" presetID="15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 mute="1" showWhenStopped="0">
                <p:cTn id="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video>
            <p:audio>
              <p:cMediaNode vol="100000" showWhenStopped="0">
                <p:cTn id="81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2"/>
                </p:tgtEl>
              </p:cMediaNode>
            </p:audio>
            <p:audio>
              <p:cMediaNode vol="100000" showWhenStopped="0">
                <p:cTn id="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2"/>
                </p:tgtEl>
              </p:cMediaNode>
            </p:audio>
          </p:childTnLst>
        </p:cTn>
      </p:par>
    </p:tnLst>
    <p:bldLst>
      <p:bldP spid="20485" grpId="0" animBg="1"/>
      <p:bldP spid="20485" grpId="1" animBg="1"/>
      <p:bldP spid="20494" grpId="0" animBg="1"/>
      <p:bldP spid="20494" grpId="1" animBg="1"/>
      <p:bldP spid="2049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hlinkClick r:id="rId5" action="ppaction://hlinksldjump" highlightClick="1">
              <a:snd r:embed="rId6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  درس سوّم :  هنجارها وارزشهاي اجتماعي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36588" y="1703388"/>
            <a:ext cx="7427912" cy="9779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هنجارها شامل يك رفتار جمعي است درحالي كه</a:t>
            </a:r>
          </a:p>
          <a:p>
            <a:pPr algn="ctr"/>
            <a:r>
              <a:rPr lang="ar-SA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 ارزشها مربوط به اعتقادات گروهي است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38175" y="2822575"/>
            <a:ext cx="7429500" cy="8810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هنجارها مربوط به بايد ونبايدرفتاري است درحالي كه </a:t>
            </a:r>
          </a:p>
          <a:p>
            <a:pPr algn="ctr"/>
            <a:r>
              <a:rPr lang="ar-SA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 ارزشها مربوط به خوبي وبدي يك رفتار است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58813" y="3840163"/>
            <a:ext cx="7423150" cy="82232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هنجارها برمبناي ارزشها شكل مي گيرد ، بعبارتي</a:t>
            </a:r>
          </a:p>
          <a:p>
            <a:pPr algn="ctr"/>
            <a:r>
              <a:rPr lang="ar-SA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 ارزشها ريشه هنجارها هستند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.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57225" y="4797425"/>
            <a:ext cx="7419975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در هر ارزش چندين هنجار مربوط به همان ارزش </a:t>
            </a:r>
          </a:p>
          <a:p>
            <a:pPr algn="ctr"/>
            <a:r>
              <a:rPr lang="ar-SA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مي تواند وجود داشته باشد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.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22300" y="5765800"/>
            <a:ext cx="7461250" cy="8413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هنجارها بدون وجود ارزشها ي مرتبط با آنها مهنا ومفهومي ندارند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.</a:t>
            </a:r>
          </a:p>
        </p:txBody>
      </p:sp>
      <p:sp>
        <p:nvSpPr>
          <p:cNvPr id="21513" name="AutoShape 9" descr="Cork">
            <a:hlinkClick r:id="rId5" action="ppaction://hlinksldjump" highlightClick="1">
              <a:snd r:embed="rId7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sz="1400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754063" y="855663"/>
            <a:ext cx="7315200" cy="711200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مقايسه ي بين الگوي عمل وارزش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autoUpdateAnimBg="0"/>
      <p:bldP spid="21509" grpId="0" animBg="1" autoUpdateAnimBg="0"/>
      <p:bldP spid="21510" grpId="0" animBg="1" autoUpdateAnimBg="0"/>
      <p:bldP spid="21511" grpId="0" animBg="1" autoUpdateAnimBg="0"/>
      <p:bldP spid="21512" grpId="0" animBg="1" autoUpdateAnimBg="0"/>
      <p:bldP spid="21514" grpId="0" animBg="1" autoUpdateAnimBg="0"/>
    </p:bldLst>
  </p:timing>
</p:sld>
</file>

<file path=ppt/theme/theme1.xml><?xml version="1.0" encoding="utf-8"?>
<a:theme xmlns:a="http://schemas.openxmlformats.org/drawingml/2006/main" name="درس سوم فصل اول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Za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Zar" pitchFamily="2" charset="-7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آموزشی درس 3 مطالعات اجتماعی سال اول دبیرستان</Template>
  <TotalTime>0</TotalTime>
  <Words>466</Words>
  <Application>Microsoft Office PowerPoint</Application>
  <PresentationFormat>On-screen Show (4:3)</PresentationFormat>
  <Paragraphs>80</Paragraphs>
  <Slides>8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Titr</vt:lpstr>
      <vt:lpstr>Zar</vt:lpstr>
      <vt:lpstr>Arial</vt:lpstr>
      <vt:lpstr>Times New Roman</vt:lpstr>
      <vt:lpstr>2  Jadid</vt:lpstr>
      <vt:lpstr>درس سوم فصل اول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درس سوم از فصل اول</dc:subject>
  <dc:creator>omid arzi</dc:creator>
  <cp:lastModifiedBy>omid arzi</cp:lastModifiedBy>
  <cp:revision>1</cp:revision>
  <dcterms:created xsi:type="dcterms:W3CDTF">2022-01-23T09:21:03Z</dcterms:created>
  <dcterms:modified xsi:type="dcterms:W3CDTF">2022-01-23T09:21:15Z</dcterms:modified>
</cp:coreProperties>
</file>