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300" r:id="rId2"/>
    <p:sldId id="257" r:id="rId3"/>
    <p:sldId id="277" r:id="rId4"/>
    <p:sldId id="258" r:id="rId5"/>
    <p:sldId id="260" r:id="rId6"/>
    <p:sldId id="274" r:id="rId7"/>
    <p:sldId id="287" r:id="rId8"/>
    <p:sldId id="290" r:id="rId9"/>
    <p:sldId id="268" r:id="rId10"/>
    <p:sldId id="269" r:id="rId11"/>
    <p:sldId id="292" r:id="rId12"/>
    <p:sldId id="291" r:id="rId13"/>
    <p:sldId id="273" r:id="rId14"/>
    <p:sldId id="270" r:id="rId15"/>
    <p:sldId id="271" r:id="rId16"/>
    <p:sldId id="276" r:id="rId17"/>
    <p:sldId id="272" r:id="rId18"/>
    <p:sldId id="262" r:id="rId19"/>
    <p:sldId id="289" r:id="rId20"/>
    <p:sldId id="293" r:id="rId21"/>
    <p:sldId id="295" r:id="rId22"/>
    <p:sldId id="294" r:id="rId23"/>
    <p:sldId id="296" r:id="rId24"/>
    <p:sldId id="297" r:id="rId25"/>
    <p:sldId id="298" r:id="rId26"/>
    <p:sldId id="299" r:id="rId27"/>
    <p:sldId id="280" r:id="rId28"/>
    <p:sldId id="282" r:id="rId29"/>
    <p:sldId id="279" r:id="rId30"/>
    <p:sldId id="281" r:id="rId31"/>
    <p:sldId id="265" r:id="rId32"/>
    <p:sldId id="266" r:id="rId33"/>
    <p:sldId id="283" r:id="rId34"/>
    <p:sldId id="284" r:id="rId35"/>
    <p:sldId id="285"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32D5A2-42DB-4F49-A7ED-140421C020AA}">
          <p14:sldIdLst>
            <p14:sldId id="300"/>
            <p14:sldId id="257"/>
          </p14:sldIdLst>
        </p14:section>
        <p14:section name="Untitled Section" id="{9BBC5355-C289-48F5-B031-50C6B856B2C4}">
          <p14:sldIdLst>
            <p14:sldId id="277"/>
            <p14:sldId id="258"/>
            <p14:sldId id="260"/>
            <p14:sldId id="274"/>
            <p14:sldId id="287"/>
            <p14:sldId id="290"/>
            <p14:sldId id="268"/>
            <p14:sldId id="269"/>
            <p14:sldId id="292"/>
            <p14:sldId id="291"/>
            <p14:sldId id="273"/>
            <p14:sldId id="270"/>
            <p14:sldId id="271"/>
            <p14:sldId id="276"/>
            <p14:sldId id="272"/>
            <p14:sldId id="262"/>
            <p14:sldId id="289"/>
            <p14:sldId id="293"/>
            <p14:sldId id="295"/>
            <p14:sldId id="294"/>
            <p14:sldId id="296"/>
            <p14:sldId id="297"/>
            <p14:sldId id="298"/>
            <p14:sldId id="299"/>
            <p14:sldId id="280"/>
            <p14:sldId id="282"/>
            <p14:sldId id="279"/>
            <p14:sldId id="281"/>
            <p14:sldId id="265"/>
            <p14:sldId id="266"/>
            <p14:sldId id="283"/>
            <p14:sldId id="284"/>
            <p14:sldId id="285"/>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1" autoAdjust="0"/>
  </p:normalViewPr>
  <p:slideViewPr>
    <p:cSldViewPr>
      <p:cViewPr varScale="1">
        <p:scale>
          <a:sx n="70" d="100"/>
          <a:sy n="70" d="100"/>
        </p:scale>
        <p:origin x="516"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6" d="100"/>
          <a:sy n="76" d="100"/>
        </p:scale>
        <p:origin x="-21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B1DDFBC-47D0-432E-88A0-02E14771350F}" type="datetimeFigureOut">
              <a:rPr lang="fa-IR" smtClean="0"/>
              <a:pPr/>
              <a:t>09/19/1439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40DC88-3907-4769-92A4-17C4B9BDC131}" type="slidenum">
              <a:rPr lang="fa-IR" smtClean="0"/>
              <a:pPr/>
              <a:t>‹#›</a:t>
            </a:fld>
            <a:endParaRPr lang="fa-IR"/>
          </a:p>
        </p:txBody>
      </p:sp>
    </p:spTree>
    <p:extLst>
      <p:ext uri="{BB962C8B-B14F-4D97-AF65-F5344CB8AC3E}">
        <p14:creationId xmlns:p14="http://schemas.microsoft.com/office/powerpoint/2010/main" val="26897680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2140DC88-3907-4769-92A4-17C4B9BDC131}" type="slidenum">
              <a:rPr lang="fa-IR" smtClean="0"/>
              <a:pPr/>
              <a:t>8</a:t>
            </a:fld>
            <a:endParaRPr lang="fa-IR"/>
          </a:p>
        </p:txBody>
      </p:sp>
    </p:spTree>
    <p:extLst>
      <p:ext uri="{BB962C8B-B14F-4D97-AF65-F5344CB8AC3E}">
        <p14:creationId xmlns:p14="http://schemas.microsoft.com/office/powerpoint/2010/main" val="189536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135498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53911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16866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64695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240250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288781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130768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310981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357548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53492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C0E26EA-789D-45D4-9649-8458EC4F9406}" type="datetimeFigureOut">
              <a:rPr lang="en-US" smtClean="0"/>
              <a:pPr/>
              <a:t>6/2/2018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E4D1CB-FD2F-413D-BBED-ED06790B9693}" type="slidenum">
              <a:rPr lang="en-US" smtClean="0"/>
              <a:pPr/>
              <a:t>‹#›</a:t>
            </a:fld>
            <a:endParaRPr lang="en-US"/>
          </a:p>
        </p:txBody>
      </p:sp>
    </p:spTree>
    <p:extLst>
      <p:ext uri="{BB962C8B-B14F-4D97-AF65-F5344CB8AC3E}">
        <p14:creationId xmlns:p14="http://schemas.microsoft.com/office/powerpoint/2010/main" val="283693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C0E26EA-789D-45D4-9649-8458EC4F9406}" type="datetimeFigureOut">
              <a:rPr lang="en-US" smtClean="0"/>
              <a:pPr/>
              <a:t>6/2/2018</a:t>
            </a:fld>
            <a:endParaRPr lang="en-U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BE4D1CB-FD2F-413D-BBED-ED06790B9693}" type="slidenum">
              <a:rPr lang="en-US" smtClean="0"/>
              <a:pPr/>
              <a:t>‹#›</a:t>
            </a:fld>
            <a:endParaRPr lang="en-US"/>
          </a:p>
        </p:txBody>
      </p:sp>
      <p:sp>
        <p:nvSpPr>
          <p:cNvPr id="7" name="Rectangle 6"/>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Direct-sequence_spread_spectru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Frequency-hopping_spread_spectru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Orthogonal_frequency-division_multiplexing" TargetMode="External"/><Relationship Id="rId2" Type="http://schemas.openxmlformats.org/officeDocument/2006/relationships/hyperlink" Target="http://en.wikipedia.org/wiki/Frequency-hopping_spread_spectru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Orthogonal_frequency-division_multiplexing"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Frequency-hopping_spread_spectru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 y="439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2" descr="28de30d1699d6adcda58faf54e8c024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04800"/>
            <a:ext cx="285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1600200" y="1948934"/>
            <a:ext cx="71818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smtClean="0">
                <a:ln>
                  <a:noFill/>
                </a:ln>
                <a:solidFill>
                  <a:schemeClr val="tx1"/>
                </a:solidFill>
                <a:effectLst/>
                <a:latin typeface="Tahoma" pitchFamily="34" charset="0"/>
                <a:ea typeface="Times New Roman" pitchFamily="18" charset="0"/>
                <a:cs typeface="B Nazanin" pitchFamily="2" charset="-78"/>
              </a:rPr>
              <a:t>WiFi</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ahoma" pitchFamily="34" charset="0"/>
                <a:ea typeface="Times New Roman" pitchFamily="18" charset="0"/>
                <a:cs typeface="B Nazanin" pitchFamily="2" charset="-78"/>
              </a:rPr>
              <a:t>Wifi</a:t>
            </a:r>
            <a:r>
              <a:rPr kumimoji="0" lang="ar-SA" sz="2400" b="0" i="0" u="none" strike="noStrike" cap="none" normalizeH="0" baseline="0" dirty="0" smtClean="0">
                <a:ln>
                  <a:noFill/>
                </a:ln>
                <a:solidFill>
                  <a:schemeClr val="tx1"/>
                </a:solidFill>
                <a:effectLst/>
                <a:latin typeface="Calibri"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مخفف كلمات</a:t>
            </a:r>
            <a:r>
              <a:rPr kumimoji="0" lang="ar-SA" sz="2400" b="0" i="0" u="none" strike="noStrike" cap="none" normalizeH="0" baseline="0" dirty="0" smtClean="0">
                <a:ln>
                  <a:noFill/>
                </a:ln>
                <a:solidFill>
                  <a:schemeClr val="tx1"/>
                </a:solidFill>
                <a:effectLst/>
                <a:latin typeface="Calibri" charset="0"/>
                <a:ea typeface="Times New Roman" pitchFamily="18" charset="0"/>
                <a:cs typeface="B Nazanin" pitchFamily="2" charset="-78"/>
              </a:rPr>
              <a:t> </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Wireless Fidelity</a:t>
            </a:r>
            <a:r>
              <a:rPr kumimoji="0" lang="ar-SA" sz="2400" b="0" i="0" u="none" strike="noStrike" cap="none" normalizeH="0" baseline="0" dirty="0" smtClean="0">
                <a:ln>
                  <a:noFill/>
                </a:ln>
                <a:solidFill>
                  <a:schemeClr val="tx1"/>
                </a:solidFill>
                <a:effectLst/>
                <a:latin typeface="Calibri"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مي باشد و در حقيقت يك شبكه بي سيم است كه از امواج راديويي</a:t>
            </a:r>
            <a:r>
              <a:rPr kumimoji="0" lang="fa-IR"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جهت ارسال اطلاعات دیجیتال بین گیرنده و فرستنده</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استفاده مي كند. و به نوعی زیر مجموعه بلوتوث است منتها با قدرت بیشتر .</a:t>
            </a:r>
            <a:endParaRPr kumimoji="0" lang="en-US" sz="1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توسط این شبکه می توان در فواصل </a:t>
            </a:r>
            <a:r>
              <a:rPr kumimoji="0" lang="fa-IR"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محدود </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بدون ایجاد اختلال و نویز اقدام به ایجاد ارتباط نمود و موانع موجود در طبیعت تاثیر چندانی روی آن نمی گذارند.</a:t>
            </a:r>
            <a:endParaRPr kumimoji="0" lang="fa-IR"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endParaRPr>
          </a:p>
        </p:txBody>
      </p:sp>
    </p:spTree>
    <p:extLst>
      <p:ext uri="{BB962C8B-B14F-4D97-AF65-F5344CB8AC3E}">
        <p14:creationId xmlns:p14="http://schemas.microsoft.com/office/powerpoint/2010/main" val="372480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rtl="1"/>
            <a:r>
              <a:rPr lang="fa-IR" sz="3200" dirty="0" smtClean="0"/>
              <a:t>فریم ارسال اطلاعات در </a:t>
            </a:r>
            <a:r>
              <a:rPr lang="en-US" sz="3200" dirty="0" smtClean="0"/>
              <a:t>802.11</a:t>
            </a:r>
            <a:endParaRPr lang="en-US" sz="3200" b="1" dirty="0"/>
          </a:p>
        </p:txBody>
      </p:sp>
      <p:sp>
        <p:nvSpPr>
          <p:cNvPr id="3" name="Content Placeholder 2"/>
          <p:cNvSpPr>
            <a:spLocks noGrp="1"/>
          </p:cNvSpPr>
          <p:nvPr>
            <p:ph idx="1"/>
          </p:nvPr>
        </p:nvSpPr>
        <p:spPr>
          <a:xfrm>
            <a:off x="357158" y="928671"/>
            <a:ext cx="8229600" cy="4857784"/>
          </a:xfrm>
        </p:spPr>
        <p:txBody>
          <a:bodyPr/>
          <a:lstStyle/>
          <a:p>
            <a:pPr marL="0" indent="0" algn="r" rtl="1">
              <a:buNone/>
            </a:pPr>
            <a:r>
              <a:rPr lang="fa-IR" sz="2400" dirty="0" smtClean="0"/>
              <a:t>در فریم ها اطلاعات به بخش های مشخص و استاندارد تقسیم می شوند.</a:t>
            </a:r>
          </a:p>
          <a:p>
            <a:pPr marL="0" indent="0" algn="r" rtl="1">
              <a:buNone/>
            </a:pPr>
            <a:r>
              <a:rPr lang="fa-IR" sz="2400" smtClean="0"/>
              <a:t>هر </a:t>
            </a:r>
            <a:r>
              <a:rPr lang="fa-IR" sz="2400" dirty="0" smtClean="0"/>
              <a:t>فریم دارای یک ادرس </a:t>
            </a:r>
            <a:r>
              <a:rPr lang="en-US" sz="2400" dirty="0" err="1" smtClean="0"/>
              <a:t>mac</a:t>
            </a:r>
            <a:r>
              <a:rPr lang="fa-IR" sz="2400" dirty="0" smtClean="0"/>
              <a:t> مشخص می باشدکه در ابتدای ان قرار می گیرد وخود این ادرس به تنهایی 48بیتی می باشد و بصورت هگز تعریف می شود.</a:t>
            </a:r>
          </a:p>
          <a:p>
            <a:pPr marL="0" indent="0" algn="r" rtl="1">
              <a:buNone/>
            </a:pPr>
            <a:r>
              <a:rPr lang="fa-IR" sz="2400" dirty="0" smtClean="0"/>
              <a:t>2بایت اول از </a:t>
            </a:r>
            <a:r>
              <a:rPr lang="en-US" sz="2400" dirty="0" err="1" smtClean="0"/>
              <a:t>mac</a:t>
            </a:r>
            <a:r>
              <a:rPr lang="fa-IR" sz="2400" dirty="0" smtClean="0"/>
              <a:t> اختصاص دارد به موارد زیر:</a:t>
            </a:r>
          </a:p>
          <a:p>
            <a:pPr marL="269875" indent="-258763" algn="r" rtl="1">
              <a:buFont typeface="+mj-lt"/>
              <a:buAutoNum type="alphaLcPeriod"/>
            </a:pPr>
            <a:r>
              <a:rPr lang="fa-IR" sz="1600" dirty="0" smtClean="0"/>
              <a:t>2بیت اول تعیین کننده ورژن پروتکل می باشد که برای استانداردهای فعلی این عدد صفر در نظر گرفته می شود.</a:t>
            </a:r>
          </a:p>
          <a:p>
            <a:pPr marL="269875" indent="-258763" algn="r" rtl="1">
              <a:buFont typeface="+mj-lt"/>
              <a:buAutoNum type="alphaLcPeriod"/>
            </a:pPr>
            <a:r>
              <a:rPr lang="fa-IR" sz="1600" dirty="0" smtClean="0"/>
              <a:t>2بیت بعدی تعیین کننده نوع قالب شبکه محلی می باشد. تفکیک داده ها و مدیریت قالب های مختلف </a:t>
            </a:r>
            <a:r>
              <a:rPr lang="en-US" sz="1600" dirty="0" err="1" smtClean="0"/>
              <a:t>wifi</a:t>
            </a:r>
            <a:endParaRPr lang="fa-IR" sz="1600" dirty="0" smtClean="0"/>
          </a:p>
          <a:p>
            <a:pPr marL="269875" indent="-258763" algn="r" rtl="1">
              <a:buFont typeface="+mj-lt"/>
              <a:buAutoNum type="alphaLcPeriod"/>
            </a:pPr>
            <a:r>
              <a:rPr lang="fa-IR" sz="1600" dirty="0" smtClean="0"/>
              <a:t>4 بیت بعدی تعیین کننده فرعی نوع قالب و تفاوت بین فریم هاست که این چهار بیت بعلاوه 2 بیت قبلی بطور دقیق نوع قالب را مشخص می کند.</a:t>
            </a:r>
          </a:p>
          <a:p>
            <a:pPr marL="269875" indent="-258763" algn="r" rtl="1">
              <a:buFont typeface="+mj-lt"/>
              <a:buAutoNum type="alphaLcPeriod"/>
            </a:pPr>
            <a:r>
              <a:rPr lang="en-US" sz="1600" dirty="0" smtClean="0"/>
              <a:t>DS</a:t>
            </a:r>
            <a:r>
              <a:rPr lang="fa-IR" sz="1600" dirty="0" smtClean="0"/>
              <a:t>: از سیستم توزیع یا به سیستم توزیع. بایت بعدی که بسته به اندازه دیتا می باشد نشان می دهد که ایا قالب دیتا بطور کامل فرستاده شده جهت سیستم توزیع اگر دیتا فرستاده شداین بیت یک می گردد. با این حال ارتباطات درون یک شبکه </a:t>
            </a:r>
            <a:r>
              <a:rPr lang="en-US" sz="1600" dirty="0" smtClean="0"/>
              <a:t>IBSS </a:t>
            </a:r>
            <a:r>
              <a:rPr lang="fa-IR" sz="1600" dirty="0" smtClean="0"/>
              <a:t>همیشه این بیت را به صفر تنظیم کنید. </a:t>
            </a:r>
          </a:p>
          <a:p>
            <a:pPr marL="269875" indent="-258763" algn="r" rtl="1">
              <a:buFont typeface="+mj-lt"/>
              <a:buAutoNum type="alphaLcPeriod"/>
            </a:pPr>
            <a:r>
              <a:rPr lang="en-US" sz="1600" dirty="0" smtClean="0"/>
              <a:t>Fragment</a:t>
            </a:r>
            <a:r>
              <a:rPr lang="fa-IR" sz="1600" dirty="0" smtClean="0"/>
              <a:t>:این بیت هنگام تقسیم داده ها جهت ارسال یک می شود و فقط اخرین قطعه داده است که با صفر کردن این بیت مشخص می کند که داده بطور کامل دریافت گردید.</a:t>
            </a:r>
          </a:p>
          <a:p>
            <a:pPr marL="269875" indent="-258763" algn="r" rtl="1">
              <a:buFont typeface="+mj-lt"/>
              <a:buAutoNum type="alphaLcPeriod"/>
            </a:pPr>
            <a:r>
              <a:rPr lang="en-US" sz="1600" dirty="0" smtClean="0"/>
              <a:t>Retry</a:t>
            </a:r>
            <a:r>
              <a:rPr lang="fa-IR" sz="1600" dirty="0" smtClean="0"/>
              <a:t>:این بیت نشان می دهد یک دیتا دوبار فرستاده شده و یا به درخواست گیرنده بعلت خرابی مجددا ارسال شده است اگر برابر یک باشد.</a:t>
            </a:r>
          </a:p>
          <a:p>
            <a:pPr marL="269875" indent="-258763" algn="r" rtl="1">
              <a:buFont typeface="+mj-lt"/>
              <a:buAutoNum type="alphaLcPeriod"/>
            </a:pPr>
            <a:endParaRPr lang="fa-IR" sz="1600" dirty="0" smtClean="0"/>
          </a:p>
          <a:p>
            <a:pPr marL="269875" indent="-258763" algn="r" rtl="1">
              <a:buFont typeface="+mj-lt"/>
              <a:buAutoNum type="alphaLcPeriod"/>
            </a:pPr>
            <a:endParaRPr lang="fa-IR" sz="1600" dirty="0" smtClean="0"/>
          </a:p>
          <a:p>
            <a:pPr marL="269875" indent="-258763" algn="r" rtl="1">
              <a:buFont typeface="+mj-lt"/>
              <a:buAutoNum type="alphaLcPeriod"/>
            </a:pPr>
            <a:endParaRPr lang="en-US" sz="1600" dirty="0"/>
          </a:p>
        </p:txBody>
      </p:sp>
      <p:sp>
        <p:nvSpPr>
          <p:cNvPr id="4" name="TextBox 3"/>
          <p:cNvSpPr txBox="1"/>
          <p:nvPr/>
        </p:nvSpPr>
        <p:spPr>
          <a:xfrm>
            <a:off x="233680" y="304800"/>
            <a:ext cx="1823720" cy="369332"/>
          </a:xfrm>
          <a:prstGeom prst="rect">
            <a:avLst/>
          </a:prstGeom>
          <a:noFill/>
        </p:spPr>
        <p:txBody>
          <a:bodyPr wrap="square" rtlCol="0">
            <a:spAutoFit/>
          </a:bodyPr>
          <a:lstStyle/>
          <a:p>
            <a:r>
              <a:rPr lang="en-US" dirty="0" smtClean="0"/>
              <a:t>Serial</a:t>
            </a:r>
            <a:endParaRPr lang="en-US" dirty="0"/>
          </a:p>
        </p:txBody>
      </p:sp>
    </p:spTree>
    <p:extLst>
      <p:ext uri="{BB962C8B-B14F-4D97-AF65-F5344CB8AC3E}">
        <p14:creationId xmlns:p14="http://schemas.microsoft.com/office/powerpoint/2010/main" val="11378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1"/>
            <a:ext cx="8229600" cy="5643603"/>
          </a:xfrm>
        </p:spPr>
        <p:txBody>
          <a:bodyPr/>
          <a:lstStyle/>
          <a:p>
            <a:pPr marL="354012" algn="r" rtl="1">
              <a:buFont typeface="+mj-lt"/>
              <a:buAutoNum type="alphaLcParenR" startAt="7"/>
            </a:pPr>
            <a:r>
              <a:rPr lang="en-US" sz="1600" dirty="0" smtClean="0"/>
              <a:t>Power </a:t>
            </a:r>
            <a:r>
              <a:rPr lang="en-US" sz="1600" dirty="0" err="1" smtClean="0"/>
              <a:t>managment</a:t>
            </a:r>
            <a:r>
              <a:rPr lang="fa-IR" sz="1600" dirty="0" smtClean="0"/>
              <a:t>:مدیریت توان:این بیت نشان می دهد وضعیت مدیریت انرژی فرستنده را پس از تکمیل تبادل فریم. که نیازمند نگه داشتن اتصال با نقطه دسترسی جهت ادامه ارتباط هست یا نه برای اینکه گیرنده به مد ذخیره انرژی نرود.</a:t>
            </a:r>
          </a:p>
          <a:p>
            <a:pPr marL="354012" algn="r" rtl="1">
              <a:buFont typeface="+mj-lt"/>
              <a:buAutoNum type="alphaLcParenR" startAt="7"/>
            </a:pPr>
            <a:r>
              <a:rPr lang="en-US" sz="1600" dirty="0" err="1" smtClean="0"/>
              <a:t>Mor</a:t>
            </a:r>
            <a:r>
              <a:rPr lang="en-US" sz="1600" dirty="0" smtClean="0"/>
              <a:t> data</a:t>
            </a:r>
            <a:r>
              <a:rPr lang="fa-IR" sz="1600" dirty="0" smtClean="0"/>
              <a:t>:بیت اطلاعات بیشتر استفاده می شود در بافر قالب های دریافت شده در سیستم انتقال. نقطه دسترسی استفاده می کند از این بیت در ایستگاهها برای حالت ذخیره انرژی. که نشان می دهد حد اقل یک فریم در دسترس است و اتصال برقرار می باشد.</a:t>
            </a:r>
          </a:p>
          <a:p>
            <a:pPr marL="354012" algn="r" rtl="1">
              <a:buFont typeface="+mj-lt"/>
              <a:buAutoNum type="alphaLcParenR" startAt="7"/>
            </a:pPr>
            <a:r>
              <a:rPr lang="en-US" sz="1600" dirty="0" err="1" smtClean="0"/>
              <a:t>Wep</a:t>
            </a:r>
            <a:r>
              <a:rPr lang="fa-IR" sz="1600" dirty="0" smtClean="0"/>
              <a:t>: این بیت پس از پردازش فریم تغییر داده می شود. وقتی فریم رمز گشایی می شود این بیت به یک تغیر وضعیت می دهد و اگر هم رمز گذاری نشده بود این بیت در وضعیت یک قرار می گیرد.</a:t>
            </a:r>
          </a:p>
          <a:p>
            <a:pPr marL="354012" algn="r" rtl="1">
              <a:buFont typeface="+mj-lt"/>
              <a:buAutoNum type="alphaLcParenR" startAt="7"/>
            </a:pPr>
            <a:r>
              <a:rPr lang="en-US" sz="1600" dirty="0" smtClean="0"/>
              <a:t>Order</a:t>
            </a:r>
            <a:r>
              <a:rPr lang="fa-IR" sz="1600" dirty="0" smtClean="0"/>
              <a:t>:این بیت فقط هنگام بکار گیری روش تحویل دیتا بصورت ترتیبی یک می شود. و فریم ها و قطعات همیشه به صورت مرتب ارسال نمی شوند.</a:t>
            </a:r>
          </a:p>
          <a:p>
            <a:pPr marL="354012" algn="r" rtl="1">
              <a:buFont typeface="+mj-lt"/>
              <a:buAutoNum type="alphaLcParenR" startAt="7"/>
            </a:pPr>
            <a:r>
              <a:rPr lang="en-US" sz="1600" dirty="0" smtClean="0"/>
              <a:t>ID</a:t>
            </a:r>
            <a:r>
              <a:rPr lang="fa-IR" sz="1600" dirty="0" smtClean="0"/>
              <a:t>:2بایت بعدی برای طول رشته ادرس در نظر گرفته شده است که این رشته می تواند یکی از سه حالت زیر باشد1-طول ادرس2- دیتای در صف انتظار برای حالت مشغول بودن گیرنده3-ادرس های پیوسته</a:t>
            </a:r>
          </a:p>
          <a:p>
            <a:pPr marL="354012" algn="r" rtl="1">
              <a:buFont typeface="+mj-lt"/>
              <a:buAutoNum type="alphaLcParenR" startAt="7"/>
            </a:pPr>
            <a:endParaRPr lang="fa-IR" sz="1600" dirty="0" smtClean="0"/>
          </a:p>
          <a:p>
            <a:pPr marL="354012" algn="r" rtl="1">
              <a:buFont typeface="+mj-lt"/>
              <a:buAutoNum type="alphaLcParenR" startAt="7"/>
            </a:pPr>
            <a:r>
              <a:rPr lang="en-US" sz="1600" dirty="0" smtClean="0"/>
              <a:t>The next two bytes are reserved for the Duration ID field. This field can take one of three forms: Duration, Contention-Free Period (CFP), and Association ID (AID).</a:t>
            </a:r>
            <a:endParaRPr lang="fa-IR" sz="1600" dirty="0" smtClean="0"/>
          </a:p>
          <a:p>
            <a:pPr marL="354012" algn="r" rtl="1">
              <a:buFont typeface="+mj-lt"/>
              <a:buAutoNum type="alphaLcParenR" startAt="7"/>
            </a:pPr>
            <a:r>
              <a:rPr lang="fa-IR" sz="1600" dirty="0" smtClean="0"/>
              <a:t>یک بایت دیگر برای فرستنده</a:t>
            </a:r>
          </a:p>
          <a:p>
            <a:pPr marL="354012" algn="r" rtl="1">
              <a:buFont typeface="+mj-lt"/>
              <a:buAutoNum type="alphaLcParenR" startAt="7"/>
            </a:pPr>
            <a:r>
              <a:rPr lang="fa-IR" sz="1600" dirty="0" smtClean="0"/>
              <a:t>بایت دیگر برای گیرنده</a:t>
            </a:r>
          </a:p>
          <a:p>
            <a:pPr marL="354012" algn="r" rtl="1">
              <a:buFont typeface="+mj-lt"/>
              <a:buAutoNum type="alphaLcParenR" startAt="7"/>
            </a:pPr>
            <a:endParaRPr lang="en-US" sz="1600" dirty="0"/>
          </a:p>
        </p:txBody>
      </p:sp>
      <p:sp>
        <p:nvSpPr>
          <p:cNvPr id="4" name="TextBox 3"/>
          <p:cNvSpPr txBox="1"/>
          <p:nvPr/>
        </p:nvSpPr>
        <p:spPr>
          <a:xfrm>
            <a:off x="233680" y="304800"/>
            <a:ext cx="1823720" cy="369332"/>
          </a:xfrm>
          <a:prstGeom prst="rect">
            <a:avLst/>
          </a:prstGeom>
          <a:noFill/>
        </p:spPr>
        <p:txBody>
          <a:bodyPr wrap="square" rtlCol="0">
            <a:spAutoFit/>
          </a:bodyPr>
          <a:lstStyle/>
          <a:p>
            <a:r>
              <a:rPr lang="en-US" dirty="0" smtClean="0"/>
              <a:t>Serial</a:t>
            </a:r>
            <a:endParaRPr lang="en-US" dirty="0"/>
          </a:p>
        </p:txBody>
      </p:sp>
      <p:pic>
        <p:nvPicPr>
          <p:cNvPr id="7" name="Picture 6"/>
          <p:cNvPicPr>
            <a:picLocks noChangeAspect="1" noChangeArrowheads="1"/>
          </p:cNvPicPr>
          <p:nvPr/>
        </p:nvPicPr>
        <p:blipFill>
          <a:blip r:embed="rId2"/>
          <a:srcRect l="16016" t="33594" r="45898" b="26562"/>
          <a:stretch>
            <a:fillRect/>
          </a:stretch>
        </p:blipFill>
        <p:spPr bwMode="auto">
          <a:xfrm>
            <a:off x="3" y="4279661"/>
            <a:ext cx="3286115" cy="2578339"/>
          </a:xfrm>
          <a:prstGeom prst="rect">
            <a:avLst/>
          </a:prstGeom>
          <a:noFill/>
          <a:ln w="9525">
            <a:noFill/>
            <a:miter lim="800000"/>
            <a:headEnd/>
            <a:tailEnd/>
          </a:ln>
          <a:effectLst/>
        </p:spPr>
      </p:pic>
    </p:spTree>
    <p:extLst>
      <p:ext uri="{BB962C8B-B14F-4D97-AF65-F5344CB8AC3E}">
        <p14:creationId xmlns:p14="http://schemas.microsoft.com/office/powerpoint/2010/main" val="11378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rtl="1"/>
            <a:r>
              <a:rPr lang="fa-IR" sz="3200" dirty="0" smtClean="0"/>
              <a:t>انواع مدولاسیون بکار رفته در </a:t>
            </a:r>
            <a:r>
              <a:rPr lang="en-US" sz="3200" b="1" dirty="0" err="1" smtClean="0"/>
              <a:t>WiFi</a:t>
            </a:r>
            <a:endParaRPr lang="en-US" sz="3200" b="1" dirty="0"/>
          </a:p>
        </p:txBody>
      </p:sp>
      <p:sp>
        <p:nvSpPr>
          <p:cNvPr id="3" name="Content Placeholder 2"/>
          <p:cNvSpPr>
            <a:spLocks noGrp="1"/>
          </p:cNvSpPr>
          <p:nvPr>
            <p:ph idx="1"/>
          </p:nvPr>
        </p:nvSpPr>
        <p:spPr>
          <a:xfrm>
            <a:off x="457200" y="990600"/>
            <a:ext cx="8229600" cy="5029200"/>
          </a:xfrm>
        </p:spPr>
        <p:txBody>
          <a:bodyPr/>
          <a:lstStyle/>
          <a:p>
            <a:pPr marL="0" indent="0" algn="r" rtl="1">
              <a:buNone/>
            </a:pPr>
            <a:r>
              <a:rPr lang="fa-IR" sz="2800" b="1" dirty="0" smtClean="0">
                <a:hlinkClick r:id="rId2" tooltip="Direct-sequence spread spectrum"/>
              </a:rPr>
              <a:t>1- </a:t>
            </a:r>
            <a:r>
              <a:rPr lang="en-US" sz="2800" b="1" dirty="0" smtClean="0">
                <a:hlinkClick r:id="rId2" tooltip="Direct-sequence spread spectrum"/>
              </a:rPr>
              <a:t>DSSS</a:t>
            </a:r>
            <a:r>
              <a:rPr lang="fa-IR" sz="2800" b="1" dirty="0" smtClean="0"/>
              <a:t>:(</a:t>
            </a:r>
            <a:r>
              <a:rPr lang="en-US" sz="2800" b="1" dirty="0" smtClean="0"/>
              <a:t>Direct-sequence </a:t>
            </a:r>
            <a:r>
              <a:rPr lang="en-US" sz="2800" b="1" dirty="0"/>
              <a:t>spread </a:t>
            </a:r>
            <a:r>
              <a:rPr lang="en-US" sz="2800" b="1" dirty="0" smtClean="0"/>
              <a:t>spectrum</a:t>
            </a:r>
            <a:r>
              <a:rPr lang="fa-IR" b="1" dirty="0" smtClean="0"/>
              <a:t>)</a:t>
            </a:r>
            <a:endParaRPr lang="en-US" b="1" dirty="0" smtClean="0"/>
          </a:p>
          <a:p>
            <a:pPr algn="just" rtl="1">
              <a:lnSpc>
                <a:spcPct val="150000"/>
              </a:lnSpc>
              <a:buFont typeface="Wingdings" pitchFamily="2" charset="2"/>
              <a:buChar char="q"/>
            </a:pPr>
            <a:r>
              <a:rPr lang="fa-IR" sz="2400" dirty="0"/>
              <a:t>بدين معني است كه داده مورد نظر براي ارسال به بخش هاي كوچكتر تقسيم و هر يك از آنها با استفاده از فركانس هاي گسسته قابل دستيابي در هر زمان ، ارسال خواهند شد. دستگاههائي كه از </a:t>
            </a:r>
            <a:r>
              <a:rPr lang="en-US" sz="2400" dirty="0"/>
              <a:t>DSSS </a:t>
            </a:r>
            <a:r>
              <a:rPr lang="fa-IR" sz="2400" dirty="0"/>
              <a:t>استفاده مي نمايند ، هر بايت داده را به چندين بخش مجزا تقسيم و آنها را بصورت همزمان با استفاده از فركانس هاي متفاوت ، ارسال مي دارند. </a:t>
            </a:r>
            <a:r>
              <a:rPr lang="en-US" sz="2400" dirty="0"/>
              <a:t>DSSS </a:t>
            </a:r>
            <a:r>
              <a:rPr lang="fa-IR" sz="2400" dirty="0"/>
              <a:t>از پهناي باند بسيار بالائي استفاده مي نمايد </a:t>
            </a:r>
            <a:r>
              <a:rPr lang="fa-IR" sz="2400" dirty="0" smtClean="0"/>
              <a:t>(تقريبا</a:t>
            </a:r>
            <a:r>
              <a:rPr lang="fa-IR" sz="2400" dirty="0"/>
              <a:t>" 22 مگاهرتز </a:t>
            </a:r>
            <a:r>
              <a:rPr lang="fa-IR" sz="2400" dirty="0" smtClean="0"/>
              <a:t>)</a:t>
            </a:r>
            <a:endParaRPr lang="en-US" sz="2400" dirty="0"/>
          </a:p>
        </p:txBody>
      </p:sp>
      <p:pic>
        <p:nvPicPr>
          <p:cNvPr id="5" name="Picture 2" descr="E:\Hadi\University\WiFi\720px-2.4_GHz_Wi-Fi_channels_(802.11g_WLA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 y="5181600"/>
            <a:ext cx="868743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680" y="304800"/>
            <a:ext cx="1823720" cy="369332"/>
          </a:xfrm>
          <a:prstGeom prst="rect">
            <a:avLst/>
          </a:prstGeom>
          <a:noFill/>
        </p:spPr>
        <p:txBody>
          <a:bodyPr wrap="square" rtlCol="0">
            <a:spAutoFit/>
          </a:bodyPr>
          <a:lstStyle/>
          <a:p>
            <a:r>
              <a:rPr lang="en-US" dirty="0" smtClean="0"/>
              <a:t>Serial</a:t>
            </a:r>
            <a:endParaRPr lang="en-US" dirty="0"/>
          </a:p>
        </p:txBody>
      </p:sp>
    </p:spTree>
    <p:extLst>
      <p:ext uri="{BB962C8B-B14F-4D97-AF65-F5344CB8AC3E}">
        <p14:creationId xmlns:p14="http://schemas.microsoft.com/office/powerpoint/2010/main" val="113783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DSSS</a:t>
            </a:r>
            <a:endParaRPr lang="en-US" dirty="0"/>
          </a:p>
        </p:txBody>
      </p:sp>
      <p:sp>
        <p:nvSpPr>
          <p:cNvPr id="3" name="Content Placeholder 2"/>
          <p:cNvSpPr>
            <a:spLocks noGrp="1"/>
          </p:cNvSpPr>
          <p:nvPr>
            <p:ph idx="1"/>
          </p:nvPr>
        </p:nvSpPr>
        <p:spPr/>
        <p:txBody>
          <a:bodyPr/>
          <a:lstStyle/>
          <a:p>
            <a:pPr algn="just" rtl="1">
              <a:lnSpc>
                <a:spcPct val="150000"/>
              </a:lnSpc>
              <a:buNone/>
            </a:pPr>
            <a:r>
              <a:rPr lang="fa-IR" sz="2000" dirty="0" smtClean="0"/>
              <a:t>هر سیستم فرستنده حول فرکانس مرجع یک پهنای باند را جهت ارسال به خود اختصاص می رهد و ضمن تسهیم فرکانس و شکستن اطلاعات از فرکانس های مختلف بصورت همزمان جهت افزایش سرعت ارسال در محدوده پهنای باند مشخص استفاده می کند.</a:t>
            </a:r>
            <a:endParaRPr lang="en-US" sz="2000" dirty="0"/>
          </a:p>
        </p:txBody>
      </p:sp>
      <p:pic>
        <p:nvPicPr>
          <p:cNvPr id="5" name="Picture 2" descr="E:\Hadi\University\WiFi\799px-2.4_GHz_Wi-Fi_channels_(802.11b,g_WL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852936"/>
            <a:ext cx="76104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ebgostarco.com/images/Learning/Network/Wirelees/Image19.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4942656"/>
            <a:ext cx="4714875"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5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rtl="1">
              <a:buNone/>
            </a:pPr>
            <a:r>
              <a:rPr lang="fa-IR" sz="2800" b="1" dirty="0" smtClean="0">
                <a:hlinkClick r:id="rId2" tooltip="Frequency-hopping spread spectrum"/>
              </a:rPr>
              <a:t>2- </a:t>
            </a:r>
            <a:r>
              <a:rPr lang="en-US" sz="2800" b="1" dirty="0" smtClean="0">
                <a:hlinkClick r:id="rId2" tooltip="Frequency-hopping spread spectrum"/>
              </a:rPr>
              <a:t>FHSS</a:t>
            </a:r>
            <a:r>
              <a:rPr lang="fa-IR" sz="2800" b="1" dirty="0" smtClean="0"/>
              <a:t>: (</a:t>
            </a:r>
            <a:r>
              <a:rPr lang="en-US" sz="2800" b="1" dirty="0" smtClean="0"/>
              <a:t>Frequency-hopping </a:t>
            </a:r>
            <a:r>
              <a:rPr lang="en-US" sz="2800" b="1" dirty="0"/>
              <a:t>spread </a:t>
            </a:r>
            <a:r>
              <a:rPr lang="en-US" sz="2800" b="1" dirty="0" smtClean="0"/>
              <a:t>spectrum</a:t>
            </a:r>
            <a:r>
              <a:rPr lang="fa-IR" sz="2800" b="1" dirty="0" smtClean="0"/>
              <a:t>)</a:t>
            </a:r>
          </a:p>
          <a:p>
            <a:pPr marL="0" indent="0" algn="just" rtl="1">
              <a:lnSpc>
                <a:spcPct val="150000"/>
              </a:lnSpc>
              <a:buNone/>
            </a:pPr>
            <a:r>
              <a:rPr lang="fa-IR" sz="2400" dirty="0"/>
              <a:t>دستگاههائي كه از </a:t>
            </a:r>
            <a:r>
              <a:rPr lang="en-US" sz="2400" dirty="0" smtClean="0"/>
              <a:t>FHSS </a:t>
            </a:r>
            <a:r>
              <a:rPr lang="fa-IR" sz="2400" dirty="0" smtClean="0"/>
              <a:t> استفاده </a:t>
            </a:r>
            <a:r>
              <a:rPr lang="fa-IR" sz="2400" dirty="0"/>
              <a:t>مي نمايند ، دريك زمان پيوسته كوتاه ، اقدام به ارسال داده كرده و با شيفت دادن </a:t>
            </a:r>
            <a:r>
              <a:rPr lang="fa-IR" sz="2400" dirty="0" smtClean="0"/>
              <a:t>فركانس </a:t>
            </a:r>
            <a:r>
              <a:rPr lang="en-US" sz="2400" dirty="0" smtClean="0"/>
              <a:t> (hop</a:t>
            </a:r>
            <a:r>
              <a:rPr lang="en-US" sz="2400" dirty="0"/>
              <a:t>) </a:t>
            </a:r>
            <a:r>
              <a:rPr lang="fa-IR" sz="2400" dirty="0" smtClean="0"/>
              <a:t>بخش </a:t>
            </a:r>
            <a:r>
              <a:rPr lang="fa-IR" sz="2400" dirty="0"/>
              <a:t>ديگري از اطلاعات را ارسال مي نمايند. با توجه به اينكه هر يك از دستگاههاي </a:t>
            </a:r>
            <a:r>
              <a:rPr lang="en-US" sz="2400" dirty="0" smtClean="0"/>
              <a:t>FHSS </a:t>
            </a:r>
            <a:r>
              <a:rPr lang="fa-IR" sz="2400" dirty="0" smtClean="0"/>
              <a:t>كه </a:t>
            </a:r>
            <a:r>
              <a:rPr lang="fa-IR" sz="2400" dirty="0"/>
              <a:t>با يكديگر مرتبط مي </a:t>
            </a:r>
            <a:r>
              <a:rPr lang="fa-IR" sz="2400" dirty="0" smtClean="0"/>
              <a:t>گردند، </a:t>
            </a:r>
            <a:r>
              <a:rPr lang="fa-IR" sz="2400" dirty="0"/>
              <a:t>بر اساس فركانس مربوطه اي كه مي بايست </a:t>
            </a:r>
            <a:r>
              <a:rPr lang="en-US" sz="2400" dirty="0" smtClean="0"/>
              <a:t> Hop </a:t>
            </a:r>
            <a:r>
              <a:rPr lang="fa-IR" sz="2400" dirty="0"/>
              <a:t>نمايند و از هر فركانس در يك بازه زماني بسيار كوتاه استفاده مي نمايند </a:t>
            </a:r>
            <a:r>
              <a:rPr lang="fa-IR" sz="2400" dirty="0" smtClean="0"/>
              <a:t>( </a:t>
            </a:r>
            <a:r>
              <a:rPr lang="fa-IR" sz="2400" dirty="0"/>
              <a:t>حدودا" 400 ميلي ثانيه ) ، بنابراين مي توان از </a:t>
            </a:r>
            <a:r>
              <a:rPr lang="fa-IR" sz="2400" dirty="0" smtClean="0"/>
              <a:t>چندين </a:t>
            </a:r>
            <a:r>
              <a:rPr lang="fa-IR" sz="2400" dirty="0"/>
              <a:t>شبكه </a:t>
            </a:r>
            <a:r>
              <a:rPr lang="en-US" sz="2400" dirty="0"/>
              <a:t>FHSS </a:t>
            </a:r>
            <a:r>
              <a:rPr lang="fa-IR" sz="2400" dirty="0"/>
              <a:t>در يك محيط استفاده </a:t>
            </a:r>
            <a:r>
              <a:rPr lang="fa-IR" sz="2400" dirty="0" smtClean="0"/>
              <a:t>كرد( </a:t>
            </a:r>
            <a:r>
              <a:rPr lang="fa-IR" sz="2400" dirty="0"/>
              <a:t>بدون اثرات جانبي ) . دستگاههاي </a:t>
            </a:r>
            <a:r>
              <a:rPr lang="en-US" sz="2400" dirty="0"/>
              <a:t>FHSS </a:t>
            </a:r>
            <a:r>
              <a:rPr lang="fa-IR" sz="2400" dirty="0" smtClean="0"/>
              <a:t> صرفا </a:t>
            </a:r>
            <a:r>
              <a:rPr lang="fa-IR" sz="2400" dirty="0"/>
              <a:t>داراي پهناي باند يك مگاهرتز و يا كمتر مي باشند</a:t>
            </a:r>
            <a:endParaRPr lang="en-US" sz="2400" dirty="0"/>
          </a:p>
          <a:p>
            <a:pPr marL="0" indent="0" algn="just" rtl="1">
              <a:buNone/>
            </a:pPr>
            <a:endParaRPr lang="en-US" sz="2800" b="1" dirty="0"/>
          </a:p>
        </p:txBody>
      </p:sp>
      <p:sp>
        <p:nvSpPr>
          <p:cNvPr id="5" name="Title 1"/>
          <p:cNvSpPr txBox="1">
            <a:spLocks/>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a:lstStyle>
          <a:p>
            <a:pPr algn="r" rtl="1"/>
            <a:r>
              <a:rPr lang="fa-IR" sz="3200" smtClean="0"/>
              <a:t>انواع مدولاسیون بکار رفته در </a:t>
            </a:r>
            <a:r>
              <a:rPr lang="en-US" sz="3200" smtClean="0"/>
              <a:t>wifi</a:t>
            </a:r>
            <a:endParaRPr lang="en-US" sz="3200" dirty="0"/>
          </a:p>
        </p:txBody>
      </p:sp>
      <p:sp>
        <p:nvSpPr>
          <p:cNvPr id="4" name="TextBox 3"/>
          <p:cNvSpPr txBox="1"/>
          <p:nvPr/>
        </p:nvSpPr>
        <p:spPr>
          <a:xfrm>
            <a:off x="233680" y="304800"/>
            <a:ext cx="1823720" cy="369332"/>
          </a:xfrm>
          <a:prstGeom prst="rect">
            <a:avLst/>
          </a:prstGeom>
          <a:noFill/>
        </p:spPr>
        <p:txBody>
          <a:bodyPr wrap="square" rtlCol="0">
            <a:spAutoFit/>
          </a:bodyPr>
          <a:lstStyle/>
          <a:p>
            <a:r>
              <a:rPr lang="en-US" dirty="0" smtClean="0"/>
              <a:t>Parallel</a:t>
            </a:r>
            <a:endParaRPr lang="en-US" dirty="0"/>
          </a:p>
        </p:txBody>
      </p:sp>
    </p:spTree>
    <p:extLst>
      <p:ext uri="{BB962C8B-B14F-4D97-AF65-F5344CB8AC3E}">
        <p14:creationId xmlns:p14="http://schemas.microsoft.com/office/powerpoint/2010/main" val="1981188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3"/>
            <a:ext cx="8229600" cy="4525963"/>
          </a:xfrm>
        </p:spPr>
        <p:txBody>
          <a:bodyPr/>
          <a:lstStyle/>
          <a:p>
            <a:pPr marL="0" indent="0" algn="just" rtl="1">
              <a:buNone/>
            </a:pPr>
            <a:r>
              <a:rPr lang="fa-IR" sz="2600" b="1" dirty="0" smtClean="0">
                <a:hlinkClick r:id="rId2" tooltip="Frequency-hopping spread spectrum"/>
              </a:rPr>
              <a:t>3- </a:t>
            </a:r>
            <a:r>
              <a:rPr lang="en-US" sz="2600" b="1" dirty="0">
                <a:hlinkClick r:id="rId3" tooltip="Orthogonal frequency-division multiplexing"/>
              </a:rPr>
              <a:t>OFDM</a:t>
            </a:r>
            <a:r>
              <a:rPr lang="fa-IR" sz="2600" b="1" dirty="0" smtClean="0"/>
              <a:t>: (</a:t>
            </a:r>
            <a:r>
              <a:rPr lang="en-US" sz="2600" b="1" dirty="0" smtClean="0"/>
              <a:t>Orthogonal </a:t>
            </a:r>
            <a:r>
              <a:rPr lang="en-US" sz="2600" b="1" dirty="0"/>
              <a:t>frequency-division </a:t>
            </a:r>
            <a:r>
              <a:rPr lang="en-US" sz="2600" b="1" dirty="0" smtClean="0"/>
              <a:t>multiplexing</a:t>
            </a:r>
            <a:r>
              <a:rPr lang="fa-IR" sz="2800" b="1" dirty="0" smtClean="0"/>
              <a:t>)</a:t>
            </a:r>
          </a:p>
          <a:p>
            <a:pPr marL="0" indent="0" algn="just" rtl="1">
              <a:lnSpc>
                <a:spcPct val="150000"/>
              </a:lnSpc>
              <a:buNone/>
            </a:pPr>
            <a:r>
              <a:rPr lang="fa-IR" sz="2400" dirty="0" smtClean="0"/>
              <a:t>اصلاح شده </a:t>
            </a:r>
            <a:r>
              <a:rPr lang="en-US" sz="2400" dirty="0" smtClean="0"/>
              <a:t>FDM</a:t>
            </a:r>
            <a:r>
              <a:rPr lang="fa-IR" sz="2400" dirty="0" smtClean="0"/>
              <a:t> می باشد که قبلا توضیح داده شد و تغییرات به این گونه است که فرکانس های حامل جایگزین شده بگونه ای انتخاب شده اند که این فرکانس ها متعامد با هر فرکانس دیگری هستند(فاز سیگنال دارای 90 درجه اختلاف فاز با فاز دیگر سیگنال ها می باشد) یعنی تداخل سیگنال بین کانال ها حذف می گردد  و دیگر نیازی به محافظ حامل جهت جلوگیری از تداخل 2 حامل نمی باشد.</a:t>
            </a:r>
          </a:p>
          <a:p>
            <a:pPr marL="0" indent="0" algn="just" rtl="1">
              <a:buNone/>
            </a:pPr>
            <a:endParaRPr lang="en-US" sz="2800" b="1" dirty="0"/>
          </a:p>
        </p:txBody>
      </p:sp>
      <p:sp>
        <p:nvSpPr>
          <p:cNvPr id="5" name="Title 1"/>
          <p:cNvSpPr txBox="1">
            <a:spLocks/>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a:lstStyle>
          <a:p>
            <a:pPr algn="r" rtl="1"/>
            <a:r>
              <a:rPr lang="fa-IR" sz="3200" dirty="0" smtClean="0"/>
              <a:t>انواع مدولاسیون بکار رفته در </a:t>
            </a:r>
            <a:r>
              <a:rPr lang="en-US" sz="3200" dirty="0" err="1" smtClean="0"/>
              <a:t>wifi</a:t>
            </a:r>
            <a:endParaRPr lang="en-US" sz="3200" dirty="0"/>
          </a:p>
        </p:txBody>
      </p:sp>
    </p:spTree>
    <p:extLst>
      <p:ext uri="{BB962C8B-B14F-4D97-AF65-F5344CB8AC3E}">
        <p14:creationId xmlns:p14="http://schemas.microsoft.com/office/powerpoint/2010/main" val="2825385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linkClick r:id="rId2" tooltip="Orthogonal frequency-division multiplexing"/>
              </a:rPr>
              <a:t>OFDM</a:t>
            </a:r>
            <a:endParaRPr lang="en-US" dirty="0"/>
          </a:p>
        </p:txBody>
      </p:sp>
      <p:sp>
        <p:nvSpPr>
          <p:cNvPr id="3" name="Content Placeholder 2"/>
          <p:cNvSpPr>
            <a:spLocks noGrp="1"/>
          </p:cNvSpPr>
          <p:nvPr>
            <p:ph idx="1"/>
          </p:nvPr>
        </p:nvSpPr>
        <p:spPr/>
        <p:txBody>
          <a:bodyPr/>
          <a:lstStyle/>
          <a:p>
            <a:pPr marL="0" indent="0" algn="just" rtl="1">
              <a:buNone/>
            </a:pPr>
            <a:r>
              <a:rPr lang="en-US" sz="2400" dirty="0" smtClean="0"/>
              <a:t>OFDM</a:t>
            </a:r>
            <a:r>
              <a:rPr lang="fa-IR" sz="2400" dirty="0" smtClean="0"/>
              <a:t> </a:t>
            </a:r>
            <a:r>
              <a:rPr lang="fa-IR" sz="2400" dirty="0"/>
              <a:t>نیازمند دقت بسیار </a:t>
            </a:r>
            <a:r>
              <a:rPr lang="fa-IR" sz="2400" dirty="0" smtClean="0"/>
              <a:t>بالا</a:t>
            </a:r>
            <a:r>
              <a:rPr lang="en-US" sz="2400" dirty="0" smtClean="0"/>
              <a:t> </a:t>
            </a:r>
            <a:r>
              <a:rPr lang="fa-IR" sz="2400" dirty="0" smtClean="0"/>
              <a:t>در </a:t>
            </a:r>
            <a:r>
              <a:rPr lang="fa-IR" sz="2400" dirty="0"/>
              <a:t>سنکرون بودن فرکانس فرستنده و گیرنده </a:t>
            </a:r>
            <a:r>
              <a:rPr lang="fa-IR" sz="2400" dirty="0" smtClean="0"/>
              <a:t>میباشد</a:t>
            </a:r>
            <a:r>
              <a:rPr lang="en-US" sz="2400" dirty="0" smtClean="0"/>
              <a:t>.</a:t>
            </a:r>
            <a:endParaRPr lang="en-US" sz="2400" dirty="0"/>
          </a:p>
          <a:p>
            <a:endParaRPr lang="en-US" dirty="0"/>
          </a:p>
        </p:txBody>
      </p:sp>
      <p:grpSp>
        <p:nvGrpSpPr>
          <p:cNvPr id="7" name="Group 6"/>
          <p:cNvGrpSpPr/>
          <p:nvPr/>
        </p:nvGrpSpPr>
        <p:grpSpPr>
          <a:xfrm>
            <a:off x="76202" y="2038109"/>
            <a:ext cx="6323013" cy="4665904"/>
            <a:chOff x="76200" y="2038109"/>
            <a:chExt cx="6323013" cy="4665904"/>
          </a:xfrm>
        </p:grpSpPr>
        <p:pic>
          <p:nvPicPr>
            <p:cNvPr id="4" name="Picture 2" descr="C:\Users\sadatinejad\Desktop\Untitled-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7206"/>
            <a:stretch/>
          </p:blipFill>
          <p:spPr bwMode="auto">
            <a:xfrm>
              <a:off x="76200" y="2733554"/>
              <a:ext cx="6323013" cy="39704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sadatinejad\Desktop\Untitled-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5233"/>
            <a:stretch/>
          </p:blipFill>
          <p:spPr bwMode="auto">
            <a:xfrm>
              <a:off x="76200" y="2038109"/>
              <a:ext cx="6323013" cy="933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3608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p:spPr>
        <p:txBody>
          <a:bodyPr/>
          <a:lstStyle/>
          <a:p>
            <a:pPr marL="0" indent="0" algn="just" rtl="1">
              <a:buNone/>
            </a:pPr>
            <a:r>
              <a:rPr lang="fa-IR" sz="2600" b="1" dirty="0" smtClean="0">
                <a:solidFill>
                  <a:schemeClr val="accent5">
                    <a:lumMod val="50000"/>
                  </a:schemeClr>
                </a:solidFill>
                <a:hlinkClick r:id="rId2" tooltip="Frequency-hopping spread spectrum"/>
              </a:rPr>
              <a:t>4- </a:t>
            </a:r>
            <a:r>
              <a:rPr lang="en-US" sz="2600" b="1" u="sng" dirty="0" smtClean="0">
                <a:solidFill>
                  <a:schemeClr val="accent5">
                    <a:lumMod val="50000"/>
                  </a:schemeClr>
                </a:solidFill>
              </a:rPr>
              <a:t>CCK</a:t>
            </a:r>
            <a:r>
              <a:rPr lang="fa-IR" sz="2600" b="1" smtClean="0">
                <a:solidFill>
                  <a:schemeClr val="accent5">
                    <a:lumMod val="50000"/>
                  </a:schemeClr>
                </a:solidFill>
              </a:rPr>
              <a:t>: </a:t>
            </a:r>
            <a:r>
              <a:rPr lang="fa-IR" sz="2600" b="1" smtClean="0"/>
              <a:t>(</a:t>
            </a:r>
            <a:r>
              <a:rPr lang="en-US" sz="2400" b="1" smtClean="0">
                <a:cs typeface="B Nazanin" pitchFamily="2" charset="-78"/>
              </a:rPr>
              <a:t>Complementary </a:t>
            </a:r>
            <a:r>
              <a:rPr lang="en-US" sz="2400" b="1" dirty="0">
                <a:cs typeface="B Nazanin" pitchFamily="2" charset="-78"/>
              </a:rPr>
              <a:t>Code </a:t>
            </a:r>
            <a:r>
              <a:rPr lang="en-US" sz="2400" b="1" dirty="0" err="1" smtClean="0">
                <a:cs typeface="B Nazanin" pitchFamily="2" charset="-78"/>
              </a:rPr>
              <a:t>Kying</a:t>
            </a:r>
            <a:r>
              <a:rPr lang="fa-IR" sz="2600" b="1" dirty="0" smtClean="0"/>
              <a:t>)</a:t>
            </a:r>
            <a:endParaRPr lang="en-US" sz="2600" b="1" dirty="0"/>
          </a:p>
          <a:p>
            <a:pPr algn="just" rtl="1">
              <a:lnSpc>
                <a:spcPct val="150000"/>
              </a:lnSpc>
              <a:buFont typeface="Wingdings" pitchFamily="2" charset="2"/>
              <a:buChar char="q"/>
            </a:pPr>
            <a:r>
              <a:rPr lang="fa-IR" sz="2400" dirty="0" smtClean="0">
                <a:cs typeface="B Nazanin" pitchFamily="2" charset="-78"/>
              </a:rPr>
              <a:t>استفاده </a:t>
            </a:r>
            <a:r>
              <a:rPr lang="fa-IR" sz="2400" dirty="0">
                <a:cs typeface="B Nazanin" pitchFamily="2" charset="-78"/>
              </a:rPr>
              <a:t>از سیستم مکمل کد گزاری </a:t>
            </a:r>
            <a:r>
              <a:rPr lang="fa-IR" sz="2400" dirty="0" smtClean="0">
                <a:cs typeface="B Nazanin" pitchFamily="2" charset="-78"/>
              </a:rPr>
              <a:t>جهت </a:t>
            </a:r>
            <a:r>
              <a:rPr lang="fa-IR" sz="2400" dirty="0">
                <a:cs typeface="B Nazanin" pitchFamily="2" charset="-78"/>
              </a:rPr>
              <a:t>ارسال بصورت رمز گذاری متوالی  بگونه ای که با کاهش برد سرعت ارسال اطلاعات را افزایش می </a:t>
            </a:r>
            <a:r>
              <a:rPr lang="fa-IR" sz="2400" dirty="0" smtClean="0">
                <a:cs typeface="B Nazanin" pitchFamily="2" charset="-78"/>
              </a:rPr>
              <a:t>دهد. که البته برای ارسال از روش </a:t>
            </a:r>
            <a:r>
              <a:rPr lang="en-US" sz="2400" dirty="0" smtClean="0">
                <a:cs typeface="B Nazanin" pitchFamily="2" charset="-78"/>
              </a:rPr>
              <a:t>DSSS</a:t>
            </a:r>
            <a:r>
              <a:rPr lang="fa-IR" sz="2400" dirty="0" smtClean="0">
                <a:cs typeface="B Nazanin" pitchFamily="2" charset="-78"/>
              </a:rPr>
              <a:t> استفاده می نماید. </a:t>
            </a:r>
          </a:p>
          <a:p>
            <a:pPr algn="just" rtl="1">
              <a:lnSpc>
                <a:spcPct val="150000"/>
              </a:lnSpc>
              <a:buFont typeface="Wingdings" pitchFamily="2" charset="2"/>
              <a:buChar char="q"/>
            </a:pPr>
            <a:r>
              <a:rPr lang="fa-IR" sz="2400" dirty="0">
                <a:cs typeface="B Nazanin" pitchFamily="2" charset="-78"/>
              </a:rPr>
              <a:t>کدهای مکمل </a:t>
            </a:r>
            <a:r>
              <a:rPr lang="fa-IR" sz="2400" dirty="0" smtClean="0">
                <a:cs typeface="B Nazanin" pitchFamily="2" charset="-78"/>
              </a:rPr>
              <a:t>ترکیبی از جفت کدهای </a:t>
            </a:r>
            <a:r>
              <a:rPr lang="fa-IR" sz="2400" dirty="0">
                <a:cs typeface="B Nazanin" pitchFamily="2" charset="-78"/>
              </a:rPr>
              <a:t>باینری </a:t>
            </a:r>
            <a:r>
              <a:rPr lang="fa-IR" sz="2400" dirty="0" smtClean="0">
                <a:cs typeface="B Nazanin" pitchFamily="2" charset="-78"/>
              </a:rPr>
              <a:t>هستند که یک کد 12 بیتی تشکیل می دهد که می تواند تا 7 بیت خطا را تشخیص دهد.</a:t>
            </a:r>
            <a:endParaRPr lang="en-US" sz="2800" b="1" dirty="0"/>
          </a:p>
        </p:txBody>
      </p:sp>
      <p:sp>
        <p:nvSpPr>
          <p:cNvPr id="5" name="Title 1"/>
          <p:cNvSpPr txBox="1">
            <a:spLocks/>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a:lstStyle>
          <a:p>
            <a:pPr algn="r" rtl="1"/>
            <a:r>
              <a:rPr lang="fa-IR" sz="3200" dirty="0" smtClean="0"/>
              <a:t>انواع مدولاسیون بکار رفته در </a:t>
            </a:r>
            <a:r>
              <a:rPr lang="en-US" sz="3200" dirty="0" err="1" smtClean="0"/>
              <a:t>WiFi</a:t>
            </a:r>
            <a:endParaRPr lang="en-US" sz="3200" dirty="0"/>
          </a:p>
        </p:txBody>
      </p:sp>
    </p:spTree>
    <p:extLst>
      <p:ext uri="{BB962C8B-B14F-4D97-AF65-F5344CB8AC3E}">
        <p14:creationId xmlns:p14="http://schemas.microsoft.com/office/powerpoint/2010/main" val="397511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304800"/>
            <a:ext cx="4114800" cy="6477000"/>
          </a:xfrm>
        </p:spPr>
        <p:txBody>
          <a:bodyPr/>
          <a:lstStyle/>
          <a:p>
            <a:pPr marL="0" indent="0" algn="just" rtl="1">
              <a:lnSpc>
                <a:spcPct val="150000"/>
              </a:lnSpc>
              <a:buNone/>
            </a:pPr>
            <a:r>
              <a:rPr lang="ar-SA" sz="2000" b="1" dirty="0" smtClean="0">
                <a:solidFill>
                  <a:schemeClr val="tx1"/>
                </a:solidFill>
                <a:cs typeface="B Nazanin" pitchFamily="2" charset="-78"/>
              </a:rPr>
              <a:t>جهت </a:t>
            </a:r>
            <a:r>
              <a:rPr lang="ar-SA" sz="2000" b="1" dirty="0">
                <a:solidFill>
                  <a:schemeClr val="tx1"/>
                </a:solidFill>
                <a:cs typeface="B Nazanin" pitchFamily="2" charset="-78"/>
              </a:rPr>
              <a:t>ایجاد یک اتصال با </a:t>
            </a:r>
            <a:r>
              <a:rPr lang="en-US" sz="2000" b="1" dirty="0" err="1">
                <a:solidFill>
                  <a:schemeClr val="tx1"/>
                </a:solidFill>
                <a:cs typeface="B Nazanin" pitchFamily="2" charset="-78"/>
              </a:rPr>
              <a:t>wifi</a:t>
            </a:r>
            <a:r>
              <a:rPr lang="fa-IR" sz="2000" b="1" dirty="0">
                <a:solidFill>
                  <a:schemeClr val="tx1"/>
                </a:solidFill>
                <a:cs typeface="B Nazanin" pitchFamily="2" charset="-78"/>
              </a:rPr>
              <a:t>نیاز هست توسط یک </a:t>
            </a:r>
            <a:r>
              <a:rPr lang="en-US" sz="2000" b="1" dirty="0" smtClean="0">
                <a:solidFill>
                  <a:schemeClr val="tx1"/>
                </a:solidFill>
                <a:cs typeface="B Nazanin" pitchFamily="2" charset="-78"/>
              </a:rPr>
              <a:t>wireless </a:t>
            </a:r>
            <a:r>
              <a:rPr lang="en-US" sz="2000" b="1" dirty="0" err="1" smtClean="0">
                <a:solidFill>
                  <a:schemeClr val="tx1"/>
                </a:solidFill>
                <a:cs typeface="B Nazanin" pitchFamily="2" charset="-78"/>
              </a:rPr>
              <a:t>acces</a:t>
            </a:r>
            <a:r>
              <a:rPr lang="en-US" sz="2000" b="1" dirty="0" smtClean="0">
                <a:solidFill>
                  <a:schemeClr val="tx1"/>
                </a:solidFill>
                <a:cs typeface="B Nazanin" pitchFamily="2" charset="-78"/>
              </a:rPr>
              <a:t> </a:t>
            </a:r>
            <a:r>
              <a:rPr lang="en-US" sz="2000" b="1" dirty="0">
                <a:solidFill>
                  <a:schemeClr val="tx1"/>
                </a:solidFill>
                <a:cs typeface="B Nazanin" pitchFamily="2" charset="-78"/>
              </a:rPr>
              <a:t>point </a:t>
            </a:r>
            <a:r>
              <a:rPr lang="fa-IR" sz="2000" b="1" dirty="0" smtClean="0">
                <a:solidFill>
                  <a:schemeClr val="tx1"/>
                </a:solidFill>
                <a:cs typeface="B Nazanin" pitchFamily="2" charset="-78"/>
              </a:rPr>
              <a:t> </a:t>
            </a:r>
            <a:r>
              <a:rPr lang="fa-IR" sz="2000" b="1" dirty="0">
                <a:solidFill>
                  <a:schemeClr val="tx1"/>
                </a:solidFill>
                <a:cs typeface="B Nazanin" pitchFamily="2" charset="-78"/>
              </a:rPr>
              <a:t>به </a:t>
            </a:r>
            <a:r>
              <a:rPr lang="en-US" sz="2000" b="1" dirty="0">
                <a:solidFill>
                  <a:schemeClr val="tx1"/>
                </a:solidFill>
                <a:cs typeface="B Nazanin" pitchFamily="2" charset="-78"/>
              </a:rPr>
              <a:t>Hotspot</a:t>
            </a:r>
            <a:r>
              <a:rPr lang="fa-IR" sz="2000" b="1" dirty="0">
                <a:solidFill>
                  <a:schemeClr val="tx1"/>
                </a:solidFill>
                <a:cs typeface="B Nazanin" pitchFamily="2" charset="-78"/>
              </a:rPr>
              <a:t> یا انتن های </a:t>
            </a:r>
            <a:r>
              <a:rPr lang="fa-IR" sz="2000" b="1" dirty="0" smtClean="0">
                <a:solidFill>
                  <a:schemeClr val="tx1"/>
                </a:solidFill>
                <a:cs typeface="B Nazanin" pitchFamily="2" charset="-78"/>
              </a:rPr>
              <a:t>انتشارسیگنال </a:t>
            </a:r>
            <a:r>
              <a:rPr lang="fa-IR" sz="2000" b="1" dirty="0">
                <a:solidFill>
                  <a:schemeClr val="tx1"/>
                </a:solidFill>
                <a:cs typeface="B Nazanin" pitchFamily="2" charset="-78"/>
              </a:rPr>
              <a:t>متصل شد و ارتباط را برقرار کرد</a:t>
            </a:r>
            <a:r>
              <a:rPr lang="fa-IR" sz="2000" b="1" dirty="0" smtClean="0">
                <a:solidFill>
                  <a:schemeClr val="tx1"/>
                </a:solidFill>
                <a:cs typeface="B Nazanin" pitchFamily="2" charset="-78"/>
              </a:rPr>
              <a:t>.</a:t>
            </a:r>
          </a:p>
          <a:p>
            <a:pPr marL="0" indent="0" algn="just" rtl="1">
              <a:lnSpc>
                <a:spcPct val="150000"/>
              </a:lnSpc>
              <a:buNone/>
            </a:pPr>
            <a:r>
              <a:rPr lang="ar-SA" sz="2000" dirty="0">
                <a:cs typeface="B Nazanin" pitchFamily="2" charset="-78"/>
              </a:rPr>
              <a:t>همه دستگاهها و كامپيوترهايي كه مجهز به آداپتور بي سيم </a:t>
            </a:r>
            <a:r>
              <a:rPr lang="en-US" sz="2000" dirty="0" err="1">
                <a:cs typeface="B Nazanin" pitchFamily="2" charset="-78"/>
              </a:rPr>
              <a:t>wifi</a:t>
            </a:r>
            <a:r>
              <a:rPr lang="ar-SA" sz="2000" dirty="0">
                <a:cs typeface="B Nazanin" pitchFamily="2" charset="-78"/>
              </a:rPr>
              <a:t> هستند مي توانند از يك </a:t>
            </a:r>
            <a:r>
              <a:rPr lang="ar-SA" sz="2000" dirty="0" smtClean="0">
                <a:cs typeface="B Nazanin" pitchFamily="2" charset="-78"/>
              </a:rPr>
              <a:t>روتر</a:t>
            </a:r>
            <a:r>
              <a:rPr lang="fa-IR" sz="2000" dirty="0" smtClean="0">
                <a:cs typeface="B Nazanin" pitchFamily="2" charset="-78"/>
              </a:rPr>
              <a:t>(مسیریاب</a:t>
            </a:r>
            <a:r>
              <a:rPr lang="fa-IR" sz="2000" dirty="0">
                <a:cs typeface="B Nazanin" pitchFamily="2" charset="-78"/>
              </a:rPr>
              <a:t>)</a:t>
            </a:r>
            <a:r>
              <a:rPr lang="ar-SA" sz="2000" dirty="0">
                <a:cs typeface="B Nazanin" pitchFamily="2" charset="-78"/>
              </a:rPr>
              <a:t> استفاده كنند و به</a:t>
            </a:r>
            <a:r>
              <a:rPr lang="en-US" sz="2000" dirty="0">
                <a:cs typeface="B Nazanin" pitchFamily="2" charset="-78"/>
              </a:rPr>
              <a:t> </a:t>
            </a:r>
            <a:r>
              <a:rPr lang="en-US" sz="2000" dirty="0" err="1">
                <a:cs typeface="B Nazanin" pitchFamily="2" charset="-78"/>
              </a:rPr>
              <a:t>wap</a:t>
            </a:r>
            <a:r>
              <a:rPr lang="en-US" sz="2000" dirty="0">
                <a:cs typeface="B Nazanin" pitchFamily="2" charset="-78"/>
              </a:rPr>
              <a:t> </a:t>
            </a:r>
            <a:r>
              <a:rPr lang="fa-IR" sz="2000" dirty="0">
                <a:cs typeface="B Nazanin" pitchFamily="2" charset="-78"/>
              </a:rPr>
              <a:t>یا نقطه دسترسی </a:t>
            </a:r>
            <a:r>
              <a:rPr lang="ar-SA" sz="2000" dirty="0">
                <a:cs typeface="B Nazanin" pitchFamily="2" charset="-78"/>
              </a:rPr>
              <a:t>متصل شوند اين اتصال راحت و نامرئي است و نسبتاً ارتباط امني است. اگر چه در صورت خرابي روتر يا استفاده همزمان افراد زيادي از حداكثر پهناي باند ممكن است قطع ارتباط رخ دهد.</a:t>
            </a:r>
            <a:endParaRPr lang="en-US" sz="2000" dirty="0">
              <a:cs typeface="B Nazanin" pitchFamily="2" charset="-78"/>
            </a:endParaRPr>
          </a:p>
          <a:p>
            <a:pPr marL="0" indent="0" algn="just" rtl="1">
              <a:lnSpc>
                <a:spcPct val="150000"/>
              </a:lnSpc>
              <a:buNone/>
            </a:pPr>
            <a:endParaRPr lang="en-US" sz="2000" dirty="0">
              <a:solidFill>
                <a:schemeClr val="tx1"/>
              </a:solidFill>
              <a:cs typeface="B Nazanin" pitchFamily="2" charset="-78"/>
            </a:endParaRPr>
          </a:p>
        </p:txBody>
      </p:sp>
      <p:pic>
        <p:nvPicPr>
          <p:cNvPr id="4" name="Picture 3" descr="تكنولوژی WiFi چیست ؟"/>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4817" y="152400"/>
            <a:ext cx="4589585" cy="6477000"/>
          </a:xfrm>
          <a:prstGeom prst="rect">
            <a:avLst/>
          </a:prstGeom>
          <a:noFill/>
          <a:ln>
            <a:noFill/>
          </a:ln>
        </p:spPr>
      </p:pic>
    </p:spTree>
    <p:extLst>
      <p:ext uri="{BB962C8B-B14F-4D97-AF65-F5344CB8AC3E}">
        <p14:creationId xmlns:p14="http://schemas.microsoft.com/office/powerpoint/2010/main" val="2294522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11791"/>
            <a:ext cx="9144000" cy="708158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fa-IR" dirty="0" smtClean="0"/>
              <a:t>نحوه ارتباطات بی سیم</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4953000"/>
          </a:xfrm>
        </p:spPr>
        <p:txBody>
          <a:bodyPr/>
          <a:lstStyle/>
          <a:p>
            <a:pPr algn="just" rtl="1">
              <a:lnSpc>
                <a:spcPct val="150000"/>
              </a:lnSpc>
              <a:buFont typeface="Wingdings" pitchFamily="2" charset="2"/>
              <a:buChar char="q"/>
            </a:pPr>
            <a:r>
              <a:rPr lang="ar-SA" sz="2400" dirty="0">
                <a:solidFill>
                  <a:schemeClr val="tx1"/>
                </a:solidFill>
                <a:cs typeface="B Nazanin" pitchFamily="2" charset="-78"/>
              </a:rPr>
              <a:t>انتقال اطلاعات در این شبکه با استفاده از امواج فركانس بالاي 2.4 گيگاهرتز يا 5 گيگاهرتز صورت مي گيرد. كه فركانس نسبتا بالایی است. البته فركانس بالاتر اجازه حمل اطلاعات بيشتري را مي دهد.</a:t>
            </a:r>
            <a:endParaRPr lang="en-US" sz="2400" dirty="0">
              <a:solidFill>
                <a:schemeClr val="tx1"/>
              </a:solidFill>
              <a:cs typeface="B Nazanin" pitchFamily="2" charset="-78"/>
            </a:endParaRPr>
          </a:p>
          <a:p>
            <a:pPr marL="404812" algn="just" rtl="1">
              <a:lnSpc>
                <a:spcPct val="150000"/>
              </a:lnSpc>
              <a:buFont typeface="Wingdings" pitchFamily="2" charset="2"/>
              <a:buChar char="q"/>
            </a:pPr>
            <a:r>
              <a:rPr lang="ar-SA" sz="2400" dirty="0">
                <a:solidFill>
                  <a:schemeClr val="tx1"/>
                </a:solidFill>
                <a:cs typeface="B Nazanin" pitchFamily="2" charset="-78"/>
              </a:rPr>
              <a:t>در حال حاضر برای شبکه </a:t>
            </a:r>
            <a:r>
              <a:rPr lang="en-US" sz="2400" dirty="0" err="1">
                <a:solidFill>
                  <a:schemeClr val="tx1"/>
                </a:solidFill>
                <a:cs typeface="B Nazanin" pitchFamily="2" charset="-78"/>
              </a:rPr>
              <a:t>wifi</a:t>
            </a:r>
            <a:r>
              <a:rPr lang="fa-IR" sz="2400" dirty="0">
                <a:solidFill>
                  <a:schemeClr val="tx1"/>
                </a:solidFill>
                <a:cs typeface="B Nazanin" pitchFamily="2" charset="-78"/>
              </a:rPr>
              <a:t> استانداردهای مختلفی و جود دارد که تفاوت اصلی آنها در </a:t>
            </a:r>
            <a:r>
              <a:rPr lang="fa-IR" sz="2400" dirty="0" smtClean="0">
                <a:solidFill>
                  <a:schemeClr val="tx1"/>
                </a:solidFill>
                <a:cs typeface="B Nazanin" pitchFamily="2" charset="-78"/>
              </a:rPr>
              <a:t>سرعت و حجم انتقال </a:t>
            </a:r>
            <a:r>
              <a:rPr lang="fa-IR" sz="2400" dirty="0">
                <a:solidFill>
                  <a:schemeClr val="tx1"/>
                </a:solidFill>
                <a:cs typeface="B Nazanin" pitchFamily="2" charset="-78"/>
              </a:rPr>
              <a:t>اطلاعات می باشد. لازم به بذکر است با استفاده از روش های کدگذاری مختلف سرعت ارسال دیتا در استانداردها افزایش یافته </a:t>
            </a:r>
            <a:r>
              <a:rPr lang="fa-IR" sz="2400" dirty="0" smtClean="0">
                <a:solidFill>
                  <a:schemeClr val="tx1"/>
                </a:solidFill>
                <a:cs typeface="B Nazanin" pitchFamily="2" charset="-78"/>
              </a:rPr>
              <a:t>است</a:t>
            </a:r>
            <a:r>
              <a:rPr lang="en-US" sz="2400" dirty="0" smtClean="0">
                <a:solidFill>
                  <a:schemeClr val="tx1"/>
                </a:solidFill>
                <a:cs typeface="B Nazanin" pitchFamily="2" charset="-78"/>
              </a:rPr>
              <a:t>.</a:t>
            </a:r>
            <a:endParaRPr lang="fa-IR" sz="2400" dirty="0" smtClean="0">
              <a:solidFill>
                <a:schemeClr val="tx1"/>
              </a:solidFill>
              <a:cs typeface="B Nazanin" pitchFamily="2" charset="-78"/>
            </a:endParaRPr>
          </a:p>
          <a:p>
            <a:pPr marL="404812" algn="just" rtl="1">
              <a:lnSpc>
                <a:spcPct val="150000"/>
              </a:lnSpc>
              <a:buFont typeface="Wingdings" pitchFamily="2" charset="2"/>
              <a:buChar char="q"/>
            </a:pPr>
            <a:endParaRPr lang="fa-IR" sz="2400" dirty="0" smtClean="0">
              <a:cs typeface="B Nazanin" pitchFamily="2" charset="-78"/>
            </a:endParaRPr>
          </a:p>
          <a:p>
            <a:pPr marL="404812" lvl="0" algn="just" rtl="1">
              <a:lnSpc>
                <a:spcPct val="150000"/>
              </a:lnSpc>
              <a:buFont typeface="Wingdings" pitchFamily="2" charset="2"/>
              <a:buChar char="q"/>
            </a:pPr>
            <a:r>
              <a:rPr lang="fa-IR" sz="2400" dirty="0" smtClean="0">
                <a:latin typeface="Tahoma" pitchFamily="34" charset="0"/>
                <a:cs typeface="B Nazanin" pitchFamily="2" charset="-78"/>
              </a:rPr>
              <a:t>وای فای با نام استانداد 802.11 در موسسه </a:t>
            </a:r>
            <a:r>
              <a:rPr lang="en-US" sz="2400" dirty="0" smtClean="0">
                <a:latin typeface="Tahoma" pitchFamily="34" charset="0"/>
                <a:cs typeface="B Nazanin" pitchFamily="2" charset="-78"/>
              </a:rPr>
              <a:t>IEEE</a:t>
            </a:r>
            <a:r>
              <a:rPr lang="fa-IR" sz="2400" dirty="0" smtClean="0">
                <a:latin typeface="Tahoma" pitchFamily="34" charset="0"/>
                <a:cs typeface="B Nazanin" pitchFamily="2" charset="-78"/>
              </a:rPr>
              <a:t> تعریف می شود.</a:t>
            </a:r>
            <a:endParaRPr lang="ar-SA" sz="4000" dirty="0" smtClean="0">
              <a:latin typeface="Arial" pitchFamily="34" charset="0"/>
              <a:cs typeface="B Nazanin" pitchFamily="2" charset="-78"/>
            </a:endParaRPr>
          </a:p>
          <a:p>
            <a:pPr marL="404812" algn="just" rtl="1">
              <a:lnSpc>
                <a:spcPct val="150000"/>
              </a:lnSpc>
              <a:buFont typeface="Wingdings" pitchFamily="2" charset="2"/>
              <a:buChar char="q"/>
            </a:pPr>
            <a:endParaRPr lang="en-US" sz="2400" dirty="0">
              <a:cs typeface="B Nazanin" pitchFamily="2" charset="-78"/>
            </a:endParaRPr>
          </a:p>
        </p:txBody>
      </p:sp>
    </p:spTree>
    <p:extLst>
      <p:ext uri="{BB962C8B-B14F-4D97-AF65-F5344CB8AC3E}">
        <p14:creationId xmlns:p14="http://schemas.microsoft.com/office/powerpoint/2010/main" val="328458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دسترسی به رسانه</a:t>
            </a:r>
            <a:br>
              <a:rPr lang="fa-IR" b="1" dirty="0"/>
            </a:br>
            <a:endParaRPr lang="en-US" dirty="0"/>
          </a:p>
        </p:txBody>
      </p:sp>
      <p:sp>
        <p:nvSpPr>
          <p:cNvPr id="3" name="Content Placeholder 2"/>
          <p:cNvSpPr>
            <a:spLocks noGrp="1"/>
          </p:cNvSpPr>
          <p:nvPr>
            <p:ph idx="1"/>
          </p:nvPr>
        </p:nvSpPr>
        <p:spPr>
          <a:xfrm>
            <a:off x="395536" y="980728"/>
            <a:ext cx="8229600" cy="5616624"/>
          </a:xfrm>
        </p:spPr>
        <p:txBody>
          <a:bodyPr/>
          <a:lstStyle/>
          <a:p>
            <a:pPr marL="0" indent="0" algn="just" rtl="1">
              <a:lnSpc>
                <a:spcPct val="150000"/>
              </a:lnSpc>
              <a:buNone/>
            </a:pPr>
            <a:r>
              <a:rPr lang="fa-IR" sz="2200" dirty="0"/>
              <a:t>    روش دسترسی به رسانه در اين استاندارد </a:t>
            </a:r>
            <a:r>
              <a:rPr lang="en-US" sz="2200" dirty="0"/>
              <a:t>CSMA/CA </a:t>
            </a:r>
            <a:r>
              <a:rPr lang="fa-IR" sz="2200" dirty="0"/>
              <a:t>است كه تاحدودی به روش دسترسی </a:t>
            </a:r>
            <a:r>
              <a:rPr lang="en-US" sz="2200" dirty="0"/>
              <a:t>CSMA/CD </a:t>
            </a:r>
            <a:r>
              <a:rPr lang="fa-IR" sz="2200" dirty="0"/>
              <a:t>شباهت دارد. در اين روش ايستگاه‌های كاری قبل از ارسال داده كانال راديويی را كنترل می‌كنند و در صورتی كه كانال آزاد باشد اقدام به ارسال می‌كنند. در صورتی كه كانال راديويی اشغال باشد با استفاده از الگوريتم خاصی به اندازه يك زمان تصادفی صبر كرده و مجدداً اقدام به كنترل كانال راديويی می‌كنند. در روش </a:t>
            </a:r>
            <a:r>
              <a:rPr lang="en-US" sz="2200" dirty="0"/>
              <a:t>CSMA/CA </a:t>
            </a:r>
            <a:r>
              <a:rPr lang="fa-IR" sz="2200" dirty="0"/>
              <a:t>ايستگاه فرستنده ابتدا كانال فركانسی را كنترل كرده و در صورتی كه رسانه به مدت خاصی موسوم به </a:t>
            </a:r>
            <a:r>
              <a:rPr lang="en-US" sz="2200" dirty="0"/>
              <a:t>DIFS </a:t>
            </a:r>
            <a:r>
              <a:rPr lang="fa-IR" sz="2200" dirty="0"/>
              <a:t>آزاد باشد اقدام به ارسال می‌كند. گيرنده فيلد كنترلی فريم يا همان </a:t>
            </a:r>
            <a:r>
              <a:rPr lang="en-US" sz="2200" dirty="0"/>
              <a:t>CRC </a:t>
            </a:r>
            <a:r>
              <a:rPr lang="fa-IR" sz="2200" dirty="0"/>
              <a:t>را چك می‌كند و سپس يك فريم تصديق می‌فرستد. دريافت تصديق به اين معنی است كه تصادمی بروز نكرده است. در صورتی كه فرستنده اين تصديق را دريافت نكند، مجدداً فريم را ارسال می‌كند. اين عمل تا زمانی ادامه می‌يابد كه فريم تصديق ارسالی از گيرنده توسط فرستنده دريافت شود يا تكرار ارسال فريم‌ها به تعداد آستان‌های مشخصی برسد كه پس از آن فرستنده فريم را دور می‌اندازد</a:t>
            </a:r>
            <a:r>
              <a:rPr lang="fa-IR" sz="2200" dirty="0" smtClean="0"/>
              <a:t>.</a:t>
            </a:r>
            <a:endParaRPr lang="fa-IR" sz="2200" dirty="0"/>
          </a:p>
        </p:txBody>
      </p:sp>
    </p:spTree>
    <p:extLst>
      <p:ext uri="{BB962C8B-B14F-4D97-AF65-F5344CB8AC3E}">
        <p14:creationId xmlns:p14="http://schemas.microsoft.com/office/powerpoint/2010/main" val="2606132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88" y="-27384"/>
            <a:ext cx="8229600" cy="4525963"/>
          </a:xfrm>
        </p:spPr>
        <p:txBody>
          <a:bodyPr/>
          <a:lstStyle/>
          <a:p>
            <a:pPr marL="0" indent="0" algn="just" rtl="1">
              <a:buNone/>
            </a:pPr>
            <a:r>
              <a:rPr lang="fa-IR" sz="2800" dirty="0"/>
              <a:t>در شبكه‌های بی‌سيم بر خلاف اِتِرنت امكان شناسايی و آشكار سازی تصادم به دو علت وجود ندارد</a:t>
            </a:r>
            <a:r>
              <a:rPr lang="fa-IR" sz="2800" dirty="0" smtClean="0"/>
              <a:t>:</a:t>
            </a:r>
            <a:endParaRPr lang="en-US" sz="2800" dirty="0"/>
          </a:p>
          <a:p>
            <a:pPr algn="just" rtl="1"/>
            <a:r>
              <a:rPr lang="fa-IR" sz="2400" dirty="0" smtClean="0"/>
              <a:t>پياده </a:t>
            </a:r>
            <a:r>
              <a:rPr lang="fa-IR" sz="2400" dirty="0"/>
              <a:t>سازی مكانيزم آشكار سازی تصادم به روش ارسال راديويی دوطرفه نياز دارد كه با استفاده از آن ايستگاه سيّار بتواند در حين ارسال، سيگنال را دريافت كند كه اين امر باعث افزايش قابل توجه هزينه می‌شود.</a:t>
            </a:r>
          </a:p>
          <a:p>
            <a:pPr algn="just" rtl="1"/>
            <a:r>
              <a:rPr lang="fa-IR" sz="2400" dirty="0" smtClean="0"/>
              <a:t>در </a:t>
            </a:r>
            <a:r>
              <a:rPr lang="fa-IR" sz="2400" dirty="0"/>
              <a:t>يك شبكه بی‌سيم، بر خلاف شبكه‌های سيمی، نمی‌توان فرض كرد كه تمام ايستگاه‌های سيّار امواج يكديگر را دريافت می‌كنند. در واقع در محيط بی‌سيم حالاتی قابل تصور است كه به آنها </a:t>
            </a:r>
            <a:r>
              <a:rPr lang="fa-IR" sz="2400" i="1" dirty="0"/>
              <a:t>نقاط پنهان</a:t>
            </a:r>
            <a:r>
              <a:rPr lang="fa-IR" sz="2400" dirty="0"/>
              <a:t> می‌گوييم. در شكل زير ايستگاه‌های كاری "</a:t>
            </a:r>
            <a:r>
              <a:rPr lang="en-US" sz="2400" dirty="0"/>
              <a:t>A" </a:t>
            </a:r>
            <a:r>
              <a:rPr lang="fa-IR" sz="2400" dirty="0"/>
              <a:t>و "</a:t>
            </a:r>
            <a:r>
              <a:rPr lang="en-US" sz="2400" dirty="0"/>
              <a:t>B" </a:t>
            </a:r>
            <a:r>
              <a:rPr lang="fa-IR" sz="2400" dirty="0"/>
              <a:t>هر دو در محدوده تحت پوشش نقطه دسترسی هستند ولی در محدوده يكديگر قرار ندارند.</a:t>
            </a:r>
          </a:p>
          <a:p>
            <a:endParaRPr lang="en-US" sz="2400" dirty="0"/>
          </a:p>
        </p:txBody>
      </p:sp>
      <p:pic>
        <p:nvPicPr>
          <p:cNvPr id="3074" name="Picture 2" descr="http://www.webgostarco.com/images/Learning/Network/Wirelees/Imag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93" y="4221088"/>
            <a:ext cx="739910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62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9181"/>
            <a:ext cx="8712968" cy="4525963"/>
          </a:xfrm>
        </p:spPr>
        <p:txBody>
          <a:bodyPr/>
          <a:lstStyle/>
          <a:p>
            <a:pPr marL="0" indent="0" algn="just" rtl="1">
              <a:lnSpc>
                <a:spcPct val="150000"/>
              </a:lnSpc>
              <a:buNone/>
            </a:pPr>
            <a:r>
              <a:rPr lang="fa-IR" sz="2400" dirty="0" smtClean="0"/>
              <a:t>برای </a:t>
            </a:r>
            <a:r>
              <a:rPr lang="fa-IR" sz="2400" dirty="0"/>
              <a:t>غلبه بر اين مشكل، استاندارد 802.11 از تكنيكی موسوم به </a:t>
            </a:r>
            <a:r>
              <a:rPr lang="fa-IR" sz="2400" i="1" dirty="0"/>
              <a:t>اجتناب از تصادم</a:t>
            </a:r>
            <a:r>
              <a:rPr lang="fa-IR" sz="2400" dirty="0"/>
              <a:t> و مكانيزم تصديق استفاده می‌كند. همچنين با توجه به احتمال بروز روزنه‌های پنهان و نيز به منظور كاهش احتمال تصادم در اين استاندارد از روشی موسوم به </a:t>
            </a:r>
            <a:r>
              <a:rPr lang="fa-IR" sz="2400" i="1" dirty="0"/>
              <a:t>شنود مجازی رسانه</a:t>
            </a:r>
            <a:r>
              <a:rPr lang="fa-IR" sz="2400" dirty="0"/>
              <a:t> يا </a:t>
            </a:r>
            <a:r>
              <a:rPr lang="en-US" sz="2400" dirty="0"/>
              <a:t>VCS </a:t>
            </a:r>
            <a:r>
              <a:rPr lang="fa-IR" sz="2400" dirty="0"/>
              <a:t>استفاده می‌شود. در اين روش ايستگاه فرستنده ابتدا يك بسته كنترلی موسوم به تقاضای ارسال حاوی نشانی فرستنده، نشانی گيرنده، و زمان مورد نياز برای اشغال كانال راديويی را می‌فرستد. هنگامی كه گيرنده اين فريم را دريافت می‌كند، رسانه را كنترل می‌كند و در صورتی كه رسانه آزاد باشد فريم كنترلی </a:t>
            </a:r>
            <a:r>
              <a:rPr lang="en-US" sz="2400" dirty="0"/>
              <a:t>CTS </a:t>
            </a:r>
            <a:r>
              <a:rPr lang="fa-IR" sz="2400" dirty="0"/>
              <a:t>را به نشانی فرستنده ارسال می‌كند. تمام ايستگاه‌هايی كه فريم‌های كنترلی </a:t>
            </a:r>
            <a:r>
              <a:rPr lang="en-US" sz="2400" dirty="0"/>
              <a:t>RTS/CTS </a:t>
            </a:r>
            <a:r>
              <a:rPr lang="fa-IR" sz="2400" dirty="0"/>
              <a:t>را دريافت می‌كنند وضعيت كنترل رسانه خود موسوم به شاخص</a:t>
            </a:r>
            <a:r>
              <a:rPr lang="en-US" sz="2400" dirty="0"/>
              <a:t>NAV </a:t>
            </a:r>
            <a:r>
              <a:rPr lang="fa-IR" sz="2400" dirty="0"/>
              <a:t>را تنظيم می‌كنند. در صورتی كه ساير ايستگاه‌ها بخواهند فريمی را ارسال كنند علاوه بر كنترل فيزيكی رسانه (كانال راديويی) به پارامتر </a:t>
            </a:r>
            <a:r>
              <a:rPr lang="en-US" sz="2400" dirty="0"/>
              <a:t>NAV </a:t>
            </a:r>
            <a:r>
              <a:rPr lang="fa-IR" sz="2400" dirty="0"/>
              <a:t>خود مراجعه می‌كنند كه مرتباً به صورت پويا تغيير می‌كند. به اين ترتيب مشكل روزنه‌های پنهان حل شده و تصادم‌ها نيز به حداقل مقدار می‌رسند. </a:t>
            </a:r>
            <a:r>
              <a:rPr lang="fa-IR" sz="1800" dirty="0"/>
              <a:t> </a:t>
            </a:r>
          </a:p>
          <a:p>
            <a:pPr marL="0" indent="0" algn="just" rtl="1">
              <a:buNone/>
            </a:pPr>
            <a:endParaRPr lang="en-US" sz="1800" dirty="0"/>
          </a:p>
          <a:p>
            <a:pPr marL="0" indent="0" algn="just">
              <a:buNone/>
            </a:pPr>
            <a:endParaRPr lang="en-US" sz="1800" dirty="0"/>
          </a:p>
        </p:txBody>
      </p:sp>
    </p:spTree>
    <p:extLst>
      <p:ext uri="{BB962C8B-B14F-4D97-AF65-F5344CB8AC3E}">
        <p14:creationId xmlns:p14="http://schemas.microsoft.com/office/powerpoint/2010/main" val="3583420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332656"/>
            <a:ext cx="8229600" cy="4525963"/>
          </a:xfrm>
        </p:spPr>
        <p:txBody>
          <a:bodyPr/>
          <a:lstStyle/>
          <a:p>
            <a:pPr marL="0" indent="0" algn="just" rtl="1">
              <a:buNone/>
            </a:pPr>
            <a:r>
              <a:rPr lang="fa-IR" sz="2400" dirty="0"/>
              <a:t>شكل زیر زمان‌بندی </a:t>
            </a:r>
            <a:r>
              <a:rPr lang="en-US" sz="2400" dirty="0"/>
              <a:t>RTS/CTS </a:t>
            </a:r>
            <a:r>
              <a:rPr lang="fa-IR" sz="2400" dirty="0"/>
              <a:t>و وضعيت ساير ايستگاه‌ها را نشان می‌دهد.</a:t>
            </a:r>
          </a:p>
          <a:p>
            <a:pPr marL="0" indent="0" algn="just" rtl="1">
              <a:buNone/>
            </a:pPr>
            <a:r>
              <a:rPr lang="fa-IR" sz="2400" dirty="0"/>
              <a:t> </a:t>
            </a:r>
          </a:p>
          <a:p>
            <a:endParaRPr lang="en-US" dirty="0"/>
          </a:p>
        </p:txBody>
      </p:sp>
      <p:pic>
        <p:nvPicPr>
          <p:cNvPr id="4" name="Picture 2" descr="http://www.webgostarco.com/images/Learning/Network/Wirelees/Image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80928"/>
            <a:ext cx="911712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91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98984"/>
          </a:xfrm>
        </p:spPr>
        <p:txBody>
          <a:bodyPr/>
          <a:lstStyle/>
          <a:p>
            <a:r>
              <a:rPr lang="fa-IR" b="1" dirty="0"/>
              <a:t>خدمات </a:t>
            </a:r>
            <a:r>
              <a:rPr lang="fa-IR" b="1" dirty="0" smtClean="0"/>
              <a:t>ايستگاهی</a:t>
            </a:r>
            <a:endParaRPr lang="en-US" dirty="0"/>
          </a:p>
        </p:txBody>
      </p:sp>
      <p:sp>
        <p:nvSpPr>
          <p:cNvPr id="3" name="Content Placeholder 2"/>
          <p:cNvSpPr>
            <a:spLocks noGrp="1"/>
          </p:cNvSpPr>
          <p:nvPr>
            <p:ph idx="1"/>
          </p:nvPr>
        </p:nvSpPr>
        <p:spPr>
          <a:xfrm>
            <a:off x="457200" y="908720"/>
            <a:ext cx="8229600" cy="4525963"/>
          </a:xfrm>
        </p:spPr>
        <p:txBody>
          <a:bodyPr/>
          <a:lstStyle/>
          <a:p>
            <a:pPr marL="0" indent="0" algn="just" rtl="1">
              <a:buNone/>
            </a:pPr>
            <a:r>
              <a:rPr lang="fa-IR" sz="2800" dirty="0"/>
              <a:t>    بر اساس اين استاندارد خدمات خاصی در ايستگاه‌های كاری پياده‌سازی می‌شوند. در حقيقت تمام ايستگاه‌های كاری موجود در يك شبكه محلی مبتنی بر 802.11 و نيز نقاط دسترسی موظف هستند كه خدمات ايستگاهی را فراهم نمايند. با توجه به اينكه امنيت فيزيكی به منظور جلوگيری از دسترسی غير مجاز بر خلاف شبكه‌های سيمی، در شبكه‌های بی‌سيم قابل اعمال نيست استاندارد 802.11 خدمات هويت سنجی را به منظور كنترل دسترسی به شبكه تعريف می‌نمايد. سرويس هويت سنجی به ايستگاه كاری امكان می‌دهد كه ايستگاه ديگری را شناسايی نمايد. قبل از اثبات هويت ايستگاه كاری، آن ايستگاه مجاز نيست كه از شبكه بی‌سيم برای تبادل داده استفاده نمايد. در يك تقسيم بندی كلی 802.11 دو گونه خدمت هويت سنجی را تعريف می‌كند</a:t>
            </a:r>
            <a:r>
              <a:rPr lang="fa-IR" sz="2800" dirty="0" smtClean="0"/>
              <a:t>:</a:t>
            </a:r>
          </a:p>
          <a:p>
            <a:pPr marL="0" indent="0" rtl="1">
              <a:buNone/>
            </a:pPr>
            <a:r>
              <a:rPr lang="en-US" sz="1800" dirty="0" smtClean="0"/>
              <a:t>Open System Authentication</a:t>
            </a:r>
            <a:br>
              <a:rPr lang="en-US" sz="1800" dirty="0" smtClean="0"/>
            </a:br>
            <a:r>
              <a:rPr lang="en-US" sz="1800" dirty="0" smtClean="0"/>
              <a:t>Shared Key Authentication</a:t>
            </a:r>
          </a:p>
        </p:txBody>
      </p:sp>
    </p:spTree>
    <p:extLst>
      <p:ext uri="{BB962C8B-B14F-4D97-AF65-F5344CB8AC3E}">
        <p14:creationId xmlns:p14="http://schemas.microsoft.com/office/powerpoint/2010/main" val="4229969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4704"/>
            <a:ext cx="8229600" cy="4525963"/>
          </a:xfrm>
        </p:spPr>
        <p:txBody>
          <a:bodyPr/>
          <a:lstStyle/>
          <a:p>
            <a:pPr marL="0" indent="0" algn="just" rtl="1">
              <a:lnSpc>
                <a:spcPct val="150000"/>
              </a:lnSpc>
              <a:buNone/>
            </a:pPr>
            <a:r>
              <a:rPr lang="fa-IR" sz="2400" dirty="0"/>
              <a:t> روش اول، متد پيش فرض است و يك فرآيند دو مرحله‌ای است. در ابتدا ايستگاهی كه می‌خواهد توسط ايستگاه ديگر شناسايی و هويت سنجی شود يك فريم مديريتی هويت سنجی شامل شناسه ايستگاه فرستنده، ارسال می‌كند. ايستگاه گيرنده نيز فريمی در پاسخ می‌فرستد كه آيا فرستنده را می‌شناسد يا خير. </a:t>
            </a:r>
            <a:endParaRPr lang="en-US" sz="2400" dirty="0" smtClean="0"/>
          </a:p>
          <a:p>
            <a:pPr marL="0" indent="0" algn="just" rtl="1">
              <a:lnSpc>
                <a:spcPct val="150000"/>
              </a:lnSpc>
              <a:buNone/>
            </a:pPr>
            <a:r>
              <a:rPr lang="fa-IR" sz="2400" dirty="0" smtClean="0"/>
              <a:t>روش </a:t>
            </a:r>
            <a:r>
              <a:rPr lang="fa-IR" sz="2400" dirty="0"/>
              <a:t>دوم كمی پيچيده‌تر است و فرض می‌كند كه هر ايستگاه از طريق يك كانال مستقل و امن، يك كليد مشترك سّری دريافت كرده است. ايستگاه‌های كاری با استفاده از اين كليد مشترك و با بهره‌گيری از پروتكلی موسوم به </a:t>
            </a:r>
            <a:r>
              <a:rPr lang="en-US" sz="2400" dirty="0"/>
              <a:t>WEP </a:t>
            </a:r>
            <a:r>
              <a:rPr lang="fa-IR" sz="2400" dirty="0"/>
              <a:t>اقدام به هويت سنجی يكديگر می‌نمايند. يكی ديگر از خدمات ايستگاهی خاتمه ارتباط يا خاتمه هويت سنجی است. با استفاده از اين خدمت، دسترسی ايستگاهی كه سابقاً مجاز به استفاده از شبكه بوده است، قطع می‌گردد.</a:t>
            </a:r>
          </a:p>
          <a:p>
            <a:pPr marL="0" indent="0" algn="just" rtl="1">
              <a:lnSpc>
                <a:spcPct val="150000"/>
              </a:lnSpc>
              <a:buNone/>
            </a:pPr>
            <a:r>
              <a:rPr lang="fa-IR" sz="2400" dirty="0"/>
              <a:t>   </a:t>
            </a:r>
            <a:endParaRPr lang="en-US" dirty="0"/>
          </a:p>
        </p:txBody>
      </p:sp>
    </p:spTree>
    <p:extLst>
      <p:ext uri="{BB962C8B-B14F-4D97-AF65-F5344CB8AC3E}">
        <p14:creationId xmlns:p14="http://schemas.microsoft.com/office/powerpoint/2010/main" val="1766456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lnSpc>
                <a:spcPct val="150000"/>
              </a:lnSpc>
            </a:pPr>
            <a:r>
              <a:rPr lang="fa-IR" sz="2400" b="1" dirty="0"/>
              <a:t> در يك شبكه بی‌سيم، تمام ايستگاه‌های كاری و ساير تجهيزات قادر هستند ترافيك داده‌ای را "بشنوند" – در واقع ترافيك در بستر امواج مبادله می‌شود كه توسط تمام ايستگاه‌های كاری قابل دريافت است. اين ويژگی سطح امنيتی يك ارتباط بی‌سيم را تحت تأثير قرار می‌دهد. به همين دليل در استاندارد 802.11 پروتكلی موسوم به </a:t>
            </a:r>
            <a:r>
              <a:rPr lang="en-US" sz="2400" b="1" dirty="0"/>
              <a:t>WEP </a:t>
            </a:r>
            <a:r>
              <a:rPr lang="fa-IR" sz="2400" b="1" dirty="0"/>
              <a:t>تعبيه شده است كه برروی تمام فريم‌های داده و برخی فريم‌های مديريتی و هويت سنجی اعمال می‌شود. اين استاندارد در پی آن است تا با استفاده از اين الگوريتم سطح اختفاء وپوشش را معادل با شبكه‌های سيمی نمايد.</a:t>
            </a:r>
          </a:p>
          <a:p>
            <a:pPr algn="just" rtl="1">
              <a:lnSpc>
                <a:spcPct val="150000"/>
              </a:lnSpc>
            </a:pPr>
            <a:endParaRPr lang="en-US" sz="2400" b="1" dirty="0"/>
          </a:p>
          <a:p>
            <a:pPr algn="just" rtl="1">
              <a:lnSpc>
                <a:spcPct val="150000"/>
              </a:lnSpc>
            </a:pPr>
            <a:endParaRPr lang="en-US" sz="2400" b="1" dirty="0"/>
          </a:p>
        </p:txBody>
      </p:sp>
    </p:spTree>
    <p:extLst>
      <p:ext uri="{BB962C8B-B14F-4D97-AF65-F5344CB8AC3E}">
        <p14:creationId xmlns:p14="http://schemas.microsoft.com/office/powerpoint/2010/main" val="1177888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wimax</a:t>
            </a:r>
            <a:endParaRPr lang="en-US" dirty="0"/>
          </a:p>
        </p:txBody>
      </p:sp>
      <p:sp>
        <p:nvSpPr>
          <p:cNvPr id="3" name="Content Placeholder 2"/>
          <p:cNvSpPr>
            <a:spLocks noGrp="1"/>
          </p:cNvSpPr>
          <p:nvPr>
            <p:ph idx="1"/>
          </p:nvPr>
        </p:nvSpPr>
        <p:spPr/>
        <p:txBody>
          <a:bodyPr/>
          <a:lstStyle/>
          <a:p>
            <a:pPr marL="0" indent="0" algn="r" rtl="1">
              <a:buNone/>
            </a:pPr>
            <a:r>
              <a:rPr lang="en-US" sz="2800" dirty="0" err="1"/>
              <a:t>WorldWide</a:t>
            </a:r>
            <a:r>
              <a:rPr lang="en-US" sz="2800" dirty="0"/>
              <a:t> Interoperability for Microwave Access</a:t>
            </a:r>
            <a:endParaRPr lang="en-US" sz="2800" b="1" dirty="0" smtClean="0"/>
          </a:p>
          <a:p>
            <a:pPr marL="0" indent="0" algn="r" rtl="1">
              <a:buNone/>
            </a:pPr>
            <a:r>
              <a:rPr lang="fa-IR" sz="2800" b="1" dirty="0" smtClean="0"/>
              <a:t>هم‌کُنش‌پذیری جهانی </a:t>
            </a:r>
            <a:r>
              <a:rPr lang="fa-IR" sz="2800" b="1" dirty="0"/>
              <a:t>برای دسترسی ریزموج</a:t>
            </a:r>
            <a:endParaRPr lang="en-US" sz="2800" b="1" dirty="0" smtClean="0"/>
          </a:p>
          <a:p>
            <a:pPr marL="0" indent="0" algn="just" rtl="1">
              <a:lnSpc>
                <a:spcPct val="150000"/>
              </a:lnSpc>
              <a:buNone/>
            </a:pPr>
            <a:r>
              <a:rPr lang="fa-IR" sz="2000" dirty="0"/>
              <a:t>پروتکل ارتباطی برای دسترسی پهن باند بی‌سیم بر پایه استاندارد آی‌تریپل‌ئی ۸۰۲٫۱۶ است. </a:t>
            </a:r>
            <a:r>
              <a:rPr lang="fa-IR" sz="2000" dirty="0" smtClean="0"/>
              <a:t>وایمکس </a:t>
            </a:r>
            <a:r>
              <a:rPr lang="fa-IR" sz="2000" dirty="0"/>
              <a:t>امکان دسترسی به اینترنت را به هردو صورت ثابت و کاملا سیار در یک ناحیه گسترده فراهم می آورد</a:t>
            </a:r>
            <a:r>
              <a:rPr lang="fa-IR" sz="2000" dirty="0" smtClean="0"/>
              <a:t>.(۲۰۱۰ </a:t>
            </a:r>
            <a:r>
              <a:rPr lang="fa-IR" sz="2000" dirty="0"/>
              <a:t>میلادی )آخرین بازبینی وایمکس امکان دسترسی با نرخ انتقال داده </a:t>
            </a:r>
            <a:r>
              <a:rPr lang="ar-SA" sz="2000" dirty="0"/>
              <a:t>70</a:t>
            </a:r>
            <a:r>
              <a:rPr lang="fa-IR" sz="2000" dirty="0" smtClean="0"/>
              <a:t> </a:t>
            </a:r>
            <a:r>
              <a:rPr lang="fa-IR" sz="2000" dirty="0"/>
              <a:t>مگابیت بر ثانیه را عرضه می </a:t>
            </a:r>
            <a:r>
              <a:rPr lang="fa-IR" sz="2000" dirty="0" smtClean="0"/>
              <a:t>کند. با </a:t>
            </a:r>
            <a:r>
              <a:rPr lang="fa-IR" sz="2000" dirty="0"/>
              <a:t>استاندارد آی‌تریپل‌ئی ۸۰۲٫۱۶ انتظار می رود که سرعت انتقال تا یک گیگابیت بر ثانیه افزایش یابد</a:t>
            </a:r>
            <a:r>
              <a:rPr lang="fa-IR" sz="2000" dirty="0" smtClean="0"/>
              <a:t>.  نام </a:t>
            </a:r>
            <a:r>
              <a:rPr lang="fa-IR" sz="2000" dirty="0"/>
              <a:t>وایمکس توسط انجمن وایمکس انتخاب شد که در سال ۲۰۰۱ برای ارتقای همنوایی و همکنش پذیری این استاندارد تاسیس شد. این انجمن وایمکس را به عنوان یک فناوری برپایه استاندارد تعریف می کند که امکان دسترسی بی سیم پهن باند را به عنوان جایگزینی برای کابل و خطوط دی </a:t>
            </a:r>
            <a:r>
              <a:rPr lang="fa-IR" sz="2000" dirty="0" smtClean="0"/>
              <a:t>اس ال</a:t>
            </a:r>
            <a:endParaRPr lang="en-US" sz="2000" dirty="0"/>
          </a:p>
        </p:txBody>
      </p:sp>
    </p:spTree>
    <p:extLst>
      <p:ext uri="{BB962C8B-B14F-4D97-AF65-F5344CB8AC3E}">
        <p14:creationId xmlns:p14="http://schemas.microsoft.com/office/powerpoint/2010/main" val="2613129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تقسیم بندی انواع شبکه</a:t>
            </a:r>
            <a:endParaRPr lang="en-US" dirty="0"/>
          </a:p>
        </p:txBody>
      </p:sp>
      <p:sp>
        <p:nvSpPr>
          <p:cNvPr id="3" name="Content Placeholder 2"/>
          <p:cNvSpPr>
            <a:spLocks noGrp="1"/>
          </p:cNvSpPr>
          <p:nvPr>
            <p:ph idx="1"/>
          </p:nvPr>
        </p:nvSpPr>
        <p:spPr>
          <a:xfrm>
            <a:off x="152400" y="1600201"/>
            <a:ext cx="8686800" cy="4525963"/>
          </a:xfrm>
        </p:spPr>
        <p:txBody>
          <a:bodyPr/>
          <a:lstStyle/>
          <a:p>
            <a:pPr marL="0" indent="0" algn="just">
              <a:lnSpc>
                <a:spcPct val="200000"/>
              </a:lnSpc>
              <a:buNone/>
            </a:pPr>
            <a:r>
              <a:rPr lang="en-US" sz="2400" b="1" dirty="0" smtClean="0">
                <a:cs typeface="B Nazanin" pitchFamily="2" charset="-78"/>
              </a:rPr>
              <a:t>WWAN</a:t>
            </a:r>
            <a:r>
              <a:rPr lang="fa-IR" sz="2400" b="1" dirty="0" smtClean="0">
                <a:cs typeface="B Nazanin" pitchFamily="2" charset="-78"/>
              </a:rPr>
              <a:t>: </a:t>
            </a:r>
            <a:r>
              <a:rPr lang="en-US" sz="2400" b="1" dirty="0" smtClean="0"/>
              <a:t>wireless wide area network</a:t>
            </a:r>
            <a:r>
              <a:rPr lang="fa-IR" sz="2400" b="1" dirty="0" smtClean="0"/>
              <a:t> </a:t>
            </a:r>
            <a:endParaRPr lang="en-US" sz="2400" b="1" dirty="0" smtClean="0"/>
          </a:p>
          <a:p>
            <a:pPr marL="0" indent="0" algn="just">
              <a:lnSpc>
                <a:spcPct val="200000"/>
              </a:lnSpc>
              <a:buNone/>
            </a:pPr>
            <a:r>
              <a:rPr lang="en-US" sz="2800" b="1" dirty="0" smtClean="0">
                <a:cs typeface="B Nazanin" pitchFamily="2" charset="-78"/>
              </a:rPr>
              <a:t>WMAN</a:t>
            </a:r>
            <a:r>
              <a:rPr lang="fa-IR" sz="2800" b="1" dirty="0" smtClean="0">
                <a:cs typeface="B Nazanin" pitchFamily="2" charset="-78"/>
              </a:rPr>
              <a:t>: </a:t>
            </a:r>
            <a:r>
              <a:rPr lang="en-US" sz="2800" b="1" dirty="0" smtClean="0"/>
              <a:t>wireless metropolitan area network</a:t>
            </a:r>
            <a:r>
              <a:rPr lang="fa-IR" sz="2800" b="1" dirty="0" smtClean="0"/>
              <a:t> </a:t>
            </a:r>
            <a:endParaRPr lang="en-US" sz="2800" b="1" dirty="0" smtClean="0"/>
          </a:p>
          <a:p>
            <a:pPr marL="0" indent="0" algn="just">
              <a:lnSpc>
                <a:spcPct val="200000"/>
              </a:lnSpc>
              <a:buNone/>
            </a:pPr>
            <a:r>
              <a:rPr lang="en-US" sz="2800" b="1" dirty="0" smtClean="0">
                <a:cs typeface="B Nazanin" pitchFamily="2" charset="-78"/>
              </a:rPr>
              <a:t>WLAN</a:t>
            </a:r>
            <a:r>
              <a:rPr lang="fa-IR" sz="2800" b="1" dirty="0" smtClean="0">
                <a:cs typeface="B Nazanin" pitchFamily="2" charset="-78"/>
              </a:rPr>
              <a:t>: </a:t>
            </a:r>
            <a:r>
              <a:rPr lang="en-US" sz="2800" b="1" dirty="0" smtClean="0"/>
              <a:t>wireless </a:t>
            </a:r>
            <a:r>
              <a:rPr lang="en-US" sz="2800" b="1" dirty="0"/>
              <a:t>local area network</a:t>
            </a:r>
          </a:p>
          <a:p>
            <a:pPr marL="0" indent="0" algn="just">
              <a:lnSpc>
                <a:spcPct val="200000"/>
              </a:lnSpc>
              <a:buNone/>
            </a:pPr>
            <a:r>
              <a:rPr lang="en-US" sz="2800" b="1" dirty="0" smtClean="0">
                <a:cs typeface="B Nazanin" pitchFamily="2" charset="-78"/>
              </a:rPr>
              <a:t>WPAN</a:t>
            </a:r>
            <a:r>
              <a:rPr lang="fa-IR" sz="2800" b="1" dirty="0" smtClean="0"/>
              <a:t>:</a:t>
            </a:r>
            <a:r>
              <a:rPr lang="en-US" sz="2800" b="1" dirty="0" smtClean="0"/>
              <a:t>wireless </a:t>
            </a:r>
            <a:r>
              <a:rPr lang="en-US" sz="2800" b="1" dirty="0"/>
              <a:t>personal area network</a:t>
            </a:r>
          </a:p>
          <a:p>
            <a:pPr marL="0" indent="0" algn="r" rtl="1">
              <a:lnSpc>
                <a:spcPct val="200000"/>
              </a:lnSpc>
              <a:buNone/>
            </a:pPr>
            <a:endParaRPr lang="en-US" sz="2800" b="1" dirty="0" smtClean="0"/>
          </a:p>
        </p:txBody>
      </p:sp>
      <p:sp>
        <p:nvSpPr>
          <p:cNvPr id="4" name="Content Placeholder 2"/>
          <p:cNvSpPr txBox="1">
            <a:spLocks/>
          </p:cNvSpPr>
          <p:nvPr/>
        </p:nvSpPr>
        <p:spPr bwMode="auto">
          <a:xfrm>
            <a:off x="671546" y="1643051"/>
            <a:ext cx="811529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200000"/>
              </a:lnSpc>
              <a:spcBef>
                <a:spcPct val="20000"/>
              </a:spcBef>
              <a:spcAft>
                <a:spcPct val="0"/>
              </a:spcAft>
              <a:buClrTx/>
              <a:buSzTx/>
              <a:buFontTx/>
              <a:buNone/>
              <a:tabLst/>
              <a:defRPr/>
            </a:pPr>
            <a:r>
              <a:rPr lang="fa-IR" sz="2600" b="1" kern="0" noProof="0" dirty="0" smtClean="0">
                <a:cs typeface="B Nazanin" pitchFamily="2" charset="-78"/>
              </a:rPr>
              <a:t>جهانی</a:t>
            </a:r>
          </a:p>
          <a:p>
            <a:pPr marL="0" marR="0" lvl="0" indent="0" algn="just" defTabSz="914400" rtl="1" eaLnBrk="1" fontAlgn="base" latinLnBrk="0" hangingPunct="1">
              <a:lnSpc>
                <a:spcPct val="200000"/>
              </a:lnSpc>
              <a:spcBef>
                <a:spcPct val="20000"/>
              </a:spcBef>
              <a:spcAft>
                <a:spcPct val="0"/>
              </a:spcAft>
              <a:buClrTx/>
              <a:buSzTx/>
              <a:buFontTx/>
              <a:buNone/>
              <a:tabLst/>
              <a:defRPr/>
            </a:pPr>
            <a:r>
              <a:rPr kumimoji="0" lang="fa-IR" sz="2600" b="1" i="0" u="none" strike="noStrike" kern="0" cap="none" spc="0" normalizeH="0" baseline="0" dirty="0" smtClean="0">
                <a:ln>
                  <a:noFill/>
                </a:ln>
                <a:solidFill>
                  <a:schemeClr val="tx1"/>
                </a:solidFill>
                <a:effectLst/>
                <a:uLnTx/>
                <a:uFillTx/>
                <a:latin typeface="+mn-lt"/>
                <a:ea typeface="+mn-ea"/>
                <a:cs typeface="B Nazanin" pitchFamily="2" charset="-78"/>
              </a:rPr>
              <a:t>منطقه</a:t>
            </a:r>
            <a:r>
              <a:rPr kumimoji="0" lang="fa-IR" sz="2600" b="1" i="0" u="none" strike="noStrike" kern="0" cap="none" spc="0" normalizeH="0" dirty="0" smtClean="0">
                <a:ln>
                  <a:noFill/>
                </a:ln>
                <a:solidFill>
                  <a:schemeClr val="tx1"/>
                </a:solidFill>
                <a:effectLst/>
                <a:uLnTx/>
                <a:uFillTx/>
                <a:latin typeface="+mn-lt"/>
                <a:ea typeface="+mn-ea"/>
                <a:cs typeface="B Nazanin" pitchFamily="2" charset="-78"/>
              </a:rPr>
              <a:t> ای</a:t>
            </a:r>
          </a:p>
          <a:p>
            <a:pPr marL="0" marR="0" lvl="0" indent="0" algn="just" defTabSz="914400" rtl="1" eaLnBrk="1" fontAlgn="base" latinLnBrk="0" hangingPunct="1">
              <a:lnSpc>
                <a:spcPct val="200000"/>
              </a:lnSpc>
              <a:spcBef>
                <a:spcPct val="20000"/>
              </a:spcBef>
              <a:spcAft>
                <a:spcPct val="0"/>
              </a:spcAft>
              <a:buClrTx/>
              <a:buSzTx/>
              <a:buFontTx/>
              <a:buNone/>
              <a:tabLst/>
              <a:defRPr/>
            </a:pPr>
            <a:r>
              <a:rPr lang="fa-IR" sz="2600" b="1" kern="0" baseline="0" noProof="0" dirty="0" smtClean="0">
                <a:cs typeface="B Nazanin" pitchFamily="2" charset="-78"/>
              </a:rPr>
              <a:t>محلی</a:t>
            </a:r>
          </a:p>
          <a:p>
            <a:pPr marL="0" marR="0" lvl="0" indent="0" algn="just" defTabSz="914400" rtl="1" eaLnBrk="1" fontAlgn="base" latinLnBrk="0" hangingPunct="1">
              <a:lnSpc>
                <a:spcPct val="200000"/>
              </a:lnSpc>
              <a:spcBef>
                <a:spcPct val="20000"/>
              </a:spcBef>
              <a:spcAft>
                <a:spcPct val="0"/>
              </a:spcAft>
              <a:buClrTx/>
              <a:buSzTx/>
              <a:buFontTx/>
              <a:buNone/>
              <a:tabLst/>
              <a:defRPr/>
            </a:pPr>
            <a:r>
              <a:rPr kumimoji="0" lang="fa-IR" sz="2600" b="1" i="0" u="none" strike="noStrike" kern="0" cap="none" spc="0" normalizeH="0" dirty="0" smtClean="0">
                <a:ln>
                  <a:noFill/>
                </a:ln>
                <a:solidFill>
                  <a:schemeClr val="tx1"/>
                </a:solidFill>
                <a:effectLst/>
                <a:uLnTx/>
                <a:uFillTx/>
                <a:latin typeface="+mn-lt"/>
                <a:ea typeface="+mn-ea"/>
                <a:cs typeface="B Nazanin" pitchFamily="2" charset="-78"/>
              </a:rPr>
              <a:t>شخصی</a:t>
            </a:r>
            <a:endParaRPr kumimoji="0" lang="en-US" sz="26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24556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74639"/>
            <a:ext cx="8661400" cy="1143000"/>
          </a:xfrm>
        </p:spPr>
        <p:txBody>
          <a:bodyPr/>
          <a:lstStyle/>
          <a:p>
            <a:r>
              <a:rPr lang="fa-IR" sz="2800" dirty="0" smtClean="0"/>
              <a:t>جدول نمایش انواع شبکه های بی سیم و دسته بندی بر اساس کاربرد</a:t>
            </a:r>
            <a:endParaRPr lang="en-US" sz="2800"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23" t="13333" r="3194" b="22222"/>
          <a:stretch/>
        </p:blipFill>
        <p:spPr bwMode="auto">
          <a:xfrm>
            <a:off x="25400" y="1600200"/>
            <a:ext cx="912114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958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943600"/>
          </a:xfrm>
        </p:spPr>
        <p:txBody>
          <a:bodyPr/>
          <a:lstStyle/>
          <a:p>
            <a:pPr marL="0" indent="0" algn="just" rtl="1">
              <a:lnSpc>
                <a:spcPct val="150000"/>
              </a:lnSpc>
              <a:buNone/>
            </a:pPr>
            <a:r>
              <a:rPr lang="en-US" sz="2400" b="1" dirty="0" smtClean="0">
                <a:cs typeface="B Nazanin" pitchFamily="2" charset="-78"/>
              </a:rPr>
              <a:t>IEEE</a:t>
            </a:r>
            <a:r>
              <a:rPr lang="fa-IR" sz="2400" dirty="0" smtClean="0">
                <a:cs typeface="B Nazanin" pitchFamily="2" charset="-78"/>
              </a:rPr>
              <a:t>چیست؟</a:t>
            </a:r>
          </a:p>
          <a:p>
            <a:pPr marL="0" indent="0" rtl="1">
              <a:buNone/>
            </a:pPr>
            <a:r>
              <a:rPr lang="en-US" sz="2400" b="1" u="sng" dirty="0" smtClean="0"/>
              <a:t>I</a:t>
            </a:r>
            <a:r>
              <a:rPr lang="en-US" sz="2400" b="1" dirty="0" smtClean="0">
                <a:solidFill>
                  <a:srgbClr val="FF0000"/>
                </a:solidFill>
              </a:rPr>
              <a:t>nstitute of </a:t>
            </a:r>
            <a:r>
              <a:rPr lang="en-US" sz="2400" b="1" u="sng" dirty="0" smtClean="0"/>
              <a:t>E</a:t>
            </a:r>
            <a:r>
              <a:rPr lang="en-US" sz="2400" b="1" dirty="0" smtClean="0">
                <a:solidFill>
                  <a:srgbClr val="FF0000"/>
                </a:solidFill>
              </a:rPr>
              <a:t>lectrical and </a:t>
            </a:r>
            <a:r>
              <a:rPr lang="en-US" sz="2400" b="1" u="sng" dirty="0" smtClean="0"/>
              <a:t>E</a:t>
            </a:r>
            <a:r>
              <a:rPr lang="en-US" sz="2400" b="1" dirty="0" smtClean="0">
                <a:solidFill>
                  <a:srgbClr val="FF0000"/>
                </a:solidFill>
              </a:rPr>
              <a:t>lectronics </a:t>
            </a:r>
            <a:r>
              <a:rPr lang="en-US" sz="2400" b="1" u="sng" dirty="0" smtClean="0"/>
              <a:t>E</a:t>
            </a:r>
            <a:r>
              <a:rPr lang="en-US" sz="2400" b="1" dirty="0" smtClean="0">
                <a:solidFill>
                  <a:srgbClr val="FF0000"/>
                </a:solidFill>
              </a:rPr>
              <a:t>ngineers</a:t>
            </a:r>
          </a:p>
          <a:p>
            <a:pPr marL="0" indent="0" algn="r" rtl="1">
              <a:lnSpc>
                <a:spcPct val="150000"/>
              </a:lnSpc>
              <a:buNone/>
            </a:pPr>
            <a:r>
              <a:rPr lang="fa-IR" sz="2400" b="1" dirty="0"/>
              <a:t>مؤسسه مهندسان برق و </a:t>
            </a:r>
            <a:r>
              <a:rPr lang="fa-IR" sz="2400" b="1" dirty="0" smtClean="0"/>
              <a:t>الکترونیک</a:t>
            </a:r>
            <a:endParaRPr lang="en-US" sz="2400" b="1" dirty="0" smtClean="0"/>
          </a:p>
          <a:p>
            <a:pPr marL="0" indent="0" algn="just" rtl="1">
              <a:lnSpc>
                <a:spcPct val="150000"/>
              </a:lnSpc>
              <a:buNone/>
            </a:pPr>
            <a:r>
              <a:rPr lang="fa-IR" sz="1800" dirty="0" smtClean="0"/>
              <a:t>این </a:t>
            </a:r>
            <a:r>
              <a:rPr lang="fa-IR" sz="1800" dirty="0"/>
              <a:t>انجمن در سال ۱۹۶۳ از پیوستن دو انجمن مهندسی برق </a:t>
            </a:r>
            <a:r>
              <a:rPr lang="fa-IR" sz="1800"/>
              <a:t>امریکا </a:t>
            </a:r>
            <a:r>
              <a:rPr lang="fa-IR" sz="1800" smtClean="0"/>
              <a:t>(</a:t>
            </a:r>
            <a:r>
              <a:rPr lang="en-US" sz="1800" smtClean="0"/>
              <a:t>AIEE</a:t>
            </a:r>
            <a:r>
              <a:rPr lang="en-US" sz="1800" dirty="0"/>
              <a:t>, founded 1884) </a:t>
            </a:r>
            <a:r>
              <a:rPr lang="fa-IR" sz="1800" dirty="0"/>
              <a:t>و مهندسی </a:t>
            </a:r>
            <a:r>
              <a:rPr lang="fa-IR" sz="1800"/>
              <a:t>رادیو </a:t>
            </a:r>
            <a:r>
              <a:rPr lang="fa-IR" sz="1800" smtClean="0"/>
              <a:t>(</a:t>
            </a:r>
            <a:r>
              <a:rPr lang="en-US" sz="1800" smtClean="0"/>
              <a:t>IRE</a:t>
            </a:r>
            <a:r>
              <a:rPr lang="en-US" sz="1800" dirty="0"/>
              <a:t>, founded 1912) </a:t>
            </a:r>
            <a:r>
              <a:rPr lang="fa-IR" sz="1800" dirty="0"/>
              <a:t>در کشور امریکا بوجود آمد. </a:t>
            </a:r>
            <a:r>
              <a:rPr lang="en-US" sz="1800" dirty="0"/>
              <a:t>AIEE </a:t>
            </a:r>
            <a:r>
              <a:rPr lang="fa-IR" sz="1800" dirty="0"/>
              <a:t>بوسیله‌ی صنعتگران امریکایی و جهت تربیت نیروی کار ورزیده و همچنین آماده سازی و تدوین استاندارد برای صنایع برق و الکترونیک امریکا فعالیت خود را در سال ۱۸۸۴ آغاز کرد. </a:t>
            </a:r>
            <a:r>
              <a:rPr lang="en-US" sz="1800" dirty="0"/>
              <a:t>IRE </a:t>
            </a:r>
            <a:r>
              <a:rPr lang="fa-IR" sz="1800" dirty="0"/>
              <a:t>نیز بوسیله‌ی پیشگامان الکترونیک رادیویی در سال ۱۹۱۲ بنیان‌گذاری شد و برخلاف </a:t>
            </a:r>
            <a:r>
              <a:rPr lang="en-US" sz="1800" dirty="0"/>
              <a:t>AIEE </a:t>
            </a:r>
            <a:r>
              <a:rPr lang="fa-IR" sz="1800" dirty="0"/>
              <a:t>که تمام تمرکز آن در داخل امریکا بود‌، به فعالیت‌های بین‌المللی می‌پرداخت</a:t>
            </a:r>
            <a:r>
              <a:rPr lang="fa-IR" sz="1800" dirty="0" smtClean="0"/>
              <a:t>.</a:t>
            </a:r>
          </a:p>
          <a:p>
            <a:pPr marL="0" indent="0" algn="just" rtl="1">
              <a:lnSpc>
                <a:spcPct val="150000"/>
              </a:lnSpc>
              <a:buNone/>
            </a:pPr>
            <a:r>
              <a:rPr lang="fa-IR" sz="1800" dirty="0"/>
              <a:t>این سازمان با بیش از ۴۰۰ هزار عضو در بیش از ۱۶۰ کشور جهان، دارای بیشترین شمار اعضا از هر سازمان حرفه ای دیگری است که از این میان بیش از ۶۸ هزار عضو آن دانش‌جو هستند. مؤسسه کارشناسی برق و الکترونیک با انتشار حدود ۱۳۰ مجله کارشناسی و ۴۰۰ مجموعه نوشتار کنفرانس در سال، منتشرکنندهٔ یک سوم نوشته‌های کارشناسی چاپ‌شده در زمینهٔ مهندسی برق و الکترونیک و دانش کامپیوتراست.</a:t>
            </a:r>
            <a:endParaRPr lang="en-US" sz="1800" dirty="0"/>
          </a:p>
        </p:txBody>
      </p:sp>
      <p:sp>
        <p:nvSpPr>
          <p:cNvPr id="4" name="Content Placeholder 2"/>
          <p:cNvSpPr txBox="1">
            <a:spLocks/>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rtl="1">
              <a:lnSpc>
                <a:spcPct val="150000"/>
              </a:lnSpc>
              <a:buNone/>
            </a:pPr>
            <a:r>
              <a:rPr lang="en-US" b="1" dirty="0" err="1" smtClean="0">
                <a:cs typeface="B Nazanin" pitchFamily="2" charset="-78"/>
              </a:rPr>
              <a:t>WiFi</a:t>
            </a:r>
            <a:r>
              <a:rPr lang="en-US" b="1" dirty="0" smtClean="0">
                <a:cs typeface="B Nazanin" pitchFamily="2" charset="-78"/>
              </a:rPr>
              <a:t> = IEEE 802.11</a:t>
            </a:r>
            <a:endParaRPr lang="en-US" b="1" dirty="0">
              <a:cs typeface="B Nazanin" pitchFamily="2" charset="-78"/>
            </a:endParaRPr>
          </a:p>
        </p:txBody>
      </p:sp>
    </p:spTree>
    <p:extLst>
      <p:ext uri="{BB962C8B-B14F-4D97-AF65-F5344CB8AC3E}">
        <p14:creationId xmlns:p14="http://schemas.microsoft.com/office/powerpoint/2010/main" val="1325383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MIMO Antenna</a:t>
            </a:r>
            <a:endParaRPr lang="en-US" dirty="0"/>
          </a:p>
        </p:txBody>
      </p:sp>
      <p:sp>
        <p:nvSpPr>
          <p:cNvPr id="3" name="Content Placeholder 2"/>
          <p:cNvSpPr>
            <a:spLocks noGrp="1"/>
          </p:cNvSpPr>
          <p:nvPr>
            <p:ph idx="1"/>
          </p:nvPr>
        </p:nvSpPr>
        <p:spPr>
          <a:xfrm>
            <a:off x="3657600" y="1600201"/>
            <a:ext cx="5029200" cy="4525963"/>
          </a:xfrm>
        </p:spPr>
        <p:txBody>
          <a:bodyPr/>
          <a:lstStyle/>
          <a:p>
            <a:pPr marL="0" indent="0" algn="just" rtl="1">
              <a:buNone/>
            </a:pPr>
            <a:r>
              <a:rPr lang="fa-IR" sz="2400" dirty="0" smtClean="0"/>
              <a:t>انتن استفاده شده در شبکه وای فای از نوع چند ورودی و چند خروجی می باشد یعنی همزمان عمل دریافت و انتقال امواج را برای چند فرکانس متفاوت انجام می دهد.</a:t>
            </a:r>
          </a:p>
          <a:p>
            <a:pPr marL="0" indent="0" algn="just" rtl="1">
              <a:buNone/>
            </a:pPr>
            <a:r>
              <a:rPr lang="fa-IR" sz="2400" dirty="0" smtClean="0"/>
              <a:t>در اصل از انتن مایمو برای استاندارد نوع </a:t>
            </a:r>
            <a:r>
              <a:rPr lang="en-US" sz="2400" dirty="0" smtClean="0"/>
              <a:t>n</a:t>
            </a:r>
            <a:r>
              <a:rPr lang="fa-IR" sz="2400" dirty="0" smtClean="0"/>
              <a:t> جهت افزایش سرعت استفاده گردید.</a:t>
            </a:r>
          </a:p>
          <a:p>
            <a:pPr marL="0" indent="0" algn="just" rtl="1">
              <a:buNone/>
            </a:pPr>
            <a:r>
              <a:rPr lang="fa-IR" sz="2400" dirty="0" smtClean="0"/>
              <a:t>در حقیقت برای ارسال یا دریافت پهنای باند مورد نیاز که در مدولاسیون ها توضیح داده شد این انتن وظیفه انتقال فرکانهای در محدوده پهنای باند را بطور همزمان بعهده دارد.</a:t>
            </a:r>
            <a:endParaRPr lang="en-US" sz="2400" dirty="0"/>
          </a:p>
        </p:txBody>
      </p:sp>
      <p:sp>
        <p:nvSpPr>
          <p:cNvPr id="4" name="AutoShape 2" descr="http://upload.wikimedia.org/wikipedia/commons/thumb/b/be/Prinzip_MIMO.svg/220px-Prinzip_MIMO.svg.png"/>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96" y="2193177"/>
            <a:ext cx="3267404" cy="3445625"/>
          </a:xfrm>
          <a:prstGeom prst="rect">
            <a:avLst/>
          </a:prstGeom>
        </p:spPr>
      </p:pic>
    </p:spTree>
    <p:extLst>
      <p:ext uri="{BB962C8B-B14F-4D97-AF65-F5344CB8AC3E}">
        <p14:creationId xmlns:p14="http://schemas.microsoft.com/office/powerpoint/2010/main" val="2087300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821363"/>
          </a:xfrm>
        </p:spPr>
        <p:txBody>
          <a:bodyPr/>
          <a:lstStyle/>
          <a:p>
            <a:pPr marL="0" indent="0" algn="just" rtl="1">
              <a:lnSpc>
                <a:spcPct val="150000"/>
              </a:lnSpc>
              <a:buNone/>
            </a:pPr>
            <a:r>
              <a:rPr lang="fa-IR" sz="1800" dirty="0" smtClean="0"/>
              <a:t>فناوری </a:t>
            </a:r>
            <a:r>
              <a:rPr lang="fa-IR" sz="1800" dirty="0"/>
              <a:t>مایمو، با افزودن چشمگیر گذردهی داده ها </a:t>
            </a:r>
            <a:r>
              <a:rPr lang="en-US" sz="1800" dirty="0" smtClean="0"/>
              <a:t>(data </a:t>
            </a:r>
            <a:r>
              <a:rPr lang="en-US" sz="1800" dirty="0"/>
              <a:t>throughput) </a:t>
            </a:r>
            <a:r>
              <a:rPr lang="fa-IR" sz="1800" dirty="0"/>
              <a:t>و مسافت اثر مفید، آن هم بدون نیاز به پهنای باند یا توان ارسالی اضافی، جایگاه ویژه ای در مخابرات بی‌سیم یافته است. دستیابی مایمو به این امر، بوسیلۀ بازدهی </a:t>
            </a:r>
            <a:r>
              <a:rPr lang="fa-IR" sz="1800" dirty="0" smtClean="0"/>
              <a:t>طیفی</a:t>
            </a:r>
            <a:r>
              <a:rPr lang="en-US" sz="1800" dirty="0" smtClean="0"/>
              <a:t>(spectral </a:t>
            </a:r>
            <a:r>
              <a:rPr lang="en-US" sz="1800" dirty="0"/>
              <a:t>efficiency) </a:t>
            </a:r>
            <a:r>
              <a:rPr lang="fa-IR" sz="1800" dirty="0"/>
              <a:t>بالاتر </a:t>
            </a:r>
            <a:r>
              <a:rPr lang="fa-IR" sz="1800" dirty="0" smtClean="0"/>
              <a:t>(تعداد </a:t>
            </a:r>
            <a:r>
              <a:rPr lang="fa-IR" sz="1800" dirty="0"/>
              <a:t>بیت های بیشتر در هر ثانیه در هر هرتز از پهنای باند) و قابلیت اطمینان ارتباط است. به سبب این ویژگی ها، مایمو بخش مهمی از استاندارد های مخابرات بی سیم گشته است. استاندارد هایی </a:t>
            </a:r>
            <a:r>
              <a:rPr lang="fa-IR" sz="1800" dirty="0" smtClean="0"/>
              <a:t>مانند</a:t>
            </a:r>
            <a:r>
              <a:rPr lang="en-US" sz="1800" dirty="0" smtClean="0"/>
              <a:t> IEEE802.11 </a:t>
            </a:r>
            <a:r>
              <a:rPr lang="fa-IR" sz="1800" dirty="0" smtClean="0"/>
              <a:t>وای </a:t>
            </a:r>
            <a:r>
              <a:rPr lang="fa-IR" sz="1800" dirty="0"/>
              <a:t>فای </a:t>
            </a:r>
            <a:r>
              <a:rPr lang="en-US" sz="1800" dirty="0" err="1"/>
              <a:t>Wifi</a:t>
            </a:r>
            <a:r>
              <a:rPr lang="en-US" sz="1800" dirty="0"/>
              <a:t>) </a:t>
            </a:r>
            <a:r>
              <a:rPr lang="fa-IR" sz="1800" dirty="0"/>
              <a:t>و ۴</a:t>
            </a:r>
            <a:r>
              <a:rPr lang="en-US" sz="1800" dirty="0"/>
              <a:t>G </a:t>
            </a:r>
            <a:r>
              <a:rPr lang="fa-IR" sz="1800" dirty="0"/>
              <a:t>و </a:t>
            </a:r>
            <a:r>
              <a:rPr lang="fa-IR" sz="1800" dirty="0" smtClean="0"/>
              <a:t>۳</a:t>
            </a:r>
            <a:r>
              <a:rPr lang="en-US" sz="1800" dirty="0" smtClean="0"/>
              <a:t>(GPP </a:t>
            </a:r>
            <a:r>
              <a:rPr lang="en-US" sz="1800" dirty="0"/>
              <a:t>Long Term Evolution </a:t>
            </a:r>
            <a:r>
              <a:rPr lang="fa-IR" sz="1800" dirty="0"/>
              <a:t>و وای‌مکس </a:t>
            </a:r>
            <a:r>
              <a:rPr lang="fa-IR" sz="1800" dirty="0" smtClean="0"/>
              <a:t>وهمچنین</a:t>
            </a:r>
            <a:r>
              <a:rPr lang="fa-IR" sz="1800" dirty="0"/>
              <a:t>، فناوری مایمو شروع به سازگاری با سیستم های ارتباطی غیر بی سیم، نموده است</a:t>
            </a:r>
            <a:r>
              <a:rPr lang="fa-IR" sz="1800" dirty="0" smtClean="0"/>
              <a:t>.</a:t>
            </a:r>
            <a:endParaRPr lang="fa-IR" sz="1800" dirty="0"/>
          </a:p>
          <a:p>
            <a:pPr>
              <a:buNone/>
            </a:pPr>
            <a:endParaRPr lang="fa-IR" sz="2800" dirty="0"/>
          </a:p>
          <a:p>
            <a:endParaRPr lang="en-US" sz="2800" dirty="0"/>
          </a:p>
        </p:txBody>
      </p:sp>
      <p:pic>
        <p:nvPicPr>
          <p:cNvPr id="1027" name="Picture 3"/>
          <p:cNvPicPr>
            <a:picLocks noChangeAspect="1" noChangeArrowheads="1"/>
          </p:cNvPicPr>
          <p:nvPr/>
        </p:nvPicPr>
        <p:blipFill>
          <a:blip r:embed="rId2"/>
          <a:srcRect/>
          <a:stretch>
            <a:fillRect/>
          </a:stretch>
        </p:blipFill>
        <p:spPr bwMode="auto">
          <a:xfrm>
            <a:off x="-1" y="3071811"/>
            <a:ext cx="4010795" cy="3786191"/>
          </a:xfrm>
          <a:prstGeom prst="rect">
            <a:avLst/>
          </a:prstGeom>
          <a:noFill/>
          <a:ln w="9525">
            <a:noFill/>
            <a:miter lim="800000"/>
            <a:headEnd/>
            <a:tailEnd/>
          </a:ln>
          <a:effectLst/>
        </p:spPr>
      </p:pic>
      <p:sp>
        <p:nvSpPr>
          <p:cNvPr id="5" name="Rectangle 4"/>
          <p:cNvSpPr/>
          <p:nvPr/>
        </p:nvSpPr>
        <p:spPr>
          <a:xfrm>
            <a:off x="4357686" y="4429132"/>
            <a:ext cx="4429156" cy="923330"/>
          </a:xfrm>
          <a:prstGeom prst="rect">
            <a:avLst/>
          </a:prstGeom>
        </p:spPr>
        <p:txBody>
          <a:bodyPr wrap="square">
            <a:spAutoFit/>
          </a:bodyPr>
          <a:lstStyle/>
          <a:p>
            <a:pPr algn="just" rtl="1"/>
            <a:r>
              <a:rPr lang="fa-IR" b="1" dirty="0" smtClean="0"/>
              <a:t>با ارسال چند جریان داده‌ای با استفاده از فناوری تسهیم فضایی توان موثر ارتباط بی‌سیم تقریباً  به دو برابر افزایش می‌یابد.</a:t>
            </a:r>
            <a:endParaRPr lang="fa-IR" dirty="0"/>
          </a:p>
        </p:txBody>
      </p:sp>
    </p:spTree>
    <p:extLst>
      <p:ext uri="{BB962C8B-B14F-4D97-AF65-F5344CB8AC3E}">
        <p14:creationId xmlns:p14="http://schemas.microsoft.com/office/powerpoint/2010/main" val="3677089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آنتن </a:t>
            </a:r>
            <a:r>
              <a:rPr lang="en-US" dirty="0" err="1" smtClean="0"/>
              <a:t>mimo</a:t>
            </a:r>
            <a:r>
              <a:rPr lang="fa-IR" dirty="0" smtClean="0"/>
              <a:t> چه کاری انجام می دهد</a:t>
            </a:r>
            <a:endParaRPr lang="en-US" dirty="0"/>
          </a:p>
        </p:txBody>
      </p:sp>
      <p:sp>
        <p:nvSpPr>
          <p:cNvPr id="3" name="Content Placeholder 2"/>
          <p:cNvSpPr>
            <a:spLocks noGrp="1"/>
          </p:cNvSpPr>
          <p:nvPr>
            <p:ph idx="1"/>
          </p:nvPr>
        </p:nvSpPr>
        <p:spPr/>
        <p:txBody>
          <a:bodyPr/>
          <a:lstStyle/>
          <a:p>
            <a:pPr marL="0" indent="0" algn="r" rtl="1">
              <a:buNone/>
            </a:pPr>
            <a:r>
              <a:rPr lang="fa-IR" sz="2400" dirty="0"/>
              <a:t>کارکرد های مایمو را می توان به سه گروه، تقسیم کرد</a:t>
            </a:r>
            <a:r>
              <a:rPr lang="fa-IR" sz="2400" dirty="0" smtClean="0"/>
              <a:t>،</a:t>
            </a:r>
            <a:endParaRPr lang="en-US" sz="2400" dirty="0" smtClean="0"/>
          </a:p>
          <a:p>
            <a:pPr algn="r" rtl="1">
              <a:buFont typeface="Wingdings" pitchFamily="2" charset="2"/>
              <a:buChar char="q"/>
            </a:pPr>
            <a:r>
              <a:rPr lang="fa-IR" sz="2400" dirty="0" smtClean="0"/>
              <a:t>پیش کدگذاری</a:t>
            </a:r>
            <a:r>
              <a:rPr lang="en-US" sz="2400" dirty="0" err="1" smtClean="0"/>
              <a:t>precoding</a:t>
            </a:r>
            <a:r>
              <a:rPr lang="en-US" sz="2400" dirty="0" smtClean="0"/>
              <a:t>) </a:t>
            </a:r>
            <a:r>
              <a:rPr lang="fa-IR" sz="2400" dirty="0" smtClean="0"/>
              <a:t>)</a:t>
            </a:r>
            <a:endParaRPr lang="en-US" sz="2400" dirty="0" smtClean="0"/>
          </a:p>
          <a:p>
            <a:pPr algn="r" rtl="1">
              <a:buFont typeface="Wingdings" pitchFamily="2" charset="2"/>
              <a:buChar char="q"/>
            </a:pPr>
            <a:r>
              <a:rPr lang="fa-IR" sz="2400" dirty="0" smtClean="0"/>
              <a:t>مالتی </a:t>
            </a:r>
            <a:r>
              <a:rPr lang="fa-IR" sz="2400" dirty="0"/>
              <a:t>پلکس فاصله </a:t>
            </a:r>
            <a:r>
              <a:rPr lang="fa-IR" sz="2400" dirty="0" smtClean="0"/>
              <a:t>ای</a:t>
            </a:r>
            <a:r>
              <a:rPr lang="en-US" sz="2400" dirty="0" smtClean="0"/>
              <a:t>spatial </a:t>
            </a:r>
            <a:r>
              <a:rPr lang="en-US" sz="2400" dirty="0"/>
              <a:t>multiplexing) </a:t>
            </a:r>
            <a:r>
              <a:rPr lang="fa-IR" sz="2400" dirty="0"/>
              <a:t>یا </a:t>
            </a:r>
            <a:r>
              <a:rPr lang="en-US" sz="2400" dirty="0" smtClean="0"/>
              <a:t>SM</a:t>
            </a:r>
            <a:r>
              <a:rPr lang="fa-IR" sz="2400" dirty="0" smtClean="0"/>
              <a:t>)</a:t>
            </a:r>
            <a:r>
              <a:rPr lang="en-US" sz="2400" dirty="0" smtClean="0"/>
              <a:t> </a:t>
            </a:r>
          </a:p>
          <a:p>
            <a:pPr algn="r" rtl="1">
              <a:buFont typeface="Wingdings" pitchFamily="2" charset="2"/>
              <a:buChar char="q"/>
            </a:pPr>
            <a:r>
              <a:rPr lang="fa-IR" sz="2400" dirty="0" smtClean="0"/>
              <a:t>کدگذاری </a:t>
            </a:r>
            <a:r>
              <a:rPr lang="fa-IR" sz="2400" dirty="0"/>
              <a:t>گونه </a:t>
            </a:r>
            <a:r>
              <a:rPr lang="fa-IR" sz="2400" dirty="0" smtClean="0"/>
              <a:t>گون </a:t>
            </a:r>
            <a:r>
              <a:rPr lang="en-US" sz="2400" dirty="0" smtClean="0"/>
              <a:t>diversity coding)</a:t>
            </a:r>
            <a:r>
              <a:rPr lang="fa-IR"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4476751"/>
            <a:ext cx="2794000" cy="2095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00" y="4476749"/>
            <a:ext cx="2768600" cy="2076451"/>
          </a:xfrm>
          <a:prstGeom prst="rect">
            <a:avLst/>
          </a:prstGeom>
        </p:spPr>
      </p:pic>
    </p:spTree>
    <p:extLst>
      <p:ext uri="{BB962C8B-B14F-4D97-AF65-F5344CB8AC3E}">
        <p14:creationId xmlns:p14="http://schemas.microsoft.com/office/powerpoint/2010/main" val="3489080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1- </a:t>
            </a:r>
            <a:r>
              <a:rPr lang="en-US" dirty="0" err="1" smtClean="0"/>
              <a:t>Precoding</a:t>
            </a:r>
            <a:endParaRPr lang="en-US" dirty="0"/>
          </a:p>
        </p:txBody>
      </p:sp>
      <p:sp>
        <p:nvSpPr>
          <p:cNvPr id="3" name="Content Placeholder 2"/>
          <p:cNvSpPr>
            <a:spLocks noGrp="1"/>
          </p:cNvSpPr>
          <p:nvPr>
            <p:ph idx="1"/>
          </p:nvPr>
        </p:nvSpPr>
        <p:spPr>
          <a:xfrm>
            <a:off x="457200" y="1066800"/>
            <a:ext cx="8229600" cy="5334000"/>
          </a:xfrm>
        </p:spPr>
        <p:txBody>
          <a:bodyPr/>
          <a:lstStyle/>
          <a:p>
            <a:pPr marL="0" indent="0" algn="just" rtl="1">
              <a:buNone/>
            </a:pPr>
            <a:r>
              <a:rPr lang="fa-IR" sz="2200" dirty="0"/>
              <a:t>پیش کدگذاری </a:t>
            </a:r>
            <a:r>
              <a:rPr lang="en-US" sz="2200" dirty="0" smtClean="0"/>
              <a:t>(</a:t>
            </a:r>
            <a:r>
              <a:rPr lang="en-US" sz="2200" dirty="0" err="1" smtClean="0"/>
              <a:t>Precoding</a:t>
            </a:r>
            <a:r>
              <a:rPr lang="en-US" sz="2200" dirty="0" smtClean="0"/>
              <a:t>)</a:t>
            </a:r>
            <a:r>
              <a:rPr lang="fa-IR" sz="2200" dirty="0" smtClean="0"/>
              <a:t>در </a:t>
            </a:r>
            <a:r>
              <a:rPr lang="fa-IR" sz="2200" dirty="0"/>
              <a:t>تعریفی ظریف، می توان آن را </a:t>
            </a:r>
            <a:r>
              <a:rPr lang="en-US" sz="2200" dirty="0" err="1"/>
              <a:t>beamforming</a:t>
            </a:r>
            <a:r>
              <a:rPr lang="en-US" sz="2200" dirty="0"/>
              <a:t> </a:t>
            </a:r>
            <a:r>
              <a:rPr lang="fa-IR" sz="2200" dirty="0" smtClean="0"/>
              <a:t>چند </a:t>
            </a:r>
            <a:r>
              <a:rPr lang="fa-IR" sz="2200" dirty="0"/>
              <a:t>جریانه، معرفی کرد. اما به بیان کلی تر، پیش کد گذاری را می توان، همۀ پردازش فاصله ای دانست که در فرستنده رخ می دهد. در بیم فورمینگ </a:t>
            </a:r>
            <a:r>
              <a:rPr lang="fa-IR" sz="2200" dirty="0" smtClean="0"/>
              <a:t>(تک </a:t>
            </a:r>
            <a:r>
              <a:rPr lang="fa-IR" sz="2200" dirty="0"/>
              <a:t>لایه)، سیگنالی یکسان، از سوی تک تک آنتن ها فرستاده می شود که این سیگنال، دارای فاز </a:t>
            </a:r>
            <a:r>
              <a:rPr lang="fa-IR" sz="2200" dirty="0" smtClean="0"/>
              <a:t>(و </a:t>
            </a:r>
            <a:r>
              <a:rPr lang="fa-IR" sz="2200" dirty="0"/>
              <a:t>گاهی بهره) مناسب است و به گونه ای وزن دهی </a:t>
            </a:r>
            <a:r>
              <a:rPr lang="en-US" sz="2200" dirty="0" smtClean="0"/>
              <a:t>(weighting</a:t>
            </a:r>
            <a:r>
              <a:rPr lang="en-US" sz="2200" dirty="0"/>
              <a:t>) </a:t>
            </a:r>
            <a:r>
              <a:rPr lang="fa-IR" sz="2200" dirty="0"/>
              <a:t>می شود که توان سیگنال در ورودی گیرنده، بیشینه باشد. از مزاياي استفاده از بیم فورمینگ، افزایش بهرۀ سیگنال دریافتی، با مجموع گرفتن از سیگنال های آنتن های گوناگون، و کاهش اثر محو شدگي چند مسیره </a:t>
            </a:r>
            <a:r>
              <a:rPr lang="fa-IR" sz="2200" dirty="0" smtClean="0"/>
              <a:t>(</a:t>
            </a:r>
            <a:r>
              <a:rPr lang="en-US" sz="2200" dirty="0" smtClean="0"/>
              <a:t>multipath (fading) </a:t>
            </a:r>
            <a:r>
              <a:rPr lang="fa-IR" sz="2200" dirty="0"/>
              <a:t>است. بیم فورمینگ، در نبود پخش شدگی </a:t>
            </a:r>
            <a:r>
              <a:rPr lang="en-US" sz="2200" dirty="0" smtClean="0"/>
              <a:t>(scattering</a:t>
            </a:r>
            <a:r>
              <a:rPr lang="en-US" sz="2200" dirty="0"/>
              <a:t>)، </a:t>
            </a:r>
            <a:r>
              <a:rPr lang="fa-IR" sz="2200" dirty="0"/>
              <a:t>الگوی جهتی بسیار خوبی است، اما در حالت کلی، ستون های </a:t>
            </a:r>
            <a:r>
              <a:rPr lang="en-US" sz="2200" dirty="0" smtClean="0"/>
              <a:t>(beams)</a:t>
            </a:r>
            <a:r>
              <a:rPr lang="fa-IR" sz="2200" dirty="0" smtClean="0"/>
              <a:t>قرار </a:t>
            </a:r>
            <a:r>
              <a:rPr lang="fa-IR" sz="2200" dirty="0"/>
              <a:t>دادی سلولی، تقارن و همسانی خوبی ندارند. هنگامی که گیرنده دارای چندین آنتن است، بیم فورمینگ ارسالی، نمی تواند هم زمان، سطح سیگنال را در همۀ آنتن های گیرنده، بیشینه کند و برای همین، پیش کد گذاری با جریان چند گانه، به کار برده می شود. توجه داشته باشید که پیش کد گذاری، نیازمند آگاهی از اطلاعات حالت کانال </a:t>
            </a:r>
            <a:r>
              <a:rPr lang="en-US" sz="2200" dirty="0" smtClean="0"/>
              <a:t>(channel </a:t>
            </a:r>
            <a:r>
              <a:rPr lang="en-US" sz="2200" dirty="0"/>
              <a:t>state information) </a:t>
            </a:r>
            <a:r>
              <a:rPr lang="fa-IR" sz="2200" dirty="0"/>
              <a:t>یا به اختصار </a:t>
            </a:r>
            <a:r>
              <a:rPr lang="en-US" sz="2200" dirty="0" smtClean="0"/>
              <a:t>(CSI</a:t>
            </a:r>
            <a:r>
              <a:rPr lang="en-US" sz="2200" dirty="0"/>
              <a:t>)، </a:t>
            </a:r>
            <a:r>
              <a:rPr lang="fa-IR" sz="2200" dirty="0"/>
              <a:t>در فرستنده است.</a:t>
            </a:r>
          </a:p>
          <a:p>
            <a:endParaRPr lang="fa-IR" dirty="0"/>
          </a:p>
          <a:p>
            <a:endParaRPr lang="en-US" dirty="0"/>
          </a:p>
        </p:txBody>
      </p:sp>
    </p:spTree>
    <p:extLst>
      <p:ext uri="{BB962C8B-B14F-4D97-AF65-F5344CB8AC3E}">
        <p14:creationId xmlns:p14="http://schemas.microsoft.com/office/powerpoint/2010/main" val="3940753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2- Spatial </a:t>
            </a:r>
            <a:r>
              <a:rPr lang="en-US" dirty="0"/>
              <a:t>multiplexing</a:t>
            </a:r>
          </a:p>
        </p:txBody>
      </p:sp>
      <p:sp>
        <p:nvSpPr>
          <p:cNvPr id="3" name="Content Placeholder 2"/>
          <p:cNvSpPr>
            <a:spLocks noGrp="1"/>
          </p:cNvSpPr>
          <p:nvPr>
            <p:ph idx="1"/>
          </p:nvPr>
        </p:nvSpPr>
        <p:spPr/>
        <p:txBody>
          <a:bodyPr/>
          <a:lstStyle/>
          <a:p>
            <a:pPr marL="0" indent="0" algn="just" rtl="1">
              <a:buNone/>
            </a:pPr>
            <a:r>
              <a:rPr lang="fa-IR" sz="2200" dirty="0"/>
              <a:t>مالتی پلکس فاصله ای </a:t>
            </a:r>
            <a:r>
              <a:rPr lang="en-US" sz="2200" dirty="0" smtClean="0"/>
              <a:t>(Spatial multiplexing) </a:t>
            </a:r>
            <a:r>
              <a:rPr lang="fa-IR" sz="2200" dirty="0"/>
              <a:t>نیازمند پیکره بندی مایمو است. در مالتی پلکس فاصله ای، یک سیگنال با نرخ بالا، به جریان های موجی دارای نرخ کوچک تر، تقسیم می شود و هر کدام از آن جریان ها، از سوی آنتن متفاوتی و درون کانال فرکانسی مشترک، فرستاده می شود. اگر این سیگنال ها، با تأثیر به اندازۀ کافی متفاوت، به گیرنده برسند، گیرنده می تواند این جریان های موجی را، (تقریباً) به صورت کانال های موازی جدا، در نظر بگیرد. مالتی پلکس فاصله ای، فنی بسیار کارآمد، در افزودن گنجایش کانال، برای نسبت های بزرگ سیگنال به نویز </a:t>
            </a:r>
            <a:r>
              <a:rPr lang="en-US" sz="2200" dirty="0" smtClean="0"/>
              <a:t>(SNR</a:t>
            </a:r>
            <a:r>
              <a:rPr lang="en-US" sz="2200" dirty="0"/>
              <a:t>) </a:t>
            </a:r>
            <a:r>
              <a:rPr lang="fa-IR" sz="2200" dirty="0"/>
              <a:t>است. بیشینه شمار جریان های موجی فاصله ای، بوسیلۀ کمینه شمار آنتن ها در فرستنده یا گیرنده، محدود می شود. می توان مالتی پلکس فاصله ای را، بدون آگاهی از چگونگی کانال انتقال، به کار گرفت. همچنین، می توان مالتی پلکس فاصله ای را، برای ارسال هم زمان، به گیرنده های گوناگون، به کار گرفت که نام این کار، تقسیم فضا با دسترسی چند گانه </a:t>
            </a:r>
            <a:r>
              <a:rPr lang="en-US" sz="2200" dirty="0" smtClean="0"/>
              <a:t>(space-division </a:t>
            </a:r>
            <a:r>
              <a:rPr lang="en-US" sz="2200" dirty="0"/>
              <a:t>multiple access) </a:t>
            </a:r>
            <a:r>
              <a:rPr lang="fa-IR" sz="2200" dirty="0"/>
              <a:t>است. به کمک برنامه ریزی گیرنده ها، با اثر های مکانی متفاوت، می توان از تفکیک خوب جریان ها، خاطر جمع بود.</a:t>
            </a:r>
          </a:p>
          <a:p>
            <a:endParaRPr lang="fa-IR" dirty="0"/>
          </a:p>
          <a:p>
            <a:endParaRPr lang="en-US" dirty="0"/>
          </a:p>
        </p:txBody>
      </p:sp>
    </p:spTree>
    <p:extLst>
      <p:ext uri="{BB962C8B-B14F-4D97-AF65-F5344CB8AC3E}">
        <p14:creationId xmlns:p14="http://schemas.microsoft.com/office/powerpoint/2010/main" val="1474642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3- Diversity </a:t>
            </a:r>
            <a:r>
              <a:rPr lang="en-US" dirty="0"/>
              <a:t>Coding</a:t>
            </a:r>
          </a:p>
        </p:txBody>
      </p:sp>
      <p:sp>
        <p:nvSpPr>
          <p:cNvPr id="3" name="Content Placeholder 2"/>
          <p:cNvSpPr>
            <a:spLocks noGrp="1"/>
          </p:cNvSpPr>
          <p:nvPr>
            <p:ph idx="1"/>
          </p:nvPr>
        </p:nvSpPr>
        <p:spPr/>
        <p:txBody>
          <a:bodyPr/>
          <a:lstStyle/>
          <a:p>
            <a:pPr marL="0" indent="0" algn="just" rtl="1">
              <a:buNone/>
            </a:pPr>
            <a:r>
              <a:rPr lang="fa-IR" sz="2200" dirty="0"/>
              <a:t>کد گذای گونه گون </a:t>
            </a:r>
            <a:r>
              <a:rPr lang="en-US" sz="2200" dirty="0" smtClean="0"/>
              <a:t>(Diversity Coding) </a:t>
            </a:r>
            <a:r>
              <a:rPr lang="fa-IR" sz="2200" dirty="0"/>
              <a:t>این شیوه را هنگامی به کار می گیریم، که آگاهی از کانال (</a:t>
            </a:r>
            <a:r>
              <a:rPr lang="en-US" sz="2200" dirty="0"/>
              <a:t>channel knowledge) </a:t>
            </a:r>
            <a:r>
              <a:rPr lang="fa-IR" sz="2200" dirty="0"/>
              <a:t>در فرستنده، وجود ندارد. در شیوه های گونه گون </a:t>
            </a:r>
            <a:r>
              <a:rPr lang="en-US" sz="2200" dirty="0" smtClean="0"/>
              <a:t>(diversity</a:t>
            </a:r>
            <a:r>
              <a:rPr lang="en-US" sz="2200" dirty="0"/>
              <a:t>)، </a:t>
            </a:r>
            <a:r>
              <a:rPr lang="fa-IR" sz="2200" dirty="0"/>
              <a:t>یک جریان موجی یکه (بر خلاف جریان های چند گانه، در مالتی پلکس فاصله ای)، فرستاده می شود، اما سیگنال، با بهره گیری از شیوه هایی، کد می شود، که به آن کد گذاری مکان-زمان </a:t>
            </a:r>
            <a:r>
              <a:rPr lang="en-US" sz="2200" dirty="0" smtClean="0"/>
              <a:t>(space-time </a:t>
            </a:r>
            <a:r>
              <a:rPr lang="en-US" sz="2200" dirty="0"/>
              <a:t>coding)، </a:t>
            </a:r>
            <a:r>
              <a:rPr lang="fa-IR" sz="2200" dirty="0"/>
              <a:t>می گویند. در این شیوه، سیگنال از سوی هر آنتن فرستنده، با کد گذاری کاملاً یا تقریباً متعامد، گسیل می شود. کد گذاری گونه گون، از محوشدگی </a:t>
            </a:r>
            <a:r>
              <a:rPr lang="en-US" sz="2200" dirty="0" smtClean="0"/>
              <a:t>(fading</a:t>
            </a:r>
            <a:r>
              <a:rPr lang="en-US" sz="2200" dirty="0"/>
              <a:t>) </a:t>
            </a:r>
            <a:r>
              <a:rPr lang="fa-IR" sz="2200" dirty="0"/>
              <a:t>نابسته(مستقل) ای که در پیوند های </a:t>
            </a:r>
            <a:r>
              <a:rPr lang="en-US" sz="2200" dirty="0" smtClean="0"/>
              <a:t>(links</a:t>
            </a:r>
            <a:r>
              <a:rPr lang="en-US" sz="2200" dirty="0"/>
              <a:t>) </a:t>
            </a:r>
            <a:r>
              <a:rPr lang="fa-IR" sz="2200" dirty="0"/>
              <a:t>آنتن های چند گانه وجود دارد، برای افزایش گوناگونی سیگنال، بهره برداری می کند. از آنجا که هیچ آگاهی از چگونگی کانال وجود ندارد، هیچ بیم فورمینگ یا بهرۀ چیدمان </a:t>
            </a:r>
            <a:r>
              <a:rPr lang="en-US" sz="2200" dirty="0" smtClean="0"/>
              <a:t>(array </a:t>
            </a:r>
            <a:r>
              <a:rPr lang="en-US" sz="2200" dirty="0"/>
              <a:t>gain)، </a:t>
            </a:r>
            <a:r>
              <a:rPr lang="fa-IR" sz="2200" dirty="0"/>
              <a:t>از سوی کد گذاری گونه گون، در کار نیست. همچنین، هنگامی که آگاهی از چگونگی کانال، در فرستنده، وجود دارد، مالتی پلکس فاصله ای می تواند با پیش کد گذاری ترکیب شود، یا هنگامی که از کیفیت کد گشایی، مطمئن نیستیم، می تواند با کد گذاری گونه گون ترکیب شود.</a:t>
            </a:r>
          </a:p>
          <a:p>
            <a:pPr marL="0" indent="0" algn="just" rtl="1">
              <a:buNone/>
            </a:pPr>
            <a:endParaRPr lang="fa-IR" sz="2200" dirty="0"/>
          </a:p>
          <a:p>
            <a:endParaRPr lang="fa-IR" dirty="0"/>
          </a:p>
          <a:p>
            <a:endParaRPr lang="en-US" dirty="0"/>
          </a:p>
        </p:txBody>
      </p:sp>
    </p:spTree>
    <p:extLst>
      <p:ext uri="{BB962C8B-B14F-4D97-AF65-F5344CB8AC3E}">
        <p14:creationId xmlns:p14="http://schemas.microsoft.com/office/powerpoint/2010/main" val="2587096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rtl="1">
              <a:lnSpc>
                <a:spcPct val="200000"/>
              </a:lnSpc>
            </a:pPr>
            <a:r>
              <a:rPr lang="fa-IR" b="1" dirty="0" smtClean="0"/>
              <a:t>با تشكر از توجه شما </a:t>
            </a:r>
            <a:r>
              <a:rPr lang="fa-IR" b="1" dirty="0" smtClean="0">
                <a:cs typeface="+mn-cs"/>
              </a:rPr>
              <a:t/>
            </a:r>
            <a:br>
              <a:rPr lang="fa-IR" b="1" dirty="0" smtClean="0">
                <a:cs typeface="+mn-cs"/>
              </a:rPr>
            </a:br>
            <a:r>
              <a:rPr lang="fa-IR" sz="3600" b="1" dirty="0" smtClean="0">
                <a:cs typeface="+mn-cs"/>
              </a:rPr>
              <a:t>سيد هادي ساداتي نژاد(8912220045)</a:t>
            </a:r>
            <a:br>
              <a:rPr lang="fa-IR" sz="3600" b="1" dirty="0" smtClean="0">
                <a:cs typeface="+mn-cs"/>
              </a:rPr>
            </a:br>
            <a:endParaRPr lang="en-US" sz="3600" b="1" dirty="0">
              <a:cs typeface="+mn-cs"/>
            </a:endParaRPr>
          </a:p>
        </p:txBody>
      </p:sp>
    </p:spTree>
    <p:extLst>
      <p:ext uri="{BB962C8B-B14F-4D97-AF65-F5344CB8AC3E}">
        <p14:creationId xmlns:p14="http://schemas.microsoft.com/office/powerpoint/2010/main" val="292652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609600"/>
            <a:ext cx="8229600" cy="1143000"/>
          </a:xfrm>
        </p:spPr>
        <p:txBody>
          <a:bodyPr/>
          <a:lstStyle/>
          <a:p>
            <a:pPr rtl="1"/>
            <a:r>
              <a:rPr lang="ar-SA" sz="3200" b="1" dirty="0" smtClean="0">
                <a:solidFill>
                  <a:schemeClr val="tx1"/>
                </a:solidFill>
              </a:rPr>
              <a:t>مشخصات استانداردهای</a:t>
            </a:r>
            <a:r>
              <a:rPr lang="fa-IR" sz="3200" b="1" dirty="0" smtClean="0">
                <a:solidFill>
                  <a:schemeClr val="tx1"/>
                </a:solidFill>
              </a:rPr>
              <a:t> مرسوم </a:t>
            </a:r>
            <a:r>
              <a:rPr lang="en-US" sz="3200" b="1" dirty="0" err="1" smtClean="0">
                <a:solidFill>
                  <a:schemeClr val="tx1"/>
                </a:solidFill>
              </a:rPr>
              <a:t>WiFi</a:t>
            </a:r>
            <a:r>
              <a:rPr lang="en-US" sz="3200" dirty="0">
                <a:solidFill>
                  <a:schemeClr val="tx1"/>
                </a:solidFill>
              </a:rPr>
              <a:t/>
            </a:r>
            <a:br>
              <a:rPr lang="en-US" sz="3200" dirty="0">
                <a:solidFill>
                  <a:schemeClr val="tx1"/>
                </a:solidFill>
              </a:rPr>
            </a:br>
            <a:endParaRPr lang="en-US" sz="3200" dirty="0"/>
          </a:p>
        </p:txBody>
      </p:sp>
      <p:sp>
        <p:nvSpPr>
          <p:cNvPr id="3" name="Content Placeholder 2"/>
          <p:cNvSpPr>
            <a:spLocks noGrp="1"/>
          </p:cNvSpPr>
          <p:nvPr>
            <p:ph idx="1"/>
          </p:nvPr>
        </p:nvSpPr>
        <p:spPr>
          <a:xfrm>
            <a:off x="428596" y="1643050"/>
            <a:ext cx="8229600" cy="5214975"/>
          </a:xfrm>
        </p:spPr>
        <p:txBody>
          <a:bodyPr/>
          <a:lstStyle/>
          <a:p>
            <a:pPr marL="0" indent="0" algn="just" rtl="1">
              <a:lnSpc>
                <a:spcPct val="150000"/>
              </a:lnSpc>
              <a:buNone/>
            </a:pPr>
            <a:r>
              <a:rPr lang="en-US" sz="2000" b="1" dirty="0" smtClean="0">
                <a:solidFill>
                  <a:schemeClr val="tx1"/>
                </a:solidFill>
                <a:cs typeface="B Nazanin" pitchFamily="2" charset="-78"/>
              </a:rPr>
              <a:t>IEEE802.11a</a:t>
            </a:r>
            <a:r>
              <a:rPr lang="ar-SA" sz="2000" dirty="0">
                <a:solidFill>
                  <a:schemeClr val="tx1"/>
                </a:solidFill>
                <a:cs typeface="B Nazanin" pitchFamily="2" charset="-78"/>
              </a:rPr>
              <a:t>: </a:t>
            </a:r>
            <a:r>
              <a:rPr lang="ar-SA" sz="1400" dirty="0">
                <a:solidFill>
                  <a:schemeClr val="tx1"/>
                </a:solidFill>
                <a:cs typeface="B Nazanin" pitchFamily="2" charset="-78"/>
              </a:rPr>
              <a:t>اطلاعات را با فركانس 5 گيگاهرتز انتقال مي دهند و مي تواند اطلاعات را حداكثر </a:t>
            </a:r>
            <a:endParaRPr lang="en-US" sz="1400" dirty="0" smtClean="0">
              <a:solidFill>
                <a:schemeClr val="tx1"/>
              </a:solidFill>
              <a:cs typeface="B Nazanin" pitchFamily="2" charset="-78"/>
            </a:endParaRPr>
          </a:p>
          <a:p>
            <a:pPr marL="0" indent="0" algn="just" rtl="1">
              <a:lnSpc>
                <a:spcPct val="150000"/>
              </a:lnSpc>
              <a:buNone/>
            </a:pPr>
            <a:r>
              <a:rPr lang="ar-SA" sz="1400" dirty="0" smtClean="0">
                <a:solidFill>
                  <a:schemeClr val="tx1"/>
                </a:solidFill>
                <a:cs typeface="B Nazanin" pitchFamily="2" charset="-78"/>
              </a:rPr>
              <a:t>تا </a:t>
            </a:r>
            <a:r>
              <a:rPr lang="ar-SA" sz="1400" dirty="0">
                <a:solidFill>
                  <a:schemeClr val="tx1"/>
                </a:solidFill>
                <a:cs typeface="B Nazanin" pitchFamily="2" charset="-78"/>
              </a:rPr>
              <a:t>سرعت 54 </a:t>
            </a:r>
            <a:r>
              <a:rPr lang="ar-SA" sz="1400" dirty="0" smtClean="0">
                <a:solidFill>
                  <a:schemeClr val="tx1"/>
                </a:solidFill>
                <a:cs typeface="B Nazanin" pitchFamily="2" charset="-78"/>
              </a:rPr>
              <a:t>مگابيت </a:t>
            </a:r>
            <a:r>
              <a:rPr lang="ar-SA" sz="1400" dirty="0">
                <a:solidFill>
                  <a:schemeClr val="tx1"/>
                </a:solidFill>
                <a:cs typeface="B Nazanin" pitchFamily="2" charset="-78"/>
              </a:rPr>
              <a:t>در ثانيه ارسال كند. و اثر اعواجاج و تداخل امواج در آن بسيار كم </a:t>
            </a:r>
            <a:r>
              <a:rPr lang="ar-SA" sz="1400" dirty="0" smtClean="0">
                <a:solidFill>
                  <a:schemeClr val="tx1"/>
                </a:solidFill>
                <a:cs typeface="B Nazanin" pitchFamily="2" charset="-78"/>
              </a:rPr>
              <a:t>است.</a:t>
            </a:r>
            <a:r>
              <a:rPr lang="fa-IR" sz="1400" dirty="0" smtClean="0">
                <a:cs typeface="B Nazanin" pitchFamily="2" charset="-78"/>
              </a:rPr>
              <a:t>و از مدولاسیون</a:t>
            </a:r>
            <a:r>
              <a:rPr lang="en-US" sz="1400" dirty="0" err="1" smtClean="0">
                <a:cs typeface="B Nazanin" pitchFamily="2" charset="-78"/>
              </a:rPr>
              <a:t>ofdm</a:t>
            </a:r>
            <a:r>
              <a:rPr lang="fa-IR" sz="1400" dirty="0" smtClean="0">
                <a:cs typeface="B Nazanin" pitchFamily="2" charset="-78"/>
              </a:rPr>
              <a:t> استفاده می کند.</a:t>
            </a:r>
            <a:endParaRPr lang="en-US" sz="2000" dirty="0">
              <a:solidFill>
                <a:schemeClr val="tx1"/>
              </a:solidFill>
              <a:cs typeface="B Nazanin" pitchFamily="2" charset="-78"/>
            </a:endParaRPr>
          </a:p>
          <a:p>
            <a:pPr marL="0" indent="0" algn="just" rtl="1">
              <a:lnSpc>
                <a:spcPct val="150000"/>
              </a:lnSpc>
              <a:buNone/>
            </a:pPr>
            <a:r>
              <a:rPr lang="en-US" sz="2000" b="1" dirty="0" smtClean="0">
                <a:solidFill>
                  <a:schemeClr val="tx1"/>
                </a:solidFill>
                <a:cs typeface="B Nazanin" pitchFamily="2" charset="-78"/>
              </a:rPr>
              <a:t>IEEE802.11b</a:t>
            </a:r>
            <a:r>
              <a:rPr lang="ar-SA" sz="2000" dirty="0" smtClean="0">
                <a:solidFill>
                  <a:schemeClr val="tx1"/>
                </a:solidFill>
                <a:cs typeface="B Nazanin" pitchFamily="2" charset="-78"/>
              </a:rPr>
              <a:t>: </a:t>
            </a:r>
            <a:r>
              <a:rPr lang="ar-SA" sz="1400" dirty="0">
                <a:solidFill>
                  <a:schemeClr val="tx1"/>
                </a:solidFill>
                <a:cs typeface="B Nazanin" pitchFamily="2" charset="-78"/>
              </a:rPr>
              <a:t>اطلاعات را با فركانس 2.4 گيگاهرتز انتقال مي دهند و مي تواند اطلاعات را حداكثر تا سرعت 11 </a:t>
            </a:r>
            <a:r>
              <a:rPr lang="ar-SA" sz="1400" dirty="0" smtClean="0">
                <a:solidFill>
                  <a:schemeClr val="tx1"/>
                </a:solidFill>
                <a:cs typeface="B Nazanin" pitchFamily="2" charset="-78"/>
              </a:rPr>
              <a:t>مگابيت </a:t>
            </a:r>
            <a:r>
              <a:rPr lang="ar-SA" sz="1400" dirty="0">
                <a:solidFill>
                  <a:schemeClr val="tx1"/>
                </a:solidFill>
                <a:cs typeface="B Nazanin" pitchFamily="2" charset="-78"/>
              </a:rPr>
              <a:t>در ثانيه ارسال كند. این استاندارد ارزان ترين و كندترين استاندارد است </a:t>
            </a:r>
            <a:r>
              <a:rPr lang="fa-IR" sz="1400" dirty="0" smtClean="0">
                <a:solidFill>
                  <a:schemeClr val="tx1"/>
                </a:solidFill>
                <a:cs typeface="B Nazanin" pitchFamily="2" charset="-78"/>
              </a:rPr>
              <a:t>که از مدولاسیون</a:t>
            </a:r>
            <a:r>
              <a:rPr lang="en-US" sz="1400" dirty="0" err="1" smtClean="0">
                <a:solidFill>
                  <a:schemeClr val="tx1"/>
                </a:solidFill>
                <a:cs typeface="B Nazanin" pitchFamily="2" charset="-78"/>
              </a:rPr>
              <a:t>dsss</a:t>
            </a:r>
            <a:r>
              <a:rPr lang="fa-IR" sz="1400" dirty="0" smtClean="0">
                <a:solidFill>
                  <a:schemeClr val="tx1"/>
                </a:solidFill>
                <a:cs typeface="B Nazanin" pitchFamily="2" charset="-78"/>
              </a:rPr>
              <a:t> استفاده می کند.</a:t>
            </a:r>
            <a:endParaRPr lang="en-US" sz="2000" dirty="0">
              <a:solidFill>
                <a:schemeClr val="tx1"/>
              </a:solidFill>
              <a:cs typeface="B Nazanin" pitchFamily="2" charset="-78"/>
            </a:endParaRPr>
          </a:p>
          <a:p>
            <a:pPr marL="0" indent="0" algn="just" rtl="1">
              <a:lnSpc>
                <a:spcPct val="150000"/>
              </a:lnSpc>
              <a:buNone/>
            </a:pPr>
            <a:r>
              <a:rPr lang="en-US" sz="2000" b="1" dirty="0">
                <a:solidFill>
                  <a:schemeClr val="tx1"/>
                </a:solidFill>
                <a:cs typeface="B Nazanin" pitchFamily="2" charset="-78"/>
              </a:rPr>
              <a:t>IEEE802.11g</a:t>
            </a:r>
            <a:r>
              <a:rPr lang="ar-SA" sz="2000" dirty="0">
                <a:solidFill>
                  <a:schemeClr val="tx1"/>
                </a:solidFill>
                <a:cs typeface="B Nazanin" pitchFamily="2" charset="-78"/>
              </a:rPr>
              <a:t>: </a:t>
            </a:r>
            <a:r>
              <a:rPr lang="ar-SA" sz="1400" dirty="0">
                <a:solidFill>
                  <a:schemeClr val="tx1"/>
                </a:solidFill>
                <a:cs typeface="B Nazanin" pitchFamily="2" charset="-78"/>
              </a:rPr>
              <a:t>اين استاندارد هم از فركانس 2.4 گيگاهرتز استفاده مي كند اما سرعت انتقال اطلاعات آن به مراتب از802.11</a:t>
            </a:r>
            <a:r>
              <a:rPr lang="en-US" sz="1400" dirty="0">
                <a:solidFill>
                  <a:schemeClr val="tx1"/>
                </a:solidFill>
                <a:cs typeface="B Nazanin" pitchFamily="2" charset="-78"/>
              </a:rPr>
              <a:t>b</a:t>
            </a:r>
            <a:r>
              <a:rPr lang="ar-SA" sz="1400" dirty="0">
                <a:solidFill>
                  <a:schemeClr val="tx1"/>
                </a:solidFill>
                <a:cs typeface="B Nazanin" pitchFamily="2" charset="-78"/>
              </a:rPr>
              <a:t> بيشتر است و تا 54 </a:t>
            </a:r>
            <a:r>
              <a:rPr lang="ar-SA" sz="1400" dirty="0" smtClean="0">
                <a:solidFill>
                  <a:schemeClr val="tx1"/>
                </a:solidFill>
                <a:cs typeface="B Nazanin" pitchFamily="2" charset="-78"/>
              </a:rPr>
              <a:t>مگاب</a:t>
            </a:r>
            <a:r>
              <a:rPr lang="fa-IR" sz="1400" dirty="0" smtClean="0">
                <a:solidFill>
                  <a:schemeClr val="tx1"/>
                </a:solidFill>
                <a:cs typeface="B Nazanin" pitchFamily="2" charset="-78"/>
              </a:rPr>
              <a:t>ی</a:t>
            </a:r>
            <a:r>
              <a:rPr lang="ar-SA" sz="1400" dirty="0" smtClean="0">
                <a:solidFill>
                  <a:schemeClr val="tx1"/>
                </a:solidFill>
                <a:cs typeface="B Nazanin" pitchFamily="2" charset="-78"/>
              </a:rPr>
              <a:t>ت </a:t>
            </a:r>
            <a:r>
              <a:rPr lang="ar-SA" sz="1400" dirty="0">
                <a:solidFill>
                  <a:schemeClr val="tx1"/>
                </a:solidFill>
                <a:cs typeface="B Nazanin" pitchFamily="2" charset="-78"/>
              </a:rPr>
              <a:t>بر ثانيه مي رسد و </a:t>
            </a:r>
            <a:r>
              <a:rPr lang="fa-IR" sz="1400" dirty="0">
                <a:solidFill>
                  <a:schemeClr val="tx1"/>
                </a:solidFill>
                <a:cs typeface="B Nazanin" pitchFamily="2" charset="-78"/>
              </a:rPr>
              <a:t>در حقیقت تلفیقی از نوع</a:t>
            </a:r>
            <a:r>
              <a:rPr lang="en-US" sz="1400" dirty="0">
                <a:solidFill>
                  <a:schemeClr val="tx1"/>
                </a:solidFill>
                <a:cs typeface="B Nazanin" pitchFamily="2" charset="-78"/>
              </a:rPr>
              <a:t>a</a:t>
            </a:r>
            <a:r>
              <a:rPr lang="fa-IR" sz="1400" dirty="0">
                <a:solidFill>
                  <a:schemeClr val="tx1"/>
                </a:solidFill>
                <a:cs typeface="B Nazanin" pitchFamily="2" charset="-78"/>
              </a:rPr>
              <a:t>و</a:t>
            </a:r>
            <a:r>
              <a:rPr lang="en-US" sz="1400" dirty="0">
                <a:solidFill>
                  <a:schemeClr val="tx1"/>
                </a:solidFill>
                <a:cs typeface="B Nazanin" pitchFamily="2" charset="-78"/>
              </a:rPr>
              <a:t>b</a:t>
            </a:r>
            <a:r>
              <a:rPr lang="fa-IR" sz="1400" dirty="0">
                <a:solidFill>
                  <a:schemeClr val="tx1"/>
                </a:solidFill>
                <a:cs typeface="B Nazanin" pitchFamily="2" charset="-78"/>
              </a:rPr>
              <a:t> مباشد. البته این سرعت </a:t>
            </a:r>
            <a:r>
              <a:rPr lang="en-US" sz="1400" dirty="0">
                <a:solidFill>
                  <a:schemeClr val="tx1"/>
                </a:solidFill>
                <a:cs typeface="B Nazanin" pitchFamily="2" charset="-78"/>
              </a:rPr>
              <a:t>Half-Duplex</a:t>
            </a:r>
            <a:r>
              <a:rPr lang="ar-SA" sz="1400" dirty="0">
                <a:solidFill>
                  <a:schemeClr val="tx1"/>
                </a:solidFill>
                <a:cs typeface="B Nazanin" pitchFamily="2" charset="-78"/>
              </a:rPr>
              <a:t> بوده و می توان گفت سرعت در ارسال یا دریافت 25مگابایت بر ثانیه</a:t>
            </a:r>
            <a:r>
              <a:rPr lang="en-US" sz="1400" dirty="0">
                <a:solidFill>
                  <a:schemeClr val="tx1"/>
                </a:solidFill>
                <a:cs typeface="B Nazanin" pitchFamily="2" charset="-78"/>
              </a:rPr>
              <a:t> Full-Duplex</a:t>
            </a:r>
            <a:r>
              <a:rPr lang="ar-SA" sz="1400" dirty="0">
                <a:solidFill>
                  <a:schemeClr val="tx1"/>
                </a:solidFill>
                <a:cs typeface="B Nazanin" pitchFamily="2" charset="-78"/>
              </a:rPr>
              <a:t>خواهد </a:t>
            </a:r>
            <a:r>
              <a:rPr lang="ar-SA" sz="1400" dirty="0" smtClean="0">
                <a:solidFill>
                  <a:schemeClr val="tx1"/>
                </a:solidFill>
                <a:cs typeface="B Nazanin" pitchFamily="2" charset="-78"/>
              </a:rPr>
              <a:t>بود.</a:t>
            </a:r>
            <a:r>
              <a:rPr lang="fa-IR" sz="1400" dirty="0" smtClean="0">
                <a:solidFill>
                  <a:schemeClr val="tx1"/>
                </a:solidFill>
                <a:cs typeface="B Nazanin" pitchFamily="2" charset="-78"/>
              </a:rPr>
              <a:t>این استاندارد از ترکیب مدولاسیون </a:t>
            </a:r>
            <a:r>
              <a:rPr lang="en-US" sz="1400" dirty="0" err="1" smtClean="0">
                <a:solidFill>
                  <a:schemeClr val="tx1"/>
                </a:solidFill>
                <a:cs typeface="B Nazanin" pitchFamily="2" charset="-78"/>
              </a:rPr>
              <a:t>dsss</a:t>
            </a:r>
            <a:r>
              <a:rPr lang="fa-IR" sz="1400" dirty="0" smtClean="0">
                <a:solidFill>
                  <a:schemeClr val="tx1"/>
                </a:solidFill>
                <a:cs typeface="B Nazanin" pitchFamily="2" charset="-78"/>
              </a:rPr>
              <a:t>و</a:t>
            </a:r>
            <a:r>
              <a:rPr lang="en-US" sz="1400" dirty="0" err="1" smtClean="0">
                <a:solidFill>
                  <a:schemeClr val="tx1"/>
                </a:solidFill>
                <a:cs typeface="B Nazanin" pitchFamily="2" charset="-78"/>
              </a:rPr>
              <a:t>ofdm</a:t>
            </a:r>
            <a:r>
              <a:rPr lang="fa-IR" sz="1400" dirty="0" smtClean="0">
                <a:solidFill>
                  <a:schemeClr val="tx1"/>
                </a:solidFill>
                <a:cs typeface="B Nazanin" pitchFamily="2" charset="-78"/>
              </a:rPr>
              <a:t> استفاده می کند که دلیل افزایش سرعت نیز همین می باشد.</a:t>
            </a:r>
            <a:endParaRPr lang="en-US" sz="2000" dirty="0" smtClean="0">
              <a:solidFill>
                <a:schemeClr val="tx1"/>
              </a:solidFill>
              <a:cs typeface="B Nazanin" pitchFamily="2" charset="-78"/>
            </a:endParaRPr>
          </a:p>
          <a:p>
            <a:pPr marL="0" indent="0" algn="just" rtl="1">
              <a:lnSpc>
                <a:spcPct val="150000"/>
              </a:lnSpc>
              <a:buNone/>
            </a:pPr>
            <a:r>
              <a:rPr lang="en-US" sz="2000" b="1" dirty="0" smtClean="0">
                <a:cs typeface="B Nazanin" pitchFamily="2" charset="-78"/>
              </a:rPr>
              <a:t>IEEE802.11n</a:t>
            </a:r>
            <a:r>
              <a:rPr lang="fa-IR" sz="2000" b="1" dirty="0" smtClean="0">
                <a:cs typeface="B Nazanin" pitchFamily="2" charset="-78"/>
              </a:rPr>
              <a:t>: </a:t>
            </a:r>
            <a:r>
              <a:rPr lang="fa-IR" sz="1400" dirty="0" smtClean="0"/>
              <a:t>اين استاندارد بعد از استانداردهاي  </a:t>
            </a:r>
            <a:r>
              <a:rPr lang="en-US" sz="1400" dirty="0" smtClean="0"/>
              <a:t>802.11a,b,g</a:t>
            </a:r>
            <a:r>
              <a:rPr lang="fa-IR" sz="1400" dirty="0" smtClean="0"/>
              <a:t>براي رسيدن به سرعتهاي بالاتر عرضه شد كه با استفاده از تکنولوژی </a:t>
            </a:r>
            <a:r>
              <a:rPr lang="en-US" sz="1400" dirty="0" smtClean="0"/>
              <a:t>(multi input-multi output) </a:t>
            </a:r>
            <a:r>
              <a:rPr lang="fa-IR" sz="1400" dirty="0" smtClean="0"/>
              <a:t>و انتقال همزمان دیتا در چند باند مختلف قادر افزایش سرعت تا 2برابر گردید. به اين معني كه از دو باند مجزا از هم كه به صورت دو باند با فركانسهاي متفاوت و يا دو باند هم فركانس با آنتنهائي با قطبيت متفاوت به صورت هم زمان استفاده ميشود كه باعث دو برابر شده حجم انتقال ديتا ميگردد  اما ايراد اين سيستمها حساسيت آنها به نويز ميباشد. با کم کردن فاصه بین ارسال اطلاعات و استفاده از سیستم</a:t>
            </a:r>
            <a:r>
              <a:rPr lang="en-US" sz="1400" dirty="0" err="1" smtClean="0"/>
              <a:t>mimo</a:t>
            </a:r>
            <a:r>
              <a:rPr lang="fa-IR" sz="1400" dirty="0" smtClean="0"/>
              <a:t>در این استاندارد سرعت انتقال از نظر تئوری تا 600 مگابیت و در عمل تا 200 مگابیت بر ثانیه افزایش پیدا کرده است.</a:t>
            </a:r>
            <a:endParaRPr lang="en-US" sz="1400" dirty="0">
              <a:solidFill>
                <a:schemeClr val="tx1"/>
              </a:solidFill>
              <a:cs typeface="B Nazanin" pitchFamily="2" charset="-78"/>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l="10494" r="12546" b="15345"/>
          <a:stretch>
            <a:fillRect/>
          </a:stretch>
        </p:blipFill>
        <p:spPr bwMode="auto">
          <a:xfrm>
            <a:off x="428596" y="280977"/>
            <a:ext cx="1571636" cy="1576387"/>
          </a:xfrm>
          <a:prstGeom prst="rect">
            <a:avLst/>
          </a:prstGeom>
          <a:noFill/>
          <a:ln w="9525">
            <a:noFill/>
            <a:miter lim="800000"/>
            <a:headEnd/>
            <a:tailEnd/>
          </a:ln>
          <a:effectLst/>
        </p:spPr>
      </p:pic>
    </p:spTree>
    <p:extLst>
      <p:ext uri="{BB962C8B-B14F-4D97-AF65-F5344CB8AC3E}">
        <p14:creationId xmlns:p14="http://schemas.microsoft.com/office/powerpoint/2010/main" val="927888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rtl="1">
              <a:lnSpc>
                <a:spcPct val="200000"/>
              </a:lnSpc>
              <a:buNone/>
            </a:pPr>
            <a:r>
              <a:rPr lang="fa-IR" sz="2400" dirty="0" smtClean="0">
                <a:solidFill>
                  <a:schemeClr val="tx1"/>
                </a:solidFill>
                <a:cs typeface="B Nazanin" pitchFamily="2" charset="-78"/>
              </a:rPr>
              <a:t>در </a:t>
            </a:r>
            <a:r>
              <a:rPr lang="ar-SA" sz="2400" dirty="0" smtClean="0">
                <a:solidFill>
                  <a:schemeClr val="tx1"/>
                </a:solidFill>
                <a:cs typeface="B Nazanin" pitchFamily="2" charset="-78"/>
              </a:rPr>
              <a:t>این استاندارد</a:t>
            </a:r>
            <a:r>
              <a:rPr lang="fa-IR" sz="2400" dirty="0" smtClean="0">
                <a:solidFill>
                  <a:schemeClr val="tx1"/>
                </a:solidFill>
                <a:cs typeface="B Nazanin" pitchFamily="2" charset="-78"/>
              </a:rPr>
              <a:t>ها</a:t>
            </a:r>
            <a:r>
              <a:rPr lang="ar-SA" sz="2400" dirty="0" smtClean="0">
                <a:solidFill>
                  <a:schemeClr val="tx1"/>
                </a:solidFill>
                <a:cs typeface="B Nazanin" pitchFamily="2" charset="-78"/>
              </a:rPr>
              <a:t> </a:t>
            </a:r>
            <a:r>
              <a:rPr lang="fa-IR" sz="2400" dirty="0" smtClean="0">
                <a:solidFill>
                  <a:schemeClr val="tx1"/>
                </a:solidFill>
                <a:cs typeface="B Nazanin" pitchFamily="2" charset="-78"/>
              </a:rPr>
              <a:t>اطلاعات</a:t>
            </a:r>
            <a:r>
              <a:rPr lang="ar-SA" sz="2400" dirty="0" smtClean="0">
                <a:solidFill>
                  <a:schemeClr val="tx1"/>
                </a:solidFill>
                <a:cs typeface="B Nazanin" pitchFamily="2" charset="-78"/>
              </a:rPr>
              <a:t> </a:t>
            </a:r>
            <a:r>
              <a:rPr lang="ar-SA" sz="2400" dirty="0">
                <a:solidFill>
                  <a:schemeClr val="tx1"/>
                </a:solidFill>
                <a:cs typeface="B Nazanin" pitchFamily="2" charset="-78"/>
              </a:rPr>
              <a:t>در </a:t>
            </a:r>
            <a:r>
              <a:rPr lang="fa-IR" sz="2400" dirty="0" smtClean="0">
                <a:solidFill>
                  <a:schemeClr val="tx1"/>
                </a:solidFill>
                <a:cs typeface="B Nazanin" pitchFamily="2" charset="-78"/>
              </a:rPr>
              <a:t>چند </a:t>
            </a:r>
            <a:r>
              <a:rPr lang="ar-SA" sz="2400" dirty="0" smtClean="0">
                <a:solidFill>
                  <a:schemeClr val="tx1"/>
                </a:solidFill>
                <a:cs typeface="B Nazanin" pitchFamily="2" charset="-78"/>
              </a:rPr>
              <a:t>باند </a:t>
            </a:r>
            <a:r>
              <a:rPr lang="ar-SA" sz="2400" dirty="0">
                <a:solidFill>
                  <a:schemeClr val="tx1"/>
                </a:solidFill>
                <a:cs typeface="B Nazanin" pitchFamily="2" charset="-78"/>
              </a:rPr>
              <a:t>فركانسي منتقل </a:t>
            </a:r>
            <a:r>
              <a:rPr lang="ar-SA" sz="2400" dirty="0" smtClean="0">
                <a:solidFill>
                  <a:schemeClr val="tx1"/>
                </a:solidFill>
                <a:cs typeface="B Nazanin" pitchFamily="2" charset="-78"/>
              </a:rPr>
              <a:t>شوند</a:t>
            </a:r>
            <a:r>
              <a:rPr lang="fa-IR" sz="2400" dirty="0" smtClean="0">
                <a:solidFill>
                  <a:schemeClr val="tx1"/>
                </a:solidFill>
                <a:cs typeface="B Nazanin" pitchFamily="2" charset="-78"/>
              </a:rPr>
              <a:t>.</a:t>
            </a:r>
            <a:r>
              <a:rPr lang="ar-SA" sz="2400" dirty="0" smtClean="0">
                <a:solidFill>
                  <a:schemeClr val="tx1"/>
                </a:solidFill>
                <a:cs typeface="B Nazanin" pitchFamily="2" charset="-78"/>
              </a:rPr>
              <a:t> </a:t>
            </a:r>
            <a:r>
              <a:rPr lang="ar-SA" sz="2400" dirty="0">
                <a:solidFill>
                  <a:schemeClr val="tx1"/>
                </a:solidFill>
                <a:cs typeface="B Nazanin" pitchFamily="2" charset="-78"/>
              </a:rPr>
              <a:t>به عبارت ديگر مي توانند به سرعت بين باندهاي مختلف «پرش فركانسي» انجام دهند. پرش فركانسي سبب كاهش تداخل مي شود و به شما اجازه مي دهد به طور همزمان با چند دستگاه ارتباط بي سيم برقرار كنيد.</a:t>
            </a:r>
            <a:endParaRPr lang="en-US" sz="2400" dirty="0">
              <a:solidFill>
                <a:schemeClr val="tx1"/>
              </a:solidFill>
              <a:cs typeface="B Nazanin" pitchFamily="2" charset="-78"/>
            </a:endParaRPr>
          </a:p>
          <a:p>
            <a:pPr marL="0" indent="0" algn="just" rtl="1">
              <a:lnSpc>
                <a:spcPct val="150000"/>
              </a:lnSpc>
              <a:buNone/>
            </a:pPr>
            <a:endParaRPr lang="en-US" sz="2400" dirty="0">
              <a:cs typeface="B Nazanin" pitchFamily="2" charset="-78"/>
            </a:endParaRPr>
          </a:p>
        </p:txBody>
      </p:sp>
      <p:pic>
        <p:nvPicPr>
          <p:cNvPr id="4" name="Picture 2" descr="28de30d1699d6adcda58faf54e8c024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04800"/>
            <a:ext cx="1600200" cy="102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8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rtl="1"/>
            <a:r>
              <a:rPr lang="fa-IR" sz="3600" dirty="0" smtClean="0"/>
              <a:t>سایر استاندارد های </a:t>
            </a:r>
            <a:r>
              <a:rPr lang="en-US" sz="3600" dirty="0" err="1" smtClean="0"/>
              <a:t>WiFi</a:t>
            </a:r>
            <a:endParaRPr lang="en-US" sz="3600" dirty="0"/>
          </a:p>
        </p:txBody>
      </p:sp>
      <p:sp>
        <p:nvSpPr>
          <p:cNvPr id="4" name="Content Placeholder 4"/>
          <p:cNvSpPr>
            <a:spLocks noGrp="1"/>
          </p:cNvSpPr>
          <p:nvPr>
            <p:ph idx="1"/>
          </p:nvPr>
        </p:nvSpPr>
        <p:spPr>
          <a:xfrm>
            <a:off x="152400" y="914400"/>
            <a:ext cx="8763000" cy="6172200"/>
          </a:xfrm>
        </p:spPr>
        <p:txBody>
          <a:bodyPr/>
          <a:lstStyle/>
          <a:p>
            <a:pPr>
              <a:buFont typeface="+mj-lt"/>
              <a:buAutoNum type="arabicPeriod"/>
            </a:pPr>
            <a:r>
              <a:rPr lang="en-US" sz="1200" dirty="0"/>
              <a:t>IEEE 802.11a: 54 Mbit/s, 5 GHz standard (1999, shipping products in 2001)</a:t>
            </a:r>
          </a:p>
          <a:p>
            <a:pPr>
              <a:buFont typeface="+mj-lt"/>
              <a:buAutoNum type="arabicPeriod"/>
            </a:pPr>
            <a:r>
              <a:rPr lang="en-US" sz="1200" dirty="0"/>
              <a:t>IEEE 802.11b: Enhancements to 802.11 to support 5.5 and 11 Mbit/s (1999)</a:t>
            </a:r>
          </a:p>
          <a:p>
            <a:pPr>
              <a:buFont typeface="+mj-lt"/>
              <a:buAutoNum type="arabicPeriod"/>
            </a:pPr>
            <a:r>
              <a:rPr lang="en-US" sz="1200" dirty="0"/>
              <a:t>IEEE 802.11c: Bridge operation procedures; included in the IEEE 802.1D standard (2001)</a:t>
            </a:r>
          </a:p>
          <a:p>
            <a:pPr>
              <a:buFont typeface="+mj-lt"/>
              <a:buAutoNum type="arabicPeriod"/>
            </a:pPr>
            <a:r>
              <a:rPr lang="en-US" sz="1200" dirty="0"/>
              <a:t>IEEE 802.11d: International (country-to-country) roaming extensions (2001)</a:t>
            </a:r>
          </a:p>
          <a:p>
            <a:pPr>
              <a:buFont typeface="+mj-lt"/>
              <a:buAutoNum type="arabicPeriod"/>
            </a:pPr>
            <a:r>
              <a:rPr lang="en-US" sz="1200" dirty="0"/>
              <a:t>IEEE 802.11e: Enhancements: </a:t>
            </a:r>
            <a:r>
              <a:rPr lang="en-US" sz="1200" dirty="0" err="1"/>
              <a:t>QoS</a:t>
            </a:r>
            <a:r>
              <a:rPr lang="en-US" sz="1200" dirty="0"/>
              <a:t>, including packet bursting (2005)</a:t>
            </a:r>
          </a:p>
          <a:p>
            <a:pPr>
              <a:buFont typeface="+mj-lt"/>
              <a:buAutoNum type="arabicPeriod"/>
            </a:pPr>
            <a:r>
              <a:rPr lang="en-US" sz="1200" dirty="0"/>
              <a:t>IEEE 802.11F: Inter-Access Point Protocol (2003) Withdrawn February 2006</a:t>
            </a:r>
          </a:p>
          <a:p>
            <a:pPr>
              <a:buFont typeface="+mj-lt"/>
              <a:buAutoNum type="arabicPeriod"/>
            </a:pPr>
            <a:r>
              <a:rPr lang="en-US" sz="1200" dirty="0"/>
              <a:t>IEEE 802.11g: 54 Mbit/s, 2.4 GHz standard (backwards compatible with b) (2003)</a:t>
            </a:r>
          </a:p>
          <a:p>
            <a:pPr>
              <a:buFont typeface="+mj-lt"/>
              <a:buAutoNum type="arabicPeriod"/>
            </a:pPr>
            <a:r>
              <a:rPr lang="en-US" sz="1200" dirty="0"/>
              <a:t>IEEE 802.11h: Spectrum Managed 802.11a (5 GHz) for European compatibility (2004)</a:t>
            </a:r>
          </a:p>
          <a:p>
            <a:pPr>
              <a:buFont typeface="+mj-lt"/>
              <a:buAutoNum type="arabicPeriod"/>
            </a:pPr>
            <a:r>
              <a:rPr lang="en-US" sz="1200" dirty="0"/>
              <a:t>IEEE 802.11i: Enhanced security (2004)</a:t>
            </a:r>
          </a:p>
          <a:p>
            <a:pPr>
              <a:buFont typeface="+mj-lt"/>
              <a:buAutoNum type="arabicPeriod"/>
            </a:pPr>
            <a:r>
              <a:rPr lang="en-US" sz="1200" dirty="0"/>
              <a:t>IEEE 802.11j: Extensions for Japan (2004)</a:t>
            </a:r>
          </a:p>
          <a:p>
            <a:pPr>
              <a:buFont typeface="+mj-lt"/>
              <a:buAutoNum type="arabicPeriod"/>
            </a:pPr>
            <a:r>
              <a:rPr lang="en-US" sz="1200" dirty="0"/>
              <a:t>IEEE 802.11-2007: A new release of the standard that includes amendments a, b, d, e, g, h, </a:t>
            </a:r>
            <a:r>
              <a:rPr lang="en-US" sz="1200" dirty="0" err="1"/>
              <a:t>i</a:t>
            </a:r>
            <a:r>
              <a:rPr lang="en-US" sz="1200" dirty="0"/>
              <a:t> and j. (July 2007)</a:t>
            </a:r>
          </a:p>
          <a:p>
            <a:pPr>
              <a:buFont typeface="+mj-lt"/>
              <a:buAutoNum type="arabicPeriod"/>
            </a:pPr>
            <a:r>
              <a:rPr lang="en-US" sz="1200" dirty="0"/>
              <a:t>IEEE 802.11k: Radio resource measurement enhancements (2008)</a:t>
            </a:r>
          </a:p>
          <a:p>
            <a:pPr>
              <a:buFont typeface="+mj-lt"/>
              <a:buAutoNum type="arabicPeriod"/>
            </a:pPr>
            <a:r>
              <a:rPr lang="en-US" sz="1200" dirty="0"/>
              <a:t>IEEE 802.11n: Higher throughput improvements using MIMO (multiple input, multiple output antennas) (September 2009)</a:t>
            </a:r>
          </a:p>
          <a:p>
            <a:pPr>
              <a:buFont typeface="+mj-lt"/>
              <a:buAutoNum type="arabicPeriod"/>
            </a:pPr>
            <a:r>
              <a:rPr lang="en-US" sz="1200" dirty="0"/>
              <a:t>IEEE 802.11p: WAVE—Wireless Access for the Vehicular Environment (such as ambulances and passenger cars) (July 2010)</a:t>
            </a:r>
          </a:p>
          <a:p>
            <a:pPr>
              <a:buFont typeface="+mj-lt"/>
              <a:buAutoNum type="arabicPeriod"/>
            </a:pPr>
            <a:r>
              <a:rPr lang="en-US" sz="1200" dirty="0"/>
              <a:t>IEEE 802.11r: Fast BSS transition (FT) (2008)</a:t>
            </a:r>
          </a:p>
          <a:p>
            <a:pPr>
              <a:buFont typeface="+mj-lt"/>
              <a:buAutoNum type="arabicPeriod"/>
            </a:pPr>
            <a:r>
              <a:rPr lang="en-US" sz="1200" dirty="0"/>
              <a:t>IEEE 802.11s: Mesh Networking, Extended Service Set (ESS) (July 2011)</a:t>
            </a:r>
          </a:p>
          <a:p>
            <a:pPr>
              <a:buFont typeface="+mj-lt"/>
              <a:buAutoNum type="arabicPeriod"/>
            </a:pPr>
            <a:r>
              <a:rPr lang="en-US" sz="1200" dirty="0"/>
              <a:t>IEEE 802.11T: Wireless Performance Prediction (WPP)—test methods and metrics Recommendation cancelled</a:t>
            </a:r>
          </a:p>
          <a:p>
            <a:pPr>
              <a:buFont typeface="+mj-lt"/>
              <a:buAutoNum type="arabicPeriod"/>
            </a:pPr>
            <a:r>
              <a:rPr lang="en-US" sz="1200" dirty="0"/>
              <a:t>IEEE 802.11u: Improvements related to </a:t>
            </a:r>
            <a:r>
              <a:rPr lang="en-US" sz="1200" dirty="0" err="1"/>
              <a:t>HotSpots</a:t>
            </a:r>
            <a:r>
              <a:rPr lang="en-US" sz="1200" dirty="0"/>
              <a:t> and 3rd party authorization of clients, e.g. cellular network offload (February 2011)</a:t>
            </a:r>
          </a:p>
          <a:p>
            <a:pPr>
              <a:buFont typeface="+mj-lt"/>
              <a:buAutoNum type="arabicPeriod"/>
            </a:pPr>
            <a:r>
              <a:rPr lang="en-US" sz="1200" dirty="0"/>
              <a:t>IEEE 802.11v: Wireless network management (February 2011)</a:t>
            </a:r>
          </a:p>
          <a:p>
            <a:pPr>
              <a:buFont typeface="+mj-lt"/>
              <a:buAutoNum type="arabicPeriod"/>
            </a:pPr>
            <a:r>
              <a:rPr lang="en-US" sz="1200" dirty="0"/>
              <a:t>IEEE 802.11w: Protected Management Frames (September 2009)</a:t>
            </a:r>
          </a:p>
          <a:p>
            <a:pPr>
              <a:buFont typeface="+mj-lt"/>
              <a:buAutoNum type="arabicPeriod"/>
            </a:pPr>
            <a:r>
              <a:rPr lang="en-US" sz="1200" dirty="0"/>
              <a:t>IEEE 802.11y: 3650–3700 MHz Operation in the U.S. (2008)</a:t>
            </a:r>
          </a:p>
          <a:p>
            <a:pPr>
              <a:buFont typeface="+mj-lt"/>
              <a:buAutoNum type="arabicPeriod"/>
            </a:pPr>
            <a:r>
              <a:rPr lang="en-US" sz="1200" dirty="0"/>
              <a:t>IEEE 802.11z: Extensions to Direct Link Setup (DLS) (September 2010)</a:t>
            </a:r>
          </a:p>
          <a:p>
            <a:pPr>
              <a:buFont typeface="+mj-lt"/>
              <a:buAutoNum type="arabicPeriod"/>
            </a:pPr>
            <a:r>
              <a:rPr lang="en-US" sz="1200" dirty="0"/>
              <a:t>IEEE 802.11-2012: A new release of the standard that includes amendments k, n, p, r, s, u, v, w, y and z (March 2012)</a:t>
            </a:r>
          </a:p>
          <a:p>
            <a:pPr>
              <a:buFont typeface="+mj-lt"/>
              <a:buAutoNum type="arabicPeriod"/>
            </a:pPr>
            <a:r>
              <a:rPr lang="en-US" sz="1200" dirty="0"/>
              <a:t>IEEE 802.11aa: Robust streaming of Audio Video Transport Streams (June 2012)</a:t>
            </a:r>
          </a:p>
          <a:p>
            <a:pPr>
              <a:buFont typeface="+mj-lt"/>
              <a:buAutoNum type="arabicPeriod"/>
            </a:pPr>
            <a:r>
              <a:rPr lang="en-US" sz="1200" dirty="0"/>
              <a:t>IEEE 802.11ae: Prioritization of Management Frames (March 2012)</a:t>
            </a:r>
          </a:p>
          <a:p>
            <a:pPr>
              <a:buFont typeface="+mj-lt"/>
              <a:buAutoNum type="arabicPeriod"/>
            </a:pPr>
            <a:endParaRPr lang="en-US" sz="1200" dirty="0"/>
          </a:p>
          <a:p>
            <a:pPr>
              <a:buFont typeface="+mj-lt"/>
              <a:buAutoNum type="arabicPeriod"/>
            </a:pPr>
            <a:endParaRPr lang="en-US" sz="1200" dirty="0"/>
          </a:p>
        </p:txBody>
      </p:sp>
    </p:spTree>
    <p:extLst>
      <p:ext uri="{BB962C8B-B14F-4D97-AF65-F5344CB8AC3E}">
        <p14:creationId xmlns:p14="http://schemas.microsoft.com/office/powerpoint/2010/main" val="2324159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000" dirty="0" smtClean="0"/>
              <a:t>استاندارد های جدید در حال ارائه</a:t>
            </a:r>
            <a:endParaRPr lang="fa-IR" sz="3000" dirty="0"/>
          </a:p>
        </p:txBody>
      </p:sp>
      <p:sp>
        <p:nvSpPr>
          <p:cNvPr id="3" name="Content Placeholder 2"/>
          <p:cNvSpPr>
            <a:spLocks noGrp="1"/>
          </p:cNvSpPr>
          <p:nvPr>
            <p:ph idx="1"/>
          </p:nvPr>
        </p:nvSpPr>
        <p:spPr>
          <a:xfrm>
            <a:off x="457200" y="1214422"/>
            <a:ext cx="8229600" cy="4525963"/>
          </a:xfrm>
        </p:spPr>
        <p:txBody>
          <a:bodyPr/>
          <a:lstStyle/>
          <a:p>
            <a:pPr algn="just" rtl="1">
              <a:lnSpc>
                <a:spcPct val="150000"/>
              </a:lnSpc>
              <a:buNone/>
            </a:pPr>
            <a:r>
              <a:rPr lang="en-US" sz="2800" b="1" dirty="0" smtClean="0"/>
              <a:t>802.11 ac</a:t>
            </a:r>
            <a:r>
              <a:rPr lang="fa-IR" sz="2800" dirty="0" smtClean="0"/>
              <a:t>:</a:t>
            </a:r>
          </a:p>
          <a:p>
            <a:pPr marL="0" indent="14288" algn="just" rtl="1">
              <a:lnSpc>
                <a:spcPct val="150000"/>
              </a:lnSpc>
              <a:buNone/>
            </a:pPr>
            <a:r>
              <a:rPr lang="fa-IR" sz="2400" dirty="0" smtClean="0"/>
              <a:t>در حال حاضر تحت بررسی و طراحیست که موجب تامین پهنای باند بسیار زیادی با فرکانس 5گیگاهرتز خواهد شد. در واقع این </a:t>
            </a:r>
            <a:r>
              <a:rPr lang="fa-IR" sz="2400" smtClean="0"/>
              <a:t>استاندارد سرعتی برابر </a:t>
            </a:r>
            <a:r>
              <a:rPr lang="fa-IR" sz="2400" u="sng" dirty="0" smtClean="0"/>
              <a:t>یک</a:t>
            </a:r>
            <a:r>
              <a:rPr lang="fa-IR" sz="2400" dirty="0" smtClean="0"/>
              <a:t> گیگابیت بر ثانیه برای شبکه های بیسیم فراهم خواهد کرد.چنین پهنای باندی توسط گسترش مفاهیمی که در استاندارد پیشین </a:t>
            </a:r>
            <a:r>
              <a:rPr lang="en-US" sz="2400" dirty="0" smtClean="0"/>
              <a:t>802.11n </a:t>
            </a:r>
            <a:r>
              <a:rPr lang="fa-IR" sz="2400" dirty="0" smtClean="0"/>
              <a:t>مطرح شده بود بدست می آید.این استاندارد جدید با استفاده از پهنای باند رادیویی گسترده تر تا ۱۶۰ مگاهرتز و ایجاد فضای بیشتر جریان </a:t>
            </a:r>
            <a:r>
              <a:rPr lang="en-US" sz="2400" dirty="0" smtClean="0"/>
              <a:t>MIMO </a:t>
            </a:r>
            <a:r>
              <a:rPr lang="fa-IR" sz="2400" dirty="0" smtClean="0"/>
              <a:t> و مادولاسیون بالاتر از ۲۵۶ باعث دریافت پهنای باند بسیار بیشتری میشود.</a:t>
            </a:r>
            <a:endParaRPr lang="fa-I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b="22015"/>
          <a:stretch>
            <a:fillRect/>
          </a:stretch>
        </p:blipFill>
        <p:spPr bwMode="auto">
          <a:xfrm>
            <a:off x="-32" y="142852"/>
            <a:ext cx="5086100" cy="2214579"/>
          </a:xfrm>
          <a:prstGeom prst="rect">
            <a:avLst/>
          </a:prstGeom>
          <a:ln>
            <a:noFill/>
          </a:ln>
          <a:effectLst>
            <a:softEdge rad="112500"/>
          </a:effectLst>
        </p:spPr>
      </p:pic>
      <p:sp>
        <p:nvSpPr>
          <p:cNvPr id="2" name="Title 1"/>
          <p:cNvSpPr>
            <a:spLocks noGrp="1"/>
          </p:cNvSpPr>
          <p:nvPr>
            <p:ph type="title"/>
          </p:nvPr>
        </p:nvSpPr>
        <p:spPr>
          <a:xfrm>
            <a:off x="628680" y="-24"/>
            <a:ext cx="8229600" cy="1143000"/>
          </a:xfrm>
        </p:spPr>
        <p:txBody>
          <a:bodyPr/>
          <a:lstStyle/>
          <a:p>
            <a:pPr algn="r"/>
            <a:r>
              <a:rPr lang="fa-IR" sz="3000" dirty="0" smtClean="0"/>
              <a:t>استاندارد های جدید در حال ارائه</a:t>
            </a:r>
            <a:endParaRPr lang="fa-IR" sz="3000" dirty="0"/>
          </a:p>
        </p:txBody>
      </p:sp>
      <p:sp>
        <p:nvSpPr>
          <p:cNvPr id="4" name="Content Placeholder 2"/>
          <p:cNvSpPr txBox="1">
            <a:spLocks/>
          </p:cNvSpPr>
          <p:nvPr/>
        </p:nvSpPr>
        <p:spPr bwMode="auto">
          <a:xfrm>
            <a:off x="457200" y="197487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lgn="just" rtl="1" fontAlgn="base">
              <a:spcBef>
                <a:spcPct val="20000"/>
              </a:spcBef>
              <a:spcAft>
                <a:spcPct val="0"/>
              </a:spcAft>
            </a:pPr>
            <a:r>
              <a:rPr lang="en-US" sz="2800" b="1" dirty="0" smtClean="0"/>
              <a:t>802.11ad</a:t>
            </a:r>
            <a:r>
              <a:rPr lang="fa-IR" sz="2800" b="1" dirty="0" smtClean="0"/>
              <a:t> یا </a:t>
            </a:r>
            <a:r>
              <a:rPr lang="en-US" sz="2800" b="1" dirty="0" err="1" smtClean="0"/>
              <a:t>WiGig</a:t>
            </a:r>
            <a:endParaRPr lang="fa-IR" sz="2800" dirty="0" smtClean="0"/>
          </a:p>
          <a:p>
            <a:pPr marL="0" marR="0" lvl="0" indent="0" algn="just" defTabSz="914400" rtl="1" eaLnBrk="1" fontAlgn="base" latinLnBrk="0" hangingPunct="1">
              <a:lnSpc>
                <a:spcPct val="150000"/>
              </a:lnSpc>
              <a:spcBef>
                <a:spcPct val="20000"/>
              </a:spcBef>
              <a:spcAft>
                <a:spcPct val="0"/>
              </a:spcAft>
              <a:buClrTx/>
              <a:buSzTx/>
              <a:buFontTx/>
              <a:buNone/>
              <a:tabLst/>
              <a:defRPr/>
            </a:pPr>
            <a:r>
              <a:rPr kumimoji="0" lang="fa-IR" sz="2000" b="0" i="0" u="none" strike="noStrike" kern="0" cap="none" spc="0" normalizeH="0" baseline="0" noProof="0" dirty="0" smtClean="0">
                <a:ln>
                  <a:noFill/>
                </a:ln>
                <a:solidFill>
                  <a:schemeClr val="tx1"/>
                </a:solidFill>
                <a:effectLst/>
                <a:uLnTx/>
                <a:uFillTx/>
                <a:latin typeface="+mn-lt"/>
                <a:ea typeface="+mn-ea"/>
                <a:cs typeface="+mn-cs"/>
              </a:rPr>
              <a:t>وای گیگ که همان استاندارد</a:t>
            </a:r>
            <a:r>
              <a:rPr kumimoji="0" lang="en-US" sz="2000" b="0" i="0" u="none" strike="noStrike" kern="0" cap="none" spc="0" normalizeH="0" baseline="0" noProof="0" dirty="0" smtClean="0">
                <a:ln>
                  <a:noFill/>
                </a:ln>
                <a:solidFill>
                  <a:schemeClr val="tx1"/>
                </a:solidFill>
                <a:effectLst/>
                <a:uLnTx/>
                <a:uFillTx/>
                <a:latin typeface="+mn-lt"/>
                <a:ea typeface="+mn-ea"/>
                <a:cs typeface="+mn-cs"/>
              </a:rPr>
              <a:t>IEEE802.11ad</a:t>
            </a:r>
            <a:r>
              <a:rPr kumimoji="0" lang="fa-IR" sz="2000" b="0" i="0" u="none" strike="noStrike" kern="0" cap="none" spc="0" normalizeH="0" baseline="0" noProof="0" dirty="0" smtClean="0">
                <a:ln>
                  <a:noFill/>
                </a:ln>
                <a:solidFill>
                  <a:schemeClr val="tx1"/>
                </a:solidFill>
                <a:effectLst/>
                <a:uLnTx/>
                <a:uFillTx/>
                <a:latin typeface="+mn-lt"/>
                <a:ea typeface="+mn-ea"/>
                <a:cs typeface="+mn-cs"/>
              </a:rPr>
              <a:t> می باشد از فرکانس۶۰ گیگا هرتز</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fa-IR" sz="2000" b="0" i="0" u="none" strike="noStrike" kern="0" cap="none" spc="0" normalizeH="0" baseline="0" noProof="0" dirty="0" smtClean="0">
                <a:ln>
                  <a:noFill/>
                </a:ln>
                <a:solidFill>
                  <a:schemeClr val="tx1"/>
                </a:solidFill>
                <a:effectLst/>
                <a:uLnTx/>
                <a:uFillTx/>
                <a:latin typeface="+mn-lt"/>
                <a:ea typeface="+mn-ea"/>
                <a:cs typeface="+mn-cs"/>
              </a:rPr>
              <a:t>برای انتقال اطلاعات استفاده می کند و مدل سه باند اش می تواند همزمان از سه باند ۲.۴ ، ۵ و ۶۰</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fa-IR" sz="2000" b="0" i="0" u="none" strike="noStrike" kern="0" cap="none" spc="0" normalizeH="0" baseline="0" noProof="0" dirty="0" smtClean="0">
                <a:ln>
                  <a:noFill/>
                </a:ln>
                <a:solidFill>
                  <a:schemeClr val="tx1"/>
                </a:solidFill>
                <a:effectLst/>
                <a:uLnTx/>
                <a:uFillTx/>
                <a:latin typeface="+mn-lt"/>
                <a:ea typeface="+mn-ea"/>
                <a:cs typeface="+mn-cs"/>
              </a:rPr>
              <a:t>گیگاهرتز</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fa-IR" sz="2000" b="0" i="0" u="none" strike="noStrike" kern="0" cap="none" spc="0" normalizeH="0" baseline="0" noProof="0" dirty="0" smtClean="0">
                <a:ln>
                  <a:noFill/>
                </a:ln>
                <a:solidFill>
                  <a:schemeClr val="tx1"/>
                </a:solidFill>
                <a:effectLst/>
                <a:uLnTx/>
                <a:uFillTx/>
                <a:latin typeface="+mn-lt"/>
                <a:ea typeface="+mn-ea"/>
                <a:cs typeface="+mn-cs"/>
              </a:rPr>
              <a:t>برای انتقال اطلاعات استفاده کند.</a:t>
            </a:r>
          </a:p>
          <a:p>
            <a:pPr marL="0" marR="0" lvl="0" indent="0" algn="just" defTabSz="914400" rtl="1" eaLnBrk="1" fontAlgn="base" latinLnBrk="0" hangingPunct="1">
              <a:lnSpc>
                <a:spcPct val="150000"/>
              </a:lnSpc>
              <a:spcBef>
                <a:spcPct val="20000"/>
              </a:spcBef>
              <a:spcAft>
                <a:spcPct val="0"/>
              </a:spcAft>
              <a:buClrTx/>
              <a:buSzTx/>
              <a:buFontTx/>
              <a:buNone/>
              <a:tabLst/>
              <a:defRPr/>
            </a:pPr>
            <a:r>
              <a:rPr kumimoji="0" lang="fa-IR" sz="2000" b="0" i="0" u="none" strike="noStrike" kern="0" cap="none" spc="0" normalizeH="0" baseline="0" noProof="0" dirty="0" smtClean="0">
                <a:ln>
                  <a:noFill/>
                </a:ln>
                <a:solidFill>
                  <a:schemeClr val="tx1"/>
                </a:solidFill>
                <a:effectLst/>
                <a:uLnTx/>
                <a:uFillTx/>
                <a:latin typeface="+mn-lt"/>
                <a:ea typeface="+mn-ea"/>
                <a:cs typeface="+mn-cs"/>
              </a:rPr>
              <a:t>در این صورت شما سرعت انتقال اطلاعات بی سیمی معادل </a:t>
            </a:r>
            <a:r>
              <a:rPr kumimoji="0" lang="fa-IR" sz="2000" i="0" u="sng" strike="noStrike" kern="0" cap="none" spc="0" normalizeH="0" baseline="0" noProof="0" dirty="0" smtClean="0">
                <a:ln>
                  <a:noFill/>
                </a:ln>
                <a:solidFill>
                  <a:schemeClr val="tx1"/>
                </a:solidFill>
                <a:effectLst/>
                <a:uLnTx/>
                <a:uFillTx/>
                <a:latin typeface="+mn-lt"/>
                <a:ea typeface="+mn-ea"/>
                <a:cs typeface="+mn-cs"/>
              </a:rPr>
              <a:t>۷</a:t>
            </a:r>
            <a:r>
              <a:rPr kumimoji="0" lang="fa-IR" sz="2000" b="0" i="0" u="none" strike="noStrike" kern="0" cap="none" spc="0" normalizeH="0" baseline="0" noProof="0" dirty="0" smtClean="0">
                <a:ln>
                  <a:noFill/>
                </a:ln>
                <a:solidFill>
                  <a:schemeClr val="tx1"/>
                </a:solidFill>
                <a:effectLst/>
                <a:uLnTx/>
                <a:uFillTx/>
                <a:latin typeface="+mn-lt"/>
                <a:ea typeface="+mn-ea"/>
                <a:cs typeface="+mn-cs"/>
              </a:rPr>
              <a:t> گیگابیت در ثانیه در اختیار خواهید داشت که هفت برابر سریع تر از استاندارد </a:t>
            </a:r>
            <a:r>
              <a:rPr kumimoji="0" lang="en-US" sz="2000" b="0" i="0" u="none" strike="noStrike" kern="0" cap="none" spc="0" normalizeH="0" baseline="0" noProof="0" dirty="0" smtClean="0">
                <a:ln>
                  <a:noFill/>
                </a:ln>
                <a:solidFill>
                  <a:schemeClr val="tx1"/>
                </a:solidFill>
                <a:effectLst/>
                <a:uLnTx/>
                <a:uFillTx/>
                <a:latin typeface="+mn-lt"/>
                <a:ea typeface="+mn-ea"/>
                <a:cs typeface="+mn-cs"/>
              </a:rPr>
              <a:t>802.11ac</a:t>
            </a:r>
            <a:r>
              <a:rPr kumimoji="0" lang="fa-IR"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fa-IR" sz="2000" b="0" i="0" u="none" strike="noStrike" kern="0" cap="none" spc="0" normalizeH="0" baseline="0" noProof="0" dirty="0" smtClean="0">
                <a:ln>
                  <a:noFill/>
                </a:ln>
                <a:solidFill>
                  <a:schemeClr val="tx1"/>
                </a:solidFill>
                <a:effectLst/>
                <a:uLnTx/>
                <a:uFillTx/>
                <a:latin typeface="+mn-lt"/>
                <a:ea typeface="+mn-ea"/>
                <a:cs typeface="+mn-cs"/>
              </a:rPr>
              <a:t>است و ۱۰ برابر سریع تر از </a:t>
            </a:r>
            <a:r>
              <a:rPr kumimoji="0" lang="en-US" sz="2000" b="0" i="0" u="none" strike="noStrike" kern="0" cap="none" spc="0" normalizeH="0" baseline="0" noProof="0" dirty="0" smtClean="0">
                <a:ln>
                  <a:noFill/>
                </a:ln>
                <a:solidFill>
                  <a:schemeClr val="tx1"/>
                </a:solidFill>
                <a:effectLst/>
                <a:uLnTx/>
                <a:uFillTx/>
                <a:latin typeface="+mn-lt"/>
                <a:ea typeface="+mn-ea"/>
                <a:cs typeface="+mn-cs"/>
              </a:rPr>
              <a:t>802.11n </a:t>
            </a:r>
            <a:r>
              <a:rPr kumimoji="0" lang="fa-IR" sz="2000" b="0" i="0" u="none" strike="noStrike" kern="0" cap="none" spc="0" normalizeH="0" baseline="0" noProof="0" dirty="0" smtClean="0">
                <a:ln>
                  <a:noFill/>
                </a:ln>
                <a:solidFill>
                  <a:schemeClr val="tx1"/>
                </a:solidFill>
                <a:effectLst/>
                <a:uLnTx/>
                <a:uFillTx/>
                <a:latin typeface="+mn-lt"/>
                <a:ea typeface="+mn-ea"/>
                <a:cs typeface="+mn-cs"/>
              </a:rPr>
              <a:t>عمل می کند که هم اکنون از آن به صورت گسترده استفاده می کنید.</a:t>
            </a:r>
          </a:p>
          <a:p>
            <a:pPr marL="0" marR="0" lvl="0" indent="0" algn="just" defTabSz="914400" rtl="1" eaLnBrk="1" fontAlgn="base" latinLnBrk="0" hangingPunct="1">
              <a:lnSpc>
                <a:spcPct val="150000"/>
              </a:lnSpc>
              <a:spcBef>
                <a:spcPct val="20000"/>
              </a:spcBef>
              <a:spcAft>
                <a:spcPct val="0"/>
              </a:spcAft>
              <a:buClrTx/>
              <a:buSzTx/>
              <a:buFontTx/>
              <a:buNone/>
              <a:tabLst/>
              <a:defRPr/>
            </a:pPr>
            <a:r>
              <a:rPr kumimoji="0" lang="fa-IR" sz="2000" b="0" i="0" u="none" strike="noStrike" kern="0" cap="none" spc="0" normalizeH="0" baseline="0" noProof="0" dirty="0" smtClean="0">
                <a:ln>
                  <a:noFill/>
                </a:ln>
                <a:solidFill>
                  <a:schemeClr val="tx1"/>
                </a:solidFill>
                <a:effectLst/>
                <a:uLnTx/>
                <a:uFillTx/>
                <a:latin typeface="+mn-lt"/>
                <a:ea typeface="+mn-ea"/>
                <a:cs typeface="+mn-cs"/>
              </a:rPr>
              <a:t>ضمن اینکه این استاندارد با دستگاه های وای-فای حال حاضر نیز سازگاری دارد و با آنها کار می کند.</a:t>
            </a:r>
          </a:p>
          <a:p>
            <a:pPr marL="0" marR="0" lvl="0" indent="0" algn="just" defTabSz="914400" rtl="1" eaLnBrk="1" fontAlgn="base" latinLnBrk="0" hangingPunct="1">
              <a:lnSpc>
                <a:spcPct val="150000"/>
              </a:lnSpc>
              <a:spcBef>
                <a:spcPct val="20000"/>
              </a:spcBef>
              <a:spcAft>
                <a:spcPct val="0"/>
              </a:spcAft>
              <a:buClrTx/>
              <a:buSzTx/>
              <a:buFontTx/>
              <a:buNone/>
              <a:tabLst/>
              <a:defRPr/>
            </a:pPr>
            <a:r>
              <a:rPr kumimoji="0" lang="fa-IR" sz="2000" b="0" i="0" u="none" strike="noStrike" kern="0" cap="none" spc="0" normalizeH="0" baseline="0" noProof="0" dirty="0" smtClean="0">
                <a:ln>
                  <a:noFill/>
                </a:ln>
                <a:solidFill>
                  <a:schemeClr val="tx1"/>
                </a:solidFill>
                <a:effectLst/>
                <a:uLnTx/>
                <a:uFillTx/>
                <a:latin typeface="+mn-lt"/>
                <a:ea typeface="+mn-ea"/>
                <a:cs typeface="+mn-cs"/>
              </a:rPr>
              <a:t>البته بزرگترین اشکال این تکنولوژی کوتاه بودن برد ان است که عملا انرا بی نتیجه کرده است.</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t>مشخصات استاندارد های رایج شبکه</a:t>
            </a:r>
            <a:r>
              <a:rPr lang="en-US" sz="3600" b="1" dirty="0" smtClean="0"/>
              <a:t>802.11</a:t>
            </a:r>
            <a:endParaRPr lang="en-US" sz="3600" b="1" dirty="0"/>
          </a:p>
        </p:txBody>
      </p:sp>
      <p:sp>
        <p:nvSpPr>
          <p:cNvPr id="3" name="Content Placeholder 2"/>
          <p:cNvSpPr>
            <a:spLocks noGrp="1"/>
          </p:cNvSpPr>
          <p:nvPr>
            <p:ph idx="1"/>
          </p:nvPr>
        </p:nvSpPr>
        <p:spPr/>
        <p:txBody>
          <a:bodyPr/>
          <a:lstStyle/>
          <a:p>
            <a:endParaRPr lang="en-US"/>
          </a:p>
        </p:txBody>
      </p:sp>
      <p:pic>
        <p:nvPicPr>
          <p:cNvPr id="1026" name="Picture 2" descr="E:\Hadi\University\WiFi\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8" y="1295400"/>
            <a:ext cx="90912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682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ustom 1">
      <a:majorFont>
        <a:latin typeface="Times New Roman"/>
        <a:ea typeface=""/>
        <a:cs typeface="B Titr"/>
      </a:majorFont>
      <a:minorFont>
        <a:latin typeface="Times New Roman"/>
        <a:ea typeface=""/>
        <a:cs typeface="B Nazani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1076</Template>
  <TotalTime>1063</TotalTime>
  <Words>2966</Words>
  <Application>Microsoft Office PowerPoint</Application>
  <PresentationFormat>On-screen Show (4:3)</PresentationFormat>
  <Paragraphs>149</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 Nazanin</vt:lpstr>
      <vt:lpstr>B Titr</vt:lpstr>
      <vt:lpstr>Calibri</vt:lpstr>
      <vt:lpstr>Tahoma</vt:lpstr>
      <vt:lpstr>Times New Roman</vt:lpstr>
      <vt:lpstr>Wingdings</vt:lpstr>
      <vt:lpstr>Diseño predeterminado</vt:lpstr>
      <vt:lpstr>PowerPoint Presentation</vt:lpstr>
      <vt:lpstr>PowerPoint Presentation</vt:lpstr>
      <vt:lpstr>PowerPoint Presentation</vt:lpstr>
      <vt:lpstr>مشخصات استانداردهای مرسوم WiFi </vt:lpstr>
      <vt:lpstr>PowerPoint Presentation</vt:lpstr>
      <vt:lpstr>سایر استاندارد های WiFi</vt:lpstr>
      <vt:lpstr>استاندارد های جدید در حال ارائه</vt:lpstr>
      <vt:lpstr>استاندارد های جدید در حال ارائه</vt:lpstr>
      <vt:lpstr>مشخصات استاندارد های رایج شبکه802.11</vt:lpstr>
      <vt:lpstr>فریم ارسال اطلاعات در 802.11</vt:lpstr>
      <vt:lpstr>PowerPoint Presentation</vt:lpstr>
      <vt:lpstr>انواع مدولاسیون بکار رفته در WiFi</vt:lpstr>
      <vt:lpstr>DSSS</vt:lpstr>
      <vt:lpstr>PowerPoint Presentation</vt:lpstr>
      <vt:lpstr>PowerPoint Presentation</vt:lpstr>
      <vt:lpstr>OFDM</vt:lpstr>
      <vt:lpstr>PowerPoint Presentation</vt:lpstr>
      <vt:lpstr>PowerPoint Presentation</vt:lpstr>
      <vt:lpstr>نحوه ارتباطات بی سیم</vt:lpstr>
      <vt:lpstr>دسترسی به رسانه </vt:lpstr>
      <vt:lpstr>PowerPoint Presentation</vt:lpstr>
      <vt:lpstr>PowerPoint Presentation</vt:lpstr>
      <vt:lpstr>PowerPoint Presentation</vt:lpstr>
      <vt:lpstr>خدمات ايستگاهی</vt:lpstr>
      <vt:lpstr>PowerPoint Presentation</vt:lpstr>
      <vt:lpstr>PowerPoint Presentation</vt:lpstr>
      <vt:lpstr>wimax</vt:lpstr>
      <vt:lpstr>تقسیم بندی انواع شبکه</vt:lpstr>
      <vt:lpstr>جدول نمایش انواع شبکه های بی سیم و دسته بندی بر اساس کاربرد</vt:lpstr>
      <vt:lpstr>MIMO Antenna</vt:lpstr>
      <vt:lpstr>PowerPoint Presentation</vt:lpstr>
      <vt:lpstr>آنتن mimo چه کاری انجام می دهد</vt:lpstr>
      <vt:lpstr>1- Precoding</vt:lpstr>
      <vt:lpstr>2- Spatial multiplexing</vt:lpstr>
      <vt:lpstr>3- Diversity Coding</vt:lpstr>
      <vt:lpstr>با تشكر از توجه شما  سيد هادي ساداتي نژاد(8912220045)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sadatinejad</dc:creator>
  <cp:lastModifiedBy>omid</cp:lastModifiedBy>
  <cp:revision>182</cp:revision>
  <dcterms:created xsi:type="dcterms:W3CDTF">2012-11-14T23:05:22Z</dcterms:created>
  <dcterms:modified xsi:type="dcterms:W3CDTF">2018-06-02T07:10:45Z</dcterms:modified>
</cp:coreProperties>
</file>