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7" r:id="rId2"/>
    <p:sldId id="266" r:id="rId3"/>
    <p:sldId id="261" r:id="rId4"/>
    <p:sldId id="263" r:id="rId5"/>
    <p:sldId id="265" r:id="rId6"/>
    <p:sldId id="262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597" autoAdjust="0"/>
    <p:restoredTop sz="90929"/>
  </p:normalViewPr>
  <p:slideViewPr>
    <p:cSldViewPr>
      <p:cViewPr varScale="1">
        <p:scale>
          <a:sx n="79" d="100"/>
          <a:sy n="79" d="100"/>
        </p:scale>
        <p:origin x="-10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324DBD-1798-413A-992B-9F8DBE0398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0E0F6D-B6CC-4BFB-91A6-98C956A3E0B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6FFA5-E266-4D41-AC7A-FEEC56A5D559}" type="slidenum">
              <a:rPr lang="en-US"/>
              <a:pPr/>
              <a:t>1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BE6E14-B7EB-4C71-B2E4-C4B8EF9F8983}" type="slidenum">
              <a:rPr lang="en-US"/>
              <a:pPr/>
              <a:t>2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BE589-B37B-44BD-8506-C8B8D2C124CB}" type="slidenum">
              <a:rPr lang="en-US"/>
              <a:pPr/>
              <a:t>3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8AF40D-9DBA-4375-B2F2-129155230D68}" type="slidenum">
              <a:rPr lang="en-US"/>
              <a:pPr/>
              <a:t>4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4262E-4235-4A7A-924A-DD2DEE8CFB96}" type="slidenum">
              <a:rPr lang="en-US"/>
              <a:pPr/>
              <a:t>5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4E3BD7-B469-4BF7-8670-EF3502303F5B}" type="slidenum">
              <a:rPr lang="en-US"/>
              <a:pPr/>
              <a:t>6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/>
          <a:lstStyle/>
          <a:p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8578B-DE4E-41F6-9C17-0D592499E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67D4B-EEA2-4452-AE3E-B1C8C9834C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849B9-958F-4A78-AF91-2334C30777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A151A5-B0F9-4423-B90D-CC837A8BF3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AA6BA-99DB-4344-BB9E-64C970A984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2E485-9784-493D-AB0F-C759124B9F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AB3A6-D988-4E6A-A7AD-DA6A88055F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1213E-881D-4F56-8DE2-D3B0C24D82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B3B5A-41FF-4EE7-860B-6802939B30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D6F92-6C2E-4B1A-81EA-0D250F3E9A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6EBDB-B99D-47F0-89DE-C4B5D81E34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9E70E-7895-461C-BD4A-66929870AC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56E9E8-7B8B-4098-9D55-A42B6FF3CA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609600" y="6248400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 i="1">
                <a:solidFill>
                  <a:srgbClr val="000000"/>
                </a:solidFill>
                <a:latin typeface="Times-Roman"/>
                <a:cs typeface="Times New Roman" pitchFamily="18" charset="0"/>
              </a:rPr>
              <a:t>Cognitive Therapy in Groups: Guidelines and Resources for Practice, Second Edition.</a:t>
            </a:r>
            <a:r>
              <a:rPr lang="en-GB" sz="1400">
                <a:solidFill>
                  <a:srgbClr val="000000"/>
                </a:solidFill>
                <a:latin typeface="Times-Roman"/>
                <a:cs typeface="Times New Roman" pitchFamily="18" charset="0"/>
              </a:rPr>
              <a:t/>
            </a:r>
            <a:br>
              <a:rPr lang="en-GB" sz="1400">
                <a:solidFill>
                  <a:srgbClr val="000000"/>
                </a:solidFill>
                <a:latin typeface="Times-Roman"/>
                <a:cs typeface="Times New Roman" pitchFamily="18" charset="0"/>
              </a:rPr>
            </a:br>
            <a:r>
              <a:rPr lang="en-GB" sz="1400">
                <a:solidFill>
                  <a:srgbClr val="000000"/>
                </a:solidFill>
                <a:latin typeface="Times-Roman"/>
                <a:cs typeface="Times New Roman" pitchFamily="18" charset="0"/>
              </a:rPr>
              <a:t>By Michael Free. Copyright © 2007 John Wiley &amp; Sons, Ltd.</a:t>
            </a:r>
            <a:endParaRPr lang="en-GB" sz="1400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685800" y="62484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 descr="F:\CTIGCoverpic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1524000" y="609600"/>
            <a:ext cx="6400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a-IR" sz="4000" b="1" dirty="0" smtClean="0">
                <a:solidFill>
                  <a:srgbClr val="FFFF00"/>
                </a:solidFill>
                <a:latin typeface="Arial" pitchFamily="34" charset="0"/>
                <a:cs typeface="B Titr" pitchFamily="2" charset="-78"/>
              </a:rPr>
              <a:t>جلسه شانزدهم</a:t>
            </a:r>
          </a:p>
          <a:p>
            <a:pPr algn="ctr">
              <a:spcBef>
                <a:spcPct val="20000"/>
              </a:spcBef>
            </a:pPr>
            <a:r>
              <a:rPr lang="fa-IR" sz="4000" b="1" dirty="0" smtClean="0">
                <a:solidFill>
                  <a:srgbClr val="FFFF00"/>
                </a:solidFill>
                <a:latin typeface="Arial" pitchFamily="34" charset="0"/>
                <a:cs typeface="B Titr" pitchFamily="2" charset="-78"/>
              </a:rPr>
              <a:t>تغییر پیش‌فرض‌های ادراکی</a:t>
            </a:r>
            <a:endParaRPr lang="en-US" sz="4000" b="1" dirty="0">
              <a:solidFill>
                <a:srgbClr val="FFFF00"/>
              </a:solidFill>
              <a:latin typeface="Arial" pitchFamily="34" charset="0"/>
              <a:cs typeface="B Titr" pitchFamily="2" charset="-78"/>
            </a:endParaRP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8001000" cy="560388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latin typeface="Arial Narrow" pitchFamily="34" charset="0"/>
                <a:cs typeface="B Titr" pitchFamily="2" charset="-78"/>
              </a:rPr>
              <a:t>زن جوان / پیر</a:t>
            </a:r>
            <a:endParaRPr lang="en-AU" dirty="0">
              <a:solidFill>
                <a:srgbClr val="FF0000"/>
              </a:solidFill>
              <a:latin typeface="Arial Narrow" pitchFamily="34" charset="0"/>
              <a:cs typeface="B Titr" pitchFamily="2" charset="-78"/>
            </a:endParaRPr>
          </a:p>
        </p:txBody>
      </p:sp>
      <p:pic>
        <p:nvPicPr>
          <p:cNvPr id="238595" name="Picture 3" descr="D:\Picsfor CT Manual\OLDYOU~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90800" y="990600"/>
            <a:ext cx="4679950" cy="5257800"/>
          </a:xfrm>
          <a:noFill/>
          <a:ln/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fa-IR" sz="4000" dirty="0" smtClean="0">
                <a:solidFill>
                  <a:srgbClr val="FF0000"/>
                </a:solidFill>
                <a:latin typeface="Arial Narrow" pitchFamily="34" charset="0"/>
                <a:cs typeface="B Titr" pitchFamily="2" charset="-78"/>
              </a:rPr>
              <a:t>تغییر آنچه شما می‌بینید</a:t>
            </a:r>
            <a:endParaRPr lang="en-AU" sz="4000" dirty="0">
              <a:solidFill>
                <a:srgbClr val="FF0000"/>
              </a:solidFill>
              <a:latin typeface="Arial Narrow" pitchFamily="34" charset="0"/>
              <a:cs typeface="B Titr" pitchFamily="2" charset="-78"/>
            </a:endParaRPr>
          </a:p>
        </p:txBody>
      </p:sp>
      <p:pic>
        <p:nvPicPr>
          <p:cNvPr id="228355" name="Picture 3" descr="D:\Picsfor CT Manual\OLDYOU~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524000"/>
            <a:ext cx="2133600" cy="2514600"/>
          </a:xfrm>
          <a:noFill/>
          <a:ln/>
        </p:spPr>
      </p:pic>
      <p:graphicFrame>
        <p:nvGraphicFramePr>
          <p:cNvPr id="228385" name="Group 33"/>
          <p:cNvGraphicFramePr>
            <a:graphicFrameLocks noGrp="1"/>
          </p:cNvGraphicFramePr>
          <p:nvPr>
            <p:ph type="tbl" idx="1"/>
          </p:nvPr>
        </p:nvGraphicFramePr>
        <p:xfrm>
          <a:off x="2209800" y="981075"/>
          <a:ext cx="6705600" cy="5114928"/>
        </p:xfrm>
        <a:graphic>
          <a:graphicData uri="http://schemas.openxmlformats.org/drawingml/2006/table">
            <a:tbl>
              <a:tblPr/>
              <a:tblGrid>
                <a:gridCol w="3352800"/>
                <a:gridCol w="3352800"/>
              </a:tblGrid>
              <a:tr h="782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Titr" pitchFamily="2" charset="-78"/>
                        </a:rPr>
                        <a:t>زن پیر</a:t>
                      </a:r>
                      <a:endParaRPr kumimoji="0" lang="en-A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Titr" pitchFamily="2" charset="-78"/>
                        </a:rPr>
                        <a:t>زن جوان</a:t>
                      </a:r>
                      <a:endParaRPr kumimoji="0" lang="en-A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Koodak" pitchFamily="2" charset="-78"/>
                        </a:rPr>
                        <a:t>نوک بینی</a:t>
                      </a:r>
                      <a:endParaRPr kumimoji="0" lang="en-A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Koodak" pitchFamily="2" charset="-78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Koodak" pitchFamily="2" charset="-78"/>
                        </a:rPr>
                        <a:t>نوک چانه</a:t>
                      </a:r>
                      <a:endParaRPr kumimoji="0" lang="en-A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Koodak" pitchFamily="2" charset="-7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Koodak" pitchFamily="2" charset="-78"/>
                        </a:rPr>
                        <a:t>چشم</a:t>
                      </a:r>
                      <a:endParaRPr kumimoji="0" lang="en-A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Koodak" pitchFamily="2" charset="-78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Koodak" pitchFamily="2" charset="-78"/>
                        </a:rPr>
                        <a:t>گوش</a:t>
                      </a:r>
                      <a:endParaRPr kumimoji="0" lang="en-A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Koodak" pitchFamily="2" charset="-7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Koodak" pitchFamily="2" charset="-78"/>
                        </a:rPr>
                        <a:t>دهان</a:t>
                      </a:r>
                      <a:endParaRPr kumimoji="0" lang="en-A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Koodak" pitchFamily="2" charset="-78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Koodak" pitchFamily="2" charset="-78"/>
                        </a:rPr>
                        <a:t>گردنبند</a:t>
                      </a:r>
                      <a:endParaRPr kumimoji="0" lang="en-A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Koodak" pitchFamily="2" charset="-7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Koodak" pitchFamily="2" charset="-78"/>
                        </a:rPr>
                        <a:t>زگیل روی بینی</a:t>
                      </a:r>
                      <a:endParaRPr kumimoji="0" lang="en-A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Koodak" pitchFamily="2" charset="-78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Koodak" pitchFamily="2" charset="-78"/>
                        </a:rPr>
                        <a:t>بینی</a:t>
                      </a:r>
                      <a:endParaRPr kumimoji="0" lang="en-A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Koodak" pitchFamily="2" charset="-7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Koodak" pitchFamily="2" charset="-78"/>
                        </a:rPr>
                        <a:t>به سمت ما نگاه می‌کند</a:t>
                      </a:r>
                      <a:endParaRPr kumimoji="0" lang="en-A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Koodak" pitchFamily="2" charset="-78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Koodak" pitchFamily="2" charset="-78"/>
                        </a:rPr>
                        <a:t>به دور نگاه می‌کند</a:t>
                      </a:r>
                      <a:endParaRPr kumimoji="0" lang="en-A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Koodak" pitchFamily="2" charset="-7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Koodak" pitchFamily="2" charset="-78"/>
                        </a:rPr>
                        <a:t>چانه</a:t>
                      </a:r>
                      <a:endParaRPr kumimoji="0" lang="en-A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Koodak" pitchFamily="2" charset="-78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Koodak" pitchFamily="2" charset="-78"/>
                        </a:rPr>
                        <a:t>پایین گردن</a:t>
                      </a:r>
                      <a:endParaRPr kumimoji="0" lang="en-A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Koodak" pitchFamily="2" charset="-7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Koodak" pitchFamily="2" charset="-78"/>
                        </a:rPr>
                        <a:t>موی روی بینی</a:t>
                      </a:r>
                      <a:endParaRPr kumimoji="0" lang="en-A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Koodak" pitchFamily="2" charset="-78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Koodak" pitchFamily="2" charset="-78"/>
                        </a:rPr>
                        <a:t>مژه</a:t>
                      </a:r>
                      <a:endParaRPr kumimoji="0" lang="en-A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Koodak" pitchFamily="2" charset="-7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762000"/>
          </a:xfrm>
        </p:spPr>
        <p:txBody>
          <a:bodyPr/>
          <a:lstStyle/>
          <a:p>
            <a:r>
              <a:rPr lang="fa-IR" sz="3600" dirty="0" smtClean="0">
                <a:solidFill>
                  <a:srgbClr val="FF0000"/>
                </a:solidFill>
                <a:latin typeface="Arial Narrow" pitchFamily="34" charset="0"/>
                <a:cs typeface="B Titr" pitchFamily="2" charset="-78"/>
              </a:rPr>
              <a:t>استفاده از کارت‌های تغییر ادراکی</a:t>
            </a:r>
            <a:endParaRPr lang="en-AU" sz="3600" dirty="0">
              <a:solidFill>
                <a:srgbClr val="FF0000"/>
              </a:solidFill>
              <a:latin typeface="Arial Narrow" pitchFamily="34" charset="0"/>
              <a:cs typeface="B Titr" pitchFamily="2" charset="-78"/>
            </a:endParaRPr>
          </a:p>
        </p:txBody>
      </p:sp>
      <p:graphicFrame>
        <p:nvGraphicFramePr>
          <p:cNvPr id="232519" name="Group 71"/>
          <p:cNvGraphicFramePr>
            <a:graphicFrameLocks noGrp="1"/>
          </p:cNvGraphicFramePr>
          <p:nvPr>
            <p:ph type="tbl" idx="1"/>
          </p:nvPr>
        </p:nvGraphicFramePr>
        <p:xfrm>
          <a:off x="533400" y="1371600"/>
          <a:ext cx="8305800" cy="4422722"/>
        </p:xfrm>
        <a:graphic>
          <a:graphicData uri="http://schemas.openxmlformats.org/drawingml/2006/table">
            <a:tbl>
              <a:tblPr/>
              <a:tblGrid>
                <a:gridCol w="8305800"/>
              </a:tblGrid>
              <a:tr h="60397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Lucida Handwriting" pitchFamily="66" charset="0"/>
                          <a:cs typeface="B Koodak" pitchFamily="2" charset="-78"/>
                        </a:rPr>
                        <a:t>من با ارزشم چون همه مردم با ارزشند</a:t>
                      </a: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Lucida Handwriting" pitchFamily="66" charset="0"/>
                        <a:cs typeface="B Koodak" pitchFamily="2" charset="-78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Lucida Handwriting" pitchFamily="66" charset="0"/>
                          <a:cs typeface="B Koodak" pitchFamily="2" charset="-78"/>
                        </a:rPr>
                        <a:t>جامعه من برای همه مردم ارزش قایل است چون، برای کسانی که مجرم هستند و از نظر فیزیکی به دیگران صدمه می زنند و کسانی که نمی توانند خود را کنترل کنند تنبیه در نظر می گیرد.</a:t>
                      </a: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Lucida Handwriting" pitchFamily="66" charset="0"/>
                        <a:cs typeface="B Koodak" pitchFamily="2" charset="-78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8">
                <a:tc>
                  <a:txBody>
                    <a:bodyPr/>
                    <a:lstStyle/>
                    <a:p>
                      <a:pPr marL="457200" marR="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Lucida Handwriting" pitchFamily="66" charset="0"/>
                          <a:cs typeface="B Koodak" pitchFamily="2" charset="-78"/>
                        </a:rPr>
                        <a:t>من برای دیگران بخاطر وجودشان ارزش قائل هستم. برای ارزشمند بودن لازم نیست کاری برایم بکنند.</a:t>
                      </a: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Lucida Handwriting" pitchFamily="66" charset="0"/>
                        <a:cs typeface="B Koodak" pitchFamily="2" charset="-78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625">
                <a:tc>
                  <a:txBody>
                    <a:bodyPr/>
                    <a:lstStyle/>
                    <a:p>
                      <a:pPr marL="457200" marR="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Lucida Handwriting" pitchFamily="66" charset="0"/>
                          <a:cs typeface="B Koodak" pitchFamily="2" charset="-78"/>
                        </a:rPr>
                        <a:t>مذهب من به من آموخته است که همه انسانها ارزشمند هستند.</a:t>
                      </a: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Lucida Handwriting" pitchFamily="66" charset="0"/>
                        <a:cs typeface="B Koodak" pitchFamily="2" charset="-78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38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Lucida Handwriting" pitchFamily="66" charset="0"/>
                        <a:cs typeface="B Koodak" pitchFamily="2" charset="-78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705">
                <a:tc>
                  <a:txBody>
                    <a:bodyPr/>
                    <a:lstStyle/>
                    <a:p>
                      <a:pPr marL="457200" marR="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Lucida Handwriting" pitchFamily="66" charset="0"/>
                        <a:cs typeface="B Koodak" pitchFamily="2" charset="-78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97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Lucida Handwriting" pitchFamily="66" charset="0"/>
                        <a:cs typeface="B Koodak" pitchFamily="2" charset="-78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1026"/>
          <p:cNvSpPr>
            <a:spLocks noChangeArrowheads="1"/>
          </p:cNvSpPr>
          <p:nvPr/>
        </p:nvSpPr>
        <p:spPr bwMode="auto">
          <a:xfrm>
            <a:off x="0" y="0"/>
            <a:ext cx="21336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3654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09600" y="261938"/>
            <a:ext cx="8305800" cy="433387"/>
          </a:xfrm>
        </p:spPr>
        <p:txBody>
          <a:bodyPr/>
          <a:lstStyle/>
          <a:p>
            <a:r>
              <a:rPr lang="fa-IR" sz="3200" dirty="0" smtClean="0">
                <a:solidFill>
                  <a:srgbClr val="FF0000"/>
                </a:solidFill>
                <a:latin typeface="Arial Narrow" pitchFamily="34" charset="0"/>
                <a:cs typeface="B Titr" pitchFamily="2" charset="-78"/>
              </a:rPr>
              <a:t>نمونه کاربرگ تغییر پیش‌فرض‌های ادراکی</a:t>
            </a:r>
            <a:endParaRPr lang="en-AU" sz="3200" dirty="0">
              <a:solidFill>
                <a:srgbClr val="FF0000"/>
              </a:solidFill>
              <a:latin typeface="Arial Narrow" pitchFamily="34" charset="0"/>
              <a:cs typeface="B Titr" pitchFamily="2" charset="-78"/>
            </a:endParaRPr>
          </a:p>
        </p:txBody>
      </p:sp>
      <p:graphicFrame>
        <p:nvGraphicFramePr>
          <p:cNvPr id="236548" name="Object 1028"/>
          <p:cNvGraphicFramePr>
            <a:graphicFrameLocks noChangeAspect="1"/>
          </p:cNvGraphicFramePr>
          <p:nvPr>
            <p:ph idx="1"/>
          </p:nvPr>
        </p:nvGraphicFramePr>
        <p:xfrm>
          <a:off x="225425" y="855663"/>
          <a:ext cx="8905875" cy="5468937"/>
        </p:xfrm>
        <a:graphic>
          <a:graphicData uri="http://schemas.openxmlformats.org/presentationml/2006/ole">
            <p:oleObj spid="_x0000_s236548" name="Document" r:id="rId4" imgW="9617022" imgH="6696138" progId="Word.Document.8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057275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latin typeface="Arial Narrow" pitchFamily="34" charset="0"/>
                <a:cs typeface="B Titr" pitchFamily="2" charset="-78"/>
              </a:rPr>
              <a:t>کار انفرادی جلسه شانزدهم</a:t>
            </a:r>
            <a:endParaRPr lang="en-AU" dirty="0">
              <a:solidFill>
                <a:srgbClr val="FF0000"/>
              </a:solidFill>
              <a:latin typeface="Arial Narrow" pitchFamily="34" charset="0"/>
              <a:cs typeface="B Titr" pitchFamily="2" charset="-78"/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620000" cy="3810000"/>
          </a:xfrm>
        </p:spPr>
        <p:txBody>
          <a:bodyPr/>
          <a:lstStyle/>
          <a:p>
            <a:pPr marL="533400" indent="-533400" algn="r" rtl="1">
              <a:buFont typeface="Wingdings" pitchFamily="2" charset="2"/>
              <a:buAutoNum type="arabicPeriod"/>
            </a:pPr>
            <a:r>
              <a:rPr lang="fa-IR" dirty="0" smtClean="0">
                <a:latin typeface="Arial Narrow" pitchFamily="34" charset="0"/>
                <a:cs typeface="B Koodak" pitchFamily="2" charset="-78"/>
              </a:rPr>
              <a:t>جداول تغییر ادراکی را برای هر یک از باورهای فهرست اصلی باورها تشکیل دهید و روی آنها کار کنید.</a:t>
            </a:r>
            <a:endParaRPr lang="en-AU" dirty="0">
              <a:latin typeface="Arial Narrow" pitchFamily="34" charset="0"/>
              <a:cs typeface="B Koodak" pitchFamily="2" charset="-78"/>
            </a:endParaRPr>
          </a:p>
          <a:p>
            <a:pPr marL="533400" indent="-533400" algn="r" rtl="1">
              <a:buFont typeface="Wingdings" pitchFamily="2" charset="2"/>
              <a:buAutoNum type="arabicPeriod"/>
            </a:pPr>
            <a:r>
              <a:rPr lang="fa-IR" dirty="0" smtClean="0">
                <a:latin typeface="Arial Narrow" pitchFamily="34" charset="0"/>
                <a:cs typeface="B Koodak" pitchFamily="2" charset="-78"/>
              </a:rPr>
              <a:t>به کار بر روی نقشه های روان‌بنه  ادامه دهید.</a:t>
            </a:r>
            <a:endParaRPr lang="en-AU" dirty="0">
              <a:latin typeface="Arial Narrow" pitchFamily="34" charset="0"/>
              <a:cs typeface="B Koodak" pitchFamily="2" charset="-78"/>
            </a:endParaRPr>
          </a:p>
          <a:p>
            <a:pPr marL="533400" indent="-533400" algn="r" rtl="1">
              <a:buFontTx/>
              <a:buNone/>
            </a:pPr>
            <a:r>
              <a:rPr lang="en-AU" dirty="0">
                <a:latin typeface="Arial Narrow" pitchFamily="34" charset="0"/>
                <a:cs typeface="B Koodak" pitchFamily="2" charset="-78"/>
              </a:rPr>
              <a:t> 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172</Words>
  <Application>Microsoft PowerPoint</Application>
  <PresentationFormat>On-screen Show (4:3)</PresentationFormat>
  <Paragraphs>36</Paragraphs>
  <Slides>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Default Design</vt:lpstr>
      <vt:lpstr>Microsoft Office Word 97 - 2003 Document</vt:lpstr>
      <vt:lpstr>Slide 1</vt:lpstr>
      <vt:lpstr>زن جوان / پیر</vt:lpstr>
      <vt:lpstr>تغییر آنچه شما می‌بینید</vt:lpstr>
      <vt:lpstr>استفاده از کارت‌های تغییر ادراکی</vt:lpstr>
      <vt:lpstr>نمونه کاربرگ تغییر پیش‌فرض‌های ادراکی</vt:lpstr>
      <vt:lpstr>کار انفرادی جلسه شانزدهم</vt:lpstr>
    </vt:vector>
  </TitlesOfParts>
  <Company>tdyi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to Know You Exercise</dc:title>
  <dc:creator>Thomson</dc:creator>
  <cp:lastModifiedBy>MRT</cp:lastModifiedBy>
  <cp:revision>31</cp:revision>
  <dcterms:created xsi:type="dcterms:W3CDTF">2006-09-27T10:40:09Z</dcterms:created>
  <dcterms:modified xsi:type="dcterms:W3CDTF">2010-06-01T21:44:23Z</dcterms:modified>
</cp:coreProperties>
</file>