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54" d="100"/>
          <a:sy n="54" d="100"/>
        </p:scale>
        <p:origin x="9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08CCA2-564D-466F-9F54-AF409200AF6E}" type="datetimeFigureOut">
              <a:rPr lang="en-US" smtClean="0"/>
              <a:t>1/14/2022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0C23D4-7A35-46AC-9245-F71D0742A477}" type="slidenum">
              <a:rPr lang="en-US" smtClean="0"/>
              <a:t>‹#›</a:t>
            </a:fld>
            <a:endParaRPr lang="en-US"/>
          </a:p>
        </p:txBody>
      </p:sp>
    </p:spTree>
    <p:extLst>
      <p:ext uri="{BB962C8B-B14F-4D97-AF65-F5344CB8AC3E}">
        <p14:creationId xmlns:p14="http://schemas.microsoft.com/office/powerpoint/2010/main" val="17746473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E0796-29D5-495B-B8FF-498372B77E3B}" type="datetimeFigureOut">
              <a:rPr lang="en-US" smtClean="0"/>
              <a:t>1/14/2022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2EEF4-9A7C-40C8-A465-3CFE081D7439}" type="slidenum">
              <a:rPr lang="en-US" smtClean="0"/>
              <a:t>‹#›</a:t>
            </a:fld>
            <a:endParaRPr lang="en-US"/>
          </a:p>
        </p:txBody>
      </p:sp>
    </p:spTree>
    <p:extLst>
      <p:ext uri="{BB962C8B-B14F-4D97-AF65-F5344CB8AC3E}">
        <p14:creationId xmlns:p14="http://schemas.microsoft.com/office/powerpoint/2010/main" val="27785299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62EEF4-9A7C-40C8-A465-3CFE081D7439}" type="slidenum">
              <a:rPr lang="en-US" smtClean="0"/>
              <a:t>6</a:t>
            </a:fld>
            <a:endParaRPr lang="en-US"/>
          </a:p>
        </p:txBody>
      </p:sp>
    </p:spTree>
    <p:extLst>
      <p:ext uri="{BB962C8B-B14F-4D97-AF65-F5344CB8AC3E}">
        <p14:creationId xmlns:p14="http://schemas.microsoft.com/office/powerpoint/2010/main" val="3711917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07A2E14-759C-49F1-AE34-5FA325EA6AC7}" type="datetime1">
              <a:rPr lang="en-US" smtClean="0"/>
              <a:t>1/14/2022</a:t>
            </a:fld>
            <a:endParaRPr lang="en-US"/>
          </a:p>
        </p:txBody>
      </p:sp>
      <p:sp>
        <p:nvSpPr>
          <p:cNvPr id="20" name="Footer Placeholder 19"/>
          <p:cNvSpPr>
            <a:spLocks noGrp="1"/>
          </p:cNvSpPr>
          <p:nvPr>
            <p:ph type="ftr" sz="quarter" idx="11"/>
          </p:nvPr>
        </p:nvSpPr>
        <p:spPr/>
        <p:txBody>
          <a:bodyPr/>
          <a:lstStyle/>
          <a:p>
            <a:r>
              <a:rPr lang="en-US" smtClean="0"/>
              <a:t>www.Prozhe.com</a:t>
            </a:r>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5AEBB-E9BA-46CD-8B88-0A5627D64E73}" type="datetime1">
              <a:rPr lang="en-US" smtClean="0"/>
              <a:t>1/14/2022</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CF103C-0D64-42D0-B0CB-96C3C6E7C5D3}" type="datetime1">
              <a:rPr lang="en-US" smtClean="0"/>
              <a:t>1/14/2022</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0A331A-6629-4878-B7EC-D7815D3D3D68}" type="datetime1">
              <a:rPr lang="en-US" smtClean="0"/>
              <a:t>1/14/2022</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F35182-AF44-471D-BC5A-BD8C97539AD5}" type="datetime1">
              <a:rPr lang="en-US" smtClean="0"/>
              <a:t>1/14/2022</a:t>
            </a:fld>
            <a:endParaRPr lang="en-US"/>
          </a:p>
        </p:txBody>
      </p:sp>
      <p:sp>
        <p:nvSpPr>
          <p:cNvPr id="5" name="Footer Placeholder 4"/>
          <p:cNvSpPr>
            <a:spLocks noGrp="1"/>
          </p:cNvSpPr>
          <p:nvPr>
            <p:ph type="ftr" sz="quarter" idx="11"/>
          </p:nvPr>
        </p:nvSpPr>
        <p:spPr/>
        <p:txBody>
          <a:bodyPr/>
          <a:lstStyle/>
          <a:p>
            <a:r>
              <a:rPr lang="en-US" smtClean="0"/>
              <a:t>www.Prozhe.com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E9734-FFCA-4A3A-96BF-E674F228DCEF}" type="datetime1">
              <a:rPr lang="en-US" smtClean="0"/>
              <a:t>1/14/2022</a:t>
            </a:fld>
            <a:endParaRPr lang="en-US"/>
          </a:p>
        </p:txBody>
      </p:sp>
      <p:sp>
        <p:nvSpPr>
          <p:cNvPr id="6" name="Footer Placeholder 5"/>
          <p:cNvSpPr>
            <a:spLocks noGrp="1"/>
          </p:cNvSpPr>
          <p:nvPr>
            <p:ph type="ftr" sz="quarter" idx="11"/>
          </p:nvPr>
        </p:nvSpPr>
        <p:spPr/>
        <p:txBody>
          <a:bodyPr/>
          <a:lstStyle/>
          <a:p>
            <a:r>
              <a:rPr lang="en-US" smtClean="0"/>
              <a:t>www.Prozhe.com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DB8C6A-C342-43AF-964D-8E2B81CEDA68}" type="datetime1">
              <a:rPr lang="en-US" smtClean="0"/>
              <a:t>1/14/2022</a:t>
            </a:fld>
            <a:endParaRPr lang="en-US"/>
          </a:p>
        </p:txBody>
      </p:sp>
      <p:sp>
        <p:nvSpPr>
          <p:cNvPr id="8" name="Footer Placeholder 7"/>
          <p:cNvSpPr>
            <a:spLocks noGrp="1"/>
          </p:cNvSpPr>
          <p:nvPr>
            <p:ph type="ftr" sz="quarter" idx="11"/>
          </p:nvPr>
        </p:nvSpPr>
        <p:spPr/>
        <p:txBody>
          <a:bodyPr/>
          <a:lstStyle/>
          <a:p>
            <a:r>
              <a:rPr lang="en-US" smtClean="0"/>
              <a:t>www.Prozhe.com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3239F4-CE38-4954-AED3-7727CE3AE661}" type="datetime1">
              <a:rPr lang="en-US" smtClean="0"/>
              <a:t>1/14/2022</a:t>
            </a:fld>
            <a:endParaRPr lang="en-US"/>
          </a:p>
        </p:txBody>
      </p:sp>
      <p:sp>
        <p:nvSpPr>
          <p:cNvPr id="4" name="Footer Placeholder 3"/>
          <p:cNvSpPr>
            <a:spLocks noGrp="1"/>
          </p:cNvSpPr>
          <p:nvPr>
            <p:ph type="ftr" sz="quarter" idx="11"/>
          </p:nvPr>
        </p:nvSpPr>
        <p:spPr/>
        <p:txBody>
          <a:bodyPr/>
          <a:lstStyle/>
          <a:p>
            <a:r>
              <a:rPr lang="en-US" smtClean="0"/>
              <a:t>www.Prozhe.com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9CD7D0F-999E-4EFC-8DD4-01AB9D6BD5BD}" type="datetime1">
              <a:rPr lang="en-US" smtClean="0"/>
              <a:t>1/14/2022</a:t>
            </a:fld>
            <a:endParaRPr lang="en-US"/>
          </a:p>
        </p:txBody>
      </p:sp>
      <p:sp>
        <p:nvSpPr>
          <p:cNvPr id="3" name="Footer Placeholder 2"/>
          <p:cNvSpPr>
            <a:spLocks noGrp="1"/>
          </p:cNvSpPr>
          <p:nvPr>
            <p:ph type="ftr" sz="quarter" idx="11"/>
          </p:nvPr>
        </p:nvSpPr>
        <p:spPr/>
        <p:txBody>
          <a:bodyPr/>
          <a:lstStyle/>
          <a:p>
            <a:r>
              <a:rPr lang="en-US" smtClean="0"/>
              <a:t>www.Prozhe.com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DB83CA-5EB0-4B68-9C1F-11439010BBFC}" type="datetime1">
              <a:rPr lang="en-US" smtClean="0"/>
              <a:t>1/14/2022</a:t>
            </a:fld>
            <a:endParaRPr lang="en-US"/>
          </a:p>
        </p:txBody>
      </p:sp>
      <p:sp>
        <p:nvSpPr>
          <p:cNvPr id="6" name="Footer Placeholder 5"/>
          <p:cNvSpPr>
            <a:spLocks noGrp="1"/>
          </p:cNvSpPr>
          <p:nvPr>
            <p:ph type="ftr" sz="quarter" idx="11"/>
          </p:nvPr>
        </p:nvSpPr>
        <p:spPr/>
        <p:txBody>
          <a:bodyPr/>
          <a:lstStyle/>
          <a:p>
            <a:r>
              <a:rPr lang="en-US" smtClean="0"/>
              <a:t>www.Prozhe.com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B4FA5D-7ABC-41B1-BC0A-1AE3FF495AA5}" type="datetime1">
              <a:rPr lang="en-US" smtClean="0"/>
              <a:t>1/14/2022</a:t>
            </a:fld>
            <a:endParaRPr lang="en-US"/>
          </a:p>
        </p:txBody>
      </p:sp>
      <p:sp>
        <p:nvSpPr>
          <p:cNvPr id="6" name="Footer Placeholder 5"/>
          <p:cNvSpPr>
            <a:spLocks noGrp="1"/>
          </p:cNvSpPr>
          <p:nvPr>
            <p:ph type="ftr" sz="quarter" idx="11"/>
          </p:nvPr>
        </p:nvSpPr>
        <p:spPr/>
        <p:txBody>
          <a:bodyPr/>
          <a:lstStyle/>
          <a:p>
            <a:r>
              <a:rPr lang="en-US" smtClean="0"/>
              <a:t>www.Prozhe.com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47FA4A5-692D-426B-A5B3-BFE2BF8F30C9}" type="datetime1">
              <a:rPr lang="en-US" smtClean="0"/>
              <a:t>1/14/2022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www.Prozhe.com</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447800"/>
            <a:ext cx="7406640" cy="4572000"/>
          </a:xfrm>
        </p:spPr>
        <p:txBody>
          <a:bodyPr>
            <a:noAutofit/>
          </a:bodyPr>
          <a:lstStyle/>
          <a:p>
            <a:pPr algn="ctr"/>
            <a:r>
              <a:rPr lang="fa-IR" sz="11500" dirty="0" smtClean="0">
                <a:latin typeface="ae_Ostorah" pitchFamily="18" charset="-78"/>
                <a:cs typeface="ae_Ostorah" pitchFamily="18" charset="-78"/>
              </a:rPr>
              <a:t>به نام خدا</a:t>
            </a:r>
            <a:r>
              <a:rPr lang="en-US" sz="11500" dirty="0" smtClean="0">
                <a:latin typeface="ae_Ostorah" pitchFamily="18" charset="-78"/>
                <a:cs typeface="ae_Ostorah" pitchFamily="18" charset="-78"/>
              </a:rPr>
              <a:t/>
            </a:r>
            <a:br>
              <a:rPr lang="en-US" sz="11500" dirty="0" smtClean="0">
                <a:latin typeface="ae_Ostorah" pitchFamily="18" charset="-78"/>
                <a:cs typeface="ae_Ostorah" pitchFamily="18" charset="-78"/>
              </a:rPr>
            </a:br>
            <a:endParaRPr lang="en-US" sz="11500" dirty="0">
              <a:latin typeface="ae_Ostorah" pitchFamily="18" charset="-78"/>
              <a:cs typeface="ae_Ostorah" pitchFamily="18"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62514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400" b="1" dirty="0">
                <a:solidFill>
                  <a:srgbClr val="FF0000"/>
                </a:solidFill>
                <a:latin typeface="Adobe Arabic" pitchFamily="18" charset="-78"/>
                <a:cs typeface="Adobe Arabic" pitchFamily="18" charset="-78"/>
              </a:rPr>
              <a:t>امنیت </a:t>
            </a:r>
            <a:r>
              <a:rPr lang="en-US" sz="4400" b="1" dirty="0">
                <a:solidFill>
                  <a:srgbClr val="FF0000"/>
                </a:solidFill>
                <a:latin typeface="Adobe Arabic" pitchFamily="18" charset="-78"/>
                <a:cs typeface="Adobe Arabic" pitchFamily="18" charset="-78"/>
              </a:rPr>
              <a:t>Session</a:t>
            </a:r>
            <a:r>
              <a:rPr lang="fa-IR" sz="4400" b="1" dirty="0" smtClean="0">
                <a:solidFill>
                  <a:srgbClr val="FF0000"/>
                </a:solidFill>
                <a:latin typeface="Adobe Arabic" pitchFamily="18" charset="-78"/>
                <a:cs typeface="Adobe Arabic" pitchFamily="18" charset="-78"/>
              </a:rPr>
              <a:t>:</a:t>
            </a:r>
            <a:endParaRPr lang="en-US" dirty="0"/>
          </a:p>
        </p:txBody>
      </p:sp>
      <p:sp>
        <p:nvSpPr>
          <p:cNvPr id="3" name="Content Placeholder 2"/>
          <p:cNvSpPr>
            <a:spLocks noGrp="1"/>
          </p:cNvSpPr>
          <p:nvPr>
            <p:ph idx="1"/>
          </p:nvPr>
        </p:nvSpPr>
        <p:spPr>
          <a:xfrm>
            <a:off x="1435608" y="1447800"/>
            <a:ext cx="7098792" cy="5181600"/>
          </a:xfrm>
        </p:spPr>
        <p:txBody>
          <a:bodyPr>
            <a:normAutofit fontScale="92500" lnSpcReduction="20000"/>
          </a:bodyPr>
          <a:lstStyle/>
          <a:p>
            <a:pPr marL="82296" indent="0" algn="r" rtl="1">
              <a:buNone/>
            </a:pPr>
            <a:endParaRPr lang="fa-IR" dirty="0" smtClean="0">
              <a:solidFill>
                <a:srgbClr val="FF0000"/>
              </a:solidFill>
              <a:latin typeface="Adobe Arabic" pitchFamily="18" charset="-78"/>
              <a:cs typeface="Adobe Arabic" pitchFamily="18" charset="-78"/>
            </a:endParaRPr>
          </a:p>
          <a:p>
            <a:pPr algn="r" rtl="1">
              <a:buFont typeface="Arial" charset="0"/>
              <a:buChar char="•"/>
            </a:pPr>
            <a:r>
              <a:rPr lang="fa-IR" sz="4000" dirty="0">
                <a:latin typeface="Adobe Arabic" pitchFamily="18" charset="-78"/>
                <a:cs typeface="Adobe Arabic" pitchFamily="18" charset="-78"/>
              </a:rPr>
              <a:t>رمز نگاری نشست های مدیریتی</a:t>
            </a:r>
          </a:p>
          <a:p>
            <a:pPr marL="82296" indent="0" algn="r" rtl="1">
              <a:buNone/>
            </a:pPr>
            <a:r>
              <a:rPr lang="fa-IR" sz="2800" dirty="0">
                <a:latin typeface="Adobe Arabic" pitchFamily="18" charset="-78"/>
                <a:cs typeface="Adobe Arabic" pitchFamily="18" charset="-78"/>
              </a:rPr>
              <a:t>		استفاده از </a:t>
            </a:r>
            <a:r>
              <a:rPr lang="en-US" sz="2800" dirty="0">
                <a:latin typeface="Adobe Arabic" pitchFamily="18" charset="-78"/>
                <a:cs typeface="Adobe Arabic" pitchFamily="18" charset="-78"/>
              </a:rPr>
              <a:t>SSH</a:t>
            </a:r>
            <a:r>
              <a:rPr lang="fa-IR" sz="2800" dirty="0">
                <a:latin typeface="Adobe Arabic" pitchFamily="18" charset="-78"/>
                <a:cs typeface="Adobe Arabic" pitchFamily="18" charset="-78"/>
              </a:rPr>
              <a:t> به جای </a:t>
            </a:r>
            <a:r>
              <a:rPr lang="en-US" sz="2800" dirty="0">
                <a:latin typeface="Adobe Arabic" pitchFamily="18" charset="-78"/>
                <a:cs typeface="Adobe Arabic" pitchFamily="18" charset="-78"/>
              </a:rPr>
              <a:t>Telnet</a:t>
            </a:r>
            <a:endParaRPr lang="fa-IR" sz="2800" dirty="0">
              <a:latin typeface="Adobe Arabic" pitchFamily="18" charset="-78"/>
              <a:cs typeface="Adobe Arabic" pitchFamily="18" charset="-78"/>
            </a:endParaRPr>
          </a:p>
          <a:p>
            <a:pPr marL="82296" indent="0" algn="r" rtl="1">
              <a:buNone/>
            </a:pPr>
            <a:r>
              <a:rPr lang="fa-IR" sz="2800" dirty="0">
                <a:latin typeface="Adobe Arabic" pitchFamily="18" charset="-78"/>
                <a:cs typeface="Adobe Arabic" pitchFamily="18" charset="-78"/>
              </a:rPr>
              <a:t>		استفاده از </a:t>
            </a:r>
            <a:r>
              <a:rPr lang="en-US" sz="2800" dirty="0">
                <a:latin typeface="Adobe Arabic" pitchFamily="18" charset="-78"/>
                <a:cs typeface="Adobe Arabic" pitchFamily="18" charset="-78"/>
              </a:rPr>
              <a:t>SCP</a:t>
            </a:r>
            <a:r>
              <a:rPr lang="fa-IR" sz="2800" dirty="0">
                <a:latin typeface="Adobe Arabic" pitchFamily="18" charset="-78"/>
                <a:cs typeface="Adobe Arabic" pitchFamily="18" charset="-78"/>
              </a:rPr>
              <a:t> به جای </a:t>
            </a:r>
            <a:r>
              <a:rPr lang="en-US" sz="2800" dirty="0">
                <a:latin typeface="Adobe Arabic" pitchFamily="18" charset="-78"/>
                <a:cs typeface="Adobe Arabic" pitchFamily="18" charset="-78"/>
              </a:rPr>
              <a:t>FTP</a:t>
            </a:r>
          </a:p>
          <a:p>
            <a:pPr marL="82296" indent="0" algn="r" rtl="1">
              <a:buNone/>
            </a:pPr>
            <a:endParaRPr lang="fa-IR" sz="3000" dirty="0" smtClean="0">
              <a:latin typeface="Adobe Arabic" pitchFamily="18" charset="-78"/>
              <a:cs typeface="Adobe Arabic" pitchFamily="18" charset="-78"/>
            </a:endParaRPr>
          </a:p>
          <a:p>
            <a:pPr algn="r" rtl="1"/>
            <a:r>
              <a:rPr lang="fa-IR" sz="3900" dirty="0" smtClean="0">
                <a:latin typeface="Adobe Arabic" pitchFamily="18" charset="-78"/>
                <a:cs typeface="Adobe Arabic" pitchFamily="18" charset="-78"/>
              </a:rPr>
              <a:t>استفاده از دستور </a:t>
            </a:r>
            <a:r>
              <a:rPr lang="en-US" sz="3900" dirty="0">
                <a:latin typeface="Adobe Arabic" pitchFamily="18" charset="-78"/>
                <a:cs typeface="Adobe Arabic" pitchFamily="18" charset="-78"/>
              </a:rPr>
              <a:t>EXEC </a:t>
            </a:r>
            <a:r>
              <a:rPr lang="en-US" sz="3900" dirty="0" smtClean="0">
                <a:latin typeface="Adobe Arabic" pitchFamily="18" charset="-78"/>
                <a:cs typeface="Adobe Arabic" pitchFamily="18" charset="-78"/>
              </a:rPr>
              <a:t>Timeout</a:t>
            </a:r>
            <a:endParaRPr lang="fa-IR" sz="3900" dirty="0" smtClean="0">
              <a:latin typeface="Adobe Arabic" pitchFamily="18" charset="-78"/>
              <a:cs typeface="Adobe Arabic" pitchFamily="18" charset="-78"/>
            </a:endParaRPr>
          </a:p>
          <a:p>
            <a:pPr marL="82296" indent="0" algn="r" rtl="1">
              <a:buNone/>
            </a:pPr>
            <a:r>
              <a:rPr lang="en-US" sz="2400" dirty="0" smtClean="0">
                <a:latin typeface="Adobe Arabic" pitchFamily="18" charset="-78"/>
                <a:cs typeface="Adobe Arabic" pitchFamily="18" charset="-78"/>
              </a:rPr>
              <a:t>		</a:t>
            </a:r>
            <a:r>
              <a:rPr lang="fa-IR" sz="2400" dirty="0" smtClean="0">
                <a:latin typeface="Adobe Arabic" pitchFamily="18" charset="-78"/>
                <a:cs typeface="Adobe Arabic" pitchFamily="18" charset="-78"/>
              </a:rPr>
              <a:t>در صورت </a:t>
            </a:r>
            <a:r>
              <a:rPr lang="en-US" sz="2400" dirty="0" smtClean="0">
                <a:latin typeface="Adobe Arabic" pitchFamily="18" charset="-78"/>
                <a:cs typeface="Adobe Arabic" pitchFamily="18" charset="-78"/>
              </a:rPr>
              <a:t>Idle</a:t>
            </a:r>
            <a:r>
              <a:rPr lang="fa-IR" sz="2400" dirty="0" smtClean="0">
                <a:latin typeface="Adobe Arabic" pitchFamily="18" charset="-78"/>
                <a:cs typeface="Adobe Arabic" pitchFamily="18" charset="-78"/>
              </a:rPr>
              <a:t> بودن، نشست خاتمه یابد</a:t>
            </a:r>
            <a:r>
              <a:rPr lang="fa-IR" sz="3000" dirty="0" smtClean="0">
                <a:latin typeface="Adobe Arabic" pitchFamily="18" charset="-78"/>
                <a:cs typeface="Adobe Arabic" pitchFamily="18" charset="-78"/>
              </a:rPr>
              <a:t>.</a:t>
            </a:r>
            <a:endParaRPr lang="en-US"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algn="r" rtl="1"/>
            <a:r>
              <a:rPr lang="fa-IR" sz="3900" dirty="0" smtClean="0">
                <a:latin typeface="Adobe Arabic" pitchFamily="18" charset="-78"/>
                <a:cs typeface="Adobe Arabic" pitchFamily="18" charset="-78"/>
              </a:rPr>
              <a:t>استفاده از دستور </a:t>
            </a:r>
            <a:r>
              <a:rPr lang="en-US" sz="3900" dirty="0" err="1">
                <a:latin typeface="Adobe Arabic" pitchFamily="18" charset="-78"/>
                <a:cs typeface="Adobe Arabic" pitchFamily="18" charset="-78"/>
              </a:rPr>
              <a:t>Keepalive</a:t>
            </a:r>
            <a:r>
              <a:rPr lang="fa-IR" sz="3900" dirty="0">
                <a:latin typeface="Adobe Arabic" pitchFamily="18" charset="-78"/>
                <a:cs typeface="Adobe Arabic" pitchFamily="18" charset="-78"/>
              </a:rPr>
              <a:t> برای نشست </a:t>
            </a:r>
            <a:r>
              <a:rPr lang="en-US" sz="3900" dirty="0">
                <a:latin typeface="Adobe Arabic" pitchFamily="18" charset="-78"/>
                <a:cs typeface="Adobe Arabic" pitchFamily="18" charset="-78"/>
              </a:rPr>
              <a:t>TCP</a:t>
            </a:r>
          </a:p>
          <a:p>
            <a:pPr marL="82296" indent="0" algn="r" rtl="1">
              <a:buNone/>
            </a:pPr>
            <a:r>
              <a:rPr lang="en-US" sz="2400" dirty="0" smtClean="0">
                <a:latin typeface="Adobe Arabic" pitchFamily="18" charset="-78"/>
                <a:cs typeface="Adobe Arabic" pitchFamily="18" charset="-78"/>
              </a:rPr>
              <a:t>		</a:t>
            </a:r>
            <a:r>
              <a:rPr lang="fa-IR" sz="2400" dirty="0" smtClean="0">
                <a:latin typeface="Adobe Arabic" pitchFamily="18" charset="-78"/>
                <a:cs typeface="Adobe Arabic" pitchFamily="18" charset="-78"/>
              </a:rPr>
              <a:t>ارسال پیام </a:t>
            </a:r>
            <a:r>
              <a:rPr lang="en-US" sz="2400" dirty="0" err="1" smtClean="0">
                <a:latin typeface="Adobe Arabic" pitchFamily="18" charset="-78"/>
                <a:cs typeface="Adobe Arabic" pitchFamily="18" charset="-78"/>
              </a:rPr>
              <a:t>Keepalive</a:t>
            </a:r>
            <a:r>
              <a:rPr lang="fa-IR" sz="2400" dirty="0" smtClean="0">
                <a:latin typeface="Adobe Arabic" pitchFamily="18" charset="-78"/>
                <a:cs typeface="Adobe Arabic" pitchFamily="18" charset="-78"/>
              </a:rPr>
              <a:t> برای بررسی در دسترس بودن طرف مقابل</a:t>
            </a:r>
            <a:endParaRPr lang="en-US" sz="24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8639144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5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50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additive="base">
                                        <p:cTn id="32" dur="1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50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1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1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5400" dirty="0" smtClean="0">
                <a:solidFill>
                  <a:srgbClr val="FF0000"/>
                </a:solidFill>
                <a:latin typeface="Adobe Arabic" pitchFamily="18" charset="-78"/>
                <a:cs typeface="Adobe Arabic" pitchFamily="18" charset="-78"/>
              </a:rPr>
              <a:t>سایر نکات </a:t>
            </a:r>
            <a:r>
              <a:rPr lang="en-US" sz="5400" dirty="0" smtClean="0">
                <a:solidFill>
                  <a:srgbClr val="FF0000"/>
                </a:solidFill>
                <a:latin typeface="Adobe Arabic" pitchFamily="18" charset="-78"/>
                <a:cs typeface="Adobe Arabic" pitchFamily="18" charset="-78"/>
              </a:rPr>
              <a:t>Hardening</a:t>
            </a:r>
            <a:endParaRPr lang="en-US" sz="54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435608" y="1447800"/>
            <a:ext cx="7098792" cy="4800600"/>
          </a:xfrm>
        </p:spPr>
        <p:txBody>
          <a:bodyPr>
            <a:normAutofit fontScale="92500"/>
          </a:bodyPr>
          <a:lstStyle/>
          <a:p>
            <a:pPr algn="r" rtl="1"/>
            <a:r>
              <a:rPr lang="fa-IR" sz="3000" dirty="0" smtClean="0">
                <a:latin typeface="Adobe Arabic" pitchFamily="18" charset="-78"/>
                <a:cs typeface="Adobe Arabic" pitchFamily="18" charset="-78"/>
              </a:rPr>
              <a:t>استفاده از اینترفیس مدیریت</a:t>
            </a:r>
          </a:p>
          <a:p>
            <a:pPr marL="82296" indent="0" algn="r" rtl="1">
              <a:buNone/>
            </a:pPr>
            <a:r>
              <a:rPr lang="fa-IR" sz="2400" dirty="0" smtClean="0">
                <a:latin typeface="Adobe Arabic" pitchFamily="18" charset="-78"/>
                <a:cs typeface="Adobe Arabic" pitchFamily="18" charset="-78"/>
              </a:rPr>
              <a:t>	مشخص کردن یک اینترفیس خاص جهت دسترسی های مدیریتی</a:t>
            </a:r>
          </a:p>
          <a:p>
            <a:pPr algn="r" rtl="1">
              <a:buFont typeface="Arial" charset="0"/>
              <a:buChar char="•"/>
            </a:pPr>
            <a:r>
              <a:rPr lang="fa-IR" sz="3000" dirty="0" smtClean="0">
                <a:latin typeface="Adobe Arabic" pitchFamily="18" charset="-78"/>
                <a:cs typeface="Adobe Arabic" pitchFamily="18" charset="-78"/>
              </a:rPr>
              <a:t>محدود کردن دسترسی به تجهیزات با استفاده از </a:t>
            </a:r>
            <a:r>
              <a:rPr lang="en-US" sz="3000" dirty="0" smtClean="0">
                <a:latin typeface="Adobe Arabic" pitchFamily="18" charset="-78"/>
                <a:cs typeface="Adobe Arabic" pitchFamily="18" charset="-78"/>
              </a:rPr>
              <a:t>ACL</a:t>
            </a:r>
            <a:endParaRPr lang="fa-IR" sz="3000" dirty="0" smtClean="0">
              <a:latin typeface="Adobe Arabic" pitchFamily="18" charset="-78"/>
              <a:cs typeface="Adobe Arabic" pitchFamily="18" charset="-78"/>
            </a:endParaRPr>
          </a:p>
          <a:p>
            <a:pPr algn="r" rtl="1">
              <a:buFont typeface="Arial" charset="0"/>
              <a:buChar char="•"/>
            </a:pPr>
            <a:r>
              <a:rPr lang="fa-IR" sz="3000" dirty="0" smtClean="0">
                <a:latin typeface="Adobe Arabic" pitchFamily="18" charset="-78"/>
                <a:cs typeface="Adobe Arabic" pitchFamily="18" charset="-78"/>
              </a:rPr>
              <a:t>هشدار آستانه حافظه</a:t>
            </a:r>
            <a:endParaRPr lang="fa-IR" dirty="0">
              <a:latin typeface="Adobe Arabic" pitchFamily="18" charset="-78"/>
              <a:cs typeface="Adobe Arabic" pitchFamily="18" charset="-78"/>
            </a:endParaRPr>
          </a:p>
          <a:p>
            <a:pPr algn="r" rtl="1">
              <a:buFont typeface="Arial" charset="0"/>
              <a:buChar char="•"/>
            </a:pPr>
            <a:r>
              <a:rPr lang="fa-IR" sz="3000" dirty="0" smtClean="0">
                <a:latin typeface="Adobe Arabic" pitchFamily="18" charset="-78"/>
                <a:cs typeface="Adobe Arabic" pitchFamily="18" charset="-78"/>
              </a:rPr>
              <a:t>هشدار آستانه </a:t>
            </a:r>
            <a:r>
              <a:rPr lang="en-US" sz="3000" dirty="0" smtClean="0">
                <a:latin typeface="Adobe Arabic" pitchFamily="18" charset="-78"/>
                <a:cs typeface="Adobe Arabic" pitchFamily="18" charset="-78"/>
              </a:rPr>
              <a:t>CPU</a:t>
            </a:r>
            <a:endParaRPr lang="fa-IR" sz="3000" dirty="0" smtClean="0">
              <a:latin typeface="Adobe Arabic" pitchFamily="18" charset="-78"/>
              <a:cs typeface="Adobe Arabic" pitchFamily="18" charset="-78"/>
            </a:endParaRPr>
          </a:p>
          <a:p>
            <a:pPr algn="r" rtl="1">
              <a:buFont typeface="Arial" charset="0"/>
              <a:buChar char="•"/>
            </a:pPr>
            <a:r>
              <a:rPr lang="fa-IR" sz="3000" dirty="0" smtClean="0">
                <a:latin typeface="Adobe Arabic" pitchFamily="18" charset="-78"/>
                <a:cs typeface="Adobe Arabic" pitchFamily="18" charset="-78"/>
              </a:rPr>
              <a:t>رزرو حافظه جهت دسترسی کنسول</a:t>
            </a:r>
          </a:p>
          <a:p>
            <a:pPr algn="r" rtl="1">
              <a:buFont typeface="Arial" charset="0"/>
              <a:buChar char="•"/>
            </a:pPr>
            <a:r>
              <a:rPr lang="fa-IR" sz="3000" dirty="0" smtClean="0">
                <a:latin typeface="Adobe Arabic" pitchFamily="18" charset="-78"/>
                <a:cs typeface="Adobe Arabic" pitchFamily="18" charset="-78"/>
              </a:rPr>
              <a:t>آشکار ساز نشت حافظه</a:t>
            </a:r>
          </a:p>
          <a:p>
            <a:pPr algn="r" rtl="1">
              <a:buFont typeface="Arial" charset="0"/>
              <a:buChar char="•"/>
            </a:pPr>
            <a:r>
              <a:rPr lang="fa-IR" sz="3000" dirty="0" smtClean="0">
                <a:latin typeface="Adobe Arabic" pitchFamily="18" charset="-78"/>
                <a:cs typeface="Adobe Arabic" pitchFamily="18" charset="-78"/>
              </a:rPr>
              <a:t>فیلتر بسته های </a:t>
            </a:r>
            <a:r>
              <a:rPr lang="en-US" sz="3000" dirty="0" smtClean="0">
                <a:latin typeface="Adobe Arabic" pitchFamily="18" charset="-78"/>
                <a:cs typeface="Adobe Arabic" pitchFamily="18" charset="-78"/>
              </a:rPr>
              <a:t>ICMP</a:t>
            </a:r>
            <a:endParaRPr lang="fa-IR" sz="3000" dirty="0" smtClean="0">
              <a:latin typeface="Adobe Arabic" pitchFamily="18" charset="-78"/>
              <a:cs typeface="Adobe Arabic" pitchFamily="18" charset="-78"/>
            </a:endParaRPr>
          </a:p>
          <a:p>
            <a:pPr algn="r" rtl="1">
              <a:buFont typeface="Arial" charset="0"/>
              <a:buChar char="•"/>
            </a:pPr>
            <a:r>
              <a:rPr lang="fa-IR" sz="3000" dirty="0" smtClean="0">
                <a:latin typeface="Adobe Arabic" pitchFamily="18" charset="-78"/>
                <a:cs typeface="Adobe Arabic" pitchFamily="18" charset="-78"/>
              </a:rPr>
              <a:t>دقت در انتخاب و پیکربندی سرویس </a:t>
            </a:r>
            <a:r>
              <a:rPr lang="en-US" sz="3000" dirty="0" smtClean="0">
                <a:latin typeface="Adobe Arabic" pitchFamily="18" charset="-78"/>
                <a:cs typeface="Adobe Arabic" pitchFamily="18" charset="-78"/>
              </a:rPr>
              <a:t>NTP</a:t>
            </a:r>
            <a:endParaRPr lang="fa-IR"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1885739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4" fill="hold" nodeType="after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000"/>
                            </p:stCondLst>
                            <p:childTnLst>
                              <p:par>
                                <p:cTn id="35" presetID="2" presetClass="entr" presetSubtype="4" fill="hold" nodeType="afterEffect">
                                  <p:stCondLst>
                                    <p:cond delay="50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4000"/>
                            </p:stCondLst>
                            <p:childTnLst>
                              <p:par>
                                <p:cTn id="40" presetID="2" presetClass="entr" presetSubtype="4" fill="hold" nodeType="afterEffect">
                                  <p:stCondLst>
                                    <p:cond delay="50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6000"/>
                            </p:stCondLst>
                            <p:childTnLst>
                              <p:par>
                                <p:cTn id="45" presetID="2" presetClass="entr" presetSubtype="4" fill="hold" nodeType="afterEffect">
                                  <p:stCondLst>
                                    <p:cond delay="50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a:solidFill>
                  <a:srgbClr val="FF0000"/>
                </a:solidFill>
                <a:latin typeface="Adobe Arabic" pitchFamily="18" charset="-78"/>
                <a:cs typeface="Adobe Arabic" pitchFamily="18" charset="-78"/>
              </a:rPr>
              <a:t>استفاده از بهترین شیوه </a:t>
            </a:r>
            <a:r>
              <a:rPr lang="fa-IR" sz="6600" b="1" dirty="0" smtClean="0">
                <a:solidFill>
                  <a:srgbClr val="FF0000"/>
                </a:solidFill>
                <a:latin typeface="Adobe Arabic" pitchFamily="18" charset="-78"/>
                <a:cs typeface="Adobe Arabic" pitchFamily="18" charset="-78"/>
              </a:rPr>
              <a:t>رویدادنگاری</a:t>
            </a:r>
            <a:endParaRPr lang="en-US" dirty="0"/>
          </a:p>
        </p:txBody>
      </p:sp>
      <p:sp>
        <p:nvSpPr>
          <p:cNvPr id="3" name="Content Placeholder 2"/>
          <p:cNvSpPr>
            <a:spLocks noGrp="1"/>
          </p:cNvSpPr>
          <p:nvPr>
            <p:ph idx="1"/>
          </p:nvPr>
        </p:nvSpPr>
        <p:spPr>
          <a:xfrm>
            <a:off x="1435608" y="1447800"/>
            <a:ext cx="7098792" cy="4800600"/>
          </a:xfrm>
        </p:spPr>
        <p:txBody>
          <a:bodyPr>
            <a:normAutofit/>
          </a:bodyPr>
          <a:lstStyle/>
          <a:p>
            <a:pPr marL="82296" indent="0" algn="r" rtl="1">
              <a:buNone/>
            </a:pPr>
            <a:endParaRPr lang="fa-IR" sz="3000" b="1" dirty="0" smtClean="0">
              <a:solidFill>
                <a:srgbClr val="FF0000"/>
              </a:solidFill>
              <a:latin typeface="Adobe Arabic" pitchFamily="18" charset="-78"/>
              <a:cs typeface="Adobe Arabic" pitchFamily="18" charset="-78"/>
            </a:endParaRPr>
          </a:p>
          <a:p>
            <a:pPr algn="r" rtl="1"/>
            <a:r>
              <a:rPr lang="fa-IR" sz="3000" dirty="0" smtClean="0">
                <a:latin typeface="Adobe Arabic" pitchFamily="18" charset="-78"/>
                <a:cs typeface="Adobe Arabic" pitchFamily="18" charset="-78"/>
              </a:rPr>
              <a:t>ارسال رویدادها به یک مکان مرکزی به عنوان </a:t>
            </a:r>
            <a:r>
              <a:rPr lang="en-US" sz="3000" dirty="0" smtClean="0">
                <a:latin typeface="Adobe Arabic" pitchFamily="18" charset="-78"/>
                <a:cs typeface="Adobe Arabic" pitchFamily="18" charset="-78"/>
              </a:rPr>
              <a:t>Syslog Server</a:t>
            </a:r>
            <a:endParaRPr lang="fa-IR" sz="3000" dirty="0" smtClean="0">
              <a:latin typeface="Adobe Arabic" pitchFamily="18" charset="-78"/>
              <a:cs typeface="Adobe Arabic" pitchFamily="18" charset="-78"/>
            </a:endParaRPr>
          </a:p>
          <a:p>
            <a:pPr algn="r" rtl="1"/>
            <a:r>
              <a:rPr lang="fa-IR" sz="3000" dirty="0" smtClean="0">
                <a:latin typeface="Adobe Arabic" pitchFamily="18" charset="-78"/>
                <a:cs typeface="Adobe Arabic" pitchFamily="18" charset="-78"/>
              </a:rPr>
              <a:t>مشخص کردن سطح واقعه نگاری</a:t>
            </a:r>
          </a:p>
          <a:p>
            <a:pPr algn="r" rtl="1"/>
            <a:r>
              <a:rPr lang="fa-IR" sz="3000" dirty="0" smtClean="0">
                <a:latin typeface="Adobe Arabic" pitchFamily="18" charset="-78"/>
                <a:cs typeface="Adobe Arabic" pitchFamily="18" charset="-78"/>
              </a:rPr>
              <a:t>عدم ارسال رویداد به نشست های مدیریتی و کنسول</a:t>
            </a:r>
          </a:p>
          <a:p>
            <a:pPr algn="r" rtl="1"/>
            <a:r>
              <a:rPr lang="fa-IR" sz="3000" dirty="0" smtClean="0">
                <a:latin typeface="Adobe Arabic" pitchFamily="18" charset="-78"/>
                <a:cs typeface="Adobe Arabic" pitchFamily="18" charset="-78"/>
              </a:rPr>
              <a:t>استفاده از بافر</a:t>
            </a:r>
          </a:p>
          <a:p>
            <a:pPr algn="r" rtl="1"/>
            <a:r>
              <a:rPr lang="fa-IR" sz="3000" dirty="0" smtClean="0">
                <a:latin typeface="Adobe Arabic" pitchFamily="18" charset="-78"/>
                <a:cs typeface="Adobe Arabic" pitchFamily="18" charset="-78"/>
              </a:rPr>
              <a:t>تعیین اینترفیس مبدا جهت واقعه نگاری</a:t>
            </a:r>
          </a:p>
          <a:p>
            <a:pPr algn="r" rtl="1"/>
            <a:r>
              <a:rPr lang="fa-IR" sz="3000" dirty="0" smtClean="0">
                <a:latin typeface="Adobe Arabic" pitchFamily="18" charset="-78"/>
                <a:cs typeface="Adobe Arabic" pitchFamily="18" charset="-78"/>
              </a:rPr>
              <a:t>ثبت وقایع به همراه زمان</a:t>
            </a:r>
          </a:p>
          <a:p>
            <a:pPr algn="r" rtl="1"/>
            <a:endParaRPr lang="fa-IR"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6938949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75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2" presetClass="entr" presetSubtype="4" fill="hold" nodeType="afterEffect">
                                  <p:stCondLst>
                                    <p:cond delay="75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nodeType="afterEffect">
                                  <p:stCondLst>
                                    <p:cond delay="75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1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0"/>
                            </p:stCondLst>
                            <p:childTnLst>
                              <p:par>
                                <p:cTn id="20" presetID="2" presetClass="entr" presetSubtype="4" fill="hold" nodeType="afterEffect">
                                  <p:stCondLst>
                                    <p:cond delay="75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1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0"/>
                            </p:stCondLst>
                            <p:childTnLst>
                              <p:par>
                                <p:cTn id="25" presetID="2" presetClass="entr" presetSubtype="4" fill="hold" nodeType="afterEffect">
                                  <p:stCondLst>
                                    <p:cond delay="75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17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500"/>
                            </p:stCondLst>
                            <p:childTnLst>
                              <p:par>
                                <p:cTn id="30" presetID="2" presetClass="entr" presetSubtype="4" fill="hold" nodeType="afterEffect">
                                  <p:stCondLst>
                                    <p:cond delay="75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17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800" dirty="0" smtClean="0">
                <a:solidFill>
                  <a:srgbClr val="FF0000"/>
                </a:solidFill>
                <a:latin typeface="Adobe Arabic" pitchFamily="18" charset="-78"/>
                <a:cs typeface="Adobe Arabic" pitchFamily="18" charset="-78"/>
              </a:rPr>
              <a:t>مقاوم سازی پروتکل </a:t>
            </a:r>
            <a:r>
              <a:rPr lang="en-US" sz="4800" dirty="0" smtClean="0">
                <a:solidFill>
                  <a:srgbClr val="FF0000"/>
                </a:solidFill>
                <a:latin typeface="Adobe Arabic" pitchFamily="18" charset="-78"/>
                <a:cs typeface="Adobe Arabic" pitchFamily="18" charset="-78"/>
              </a:rPr>
              <a:t>SNMP</a:t>
            </a:r>
            <a:endParaRPr lang="en-US" sz="48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435608" y="1447800"/>
            <a:ext cx="7098792" cy="4800600"/>
          </a:xfrm>
        </p:spPr>
        <p:txBody>
          <a:bodyPr>
            <a:normAutofit fontScale="92500" lnSpcReduction="20000"/>
          </a:bodyPr>
          <a:lstStyle/>
          <a:p>
            <a:pPr algn="r" rtl="1"/>
            <a:r>
              <a:rPr lang="en-US" sz="2800" dirty="0" smtClean="0">
                <a:latin typeface="Adobe Arabic" pitchFamily="18" charset="-78"/>
                <a:cs typeface="Adobe Arabic" pitchFamily="18" charset="-78"/>
              </a:rPr>
              <a:t>SNMP</a:t>
            </a:r>
            <a:r>
              <a:rPr lang="fa-IR" sz="2800" dirty="0" smtClean="0">
                <a:latin typeface="Adobe Arabic" pitchFamily="18" charset="-78"/>
                <a:cs typeface="Adobe Arabic" pitchFamily="18" charset="-78"/>
              </a:rPr>
              <a:t> یک پروتکل مدیریتی جهت مانیتورینگ و انجام پیکربندی بر روی تجهیزات می باشد.</a:t>
            </a:r>
          </a:p>
          <a:p>
            <a:pPr algn="r" rtl="1"/>
            <a:r>
              <a:rPr lang="fa-IR" sz="2800" b="1" dirty="0" smtClean="0">
                <a:solidFill>
                  <a:srgbClr val="0070C0"/>
                </a:solidFill>
                <a:latin typeface="Adobe Arabic" pitchFamily="18" charset="-78"/>
                <a:cs typeface="Adobe Arabic" pitchFamily="18" charset="-78"/>
              </a:rPr>
              <a:t>نکاتی که جهت امنیت </a:t>
            </a:r>
            <a:r>
              <a:rPr lang="en-US" sz="2800" b="1" dirty="0" smtClean="0">
                <a:solidFill>
                  <a:srgbClr val="0070C0"/>
                </a:solidFill>
                <a:latin typeface="Adobe Arabic" pitchFamily="18" charset="-78"/>
                <a:cs typeface="Adobe Arabic" pitchFamily="18" charset="-78"/>
              </a:rPr>
              <a:t>SNMP</a:t>
            </a:r>
            <a:r>
              <a:rPr lang="fa-IR" sz="2800" b="1" dirty="0" smtClean="0">
                <a:solidFill>
                  <a:srgbClr val="0070C0"/>
                </a:solidFill>
                <a:latin typeface="Adobe Arabic" pitchFamily="18" charset="-78"/>
                <a:cs typeface="Adobe Arabic" pitchFamily="18" charset="-78"/>
              </a:rPr>
              <a:t> باید مدنظر قرار داد:</a:t>
            </a:r>
          </a:p>
          <a:p>
            <a:pPr marL="82296" indent="0" algn="r" rtl="1">
              <a:buNone/>
            </a:pPr>
            <a:r>
              <a:rPr lang="en-US" sz="2800" dirty="0" smtClean="0">
                <a:latin typeface="Adobe Arabic" pitchFamily="18" charset="-78"/>
                <a:cs typeface="Adobe Arabic" pitchFamily="18" charset="-78"/>
              </a:rPr>
              <a:t>&lt;</a:t>
            </a:r>
            <a:r>
              <a:rPr lang="fa-IR" sz="2800" dirty="0" smtClean="0">
                <a:latin typeface="Adobe Arabic" pitchFamily="18" charset="-78"/>
                <a:cs typeface="Adobe Arabic" pitchFamily="18" charset="-78"/>
              </a:rPr>
              <a:t> تغییر </a:t>
            </a:r>
            <a:r>
              <a:rPr lang="en-US" sz="2800" dirty="0" smtClean="0">
                <a:latin typeface="Adobe Arabic" pitchFamily="18" charset="-78"/>
                <a:cs typeface="Adobe Arabic" pitchFamily="18" charset="-78"/>
              </a:rPr>
              <a:t>Communication String</a:t>
            </a:r>
            <a:r>
              <a:rPr lang="fa-IR" sz="2800" dirty="0" smtClean="0">
                <a:latin typeface="Adobe Arabic" pitchFamily="18" charset="-78"/>
                <a:cs typeface="Adobe Arabic" pitchFamily="18" charset="-78"/>
              </a:rPr>
              <a:t> پیش فرض به یک رشته قدرتمند!</a:t>
            </a:r>
            <a:endParaRPr lang="en-US" sz="2800" dirty="0" smtClean="0">
              <a:latin typeface="Adobe Arabic" pitchFamily="18" charset="-78"/>
              <a:cs typeface="Adobe Arabic" pitchFamily="18" charset="-78"/>
            </a:endParaRPr>
          </a:p>
          <a:p>
            <a:pPr marL="82296" indent="0" algn="r" rtl="1">
              <a:buNone/>
            </a:pPr>
            <a:r>
              <a:rPr lang="en-US" sz="2800" dirty="0" smtClean="0">
                <a:latin typeface="Adobe Arabic" pitchFamily="18" charset="-78"/>
                <a:cs typeface="Adobe Arabic" pitchFamily="18" charset="-78"/>
              </a:rPr>
              <a:t>&lt;</a:t>
            </a:r>
            <a:r>
              <a:rPr lang="fa-IR" sz="2800" dirty="0" smtClean="0">
                <a:latin typeface="Adobe Arabic" pitchFamily="18" charset="-78"/>
                <a:cs typeface="Adobe Arabic" pitchFamily="18" charset="-78"/>
              </a:rPr>
              <a:t> تغییر پریودیک </a:t>
            </a:r>
            <a:r>
              <a:rPr lang="en-US" sz="2800" dirty="0" smtClean="0">
                <a:latin typeface="Adobe Arabic" pitchFamily="18" charset="-78"/>
                <a:cs typeface="Adobe Arabic" pitchFamily="18" charset="-78"/>
              </a:rPr>
              <a:t>Communication String</a:t>
            </a:r>
            <a:endParaRPr lang="fa-IR" sz="2800" dirty="0" smtClean="0">
              <a:latin typeface="Adobe Arabic" pitchFamily="18" charset="-78"/>
              <a:cs typeface="Adobe Arabic" pitchFamily="18" charset="-78"/>
            </a:endParaRPr>
          </a:p>
          <a:p>
            <a:pPr marL="82296" indent="0" algn="r" rtl="1">
              <a:buNone/>
            </a:pPr>
            <a:r>
              <a:rPr lang="fa-IR" sz="2800" dirty="0" smtClean="0">
                <a:latin typeface="Adobe Arabic" pitchFamily="18" charset="-78"/>
                <a:cs typeface="Adobe Arabic" pitchFamily="18" charset="-78"/>
              </a:rPr>
              <a:t>&gt; مشخص نمودن </a:t>
            </a:r>
            <a:r>
              <a:rPr lang="en-US" sz="2800" dirty="0" smtClean="0">
                <a:latin typeface="Adobe Arabic" pitchFamily="18" charset="-78"/>
                <a:cs typeface="Adobe Arabic" pitchFamily="18" charset="-78"/>
              </a:rPr>
              <a:t>RO</a:t>
            </a:r>
            <a:r>
              <a:rPr lang="fa-IR" sz="2800" dirty="0" smtClean="0">
                <a:latin typeface="Adobe Arabic" pitchFamily="18" charset="-78"/>
                <a:cs typeface="Adobe Arabic" pitchFamily="18" charset="-78"/>
              </a:rPr>
              <a:t> یا </a:t>
            </a:r>
            <a:r>
              <a:rPr lang="en-US" sz="2800" dirty="0" smtClean="0">
                <a:latin typeface="Adobe Arabic" pitchFamily="18" charset="-78"/>
                <a:cs typeface="Adobe Arabic" pitchFamily="18" charset="-78"/>
              </a:rPr>
              <a:t>RW</a:t>
            </a:r>
            <a:r>
              <a:rPr lang="fa-IR" sz="2800" dirty="0" smtClean="0">
                <a:latin typeface="Adobe Arabic" pitchFamily="18" charset="-78"/>
                <a:cs typeface="Adobe Arabic" pitchFamily="18" charset="-78"/>
              </a:rPr>
              <a:t> بودن </a:t>
            </a:r>
            <a:r>
              <a:rPr lang="en-US" sz="2800" dirty="0" smtClean="0">
                <a:latin typeface="Adobe Arabic" pitchFamily="18" charset="-78"/>
                <a:cs typeface="Adobe Arabic" pitchFamily="18" charset="-78"/>
              </a:rPr>
              <a:t>SNMP</a:t>
            </a:r>
            <a:endParaRPr lang="fa-IR" sz="2800" dirty="0" smtClean="0">
              <a:latin typeface="Adobe Arabic" pitchFamily="18" charset="-78"/>
              <a:cs typeface="Adobe Arabic" pitchFamily="18" charset="-78"/>
            </a:endParaRPr>
          </a:p>
          <a:p>
            <a:pPr marL="82296" indent="0" algn="r" rtl="1">
              <a:buNone/>
            </a:pPr>
            <a:r>
              <a:rPr lang="fa-IR" sz="2800" dirty="0" smtClean="0">
                <a:latin typeface="Adobe Arabic" pitchFamily="18" charset="-78"/>
                <a:cs typeface="Adobe Arabic" pitchFamily="18" charset="-78"/>
              </a:rPr>
              <a:t>&gt; استفاده از </a:t>
            </a:r>
            <a:r>
              <a:rPr lang="en-US" sz="2800" dirty="0" smtClean="0">
                <a:latin typeface="Adobe Arabic" pitchFamily="18" charset="-78"/>
                <a:cs typeface="Adobe Arabic" pitchFamily="18" charset="-78"/>
              </a:rPr>
              <a:t>ACL</a:t>
            </a:r>
            <a:r>
              <a:rPr lang="fa-IR" sz="2800" dirty="0" smtClean="0">
                <a:latin typeface="Adobe Arabic" pitchFamily="18" charset="-78"/>
                <a:cs typeface="Adobe Arabic" pitchFamily="18" charset="-78"/>
              </a:rPr>
              <a:t> جهت مشخص نمودن سیستم های قابل اطمینان</a:t>
            </a:r>
          </a:p>
          <a:p>
            <a:pPr marL="82296" indent="0" algn="r" rtl="1">
              <a:buNone/>
            </a:pPr>
            <a:r>
              <a:rPr lang="fa-IR" sz="2800" dirty="0" smtClean="0">
                <a:latin typeface="Adobe Arabic" pitchFamily="18" charset="-78"/>
                <a:cs typeface="Adobe Arabic" pitchFamily="18" charset="-78"/>
              </a:rPr>
              <a:t>&gt; مشخص نمودن دسترسی به </a:t>
            </a:r>
            <a:r>
              <a:rPr lang="en-US" sz="2800" dirty="0" smtClean="0">
                <a:latin typeface="Adobe Arabic" pitchFamily="18" charset="-78"/>
                <a:cs typeface="Adobe Arabic" pitchFamily="18" charset="-78"/>
              </a:rPr>
              <a:t>MIB</a:t>
            </a:r>
            <a:r>
              <a:rPr lang="fa-IR" sz="2800" dirty="0" smtClean="0">
                <a:latin typeface="Adobe Arabic" pitchFamily="18" charset="-78"/>
                <a:cs typeface="Adobe Arabic" pitchFamily="18" charset="-78"/>
              </a:rPr>
              <a:t> های خاص توسط ویژگی </a:t>
            </a:r>
            <a:r>
              <a:rPr lang="en-US" sz="2800" dirty="0" smtClean="0">
                <a:latin typeface="Adobe Arabic" pitchFamily="18" charset="-78"/>
                <a:cs typeface="Adobe Arabic" pitchFamily="18" charset="-78"/>
              </a:rPr>
              <a:t>SNMP View</a:t>
            </a:r>
            <a:endParaRPr lang="fa-IR" sz="28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استفاده از </a:t>
            </a:r>
            <a:r>
              <a:rPr lang="en-US" sz="3000" dirty="0" smtClean="0">
                <a:latin typeface="Adobe Arabic" pitchFamily="18" charset="-78"/>
                <a:cs typeface="Adobe Arabic" pitchFamily="18" charset="-78"/>
              </a:rPr>
              <a:t>SNMP v3</a:t>
            </a:r>
            <a:endParaRPr lang="fa-IR"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16459380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2" presetClass="entr" presetSubtype="4" fill="hold" nodeType="after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nodeType="afterEffect">
                                  <p:stCondLst>
                                    <p:cond delay="75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0"/>
                            </p:stCondLst>
                            <p:childTnLst>
                              <p:par>
                                <p:cTn id="20" presetID="2" presetClass="entr" presetSubtype="4" fill="hold" nodeType="afterEffect">
                                  <p:stCondLst>
                                    <p:cond delay="75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0"/>
                            </p:stCondLst>
                            <p:childTnLst>
                              <p:par>
                                <p:cTn id="25" presetID="2" presetClass="entr" presetSubtype="4" fill="hold" nodeType="afterEffect">
                                  <p:stCondLst>
                                    <p:cond delay="75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500"/>
                            </p:stCondLst>
                            <p:childTnLst>
                              <p:par>
                                <p:cTn id="30" presetID="2" presetClass="entr" presetSubtype="4" fill="hold" nodeType="afterEffect">
                                  <p:stCondLst>
                                    <p:cond delay="75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7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5000"/>
                            </p:stCondLst>
                            <p:childTnLst>
                              <p:par>
                                <p:cTn id="35" presetID="2" presetClass="entr" presetSubtype="4" fill="hold" nodeType="afterEffect">
                                  <p:stCondLst>
                                    <p:cond delay="75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7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7500"/>
                            </p:stCondLst>
                            <p:childTnLst>
                              <p:par>
                                <p:cTn id="40" presetID="2" presetClass="entr" presetSubtype="4" fill="hold" nodeType="afterEffect">
                                  <p:stCondLst>
                                    <p:cond delay="75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75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75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ســـرویس </a:t>
            </a:r>
            <a:r>
              <a:rPr lang="en-US" sz="6600" dirty="0" smtClean="0">
                <a:solidFill>
                  <a:srgbClr val="FF0000"/>
                </a:solidFill>
                <a:latin typeface="Adobe Arabic" pitchFamily="18" charset="-78"/>
                <a:cs typeface="Adobe Arabic" pitchFamily="18" charset="-78"/>
              </a:rPr>
              <a:t>AAA</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fontScale="92500" lnSpcReduction="10000"/>
          </a:bodyPr>
          <a:lstStyle/>
          <a:p>
            <a:pPr algn="r" rtl="1"/>
            <a:r>
              <a:rPr lang="fa-IR" sz="2800" dirty="0" smtClean="0">
                <a:latin typeface="Adobe Arabic" pitchFamily="18" charset="-78"/>
                <a:cs typeface="Adobe Arabic" pitchFamily="18" charset="-78"/>
              </a:rPr>
              <a:t>سرویس </a:t>
            </a:r>
            <a:r>
              <a:rPr lang="en-US" sz="2800" dirty="0">
                <a:latin typeface="Adobe Arabic" pitchFamily="18" charset="-78"/>
                <a:cs typeface="Adobe Arabic" pitchFamily="18" charset="-78"/>
              </a:rPr>
              <a:t>(Authentication, Authorization, Accounting)AAA</a:t>
            </a:r>
            <a:r>
              <a:rPr lang="fa-IR" sz="2800" dirty="0">
                <a:latin typeface="Adobe Arabic" pitchFamily="18" charset="-78"/>
                <a:cs typeface="Adobe Arabic" pitchFamily="18" charset="-78"/>
              </a:rPr>
              <a:t>، اقدام به ارائه چارچوبی برای خدمات امنیت </a:t>
            </a:r>
            <a:r>
              <a:rPr lang="fa-IR" sz="2800" dirty="0" smtClean="0">
                <a:latin typeface="Adobe Arabic" pitchFamily="18" charset="-78"/>
                <a:cs typeface="Adobe Arabic" pitchFamily="18" charset="-78"/>
              </a:rPr>
              <a:t>شامل </a:t>
            </a:r>
            <a:r>
              <a:rPr lang="fa-IR" sz="2800" dirty="0">
                <a:latin typeface="Adobe Arabic" pitchFamily="18" charset="-78"/>
                <a:cs typeface="Adobe Arabic" pitchFamily="18" charset="-78"/>
              </a:rPr>
              <a:t>احراز هویت، مشخص کردن حدود اختیارات و حسابداری </a:t>
            </a:r>
            <a:r>
              <a:rPr lang="fa-IR" sz="2800" dirty="0" smtClean="0">
                <a:latin typeface="Adobe Arabic" pitchFamily="18" charset="-78"/>
                <a:cs typeface="Adobe Arabic" pitchFamily="18" charset="-78"/>
              </a:rPr>
              <a:t>می‌نماید.</a:t>
            </a:r>
          </a:p>
          <a:p>
            <a:pPr algn="r" rtl="1"/>
            <a:r>
              <a:rPr lang="fa-IR" sz="2800" b="1" dirty="0" smtClean="0">
                <a:solidFill>
                  <a:srgbClr val="0070C0"/>
                </a:solidFill>
                <a:latin typeface="Adobe Arabic" pitchFamily="18" charset="-78"/>
                <a:cs typeface="Adobe Arabic" pitchFamily="18" charset="-78"/>
              </a:rPr>
              <a:t>ماژول احراز هویت:</a:t>
            </a:r>
          </a:p>
          <a:p>
            <a:pPr marL="82296" indent="0" algn="r" rtl="1">
              <a:buNone/>
            </a:pPr>
            <a:r>
              <a:rPr lang="fa-IR" sz="2400" dirty="0" smtClean="0">
                <a:latin typeface="Adobe Arabic" pitchFamily="18" charset="-78"/>
                <a:cs typeface="Adobe Arabic" pitchFamily="18" charset="-78"/>
              </a:rPr>
              <a:t>روش شناسایی کاربر و پشتیبانی از رمزنگاری مورد نظر شما را اجرا می نماید.</a:t>
            </a:r>
          </a:p>
          <a:p>
            <a:pPr algn="r" rtl="1"/>
            <a:r>
              <a:rPr lang="fa-IR" sz="2800" b="1" dirty="0" smtClean="0">
                <a:solidFill>
                  <a:srgbClr val="0070C0"/>
                </a:solidFill>
                <a:latin typeface="Adobe Arabic" pitchFamily="18" charset="-78"/>
                <a:cs typeface="Adobe Arabic" pitchFamily="18" charset="-78"/>
              </a:rPr>
              <a:t>ماژول حدود اختیارات:</a:t>
            </a:r>
          </a:p>
          <a:p>
            <a:pPr marL="82296" indent="0" algn="r" rtl="1">
              <a:buNone/>
            </a:pPr>
            <a:r>
              <a:rPr lang="fa-IR" sz="2400" dirty="0" smtClean="0">
                <a:latin typeface="Adobe Arabic" pitchFamily="18" charset="-78"/>
                <a:cs typeface="Adobe Arabic" pitchFamily="18" charset="-78"/>
              </a:rPr>
              <a:t>مشخص کننده حدود اختیارات و دسترسی هر کاربر می باشد.</a:t>
            </a:r>
          </a:p>
          <a:p>
            <a:pPr algn="r" rtl="1"/>
            <a:r>
              <a:rPr lang="fa-IR" sz="2800" b="1" dirty="0" smtClean="0">
                <a:solidFill>
                  <a:srgbClr val="0070C0"/>
                </a:solidFill>
                <a:latin typeface="Adobe Arabic" pitchFamily="18" charset="-78"/>
                <a:cs typeface="Adobe Arabic" pitchFamily="18" charset="-78"/>
              </a:rPr>
              <a:t>ماژول حسابداری:</a:t>
            </a:r>
            <a:endParaRPr lang="fa-IR" sz="3000" b="1" dirty="0" smtClean="0">
              <a:solidFill>
                <a:srgbClr val="0070C0"/>
              </a:solidFill>
              <a:latin typeface="Adobe Arabic" pitchFamily="18" charset="-78"/>
              <a:cs typeface="Adobe Arabic" pitchFamily="18" charset="-78"/>
            </a:endParaRPr>
          </a:p>
          <a:p>
            <a:pPr marL="82296" indent="0" algn="r" rtl="1">
              <a:buNone/>
            </a:pPr>
            <a:r>
              <a:rPr lang="fa-IR" sz="2400" dirty="0" smtClean="0">
                <a:latin typeface="Adobe Arabic" pitchFamily="18" charset="-78"/>
                <a:cs typeface="Adobe Arabic" pitchFamily="18" charset="-78"/>
              </a:rPr>
              <a:t>ردیابی کاربران در دسترسی به سرویس ها و مشخص نمودن مقدار استفاده از آنها</a:t>
            </a: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42892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3250"/>
                            </p:stCondLst>
                            <p:childTnLst>
                              <p:par>
                                <p:cTn id="10" presetID="2" presetClass="entr" presetSubtype="4" fill="hold" nodeType="afterEffect">
                                  <p:stCondLst>
                                    <p:cond delay="10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500"/>
                            </p:stCondLst>
                            <p:childTnLst>
                              <p:par>
                                <p:cTn id="15" presetID="2" presetClass="entr" presetSubtype="4" fill="hold" nodeType="afterEffect">
                                  <p:stCondLst>
                                    <p:cond delay="100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2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750"/>
                            </p:stCondLst>
                            <p:childTnLst>
                              <p:par>
                                <p:cTn id="20" presetID="2" presetClass="entr" presetSubtype="4" fill="hold" nodeType="afterEffect">
                                  <p:stCondLst>
                                    <p:cond delay="100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2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2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3000"/>
                            </p:stCondLst>
                            <p:childTnLst>
                              <p:par>
                                <p:cTn id="25" presetID="2" presetClass="entr" presetSubtype="4" fill="hold" nodeType="afterEffect">
                                  <p:stCondLst>
                                    <p:cond delay="100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2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22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6250"/>
                            </p:stCondLst>
                            <p:childTnLst>
                              <p:par>
                                <p:cTn id="30" presetID="2" presetClass="entr" presetSubtype="4" fill="hold" nodeType="afterEffect">
                                  <p:stCondLst>
                                    <p:cond delay="100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22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22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rot="16200000">
            <a:off x="-1722120" y="4160520"/>
            <a:ext cx="4434840" cy="533400"/>
          </a:xfrm>
          <a:prstGeom prst="rect">
            <a:avLst/>
          </a:prstGeom>
        </p:spPr>
        <p:txBody>
          <a:bodyPr tIns="0">
            <a:normAutofit fontScale="77500" lnSpcReduction="2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r>
              <a:rPr lang="fa-IR" sz="2800" dirty="0" smtClean="0">
                <a:solidFill>
                  <a:schemeClr val="bg2">
                    <a:lumMod val="25000"/>
                  </a:schemeClr>
                </a:solidFill>
                <a:latin typeface="A Aref_ graffiti" pitchFamily="34" charset="-78"/>
                <a:ea typeface="A Aref_ graffiti" pitchFamily="34" charset="-78"/>
                <a:cs typeface="A Maghreb jadid" pitchFamily="2" charset="-78"/>
              </a:rPr>
              <a:t>امنیت تجهیزات و پروتکهای سوئیچینگ و مسیریابی</a:t>
            </a:r>
            <a:endParaRPr lang="en-US" sz="2800" dirty="0">
              <a:solidFill>
                <a:schemeClr val="bg2">
                  <a:lumMod val="25000"/>
                </a:schemeClr>
              </a:solidFill>
              <a:latin typeface="A Aref_ graffiti" pitchFamily="34" charset="-78"/>
              <a:ea typeface="A Aref_ graffiti" pitchFamily="34" charset="-78"/>
              <a:cs typeface="A Maghreb jadid" pitchFamily="2" charset="-78"/>
            </a:endParaRPr>
          </a:p>
        </p:txBody>
      </p:sp>
      <p:sp>
        <p:nvSpPr>
          <p:cNvPr id="5" name="Title 4"/>
          <p:cNvSpPr>
            <a:spLocks noGrp="1"/>
          </p:cNvSpPr>
          <p:nvPr>
            <p:ph type="title"/>
          </p:nvPr>
        </p:nvSpPr>
        <p:spPr>
          <a:xfrm>
            <a:off x="1435608" y="274638"/>
            <a:ext cx="6489192" cy="1143000"/>
          </a:xfrm>
        </p:spPr>
        <p:txBody>
          <a:bodyPr/>
          <a:lstStyle/>
          <a:p>
            <a:pPr algn="r" rtl="1"/>
            <a:r>
              <a:rPr lang="fa-IR" dirty="0" smtClean="0">
                <a:latin typeface="A Rezvan-fat" pitchFamily="2" charset="-78"/>
                <a:cs typeface="A Rezvan-fat" pitchFamily="2" charset="-78"/>
              </a:rPr>
              <a:t>فهرست مطالب:</a:t>
            </a:r>
            <a:endParaRPr lang="en-US" dirty="0">
              <a:latin typeface="A Rezvan-fat" pitchFamily="2" charset="-78"/>
              <a:cs typeface="A Rezvan-fat" pitchFamily="2" charset="-78"/>
            </a:endParaRPr>
          </a:p>
        </p:txBody>
      </p:sp>
      <p:sp>
        <p:nvSpPr>
          <p:cNvPr id="6" name="Content Placeholder 5"/>
          <p:cNvSpPr>
            <a:spLocks noGrp="1"/>
          </p:cNvSpPr>
          <p:nvPr>
            <p:ph idx="1"/>
          </p:nvPr>
        </p:nvSpPr>
        <p:spPr>
          <a:xfrm>
            <a:off x="1435608" y="1447800"/>
            <a:ext cx="6717792" cy="4800600"/>
          </a:xfrm>
        </p:spPr>
        <p:txBody>
          <a:bodyPr>
            <a:normAutofit/>
          </a:bodyPr>
          <a:lstStyle/>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مقاوم سازی تجهیزات شبکه</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سوئیچینگ</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مسیریابی</a:t>
            </a:r>
            <a:endParaRPr lang="en-US" sz="4000" dirty="0">
              <a:latin typeface="A Rezvan-fat" pitchFamily="2" charset="-78"/>
              <a:cs typeface="A Rezvan-fat"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91417345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par>
                                <p:cTn id="10" presetID="6" presetClass="emph" presetSubtype="0" fill="hold" nodeType="withEffect">
                                  <p:stCondLst>
                                    <p:cond delay="0"/>
                                  </p:stCondLst>
                                  <p:childTnLst>
                                    <p:animScale>
                                      <p:cBhvr>
                                        <p:cTn id="11" dur="2000" fill="hold"/>
                                        <p:tgtEl>
                                          <p:spTgt spid="6">
                                            <p:txEl>
                                              <p:pRg st="3" end="3"/>
                                            </p:txEl>
                                          </p:spTgt>
                                        </p:tgtEl>
                                      </p:cBhvr>
                                      <p:by x="150000" y="150000"/>
                                    </p:animScale>
                                  </p:childTnLst>
                                </p:cTn>
                              </p:par>
                              <p:par>
                                <p:cTn id="12" presetID="42" presetClass="exit" presetSubtype="0" fill="hold" nodeType="withEffect">
                                  <p:stCondLst>
                                    <p:cond delay="0"/>
                                  </p:stCondLst>
                                  <p:childTnLst>
                                    <p:animEffect transition="out" filter="fade">
                                      <p:cBhvr>
                                        <p:cTn id="13" dur="1000"/>
                                        <p:tgtEl>
                                          <p:spTgt spid="6">
                                            <p:txEl>
                                              <p:pRg st="5" end="5"/>
                                            </p:txEl>
                                          </p:spTgt>
                                        </p:tgtEl>
                                      </p:cBhvr>
                                    </p:animEffect>
                                    <p:anim calcmode="lin" valueType="num">
                                      <p:cBhvr>
                                        <p:cTn id="14" dur="1000"/>
                                        <p:tgtEl>
                                          <p:spTgt spid="6">
                                            <p:txEl>
                                              <p:pRg st="5" end="5"/>
                                            </p:txEl>
                                          </p:spTgt>
                                        </p:tgtEl>
                                        <p:attrNameLst>
                                          <p:attrName>ppt_x</p:attrName>
                                        </p:attrNameLst>
                                      </p:cBhvr>
                                      <p:tavLst>
                                        <p:tav tm="0">
                                          <p:val>
                                            <p:strVal val="ppt_x"/>
                                          </p:val>
                                        </p:tav>
                                        <p:tav tm="100000">
                                          <p:val>
                                            <p:strVal val="ppt_x"/>
                                          </p:val>
                                        </p:tav>
                                      </p:tavLst>
                                    </p:anim>
                                    <p:anim calcmode="lin" valueType="num">
                                      <p:cBhvr>
                                        <p:cTn id="15" dur="1000"/>
                                        <p:tgtEl>
                                          <p:spTgt spid="6">
                                            <p:txEl>
                                              <p:pRg st="5" end="5"/>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6">
                                            <p:txEl>
                                              <p:pRg st="5" end="5"/>
                                            </p:txEl>
                                          </p:spTgt>
                                        </p:tgtEl>
                                        <p:attrNameLst>
                                          <p:attrName>style.visibility</p:attrName>
                                        </p:attrNameLst>
                                      </p:cBhvr>
                                      <p:to>
                                        <p:strVal val="hidden"/>
                                      </p:to>
                                    </p:set>
                                  </p:childTnLst>
                                </p:cTn>
                              </p:par>
                              <p:par>
                                <p:cTn id="17" presetID="42" presetClass="exit" presetSubtype="0" fill="hold" nodeType="withEffect">
                                  <p:stCondLst>
                                    <p:cond delay="0"/>
                                  </p:stCondLst>
                                  <p:childTnLst>
                                    <p:animEffect transition="out" filter="fade">
                                      <p:cBhvr>
                                        <p:cTn id="18" dur="1000"/>
                                        <p:tgtEl>
                                          <p:spTgt spid="6">
                                            <p:txEl>
                                              <p:pRg st="1" end="1"/>
                                            </p:txEl>
                                          </p:spTgt>
                                        </p:tgtEl>
                                      </p:cBhvr>
                                    </p:animEffect>
                                    <p:anim calcmode="lin" valueType="num">
                                      <p:cBhvr>
                                        <p:cTn id="19" dur="1000"/>
                                        <p:tgtEl>
                                          <p:spTgt spid="6">
                                            <p:txEl>
                                              <p:pRg st="1" end="1"/>
                                            </p:txEl>
                                          </p:spTgt>
                                        </p:tgtEl>
                                        <p:attrNameLst>
                                          <p:attrName>ppt_x</p:attrName>
                                        </p:attrNameLst>
                                      </p:cBhvr>
                                      <p:tavLst>
                                        <p:tav tm="0">
                                          <p:val>
                                            <p:strVal val="ppt_x"/>
                                          </p:val>
                                        </p:tav>
                                        <p:tav tm="100000">
                                          <p:val>
                                            <p:strVal val="ppt_x"/>
                                          </p:val>
                                        </p:tav>
                                      </p:tavLst>
                                    </p:anim>
                                    <p:anim calcmode="lin" valueType="num">
                                      <p:cBhvr>
                                        <p:cTn id="20" dur="1000"/>
                                        <p:tgtEl>
                                          <p:spTgt spid="6">
                                            <p:txEl>
                                              <p:pRg st="1" end="1"/>
                                            </p:txEl>
                                          </p:spTgt>
                                        </p:tgtEl>
                                        <p:attrNameLst>
                                          <p:attrName>ppt_y</p:attrName>
                                        </p:attrNameLst>
                                      </p:cBhvr>
                                      <p:tavLst>
                                        <p:tav tm="0">
                                          <p:val>
                                            <p:strVal val="ppt_y"/>
                                          </p:val>
                                        </p:tav>
                                        <p:tav tm="100000">
                                          <p:val>
                                            <p:strVal val="ppt_y+.1"/>
                                          </p:val>
                                        </p:tav>
                                      </p:tavLst>
                                    </p:anim>
                                    <p:set>
                                      <p:cBhvr>
                                        <p:cTn id="21" dur="1" fill="hold">
                                          <p:stCondLst>
                                            <p:cond delay="999"/>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en-US" sz="6600" dirty="0" smtClean="0">
                <a:solidFill>
                  <a:srgbClr val="FF0000"/>
                </a:solidFill>
                <a:latin typeface="Adobe Arabic" pitchFamily="18" charset="-78"/>
                <a:cs typeface="Adobe Arabic" pitchFamily="18" charset="-78"/>
              </a:rPr>
              <a:t>VLAN</a:t>
            </a:r>
            <a:r>
              <a:rPr lang="fa-IR" sz="6600" dirty="0" smtClean="0">
                <a:solidFill>
                  <a:srgbClr val="FF0000"/>
                </a:solidFill>
                <a:latin typeface="Adobe Arabic" pitchFamily="18" charset="-78"/>
                <a:cs typeface="Adobe Arabic" pitchFamily="18" charset="-78"/>
              </a:rPr>
              <a:t> بندی</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lnSpcReduction="10000"/>
          </a:bodyPr>
          <a:lstStyle/>
          <a:p>
            <a:pPr algn="r" rtl="1">
              <a:buFont typeface="Arial" charset="0"/>
              <a:buChar char="•"/>
            </a:pPr>
            <a:r>
              <a:rPr lang="fa-IR" sz="3000" b="1" dirty="0" smtClean="0">
                <a:solidFill>
                  <a:srgbClr val="0070C0"/>
                </a:solidFill>
                <a:latin typeface="Adobe Arabic" pitchFamily="18" charset="-78"/>
                <a:cs typeface="Adobe Arabic" pitchFamily="18" charset="-78"/>
              </a:rPr>
              <a:t>تقسیم شبکه های بزرگ به زیرشبکه های کوچک تر دارای مزایای زیر می باشد:</a:t>
            </a:r>
          </a:p>
          <a:p>
            <a:pPr marL="82296" indent="0" algn="r" rtl="1">
              <a:buNone/>
            </a:pP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محدود کردن دامنه پخش همگانی </a:t>
            </a:r>
            <a:r>
              <a:rPr lang="en-US" sz="3000" dirty="0" smtClean="0">
                <a:latin typeface="Adobe Arabic" pitchFamily="18" charset="-78"/>
                <a:cs typeface="Adobe Arabic" pitchFamily="18" charset="-78"/>
              </a:rPr>
              <a:t>(Broadcast)</a:t>
            </a:r>
            <a:r>
              <a:rPr lang="fa-IR" sz="3000" dirty="0" smtClean="0">
                <a:latin typeface="Adobe Arabic" pitchFamily="18" charset="-78"/>
                <a:cs typeface="Adobe Arabic" pitchFamily="18" charset="-78"/>
              </a:rPr>
              <a:t> </a:t>
            </a:r>
          </a:p>
          <a:p>
            <a:pPr marL="82296" indent="0" algn="r" rtl="1">
              <a:buNone/>
            </a:pPr>
            <a:r>
              <a:rPr lang="fa-IR" sz="3000" dirty="0" smtClean="0">
                <a:latin typeface="Adobe Arabic" pitchFamily="18" charset="-78"/>
                <a:cs typeface="Adobe Arabic" pitchFamily="18" charset="-78"/>
              </a:rPr>
              <a:t>&gt; جداسازی کاربران بر اساس حوزه کاری</a:t>
            </a:r>
          </a:p>
          <a:p>
            <a:pPr marL="82296" indent="0" algn="r" rtl="1">
              <a:buNone/>
            </a:pPr>
            <a:r>
              <a:rPr lang="fa-IR" sz="3000" dirty="0" smtClean="0">
                <a:latin typeface="Adobe Arabic" pitchFamily="18" charset="-78"/>
                <a:cs typeface="Adobe Arabic" pitchFamily="18" charset="-78"/>
              </a:rPr>
              <a:t>&gt; امکان کنترل دسترسی کاربران بخش های مختلف به منابع شبکه</a:t>
            </a:r>
          </a:p>
          <a:p>
            <a:pPr marL="82296" indent="0" algn="r" rtl="1">
              <a:buNone/>
            </a:pPr>
            <a:r>
              <a:rPr lang="fa-IR" sz="3000" dirty="0" smtClean="0">
                <a:latin typeface="Adobe Arabic" pitchFamily="18" charset="-78"/>
                <a:cs typeface="Adobe Arabic" pitchFamily="18" charset="-78"/>
              </a:rPr>
              <a:t>&gt; افزایش امنیت با استفاده از </a:t>
            </a:r>
            <a:r>
              <a:rPr lang="en-US" sz="3000" dirty="0" smtClean="0">
                <a:latin typeface="Adobe Arabic" pitchFamily="18" charset="-78"/>
                <a:cs typeface="Adobe Arabic" pitchFamily="18" charset="-78"/>
              </a:rPr>
              <a:t>ACL</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محدود کردن دامنه تاثیر گذاری حملات و کدهای مخرب</a:t>
            </a:r>
          </a:p>
          <a:p>
            <a:pPr algn="r" rtl="1">
              <a:buFont typeface="Arial" charset="0"/>
              <a:buChar char="•"/>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863737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2" presetClass="entr" presetSubtype="4" fill="hold" nodeType="afterEffect">
                                  <p:stCondLst>
                                    <p:cond delay="50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0"/>
                            </p:stCondLst>
                            <p:childTnLst>
                              <p:par>
                                <p:cTn id="20" presetID="2" presetClass="entr" presetSubtype="4" fill="hold" nodeType="afterEffect">
                                  <p:stCondLst>
                                    <p:cond delay="5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0"/>
                            </p:stCondLst>
                            <p:childTnLst>
                              <p:par>
                                <p:cTn id="25" presetID="2" presetClass="entr" presetSubtype="4"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امنیت پروتکل </a:t>
            </a:r>
            <a:r>
              <a:rPr lang="en-US" sz="6600" dirty="0" smtClean="0">
                <a:solidFill>
                  <a:srgbClr val="FF0000"/>
                </a:solidFill>
                <a:latin typeface="Adobe Arabic" pitchFamily="18" charset="-78"/>
                <a:cs typeface="Adobe Arabic" pitchFamily="18" charset="-78"/>
              </a:rPr>
              <a:t>STP</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fontScale="85000" lnSpcReduction="20000"/>
          </a:bodyPr>
          <a:lstStyle/>
          <a:p>
            <a:pPr algn="r" rtl="1">
              <a:buFont typeface="Arial" charset="0"/>
              <a:buChar char="•"/>
            </a:pPr>
            <a:r>
              <a:rPr lang="fa-IR" sz="3000" b="1" dirty="0" smtClean="0">
                <a:solidFill>
                  <a:srgbClr val="0070C0"/>
                </a:solidFill>
                <a:latin typeface="Adobe Arabic" pitchFamily="18" charset="-78"/>
                <a:cs typeface="Adobe Arabic" pitchFamily="18" charset="-78"/>
              </a:rPr>
              <a:t>از پروتکل </a:t>
            </a:r>
            <a:r>
              <a:rPr lang="en-US" sz="3000" b="1" dirty="0" smtClean="0">
                <a:solidFill>
                  <a:srgbClr val="0070C0"/>
                </a:solidFill>
                <a:latin typeface="Adobe Arabic" pitchFamily="18" charset="-78"/>
                <a:cs typeface="Adobe Arabic" pitchFamily="18" charset="-78"/>
              </a:rPr>
              <a:t>Spanning Tree Protocol(STP)</a:t>
            </a:r>
            <a:r>
              <a:rPr lang="fa-IR" sz="3000" b="1" dirty="0" smtClean="0">
                <a:solidFill>
                  <a:srgbClr val="0070C0"/>
                </a:solidFill>
                <a:latin typeface="Adobe Arabic" pitchFamily="18" charset="-78"/>
                <a:cs typeface="Adobe Arabic" pitchFamily="18" charset="-78"/>
              </a:rPr>
              <a:t>، جهت جلوگیری از ایجاد حلقه لایه دو در شبکه بهره برده می شود.</a:t>
            </a:r>
          </a:p>
          <a:p>
            <a:pPr marL="82296" indent="0" algn="r" rtl="1">
              <a:buNone/>
            </a:pPr>
            <a:endParaRPr lang="fa-IR" sz="3000" dirty="0" smtClean="0">
              <a:latin typeface="Adobe Arabic" pitchFamily="18" charset="-78"/>
              <a:cs typeface="Adobe Arabic" pitchFamily="18" charset="-78"/>
            </a:endParaRPr>
          </a:p>
          <a:p>
            <a:pPr marL="82296" indent="0" algn="r" rtl="1">
              <a:buNone/>
            </a:pPr>
            <a:r>
              <a:rPr lang="fa-IR" sz="3000" b="1" dirty="0" smtClean="0">
                <a:solidFill>
                  <a:srgbClr val="7030A0"/>
                </a:solidFill>
                <a:latin typeface="Adobe Arabic" pitchFamily="18" charset="-78"/>
                <a:cs typeface="Adobe Arabic" pitchFamily="18" charset="-78"/>
              </a:rPr>
              <a:t>مواردی که باید برای امنیت </a:t>
            </a:r>
            <a:r>
              <a:rPr lang="en-US" sz="3000" b="1" dirty="0" smtClean="0">
                <a:solidFill>
                  <a:srgbClr val="7030A0"/>
                </a:solidFill>
                <a:latin typeface="Adobe Arabic" pitchFamily="18" charset="-78"/>
                <a:cs typeface="Adobe Arabic" pitchFamily="18" charset="-78"/>
              </a:rPr>
              <a:t>STP</a:t>
            </a:r>
            <a:r>
              <a:rPr lang="fa-IR" sz="3000" b="1" dirty="0" smtClean="0">
                <a:solidFill>
                  <a:srgbClr val="7030A0"/>
                </a:solidFill>
                <a:latin typeface="Adobe Arabic" pitchFamily="18" charset="-78"/>
                <a:cs typeface="Adobe Arabic" pitchFamily="18" charset="-78"/>
              </a:rPr>
              <a:t> مدنظر قرار داد:</a:t>
            </a:r>
          </a:p>
          <a:p>
            <a:pPr marL="82296" indent="0" algn="r" rtl="1">
              <a:buNone/>
            </a:pPr>
            <a:r>
              <a:rPr lang="fa-IR" sz="3000" dirty="0" smtClean="0">
                <a:latin typeface="Adobe Arabic" pitchFamily="18" charset="-78"/>
                <a:cs typeface="Adobe Arabic" pitchFamily="18" charset="-78"/>
              </a:rPr>
              <a:t>&gt; غیرفعال سازی </a:t>
            </a:r>
            <a:r>
              <a:rPr lang="en-US" sz="3000" dirty="0" smtClean="0">
                <a:latin typeface="Adobe Arabic" pitchFamily="18" charset="-78"/>
                <a:cs typeface="Adobe Arabic" pitchFamily="18" charset="-78"/>
              </a:rPr>
              <a:t>Dynamic </a:t>
            </a:r>
            <a:r>
              <a:rPr lang="en-US" sz="3000" dirty="0" err="1" smtClean="0">
                <a:latin typeface="Adobe Arabic" pitchFamily="18" charset="-78"/>
                <a:cs typeface="Adobe Arabic" pitchFamily="18" charset="-78"/>
              </a:rPr>
              <a:t>Trunking</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بهتر است از پروتکل </a:t>
            </a:r>
            <a:r>
              <a:rPr lang="en-US" sz="3000" dirty="0" smtClean="0">
                <a:latin typeface="Adobe Arabic" pitchFamily="18" charset="-78"/>
                <a:cs typeface="Adobe Arabic" pitchFamily="18" charset="-78"/>
              </a:rPr>
              <a:t>PVST</a:t>
            </a:r>
            <a:r>
              <a:rPr lang="fa-IR" sz="3000" dirty="0" smtClean="0">
                <a:latin typeface="Adobe Arabic" pitchFamily="18" charset="-78"/>
                <a:cs typeface="Adobe Arabic" pitchFamily="18" charset="-78"/>
              </a:rPr>
              <a:t> استفاده شود</a:t>
            </a:r>
          </a:p>
          <a:p>
            <a:pPr marL="82296" indent="0" algn="r" rtl="1">
              <a:buNone/>
            </a:pPr>
            <a:r>
              <a:rPr lang="fa-IR" sz="3000" dirty="0" smtClean="0">
                <a:latin typeface="Adobe Arabic" pitchFamily="18" charset="-78"/>
                <a:cs typeface="Adobe Arabic" pitchFamily="18" charset="-78"/>
              </a:rPr>
              <a:t>&gt; استفاده از ویژگی </a:t>
            </a:r>
            <a:r>
              <a:rPr lang="en-US" sz="3000" dirty="0" err="1" smtClean="0">
                <a:latin typeface="Adobe Arabic" pitchFamily="18" charset="-78"/>
                <a:cs typeface="Adobe Arabic" pitchFamily="18" charset="-78"/>
              </a:rPr>
              <a:t>PortFast</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استفاده از ویژگی </a:t>
            </a:r>
            <a:r>
              <a:rPr lang="en-US" sz="3000" dirty="0" smtClean="0">
                <a:latin typeface="Adobe Arabic" pitchFamily="18" charset="-78"/>
                <a:cs typeface="Adobe Arabic" pitchFamily="18" charset="-78"/>
              </a:rPr>
              <a:t>BPDU Guard</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استفاده </a:t>
            </a:r>
            <a:r>
              <a:rPr lang="fa-IR" sz="3000" dirty="0">
                <a:latin typeface="Adobe Arabic" pitchFamily="18" charset="-78"/>
                <a:cs typeface="Adobe Arabic" pitchFamily="18" charset="-78"/>
              </a:rPr>
              <a:t>از </a:t>
            </a:r>
            <a:r>
              <a:rPr lang="fa-IR" sz="3000" dirty="0" smtClean="0">
                <a:latin typeface="Adobe Arabic" pitchFamily="18" charset="-78"/>
                <a:cs typeface="Adobe Arabic" pitchFamily="18" charset="-78"/>
              </a:rPr>
              <a:t>ویژگی</a:t>
            </a:r>
            <a:r>
              <a:rPr lang="en-US" sz="3000" dirty="0" smtClean="0">
                <a:latin typeface="Adobe Arabic" pitchFamily="18" charset="-78"/>
                <a:cs typeface="Adobe Arabic" pitchFamily="18" charset="-78"/>
              </a:rPr>
              <a:t> STP Root Guard</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غیر فعال سازی پورت های بلااستفاده</a:t>
            </a:r>
          </a:p>
          <a:p>
            <a:pPr marL="82296" indent="0" algn="r" rtl="1">
              <a:buNone/>
            </a:pPr>
            <a:r>
              <a:rPr lang="fa-IR" sz="3000" dirty="0" smtClean="0">
                <a:latin typeface="Adobe Arabic" pitchFamily="18" charset="-78"/>
                <a:cs typeface="Adobe Arabic" pitchFamily="18" charset="-78"/>
              </a:rPr>
              <a:t>&gt; استفاده </a:t>
            </a:r>
            <a:r>
              <a:rPr lang="fa-IR" sz="3000" dirty="0">
                <a:latin typeface="Adobe Arabic" pitchFamily="18" charset="-78"/>
                <a:cs typeface="Adobe Arabic" pitchFamily="18" charset="-78"/>
              </a:rPr>
              <a:t>از ویژگی </a:t>
            </a:r>
            <a:r>
              <a:rPr lang="en-US" sz="3000" dirty="0" smtClean="0">
                <a:latin typeface="Adobe Arabic" pitchFamily="18" charset="-78"/>
                <a:cs typeface="Adobe Arabic" pitchFamily="18" charset="-78"/>
              </a:rPr>
              <a:t>Loop Guard</a:t>
            </a:r>
            <a:r>
              <a:rPr lang="fa-IR" sz="3000" dirty="0" smtClean="0">
                <a:latin typeface="Adobe Arabic" pitchFamily="18" charset="-78"/>
                <a:cs typeface="Adobe Arabic" pitchFamily="18" charset="-78"/>
              </a:rPr>
              <a:t> (اتصال یکطرفه منطقی)</a:t>
            </a:r>
          </a:p>
          <a:p>
            <a:pPr marL="82296" indent="0" algn="r" rtl="1">
              <a:buNone/>
            </a:pPr>
            <a:r>
              <a:rPr lang="fa-IR" sz="3000" dirty="0" smtClean="0">
                <a:latin typeface="Adobe Arabic" pitchFamily="18" charset="-78"/>
                <a:cs typeface="Adobe Arabic" pitchFamily="18" charset="-78"/>
              </a:rPr>
              <a:t>&gt; </a:t>
            </a:r>
            <a:r>
              <a:rPr lang="fa-IR" sz="3000" dirty="0">
                <a:latin typeface="Adobe Arabic" pitchFamily="18" charset="-78"/>
                <a:cs typeface="Adobe Arabic" pitchFamily="18" charset="-78"/>
              </a:rPr>
              <a:t>استفاده از ویژگی </a:t>
            </a:r>
            <a:r>
              <a:rPr lang="en-US" sz="3000" dirty="0" smtClean="0">
                <a:latin typeface="Adobe Arabic" pitchFamily="18" charset="-78"/>
                <a:cs typeface="Adobe Arabic" pitchFamily="18" charset="-78"/>
              </a:rPr>
              <a:t>UDLD</a:t>
            </a:r>
            <a:r>
              <a:rPr lang="fa-IR" sz="3000" dirty="0">
                <a:latin typeface="Adobe Arabic" pitchFamily="18" charset="-78"/>
                <a:cs typeface="Adobe Arabic" pitchFamily="18" charset="-78"/>
              </a:rPr>
              <a:t>(اتصال یکطرفه </a:t>
            </a:r>
            <a:r>
              <a:rPr lang="fa-IR" sz="3000" dirty="0" smtClean="0">
                <a:latin typeface="Adobe Arabic" pitchFamily="18" charset="-78"/>
                <a:cs typeface="Adobe Arabic" pitchFamily="18" charset="-78"/>
              </a:rPr>
              <a:t>فیزیکی</a:t>
            </a:r>
            <a:r>
              <a:rPr lang="fa-IR" sz="3000" dirty="0">
                <a:latin typeface="Adobe Arabic" pitchFamily="18" charset="-78"/>
                <a:cs typeface="Adobe Arabic" pitchFamily="18" charset="-78"/>
              </a:rPr>
              <a:t>)</a:t>
            </a:r>
          </a:p>
          <a:p>
            <a:pPr marL="82296" indent="0" algn="r" rtl="1">
              <a:buNone/>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451173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2" presetClass="entr" presetSubtype="4" fill="hold" nodeType="afterEffect">
                                  <p:stCondLst>
                                    <p:cond delay="50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5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500"/>
                            </p:stCondLst>
                            <p:childTnLst>
                              <p:par>
                                <p:cTn id="20" presetID="2" presetClass="entr" presetSubtype="4" fill="hold" nodeType="afterEffect">
                                  <p:stCondLst>
                                    <p:cond delay="5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1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7500"/>
                            </p:stCondLst>
                            <p:childTnLst>
                              <p:par>
                                <p:cTn id="25" presetID="2" presetClass="entr" presetSubtype="4"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1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9500"/>
                            </p:stCondLst>
                            <p:childTnLst>
                              <p:par>
                                <p:cTn id="30" presetID="2" presetClass="entr" presetSubtype="4" fill="hold" nodeType="afterEffect">
                                  <p:stCondLst>
                                    <p:cond delay="50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1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1500"/>
                            </p:stCondLst>
                            <p:childTnLst>
                              <p:par>
                                <p:cTn id="35" presetID="2" presetClass="entr" presetSubtype="4" fill="hold" nodeType="afterEffect">
                                  <p:stCondLst>
                                    <p:cond delay="50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1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1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3500"/>
                            </p:stCondLst>
                            <p:childTnLst>
                              <p:par>
                                <p:cTn id="40" presetID="2" presetClass="entr" presetSubtype="4" fill="hold" nodeType="afterEffect">
                                  <p:stCondLst>
                                    <p:cond delay="50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1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1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5500"/>
                            </p:stCondLst>
                            <p:childTnLst>
                              <p:par>
                                <p:cTn id="45" presetID="2" presetClass="entr" presetSubtype="4" fill="hold" nodeType="afterEffect">
                                  <p:stCondLst>
                                    <p:cond delay="50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1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1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ویژگی </a:t>
            </a:r>
            <a:r>
              <a:rPr lang="en-US" sz="6600" dirty="0" smtClean="0">
                <a:solidFill>
                  <a:srgbClr val="FF0000"/>
                </a:solidFill>
                <a:latin typeface="Adobe Arabic" pitchFamily="18" charset="-78"/>
                <a:cs typeface="Adobe Arabic" pitchFamily="18" charset="-78"/>
              </a:rPr>
              <a:t>Port Security</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fontScale="92500" lnSpcReduction="20000"/>
          </a:bodyPr>
          <a:lstStyle/>
          <a:p>
            <a:pPr algn="r" rtl="1"/>
            <a:r>
              <a:rPr lang="fa-IR" sz="3100" dirty="0">
                <a:latin typeface="Adobe Arabic" pitchFamily="18" charset="-78"/>
                <a:cs typeface="Adobe Arabic" pitchFamily="18" charset="-78"/>
              </a:rPr>
              <a:t>ویژگی</a:t>
            </a:r>
            <a:r>
              <a:rPr lang="en-US" sz="3100" dirty="0">
                <a:latin typeface="Adobe Arabic" pitchFamily="18" charset="-78"/>
                <a:cs typeface="Adobe Arabic" pitchFamily="18" charset="-78"/>
              </a:rPr>
              <a:t>Port Security</a:t>
            </a:r>
            <a:r>
              <a:rPr lang="fa-IR" sz="3100" dirty="0">
                <a:latin typeface="Adobe Arabic" pitchFamily="18" charset="-78"/>
                <a:cs typeface="Adobe Arabic" pitchFamily="18" charset="-78"/>
              </a:rPr>
              <a:t> فراهم آورنده امنیت مورد نیاز در برابر آسیب پذیری‌های متعددی است که از جمله آنها می‌توان به موارد زیر اشاره نمود:</a:t>
            </a:r>
            <a:endParaRPr lang="en-US" sz="3100" dirty="0">
              <a:latin typeface="Adobe Arabic" pitchFamily="18" charset="-78"/>
              <a:cs typeface="Adobe Arabic" pitchFamily="18" charset="-78"/>
            </a:endParaRPr>
          </a:p>
          <a:p>
            <a:pPr marL="82296" lvl="0" indent="0" algn="r" rtl="1">
              <a:buNone/>
            </a:pPr>
            <a:r>
              <a:rPr lang="fa-IR" sz="3100" dirty="0" smtClean="0">
                <a:latin typeface="Adobe Arabic" pitchFamily="18" charset="-78"/>
                <a:cs typeface="Adobe Arabic" pitchFamily="18" charset="-78"/>
              </a:rPr>
              <a:t>	1. برقراری </a:t>
            </a:r>
            <a:r>
              <a:rPr lang="fa-IR" sz="3100" dirty="0">
                <a:latin typeface="Adobe Arabic" pitchFamily="18" charset="-78"/>
                <a:cs typeface="Adobe Arabic" pitchFamily="18" charset="-78"/>
              </a:rPr>
              <a:t>امنیت در پروتکل</a:t>
            </a:r>
            <a:r>
              <a:rPr lang="en-US" sz="3100" dirty="0">
                <a:latin typeface="Adobe Arabic" pitchFamily="18" charset="-78"/>
                <a:cs typeface="Adobe Arabic" pitchFamily="18" charset="-78"/>
              </a:rPr>
              <a:t>STP</a:t>
            </a:r>
          </a:p>
          <a:p>
            <a:pPr marL="82296" lvl="0" indent="0" algn="r" rtl="1">
              <a:buNone/>
            </a:pPr>
            <a:r>
              <a:rPr lang="fa-IR" sz="3100" dirty="0" smtClean="0">
                <a:latin typeface="Adobe Arabic" pitchFamily="18" charset="-78"/>
                <a:cs typeface="Adobe Arabic" pitchFamily="18" charset="-78"/>
              </a:rPr>
              <a:t>	2. مقابله </a:t>
            </a:r>
            <a:r>
              <a:rPr lang="fa-IR" sz="3100" dirty="0">
                <a:latin typeface="Adobe Arabic" pitchFamily="18" charset="-78"/>
                <a:cs typeface="Adobe Arabic" pitchFamily="18" charset="-78"/>
              </a:rPr>
              <a:t>با حملات </a:t>
            </a:r>
            <a:r>
              <a:rPr lang="en-US" sz="3100" dirty="0">
                <a:latin typeface="Adobe Arabic" pitchFamily="18" charset="-78"/>
                <a:cs typeface="Adobe Arabic" pitchFamily="18" charset="-78"/>
              </a:rPr>
              <a:t>MAC </a:t>
            </a:r>
            <a:r>
              <a:rPr lang="en-US" sz="3100" dirty="0" smtClean="0">
                <a:latin typeface="Adobe Arabic" pitchFamily="18" charset="-78"/>
                <a:cs typeface="Adobe Arabic" pitchFamily="18" charset="-78"/>
              </a:rPr>
              <a:t>Flooding</a:t>
            </a:r>
            <a:endParaRPr lang="fa-IR" sz="3100" dirty="0" smtClean="0">
              <a:latin typeface="Adobe Arabic" pitchFamily="18" charset="-78"/>
              <a:cs typeface="Adobe Arabic" pitchFamily="18" charset="-78"/>
            </a:endParaRPr>
          </a:p>
          <a:p>
            <a:pPr marL="82296" lvl="0" indent="0" algn="r" rtl="1">
              <a:buNone/>
            </a:pPr>
            <a:r>
              <a:rPr lang="fa-IR" sz="3100" dirty="0" smtClean="0">
                <a:latin typeface="Adobe Arabic" pitchFamily="18" charset="-78"/>
                <a:cs typeface="Adobe Arabic" pitchFamily="18" charset="-78"/>
              </a:rPr>
              <a:t>	3. جلوگیری از اتصال تجهیزات ناشناخته به شبکه</a:t>
            </a:r>
            <a:endParaRPr lang="en-US" sz="3100" dirty="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a:p>
            <a:pPr marL="82296" indent="0" algn="r" rtl="1">
              <a:buNone/>
            </a:pPr>
            <a:r>
              <a:rPr lang="fa-IR" sz="3000" b="1" dirty="0" smtClean="0">
                <a:solidFill>
                  <a:srgbClr val="7030A0"/>
                </a:solidFill>
                <a:latin typeface="Adobe Arabic" pitchFamily="18" charset="-78"/>
                <a:cs typeface="Adobe Arabic" pitchFamily="18" charset="-78"/>
              </a:rPr>
              <a:t>به سه حالت می توان </a:t>
            </a:r>
            <a:r>
              <a:rPr lang="en-US" sz="3000" b="1" dirty="0" smtClean="0">
                <a:solidFill>
                  <a:srgbClr val="7030A0"/>
                </a:solidFill>
                <a:latin typeface="Adobe Arabic" pitchFamily="18" charset="-78"/>
                <a:cs typeface="Adobe Arabic" pitchFamily="18" charset="-78"/>
              </a:rPr>
              <a:t>Port Security</a:t>
            </a:r>
            <a:r>
              <a:rPr lang="fa-IR" sz="3000" b="1" dirty="0" smtClean="0">
                <a:solidFill>
                  <a:srgbClr val="7030A0"/>
                </a:solidFill>
                <a:latin typeface="Adobe Arabic" pitchFamily="18" charset="-78"/>
                <a:cs typeface="Adobe Arabic" pitchFamily="18" charset="-78"/>
              </a:rPr>
              <a:t> را راه اندازی نمود:</a:t>
            </a:r>
          </a:p>
          <a:p>
            <a:pPr marL="82296" indent="0" algn="r" rtl="1">
              <a:buNone/>
            </a:pPr>
            <a:r>
              <a:rPr lang="fa-IR" sz="3000" dirty="0" smtClean="0">
                <a:latin typeface="Adobe Arabic" pitchFamily="18" charset="-78"/>
                <a:cs typeface="Adobe Arabic" pitchFamily="18" charset="-78"/>
              </a:rPr>
              <a:t>&gt; مشخص نمودن دستی آدرس های </a:t>
            </a:r>
            <a:r>
              <a:rPr lang="en-US" sz="3000" dirty="0" smtClean="0">
                <a:latin typeface="Adobe Arabic" pitchFamily="18" charset="-78"/>
                <a:cs typeface="Adobe Arabic" pitchFamily="18" charset="-78"/>
              </a:rPr>
              <a:t>MAC</a:t>
            </a:r>
            <a:endParaRPr lang="fa-IR" sz="3000" dirty="0" smtClean="0">
              <a:latin typeface="Adobe Arabic" pitchFamily="18" charset="-78"/>
              <a:cs typeface="Adobe Arabic" pitchFamily="18" charset="-78"/>
            </a:endParaRPr>
          </a:p>
          <a:p>
            <a:pPr marL="82296" indent="0" algn="r" rtl="1">
              <a:buNone/>
            </a:pPr>
            <a:r>
              <a:rPr lang="fa-IR" sz="3000" dirty="0" smtClean="0">
                <a:latin typeface="Adobe Arabic" pitchFamily="18" charset="-78"/>
                <a:cs typeface="Adobe Arabic" pitchFamily="18" charset="-78"/>
              </a:rPr>
              <a:t>&gt; یادگیری آدرس </a:t>
            </a:r>
            <a:r>
              <a:rPr lang="en-US" sz="3000" dirty="0" smtClean="0">
                <a:latin typeface="Adobe Arabic" pitchFamily="18" charset="-78"/>
                <a:cs typeface="Adobe Arabic" pitchFamily="18" charset="-78"/>
              </a:rPr>
              <a:t>MAC</a:t>
            </a:r>
            <a:r>
              <a:rPr lang="fa-IR" sz="3000" dirty="0" smtClean="0">
                <a:latin typeface="Adobe Arabic" pitchFamily="18" charset="-78"/>
                <a:cs typeface="Adobe Arabic" pitchFamily="18" charset="-78"/>
              </a:rPr>
              <a:t> بصورت پویا</a:t>
            </a:r>
          </a:p>
          <a:p>
            <a:pPr marL="82296" indent="0" algn="r" rtl="1">
              <a:buNone/>
            </a:pPr>
            <a:r>
              <a:rPr lang="fa-IR" sz="3000" dirty="0" smtClean="0">
                <a:latin typeface="Adobe Arabic" pitchFamily="18" charset="-78"/>
                <a:cs typeface="Adobe Arabic" pitchFamily="18" charset="-78"/>
              </a:rPr>
              <a:t>&gt;  از طریق ویژگی </a:t>
            </a:r>
            <a:r>
              <a:rPr lang="en-US" sz="3000" dirty="0" smtClean="0">
                <a:latin typeface="Adobe Arabic" pitchFamily="18" charset="-78"/>
                <a:cs typeface="Adobe Arabic" pitchFamily="18" charset="-78"/>
              </a:rPr>
              <a:t>Sticky MAC Address</a:t>
            </a:r>
            <a:endParaRPr lang="fa-IR" sz="3000" dirty="0" smtClean="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592301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500"/>
                                  </p:stCondLst>
                                  <p:childTnLst>
                                    <p:set>
                                      <p:cBhvr>
                                        <p:cTn id="11" dur="1" fill="hold">
                                          <p:stCondLst>
                                            <p:cond delay="0"/>
                                          </p:stCondLst>
                                        </p:cTn>
                                        <p:tgtEl>
                                          <p:spTgt spid="3">
                                            <p:txEl>
                                              <p:pRg st="6" end="6"/>
                                            </p:txEl>
                                          </p:spTgt>
                                        </p:tgtEl>
                                        <p:attrNameLst>
                                          <p:attrName>style.visibility</p:attrName>
                                        </p:attrNameLst>
                                      </p:cBhvr>
                                      <p:to>
                                        <p:strVal val="visible"/>
                                      </p:to>
                                    </p:set>
                                    <p:anim calcmode="lin" valueType="num">
                                      <p:cBhvr additive="base">
                                        <p:cTn id="1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500"/>
                            </p:stCondLst>
                            <p:childTnLst>
                              <p:par>
                                <p:cTn id="15" presetID="2" presetClass="entr" presetSubtype="4" fill="hold" nodeType="afterEffect">
                                  <p:stCondLst>
                                    <p:cond delay="50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000"/>
                            </p:stCondLst>
                            <p:childTnLst>
                              <p:par>
                                <p:cTn id="20" presetID="2" presetClass="entr" presetSubtype="4" fill="hold" nodeType="afterEffect">
                                  <p:stCondLst>
                                    <p:cond delay="500"/>
                                  </p:stCondLst>
                                  <p:childTnLst>
                                    <p:set>
                                      <p:cBhvr>
                                        <p:cTn id="21" dur="1" fill="hold">
                                          <p:stCondLst>
                                            <p:cond delay="0"/>
                                          </p:stCondLst>
                                        </p:cTn>
                                        <p:tgtEl>
                                          <p:spTgt spid="3">
                                            <p:txEl>
                                              <p:pRg st="8" end="8"/>
                                            </p:txEl>
                                          </p:spTgt>
                                        </p:tgtEl>
                                        <p:attrNameLst>
                                          <p:attrName>style.visibility</p:attrName>
                                        </p:attrNameLst>
                                      </p:cBhvr>
                                      <p:to>
                                        <p:strVal val="visible"/>
                                      </p:to>
                                    </p:set>
                                    <p:anim calcmode="lin" valueType="num">
                                      <p:cBhvr additive="base">
                                        <p:cTn id="2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کنترل طوفان ترافیک</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fontScale="92500" lnSpcReduction="20000"/>
          </a:bodyPr>
          <a:lstStyle/>
          <a:p>
            <a:pPr algn="r" rtl="1"/>
            <a:r>
              <a:rPr lang="fa-IR" sz="2800" dirty="0">
                <a:latin typeface="Adobe Arabic" pitchFamily="18" charset="-78"/>
                <a:cs typeface="Adobe Arabic" pitchFamily="18" charset="-78"/>
              </a:rPr>
              <a:t>ویژگی</a:t>
            </a:r>
            <a:r>
              <a:rPr lang="en-US" sz="2800" dirty="0">
                <a:latin typeface="Adobe Arabic" pitchFamily="18" charset="-78"/>
                <a:cs typeface="Adobe Arabic" pitchFamily="18" charset="-78"/>
              </a:rPr>
              <a:t>Storm Control</a:t>
            </a:r>
            <a:r>
              <a:rPr lang="fa-IR" sz="2800" dirty="0">
                <a:latin typeface="Adobe Arabic" pitchFamily="18" charset="-78"/>
                <a:cs typeface="Adobe Arabic" pitchFamily="18" charset="-78"/>
              </a:rPr>
              <a:t> از ایجاد اختلال در ترافیک</a:t>
            </a:r>
            <a:r>
              <a:rPr lang="en-US" sz="2800" dirty="0">
                <a:latin typeface="Adobe Arabic" pitchFamily="18" charset="-78"/>
                <a:cs typeface="Adobe Arabic" pitchFamily="18" charset="-78"/>
              </a:rPr>
              <a:t>LAN</a:t>
            </a:r>
            <a:r>
              <a:rPr lang="fa-IR" sz="2800" dirty="0">
                <a:latin typeface="Adobe Arabic" pitchFamily="18" charset="-78"/>
                <a:cs typeface="Adobe Arabic" pitchFamily="18" charset="-78"/>
              </a:rPr>
              <a:t>، توسط طوفان </a:t>
            </a:r>
            <a:r>
              <a:rPr lang="en-US" sz="2800" dirty="0">
                <a:latin typeface="Adobe Arabic" pitchFamily="18" charset="-78"/>
                <a:cs typeface="Adobe Arabic" pitchFamily="18" charset="-78"/>
              </a:rPr>
              <a:t>Unicast</a:t>
            </a:r>
            <a:r>
              <a:rPr lang="fa-IR" sz="2800" dirty="0">
                <a:latin typeface="Adobe Arabic" pitchFamily="18" charset="-78"/>
                <a:cs typeface="Adobe Arabic" pitchFamily="18" charset="-78"/>
              </a:rPr>
              <a:t>، </a:t>
            </a:r>
            <a:r>
              <a:rPr lang="en-US" sz="2800" dirty="0">
                <a:latin typeface="Adobe Arabic" pitchFamily="18" charset="-78"/>
                <a:cs typeface="Adobe Arabic" pitchFamily="18" charset="-78"/>
              </a:rPr>
              <a:t>Multicast </a:t>
            </a:r>
            <a:r>
              <a:rPr lang="fa-IR" sz="2800" dirty="0">
                <a:latin typeface="Adobe Arabic" pitchFamily="18" charset="-78"/>
                <a:cs typeface="Adobe Arabic" pitchFamily="18" charset="-78"/>
              </a:rPr>
              <a:t>یا </a:t>
            </a:r>
            <a:r>
              <a:rPr lang="en-US" sz="2800" dirty="0">
                <a:latin typeface="Adobe Arabic" pitchFamily="18" charset="-78"/>
                <a:cs typeface="Adobe Arabic" pitchFamily="18" charset="-78"/>
              </a:rPr>
              <a:t>Broadcast</a:t>
            </a:r>
            <a:r>
              <a:rPr lang="fa-IR" sz="2800" dirty="0">
                <a:latin typeface="Adobe Arabic" pitchFamily="18" charset="-78"/>
                <a:cs typeface="Adobe Arabic" pitchFamily="18" charset="-78"/>
              </a:rPr>
              <a:t> بوجود آمده از طریق یک اینترفیس فیزیکی، ممانعت به عمل می‌آورد. </a:t>
            </a:r>
            <a:endParaRPr lang="fa-IR" sz="2800" dirty="0" smtClean="0">
              <a:latin typeface="Adobe Arabic" pitchFamily="18" charset="-78"/>
              <a:cs typeface="Adobe Arabic" pitchFamily="18" charset="-78"/>
            </a:endParaRPr>
          </a:p>
          <a:p>
            <a:pPr algn="r" rtl="1"/>
            <a:endParaRPr lang="fa-IR" sz="2800" dirty="0" smtClean="0">
              <a:latin typeface="Adobe Arabic" pitchFamily="18" charset="-78"/>
              <a:cs typeface="Adobe Arabic" pitchFamily="18" charset="-78"/>
            </a:endParaRPr>
          </a:p>
          <a:p>
            <a:pPr algn="r" rtl="1"/>
            <a:r>
              <a:rPr lang="fa-IR" sz="2800" dirty="0" smtClean="0">
                <a:latin typeface="Adobe Arabic" pitchFamily="18" charset="-78"/>
                <a:cs typeface="Adobe Arabic" pitchFamily="18" charset="-78"/>
              </a:rPr>
              <a:t>ویژگی </a:t>
            </a:r>
            <a:r>
              <a:rPr lang="fa-IR" sz="2800" dirty="0">
                <a:latin typeface="Adobe Arabic" pitchFamily="18" charset="-78"/>
                <a:cs typeface="Adobe Arabic" pitchFamily="18" charset="-78"/>
              </a:rPr>
              <a:t>کنترل طوفان (یا سرکوب ترافیک)، بر روی بسته‌های عبوری از یک اینترفیس به سوئیچ نظارت کرده و مشخص می‌نماید که این بسته‌ها از نوع </a:t>
            </a:r>
            <a:r>
              <a:rPr lang="en-US" sz="2800" dirty="0">
                <a:latin typeface="Adobe Arabic" pitchFamily="18" charset="-78"/>
                <a:cs typeface="Adobe Arabic" pitchFamily="18" charset="-78"/>
              </a:rPr>
              <a:t>Unicast</a:t>
            </a:r>
            <a:r>
              <a:rPr lang="fa-IR" sz="2800" dirty="0">
                <a:latin typeface="Adobe Arabic" pitchFamily="18" charset="-78"/>
                <a:cs typeface="Adobe Arabic" pitchFamily="18" charset="-78"/>
              </a:rPr>
              <a:t>، </a:t>
            </a:r>
            <a:r>
              <a:rPr lang="en-US" sz="2800" dirty="0">
                <a:latin typeface="Adobe Arabic" pitchFamily="18" charset="-78"/>
                <a:cs typeface="Adobe Arabic" pitchFamily="18" charset="-78"/>
              </a:rPr>
              <a:t>Multicast</a:t>
            </a:r>
            <a:r>
              <a:rPr lang="fa-IR" sz="2800" dirty="0">
                <a:latin typeface="Adobe Arabic" pitchFamily="18" charset="-78"/>
                <a:cs typeface="Adobe Arabic" pitchFamily="18" charset="-78"/>
              </a:rPr>
              <a:t> و یا </a:t>
            </a:r>
            <a:r>
              <a:rPr lang="en-US" sz="2800" dirty="0">
                <a:latin typeface="Adobe Arabic" pitchFamily="18" charset="-78"/>
                <a:cs typeface="Adobe Arabic" pitchFamily="18" charset="-78"/>
              </a:rPr>
              <a:t>Broadcast</a:t>
            </a:r>
            <a:r>
              <a:rPr lang="fa-IR" sz="2800" dirty="0">
                <a:latin typeface="Adobe Arabic" pitchFamily="18" charset="-78"/>
                <a:cs typeface="Adobe Arabic" pitchFamily="18" charset="-78"/>
              </a:rPr>
              <a:t> هستند. </a:t>
            </a:r>
            <a:endParaRPr lang="fa-IR" sz="2800" dirty="0" smtClean="0">
              <a:latin typeface="Adobe Arabic" pitchFamily="18" charset="-78"/>
              <a:cs typeface="Adobe Arabic" pitchFamily="18" charset="-78"/>
            </a:endParaRPr>
          </a:p>
          <a:p>
            <a:pPr algn="r" rtl="1"/>
            <a:endParaRPr lang="fa-IR" sz="2800" dirty="0" smtClean="0">
              <a:latin typeface="Adobe Arabic" pitchFamily="18" charset="-78"/>
              <a:cs typeface="Adobe Arabic" pitchFamily="18" charset="-78"/>
            </a:endParaRPr>
          </a:p>
          <a:p>
            <a:pPr algn="r" rtl="1"/>
            <a:r>
              <a:rPr lang="fa-IR" sz="2800" dirty="0" smtClean="0">
                <a:latin typeface="Adobe Arabic" pitchFamily="18" charset="-78"/>
                <a:cs typeface="Adobe Arabic" pitchFamily="18" charset="-78"/>
              </a:rPr>
              <a:t>سوئیچ </a:t>
            </a:r>
            <a:r>
              <a:rPr lang="fa-IR" sz="2800" dirty="0">
                <a:latin typeface="Adobe Arabic" pitchFamily="18" charset="-78"/>
                <a:cs typeface="Adobe Arabic" pitchFamily="18" charset="-78"/>
              </a:rPr>
              <a:t>نیز در بازه زمانی یک ثانیه اقدام به شمارش هر نوع از بسته‌های مشخص شده می‌نماید تا در صورتیکه تعداد بسته‌های مورد نظر از آستانه تعیین شده فراتر رود، اقدام به سرکوب آن ترافیک نماید.</a:t>
            </a:r>
            <a:endParaRPr lang="en-US" sz="2800" dirty="0">
              <a:latin typeface="Adobe Arabic" pitchFamily="18" charset="-78"/>
              <a:cs typeface="Adobe Arabic" pitchFamily="18" charset="-78"/>
            </a:endParaRPr>
          </a:p>
          <a:p>
            <a:pPr marL="82296" indent="0" algn="r" rtl="1">
              <a:buNone/>
            </a:pPr>
            <a:endParaRPr lang="fa-IR" sz="30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358281294"/>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08038"/>
            <a:ext cx="8153400" cy="2163762"/>
          </a:xfrm>
        </p:spPr>
        <p:txBody>
          <a:bodyPr>
            <a:noAutofit/>
          </a:bodyPr>
          <a:lstStyle/>
          <a:p>
            <a:pPr algn="ctr"/>
            <a:r>
              <a:rPr lang="fa-IR" sz="8000" dirty="0">
                <a:solidFill>
                  <a:schemeClr val="bg2">
                    <a:lumMod val="25000"/>
                  </a:schemeClr>
                </a:solidFill>
                <a:latin typeface="A Aref_ graffiti" pitchFamily="34" charset="-78"/>
                <a:ea typeface="A Aref_ graffiti" pitchFamily="34" charset="-78"/>
                <a:cs typeface="A Maghreb jadid" pitchFamily="2" charset="-78"/>
              </a:rPr>
              <a:t>امنیت تجهیزات </a:t>
            </a:r>
            <a:r>
              <a:rPr lang="fa-IR" sz="8000" dirty="0" smtClean="0">
                <a:solidFill>
                  <a:schemeClr val="bg2">
                    <a:lumMod val="25000"/>
                  </a:schemeClr>
                </a:solidFill>
                <a:latin typeface="A Aref_ graffiti" pitchFamily="34" charset="-78"/>
                <a:ea typeface="A Aref_ graffiti" pitchFamily="34" charset="-78"/>
                <a:cs typeface="A Maghreb jadid" pitchFamily="2" charset="-78"/>
              </a:rPr>
              <a:t/>
            </a:r>
            <a:br>
              <a:rPr lang="fa-IR" sz="8000" dirty="0" smtClean="0">
                <a:solidFill>
                  <a:schemeClr val="bg2">
                    <a:lumMod val="25000"/>
                  </a:schemeClr>
                </a:solidFill>
                <a:latin typeface="A Aref_ graffiti" pitchFamily="34" charset="-78"/>
                <a:ea typeface="A Aref_ graffiti" pitchFamily="34" charset="-78"/>
                <a:cs typeface="A Maghreb jadid" pitchFamily="2" charset="-78"/>
              </a:rPr>
            </a:br>
            <a:r>
              <a:rPr lang="fa-IR" sz="8000" dirty="0" smtClean="0">
                <a:solidFill>
                  <a:schemeClr val="bg2">
                    <a:lumMod val="25000"/>
                  </a:schemeClr>
                </a:solidFill>
                <a:latin typeface="A Aref_ graffiti" pitchFamily="34" charset="-78"/>
                <a:ea typeface="A Aref_ graffiti" pitchFamily="34" charset="-78"/>
                <a:cs typeface="A Maghreb jadid" pitchFamily="2" charset="-78"/>
              </a:rPr>
              <a:t>و پروتکلهای </a:t>
            </a:r>
            <a:r>
              <a:rPr lang="fa-IR" sz="8000" dirty="0">
                <a:solidFill>
                  <a:schemeClr val="bg2">
                    <a:lumMod val="25000"/>
                  </a:schemeClr>
                </a:solidFill>
                <a:latin typeface="A Aref_ graffiti" pitchFamily="34" charset="-78"/>
                <a:ea typeface="A Aref_ graffiti" pitchFamily="34" charset="-78"/>
                <a:cs typeface="A Maghreb jadid" pitchFamily="2" charset="-78"/>
              </a:rPr>
              <a:t>سوئیچینگ و مسیریابی</a:t>
            </a:r>
            <a:endParaRPr lang="en-US" sz="8000" dirty="0">
              <a:solidFill>
                <a:schemeClr val="bg2">
                  <a:lumMod val="25000"/>
                </a:schemeClr>
              </a:solidFill>
              <a:latin typeface="A Aref_ graffiti" pitchFamily="34" charset="-78"/>
              <a:ea typeface="A Aref_ graffiti" pitchFamily="34" charset="-78"/>
              <a:cs typeface="A Maghreb jadid" pitchFamily="2" charset="-78"/>
            </a:endParaRPr>
          </a:p>
        </p:txBody>
      </p:sp>
      <p:sp>
        <p:nvSpPr>
          <p:cNvPr id="3" name="Content Placeholder 2"/>
          <p:cNvSpPr>
            <a:spLocks noGrp="1"/>
          </p:cNvSpPr>
          <p:nvPr>
            <p:ph idx="1"/>
          </p:nvPr>
        </p:nvSpPr>
        <p:spPr>
          <a:xfrm>
            <a:off x="1143000" y="3276600"/>
            <a:ext cx="7790688" cy="3276600"/>
          </a:xfrm>
        </p:spPr>
        <p:txBody>
          <a:bodyPr>
            <a:normAutofit/>
          </a:bodyPr>
          <a:lstStyle/>
          <a:p>
            <a:pPr marL="82296" indent="0" algn="ctr">
              <a:buNone/>
            </a:pPr>
            <a:endParaRPr lang="fa-IR" dirty="0" smtClean="0">
              <a:latin typeface="Adobe Arabic" pitchFamily="18" charset="-78"/>
              <a:cs typeface="Adobe Arabic" pitchFamily="18" charset="-78"/>
            </a:endParaRPr>
          </a:p>
          <a:p>
            <a:pPr marL="82296" indent="0" algn="ctr">
              <a:buNone/>
            </a:pPr>
            <a:r>
              <a:rPr lang="fa-IR" dirty="0" smtClean="0">
                <a:latin typeface="Adobe Arabic" pitchFamily="18" charset="-78"/>
                <a:cs typeface="Adobe Arabic" pitchFamily="18" charset="-78"/>
              </a:rPr>
              <a:t>محمدتقی روغنی</a:t>
            </a:r>
          </a:p>
          <a:p>
            <a:pPr marL="82296" indent="0" algn="ctr">
              <a:buNone/>
            </a:pPr>
            <a:endParaRPr lang="fa-IR" dirty="0">
              <a:latin typeface="Adobe Arabic" pitchFamily="18" charset="-78"/>
              <a:cs typeface="Adobe Arabic" pitchFamily="18" charset="-78"/>
            </a:endParaRPr>
          </a:p>
          <a:p>
            <a:pPr marL="82296" indent="0" algn="ctr">
              <a:buNone/>
            </a:pPr>
            <a:r>
              <a:rPr lang="fa-IR" sz="4400" dirty="0" smtClean="0">
                <a:latin typeface="Adobe Arabic" pitchFamily="18" charset="-78"/>
                <a:cs typeface="Adobe Arabic" pitchFamily="18" charset="-78"/>
              </a:rPr>
              <a:t>بر اساس فصل نهم </a:t>
            </a:r>
            <a:r>
              <a:rPr lang="fa-IR" sz="4400" smtClean="0">
                <a:latin typeface="Adobe Arabic" pitchFamily="18" charset="-78"/>
                <a:cs typeface="Adobe Arabic" pitchFamily="18" charset="-78"/>
              </a:rPr>
              <a:t>کتاب : شبکه</a:t>
            </a:r>
            <a:r>
              <a:rPr lang="fa-IR" sz="4400" dirty="0" smtClean="0">
                <a:latin typeface="Adobe Arabic" pitchFamily="18" charset="-78"/>
                <a:cs typeface="Adobe Arabic" pitchFamily="18" charset="-78"/>
              </a:rPr>
              <a:t>؛ صفر تا صد</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6672557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250" fill="hold"/>
                                        <p:tgtEl>
                                          <p:spTgt spid="2"/>
                                        </p:tgtEl>
                                        <p:attrNameLst>
                                          <p:attrName>ppt_w</p:attrName>
                                        </p:attrNameLst>
                                      </p:cBhvr>
                                      <p:tavLst>
                                        <p:tav tm="0">
                                          <p:val>
                                            <p:fltVal val="0"/>
                                          </p:val>
                                        </p:tav>
                                        <p:tav tm="100000">
                                          <p:val>
                                            <p:strVal val="#ppt_w"/>
                                          </p:val>
                                        </p:tav>
                                      </p:tavLst>
                                    </p:anim>
                                    <p:anim calcmode="lin" valueType="num">
                                      <p:cBhvr>
                                        <p:cTn id="8" dur="1250" fill="hold"/>
                                        <p:tgtEl>
                                          <p:spTgt spid="2"/>
                                        </p:tgtEl>
                                        <p:attrNameLst>
                                          <p:attrName>ppt_h</p:attrName>
                                        </p:attrNameLst>
                                      </p:cBhvr>
                                      <p:tavLst>
                                        <p:tav tm="0">
                                          <p:val>
                                            <p:fltVal val="0"/>
                                          </p:val>
                                        </p:tav>
                                        <p:tav tm="100000">
                                          <p:val>
                                            <p:strVal val="#ppt_h"/>
                                          </p:val>
                                        </p:tav>
                                      </p:tavLst>
                                    </p:anim>
                                    <p:animEffect transition="in" filter="fade">
                                      <p:cBhvr>
                                        <p:cTn id="9" dur="1250"/>
                                        <p:tgtEl>
                                          <p:spTgt spid="2"/>
                                        </p:tgtEl>
                                      </p:cBhvr>
                                    </p:animEffect>
                                  </p:childTnLst>
                                </p:cTn>
                              </p:par>
                            </p:childTnLst>
                          </p:cTn>
                        </p:par>
                        <p:par>
                          <p:cTn id="10" fill="hold">
                            <p:stCondLst>
                              <p:cond delay="1250"/>
                            </p:stCondLst>
                            <p:childTnLst>
                              <p:par>
                                <p:cTn id="11" presetID="26"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652">
                                          <p:stCondLst>
                                            <p:cond delay="0"/>
                                          </p:stCondLst>
                                        </p:cTn>
                                        <p:tgtEl>
                                          <p:spTgt spid="3">
                                            <p:txEl>
                                              <p:pRg st="3" end="3"/>
                                            </p:txEl>
                                          </p:spTgt>
                                        </p:tgtEl>
                                      </p:cBhvr>
                                    </p:animEffect>
                                    <p:anim calcmode="lin" valueType="num">
                                      <p:cBhvr>
                                        <p:cTn id="14" dur="2050"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15" dur="747"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6" dur="747" tmFilter="0, 0; 0.125,0.2665; 0.25,0.4; 0.375,0.465; 0.5,0.5;  0.625,0.535; 0.75,0.6; 0.875,0.7335; 1,1">
                                          <p:stCondLst>
                                            <p:cond delay="747"/>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7" dur="373" tmFilter="0, 0; 0.125,0.2665; 0.25,0.4; 0.375,0.465; 0.5,0.5;  0.625,0.535; 0.75,0.6; 0.875,0.7335; 1,1">
                                          <p:stCondLst>
                                            <p:cond delay="1490"/>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8" dur="185" tmFilter="0, 0; 0.125,0.2665; 0.25,0.4; 0.375,0.465; 0.5,0.5;  0.625,0.535; 0.75,0.6; 0.875,0.7335; 1,1">
                                          <p:stCondLst>
                                            <p:cond delay="1863"/>
                                          </p:stCondLst>
                                        </p:cTn>
                                        <p:tgtEl>
                                          <p:spTgt spid="3">
                                            <p:txEl>
                                              <p:pRg st="3" end="3"/>
                                            </p:txEl>
                                          </p:spTgt>
                                        </p:tgtEl>
                                        <p:attrNameLst>
                                          <p:attrName>ppt_y</p:attrName>
                                        </p:attrNameLst>
                                      </p:cBhvr>
                                      <p:tavLst>
                                        <p:tav tm="0" fmla="#ppt_y-sin(pi*$)/81">
                                          <p:val>
                                            <p:fltVal val="0"/>
                                          </p:val>
                                        </p:tav>
                                        <p:tav tm="100000">
                                          <p:val>
                                            <p:fltVal val="1"/>
                                          </p:val>
                                        </p:tav>
                                      </p:tavLst>
                                    </p:anim>
                                    <p:animScale>
                                      <p:cBhvr>
                                        <p:cTn id="19" dur="29">
                                          <p:stCondLst>
                                            <p:cond delay="731"/>
                                          </p:stCondLst>
                                        </p:cTn>
                                        <p:tgtEl>
                                          <p:spTgt spid="3">
                                            <p:txEl>
                                              <p:pRg st="3" end="3"/>
                                            </p:txEl>
                                          </p:spTgt>
                                        </p:tgtEl>
                                      </p:cBhvr>
                                      <p:to x="100000" y="60000"/>
                                    </p:animScale>
                                    <p:animScale>
                                      <p:cBhvr>
                                        <p:cTn id="20" dur="187" decel="50000">
                                          <p:stCondLst>
                                            <p:cond delay="761"/>
                                          </p:stCondLst>
                                        </p:cTn>
                                        <p:tgtEl>
                                          <p:spTgt spid="3">
                                            <p:txEl>
                                              <p:pRg st="3" end="3"/>
                                            </p:txEl>
                                          </p:spTgt>
                                        </p:tgtEl>
                                      </p:cBhvr>
                                      <p:to x="100000" y="100000"/>
                                    </p:animScale>
                                    <p:animScale>
                                      <p:cBhvr>
                                        <p:cTn id="21" dur="29">
                                          <p:stCondLst>
                                            <p:cond delay="1476"/>
                                          </p:stCondLst>
                                        </p:cTn>
                                        <p:tgtEl>
                                          <p:spTgt spid="3">
                                            <p:txEl>
                                              <p:pRg st="3" end="3"/>
                                            </p:txEl>
                                          </p:spTgt>
                                        </p:tgtEl>
                                      </p:cBhvr>
                                      <p:to x="100000" y="80000"/>
                                    </p:animScale>
                                    <p:animScale>
                                      <p:cBhvr>
                                        <p:cTn id="22" dur="187" decel="50000">
                                          <p:stCondLst>
                                            <p:cond delay="1505"/>
                                          </p:stCondLst>
                                        </p:cTn>
                                        <p:tgtEl>
                                          <p:spTgt spid="3">
                                            <p:txEl>
                                              <p:pRg st="3" end="3"/>
                                            </p:txEl>
                                          </p:spTgt>
                                        </p:tgtEl>
                                      </p:cBhvr>
                                      <p:to x="100000" y="100000"/>
                                    </p:animScale>
                                    <p:animScale>
                                      <p:cBhvr>
                                        <p:cTn id="23" dur="29">
                                          <p:stCondLst>
                                            <p:cond delay="1847"/>
                                          </p:stCondLst>
                                        </p:cTn>
                                        <p:tgtEl>
                                          <p:spTgt spid="3">
                                            <p:txEl>
                                              <p:pRg st="3" end="3"/>
                                            </p:txEl>
                                          </p:spTgt>
                                        </p:tgtEl>
                                      </p:cBhvr>
                                      <p:to x="100000" y="90000"/>
                                    </p:animScale>
                                    <p:animScale>
                                      <p:cBhvr>
                                        <p:cTn id="24" dur="187" decel="50000">
                                          <p:stCondLst>
                                            <p:cond delay="1876"/>
                                          </p:stCondLst>
                                        </p:cTn>
                                        <p:tgtEl>
                                          <p:spTgt spid="3">
                                            <p:txEl>
                                              <p:pRg st="3" end="3"/>
                                            </p:txEl>
                                          </p:spTgt>
                                        </p:tgtEl>
                                      </p:cBhvr>
                                      <p:to x="100000" y="100000"/>
                                    </p:animScale>
                                    <p:animScale>
                                      <p:cBhvr>
                                        <p:cTn id="25" dur="29">
                                          <p:stCondLst>
                                            <p:cond delay="2034"/>
                                          </p:stCondLst>
                                        </p:cTn>
                                        <p:tgtEl>
                                          <p:spTgt spid="3">
                                            <p:txEl>
                                              <p:pRg st="3" end="3"/>
                                            </p:txEl>
                                          </p:spTgt>
                                        </p:tgtEl>
                                      </p:cBhvr>
                                      <p:to x="100000" y="95000"/>
                                    </p:animScale>
                                    <p:animScale>
                                      <p:cBhvr>
                                        <p:cTn id="26" dur="187" decel="50000">
                                          <p:stCondLst>
                                            <p:cond delay="2063"/>
                                          </p:stCondLst>
                                        </p:cTn>
                                        <p:tgtEl>
                                          <p:spTgt spid="3">
                                            <p:txEl>
                                              <p:pRg st="3" end="3"/>
                                            </p:txEl>
                                          </p:spTgt>
                                        </p:tgtEl>
                                      </p:cBhvr>
                                      <p:to x="100000" y="100000"/>
                                    </p:animScale>
                                  </p:childTnLst>
                                </p:cTn>
                              </p:par>
                            </p:childTnLst>
                          </p:cTn>
                        </p:par>
                        <p:par>
                          <p:cTn id="27" fill="hold">
                            <p:stCondLst>
                              <p:cond delay="3500"/>
                            </p:stCondLst>
                            <p:childTnLst>
                              <p:par>
                                <p:cTn id="28" presetID="26" presetClass="entr" presetSubtype="0" fill="hold"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652">
                                          <p:stCondLst>
                                            <p:cond delay="0"/>
                                          </p:stCondLst>
                                        </p:cTn>
                                        <p:tgtEl>
                                          <p:spTgt spid="3">
                                            <p:txEl>
                                              <p:pRg st="1" end="1"/>
                                            </p:txEl>
                                          </p:spTgt>
                                        </p:tgtEl>
                                      </p:cBhvr>
                                    </p:animEffect>
                                    <p:anim calcmode="lin" valueType="num">
                                      <p:cBhvr>
                                        <p:cTn id="31" dur="2050"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747"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747" tmFilter="0, 0; 0.125,0.2665; 0.25,0.4; 0.375,0.465; 0.5,0.5;  0.625,0.535; 0.75,0.6; 0.875,0.7335; 1,1">
                                          <p:stCondLst>
                                            <p:cond delay="747"/>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73" tmFilter="0, 0; 0.125,0.2665; 0.25,0.4; 0.375,0.465; 0.5,0.5;  0.625,0.535; 0.75,0.6; 0.875,0.7335; 1,1">
                                          <p:stCondLst>
                                            <p:cond delay="1490"/>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85" tmFilter="0, 0; 0.125,0.2665; 0.25,0.4; 0.375,0.465; 0.5,0.5;  0.625,0.535; 0.75,0.6; 0.875,0.7335; 1,1">
                                          <p:stCondLst>
                                            <p:cond delay="1863"/>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9">
                                          <p:stCondLst>
                                            <p:cond delay="731"/>
                                          </p:stCondLst>
                                        </p:cTn>
                                        <p:tgtEl>
                                          <p:spTgt spid="3">
                                            <p:txEl>
                                              <p:pRg st="1" end="1"/>
                                            </p:txEl>
                                          </p:spTgt>
                                        </p:tgtEl>
                                      </p:cBhvr>
                                      <p:to x="100000" y="60000"/>
                                    </p:animScale>
                                    <p:animScale>
                                      <p:cBhvr>
                                        <p:cTn id="37" dur="187" decel="50000">
                                          <p:stCondLst>
                                            <p:cond delay="761"/>
                                          </p:stCondLst>
                                        </p:cTn>
                                        <p:tgtEl>
                                          <p:spTgt spid="3">
                                            <p:txEl>
                                              <p:pRg st="1" end="1"/>
                                            </p:txEl>
                                          </p:spTgt>
                                        </p:tgtEl>
                                      </p:cBhvr>
                                      <p:to x="100000" y="100000"/>
                                    </p:animScale>
                                    <p:animScale>
                                      <p:cBhvr>
                                        <p:cTn id="38" dur="29">
                                          <p:stCondLst>
                                            <p:cond delay="1476"/>
                                          </p:stCondLst>
                                        </p:cTn>
                                        <p:tgtEl>
                                          <p:spTgt spid="3">
                                            <p:txEl>
                                              <p:pRg st="1" end="1"/>
                                            </p:txEl>
                                          </p:spTgt>
                                        </p:tgtEl>
                                      </p:cBhvr>
                                      <p:to x="100000" y="80000"/>
                                    </p:animScale>
                                    <p:animScale>
                                      <p:cBhvr>
                                        <p:cTn id="39" dur="187" decel="50000">
                                          <p:stCondLst>
                                            <p:cond delay="1505"/>
                                          </p:stCondLst>
                                        </p:cTn>
                                        <p:tgtEl>
                                          <p:spTgt spid="3">
                                            <p:txEl>
                                              <p:pRg st="1" end="1"/>
                                            </p:txEl>
                                          </p:spTgt>
                                        </p:tgtEl>
                                      </p:cBhvr>
                                      <p:to x="100000" y="100000"/>
                                    </p:animScale>
                                    <p:animScale>
                                      <p:cBhvr>
                                        <p:cTn id="40" dur="29">
                                          <p:stCondLst>
                                            <p:cond delay="1847"/>
                                          </p:stCondLst>
                                        </p:cTn>
                                        <p:tgtEl>
                                          <p:spTgt spid="3">
                                            <p:txEl>
                                              <p:pRg st="1" end="1"/>
                                            </p:txEl>
                                          </p:spTgt>
                                        </p:tgtEl>
                                      </p:cBhvr>
                                      <p:to x="100000" y="90000"/>
                                    </p:animScale>
                                    <p:animScale>
                                      <p:cBhvr>
                                        <p:cTn id="41" dur="187" decel="50000">
                                          <p:stCondLst>
                                            <p:cond delay="1876"/>
                                          </p:stCondLst>
                                        </p:cTn>
                                        <p:tgtEl>
                                          <p:spTgt spid="3">
                                            <p:txEl>
                                              <p:pRg st="1" end="1"/>
                                            </p:txEl>
                                          </p:spTgt>
                                        </p:tgtEl>
                                      </p:cBhvr>
                                      <p:to x="100000" y="100000"/>
                                    </p:animScale>
                                    <p:animScale>
                                      <p:cBhvr>
                                        <p:cTn id="42" dur="29">
                                          <p:stCondLst>
                                            <p:cond delay="2034"/>
                                          </p:stCondLst>
                                        </p:cTn>
                                        <p:tgtEl>
                                          <p:spTgt spid="3">
                                            <p:txEl>
                                              <p:pRg st="1" end="1"/>
                                            </p:txEl>
                                          </p:spTgt>
                                        </p:tgtEl>
                                      </p:cBhvr>
                                      <p:to x="100000" y="95000"/>
                                    </p:animScale>
                                    <p:animScale>
                                      <p:cBhvr>
                                        <p:cTn id="43" dur="187" decel="50000">
                                          <p:stCondLst>
                                            <p:cond delay="2063"/>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sz="6600" dirty="0" smtClean="0">
                <a:solidFill>
                  <a:srgbClr val="FF0000"/>
                </a:solidFill>
                <a:latin typeface="Adobe Arabic" pitchFamily="18" charset="-78"/>
                <a:cs typeface="Adobe Arabic" pitchFamily="18" charset="-78"/>
              </a:rPr>
              <a:t>ویژگی </a:t>
            </a:r>
            <a:r>
              <a:rPr lang="en-US" sz="6600" dirty="0" smtClean="0">
                <a:solidFill>
                  <a:srgbClr val="FF0000"/>
                </a:solidFill>
                <a:latin typeface="Adobe Arabic" pitchFamily="18" charset="-78"/>
                <a:cs typeface="Adobe Arabic" pitchFamily="18" charset="-78"/>
              </a:rPr>
              <a:t>DHCP Snooping</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295400" y="1447800"/>
            <a:ext cx="7315200" cy="4800600"/>
          </a:xfrm>
        </p:spPr>
        <p:txBody>
          <a:bodyPr>
            <a:normAutofit fontScale="70000" lnSpcReduction="20000"/>
          </a:bodyPr>
          <a:lstStyle/>
          <a:p>
            <a:pPr algn="r" rtl="1"/>
            <a:r>
              <a:rPr lang="fa-IR" sz="2800" dirty="0" smtClean="0">
                <a:latin typeface="Adobe Arabic" pitchFamily="18" charset="-78"/>
                <a:cs typeface="Adobe Arabic" pitchFamily="18" charset="-78"/>
              </a:rPr>
              <a:t>برای جلوگیری از سوء استفاده هکرها به وسیله سرویس </a:t>
            </a:r>
            <a:r>
              <a:rPr lang="en-US" sz="2800" dirty="0" smtClean="0">
                <a:latin typeface="Adobe Arabic" pitchFamily="18" charset="-78"/>
                <a:cs typeface="Adobe Arabic" pitchFamily="18" charset="-78"/>
              </a:rPr>
              <a:t>DHCP</a:t>
            </a:r>
            <a:r>
              <a:rPr lang="fa-IR" sz="2800" dirty="0" smtClean="0">
                <a:latin typeface="Adobe Arabic" pitchFamily="18" charset="-78"/>
                <a:cs typeface="Adobe Arabic" pitchFamily="18" charset="-78"/>
              </a:rPr>
              <a:t> از ویژگی </a:t>
            </a:r>
            <a:r>
              <a:rPr lang="en-US" sz="2800" dirty="0" smtClean="0">
                <a:latin typeface="Adobe Arabic" pitchFamily="18" charset="-78"/>
                <a:cs typeface="Adobe Arabic" pitchFamily="18" charset="-78"/>
              </a:rPr>
              <a:t>DHCP Snooping</a:t>
            </a:r>
            <a:r>
              <a:rPr lang="fa-IR" sz="2800" dirty="0" smtClean="0">
                <a:latin typeface="Adobe Arabic" pitchFamily="18" charset="-78"/>
                <a:cs typeface="Adobe Arabic" pitchFamily="18" charset="-78"/>
              </a:rPr>
              <a:t> بهره می برند.</a:t>
            </a:r>
          </a:p>
          <a:p>
            <a:pPr algn="r" rtl="1"/>
            <a:endParaRPr lang="fa-IR" sz="2800" dirty="0" smtClean="0">
              <a:latin typeface="Adobe Arabic" pitchFamily="18" charset="-78"/>
              <a:cs typeface="Adobe Arabic" pitchFamily="18" charset="-78"/>
            </a:endParaRPr>
          </a:p>
          <a:p>
            <a:pPr algn="r" rtl="1"/>
            <a:r>
              <a:rPr lang="fa-IR" sz="2800" dirty="0"/>
              <a:t> </a:t>
            </a:r>
            <a:r>
              <a:rPr lang="fa-IR" sz="2800" b="1" dirty="0">
                <a:solidFill>
                  <a:srgbClr val="0070C0"/>
                </a:solidFill>
                <a:latin typeface="Adobe Arabic" pitchFamily="18" charset="-78"/>
                <a:cs typeface="Adobe Arabic" pitchFamily="18" charset="-78"/>
              </a:rPr>
              <a:t>ویژگی </a:t>
            </a:r>
            <a:r>
              <a:rPr lang="en-US" sz="2800" b="1" dirty="0">
                <a:solidFill>
                  <a:srgbClr val="0070C0"/>
                </a:solidFill>
                <a:latin typeface="Adobe Arabic" pitchFamily="18" charset="-78"/>
                <a:cs typeface="Adobe Arabic" pitchFamily="18" charset="-78"/>
              </a:rPr>
              <a:t>DHCP Snooping</a:t>
            </a:r>
            <a:r>
              <a:rPr lang="fa-IR" sz="2800" b="1" dirty="0">
                <a:solidFill>
                  <a:srgbClr val="0070C0"/>
                </a:solidFill>
                <a:latin typeface="Adobe Arabic" pitchFamily="18" charset="-78"/>
                <a:cs typeface="Adobe Arabic" pitchFamily="18" charset="-78"/>
              </a:rPr>
              <a:t> همانند یک فایروال بین سرور</a:t>
            </a:r>
            <a:r>
              <a:rPr lang="en-US" sz="2800" b="1" dirty="0">
                <a:solidFill>
                  <a:srgbClr val="0070C0"/>
                </a:solidFill>
                <a:latin typeface="Adobe Arabic" pitchFamily="18" charset="-78"/>
                <a:cs typeface="Adobe Arabic" pitchFamily="18" charset="-78"/>
              </a:rPr>
              <a:t>DHCP</a:t>
            </a:r>
            <a:r>
              <a:rPr lang="fa-IR" sz="2800" b="1" dirty="0">
                <a:solidFill>
                  <a:srgbClr val="0070C0"/>
                </a:solidFill>
                <a:latin typeface="Adobe Arabic" pitchFamily="18" charset="-78"/>
                <a:cs typeface="Adobe Arabic" pitchFamily="18" charset="-78"/>
              </a:rPr>
              <a:t> قابل اعتماد و کلاینت‌های غیرقابل اطمینان در شبکه قرار گرفته و فعالیت‌های زیر را انجام می‌دهد:</a:t>
            </a:r>
            <a:endParaRPr lang="en-US" sz="2800" b="1" dirty="0">
              <a:solidFill>
                <a:srgbClr val="0070C0"/>
              </a:solidFill>
              <a:latin typeface="Adobe Arabic" pitchFamily="18" charset="-78"/>
              <a:cs typeface="Adobe Arabic" pitchFamily="18" charset="-78"/>
            </a:endParaRPr>
          </a:p>
          <a:p>
            <a:pPr marL="82296" lvl="0" indent="0" algn="r" rtl="1">
              <a:buNone/>
            </a:pPr>
            <a:r>
              <a:rPr lang="fa-IR" sz="2800" dirty="0" smtClean="0">
                <a:latin typeface="Adobe Arabic" pitchFamily="18" charset="-78"/>
                <a:cs typeface="Adobe Arabic" pitchFamily="18" charset="-78"/>
              </a:rPr>
              <a:t>&gt; اعتبار </a:t>
            </a:r>
            <a:r>
              <a:rPr lang="fa-IR" sz="2800" dirty="0">
                <a:latin typeface="Adobe Arabic" pitchFamily="18" charset="-78"/>
                <a:cs typeface="Adobe Arabic" pitchFamily="18" charset="-78"/>
              </a:rPr>
              <a:t>سنجی پیام‌های</a:t>
            </a:r>
            <a:r>
              <a:rPr lang="en-US" sz="2800" dirty="0">
                <a:latin typeface="Adobe Arabic" pitchFamily="18" charset="-78"/>
                <a:cs typeface="Adobe Arabic" pitchFamily="18" charset="-78"/>
              </a:rPr>
              <a:t>DHCP</a:t>
            </a:r>
            <a:r>
              <a:rPr lang="fa-IR" sz="2800" dirty="0">
                <a:latin typeface="Adobe Arabic" pitchFamily="18" charset="-78"/>
                <a:cs typeface="Adobe Arabic" pitchFamily="18" charset="-78"/>
              </a:rPr>
              <a:t> دریافت شده </a:t>
            </a:r>
            <a:endParaRPr lang="fa-IR" sz="2800" dirty="0" smtClean="0">
              <a:latin typeface="Adobe Arabic" pitchFamily="18" charset="-78"/>
              <a:cs typeface="Adobe Arabic" pitchFamily="18" charset="-78"/>
            </a:endParaRPr>
          </a:p>
          <a:p>
            <a:pPr marL="82296" lvl="0" indent="0" algn="r" rtl="1">
              <a:buNone/>
            </a:pPr>
            <a:r>
              <a:rPr lang="fa-IR" sz="2800" dirty="0" smtClean="0">
                <a:latin typeface="Adobe Arabic" pitchFamily="18" charset="-78"/>
                <a:cs typeface="Adobe Arabic" pitchFamily="18" charset="-78"/>
              </a:rPr>
              <a:t>&gt; محدود </a:t>
            </a:r>
            <a:r>
              <a:rPr lang="fa-IR" sz="2800" dirty="0">
                <a:latin typeface="Adobe Arabic" pitchFamily="18" charset="-78"/>
                <a:cs typeface="Adobe Arabic" pitchFamily="18" charset="-78"/>
              </a:rPr>
              <a:t>سازی میزان ترافیک</a:t>
            </a:r>
            <a:r>
              <a:rPr lang="en-US" sz="2800" dirty="0">
                <a:latin typeface="Adobe Arabic" pitchFamily="18" charset="-78"/>
                <a:cs typeface="Adobe Arabic" pitchFamily="18" charset="-78"/>
              </a:rPr>
              <a:t>DHCP</a:t>
            </a:r>
            <a:r>
              <a:rPr lang="fa-IR" sz="2800" dirty="0">
                <a:latin typeface="Adobe Arabic" pitchFamily="18" charset="-78"/>
                <a:cs typeface="Adobe Arabic" pitchFamily="18" charset="-78"/>
              </a:rPr>
              <a:t> از منابع قابل اعتماد و غیرقابل اعتماد.</a:t>
            </a:r>
            <a:endParaRPr lang="en-US" sz="2800" dirty="0">
              <a:latin typeface="Adobe Arabic" pitchFamily="18" charset="-78"/>
              <a:cs typeface="Adobe Arabic" pitchFamily="18" charset="-78"/>
            </a:endParaRPr>
          </a:p>
          <a:p>
            <a:pPr marL="82296" lvl="0" indent="0" algn="r" rtl="1">
              <a:buNone/>
            </a:pPr>
            <a:r>
              <a:rPr lang="fa-IR" sz="2800" dirty="0">
                <a:latin typeface="Adobe Arabic" pitchFamily="18" charset="-78"/>
                <a:cs typeface="Adobe Arabic" pitchFamily="18" charset="-78"/>
              </a:rPr>
              <a:t>&gt; </a:t>
            </a:r>
            <a:r>
              <a:rPr lang="fa-IR" sz="2800" dirty="0" smtClean="0">
                <a:latin typeface="Adobe Arabic" pitchFamily="18" charset="-78"/>
                <a:cs typeface="Adobe Arabic" pitchFamily="18" charset="-78"/>
              </a:rPr>
              <a:t>ایجاد </a:t>
            </a:r>
            <a:r>
              <a:rPr lang="fa-IR" sz="2800" dirty="0">
                <a:latin typeface="Adobe Arabic" pitchFamily="18" charset="-78"/>
                <a:cs typeface="Adobe Arabic" pitchFamily="18" charset="-78"/>
              </a:rPr>
              <a:t>و نگهداری پایگاه داده </a:t>
            </a:r>
            <a:r>
              <a:rPr lang="en-US" sz="2800" dirty="0">
                <a:latin typeface="Adobe Arabic" pitchFamily="18" charset="-78"/>
                <a:cs typeface="Adobe Arabic" pitchFamily="18" charset="-78"/>
              </a:rPr>
              <a:t>DHCP Snooping</a:t>
            </a:r>
            <a:r>
              <a:rPr lang="fa-IR" sz="2800" dirty="0">
                <a:latin typeface="Adobe Arabic" pitchFamily="18" charset="-78"/>
                <a:cs typeface="Adobe Arabic" pitchFamily="18" charset="-78"/>
              </a:rPr>
              <a:t>، شامل اطلاعاتی درباره کلاینت‌های غیرقابل اطمینان به همراه آدرس‌های</a:t>
            </a:r>
            <a:r>
              <a:rPr lang="en-US" sz="2800" dirty="0">
                <a:latin typeface="Adobe Arabic" pitchFamily="18" charset="-78"/>
                <a:cs typeface="Adobe Arabic" pitchFamily="18" charset="-78"/>
              </a:rPr>
              <a:t>IP </a:t>
            </a:r>
            <a:r>
              <a:rPr lang="fa-IR" sz="2800" dirty="0">
                <a:latin typeface="Adobe Arabic" pitchFamily="18" charset="-78"/>
                <a:cs typeface="Adobe Arabic" pitchFamily="18" charset="-78"/>
              </a:rPr>
              <a:t>استیجاری اختصاص داده شده به آنها.</a:t>
            </a:r>
            <a:endParaRPr lang="en-US" sz="2800" dirty="0">
              <a:latin typeface="Adobe Arabic" pitchFamily="18" charset="-78"/>
              <a:cs typeface="Adobe Arabic" pitchFamily="18" charset="-78"/>
            </a:endParaRPr>
          </a:p>
          <a:p>
            <a:pPr marL="82296" lvl="0" indent="0" algn="r" rtl="1">
              <a:buNone/>
            </a:pPr>
            <a:r>
              <a:rPr lang="fa-IR" sz="2800" dirty="0">
                <a:latin typeface="Adobe Arabic" pitchFamily="18" charset="-78"/>
                <a:cs typeface="Adobe Arabic" pitchFamily="18" charset="-78"/>
              </a:rPr>
              <a:t>&gt; </a:t>
            </a:r>
            <a:r>
              <a:rPr lang="fa-IR" sz="2800" dirty="0" smtClean="0">
                <a:latin typeface="Adobe Arabic" pitchFamily="18" charset="-78"/>
                <a:cs typeface="Adobe Arabic" pitchFamily="18" charset="-78"/>
              </a:rPr>
              <a:t>بهره‌گیری </a:t>
            </a:r>
            <a:r>
              <a:rPr lang="fa-IR" sz="2800" dirty="0">
                <a:latin typeface="Adobe Arabic" pitchFamily="18" charset="-78"/>
                <a:cs typeface="Adobe Arabic" pitchFamily="18" charset="-78"/>
              </a:rPr>
              <a:t>از پایگاه داده</a:t>
            </a:r>
            <a:r>
              <a:rPr lang="en-US" sz="2800" dirty="0">
                <a:latin typeface="Adobe Arabic" pitchFamily="18" charset="-78"/>
                <a:cs typeface="Adobe Arabic" pitchFamily="18" charset="-78"/>
              </a:rPr>
              <a:t>DHCP Snooping</a:t>
            </a:r>
            <a:r>
              <a:rPr lang="fa-IR" sz="2800" dirty="0">
                <a:latin typeface="Adobe Arabic" pitchFamily="18" charset="-78"/>
                <a:cs typeface="Adobe Arabic" pitchFamily="18" charset="-78"/>
              </a:rPr>
              <a:t> برای اعتبار سنجی درخواست‌های بعدی کلاینت های غیرقابل اعتماد.</a:t>
            </a:r>
            <a:endParaRPr lang="en-US" sz="2800" dirty="0">
              <a:latin typeface="Adobe Arabic" pitchFamily="18" charset="-78"/>
              <a:cs typeface="Adobe Arabic" pitchFamily="18" charset="-78"/>
            </a:endParaRPr>
          </a:p>
          <a:p>
            <a:pPr marL="82296" indent="0" algn="r" rtl="1">
              <a:buNone/>
            </a:pPr>
            <a:r>
              <a:rPr lang="fa-IR" sz="2800" dirty="0" smtClean="0">
                <a:solidFill>
                  <a:srgbClr val="00B050"/>
                </a:solidFill>
                <a:latin typeface="Adobe Arabic" pitchFamily="18" charset="-78"/>
                <a:cs typeface="Adobe Arabic" pitchFamily="18" charset="-78"/>
              </a:rPr>
              <a:t>منظور </a:t>
            </a:r>
            <a:r>
              <a:rPr lang="fa-IR" sz="2800" dirty="0">
                <a:solidFill>
                  <a:srgbClr val="00B050"/>
                </a:solidFill>
                <a:latin typeface="Adobe Arabic" pitchFamily="18" charset="-78"/>
                <a:cs typeface="Adobe Arabic" pitchFamily="18" charset="-78"/>
              </a:rPr>
              <a:t>از غیرقابل اطمینان کلاینت‌هایی هستند که به طور معمول به شبکه وصل می‌شوند و ممکن است فرد هکر نیز یکی از آنها باشد. پس توجه داشته باشید که غیرقابل اطمینان به منظور ناشناخته بوده و با غیرمجاز فرق می‌کند</a:t>
            </a:r>
            <a:r>
              <a:rPr lang="fa-IR" sz="2800" dirty="0" smtClean="0">
                <a:solidFill>
                  <a:srgbClr val="00B050"/>
                </a:solidFill>
                <a:latin typeface="Adobe Arabic" pitchFamily="18" charset="-78"/>
                <a:cs typeface="Adobe Arabic" pitchFamily="18" charset="-78"/>
              </a:rPr>
              <a:t>!</a:t>
            </a:r>
            <a:endParaRPr lang="en-US" sz="2800" dirty="0">
              <a:solidFill>
                <a:srgbClr val="00B050"/>
              </a:solidFill>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5577575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2750"/>
                            </p:stCondLst>
                            <p:childTnLst>
                              <p:par>
                                <p:cTn id="10" presetID="2" presetClass="entr" presetSubtype="4" fill="hold" nodeType="afterEffect">
                                  <p:stCondLst>
                                    <p:cond delay="50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2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2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5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8250"/>
                            </p:stCondLst>
                            <p:childTnLst>
                              <p:par>
                                <p:cTn id="20" presetID="2" presetClass="entr" presetSubtype="4" fill="hold" nodeType="afterEffect">
                                  <p:stCondLst>
                                    <p:cond delay="5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225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225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1000"/>
                            </p:stCondLst>
                            <p:childTnLst>
                              <p:par>
                                <p:cTn id="25" presetID="2" presetClass="entr" presetSubtype="4"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2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22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3750"/>
                            </p:stCondLst>
                            <p:childTnLst>
                              <p:par>
                                <p:cTn id="30" presetID="2" presetClass="entr" presetSubtype="4" fill="hold" nodeType="afterEffect">
                                  <p:stCondLst>
                                    <p:cond delay="400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225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225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en-US" sz="6600" dirty="0" smtClean="0">
                <a:solidFill>
                  <a:srgbClr val="FF0000"/>
                </a:solidFill>
                <a:latin typeface="Adobe Arabic" pitchFamily="18" charset="-78"/>
                <a:cs typeface="Adobe Arabic" pitchFamily="18" charset="-78"/>
              </a:rPr>
              <a:t>IP Source Guard</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676400"/>
            <a:ext cx="7620000" cy="4800600"/>
          </a:xfrm>
        </p:spPr>
        <p:txBody>
          <a:bodyPr>
            <a:normAutofit lnSpcReduction="10000"/>
          </a:bodyPr>
          <a:lstStyle/>
          <a:p>
            <a:pPr algn="r" rtl="1"/>
            <a:r>
              <a:rPr lang="fa-IR" sz="2400" dirty="0">
                <a:latin typeface="Adobe Arabic" pitchFamily="18" charset="-78"/>
                <a:cs typeface="Adobe Arabic" pitchFamily="18" charset="-78"/>
              </a:rPr>
              <a:t>ویژگی امنیتی </a:t>
            </a:r>
            <a:r>
              <a:rPr lang="en-US" sz="2400" dirty="0">
                <a:latin typeface="Adobe Arabic" pitchFamily="18" charset="-78"/>
                <a:cs typeface="Adobe Arabic" pitchFamily="18" charset="-78"/>
              </a:rPr>
              <a:t>IPSG</a:t>
            </a:r>
            <a:r>
              <a:rPr lang="fa-IR" sz="2400" dirty="0">
                <a:latin typeface="Adobe Arabic" pitchFamily="18" charset="-78"/>
                <a:cs typeface="Adobe Arabic" pitchFamily="18" charset="-78"/>
              </a:rPr>
              <a:t> جهت محدود سازی ترافیک مربوط به اینترفیس‌های لایه دو می‌باشد و عمل فیلتر ترافیک شبکه را بر اساس جدول</a:t>
            </a:r>
            <a:r>
              <a:rPr lang="en-US" sz="2400" dirty="0">
                <a:latin typeface="Adobe Arabic" pitchFamily="18" charset="-78"/>
                <a:cs typeface="Adobe Arabic" pitchFamily="18" charset="-78"/>
              </a:rPr>
              <a:t>IP Source Binding </a:t>
            </a:r>
            <a:r>
              <a:rPr lang="fa-IR" sz="2400" dirty="0">
                <a:latin typeface="Adobe Arabic" pitchFamily="18" charset="-78"/>
                <a:cs typeface="Adobe Arabic" pitchFamily="18" charset="-78"/>
              </a:rPr>
              <a:t>انجام می‌دهد. </a:t>
            </a:r>
            <a:endParaRPr lang="en-US" sz="2400" dirty="0" smtClean="0">
              <a:latin typeface="Adobe Arabic" pitchFamily="18" charset="-78"/>
              <a:cs typeface="Adobe Arabic" pitchFamily="18" charset="-78"/>
            </a:endParaRPr>
          </a:p>
          <a:p>
            <a:pPr algn="r" rtl="1"/>
            <a:endParaRPr lang="en-US" sz="2400" dirty="0" smtClean="0">
              <a:latin typeface="Adobe Arabic" pitchFamily="18" charset="-78"/>
              <a:cs typeface="Adobe Arabic" pitchFamily="18" charset="-78"/>
            </a:endParaRPr>
          </a:p>
          <a:p>
            <a:pPr algn="r" rtl="1"/>
            <a:r>
              <a:rPr lang="fa-IR" sz="2400" dirty="0">
                <a:latin typeface="Adobe Arabic" pitchFamily="18" charset="-78"/>
                <a:cs typeface="Adobe Arabic" pitchFamily="18" charset="-78"/>
              </a:rPr>
              <a:t>با ادغام </a:t>
            </a:r>
            <a:r>
              <a:rPr lang="fa-IR" sz="2400" dirty="0" smtClean="0">
                <a:latin typeface="Adobe Arabic" pitchFamily="18" charset="-78"/>
                <a:cs typeface="Adobe Arabic" pitchFamily="18" charset="-78"/>
              </a:rPr>
              <a:t>دو ویژگی</a:t>
            </a:r>
            <a:r>
              <a:rPr lang="en-US" sz="2400" dirty="0" smtClean="0">
                <a:latin typeface="Adobe Arabic" pitchFamily="18" charset="-78"/>
                <a:cs typeface="Adobe Arabic" pitchFamily="18" charset="-78"/>
              </a:rPr>
              <a:t> IP Source Guard</a:t>
            </a:r>
            <a:r>
              <a:rPr lang="fa-IR" sz="2400" dirty="0" smtClean="0">
                <a:latin typeface="Adobe Arabic" pitchFamily="18" charset="-78"/>
                <a:cs typeface="Adobe Arabic" pitchFamily="18" charset="-78"/>
              </a:rPr>
              <a:t> با </a:t>
            </a:r>
            <a:r>
              <a:rPr lang="en-US" sz="2400" dirty="0" smtClean="0">
                <a:latin typeface="Adobe Arabic" pitchFamily="18" charset="-78"/>
                <a:cs typeface="Adobe Arabic" pitchFamily="18" charset="-78"/>
              </a:rPr>
              <a:t>DHCP Snooping</a:t>
            </a:r>
            <a:r>
              <a:rPr lang="fa-IR" sz="2400" dirty="0" smtClean="0">
                <a:latin typeface="Adobe Arabic" pitchFamily="18" charset="-78"/>
                <a:cs typeface="Adobe Arabic" pitchFamily="18" charset="-78"/>
              </a:rPr>
              <a:t>، </a:t>
            </a:r>
            <a:r>
              <a:rPr lang="fa-IR" sz="2400" dirty="0">
                <a:latin typeface="Adobe Arabic" pitchFamily="18" charset="-78"/>
                <a:cs typeface="Adobe Arabic" pitchFamily="18" charset="-78"/>
              </a:rPr>
              <a:t>سوئیچ تمام ترافیک دریافتی یک اینترفیس را بلوکه می‌کند مگر آنکه ترافیک از سوی</a:t>
            </a:r>
            <a:r>
              <a:rPr lang="en-US" sz="2400" dirty="0">
                <a:latin typeface="Adobe Arabic" pitchFamily="18" charset="-78"/>
                <a:cs typeface="Adobe Arabic" pitchFamily="18" charset="-78"/>
              </a:rPr>
              <a:t>DHCP Snooping</a:t>
            </a:r>
            <a:r>
              <a:rPr lang="fa-IR" sz="2400" dirty="0">
                <a:latin typeface="Adobe Arabic" pitchFamily="18" charset="-78"/>
                <a:cs typeface="Adobe Arabic" pitchFamily="18" charset="-78"/>
              </a:rPr>
              <a:t> مجاز شناخته شده باشد</a:t>
            </a:r>
            <a:r>
              <a:rPr lang="fa-IR" sz="2400" dirty="0" smtClean="0">
                <a:latin typeface="Adobe Arabic" pitchFamily="18" charset="-78"/>
                <a:cs typeface="Adobe Arabic" pitchFamily="18" charset="-78"/>
              </a:rPr>
              <a:t>.</a:t>
            </a:r>
            <a:endParaRPr lang="en-US" sz="2400" dirty="0" smtClean="0">
              <a:latin typeface="Adobe Arabic" pitchFamily="18" charset="-78"/>
              <a:cs typeface="Adobe Arabic" pitchFamily="18" charset="-78"/>
            </a:endParaRPr>
          </a:p>
          <a:p>
            <a:pPr algn="r" rtl="1"/>
            <a:endParaRPr lang="en-US" sz="2400" dirty="0">
              <a:latin typeface="Adobe Arabic" pitchFamily="18" charset="-78"/>
              <a:cs typeface="Adobe Arabic" pitchFamily="18" charset="-78"/>
            </a:endParaRPr>
          </a:p>
          <a:p>
            <a:pPr algn="r" rtl="1"/>
            <a:r>
              <a:rPr lang="fa-IR" sz="2400" dirty="0">
                <a:latin typeface="Adobe Arabic" pitchFamily="18" charset="-78"/>
                <a:cs typeface="Adobe Arabic" pitchFamily="18" charset="-78"/>
              </a:rPr>
              <a:t>جدول </a:t>
            </a:r>
            <a:r>
              <a:rPr lang="en-US" sz="2400" dirty="0">
                <a:latin typeface="Adobe Arabic" pitchFamily="18" charset="-78"/>
                <a:cs typeface="Adobe Arabic" pitchFamily="18" charset="-78"/>
              </a:rPr>
              <a:t>IP Source Binding</a:t>
            </a:r>
            <a:r>
              <a:rPr lang="fa-IR" sz="2400" dirty="0">
                <a:latin typeface="Adobe Arabic" pitchFamily="18" charset="-78"/>
                <a:cs typeface="Adobe Arabic" pitchFamily="18" charset="-78"/>
              </a:rPr>
              <a:t>، شامل آدرس‌های یاد گرفته شده از طریق</a:t>
            </a:r>
            <a:r>
              <a:rPr lang="en-US" sz="2400" dirty="0">
                <a:latin typeface="Adobe Arabic" pitchFamily="18" charset="-78"/>
                <a:cs typeface="Adobe Arabic" pitchFamily="18" charset="-78"/>
              </a:rPr>
              <a:t>DHCP Snooping</a:t>
            </a:r>
            <a:r>
              <a:rPr lang="fa-IR" sz="2400" dirty="0">
                <a:latin typeface="Adobe Arabic" pitchFamily="18" charset="-78"/>
                <a:cs typeface="Adobe Arabic" pitchFamily="18" charset="-78"/>
              </a:rPr>
              <a:t> و یا پیکربندی شده بصورت دستی</a:t>
            </a:r>
            <a:r>
              <a:rPr lang="en-US" sz="2400" dirty="0">
                <a:latin typeface="Adobe Arabic" pitchFamily="18" charset="-78"/>
                <a:cs typeface="Adobe Arabic" pitchFamily="18" charset="-78"/>
              </a:rPr>
              <a:t>(Static IP Source Binding)</a:t>
            </a:r>
            <a:r>
              <a:rPr lang="fa-IR" sz="2400" dirty="0">
                <a:latin typeface="Adobe Arabic" pitchFamily="18" charset="-78"/>
                <a:cs typeface="Adobe Arabic" pitchFamily="18" charset="-78"/>
              </a:rPr>
              <a:t> می‌باشد. هر ورودی این جدول شامل آدرس</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به همراه آدرس</a:t>
            </a:r>
            <a:r>
              <a:rPr lang="en-US" sz="2400" dirty="0">
                <a:latin typeface="Adobe Arabic" pitchFamily="18" charset="-78"/>
                <a:cs typeface="Adobe Arabic" pitchFamily="18" charset="-78"/>
              </a:rPr>
              <a:t>MAC</a:t>
            </a:r>
            <a:r>
              <a:rPr lang="fa-IR" sz="2400" dirty="0">
                <a:latin typeface="Adobe Arabic" pitchFamily="18" charset="-78"/>
                <a:cs typeface="Adobe Arabic" pitchFamily="18" charset="-78"/>
              </a:rPr>
              <a:t> اختصاص داده شده و شماره </a:t>
            </a:r>
            <a:r>
              <a:rPr lang="en-US" sz="2400" dirty="0">
                <a:latin typeface="Adobe Arabic" pitchFamily="18" charset="-78"/>
                <a:cs typeface="Adobe Arabic" pitchFamily="18" charset="-78"/>
              </a:rPr>
              <a:t>VLAN</a:t>
            </a:r>
            <a:r>
              <a:rPr lang="fa-IR" sz="2400" dirty="0">
                <a:latin typeface="Adobe Arabic" pitchFamily="18" charset="-78"/>
                <a:cs typeface="Adobe Arabic" pitchFamily="18" charset="-78"/>
              </a:rPr>
              <a:t> مربوطه می‌باشد. </a:t>
            </a: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6740201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25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5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ویژگی </a:t>
            </a:r>
            <a:r>
              <a:rPr lang="en-US" sz="6600" dirty="0" smtClean="0">
                <a:solidFill>
                  <a:srgbClr val="FF0000"/>
                </a:solidFill>
                <a:latin typeface="Adobe Arabic" pitchFamily="18" charset="-78"/>
                <a:cs typeface="Adobe Arabic" pitchFamily="18" charset="-78"/>
              </a:rPr>
              <a:t>DAI</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600200"/>
            <a:ext cx="7772400" cy="4800600"/>
          </a:xfrm>
        </p:spPr>
        <p:txBody>
          <a:bodyPr>
            <a:normAutofit fontScale="85000" lnSpcReduction="20000"/>
          </a:bodyPr>
          <a:lstStyle/>
          <a:p>
            <a:pPr algn="r" rtl="1"/>
            <a:r>
              <a:rPr lang="fa-IR" sz="2400" dirty="0" smtClean="0">
                <a:latin typeface="Adobe Arabic" pitchFamily="18" charset="-78"/>
                <a:cs typeface="Adobe Arabic" pitchFamily="18" charset="-78"/>
              </a:rPr>
              <a:t>جهت محافظت از پروتکل </a:t>
            </a:r>
            <a:r>
              <a:rPr lang="en-US" sz="2400" dirty="0" smtClean="0">
                <a:latin typeface="Adobe Arabic" pitchFamily="18" charset="-78"/>
                <a:cs typeface="Adobe Arabic" pitchFamily="18" charset="-78"/>
              </a:rPr>
              <a:t>ARP</a:t>
            </a:r>
            <a:r>
              <a:rPr lang="fa-IR" sz="2400" dirty="0" smtClean="0">
                <a:latin typeface="Adobe Arabic" pitchFamily="18" charset="-78"/>
                <a:cs typeface="Adobe Arabic" pitchFamily="18" charset="-78"/>
              </a:rPr>
              <a:t> از ویژگی </a:t>
            </a:r>
            <a:r>
              <a:rPr lang="en-US" sz="2400" dirty="0" smtClean="0">
                <a:latin typeface="Adobe Arabic" pitchFamily="18" charset="-78"/>
                <a:cs typeface="Adobe Arabic" pitchFamily="18" charset="-78"/>
              </a:rPr>
              <a:t>Dynamic ARP Inspection</a:t>
            </a:r>
            <a:r>
              <a:rPr lang="fa-IR" sz="2400" dirty="0" smtClean="0">
                <a:latin typeface="Adobe Arabic" pitchFamily="18" charset="-78"/>
                <a:cs typeface="Adobe Arabic" pitchFamily="18" charset="-78"/>
              </a:rPr>
              <a:t> بهره می برند.</a:t>
            </a:r>
            <a:endParaRPr lang="en-US" sz="2400" dirty="0" smtClean="0">
              <a:latin typeface="Adobe Arabic" pitchFamily="18" charset="-78"/>
              <a:cs typeface="Adobe Arabic" pitchFamily="18" charset="-78"/>
            </a:endParaRPr>
          </a:p>
          <a:p>
            <a:pPr algn="r" rtl="1"/>
            <a:endParaRPr lang="en-US"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از جمله حملاتی که از طریق </a:t>
            </a:r>
            <a:r>
              <a:rPr lang="en-US" sz="2400" dirty="0" smtClean="0">
                <a:latin typeface="Adobe Arabic" pitchFamily="18" charset="-78"/>
                <a:cs typeface="Adobe Arabic" pitchFamily="18" charset="-78"/>
              </a:rPr>
              <a:t>ARP</a:t>
            </a:r>
            <a:r>
              <a:rPr lang="fa-IR" sz="2400" dirty="0" smtClean="0">
                <a:latin typeface="Adobe Arabic" pitchFamily="18" charset="-78"/>
                <a:cs typeface="Adobe Arabic" pitchFamily="18" charset="-78"/>
              </a:rPr>
              <a:t> انجام می شود، می توان به </a:t>
            </a:r>
            <a:r>
              <a:rPr lang="en-US" sz="2400" dirty="0" smtClean="0">
                <a:latin typeface="Adobe Arabic" pitchFamily="18" charset="-78"/>
                <a:cs typeface="Adobe Arabic" pitchFamily="18" charset="-78"/>
              </a:rPr>
              <a:t>ARP Spoofing</a:t>
            </a:r>
            <a:r>
              <a:rPr lang="fa-IR" sz="2400" dirty="0" smtClean="0">
                <a:latin typeface="Adobe Arabic" pitchFamily="18" charset="-78"/>
                <a:cs typeface="Adobe Arabic" pitchFamily="18" charset="-78"/>
              </a:rPr>
              <a:t> اشاره نمود.</a:t>
            </a:r>
            <a:r>
              <a:rPr lang="en-US" sz="2400" dirty="0" smtClean="0">
                <a:latin typeface="Adobe Arabic" pitchFamily="18" charset="-78"/>
                <a:cs typeface="Adobe Arabic" pitchFamily="18" charset="-78"/>
              </a:rPr>
              <a:t> </a:t>
            </a:r>
            <a:r>
              <a:rPr lang="fa-IR" sz="2400" dirty="0" smtClean="0">
                <a:latin typeface="Adobe Arabic" pitchFamily="18" charset="-78"/>
                <a:cs typeface="Adobe Arabic" pitchFamily="18" charset="-78"/>
              </a:rPr>
              <a:t> در این نوع حمله، هکر با جعل آدرس </a:t>
            </a:r>
            <a:r>
              <a:rPr lang="en-US" sz="2400" dirty="0" smtClean="0">
                <a:latin typeface="Adobe Arabic" pitchFamily="18" charset="-78"/>
                <a:cs typeface="Adobe Arabic" pitchFamily="18" charset="-78"/>
              </a:rPr>
              <a:t>MAC</a:t>
            </a:r>
            <a:r>
              <a:rPr lang="fa-IR" sz="2400" dirty="0" smtClean="0">
                <a:latin typeface="Adobe Arabic" pitchFamily="18" charset="-78"/>
                <a:cs typeface="Adobe Arabic" pitchFamily="18" charset="-78"/>
              </a:rPr>
              <a:t> خود را به عنوان کاربر مجاز معرفی می نماید! </a:t>
            </a:r>
          </a:p>
          <a:p>
            <a:pPr algn="r" rtl="1"/>
            <a:endParaRPr lang="fa-IR" sz="2400" dirty="0" smtClean="0">
              <a:latin typeface="Adobe Arabic" pitchFamily="18" charset="-78"/>
              <a:cs typeface="Adobe Arabic" pitchFamily="18" charset="-78"/>
            </a:endParaRPr>
          </a:p>
          <a:p>
            <a:pPr algn="r" rtl="1"/>
            <a:r>
              <a:rPr lang="fa-IR" sz="2400" dirty="0">
                <a:latin typeface="Adobe Arabic" pitchFamily="18" charset="-78"/>
                <a:cs typeface="Adobe Arabic" pitchFamily="18" charset="-78"/>
              </a:rPr>
              <a:t>ویژگی</a:t>
            </a:r>
            <a:r>
              <a:rPr lang="en-US" sz="2400" dirty="0">
                <a:latin typeface="Adobe Arabic" pitchFamily="18" charset="-78"/>
                <a:cs typeface="Adobe Arabic" pitchFamily="18" charset="-78"/>
              </a:rPr>
              <a:t>DAI</a:t>
            </a:r>
            <a:r>
              <a:rPr lang="fa-IR" sz="2400" dirty="0">
                <a:latin typeface="Adobe Arabic" pitchFamily="18" charset="-78"/>
                <a:cs typeface="Adobe Arabic" pitchFamily="18" charset="-78"/>
              </a:rPr>
              <a:t> با رهگیری، ثبت وقایع و حذف بسته‌های</a:t>
            </a:r>
            <a:r>
              <a:rPr lang="en-US" sz="2400" dirty="0">
                <a:latin typeface="Adobe Arabic" pitchFamily="18" charset="-78"/>
                <a:cs typeface="Adobe Arabic" pitchFamily="18" charset="-78"/>
              </a:rPr>
              <a:t>ARP </a:t>
            </a:r>
            <a:r>
              <a:rPr lang="fa-IR" sz="2400" dirty="0">
                <a:latin typeface="Adobe Arabic" pitchFamily="18" charset="-78"/>
                <a:cs typeface="Adobe Arabic" pitchFamily="18" charset="-78"/>
              </a:rPr>
              <a:t>که شامل آدرس‌های </a:t>
            </a:r>
            <a:r>
              <a:rPr lang="en-US" sz="2400" dirty="0">
                <a:latin typeface="Adobe Arabic" pitchFamily="18" charset="-78"/>
                <a:cs typeface="Adobe Arabic" pitchFamily="18" charset="-78"/>
              </a:rPr>
              <a:t>IP-to-MAC </a:t>
            </a:r>
            <a:r>
              <a:rPr lang="fa-IR" sz="2400" dirty="0">
                <a:latin typeface="Adobe Arabic" pitchFamily="18" charset="-78"/>
                <a:cs typeface="Adobe Arabic" pitchFamily="18" charset="-78"/>
              </a:rPr>
              <a:t>نامعتبر هستند، از حملات مرد میانی</a:t>
            </a:r>
            <a:r>
              <a:rPr lang="en-US" sz="2400" dirty="0">
                <a:latin typeface="Adobe Arabic" pitchFamily="18" charset="-78"/>
                <a:cs typeface="Adobe Arabic" pitchFamily="18" charset="-78"/>
              </a:rPr>
              <a:t>(MITM)</a:t>
            </a:r>
            <a:r>
              <a:rPr lang="fa-IR" sz="2400" dirty="0">
                <a:latin typeface="Adobe Arabic" pitchFamily="18" charset="-78"/>
                <a:cs typeface="Adobe Arabic" pitchFamily="18" charset="-78"/>
              </a:rPr>
              <a:t> جلوگیری به عمل می‌آورد. </a:t>
            </a:r>
            <a:endParaRPr lang="en-US" sz="2400" dirty="0" smtClean="0">
              <a:latin typeface="Adobe Arabic" pitchFamily="18" charset="-78"/>
              <a:cs typeface="Adobe Arabic" pitchFamily="18" charset="-78"/>
            </a:endParaRPr>
          </a:p>
          <a:p>
            <a:pPr algn="r" rtl="1"/>
            <a:endParaRPr lang="en-US" sz="2400" dirty="0">
              <a:latin typeface="Adobe Arabic" pitchFamily="18" charset="-78"/>
              <a:cs typeface="Adobe Arabic" pitchFamily="18" charset="-78"/>
            </a:endParaRPr>
          </a:p>
          <a:p>
            <a:pPr algn="r" rtl="1"/>
            <a:r>
              <a:rPr lang="fa-IR" sz="2400" dirty="0">
                <a:latin typeface="Adobe Arabic" pitchFamily="18" charset="-78"/>
                <a:cs typeface="Adobe Arabic" pitchFamily="18" charset="-78"/>
              </a:rPr>
              <a:t>ویژگی</a:t>
            </a:r>
            <a:r>
              <a:rPr lang="en-US" sz="2400" dirty="0">
                <a:latin typeface="Adobe Arabic" pitchFamily="18" charset="-78"/>
                <a:cs typeface="Adobe Arabic" pitchFamily="18" charset="-78"/>
              </a:rPr>
              <a:t>DAI</a:t>
            </a:r>
            <a:r>
              <a:rPr lang="fa-IR" sz="2400" dirty="0">
                <a:latin typeface="Adobe Arabic" pitchFamily="18" charset="-78"/>
                <a:cs typeface="Adobe Arabic" pitchFamily="18" charset="-78"/>
              </a:rPr>
              <a:t> را می‌توان مبتنی بر سرور</a:t>
            </a:r>
            <a:r>
              <a:rPr lang="en-US" sz="2400" dirty="0">
                <a:latin typeface="Adobe Arabic" pitchFamily="18" charset="-78"/>
                <a:cs typeface="Adobe Arabic" pitchFamily="18" charset="-78"/>
              </a:rPr>
              <a:t>DHCP</a:t>
            </a:r>
            <a:r>
              <a:rPr lang="fa-IR" sz="2400" dirty="0">
                <a:latin typeface="Adobe Arabic" pitchFamily="18" charset="-78"/>
                <a:cs typeface="Adobe Arabic" pitchFamily="18" charset="-78"/>
              </a:rPr>
              <a:t> و یا غیر مبتنی بر سرور</a:t>
            </a:r>
            <a:r>
              <a:rPr lang="en-US" sz="2400" dirty="0">
                <a:latin typeface="Adobe Arabic" pitchFamily="18" charset="-78"/>
                <a:cs typeface="Adobe Arabic" pitchFamily="18" charset="-78"/>
              </a:rPr>
              <a:t>DHCP</a:t>
            </a:r>
            <a:r>
              <a:rPr lang="fa-IR" sz="2400" dirty="0">
                <a:latin typeface="Adobe Arabic" pitchFamily="18" charset="-78"/>
                <a:cs typeface="Adobe Arabic" pitchFamily="18" charset="-78"/>
              </a:rPr>
              <a:t> راه اندازی نمود. </a:t>
            </a:r>
            <a:endParaRPr lang="fa-IR" sz="2400" dirty="0" smtClean="0">
              <a:latin typeface="Adobe Arabic" pitchFamily="18" charset="-78"/>
              <a:cs typeface="Adobe Arabic" pitchFamily="18" charset="-78"/>
            </a:endParaRP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در صورتیکه بخواهید ویژگی </a:t>
            </a:r>
            <a:r>
              <a:rPr lang="en-US" sz="2400" dirty="0" smtClean="0">
                <a:latin typeface="Adobe Arabic" pitchFamily="18" charset="-78"/>
                <a:cs typeface="Adobe Arabic" pitchFamily="18" charset="-78"/>
              </a:rPr>
              <a:t>DAI</a:t>
            </a:r>
            <a:r>
              <a:rPr lang="fa-IR" sz="2400" dirty="0" smtClean="0">
                <a:latin typeface="Adobe Arabic" pitchFamily="18" charset="-78"/>
                <a:cs typeface="Adobe Arabic" pitchFamily="18" charset="-78"/>
              </a:rPr>
              <a:t> را مبتنی بر </a:t>
            </a:r>
            <a:r>
              <a:rPr lang="en-US" sz="2400" dirty="0" smtClean="0">
                <a:latin typeface="Adobe Arabic" pitchFamily="18" charset="-78"/>
                <a:cs typeface="Adobe Arabic" pitchFamily="18" charset="-78"/>
              </a:rPr>
              <a:t>DHCP</a:t>
            </a:r>
            <a:r>
              <a:rPr lang="fa-IR" sz="2400" dirty="0" smtClean="0">
                <a:latin typeface="Adobe Arabic" pitchFamily="18" charset="-78"/>
                <a:cs typeface="Adobe Arabic" pitchFamily="18" charset="-78"/>
              </a:rPr>
              <a:t> راه اندازی نمائید، باید قبلا ویژگی </a:t>
            </a:r>
            <a:r>
              <a:rPr lang="en-US" sz="2400" dirty="0" smtClean="0">
                <a:latin typeface="Adobe Arabic" pitchFamily="18" charset="-78"/>
                <a:cs typeface="Adobe Arabic" pitchFamily="18" charset="-78"/>
              </a:rPr>
              <a:t>DHCP Snooping </a:t>
            </a:r>
            <a:r>
              <a:rPr lang="fa-IR" sz="2400" dirty="0" smtClean="0">
                <a:latin typeface="Adobe Arabic" pitchFamily="18" charset="-78"/>
                <a:cs typeface="Adobe Arabic" pitchFamily="18" charset="-78"/>
              </a:rPr>
              <a:t> را بر روی سوئیچ فعال کرده باشید. </a:t>
            </a: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9915379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5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0"/>
                            </p:stCondLst>
                            <p:childTnLst>
                              <p:par>
                                <p:cTn id="20" presetID="2" presetClass="entr" presetSubtype="4" fill="hold" nodeType="afterEffect">
                                  <p:stCondLst>
                                    <p:cond delay="50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0"/>
                            </p:stCondLst>
                            <p:childTnLst>
                              <p:par>
                                <p:cTn id="25" presetID="2" presetClass="entr" presetSubtype="4" fill="hold" nodeType="afterEffect">
                                  <p:stCondLst>
                                    <p:cond delay="50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شبکه مجازی خصوصی</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600200"/>
            <a:ext cx="7772400" cy="4800600"/>
          </a:xfrm>
        </p:spPr>
        <p:txBody>
          <a:bodyPr>
            <a:normAutofit/>
          </a:bodyPr>
          <a:lstStyle/>
          <a:p>
            <a:pPr algn="r" rtl="1"/>
            <a:r>
              <a:rPr lang="fa-IR" sz="2400" dirty="0"/>
              <a:t> </a:t>
            </a:r>
            <a:r>
              <a:rPr lang="fa-IR" sz="2400" dirty="0">
                <a:latin typeface="Adobe Arabic" pitchFamily="18" charset="-78"/>
                <a:cs typeface="Adobe Arabic" pitchFamily="18" charset="-78"/>
              </a:rPr>
              <a:t>ممکن است در برخی مواقع به دلایل امنیتی بخواهید بعضی از پورتهای حساس یک </a:t>
            </a:r>
            <a:r>
              <a:rPr lang="en-US" sz="2400" dirty="0">
                <a:latin typeface="Adobe Arabic" pitchFamily="18" charset="-78"/>
                <a:cs typeface="Adobe Arabic" pitchFamily="18" charset="-78"/>
              </a:rPr>
              <a:t>VLAN</a:t>
            </a:r>
            <a:r>
              <a:rPr lang="fa-IR" sz="2400" dirty="0">
                <a:latin typeface="Adobe Arabic" pitchFamily="18" charset="-78"/>
                <a:cs typeface="Adobe Arabic" pitchFamily="18" charset="-78"/>
              </a:rPr>
              <a:t> را بدون تغییر در آدرس</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و </a:t>
            </a:r>
            <a:r>
              <a:rPr lang="en-US" sz="2400" dirty="0">
                <a:latin typeface="Adobe Arabic" pitchFamily="18" charset="-78"/>
                <a:cs typeface="Adobe Arabic" pitchFamily="18" charset="-78"/>
              </a:rPr>
              <a:t>VLAN</a:t>
            </a:r>
            <a:r>
              <a:rPr lang="fa-IR" sz="2400" dirty="0">
                <a:latin typeface="Adobe Arabic" pitchFamily="18" charset="-78"/>
                <a:cs typeface="Adobe Arabic" pitchFamily="18" charset="-78"/>
              </a:rPr>
              <a:t> مربوطه، از سایر پورت‌های موجود در آن شبکه جداسازی نمائید. </a:t>
            </a:r>
            <a:r>
              <a:rPr lang="fa-IR" sz="2400" dirty="0" smtClean="0">
                <a:latin typeface="Adobe Arabic" pitchFamily="18" charset="-78"/>
                <a:cs typeface="Adobe Arabic" pitchFamily="18" charset="-78"/>
              </a:rPr>
              <a:t> در این صورت از شبکه مجازی خصوصی </a:t>
            </a:r>
            <a:r>
              <a:rPr lang="en-US" sz="2400" dirty="0" smtClean="0">
                <a:latin typeface="Adobe Arabic" pitchFamily="18" charset="-78"/>
                <a:cs typeface="Adobe Arabic" pitchFamily="18" charset="-78"/>
              </a:rPr>
              <a:t>(Private VLAN)</a:t>
            </a:r>
            <a:r>
              <a:rPr lang="fa-IR" sz="2400" dirty="0" smtClean="0">
                <a:latin typeface="Adobe Arabic" pitchFamily="18" charset="-78"/>
                <a:cs typeface="Adobe Arabic" pitchFamily="18" charset="-78"/>
              </a:rPr>
              <a:t> بهره برده می شود.</a:t>
            </a:r>
          </a:p>
          <a:p>
            <a:pPr algn="r" rtl="1"/>
            <a:endParaRPr lang="en-US"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از ویژگی </a:t>
            </a:r>
            <a:r>
              <a:rPr lang="en-US" sz="2400" dirty="0" smtClean="0">
                <a:latin typeface="Adobe Arabic" pitchFamily="18" charset="-78"/>
                <a:cs typeface="Adobe Arabic" pitchFamily="18" charset="-78"/>
              </a:rPr>
              <a:t>PVLAN</a:t>
            </a:r>
            <a:r>
              <a:rPr lang="fa-IR" sz="2400" dirty="0" smtClean="0">
                <a:latin typeface="Adobe Arabic" pitchFamily="18" charset="-78"/>
                <a:cs typeface="Adobe Arabic" pitchFamily="18" charset="-78"/>
              </a:rPr>
              <a:t> اغلب در </a:t>
            </a:r>
            <a:r>
              <a:rPr lang="en-US" sz="2400" dirty="0" smtClean="0">
                <a:latin typeface="Adobe Arabic" pitchFamily="18" charset="-78"/>
                <a:cs typeface="Adobe Arabic" pitchFamily="18" charset="-78"/>
              </a:rPr>
              <a:t>Server Farm</a:t>
            </a:r>
            <a:r>
              <a:rPr lang="fa-IR" sz="2400" dirty="0" smtClean="0">
                <a:latin typeface="Adobe Arabic" pitchFamily="18" charset="-78"/>
                <a:cs typeface="Adobe Arabic" pitchFamily="18" charset="-78"/>
              </a:rPr>
              <a:t> استفاده می شود.</a:t>
            </a:r>
          </a:p>
          <a:p>
            <a:pPr algn="r" rtl="1"/>
            <a:endParaRPr lang="fa-IR" sz="2400" dirty="0" smtClean="0">
              <a:latin typeface="Adobe Arabic" pitchFamily="18" charset="-78"/>
              <a:cs typeface="Adobe Arabic" pitchFamily="18" charset="-78"/>
            </a:endParaRPr>
          </a:p>
          <a:p>
            <a:pPr algn="r" rtl="1"/>
            <a:r>
              <a:rPr lang="fa-IR" sz="2400" dirty="0">
                <a:latin typeface="Adobe Arabic" pitchFamily="18" charset="-78"/>
                <a:cs typeface="Adobe Arabic" pitchFamily="18" charset="-78"/>
              </a:rPr>
              <a:t>شبکه مجازی شخصی </a:t>
            </a:r>
            <a:r>
              <a:rPr lang="en-US" sz="2400" dirty="0">
                <a:latin typeface="Adobe Arabic" pitchFamily="18" charset="-78"/>
                <a:cs typeface="Adobe Arabic" pitchFamily="18" charset="-78"/>
              </a:rPr>
              <a:t>(Private VLAN)</a:t>
            </a:r>
            <a:r>
              <a:rPr lang="fa-IR" sz="2400" dirty="0">
                <a:latin typeface="Adobe Arabic" pitchFamily="18" charset="-78"/>
                <a:cs typeface="Adobe Arabic" pitchFamily="18" charset="-78"/>
              </a:rPr>
              <a:t>، امکان جداسازی بین پورت‌های سوئیچ که در یک </a:t>
            </a:r>
            <a:r>
              <a:rPr lang="en-US" sz="2400" dirty="0">
                <a:latin typeface="Adobe Arabic" pitchFamily="18" charset="-78"/>
                <a:cs typeface="Adobe Arabic" pitchFamily="18" charset="-78"/>
              </a:rPr>
              <a:t>Broadcast Domain</a:t>
            </a:r>
            <a:r>
              <a:rPr lang="fa-IR" sz="2400" dirty="0">
                <a:latin typeface="Adobe Arabic" pitchFamily="18" charset="-78"/>
                <a:cs typeface="Adobe Arabic" pitchFamily="18" charset="-78"/>
              </a:rPr>
              <a:t> یکسان قرار دارند، را فراهم می‌آورد؛ بدون آنکه نیاز به ایجاد شبکه‌ای جدا با رنج آدرس</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متفاوت وجود داشته باشد. </a:t>
            </a:r>
            <a:endParaRPr lang="en-US" sz="2400" dirty="0">
              <a:latin typeface="Adobe Arabic" pitchFamily="18" charset="-78"/>
              <a:cs typeface="Adobe Arabic" pitchFamily="18" charset="-78"/>
            </a:endParaRPr>
          </a:p>
          <a:p>
            <a:pPr algn="r" rtl="1"/>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3167028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پروتکل </a:t>
            </a:r>
            <a:r>
              <a:rPr lang="en-US" sz="6600" dirty="0" smtClean="0">
                <a:solidFill>
                  <a:srgbClr val="FF0000"/>
                </a:solidFill>
                <a:latin typeface="Adobe Arabic" pitchFamily="18" charset="-78"/>
                <a:cs typeface="Adobe Arabic" pitchFamily="18" charset="-78"/>
              </a:rPr>
              <a:t>IEEE 802.1x</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066800" y="1447800"/>
            <a:ext cx="7924800" cy="4800600"/>
          </a:xfrm>
        </p:spPr>
        <p:txBody>
          <a:bodyPr>
            <a:normAutofit/>
          </a:bodyPr>
          <a:lstStyle/>
          <a:p>
            <a:pPr algn="r" rtl="1"/>
            <a:r>
              <a:rPr lang="fa-IR" sz="2400" dirty="0">
                <a:latin typeface="Adobe Arabic" pitchFamily="18" charset="-78"/>
                <a:cs typeface="Adobe Arabic" pitchFamily="18" charset="-78"/>
              </a:rPr>
              <a:t>  سازمان </a:t>
            </a:r>
            <a:r>
              <a:rPr lang="en-US" sz="2400" dirty="0">
                <a:latin typeface="Adobe Arabic" pitchFamily="18" charset="-78"/>
                <a:cs typeface="Adobe Arabic" pitchFamily="18" charset="-78"/>
              </a:rPr>
              <a:t>IEEE</a:t>
            </a:r>
            <a:r>
              <a:rPr lang="fa-IR" sz="2400" dirty="0">
                <a:latin typeface="Adobe Arabic" pitchFamily="18" charset="-78"/>
                <a:cs typeface="Adobe Arabic" pitchFamily="18" charset="-78"/>
              </a:rPr>
              <a:t> برای امنیت شبکه اقدام به معرفی استاندارد</a:t>
            </a:r>
            <a:r>
              <a:rPr lang="en-US" sz="2400" dirty="0">
                <a:latin typeface="Adobe Arabic" pitchFamily="18" charset="-78"/>
                <a:cs typeface="Adobe Arabic" pitchFamily="18" charset="-78"/>
              </a:rPr>
              <a:t>802.1X</a:t>
            </a:r>
            <a:r>
              <a:rPr lang="fa-IR" sz="2400" dirty="0">
                <a:latin typeface="Adobe Arabic" pitchFamily="18" charset="-78"/>
                <a:cs typeface="Adobe Arabic" pitchFamily="18" charset="-78"/>
              </a:rPr>
              <a:t> نموده است. این استاندارد احراز هویت کلاینت‌ها را جهت دسترسی به شبکه بر اساس هر پورت سوئیچ انجام می‌دهد.</a:t>
            </a:r>
            <a:endParaRPr lang="en-US" sz="2400" dirty="0">
              <a:latin typeface="Adobe Arabic" pitchFamily="18" charset="-78"/>
              <a:cs typeface="Adobe Arabic" pitchFamily="18" charset="-78"/>
            </a:endParaRPr>
          </a:p>
          <a:p>
            <a:pPr algn="r" rtl="1"/>
            <a:r>
              <a:rPr lang="fa-IR" sz="2400" dirty="0">
                <a:latin typeface="Adobe Arabic" pitchFamily="18" charset="-78"/>
                <a:cs typeface="Adobe Arabic" pitchFamily="18" charset="-78"/>
              </a:rPr>
              <a:t> </a:t>
            </a:r>
            <a:r>
              <a:rPr lang="fa-IR" sz="2400" dirty="0" smtClean="0">
                <a:latin typeface="Adobe Arabic" pitchFamily="18" charset="-78"/>
                <a:cs typeface="Adobe Arabic" pitchFamily="18" charset="-78"/>
              </a:rPr>
              <a:t>استاندارد </a:t>
            </a:r>
            <a:r>
              <a:rPr lang="en-US" sz="2400" dirty="0" smtClean="0">
                <a:latin typeface="Adobe Arabic" pitchFamily="18" charset="-78"/>
                <a:cs typeface="Adobe Arabic" pitchFamily="18" charset="-78"/>
              </a:rPr>
              <a:t>dot1x</a:t>
            </a:r>
            <a:r>
              <a:rPr lang="fa-IR" sz="2400" dirty="0" smtClean="0">
                <a:latin typeface="Adobe Arabic" pitchFamily="18" charset="-78"/>
                <a:cs typeface="Adobe Arabic" pitchFamily="18" charset="-78"/>
              </a:rPr>
              <a:t> کنترل </a:t>
            </a:r>
            <a:r>
              <a:rPr lang="fa-IR" sz="2400" dirty="0">
                <a:latin typeface="Adobe Arabic" pitchFamily="18" charset="-78"/>
                <a:cs typeface="Adobe Arabic" pitchFamily="18" charset="-78"/>
              </a:rPr>
              <a:t>دسترسی به شبکه را در سطح رسانه </a:t>
            </a:r>
            <a:r>
              <a:rPr lang="en-US" sz="2400" dirty="0">
                <a:latin typeface="Adobe Arabic" pitchFamily="18" charset="-78"/>
                <a:cs typeface="Adobe Arabic" pitchFamily="18" charset="-78"/>
              </a:rPr>
              <a:t>(Media Level) </a:t>
            </a:r>
            <a:r>
              <a:rPr lang="fa-IR" sz="2400" dirty="0">
                <a:latin typeface="Adobe Arabic" pitchFamily="18" charset="-78"/>
                <a:cs typeface="Adobe Arabic" pitchFamily="18" charset="-78"/>
              </a:rPr>
              <a:t>انجام داده و صدور اجازه یا رد دسترسی به شبکه را در همان سطح صادر می‌نماید</a:t>
            </a:r>
            <a:r>
              <a:rPr lang="fa-IR" sz="2400" dirty="0" smtClean="0">
                <a:latin typeface="Adobe Arabic" pitchFamily="18" charset="-78"/>
                <a:cs typeface="Adobe Arabic" pitchFamily="18" charset="-78"/>
              </a:rPr>
              <a:t>.</a:t>
            </a:r>
          </a:p>
          <a:p>
            <a:pPr algn="r" rtl="1"/>
            <a:r>
              <a:rPr lang="fa-IR" sz="2400" dirty="0" smtClean="0">
                <a:latin typeface="Adobe Arabic" pitchFamily="18" charset="-78"/>
                <a:cs typeface="Adobe Arabic" pitchFamily="18" charset="-78"/>
              </a:rPr>
              <a:t> </a:t>
            </a:r>
            <a:r>
              <a:rPr lang="fa-IR" sz="2400" dirty="0">
                <a:latin typeface="Adobe Arabic" pitchFamily="18" charset="-78"/>
                <a:cs typeface="Adobe Arabic" pitchFamily="18" charset="-78"/>
              </a:rPr>
              <a:t>این استاندارد کنترل دسترسی و اعمال سیاست‌های ترافیکی را مبتنی بر هویت کاربر یا ماشین انجام می‌دهد. </a:t>
            </a:r>
            <a:endParaRPr lang="fa-IR" sz="2400" dirty="0" smtClean="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سوئیچینگ</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pic>
        <p:nvPicPr>
          <p:cNvPr id="7" name="Picture 6"/>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1371598" y="3581400"/>
            <a:ext cx="5266690" cy="3200400"/>
          </a:xfrm>
          <a:prstGeom prst="rect">
            <a:avLst/>
          </a:prstGeom>
        </p:spPr>
      </p:pic>
    </p:spTree>
    <p:extLst>
      <p:ext uri="{BB962C8B-B14F-4D97-AF65-F5344CB8AC3E}">
        <p14:creationId xmlns:p14="http://schemas.microsoft.com/office/powerpoint/2010/main" val="40233429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2" presetClass="entr" presetSubtype="1" fill="hold" nodeType="afterEffect">
                                  <p:stCondLst>
                                    <p:cond delay="75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rot="16200000">
            <a:off x="-1722120" y="4160520"/>
            <a:ext cx="4434840" cy="533400"/>
          </a:xfrm>
          <a:prstGeom prst="rect">
            <a:avLst/>
          </a:prstGeom>
        </p:spPr>
        <p:txBody>
          <a:bodyPr tIns="0">
            <a:normAutofit fontScale="77500" lnSpcReduction="2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r>
              <a:rPr lang="fa-IR" sz="2800" dirty="0" smtClean="0">
                <a:solidFill>
                  <a:schemeClr val="bg2">
                    <a:lumMod val="25000"/>
                  </a:schemeClr>
                </a:solidFill>
                <a:latin typeface="A Aref_ graffiti" pitchFamily="34" charset="-78"/>
                <a:ea typeface="A Aref_ graffiti" pitchFamily="34" charset="-78"/>
                <a:cs typeface="A Maghreb jadid" pitchFamily="2" charset="-78"/>
              </a:rPr>
              <a:t>امنیت تجهیزات و پروتکهای سوئیچینگ و مسیریابی</a:t>
            </a:r>
            <a:endParaRPr lang="en-US" sz="2800" dirty="0">
              <a:solidFill>
                <a:schemeClr val="bg2">
                  <a:lumMod val="25000"/>
                </a:schemeClr>
              </a:solidFill>
              <a:latin typeface="A Aref_ graffiti" pitchFamily="34" charset="-78"/>
              <a:ea typeface="A Aref_ graffiti" pitchFamily="34" charset="-78"/>
              <a:cs typeface="A Maghreb jadid" pitchFamily="2" charset="-78"/>
            </a:endParaRPr>
          </a:p>
        </p:txBody>
      </p:sp>
      <p:sp>
        <p:nvSpPr>
          <p:cNvPr id="5" name="Title 4"/>
          <p:cNvSpPr>
            <a:spLocks noGrp="1"/>
          </p:cNvSpPr>
          <p:nvPr>
            <p:ph type="title"/>
          </p:nvPr>
        </p:nvSpPr>
        <p:spPr>
          <a:xfrm>
            <a:off x="1435608" y="274638"/>
            <a:ext cx="6489192" cy="1143000"/>
          </a:xfrm>
        </p:spPr>
        <p:txBody>
          <a:bodyPr/>
          <a:lstStyle/>
          <a:p>
            <a:pPr algn="r" rtl="1"/>
            <a:r>
              <a:rPr lang="fa-IR" dirty="0" smtClean="0">
                <a:latin typeface="A Rezvan-fat" pitchFamily="2" charset="-78"/>
                <a:cs typeface="A Rezvan-fat" pitchFamily="2" charset="-78"/>
              </a:rPr>
              <a:t>فهرست مطالب:</a:t>
            </a:r>
            <a:endParaRPr lang="en-US" dirty="0">
              <a:latin typeface="A Rezvan-fat" pitchFamily="2" charset="-78"/>
              <a:cs typeface="A Rezvan-fat" pitchFamily="2" charset="-78"/>
            </a:endParaRPr>
          </a:p>
        </p:txBody>
      </p:sp>
      <p:sp>
        <p:nvSpPr>
          <p:cNvPr id="6" name="Content Placeholder 5"/>
          <p:cNvSpPr>
            <a:spLocks noGrp="1"/>
          </p:cNvSpPr>
          <p:nvPr>
            <p:ph idx="1"/>
          </p:nvPr>
        </p:nvSpPr>
        <p:spPr>
          <a:xfrm>
            <a:off x="1435608" y="1447800"/>
            <a:ext cx="6717792" cy="4800600"/>
          </a:xfrm>
        </p:spPr>
        <p:txBody>
          <a:bodyPr>
            <a:normAutofit/>
          </a:bodyPr>
          <a:lstStyle/>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مقاوم سازی تجهیزات شبکه</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سوئیچینگ</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مسیریابی</a:t>
            </a:r>
            <a:endParaRPr lang="en-US" sz="4000" dirty="0">
              <a:latin typeface="A Rezvan-fat" pitchFamily="2" charset="-78"/>
              <a:cs typeface="A Rezvan-fat"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167258280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par>
                                <p:cTn id="10" presetID="42" presetClass="exit" presetSubtype="0" fill="hold" nodeType="withEffect">
                                  <p:stCondLst>
                                    <p:cond delay="0"/>
                                  </p:stCondLst>
                                  <p:childTnLst>
                                    <p:animEffect transition="out" filter="fade">
                                      <p:cBhvr>
                                        <p:cTn id="11" dur="1000"/>
                                        <p:tgtEl>
                                          <p:spTgt spid="6">
                                            <p:txEl>
                                              <p:pRg st="3" end="3"/>
                                            </p:txEl>
                                          </p:spTgt>
                                        </p:tgtEl>
                                      </p:cBhvr>
                                    </p:animEffect>
                                    <p:anim calcmode="lin" valueType="num">
                                      <p:cBhvr>
                                        <p:cTn id="12" dur="1000"/>
                                        <p:tgtEl>
                                          <p:spTgt spid="6">
                                            <p:txEl>
                                              <p:pRg st="3" end="3"/>
                                            </p:txEl>
                                          </p:spTgt>
                                        </p:tgtEl>
                                        <p:attrNameLst>
                                          <p:attrName>ppt_x</p:attrName>
                                        </p:attrNameLst>
                                      </p:cBhvr>
                                      <p:tavLst>
                                        <p:tav tm="0">
                                          <p:val>
                                            <p:strVal val="ppt_x"/>
                                          </p:val>
                                        </p:tav>
                                        <p:tav tm="100000">
                                          <p:val>
                                            <p:strVal val="ppt_x"/>
                                          </p:val>
                                        </p:tav>
                                      </p:tavLst>
                                    </p:anim>
                                    <p:anim calcmode="lin" valueType="num">
                                      <p:cBhvr>
                                        <p:cTn id="13" dur="1000"/>
                                        <p:tgtEl>
                                          <p:spTgt spid="6">
                                            <p:txEl>
                                              <p:pRg st="3" end="3"/>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6">
                                            <p:txEl>
                                              <p:pRg st="3" end="3"/>
                                            </p:txEl>
                                          </p:spTgt>
                                        </p:tgtEl>
                                        <p:attrNameLst>
                                          <p:attrName>style.visibility</p:attrName>
                                        </p:attrNameLst>
                                      </p:cBhvr>
                                      <p:to>
                                        <p:strVal val="hidden"/>
                                      </p:to>
                                    </p:set>
                                  </p:childTnLst>
                                </p:cTn>
                              </p:par>
                              <p:par>
                                <p:cTn id="15" presetID="6" presetClass="emph" presetSubtype="0" fill="hold" nodeType="withEffect">
                                  <p:stCondLst>
                                    <p:cond delay="0"/>
                                  </p:stCondLst>
                                  <p:childTnLst>
                                    <p:animScale>
                                      <p:cBhvr>
                                        <p:cTn id="16" dur="2000" fill="hold"/>
                                        <p:tgtEl>
                                          <p:spTgt spid="6">
                                            <p:txEl>
                                              <p:pRg st="5" end="5"/>
                                            </p:txEl>
                                          </p:spTgt>
                                        </p:tgtEl>
                                      </p:cBhvr>
                                      <p:by x="150000" y="150000"/>
                                    </p:animScale>
                                  </p:childTnLst>
                                </p:cTn>
                              </p:par>
                              <p:par>
                                <p:cTn id="17" presetID="42" presetClass="exit" presetSubtype="0" fill="hold" nodeType="withEffect">
                                  <p:stCondLst>
                                    <p:cond delay="0"/>
                                  </p:stCondLst>
                                  <p:childTnLst>
                                    <p:animEffect transition="out" filter="fade">
                                      <p:cBhvr>
                                        <p:cTn id="18" dur="1000"/>
                                        <p:tgtEl>
                                          <p:spTgt spid="6">
                                            <p:txEl>
                                              <p:pRg st="1" end="1"/>
                                            </p:txEl>
                                          </p:spTgt>
                                        </p:tgtEl>
                                      </p:cBhvr>
                                    </p:animEffect>
                                    <p:anim calcmode="lin" valueType="num">
                                      <p:cBhvr>
                                        <p:cTn id="19" dur="1000"/>
                                        <p:tgtEl>
                                          <p:spTgt spid="6">
                                            <p:txEl>
                                              <p:pRg st="1" end="1"/>
                                            </p:txEl>
                                          </p:spTgt>
                                        </p:tgtEl>
                                        <p:attrNameLst>
                                          <p:attrName>ppt_x</p:attrName>
                                        </p:attrNameLst>
                                      </p:cBhvr>
                                      <p:tavLst>
                                        <p:tav tm="0">
                                          <p:val>
                                            <p:strVal val="ppt_x"/>
                                          </p:val>
                                        </p:tav>
                                        <p:tav tm="100000">
                                          <p:val>
                                            <p:strVal val="ppt_x"/>
                                          </p:val>
                                        </p:tav>
                                      </p:tavLst>
                                    </p:anim>
                                    <p:anim calcmode="lin" valueType="num">
                                      <p:cBhvr>
                                        <p:cTn id="20" dur="1000"/>
                                        <p:tgtEl>
                                          <p:spTgt spid="6">
                                            <p:txEl>
                                              <p:pRg st="1" end="1"/>
                                            </p:txEl>
                                          </p:spTgt>
                                        </p:tgtEl>
                                        <p:attrNameLst>
                                          <p:attrName>ppt_y</p:attrName>
                                        </p:attrNameLst>
                                      </p:cBhvr>
                                      <p:tavLst>
                                        <p:tav tm="0">
                                          <p:val>
                                            <p:strVal val="ppt_y"/>
                                          </p:val>
                                        </p:tav>
                                        <p:tav tm="100000">
                                          <p:val>
                                            <p:strVal val="ppt_y+.1"/>
                                          </p:val>
                                        </p:tav>
                                      </p:tavLst>
                                    </p:anim>
                                    <p:set>
                                      <p:cBhvr>
                                        <p:cTn id="21" dur="1" fill="hold">
                                          <p:stCondLst>
                                            <p:cond delay="999"/>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en-US" sz="6600" dirty="0" smtClean="0">
                <a:solidFill>
                  <a:srgbClr val="FF0000"/>
                </a:solidFill>
                <a:latin typeface="Adobe Arabic" pitchFamily="18" charset="-78"/>
                <a:cs typeface="Adobe Arabic" pitchFamily="18" charset="-78"/>
              </a:rPr>
              <a:t>Access Control List</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066800" y="1447800"/>
            <a:ext cx="7924800" cy="4800600"/>
          </a:xfrm>
        </p:spPr>
        <p:txBody>
          <a:bodyPr>
            <a:normAutofit/>
          </a:bodyPr>
          <a:lstStyle/>
          <a:p>
            <a:pPr algn="r" rtl="1"/>
            <a:r>
              <a:rPr lang="fa-IR" sz="2500" b="1" dirty="0" smtClean="0">
                <a:solidFill>
                  <a:srgbClr val="002060"/>
                </a:solidFill>
                <a:latin typeface="Adobe Arabic" pitchFamily="18" charset="-78"/>
                <a:cs typeface="Adobe Arabic" pitchFamily="18" charset="-78"/>
              </a:rPr>
              <a:t>لیست کنترل دسترسی </a:t>
            </a:r>
            <a:r>
              <a:rPr lang="en-US" sz="2500" b="1" dirty="0" smtClean="0">
                <a:solidFill>
                  <a:srgbClr val="002060"/>
                </a:solidFill>
                <a:latin typeface="Adobe Arabic" pitchFamily="18" charset="-78"/>
                <a:cs typeface="Adobe Arabic" pitchFamily="18" charset="-78"/>
              </a:rPr>
              <a:t>(ACL)</a:t>
            </a:r>
            <a:r>
              <a:rPr lang="fa-IR" sz="2500" b="1" dirty="0" smtClean="0">
                <a:solidFill>
                  <a:srgbClr val="002060"/>
                </a:solidFill>
                <a:latin typeface="Adobe Arabic" pitchFamily="18" charset="-78"/>
                <a:cs typeface="Adobe Arabic" pitchFamily="18" charset="-78"/>
              </a:rPr>
              <a:t> دارای طیف کاربردی وسیعی از جمله موارد زیر می باشد:</a:t>
            </a:r>
          </a:p>
          <a:p>
            <a:pPr marL="82296" indent="0" algn="r" rtl="1">
              <a:buNone/>
            </a:pPr>
            <a:endParaRPr lang="fa-IR" sz="2500" b="1" dirty="0" smtClean="0">
              <a:solidFill>
                <a:srgbClr val="002060"/>
              </a:solidFill>
              <a:latin typeface="Adobe Arabic" pitchFamily="18" charset="-78"/>
              <a:cs typeface="Adobe Arabic" pitchFamily="18" charset="-78"/>
            </a:endParaRPr>
          </a:p>
          <a:p>
            <a:pPr marL="82296" indent="0" algn="r" rtl="1">
              <a:buNone/>
            </a:pPr>
            <a:r>
              <a:rPr lang="fa-IR" sz="2400" dirty="0" smtClean="0">
                <a:latin typeface="Adobe Arabic" pitchFamily="18" charset="-78"/>
                <a:cs typeface="Adobe Arabic" pitchFamily="18" charset="-78"/>
              </a:rPr>
              <a:t>&gt; کنترل دسترسی مدیریتی به تجهیزات شبکه</a:t>
            </a:r>
          </a:p>
          <a:p>
            <a:pPr marL="82296" indent="0" algn="r" rtl="1">
              <a:buNone/>
            </a:pPr>
            <a:r>
              <a:rPr lang="fa-IR" sz="2400" dirty="0" smtClean="0">
                <a:latin typeface="Adobe Arabic" pitchFamily="18" charset="-78"/>
                <a:cs typeface="Adobe Arabic" pitchFamily="18" charset="-78"/>
              </a:rPr>
              <a:t>&gt; کنترل دسترسی کاربران </a:t>
            </a:r>
            <a:r>
              <a:rPr lang="en-US" sz="2400" dirty="0" smtClean="0">
                <a:latin typeface="Adobe Arabic" pitchFamily="18" charset="-78"/>
                <a:cs typeface="Adobe Arabic" pitchFamily="18" charset="-78"/>
              </a:rPr>
              <a:t>VLAN</a:t>
            </a:r>
            <a:r>
              <a:rPr lang="fa-IR" sz="2400" dirty="0" smtClean="0">
                <a:latin typeface="Adobe Arabic" pitchFamily="18" charset="-78"/>
                <a:cs typeface="Adobe Arabic" pitchFamily="18" charset="-78"/>
              </a:rPr>
              <a:t> های مختلف با یکدیگر</a:t>
            </a:r>
          </a:p>
          <a:p>
            <a:pPr marL="82296" indent="0" algn="r" rtl="1">
              <a:buNone/>
            </a:pPr>
            <a:r>
              <a:rPr lang="fa-IR" sz="2400" dirty="0" smtClean="0">
                <a:latin typeface="Adobe Arabic" pitchFamily="18" charset="-78"/>
                <a:cs typeface="Adobe Arabic" pitchFamily="18" charset="-78"/>
              </a:rPr>
              <a:t>&gt; کنترل دسترسی کاربران به منابع شبکه</a:t>
            </a:r>
          </a:p>
          <a:p>
            <a:pPr marL="82296" indent="0" algn="r" rtl="1">
              <a:buNone/>
            </a:pPr>
            <a:r>
              <a:rPr lang="fa-IR" sz="2400" dirty="0" smtClean="0">
                <a:latin typeface="Adobe Arabic" pitchFamily="18" charset="-78"/>
                <a:cs typeface="Adobe Arabic" pitchFamily="18" charset="-78"/>
              </a:rPr>
              <a:t>&gt; کنترل ارسال و دریافت فایل های رویدادنگاری</a:t>
            </a:r>
          </a:p>
          <a:p>
            <a:pPr marL="82296" indent="0" algn="r" rtl="1">
              <a:buNone/>
            </a:pPr>
            <a:r>
              <a:rPr lang="fa-IR" sz="2400" dirty="0" smtClean="0">
                <a:latin typeface="Adobe Arabic" pitchFamily="18" charset="-78"/>
                <a:cs typeface="Adobe Arabic" pitchFamily="18" charset="-78"/>
              </a:rPr>
              <a:t>&gt; کنترل دسترسی های مربوط به پروتکل </a:t>
            </a:r>
            <a:r>
              <a:rPr lang="en-US" sz="2400" dirty="0" smtClean="0">
                <a:latin typeface="Adobe Arabic" pitchFamily="18" charset="-78"/>
                <a:cs typeface="Adobe Arabic" pitchFamily="18" charset="-78"/>
              </a:rPr>
              <a:t>SNMP</a:t>
            </a:r>
            <a:endParaRPr lang="fa-IR" sz="2400" dirty="0" smtClean="0">
              <a:latin typeface="Adobe Arabic" pitchFamily="18" charset="-78"/>
              <a:cs typeface="Adobe Arabic" pitchFamily="18" charset="-78"/>
            </a:endParaRPr>
          </a:p>
          <a:p>
            <a:pPr marL="82296" indent="0" algn="r" rtl="1">
              <a:buNone/>
            </a:pPr>
            <a:r>
              <a:rPr lang="fa-IR" sz="2400" dirty="0" smtClean="0">
                <a:latin typeface="Adobe Arabic" pitchFamily="18" charset="-78"/>
                <a:cs typeface="Adobe Arabic" pitchFamily="18" charset="-78"/>
              </a:rPr>
              <a:t>&gt; فیلترینگ ترافیک</a:t>
            </a:r>
          </a:p>
          <a:p>
            <a:pPr marL="82296" indent="0" algn="r" rtl="1">
              <a:buNone/>
            </a:pPr>
            <a:r>
              <a:rPr lang="fa-IR" sz="2400" dirty="0" smtClean="0">
                <a:latin typeface="Adobe Arabic" pitchFamily="18" charset="-78"/>
                <a:cs typeface="Adobe Arabic" pitchFamily="18" charset="-78"/>
              </a:rPr>
              <a:t>&gt; ایجاد محدودیت در دسترسی به سرویس های ارائه شده بر روی سرورها</a:t>
            </a: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29496027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75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750"/>
                            </p:stCondLst>
                            <p:childTnLst>
                              <p:par>
                                <p:cTn id="15" presetID="2" presetClass="entr" presetSubtype="4" fill="hold" nodeType="afterEffect">
                                  <p:stCondLst>
                                    <p:cond delay="75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500"/>
                            </p:stCondLst>
                            <p:childTnLst>
                              <p:par>
                                <p:cTn id="20" presetID="2" presetClass="entr" presetSubtype="4" fill="hold" nodeType="afterEffect">
                                  <p:stCondLst>
                                    <p:cond delay="75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250"/>
                            </p:stCondLst>
                            <p:childTnLst>
                              <p:par>
                                <p:cTn id="25" presetID="2" presetClass="entr" presetSubtype="4" fill="hold" nodeType="afterEffect">
                                  <p:stCondLst>
                                    <p:cond delay="75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3000"/>
                            </p:stCondLst>
                            <p:childTnLst>
                              <p:par>
                                <p:cTn id="30" presetID="2" presetClass="entr" presetSubtype="4" fill="hold" nodeType="afterEffect">
                                  <p:stCondLst>
                                    <p:cond delay="75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5750"/>
                            </p:stCondLst>
                            <p:childTnLst>
                              <p:par>
                                <p:cTn id="35" presetID="2" presetClass="entr" presetSubtype="4" fill="hold" nodeType="afterEffect">
                                  <p:stCondLst>
                                    <p:cond delay="75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8500"/>
                            </p:stCondLst>
                            <p:childTnLst>
                              <p:par>
                                <p:cTn id="40" presetID="2" presetClass="entr" presetSubtype="4" fill="hold" nodeType="afterEffect">
                                  <p:stCondLst>
                                    <p:cond delay="75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en-US" sz="6600" dirty="0" smtClean="0">
                <a:solidFill>
                  <a:srgbClr val="FF0000"/>
                </a:solidFill>
                <a:latin typeface="Adobe Arabic" pitchFamily="18" charset="-78"/>
                <a:cs typeface="Adobe Arabic" pitchFamily="18" charset="-78"/>
              </a:rPr>
              <a:t>Access Control List</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066800" y="1447800"/>
            <a:ext cx="7924800" cy="4800600"/>
          </a:xfrm>
        </p:spPr>
        <p:txBody>
          <a:bodyPr>
            <a:normAutofit fontScale="92500"/>
          </a:bodyPr>
          <a:lstStyle/>
          <a:p>
            <a:pPr algn="r" rtl="1"/>
            <a:r>
              <a:rPr lang="en-US" b="1" dirty="0" smtClean="0">
                <a:solidFill>
                  <a:srgbClr val="002060"/>
                </a:solidFill>
                <a:latin typeface="Adobe Arabic" pitchFamily="18" charset="-78"/>
                <a:cs typeface="Adobe Arabic" pitchFamily="18" charset="-78"/>
              </a:rPr>
              <a:t>ACL</a:t>
            </a:r>
            <a:r>
              <a:rPr lang="fa-IR" b="1" dirty="0" smtClean="0">
                <a:solidFill>
                  <a:srgbClr val="002060"/>
                </a:solidFill>
                <a:latin typeface="Adobe Arabic" pitchFamily="18" charset="-78"/>
                <a:cs typeface="Adobe Arabic" pitchFamily="18" charset="-78"/>
              </a:rPr>
              <a:t> دارای به یکی از دو حالت زیر می تواند ایجاد گردد: </a:t>
            </a:r>
          </a:p>
          <a:p>
            <a:pPr marL="82296" indent="0" algn="r" rtl="1">
              <a:buNone/>
            </a:pPr>
            <a:endParaRPr lang="fa-IR" sz="2500" b="1" dirty="0" smtClean="0">
              <a:solidFill>
                <a:srgbClr val="002060"/>
              </a:solidFill>
              <a:latin typeface="Adobe Arabic" pitchFamily="18" charset="-78"/>
              <a:cs typeface="Adobe Arabic" pitchFamily="18" charset="-78"/>
            </a:endParaRPr>
          </a:p>
          <a:p>
            <a:pPr marL="539496" indent="-457200" algn="r" rtl="1">
              <a:buAutoNum type="arabicPeriod"/>
            </a:pPr>
            <a:r>
              <a:rPr lang="en-US" sz="2800" b="1" dirty="0" smtClean="0">
                <a:solidFill>
                  <a:srgbClr val="00B050"/>
                </a:solidFill>
                <a:latin typeface="Adobe Arabic" pitchFamily="18" charset="-78"/>
                <a:cs typeface="Adobe Arabic" pitchFamily="18" charset="-78"/>
              </a:rPr>
              <a:t>Standard ACL</a:t>
            </a:r>
          </a:p>
          <a:p>
            <a:pPr marL="82296" indent="0" algn="r" rtl="1">
              <a:buNone/>
            </a:pPr>
            <a:r>
              <a:rPr lang="fa-IR" sz="2400" dirty="0">
                <a:latin typeface="Adobe Arabic" pitchFamily="18" charset="-78"/>
                <a:cs typeface="Adobe Arabic" pitchFamily="18" charset="-78"/>
              </a:rPr>
              <a:t>این نوع </a:t>
            </a:r>
            <a:r>
              <a:rPr lang="en-US" sz="2400" dirty="0">
                <a:latin typeface="Adobe Arabic" pitchFamily="18" charset="-78"/>
                <a:cs typeface="Adobe Arabic" pitchFamily="18" charset="-78"/>
              </a:rPr>
              <a:t>ACL</a:t>
            </a:r>
            <a:r>
              <a:rPr lang="fa-IR" sz="2400" dirty="0">
                <a:latin typeface="Adobe Arabic" pitchFamily="18" charset="-78"/>
                <a:cs typeface="Adobe Arabic" pitchFamily="18" charset="-78"/>
              </a:rPr>
              <a:t> که در رنج‌های </a:t>
            </a:r>
            <a:r>
              <a:rPr lang="en-US" sz="2400" dirty="0">
                <a:latin typeface="Adobe Arabic" pitchFamily="18" charset="-78"/>
                <a:cs typeface="Adobe Arabic" pitchFamily="18" charset="-78"/>
              </a:rPr>
              <a:t>1-99</a:t>
            </a:r>
            <a:r>
              <a:rPr lang="fa-IR" sz="2400" dirty="0">
                <a:latin typeface="Adobe Arabic" pitchFamily="18" charset="-78"/>
                <a:cs typeface="Adobe Arabic" pitchFamily="18" charset="-78"/>
              </a:rPr>
              <a:t> و </a:t>
            </a:r>
            <a:r>
              <a:rPr lang="en-US" sz="2400" dirty="0">
                <a:latin typeface="Adobe Arabic" pitchFamily="18" charset="-78"/>
                <a:cs typeface="Adobe Arabic" pitchFamily="18" charset="-78"/>
              </a:rPr>
              <a:t>1300-1999</a:t>
            </a:r>
            <a:r>
              <a:rPr lang="fa-IR" sz="2400" dirty="0">
                <a:latin typeface="Adobe Arabic" pitchFamily="18" charset="-78"/>
                <a:cs typeface="Adobe Arabic" pitchFamily="18" charset="-78"/>
              </a:rPr>
              <a:t> قرار دارد، فقط امکان </a:t>
            </a:r>
            <a:r>
              <a:rPr lang="en-US" sz="2400" dirty="0">
                <a:latin typeface="Adobe Arabic" pitchFamily="18" charset="-78"/>
                <a:cs typeface="Adobe Arabic" pitchFamily="18" charset="-78"/>
              </a:rPr>
              <a:t>Permit</a:t>
            </a:r>
            <a:r>
              <a:rPr lang="fa-IR" sz="2400" dirty="0">
                <a:latin typeface="Adobe Arabic" pitchFamily="18" charset="-78"/>
                <a:cs typeface="Adobe Arabic" pitchFamily="18" charset="-78"/>
              </a:rPr>
              <a:t> یا </a:t>
            </a:r>
            <a:r>
              <a:rPr lang="en-US" sz="2400" dirty="0">
                <a:latin typeface="Adobe Arabic" pitchFamily="18" charset="-78"/>
                <a:cs typeface="Adobe Arabic" pitchFamily="18" charset="-78"/>
              </a:rPr>
              <a:t>Deny</a:t>
            </a:r>
            <a:r>
              <a:rPr lang="fa-IR" sz="2400" dirty="0">
                <a:latin typeface="Adobe Arabic" pitchFamily="18" charset="-78"/>
                <a:cs typeface="Adobe Arabic" pitchFamily="18" charset="-78"/>
              </a:rPr>
              <a:t> نمودن جریان ترافیک مربوط به یک آدرس</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خاص را دارد. </a:t>
            </a:r>
            <a:endParaRPr lang="en-US" sz="2400" dirty="0" smtClean="0">
              <a:latin typeface="Adobe Arabic" pitchFamily="18" charset="-78"/>
              <a:cs typeface="Adobe Arabic" pitchFamily="18" charset="-78"/>
            </a:endParaRPr>
          </a:p>
          <a:p>
            <a:pPr marL="82296" indent="0" algn="r" rtl="1">
              <a:buNone/>
            </a:pPr>
            <a:endParaRPr lang="en-US" sz="2400" dirty="0" smtClean="0">
              <a:latin typeface="Adobe Arabic" pitchFamily="18" charset="-78"/>
              <a:cs typeface="Adobe Arabic" pitchFamily="18" charset="-78"/>
            </a:endParaRPr>
          </a:p>
          <a:p>
            <a:pPr marL="82296" indent="0" algn="r" rtl="1">
              <a:buNone/>
            </a:pPr>
            <a:r>
              <a:rPr lang="fa-IR" sz="2800" b="1" dirty="0" smtClean="0">
                <a:solidFill>
                  <a:srgbClr val="00B050"/>
                </a:solidFill>
                <a:latin typeface="Adobe Arabic" pitchFamily="18" charset="-78"/>
                <a:cs typeface="Adobe Arabic" pitchFamily="18" charset="-78"/>
              </a:rPr>
              <a:t>2.    </a:t>
            </a:r>
            <a:r>
              <a:rPr lang="en-US" sz="2800" b="1" dirty="0" smtClean="0">
                <a:solidFill>
                  <a:srgbClr val="00B050"/>
                </a:solidFill>
                <a:latin typeface="Adobe Arabic" pitchFamily="18" charset="-78"/>
                <a:cs typeface="Adobe Arabic" pitchFamily="18" charset="-78"/>
              </a:rPr>
              <a:t>Extended ACL</a:t>
            </a:r>
            <a:endParaRPr lang="fa-IR" sz="2800" b="1" dirty="0" smtClean="0">
              <a:solidFill>
                <a:srgbClr val="00B050"/>
              </a:solidFill>
              <a:latin typeface="Adobe Arabic" pitchFamily="18" charset="-78"/>
              <a:cs typeface="Adobe Arabic" pitchFamily="18" charset="-78"/>
            </a:endParaRPr>
          </a:p>
          <a:p>
            <a:pPr marL="82296" indent="0" algn="r" rtl="1">
              <a:buNone/>
            </a:pPr>
            <a:r>
              <a:rPr lang="fa-IR" sz="2400" dirty="0">
                <a:latin typeface="Adobe Arabic" pitchFamily="18" charset="-78"/>
                <a:cs typeface="Adobe Arabic" pitchFamily="18" charset="-78"/>
              </a:rPr>
              <a:t>این نوع </a:t>
            </a:r>
            <a:r>
              <a:rPr lang="en-US" sz="2400" dirty="0">
                <a:latin typeface="Adobe Arabic" pitchFamily="18" charset="-78"/>
                <a:cs typeface="Adobe Arabic" pitchFamily="18" charset="-78"/>
              </a:rPr>
              <a:t>ACL </a:t>
            </a:r>
            <a:r>
              <a:rPr lang="fa-IR" sz="2400" dirty="0">
                <a:latin typeface="Adobe Arabic" pitchFamily="18" charset="-78"/>
                <a:cs typeface="Adobe Arabic" pitchFamily="18" charset="-78"/>
              </a:rPr>
              <a:t>که در رنج‌های </a:t>
            </a:r>
            <a:r>
              <a:rPr lang="en-US" sz="2400" dirty="0">
                <a:latin typeface="Adobe Arabic" pitchFamily="18" charset="-78"/>
                <a:cs typeface="Adobe Arabic" pitchFamily="18" charset="-78"/>
              </a:rPr>
              <a:t>100-199</a:t>
            </a:r>
            <a:r>
              <a:rPr lang="fa-IR" sz="2400" dirty="0">
                <a:latin typeface="Adobe Arabic" pitchFamily="18" charset="-78"/>
                <a:cs typeface="Adobe Arabic" pitchFamily="18" charset="-78"/>
              </a:rPr>
              <a:t> و </a:t>
            </a:r>
            <a:r>
              <a:rPr lang="en-US" sz="2400" dirty="0">
                <a:latin typeface="Adobe Arabic" pitchFamily="18" charset="-78"/>
                <a:cs typeface="Adobe Arabic" pitchFamily="18" charset="-78"/>
              </a:rPr>
              <a:t>2000-2699</a:t>
            </a:r>
            <a:r>
              <a:rPr lang="fa-IR" sz="2400" dirty="0">
                <a:latin typeface="Adobe Arabic" pitchFamily="18" charset="-78"/>
                <a:cs typeface="Adobe Arabic" pitchFamily="18" charset="-78"/>
              </a:rPr>
              <a:t> قرار دارد، امکان </a:t>
            </a:r>
            <a:r>
              <a:rPr lang="en-US" sz="2400" dirty="0">
                <a:latin typeface="Adobe Arabic" pitchFamily="18" charset="-78"/>
                <a:cs typeface="Adobe Arabic" pitchFamily="18" charset="-78"/>
              </a:rPr>
              <a:t>Permit</a:t>
            </a:r>
            <a:r>
              <a:rPr lang="fa-IR" sz="2400" dirty="0">
                <a:latin typeface="Adobe Arabic" pitchFamily="18" charset="-78"/>
                <a:cs typeface="Adobe Arabic" pitchFamily="18" charset="-78"/>
              </a:rPr>
              <a:t> و </a:t>
            </a:r>
            <a:r>
              <a:rPr lang="en-US" sz="2400" dirty="0">
                <a:latin typeface="Adobe Arabic" pitchFamily="18" charset="-78"/>
                <a:cs typeface="Adobe Arabic" pitchFamily="18" charset="-78"/>
              </a:rPr>
              <a:t>Deny</a:t>
            </a:r>
            <a:r>
              <a:rPr lang="fa-IR" sz="2400" dirty="0">
                <a:latin typeface="Adobe Arabic" pitchFamily="18" charset="-78"/>
                <a:cs typeface="Adobe Arabic" pitchFamily="18" charset="-78"/>
              </a:rPr>
              <a:t> ترافیک را بر اساس آدرس مبدا، آدرس مقصد و پورت مورد نظر فراهم می‌آورد. همچنین </a:t>
            </a:r>
            <a:r>
              <a:rPr lang="en-US" sz="2400" dirty="0">
                <a:latin typeface="Adobe Arabic" pitchFamily="18" charset="-78"/>
                <a:cs typeface="Adobe Arabic" pitchFamily="18" charset="-78"/>
              </a:rPr>
              <a:t>Extended ACL </a:t>
            </a:r>
            <a:r>
              <a:rPr lang="fa-IR" sz="2400" dirty="0">
                <a:latin typeface="Adobe Arabic" pitchFamily="18" charset="-78"/>
                <a:cs typeface="Adobe Arabic" pitchFamily="18" charset="-78"/>
              </a:rPr>
              <a:t>ها مدیر شبکه را قادر می‌سازند تا فیلتر ترافیک را حتی بر اساس نوع پروتکل (مثل </a:t>
            </a:r>
            <a:r>
              <a:rPr lang="en-US" sz="2400" dirty="0">
                <a:latin typeface="Adobe Arabic" pitchFamily="18" charset="-78"/>
                <a:cs typeface="Adobe Arabic" pitchFamily="18" charset="-78"/>
              </a:rPr>
              <a:t>UDP</a:t>
            </a:r>
            <a:r>
              <a:rPr lang="fa-IR" sz="2400" dirty="0">
                <a:latin typeface="Adobe Arabic" pitchFamily="18" charset="-78"/>
                <a:cs typeface="Adobe Arabic" pitchFamily="18" charset="-78"/>
              </a:rPr>
              <a:t>، </a:t>
            </a:r>
            <a:r>
              <a:rPr lang="en-US" sz="2400" dirty="0">
                <a:latin typeface="Adobe Arabic" pitchFamily="18" charset="-78"/>
                <a:cs typeface="Adobe Arabic" pitchFamily="18" charset="-78"/>
              </a:rPr>
              <a:t>TCP</a:t>
            </a:r>
            <a:r>
              <a:rPr lang="fa-IR" sz="2400" dirty="0">
                <a:latin typeface="Adobe Arabic" pitchFamily="18" charset="-78"/>
                <a:cs typeface="Adobe Arabic" pitchFamily="18" charset="-78"/>
              </a:rPr>
              <a:t> و </a:t>
            </a:r>
            <a:r>
              <a:rPr lang="en-US" sz="2400" dirty="0">
                <a:latin typeface="Adobe Arabic" pitchFamily="18" charset="-78"/>
                <a:cs typeface="Adobe Arabic" pitchFamily="18" charset="-78"/>
              </a:rPr>
              <a:t>ICMP</a:t>
            </a:r>
            <a:r>
              <a:rPr lang="fa-IR" sz="2400" dirty="0">
                <a:latin typeface="Adobe Arabic" pitchFamily="18" charset="-78"/>
                <a:cs typeface="Adobe Arabic" pitchFamily="18" charset="-78"/>
              </a:rPr>
              <a:t>) اعمال نماید.</a:t>
            </a:r>
            <a:endParaRPr lang="en-US" sz="2400" dirty="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16105942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75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750"/>
                            </p:stCondLst>
                            <p:childTnLst>
                              <p:par>
                                <p:cTn id="20" presetID="2" presetClass="entr" presetSubtype="4" fill="hold"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en-US" sz="6600" dirty="0" smtClean="0">
                <a:solidFill>
                  <a:srgbClr val="FF0000"/>
                </a:solidFill>
                <a:latin typeface="Adobe Arabic" pitchFamily="18" charset="-78"/>
                <a:cs typeface="Adobe Arabic" pitchFamily="18" charset="-78"/>
              </a:rPr>
              <a:t>Route Maps</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066800" y="1447800"/>
            <a:ext cx="7924800" cy="4800600"/>
          </a:xfrm>
        </p:spPr>
        <p:txBody>
          <a:bodyPr>
            <a:normAutofit fontScale="85000" lnSpcReduction="20000"/>
          </a:bodyPr>
          <a:lstStyle/>
          <a:p>
            <a:pPr algn="r" rtl="1"/>
            <a:r>
              <a:rPr lang="en-US" dirty="0">
                <a:solidFill>
                  <a:srgbClr val="002060"/>
                </a:solidFill>
                <a:latin typeface="Adobe Arabic" pitchFamily="18" charset="-78"/>
                <a:cs typeface="Adobe Arabic" pitchFamily="18" charset="-78"/>
              </a:rPr>
              <a:t>Route-Maps </a:t>
            </a:r>
            <a:r>
              <a:rPr lang="fa-IR" dirty="0">
                <a:solidFill>
                  <a:srgbClr val="002060"/>
                </a:solidFill>
                <a:latin typeface="Adobe Arabic" pitchFamily="18" charset="-78"/>
                <a:cs typeface="Adobe Arabic" pitchFamily="18" charset="-78"/>
              </a:rPr>
              <a:t>را می‌توان نوعی</a:t>
            </a:r>
            <a:r>
              <a:rPr lang="en-US" dirty="0">
                <a:solidFill>
                  <a:srgbClr val="002060"/>
                </a:solidFill>
                <a:latin typeface="Adobe Arabic" pitchFamily="18" charset="-78"/>
                <a:cs typeface="Adobe Arabic" pitchFamily="18" charset="-78"/>
              </a:rPr>
              <a:t>ACL</a:t>
            </a:r>
            <a:r>
              <a:rPr lang="fa-IR" dirty="0">
                <a:solidFill>
                  <a:srgbClr val="002060"/>
                </a:solidFill>
                <a:latin typeface="Adobe Arabic" pitchFamily="18" charset="-78"/>
                <a:cs typeface="Adobe Arabic" pitchFamily="18" charset="-78"/>
              </a:rPr>
              <a:t> پیشرفته دانست که برای فیلتر کردن مسیرها و تغییر پارامترهای آنان در فرآیند توزیع مجدد </a:t>
            </a:r>
            <a:r>
              <a:rPr lang="en-US" dirty="0">
                <a:solidFill>
                  <a:srgbClr val="002060"/>
                </a:solidFill>
                <a:latin typeface="Adobe Arabic" pitchFamily="18" charset="-78"/>
                <a:cs typeface="Adobe Arabic" pitchFamily="18" charset="-78"/>
              </a:rPr>
              <a:t>(Redistribution)</a:t>
            </a:r>
            <a:r>
              <a:rPr lang="fa-IR" dirty="0">
                <a:solidFill>
                  <a:srgbClr val="002060"/>
                </a:solidFill>
                <a:latin typeface="Adobe Arabic" pitchFamily="18" charset="-78"/>
                <a:cs typeface="Adobe Arabic" pitchFamily="18" charset="-78"/>
              </a:rPr>
              <a:t> کاربرد دارد. </a:t>
            </a:r>
            <a:endParaRPr lang="fa-IR" sz="2500" b="1" dirty="0" smtClean="0">
              <a:solidFill>
                <a:srgbClr val="002060"/>
              </a:solidFill>
              <a:latin typeface="Adobe Arabic" pitchFamily="18" charset="-78"/>
              <a:cs typeface="Adobe Arabic" pitchFamily="18" charset="-78"/>
            </a:endParaRPr>
          </a:p>
          <a:p>
            <a:pPr marL="82296" indent="0" algn="r" rtl="1">
              <a:buNone/>
            </a:pPr>
            <a:r>
              <a:rPr lang="fa-IR" sz="2800" b="1" dirty="0" smtClean="0">
                <a:solidFill>
                  <a:srgbClr val="00B050"/>
                </a:solidFill>
                <a:latin typeface="Adobe Arabic" pitchFamily="18" charset="-78"/>
                <a:cs typeface="Adobe Arabic" pitchFamily="18" charset="-78"/>
              </a:rPr>
              <a:t>1.     شباهت </a:t>
            </a:r>
            <a:r>
              <a:rPr lang="en-US" sz="2800" b="1" dirty="0" smtClean="0">
                <a:solidFill>
                  <a:srgbClr val="00B050"/>
                </a:solidFill>
                <a:latin typeface="Adobe Arabic" pitchFamily="18" charset="-78"/>
                <a:cs typeface="Adobe Arabic" pitchFamily="18" charset="-78"/>
              </a:rPr>
              <a:t>ACL</a:t>
            </a:r>
            <a:r>
              <a:rPr lang="fa-IR" sz="2800" b="1" dirty="0" smtClean="0">
                <a:solidFill>
                  <a:srgbClr val="00B050"/>
                </a:solidFill>
                <a:latin typeface="Adobe Arabic" pitchFamily="18" charset="-78"/>
                <a:cs typeface="Adobe Arabic" pitchFamily="18" charset="-78"/>
              </a:rPr>
              <a:t> با </a:t>
            </a:r>
            <a:r>
              <a:rPr lang="en-US" sz="2800" b="1" dirty="0" smtClean="0">
                <a:solidFill>
                  <a:srgbClr val="00B050"/>
                </a:solidFill>
                <a:latin typeface="Adobe Arabic" pitchFamily="18" charset="-78"/>
                <a:cs typeface="Adobe Arabic" pitchFamily="18" charset="-78"/>
              </a:rPr>
              <a:t>Route-Maps</a:t>
            </a:r>
          </a:p>
          <a:p>
            <a:pPr marL="82296" indent="0" algn="r" rtl="1">
              <a:buNone/>
            </a:pPr>
            <a:r>
              <a:rPr lang="fa-IR" sz="2400" dirty="0" smtClean="0">
                <a:latin typeface="Adobe Arabic" pitchFamily="18" charset="-78"/>
                <a:cs typeface="Adobe Arabic" pitchFamily="18" charset="-78"/>
              </a:rPr>
              <a:t>&gt; دارای دستورات پی در پی هستند.</a:t>
            </a:r>
          </a:p>
          <a:p>
            <a:pPr marL="82296" indent="0" algn="r" rtl="1">
              <a:buNone/>
            </a:pPr>
            <a:r>
              <a:rPr lang="fa-IR" sz="2400" dirty="0" smtClean="0">
                <a:latin typeface="Adobe Arabic" pitchFamily="18" charset="-78"/>
                <a:cs typeface="Adobe Arabic" pitchFamily="18" charset="-78"/>
              </a:rPr>
              <a:t>&gt; با تطبیق اولین شرط، همان را اعمال می نمایند.</a:t>
            </a:r>
          </a:p>
          <a:p>
            <a:pPr marL="82296" indent="0" algn="r" rtl="1">
              <a:buNone/>
            </a:pPr>
            <a:endParaRPr lang="en-US" sz="2400" dirty="0" smtClean="0">
              <a:latin typeface="Adobe Arabic" pitchFamily="18" charset="-78"/>
              <a:cs typeface="Adobe Arabic" pitchFamily="18" charset="-78"/>
            </a:endParaRPr>
          </a:p>
          <a:p>
            <a:pPr marL="82296" indent="0" algn="r" rtl="1">
              <a:buNone/>
            </a:pPr>
            <a:r>
              <a:rPr lang="fa-IR" sz="2800" b="1" dirty="0" smtClean="0">
                <a:solidFill>
                  <a:srgbClr val="00B050"/>
                </a:solidFill>
                <a:latin typeface="Adobe Arabic" pitchFamily="18" charset="-78"/>
                <a:cs typeface="Adobe Arabic" pitchFamily="18" charset="-78"/>
              </a:rPr>
              <a:t>2.     تفاوت </a:t>
            </a:r>
            <a:r>
              <a:rPr lang="en-US" sz="2800" b="1" dirty="0">
                <a:solidFill>
                  <a:srgbClr val="00B050"/>
                </a:solidFill>
                <a:latin typeface="Adobe Arabic" pitchFamily="18" charset="-78"/>
                <a:cs typeface="Adobe Arabic" pitchFamily="18" charset="-78"/>
              </a:rPr>
              <a:t>ACL</a:t>
            </a:r>
            <a:r>
              <a:rPr lang="fa-IR" sz="2800" b="1" dirty="0">
                <a:solidFill>
                  <a:srgbClr val="00B050"/>
                </a:solidFill>
                <a:latin typeface="Adobe Arabic" pitchFamily="18" charset="-78"/>
                <a:cs typeface="Adobe Arabic" pitchFamily="18" charset="-78"/>
              </a:rPr>
              <a:t> با </a:t>
            </a:r>
            <a:r>
              <a:rPr lang="en-US" sz="2800" b="1" dirty="0">
                <a:solidFill>
                  <a:srgbClr val="00B050"/>
                </a:solidFill>
                <a:latin typeface="Adobe Arabic" pitchFamily="18" charset="-78"/>
                <a:cs typeface="Adobe Arabic" pitchFamily="18" charset="-78"/>
              </a:rPr>
              <a:t>Route-Maps</a:t>
            </a:r>
          </a:p>
          <a:p>
            <a:pPr marL="82296" indent="0" algn="r" rtl="1">
              <a:buNone/>
            </a:pPr>
            <a:r>
              <a:rPr lang="fa-IR" sz="2400" dirty="0" smtClean="0">
                <a:latin typeface="Adobe Arabic" pitchFamily="18" charset="-78"/>
                <a:cs typeface="Adobe Arabic" pitchFamily="18" charset="-78"/>
              </a:rPr>
              <a:t>&gt; </a:t>
            </a:r>
            <a:r>
              <a:rPr lang="en-US" sz="2400" dirty="0" smtClean="0">
                <a:latin typeface="Adobe Arabic" pitchFamily="18" charset="-78"/>
                <a:cs typeface="Adobe Arabic" pitchFamily="18" charset="-78"/>
              </a:rPr>
              <a:t>Route-Maps</a:t>
            </a:r>
            <a:r>
              <a:rPr lang="fa-IR" sz="2400" dirty="0" smtClean="0">
                <a:latin typeface="Adobe Arabic" pitchFamily="18" charset="-78"/>
                <a:cs typeface="Adobe Arabic" pitchFamily="18" charset="-78"/>
              </a:rPr>
              <a:t> برای تطابق معیار از </a:t>
            </a:r>
            <a:r>
              <a:rPr lang="en-US" sz="2400" dirty="0" smtClean="0">
                <a:latin typeface="Adobe Arabic" pitchFamily="18" charset="-78"/>
                <a:cs typeface="Adobe Arabic" pitchFamily="18" charset="-78"/>
              </a:rPr>
              <a:t>ACL</a:t>
            </a:r>
            <a:r>
              <a:rPr lang="fa-IR" sz="2400" dirty="0" smtClean="0">
                <a:latin typeface="Adobe Arabic" pitchFamily="18" charset="-78"/>
                <a:cs typeface="Adobe Arabic" pitchFamily="18" charset="-78"/>
              </a:rPr>
              <a:t> بهره می برند.</a:t>
            </a:r>
          </a:p>
          <a:p>
            <a:pPr marL="82296" indent="0" algn="r" rtl="1">
              <a:buNone/>
            </a:pPr>
            <a:r>
              <a:rPr lang="fa-IR" sz="2400" dirty="0" smtClean="0">
                <a:latin typeface="Adobe Arabic" pitchFamily="18" charset="-78"/>
                <a:cs typeface="Adobe Arabic" pitchFamily="18" charset="-78"/>
              </a:rPr>
              <a:t>&gt; </a:t>
            </a:r>
            <a:r>
              <a:rPr lang="en-US" sz="2400" dirty="0" smtClean="0">
                <a:latin typeface="Adobe Arabic" pitchFamily="18" charset="-78"/>
                <a:cs typeface="Adobe Arabic" pitchFamily="18" charset="-78"/>
              </a:rPr>
              <a:t>ACL</a:t>
            </a:r>
            <a:r>
              <a:rPr lang="fa-IR" sz="2400" dirty="0" smtClean="0">
                <a:latin typeface="Adobe Arabic" pitchFamily="18" charset="-78"/>
                <a:cs typeface="Adobe Arabic" pitchFamily="18" charset="-78"/>
              </a:rPr>
              <a:t>ها فقط نتیجه </a:t>
            </a:r>
            <a:r>
              <a:rPr lang="en-US" sz="2400" dirty="0" smtClean="0">
                <a:latin typeface="Adobe Arabic" pitchFamily="18" charset="-78"/>
                <a:cs typeface="Adobe Arabic" pitchFamily="18" charset="-78"/>
              </a:rPr>
              <a:t>Permit</a:t>
            </a:r>
            <a:r>
              <a:rPr lang="fa-IR" sz="2400" dirty="0" smtClean="0">
                <a:latin typeface="Adobe Arabic" pitchFamily="18" charset="-78"/>
                <a:cs typeface="Adobe Arabic" pitchFamily="18" charset="-78"/>
              </a:rPr>
              <a:t> یا </a:t>
            </a:r>
            <a:r>
              <a:rPr lang="en-US" sz="2400" dirty="0" smtClean="0">
                <a:latin typeface="Adobe Arabic" pitchFamily="18" charset="-78"/>
                <a:cs typeface="Adobe Arabic" pitchFamily="18" charset="-78"/>
              </a:rPr>
              <a:t>Deny</a:t>
            </a:r>
            <a:r>
              <a:rPr lang="fa-IR" sz="2400" dirty="0" smtClean="0">
                <a:latin typeface="Adobe Arabic" pitchFamily="18" charset="-78"/>
                <a:cs typeface="Adobe Arabic" pitchFamily="18" charset="-78"/>
              </a:rPr>
              <a:t> دارند، اما </a:t>
            </a:r>
            <a:r>
              <a:rPr lang="en-US" sz="2400" dirty="0" smtClean="0">
                <a:latin typeface="Adobe Arabic" pitchFamily="18" charset="-78"/>
                <a:cs typeface="Adobe Arabic" pitchFamily="18" charset="-78"/>
              </a:rPr>
              <a:t>Route-Maps</a:t>
            </a:r>
            <a:r>
              <a:rPr lang="fa-IR" sz="2400" dirty="0" smtClean="0">
                <a:latin typeface="Adobe Arabic" pitchFamily="18" charset="-78"/>
                <a:cs typeface="Adobe Arabic" pitchFamily="18" charset="-78"/>
              </a:rPr>
              <a:t> امکان توزیع مجدد را دارد.</a:t>
            </a:r>
          </a:p>
          <a:p>
            <a:pPr marL="82296" indent="0" algn="r" rtl="1">
              <a:buNone/>
            </a:pPr>
            <a:r>
              <a:rPr lang="fa-IR" sz="2400" dirty="0" smtClean="0">
                <a:latin typeface="Adobe Arabic" pitchFamily="18" charset="-78"/>
                <a:cs typeface="Adobe Arabic" pitchFamily="18" charset="-78"/>
              </a:rPr>
              <a:t>&gt; </a:t>
            </a:r>
            <a:r>
              <a:rPr lang="en-US" sz="2400" dirty="0" smtClean="0">
                <a:latin typeface="Adobe Arabic" pitchFamily="18" charset="-78"/>
                <a:cs typeface="Adobe Arabic" pitchFamily="18" charset="-78"/>
              </a:rPr>
              <a:t>Route-Maps</a:t>
            </a:r>
            <a:r>
              <a:rPr lang="fa-IR" sz="2400" dirty="0" smtClean="0">
                <a:latin typeface="Adobe Arabic" pitchFamily="18" charset="-78"/>
                <a:cs typeface="Adobe Arabic" pitchFamily="18" charset="-78"/>
              </a:rPr>
              <a:t> انعطاف پذیرتر از </a:t>
            </a:r>
            <a:r>
              <a:rPr lang="en-US" sz="2400" dirty="0" smtClean="0">
                <a:latin typeface="Adobe Arabic" pitchFamily="18" charset="-78"/>
                <a:cs typeface="Adobe Arabic" pitchFamily="18" charset="-78"/>
              </a:rPr>
              <a:t>ACL</a:t>
            </a:r>
            <a:r>
              <a:rPr lang="fa-IR" sz="2400" dirty="0" smtClean="0">
                <a:latin typeface="Adobe Arabic" pitchFamily="18" charset="-78"/>
                <a:cs typeface="Adobe Arabic" pitchFamily="18" charset="-78"/>
              </a:rPr>
              <a:t> است. (مثل تشخیص داخلی یا خارجی بودن مسیر)</a:t>
            </a:r>
          </a:p>
          <a:p>
            <a:pPr marL="82296" indent="0" algn="r" rtl="1">
              <a:buNone/>
            </a:pPr>
            <a:r>
              <a:rPr lang="fa-IR" sz="2400" dirty="0" smtClean="0">
                <a:latin typeface="Adobe Arabic" pitchFamily="18" charset="-78"/>
                <a:cs typeface="Adobe Arabic" pitchFamily="18" charset="-78"/>
              </a:rPr>
              <a:t>&gt; بر خلاف </a:t>
            </a:r>
            <a:r>
              <a:rPr lang="en-US" sz="2400" dirty="0" smtClean="0">
                <a:latin typeface="Adobe Arabic" pitchFamily="18" charset="-78"/>
                <a:cs typeface="Adobe Arabic" pitchFamily="18" charset="-78"/>
              </a:rPr>
              <a:t>ACL</a:t>
            </a:r>
            <a:r>
              <a:rPr lang="fa-IR" sz="2400" dirty="0" smtClean="0">
                <a:latin typeface="Adobe Arabic" pitchFamily="18" charset="-78"/>
                <a:cs typeface="Adobe Arabic" pitchFamily="18" charset="-78"/>
              </a:rPr>
              <a:t>، دستورات </a:t>
            </a:r>
            <a:r>
              <a:rPr lang="en-US" sz="2400" dirty="0" err="1" smtClean="0">
                <a:latin typeface="Adobe Arabic" pitchFamily="18" charset="-78"/>
                <a:cs typeface="Adobe Arabic" pitchFamily="18" charset="-78"/>
              </a:rPr>
              <a:t>Route_Maps</a:t>
            </a:r>
            <a:r>
              <a:rPr lang="fa-IR" sz="2400" dirty="0" smtClean="0">
                <a:latin typeface="Adobe Arabic" pitchFamily="18" charset="-78"/>
                <a:cs typeface="Adobe Arabic" pitchFamily="18" charset="-78"/>
              </a:rPr>
              <a:t> را فقط می توان به ترافیک ورودی اعمال نمود!</a:t>
            </a:r>
          </a:p>
          <a:p>
            <a:pPr marL="82296" indent="0" algn="r" rtl="1">
              <a:buNone/>
            </a:pPr>
            <a:r>
              <a:rPr lang="fa-IR" sz="2400" dirty="0" smtClean="0">
                <a:latin typeface="Adobe Arabic" pitchFamily="18" charset="-78"/>
                <a:cs typeface="Adobe Arabic" pitchFamily="18" charset="-78"/>
              </a:rPr>
              <a:t>&gt; ایجاد </a:t>
            </a:r>
            <a:r>
              <a:rPr lang="en-US" sz="2400" dirty="0" smtClean="0">
                <a:latin typeface="Adobe Arabic" pitchFamily="18" charset="-78"/>
                <a:cs typeface="Adobe Arabic" pitchFamily="18" charset="-78"/>
              </a:rPr>
              <a:t>Route-Maps</a:t>
            </a:r>
            <a:r>
              <a:rPr lang="fa-IR" sz="2400" dirty="0" smtClean="0">
                <a:latin typeface="Adobe Arabic" pitchFamily="18" charset="-78"/>
                <a:cs typeface="Adobe Arabic" pitchFamily="18" charset="-78"/>
              </a:rPr>
              <a:t> سخت تر و پیچیده تر از </a:t>
            </a:r>
            <a:r>
              <a:rPr lang="en-US" sz="2400" dirty="0" smtClean="0">
                <a:latin typeface="Adobe Arabic" pitchFamily="18" charset="-78"/>
                <a:cs typeface="Adobe Arabic" pitchFamily="18" charset="-78"/>
              </a:rPr>
              <a:t>ACL</a:t>
            </a:r>
            <a:r>
              <a:rPr lang="fa-IR" sz="2400" dirty="0" smtClean="0">
                <a:latin typeface="Adobe Arabic" pitchFamily="18" charset="-78"/>
                <a:cs typeface="Adobe Arabic" pitchFamily="18" charset="-78"/>
              </a:rPr>
              <a:t> می باشد.</a:t>
            </a:r>
            <a:endParaRPr lang="en-US" sz="2400" dirty="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Tree>
    <p:extLst>
      <p:ext uri="{BB962C8B-B14F-4D97-AF65-F5344CB8AC3E}">
        <p14:creationId xmlns:p14="http://schemas.microsoft.com/office/powerpoint/2010/main" val="25042862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6500"/>
                            </p:stCondLst>
                            <p:childTnLst>
                              <p:par>
                                <p:cTn id="15" presetID="2" presetClass="entr" presetSubtype="4" fill="hold" nodeType="after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9000"/>
                            </p:stCondLst>
                            <p:childTnLst>
                              <p:par>
                                <p:cTn id="20" presetID="2" presetClass="entr" presetSubtype="4" fill="hold" nodeType="afterEffect">
                                  <p:stCondLst>
                                    <p:cond delay="20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3000"/>
                            </p:stCondLst>
                            <p:childTnLst>
                              <p:par>
                                <p:cTn id="25" presetID="2" presetClass="entr" presetSubtype="4"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5500"/>
                            </p:stCondLst>
                            <p:childTnLst>
                              <p:par>
                                <p:cTn id="30" presetID="2" presetClass="entr" presetSubtype="4" fill="hold" nodeType="afterEffect">
                                  <p:stCondLst>
                                    <p:cond delay="50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additive="base">
                                        <p:cTn id="32"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8000"/>
                            </p:stCondLst>
                            <p:childTnLst>
                              <p:par>
                                <p:cTn id="35" presetID="2" presetClass="entr" presetSubtype="4" fill="hold" nodeType="afterEffect">
                                  <p:stCondLst>
                                    <p:cond delay="50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9" fill="hold">
                            <p:stCondLst>
                              <p:cond delay="20500"/>
                            </p:stCondLst>
                            <p:childTnLst>
                              <p:par>
                                <p:cTn id="40" presetID="2" presetClass="entr" presetSubtype="4" fill="hold" nodeType="afterEffect">
                                  <p:stCondLst>
                                    <p:cond delay="50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3000"/>
                            </p:stCondLst>
                            <p:childTnLst>
                              <p:par>
                                <p:cTn id="45" presetID="2" presetClass="entr" presetSubtype="4" fill="hold" nodeType="afterEffect">
                                  <p:stCondLst>
                                    <p:cond delay="50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sz="6600" dirty="0" smtClean="0">
                <a:solidFill>
                  <a:srgbClr val="FF0000"/>
                </a:solidFill>
                <a:latin typeface="Adobe Arabic" pitchFamily="18" charset="-78"/>
                <a:cs typeface="Adobe Arabic" pitchFamily="18" charset="-78"/>
              </a:rPr>
              <a:t>ویژگی </a:t>
            </a:r>
            <a:r>
              <a:rPr lang="en-US" sz="6600" dirty="0" smtClean="0">
                <a:solidFill>
                  <a:srgbClr val="FF0000"/>
                </a:solidFill>
                <a:latin typeface="Adobe Arabic" pitchFamily="18" charset="-78"/>
                <a:cs typeface="Adobe Arabic" pitchFamily="18" charset="-78"/>
              </a:rPr>
              <a:t>Passive Interface</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600200"/>
            <a:ext cx="7848600" cy="4800600"/>
          </a:xfrm>
        </p:spPr>
        <p:txBody>
          <a:bodyPr>
            <a:normAutofit fontScale="92500" lnSpcReduction="20000"/>
          </a:bodyPr>
          <a:lstStyle/>
          <a:p>
            <a:pPr algn="just" rtl="1"/>
            <a:r>
              <a:rPr lang="fa-IR" sz="2900" dirty="0" smtClean="0">
                <a:latin typeface="Adobe Arabic" pitchFamily="18" charset="-78"/>
                <a:cs typeface="Adobe Arabic" pitchFamily="18" charset="-78"/>
              </a:rPr>
              <a:t>به صورت پیش فرض، تمام اینترفیس های روتر اقدام به ارسال و دریافت پیام های مسیریابی مینمایند. </a:t>
            </a:r>
          </a:p>
          <a:p>
            <a:pPr algn="just" rtl="1"/>
            <a:r>
              <a:rPr lang="fa-IR" sz="2900" dirty="0" smtClean="0">
                <a:latin typeface="Adobe Arabic" pitchFamily="18" charset="-78"/>
                <a:cs typeface="Adobe Arabic" pitchFamily="18" charset="-78"/>
              </a:rPr>
              <a:t>در بسیاری از موارد نیازی نیست که یک اینترفیس اقدام به دریافت یا ارسال پیام های مسیریابی نماید.</a:t>
            </a:r>
          </a:p>
          <a:p>
            <a:pPr algn="just" rtl="1"/>
            <a:r>
              <a:rPr lang="fa-IR" sz="2900" dirty="0" smtClean="0">
                <a:latin typeface="Adobe Arabic" pitchFamily="18" charset="-78"/>
                <a:cs typeface="Adobe Arabic" pitchFamily="18" charset="-78"/>
              </a:rPr>
              <a:t>در صورتیکه فرد هکر به اینترفیس مورد نظر دسترسی پیدا کند، می تواند از مسیریابی شبکه آگاه شده و حتی با دستکاری پیام ها، مسیرها را تغییر دهد.</a:t>
            </a:r>
            <a:endParaRPr lang="fa-IR" sz="2900" dirty="0">
              <a:latin typeface="Adobe Arabic" pitchFamily="18" charset="-78"/>
              <a:cs typeface="Adobe Arabic" pitchFamily="18" charset="-78"/>
            </a:endParaRPr>
          </a:p>
          <a:p>
            <a:pPr algn="just" rtl="1"/>
            <a:r>
              <a:rPr lang="fa-IR" sz="2900" dirty="0">
                <a:latin typeface="Adobe Arabic" pitchFamily="18" charset="-78"/>
                <a:cs typeface="Adobe Arabic" pitchFamily="18" charset="-78"/>
              </a:rPr>
              <a:t>در </a:t>
            </a:r>
            <a:r>
              <a:rPr lang="fa-IR" sz="2900" dirty="0" smtClean="0">
                <a:latin typeface="Adobe Arabic" pitchFamily="18" charset="-78"/>
                <a:cs typeface="Adobe Arabic" pitchFamily="18" charset="-78"/>
              </a:rPr>
              <a:t>صورتیکه ویژگی </a:t>
            </a:r>
            <a:r>
              <a:rPr lang="en-US" sz="2900" dirty="0" smtClean="0">
                <a:latin typeface="Adobe Arabic" pitchFamily="18" charset="-78"/>
                <a:cs typeface="Adobe Arabic" pitchFamily="18" charset="-78"/>
              </a:rPr>
              <a:t>Passive Interface</a:t>
            </a:r>
            <a:r>
              <a:rPr lang="fa-IR" sz="2900" dirty="0" smtClean="0">
                <a:latin typeface="Adobe Arabic" pitchFamily="18" charset="-78"/>
                <a:cs typeface="Adobe Arabic" pitchFamily="18" charset="-78"/>
              </a:rPr>
              <a:t>بر </a:t>
            </a:r>
            <a:r>
              <a:rPr lang="fa-IR" sz="2900" dirty="0">
                <a:latin typeface="Adobe Arabic" pitchFamily="18" charset="-78"/>
                <a:cs typeface="Adobe Arabic" pitchFamily="18" charset="-78"/>
              </a:rPr>
              <a:t>روی یک اینترفیس فعال باشد، پیام‌های بروز رسانی مربوط به مسیریابی پویا از طریق آن اینترفیس دریافت و ارسال نخواهد شد</a:t>
            </a:r>
            <a:r>
              <a:rPr lang="fa-IR" sz="2900" dirty="0" smtClean="0">
                <a:latin typeface="Adobe Arabic" pitchFamily="18" charset="-78"/>
                <a:cs typeface="Adobe Arabic" pitchFamily="18" charset="-78"/>
              </a:rPr>
              <a:t>.</a:t>
            </a:r>
            <a:endParaRPr lang="en-US" sz="2900" dirty="0" smtClean="0">
              <a:latin typeface="Adobe Arabic" pitchFamily="18" charset="-78"/>
              <a:cs typeface="Adobe Arabic" pitchFamily="18" charset="-78"/>
            </a:endParaRPr>
          </a:p>
          <a:p>
            <a:pPr algn="just" rtl="1"/>
            <a:r>
              <a:rPr lang="fa-IR" sz="2900" dirty="0" smtClean="0">
                <a:latin typeface="Adobe Arabic" pitchFamily="18" charset="-78"/>
                <a:cs typeface="Adobe Arabic" pitchFamily="18" charset="-78"/>
              </a:rPr>
              <a:t>استفاده از این ویژگی باعث افزایش امنیت مربوط به پیام های مسیریابی می‌گردد.</a:t>
            </a:r>
            <a:endParaRPr lang="en-US" sz="2900" dirty="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427601230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nodeType="afterEffect">
                                  <p:stCondLst>
                                    <p:cond delay="2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nodeType="afterEffect">
                                  <p:stCondLst>
                                    <p:cond delay="20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rot="16200000">
            <a:off x="-1722120" y="4160520"/>
            <a:ext cx="4434840" cy="533400"/>
          </a:xfrm>
          <a:prstGeom prst="rect">
            <a:avLst/>
          </a:prstGeom>
        </p:spPr>
        <p:txBody>
          <a:bodyPr tIns="0">
            <a:normAutofit fontScale="77500" lnSpcReduction="2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r>
              <a:rPr lang="fa-IR" sz="2800" dirty="0" smtClean="0">
                <a:solidFill>
                  <a:schemeClr val="bg2">
                    <a:lumMod val="25000"/>
                  </a:schemeClr>
                </a:solidFill>
                <a:latin typeface="A Aref_ graffiti" pitchFamily="34" charset="-78"/>
                <a:ea typeface="A Aref_ graffiti" pitchFamily="34" charset="-78"/>
                <a:cs typeface="A Maghreb jadid" pitchFamily="2" charset="-78"/>
              </a:rPr>
              <a:t>امنیت تجهیزات و پروتکلهای سوئیچینگ و مسیریابی</a:t>
            </a:r>
            <a:endParaRPr lang="en-US" sz="2800" dirty="0">
              <a:solidFill>
                <a:schemeClr val="bg2">
                  <a:lumMod val="25000"/>
                </a:schemeClr>
              </a:solidFill>
              <a:latin typeface="A Aref_ graffiti" pitchFamily="34" charset="-78"/>
              <a:ea typeface="A Aref_ graffiti" pitchFamily="34" charset="-78"/>
              <a:cs typeface="A Maghreb jadid" pitchFamily="2" charset="-78"/>
            </a:endParaRPr>
          </a:p>
        </p:txBody>
      </p:sp>
      <p:sp>
        <p:nvSpPr>
          <p:cNvPr id="5" name="Title 4"/>
          <p:cNvSpPr>
            <a:spLocks noGrp="1"/>
          </p:cNvSpPr>
          <p:nvPr>
            <p:ph type="title"/>
          </p:nvPr>
        </p:nvSpPr>
        <p:spPr>
          <a:xfrm>
            <a:off x="1435608" y="274638"/>
            <a:ext cx="6489192" cy="1143000"/>
          </a:xfrm>
        </p:spPr>
        <p:txBody>
          <a:bodyPr/>
          <a:lstStyle/>
          <a:p>
            <a:pPr algn="r" rtl="1"/>
            <a:r>
              <a:rPr lang="fa-IR" dirty="0" smtClean="0">
                <a:latin typeface="A Rezvan-fat" pitchFamily="2" charset="-78"/>
                <a:cs typeface="A Rezvan-fat" pitchFamily="2" charset="-78"/>
              </a:rPr>
              <a:t>فهرست مطالب:</a:t>
            </a:r>
            <a:endParaRPr lang="en-US" dirty="0">
              <a:latin typeface="A Rezvan-fat" pitchFamily="2" charset="-78"/>
              <a:cs typeface="A Rezvan-fat" pitchFamily="2" charset="-78"/>
            </a:endParaRPr>
          </a:p>
        </p:txBody>
      </p:sp>
      <p:sp>
        <p:nvSpPr>
          <p:cNvPr id="6" name="Content Placeholder 5"/>
          <p:cNvSpPr>
            <a:spLocks noGrp="1"/>
          </p:cNvSpPr>
          <p:nvPr>
            <p:ph idx="1"/>
          </p:nvPr>
        </p:nvSpPr>
        <p:spPr>
          <a:xfrm>
            <a:off x="1435608" y="1447800"/>
            <a:ext cx="6717792" cy="4800600"/>
          </a:xfrm>
        </p:spPr>
        <p:txBody>
          <a:bodyPr>
            <a:normAutofit/>
          </a:bodyPr>
          <a:lstStyle/>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مقاوم سازی تجهیزات شبکه</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سوئیچینگ</a:t>
            </a:r>
          </a:p>
          <a:p>
            <a:pPr algn="r" rtl="1">
              <a:buFont typeface="Arial" charset="0"/>
              <a:buChar char="•"/>
            </a:pPr>
            <a:endParaRPr lang="fa-IR" sz="4000" dirty="0" smtClean="0">
              <a:latin typeface="A Rezvan-fat" pitchFamily="2" charset="-78"/>
              <a:cs typeface="A Rezvan-fat" pitchFamily="2" charset="-78"/>
            </a:endParaRPr>
          </a:p>
          <a:p>
            <a:pPr algn="r" rtl="1">
              <a:buFont typeface="Arial" charset="0"/>
              <a:buChar char="•"/>
            </a:pPr>
            <a:r>
              <a:rPr lang="fa-IR" sz="4000" dirty="0" smtClean="0">
                <a:latin typeface="A Rezvan-fat" pitchFamily="2" charset="-78"/>
                <a:cs typeface="A Rezvan-fat" pitchFamily="2" charset="-78"/>
              </a:rPr>
              <a:t>امنیت مسیریابی</a:t>
            </a:r>
            <a:endParaRPr lang="en-US" sz="4000" dirty="0">
              <a:latin typeface="A Rezvan-fat" pitchFamily="2" charset="-78"/>
              <a:cs typeface="A Rezvan-fat" pitchFamily="2" charset="-78"/>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07695559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par>
                                <p:cTn id="10" presetID="42" presetClass="exit" presetSubtype="0" fill="hold" nodeType="withEffect">
                                  <p:stCondLst>
                                    <p:cond delay="0"/>
                                  </p:stCondLst>
                                  <p:childTnLst>
                                    <p:animEffect transition="out" filter="fade">
                                      <p:cBhvr>
                                        <p:cTn id="11" dur="1000"/>
                                        <p:tgtEl>
                                          <p:spTgt spid="6">
                                            <p:txEl>
                                              <p:pRg st="3" end="3"/>
                                            </p:txEl>
                                          </p:spTgt>
                                        </p:tgtEl>
                                      </p:cBhvr>
                                    </p:animEffect>
                                    <p:anim calcmode="lin" valueType="num">
                                      <p:cBhvr>
                                        <p:cTn id="12" dur="1000"/>
                                        <p:tgtEl>
                                          <p:spTgt spid="6">
                                            <p:txEl>
                                              <p:pRg st="3" end="3"/>
                                            </p:txEl>
                                          </p:spTgt>
                                        </p:tgtEl>
                                        <p:attrNameLst>
                                          <p:attrName>ppt_x</p:attrName>
                                        </p:attrNameLst>
                                      </p:cBhvr>
                                      <p:tavLst>
                                        <p:tav tm="0">
                                          <p:val>
                                            <p:strVal val="ppt_x"/>
                                          </p:val>
                                        </p:tav>
                                        <p:tav tm="100000">
                                          <p:val>
                                            <p:strVal val="ppt_x"/>
                                          </p:val>
                                        </p:tav>
                                      </p:tavLst>
                                    </p:anim>
                                    <p:anim calcmode="lin" valueType="num">
                                      <p:cBhvr>
                                        <p:cTn id="13" dur="1000"/>
                                        <p:tgtEl>
                                          <p:spTgt spid="6">
                                            <p:txEl>
                                              <p:pRg st="3" end="3"/>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6">
                                            <p:txEl>
                                              <p:pRg st="3" end="3"/>
                                            </p:txEl>
                                          </p:spTgt>
                                        </p:tgtEl>
                                        <p:attrNameLst>
                                          <p:attrName>style.visibility</p:attrName>
                                        </p:attrNameLst>
                                      </p:cBhvr>
                                      <p:to>
                                        <p:strVal val="hidden"/>
                                      </p:to>
                                    </p:set>
                                  </p:childTnLst>
                                </p:cTn>
                              </p:par>
                              <p:par>
                                <p:cTn id="15" presetID="42" presetClass="exit" presetSubtype="0" fill="hold" nodeType="withEffect">
                                  <p:stCondLst>
                                    <p:cond delay="0"/>
                                  </p:stCondLst>
                                  <p:childTnLst>
                                    <p:animEffect transition="out" filter="fade">
                                      <p:cBhvr>
                                        <p:cTn id="16" dur="1000"/>
                                        <p:tgtEl>
                                          <p:spTgt spid="6">
                                            <p:txEl>
                                              <p:pRg st="5" end="5"/>
                                            </p:txEl>
                                          </p:spTgt>
                                        </p:tgtEl>
                                      </p:cBhvr>
                                    </p:animEffect>
                                    <p:anim calcmode="lin" valueType="num">
                                      <p:cBhvr>
                                        <p:cTn id="17" dur="1000"/>
                                        <p:tgtEl>
                                          <p:spTgt spid="6">
                                            <p:txEl>
                                              <p:pRg st="5" end="5"/>
                                            </p:txEl>
                                          </p:spTgt>
                                        </p:tgtEl>
                                        <p:attrNameLst>
                                          <p:attrName>ppt_x</p:attrName>
                                        </p:attrNameLst>
                                      </p:cBhvr>
                                      <p:tavLst>
                                        <p:tav tm="0">
                                          <p:val>
                                            <p:strVal val="ppt_x"/>
                                          </p:val>
                                        </p:tav>
                                        <p:tav tm="100000">
                                          <p:val>
                                            <p:strVal val="ppt_x"/>
                                          </p:val>
                                        </p:tav>
                                      </p:tavLst>
                                    </p:anim>
                                    <p:anim calcmode="lin" valueType="num">
                                      <p:cBhvr>
                                        <p:cTn id="18" dur="1000"/>
                                        <p:tgtEl>
                                          <p:spTgt spid="6">
                                            <p:txEl>
                                              <p:pRg st="5" end="5"/>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6">
                                            <p:txEl>
                                              <p:pRg st="5" end="5"/>
                                            </p:txEl>
                                          </p:spTgt>
                                        </p:tgtEl>
                                        <p:attrNameLst>
                                          <p:attrName>style.visibility</p:attrName>
                                        </p:attrNameLst>
                                      </p:cBhvr>
                                      <p:to>
                                        <p:strVal val="hidden"/>
                                      </p:to>
                                    </p:set>
                                  </p:childTnLst>
                                </p:cTn>
                              </p:par>
                              <p:par>
                                <p:cTn id="20" presetID="6" presetClass="emph" presetSubtype="0" fill="hold" nodeType="withEffect">
                                  <p:stCondLst>
                                    <p:cond delay="0"/>
                                  </p:stCondLst>
                                  <p:childTnLst>
                                    <p:animScale>
                                      <p:cBhvr>
                                        <p:cTn id="21" dur="2000" fill="hold"/>
                                        <p:tgtEl>
                                          <p:spTgt spid="6">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sz="6600" dirty="0" smtClean="0">
                <a:solidFill>
                  <a:srgbClr val="FF0000"/>
                </a:solidFill>
                <a:latin typeface="Adobe Arabic" pitchFamily="18" charset="-78"/>
                <a:cs typeface="Adobe Arabic" pitchFamily="18" charset="-78"/>
              </a:rPr>
              <a:t>ترجمه آدرس شبکه </a:t>
            </a:r>
            <a:r>
              <a:rPr lang="en-US" sz="6600" dirty="0" smtClean="0">
                <a:solidFill>
                  <a:srgbClr val="FF0000"/>
                </a:solidFill>
                <a:latin typeface="Adobe Arabic" pitchFamily="18" charset="-78"/>
                <a:cs typeface="Adobe Arabic" pitchFamily="18" charset="-78"/>
              </a:rPr>
              <a:t>(NAT)</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2362200"/>
            <a:ext cx="7848600" cy="3352800"/>
          </a:xfrm>
        </p:spPr>
        <p:txBody>
          <a:bodyPr>
            <a:normAutofit/>
          </a:bodyPr>
          <a:lstStyle/>
          <a:p>
            <a:pPr algn="just" rtl="1"/>
            <a:r>
              <a:rPr lang="fa-IR" sz="2400" dirty="0">
                <a:latin typeface="Adobe Arabic" pitchFamily="18" charset="-78"/>
                <a:cs typeface="Adobe Arabic" pitchFamily="18" charset="-78"/>
              </a:rPr>
              <a:t>ویژگی ترجمه آدرس شبکه یا </a:t>
            </a:r>
            <a:r>
              <a:rPr lang="en-US" sz="2400" dirty="0">
                <a:latin typeface="Adobe Arabic" pitchFamily="18" charset="-78"/>
                <a:cs typeface="Adobe Arabic" pitchFamily="18" charset="-78"/>
              </a:rPr>
              <a:t>NAT</a:t>
            </a:r>
            <a:r>
              <a:rPr lang="fa-IR" sz="2400" dirty="0">
                <a:latin typeface="Adobe Arabic" pitchFamily="18" charset="-78"/>
                <a:cs typeface="Adobe Arabic" pitchFamily="18" charset="-78"/>
              </a:rPr>
              <a:t> علاوه بر ترجمه آدرس‌های </a:t>
            </a:r>
            <a:r>
              <a:rPr lang="en-US" sz="2400" dirty="0">
                <a:latin typeface="Adobe Arabic" pitchFamily="18" charset="-78"/>
                <a:cs typeface="Adobe Arabic" pitchFamily="18" charset="-78"/>
              </a:rPr>
              <a:t>Private</a:t>
            </a:r>
            <a:r>
              <a:rPr lang="fa-IR" sz="2400" dirty="0">
                <a:latin typeface="Adobe Arabic" pitchFamily="18" charset="-78"/>
                <a:cs typeface="Adobe Arabic" pitchFamily="18" charset="-78"/>
              </a:rPr>
              <a:t> به آدرس‌های </a:t>
            </a:r>
            <a:r>
              <a:rPr lang="en-US" sz="2400" dirty="0">
                <a:latin typeface="Adobe Arabic" pitchFamily="18" charset="-78"/>
                <a:cs typeface="Adobe Arabic" pitchFamily="18" charset="-78"/>
              </a:rPr>
              <a:t>Public</a:t>
            </a:r>
            <a:r>
              <a:rPr lang="fa-IR" sz="2400" dirty="0">
                <a:latin typeface="Adobe Arabic" pitchFamily="18" charset="-78"/>
                <a:cs typeface="Adobe Arabic" pitchFamily="18" charset="-78"/>
              </a:rPr>
              <a:t> و برقراری امکان استفاده از اینترنت برای کاربران فاقد آدرس‌های عمومی، یک ویژگی امنیتی نیز محسوب </a:t>
            </a:r>
            <a:r>
              <a:rPr lang="fa-IR" sz="2400" dirty="0" smtClean="0">
                <a:latin typeface="Adobe Arabic" pitchFamily="18" charset="-78"/>
                <a:cs typeface="Adobe Arabic" pitchFamily="18" charset="-78"/>
              </a:rPr>
              <a:t>می‌گردد</a:t>
            </a:r>
            <a:r>
              <a:rPr lang="en-US" sz="2400" dirty="0" smtClean="0">
                <a:latin typeface="Adobe Arabic" pitchFamily="18" charset="-78"/>
                <a:cs typeface="Adobe Arabic" pitchFamily="18" charset="-78"/>
              </a:rPr>
              <a:t>.</a:t>
            </a:r>
          </a:p>
          <a:p>
            <a:pPr algn="just" rtl="1"/>
            <a:endParaRPr lang="en-US" sz="2400" dirty="0" smtClean="0">
              <a:latin typeface="Adobe Arabic" pitchFamily="18" charset="-78"/>
              <a:cs typeface="Adobe Arabic" pitchFamily="18" charset="-78"/>
            </a:endParaRPr>
          </a:p>
          <a:p>
            <a:pPr algn="just" rtl="1"/>
            <a:r>
              <a:rPr lang="fa-IR" sz="2400" dirty="0"/>
              <a:t> </a:t>
            </a:r>
            <a:r>
              <a:rPr lang="fa-IR" sz="2400" dirty="0">
                <a:latin typeface="Adobe Arabic" pitchFamily="18" charset="-78"/>
                <a:cs typeface="Adobe Arabic" pitchFamily="18" charset="-78"/>
              </a:rPr>
              <a:t>ترجمه آدرس شبکه می‌تواند با تبدیل آدرس‌های مورد استفاده در داخل شبکه به یک سری آدرس</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خاص، از افشای آدرس‌های</a:t>
            </a:r>
            <a:r>
              <a:rPr lang="en-US" sz="2400" dirty="0">
                <a:latin typeface="Adobe Arabic" pitchFamily="18" charset="-78"/>
                <a:cs typeface="Adobe Arabic" pitchFamily="18" charset="-78"/>
              </a:rPr>
              <a:t>IP</a:t>
            </a:r>
            <a:r>
              <a:rPr lang="fa-IR" sz="2400" dirty="0">
                <a:latin typeface="Adobe Arabic" pitchFamily="18" charset="-78"/>
                <a:cs typeface="Adobe Arabic" pitchFamily="18" charset="-78"/>
              </a:rPr>
              <a:t> و زیر شبکه‌های مورد استفاده در سازمان شما جلوگیری به عمل آورد.</a:t>
            </a: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3982476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600" dirty="0" smtClean="0">
                <a:solidFill>
                  <a:srgbClr val="FF0000"/>
                </a:solidFill>
                <a:latin typeface="Adobe Arabic" pitchFamily="18" charset="-78"/>
                <a:cs typeface="Adobe Arabic" pitchFamily="18" charset="-78"/>
              </a:rPr>
              <a:t>استاندارد </a:t>
            </a:r>
            <a:r>
              <a:rPr lang="en-US" sz="6600" dirty="0" smtClean="0">
                <a:solidFill>
                  <a:srgbClr val="FF0000"/>
                </a:solidFill>
                <a:latin typeface="Adobe Arabic" pitchFamily="18" charset="-78"/>
                <a:cs typeface="Adobe Arabic" pitchFamily="18" charset="-78"/>
              </a:rPr>
              <a:t>RFC 2827</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371600"/>
            <a:ext cx="7848600" cy="5181600"/>
          </a:xfrm>
        </p:spPr>
        <p:txBody>
          <a:bodyPr>
            <a:normAutofit fontScale="92500"/>
          </a:bodyPr>
          <a:lstStyle/>
          <a:p>
            <a:pPr algn="r" rtl="1"/>
            <a:r>
              <a:rPr lang="fa-IR" sz="2400" dirty="0">
                <a:latin typeface="Adobe Arabic" pitchFamily="18" charset="-78"/>
                <a:cs typeface="Adobe Arabic" pitchFamily="18" charset="-78"/>
              </a:rPr>
              <a:t> </a:t>
            </a:r>
            <a:r>
              <a:rPr lang="fa-IR" sz="2400" dirty="0">
                <a:solidFill>
                  <a:srgbClr val="0070C0"/>
                </a:solidFill>
                <a:latin typeface="Adobe Arabic" pitchFamily="18" charset="-78"/>
                <a:cs typeface="Adobe Arabic" pitchFamily="18" charset="-78"/>
              </a:rPr>
              <a:t>نوعی از حملات منع خدمت که توسط افراد خرابکار انجام می‌پذیرد، حمله بر اساس جعل آدرس</a:t>
            </a:r>
            <a:r>
              <a:rPr lang="en-US" sz="2400" dirty="0">
                <a:solidFill>
                  <a:srgbClr val="0070C0"/>
                </a:solidFill>
                <a:latin typeface="Adobe Arabic" pitchFamily="18" charset="-78"/>
                <a:cs typeface="Adobe Arabic" pitchFamily="18" charset="-78"/>
              </a:rPr>
              <a:t>IP </a:t>
            </a:r>
            <a:r>
              <a:rPr lang="fa-IR" sz="2400" dirty="0">
                <a:solidFill>
                  <a:srgbClr val="0070C0"/>
                </a:solidFill>
                <a:latin typeface="Adobe Arabic" pitchFamily="18" charset="-78"/>
                <a:cs typeface="Adobe Arabic" pitchFamily="18" charset="-78"/>
              </a:rPr>
              <a:t>مبدا می‌باشد. </a:t>
            </a:r>
            <a:r>
              <a:rPr lang="fa-IR" sz="2400" dirty="0" smtClean="0">
                <a:solidFill>
                  <a:srgbClr val="0070C0"/>
                </a:solidFill>
                <a:latin typeface="Adobe Arabic" pitchFamily="18" charset="-78"/>
                <a:cs typeface="Adobe Arabic" pitchFamily="18" charset="-78"/>
              </a:rPr>
              <a:t>برای </a:t>
            </a:r>
            <a:r>
              <a:rPr lang="fa-IR" sz="2400" dirty="0">
                <a:solidFill>
                  <a:srgbClr val="0070C0"/>
                </a:solidFill>
                <a:latin typeface="Adobe Arabic" pitchFamily="18" charset="-78"/>
                <a:cs typeface="Adobe Arabic" pitchFamily="18" charset="-78"/>
              </a:rPr>
              <a:t>جلوگیری از این نوع حملات </a:t>
            </a:r>
            <a:r>
              <a:rPr lang="fa-IR" sz="2400" dirty="0" smtClean="0">
                <a:solidFill>
                  <a:srgbClr val="0070C0"/>
                </a:solidFill>
                <a:latin typeface="Adobe Arabic" pitchFamily="18" charset="-78"/>
                <a:cs typeface="Adobe Arabic" pitchFamily="18" charset="-78"/>
              </a:rPr>
              <a:t>این استاندارد</a:t>
            </a:r>
            <a:r>
              <a:rPr lang="en-US" sz="2400" dirty="0" smtClean="0">
                <a:solidFill>
                  <a:srgbClr val="0070C0"/>
                </a:solidFill>
                <a:latin typeface="Adobe Arabic" pitchFamily="18" charset="-78"/>
                <a:cs typeface="Adobe Arabic" pitchFamily="18" charset="-78"/>
              </a:rPr>
              <a:t> </a:t>
            </a:r>
            <a:r>
              <a:rPr lang="fa-IR" sz="2400" dirty="0" smtClean="0">
                <a:solidFill>
                  <a:srgbClr val="0070C0"/>
                </a:solidFill>
                <a:latin typeface="Adobe Arabic" pitchFamily="18" charset="-78"/>
                <a:cs typeface="Adobe Arabic" pitchFamily="18" charset="-78"/>
              </a:rPr>
              <a:t>به </a:t>
            </a:r>
            <a:r>
              <a:rPr lang="fa-IR" sz="2400" dirty="0">
                <a:solidFill>
                  <a:srgbClr val="0070C0"/>
                </a:solidFill>
                <a:latin typeface="Adobe Arabic" pitchFamily="18" charset="-78"/>
                <a:cs typeface="Adobe Arabic" pitchFamily="18" charset="-78"/>
              </a:rPr>
              <a:t>رعایت دو مورد زیر تاکید می‌نماید:</a:t>
            </a:r>
            <a:endParaRPr lang="en-US" sz="2400" dirty="0">
              <a:solidFill>
                <a:srgbClr val="0070C0"/>
              </a:solidFill>
              <a:latin typeface="Adobe Arabic" pitchFamily="18" charset="-78"/>
              <a:cs typeface="Adobe Arabic" pitchFamily="18" charset="-78"/>
            </a:endParaRPr>
          </a:p>
          <a:p>
            <a:pPr marL="82296" lvl="0" indent="0" algn="r" rtl="1">
              <a:buNone/>
            </a:pPr>
            <a:r>
              <a:rPr lang="fa-IR" sz="2400" dirty="0" smtClean="0">
                <a:latin typeface="Adobe Arabic" pitchFamily="18" charset="-78"/>
                <a:cs typeface="Adobe Arabic" pitchFamily="18" charset="-78"/>
              </a:rPr>
              <a:t>&gt; جلوگیری </a:t>
            </a:r>
            <a:r>
              <a:rPr lang="fa-IR" sz="2400" dirty="0">
                <a:latin typeface="Adobe Arabic" pitchFamily="18" charset="-78"/>
                <a:cs typeface="Adobe Arabic" pitchFamily="18" charset="-78"/>
              </a:rPr>
              <a:t>از ورود بسته‌هایی که آدرس مبدا آنان در شبکه داخلی وجود دارد.</a:t>
            </a:r>
            <a:endParaRPr lang="en-US" sz="2400" dirty="0">
              <a:latin typeface="Adobe Arabic" pitchFamily="18" charset="-78"/>
              <a:cs typeface="Adobe Arabic" pitchFamily="18" charset="-78"/>
            </a:endParaRPr>
          </a:p>
          <a:p>
            <a:pPr marL="82296" lvl="0" indent="0" algn="r" rtl="1">
              <a:buNone/>
            </a:pPr>
            <a:r>
              <a:rPr lang="fa-IR" sz="2400" dirty="0" smtClean="0">
                <a:latin typeface="Adobe Arabic" pitchFamily="18" charset="-78"/>
                <a:cs typeface="Adobe Arabic" pitchFamily="18" charset="-78"/>
              </a:rPr>
              <a:t>&gt; جلوگیری </a:t>
            </a:r>
            <a:r>
              <a:rPr lang="fa-IR" sz="2400" dirty="0">
                <a:latin typeface="Adobe Arabic" pitchFamily="18" charset="-78"/>
                <a:cs typeface="Adobe Arabic" pitchFamily="18" charset="-78"/>
              </a:rPr>
              <a:t>از خروج بسته‌هایی که آدرس مبدا آنان در شبکه داخلی وجود ندارد.</a:t>
            </a:r>
            <a:endParaRPr lang="en-US" sz="2400" dirty="0">
              <a:latin typeface="Adobe Arabic" pitchFamily="18" charset="-78"/>
              <a:cs typeface="Adobe Arabic" pitchFamily="18" charset="-78"/>
            </a:endParaRPr>
          </a:p>
          <a:p>
            <a:pPr marL="82296" indent="0" algn="r" rtl="1">
              <a:buNone/>
            </a:pPr>
            <a:endParaRPr lang="en-US" sz="2400" dirty="0">
              <a:latin typeface="Adobe Arabic" pitchFamily="18" charset="-78"/>
              <a:cs typeface="Adobe Arabic" pitchFamily="18" charset="-78"/>
            </a:endParaRPr>
          </a:p>
          <a:p>
            <a:pPr algn="r" rtl="1"/>
            <a:r>
              <a:rPr lang="fa-IR" sz="2400" dirty="0" smtClean="0">
                <a:solidFill>
                  <a:srgbClr val="0070C0"/>
                </a:solidFill>
                <a:latin typeface="Adobe Arabic" pitchFamily="18" charset="-78"/>
                <a:cs typeface="Adobe Arabic" pitchFamily="18" charset="-78"/>
              </a:rPr>
              <a:t>سیسکو </a:t>
            </a:r>
            <a:r>
              <a:rPr lang="fa-IR" sz="2400" dirty="0">
                <a:solidFill>
                  <a:srgbClr val="0070C0"/>
                </a:solidFill>
                <a:latin typeface="Adobe Arabic" pitchFamily="18" charset="-78"/>
                <a:cs typeface="Adobe Arabic" pitchFamily="18" charset="-78"/>
              </a:rPr>
              <a:t>در جهت تکمیل فیلترینگ بسته‌های دارای آدرس</a:t>
            </a:r>
            <a:r>
              <a:rPr lang="en-US" sz="2400" dirty="0">
                <a:solidFill>
                  <a:srgbClr val="0070C0"/>
                </a:solidFill>
                <a:latin typeface="Adobe Arabic" pitchFamily="18" charset="-78"/>
                <a:cs typeface="Adobe Arabic" pitchFamily="18" charset="-78"/>
              </a:rPr>
              <a:t>IP</a:t>
            </a:r>
            <a:r>
              <a:rPr lang="fa-IR" sz="2400" dirty="0">
                <a:solidFill>
                  <a:srgbClr val="0070C0"/>
                </a:solidFill>
                <a:latin typeface="Adobe Arabic" pitchFamily="18" charset="-78"/>
                <a:cs typeface="Adobe Arabic" pitchFamily="18" charset="-78"/>
              </a:rPr>
              <a:t> مبدا جعلی، پیشنهاد می‌کند موارد زیر در مرز شبکه توسط </a:t>
            </a:r>
            <a:r>
              <a:rPr lang="en-US" sz="2400" dirty="0">
                <a:solidFill>
                  <a:srgbClr val="0070C0"/>
                </a:solidFill>
                <a:latin typeface="Adobe Arabic" pitchFamily="18" charset="-78"/>
                <a:cs typeface="Adobe Arabic" pitchFamily="18" charset="-78"/>
              </a:rPr>
              <a:t>ACL</a:t>
            </a:r>
            <a:r>
              <a:rPr lang="fa-IR" sz="2400" dirty="0">
                <a:solidFill>
                  <a:srgbClr val="0070C0"/>
                </a:solidFill>
                <a:latin typeface="Adobe Arabic" pitchFamily="18" charset="-78"/>
                <a:cs typeface="Adobe Arabic" pitchFamily="18" charset="-78"/>
              </a:rPr>
              <a:t>ها یا فایروال اعمال گردد:</a:t>
            </a:r>
            <a:endParaRPr lang="en-US" sz="2400" dirty="0">
              <a:solidFill>
                <a:srgbClr val="0070C0"/>
              </a:solidFill>
              <a:latin typeface="Adobe Arabic" pitchFamily="18" charset="-78"/>
              <a:cs typeface="Adobe Arabic" pitchFamily="18" charset="-78"/>
            </a:endParaRPr>
          </a:p>
          <a:p>
            <a:pPr marL="82296" lvl="0" indent="0" algn="r" rtl="1">
              <a:buNone/>
            </a:pPr>
            <a:r>
              <a:rPr lang="fa-IR" sz="2400" dirty="0" smtClean="0">
                <a:latin typeface="Adobe Arabic" pitchFamily="18" charset="-78"/>
                <a:cs typeface="Adobe Arabic" pitchFamily="18" charset="-78"/>
              </a:rPr>
              <a:t>&gt; رعایت </a:t>
            </a:r>
            <a:r>
              <a:rPr lang="fa-IR" sz="2400" dirty="0">
                <a:latin typeface="Adobe Arabic" pitchFamily="18" charset="-78"/>
                <a:cs typeface="Adobe Arabic" pitchFamily="18" charset="-78"/>
              </a:rPr>
              <a:t>موارد گفته شده در </a:t>
            </a:r>
            <a:r>
              <a:rPr lang="en-US" sz="2400" dirty="0">
                <a:latin typeface="Adobe Arabic" pitchFamily="18" charset="-78"/>
                <a:cs typeface="Adobe Arabic" pitchFamily="18" charset="-78"/>
              </a:rPr>
              <a:t>RFC 2827</a:t>
            </a:r>
            <a:r>
              <a:rPr lang="fa-IR" sz="2400" dirty="0">
                <a:latin typeface="Adobe Arabic" pitchFamily="18" charset="-78"/>
                <a:cs typeface="Adobe Arabic" pitchFamily="18" charset="-78"/>
              </a:rPr>
              <a:t>.</a:t>
            </a:r>
            <a:endParaRPr lang="en-US" sz="2400" dirty="0">
              <a:latin typeface="Adobe Arabic" pitchFamily="18" charset="-78"/>
              <a:cs typeface="Adobe Arabic" pitchFamily="18" charset="-78"/>
            </a:endParaRPr>
          </a:p>
          <a:p>
            <a:pPr marL="82296" lvl="0" indent="0" algn="r" rtl="1">
              <a:buNone/>
            </a:pPr>
            <a:r>
              <a:rPr lang="fa-IR" sz="2400" dirty="0" smtClean="0">
                <a:latin typeface="Adobe Arabic" pitchFamily="18" charset="-78"/>
                <a:cs typeface="Adobe Arabic" pitchFamily="18" charset="-78"/>
              </a:rPr>
              <a:t>&gt; فیلتر </a:t>
            </a:r>
            <a:r>
              <a:rPr lang="fa-IR" sz="2400" dirty="0">
                <a:latin typeface="Adobe Arabic" pitchFamily="18" charset="-78"/>
                <a:cs typeface="Adobe Arabic" pitchFamily="18" charset="-78"/>
              </a:rPr>
              <a:t>آدرس‌های موجود در</a:t>
            </a:r>
            <a:r>
              <a:rPr lang="en-US" sz="2400" dirty="0">
                <a:latin typeface="Adobe Arabic" pitchFamily="18" charset="-78"/>
                <a:cs typeface="Adobe Arabic" pitchFamily="18" charset="-78"/>
              </a:rPr>
              <a:t>RFC 1918</a:t>
            </a:r>
            <a:r>
              <a:rPr lang="fa-IR" sz="2400" dirty="0" smtClean="0">
                <a:latin typeface="Adobe Arabic" pitchFamily="18" charset="-78"/>
                <a:cs typeface="Adobe Arabic" pitchFamily="18" charset="-78"/>
              </a:rPr>
              <a:t>. (رنج آدرس های </a:t>
            </a:r>
            <a:r>
              <a:rPr lang="en-US" sz="2400" dirty="0" smtClean="0">
                <a:latin typeface="Adobe Arabic" pitchFamily="18" charset="-78"/>
                <a:cs typeface="Adobe Arabic" pitchFamily="18" charset="-78"/>
              </a:rPr>
              <a:t>Private</a:t>
            </a:r>
            <a:r>
              <a:rPr lang="fa-IR" sz="2400" dirty="0" smtClean="0">
                <a:latin typeface="Adobe Arabic" pitchFamily="18" charset="-78"/>
                <a:cs typeface="Adobe Arabic" pitchFamily="18" charset="-78"/>
              </a:rPr>
              <a:t>)</a:t>
            </a:r>
            <a:endParaRPr lang="en-US" sz="2400" dirty="0">
              <a:latin typeface="Adobe Arabic" pitchFamily="18" charset="-78"/>
              <a:cs typeface="Adobe Arabic" pitchFamily="18" charset="-78"/>
            </a:endParaRPr>
          </a:p>
          <a:p>
            <a:pPr marL="82296" indent="0" algn="r" rtl="1">
              <a:buNone/>
            </a:pPr>
            <a:r>
              <a:rPr lang="fa-IR" sz="2400" dirty="0" smtClean="0">
                <a:latin typeface="Adobe Arabic" pitchFamily="18" charset="-78"/>
                <a:cs typeface="Adobe Arabic" pitchFamily="18" charset="-78"/>
              </a:rPr>
              <a:t>&gt; فیلتر </a:t>
            </a:r>
            <a:r>
              <a:rPr lang="fa-IR" sz="2400" dirty="0">
                <a:latin typeface="Adobe Arabic" pitchFamily="18" charset="-78"/>
                <a:cs typeface="Adobe Arabic" pitchFamily="18" charset="-78"/>
              </a:rPr>
              <a:t>رنج آدرس‌های معرفی شده در </a:t>
            </a:r>
            <a:r>
              <a:rPr lang="en-US" sz="2400" dirty="0">
                <a:latin typeface="Adobe Arabic" pitchFamily="18" charset="-78"/>
                <a:cs typeface="Adobe Arabic" pitchFamily="18" charset="-78"/>
              </a:rPr>
              <a:t>RFC 3330</a:t>
            </a:r>
            <a:r>
              <a:rPr lang="fa-IR" sz="2400" dirty="0" smtClean="0">
                <a:latin typeface="Adobe Arabic" pitchFamily="18" charset="-78"/>
                <a:cs typeface="Adobe Arabic" pitchFamily="18" charset="-78"/>
              </a:rPr>
              <a:t>. (رنج آدرس های موارد خاص)</a:t>
            </a: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3961548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nodeType="afterEffect">
                                  <p:stCondLst>
                                    <p:cond delay="200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nodeType="afterEffect">
                                  <p:stCondLst>
                                    <p:cond delay="200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0000"/>
                            </p:stCondLst>
                            <p:childTnLst>
                              <p:par>
                                <p:cTn id="30" presetID="2" presetClass="entr" presetSubtype="4" fill="hold" nodeType="afterEffect">
                                  <p:stCondLst>
                                    <p:cond delay="200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24000"/>
                            </p:stCondLst>
                            <p:childTnLst>
                              <p:par>
                                <p:cTn id="35" presetID="2" presetClass="entr" presetSubtype="4" fill="hold" nodeType="afterEffect">
                                  <p:stCondLst>
                                    <p:cond delay="200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955280" cy="1143000"/>
          </a:xfrm>
        </p:spPr>
        <p:txBody>
          <a:bodyPr>
            <a:normAutofit fontScale="90000"/>
          </a:bodyPr>
          <a:lstStyle/>
          <a:p>
            <a:pPr algn="ctr" rtl="1"/>
            <a:r>
              <a:rPr lang="fa-IR" sz="6600" dirty="0" smtClean="0">
                <a:solidFill>
                  <a:srgbClr val="FF0000"/>
                </a:solidFill>
                <a:latin typeface="Adobe Arabic" pitchFamily="18" charset="-78"/>
                <a:cs typeface="Adobe Arabic" pitchFamily="18" charset="-78"/>
              </a:rPr>
              <a:t>احراز هویت در پروتکل‌های مسیریابی</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524000"/>
            <a:ext cx="7848600" cy="5029200"/>
          </a:xfrm>
        </p:spPr>
        <p:txBody>
          <a:bodyPr>
            <a:normAutofit lnSpcReduction="10000"/>
          </a:bodyPr>
          <a:lstStyle/>
          <a:p>
            <a:pPr algn="r" rtl="1"/>
            <a:r>
              <a:rPr lang="fa-IR" sz="2400" dirty="0">
                <a:latin typeface="Adobe Arabic" pitchFamily="18" charset="-78"/>
                <a:cs typeface="Adobe Arabic" pitchFamily="18" charset="-78"/>
              </a:rPr>
              <a:t> </a:t>
            </a:r>
            <a:r>
              <a:rPr lang="fa-IR" sz="2400" dirty="0" smtClean="0">
                <a:latin typeface="Adobe Arabic" pitchFamily="18" charset="-78"/>
                <a:cs typeface="Adobe Arabic" pitchFamily="18" charset="-78"/>
              </a:rPr>
              <a:t>پروتکل های مسیریابی بصورت پیش فرض امکان برقراری رابطه مجاورت با روترهای همسایه خود را دارند. در اینصورت هر روتر دیگری می تواند با برقراری رابطه مجاورت، به راحتی اطلاعات مسیریابی را دریافت و آنها را با تغییر در شبکه تبلیغ نماید.</a:t>
            </a: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برای جلوگیری از ورود روترهای غیرقابل اطمینان به پروسه مسیریابی، می توان اقدام به احراز هویت بین روترها نموده و سپس رابطه مجاورت را برقرار کرد!</a:t>
            </a: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پروتکل های مسیریابی علاوه بر امکاناتی که ممکن است بصورت مستقل داشته باشند، از  یکی از دو روش کلی زیر بهره می برند:</a:t>
            </a:r>
          </a:p>
          <a:p>
            <a:pPr marL="82296" indent="0" algn="r" rtl="1">
              <a:buNone/>
            </a:pPr>
            <a:r>
              <a:rPr lang="fa-IR" sz="2400" dirty="0">
                <a:latin typeface="Adobe Arabic" pitchFamily="18" charset="-78"/>
                <a:cs typeface="Adobe Arabic" pitchFamily="18" charset="-78"/>
              </a:rPr>
              <a:t> </a:t>
            </a:r>
            <a:r>
              <a:rPr lang="fa-IR" sz="2400" dirty="0" smtClean="0">
                <a:latin typeface="Adobe Arabic" pitchFamily="18" charset="-78"/>
                <a:cs typeface="Adobe Arabic" pitchFamily="18" charset="-78"/>
              </a:rPr>
              <a:t> 1. استفاده از یک کلمه عبور بصورت کلی</a:t>
            </a:r>
          </a:p>
          <a:p>
            <a:pPr marL="82296" indent="0" algn="r" rtl="1">
              <a:buNone/>
            </a:pPr>
            <a:r>
              <a:rPr lang="fa-IR" sz="2400" dirty="0" smtClean="0">
                <a:latin typeface="Adobe Arabic" pitchFamily="18" charset="-78"/>
                <a:cs typeface="Adobe Arabic" pitchFamily="18" charset="-78"/>
              </a:rPr>
              <a:t>  2. استفاده از کلمه عبور متفاوت به ازای هر روتر همسایه</a:t>
            </a:r>
          </a:p>
          <a:p>
            <a:pPr algn="r" rtl="1"/>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37173061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nodeType="afterEffect">
                                  <p:stCondLst>
                                    <p:cond delay="20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nodeType="afterEffect">
                                  <p:stCondLst>
                                    <p:cond delay="200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nodeType="afterEffect">
                                  <p:stCondLst>
                                    <p:cond delay="20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955280" cy="1143000"/>
          </a:xfrm>
        </p:spPr>
        <p:txBody>
          <a:bodyPr>
            <a:normAutofit/>
          </a:bodyPr>
          <a:lstStyle/>
          <a:p>
            <a:pPr algn="ctr" rtl="1"/>
            <a:r>
              <a:rPr lang="fa-IR" sz="6600" dirty="0" smtClean="0">
                <a:solidFill>
                  <a:srgbClr val="FF0000"/>
                </a:solidFill>
                <a:latin typeface="Adobe Arabic" pitchFamily="18" charset="-78"/>
                <a:cs typeface="Adobe Arabic" pitchFamily="18" charset="-78"/>
              </a:rPr>
              <a:t>امنیت در پروتکل </a:t>
            </a:r>
            <a:r>
              <a:rPr lang="en-US" sz="6600" dirty="0" smtClean="0">
                <a:solidFill>
                  <a:srgbClr val="FF0000"/>
                </a:solidFill>
                <a:latin typeface="Adobe Arabic" pitchFamily="18" charset="-78"/>
                <a:cs typeface="Adobe Arabic" pitchFamily="18" charset="-78"/>
              </a:rPr>
              <a:t>RIP</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066800" y="1905000"/>
            <a:ext cx="7848600" cy="4114800"/>
          </a:xfrm>
        </p:spPr>
        <p:txBody>
          <a:bodyPr>
            <a:normAutofit/>
          </a:bodyPr>
          <a:lstStyle/>
          <a:p>
            <a:pPr algn="r" rtl="1"/>
            <a:r>
              <a:rPr lang="fa-IR" sz="2800" dirty="0" smtClean="0">
                <a:latin typeface="Adobe Arabic" pitchFamily="18" charset="-78"/>
                <a:cs typeface="Adobe Arabic" pitchFamily="18" charset="-78"/>
              </a:rPr>
              <a:t>احراز هویت در پروتکل </a:t>
            </a:r>
            <a:r>
              <a:rPr lang="en-US" sz="2800" dirty="0" smtClean="0">
                <a:latin typeface="Adobe Arabic" pitchFamily="18" charset="-78"/>
                <a:cs typeface="Adobe Arabic" pitchFamily="18" charset="-78"/>
              </a:rPr>
              <a:t>RIP</a:t>
            </a:r>
            <a:r>
              <a:rPr lang="fa-IR" sz="2800" dirty="0" smtClean="0">
                <a:latin typeface="Adobe Arabic" pitchFamily="18" charset="-78"/>
                <a:cs typeface="Adobe Arabic" pitchFamily="18" charset="-78"/>
              </a:rPr>
              <a:t> می تواند در یکی از حالات زیر انجام پذیرد:</a:t>
            </a:r>
          </a:p>
          <a:p>
            <a:pPr marL="539496" indent="-457200" algn="r" rtl="1">
              <a:buAutoNum type="arabicPeriod"/>
            </a:pPr>
            <a:r>
              <a:rPr lang="fa-IR" sz="2400" dirty="0" smtClean="0">
                <a:latin typeface="Adobe Arabic" pitchFamily="18" charset="-78"/>
                <a:cs typeface="Adobe Arabic" pitchFamily="18" charset="-78"/>
              </a:rPr>
              <a:t>بصورت متن واضح</a:t>
            </a:r>
          </a:p>
          <a:p>
            <a:pPr marL="539496" indent="-457200" algn="r" rtl="1">
              <a:buAutoNum type="arabicPeriod"/>
            </a:pPr>
            <a:r>
              <a:rPr lang="fa-IR" sz="2400" dirty="0" smtClean="0">
                <a:latin typeface="Adobe Arabic" pitchFamily="18" charset="-78"/>
                <a:cs typeface="Adobe Arabic" pitchFamily="18" charset="-78"/>
              </a:rPr>
              <a:t>با استفاده از توابع درهم ریزی </a:t>
            </a:r>
            <a:r>
              <a:rPr lang="en-US" sz="2400" dirty="0" smtClean="0">
                <a:latin typeface="Adobe Arabic" pitchFamily="18" charset="-78"/>
                <a:cs typeface="Adobe Arabic" pitchFamily="18" charset="-78"/>
              </a:rPr>
              <a:t>(MD5)</a:t>
            </a:r>
          </a:p>
          <a:p>
            <a:pPr marL="82296" indent="0" algn="r" rtl="1">
              <a:buNone/>
            </a:pPr>
            <a:endParaRPr lang="en-US" sz="20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می توان از خصوصیت </a:t>
            </a:r>
            <a:r>
              <a:rPr lang="en-US" sz="2400" dirty="0" smtClean="0">
                <a:latin typeface="Adobe Arabic" pitchFamily="18" charset="-78"/>
                <a:cs typeface="Adobe Arabic" pitchFamily="18" charset="-78"/>
              </a:rPr>
              <a:t>Passive Interface</a:t>
            </a:r>
            <a:r>
              <a:rPr lang="fa-IR" sz="2400" dirty="0" smtClean="0">
                <a:latin typeface="Adobe Arabic" pitchFamily="18" charset="-78"/>
                <a:cs typeface="Adobe Arabic" pitchFamily="18" charset="-78"/>
              </a:rPr>
              <a:t> در این پروتکل بهره برد.</a:t>
            </a:r>
          </a:p>
          <a:p>
            <a:pPr algn="r" rtl="1"/>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11202780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00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200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955280" cy="1143000"/>
          </a:xfrm>
        </p:spPr>
        <p:txBody>
          <a:bodyPr>
            <a:normAutofit/>
          </a:bodyPr>
          <a:lstStyle/>
          <a:p>
            <a:pPr algn="ctr" rtl="1"/>
            <a:r>
              <a:rPr lang="fa-IR" sz="6600" dirty="0" smtClean="0">
                <a:solidFill>
                  <a:srgbClr val="FF0000"/>
                </a:solidFill>
                <a:latin typeface="Adobe Arabic" pitchFamily="18" charset="-78"/>
                <a:cs typeface="Adobe Arabic" pitchFamily="18" charset="-78"/>
              </a:rPr>
              <a:t>امنیت در پروتکل </a:t>
            </a:r>
            <a:r>
              <a:rPr lang="en-US" sz="6600" dirty="0" smtClean="0">
                <a:solidFill>
                  <a:srgbClr val="FF0000"/>
                </a:solidFill>
                <a:latin typeface="Adobe Arabic" pitchFamily="18" charset="-78"/>
                <a:cs typeface="Adobe Arabic" pitchFamily="18" charset="-78"/>
              </a:rPr>
              <a:t>EIGRP</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524000"/>
            <a:ext cx="7848600" cy="5029200"/>
          </a:xfrm>
        </p:spPr>
        <p:txBody>
          <a:bodyPr>
            <a:normAutofit fontScale="85000" lnSpcReduction="20000"/>
          </a:bodyPr>
          <a:lstStyle/>
          <a:p>
            <a:pPr algn="r" rtl="1"/>
            <a:r>
              <a:rPr lang="fa-IR" sz="2400" dirty="0">
                <a:latin typeface="Adobe Arabic" pitchFamily="18" charset="-78"/>
                <a:cs typeface="Adobe Arabic" pitchFamily="18" charset="-78"/>
              </a:rPr>
              <a:t> </a:t>
            </a:r>
            <a:r>
              <a:rPr lang="fa-IR" sz="2800" dirty="0">
                <a:latin typeface="Adobe Arabic" pitchFamily="18" charset="-78"/>
                <a:cs typeface="Adobe Arabic" pitchFamily="18" charset="-78"/>
              </a:rPr>
              <a:t>احراز هویت در پروتکل </a:t>
            </a:r>
            <a:r>
              <a:rPr lang="en-US" sz="2800" dirty="0" smtClean="0">
                <a:latin typeface="Adobe Arabic" pitchFamily="18" charset="-78"/>
                <a:cs typeface="Adobe Arabic" pitchFamily="18" charset="-78"/>
              </a:rPr>
              <a:t>EIGRP</a:t>
            </a:r>
            <a:r>
              <a:rPr lang="fa-IR" sz="2800" dirty="0" smtClean="0">
                <a:latin typeface="Adobe Arabic" pitchFamily="18" charset="-78"/>
                <a:cs typeface="Adobe Arabic" pitchFamily="18" charset="-78"/>
              </a:rPr>
              <a:t> </a:t>
            </a:r>
            <a:r>
              <a:rPr lang="fa-IR" sz="2800" dirty="0">
                <a:latin typeface="Adobe Arabic" pitchFamily="18" charset="-78"/>
                <a:cs typeface="Adobe Arabic" pitchFamily="18" charset="-78"/>
              </a:rPr>
              <a:t>می تواند در یکی از حالات زیر انجام پذیرد:</a:t>
            </a:r>
          </a:p>
          <a:p>
            <a:pPr marL="539496" indent="-457200" algn="r" rtl="1">
              <a:buAutoNum type="arabicPeriod"/>
            </a:pPr>
            <a:r>
              <a:rPr lang="fa-IR" sz="2400" dirty="0">
                <a:latin typeface="Adobe Arabic" pitchFamily="18" charset="-78"/>
                <a:cs typeface="Adobe Arabic" pitchFamily="18" charset="-78"/>
              </a:rPr>
              <a:t>بصورت متن واضح</a:t>
            </a:r>
          </a:p>
          <a:p>
            <a:pPr marL="539496" indent="-457200" algn="r" rtl="1">
              <a:buAutoNum type="arabicPeriod"/>
            </a:pPr>
            <a:r>
              <a:rPr lang="fa-IR" sz="2400" dirty="0">
                <a:latin typeface="Adobe Arabic" pitchFamily="18" charset="-78"/>
                <a:cs typeface="Adobe Arabic" pitchFamily="18" charset="-78"/>
              </a:rPr>
              <a:t>با استفاده از توابع درهم ریزی </a:t>
            </a:r>
            <a:r>
              <a:rPr lang="en-US" sz="2400" dirty="0">
                <a:latin typeface="Adobe Arabic" pitchFamily="18" charset="-78"/>
                <a:cs typeface="Adobe Arabic" pitchFamily="18" charset="-78"/>
              </a:rPr>
              <a:t>(MD5)</a:t>
            </a:r>
          </a:p>
          <a:p>
            <a:pPr marL="539496" indent="-457200" algn="r" rtl="1">
              <a:buAutoNum type="arabicPeriod"/>
            </a:pPr>
            <a:r>
              <a:rPr lang="fa-IR" sz="2400" dirty="0">
                <a:latin typeface="Adobe Arabic" pitchFamily="18" charset="-78"/>
                <a:cs typeface="Adobe Arabic" pitchFamily="18" charset="-78"/>
              </a:rPr>
              <a:t>استفاده از </a:t>
            </a:r>
            <a:r>
              <a:rPr lang="en-US" sz="2400" dirty="0" smtClean="0">
                <a:latin typeface="Adobe Arabic" pitchFamily="18" charset="-78"/>
                <a:cs typeface="Adobe Arabic" pitchFamily="18" charset="-78"/>
              </a:rPr>
              <a:t>Keychain</a:t>
            </a:r>
            <a:endParaRPr lang="fa-IR" sz="2400" dirty="0" smtClean="0">
              <a:latin typeface="Adobe Arabic" pitchFamily="18" charset="-78"/>
              <a:cs typeface="Adobe Arabic" pitchFamily="18" charset="-78"/>
            </a:endParaRPr>
          </a:p>
          <a:p>
            <a:pPr marL="82296" indent="0" algn="r" rtl="1">
              <a:buNone/>
            </a:pPr>
            <a:r>
              <a:rPr lang="en-US" sz="2400" dirty="0" smtClean="0">
                <a:latin typeface="Adobe Arabic" pitchFamily="18" charset="-78"/>
                <a:cs typeface="Adobe Arabic" pitchFamily="18" charset="-78"/>
              </a:rPr>
              <a:t>	</a:t>
            </a:r>
            <a:r>
              <a:rPr lang="fa-IR" sz="2000" dirty="0" smtClean="0">
                <a:latin typeface="Adobe Arabic" pitchFamily="18" charset="-78"/>
                <a:cs typeface="Adobe Arabic" pitchFamily="18" charset="-78"/>
              </a:rPr>
              <a:t>در </a:t>
            </a:r>
            <a:r>
              <a:rPr lang="fa-IR" sz="2000" dirty="0">
                <a:latin typeface="Adobe Arabic" pitchFamily="18" charset="-78"/>
                <a:cs typeface="Adobe Arabic" pitchFamily="18" charset="-78"/>
              </a:rPr>
              <a:t>این حالت یک زنجیره کلید دارید که بر اساس طول عمر مشخص شده تغییر می نمایند.</a:t>
            </a:r>
          </a:p>
          <a:p>
            <a:pPr marL="82296" indent="0" algn="r" rtl="1">
              <a:buNone/>
            </a:pPr>
            <a:r>
              <a:rPr lang="fa-IR" sz="2000" dirty="0">
                <a:latin typeface="Adobe Arabic" pitchFamily="18" charset="-78"/>
                <a:cs typeface="Adobe Arabic" pitchFamily="18" charset="-78"/>
              </a:rPr>
              <a:t>	فاکتور </a:t>
            </a:r>
            <a:r>
              <a:rPr lang="en-US" sz="2000" dirty="0">
                <a:latin typeface="Adobe Arabic" pitchFamily="18" charset="-78"/>
                <a:cs typeface="Adobe Arabic" pitchFamily="18" charset="-78"/>
              </a:rPr>
              <a:t>NTP</a:t>
            </a:r>
            <a:r>
              <a:rPr lang="fa-IR" sz="2000" dirty="0">
                <a:latin typeface="Adobe Arabic" pitchFamily="18" charset="-78"/>
                <a:cs typeface="Adobe Arabic" pitchFamily="18" charset="-78"/>
              </a:rPr>
              <a:t> در استفاده از </a:t>
            </a:r>
            <a:r>
              <a:rPr lang="en-US" sz="2000" dirty="0">
                <a:latin typeface="Adobe Arabic" pitchFamily="18" charset="-78"/>
                <a:cs typeface="Adobe Arabic" pitchFamily="18" charset="-78"/>
              </a:rPr>
              <a:t>Keychain</a:t>
            </a:r>
            <a:r>
              <a:rPr lang="fa-IR" sz="2000" dirty="0">
                <a:latin typeface="Adobe Arabic" pitchFamily="18" charset="-78"/>
                <a:cs typeface="Adobe Arabic" pitchFamily="18" charset="-78"/>
              </a:rPr>
              <a:t> بسیار مهم است.</a:t>
            </a:r>
          </a:p>
          <a:p>
            <a:pPr marL="82296" indent="0" algn="r" rtl="1">
              <a:buNone/>
            </a:pPr>
            <a:endParaRPr lang="en-US" sz="1900" dirty="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امکان استفاده از خصوصیت </a:t>
            </a:r>
            <a:r>
              <a:rPr lang="en-US" sz="2400" dirty="0" smtClean="0">
                <a:latin typeface="Adobe Arabic" pitchFamily="18" charset="-78"/>
                <a:cs typeface="Adobe Arabic" pitchFamily="18" charset="-78"/>
              </a:rPr>
              <a:t>Passive Interface</a:t>
            </a:r>
            <a:r>
              <a:rPr lang="fa-IR" sz="2400" dirty="0" smtClean="0">
                <a:latin typeface="Adobe Arabic" pitchFamily="18" charset="-78"/>
                <a:cs typeface="Adobe Arabic" pitchFamily="18" charset="-78"/>
              </a:rPr>
              <a:t> در این پروتکل وجود دارد.</a:t>
            </a:r>
          </a:p>
          <a:p>
            <a:pPr marL="82296" indent="0" algn="r" rtl="1">
              <a:buNone/>
            </a:pPr>
            <a:endParaRPr lang="fa-IR" sz="22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امکان بهره برداری از </a:t>
            </a:r>
            <a:r>
              <a:rPr lang="en-US" sz="2400" dirty="0" smtClean="0">
                <a:latin typeface="Adobe Arabic" pitchFamily="18" charset="-78"/>
                <a:cs typeface="Adobe Arabic" pitchFamily="18" charset="-78"/>
              </a:rPr>
              <a:t>AS Number</a:t>
            </a:r>
            <a:r>
              <a:rPr lang="fa-IR" sz="2400" dirty="0" smtClean="0">
                <a:latin typeface="Adobe Arabic" pitchFamily="18" charset="-78"/>
                <a:cs typeface="Adobe Arabic" pitchFamily="18" charset="-78"/>
              </a:rPr>
              <a:t>.</a:t>
            </a:r>
            <a:endParaRPr lang="en-US" sz="2400" dirty="0" smtClean="0">
              <a:latin typeface="Adobe Arabic" pitchFamily="18" charset="-78"/>
              <a:cs typeface="Adobe Arabic" pitchFamily="18" charset="-78"/>
            </a:endParaRPr>
          </a:p>
          <a:p>
            <a:pPr marL="82296" indent="0" algn="r" rtl="1">
              <a:buNone/>
            </a:pPr>
            <a:endParaRPr lang="fa-IR" sz="2200" dirty="0" smtClean="0">
              <a:latin typeface="Adobe Arabic" pitchFamily="18" charset="-78"/>
              <a:cs typeface="Adobe Arabic" pitchFamily="18" charset="-78"/>
            </a:endParaRPr>
          </a:p>
          <a:p>
            <a:pPr algn="r" rtl="1"/>
            <a:r>
              <a:rPr lang="fa-IR" sz="2400" dirty="0">
                <a:latin typeface="Adobe Arabic" pitchFamily="18" charset="-78"/>
                <a:cs typeface="Adobe Arabic" pitchFamily="18" charset="-78"/>
              </a:rPr>
              <a:t> از پروتکل</a:t>
            </a:r>
            <a:r>
              <a:rPr lang="en-US" sz="2400" dirty="0">
                <a:latin typeface="Adobe Arabic" pitchFamily="18" charset="-78"/>
                <a:cs typeface="Adobe Arabic" pitchFamily="18" charset="-78"/>
              </a:rPr>
              <a:t>(Reliable Transport Protocol)RTP</a:t>
            </a:r>
            <a:r>
              <a:rPr lang="fa-IR" sz="2400" dirty="0">
                <a:latin typeface="Adobe Arabic" pitchFamily="18" charset="-78"/>
                <a:cs typeface="Adobe Arabic" pitchFamily="18" charset="-78"/>
              </a:rPr>
              <a:t>، در قالب </a:t>
            </a:r>
            <a:r>
              <a:rPr lang="en-US" sz="2400" dirty="0">
                <a:latin typeface="Adobe Arabic" pitchFamily="18" charset="-78"/>
                <a:cs typeface="Adobe Arabic" pitchFamily="18" charset="-78"/>
              </a:rPr>
              <a:t>IP Protocol Type 88 </a:t>
            </a:r>
            <a:r>
              <a:rPr lang="fa-IR" sz="2400" dirty="0" smtClean="0">
                <a:latin typeface="Adobe Arabic" pitchFamily="18" charset="-78"/>
                <a:cs typeface="Adobe Arabic" pitchFamily="18" charset="-78"/>
              </a:rPr>
              <a:t>جهت </a:t>
            </a:r>
            <a:r>
              <a:rPr lang="fa-IR" sz="2400" dirty="0">
                <a:latin typeface="Adobe Arabic" pitchFamily="18" charset="-78"/>
                <a:cs typeface="Adobe Arabic" pitchFamily="18" charset="-78"/>
              </a:rPr>
              <a:t>انتقال قابل اطمینان اطلاعات استفاده می‌گردد. </a:t>
            </a:r>
            <a:r>
              <a:rPr lang="fa-IR" sz="2400" dirty="0" smtClean="0">
                <a:latin typeface="Adobe Arabic" pitchFamily="18" charset="-78"/>
                <a:cs typeface="Adobe Arabic" pitchFamily="18" charset="-78"/>
              </a:rPr>
              <a:t>این </a:t>
            </a:r>
            <a:r>
              <a:rPr lang="fa-IR" sz="2400" dirty="0">
                <a:latin typeface="Adobe Arabic" pitchFamily="18" charset="-78"/>
                <a:cs typeface="Adobe Arabic" pitchFamily="18" charset="-78"/>
              </a:rPr>
              <a:t>پروتکل با ارسال پیام‌های </a:t>
            </a:r>
            <a:r>
              <a:rPr lang="en-US" sz="2400" dirty="0">
                <a:latin typeface="Adobe Arabic" pitchFamily="18" charset="-78"/>
                <a:cs typeface="Adobe Arabic" pitchFamily="18" charset="-78"/>
              </a:rPr>
              <a:t>Acknowledge</a:t>
            </a:r>
            <a:r>
              <a:rPr lang="fa-IR" sz="2400" dirty="0">
                <a:latin typeface="Adobe Arabic" pitchFamily="18" charset="-78"/>
                <a:cs typeface="Adobe Arabic" pitchFamily="18" charset="-78"/>
              </a:rPr>
              <a:t> به فرستنده، دریافت صحیح بسته‌ها را اعلام می‌نماید.</a:t>
            </a:r>
            <a:endParaRPr lang="en-US" sz="2400" dirty="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20821948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nodeType="afterEffect">
                                  <p:stCondLst>
                                    <p:cond delay="20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nodeType="afterEffect">
                                  <p:stCondLst>
                                    <p:cond delay="20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0000"/>
                            </p:stCondLst>
                            <p:childTnLst>
                              <p:par>
                                <p:cTn id="30" presetID="2" presetClass="entr" presetSubtype="4" fill="hold" nodeType="afterEffect">
                                  <p:stCondLst>
                                    <p:cond delay="20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24000"/>
                            </p:stCondLst>
                            <p:childTnLst>
                              <p:par>
                                <p:cTn id="35" presetID="2" presetClass="entr" presetSubtype="4" fill="hold" nodeType="afterEffect">
                                  <p:stCondLst>
                                    <p:cond delay="200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39" fill="hold">
                            <p:stCondLst>
                              <p:cond delay="28000"/>
                            </p:stCondLst>
                            <p:childTnLst>
                              <p:par>
                                <p:cTn id="40" presetID="2" presetClass="entr" presetSubtype="4" fill="hold" nodeType="afterEffect">
                                  <p:stCondLst>
                                    <p:cond delay="2000"/>
                                  </p:stCondLst>
                                  <p:childTnLst>
                                    <p:set>
                                      <p:cBhvr>
                                        <p:cTn id="41" dur="1" fill="hold">
                                          <p:stCondLst>
                                            <p:cond delay="0"/>
                                          </p:stCondLst>
                                        </p:cTn>
                                        <p:tgtEl>
                                          <p:spTgt spid="3">
                                            <p:txEl>
                                              <p:pRg st="9" end="9"/>
                                            </p:txEl>
                                          </p:spTgt>
                                        </p:tgtEl>
                                        <p:attrNameLst>
                                          <p:attrName>style.visibility</p:attrName>
                                        </p:attrNameLst>
                                      </p:cBhvr>
                                      <p:to>
                                        <p:strVal val="visible"/>
                                      </p:to>
                                    </p:set>
                                    <p:anim calcmode="lin" valueType="num">
                                      <p:cBhvr additive="base">
                                        <p:cTn id="42"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44" fill="hold">
                            <p:stCondLst>
                              <p:cond delay="32000"/>
                            </p:stCondLst>
                            <p:childTnLst>
                              <p:par>
                                <p:cTn id="45" presetID="2" presetClass="entr" presetSubtype="4" fill="hold" nodeType="afterEffect">
                                  <p:stCondLst>
                                    <p:cond delay="200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955280" cy="1143000"/>
          </a:xfrm>
        </p:spPr>
        <p:txBody>
          <a:bodyPr>
            <a:normAutofit/>
          </a:bodyPr>
          <a:lstStyle/>
          <a:p>
            <a:pPr algn="ctr" rtl="1"/>
            <a:r>
              <a:rPr lang="fa-IR" sz="6600" dirty="0" smtClean="0">
                <a:solidFill>
                  <a:srgbClr val="FF0000"/>
                </a:solidFill>
                <a:latin typeface="Adobe Arabic" pitchFamily="18" charset="-78"/>
                <a:cs typeface="Adobe Arabic" pitchFamily="18" charset="-78"/>
              </a:rPr>
              <a:t>امنیت در پروتکل </a:t>
            </a:r>
            <a:r>
              <a:rPr lang="en-US" sz="6600" dirty="0" smtClean="0">
                <a:solidFill>
                  <a:srgbClr val="FF0000"/>
                </a:solidFill>
                <a:latin typeface="Adobe Arabic" pitchFamily="18" charset="-78"/>
                <a:cs typeface="Adobe Arabic" pitchFamily="18" charset="-78"/>
              </a:rPr>
              <a:t>OSPF</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524000"/>
            <a:ext cx="7848600" cy="5029200"/>
          </a:xfrm>
        </p:spPr>
        <p:txBody>
          <a:bodyPr>
            <a:normAutofit lnSpcReduction="10000"/>
          </a:bodyPr>
          <a:lstStyle/>
          <a:p>
            <a:pPr algn="r" rtl="1"/>
            <a:r>
              <a:rPr lang="fa-IR" sz="2400" dirty="0">
                <a:latin typeface="Adobe Arabic" pitchFamily="18" charset="-78"/>
                <a:cs typeface="Adobe Arabic" pitchFamily="18" charset="-78"/>
              </a:rPr>
              <a:t> </a:t>
            </a:r>
            <a:r>
              <a:rPr lang="fa-IR" sz="2800" dirty="0">
                <a:latin typeface="Adobe Arabic" pitchFamily="18" charset="-78"/>
                <a:cs typeface="Adobe Arabic" pitchFamily="18" charset="-78"/>
              </a:rPr>
              <a:t>احراز هویت در پروتکل </a:t>
            </a:r>
            <a:r>
              <a:rPr lang="en-US" sz="2800" dirty="0" smtClean="0">
                <a:latin typeface="Adobe Arabic" pitchFamily="18" charset="-78"/>
                <a:cs typeface="Adobe Arabic" pitchFamily="18" charset="-78"/>
              </a:rPr>
              <a:t>OSPF</a:t>
            </a:r>
            <a:r>
              <a:rPr lang="fa-IR" sz="2800" dirty="0" smtClean="0">
                <a:latin typeface="Adobe Arabic" pitchFamily="18" charset="-78"/>
                <a:cs typeface="Adobe Arabic" pitchFamily="18" charset="-78"/>
              </a:rPr>
              <a:t> می </a:t>
            </a:r>
            <a:r>
              <a:rPr lang="fa-IR" sz="2800" dirty="0">
                <a:latin typeface="Adobe Arabic" pitchFamily="18" charset="-78"/>
                <a:cs typeface="Adobe Arabic" pitchFamily="18" charset="-78"/>
              </a:rPr>
              <a:t>تواند در یکی از حالات زیر انجام پذیرد:</a:t>
            </a:r>
          </a:p>
          <a:p>
            <a:pPr marL="539496" indent="-457200" algn="r" rtl="1">
              <a:buAutoNum type="arabicPeriod"/>
            </a:pPr>
            <a:r>
              <a:rPr lang="fa-IR" sz="2400" dirty="0">
                <a:latin typeface="Adobe Arabic" pitchFamily="18" charset="-78"/>
                <a:cs typeface="Adobe Arabic" pitchFamily="18" charset="-78"/>
              </a:rPr>
              <a:t>بصورت متن واضح</a:t>
            </a:r>
          </a:p>
          <a:p>
            <a:pPr marL="539496" indent="-457200" algn="r" rtl="1">
              <a:buAutoNum type="arabicPeriod"/>
            </a:pPr>
            <a:r>
              <a:rPr lang="fa-IR" sz="2400" dirty="0">
                <a:latin typeface="Adobe Arabic" pitchFamily="18" charset="-78"/>
                <a:cs typeface="Adobe Arabic" pitchFamily="18" charset="-78"/>
              </a:rPr>
              <a:t>با استفاده از توابع درهم ریزی </a:t>
            </a:r>
            <a:r>
              <a:rPr lang="en-US" sz="2400" dirty="0">
                <a:latin typeface="Adobe Arabic" pitchFamily="18" charset="-78"/>
                <a:cs typeface="Adobe Arabic" pitchFamily="18" charset="-78"/>
              </a:rPr>
              <a:t>(MD5)</a:t>
            </a:r>
          </a:p>
          <a:p>
            <a:pPr marL="82296" indent="0" algn="r" rtl="1">
              <a:buNone/>
            </a:pPr>
            <a:endParaRPr lang="fa-IR" sz="1400" dirty="0" smtClean="0">
              <a:latin typeface="Adobe Arabic" pitchFamily="18" charset="-78"/>
              <a:cs typeface="Adobe Arabic" pitchFamily="18" charset="-78"/>
            </a:endParaRPr>
          </a:p>
          <a:p>
            <a:pPr algn="r" rtl="1">
              <a:buFont typeface="Arial" charset="0"/>
              <a:buChar char="•"/>
            </a:pPr>
            <a:r>
              <a:rPr lang="fa-IR" sz="2400" dirty="0" smtClean="0">
                <a:latin typeface="Adobe Arabic" pitchFamily="18" charset="-78"/>
                <a:cs typeface="Adobe Arabic" pitchFamily="18" charset="-78"/>
              </a:rPr>
              <a:t>امکان پیکربندی احراز هویت برای کل </a:t>
            </a:r>
            <a:r>
              <a:rPr lang="en-US" sz="2400" dirty="0" smtClean="0">
                <a:latin typeface="Adobe Arabic" pitchFamily="18" charset="-78"/>
                <a:cs typeface="Adobe Arabic" pitchFamily="18" charset="-78"/>
              </a:rPr>
              <a:t>Area</a:t>
            </a:r>
            <a:r>
              <a:rPr lang="fa-IR" sz="2400" dirty="0" smtClean="0">
                <a:latin typeface="Adobe Arabic" pitchFamily="18" charset="-78"/>
                <a:cs typeface="Adobe Arabic" pitchFamily="18" charset="-78"/>
              </a:rPr>
              <a:t> و یا فقط بر روی یک اینترفیس خاص.</a:t>
            </a:r>
          </a:p>
          <a:p>
            <a:pPr marL="82296" indent="0" algn="r" rtl="1">
              <a:buNone/>
            </a:pPr>
            <a:endParaRPr lang="fa-IR" sz="1400" dirty="0">
              <a:latin typeface="Adobe Arabic" pitchFamily="18" charset="-78"/>
              <a:cs typeface="Adobe Arabic" pitchFamily="18" charset="-78"/>
            </a:endParaRPr>
          </a:p>
          <a:p>
            <a:pPr algn="r" rtl="1"/>
            <a:r>
              <a:rPr lang="fa-IR" sz="2400" dirty="0">
                <a:latin typeface="Adobe Arabic" pitchFamily="18" charset="-78"/>
                <a:cs typeface="Adobe Arabic" pitchFamily="18" charset="-78"/>
              </a:rPr>
              <a:t> امکان استفاده از خصوصیت </a:t>
            </a:r>
            <a:r>
              <a:rPr lang="en-US" sz="2400" dirty="0">
                <a:latin typeface="Adobe Arabic" pitchFamily="18" charset="-78"/>
                <a:cs typeface="Adobe Arabic" pitchFamily="18" charset="-78"/>
              </a:rPr>
              <a:t>Passive Interface</a:t>
            </a:r>
            <a:r>
              <a:rPr lang="fa-IR" sz="2400" dirty="0">
                <a:latin typeface="Adobe Arabic" pitchFamily="18" charset="-78"/>
                <a:cs typeface="Adobe Arabic" pitchFamily="18" charset="-78"/>
              </a:rPr>
              <a:t> </a:t>
            </a:r>
            <a:r>
              <a:rPr lang="en-US" sz="2400" dirty="0" smtClean="0">
                <a:latin typeface="Adobe Arabic" pitchFamily="18" charset="-78"/>
                <a:cs typeface="Adobe Arabic" pitchFamily="18" charset="-78"/>
              </a:rPr>
              <a:t>.</a:t>
            </a:r>
            <a:endParaRPr lang="fa-IR" sz="2400" dirty="0" smtClean="0">
              <a:latin typeface="Adobe Arabic" pitchFamily="18" charset="-78"/>
              <a:cs typeface="Adobe Arabic" pitchFamily="18" charset="-78"/>
            </a:endParaRPr>
          </a:p>
          <a:p>
            <a:pPr algn="r" rtl="1"/>
            <a:endParaRPr lang="fa-IR" sz="18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امکان ایجاد </a:t>
            </a:r>
            <a:r>
              <a:rPr lang="en-US" sz="2400" dirty="0" smtClean="0">
                <a:latin typeface="Adobe Arabic" pitchFamily="18" charset="-78"/>
                <a:cs typeface="Adobe Arabic" pitchFamily="18" charset="-78"/>
              </a:rPr>
              <a:t>Area</a:t>
            </a:r>
            <a:r>
              <a:rPr lang="fa-IR" sz="2400" dirty="0" smtClean="0">
                <a:latin typeface="Adobe Arabic" pitchFamily="18" charset="-78"/>
                <a:cs typeface="Adobe Arabic" pitchFamily="18" charset="-78"/>
              </a:rPr>
              <a:t> های مختلف</a:t>
            </a:r>
            <a:r>
              <a:rPr lang="en-US" sz="2400" dirty="0" smtClean="0">
                <a:latin typeface="Adobe Arabic" pitchFamily="18" charset="-78"/>
                <a:cs typeface="Adobe Arabic" pitchFamily="18" charset="-78"/>
              </a:rPr>
              <a:t>.</a:t>
            </a:r>
            <a:endParaRPr lang="fa-IR" sz="2400" dirty="0" smtClean="0">
              <a:latin typeface="Adobe Arabic" pitchFamily="18" charset="-78"/>
              <a:cs typeface="Adobe Arabic" pitchFamily="18" charset="-78"/>
            </a:endParaRPr>
          </a:p>
          <a:p>
            <a:pPr algn="r" rtl="1"/>
            <a:endParaRPr lang="fa-IR" sz="18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امکان استفاده از </a:t>
            </a:r>
            <a:r>
              <a:rPr lang="en-US" sz="2400" dirty="0" smtClean="0">
                <a:latin typeface="Adobe Arabic" pitchFamily="18" charset="-78"/>
                <a:cs typeface="Adobe Arabic" pitchFamily="18" charset="-78"/>
              </a:rPr>
              <a:t>Virtual Link</a:t>
            </a:r>
            <a:r>
              <a:rPr lang="fa-IR" sz="2400" dirty="0" smtClean="0">
                <a:latin typeface="Adobe Arabic" pitchFamily="18" charset="-78"/>
                <a:cs typeface="Adobe Arabic" pitchFamily="18" charset="-78"/>
              </a:rPr>
              <a:t>.</a:t>
            </a:r>
          </a:p>
          <a:p>
            <a:pPr algn="r" rtl="1"/>
            <a:endParaRPr lang="fa-IR" sz="2400" dirty="0">
              <a:latin typeface="Adobe Arabic" pitchFamily="18" charset="-78"/>
              <a:cs typeface="Adobe Arabic" pitchFamily="18" charset="-78"/>
            </a:endParaRPr>
          </a:p>
          <a:p>
            <a:pPr algn="r" rtl="1"/>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25486653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2" presetClass="entr" presetSubtype="4" fill="hold" nodeType="afterEffect">
                                  <p:stCondLst>
                                    <p:cond delay="2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8000"/>
                            </p:stCondLst>
                            <p:childTnLst>
                              <p:par>
                                <p:cTn id="15" presetID="2" presetClass="entr" presetSubtype="4"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2000"/>
                            </p:stCondLst>
                            <p:childTnLst>
                              <p:par>
                                <p:cTn id="20" presetID="2" presetClass="entr" presetSubtype="4" fill="hold" nodeType="afterEffect">
                                  <p:stCondLst>
                                    <p:cond delay="200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6000"/>
                            </p:stCondLst>
                            <p:childTnLst>
                              <p:par>
                                <p:cTn id="25" presetID="2" presetClass="entr" presetSubtype="4" fill="hold" nodeType="afterEffect">
                                  <p:stCondLst>
                                    <p:cond delay="200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0000"/>
                            </p:stCondLst>
                            <p:childTnLst>
                              <p:par>
                                <p:cTn id="30" presetID="2" presetClass="entr" presetSubtype="4" fill="hold" nodeType="afterEffect">
                                  <p:stCondLst>
                                    <p:cond delay="200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additive="base">
                                        <p:cTn id="32"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34" fill="hold">
                            <p:stCondLst>
                              <p:cond delay="24000"/>
                            </p:stCondLst>
                            <p:childTnLst>
                              <p:par>
                                <p:cTn id="35" presetID="2" presetClass="entr" presetSubtype="4" fill="hold" nodeType="afterEffect">
                                  <p:stCondLst>
                                    <p:cond delay="200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955280" cy="1143000"/>
          </a:xfrm>
        </p:spPr>
        <p:txBody>
          <a:bodyPr>
            <a:normAutofit/>
          </a:bodyPr>
          <a:lstStyle/>
          <a:p>
            <a:pPr algn="ctr" rtl="1"/>
            <a:r>
              <a:rPr lang="fa-IR" sz="6600" dirty="0" smtClean="0">
                <a:solidFill>
                  <a:srgbClr val="FF0000"/>
                </a:solidFill>
                <a:latin typeface="Adobe Arabic" pitchFamily="18" charset="-78"/>
                <a:cs typeface="Adobe Arabic" pitchFamily="18" charset="-78"/>
              </a:rPr>
              <a:t>امنیت در پروتکل </a:t>
            </a:r>
            <a:r>
              <a:rPr lang="en-US" sz="6600" dirty="0" smtClean="0">
                <a:solidFill>
                  <a:srgbClr val="FF0000"/>
                </a:solidFill>
                <a:latin typeface="Adobe Arabic" pitchFamily="18" charset="-78"/>
                <a:cs typeface="Adobe Arabic" pitchFamily="18" charset="-78"/>
              </a:rPr>
              <a:t>BGP</a:t>
            </a:r>
            <a:endParaRPr lang="en-US" sz="6600"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143000" y="1524000"/>
            <a:ext cx="7848600" cy="5029200"/>
          </a:xfrm>
        </p:spPr>
        <p:txBody>
          <a:bodyPr>
            <a:normAutofit fontScale="92500" lnSpcReduction="10000"/>
          </a:bodyPr>
          <a:lstStyle/>
          <a:p>
            <a:pPr algn="r" rtl="1"/>
            <a:r>
              <a:rPr lang="en-US" sz="2400" dirty="0" smtClean="0">
                <a:latin typeface="Adobe Arabic" pitchFamily="18" charset="-78"/>
                <a:cs typeface="Adobe Arabic" pitchFamily="18" charset="-78"/>
              </a:rPr>
              <a:t>RFC 4272</a:t>
            </a:r>
            <a:r>
              <a:rPr lang="fa-IR" sz="2400" dirty="0" smtClean="0">
                <a:latin typeface="Adobe Arabic" pitchFamily="18" charset="-78"/>
                <a:cs typeface="Adobe Arabic" pitchFamily="18" charset="-78"/>
              </a:rPr>
              <a:t> به تجزیه و تحلیل آسیب پذیری های پروتکل </a:t>
            </a:r>
            <a:r>
              <a:rPr lang="en-US" sz="2400" dirty="0" smtClean="0">
                <a:latin typeface="Adobe Arabic" pitchFamily="18" charset="-78"/>
                <a:cs typeface="Adobe Arabic" pitchFamily="18" charset="-78"/>
              </a:rPr>
              <a:t>BGP</a:t>
            </a:r>
            <a:r>
              <a:rPr lang="fa-IR" sz="2400" dirty="0" smtClean="0">
                <a:latin typeface="Adobe Arabic" pitchFamily="18" charset="-78"/>
                <a:cs typeface="Adobe Arabic" pitchFamily="18" charset="-78"/>
              </a:rPr>
              <a:t> می پردازد.</a:t>
            </a:r>
          </a:p>
          <a:p>
            <a:pPr algn="r" rtl="1"/>
            <a:endParaRPr lang="fa-IR" sz="2400" dirty="0" smtClean="0">
              <a:latin typeface="Adobe Arabic" pitchFamily="18" charset="-78"/>
              <a:cs typeface="Adobe Arabic" pitchFamily="18" charset="-78"/>
            </a:endParaRPr>
          </a:p>
          <a:p>
            <a:pPr algn="r" rtl="1"/>
            <a:r>
              <a:rPr lang="en-US" sz="2400" dirty="0" smtClean="0">
                <a:latin typeface="Adobe Arabic" pitchFamily="18" charset="-78"/>
                <a:cs typeface="Adobe Arabic" pitchFamily="18" charset="-78"/>
              </a:rPr>
              <a:t>EBGP</a:t>
            </a:r>
            <a:r>
              <a:rPr lang="fa-IR" sz="2400" dirty="0" smtClean="0">
                <a:latin typeface="Adobe Arabic" pitchFamily="18" charset="-78"/>
                <a:cs typeface="Adobe Arabic" pitchFamily="18" charset="-78"/>
              </a:rPr>
              <a:t> بسیار آسیب پذیر است.</a:t>
            </a:r>
          </a:p>
          <a:p>
            <a:pPr algn="r" rtl="1"/>
            <a:endParaRPr lang="en-US"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 احراز هویت در پروتکل </a:t>
            </a:r>
            <a:r>
              <a:rPr lang="en-US" sz="2400" dirty="0" smtClean="0">
                <a:latin typeface="Adobe Arabic" pitchFamily="18" charset="-78"/>
                <a:cs typeface="Adobe Arabic" pitchFamily="18" charset="-78"/>
              </a:rPr>
              <a:t>BGP</a:t>
            </a:r>
            <a:r>
              <a:rPr lang="fa-IR" sz="2400" dirty="0" smtClean="0">
                <a:latin typeface="Adobe Arabic" pitchFamily="18" charset="-78"/>
                <a:cs typeface="Adobe Arabic" pitchFamily="18" charset="-78"/>
              </a:rPr>
              <a:t> فقط می تواند بصورت </a:t>
            </a:r>
            <a:r>
              <a:rPr lang="en-US" sz="2400" dirty="0" smtClean="0">
                <a:latin typeface="Adobe Arabic" pitchFamily="18" charset="-78"/>
                <a:cs typeface="Adobe Arabic" pitchFamily="18" charset="-78"/>
              </a:rPr>
              <a:t>MD5</a:t>
            </a:r>
            <a:r>
              <a:rPr lang="fa-IR" sz="2400" dirty="0" smtClean="0">
                <a:latin typeface="Adobe Arabic" pitchFamily="18" charset="-78"/>
                <a:cs typeface="Adobe Arabic" pitchFamily="18" charset="-78"/>
              </a:rPr>
              <a:t> انجام پذیرد.</a:t>
            </a: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استفاده از خصوصیت </a:t>
            </a:r>
            <a:r>
              <a:rPr lang="en-US" sz="2400" dirty="0" smtClean="0">
                <a:latin typeface="Adobe Arabic" pitchFamily="18" charset="-78"/>
                <a:cs typeface="Adobe Arabic" pitchFamily="18" charset="-78"/>
              </a:rPr>
              <a:t>BGP Filtering</a:t>
            </a:r>
            <a:r>
              <a:rPr lang="fa-IR" sz="2400" dirty="0" smtClean="0">
                <a:latin typeface="Adobe Arabic" pitchFamily="18" charset="-78"/>
                <a:cs typeface="Adobe Arabic" pitchFamily="18" charset="-78"/>
              </a:rPr>
              <a:t>.</a:t>
            </a:r>
          </a:p>
          <a:p>
            <a:pPr algn="r" rtl="1"/>
            <a:endParaRPr lang="en-US"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محافظت از تبلیغ آدرس های شبکه داخلی توسط </a:t>
            </a:r>
            <a:r>
              <a:rPr lang="en-US" sz="2400" dirty="0" smtClean="0">
                <a:latin typeface="Adobe Arabic" pitchFamily="18" charset="-78"/>
                <a:cs typeface="Adobe Arabic" pitchFamily="18" charset="-78"/>
              </a:rPr>
              <a:t>EBGP</a:t>
            </a:r>
            <a:r>
              <a:rPr lang="fa-IR" sz="2400" dirty="0" smtClean="0">
                <a:latin typeface="Adobe Arabic" pitchFamily="18" charset="-78"/>
                <a:cs typeface="Adobe Arabic" pitchFamily="18" charset="-78"/>
              </a:rPr>
              <a:t>.</a:t>
            </a: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محافظت تبلیغ مسیرهایی که از </a:t>
            </a:r>
            <a:r>
              <a:rPr lang="en-US" sz="2400" dirty="0" smtClean="0">
                <a:latin typeface="Adobe Arabic" pitchFamily="18" charset="-78"/>
                <a:cs typeface="Adobe Arabic" pitchFamily="18" charset="-78"/>
              </a:rPr>
              <a:t>EBGP</a:t>
            </a:r>
            <a:r>
              <a:rPr lang="fa-IR" sz="2400" dirty="0" smtClean="0">
                <a:latin typeface="Adobe Arabic" pitchFamily="18" charset="-78"/>
                <a:cs typeface="Adobe Arabic" pitchFamily="18" charset="-78"/>
              </a:rPr>
              <a:t> قرار است در </a:t>
            </a:r>
            <a:r>
              <a:rPr lang="en-US" sz="2400" dirty="0" smtClean="0">
                <a:latin typeface="Adobe Arabic" pitchFamily="18" charset="-78"/>
                <a:cs typeface="Adobe Arabic" pitchFamily="18" charset="-78"/>
              </a:rPr>
              <a:t>IBGP</a:t>
            </a:r>
            <a:r>
              <a:rPr lang="fa-IR" sz="2400" dirty="0" smtClean="0">
                <a:latin typeface="Adobe Arabic" pitchFamily="18" charset="-78"/>
                <a:cs typeface="Adobe Arabic" pitchFamily="18" charset="-78"/>
              </a:rPr>
              <a:t> انجام پذیرد.</a:t>
            </a:r>
          </a:p>
          <a:p>
            <a:pPr algn="r" rtl="1"/>
            <a:endParaRPr lang="fa-IR" sz="2400" dirty="0" smtClean="0">
              <a:latin typeface="Adobe Arabic" pitchFamily="18" charset="-78"/>
              <a:cs typeface="Adobe Arabic" pitchFamily="18" charset="-78"/>
            </a:endParaRPr>
          </a:p>
          <a:p>
            <a:pPr algn="r" rtl="1"/>
            <a:r>
              <a:rPr lang="fa-IR" sz="2400" dirty="0" smtClean="0">
                <a:latin typeface="Adobe Arabic" pitchFamily="18" charset="-78"/>
                <a:cs typeface="Adobe Arabic" pitchFamily="18" charset="-78"/>
              </a:rPr>
              <a:t>استفاده از پروتکل </a:t>
            </a:r>
            <a:r>
              <a:rPr lang="en-US" sz="2400" dirty="0" err="1" smtClean="0">
                <a:latin typeface="Adobe Arabic" pitchFamily="18" charset="-78"/>
                <a:cs typeface="Adobe Arabic" pitchFamily="18" charset="-78"/>
              </a:rPr>
              <a:t>IPSec</a:t>
            </a:r>
            <a:r>
              <a:rPr lang="fa-IR" sz="2400" dirty="0" smtClean="0">
                <a:latin typeface="Adobe Arabic" pitchFamily="18" charset="-78"/>
                <a:cs typeface="Adobe Arabic" pitchFamily="18" charset="-78"/>
              </a:rPr>
              <a:t> بین روترهای همسایه.</a:t>
            </a:r>
          </a:p>
          <a:p>
            <a:pPr algn="r" rtl="1"/>
            <a:endParaRPr lang="fa-IR" sz="2400" dirty="0" smtClean="0">
              <a:latin typeface="Adobe Arabic" pitchFamily="18" charset="-78"/>
              <a:cs typeface="Adobe Arabic" pitchFamily="18" charset="-78"/>
            </a:endParaRPr>
          </a:p>
          <a:p>
            <a:pPr algn="r" rtl="1"/>
            <a:endParaRPr lang="fa-IR" sz="2400" dirty="0" smtClean="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امنیت مسیریابی</a:t>
            </a:r>
            <a:endParaRPr lang="en-US" sz="2800" dirty="0">
              <a:latin typeface="A Rezvan-fat" pitchFamily="2" charset="-78"/>
              <a:cs typeface="A Rezvan-fat" pitchFamily="2" charset="-7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41714994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20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8000"/>
                            </p:stCondLst>
                            <p:childTnLst>
                              <p:par>
                                <p:cTn id="20" presetID="2" presetClass="entr" presetSubtype="4" fill="hold" nodeType="afterEffect">
                                  <p:stCondLst>
                                    <p:cond delay="200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2000"/>
                            </p:stCondLst>
                            <p:childTnLst>
                              <p:par>
                                <p:cTn id="25" presetID="2" presetClass="entr" presetSubtype="4" fill="hold" nodeType="afterEffect">
                                  <p:stCondLst>
                                    <p:cond delay="200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6000"/>
                            </p:stCondLst>
                            <p:childTnLst>
                              <p:par>
                                <p:cTn id="30" presetID="2" presetClass="entr" presetSubtype="4" fill="hold" nodeType="afterEffect">
                                  <p:stCondLst>
                                    <p:cond delay="2000"/>
                                  </p:stCondLst>
                                  <p:childTnLst>
                                    <p:set>
                                      <p:cBhvr>
                                        <p:cTn id="31" dur="1" fill="hold">
                                          <p:stCondLst>
                                            <p:cond delay="0"/>
                                          </p:stCondLst>
                                        </p:cTn>
                                        <p:tgtEl>
                                          <p:spTgt spid="3">
                                            <p:txEl>
                                              <p:pRg st="10" end="10"/>
                                            </p:txEl>
                                          </p:spTgt>
                                        </p:tgtEl>
                                        <p:attrNameLst>
                                          <p:attrName>style.visibility</p:attrName>
                                        </p:attrNameLst>
                                      </p:cBhvr>
                                      <p:to>
                                        <p:strVal val="visible"/>
                                      </p:to>
                                    </p:set>
                                    <p:anim calcmode="lin" valueType="num">
                                      <p:cBhvr additive="base">
                                        <p:cTn id="32" dur="2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20000"/>
                            </p:stCondLst>
                            <p:childTnLst>
                              <p:par>
                                <p:cTn id="35" presetID="2" presetClass="entr" presetSubtype="4" fill="hold" nodeType="afterEffect">
                                  <p:stCondLst>
                                    <p:cond delay="2000"/>
                                  </p:stCondLst>
                                  <p:childTnLst>
                                    <p:set>
                                      <p:cBhvr>
                                        <p:cTn id="36" dur="1" fill="hold">
                                          <p:stCondLst>
                                            <p:cond delay="0"/>
                                          </p:stCondLst>
                                        </p:cTn>
                                        <p:tgtEl>
                                          <p:spTgt spid="3">
                                            <p:txEl>
                                              <p:pRg st="12" end="12"/>
                                            </p:txEl>
                                          </p:spTgt>
                                        </p:tgtEl>
                                        <p:attrNameLst>
                                          <p:attrName>style.visibility</p:attrName>
                                        </p:attrNameLst>
                                      </p:cBhvr>
                                      <p:to>
                                        <p:strVal val="visible"/>
                                      </p:to>
                                    </p:set>
                                    <p:anim calcmode="lin" valueType="num">
                                      <p:cBhvr additive="base">
                                        <p:cTn id="37" dur="2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
        <p:nvSpPr>
          <p:cNvPr id="7" name="Subtitle 2"/>
          <p:cNvSpPr txBox="1">
            <a:spLocks/>
          </p:cNvSpPr>
          <p:nvPr/>
        </p:nvSpPr>
        <p:spPr>
          <a:xfrm rot="16200000">
            <a:off x="-1722120" y="4160520"/>
            <a:ext cx="4434840" cy="533400"/>
          </a:xfrm>
          <a:prstGeom prst="rect">
            <a:avLst/>
          </a:prstGeom>
        </p:spPr>
        <p:txBody>
          <a:bodyPr tIns="0">
            <a:normAutofit fontScale="77500" lnSpcReduction="2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r>
              <a:rPr lang="fa-IR" sz="2800" dirty="0" smtClean="0">
                <a:solidFill>
                  <a:schemeClr val="bg2">
                    <a:lumMod val="25000"/>
                  </a:schemeClr>
                </a:solidFill>
                <a:latin typeface="A Aref_ graffiti" pitchFamily="34" charset="-78"/>
                <a:ea typeface="A Aref_ graffiti" pitchFamily="34" charset="-78"/>
                <a:cs typeface="A Maghreb jadid" pitchFamily="2" charset="-78"/>
              </a:rPr>
              <a:t>امنیت تجهیزات و پروتکلهای سوئیچینگ و مسیریابی</a:t>
            </a:r>
            <a:endParaRPr lang="en-US" sz="2800" dirty="0">
              <a:solidFill>
                <a:schemeClr val="bg2">
                  <a:lumMod val="25000"/>
                </a:schemeClr>
              </a:solidFill>
              <a:latin typeface="A Aref_ graffiti" pitchFamily="34" charset="-78"/>
              <a:ea typeface="A Aref_ graffiti" pitchFamily="34" charset="-78"/>
              <a:cs typeface="A Maghreb jadid" pitchFamily="2" charset="-78"/>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0" y="152400"/>
            <a:ext cx="4491627" cy="6400800"/>
          </a:xfrm>
          <a:prstGeom prst="rect">
            <a:avLst/>
          </a:prstGeom>
          <a:effectLst>
            <a:outerShdw blurRad="63500" sx="102000" sy="102000" algn="ctr" rotWithShape="0">
              <a:prstClr val="black">
                <a:alpha val="40000"/>
              </a:prstClr>
            </a:outerShdw>
          </a:effectLst>
        </p:spPr>
      </p:pic>
      <p:sp>
        <p:nvSpPr>
          <p:cNvPr id="8" name="Content Placeholder 2"/>
          <p:cNvSpPr>
            <a:spLocks noGrp="1"/>
          </p:cNvSpPr>
          <p:nvPr>
            <p:ph idx="1"/>
          </p:nvPr>
        </p:nvSpPr>
        <p:spPr>
          <a:xfrm>
            <a:off x="5558426" y="152400"/>
            <a:ext cx="3433173" cy="6400800"/>
          </a:xfrm>
        </p:spPr>
        <p:txBody>
          <a:bodyPr>
            <a:normAutofit/>
          </a:bodyPr>
          <a:lstStyle/>
          <a:p>
            <a:pPr algn="r" rtl="1"/>
            <a:endParaRPr lang="en-US" sz="2800" b="1" dirty="0" smtClean="0">
              <a:solidFill>
                <a:srgbClr val="FF0000"/>
              </a:solidFill>
              <a:latin typeface="Adobe Arabic" pitchFamily="18" charset="-78"/>
              <a:cs typeface="Adobe Arabic" pitchFamily="18" charset="-78"/>
            </a:endParaRPr>
          </a:p>
          <a:p>
            <a:pPr algn="r" rtl="1"/>
            <a:endParaRPr lang="en-US" sz="2800" b="1" dirty="0">
              <a:solidFill>
                <a:srgbClr val="FF0000"/>
              </a:solidFill>
              <a:latin typeface="Adobe Arabic" pitchFamily="18" charset="-78"/>
              <a:cs typeface="Adobe Arabic" pitchFamily="18" charset="-78"/>
            </a:endParaRPr>
          </a:p>
          <a:p>
            <a:pPr algn="r" rtl="1"/>
            <a:r>
              <a:rPr lang="fa-IR" sz="2800" b="1" dirty="0" smtClean="0">
                <a:solidFill>
                  <a:srgbClr val="FF0000"/>
                </a:solidFill>
                <a:latin typeface="Adobe Arabic" pitchFamily="18" charset="-78"/>
                <a:cs typeface="Adobe Arabic" pitchFamily="18" charset="-78"/>
              </a:rPr>
              <a:t>منبع</a:t>
            </a:r>
            <a:r>
              <a:rPr lang="fa-IR" sz="2400" dirty="0" smtClean="0">
                <a:latin typeface="Adobe Arabic" pitchFamily="18" charset="-78"/>
                <a:cs typeface="Adobe Arabic" pitchFamily="18" charset="-78"/>
              </a:rPr>
              <a:t>:</a:t>
            </a:r>
          </a:p>
          <a:p>
            <a:pPr marL="82296" indent="0" algn="r" rtl="1">
              <a:buNone/>
            </a:pPr>
            <a:r>
              <a:rPr lang="fa-IR" sz="2400" dirty="0" smtClean="0">
                <a:latin typeface="Adobe Arabic" pitchFamily="18" charset="-78"/>
                <a:cs typeface="Adobe Arabic" pitchFamily="18" charset="-78"/>
              </a:rPr>
              <a:t>کتاب شبکه؛ صفر تا صد</a:t>
            </a:r>
          </a:p>
          <a:p>
            <a:pPr marL="82296" indent="0" algn="r" rtl="1">
              <a:buNone/>
            </a:pPr>
            <a:r>
              <a:rPr lang="fa-IR" sz="2400" dirty="0" smtClean="0">
                <a:latin typeface="Adobe Arabic" pitchFamily="18" charset="-78"/>
                <a:cs typeface="Adobe Arabic" pitchFamily="18" charset="-78"/>
              </a:rPr>
              <a:t>مولف: محمدتقی روغنی</a:t>
            </a:r>
          </a:p>
          <a:p>
            <a:pPr marL="82296" indent="0" algn="r" rtl="1">
              <a:buNone/>
            </a:pPr>
            <a:r>
              <a:rPr lang="fa-IR" sz="2400" dirty="0" smtClean="0">
                <a:latin typeface="Adobe Arabic" pitchFamily="18" charset="-78"/>
                <a:cs typeface="Adobe Arabic" pitchFamily="18" charset="-78"/>
              </a:rPr>
              <a:t>ناشر: ناقوس</a:t>
            </a:r>
          </a:p>
          <a:p>
            <a:pPr marL="82296" indent="0" algn="r" rtl="1">
              <a:buNone/>
            </a:pPr>
            <a:r>
              <a:rPr lang="fa-IR" sz="2400" dirty="0" smtClean="0">
                <a:latin typeface="Adobe Arabic" pitchFamily="18" charset="-78"/>
                <a:cs typeface="Adobe Arabic" pitchFamily="18" charset="-78"/>
              </a:rPr>
              <a:t>صفحات: </a:t>
            </a:r>
            <a:r>
              <a:rPr lang="en-US" sz="2400" dirty="0" smtClean="0">
                <a:latin typeface="Adobe Arabic" pitchFamily="18" charset="-78"/>
                <a:cs typeface="Adobe Arabic" pitchFamily="18" charset="-78"/>
              </a:rPr>
              <a:t>6</a:t>
            </a:r>
            <a:r>
              <a:rPr lang="fa-IR" sz="2400" dirty="0" smtClean="0">
                <a:latin typeface="Adobe Arabic" pitchFamily="18" charset="-78"/>
                <a:cs typeface="Adobe Arabic" pitchFamily="18" charset="-78"/>
              </a:rPr>
              <a:t>54 صفحه</a:t>
            </a:r>
            <a:endParaRPr lang="en-US" sz="2400" dirty="0" smtClean="0">
              <a:latin typeface="Adobe Arabic" pitchFamily="18" charset="-78"/>
              <a:cs typeface="Adobe Arabic" pitchFamily="18" charset="-78"/>
            </a:endParaRPr>
          </a:p>
          <a:p>
            <a:pPr marL="82296" indent="0" algn="r" rtl="1">
              <a:buNone/>
            </a:pPr>
            <a:endParaRPr lang="fa-IR" sz="2400" dirty="0" smtClean="0">
              <a:latin typeface="Adobe Arabic" pitchFamily="18" charset="-78"/>
              <a:cs typeface="Adobe Arabic" pitchFamily="18" charset="-78"/>
            </a:endParaRPr>
          </a:p>
        </p:txBody>
      </p:sp>
    </p:spTree>
    <p:extLst>
      <p:ext uri="{BB962C8B-B14F-4D97-AF65-F5344CB8AC3E}">
        <p14:creationId xmlns:p14="http://schemas.microsoft.com/office/powerpoint/2010/main" val="36366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500"/>
                                        <p:tgtEl>
                                          <p:spTgt spid="3"/>
                                        </p:tgtEl>
                                      </p:cBhvr>
                                    </p:animEffect>
                                  </p:childTnLst>
                                </p:cTn>
                              </p:par>
                            </p:childTnLst>
                          </p:cTn>
                        </p:par>
                        <p:par>
                          <p:cTn id="8" fill="hold">
                            <p:stCondLst>
                              <p:cond delay="2500"/>
                            </p:stCondLst>
                            <p:childTnLst>
                              <p:par>
                                <p:cTn id="9" presetID="42" presetClass="entr" presetSubtype="0" fill="hold" nodeType="afterEffect">
                                  <p:stCondLst>
                                    <p:cond delay="500"/>
                                  </p:stCondLst>
                                  <p:childTnLst>
                                    <p:set>
                                      <p:cBhvr>
                                        <p:cTn id="10" dur="1" fill="hold">
                                          <p:stCondLst>
                                            <p:cond delay="0"/>
                                          </p:stCondLst>
                                        </p:cTn>
                                        <p:tgtEl>
                                          <p:spTgt spid="8">
                                            <p:txEl>
                                              <p:pRg st="2" end="2"/>
                                            </p:txEl>
                                          </p:spTgt>
                                        </p:tgtEl>
                                        <p:attrNameLst>
                                          <p:attrName>style.visibility</p:attrName>
                                        </p:attrNameLst>
                                      </p:cBhvr>
                                      <p:to>
                                        <p:strVal val="visible"/>
                                      </p:to>
                                    </p:set>
                                    <p:animEffect transition="in" filter="fade">
                                      <p:cBhvr>
                                        <p:cTn id="11" dur="1500"/>
                                        <p:tgtEl>
                                          <p:spTgt spid="8">
                                            <p:txEl>
                                              <p:pRg st="2" end="2"/>
                                            </p:txEl>
                                          </p:spTgt>
                                        </p:tgtEl>
                                      </p:cBhvr>
                                    </p:animEffect>
                                    <p:anim calcmode="lin" valueType="num">
                                      <p:cBhvr>
                                        <p:cTn id="12" dur="15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3" dur="15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14" fill="hold">
                            <p:stCondLst>
                              <p:cond delay="4500"/>
                            </p:stCondLst>
                            <p:childTnLst>
                              <p:par>
                                <p:cTn id="15" presetID="42" presetClass="entr" presetSubtype="0" fill="hold" nodeType="afterEffect">
                                  <p:stCondLst>
                                    <p:cond delay="50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1500"/>
                                        <p:tgtEl>
                                          <p:spTgt spid="8">
                                            <p:txEl>
                                              <p:pRg st="3" end="3"/>
                                            </p:txEl>
                                          </p:spTgt>
                                        </p:tgtEl>
                                      </p:cBhvr>
                                    </p:animEffect>
                                    <p:anim calcmode="lin" valueType="num">
                                      <p:cBhvr>
                                        <p:cTn id="18" dur="15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9" dur="15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6500"/>
                            </p:stCondLst>
                            <p:childTnLst>
                              <p:par>
                                <p:cTn id="21" presetID="42" presetClass="entr" presetSubtype="0" fill="hold" nodeType="afterEffect">
                                  <p:stCondLst>
                                    <p:cond delay="50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1500"/>
                                        <p:tgtEl>
                                          <p:spTgt spid="8">
                                            <p:txEl>
                                              <p:pRg st="4" end="4"/>
                                            </p:txEl>
                                          </p:spTgt>
                                        </p:tgtEl>
                                      </p:cBhvr>
                                    </p:animEffect>
                                    <p:anim calcmode="lin" valueType="num">
                                      <p:cBhvr>
                                        <p:cTn id="24" dur="15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5" dur="15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8500"/>
                            </p:stCondLst>
                            <p:childTnLst>
                              <p:par>
                                <p:cTn id="27" presetID="42" presetClass="entr" presetSubtype="0" fill="hold" nodeType="afterEffect">
                                  <p:stCondLst>
                                    <p:cond delay="500"/>
                                  </p:stCondLst>
                                  <p:childTnLst>
                                    <p:set>
                                      <p:cBhvr>
                                        <p:cTn id="28" dur="1" fill="hold">
                                          <p:stCondLst>
                                            <p:cond delay="0"/>
                                          </p:stCondLst>
                                        </p:cTn>
                                        <p:tgtEl>
                                          <p:spTgt spid="8">
                                            <p:txEl>
                                              <p:pRg st="5" end="5"/>
                                            </p:txEl>
                                          </p:spTgt>
                                        </p:tgtEl>
                                        <p:attrNameLst>
                                          <p:attrName>style.visibility</p:attrName>
                                        </p:attrNameLst>
                                      </p:cBhvr>
                                      <p:to>
                                        <p:strVal val="visible"/>
                                      </p:to>
                                    </p:set>
                                    <p:animEffect transition="in" filter="fade">
                                      <p:cBhvr>
                                        <p:cTn id="29" dur="1500"/>
                                        <p:tgtEl>
                                          <p:spTgt spid="8">
                                            <p:txEl>
                                              <p:pRg st="5" end="5"/>
                                            </p:txEl>
                                          </p:spTgt>
                                        </p:tgtEl>
                                      </p:cBhvr>
                                    </p:animEffect>
                                    <p:anim calcmode="lin" valueType="num">
                                      <p:cBhvr>
                                        <p:cTn id="30" dur="15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1" dur="15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10500"/>
                            </p:stCondLst>
                            <p:childTnLst>
                              <p:par>
                                <p:cTn id="33" presetID="42" presetClass="entr" presetSubtype="0" fill="hold" nodeType="afterEffect">
                                  <p:stCondLst>
                                    <p:cond delay="50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fade">
                                      <p:cBhvr>
                                        <p:cTn id="35" dur="1500"/>
                                        <p:tgtEl>
                                          <p:spTgt spid="8">
                                            <p:txEl>
                                              <p:pRg st="6" end="6"/>
                                            </p:txEl>
                                          </p:spTgt>
                                        </p:tgtEl>
                                      </p:cBhvr>
                                    </p:animEffect>
                                    <p:anim calcmode="lin" valueType="num">
                                      <p:cBhvr>
                                        <p:cTn id="36" dur="15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37" dur="15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Hardening</a:t>
            </a:r>
            <a:endParaRPr lang="en-US" dirty="0"/>
          </a:p>
        </p:txBody>
      </p:sp>
      <p:sp>
        <p:nvSpPr>
          <p:cNvPr id="3" name="Content Placeholder 2"/>
          <p:cNvSpPr>
            <a:spLocks noGrp="1"/>
          </p:cNvSpPr>
          <p:nvPr>
            <p:ph idx="1"/>
          </p:nvPr>
        </p:nvSpPr>
        <p:spPr>
          <a:xfrm>
            <a:off x="1435608" y="1447800"/>
            <a:ext cx="7098792" cy="4800600"/>
          </a:xfrm>
        </p:spPr>
        <p:txBody>
          <a:bodyPr>
            <a:normAutofit lnSpcReduction="10000"/>
          </a:bodyPr>
          <a:lstStyle/>
          <a:p>
            <a:pPr algn="r" rtl="1"/>
            <a:r>
              <a:rPr lang="fa-IR" dirty="0" smtClean="0">
                <a:latin typeface="Adobe Arabic" pitchFamily="18" charset="-78"/>
                <a:cs typeface="Adobe Arabic" pitchFamily="18" charset="-78"/>
              </a:rPr>
              <a:t>تجهیزات شبکه اولین هدف یک هکر توانمند خواهند بود.</a:t>
            </a:r>
          </a:p>
          <a:p>
            <a:pPr marL="82296" indent="0" algn="r" rtl="1">
              <a:buNone/>
            </a:pPr>
            <a:endParaRPr lang="fa-IR" dirty="0" smtClean="0">
              <a:latin typeface="Adobe Arabic" pitchFamily="18" charset="-78"/>
              <a:cs typeface="Adobe Arabic" pitchFamily="18" charset="-78"/>
            </a:endParaRPr>
          </a:p>
          <a:p>
            <a:pPr algn="r" rtl="1"/>
            <a:r>
              <a:rPr lang="fa-IR" dirty="0" smtClean="0">
                <a:latin typeface="Adobe Arabic" pitchFamily="18" charset="-78"/>
                <a:cs typeface="Adobe Arabic" pitchFamily="18" charset="-78"/>
              </a:rPr>
              <a:t>در صورت در اختیار گرفتن سوئیچ یا روتر، هکر می تواند کنترل شبکه را تا حد زیادی در دست گیرد.</a:t>
            </a:r>
          </a:p>
          <a:p>
            <a:pPr marL="82296" indent="0" algn="r" rtl="1">
              <a:buNone/>
            </a:pPr>
            <a:endParaRPr lang="fa-IR" dirty="0" smtClean="0">
              <a:latin typeface="Adobe Arabic" pitchFamily="18" charset="-78"/>
              <a:cs typeface="Adobe Arabic" pitchFamily="18" charset="-78"/>
            </a:endParaRPr>
          </a:p>
          <a:p>
            <a:pPr algn="r" rtl="1"/>
            <a:r>
              <a:rPr lang="fa-IR" dirty="0" smtClean="0">
                <a:latin typeface="Adobe Arabic" pitchFamily="18" charset="-78"/>
                <a:cs typeface="Adobe Arabic" pitchFamily="18" charset="-78"/>
              </a:rPr>
              <a:t>علاوه بر امنیت فیزیکی و مکان قرار گیری، تجهیزات شبکه باید مقاوم سازی یا </a:t>
            </a:r>
            <a:r>
              <a:rPr lang="en-US" dirty="0" smtClean="0">
                <a:latin typeface="Adobe Arabic" pitchFamily="18" charset="-78"/>
                <a:cs typeface="Adobe Arabic" pitchFamily="18" charset="-78"/>
              </a:rPr>
              <a:t>Hardening</a:t>
            </a:r>
            <a:r>
              <a:rPr lang="fa-IR" dirty="0" smtClean="0">
                <a:latin typeface="Adobe Arabic" pitchFamily="18" charset="-78"/>
                <a:cs typeface="Adobe Arabic" pitchFamily="18" charset="-78"/>
              </a:rPr>
              <a:t> شوند.</a:t>
            </a:r>
            <a:endParaRPr lang="en-US"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02140750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1000"/>
                                        <p:tgtEl>
                                          <p:spTgt spid="3">
                                            <p:txEl>
                                              <p:pRg st="2" end="2"/>
                                            </p:txEl>
                                          </p:spTgt>
                                        </p:tgtEl>
                                      </p:cBhvr>
                                    </p:animEffect>
                                  </p:childTnLst>
                                </p:cTn>
                              </p:par>
                            </p:childTnLst>
                          </p:cTn>
                        </p:par>
                        <p:par>
                          <p:cTn id="16" fill="hold">
                            <p:stCondLst>
                              <p:cond delay="2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2296" indent="0" algn="ctr" rtl="1"/>
            <a:r>
              <a:rPr lang="fa-IR" b="1" dirty="0">
                <a:solidFill>
                  <a:srgbClr val="FF0000"/>
                </a:solidFill>
                <a:latin typeface="Adobe Arabic" pitchFamily="18" charset="-78"/>
                <a:cs typeface="Adobe Arabic" pitchFamily="18" charset="-78"/>
              </a:rPr>
              <a:t>کنترل خطوط </a:t>
            </a:r>
            <a:r>
              <a:rPr lang="en-US" b="1" dirty="0" err="1">
                <a:solidFill>
                  <a:srgbClr val="FF0000"/>
                </a:solidFill>
                <a:latin typeface="Adobe Arabic" pitchFamily="18" charset="-78"/>
                <a:cs typeface="Adobe Arabic" pitchFamily="18" charset="-78"/>
              </a:rPr>
              <a:t>tty</a:t>
            </a:r>
            <a:r>
              <a:rPr lang="fa-IR" b="1" dirty="0">
                <a:solidFill>
                  <a:srgbClr val="FF0000"/>
                </a:solidFill>
                <a:latin typeface="Adobe Arabic" pitchFamily="18" charset="-78"/>
                <a:cs typeface="Adobe Arabic" pitchFamily="18" charset="-78"/>
              </a:rPr>
              <a:t> و </a:t>
            </a:r>
            <a:r>
              <a:rPr lang="en-US" b="1" dirty="0" err="1">
                <a:solidFill>
                  <a:srgbClr val="FF0000"/>
                </a:solidFill>
                <a:latin typeface="Adobe Arabic" pitchFamily="18" charset="-78"/>
                <a:cs typeface="Adobe Arabic" pitchFamily="18" charset="-78"/>
              </a:rPr>
              <a:t>vty</a:t>
            </a:r>
            <a:endParaRPr lang="en-US" b="1" dirty="0">
              <a:solidFill>
                <a:srgbClr val="FF0000"/>
              </a:solidFill>
              <a:latin typeface="Adobe Arabic" pitchFamily="18" charset="-78"/>
              <a:cs typeface="Adobe Arabic" pitchFamily="18" charset="-78"/>
            </a:endParaRPr>
          </a:p>
        </p:txBody>
      </p:sp>
      <p:sp>
        <p:nvSpPr>
          <p:cNvPr id="3" name="Content Placeholder 2"/>
          <p:cNvSpPr>
            <a:spLocks noGrp="1"/>
          </p:cNvSpPr>
          <p:nvPr>
            <p:ph idx="1"/>
          </p:nvPr>
        </p:nvSpPr>
        <p:spPr>
          <a:xfrm>
            <a:off x="1435608" y="1752600"/>
            <a:ext cx="7098792" cy="4648200"/>
          </a:xfrm>
        </p:spPr>
        <p:txBody>
          <a:bodyPr>
            <a:normAutofit fontScale="92500" lnSpcReduction="10000"/>
          </a:bodyPr>
          <a:lstStyle/>
          <a:p>
            <a:pPr algn="r" rtl="1">
              <a:buFont typeface="Arial" charset="0"/>
              <a:buChar char="•"/>
            </a:pPr>
            <a:r>
              <a:rPr lang="fa-IR" dirty="0" smtClean="0">
                <a:latin typeface="Adobe Arabic" pitchFamily="18" charset="-78"/>
                <a:cs typeface="Adobe Arabic" pitchFamily="18" charset="-78"/>
              </a:rPr>
              <a:t>خطوط </a:t>
            </a:r>
            <a:r>
              <a:rPr lang="en-US" dirty="0" smtClean="0">
                <a:latin typeface="Adobe Arabic" pitchFamily="18" charset="-78"/>
                <a:cs typeface="Adobe Arabic" pitchFamily="18" charset="-78"/>
              </a:rPr>
              <a:t>Terminal Type (</a:t>
            </a:r>
            <a:r>
              <a:rPr lang="en-US" dirty="0" err="1" smtClean="0">
                <a:latin typeface="Adobe Arabic" pitchFamily="18" charset="-78"/>
                <a:cs typeface="Adobe Arabic" pitchFamily="18" charset="-78"/>
              </a:rPr>
              <a:t>tty</a:t>
            </a:r>
            <a:r>
              <a:rPr lang="en-US" dirty="0" smtClean="0">
                <a:latin typeface="Adobe Arabic" pitchFamily="18" charset="-78"/>
                <a:cs typeface="Adobe Arabic" pitchFamily="18" charset="-78"/>
              </a:rPr>
              <a:t>)</a:t>
            </a:r>
            <a:r>
              <a:rPr lang="fa-IR" dirty="0" smtClean="0">
                <a:latin typeface="Adobe Arabic" pitchFamily="18" charset="-78"/>
                <a:cs typeface="Adobe Arabic" pitchFamily="18" charset="-78"/>
              </a:rPr>
              <a:t>و </a:t>
            </a:r>
            <a:r>
              <a:rPr lang="en-US" dirty="0" smtClean="0">
                <a:latin typeface="Adobe Arabic" pitchFamily="18" charset="-78"/>
                <a:cs typeface="Adobe Arabic" pitchFamily="18" charset="-78"/>
              </a:rPr>
              <a:t>Virtual </a:t>
            </a:r>
            <a:r>
              <a:rPr lang="en-US" dirty="0" err="1" smtClean="0">
                <a:latin typeface="Adobe Arabic" pitchFamily="18" charset="-78"/>
                <a:cs typeface="Adobe Arabic" pitchFamily="18" charset="-78"/>
              </a:rPr>
              <a:t>tty</a:t>
            </a:r>
            <a:r>
              <a:rPr lang="en-US" dirty="0" smtClean="0">
                <a:latin typeface="Adobe Arabic" pitchFamily="18" charset="-78"/>
                <a:cs typeface="Adobe Arabic" pitchFamily="18" charset="-78"/>
              </a:rPr>
              <a:t> (</a:t>
            </a:r>
            <a:r>
              <a:rPr lang="en-US" dirty="0" err="1" smtClean="0">
                <a:latin typeface="Adobe Arabic" pitchFamily="18" charset="-78"/>
                <a:cs typeface="Adobe Arabic" pitchFamily="18" charset="-78"/>
              </a:rPr>
              <a:t>vty</a:t>
            </a:r>
            <a:r>
              <a:rPr lang="en-US" dirty="0" smtClean="0">
                <a:latin typeface="Adobe Arabic" pitchFamily="18" charset="-78"/>
                <a:cs typeface="Adobe Arabic" pitchFamily="18" charset="-78"/>
              </a:rPr>
              <a:t>)</a:t>
            </a:r>
            <a:r>
              <a:rPr lang="fa-IR" dirty="0" smtClean="0">
                <a:latin typeface="Adobe Arabic" pitchFamily="18" charset="-78"/>
                <a:cs typeface="Adobe Arabic" pitchFamily="18" charset="-78"/>
              </a:rPr>
              <a:t>خطوطی هستند که جهت تعامل مدیر با تجهیزات شبکه مورد استفاده قرار می گیرند.</a:t>
            </a:r>
          </a:p>
          <a:p>
            <a:pPr algn="r" rtl="1">
              <a:buFont typeface="Arial" charset="0"/>
              <a:buChar char="•"/>
            </a:pPr>
            <a:r>
              <a:rPr lang="fa-IR" dirty="0" smtClean="0">
                <a:latin typeface="Adobe Arabic" pitchFamily="18" charset="-78"/>
                <a:cs typeface="Adobe Arabic" pitchFamily="18" charset="-78"/>
              </a:rPr>
              <a:t>بررسی تعداد </a:t>
            </a:r>
            <a:r>
              <a:rPr lang="en-US" dirty="0" smtClean="0">
                <a:latin typeface="Adobe Arabic" pitchFamily="18" charset="-78"/>
                <a:cs typeface="Adobe Arabic" pitchFamily="18" charset="-78"/>
              </a:rPr>
              <a:t>Session</a:t>
            </a:r>
            <a:r>
              <a:rPr lang="fa-IR" dirty="0" smtClean="0">
                <a:latin typeface="Adobe Arabic" pitchFamily="18" charset="-78"/>
                <a:cs typeface="Adobe Arabic" pitchFamily="18" charset="-78"/>
              </a:rPr>
              <a:t> های موجود جهت جلوگیری از </a:t>
            </a:r>
            <a:r>
              <a:rPr lang="en-US" dirty="0" err="1" smtClean="0">
                <a:latin typeface="Adobe Arabic" pitchFamily="18" charset="-78"/>
                <a:cs typeface="Adobe Arabic" pitchFamily="18" charset="-78"/>
              </a:rPr>
              <a:t>DoS</a:t>
            </a:r>
            <a:r>
              <a:rPr lang="fa-IR" dirty="0" smtClean="0">
                <a:latin typeface="Adobe Arabic" pitchFamily="18" charset="-78"/>
                <a:cs typeface="Adobe Arabic" pitchFamily="18" charset="-78"/>
              </a:rPr>
              <a:t>.</a:t>
            </a:r>
          </a:p>
          <a:p>
            <a:pPr algn="r" rtl="1">
              <a:buFont typeface="Arial" charset="0"/>
              <a:buChar char="•"/>
            </a:pPr>
            <a:r>
              <a:rPr lang="fa-IR" dirty="0" smtClean="0">
                <a:latin typeface="Adobe Arabic" pitchFamily="18" charset="-78"/>
                <a:cs typeface="Adobe Arabic" pitchFamily="18" charset="-78"/>
              </a:rPr>
              <a:t>استفاده همزمان از نام کاربری و کلمه عبور قدرتمند .</a:t>
            </a:r>
          </a:p>
          <a:p>
            <a:pPr algn="r" rtl="1">
              <a:buFont typeface="Arial" charset="0"/>
              <a:buChar char="•"/>
            </a:pPr>
            <a:r>
              <a:rPr lang="fa-IR" dirty="0" smtClean="0">
                <a:latin typeface="Adobe Arabic" pitchFamily="18" charset="-78"/>
                <a:cs typeface="Adobe Arabic" pitchFamily="18" charset="-78"/>
              </a:rPr>
              <a:t>ایجاد اکانت های متفاوت با میزان دسترسی مشخص!</a:t>
            </a:r>
          </a:p>
          <a:p>
            <a:pPr algn="r" rtl="1">
              <a:buFont typeface="Arial" charset="0"/>
              <a:buChar char="•"/>
            </a:pPr>
            <a:r>
              <a:rPr lang="fa-IR" dirty="0" smtClean="0">
                <a:latin typeface="Adobe Arabic" pitchFamily="18" charset="-78"/>
                <a:cs typeface="Adobe Arabic" pitchFamily="18" charset="-78"/>
              </a:rPr>
              <a:t>بهترین شیوه </a:t>
            </a:r>
            <a:r>
              <a:rPr lang="en-US" dirty="0" smtClean="0">
                <a:latin typeface="Adobe Arabic" pitchFamily="18" charset="-78"/>
                <a:cs typeface="Adobe Arabic" pitchFamily="18" charset="-78"/>
              </a:rPr>
              <a:t>(Best Practice)</a:t>
            </a:r>
            <a:r>
              <a:rPr lang="fa-IR" dirty="0" smtClean="0">
                <a:latin typeface="Adobe Arabic" pitchFamily="18" charset="-78"/>
                <a:cs typeface="Adobe Arabic" pitchFamily="18" charset="-78"/>
              </a:rPr>
              <a:t> این است که از سرور مرکزی مانند </a:t>
            </a:r>
            <a:r>
              <a:rPr lang="en-US" dirty="0" smtClean="0">
                <a:latin typeface="Adobe Arabic" pitchFamily="18" charset="-78"/>
                <a:cs typeface="Adobe Arabic" pitchFamily="18" charset="-78"/>
              </a:rPr>
              <a:t>Radius</a:t>
            </a:r>
            <a:r>
              <a:rPr lang="fa-IR" dirty="0" smtClean="0">
                <a:latin typeface="Adobe Arabic" pitchFamily="18" charset="-78"/>
                <a:cs typeface="Adobe Arabic" pitchFamily="18" charset="-78"/>
              </a:rPr>
              <a:t> یا </a:t>
            </a:r>
            <a:r>
              <a:rPr lang="en-US" dirty="0" err="1" smtClean="0">
                <a:latin typeface="Adobe Arabic" pitchFamily="18" charset="-78"/>
                <a:cs typeface="Adobe Arabic" pitchFamily="18" charset="-78"/>
              </a:rPr>
              <a:t>Tacacs</a:t>
            </a:r>
            <a:r>
              <a:rPr lang="fa-IR" dirty="0" smtClean="0">
                <a:latin typeface="Adobe Arabic" pitchFamily="18" charset="-78"/>
                <a:cs typeface="Adobe Arabic" pitchFamily="18" charset="-78"/>
              </a:rPr>
              <a:t> برای </a:t>
            </a:r>
            <a:r>
              <a:rPr lang="en-US" dirty="0" smtClean="0">
                <a:latin typeface="Adobe Arabic" pitchFamily="18" charset="-78"/>
                <a:cs typeface="Adobe Arabic" pitchFamily="18" charset="-78"/>
              </a:rPr>
              <a:t>Authentication</a:t>
            </a:r>
            <a:r>
              <a:rPr lang="fa-IR" dirty="0" smtClean="0">
                <a:latin typeface="Adobe Arabic" pitchFamily="18" charset="-78"/>
                <a:cs typeface="Adobe Arabic" pitchFamily="18" charset="-78"/>
              </a:rPr>
              <a:t> استفاده شود.</a:t>
            </a:r>
          </a:p>
          <a:p>
            <a:pPr algn="r" rtl="1">
              <a:buFont typeface="Arial" charset="0"/>
              <a:buChar char="•"/>
            </a:pPr>
            <a:endParaRPr lang="fa-IR" dirty="0" smtClean="0">
              <a:latin typeface="Adobe Arabic" pitchFamily="18" charset="-78"/>
              <a:cs typeface="Adobe Arabic" pitchFamily="18" charset="-78"/>
            </a:endParaRPr>
          </a:p>
          <a:p>
            <a:pPr algn="r" rtl="1">
              <a:buFont typeface="Arial" charset="0"/>
              <a:buChar char="•"/>
            </a:pPr>
            <a:endParaRPr lang="fa-IR" dirty="0" smtClean="0">
              <a:latin typeface="Adobe Arabic" pitchFamily="18" charset="-78"/>
              <a:cs typeface="Adobe Arabic" pitchFamily="18" charset="-78"/>
            </a:endParaRPr>
          </a:p>
          <a:p>
            <a:pPr algn="r" rtl="1">
              <a:buFont typeface="Arial" charset="0"/>
              <a:buChar char="•"/>
            </a:pPr>
            <a:endParaRPr lang="en-US"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98820188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2296" indent="0" algn="ctr" rtl="1"/>
            <a:r>
              <a:rPr lang="fa-IR" b="1" dirty="0">
                <a:solidFill>
                  <a:srgbClr val="FF0000"/>
                </a:solidFill>
                <a:latin typeface="Adobe Arabic" pitchFamily="18" charset="-78"/>
                <a:cs typeface="Adobe Arabic" pitchFamily="18" charset="-78"/>
              </a:rPr>
              <a:t>مدیریت کلمه عبور:</a:t>
            </a:r>
          </a:p>
        </p:txBody>
      </p:sp>
      <p:sp>
        <p:nvSpPr>
          <p:cNvPr id="3" name="Content Placeholder 2"/>
          <p:cNvSpPr>
            <a:spLocks noGrp="1"/>
          </p:cNvSpPr>
          <p:nvPr>
            <p:ph idx="1"/>
          </p:nvPr>
        </p:nvSpPr>
        <p:spPr>
          <a:xfrm>
            <a:off x="1295400" y="1447800"/>
            <a:ext cx="7239000" cy="4800600"/>
          </a:xfrm>
        </p:spPr>
        <p:txBody>
          <a:bodyPr>
            <a:normAutofit fontScale="70000" lnSpcReduction="20000"/>
          </a:bodyPr>
          <a:lstStyle/>
          <a:p>
            <a:pPr algn="r" rtl="1">
              <a:buFont typeface="Arial" charset="0"/>
              <a:buChar char="•"/>
            </a:pPr>
            <a:r>
              <a:rPr lang="fa-IR" b="1" dirty="0" smtClean="0">
                <a:solidFill>
                  <a:srgbClr val="0070C0"/>
                </a:solidFill>
                <a:latin typeface="Adobe Arabic" pitchFamily="18" charset="-78"/>
                <a:cs typeface="Adobe Arabic" pitchFamily="18" charset="-78"/>
              </a:rPr>
              <a:t>خصوصیات کلمه عبور قدرتمند:</a:t>
            </a:r>
          </a:p>
          <a:p>
            <a:pPr marL="82296" lvl="0" indent="0" algn="r" rtl="1">
              <a:buNone/>
            </a:pPr>
            <a:r>
              <a:rPr lang="fa-IR" dirty="0" smtClean="0">
                <a:latin typeface="Adobe Arabic" pitchFamily="18" charset="-78"/>
                <a:cs typeface="Adobe Arabic" pitchFamily="18" charset="-78"/>
              </a:rPr>
              <a:t>&gt; کلمه </a:t>
            </a:r>
            <a:r>
              <a:rPr lang="fa-IR" dirty="0">
                <a:latin typeface="Adobe Arabic" pitchFamily="18" charset="-78"/>
                <a:cs typeface="Adobe Arabic" pitchFamily="18" charset="-78"/>
              </a:rPr>
              <a:t>عبور حداقل شامل 8 کاراکتر باشد. (توصیه می‌شود دارای 15 کاراکتر باشد.)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از </a:t>
            </a:r>
            <a:r>
              <a:rPr lang="fa-IR" dirty="0">
                <a:latin typeface="Adobe Arabic" pitchFamily="18" charset="-78"/>
                <a:cs typeface="Adobe Arabic" pitchFamily="18" charset="-78"/>
              </a:rPr>
              <a:t>حروف بزرگ و کوچک استفاده شود.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از </a:t>
            </a:r>
            <a:r>
              <a:rPr lang="fa-IR" dirty="0">
                <a:latin typeface="Adobe Arabic" pitchFamily="18" charset="-78"/>
                <a:cs typeface="Adobe Arabic" pitchFamily="18" charset="-78"/>
              </a:rPr>
              <a:t>اعداد استفاده شود.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از </a:t>
            </a:r>
            <a:r>
              <a:rPr lang="fa-IR" dirty="0">
                <a:latin typeface="Adobe Arabic" pitchFamily="18" charset="-78"/>
                <a:cs typeface="Adobe Arabic" pitchFamily="18" charset="-78"/>
              </a:rPr>
              <a:t>نماد</a:t>
            </a:r>
            <a:r>
              <a:rPr lang="en-US" dirty="0">
                <a:latin typeface="Adobe Arabic" pitchFamily="18" charset="-78"/>
                <a:cs typeface="Adobe Arabic" pitchFamily="18" charset="-78"/>
              </a:rPr>
              <a:t>(Symbol)</a:t>
            </a:r>
            <a:r>
              <a:rPr lang="fa-IR" dirty="0">
                <a:latin typeface="Adobe Arabic" pitchFamily="18" charset="-78"/>
                <a:cs typeface="Adobe Arabic" pitchFamily="18" charset="-78"/>
              </a:rPr>
              <a:t> ها استفاده شود. مثل </a:t>
            </a:r>
            <a:r>
              <a:rPr lang="en-US" dirty="0">
                <a:latin typeface="Adobe Arabic" pitchFamily="18" charset="-78"/>
                <a:cs typeface="Adobe Arabic" pitchFamily="18" charset="-78"/>
              </a:rPr>
              <a:t>@</a:t>
            </a:r>
            <a:r>
              <a:rPr lang="fa-IR" dirty="0">
                <a:latin typeface="Adobe Arabic" pitchFamily="18" charset="-78"/>
                <a:cs typeface="Adobe Arabic" pitchFamily="18" charset="-78"/>
              </a:rPr>
              <a:t>، </a:t>
            </a:r>
            <a:r>
              <a:rPr lang="en-US" dirty="0">
                <a:latin typeface="Adobe Arabic" pitchFamily="18" charset="-78"/>
                <a:cs typeface="Adobe Arabic" pitchFamily="18" charset="-78"/>
              </a:rPr>
              <a:t>!</a:t>
            </a:r>
            <a:r>
              <a:rPr lang="fa-IR" dirty="0">
                <a:latin typeface="Adobe Arabic" pitchFamily="18" charset="-78"/>
                <a:cs typeface="Adobe Arabic" pitchFamily="18" charset="-78"/>
              </a:rPr>
              <a:t>، </a:t>
            </a:r>
            <a:r>
              <a:rPr lang="en-US" dirty="0">
                <a:latin typeface="Adobe Arabic" pitchFamily="18" charset="-78"/>
                <a:cs typeface="Adobe Arabic" pitchFamily="18" charset="-78"/>
              </a:rPr>
              <a:t>#</a:t>
            </a:r>
            <a:r>
              <a:rPr lang="fa-IR" dirty="0">
                <a:latin typeface="Adobe Arabic" pitchFamily="18" charset="-78"/>
                <a:cs typeface="Adobe Arabic" pitchFamily="18" charset="-78"/>
              </a:rPr>
              <a:t>، </a:t>
            </a:r>
            <a:r>
              <a:rPr lang="en-US" dirty="0">
                <a:latin typeface="Adobe Arabic" pitchFamily="18" charset="-78"/>
                <a:cs typeface="Adobe Arabic" pitchFamily="18" charset="-78"/>
              </a:rPr>
              <a:t>%</a:t>
            </a:r>
            <a:r>
              <a:rPr lang="fa-IR" dirty="0">
                <a:latin typeface="Adobe Arabic" pitchFamily="18" charset="-78"/>
                <a:cs typeface="Adobe Arabic" pitchFamily="18" charset="-78"/>
              </a:rPr>
              <a:t> و غیره.</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از </a:t>
            </a:r>
            <a:r>
              <a:rPr lang="fa-IR" dirty="0">
                <a:latin typeface="Adobe Arabic" pitchFamily="18" charset="-78"/>
                <a:cs typeface="Adobe Arabic" pitchFamily="18" charset="-78"/>
              </a:rPr>
              <a:t>اطلاعات شخصی مثل نام، فامیل، تاریخ تولد و یا شماره تلفن استفاده نگردد.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از </a:t>
            </a:r>
            <a:r>
              <a:rPr lang="fa-IR" dirty="0">
                <a:latin typeface="Adobe Arabic" pitchFamily="18" charset="-78"/>
                <a:cs typeface="Adobe Arabic" pitchFamily="18" charset="-78"/>
              </a:rPr>
              <a:t>الگوی صفحه کلید استفاده نشود. مثل: </a:t>
            </a:r>
            <a:r>
              <a:rPr lang="en-US" dirty="0" err="1">
                <a:latin typeface="Adobe Arabic" pitchFamily="18" charset="-78"/>
                <a:cs typeface="Adobe Arabic" pitchFamily="18" charset="-78"/>
              </a:rPr>
              <a:t>asdfghjkl</a:t>
            </a:r>
            <a:r>
              <a:rPr lang="fa-IR" dirty="0">
                <a:latin typeface="Adobe Arabic" pitchFamily="18" charset="-78"/>
                <a:cs typeface="Adobe Arabic" pitchFamily="18" charset="-78"/>
              </a:rPr>
              <a:t> یا </a:t>
            </a:r>
            <a:r>
              <a:rPr lang="en-US" dirty="0">
                <a:latin typeface="Adobe Arabic" pitchFamily="18" charset="-78"/>
                <a:cs typeface="Adobe Arabic" pitchFamily="18" charset="-78"/>
              </a:rPr>
              <a:t>123456789</a:t>
            </a:r>
            <a:r>
              <a:rPr lang="fa-IR" dirty="0">
                <a:latin typeface="Adobe Arabic" pitchFamily="18" charset="-78"/>
                <a:cs typeface="Adobe Arabic" pitchFamily="18" charset="-78"/>
              </a:rPr>
              <a:t> و یا </a:t>
            </a:r>
            <a:r>
              <a:rPr lang="en-US" dirty="0">
                <a:latin typeface="Adobe Arabic" pitchFamily="18" charset="-78"/>
                <a:cs typeface="Adobe Arabic" pitchFamily="18" charset="-78"/>
              </a:rPr>
              <a:t>qwerty</a:t>
            </a:r>
            <a:r>
              <a:rPr lang="fa-IR" dirty="0">
                <a:latin typeface="Adobe Arabic" pitchFamily="18" charset="-78"/>
                <a:cs typeface="Adobe Arabic" pitchFamily="18" charset="-78"/>
              </a:rPr>
              <a:t>.</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این </a:t>
            </a:r>
            <a:r>
              <a:rPr lang="fa-IR" dirty="0">
                <a:latin typeface="Adobe Arabic" pitchFamily="18" charset="-78"/>
                <a:cs typeface="Adobe Arabic" pitchFamily="18" charset="-78"/>
              </a:rPr>
              <a:t>عبارت نباید عمومی بوده یا در فرهنگ لغت موجود باشد. </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در </a:t>
            </a:r>
            <a:r>
              <a:rPr lang="fa-IR" dirty="0">
                <a:latin typeface="Adobe Arabic" pitchFamily="18" charset="-78"/>
                <a:cs typeface="Adobe Arabic" pitchFamily="18" charset="-78"/>
              </a:rPr>
              <a:t>بازه‌های زمانی مشخص اقدام به تعویض کلمه عبور نمایید.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کلمه </a:t>
            </a:r>
            <a:r>
              <a:rPr lang="fa-IR" dirty="0">
                <a:latin typeface="Adobe Arabic" pitchFamily="18" charset="-78"/>
                <a:cs typeface="Adobe Arabic" pitchFamily="18" charset="-78"/>
              </a:rPr>
              <a:t>عبور جدید، شبیه کلمه عبور قبلی نباشد.</a:t>
            </a:r>
            <a:endParaRPr lang="en-US" dirty="0">
              <a:latin typeface="Adobe Arabic" pitchFamily="18" charset="-78"/>
              <a:cs typeface="Adobe Arabic" pitchFamily="18" charset="-78"/>
            </a:endParaRPr>
          </a:p>
          <a:p>
            <a:pPr marL="82296" lvl="0" indent="0" algn="r" rtl="1">
              <a:buNone/>
            </a:pPr>
            <a:r>
              <a:rPr lang="fa-IR" dirty="0">
                <a:latin typeface="Adobe Arabic" pitchFamily="18" charset="-78"/>
                <a:cs typeface="Adobe Arabic" pitchFamily="18" charset="-78"/>
              </a:rPr>
              <a:t>&gt; </a:t>
            </a:r>
            <a:r>
              <a:rPr lang="fa-IR" dirty="0" smtClean="0">
                <a:latin typeface="Adobe Arabic" pitchFamily="18" charset="-78"/>
                <a:cs typeface="Adobe Arabic" pitchFamily="18" charset="-78"/>
              </a:rPr>
              <a:t>برای </a:t>
            </a:r>
            <a:r>
              <a:rPr lang="fa-IR" dirty="0">
                <a:latin typeface="Adobe Arabic" pitchFamily="18" charset="-78"/>
                <a:cs typeface="Adobe Arabic" pitchFamily="18" charset="-78"/>
              </a:rPr>
              <a:t>اهداف مختلف از کلمه های عبور یکسان استفاده نکنید.</a:t>
            </a:r>
            <a:endParaRPr lang="en-US" dirty="0">
              <a:latin typeface="Adobe Arabic" pitchFamily="18" charset="-78"/>
              <a:cs typeface="Adobe Arabic" pitchFamily="18" charset="-78"/>
            </a:endParaRPr>
          </a:p>
          <a:p>
            <a:pPr algn="r" rtl="1">
              <a:buFont typeface="Arial" charset="0"/>
              <a:buChar char="•"/>
            </a:pPr>
            <a:endParaRPr lang="en-US"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98820188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a:solidFill>
                  <a:srgbClr val="FF0000"/>
                </a:solidFill>
                <a:latin typeface="Adobe Arabic" pitchFamily="18" charset="-78"/>
                <a:cs typeface="Adobe Arabic" pitchFamily="18" charset="-78"/>
              </a:rPr>
              <a:t>نگهداری کلمات عبور بصورت رمز </a:t>
            </a:r>
            <a:r>
              <a:rPr lang="fa-IR" b="1" dirty="0" smtClean="0">
                <a:solidFill>
                  <a:srgbClr val="FF0000"/>
                </a:solidFill>
                <a:latin typeface="Adobe Arabic" pitchFamily="18" charset="-78"/>
                <a:cs typeface="Adobe Arabic" pitchFamily="18" charset="-78"/>
              </a:rPr>
              <a:t>شده</a:t>
            </a:r>
            <a:endParaRPr lang="en-US" dirty="0"/>
          </a:p>
        </p:txBody>
      </p:sp>
      <p:sp>
        <p:nvSpPr>
          <p:cNvPr id="3" name="Content Placeholder 2"/>
          <p:cNvSpPr>
            <a:spLocks noGrp="1"/>
          </p:cNvSpPr>
          <p:nvPr>
            <p:ph idx="1"/>
          </p:nvPr>
        </p:nvSpPr>
        <p:spPr>
          <a:xfrm>
            <a:off x="1435608" y="1447800"/>
            <a:ext cx="7098792" cy="5105400"/>
          </a:xfrm>
        </p:spPr>
        <p:txBody>
          <a:bodyPr>
            <a:normAutofit fontScale="92500" lnSpcReduction="20000"/>
          </a:bodyPr>
          <a:lstStyle/>
          <a:p>
            <a:pPr algn="r" rtl="1">
              <a:buFont typeface="Arial" charset="0"/>
              <a:buChar char="•"/>
            </a:pPr>
            <a:r>
              <a:rPr lang="fa-IR" dirty="0" smtClean="0">
                <a:latin typeface="Adobe Arabic" pitchFamily="18" charset="-78"/>
                <a:cs typeface="Adobe Arabic" pitchFamily="18" charset="-78"/>
              </a:rPr>
              <a:t>بصورت پیش فرض کلمات عبور، </a:t>
            </a:r>
            <a:r>
              <a:rPr lang="en-US" dirty="0" smtClean="0">
                <a:latin typeface="Adobe Arabic" pitchFamily="18" charset="-78"/>
                <a:cs typeface="Adobe Arabic" pitchFamily="18" charset="-78"/>
              </a:rPr>
              <a:t>NTP Key</a:t>
            </a:r>
            <a:r>
              <a:rPr lang="fa-IR" dirty="0" smtClean="0">
                <a:latin typeface="Adobe Arabic" pitchFamily="18" charset="-78"/>
                <a:cs typeface="Adobe Arabic" pitchFamily="18" charset="-78"/>
              </a:rPr>
              <a:t>، </a:t>
            </a:r>
            <a:r>
              <a:rPr lang="en-US" dirty="0" smtClean="0">
                <a:latin typeface="Adobe Arabic" pitchFamily="18" charset="-78"/>
                <a:cs typeface="Adobe Arabic" pitchFamily="18" charset="-78"/>
              </a:rPr>
              <a:t>SNMP String</a:t>
            </a:r>
            <a:r>
              <a:rPr lang="fa-IR" dirty="0" smtClean="0">
                <a:latin typeface="Adobe Arabic" pitchFamily="18" charset="-78"/>
                <a:cs typeface="Adobe Arabic" pitchFamily="18" charset="-78"/>
              </a:rPr>
              <a:t>، </a:t>
            </a:r>
            <a:r>
              <a:rPr lang="en-US" dirty="0" smtClean="0">
                <a:latin typeface="Adobe Arabic" pitchFamily="18" charset="-78"/>
                <a:cs typeface="Adobe Arabic" pitchFamily="18" charset="-78"/>
              </a:rPr>
              <a:t>Routing Protocol Key</a:t>
            </a:r>
            <a:r>
              <a:rPr lang="fa-IR" dirty="0" smtClean="0">
                <a:latin typeface="Adobe Arabic" pitchFamily="18" charset="-78"/>
                <a:cs typeface="Adobe Arabic" pitchFamily="18" charset="-78"/>
              </a:rPr>
              <a:t> بصورت متن واضح بر روی تجهیزات ذخیره می شود!</a:t>
            </a:r>
            <a:endParaRPr lang="en-US" dirty="0" smtClean="0">
              <a:latin typeface="Adobe Arabic" pitchFamily="18" charset="-78"/>
              <a:cs typeface="Adobe Arabic" pitchFamily="18" charset="-78"/>
            </a:endParaRPr>
          </a:p>
          <a:p>
            <a:pPr marL="82296" indent="0" algn="r" rtl="1">
              <a:buNone/>
            </a:pPr>
            <a:endParaRPr lang="fa-IR" dirty="0" smtClean="0">
              <a:latin typeface="Adobe Arabic" pitchFamily="18" charset="-78"/>
              <a:cs typeface="Adobe Arabic" pitchFamily="18" charset="-78"/>
            </a:endParaRPr>
          </a:p>
          <a:p>
            <a:pPr algn="r" rtl="1">
              <a:buFont typeface="Arial" charset="0"/>
              <a:buChar char="•"/>
            </a:pPr>
            <a:r>
              <a:rPr lang="fa-IR" b="1" dirty="0" smtClean="0">
                <a:solidFill>
                  <a:srgbClr val="002060"/>
                </a:solidFill>
                <a:latin typeface="Adobe Arabic" pitchFamily="18" charset="-78"/>
                <a:cs typeface="Adobe Arabic" pitchFamily="18" charset="-78"/>
              </a:rPr>
              <a:t>جهت رفع عیب فوق:</a:t>
            </a:r>
          </a:p>
          <a:p>
            <a:pPr marL="82296" indent="0" algn="r" rtl="1">
              <a:buNone/>
            </a:pPr>
            <a:r>
              <a:rPr lang="en-US" dirty="0" smtClean="0">
                <a:latin typeface="Adobe Arabic" pitchFamily="18" charset="-78"/>
                <a:cs typeface="Adobe Arabic" pitchFamily="18" charset="-78"/>
              </a:rPr>
              <a:t>	</a:t>
            </a:r>
            <a:r>
              <a:rPr lang="fa-IR" dirty="0" smtClean="0">
                <a:latin typeface="Adobe Arabic" pitchFamily="18" charset="-78"/>
                <a:cs typeface="Adobe Arabic" pitchFamily="18" charset="-78"/>
              </a:rPr>
              <a:t> </a:t>
            </a:r>
            <a:r>
              <a:rPr lang="en-US" dirty="0">
                <a:latin typeface="Adobe Arabic" pitchFamily="18" charset="-78"/>
                <a:cs typeface="Adobe Arabic" pitchFamily="18" charset="-78"/>
              </a:rPr>
              <a:t>1</a:t>
            </a:r>
            <a:r>
              <a:rPr lang="fa-IR" dirty="0" smtClean="0">
                <a:latin typeface="Adobe Arabic" pitchFamily="18" charset="-78"/>
                <a:cs typeface="Adobe Arabic" pitchFamily="18" charset="-78"/>
              </a:rPr>
              <a:t>. دستور </a:t>
            </a:r>
            <a:r>
              <a:rPr lang="en-US" dirty="0" smtClean="0">
                <a:latin typeface="Adobe Arabic" pitchFamily="18" charset="-78"/>
                <a:cs typeface="Adobe Arabic" pitchFamily="18" charset="-78"/>
              </a:rPr>
              <a:t>Enable Password</a:t>
            </a:r>
          </a:p>
          <a:p>
            <a:pPr marL="82296" indent="0" algn="r" rtl="1">
              <a:buNone/>
            </a:pPr>
            <a:r>
              <a:rPr lang="fa-IR" sz="2400" dirty="0" smtClean="0">
                <a:latin typeface="Adobe Arabic" pitchFamily="18" charset="-78"/>
                <a:cs typeface="Adobe Arabic" pitchFamily="18" charset="-78"/>
              </a:rPr>
              <a:t>		استفاده از </a:t>
            </a:r>
            <a:r>
              <a:rPr lang="en-US" sz="2400" dirty="0" smtClean="0">
                <a:latin typeface="Adobe Arabic" pitchFamily="18" charset="-78"/>
                <a:cs typeface="Adobe Arabic" pitchFamily="18" charset="-78"/>
              </a:rPr>
              <a:t>MD5</a:t>
            </a:r>
            <a:r>
              <a:rPr lang="fa-IR" sz="2400" dirty="0" smtClean="0">
                <a:latin typeface="Adobe Arabic" pitchFamily="18" charset="-78"/>
                <a:cs typeface="Adobe Arabic" pitchFamily="18" charset="-78"/>
              </a:rPr>
              <a:t> فقط برای کلمات عبور</a:t>
            </a:r>
          </a:p>
          <a:p>
            <a:pPr marL="82296" indent="0" algn="r" rtl="1">
              <a:buNone/>
            </a:pPr>
            <a:r>
              <a:rPr lang="en-US" dirty="0" smtClean="0">
                <a:latin typeface="Adobe Arabic" pitchFamily="18" charset="-78"/>
                <a:cs typeface="Adobe Arabic" pitchFamily="18" charset="-78"/>
              </a:rPr>
              <a:t>	 </a:t>
            </a:r>
            <a:r>
              <a:rPr lang="fa-IR" dirty="0" smtClean="0">
                <a:latin typeface="Adobe Arabic" pitchFamily="18" charset="-78"/>
                <a:cs typeface="Adobe Arabic" pitchFamily="18" charset="-78"/>
              </a:rPr>
              <a:t>2. </a:t>
            </a:r>
            <a:r>
              <a:rPr lang="fa-IR" dirty="0">
                <a:latin typeface="Adobe Arabic" pitchFamily="18" charset="-78"/>
                <a:cs typeface="Adobe Arabic" pitchFamily="18" charset="-78"/>
              </a:rPr>
              <a:t>دستور </a:t>
            </a:r>
            <a:r>
              <a:rPr lang="en-US" dirty="0" smtClean="0">
                <a:latin typeface="Adobe Arabic" pitchFamily="18" charset="-78"/>
                <a:cs typeface="Adobe Arabic" pitchFamily="18" charset="-78"/>
              </a:rPr>
              <a:t>Enable Secret</a:t>
            </a:r>
            <a:endParaRPr lang="fa-IR" dirty="0" smtClean="0">
              <a:latin typeface="Adobe Arabic" pitchFamily="18" charset="-78"/>
              <a:cs typeface="Adobe Arabic" pitchFamily="18" charset="-78"/>
            </a:endParaRPr>
          </a:p>
          <a:p>
            <a:pPr marL="82296" indent="0" algn="r" rtl="1">
              <a:buNone/>
            </a:pPr>
            <a:r>
              <a:rPr lang="fa-IR" sz="2400" dirty="0">
                <a:latin typeface="Adobe Arabic" pitchFamily="18" charset="-78"/>
                <a:cs typeface="Adobe Arabic" pitchFamily="18" charset="-78"/>
              </a:rPr>
              <a:t>		استفاده از </a:t>
            </a:r>
            <a:r>
              <a:rPr lang="en-US" sz="2400" dirty="0">
                <a:latin typeface="Adobe Arabic" pitchFamily="18" charset="-78"/>
                <a:cs typeface="Adobe Arabic" pitchFamily="18" charset="-78"/>
              </a:rPr>
              <a:t>MD5</a:t>
            </a:r>
            <a:r>
              <a:rPr lang="fa-IR" sz="2400" dirty="0">
                <a:latin typeface="Adobe Arabic" pitchFamily="18" charset="-78"/>
                <a:cs typeface="Adobe Arabic" pitchFamily="18" charset="-78"/>
              </a:rPr>
              <a:t> فقط برای کلمات عبور</a:t>
            </a:r>
          </a:p>
          <a:p>
            <a:pPr marL="82296" indent="0" algn="r" rtl="1">
              <a:buNone/>
            </a:pPr>
            <a:r>
              <a:rPr lang="fa-IR" dirty="0" smtClean="0">
                <a:latin typeface="Adobe Arabic" pitchFamily="18" charset="-78"/>
                <a:cs typeface="Adobe Arabic" pitchFamily="18" charset="-78"/>
              </a:rPr>
              <a:t>	 3</a:t>
            </a:r>
            <a:r>
              <a:rPr lang="fa-IR" dirty="0">
                <a:latin typeface="Adobe Arabic" pitchFamily="18" charset="-78"/>
                <a:cs typeface="Adobe Arabic" pitchFamily="18" charset="-78"/>
              </a:rPr>
              <a:t>. دستور </a:t>
            </a:r>
            <a:r>
              <a:rPr lang="en-US" dirty="0" smtClean="0">
                <a:latin typeface="Adobe Arabic" pitchFamily="18" charset="-78"/>
                <a:cs typeface="Adobe Arabic" pitchFamily="18" charset="-78"/>
              </a:rPr>
              <a:t>Service Password-Encryption</a:t>
            </a:r>
            <a:endParaRPr lang="fa-IR" dirty="0" smtClean="0">
              <a:latin typeface="Adobe Arabic" pitchFamily="18" charset="-78"/>
              <a:cs typeface="Adobe Arabic" pitchFamily="18" charset="-78"/>
            </a:endParaRPr>
          </a:p>
          <a:p>
            <a:pPr marL="82296" indent="0" algn="r" rtl="1">
              <a:buNone/>
            </a:pPr>
            <a:r>
              <a:rPr lang="fa-IR" sz="2400" dirty="0" smtClean="0">
                <a:latin typeface="Adobe Arabic" pitchFamily="18" charset="-78"/>
                <a:cs typeface="Adobe Arabic" pitchFamily="18" charset="-78"/>
              </a:rPr>
              <a:t>		استفاده از </a:t>
            </a:r>
            <a:r>
              <a:rPr lang="en-US" sz="2400" dirty="0" err="1">
                <a:latin typeface="Adobe Arabic" pitchFamily="18" charset="-78"/>
                <a:cs typeface="Adobe Arabic" pitchFamily="18" charset="-78"/>
              </a:rPr>
              <a:t>Vigenère</a:t>
            </a:r>
            <a:r>
              <a:rPr lang="en-US" sz="2400" dirty="0">
                <a:latin typeface="Adobe Arabic" pitchFamily="18" charset="-78"/>
                <a:cs typeface="Adobe Arabic" pitchFamily="18" charset="-78"/>
              </a:rPr>
              <a:t> </a:t>
            </a:r>
            <a:r>
              <a:rPr lang="en-US" sz="2400" dirty="0" smtClean="0">
                <a:latin typeface="Adobe Arabic" pitchFamily="18" charset="-78"/>
                <a:cs typeface="Adobe Arabic" pitchFamily="18" charset="-78"/>
              </a:rPr>
              <a:t>cipher</a:t>
            </a:r>
            <a:r>
              <a:rPr lang="fa-IR" sz="2400" dirty="0" smtClean="0">
                <a:latin typeface="Adobe Arabic" pitchFamily="18" charset="-78"/>
                <a:cs typeface="Adobe Arabic" pitchFamily="18" charset="-78"/>
              </a:rPr>
              <a:t> برای تمام عبارات مهم بجز </a:t>
            </a:r>
            <a:r>
              <a:rPr lang="en-US" sz="2400" dirty="0" smtClean="0">
                <a:latin typeface="Adobe Arabic" pitchFamily="18" charset="-78"/>
                <a:cs typeface="Adobe Arabic" pitchFamily="18" charset="-78"/>
              </a:rPr>
              <a:t>SNMP</a:t>
            </a:r>
            <a:endParaRPr lang="en-US" sz="2400"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9882018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anim calcmode="lin" valueType="num">
                                      <p:cBhvr>
                                        <p:cTn id="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anim calcmode="lin" valueType="num">
                                      <p:cBhvr>
                                        <p:cTn id="14"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anim calcmode="lin" valueType="num">
                                      <p:cBhvr>
                                        <p:cTn id="20"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anim calcmode="lin" valueType="num">
                                      <p:cBhvr>
                                        <p:cTn id="26"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anim calcmode="lin" valueType="num">
                                      <p:cBhvr>
                                        <p:cTn id="3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anim calcmode="lin" valueType="num">
                                      <p:cBhvr>
                                        <p:cTn id="38"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2000"/>
                                        <p:tgtEl>
                                          <p:spTgt spid="3">
                                            <p:txEl>
                                              <p:pRg st="8" end="8"/>
                                            </p:txEl>
                                          </p:spTgt>
                                        </p:tgtEl>
                                      </p:cBhvr>
                                    </p:animEffect>
                                    <p:anim calcmode="lin" valueType="num">
                                      <p:cBhvr>
                                        <p:cTn id="44"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a:solidFill>
                  <a:srgbClr val="FF0000"/>
                </a:solidFill>
                <a:latin typeface="Adobe Arabic" pitchFamily="18" charset="-78"/>
                <a:cs typeface="Adobe Arabic" pitchFamily="18" charset="-78"/>
              </a:rPr>
              <a:t>ادامه امنیت کلمه عبور</a:t>
            </a:r>
            <a:r>
              <a:rPr lang="fa-IR" b="1" dirty="0" smtClean="0">
                <a:solidFill>
                  <a:srgbClr val="FF0000"/>
                </a:solidFill>
                <a:latin typeface="Adobe Arabic" pitchFamily="18" charset="-78"/>
                <a:cs typeface="Adobe Arabic" pitchFamily="18" charset="-78"/>
              </a:rPr>
              <a:t>:</a:t>
            </a:r>
            <a:endParaRPr lang="en-US" dirty="0"/>
          </a:p>
        </p:txBody>
      </p:sp>
      <p:sp>
        <p:nvSpPr>
          <p:cNvPr id="3" name="Content Placeholder 2"/>
          <p:cNvSpPr>
            <a:spLocks noGrp="1"/>
          </p:cNvSpPr>
          <p:nvPr>
            <p:ph idx="1"/>
          </p:nvPr>
        </p:nvSpPr>
        <p:spPr>
          <a:xfrm>
            <a:off x="1435608" y="1447800"/>
            <a:ext cx="7098792" cy="4800600"/>
          </a:xfrm>
        </p:spPr>
        <p:txBody>
          <a:bodyPr/>
          <a:lstStyle/>
          <a:p>
            <a:pPr marL="82296" indent="0" algn="r" rtl="1">
              <a:buNone/>
            </a:pPr>
            <a:endParaRPr lang="fa-IR" b="1" dirty="0" smtClean="0">
              <a:solidFill>
                <a:srgbClr val="FF0000"/>
              </a:solidFill>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استفاده از نام کاربری در کنار </a:t>
            </a:r>
            <a:r>
              <a:rPr lang="en-US" dirty="0" smtClean="0">
                <a:latin typeface="Adobe Arabic" pitchFamily="18" charset="-78"/>
                <a:cs typeface="Adobe Arabic" pitchFamily="18" charset="-78"/>
              </a:rPr>
              <a:t>Password</a:t>
            </a:r>
            <a:endParaRPr lang="fa-IR" dirty="0" smtClean="0">
              <a:latin typeface="Adobe Arabic" pitchFamily="18" charset="-78"/>
              <a:cs typeface="Adobe Arabic" pitchFamily="18" charset="-78"/>
            </a:endParaRPr>
          </a:p>
          <a:p>
            <a:pPr marL="82296" indent="0" algn="r" rtl="1">
              <a:buNone/>
            </a:pPr>
            <a:endParaRPr lang="en-US" dirty="0" smtClean="0">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قفل اکانت در صورت تکرار در وارد کردن اشتباه کلمه عبور</a:t>
            </a:r>
          </a:p>
          <a:p>
            <a:pPr marL="82296" indent="0" algn="r" rtl="1">
              <a:buNone/>
            </a:pPr>
            <a:endParaRPr lang="fa-IR" dirty="0" smtClean="0">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سرویس عدم بازیابی کلمه عبور</a:t>
            </a:r>
          </a:p>
          <a:p>
            <a:pPr algn="r" rtl="1">
              <a:buFont typeface="Arial" charset="0"/>
              <a:buChar char="•"/>
            </a:pPr>
            <a:endParaRPr lang="en-US"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107364942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75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250"/>
                            </p:stCondLst>
                            <p:childTnLst>
                              <p:par>
                                <p:cTn id="10" presetID="2" presetClass="entr" presetSubtype="4" fill="hold" nodeType="afterEffect">
                                  <p:stCondLst>
                                    <p:cond delay="75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500"/>
                            </p:stCondLst>
                            <p:childTnLst>
                              <p:par>
                                <p:cTn id="15" presetID="2" presetClass="entr" presetSubtype="4" fill="hold" nodeType="afterEffect">
                                  <p:stCondLst>
                                    <p:cond delay="75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a:solidFill>
                  <a:srgbClr val="FF0000"/>
                </a:solidFill>
                <a:latin typeface="Adobe Arabic" pitchFamily="18" charset="-78"/>
                <a:cs typeface="Adobe Arabic" pitchFamily="18" charset="-78"/>
              </a:rPr>
              <a:t>غیر فعال کردن سرویس های بلااستفاده و ریسک پذیر</a:t>
            </a:r>
            <a:r>
              <a:rPr lang="fa-IR" b="1" dirty="0" smtClean="0">
                <a:solidFill>
                  <a:srgbClr val="FF0000"/>
                </a:solidFill>
                <a:latin typeface="Adobe Arabic" pitchFamily="18" charset="-78"/>
                <a:cs typeface="Adobe Arabic" pitchFamily="18" charset="-78"/>
              </a:rPr>
              <a:t>:</a:t>
            </a:r>
            <a:endParaRPr lang="en-US" dirty="0"/>
          </a:p>
        </p:txBody>
      </p:sp>
      <p:sp>
        <p:nvSpPr>
          <p:cNvPr id="3" name="Content Placeholder 2"/>
          <p:cNvSpPr>
            <a:spLocks noGrp="1"/>
          </p:cNvSpPr>
          <p:nvPr>
            <p:ph idx="1"/>
          </p:nvPr>
        </p:nvSpPr>
        <p:spPr>
          <a:xfrm>
            <a:off x="1435608" y="1447800"/>
            <a:ext cx="7098792" cy="4800600"/>
          </a:xfrm>
        </p:spPr>
        <p:txBody>
          <a:bodyPr>
            <a:normAutofit fontScale="85000" lnSpcReduction="10000"/>
          </a:bodyPr>
          <a:lstStyle/>
          <a:p>
            <a:pPr marL="82296" indent="0" algn="r" rtl="1">
              <a:buNone/>
            </a:pPr>
            <a:endParaRPr lang="fa-IR" b="1" dirty="0" smtClean="0">
              <a:solidFill>
                <a:srgbClr val="FF0000"/>
              </a:solidFill>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تا حد امکان سرویس هایی که از پروتکل </a:t>
            </a:r>
            <a:r>
              <a:rPr lang="en-US" dirty="0" smtClean="0">
                <a:latin typeface="Adobe Arabic" pitchFamily="18" charset="-78"/>
                <a:cs typeface="Adobe Arabic" pitchFamily="18" charset="-78"/>
              </a:rPr>
              <a:t>UDP</a:t>
            </a:r>
            <a:r>
              <a:rPr lang="fa-IR" dirty="0" smtClean="0">
                <a:latin typeface="Adobe Arabic" pitchFamily="18" charset="-78"/>
                <a:cs typeface="Adobe Arabic" pitchFamily="18" charset="-78"/>
              </a:rPr>
              <a:t> استفاده می نمایند، غیرفعال گردند.</a:t>
            </a:r>
          </a:p>
          <a:p>
            <a:pPr algn="r" rtl="1">
              <a:buFont typeface="Arial" charset="0"/>
              <a:buChar char="•"/>
            </a:pPr>
            <a:endParaRPr lang="fa-IR" dirty="0" smtClean="0">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غیرفعال نمودن سرویس های مثل:</a:t>
            </a:r>
          </a:p>
          <a:p>
            <a:pPr marL="82296" indent="0" algn="r" rtl="1">
              <a:buNone/>
            </a:pPr>
            <a:r>
              <a:rPr lang="fa-IR" dirty="0" smtClean="0">
                <a:latin typeface="Adobe Arabic" pitchFamily="18" charset="-78"/>
                <a:cs typeface="Adobe Arabic" pitchFamily="18" charset="-78"/>
              </a:rPr>
              <a:t>		</a:t>
            </a:r>
            <a:r>
              <a:rPr lang="en-US" dirty="0" err="1" smtClean="0">
                <a:latin typeface="Adobe Arabic" pitchFamily="18" charset="-78"/>
                <a:cs typeface="Adobe Arabic" pitchFamily="18" charset="-78"/>
              </a:rPr>
              <a:t>Bootp</a:t>
            </a:r>
            <a:r>
              <a:rPr lang="en-US" dirty="0" smtClean="0">
                <a:latin typeface="Adobe Arabic" pitchFamily="18" charset="-78"/>
                <a:cs typeface="Adobe Arabic" pitchFamily="18" charset="-78"/>
              </a:rPr>
              <a:t>, http server, service </a:t>
            </a:r>
            <a:r>
              <a:rPr lang="en-US" dirty="0" err="1" smtClean="0">
                <a:latin typeface="Adobe Arabic" pitchFamily="18" charset="-78"/>
                <a:cs typeface="Adobe Arabic" pitchFamily="18" charset="-78"/>
              </a:rPr>
              <a:t>config</a:t>
            </a:r>
            <a:r>
              <a:rPr lang="en-US" dirty="0" smtClean="0">
                <a:latin typeface="Adobe Arabic" pitchFamily="18" charset="-78"/>
                <a:cs typeface="Adobe Arabic" pitchFamily="18" charset="-78"/>
              </a:rPr>
              <a:t> (</a:t>
            </a:r>
            <a:r>
              <a:rPr lang="en-US" dirty="0" err="1" smtClean="0">
                <a:latin typeface="Adobe Arabic" pitchFamily="18" charset="-78"/>
                <a:cs typeface="Adobe Arabic" pitchFamily="18" charset="-78"/>
              </a:rPr>
              <a:t>tftp</a:t>
            </a:r>
            <a:r>
              <a:rPr lang="en-US" dirty="0" smtClean="0">
                <a:latin typeface="Adobe Arabic" pitchFamily="18" charset="-78"/>
                <a:cs typeface="Adobe Arabic" pitchFamily="18" charset="-78"/>
              </a:rPr>
              <a:t> boot)</a:t>
            </a:r>
            <a:endParaRPr lang="fa-IR" dirty="0" smtClean="0">
              <a:latin typeface="Adobe Arabic" pitchFamily="18" charset="-78"/>
              <a:cs typeface="Adobe Arabic" pitchFamily="18" charset="-78"/>
            </a:endParaRPr>
          </a:p>
          <a:p>
            <a:pPr marL="82296" indent="0" algn="r" rtl="1">
              <a:buNone/>
            </a:pPr>
            <a:endParaRPr lang="en-US" dirty="0" smtClean="0">
              <a:latin typeface="Adobe Arabic" pitchFamily="18" charset="-78"/>
              <a:cs typeface="Adobe Arabic" pitchFamily="18" charset="-78"/>
            </a:endParaRPr>
          </a:p>
          <a:p>
            <a:pPr algn="r" rtl="1">
              <a:buFont typeface="Arial" charset="0"/>
              <a:buChar char="•"/>
            </a:pPr>
            <a:r>
              <a:rPr lang="fa-IR" dirty="0" smtClean="0">
                <a:latin typeface="Adobe Arabic" pitchFamily="18" charset="-78"/>
                <a:cs typeface="Adobe Arabic" pitchFamily="18" charset="-78"/>
              </a:rPr>
              <a:t>غیر فعال کردن پروتکل </a:t>
            </a:r>
            <a:r>
              <a:rPr lang="en-US" dirty="0" smtClean="0">
                <a:latin typeface="Adobe Arabic" pitchFamily="18" charset="-78"/>
                <a:cs typeface="Adobe Arabic" pitchFamily="18" charset="-78"/>
              </a:rPr>
              <a:t>CDP</a:t>
            </a:r>
            <a:endParaRPr lang="fa-IR" dirty="0" smtClean="0">
              <a:latin typeface="Adobe Arabic" pitchFamily="18" charset="-78"/>
              <a:cs typeface="Adobe Arabic" pitchFamily="18" charset="-78"/>
            </a:endParaRPr>
          </a:p>
          <a:p>
            <a:pPr marL="82296" indent="0" algn="r" rtl="1">
              <a:buNone/>
            </a:pPr>
            <a:endParaRPr lang="fa-IR" dirty="0" smtClean="0">
              <a:latin typeface="Adobe Arabic" pitchFamily="18" charset="-78"/>
              <a:cs typeface="Adobe Arabic" pitchFamily="18" charset="-78"/>
            </a:endParaRPr>
          </a:p>
          <a:p>
            <a:pPr algn="r" rtl="1">
              <a:buFont typeface="Arial" charset="0"/>
              <a:buChar char="•"/>
            </a:pPr>
            <a:r>
              <a:rPr lang="fa-IR" dirty="0">
                <a:latin typeface="Adobe Arabic" pitchFamily="18" charset="-78"/>
                <a:cs typeface="Adobe Arabic" pitchFamily="18" charset="-78"/>
              </a:rPr>
              <a:t>غیر فعال کردن پروتکل </a:t>
            </a:r>
            <a:r>
              <a:rPr lang="en-US" dirty="0" smtClean="0">
                <a:latin typeface="Adobe Arabic" pitchFamily="18" charset="-78"/>
                <a:cs typeface="Adobe Arabic" pitchFamily="18" charset="-78"/>
              </a:rPr>
              <a:t>LLDP</a:t>
            </a:r>
            <a:r>
              <a:rPr lang="fa-IR" dirty="0" smtClean="0">
                <a:latin typeface="Adobe Arabic" pitchFamily="18" charset="-78"/>
                <a:cs typeface="Adobe Arabic" pitchFamily="18" charset="-78"/>
              </a:rPr>
              <a:t> (نسخه استاندارد </a:t>
            </a:r>
            <a:r>
              <a:rPr lang="en-US" dirty="0" smtClean="0">
                <a:latin typeface="Adobe Arabic" pitchFamily="18" charset="-78"/>
                <a:cs typeface="Adobe Arabic" pitchFamily="18" charset="-78"/>
              </a:rPr>
              <a:t>CDP</a:t>
            </a:r>
            <a:r>
              <a:rPr lang="fa-IR" dirty="0" smtClean="0">
                <a:latin typeface="Adobe Arabic" pitchFamily="18" charset="-78"/>
                <a:cs typeface="Adobe Arabic" pitchFamily="18" charset="-78"/>
              </a:rPr>
              <a:t>)</a:t>
            </a:r>
            <a:endParaRPr lang="fa-IR" dirty="0">
              <a:latin typeface="Adobe Arabic" pitchFamily="18" charset="-78"/>
              <a:cs typeface="Adobe Arabic" pitchFamily="18" charset="-78"/>
            </a:endParaRPr>
          </a:p>
          <a:p>
            <a:pPr algn="r" rtl="1">
              <a:buFont typeface="Arial" charset="0"/>
              <a:buChar char="•"/>
            </a:pPr>
            <a:endParaRPr lang="en-US" dirty="0">
              <a:latin typeface="Adobe Arabic" pitchFamily="18" charset="-78"/>
              <a:cs typeface="Adobe Arabic" pitchFamily="18" charset="-78"/>
            </a:endParaRPr>
          </a:p>
        </p:txBody>
      </p:sp>
      <p:sp>
        <p:nvSpPr>
          <p:cNvPr id="4" name="Subtitle 2"/>
          <p:cNvSpPr txBox="1">
            <a:spLocks/>
          </p:cNvSpPr>
          <p:nvPr/>
        </p:nvSpPr>
        <p:spPr>
          <a:xfrm rot="16200000">
            <a:off x="-1295400" y="4191000"/>
            <a:ext cx="3581400" cy="533400"/>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algn="r" rtl="1"/>
            <a:r>
              <a:rPr lang="fa-IR" sz="2800" dirty="0">
                <a:latin typeface="A Rezvan-fat" pitchFamily="2" charset="-78"/>
                <a:cs typeface="A Rezvan-fat" pitchFamily="2" charset="-78"/>
              </a:rPr>
              <a:t>مقاوم سازی تجهیزات شبکه</a:t>
            </a:r>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95828345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7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2250"/>
                            </p:stCondLst>
                            <p:childTnLst>
                              <p:par>
                                <p:cTn id="10" presetID="2" presetClass="entr" presetSubtype="4" fill="hold" nodeType="afterEffect">
                                  <p:stCondLst>
                                    <p:cond delay="50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1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500"/>
                            </p:stCondLst>
                            <p:childTnLst>
                              <p:par>
                                <p:cTn id="15" presetID="2" presetClass="entr" presetSubtype="4" fill="hold" nodeType="afterEffect">
                                  <p:stCondLst>
                                    <p:cond delay="50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750"/>
                            </p:stCondLst>
                            <p:childTnLst>
                              <p:par>
                                <p:cTn id="20" presetID="2" presetClass="entr" presetSubtype="4" fill="hold" nodeType="afterEffect">
                                  <p:stCondLst>
                                    <p:cond delay="50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75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9000"/>
                            </p:stCondLst>
                            <p:childTnLst>
                              <p:par>
                                <p:cTn id="25" presetID="2" presetClass="entr" presetSubtype="4" fill="hold" nodeType="afterEffect">
                                  <p:stCondLst>
                                    <p:cond delay="50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175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175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887</TotalTime>
  <Words>2685</Words>
  <Application>Microsoft Office PowerPoint</Application>
  <PresentationFormat>On-screen Show (4:3)</PresentationFormat>
  <Paragraphs>387</Paragraphs>
  <Slides>37</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37</vt:i4>
      </vt:variant>
    </vt:vector>
  </HeadingPairs>
  <TitlesOfParts>
    <vt:vector size="49" baseType="lpstr">
      <vt:lpstr>A Aref_ graffiti</vt:lpstr>
      <vt:lpstr>A Maghreb jadid</vt:lpstr>
      <vt:lpstr>A Rezvan-fat</vt:lpstr>
      <vt:lpstr>Adobe Arabic</vt:lpstr>
      <vt:lpstr>ae_Ostorah</vt:lpstr>
      <vt:lpstr>Arial</vt:lpstr>
      <vt:lpstr>Calibri</vt:lpstr>
      <vt:lpstr>Gill Sans MT</vt:lpstr>
      <vt:lpstr>Majalla UI</vt:lpstr>
      <vt:lpstr>Verdana</vt:lpstr>
      <vt:lpstr>Wingdings 2</vt:lpstr>
      <vt:lpstr>Solstice</vt:lpstr>
      <vt:lpstr>به نام خدا </vt:lpstr>
      <vt:lpstr>امنیت تجهیزات  و پروتکلهای سوئیچینگ و مسیریابی</vt:lpstr>
      <vt:lpstr>فهرست مطالب:</vt:lpstr>
      <vt:lpstr>Hardening</vt:lpstr>
      <vt:lpstr>کنترل خطوط tty و vty</vt:lpstr>
      <vt:lpstr>مدیریت کلمه عبور:</vt:lpstr>
      <vt:lpstr>نگهداری کلمات عبور بصورت رمز شده</vt:lpstr>
      <vt:lpstr>ادامه امنیت کلمه عبور:</vt:lpstr>
      <vt:lpstr>غیر فعال کردن سرویس های بلااستفاده و ریسک پذیر:</vt:lpstr>
      <vt:lpstr>امنیت Session:</vt:lpstr>
      <vt:lpstr>سایر نکات Hardening</vt:lpstr>
      <vt:lpstr>استفاده از بهترین شیوه رویدادنگاری</vt:lpstr>
      <vt:lpstr>مقاوم سازی پروتکل SNMP</vt:lpstr>
      <vt:lpstr>ســـرویس AAA</vt:lpstr>
      <vt:lpstr>فهرست مطالب:</vt:lpstr>
      <vt:lpstr>VLAN بندی</vt:lpstr>
      <vt:lpstr>امنیت پروتکل STP</vt:lpstr>
      <vt:lpstr>ویژگی Port Security</vt:lpstr>
      <vt:lpstr>کنترل طوفان ترافیک</vt:lpstr>
      <vt:lpstr>ویژگی DHCP Snooping</vt:lpstr>
      <vt:lpstr>IP Source Guard</vt:lpstr>
      <vt:lpstr>ویژگی DAI</vt:lpstr>
      <vt:lpstr>شبکه مجازی خصوصی</vt:lpstr>
      <vt:lpstr>پروتکل IEEE 802.1x</vt:lpstr>
      <vt:lpstr>فهرست مطالب:</vt:lpstr>
      <vt:lpstr>Access Control List</vt:lpstr>
      <vt:lpstr>Access Control List</vt:lpstr>
      <vt:lpstr>Route Maps</vt:lpstr>
      <vt:lpstr>ویژگی Passive Interface</vt:lpstr>
      <vt:lpstr>ترجمه آدرس شبکه (NAT)</vt:lpstr>
      <vt:lpstr>استاندارد RFC 2827</vt:lpstr>
      <vt:lpstr>احراز هویت در پروتکل‌های مسیریابی</vt:lpstr>
      <vt:lpstr>امنیت در پروتکل RIP</vt:lpstr>
      <vt:lpstr>امنیت در پروتکل EIGRP</vt:lpstr>
      <vt:lpstr>امنیت در پروتکل OSPF</vt:lpstr>
      <vt:lpstr>امنیت در پروتکل BGP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MTR</dc:creator>
  <cp:lastModifiedBy>omid arzi</cp:lastModifiedBy>
  <cp:revision>125</cp:revision>
  <dcterms:created xsi:type="dcterms:W3CDTF">2006-08-16T00:00:00Z</dcterms:created>
  <dcterms:modified xsi:type="dcterms:W3CDTF">2022-01-15T07:44:42Z</dcterms:modified>
</cp:coreProperties>
</file>