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56" autoAdjust="0"/>
    <p:restoredTop sz="94660"/>
  </p:normalViewPr>
  <p:slideViewPr>
    <p:cSldViewPr>
      <p:cViewPr varScale="1">
        <p:scale>
          <a:sx n="54" d="100"/>
          <a:sy n="54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310FA-43EA-4A34-A135-523FE19ED65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009A-F0D0-45E4-A062-D9BC22681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39BD0-0ADE-4C5E-86C8-E504DBED8A9A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2F375-AAEF-45FB-9F17-030F39E93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F375-AAEF-45FB-9F17-030F39E93A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5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F375-AAEF-45FB-9F17-030F39E93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F375-AAEF-45FB-9F17-030F39E93A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3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F375-AAEF-45FB-9F17-030F39E93A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1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F375-AAEF-45FB-9F17-030F39E93A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7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F375-AAEF-45FB-9F17-030F39E93A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F375-AAEF-45FB-9F17-030F39E93A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76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F375-AAEF-45FB-9F17-030F39E93A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2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C05-86FB-499A-B560-4F2D599DB286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905C-6C0A-4958-8EF4-D0E68F9E729D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7918-6C33-4048-919F-ECE125F0EE2D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22C-F123-4A20-8ED8-0E27EC77C4F9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EA76-39B6-4369-8881-FACF2A23E902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6A7C-A84C-4701-B4D6-DE3200B01337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E72E-DD8C-4B78-86EF-C1C172731560}" type="datetime1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FFD-B924-41AA-87F6-7F1E33CF7EB4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FDD-C909-4150-BC8D-09731A79B69F}" type="datetime1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22D-21B1-4176-AD4B-1820BD457DA2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3495-DF1B-4C80-B3EA-5F300D7F1823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4C45F-1AC4-4492-BC1C-0C956164FAE4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69E2-0020-4F89-9780-4B7DE1A4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762000"/>
            <a:ext cx="5410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itchFamily="2" charset="-78"/>
              </a:rPr>
              <a:t>معرفی 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VoIP</a:t>
            </a:r>
            <a:endParaRPr lang="fa-IR" sz="5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Voice over internet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protocol)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eza\Desktop\VOIP\Immigrant-Market-A-Fertile-Hunting-Ground-For-VoIP-Providers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05000" y="2590800"/>
            <a:ext cx="5080000" cy="419099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za\Desktop\VOIP\voip_diagram_ata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2161295"/>
            <a:ext cx="7467600" cy="42938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15957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en-US" sz="2400" b="1" dirty="0" smtClean="0">
                <a:cs typeface="B Nazanin" pitchFamily="2" charset="-78"/>
              </a:rPr>
              <a:t>  Computer to Computer 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76600" y="350838"/>
            <a:ext cx="5486400" cy="1020762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Titr" pitchFamily="2" charset="-78"/>
              </a:rPr>
              <a:t>نحوه برقراری ارتباط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6600" y="350838"/>
            <a:ext cx="5486400" cy="1020762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Titr" pitchFamily="2" charset="-78"/>
              </a:rPr>
              <a:t>مشکلات ارتباط تلفنی مبنی بر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IP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72604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 این مشکلات در سه دسته جای میگیرند:</a:t>
            </a: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>مشکلات شبکه، مشکلات پیکربندی تجهیزات، مشکلات موجود در سمت رابط های آنالوگ تلفن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245584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cs typeface="B Nazanin" pitchFamily="2" charset="-78"/>
              </a:rPr>
              <a:t> مشکلات شبکه: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تاخیر</a:t>
            </a:r>
            <a:r>
              <a:rPr lang="fa-IR" sz="2400" b="1" dirty="0" smtClean="0">
                <a:cs typeface="B Nazanin" pitchFamily="2" charset="-78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fa-IR" sz="2400" b="1" dirty="0" smtClean="0">
                <a:cs typeface="B Nazanin" pitchFamily="2" charset="-78"/>
              </a:rPr>
              <a:t>)</a:t>
            </a:r>
          </a:p>
          <a:p>
            <a:pPr algn="r" rtl="1">
              <a:buFontTx/>
              <a:buChar char="-"/>
            </a:pP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نوسانات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تاخیر</a:t>
            </a:r>
            <a:r>
              <a:rPr lang="fa-IR" sz="2400" b="1" dirty="0" smtClean="0">
                <a:cs typeface="B Nazanin" pitchFamily="2" charset="-78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Jitter</a:t>
            </a:r>
            <a:r>
              <a:rPr lang="fa-IR" sz="2400" b="1" dirty="0" smtClean="0">
                <a:cs typeface="B Nazanin" pitchFamily="2" charset="-78"/>
              </a:rPr>
              <a:t>)</a:t>
            </a:r>
          </a:p>
          <a:p>
            <a:pPr algn="r" rtl="1">
              <a:buFontTx/>
              <a:buChar char="-"/>
            </a:pP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تخریب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بسته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های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صوتی</a:t>
            </a:r>
            <a:r>
              <a:rPr lang="fa-IR" sz="2400" b="1" dirty="0" smtClean="0">
                <a:cs typeface="B Nazanin" pitchFamily="2" charset="-78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Packet</a:t>
            </a: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Lose</a:t>
            </a:r>
            <a:r>
              <a:rPr lang="fa-IR" sz="2400" b="1" dirty="0" smtClean="0">
                <a:cs typeface="B Nazanin" pitchFamily="2" charset="-78"/>
              </a:rPr>
              <a:t>)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6600" y="350838"/>
            <a:ext cx="5486400" cy="1020762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Titr" pitchFamily="2" charset="-78"/>
              </a:rPr>
              <a:t>تاخیر صدا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400" b="1" dirty="0" smtClean="0">
                <a:ea typeface="Calibri"/>
                <a:cs typeface="B Nazanin"/>
              </a:rPr>
              <a:t> تاخير صدا به عنوان يكي از مهم‌ترين عامل‌هاي كيفيت صدا نقش مهمي در شكل‌گيري يك ارتباط صوتي مطلوب دارد.</a:t>
            </a:r>
            <a:endParaRPr lang="en-US" sz="2000" b="1" dirty="0">
              <a:cs typeface="B Nazanin" pitchFamily="2" charset="-78"/>
            </a:endParaRPr>
          </a:p>
        </p:txBody>
      </p:sp>
      <p:pic>
        <p:nvPicPr>
          <p:cNvPr id="6147" name="Picture 3" descr="C:\Users\Reza\Desktop\VOIP\monitor-network-latency-800x8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4394200" cy="439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9000" y="3886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ارسال دوباره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4913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اصلاح خطا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029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شناسایی صدا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11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3207603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400" b="1" dirty="0" smtClean="0">
                <a:cs typeface="B Nazanin"/>
              </a:rPr>
              <a:t> راهکارهای مقابله با تاخیر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6600" y="350838"/>
            <a:ext cx="5486400" cy="1020762"/>
          </a:xfrm>
        </p:spPr>
        <p:txBody>
          <a:bodyPr>
            <a:normAutofit/>
          </a:bodyPr>
          <a:lstStyle/>
          <a:p>
            <a:pPr algn="r" rtl="1"/>
            <a:r>
              <a:rPr lang="ar-SA" sz="4000" dirty="0" smtClean="0">
                <a:cs typeface="B Titr" pitchFamily="2" charset="-78"/>
              </a:rPr>
              <a:t>انواع  تهدیدات صوتی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75706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نفوذ به سیستم کنترل تماس </a:t>
            </a:r>
            <a:r>
              <a:rPr lang="ar-SA" sz="2400" b="1" dirty="0" smtClean="0">
                <a:cs typeface="B Nazanin" pitchFamily="2" charset="-78"/>
              </a:rPr>
              <a:t>(</a:t>
            </a:r>
            <a:r>
              <a:rPr lang="en-US" sz="2400" b="1" dirty="0" smtClean="0">
                <a:cs typeface="B Nazanin" pitchFamily="2" charset="-78"/>
              </a:rPr>
              <a:t>Toll Fraud</a:t>
            </a:r>
            <a:r>
              <a:rPr lang="ar-SA" sz="2400" b="1" dirty="0" smtClean="0">
                <a:cs typeface="B Nazanin" pitchFamily="2" charset="-78"/>
              </a:rPr>
              <a:t>)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362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عدم پذیرش سرویس </a:t>
            </a:r>
            <a:r>
              <a:rPr lang="ar-SA" sz="2400" b="1" dirty="0" smtClean="0">
                <a:cs typeface="B Nazanin" pitchFamily="2" charset="-78"/>
              </a:rPr>
              <a:t>(</a:t>
            </a:r>
            <a:r>
              <a:rPr lang="en-US" sz="2400" b="1" dirty="0" smtClean="0">
                <a:cs typeface="B Nazanin" pitchFamily="2" charset="-78"/>
              </a:rPr>
              <a:t>Denial of Service</a:t>
            </a:r>
            <a:r>
              <a:rPr lang="ar-SA" sz="2400" b="1" dirty="0" smtClean="0">
                <a:cs typeface="B Nazanin" pitchFamily="2" charset="-78"/>
              </a:rPr>
              <a:t>)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8911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en-US" sz="2400" b="1" dirty="0" smtClean="0"/>
              <a:t> </a:t>
            </a:r>
            <a:r>
              <a:rPr lang="fa-IR" sz="2400" b="1" dirty="0" smtClean="0">
                <a:cs typeface="B Nazanin" pitchFamily="2" charset="-78"/>
              </a:rPr>
              <a:t>جعل هویت </a:t>
            </a:r>
            <a:r>
              <a:rPr lang="ar-SA" sz="2400" b="1" dirty="0" smtClean="0">
                <a:cs typeface="B Nazanin" pitchFamily="2" charset="-78"/>
              </a:rPr>
              <a:t>(</a:t>
            </a:r>
            <a:r>
              <a:rPr lang="en-US" sz="2400" b="1" dirty="0" smtClean="0">
                <a:cs typeface="B Nazanin" pitchFamily="2" charset="-78"/>
              </a:rPr>
              <a:t>Spoofing</a:t>
            </a:r>
            <a:r>
              <a:rPr lang="ar-SA" sz="2400" b="1" dirty="0" smtClean="0">
                <a:cs typeface="B Nazanin" pitchFamily="2" charset="-78"/>
              </a:rPr>
              <a:t>)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4245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en-US" sz="2400" b="1" dirty="0" smtClean="0"/>
              <a:t> </a:t>
            </a:r>
            <a:r>
              <a:rPr lang="ar-SA" sz="2400" b="1" dirty="0" smtClean="0">
                <a:cs typeface="B Nazanin" pitchFamily="2" charset="-78"/>
              </a:rPr>
              <a:t>استراق سمع (</a:t>
            </a:r>
            <a:r>
              <a:rPr lang="en-US" sz="2400" b="1" dirty="0" smtClean="0">
                <a:cs typeface="B Nazanin" pitchFamily="2" charset="-78"/>
              </a:rPr>
              <a:t>Eavesdropping</a:t>
            </a:r>
            <a:r>
              <a:rPr lang="ar-SA" sz="2400" b="1" dirty="0" smtClean="0">
                <a:cs typeface="B Nazanin" pitchFamily="2" charset="-78"/>
              </a:rPr>
              <a:t>)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7171" name="Picture 3" descr="C:\Users\Reza\Desktop\VOIP\spy-pic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3860800" cy="3860800"/>
          </a:xfrm>
          <a:prstGeom prst="rect">
            <a:avLst/>
          </a:prstGeom>
          <a:noFill/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6600" y="350838"/>
            <a:ext cx="5486400" cy="1020762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Titr" pitchFamily="2" charset="-78"/>
              </a:rPr>
              <a:t>نحوه حفاظت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75706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بهنگام نگه داشتن نرم‌افزارها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3622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استفاده و بهنگام سازی نرم‌افزارهای آنتی ویروس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8911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استفاده از گزینه‌ها و تنظمیات امنیتی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4245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 نصب و یا فعال نمودن یک فایروال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9" name="Picture 3" descr="C:\Users\Reza\Desktop\VOIP\spy-pic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2743200"/>
            <a:ext cx="3860800" cy="386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9000" y="38817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بررسی تنظیمات امنیتی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13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6600" y="350838"/>
            <a:ext cx="5486400" cy="1020762"/>
          </a:xfrm>
        </p:spPr>
        <p:txBody>
          <a:bodyPr>
            <a:normAutofit/>
          </a:bodyPr>
          <a:lstStyle/>
          <a:p>
            <a:pPr algn="r" rtl="1"/>
            <a:r>
              <a:rPr lang="ar-SA" sz="4000" dirty="0" smtClean="0">
                <a:cs typeface="B Titr" pitchFamily="2" charset="-78"/>
              </a:rPr>
              <a:t>تجارت بزرگ در زمينه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VOIP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819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ar-SA" sz="2400" b="1" dirty="0" smtClean="0">
                <a:cs typeface="B Nazanin" pitchFamily="2" charset="-78"/>
              </a:rPr>
              <a:t>فروش تجهيزات ساختاري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4245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ar-SA" sz="2400" b="1" dirty="0" smtClean="0">
                <a:cs typeface="B Nazanin" pitchFamily="2" charset="-78"/>
              </a:rPr>
              <a:t>فروش گوشي‌هاي تلفني جديد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95347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ar-SA" sz="2400" b="1" dirty="0" smtClean="0">
                <a:cs typeface="B Nazanin" pitchFamily="2" charset="-78"/>
              </a:rPr>
              <a:t>ارايه خدمات در قالب مراكز تلفني نسل بعد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9" name="Picture 3" descr="C:\Users\Reza\Desktop\VOIP\spy-pic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7800" y="2743200"/>
            <a:ext cx="3860800" cy="3860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1600200"/>
            <a:ext cx="845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en-US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امروزه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VOIP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و انتقال صوت بر پايه اين فناوري به صورت يك تجارت بزرگ در آمده‌است كه هم‌چنان روند رو به رشد بالايي دارد.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14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6600" y="350838"/>
            <a:ext cx="5486400" cy="1020762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Titr" pitchFamily="2" charset="-78"/>
              </a:rPr>
              <a:t>نتیجه گیری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3200" b="1" dirty="0" smtClean="0">
                <a:cs typeface="B Nazanin" pitchFamily="2" charset="-78"/>
              </a:rPr>
              <a:t> </a:t>
            </a:r>
            <a:r>
              <a:rPr lang="ar-SA" sz="2800" b="1" dirty="0" smtClean="0">
                <a:cs typeface="B Nazanin" pitchFamily="2" charset="-78"/>
              </a:rPr>
              <a:t>انتخاب یک سیستم تلفن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VoIP</a:t>
            </a:r>
          </a:p>
          <a:p>
            <a:pPr algn="r" rtl="1"/>
            <a:r>
              <a:rPr lang="ar-SA" sz="2800" dirty="0" smtClean="0">
                <a:cs typeface="B Nazanin" pitchFamily="2" charset="-78"/>
              </a:rPr>
              <a:t>اگر شما تصمیم به پیاده سازی سیستم </a:t>
            </a:r>
            <a:r>
              <a:rPr lang="en-US" sz="2800" dirty="0" smtClean="0">
                <a:cs typeface="B Nazanin" pitchFamily="2" charset="-78"/>
              </a:rPr>
              <a:t>VoIP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در سازمان خود دارید</a:t>
            </a:r>
            <a:r>
              <a:rPr lang="fa-IR" sz="2800" dirty="0" smtClean="0">
                <a:cs typeface="B Nazanin" pitchFamily="2" charset="-78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82882"/>
            <a:ext cx="84582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ابتدا مشخص کنید که کدام یک از تجهیزات تلفنی فعلی‌تان را می توانید حفظ کنید</a:t>
            </a:r>
            <a:r>
              <a:rPr lang="fa-IR" sz="2400" dirty="0" smtClean="0">
                <a:cs typeface="B Nazanin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400" dirty="0" smtClean="0">
                <a:cs typeface="B Nazanin" pitchFamily="2" charset="-78"/>
              </a:rPr>
              <a:t> بسیاری از سیستم‌های تلفن دیجیتال با افزودن کمترین سخت افزار و به روزرسانی نرم‌افزار دارای قابلیت آدرس‌دهی می‌شوند.</a:t>
            </a:r>
            <a:endParaRPr lang="fa-IR" sz="2400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مطمئن </a:t>
            </a:r>
            <a:r>
              <a:rPr lang="fa-IR" sz="2400" dirty="0" smtClean="0">
                <a:cs typeface="B Nazanin" pitchFamily="2" charset="-78"/>
              </a:rPr>
              <a:t>شوید</a:t>
            </a:r>
            <a:r>
              <a:rPr lang="ar-SA" sz="2400" dirty="0" smtClean="0">
                <a:cs typeface="B Nazanin" pitchFamily="2" charset="-78"/>
              </a:rPr>
              <a:t> که همه دستگاه‌های مورد استفاده شما مانند فکس، پردازشگر کارت اعتباری، سیستم‌های امنیتی و می‌توانند به صورت یکپارچه به سیستم تلفن </a:t>
            </a:r>
            <a:r>
              <a:rPr lang="en-US" sz="2400" dirty="0" smtClean="0">
                <a:cs typeface="B Nazanin" pitchFamily="2" charset="-78"/>
              </a:rPr>
              <a:t>VoIP </a:t>
            </a:r>
            <a:r>
              <a:rPr lang="ar-SA" sz="2400" dirty="0" smtClean="0">
                <a:cs typeface="B Nazanin" pitchFamily="2" charset="-78"/>
              </a:rPr>
              <a:t>شما متصل شود.</a:t>
            </a:r>
            <a:endParaRPr lang="fa-IR" sz="2400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400" dirty="0" smtClean="0">
                <a:cs typeface="B Nazanin" pitchFamily="2" charset="-78"/>
              </a:rPr>
              <a:t>سعی نکنید با خریدن تلفن‌های</a:t>
            </a:r>
            <a:r>
              <a:rPr lang="en-US" sz="2400" dirty="0" smtClean="0">
                <a:cs typeface="B Nazanin" pitchFamily="2" charset="-78"/>
              </a:rPr>
              <a:t>VoIP 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دست دوم در هزینه‌ها صرفه جویی کنید.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15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eza\Desktop\VOIP\Flower10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90676"/>
            <a:ext cx="3238500" cy="52673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65012" y="1295400"/>
            <a:ext cx="27863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8800" b="1" dirty="0" smtClean="0">
                <a:solidFill>
                  <a:srgbClr val="0070C0"/>
                </a:solidFill>
                <a:cs typeface="B Nasim" pitchFamily="2" charset="-78"/>
              </a:rPr>
              <a:t>پایان</a:t>
            </a:r>
            <a:endParaRPr lang="en-US" sz="11500" b="1" dirty="0">
              <a:solidFill>
                <a:srgbClr val="0070C0"/>
              </a:solidFill>
              <a:cs typeface="B Nasim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1295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ارتباطات يكي از نيازهاي حياتي بشريت است</a:t>
            </a: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1027" name="Picture 3" descr="C:\Users\Reza\Desktop\VOIP\communicat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81200"/>
            <a:ext cx="4267200" cy="4321215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19800" y="350838"/>
            <a:ext cx="2743200" cy="1020762"/>
          </a:xfrm>
        </p:spPr>
        <p:txBody>
          <a:bodyPr/>
          <a:lstStyle/>
          <a:p>
            <a:pPr algn="r"/>
            <a:r>
              <a:rPr lang="fa-IR" dirty="0" smtClean="0">
                <a:cs typeface="B Titr" pitchFamily="2" charset="-78"/>
              </a:rPr>
              <a:t>مقدمه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eza\Desktop\VOIP\long-distance-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3281" y="304800"/>
            <a:ext cx="3412519" cy="33528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19800" y="350838"/>
            <a:ext cx="2743200" cy="1020762"/>
          </a:xfrm>
        </p:spPr>
        <p:txBody>
          <a:bodyPr/>
          <a:lstStyle/>
          <a:p>
            <a:pPr algn="r"/>
            <a:r>
              <a:rPr lang="fa-IR" dirty="0" smtClean="0">
                <a:cs typeface="B Titr" pitchFamily="2" charset="-78"/>
              </a:rPr>
              <a:t>مقدمه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600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ارتباط بین مسافت های طولانی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4953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 شبکه های مخابراتی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PSTN</a:t>
            </a:r>
            <a:r>
              <a:rPr lang="fa-IR" sz="2400" b="1" dirty="0" smtClean="0">
                <a:cs typeface="B Nazanin" pitchFamily="2" charset="-78"/>
              </a:rPr>
              <a:t>)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2056" name="Picture 8" descr="C:\Users\Reza\Desktop\VOIP\Wireless_Telepho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86200"/>
            <a:ext cx="3810000" cy="2870200"/>
          </a:xfrm>
          <a:prstGeom prst="rect">
            <a:avLst/>
          </a:prstGeom>
          <a:noFill/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19800" y="427038"/>
            <a:ext cx="2743200" cy="1020762"/>
          </a:xfrm>
        </p:spPr>
        <p:txBody>
          <a:bodyPr>
            <a:normAutofit/>
          </a:bodyPr>
          <a:lstStyle/>
          <a:p>
            <a:pPr algn="r" rtl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VoIP</a:t>
            </a:r>
            <a:r>
              <a:rPr lang="fa-IR" sz="3600" dirty="0" smtClean="0">
                <a:cs typeface="B Titr" pitchFamily="2" charset="-78"/>
              </a:rPr>
              <a:t> </a:t>
            </a:r>
            <a:r>
              <a:rPr lang="fa-IR" sz="4000" dirty="0" smtClean="0">
                <a:cs typeface="B Titr" pitchFamily="2" charset="-78"/>
              </a:rPr>
              <a:t>چیست؟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59573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 برگرفته از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Voice over internet protocol</a:t>
            </a:r>
            <a:r>
              <a:rPr lang="en-US" sz="2800" b="1" dirty="0" smtClean="0"/>
              <a:t> 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3074" name="Picture 2" descr="C:\Users\Reza\Desktop\VOIP\424px-Voip_illustration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3284728" cy="4648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0" y="28149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استفاده از اینترنت برای مکالمات تلفنی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24400" y="350838"/>
            <a:ext cx="4038600" cy="1020762"/>
          </a:xfrm>
        </p:spPr>
        <p:txBody>
          <a:bodyPr>
            <a:normAutofit/>
          </a:bodyPr>
          <a:lstStyle/>
          <a:p>
            <a:pPr algn="r" rtl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VoIP</a:t>
            </a:r>
            <a:r>
              <a:rPr lang="fa-IR" sz="3600" dirty="0" smtClean="0">
                <a:cs typeface="B Titr" pitchFamily="2" charset="-78"/>
              </a:rPr>
              <a:t> </a:t>
            </a:r>
            <a:r>
              <a:rPr lang="fa-IR" sz="4000" dirty="0" smtClean="0">
                <a:cs typeface="B Titr" pitchFamily="2" charset="-78"/>
              </a:rPr>
              <a:t>چگونه کار میکند؟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600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en-US" sz="2000" b="1" dirty="0" smtClean="0">
                <a:cs typeface="+mj-cs"/>
              </a:rPr>
              <a:t>VoIP </a:t>
            </a:r>
            <a:r>
              <a:rPr lang="fa-IR" sz="2000" b="1" dirty="0" smtClean="0">
                <a:cs typeface="+mj-cs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از تکنولوژی دیجیتال استفاده میکند.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20574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صدا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236219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  <a:sym typeface="Wingdings" pitchFamily="2" charset="2"/>
              </a:rPr>
              <a:t> مبدل آنالوگ به دیجیتال 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36219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  <a:sym typeface="Wingdings" pitchFamily="2" charset="2"/>
              </a:rPr>
              <a:t> بسته بندی و ارسال 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85800" y="236219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  <a:sym typeface="Wingdings" pitchFamily="2" charset="2"/>
              </a:rPr>
              <a:t> دریافت بسته 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12419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  <a:sym typeface="Wingdings" pitchFamily="2" charset="2"/>
              </a:rPr>
              <a:t> مبدل دیجیتال به آنالوگ 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289559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  <a:sym typeface="Wingdings" pitchFamily="2" charset="2"/>
              </a:rPr>
              <a:t> صدا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1028" name="Picture 4" descr="C:\Users\Reza\Desktop\VOIP\pajet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9741" y="3810000"/>
            <a:ext cx="8367059" cy="2133599"/>
          </a:xfrm>
          <a:prstGeom prst="rect">
            <a:avLst/>
          </a:prstGeom>
          <a:noFill/>
        </p:spPr>
      </p:pic>
      <p:sp>
        <p:nvSpPr>
          <p:cNvPr id="16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6600" y="350838"/>
            <a:ext cx="5486400" cy="1020762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rgbClr val="00B050"/>
                </a:solidFill>
                <a:cs typeface="B Titr" pitchFamily="2" charset="-78"/>
              </a:rPr>
              <a:t>مزایای</a:t>
            </a:r>
            <a:r>
              <a:rPr lang="fa-IR" sz="4000" dirty="0" smtClean="0">
                <a:cs typeface="B Titr" pitchFamily="2" charset="-78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VoIP</a:t>
            </a:r>
            <a:r>
              <a:rPr lang="fa-IR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4000" dirty="0" smtClean="0">
                <a:cs typeface="B Titr" pitchFamily="2" charset="-78"/>
              </a:rPr>
              <a:t>نسبت به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PSTN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600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هزینه، هزینه، هزینه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2053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گفتگو با چند نفر در یک لحظه(کنفرانس)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73427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دسترسی آسان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6767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امکانات رایگان (مانند: </a:t>
            </a:r>
            <a:r>
              <a:rPr lang="en-US" sz="2000" dirty="0" smtClean="0"/>
              <a:t>Caller ID</a:t>
            </a:r>
            <a:r>
              <a:rPr lang="ar-SA" sz="2000" dirty="0" smtClean="0"/>
              <a:t>، </a:t>
            </a:r>
            <a:r>
              <a:rPr lang="en-US" sz="2000" dirty="0" smtClean="0"/>
              <a:t>Call Waiting</a:t>
            </a:r>
            <a:r>
              <a:rPr lang="ar-SA" sz="2000" dirty="0" smtClean="0"/>
              <a:t>، </a:t>
            </a:r>
            <a:r>
              <a:rPr lang="en-US" sz="2000" dirty="0" smtClean="0"/>
              <a:t>Call Transfer </a:t>
            </a:r>
            <a:r>
              <a:rPr lang="ar-SA" sz="2000" dirty="0" smtClean="0"/>
              <a:t>، </a:t>
            </a:r>
            <a:r>
              <a:rPr lang="en-US" sz="2000" dirty="0" smtClean="0"/>
              <a:t>Repeat Dialing </a:t>
            </a:r>
            <a:r>
              <a:rPr lang="ar-SA" sz="2000" dirty="0" smtClean="0"/>
              <a:t>،</a:t>
            </a:r>
            <a:r>
              <a:rPr lang="en-US" sz="2000" dirty="0" smtClean="0"/>
              <a:t>Return Call </a:t>
            </a:r>
            <a:r>
              <a:rPr lang="ar-SA" sz="2000" dirty="0" smtClean="0"/>
              <a:t>،</a:t>
            </a:r>
            <a:r>
              <a:rPr lang="en-US" sz="2000" dirty="0" smtClean="0"/>
              <a:t>Three-way Dialing </a:t>
            </a:r>
            <a:r>
              <a:rPr lang="fa-IR" sz="2400" b="1" dirty="0" smtClean="0">
                <a:cs typeface="B Nazanin" pitchFamily="2" charset="-78"/>
              </a:rPr>
              <a:t>)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1865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جابجایی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2051" name="Picture 3" descr="C:\Users\Reza\Desktop\VOIP\Benefit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1810929" cy="2895600"/>
          </a:xfrm>
          <a:prstGeom prst="rect">
            <a:avLst/>
          </a:prstGeom>
          <a:noFill/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6600" y="350838"/>
            <a:ext cx="5486400" cy="1020762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معایب</a:t>
            </a:r>
            <a:r>
              <a:rPr lang="fa-IR" sz="4000" dirty="0" smtClean="0">
                <a:cs typeface="B Titr" pitchFamily="2" charset="-78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VoIP</a:t>
            </a:r>
            <a:r>
              <a:rPr lang="fa-IR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4000" dirty="0" smtClean="0">
                <a:cs typeface="B Titr" pitchFamily="2" charset="-78"/>
              </a:rPr>
              <a:t>نسبت به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PSTN</a:t>
            </a:r>
            <a:endParaRPr lang="en-US" sz="4000" dirty="0">
              <a:cs typeface="B Titr" pitchFamily="2" charset="-78"/>
            </a:endParaRPr>
          </a:p>
        </p:txBody>
      </p:sp>
      <p:pic>
        <p:nvPicPr>
          <p:cNvPr id="6" name="Picture 3" descr="C:\Users\Reza\Desktop\VOIP\Benefits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990" y="304800"/>
            <a:ext cx="1809749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9000" y="1600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پیچیدگی فنی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2053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هرزنامه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743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برق بره </a:t>
            </a:r>
            <a:r>
              <a:rPr lang="en-US" sz="2400" b="1" dirty="0" smtClean="0">
                <a:cs typeface="B Nazanin" pitchFamily="2" charset="-78"/>
              </a:rPr>
              <a:t>VoIP</a:t>
            </a:r>
            <a:r>
              <a:rPr lang="fa-IR" sz="2400" b="1" dirty="0" smtClean="0">
                <a:cs typeface="B Nazanin" pitchFamily="2" charset="-78"/>
              </a:rPr>
              <a:t> رفته!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28553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امنیت، سرعت، کیفیت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6600" y="350838"/>
            <a:ext cx="5486400" cy="1020762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Titr" pitchFamily="2" charset="-78"/>
              </a:rPr>
              <a:t>نحوه برقراری ارتباط</a:t>
            </a:r>
            <a:endParaRPr lang="en-US" sz="4000" dirty="0">
              <a:cs typeface="B Titr" pitchFamily="2" charset="-78"/>
            </a:endParaRPr>
          </a:p>
        </p:txBody>
      </p:sp>
      <p:pic>
        <p:nvPicPr>
          <p:cNvPr id="4098" name="Picture 2" descr="C:\Users\Reza\Desktop\VOIP\voip_diagram_ata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2" y="2209800"/>
            <a:ext cx="7467596" cy="43492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15957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en-US" sz="2400" b="1" dirty="0" smtClean="0">
                <a:cs typeface="B Nazanin" pitchFamily="2" charset="-78"/>
              </a:rPr>
              <a:t> ATA 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4100" name="Picture 4" descr="C:\Users\Reza\Desktop\VOIP\286_withsuppl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3200400" cy="2661385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29400" y="15957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en-US" sz="2400" b="1" dirty="0" smtClean="0">
                <a:cs typeface="B Nazanin" pitchFamily="2" charset="-78"/>
              </a:rPr>
              <a:t> IP Phones 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76600" y="350838"/>
            <a:ext cx="5486400" cy="1020762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Titr" pitchFamily="2" charset="-78"/>
              </a:rPr>
              <a:t>نحوه برقراری ارتباط</a:t>
            </a:r>
            <a:endParaRPr lang="en-US" sz="4000" dirty="0">
              <a:cs typeface="B Titr" pitchFamily="2" charset="-78"/>
            </a:endParaRPr>
          </a:p>
        </p:txBody>
      </p:sp>
      <p:pic>
        <p:nvPicPr>
          <p:cNvPr id="5123" name="Picture 3" descr="C:\Users\Reza\Desktop\VOIP\voip-phon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2108206"/>
            <a:ext cx="7618413" cy="4380587"/>
          </a:xfrm>
          <a:prstGeom prst="rect">
            <a:avLst/>
          </a:prstGeom>
          <a:noFill/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228600" y="62484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www.parsdigishop.sellfile.ir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69E2-0020-4F89-9780-4B7DE1A415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538</Words>
  <Application>Microsoft Office PowerPoint</Application>
  <PresentationFormat>On-screen Show (4:3)</PresentationFormat>
  <Paragraphs>129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 Nasim</vt:lpstr>
      <vt:lpstr>B Nazanin</vt:lpstr>
      <vt:lpstr>B Titr</vt:lpstr>
      <vt:lpstr>Calibri</vt:lpstr>
      <vt:lpstr>Times New Roman</vt:lpstr>
      <vt:lpstr>Wingdings</vt:lpstr>
      <vt:lpstr>Office Theme</vt:lpstr>
      <vt:lpstr>PowerPoint Presentation</vt:lpstr>
      <vt:lpstr>مقدمه</vt:lpstr>
      <vt:lpstr>مقدمه</vt:lpstr>
      <vt:lpstr>VoIP چیست؟</vt:lpstr>
      <vt:lpstr>VoIP چگونه کار میکند؟</vt:lpstr>
      <vt:lpstr>مزایای VoIP نسبت به PSTN</vt:lpstr>
      <vt:lpstr>معایب VoIP نسبت به PSTN</vt:lpstr>
      <vt:lpstr>نحوه برقراری ارتباط</vt:lpstr>
      <vt:lpstr>نحوه برقراری ارتباط</vt:lpstr>
      <vt:lpstr>نحوه برقراری ارتباط</vt:lpstr>
      <vt:lpstr>مشکلات ارتباط تلفنی مبنی بر IP</vt:lpstr>
      <vt:lpstr>تاخیر صدا</vt:lpstr>
      <vt:lpstr>انواع  تهدیدات صوتی</vt:lpstr>
      <vt:lpstr>نحوه حفاظت</vt:lpstr>
      <vt:lpstr>تجارت بزرگ در زمينه VOIP</vt:lpstr>
      <vt:lpstr>نتیجه گیری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Reza</dc:creator>
  <cp:lastModifiedBy>omid arzi</cp:lastModifiedBy>
  <cp:revision>73</cp:revision>
  <dcterms:created xsi:type="dcterms:W3CDTF">2011-10-29T17:40:59Z</dcterms:created>
  <dcterms:modified xsi:type="dcterms:W3CDTF">2022-01-17T09:01:58Z</dcterms:modified>
</cp:coreProperties>
</file>