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sldIdLst>
    <p:sldId id="332" r:id="rId2"/>
    <p:sldId id="333" r:id="rId3"/>
    <p:sldId id="334" r:id="rId4"/>
    <p:sldId id="335" r:id="rId5"/>
    <p:sldId id="336" r:id="rId6"/>
    <p:sldId id="337" r:id="rId7"/>
    <p:sldId id="338" r:id="rId8"/>
    <p:sldId id="339" r:id="rId9"/>
    <p:sldId id="340" r:id="rId10"/>
    <p:sldId id="341" r:id="rId11"/>
    <p:sldId id="342" r:id="rId12"/>
    <p:sldId id="343" r:id="rId13"/>
    <p:sldId id="344" r:id="rId14"/>
    <p:sldId id="345" r:id="rId15"/>
    <p:sldId id="346" r:id="rId16"/>
    <p:sldId id="347" r:id="rId17"/>
    <p:sldId id="348" r:id="rId18"/>
    <p:sldId id="349" r:id="rId19"/>
    <p:sldId id="350" r:id="rId20"/>
    <p:sldId id="351" r:id="rId21"/>
    <p:sldId id="352" r:id="rId22"/>
    <p:sldId id="353" r:id="rId23"/>
    <p:sldId id="354" r:id="rId24"/>
    <p:sldId id="355" r:id="rId25"/>
    <p:sldId id="356" r:id="rId26"/>
    <p:sldId id="357" r:id="rId27"/>
    <p:sldId id="358" r:id="rId28"/>
    <p:sldId id="359" r:id="rId29"/>
    <p:sldId id="360" r:id="rId30"/>
    <p:sldId id="361" r:id="rId31"/>
    <p:sldId id="362" r:id="rId32"/>
    <p:sldId id="363" r:id="rId33"/>
    <p:sldId id="364" r:id="rId34"/>
    <p:sldId id="365" r:id="rId35"/>
    <p:sldId id="366" r:id="rId36"/>
    <p:sldId id="367" r:id="rId37"/>
    <p:sldId id="368" r:id="rId38"/>
    <p:sldId id="369" r:id="rId39"/>
    <p:sldId id="370" r:id="rId40"/>
    <p:sldId id="371" r:id="rId41"/>
    <p:sldId id="372" r:id="rId42"/>
    <p:sldId id="373" r:id="rId43"/>
    <p:sldId id="374" r:id="rId44"/>
    <p:sldId id="375" r:id="rId45"/>
    <p:sldId id="376" r:id="rId46"/>
    <p:sldId id="377" r:id="rId47"/>
    <p:sldId id="378" r:id="rId48"/>
    <p:sldId id="379" r:id="rId49"/>
    <p:sldId id="380" r:id="rId50"/>
    <p:sldId id="382" r:id="rId51"/>
    <p:sldId id="384"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65" autoAdjust="0"/>
    <p:restoredTop sz="94708" autoAdjust="0"/>
  </p:normalViewPr>
  <p:slideViewPr>
    <p:cSldViewPr>
      <p:cViewPr varScale="1">
        <p:scale>
          <a:sx n="74" d="100"/>
          <a:sy n="74" d="100"/>
        </p:scale>
        <p:origin x="-984"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034"/>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FA19650C-28AE-4DFC-8055-FBB1B7E2F5E6}" type="datetimeFigureOut">
              <a:rPr lang="en-US" smtClean="0"/>
              <a:pPr/>
              <a:t>11/15/2015</a:t>
            </a:fld>
            <a:endParaRPr lang="en-US"/>
          </a:p>
        </p:txBody>
      </p:sp>
      <p:sp>
        <p:nvSpPr>
          <p:cNvPr id="16" name="Slide Number Placeholder 15"/>
          <p:cNvSpPr>
            <a:spLocks noGrp="1"/>
          </p:cNvSpPr>
          <p:nvPr>
            <p:ph type="sldNum" sz="quarter" idx="11"/>
          </p:nvPr>
        </p:nvSpPr>
        <p:spPr/>
        <p:txBody>
          <a:bodyPr/>
          <a:lstStyle/>
          <a:p>
            <a:fld id="{3BF714D8-EDEF-4B4C-B529-93EA3BC66BB5}" type="slidenum">
              <a:rPr lang="en-US" smtClean="0"/>
              <a:pPr/>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transition spd="slow">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A19650C-28AE-4DFC-8055-FBB1B7E2F5E6}" type="datetimeFigureOut">
              <a:rPr lang="en-US" smtClean="0"/>
              <a:pPr/>
              <a:t>11/15/2015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F714D8-EDEF-4B4C-B529-93EA3BC66BB5}" type="slidenum">
              <a:rPr lang="en-US" smtClean="0"/>
              <a:pPr/>
              <a:t>‹#›</a:t>
            </a:fld>
            <a:endParaRPr lang="en-US"/>
          </a:p>
        </p:txBody>
      </p:sp>
    </p:spTree>
  </p:cSld>
  <p:clrMapOvr>
    <a:masterClrMapping/>
  </p:clrMapOvr>
  <p:transition spd="slow">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A19650C-28AE-4DFC-8055-FBB1B7E2F5E6}" type="datetimeFigureOut">
              <a:rPr lang="en-US" smtClean="0"/>
              <a:pPr/>
              <a:t>11/15/2015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F714D8-EDEF-4B4C-B529-93EA3BC66BB5}" type="slidenum">
              <a:rPr lang="en-US" smtClean="0"/>
              <a:pPr/>
              <a:t>‹#›</a:t>
            </a:fld>
            <a:endParaRPr lang="en-US"/>
          </a:p>
        </p:txBody>
      </p:sp>
    </p:spTree>
  </p:cSld>
  <p:clrMapOvr>
    <a:masterClrMapping/>
  </p:clrMapOvr>
  <p:transition spd="slow">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FA19650C-28AE-4DFC-8055-FBB1B7E2F5E6}" type="datetimeFigureOut">
              <a:rPr lang="en-US" smtClean="0"/>
              <a:pPr/>
              <a:t>11/15/2015</a:t>
            </a:fld>
            <a:endParaRPr lang="en-US"/>
          </a:p>
        </p:txBody>
      </p:sp>
      <p:sp>
        <p:nvSpPr>
          <p:cNvPr id="15" name="Slide Number Placeholder 14"/>
          <p:cNvSpPr>
            <a:spLocks noGrp="1"/>
          </p:cNvSpPr>
          <p:nvPr>
            <p:ph type="sldNum" sz="quarter" idx="15"/>
          </p:nvPr>
        </p:nvSpPr>
        <p:spPr/>
        <p:txBody>
          <a:bodyPr/>
          <a:lstStyle>
            <a:lvl1pPr algn="ctr">
              <a:defRPr/>
            </a:lvl1pPr>
          </a:lstStyle>
          <a:p>
            <a:fld id="{3BF714D8-EDEF-4B4C-B529-93EA3BC66BB5}" type="slidenum">
              <a:rPr lang="en-US" smtClean="0"/>
              <a:pPr/>
              <a:t>‹#›</a:t>
            </a:fld>
            <a:endParaRPr lang="en-US"/>
          </a:p>
        </p:txBody>
      </p:sp>
      <p:sp>
        <p:nvSpPr>
          <p:cNvPr id="16" name="Footer Placeholder 15"/>
          <p:cNvSpPr>
            <a:spLocks noGrp="1"/>
          </p:cNvSpPr>
          <p:nvPr>
            <p:ph type="ftr" sz="quarter" idx="16"/>
          </p:nvPr>
        </p:nvSpPr>
        <p:spPr/>
        <p:txBody>
          <a:bodyPr/>
          <a:lstStyle/>
          <a:p>
            <a:endParaRPr lang="en-US"/>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transition spd="slow">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A19650C-28AE-4DFC-8055-FBB1B7E2F5E6}" type="datetimeFigureOut">
              <a:rPr lang="en-US" smtClean="0"/>
              <a:pPr/>
              <a:t>11/15/2015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F714D8-EDEF-4B4C-B529-93EA3BC66BB5}" type="slidenum">
              <a:rPr lang="en-US" smtClean="0"/>
              <a:pPr/>
              <a:t>‹#›</a:t>
            </a:fld>
            <a:endParaRPr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A19650C-28AE-4DFC-8055-FBB1B7E2F5E6}" type="datetimeFigureOut">
              <a:rPr lang="en-US" smtClean="0"/>
              <a:pPr/>
              <a:t>11/15/2015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F714D8-EDEF-4B4C-B529-93EA3BC66BB5}"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ransition spd="slow">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3BF714D8-EDEF-4B4C-B529-93EA3BC66BB5}" type="slidenum">
              <a:rPr lang="en-US" smtClean="0"/>
              <a:pPr/>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FA19650C-28AE-4DFC-8055-FBB1B7E2F5E6}" type="datetimeFigureOut">
              <a:rPr lang="en-US" smtClean="0"/>
              <a:pPr/>
              <a:t>11/15/2015</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A19650C-28AE-4DFC-8055-FBB1B7E2F5E6}" type="datetimeFigureOut">
              <a:rPr lang="en-US" smtClean="0"/>
              <a:pPr/>
              <a:t>11/15/2015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F714D8-EDEF-4B4C-B529-93EA3BC66BB5}"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transition spd="slow">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19650C-28AE-4DFC-8055-FBB1B7E2F5E6}" type="datetimeFigureOut">
              <a:rPr lang="en-US" smtClean="0"/>
              <a:pPr/>
              <a:t>11/15/2015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F714D8-EDEF-4B4C-B529-93EA3BC66BB5}" type="slidenum">
              <a:rPr lang="en-US" smtClean="0"/>
              <a:pPr/>
              <a:t>‹#›</a:t>
            </a:fld>
            <a:endParaRPr lang="en-US"/>
          </a:p>
        </p:txBody>
      </p:sp>
    </p:spTree>
  </p:cSld>
  <p:clrMapOvr>
    <a:masterClrMapping/>
  </p:clrMapOvr>
  <p:transition spd="slow">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FA19650C-28AE-4DFC-8055-FBB1B7E2F5E6}" type="datetimeFigureOut">
              <a:rPr lang="en-US" smtClean="0"/>
              <a:pPr/>
              <a:t>11/15/2015</a:t>
            </a:fld>
            <a:endParaRPr lang="en-US"/>
          </a:p>
        </p:txBody>
      </p:sp>
      <p:sp>
        <p:nvSpPr>
          <p:cNvPr id="9" name="Slide Number Placeholder 8"/>
          <p:cNvSpPr>
            <a:spLocks noGrp="1"/>
          </p:cNvSpPr>
          <p:nvPr>
            <p:ph type="sldNum" sz="quarter" idx="15"/>
          </p:nvPr>
        </p:nvSpPr>
        <p:spPr/>
        <p:txBody>
          <a:bodyPr/>
          <a:lstStyle/>
          <a:p>
            <a:fld id="{3BF714D8-EDEF-4B4C-B529-93EA3BC66BB5}" type="slidenum">
              <a:rPr lang="en-US" smtClean="0"/>
              <a:pPr/>
              <a:t>‹#›</a:t>
            </a:fld>
            <a:endParaRPr lang="en-US"/>
          </a:p>
        </p:txBody>
      </p:sp>
      <p:sp>
        <p:nvSpPr>
          <p:cNvPr id="10" name="Footer Placeholder 9"/>
          <p:cNvSpPr>
            <a:spLocks noGrp="1"/>
          </p:cNvSpPr>
          <p:nvPr>
            <p:ph type="ftr" sz="quarter" idx="16"/>
          </p:nvPr>
        </p:nvSpPr>
        <p:spPr/>
        <p:txBody>
          <a:bodyPr/>
          <a:lstStyle/>
          <a:p>
            <a:endParaRPr lang="en-US"/>
          </a:p>
        </p:txBody>
      </p:sp>
    </p:spTree>
  </p:cSld>
  <p:clrMapOvr>
    <a:masterClrMapping/>
  </p:clrMapOvr>
  <p:transition spd="slow">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FA19650C-28AE-4DFC-8055-FBB1B7E2F5E6}" type="datetimeFigureOut">
              <a:rPr lang="en-US" smtClean="0"/>
              <a:pPr/>
              <a:t>11/15/2015</a:t>
            </a:fld>
            <a:endParaRPr lang="en-US"/>
          </a:p>
        </p:txBody>
      </p:sp>
      <p:sp>
        <p:nvSpPr>
          <p:cNvPr id="9" name="Slide Number Placeholder 8"/>
          <p:cNvSpPr>
            <a:spLocks noGrp="1"/>
          </p:cNvSpPr>
          <p:nvPr>
            <p:ph type="sldNum" sz="quarter" idx="11"/>
          </p:nvPr>
        </p:nvSpPr>
        <p:spPr/>
        <p:txBody>
          <a:bodyPr/>
          <a:lstStyle/>
          <a:p>
            <a:fld id="{3BF714D8-EDEF-4B4C-B529-93EA3BC66BB5}"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transition spd="slow">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FA19650C-28AE-4DFC-8055-FBB1B7E2F5E6}" type="datetimeFigureOut">
              <a:rPr lang="en-US" smtClean="0"/>
              <a:pPr/>
              <a:t>11/15/2015</a:t>
            </a:fld>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3BF714D8-EDEF-4B4C-B529-93EA3BC66BB5}" type="slidenum">
              <a:rPr lang="en-US" smtClean="0"/>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spd="slow">
    <p:fade/>
  </p:transition>
  <p:timing>
    <p:tnLst>
      <p:par>
        <p:cTn id="1" dur="indefinite" restart="never" nodeType="tmRoot"/>
      </p:par>
    </p:tnLst>
  </p:timing>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پروژه دکترکیافر\34.bmp"/>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
        <p:nvSpPr>
          <p:cNvPr id="5" name="Rectangle 4"/>
          <p:cNvSpPr/>
          <p:nvPr/>
        </p:nvSpPr>
        <p:spPr>
          <a:xfrm>
            <a:off x="4572000" y="285728"/>
            <a:ext cx="4572000" cy="584775"/>
          </a:xfrm>
          <a:prstGeom prst="rect">
            <a:avLst/>
          </a:prstGeom>
        </p:spPr>
        <p:txBody>
          <a:bodyPr>
            <a:spAutoFit/>
          </a:bodyPr>
          <a:lstStyle/>
          <a:p>
            <a:pPr algn="ctr"/>
            <a:r>
              <a:rPr lang="fa-IR" sz="3200" b="1" dirty="0" smtClean="0">
                <a:solidFill>
                  <a:srgbClr val="FF0000"/>
                </a:solidFill>
              </a:rPr>
              <a:t>انرژي زمين گرمايي</a:t>
            </a:r>
          </a:p>
        </p:txBody>
      </p:sp>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57166"/>
            <a:ext cx="8229600" cy="5952194"/>
          </a:xfrm>
        </p:spPr>
        <p:txBody>
          <a:bodyPr/>
          <a:lstStyle/>
          <a:p>
            <a:pPr marL="137160" indent="0" algn="r">
              <a:buNone/>
            </a:pPr>
            <a:r>
              <a:rPr lang="fa-IR" b="1" dirty="0" smtClean="0">
                <a:solidFill>
                  <a:srgbClr val="FF0000"/>
                </a:solidFill>
              </a:rPr>
              <a:t>٢- مراکز گلخانه اي</a:t>
            </a:r>
          </a:p>
          <a:p>
            <a:pPr marL="137160" indent="0" algn="r">
              <a:buNone/>
            </a:pPr>
            <a:r>
              <a:rPr lang="fa-IR" sz="2000" dirty="0" smtClean="0">
                <a:solidFill>
                  <a:schemeClr val="bg1"/>
                </a:solidFill>
              </a:rPr>
              <a:t>مي توان آب گرم زمين گرمايي را توسط لوله آشي به داخل گلخانه ها هدايت نمود، تا بدين وسيله</a:t>
            </a:r>
          </a:p>
          <a:p>
            <a:pPr marL="137160" indent="0" algn="r">
              <a:buNone/>
            </a:pPr>
            <a:r>
              <a:rPr lang="fa-IR" sz="2000" dirty="0" smtClean="0">
                <a:solidFill>
                  <a:schemeClr val="bg1"/>
                </a:solidFill>
              </a:rPr>
              <a:t>حرارت مورد نياز جهت رشد و نمو گياهان، ميوه و سبزيهاي خاصي را فراهم نمود . براي ايجاد چنين</a:t>
            </a:r>
          </a:p>
          <a:p>
            <a:pPr marL="137160" indent="0" algn="r">
              <a:buNone/>
            </a:pPr>
            <a:r>
              <a:rPr lang="fa-IR" sz="2000" dirty="0" smtClean="0">
                <a:solidFill>
                  <a:schemeClr val="bg1"/>
                </a:solidFill>
              </a:rPr>
              <a:t>گلخانه هايي دمايي در حدود ٨٠ الي ١٢٠ درجه سانتيگراد مناسب است</a:t>
            </a:r>
            <a:r>
              <a:rPr lang="fa-IR" sz="2000" dirty="0" smtClean="0"/>
              <a:t>.</a:t>
            </a:r>
            <a:endParaRPr lang="en-US" sz="2000" dirty="0"/>
          </a:p>
        </p:txBody>
      </p:sp>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5" name="Rectangle 4"/>
          <p:cNvSpPr/>
          <p:nvPr/>
        </p:nvSpPr>
        <p:spPr>
          <a:xfrm>
            <a:off x="5857884" y="6000768"/>
            <a:ext cx="2505814" cy="523220"/>
          </a:xfrm>
          <a:prstGeom prst="rect">
            <a:avLst/>
          </a:prstGeom>
        </p:spPr>
        <p:txBody>
          <a:bodyPr wrap="none">
            <a:spAutoFit/>
          </a:bodyPr>
          <a:lstStyle/>
          <a:p>
            <a:r>
              <a:rPr lang="fa-IR" sz="2800" dirty="0" smtClean="0">
                <a:solidFill>
                  <a:srgbClr val="FF0000"/>
                </a:solidFill>
              </a:rPr>
              <a:t>گلخانه زمين گرمايي</a:t>
            </a:r>
            <a:endParaRPr lang="fa-IR" sz="2800" dirty="0">
              <a:solidFill>
                <a:srgbClr val="FF0000"/>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57166"/>
            <a:ext cx="8229600" cy="6215106"/>
          </a:xfrm>
        </p:spPr>
        <p:txBody>
          <a:bodyPr/>
          <a:lstStyle/>
          <a:p>
            <a:pPr algn="r"/>
            <a:endParaRPr lang="en-US" b="1" dirty="0" smtClean="0">
              <a:solidFill>
                <a:srgbClr val="FF0000"/>
              </a:solidFill>
            </a:endParaRPr>
          </a:p>
          <a:p>
            <a:pPr marL="137160" indent="0" algn="r">
              <a:buNone/>
            </a:pPr>
            <a:r>
              <a:rPr lang="fa-IR" b="1" dirty="0" smtClean="0">
                <a:solidFill>
                  <a:srgbClr val="FF0000"/>
                </a:solidFill>
              </a:rPr>
              <a:t>٣- گرمايش منازل</a:t>
            </a:r>
          </a:p>
          <a:p>
            <a:pPr algn="r"/>
            <a:endParaRPr lang="en-US" sz="2400" dirty="0" smtClean="0"/>
          </a:p>
          <a:p>
            <a:pPr marL="137160" indent="0" algn="r">
              <a:buNone/>
            </a:pPr>
            <a:r>
              <a:rPr lang="fa-IR" sz="2400" dirty="0" smtClean="0">
                <a:solidFill>
                  <a:schemeClr val="bg1"/>
                </a:solidFill>
              </a:rPr>
              <a:t>با کمك لوله کشي و يا رادياتورها ي ويژه مي توان مانند سيستم هاي شوفاژ موجود، آب گرم زمين</a:t>
            </a:r>
          </a:p>
          <a:p>
            <a:pPr marL="137160" indent="0" algn="r">
              <a:buNone/>
            </a:pPr>
            <a:r>
              <a:rPr lang="fa-IR" sz="2400" dirty="0" smtClean="0">
                <a:solidFill>
                  <a:schemeClr val="bg1"/>
                </a:solidFill>
              </a:rPr>
              <a:t>گرمايي را به داخل محيط ه اي منازل، بيمارستانها، ادارات و … منتقل و از حرارت اي ن آبهاي گرم جهت</a:t>
            </a:r>
          </a:p>
          <a:p>
            <a:pPr marL="137160" indent="0" algn="r">
              <a:buNone/>
            </a:pPr>
            <a:r>
              <a:rPr lang="fa-IR" sz="2400" dirty="0" smtClean="0">
                <a:solidFill>
                  <a:schemeClr val="bg1"/>
                </a:solidFill>
              </a:rPr>
              <a:t>تامين گرمايش محيط استفاده نمو د. براي گرمايش منازل ؛ آبهاي زمين گرمايي</a:t>
            </a:r>
          </a:p>
          <a:p>
            <a:pPr marL="137160" indent="0" algn="r">
              <a:buNone/>
            </a:pPr>
            <a:r>
              <a:rPr lang="fa-IR" sz="2400" dirty="0" smtClean="0">
                <a:solidFill>
                  <a:schemeClr val="bg1"/>
                </a:solidFill>
              </a:rPr>
              <a:t>مي بايست حرارتي در حدود ٥٠ الي ١٠٠ درجه سانتيگراد داشته باشند</a:t>
            </a:r>
            <a:r>
              <a:rPr lang="fa-IR" dirty="0" smtClean="0">
                <a:solidFill>
                  <a:schemeClr val="bg1"/>
                </a:solidFill>
              </a:rPr>
              <a:t>.</a:t>
            </a:r>
            <a:endParaRPr lang="en-US" dirty="0">
              <a:solidFill>
                <a:schemeClr val="bg1"/>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5" name="Rectangle 4"/>
          <p:cNvSpPr/>
          <p:nvPr/>
        </p:nvSpPr>
        <p:spPr>
          <a:xfrm>
            <a:off x="285720" y="6215082"/>
            <a:ext cx="6215106" cy="400110"/>
          </a:xfrm>
          <a:prstGeom prst="rect">
            <a:avLst/>
          </a:prstGeom>
        </p:spPr>
        <p:txBody>
          <a:bodyPr wrap="square">
            <a:spAutoFit/>
          </a:bodyPr>
          <a:lstStyle/>
          <a:p>
            <a:r>
              <a:rPr lang="fa-IR" sz="2000" dirty="0" smtClean="0"/>
              <a:t>گرمايش ساختمانها با استفاده از انرژي زمين گرمايي</a:t>
            </a:r>
            <a:endParaRPr lang="fa-IR" sz="2000" dirty="0"/>
          </a:p>
        </p:txBody>
      </p:sp>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20" y="357166"/>
            <a:ext cx="8572560" cy="6215106"/>
          </a:xfrm>
        </p:spPr>
        <p:txBody>
          <a:bodyPr/>
          <a:lstStyle/>
          <a:p>
            <a:pPr marL="137160" indent="0" algn="r">
              <a:buNone/>
            </a:pPr>
            <a:r>
              <a:rPr lang="fa-IR" b="1" dirty="0" smtClean="0">
                <a:solidFill>
                  <a:srgbClr val="FF0000"/>
                </a:solidFill>
              </a:rPr>
              <a:t>٤- حوضچه هاي پرورش ماهي</a:t>
            </a:r>
          </a:p>
          <a:p>
            <a:pPr marL="137160" indent="0" algn="r">
              <a:buNone/>
            </a:pPr>
            <a:r>
              <a:rPr lang="fa-IR" sz="2400" dirty="0" smtClean="0">
                <a:solidFill>
                  <a:schemeClr val="bg1"/>
                </a:solidFill>
              </a:rPr>
              <a:t>در مزارع پرورش ماهي مي توان با استفاده از آبهاي گرم زمين گرمايي، حرارت و شرايط مورد نياز براي</a:t>
            </a:r>
          </a:p>
          <a:p>
            <a:pPr marL="137160" indent="0" algn="r">
              <a:buNone/>
            </a:pPr>
            <a:r>
              <a:rPr lang="fa-IR" sz="2400" dirty="0" smtClean="0">
                <a:solidFill>
                  <a:schemeClr val="bg1"/>
                </a:solidFill>
              </a:rPr>
              <a:t>رشد و پرورش ماهي هاي خاص را فراهم نمود براي حوضچه هاي پرورش ماهي، آب گرم زمين گرمايي</a:t>
            </a:r>
          </a:p>
          <a:p>
            <a:pPr marL="137160" indent="0" algn="r">
              <a:buNone/>
            </a:pPr>
            <a:r>
              <a:rPr lang="fa-IR" sz="2400" dirty="0" smtClean="0">
                <a:solidFill>
                  <a:schemeClr val="bg1"/>
                </a:solidFill>
              </a:rPr>
              <a:t>مي بايست حرارتي در حدود ٢٠ الي ٤٠ درجه سانتيگراد داشته باشد.</a:t>
            </a:r>
            <a:endParaRPr lang="en-US" sz="2400" dirty="0">
              <a:solidFill>
                <a:schemeClr val="bg1"/>
              </a:solidFill>
            </a:endParaRPr>
          </a:p>
        </p:txBody>
      </p:sp>
      <p:pic>
        <p:nvPicPr>
          <p:cNvPr id="7170" name="Picture 2"/>
          <p:cNvPicPr>
            <a:picLocks noChangeAspect="1" noChangeArrowheads="1"/>
          </p:cNvPicPr>
          <p:nvPr/>
        </p:nvPicPr>
        <p:blipFill>
          <a:blip r:embed="rId2" cstate="print"/>
          <a:srcRect/>
          <a:stretch>
            <a:fillRect/>
          </a:stretch>
        </p:blipFill>
        <p:spPr bwMode="auto">
          <a:xfrm>
            <a:off x="0" y="3214686"/>
            <a:ext cx="9144000" cy="3643314"/>
          </a:xfrm>
          <a:prstGeom prst="rect">
            <a:avLst/>
          </a:prstGeom>
          <a:noFill/>
          <a:ln w="9525">
            <a:noFill/>
            <a:miter lim="800000"/>
            <a:headEnd/>
            <a:tailEnd/>
          </a:ln>
          <a:effectLst/>
        </p:spPr>
      </p:pic>
      <p:sp>
        <p:nvSpPr>
          <p:cNvPr id="5" name="Rectangle 4"/>
          <p:cNvSpPr/>
          <p:nvPr/>
        </p:nvSpPr>
        <p:spPr>
          <a:xfrm>
            <a:off x="4071934" y="6000768"/>
            <a:ext cx="4143404" cy="461665"/>
          </a:xfrm>
          <a:prstGeom prst="rect">
            <a:avLst/>
          </a:prstGeom>
        </p:spPr>
        <p:txBody>
          <a:bodyPr wrap="square">
            <a:spAutoFit/>
          </a:bodyPr>
          <a:lstStyle/>
          <a:p>
            <a:r>
              <a:rPr lang="fa-IR" sz="2400" dirty="0" smtClean="0">
                <a:solidFill>
                  <a:srgbClr val="FF0000"/>
                </a:solidFill>
              </a:rPr>
              <a:t>پرورش ماهي با استفاده از آبهاي گرم</a:t>
            </a:r>
            <a:endParaRPr lang="fa-IR" sz="2400" dirty="0">
              <a:solidFill>
                <a:srgbClr val="FF0000"/>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57166"/>
            <a:ext cx="8229600" cy="5952194"/>
          </a:xfrm>
        </p:spPr>
        <p:txBody>
          <a:bodyPr/>
          <a:lstStyle/>
          <a:p>
            <a:pPr marL="137160" indent="0" algn="r">
              <a:buNone/>
            </a:pPr>
            <a:r>
              <a:rPr lang="fa-IR" b="1" dirty="0" smtClean="0">
                <a:solidFill>
                  <a:srgbClr val="FF0000"/>
                </a:solidFill>
              </a:rPr>
              <a:t>٥- ذوب برف و پيشگيري از يخبندان در معابر</a:t>
            </a:r>
          </a:p>
          <a:p>
            <a:pPr marL="137160" indent="0" algn="r">
              <a:buNone/>
            </a:pPr>
            <a:r>
              <a:rPr lang="fa-IR" sz="2400" dirty="0" smtClean="0">
                <a:solidFill>
                  <a:schemeClr val="bg1"/>
                </a:solidFill>
              </a:rPr>
              <a:t>با استفاده از لوله هايي آه در زير معابر تعبيه مي شود مي توان در فصول سرما حرارت آبهاي گرم را ب ه</a:t>
            </a:r>
          </a:p>
          <a:p>
            <a:pPr marL="137160" indent="0" algn="r">
              <a:buNone/>
            </a:pPr>
            <a:r>
              <a:rPr lang="fa-IR" sz="2400" dirty="0" smtClean="0">
                <a:solidFill>
                  <a:schemeClr val="bg1"/>
                </a:solidFill>
              </a:rPr>
              <a:t>آسفالت خيابانها و جاده ها يا به سطوح پياده روها منتقل و بدين وسيله برف روي اين سطوح را ذوب</a:t>
            </a:r>
          </a:p>
          <a:p>
            <a:pPr marL="137160" indent="0" algn="r">
              <a:buNone/>
            </a:pPr>
            <a:r>
              <a:rPr lang="fa-IR" sz="2400" dirty="0" smtClean="0">
                <a:solidFill>
                  <a:schemeClr val="bg1"/>
                </a:solidFill>
              </a:rPr>
              <a:t>نمود. براي ذوب برف در معابر ؛آب گرم زمين گرمايي مي بايست حرارتي در حدود ٢٠ الي ٥٠ درجه</a:t>
            </a:r>
          </a:p>
          <a:p>
            <a:pPr marL="137160" indent="0" algn="r">
              <a:buNone/>
            </a:pPr>
            <a:r>
              <a:rPr lang="fa-IR" sz="2400" dirty="0" smtClean="0">
                <a:solidFill>
                  <a:schemeClr val="bg1"/>
                </a:solidFill>
              </a:rPr>
              <a:t>سانتيگراد داشته باشد</a:t>
            </a:r>
            <a:r>
              <a:rPr lang="fa-IR" dirty="0" smtClean="0">
                <a:solidFill>
                  <a:schemeClr val="bg1"/>
                </a:solidFill>
              </a:rPr>
              <a:t>.</a:t>
            </a:r>
            <a:endParaRPr lang="fa-IR" dirty="0">
              <a:solidFill>
                <a:schemeClr val="bg1"/>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cstate="print"/>
          <a:srcRect/>
          <a:stretch>
            <a:fillRect/>
          </a:stretch>
        </p:blipFill>
        <p:spPr bwMode="auto">
          <a:xfrm>
            <a:off x="4714876" y="1"/>
            <a:ext cx="4429124" cy="2784948"/>
          </a:xfrm>
          <a:prstGeom prst="rect">
            <a:avLst/>
          </a:prstGeom>
          <a:noFill/>
          <a:ln w="9525">
            <a:noFill/>
            <a:miter lim="800000"/>
            <a:headEnd/>
            <a:tailEnd/>
          </a:ln>
          <a:effectLst/>
        </p:spPr>
      </p:pic>
      <p:pic>
        <p:nvPicPr>
          <p:cNvPr id="8195" name="Picture 3"/>
          <p:cNvPicPr>
            <a:picLocks noChangeAspect="1" noChangeArrowheads="1"/>
          </p:cNvPicPr>
          <p:nvPr/>
        </p:nvPicPr>
        <p:blipFill>
          <a:blip r:embed="rId3" cstate="print"/>
          <a:srcRect/>
          <a:stretch>
            <a:fillRect/>
          </a:stretch>
        </p:blipFill>
        <p:spPr bwMode="auto">
          <a:xfrm>
            <a:off x="0" y="0"/>
            <a:ext cx="4714876" cy="2800344"/>
          </a:xfrm>
          <a:prstGeom prst="rect">
            <a:avLst/>
          </a:prstGeom>
          <a:noFill/>
          <a:ln w="9525">
            <a:noFill/>
            <a:miter lim="800000"/>
            <a:headEnd/>
            <a:tailEnd/>
          </a:ln>
          <a:effectLst/>
        </p:spPr>
      </p:pic>
      <p:pic>
        <p:nvPicPr>
          <p:cNvPr id="8196" name="Picture 4"/>
          <p:cNvPicPr>
            <a:picLocks noChangeAspect="1" noChangeArrowheads="1"/>
          </p:cNvPicPr>
          <p:nvPr/>
        </p:nvPicPr>
        <p:blipFill>
          <a:blip r:embed="rId4" cstate="print"/>
          <a:srcRect/>
          <a:stretch>
            <a:fillRect/>
          </a:stretch>
        </p:blipFill>
        <p:spPr bwMode="auto">
          <a:xfrm>
            <a:off x="0" y="2786058"/>
            <a:ext cx="9144000" cy="4071942"/>
          </a:xfrm>
          <a:prstGeom prst="rect">
            <a:avLst/>
          </a:prstGeom>
          <a:noFill/>
          <a:ln w="9525">
            <a:noFill/>
            <a:miter lim="800000"/>
            <a:headEnd/>
            <a:tailEnd/>
          </a:ln>
          <a:effectLst/>
        </p:spPr>
      </p:pic>
      <p:sp>
        <p:nvSpPr>
          <p:cNvPr id="7" name="Rectangle 6"/>
          <p:cNvSpPr/>
          <p:nvPr/>
        </p:nvSpPr>
        <p:spPr>
          <a:xfrm>
            <a:off x="1428728" y="3000372"/>
            <a:ext cx="7072330" cy="461665"/>
          </a:xfrm>
          <a:prstGeom prst="rect">
            <a:avLst/>
          </a:prstGeom>
        </p:spPr>
        <p:txBody>
          <a:bodyPr wrap="square">
            <a:spAutoFit/>
          </a:bodyPr>
          <a:lstStyle/>
          <a:p>
            <a:pPr algn="r"/>
            <a:r>
              <a:rPr lang="fa-IR" sz="2400" dirty="0" smtClean="0">
                <a:solidFill>
                  <a:srgbClr val="FF0000"/>
                </a:solidFill>
              </a:rPr>
              <a:t>ذوب برف و پيشگيري از يخبندان معابر توسط انرژي زمين گرمايي</a:t>
            </a:r>
            <a:endParaRPr lang="fa-IR" sz="2400" dirty="0">
              <a:solidFill>
                <a:srgbClr val="FF0000"/>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57166"/>
            <a:ext cx="8229600" cy="6286544"/>
          </a:xfrm>
        </p:spPr>
        <p:txBody>
          <a:bodyPr/>
          <a:lstStyle/>
          <a:p>
            <a:pPr marL="137160" indent="0" algn="r">
              <a:buNone/>
            </a:pPr>
            <a:r>
              <a:rPr lang="fa-IR" b="1" dirty="0" smtClean="0">
                <a:solidFill>
                  <a:srgbClr val="FF0000"/>
                </a:solidFill>
              </a:rPr>
              <a:t>٦- پمپ حرارتي</a:t>
            </a:r>
          </a:p>
          <a:p>
            <a:pPr marL="137160" indent="0" algn="r">
              <a:buNone/>
            </a:pPr>
            <a:r>
              <a:rPr lang="fa-IR" dirty="0" smtClean="0"/>
              <a:t>توسط پمپ هاي حرارتي مي توان در تابستان سرمايش و در زمستان گرمايش ساختمانها را تامين نمود.</a:t>
            </a:r>
            <a:endParaRPr lang="fa-IR" dirty="0"/>
          </a:p>
        </p:txBody>
      </p:sp>
      <p:pic>
        <p:nvPicPr>
          <p:cNvPr id="9219" name="Picture 3"/>
          <p:cNvPicPr>
            <a:picLocks noChangeAspect="1" noChangeArrowheads="1"/>
          </p:cNvPicPr>
          <p:nvPr/>
        </p:nvPicPr>
        <p:blipFill>
          <a:blip r:embed="rId2" cstate="print"/>
          <a:srcRect/>
          <a:stretch>
            <a:fillRect/>
          </a:stretch>
        </p:blipFill>
        <p:spPr bwMode="auto">
          <a:xfrm>
            <a:off x="0" y="2357430"/>
            <a:ext cx="9144000" cy="4500570"/>
          </a:xfrm>
          <a:prstGeom prst="rect">
            <a:avLst/>
          </a:prstGeom>
          <a:noFill/>
          <a:ln w="9525">
            <a:noFill/>
            <a:miter lim="800000"/>
            <a:headEnd/>
            <a:tailEnd/>
          </a:ln>
          <a:effectLst/>
        </p:spPr>
      </p:pic>
      <p:sp>
        <p:nvSpPr>
          <p:cNvPr id="6" name="Rectangle 5"/>
          <p:cNvSpPr/>
          <p:nvPr/>
        </p:nvSpPr>
        <p:spPr>
          <a:xfrm>
            <a:off x="6572264" y="5429264"/>
            <a:ext cx="2143140" cy="523220"/>
          </a:xfrm>
          <a:prstGeom prst="rect">
            <a:avLst/>
          </a:prstGeom>
        </p:spPr>
        <p:txBody>
          <a:bodyPr wrap="square">
            <a:spAutoFit/>
          </a:bodyPr>
          <a:lstStyle/>
          <a:p>
            <a:r>
              <a:rPr lang="fa-IR" sz="2800" dirty="0" smtClean="0">
                <a:solidFill>
                  <a:srgbClr val="FF0000"/>
                </a:solidFill>
              </a:rPr>
              <a:t>پمپ حرارتي</a:t>
            </a:r>
            <a:endParaRPr lang="fa-IR" sz="2800" dirty="0">
              <a:solidFill>
                <a:srgbClr val="FF0000"/>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57166"/>
            <a:ext cx="8229600" cy="6215106"/>
          </a:xfrm>
        </p:spPr>
        <p:txBody>
          <a:bodyPr/>
          <a:lstStyle/>
          <a:p>
            <a:pPr marL="137160" indent="0" algn="r">
              <a:buNone/>
            </a:pPr>
            <a:r>
              <a:rPr lang="fa-IR" dirty="0" smtClean="0">
                <a:solidFill>
                  <a:schemeClr val="bg1"/>
                </a:solidFill>
              </a:rPr>
              <a:t>انرژي زمين گرمايي در سالم نگاه داشتن محيط زيست بسيار مشهود مي باشد بطوريكه</a:t>
            </a:r>
          </a:p>
          <a:p>
            <a:pPr marL="137160" indent="0" algn="r">
              <a:buNone/>
            </a:pPr>
            <a:r>
              <a:rPr lang="fa-IR" dirty="0" smtClean="0">
                <a:solidFill>
                  <a:schemeClr val="bg1"/>
                </a:solidFill>
              </a:rPr>
              <a:t>تا سال ١٩٣٠ در شهر ريكياويك مردم براي گرمايش منازل خود از زغال سنگ استفاده مي آردند ولي</a:t>
            </a:r>
          </a:p>
          <a:p>
            <a:pPr marL="137160" indent="0" algn="r">
              <a:buNone/>
            </a:pPr>
            <a:r>
              <a:rPr lang="fa-IR" dirty="0" smtClean="0">
                <a:solidFill>
                  <a:schemeClr val="bg1"/>
                </a:solidFill>
              </a:rPr>
              <a:t>بعد از سال ١٩٣٠ استفاده از آب گرم زمين گرمايي براي گرمايش منازل آغاز شد و هم اکنون شهر</a:t>
            </a:r>
          </a:p>
          <a:p>
            <a:pPr marL="137160" indent="0" algn="r">
              <a:buNone/>
            </a:pPr>
            <a:r>
              <a:rPr lang="fa-IR" dirty="0" smtClean="0">
                <a:solidFill>
                  <a:schemeClr val="bg1"/>
                </a:solidFill>
              </a:rPr>
              <a:t>ريكياويك يكي از پاك ترين شهرهاي دنيا محسوب مي شود مهمترين دليل آن استفاده از انرژي زمين</a:t>
            </a:r>
          </a:p>
          <a:p>
            <a:pPr marL="137160" indent="0" algn="r">
              <a:buNone/>
            </a:pPr>
            <a:r>
              <a:rPr lang="fa-IR" dirty="0" smtClean="0">
                <a:solidFill>
                  <a:schemeClr val="bg1"/>
                </a:solidFill>
              </a:rPr>
              <a:t>گرمايي و جايگزيني آن به جاي مصرف سوختهاي فسيلي است.</a:t>
            </a:r>
            <a:endParaRPr lang="fa-IR" dirty="0">
              <a:solidFill>
                <a:schemeClr val="bg1"/>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cstate="print"/>
          <a:srcRect/>
          <a:stretch>
            <a:fillRect/>
          </a:stretch>
        </p:blipFill>
        <p:spPr bwMode="auto">
          <a:xfrm>
            <a:off x="0" y="0"/>
            <a:ext cx="9144000" cy="3670289"/>
          </a:xfrm>
          <a:prstGeom prst="rect">
            <a:avLst/>
          </a:prstGeom>
          <a:noFill/>
          <a:ln w="9525">
            <a:noFill/>
            <a:miter lim="800000"/>
            <a:headEnd/>
            <a:tailEnd/>
          </a:ln>
          <a:effectLst/>
        </p:spPr>
      </p:pic>
      <p:sp>
        <p:nvSpPr>
          <p:cNvPr id="5" name="Rectangle 4"/>
          <p:cNvSpPr/>
          <p:nvPr/>
        </p:nvSpPr>
        <p:spPr>
          <a:xfrm>
            <a:off x="2428860" y="214290"/>
            <a:ext cx="6357982" cy="461665"/>
          </a:xfrm>
          <a:prstGeom prst="rect">
            <a:avLst/>
          </a:prstGeom>
        </p:spPr>
        <p:txBody>
          <a:bodyPr wrap="square">
            <a:spAutoFit/>
          </a:bodyPr>
          <a:lstStyle/>
          <a:p>
            <a:r>
              <a:rPr lang="fa-IR" sz="2400" dirty="0" smtClean="0">
                <a:solidFill>
                  <a:srgbClr val="FF0000"/>
                </a:solidFill>
              </a:rPr>
              <a:t>شهر ريكياويك قبل از استفاده از انرژي زمين گرمايي</a:t>
            </a:r>
            <a:endParaRPr lang="fa-IR" sz="2400" dirty="0">
              <a:solidFill>
                <a:srgbClr val="FF0000"/>
              </a:solidFill>
            </a:endParaRPr>
          </a:p>
        </p:txBody>
      </p:sp>
      <p:pic>
        <p:nvPicPr>
          <p:cNvPr id="10243" name="Picture 3"/>
          <p:cNvPicPr>
            <a:picLocks noChangeAspect="1" noChangeArrowheads="1"/>
          </p:cNvPicPr>
          <p:nvPr/>
        </p:nvPicPr>
        <p:blipFill>
          <a:blip r:embed="rId3" cstate="print"/>
          <a:srcRect/>
          <a:stretch>
            <a:fillRect/>
          </a:stretch>
        </p:blipFill>
        <p:spPr bwMode="auto">
          <a:xfrm>
            <a:off x="0" y="3286124"/>
            <a:ext cx="9144000" cy="3571876"/>
          </a:xfrm>
          <a:prstGeom prst="rect">
            <a:avLst/>
          </a:prstGeom>
          <a:noFill/>
          <a:ln w="9525">
            <a:noFill/>
            <a:miter lim="800000"/>
            <a:headEnd/>
            <a:tailEnd/>
          </a:ln>
          <a:effectLst/>
        </p:spPr>
      </p:pic>
      <p:sp>
        <p:nvSpPr>
          <p:cNvPr id="7" name="Rectangle 6"/>
          <p:cNvSpPr/>
          <p:nvPr/>
        </p:nvSpPr>
        <p:spPr>
          <a:xfrm>
            <a:off x="1714480" y="3244334"/>
            <a:ext cx="6357981" cy="461665"/>
          </a:xfrm>
          <a:prstGeom prst="rect">
            <a:avLst/>
          </a:prstGeom>
        </p:spPr>
        <p:txBody>
          <a:bodyPr wrap="square">
            <a:spAutoFit/>
          </a:bodyPr>
          <a:lstStyle/>
          <a:p>
            <a:pPr algn="r"/>
            <a:r>
              <a:rPr lang="fa-IR" sz="2400" dirty="0" smtClean="0">
                <a:solidFill>
                  <a:srgbClr val="FF0000"/>
                </a:solidFill>
              </a:rPr>
              <a:t>شهر ريكياويك بعد از استفاده از انرژي زمين گرمايي</a:t>
            </a:r>
            <a:endParaRPr lang="fa-IR" sz="2400" dirty="0">
              <a:solidFill>
                <a:srgbClr val="FF0000"/>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85728"/>
            <a:ext cx="8229600" cy="6023632"/>
          </a:xfrm>
        </p:spPr>
        <p:txBody>
          <a:bodyPr>
            <a:normAutofit fontScale="77500" lnSpcReduction="20000"/>
          </a:bodyPr>
          <a:lstStyle/>
          <a:p>
            <a:pPr marL="137160" indent="0" algn="r">
              <a:buNone/>
            </a:pPr>
            <a:r>
              <a:rPr lang="fa-IR" sz="3400" b="1" dirty="0" smtClean="0">
                <a:solidFill>
                  <a:srgbClr val="FF0000"/>
                </a:solidFill>
              </a:rPr>
              <a:t>مقدمه</a:t>
            </a:r>
            <a:r>
              <a:rPr lang="fa-IR" b="1" dirty="0" smtClean="0">
                <a:solidFill>
                  <a:srgbClr val="FF0000"/>
                </a:solidFill>
              </a:rPr>
              <a:t>:</a:t>
            </a:r>
          </a:p>
          <a:p>
            <a:pPr marL="137160" indent="0" algn="r">
              <a:buNone/>
            </a:pPr>
            <a:r>
              <a:rPr lang="fa-IR" dirty="0" smtClean="0">
                <a:solidFill>
                  <a:schemeClr val="bg1"/>
                </a:solidFill>
              </a:rPr>
              <a:t>انرژي حرارتي که در پوسته جامد زمين وجود دارد، انرژي زمين گرمايي ناميده مي شود . مرکز زمين</a:t>
            </a:r>
          </a:p>
          <a:p>
            <a:pPr marL="137160" indent="0" algn="r">
              <a:buNone/>
            </a:pPr>
            <a:r>
              <a:rPr lang="fa-IR" dirty="0" smtClean="0">
                <a:solidFill>
                  <a:schemeClr val="bg1"/>
                </a:solidFill>
              </a:rPr>
              <a:t>منبع عظيمي از انرژي حرارتي است که به شكل هاي گوناگون از جمله فوران هاي آتشفشاني، آبهاي</a:t>
            </a:r>
          </a:p>
          <a:p>
            <a:pPr marL="137160" indent="0" algn="r">
              <a:buNone/>
            </a:pPr>
            <a:r>
              <a:rPr lang="fa-IR" dirty="0" smtClean="0">
                <a:solidFill>
                  <a:schemeClr val="bg1"/>
                </a:solidFill>
              </a:rPr>
              <a:t>گرم و يا بواسطه خاصيت رسانايي به سطح آن هدايت مي شوند . طبق فرضيه هاي موجود، زمين توده</a:t>
            </a:r>
          </a:p>
          <a:p>
            <a:pPr marL="137160" indent="0" algn="r">
              <a:buNone/>
            </a:pPr>
            <a:r>
              <a:rPr lang="fa-IR" dirty="0" smtClean="0">
                <a:solidFill>
                  <a:schemeClr val="bg1"/>
                </a:solidFill>
              </a:rPr>
              <a:t>اي آتشين بوده که بيش از ٤ ميليارد سال پيش شكل گرفته و بتدريج به انجماد و سردي گراييده است</a:t>
            </a:r>
          </a:p>
          <a:p>
            <a:pPr marL="137160" indent="0" algn="r">
              <a:buNone/>
            </a:pPr>
            <a:r>
              <a:rPr lang="fa-IR" dirty="0" smtClean="0">
                <a:solidFill>
                  <a:schemeClr val="bg1"/>
                </a:solidFill>
              </a:rPr>
              <a:t>و اين سرد شدن همچنان نيز ادامه دارد.</a:t>
            </a:r>
          </a:p>
          <a:p>
            <a:pPr marL="137160" indent="0" algn="r">
              <a:buNone/>
            </a:pPr>
            <a:r>
              <a:rPr lang="fa-IR" dirty="0" smtClean="0">
                <a:solidFill>
                  <a:schemeClr val="bg1"/>
                </a:solidFill>
              </a:rPr>
              <a:t>در حال حاضر از انرژي زمين گرمايي در بسياري از نقاط جهان و به صورتهاي مختلف، در سطح وسيعي</a:t>
            </a:r>
          </a:p>
          <a:p>
            <a:pPr marL="137160" indent="0" algn="r">
              <a:buNone/>
            </a:pPr>
            <a:r>
              <a:rPr lang="fa-IR" dirty="0" smtClean="0">
                <a:solidFill>
                  <a:schemeClr val="bg1"/>
                </a:solidFill>
              </a:rPr>
              <a:t>استفاده مي شود . محققين، همزمان با بكارگيري تكنو لوژي هاي قديمي تأمين انرژي، شيوه هاي جديد</a:t>
            </a:r>
          </a:p>
          <a:p>
            <a:pPr marL="137160" indent="0" algn="r">
              <a:buNone/>
            </a:pPr>
            <a:r>
              <a:rPr lang="fa-IR" dirty="0" smtClean="0">
                <a:solidFill>
                  <a:schemeClr val="bg1"/>
                </a:solidFill>
              </a:rPr>
              <a:t>تأمين انرژي را نيز به تكامل رسانيده اند . در آينده نيز تلاش براي توسعه آن، هم در زمينه کشف منابع</a:t>
            </a:r>
          </a:p>
          <a:p>
            <a:pPr marL="137160" indent="0" algn="r">
              <a:buNone/>
            </a:pPr>
            <a:r>
              <a:rPr lang="fa-IR" dirty="0" smtClean="0">
                <a:solidFill>
                  <a:schemeClr val="bg1"/>
                </a:solidFill>
              </a:rPr>
              <a:t>انرژي و هم در زمينه انتقال تكنولوژي امري اساسي تلقي مي شود . بهره برداري از انرژي زمين</a:t>
            </a:r>
          </a:p>
          <a:p>
            <a:pPr marL="137160" indent="0" algn="r">
              <a:buNone/>
            </a:pPr>
            <a:r>
              <a:rPr lang="fa-IR" dirty="0" smtClean="0">
                <a:solidFill>
                  <a:schemeClr val="bg1"/>
                </a:solidFill>
              </a:rPr>
              <a:t>گرمايي، بعنوان يك منبع انرژي بالق وه در اعماق زمين، مستقل از شرايط جوي بوده و قابليت جوابگويي</a:t>
            </a:r>
          </a:p>
          <a:p>
            <a:pPr marL="137160" indent="0" algn="r">
              <a:buNone/>
            </a:pPr>
            <a:r>
              <a:rPr lang="fa-IR" dirty="0" smtClean="0">
                <a:solidFill>
                  <a:schemeClr val="bg1"/>
                </a:solidFill>
              </a:rPr>
              <a:t>به نياز آنوني و آتي بشر را دارد.</a:t>
            </a:r>
            <a:endParaRPr lang="en-US" dirty="0">
              <a:solidFill>
                <a:schemeClr val="bg1"/>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J:\پروژه دکترکیافر\12.bmp"/>
          <p:cNvPicPr>
            <a:picLocks noGrp="1" noChangeAspect="1" noChangeArrowheads="1"/>
          </p:cNvPicPr>
          <p:nvPr>
            <p:ph idx="1"/>
          </p:nvPr>
        </p:nvPicPr>
        <p:blipFill>
          <a:blip r:embed="rId2" cstate="print"/>
          <a:srcRect/>
          <a:stretch>
            <a:fillRect/>
          </a:stretch>
        </p:blipFill>
        <p:spPr bwMode="auto">
          <a:xfrm>
            <a:off x="0" y="1"/>
            <a:ext cx="9144000" cy="6858000"/>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J:\پروژه دکترکیافر\13.bmp"/>
          <p:cNvPicPr>
            <a:picLocks noGrp="1" noChangeAspect="1" noChangeArrowheads="1"/>
          </p:cNvPicPr>
          <p:nvPr>
            <p:ph idx="1"/>
          </p:nvPr>
        </p:nvPicPr>
        <p:blipFill>
          <a:blip r:embed="rId2" cstate="print"/>
          <a:srcRect/>
          <a:stretch>
            <a:fillRect/>
          </a:stretch>
        </p:blipFill>
        <p:spPr bwMode="auto">
          <a:xfrm>
            <a:off x="4357686" y="0"/>
            <a:ext cx="4786314" cy="3589736"/>
          </a:xfrm>
          <a:prstGeom prst="rect">
            <a:avLst/>
          </a:prstGeom>
          <a:noFill/>
        </p:spPr>
      </p:pic>
      <p:pic>
        <p:nvPicPr>
          <p:cNvPr id="12291" name="Picture 3" descr="J:\پروژه دکترکیافر\14.bmp"/>
          <p:cNvPicPr>
            <a:picLocks noChangeAspect="1" noChangeArrowheads="1"/>
          </p:cNvPicPr>
          <p:nvPr/>
        </p:nvPicPr>
        <p:blipFill>
          <a:blip r:embed="rId3" cstate="print"/>
          <a:srcRect/>
          <a:stretch>
            <a:fillRect/>
          </a:stretch>
        </p:blipFill>
        <p:spPr bwMode="auto">
          <a:xfrm>
            <a:off x="-1" y="3571876"/>
            <a:ext cx="4357687" cy="3286124"/>
          </a:xfrm>
          <a:prstGeom prst="rect">
            <a:avLst/>
          </a:prstGeom>
          <a:noFill/>
        </p:spPr>
      </p:pic>
      <p:pic>
        <p:nvPicPr>
          <p:cNvPr id="12292" name="Picture 4" descr="J:\پروژه دکترکیافر\15.bmp"/>
          <p:cNvPicPr>
            <a:picLocks noChangeAspect="1" noChangeArrowheads="1"/>
          </p:cNvPicPr>
          <p:nvPr/>
        </p:nvPicPr>
        <p:blipFill>
          <a:blip r:embed="rId4" cstate="print"/>
          <a:srcRect/>
          <a:stretch>
            <a:fillRect/>
          </a:stretch>
        </p:blipFill>
        <p:spPr bwMode="auto">
          <a:xfrm>
            <a:off x="0" y="0"/>
            <a:ext cx="4357686" cy="3571876"/>
          </a:xfrm>
          <a:prstGeom prst="rect">
            <a:avLst/>
          </a:prstGeom>
          <a:noFill/>
        </p:spPr>
      </p:pic>
      <p:pic>
        <p:nvPicPr>
          <p:cNvPr id="12293" name="Picture 5" descr="J:\پروژه دکترکیافر\16.bmp"/>
          <p:cNvPicPr>
            <a:picLocks noChangeAspect="1" noChangeArrowheads="1"/>
          </p:cNvPicPr>
          <p:nvPr/>
        </p:nvPicPr>
        <p:blipFill>
          <a:blip r:embed="rId5" cstate="print"/>
          <a:srcRect/>
          <a:stretch>
            <a:fillRect/>
          </a:stretch>
        </p:blipFill>
        <p:spPr bwMode="auto">
          <a:xfrm>
            <a:off x="4357686" y="3571877"/>
            <a:ext cx="4786314" cy="3286124"/>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J:\پروژه دکترکیافر\18.bmp"/>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پروژه دکترکیافر\35.bmp"/>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پروژه دکترکیافر\36.bmp"/>
          <p:cNvPicPr>
            <a:picLocks noGrp="1" noChangeAspect="1" noChangeArrowheads="1"/>
          </p:cNvPicPr>
          <p:nvPr>
            <p:ph idx="1"/>
          </p:nvPr>
        </p:nvPicPr>
        <p:blipFill>
          <a:blip r:embed="rId2" cstate="print"/>
          <a:srcRect/>
          <a:stretch>
            <a:fillRect/>
          </a:stretch>
        </p:blipFill>
        <p:spPr bwMode="auto">
          <a:xfrm>
            <a:off x="5000629" y="1"/>
            <a:ext cx="4143372" cy="3500438"/>
          </a:xfrm>
          <a:prstGeom prst="rect">
            <a:avLst/>
          </a:prstGeom>
          <a:noFill/>
        </p:spPr>
      </p:pic>
      <p:pic>
        <p:nvPicPr>
          <p:cNvPr id="2051" name="Picture 3" descr="J:\پروژه دکترکیافر\37.bmp"/>
          <p:cNvPicPr>
            <a:picLocks noChangeAspect="1" noChangeArrowheads="1"/>
          </p:cNvPicPr>
          <p:nvPr/>
        </p:nvPicPr>
        <p:blipFill>
          <a:blip r:embed="rId3" cstate="print"/>
          <a:srcRect/>
          <a:stretch>
            <a:fillRect/>
          </a:stretch>
        </p:blipFill>
        <p:spPr bwMode="auto">
          <a:xfrm>
            <a:off x="0" y="3524250"/>
            <a:ext cx="5000628" cy="3333749"/>
          </a:xfrm>
          <a:prstGeom prst="rect">
            <a:avLst/>
          </a:prstGeom>
          <a:noFill/>
        </p:spPr>
      </p:pic>
      <p:pic>
        <p:nvPicPr>
          <p:cNvPr id="1026" name="Picture 2" descr="H:\پروژه دکترکیافر\38.bmp"/>
          <p:cNvPicPr>
            <a:picLocks noChangeAspect="1" noChangeArrowheads="1"/>
          </p:cNvPicPr>
          <p:nvPr/>
        </p:nvPicPr>
        <p:blipFill>
          <a:blip r:embed="rId4" cstate="print"/>
          <a:srcRect/>
          <a:stretch>
            <a:fillRect/>
          </a:stretch>
        </p:blipFill>
        <p:spPr bwMode="auto">
          <a:xfrm>
            <a:off x="0" y="0"/>
            <a:ext cx="5000628" cy="3500437"/>
          </a:xfrm>
          <a:prstGeom prst="rect">
            <a:avLst/>
          </a:prstGeom>
          <a:noFill/>
        </p:spPr>
      </p:pic>
      <p:pic>
        <p:nvPicPr>
          <p:cNvPr id="1027" name="Picture 3" descr="H:\پروژه دکترکیافر\39.bmp"/>
          <p:cNvPicPr>
            <a:picLocks noChangeAspect="1" noChangeArrowheads="1"/>
          </p:cNvPicPr>
          <p:nvPr/>
        </p:nvPicPr>
        <p:blipFill>
          <a:blip r:embed="rId5" cstate="print"/>
          <a:srcRect/>
          <a:stretch>
            <a:fillRect/>
          </a:stretch>
        </p:blipFill>
        <p:spPr bwMode="auto">
          <a:xfrm>
            <a:off x="5000629" y="3500438"/>
            <a:ext cx="4143372" cy="3357562"/>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پروژه دکترکیافر\40.bmp"/>
          <p:cNvPicPr>
            <a:picLocks noGrp="1" noChangeAspect="1" noChangeArrowheads="1"/>
          </p:cNvPicPr>
          <p:nvPr>
            <p:ph idx="1"/>
          </p:nvPr>
        </p:nvPicPr>
        <p:blipFill>
          <a:blip r:embed="rId2" cstate="print"/>
          <a:srcRect/>
          <a:stretch>
            <a:fillRect/>
          </a:stretch>
        </p:blipFill>
        <p:spPr bwMode="auto">
          <a:xfrm>
            <a:off x="0" y="1"/>
            <a:ext cx="4500562" cy="3571876"/>
          </a:xfrm>
          <a:prstGeom prst="rect">
            <a:avLst/>
          </a:prstGeom>
          <a:noFill/>
        </p:spPr>
      </p:pic>
      <p:pic>
        <p:nvPicPr>
          <p:cNvPr id="2051" name="Picture 3" descr="H:\پروژه دکترکیافر\41.bmp"/>
          <p:cNvPicPr>
            <a:picLocks noChangeAspect="1" noChangeArrowheads="1"/>
          </p:cNvPicPr>
          <p:nvPr/>
        </p:nvPicPr>
        <p:blipFill>
          <a:blip r:embed="rId3" cstate="print"/>
          <a:srcRect/>
          <a:stretch>
            <a:fillRect/>
          </a:stretch>
        </p:blipFill>
        <p:spPr bwMode="auto">
          <a:xfrm>
            <a:off x="4500562" y="3571876"/>
            <a:ext cx="4643438" cy="3286123"/>
          </a:xfrm>
          <a:prstGeom prst="rect">
            <a:avLst/>
          </a:prstGeom>
          <a:noFill/>
        </p:spPr>
      </p:pic>
      <p:pic>
        <p:nvPicPr>
          <p:cNvPr id="2052" name="Picture 4" descr="H:\پروژه دکترکیافر\42.bmp"/>
          <p:cNvPicPr>
            <a:picLocks noChangeAspect="1" noChangeArrowheads="1"/>
          </p:cNvPicPr>
          <p:nvPr/>
        </p:nvPicPr>
        <p:blipFill>
          <a:blip r:embed="rId4" cstate="print"/>
          <a:srcRect/>
          <a:stretch>
            <a:fillRect/>
          </a:stretch>
        </p:blipFill>
        <p:spPr bwMode="auto">
          <a:xfrm>
            <a:off x="4500562" y="0"/>
            <a:ext cx="4643438" cy="3571876"/>
          </a:xfrm>
          <a:prstGeom prst="rect">
            <a:avLst/>
          </a:prstGeom>
          <a:noFill/>
        </p:spPr>
      </p:pic>
      <p:pic>
        <p:nvPicPr>
          <p:cNvPr id="2053" name="Picture 5" descr="H:\پروژه دکترکیافر\43.bmp"/>
          <p:cNvPicPr>
            <a:picLocks noChangeAspect="1" noChangeArrowheads="1"/>
          </p:cNvPicPr>
          <p:nvPr/>
        </p:nvPicPr>
        <p:blipFill>
          <a:blip r:embed="rId5" cstate="print"/>
          <a:srcRect/>
          <a:stretch>
            <a:fillRect/>
          </a:stretch>
        </p:blipFill>
        <p:spPr bwMode="auto">
          <a:xfrm>
            <a:off x="0" y="3571876"/>
            <a:ext cx="4500562" cy="3286124"/>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28604"/>
            <a:ext cx="8229600" cy="5880756"/>
          </a:xfrm>
        </p:spPr>
        <p:txBody>
          <a:bodyPr>
            <a:normAutofit fontScale="92500" lnSpcReduction="10000"/>
          </a:bodyPr>
          <a:lstStyle/>
          <a:p>
            <a:pPr marL="137160" indent="0" algn="r">
              <a:buNone/>
            </a:pPr>
            <a:r>
              <a:rPr lang="fa-IR" sz="3500" b="1" dirty="0" smtClean="0">
                <a:solidFill>
                  <a:srgbClr val="FF0000"/>
                </a:solidFill>
              </a:rPr>
              <a:t>انرژي زمين گرمايي در ايرا</a:t>
            </a:r>
            <a:r>
              <a:rPr lang="fa-IR" b="1" dirty="0" smtClean="0">
                <a:solidFill>
                  <a:srgbClr val="FF0000"/>
                </a:solidFill>
              </a:rPr>
              <a:t>ن</a:t>
            </a:r>
          </a:p>
          <a:p>
            <a:pPr algn="r"/>
            <a:endParaRPr lang="en-US" dirty="0" smtClean="0"/>
          </a:p>
          <a:p>
            <a:pPr marL="137160" indent="0" algn="r">
              <a:buNone/>
            </a:pPr>
            <a:r>
              <a:rPr lang="fa-IR" dirty="0" smtClean="0">
                <a:solidFill>
                  <a:schemeClr val="bg1"/>
                </a:solidFill>
              </a:rPr>
              <a:t>استفاده از انرژي زمين گرمايي درايران به سالهاي بسيار دور مي رسد بطوري که مردم به شيوه هاي</a:t>
            </a:r>
          </a:p>
          <a:p>
            <a:pPr marL="137160" indent="0" algn="r">
              <a:buNone/>
            </a:pPr>
            <a:r>
              <a:rPr lang="fa-IR" dirty="0" smtClean="0">
                <a:solidFill>
                  <a:schemeClr val="bg1"/>
                </a:solidFill>
              </a:rPr>
              <a:t>سنتي از اين انرژي در محلهايي که چشم هاي آبگرم وجود داشت،در قالب حمامها و استخرهاي شنا</a:t>
            </a:r>
          </a:p>
          <a:p>
            <a:pPr marL="137160" indent="0" algn="r">
              <a:buNone/>
            </a:pPr>
            <a:r>
              <a:rPr lang="fa-IR" dirty="0" smtClean="0">
                <a:solidFill>
                  <a:schemeClr val="bg1"/>
                </a:solidFill>
              </a:rPr>
              <a:t>جهت مصارف آبدرماني و تفريحي استفاده مي کردند هم اکنون مطالعات احداث اولين نيروگاه زمين</a:t>
            </a:r>
          </a:p>
          <a:p>
            <a:pPr marL="137160" indent="0" algn="r">
              <a:buNone/>
            </a:pPr>
            <a:r>
              <a:rPr lang="fa-IR" dirty="0" smtClean="0">
                <a:solidFill>
                  <a:schemeClr val="bg1"/>
                </a:solidFill>
              </a:rPr>
              <a:t>گرمايي در آشورتوسط سازمان انرژيهاي نو ايران وابسته به وزارت نيرو در منطقه مشكين شهر در حال</a:t>
            </a:r>
          </a:p>
          <a:p>
            <a:pPr marL="137160" indent="0" algn="r">
              <a:buNone/>
            </a:pPr>
            <a:r>
              <a:rPr lang="fa-IR" dirty="0" smtClean="0">
                <a:solidFill>
                  <a:schemeClr val="bg1"/>
                </a:solidFill>
              </a:rPr>
              <a:t>اجراء است که تاکنون سه حلقه چاه اکتشافي به عمق هاي حدود ٣٢٠٠ متر، ٣١٧٠ متر و ٢٢٠٠ متر</a:t>
            </a:r>
          </a:p>
          <a:p>
            <a:pPr marL="137160" indent="0" algn="r">
              <a:buNone/>
            </a:pPr>
            <a:r>
              <a:rPr lang="fa-IR" dirty="0" smtClean="0">
                <a:solidFill>
                  <a:schemeClr val="bg1"/>
                </a:solidFill>
              </a:rPr>
              <a:t>جهت برآورد وتخمين پتانسيل انرژي زمين گرمايي در منطقه سبلان حفاري شده است و نتايج اوليه</a:t>
            </a:r>
          </a:p>
          <a:p>
            <a:pPr marL="137160" indent="0" algn="r">
              <a:buNone/>
            </a:pPr>
            <a:r>
              <a:rPr lang="fa-IR" dirty="0" smtClean="0">
                <a:solidFill>
                  <a:schemeClr val="bg1"/>
                </a:solidFill>
              </a:rPr>
              <a:t>حاکي ازوجود پتانسيل بالا و مطلوبي براي احداث نيروگاه در اين منطقه است.</a:t>
            </a:r>
            <a:endParaRPr lang="fa-IR" dirty="0">
              <a:solidFill>
                <a:schemeClr val="bg1"/>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28604"/>
            <a:ext cx="8229600" cy="5880756"/>
          </a:xfrm>
        </p:spPr>
        <p:txBody>
          <a:bodyPr/>
          <a:lstStyle/>
          <a:p>
            <a:pPr marL="137160" indent="0" algn="r">
              <a:buNone/>
            </a:pPr>
            <a:r>
              <a:rPr lang="fa-IR" dirty="0" smtClean="0">
                <a:solidFill>
                  <a:schemeClr val="bg1"/>
                </a:solidFill>
              </a:rPr>
              <a:t>همچنين دراين سازمان پروژه پمپ حرارتي در شهر تبريز جهت تامين گرمايش و سرمايش ساختمان درحال انجام است.</a:t>
            </a:r>
            <a:endParaRPr lang="fa-IR" dirty="0">
              <a:solidFill>
                <a:schemeClr val="bg1"/>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571480"/>
            <a:ext cx="8229600" cy="5809318"/>
          </a:xfrm>
        </p:spPr>
        <p:txBody>
          <a:bodyPr/>
          <a:lstStyle/>
          <a:p>
            <a:pPr algn="r"/>
            <a:endParaRPr lang="fa-IR" dirty="0">
              <a:solidFill>
                <a:srgbClr val="FF0000"/>
              </a:solidFill>
            </a:endParaRPr>
          </a:p>
        </p:txBody>
      </p:sp>
      <p:pic>
        <p:nvPicPr>
          <p:cNvPr id="1027" name="Picture 3"/>
          <p:cNvPicPr>
            <a:picLocks noChangeAspect="1" noChangeArrowheads="1"/>
          </p:cNvPicPr>
          <p:nvPr/>
        </p:nvPicPr>
        <p:blipFill>
          <a:blip r:embed="rId2" cstate="print"/>
          <a:srcRect/>
          <a:stretch>
            <a:fillRect/>
          </a:stretch>
        </p:blipFill>
        <p:spPr bwMode="auto">
          <a:xfrm>
            <a:off x="0" y="1"/>
            <a:ext cx="9125942" cy="6871598"/>
          </a:xfrm>
          <a:prstGeom prst="rect">
            <a:avLst/>
          </a:prstGeom>
          <a:noFill/>
          <a:ln w="9525">
            <a:noFill/>
            <a:miter lim="800000"/>
            <a:headEnd/>
            <a:tailEnd/>
          </a:ln>
          <a:effectLst/>
        </p:spPr>
      </p:pic>
      <p:sp>
        <p:nvSpPr>
          <p:cNvPr id="5" name="Rectangle 4"/>
          <p:cNvSpPr/>
          <p:nvPr/>
        </p:nvSpPr>
        <p:spPr>
          <a:xfrm>
            <a:off x="3571868" y="428604"/>
            <a:ext cx="5000660" cy="707886"/>
          </a:xfrm>
          <a:prstGeom prst="rect">
            <a:avLst/>
          </a:prstGeom>
        </p:spPr>
        <p:txBody>
          <a:bodyPr wrap="square">
            <a:spAutoFit/>
          </a:bodyPr>
          <a:lstStyle/>
          <a:p>
            <a:pPr algn="r"/>
            <a:r>
              <a:rPr lang="fa-IR" sz="4000" dirty="0" smtClean="0">
                <a:solidFill>
                  <a:srgbClr val="FF0000"/>
                </a:solidFill>
              </a:rPr>
              <a:t>زيست توده (بيوماس)</a:t>
            </a:r>
            <a:endParaRPr lang="fa-IR" sz="4000" dirty="0">
              <a:solidFill>
                <a:srgbClr val="FF0000"/>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00042"/>
            <a:ext cx="8229600" cy="6000792"/>
          </a:xfrm>
        </p:spPr>
        <p:txBody>
          <a:bodyPr/>
          <a:lstStyle/>
          <a:p>
            <a:pPr algn="r"/>
            <a:endParaRPr lang="en-US" b="1" dirty="0" smtClean="0">
              <a:solidFill>
                <a:srgbClr val="FF0000"/>
              </a:solidFill>
            </a:endParaRPr>
          </a:p>
          <a:p>
            <a:pPr marL="137160" indent="0" algn="r">
              <a:buNone/>
            </a:pPr>
            <a:r>
              <a:rPr lang="fa-IR" b="1" dirty="0" smtClean="0">
                <a:solidFill>
                  <a:srgbClr val="FF0000"/>
                </a:solidFill>
              </a:rPr>
              <a:t>زيست توده چيست؟</a:t>
            </a:r>
          </a:p>
          <a:p>
            <a:pPr marL="137160" indent="0" algn="r">
              <a:buNone/>
            </a:pPr>
            <a:r>
              <a:rPr lang="fa-IR" sz="2400" dirty="0" smtClean="0">
                <a:solidFill>
                  <a:schemeClr val="bg1"/>
                </a:solidFill>
              </a:rPr>
              <a:t>از اعمال مجموعه اي متنوع از فرايندهاي فيزيكي – شيميايي و زيست محيطي بر روي منابع مختلف زيست تود مانند تجزيه و تخمير و غيره که محفظه، گازي بدست مي آيد که اصطلاحاً بيوگاز نام دارد . پس از اعمال يك سري فرآيند هاي تصفيه اي مطابق استانداردهاي جهاني و زيست محيطي بر روي اين گاز مي توان آن </a:t>
            </a:r>
            <a:r>
              <a:rPr lang="fa-IR" sz="2400" dirty="0">
                <a:solidFill>
                  <a:schemeClr val="bg1"/>
                </a:solidFill>
              </a:rPr>
              <a:t>را به عنوان يك حامل انرژي </a:t>
            </a:r>
            <a:r>
              <a:rPr lang="fa-IR" sz="2400" dirty="0" smtClean="0">
                <a:solidFill>
                  <a:schemeClr val="bg1"/>
                </a:solidFill>
              </a:rPr>
              <a:t>در نظر گرفت</a:t>
            </a:r>
          </a:p>
          <a:p>
            <a:pPr algn="r"/>
            <a:endParaRPr lang="fa-IR" sz="2400" dirty="0" smtClean="0">
              <a:solidFill>
                <a:schemeClr val="bg1"/>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85728"/>
            <a:ext cx="8229600" cy="6023632"/>
          </a:xfrm>
        </p:spPr>
        <p:txBody>
          <a:bodyPr/>
          <a:lstStyle/>
          <a:p>
            <a:pPr marL="137160" indent="0" algn="r">
              <a:buNone/>
            </a:pPr>
            <a:r>
              <a:rPr lang="fa-IR" dirty="0" smtClean="0">
                <a:solidFill>
                  <a:schemeClr val="bg1"/>
                </a:solidFill>
              </a:rPr>
              <a:t>اين حامل را مي توان هم به صورت مستقيم و هم به عنوان سوخت </a:t>
            </a:r>
          </a:p>
          <a:p>
            <a:pPr marL="137160" indent="0" algn="r">
              <a:buNone/>
            </a:pPr>
            <a:r>
              <a:rPr lang="fa-IR" dirty="0" smtClean="0">
                <a:solidFill>
                  <a:schemeClr val="bg1"/>
                </a:solidFill>
              </a:rPr>
              <a:t>اوليه در نيروگاهها به کار برد با سوخت اين گاز ژنراتورها و توربين </a:t>
            </a:r>
          </a:p>
          <a:p>
            <a:pPr marL="137160" indent="0" algn="r">
              <a:buNone/>
            </a:pPr>
            <a:r>
              <a:rPr lang="fa-IR" dirty="0" smtClean="0">
                <a:solidFill>
                  <a:schemeClr val="bg1"/>
                </a:solidFill>
              </a:rPr>
              <a:t>ها حرکت کرده و مشابه سيكل سنتي رايج در تمام نيروگاههاي موجود </a:t>
            </a:r>
            <a:endParaRPr lang="en-US" dirty="0" smtClean="0">
              <a:solidFill>
                <a:schemeClr val="bg1"/>
              </a:solidFill>
            </a:endParaRPr>
          </a:p>
          <a:p>
            <a:pPr marL="137160" indent="0" algn="r">
              <a:buNone/>
            </a:pPr>
            <a:r>
              <a:rPr lang="fa-IR" dirty="0" smtClean="0">
                <a:solidFill>
                  <a:schemeClr val="bg1"/>
                </a:solidFill>
              </a:rPr>
              <a:t>برق توليد ميکنند با اين تفاوت که اين بار نه تنها سوخت مورد نياز </a:t>
            </a:r>
          </a:p>
          <a:p>
            <a:pPr marL="137160" indent="0" algn="r">
              <a:buNone/>
            </a:pPr>
            <a:r>
              <a:rPr lang="fa-IR" dirty="0" smtClean="0">
                <a:solidFill>
                  <a:schemeClr val="bg1"/>
                </a:solidFill>
              </a:rPr>
              <a:t>جهت بويلر از دل زمين بيرون کشيده نشده بلكه با کاربرد بهينه از </a:t>
            </a:r>
          </a:p>
          <a:p>
            <a:pPr marL="137160" indent="0" algn="r">
              <a:buNone/>
            </a:pPr>
            <a:r>
              <a:rPr lang="fa-IR" dirty="0" smtClean="0">
                <a:solidFill>
                  <a:schemeClr val="bg1"/>
                </a:solidFill>
              </a:rPr>
              <a:t>آلودگي محيط زيست انساني نيز جلوگيري به عمل آمده است.</a:t>
            </a:r>
          </a:p>
          <a:p>
            <a:pPr marL="137160" indent="0" algn="r">
              <a:buNone/>
            </a:pPr>
            <a:endParaRPr lang="fa-IR" dirty="0" smtClean="0">
              <a:solidFill>
                <a:schemeClr val="bg1"/>
              </a:solidFill>
            </a:endParaRPr>
          </a:p>
          <a:p>
            <a:pPr marL="137160" indent="0" algn="r">
              <a:buNone/>
            </a:pPr>
            <a:endParaRPr lang="fa-IR" dirty="0">
              <a:solidFill>
                <a:schemeClr val="bg1"/>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404664"/>
            <a:ext cx="8229600" cy="5880756"/>
          </a:xfrm>
        </p:spPr>
        <p:txBody>
          <a:bodyPr/>
          <a:lstStyle/>
          <a:p>
            <a:pPr marL="137160" indent="0" algn="r">
              <a:buNone/>
            </a:pPr>
            <a:r>
              <a:rPr lang="fa-IR" b="1" dirty="0" smtClean="0">
                <a:solidFill>
                  <a:srgbClr val="FF0000"/>
                </a:solidFill>
              </a:rPr>
              <a:t>تاريخچه:</a:t>
            </a:r>
          </a:p>
          <a:p>
            <a:pPr marL="137160" indent="0" algn="r">
              <a:buNone/>
            </a:pPr>
            <a:endParaRPr lang="fa-IR" dirty="0" smtClean="0">
              <a:solidFill>
                <a:schemeClr val="bg1"/>
              </a:solidFill>
            </a:endParaRPr>
          </a:p>
          <a:p>
            <a:pPr marL="137160" indent="0" algn="r">
              <a:buNone/>
            </a:pPr>
            <a:r>
              <a:rPr lang="fa-IR" dirty="0" smtClean="0">
                <a:solidFill>
                  <a:schemeClr val="bg1"/>
                </a:solidFill>
              </a:rPr>
              <a:t>از نقطه نظر تاريخي استفاده از انرژي بيوماس به آغازي ترين دوره </a:t>
            </a:r>
            <a:endParaRPr lang="en-US" dirty="0" smtClean="0">
              <a:solidFill>
                <a:schemeClr val="bg1"/>
              </a:solidFill>
            </a:endParaRPr>
          </a:p>
          <a:p>
            <a:pPr marL="137160" indent="0" algn="r">
              <a:buNone/>
            </a:pPr>
            <a:r>
              <a:rPr lang="fa-IR" dirty="0" smtClean="0">
                <a:solidFill>
                  <a:schemeClr val="bg1"/>
                </a:solidFill>
              </a:rPr>
              <a:t>هاي تاريخ باز مي گردد اززماني که آتش شناخته شد، انسان نخسيتن </a:t>
            </a:r>
            <a:endParaRPr lang="en-US" dirty="0" smtClean="0">
              <a:solidFill>
                <a:schemeClr val="bg1"/>
              </a:solidFill>
            </a:endParaRPr>
          </a:p>
          <a:p>
            <a:pPr marL="137160" indent="0" algn="r">
              <a:buNone/>
            </a:pPr>
            <a:r>
              <a:rPr lang="fa-IR" smtClean="0">
                <a:solidFill>
                  <a:schemeClr val="bg1"/>
                </a:solidFill>
              </a:rPr>
              <a:t>همواره </a:t>
            </a:r>
            <a:r>
              <a:rPr lang="fa-IR" dirty="0" smtClean="0">
                <a:solidFill>
                  <a:schemeClr val="bg1"/>
                </a:solidFill>
              </a:rPr>
              <a:t>چوب و برگ خشك در ختان را به عنوان سوخت استفاده </a:t>
            </a:r>
            <a:r>
              <a:rPr lang="fa-IR" smtClean="0">
                <a:solidFill>
                  <a:schemeClr val="bg1"/>
                </a:solidFill>
              </a:rPr>
              <a:t>مي </a:t>
            </a:r>
          </a:p>
          <a:p>
            <a:pPr marL="137160" indent="0" algn="r">
              <a:buNone/>
            </a:pPr>
            <a:r>
              <a:rPr lang="fa-IR" smtClean="0">
                <a:solidFill>
                  <a:schemeClr val="bg1"/>
                </a:solidFill>
              </a:rPr>
              <a:t>کرد </a:t>
            </a:r>
            <a:r>
              <a:rPr lang="fa-IR" dirty="0" smtClean="0">
                <a:solidFill>
                  <a:schemeClr val="bg1"/>
                </a:solidFill>
              </a:rPr>
              <a:t>و اين چرخه تا قرن حاضر نيز ادامه پيدا کرده است.</a:t>
            </a:r>
            <a:endParaRPr lang="fa-IR" dirty="0">
              <a:solidFill>
                <a:schemeClr val="bg1"/>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57166"/>
            <a:ext cx="8229600" cy="5952194"/>
          </a:xfrm>
        </p:spPr>
        <p:txBody>
          <a:bodyPr>
            <a:normAutofit/>
          </a:bodyPr>
          <a:lstStyle/>
          <a:p>
            <a:pPr marL="137160" indent="0" algn="r">
              <a:buNone/>
            </a:pPr>
            <a:r>
              <a:rPr lang="fa-IR" dirty="0" smtClean="0">
                <a:solidFill>
                  <a:schemeClr val="bg1"/>
                </a:solidFill>
              </a:rPr>
              <a:t>قديمي ترين مورد خروج گاز و اشتعال ناقص آن به وسيلة دفن زباله ها در طبقات زيرين زمين توسط پيلي ني روس گزارش شده است . روي خروج گاه به گاه گاز طبيعي واشتعال ناقص آن را از طبقات زيرين زمين مشاهده کرد . ولي وان هلمونت درسال ١٦٣٠ شناسائي و اشتعال اين گاز را رسماً اعلام </a:t>
            </a:r>
            <a:r>
              <a:rPr lang="fa-IR" dirty="0">
                <a:solidFill>
                  <a:schemeClr val="bg1"/>
                </a:solidFill>
              </a:rPr>
              <a:t>ک</a:t>
            </a:r>
            <a:r>
              <a:rPr lang="fa-IR" dirty="0" smtClean="0">
                <a:solidFill>
                  <a:schemeClr val="bg1"/>
                </a:solidFill>
              </a:rPr>
              <a:t>رد . در سال ١٦٦٧ دانشمندي به نام شرلي گاز مرداب را کشف نمود ولي اصلي ترين تاريخچةعملي گاز متان به عنوان ترکيب اصلي بيوگاز اصل از مواد تخمير توسط ولتا و در سال ١٧٧٦ شروع شده است . وي پس از مطالعات ز ياد دريافت که مقدار گاز متان توليد شده بستگي به ميزان خاك و برگ پوسيده گياهان دارد که در طبقات زيرين زمين دفن شده اند . وي همچنين دريافت که در صورتي که نسبت معيني از گاز متان با هوا ترکيب شود توليد انفجار مي نمايد . اولين تجزية شيميايي گاز متان نيز</a:t>
            </a:r>
          </a:p>
          <a:p>
            <a:pPr marL="137160" indent="0" algn="r">
              <a:buNone/>
            </a:pPr>
            <a:r>
              <a:rPr lang="fa-IR" dirty="0" smtClean="0">
                <a:solidFill>
                  <a:schemeClr val="bg1"/>
                </a:solidFill>
              </a:rPr>
              <a:t>به وسيله نامبرده صورت گرفته است</a:t>
            </a:r>
            <a:endParaRPr lang="fa-IR" dirty="0">
              <a:solidFill>
                <a:schemeClr val="bg1"/>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57166"/>
            <a:ext cx="8229600" cy="5952194"/>
          </a:xfrm>
        </p:spPr>
        <p:txBody>
          <a:bodyPr/>
          <a:lstStyle/>
          <a:p>
            <a:pPr marL="137160" indent="0" algn="r">
              <a:buNone/>
            </a:pPr>
            <a:r>
              <a:rPr lang="fa-IR" dirty="0" smtClean="0">
                <a:solidFill>
                  <a:schemeClr val="bg1"/>
                </a:solidFill>
              </a:rPr>
              <a:t>در ايران نيز استفاده از زيست توده سابقه اي قديمي دارد . محمدبن حسين عاملي معروف به شيخ بهائي در سال٩٣٥ هجري قمري جزء نخستين </a:t>
            </a:r>
            <a:r>
              <a:rPr lang="fa-IR" dirty="0">
                <a:solidFill>
                  <a:schemeClr val="bg1"/>
                </a:solidFill>
              </a:rPr>
              <a:t>ک</a:t>
            </a:r>
            <a:r>
              <a:rPr lang="fa-IR" dirty="0" smtClean="0">
                <a:solidFill>
                  <a:schemeClr val="bg1"/>
                </a:solidFill>
              </a:rPr>
              <a:t>ساني بوده که از اين زيست توده استفاده کرده و آن را به عنوان سوخت يك حمام در اصفهان به کار برده است.</a:t>
            </a:r>
          </a:p>
          <a:p>
            <a:pPr marL="137160" indent="0" algn="r">
              <a:buNone/>
            </a:pPr>
            <a:r>
              <a:rPr lang="fa-IR" dirty="0" smtClean="0">
                <a:solidFill>
                  <a:schemeClr val="bg1"/>
                </a:solidFill>
              </a:rPr>
              <a:t>اولين هاضم توليد گاز متان در ايران در روستاهاي نياز آباد لرستان در سال ١٣٥٤ ساخته شده است.</a:t>
            </a:r>
          </a:p>
          <a:p>
            <a:pPr algn="r"/>
            <a:endParaRPr lang="fa-IR" dirty="0" smtClean="0">
              <a:solidFill>
                <a:schemeClr val="bg1"/>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82" y="357166"/>
            <a:ext cx="8472518" cy="6143668"/>
          </a:xfrm>
        </p:spPr>
        <p:txBody>
          <a:bodyPr/>
          <a:lstStyle/>
          <a:p>
            <a:pPr algn="r"/>
            <a:endParaRPr lang="fa-IR" b="1" dirty="0" smtClean="0">
              <a:solidFill>
                <a:srgbClr val="FF0000"/>
              </a:solidFill>
            </a:endParaRPr>
          </a:p>
          <a:p>
            <a:pPr marL="137160" indent="0" algn="r">
              <a:buNone/>
            </a:pPr>
            <a:r>
              <a:rPr lang="fa-IR" b="1" dirty="0" smtClean="0">
                <a:solidFill>
                  <a:srgbClr val="FF0000"/>
                </a:solidFill>
              </a:rPr>
              <a:t>زيست توده( بيوماس):</a:t>
            </a:r>
          </a:p>
          <a:p>
            <a:pPr marL="137160" indent="0" algn="r">
              <a:buNone/>
            </a:pPr>
            <a:r>
              <a:rPr lang="fa-IR" dirty="0" smtClean="0">
                <a:solidFill>
                  <a:schemeClr val="bg1"/>
                </a:solidFill>
              </a:rPr>
              <a:t>قبل از هر مطلبي بهتر است که مفهوم کلي بيوماس را در ابتدا مورد بررسي قرار دهيم .</a:t>
            </a:r>
          </a:p>
          <a:p>
            <a:pPr marL="137160" indent="0" algn="r">
              <a:buNone/>
            </a:pPr>
            <a:r>
              <a:rPr lang="fa-IR" dirty="0" smtClean="0">
                <a:solidFill>
                  <a:schemeClr val="bg1"/>
                </a:solidFill>
              </a:rPr>
              <a:t>هرارگانيسم زنده اي که انرژي خورشيد را جذب نموده و در خود به صورت ذخيره نگه مي دارد بيوماس ناميده مي شود.</a:t>
            </a:r>
          </a:p>
          <a:p>
            <a:pPr marL="137160" indent="0" algn="r">
              <a:buNone/>
            </a:pPr>
            <a:r>
              <a:rPr lang="fa-IR" dirty="0" smtClean="0">
                <a:solidFill>
                  <a:schemeClr val="bg1"/>
                </a:solidFill>
              </a:rPr>
              <a:t>بيوماس اصطلاحي است که در زمينة انرژي به جهت توصيف رشته اي از محصولاتي که حاصل عمل فتوسنتز هستند به کار برود.</a:t>
            </a:r>
          </a:p>
          <a:p>
            <a:pPr algn="r"/>
            <a:endParaRPr lang="fa-IR" dirty="0" smtClean="0">
              <a:solidFill>
                <a:schemeClr val="bg1"/>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idx="1"/>
          </p:nvPr>
        </p:nvSpPr>
        <p:spPr>
          <a:xfrm>
            <a:off x="457200" y="500063"/>
            <a:ext cx="8229600" cy="5808662"/>
          </a:xfrm>
        </p:spPr>
        <p:txBody>
          <a:bodyPr/>
          <a:lstStyle/>
          <a:p>
            <a:pPr marL="137160" indent="0" algn="r">
              <a:buNone/>
            </a:pPr>
            <a:r>
              <a:rPr lang="fa-IR" dirty="0" smtClean="0">
                <a:solidFill>
                  <a:schemeClr val="bg1"/>
                </a:solidFill>
              </a:rPr>
              <a:t>هر ساله از طريق فتوسنتز معادل چندين برابر مصرف سالانه انرژي جهان، انرژي خورشيدي در برگها، تند و شاخه هاي درختان ذخيره مي شود. لذا در ميان منابع انرژي هاي تجديد پذير بيوماس از</a:t>
            </a:r>
          </a:p>
          <a:p>
            <a:pPr marL="137160" indent="0" algn="r">
              <a:buNone/>
            </a:pPr>
            <a:r>
              <a:rPr lang="fa-IR" dirty="0" smtClean="0">
                <a:solidFill>
                  <a:schemeClr val="bg1"/>
                </a:solidFill>
              </a:rPr>
              <a:t>جهت ذخيره کردن انرژي خورشيدي منحصر به فرد مي باشد . به علاوه بيوماس تنها منبع تجديدپذيرکربن بوده و ميتواند به سوختهاي جامد، مايع و گازي مناسب تبديل شود.</a:t>
            </a:r>
            <a:endParaRPr lang="en-US" dirty="0">
              <a:solidFill>
                <a:schemeClr val="bg1"/>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print"/>
          <a:srcRect/>
          <a:stretch>
            <a:fillRect/>
          </a:stretch>
        </p:blipFill>
        <p:spPr bwMode="auto">
          <a:xfrm>
            <a:off x="0" y="0"/>
            <a:ext cx="9144000" cy="6857999"/>
          </a:xfrm>
          <a:prstGeom prst="rect">
            <a:avLst/>
          </a:prstGeom>
          <a:noFill/>
          <a:ln w="9525">
            <a:noFill/>
            <a:miter lim="800000"/>
            <a:headEnd/>
            <a:tailEnd/>
          </a:ln>
          <a:effectLst/>
        </p:spPr>
      </p:pic>
      <p:sp>
        <p:nvSpPr>
          <p:cNvPr id="6" name="Rectangle 5"/>
          <p:cNvSpPr/>
          <p:nvPr/>
        </p:nvSpPr>
        <p:spPr>
          <a:xfrm>
            <a:off x="2500298" y="0"/>
            <a:ext cx="2500330" cy="1200329"/>
          </a:xfrm>
          <a:prstGeom prst="rect">
            <a:avLst/>
          </a:prstGeom>
        </p:spPr>
        <p:txBody>
          <a:bodyPr wrap="square">
            <a:spAutoFit/>
          </a:bodyPr>
          <a:lstStyle/>
          <a:p>
            <a:r>
              <a:rPr lang="fa-IR" sz="2400" dirty="0" smtClean="0"/>
              <a:t>طرح يك دفنگاه</a:t>
            </a:r>
          </a:p>
          <a:p>
            <a:r>
              <a:rPr lang="fa-IR" sz="2400" dirty="0" smtClean="0"/>
              <a:t>مهندسي زائدات</a:t>
            </a:r>
          </a:p>
          <a:p>
            <a:r>
              <a:rPr lang="fa-IR" sz="2400" dirty="0" smtClean="0"/>
              <a:t>جامد(زباله)شهري</a:t>
            </a:r>
            <a:endParaRPr lang="en-US" sz="2400" dirty="0"/>
          </a:p>
        </p:txBody>
      </p:sp>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00042"/>
            <a:ext cx="8229600" cy="5809318"/>
          </a:xfrm>
        </p:spPr>
        <p:txBody>
          <a:bodyPr/>
          <a:lstStyle/>
          <a:p>
            <a:pPr marL="137160" indent="0" algn="r">
              <a:buNone/>
            </a:pPr>
            <a:r>
              <a:rPr lang="fa-IR" b="1" dirty="0" smtClean="0">
                <a:solidFill>
                  <a:srgbClr val="FF0000"/>
                </a:solidFill>
              </a:rPr>
              <a:t> منابع زيست توده (بيوماس):</a:t>
            </a:r>
          </a:p>
          <a:p>
            <a:pPr algn="r"/>
            <a:endParaRPr lang="fa-IR" b="1" dirty="0" smtClean="0">
              <a:solidFill>
                <a:srgbClr val="FF0000"/>
              </a:solidFill>
            </a:endParaRPr>
          </a:p>
          <a:p>
            <a:pPr marL="137160" indent="0" algn="r">
              <a:buNone/>
            </a:pPr>
            <a:r>
              <a:rPr lang="fa-IR" b="1" dirty="0" smtClean="0">
                <a:solidFill>
                  <a:schemeClr val="bg1"/>
                </a:solidFill>
              </a:rPr>
              <a:t>الف: سوختهاي چوبي </a:t>
            </a:r>
          </a:p>
          <a:p>
            <a:pPr marL="137160" indent="0" algn="r">
              <a:buNone/>
            </a:pPr>
            <a:r>
              <a:rPr lang="fa-IR" b="1" dirty="0" smtClean="0">
                <a:solidFill>
                  <a:schemeClr val="bg1"/>
                </a:solidFill>
              </a:rPr>
              <a:t>ب: ضايعات جنگلي، آشاورزي، باغداري و صنايع غذايي</a:t>
            </a:r>
          </a:p>
          <a:p>
            <a:pPr algn="r">
              <a:buNone/>
            </a:pPr>
            <a:r>
              <a:rPr lang="en-US" b="1" dirty="0" smtClean="0">
                <a:solidFill>
                  <a:schemeClr val="bg1"/>
                </a:solidFill>
              </a:rPr>
              <a:t>(MSW) </a:t>
            </a:r>
            <a:r>
              <a:rPr lang="fa-IR" b="1" dirty="0" smtClean="0">
                <a:solidFill>
                  <a:schemeClr val="bg1"/>
                </a:solidFill>
              </a:rPr>
              <a:t>ج: جامدات شهر</a:t>
            </a:r>
          </a:p>
          <a:p>
            <a:pPr algn="r">
              <a:buNone/>
            </a:pPr>
            <a:r>
              <a:rPr lang="fa-IR" b="1" dirty="0" smtClean="0">
                <a:solidFill>
                  <a:schemeClr val="bg1"/>
                </a:solidFill>
              </a:rPr>
              <a:t>چ :ضايعات مايع</a:t>
            </a:r>
          </a:p>
          <a:p>
            <a:pPr algn="r">
              <a:buNone/>
            </a:pPr>
            <a:r>
              <a:rPr lang="fa-IR" b="1" dirty="0" smtClean="0">
                <a:solidFill>
                  <a:schemeClr val="bg1"/>
                </a:solidFill>
              </a:rPr>
              <a:t>ه: فضولات دامي</a:t>
            </a:r>
          </a:p>
          <a:p>
            <a:pPr algn="r">
              <a:buNone/>
            </a:pPr>
            <a:r>
              <a:rPr lang="fa-IR" b="1" dirty="0" smtClean="0">
                <a:solidFill>
                  <a:schemeClr val="bg1"/>
                </a:solidFill>
              </a:rPr>
              <a:t>ي : فضولات صنعتي</a:t>
            </a:r>
            <a:endParaRPr lang="fa-IR" dirty="0" smtClean="0">
              <a:solidFill>
                <a:schemeClr val="bg1"/>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28604"/>
            <a:ext cx="8229600" cy="6143668"/>
          </a:xfrm>
        </p:spPr>
        <p:txBody>
          <a:bodyPr/>
          <a:lstStyle/>
          <a:p>
            <a:pPr marL="137160" indent="0" algn="r">
              <a:buNone/>
            </a:pPr>
            <a:r>
              <a:rPr lang="fa-IR" dirty="0" smtClean="0">
                <a:solidFill>
                  <a:schemeClr val="bg1"/>
                </a:solidFill>
              </a:rPr>
              <a:t>نواحي که داراي پتانسيل انرژي زمين گرمايي مي باشند منطبق بر</a:t>
            </a:r>
          </a:p>
          <a:p>
            <a:pPr marL="137160" indent="0" algn="r">
              <a:buNone/>
            </a:pPr>
            <a:r>
              <a:rPr lang="fa-IR" dirty="0" smtClean="0">
                <a:solidFill>
                  <a:schemeClr val="bg1"/>
                </a:solidFill>
              </a:rPr>
              <a:t>مناطق آتشفشاني و زلزله خيزجهان هستند</a:t>
            </a:r>
          </a:p>
        </p:txBody>
      </p:sp>
      <p:pic>
        <p:nvPicPr>
          <p:cNvPr id="2051" name="Picture 3"/>
          <p:cNvPicPr>
            <a:picLocks noChangeAspect="1" noChangeArrowheads="1"/>
          </p:cNvPicPr>
          <p:nvPr/>
        </p:nvPicPr>
        <p:blipFill>
          <a:blip r:embed="rId2" cstate="print"/>
          <a:srcRect/>
          <a:stretch>
            <a:fillRect/>
          </a:stretch>
        </p:blipFill>
        <p:spPr bwMode="auto">
          <a:xfrm>
            <a:off x="0" y="1643050"/>
            <a:ext cx="9144000" cy="5214950"/>
          </a:xfrm>
          <a:prstGeom prst="rect">
            <a:avLst/>
          </a:prstGeom>
          <a:noFill/>
          <a:ln w="9525">
            <a:noFill/>
            <a:miter lim="800000"/>
            <a:headEnd/>
            <a:tailEnd/>
          </a:ln>
          <a:effectLst/>
        </p:spPr>
      </p:pic>
      <p:sp>
        <p:nvSpPr>
          <p:cNvPr id="4" name="Rectangle 3"/>
          <p:cNvSpPr/>
          <p:nvPr/>
        </p:nvSpPr>
        <p:spPr>
          <a:xfrm>
            <a:off x="6357950" y="5643578"/>
            <a:ext cx="2771913" cy="400110"/>
          </a:xfrm>
          <a:prstGeom prst="rect">
            <a:avLst/>
          </a:prstGeom>
        </p:spPr>
        <p:txBody>
          <a:bodyPr wrap="none">
            <a:spAutoFit/>
          </a:bodyPr>
          <a:lstStyle/>
          <a:p>
            <a:r>
              <a:rPr lang="fa-IR" sz="2000" dirty="0" smtClean="0">
                <a:solidFill>
                  <a:srgbClr val="FF0000"/>
                </a:solidFill>
              </a:rPr>
              <a:t>مواد مذاب نزديك به سطح زمين</a:t>
            </a:r>
            <a:endParaRPr lang="fa-IR" sz="2000" dirty="0">
              <a:solidFill>
                <a:srgbClr val="FF0000"/>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57166"/>
            <a:ext cx="8229600" cy="5952194"/>
          </a:xfrm>
        </p:spPr>
        <p:txBody>
          <a:bodyPr/>
          <a:lstStyle/>
          <a:p>
            <a:pPr marL="137160" indent="0" algn="r">
              <a:buNone/>
            </a:pPr>
            <a:r>
              <a:rPr lang="fa-IR" dirty="0" smtClean="0">
                <a:solidFill>
                  <a:srgbClr val="FF0000"/>
                </a:solidFill>
              </a:rPr>
              <a:t>• </a:t>
            </a:r>
            <a:r>
              <a:rPr lang="fa-IR" b="1" dirty="0" smtClean="0">
                <a:solidFill>
                  <a:srgbClr val="FF0000"/>
                </a:solidFill>
              </a:rPr>
              <a:t>بيوگاز چيست؟</a:t>
            </a:r>
          </a:p>
          <a:p>
            <a:pPr marL="137160" indent="0" algn="r">
              <a:buNone/>
            </a:pPr>
            <a:r>
              <a:rPr lang="fa-IR" dirty="0" smtClean="0">
                <a:solidFill>
                  <a:schemeClr val="bg1"/>
                </a:solidFill>
              </a:rPr>
              <a:t>مجموعه گازهاي توليد شده از تجزيه و تخمير فضولات حيواني يا انساني و گياهي را که درنتيجه فقدان اکسيژن و فعاليت باکتريهاي غير هوازي، به ويژه متان را در يك محفظه تخمير به وجود مي آيد اصطلاحاً بيوگاز مي نامند اين اصطلاح در هندوستان گبارگاز در چين مارش گاز، در آلمان به بي هوگازو در فارسي به گاز زيستي مشهور است.</a:t>
            </a:r>
          </a:p>
          <a:p>
            <a:pPr algn="r"/>
            <a:endParaRPr lang="fa-IR" dirty="0" smtClean="0">
              <a:solidFill>
                <a:schemeClr val="bg1"/>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57166"/>
            <a:ext cx="8229600" cy="5952194"/>
          </a:xfrm>
        </p:spPr>
        <p:txBody>
          <a:bodyPr/>
          <a:lstStyle/>
          <a:p>
            <a:pPr marL="137160" indent="0" algn="r">
              <a:buNone/>
            </a:pPr>
            <a:r>
              <a:rPr lang="fa-IR" b="1" dirty="0" smtClean="0">
                <a:solidFill>
                  <a:srgbClr val="FF0000"/>
                </a:solidFill>
              </a:rPr>
              <a:t>اجزاء سازندة بيوگاز</a:t>
            </a:r>
            <a:endParaRPr lang="fa-IR" b="1" dirty="0" smtClean="0"/>
          </a:p>
          <a:p>
            <a:pPr marL="137160" indent="0" algn="r">
              <a:buNone/>
            </a:pPr>
            <a:r>
              <a:rPr lang="fa-IR" dirty="0" smtClean="0">
                <a:solidFill>
                  <a:schemeClr val="bg1"/>
                </a:solidFill>
              </a:rPr>
              <a:t>گاز ، </a:t>
            </a:r>
            <a:r>
              <a:rPr lang="en-US" dirty="0" smtClean="0">
                <a:solidFill>
                  <a:schemeClr val="bg1"/>
                </a:solidFill>
              </a:rPr>
              <a:t>CH </a:t>
            </a:r>
            <a:r>
              <a:rPr lang="fa-IR" dirty="0" smtClean="0">
                <a:solidFill>
                  <a:schemeClr val="bg1"/>
                </a:solidFill>
              </a:rPr>
              <a:t>بيوگاز توليد شده در واحدهاي گوارش بي هوازي، به صورت خام از ترکيبات متان 4</a:t>
            </a:r>
          </a:p>
          <a:p>
            <a:pPr marL="137160" indent="0" algn="r">
              <a:buNone/>
            </a:pPr>
            <a:r>
              <a:rPr lang="fa-IR" dirty="0" smtClean="0">
                <a:solidFill>
                  <a:schemeClr val="bg1"/>
                </a:solidFill>
              </a:rPr>
              <a:t>تشكيل شده است. </a:t>
            </a:r>
            <a:r>
              <a:rPr lang="en-US" dirty="0" smtClean="0">
                <a:solidFill>
                  <a:schemeClr val="bg1"/>
                </a:solidFill>
              </a:rPr>
              <a:t>(NH </a:t>
            </a:r>
            <a:r>
              <a:rPr lang="fa-IR" dirty="0" smtClean="0">
                <a:solidFill>
                  <a:schemeClr val="bg1"/>
                </a:solidFill>
              </a:rPr>
              <a:t>و آمونياك 3 (</a:t>
            </a:r>
            <a:r>
              <a:rPr lang="en-US" dirty="0" smtClean="0">
                <a:solidFill>
                  <a:schemeClr val="bg1"/>
                </a:solidFill>
              </a:rPr>
              <a:t>(H2S)</a:t>
            </a:r>
            <a:r>
              <a:rPr lang="fa-IR" dirty="0" smtClean="0">
                <a:solidFill>
                  <a:schemeClr val="bg1"/>
                </a:solidFill>
              </a:rPr>
              <a:t>همراه با مقادير اندآي )از سولفيد هيدروژن ، </a:t>
            </a:r>
            <a:r>
              <a:rPr lang="en-US" dirty="0" smtClean="0">
                <a:solidFill>
                  <a:schemeClr val="bg1"/>
                </a:solidFill>
              </a:rPr>
              <a:t>CO </a:t>
            </a:r>
            <a:r>
              <a:rPr lang="fa-IR" dirty="0" smtClean="0">
                <a:solidFill>
                  <a:schemeClr val="bg1"/>
                </a:solidFill>
              </a:rPr>
              <a:t>آربنيك 2غلظتهاي بسيار اندك از( هيدروژن، نيتروژن و اآسيژن نيز ممكن است در بيوگاز يافت به طورکلي شوند ويژگي گازهاي اصلي بيو گازرا م يتوان به صورت زير بيان کرد.</a:t>
            </a:r>
            <a:endParaRPr lang="fa-IR" b="1" dirty="0" smtClean="0">
              <a:solidFill>
                <a:schemeClr val="bg1"/>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28604"/>
            <a:ext cx="8229600" cy="5880756"/>
          </a:xfrm>
        </p:spPr>
        <p:txBody>
          <a:bodyPr/>
          <a:lstStyle/>
          <a:p>
            <a:endParaRPr lang="fa-IR" dirty="0" smtClean="0"/>
          </a:p>
          <a:p>
            <a:endParaRPr lang="fa-IR" dirty="0" smtClean="0"/>
          </a:p>
          <a:p>
            <a:endParaRPr lang="fa-IR" dirty="0" smtClean="0"/>
          </a:p>
          <a:p>
            <a:endParaRPr lang="fa-IR" dirty="0" smtClean="0"/>
          </a:p>
          <a:p>
            <a:endParaRPr lang="fa-IR" dirty="0" smtClean="0"/>
          </a:p>
          <a:p>
            <a:endParaRPr lang="fa-IR" dirty="0" smtClean="0"/>
          </a:p>
          <a:p>
            <a:pPr algn="r"/>
            <a:endParaRPr lang="fa-IR" dirty="0" smtClean="0"/>
          </a:p>
          <a:p>
            <a:endParaRPr lang="fa-IR" dirty="0" smtClean="0"/>
          </a:p>
          <a:p>
            <a:endParaRPr lang="fa-IR" dirty="0" smtClean="0"/>
          </a:p>
          <a:p>
            <a:endParaRPr lang="fa-IR" dirty="0" smtClean="0"/>
          </a:p>
          <a:p>
            <a:endParaRPr lang="fa-IR" dirty="0"/>
          </a:p>
        </p:txBody>
      </p:sp>
      <p:sp>
        <p:nvSpPr>
          <p:cNvPr id="4" name="Rectangle 3"/>
          <p:cNvSpPr/>
          <p:nvPr/>
        </p:nvSpPr>
        <p:spPr>
          <a:xfrm>
            <a:off x="571472" y="500042"/>
            <a:ext cx="8358246" cy="3847207"/>
          </a:xfrm>
          <a:prstGeom prst="rect">
            <a:avLst/>
          </a:prstGeom>
        </p:spPr>
        <p:txBody>
          <a:bodyPr wrap="square">
            <a:spAutoFit/>
          </a:bodyPr>
          <a:lstStyle/>
          <a:p>
            <a:pPr algn="r"/>
            <a:r>
              <a:rPr lang="fa-IR" sz="3200" b="1" dirty="0" smtClean="0">
                <a:solidFill>
                  <a:srgbClr val="FF0000"/>
                </a:solidFill>
              </a:rPr>
              <a:t>متان: </a:t>
            </a:r>
            <a:r>
              <a:rPr lang="fa-IR" sz="3200" b="1" dirty="0" smtClean="0">
                <a:solidFill>
                  <a:schemeClr val="bg1"/>
                </a:solidFill>
              </a:rPr>
              <a:t>يك سوخت با ارزش است . غيرسمي و سبكتر از هوا است . که پس از سوختن به گاز </a:t>
            </a:r>
            <a:r>
              <a:rPr lang="fa-IR" sz="3200" dirty="0" smtClean="0">
                <a:solidFill>
                  <a:schemeClr val="bg1"/>
                </a:solidFill>
              </a:rPr>
              <a:t>کربنيك و بخار آب با وزن مولي هم ارز تبديل ميشود.</a:t>
            </a:r>
          </a:p>
          <a:p>
            <a:pPr algn="r"/>
            <a:endParaRPr lang="fa-IR" sz="3200" dirty="0" smtClean="0">
              <a:solidFill>
                <a:schemeClr val="bg1"/>
              </a:solidFill>
            </a:endParaRPr>
          </a:p>
          <a:p>
            <a:pPr algn="r"/>
            <a:r>
              <a:rPr lang="fa-IR" sz="3200" b="1" dirty="0" smtClean="0">
                <a:solidFill>
                  <a:srgbClr val="FF0000"/>
                </a:solidFill>
              </a:rPr>
              <a:t>گاز کربينك : </a:t>
            </a:r>
            <a:r>
              <a:rPr lang="fa-IR" sz="2800" b="1" dirty="0" smtClean="0">
                <a:solidFill>
                  <a:schemeClr val="bg1"/>
                </a:solidFill>
              </a:rPr>
              <a:t>يك گاز بي اثر بدون رنگ و بو و با چگالي سنگينتر از هوا است . اثر سمي متوسط </a:t>
            </a:r>
            <a:r>
              <a:rPr lang="fa-IR" sz="2800" dirty="0" smtClean="0">
                <a:solidFill>
                  <a:schemeClr val="bg1"/>
                </a:solidFill>
              </a:rPr>
              <a:t>دارد. خفه کننده بوده و هر چه درصد آن در بيوگاز بيشتر باشد ارزش حرارتي بيوگاز حاصل کمترمي شود.</a:t>
            </a:r>
            <a:endParaRPr lang="en-US" sz="2800" dirty="0" smtClean="0">
              <a:solidFill>
                <a:schemeClr val="bg1"/>
              </a:solidFill>
            </a:endParaRPr>
          </a:p>
          <a:p>
            <a:pPr algn="r"/>
            <a:endParaRPr lang="fa-IR" sz="2800" dirty="0" smtClean="0">
              <a:solidFill>
                <a:schemeClr val="bg1"/>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57166"/>
            <a:ext cx="8229600" cy="5952194"/>
          </a:xfrm>
        </p:spPr>
        <p:txBody>
          <a:bodyPr/>
          <a:lstStyle/>
          <a:p>
            <a:pPr marL="137160" indent="0" algn="r">
              <a:buNone/>
            </a:pPr>
            <a:r>
              <a:rPr lang="fa-IR" b="1" dirty="0" smtClean="0">
                <a:solidFill>
                  <a:srgbClr val="FF0000"/>
                </a:solidFill>
              </a:rPr>
              <a:t>آمونياك</a:t>
            </a:r>
            <a:r>
              <a:rPr lang="fa-IR" b="1" dirty="0" smtClean="0">
                <a:solidFill>
                  <a:schemeClr val="bg1"/>
                </a:solidFill>
              </a:rPr>
              <a:t>: گازي تند و اشك آور و سبكتر از هوا است اين گاز در هنگام سوختن در مشعل يا موتور</a:t>
            </a:r>
          </a:p>
          <a:p>
            <a:pPr marL="137160" indent="0" algn="r">
              <a:buNone/>
            </a:pPr>
            <a:r>
              <a:rPr lang="fa-IR" dirty="0" smtClean="0">
                <a:solidFill>
                  <a:schemeClr val="bg1"/>
                </a:solidFill>
              </a:rPr>
              <a:t>پديد مي آورد. غلظت آمونياك در بيوگاز اغلب اندك است. </a:t>
            </a:r>
            <a:r>
              <a:rPr lang="en-US" dirty="0" smtClean="0">
                <a:solidFill>
                  <a:schemeClr val="bg1"/>
                </a:solidFill>
              </a:rPr>
              <a:t>NO</a:t>
            </a:r>
            <a:r>
              <a:rPr lang="fa-IR" dirty="0" smtClean="0">
                <a:solidFill>
                  <a:schemeClr val="bg1"/>
                </a:solidFill>
              </a:rPr>
              <a:t>احتراقي، ترکيبات 2</a:t>
            </a:r>
          </a:p>
          <a:p>
            <a:pPr marL="137160" indent="0" algn="r">
              <a:buNone/>
            </a:pPr>
            <a:r>
              <a:rPr lang="fa-IR" b="1" dirty="0" smtClean="0">
                <a:solidFill>
                  <a:srgbClr val="FF0000"/>
                </a:solidFill>
              </a:rPr>
              <a:t>بخار آب </a:t>
            </a:r>
            <a:r>
              <a:rPr lang="fa-IR" b="1" dirty="0" smtClean="0"/>
              <a:t>: </a:t>
            </a:r>
            <a:r>
              <a:rPr lang="fa-IR" b="1" dirty="0" smtClean="0">
                <a:solidFill>
                  <a:schemeClr val="bg1"/>
                </a:solidFill>
              </a:rPr>
              <a:t>هر چند بخار آب خود يك ترآيب بي زيان است اما پس از آميزش با آمونياك، گاز آربنيك </a:t>
            </a:r>
            <a:r>
              <a:rPr lang="fa-IR" dirty="0" smtClean="0">
                <a:solidFill>
                  <a:schemeClr val="bg1"/>
                </a:solidFill>
              </a:rPr>
              <a:t>و بويژه سولفيد هيدروژن، خاصيت خورندگي پيدا مي </a:t>
            </a:r>
            <a:r>
              <a:rPr lang="fa-IR" dirty="0">
                <a:solidFill>
                  <a:schemeClr val="bg1"/>
                </a:solidFill>
              </a:rPr>
              <a:t>ک</a:t>
            </a:r>
            <a:r>
              <a:rPr lang="fa-IR" dirty="0" smtClean="0">
                <a:solidFill>
                  <a:schemeClr val="bg1"/>
                </a:solidFill>
              </a:rPr>
              <a:t>ند. حداکثر ميزان بخار آب موجود در بيوگاز با دماي بيوگاز تغيير مي کند – زماني که بيوگاز اشباع از بخار آب، هاضم را ترك مي کند با خنك کردن آن، بخار آب متراکم شده و ميعان ميشود</a:t>
            </a:r>
            <a:endParaRPr lang="en-US" dirty="0">
              <a:solidFill>
                <a:schemeClr val="bg1"/>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476672"/>
            <a:ext cx="8229600" cy="5737880"/>
          </a:xfrm>
        </p:spPr>
        <p:txBody>
          <a:bodyPr/>
          <a:lstStyle/>
          <a:p>
            <a:pPr marL="137160" indent="0" algn="r">
              <a:buNone/>
            </a:pPr>
            <a:r>
              <a:rPr lang="fa-IR" b="1" dirty="0" smtClean="0">
                <a:solidFill>
                  <a:srgbClr val="FF0000"/>
                </a:solidFill>
              </a:rPr>
              <a:t>کاربردهاي بيوگاز:</a:t>
            </a:r>
          </a:p>
          <a:p>
            <a:pPr marL="137160" indent="0" algn="r">
              <a:buNone/>
            </a:pPr>
            <a:r>
              <a:rPr lang="fa-IR" dirty="0" smtClean="0">
                <a:solidFill>
                  <a:schemeClr val="bg1"/>
                </a:solidFill>
              </a:rPr>
              <a:t>از بيو گاز مي توان استفاده هاي گوناگون کرد که هر يك نيازهاي جداگانه اي را طلب مي کند والبته در تمام حالات نصب سيستم لوله هاي انتقال ، شيرآلات کنترل و کنتورهاي اندازه گيري ضرورت دارند. از انواع کاربردهاي بيوگاز م يتوان به اجاقهاي گاز – لامپهاي بيوگاز – بخاريهاي تابشي –آبگرمكن هاي بيوگاز سوز – يخچال و موتورهاي بيوگاز سوز اشاره نمود.</a:t>
            </a:r>
            <a:endParaRPr lang="en-US" dirty="0">
              <a:solidFill>
                <a:schemeClr val="bg1"/>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28604"/>
            <a:ext cx="8229600" cy="5880756"/>
          </a:xfrm>
        </p:spPr>
        <p:txBody>
          <a:bodyPr/>
          <a:lstStyle/>
          <a:p>
            <a:pPr marL="137160" indent="0" algn="r">
              <a:buNone/>
            </a:pPr>
            <a:r>
              <a:rPr lang="fa-IR" b="1" dirty="0" smtClean="0">
                <a:solidFill>
                  <a:srgbClr val="FF0000"/>
                </a:solidFill>
              </a:rPr>
              <a:t>اجاقهاي بيوگاز سوز:</a:t>
            </a:r>
          </a:p>
          <a:p>
            <a:pPr algn="r"/>
            <a:endParaRPr lang="en-US" b="1" dirty="0" smtClean="0">
              <a:solidFill>
                <a:srgbClr val="FF0000"/>
              </a:solidFill>
            </a:endParaRPr>
          </a:p>
          <a:p>
            <a:pPr marL="137160" indent="0" algn="r">
              <a:buNone/>
            </a:pPr>
            <a:r>
              <a:rPr lang="fa-IR" dirty="0" smtClean="0">
                <a:solidFill>
                  <a:schemeClr val="bg1"/>
                </a:solidFill>
              </a:rPr>
              <a:t>اجاقهاي بيوگاز سوزو ساير خوراك پزهاي استفاده کننده از بيوگاز به دلايل سادگي طرح و قيمت مناسب داراي پايه و بدنه فلزي معمولي مي باشد ولي شعله پخش آن و پستانك آنها بايد از فلزات مقاوم در مقابل خوردگي ساخته شود.</a:t>
            </a:r>
            <a:endParaRPr lang="en-US" dirty="0">
              <a:solidFill>
                <a:schemeClr val="bg1"/>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57166"/>
            <a:ext cx="8229600" cy="5952194"/>
          </a:xfrm>
        </p:spPr>
        <p:txBody>
          <a:bodyPr/>
          <a:lstStyle/>
          <a:p>
            <a:pPr marL="137160" indent="0" algn="r">
              <a:buNone/>
            </a:pPr>
            <a:r>
              <a:rPr lang="fa-IR" b="1" dirty="0" smtClean="0">
                <a:solidFill>
                  <a:srgbClr val="FF0000"/>
                </a:solidFill>
              </a:rPr>
              <a:t>لامپ هاي بيوگاز:</a:t>
            </a:r>
          </a:p>
          <a:p>
            <a:pPr algn="r"/>
            <a:endParaRPr lang="en-US" b="1" dirty="0" smtClean="0">
              <a:solidFill>
                <a:srgbClr val="FF0000"/>
              </a:solidFill>
            </a:endParaRPr>
          </a:p>
          <a:p>
            <a:pPr marL="137160" indent="0" algn="r">
              <a:buNone/>
            </a:pPr>
            <a:r>
              <a:rPr lang="fa-IR" dirty="0" smtClean="0">
                <a:solidFill>
                  <a:schemeClr val="bg1"/>
                </a:solidFill>
              </a:rPr>
              <a:t>اين لامپ هاي داراي بازدهي آمي هستند و به دليل حرارت بالا امكان آتش سوزي نيز دارند با آمك بيوگاز م يتوان روشنايي شهرها را تأمين آرد و بدين وسيله در مصرف سوختهاي فسيلي آه مادة اقليه مورد نياز در نيروگاهها هستند صرفه جويي نمود.</a:t>
            </a:r>
            <a:endParaRPr lang="en-US" dirty="0">
              <a:solidFill>
                <a:schemeClr val="bg1"/>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357166"/>
            <a:ext cx="8229600" cy="6000792"/>
          </a:xfrm>
        </p:spPr>
        <p:txBody>
          <a:bodyPr/>
          <a:lstStyle/>
          <a:p>
            <a:pPr marL="137160" indent="0" algn="r">
              <a:buNone/>
            </a:pPr>
            <a:r>
              <a:rPr lang="fa-IR" b="1" dirty="0" smtClean="0">
                <a:solidFill>
                  <a:srgbClr val="FF0000"/>
                </a:solidFill>
              </a:rPr>
              <a:t>خاريهاي تابشي</a:t>
            </a:r>
            <a:r>
              <a:rPr lang="fa-IR" b="1" dirty="0" smtClean="0"/>
              <a:t>:</a:t>
            </a:r>
          </a:p>
          <a:p>
            <a:pPr algn="r"/>
            <a:endParaRPr lang="en-US" b="1" dirty="0" smtClean="0"/>
          </a:p>
          <a:p>
            <a:pPr marL="137160" indent="0" algn="r">
              <a:buNone/>
            </a:pPr>
            <a:r>
              <a:rPr lang="fa-IR" dirty="0" smtClean="0">
                <a:solidFill>
                  <a:schemeClr val="bg1"/>
                </a:solidFill>
              </a:rPr>
              <a:t>بخاري هاي مادون قرمز همراه با تهويه مطبوع براي پرورش و نگهداري از حيوانات مثلاً در مرغذاري ها و دامداريها به آار مي روند.</a:t>
            </a:r>
          </a:p>
          <a:p>
            <a:pPr marL="137160" indent="0" algn="r">
              <a:buNone/>
            </a:pPr>
            <a:r>
              <a:rPr lang="fa-IR" dirty="0" smtClean="0">
                <a:solidFill>
                  <a:schemeClr val="bg1"/>
                </a:solidFill>
              </a:rPr>
              <a:t>اين بخاري ها داراي بدنه سراميكي بوده آه به وسيلة شعله هاي بيوگاز تا ٦٠٠ الي ٨٠٠ درجه سانتي گراد گرم م يشوند. استفاده از اين بخاري ها نيز نيازمند به مراقبت و نگهداري ويژه است.</a:t>
            </a:r>
            <a:endParaRPr lang="en-US" dirty="0">
              <a:solidFill>
                <a:schemeClr val="bg1"/>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28604"/>
            <a:ext cx="8229600" cy="6286544"/>
          </a:xfrm>
        </p:spPr>
        <p:txBody>
          <a:bodyPr>
            <a:normAutofit/>
          </a:bodyPr>
          <a:lstStyle/>
          <a:p>
            <a:pPr marL="137160" indent="0" algn="r">
              <a:buNone/>
            </a:pPr>
            <a:r>
              <a:rPr lang="fa-IR" b="1" dirty="0" smtClean="0">
                <a:solidFill>
                  <a:srgbClr val="FF0000"/>
                </a:solidFill>
              </a:rPr>
              <a:t>آبگرمكنهاي بيوگاز سوز:</a:t>
            </a:r>
            <a:endParaRPr lang="en-US" b="1" dirty="0" smtClean="0">
              <a:solidFill>
                <a:srgbClr val="FF0000"/>
              </a:solidFill>
            </a:endParaRPr>
          </a:p>
          <a:p>
            <a:pPr marL="137160" indent="0" algn="r">
              <a:buNone/>
            </a:pPr>
            <a:r>
              <a:rPr lang="fa-IR" dirty="0" smtClean="0">
                <a:solidFill>
                  <a:schemeClr val="bg1"/>
                </a:solidFill>
              </a:rPr>
              <a:t>اين دستگاهها از بيوگاز به عنوان سوخت استفاده م ي کنند و براي گرمايش خانگي و فضاهاي مختلف اداري .تجاري و صنعتي به کار مي روند.</a:t>
            </a:r>
          </a:p>
          <a:p>
            <a:pPr marL="137160" indent="0" algn="r">
              <a:buNone/>
            </a:pPr>
            <a:r>
              <a:rPr lang="fa-IR" b="1" dirty="0" smtClean="0">
                <a:solidFill>
                  <a:srgbClr val="FF0000"/>
                </a:solidFill>
              </a:rPr>
              <a:t>يخچال:</a:t>
            </a:r>
            <a:endParaRPr lang="en-US" b="1" dirty="0" smtClean="0">
              <a:solidFill>
                <a:srgbClr val="FF0000"/>
              </a:solidFill>
            </a:endParaRPr>
          </a:p>
          <a:p>
            <a:pPr marL="137160" indent="0" algn="r">
              <a:buNone/>
            </a:pPr>
            <a:r>
              <a:rPr lang="fa-IR" dirty="0" smtClean="0">
                <a:solidFill>
                  <a:schemeClr val="bg1"/>
                </a:solidFill>
              </a:rPr>
              <a:t>يخچالهاي نوع جذبي که با آمونياك و آب کار مي کنند، مي توانند از بيوگاز به عنوان سوخت استفاده کنند در اينجا نيز رعايت نكات ايمني از جمله پيلوت ايمني ضرورت اساسي دارد . بسته به دماي محيط، يك يخچال ١٠٠ ليتري، روزانه ٢٠٠٠ ليتر بيوگاز مصرف مي نمايد.</a:t>
            </a:r>
            <a:endParaRPr lang="en-US" dirty="0">
              <a:solidFill>
                <a:schemeClr val="bg1"/>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28604"/>
            <a:ext cx="8229600" cy="6000792"/>
          </a:xfrm>
        </p:spPr>
        <p:txBody>
          <a:bodyPr/>
          <a:lstStyle/>
          <a:p>
            <a:pPr marL="137160" indent="0" algn="r">
              <a:buNone/>
            </a:pPr>
            <a:r>
              <a:rPr lang="fa-IR" b="1" dirty="0" smtClean="0">
                <a:solidFill>
                  <a:srgbClr val="FF0000"/>
                </a:solidFill>
              </a:rPr>
              <a:t>وتورهاي بيوگاز سوز:</a:t>
            </a:r>
            <a:endParaRPr lang="en-US" b="1" dirty="0" smtClean="0">
              <a:solidFill>
                <a:srgbClr val="FF0000"/>
              </a:solidFill>
            </a:endParaRPr>
          </a:p>
          <a:p>
            <a:pPr marL="137160" indent="0" algn="r">
              <a:buNone/>
            </a:pPr>
            <a:r>
              <a:rPr lang="fa-IR" dirty="0" smtClean="0">
                <a:solidFill>
                  <a:schemeClr val="bg1"/>
                </a:solidFill>
              </a:rPr>
              <a:t>از بيوگاز حاصل از بيوماس به عنوان سوخت مي توان در انواع موتورهاي موجود اعم از ديزلي وچرخه اي و نوع تبديل و يا چهار زمانه استفاده نمود و اين موتورها را به حرآت واداشت.</a:t>
            </a:r>
          </a:p>
          <a:p>
            <a:pPr marL="137160" indent="0" algn="r">
              <a:buNone/>
            </a:pPr>
            <a:r>
              <a:rPr lang="fa-IR" dirty="0" smtClean="0">
                <a:solidFill>
                  <a:schemeClr val="bg1"/>
                </a:solidFill>
              </a:rPr>
              <a:t>امروزه طرحها و سيستم هاي متنوعي در رابطه با مصارف زيست در جهان موجو د مي باشند و ابراتوارهاي فراواني در اين زمينه مشغول به کار هستند که مي توان جهت دريافت اطلاعات بيشتر و کاملتر و فني تر از نظر علوم پاية تكنولوژي زيست توده از آنها بهره گرفت.</a:t>
            </a:r>
            <a:endParaRPr lang="en-US" dirty="0">
              <a:solidFill>
                <a:schemeClr val="bg1"/>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214290"/>
            <a:ext cx="8229600" cy="6357982"/>
          </a:xfrm>
        </p:spPr>
        <p:txBody>
          <a:bodyPr/>
          <a:lstStyle/>
          <a:p>
            <a:pPr marL="137160" indent="0" algn="r">
              <a:buNone/>
            </a:pPr>
            <a:r>
              <a:rPr lang="fa-IR" b="1" dirty="0" smtClean="0">
                <a:solidFill>
                  <a:srgbClr val="FF0000"/>
                </a:solidFill>
              </a:rPr>
              <a:t>انرژي زمين گرمايي</a:t>
            </a:r>
          </a:p>
          <a:p>
            <a:pPr marL="137160" indent="0" algn="r">
              <a:buNone/>
            </a:pPr>
            <a:r>
              <a:rPr lang="fa-IR" dirty="0" smtClean="0">
                <a:solidFill>
                  <a:schemeClr val="bg1"/>
                </a:solidFill>
              </a:rPr>
              <a:t>به طور کلي مناطقي از زمين که داراي دو ويژگي مهم زير باشند مي توانند داراي پتانسيل خوب جهت</a:t>
            </a:r>
          </a:p>
          <a:p>
            <a:pPr marL="137160" indent="0" algn="r">
              <a:buNone/>
            </a:pPr>
            <a:r>
              <a:rPr lang="fa-IR" dirty="0" smtClean="0">
                <a:solidFill>
                  <a:schemeClr val="bg1"/>
                </a:solidFill>
              </a:rPr>
              <a:t>بهره برداري از انرژي زمين گرمايي باشند:</a:t>
            </a:r>
          </a:p>
          <a:p>
            <a:pPr marL="137160" indent="0" algn="r">
              <a:buNone/>
            </a:pPr>
            <a:r>
              <a:rPr lang="fa-IR" dirty="0" smtClean="0">
                <a:solidFill>
                  <a:schemeClr val="bg1"/>
                </a:solidFill>
              </a:rPr>
              <a:t>١- منبع حرارتي، ٢-سيال حد واسط ٣- محيط متخلخل</a:t>
            </a:r>
            <a:endParaRPr lang="en-US" dirty="0">
              <a:solidFill>
                <a:schemeClr val="bg1"/>
              </a:solidFill>
            </a:endParaRPr>
          </a:p>
        </p:txBody>
      </p:sp>
      <p:pic>
        <p:nvPicPr>
          <p:cNvPr id="1027" name="Picture 3"/>
          <p:cNvPicPr>
            <a:picLocks noChangeAspect="1" noChangeArrowheads="1"/>
          </p:cNvPicPr>
          <p:nvPr/>
        </p:nvPicPr>
        <p:blipFill>
          <a:blip r:embed="rId2" cstate="print"/>
          <a:srcRect/>
          <a:stretch>
            <a:fillRect/>
          </a:stretch>
        </p:blipFill>
        <p:spPr bwMode="auto">
          <a:xfrm>
            <a:off x="214282" y="3071810"/>
            <a:ext cx="8643998" cy="3786190"/>
          </a:xfrm>
          <a:prstGeom prst="rect">
            <a:avLst/>
          </a:prstGeom>
          <a:noFill/>
          <a:ln w="9525">
            <a:noFill/>
            <a:miter lim="800000"/>
            <a:headEnd/>
            <a:tailEnd/>
          </a:ln>
          <a:effectLst/>
        </p:spPr>
      </p:pic>
      <p:sp>
        <p:nvSpPr>
          <p:cNvPr id="5" name="Rectangle 4"/>
          <p:cNvSpPr/>
          <p:nvPr/>
        </p:nvSpPr>
        <p:spPr>
          <a:xfrm>
            <a:off x="5643570" y="3286124"/>
            <a:ext cx="3148619" cy="400110"/>
          </a:xfrm>
          <a:prstGeom prst="rect">
            <a:avLst/>
          </a:prstGeom>
        </p:spPr>
        <p:txBody>
          <a:bodyPr wrap="none">
            <a:spAutoFit/>
          </a:bodyPr>
          <a:lstStyle/>
          <a:p>
            <a:r>
              <a:rPr lang="fa-IR" sz="2000" dirty="0" smtClean="0">
                <a:solidFill>
                  <a:srgbClr val="FF0000"/>
                </a:solidFill>
              </a:rPr>
              <a:t>جريان آب در لايه هاي مختلف زمين</a:t>
            </a:r>
            <a:endParaRPr lang="fa-IR" sz="2000" dirty="0">
              <a:solidFill>
                <a:srgbClr val="FF0000"/>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پروژه دکترکیافر\80.bmp"/>
          <p:cNvPicPr>
            <a:picLocks noGrp="1" noChangeAspect="1" noChangeArrowheads="1"/>
          </p:cNvPicPr>
          <p:nvPr>
            <p:ph idx="1"/>
          </p:nvPr>
        </p:nvPicPr>
        <p:blipFill>
          <a:blip r:embed="rId2" cstate="print"/>
          <a:srcRect/>
          <a:stretch>
            <a:fillRect/>
          </a:stretch>
        </p:blipFill>
        <p:spPr bwMode="auto">
          <a:xfrm>
            <a:off x="0" y="0"/>
            <a:ext cx="9144000" cy="6857999"/>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57166"/>
            <a:ext cx="8229600" cy="6215106"/>
          </a:xfrm>
        </p:spPr>
        <p:txBody>
          <a:bodyPr>
            <a:normAutofit/>
          </a:bodyPr>
          <a:lstStyle/>
          <a:p>
            <a:pPr marL="137160" indent="0" algn="r" rtl="1">
              <a:buNone/>
            </a:pPr>
            <a:r>
              <a:rPr lang="fa-IR" b="1" i="1" dirty="0" smtClean="0">
                <a:solidFill>
                  <a:srgbClr val="FF0000"/>
                </a:solidFill>
              </a:rPr>
              <a:t>تاريخچه پیل سوختی </a:t>
            </a:r>
            <a:endParaRPr lang="en-US" b="1" i="1" dirty="0" smtClean="0">
              <a:solidFill>
                <a:srgbClr val="FF0000"/>
              </a:solidFill>
            </a:endParaRPr>
          </a:p>
          <a:p>
            <a:pPr marL="137160" indent="0" algn="r" rtl="1">
              <a:buNone/>
            </a:pPr>
            <a:r>
              <a:rPr lang="fa-IR" dirty="0" smtClean="0">
                <a:solidFill>
                  <a:schemeClr val="bg1"/>
                </a:solidFill>
              </a:rPr>
              <a:t>اگرچه پيل‌سوختي به تازگي به عنوان يكي از راهكارهاي توليد انرژي الكتريكي مطرح شده است ولي تاريخچه آن به قرن نوزدهم و كار دانشمند انگلیسی "سرویلیام گرو" برمي‌گردد. او اولين پيل‌سوختي را در سال 1839 با سرمشق گرفتن از واکنش الکترولیز آب، طی واکنش معکوس و در حضور کاتالیست پلاتین ساخت. </a:t>
            </a:r>
            <a:endParaRPr lang="en-US" dirty="0" smtClean="0">
              <a:solidFill>
                <a:schemeClr val="bg1"/>
              </a:solidFill>
            </a:endParaRPr>
          </a:p>
          <a:p>
            <a:pPr algn="r"/>
            <a:r>
              <a:rPr lang="fa-IR" dirty="0" smtClean="0">
                <a:solidFill>
                  <a:schemeClr val="bg1"/>
                </a:solidFill>
              </a:rPr>
              <a:t>واژه "پيل‌سوختي" در سال 1889 توسط "لودويک مند" و "چارلز لنجر" به كار گرفته شد. آنها نوعي پيل‌سوختي که هوا و سوخت ذغال‌سنگ را مصرف مي‌کرد، ساختند. تلاش‌هاي متعددي در اوايل قرن بيستم در جهت توسعه پيل ‌سوختي انجام شد که به دليل عدم درک علمي مسئله هيچ يک موفقيت آميز نبود. علاقه به استفاده از پیل سوختی با کشف سوخت‌های فسیلی ارزان و رواج موتورهای بخار کمرنگ گردید</a:t>
            </a:r>
            <a:endParaRPr lang="en-US" dirty="0">
              <a:solidFill>
                <a:schemeClr val="bg1"/>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5" name="Rectangle 4"/>
          <p:cNvSpPr/>
          <p:nvPr/>
        </p:nvSpPr>
        <p:spPr>
          <a:xfrm>
            <a:off x="4000496" y="6215082"/>
            <a:ext cx="4884671" cy="400110"/>
          </a:xfrm>
          <a:prstGeom prst="rect">
            <a:avLst/>
          </a:prstGeom>
        </p:spPr>
        <p:txBody>
          <a:bodyPr wrap="none">
            <a:spAutoFit/>
          </a:bodyPr>
          <a:lstStyle/>
          <a:p>
            <a:r>
              <a:rPr lang="fa-IR" sz="2000" dirty="0" smtClean="0">
                <a:solidFill>
                  <a:srgbClr val="FF0000"/>
                </a:solidFill>
              </a:rPr>
              <a:t>دماهاي لايه هاي مختلف زمين بر حسب درجه سانتي گراد</a:t>
            </a:r>
            <a:endParaRPr lang="fa-IR" sz="2000" dirty="0">
              <a:solidFill>
                <a:srgbClr val="FF0000"/>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85728"/>
            <a:ext cx="8229600" cy="6023632"/>
          </a:xfrm>
        </p:spPr>
        <p:txBody>
          <a:bodyPr/>
          <a:lstStyle/>
          <a:p>
            <a:pPr marL="137160" indent="0" algn="r">
              <a:buNone/>
            </a:pPr>
            <a:r>
              <a:rPr lang="fa-IR" b="1" dirty="0" smtClean="0">
                <a:solidFill>
                  <a:srgbClr val="FF0000"/>
                </a:solidFill>
              </a:rPr>
              <a:t>فرآيند توليد برق در نيروگاه زمين گرمايي</a:t>
            </a:r>
            <a:endParaRPr lang="en-US" dirty="0">
              <a:solidFill>
                <a:srgbClr val="FF0000"/>
              </a:solidFill>
            </a:endParaRPr>
          </a:p>
        </p:txBody>
      </p:sp>
      <p:sp>
        <p:nvSpPr>
          <p:cNvPr id="4" name="Rectangle 3"/>
          <p:cNvSpPr/>
          <p:nvPr/>
        </p:nvSpPr>
        <p:spPr>
          <a:xfrm>
            <a:off x="642910" y="928670"/>
            <a:ext cx="7786742" cy="1015663"/>
          </a:xfrm>
          <a:prstGeom prst="rect">
            <a:avLst/>
          </a:prstGeom>
        </p:spPr>
        <p:txBody>
          <a:bodyPr wrap="square">
            <a:spAutoFit/>
          </a:bodyPr>
          <a:lstStyle/>
          <a:p>
            <a:pPr algn="r"/>
            <a:r>
              <a:rPr lang="fa-IR" sz="2000" dirty="0" smtClean="0">
                <a:solidFill>
                  <a:schemeClr val="bg1"/>
                </a:solidFill>
              </a:rPr>
              <a:t>بطور ساده مي توان گفت که نيروگاههاي زمين گرمايي به دو دسته مهم تقسيم مي شوند.</a:t>
            </a:r>
          </a:p>
          <a:p>
            <a:pPr algn="r"/>
            <a:r>
              <a:rPr lang="fa-IR" sz="2000" dirty="0" smtClean="0">
                <a:solidFill>
                  <a:schemeClr val="bg1"/>
                </a:solidFill>
              </a:rPr>
              <a:t>١- نيروگاه زمين گرمايي با سيال دو فاز (بخار و مايع)</a:t>
            </a:r>
          </a:p>
          <a:p>
            <a:pPr algn="r"/>
            <a:r>
              <a:rPr lang="fa-IR" sz="2000" dirty="0" smtClean="0">
                <a:solidFill>
                  <a:schemeClr val="bg1"/>
                </a:solidFill>
              </a:rPr>
              <a:t>٢- نيروگاه زمين گرمايي با سيال تك فاز (مايع)</a:t>
            </a:r>
            <a:endParaRPr lang="fa-IR" sz="2000" dirty="0">
              <a:solidFill>
                <a:schemeClr val="bg1"/>
              </a:solidFill>
            </a:endParaRPr>
          </a:p>
        </p:txBody>
      </p:sp>
      <p:pic>
        <p:nvPicPr>
          <p:cNvPr id="3075" name="Picture 3"/>
          <p:cNvPicPr>
            <a:picLocks noChangeAspect="1" noChangeArrowheads="1"/>
          </p:cNvPicPr>
          <p:nvPr/>
        </p:nvPicPr>
        <p:blipFill>
          <a:blip r:embed="rId2" cstate="print"/>
          <a:srcRect/>
          <a:stretch>
            <a:fillRect/>
          </a:stretch>
        </p:blipFill>
        <p:spPr bwMode="auto">
          <a:xfrm>
            <a:off x="0" y="2143116"/>
            <a:ext cx="9144000" cy="4714884"/>
          </a:xfrm>
          <a:prstGeom prst="rect">
            <a:avLst/>
          </a:prstGeom>
          <a:noFill/>
          <a:ln w="9525">
            <a:noFill/>
            <a:miter lim="800000"/>
            <a:headEnd/>
            <a:tailEnd/>
          </a:ln>
          <a:effectLst/>
        </p:spPr>
      </p:pic>
      <p:sp>
        <p:nvSpPr>
          <p:cNvPr id="7" name="Rectangle 6"/>
          <p:cNvSpPr/>
          <p:nvPr/>
        </p:nvSpPr>
        <p:spPr>
          <a:xfrm>
            <a:off x="5714976" y="5929330"/>
            <a:ext cx="3429024" cy="400110"/>
          </a:xfrm>
          <a:prstGeom prst="rect">
            <a:avLst/>
          </a:prstGeom>
        </p:spPr>
        <p:txBody>
          <a:bodyPr wrap="square">
            <a:spAutoFit/>
          </a:bodyPr>
          <a:lstStyle/>
          <a:p>
            <a:r>
              <a:rPr lang="fa-IR" sz="2000" dirty="0" smtClean="0"/>
              <a:t>نمونه اي از يك نيروگاه زمين گرمايي</a:t>
            </a:r>
            <a:endParaRPr lang="fa-IR" sz="2000" dirty="0"/>
          </a:p>
        </p:txBody>
      </p:sp>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28604"/>
            <a:ext cx="8229600" cy="6143668"/>
          </a:xfrm>
        </p:spPr>
        <p:txBody>
          <a:bodyPr>
            <a:normAutofit/>
          </a:bodyPr>
          <a:lstStyle/>
          <a:p>
            <a:pPr marL="137160" indent="0" algn="r">
              <a:buNone/>
            </a:pPr>
            <a:r>
              <a:rPr lang="fa-IR" sz="2400" b="1" dirty="0" smtClean="0">
                <a:solidFill>
                  <a:srgbClr val="FF0000"/>
                </a:solidFill>
              </a:rPr>
              <a:t>روشهاي استفاده مستقيم يا غير نيروگاهي</a:t>
            </a:r>
          </a:p>
          <a:p>
            <a:pPr marL="137160" indent="0" algn="r">
              <a:buNone/>
            </a:pPr>
            <a:r>
              <a:rPr lang="fa-IR" sz="2400" b="1" dirty="0" smtClean="0">
                <a:solidFill>
                  <a:srgbClr val="FF0000"/>
                </a:solidFill>
              </a:rPr>
              <a:t>١- استخرهاي آب گرم :</a:t>
            </a:r>
          </a:p>
          <a:p>
            <a:pPr marL="137160" indent="0" algn="r">
              <a:buNone/>
            </a:pPr>
            <a:r>
              <a:rPr lang="fa-IR" sz="2400" dirty="0" smtClean="0">
                <a:solidFill>
                  <a:schemeClr val="bg1"/>
                </a:solidFill>
              </a:rPr>
              <a:t>دراين روش آب گرم زمين گرمايي را مي توان با آب سرد و معمولي ترآيب نمود و آب نسبتاً گرمي را</a:t>
            </a:r>
          </a:p>
          <a:p>
            <a:pPr marL="137160" indent="0" algn="r">
              <a:buNone/>
            </a:pPr>
            <a:r>
              <a:rPr lang="fa-IR" sz="2400" dirty="0" smtClean="0">
                <a:solidFill>
                  <a:schemeClr val="bg1"/>
                </a:solidFill>
              </a:rPr>
              <a:t>براي اهدافي چون ايجاد مراآز جذب توريست ومجتمع هاي آب درماني مورد استفاده قرارداد. از آب گرم</a:t>
            </a:r>
          </a:p>
          <a:p>
            <a:pPr marL="137160" indent="0" algn="r">
              <a:buNone/>
            </a:pPr>
            <a:r>
              <a:rPr lang="fa-IR" sz="2400" dirty="0" smtClean="0">
                <a:solidFill>
                  <a:schemeClr val="bg1"/>
                </a:solidFill>
              </a:rPr>
              <a:t>زمين گرمايي در صورتي آه فاقد مواد مضر براي بدن انسان باشد، مي توان جهت مصارف آب درماني</a:t>
            </a:r>
          </a:p>
          <a:p>
            <a:pPr marL="137160" indent="0" algn="r">
              <a:buNone/>
            </a:pPr>
            <a:r>
              <a:rPr lang="fa-IR" sz="2400" dirty="0" smtClean="0">
                <a:solidFill>
                  <a:schemeClr val="bg1"/>
                </a:solidFill>
              </a:rPr>
              <a:t>مانند رفع ناراحتي هاي پوستي، ناراحتي هاي درد مفاصل و ناراحتي هاي روحي و رواني استفاده</a:t>
            </a:r>
          </a:p>
          <a:p>
            <a:pPr marL="137160" indent="0" algn="r">
              <a:buNone/>
            </a:pPr>
            <a:r>
              <a:rPr lang="fa-IR" sz="2400" dirty="0" smtClean="0">
                <a:solidFill>
                  <a:schemeClr val="bg1"/>
                </a:solidFill>
              </a:rPr>
              <a:t>نمود.</a:t>
            </a:r>
            <a:endParaRPr lang="en-US" sz="2400" dirty="0">
              <a:solidFill>
                <a:schemeClr val="bg1"/>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6" name="Rectangle 5"/>
          <p:cNvSpPr/>
          <p:nvPr/>
        </p:nvSpPr>
        <p:spPr>
          <a:xfrm>
            <a:off x="5715008" y="571480"/>
            <a:ext cx="3184857" cy="461665"/>
          </a:xfrm>
          <a:prstGeom prst="rect">
            <a:avLst/>
          </a:prstGeom>
        </p:spPr>
        <p:txBody>
          <a:bodyPr wrap="square">
            <a:spAutoFit/>
          </a:bodyPr>
          <a:lstStyle/>
          <a:p>
            <a:r>
              <a:rPr lang="fa-IR" sz="2400" dirty="0" smtClean="0">
                <a:solidFill>
                  <a:srgbClr val="FF0000"/>
                </a:solidFill>
              </a:rPr>
              <a:t>استخر شنا زمين گرمايي</a:t>
            </a:r>
            <a:endParaRPr lang="fa-IR" sz="2400" dirty="0">
              <a:solidFill>
                <a:srgbClr val="FF0000"/>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1742</TotalTime>
  <Words>2479</Words>
  <Application>Microsoft Office PowerPoint</Application>
  <PresentationFormat>On-screen Show (4:3)</PresentationFormat>
  <Paragraphs>159</Paragraphs>
  <Slides>51</Slides>
  <Notes>0</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Paper</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vector>
  </TitlesOfParts>
  <Company>MRT www.Win2Farsi.com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MRT</dc:creator>
  <cp:lastModifiedBy>Novin Pendar</cp:lastModifiedBy>
  <cp:revision>145</cp:revision>
  <dcterms:created xsi:type="dcterms:W3CDTF">2012-01-15T15:03:54Z</dcterms:created>
  <dcterms:modified xsi:type="dcterms:W3CDTF">2015-11-15T19:25:32Z</dcterms:modified>
</cp:coreProperties>
</file>