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9" r:id="rId3"/>
    <p:sldId id="258" r:id="rId4"/>
    <p:sldId id="257" r:id="rId5"/>
    <p:sldId id="261" r:id="rId6"/>
    <p:sldId id="260" r:id="rId7"/>
    <p:sldId id="262" r:id="rId8"/>
    <p:sldId id="263" r:id="rId9"/>
    <p:sldId id="279" r:id="rId10"/>
    <p:sldId id="265" r:id="rId11"/>
    <p:sldId id="280" r:id="rId12"/>
    <p:sldId id="264" r:id="rId13"/>
    <p:sldId id="281" r:id="rId14"/>
    <p:sldId id="266" r:id="rId15"/>
    <p:sldId id="282" r:id="rId16"/>
    <p:sldId id="268" r:id="rId17"/>
    <p:sldId id="283" r:id="rId18"/>
    <p:sldId id="269" r:id="rId19"/>
    <p:sldId id="271" r:id="rId20"/>
    <p:sldId id="270" r:id="rId21"/>
    <p:sldId id="267" r:id="rId22"/>
    <p:sldId id="272" r:id="rId23"/>
    <p:sldId id="273" r:id="rId24"/>
    <p:sldId id="274" r:id="rId25"/>
    <p:sldId id="275" r:id="rId26"/>
    <p:sldId id="286" r:id="rId27"/>
    <p:sldId id="276" r:id="rId28"/>
    <p:sldId id="277" r:id="rId29"/>
    <p:sldId id="284" r:id="rId30"/>
    <p:sldId id="285"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41" d="100"/>
          <a:sy n="41" d="100"/>
        </p:scale>
        <p:origin x="119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1A8474-7C0C-4ED6-9BB0-345290BBA613}" type="datetimeFigureOut">
              <a:rPr lang="en-US" smtClean="0"/>
              <a:t>2/12/2016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3C1DC96-758A-4414-9642-FF8298F26F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A8474-7C0C-4ED6-9BB0-345290BBA613}"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A8474-7C0C-4ED6-9BB0-345290BBA613}"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A8474-7C0C-4ED6-9BB0-345290BBA613}"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1A8474-7C0C-4ED6-9BB0-345290BBA613}"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1DC96-758A-4414-9642-FF8298F26F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1A8474-7C0C-4ED6-9BB0-345290BBA613}"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1A8474-7C0C-4ED6-9BB0-345290BBA613}" type="datetimeFigureOut">
              <a:rPr lang="en-US" smtClean="0"/>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21A8474-7C0C-4ED6-9BB0-345290BBA613}" type="datetimeFigureOut">
              <a:rPr lang="en-US" smtClean="0"/>
              <a:t>2/12/2016</a:t>
            </a:fld>
            <a:endParaRPr lang="en-US"/>
          </a:p>
        </p:txBody>
      </p:sp>
      <p:sp>
        <p:nvSpPr>
          <p:cNvPr id="8" name="Slide Number Placeholder 7"/>
          <p:cNvSpPr>
            <a:spLocks noGrp="1"/>
          </p:cNvSpPr>
          <p:nvPr>
            <p:ph type="sldNum" sz="quarter" idx="11"/>
          </p:nvPr>
        </p:nvSpPr>
        <p:spPr/>
        <p:txBody>
          <a:bodyPr/>
          <a:lstStyle/>
          <a:p>
            <a:fld id="{63C1DC96-758A-4414-9642-FF8298F26FC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A8474-7C0C-4ED6-9BB0-345290BBA613}" type="datetimeFigureOut">
              <a:rPr lang="en-US" smtClean="0"/>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1A8474-7C0C-4ED6-9BB0-345290BBA613}"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3C1DC96-758A-4414-9642-FF8298F26F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21A8474-7C0C-4ED6-9BB0-345290BBA613}"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1DC96-758A-4414-9642-FF8298F26F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1A8474-7C0C-4ED6-9BB0-345290BBA613}" type="datetimeFigureOut">
              <a:rPr lang="en-US" smtClean="0"/>
              <a:t>2/12/2016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3C1DC96-758A-4414-9642-FF8298F26FC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800" dirty="0" smtClean="0"/>
              <a:t>به نام خدا</a:t>
            </a:r>
            <a:r>
              <a:rPr lang="en-US" sz="4800" dirty="0" smtClean="0"/>
              <a:t/>
            </a:r>
            <a:br>
              <a:rPr lang="en-US" sz="4800" dirty="0" smtClean="0"/>
            </a:br>
            <a:endParaRPr lang="en-US" baseline="-25000" dirty="0"/>
          </a:p>
        </p:txBody>
      </p:sp>
      <p:pic>
        <p:nvPicPr>
          <p:cNvPr id="12" name="Content Placeholder 11" descr="01_tadao_ando-600x434.jpg"/>
          <p:cNvPicPr>
            <a:picLocks noGrp="1" noChangeAspect="1"/>
          </p:cNvPicPr>
          <p:nvPr>
            <p:ph sz="half" idx="1"/>
          </p:nvPr>
        </p:nvPicPr>
        <p:blipFill>
          <a:blip r:embed="rId2"/>
          <a:stretch>
            <a:fillRect/>
          </a:stretch>
        </p:blipFill>
        <p:spPr>
          <a:xfrm>
            <a:off x="428596" y="1928802"/>
            <a:ext cx="4186238" cy="4218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 Placeholder 10"/>
          <p:cNvSpPr>
            <a:spLocks noGrp="1"/>
          </p:cNvSpPr>
          <p:nvPr>
            <p:ph sz="half" idx="2"/>
          </p:nvPr>
        </p:nvSpPr>
        <p:spPr>
          <a:xfrm>
            <a:off x="4267200" y="1600200"/>
            <a:ext cx="4876800" cy="4525963"/>
          </a:xfrm>
        </p:spPr>
        <p:txBody>
          <a:bodyPr>
            <a:noAutofit/>
          </a:bodyPr>
          <a:lstStyle/>
          <a:p>
            <a:pPr algn="ctr"/>
            <a:r>
              <a:rPr lang="fa-IR" sz="2400" dirty="0" smtClean="0"/>
              <a:t>موضوع:موزه هنرهای فورت وورث</a:t>
            </a:r>
          </a:p>
          <a:p>
            <a:pPr algn="ctr"/>
            <a:endParaRPr lang="fa-IR" sz="2400" dirty="0" smtClean="0"/>
          </a:p>
          <a:p>
            <a:pPr algn="ctr"/>
            <a:endParaRPr lang="en-US" sz="2400" dirty="0" smtClean="0"/>
          </a:p>
          <a:p>
            <a:pPr algn="ctr"/>
            <a:endParaRPr lang="en-US" sz="2400" dirty="0"/>
          </a:p>
          <a:p>
            <a:pPr algn="ctr"/>
            <a:endParaRPr lang="en-US" sz="2400" dirty="0" smtClean="0"/>
          </a:p>
          <a:p>
            <a:pPr algn="ctr"/>
            <a:endParaRPr lang="en-US" sz="2400" dirty="0"/>
          </a:p>
          <a:p>
            <a:pPr algn="ctr"/>
            <a:endParaRPr lang="fa-IR" sz="2400" dirty="0" smtClean="0"/>
          </a:p>
          <a:p>
            <a:pPr algn="ctr"/>
            <a:endParaRPr lang="fa-IR" sz="2400" dirty="0" smtClean="0"/>
          </a:p>
          <a:p>
            <a:pPr algn="ctr"/>
            <a:r>
              <a:rPr lang="fa-IR" sz="2400" dirty="0" smtClean="0"/>
              <a:t>پاییز1392</a:t>
            </a:r>
            <a:endParaRPr lang="en-US" sz="2400"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hyogo_prefectural_museum_of_art_07.jpg"/>
          <p:cNvPicPr>
            <a:picLocks noGrp="1" noChangeAspect="1"/>
          </p:cNvPicPr>
          <p:nvPr>
            <p:ph sz="half" idx="1"/>
          </p:nvPr>
        </p:nvPicPr>
        <p:blipFill>
          <a:blip r:embed="rId2"/>
          <a:stretch>
            <a:fillRect/>
          </a:stretch>
        </p:blipFill>
        <p:spPr>
          <a:xfrm>
            <a:off x="357158" y="1428736"/>
            <a:ext cx="4071966" cy="4570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a:bodyPr>
          <a:lstStyle/>
          <a:p>
            <a:pPr algn="r"/>
            <a:r>
              <a:rPr lang="ar-SA" dirty="0" smtClean="0"/>
              <a:t>دیوارهای سایت وظیفه به تاخیر انداختن درک ساختمان توسط مخاطب را دارند.راه ها ومسیرهای پیاده متعدد به داخل و اطراف ساختمان بازدیدکنندگان را به مشاهده معماری از زوایای مختلف با پرسپکتیوهای غنی دعوت می کند</a:t>
            </a:r>
            <a:endParaRPr lang="en-US"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hyogo_prefectural_museum_of_art_09-600x336.jpg"/>
          <p:cNvPicPr>
            <a:picLocks noGrp="1" noChangeAspect="1"/>
          </p:cNvPicPr>
          <p:nvPr>
            <p:ph sz="half" idx="1"/>
          </p:nvPr>
        </p:nvPicPr>
        <p:blipFill>
          <a:blip r:embed="rId2"/>
          <a:stretch>
            <a:fillRect/>
          </a:stretch>
        </p:blipFill>
        <p:spPr>
          <a:xfrm>
            <a:off x="714348" y="1714488"/>
            <a:ext cx="7615262" cy="3784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642910" y="5672142"/>
            <a:ext cx="3657600" cy="1185858"/>
          </a:xfrm>
        </p:spPr>
        <p:txBody>
          <a:bodyPr/>
          <a:lstStyle/>
          <a:p>
            <a:r>
              <a:rPr lang="fa-IR" dirty="0" smtClean="0"/>
              <a:t>راه پله:</a:t>
            </a:r>
            <a:endParaRPr lang="en-US" dirty="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50964491235201236264497.jpg"/>
          <p:cNvPicPr>
            <a:picLocks noGrp="1" noChangeAspect="1"/>
          </p:cNvPicPr>
          <p:nvPr>
            <p:ph sz="half" idx="1"/>
          </p:nvPr>
        </p:nvPicPr>
        <p:blipFill>
          <a:blip r:embed="rId2"/>
          <a:stretch>
            <a:fillRect/>
          </a:stretch>
        </p:blipFill>
        <p:spPr>
          <a:xfrm>
            <a:off x="285720" y="1500174"/>
            <a:ext cx="4357718"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lnSpcReduction="20000"/>
          </a:bodyPr>
          <a:lstStyle/>
          <a:p>
            <a:pPr algn="r"/>
            <a:r>
              <a:rPr lang="ar-SA" dirty="0" smtClean="0"/>
              <a:t>از درون به بیرون بنا لایه های متعددی از فضا را می توان شناسایی کرد. ابتدا فضاهای نمایش و گالری ها که میان دیوارهای بتنی شکل می گیرند سپس فضایی میان گالری ها و جدار شفاف وشیشه ای که گاه با پله وگاه با فضایی با دیوارهای از سقف تا کف شیشه برا ی دیدن منظر دوردست شهر در آنسوی استخر بکار رفته است </a:t>
            </a:r>
            <a:endParaRPr lang="en-US" dirty="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fortworth-int-lobby.jpg"/>
          <p:cNvPicPr>
            <a:picLocks noGrp="1" noChangeAspect="1"/>
          </p:cNvPicPr>
          <p:nvPr>
            <p:ph sz="half" idx="1"/>
          </p:nvPr>
        </p:nvPicPr>
        <p:blipFill>
          <a:blip r:embed="rId2"/>
          <a:stretch>
            <a:fillRect/>
          </a:stretch>
        </p:blipFill>
        <p:spPr>
          <a:xfrm>
            <a:off x="714348" y="1781637"/>
            <a:ext cx="6758006" cy="3933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kijuhj.jpeg"/>
          <p:cNvPicPr>
            <a:picLocks noGrp="1" noChangeAspect="1"/>
          </p:cNvPicPr>
          <p:nvPr>
            <p:ph sz="half" idx="1"/>
          </p:nvPr>
        </p:nvPicPr>
        <p:blipFill>
          <a:blip r:embed="rId2"/>
          <a:stretch>
            <a:fillRect/>
          </a:stretch>
        </p:blipFill>
        <p:spPr>
          <a:xfrm>
            <a:off x="285720" y="1571612"/>
            <a:ext cx="4373633"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lnSpcReduction="10000"/>
          </a:bodyPr>
          <a:lstStyle/>
          <a:p>
            <a:pPr algn="r"/>
            <a:r>
              <a:rPr lang="fa-IR" dirty="0" smtClean="0"/>
              <a:t>اندو </a:t>
            </a:r>
            <a:r>
              <a:rPr lang="ar-SA" dirty="0" smtClean="0"/>
              <a:t>موزه را بر خلاف بسیاری از موزه های دیگر در پوششی از شیشه قرار می دهد. ورودی،گشایش و فرورفتگی ساده ای در نمای بی پیرایه سمت خیابان است و پس از آن لابی غرق در نور، باجداره های شفاف از سمت وروردی ومقابل آن قرار دارد</a:t>
            </a:r>
            <a:endParaRPr lang="en-US" dirty="0"/>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50234957850201223264957.jpg"/>
          <p:cNvPicPr>
            <a:picLocks noGrp="1" noChangeAspect="1"/>
          </p:cNvPicPr>
          <p:nvPr>
            <p:ph sz="half" idx="1"/>
          </p:nvPr>
        </p:nvPicPr>
        <p:blipFill>
          <a:blip r:embed="rId2"/>
          <a:stretch>
            <a:fillRect/>
          </a:stretch>
        </p:blipFill>
        <p:spPr>
          <a:xfrm>
            <a:off x="571472" y="1500174"/>
            <a:ext cx="6009233" cy="4513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48461077245201226261077.jpg"/>
          <p:cNvPicPr>
            <a:picLocks noGrp="1" noChangeAspect="1"/>
          </p:cNvPicPr>
          <p:nvPr>
            <p:ph sz="half" idx="1"/>
          </p:nvPr>
        </p:nvPicPr>
        <p:blipFill>
          <a:blip r:embed="rId2"/>
          <a:stretch>
            <a:fillRect/>
          </a:stretch>
        </p:blipFill>
        <p:spPr>
          <a:xfrm>
            <a:off x="457200" y="1500174"/>
            <a:ext cx="3829048"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pPr algn="r"/>
            <a:r>
              <a:rPr lang="ar-SA" dirty="0" smtClean="0"/>
              <a:t>.انعکاس بنا هنگام تاریکی شب در استخر بازتابنده یادآورچراغ های بزرگ نورانی است. . بتن، شیشه و آب باز هم از عناصری هستند که آندو آن را در کمال زیبایی خود به نمایش گذاشته است</a:t>
            </a:r>
            <a:endParaRPr lang="en-US" dirty="0"/>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4889369604020129263697.jpg"/>
          <p:cNvPicPr>
            <a:picLocks noGrp="1" noChangeAspect="1"/>
          </p:cNvPicPr>
          <p:nvPr>
            <p:ph sz="half" idx="1"/>
          </p:nvPr>
        </p:nvPicPr>
        <p:blipFill>
          <a:blip r:embed="rId2"/>
          <a:stretch>
            <a:fillRect/>
          </a:stretch>
        </p:blipFill>
        <p:spPr>
          <a:xfrm>
            <a:off x="428596" y="2285992"/>
            <a:ext cx="5257808" cy="3505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519c9ef1d71dbc793fcba6040d393b39.jpg"/>
          <p:cNvPicPr>
            <a:picLocks noGrp="1" noChangeAspect="1"/>
          </p:cNvPicPr>
          <p:nvPr>
            <p:ph sz="half" idx="1"/>
          </p:nvPr>
        </p:nvPicPr>
        <p:blipFill>
          <a:blip r:embed="rId2"/>
          <a:stretch>
            <a:fillRect/>
          </a:stretch>
        </p:blipFill>
        <p:spPr>
          <a:xfrm>
            <a:off x="428596" y="2000240"/>
            <a:ext cx="3963611" cy="328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a:bodyPr>
          <a:lstStyle/>
          <a:p>
            <a:pPr algn="r"/>
            <a:r>
              <a:rPr lang="ar-SA" dirty="0" smtClean="0"/>
              <a:t>شیشه و آب در توافق با هم هستند موقعی که استخر آرام فضاها را نشان می دهد و شیشه آب را نشان می دهد. با استفاده از شیشه به عنوان دیوار، به لحاظ فیزیکی نوعی مانع و حصار وجود دارد اما به لحاظ تصویری هیچ گونه مرزی بین بیرون و داخل وجود ندارد</a:t>
            </a:r>
            <a:endParaRPr lang="en-US" dirty="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sp>
        <p:nvSpPr>
          <p:cNvPr id="4" name="Content Placeholder 3"/>
          <p:cNvSpPr>
            <a:spLocks noGrp="1"/>
          </p:cNvSpPr>
          <p:nvPr>
            <p:ph sz="half" idx="2"/>
          </p:nvPr>
        </p:nvSpPr>
        <p:spPr/>
        <p:txBody>
          <a:bodyPr/>
          <a:lstStyle/>
          <a:p>
            <a:endParaRPr lang="en-US"/>
          </a:p>
        </p:txBody>
      </p:sp>
      <p:pic>
        <p:nvPicPr>
          <p:cNvPr id="5" name="Content Placeholder 4" descr="http://images.persianblog.ir/630098_izi9hIiH.jpg"/>
          <p:cNvPicPr>
            <a:picLocks noGrp="1"/>
          </p:cNvPicPr>
          <p:nvPr>
            <p:ph sz="half" idx="1"/>
          </p:nvPr>
        </p:nvPicPr>
        <p:blipFill>
          <a:blip r:embed="rId2"/>
          <a:srcRect/>
          <a:stretch>
            <a:fillRect/>
          </a:stretch>
        </p:blipFill>
        <p:spPr bwMode="auto">
          <a:xfrm>
            <a:off x="457200" y="1714488"/>
            <a:ext cx="8043890" cy="5000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smtClean="0">
                <a:solidFill>
                  <a:schemeClr val="bg2">
                    <a:lumMod val="20000"/>
                    <a:lumOff val="80000"/>
                  </a:schemeClr>
                </a:solidFill>
                <a:cs typeface="B Bardiya" pitchFamily="2" charset="-78"/>
              </a:rPr>
              <a:t>موزه هنرهای مدرن فورت وورث</a:t>
            </a:r>
            <a:endParaRPr lang="en-US" sz="6000" dirty="0">
              <a:solidFill>
                <a:schemeClr val="bg2">
                  <a:lumMod val="20000"/>
                  <a:lumOff val="80000"/>
                </a:schemeClr>
              </a:solidFill>
              <a:cs typeface="B Bardiya" pitchFamily="2" charset="-78"/>
            </a:endParaRPr>
          </a:p>
        </p:txBody>
      </p:sp>
      <p:sp>
        <p:nvSpPr>
          <p:cNvPr id="4" name="Content Placeholder 3"/>
          <p:cNvSpPr>
            <a:spLocks noGrp="1"/>
          </p:cNvSpPr>
          <p:nvPr>
            <p:ph sz="half" idx="2"/>
          </p:nvPr>
        </p:nvSpPr>
        <p:spPr>
          <a:xfrm>
            <a:off x="5072066" y="1643050"/>
            <a:ext cx="3657600" cy="4525963"/>
          </a:xfrm>
        </p:spPr>
        <p:txBody>
          <a:bodyPr/>
          <a:lstStyle/>
          <a:p>
            <a:pPr algn="r"/>
            <a:r>
              <a:rPr lang="fa-IR" dirty="0" smtClean="0"/>
              <a:t>معمار:تادائو اندو</a:t>
            </a:r>
          </a:p>
          <a:p>
            <a:pPr algn="r"/>
            <a:endParaRPr lang="fa-IR" dirty="0" smtClean="0"/>
          </a:p>
          <a:p>
            <a:pPr algn="r"/>
            <a:r>
              <a:rPr lang="fa-IR" dirty="0" smtClean="0"/>
              <a:t>ملیت:ژاپن</a:t>
            </a:r>
          </a:p>
          <a:p>
            <a:pPr algn="r"/>
            <a:endParaRPr lang="fa-IR" dirty="0" smtClean="0"/>
          </a:p>
          <a:p>
            <a:pPr algn="r"/>
            <a:r>
              <a:rPr lang="fa-IR" dirty="0" smtClean="0"/>
              <a:t>موقعیت بنا:تگزاس</a:t>
            </a:r>
          </a:p>
          <a:p>
            <a:pPr algn="r"/>
            <a:endParaRPr lang="en-US" dirty="0"/>
          </a:p>
        </p:txBody>
      </p:sp>
      <p:pic>
        <p:nvPicPr>
          <p:cNvPr id="5" name="Content Placeholder 4" descr="http://images.persianblog.ir/630098_skqTKZXQ.jpg"/>
          <p:cNvPicPr>
            <a:picLocks noGrp="1"/>
          </p:cNvPicPr>
          <p:nvPr>
            <p:ph sz="half" idx="1"/>
          </p:nvPr>
        </p:nvPicPr>
        <p:blipFill>
          <a:blip r:embed="rId2"/>
          <a:srcRect/>
          <a:stretch>
            <a:fillRect/>
          </a:stretch>
        </p:blipFill>
        <p:spPr bwMode="auto">
          <a:xfrm>
            <a:off x="428596" y="1785926"/>
            <a:ext cx="4500562" cy="4286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sp>
        <p:nvSpPr>
          <p:cNvPr id="4" name="Content Placeholder 3"/>
          <p:cNvSpPr>
            <a:spLocks noGrp="1"/>
          </p:cNvSpPr>
          <p:nvPr>
            <p:ph sz="half" idx="2"/>
          </p:nvPr>
        </p:nvSpPr>
        <p:spPr>
          <a:xfrm>
            <a:off x="6429388" y="1500174"/>
            <a:ext cx="3071834" cy="1571636"/>
          </a:xfrm>
        </p:spPr>
        <p:txBody>
          <a:bodyPr/>
          <a:lstStyle/>
          <a:p>
            <a:r>
              <a:rPr lang="fa-IR" dirty="0" smtClean="0"/>
              <a:t>سایت پروژه:</a:t>
            </a:r>
            <a:endParaRPr lang="en-US" dirty="0"/>
          </a:p>
        </p:txBody>
      </p:sp>
      <p:pic>
        <p:nvPicPr>
          <p:cNvPr id="5" name="Content Placeholder 4" descr="http://images.persianblog.ir/630098_vikScCiR.jpg"/>
          <p:cNvPicPr>
            <a:picLocks noGrp="1"/>
          </p:cNvPicPr>
          <p:nvPr>
            <p:ph sz="half" idx="1"/>
          </p:nvPr>
        </p:nvPicPr>
        <p:blipFill>
          <a:blip r:embed="rId2"/>
          <a:srcRect/>
          <a:stretch>
            <a:fillRect/>
          </a:stretch>
        </p:blipFill>
        <p:spPr bwMode="auto">
          <a:xfrm>
            <a:off x="214282" y="2000240"/>
            <a:ext cx="6472254" cy="4450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sp>
        <p:nvSpPr>
          <p:cNvPr id="4" name="Content Placeholder 3"/>
          <p:cNvSpPr>
            <a:spLocks noGrp="1"/>
          </p:cNvSpPr>
          <p:nvPr>
            <p:ph sz="half" idx="2"/>
          </p:nvPr>
        </p:nvSpPr>
        <p:spPr>
          <a:xfrm>
            <a:off x="428596" y="5572140"/>
            <a:ext cx="3138486" cy="828668"/>
          </a:xfrm>
        </p:spPr>
        <p:txBody>
          <a:bodyPr/>
          <a:lstStyle/>
          <a:p>
            <a:r>
              <a:rPr lang="fa-IR" dirty="0" smtClean="0"/>
              <a:t>برش ار ساختمان:</a:t>
            </a:r>
            <a:endParaRPr lang="en-US" dirty="0"/>
          </a:p>
        </p:txBody>
      </p:sp>
      <p:pic>
        <p:nvPicPr>
          <p:cNvPr id="5" name="Content Placeholder 4" descr="http://images.persianblog.ir/630098_DMR8CvFS.png"/>
          <p:cNvPicPr>
            <a:picLocks noGrp="1"/>
          </p:cNvPicPr>
          <p:nvPr>
            <p:ph sz="half" idx="1"/>
          </p:nvPr>
        </p:nvPicPr>
        <p:blipFill>
          <a:blip r:embed="rId2"/>
          <a:srcRect/>
          <a:stretch>
            <a:fillRect/>
          </a:stretch>
        </p:blipFill>
        <p:spPr bwMode="auto">
          <a:xfrm>
            <a:off x="785786" y="1857364"/>
            <a:ext cx="7686700" cy="3370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sp>
        <p:nvSpPr>
          <p:cNvPr id="4" name="Content Placeholder 3"/>
          <p:cNvSpPr>
            <a:spLocks noGrp="1"/>
          </p:cNvSpPr>
          <p:nvPr>
            <p:ph sz="half" idx="2"/>
          </p:nvPr>
        </p:nvSpPr>
        <p:spPr>
          <a:xfrm>
            <a:off x="642910" y="5600704"/>
            <a:ext cx="3305196" cy="1257296"/>
          </a:xfrm>
        </p:spPr>
        <p:txBody>
          <a:bodyPr/>
          <a:lstStyle/>
          <a:p>
            <a:r>
              <a:rPr lang="fa-IR" dirty="0" smtClean="0"/>
              <a:t>پلان همکف:</a:t>
            </a:r>
            <a:endParaRPr lang="en-US" dirty="0"/>
          </a:p>
        </p:txBody>
      </p:sp>
      <p:pic>
        <p:nvPicPr>
          <p:cNvPr id="5" name="Content Placeholder 4" descr="موزه فورت ورث"/>
          <p:cNvPicPr>
            <a:picLocks noGrp="1"/>
          </p:cNvPicPr>
          <p:nvPr>
            <p:ph sz="half" idx="1"/>
          </p:nvPr>
        </p:nvPicPr>
        <p:blipFill>
          <a:blip r:embed="rId2"/>
          <a:srcRect/>
          <a:stretch>
            <a:fillRect/>
          </a:stretch>
        </p:blipFill>
        <p:spPr bwMode="auto">
          <a:xfrm>
            <a:off x="571472" y="1428736"/>
            <a:ext cx="7187022" cy="4073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sp>
        <p:nvSpPr>
          <p:cNvPr id="4" name="Content Placeholder 3"/>
          <p:cNvSpPr>
            <a:spLocks noGrp="1"/>
          </p:cNvSpPr>
          <p:nvPr>
            <p:ph sz="half" idx="2"/>
          </p:nvPr>
        </p:nvSpPr>
        <p:spPr>
          <a:xfrm>
            <a:off x="357158" y="5529266"/>
            <a:ext cx="4286280" cy="1328734"/>
          </a:xfrm>
        </p:spPr>
        <p:txBody>
          <a:bodyPr/>
          <a:lstStyle/>
          <a:p>
            <a:r>
              <a:rPr lang="fa-IR" dirty="0" smtClean="0"/>
              <a:t>نقشه سایت پلان:</a:t>
            </a:r>
            <a:endParaRPr lang="en-US" dirty="0"/>
          </a:p>
        </p:txBody>
      </p:sp>
      <p:pic>
        <p:nvPicPr>
          <p:cNvPr id="5" name="Content Placeholder 4" descr="موزه فورت ورث"/>
          <p:cNvPicPr>
            <a:picLocks noGrp="1"/>
          </p:cNvPicPr>
          <p:nvPr>
            <p:ph sz="half" idx="1"/>
          </p:nvPr>
        </p:nvPicPr>
        <p:blipFill>
          <a:blip r:embed="rId2"/>
          <a:srcRect/>
          <a:stretch>
            <a:fillRect/>
          </a:stretch>
        </p:blipFill>
        <p:spPr bwMode="auto">
          <a:xfrm>
            <a:off x="642910" y="1571612"/>
            <a:ext cx="7281890" cy="37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thttt.jpeg"/>
          <p:cNvPicPr>
            <a:picLocks noGrp="1" noChangeAspect="1"/>
          </p:cNvPicPr>
          <p:nvPr>
            <p:ph sz="half" idx="1"/>
          </p:nvPr>
        </p:nvPicPr>
        <p:blipFill>
          <a:blip r:embed="rId2"/>
          <a:stretch>
            <a:fillRect/>
          </a:stretch>
        </p:blipFill>
        <p:spPr>
          <a:xfrm>
            <a:off x="785786" y="1785927"/>
            <a:ext cx="6677650"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428596" y="5286388"/>
            <a:ext cx="3657600" cy="1185858"/>
          </a:xfrm>
        </p:spPr>
        <p:txBody>
          <a:bodyPr/>
          <a:lstStyle/>
          <a:p>
            <a:r>
              <a:rPr lang="fa-IR" dirty="0" smtClean="0"/>
              <a:t>پلان طبقه دوم:</a:t>
            </a:r>
            <a:endParaRPr lang="en-US" dirty="0"/>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sp>
        <p:nvSpPr>
          <p:cNvPr id="4" name="Content Placeholder 3"/>
          <p:cNvSpPr>
            <a:spLocks noGrp="1"/>
          </p:cNvSpPr>
          <p:nvPr>
            <p:ph sz="half" idx="2"/>
          </p:nvPr>
        </p:nvSpPr>
        <p:spPr>
          <a:xfrm>
            <a:off x="0" y="5943600"/>
            <a:ext cx="3657600" cy="914400"/>
          </a:xfrm>
        </p:spPr>
        <p:txBody>
          <a:bodyPr/>
          <a:lstStyle/>
          <a:p>
            <a:r>
              <a:rPr lang="fa-IR" dirty="0" smtClean="0"/>
              <a:t>سایت:</a:t>
            </a:r>
            <a:endParaRPr lang="en-US" dirty="0"/>
          </a:p>
        </p:txBody>
      </p:sp>
      <p:pic>
        <p:nvPicPr>
          <p:cNvPr id="7" name="Content Placeholder 6" descr="the_modern_art_museum_of_forth_worth_texas_28-600x400.jpg"/>
          <p:cNvPicPr>
            <a:picLocks noGrp="1" noChangeAspect="1"/>
          </p:cNvPicPr>
          <p:nvPr>
            <p:ph sz="half" idx="1"/>
          </p:nvPr>
        </p:nvPicPr>
        <p:blipFill>
          <a:blip r:embed="rId2"/>
          <a:stretch>
            <a:fillRect/>
          </a:stretch>
        </p:blipFill>
        <p:spPr>
          <a:xfrm>
            <a:off x="1071538" y="1428736"/>
            <a:ext cx="6686568" cy="4457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scgarden.jpg"/>
          <p:cNvPicPr>
            <a:picLocks noGrp="1" noChangeAspect="1"/>
          </p:cNvPicPr>
          <p:nvPr>
            <p:ph sz="half" idx="1"/>
          </p:nvPr>
        </p:nvPicPr>
        <p:blipFill>
          <a:blip r:embed="rId2"/>
          <a:stretch>
            <a:fillRect/>
          </a:stretch>
        </p:blipFill>
        <p:spPr>
          <a:xfrm>
            <a:off x="2357422" y="1571612"/>
            <a:ext cx="6059824" cy="3609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357158" y="4786322"/>
            <a:ext cx="3781428" cy="1685924"/>
          </a:xfrm>
        </p:spPr>
        <p:txBody>
          <a:bodyPr/>
          <a:lstStyle/>
          <a:p>
            <a:r>
              <a:rPr lang="fa-IR" dirty="0" smtClean="0"/>
              <a:t>محوطه:</a:t>
            </a:r>
            <a:endParaRPr lang="en-US" dirty="0"/>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49974769425201257264767.jpg"/>
          <p:cNvPicPr>
            <a:picLocks noGrp="1" noChangeAspect="1"/>
          </p:cNvPicPr>
          <p:nvPr>
            <p:ph sz="half" idx="1"/>
          </p:nvPr>
        </p:nvPicPr>
        <p:blipFill>
          <a:blip r:embed="rId2"/>
          <a:stretch>
            <a:fillRect/>
          </a:stretch>
        </p:blipFill>
        <p:spPr>
          <a:xfrm>
            <a:off x="571472" y="1214422"/>
            <a:ext cx="6900882" cy="4600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428596" y="5857868"/>
            <a:ext cx="3657600" cy="1000132"/>
          </a:xfrm>
        </p:spPr>
        <p:txBody>
          <a:bodyPr/>
          <a:lstStyle/>
          <a:p>
            <a:r>
              <a:rPr lang="fa-IR" dirty="0" smtClean="0">
                <a:solidFill>
                  <a:srgbClr val="FF0000"/>
                </a:solidFill>
              </a:rPr>
              <a:t>ورودی:</a:t>
            </a:r>
            <a:endParaRPr lang="en-US" dirty="0">
              <a:solidFill>
                <a:srgbClr val="FF0000"/>
              </a:solidFill>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49554913485201215264917.jpg"/>
          <p:cNvPicPr>
            <a:picLocks noGrp="1" noChangeAspect="1"/>
          </p:cNvPicPr>
          <p:nvPr>
            <p:ph sz="half" idx="1"/>
          </p:nvPr>
        </p:nvPicPr>
        <p:blipFill>
          <a:blip r:embed="rId2"/>
          <a:stretch>
            <a:fillRect/>
          </a:stretch>
        </p:blipFill>
        <p:spPr>
          <a:xfrm>
            <a:off x="714348" y="1571613"/>
            <a:ext cx="7072362"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the_modern_art_museum_of_forth_worth_texas_02-600x359.jpg"/>
          <p:cNvPicPr>
            <a:picLocks noGrp="1" noChangeAspect="1"/>
          </p:cNvPicPr>
          <p:nvPr>
            <p:ph sz="half" idx="1"/>
          </p:nvPr>
        </p:nvPicPr>
        <p:blipFill>
          <a:blip r:embed="rId2"/>
          <a:stretch>
            <a:fillRect/>
          </a:stretch>
        </p:blipFill>
        <p:spPr>
          <a:xfrm>
            <a:off x="1714480" y="1643050"/>
            <a:ext cx="6257940" cy="3744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285720" y="5572140"/>
            <a:ext cx="3352800" cy="1685924"/>
          </a:xfrm>
        </p:spPr>
        <p:txBody>
          <a:bodyPr/>
          <a:lstStyle/>
          <a:p>
            <a:r>
              <a:rPr lang="fa-IR" dirty="0" smtClean="0"/>
              <a:t>اتود های اولیه:</a:t>
            </a:r>
            <a:endParaRPr lang="en-US"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back.jpg"/>
          <p:cNvPicPr>
            <a:picLocks noGrp="1" noChangeAspect="1"/>
          </p:cNvPicPr>
          <p:nvPr>
            <p:ph sz="half" idx="1"/>
          </p:nvPr>
        </p:nvPicPr>
        <p:blipFill>
          <a:blip r:embed="rId2"/>
          <a:stretch>
            <a:fillRect/>
          </a:stretch>
        </p:blipFill>
        <p:spPr>
          <a:xfrm>
            <a:off x="285720" y="1643050"/>
            <a:ext cx="4367970"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lnSpcReduction="10000"/>
          </a:bodyPr>
          <a:lstStyle/>
          <a:p>
            <a:pPr algn="r"/>
            <a:r>
              <a:rPr lang="ar-SA" dirty="0" smtClean="0"/>
              <a:t>آندو یک معمار ژاپنی است </a:t>
            </a:r>
            <a:r>
              <a:rPr lang="fa-IR" dirty="0" smtClean="0"/>
              <a:t>.</a:t>
            </a:r>
            <a:r>
              <a:rPr lang="ar-SA" dirty="0" smtClean="0"/>
              <a:t>که به گونه ای از معماری که با نام معماری ناحیه گرایی نامیده شده نائل گشت</a:t>
            </a:r>
            <a:r>
              <a:rPr lang="en-US" dirty="0" smtClean="0"/>
              <a:t>.</a:t>
            </a:r>
          </a:p>
          <a:p>
            <a:pPr algn="r"/>
            <a:r>
              <a:rPr lang="ar-SA" dirty="0" smtClean="0"/>
              <a:t>آندو زندگی پر ماجرا و جالبی دارد </a:t>
            </a:r>
            <a:r>
              <a:rPr lang="fa-IR" dirty="0" smtClean="0"/>
              <a:t>.</a:t>
            </a:r>
            <a:r>
              <a:rPr lang="ar-SA" dirty="0" smtClean="0"/>
              <a:t> اشتغال به عنوان یک راننده کامیون در سالهایی از زندگی اش و همچنین قهرمان بوکس بودن بخشی از آن است</a:t>
            </a:r>
            <a:endParaRPr lang="en-US" dirty="0"/>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the_modern_art_museum_of_forth_worth_texas_21-600x400.jpg"/>
          <p:cNvPicPr>
            <a:picLocks noGrp="1" noChangeAspect="1"/>
          </p:cNvPicPr>
          <p:nvPr>
            <p:ph sz="half" idx="1"/>
          </p:nvPr>
        </p:nvPicPr>
        <p:blipFill>
          <a:blip r:embed="rId2"/>
          <a:stretch>
            <a:fillRect/>
          </a:stretch>
        </p:blipFill>
        <p:spPr>
          <a:xfrm>
            <a:off x="1357290" y="1714488"/>
            <a:ext cx="6400816" cy="4267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0" y="5929330"/>
            <a:ext cx="3571868" cy="1357298"/>
          </a:xfrm>
        </p:spPr>
        <p:txBody>
          <a:bodyPr/>
          <a:lstStyle/>
          <a:p>
            <a:r>
              <a:rPr lang="fa-IR" dirty="0" smtClean="0"/>
              <a:t>اتود های اولیه:</a:t>
            </a:r>
            <a:endParaRPr lang="en-US" dirty="0"/>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sp>
        <p:nvSpPr>
          <p:cNvPr id="3" name="Content Placeholder 2"/>
          <p:cNvSpPr>
            <a:spLocks noGrp="1"/>
          </p:cNvSpPr>
          <p:nvPr>
            <p:ph sz="half" idx="1"/>
          </p:nvPr>
        </p:nvSpPr>
        <p:spPr>
          <a:xfrm>
            <a:off x="4786314" y="3643314"/>
            <a:ext cx="5472122" cy="2400304"/>
          </a:xfrm>
        </p:spPr>
        <p:txBody>
          <a:bodyPr>
            <a:normAutofit/>
          </a:bodyPr>
          <a:lstStyle/>
          <a:p>
            <a:r>
              <a:rPr lang="fa-IR" sz="9600" dirty="0" smtClean="0">
                <a:solidFill>
                  <a:srgbClr val="FF0000"/>
                </a:solidFill>
              </a:rPr>
              <a:t>پایان.</a:t>
            </a:r>
            <a:endParaRPr lang="en-US" sz="9600" dirty="0">
              <a:solidFill>
                <a:srgbClr val="FF0000"/>
              </a:solidFill>
            </a:endParaRPr>
          </a:p>
        </p:txBody>
      </p:sp>
      <p:pic>
        <p:nvPicPr>
          <p:cNvPr id="5" name="Content Placeholder 4" descr="dd.jpeg"/>
          <p:cNvPicPr>
            <a:picLocks noGrp="1" noChangeAspect="1"/>
          </p:cNvPicPr>
          <p:nvPr>
            <p:ph sz="half" idx="2"/>
          </p:nvPr>
        </p:nvPicPr>
        <p:blipFill>
          <a:blip r:embed="rId2"/>
          <a:stretch>
            <a:fillRect/>
          </a:stretch>
        </p:blipFill>
        <p:spPr>
          <a:xfrm>
            <a:off x="428596" y="1785926"/>
            <a:ext cx="5000660" cy="3333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5067325987520127263257.jpg"/>
          <p:cNvPicPr>
            <a:picLocks noGrp="1" noChangeAspect="1"/>
          </p:cNvPicPr>
          <p:nvPr>
            <p:ph sz="half" idx="1"/>
          </p:nvPr>
        </p:nvPicPr>
        <p:blipFill>
          <a:blip r:embed="rId2"/>
          <a:stretch>
            <a:fillRect/>
          </a:stretch>
        </p:blipFill>
        <p:spPr>
          <a:xfrm>
            <a:off x="500034" y="1428736"/>
            <a:ext cx="372321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lnSpcReduction="10000"/>
          </a:bodyPr>
          <a:lstStyle/>
          <a:p>
            <a:pPr algn="r"/>
            <a:r>
              <a:rPr lang="ar-SA" dirty="0" smtClean="0"/>
              <a:t>آندو در طراحی هایش از بتون به صورت اکسپوز و روباز استفاده میکند</a:t>
            </a:r>
            <a:r>
              <a:rPr lang="en-US" dirty="0" smtClean="0"/>
              <a:t>.</a:t>
            </a:r>
          </a:p>
          <a:p>
            <a:pPr algn="r"/>
            <a:r>
              <a:rPr lang="ar-SA" dirty="0" smtClean="0"/>
              <a:t>او همچنین به دلیل شیوه و سرمشق خاص خود که در برگیرنده مصالح ژاپنی و روح آن همچنین عملکرد و روح فضا و ایجاد آن از طریق زیبایی شناختی سبک مدرن و بین المللی شهرت دارد</a:t>
            </a:r>
            <a:endParaRPr lang="en-US" dirty="0"/>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morimoto_ando_restaurant.jpg"/>
          <p:cNvPicPr>
            <a:picLocks noGrp="1" noChangeAspect="1"/>
          </p:cNvPicPr>
          <p:nvPr>
            <p:ph sz="half" idx="1"/>
          </p:nvPr>
        </p:nvPicPr>
        <p:blipFill>
          <a:blip r:embed="rId2"/>
          <a:stretch>
            <a:fillRect/>
          </a:stretch>
        </p:blipFill>
        <p:spPr>
          <a:xfrm>
            <a:off x="500034" y="1714488"/>
            <a:ext cx="3869056" cy="4361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a:bodyPr>
          <a:lstStyle/>
          <a:p>
            <a:pPr algn="r"/>
            <a:r>
              <a:rPr lang="ar-SA" dirty="0" smtClean="0"/>
              <a:t>معماري آندو، معماري «نفي و انكار» است. فضاهاي يگانه انگار او نيز حاصل همين نفي است. در حقيقت، او جامعه‌ي مدرن و جهاني بودن را نفي مي‌كند. از نظر اجتماعي، نفي به معناي حمايت از استقلال شخصي و رهايي از يكنواختي مدرن مي‌باشد</a:t>
            </a:r>
            <a:endParaRPr lang="en-US" dirty="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sp>
        <p:nvSpPr>
          <p:cNvPr id="3" name="Content Placeholder 2"/>
          <p:cNvSpPr>
            <a:spLocks noGrp="1"/>
          </p:cNvSpPr>
          <p:nvPr>
            <p:ph sz="half" idx="1"/>
          </p:nvPr>
        </p:nvSpPr>
        <p:spPr>
          <a:xfrm>
            <a:off x="500034" y="2143117"/>
            <a:ext cx="3657600" cy="3143272"/>
          </a:xfrm>
        </p:spPr>
        <p:txBody>
          <a:bodyPr>
            <a:normAutofit fontScale="85000" lnSpcReduction="10000"/>
          </a:bodyPr>
          <a:lstStyle/>
          <a:p>
            <a:r>
              <a:rPr lang="fa-IR" sz="9600" dirty="0" smtClean="0">
                <a:solidFill>
                  <a:srgbClr val="FF0000"/>
                </a:solidFill>
                <a:latin typeface="Arabic Typesetting" pitchFamily="66" charset="-78"/>
                <a:cs typeface="Arabic Typesetting" pitchFamily="66" charset="-78"/>
              </a:rPr>
              <a:t>ازجمله  اثار اندو</a:t>
            </a:r>
            <a:endParaRPr lang="en-US" sz="9600" dirty="0">
              <a:solidFill>
                <a:srgbClr val="FF0000"/>
              </a:solidFill>
              <a:latin typeface="Arabic Typesetting" pitchFamily="66" charset="-78"/>
              <a:cs typeface="Arabic Typesetting" pitchFamily="66" charset="-78"/>
            </a:endParaRPr>
          </a:p>
        </p:txBody>
      </p:sp>
      <p:sp>
        <p:nvSpPr>
          <p:cNvPr id="4" name="Content Placeholder 3"/>
          <p:cNvSpPr>
            <a:spLocks noGrp="1"/>
          </p:cNvSpPr>
          <p:nvPr>
            <p:ph sz="half" idx="2"/>
          </p:nvPr>
        </p:nvSpPr>
        <p:spPr/>
        <p:txBody>
          <a:bodyPr>
            <a:normAutofit fontScale="85000" lnSpcReduction="10000"/>
          </a:bodyPr>
          <a:lstStyle/>
          <a:p>
            <a:pPr algn="r"/>
            <a:r>
              <a:rPr lang="ar-SA" b="1" dirty="0" smtClean="0"/>
              <a:t>خانه های روکو </a:t>
            </a:r>
            <a:endParaRPr lang="en-US" dirty="0" smtClean="0"/>
          </a:p>
          <a:p>
            <a:pPr algn="r"/>
            <a:r>
              <a:rPr lang="ar-SA" b="1" dirty="0" smtClean="0"/>
              <a:t>کلیسای روی آب </a:t>
            </a:r>
            <a:endParaRPr lang="en-US" dirty="0" smtClean="0"/>
          </a:p>
          <a:p>
            <a:pPr algn="r"/>
            <a:r>
              <a:rPr lang="ar-SA" b="1" dirty="0" smtClean="0"/>
              <a:t>کلیسای نور </a:t>
            </a:r>
            <a:endParaRPr lang="en-US" dirty="0" smtClean="0"/>
          </a:p>
          <a:p>
            <a:pPr algn="r"/>
            <a:r>
              <a:rPr lang="ar-SA" b="1" dirty="0" smtClean="0"/>
              <a:t>موزه سانتوری </a:t>
            </a:r>
            <a:endParaRPr lang="en-US" dirty="0" smtClean="0"/>
          </a:p>
          <a:p>
            <a:pPr algn="r"/>
            <a:r>
              <a:rPr lang="ar-SA" b="1" dirty="0" smtClean="0"/>
              <a:t>موزه چوب </a:t>
            </a:r>
            <a:endParaRPr lang="en-US" dirty="0" smtClean="0"/>
          </a:p>
          <a:p>
            <a:pPr algn="r"/>
            <a:r>
              <a:rPr lang="ar-SA" dirty="0" smtClean="0"/>
              <a:t>میکاتا- گان </a:t>
            </a:r>
            <a:endParaRPr lang="en-US" dirty="0" smtClean="0"/>
          </a:p>
          <a:p>
            <a:pPr algn="r"/>
            <a:r>
              <a:rPr lang="ar-SA" b="1" dirty="0" smtClean="0"/>
              <a:t>غرفه ی ژاپن ، اکسپو </a:t>
            </a:r>
            <a:endParaRPr lang="en-US" dirty="0" smtClean="0"/>
          </a:p>
          <a:p>
            <a:pPr algn="r"/>
            <a:r>
              <a:rPr lang="ar-SA" dirty="0" smtClean="0"/>
              <a:t>گالری تایمز- ژاپن 1984</a:t>
            </a:r>
            <a:endParaRPr lang="en-US" dirty="0" smtClean="0"/>
          </a:p>
          <a:p>
            <a:pPr algn="r"/>
            <a:r>
              <a:rPr lang="ar-SA" b="1" dirty="0" smtClean="0"/>
              <a:t>موزه ی هنرهای مدرن فورت ورث </a:t>
            </a:r>
            <a:endParaRPr lang="en-US" dirty="0" smtClean="0"/>
          </a:p>
          <a:p>
            <a:pPr algn="r"/>
            <a:r>
              <a:rPr lang="ar-SA" dirty="0" smtClean="0"/>
              <a:t>هتل جزیره هاواجی</a:t>
            </a:r>
            <a:endParaRPr lang="en-US" dirty="0" smtClean="0"/>
          </a:p>
          <a:p>
            <a:pPr algn="r"/>
            <a:r>
              <a:rPr lang="ar-SA" dirty="0" smtClean="0"/>
              <a:t>کلیسای روکو- ژاپن</a:t>
            </a:r>
            <a:endParaRPr lang="en-US" dirty="0"/>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the_modern_art_museum_of_forth_worth_texas_01-600x443.jpg"/>
          <p:cNvPicPr>
            <a:picLocks noGrp="1" noChangeAspect="1"/>
          </p:cNvPicPr>
          <p:nvPr>
            <p:ph sz="half" idx="1"/>
          </p:nvPr>
        </p:nvPicPr>
        <p:blipFill>
          <a:blip r:embed="rId2"/>
          <a:stretch>
            <a:fillRect/>
          </a:stretch>
        </p:blipFill>
        <p:spPr>
          <a:xfrm>
            <a:off x="500034" y="1643050"/>
            <a:ext cx="3971924" cy="4572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pPr algn="r">
              <a:buNone/>
            </a:pPr>
            <a:r>
              <a:rPr lang="fa-IR" dirty="0" smtClean="0"/>
              <a:t> موزه وورث: </a:t>
            </a:r>
          </a:p>
          <a:p>
            <a:pPr algn="r">
              <a:buNone/>
            </a:pPr>
            <a:r>
              <a:rPr lang="en-US" dirty="0" smtClean="0"/>
              <a:t/>
            </a:r>
            <a:br>
              <a:rPr lang="en-US" dirty="0" smtClean="0"/>
            </a:br>
            <a:r>
              <a:rPr lang="ar-SA" dirty="0" smtClean="0"/>
              <a:t>ایده : ایجاد یک رابطه ی بهینه بین ساختمان جدید و بنای کیمبال از این رو بر آن شدند محیطی روستایی بیافرینند</a:t>
            </a:r>
            <a:endParaRPr lang="en-US" dirty="0"/>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5d3fc94b124678d28484846c84bd105d.jpg"/>
          <p:cNvPicPr>
            <a:picLocks noGrp="1" noChangeAspect="1"/>
          </p:cNvPicPr>
          <p:nvPr>
            <p:ph sz="half" idx="1"/>
          </p:nvPr>
        </p:nvPicPr>
        <p:blipFill>
          <a:blip r:embed="rId2"/>
          <a:stretch>
            <a:fillRect/>
          </a:stretch>
        </p:blipFill>
        <p:spPr>
          <a:xfrm>
            <a:off x="500034" y="1928802"/>
            <a:ext cx="4015273" cy="3444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85000" lnSpcReduction="10000"/>
          </a:bodyPr>
          <a:lstStyle/>
          <a:p>
            <a:pPr algn="r"/>
            <a:r>
              <a:rPr lang="ar-SA" dirty="0" smtClean="0"/>
              <a:t>.موزه متشکل از چند مکعب مستطیل است که بصورت پلانی ال شکل ترکیب شده وبدین ترتیب یک استخر بازتابنده را دربرمی گیرد.با تکه تکه شدن ساختمان مجموعه ای از احجام مکعب مستطیلی نمایش داده می شود این همان راهکار لویی کان برای موزه هنری کیمبل است.آندو سعی داشته به اثر ارزشمند مجاور پاسخی مثبت بدهد</a:t>
            </a:r>
            <a:endParaRPr lang="en-US" dirty="0"/>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chemeClr val="bg2">
                    <a:lumMod val="20000"/>
                    <a:lumOff val="80000"/>
                  </a:schemeClr>
                </a:solidFill>
                <a:cs typeface="B Bardiya" pitchFamily="2" charset="-78"/>
              </a:rPr>
              <a:t>موزه هنرهای مدرن فورت وورث</a:t>
            </a:r>
            <a:endParaRPr lang="en-US" dirty="0"/>
          </a:p>
        </p:txBody>
      </p:sp>
      <p:pic>
        <p:nvPicPr>
          <p:cNvPr id="5" name="Content Placeholder 4" descr="2186634789048699245595201249269247.jpg"/>
          <p:cNvPicPr>
            <a:picLocks noGrp="1" noChangeAspect="1"/>
          </p:cNvPicPr>
          <p:nvPr>
            <p:ph sz="half" idx="1"/>
          </p:nvPr>
        </p:nvPicPr>
        <p:blipFill>
          <a:blip r:embed="rId2"/>
          <a:stretch>
            <a:fillRect/>
          </a:stretch>
        </p:blipFill>
        <p:spPr>
          <a:xfrm>
            <a:off x="428596" y="1857364"/>
            <a:ext cx="6400816" cy="4267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lstStyle/>
          <a:p>
            <a:endParaRPr lang="en-US"/>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91</TotalTime>
  <Words>692</Words>
  <Application>Microsoft Office PowerPoint</Application>
  <PresentationFormat>On-screen Show (4:3)</PresentationFormat>
  <Paragraphs>82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Arabic Typesetting</vt:lpstr>
      <vt:lpstr>Arial</vt:lpstr>
      <vt:lpstr>B Bardiya</vt:lpstr>
      <vt:lpstr>Franklin Gothic Book</vt:lpstr>
      <vt:lpstr>Tahoma</vt:lpstr>
      <vt:lpstr>Wingdings 2</vt:lpstr>
      <vt:lpstr>Technic</vt:lpstr>
      <vt:lpstr>به نام خدا </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lpstr>موزه هنرهای مدرن فورت وورث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sayehnegaran</dc:creator>
  <cp:lastModifiedBy>ASUS N551</cp:lastModifiedBy>
  <cp:revision>18</cp:revision>
  <dcterms:created xsi:type="dcterms:W3CDTF">2013-08-15T11:53:38Z</dcterms:created>
  <dcterms:modified xsi:type="dcterms:W3CDTF">2016-02-12T12:25:33Z</dcterms:modified>
</cp:coreProperties>
</file>