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8" r:id="rId2"/>
    <p:sldId id="279" r:id="rId3"/>
    <p:sldId id="272" r:id="rId4"/>
    <p:sldId id="275" r:id="rId5"/>
    <p:sldId id="274" r:id="rId6"/>
    <p:sldId id="27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70" autoAdjust="0"/>
    <p:restoredTop sz="90929"/>
  </p:normalViewPr>
  <p:slideViewPr>
    <p:cSldViewPr>
      <p:cViewPr>
        <p:scale>
          <a:sx n="75" d="100"/>
          <a:sy n="75" d="100"/>
        </p:scale>
        <p:origin x="-127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14076C-5EBA-49A3-B014-65B61627BD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F8D3C8-6599-465B-B228-6C22860AC8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1217C-D4C6-4B2D-B24C-E030523B9898}" type="slidenum">
              <a:rPr lang="en-US"/>
              <a:pPr/>
              <a:t>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30FC-687E-44BE-8345-9543178A58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D8B16-CAC3-4EE4-95AC-5A5CD3E1DC11}" type="slidenum">
              <a:rPr lang="en-US"/>
              <a:pPr/>
              <a:t>3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9ED93-9096-4B4E-BE4D-00B12677D613}" type="slidenum">
              <a:rPr lang="en-US"/>
              <a:pPr/>
              <a:t>4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20293-6F0C-4460-A0FF-7AA7C9B06CB4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4EE18-65C8-4384-9056-8DEDC115B36E}" type="slidenum">
              <a:rPr lang="en-US"/>
              <a:pPr/>
              <a:t>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7C5C0-3796-44FB-994A-522B7F6EE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4CC6B-89BF-4DDE-9615-871360B1F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9ECE8-883A-49B6-9C77-AD5D5C3F6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C6222-BF76-4D70-B713-67CFA8542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9C54B-CE5A-470F-8447-5DB0D9B2C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0E004-71DF-4921-A16E-1D8C8D8D0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F7AEC-A983-450A-BE9B-16583D9A3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7E40A-9049-415C-BDBE-CFF5B1473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F2BE5-EEDB-40CB-B734-D35011535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B5663-4CD2-41BB-8E94-358B3C902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661A3-A10A-4E87-8000-79E12D8A1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EA15AE-3991-418D-9D8E-70959E6E47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F:\CTIGCoverpi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524000" y="685800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جلسه دهم</a:t>
            </a:r>
          </a:p>
          <a:p>
            <a:pPr algn="ctr"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معنادهی به باورها: تشخیص</a:t>
            </a:r>
            <a:endParaRPr lang="en-US" sz="4000" b="1" dirty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5000" y="304800"/>
          <a:ext cx="3048000" cy="741109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3048000"/>
              </a:tblGrid>
              <a:tr h="7411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solidFill>
                            <a:srgbClr val="FF0000"/>
                          </a:solidFill>
                          <a:cs typeface="B Titr" pitchFamily="2" charset="-78"/>
                        </a:rPr>
                        <a:t>مدل </a:t>
                      </a:r>
                      <a:r>
                        <a:rPr lang="fa-IR" sz="1400" dirty="0">
                          <a:solidFill>
                            <a:srgbClr val="FF0000"/>
                          </a:solidFill>
                          <a:cs typeface="B Titr" pitchFamily="2" charset="-78"/>
                        </a:rPr>
                        <a:t>عمومي نارساكنش وري هيجاني و رفتاري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cs typeface="B Titr" pitchFamily="2" charset="-78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3886200" y="0"/>
            <a:ext cx="12001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/>
            <a:r>
              <a:rPr lang="fa-IR" sz="1400" b="1" dirty="0">
                <a:cs typeface="B Mitra" pitchFamily="2" charset="-78"/>
              </a:rPr>
              <a:t>موهبت ژنتيكي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581400" y="457200"/>
            <a:ext cx="175895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3886200" y="1219200"/>
            <a:ext cx="1143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خطاهای منطقی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2438400" y="1828800"/>
            <a:ext cx="4152900" cy="127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محتوای روان بنه، پیش فرض ها، خاطرات: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a-IR" sz="1200" dirty="0" smtClean="0">
                <a:cs typeface="B Mitra" pitchFamily="2" charset="-78"/>
              </a:rPr>
              <a:t>خود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دنیای فیزیکی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a-IR" sz="1200" dirty="0" smtClean="0">
                <a:cs typeface="B Mitra" pitchFamily="2" charset="-78"/>
              </a:rPr>
              <a:t>دنیای اجتماعی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غایات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a-IR" sz="1200" dirty="0" smtClean="0">
                <a:cs typeface="B Mitra" pitchFamily="2" charset="-78"/>
              </a:rPr>
              <a:t>مساعده کننده ها</a:t>
            </a: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4191000" y="2133600"/>
            <a:ext cx="914400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هیجان تداعی‌شونده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5" name="AutoShape 17"/>
          <p:cNvSpPr>
            <a:spLocks noChangeArrowheads="1"/>
          </p:cNvSpPr>
          <p:nvPr/>
        </p:nvSpPr>
        <p:spPr bwMode="auto">
          <a:xfrm>
            <a:off x="3657600" y="3124200"/>
            <a:ext cx="1447800" cy="381000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آسیب‌پذیری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3581400" y="3505200"/>
            <a:ext cx="1600200" cy="24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حادثه بحرانی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1" name="AutoShape 13"/>
          <p:cNvSpPr>
            <a:spLocks noChangeShapeType="1"/>
          </p:cNvSpPr>
          <p:nvPr/>
        </p:nvSpPr>
        <p:spPr bwMode="auto">
          <a:xfrm>
            <a:off x="4343400" y="4648200"/>
            <a:ext cx="7620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5105400" y="4953000"/>
            <a:ext cx="175260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تحریک هیجان منفی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3581400" y="5105400"/>
            <a:ext cx="1143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At</a:t>
            </a: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های منفی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1600200" y="4876800"/>
            <a:ext cx="144780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تحریک راهبردی ناکارآمد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352800" y="5715000"/>
            <a:ext cx="137160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تخفیف کوتاه مدت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6" name="AutoShape 8"/>
          <p:cNvSpPr>
            <a:spLocks noChangeShapeType="1"/>
          </p:cNvSpPr>
          <p:nvPr/>
        </p:nvSpPr>
        <p:spPr bwMode="auto">
          <a:xfrm flipH="1">
            <a:off x="3048000" y="4648200"/>
            <a:ext cx="882650" cy="3413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5" name="AutoShape 7"/>
          <p:cNvSpPr>
            <a:spLocks noChangeShapeType="1"/>
          </p:cNvSpPr>
          <p:nvPr/>
        </p:nvSpPr>
        <p:spPr bwMode="auto">
          <a:xfrm>
            <a:off x="2590800" y="5257800"/>
            <a:ext cx="755650" cy="774700"/>
          </a:xfrm>
          <a:prstGeom prst="bentConnector3">
            <a:avLst>
              <a:gd name="adj1" fmla="val 44958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/>
          <p:cNvSpPr>
            <a:spLocks noChangeShapeType="1"/>
          </p:cNvSpPr>
          <p:nvPr/>
        </p:nvSpPr>
        <p:spPr bwMode="auto">
          <a:xfrm flipV="1">
            <a:off x="4724400" y="5410200"/>
            <a:ext cx="714375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3" name="AutoShape 5"/>
          <p:cNvSpPr>
            <a:spLocks noChangeShapeType="1"/>
          </p:cNvSpPr>
          <p:nvPr/>
        </p:nvSpPr>
        <p:spPr bwMode="auto">
          <a:xfrm>
            <a:off x="4724400" y="5181600"/>
            <a:ext cx="381000" cy="4571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/>
          <p:cNvSpPr>
            <a:spLocks noChangeShapeType="1"/>
          </p:cNvSpPr>
          <p:nvPr/>
        </p:nvSpPr>
        <p:spPr bwMode="auto">
          <a:xfrm flipV="1">
            <a:off x="1600200" y="3276600"/>
            <a:ext cx="2279650" cy="1752600"/>
          </a:xfrm>
          <a:prstGeom prst="bentConnector3">
            <a:avLst>
              <a:gd name="adj1" fmla="val -26352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69" name="AutoShape 1"/>
          <p:cNvSpPr>
            <a:spLocks noChangeShapeType="1"/>
          </p:cNvSpPr>
          <p:nvPr/>
        </p:nvSpPr>
        <p:spPr bwMode="auto">
          <a:xfrm>
            <a:off x="4419600" y="381000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3581400" y="457200"/>
            <a:ext cx="1752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تجارب دوران تحول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والدين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همسالان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B Mitra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Mitra" pitchFamily="2" charset="-78"/>
              </a:rPr>
              <a:t>حولدث ديگر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90800" y="190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dirty="0" smtClean="0">
                <a:cs typeface="B Mitra" pitchFamily="2" charset="-78"/>
              </a:rPr>
              <a:t>گرایش ها/ راهبردهای عملی:</a:t>
            </a:r>
          </a:p>
          <a:p>
            <a:pPr algn="r" rtl="1">
              <a:buFont typeface="Arial" charset="0"/>
              <a:buChar char="•"/>
            </a:pPr>
            <a:r>
              <a:rPr lang="fa-IR" sz="1200" dirty="0" smtClean="0">
                <a:cs typeface="B Mitra" pitchFamily="2" charset="-78"/>
              </a:rPr>
              <a:t>جبران</a:t>
            </a:r>
          </a:p>
          <a:p>
            <a:pPr algn="r" rtl="1">
              <a:buFont typeface="Arial" charset="0"/>
              <a:buChar char="•"/>
            </a:pPr>
            <a:r>
              <a:rPr lang="fa-IR" sz="1200" dirty="0" smtClean="0">
                <a:cs typeface="B Mitra" pitchFamily="2" charset="-78"/>
              </a:rPr>
              <a:t> تسلیم و باجدهی</a:t>
            </a:r>
            <a:endParaRPr lang="en-US" sz="1200" dirty="0">
              <a:cs typeface="B Mitra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>
            <a:off x="3984228" y="4886722"/>
            <a:ext cx="425450" cy="119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3733800" y="3733800"/>
            <a:ext cx="1143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خطاهای منطقی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505200" y="4343400"/>
            <a:ext cx="1600200" cy="31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تحریک محتوای روان‌بنه</a:t>
            </a:r>
            <a:r>
              <a:rPr kumimoji="0" lang="fa-IR" sz="13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 منفی</a:t>
            </a:r>
            <a:endParaRPr kumimoji="0" lang="en-US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1066800" y="1524000"/>
            <a:ext cx="7086600" cy="4508500"/>
            <a:chOff x="1174" y="750"/>
            <a:chExt cx="3598" cy="2840"/>
          </a:xfrm>
        </p:grpSpPr>
        <p:sp>
          <p:nvSpPr>
            <p:cNvPr id="99331" name="Rectangle 3"/>
            <p:cNvSpPr>
              <a:spLocks noChangeArrowheads="1"/>
            </p:cNvSpPr>
            <p:nvPr/>
          </p:nvSpPr>
          <p:spPr bwMode="auto">
            <a:xfrm>
              <a:off x="1174" y="750"/>
              <a:ext cx="157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واکنشی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algn="r"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32" name="Rectangle 4"/>
            <p:cNvSpPr>
              <a:spLocks noChangeArrowheads="1"/>
            </p:cNvSpPr>
            <p:nvPr/>
          </p:nvSpPr>
          <p:spPr bwMode="auto">
            <a:xfrm>
              <a:off x="2748" y="750"/>
              <a:ext cx="4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US" sz="2800">
                  <a:latin typeface="Arial" pitchFamily="34" charset="0"/>
                  <a:cs typeface="Times New Roman" pitchFamily="18" charset="0"/>
                  <a:sym typeface="Symbol" pitchFamily="18" charset="2"/>
                </a:rPr>
                <a:t></a:t>
              </a:r>
              <a:endParaRPr kumimoji="1" lang="en-AU" sz="2800">
                <a:latin typeface="Arial" pitchFamily="34" charset="0"/>
                <a:cs typeface="Times New Roman" pitchFamily="18" charset="0"/>
              </a:endParaRPr>
            </a:p>
            <a:p>
              <a:pPr algn="ctr" eaLnBrk="0" hangingPunct="0"/>
              <a:endParaRPr kumimoji="1" lang="en-AU" sz="2800">
                <a:latin typeface="Arial" pitchFamily="34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9333" name="Rectangle 5"/>
            <p:cNvSpPr>
              <a:spLocks noChangeArrowheads="1"/>
            </p:cNvSpPr>
            <p:nvPr/>
          </p:nvSpPr>
          <p:spPr bwMode="auto">
            <a:xfrm>
              <a:off x="3120" y="769"/>
              <a:ext cx="165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غیر واکنشی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34" name="Rectangle 6"/>
            <p:cNvSpPr>
              <a:spLocks noChangeArrowheads="1"/>
            </p:cNvSpPr>
            <p:nvPr/>
          </p:nvSpPr>
          <p:spPr bwMode="auto">
            <a:xfrm>
              <a:off x="1174" y="1153"/>
              <a:ext cx="157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بدبینانه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algn="r"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35" name="Rectangle 7"/>
            <p:cNvSpPr>
              <a:spLocks noChangeArrowheads="1"/>
            </p:cNvSpPr>
            <p:nvPr/>
          </p:nvSpPr>
          <p:spPr bwMode="auto">
            <a:xfrm>
              <a:off x="2748" y="1153"/>
              <a:ext cx="4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US" sz="2800">
                  <a:latin typeface="Arial" pitchFamily="34" charset="0"/>
                  <a:cs typeface="Times New Roman" pitchFamily="18" charset="0"/>
                  <a:sym typeface="Symbol" pitchFamily="18" charset="2"/>
                </a:rPr>
                <a:t></a:t>
              </a:r>
              <a:endParaRPr kumimoji="1" lang="en-AU" sz="2800">
                <a:latin typeface="Arial" pitchFamily="34" charset="0"/>
                <a:cs typeface="Times New Roman" pitchFamily="18" charset="0"/>
              </a:endParaRPr>
            </a:p>
            <a:p>
              <a:pPr algn="ctr" eaLnBrk="0" hangingPunct="0"/>
              <a:endParaRPr kumimoji="1" lang="en-AU" sz="2800">
                <a:latin typeface="Arial" pitchFamily="34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9336" name="Rectangle 8"/>
            <p:cNvSpPr>
              <a:spLocks noChangeArrowheads="1"/>
            </p:cNvSpPr>
            <p:nvPr/>
          </p:nvSpPr>
          <p:spPr bwMode="auto">
            <a:xfrm>
              <a:off x="3120" y="1172"/>
              <a:ext cx="165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خوش‌بینانه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37" name="Rectangle 9"/>
            <p:cNvSpPr>
              <a:spLocks noChangeArrowheads="1"/>
            </p:cNvSpPr>
            <p:nvPr/>
          </p:nvSpPr>
          <p:spPr bwMode="auto">
            <a:xfrm>
              <a:off x="1174" y="1556"/>
              <a:ext cx="157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 eaLnBrk="0" hangingPunct="0"/>
              <a:r>
                <a:rPr kumimoji="1" lang="fa-IR" sz="2800" dirty="0" smtClean="0">
                  <a:cs typeface="B Koodak" pitchFamily="2" charset="-78"/>
                </a:rPr>
                <a:t>مضطرب</a:t>
              </a:r>
              <a:endParaRPr kumimoji="1" lang="en-AU" sz="2800" dirty="0">
                <a:cs typeface="B Koodak" pitchFamily="2" charset="-78"/>
              </a:endParaRPr>
            </a:p>
            <a:p>
              <a:pPr algn="r"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38" name="Rectangle 10"/>
            <p:cNvSpPr>
              <a:spLocks noChangeArrowheads="1"/>
            </p:cNvSpPr>
            <p:nvPr/>
          </p:nvSpPr>
          <p:spPr bwMode="auto">
            <a:xfrm>
              <a:off x="2748" y="1556"/>
              <a:ext cx="4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US" sz="2800">
                  <a:latin typeface="Arial" pitchFamily="34" charset="0"/>
                  <a:cs typeface="Times New Roman" pitchFamily="18" charset="0"/>
                  <a:sym typeface="Symbol" pitchFamily="18" charset="2"/>
                </a:rPr>
                <a:t></a:t>
              </a:r>
              <a:endParaRPr kumimoji="1" lang="en-AU" sz="2800">
                <a:latin typeface="Arial" pitchFamily="34" charset="0"/>
                <a:cs typeface="Times New Roman" pitchFamily="18" charset="0"/>
              </a:endParaRPr>
            </a:p>
            <a:p>
              <a:pPr algn="ctr" eaLnBrk="0" hangingPunct="0"/>
              <a:endParaRPr kumimoji="1" lang="en-AU" sz="2800">
                <a:latin typeface="Arial" pitchFamily="34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9339" name="Rectangle 11"/>
            <p:cNvSpPr>
              <a:spLocks noChangeArrowheads="1"/>
            </p:cNvSpPr>
            <p:nvPr/>
          </p:nvSpPr>
          <p:spPr bwMode="auto">
            <a:xfrm>
              <a:off x="3120" y="1575"/>
              <a:ext cx="165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آرامش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>
              <a:off x="1174" y="1959"/>
              <a:ext cx="157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وسواسی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algn="r"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41" name="Rectangle 13"/>
            <p:cNvSpPr>
              <a:spLocks noChangeArrowheads="1"/>
            </p:cNvSpPr>
            <p:nvPr/>
          </p:nvSpPr>
          <p:spPr bwMode="auto">
            <a:xfrm>
              <a:off x="2748" y="1959"/>
              <a:ext cx="4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US" sz="2800">
                  <a:latin typeface="Arial" pitchFamily="34" charset="0"/>
                  <a:cs typeface="Times New Roman" pitchFamily="18" charset="0"/>
                  <a:sym typeface="Symbol" pitchFamily="18" charset="2"/>
                </a:rPr>
                <a:t></a:t>
              </a:r>
              <a:endParaRPr kumimoji="1" lang="en-AU" sz="2800">
                <a:latin typeface="Arial" pitchFamily="34" charset="0"/>
                <a:cs typeface="Times New Roman" pitchFamily="18" charset="0"/>
              </a:endParaRPr>
            </a:p>
            <a:p>
              <a:pPr algn="ctr" eaLnBrk="0" hangingPunct="0"/>
              <a:endParaRPr kumimoji="1" lang="en-AU" sz="2800">
                <a:latin typeface="Arial" pitchFamily="34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9342" name="Rectangle 14"/>
            <p:cNvSpPr>
              <a:spLocks noChangeArrowheads="1"/>
            </p:cNvSpPr>
            <p:nvPr/>
          </p:nvSpPr>
          <p:spPr bwMode="auto">
            <a:xfrm>
              <a:off x="3120" y="1978"/>
              <a:ext cx="165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بردبار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43" name="Rectangle 15"/>
            <p:cNvSpPr>
              <a:spLocks noChangeArrowheads="1"/>
            </p:cNvSpPr>
            <p:nvPr/>
          </p:nvSpPr>
          <p:spPr bwMode="auto">
            <a:xfrm>
              <a:off x="1174" y="2362"/>
              <a:ext cx="157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 eaLnBrk="0" hangingPunct="0"/>
              <a:r>
                <a:rPr lang="fa-IR" sz="2800" dirty="0">
                  <a:cs typeface="B Koodak" pitchFamily="2" charset="-78"/>
                </a:rPr>
                <a:t>پذيرندگي 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algn="r"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44" name="Rectangle 16"/>
            <p:cNvSpPr>
              <a:spLocks noChangeArrowheads="1"/>
            </p:cNvSpPr>
            <p:nvPr/>
          </p:nvSpPr>
          <p:spPr bwMode="auto">
            <a:xfrm>
              <a:off x="2748" y="2362"/>
              <a:ext cx="4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US" sz="2800">
                  <a:latin typeface="Arial" pitchFamily="34" charset="0"/>
                  <a:cs typeface="Times New Roman" pitchFamily="18" charset="0"/>
                  <a:sym typeface="Symbol" pitchFamily="18" charset="2"/>
                </a:rPr>
                <a:t></a:t>
              </a:r>
              <a:endParaRPr kumimoji="1" lang="en-AU" sz="2800">
                <a:latin typeface="Arial" pitchFamily="34" charset="0"/>
                <a:cs typeface="Times New Roman" pitchFamily="18" charset="0"/>
              </a:endParaRPr>
            </a:p>
            <a:p>
              <a:pPr algn="ctr" eaLnBrk="0" hangingPunct="0"/>
              <a:endParaRPr kumimoji="1" lang="en-AU" sz="2800">
                <a:latin typeface="Arial" pitchFamily="34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9345" name="Rectangle 17"/>
            <p:cNvSpPr>
              <a:spLocks noChangeArrowheads="1"/>
            </p:cNvSpPr>
            <p:nvPr/>
          </p:nvSpPr>
          <p:spPr bwMode="auto">
            <a:xfrm>
              <a:off x="3120" y="2381"/>
              <a:ext cx="165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پرخاشگری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46" name="Rectangle 18"/>
            <p:cNvSpPr>
              <a:spLocks noChangeArrowheads="1"/>
            </p:cNvSpPr>
            <p:nvPr/>
          </p:nvSpPr>
          <p:spPr bwMode="auto">
            <a:xfrm>
              <a:off x="1174" y="2765"/>
              <a:ext cx="157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عصبی/ تحریک پذیر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algn="r"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47" name="Rectangle 19"/>
            <p:cNvSpPr>
              <a:spLocks noChangeArrowheads="1"/>
            </p:cNvSpPr>
            <p:nvPr/>
          </p:nvSpPr>
          <p:spPr bwMode="auto">
            <a:xfrm>
              <a:off x="2748" y="2765"/>
              <a:ext cx="4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US" sz="2800">
                  <a:latin typeface="Arial" pitchFamily="34" charset="0"/>
                  <a:cs typeface="Times New Roman" pitchFamily="18" charset="0"/>
                  <a:sym typeface="Symbol" pitchFamily="18" charset="2"/>
                </a:rPr>
                <a:t></a:t>
              </a:r>
              <a:endParaRPr kumimoji="1" lang="en-AU" sz="2800">
                <a:latin typeface="Arial" pitchFamily="34" charset="0"/>
                <a:cs typeface="Times New Roman" pitchFamily="18" charset="0"/>
              </a:endParaRPr>
            </a:p>
            <a:p>
              <a:pPr algn="ctr" eaLnBrk="0" hangingPunct="0"/>
              <a:endParaRPr kumimoji="1" lang="en-AU" sz="2800">
                <a:latin typeface="Arial" pitchFamily="34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9348" name="Rectangle 20"/>
            <p:cNvSpPr>
              <a:spLocks noChangeArrowheads="1"/>
            </p:cNvSpPr>
            <p:nvPr/>
          </p:nvSpPr>
          <p:spPr bwMode="auto">
            <a:xfrm>
              <a:off x="3120" y="2784"/>
              <a:ext cx="165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امیدوار/ سرحال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49" name="Rectangle 21"/>
            <p:cNvSpPr>
              <a:spLocks noChangeArrowheads="1"/>
            </p:cNvSpPr>
            <p:nvPr/>
          </p:nvSpPr>
          <p:spPr bwMode="auto">
            <a:xfrm>
              <a:off x="1174" y="3168"/>
              <a:ext cx="157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خجالتی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algn="r" eaLnBrk="0" hangingPunct="0"/>
              <a:endParaRPr kumimoji="1" lang="en-AU" sz="2800" dirty="0">
                <a:latin typeface="Arial" pitchFamily="34" charset="0"/>
              </a:endParaRPr>
            </a:p>
          </p:txBody>
        </p:sp>
        <p:sp>
          <p:nvSpPr>
            <p:cNvPr id="99350" name="Rectangle 22"/>
            <p:cNvSpPr>
              <a:spLocks noChangeArrowheads="1"/>
            </p:cNvSpPr>
            <p:nvPr/>
          </p:nvSpPr>
          <p:spPr bwMode="auto">
            <a:xfrm>
              <a:off x="2748" y="3168"/>
              <a:ext cx="4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AU" sz="2800">
                  <a:latin typeface="Arial" pitchFamily="34" charset="0"/>
                  <a:cs typeface="Times New Roman" pitchFamily="18" charset="0"/>
                  <a:sym typeface="Symbol" pitchFamily="18" charset="2"/>
                </a:rPr>
                <a:t></a:t>
              </a:r>
              <a:endParaRPr kumimoji="1" lang="en-AU" sz="2800">
                <a:latin typeface="Arial" pitchFamily="34" charset="0"/>
                <a:cs typeface="Times New Roman" pitchFamily="18" charset="0"/>
              </a:endParaRPr>
            </a:p>
            <a:p>
              <a:pPr algn="ctr" eaLnBrk="0" hangingPunct="0"/>
              <a:endParaRPr kumimoji="1" lang="en-AU" sz="2800">
                <a:latin typeface="Arial" pitchFamily="34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9351" name="Rectangle 23"/>
            <p:cNvSpPr>
              <a:spLocks noChangeArrowheads="1"/>
            </p:cNvSpPr>
            <p:nvPr/>
          </p:nvSpPr>
          <p:spPr bwMode="auto">
            <a:xfrm>
              <a:off x="3120" y="3187"/>
              <a:ext cx="165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kumimoji="1" lang="fa-IR" sz="2800" dirty="0" smtClean="0">
                  <a:latin typeface="Arial" pitchFamily="34" charset="0"/>
                  <a:cs typeface="B Koodak" pitchFamily="2" charset="-78"/>
                </a:rPr>
                <a:t>اجتماعی</a:t>
              </a:r>
              <a:endParaRPr kumimoji="1" lang="en-AU" sz="2800" dirty="0">
                <a:latin typeface="Arial" pitchFamily="34" charset="0"/>
                <a:cs typeface="B Koodak" pitchFamily="2" charset="-78"/>
              </a:endParaRPr>
            </a:p>
            <a:p>
              <a:pPr eaLnBrk="0" hangingPunct="0"/>
              <a:endParaRPr kumimoji="1" lang="en-AU" sz="2800" dirty="0">
                <a:latin typeface="Arial" pitchFamily="34" charset="0"/>
              </a:endParaRPr>
            </a:p>
          </p:txBody>
        </p:sp>
      </p:grpSp>
      <p:sp>
        <p:nvSpPr>
          <p:cNvPr id="99352" name="Rectangle 2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519112"/>
          </a:xfrm>
        </p:spPr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Titr" pitchFamily="2" charset="-78"/>
              </a:rPr>
              <a:t>ابعاد مزاج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822325" y="5878513"/>
            <a:ext cx="326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After Young, Klosko &amp; Weishaar, 2003.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a-IR" sz="4000" dirty="0">
                <a:solidFill>
                  <a:srgbClr val="FF0000"/>
                </a:solidFill>
                <a:cs typeface="B Titr" pitchFamily="2" charset="-78"/>
              </a:rPr>
              <a:t>سبك‌هاي فرزند‌پروري يانگ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5638800" cy="3657600"/>
          </a:xfrm>
        </p:spPr>
        <p:txBody>
          <a:bodyPr/>
          <a:lstStyle/>
          <a:p>
            <a:pPr lvl="0" algn="r" rtl="1"/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غيرقابل پيش‌بيني/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طرد‌كننده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تضعيف كننده [ديكتاتوري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]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سهل‌گير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 پذيرنده ي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مشروط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dirty="0">
                <a:solidFill>
                  <a:schemeClr val="tx1"/>
                </a:solidFill>
                <a:cs typeface="B Koodak" pitchFamily="2" charset="-78"/>
              </a:rPr>
              <a:t> سخت‌گير و </a:t>
            </a:r>
            <a:r>
              <a:rPr lang="fa-IR" dirty="0" smtClean="0">
                <a:solidFill>
                  <a:schemeClr val="tx1"/>
                </a:solidFill>
                <a:cs typeface="B Koodak" pitchFamily="2" charset="-78"/>
              </a:rPr>
              <a:t>كمال‌گرا</a:t>
            </a:r>
            <a:endParaRPr lang="en-US" dirty="0">
              <a:solidFill>
                <a:schemeClr val="tx1"/>
              </a:solidFill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76200"/>
            <a:ext cx="7494587" cy="931863"/>
          </a:xfrm>
        </p:spPr>
        <p:txBody>
          <a:bodyPr/>
          <a:lstStyle/>
          <a:p>
            <a:pPr rtl="1"/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بخش‌هاي </a:t>
            </a:r>
            <a:r>
              <a:rPr lang="fa-IR" sz="3600" dirty="0">
                <a:solidFill>
                  <a:srgbClr val="FF0000"/>
                </a:solidFill>
                <a:cs typeface="B Titr" pitchFamily="2" charset="-78"/>
              </a:rPr>
              <a:t>فرمول‌بندي شناختي</a:t>
            </a:r>
            <a:endParaRPr lang="en-US" sz="36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7315200" cy="5029200"/>
          </a:xfrm>
        </p:spPr>
        <p:txBody>
          <a:bodyPr/>
          <a:lstStyle/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آمادگي ژنتيكي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سبك فرزند‌پروري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رويدادهاي حساس مرتبط با همسالان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ساير رويدادهاي حساس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محتواي روان‌بنه منفي غالب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خطاهاي منطقي ايجاد شده در دوران كودكي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رويداد(هاي) تحريك گر (به‌راه‌اندازنده) ويژه براي هيجان منفي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خطاهاي منطقي خاصي در لحظه و هيجان‌هاي خاص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راهبرد خاص (ويژه)/ نوع راهبرد</a:t>
            </a:r>
            <a:endParaRPr lang="en-US" sz="24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400" b="1" dirty="0">
                <a:solidFill>
                  <a:schemeClr val="tx1"/>
                </a:solidFill>
                <a:cs typeface="B Koodak" pitchFamily="2" charset="-78"/>
              </a:rPr>
              <a:t>باورهاي مربوط به راهبرد</a:t>
            </a:r>
            <a:endParaRPr lang="en-US" sz="24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560388"/>
          </a:xfrm>
        </p:spPr>
        <p:txBody>
          <a:bodyPr/>
          <a:lstStyle/>
          <a:p>
            <a:pPr rtl="1"/>
            <a:r>
              <a:rPr lang="fa-IR" b="1" dirty="0">
                <a:solidFill>
                  <a:srgbClr val="FF0000"/>
                </a:solidFill>
                <a:cs typeface="B Titr" pitchFamily="2" charset="-78"/>
              </a:rPr>
              <a:t>كار انفرادي جلسه دهم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038600"/>
          </a:xfrm>
        </p:spPr>
        <p:txBody>
          <a:bodyPr/>
          <a:lstStyle/>
          <a:p>
            <a:pPr algn="r" rtl="1"/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براي هر درون‌مايه محتواي روان‌بنه مركزي، درست مانند آنچه كه براي نقشه‌هاي شناختي انجام داديد، كاربرگ‌هاي فرمول‌بندي را كامل كنيد.</a:t>
            </a:r>
            <a:endParaRPr lang="en-US" sz="28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tx1"/>
                </a:solidFill>
                <a:cs typeface="B Koodak" pitchFamily="2" charset="-78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Koodak" pitchFamily="2" charset="-78"/>
              </a:rPr>
              <a:t>به مرور فهرست اصلي باورها بپردازيد و وقتي لازم است، باورهايي را به آن اضافه كنيد. مسائلي كه ممكن است كه در جلسه دهم ايجاد شود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256</Words>
  <Application>Microsoft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ابعاد مزاج</vt:lpstr>
      <vt:lpstr>سبك‌هاي فرزند‌پروري يانگ</vt:lpstr>
      <vt:lpstr>بخش‌هاي فرمول‌بندي شناختي</vt:lpstr>
      <vt:lpstr>كار انفرادي جلسه دهم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23</cp:revision>
  <dcterms:created xsi:type="dcterms:W3CDTF">2006-09-27T10:40:09Z</dcterms:created>
  <dcterms:modified xsi:type="dcterms:W3CDTF">2010-06-01T03:26:24Z</dcterms:modified>
</cp:coreProperties>
</file>