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92" r:id="rId2"/>
    <p:sldId id="293" r:id="rId3"/>
    <p:sldId id="323" r:id="rId4"/>
    <p:sldId id="307" r:id="rId5"/>
    <p:sldId id="310" r:id="rId6"/>
    <p:sldId id="311" r:id="rId7"/>
    <p:sldId id="313" r:id="rId8"/>
    <p:sldId id="333" r:id="rId9"/>
    <p:sldId id="328" r:id="rId10"/>
    <p:sldId id="329" r:id="rId11"/>
    <p:sldId id="327" r:id="rId12"/>
    <p:sldId id="326" r:id="rId13"/>
    <p:sldId id="325" r:id="rId14"/>
    <p:sldId id="324" r:id="rId15"/>
    <p:sldId id="330" r:id="rId16"/>
    <p:sldId id="332" r:id="rId17"/>
    <p:sldId id="318" r:id="rId18"/>
    <p:sldId id="321" r:id="rId19"/>
    <p:sldId id="308" r:id="rId20"/>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autoAdjust="0"/>
    <p:restoredTop sz="94658" autoAdjust="0"/>
  </p:normalViewPr>
  <p:slideViewPr>
    <p:cSldViewPr>
      <p:cViewPr varScale="1">
        <p:scale>
          <a:sx n="38" d="100"/>
          <a:sy n="38" d="100"/>
        </p:scale>
        <p:origin x="66" y="210"/>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5C24642-F922-44A1-A80E-D983C8C38A68}" type="datetimeFigureOut">
              <a:rPr lang="fa-IR" smtClean="0"/>
              <a:t>01/08/1440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2D01E46-0542-4DCC-9813-4B0A4B3BA7E3}" type="slidenum">
              <a:rPr lang="fa-IR" smtClean="0"/>
              <a:t>‹#›</a:t>
            </a:fld>
            <a:endParaRPr lang="fa-IR"/>
          </a:p>
        </p:txBody>
      </p:sp>
    </p:spTree>
    <p:extLst>
      <p:ext uri="{BB962C8B-B14F-4D97-AF65-F5344CB8AC3E}">
        <p14:creationId xmlns:p14="http://schemas.microsoft.com/office/powerpoint/2010/main" val="142687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6F98EBE5-CB2A-45D6-9812-95D2768DED73}" type="datetimeFigureOut">
              <a:rPr lang="fa-IR"/>
              <a:pPr>
                <a:defRPr/>
              </a:pPr>
              <a:t>01/08/1440</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BB672DE3-9F7A-4B14-9C9F-24C7A2DD141D}" type="slidenum">
              <a:rPr lang="fa-IR" altLang="fa-IR"/>
              <a:pPr/>
              <a:t>‹#›</a:t>
            </a:fld>
            <a:endParaRPr lang="fa-IR" altLang="fa-IR"/>
          </a:p>
        </p:txBody>
      </p:sp>
    </p:spTree>
    <p:extLst>
      <p:ext uri="{BB962C8B-B14F-4D97-AF65-F5344CB8AC3E}">
        <p14:creationId xmlns:p14="http://schemas.microsoft.com/office/powerpoint/2010/main" val="416419716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A6824F99-A3F8-48D6-AF50-8AD471FB259B}" type="datetimeFigureOut">
              <a:rPr lang="fa-IR"/>
              <a:pPr>
                <a:defRPr/>
              </a:pPr>
              <a:t>01/08/1440</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5035B7C5-4D0F-4A56-99B1-BD912D4201A8}" type="slidenum">
              <a:rPr lang="fa-IR" altLang="fa-IR"/>
              <a:pPr/>
              <a:t>‹#›</a:t>
            </a:fld>
            <a:endParaRPr lang="fa-IR" altLang="fa-IR"/>
          </a:p>
        </p:txBody>
      </p:sp>
    </p:spTree>
    <p:extLst>
      <p:ext uri="{BB962C8B-B14F-4D97-AF65-F5344CB8AC3E}">
        <p14:creationId xmlns:p14="http://schemas.microsoft.com/office/powerpoint/2010/main" val="397004307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8AC92017-C334-4F92-9F40-5F825AB053C8}" type="datetimeFigureOut">
              <a:rPr lang="fa-IR"/>
              <a:pPr>
                <a:defRPr/>
              </a:pPr>
              <a:t>01/08/1440</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83A068B9-15F4-4D47-B4CB-6FBFC85685E4}" type="slidenum">
              <a:rPr lang="fa-IR" altLang="fa-IR"/>
              <a:pPr/>
              <a:t>‹#›</a:t>
            </a:fld>
            <a:endParaRPr lang="fa-IR" altLang="fa-IR"/>
          </a:p>
        </p:txBody>
      </p:sp>
    </p:spTree>
    <p:extLst>
      <p:ext uri="{BB962C8B-B14F-4D97-AF65-F5344CB8AC3E}">
        <p14:creationId xmlns:p14="http://schemas.microsoft.com/office/powerpoint/2010/main" val="39249140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B61B412F-6640-434C-98D8-43EF3B3C0BE4}" type="datetimeFigureOut">
              <a:rPr lang="fa-IR"/>
              <a:pPr>
                <a:defRPr/>
              </a:pPr>
              <a:t>01/08/1440</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5B23BE41-2564-4CA7-B41F-B88FA5A7B922}" type="slidenum">
              <a:rPr lang="fa-IR" altLang="fa-IR"/>
              <a:pPr/>
              <a:t>‹#›</a:t>
            </a:fld>
            <a:endParaRPr lang="fa-IR" altLang="fa-IR"/>
          </a:p>
        </p:txBody>
      </p:sp>
    </p:spTree>
    <p:extLst>
      <p:ext uri="{BB962C8B-B14F-4D97-AF65-F5344CB8AC3E}">
        <p14:creationId xmlns:p14="http://schemas.microsoft.com/office/powerpoint/2010/main" val="14667377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B3863E-6B9E-4FC6-9B2E-8232CA904FE7}" type="datetimeFigureOut">
              <a:rPr lang="fa-IR"/>
              <a:pPr>
                <a:defRPr/>
              </a:pPr>
              <a:t>01/08/1440</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AC583A3C-EE7C-4E4B-9D32-62CCA2EB057E}" type="slidenum">
              <a:rPr lang="fa-IR" altLang="fa-IR"/>
              <a:pPr/>
              <a:t>‹#›</a:t>
            </a:fld>
            <a:endParaRPr lang="fa-IR" altLang="fa-IR"/>
          </a:p>
        </p:txBody>
      </p:sp>
    </p:spTree>
    <p:extLst>
      <p:ext uri="{BB962C8B-B14F-4D97-AF65-F5344CB8AC3E}">
        <p14:creationId xmlns:p14="http://schemas.microsoft.com/office/powerpoint/2010/main" val="36243597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D63D5B7D-7F18-4C62-856A-E9618C452B01}" type="datetimeFigureOut">
              <a:rPr lang="fa-IR"/>
              <a:pPr>
                <a:defRPr/>
              </a:pPr>
              <a:t>01/08/1440</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09C1D001-0456-4540-8A18-27A874EFD1D4}" type="slidenum">
              <a:rPr lang="fa-IR" altLang="fa-IR"/>
              <a:pPr/>
              <a:t>‹#›</a:t>
            </a:fld>
            <a:endParaRPr lang="fa-IR" altLang="fa-IR"/>
          </a:p>
        </p:txBody>
      </p:sp>
    </p:spTree>
    <p:extLst>
      <p:ext uri="{BB962C8B-B14F-4D97-AF65-F5344CB8AC3E}">
        <p14:creationId xmlns:p14="http://schemas.microsoft.com/office/powerpoint/2010/main" val="257252480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1DA57BAE-2C27-4DF7-9C99-8F0A899FB142}" type="datetimeFigureOut">
              <a:rPr lang="fa-IR"/>
              <a:pPr>
                <a:defRPr/>
              </a:pPr>
              <a:t>01/08/1440</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fld id="{64C4A64F-1C8D-4D24-8C00-AEB45E23E852}" type="slidenum">
              <a:rPr lang="fa-IR" altLang="fa-IR"/>
              <a:pPr/>
              <a:t>‹#›</a:t>
            </a:fld>
            <a:endParaRPr lang="fa-IR" altLang="fa-IR"/>
          </a:p>
        </p:txBody>
      </p:sp>
    </p:spTree>
    <p:extLst>
      <p:ext uri="{BB962C8B-B14F-4D97-AF65-F5344CB8AC3E}">
        <p14:creationId xmlns:p14="http://schemas.microsoft.com/office/powerpoint/2010/main" val="99737555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C8028B84-4725-4123-A11C-54FFCC283CFE}" type="datetimeFigureOut">
              <a:rPr lang="fa-IR"/>
              <a:pPr>
                <a:defRPr/>
              </a:pPr>
              <a:t>01/08/1440</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fld id="{B96CD692-1E69-4627-9CA1-E0562F6117E3}" type="slidenum">
              <a:rPr lang="fa-IR" altLang="fa-IR"/>
              <a:pPr/>
              <a:t>‹#›</a:t>
            </a:fld>
            <a:endParaRPr lang="fa-IR" altLang="fa-IR"/>
          </a:p>
        </p:txBody>
      </p:sp>
    </p:spTree>
    <p:extLst>
      <p:ext uri="{BB962C8B-B14F-4D97-AF65-F5344CB8AC3E}">
        <p14:creationId xmlns:p14="http://schemas.microsoft.com/office/powerpoint/2010/main" val="233540527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DFA28E-21FB-439A-A562-73ADFBC08590}" type="datetimeFigureOut">
              <a:rPr lang="fa-IR"/>
              <a:pPr>
                <a:defRPr/>
              </a:pPr>
              <a:t>01/08/1440</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fld id="{29149586-9264-4514-86F2-D7D592F28AD2}" type="slidenum">
              <a:rPr lang="fa-IR" altLang="fa-IR"/>
              <a:pPr/>
              <a:t>‹#›</a:t>
            </a:fld>
            <a:endParaRPr lang="fa-IR" altLang="fa-IR"/>
          </a:p>
        </p:txBody>
      </p:sp>
    </p:spTree>
    <p:extLst>
      <p:ext uri="{BB962C8B-B14F-4D97-AF65-F5344CB8AC3E}">
        <p14:creationId xmlns:p14="http://schemas.microsoft.com/office/powerpoint/2010/main" val="245541461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C945E0-FDFC-4BE7-828C-2DE24F745958}" type="datetimeFigureOut">
              <a:rPr lang="fa-IR"/>
              <a:pPr>
                <a:defRPr/>
              </a:pPr>
              <a:t>01/08/1440</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BD6FF6DF-DACA-49E7-97DA-056CA4CE4092}" type="slidenum">
              <a:rPr lang="fa-IR" altLang="fa-IR"/>
              <a:pPr/>
              <a:t>‹#›</a:t>
            </a:fld>
            <a:endParaRPr lang="fa-IR" altLang="fa-IR"/>
          </a:p>
        </p:txBody>
      </p:sp>
    </p:spTree>
    <p:extLst>
      <p:ext uri="{BB962C8B-B14F-4D97-AF65-F5344CB8AC3E}">
        <p14:creationId xmlns:p14="http://schemas.microsoft.com/office/powerpoint/2010/main" val="35966778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85FBF-0736-4A9D-AE0F-4D5C4E57EBBD}" type="datetimeFigureOut">
              <a:rPr lang="fa-IR"/>
              <a:pPr>
                <a:defRPr/>
              </a:pPr>
              <a:t>01/08/1440</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5"/>
          <p:cNvSpPr>
            <a:spLocks noGrp="1"/>
          </p:cNvSpPr>
          <p:nvPr>
            <p:ph type="sldNum" sz="quarter" idx="12"/>
          </p:nvPr>
        </p:nvSpPr>
        <p:spPr/>
        <p:txBody>
          <a:bodyPr/>
          <a:lstStyle>
            <a:lvl1pPr>
              <a:defRPr/>
            </a:lvl1pPr>
          </a:lstStyle>
          <a:p>
            <a:fld id="{CF7BD878-2B79-46AE-9236-37426906B958}" type="slidenum">
              <a:rPr lang="fa-IR" altLang="fa-IR"/>
              <a:pPr/>
              <a:t>‹#›</a:t>
            </a:fld>
            <a:endParaRPr lang="fa-IR" altLang="fa-IR"/>
          </a:p>
        </p:txBody>
      </p:sp>
    </p:spTree>
    <p:extLst>
      <p:ext uri="{BB962C8B-B14F-4D97-AF65-F5344CB8AC3E}">
        <p14:creationId xmlns:p14="http://schemas.microsoft.com/office/powerpoint/2010/main" val="188467868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9C72ADCC-0D1C-4BC3-8329-8AD46DEA3D92}" type="datetimeFigureOut">
              <a:rPr lang="fa-IR"/>
              <a:pPr>
                <a:defRPr/>
              </a:pPr>
              <a:t>01/08/1440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a:defRPr sz="1200">
                <a:solidFill>
                  <a:srgbClr val="898989"/>
                </a:solidFill>
                <a:latin typeface="Calibri" panose="020F0502020204030204" pitchFamily="34" charset="0"/>
              </a:defRPr>
            </a:lvl1pPr>
          </a:lstStyle>
          <a:p>
            <a:fld id="{0B49620B-1C25-49A0-B650-802EDEAE52DA}" type="slidenum">
              <a:rPr lang="fa-IR" altLang="fa-IR"/>
              <a:pPr/>
              <a:t>‹#›</a:t>
            </a:fld>
            <a:endParaRPr lang="fa-IR" altLang="fa-IR"/>
          </a:p>
        </p:txBody>
      </p:sp>
      <p:sp>
        <p:nvSpPr>
          <p:cNvPr id="7" name="Rectangle 6"/>
          <p:cNvSpPr/>
          <p:nvPr userDrawn="1"/>
        </p:nvSpPr>
        <p:spPr>
          <a:xfrm>
            <a:off x="-180528"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fa-IR" b="1" dirty="0" smtClean="0"/>
              <a:t>موضوع پروژه:</a:t>
            </a:r>
            <a:r>
              <a:rPr lang="en-US" b="1" dirty="0" smtClean="0"/>
              <a:t/>
            </a:r>
            <a:br>
              <a:rPr lang="en-US" b="1" dirty="0" smtClean="0"/>
            </a:br>
            <a:endParaRPr lang="fa-IR" dirty="0"/>
          </a:p>
        </p:txBody>
      </p:sp>
      <p:sp>
        <p:nvSpPr>
          <p:cNvPr id="3075" name="Content Placeholder 2"/>
          <p:cNvSpPr>
            <a:spLocks noGrp="1"/>
          </p:cNvSpPr>
          <p:nvPr>
            <p:ph idx="1"/>
          </p:nvPr>
        </p:nvSpPr>
        <p:spPr>
          <a:xfrm>
            <a:off x="457200" y="1600200"/>
            <a:ext cx="8229600" cy="5257800"/>
          </a:xfrm>
        </p:spPr>
        <p:txBody>
          <a:bodyPr/>
          <a:lstStyle/>
          <a:p>
            <a:pPr algn="ctr" eaLnBrk="1" hangingPunct="1">
              <a:buFont typeface="Arial" panose="020B0604020202020204" pitchFamily="34" charset="0"/>
              <a:buNone/>
            </a:pPr>
            <a:endParaRPr lang="en-US" altLang="fa-IR" sz="2800" b="1" smtClean="0"/>
          </a:p>
          <a:p>
            <a:pPr algn="ctr" eaLnBrk="1" hangingPunct="1">
              <a:buFont typeface="Arial" panose="020B0604020202020204" pitchFamily="34" charset="0"/>
              <a:buNone/>
            </a:pPr>
            <a:endParaRPr lang="en-US" altLang="fa-IR" sz="2800" b="1" smtClean="0"/>
          </a:p>
          <a:p>
            <a:pPr algn="ctr" eaLnBrk="1" hangingPunct="1">
              <a:buFont typeface="Arial" panose="020B0604020202020204" pitchFamily="34" charset="0"/>
              <a:buNone/>
            </a:pPr>
            <a:endParaRPr lang="en-US" altLang="fa-IR" sz="2800" smtClean="0"/>
          </a:p>
          <a:p>
            <a:pPr algn="ctr" eaLnBrk="1" hangingPunct="1">
              <a:buFont typeface="Arial" panose="020B0604020202020204" pitchFamily="34" charset="0"/>
              <a:buNone/>
            </a:pPr>
            <a:r>
              <a:rPr lang="fa-IR" altLang="fa-IR" sz="2800" smtClean="0"/>
              <a:t>فشار خون و نحوه عملکرد فشارسنج دیجیتالی</a:t>
            </a:r>
          </a:p>
          <a:p>
            <a:pPr algn="ctr" eaLnBrk="1" hangingPunct="1">
              <a:buFont typeface="Arial" panose="020B0604020202020204" pitchFamily="34" charset="0"/>
              <a:buNone/>
            </a:pPr>
            <a:endParaRPr lang="en-US" altLang="fa-IR" sz="2800" smtClean="0"/>
          </a:p>
          <a:p>
            <a:pPr algn="ctr" eaLnBrk="1" hangingPunct="1">
              <a:buFont typeface="Arial" panose="020B0604020202020204" pitchFamily="34" charset="0"/>
              <a:buNone/>
            </a:pPr>
            <a:endParaRPr lang="en-US" altLang="fa-IR" sz="2800" smtClean="0"/>
          </a:p>
          <a:p>
            <a:pPr algn="ctr" eaLnBrk="1" hangingPunct="1">
              <a:buFont typeface="Arial" panose="020B0604020202020204" pitchFamily="34" charset="0"/>
              <a:buNone/>
            </a:pPr>
            <a:endParaRPr lang="en-US" altLang="fa-IR" sz="2800" smtClean="0"/>
          </a:p>
          <a:p>
            <a:pPr algn="ctr" eaLnBrk="1" hangingPunct="1">
              <a:buFont typeface="Arial" panose="020B0604020202020204" pitchFamily="34" charset="0"/>
              <a:buNone/>
            </a:pPr>
            <a:endParaRPr lang="fa-IR" altLang="fa-IR" sz="2800" smtClean="0"/>
          </a:p>
          <a:p>
            <a:pPr algn="ctr" eaLnBrk="1" hangingPunct="1">
              <a:buFont typeface="Arial" panose="020B0604020202020204" pitchFamily="34" charset="0"/>
              <a:buNone/>
            </a:pPr>
            <a:r>
              <a:rPr lang="fa-IR" altLang="fa-IR" b="1" smtClean="0"/>
              <a:t>استاد راهنما:</a:t>
            </a:r>
            <a:endParaRPr lang="en-US" altLang="fa-IR" b="1" smtClean="0"/>
          </a:p>
          <a:p>
            <a:pPr algn="ctr" eaLnBrk="1" hangingPunct="1">
              <a:buFont typeface="Arial" panose="020B0604020202020204" pitchFamily="34" charset="0"/>
              <a:buNone/>
            </a:pPr>
            <a:r>
              <a:rPr lang="fa-IR" altLang="fa-IR" sz="2800" smtClean="0"/>
              <a:t> جناب آقای رازجویان</a:t>
            </a:r>
          </a:p>
          <a:p>
            <a:pPr algn="ctr" eaLnBrk="1" hangingPunct="1">
              <a:buFont typeface="Arial" panose="020B0604020202020204" pitchFamily="34" charset="0"/>
              <a:buNone/>
            </a:pPr>
            <a:endParaRPr lang="fa-IR" altLang="fa-IR" smtClean="0"/>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r"/>
            <a:r>
              <a:rPr lang="fa-IR" altLang="fa-IR" sz="3600" smtClean="0">
                <a:solidFill>
                  <a:srgbClr val="0000CC"/>
                </a:solidFill>
              </a:rPr>
              <a:t>نحوه بستن مقاومت ها</a:t>
            </a:r>
            <a:endParaRPr lang="en-US" altLang="fa-IR" sz="3600" smtClean="0">
              <a:solidFill>
                <a:srgbClr val="0000CC"/>
              </a:solidFill>
            </a:endParaRPr>
          </a:p>
        </p:txBody>
      </p:sp>
      <p:sp>
        <p:nvSpPr>
          <p:cNvPr id="12291" name="Content Placeholder 3"/>
          <p:cNvSpPr>
            <a:spLocks noGrp="1"/>
          </p:cNvSpPr>
          <p:nvPr>
            <p:ph sz="half" idx="2"/>
          </p:nvPr>
        </p:nvSpPr>
        <p:spPr/>
        <p:txBody>
          <a:bodyPr/>
          <a:lstStyle/>
          <a:p>
            <a:r>
              <a:rPr lang="fa-IR" altLang="fa-IR" smtClean="0">
                <a:solidFill>
                  <a:srgbClr val="C00000"/>
                </a:solidFill>
              </a:rPr>
              <a:t>مدار پل</a:t>
            </a:r>
          </a:p>
          <a:p>
            <a:r>
              <a:rPr lang="fa-IR" altLang="fa-IR" smtClean="0">
                <a:solidFill>
                  <a:srgbClr val="C00000"/>
                </a:solidFill>
              </a:rPr>
              <a:t>مستقل از تغییرات دمایی</a:t>
            </a:r>
            <a:endParaRPr lang="en-US" altLang="fa-IR" smtClean="0">
              <a:solidFill>
                <a:srgbClr val="C00000"/>
              </a:solidFill>
            </a:endParaRPr>
          </a:p>
        </p:txBody>
      </p:sp>
      <p:pic>
        <p:nvPicPr>
          <p:cNvPr id="12292" name="Picture 5" descr="C:\Documents and Settings\rasoul shiva\Desktop\180520085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16025"/>
            <a:ext cx="30543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C:\Documents and Settings\rasoul shiva\Desktop\180520085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19400"/>
            <a:ext cx="361632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r"/>
            <a:r>
              <a:rPr lang="fa-IR" altLang="fa-IR" sz="3600" smtClean="0">
                <a:solidFill>
                  <a:srgbClr val="0000CC"/>
                </a:solidFill>
              </a:rPr>
              <a:t>سنسورهای خازنی</a:t>
            </a:r>
            <a:endParaRPr lang="en-US" altLang="fa-IR" sz="3600" smtClean="0">
              <a:solidFill>
                <a:srgbClr val="0000CC"/>
              </a:solidFill>
            </a:endParaRPr>
          </a:p>
        </p:txBody>
      </p:sp>
      <p:sp>
        <p:nvSpPr>
          <p:cNvPr id="13315" name="Content Placeholder 3"/>
          <p:cNvSpPr>
            <a:spLocks noGrp="1"/>
          </p:cNvSpPr>
          <p:nvPr>
            <p:ph sz="half" idx="2"/>
          </p:nvPr>
        </p:nvSpPr>
        <p:spPr/>
        <p:txBody>
          <a:bodyPr/>
          <a:lstStyle/>
          <a:p>
            <a:endParaRPr lang="en-US" altLang="fa-IR" smtClean="0"/>
          </a:p>
          <a:p>
            <a:r>
              <a:rPr lang="fa-IR" altLang="fa-IR" sz="2000" smtClean="0">
                <a:solidFill>
                  <a:srgbClr val="C00000"/>
                </a:solidFill>
              </a:rPr>
              <a:t>اندازه گیری تغییر </a:t>
            </a:r>
            <a:endParaRPr lang="en-US" altLang="fa-IR" sz="2000" smtClean="0">
              <a:solidFill>
                <a:srgbClr val="C00000"/>
              </a:solidFill>
            </a:endParaRPr>
          </a:p>
          <a:p>
            <a:pPr>
              <a:buFont typeface="Arial" panose="020B0604020202020204" pitchFamily="34" charset="0"/>
              <a:buNone/>
            </a:pPr>
            <a:r>
              <a:rPr lang="fa-IR" altLang="fa-IR" sz="2000" smtClean="0">
                <a:solidFill>
                  <a:srgbClr val="C00000"/>
                </a:solidFill>
              </a:rPr>
              <a:t>در ظرفیت خازن براثر جریان</a:t>
            </a:r>
          </a:p>
          <a:p>
            <a:pPr>
              <a:buFont typeface="Arial" panose="020B0604020202020204" pitchFamily="34" charset="0"/>
              <a:buNone/>
            </a:pPr>
            <a:r>
              <a:rPr lang="fa-IR" altLang="fa-IR" sz="2000" smtClean="0">
                <a:solidFill>
                  <a:srgbClr val="C00000"/>
                </a:solidFill>
              </a:rPr>
              <a:t> خون</a:t>
            </a:r>
            <a:endParaRPr lang="en-US" altLang="fa-IR" sz="2000" smtClean="0">
              <a:solidFill>
                <a:srgbClr val="C00000"/>
              </a:solidFill>
            </a:endParaRPr>
          </a:p>
          <a:p>
            <a:endParaRPr lang="en-US" altLang="fa-IR" smtClean="0"/>
          </a:p>
          <a:p>
            <a:r>
              <a:rPr lang="fa-IR" altLang="fa-IR" smtClean="0"/>
              <a:t>الف) </a:t>
            </a:r>
            <a:r>
              <a:rPr lang="en-US" altLang="fa-IR" smtClean="0"/>
              <a:t>d</a:t>
            </a:r>
            <a:endParaRPr lang="fa-IR" altLang="fa-IR" smtClean="0"/>
          </a:p>
          <a:p>
            <a:r>
              <a:rPr lang="fa-IR" altLang="fa-IR" smtClean="0"/>
              <a:t>ب)</a:t>
            </a:r>
            <a:r>
              <a:rPr lang="en-US" altLang="fa-IR" smtClean="0"/>
              <a:t>  A   </a:t>
            </a:r>
            <a:endParaRPr lang="fa-IR" altLang="fa-IR" smtClean="0"/>
          </a:p>
          <a:p>
            <a:r>
              <a:rPr lang="fa-IR" altLang="fa-IR" smtClean="0"/>
              <a:t>ج)</a:t>
            </a:r>
            <a:r>
              <a:rPr lang="en-US" altLang="fa-IR" smtClean="0"/>
              <a:t>   e    </a:t>
            </a:r>
          </a:p>
        </p:txBody>
      </p:sp>
      <p:pic>
        <p:nvPicPr>
          <p:cNvPr id="13316" name="Picture 6" descr="C:\Documents and Settings\rasoul shiva\Desktop\1805200859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00200"/>
            <a:ext cx="5800725" cy="4267200"/>
          </a:xfr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0"/>
            <a:ext cx="8229600" cy="1371600"/>
          </a:xfrm>
        </p:spPr>
        <p:txBody>
          <a:bodyPr/>
          <a:lstStyle/>
          <a:p>
            <a:pPr algn="r"/>
            <a:r>
              <a:rPr lang="fa-IR" altLang="fa-IR" sz="2800" smtClean="0">
                <a:solidFill>
                  <a:srgbClr val="0000CC"/>
                </a:solidFill>
              </a:rPr>
              <a:t>سنسورهای القاگری</a:t>
            </a:r>
            <a:br>
              <a:rPr lang="fa-IR" altLang="fa-IR" sz="2800" smtClean="0">
                <a:solidFill>
                  <a:srgbClr val="0000CC"/>
                </a:solidFill>
              </a:rPr>
            </a:br>
            <a:endParaRPr lang="en-US" altLang="fa-IR" sz="2800" smtClean="0">
              <a:solidFill>
                <a:srgbClr val="0000CC"/>
              </a:solidFill>
            </a:endParaRPr>
          </a:p>
        </p:txBody>
      </p:sp>
      <p:sp>
        <p:nvSpPr>
          <p:cNvPr id="14339" name="Content Placeholder 2"/>
          <p:cNvSpPr>
            <a:spLocks noGrp="1"/>
          </p:cNvSpPr>
          <p:nvPr>
            <p:ph sz="half" idx="1"/>
          </p:nvPr>
        </p:nvSpPr>
        <p:spPr/>
        <p:txBody>
          <a:bodyPr/>
          <a:lstStyle/>
          <a:p>
            <a:endParaRPr lang="en-US" altLang="fa-IR" smtClean="0"/>
          </a:p>
        </p:txBody>
      </p:sp>
      <p:sp>
        <p:nvSpPr>
          <p:cNvPr id="14340" name="Content Placeholder 3"/>
          <p:cNvSpPr>
            <a:spLocks noGrp="1"/>
          </p:cNvSpPr>
          <p:nvPr>
            <p:ph sz="half" idx="2"/>
          </p:nvPr>
        </p:nvSpPr>
        <p:spPr>
          <a:xfrm>
            <a:off x="4648200" y="1143000"/>
            <a:ext cx="4038600" cy="4983163"/>
          </a:xfrm>
        </p:spPr>
        <p:txBody>
          <a:bodyPr/>
          <a:lstStyle/>
          <a:p>
            <a:pPr>
              <a:buFont typeface="Arial" panose="020B0604020202020204" pitchFamily="34" charset="0"/>
              <a:buNone/>
            </a:pPr>
            <a:r>
              <a:rPr lang="fa-IR" altLang="fa-IR" sz="2000" smtClean="0">
                <a:solidFill>
                  <a:srgbClr val="C00000"/>
                </a:solidFill>
              </a:rPr>
              <a:t>القای هر پیچه به مقدار مغز درون تراوای آن </a:t>
            </a:r>
          </a:p>
          <a:p>
            <a:pPr>
              <a:buFont typeface="Arial" panose="020B0604020202020204" pitchFamily="34" charset="0"/>
              <a:buNone/>
            </a:pPr>
            <a:r>
              <a:rPr lang="fa-IR" altLang="fa-IR" sz="2000" smtClean="0">
                <a:solidFill>
                  <a:srgbClr val="C00000"/>
                </a:solidFill>
              </a:rPr>
              <a:t>بستگی دارد که با توجه به میزان فشار خون در</a:t>
            </a:r>
          </a:p>
          <a:p>
            <a:pPr>
              <a:buFont typeface="Arial" panose="020B0604020202020204" pitchFamily="34" charset="0"/>
              <a:buNone/>
            </a:pPr>
            <a:r>
              <a:rPr lang="fa-IR" altLang="fa-IR" sz="2000" smtClean="0">
                <a:solidFill>
                  <a:srgbClr val="C00000"/>
                </a:solidFill>
              </a:rPr>
              <a:t>این سنسور فرق می کند.</a:t>
            </a:r>
          </a:p>
          <a:p>
            <a:pPr>
              <a:buFont typeface="Arial" panose="020B0604020202020204" pitchFamily="34" charset="0"/>
              <a:buNone/>
            </a:pPr>
            <a:endParaRPr lang="en-US" altLang="fa-IR" smtClean="0"/>
          </a:p>
          <a:p>
            <a:r>
              <a:rPr lang="fa-IR" altLang="fa-IR" smtClean="0">
                <a:solidFill>
                  <a:srgbClr val="0000CC"/>
                </a:solidFill>
              </a:rPr>
              <a:t>سنسورهای الکترونیک نوری</a:t>
            </a:r>
          </a:p>
          <a:p>
            <a:pPr>
              <a:buFont typeface="Arial" panose="020B0604020202020204" pitchFamily="34" charset="0"/>
              <a:buNone/>
            </a:pPr>
            <a:r>
              <a:rPr lang="fa-IR" altLang="fa-IR" sz="2000" smtClean="0"/>
              <a:t>	</a:t>
            </a:r>
            <a:r>
              <a:rPr lang="en-US" altLang="fa-IR" sz="2000" smtClean="0"/>
              <a:t> -</a:t>
            </a:r>
            <a:r>
              <a:rPr lang="fa-IR" altLang="fa-IR" sz="2000" smtClean="0">
                <a:solidFill>
                  <a:srgbClr val="C00000"/>
                </a:solidFill>
              </a:rPr>
              <a:t>از طریق آشکارسازی تغییرات نوری که پشت دیافراگم کاتاتر است ، جابجایی دیافراگم را اندازه می گیرد.</a:t>
            </a:r>
            <a:r>
              <a:rPr lang="en-US" altLang="fa-IR" sz="2000" smtClean="0">
                <a:solidFill>
                  <a:srgbClr val="C00000"/>
                </a:solidFill>
              </a:rPr>
              <a:t> </a:t>
            </a:r>
          </a:p>
          <a:p>
            <a:pPr>
              <a:buFont typeface="Arial" panose="020B0604020202020204" pitchFamily="34" charset="0"/>
              <a:buNone/>
            </a:pPr>
            <a:endParaRPr lang="en-US" altLang="fa-IR" smtClean="0"/>
          </a:p>
          <a:p>
            <a:r>
              <a:rPr lang="fa-IR" altLang="fa-IR" smtClean="0">
                <a:solidFill>
                  <a:srgbClr val="0000CC"/>
                </a:solidFill>
              </a:rPr>
              <a:t>پیزوالکتریک</a:t>
            </a:r>
            <a:r>
              <a:rPr lang="fa-IR" altLang="fa-IR" smtClean="0"/>
              <a:t>	</a:t>
            </a:r>
            <a:endParaRPr lang="en-US" altLang="fa-IR" smtClean="0"/>
          </a:p>
        </p:txBody>
      </p:sp>
      <p:pic>
        <p:nvPicPr>
          <p:cNvPr id="14341" name="Picture 5" descr="C:\Documents and Settings\rasoul shiva\Desktop\180520085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425132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a:r>
              <a:rPr lang="fa-IR" altLang="fa-IR" sz="2400" smtClean="0">
                <a:solidFill>
                  <a:srgbClr val="FF0000"/>
                </a:solidFill>
              </a:rPr>
              <a:t>روش غیر تهاجمی</a:t>
            </a:r>
            <a:endParaRPr lang="en-US" altLang="fa-IR" sz="2400" smtClean="0">
              <a:solidFill>
                <a:srgbClr val="FF0000"/>
              </a:solidFill>
            </a:endParaRPr>
          </a:p>
        </p:txBody>
      </p:sp>
      <p:sp>
        <p:nvSpPr>
          <p:cNvPr id="15363" name="Content Placeholder 3"/>
          <p:cNvSpPr>
            <a:spLocks noGrp="1"/>
          </p:cNvSpPr>
          <p:nvPr>
            <p:ph sz="half" idx="2"/>
          </p:nvPr>
        </p:nvSpPr>
        <p:spPr>
          <a:xfrm>
            <a:off x="304800" y="914400"/>
            <a:ext cx="8382000" cy="4800600"/>
          </a:xfrm>
        </p:spPr>
        <p:txBody>
          <a:bodyPr/>
          <a:lstStyle/>
          <a:p>
            <a:pPr>
              <a:buFont typeface="Arial" panose="020B0604020202020204" pitchFamily="34" charset="0"/>
              <a:buNone/>
            </a:pPr>
            <a:r>
              <a:rPr lang="fa-IR" altLang="fa-IR" sz="2000" smtClean="0">
                <a:solidFill>
                  <a:srgbClr val="0000CC"/>
                </a:solidFill>
              </a:rPr>
              <a:t>اساس کارتمام روش های غیرتهاجمی بدین صورت است که رگ را بسته نگه می دارند و فشار را کاهش می دهند و تا زمانی که فشار خون کمتر از فشار بیرون باشد ، خون در رگ جریان نمی یابد. </a:t>
            </a:r>
          </a:p>
          <a:p>
            <a:pPr>
              <a:buFont typeface="Arial" panose="020B0604020202020204" pitchFamily="34" charset="0"/>
              <a:buNone/>
            </a:pPr>
            <a:r>
              <a:rPr lang="fa-IR" altLang="fa-IR" sz="2000" smtClean="0">
                <a:solidFill>
                  <a:srgbClr val="0000CC"/>
                </a:solidFill>
              </a:rPr>
              <a:t>اختلاف روشها فقط در نحوه آشکار سازی ویژگی های مختلفی است که در حین کاهش فشار و رسیدن به فشار سیستول و دیاستول بوجود می آیند.</a:t>
            </a:r>
          </a:p>
          <a:p>
            <a:endParaRPr lang="fa-IR" altLang="fa-IR" sz="2000" smtClean="0"/>
          </a:p>
          <a:p>
            <a:r>
              <a:rPr lang="fa-IR" altLang="fa-IR" sz="2000" smtClean="0"/>
              <a:t>شنیداری</a:t>
            </a:r>
          </a:p>
          <a:p>
            <a:r>
              <a:rPr lang="fa-IR" altLang="fa-IR" sz="2000" smtClean="0"/>
              <a:t>فراصوت و اثر دوپلر</a:t>
            </a:r>
          </a:p>
          <a:p>
            <a:r>
              <a:rPr lang="fa-IR" altLang="fa-IR" sz="2000" smtClean="0"/>
              <a:t>نوسانی</a:t>
            </a:r>
          </a:p>
          <a:p>
            <a:endParaRPr lang="fa-IR" altLang="fa-IR" sz="2000" smtClean="0"/>
          </a:p>
        </p:txBody>
      </p:sp>
      <p:pic>
        <p:nvPicPr>
          <p:cNvPr id="6" name="Content Placeholder 3" descr="14.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8600" y="2438400"/>
            <a:ext cx="3570288" cy="4168775"/>
          </a:xfrm>
        </p:spPr>
      </p:pic>
      <p:sp>
        <p:nvSpPr>
          <p:cNvPr id="7" name="Content Placeholder 5"/>
          <p:cNvSpPr>
            <a:spLocks noGrp="1"/>
          </p:cNvSpPr>
          <p:nvPr>
            <p:ph sz="half" idx="4294967295"/>
          </p:nvPr>
        </p:nvSpPr>
        <p:spPr>
          <a:xfrm>
            <a:off x="609600" y="1905000"/>
            <a:ext cx="4268788" cy="4572000"/>
          </a:xfrm>
        </p:spPr>
        <p:txBody>
          <a:bodyPr/>
          <a:lstStyle/>
          <a:p>
            <a:pPr eaLnBrk="1" hangingPunct="1">
              <a:buFont typeface="Arial" panose="020B0604020202020204" pitchFamily="34" charset="0"/>
              <a:buNone/>
            </a:pPr>
            <a:endParaRPr lang="en-US" altLang="fa-IR" smtClean="0"/>
          </a:p>
          <a:p>
            <a:pPr eaLnBrk="1" hangingPunct="1">
              <a:buFont typeface="Arial" panose="020B0604020202020204" pitchFamily="34" charset="0"/>
              <a:buNone/>
            </a:pPr>
            <a:r>
              <a:rPr lang="fa-IR" altLang="fa-IR" smtClean="0"/>
              <a:t>    </a:t>
            </a:r>
            <a:r>
              <a:rPr lang="en-US" altLang="fa-IR" smtClean="0"/>
              <a:t>         </a:t>
            </a:r>
            <a:r>
              <a:rPr lang="fa-IR" altLang="fa-IR" smtClean="0"/>
              <a:t>  </a:t>
            </a:r>
            <a:r>
              <a:rPr lang="fa-IR" altLang="fa-IR" sz="2400" smtClean="0"/>
              <a:t>کاف یا بازوبند</a:t>
            </a:r>
          </a:p>
          <a:p>
            <a:pPr eaLnBrk="1" hangingPunct="1">
              <a:buFont typeface="Arial" panose="020B0604020202020204" pitchFamily="34" charset="0"/>
              <a:buNone/>
            </a:pPr>
            <a:endParaRPr lang="en-US" altLang="fa-IR" smtClean="0"/>
          </a:p>
          <a:p>
            <a:pPr eaLnBrk="1" hangingPunct="1">
              <a:buFont typeface="Arial" panose="020B0604020202020204" pitchFamily="34" charset="0"/>
              <a:buNone/>
            </a:pPr>
            <a:endParaRPr lang="en-US" altLang="fa-IR" smtClean="0"/>
          </a:p>
          <a:p>
            <a:pPr eaLnBrk="1" hangingPunct="1">
              <a:buFont typeface="Arial" panose="020B0604020202020204" pitchFamily="34" charset="0"/>
              <a:buNone/>
            </a:pPr>
            <a:r>
              <a:rPr lang="fa-IR" altLang="fa-IR" sz="2400" smtClean="0"/>
              <a:t>  دریچه ی تنظیم فشار</a:t>
            </a:r>
          </a:p>
          <a:p>
            <a:pPr eaLnBrk="1" hangingPunct="1">
              <a:buFont typeface="Arial" panose="020B0604020202020204" pitchFamily="34" charset="0"/>
              <a:buNone/>
            </a:pPr>
            <a:endParaRPr lang="en-US" altLang="fa-IR" smtClean="0"/>
          </a:p>
          <a:p>
            <a:pPr eaLnBrk="1" hangingPunct="1">
              <a:buFont typeface="Arial" panose="020B0604020202020204" pitchFamily="34" charset="0"/>
              <a:buNone/>
            </a:pPr>
            <a:r>
              <a:rPr lang="en-US" altLang="fa-IR" smtClean="0"/>
              <a:t>   </a:t>
            </a:r>
            <a:r>
              <a:rPr lang="fa-IR" altLang="fa-IR" smtClean="0"/>
              <a:t>              </a:t>
            </a:r>
            <a:r>
              <a:rPr lang="en-US" altLang="fa-IR" sz="2400" smtClean="0"/>
              <a:t>           </a:t>
            </a:r>
            <a:r>
              <a:rPr lang="fa-IR" altLang="fa-IR" sz="2400" smtClean="0"/>
              <a:t>  </a:t>
            </a:r>
            <a:r>
              <a:rPr lang="en-US" altLang="fa-IR" sz="2400" smtClean="0"/>
              <a:t>   </a:t>
            </a:r>
            <a:r>
              <a:rPr lang="fa-IR" altLang="fa-IR" sz="2400" smtClean="0"/>
              <a:t>فشارسنج</a:t>
            </a:r>
          </a:p>
          <a:p>
            <a:pPr eaLnBrk="1" hangingPunct="1">
              <a:buFont typeface="Arial" panose="020B0604020202020204" pitchFamily="34" charset="0"/>
              <a:buNone/>
            </a:pPr>
            <a:r>
              <a:rPr lang="en-US" altLang="fa-IR" smtClean="0"/>
              <a:t>                      </a:t>
            </a:r>
            <a:r>
              <a:rPr lang="fa-IR" altLang="fa-IR" smtClean="0"/>
              <a:t>پمپ هوا</a:t>
            </a:r>
            <a:r>
              <a:rPr lang="en-US" altLang="fa-IR" smtClean="0"/>
              <a:t>      </a:t>
            </a:r>
            <a:endParaRPr lang="en-US" altLang="fa-IR" sz="24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blinds(horizontal)">
                                      <p:cBhvr>
                                        <p:cTn id="15" dur="500"/>
                                        <p:tgtEl>
                                          <p:spTgt spid="7">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blinds(horizontal)">
                                      <p:cBhvr>
                                        <p:cTn id="18" dur="500"/>
                                        <p:tgtEl>
                                          <p:spTgt spid="7">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blinds(horizontal)">
                                      <p:cBhvr>
                                        <p:cTn id="2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3"/>
          <p:cNvSpPr>
            <a:spLocks noGrp="1"/>
          </p:cNvSpPr>
          <p:nvPr>
            <p:ph sz="half" idx="2"/>
          </p:nvPr>
        </p:nvSpPr>
        <p:spPr>
          <a:xfrm>
            <a:off x="228600" y="304800"/>
            <a:ext cx="8458200" cy="6172200"/>
          </a:xfrm>
        </p:spPr>
        <p:txBody>
          <a:bodyPr/>
          <a:lstStyle/>
          <a:p>
            <a:r>
              <a:rPr lang="fa-IR" altLang="fa-IR" smtClean="0">
                <a:solidFill>
                  <a:srgbClr val="0000CC"/>
                </a:solidFill>
              </a:rPr>
              <a:t>روش شنیداری</a:t>
            </a:r>
          </a:p>
          <a:p>
            <a:pPr>
              <a:buFont typeface="Arial" panose="020B0604020202020204" pitchFamily="34" charset="0"/>
              <a:buNone/>
            </a:pPr>
            <a:r>
              <a:rPr lang="fa-IR" altLang="fa-IR" sz="2000" smtClean="0">
                <a:solidFill>
                  <a:srgbClr val="C00000"/>
                </a:solidFill>
              </a:rPr>
              <a:t>-</a:t>
            </a:r>
            <a:r>
              <a:rPr lang="fa-IR" altLang="fa-IR" smtClean="0"/>
              <a:t> </a:t>
            </a:r>
            <a:r>
              <a:rPr lang="fa-IR" altLang="fa-IR" sz="2000" smtClean="0">
                <a:solidFill>
                  <a:srgbClr val="C00000"/>
                </a:solidFill>
              </a:rPr>
              <a:t>صدای کورتکف</a:t>
            </a:r>
          </a:p>
          <a:p>
            <a:pPr>
              <a:buFont typeface="Arial" panose="020B0604020202020204" pitchFamily="34" charset="0"/>
              <a:buNone/>
            </a:pPr>
            <a:r>
              <a:rPr lang="fa-IR" altLang="fa-IR" sz="2000" smtClean="0">
                <a:solidFill>
                  <a:srgbClr val="C00000"/>
                </a:solidFill>
              </a:rPr>
              <a:t>- استفاده از </a:t>
            </a:r>
            <a:r>
              <a:rPr lang="en-US" altLang="fa-IR" sz="2000" smtClean="0">
                <a:solidFill>
                  <a:srgbClr val="C00000"/>
                </a:solidFill>
              </a:rPr>
              <a:t>estethoscope</a:t>
            </a:r>
          </a:p>
          <a:p>
            <a:pPr>
              <a:buFont typeface="Arial" panose="020B0604020202020204" pitchFamily="34" charset="0"/>
              <a:buNone/>
            </a:pPr>
            <a:r>
              <a:rPr lang="en-US" altLang="fa-IR" sz="2000" smtClean="0">
                <a:solidFill>
                  <a:srgbClr val="C00000"/>
                </a:solidFill>
              </a:rPr>
              <a:t>-</a:t>
            </a:r>
            <a:r>
              <a:rPr lang="fa-IR" altLang="fa-IR" sz="2000" smtClean="0">
                <a:solidFill>
                  <a:srgbClr val="C00000"/>
                </a:solidFill>
              </a:rPr>
              <a:t> استفاده از لوله های یلیکونی برای انتقال بهتر صدا</a:t>
            </a:r>
          </a:p>
          <a:p>
            <a:r>
              <a:rPr lang="fa-IR" altLang="fa-IR" smtClean="0">
                <a:solidFill>
                  <a:srgbClr val="0000CC"/>
                </a:solidFill>
              </a:rPr>
              <a:t>روش فراصوت</a:t>
            </a:r>
          </a:p>
          <a:p>
            <a:pPr>
              <a:buFontTx/>
              <a:buChar char="-"/>
            </a:pPr>
            <a:r>
              <a:rPr lang="fa-IR" altLang="fa-IR" sz="2000" smtClean="0">
                <a:solidFill>
                  <a:srgbClr val="C00000"/>
                </a:solidFill>
              </a:rPr>
              <a:t>استفاده از اثر دوپلر</a:t>
            </a:r>
          </a:p>
          <a:p>
            <a:pPr>
              <a:buFontTx/>
              <a:buChar char="-"/>
            </a:pPr>
            <a:r>
              <a:rPr lang="fa-IR" altLang="fa-IR" sz="2000" smtClean="0">
                <a:solidFill>
                  <a:srgbClr val="C00000"/>
                </a:solidFill>
              </a:rPr>
              <a:t>بر مبنای شیفت فرکانسی ایجاد شده در موج بازتابش</a:t>
            </a:r>
          </a:p>
          <a:p>
            <a:pPr>
              <a:buFontTx/>
              <a:buChar char="-"/>
            </a:pPr>
            <a:r>
              <a:rPr lang="fa-IR" altLang="fa-IR" sz="2000" smtClean="0">
                <a:solidFill>
                  <a:srgbClr val="C00000"/>
                </a:solidFill>
              </a:rPr>
              <a:t>رابطه بین فشار و زمان بین باز و بسته شدن رگ</a:t>
            </a:r>
          </a:p>
          <a:p>
            <a:pPr>
              <a:buFontTx/>
              <a:buChar char="-"/>
            </a:pPr>
            <a:r>
              <a:rPr lang="fa-IR" altLang="fa-IR" sz="2000" smtClean="0">
                <a:solidFill>
                  <a:srgbClr val="C00000"/>
                </a:solidFill>
              </a:rPr>
              <a:t>عدم حساسیت به نویز خارجی</a:t>
            </a:r>
          </a:p>
          <a:p>
            <a:pPr>
              <a:buFontTx/>
              <a:buChar char="-"/>
            </a:pPr>
            <a:r>
              <a:rPr lang="fa-IR" altLang="fa-IR" sz="2000" smtClean="0">
                <a:solidFill>
                  <a:srgbClr val="C00000"/>
                </a:solidFill>
              </a:rPr>
              <a:t> به شدت حساس نسبت به حرکات خود فرد </a:t>
            </a:r>
            <a:endParaRPr lang="fa-IR" altLang="fa-IR" smtClean="0"/>
          </a:p>
          <a:p>
            <a:r>
              <a:rPr lang="fa-IR" altLang="fa-IR" smtClean="0">
                <a:solidFill>
                  <a:srgbClr val="0000CC"/>
                </a:solidFill>
              </a:rPr>
              <a:t>روش نوسانی</a:t>
            </a:r>
          </a:p>
          <a:p>
            <a:pPr>
              <a:buFont typeface="Arial" panose="020B0604020202020204" pitchFamily="34" charset="0"/>
              <a:buNone/>
            </a:pPr>
            <a:r>
              <a:rPr lang="fa-IR" altLang="fa-IR" sz="2000" smtClean="0">
                <a:solidFill>
                  <a:srgbClr val="C00000"/>
                </a:solidFill>
              </a:rPr>
              <a:t>- در فشار سیستولی موجی با دامنه کوچک نزدیک به چند میلیمتر جیوه بر روی فشار درون کاف سوار می شود که با کاهش فشار درون کاف دامنه این موج افزایش می یابد تا دوباره در فشار دیاستول به صفر می رسد. کاربرد برای فشار متوسط ، زیرا در این فشار ماکسیمم دامنه را داریم.</a:t>
            </a:r>
          </a:p>
          <a:p>
            <a:endParaRPr lang="en-US" altLang="fa-IR" smtClean="0"/>
          </a:p>
        </p:txBody>
      </p:sp>
      <p:pic>
        <p:nvPicPr>
          <p:cNvPr id="16387" name="Picture 3" descr="testingpressur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703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362">
                                            <p:txEl>
                                              <p:pRg st="4" end="4"/>
                                            </p:txEl>
                                          </p:spTgt>
                                        </p:tgtEl>
                                        <p:attrNameLst>
                                          <p:attrName>style.visibility</p:attrName>
                                        </p:attrNameLst>
                                      </p:cBhvr>
                                      <p:to>
                                        <p:strVal val="visible"/>
                                      </p:to>
                                    </p:set>
                                    <p:anim calcmode="lin" valueType="num">
                                      <p:cBhvr>
                                        <p:cTn id="7" dur="500" fill="hold"/>
                                        <p:tgtEl>
                                          <p:spTgt spid="1536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536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15362">
                                            <p:txEl>
                                              <p:pRg st="4" end="4"/>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5362">
                                            <p:txEl>
                                              <p:pRg st="5" end="5"/>
                                            </p:txEl>
                                          </p:spTgt>
                                        </p:tgtEl>
                                        <p:attrNameLst>
                                          <p:attrName>style.visibility</p:attrName>
                                        </p:attrNameLst>
                                      </p:cBhvr>
                                      <p:to>
                                        <p:strVal val="visible"/>
                                      </p:to>
                                    </p:set>
                                    <p:anim calcmode="lin" valueType="num">
                                      <p:cBhvr>
                                        <p:cTn id="12" dur="500" fill="hold"/>
                                        <p:tgtEl>
                                          <p:spTgt spid="15362">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15362">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15362">
                                            <p:txEl>
                                              <p:pRg st="5" end="5"/>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5362">
                                            <p:txEl>
                                              <p:pRg st="6" end="6"/>
                                            </p:txEl>
                                          </p:spTgt>
                                        </p:tgtEl>
                                        <p:attrNameLst>
                                          <p:attrName>style.visibility</p:attrName>
                                        </p:attrNameLst>
                                      </p:cBhvr>
                                      <p:to>
                                        <p:strVal val="visible"/>
                                      </p:to>
                                    </p:set>
                                    <p:anim calcmode="lin" valueType="num">
                                      <p:cBhvr>
                                        <p:cTn id="17" dur="500" fill="hold"/>
                                        <p:tgtEl>
                                          <p:spTgt spid="15362">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15362">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15362">
                                            <p:txEl>
                                              <p:pRg st="6" end="6"/>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5362">
                                            <p:txEl>
                                              <p:pRg st="7" end="7"/>
                                            </p:txEl>
                                          </p:spTgt>
                                        </p:tgtEl>
                                        <p:attrNameLst>
                                          <p:attrName>style.visibility</p:attrName>
                                        </p:attrNameLst>
                                      </p:cBhvr>
                                      <p:to>
                                        <p:strVal val="visible"/>
                                      </p:to>
                                    </p:set>
                                    <p:anim calcmode="lin" valueType="num">
                                      <p:cBhvr>
                                        <p:cTn id="22" dur="500" fill="hold"/>
                                        <p:tgtEl>
                                          <p:spTgt spid="15362">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15362">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15362">
                                            <p:txEl>
                                              <p:pRg st="7" end="7"/>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5362">
                                            <p:txEl>
                                              <p:pRg st="8" end="8"/>
                                            </p:txEl>
                                          </p:spTgt>
                                        </p:tgtEl>
                                        <p:attrNameLst>
                                          <p:attrName>style.visibility</p:attrName>
                                        </p:attrNameLst>
                                      </p:cBhvr>
                                      <p:to>
                                        <p:strVal val="visible"/>
                                      </p:to>
                                    </p:set>
                                    <p:anim calcmode="lin" valueType="num">
                                      <p:cBhvr>
                                        <p:cTn id="27" dur="500" fill="hold"/>
                                        <p:tgtEl>
                                          <p:spTgt spid="15362">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15362">
                                            <p:txEl>
                                              <p:pRg st="8" end="8"/>
                                            </p:txEl>
                                          </p:spTgt>
                                        </p:tgtEl>
                                        <p:attrNameLst>
                                          <p:attrName>ppt_h</p:attrName>
                                        </p:attrNameLst>
                                      </p:cBhvr>
                                      <p:tavLst>
                                        <p:tav tm="0">
                                          <p:val>
                                            <p:fltVal val="0"/>
                                          </p:val>
                                        </p:tav>
                                        <p:tav tm="100000">
                                          <p:val>
                                            <p:strVal val="#ppt_h"/>
                                          </p:val>
                                        </p:tav>
                                      </p:tavLst>
                                    </p:anim>
                                    <p:animEffect transition="in" filter="fade">
                                      <p:cBhvr>
                                        <p:cTn id="29" dur="500"/>
                                        <p:tgtEl>
                                          <p:spTgt spid="15362">
                                            <p:txEl>
                                              <p:pRg st="8" end="8"/>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5362">
                                            <p:txEl>
                                              <p:pRg st="9" end="9"/>
                                            </p:txEl>
                                          </p:spTgt>
                                        </p:tgtEl>
                                        <p:attrNameLst>
                                          <p:attrName>style.visibility</p:attrName>
                                        </p:attrNameLst>
                                      </p:cBhvr>
                                      <p:to>
                                        <p:strVal val="visible"/>
                                      </p:to>
                                    </p:set>
                                    <p:anim calcmode="lin" valueType="num">
                                      <p:cBhvr>
                                        <p:cTn id="32" dur="500" fill="hold"/>
                                        <p:tgtEl>
                                          <p:spTgt spid="15362">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15362">
                                            <p:txEl>
                                              <p:pRg st="9" end="9"/>
                                            </p:txEl>
                                          </p:spTgt>
                                        </p:tgtEl>
                                        <p:attrNameLst>
                                          <p:attrName>ppt_h</p:attrName>
                                        </p:attrNameLst>
                                      </p:cBhvr>
                                      <p:tavLst>
                                        <p:tav tm="0">
                                          <p:val>
                                            <p:fltVal val="0"/>
                                          </p:val>
                                        </p:tav>
                                        <p:tav tm="100000">
                                          <p:val>
                                            <p:strVal val="#ppt_h"/>
                                          </p:val>
                                        </p:tav>
                                      </p:tavLst>
                                    </p:anim>
                                    <p:animEffect transition="in" filter="fade">
                                      <p:cBhvr>
                                        <p:cTn id="34" dur="500"/>
                                        <p:tgtEl>
                                          <p:spTgt spid="15362">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15362">
                                            <p:txEl>
                                              <p:pRg st="10" end="10"/>
                                            </p:txEl>
                                          </p:spTgt>
                                        </p:tgtEl>
                                        <p:attrNameLst>
                                          <p:attrName>style.visibility</p:attrName>
                                        </p:attrNameLst>
                                      </p:cBhvr>
                                      <p:to>
                                        <p:strVal val="visible"/>
                                      </p:to>
                                    </p:set>
                                    <p:anim calcmode="lin" valueType="num">
                                      <p:cBhvr>
                                        <p:cTn id="39" dur="500" fill="hold"/>
                                        <p:tgtEl>
                                          <p:spTgt spid="15362">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15362">
                                            <p:txEl>
                                              <p:pRg st="10" end="10"/>
                                            </p:txEl>
                                          </p:spTgt>
                                        </p:tgtEl>
                                        <p:attrNameLst>
                                          <p:attrName>ppt_h</p:attrName>
                                        </p:attrNameLst>
                                      </p:cBhvr>
                                      <p:tavLst>
                                        <p:tav tm="0">
                                          <p:val>
                                            <p:fltVal val="0"/>
                                          </p:val>
                                        </p:tav>
                                        <p:tav tm="100000">
                                          <p:val>
                                            <p:strVal val="#ppt_h"/>
                                          </p:val>
                                        </p:tav>
                                      </p:tavLst>
                                    </p:anim>
                                    <p:animEffect transition="in" filter="fade">
                                      <p:cBhvr>
                                        <p:cTn id="41" dur="500"/>
                                        <p:tgtEl>
                                          <p:spTgt spid="15362">
                                            <p:txEl>
                                              <p:pRg st="10" end="10"/>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15362">
                                            <p:txEl>
                                              <p:pRg st="11" end="11"/>
                                            </p:txEl>
                                          </p:spTgt>
                                        </p:tgtEl>
                                        <p:attrNameLst>
                                          <p:attrName>style.visibility</p:attrName>
                                        </p:attrNameLst>
                                      </p:cBhvr>
                                      <p:to>
                                        <p:strVal val="visible"/>
                                      </p:to>
                                    </p:set>
                                    <p:anim calcmode="lin" valueType="num">
                                      <p:cBhvr>
                                        <p:cTn id="44" dur="500" fill="hold"/>
                                        <p:tgtEl>
                                          <p:spTgt spid="15362">
                                            <p:txEl>
                                              <p:pRg st="11" end="11"/>
                                            </p:txEl>
                                          </p:spTgt>
                                        </p:tgtEl>
                                        <p:attrNameLst>
                                          <p:attrName>ppt_w</p:attrName>
                                        </p:attrNameLst>
                                      </p:cBhvr>
                                      <p:tavLst>
                                        <p:tav tm="0">
                                          <p:val>
                                            <p:fltVal val="0"/>
                                          </p:val>
                                        </p:tav>
                                        <p:tav tm="100000">
                                          <p:val>
                                            <p:strVal val="#ppt_w"/>
                                          </p:val>
                                        </p:tav>
                                      </p:tavLst>
                                    </p:anim>
                                    <p:anim calcmode="lin" valueType="num">
                                      <p:cBhvr>
                                        <p:cTn id="45" dur="500" fill="hold"/>
                                        <p:tgtEl>
                                          <p:spTgt spid="15362">
                                            <p:txEl>
                                              <p:pRg st="11" end="11"/>
                                            </p:txEl>
                                          </p:spTgt>
                                        </p:tgtEl>
                                        <p:attrNameLst>
                                          <p:attrName>ppt_h</p:attrName>
                                        </p:attrNameLst>
                                      </p:cBhvr>
                                      <p:tavLst>
                                        <p:tav tm="0">
                                          <p:val>
                                            <p:fltVal val="0"/>
                                          </p:val>
                                        </p:tav>
                                        <p:tav tm="100000">
                                          <p:val>
                                            <p:strVal val="#ppt_h"/>
                                          </p:val>
                                        </p:tav>
                                      </p:tavLst>
                                    </p:anim>
                                    <p:animEffect transition="in" filter="fade">
                                      <p:cBhvr>
                                        <p:cTn id="46" dur="500"/>
                                        <p:tgtEl>
                                          <p:spTgt spid="1536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r"/>
            <a:r>
              <a:rPr lang="fa-IR" altLang="fa-IR" sz="3600" smtClean="0">
                <a:solidFill>
                  <a:srgbClr val="FF0000"/>
                </a:solidFill>
              </a:rPr>
              <a:t>روش های امروزی</a:t>
            </a:r>
            <a:endParaRPr lang="en-US" altLang="fa-IR" sz="3600" smtClean="0">
              <a:solidFill>
                <a:srgbClr val="FF0000"/>
              </a:solidFill>
            </a:endParaRPr>
          </a:p>
        </p:txBody>
      </p:sp>
      <p:sp>
        <p:nvSpPr>
          <p:cNvPr id="17411" name="Content Placeholder 3"/>
          <p:cNvSpPr>
            <a:spLocks noGrp="1"/>
          </p:cNvSpPr>
          <p:nvPr>
            <p:ph sz="half" idx="2"/>
          </p:nvPr>
        </p:nvSpPr>
        <p:spPr/>
        <p:txBody>
          <a:bodyPr/>
          <a:lstStyle/>
          <a:p>
            <a:r>
              <a:rPr lang="fa-IR" altLang="fa-IR" smtClean="0">
                <a:solidFill>
                  <a:srgbClr val="0000CC"/>
                </a:solidFill>
              </a:rPr>
              <a:t>روش تونومری</a:t>
            </a:r>
          </a:p>
          <a:p>
            <a:pPr>
              <a:buFont typeface="Arial" panose="020B0604020202020204" pitchFamily="34" charset="0"/>
              <a:buNone/>
            </a:pPr>
            <a:r>
              <a:rPr lang="fa-IR" altLang="fa-IR" sz="2000" smtClean="0">
                <a:solidFill>
                  <a:srgbClr val="C00000"/>
                </a:solidFill>
              </a:rPr>
              <a:t>- اعمال فشار خارجی</a:t>
            </a:r>
          </a:p>
          <a:p>
            <a:pPr>
              <a:buFont typeface="Arial" panose="020B0604020202020204" pitchFamily="34" charset="0"/>
              <a:buNone/>
            </a:pPr>
            <a:r>
              <a:rPr lang="fa-IR" altLang="fa-IR" sz="2000" smtClean="0">
                <a:solidFill>
                  <a:srgbClr val="C00000"/>
                </a:solidFill>
              </a:rPr>
              <a:t>- از بین رفتن تنش محیطی دیواره رگ</a:t>
            </a:r>
          </a:p>
          <a:p>
            <a:pPr>
              <a:buFont typeface="Arial" panose="020B0604020202020204" pitchFamily="34" charset="0"/>
              <a:buNone/>
            </a:pPr>
            <a:r>
              <a:rPr lang="fa-IR" altLang="fa-IR" sz="2000" smtClean="0">
                <a:solidFill>
                  <a:srgbClr val="C00000"/>
                </a:solidFill>
              </a:rPr>
              <a:t>- مقدار فشار لازم برابر فشار درون رگ</a:t>
            </a:r>
          </a:p>
          <a:p>
            <a:pPr>
              <a:buFont typeface="Arial" panose="020B0604020202020204" pitchFamily="34" charset="0"/>
              <a:buNone/>
            </a:pPr>
            <a:endParaRPr lang="fa-IR" altLang="fa-IR" smtClean="0"/>
          </a:p>
          <a:p>
            <a:r>
              <a:rPr lang="fa-IR" altLang="fa-IR" smtClean="0">
                <a:solidFill>
                  <a:srgbClr val="0000CC"/>
                </a:solidFill>
              </a:rPr>
              <a:t>روش مدلسازی جدید</a:t>
            </a:r>
          </a:p>
          <a:p>
            <a:pPr>
              <a:buFont typeface="Arial" panose="020B0604020202020204" pitchFamily="34" charset="0"/>
              <a:buNone/>
            </a:pPr>
            <a:r>
              <a:rPr lang="fa-IR" altLang="fa-IR" sz="2000" smtClean="0">
                <a:solidFill>
                  <a:srgbClr val="C00000"/>
                </a:solidFill>
              </a:rPr>
              <a:t>معادلات فضای حالت از مدل های همودینامیکی ریاضی برای بخشی از سیستم گردش خون را بدست می آورند.</a:t>
            </a:r>
          </a:p>
          <a:p>
            <a:pPr>
              <a:buFont typeface="Arial" panose="020B0604020202020204" pitchFamily="34" charset="0"/>
              <a:buNone/>
            </a:pPr>
            <a:r>
              <a:rPr lang="fa-IR" altLang="fa-IR" sz="2000" smtClean="0">
                <a:solidFill>
                  <a:srgbClr val="C00000"/>
                </a:solidFill>
              </a:rPr>
              <a:t>این معادله به رگ های محیطی مثل نوک انگشت اعمال می شود و با تعمیم آن می توان فشار دیگر نقاط را بدست آورد.</a:t>
            </a:r>
            <a:endParaRPr lang="en-US" altLang="fa-IR" sz="2000" smtClean="0">
              <a:solidFill>
                <a:srgbClr val="C00000"/>
              </a:solidFill>
            </a:endParaRPr>
          </a:p>
        </p:txBody>
      </p:sp>
      <p:pic>
        <p:nvPicPr>
          <p:cNvPr id="17412" name="Picture 5" descr="C:\Documents and Settings\rasoul shiva\Desktop\7069791-0-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14400"/>
            <a:ext cx="3306763"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r"/>
            <a:r>
              <a:rPr lang="fa-IR" altLang="fa-IR" sz="3200" smtClean="0">
                <a:solidFill>
                  <a:srgbClr val="FF0000"/>
                </a:solidFill>
              </a:rPr>
              <a:t>مقایسه روش های مستقیم و غیر مستقیم</a:t>
            </a:r>
            <a:endParaRPr lang="en-US" altLang="fa-IR" sz="3200" smtClean="0">
              <a:solidFill>
                <a:srgbClr val="FF0000"/>
              </a:solidFill>
            </a:endParaRPr>
          </a:p>
        </p:txBody>
      </p:sp>
      <p:sp>
        <p:nvSpPr>
          <p:cNvPr id="18435" name="Content Placeholder 3"/>
          <p:cNvSpPr>
            <a:spLocks noGrp="1"/>
          </p:cNvSpPr>
          <p:nvPr>
            <p:ph sz="half" idx="2"/>
          </p:nvPr>
        </p:nvSpPr>
        <p:spPr>
          <a:xfrm>
            <a:off x="762000" y="1600200"/>
            <a:ext cx="7924800" cy="4525963"/>
          </a:xfrm>
        </p:spPr>
        <p:txBody>
          <a:bodyPr/>
          <a:lstStyle/>
          <a:p>
            <a:r>
              <a:rPr lang="fa-IR" altLang="fa-IR" smtClean="0">
                <a:solidFill>
                  <a:srgbClr val="0000CC"/>
                </a:solidFill>
              </a:rPr>
              <a:t>روش غیر مستقیم:</a:t>
            </a:r>
          </a:p>
          <a:p>
            <a:r>
              <a:rPr lang="fa-IR" altLang="fa-IR" sz="2000" smtClean="0">
                <a:solidFill>
                  <a:srgbClr val="C00000"/>
                </a:solidFill>
              </a:rPr>
              <a:t>شکل موج فشار</a:t>
            </a:r>
          </a:p>
          <a:p>
            <a:r>
              <a:rPr lang="fa-IR" altLang="fa-IR" sz="2000" smtClean="0">
                <a:solidFill>
                  <a:srgbClr val="C00000"/>
                </a:solidFill>
              </a:rPr>
              <a:t>قوت انقباض قلبی</a:t>
            </a:r>
          </a:p>
          <a:p>
            <a:r>
              <a:rPr lang="fa-IR" altLang="fa-IR" sz="2000" smtClean="0">
                <a:solidFill>
                  <a:srgbClr val="C00000"/>
                </a:solidFill>
              </a:rPr>
              <a:t>مقاومت عروق محیطی</a:t>
            </a:r>
            <a:endParaRPr lang="fa-IR" altLang="fa-IR" smtClean="0"/>
          </a:p>
          <a:p>
            <a:r>
              <a:rPr lang="fa-IR" altLang="fa-IR" smtClean="0">
                <a:solidFill>
                  <a:srgbClr val="0000CC"/>
                </a:solidFill>
              </a:rPr>
              <a:t>روش غیر مستقیم:</a:t>
            </a:r>
          </a:p>
          <a:p>
            <a:r>
              <a:rPr lang="fa-IR" altLang="fa-IR" sz="2000" smtClean="0">
                <a:solidFill>
                  <a:srgbClr val="C00000"/>
                </a:solidFill>
              </a:rPr>
              <a:t>کم هزینه</a:t>
            </a:r>
          </a:p>
          <a:p>
            <a:r>
              <a:rPr lang="fa-IR" altLang="fa-IR" sz="2000" smtClean="0">
                <a:solidFill>
                  <a:srgbClr val="C00000"/>
                </a:solidFill>
              </a:rPr>
              <a:t>بدون جراحی</a:t>
            </a:r>
          </a:p>
          <a:p>
            <a:r>
              <a:rPr lang="fa-IR" altLang="fa-IR" sz="2000" smtClean="0">
                <a:solidFill>
                  <a:srgbClr val="C00000"/>
                </a:solidFill>
              </a:rPr>
              <a:t>با توجه به نیاز متعارف</a:t>
            </a:r>
            <a:endParaRPr lang="en-US" altLang="fa-IR" sz="2000" smtClean="0">
              <a:solidFill>
                <a:srgbClr val="C00000"/>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fa-IR" altLang="fa-IR" smtClean="0"/>
          </a:p>
        </p:txBody>
      </p:sp>
      <p:sp>
        <p:nvSpPr>
          <p:cNvPr id="19459" name="Content Placeholder 2"/>
          <p:cNvSpPr>
            <a:spLocks noGrp="1"/>
          </p:cNvSpPr>
          <p:nvPr>
            <p:ph idx="1"/>
          </p:nvPr>
        </p:nvSpPr>
        <p:spPr/>
        <p:txBody>
          <a:bodyPr/>
          <a:lstStyle/>
          <a:p>
            <a:pPr eaLnBrk="1" hangingPunct="1"/>
            <a:endParaRPr lang="fa-IR" altLang="fa-IR" smtClean="0"/>
          </a:p>
        </p:txBody>
      </p:sp>
      <p:pic>
        <p:nvPicPr>
          <p:cNvPr id="19460" name="Content Placeholder 3" descr="ist2_1607819_blood_pres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38600"/>
            <a:ext cx="3578225"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blood_presure_monit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3429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ADC601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
            <a:ext cx="391477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Content Placeholder 8" descr="or-bpw813_clos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2672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fa-IR" sz="3600" dirty="0" smtClean="0">
                <a:solidFill>
                  <a:srgbClr val="FF0000"/>
                </a:solidFill>
              </a:rPr>
              <a:t>نکاتی پزشکی قابل توجه برای کاربران در هنگام فشار خون</a:t>
            </a:r>
            <a:r>
              <a:rPr lang="fa-IR" dirty="0" smtClean="0"/>
              <a:t/>
            </a:r>
            <a:br>
              <a:rPr lang="fa-IR" dirty="0" smtClean="0"/>
            </a:br>
            <a:endParaRPr lang="fa-IR" dirty="0"/>
          </a:p>
        </p:txBody>
      </p:sp>
      <p:sp>
        <p:nvSpPr>
          <p:cNvPr id="3" name="Content Placeholder 2"/>
          <p:cNvSpPr>
            <a:spLocks noGrp="1"/>
          </p:cNvSpPr>
          <p:nvPr>
            <p:ph idx="1"/>
          </p:nvPr>
        </p:nvSpPr>
        <p:spPr/>
        <p:txBody>
          <a:bodyPr rtlCol="1">
            <a:noAutofit/>
          </a:bodyPr>
          <a:lstStyle/>
          <a:p>
            <a:pPr marL="514350" indent="-514350" eaLnBrk="1" fontAlgn="auto" hangingPunct="1">
              <a:spcAft>
                <a:spcPts val="0"/>
              </a:spcAft>
              <a:buFont typeface="Arial" panose="020B0604020202020204" pitchFamily="34" charset="0"/>
              <a:buAutoNum type="arabicPeriod"/>
              <a:defRPr/>
            </a:pPr>
            <a:r>
              <a:rPr lang="fa-IR" sz="1800" dirty="0" smtClean="0"/>
              <a:t>حداقل ۳۰ دقیقه قبل از گرفتن فشار خون از خوردن غذا و کشیدن سیگار خودداری کنید. حدود ۱۵ دقیقه قبل از آن هم استراحت کنید</a:t>
            </a:r>
          </a:p>
          <a:p>
            <a:pPr eaLnBrk="1" fontAlgn="auto" hangingPunct="1">
              <a:spcAft>
                <a:spcPts val="0"/>
              </a:spcAft>
              <a:buFont typeface="Arial" panose="020B0604020202020204" pitchFamily="34" charset="0"/>
              <a:buNone/>
              <a:defRPr/>
            </a:pPr>
            <a:r>
              <a:rPr lang="fa-IR" sz="1800" dirty="0" smtClean="0"/>
              <a:t>۲. نداشتن استرس و حالات روانی خاص و محیط و شرایط آرام باشد</a:t>
            </a:r>
          </a:p>
          <a:p>
            <a:pPr eaLnBrk="1" fontAlgn="auto" hangingPunct="1">
              <a:spcAft>
                <a:spcPts val="0"/>
              </a:spcAft>
              <a:buFont typeface="Arial" panose="020B0604020202020204" pitchFamily="34" charset="0"/>
              <a:buNone/>
              <a:defRPr/>
            </a:pPr>
            <a:r>
              <a:rPr lang="fa-IR" sz="1800" dirty="0" smtClean="0"/>
              <a:t>۳. در حین گرفتن فشار خون از صحبت کردن خودداری کنید.</a:t>
            </a:r>
          </a:p>
          <a:p>
            <a:pPr eaLnBrk="1" fontAlgn="auto" hangingPunct="1">
              <a:spcAft>
                <a:spcPts val="0"/>
              </a:spcAft>
              <a:buFont typeface="Arial" panose="020B0604020202020204" pitchFamily="34" charset="0"/>
              <a:buNone/>
              <a:defRPr/>
            </a:pPr>
            <a:r>
              <a:rPr lang="fa-IR" sz="1800" dirty="0" smtClean="0"/>
              <a:t>۴. بطور معمول سعی شود آنها که در معرض ابتلا به فشار خون هستند چند وقتی یکبار فشار خونشان اندازه گیری شود.</a:t>
            </a:r>
          </a:p>
          <a:p>
            <a:pPr eaLnBrk="1" fontAlgn="auto" hangingPunct="1">
              <a:spcAft>
                <a:spcPts val="0"/>
              </a:spcAft>
              <a:buFont typeface="Arial" panose="020B0604020202020204" pitchFamily="34" charset="0"/>
              <a:buNone/>
              <a:defRPr/>
            </a:pPr>
            <a:r>
              <a:rPr lang="fa-IR" sz="1800" dirty="0" smtClean="0"/>
              <a:t>۵. حدود ۱۰ ای ۱۵ دقیقه بین هر بار گرفتن فشار باید صبر کرد.</a:t>
            </a:r>
          </a:p>
          <a:p>
            <a:pPr eaLnBrk="1" fontAlgn="auto" hangingPunct="1">
              <a:spcAft>
                <a:spcPts val="0"/>
              </a:spcAft>
              <a:buFont typeface="Arial" panose="020B0604020202020204" pitchFamily="34" charset="0"/>
              <a:buNone/>
              <a:defRPr/>
            </a:pPr>
            <a:r>
              <a:rPr lang="fa-IR" sz="1800" dirty="0" smtClean="0"/>
              <a:t>۶.</a:t>
            </a:r>
            <a:r>
              <a:rPr lang="en-US" sz="1800" dirty="0" smtClean="0"/>
              <a:t> </a:t>
            </a:r>
            <a:r>
              <a:rPr lang="fa-IR" sz="1800" dirty="0" smtClean="0"/>
              <a:t>درست‌ترین حالت برای اندازه‌گیری فشار خون حالت درازکشیده است. و بعد حالت نشسته راحت. فردی که حداقل ده الی پانزده دقیقه در حالت دراز کشیده قرار گرفته و هیچ استرسی در این مدت به او وارد نشده باشد، اگر میزان فشار خون سیستولیک او بالاتر از 140 میلیمتر جیوه و فشار دیاستولیک بیش از 90 میلیمتر جیوه باشد، مبتلا به پرفشاری خون است. باید دست بیمار به نحوی قرار داده شود که هم سطح قلب او باشد. بازوبند باید در بازوی بیمار به نحوی بسته شود که نه خیلی شل باشد و نه خیلی سفت. </a:t>
            </a:r>
            <a:endParaRPr lang="fa-IR" sz="18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2286000"/>
          </a:xfrm>
        </p:spPr>
        <p:txBody>
          <a:bodyPr rtlCol="1">
            <a:normAutofit fontScale="90000"/>
          </a:bodyPr>
          <a:lstStyle/>
          <a:p>
            <a:pPr eaLnBrk="1" fontAlgn="auto" hangingPunct="1">
              <a:spcAft>
                <a:spcPts val="0"/>
              </a:spcAft>
              <a:defRPr/>
            </a:pPr>
            <a:r>
              <a:rPr lang="fa-IR" dirty="0" smtClean="0">
                <a:solidFill>
                  <a:srgbClr val="0000CC"/>
                </a:solidFill>
              </a:rPr>
              <a:t>تهیه و تنظیم:</a:t>
            </a:r>
            <a:r>
              <a:rPr lang="en-US" dirty="0" smtClean="0">
                <a:solidFill>
                  <a:srgbClr val="0000CC"/>
                </a:solidFill>
              </a:rPr>
              <a:t/>
            </a:r>
            <a:br>
              <a:rPr lang="en-US" dirty="0" smtClean="0">
                <a:solidFill>
                  <a:srgbClr val="0000CC"/>
                </a:solidFill>
              </a:rPr>
            </a:br>
            <a:r>
              <a:rPr lang="en-US" dirty="0" smtClean="0">
                <a:solidFill>
                  <a:srgbClr val="0000CC"/>
                </a:solidFill>
              </a:rPr>
              <a:t/>
            </a:r>
            <a:br>
              <a:rPr lang="en-US" dirty="0" smtClean="0">
                <a:solidFill>
                  <a:srgbClr val="0000CC"/>
                </a:solidFill>
              </a:rPr>
            </a:br>
            <a:r>
              <a:rPr lang="fa-IR" dirty="0" smtClean="0">
                <a:solidFill>
                  <a:srgbClr val="0000CC"/>
                </a:solidFill>
              </a:rPr>
              <a:t/>
            </a:r>
            <a:br>
              <a:rPr lang="fa-IR" dirty="0" smtClean="0">
                <a:solidFill>
                  <a:srgbClr val="0000CC"/>
                </a:solidFill>
              </a:rPr>
            </a:br>
            <a:r>
              <a:rPr lang="fa-IR" dirty="0" smtClean="0">
                <a:solidFill>
                  <a:srgbClr val="0000CC"/>
                </a:solidFill>
              </a:rPr>
              <a:t>محمد رسول شیوا</a:t>
            </a:r>
            <a:br>
              <a:rPr lang="fa-IR" dirty="0" smtClean="0">
                <a:solidFill>
                  <a:srgbClr val="0000CC"/>
                </a:solidFill>
              </a:rPr>
            </a:br>
            <a:r>
              <a:rPr lang="fa-IR" dirty="0" smtClean="0">
                <a:solidFill>
                  <a:srgbClr val="0000CC"/>
                </a:solidFill>
              </a:rPr>
              <a:t>8533069 </a:t>
            </a:r>
            <a:br>
              <a:rPr lang="fa-IR" dirty="0" smtClean="0">
                <a:solidFill>
                  <a:srgbClr val="0000CC"/>
                </a:solidFill>
              </a:rPr>
            </a:br>
            <a:r>
              <a:rPr lang="en-US" dirty="0" smtClean="0">
                <a:solidFill>
                  <a:srgbClr val="0000CC"/>
                </a:solidFill>
              </a:rPr>
              <a:t/>
            </a:r>
            <a:br>
              <a:rPr lang="en-US" dirty="0" smtClean="0">
                <a:solidFill>
                  <a:srgbClr val="0000CC"/>
                </a:solidFill>
              </a:rPr>
            </a:br>
            <a:endParaRPr lang="fa-IR" dirty="0">
              <a:solidFill>
                <a:srgbClr val="0000CC"/>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fa-IR" altLang="fa-IR" smtClean="0"/>
          </a:p>
        </p:txBody>
      </p:sp>
      <p:pic>
        <p:nvPicPr>
          <p:cNvPr id="4099" name="Picture 2" descr="C:\Dokumente und Einstellungen\Admin\Desktop\static\CELL-Red-Blood-Cell-1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48200" y="914400"/>
            <a:ext cx="3321050" cy="2590800"/>
          </a:xfrm>
        </p:spPr>
      </p:pic>
      <p:pic>
        <p:nvPicPr>
          <p:cNvPr id="4100" name="Picture 3" descr="C:\Dokumente und Einstellungen\Admin\Desktop\static\s1iy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962400"/>
            <a:ext cx="3429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C:\Dokumente und Einstellungen\Admin\Desktop\static\285723320879204751911124485111191012471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914400"/>
            <a:ext cx="35226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kumente und Einstellungen\Admin\Desktop\static\circulatorybloo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14400"/>
            <a:ext cx="41148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32" fill="hold" nodeType="clickEffect">
                                  <p:stCondLst>
                                    <p:cond delay="0"/>
                                  </p:stCondLst>
                                  <p:childTnLst>
                                    <p:animEffect transition="out" filter="diamond(out)">
                                      <p:cBhvr>
                                        <p:cTn id="6" dur="500"/>
                                        <p:tgtEl>
                                          <p:spTgt spid="15365"/>
                                        </p:tgtEl>
                                      </p:cBhvr>
                                    </p:animEffect>
                                    <p:set>
                                      <p:cBhvr>
                                        <p:cTn id="7" dur="1" fill="hold">
                                          <p:stCondLst>
                                            <p:cond delay="499"/>
                                          </p:stCondLst>
                                        </p:cTn>
                                        <p:tgtEl>
                                          <p:spTgt spid="15365"/>
                                        </p:tgtEl>
                                        <p:attrNameLst>
                                          <p:attrName>style.visibility</p:attrName>
                                        </p:attrNameLst>
                                      </p:cBhvr>
                                      <p:to>
                                        <p:strVal val="hidden"/>
                                      </p:to>
                                    </p:set>
                                  </p:childTnLst>
                                </p:cTn>
                              </p:par>
                              <p:par>
                                <p:cTn id="8" presetID="53"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r" eaLnBrk="1" hangingPunct="1"/>
            <a:r>
              <a:rPr lang="fa-IR" altLang="fa-IR" sz="3600" b="1" smtClean="0">
                <a:solidFill>
                  <a:srgbClr val="FF0000"/>
                </a:solidFill>
              </a:rPr>
              <a:t>مبانی فیزیک خون</a:t>
            </a:r>
            <a:endParaRPr lang="en-US" altLang="fa-IR" sz="3600" smtClean="0"/>
          </a:p>
        </p:txBody>
      </p:sp>
      <p:sp>
        <p:nvSpPr>
          <p:cNvPr id="5123" name="Content Placeholder 2"/>
          <p:cNvSpPr>
            <a:spLocks noGrp="1"/>
          </p:cNvSpPr>
          <p:nvPr>
            <p:ph idx="1"/>
          </p:nvPr>
        </p:nvSpPr>
        <p:spPr/>
        <p:txBody>
          <a:bodyPr/>
          <a:lstStyle/>
          <a:p>
            <a:pPr eaLnBrk="1" hangingPunct="1"/>
            <a:r>
              <a:rPr lang="fa-IR" altLang="fa-IR" sz="2400" smtClean="0"/>
              <a:t>میزان جریان خون در هر بخش از سیستم رگی برابر است با مقدار خونی که از آن بخش در یک زمان معین عبور می کند که در شخص بالغ</a:t>
            </a:r>
            <a:r>
              <a:rPr lang="en-US" altLang="fa-IR" sz="2400" smtClean="0"/>
              <a:t> </a:t>
            </a:r>
            <a:r>
              <a:rPr lang="fa-IR" altLang="fa-IR" sz="2400" smtClean="0"/>
              <a:t>و در حالت استراحت حدود ۵۰۰۰ میلی لیتر در دقیقه است.</a:t>
            </a:r>
            <a:endParaRPr lang="en-US" altLang="fa-IR" sz="2400" smtClean="0"/>
          </a:p>
        </p:txBody>
      </p:sp>
      <p:pic>
        <p:nvPicPr>
          <p:cNvPr id="4" name="Picture 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505200"/>
            <a:ext cx="2667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Documents and Settings\rasoul shiva\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9000"/>
            <a:ext cx="4300538"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5"/>
                                        </p:tgtEl>
                                        <p:attrNameLst>
                                          <p:attrName>style.visibility</p:attrName>
                                        </p:attrNameLst>
                                      </p:cBhvr>
                                      <p:to>
                                        <p:strVal val="visible"/>
                                      </p:to>
                                    </p:set>
                                    <p:anim calcmode="lin" valueType="num">
                                      <p:cBhvr additive="base">
                                        <p:cTn id="11" dur="500" fill="hold"/>
                                        <p:tgtEl>
                                          <p:spTgt spid="5125"/>
                                        </p:tgtEl>
                                        <p:attrNameLst>
                                          <p:attrName>ppt_x</p:attrName>
                                        </p:attrNameLst>
                                      </p:cBhvr>
                                      <p:tavLst>
                                        <p:tav tm="0">
                                          <p:val>
                                            <p:strVal val="#ppt_x"/>
                                          </p:val>
                                        </p:tav>
                                        <p:tav tm="100000">
                                          <p:val>
                                            <p:strVal val="#ppt_x"/>
                                          </p:val>
                                        </p:tav>
                                      </p:tavLst>
                                    </p:anim>
                                    <p:anim calcmode="lin" valueType="num">
                                      <p:cBhvr additive="base">
                                        <p:cTn id="12"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r" eaLnBrk="1" hangingPunct="1"/>
            <a:r>
              <a:rPr lang="fa-IR" altLang="fa-IR" sz="2400" b="1" smtClean="0">
                <a:solidFill>
                  <a:srgbClr val="FF0000"/>
                </a:solidFill>
              </a:rPr>
              <a:t>مساحت سطح مقطع و سرعت جریان خون</a:t>
            </a:r>
            <a:r>
              <a:rPr lang="fa-IR" altLang="fa-IR" sz="2800" smtClean="0">
                <a:solidFill>
                  <a:srgbClr val="FF0000"/>
                </a:solidFill>
              </a:rPr>
              <a:t/>
            </a:r>
            <a:br>
              <a:rPr lang="fa-IR" altLang="fa-IR" sz="2800" smtClean="0">
                <a:solidFill>
                  <a:srgbClr val="FF0000"/>
                </a:solidFill>
              </a:rPr>
            </a:br>
            <a:endParaRPr lang="fa-IR" altLang="fa-IR" sz="2800" smtClean="0">
              <a:solidFill>
                <a:srgbClr val="FF0000"/>
              </a:solidFill>
            </a:endParaRPr>
          </a:p>
        </p:txBody>
      </p:sp>
      <p:graphicFrame>
        <p:nvGraphicFramePr>
          <p:cNvPr id="5" name="Content Placeholder 4"/>
          <p:cNvGraphicFramePr>
            <a:graphicFrameLocks noGrp="1"/>
          </p:cNvGraphicFramePr>
          <p:nvPr>
            <p:ph sz="half" idx="1"/>
          </p:nvPr>
        </p:nvGraphicFramePr>
        <p:xfrm>
          <a:off x="304800" y="533400"/>
          <a:ext cx="4038600" cy="5019675"/>
        </p:xfrm>
        <a:graphic>
          <a:graphicData uri="http://schemas.openxmlformats.org/drawingml/2006/table">
            <a:tbl>
              <a:tblPr rtl="1" firstRow="1" bandRow="1">
                <a:tableStyleId>{93296810-A885-4BE3-A3E7-6D5BEEA58F35}</a:tableStyleId>
              </a:tblPr>
              <a:tblGrid>
                <a:gridCol w="2030622">
                  <a:extLst>
                    <a:ext uri="{9D8B030D-6E8A-4147-A177-3AD203B41FA5}">
                      <a16:colId xmlns:a16="http://schemas.microsoft.com/office/drawing/2014/main" xmlns="" val="20000"/>
                    </a:ext>
                  </a:extLst>
                </a:gridCol>
                <a:gridCol w="2007978">
                  <a:extLst>
                    <a:ext uri="{9D8B030D-6E8A-4147-A177-3AD203B41FA5}">
                      <a16:colId xmlns:a16="http://schemas.microsoft.com/office/drawing/2014/main" xmlns="" val="20001"/>
                    </a:ext>
                  </a:extLst>
                </a:gridCol>
              </a:tblGrid>
              <a:tr h="695325">
                <a:tc>
                  <a:txBody>
                    <a:bodyPr/>
                    <a:lstStyle/>
                    <a:p>
                      <a:pPr rtl="1"/>
                      <a:r>
                        <a:rPr lang="fa-IR" sz="1800" u="sng" kern="1200" dirty="0" smtClean="0"/>
                        <a:t>بافت</a:t>
                      </a:r>
                      <a:endParaRPr lang="fa-IR" sz="1800" dirty="0">
                        <a:solidFill>
                          <a:srgbClr val="FFC000"/>
                        </a:solidFill>
                      </a:endParaRPr>
                    </a:p>
                  </a:txBody>
                  <a:tcPr marL="103113" marR="103113"/>
                </a:tc>
                <a:tc>
                  <a:txBody>
                    <a:bodyPr/>
                    <a:lstStyle/>
                    <a:p>
                      <a:pPr rtl="1"/>
                      <a:endParaRPr lang="fa-IR" sz="1800" dirty="0">
                        <a:solidFill>
                          <a:srgbClr val="FFC000"/>
                        </a:solidFill>
                      </a:endParaRPr>
                    </a:p>
                  </a:txBody>
                  <a:tcPr marL="103113" marR="103113"/>
                </a:tc>
                <a:extLst>
                  <a:ext uri="{0D108BD9-81ED-4DB2-BD59-A6C34878D82A}">
                    <a16:rowId xmlns:a16="http://schemas.microsoft.com/office/drawing/2014/main" xmlns="" val="10000"/>
                  </a:ext>
                </a:extLst>
              </a:tr>
              <a:tr h="695325">
                <a:tc>
                  <a:txBody>
                    <a:bodyPr/>
                    <a:lstStyle/>
                    <a:p>
                      <a:pPr marL="0" marR="0" algn="r" rtl="1">
                        <a:lnSpc>
                          <a:spcPct val="115000"/>
                        </a:lnSpc>
                        <a:spcBef>
                          <a:spcPts val="0"/>
                        </a:spcBef>
                        <a:spcAft>
                          <a:spcPts val="1000"/>
                        </a:spcAft>
                      </a:pPr>
                      <a:r>
                        <a:rPr lang="fa-IR" sz="1800" dirty="0"/>
                        <a:t>آئورت</a:t>
                      </a:r>
                      <a:endParaRPr lang="en-US" sz="1800" dirty="0">
                        <a:latin typeface="Calibri"/>
                        <a:ea typeface="Calibri"/>
                        <a:cs typeface="Arial"/>
                      </a:endParaRPr>
                    </a:p>
                  </a:txBody>
                  <a:tcPr marL="10741" marR="10741" marT="9525" marB="9525" anchor="ctr"/>
                </a:tc>
                <a:tc>
                  <a:txBody>
                    <a:bodyPr/>
                    <a:lstStyle/>
                    <a:p>
                      <a:pPr rtl="1"/>
                      <a:endParaRPr lang="fa-IR" sz="1800" dirty="0"/>
                    </a:p>
                  </a:txBody>
                  <a:tcPr marL="103113" marR="103113"/>
                </a:tc>
                <a:extLst>
                  <a:ext uri="{0D108BD9-81ED-4DB2-BD59-A6C34878D82A}">
                    <a16:rowId xmlns:a16="http://schemas.microsoft.com/office/drawing/2014/main" xmlns="" val="10001"/>
                  </a:ext>
                </a:extLst>
              </a:tr>
              <a:tr h="1047750">
                <a:tc>
                  <a:txBody>
                    <a:bodyPr/>
                    <a:lstStyle/>
                    <a:p>
                      <a:pPr marL="0" marR="0" algn="r" rtl="1">
                        <a:lnSpc>
                          <a:spcPct val="115000"/>
                        </a:lnSpc>
                        <a:spcBef>
                          <a:spcPts val="0"/>
                        </a:spcBef>
                        <a:spcAft>
                          <a:spcPts val="1000"/>
                        </a:spcAft>
                      </a:pPr>
                      <a:r>
                        <a:rPr lang="fa-IR" sz="1800" dirty="0"/>
                        <a:t>شریانهای کوچک</a:t>
                      </a:r>
                      <a:endParaRPr lang="en-US" sz="1800" dirty="0">
                        <a:latin typeface="Calibri"/>
                        <a:ea typeface="Calibri"/>
                        <a:cs typeface="Arial"/>
                      </a:endParaRPr>
                    </a:p>
                  </a:txBody>
                  <a:tcPr marL="10741" marR="10741" marT="9525" marB="9525" anchor="ctr"/>
                </a:tc>
                <a:tc>
                  <a:txBody>
                    <a:bodyPr/>
                    <a:lstStyle/>
                    <a:p>
                      <a:pPr rtl="1"/>
                      <a:endParaRPr lang="fa-IR" sz="1800" dirty="0"/>
                    </a:p>
                  </a:txBody>
                  <a:tcPr marL="103113" marR="103113"/>
                </a:tc>
                <a:extLst>
                  <a:ext uri="{0D108BD9-81ED-4DB2-BD59-A6C34878D82A}">
                    <a16:rowId xmlns:a16="http://schemas.microsoft.com/office/drawing/2014/main" xmlns="" val="10002"/>
                  </a:ext>
                </a:extLst>
              </a:tr>
              <a:tr h="685800">
                <a:tc>
                  <a:txBody>
                    <a:bodyPr/>
                    <a:lstStyle/>
                    <a:p>
                      <a:pPr marL="0" marR="0" algn="r" rtl="1">
                        <a:lnSpc>
                          <a:spcPct val="115000"/>
                        </a:lnSpc>
                        <a:spcBef>
                          <a:spcPts val="0"/>
                        </a:spcBef>
                        <a:spcAft>
                          <a:spcPts val="1000"/>
                        </a:spcAft>
                      </a:pPr>
                      <a:r>
                        <a:rPr lang="fa-IR" sz="1800" u="none" strike="noStrike" dirty="0"/>
                        <a:t>مویرگها</a:t>
                      </a:r>
                      <a:endParaRPr lang="en-US" sz="1800" dirty="0">
                        <a:solidFill>
                          <a:schemeClr val="tx1"/>
                        </a:solidFill>
                        <a:latin typeface="Tahoma" pitchFamily="34" charset="0"/>
                        <a:ea typeface="Calibri"/>
                        <a:cs typeface="Tahoma" pitchFamily="34" charset="0"/>
                      </a:endParaRPr>
                    </a:p>
                  </a:txBody>
                  <a:tcPr marL="10741" marR="10741" marT="9525" marB="9525" anchor="ctr"/>
                </a:tc>
                <a:tc>
                  <a:txBody>
                    <a:bodyPr/>
                    <a:lstStyle/>
                    <a:p>
                      <a:pPr rtl="1"/>
                      <a:endParaRPr lang="fa-IR" sz="1800" dirty="0"/>
                    </a:p>
                  </a:txBody>
                  <a:tcPr marL="103113" marR="103113"/>
                </a:tc>
                <a:extLst>
                  <a:ext uri="{0D108BD9-81ED-4DB2-BD59-A6C34878D82A}">
                    <a16:rowId xmlns:a16="http://schemas.microsoft.com/office/drawing/2014/main" xmlns="" val="10003"/>
                  </a:ext>
                </a:extLst>
              </a:tr>
              <a:tr h="838200">
                <a:tc>
                  <a:txBody>
                    <a:bodyPr/>
                    <a:lstStyle/>
                    <a:p>
                      <a:pPr rtl="1"/>
                      <a:r>
                        <a:rPr lang="fa-IR" sz="1800" u="none" strike="noStrike" kern="1200" dirty="0" smtClean="0"/>
                        <a:t>وریدهای کوچک</a:t>
                      </a:r>
                      <a:endParaRPr lang="fa-IR" sz="1800" dirty="0">
                        <a:latin typeface="Tahoma" pitchFamily="34" charset="0"/>
                        <a:cs typeface="Tahoma" pitchFamily="34" charset="0"/>
                      </a:endParaRPr>
                    </a:p>
                  </a:txBody>
                  <a:tcPr marL="103113" marR="103113"/>
                </a:tc>
                <a:tc>
                  <a:txBody>
                    <a:bodyPr/>
                    <a:lstStyle/>
                    <a:p>
                      <a:pPr rtl="1"/>
                      <a:endParaRPr lang="fa-IR" sz="1800" dirty="0"/>
                    </a:p>
                  </a:txBody>
                  <a:tcPr marL="103113" marR="103113"/>
                </a:tc>
                <a:extLst>
                  <a:ext uri="{0D108BD9-81ED-4DB2-BD59-A6C34878D82A}">
                    <a16:rowId xmlns:a16="http://schemas.microsoft.com/office/drawing/2014/main" xmlns="" val="10004"/>
                  </a:ext>
                </a:extLst>
              </a:tr>
              <a:tr h="1057275">
                <a:tc>
                  <a:txBody>
                    <a:bodyPr/>
                    <a:lstStyle/>
                    <a:p>
                      <a:pPr rtl="1"/>
                      <a:r>
                        <a:rPr lang="fa-IR" sz="1800" u="none" strike="noStrike" kern="1200" dirty="0" smtClean="0"/>
                        <a:t>وریدهای بزرگ</a:t>
                      </a:r>
                      <a:endParaRPr lang="fa-IR" sz="1800" dirty="0">
                        <a:latin typeface="Tahoma" pitchFamily="34" charset="0"/>
                        <a:cs typeface="Tahoma" pitchFamily="34" charset="0"/>
                      </a:endParaRPr>
                    </a:p>
                  </a:txBody>
                  <a:tcPr marL="103113" marR="103113"/>
                </a:tc>
                <a:tc>
                  <a:txBody>
                    <a:bodyPr/>
                    <a:lstStyle/>
                    <a:p>
                      <a:pPr rtl="1"/>
                      <a:endParaRPr lang="fa-IR" sz="1800" dirty="0"/>
                    </a:p>
                  </a:txBody>
                  <a:tcPr marL="103113" marR="103113"/>
                </a:tc>
                <a:extLst>
                  <a:ext uri="{0D108BD9-81ED-4DB2-BD59-A6C34878D82A}">
                    <a16:rowId xmlns:a16="http://schemas.microsoft.com/office/drawing/2014/main" xmlns="" val="10005"/>
                  </a:ext>
                </a:extLst>
              </a:tr>
            </a:tbl>
          </a:graphicData>
        </a:graphic>
      </p:graphicFrame>
      <p:sp>
        <p:nvSpPr>
          <p:cNvPr id="6170" name="Content Placeholder 13"/>
          <p:cNvSpPr>
            <a:spLocks noGrp="1"/>
          </p:cNvSpPr>
          <p:nvPr>
            <p:ph sz="half" idx="2"/>
          </p:nvPr>
        </p:nvSpPr>
        <p:spPr>
          <a:xfrm>
            <a:off x="4648200" y="1143000"/>
            <a:ext cx="4038600" cy="5486400"/>
          </a:xfrm>
        </p:spPr>
        <p:txBody>
          <a:bodyPr/>
          <a:lstStyle/>
          <a:p>
            <a:pPr eaLnBrk="1" hangingPunct="1"/>
            <a:r>
              <a:rPr lang="en-US" altLang="fa-IR" sz="2200" smtClean="0"/>
              <a:t/>
            </a:r>
            <a:br>
              <a:rPr lang="en-US" altLang="fa-IR" sz="2200" smtClean="0"/>
            </a:br>
            <a:r>
              <a:rPr lang="fa-IR" altLang="fa-IR" sz="2200" smtClean="0"/>
              <a:t>چون حجم مساوی از خون از هر قسمت گردش خون در هر دقیقه عبور می‌کند لذا سرعت جریان خون در هر قسمت گردش خون نسبت معکوس با مساحت سطح مقطع آن دارد.</a:t>
            </a:r>
            <a:endParaRPr lang="fa-IR" altLang="fa-IR" smtClean="0"/>
          </a:p>
        </p:txBody>
      </p:sp>
      <p:pic>
        <p:nvPicPr>
          <p:cNvPr id="6171" name="Picture 5" descr="http://daneshnameh.roshd.ir/mavara/img/daneshnameh/math/b29b1cc7b00ac7e541c46c586910dc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482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6" descr="http://daneshnameh.roshd.ir/mavara/img/daneshnameh/math/b29b1cc7b00ac7e541c46c586910dc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838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8" descr="http://daneshnameh.roshd.ir/mavara/img/daneshnameh/math/1c17f7fd7e1f087b0b2d9e949fa58a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10" descr="http://daneshnameh.roshd.ir/mavara/img/daneshnameh/math/ec54992665b8d72a46805e36926570a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914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11" descr="http://daneshnameh.roshd.ir/mavara/img/daneshnameh/math/5bf0f85f4d0839524552f6dfe68e27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876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0"/>
            <a:ext cx="8229600" cy="1143000"/>
          </a:xfrm>
        </p:spPr>
        <p:txBody>
          <a:bodyPr/>
          <a:lstStyle/>
          <a:p>
            <a:pPr algn="r" eaLnBrk="1" hangingPunct="1"/>
            <a:r>
              <a:rPr lang="en-US" altLang="fa-IR" sz="3600" b="1" smtClean="0">
                <a:solidFill>
                  <a:srgbClr val="FF0000"/>
                </a:solidFill>
              </a:rPr>
              <a:t>  </a:t>
            </a:r>
            <a:r>
              <a:rPr lang="fa-IR" altLang="fa-IR" sz="3600" b="1" smtClean="0">
                <a:solidFill>
                  <a:srgbClr val="FF0000"/>
                </a:solidFill>
              </a:rPr>
              <a:t>مبانی فیزیک خون</a:t>
            </a:r>
          </a:p>
        </p:txBody>
      </p:sp>
      <p:sp>
        <p:nvSpPr>
          <p:cNvPr id="3" name="Content Placeholder 2"/>
          <p:cNvSpPr>
            <a:spLocks noGrp="1"/>
          </p:cNvSpPr>
          <p:nvPr>
            <p:ph idx="1"/>
          </p:nvPr>
        </p:nvSpPr>
        <p:spPr>
          <a:xfrm>
            <a:off x="457200" y="1143000"/>
            <a:ext cx="8229600" cy="4525963"/>
          </a:xfrm>
        </p:spPr>
        <p:txBody>
          <a:bodyPr/>
          <a:lstStyle/>
          <a:p>
            <a:pPr eaLnBrk="1" hangingPunct="1">
              <a:buFont typeface="Arial" charset="0"/>
              <a:buNone/>
              <a:defRPr/>
            </a:pPr>
            <a:r>
              <a:rPr lang="en-US" sz="2400" dirty="0" smtClean="0">
                <a:cs typeface="Arial" charset="0"/>
              </a:rPr>
              <a:t>       </a:t>
            </a:r>
          </a:p>
          <a:p>
            <a:pPr eaLnBrk="1" hangingPunct="1">
              <a:buFont typeface="Arial" charset="0"/>
              <a:buChar char="•"/>
              <a:defRPr/>
            </a:pPr>
            <a:r>
              <a:rPr lang="fa-IR" b="1" dirty="0" smtClean="0">
                <a:solidFill>
                  <a:schemeClr val="accent1">
                    <a:lumMod val="75000"/>
                  </a:schemeClr>
                </a:solidFill>
              </a:rPr>
              <a:t>ویسکوزیته و مقاومت</a:t>
            </a:r>
            <a:endParaRPr lang="en-US" b="1" dirty="0" smtClean="0">
              <a:solidFill>
                <a:schemeClr val="accent1">
                  <a:lumMod val="75000"/>
                </a:schemeClr>
              </a:solidFill>
              <a:cs typeface="Arial" charset="0"/>
            </a:endParaRPr>
          </a:p>
          <a:p>
            <a:pPr eaLnBrk="1" hangingPunct="1">
              <a:buFont typeface="Arial" charset="0"/>
              <a:buChar char="•"/>
              <a:defRPr/>
            </a:pPr>
            <a:endParaRPr lang="en-US" sz="1400" dirty="0" smtClean="0">
              <a:cs typeface="Arial" charset="0"/>
            </a:endParaRPr>
          </a:p>
          <a:p>
            <a:pPr eaLnBrk="1" hangingPunct="1">
              <a:buFont typeface="Arial" charset="0"/>
              <a:buChar char="•"/>
              <a:defRPr/>
            </a:pPr>
            <a:r>
              <a:rPr lang="fa-IR" sz="1600" dirty="0" smtClean="0">
                <a:solidFill>
                  <a:schemeClr val="accent2">
                    <a:lumMod val="50000"/>
                  </a:schemeClr>
                </a:solidFill>
              </a:rPr>
              <a:t>ویسکوزیته خون 4 برابر آب در صورتی که ویسکوزیته پلاسما 1.8 برابر آب است.</a:t>
            </a:r>
          </a:p>
          <a:p>
            <a:pPr eaLnBrk="1" hangingPunct="1">
              <a:buFont typeface="Arial" charset="0"/>
              <a:buChar char="•"/>
              <a:defRPr/>
            </a:pPr>
            <a:r>
              <a:rPr lang="fa-IR" sz="1600" dirty="0" smtClean="0">
                <a:solidFill>
                  <a:schemeClr val="accent2">
                    <a:lumMod val="50000"/>
                  </a:schemeClr>
                </a:solidFill>
              </a:rPr>
              <a:t>پس ویسکوزیته خون بیشتر بستگی به هماتوکریت که همان نسبت درصد حجم خون به گلبول های خونی است دارد. </a:t>
            </a:r>
            <a:endParaRPr lang="en-US" sz="1600" dirty="0" smtClean="0">
              <a:solidFill>
                <a:schemeClr val="accent2">
                  <a:lumMod val="50000"/>
                </a:schemeClr>
              </a:solidFill>
              <a:cs typeface="Arial" charset="0"/>
            </a:endParaRPr>
          </a:p>
          <a:p>
            <a:pPr eaLnBrk="1" hangingPunct="1">
              <a:buFont typeface="Arial" charset="0"/>
              <a:buChar char="•"/>
              <a:defRPr/>
            </a:pPr>
            <a:endParaRPr lang="en-US" sz="1600" dirty="0" smtClean="0">
              <a:solidFill>
                <a:schemeClr val="accent2">
                  <a:lumMod val="50000"/>
                </a:schemeClr>
              </a:solidFill>
              <a:cs typeface="Arial" charset="0"/>
            </a:endParaRPr>
          </a:p>
          <a:p>
            <a:pPr eaLnBrk="1" hangingPunct="1">
              <a:buFont typeface="Arial" charset="0"/>
              <a:buChar char="•"/>
              <a:defRPr/>
            </a:pPr>
            <a:endParaRPr lang="en-US" sz="1400" dirty="0" smtClean="0">
              <a:cs typeface="Arial" charset="0"/>
            </a:endParaRPr>
          </a:p>
          <a:p>
            <a:pPr eaLnBrk="1" hangingPunct="1">
              <a:buFont typeface="Arial" charset="0"/>
              <a:buChar char="•"/>
              <a:defRPr/>
            </a:pPr>
            <a:endParaRPr lang="en-US" sz="1400" dirty="0" smtClean="0">
              <a:cs typeface="Arial" charset="0"/>
            </a:endParaRPr>
          </a:p>
          <a:p>
            <a:pPr eaLnBrk="1" hangingPunct="1">
              <a:buFont typeface="Arial" charset="0"/>
              <a:buChar char="•"/>
              <a:defRPr/>
            </a:pPr>
            <a:endParaRPr lang="en-US" sz="1400" dirty="0" smtClean="0">
              <a:cs typeface="Arial" charset="0"/>
            </a:endParaRPr>
          </a:p>
          <a:p>
            <a:pPr eaLnBrk="1" hangingPunct="1">
              <a:buFont typeface="Arial" charset="0"/>
              <a:buChar char="•"/>
              <a:defRPr/>
            </a:pPr>
            <a:r>
              <a:rPr lang="fa-IR" b="1" dirty="0" smtClean="0">
                <a:solidFill>
                  <a:srgbClr val="FF0000"/>
                </a:solidFill>
              </a:rPr>
              <a:t>فشار خون</a:t>
            </a:r>
          </a:p>
        </p:txBody>
      </p:sp>
      <p:sp>
        <p:nvSpPr>
          <p:cNvPr id="717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sp>
        <p:nvSpPr>
          <p:cNvPr id="7173" name="Rectangle 3"/>
          <p:cNvSpPr>
            <a:spLocks noChangeArrowheads="1"/>
          </p:cNvSpPr>
          <p:nvPr/>
        </p:nvSpPr>
        <p:spPr bwMode="auto">
          <a:xfrm>
            <a:off x="0" y="1181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p>
        </p:txBody>
      </p:sp>
      <p:sp>
        <p:nvSpPr>
          <p:cNvPr id="717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sp>
        <p:nvSpPr>
          <p:cNvPr id="7175" name="Rectangle 6"/>
          <p:cNvSpPr>
            <a:spLocks noChangeArrowheads="1"/>
          </p:cNvSpPr>
          <p:nvPr/>
        </p:nvSpPr>
        <p:spPr bwMode="auto">
          <a:xfrm>
            <a:off x="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p>
        </p:txBody>
      </p:sp>
      <p:sp>
        <p:nvSpPr>
          <p:cNvPr id="717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pic>
        <p:nvPicPr>
          <p:cNvPr id="10247"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2438400"/>
            <a:ext cx="2671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9"/>
          <p:cNvSpPr>
            <a:spLocks noChangeArrowheads="1"/>
          </p:cNvSpPr>
          <p:nvPr/>
        </p:nvSpPr>
        <p:spPr bwMode="auto">
          <a:xfrm>
            <a:off x="0" y="1219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p>
        </p:txBody>
      </p:sp>
      <p:sp>
        <p:nvSpPr>
          <p:cNvPr id="7179" name="Rectangle 1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pic>
        <p:nvPicPr>
          <p:cNvPr id="10253"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828800"/>
            <a:ext cx="2667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15"/>
          <p:cNvSpPr>
            <a:spLocks noChangeArrowheads="1"/>
          </p:cNvSpPr>
          <p:nvPr/>
        </p:nvSpPr>
        <p:spPr bwMode="auto">
          <a:xfrm>
            <a:off x="0" y="1133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p>
        </p:txBody>
      </p:sp>
      <p:sp>
        <p:nvSpPr>
          <p:cNvPr id="16" name="Rectangle 15"/>
          <p:cNvSpPr>
            <a:spLocks noChangeArrowheads="1"/>
          </p:cNvSpPr>
          <p:nvPr/>
        </p:nvSpPr>
        <p:spPr bwMode="auto">
          <a:xfrm>
            <a:off x="2743200" y="2286000"/>
            <a:ext cx="1828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fa-IR" sz="9600">
                <a:latin typeface="Calibri" panose="020F0502020204030204" pitchFamily="34" charset="0"/>
              </a:rPr>
              <a:t>→</a:t>
            </a:r>
            <a:endParaRPr lang="fa-IR" altLang="fa-IR" sz="9600">
              <a:latin typeface="Calibri" panose="020F0502020204030204" pitchFamily="34" charset="0"/>
            </a:endParaRPr>
          </a:p>
        </p:txBody>
      </p:sp>
      <p:sp>
        <p:nvSpPr>
          <p:cNvPr id="718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pic>
        <p:nvPicPr>
          <p:cNvPr id="10241"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3200400"/>
            <a:ext cx="20685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Rectangle 3"/>
          <p:cNvSpPr>
            <a:spLocks noChangeArrowheads="1"/>
          </p:cNvSpPr>
          <p:nvPr/>
        </p:nvSpPr>
        <p:spPr bwMode="auto">
          <a:xfrm>
            <a:off x="0" y="1143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p>
        </p:txBody>
      </p:sp>
      <p:sp>
        <p:nvSpPr>
          <p:cNvPr id="20" name="Rectangle 19"/>
          <p:cNvSpPr>
            <a:spLocks noChangeArrowheads="1"/>
          </p:cNvSpPr>
          <p:nvPr/>
        </p:nvSpPr>
        <p:spPr bwMode="auto">
          <a:xfrm>
            <a:off x="457200" y="48006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fa-IR" sz="2400">
                <a:latin typeface="Calibri" panose="020F0502020204030204" pitchFamily="34" charset="0"/>
              </a:rPr>
              <a:t>نیرویی است که از طرف خون بر هر واحد سطح از دیواره رگ وارد میشود و تقریبا همیشه بر حسب میلیمتر جیوه اندازه گیری میشود.</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53"/>
                                        </p:tgtEl>
                                        <p:attrNameLst>
                                          <p:attrName>style.visibility</p:attrName>
                                        </p:attrNameLst>
                                      </p:cBhvr>
                                      <p:to>
                                        <p:strVal val="visible"/>
                                      </p:to>
                                    </p:set>
                                    <p:anim calcmode="lin" valueType="num">
                                      <p:cBhvr additive="base">
                                        <p:cTn id="7" dur="500" fill="hold"/>
                                        <p:tgtEl>
                                          <p:spTgt spid="10253"/>
                                        </p:tgtEl>
                                        <p:attrNameLst>
                                          <p:attrName>ppt_x</p:attrName>
                                        </p:attrNameLst>
                                      </p:cBhvr>
                                      <p:tavLst>
                                        <p:tav tm="0">
                                          <p:val>
                                            <p:strVal val="#ppt_x"/>
                                          </p:val>
                                        </p:tav>
                                        <p:tav tm="100000">
                                          <p:val>
                                            <p:strVal val="#ppt_x"/>
                                          </p:val>
                                        </p:tav>
                                      </p:tavLst>
                                    </p:anim>
                                    <p:anim calcmode="lin" valueType="num">
                                      <p:cBhvr additive="base">
                                        <p:cTn id="8" dur="500" fill="hold"/>
                                        <p:tgtEl>
                                          <p:spTgt spid="102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1"/>
                                        </p:tgtEl>
                                        <p:attrNameLst>
                                          <p:attrName>style.visibility</p:attrName>
                                        </p:attrNameLst>
                                      </p:cBhvr>
                                      <p:to>
                                        <p:strVal val="visible"/>
                                      </p:to>
                                    </p:set>
                                    <p:anim calcmode="lin" valueType="num">
                                      <p:cBhvr additive="base">
                                        <p:cTn id="13" dur="500" fill="hold"/>
                                        <p:tgtEl>
                                          <p:spTgt spid="10241"/>
                                        </p:tgtEl>
                                        <p:attrNameLst>
                                          <p:attrName>ppt_x</p:attrName>
                                        </p:attrNameLst>
                                      </p:cBhvr>
                                      <p:tavLst>
                                        <p:tav tm="0">
                                          <p:val>
                                            <p:strVal val="#ppt_x"/>
                                          </p:val>
                                        </p:tav>
                                        <p:tav tm="100000">
                                          <p:val>
                                            <p:strVal val="#ppt_x"/>
                                          </p:val>
                                        </p:tav>
                                      </p:tavLst>
                                    </p:anim>
                                    <p:anim calcmode="lin" valueType="num">
                                      <p:cBhvr additive="base">
                                        <p:cTn id="14" dur="500" fill="hold"/>
                                        <p:tgtEl>
                                          <p:spTgt spid="102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blinds(horizontal)">
                                      <p:cBhvr>
                                        <p:cTn id="23" dur="500"/>
                                        <p:tgtEl>
                                          <p:spTgt spid="10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0" nodeType="clickEffect">
                                  <p:stCondLst>
                                    <p:cond delay="0"/>
                                  </p:stCondLst>
                                  <p:childTnLst>
                                    <p:animEffect transition="out" filter="blinds(horizontal)">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10247"/>
                                        </p:tgtEl>
                                      </p:cBhvr>
                                    </p:animEffect>
                                    <p:set>
                                      <p:cBhvr>
                                        <p:cTn id="31" dur="1" fill="hold">
                                          <p:stCondLst>
                                            <p:cond delay="499"/>
                                          </p:stCondLst>
                                        </p:cTn>
                                        <p:tgtEl>
                                          <p:spTgt spid="10247"/>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0253"/>
                                        </p:tgtEl>
                                      </p:cBhvr>
                                    </p:animEffect>
                                    <p:set>
                                      <p:cBhvr>
                                        <p:cTn id="34" dur="1" fill="hold">
                                          <p:stCondLst>
                                            <p:cond delay="499"/>
                                          </p:stCondLst>
                                        </p:cTn>
                                        <p:tgtEl>
                                          <p:spTgt spid="1025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4" presetClass="path" presetSubtype="0" accel="50000" decel="50000" fill="hold" nodeType="clickEffect">
                                  <p:stCondLst>
                                    <p:cond delay="0"/>
                                  </p:stCondLst>
                                  <p:childTnLst>
                                    <p:animMotion origin="layout" path="M 0 0  L 0 -0.33333  E" pathEditMode="relative" ptsTypes="">
                                      <p:cBhvr>
                                        <p:cTn id="38" dur="2000" fill="hold"/>
                                        <p:tgtEl>
                                          <p:spTgt spid="10241"/>
                                        </p:tgtEl>
                                        <p:attrNameLst>
                                          <p:attrName>ppt_x</p:attrName>
                                          <p:attrName>ppt_y</p:attrName>
                                        </p:attrNameLst>
                                      </p:cBhvr>
                                    </p:animMotion>
                                  </p:childTnLst>
                                </p:cTn>
                              </p:par>
                              <p:par>
                                <p:cTn id="39" presetID="39" presetClass="entr" presetSubtype="0" accel="10000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blinds(horizontal)">
                                      <p:cBhvr>
                                        <p:cTn id="49" dur="500"/>
                                        <p:tgtEl>
                                          <p:spTgt spid="3">
                                            <p:txEl>
                                              <p:pRg st="3" end="3"/>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blinds(horizontal)">
                                      <p:cBhvr>
                                        <p:cTn id="52" dur="500"/>
                                        <p:tgtEl>
                                          <p:spTgt spid="3">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800" decel="100000"/>
                                        <p:tgtEl>
                                          <p:spTgt spid="3">
                                            <p:txEl>
                                              <p:pRg st="9" end="9"/>
                                            </p:txEl>
                                          </p:spTgt>
                                        </p:tgtEl>
                                      </p:cBhvr>
                                    </p:animEffect>
                                    <p:anim calcmode="lin" valueType="num">
                                      <p:cBhvr>
                                        <p:cTn id="58"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blinds(horizontal)">
                                      <p:cBhvr>
                                        <p:cTn id="6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66800" y="152400"/>
            <a:ext cx="7772400" cy="1470025"/>
          </a:xfrm>
        </p:spPr>
        <p:txBody>
          <a:bodyPr/>
          <a:lstStyle/>
          <a:p>
            <a:pPr algn="r" eaLnBrk="1" hangingPunct="1"/>
            <a:r>
              <a:rPr lang="fa-IR" altLang="fa-IR" sz="3600" smtClean="0">
                <a:solidFill>
                  <a:srgbClr val="FF0000"/>
                </a:solidFill>
              </a:rPr>
              <a:t>مشخصات تعریف شده برای فشار خون</a:t>
            </a:r>
            <a:br>
              <a:rPr lang="fa-IR" altLang="fa-IR" sz="3600" smtClean="0">
                <a:solidFill>
                  <a:srgbClr val="FF0000"/>
                </a:solidFill>
              </a:rPr>
            </a:br>
            <a:endParaRPr lang="fa-IR" altLang="fa-IR" sz="3600" smtClean="0">
              <a:solidFill>
                <a:srgbClr val="FF0000"/>
              </a:solidFill>
            </a:endParaRPr>
          </a:p>
        </p:txBody>
      </p:sp>
      <p:sp>
        <p:nvSpPr>
          <p:cNvPr id="5" name="Subtitle 4"/>
          <p:cNvSpPr>
            <a:spLocks noGrp="1"/>
          </p:cNvSpPr>
          <p:nvPr>
            <p:ph type="subTitle" idx="1"/>
          </p:nvPr>
        </p:nvSpPr>
        <p:spPr>
          <a:xfrm>
            <a:off x="0" y="1143000"/>
            <a:ext cx="2895600" cy="4191000"/>
          </a:xfrm>
        </p:spPr>
        <p:txBody>
          <a:bodyPr rtlCol="1">
            <a:normAutofit/>
          </a:bodyPr>
          <a:lstStyle/>
          <a:p>
            <a:pPr eaLnBrk="1" fontAlgn="auto" hangingPunct="1">
              <a:spcAft>
                <a:spcPts val="0"/>
              </a:spcAft>
              <a:defRPr/>
            </a:pPr>
            <a:r>
              <a:rPr lang="en-US" dirty="0" smtClean="0"/>
              <a:t>1.Systolic            </a:t>
            </a:r>
          </a:p>
          <a:p>
            <a:pPr eaLnBrk="1" fontAlgn="auto" hangingPunct="1">
              <a:spcAft>
                <a:spcPts val="0"/>
              </a:spcAft>
              <a:defRPr/>
            </a:pPr>
            <a:r>
              <a:rPr lang="en-US" dirty="0" smtClean="0"/>
              <a:t>2.Diastolic          </a:t>
            </a:r>
          </a:p>
          <a:p>
            <a:pPr eaLnBrk="1" fontAlgn="auto" hangingPunct="1">
              <a:spcAft>
                <a:spcPts val="0"/>
              </a:spcAft>
              <a:defRPr/>
            </a:pPr>
            <a:r>
              <a:rPr lang="en-US" dirty="0" smtClean="0"/>
              <a:t>3.Pulse pressure</a:t>
            </a:r>
          </a:p>
        </p:txBody>
      </p:sp>
      <p:pic>
        <p:nvPicPr>
          <p:cNvPr id="8" name="Picture 7" descr="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6324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pic>
        <p:nvPicPr>
          <p:cNvPr id="9221"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5562600"/>
            <a:ext cx="75723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7"/>
          <p:cNvSpPr>
            <a:spLocks noChangeArrowheads="1"/>
          </p:cNvSpPr>
          <p:nvPr/>
        </p:nvSpPr>
        <p:spPr bwMode="auto">
          <a:xfrm>
            <a:off x="0" y="95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p>
        </p:txBody>
      </p:sp>
      <p:sp>
        <p:nvSpPr>
          <p:cNvPr id="8200"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sp>
        <p:nvSpPr>
          <p:cNvPr id="8201"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fa-IR" altLang="fa-IR">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lide(fromBottom)">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algn="r" eaLnBrk="1" fontAlgn="auto" hangingPunct="1">
              <a:spcAft>
                <a:spcPts val="0"/>
              </a:spcAft>
              <a:defRPr/>
            </a:pPr>
            <a:r>
              <a:rPr lang="en-US" dirty="0" smtClean="0">
                <a:solidFill>
                  <a:srgbClr val="FF0000"/>
                </a:solidFill>
              </a:rPr>
              <a:t/>
            </a:r>
            <a:br>
              <a:rPr lang="en-US" dirty="0" smtClean="0">
                <a:solidFill>
                  <a:srgbClr val="FF0000"/>
                </a:solidFill>
              </a:rPr>
            </a:br>
            <a:r>
              <a:rPr lang="fa-IR" dirty="0" smtClean="0">
                <a:solidFill>
                  <a:srgbClr val="FF0000"/>
                </a:solidFill>
              </a:rPr>
              <a:t>اندازه گیری فشار خون</a:t>
            </a:r>
            <a:r>
              <a:rPr lang="fa-IR" dirty="0" smtClean="0"/>
              <a:t/>
            </a:r>
            <a:br>
              <a:rPr lang="fa-IR" dirty="0" smtClean="0"/>
            </a:br>
            <a:endParaRPr lang="fa-IR" dirty="0"/>
          </a:p>
        </p:txBody>
      </p:sp>
      <p:pic>
        <p:nvPicPr>
          <p:cNvPr id="9219" name="Content Placeholder 3" descr="CACTS1WZ.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533400"/>
            <a:ext cx="3429000" cy="2133600"/>
          </a:xfrm>
        </p:spPr>
      </p:pic>
      <p:sp>
        <p:nvSpPr>
          <p:cNvPr id="9220" name="Content Placeholder 6"/>
          <p:cNvSpPr>
            <a:spLocks noGrp="1"/>
          </p:cNvSpPr>
          <p:nvPr>
            <p:ph sz="half" idx="2"/>
          </p:nvPr>
        </p:nvSpPr>
        <p:spPr>
          <a:xfrm>
            <a:off x="1219200" y="1066800"/>
            <a:ext cx="7620000" cy="5257800"/>
          </a:xfrm>
        </p:spPr>
        <p:txBody>
          <a:bodyPr/>
          <a:lstStyle/>
          <a:p>
            <a:pPr eaLnBrk="1" hangingPunct="1">
              <a:buFont typeface="Arial" charset="0"/>
              <a:buNone/>
              <a:defRPr/>
            </a:pPr>
            <a:r>
              <a:rPr lang="en-US" sz="2000" dirty="0" smtClean="0">
                <a:cs typeface="Arial" charset="0"/>
              </a:rPr>
              <a:t>	</a:t>
            </a:r>
            <a:r>
              <a:rPr lang="fa-IR" sz="2000" dirty="0" smtClean="0"/>
              <a:t>به دو روش کار می رود</a:t>
            </a:r>
            <a:r>
              <a:rPr lang="en-US" sz="2000" dirty="0" smtClean="0">
                <a:cs typeface="Arial" charset="0"/>
              </a:rPr>
              <a:t>: </a:t>
            </a:r>
            <a:endParaRPr lang="en-US" sz="1200" dirty="0" smtClean="0">
              <a:cs typeface="Arial" charset="0"/>
            </a:endParaRPr>
          </a:p>
          <a:p>
            <a:pPr eaLnBrk="1" hangingPunct="1">
              <a:buFont typeface="Arial" charset="0"/>
              <a:buChar char="•"/>
              <a:defRPr/>
            </a:pPr>
            <a:r>
              <a:rPr lang="fa-IR" sz="2000" dirty="0" smtClean="0">
                <a:solidFill>
                  <a:srgbClr val="0000CC"/>
                </a:solidFill>
              </a:rPr>
              <a:t>روش تهاجمی یا  مستقیم </a:t>
            </a:r>
          </a:p>
          <a:p>
            <a:pPr eaLnBrk="1" hangingPunct="1">
              <a:buFont typeface="Arial" charset="0"/>
              <a:buNone/>
              <a:defRPr/>
            </a:pPr>
            <a:r>
              <a:rPr lang="fa-IR" sz="2000" dirty="0" smtClean="0">
                <a:solidFill>
                  <a:srgbClr val="0000CC"/>
                </a:solidFill>
              </a:rPr>
              <a:t>	</a:t>
            </a:r>
          </a:p>
          <a:p>
            <a:pPr eaLnBrk="1" hangingPunct="1">
              <a:buFont typeface="Arial" charset="0"/>
              <a:buNone/>
              <a:defRPr/>
            </a:pPr>
            <a:r>
              <a:rPr lang="fa-IR" sz="2000" dirty="0" smtClean="0">
                <a:solidFill>
                  <a:schemeClr val="tx2">
                    <a:lumMod val="75000"/>
                  </a:schemeClr>
                </a:solidFill>
              </a:rPr>
              <a:t>-  خارج شریانی </a:t>
            </a:r>
            <a:endParaRPr lang="en-US" sz="2000" dirty="0" smtClean="0">
              <a:solidFill>
                <a:schemeClr val="tx2">
                  <a:lumMod val="75000"/>
                </a:schemeClr>
              </a:solidFill>
              <a:cs typeface="Arial" charset="0"/>
            </a:endParaRPr>
          </a:p>
          <a:p>
            <a:pPr eaLnBrk="1" hangingPunct="1">
              <a:buFont typeface="Arial" charset="0"/>
              <a:buNone/>
              <a:defRPr/>
            </a:pPr>
            <a:r>
              <a:rPr lang="en-US" sz="2000" dirty="0" smtClean="0">
                <a:solidFill>
                  <a:srgbClr val="C00000"/>
                </a:solidFill>
                <a:cs typeface="Arial" charset="0"/>
              </a:rPr>
              <a:t>		</a:t>
            </a:r>
            <a:r>
              <a:rPr lang="fa-IR" sz="2000" dirty="0" smtClean="0">
                <a:solidFill>
                  <a:srgbClr val="C00000"/>
                </a:solidFill>
              </a:rPr>
              <a:t>فشار توسط مایه ای که در لوله است</a:t>
            </a:r>
            <a:endParaRPr lang="en-US" sz="2000" dirty="0" smtClean="0">
              <a:solidFill>
                <a:srgbClr val="C00000"/>
              </a:solidFill>
              <a:cs typeface="Arial" charset="0"/>
            </a:endParaRPr>
          </a:p>
          <a:p>
            <a:pPr eaLnBrk="1" hangingPunct="1">
              <a:buFont typeface="Arial" charset="0"/>
              <a:buNone/>
              <a:defRPr/>
            </a:pPr>
            <a:r>
              <a:rPr lang="en-US" sz="2000" dirty="0" smtClean="0">
                <a:solidFill>
                  <a:srgbClr val="C00000"/>
                </a:solidFill>
                <a:cs typeface="Arial" charset="0"/>
              </a:rPr>
              <a:t>		</a:t>
            </a:r>
            <a:r>
              <a:rPr lang="fa-IR" sz="2000" dirty="0" smtClean="0">
                <a:solidFill>
                  <a:srgbClr val="C00000"/>
                </a:solidFill>
              </a:rPr>
              <a:t>به سنسور منتقل می شود</a:t>
            </a:r>
            <a:endParaRPr lang="en-US" sz="2000" dirty="0" smtClean="0">
              <a:solidFill>
                <a:srgbClr val="C00000"/>
              </a:solidFill>
            </a:endParaRPr>
          </a:p>
          <a:p>
            <a:pPr eaLnBrk="1" hangingPunct="1">
              <a:buFont typeface="Arial" charset="0"/>
              <a:buNone/>
              <a:defRPr/>
            </a:pPr>
            <a:r>
              <a:rPr lang="en-US" sz="2000" dirty="0" smtClean="0">
                <a:solidFill>
                  <a:srgbClr val="C00000"/>
                </a:solidFill>
              </a:rPr>
              <a:t>		</a:t>
            </a:r>
            <a:r>
              <a:rPr lang="fa-IR" sz="2000" dirty="0" smtClean="0">
                <a:solidFill>
                  <a:srgbClr val="C00000"/>
                </a:solidFill>
              </a:rPr>
              <a:t>نقص:</a:t>
            </a:r>
          </a:p>
          <a:p>
            <a:pPr eaLnBrk="1" hangingPunct="1">
              <a:buFont typeface="Arial" charset="0"/>
              <a:buNone/>
              <a:defRPr/>
            </a:pPr>
            <a:r>
              <a:rPr lang="fa-IR" sz="2000" dirty="0" smtClean="0">
                <a:solidFill>
                  <a:srgbClr val="C00000"/>
                </a:solidFill>
              </a:rPr>
              <a:t>		1.تاخیر</a:t>
            </a:r>
          </a:p>
          <a:p>
            <a:pPr eaLnBrk="1" hangingPunct="1">
              <a:buFont typeface="Arial" charset="0"/>
              <a:buNone/>
              <a:defRPr/>
            </a:pPr>
            <a:r>
              <a:rPr lang="fa-IR" sz="2000" dirty="0" smtClean="0">
                <a:solidFill>
                  <a:srgbClr val="C00000"/>
                </a:solidFill>
              </a:rPr>
              <a:t>		2.مشخصات فرکانسی لوله	</a:t>
            </a:r>
            <a:r>
              <a:rPr lang="en-US" sz="2000" dirty="0" smtClean="0">
                <a:solidFill>
                  <a:srgbClr val="C00000"/>
                </a:solidFill>
                <a:cs typeface="Arial" charset="0"/>
              </a:rPr>
              <a:t>						</a:t>
            </a:r>
            <a:endParaRPr lang="fa-IR" sz="2000" dirty="0" smtClean="0">
              <a:solidFill>
                <a:srgbClr val="C00000"/>
              </a:solidFill>
            </a:endParaRPr>
          </a:p>
          <a:p>
            <a:pPr eaLnBrk="1" hangingPunct="1">
              <a:buFont typeface="Arial" charset="0"/>
              <a:buNone/>
              <a:defRPr/>
            </a:pPr>
            <a:r>
              <a:rPr lang="fa-IR" sz="2000" dirty="0" smtClean="0">
                <a:solidFill>
                  <a:schemeClr val="tx2">
                    <a:lumMod val="75000"/>
                  </a:schemeClr>
                </a:solidFill>
              </a:rPr>
              <a:t>-  داخل شریانی</a:t>
            </a:r>
            <a:endParaRPr lang="en-US" sz="2000" dirty="0" smtClean="0">
              <a:solidFill>
                <a:schemeClr val="tx2">
                  <a:lumMod val="75000"/>
                </a:schemeClr>
              </a:solidFill>
              <a:cs typeface="Arial" charset="0"/>
            </a:endParaRPr>
          </a:p>
          <a:p>
            <a:pPr eaLnBrk="1" hangingPunct="1">
              <a:buFont typeface="Arial" charset="0"/>
              <a:buChar char="•"/>
              <a:defRPr/>
            </a:pPr>
            <a:r>
              <a:rPr lang="fa-IR" sz="2000" dirty="0" smtClean="0">
                <a:solidFill>
                  <a:srgbClr val="0000CC"/>
                </a:solidFill>
              </a:rPr>
              <a:t>روش غیر تهاجمی یا غیر مستقیم</a:t>
            </a:r>
            <a:endParaRPr lang="en-US" sz="2000" dirty="0" smtClean="0">
              <a:cs typeface="Arial" charset="0"/>
            </a:endParaRPr>
          </a:p>
          <a:p>
            <a:pPr eaLnBrk="1" hangingPunct="1">
              <a:buFont typeface="Arial" charset="0"/>
              <a:buNone/>
              <a:defRPr/>
            </a:pPr>
            <a:r>
              <a:rPr lang="fa-IR" sz="2000" dirty="0" smtClean="0">
                <a:solidFill>
                  <a:srgbClr val="C00000"/>
                </a:solidFill>
              </a:rPr>
              <a:t> سنسور در ارتباط با خون رعایت نکات بهداشتی</a:t>
            </a:r>
          </a:p>
          <a:p>
            <a:pPr eaLnBrk="1" hangingPunct="1">
              <a:buFont typeface="Arial" charset="0"/>
              <a:buNone/>
              <a:defRPr/>
            </a:pPr>
            <a:r>
              <a:rPr lang="fa-IR" sz="2000" dirty="0" smtClean="0">
                <a:solidFill>
                  <a:srgbClr val="C00000"/>
                </a:solidFill>
              </a:rPr>
              <a:t> دمایی ، الکتریکی و اثرات شیمیایی</a:t>
            </a:r>
            <a:endParaRPr lang="en-US" sz="2000" dirty="0" smtClean="0">
              <a:solidFill>
                <a:srgbClr val="C00000"/>
              </a:solidFill>
              <a:cs typeface="Arial" charset="0"/>
            </a:endParaRPr>
          </a:p>
        </p:txBody>
      </p:sp>
      <p:pic>
        <p:nvPicPr>
          <p:cNvPr id="9221" name="Picture 7" descr="C:\Documents and Settings\rasoul shiva\Desktop\1805200859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
            <a:ext cx="44100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C:\Documents and Settings\rasoul shiva\Desktop\180520085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581400"/>
            <a:ext cx="43434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9220">
                                            <p:txEl>
                                              <p:pRg st="10" end="10"/>
                                            </p:txEl>
                                          </p:spTgt>
                                        </p:tgtEl>
                                      </p:cBhvr>
                                    </p:animEffect>
                                    <p:set>
                                      <p:cBhvr>
                                        <p:cTn id="7" dur="1" fill="hold">
                                          <p:stCondLst>
                                            <p:cond delay="499"/>
                                          </p:stCondLst>
                                        </p:cTn>
                                        <p:tgtEl>
                                          <p:spTgt spid="9220">
                                            <p:txEl>
                                              <p:pRg st="10" end="10"/>
                                            </p:txEl>
                                          </p:spTgt>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9220">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220">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220">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220">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220">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220">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220">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220">
                                            <p:txEl>
                                              <p:pRg st="9" end="9"/>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9221"/>
                                        </p:tgtEl>
                                        <p:attrNameLst>
                                          <p:attrName>style.visibility</p:attrName>
                                        </p:attrNameLst>
                                      </p:cBhvr>
                                      <p:to>
                                        <p:strVal val="visible"/>
                                      </p:to>
                                    </p:set>
                                    <p:animScale>
                                      <p:cBhvr>
                                        <p:cTn id="28" dur="1000" decel="50000" fill="hold">
                                          <p:stCondLst>
                                            <p:cond delay="0"/>
                                          </p:stCondLst>
                                        </p:cTn>
                                        <p:tgtEl>
                                          <p:spTgt spid="92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221"/>
                                        </p:tgtEl>
                                        <p:attrNameLst>
                                          <p:attrName>ppt_x</p:attrName>
                                          <p:attrName>ppt_y</p:attrName>
                                        </p:attrNameLst>
                                      </p:cBhvr>
                                    </p:animMotion>
                                    <p:animEffect transition="in" filter="fade">
                                      <p:cBhvr>
                                        <p:cTn id="30" dur="1000"/>
                                        <p:tgtEl>
                                          <p:spTgt spid="92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20">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0">
                                            <p:txEl>
                                              <p:pRg st="12" end="1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9222"/>
                                        </p:tgtEl>
                                        <p:attrNameLst>
                                          <p:attrName>style.visibility</p:attrName>
                                        </p:attrNameLst>
                                      </p:cBhvr>
                                      <p:to>
                                        <p:strVal val="visible"/>
                                      </p:to>
                                    </p:set>
                                    <p:anim calcmode="lin" valueType="num">
                                      <p:cBhvr>
                                        <p:cTn id="41" dur="500" fill="hold"/>
                                        <p:tgtEl>
                                          <p:spTgt spid="9222"/>
                                        </p:tgtEl>
                                        <p:attrNameLst>
                                          <p:attrName>ppt_w</p:attrName>
                                        </p:attrNameLst>
                                      </p:cBhvr>
                                      <p:tavLst>
                                        <p:tav tm="0">
                                          <p:val>
                                            <p:strVal val="#ppt_w*2.5"/>
                                          </p:val>
                                        </p:tav>
                                        <p:tav tm="100000">
                                          <p:val>
                                            <p:strVal val="#ppt_w"/>
                                          </p:val>
                                        </p:tav>
                                      </p:tavLst>
                                    </p:anim>
                                    <p:anim calcmode="lin" valueType="num">
                                      <p:cBhvr>
                                        <p:cTn id="42" dur="500" fill="hold"/>
                                        <p:tgtEl>
                                          <p:spTgt spid="9222"/>
                                        </p:tgtEl>
                                        <p:attrNameLst>
                                          <p:attrName>ppt_h</p:attrName>
                                        </p:attrNameLst>
                                      </p:cBhvr>
                                      <p:tavLst>
                                        <p:tav tm="0">
                                          <p:val>
                                            <p:strVal val="#ppt_h*0.01"/>
                                          </p:val>
                                        </p:tav>
                                        <p:tav tm="100000">
                                          <p:val>
                                            <p:strVal val="#ppt_h"/>
                                          </p:val>
                                        </p:tav>
                                      </p:tavLst>
                                    </p:anim>
                                    <p:anim calcmode="lin" valueType="num">
                                      <p:cBhvr>
                                        <p:cTn id="43" dur="500" fill="hold"/>
                                        <p:tgtEl>
                                          <p:spTgt spid="9222"/>
                                        </p:tgtEl>
                                        <p:attrNameLst>
                                          <p:attrName>ppt_x</p:attrName>
                                        </p:attrNameLst>
                                      </p:cBhvr>
                                      <p:tavLst>
                                        <p:tav tm="0">
                                          <p:val>
                                            <p:strVal val="#ppt_x"/>
                                          </p:val>
                                        </p:tav>
                                        <p:tav tm="100000">
                                          <p:val>
                                            <p:strVal val="#ppt_x"/>
                                          </p:val>
                                        </p:tav>
                                      </p:tavLst>
                                    </p:anim>
                                    <p:anim calcmode="lin" valueType="num">
                                      <p:cBhvr>
                                        <p:cTn id="44" dur="500" fill="hold"/>
                                        <p:tgtEl>
                                          <p:spTgt spid="9222"/>
                                        </p:tgtEl>
                                        <p:attrNameLst>
                                          <p:attrName>ppt_y</p:attrName>
                                        </p:attrNameLst>
                                      </p:cBhvr>
                                      <p:tavLst>
                                        <p:tav tm="0">
                                          <p:val>
                                            <p:strVal val="#ppt_h+1"/>
                                          </p:val>
                                        </p:tav>
                                        <p:tav tm="100000">
                                          <p:val>
                                            <p:strVal val="#ppt_y"/>
                                          </p:val>
                                        </p:tav>
                                      </p:tavLst>
                                    </p:anim>
                                    <p:animEffect transition="in" filter="fade">
                                      <p:cBhvr>
                                        <p:cTn id="4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r"/>
            <a:r>
              <a:rPr lang="fa-IR" altLang="fa-IR" sz="3600" smtClean="0">
                <a:solidFill>
                  <a:srgbClr val="FF0000"/>
                </a:solidFill>
              </a:rPr>
              <a:t>انواع سنسور فشار</a:t>
            </a:r>
            <a:endParaRPr lang="en-US" altLang="fa-IR" sz="3600" smtClean="0">
              <a:solidFill>
                <a:srgbClr val="FF0000"/>
              </a:solidFill>
            </a:endParaRPr>
          </a:p>
        </p:txBody>
      </p:sp>
      <p:sp>
        <p:nvSpPr>
          <p:cNvPr id="10243" name="Content Placeholder 3"/>
          <p:cNvSpPr>
            <a:spLocks noGrp="1"/>
          </p:cNvSpPr>
          <p:nvPr>
            <p:ph sz="half" idx="2"/>
          </p:nvPr>
        </p:nvSpPr>
        <p:spPr>
          <a:xfrm>
            <a:off x="304800" y="1143000"/>
            <a:ext cx="8382000" cy="5257800"/>
          </a:xfrm>
        </p:spPr>
        <p:txBody>
          <a:bodyPr/>
          <a:lstStyle/>
          <a:p>
            <a:r>
              <a:rPr lang="fa-IR" altLang="fa-IR" sz="2000" smtClean="0">
                <a:solidFill>
                  <a:srgbClr val="C00000"/>
                </a:solidFill>
              </a:rPr>
              <a:t>اساس کار سنسور های به این ترتیب است که بر اثر حرکت ناشی از جریان خون ،تغییری در یک مدار الکترونیکی بوجود می آید.</a:t>
            </a:r>
          </a:p>
          <a:p>
            <a:r>
              <a:rPr lang="fa-IR" altLang="fa-IR" sz="2000" smtClean="0">
                <a:solidFill>
                  <a:srgbClr val="C00000"/>
                </a:solidFill>
              </a:rPr>
              <a:t>معمولا از یک دیافراگم ارتجاعی (فسفر برنز یا فولاد زنگ نزن) که به یک سنسور وصل است ، استفاده می کنند.</a:t>
            </a:r>
          </a:p>
          <a:p>
            <a:r>
              <a:rPr lang="fa-IR" altLang="fa-IR" sz="2000" smtClean="0">
                <a:solidFill>
                  <a:srgbClr val="C00000"/>
                </a:solidFill>
              </a:rPr>
              <a:t>انتخاب نوع وسیله به محل اندازه گیری ، اندازه و گستره فشاری که باید اندازه گیری شود ،بستگی دارد.</a:t>
            </a:r>
          </a:p>
          <a:p>
            <a:r>
              <a:rPr lang="fa-IR" altLang="fa-IR" sz="2000" smtClean="0">
                <a:solidFill>
                  <a:srgbClr val="C00000"/>
                </a:solidFill>
              </a:rPr>
              <a:t>شریانها = دارا بودن پاسخ بسامدی</a:t>
            </a:r>
          </a:p>
          <a:p>
            <a:r>
              <a:rPr lang="fa-IR" altLang="fa-IR" sz="2000" smtClean="0">
                <a:solidFill>
                  <a:srgbClr val="C00000"/>
                </a:solidFill>
              </a:rPr>
              <a:t>وریدها= حساسیت دستگاه</a:t>
            </a:r>
          </a:p>
          <a:p>
            <a:pPr>
              <a:buFont typeface="Arial" panose="020B0604020202020204" pitchFamily="34" charset="0"/>
              <a:buNone/>
            </a:pPr>
            <a:r>
              <a:rPr lang="fa-IR" altLang="fa-IR" sz="2000" smtClean="0">
                <a:solidFill>
                  <a:srgbClr val="0070C0"/>
                </a:solidFill>
              </a:rPr>
              <a:t>	سنسورهای مقاومتی</a:t>
            </a:r>
          </a:p>
          <a:p>
            <a:pPr>
              <a:buFont typeface="Arial" panose="020B0604020202020204" pitchFamily="34" charset="0"/>
              <a:buNone/>
            </a:pPr>
            <a:r>
              <a:rPr lang="fa-IR" altLang="fa-IR" sz="2000" smtClean="0">
                <a:solidFill>
                  <a:srgbClr val="0070C0"/>
                </a:solidFill>
              </a:rPr>
              <a:t>	سنسورهای خازنی</a:t>
            </a:r>
          </a:p>
          <a:p>
            <a:pPr>
              <a:buFont typeface="Arial" panose="020B0604020202020204" pitchFamily="34" charset="0"/>
              <a:buNone/>
            </a:pPr>
            <a:r>
              <a:rPr lang="fa-IR" altLang="fa-IR" sz="2000" smtClean="0">
                <a:solidFill>
                  <a:srgbClr val="0070C0"/>
                </a:solidFill>
              </a:rPr>
              <a:t>	سنسورهای القایی</a:t>
            </a:r>
          </a:p>
          <a:p>
            <a:pPr>
              <a:buFont typeface="Arial" panose="020B0604020202020204" pitchFamily="34" charset="0"/>
              <a:buNone/>
            </a:pPr>
            <a:r>
              <a:rPr lang="fa-IR" altLang="fa-IR" sz="2000" smtClean="0">
                <a:solidFill>
                  <a:srgbClr val="0070C0"/>
                </a:solidFill>
              </a:rPr>
              <a:t>	سنسورهای نوری</a:t>
            </a:r>
          </a:p>
          <a:p>
            <a:pPr>
              <a:buFont typeface="Arial" panose="020B0604020202020204" pitchFamily="34" charset="0"/>
              <a:buNone/>
            </a:pPr>
            <a:r>
              <a:rPr lang="fa-IR" altLang="fa-IR" sz="2000" smtClean="0">
                <a:solidFill>
                  <a:srgbClr val="0070C0"/>
                </a:solidFill>
              </a:rPr>
              <a:t>	پیزوالکتریک  </a:t>
            </a:r>
            <a:endParaRPr lang="en-US" altLang="fa-IR" sz="2000" smtClean="0">
              <a:solidFill>
                <a:srgbClr val="0070C0"/>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r"/>
            <a:r>
              <a:rPr lang="fa-IR" altLang="fa-IR" sz="3600" smtClean="0">
                <a:solidFill>
                  <a:srgbClr val="0000CC"/>
                </a:solidFill>
              </a:rPr>
              <a:t>سنسورمقاومتی متغیر با نیروی سطحی</a:t>
            </a:r>
            <a:endParaRPr lang="en-US" altLang="fa-IR" sz="3600" smtClean="0">
              <a:solidFill>
                <a:srgbClr val="0000CC"/>
              </a:solidFill>
            </a:endParaRPr>
          </a:p>
        </p:txBody>
      </p:sp>
      <p:pic>
        <p:nvPicPr>
          <p:cNvPr id="11267" name="Picture 6" descr="C:\Documents and Settings\rasoul shiva\Desktop\180520085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3629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6"/>
          <p:cNvSpPr>
            <a:spLocks noGrp="1"/>
          </p:cNvSpPr>
          <p:nvPr>
            <p:ph sz="half" idx="2"/>
          </p:nvPr>
        </p:nvSpPr>
        <p:spPr/>
        <p:txBody>
          <a:bodyPr/>
          <a:lstStyle/>
          <a:p>
            <a:r>
              <a:rPr lang="fa-IR" altLang="fa-IR" sz="2000" smtClean="0">
                <a:solidFill>
                  <a:srgbClr val="C00000"/>
                </a:solidFill>
              </a:rPr>
              <a:t>بر اساس تغییر مقاومت سیم در اثر تغییر طول آن است.</a:t>
            </a:r>
          </a:p>
          <a:p>
            <a:r>
              <a:rPr lang="fa-IR" altLang="fa-IR" sz="2000" smtClean="0">
                <a:solidFill>
                  <a:srgbClr val="C00000"/>
                </a:solidFill>
              </a:rPr>
              <a:t>با استفاده از سیم نازک می توان حساسیت دستگاه را بالا برد.</a:t>
            </a:r>
          </a:p>
          <a:p>
            <a:endParaRPr lang="fa-IR" altLang="fa-IR" sz="2000" smtClean="0">
              <a:solidFill>
                <a:srgbClr val="C00000"/>
              </a:solidFill>
            </a:endParaRPr>
          </a:p>
          <a:p>
            <a:r>
              <a:rPr lang="fa-IR" altLang="fa-IR" sz="2000" smtClean="0">
                <a:solidFill>
                  <a:srgbClr val="C00000"/>
                </a:solidFill>
              </a:rPr>
              <a:t>گسسته</a:t>
            </a:r>
          </a:p>
          <a:p>
            <a:r>
              <a:rPr lang="fa-IR" altLang="fa-IR" sz="2000" smtClean="0">
                <a:solidFill>
                  <a:srgbClr val="C00000"/>
                </a:solidFill>
              </a:rPr>
              <a:t>پیوندی</a:t>
            </a:r>
            <a:endParaRPr lang="en-US" altLang="fa-IR" sz="2000" smtClean="0">
              <a:solidFill>
                <a:srgbClr val="C00000"/>
              </a:solidFill>
            </a:endParaRPr>
          </a:p>
        </p:txBody>
      </p:sp>
      <p:pic>
        <p:nvPicPr>
          <p:cNvPr id="11269" name="Picture 2" descr="C:\Documents and Settings\rasoul shiva\Desktop\18052008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347</TotalTime>
  <Words>860</Words>
  <Application>Microsoft Office PowerPoint</Application>
  <PresentationFormat>On-screen Show (4:3)</PresentationFormat>
  <Paragraphs>143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Titr</vt:lpstr>
      <vt:lpstr>Calibri</vt:lpstr>
      <vt:lpstr>Tahoma</vt:lpstr>
      <vt:lpstr>Times New Roman</vt:lpstr>
      <vt:lpstr>Office Theme</vt:lpstr>
      <vt:lpstr>موضوع پروژه: </vt:lpstr>
      <vt:lpstr>PowerPoint Presentation</vt:lpstr>
      <vt:lpstr>مبانی فیزیک خون</vt:lpstr>
      <vt:lpstr>مساحت سطح مقطع و سرعت جریان خون </vt:lpstr>
      <vt:lpstr>  مبانی فیزیک خون</vt:lpstr>
      <vt:lpstr>مشخصات تعریف شده برای فشار خون </vt:lpstr>
      <vt:lpstr> اندازه گیری فشار خون </vt:lpstr>
      <vt:lpstr>انواع سنسور فشار</vt:lpstr>
      <vt:lpstr>سنسورمقاومتی متغیر با نیروی سطحی</vt:lpstr>
      <vt:lpstr>نحوه بستن مقاومت ها</vt:lpstr>
      <vt:lpstr>سنسورهای خازنی</vt:lpstr>
      <vt:lpstr>سنسورهای القاگری </vt:lpstr>
      <vt:lpstr>روش غیر تهاجمی</vt:lpstr>
      <vt:lpstr>PowerPoint Presentation</vt:lpstr>
      <vt:lpstr>روش های امروزی</vt:lpstr>
      <vt:lpstr>مقایسه روش های مستقیم و غیر مستقیم</vt:lpstr>
      <vt:lpstr>PowerPoint Presentation</vt:lpstr>
      <vt:lpstr>نکاتی پزشکی قابل توجه برای کاربران در هنگام فشار خون </vt:lpstr>
      <vt:lpstr>تهیه و تنظیم:   محمد رسول شیوا 8533069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ziarati</dc:creator>
  <cp:lastModifiedBy>omid</cp:lastModifiedBy>
  <cp:revision>213</cp:revision>
  <dcterms:created xsi:type="dcterms:W3CDTF">2007-06-13T08:46:08Z</dcterms:created>
  <dcterms:modified xsi:type="dcterms:W3CDTF">2018-09-18T18:22:37Z</dcterms:modified>
</cp:coreProperties>
</file>