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sldIdLst>
    <p:sldId id="257" r:id="rId2"/>
    <p:sldId id="256" r:id="rId3"/>
    <p:sldId id="258" r:id="rId4"/>
    <p:sldId id="261" r:id="rId5"/>
    <p:sldId id="270" r:id="rId6"/>
    <p:sldId id="271" r:id="rId7"/>
    <p:sldId id="275" r:id="rId8"/>
    <p:sldId id="272" r:id="rId9"/>
    <p:sldId id="273" r:id="rId10"/>
    <p:sldId id="274" r:id="rId11"/>
    <p:sldId id="259" r:id="rId12"/>
    <p:sldId id="260" r:id="rId13"/>
    <p:sldId id="263" r:id="rId14"/>
    <p:sldId id="262" r:id="rId15"/>
    <p:sldId id="264" r:id="rId16"/>
    <p:sldId id="265" r:id="rId17"/>
    <p:sldId id="266" r:id="rId18"/>
    <p:sldId id="267"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0" autoAdjust="0"/>
  </p:normalViewPr>
  <p:slideViewPr>
    <p:cSldViewPr snapToGrid="0">
      <p:cViewPr varScale="1">
        <p:scale>
          <a:sx n="74" d="100"/>
          <a:sy n="74" d="100"/>
        </p:scale>
        <p:origin x="-36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381000"/>
            <a:ext cx="6502400" cy="3219450"/>
          </a:xfrm>
        </p:spPr>
        <p:txBody>
          <a:bodyPr/>
          <a:lstStyle>
            <a:lvl1pPr>
              <a:defRPr/>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8128000" y="3429000"/>
            <a:ext cx="4064000" cy="2209800"/>
          </a:xfrm>
        </p:spPr>
        <p:txBody>
          <a:bodyPr/>
          <a:lstStyle>
            <a:lvl1pPr marL="0" indent="0" algn="ctr">
              <a:buFontTx/>
              <a:buNone/>
              <a:defRPr sz="1800"/>
            </a:lvl1pPr>
          </a:lstStyle>
          <a:p>
            <a:pPr lvl="0"/>
            <a:r>
              <a:rPr 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fld id="{48A87A34-81AB-432B-8DAE-1953F412C126}" type="datetimeFigureOut">
              <a:rPr lang="en-US" smtClean="0"/>
              <a:pPr/>
              <a:t>1/27/2017</a:t>
            </a:fld>
            <a:endParaRPr lang="en-US" dirty="0"/>
          </a:p>
        </p:txBody>
      </p:sp>
      <p:sp>
        <p:nvSpPr>
          <p:cNvPr id="7173" name="Rectangle 5"/>
          <p:cNvSpPr>
            <a:spLocks noGrp="1" noChangeArrowheads="1"/>
          </p:cNvSpPr>
          <p:nvPr>
            <p:ph type="ftr" sz="quarter" idx="3"/>
          </p:nvPr>
        </p:nvSpPr>
        <p:spPr/>
        <p:txBody>
          <a:bodyPr/>
          <a:lstStyle>
            <a:lvl1pPr>
              <a:defRPr/>
            </a:lvl1pPr>
          </a:lstStyle>
          <a:p>
            <a:endParaRPr lang="en-US" dirty="0"/>
          </a:p>
        </p:txBody>
      </p:sp>
      <p:sp>
        <p:nvSpPr>
          <p:cNvPr id="7174" name="Rectangle 6"/>
          <p:cNvSpPr>
            <a:spLocks noGrp="1" noChangeArrowheads="1"/>
          </p:cNvSpPr>
          <p:nvPr>
            <p:ph type="sldNum" sz="quarter" idx="4"/>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530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pPr/>
              <a:t>1/27/2017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591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
            <a:ext cx="27432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
            <a:ext cx="80264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pPr/>
              <a:t>1/27/2017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091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pPr/>
              <a:t>1/27/2017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755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pPr/>
              <a:t>1/27/2017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2356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1066801"/>
            <a:ext cx="50292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066801"/>
            <a:ext cx="50292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8A87A34-81AB-432B-8DAE-1953F412C126}" type="datetimeFigureOut">
              <a:rPr lang="en-US" smtClean="0"/>
              <a:pPr/>
              <a:t>1/27/2017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463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8A87A34-81AB-432B-8DAE-1953F412C126}" type="datetimeFigureOut">
              <a:rPr lang="en-US" smtClean="0"/>
              <a:pPr/>
              <a:t>1/27/2017</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7868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8A87A34-81AB-432B-8DAE-1953F412C126}" type="datetimeFigureOut">
              <a:rPr lang="en-US" smtClean="0"/>
              <a:pPr/>
              <a:t>1/27/2017</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261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8A87A34-81AB-432B-8DAE-1953F412C126}" type="datetimeFigureOut">
              <a:rPr lang="en-US" smtClean="0"/>
              <a:pPr/>
              <a:t>1/27/2017</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223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A87A34-81AB-432B-8DAE-1953F412C126}" type="datetimeFigureOut">
              <a:rPr lang="en-US" smtClean="0"/>
              <a:pPr/>
              <a:t>1/27/2017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052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A87A34-81AB-432B-8DAE-1953F412C126}" type="datetimeFigureOut">
              <a:rPr lang="en-US" smtClean="0"/>
              <a:pPr/>
              <a:t>1/27/2017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202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0"/>
            <a:ext cx="1097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16000" y="1066801"/>
            <a:ext cx="10261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48A87A34-81AB-432B-8DAE-1953F412C126}" type="datetimeFigureOut">
              <a:rPr lang="en-US" smtClean="0"/>
              <a:pPr/>
              <a:t>1/27/2017</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68490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1" fontAlgn="base" hangingPunct="1">
        <a:spcBef>
          <a:spcPct val="0"/>
        </a:spcBef>
        <a:spcAft>
          <a:spcPct val="0"/>
        </a:spcAft>
        <a:defRPr sz="3600" kern="1200">
          <a:solidFill>
            <a:srgbClr val="FF9900"/>
          </a:solidFill>
          <a:latin typeface="+mj-lt"/>
          <a:ea typeface="+mj-ea"/>
          <a:cs typeface="+mj-cs"/>
        </a:defRPr>
      </a:lvl1pPr>
      <a:lvl2pPr algn="ctr" rtl="0" eaLnBrk="1" fontAlgn="base" hangingPunct="1">
        <a:spcBef>
          <a:spcPct val="0"/>
        </a:spcBef>
        <a:spcAft>
          <a:spcPct val="0"/>
        </a:spcAft>
        <a:defRPr sz="3600">
          <a:solidFill>
            <a:srgbClr val="FF9900"/>
          </a:solidFill>
          <a:latin typeface="Arial Black" panose="020B0A04020102020204" pitchFamily="34" charset="0"/>
        </a:defRPr>
      </a:lvl2pPr>
      <a:lvl3pPr algn="ctr" rtl="0" eaLnBrk="1" fontAlgn="base" hangingPunct="1">
        <a:spcBef>
          <a:spcPct val="0"/>
        </a:spcBef>
        <a:spcAft>
          <a:spcPct val="0"/>
        </a:spcAft>
        <a:defRPr sz="3600">
          <a:solidFill>
            <a:srgbClr val="FF9900"/>
          </a:solidFill>
          <a:latin typeface="Arial Black" panose="020B0A04020102020204" pitchFamily="34" charset="0"/>
        </a:defRPr>
      </a:lvl3pPr>
      <a:lvl4pPr algn="ctr" rtl="0" eaLnBrk="1" fontAlgn="base" hangingPunct="1">
        <a:spcBef>
          <a:spcPct val="0"/>
        </a:spcBef>
        <a:spcAft>
          <a:spcPct val="0"/>
        </a:spcAft>
        <a:defRPr sz="3600">
          <a:solidFill>
            <a:srgbClr val="FF9900"/>
          </a:solidFill>
          <a:latin typeface="Arial Black" panose="020B0A04020102020204" pitchFamily="34" charset="0"/>
        </a:defRPr>
      </a:lvl4pPr>
      <a:lvl5pPr algn="ctr" rtl="0" eaLnBrk="1" fontAlgn="base" hangingPunct="1">
        <a:spcBef>
          <a:spcPct val="0"/>
        </a:spcBef>
        <a:spcAft>
          <a:spcPct val="0"/>
        </a:spcAft>
        <a:defRPr sz="3600">
          <a:solidFill>
            <a:srgbClr val="FF9900"/>
          </a:solidFill>
          <a:latin typeface="Arial Black" panose="020B0A04020102020204" pitchFamily="34" charset="0"/>
        </a:defRPr>
      </a:lvl5pPr>
      <a:lvl6pPr marL="457200" algn="ctr" rtl="0" eaLnBrk="1" fontAlgn="base" hangingPunct="1">
        <a:spcBef>
          <a:spcPct val="0"/>
        </a:spcBef>
        <a:spcAft>
          <a:spcPct val="0"/>
        </a:spcAft>
        <a:defRPr sz="3600">
          <a:solidFill>
            <a:srgbClr val="FF9900"/>
          </a:solidFill>
          <a:latin typeface="Arial Black" panose="020B0A04020102020204" pitchFamily="34" charset="0"/>
        </a:defRPr>
      </a:lvl6pPr>
      <a:lvl7pPr marL="914400" algn="ctr" rtl="0" eaLnBrk="1" fontAlgn="base" hangingPunct="1">
        <a:spcBef>
          <a:spcPct val="0"/>
        </a:spcBef>
        <a:spcAft>
          <a:spcPct val="0"/>
        </a:spcAft>
        <a:defRPr sz="3600">
          <a:solidFill>
            <a:srgbClr val="FF9900"/>
          </a:solidFill>
          <a:latin typeface="Arial Black" panose="020B0A04020102020204" pitchFamily="34" charset="0"/>
        </a:defRPr>
      </a:lvl7pPr>
      <a:lvl8pPr marL="1371600" algn="ctr" rtl="0" eaLnBrk="1" fontAlgn="base" hangingPunct="1">
        <a:spcBef>
          <a:spcPct val="0"/>
        </a:spcBef>
        <a:spcAft>
          <a:spcPct val="0"/>
        </a:spcAft>
        <a:defRPr sz="3600">
          <a:solidFill>
            <a:srgbClr val="FF9900"/>
          </a:solidFill>
          <a:latin typeface="Arial Black" panose="020B0A04020102020204" pitchFamily="34" charset="0"/>
        </a:defRPr>
      </a:lvl8pPr>
      <a:lvl9pPr marL="1828800" algn="ctr" rtl="0" eaLnBrk="1" fontAlgn="base" hangingPunct="1">
        <a:spcBef>
          <a:spcPct val="0"/>
        </a:spcBef>
        <a:spcAft>
          <a:spcPct val="0"/>
        </a:spcAft>
        <a:defRPr sz="3600">
          <a:solidFill>
            <a:srgbClr val="FF9900"/>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2400" b="1"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b="1"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b="1"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1600" b="1"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16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Mst\Desktop\&#1662;&#1585;&#1740;&#1606;&#1578;&#1585;%203%20&#1576;&#1593;&#1583;&#1740;\111.mp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79" y="2498502"/>
            <a:ext cx="10972800" cy="762000"/>
          </a:xfrm>
        </p:spPr>
        <p:txBody>
          <a:bodyPr/>
          <a:lstStyle/>
          <a:p>
            <a:r>
              <a:rPr lang="fa-IR" dirty="0" smtClean="0"/>
              <a:t>بنام خدا</a:t>
            </a:r>
            <a:endParaRPr lang="en-US" dirty="0"/>
          </a:p>
        </p:txBody>
      </p:sp>
    </p:spTree>
    <p:extLst>
      <p:ext uri="{BB962C8B-B14F-4D97-AF65-F5344CB8AC3E}">
        <p14:creationId xmlns:p14="http://schemas.microsoft.com/office/powerpoint/2010/main" val="4018782611"/>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153" y="555585"/>
            <a:ext cx="10972800" cy="762000"/>
          </a:xfrm>
        </p:spPr>
        <p:txBody>
          <a:bodyPr/>
          <a:lstStyle/>
          <a:p>
            <a:r>
              <a:rPr lang="fa-IR" sz="4800" dirty="0" smtClean="0">
                <a:cs typeface="2  Titr" pitchFamily="2" charset="-78"/>
              </a:rPr>
              <a:t>مضرات</a:t>
            </a:r>
            <a:endParaRPr lang="en-US" sz="4800" dirty="0" smtClean="0">
              <a:cs typeface="2  Titr" pitchFamily="2" charset="-78"/>
            </a:endParaRPr>
          </a:p>
        </p:txBody>
      </p:sp>
      <p:sp>
        <p:nvSpPr>
          <p:cNvPr id="3" name="Content Placeholder 2"/>
          <p:cNvSpPr>
            <a:spLocks noGrp="1"/>
          </p:cNvSpPr>
          <p:nvPr>
            <p:ph idx="1"/>
          </p:nvPr>
        </p:nvSpPr>
        <p:spPr>
          <a:xfrm>
            <a:off x="1016000" y="1238491"/>
            <a:ext cx="10261600" cy="3935392"/>
          </a:xfrm>
        </p:spPr>
        <p:txBody>
          <a:bodyPr/>
          <a:lstStyle/>
          <a:p>
            <a:pPr algn="just" rtl="1"/>
            <a:r>
              <a:rPr lang="fa-IR" sz="2000" dirty="0" smtClean="0">
                <a:cs typeface="B Nazanin" pitchFamily="2" charset="-78"/>
              </a:rPr>
              <a:t>تحقيقات دانشمندان موسسه فناوري ايلينويز نشان مي‌دهد چاپگرهاي سه‌بعدي در صورتي كه در محيط مناسب قرار نگيرند، مي‌توانند براي سلامتي انسان مضر باشند. اگر چه پرينترهاي سه بعدي جديد تقريباً به همه افراد اجازه مي‌دهند به خلق اشيا سه بعدي بپردازند اما نبايد از اين حقيقت غافل شد كه فرآيندهاي صورت گرفته براي نيل به اين هدف نظير: ذوب مواد اوليه ، منجر به پراكنده شدن ذرات  فوق‌العاده ريز در هوا مي‌شود و از آنجايي كه اين پرينترها براي كاربردهاي خانگي فاقد هرگونه تهويه يا فيلتر هستند، اين ذرات مي‌توانند مستقيماً وارد ريه‌ها و يا حتي جريان خون شده و نهايتا باعث بروز مشكلات قلبي – تنفسي شوند. لازم به ذكر است ،غلظت بالاي اين ذرات حتي مي‌تواند، منجر به سرطان ريه يا آسم شود.</a:t>
            </a:r>
            <a:endParaRPr lang="en-US" sz="2000" dirty="0" smtClean="0">
              <a:cs typeface="B Nazanin" pitchFamily="2" charset="-78"/>
            </a:endParaRPr>
          </a:p>
          <a:p>
            <a:pPr algn="just" rtl="1"/>
            <a:r>
              <a:rPr lang="fa-IR" sz="2000" dirty="0" smtClean="0">
                <a:cs typeface="B Nazanin" pitchFamily="2" charset="-78"/>
              </a:rPr>
              <a:t>همان طور كه گفته شد، پرينترهاي سه بعدي داراي مزايا و مضراتي هستند. اين پرينترها حتي در دانش پزشكي نيز كاربرد دارند. با استفاده از تكنولوژي پرينترهاي سه‌بعدي شايد در آينده دور ديگر مجبور به خريد كالا از فروشگاه نباشيد و بتوانيد هر آنچه را نياز داريد، از غذا گرفته تا پوشاك مورد نظر خود، را بسازيد! اما به راستي اين تكنولوژي تا چه اندازه مي‌تواند خود را با واقعيت الگوهاي طبيعي وفق دهد؟ آيا اين تكنولوژي باعث رفع مشكلاتي كه بشر سال‌هاست با آن‌ها دست و پنجه نرم مي‌كند خواهد بود؟</a:t>
            </a:r>
            <a:endParaRPr lang="en-US" sz="2000" dirty="0">
              <a:cs typeface="B Nazanin" pitchFamily="2" charset="-78"/>
            </a:endParaRPr>
          </a:p>
        </p:txBody>
      </p:sp>
      <p:pic>
        <p:nvPicPr>
          <p:cNvPr id="1028" name="Picture 4" descr="http://npshop.net/Ups/News/1214/3.jpg"/>
          <p:cNvPicPr>
            <a:picLocks noChangeAspect="1" noChangeArrowheads="1"/>
          </p:cNvPicPr>
          <p:nvPr/>
        </p:nvPicPr>
        <p:blipFill>
          <a:blip r:embed="rId2"/>
          <a:srcRect/>
          <a:stretch>
            <a:fillRect/>
          </a:stretch>
        </p:blipFill>
        <p:spPr bwMode="auto">
          <a:xfrm>
            <a:off x="1046826" y="4785608"/>
            <a:ext cx="3073762" cy="1929377"/>
          </a:xfrm>
          <a:prstGeom prst="rect">
            <a:avLst/>
          </a:prstGeom>
          <a:noFill/>
        </p:spPr>
      </p:pic>
      <p:sp>
        <p:nvSpPr>
          <p:cNvPr id="6" name="TextBox 5"/>
          <p:cNvSpPr txBox="1"/>
          <p:nvPr/>
        </p:nvSpPr>
        <p:spPr>
          <a:xfrm>
            <a:off x="9826906" y="5845215"/>
            <a:ext cx="843501"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8</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checkerboard(across)">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25226"/>
          </a:xfrm>
        </p:spPr>
        <p:txBody>
          <a:bodyPr>
            <a:normAutofit fontScale="90000"/>
          </a:bodyPr>
          <a:lstStyle/>
          <a:p>
            <a:r>
              <a:rPr lang="ar-SA" sz="5300" dirty="0">
                <a:cs typeface="2  Titr" pitchFamily="2" charset="-78"/>
              </a:rPr>
              <a:t>چاپ سه بعدی چرا؟</a:t>
            </a:r>
            <a:r>
              <a:rPr lang="en-US" dirty="0">
                <a:cs typeface="B Nazanin" panose="00000400000000000000" pitchFamily="2" charset="-78"/>
              </a:rPr>
              <a:t/>
            </a:r>
            <a:br>
              <a:rPr lang="en-US" dirty="0">
                <a:cs typeface="B Nazanin" panose="00000400000000000000" pitchFamily="2" charset="-78"/>
              </a:rPr>
            </a:br>
            <a:endParaRPr lang="en-US" dirty="0"/>
          </a:p>
        </p:txBody>
      </p:sp>
      <p:sp>
        <p:nvSpPr>
          <p:cNvPr id="3" name="Content Placeholder 2"/>
          <p:cNvSpPr>
            <a:spLocks noGrp="1"/>
          </p:cNvSpPr>
          <p:nvPr>
            <p:ph idx="1"/>
          </p:nvPr>
        </p:nvSpPr>
        <p:spPr>
          <a:xfrm>
            <a:off x="913775" y="1306288"/>
            <a:ext cx="10363826" cy="2571232"/>
          </a:xfrm>
        </p:spPr>
        <p:txBody>
          <a:bodyPr>
            <a:normAutofit/>
          </a:bodyPr>
          <a:lstStyle/>
          <a:p>
            <a:pPr algn="just" rtl="1"/>
            <a:r>
              <a:rPr lang="en-US" dirty="0">
                <a:cs typeface="B Nazanin" panose="00000400000000000000" pitchFamily="2" charset="-78"/>
              </a:rPr>
              <a:t> </a:t>
            </a:r>
            <a:r>
              <a:rPr lang="ar-SA" dirty="0" smtClean="0">
                <a:cs typeface="B Nazanin" panose="00000400000000000000" pitchFamily="2" charset="-78"/>
              </a:rPr>
              <a:t>چاپگرهای </a:t>
            </a:r>
            <a:r>
              <a:rPr lang="ar-SA" dirty="0">
                <a:cs typeface="B Nazanin" panose="00000400000000000000" pitchFamily="2" charset="-78"/>
              </a:rPr>
              <a:t>سه بعدی وسیله‌هایی هستند که با استفاده از آنها می‌توانید از فایل های سه بعدی که در کامپیوتر خود دارید نمونه سه بعدی واقعی بسازید. رپرپ اولین دستگاه های چاپ سه بعدی خانگی را ارائه داده است</a:t>
            </a:r>
            <a:r>
              <a:rPr lang="en-US" dirty="0">
                <a:cs typeface="B Nazanin" panose="00000400000000000000" pitchFamily="2" charset="-78"/>
              </a:rPr>
              <a:t>.</a:t>
            </a:r>
          </a:p>
          <a:p>
            <a:pPr algn="just" rtl="1"/>
            <a:r>
              <a:rPr lang="ar-SA" dirty="0">
                <a:cs typeface="B Nazanin" panose="00000400000000000000" pitchFamily="2" charset="-78"/>
              </a:rPr>
              <a:t>در چاپگرهای سه بعدی خانگی، برای تولید محصولات از ذوب پلاستیک بهره می برند. چاپگرهای سه بعدی صنعتی با قابلیت پرینت با استفاده از فلزات، رزین های مایع، خمیر سرامیک و حتی مواد خوراکی ساخته شده اند</a:t>
            </a:r>
            <a:r>
              <a:rPr lang="en-US" dirty="0">
                <a:cs typeface="B Nazanin" panose="00000400000000000000" pitchFamily="2" charset="-78"/>
              </a:rPr>
              <a:t>.</a:t>
            </a:r>
          </a:p>
          <a:p>
            <a:pPr algn="just" rtl="1"/>
            <a:endParaRPr lang="en-US" dirty="0">
              <a:cs typeface="B Nazanin" panose="00000400000000000000" pitchFamily="2" charset="-78"/>
            </a:endParaRPr>
          </a:p>
        </p:txBody>
      </p:sp>
      <p:sp>
        <p:nvSpPr>
          <p:cNvPr id="4" name="TextBox 3"/>
          <p:cNvSpPr txBox="1"/>
          <p:nvPr/>
        </p:nvSpPr>
        <p:spPr>
          <a:xfrm>
            <a:off x="9826906" y="5845215"/>
            <a:ext cx="806631"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9</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pic>
        <p:nvPicPr>
          <p:cNvPr id="3074" name="Picture 2" descr="C:\Users\Mst\Desktop\پرینتر 3 بعدی\3.jpg"/>
          <p:cNvPicPr>
            <a:picLocks noChangeAspect="1" noChangeArrowheads="1"/>
          </p:cNvPicPr>
          <p:nvPr/>
        </p:nvPicPr>
        <p:blipFill>
          <a:blip r:embed="rId2"/>
          <a:srcRect/>
          <a:stretch>
            <a:fillRect/>
          </a:stretch>
        </p:blipFill>
        <p:spPr bwMode="auto">
          <a:xfrm>
            <a:off x="996709" y="3391381"/>
            <a:ext cx="5056850" cy="3303809"/>
          </a:xfrm>
          <a:prstGeom prst="rect">
            <a:avLst/>
          </a:prstGeom>
          <a:noFill/>
        </p:spPr>
      </p:pic>
    </p:spTree>
    <p:extLst>
      <p:ext uri="{BB962C8B-B14F-4D97-AF65-F5344CB8AC3E}">
        <p14:creationId xmlns:p14="http://schemas.microsoft.com/office/powerpoint/2010/main" val="7569249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checkerboard(across)">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25226"/>
          </a:xfrm>
        </p:spPr>
        <p:txBody>
          <a:bodyPr>
            <a:normAutofit/>
          </a:bodyPr>
          <a:lstStyle/>
          <a:p>
            <a:pPr rtl="1"/>
            <a:r>
              <a:rPr lang="ar-SA" sz="4800" dirty="0" smtClean="0">
                <a:cs typeface="2  Titr" pitchFamily="2" charset="-78"/>
              </a:rPr>
              <a:t>کاربردها</a:t>
            </a:r>
            <a:endParaRPr lang="en-US" sz="4800" dirty="0">
              <a:cs typeface="2  Titr" pitchFamily="2" charset="-78"/>
            </a:endParaRPr>
          </a:p>
        </p:txBody>
      </p:sp>
      <p:sp>
        <p:nvSpPr>
          <p:cNvPr id="3" name="Content Placeholder 2"/>
          <p:cNvSpPr>
            <a:spLocks noGrp="1"/>
          </p:cNvSpPr>
          <p:nvPr>
            <p:ph idx="1"/>
          </p:nvPr>
        </p:nvSpPr>
        <p:spPr>
          <a:xfrm>
            <a:off x="913775" y="1513113"/>
            <a:ext cx="10363826" cy="3406128"/>
          </a:xfrm>
        </p:spPr>
        <p:txBody>
          <a:bodyPr>
            <a:normAutofit/>
          </a:bodyPr>
          <a:lstStyle/>
          <a:p>
            <a:pPr algn="just" rtl="1"/>
            <a:r>
              <a:rPr lang="ar-SA" dirty="0" smtClean="0">
                <a:cs typeface="B Nazanin" pitchFamily="2" charset="-78"/>
              </a:rPr>
              <a:t>امروزه </a:t>
            </a:r>
            <a:r>
              <a:rPr lang="ar-SA" dirty="0">
                <a:cs typeface="B Nazanin" pitchFamily="2" charset="-78"/>
              </a:rPr>
              <a:t>مدلسازی سه بعدی در رشته های گوناگونی همچون قطعه سازی، معماری، طراحی صنعتی، روباتیک، صنایع هوافضا و...رایج است. این مدلسازیها تا پیش از این به شکل تصاویر دو بعدی روی صفحه های نمایشگر یا روی کاغذ ارائه می شدند تا افراد با دیدن آنها درکی از آنچه طراحان در ذهنشان دارند بدست آورند</a:t>
            </a:r>
            <a:r>
              <a:rPr lang="en-US" dirty="0" smtClean="0">
                <a:cs typeface="B Nazanin" pitchFamily="2" charset="-78"/>
              </a:rPr>
              <a:t>. </a:t>
            </a:r>
            <a:r>
              <a:rPr lang="ar-SA" dirty="0" smtClean="0">
                <a:cs typeface="B Nazanin" pitchFamily="2" charset="-78"/>
              </a:rPr>
              <a:t>این </a:t>
            </a:r>
            <a:r>
              <a:rPr lang="ar-SA" dirty="0">
                <a:cs typeface="B Nazanin" pitchFamily="2" charset="-78"/>
              </a:rPr>
              <a:t>فناوری ارزشمند در ابتدا، به دلیل قیمت بالا و فرایندهای پیچیده‌ای که با خود به همراه داشت، تنها در انحصار گروه کوچکی از تولید کنندگان بزرگ صنعتی علاقه‌مند قرار داشت. اما امروزه، با کاهش بها و افزایش میزان دسترسی افراد، حتی تا سطح مصرف‌کنندگان شخصی و خانگی، چاپ سه‌بعدی این زمان را به لحظه‌ای تاریخی و عمیق در تاریخ صنعت بدل کرده و ابعاد این پدیده، هنوز حتی برای خود صنعت‌گران بزرگ و مراکز تحقیقاتی عظیم، مشخص و قابل پیش‌بینی نیست</a:t>
            </a:r>
            <a:r>
              <a:rPr lang="en-US" dirty="0">
                <a:cs typeface="B Nazanin" pitchFamily="2" charset="-78"/>
              </a:rPr>
              <a:t>.</a:t>
            </a:r>
          </a:p>
        </p:txBody>
      </p:sp>
      <p:sp>
        <p:nvSpPr>
          <p:cNvPr id="4" name="TextBox 3"/>
          <p:cNvSpPr txBox="1"/>
          <p:nvPr/>
        </p:nvSpPr>
        <p:spPr>
          <a:xfrm>
            <a:off x="9826906" y="5845215"/>
            <a:ext cx="891591"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10</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pic>
        <p:nvPicPr>
          <p:cNvPr id="4098" name="Picture 2" descr="C:\Users\Mst\Desktop\پرینتر 3 بعدی\5.jpg"/>
          <p:cNvPicPr>
            <a:picLocks noChangeAspect="1" noChangeArrowheads="1"/>
          </p:cNvPicPr>
          <p:nvPr/>
        </p:nvPicPr>
        <p:blipFill>
          <a:blip r:embed="rId2"/>
          <a:srcRect/>
          <a:stretch>
            <a:fillRect/>
          </a:stretch>
        </p:blipFill>
        <p:spPr bwMode="auto">
          <a:xfrm>
            <a:off x="1016119" y="4595149"/>
            <a:ext cx="3335962" cy="2083443"/>
          </a:xfrm>
          <a:prstGeom prst="rect">
            <a:avLst/>
          </a:prstGeom>
          <a:noFill/>
        </p:spPr>
      </p:pic>
    </p:spTree>
    <p:extLst>
      <p:ext uri="{BB962C8B-B14F-4D97-AF65-F5344CB8AC3E}">
        <p14:creationId xmlns:p14="http://schemas.microsoft.com/office/powerpoint/2010/main" val="5605081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heckerboard(across)">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59912"/>
          </a:xfrm>
        </p:spPr>
        <p:txBody>
          <a:bodyPr/>
          <a:lstStyle/>
          <a:p>
            <a:r>
              <a:rPr lang="ar-SA" sz="4800" dirty="0">
                <a:cs typeface="2  Titr" pitchFamily="2" charset="-78"/>
              </a:rPr>
              <a:t>همه گیر شدن پرینترهای سه بعدی و آثار </a:t>
            </a:r>
            <a:r>
              <a:rPr lang="ar-SA" sz="4800" dirty="0" smtClean="0">
                <a:cs typeface="2  Titr" pitchFamily="2" charset="-78"/>
              </a:rPr>
              <a:t>آن</a:t>
            </a:r>
            <a:endParaRPr lang="en-US" sz="4800" dirty="0">
              <a:cs typeface="2  Titr" pitchFamily="2" charset="-78"/>
            </a:endParaRPr>
          </a:p>
        </p:txBody>
      </p:sp>
      <p:sp>
        <p:nvSpPr>
          <p:cNvPr id="3" name="Content Placeholder 2"/>
          <p:cNvSpPr>
            <a:spLocks noGrp="1"/>
          </p:cNvSpPr>
          <p:nvPr>
            <p:ph idx="1"/>
          </p:nvPr>
        </p:nvSpPr>
        <p:spPr>
          <a:xfrm>
            <a:off x="913775" y="1578430"/>
            <a:ext cx="10363826" cy="2781851"/>
          </a:xfrm>
        </p:spPr>
        <p:txBody>
          <a:bodyPr/>
          <a:lstStyle/>
          <a:p>
            <a:pPr algn="just" rtl="1"/>
            <a:r>
              <a:rPr lang="ar-SA" dirty="0" smtClean="0">
                <a:cs typeface="B Nazanin" panose="00000400000000000000" pitchFamily="2" charset="-78"/>
              </a:rPr>
              <a:t>مشخص </a:t>
            </a:r>
            <a:r>
              <a:rPr lang="ar-SA" dirty="0">
                <a:cs typeface="B Nazanin" panose="00000400000000000000" pitchFamily="2" charset="-78"/>
              </a:rPr>
              <a:t>است که چاپ سه بعدی، ابعاد گوناگونی از زندگی ما را تحت تاثیر قرار داده و این تازه اول راه است. همانطور که پیش‌تر اشاره شد، صنایع گوناگونی درگیر این محصولات شده‌اند. یکی مزایای بسیار جالب این پرینترها، این است که به ایالات متحده اجازه داده بسیاری از کالاها را در خاک خود تولید کند </a:t>
            </a:r>
            <a:r>
              <a:rPr lang="en-US" dirty="0">
                <a:cs typeface="B Nazanin" panose="00000400000000000000" pitchFamily="2" charset="-78"/>
              </a:rPr>
              <a:t>(</a:t>
            </a:r>
            <a:r>
              <a:rPr lang="ar-SA" dirty="0">
                <a:cs typeface="B Nazanin" panose="00000400000000000000" pitchFamily="2" charset="-78"/>
              </a:rPr>
              <a:t>نه کشورهای در حال توسعه مانند بنگلادش و تایلند یا کشور پرجمعیتی مانند چین) و این موضوع می‌تواند در مورد کشورهای صنعتی یا غیر صنعتی دیگر هم صادق باشد. از طرق دیگر، امکان اعمال شخصی‌سازی‌های بسیار ایجاد شده که تا پیش از این، چه برای صنایع بزرگ و چه برای مصرف کنندگان خرد (خصوصا برای این دسته) ممکن نبود</a:t>
            </a:r>
            <a:r>
              <a:rPr lang="en-US" dirty="0">
                <a:cs typeface="B Nazanin" panose="00000400000000000000" pitchFamily="2" charset="-78"/>
              </a:rPr>
              <a:t>.</a:t>
            </a:r>
          </a:p>
          <a:p>
            <a:pPr algn="just" rtl="1"/>
            <a:endParaRPr lang="en-US" dirty="0">
              <a:cs typeface="B Nazanin" panose="00000400000000000000" pitchFamily="2" charset="-78"/>
            </a:endParaRPr>
          </a:p>
        </p:txBody>
      </p:sp>
      <p:sp>
        <p:nvSpPr>
          <p:cNvPr id="4" name="TextBox 3"/>
          <p:cNvSpPr txBox="1"/>
          <p:nvPr/>
        </p:nvSpPr>
        <p:spPr>
          <a:xfrm>
            <a:off x="9826906" y="5845215"/>
            <a:ext cx="885179"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11</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pic>
        <p:nvPicPr>
          <p:cNvPr id="5122" name="Picture 2" descr="C:\Users\Mst\Desktop\پرینتر 3 بعدی\6.jpg"/>
          <p:cNvPicPr>
            <a:picLocks noChangeAspect="1" noChangeArrowheads="1"/>
          </p:cNvPicPr>
          <p:nvPr/>
        </p:nvPicPr>
        <p:blipFill>
          <a:blip r:embed="rId2"/>
          <a:srcRect/>
          <a:stretch>
            <a:fillRect/>
          </a:stretch>
        </p:blipFill>
        <p:spPr bwMode="auto">
          <a:xfrm>
            <a:off x="1028158" y="4291234"/>
            <a:ext cx="3659589" cy="2435290"/>
          </a:xfrm>
          <a:prstGeom prst="rect">
            <a:avLst/>
          </a:prstGeom>
          <a:noFill/>
        </p:spPr>
      </p:pic>
    </p:spTree>
    <p:extLst>
      <p:ext uri="{BB962C8B-B14F-4D97-AF65-F5344CB8AC3E}">
        <p14:creationId xmlns:p14="http://schemas.microsoft.com/office/powerpoint/2010/main" val="24494323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heckerboard(across)">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16369"/>
          </a:xfrm>
        </p:spPr>
        <p:txBody>
          <a:bodyPr/>
          <a:lstStyle/>
          <a:p>
            <a:r>
              <a:rPr lang="ar-SA" sz="4800" dirty="0">
                <a:cs typeface="2  Titr" pitchFamily="2" charset="-78"/>
              </a:rPr>
              <a:t>کاربردهای جالب و باورنکردنی چاپ سه‌بعدی </a:t>
            </a:r>
            <a:endParaRPr lang="en-US" sz="4800" dirty="0">
              <a:cs typeface="2  Titr" pitchFamily="2" charset="-78"/>
            </a:endParaRPr>
          </a:p>
        </p:txBody>
      </p:sp>
      <p:sp>
        <p:nvSpPr>
          <p:cNvPr id="3" name="Content Placeholder 2"/>
          <p:cNvSpPr>
            <a:spLocks noGrp="1"/>
          </p:cNvSpPr>
          <p:nvPr>
            <p:ph idx="1"/>
          </p:nvPr>
        </p:nvSpPr>
        <p:spPr>
          <a:xfrm>
            <a:off x="913775" y="1833693"/>
            <a:ext cx="10363826" cy="3021336"/>
          </a:xfrm>
        </p:spPr>
        <p:txBody>
          <a:bodyPr>
            <a:normAutofit fontScale="92500" lnSpcReduction="10000"/>
          </a:bodyPr>
          <a:lstStyle/>
          <a:p>
            <a:pPr algn="just" rtl="1"/>
            <a:r>
              <a:rPr lang="ar-SA" b="1" dirty="0" smtClean="0">
                <a:cs typeface="B Nazanin" panose="00000400000000000000" pitchFamily="2" charset="-78"/>
              </a:rPr>
              <a:t>از </a:t>
            </a:r>
            <a:r>
              <a:rPr lang="ar-SA" b="1" dirty="0">
                <a:cs typeface="B Nazanin" panose="00000400000000000000" pitchFamily="2" charset="-78"/>
              </a:rPr>
              <a:t>کاربردهای این فناوری به راستی شگفت‌آور است. بیرون آمدن اشیا از خروجی چاپگر به خودی خود جالب است اما برخی از کاربردهای چاپ سه‌بعدی به عقل جن هم نمی‌رسد</a:t>
            </a:r>
            <a:r>
              <a:rPr lang="en-US" b="1" dirty="0">
                <a:cs typeface="B Nazanin" panose="00000400000000000000" pitchFamily="2" charset="-78"/>
              </a:rPr>
              <a:t>.</a:t>
            </a:r>
            <a:endParaRPr lang="en-US" dirty="0">
              <a:cs typeface="B Nazanin" panose="00000400000000000000" pitchFamily="2" charset="-78"/>
            </a:endParaRPr>
          </a:p>
          <a:p>
            <a:pPr algn="just" rtl="1"/>
            <a:r>
              <a:rPr lang="ar-SA" dirty="0">
                <a:cs typeface="B Nazanin" panose="00000400000000000000" pitchFamily="2" charset="-78"/>
              </a:rPr>
              <a:t>به گزارش عصر ارتباط، در چاپگرهای سه‌بعدی را با مواد خام( معمولا پلاستیک) پر می‌کنند و اشیای سه‌بعدی را آهسته‌آهسته بر اساس داده‌های قرار گرفته درون رایانه می‌سازند. هر چیزی را می‌توان با آنها چاپ سه‌بعدی کرد و هزینه‌های این کار به سرعت در حال کاهش است.</a:t>
            </a:r>
            <a:endParaRPr lang="en-US" dirty="0">
              <a:cs typeface="B Nazanin" panose="00000400000000000000" pitchFamily="2" charset="-78"/>
            </a:endParaRPr>
          </a:p>
          <a:p>
            <a:pPr algn="just" rtl="1"/>
            <a:r>
              <a:rPr lang="ar-SA" dirty="0">
                <a:cs typeface="B Nazanin" panose="00000400000000000000" pitchFamily="2" charset="-78"/>
              </a:rPr>
              <a:t>چاپگر سه‌بعدی همانند چاپگر دو بعدی محدودیت‌های خاص خودش را دارد. به طوری که برای محصولات تولید انبوه تک‌اندازه مثل قاشق و چنگال هنوز هم تولید انبوه متعارف به صرفه‌تر از چاپ سه‌بعدی است. فقط در مورد برخی چیزها که تولید متعارف مقرون به صرفه نیست چاپگری سه‌بعدی می‌تواند کارساز باشد.</a:t>
            </a:r>
            <a:endParaRPr lang="en-US" dirty="0">
              <a:cs typeface="B Nazanin" panose="00000400000000000000" pitchFamily="2" charset="-78"/>
            </a:endParaRPr>
          </a:p>
        </p:txBody>
      </p:sp>
      <p:sp>
        <p:nvSpPr>
          <p:cNvPr id="4" name="TextBox 3"/>
          <p:cNvSpPr txBox="1"/>
          <p:nvPr/>
        </p:nvSpPr>
        <p:spPr>
          <a:xfrm>
            <a:off x="9826906" y="5845215"/>
            <a:ext cx="914033"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12</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pic>
        <p:nvPicPr>
          <p:cNvPr id="6146" name="Picture 2" descr="C:\Users\Mst\Desktop\پرینتر 3 بعدی\4.jpg"/>
          <p:cNvPicPr>
            <a:picLocks noChangeAspect="1" noChangeArrowheads="1"/>
          </p:cNvPicPr>
          <p:nvPr/>
        </p:nvPicPr>
        <p:blipFill>
          <a:blip r:embed="rId2"/>
          <a:srcRect/>
          <a:stretch>
            <a:fillRect/>
          </a:stretch>
        </p:blipFill>
        <p:spPr bwMode="auto">
          <a:xfrm>
            <a:off x="1032458" y="4610362"/>
            <a:ext cx="3099704" cy="2092300"/>
          </a:xfrm>
          <a:prstGeom prst="rect">
            <a:avLst/>
          </a:prstGeom>
          <a:noFill/>
        </p:spPr>
      </p:pic>
    </p:spTree>
    <p:extLst>
      <p:ext uri="{BB962C8B-B14F-4D97-AF65-F5344CB8AC3E}">
        <p14:creationId xmlns:p14="http://schemas.microsoft.com/office/powerpoint/2010/main" val="380081694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checkerboard(across)">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749" y="578735"/>
            <a:ext cx="10972800" cy="762000"/>
          </a:xfrm>
        </p:spPr>
        <p:txBody>
          <a:bodyPr/>
          <a:lstStyle/>
          <a:p>
            <a:pPr lvl="0"/>
            <a:r>
              <a:rPr lang="ar-SA" sz="4800" dirty="0">
                <a:cs typeface="2  Titr" pitchFamily="2" charset="-78"/>
              </a:rPr>
              <a:t>پرینت سه بعدی کبد انسان در سال </a:t>
            </a:r>
            <a:r>
              <a:rPr lang="ar-SA" sz="4800" dirty="0" smtClean="0">
                <a:cs typeface="2  Titr" pitchFamily="2" charset="-78"/>
              </a:rPr>
              <a:t>2014</a:t>
            </a:r>
            <a:endParaRPr lang="en-US" sz="4800" dirty="0">
              <a:cs typeface="2  Titr" pitchFamily="2" charset="-78"/>
            </a:endParaRPr>
          </a:p>
        </p:txBody>
      </p:sp>
      <p:sp>
        <p:nvSpPr>
          <p:cNvPr id="3" name="Content Placeholder 2"/>
          <p:cNvSpPr>
            <a:spLocks noGrp="1"/>
          </p:cNvSpPr>
          <p:nvPr>
            <p:ph idx="1"/>
          </p:nvPr>
        </p:nvSpPr>
        <p:spPr>
          <a:xfrm>
            <a:off x="960073" y="1441118"/>
            <a:ext cx="10363826" cy="2585907"/>
          </a:xfrm>
        </p:spPr>
        <p:txBody>
          <a:bodyPr>
            <a:normAutofit/>
          </a:bodyPr>
          <a:lstStyle/>
          <a:p>
            <a:pPr algn="just" rtl="1"/>
            <a:r>
              <a:rPr lang="ar-SA" sz="2400" dirty="0" smtClean="0">
                <a:cs typeface="B Nazanin" panose="00000400000000000000" pitchFamily="2" charset="-78"/>
              </a:rPr>
              <a:t>تولید </a:t>
            </a:r>
            <a:r>
              <a:rPr lang="ar-SA" sz="2400" dirty="0">
                <a:cs typeface="B Nazanin" panose="00000400000000000000" pitchFamily="2" charset="-78"/>
              </a:rPr>
              <a:t>ایمپلنت و اعضای مصنوعی بدن انسان، از جمله پیشرفت‌هایی در علم پزشکی است که به کمک پرنترهای سه بعدی بدست آمده است. تا به مروز، نمونه‌های موفقی مانند ساخت استخوان لگن خاسره تیتانیومی برای یک بیمار بریتانیایی، فک پایینی (باز هم از جنس تیتانیوم) برای یک فرد هلندی، یک نای پلاستیکی برای بیمار آمریکایی،</a:t>
            </a:r>
            <a:r>
              <a:rPr lang="en-US" sz="2400" dirty="0">
                <a:cs typeface="B Nazanin" panose="00000400000000000000" pitchFamily="2" charset="-78"/>
              </a:rPr>
              <a:t> </a:t>
            </a:r>
            <a:r>
              <a:rPr lang="ar-SA" sz="2400" dirty="0">
                <a:cs typeface="B Nazanin" panose="00000400000000000000" pitchFamily="2" charset="-78"/>
              </a:rPr>
              <a:t>جمجمه مصنوعی</a:t>
            </a:r>
            <a:r>
              <a:rPr lang="en-US" sz="2400" dirty="0">
                <a:cs typeface="B Nazanin" panose="00000400000000000000" pitchFamily="2" charset="-78"/>
              </a:rPr>
              <a:t> </a:t>
            </a:r>
            <a:r>
              <a:rPr lang="ar-SA" sz="2400" dirty="0">
                <a:cs typeface="B Nazanin" panose="00000400000000000000" pitchFamily="2" charset="-78"/>
              </a:rPr>
              <a:t>برای زنی 22 ساله، پرینت سه‌بعدی تومورها</a:t>
            </a:r>
            <a:r>
              <a:rPr lang="en-US" sz="2400" dirty="0">
                <a:cs typeface="B Nazanin" panose="00000400000000000000" pitchFamily="2" charset="-78"/>
              </a:rPr>
              <a:t> </a:t>
            </a:r>
            <a:r>
              <a:rPr lang="ar-SA" sz="2400" dirty="0">
                <a:cs typeface="B Nazanin" panose="00000400000000000000" pitchFamily="2" charset="-78"/>
              </a:rPr>
              <a:t>برای مقابله با سرطان، ساخت </a:t>
            </a:r>
            <a:r>
              <a:rPr lang="ar-SA" sz="2400" dirty="0" smtClean="0">
                <a:cs typeface="B Nazanin" panose="00000400000000000000" pitchFamily="2" charset="-78"/>
              </a:rPr>
              <a:t>فیلتر</a:t>
            </a:r>
            <a:r>
              <a:rPr lang="fa-IR" sz="2400" dirty="0" smtClean="0">
                <a:cs typeface="B Nazanin" panose="00000400000000000000" pitchFamily="2" charset="-78"/>
              </a:rPr>
              <a:t> </a:t>
            </a:r>
            <a:r>
              <a:rPr lang="ar-SA" sz="2400" dirty="0" smtClean="0">
                <a:cs typeface="B Nazanin" panose="00000400000000000000" pitchFamily="2" charset="-78"/>
              </a:rPr>
              <a:t>برای </a:t>
            </a:r>
            <a:r>
              <a:rPr lang="ar-SA" sz="2400" dirty="0">
                <a:cs typeface="B Nazanin" panose="00000400000000000000" pitchFamily="2" charset="-78"/>
              </a:rPr>
              <a:t>پاک‌سازی خون از سموم و تولید رگ‌های خونی</a:t>
            </a:r>
            <a:r>
              <a:rPr lang="en-US" sz="2400" dirty="0">
                <a:cs typeface="B Nazanin" panose="00000400000000000000" pitchFamily="2" charset="-78"/>
              </a:rPr>
              <a:t> </a:t>
            </a:r>
            <a:r>
              <a:rPr lang="ar-SA" sz="2400" dirty="0">
                <a:cs typeface="B Nazanin" panose="00000400000000000000" pitchFamily="2" charset="-78"/>
              </a:rPr>
              <a:t>وجود داشته‌اند</a:t>
            </a:r>
            <a:r>
              <a:rPr lang="en-US" sz="2400" dirty="0" smtClean="0">
                <a:cs typeface="B Nazanin" panose="00000400000000000000" pitchFamily="2" charset="-78"/>
              </a:rPr>
              <a:t>.</a:t>
            </a:r>
            <a:endParaRPr lang="en-US" sz="2400" dirty="0">
              <a:cs typeface="B Nazanin" panose="00000400000000000000" pitchFamily="2" charset="-78"/>
            </a:endParaRPr>
          </a:p>
        </p:txBody>
      </p:sp>
      <p:sp>
        <p:nvSpPr>
          <p:cNvPr id="4" name="TextBox 3"/>
          <p:cNvSpPr txBox="1"/>
          <p:nvPr/>
        </p:nvSpPr>
        <p:spPr>
          <a:xfrm>
            <a:off x="9826906" y="5845215"/>
            <a:ext cx="939681"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13</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pic>
        <p:nvPicPr>
          <p:cNvPr id="10242" name="Picture 2" descr="http://www.zoomit.ir/images/93/04/makerbot.jpg"/>
          <p:cNvPicPr>
            <a:picLocks noChangeAspect="1" noChangeArrowheads="1"/>
          </p:cNvPicPr>
          <p:nvPr/>
        </p:nvPicPr>
        <p:blipFill>
          <a:blip r:embed="rId2"/>
          <a:srcRect/>
          <a:stretch>
            <a:fillRect/>
          </a:stretch>
        </p:blipFill>
        <p:spPr bwMode="auto">
          <a:xfrm>
            <a:off x="1023676" y="4039565"/>
            <a:ext cx="3940745" cy="2502060"/>
          </a:xfrm>
          <a:prstGeom prst="rect">
            <a:avLst/>
          </a:prstGeom>
          <a:noFill/>
        </p:spPr>
      </p:pic>
    </p:spTree>
    <p:extLst>
      <p:ext uri="{BB962C8B-B14F-4D97-AF65-F5344CB8AC3E}">
        <p14:creationId xmlns:p14="http://schemas.microsoft.com/office/powerpoint/2010/main" val="28392852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checkerboard(across)">
                                      <p:cBhvr>
                                        <p:cTn id="1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18397"/>
          </a:xfrm>
        </p:spPr>
        <p:txBody>
          <a:bodyPr/>
          <a:lstStyle/>
          <a:p>
            <a:r>
              <a:rPr lang="ar-SA" sz="4800" dirty="0">
                <a:cs typeface="2  Titr" pitchFamily="2" charset="-78"/>
              </a:rPr>
              <a:t>قالب‌گیری استخوان </a:t>
            </a:r>
            <a:r>
              <a:rPr lang="ar-SA" sz="4800" dirty="0" smtClean="0">
                <a:cs typeface="2  Titr" pitchFamily="2" charset="-78"/>
              </a:rPr>
              <a:t>شکسته</a:t>
            </a:r>
            <a:endParaRPr lang="en-US" sz="4800" dirty="0">
              <a:cs typeface="2  Titr" pitchFamily="2" charset="-78"/>
            </a:endParaRPr>
          </a:p>
        </p:txBody>
      </p:sp>
      <p:sp>
        <p:nvSpPr>
          <p:cNvPr id="3" name="Content Placeholder 2"/>
          <p:cNvSpPr>
            <a:spLocks noGrp="1"/>
          </p:cNvSpPr>
          <p:nvPr>
            <p:ph idx="1"/>
          </p:nvPr>
        </p:nvSpPr>
        <p:spPr>
          <a:xfrm>
            <a:off x="914400" y="1572436"/>
            <a:ext cx="10363826" cy="3053994"/>
          </a:xfrm>
        </p:spPr>
        <p:txBody>
          <a:bodyPr>
            <a:normAutofit fontScale="92500"/>
          </a:bodyPr>
          <a:lstStyle/>
          <a:p>
            <a:pPr algn="just" rtl="1"/>
            <a:r>
              <a:rPr lang="ar-SA" dirty="0" smtClean="0">
                <a:cs typeface="B Nazanin" panose="00000400000000000000" pitchFamily="2" charset="-78"/>
              </a:rPr>
              <a:t>بسیاری </a:t>
            </a:r>
            <a:r>
              <a:rPr lang="ar-SA" dirty="0">
                <a:cs typeface="B Nazanin" panose="00000400000000000000" pitchFamily="2" charset="-78"/>
              </a:rPr>
              <a:t>در کودکی به علت ندانم‌کاری دچار شکستگی استخوان شده‌اند و درد شدید آن را تجربه کرده‌اند.گاهی هم ماه‌های آزگار لازم بود که استخوان در قالب گچ بماند تا جوش بخورد.</a:t>
            </a:r>
            <a:endParaRPr lang="en-US" dirty="0">
              <a:cs typeface="B Nazanin" panose="00000400000000000000" pitchFamily="2" charset="-78"/>
            </a:endParaRPr>
          </a:p>
          <a:p>
            <a:pPr algn="just" rtl="1"/>
            <a:r>
              <a:rPr lang="ar-SA" dirty="0">
                <a:cs typeface="B Nazanin" panose="00000400000000000000" pitchFamily="2" charset="-78"/>
              </a:rPr>
              <a:t>اکنون پزشکان می‌توانند به جای قالب‌های گچی یغور از چاپگر سه‌بعدی استفاده کنند و قالب‌هایی متناسب با اندام و از جنس‌هایی دیگر و نفوذناپذیر بسازند. در واقع با استفاده از پویش‌گری(اسکن) سه‌بعدی می‌توان قالبی کامل و بی‌نقص درست کرد. می‌توان شکاف‌هایی هم در قالب تعبیه کرد تا به اندام استخوان‌شکسته هوا و نور هم برسد، قابل شست‌وشو باشند و کثیف نشوند.</a:t>
            </a:r>
            <a:endParaRPr lang="en-US" dirty="0">
              <a:cs typeface="B Nazanin" panose="00000400000000000000" pitchFamily="2" charset="-78"/>
            </a:endParaRPr>
          </a:p>
          <a:p>
            <a:pPr algn="just" rtl="1"/>
            <a:r>
              <a:rPr lang="ar-SA" dirty="0">
                <a:cs typeface="B Nazanin" panose="00000400000000000000" pitchFamily="2" charset="-78"/>
              </a:rPr>
              <a:t>به چنین قالب‌هایی می‌توان روزی 20 دقیقه تراگذار فراصوتی(</a:t>
            </a:r>
            <a:r>
              <a:rPr lang="en-US" dirty="0">
                <a:cs typeface="B Nazanin" panose="00000400000000000000" pitchFamily="2" charset="-78"/>
              </a:rPr>
              <a:t>ultrasonic transducer</a:t>
            </a:r>
            <a:r>
              <a:rPr lang="ar-SA" dirty="0">
                <a:cs typeface="B Nazanin" panose="00000400000000000000" pitchFamily="2" charset="-78"/>
              </a:rPr>
              <a:t>) وصل کرد تا درمان را به میزان 80 درصد تسریع کرد.</a:t>
            </a:r>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TextBox 3"/>
          <p:cNvSpPr txBox="1"/>
          <p:nvPr/>
        </p:nvSpPr>
        <p:spPr>
          <a:xfrm>
            <a:off x="9826906" y="5845215"/>
            <a:ext cx="931665"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14</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sp>
        <p:nvSpPr>
          <p:cNvPr id="9218" name="AutoShape 2" descr="data:image/jpeg;base64,/9j/4AAQSkZJRgABAQAAAQABAAD/2wCEAAkGBxQTEhUUExQWFRUXGBcWFxgUFRcYGBgYGBQXFxcXFhgYHCggGBwlHxcVITEiJSkrLi4uFx8zODMsNygtLisBCgoKDg0OGxAQGiwkICUsLCwsLCwsLC8sLCwsLCwsLCwsLCwsLCwsLCwsLCwsLCwsLCwsLCwsLCwsLCwsLCwsLP/AABEIAMMBAwMBIgACEQEDEQH/xAAcAAAABwEBAAAAAAAAAAAAAAAAAQIDBAUGBwj/xABDEAACAQIDBQQHBgMHAwUAAAABAgADEQQhMQUSQVFhBiJxgQcTMpGhsfAUQlLB0eEjYnIWU4KSotLxFSQzQ1Rjo7L/xAAZAQADAQEBAAAAAAAAAAAAAAAAAQIDBAX/xAAlEQACAgICAgICAwEAAAAAAAAAAQIRAyESMUFRImEEEzJCkRT/2gAMAwEAAhEDEQA/AOVKmYvTYEaZkaaaiOakn1RzvxNs9eEBqE/+k3hn8O7FOpzApMR49eHdmOzrTQVWnkLI3M97Qi/TkYRp5gmk1x/8g4DK+XgIlqBtf1TajInPx06R6lvk50iB/Vf8oOx2gUkBW3qm1uO+ctRpbrB9m3XDbjm44NcZgqd4bvw8JJTD7xF6Zyva7SdSw1tKZP8AiGvkJnza2aLGpaI+zz3BJLHKQ9n5XHIke4yU06X2chk9sMfWt5H4SEGk/bg/ieQ/OV0F0ZvsW1S/LyERBBGIWhzHl84dbX65mJp6iHU1+ucfgQlWI0hs5Opv4xMvOxmxPtmLp0TfcuXqEaimg3nt1IFh1YRDKXcNr2NtL2yvyvCnq5uz1CpRFGpSQ0wABTsNxQNAo4W56zm+3/Q2rVw2GqerolWLK12KMB3Ql8ypOtzcW43yAOMQSbtfZlTDVWo1l3XU2I4HkQeIOoMhQAEEEEABDggjQAhwoUq6AWseWnI4Mk0KkuMkyZDtOjHhQj1ICSAk2SMrIBoxLUpPKRlljoLIm5BHysKFBZKqYMbtt1jY3yPTPhGv+nm1wrE30uAbc8xCUby+zUNjfTn5dPjGK+I3rBcgLAm+uXD3TzaZ3uSHK1ZN7vU262cH8tYiljlGXqib2Pt8r9I/TxKDuhRu3BvrlkM+hv8AGWWD2RcXWwyOuosDp10sI6Q7fhlem1KYtekwIzzaXuztoYep7IUNwDOVzuMszaRR2dquGBANhcNe+nDLoBKyn2fqnvbuQz1/SS8UZGkcmSP2XJBFaqGsDvkkC1rnPK3jHjIVCgVexa91Rgb3NrWz63U5GWG7NDBrZle0C98eB+cqpd9pEzU+MqwgC35yo9GUuxiCGRCgIXT1EFSCnqIdXX65x+AETuPog7Hvh6NTE1l3alUKqKfaWlvKxJHAtYG3IDnK70S+j0MExuKW4PeoUyMrcKrjjzUefKdYq4xVazGwOQPXmT1JA8SJnNqhol0M5IKZRnDCSVjJOVembsr6+h9opr/Fogk2GbU9WHW3tDz5zgs9lYikCLETzr6U+w5wdU1qK/8AbVDw/wDSc/dPJTw93K9WM5/BBBAA4IUEABBBBAAQwYUEALDCV5a0muJnUe0ssLi50QmZyiWDxl4DWvEF5tZmJMKHeCAFgFLLf+INM2yuD9GEKSLpTBG9oeFyFsfeIhEZWGVRgbG5zGflqPGN1MaWIysQCPOzGefjSSO7I9kladIXJyGd1OZFwRu+W6D4sJsfRxTpVarl8jw4jTTpac4qVDlnnx9/7TZ+j5GZxu3ub5dLf8/COTQ8d2di/wCh4fdICZG9xwz18pW1tl0kvurrrfPPnLXDAgd4zMdpO16UW3UpmpfLeLBVJ6XzMhbOmLrsxvabZHq6vrALKcjb3j85X7sve1zV6mGpVPVlUd91je+6CDncaX085UBY3oyyJctGY7UJkp/m/KU9Jr2GhAt8f+Joe1dP+GDyYfIzLb/P95UHo5prZKej4c4hsOeUZ9cecdpVzfPQ9ZpaZGxvdsZoOw+wftuNp0mF6YO/U/oU3I6XNl/xSkw+GepUVKalnYgKo1JPCd/9HvZYYGmVazVnAaow0HKmvQZ+JJPKQ3Wi1FtNm5wygAAAAaADQcgOk5r6QqjYjD1aVJvYVmYgHMoKptlx/wC2xOXN0nSaJyjDbNpk1CFF6hu4OhPqtzIfMcyx4mZtbsSZn+wvayniKaI1RfXhbNTzV1K5FWRs7rmCdDr4bOk0w+1ezFBKgxVKmEroS6sL/eaozb1uBNVwf8PKabY+OFRAwyvqOIPEHrGmhFzu3kLaezErU2p1FDIwIZWFwQeBkLB9p6BxLYR29XiFsQj5esUi6tRY5VARwGYzFsjL2MDzP6RPRzUwLNVog1MMTrq1Lo/NeTe+3HAT2liMMGBBAIIsQRlY8DOHekb0TlN7EYFSRmz0BqOZo8x/J7uUaYHHotKZMIqY61xY8IwG2pkcIiWlS26fMfAyrjaAEEEEQAilMTBACTSrSdgqFSqd2lTeo3KmrMfPdGU1voy9Hhx38evvLhlNgBkapGoU8FGhI8Bxt2laWEwFIIPVYenwFwlz5m7HqbmX+1onimefh2Wx3/tK/wDkME67iu2tMMQoJHAjQwSf+l+iv1I44tEWuUfj7bWv8BF7Lw1M4inv29UzbrAtZc1IAZgbhSd254AmLahve0q5AgXe5z5gHORmYC6ncHAgAnLSc6lR1tHQ9tdgaNRlSlanV3VP8NXWmDe264Zjm2dip+7mJF7N03wmMSjUXdcceBBJGR4g5fGWHYrtWzAUqlM1CFG7UHt93gQdSAcje8v9oYanVdapS7WGboVYWvbXxPvlW0bOMZfJGixFH1ild61+ImZ2h2Tw6uHAZqmhZjdjmDmeAuNAJb0K54xGNxFhlmfq0IyaGoq9k6vh6Nai1I2FMgqdBmOXW85XXwvq2ZL726d24424y/2yKVSiVWm9RkyL0zugEN3iahIUZ30zmY2Wp9Ut9c7+O8bwapGeQqe1lP8AgMeRU/6rfnMROidpKd8PU/pv7iDOeGVj6OTIthQ4U0HYnY/2nEoCLohDvfiAR3fM5e+W3RKVujpHoo7MeqT7TVT+Mw7m+bbiEcvxHU9LDnNvU2ktM+0rlm3Qq2JuTkB75RYjalVv4NKlnmN9gQoHMc5TY77NspqdZnBq3DGmLFqgOTEDhqbE8QJl3tnVpRrwdXQQme0i7K2lSxFJatFw9N81ZfkR90jiDmI5XbWaHGRsdjQBmL/CYTB9sKeFxRV+5QqNYktcI/Bui8+Wuglt2t2xSw6b1Zwo4DVm6Kup+U4Rt/axxFUtbdXPdXkOZPEmQo7KvR6Q7V9laG0UQvlUp50qikjrusRmVJscswcxxvC2X2kr4V/U4pSwXK59sDgQdHX6vOXej/0lPhAKOIu9EZK2rUxy/mX4jrOyJXwu0KQIZXH3XQjeU9D8wYpxb2nsE15NLgMfTrKHpsGHTh0I4GPvTvOZ4jDV8DUDK3dOjr7LdGHA9D5TX7A7TpXsr2Spy4N/ST8pMcl6emNx8oxvpJ9GKYrer4UBMRqy6JV8fwv/ADaHjzHBK+HdHanUVkdSVZWFiCNQQdJ7LZbzD9v/AEeUceN8fwsQBZaoGTDgtQfeHXUfCbJknm807i0iVaZBzml252fxGCqerxFMr+Fhmjjmj6Hw1HESv9UGFjLApoJMxGz2XMZjpIqoSQACSTYADMnkBJATNX6OuyLbQxSoQRRSzVmH4eCA/ibTwueE0HZT0SV6wWpiz9npnPc1rEdQcqfnc9J2/s3sihhaIp0ECIOA1PVic2J5mKwFV8fhcKqU3qUqChbIrOqd1crKCdBOM+lXHfbsVRp0SDSVDepcEG7XJHgAPfLD024QVKyPSfv7m5VW/AEmnbqbsLeE5zWd6OH7x/iVe6M81pgAG3y8zKqugGsXt+rvsKbbqA2UdBlfz184cpLQQoDQ0nZgAHRb2Gd9eI0MdC7qtdiSPwqActRn9ZROz1FyM9b5Dn1k8oBcWW5zzcb2nAXnP06o6ruN2L7EbVUY2iAahuWB3iLew3Cdsa1RLE+B+uBE4RQG461EsGU3VrA/sfOa7ZXb2pTyq0ldf5Lofcbg/Dymksb8BizRpqRsMVVaiTvZpz4r49OshYzbdJLksoyyzv55QqXavC4hbes9W34atkPgGvut77zHdqsEAbqFz5gZdR+0UVumbSl8bjs022q1M4bddwKaqAoU7tyBe4Gpmd2QB6sWBUEkgHUAm4+usx/29aTMpLOSLbwbTmBfy0lvsntFRCKHYqwABuptkLai8Jr0c/K+2XG2U3qFQfyN/wDkzmvq9Pqxm+rbboMrAVV0IzuNRbK4zmBpiGNPZnkaDo0CzBVFyTYDrOh4TZdbZ9KniaaesIFqy52G8QQ2WdtB0yyMoOyFWmmLomp7JbdJPAsCqk9LkTtOPxK0KbMbZDP3RybTKxxTVnNe0PpC36IWgKlOoeJ3bKOatqTrwE57isS9RizszsdWYkk+Zkvb2P8AX1nqWABOQAsLeUrpSRnKTZZbH27iMK29h6z0idd1sj/Uuh8xLmr6Q9ouLNi2F/wpTX4qoImUgjJJGMrVHbeqMzsfvMxYn/ETnI8UGtBlABMsdj7br4Z9+hUZDxA9k/1LoZXkQoAdp7K+lmnVHqccgW+RbWm39QOa/Hxmkx2xAR63Ct6xDnug3YdVP3h8fHWecpe9m+1mJwTA0XO7e5Rs1PlwPhM541IabR6F7OdrCLU65NtA51HR+fjNmHBAtmDynIuzna7A7SIWt/2+JOVwQN4+JFn9wM1eErVsCwWofWYc6MB7N+I5f0+6Z8nDUuvZVJ9Gpx+zqdZDTqotRG1VwGU+RnP9r+hzCuScPUqUD+E/xKfuYhh/mnRqFYMoYEFSLgjQjnI2Jx/BLE8/uj9TNeVEqLfRx9PRZUp1QtaujIQTelvB+l1YWUa53Ok1vYvsBh8Ixr/+Wtc7juB3BoAgGQa2ra55WGUvwBvG/edvef0EtdzdUDlBSbNZxUVRHdbm0y/pOwmJbCD7NWWlZruGYrvrYgKGGd72NuM1iDjPNXb7FV6OMdGxRrFHZlJZmK717bwOSsAdBpKiZMrK9cUagV39Yad8l0Lt7RYnlpx0lXtDHNWffbwAGgHISMTClCF70ERBHzYqNLhgN6xtY8yQMtJOcLlubgI47ha3UE6SuJNxY2zGdgeIvkZbM9ltZmJN95yOGWQHCYuPyN4S+BDanxGX18YhieJBjpP7QtwHUfrOkwI+8PC/OEztbdubcr5e7hJRw4t9fnI1Sgw0/b9og2uiqqYA3yz6GQCJerXF7HI8jx8DxlLWPePjJlQCBHFyiI4dBEMkhgR+stsd2wr1cOKDnesLBz7RXk3M8L6/ORuzmxDiqhXeCU0G87ngOAF8t48LkDWa/Z+xsNXwtRKdCpS791NYDfPdFiG5ZeF/GKQKTXRzYCALc2Em7R2c9F91vI8D+/SJwS8YLYD2GwA+9meQ0kn7Cn4fnCQyXTM0pAV1fZeV015GVjqQbHKajSR8bglqDLJuf6zN6L42tGegtFVaRU2ORiIEAgh3g3YAAGdP9G/pBxIdMHWpti6T90DWog5gn2lGpucs85znAbPq1nCUkZ2OgUX9/Kd89HnZFcFRG8Aa751HGdhwRT+EfE58rROSSNMeNyZqdnYMICqs3q94sqsb2vwkjGV91Tui5ENTHsiMxMV1o6aoRsajYbzZuePIchGO1O0lSnuq6LUfuoGcLmfjwkhQOkpe0G2qeHQud0styt13u9bKy8T4SuWqI/W27Mr/ANX2jQoth3ZN7vbtUAlt1mJAA0yvYE8Oc4rtn/zPe9ybm+pJ1PW+t51dTjK9D12NdKY7zWUd5hqA27py3ROXdpaDpiHFQbrZEDoQLWlwe6FlS4WlRVwQQTQ5g7QQQSqA1bUl5DzziqC2Ed9XAonJilc1Z0ZI1HQndilHKJ3c8v3jgFp3HKGVid6+nwEAW+Z/aNnEFsqYB/mPsj9fKAEfG0VIsxGel9b9LZygxeG3Tkbjzv53mnZSLZlmPkPHLhC+yA+0Sx8SB5AfneJqwspNn7Jeou8CoXmTc5dBIuOo7jlb3tbPTheaj7OLi11A4LkPO2sN6I1sL8TbP3yeLvsq1RQ7MxAySozoN4MrobFGyBJ5ggeVr8wej7ExFNvWer3L3Vm3LHW4sSNdDn1mPxmEFQWPO4PES32BtdsOio6q6KpW47rW3t4HM2yz4C99csxrRLJ/a/Zgeg1S1yoJOXL73jOZ06tvCdO2l2ho1KDqi1SXRgAVUW3gbZlph6exlsN5jfja1pMUxoYwRZzuqCx5ARf25QbG9xkctD5ybR2eiZrvA894/lNtsn0XNi6aYitWZfWKGCqovun2d5jqbZ6Rylx2y4x5dGYw1FKi3VySEZyMhZVW5458rayJhK4BU7oJUm6tmlQEey+d042YaZaEXnS6PoooKCvrKp52YLf3CWK+jel6taW/UZFJZVYg7pOu6xG8AeIBsdbXzmLzJ+zdYWvKONdodihFp4iiWahV3gN/N6VRbb9GoR94XBByuCDzlLh8K7myKzHkoJPuE9HYLsTQVGTc3lyJV81JAIBsciczn1l7htn0aQsqItuCqB7rSVkfobwx9nn7ZPo4xtex3BTB41DY/wCXWbXYnofRbHE1C1tVp5D38R4WnT3xaFcvHLUWkOrtIXtf3jWTLI/ZcMUfX+jeyNg4bDLu0qaoOi2v1J1J8ZZBxy+vylU20QL8enGMVtsWGlvGZ8kbqFl36wDp4xlsb+FSevD95n6u3aa5swv4EyrxXbFRpvkdNxfmYcmw4JGuLl8if090hYjCrRb1hG+57qjU3OiqJjR23LHdViPElvgAb++S8JWxrE1UKMxFg1ZrBRxCUlvYHmWuZSBtVVmiTYdz67FML6rTBsi8e9+L5TgXbDaPr8XVcezvFV/pXIEeOZ85qu2G2ao3xWxYq1fZFOmLIOZIHTmZzwzbHHycmedriFDhQ5qcwcKCCOwNuxiGWOAxLGefGVSTO6StUIXrItfaCrfIseAHGHiKJb7x8IhcEAPjPSOAKkpfOocvwjTzPGTUPIZSC1VEzY+UivjXqHdTuj8ucYixNU7xVfa4ngo4A9ekl01sJVUa6UhurmfiTzMmpics4wJdo28ZXFgm14FrqeMAHVPujWJOQHM2+BP5QV6wAsJFqHujowPvBH5wAlK2XuhMZB+1btwwNvrWPs/EZjWABYp7IfA/KenMHTVKdMCwCoi+5QPynmTAqKtelTZt1S4v1tmBfhpO/YbFl1FmFrDpoJhml0jpwwtNmgeooB0/5kdsYuvPSUuKxYGW8PrSVOL2yiauunCc7mbrEaXE7QAFyba8emkq8ZjU4m5yGR65TIYrb92sMzwXMn/KMzEUsBiax3mb1S3ub5sbZA7oOXmRIcvZpGNdGhr4mmmZdV3r6tY5G3OUmL7W4SkbPX3v5QpJ9/GV/aLsqXot6qq/rL3uzWDHiDbQHnOQ4miyMVcEMCQQdQYYoxydMWeU8VWuzrtf0mYBb7tGtUPOyj4k3mO2t6Q8RVJ3AlJToAN5gP6j+kxsE6Viijkeeb8lm+3sQdarfD9JGqY+o2rsfORYJfFGblJ+R25PE++PU8Uy+zUqL4MR8jIoMWGvrGJOhLGJjhp8s/nEQEFBDggAIUEEAOgGjnCalJCQiJ5h6BW4kbpy46Svqio33wB0/WXeJo3W3HUSmqoOo8iflO/BPlGvRx5YcZWQXwIGZbORq1YDu0724sdT+0mVQo+6WPXuj4yO2FLC5AVek2MhFCoF0BJ5yVRoVH1yEr0cg2QmP1cbUXK8LAl1mVO4uZPtG/whk8RKf1udzJFPG2jsKLenUuI4mhlbTxS6g+RksYlQu9kRy/KOxDlwQS2QHE5SJiMYn3SbaW4eXKQ9oY81DYCyjQfrIhWJyHRL+05jO1jeanB9vHAs6FstUJF/EaecxqkR4PIcVLs0hklDo1OM7bMfZpf5mJ+EpcT2mrv94IP5AB8ZXMLyORJ/XFeByyzfbOm9mtqo4DgBbmxHInnxM1eHxhtlnnOMbE2kaL/ynXp1nSNj40OAVNwRecOXFxl9HZhy8lRsadcEDnpnymW7Y9k0xKl6fdqjQ2sD/K3TkeEusGpJ1P1/zLfDUr5TJWna7OnknHjLo844nDsjFWBDKbEHgY1O29s+xa4pN5AEqqMmtr/K/TrwnGcZhXpOyVFKspsQeE9DFlU19nm5sLxv6GIIIJqYAggggApWjhYHX3jXzjQhqIACFFGEBEAUEFoIwOlqkVuxxBEu4nlnpDLLKzH0cyRrxHPrLNnjVxrKhNwdoicVJUzOVGtw8zIGLJbU5SdVcEn3++RhR3jc5KNT+U9U84PB4cBd45D8v3kMtvueVpLr1rjLJRpIuzxkxiGR6qd60aMkVPaBjFTUxMYUAMKCIA45VNj9c4iLr6/XMwAQw4iKVolDwOkIiAD6MIy4gBijGA3LTY22XoMLZrxX8xyMrDBJaTVMabTtHYOz3aGnWHcNmyuOI6TaYGsCAdf1+re+ecsPXamwemxUjiOHj0nROyvbxckrWVsu991vHkZx5MDjuPR2486lqXZ19AGvl9WmR7Z9haeLXe/8dUDuva+X4XA1X4iXNDbNMDvMVzt3lYfG0ssPjVcXVldf5WB01k01vovkn8e0eaNtbErYV9yshU8DqrdVbQ/OV09Q7U2TRxClaiKwPBhx4H95zzbvoppZtRqNTP4W76+WYI95m8c6/sc8vx2/4HIZM2dsyrWNqaFuZ+6P6m0E3eyvRrZya9TeQcEBG94k5geE0e1toU8HhyyqqqmVNLCzVLdxbDUA95ug6wl+QrqGxx/GdXPSOZ7boJhV+zrZq2Rrvb2TqKKcgPvHUnLhKZRLEVkVWdr1K7km7eyt9X/mOvnK+ao55O+hLQoYhGUSFeCJgjA6fENJCUGb2Rfrw8zoI+Nn/iceCi/x09155qi30d7kl2VhjOIQ+rcgE2U3IGXLWX6YVBotzzbvHjw04co86AixzByseWlvcZrHHu2ZSy6pHOSF1YaZDr0kOtVLmwyHKWnaDZ5pVLE3W11PMcj1HGQMNTznenZxjeNXdS0awWVNjF7WaMq1qXjAYwdFPWNNqY847g9/zihRCi7anReJ6tyHTUxDGHQi1+Iv5REsMRTuDxKqmnUXYeRMgRAARdU5/XMxEUYAIirxMEABHqWcZigbZwAcqUpqOwGwcNjHqUqzutbdvRUWCvb2rnUka25AnhKOgQw+cRZkYMhKsMwVJBHgRpHQC9ubNbC13pMQSpsbEHyNtD0kFhxES4gVogN12G9Ib4W1HEL67D6C4vUpctwn2lH4D5EcewbMwVGvhUq0nWsCAd6ncaa7uhUg3utgQSZ5o3LkW0mj7Jdq8Rs2rvUzvU2Pfpk2V+o/C3W3jcZRNDTO30ndN6zGoBbutry9oZ+F78fNP2vfHEcwwz1+IyOYmZ/t5gkwgek5eqx79Ood172+8c8swLi41ljgdqUDg2xNZgtUDfWoLd7efdFJAWzpXsLfdPeJvczDJh5LXZ0Y87i99EnH10pqzsQFUEszaADif0nFu1HaL7TUJC2RbrTB4LfNiPxscyegHCWHbvtJUrsKfsUx3txSTf8ACzmwJPEC2QI4zIQw4eO32GfPy+MehwG+cJooRIm5zBxDGLYxqCAEEEEYHamBOpvb9oN3X64GKI+vMQx9e8znLEgZ/XMfrE7v15ftFD5/oIDr9c/3gBUbcwQrWU5cQeRz/UTLYvZlSlnukr+IZ+/l+xmyxmovx59LXB6H5gRpMTbLjlkRY28eI6i4noY4KUEc0pNSZzjEKarhUFySAOVz1j1bALTJSpVAKkg7iF89MibDnxm5r4emzq+6gYZ3JtwtmbD4ypbZ1Agl+8zMclcg3a508+fCJ4n4LU0ZE1O9amCToCwBbyAyEl0cEyd83LgbwAzseBPPPTmZoaWHCZUlVSe6TYccrXNy2flHMJSVXph/ZDirVY5kpSO+5PU7th49ZSxcexc76KjaGE9VXr0+C1XX3Na3lmJQYmlusR7vCXlfEmqz1Wyao71COruWNvf8JX46ndb8V+U5b2WVwghQ4xgmh7I7DXF1Fp53J7xtkqAqL3vrdpnrS57J4plxNJVYqKjohIJBAZgOB+HGJgi/9IXYgYKvu0C9SjuBy5F90aHe3Rln85iipGuhF56d2XtHdU06yirSdSj5ZkEWzB1nFu1vZIYfEGnTYNQqk+oc/dY6U3v7N/Zz6HnJjki+mW8co9oxtNipuPrpLMWZbjjKsgqxBBBBIIORBGRHQyThau7/AEn5zRECa9CRJelAZWYqhxEbQEdGtJBe6215SJFI1pICqqbptr4R1cdUCCnvHcDb4XgGta498Q4vnGYAKdySSTcnMkwIImOqImACcoBAYCYgEOYmHeFKAEEEEANf/aPE/wB5/oT/AGwf2jxP95/op8/6YIJNILB/aPE/3nD8Cf7YR7R4n+8/0J/tgghSHY3W29XOr/6E/wBsY/65XyG/lyKIR5XXKCCaxbUdE0mwsRtSrf2v9K8vCMptKrf2v9K2yvbK3UwQS+Uq7FxQuptWqWHe4j7q/K0jV9oVChu3tMN7IZ2zAvbS9jboOUEETk/YJIinEtpf4CAYhufwEEEyZREMF4IIAHfKKoVCrBlNmUgg8iDcGHBADdL2vxn99/8AXS/2yHtftDiK1NlquGUjQ06fzC3hwTGMUmtGzk2uzMbVxDVH33N2ZVLGwFzujM249eMioxEEE2Rk+yRSxLAZH5QPiGOp+AhwRiIrmJggiAWjWiWgggAUXvGCCABBoRMEEACggggAIIIIAf/Z"/>
          <p:cNvSpPr>
            <a:spLocks noChangeAspect="1" noChangeArrowheads="1"/>
          </p:cNvSpPr>
          <p:nvPr/>
        </p:nvSpPr>
        <p:spPr bwMode="auto">
          <a:xfrm>
            <a:off x="155575" y="-2117725"/>
            <a:ext cx="5857875" cy="4419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0" name="Picture 4" descr="http://www.tejaratnews.com/images/%D9%BE%D8%B1%DB%8C%D9%86%D8%AA%D8%B1-5.jpg"/>
          <p:cNvPicPr>
            <a:picLocks noChangeAspect="1" noChangeArrowheads="1"/>
          </p:cNvPicPr>
          <p:nvPr/>
        </p:nvPicPr>
        <p:blipFill>
          <a:blip r:embed="rId2"/>
          <a:srcRect/>
          <a:stretch>
            <a:fillRect/>
          </a:stretch>
        </p:blipFill>
        <p:spPr bwMode="auto">
          <a:xfrm>
            <a:off x="1023677" y="4479526"/>
            <a:ext cx="2923290" cy="2205539"/>
          </a:xfrm>
          <a:prstGeom prst="rect">
            <a:avLst/>
          </a:prstGeom>
          <a:noFill/>
        </p:spPr>
      </p:pic>
    </p:spTree>
    <p:extLst>
      <p:ext uri="{BB962C8B-B14F-4D97-AF65-F5344CB8AC3E}">
        <p14:creationId xmlns:p14="http://schemas.microsoft.com/office/powerpoint/2010/main" val="21349881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220"/>
                                        </p:tgtEl>
                                        <p:attrNameLst>
                                          <p:attrName>style.visibility</p:attrName>
                                        </p:attrNameLst>
                                      </p:cBhvr>
                                      <p:to>
                                        <p:strVal val="visible"/>
                                      </p:to>
                                    </p:set>
                                    <p:animEffect transition="in" filter="checkerboard(across)">
                                      <p:cBhvr>
                                        <p:cTn id="23"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53083"/>
          </a:xfrm>
        </p:spPr>
        <p:txBody>
          <a:bodyPr/>
          <a:lstStyle/>
          <a:p>
            <a:r>
              <a:rPr lang="ar-SA" sz="4800" dirty="0">
                <a:cs typeface="2  Titr" pitchFamily="2" charset="-78"/>
              </a:rPr>
              <a:t>اسلحه‌های </a:t>
            </a:r>
            <a:r>
              <a:rPr lang="ar-SA" sz="4800" dirty="0" smtClean="0">
                <a:cs typeface="2  Titr" pitchFamily="2" charset="-78"/>
              </a:rPr>
              <a:t>پلاستیکی</a:t>
            </a:r>
            <a:endParaRPr lang="en-US" sz="4800" dirty="0">
              <a:cs typeface="2  Titr" pitchFamily="2" charset="-78"/>
            </a:endParaRPr>
          </a:p>
        </p:txBody>
      </p:sp>
      <p:sp>
        <p:nvSpPr>
          <p:cNvPr id="3" name="Content Placeholder 2"/>
          <p:cNvSpPr>
            <a:spLocks noGrp="1"/>
          </p:cNvSpPr>
          <p:nvPr>
            <p:ph idx="1"/>
          </p:nvPr>
        </p:nvSpPr>
        <p:spPr>
          <a:xfrm>
            <a:off x="913775" y="1463578"/>
            <a:ext cx="10363826" cy="2096051"/>
          </a:xfrm>
        </p:spPr>
        <p:txBody>
          <a:bodyPr/>
          <a:lstStyle/>
          <a:p>
            <a:pPr algn="just" rtl="1"/>
            <a:r>
              <a:rPr lang="ar-SA" sz="2400" dirty="0" smtClean="0">
                <a:cs typeface="B Nazanin" panose="00000400000000000000" pitchFamily="2" charset="-78"/>
              </a:rPr>
              <a:t>بدا </a:t>
            </a:r>
            <a:r>
              <a:rPr lang="ar-SA" sz="2400" dirty="0">
                <a:cs typeface="B Nazanin" panose="00000400000000000000" pitchFamily="2" charset="-78"/>
              </a:rPr>
              <a:t>به حال مقاماتی که متولی نظارت بر کاربری سلاح‌های گرم و سرد هستند چون با چاپ سه‌بعدی می‌توان اسلحه‌هایی از جنس پلاستیک ای‌بی‌اس تولید کرد و به راحتی با آن گلوله‌های واقعی را شلیک کرد. حتی ارتش آمریکا هم به صرافت آن افتاده است که با چاپ سه‌بعدی کلاهک برای موشک‌ها تولید کند تا هم بتواند رفتار مواد منفجره را دقیق‌تر تحت واپایش(</a:t>
            </a:r>
            <a:r>
              <a:rPr lang="en-US" sz="2400" dirty="0">
                <a:cs typeface="B Nazanin" panose="00000400000000000000" pitchFamily="2" charset="-78"/>
              </a:rPr>
              <a:t>control</a:t>
            </a:r>
            <a:r>
              <a:rPr lang="ar-SA" sz="2400" dirty="0">
                <a:cs typeface="B Nazanin" panose="00000400000000000000" pitchFamily="2" charset="-78"/>
              </a:rPr>
              <a:t>) قرار دهد و هم سریع‌تر پیش‌نمونه تولید کند.</a:t>
            </a:r>
            <a:endParaRPr lang="en-US" sz="2400" dirty="0">
              <a:cs typeface="B Nazanin" panose="00000400000000000000" pitchFamily="2" charset="-78"/>
            </a:endParaRPr>
          </a:p>
          <a:p>
            <a:pPr algn="just" rtl="1"/>
            <a:endParaRPr lang="en-US" dirty="0">
              <a:cs typeface="B Nazanin" panose="00000400000000000000" pitchFamily="2" charset="-78"/>
            </a:endParaRPr>
          </a:p>
        </p:txBody>
      </p:sp>
      <p:sp>
        <p:nvSpPr>
          <p:cNvPr id="4" name="TextBox 3"/>
          <p:cNvSpPr txBox="1"/>
          <p:nvPr/>
        </p:nvSpPr>
        <p:spPr>
          <a:xfrm>
            <a:off x="9826906" y="5845215"/>
            <a:ext cx="925253"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15</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pic>
        <p:nvPicPr>
          <p:cNvPr id="8194" name="Picture 2" descr="http://cdn.yjc.ir/files/fa/news/1392/5/3/1365114_826.jpg"/>
          <p:cNvPicPr>
            <a:picLocks noChangeAspect="1" noChangeArrowheads="1"/>
          </p:cNvPicPr>
          <p:nvPr/>
        </p:nvPicPr>
        <p:blipFill>
          <a:blip r:embed="rId2"/>
          <a:srcRect/>
          <a:stretch>
            <a:fillRect/>
          </a:stretch>
        </p:blipFill>
        <p:spPr bwMode="auto">
          <a:xfrm>
            <a:off x="1046827" y="3994726"/>
            <a:ext cx="4196505" cy="2631779"/>
          </a:xfrm>
          <a:prstGeom prst="rect">
            <a:avLst/>
          </a:prstGeom>
          <a:noFill/>
        </p:spPr>
      </p:pic>
    </p:spTree>
    <p:extLst>
      <p:ext uri="{BB962C8B-B14F-4D97-AF65-F5344CB8AC3E}">
        <p14:creationId xmlns:p14="http://schemas.microsoft.com/office/powerpoint/2010/main" val="32292294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heckerboard(across)">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79654"/>
          </a:xfrm>
        </p:spPr>
        <p:txBody>
          <a:bodyPr/>
          <a:lstStyle/>
          <a:p>
            <a:r>
              <a:rPr lang="ar-SA" sz="4800" dirty="0">
                <a:cs typeface="2  Titr" pitchFamily="2" charset="-78"/>
              </a:rPr>
              <a:t>گوشت </a:t>
            </a:r>
            <a:r>
              <a:rPr lang="ar-SA" sz="4800" dirty="0" smtClean="0">
                <a:cs typeface="2  Titr" pitchFamily="2" charset="-78"/>
              </a:rPr>
              <a:t>آزمایشگاهی</a:t>
            </a:r>
            <a:endParaRPr lang="en-US" sz="4800" dirty="0">
              <a:cs typeface="2  Titr" pitchFamily="2" charset="-78"/>
            </a:endParaRPr>
          </a:p>
        </p:txBody>
      </p:sp>
      <p:sp>
        <p:nvSpPr>
          <p:cNvPr id="3" name="Content Placeholder 2"/>
          <p:cNvSpPr>
            <a:spLocks noGrp="1"/>
          </p:cNvSpPr>
          <p:nvPr>
            <p:ph idx="1"/>
          </p:nvPr>
        </p:nvSpPr>
        <p:spPr>
          <a:xfrm>
            <a:off x="913775" y="1698172"/>
            <a:ext cx="10363826" cy="1839685"/>
          </a:xfrm>
        </p:spPr>
        <p:txBody>
          <a:bodyPr>
            <a:noAutofit/>
          </a:bodyPr>
          <a:lstStyle/>
          <a:p>
            <a:pPr algn="just" rtl="1"/>
            <a:r>
              <a:rPr lang="ar-SA" sz="2400" dirty="0" smtClean="0">
                <a:cs typeface="B Nazanin" panose="00000400000000000000" pitchFamily="2" charset="-78"/>
              </a:rPr>
              <a:t>ساخت </a:t>
            </a:r>
            <a:r>
              <a:rPr lang="ar-SA" sz="2400" dirty="0">
                <a:cs typeface="B Nazanin" panose="00000400000000000000" pitchFamily="2" charset="-78"/>
              </a:rPr>
              <a:t>اندام‌ها دشوار است زیرا دارای ساختارهای ظریف و پیچیده‌ای هستند که چاپ سه‌بعدی‌شان با فناوری کنونی دشوار است. خوشبختانه تولیدکنندگان غذا می‌توانند با همین فناوری چیزهایی تولید کنند که رواداری خطایی‌شان بیشتر است؛ مثل تولید گوشت. متاسفانه تولید گوشت به این صورت هم گران تمام می‌شود و به نظر برخی غیراخلاقی و ناهمساز با طبیعت است.</a:t>
            </a:r>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sp>
        <p:nvSpPr>
          <p:cNvPr id="4" name="TextBox 3"/>
          <p:cNvSpPr txBox="1"/>
          <p:nvPr/>
        </p:nvSpPr>
        <p:spPr>
          <a:xfrm>
            <a:off x="9572264" y="5845215"/>
            <a:ext cx="1043642"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16</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pic>
        <p:nvPicPr>
          <p:cNvPr id="7170" name="Picture 2" descr="https://encrypted-tbn0.gstatic.com/images?q=tbn:ANd9GcT7BMaZQ7mI18axXBVH0w0iwTS2jBTCbakPEPwAJ3JdH55r_YnOzg"/>
          <p:cNvPicPr>
            <a:picLocks noChangeAspect="1" noChangeArrowheads="1"/>
          </p:cNvPicPr>
          <p:nvPr/>
        </p:nvPicPr>
        <p:blipFill>
          <a:blip r:embed="rId2"/>
          <a:srcRect/>
          <a:stretch>
            <a:fillRect/>
          </a:stretch>
        </p:blipFill>
        <p:spPr bwMode="auto">
          <a:xfrm>
            <a:off x="1035251" y="3435932"/>
            <a:ext cx="4975418" cy="3173212"/>
          </a:xfrm>
          <a:prstGeom prst="rect">
            <a:avLst/>
          </a:prstGeom>
          <a:noFill/>
        </p:spPr>
      </p:pic>
    </p:spTree>
    <p:extLst>
      <p:ext uri="{BB962C8B-B14F-4D97-AF65-F5344CB8AC3E}">
        <p14:creationId xmlns:p14="http://schemas.microsoft.com/office/powerpoint/2010/main" val="111712107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checkerboard(across)">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75042" y="2740307"/>
            <a:ext cx="3932767" cy="3128058"/>
          </a:xfrm>
        </p:spPr>
        <p:txBody>
          <a:bodyPr/>
          <a:lstStyle/>
          <a:p>
            <a:pPr algn="ctr" rtl="1"/>
            <a:r>
              <a:rPr lang="fa-IR" sz="166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Titr" pitchFamily="2" charset="-78"/>
              </a:rPr>
              <a:t>پایان</a:t>
            </a:r>
            <a:endParaRPr lang="en-US" sz="166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Titr" pitchFamily="2" charset="-78"/>
            </a:endParaRPr>
          </a:p>
        </p:txBody>
      </p:sp>
      <p:sp>
        <p:nvSpPr>
          <p:cNvPr id="3" name="Title 2"/>
          <p:cNvSpPr>
            <a:spLocks noGrp="1"/>
          </p:cNvSpPr>
          <p:nvPr>
            <p:ph type="title"/>
          </p:nvPr>
        </p:nvSpPr>
        <p:spPr/>
        <p:txBody>
          <a:bodyPr/>
          <a:lstStyle/>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8000" b="1" dirty="0" smtClean="0">
                <a:cs typeface="B Nazanin" panose="00000400000000000000" pitchFamily="2" charset="-78"/>
              </a:rPr>
              <a:t>چاپگر سه بعدی</a:t>
            </a:r>
            <a:endParaRPr lang="en-US" sz="8000" b="1" dirty="0">
              <a:cs typeface="B Nazanin" panose="00000400000000000000" pitchFamily="2" charset="-78"/>
            </a:endParaRPr>
          </a:p>
        </p:txBody>
      </p:sp>
    </p:spTree>
    <p:extLst>
      <p:ext uri="{BB962C8B-B14F-4D97-AF65-F5344CB8AC3E}">
        <p14:creationId xmlns:p14="http://schemas.microsoft.com/office/powerpoint/2010/main" val="14402452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749" y="555585"/>
            <a:ext cx="10972800" cy="762000"/>
          </a:xfrm>
        </p:spPr>
        <p:txBody>
          <a:bodyPr/>
          <a:lstStyle/>
          <a:p>
            <a:pPr rtl="1"/>
            <a:r>
              <a:rPr lang="fa-IR" sz="4800" dirty="0" smtClean="0">
                <a:cs typeface="2  Titr" pitchFamily="2" charset="-78"/>
              </a:rPr>
              <a:t>مقدمه</a:t>
            </a:r>
            <a:endParaRPr lang="en-US" sz="4800" dirty="0">
              <a:cs typeface="2  Titr" pitchFamily="2" charset="-78"/>
            </a:endParaRPr>
          </a:p>
        </p:txBody>
      </p:sp>
      <p:sp>
        <p:nvSpPr>
          <p:cNvPr id="3" name="Content Placeholder 2"/>
          <p:cNvSpPr>
            <a:spLocks noGrp="1"/>
          </p:cNvSpPr>
          <p:nvPr>
            <p:ph idx="1"/>
          </p:nvPr>
        </p:nvSpPr>
        <p:spPr>
          <a:xfrm>
            <a:off x="948498" y="1435261"/>
            <a:ext cx="10363826" cy="3449255"/>
          </a:xfrm>
        </p:spPr>
        <p:txBody>
          <a:bodyPr>
            <a:normAutofit fontScale="92500" lnSpcReduction="10000"/>
          </a:bodyPr>
          <a:lstStyle/>
          <a:p>
            <a:pPr algn="just" rtl="1"/>
            <a:r>
              <a:rPr lang="ar-SA" dirty="0">
                <a:cs typeface="B Nazanin" panose="00000400000000000000" pitchFamily="2" charset="-78"/>
              </a:rPr>
              <a:t>چاپ سه ‌بعدی روش نوین و در عین‌حال کهن، در صنعت چاپ و تبلیــغات است. در این نوع از چاپ ،بیننده با حرکت</a:t>
            </a:r>
            <a:r>
              <a:rPr lang="en-US" dirty="0">
                <a:cs typeface="B Nazanin" panose="00000400000000000000" pitchFamily="2" charset="-78"/>
              </a:rPr>
              <a:t> </a:t>
            </a:r>
            <a:r>
              <a:rPr lang="ar-SA" dirty="0">
                <a:cs typeface="B Nazanin" panose="00000400000000000000" pitchFamily="2" charset="-78"/>
              </a:rPr>
              <a:t>دادن تصاویر ویا عبور از مقابل آن</a:t>
            </a:r>
            <a:endParaRPr lang="en-US" dirty="0">
              <a:cs typeface="B Nazanin" panose="00000400000000000000" pitchFamily="2" charset="-78"/>
            </a:endParaRPr>
          </a:p>
          <a:p>
            <a:pPr algn="just" rtl="1"/>
            <a:r>
              <a:rPr lang="ar-SA" dirty="0" smtClean="0">
                <a:cs typeface="B Nazanin" panose="00000400000000000000" pitchFamily="2" charset="-78"/>
              </a:rPr>
              <a:t>عمق </a:t>
            </a:r>
            <a:r>
              <a:rPr lang="ar-SA" dirty="0">
                <a:cs typeface="B Nazanin" panose="00000400000000000000" pitchFamily="2" charset="-78"/>
              </a:rPr>
              <a:t>عناصر تصویری را کاملاْ احساس کرده و یا حرکت تصاویر و تبدیل آنها به ‌یکدیگر را شاهد خواهد بود. امروزه تصاویر سه ‌بعدی بخاطر جذابیت‌ آن</a:t>
            </a:r>
            <a:endParaRPr lang="en-US" dirty="0">
              <a:cs typeface="B Nazanin" panose="00000400000000000000" pitchFamily="2" charset="-78"/>
            </a:endParaRPr>
          </a:p>
          <a:p>
            <a:pPr algn="just" rtl="1"/>
            <a:r>
              <a:rPr lang="en-US" dirty="0">
                <a:cs typeface="B Nazanin" panose="00000400000000000000" pitchFamily="2" charset="-78"/>
              </a:rPr>
              <a:t> </a:t>
            </a:r>
            <a:r>
              <a:rPr lang="en-US" dirty="0" smtClean="0">
                <a:cs typeface="B Nazanin" panose="00000400000000000000" pitchFamily="2" charset="-78"/>
              </a:rPr>
              <a:t>.</a:t>
            </a:r>
            <a:r>
              <a:rPr lang="ar-SA" dirty="0">
                <a:cs typeface="B Nazanin" panose="00000400000000000000" pitchFamily="2" charset="-78"/>
              </a:rPr>
              <a:t>برای بیننده جایـگاه ویژه‌ای در صنعت تبلیــغات یافته است. برای آشنائی بیشتر بافرآیند چاپ، به‌بخش </a:t>
            </a:r>
            <a:r>
              <a:rPr lang="ar-SA" dirty="0" smtClean="0">
                <a:cs typeface="B Nazanin" panose="00000400000000000000" pitchFamily="2" charset="-78"/>
              </a:rPr>
              <a:t>تکنولوژی</a:t>
            </a:r>
            <a:r>
              <a:rPr lang="en-US" dirty="0" smtClean="0">
                <a:cs typeface="B Nazanin" panose="00000400000000000000" pitchFamily="2" charset="-78"/>
              </a:rPr>
              <a:t> </a:t>
            </a:r>
            <a:r>
              <a:rPr lang="ar-SA" dirty="0">
                <a:cs typeface="B Nazanin" panose="00000400000000000000" pitchFamily="2" charset="-78"/>
              </a:rPr>
              <a:t>مراجعه کنید </a:t>
            </a:r>
            <a:endParaRPr lang="en-US" dirty="0">
              <a:cs typeface="B Nazanin" panose="00000400000000000000" pitchFamily="2" charset="-78"/>
            </a:endParaRPr>
          </a:p>
          <a:p>
            <a:pPr algn="just" rtl="1"/>
            <a:r>
              <a:rPr lang="en-US" dirty="0">
                <a:cs typeface="B Nazanin" panose="00000400000000000000" pitchFamily="2" charset="-78"/>
              </a:rPr>
              <a:t>.</a:t>
            </a:r>
            <a:r>
              <a:rPr lang="ar-SA" dirty="0">
                <a:cs typeface="B Nazanin" panose="00000400000000000000" pitchFamily="2" charset="-78"/>
              </a:rPr>
              <a:t>تنها در سایه این نوع از تبلیغ قادریم تا تمامی محصولات خود را‌ در یک ورق‌ چاپی متـحرک ‌و جذاب به‌ نمایش بگذاریم</a:t>
            </a:r>
            <a:endParaRPr lang="en-US" dirty="0">
              <a:cs typeface="B Nazanin" panose="00000400000000000000" pitchFamily="2" charset="-78"/>
            </a:endParaRPr>
          </a:p>
          <a:p>
            <a:pPr algn="just" rtl="1"/>
            <a:r>
              <a:rPr lang="en-US" dirty="0">
                <a:cs typeface="B Nazanin" panose="00000400000000000000" pitchFamily="2" charset="-78"/>
              </a:rPr>
              <a:t>.</a:t>
            </a:r>
            <a:r>
              <a:rPr lang="ar-SA" dirty="0">
                <a:cs typeface="B Nazanin" panose="00000400000000000000" pitchFamily="2" charset="-78"/>
              </a:rPr>
              <a:t>بیننده با مشاهده‌حرکت ‌و یا بُعد، ناخودآگاه جذب آن شده‌ و مدتی‌ به آن ‌خیره می‌شود طوریکه لبخندی‌ در چهره‌اش</a:t>
            </a:r>
            <a:r>
              <a:rPr lang="en-US" dirty="0">
                <a:cs typeface="B Nazanin" panose="00000400000000000000" pitchFamily="2" charset="-78"/>
              </a:rPr>
              <a:t> </a:t>
            </a:r>
            <a:r>
              <a:rPr lang="ar-SA" dirty="0">
                <a:cs typeface="B Nazanin" panose="00000400000000000000" pitchFamily="2" charset="-78"/>
              </a:rPr>
              <a:t>قابل‌ مشاهده </a:t>
            </a:r>
            <a:r>
              <a:rPr lang="ar-SA" dirty="0" smtClean="0">
                <a:cs typeface="B Nazanin" panose="00000400000000000000" pitchFamily="2" charset="-78"/>
              </a:rPr>
              <a:t>است</a:t>
            </a:r>
            <a:r>
              <a:rPr lang="fa-IR" dirty="0" smtClean="0">
                <a:cs typeface="B Nazanin" panose="00000400000000000000" pitchFamily="2" charset="-78"/>
              </a:rPr>
              <a:t>.</a:t>
            </a:r>
            <a:endParaRPr lang="en-US" dirty="0">
              <a:cs typeface="B Nazanin" panose="00000400000000000000" pitchFamily="2" charset="-78"/>
            </a:endParaRPr>
          </a:p>
        </p:txBody>
      </p:sp>
      <p:sp>
        <p:nvSpPr>
          <p:cNvPr id="4" name="TextBox 3"/>
          <p:cNvSpPr txBox="1"/>
          <p:nvPr/>
        </p:nvSpPr>
        <p:spPr>
          <a:xfrm>
            <a:off x="9826906" y="5845215"/>
            <a:ext cx="788999"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1</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pic>
        <p:nvPicPr>
          <p:cNvPr id="1026" name="Picture 2" descr="C:\Users\Mst\Desktop\پرینتر 3 بعدی\2.jpg"/>
          <p:cNvPicPr>
            <a:picLocks noChangeAspect="1" noChangeArrowheads="1"/>
          </p:cNvPicPr>
          <p:nvPr/>
        </p:nvPicPr>
        <p:blipFill>
          <a:blip r:embed="rId2"/>
          <a:srcRect/>
          <a:stretch>
            <a:fillRect/>
          </a:stretch>
        </p:blipFill>
        <p:spPr bwMode="auto">
          <a:xfrm>
            <a:off x="1124934" y="4676876"/>
            <a:ext cx="3551238" cy="1995850"/>
          </a:xfrm>
          <a:prstGeom prst="rect">
            <a:avLst/>
          </a:prstGeom>
          <a:noFill/>
        </p:spPr>
      </p:pic>
    </p:spTree>
    <p:extLst>
      <p:ext uri="{BB962C8B-B14F-4D97-AF65-F5344CB8AC3E}">
        <p14:creationId xmlns:p14="http://schemas.microsoft.com/office/powerpoint/2010/main" val="5723519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checkerboard(across)">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574048"/>
            <a:ext cx="10364451" cy="886637"/>
          </a:xfrm>
        </p:spPr>
        <p:txBody>
          <a:bodyPr/>
          <a:lstStyle/>
          <a:p>
            <a:r>
              <a:rPr lang="fa-IR" sz="4800" dirty="0" smtClean="0">
                <a:cs typeface="2  Titr" pitchFamily="2" charset="-78"/>
              </a:rPr>
              <a:t>تاریخچه</a:t>
            </a:r>
            <a:endParaRPr lang="en-US" sz="4800" dirty="0">
              <a:cs typeface="2  Titr" pitchFamily="2" charset="-78"/>
            </a:endParaRPr>
          </a:p>
        </p:txBody>
      </p:sp>
      <p:sp>
        <p:nvSpPr>
          <p:cNvPr id="3" name="Content Placeholder 2"/>
          <p:cNvSpPr>
            <a:spLocks noGrp="1"/>
          </p:cNvSpPr>
          <p:nvPr>
            <p:ph idx="1"/>
          </p:nvPr>
        </p:nvSpPr>
        <p:spPr>
          <a:xfrm>
            <a:off x="913774" y="1850571"/>
            <a:ext cx="10363826" cy="2605682"/>
          </a:xfrm>
        </p:spPr>
        <p:txBody>
          <a:bodyPr>
            <a:normAutofit fontScale="62500" lnSpcReduction="20000"/>
          </a:bodyPr>
          <a:lstStyle/>
          <a:p>
            <a:pPr algn="just" rtl="1">
              <a:lnSpc>
                <a:spcPct val="170000"/>
              </a:lnSpc>
            </a:pPr>
            <a:r>
              <a:rPr lang="fa-IR" sz="2800" dirty="0" smtClean="0">
                <a:cs typeface="B Nazanin" pitchFamily="2" charset="-78"/>
              </a:rPr>
              <a:t>فرايند استريوليتوگرافي براي نخستين بار در سال 1986 توسط يك تاجر و مخترع آمريكايي بنام چارلز هال (</a:t>
            </a:r>
            <a:r>
              <a:rPr lang="en-US" sz="2800" dirty="0" smtClean="0">
                <a:cs typeface="B Nazanin" pitchFamily="2" charset="-78"/>
              </a:rPr>
              <a:t>Charles Hull) </a:t>
            </a:r>
            <a:r>
              <a:rPr lang="fa-IR" sz="2800" dirty="0" smtClean="0">
                <a:cs typeface="B Nazanin" pitchFamily="2" charset="-78"/>
              </a:rPr>
              <a:t>و به عنوان راهي براي تبديل لايه‌هاي مواد به يك شي جامد اختراع شد. در حقيقت او موفق شد با استفاده از يك محفظه محتواي پليمر مايع حساس به نور ماوراءبنفش و يك ليزر ماوراءبنفش</a:t>
            </a:r>
            <a:r>
              <a:rPr lang="fa-IR" sz="2800" baseline="30000" dirty="0" smtClean="0">
                <a:cs typeface="B Nazanin" pitchFamily="2" charset="-78"/>
              </a:rPr>
              <a:t>2</a:t>
            </a:r>
            <a:r>
              <a:rPr lang="fa-IR" sz="2800" dirty="0" smtClean="0">
                <a:cs typeface="B Nazanin" pitchFamily="2" charset="-78"/>
              </a:rPr>
              <a:t> ، ساختار مواد را به صورت لايه‌هاي جامد در آورد. يكي از مزاياي روش استريوليتوگرافي سرعت آن است. يك قطعه مي‌تواند در مدت زمان كوتاهي ساخته شود. زمان ساخت قطعات معمولاً به ابعاد قطعه و پيچيدگي جزئيات آن بستگي دارد كه مي‌تواند چند ساعت و يا بيشتر از يك روز به طول بي انجامد.</a:t>
            </a:r>
            <a:endParaRPr lang="en-US" sz="2800" dirty="0">
              <a:cs typeface="B Nazanin" pitchFamily="2" charset="-78"/>
            </a:endParaRPr>
          </a:p>
        </p:txBody>
      </p:sp>
      <p:sp>
        <p:nvSpPr>
          <p:cNvPr id="4" name="TextBox 3"/>
          <p:cNvSpPr txBox="1"/>
          <p:nvPr/>
        </p:nvSpPr>
        <p:spPr>
          <a:xfrm>
            <a:off x="9826906" y="5845215"/>
            <a:ext cx="817853"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2</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pic>
        <p:nvPicPr>
          <p:cNvPr id="2050" name="Picture 2" descr="C:\Users\Mst\Desktop\پرینتر 3 بعدی\1.jpg"/>
          <p:cNvPicPr>
            <a:picLocks noChangeAspect="1" noChangeArrowheads="1"/>
          </p:cNvPicPr>
          <p:nvPr/>
        </p:nvPicPr>
        <p:blipFill>
          <a:blip r:embed="rId2"/>
          <a:srcRect/>
          <a:stretch>
            <a:fillRect/>
          </a:stretch>
        </p:blipFill>
        <p:spPr bwMode="auto">
          <a:xfrm>
            <a:off x="1116636" y="4143737"/>
            <a:ext cx="2633561" cy="2561314"/>
          </a:xfrm>
          <a:prstGeom prst="rect">
            <a:avLst/>
          </a:prstGeom>
          <a:noFill/>
        </p:spPr>
      </p:pic>
    </p:spTree>
    <p:extLst>
      <p:ext uri="{BB962C8B-B14F-4D97-AF65-F5344CB8AC3E}">
        <p14:creationId xmlns:p14="http://schemas.microsoft.com/office/powerpoint/2010/main" val="38143569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heckerboard(across)">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324" y="659757"/>
            <a:ext cx="10972800" cy="762000"/>
          </a:xfrm>
        </p:spPr>
        <p:txBody>
          <a:bodyPr/>
          <a:lstStyle/>
          <a:p>
            <a:r>
              <a:rPr lang="fa-IR" sz="4800" dirty="0" smtClean="0">
                <a:cs typeface="2  Titr" pitchFamily="2" charset="-78"/>
              </a:rPr>
              <a:t>انواع</a:t>
            </a:r>
            <a:endParaRPr lang="en-US" sz="4800" dirty="0" smtClean="0">
              <a:cs typeface="2  Titr" pitchFamily="2" charset="-78"/>
            </a:endParaRPr>
          </a:p>
        </p:txBody>
      </p:sp>
      <p:sp>
        <p:nvSpPr>
          <p:cNvPr id="3" name="Content Placeholder 2"/>
          <p:cNvSpPr>
            <a:spLocks noGrp="1"/>
          </p:cNvSpPr>
          <p:nvPr>
            <p:ph idx="1"/>
          </p:nvPr>
        </p:nvSpPr>
        <p:spPr>
          <a:xfrm>
            <a:off x="1073873" y="1632031"/>
            <a:ext cx="10261600" cy="2838954"/>
          </a:xfrm>
        </p:spPr>
        <p:txBody>
          <a:bodyPr/>
          <a:lstStyle/>
          <a:p>
            <a:pPr algn="just" rtl="1"/>
            <a:r>
              <a:rPr lang="fa-IR" dirty="0" smtClean="0">
                <a:cs typeface="B Nazanin" pitchFamily="2" charset="-78"/>
              </a:rPr>
              <a:t>امروزه استريوليتوگرافي مدرن امكان ايجاد مدل هاي سه بعدي با مواد متنوعي را فراهم مي‌كند. لايه‌هاي ورقه‌اي نازك  پوشيده شده از پلاستيك مي‌توانند با استفاده از يك ليزر ذوب‌شده ، به لايه‌ي زيرين خود متصل و در نهايت يك حجم كامل سه‌بعدي به وجود آورند. اين ليزر مي‌تواند قطعات اضافي را از شي جدا كند. </a:t>
            </a:r>
          </a:p>
          <a:p>
            <a:pPr algn="just" rtl="1"/>
            <a:r>
              <a:rPr lang="fa-IR" dirty="0" smtClean="0">
                <a:cs typeface="B Nazanin" pitchFamily="2" charset="-78"/>
              </a:rPr>
              <a:t>اين در حالي است كه هنوز هم مي‌توان از روش فوتوپليمر</a:t>
            </a:r>
            <a:r>
              <a:rPr lang="fa-IR" baseline="30000" dirty="0" smtClean="0">
                <a:cs typeface="B Nazanin" pitchFamily="2" charset="-78"/>
              </a:rPr>
              <a:t>3</a:t>
            </a:r>
            <a:r>
              <a:rPr lang="fa-IR" dirty="0" smtClean="0">
                <a:cs typeface="B Nazanin" pitchFamily="2" charset="-78"/>
              </a:rPr>
              <a:t>  هال يا همان تابش پرتو ليزر فرابنفش به يك فوتوپليمر (محلول حساس به نور) حساس به اشعه ماوراي بنفش براي ايجاد شدن شي بر روي سطح استفاده كرد</a:t>
            </a:r>
          </a:p>
          <a:p>
            <a:pPr algn="just" rtl="1"/>
            <a:endParaRPr lang="en-US" dirty="0">
              <a:cs typeface="B Nazanin" pitchFamily="2" charset="-78"/>
            </a:endParaRPr>
          </a:p>
        </p:txBody>
      </p:sp>
      <p:pic>
        <p:nvPicPr>
          <p:cNvPr id="5122" name="Picture 2" descr="http://npshop.net/Ups/News/1214/1.png"/>
          <p:cNvPicPr>
            <a:picLocks noChangeAspect="1" noChangeArrowheads="1"/>
          </p:cNvPicPr>
          <p:nvPr/>
        </p:nvPicPr>
        <p:blipFill>
          <a:blip r:embed="rId2"/>
          <a:srcRect/>
          <a:stretch>
            <a:fillRect/>
          </a:stretch>
        </p:blipFill>
        <p:spPr bwMode="auto">
          <a:xfrm>
            <a:off x="1023675" y="4397375"/>
            <a:ext cx="4781550" cy="2276475"/>
          </a:xfrm>
          <a:prstGeom prst="rect">
            <a:avLst/>
          </a:prstGeom>
          <a:noFill/>
        </p:spPr>
      </p:pic>
      <p:sp>
        <p:nvSpPr>
          <p:cNvPr id="5" name="TextBox 4"/>
          <p:cNvSpPr txBox="1"/>
          <p:nvPr/>
        </p:nvSpPr>
        <p:spPr>
          <a:xfrm>
            <a:off x="9826906" y="5845215"/>
            <a:ext cx="843501"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3</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checkerboard(across)">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75" y="578734"/>
            <a:ext cx="10972800" cy="762000"/>
          </a:xfrm>
        </p:spPr>
        <p:txBody>
          <a:bodyPr/>
          <a:lstStyle/>
          <a:p>
            <a:r>
              <a:rPr lang="fa-IR" sz="4800" dirty="0" smtClean="0">
                <a:cs typeface="2  Titr" pitchFamily="2" charset="-78"/>
              </a:rPr>
              <a:t>طرز کار</a:t>
            </a:r>
            <a:endParaRPr lang="en-US" sz="4800" dirty="0" smtClean="0">
              <a:cs typeface="2  Titr" pitchFamily="2" charset="-78"/>
            </a:endParaRPr>
          </a:p>
        </p:txBody>
      </p:sp>
      <p:sp>
        <p:nvSpPr>
          <p:cNvPr id="3" name="Content Placeholder 2"/>
          <p:cNvSpPr>
            <a:spLocks noGrp="1"/>
          </p:cNvSpPr>
          <p:nvPr>
            <p:ph idx="1"/>
          </p:nvPr>
        </p:nvSpPr>
        <p:spPr>
          <a:xfrm>
            <a:off x="1050724" y="1518214"/>
            <a:ext cx="10261600" cy="2625523"/>
          </a:xfrm>
        </p:spPr>
        <p:txBody>
          <a:bodyPr/>
          <a:lstStyle/>
          <a:p>
            <a:pPr algn="just" rtl="1"/>
            <a:r>
              <a:rPr lang="fa-IR" dirty="0" smtClean="0">
                <a:cs typeface="B Nazanin" pitchFamily="2" charset="-78"/>
              </a:rPr>
              <a:t> در روند استريوليتوگرافي، يك ليزر براي فراهم آوردن پرتوهاي كنترلي انرژي كه مستقيماً بر لايه‌هاي نازك مواد اعمال مي‌شوند، مورد استفاده قرار مي‌گيرد. اين انرژي منجر به اتصال لايه‌ها به يكديگر يا واكنش شيميايي مايع فتو ري اكتيو، سپس مستحكم شدن و اتصال آن با لايه‌ي زيرين مواد مي‌گردد. لازم به ذكر است، به دليل پيچيدگي اين فرايند، اشعه‌ي ليزر همواره به صورت كامپيوتري كنترل مي‌شود.</a:t>
            </a:r>
            <a:endParaRPr lang="en-US" dirty="0">
              <a:cs typeface="B Nazanin" pitchFamily="2" charset="-78"/>
            </a:endParaRPr>
          </a:p>
        </p:txBody>
      </p:sp>
      <p:pic>
        <p:nvPicPr>
          <p:cNvPr id="4100" name="Picture 4" descr="http://www.printer73027.com/images/work-with-3dprinter6.png"/>
          <p:cNvPicPr>
            <a:picLocks noChangeAspect="1" noChangeArrowheads="1"/>
          </p:cNvPicPr>
          <p:nvPr/>
        </p:nvPicPr>
        <p:blipFill>
          <a:blip r:embed="rId2"/>
          <a:srcRect/>
          <a:stretch>
            <a:fillRect/>
          </a:stretch>
        </p:blipFill>
        <p:spPr bwMode="auto">
          <a:xfrm>
            <a:off x="1069975" y="3217762"/>
            <a:ext cx="3282106" cy="3523263"/>
          </a:xfrm>
          <a:prstGeom prst="rect">
            <a:avLst/>
          </a:prstGeom>
          <a:noFill/>
        </p:spPr>
      </p:pic>
      <p:pic>
        <p:nvPicPr>
          <p:cNvPr id="4102" name="Picture 6" descr="http://behinafzarco.ir/behinafzar/wp-content/uploads/2014/01/3-D-binder-printing.jpg"/>
          <p:cNvPicPr>
            <a:picLocks noChangeAspect="1" noChangeArrowheads="1"/>
          </p:cNvPicPr>
          <p:nvPr/>
        </p:nvPicPr>
        <p:blipFill>
          <a:blip r:embed="rId3"/>
          <a:srcRect/>
          <a:stretch>
            <a:fillRect/>
          </a:stretch>
        </p:blipFill>
        <p:spPr bwMode="auto">
          <a:xfrm>
            <a:off x="4357186" y="3206186"/>
            <a:ext cx="2911715" cy="3507130"/>
          </a:xfrm>
          <a:prstGeom prst="rect">
            <a:avLst/>
          </a:prstGeom>
          <a:noFill/>
        </p:spPr>
      </p:pic>
      <p:sp>
        <p:nvSpPr>
          <p:cNvPr id="7" name="TextBox 6"/>
          <p:cNvSpPr txBox="1"/>
          <p:nvPr/>
        </p:nvSpPr>
        <p:spPr>
          <a:xfrm>
            <a:off x="9826906" y="5845215"/>
            <a:ext cx="843501"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4</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checkerboard(across)">
                                      <p:cBhvr>
                                        <p:cTn id="17" dur="500"/>
                                        <p:tgtEl>
                                          <p:spTgt spid="4100"/>
                                        </p:tgtEl>
                                      </p:cBhvr>
                                    </p:animEffect>
                                  </p:childTnLst>
                                </p:cTn>
                              </p:par>
                              <p:par>
                                <p:cTn id="18" presetID="5" presetClass="entr" presetSubtype="10" fill="hold" nodeType="with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checkerboard(across)">
                                      <p:cBhvr>
                                        <p:cTn id="2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152" y="555585"/>
            <a:ext cx="10972800" cy="762000"/>
          </a:xfrm>
        </p:spPr>
        <p:txBody>
          <a:bodyPr/>
          <a:lstStyle/>
          <a:p>
            <a:r>
              <a:rPr lang="fa-IR" sz="4800" dirty="0" smtClean="0">
                <a:cs typeface="2  Titr" pitchFamily="2" charset="-78"/>
              </a:rPr>
              <a:t>طرز کار پرینتر 3 بعدی</a:t>
            </a:r>
            <a:endParaRPr lang="en-US" sz="4800" dirty="0" smtClean="0">
              <a:cs typeface="2  Titr" pitchFamily="2" charset="-78"/>
            </a:endParaRPr>
          </a:p>
        </p:txBody>
      </p:sp>
      <p:pic>
        <p:nvPicPr>
          <p:cNvPr id="4" name="111.mp4">
            <a:hlinkClick r:id="" action="ppaction://media"/>
          </p:cNvPr>
          <p:cNvPicPr>
            <a:picLocks noGrp="1" noRot="1" noChangeAspect="1"/>
          </p:cNvPicPr>
          <p:nvPr>
            <p:ph idx="1"/>
            <a:videoFile r:link="rId1"/>
          </p:nvPr>
        </p:nvPicPr>
        <p:blipFill>
          <a:blip r:embed="rId3"/>
          <a:stretch>
            <a:fillRect/>
          </a:stretch>
        </p:blipFill>
        <p:spPr>
          <a:xfrm>
            <a:off x="625035" y="1435261"/>
            <a:ext cx="10857053" cy="518545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50" y="578734"/>
            <a:ext cx="10972800" cy="762000"/>
          </a:xfrm>
        </p:spPr>
        <p:txBody>
          <a:bodyPr/>
          <a:lstStyle/>
          <a:p>
            <a:r>
              <a:rPr lang="fa-IR" sz="4800" dirty="0" smtClean="0">
                <a:cs typeface="2  Titr" pitchFamily="2" charset="-78"/>
              </a:rPr>
              <a:t>نرخ زمان</a:t>
            </a:r>
            <a:endParaRPr lang="en-US" sz="4800" dirty="0" smtClean="0">
              <a:cs typeface="2  Titr" pitchFamily="2" charset="-78"/>
            </a:endParaRPr>
          </a:p>
        </p:txBody>
      </p:sp>
      <p:sp>
        <p:nvSpPr>
          <p:cNvPr id="3" name="Content Placeholder 2"/>
          <p:cNvSpPr>
            <a:spLocks noGrp="1"/>
          </p:cNvSpPr>
          <p:nvPr>
            <p:ph idx="1"/>
          </p:nvPr>
        </p:nvSpPr>
        <p:spPr>
          <a:xfrm>
            <a:off x="1016000" y="1701478"/>
            <a:ext cx="10261600" cy="2129741"/>
          </a:xfrm>
        </p:spPr>
        <p:txBody>
          <a:bodyPr/>
          <a:lstStyle/>
          <a:p>
            <a:pPr algn="just" rtl="1"/>
            <a:r>
              <a:rPr lang="fa-IR" dirty="0" smtClean="0">
                <a:cs typeface="B Nazanin" pitchFamily="2" charset="-78"/>
              </a:rPr>
              <a:t>فرايند چاپ اشيا سه بعدي به اندازي چاپ اسناد معمولي سريع نيست. طراحي مدلهاي سه بعدي با استفاده از مايع فتو ري اكتيو يا اشعه‌ي ماوراءبنفش بطورمعمول بين 6 تا 12 ساعت به طول مي‌انجامد، اگر چه بايد گفت براي طراحي اين اشيا با استفاده از كامپيوتر به صرف مدت زماني حتي بيش از اين ، بسته به پيچيدگي مدل، احتياج خواهيد داشت.</a:t>
            </a:r>
            <a:endParaRPr lang="en-US" dirty="0">
              <a:cs typeface="B Nazanin" pitchFamily="2" charset="-78"/>
            </a:endParaRPr>
          </a:p>
        </p:txBody>
      </p:sp>
      <p:pic>
        <p:nvPicPr>
          <p:cNvPr id="4" name="Picture 2" descr="پرينترهاي سه بعدي چگونه كار مي‌كنند؟,پرينترهاي سه بعدي، پرينتر ، سه بعدي، 3D Printer، استريوليتوگرافي،اسكنر سه بعدي،چارلز هال،Charles Hull، پليمر،  فوتوپليمر، photo reactive liquid ،نرخ زمان، ultraviolet laser، k،&#10;پرينترهاي سه بعدي، پرينتر ، سه بعدي، 3D Printer، استريوليتوگرافي،اسكنر سه بعدي،چارلز هال،Charles Hull، پليمر،  فوتوپليمر، photo reactive liquid ،نرخ زمان، ultraviolet laser، k،"/>
          <p:cNvPicPr>
            <a:picLocks noChangeAspect="1" noChangeArrowheads="1"/>
          </p:cNvPicPr>
          <p:nvPr/>
        </p:nvPicPr>
        <p:blipFill>
          <a:blip r:embed="rId2"/>
          <a:srcRect/>
          <a:stretch>
            <a:fillRect/>
          </a:stretch>
        </p:blipFill>
        <p:spPr bwMode="auto">
          <a:xfrm>
            <a:off x="1023679" y="3342190"/>
            <a:ext cx="4762500" cy="3333750"/>
          </a:xfrm>
          <a:prstGeom prst="rect">
            <a:avLst/>
          </a:prstGeom>
          <a:noFill/>
        </p:spPr>
      </p:pic>
      <p:sp>
        <p:nvSpPr>
          <p:cNvPr id="5" name="TextBox 4"/>
          <p:cNvSpPr txBox="1"/>
          <p:nvPr/>
        </p:nvSpPr>
        <p:spPr>
          <a:xfrm>
            <a:off x="9826906" y="5845215"/>
            <a:ext cx="843501"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6</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76" y="659757"/>
            <a:ext cx="10972800" cy="762000"/>
          </a:xfrm>
        </p:spPr>
        <p:txBody>
          <a:bodyPr/>
          <a:lstStyle/>
          <a:p>
            <a:r>
              <a:rPr lang="fa-IR" sz="4800" dirty="0" smtClean="0">
                <a:cs typeface="2  Titr" pitchFamily="2" charset="-78"/>
              </a:rPr>
              <a:t>اهميت</a:t>
            </a:r>
            <a:endParaRPr lang="en-US" sz="4800" dirty="0" smtClean="0">
              <a:cs typeface="2  Titr" pitchFamily="2" charset="-78"/>
            </a:endParaRPr>
          </a:p>
        </p:txBody>
      </p:sp>
      <p:sp>
        <p:nvSpPr>
          <p:cNvPr id="3" name="Content Placeholder 2"/>
          <p:cNvSpPr>
            <a:spLocks noGrp="1"/>
          </p:cNvSpPr>
          <p:nvPr>
            <p:ph idx="1"/>
          </p:nvPr>
        </p:nvSpPr>
        <p:spPr>
          <a:xfrm>
            <a:off x="1016000" y="1608881"/>
            <a:ext cx="10261600" cy="1886674"/>
          </a:xfrm>
        </p:spPr>
        <p:txBody>
          <a:bodyPr/>
          <a:lstStyle/>
          <a:p>
            <a:pPr algn="just" rtl="1"/>
            <a:r>
              <a:rPr lang="fa-IR" dirty="0" smtClean="0">
                <a:cs typeface="B Nazanin" pitchFamily="2" charset="-78"/>
              </a:rPr>
              <a:t>استريوليتوگرافي امكان ايجاد قطعات، مدلها يا ديگر اشياء پيچيده را با سرعت و قيمت كمتر فراهم مي‌آورد. اين فرايند همچنين، ساخت قطعات منحصر بفرد يا نمونه‌هاي اوليه‌ي يك شي را باهدف تست و پيش از توليد انبوه آن ، البته بدون نياز به قالب‌ها ، الگوهاي خاص يا ديگر مواد و موارد مورد نياز براي ساخت‌وساز، امكان‌پذير مي‌نمايد.</a:t>
            </a:r>
            <a:endParaRPr lang="en-US" dirty="0">
              <a:cs typeface="B Nazanin" pitchFamily="2" charset="-78"/>
            </a:endParaRPr>
          </a:p>
        </p:txBody>
      </p:sp>
      <p:pic>
        <p:nvPicPr>
          <p:cNvPr id="2050" name="Picture 2" descr="http://npshop.net/Ups/News/1214/2.jpg"/>
          <p:cNvPicPr>
            <a:picLocks noChangeAspect="1" noChangeArrowheads="1"/>
          </p:cNvPicPr>
          <p:nvPr/>
        </p:nvPicPr>
        <p:blipFill>
          <a:blip r:embed="rId2"/>
          <a:srcRect/>
          <a:stretch>
            <a:fillRect/>
          </a:stretch>
        </p:blipFill>
        <p:spPr bwMode="auto">
          <a:xfrm>
            <a:off x="1023676" y="4047542"/>
            <a:ext cx="5238750" cy="2647951"/>
          </a:xfrm>
          <a:prstGeom prst="rect">
            <a:avLst/>
          </a:prstGeom>
          <a:noFill/>
        </p:spPr>
      </p:pic>
      <p:sp>
        <p:nvSpPr>
          <p:cNvPr id="5" name="TextBox 4"/>
          <p:cNvSpPr txBox="1"/>
          <p:nvPr/>
        </p:nvSpPr>
        <p:spPr>
          <a:xfrm>
            <a:off x="9826906" y="5845215"/>
            <a:ext cx="843501"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rPr>
              <a:t>صفحه 7</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heckerboard(across)">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carfare_fanfare">
  <a:themeElements>
    <a:clrScheme name="carfare_fanf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rfare_fanfar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arfare_fanf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rfare_fanfa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rfare_fanfa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rfare_fanfa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rfare_fanfa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rfare_fanfa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rfare_fanfa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rfare_fanfa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rfare_fanfa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rfare_fanfa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rfare_fanfa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rfare_fanfa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carfare_fanfare</Template>
  <TotalTime>195</TotalTime>
  <Words>1169</Words>
  <Application>Microsoft Office PowerPoint</Application>
  <PresentationFormat>Custom</PresentationFormat>
  <Paragraphs>60</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carfare_fanfare</vt:lpstr>
      <vt:lpstr>بنام خدا</vt:lpstr>
      <vt:lpstr>چاپگر سه بعدی</vt:lpstr>
      <vt:lpstr>مقدمه</vt:lpstr>
      <vt:lpstr>تاریخچه</vt:lpstr>
      <vt:lpstr>انواع</vt:lpstr>
      <vt:lpstr>طرز کار</vt:lpstr>
      <vt:lpstr>طرز کار پرینتر 3 بعدی</vt:lpstr>
      <vt:lpstr>نرخ زمان</vt:lpstr>
      <vt:lpstr>اهميت</vt:lpstr>
      <vt:lpstr>مضرات</vt:lpstr>
      <vt:lpstr>چاپ سه بعدی چرا؟ </vt:lpstr>
      <vt:lpstr>کاربردها</vt:lpstr>
      <vt:lpstr>همه گیر شدن پرینترهای سه بعدی و آثار آن</vt:lpstr>
      <vt:lpstr>کاربردهای جالب و باورنکردنی چاپ سه‌بعدی </vt:lpstr>
      <vt:lpstr>پرینت سه بعدی کبد انسان در سال 2014</vt:lpstr>
      <vt:lpstr>قالب‌گیری استخوان شکسته</vt:lpstr>
      <vt:lpstr>اسلحه‌های پلاستیکی</vt:lpstr>
      <vt:lpstr>گوشت آزمایشگاهی</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MST-PC</dc:creator>
  <cp:lastModifiedBy>Peyman-pc</cp:lastModifiedBy>
  <cp:revision>39</cp:revision>
  <dcterms:created xsi:type="dcterms:W3CDTF">2014-12-07T13:36:31Z</dcterms:created>
  <dcterms:modified xsi:type="dcterms:W3CDTF">2017-01-26T22:38:26Z</dcterms:modified>
</cp:coreProperties>
</file>