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notesMasterIdLst>
    <p:notesMasterId r:id="rId79"/>
  </p:notesMasterIdLst>
  <p:sldIdLst>
    <p:sldId id="290" r:id="rId2"/>
    <p:sldId id="256" r:id="rId3"/>
    <p:sldId id="280" r:id="rId4"/>
    <p:sldId id="351" r:id="rId5"/>
    <p:sldId id="353" r:id="rId6"/>
    <p:sldId id="350" r:id="rId7"/>
    <p:sldId id="291" r:id="rId8"/>
    <p:sldId id="293" r:id="rId9"/>
    <p:sldId id="294" r:id="rId10"/>
    <p:sldId id="352" r:id="rId11"/>
    <p:sldId id="354" r:id="rId12"/>
    <p:sldId id="334" r:id="rId13"/>
    <p:sldId id="297" r:id="rId14"/>
    <p:sldId id="302" r:id="rId15"/>
    <p:sldId id="400" r:id="rId16"/>
    <p:sldId id="301" r:id="rId17"/>
    <p:sldId id="295" r:id="rId18"/>
    <p:sldId id="417" r:id="rId19"/>
    <p:sldId id="418" r:id="rId20"/>
    <p:sldId id="421" r:id="rId21"/>
    <p:sldId id="367" r:id="rId22"/>
    <p:sldId id="364" r:id="rId23"/>
    <p:sldId id="366" r:id="rId24"/>
    <p:sldId id="292" r:id="rId25"/>
    <p:sldId id="365" r:id="rId26"/>
    <p:sldId id="298" r:id="rId27"/>
    <p:sldId id="299" r:id="rId28"/>
    <p:sldId id="394" r:id="rId29"/>
    <p:sldId id="357" r:id="rId30"/>
    <p:sldId id="391" r:id="rId31"/>
    <p:sldId id="358" r:id="rId32"/>
    <p:sldId id="416" r:id="rId33"/>
    <p:sldId id="392" r:id="rId34"/>
    <p:sldId id="393" r:id="rId35"/>
    <p:sldId id="368" r:id="rId36"/>
    <p:sldId id="397" r:id="rId37"/>
    <p:sldId id="395" r:id="rId38"/>
    <p:sldId id="396" r:id="rId39"/>
    <p:sldId id="369" r:id="rId40"/>
    <p:sldId id="371" r:id="rId41"/>
    <p:sldId id="399" r:id="rId42"/>
    <p:sldId id="419" r:id="rId43"/>
    <p:sldId id="420" r:id="rId44"/>
    <p:sldId id="374" r:id="rId45"/>
    <p:sldId id="303" r:id="rId46"/>
    <p:sldId id="401" r:id="rId47"/>
    <p:sldId id="408" r:id="rId48"/>
    <p:sldId id="372" r:id="rId49"/>
    <p:sldId id="343" r:id="rId50"/>
    <p:sldId id="423" r:id="rId51"/>
    <p:sldId id="373" r:id="rId52"/>
    <p:sldId id="422" r:id="rId53"/>
    <p:sldId id="398" r:id="rId54"/>
    <p:sldId id="424" r:id="rId55"/>
    <p:sldId id="425" r:id="rId56"/>
    <p:sldId id="356" r:id="rId57"/>
    <p:sldId id="427" r:id="rId58"/>
    <p:sldId id="429" r:id="rId59"/>
    <p:sldId id="428" r:id="rId60"/>
    <p:sldId id="304" r:id="rId61"/>
    <p:sldId id="426" r:id="rId62"/>
    <p:sldId id="430" r:id="rId63"/>
    <p:sldId id="433" r:id="rId64"/>
    <p:sldId id="434" r:id="rId65"/>
    <p:sldId id="431" r:id="rId66"/>
    <p:sldId id="435" r:id="rId67"/>
    <p:sldId id="436" r:id="rId68"/>
    <p:sldId id="437" r:id="rId69"/>
    <p:sldId id="448" r:id="rId70"/>
    <p:sldId id="438" r:id="rId71"/>
    <p:sldId id="447" r:id="rId72"/>
    <p:sldId id="449" r:id="rId73"/>
    <p:sldId id="439" r:id="rId74"/>
    <p:sldId id="432" r:id="rId75"/>
    <p:sldId id="450" r:id="rId76"/>
    <p:sldId id="441" r:id="rId77"/>
    <p:sldId id="279" r:id="rId78"/>
  </p:sldIdLst>
  <p:sldSz cx="12192000" cy="6858000"/>
  <p:notesSz cx="6858000" cy="9144000"/>
  <p:embeddedFontLst>
    <p:embeddedFont>
      <p:font typeface="Calibri" panose="020F0502020204030204" pitchFamily="34" charset="0"/>
      <p:regular r:id="rId80"/>
      <p:bold r:id="rId81"/>
      <p:italic r:id="rId82"/>
      <p:boldItalic r:id="rId83"/>
    </p:embeddedFont>
    <p:embeddedFont>
      <p:font typeface="B Koodak" panose="020B0604020202020204" charset="-78"/>
      <p:bold r:id="rId84"/>
    </p:embeddedFont>
    <p:embeddedFont>
      <p:font typeface="Calibri Light" panose="020F0302020204030204" pitchFamily="34" charset="0"/>
      <p:regular r:id="rId85"/>
      <p:italic r:id="rId86"/>
    </p:embeddedFont>
    <p:embeddedFont>
      <p:font typeface="B Majid Shadow" panose="020B0604020202020204" charset="-78"/>
      <p:regular r:id="rId87"/>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339966"/>
    <a:srgbClr val="FF99CC"/>
    <a:srgbClr val="008000"/>
    <a:srgbClr val="FFFF00"/>
    <a:srgbClr val="993300"/>
    <a:srgbClr val="003300"/>
    <a:srgbClr val="00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3621" autoAdjust="0"/>
  </p:normalViewPr>
  <p:slideViewPr>
    <p:cSldViewPr snapToGrid="0">
      <p:cViewPr varScale="1">
        <p:scale>
          <a:sx n="74" d="100"/>
          <a:sy n="74" d="100"/>
        </p:scale>
        <p:origin x="57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A15451-1B86-41DA-808E-64B425FFA8AD}" type="datetimeFigureOut">
              <a:rPr lang="fa-IR" smtClean="0"/>
              <a:t>06/14/1441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08DEC04-ABFA-4B60-9A20-89D80721BDDF}" type="slidenum">
              <a:rPr lang="fa-IR" smtClean="0"/>
              <a:t>‹#›</a:t>
            </a:fld>
            <a:endParaRPr lang="fa-IR"/>
          </a:p>
        </p:txBody>
      </p:sp>
    </p:spTree>
    <p:extLst>
      <p:ext uri="{BB962C8B-B14F-4D97-AF65-F5344CB8AC3E}">
        <p14:creationId xmlns:p14="http://schemas.microsoft.com/office/powerpoint/2010/main" val="37969417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1</a:t>
            </a:fld>
            <a:endParaRPr lang="fa-IR"/>
          </a:p>
        </p:txBody>
      </p:sp>
    </p:spTree>
    <p:extLst>
      <p:ext uri="{BB962C8B-B14F-4D97-AF65-F5344CB8AC3E}">
        <p14:creationId xmlns:p14="http://schemas.microsoft.com/office/powerpoint/2010/main" val="38328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8</a:t>
            </a:fld>
            <a:endParaRPr lang="fa-IR"/>
          </a:p>
        </p:txBody>
      </p:sp>
    </p:spTree>
    <p:extLst>
      <p:ext uri="{BB962C8B-B14F-4D97-AF65-F5344CB8AC3E}">
        <p14:creationId xmlns:p14="http://schemas.microsoft.com/office/powerpoint/2010/main" val="193992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11</a:t>
            </a:fld>
            <a:endParaRPr lang="fa-IR"/>
          </a:p>
        </p:txBody>
      </p:sp>
    </p:spTree>
    <p:extLst>
      <p:ext uri="{BB962C8B-B14F-4D97-AF65-F5344CB8AC3E}">
        <p14:creationId xmlns:p14="http://schemas.microsoft.com/office/powerpoint/2010/main" val="204192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308DEC04-ABFA-4B60-9A20-89D80721BDDF}" type="slidenum">
              <a:rPr lang="fa-IR" smtClean="0"/>
              <a:t>24</a:t>
            </a:fld>
            <a:endParaRPr lang="fa-IR"/>
          </a:p>
        </p:txBody>
      </p:sp>
    </p:spTree>
    <p:extLst>
      <p:ext uri="{BB962C8B-B14F-4D97-AF65-F5344CB8AC3E}">
        <p14:creationId xmlns:p14="http://schemas.microsoft.com/office/powerpoint/2010/main" val="133260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84406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769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34340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117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142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76823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37C4581-B75F-475A-8ACC-999D0C6EDFF7}" type="datetimeFigureOut">
              <a:rPr lang="fa-IR" smtClean="0"/>
              <a:t>06/14/1441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048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37C4581-B75F-475A-8ACC-999D0C6EDFF7}" type="datetimeFigureOut">
              <a:rPr lang="fa-IR" smtClean="0"/>
              <a:t>06/14/1441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8135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4581-B75F-475A-8ACC-999D0C6EDFF7}" type="datetimeFigureOut">
              <a:rPr lang="fa-IR" smtClean="0"/>
              <a:t>06/14/1441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9150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42424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2579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7C4581-B75F-475A-8ACC-999D0C6EDFF7}" type="datetimeFigureOut">
              <a:rPr lang="fa-IR" smtClean="0"/>
              <a:t>06/14/1441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39491F-6F0E-4776-8BB6-67F95F1E794A}" type="slidenum">
              <a:rPr lang="fa-IR" smtClean="0"/>
              <a:t>‹#›</a:t>
            </a:fld>
            <a:endParaRPr lang="fa-IR"/>
          </a:p>
        </p:txBody>
      </p:sp>
    </p:spTree>
    <p:extLst>
      <p:ext uri="{BB962C8B-B14F-4D97-AF65-F5344CB8AC3E}">
        <p14:creationId xmlns:p14="http://schemas.microsoft.com/office/powerpoint/2010/main" val="34252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8.gif"/><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gif"/></Relationships>
</file>

<file path=ppt/slides/_rels/slide3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4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7.xml"/><Relationship Id="rId4" Type="http://schemas.openxmlformats.org/officeDocument/2006/relationships/image" Target="../media/image115.JPG"/></Relationships>
</file>

<file path=ppt/slides/_rels/slide5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22.gif"/></Relationships>
</file>

<file path=ppt/slides/_rels/slide5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jp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6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2.gif"/><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156.jpg"/><Relationship Id="rId4" Type="http://schemas.openxmlformats.org/officeDocument/2006/relationships/image" Target="../media/image155.jpeg"/></Relationships>
</file>

<file path=ppt/slides/_rels/slide7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2596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10" y="866775"/>
            <a:ext cx="4048125" cy="2562225"/>
          </a:xfrm>
          <a:prstGeom prst="rect">
            <a:avLst/>
          </a:prstGeom>
        </p:spPr>
      </p:pic>
    </p:spTree>
    <p:extLst>
      <p:ext uri="{BB962C8B-B14F-4D97-AF65-F5344CB8AC3E}">
        <p14:creationId xmlns:p14="http://schemas.microsoft.com/office/powerpoint/2010/main" val="178328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Wave 2"/>
          <p:cNvSpPr/>
          <p:nvPr/>
        </p:nvSpPr>
        <p:spPr>
          <a:xfrm>
            <a:off x="4765961" y="289039"/>
            <a:ext cx="2660073" cy="955963"/>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ln w="0"/>
                <a:solidFill>
                  <a:schemeClr val="tx1"/>
                </a:solidFill>
                <a:cs typeface="B Koodak" panose="00000700000000000000" pitchFamily="2" charset="-78"/>
              </a:rPr>
              <a:t>اصول شش گانه</a:t>
            </a:r>
            <a:endParaRPr lang="en-US" sz="3200" dirty="0">
              <a:ln w="0"/>
              <a:solidFill>
                <a:schemeClr val="tx1"/>
              </a:solidFill>
            </a:endParaRPr>
          </a:p>
        </p:txBody>
      </p:sp>
      <p:sp>
        <p:nvSpPr>
          <p:cNvPr id="4" name="Rectangle 3"/>
          <p:cNvSpPr/>
          <p:nvPr/>
        </p:nvSpPr>
        <p:spPr>
          <a:xfrm>
            <a:off x="1759527" y="1534041"/>
            <a:ext cx="9698178" cy="4524315"/>
          </a:xfrm>
          <a:prstGeom prst="rect">
            <a:avLst/>
          </a:prstGeom>
        </p:spPr>
        <p:txBody>
          <a:bodyPr wrap="square">
            <a:spAutoFit/>
          </a:bodyPr>
          <a:lstStyle/>
          <a:p>
            <a:pPr>
              <a:lnSpc>
                <a:spcPct val="150000"/>
              </a:lnSpc>
            </a:pPr>
            <a:r>
              <a:rPr lang="fa-IR" sz="3200" dirty="0" smtClean="0">
                <a:latin typeface="arial" panose="020B0704020202020204" pitchFamily="34" charset="0"/>
                <a:cs typeface="B Koodak" panose="00000700000000000000" pitchFamily="2" charset="-78"/>
              </a:rPr>
              <a:t>- </a:t>
            </a:r>
            <a:r>
              <a:rPr lang="fa-IR" sz="3200" dirty="0">
                <a:latin typeface="arial" panose="020B0704020202020204" pitchFamily="34" charset="0"/>
                <a:cs typeface="B Koodak" panose="00000700000000000000" pitchFamily="2" charset="-78"/>
              </a:rPr>
              <a:t>الغای رژیم ارباب و رعیتی </a:t>
            </a:r>
            <a:br>
              <a:rPr lang="fa-IR" sz="3200" dirty="0">
                <a:latin typeface="arial" panose="020B0704020202020204" pitchFamily="34" charset="0"/>
                <a:cs typeface="B Koodak" panose="00000700000000000000" pitchFamily="2" charset="-78"/>
              </a:rPr>
            </a:br>
            <a:r>
              <a:rPr lang="fa-IR" sz="3200" dirty="0" smtClean="0">
                <a:latin typeface="arial" panose="020B0704020202020204" pitchFamily="34" charset="0"/>
                <a:cs typeface="B Koodak" panose="00000700000000000000" pitchFamily="2" charset="-78"/>
              </a:rPr>
              <a:t>- </a:t>
            </a:r>
            <a:r>
              <a:rPr lang="fa-IR" sz="3200" dirty="0">
                <a:latin typeface="arial" panose="020B0704020202020204" pitchFamily="34" charset="0"/>
                <a:cs typeface="B Koodak" panose="00000700000000000000" pitchFamily="2" charset="-78"/>
              </a:rPr>
              <a:t>ملی کردن جنگل‌ها در سراسر کشور </a:t>
            </a:r>
            <a:br>
              <a:rPr lang="fa-IR" sz="3200" dirty="0">
                <a:latin typeface="arial" panose="020B0704020202020204" pitchFamily="34" charset="0"/>
                <a:cs typeface="B Koodak" panose="00000700000000000000" pitchFamily="2" charset="-78"/>
              </a:rPr>
            </a:br>
            <a:r>
              <a:rPr lang="fa-IR" sz="3200" dirty="0" smtClean="0">
                <a:latin typeface="arial" panose="020B0704020202020204" pitchFamily="34" charset="0"/>
                <a:cs typeface="B Koodak" panose="00000700000000000000" pitchFamily="2" charset="-78"/>
              </a:rPr>
              <a:t>- </a:t>
            </a:r>
            <a:r>
              <a:rPr lang="fa-IR" sz="3200" dirty="0">
                <a:latin typeface="arial" panose="020B0704020202020204" pitchFamily="34" charset="0"/>
                <a:cs typeface="B Koodak" panose="00000700000000000000" pitchFamily="2" charset="-78"/>
              </a:rPr>
              <a:t>فروش سهام کارخانه‌های دولتی به عنوان پشتوانه اصلاحات ارضی </a:t>
            </a:r>
            <a:br>
              <a:rPr lang="fa-IR" sz="3200" dirty="0">
                <a:latin typeface="arial" panose="020B0704020202020204" pitchFamily="34" charset="0"/>
                <a:cs typeface="B Koodak" panose="00000700000000000000" pitchFamily="2" charset="-78"/>
              </a:rPr>
            </a:br>
            <a:r>
              <a:rPr lang="fa-IR" sz="3200" dirty="0" smtClean="0">
                <a:latin typeface="arial" panose="020B0704020202020204" pitchFamily="34" charset="0"/>
                <a:cs typeface="B Koodak" panose="00000700000000000000" pitchFamily="2" charset="-78"/>
              </a:rPr>
              <a:t>- </a:t>
            </a:r>
            <a:r>
              <a:rPr lang="fa-IR" sz="3200" dirty="0">
                <a:latin typeface="arial" panose="020B0704020202020204" pitchFamily="34" charset="0"/>
                <a:cs typeface="B Koodak" panose="00000700000000000000" pitchFamily="2" charset="-78"/>
              </a:rPr>
              <a:t>سهیم کردن کارگران در منافع کارگاههای تولیدی و صنعتی </a:t>
            </a:r>
            <a:br>
              <a:rPr lang="fa-IR" sz="3200" dirty="0">
                <a:latin typeface="arial" panose="020B0704020202020204" pitchFamily="34" charset="0"/>
                <a:cs typeface="B Koodak" panose="00000700000000000000" pitchFamily="2" charset="-78"/>
              </a:rPr>
            </a:br>
            <a:r>
              <a:rPr lang="fa-IR" sz="3200" dirty="0" smtClean="0">
                <a:latin typeface="arial" panose="020B0704020202020204" pitchFamily="34" charset="0"/>
                <a:cs typeface="B Koodak" panose="00000700000000000000" pitchFamily="2" charset="-78"/>
              </a:rPr>
              <a:t>- </a:t>
            </a:r>
            <a:r>
              <a:rPr lang="fa-IR" sz="3200" dirty="0">
                <a:latin typeface="arial" panose="020B0704020202020204" pitchFamily="34" charset="0"/>
                <a:cs typeface="B Koodak" panose="00000700000000000000" pitchFamily="2" charset="-78"/>
              </a:rPr>
              <a:t>اصلاح قانون انتخابات </a:t>
            </a:r>
            <a:br>
              <a:rPr lang="fa-IR" sz="3200" dirty="0">
                <a:latin typeface="arial" panose="020B0704020202020204" pitchFamily="34" charset="0"/>
                <a:cs typeface="B Koodak" panose="00000700000000000000" pitchFamily="2" charset="-78"/>
              </a:rPr>
            </a:br>
            <a:r>
              <a:rPr lang="fa-IR" sz="3200" dirty="0" smtClean="0">
                <a:latin typeface="arial" panose="020B0704020202020204" pitchFamily="34" charset="0"/>
                <a:cs typeface="B Koodak" panose="00000700000000000000" pitchFamily="2" charset="-78"/>
              </a:rPr>
              <a:t>- </a:t>
            </a:r>
            <a:r>
              <a:rPr lang="fa-IR" sz="3200" dirty="0">
                <a:latin typeface="arial" panose="020B0704020202020204" pitchFamily="34" charset="0"/>
                <a:cs typeface="B Koodak" panose="00000700000000000000" pitchFamily="2" charset="-78"/>
              </a:rPr>
              <a:t>ایجاد سپاه دانش به منظور اجرای تعلیمات عمومی و اجباری </a:t>
            </a:r>
            <a:endParaRPr lang="en-US" sz="3200" dirty="0">
              <a:cs typeface="B Koodak" panose="00000700000000000000" pitchFamily="2" charset="-78"/>
            </a:endParaRPr>
          </a:p>
        </p:txBody>
      </p:sp>
    </p:spTree>
    <p:extLst>
      <p:ext uri="{BB962C8B-B14F-4D97-AF65-F5344CB8AC3E}">
        <p14:creationId xmlns:p14="http://schemas.microsoft.com/office/powerpoint/2010/main" val="20921951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sp>
        <p:nvSpPr>
          <p:cNvPr id="2" name="Rectangle 1"/>
          <p:cNvSpPr/>
          <p:nvPr/>
        </p:nvSpPr>
        <p:spPr>
          <a:xfrm>
            <a:off x="9535319" y="2206675"/>
            <a:ext cx="2412841" cy="3108543"/>
          </a:xfrm>
          <a:prstGeom prst="rect">
            <a:avLst/>
          </a:prstGeom>
        </p:spPr>
        <p:txBody>
          <a:bodyPr wrap="square">
            <a:spAutoFit/>
          </a:bodyPr>
          <a:lstStyle/>
          <a:p>
            <a:pPr algn="ctr"/>
            <a:r>
              <a:rPr lang="fa-IR" sz="2800" dirty="0">
                <a:cs typeface="B Koodak" panose="00000700000000000000" pitchFamily="2" charset="-78"/>
              </a:rPr>
              <a:t>اعلام اصول ششگانه انقلاب سفید شاه و مردم توسط محمدرضا پهلوی در روز ششم بهمن سال </a:t>
            </a:r>
            <a:r>
              <a:rPr lang="fa-IR" sz="2800" dirty="0" smtClean="0">
                <a:cs typeface="B Koodak" panose="00000700000000000000" pitchFamily="2" charset="-78"/>
              </a:rPr>
              <a:t>1341</a:t>
            </a:r>
            <a:endParaRPr lang="en-US" sz="2800" dirty="0">
              <a:cs typeface="B Koodak" panose="000007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413399" cy="6858000"/>
          </a:xfrm>
          <a:prstGeom prst="rect">
            <a:avLst/>
          </a:prstGeom>
        </p:spPr>
      </p:pic>
    </p:spTree>
    <p:extLst>
      <p:ext uri="{BB962C8B-B14F-4D97-AF65-F5344CB8AC3E}">
        <p14:creationId xmlns:p14="http://schemas.microsoft.com/office/powerpoint/2010/main" val="169267811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sp>
        <p:nvSpPr>
          <p:cNvPr id="2" name="Rectangle 1"/>
          <p:cNvSpPr/>
          <p:nvPr/>
        </p:nvSpPr>
        <p:spPr>
          <a:xfrm>
            <a:off x="9189987" y="2736502"/>
            <a:ext cx="3002013" cy="1384995"/>
          </a:xfrm>
          <a:prstGeom prst="rect">
            <a:avLst/>
          </a:prstGeom>
        </p:spPr>
        <p:txBody>
          <a:bodyPr wrap="square">
            <a:spAutoFit/>
          </a:bodyPr>
          <a:lstStyle/>
          <a:p>
            <a:pPr algn="ctr"/>
            <a:r>
              <a:rPr lang="fa-IR" sz="2800" dirty="0">
                <a:cs typeface="B Koodak" panose="00000700000000000000" pitchFamily="2" charset="-78"/>
              </a:rPr>
              <a:t>تظاهرات مردم در مقابل بازار تهران در حمايت از اعلاميه امام خميني</a:t>
            </a:r>
            <a:endParaRPr lang="en-US" sz="2800" dirty="0">
              <a:cs typeface="B Koodak" panose="00000700000000000000" pitchFamily="2" charset="-78"/>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006840" cy="6858000"/>
          </a:xfrm>
          <a:prstGeom prst="rect">
            <a:avLst/>
          </a:prstGeom>
        </p:spPr>
      </p:pic>
    </p:spTree>
    <p:extLst>
      <p:ext uri="{BB962C8B-B14F-4D97-AF65-F5344CB8AC3E}">
        <p14:creationId xmlns:p14="http://schemas.microsoft.com/office/powerpoint/2010/main" val="2995279028"/>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sp>
        <p:nvSpPr>
          <p:cNvPr id="2" name="Rectangle 1"/>
          <p:cNvSpPr/>
          <p:nvPr/>
        </p:nvSpPr>
        <p:spPr>
          <a:xfrm>
            <a:off x="9430814" y="1839575"/>
            <a:ext cx="2608786" cy="3539430"/>
          </a:xfrm>
          <a:prstGeom prst="rect">
            <a:avLst/>
          </a:prstGeom>
        </p:spPr>
        <p:txBody>
          <a:bodyPr wrap="square">
            <a:spAutoFit/>
          </a:bodyPr>
          <a:lstStyle/>
          <a:p>
            <a:pPr algn="ctr"/>
            <a:r>
              <a:rPr lang="fa-IR" sz="2800" dirty="0">
                <a:cs typeface="B Koodak" panose="00000700000000000000" pitchFamily="2" charset="-78"/>
              </a:rPr>
              <a:t>تعطيلي بازار تهران در حمايت از اعلاميه امام خميني مبني بر تحريم رفراندم اصول ششگانه شاه در بهمن ماه سال 1341</a:t>
            </a:r>
            <a:br>
              <a:rPr lang="fa-IR" sz="2800" dirty="0">
                <a:cs typeface="B Koodak" panose="00000700000000000000" pitchFamily="2" charset="-78"/>
              </a:rPr>
            </a:br>
            <a:endParaRPr lang="en-US" sz="2800" dirty="0">
              <a:cs typeface="B Koodak"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63175" cy="6858000"/>
          </a:xfrm>
          <a:prstGeom prst="rect">
            <a:avLst/>
          </a:prstGeom>
        </p:spPr>
      </p:pic>
    </p:spTree>
    <p:extLst>
      <p:ext uri="{BB962C8B-B14F-4D97-AF65-F5344CB8AC3E}">
        <p14:creationId xmlns:p14="http://schemas.microsoft.com/office/powerpoint/2010/main" val="205864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sp>
        <p:nvSpPr>
          <p:cNvPr id="2" name="Rectangle 1"/>
          <p:cNvSpPr/>
          <p:nvPr/>
        </p:nvSpPr>
        <p:spPr>
          <a:xfrm>
            <a:off x="9723120" y="2105966"/>
            <a:ext cx="2179320" cy="2677656"/>
          </a:xfrm>
          <a:prstGeom prst="rect">
            <a:avLst/>
          </a:prstGeom>
        </p:spPr>
        <p:txBody>
          <a:bodyPr wrap="square">
            <a:spAutoFit/>
          </a:bodyPr>
          <a:lstStyle/>
          <a:p>
            <a:pPr algn="ctr"/>
            <a:r>
              <a:rPr lang="fa-IR" sz="2800" dirty="0" smtClean="0">
                <a:cs typeface="B Koodak" panose="00000700000000000000" pitchFamily="2" charset="-78"/>
              </a:rPr>
              <a:t>مراسم واگذاری اسناد مربوط به اصلاحات ارضی در بروجرد توسط محمدرضا پهلوی</a:t>
            </a:r>
            <a:endParaRPr lang="en-US" sz="2800" dirty="0">
              <a:cs typeface="B Koodak"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22080" cy="6889588"/>
          </a:xfrm>
          <a:prstGeom prst="rect">
            <a:avLst/>
          </a:prstGeom>
        </p:spPr>
      </p:pic>
    </p:spTree>
    <p:extLst>
      <p:ext uri="{BB962C8B-B14F-4D97-AF65-F5344CB8AC3E}">
        <p14:creationId xmlns:p14="http://schemas.microsoft.com/office/powerpoint/2010/main" val="348723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08"/>
            <a:ext cx="12192000" cy="6892008"/>
          </a:xfrm>
          <a:prstGeom prst="rect">
            <a:avLst/>
          </a:prstGeom>
        </p:spPr>
      </p:pic>
      <p:sp>
        <p:nvSpPr>
          <p:cNvPr id="3" name="Rectangle 2"/>
          <p:cNvSpPr/>
          <p:nvPr/>
        </p:nvSpPr>
        <p:spPr>
          <a:xfrm>
            <a:off x="4513191" y="263616"/>
            <a:ext cx="3165618"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قیام 15 خرداد 1342</a:t>
            </a:r>
            <a:endParaRPr lang="en-US" sz="3200" b="0" cap="none" spc="0" dirty="0">
              <a:ln w="0"/>
            </a:endParaRPr>
          </a:p>
        </p:txBody>
      </p:sp>
      <p:sp>
        <p:nvSpPr>
          <p:cNvPr id="4" name="Rectangle 3"/>
          <p:cNvSpPr/>
          <p:nvPr/>
        </p:nvSpPr>
        <p:spPr>
          <a:xfrm>
            <a:off x="0" y="1001170"/>
            <a:ext cx="12192000" cy="2308324"/>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با فرارسیدن </a:t>
            </a:r>
            <a:r>
              <a:rPr lang="fa-IR" sz="3200" dirty="0" smtClean="0">
                <a:ln w="0"/>
                <a:solidFill>
                  <a:srgbClr val="0000FF"/>
                </a:solidFill>
                <a:cs typeface="B Koodak" panose="00000700000000000000" pitchFamily="2" charset="-78"/>
              </a:rPr>
              <a:t>ماه محرم</a:t>
            </a:r>
            <a:r>
              <a:rPr lang="fa-IR" sz="3200" dirty="0" smtClean="0">
                <a:ln w="0"/>
                <a:cs typeface="B Koodak" panose="00000700000000000000" pitchFamily="2" charset="-78"/>
              </a:rPr>
              <a:t>، که مقارن با </a:t>
            </a:r>
            <a:r>
              <a:rPr lang="fa-IR" sz="3200" dirty="0" smtClean="0">
                <a:ln w="0"/>
                <a:solidFill>
                  <a:srgbClr val="0000FF"/>
                </a:solidFill>
                <a:cs typeface="B Koodak" panose="00000700000000000000" pitchFamily="2" charset="-78"/>
              </a:rPr>
              <a:t>خرداد 1342</a:t>
            </a:r>
            <a:r>
              <a:rPr lang="fa-IR" sz="3200" dirty="0" smtClean="0">
                <a:ln w="0"/>
                <a:cs typeface="B Koodak" panose="00000700000000000000" pitchFamily="2" charset="-78"/>
              </a:rPr>
              <a:t> بود، امام خمینی به مدّاحان و سخنرانان مذهبی یادآوری کرد که سکوت در برابر حکومت ستمگر، کمک به دشمنان اسلام است و از آنان خواست که خطر اسرائیل را به مردم گوشزد کنند.</a:t>
            </a:r>
            <a:endParaRPr lang="en-US" sz="3200" b="0" cap="none" spc="0" dirty="0">
              <a:ln w="0"/>
              <a:solidFill>
                <a:schemeClr val="tx1"/>
              </a:solidFill>
            </a:endParaRPr>
          </a:p>
        </p:txBody>
      </p:sp>
      <p:sp>
        <p:nvSpPr>
          <p:cNvPr id="5" name="Rectangle 4"/>
          <p:cNvSpPr/>
          <p:nvPr/>
        </p:nvSpPr>
        <p:spPr>
          <a:xfrm>
            <a:off x="1752427" y="3644813"/>
            <a:ext cx="8687146" cy="769441"/>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سخنرانی امام در عصر عاشورا ( 13 خرداد) در مدرسۀ فیضیۀ قم</a:t>
            </a:r>
            <a:endParaRPr lang="en-US" sz="3200" b="0" cap="none" spc="0" dirty="0">
              <a:ln w="0"/>
              <a:solidFill>
                <a:srgbClr val="0000FF"/>
              </a:solidFill>
            </a:endParaRPr>
          </a:p>
        </p:txBody>
      </p:sp>
      <p:sp>
        <p:nvSpPr>
          <p:cNvPr id="6" name="Rectangle 5"/>
          <p:cNvSpPr/>
          <p:nvPr/>
        </p:nvSpPr>
        <p:spPr>
          <a:xfrm>
            <a:off x="907299" y="5045389"/>
            <a:ext cx="10377401" cy="830997"/>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محکوم کردن شاه به ستمگری، همکاری با اسرائیل و وابستگی به آمریکا</a:t>
            </a:r>
            <a:endParaRPr lang="en-US" sz="3200" b="0" cap="none" spc="0" dirty="0">
              <a:ln w="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5905499" y="4473889"/>
            <a:ext cx="381000" cy="571500"/>
          </a:xfrm>
          <a:prstGeom prst="rect">
            <a:avLst/>
          </a:prstGeom>
        </p:spPr>
      </p:pic>
    </p:spTree>
    <p:extLst>
      <p:ext uri="{BB962C8B-B14F-4D97-AF65-F5344CB8AC3E}">
        <p14:creationId xmlns:p14="http://schemas.microsoft.com/office/powerpoint/2010/main" val="2356351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0" y="125758"/>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دو روز بعد مأموران رژیم شاه شبانه به خانۀ </a:t>
            </a:r>
            <a:r>
              <a:rPr lang="fa-IR" sz="3200" dirty="0" smtClean="0">
                <a:ln w="0"/>
                <a:solidFill>
                  <a:srgbClr val="0000FF"/>
                </a:solidFill>
                <a:cs typeface="B Koodak" panose="00000700000000000000" pitchFamily="2" charset="-78"/>
              </a:rPr>
              <a:t>امام</a:t>
            </a:r>
            <a:r>
              <a:rPr lang="fa-IR" sz="3200" dirty="0" smtClean="0">
                <a:ln w="0"/>
                <a:cs typeface="B Koodak" panose="00000700000000000000" pitchFamily="2" charset="-78"/>
              </a:rPr>
              <a:t> ریختند و ایشان را </a:t>
            </a:r>
            <a:r>
              <a:rPr lang="fa-IR" sz="3200" dirty="0" smtClean="0">
                <a:ln w="0"/>
                <a:solidFill>
                  <a:srgbClr val="0000FF"/>
                </a:solidFill>
                <a:cs typeface="B Koodak" panose="00000700000000000000" pitchFamily="2" charset="-78"/>
              </a:rPr>
              <a:t>دستگیر</a:t>
            </a:r>
            <a:r>
              <a:rPr lang="fa-IR" sz="3200" dirty="0" smtClean="0">
                <a:ln w="0"/>
                <a:cs typeface="B Koodak" panose="00000700000000000000" pitchFamily="2" charset="-78"/>
              </a:rPr>
              <a:t> و پس از انتقال به تهران، در یکی از پادگانهای نظامی </a:t>
            </a:r>
            <a:r>
              <a:rPr lang="fa-IR" sz="3200" dirty="0" smtClean="0">
                <a:ln w="0"/>
                <a:solidFill>
                  <a:srgbClr val="0000FF"/>
                </a:solidFill>
                <a:cs typeface="B Koodak" panose="00000700000000000000" pitchFamily="2" charset="-78"/>
              </a:rPr>
              <a:t>زندانی</a:t>
            </a:r>
            <a:r>
              <a:rPr lang="fa-IR" sz="3200" dirty="0" smtClean="0">
                <a:ln w="0"/>
                <a:cs typeface="B Koodak" panose="00000700000000000000" pitchFamily="2" charset="-78"/>
              </a:rPr>
              <a:t> کردند.</a:t>
            </a:r>
            <a:endParaRPr lang="en-US" sz="3200" b="0" cap="none" spc="0" dirty="0">
              <a:ln w="0"/>
              <a:solidFill>
                <a:schemeClr val="tx1"/>
              </a:solidFill>
            </a:endParaRPr>
          </a:p>
        </p:txBody>
      </p:sp>
      <p:sp>
        <p:nvSpPr>
          <p:cNvPr id="5" name="Rectangle 4"/>
          <p:cNvSpPr/>
          <p:nvPr/>
        </p:nvSpPr>
        <p:spPr>
          <a:xfrm>
            <a:off x="200890" y="1925736"/>
            <a:ext cx="11790218" cy="769441"/>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خشم و اعتراض </a:t>
            </a:r>
            <a:r>
              <a:rPr lang="fa-IR" sz="3200" dirty="0" smtClean="0">
                <a:ln w="0"/>
                <a:cs typeface="B Koodak" panose="00000700000000000000" pitchFamily="2" charset="-78"/>
              </a:rPr>
              <a:t>گستردۀ مردم مسلمان ایران در شهرهای مختلف ( </a:t>
            </a:r>
            <a:r>
              <a:rPr lang="fa-IR" sz="3200" dirty="0" smtClean="0">
                <a:ln w="0"/>
                <a:solidFill>
                  <a:srgbClr val="0000FF"/>
                </a:solidFill>
                <a:cs typeface="B Koodak" panose="00000700000000000000" pitchFamily="2" charset="-78"/>
              </a:rPr>
              <a:t>قم، تهران، ورامین</a:t>
            </a:r>
            <a:r>
              <a:rPr lang="fa-IR" sz="3200" dirty="0" smtClean="0">
                <a:ln w="0"/>
                <a:cs typeface="B Koodak" panose="00000700000000000000" pitchFamily="2" charset="-78"/>
              </a:rPr>
              <a:t>)</a:t>
            </a:r>
            <a:endParaRPr lang="en-US" sz="3200" b="0" cap="none" spc="0" dirty="0">
              <a:ln w="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5054" y="1776881"/>
            <a:ext cx="581890" cy="297711"/>
          </a:xfrm>
          <a:prstGeom prst="rect">
            <a:avLst/>
          </a:prstGeom>
        </p:spPr>
      </p:pic>
      <p:sp>
        <p:nvSpPr>
          <p:cNvPr id="6" name="Rectangle 5"/>
          <p:cNvSpPr/>
          <p:nvPr/>
        </p:nvSpPr>
        <p:spPr>
          <a:xfrm>
            <a:off x="0" y="3047678"/>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رژیم شاه که از حرکت سریع و فراگیر مردم به وحشت افتاده بود، به مأموران خود دستور داد که تظاهرکنندگان را به گلوله ببندند و </a:t>
            </a:r>
            <a:r>
              <a:rPr lang="fa-IR" sz="3200" dirty="0" smtClean="0">
                <a:ln w="0"/>
                <a:solidFill>
                  <a:srgbClr val="0000FF"/>
                </a:solidFill>
                <a:cs typeface="B Koodak" panose="00000700000000000000" pitchFamily="2" charset="-78"/>
              </a:rPr>
              <a:t>قیام را سرکوب</a:t>
            </a:r>
            <a:r>
              <a:rPr lang="fa-IR" sz="3200" dirty="0" smtClean="0">
                <a:ln w="0"/>
                <a:cs typeface="B Koodak" panose="00000700000000000000" pitchFamily="2" charset="-78"/>
              </a:rPr>
              <a:t> کنند.</a:t>
            </a:r>
            <a:endParaRPr lang="en-US" sz="3200" b="0" cap="none" spc="0" dirty="0">
              <a:ln w="0"/>
              <a:solidFill>
                <a:schemeClr val="tx1"/>
              </a:solidFill>
            </a:endParaRPr>
          </a:p>
        </p:txBody>
      </p:sp>
      <p:grpSp>
        <p:nvGrpSpPr>
          <p:cNvPr id="10" name="Group 9"/>
          <p:cNvGrpSpPr/>
          <p:nvPr/>
        </p:nvGrpSpPr>
        <p:grpSpPr>
          <a:xfrm>
            <a:off x="1464901" y="4605358"/>
            <a:ext cx="9262195" cy="1988492"/>
            <a:chOff x="1464901" y="4605358"/>
            <a:chExt cx="9262195" cy="198849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05054" y="4747447"/>
              <a:ext cx="581890" cy="297711"/>
            </a:xfrm>
            <a:prstGeom prst="rect">
              <a:avLst/>
            </a:prstGeom>
          </p:spPr>
        </p:pic>
        <p:sp>
          <p:nvSpPr>
            <p:cNvPr id="9" name="Rectangle 8"/>
            <p:cNvSpPr/>
            <p:nvPr/>
          </p:nvSpPr>
          <p:spPr>
            <a:xfrm>
              <a:off x="1464901" y="5024190"/>
              <a:ext cx="9262195" cy="156966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افزایش خشم و نفرت مردم انقلابی نسبت به شاه و عوامل حکومت</a:t>
              </a:r>
            </a:p>
            <a:p>
              <a:pPr algn="ctr">
                <a:lnSpc>
                  <a:spcPct val="150000"/>
                </a:lnSpc>
              </a:pPr>
              <a:r>
                <a:rPr lang="fa-IR" sz="3200" b="0" cap="none" spc="0" dirty="0" smtClean="0">
                  <a:ln w="0"/>
                  <a:solidFill>
                    <a:schemeClr val="tx1"/>
                  </a:solidFill>
                  <a:cs typeface="B Koodak" panose="00000700000000000000" pitchFamily="2" charset="-78"/>
                </a:rPr>
                <a:t>تقویت انگیزۀ مردم برای مبارزه تا سرنگونی حکومت پهلوی</a:t>
              </a:r>
              <a:endParaRPr lang="en-US" sz="3200" b="0" cap="none" spc="0" dirty="0">
                <a:ln w="0"/>
                <a:solidFill>
                  <a:schemeClr val="tx1"/>
                </a:solidFill>
              </a:endParaRPr>
            </a:p>
          </p:txBody>
        </p:sp>
      </p:grpSp>
    </p:spTree>
    <p:extLst>
      <p:ext uri="{BB962C8B-B14F-4D97-AF65-F5344CB8AC3E}">
        <p14:creationId xmlns:p14="http://schemas.microsoft.com/office/powerpoint/2010/main" val="2443503842"/>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80">
                                          <p:stCondLst>
                                            <p:cond delay="0"/>
                                          </p:stCondLst>
                                        </p:cTn>
                                        <p:tgtEl>
                                          <p:spTgt spid="10"/>
                                        </p:tgtEl>
                                      </p:cBhvr>
                                    </p:animEffect>
                                    <p:anim calcmode="lin" valueType="num">
                                      <p:cBhvr>
                                        <p:cTn id="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gtEl>
                                      </p:cBhvr>
                                      <p:to x="100000" y="60000"/>
                                    </p:animScale>
                                    <p:animScale>
                                      <p:cBhvr>
                                        <p:cTn id="24" dur="166" decel="50000">
                                          <p:stCondLst>
                                            <p:cond delay="676"/>
                                          </p:stCondLst>
                                        </p:cTn>
                                        <p:tgtEl>
                                          <p:spTgt spid="10"/>
                                        </p:tgtEl>
                                      </p:cBhvr>
                                      <p:to x="100000" y="100000"/>
                                    </p:animScale>
                                    <p:animScale>
                                      <p:cBhvr>
                                        <p:cTn id="25" dur="26">
                                          <p:stCondLst>
                                            <p:cond delay="1312"/>
                                          </p:stCondLst>
                                        </p:cTn>
                                        <p:tgtEl>
                                          <p:spTgt spid="10"/>
                                        </p:tgtEl>
                                      </p:cBhvr>
                                      <p:to x="100000" y="80000"/>
                                    </p:animScale>
                                    <p:animScale>
                                      <p:cBhvr>
                                        <p:cTn id="26" dur="166" decel="50000">
                                          <p:stCondLst>
                                            <p:cond delay="1338"/>
                                          </p:stCondLst>
                                        </p:cTn>
                                        <p:tgtEl>
                                          <p:spTgt spid="10"/>
                                        </p:tgtEl>
                                      </p:cBhvr>
                                      <p:to x="100000" y="100000"/>
                                    </p:animScale>
                                    <p:animScale>
                                      <p:cBhvr>
                                        <p:cTn id="27" dur="26">
                                          <p:stCondLst>
                                            <p:cond delay="1642"/>
                                          </p:stCondLst>
                                        </p:cTn>
                                        <p:tgtEl>
                                          <p:spTgt spid="10"/>
                                        </p:tgtEl>
                                      </p:cBhvr>
                                      <p:to x="100000" y="90000"/>
                                    </p:animScale>
                                    <p:animScale>
                                      <p:cBhvr>
                                        <p:cTn id="28" dur="166" decel="50000">
                                          <p:stCondLst>
                                            <p:cond delay="1668"/>
                                          </p:stCondLst>
                                        </p:cTn>
                                        <p:tgtEl>
                                          <p:spTgt spid="10"/>
                                        </p:tgtEl>
                                      </p:cBhvr>
                                      <p:to x="100000" y="100000"/>
                                    </p:animScale>
                                    <p:animScale>
                                      <p:cBhvr>
                                        <p:cTn id="29" dur="26">
                                          <p:stCondLst>
                                            <p:cond delay="1808"/>
                                          </p:stCondLst>
                                        </p:cTn>
                                        <p:tgtEl>
                                          <p:spTgt spid="10"/>
                                        </p:tgtEl>
                                      </p:cBhvr>
                                      <p:to x="100000" y="95000"/>
                                    </p:animScale>
                                    <p:animScale>
                                      <p:cBhvr>
                                        <p:cTn id="3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013"/>
            <a:ext cx="12192000" cy="6986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013"/>
            <a:ext cx="4999862"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463" y="-100014"/>
            <a:ext cx="7348537" cy="5829301"/>
          </a:xfrm>
          <a:prstGeom prst="rect">
            <a:avLst/>
          </a:prstGeom>
        </p:spPr>
      </p:pic>
      <p:sp>
        <p:nvSpPr>
          <p:cNvPr id="6" name="Rectangle 5"/>
          <p:cNvSpPr/>
          <p:nvPr/>
        </p:nvSpPr>
        <p:spPr>
          <a:xfrm>
            <a:off x="5251798" y="5982027"/>
            <a:ext cx="6688266" cy="523220"/>
          </a:xfrm>
          <a:prstGeom prst="rect">
            <a:avLst/>
          </a:prstGeom>
        </p:spPr>
        <p:txBody>
          <a:bodyPr wrap="square">
            <a:spAutoFit/>
          </a:bodyPr>
          <a:lstStyle/>
          <a:p>
            <a:pPr algn="ctr"/>
            <a:r>
              <a:rPr lang="fa-IR" sz="2800" dirty="0" smtClean="0">
                <a:cs typeface="B Koodak" panose="00000700000000000000" pitchFamily="2" charset="-78"/>
              </a:rPr>
              <a:t>مدرسۀ فیضیۀ قم هنگام سخنرانی امام در روز عاشورا</a:t>
            </a:r>
            <a:endParaRPr lang="en-US" sz="2800" dirty="0">
              <a:cs typeface="B Koodak" panose="00000700000000000000" pitchFamily="2" charset="-78"/>
            </a:endParaRPr>
          </a:p>
        </p:txBody>
      </p:sp>
    </p:spTree>
    <p:extLst>
      <p:ext uri="{BB962C8B-B14F-4D97-AF65-F5344CB8AC3E}">
        <p14:creationId xmlns:p14="http://schemas.microsoft.com/office/powerpoint/2010/main" val="123431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0"/>
            <a:ext cx="6667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6302" cy="6858000"/>
          </a:xfrm>
          <a:prstGeom prst="rect">
            <a:avLst/>
          </a:prstGeom>
        </p:spPr>
      </p:pic>
      <p:sp>
        <p:nvSpPr>
          <p:cNvPr id="5" name="Rectangle 4"/>
          <p:cNvSpPr/>
          <p:nvPr/>
        </p:nvSpPr>
        <p:spPr>
          <a:xfrm>
            <a:off x="9589491" y="2736502"/>
            <a:ext cx="2179320" cy="1384995"/>
          </a:xfrm>
          <a:prstGeom prst="rect">
            <a:avLst/>
          </a:prstGeom>
        </p:spPr>
        <p:txBody>
          <a:bodyPr wrap="square">
            <a:spAutoFit/>
          </a:bodyPr>
          <a:lstStyle/>
          <a:p>
            <a:pPr algn="ctr"/>
            <a:r>
              <a:rPr lang="fa-IR" sz="2800" dirty="0" smtClean="0">
                <a:cs typeface="B Koodak" panose="00000700000000000000" pitchFamily="2" charset="-78"/>
              </a:rPr>
              <a:t>امام خمینی در حال سخنرانی در مدرسۀ فیضیه</a:t>
            </a:r>
            <a:endParaRPr lang="en-US" sz="2800" dirty="0">
              <a:cs typeface="B Koodak" panose="00000700000000000000" pitchFamily="2" charset="-78"/>
            </a:endParaRPr>
          </a:p>
        </p:txBody>
      </p:sp>
    </p:spTree>
    <p:extLst>
      <p:ext uri="{BB962C8B-B14F-4D97-AF65-F5344CB8AC3E}">
        <p14:creationId xmlns:p14="http://schemas.microsoft.com/office/powerpoint/2010/main" val="407833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3418" y="0"/>
            <a:ext cx="7828582"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29775" cy="6858000"/>
          </a:xfrm>
          <a:prstGeom prst="rect">
            <a:avLst/>
          </a:prstGeom>
        </p:spPr>
      </p:pic>
      <p:sp>
        <p:nvSpPr>
          <p:cNvPr id="3" name="Rectangle 2"/>
          <p:cNvSpPr/>
          <p:nvPr/>
        </p:nvSpPr>
        <p:spPr>
          <a:xfrm>
            <a:off x="9629775" y="2521059"/>
            <a:ext cx="2463174" cy="1815882"/>
          </a:xfrm>
          <a:prstGeom prst="rect">
            <a:avLst/>
          </a:prstGeom>
        </p:spPr>
        <p:txBody>
          <a:bodyPr wrap="square">
            <a:spAutoFit/>
          </a:bodyPr>
          <a:lstStyle/>
          <a:p>
            <a:pPr algn="ctr"/>
            <a:r>
              <a:rPr lang="fa-IR" sz="2800" dirty="0">
                <a:cs typeface="B Koodak" panose="00000700000000000000" pitchFamily="2" charset="-78"/>
              </a:rPr>
              <a:t>تصویری از راهپیمایی قیام کنندگان تهران در 15 خرداد 1342</a:t>
            </a:r>
            <a:endParaRPr lang="en-US" sz="2800" dirty="0">
              <a:cs typeface="B Koodak" panose="00000700000000000000" pitchFamily="2" charset="-78"/>
            </a:endParaRPr>
          </a:p>
        </p:txBody>
      </p:sp>
    </p:spTree>
    <p:extLst>
      <p:ext uri="{BB962C8B-B14F-4D97-AF65-F5344CB8AC3E}">
        <p14:creationId xmlns:p14="http://schemas.microsoft.com/office/powerpoint/2010/main" val="3770792018"/>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82906" y="431097"/>
            <a:ext cx="3660754" cy="738664"/>
          </a:xfrm>
          <a:prstGeom prst="rect">
            <a:avLst/>
          </a:prstGeom>
          <a:noFill/>
        </p:spPr>
        <p:txBody>
          <a:bodyPr wrap="square" lIns="91440" tIns="45720" rIns="91440" bIns="45720">
            <a:spAutoFit/>
          </a:bodyPr>
          <a:lstStyle/>
          <a:p>
            <a:pPr algn="ctr"/>
            <a:r>
              <a:rPr lang="fa-IR" sz="4200" dirty="0" smtClean="0">
                <a:ln w="0"/>
                <a:effectLst>
                  <a:outerShdw blurRad="38100" dist="19050" dir="2700000" algn="tl" rotWithShape="0">
                    <a:schemeClr val="dk1">
                      <a:alpha val="40000"/>
                    </a:schemeClr>
                  </a:outerShdw>
                </a:effectLst>
                <a:cs typeface="B Koodak" panose="00000700000000000000" pitchFamily="2" charset="-78"/>
              </a:rPr>
              <a:t>انقلاب اسلامی ایران</a:t>
            </a:r>
            <a:endParaRPr lang="en-US" sz="4200" dirty="0">
              <a:ln w="0"/>
              <a:effectLst>
                <a:outerShdw blurRad="38100" dist="19050" dir="2700000" algn="tl" rotWithShape="0">
                  <a:schemeClr val="dk1">
                    <a:alpha val="40000"/>
                  </a:schemeClr>
                </a:outerShdw>
              </a:effectLst>
              <a:cs typeface="B Koodak"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767" y="1600857"/>
            <a:ext cx="4947033" cy="33885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1"/>
            <a:ext cx="3505200" cy="329630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611">
            <a:off x="9382464" y="3585223"/>
            <a:ext cx="2113872" cy="301121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64996">
            <a:off x="267430" y="280100"/>
            <a:ext cx="3209581" cy="304509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6" y="3886633"/>
            <a:ext cx="3736848" cy="2974848"/>
          </a:xfrm>
          <a:prstGeom prst="rect">
            <a:avLst/>
          </a:prstGeom>
        </p:spPr>
      </p:pic>
    </p:spTree>
    <p:extLst>
      <p:ext uri="{BB962C8B-B14F-4D97-AF65-F5344CB8AC3E}">
        <p14:creationId xmlns:p14="http://schemas.microsoft.com/office/powerpoint/2010/main" val="204445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0"/>
            <a:ext cx="85725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72651" cy="6858000"/>
          </a:xfrm>
          <a:prstGeom prst="rect">
            <a:avLst/>
          </a:prstGeom>
        </p:spPr>
      </p:pic>
      <p:sp>
        <p:nvSpPr>
          <p:cNvPr id="5" name="Rectangle 4"/>
          <p:cNvSpPr/>
          <p:nvPr/>
        </p:nvSpPr>
        <p:spPr>
          <a:xfrm>
            <a:off x="9772650" y="2090172"/>
            <a:ext cx="2419350" cy="2677656"/>
          </a:xfrm>
          <a:prstGeom prst="rect">
            <a:avLst/>
          </a:prstGeom>
        </p:spPr>
        <p:txBody>
          <a:bodyPr wrap="square">
            <a:spAutoFit/>
          </a:bodyPr>
          <a:lstStyle/>
          <a:p>
            <a:pPr algn="ctr"/>
            <a:r>
              <a:rPr lang="fa-IR" sz="2800" dirty="0">
                <a:cs typeface="B Koodak" panose="00000700000000000000" pitchFamily="2" charset="-78"/>
              </a:rPr>
              <a:t>نمایی از درگیری نیروهای شاه با مردم قیام کننده در 15 خرداد 1342 - شهر تهران</a:t>
            </a:r>
            <a:endParaRPr lang="en-US" sz="2800" dirty="0">
              <a:cs typeface="B Koodak" panose="00000700000000000000" pitchFamily="2" charset="-78"/>
            </a:endParaRPr>
          </a:p>
        </p:txBody>
      </p:sp>
    </p:spTree>
    <p:extLst>
      <p:ext uri="{BB962C8B-B14F-4D97-AF65-F5344CB8AC3E}">
        <p14:creationId xmlns:p14="http://schemas.microsoft.com/office/powerpoint/2010/main" val="3044205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01189" cy="6858000"/>
          </a:xfrm>
          <a:prstGeom prst="rect">
            <a:avLst/>
          </a:prstGeom>
        </p:spPr>
      </p:pic>
      <p:sp>
        <p:nvSpPr>
          <p:cNvPr id="4" name="Rectangle 3"/>
          <p:cNvSpPr/>
          <p:nvPr/>
        </p:nvSpPr>
        <p:spPr>
          <a:xfrm>
            <a:off x="9590694" y="2736502"/>
            <a:ext cx="2511800" cy="1384995"/>
          </a:xfrm>
          <a:prstGeom prst="rect">
            <a:avLst/>
          </a:prstGeom>
        </p:spPr>
        <p:txBody>
          <a:bodyPr wrap="square">
            <a:spAutoFit/>
          </a:bodyPr>
          <a:lstStyle/>
          <a:p>
            <a:pPr algn="ctr"/>
            <a:r>
              <a:rPr lang="fa-IR" sz="2800" dirty="0" smtClean="0">
                <a:cs typeface="B Koodak" panose="00000700000000000000" pitchFamily="2" charset="-78"/>
              </a:rPr>
              <a:t>اعزام گارد و ارتش برای مقابله با مردم در 15 خرداد</a:t>
            </a:r>
            <a:endParaRPr lang="en-US" sz="2800" dirty="0">
              <a:cs typeface="B Koodak" panose="00000700000000000000" pitchFamily="2" charset="-78"/>
            </a:endParaRPr>
          </a:p>
        </p:txBody>
      </p:sp>
    </p:spTree>
    <p:extLst>
      <p:ext uri="{BB962C8B-B14F-4D97-AF65-F5344CB8AC3E}">
        <p14:creationId xmlns:p14="http://schemas.microsoft.com/office/powerpoint/2010/main" val="210388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93"/>
            <a:ext cx="12192000" cy="7266918"/>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94593"/>
            <a:ext cx="8643938" cy="7266918"/>
          </a:xfrm>
          <a:prstGeom prst="rect">
            <a:avLst/>
          </a:prstGeom>
        </p:spPr>
      </p:pic>
      <p:sp>
        <p:nvSpPr>
          <p:cNvPr id="5" name="Rectangle 4"/>
          <p:cNvSpPr/>
          <p:nvPr/>
        </p:nvSpPr>
        <p:spPr>
          <a:xfrm>
            <a:off x="9162069" y="3061812"/>
            <a:ext cx="2511800" cy="954107"/>
          </a:xfrm>
          <a:prstGeom prst="rect">
            <a:avLst/>
          </a:prstGeom>
        </p:spPr>
        <p:txBody>
          <a:bodyPr wrap="square">
            <a:spAutoFit/>
          </a:bodyPr>
          <a:lstStyle/>
          <a:p>
            <a:pPr algn="ctr"/>
            <a:r>
              <a:rPr lang="fa-IR" sz="2800" dirty="0" smtClean="0">
                <a:cs typeface="B Koodak" panose="00000700000000000000" pitchFamily="2" charset="-78"/>
              </a:rPr>
              <a:t>یکی از مجروحین در 15 خرداد</a:t>
            </a:r>
            <a:endParaRPr lang="en-US" sz="2800" dirty="0">
              <a:cs typeface="B Koodak" panose="00000700000000000000" pitchFamily="2" charset="-78"/>
            </a:endParaRPr>
          </a:p>
        </p:txBody>
      </p:sp>
    </p:spTree>
    <p:extLst>
      <p:ext uri="{BB962C8B-B14F-4D97-AF65-F5344CB8AC3E}">
        <p14:creationId xmlns:p14="http://schemas.microsoft.com/office/powerpoint/2010/main" val="75632152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3" y="0"/>
            <a:ext cx="10972798" cy="68580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 y="0"/>
            <a:ext cx="10201275" cy="6858000"/>
          </a:xfrm>
          <a:prstGeom prst="rect">
            <a:avLst/>
          </a:prstGeom>
        </p:spPr>
      </p:pic>
      <p:sp>
        <p:nvSpPr>
          <p:cNvPr id="4" name="Rectangle 3"/>
          <p:cNvSpPr/>
          <p:nvPr/>
        </p:nvSpPr>
        <p:spPr>
          <a:xfrm>
            <a:off x="10201274" y="2847500"/>
            <a:ext cx="1990726" cy="1384995"/>
          </a:xfrm>
          <a:prstGeom prst="rect">
            <a:avLst/>
          </a:prstGeom>
        </p:spPr>
        <p:txBody>
          <a:bodyPr wrap="square">
            <a:spAutoFit/>
          </a:bodyPr>
          <a:lstStyle/>
          <a:p>
            <a:pPr algn="ctr"/>
            <a:r>
              <a:rPr lang="fa-IR" sz="2800" dirty="0" smtClean="0">
                <a:cs typeface="B Koodak" panose="00000700000000000000" pitchFamily="2" charset="-78"/>
              </a:rPr>
              <a:t>مردم کفن پوش ورامین</a:t>
            </a:r>
          </a:p>
          <a:p>
            <a:pPr algn="ctr"/>
            <a:r>
              <a:rPr lang="fa-IR" sz="2800" dirty="0" smtClean="0">
                <a:cs typeface="B Koodak" panose="00000700000000000000" pitchFamily="2" charset="-78"/>
              </a:rPr>
              <a:t>15 خرداد 42</a:t>
            </a:r>
            <a:endParaRPr lang="en-US" sz="2800" dirty="0">
              <a:cs typeface="B Koodak" panose="00000700000000000000" pitchFamily="2" charset="-78"/>
            </a:endParaRPr>
          </a:p>
        </p:txBody>
      </p:sp>
    </p:spTree>
    <p:extLst>
      <p:ext uri="{BB962C8B-B14F-4D97-AF65-F5344CB8AC3E}">
        <p14:creationId xmlns:p14="http://schemas.microsoft.com/office/powerpoint/2010/main" val="357432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01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0118"/>
          </a:xfrm>
          <a:prstGeom prst="rect">
            <a:avLst/>
          </a:prstGeom>
        </p:spPr>
      </p:pic>
      <p:sp>
        <p:nvSpPr>
          <p:cNvPr id="4" name="Rectangle 3"/>
          <p:cNvSpPr/>
          <p:nvPr/>
        </p:nvSpPr>
        <p:spPr>
          <a:xfrm>
            <a:off x="3998818" y="414190"/>
            <a:ext cx="4194361" cy="523220"/>
          </a:xfrm>
          <a:prstGeom prst="rect">
            <a:avLst/>
          </a:prstGeom>
        </p:spPr>
        <p:txBody>
          <a:bodyPr wrap="square">
            <a:spAutoFit/>
          </a:bodyPr>
          <a:lstStyle/>
          <a:p>
            <a:pPr algn="ctr"/>
            <a:r>
              <a:rPr lang="fa-IR" sz="2800" dirty="0" smtClean="0">
                <a:cs typeface="B Koodak" panose="00000700000000000000" pitchFamily="2" charset="-78"/>
              </a:rPr>
              <a:t>تعدادی از بازداشتیهای 15 خرداد</a:t>
            </a:r>
            <a:endParaRPr lang="en-US" sz="2800" dirty="0">
              <a:cs typeface="B Koodak" panose="00000700000000000000" pitchFamily="2" charset="-78"/>
            </a:endParaRPr>
          </a:p>
        </p:txBody>
      </p:sp>
    </p:spTree>
    <p:extLst>
      <p:ext uri="{BB962C8B-B14F-4D97-AF65-F5344CB8AC3E}">
        <p14:creationId xmlns:p14="http://schemas.microsoft.com/office/powerpoint/2010/main" val="15695347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0" y="848391"/>
            <a:ext cx="12192000"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امام خمینی پس از چند ماه بازداشت، در فروردین 1343 اجازه یافت که به قم بازگردد. </a:t>
            </a:r>
            <a:endParaRPr lang="en-US" sz="3200" b="0" cap="none" spc="0" dirty="0">
              <a:ln w="0"/>
              <a:solidFill>
                <a:schemeClr val="tx1"/>
              </a:solidFill>
            </a:endParaRPr>
          </a:p>
        </p:txBody>
      </p:sp>
      <p:sp>
        <p:nvSpPr>
          <p:cNvPr id="5" name="Rectangle 4"/>
          <p:cNvSpPr/>
          <p:nvPr/>
        </p:nvSpPr>
        <p:spPr>
          <a:xfrm>
            <a:off x="4342570" y="263616"/>
            <a:ext cx="3506859" cy="5847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مخالفت با کاپیتولاسیون</a:t>
            </a:r>
            <a:endParaRPr lang="en-US" sz="3200" b="0" cap="none" spc="0" dirty="0">
              <a:ln w="0"/>
            </a:endParaRPr>
          </a:p>
        </p:txBody>
      </p:sp>
      <p:sp>
        <p:nvSpPr>
          <p:cNvPr id="6" name="Rectangle 5"/>
          <p:cNvSpPr/>
          <p:nvPr/>
        </p:nvSpPr>
        <p:spPr>
          <a:xfrm>
            <a:off x="0" y="1929479"/>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مدتی بعد، آمریکا دولت ایران را مجبور کرد که به مأموران نظامی آمریکا مصونیت قضایی یا حق</a:t>
            </a:r>
            <a:r>
              <a:rPr lang="fa-IR" sz="3200" dirty="0" smtClean="0">
                <a:ln w="0"/>
                <a:solidFill>
                  <a:srgbClr val="C00000"/>
                </a:solidFill>
                <a:cs typeface="B Koodak" panose="00000700000000000000" pitchFamily="2" charset="-78"/>
              </a:rPr>
              <a:t> کاپیتولاسیون </a:t>
            </a:r>
            <a:r>
              <a:rPr lang="fa-IR" sz="3200" dirty="0" smtClean="0">
                <a:ln w="0"/>
                <a:cs typeface="B Koodak" panose="00000700000000000000" pitchFamily="2" charset="-78"/>
              </a:rPr>
              <a:t>بدهد.</a:t>
            </a:r>
            <a:endParaRPr lang="en-US" sz="3200" b="0" cap="none" spc="0" dirty="0">
              <a:ln w="0"/>
              <a:solidFill>
                <a:schemeClr val="tx1"/>
              </a:solidFill>
            </a:endParaRPr>
          </a:p>
        </p:txBody>
      </p:sp>
      <p:sp>
        <p:nvSpPr>
          <p:cNvPr id="7" name="Rectangle 6"/>
          <p:cNvSpPr/>
          <p:nvPr/>
        </p:nvSpPr>
        <p:spPr>
          <a:xfrm>
            <a:off x="429814" y="4237716"/>
            <a:ext cx="11332370" cy="107721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اگر آمریکایی ها در ایران مرتکب جرمی می شدند، دادگاه های ایران حق رسیدگی به جرم آنها را نداشتند.</a:t>
            </a:r>
            <a:endParaRPr lang="en-US" sz="3200" b="0" cap="none" spc="0" dirty="0">
              <a:ln w="0"/>
              <a:solidFill>
                <a:schemeClr val="tx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15010" y="3680464"/>
            <a:ext cx="800084" cy="200021"/>
          </a:xfrm>
          <a:prstGeom prst="rect">
            <a:avLst/>
          </a:prstGeom>
        </p:spPr>
      </p:pic>
    </p:spTree>
    <p:extLst>
      <p:ext uri="{BB962C8B-B14F-4D97-AF65-F5344CB8AC3E}">
        <p14:creationId xmlns:p14="http://schemas.microsoft.com/office/powerpoint/2010/main" val="2672783696"/>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3" name="Rectangle 2"/>
          <p:cNvSpPr/>
          <p:nvPr/>
        </p:nvSpPr>
        <p:spPr>
          <a:xfrm>
            <a:off x="1" y="219741"/>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امام خمینی در یک سخنرانی مهم، دادن مصونیت قضایی به آمریکاییان را اقدامی ذلّت بار و خلاف استقلال کشور شمرد و شاه را به سبب وابستگی به آمریکا به شدت سرزنش کرد.</a:t>
            </a:r>
            <a:endParaRPr lang="en-US" sz="3200" b="0" cap="none" spc="0" dirty="0">
              <a:ln w="0"/>
              <a:solidFill>
                <a:schemeClr val="tx1"/>
              </a:solidFill>
            </a:endParaRPr>
          </a:p>
        </p:txBody>
      </p:sp>
      <p:sp>
        <p:nvSpPr>
          <p:cNvPr id="4" name="Rectangle 3"/>
          <p:cNvSpPr/>
          <p:nvPr/>
        </p:nvSpPr>
        <p:spPr>
          <a:xfrm>
            <a:off x="-1" y="2032370"/>
            <a:ext cx="12192000"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حکومت پهلوی دریافت که امام اهل سازش و سکوت نیست.</a:t>
            </a:r>
            <a:endParaRPr lang="en-US" sz="3200" b="0" cap="none" spc="0" dirty="0">
              <a:ln w="0"/>
              <a:solidFill>
                <a:schemeClr val="tx1"/>
              </a:solidFill>
            </a:endParaRPr>
          </a:p>
        </p:txBody>
      </p:sp>
      <p:sp>
        <p:nvSpPr>
          <p:cNvPr id="5" name="Rectangle 4"/>
          <p:cNvSpPr/>
          <p:nvPr/>
        </p:nvSpPr>
        <p:spPr>
          <a:xfrm>
            <a:off x="-1" y="3138761"/>
            <a:ext cx="12192000" cy="1569660"/>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در 13 آبان 1343 امام را به ترکیه تبعید کرد</a:t>
            </a:r>
            <a:r>
              <a:rPr lang="fa-IR" sz="3200" dirty="0" smtClean="0">
                <a:ln w="0"/>
                <a:cs typeface="B Koodak" panose="00000700000000000000" pitchFamily="2" charset="-78"/>
              </a:rPr>
              <a:t>. حدود </a:t>
            </a:r>
            <a:r>
              <a:rPr lang="fa-IR" sz="3200" dirty="0" smtClean="0">
                <a:ln w="0"/>
                <a:solidFill>
                  <a:srgbClr val="0000FF"/>
                </a:solidFill>
                <a:cs typeface="B Koodak" panose="00000700000000000000" pitchFamily="2" charset="-78"/>
              </a:rPr>
              <a:t>یک سال بعد</a:t>
            </a:r>
            <a:r>
              <a:rPr lang="fa-IR" sz="3200" dirty="0" smtClean="0">
                <a:ln w="0"/>
                <a:cs typeface="B Koodak" panose="00000700000000000000" pitchFamily="2" charset="-78"/>
              </a:rPr>
              <a:t>، تبعیدگاه امام از ترکیه </a:t>
            </a:r>
            <a:r>
              <a:rPr lang="fa-IR" sz="3200" dirty="0" smtClean="0">
                <a:ln w="0"/>
                <a:solidFill>
                  <a:srgbClr val="0000FF"/>
                </a:solidFill>
                <a:cs typeface="B Koodak" panose="00000700000000000000" pitchFamily="2" charset="-78"/>
              </a:rPr>
              <a:t>به نجف </a:t>
            </a:r>
            <a:r>
              <a:rPr lang="fa-IR" sz="3200" dirty="0" smtClean="0">
                <a:ln w="0"/>
                <a:cs typeface="B Koodak" panose="00000700000000000000" pitchFamily="2" charset="-78"/>
              </a:rPr>
              <a:t>در عراق تغییر یافت و </a:t>
            </a:r>
            <a:r>
              <a:rPr lang="fa-IR" sz="3200" dirty="0" smtClean="0">
                <a:ln w="0"/>
                <a:solidFill>
                  <a:srgbClr val="0000FF"/>
                </a:solidFill>
                <a:cs typeface="B Koodak" panose="00000700000000000000" pitchFamily="2" charset="-78"/>
              </a:rPr>
              <a:t>تا مهر 1357 </a:t>
            </a:r>
            <a:r>
              <a:rPr lang="fa-IR" sz="3200" dirty="0" smtClean="0">
                <a:ln w="0"/>
                <a:cs typeface="B Koodak" panose="00000700000000000000" pitchFamily="2" charset="-78"/>
              </a:rPr>
              <a:t>در آن شهر ساکن بود.</a:t>
            </a:r>
            <a:endParaRPr lang="en-US" sz="3200" b="0" cap="none" spc="0" dirty="0">
              <a:ln w="0"/>
              <a:solidFill>
                <a:schemeClr val="tx1"/>
              </a:solidFill>
            </a:endParaRPr>
          </a:p>
        </p:txBody>
      </p:sp>
      <p:sp>
        <p:nvSpPr>
          <p:cNvPr id="7" name="Rectangle 6"/>
          <p:cNvSpPr/>
          <p:nvPr/>
        </p:nvSpPr>
        <p:spPr>
          <a:xfrm>
            <a:off x="-1" y="5045371"/>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امام در تبعید نیز به مبارزه ادامه داد و به مناسبت های مختلف با صدور اعلامیه و فرستادن پیام به گروه های سیاسی، مردم را به مبارزه با شاه و اسرائیل دعوت می کرد.</a:t>
            </a:r>
            <a:endParaRPr lang="en-US" sz="3200" b="0" cap="none" spc="0" dirty="0">
              <a:ln w="0"/>
              <a:solidFill>
                <a:schemeClr val="tx1"/>
              </a:solidFill>
            </a:endParaRPr>
          </a:p>
        </p:txBody>
      </p:sp>
    </p:spTree>
    <p:extLst>
      <p:ext uri="{BB962C8B-B14F-4D97-AF65-F5344CB8AC3E}">
        <p14:creationId xmlns:p14="http://schemas.microsoft.com/office/powerpoint/2010/main" val="30894368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0"/>
            <a:ext cx="4876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07256" cy="6858000"/>
          </a:xfrm>
          <a:prstGeom prst="rect">
            <a:avLst/>
          </a:prstGeom>
        </p:spPr>
      </p:pic>
      <p:sp>
        <p:nvSpPr>
          <p:cNvPr id="4" name="Rectangle 3"/>
          <p:cNvSpPr/>
          <p:nvPr/>
        </p:nvSpPr>
        <p:spPr>
          <a:xfrm>
            <a:off x="10201274" y="2847500"/>
            <a:ext cx="1990726" cy="1815882"/>
          </a:xfrm>
          <a:prstGeom prst="rect">
            <a:avLst/>
          </a:prstGeom>
        </p:spPr>
        <p:txBody>
          <a:bodyPr wrap="square">
            <a:spAutoFit/>
          </a:bodyPr>
          <a:lstStyle/>
          <a:p>
            <a:pPr algn="ctr"/>
            <a:r>
              <a:rPr lang="fa-IR" sz="2800" dirty="0" smtClean="0">
                <a:cs typeface="B Koodak" panose="00000700000000000000" pitchFamily="2" charset="-78"/>
              </a:rPr>
              <a:t>محمدرضا شاه در ملاقات با نیکسون رئیس جمهور آمریکا</a:t>
            </a:r>
            <a:endParaRPr lang="en-US" sz="2800" dirty="0">
              <a:cs typeface="B Koodak" panose="00000700000000000000" pitchFamily="2" charset="-78"/>
            </a:endParaRPr>
          </a:p>
        </p:txBody>
      </p:sp>
    </p:spTree>
    <p:extLst>
      <p:ext uri="{BB962C8B-B14F-4D97-AF65-F5344CB8AC3E}">
        <p14:creationId xmlns:p14="http://schemas.microsoft.com/office/powerpoint/2010/main" val="165344302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963" y="-1"/>
            <a:ext cx="9092587" cy="6858001"/>
          </a:xfrm>
          <a:prstGeom prst="rect">
            <a:avLst/>
          </a:prstGeom>
        </p:spPr>
      </p:pic>
      <p:sp>
        <p:nvSpPr>
          <p:cNvPr id="4" name="Rectangle 3"/>
          <p:cNvSpPr/>
          <p:nvPr/>
        </p:nvSpPr>
        <p:spPr>
          <a:xfrm>
            <a:off x="9615489" y="2736501"/>
            <a:ext cx="2576511" cy="1384995"/>
          </a:xfrm>
          <a:prstGeom prst="rect">
            <a:avLst/>
          </a:prstGeom>
        </p:spPr>
        <p:txBody>
          <a:bodyPr wrap="square">
            <a:spAutoFit/>
          </a:bodyPr>
          <a:lstStyle/>
          <a:p>
            <a:pPr algn="ctr"/>
            <a:r>
              <a:rPr lang="fa-IR" sz="2800" dirty="0" smtClean="0">
                <a:cs typeface="B Koodak" panose="00000700000000000000" pitchFamily="2" charset="-78"/>
              </a:rPr>
              <a:t>سخنرانی امام در اعتراض به کاپیتولاسیون</a:t>
            </a:r>
            <a:endParaRPr lang="en-US" sz="2800" dirty="0">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33"/>
            <a:ext cx="9615488" cy="6853567"/>
          </a:xfrm>
          <a:prstGeom prst="rect">
            <a:avLst/>
          </a:prstGeom>
        </p:spPr>
      </p:pic>
    </p:spTree>
    <p:extLst>
      <p:ext uri="{BB962C8B-B14F-4D97-AF65-F5344CB8AC3E}">
        <p14:creationId xmlns:p14="http://schemas.microsoft.com/office/powerpoint/2010/main" val="340219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203" y="0"/>
            <a:ext cx="1100379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01214" cy="6858000"/>
          </a:xfrm>
          <a:prstGeom prst="rect">
            <a:avLst/>
          </a:prstGeom>
        </p:spPr>
      </p:pic>
      <p:sp>
        <p:nvSpPr>
          <p:cNvPr id="4" name="Rectangle 3"/>
          <p:cNvSpPr/>
          <p:nvPr/>
        </p:nvSpPr>
        <p:spPr>
          <a:xfrm>
            <a:off x="2713610" y="607664"/>
            <a:ext cx="4273993" cy="523220"/>
          </a:xfrm>
          <a:prstGeom prst="rect">
            <a:avLst/>
          </a:prstGeom>
        </p:spPr>
        <p:txBody>
          <a:bodyPr wrap="square">
            <a:spAutoFit/>
          </a:bodyPr>
          <a:lstStyle/>
          <a:p>
            <a:pPr algn="ctr"/>
            <a:r>
              <a:rPr lang="fa-IR" sz="2800" dirty="0" smtClean="0">
                <a:cs typeface="B Koodak" panose="00000700000000000000" pitchFamily="2" charset="-78"/>
              </a:rPr>
              <a:t>امام خمینی در ایام تبعید در ترکیه</a:t>
            </a:r>
            <a:endParaRPr lang="en-US" sz="2800" dirty="0">
              <a:cs typeface="B Koodak" panose="00000700000000000000" pitchFamily="2" charset="-78"/>
            </a:endParaRPr>
          </a:p>
        </p:txBody>
      </p:sp>
    </p:spTree>
    <p:extLst>
      <p:ext uri="{BB962C8B-B14F-4D97-AF65-F5344CB8AC3E}">
        <p14:creationId xmlns:p14="http://schemas.microsoft.com/office/powerpoint/2010/main" val="632311046"/>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902970" y="756777"/>
            <a:ext cx="10386060"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پس از کودتای 28 مرداد، </a:t>
            </a:r>
            <a:r>
              <a:rPr lang="fa-IR" sz="3200" dirty="0">
                <a:ln w="0"/>
                <a:cs typeface="B Koodak" panose="00000700000000000000" pitchFamily="2" charset="-78"/>
              </a:rPr>
              <a:t>به </a:t>
            </a:r>
            <a:r>
              <a:rPr lang="fa-IR" sz="3200" dirty="0" smtClean="0">
                <a:ln w="0"/>
                <a:cs typeface="B Koodak" panose="00000700000000000000" pitchFamily="2" charset="-78"/>
              </a:rPr>
              <a:t>تدریج </a:t>
            </a:r>
            <a:r>
              <a:rPr lang="fa-IR" sz="3200" dirty="0" smtClean="0">
                <a:ln w="0"/>
                <a:solidFill>
                  <a:srgbClr val="0000FF"/>
                </a:solidFill>
                <a:cs typeface="B Koodak" panose="00000700000000000000" pitchFamily="2" charset="-78"/>
              </a:rPr>
              <a:t>نفوذ و سلطۀ آمریکا بر ایران</a:t>
            </a:r>
            <a:r>
              <a:rPr lang="fa-IR" sz="3200" dirty="0" smtClean="0">
                <a:ln w="0"/>
                <a:cs typeface="B Koodak" panose="00000700000000000000" pitchFamily="2" charset="-78"/>
              </a:rPr>
              <a:t> بیشتر شد.</a:t>
            </a:r>
            <a:endParaRPr lang="en-US" sz="3200" b="0" cap="none" spc="0" dirty="0">
              <a:ln w="0"/>
              <a:solidFill>
                <a:schemeClr val="tx1"/>
              </a:solidFill>
            </a:endParaRPr>
          </a:p>
        </p:txBody>
      </p:sp>
      <p:sp>
        <p:nvSpPr>
          <p:cNvPr id="5" name="Rectangle 4"/>
          <p:cNvSpPr/>
          <p:nvPr/>
        </p:nvSpPr>
        <p:spPr>
          <a:xfrm>
            <a:off x="386715" y="2046657"/>
            <a:ext cx="11418570" cy="830997"/>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ناراحتی مردم از شکست نهضت ملی شدن نفت و تسلط دوبارۀ بیگانگان بر کشورشان</a:t>
            </a:r>
            <a:endParaRPr lang="en-US" sz="3200" b="0" cap="none" spc="0" dirty="0">
              <a:ln w="0"/>
              <a:solidFill>
                <a:schemeClr val="tx1"/>
              </a:solidFill>
            </a:endParaRPr>
          </a:p>
        </p:txBody>
      </p:sp>
      <p:sp>
        <p:nvSpPr>
          <p:cNvPr id="6" name="Rectangle 5"/>
          <p:cNvSpPr/>
          <p:nvPr/>
        </p:nvSpPr>
        <p:spPr>
          <a:xfrm>
            <a:off x="0" y="3263360"/>
            <a:ext cx="12192000"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توصیۀ آمریکایی ها به شاه </a:t>
            </a:r>
            <a:r>
              <a:rPr lang="fa-IR" sz="3200" dirty="0" smtClean="0">
                <a:ln w="0"/>
                <a:solidFill>
                  <a:srgbClr val="0000FF"/>
                </a:solidFill>
                <a:cs typeface="B Koodak" panose="00000700000000000000" pitchFamily="2" charset="-78"/>
              </a:rPr>
              <a:t>برای ایجاد تغییرات در امور مختلف اقتصادی و اجتماعی کشور</a:t>
            </a:r>
            <a:endParaRPr lang="en-US" sz="3200" b="0" cap="none" spc="0" dirty="0">
              <a:ln w="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017" y="4123667"/>
            <a:ext cx="329565" cy="823913"/>
          </a:xfrm>
          <a:prstGeom prst="rect">
            <a:avLst/>
          </a:prstGeom>
        </p:spPr>
      </p:pic>
      <p:sp>
        <p:nvSpPr>
          <p:cNvPr id="7" name="Rectangle 6"/>
          <p:cNvSpPr/>
          <p:nvPr/>
        </p:nvSpPr>
        <p:spPr>
          <a:xfrm>
            <a:off x="3569493" y="4624078"/>
            <a:ext cx="4861559" cy="1523494"/>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از بین بردن زمینۀ قیام های مردمی</a:t>
            </a:r>
          </a:p>
          <a:p>
            <a:pPr algn="ctr">
              <a:lnSpc>
                <a:spcPct val="150000"/>
              </a:lnSpc>
            </a:pPr>
            <a:r>
              <a:rPr lang="fa-IR" sz="3200" b="0" cap="none" spc="0" dirty="0" smtClean="0">
                <a:ln w="0"/>
                <a:solidFill>
                  <a:schemeClr val="tx1"/>
                </a:solidFill>
                <a:cs typeface="B Koodak" panose="00000700000000000000" pitchFamily="2" charset="-78"/>
              </a:rPr>
              <a:t>حفظ حکومت پهلوی</a:t>
            </a:r>
            <a:endParaRPr lang="en-US" sz="3200" b="0" cap="none" spc="0" dirty="0">
              <a:ln w="0"/>
              <a:solidFill>
                <a:schemeClr val="tx1"/>
              </a:solidFill>
            </a:endParaRPr>
          </a:p>
        </p:txBody>
      </p:sp>
      <p:sp>
        <p:nvSpPr>
          <p:cNvPr id="8" name="Rectangle 7"/>
          <p:cNvSpPr/>
          <p:nvPr/>
        </p:nvSpPr>
        <p:spPr>
          <a:xfrm>
            <a:off x="9096374" y="4628772"/>
            <a:ext cx="2990850"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دلایل ایجاد تغییرات:</a:t>
            </a:r>
            <a:endParaRPr lang="en-US" sz="3200" b="0" cap="none" spc="0" dirty="0">
              <a:ln w="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19633" y="4700406"/>
            <a:ext cx="329565" cy="823913"/>
          </a:xfrm>
          <a:prstGeom prst="rect">
            <a:avLst/>
          </a:prstGeom>
        </p:spPr>
      </p:pic>
    </p:spTree>
    <p:extLst>
      <p:ext uri="{BB962C8B-B14F-4D97-AF65-F5344CB8AC3E}">
        <p14:creationId xmlns:p14="http://schemas.microsoft.com/office/powerpoint/2010/main" val="228884043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49910" cy="6858000"/>
          </a:xfrm>
          <a:prstGeom prst="rect">
            <a:avLst/>
          </a:prstGeom>
        </p:spPr>
      </p:pic>
      <p:sp>
        <p:nvSpPr>
          <p:cNvPr id="5" name="Rectangle 4"/>
          <p:cNvSpPr/>
          <p:nvPr/>
        </p:nvSpPr>
        <p:spPr>
          <a:xfrm>
            <a:off x="9849910" y="2951946"/>
            <a:ext cx="2342089" cy="954107"/>
          </a:xfrm>
          <a:prstGeom prst="rect">
            <a:avLst/>
          </a:prstGeom>
        </p:spPr>
        <p:txBody>
          <a:bodyPr wrap="square">
            <a:spAutoFit/>
          </a:bodyPr>
          <a:lstStyle/>
          <a:p>
            <a:pPr algn="ctr"/>
            <a:r>
              <a:rPr lang="fa-IR" sz="2800" dirty="0" smtClean="0">
                <a:cs typeface="B Koodak" panose="00000700000000000000" pitchFamily="2" charset="-78"/>
              </a:rPr>
              <a:t>امام خمینی در ایام تبعبد در نجف</a:t>
            </a:r>
            <a:endParaRPr lang="en-US" sz="2800" dirty="0">
              <a:cs typeface="B Koodak" panose="00000700000000000000" pitchFamily="2" charset="-78"/>
            </a:endParaRPr>
          </a:p>
        </p:txBody>
      </p:sp>
    </p:spTree>
    <p:extLst>
      <p:ext uri="{BB962C8B-B14F-4D97-AF65-F5344CB8AC3E}">
        <p14:creationId xmlns:p14="http://schemas.microsoft.com/office/powerpoint/2010/main" val="29356012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944101" cy="6857999"/>
          </a:xfrm>
          <a:prstGeom prst="rect">
            <a:avLst/>
          </a:prstGeom>
        </p:spPr>
      </p:pic>
      <p:sp>
        <p:nvSpPr>
          <p:cNvPr id="5" name="Rectangle 4"/>
          <p:cNvSpPr/>
          <p:nvPr/>
        </p:nvSpPr>
        <p:spPr>
          <a:xfrm>
            <a:off x="9849910" y="2951946"/>
            <a:ext cx="2342089" cy="954107"/>
          </a:xfrm>
          <a:prstGeom prst="rect">
            <a:avLst/>
          </a:prstGeom>
        </p:spPr>
        <p:txBody>
          <a:bodyPr wrap="square">
            <a:spAutoFit/>
          </a:bodyPr>
          <a:lstStyle/>
          <a:p>
            <a:pPr algn="ctr"/>
            <a:r>
              <a:rPr lang="fa-IR" sz="2800" dirty="0" smtClean="0">
                <a:cs typeface="B Koodak" panose="00000700000000000000" pitchFamily="2" charset="-78"/>
              </a:rPr>
              <a:t>منزل امام در تبعید نجف</a:t>
            </a:r>
            <a:endParaRPr lang="en-US" sz="2800" dirty="0">
              <a:cs typeface="B Koodak" panose="00000700000000000000" pitchFamily="2" charset="-78"/>
            </a:endParaRPr>
          </a:p>
        </p:txBody>
      </p:sp>
    </p:spTree>
    <p:extLst>
      <p:ext uri="{BB962C8B-B14F-4D97-AF65-F5344CB8AC3E}">
        <p14:creationId xmlns:p14="http://schemas.microsoft.com/office/powerpoint/2010/main" val="2220391544"/>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1" y="848391"/>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solidFill>
                  <a:srgbClr val="C00000"/>
                </a:solidFill>
                <a:cs typeface="B Koodak" panose="00000700000000000000" pitchFamily="2" charset="-78"/>
              </a:rPr>
              <a:t>قشرهای مختلف مردم </a:t>
            </a:r>
            <a:r>
              <a:rPr lang="fa-IR" sz="3200" dirty="0" smtClean="0">
                <a:ln w="0"/>
                <a:cs typeface="B Koodak" panose="00000700000000000000" pitchFamily="2" charset="-78"/>
              </a:rPr>
              <a:t>به ویژه روحانیان، فرهنگیان، دانشجویان و بازاریان پس از تبعید رهبر نهضت، به مبارزه ادامه دادند.</a:t>
            </a:r>
            <a:endParaRPr lang="en-US" sz="3200" b="0" cap="none" spc="0" dirty="0">
              <a:ln w="0"/>
              <a:solidFill>
                <a:schemeClr val="tx1"/>
              </a:solidFill>
            </a:endParaRPr>
          </a:p>
        </p:txBody>
      </p:sp>
      <p:sp>
        <p:nvSpPr>
          <p:cNvPr id="4" name="Rectangle 3"/>
          <p:cNvSpPr/>
          <p:nvPr/>
        </p:nvSpPr>
        <p:spPr>
          <a:xfrm>
            <a:off x="3564316" y="311907"/>
            <a:ext cx="5063366"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ادامۀ مبارزۀ ملت پس از تبعید امام</a:t>
            </a:r>
            <a:endParaRPr lang="en-US" sz="3200" b="0" cap="none" spc="0" dirty="0">
              <a:ln w="0"/>
            </a:endParaRPr>
          </a:p>
        </p:txBody>
      </p:sp>
      <p:sp>
        <p:nvSpPr>
          <p:cNvPr id="7" name="Rectangle 6"/>
          <p:cNvSpPr/>
          <p:nvPr/>
        </p:nvSpPr>
        <p:spPr>
          <a:xfrm>
            <a:off x="-1" y="2345090"/>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علاوه بر </a:t>
            </a:r>
            <a:r>
              <a:rPr lang="fa-IR" sz="3200" dirty="0" smtClean="0">
                <a:ln w="0"/>
                <a:solidFill>
                  <a:srgbClr val="C00000"/>
                </a:solidFill>
                <a:cs typeface="B Koodak" panose="00000700000000000000" pitchFamily="2" charset="-78"/>
              </a:rPr>
              <a:t>پیروان و یاران امام خمینی</a:t>
            </a:r>
            <a:r>
              <a:rPr lang="fa-IR" sz="3200" dirty="0" smtClean="0">
                <a:ln w="0"/>
                <a:cs typeface="B Koodak" panose="00000700000000000000" pitchFamily="2" charset="-78"/>
              </a:rPr>
              <a:t>، </a:t>
            </a:r>
            <a:r>
              <a:rPr lang="fa-IR" sz="3200" dirty="0" smtClean="0">
                <a:ln w="0"/>
                <a:solidFill>
                  <a:srgbClr val="C00000"/>
                </a:solidFill>
                <a:cs typeface="B Koodak" panose="00000700000000000000" pitchFamily="2" charset="-78"/>
              </a:rPr>
              <a:t>گروه های دیگری نیز با عقاید سیاسی متفاوت </a:t>
            </a:r>
            <a:r>
              <a:rPr lang="fa-IR" sz="3200" dirty="0" smtClean="0">
                <a:ln w="0"/>
                <a:cs typeface="B Koodak" panose="00000700000000000000" pitchFamily="2" charset="-78"/>
              </a:rPr>
              <a:t>در مبارزه با حکومت پهلوی شرکت داشتند.</a:t>
            </a:r>
            <a:endParaRPr lang="en-US" sz="3200" b="0" cap="none" spc="0" dirty="0">
              <a:ln w="0"/>
              <a:solidFill>
                <a:schemeClr val="tx1"/>
              </a:solidFill>
            </a:endParaRPr>
          </a:p>
        </p:txBody>
      </p:sp>
      <p:sp>
        <p:nvSpPr>
          <p:cNvPr id="10" name="Rectangle 9"/>
          <p:cNvSpPr/>
          <p:nvPr/>
        </p:nvSpPr>
        <p:spPr>
          <a:xfrm>
            <a:off x="1128711" y="3768019"/>
            <a:ext cx="9934575"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برخی دیگر از </a:t>
            </a:r>
            <a:r>
              <a:rPr lang="fa-IR" sz="3200" dirty="0" smtClean="0">
                <a:ln w="0"/>
                <a:solidFill>
                  <a:srgbClr val="C00000"/>
                </a:solidFill>
                <a:cs typeface="B Koodak" panose="00000700000000000000" pitchFamily="2" charset="-78"/>
              </a:rPr>
              <a:t>عالمان و اندیشمندان </a:t>
            </a:r>
            <a:r>
              <a:rPr lang="fa-IR" sz="3200" dirty="0" smtClean="0">
                <a:ln w="0"/>
                <a:cs typeface="B Koodak" panose="00000700000000000000" pitchFamily="2" charset="-78"/>
              </a:rPr>
              <a:t>مانند استاد شهید آیت الله مطهری و </a:t>
            </a:r>
            <a:r>
              <a:rPr lang="fa-IR" sz="3200" dirty="0" smtClean="0">
                <a:ln w="0"/>
                <a:solidFill>
                  <a:srgbClr val="C00000"/>
                </a:solidFill>
                <a:cs typeface="B Koodak" panose="00000700000000000000" pitchFamily="2" charset="-78"/>
              </a:rPr>
              <a:t>دکتر علی شریعتی </a:t>
            </a:r>
            <a:r>
              <a:rPr lang="fa-IR" sz="3200" dirty="0" smtClean="0">
                <a:ln w="0"/>
                <a:cs typeface="B Koodak" panose="00000700000000000000" pitchFamily="2" charset="-78"/>
              </a:rPr>
              <a:t>به شکلی دیگر مبارزه می کردند.</a:t>
            </a:r>
            <a:endParaRPr lang="en-US" sz="3200" b="0" cap="none" spc="0" dirty="0">
              <a:ln w="0"/>
              <a:solidFill>
                <a:schemeClr val="tx1"/>
              </a:solidFill>
            </a:endParaRPr>
          </a:p>
        </p:txBody>
      </p:sp>
      <p:sp>
        <p:nvSpPr>
          <p:cNvPr id="11" name="Rectangle 10"/>
          <p:cNvSpPr/>
          <p:nvPr/>
        </p:nvSpPr>
        <p:spPr>
          <a:xfrm>
            <a:off x="0" y="5313009"/>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آنان می کوشیدند با </a:t>
            </a:r>
            <a:r>
              <a:rPr lang="fa-IR" sz="3200" dirty="0" smtClean="0">
                <a:ln w="0"/>
                <a:solidFill>
                  <a:srgbClr val="0000FF"/>
                </a:solidFill>
                <a:cs typeface="B Koodak" panose="00000700000000000000" pitchFamily="2" charset="-78"/>
              </a:rPr>
              <a:t>سخنرانی، نوشتن کتاب و مقاله و برگزاری کلاس های تفسیر قرآن و نهج البلاغه در مساجد، حسینیه ها و دانشگاه ها</a:t>
            </a:r>
            <a:r>
              <a:rPr lang="fa-IR" sz="3200" dirty="0" smtClean="0">
                <a:ln w="0"/>
                <a:cs typeface="B Koodak" panose="00000700000000000000" pitchFamily="2" charset="-78"/>
              </a:rPr>
              <a:t>، اسلام انقلابی را به جوانان معرفی کنند.</a:t>
            </a:r>
            <a:endParaRPr lang="en-US" sz="3200" b="0" cap="none" spc="0" dirty="0">
              <a:ln w="0"/>
              <a:solidFill>
                <a:schemeClr val="tx1"/>
              </a:solidFill>
            </a:endParaRPr>
          </a:p>
        </p:txBody>
      </p:sp>
    </p:spTree>
    <p:extLst>
      <p:ext uri="{BB962C8B-B14F-4D97-AF65-F5344CB8AC3E}">
        <p14:creationId xmlns:p14="http://schemas.microsoft.com/office/powerpoint/2010/main" val="3396505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00638" cy="68614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638" y="-41126"/>
            <a:ext cx="7091362" cy="68991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8191" y="915143"/>
            <a:ext cx="4723809" cy="5942857"/>
          </a:xfrm>
          <a:prstGeom prst="rect">
            <a:avLst/>
          </a:prstGeom>
        </p:spPr>
      </p:pic>
      <p:sp>
        <p:nvSpPr>
          <p:cNvPr id="9" name="Rectangle 8"/>
          <p:cNvSpPr/>
          <p:nvPr/>
        </p:nvSpPr>
        <p:spPr>
          <a:xfrm>
            <a:off x="0" y="43605"/>
            <a:ext cx="2143125" cy="523220"/>
          </a:xfrm>
          <a:prstGeom prst="rect">
            <a:avLst/>
          </a:prstGeom>
        </p:spPr>
        <p:txBody>
          <a:bodyPr wrap="square">
            <a:spAutoFit/>
          </a:bodyPr>
          <a:lstStyle/>
          <a:p>
            <a:pPr algn="ctr"/>
            <a:r>
              <a:rPr lang="fa-IR" sz="2800" dirty="0" smtClean="0">
                <a:cs typeface="B Koodak" panose="00000700000000000000" pitchFamily="2" charset="-78"/>
              </a:rPr>
              <a:t>آیت الله مطهری</a:t>
            </a:r>
            <a:endParaRPr lang="en-US" sz="2800" dirty="0">
              <a:cs typeface="B Koodak" panose="00000700000000000000" pitchFamily="2" charset="-78"/>
            </a:endParaRPr>
          </a:p>
        </p:txBody>
      </p:sp>
    </p:spTree>
    <p:extLst>
      <p:ext uri="{BB962C8B-B14F-4D97-AF65-F5344CB8AC3E}">
        <p14:creationId xmlns:p14="http://schemas.microsoft.com/office/powerpoint/2010/main" val="210505720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67568" cy="6858000"/>
          </a:xfrm>
          <a:prstGeom prst="rect">
            <a:avLst/>
          </a:prstGeom>
        </p:spPr>
      </p:pic>
      <p:sp>
        <p:nvSpPr>
          <p:cNvPr id="4" name="Rectangle 3"/>
          <p:cNvSpPr/>
          <p:nvPr/>
        </p:nvSpPr>
        <p:spPr>
          <a:xfrm>
            <a:off x="9267569" y="1874728"/>
            <a:ext cx="2924431" cy="3108543"/>
          </a:xfrm>
          <a:prstGeom prst="rect">
            <a:avLst/>
          </a:prstGeom>
        </p:spPr>
        <p:txBody>
          <a:bodyPr wrap="square">
            <a:spAutoFit/>
          </a:bodyPr>
          <a:lstStyle/>
          <a:p>
            <a:pPr algn="ctr"/>
            <a:r>
              <a:rPr lang="fa-IR" sz="2800" dirty="0" smtClean="0">
                <a:cs typeface="B Koodak" panose="00000700000000000000" pitchFamily="2" charset="-78"/>
              </a:rPr>
              <a:t>آیت الله سید محمود طالقانی، عالم مبارزی که مدت های طولانی در زندان های شاه، شدیدترین شکنجه ها را تحمل کرد و سال ها در تبعید به سر برد.</a:t>
            </a:r>
            <a:endParaRPr lang="en-US" sz="2800" dirty="0">
              <a:cs typeface="B Koodak" panose="00000700000000000000" pitchFamily="2" charset="-78"/>
            </a:endParaRPr>
          </a:p>
        </p:txBody>
      </p:sp>
    </p:spTree>
    <p:extLst>
      <p:ext uri="{BB962C8B-B14F-4D97-AF65-F5344CB8AC3E}">
        <p14:creationId xmlns:p14="http://schemas.microsoft.com/office/powerpoint/2010/main" val="160405811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Rectangle 4"/>
          <p:cNvSpPr/>
          <p:nvPr/>
        </p:nvSpPr>
        <p:spPr>
          <a:xfrm>
            <a:off x="3932428" y="183320"/>
            <a:ext cx="4327143"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ایران در آستانۀ انقلاب اسلامی</a:t>
            </a:r>
            <a:endParaRPr lang="en-US" sz="3200" b="0" cap="none" spc="0" dirty="0">
              <a:ln w="0"/>
            </a:endParaRPr>
          </a:p>
        </p:txBody>
      </p:sp>
      <p:sp>
        <p:nvSpPr>
          <p:cNvPr id="6" name="Rectangle 5"/>
          <p:cNvSpPr/>
          <p:nvPr/>
        </p:nvSpPr>
        <p:spPr>
          <a:xfrm>
            <a:off x="-1" y="1254220"/>
            <a:ext cx="12192000"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در نیمۀ اول سال 56 چنین به نظر می رسید که حکومت پهلوی در اوج قدرت است.</a:t>
            </a:r>
            <a:endParaRPr lang="en-US" sz="3200" b="0" cap="none" spc="0" dirty="0">
              <a:ln w="0"/>
              <a:solidFill>
                <a:schemeClr val="tx1"/>
              </a:solidFill>
            </a:endParaRPr>
          </a:p>
        </p:txBody>
      </p:sp>
      <p:sp>
        <p:nvSpPr>
          <p:cNvPr id="7" name="Rectangle 6"/>
          <p:cNvSpPr/>
          <p:nvPr/>
        </p:nvSpPr>
        <p:spPr>
          <a:xfrm>
            <a:off x="-1" y="2509786"/>
            <a:ext cx="12192000"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در آن زمان شاه اکثر مخالفان خود را سرکوب کرده بود. آمریکا و بسیاری از حکومت های قدرتمند نیز از حکومت او پشتییبانی می کردند.</a:t>
            </a:r>
            <a:endParaRPr lang="en-US" sz="3200" b="0" cap="none" spc="0" dirty="0">
              <a:ln w="0"/>
              <a:solidFill>
                <a:schemeClr val="tx1"/>
              </a:solidFill>
            </a:endParaRPr>
          </a:p>
        </p:txBody>
      </p:sp>
      <p:sp>
        <p:nvSpPr>
          <p:cNvPr id="8" name="Rectangle 7"/>
          <p:cNvSpPr/>
          <p:nvPr/>
        </p:nvSpPr>
        <p:spPr>
          <a:xfrm>
            <a:off x="0" y="4362394"/>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 </a:t>
            </a:r>
            <a:r>
              <a:rPr lang="fa-IR" sz="3200" dirty="0" smtClean="0">
                <a:ln w="0"/>
                <a:solidFill>
                  <a:srgbClr val="0000FF"/>
                </a:solidFill>
                <a:cs typeface="B Koodak" panose="00000700000000000000" pitchFamily="2" charset="-78"/>
              </a:rPr>
              <a:t>مردم ایران </a:t>
            </a:r>
            <a:r>
              <a:rPr lang="fa-IR" sz="3200" dirty="0" smtClean="0">
                <a:ln w="0"/>
                <a:cs typeface="B Koodak" panose="00000700000000000000" pitchFamily="2" charset="-78"/>
              </a:rPr>
              <a:t>به دلیل مسائل و مشکلات مختلف فرهنگی، سیاسی و اقتصادی </a:t>
            </a:r>
            <a:r>
              <a:rPr lang="fa-IR" sz="3200" dirty="0" smtClean="0">
                <a:ln w="0"/>
                <a:solidFill>
                  <a:srgbClr val="0000FF"/>
                </a:solidFill>
                <a:cs typeface="B Koodak" panose="00000700000000000000" pitchFamily="2" charset="-78"/>
              </a:rPr>
              <a:t>از شاه </a:t>
            </a:r>
            <a:r>
              <a:rPr lang="fa-IR" sz="3200" dirty="0" smtClean="0">
                <a:ln w="0"/>
                <a:cs typeface="B Koodak" panose="00000700000000000000" pitchFamily="2" charset="-78"/>
              </a:rPr>
              <a:t>و سیاست های او </a:t>
            </a:r>
            <a:r>
              <a:rPr lang="fa-IR" sz="3200" dirty="0" smtClean="0">
                <a:ln w="0"/>
                <a:solidFill>
                  <a:srgbClr val="0000FF"/>
                </a:solidFill>
                <a:cs typeface="B Koodak" panose="00000700000000000000" pitchFamily="2" charset="-78"/>
              </a:rPr>
              <a:t>ناراضی</a:t>
            </a:r>
            <a:r>
              <a:rPr lang="fa-IR" sz="3200" dirty="0" smtClean="0">
                <a:ln w="0"/>
                <a:cs typeface="B Koodak" panose="00000700000000000000" pitchFamily="2" charset="-78"/>
              </a:rPr>
              <a:t> بودند.</a:t>
            </a:r>
            <a:endParaRPr lang="en-US" sz="3200" b="0" cap="none" spc="0" dirty="0">
              <a:ln w="0"/>
              <a:solidFill>
                <a:schemeClr val="tx1"/>
              </a:solidFill>
            </a:endParaRPr>
          </a:p>
        </p:txBody>
      </p:sp>
    </p:spTree>
    <p:extLst>
      <p:ext uri="{BB962C8B-B14F-4D97-AF65-F5344CB8AC3E}">
        <p14:creationId xmlns:p14="http://schemas.microsoft.com/office/powerpoint/2010/main" val="355824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116483" y="283333"/>
            <a:ext cx="3959033"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دلایل نارضایتی ملت از شاه</a:t>
            </a:r>
            <a:endParaRPr lang="en-US" sz="3200" b="0" cap="none" spc="0" dirty="0">
              <a:ln w="0"/>
            </a:endParaRPr>
          </a:p>
        </p:txBody>
      </p:sp>
      <p:sp>
        <p:nvSpPr>
          <p:cNvPr id="4" name="Rectangle 3"/>
          <p:cNvSpPr/>
          <p:nvPr/>
        </p:nvSpPr>
        <p:spPr>
          <a:xfrm>
            <a:off x="0" y="1151441"/>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زیرا حکومت پهلوی به فرهنگ و ارزش های اسلامی توجهی نداشت و اقدام های فرهنگی آن، به خصوص برنامه های رادیو و تلویزیون و سینما در جهت </a:t>
            </a:r>
            <a:r>
              <a:rPr lang="fa-IR" sz="3200" dirty="0" smtClean="0">
                <a:ln w="0"/>
                <a:solidFill>
                  <a:srgbClr val="0000FF"/>
                </a:solidFill>
                <a:cs typeface="B Koodak" panose="00000700000000000000" pitchFamily="2" charset="-78"/>
              </a:rPr>
              <a:t>تضعیف فرهنگ اس</a:t>
            </a:r>
            <a:r>
              <a:rPr lang="fa-IR" sz="3200" dirty="0" smtClean="0">
                <a:ln w="0"/>
                <a:cs typeface="B Koodak" panose="00000700000000000000" pitchFamily="2" charset="-78"/>
              </a:rPr>
              <a:t>لامی بود.</a:t>
            </a:r>
            <a:endParaRPr lang="en-US" sz="3200" b="0" cap="none" spc="0" dirty="0">
              <a:ln w="0"/>
              <a:solidFill>
                <a:schemeClr val="tx1"/>
              </a:solidFill>
            </a:endParaRPr>
          </a:p>
        </p:txBody>
      </p:sp>
      <p:sp>
        <p:nvSpPr>
          <p:cNvPr id="5" name="Rectangle 4"/>
          <p:cNvSpPr/>
          <p:nvPr/>
        </p:nvSpPr>
        <p:spPr>
          <a:xfrm>
            <a:off x="-2" y="3250667"/>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وابستگی سیاسی </a:t>
            </a:r>
            <a:r>
              <a:rPr lang="fa-IR" sz="3200" dirty="0" smtClean="0">
                <a:ln w="0"/>
                <a:cs typeface="B Koodak" panose="00000700000000000000" pitchFamily="2" charset="-78"/>
              </a:rPr>
              <a:t>حکومت پهلوی </a:t>
            </a:r>
            <a:r>
              <a:rPr lang="fa-IR" sz="3200" dirty="0" smtClean="0">
                <a:ln w="0"/>
                <a:solidFill>
                  <a:srgbClr val="0000FF"/>
                </a:solidFill>
                <a:cs typeface="B Koodak" panose="00000700000000000000" pitchFamily="2" charset="-78"/>
              </a:rPr>
              <a:t>به بیگانگان و نفوذ و دخالت کشورهای خارجی </a:t>
            </a:r>
            <a:r>
              <a:rPr lang="fa-IR" sz="3200" dirty="0" smtClean="0">
                <a:ln w="0"/>
                <a:cs typeface="B Koodak" panose="00000700000000000000" pitchFamily="2" charset="-78"/>
              </a:rPr>
              <a:t>به ویژه آمریکا در امور ایران، بر نارضایتی مردم افزوده بود.</a:t>
            </a:r>
            <a:endParaRPr lang="en-US" sz="3200" b="0" cap="none" spc="0" dirty="0">
              <a:ln w="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386" y="2665826"/>
            <a:ext cx="5229225" cy="685800"/>
          </a:xfrm>
          <a:prstGeom prst="rect">
            <a:avLst/>
          </a:prstGeom>
        </p:spPr>
      </p:pic>
      <p:sp>
        <p:nvSpPr>
          <p:cNvPr id="8" name="Rectangle 7"/>
          <p:cNvSpPr/>
          <p:nvPr/>
        </p:nvSpPr>
        <p:spPr>
          <a:xfrm>
            <a:off x="285748" y="5023556"/>
            <a:ext cx="11906250" cy="1508105"/>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استبداد و سرکوب </a:t>
            </a:r>
            <a:r>
              <a:rPr lang="fa-IR" sz="3200" dirty="0" smtClean="0">
                <a:ln w="0"/>
                <a:cs typeface="B Koodak" panose="00000700000000000000" pitchFamily="2" charset="-78"/>
              </a:rPr>
              <a:t>عامل دیگری بود که خشم و نفرت ایرانیان را علیه حکومت شاه بر می انگیخت. رژیم پهلوی حقوق ملت و اصول قانون اساسی مشروطه را نادیده می گرفت.</a:t>
            </a:r>
            <a:endParaRPr lang="en-US" sz="3200" b="0" cap="none" spc="0" dirty="0">
              <a:ln w="0"/>
              <a:solidFill>
                <a:schemeClr val="tx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385" y="4713777"/>
            <a:ext cx="5229225" cy="685800"/>
          </a:xfrm>
          <a:prstGeom prst="rect">
            <a:avLst/>
          </a:prstGeom>
        </p:spPr>
      </p:pic>
    </p:spTree>
    <p:extLst>
      <p:ext uri="{BB962C8B-B14F-4D97-AF65-F5344CB8AC3E}">
        <p14:creationId xmlns:p14="http://schemas.microsoft.com/office/powerpoint/2010/main" val="272518516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Rectangle 5"/>
          <p:cNvSpPr/>
          <p:nvPr/>
        </p:nvSpPr>
        <p:spPr>
          <a:xfrm>
            <a:off x="0" y="418023"/>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نمایندگان مجلس شورای ملی و هیئت وزیران در برابر شاه هیچ استقلالی نداشتند</a:t>
            </a:r>
            <a:r>
              <a:rPr lang="fa-IR" sz="3200" dirty="0" smtClean="0">
                <a:ln w="0"/>
                <a:cs typeface="B Koodak" panose="00000700000000000000" pitchFamily="2" charset="-78"/>
              </a:rPr>
              <a:t>و کاملاً مطیع او بودند. </a:t>
            </a:r>
            <a:endParaRPr lang="en-US" sz="3200" b="0" cap="none" spc="0" dirty="0">
              <a:ln w="0"/>
              <a:solidFill>
                <a:schemeClr val="tx1"/>
              </a:solidFill>
            </a:endParaRPr>
          </a:p>
        </p:txBody>
      </p:sp>
      <p:sp>
        <p:nvSpPr>
          <p:cNvPr id="2" name="Rectangle 1"/>
          <p:cNvSpPr/>
          <p:nvPr/>
        </p:nvSpPr>
        <p:spPr>
          <a:xfrm>
            <a:off x="200025" y="2598002"/>
            <a:ext cx="11506200" cy="769441"/>
          </a:xfrm>
          <a:prstGeom prst="rect">
            <a:avLst/>
          </a:prstGeom>
        </p:spPr>
        <p:txBody>
          <a:bodyPr wrap="square">
            <a:spAutoFit/>
          </a:bodyPr>
          <a:lstStyle/>
          <a:p>
            <a:pPr algn="ctr">
              <a:lnSpc>
                <a:spcPct val="150000"/>
              </a:lnSpc>
            </a:pPr>
            <a:r>
              <a:rPr lang="fa-IR" sz="3200" dirty="0">
                <a:ln w="0"/>
                <a:solidFill>
                  <a:srgbClr val="0000FF"/>
                </a:solidFill>
                <a:cs typeface="B Koodak" panose="00000700000000000000" pitchFamily="2" charset="-78"/>
              </a:rPr>
              <a:t>روزنامه ها نیز آزادی نداشتند </a:t>
            </a:r>
            <a:r>
              <a:rPr lang="fa-IR" sz="3200" dirty="0">
                <a:ln w="0"/>
                <a:cs typeface="B Koodak" panose="00000700000000000000" pitchFamily="2" charset="-78"/>
              </a:rPr>
              <a:t>و نمی توانستند از شاه و مقام های حکومتی انتقاد کنند.</a:t>
            </a:r>
            <a:endParaRPr lang="en-US" sz="3200" dirty="0">
              <a:ln w="0"/>
            </a:endParaRPr>
          </a:p>
        </p:txBody>
      </p:sp>
      <p:sp>
        <p:nvSpPr>
          <p:cNvPr id="7" name="Rectangle 6"/>
          <p:cNvSpPr/>
          <p:nvPr/>
        </p:nvSpPr>
        <p:spPr>
          <a:xfrm>
            <a:off x="0" y="4389446"/>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ساواک و مأموران نظامی با انواع شکنجه ها</a:t>
            </a:r>
            <a:r>
              <a:rPr lang="fa-IR" sz="3200" dirty="0" smtClean="0">
                <a:ln w="0"/>
                <a:cs typeface="B Koodak" panose="00000700000000000000" pitchFamily="2" charset="-78"/>
              </a:rPr>
              <a:t>، مخالفان را سرکوب می کردند و عدۀ زیادی از مخالفان به اعدام، زندان و تبعید محکوم شده بودند.</a:t>
            </a:r>
            <a:endParaRPr lang="en-US" sz="3200" b="0" cap="none" spc="0" dirty="0">
              <a:ln w="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387" y="2012951"/>
            <a:ext cx="5229225" cy="6858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387" y="3671150"/>
            <a:ext cx="5229225" cy="685800"/>
          </a:xfrm>
          <a:prstGeom prst="rect">
            <a:avLst/>
          </a:prstGeom>
        </p:spPr>
      </p:pic>
    </p:spTree>
    <p:extLst>
      <p:ext uri="{BB962C8B-B14F-4D97-AF65-F5344CB8AC3E}">
        <p14:creationId xmlns:p14="http://schemas.microsoft.com/office/powerpoint/2010/main" val="2458464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902099"/>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مطالب زیادی دربارۀ </a:t>
            </a:r>
            <a:r>
              <a:rPr lang="fa-IR" sz="3200" dirty="0" smtClean="0">
                <a:ln w="0"/>
                <a:solidFill>
                  <a:srgbClr val="0000FF"/>
                </a:solidFill>
                <a:cs typeface="B Koodak" panose="00000700000000000000" pitchFamily="2" charset="-78"/>
              </a:rPr>
              <a:t>حیف و میل و غارت ثروت و سرمایه های ملی کشور </a:t>
            </a:r>
            <a:r>
              <a:rPr lang="fa-IR" sz="3200" dirty="0" smtClean="0">
                <a:ln w="0"/>
                <a:cs typeface="B Koodak" panose="00000700000000000000" pitchFamily="2" charset="-78"/>
              </a:rPr>
              <a:t>توسط خاندان پهلوی و مقام های حکومتی به گوش مردم می رسید و آنان را خشمگین تر می کرد.</a:t>
            </a:r>
            <a:endParaRPr lang="en-US" sz="3200" b="0" cap="none" spc="0" dirty="0">
              <a:ln w="0"/>
              <a:solidFill>
                <a:schemeClr val="tx1"/>
              </a:solidFill>
            </a:endParaRPr>
          </a:p>
        </p:txBody>
      </p:sp>
      <p:sp>
        <p:nvSpPr>
          <p:cNvPr id="6" name="Rectangle 5"/>
          <p:cNvSpPr/>
          <p:nvPr/>
        </p:nvSpPr>
        <p:spPr>
          <a:xfrm>
            <a:off x="971549" y="3571353"/>
            <a:ext cx="10248899"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این در حالی بود که </a:t>
            </a:r>
            <a:r>
              <a:rPr lang="fa-IR" sz="3200" dirty="0" smtClean="0">
                <a:ln w="0"/>
                <a:solidFill>
                  <a:srgbClr val="0000FF"/>
                </a:solidFill>
                <a:cs typeface="B Koodak" panose="00000700000000000000" pitchFamily="2" charset="-78"/>
              </a:rPr>
              <a:t>اکثریت مردم</a:t>
            </a:r>
            <a:r>
              <a:rPr lang="fa-IR" sz="3200" dirty="0" smtClean="0">
                <a:ln w="0"/>
                <a:cs typeface="B Koodak" panose="00000700000000000000" pitchFamily="2" charset="-78"/>
              </a:rPr>
              <a:t>، به ویژه در روستا ها و شهرهای کوچک، </a:t>
            </a:r>
            <a:r>
              <a:rPr lang="fa-IR" sz="3200" dirty="0" smtClean="0">
                <a:ln w="0"/>
                <a:solidFill>
                  <a:srgbClr val="0000FF"/>
                </a:solidFill>
                <a:cs typeface="B Koodak" panose="00000700000000000000" pitchFamily="2" charset="-78"/>
              </a:rPr>
              <a:t>در فقر و محرومیت</a:t>
            </a:r>
            <a:r>
              <a:rPr lang="fa-IR" sz="3200" dirty="0" smtClean="0">
                <a:ln w="0"/>
                <a:cs typeface="B Koodak" panose="00000700000000000000" pitchFamily="2" charset="-78"/>
              </a:rPr>
              <a:t> به سر می بردند.</a:t>
            </a:r>
            <a:endParaRPr lang="en-US" sz="3200" b="0" cap="none" spc="0" dirty="0">
              <a:ln w="0"/>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387" y="2738227"/>
            <a:ext cx="5229225" cy="685800"/>
          </a:xfrm>
          <a:prstGeom prst="rect">
            <a:avLst/>
          </a:prstGeom>
        </p:spPr>
      </p:pic>
    </p:spTree>
    <p:extLst>
      <p:ext uri="{BB962C8B-B14F-4D97-AF65-F5344CB8AC3E}">
        <p14:creationId xmlns:p14="http://schemas.microsoft.com/office/powerpoint/2010/main" val="149637755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9447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475" y="-39851"/>
            <a:ext cx="5008915" cy="6897851"/>
          </a:xfrm>
          <a:prstGeom prst="rect">
            <a:avLst/>
          </a:prstGeom>
        </p:spPr>
      </p:pic>
      <p:sp>
        <p:nvSpPr>
          <p:cNvPr id="6" name="Rectangle 5"/>
          <p:cNvSpPr/>
          <p:nvPr/>
        </p:nvSpPr>
        <p:spPr>
          <a:xfrm>
            <a:off x="9788950" y="2521059"/>
            <a:ext cx="2288610" cy="1815882"/>
          </a:xfrm>
          <a:prstGeom prst="rect">
            <a:avLst/>
          </a:prstGeom>
        </p:spPr>
        <p:txBody>
          <a:bodyPr wrap="square">
            <a:spAutoFit/>
          </a:bodyPr>
          <a:lstStyle/>
          <a:p>
            <a:pPr algn="ctr"/>
            <a:r>
              <a:rPr lang="fa-IR" sz="2800" dirty="0" smtClean="0">
                <a:cs typeface="B Koodak" panose="00000700000000000000" pitchFamily="2" charset="-78"/>
              </a:rPr>
              <a:t>بی بند و باری و تضعیف اسلام در سینمای دوران پهلوی</a:t>
            </a:r>
            <a:endParaRPr lang="en-US" sz="2800" dirty="0">
              <a:cs typeface="B Koodak" panose="00000700000000000000" pitchFamily="2" charset="-78"/>
            </a:endParaRPr>
          </a:p>
        </p:txBody>
      </p:sp>
    </p:spTree>
    <p:extLst>
      <p:ext uri="{BB962C8B-B14F-4D97-AF65-F5344CB8AC3E}">
        <p14:creationId xmlns:p14="http://schemas.microsoft.com/office/powerpoint/2010/main" val="243474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6" name="Group 15"/>
          <p:cNvGrpSpPr/>
          <p:nvPr/>
        </p:nvGrpSpPr>
        <p:grpSpPr>
          <a:xfrm>
            <a:off x="2273778" y="160915"/>
            <a:ext cx="7644444" cy="1341120"/>
            <a:chOff x="2273777" y="328555"/>
            <a:chExt cx="7644444" cy="134112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777" y="328555"/>
              <a:ext cx="7644444" cy="1341120"/>
            </a:xfrm>
            <a:prstGeom prst="rect">
              <a:avLst/>
            </a:prstGeom>
          </p:spPr>
        </p:pic>
        <p:sp>
          <p:nvSpPr>
            <p:cNvPr id="3" name="Rectangle 2"/>
            <p:cNvSpPr/>
            <p:nvPr/>
          </p:nvSpPr>
          <p:spPr>
            <a:xfrm>
              <a:off x="3264217" y="583617"/>
              <a:ext cx="5663565" cy="830997"/>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آغاز نهضت اسلامی به رهبری امام خمینی</a:t>
              </a:r>
              <a:endParaRPr lang="en-US" sz="3200" b="0" cap="none" spc="0" dirty="0">
                <a:ln w="0"/>
                <a:solidFill>
                  <a:schemeClr val="tx1"/>
                </a:solidFill>
              </a:endParaRPr>
            </a:p>
          </p:txBody>
        </p:sp>
      </p:grpSp>
      <p:sp>
        <p:nvSpPr>
          <p:cNvPr id="17" name="Rectangle 16"/>
          <p:cNvSpPr/>
          <p:nvPr/>
        </p:nvSpPr>
        <p:spPr>
          <a:xfrm>
            <a:off x="5187709" y="1502035"/>
            <a:ext cx="7004291" cy="769441"/>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مخالفت با تصویب نامۀ انجمن های ایالتی و ولایتی:</a:t>
            </a:r>
            <a:endParaRPr lang="en-US" sz="3200" b="0" cap="none" spc="0" dirty="0">
              <a:ln w="0"/>
              <a:solidFill>
                <a:srgbClr val="0000FF"/>
              </a:solidFill>
            </a:endParaRPr>
          </a:p>
        </p:txBody>
      </p:sp>
      <p:sp>
        <p:nvSpPr>
          <p:cNvPr id="18" name="Rectangle 17"/>
          <p:cNvSpPr/>
          <p:nvPr/>
        </p:nvSpPr>
        <p:spPr>
          <a:xfrm>
            <a:off x="0" y="2468759"/>
            <a:ext cx="12192000"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حکومت پهلوی در سال 1341 ش، قانون انجمن های ایالتی و ولایتی ( شوراهای استان و شهرستان) را تغییر داد.</a:t>
            </a:r>
            <a:endParaRPr lang="en-US" sz="3200" b="0" cap="none" spc="0" dirty="0">
              <a:ln w="0"/>
              <a:solidFill>
                <a:schemeClr val="tx1"/>
              </a:solidFill>
            </a:endParaRPr>
          </a:p>
        </p:txBody>
      </p:sp>
      <p:sp>
        <p:nvSpPr>
          <p:cNvPr id="20" name="Pentagon 19"/>
          <p:cNvSpPr/>
          <p:nvPr/>
        </p:nvSpPr>
        <p:spPr>
          <a:xfrm flipH="1">
            <a:off x="10229850" y="5065352"/>
            <a:ext cx="1866900" cy="807720"/>
          </a:xfrm>
          <a:prstGeom prst="homePlate">
            <a:avLst>
              <a:gd name="adj" fmla="val 78302"/>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ln w="0"/>
                <a:solidFill>
                  <a:schemeClr val="tx1"/>
                </a:solidFill>
                <a:cs typeface="B Koodak" panose="00000700000000000000" pitchFamily="2" charset="-78"/>
              </a:rPr>
              <a:t>تغییرات:</a:t>
            </a:r>
            <a:endParaRPr lang="en-US" sz="3200" dirty="0">
              <a:ln w="0"/>
              <a:solidFill>
                <a:schemeClr val="tx1"/>
              </a:solidFill>
            </a:endParaRPr>
          </a:p>
        </p:txBody>
      </p:sp>
      <p:sp>
        <p:nvSpPr>
          <p:cNvPr id="21" name="Rectangle 20"/>
          <p:cNvSpPr/>
          <p:nvPr/>
        </p:nvSpPr>
        <p:spPr>
          <a:xfrm>
            <a:off x="-12383" y="4293210"/>
            <a:ext cx="10146983" cy="2308324"/>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nSpc>
                <a:spcPct val="150000"/>
              </a:lnSpc>
            </a:pPr>
            <a:r>
              <a:rPr lang="fa-IR" sz="3200" dirty="0" smtClean="0">
                <a:ln w="0"/>
                <a:cs typeface="B Koodak" panose="00000700000000000000" pitchFamily="2" charset="-78"/>
              </a:rPr>
              <a:t>الف) لغو شرط مسلمان بودن برای انتخاب شوندگان و انتخاب کنندگان</a:t>
            </a:r>
          </a:p>
          <a:p>
            <a:pPr>
              <a:lnSpc>
                <a:spcPct val="150000"/>
              </a:lnSpc>
            </a:pPr>
            <a:r>
              <a:rPr lang="fa-IR" sz="3200" b="0" cap="none" spc="0" dirty="0" smtClean="0">
                <a:ln w="0"/>
                <a:solidFill>
                  <a:schemeClr val="tx1"/>
                </a:solidFill>
                <a:cs typeface="B Koodak" panose="00000700000000000000" pitchFamily="2" charset="-78"/>
              </a:rPr>
              <a:t>ب) لغو سوگند به قرآن از سوی انتخاب شوندگان و تبدیل آن به سوگند به کتاب آسمانی</a:t>
            </a:r>
            <a:endParaRPr lang="en-US" sz="3200" b="0" cap="none" spc="0" dirty="0">
              <a:ln w="0"/>
              <a:solidFill>
                <a:schemeClr val="tx1"/>
              </a:solidFill>
            </a:endParaRPr>
          </a:p>
        </p:txBody>
      </p:sp>
    </p:spTree>
    <p:extLst>
      <p:ext uri="{BB962C8B-B14F-4D97-AF65-F5344CB8AC3E}">
        <p14:creationId xmlns:p14="http://schemas.microsoft.com/office/powerpoint/2010/main" val="3472406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95074" cy="6858000"/>
          </a:xfrm>
          <a:prstGeom prst="rect">
            <a:avLst/>
          </a:prstGeom>
        </p:spPr>
      </p:pic>
      <p:sp>
        <p:nvSpPr>
          <p:cNvPr id="7" name="Rectangle 6"/>
          <p:cNvSpPr/>
          <p:nvPr/>
        </p:nvSpPr>
        <p:spPr>
          <a:xfrm>
            <a:off x="9788950" y="2521059"/>
            <a:ext cx="2288610" cy="1815882"/>
          </a:xfrm>
          <a:prstGeom prst="rect">
            <a:avLst/>
          </a:prstGeom>
        </p:spPr>
        <p:txBody>
          <a:bodyPr wrap="square">
            <a:spAutoFit/>
          </a:bodyPr>
          <a:lstStyle/>
          <a:p>
            <a:pPr algn="ctr"/>
            <a:r>
              <a:rPr lang="fa-IR" sz="2800" dirty="0" smtClean="0">
                <a:cs typeface="B Koodak" panose="00000700000000000000" pitchFamily="2" charset="-78"/>
              </a:rPr>
              <a:t>بی بند و باری و تضعیف اسلام در مجلات دوران پهلوی</a:t>
            </a:r>
            <a:endParaRPr lang="en-US" sz="2800" dirty="0">
              <a:cs typeface="B Koodak" panose="000007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4" y="1103048"/>
            <a:ext cx="2805113" cy="4831028"/>
          </a:xfrm>
          <a:prstGeom prst="rect">
            <a:avLst/>
          </a:prstGeom>
        </p:spPr>
      </p:pic>
    </p:spTree>
    <p:extLst>
      <p:ext uri="{BB962C8B-B14F-4D97-AF65-F5344CB8AC3E}">
        <p14:creationId xmlns:p14="http://schemas.microsoft.com/office/powerpoint/2010/main" val="287105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302000" y="0"/>
            <a:ext cx="8890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29738" cy="6858000"/>
          </a:xfrm>
          <a:prstGeom prst="rect">
            <a:avLst/>
          </a:prstGeom>
        </p:spPr>
      </p:pic>
      <p:sp>
        <p:nvSpPr>
          <p:cNvPr id="5" name="Rectangle 4"/>
          <p:cNvSpPr/>
          <p:nvPr/>
        </p:nvSpPr>
        <p:spPr>
          <a:xfrm>
            <a:off x="9329738" y="2736502"/>
            <a:ext cx="2747822" cy="1384995"/>
          </a:xfrm>
          <a:prstGeom prst="rect">
            <a:avLst/>
          </a:prstGeom>
        </p:spPr>
        <p:txBody>
          <a:bodyPr wrap="square">
            <a:spAutoFit/>
          </a:bodyPr>
          <a:lstStyle/>
          <a:p>
            <a:pPr algn="ctr"/>
            <a:r>
              <a:rPr lang="fa-IR" sz="2800" dirty="0" smtClean="0">
                <a:cs typeface="B Koodak" panose="00000700000000000000" pitchFamily="2" charset="-78"/>
              </a:rPr>
              <a:t>وابستگی شاه به آمریکایی ها و نفوذ آنان در ادارۀ کشور</a:t>
            </a:r>
            <a:endParaRPr lang="en-US" sz="2800" dirty="0">
              <a:cs typeface="B Koodak" panose="00000700000000000000" pitchFamily="2" charset="-78"/>
            </a:endParaRPr>
          </a:p>
        </p:txBody>
      </p:sp>
    </p:spTree>
    <p:extLst>
      <p:ext uri="{BB962C8B-B14F-4D97-AF65-F5344CB8AC3E}">
        <p14:creationId xmlns:p14="http://schemas.microsoft.com/office/powerpoint/2010/main" val="1597130612"/>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650" y="0"/>
            <a:ext cx="9548699" cy="6858000"/>
          </a:xfrm>
          <a:prstGeom prst="rect">
            <a:avLst/>
          </a:prstGeom>
        </p:spPr>
      </p:pic>
    </p:spTree>
    <p:extLst>
      <p:ext uri="{BB962C8B-B14F-4D97-AF65-F5344CB8AC3E}">
        <p14:creationId xmlns:p14="http://schemas.microsoft.com/office/powerpoint/2010/main" val="2961498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01214" cy="6858000"/>
          </a:xfrm>
          <a:prstGeom prst="rect">
            <a:avLst/>
          </a:prstGeom>
        </p:spPr>
      </p:pic>
      <p:sp>
        <p:nvSpPr>
          <p:cNvPr id="5" name="Rectangle 4"/>
          <p:cNvSpPr/>
          <p:nvPr/>
        </p:nvSpPr>
        <p:spPr>
          <a:xfrm>
            <a:off x="9701214" y="2736502"/>
            <a:ext cx="2376346" cy="1384995"/>
          </a:xfrm>
          <a:prstGeom prst="rect">
            <a:avLst/>
          </a:prstGeom>
        </p:spPr>
        <p:txBody>
          <a:bodyPr wrap="square">
            <a:spAutoFit/>
          </a:bodyPr>
          <a:lstStyle/>
          <a:p>
            <a:pPr algn="ctr"/>
            <a:r>
              <a:rPr lang="fa-IR" sz="2800" dirty="0" smtClean="0">
                <a:cs typeface="B Koodak" panose="00000700000000000000" pitchFamily="2" charset="-78"/>
              </a:rPr>
              <a:t>شکنجه دادن مخالفان شاه توسط ساواک</a:t>
            </a:r>
            <a:endParaRPr lang="en-US" sz="2800" dirty="0">
              <a:cs typeface="B Koodak" panose="00000700000000000000" pitchFamily="2" charset="-78"/>
            </a:endParaRPr>
          </a:p>
        </p:txBody>
      </p:sp>
    </p:spTree>
    <p:extLst>
      <p:ext uri="{BB962C8B-B14F-4D97-AF65-F5344CB8AC3E}">
        <p14:creationId xmlns:p14="http://schemas.microsoft.com/office/powerpoint/2010/main" val="3320370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14850" cy="68554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50" y="0"/>
            <a:ext cx="7677150" cy="6855410"/>
          </a:xfrm>
          <a:prstGeom prst="rect">
            <a:avLst/>
          </a:prstGeom>
        </p:spPr>
      </p:pic>
      <p:sp>
        <p:nvSpPr>
          <p:cNvPr id="5" name="Rectangle 4"/>
          <p:cNvSpPr/>
          <p:nvPr/>
        </p:nvSpPr>
        <p:spPr>
          <a:xfrm>
            <a:off x="4514850" y="1034147"/>
            <a:ext cx="7677150" cy="3970318"/>
          </a:xfrm>
          <a:prstGeom prst="rect">
            <a:avLst/>
          </a:prstGeom>
        </p:spPr>
        <p:txBody>
          <a:bodyPr wrap="square">
            <a:spAutoFit/>
          </a:bodyPr>
          <a:lstStyle/>
          <a:p>
            <a:pPr algn="just">
              <a:lnSpc>
                <a:spcPct val="150000"/>
              </a:lnSpc>
            </a:pPr>
            <a:r>
              <a:rPr lang="fa-IR" sz="2800" dirty="0">
                <a:solidFill>
                  <a:srgbClr val="231F20"/>
                </a:solidFill>
                <a:latin typeface="AmuzehNewNormalPS"/>
                <a:cs typeface="B Koodak" panose="00000700000000000000" pitchFamily="2" charset="-78"/>
              </a:rPr>
              <a:t>خانم مرضیه حدیدچی </a:t>
            </a:r>
            <a:r>
              <a:rPr lang="fa-IR" sz="2800" dirty="0" smtClean="0">
                <a:solidFill>
                  <a:srgbClr val="231F20"/>
                </a:solidFill>
                <a:latin typeface="AmuzehNewNormalPS"/>
                <a:cs typeface="B Koodak" panose="00000700000000000000" pitchFamily="2" charset="-78"/>
              </a:rPr>
              <a:t>(دباغ) </a:t>
            </a:r>
            <a:r>
              <a:rPr lang="fa-IR" sz="2800" dirty="0">
                <a:solidFill>
                  <a:srgbClr val="231F20"/>
                </a:solidFill>
                <a:latin typeface="AmuzehNewNormalPS"/>
                <a:cs typeface="B Koodak" panose="00000700000000000000" pitchFamily="2" charset="-78"/>
              </a:rPr>
              <a:t>یکی از زنان مبارز و انقلابی </a:t>
            </a:r>
            <a:r>
              <a:rPr lang="fa-IR" sz="2800" dirty="0" smtClean="0">
                <a:solidFill>
                  <a:srgbClr val="231F20"/>
                </a:solidFill>
                <a:latin typeface="AmuzehNewNormalPS"/>
                <a:cs typeface="B Koodak" panose="00000700000000000000" pitchFamily="2" charset="-78"/>
              </a:rPr>
              <a:t>است.</a:t>
            </a:r>
          </a:p>
          <a:p>
            <a:pPr algn="just">
              <a:lnSpc>
                <a:spcPct val="150000"/>
              </a:lnSpc>
            </a:pPr>
            <a:r>
              <a:rPr lang="fa-IR" sz="2800" dirty="0">
                <a:solidFill>
                  <a:srgbClr val="231F20"/>
                </a:solidFill>
                <a:latin typeface="AmuzehNewNormalPS"/>
                <a:cs typeface="B Koodak" panose="00000700000000000000" pitchFamily="2" charset="-78"/>
              </a:rPr>
              <a:t>او در اوج مبارزات </a:t>
            </a:r>
            <a:r>
              <a:rPr lang="fa-IR" sz="2800" dirty="0" smtClean="0">
                <a:solidFill>
                  <a:srgbClr val="231F20"/>
                </a:solidFill>
                <a:latin typeface="AmuzehNewNormalPS"/>
                <a:cs typeface="B Koodak" panose="00000700000000000000" pitchFamily="2" charset="-78"/>
              </a:rPr>
              <a:t>دوران انقلاب </a:t>
            </a:r>
            <a:r>
              <a:rPr lang="fa-IR" sz="2800" dirty="0">
                <a:solidFill>
                  <a:srgbClr val="231F20"/>
                </a:solidFill>
                <a:latin typeface="AmuzehNewNormalPS"/>
                <a:cs typeface="B Koodak" panose="00000700000000000000" pitchFamily="2" charset="-78"/>
              </a:rPr>
              <a:t>در زندان کمیته مشترک ضد خرابکاری به سختی شکنجه </a:t>
            </a:r>
            <a:r>
              <a:rPr lang="fa-IR" sz="2800" dirty="0" smtClean="0">
                <a:solidFill>
                  <a:srgbClr val="231F20"/>
                </a:solidFill>
                <a:latin typeface="AmuzehNewNormalPS"/>
                <a:cs typeface="B Koodak" panose="00000700000000000000" pitchFamily="2" charset="-78"/>
              </a:rPr>
              <a:t>شد. </a:t>
            </a:r>
          </a:p>
          <a:p>
            <a:pPr algn="just">
              <a:lnSpc>
                <a:spcPct val="150000"/>
              </a:lnSpc>
            </a:pPr>
            <a:r>
              <a:rPr lang="fa-IR" sz="2800" dirty="0">
                <a:solidFill>
                  <a:srgbClr val="231F20"/>
                </a:solidFill>
                <a:latin typeface="AmuzehNewNormalPS"/>
                <a:cs typeface="B Koodak" panose="00000700000000000000" pitchFamily="2" charset="-78"/>
              </a:rPr>
              <a:t>او که در کتابی تحت عنوان «خاطرات شکنجه» بخشی از آنچه را بر او در زندان کمیته مشترک گذشته است، به تصویر کشیده است. در بخشی از همین کتاب آمده است</a:t>
            </a:r>
            <a:r>
              <a:rPr lang="fa-IR" sz="2800" dirty="0" smtClean="0">
                <a:solidFill>
                  <a:srgbClr val="231F20"/>
                </a:solidFill>
                <a:latin typeface="AmuzehNewNormalPS"/>
                <a:cs typeface="B Koodak" panose="00000700000000000000" pitchFamily="2" charset="-78"/>
              </a:rPr>
              <a:t>:</a:t>
            </a:r>
            <a:endParaRPr lang="fa-IR" sz="2800" dirty="0">
              <a:solidFill>
                <a:srgbClr val="231F20"/>
              </a:solidFill>
              <a:latin typeface="AmuzehNewNormalPS"/>
              <a:cs typeface="B Koodak" panose="00000700000000000000" pitchFamily="2" charset="-78"/>
            </a:endParaRPr>
          </a:p>
        </p:txBody>
      </p:sp>
    </p:spTree>
    <p:extLst>
      <p:ext uri="{BB962C8B-B14F-4D97-AF65-F5344CB8AC3E}">
        <p14:creationId xmlns:p14="http://schemas.microsoft.com/office/powerpoint/2010/main" val="1671158637"/>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0"/>
            <a:ext cx="6667500" cy="6858000"/>
          </a:xfrm>
          <a:prstGeom prst="rect">
            <a:avLst/>
          </a:prstGeom>
        </p:spPr>
      </p:pic>
      <p:sp>
        <p:nvSpPr>
          <p:cNvPr id="2" name="Rectangle 1"/>
          <p:cNvSpPr/>
          <p:nvPr/>
        </p:nvSpPr>
        <p:spPr>
          <a:xfrm>
            <a:off x="6529388" y="200025"/>
            <a:ext cx="5657849" cy="7109639"/>
          </a:xfrm>
          <a:prstGeom prst="rect">
            <a:avLst/>
          </a:prstGeom>
        </p:spPr>
        <p:txBody>
          <a:bodyPr wrap="square">
            <a:spAutoFit/>
          </a:bodyPr>
          <a:lstStyle/>
          <a:p>
            <a:pPr algn="just"/>
            <a:r>
              <a:rPr lang="fa-IR" sz="2800" dirty="0">
                <a:solidFill>
                  <a:srgbClr val="231F20"/>
                </a:solidFill>
                <a:latin typeface="AmuzehNewNormalPS"/>
                <a:cs typeface="B Koodak" panose="00000700000000000000" pitchFamily="2" charset="-78"/>
              </a:rPr>
              <a:t>از صبح روز دوم شکنجه‌های اصلی شروع شد. دستم را به زور گرفتند، سوزن‌های بلندی را به زیر ناخن هایم فرو کردند، سپس نوک انگشتانم را که سوزن زیرش بودند، توی دیوار کوبیدند. سوزن‌ها تا انتها در زیر ناخن‌ها نفود کرد. تمام تنم از درد تیر کشید. گاهی با باتوم برقی که شوک الکتریکی ایجاد می‌کند، به اعضای بدنم می‌زدند. گاهی کف پاهایم از شدت ضربات شلاق شدیدا ورم می‌کرد. سریع مامور شکنجه دست و پایم را باز می‌کرد و با شلاق دنبالم می‌افتاد که به دور بالکن دایره مانندی که با نرده آهنی پوشیده شده بود بدوم. گاهی هم پاهایم را به گیره‌هایی که به سقف وصل بود، می‌بستند و تا چند ساعت به حالت آویزان می‌ماند.»</a:t>
            </a:r>
          </a:p>
          <a:p>
            <a:pPr algn="just"/>
            <a:r>
              <a:rPr lang="fa-IR" dirty="0"/>
              <a:t/>
            </a:r>
            <a:br>
              <a:rPr lang="fa-IR" dirty="0"/>
            </a:br>
            <a:endParaRPr lang="fa-IR" dirty="0">
              <a:solidFill>
                <a:srgbClr val="231F20"/>
              </a:solidFill>
              <a:latin typeface="AmuzehNewNormalPS"/>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529389" cy="6858000"/>
          </a:xfrm>
          <a:prstGeom prst="rect">
            <a:avLst/>
          </a:prstGeom>
        </p:spPr>
      </p:pic>
    </p:spTree>
    <p:extLst>
      <p:ext uri="{BB962C8B-B14F-4D97-AF65-F5344CB8AC3E}">
        <p14:creationId xmlns:p14="http://schemas.microsoft.com/office/powerpoint/2010/main" val="375406072"/>
      </p:ext>
    </p:extLst>
  </p:cSld>
  <p:clrMapOvr>
    <a:masterClrMapping/>
  </p:clrMapOvr>
  <p:transition spd="slow">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7620000" cy="68586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29675" cy="6858622"/>
          </a:xfrm>
          <a:prstGeom prst="rect">
            <a:avLst/>
          </a:prstGeom>
        </p:spPr>
      </p:pic>
      <p:sp>
        <p:nvSpPr>
          <p:cNvPr id="9" name="Rectangle 8"/>
          <p:cNvSpPr/>
          <p:nvPr/>
        </p:nvSpPr>
        <p:spPr>
          <a:xfrm>
            <a:off x="8829675" y="2636489"/>
            <a:ext cx="3247885" cy="1384995"/>
          </a:xfrm>
          <a:prstGeom prst="rect">
            <a:avLst/>
          </a:prstGeom>
        </p:spPr>
        <p:txBody>
          <a:bodyPr wrap="square">
            <a:spAutoFit/>
          </a:bodyPr>
          <a:lstStyle/>
          <a:p>
            <a:pPr algn="ctr"/>
            <a:r>
              <a:rPr lang="fa-IR" sz="2800" dirty="0" smtClean="0">
                <a:cs typeface="B Koodak" panose="00000700000000000000" pitchFamily="2" charset="-78"/>
              </a:rPr>
              <a:t>برگزاری جشن های 2500 ساله با تجملات فراوان</a:t>
            </a:r>
            <a:endParaRPr lang="en-US" sz="2800" dirty="0">
              <a:cs typeface="B Koodak" panose="00000700000000000000" pitchFamily="2" charset="-78"/>
            </a:endParaRPr>
          </a:p>
        </p:txBody>
      </p:sp>
    </p:spTree>
    <p:extLst>
      <p:ext uri="{BB962C8B-B14F-4D97-AF65-F5344CB8AC3E}">
        <p14:creationId xmlns:p14="http://schemas.microsoft.com/office/powerpoint/2010/main" val="20240432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7620000" cy="685862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58326" cy="6858000"/>
          </a:xfrm>
          <a:prstGeom prst="rect">
            <a:avLst/>
          </a:prstGeom>
        </p:spPr>
      </p:pic>
      <p:sp>
        <p:nvSpPr>
          <p:cNvPr id="5" name="Rectangle 4"/>
          <p:cNvSpPr/>
          <p:nvPr/>
        </p:nvSpPr>
        <p:spPr>
          <a:xfrm>
            <a:off x="9458326" y="2636489"/>
            <a:ext cx="2733674" cy="1384995"/>
          </a:xfrm>
          <a:prstGeom prst="rect">
            <a:avLst/>
          </a:prstGeom>
        </p:spPr>
        <p:txBody>
          <a:bodyPr wrap="square">
            <a:spAutoFit/>
          </a:bodyPr>
          <a:lstStyle/>
          <a:p>
            <a:pPr algn="ctr"/>
            <a:r>
              <a:rPr lang="fa-IR" sz="2800" dirty="0" smtClean="0">
                <a:cs typeface="B Koodak" panose="00000700000000000000" pitchFamily="2" charset="-78"/>
              </a:rPr>
              <a:t>برگزاری جشن های 2500 ساله با تجملات فراوان</a:t>
            </a:r>
            <a:endParaRPr lang="en-US" sz="2800" dirty="0">
              <a:cs typeface="B Koodak" panose="00000700000000000000" pitchFamily="2" charset="-78"/>
            </a:endParaRPr>
          </a:p>
        </p:txBody>
      </p:sp>
    </p:spTree>
    <p:extLst>
      <p:ext uri="{BB962C8B-B14F-4D97-AF65-F5344CB8AC3E}">
        <p14:creationId xmlns:p14="http://schemas.microsoft.com/office/powerpoint/2010/main" val="366110102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672638" cy="6858000"/>
          </a:xfrm>
          <a:prstGeom prst="rect">
            <a:avLst/>
          </a:prstGeom>
        </p:spPr>
      </p:pic>
      <p:sp>
        <p:nvSpPr>
          <p:cNvPr id="6" name="Rectangle 5"/>
          <p:cNvSpPr/>
          <p:nvPr/>
        </p:nvSpPr>
        <p:spPr>
          <a:xfrm>
            <a:off x="9672639" y="2736502"/>
            <a:ext cx="2519361" cy="954107"/>
          </a:xfrm>
          <a:prstGeom prst="rect">
            <a:avLst/>
          </a:prstGeom>
        </p:spPr>
        <p:txBody>
          <a:bodyPr wrap="square">
            <a:spAutoFit/>
          </a:bodyPr>
          <a:lstStyle/>
          <a:p>
            <a:pPr algn="ctr"/>
            <a:r>
              <a:rPr lang="fa-IR" sz="2800" dirty="0" smtClean="0">
                <a:cs typeface="B Koodak" panose="00000700000000000000" pitchFamily="2" charset="-78"/>
              </a:rPr>
              <a:t>مراسم تاجگذاری شاه</a:t>
            </a:r>
            <a:endParaRPr lang="en-US" sz="2800" dirty="0">
              <a:cs typeface="B Koodak" panose="00000700000000000000" pitchFamily="2" charset="-78"/>
            </a:endParaRPr>
          </a:p>
        </p:txBody>
      </p:sp>
    </p:spTree>
    <p:extLst>
      <p:ext uri="{BB962C8B-B14F-4D97-AF65-F5344CB8AC3E}">
        <p14:creationId xmlns:p14="http://schemas.microsoft.com/office/powerpoint/2010/main" val="2707145027"/>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7772400" cy="6901497"/>
          </a:xfrm>
          <a:prstGeom prst="rect">
            <a:avLst/>
          </a:prstGeom>
        </p:spPr>
      </p:pic>
      <p:sp>
        <p:nvSpPr>
          <p:cNvPr id="5" name="Rectangle 4"/>
          <p:cNvSpPr/>
          <p:nvPr/>
        </p:nvSpPr>
        <p:spPr>
          <a:xfrm>
            <a:off x="8472488" y="3167390"/>
            <a:ext cx="3019424" cy="523220"/>
          </a:xfrm>
          <a:prstGeom prst="rect">
            <a:avLst/>
          </a:prstGeom>
        </p:spPr>
        <p:txBody>
          <a:bodyPr wrap="square">
            <a:spAutoFit/>
          </a:bodyPr>
          <a:lstStyle/>
          <a:p>
            <a:pPr algn="ctr"/>
            <a:r>
              <a:rPr lang="fa-IR" sz="2800" dirty="0" smtClean="0">
                <a:cs typeface="B Koodak" panose="00000700000000000000" pitchFamily="2" charset="-78"/>
              </a:rPr>
              <a:t>مراسم تاجگذاری شاه</a:t>
            </a:r>
            <a:endParaRPr lang="en-US" sz="2800" dirty="0">
              <a:cs typeface="B Koodak" panose="00000700000000000000" pitchFamily="2" charset="-78"/>
            </a:endParaRPr>
          </a:p>
        </p:txBody>
      </p:sp>
    </p:spTree>
    <p:extLst>
      <p:ext uri="{BB962C8B-B14F-4D97-AF65-F5344CB8AC3E}">
        <p14:creationId xmlns:p14="http://schemas.microsoft.com/office/powerpoint/2010/main" val="2715016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79378" cy="6858000"/>
          </a:xfrm>
          <a:prstGeom prst="rect">
            <a:avLst/>
          </a:prstGeom>
        </p:spPr>
      </p:pic>
      <p:sp>
        <p:nvSpPr>
          <p:cNvPr id="5" name="Rectangle 4"/>
          <p:cNvSpPr/>
          <p:nvPr/>
        </p:nvSpPr>
        <p:spPr>
          <a:xfrm>
            <a:off x="9061689" y="2521059"/>
            <a:ext cx="3048000" cy="1815882"/>
          </a:xfrm>
          <a:prstGeom prst="rect">
            <a:avLst/>
          </a:prstGeom>
        </p:spPr>
        <p:txBody>
          <a:bodyPr wrap="square">
            <a:spAutoFit/>
          </a:bodyPr>
          <a:lstStyle/>
          <a:p>
            <a:pPr algn="ctr"/>
            <a:r>
              <a:rPr lang="fa-IR" sz="2800" dirty="0">
                <a:cs typeface="B Koodak" panose="00000700000000000000" pitchFamily="2" charset="-78"/>
              </a:rPr>
              <a:t>تصویری از جلسه رسمی مجلس سنا كه در آن لایحه انجمنهای ایالتی و ولایتی به تصویب رسید</a:t>
            </a:r>
            <a:endParaRPr lang="en-US" sz="2800" dirty="0">
              <a:cs typeface="B Koodak" panose="00000700000000000000" pitchFamily="2" charset="-78"/>
            </a:endParaRPr>
          </a:p>
        </p:txBody>
      </p:sp>
    </p:spTree>
    <p:extLst>
      <p:ext uri="{BB962C8B-B14F-4D97-AF65-F5344CB8AC3E}">
        <p14:creationId xmlns:p14="http://schemas.microsoft.com/office/powerpoint/2010/main" val="2185944896"/>
      </p:ext>
    </p:extLst>
  </p:cSld>
  <p:clrMapOvr>
    <a:masterClrMapping/>
  </p:clrMapOvr>
  <p:transition spd="slow">
    <p:wheel spokes="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1038225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44100" cy="6858000"/>
          </a:xfrm>
          <a:prstGeom prst="rect">
            <a:avLst/>
          </a:prstGeom>
        </p:spPr>
      </p:pic>
      <p:sp>
        <p:nvSpPr>
          <p:cNvPr id="6" name="Rectangle 5"/>
          <p:cNvSpPr/>
          <p:nvPr/>
        </p:nvSpPr>
        <p:spPr>
          <a:xfrm>
            <a:off x="9771290" y="2736502"/>
            <a:ext cx="2420710" cy="1384995"/>
          </a:xfrm>
          <a:prstGeom prst="rect">
            <a:avLst/>
          </a:prstGeom>
        </p:spPr>
        <p:txBody>
          <a:bodyPr wrap="square">
            <a:spAutoFit/>
          </a:bodyPr>
          <a:lstStyle/>
          <a:p>
            <a:pPr algn="ctr"/>
            <a:r>
              <a:rPr lang="fa-IR" sz="2800" dirty="0" smtClean="0">
                <a:cs typeface="B Koodak" panose="00000700000000000000" pitchFamily="2" charset="-78"/>
              </a:rPr>
              <a:t>تفریح و خوشگذرانی خاندان شاه</a:t>
            </a:r>
            <a:endParaRPr lang="en-US" sz="2800" dirty="0">
              <a:cs typeface="B Koodak" panose="00000700000000000000" pitchFamily="2" charset="-78"/>
            </a:endParaRPr>
          </a:p>
        </p:txBody>
      </p:sp>
    </p:spTree>
    <p:extLst>
      <p:ext uri="{BB962C8B-B14F-4D97-AF65-F5344CB8AC3E}">
        <p14:creationId xmlns:p14="http://schemas.microsoft.com/office/powerpoint/2010/main" val="34523336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86601" y="154293"/>
            <a:ext cx="5642891" cy="461665"/>
          </a:xfrm>
          <a:prstGeom prst="rect">
            <a:avLst/>
          </a:prstGeom>
        </p:spPr>
        <p:txBody>
          <a:bodyPr wrap="none">
            <a:spAutoFit/>
          </a:bodyPr>
          <a:lstStyle/>
          <a:p>
            <a:r>
              <a:rPr lang="fa-IR" sz="2400" dirty="0" smtClean="0">
                <a:solidFill>
                  <a:schemeClr val="bg1"/>
                </a:solidFill>
                <a:cs typeface="B Koodak" panose="00000700000000000000" pitchFamily="2" charset="-78"/>
              </a:rPr>
              <a:t>ناصرالدین شاه قاجار به همراه عده ای از رجال و خدمه</a:t>
            </a:r>
            <a:endParaRPr lang="fa-IR" sz="2400" dirty="0">
              <a:solidFill>
                <a:schemeClr val="bg1"/>
              </a:solidFill>
              <a:cs typeface="B Koodak"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71291" cy="6857999"/>
          </a:xfrm>
          <a:prstGeom prst="rect">
            <a:avLst/>
          </a:prstGeom>
        </p:spPr>
      </p:pic>
      <p:sp>
        <p:nvSpPr>
          <p:cNvPr id="6" name="Rectangle 5"/>
          <p:cNvSpPr/>
          <p:nvPr/>
        </p:nvSpPr>
        <p:spPr>
          <a:xfrm>
            <a:off x="9771290" y="2736500"/>
            <a:ext cx="2420710" cy="1384995"/>
          </a:xfrm>
          <a:prstGeom prst="rect">
            <a:avLst/>
          </a:prstGeom>
        </p:spPr>
        <p:txBody>
          <a:bodyPr wrap="square">
            <a:spAutoFit/>
          </a:bodyPr>
          <a:lstStyle/>
          <a:p>
            <a:pPr algn="ctr"/>
            <a:r>
              <a:rPr lang="fa-IR" sz="2800" dirty="0" smtClean="0">
                <a:cs typeface="B Koodak" panose="00000700000000000000" pitchFamily="2" charset="-78"/>
              </a:rPr>
              <a:t>آلونک نشینی و فقر مردم در دورۀ محمدرضا شاه</a:t>
            </a:r>
            <a:endParaRPr lang="en-US" sz="2800" dirty="0">
              <a:cs typeface="B Koodak" panose="00000700000000000000" pitchFamily="2" charset="-78"/>
            </a:endParaRPr>
          </a:p>
        </p:txBody>
      </p:sp>
    </p:spTree>
    <p:extLst>
      <p:ext uri="{BB962C8B-B14F-4D97-AF65-F5344CB8AC3E}">
        <p14:creationId xmlns:p14="http://schemas.microsoft.com/office/powerpoint/2010/main" val="1871757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6264" cy="68365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712" y="-1"/>
            <a:ext cx="7634288" cy="5772151"/>
          </a:xfrm>
          <a:prstGeom prst="rect">
            <a:avLst/>
          </a:prstGeom>
        </p:spPr>
      </p:pic>
      <p:sp>
        <p:nvSpPr>
          <p:cNvPr id="6" name="Rectangle 5"/>
          <p:cNvSpPr/>
          <p:nvPr/>
        </p:nvSpPr>
        <p:spPr>
          <a:xfrm>
            <a:off x="5029200" y="6053465"/>
            <a:ext cx="6691312" cy="523220"/>
          </a:xfrm>
          <a:prstGeom prst="rect">
            <a:avLst/>
          </a:prstGeom>
        </p:spPr>
        <p:txBody>
          <a:bodyPr wrap="square">
            <a:spAutoFit/>
          </a:bodyPr>
          <a:lstStyle/>
          <a:p>
            <a:pPr algn="ctr"/>
            <a:r>
              <a:rPr lang="fa-IR" sz="2800" dirty="0" smtClean="0">
                <a:cs typeface="B Koodak" panose="00000700000000000000" pitchFamily="2" charset="-78"/>
              </a:rPr>
              <a:t>فقر مردم در دورۀ محمدرضا شاه</a:t>
            </a:r>
            <a:endParaRPr lang="en-US" sz="2800" dirty="0">
              <a:cs typeface="B Koodak" panose="00000700000000000000" pitchFamily="2" charset="-78"/>
            </a:endParaRPr>
          </a:p>
        </p:txBody>
      </p:sp>
    </p:spTree>
    <p:extLst>
      <p:ext uri="{BB962C8B-B14F-4D97-AF65-F5344CB8AC3E}">
        <p14:creationId xmlns:p14="http://schemas.microsoft.com/office/powerpoint/2010/main" val="178562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 y="0"/>
            <a:ext cx="12192000" cy="6858000"/>
          </a:xfrm>
          <a:prstGeom prst="rect">
            <a:avLst/>
          </a:prstGeom>
        </p:spPr>
      </p:pic>
      <p:sp>
        <p:nvSpPr>
          <p:cNvPr id="3" name="Rectangle 2"/>
          <p:cNvSpPr/>
          <p:nvPr/>
        </p:nvSpPr>
        <p:spPr>
          <a:xfrm>
            <a:off x="9110221" y="2256164"/>
            <a:ext cx="2763882" cy="5847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قیام 19 دی ماه قم</a:t>
            </a:r>
            <a:endParaRPr lang="en-US" sz="3200" b="0" cap="none" spc="0" dirty="0">
              <a:ln w="0"/>
            </a:endParaRPr>
          </a:p>
        </p:txBody>
      </p:sp>
      <p:sp>
        <p:nvSpPr>
          <p:cNvPr id="4" name="Rectangle 3"/>
          <p:cNvSpPr/>
          <p:nvPr/>
        </p:nvSpPr>
        <p:spPr>
          <a:xfrm>
            <a:off x="160733" y="3021843"/>
            <a:ext cx="11870533"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مردم قم در 19 دی ماه 1356 در اعتراض به انتشار مقالۀ توهین آمیز روزنامۀ اطلاعات، به تظاهرات پرداختند. مأموران حکومت این تظاهرات را به خاک و خون کشیدند.</a:t>
            </a:r>
            <a:endParaRPr lang="en-US" sz="3200" b="0" cap="none" spc="0" dirty="0">
              <a:ln w="0"/>
              <a:solidFill>
                <a:schemeClr val="tx1"/>
              </a:solidFill>
            </a:endParaRPr>
          </a:p>
        </p:txBody>
      </p:sp>
      <p:grpSp>
        <p:nvGrpSpPr>
          <p:cNvPr id="7" name="Group 6"/>
          <p:cNvGrpSpPr/>
          <p:nvPr/>
        </p:nvGrpSpPr>
        <p:grpSpPr>
          <a:xfrm>
            <a:off x="3602831" y="108959"/>
            <a:ext cx="4986338" cy="1300164"/>
            <a:chOff x="3614738" y="94672"/>
            <a:chExt cx="4986338" cy="130016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738" y="94672"/>
              <a:ext cx="4986338" cy="1300164"/>
            </a:xfrm>
            <a:prstGeom prst="rect">
              <a:avLst/>
            </a:prstGeom>
          </p:spPr>
        </p:pic>
        <p:sp>
          <p:nvSpPr>
            <p:cNvPr id="6" name="Rectangle 5"/>
            <p:cNvSpPr/>
            <p:nvPr/>
          </p:nvSpPr>
          <p:spPr>
            <a:xfrm>
              <a:off x="3891710" y="452367"/>
              <a:ext cx="4408579" cy="584775"/>
            </a:xfrm>
            <a:prstGeom prst="rect">
              <a:avLst/>
            </a:prstGeom>
          </p:spPr>
          <p:txBody>
            <a:bodyPr wrap="none">
              <a:spAutoFit/>
            </a:bodyPr>
            <a:lstStyle/>
            <a:p>
              <a:pPr algn="ctr"/>
              <a:r>
                <a:rPr lang="fa-IR" sz="3200" dirty="0">
                  <a:ln w="0"/>
                  <a:cs typeface="B Koodak" panose="00000700000000000000" pitchFamily="2" charset="-78"/>
                </a:rPr>
                <a:t>انقلاب اسلامی چگونه آغاز شد؟</a:t>
              </a:r>
              <a:endParaRPr lang="en-US" sz="3200" dirty="0">
                <a:ln w="0"/>
              </a:endParaRPr>
            </a:p>
          </p:txBody>
        </p:sp>
      </p:grpSp>
    </p:spTree>
    <p:extLst>
      <p:ext uri="{BB962C8B-B14F-4D97-AF65-F5344CB8AC3E}">
        <p14:creationId xmlns:p14="http://schemas.microsoft.com/office/powerpoint/2010/main" val="113754236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2"/>
            <a:ext cx="8890000" cy="6891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9786939" cy="6858002"/>
          </a:xfrm>
          <a:prstGeom prst="rect">
            <a:avLst/>
          </a:prstGeom>
        </p:spPr>
      </p:pic>
      <p:sp>
        <p:nvSpPr>
          <p:cNvPr id="5" name="Rectangle 4"/>
          <p:cNvSpPr/>
          <p:nvPr/>
        </p:nvSpPr>
        <p:spPr>
          <a:xfrm>
            <a:off x="9771290" y="3183925"/>
            <a:ext cx="2420710" cy="523220"/>
          </a:xfrm>
          <a:prstGeom prst="rect">
            <a:avLst/>
          </a:prstGeom>
        </p:spPr>
        <p:txBody>
          <a:bodyPr wrap="square">
            <a:spAutoFit/>
          </a:bodyPr>
          <a:lstStyle/>
          <a:p>
            <a:pPr algn="ctr"/>
            <a:r>
              <a:rPr lang="fa-IR" sz="2800" dirty="0" smtClean="0">
                <a:cs typeface="B Koodak" panose="00000700000000000000" pitchFamily="2" charset="-78"/>
              </a:rPr>
              <a:t>قیام 19 دی ماه قم</a:t>
            </a:r>
            <a:endParaRPr lang="en-US" sz="2800" dirty="0">
              <a:cs typeface="B Koodak" panose="00000700000000000000" pitchFamily="2" charset="-78"/>
            </a:endParaRPr>
          </a:p>
        </p:txBody>
      </p:sp>
    </p:spTree>
    <p:extLst>
      <p:ext uri="{BB962C8B-B14F-4D97-AF65-F5344CB8AC3E}">
        <p14:creationId xmlns:p14="http://schemas.microsoft.com/office/powerpoint/2010/main" val="23677180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31414"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815513" cy="6857999"/>
          </a:xfrm>
          <a:prstGeom prst="rect">
            <a:avLst/>
          </a:prstGeom>
        </p:spPr>
      </p:pic>
      <p:sp>
        <p:nvSpPr>
          <p:cNvPr id="5" name="Rectangle 4"/>
          <p:cNvSpPr/>
          <p:nvPr/>
        </p:nvSpPr>
        <p:spPr>
          <a:xfrm>
            <a:off x="9771290" y="3183925"/>
            <a:ext cx="2420710" cy="523220"/>
          </a:xfrm>
          <a:prstGeom prst="rect">
            <a:avLst/>
          </a:prstGeom>
        </p:spPr>
        <p:txBody>
          <a:bodyPr wrap="square">
            <a:spAutoFit/>
          </a:bodyPr>
          <a:lstStyle/>
          <a:p>
            <a:pPr algn="ctr"/>
            <a:r>
              <a:rPr lang="fa-IR" sz="2800" dirty="0" smtClean="0">
                <a:cs typeface="B Koodak" panose="00000700000000000000" pitchFamily="2" charset="-78"/>
              </a:rPr>
              <a:t>قیام 19 دی ماه قم</a:t>
            </a:r>
            <a:endParaRPr lang="en-US" sz="2800" dirty="0">
              <a:cs typeface="B Koodak" panose="00000700000000000000" pitchFamily="2" charset="-78"/>
            </a:endParaRPr>
          </a:p>
        </p:txBody>
      </p:sp>
    </p:spTree>
    <p:extLst>
      <p:ext uri="{BB962C8B-B14F-4D97-AF65-F5344CB8AC3E}">
        <p14:creationId xmlns:p14="http://schemas.microsoft.com/office/powerpoint/2010/main" val="114498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4530922" y="341010"/>
            <a:ext cx="3130153" cy="5847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قیام 29 بهمن تبریز</a:t>
            </a:r>
            <a:endParaRPr lang="en-US" sz="3200" b="0" cap="none" spc="0" dirty="0">
              <a:ln w="0"/>
            </a:endParaRPr>
          </a:p>
        </p:txBody>
      </p:sp>
      <p:sp>
        <p:nvSpPr>
          <p:cNvPr id="4" name="Rectangle 3"/>
          <p:cNvSpPr/>
          <p:nvPr/>
        </p:nvSpPr>
        <p:spPr>
          <a:xfrm>
            <a:off x="160731" y="1003897"/>
            <a:ext cx="11870533"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مردم تبریز به مناسبت چهلم شهدای 19 دی ماه قم، در روز 29 بهمن قیام کردند و تعداد زیادی از آنها شهید و زخمی شدند.</a:t>
            </a:r>
            <a:endParaRPr lang="en-US" sz="3200" b="0" cap="none" spc="0" dirty="0">
              <a:ln w="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947" y="2651669"/>
            <a:ext cx="4610100" cy="447675"/>
          </a:xfrm>
          <a:prstGeom prst="rect">
            <a:avLst/>
          </a:prstGeom>
        </p:spPr>
      </p:pic>
      <p:sp>
        <p:nvSpPr>
          <p:cNvPr id="6" name="Rectangle 5"/>
          <p:cNvSpPr/>
          <p:nvPr/>
        </p:nvSpPr>
        <p:spPr>
          <a:xfrm>
            <a:off x="160730" y="3428999"/>
            <a:ext cx="11870533"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اعتراض های خیابانی ملت در سال 1357 ش، ادامه یافت و شهرهای مختلف ایران صحنۀ راه پیمایی علیه حکومت شد.</a:t>
            </a:r>
            <a:endParaRPr lang="en-US" sz="3200" b="0" cap="none" spc="0" dirty="0">
              <a:ln w="0"/>
              <a:solidFill>
                <a:schemeClr val="tx1"/>
              </a:solidFill>
            </a:endParaRPr>
          </a:p>
        </p:txBody>
      </p:sp>
      <p:sp>
        <p:nvSpPr>
          <p:cNvPr id="7" name="Rectangle 6"/>
          <p:cNvSpPr/>
          <p:nvPr/>
        </p:nvSpPr>
        <p:spPr>
          <a:xfrm>
            <a:off x="160730" y="5175846"/>
            <a:ext cx="11870533"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هرچه زمان می گذشت، افراد بیشتری در تظاهرات حضور می یافتند و خواستار نابودی حکومت شاه می شدند.</a:t>
            </a:r>
            <a:endParaRPr lang="en-US" sz="3200" b="0" cap="none" spc="0" dirty="0">
              <a:ln w="0"/>
              <a:solidFill>
                <a:schemeClr val="tx1"/>
              </a:solidFill>
            </a:endParaRPr>
          </a:p>
        </p:txBody>
      </p:sp>
    </p:spTree>
    <p:extLst>
      <p:ext uri="{BB962C8B-B14F-4D97-AF65-F5344CB8AC3E}">
        <p14:creationId xmlns:p14="http://schemas.microsoft.com/office/powerpoint/2010/main" val="264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86875" y="283562"/>
            <a:ext cx="2619375" cy="523220"/>
          </a:xfrm>
          <a:prstGeom prst="rect">
            <a:avLst/>
          </a:prstGeom>
        </p:spPr>
        <p:txBody>
          <a:bodyPr wrap="square">
            <a:spAutoFit/>
          </a:bodyPr>
          <a:lstStyle/>
          <a:p>
            <a:pPr algn="ctr"/>
            <a:r>
              <a:rPr lang="fa-IR" sz="2800" dirty="0" smtClean="0">
                <a:cs typeface="B Koodak" panose="00000700000000000000" pitchFamily="2" charset="-78"/>
              </a:rPr>
              <a:t>قیام 29 بهمن تبریز</a:t>
            </a:r>
            <a:endParaRPr lang="en-US" sz="2800" dirty="0">
              <a:cs typeface="B Koodak" panose="00000700000000000000" pitchFamily="2" charset="-78"/>
            </a:endParaRPr>
          </a:p>
        </p:txBody>
      </p:sp>
    </p:spTree>
    <p:extLst>
      <p:ext uri="{BB962C8B-B14F-4D97-AF65-F5344CB8AC3E}">
        <p14:creationId xmlns:p14="http://schemas.microsoft.com/office/powerpoint/2010/main" val="124382331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15501" cy="6858000"/>
          </a:xfrm>
          <a:prstGeom prst="rect">
            <a:avLst/>
          </a:prstGeom>
        </p:spPr>
      </p:pic>
      <p:sp>
        <p:nvSpPr>
          <p:cNvPr id="4" name="Rectangle 3"/>
          <p:cNvSpPr/>
          <p:nvPr/>
        </p:nvSpPr>
        <p:spPr>
          <a:xfrm>
            <a:off x="9644063" y="3167390"/>
            <a:ext cx="2619375" cy="523220"/>
          </a:xfrm>
          <a:prstGeom prst="rect">
            <a:avLst/>
          </a:prstGeom>
        </p:spPr>
        <p:txBody>
          <a:bodyPr wrap="square">
            <a:spAutoFit/>
          </a:bodyPr>
          <a:lstStyle/>
          <a:p>
            <a:pPr algn="ctr"/>
            <a:r>
              <a:rPr lang="fa-IR" sz="2800" dirty="0" smtClean="0">
                <a:cs typeface="B Koodak" panose="00000700000000000000" pitchFamily="2" charset="-78"/>
              </a:rPr>
              <a:t>قیام 29 بهمن تبریز</a:t>
            </a:r>
            <a:endParaRPr lang="en-US" sz="2800" dirty="0">
              <a:cs typeface="B Koodak" panose="00000700000000000000" pitchFamily="2" charset="-78"/>
            </a:endParaRPr>
          </a:p>
        </p:txBody>
      </p:sp>
    </p:spTree>
    <p:extLst>
      <p:ext uri="{BB962C8B-B14F-4D97-AF65-F5344CB8AC3E}">
        <p14:creationId xmlns:p14="http://schemas.microsoft.com/office/powerpoint/2010/main" val="3680331298"/>
      </p:ext>
    </p:extLst>
  </p:cSld>
  <p:clrMapOvr>
    <a:masterClrMapping/>
  </p:clrMapOvr>
  <p:transition spd="slow">
    <p:comb/>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43" y="0"/>
            <a:ext cx="10967514" cy="6858000"/>
          </a:xfrm>
          <a:prstGeom prst="rect">
            <a:avLst/>
          </a:prstGeom>
        </p:spPr>
      </p:pic>
    </p:spTree>
    <p:extLst>
      <p:ext uri="{BB962C8B-B14F-4D97-AF65-F5344CB8AC3E}">
        <p14:creationId xmlns:p14="http://schemas.microsoft.com/office/powerpoint/2010/main" val="82328479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62890" y="213945"/>
            <a:ext cx="1166622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این تغییرات در ظاهر </a:t>
            </a:r>
            <a:r>
              <a:rPr lang="fa-IR" sz="3200" dirty="0" smtClean="0">
                <a:ln w="0"/>
                <a:solidFill>
                  <a:srgbClr val="C00000"/>
                </a:solidFill>
                <a:cs typeface="B Koodak" panose="00000700000000000000" pitchFamily="2" charset="-78"/>
              </a:rPr>
              <a:t>به بهانۀ زمینه سازی برای مشارکت بیشتر مردم </a:t>
            </a:r>
            <a:r>
              <a:rPr lang="fa-IR" sz="3200" dirty="0" smtClean="0">
                <a:ln w="0"/>
                <a:cs typeface="B Koodak" panose="00000700000000000000" pitchFamily="2" charset="-78"/>
              </a:rPr>
              <a:t>در فعالیت های اجتماعی انجام گرفت.</a:t>
            </a:r>
            <a:endParaRPr lang="en-US" sz="3200" b="0" cap="none" spc="0" dirty="0">
              <a:ln w="0"/>
              <a:solidFill>
                <a:schemeClr val="tx1"/>
              </a:solidFill>
            </a:endParaRPr>
          </a:p>
        </p:txBody>
      </p:sp>
      <p:sp>
        <p:nvSpPr>
          <p:cNvPr id="4" name="Rectangle 3"/>
          <p:cNvSpPr/>
          <p:nvPr/>
        </p:nvSpPr>
        <p:spPr>
          <a:xfrm>
            <a:off x="1280160" y="1783605"/>
            <a:ext cx="9631680"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 در حقیقت تهاجم آشکاری به هویت دینی جامعۀ اسلامی ایران بود.</a:t>
            </a:r>
          </a:p>
          <a:p>
            <a:pPr algn="ctr">
              <a:lnSpc>
                <a:spcPct val="150000"/>
              </a:lnSpc>
            </a:pPr>
            <a:r>
              <a:rPr lang="fa-IR" sz="3200" b="0" cap="none" spc="0" dirty="0">
                <a:ln w="0"/>
                <a:solidFill>
                  <a:schemeClr val="tx1"/>
                </a:solidFill>
                <a:cs typeface="B Koodak" panose="00000700000000000000" pitchFamily="2" charset="-78"/>
              </a:rPr>
              <a:t> </a:t>
            </a:r>
            <a:r>
              <a:rPr lang="fa-IR" sz="3200" b="0" cap="none" spc="0" dirty="0" smtClean="0">
                <a:ln w="0"/>
                <a:solidFill>
                  <a:schemeClr val="tx1"/>
                </a:solidFill>
                <a:cs typeface="B Koodak" panose="00000700000000000000" pitchFamily="2" charset="-78"/>
              </a:rPr>
              <a:t>به همین دلیل </a:t>
            </a:r>
            <a:r>
              <a:rPr lang="fa-IR" sz="3200" b="0" cap="none" spc="0" dirty="0" smtClean="0">
                <a:ln w="0"/>
                <a:solidFill>
                  <a:srgbClr val="C00000"/>
                </a:solidFill>
                <a:cs typeface="B Koodak" panose="00000700000000000000" pitchFamily="2" charset="-78"/>
              </a:rPr>
              <a:t>علما با آن مخالفت </a:t>
            </a:r>
            <a:r>
              <a:rPr lang="fa-IR" sz="3200" b="0" cap="none" spc="0" dirty="0" smtClean="0">
                <a:ln w="0"/>
                <a:solidFill>
                  <a:schemeClr val="tx1"/>
                </a:solidFill>
                <a:cs typeface="B Koodak" panose="00000700000000000000" pitchFamily="2" charset="-78"/>
              </a:rPr>
              <a:t>کردند.</a:t>
            </a:r>
            <a:endParaRPr lang="en-US" sz="3200" b="0" cap="none" spc="0" dirty="0">
              <a:ln w="0"/>
              <a:solidFill>
                <a:schemeClr val="tx1"/>
              </a:solidFill>
            </a:endParaRPr>
          </a:p>
        </p:txBody>
      </p:sp>
      <p:sp>
        <p:nvSpPr>
          <p:cNvPr id="5" name="Rectangle 4"/>
          <p:cNvSpPr/>
          <p:nvPr/>
        </p:nvSpPr>
        <p:spPr>
          <a:xfrm>
            <a:off x="0" y="3346678"/>
            <a:ext cx="1219200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برجسته ترین چهرۀ مخالفان، عالمی شجاع به نام </a:t>
            </a:r>
            <a:r>
              <a:rPr lang="fa-IR" sz="3200" dirty="0" smtClean="0">
                <a:ln w="0"/>
                <a:solidFill>
                  <a:srgbClr val="C00000"/>
                </a:solidFill>
                <a:cs typeface="B Koodak" panose="00000700000000000000" pitchFamily="2" charset="-78"/>
              </a:rPr>
              <a:t>آیت الله سید روح الله خمینی</a:t>
            </a:r>
            <a:r>
              <a:rPr lang="fa-IR" sz="3200" dirty="0" smtClean="0">
                <a:ln w="0"/>
                <a:cs typeface="B Koodak" panose="00000700000000000000" pitchFamily="2" charset="-78"/>
              </a:rPr>
              <a:t> بود که در قم اقامت داشت. </a:t>
            </a:r>
            <a:endParaRPr lang="en-US" sz="3200" b="0" cap="none" spc="0" dirty="0">
              <a:ln w="0"/>
              <a:solidFill>
                <a:schemeClr val="tx1"/>
              </a:solidFill>
            </a:endParaRPr>
          </a:p>
        </p:txBody>
      </p:sp>
      <p:sp>
        <p:nvSpPr>
          <p:cNvPr id="6" name="Rectangle 5"/>
          <p:cNvSpPr/>
          <p:nvPr/>
        </p:nvSpPr>
        <p:spPr>
          <a:xfrm>
            <a:off x="2019300" y="4854783"/>
            <a:ext cx="8153400" cy="156966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امام خمینی می دانست که هدف حکومت از این تغییرات، تضعیف اسلام و تخریب ارزش های اسلامی است.</a:t>
            </a:r>
            <a:endParaRPr lang="en-US" sz="3200" b="0" cap="none" spc="0" dirty="0">
              <a:ln w="0"/>
              <a:solidFill>
                <a:schemeClr val="tx1"/>
              </a:solidFill>
            </a:endParaRPr>
          </a:p>
        </p:txBody>
      </p:sp>
    </p:spTree>
    <p:extLst>
      <p:ext uri="{BB962C8B-B14F-4D97-AF65-F5344CB8AC3E}">
        <p14:creationId xmlns:p14="http://schemas.microsoft.com/office/powerpoint/2010/main" val="2914419177"/>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1623414" y="172900"/>
            <a:ext cx="8945166" cy="769441"/>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عکس العمل شاه در برابر اعتراض و تظاهرات ملت</a:t>
            </a:r>
            <a:r>
              <a:rPr lang="fa-IR" sz="3200" dirty="0" smtClean="0">
                <a:ln w="0"/>
                <a:cs typeface="B Koodak" panose="00000700000000000000" pitchFamily="2" charset="-78"/>
              </a:rPr>
              <a:t>، متفاوت بود.</a:t>
            </a:r>
            <a:endParaRPr lang="en-US" sz="3200" b="0" cap="none" spc="0" dirty="0">
              <a:ln w="0"/>
              <a:solidFill>
                <a:schemeClr val="tx1"/>
              </a:solidFill>
            </a:endParaRPr>
          </a:p>
        </p:txBody>
      </p:sp>
      <p:sp>
        <p:nvSpPr>
          <p:cNvPr id="4" name="Rectangle 3"/>
          <p:cNvSpPr/>
          <p:nvPr/>
        </p:nvSpPr>
        <p:spPr>
          <a:xfrm>
            <a:off x="160730" y="1458097"/>
            <a:ext cx="11870533"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از یک سوی برای </a:t>
            </a:r>
            <a:r>
              <a:rPr lang="fa-IR" sz="3200" dirty="0" smtClean="0">
                <a:ln w="0"/>
                <a:solidFill>
                  <a:srgbClr val="0000FF"/>
                </a:solidFill>
                <a:cs typeface="B Koodak" panose="00000700000000000000" pitchFamily="2" charset="-78"/>
              </a:rPr>
              <a:t>فریب ملت</a:t>
            </a:r>
            <a:r>
              <a:rPr lang="fa-IR" sz="3200" dirty="0" smtClean="0">
                <a:ln w="0"/>
                <a:cs typeface="B Koodak" panose="00000700000000000000" pitchFamily="2" charset="-78"/>
              </a:rPr>
              <a:t>، پی در پی </a:t>
            </a:r>
            <a:r>
              <a:rPr lang="fa-IR" sz="3200" dirty="0" smtClean="0">
                <a:ln w="0"/>
                <a:solidFill>
                  <a:srgbClr val="0000FF"/>
                </a:solidFill>
                <a:cs typeface="B Koodak" panose="00000700000000000000" pitchFamily="2" charset="-78"/>
              </a:rPr>
              <a:t>نخست وزیران خود را عوض می کرد </a:t>
            </a:r>
            <a:r>
              <a:rPr lang="fa-IR" sz="3200" dirty="0" smtClean="0">
                <a:ln w="0"/>
                <a:cs typeface="B Koodak" panose="00000700000000000000" pitchFamily="2" charset="-78"/>
              </a:rPr>
              <a:t>و به مردم وعده می داد که پیام انقلاب آنان را شنیده است و به خواسته هایشان توجه خواهد کرد.</a:t>
            </a:r>
            <a:endParaRPr lang="en-US" sz="3200" b="0" cap="none" spc="0" dirty="0">
              <a:ln w="0"/>
              <a:solidFill>
                <a:schemeClr val="tx1"/>
              </a:solidFill>
            </a:endParaRPr>
          </a:p>
        </p:txBody>
      </p:sp>
      <p:sp>
        <p:nvSpPr>
          <p:cNvPr id="5" name="Rectangle 4"/>
          <p:cNvSpPr/>
          <p:nvPr/>
        </p:nvSpPr>
        <p:spPr>
          <a:xfrm>
            <a:off x="321467" y="3044278"/>
            <a:ext cx="11870533"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از سوی دیگر به مأموران خود دستور می داد </a:t>
            </a:r>
            <a:r>
              <a:rPr lang="fa-IR" sz="3200" dirty="0" smtClean="0">
                <a:ln w="0"/>
                <a:solidFill>
                  <a:srgbClr val="0000FF"/>
                </a:solidFill>
                <a:cs typeface="B Koodak" panose="00000700000000000000" pitchFamily="2" charset="-78"/>
              </a:rPr>
              <a:t>که تظاهر کنندگان را سرکوب </a:t>
            </a:r>
            <a:r>
              <a:rPr lang="fa-IR" sz="3200" dirty="0" smtClean="0">
                <a:ln w="0"/>
                <a:cs typeface="B Koodak" panose="00000700000000000000" pitchFamily="2" charset="-78"/>
              </a:rPr>
              <a:t>کنند.</a:t>
            </a:r>
            <a:endParaRPr lang="en-US" sz="3200" b="0" cap="none" spc="0" dirty="0">
              <a:ln w="0"/>
              <a:solidFill>
                <a:schemeClr val="tx1"/>
              </a:solidFill>
            </a:endParaRPr>
          </a:p>
        </p:txBody>
      </p:sp>
      <p:sp>
        <p:nvSpPr>
          <p:cNvPr id="6" name="Rectangle 5"/>
          <p:cNvSpPr/>
          <p:nvPr/>
        </p:nvSpPr>
        <p:spPr>
          <a:xfrm>
            <a:off x="160730" y="4645847"/>
            <a:ext cx="11870533"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امام خمینی، رهبر انقلاب، با هوشیاری اقدامات شاه و حامیان خارجی او را خنثی کرد و مانع توقف و یا انحراف انقلاب از مسیر خود شد. </a:t>
            </a:r>
            <a:endParaRPr lang="en-US" sz="3200" b="0" cap="none" spc="0" dirty="0">
              <a:ln w="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858" y="4048175"/>
            <a:ext cx="3333750" cy="7143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5905496" y="1055119"/>
            <a:ext cx="381000" cy="571500"/>
          </a:xfrm>
          <a:prstGeom prst="rect">
            <a:avLst/>
          </a:prstGeom>
        </p:spPr>
      </p:pic>
    </p:spTree>
    <p:extLst>
      <p:ext uri="{BB962C8B-B14F-4D97-AF65-F5344CB8AC3E}">
        <p14:creationId xmlns:p14="http://schemas.microsoft.com/office/powerpoint/2010/main" val="4665680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160732" y="629422"/>
            <a:ext cx="11870533"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یکی از خونین ترین رویدادهای دوران انقلاب اسلامی در </a:t>
            </a:r>
            <a:r>
              <a:rPr lang="fa-IR" sz="3200" dirty="0" smtClean="0">
                <a:ln w="0"/>
                <a:solidFill>
                  <a:srgbClr val="C00000"/>
                </a:solidFill>
                <a:cs typeface="B Koodak" panose="00000700000000000000" pitchFamily="2" charset="-78"/>
              </a:rPr>
              <a:t>روز 17 شهریور 1357</a:t>
            </a:r>
            <a:r>
              <a:rPr lang="fa-IR" sz="3200" dirty="0" smtClean="0">
                <a:ln w="0"/>
                <a:cs typeface="B Koodak" panose="00000700000000000000" pitchFamily="2" charset="-78"/>
              </a:rPr>
              <a:t> در تهران به وقوع پیوست.</a:t>
            </a:r>
            <a:endParaRPr lang="en-US" sz="3200" b="0" cap="none" spc="0" dirty="0">
              <a:ln w="0"/>
              <a:solidFill>
                <a:schemeClr val="tx1"/>
              </a:solidFill>
            </a:endParaRPr>
          </a:p>
        </p:txBody>
      </p:sp>
      <p:sp>
        <p:nvSpPr>
          <p:cNvPr id="5" name="Rectangle 4"/>
          <p:cNvSpPr/>
          <p:nvPr/>
        </p:nvSpPr>
        <p:spPr>
          <a:xfrm>
            <a:off x="160732" y="2520969"/>
            <a:ext cx="11870533" cy="2308324"/>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در آن روز که به </a:t>
            </a:r>
            <a:r>
              <a:rPr lang="fa-IR" sz="3200" dirty="0" smtClean="0">
                <a:ln w="0"/>
                <a:solidFill>
                  <a:srgbClr val="C00000"/>
                </a:solidFill>
                <a:cs typeface="B Koodak" panose="00000700000000000000" pitchFamily="2" charset="-78"/>
              </a:rPr>
              <a:t>جمعۀ سیاه </a:t>
            </a:r>
            <a:r>
              <a:rPr lang="fa-IR" sz="3200" dirty="0" smtClean="0">
                <a:ln w="0"/>
                <a:cs typeface="B Koodak" panose="00000700000000000000" pitchFamily="2" charset="-78"/>
              </a:rPr>
              <a:t>معروف شد، مأموران رژیم به طرز بی رحمانه ای تظاهرات مردم را در </a:t>
            </a:r>
            <a:r>
              <a:rPr lang="fa-IR" sz="3200" dirty="0" smtClean="0">
                <a:ln w="0"/>
                <a:solidFill>
                  <a:srgbClr val="C00000"/>
                </a:solidFill>
                <a:cs typeface="B Koodak" panose="00000700000000000000" pitchFamily="2" charset="-78"/>
              </a:rPr>
              <a:t>میدان ژاله </a:t>
            </a:r>
            <a:r>
              <a:rPr lang="fa-IR" sz="3200" dirty="0" smtClean="0">
                <a:ln w="0"/>
                <a:cs typeface="B Koodak" panose="00000700000000000000" pitchFamily="2" charset="-78"/>
              </a:rPr>
              <a:t>( شهدای کنونی) به خاک و خون کشیدند و عدۀ زیادی را شهید و زخمی کردند.</a:t>
            </a:r>
            <a:endParaRPr lang="en-US" sz="3200" b="0" cap="none" spc="0" dirty="0">
              <a:ln w="0"/>
              <a:solidFill>
                <a:schemeClr val="tx1"/>
              </a:solidFill>
            </a:endParaRPr>
          </a:p>
        </p:txBody>
      </p:sp>
    </p:spTree>
    <p:extLst>
      <p:ext uri="{BB962C8B-B14F-4D97-AF65-F5344CB8AC3E}">
        <p14:creationId xmlns:p14="http://schemas.microsoft.com/office/powerpoint/2010/main" val="211520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429750" cy="6858000"/>
          </a:xfrm>
          <a:prstGeom prst="rect">
            <a:avLst/>
          </a:prstGeom>
        </p:spPr>
      </p:pic>
      <p:sp>
        <p:nvSpPr>
          <p:cNvPr id="4" name="Rectangle 3"/>
          <p:cNvSpPr/>
          <p:nvPr/>
        </p:nvSpPr>
        <p:spPr>
          <a:xfrm>
            <a:off x="9429751" y="3167390"/>
            <a:ext cx="2833688" cy="954107"/>
          </a:xfrm>
          <a:prstGeom prst="rect">
            <a:avLst/>
          </a:prstGeom>
        </p:spPr>
        <p:txBody>
          <a:bodyPr wrap="square">
            <a:spAutoFit/>
          </a:bodyPr>
          <a:lstStyle/>
          <a:p>
            <a:pPr algn="ctr"/>
            <a:r>
              <a:rPr lang="fa-IR" sz="2800" dirty="0" smtClean="0">
                <a:cs typeface="B Koodak" panose="00000700000000000000" pitchFamily="2" charset="-78"/>
              </a:rPr>
              <a:t>تظاهرات 17  شهریور 57</a:t>
            </a:r>
            <a:endParaRPr lang="en-US" sz="2800" dirty="0">
              <a:cs typeface="B Koodak" panose="00000700000000000000" pitchFamily="2" charset="-78"/>
            </a:endParaRPr>
          </a:p>
        </p:txBody>
      </p:sp>
    </p:spTree>
    <p:extLst>
      <p:ext uri="{BB962C8B-B14F-4D97-AF65-F5344CB8AC3E}">
        <p14:creationId xmlns:p14="http://schemas.microsoft.com/office/powerpoint/2010/main" val="5919326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6" name="Rectangle 5"/>
          <p:cNvSpPr/>
          <p:nvPr/>
        </p:nvSpPr>
        <p:spPr>
          <a:xfrm>
            <a:off x="10215561" y="2951946"/>
            <a:ext cx="1976439" cy="954107"/>
          </a:xfrm>
          <a:prstGeom prst="rect">
            <a:avLst/>
          </a:prstGeom>
        </p:spPr>
        <p:txBody>
          <a:bodyPr wrap="square">
            <a:spAutoFit/>
          </a:bodyPr>
          <a:lstStyle/>
          <a:p>
            <a:pPr algn="ctr"/>
            <a:r>
              <a:rPr lang="fa-IR" sz="2800" dirty="0" smtClean="0">
                <a:cs typeface="B Koodak" panose="00000700000000000000" pitchFamily="2" charset="-78"/>
              </a:rPr>
              <a:t>تظاهرات 17  شهریور 57</a:t>
            </a:r>
            <a:endParaRPr lang="en-US" sz="2800" dirty="0">
              <a:cs typeface="B Koodak" panose="00000700000000000000" pitchFamily="2" charset="-78"/>
            </a:endParaRPr>
          </a:p>
        </p:txBody>
      </p:sp>
    </p:spTree>
    <p:extLst>
      <p:ext uri="{BB962C8B-B14F-4D97-AF65-F5344CB8AC3E}">
        <p14:creationId xmlns:p14="http://schemas.microsoft.com/office/powerpoint/2010/main" val="22930956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15475" cy="6858000"/>
          </a:xfrm>
          <a:prstGeom prst="rect">
            <a:avLst/>
          </a:prstGeom>
        </p:spPr>
      </p:pic>
      <p:sp>
        <p:nvSpPr>
          <p:cNvPr id="7" name="Rectangle 6"/>
          <p:cNvSpPr/>
          <p:nvPr/>
        </p:nvSpPr>
        <p:spPr>
          <a:xfrm>
            <a:off x="9372600" y="2951946"/>
            <a:ext cx="2819401" cy="954107"/>
          </a:xfrm>
          <a:prstGeom prst="rect">
            <a:avLst/>
          </a:prstGeom>
        </p:spPr>
        <p:txBody>
          <a:bodyPr wrap="square">
            <a:spAutoFit/>
          </a:bodyPr>
          <a:lstStyle/>
          <a:p>
            <a:pPr algn="ctr"/>
            <a:r>
              <a:rPr lang="fa-IR" sz="2800" dirty="0" smtClean="0">
                <a:cs typeface="B Koodak" panose="00000700000000000000" pitchFamily="2" charset="-78"/>
              </a:rPr>
              <a:t>تظاهرات 17  شهریور 57</a:t>
            </a:r>
            <a:endParaRPr lang="en-US" sz="2800" dirty="0">
              <a:cs typeface="B Koodak" panose="00000700000000000000" pitchFamily="2" charset="-78"/>
            </a:endParaRPr>
          </a:p>
        </p:txBody>
      </p:sp>
    </p:spTree>
    <p:extLst>
      <p:ext uri="{BB962C8B-B14F-4D97-AF65-F5344CB8AC3E}">
        <p14:creationId xmlns:p14="http://schemas.microsoft.com/office/powerpoint/2010/main" val="97649797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3" name="Rectangle 2"/>
          <p:cNvSpPr/>
          <p:nvPr/>
        </p:nvSpPr>
        <p:spPr>
          <a:xfrm>
            <a:off x="160729" y="669116"/>
            <a:ext cx="11870533"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سرانجام در نتیجۀ مبارزۀ مردم ایران شاه در روز 26 دی ماه مجبور به فرار از کشور شد.</a:t>
            </a:r>
            <a:endParaRPr lang="en-US" sz="3200" b="0" cap="none" spc="0" dirty="0">
              <a:ln w="0"/>
              <a:solidFill>
                <a:schemeClr val="tx1"/>
              </a:solidFill>
            </a:endParaRPr>
          </a:p>
        </p:txBody>
      </p:sp>
      <p:sp>
        <p:nvSpPr>
          <p:cNvPr id="4" name="Rectangle 3"/>
          <p:cNvSpPr/>
          <p:nvPr/>
        </p:nvSpPr>
        <p:spPr>
          <a:xfrm>
            <a:off x="160730" y="2006619"/>
            <a:ext cx="11870533"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رهبر انقلاب اسلامی در 12 بهمن 1357 در میان یکی از باشکوه ترین استقبال های تاریخ، به میهن عزیز بازگشت.</a:t>
            </a:r>
            <a:endParaRPr lang="en-US" sz="3200" b="0" cap="none" spc="0" dirty="0">
              <a:ln w="0"/>
              <a:solidFill>
                <a:schemeClr val="tx1"/>
              </a:solidFill>
            </a:endParaRPr>
          </a:p>
        </p:txBody>
      </p:sp>
      <p:sp>
        <p:nvSpPr>
          <p:cNvPr id="5" name="Rectangle 4"/>
          <p:cNvSpPr/>
          <p:nvPr/>
        </p:nvSpPr>
        <p:spPr>
          <a:xfrm>
            <a:off x="321467" y="3942962"/>
            <a:ext cx="11870533" cy="1569660"/>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پس از ده روز سرنوشت ساز در تاریخ ایران، انقلاب اسلامی در 22 بهمن 1357 به پیروزی رسید و عصر جدیدی در تاریخ ایران آغاز شد.</a:t>
            </a:r>
            <a:endParaRPr lang="en-US" sz="3200" b="0" cap="none" spc="0" dirty="0">
              <a:ln w="0"/>
              <a:solidFill>
                <a:schemeClr val="tx1"/>
              </a:solidFill>
            </a:endParaRPr>
          </a:p>
        </p:txBody>
      </p:sp>
    </p:spTree>
    <p:extLst>
      <p:ext uri="{BB962C8B-B14F-4D97-AF65-F5344CB8AC3E}">
        <p14:creationId xmlns:p14="http://schemas.microsoft.com/office/powerpoint/2010/main" val="15592098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49910" cy="6858000"/>
          </a:xfrm>
          <a:prstGeom prst="rect">
            <a:avLst/>
          </a:prstGeom>
        </p:spPr>
      </p:pic>
      <p:sp>
        <p:nvSpPr>
          <p:cNvPr id="4" name="Rectangle 3"/>
          <p:cNvSpPr/>
          <p:nvPr/>
        </p:nvSpPr>
        <p:spPr>
          <a:xfrm>
            <a:off x="9849910" y="2951946"/>
            <a:ext cx="2342091" cy="523220"/>
          </a:xfrm>
          <a:prstGeom prst="rect">
            <a:avLst/>
          </a:prstGeom>
        </p:spPr>
        <p:txBody>
          <a:bodyPr wrap="square">
            <a:spAutoFit/>
          </a:bodyPr>
          <a:lstStyle/>
          <a:p>
            <a:pPr algn="ctr"/>
            <a:r>
              <a:rPr lang="fa-IR" sz="2800" dirty="0" smtClean="0">
                <a:cs typeface="B Koodak" panose="00000700000000000000" pitchFamily="2" charset="-78"/>
              </a:rPr>
              <a:t>فرار شاه از ایران</a:t>
            </a:r>
            <a:endParaRPr lang="en-US" sz="2800" dirty="0">
              <a:cs typeface="B Koodak" panose="00000700000000000000" pitchFamily="2" charset="-78"/>
            </a:endParaRPr>
          </a:p>
        </p:txBody>
      </p:sp>
    </p:spTree>
    <p:extLst>
      <p:ext uri="{BB962C8B-B14F-4D97-AF65-F5344CB8AC3E}">
        <p14:creationId xmlns:p14="http://schemas.microsoft.com/office/powerpoint/2010/main" val="268255310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44100" cy="6858000"/>
          </a:xfrm>
          <a:prstGeom prst="rect">
            <a:avLst/>
          </a:prstGeom>
        </p:spPr>
      </p:pic>
      <p:sp>
        <p:nvSpPr>
          <p:cNvPr id="4" name="Rectangle 3"/>
          <p:cNvSpPr/>
          <p:nvPr/>
        </p:nvSpPr>
        <p:spPr>
          <a:xfrm>
            <a:off x="9897005" y="2951946"/>
            <a:ext cx="2342091" cy="954107"/>
          </a:xfrm>
          <a:prstGeom prst="rect">
            <a:avLst/>
          </a:prstGeom>
        </p:spPr>
        <p:txBody>
          <a:bodyPr wrap="square">
            <a:spAutoFit/>
          </a:bodyPr>
          <a:lstStyle/>
          <a:p>
            <a:pPr algn="ctr"/>
            <a:r>
              <a:rPr lang="fa-IR" sz="2800" dirty="0" smtClean="0">
                <a:cs typeface="B Koodak" panose="00000700000000000000" pitchFamily="2" charset="-78"/>
              </a:rPr>
              <a:t>خوحالی مردم در فرار شاه از ایران</a:t>
            </a:r>
            <a:endParaRPr lang="en-US" sz="2800" dirty="0">
              <a:cs typeface="B Koodak" panose="00000700000000000000" pitchFamily="2" charset="-78"/>
            </a:endParaRPr>
          </a:p>
        </p:txBody>
      </p:sp>
    </p:spTree>
    <p:extLst>
      <p:ext uri="{BB962C8B-B14F-4D97-AF65-F5344CB8AC3E}">
        <p14:creationId xmlns:p14="http://schemas.microsoft.com/office/powerpoint/2010/main" val="414417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6534" cy="6858000"/>
          </a:xfrm>
          <a:prstGeom prst="rect">
            <a:avLst/>
          </a:prstGeom>
        </p:spPr>
      </p:pic>
      <p:sp>
        <p:nvSpPr>
          <p:cNvPr id="4" name="Rectangle 3"/>
          <p:cNvSpPr/>
          <p:nvPr/>
        </p:nvSpPr>
        <p:spPr>
          <a:xfrm>
            <a:off x="9636534" y="2951946"/>
            <a:ext cx="2555466" cy="954107"/>
          </a:xfrm>
          <a:prstGeom prst="rect">
            <a:avLst/>
          </a:prstGeom>
        </p:spPr>
        <p:txBody>
          <a:bodyPr wrap="square">
            <a:spAutoFit/>
          </a:bodyPr>
          <a:lstStyle/>
          <a:p>
            <a:pPr algn="ctr"/>
            <a:r>
              <a:rPr lang="fa-IR" sz="2800" dirty="0" smtClean="0">
                <a:cs typeface="B Koodak" panose="00000700000000000000" pitchFamily="2" charset="-78"/>
              </a:rPr>
              <a:t>استقبال مردم از بازگشت امام خمینی</a:t>
            </a:r>
            <a:endParaRPr lang="en-US" sz="2800" dirty="0">
              <a:cs typeface="B Koodak" panose="00000700000000000000" pitchFamily="2" charset="-78"/>
            </a:endParaRPr>
          </a:p>
        </p:txBody>
      </p:sp>
    </p:spTree>
    <p:extLst>
      <p:ext uri="{BB962C8B-B14F-4D97-AF65-F5344CB8AC3E}">
        <p14:creationId xmlns:p14="http://schemas.microsoft.com/office/powerpoint/2010/main" val="2658802368"/>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3575" y="-1"/>
            <a:ext cx="6448425"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986839" cy="6857999"/>
          </a:xfrm>
          <a:prstGeom prst="rect">
            <a:avLst/>
          </a:prstGeom>
        </p:spPr>
      </p:pic>
      <p:sp>
        <p:nvSpPr>
          <p:cNvPr id="5" name="Rectangle 4"/>
          <p:cNvSpPr/>
          <p:nvPr/>
        </p:nvSpPr>
        <p:spPr>
          <a:xfrm>
            <a:off x="8967787" y="2951944"/>
            <a:ext cx="3205162" cy="954107"/>
          </a:xfrm>
          <a:prstGeom prst="rect">
            <a:avLst/>
          </a:prstGeom>
        </p:spPr>
        <p:txBody>
          <a:bodyPr wrap="square">
            <a:spAutoFit/>
          </a:bodyPr>
          <a:lstStyle/>
          <a:p>
            <a:pPr algn="ctr"/>
            <a:r>
              <a:rPr lang="fa-IR" sz="2800" dirty="0" smtClean="0">
                <a:cs typeface="B Koodak" panose="00000700000000000000" pitchFamily="2" charset="-78"/>
              </a:rPr>
              <a:t>بازگشت امام خمینی به ایران</a:t>
            </a:r>
            <a:endParaRPr lang="en-US" sz="2800" dirty="0">
              <a:cs typeface="B Koodak" panose="00000700000000000000" pitchFamily="2" charset="-78"/>
            </a:endParaRPr>
          </a:p>
        </p:txBody>
      </p:sp>
    </p:spTree>
    <p:extLst>
      <p:ext uri="{BB962C8B-B14F-4D97-AF65-F5344CB8AC3E}">
        <p14:creationId xmlns:p14="http://schemas.microsoft.com/office/powerpoint/2010/main" val="271878260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
            <a:ext cx="5456902" cy="6857999"/>
          </a:xfrm>
          <a:prstGeom prst="rect">
            <a:avLst/>
          </a:prstGeom>
        </p:spPr>
      </p:pic>
      <p:sp>
        <p:nvSpPr>
          <p:cNvPr id="7" name="Rectangle 6"/>
          <p:cNvSpPr/>
          <p:nvPr/>
        </p:nvSpPr>
        <p:spPr>
          <a:xfrm>
            <a:off x="5456902" y="725398"/>
            <a:ext cx="6735098"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سرانجام در نتیجۀ مخالفت جدّی امام و سایر علما، دولت مجبور شد تصویب نامۀ مذکور را لغو کند.</a:t>
            </a:r>
            <a:endParaRPr lang="en-US" sz="3200" b="0" cap="none" spc="0" dirty="0">
              <a:ln w="0"/>
              <a:solidFill>
                <a:schemeClr val="tx1"/>
              </a:solidFill>
            </a:endParaRPr>
          </a:p>
        </p:txBody>
      </p:sp>
      <p:sp>
        <p:nvSpPr>
          <p:cNvPr id="8" name="Rectangle 7"/>
          <p:cNvSpPr/>
          <p:nvPr/>
        </p:nvSpPr>
        <p:spPr>
          <a:xfrm>
            <a:off x="6022226" y="5718274"/>
            <a:ext cx="4250978" cy="523220"/>
          </a:xfrm>
          <a:prstGeom prst="rect">
            <a:avLst/>
          </a:prstGeom>
        </p:spPr>
        <p:txBody>
          <a:bodyPr wrap="square">
            <a:spAutoFit/>
          </a:bodyPr>
          <a:lstStyle/>
          <a:p>
            <a:pPr algn="ctr"/>
            <a:r>
              <a:rPr lang="fa-IR" sz="2800" dirty="0" smtClean="0">
                <a:cs typeface="B Koodak" panose="00000700000000000000" pitchFamily="2" charset="-78"/>
              </a:rPr>
              <a:t>امام خمینی، رهبر انقلاب اسلامی</a:t>
            </a:r>
            <a:endParaRPr lang="en-US" sz="2800" dirty="0">
              <a:cs typeface="B Koodak" panose="00000700000000000000" pitchFamily="2" charset="-7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36500" y="5831057"/>
            <a:ext cx="171450" cy="428625"/>
          </a:xfrm>
          <a:prstGeom prst="rect">
            <a:avLst/>
          </a:prstGeom>
        </p:spPr>
      </p:pic>
    </p:spTree>
    <p:extLst>
      <p:ext uri="{BB962C8B-B14F-4D97-AF65-F5344CB8AC3E}">
        <p14:creationId xmlns:p14="http://schemas.microsoft.com/office/powerpoint/2010/main" val="250961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0"/>
            <a:ext cx="66675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8967787" y="2951944"/>
            <a:ext cx="3205162" cy="954107"/>
          </a:xfrm>
          <a:prstGeom prst="rect">
            <a:avLst/>
          </a:prstGeom>
        </p:spPr>
        <p:txBody>
          <a:bodyPr wrap="square">
            <a:spAutoFit/>
          </a:bodyPr>
          <a:lstStyle/>
          <a:p>
            <a:pPr algn="ctr"/>
            <a:r>
              <a:rPr lang="fa-IR" sz="2800" dirty="0" smtClean="0">
                <a:cs typeface="B Koodak" panose="00000700000000000000" pitchFamily="2" charset="-78"/>
              </a:rPr>
              <a:t>بازگشت امام خمینی به ایران</a:t>
            </a:r>
            <a:endParaRPr lang="en-US" sz="2800" dirty="0">
              <a:cs typeface="B Koodak" panose="00000700000000000000" pitchFamily="2" charset="-78"/>
            </a:endParaRPr>
          </a:p>
        </p:txBody>
      </p:sp>
    </p:spTree>
    <p:extLst>
      <p:ext uri="{BB962C8B-B14F-4D97-AF65-F5344CB8AC3E}">
        <p14:creationId xmlns:p14="http://schemas.microsoft.com/office/powerpoint/2010/main" val="1610604710"/>
      </p:ext>
    </p:extLst>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668" y="0"/>
            <a:ext cx="719433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501187" cy="6858000"/>
          </a:xfrm>
          <a:prstGeom prst="rect">
            <a:avLst/>
          </a:prstGeom>
        </p:spPr>
      </p:pic>
      <p:sp>
        <p:nvSpPr>
          <p:cNvPr id="5" name="Rectangle 4"/>
          <p:cNvSpPr/>
          <p:nvPr/>
        </p:nvSpPr>
        <p:spPr>
          <a:xfrm>
            <a:off x="9501188" y="2951944"/>
            <a:ext cx="2671761" cy="1384995"/>
          </a:xfrm>
          <a:prstGeom prst="rect">
            <a:avLst/>
          </a:prstGeom>
        </p:spPr>
        <p:txBody>
          <a:bodyPr wrap="square">
            <a:spAutoFit/>
          </a:bodyPr>
          <a:lstStyle/>
          <a:p>
            <a:pPr algn="ctr"/>
            <a:r>
              <a:rPr lang="fa-IR" sz="2800" dirty="0" smtClean="0">
                <a:cs typeface="B Koodak" panose="00000700000000000000" pitchFamily="2" charset="-78"/>
              </a:rPr>
              <a:t>سخنرانی امام در روز بازگشت به ایران در بهشت زهرا</a:t>
            </a:r>
            <a:endParaRPr lang="en-US" sz="2800" dirty="0">
              <a:cs typeface="B Koodak" panose="00000700000000000000" pitchFamily="2" charset="-78"/>
            </a:endParaRPr>
          </a:p>
        </p:txBody>
      </p:sp>
    </p:spTree>
    <p:extLst>
      <p:ext uri="{BB962C8B-B14F-4D97-AF65-F5344CB8AC3E}">
        <p14:creationId xmlns:p14="http://schemas.microsoft.com/office/powerpoint/2010/main" val="21620362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58338" cy="6858000"/>
          </a:xfrm>
          <a:prstGeom prst="rect">
            <a:avLst/>
          </a:prstGeom>
        </p:spPr>
      </p:pic>
      <p:sp>
        <p:nvSpPr>
          <p:cNvPr id="4" name="Rectangle 3"/>
          <p:cNvSpPr/>
          <p:nvPr/>
        </p:nvSpPr>
        <p:spPr>
          <a:xfrm>
            <a:off x="9501188" y="2951944"/>
            <a:ext cx="2671761" cy="954107"/>
          </a:xfrm>
          <a:prstGeom prst="rect">
            <a:avLst/>
          </a:prstGeom>
        </p:spPr>
        <p:txBody>
          <a:bodyPr wrap="square">
            <a:spAutoFit/>
          </a:bodyPr>
          <a:lstStyle/>
          <a:p>
            <a:pPr algn="ctr"/>
            <a:r>
              <a:rPr lang="fa-IR" sz="2800" dirty="0" smtClean="0">
                <a:cs typeface="B Koodak" panose="00000700000000000000" pitchFamily="2" charset="-78"/>
              </a:rPr>
              <a:t>تظاهرات 22 بهمن 57</a:t>
            </a:r>
            <a:endParaRPr lang="en-US" sz="2800" dirty="0">
              <a:cs typeface="B Koodak" panose="00000700000000000000" pitchFamily="2" charset="-78"/>
            </a:endParaRPr>
          </a:p>
        </p:txBody>
      </p:sp>
    </p:spTree>
    <p:extLst>
      <p:ext uri="{BB962C8B-B14F-4D97-AF65-F5344CB8AC3E}">
        <p14:creationId xmlns:p14="http://schemas.microsoft.com/office/powerpoint/2010/main" val="70665012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
            <a:ext cx="6553200" cy="685800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29713" cy="6858001"/>
          </a:xfrm>
          <a:prstGeom prst="rect">
            <a:avLst/>
          </a:prstGeom>
        </p:spPr>
      </p:pic>
      <p:sp>
        <p:nvSpPr>
          <p:cNvPr id="5" name="Rectangle 4"/>
          <p:cNvSpPr/>
          <p:nvPr/>
        </p:nvSpPr>
        <p:spPr>
          <a:xfrm>
            <a:off x="9129712" y="3167388"/>
            <a:ext cx="3043237" cy="523220"/>
          </a:xfrm>
          <a:prstGeom prst="rect">
            <a:avLst/>
          </a:prstGeom>
        </p:spPr>
        <p:txBody>
          <a:bodyPr wrap="square">
            <a:spAutoFit/>
          </a:bodyPr>
          <a:lstStyle/>
          <a:p>
            <a:pPr algn="ctr"/>
            <a:r>
              <a:rPr lang="fa-IR" sz="2800" dirty="0" smtClean="0">
                <a:cs typeface="B Koodak" panose="00000700000000000000" pitchFamily="2" charset="-78"/>
              </a:rPr>
              <a:t>تظاهرات 22 بهمن 57</a:t>
            </a:r>
            <a:endParaRPr lang="en-US" sz="2800" dirty="0">
              <a:cs typeface="B Koodak" panose="00000700000000000000" pitchFamily="2" charset="-78"/>
            </a:endParaRPr>
          </a:p>
        </p:txBody>
      </p:sp>
    </p:spTree>
    <p:extLst>
      <p:ext uri="{BB962C8B-B14F-4D97-AF65-F5344CB8AC3E}">
        <p14:creationId xmlns:p14="http://schemas.microsoft.com/office/powerpoint/2010/main" val="39873891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2530673" y="214312"/>
            <a:ext cx="7130653"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انقلاب اسلامی ایران انقلابی با ویژگی های دینی بود.</a:t>
            </a:r>
            <a:endParaRPr lang="en-US" sz="3200" b="0" cap="none" spc="0" dirty="0">
              <a:ln w="0"/>
              <a:solidFill>
                <a:schemeClr val="tx1"/>
              </a:solidFill>
            </a:endParaRPr>
          </a:p>
        </p:txBody>
      </p:sp>
      <p:sp>
        <p:nvSpPr>
          <p:cNvPr id="4" name="Round Diagonal Corner Rectangle 3"/>
          <p:cNvSpPr/>
          <p:nvPr/>
        </p:nvSpPr>
        <p:spPr>
          <a:xfrm>
            <a:off x="3412331" y="1370586"/>
            <a:ext cx="5367336" cy="1358326"/>
          </a:xfrm>
          <a:prstGeom prst="round2DiagRect">
            <a:avLst>
              <a:gd name="adj1" fmla="val 50000"/>
              <a:gd name="adj2" fmla="val 0"/>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ln w="0"/>
                <a:solidFill>
                  <a:schemeClr val="tx1"/>
                </a:solidFill>
                <a:cs typeface="B Koodak" panose="00000700000000000000" pitchFamily="2" charset="-78"/>
              </a:rPr>
              <a:t>شعار محوری:</a:t>
            </a:r>
          </a:p>
          <a:p>
            <a:pPr algn="ctr">
              <a:lnSpc>
                <a:spcPct val="150000"/>
              </a:lnSpc>
            </a:pPr>
            <a:r>
              <a:rPr lang="fa-IR" sz="3200" dirty="0" smtClean="0">
                <a:ln w="0"/>
                <a:solidFill>
                  <a:schemeClr val="tx1"/>
                </a:solidFill>
                <a:cs typeface="B Koodak" panose="00000700000000000000" pitchFamily="2" charset="-78"/>
              </a:rPr>
              <a:t>استقلال، آزادی، جمهوری اسلامی</a:t>
            </a:r>
            <a:endParaRPr lang="en-US" sz="3200" dirty="0">
              <a:ln w="0"/>
              <a:solidFill>
                <a:schemeClr val="tx1"/>
              </a:solidFill>
            </a:endParaRPr>
          </a:p>
        </p:txBody>
      </p:sp>
      <p:sp>
        <p:nvSpPr>
          <p:cNvPr id="7" name="Rectangle 6"/>
          <p:cNvSpPr/>
          <p:nvPr/>
        </p:nvSpPr>
        <p:spPr>
          <a:xfrm>
            <a:off x="1809749" y="3601431"/>
            <a:ext cx="8572500" cy="2062103"/>
          </a:xfrm>
          <a:prstGeom prst="rect">
            <a:avLst/>
          </a:prstGeom>
        </p:spPr>
        <p:txBody>
          <a:bodyPr wrap="square">
            <a:spAutoFit/>
          </a:bodyPr>
          <a:lstStyle/>
          <a:p>
            <a:pPr algn="ctr"/>
            <a:r>
              <a:rPr lang="fa-IR" sz="3200" dirty="0">
                <a:ln w="0"/>
                <a:cs typeface="B Koodak" panose="00000700000000000000" pitchFamily="2" charset="-78"/>
              </a:rPr>
              <a:t>هدف:</a:t>
            </a:r>
          </a:p>
          <a:p>
            <a:pPr algn="ctr">
              <a:lnSpc>
                <a:spcPct val="150000"/>
              </a:lnSpc>
            </a:pPr>
            <a:r>
              <a:rPr lang="fa-IR" sz="3200" dirty="0">
                <a:ln w="0"/>
                <a:cs typeface="B Koodak" panose="00000700000000000000" pitchFamily="2" charset="-78"/>
              </a:rPr>
              <a:t>از بین بردن وابستگی کشور به بیگانگان</a:t>
            </a:r>
          </a:p>
          <a:p>
            <a:pPr algn="ctr">
              <a:lnSpc>
                <a:spcPct val="150000"/>
              </a:lnSpc>
            </a:pPr>
            <a:r>
              <a:rPr lang="fa-IR" sz="3200" dirty="0">
                <a:ln w="0"/>
                <a:cs typeface="B Koodak" panose="00000700000000000000" pitchFamily="2" charset="-78"/>
              </a:rPr>
              <a:t>تأمین حقوق ملت در چارچوب قوانین و ارزش های </a:t>
            </a:r>
            <a:r>
              <a:rPr lang="fa-IR" sz="3200" dirty="0" smtClean="0">
                <a:ln w="0"/>
                <a:cs typeface="B Koodak" panose="00000700000000000000" pitchFamily="2" charset="-78"/>
              </a:rPr>
              <a:t>اسلامی</a:t>
            </a:r>
            <a:endParaRPr lang="fa-IR" sz="3200" dirty="0">
              <a:ln w="0"/>
              <a:cs typeface="B Koodak" panose="00000700000000000000" pitchFamily="2" charset="-78"/>
            </a:endParaRPr>
          </a:p>
        </p:txBody>
      </p:sp>
    </p:spTree>
    <p:extLst>
      <p:ext uri="{BB962C8B-B14F-4D97-AF65-F5344CB8AC3E}">
        <p14:creationId xmlns:p14="http://schemas.microsoft.com/office/powerpoint/2010/main" val="44561920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3"/>
          <p:cNvSpPr/>
          <p:nvPr/>
        </p:nvSpPr>
        <p:spPr>
          <a:xfrm>
            <a:off x="3272731" y="371474"/>
            <a:ext cx="5646538"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سه عامل مؤثر در موفقیت انقلاب اسلامی:</a:t>
            </a:r>
            <a:endParaRPr lang="en-US" sz="3200" b="0" cap="none" spc="0" dirty="0">
              <a:ln w="0"/>
              <a:solidFill>
                <a:schemeClr val="tx1"/>
              </a:solidFill>
            </a:endParaRPr>
          </a:p>
        </p:txBody>
      </p:sp>
      <p:sp>
        <p:nvSpPr>
          <p:cNvPr id="3" name="Wave 2"/>
          <p:cNvSpPr/>
          <p:nvPr/>
        </p:nvSpPr>
        <p:spPr>
          <a:xfrm>
            <a:off x="6454675" y="1239617"/>
            <a:ext cx="4929188" cy="1343025"/>
          </a:xfrm>
          <a:prstGeom prst="wav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ln w="0"/>
                <a:solidFill>
                  <a:schemeClr val="tx1"/>
                </a:solidFill>
                <a:cs typeface="B Koodak" panose="00000700000000000000" pitchFamily="2" charset="-78"/>
              </a:rPr>
              <a:t>ایمان و اعتقاد به اسلام</a:t>
            </a:r>
            <a:endParaRPr lang="en-US" sz="3200" dirty="0">
              <a:ln w="0"/>
              <a:solidFill>
                <a:schemeClr val="tx1"/>
              </a:solidFill>
            </a:endParaRPr>
          </a:p>
        </p:txBody>
      </p:sp>
      <p:sp>
        <p:nvSpPr>
          <p:cNvPr id="6" name="Wave 5"/>
          <p:cNvSpPr/>
          <p:nvPr/>
        </p:nvSpPr>
        <p:spPr>
          <a:xfrm>
            <a:off x="3631406" y="2652205"/>
            <a:ext cx="4929188" cy="1343025"/>
          </a:xfrm>
          <a:prstGeom prst="wav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ln w="0"/>
                <a:solidFill>
                  <a:schemeClr val="tx1"/>
                </a:solidFill>
                <a:cs typeface="B Koodak" panose="00000700000000000000" pitchFamily="2" charset="-78"/>
              </a:rPr>
              <a:t>وحدت و استقامت ملت</a:t>
            </a:r>
            <a:endParaRPr lang="en-US" sz="3200" dirty="0">
              <a:ln w="0"/>
              <a:solidFill>
                <a:schemeClr val="tx1"/>
              </a:solidFill>
            </a:endParaRPr>
          </a:p>
        </p:txBody>
      </p:sp>
      <p:sp>
        <p:nvSpPr>
          <p:cNvPr id="7" name="Wave 6"/>
          <p:cNvSpPr/>
          <p:nvPr/>
        </p:nvSpPr>
        <p:spPr>
          <a:xfrm>
            <a:off x="1244500" y="4209036"/>
            <a:ext cx="5210175" cy="1343025"/>
          </a:xfrm>
          <a:prstGeom prst="wav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ln w="0"/>
                <a:solidFill>
                  <a:schemeClr val="tx1"/>
                </a:solidFill>
                <a:cs typeface="B Koodak" panose="00000700000000000000" pitchFamily="2" charset="-78"/>
              </a:rPr>
              <a:t>رهبری قاطع و هوشیارانۀ امام خمینی</a:t>
            </a:r>
            <a:endParaRPr lang="en-US" sz="3200" dirty="0">
              <a:ln w="0"/>
              <a:solidFill>
                <a:schemeClr val="tx1"/>
              </a:solidFill>
            </a:endParaRPr>
          </a:p>
        </p:txBody>
      </p:sp>
    </p:spTree>
    <p:extLst>
      <p:ext uri="{BB962C8B-B14F-4D97-AF65-F5344CB8AC3E}">
        <p14:creationId xmlns:p14="http://schemas.microsoft.com/office/powerpoint/2010/main" val="165546315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1409" y="618228"/>
            <a:ext cx="8433719" cy="584775"/>
          </a:xfrm>
          <a:prstGeom prst="rect">
            <a:avLst/>
          </a:prstGeom>
          <a:noFill/>
        </p:spPr>
        <p:txBody>
          <a:bodyPr wrap="non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خاطرات میرزا تقی خان ثقفی پزشک دربار از قحطی در ایران:</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15" y="0"/>
            <a:ext cx="11530013" cy="6867978"/>
          </a:xfrm>
          <a:prstGeom prst="rect">
            <a:avLst/>
          </a:prstGeom>
        </p:spPr>
      </p:pic>
    </p:spTree>
    <p:extLst>
      <p:ext uri="{BB962C8B-B14F-4D97-AF65-F5344CB8AC3E}">
        <p14:creationId xmlns:p14="http://schemas.microsoft.com/office/powerpoint/2010/main" val="121812069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rot="19758507">
            <a:off x="8080239" y="814030"/>
            <a:ext cx="2008883" cy="1323439"/>
          </a:xfrm>
          <a:prstGeom prst="rect">
            <a:avLst/>
          </a:prstGeom>
          <a:noFill/>
        </p:spPr>
        <p:txBody>
          <a:bodyPr wrap="none" lIns="91440" tIns="45720" rIns="91440" bIns="45720">
            <a:spAutoFit/>
          </a:bodyPr>
          <a:lstStyle/>
          <a:p>
            <a:pPr algn="ctr"/>
            <a:r>
              <a:rPr lang="fa-IR" sz="8000" b="1" dirty="0" smtClean="0">
                <a:ln w="10160">
                  <a:solidFill>
                    <a:schemeClr val="accent5"/>
                  </a:solidFill>
                  <a:prstDash val="solid"/>
                </a:ln>
                <a:solidFill>
                  <a:sysClr val="windowText" lastClr="000000"/>
                </a:solidFill>
                <a:effectLst>
                  <a:outerShdw blurRad="38100" dist="22860" dir="5400000" algn="tl" rotWithShape="0">
                    <a:srgbClr val="000000">
                      <a:alpha val="30000"/>
                    </a:srgbClr>
                  </a:outerShdw>
                </a:effectLst>
                <a:cs typeface="B Majid Shadow" panose="00000400000000000000" pitchFamily="2" charset="-78"/>
              </a:rPr>
              <a:t>پایان</a:t>
            </a:r>
            <a:endParaRPr lang="en-US" sz="8000" b="1" dirty="0">
              <a:ln w="10160">
                <a:solidFill>
                  <a:schemeClr val="accent5"/>
                </a:solidFill>
                <a:prstDash val="solid"/>
              </a:ln>
              <a:solidFill>
                <a:sysClr val="windowText" lastClr="000000"/>
              </a:solidFill>
              <a:effectLst>
                <a:outerShdw blurRad="38100" dist="22860" dir="5400000" algn="tl" rotWithShape="0">
                  <a:srgbClr val="000000">
                    <a:alpha val="30000"/>
                  </a:srgbClr>
                </a:outerShdw>
              </a:effectLst>
              <a:cs typeface="B Majid Shadow" panose="00000400000000000000" pitchFamily="2" charset="-78"/>
            </a:endParaRPr>
          </a:p>
        </p:txBody>
      </p:sp>
    </p:spTree>
    <p:extLst>
      <p:ext uri="{BB962C8B-B14F-4D97-AF65-F5344CB8AC3E}">
        <p14:creationId xmlns:p14="http://schemas.microsoft.com/office/powerpoint/2010/main" val="1310534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177284" y="295974"/>
            <a:ext cx="3837425" cy="830997"/>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مخالفت با اصول شش گانه:</a:t>
            </a:r>
            <a:endParaRPr lang="en-US" sz="3200" b="0" cap="none" spc="0" dirty="0">
              <a:ln w="0"/>
              <a:solidFill>
                <a:srgbClr val="0000FF"/>
              </a:solidFill>
            </a:endParaRPr>
          </a:p>
        </p:txBody>
      </p:sp>
      <p:sp>
        <p:nvSpPr>
          <p:cNvPr id="5" name="Rectangle 4"/>
          <p:cNvSpPr/>
          <p:nvPr/>
        </p:nvSpPr>
        <p:spPr>
          <a:xfrm>
            <a:off x="0" y="1422944"/>
            <a:ext cx="12192000" cy="748282"/>
          </a:xfrm>
          <a:prstGeom prst="rect">
            <a:avLst/>
          </a:prstGeom>
          <a:noFill/>
        </p:spPr>
        <p:txBody>
          <a:bodyPr wrap="square" lIns="91440" tIns="45720" rIns="91440" bIns="45720">
            <a:spAutoFit/>
          </a:bodyPr>
          <a:lstStyle/>
          <a:p>
            <a:pPr algn="ctr">
              <a:lnSpc>
                <a:spcPct val="150000"/>
              </a:lnSpc>
            </a:pPr>
            <a:r>
              <a:rPr lang="fa-IR" sz="3100" dirty="0" smtClean="0">
                <a:ln w="0"/>
                <a:cs typeface="B Koodak" panose="00000700000000000000" pitchFamily="2" charset="-78"/>
              </a:rPr>
              <a:t>محمدرضا شاه </a:t>
            </a:r>
            <a:r>
              <a:rPr lang="fa-IR" sz="3100" dirty="0" smtClean="0">
                <a:ln w="0"/>
                <a:solidFill>
                  <a:srgbClr val="0000FF"/>
                </a:solidFill>
                <a:cs typeface="B Koodak" panose="00000700000000000000" pitchFamily="2" charset="-78"/>
              </a:rPr>
              <a:t>پیروی از سیاست های آمریکا </a:t>
            </a:r>
            <a:r>
              <a:rPr lang="fa-IR" sz="3100" dirty="0" smtClean="0">
                <a:ln w="0"/>
                <a:cs typeface="B Koodak" panose="00000700000000000000" pitchFamily="2" charset="-78"/>
              </a:rPr>
              <a:t>را برای حفظ حکومت خود ضروری می دانست.</a:t>
            </a:r>
            <a:endParaRPr lang="en-US" sz="3100" b="0" cap="none" spc="0" dirty="0">
              <a:ln w="0"/>
              <a:solidFill>
                <a:schemeClr val="tx1"/>
              </a:solidFill>
            </a:endParaRPr>
          </a:p>
        </p:txBody>
      </p:sp>
      <p:sp>
        <p:nvSpPr>
          <p:cNvPr id="6" name="Rectangle 5"/>
          <p:cNvSpPr/>
          <p:nvPr/>
        </p:nvSpPr>
        <p:spPr>
          <a:xfrm>
            <a:off x="0" y="2674947"/>
            <a:ext cx="11923393"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مدت کوتاهی پس از لغو تصویب نامۀ انجمن های ایالتی و ولایتی، اعلام کرد که </a:t>
            </a:r>
            <a:r>
              <a:rPr lang="fa-IR" sz="3200" dirty="0" smtClean="0">
                <a:ln w="0"/>
                <a:solidFill>
                  <a:srgbClr val="0000FF"/>
                </a:solidFill>
                <a:cs typeface="B Koodak" panose="00000700000000000000" pitchFamily="2" charset="-78"/>
              </a:rPr>
              <a:t>اصول شش گانه ای </a:t>
            </a:r>
            <a:r>
              <a:rPr lang="fa-IR" sz="3200" dirty="0" smtClean="0">
                <a:ln w="0"/>
                <a:cs typeface="B Koodak" panose="00000700000000000000" pitchFamily="2" charset="-78"/>
              </a:rPr>
              <a:t>را با عنوان « </a:t>
            </a:r>
            <a:r>
              <a:rPr lang="fa-IR" sz="3200" dirty="0" smtClean="0">
                <a:ln w="0"/>
                <a:solidFill>
                  <a:srgbClr val="0000FF"/>
                </a:solidFill>
                <a:cs typeface="B Koodak" panose="00000700000000000000" pitchFamily="2" charset="-78"/>
              </a:rPr>
              <a:t>انقلاب سفید</a:t>
            </a:r>
            <a:r>
              <a:rPr lang="fa-IR" sz="3200" dirty="0" smtClean="0">
                <a:ln w="0"/>
                <a:cs typeface="B Koodak" panose="00000700000000000000" pitchFamily="2" charset="-78"/>
              </a:rPr>
              <a:t>» به همه پرسی ( رفراندوم) خواهد گذاشت.</a:t>
            </a:r>
            <a:endParaRPr lang="en-US" sz="3200" b="0" cap="none" spc="0" dirty="0">
              <a:ln w="0"/>
              <a:solidFill>
                <a:schemeClr val="tx1"/>
              </a:solidFill>
            </a:endParaRPr>
          </a:p>
        </p:txBody>
      </p:sp>
      <p:sp>
        <p:nvSpPr>
          <p:cNvPr id="7" name="Rectangle 6"/>
          <p:cNvSpPr/>
          <p:nvPr/>
        </p:nvSpPr>
        <p:spPr>
          <a:xfrm>
            <a:off x="1381121" y="4686773"/>
            <a:ext cx="9429749" cy="830997"/>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اصول شش گانه در ظاهر برای کشور خوب و لازم به نظر می رسیدند.</a:t>
            </a:r>
            <a:endParaRPr lang="en-US" sz="3200" b="0" cap="none" spc="0" dirty="0">
              <a:ln w="0"/>
              <a:solidFill>
                <a:schemeClr val="tx1"/>
              </a:solidFill>
            </a:endParaRPr>
          </a:p>
        </p:txBody>
      </p:sp>
    </p:spTree>
    <p:extLst>
      <p:ext uri="{BB962C8B-B14F-4D97-AF65-F5344CB8AC3E}">
        <p14:creationId xmlns:p14="http://schemas.microsoft.com/office/powerpoint/2010/main" val="34060710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901065" y="2985202"/>
            <a:ext cx="10389870" cy="1508105"/>
          </a:xfrm>
          <a:prstGeom prst="rect">
            <a:avLst/>
          </a:prstGeom>
          <a:noFill/>
        </p:spPr>
        <p:txBody>
          <a:bodyPr wrap="square" lIns="91440" tIns="45720" rIns="91440" bIns="45720">
            <a:spAutoFit/>
          </a:bodyPr>
          <a:lstStyle/>
          <a:p>
            <a:pPr algn="ctr">
              <a:lnSpc>
                <a:spcPct val="150000"/>
              </a:lnSpc>
            </a:pPr>
            <a:r>
              <a:rPr lang="fa-IR" sz="3200" dirty="0" smtClean="0">
                <a:ln w="0"/>
                <a:solidFill>
                  <a:srgbClr val="0000FF"/>
                </a:solidFill>
                <a:cs typeface="B Koodak" panose="00000700000000000000" pitchFamily="2" charset="-78"/>
              </a:rPr>
              <a:t>امام</a:t>
            </a:r>
            <a:r>
              <a:rPr lang="fa-IR" sz="3200" dirty="0" smtClean="0">
                <a:ln w="0"/>
                <a:cs typeface="B Koodak" panose="00000700000000000000" pitchFamily="2" charset="-78"/>
              </a:rPr>
              <a:t> ضمن </a:t>
            </a:r>
            <a:r>
              <a:rPr lang="fa-IR" sz="3200" dirty="0" smtClean="0">
                <a:ln w="0"/>
                <a:solidFill>
                  <a:srgbClr val="0000FF"/>
                </a:solidFill>
                <a:cs typeface="B Koodak" panose="00000700000000000000" pitchFamily="2" charset="-78"/>
              </a:rPr>
              <a:t>غیر قانونی شمردن همه پرسی </a:t>
            </a:r>
            <a:r>
              <a:rPr lang="fa-IR" sz="3200" dirty="0" smtClean="0">
                <a:ln w="0"/>
                <a:cs typeface="B Koodak" panose="00000700000000000000" pitchFamily="2" charset="-78"/>
              </a:rPr>
              <a:t>اصول شش گانه، از </a:t>
            </a:r>
            <a:r>
              <a:rPr lang="fa-IR" sz="3200" dirty="0" smtClean="0">
                <a:ln w="0"/>
                <a:solidFill>
                  <a:srgbClr val="0000FF"/>
                </a:solidFill>
                <a:cs typeface="B Koodak" panose="00000700000000000000" pitchFamily="2" charset="-78"/>
              </a:rPr>
              <a:t>مردم</a:t>
            </a:r>
            <a:r>
              <a:rPr lang="fa-IR" sz="3200" dirty="0" smtClean="0">
                <a:ln w="0"/>
                <a:cs typeface="B Koodak" panose="00000700000000000000" pitchFamily="2" charset="-78"/>
              </a:rPr>
              <a:t> خواست که در آن </a:t>
            </a:r>
            <a:r>
              <a:rPr lang="fa-IR" sz="3200" dirty="0" smtClean="0">
                <a:ln w="0"/>
                <a:solidFill>
                  <a:srgbClr val="0000FF"/>
                </a:solidFill>
                <a:cs typeface="B Koodak" panose="00000700000000000000" pitchFamily="2" charset="-78"/>
              </a:rPr>
              <a:t>شرکت نکنند</a:t>
            </a:r>
            <a:r>
              <a:rPr lang="fa-IR" sz="3200" dirty="0" smtClean="0">
                <a:ln w="0"/>
                <a:cs typeface="B Koodak" panose="00000700000000000000" pitchFamily="2" charset="-78"/>
              </a:rPr>
              <a:t>.</a:t>
            </a:r>
            <a:endParaRPr lang="en-US" sz="3200" b="0" cap="none" spc="0" dirty="0">
              <a:ln w="0"/>
              <a:solidFill>
                <a:schemeClr val="tx1"/>
              </a:solidFill>
            </a:endParaRPr>
          </a:p>
        </p:txBody>
      </p:sp>
      <p:sp>
        <p:nvSpPr>
          <p:cNvPr id="5" name="Rectangle 4"/>
          <p:cNvSpPr/>
          <p:nvPr/>
        </p:nvSpPr>
        <p:spPr>
          <a:xfrm>
            <a:off x="262890" y="4799335"/>
            <a:ext cx="11666220" cy="1508105"/>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در بعضی شهرها مانند </a:t>
            </a:r>
            <a:r>
              <a:rPr lang="fa-IR" sz="3200" dirty="0" smtClean="0">
                <a:ln w="0"/>
                <a:solidFill>
                  <a:srgbClr val="0000FF"/>
                </a:solidFill>
                <a:cs typeface="B Koodak" panose="00000700000000000000" pitchFamily="2" charset="-78"/>
              </a:rPr>
              <a:t>تهران و قم</a:t>
            </a:r>
            <a:r>
              <a:rPr lang="fa-IR" sz="3200" dirty="0" smtClean="0">
                <a:ln w="0"/>
                <a:cs typeface="B Koodak" panose="00000700000000000000" pitchFamily="2" charset="-78"/>
              </a:rPr>
              <a:t>، مردم </a:t>
            </a:r>
            <a:r>
              <a:rPr lang="fa-IR" sz="3200" dirty="0" smtClean="0">
                <a:ln w="0"/>
                <a:solidFill>
                  <a:srgbClr val="0000FF"/>
                </a:solidFill>
                <a:cs typeface="B Koodak" panose="00000700000000000000" pitchFamily="2" charset="-78"/>
              </a:rPr>
              <a:t>تظاهرات</a:t>
            </a:r>
            <a:r>
              <a:rPr lang="fa-IR" sz="3200" dirty="0" smtClean="0">
                <a:ln w="0"/>
                <a:cs typeface="B Koodak" panose="00000700000000000000" pitchFamily="2" charset="-78"/>
              </a:rPr>
              <a:t> </a:t>
            </a:r>
            <a:r>
              <a:rPr lang="fa-IR" sz="3200" smtClean="0">
                <a:ln w="0"/>
                <a:cs typeface="B Koodak" panose="00000700000000000000" pitchFamily="2" charset="-78"/>
              </a:rPr>
              <a:t>کردند و مخالفت </a:t>
            </a:r>
            <a:r>
              <a:rPr lang="fa-IR" sz="3200" dirty="0" smtClean="0">
                <a:ln w="0"/>
                <a:cs typeface="B Koodak" panose="00000700000000000000" pitchFamily="2" charset="-78"/>
              </a:rPr>
              <a:t>خود را با اصول شش گانه و همه پرسی آن نشان دادند.</a:t>
            </a:r>
            <a:endParaRPr lang="en-US" sz="3200" b="0" cap="none" spc="0" dirty="0">
              <a:ln w="0"/>
              <a:solidFill>
                <a:schemeClr val="tx1"/>
              </a:solidFill>
            </a:endParaRPr>
          </a:p>
        </p:txBody>
      </p:sp>
      <p:sp>
        <p:nvSpPr>
          <p:cNvPr id="6" name="Rectangle 5"/>
          <p:cNvSpPr/>
          <p:nvPr/>
        </p:nvSpPr>
        <p:spPr>
          <a:xfrm>
            <a:off x="262890" y="125758"/>
            <a:ext cx="11666220"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اما امام خمینی و سایر علمای مبارز </a:t>
            </a:r>
            <a:r>
              <a:rPr lang="fa-IR" sz="3200" dirty="0" smtClean="0">
                <a:ln w="0"/>
                <a:solidFill>
                  <a:srgbClr val="0000FF"/>
                </a:solidFill>
                <a:cs typeface="B Koodak" panose="00000700000000000000" pitchFamily="2" charset="-78"/>
              </a:rPr>
              <a:t>اهداف</a:t>
            </a:r>
            <a:r>
              <a:rPr lang="fa-IR" sz="3200" dirty="0" smtClean="0">
                <a:ln w="0"/>
                <a:cs typeface="B Koodak" panose="00000700000000000000" pitchFamily="2" charset="-78"/>
              </a:rPr>
              <a:t> و پیامدهای واقعی این اصول آگاه بودند</a:t>
            </a:r>
            <a:endParaRPr lang="en-US" sz="3200" b="0" cap="none" spc="0" dirty="0">
              <a:ln w="0"/>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289001" y="829752"/>
            <a:ext cx="428625" cy="314325"/>
          </a:xfrm>
          <a:prstGeom prst="rect">
            <a:avLst/>
          </a:prstGeom>
        </p:spPr>
      </p:pic>
      <p:sp>
        <p:nvSpPr>
          <p:cNvPr id="8" name="Rectangle 7"/>
          <p:cNvSpPr/>
          <p:nvPr/>
        </p:nvSpPr>
        <p:spPr>
          <a:xfrm>
            <a:off x="3200996" y="1357425"/>
            <a:ext cx="6604633" cy="107721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تحکیم سلطۀ آمریکا بر ایران </a:t>
            </a:r>
          </a:p>
          <a:p>
            <a:pPr algn="ctr"/>
            <a:r>
              <a:rPr lang="fa-IR" sz="3200" b="0" cap="none" spc="0" dirty="0" smtClean="0">
                <a:ln w="0"/>
                <a:solidFill>
                  <a:schemeClr val="tx1"/>
                </a:solidFill>
                <a:cs typeface="B Koodak" panose="00000700000000000000" pitchFamily="2" charset="-78"/>
              </a:rPr>
              <a:t>وابستگی سیاسی و اقتصادی کشور ما به بیگانگان</a:t>
            </a:r>
            <a:endParaRPr lang="en-US" sz="3200" b="0" cap="none" spc="0" dirty="0">
              <a:ln w="0"/>
              <a:solidFill>
                <a:schemeClr val="tx1"/>
              </a:solidFill>
            </a:endParaRPr>
          </a:p>
        </p:txBody>
      </p:sp>
    </p:spTree>
    <p:extLst>
      <p:ext uri="{BB962C8B-B14F-4D97-AF65-F5344CB8AC3E}">
        <p14:creationId xmlns:p14="http://schemas.microsoft.com/office/powerpoint/2010/main" val="117715244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پاورپوینت درس 15 مطالعات اجتماعی نهم انقلاب اسلامی ایران</Template>
  <TotalTime>0</TotalTime>
  <Words>2166</Words>
  <Application>Microsoft Office PowerPoint</Application>
  <PresentationFormat>Widescreen</PresentationFormat>
  <Paragraphs>151</Paragraphs>
  <Slides>77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Calibri</vt:lpstr>
      <vt:lpstr>arial</vt:lpstr>
      <vt:lpstr>B Koodak</vt:lpstr>
      <vt:lpstr>arial</vt:lpstr>
      <vt:lpstr>AmuzehNewNormalPS</vt:lpstr>
      <vt:lpstr>Times New Roman</vt:lpstr>
      <vt:lpstr>Calibri Light</vt:lpstr>
      <vt:lpstr>B Majid Shadow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omid</dc:creator>
  <cp:lastModifiedBy>omid</cp:lastModifiedBy>
  <cp:revision>1</cp:revision>
  <dcterms:created xsi:type="dcterms:W3CDTF">2020-02-08T09:19:00Z</dcterms:created>
  <dcterms:modified xsi:type="dcterms:W3CDTF">2020-02-08T09:19:22Z</dcterms:modified>
</cp:coreProperties>
</file>