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777777"/>
    <a:srgbClr val="F4F1EC"/>
    <a:srgbClr val="E9E4DB"/>
    <a:srgbClr val="4237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67" d="100"/>
          <a:sy n="67" d="100"/>
        </p:scale>
        <p:origin x="150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304800" y="2438400"/>
            <a:ext cx="8153400" cy="762000"/>
          </a:xfrm>
        </p:spPr>
        <p:txBody>
          <a:bodyPr/>
          <a:lstStyle>
            <a:lvl1pPr>
              <a:defRPr>
                <a:solidFill>
                  <a:srgbClr val="333333"/>
                </a:solidFill>
              </a:defRPr>
            </a:lvl1pPr>
          </a:lstStyle>
          <a:p>
            <a:pPr lvl="0"/>
            <a:r>
              <a:rPr lang="en-US" altLang="en-US" noProof="0" dirty="0" smtClean="0"/>
              <a:t>Click to edit Master title style</a:t>
            </a:r>
          </a:p>
        </p:txBody>
      </p:sp>
      <p:sp>
        <p:nvSpPr>
          <p:cNvPr id="7171" name="Rectangle 3"/>
          <p:cNvSpPr>
            <a:spLocks noGrp="1" noChangeArrowheads="1"/>
          </p:cNvSpPr>
          <p:nvPr>
            <p:ph type="subTitle" idx="1"/>
          </p:nvPr>
        </p:nvSpPr>
        <p:spPr>
          <a:xfrm>
            <a:off x="2057400" y="4343400"/>
            <a:ext cx="6858000" cy="1219200"/>
          </a:xfrm>
        </p:spPr>
        <p:txBody>
          <a:bodyPr/>
          <a:lstStyle>
            <a:lvl1pPr marL="0" indent="0">
              <a:buFontTx/>
              <a:buNone/>
              <a:defRPr sz="1400" b="1">
                <a:solidFill>
                  <a:schemeClr val="tx1"/>
                </a:solidFill>
              </a:defRPr>
            </a:lvl1pPr>
          </a:lstStyle>
          <a:p>
            <a:pPr lvl="0"/>
            <a:r>
              <a:rPr lang="en-US" altLang="en-US" noProof="0" smtClean="0"/>
              <a:t>Click to edit Master subtitle style</a:t>
            </a:r>
          </a:p>
        </p:txBody>
      </p:sp>
      <p:sp>
        <p:nvSpPr>
          <p:cNvPr id="7172" name="Rectangle 4"/>
          <p:cNvSpPr>
            <a:spLocks noGrp="1" noChangeArrowheads="1"/>
          </p:cNvSpPr>
          <p:nvPr>
            <p:ph type="dt" sz="half" idx="2"/>
          </p:nvPr>
        </p:nvSpPr>
        <p:spPr/>
        <p:txBody>
          <a:bodyPr/>
          <a:lstStyle>
            <a:lvl1pPr>
              <a:defRPr/>
            </a:lvl1pPr>
          </a:lstStyle>
          <a:p>
            <a:endParaRPr lang="en-US" altLang="en-US" dirty="0"/>
          </a:p>
        </p:txBody>
      </p:sp>
      <p:sp>
        <p:nvSpPr>
          <p:cNvPr id="7173" name="Rectangle 5"/>
          <p:cNvSpPr>
            <a:spLocks noGrp="1" noChangeArrowheads="1"/>
          </p:cNvSpPr>
          <p:nvPr>
            <p:ph type="ftr" sz="quarter" idx="3"/>
          </p:nvPr>
        </p:nvSpPr>
        <p:spPr/>
        <p:txBody>
          <a:bodyPr/>
          <a:lstStyle>
            <a:lvl1pPr>
              <a:defRPr/>
            </a:lvl1pPr>
          </a:lstStyle>
          <a:p>
            <a:endParaRPr lang="en-US" altLang="en-US" dirty="0"/>
          </a:p>
        </p:txBody>
      </p:sp>
      <p:sp>
        <p:nvSpPr>
          <p:cNvPr id="7174" name="Rectangle 6"/>
          <p:cNvSpPr>
            <a:spLocks noGrp="1" noChangeArrowheads="1"/>
          </p:cNvSpPr>
          <p:nvPr>
            <p:ph type="sldNum" sz="quarter" idx="4"/>
          </p:nvPr>
        </p:nvSpPr>
        <p:spPr/>
        <p:txBody>
          <a:bodyPr/>
          <a:lstStyle>
            <a:lvl1pPr>
              <a:defRPr/>
            </a:lvl1pPr>
          </a:lstStyle>
          <a:p>
            <a:fld id="{DA484345-0FB2-43E2-B620-604167C5FDFC}" type="slidenum">
              <a:rPr lang="en-US" altLang="en-US" smtClean="0"/>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27B9610D-838A-4160-B7A3-5FB893BCFBD0}" type="slidenum">
              <a:rPr lang="en-US" altLang="en-US" smtClean="0"/>
              <a:pPr/>
              <a:t>‹#›</a:t>
            </a:fld>
            <a:endParaRPr lang="en-US" altLang="en-US" dirty="0"/>
          </a:p>
        </p:txBody>
      </p:sp>
    </p:spTree>
    <p:extLst>
      <p:ext uri="{BB962C8B-B14F-4D97-AF65-F5344CB8AC3E}">
        <p14:creationId xmlns:p14="http://schemas.microsoft.com/office/powerpoint/2010/main" val="3973540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685800"/>
            <a:ext cx="1847850" cy="5440363"/>
          </a:xfrm>
        </p:spPr>
        <p:txBody>
          <a:bodyPr vert="eaVert"/>
          <a:lstStyle>
            <a:lvl1pPr>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1295400" y="685800"/>
            <a:ext cx="5391150" cy="544036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D6D8B16B-1CAF-4E02-BD64-5001357BE886}" type="slidenum">
              <a:rPr lang="en-US" altLang="en-US" smtClean="0"/>
              <a:pPr/>
              <a:t>‹#›</a:t>
            </a:fld>
            <a:endParaRPr lang="en-US" altLang="en-US" dirty="0"/>
          </a:p>
        </p:txBody>
      </p:sp>
    </p:spTree>
    <p:extLst>
      <p:ext uri="{BB962C8B-B14F-4D97-AF65-F5344CB8AC3E}">
        <p14:creationId xmlns:p14="http://schemas.microsoft.com/office/powerpoint/2010/main" val="4269596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0A926406-CF78-471D-B379-7808C0D0D529}" type="slidenum">
              <a:rPr lang="en-US" altLang="en-US" smtClean="0"/>
              <a:pPr/>
              <a:t>‹#›</a:t>
            </a:fld>
            <a:endParaRPr lang="en-US" altLang="en-US" dirty="0"/>
          </a:p>
        </p:txBody>
      </p:sp>
    </p:spTree>
    <p:extLst>
      <p:ext uri="{BB962C8B-B14F-4D97-AF65-F5344CB8AC3E}">
        <p14:creationId xmlns:p14="http://schemas.microsoft.com/office/powerpoint/2010/main" val="1333396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A365A7B5-FD7A-4766-87F3-31F0D38C90E9}" type="slidenum">
              <a:rPr lang="en-US" altLang="en-US" smtClean="0"/>
              <a:pPr/>
              <a:t>‹#›</a:t>
            </a:fld>
            <a:endParaRPr lang="en-US" altLang="en-US" dirty="0"/>
          </a:p>
        </p:txBody>
      </p:sp>
    </p:spTree>
    <p:extLst>
      <p:ext uri="{BB962C8B-B14F-4D97-AF65-F5344CB8AC3E}">
        <p14:creationId xmlns:p14="http://schemas.microsoft.com/office/powerpoint/2010/main" val="2291805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1295400" y="1676400"/>
            <a:ext cx="3619500" cy="44497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67300" y="1676400"/>
            <a:ext cx="3619500" cy="44497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6997C385-F156-46DC-B6ED-30F0898503A9}" type="slidenum">
              <a:rPr lang="en-US" altLang="en-US" smtClean="0"/>
              <a:pPr/>
              <a:t>‹#›</a:t>
            </a:fld>
            <a:endParaRPr lang="en-US" altLang="en-US" dirty="0"/>
          </a:p>
        </p:txBody>
      </p:sp>
    </p:spTree>
    <p:extLst>
      <p:ext uri="{BB962C8B-B14F-4D97-AF65-F5344CB8AC3E}">
        <p14:creationId xmlns:p14="http://schemas.microsoft.com/office/powerpoint/2010/main" val="4061036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FD64691B-2F77-487E-A7A8-ED1F83CAFEB7}" type="slidenum">
              <a:rPr lang="en-US" altLang="en-US" smtClean="0"/>
              <a:pPr/>
              <a:t>‹#›</a:t>
            </a:fld>
            <a:endParaRPr lang="en-US" altLang="en-US" dirty="0"/>
          </a:p>
        </p:txBody>
      </p:sp>
    </p:spTree>
    <p:extLst>
      <p:ext uri="{BB962C8B-B14F-4D97-AF65-F5344CB8AC3E}">
        <p14:creationId xmlns:p14="http://schemas.microsoft.com/office/powerpoint/2010/main" val="3343222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60A97734-E4A8-48F0-A61C-51F4698C16EA}" type="slidenum">
              <a:rPr lang="en-US" altLang="en-US" smtClean="0"/>
              <a:pPr/>
              <a:t>‹#›</a:t>
            </a:fld>
            <a:endParaRPr lang="en-US" altLang="en-US" dirty="0"/>
          </a:p>
        </p:txBody>
      </p:sp>
    </p:spTree>
    <p:extLst>
      <p:ext uri="{BB962C8B-B14F-4D97-AF65-F5344CB8AC3E}">
        <p14:creationId xmlns:p14="http://schemas.microsoft.com/office/powerpoint/2010/main" val="4003549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666EB9C3-2E00-4761-BA57-7B28732F63D0}" type="slidenum">
              <a:rPr lang="en-US" altLang="en-US" smtClean="0"/>
              <a:pPr/>
              <a:t>‹#›</a:t>
            </a:fld>
            <a:endParaRPr lang="en-US" altLang="en-US" dirty="0"/>
          </a:p>
        </p:txBody>
      </p:sp>
    </p:spTree>
    <p:extLst>
      <p:ext uri="{BB962C8B-B14F-4D97-AF65-F5344CB8AC3E}">
        <p14:creationId xmlns:p14="http://schemas.microsoft.com/office/powerpoint/2010/main" val="1613969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7B0416F3-66A9-4BC1-B079-D4E8BCA5BEAA}" type="slidenum">
              <a:rPr lang="en-US" altLang="en-US" smtClean="0"/>
              <a:pPr/>
              <a:t>‹#›</a:t>
            </a:fld>
            <a:endParaRPr lang="en-US" altLang="en-US" dirty="0"/>
          </a:p>
        </p:txBody>
      </p:sp>
    </p:spTree>
    <p:extLst>
      <p:ext uri="{BB962C8B-B14F-4D97-AF65-F5344CB8AC3E}">
        <p14:creationId xmlns:p14="http://schemas.microsoft.com/office/powerpoint/2010/main" val="1541057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E155078F-11AF-48D6-A567-25E8500ED9F7}" type="slidenum">
              <a:rPr lang="en-US" altLang="en-US" smtClean="0"/>
              <a:pPr/>
              <a:t>‹#›</a:t>
            </a:fld>
            <a:endParaRPr lang="en-US" altLang="en-US" dirty="0"/>
          </a:p>
        </p:txBody>
      </p:sp>
    </p:spTree>
    <p:extLst>
      <p:ext uri="{BB962C8B-B14F-4D97-AF65-F5344CB8AC3E}">
        <p14:creationId xmlns:p14="http://schemas.microsoft.com/office/powerpoint/2010/main" val="232125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95400" y="685800"/>
            <a:ext cx="7391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1295400" y="1676400"/>
            <a:ext cx="7391400" cy="444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68584CC-11AD-4631-BF7D-E8301E0AEC9A}"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Times New Roman" panose="02020603050405020304" pitchFamily="18" charset="0"/>
        </a:defRPr>
      </a:lvl2pPr>
      <a:lvl3pPr algn="l" rtl="0" eaLnBrk="1" fontAlgn="base" hangingPunct="1">
        <a:spcBef>
          <a:spcPct val="0"/>
        </a:spcBef>
        <a:spcAft>
          <a:spcPct val="0"/>
        </a:spcAft>
        <a:defRPr sz="3600">
          <a:solidFill>
            <a:schemeClr val="tx2"/>
          </a:solidFill>
          <a:latin typeface="Times New Roman" panose="02020603050405020304" pitchFamily="18" charset="0"/>
        </a:defRPr>
      </a:lvl3pPr>
      <a:lvl4pPr algn="l" rtl="0" eaLnBrk="1" fontAlgn="base" hangingPunct="1">
        <a:spcBef>
          <a:spcPct val="0"/>
        </a:spcBef>
        <a:spcAft>
          <a:spcPct val="0"/>
        </a:spcAft>
        <a:defRPr sz="3600">
          <a:solidFill>
            <a:schemeClr val="tx2"/>
          </a:solidFill>
          <a:latin typeface="Times New Roman" panose="02020603050405020304" pitchFamily="18" charset="0"/>
        </a:defRPr>
      </a:lvl4pPr>
      <a:lvl5pPr algn="l" rtl="0" eaLnBrk="1" fontAlgn="base" hangingPunct="1">
        <a:spcBef>
          <a:spcPct val="0"/>
        </a:spcBef>
        <a:spcAft>
          <a:spcPct val="0"/>
        </a:spcAft>
        <a:defRPr sz="3600">
          <a:solidFill>
            <a:schemeClr val="tx2"/>
          </a:solidFill>
          <a:latin typeface="Times New Roman" panose="02020603050405020304" pitchFamily="18" charset="0"/>
        </a:defRPr>
      </a:lvl5pPr>
      <a:lvl6pPr marL="457200" algn="l" rtl="0" eaLnBrk="1" fontAlgn="base" hangingPunct="1">
        <a:spcBef>
          <a:spcPct val="0"/>
        </a:spcBef>
        <a:spcAft>
          <a:spcPct val="0"/>
        </a:spcAft>
        <a:defRPr sz="3600">
          <a:solidFill>
            <a:schemeClr val="tx2"/>
          </a:solidFill>
          <a:latin typeface="Times New Roman" panose="02020603050405020304" pitchFamily="18" charset="0"/>
        </a:defRPr>
      </a:lvl6pPr>
      <a:lvl7pPr marL="914400" algn="l" rtl="0" eaLnBrk="1" fontAlgn="base" hangingPunct="1">
        <a:spcBef>
          <a:spcPct val="0"/>
        </a:spcBef>
        <a:spcAft>
          <a:spcPct val="0"/>
        </a:spcAft>
        <a:defRPr sz="3600">
          <a:solidFill>
            <a:schemeClr val="tx2"/>
          </a:solidFill>
          <a:latin typeface="Times New Roman" panose="02020603050405020304" pitchFamily="18" charset="0"/>
        </a:defRPr>
      </a:lvl7pPr>
      <a:lvl8pPr marL="1371600" algn="l" rtl="0" eaLnBrk="1" fontAlgn="base" hangingPunct="1">
        <a:spcBef>
          <a:spcPct val="0"/>
        </a:spcBef>
        <a:spcAft>
          <a:spcPct val="0"/>
        </a:spcAft>
        <a:defRPr sz="3600">
          <a:solidFill>
            <a:schemeClr val="tx2"/>
          </a:solidFill>
          <a:latin typeface="Times New Roman" panose="02020603050405020304" pitchFamily="18" charset="0"/>
        </a:defRPr>
      </a:lvl8pPr>
      <a:lvl9pPr marL="1828800" algn="l"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ern="1200">
          <a:solidFill>
            <a:srgbClr val="42372C"/>
          </a:solidFill>
          <a:latin typeface="+mn-lt"/>
          <a:ea typeface="+mn-ea"/>
          <a:cs typeface="+mn-cs"/>
        </a:defRPr>
      </a:lvl1pPr>
      <a:lvl2pPr marL="742950" indent="-285750" algn="l" rtl="0" eaLnBrk="1" fontAlgn="base" hangingPunct="1">
        <a:spcBef>
          <a:spcPct val="20000"/>
        </a:spcBef>
        <a:spcAft>
          <a:spcPct val="0"/>
        </a:spcAft>
        <a:buChar char="–"/>
        <a:defRPr sz="1600" kern="1200">
          <a:solidFill>
            <a:srgbClr val="42372C"/>
          </a:solidFill>
          <a:latin typeface="+mn-lt"/>
          <a:ea typeface="+mn-ea"/>
          <a:cs typeface="+mn-cs"/>
        </a:defRPr>
      </a:lvl2pPr>
      <a:lvl3pPr marL="1143000" indent="-228600" algn="l" rtl="0" eaLnBrk="1" fontAlgn="base" hangingPunct="1">
        <a:spcBef>
          <a:spcPct val="20000"/>
        </a:spcBef>
        <a:spcAft>
          <a:spcPct val="0"/>
        </a:spcAft>
        <a:buChar char="•"/>
        <a:defRPr sz="1400" kern="1200">
          <a:solidFill>
            <a:srgbClr val="42372C"/>
          </a:solidFill>
          <a:latin typeface="+mn-lt"/>
          <a:ea typeface="+mn-ea"/>
          <a:cs typeface="+mn-cs"/>
        </a:defRPr>
      </a:lvl3pPr>
      <a:lvl4pPr marL="1600200" indent="-228600" algn="l" rtl="0" eaLnBrk="1" fontAlgn="base" hangingPunct="1">
        <a:spcBef>
          <a:spcPct val="20000"/>
        </a:spcBef>
        <a:spcAft>
          <a:spcPct val="0"/>
        </a:spcAft>
        <a:buChar char="–"/>
        <a:defRPr sz="1200" kern="1200">
          <a:solidFill>
            <a:srgbClr val="42372C"/>
          </a:solidFill>
          <a:latin typeface="+mn-lt"/>
          <a:ea typeface="+mn-ea"/>
          <a:cs typeface="+mn-cs"/>
        </a:defRPr>
      </a:lvl4pPr>
      <a:lvl5pPr marL="2057400" indent="-228600" algn="l" rtl="0" eaLnBrk="1" fontAlgn="base" hangingPunct="1">
        <a:spcBef>
          <a:spcPct val="20000"/>
        </a:spcBef>
        <a:spcAft>
          <a:spcPct val="0"/>
        </a:spcAft>
        <a:buChar char="»"/>
        <a:defRPr sz="1200" kern="1200">
          <a:solidFill>
            <a:srgbClr val="42372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600200"/>
            <a:ext cx="8001000" cy="861774"/>
          </a:xfrm>
          <a:prstGeom prst="rect">
            <a:avLst/>
          </a:prstGeom>
          <a:noFill/>
        </p:spPr>
        <p:txBody>
          <a:bodyPr wrap="square" rtlCol="1">
            <a:spAutoFit/>
          </a:bodyPr>
          <a:lstStyle/>
          <a:p>
            <a:pPr algn="ctr"/>
            <a:r>
              <a:rPr lang="fa-IR" sz="5000" dirty="0" smtClean="0">
                <a:solidFill>
                  <a:schemeClr val="tx1">
                    <a:lumMod val="95000"/>
                    <a:lumOff val="5000"/>
                  </a:schemeClr>
                </a:solidFill>
                <a:cs typeface="B Nazanin" panose="00000400000000000000" pitchFamily="2" charset="-78"/>
              </a:rPr>
              <a:t>مدرسه خان شیراز</a:t>
            </a:r>
            <a:endParaRPr lang="fa-IR" sz="5000" dirty="0">
              <a:solidFill>
                <a:schemeClr val="tx1">
                  <a:lumMod val="95000"/>
                  <a:lumOff val="5000"/>
                </a:schemeClr>
              </a:solidFill>
              <a:cs typeface="B Nazanin" panose="00000400000000000000"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accent3"/>
                </a:solidFill>
                <a:cs typeface="B Nazanin" panose="00000400000000000000" pitchFamily="2" charset="-78"/>
              </a:rPr>
              <a:t>معماری مدرسه خان شیراز</a:t>
            </a:r>
            <a:endParaRPr lang="fa-IR" dirty="0">
              <a:solidFill>
                <a:schemeClr val="accent3"/>
              </a:solidFill>
              <a:cs typeface="B Nazanin" panose="00000400000000000000" pitchFamily="2" charset="-78"/>
            </a:endParaRPr>
          </a:p>
        </p:txBody>
      </p:sp>
      <p:sp>
        <p:nvSpPr>
          <p:cNvPr id="3" name="Content Placeholder 2"/>
          <p:cNvSpPr>
            <a:spLocks noGrp="1"/>
          </p:cNvSpPr>
          <p:nvPr>
            <p:ph idx="1"/>
          </p:nvPr>
        </p:nvSpPr>
        <p:spPr>
          <a:xfrm>
            <a:off x="1300162" y="2427287"/>
            <a:ext cx="7391400" cy="4449763"/>
          </a:xfrm>
        </p:spPr>
        <p:txBody>
          <a:bodyPr/>
          <a:lstStyle/>
          <a:p>
            <a:pPr marL="0" indent="0" algn="r">
              <a:buNone/>
            </a:pPr>
            <a:r>
              <a:rPr lang="fa-IR" sz="2200" dirty="0">
                <a:cs typeface="B Nazanin" panose="00000400000000000000" pitchFamily="2" charset="-78"/>
              </a:rPr>
              <a:t>مدرسه خان که سبک اصفهانی دارد، در دوره صفویه ساخته شده است و اقتدار و توانمندی‌های این دوره را به رخ دوره‌های دیگر می‌کشد؛ زيرا بناي مدرسه خان شیراز که به سبک بناهاي درون گرا ساخته شده است، مساحتی برابر با 7686 متر مربع </a:t>
            </a:r>
            <a:r>
              <a:rPr lang="fa-IR" sz="2200" dirty="0" smtClean="0">
                <a:cs typeface="B Nazanin" panose="00000400000000000000" pitchFamily="2" charset="-78"/>
              </a:rPr>
              <a:t>دارد </a:t>
            </a:r>
            <a:r>
              <a:rPr lang="fa-IR" sz="2200" dirty="0">
                <a:cs typeface="B Nazanin" panose="00000400000000000000" pitchFamily="2" charset="-78"/>
              </a:rPr>
              <a:t>که در زميني به مساحت  5003 متر مربع و در دو طبقه بنا گرديده است. اين بنا داراي يکصد حجره جهت اسکان طلاب نیز هست که در حال حاضر تنها هفتاد هجره از آن به جاي مانده است. صحن مدرسه به طول 51 متر و عرض 45 متر، با يک حوض هشت گوش در مرکز و 4 باغچه در چهار طرف آن به همراه درختان نارنج و نخل مزين گرديده است.</a:t>
            </a:r>
          </a:p>
        </p:txBody>
      </p:sp>
    </p:spTree>
    <p:extLst>
      <p:ext uri="{BB962C8B-B14F-4D97-AF65-F5344CB8AC3E}">
        <p14:creationId xmlns:p14="http://schemas.microsoft.com/office/powerpoint/2010/main" val="1218057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solidFill>
                <a:cs typeface="B Nazanin" panose="00000400000000000000" pitchFamily="2" charset="-78"/>
              </a:rPr>
              <a:t>معماری مدرسه خان شیراز</a:t>
            </a:r>
            <a:endParaRPr lang="fa-IR" dirty="0">
              <a:cs typeface="B Nazanin" panose="00000400000000000000" pitchFamily="2" charset="-78"/>
            </a:endParaRPr>
          </a:p>
        </p:txBody>
      </p:sp>
      <p:sp>
        <p:nvSpPr>
          <p:cNvPr id="3" name="Content Placeholder 2"/>
          <p:cNvSpPr>
            <a:spLocks noGrp="1"/>
          </p:cNvSpPr>
          <p:nvPr>
            <p:ph idx="1"/>
          </p:nvPr>
        </p:nvSpPr>
        <p:spPr>
          <a:xfrm>
            <a:off x="1290637" y="2057400"/>
            <a:ext cx="7391400" cy="4449763"/>
          </a:xfrm>
        </p:spPr>
        <p:txBody>
          <a:bodyPr/>
          <a:lstStyle/>
          <a:p>
            <a:pPr marL="0" indent="0" algn="r">
              <a:buNone/>
            </a:pPr>
            <a:r>
              <a:rPr lang="fa-IR" sz="2200" dirty="0">
                <a:cs typeface="B Nazanin" panose="00000400000000000000" pitchFamily="2" charset="-78"/>
              </a:rPr>
              <a:t>در هر چهار طرف مدرسه خان شیراز حجره‌هایی در دو طبقه ساخته شده‌ بودند که تعداد آنها به 100 حجره می‌رسید. این حجره ها تماما دو بر هستند و به جانب باغ و مدرسه باز می‌شوند. اندازه حجره‌ها چیزی در حدود 3.30 در 3.62 متر است و هر حجره از پشت نيز به يك راهرو متصل مى‏‌شود. چهار طاق غربى، شرقى، جنوبى و شمالى نيز با ارتفاع 16 متر در چهار طرف مدرسه وجود دارد كه پيشانى تمامی اين حجره‌‏ها، طاق‌نماها و جرزها از كاشى‏‌هاى رنگين پوشيده شده است و در ميان آن‌ها نيز ترنج‌‏هايى وجود دارد كه با تصاوير گل و بوته تزيين شده و بر روى آن‌ها اسامى خداوند به زیبایی هر چه تمام‌تر نگاشته شده است. بنای مدرسه شامل سر در بلند و مقرنس سازی عالی است و راهرو و هشت ورودی آن مزین به کاشیکاری‌های معرق ممتاز است. در اطراف صحن نیز حجره‌های دو طبقه ساخته شده که ایوان‌های بلند آنها، شکوه خاصی به این بنا بخشیده است. باغ پیرامون مدرسه نیز جای دنجی برای مطالعه و استراحت طلاب بوده است.</a:t>
            </a:r>
          </a:p>
        </p:txBody>
      </p:sp>
    </p:spTree>
    <p:extLst>
      <p:ext uri="{BB962C8B-B14F-4D97-AF65-F5344CB8AC3E}">
        <p14:creationId xmlns:p14="http://schemas.microsoft.com/office/powerpoint/2010/main" val="1769667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solidFill>
                <a:cs typeface="B Nazanin" panose="00000400000000000000" pitchFamily="2" charset="-78"/>
              </a:rPr>
              <a:t>معماری مدرسه خان شیراز</a:t>
            </a:r>
            <a:endParaRPr lang="fa-IR" dirty="0">
              <a:cs typeface="B Nazanin" panose="00000400000000000000" pitchFamily="2" charset="-78"/>
            </a:endParaRPr>
          </a:p>
        </p:txBody>
      </p:sp>
      <p:sp>
        <p:nvSpPr>
          <p:cNvPr id="3" name="Content Placeholder 2"/>
          <p:cNvSpPr>
            <a:spLocks noGrp="1"/>
          </p:cNvSpPr>
          <p:nvPr>
            <p:ph idx="1"/>
          </p:nvPr>
        </p:nvSpPr>
        <p:spPr>
          <a:xfrm>
            <a:off x="1323975" y="2393949"/>
            <a:ext cx="7391400" cy="4449763"/>
          </a:xfrm>
        </p:spPr>
        <p:txBody>
          <a:bodyPr/>
          <a:lstStyle/>
          <a:p>
            <a:pPr marL="0" indent="0" algn="r">
              <a:buNone/>
            </a:pPr>
            <a:r>
              <a:rPr lang="fa-IR" sz="2200" dirty="0">
                <a:cs typeface="B Nazanin" panose="00000400000000000000" pitchFamily="2" charset="-78"/>
              </a:rPr>
              <a:t>از ویژگی های جالب مدرسه خان شیراز، شمار فضاها و اجزای آن است که بر پایه اعداد مقدس شکل گرفته‌ است. به طوری که 100 حجره آن تداعی‌گر نام پیامبر به حروف ابجد است و در کنار 10 اتاق درس خارج، عدد 110 را تشکیل می‌داد که آنهم ابجد نام امام اول شیعیان است. مدرسه خانه شیراز دارای 5 مدرس و 12 راهرو نیز بود که برگرفته از پنج تن آل عبا و دوازده امام بودند. علاوه بر این، چهار اتاق اتاق گیاه شناسی، اتاق خادم، اتاق چراغ‌دار و اتاق موذن هم در این مدرسه تدارک دیده شده‌اند که شمار اتاق‌ها را به 114، تعداد آیات قرآن، می‌رساند. </a:t>
            </a:r>
          </a:p>
        </p:txBody>
      </p:sp>
    </p:spTree>
    <p:extLst>
      <p:ext uri="{BB962C8B-B14F-4D97-AF65-F5344CB8AC3E}">
        <p14:creationId xmlns:p14="http://schemas.microsoft.com/office/powerpoint/2010/main" val="1263366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solidFill>
                <a:cs typeface="B Nazanin" panose="00000400000000000000" pitchFamily="2" charset="-78"/>
              </a:rPr>
              <a:t>معماری مدرسه خان شیراز</a:t>
            </a:r>
            <a:endParaRPr lang="fa-IR" dirty="0">
              <a:cs typeface="B Nazanin" panose="00000400000000000000" pitchFamily="2" charset="-78"/>
            </a:endParaRPr>
          </a:p>
        </p:txBody>
      </p:sp>
      <p:sp>
        <p:nvSpPr>
          <p:cNvPr id="3" name="Content Placeholder 2"/>
          <p:cNvSpPr>
            <a:spLocks noGrp="1"/>
          </p:cNvSpPr>
          <p:nvPr>
            <p:ph idx="1"/>
          </p:nvPr>
        </p:nvSpPr>
        <p:spPr>
          <a:xfrm>
            <a:off x="1323975" y="2412999"/>
            <a:ext cx="7391400" cy="4449763"/>
          </a:xfrm>
        </p:spPr>
        <p:txBody>
          <a:bodyPr/>
          <a:lstStyle/>
          <a:p>
            <a:pPr marL="0" indent="0" algn="r">
              <a:buNone/>
            </a:pPr>
            <a:r>
              <a:rPr lang="fa-IR" sz="2200" dirty="0">
                <a:cs typeface="B Nazanin" panose="00000400000000000000" pitchFamily="2" charset="-78"/>
              </a:rPr>
              <a:t>دالان ورودی مدرسه خان شیراز به شکل هشتی است و سقفی گنبدی شکلی دارد که با کاشی لاجوردی آبی و گل بوته‌های زیبا مزین شده است. از هشتی، راهروهایی برای رفتن به طبقه دوم وجود دارد که در نهایت به صحن مدرسه می‌رسد. تزئینات سقف هشتی مدرسه از نوع عرقچین است و نقش و نگارهایی آسمانی دارد. از زمان ساخت مدرسه خان شیراز تا عصر زندیه، دو گلدسته بلند آجری با تزیینات و کاشی کاری‌های مفصل در طرفین جبهه غربی مدرسه وجود داشته است که به دلیل مسلط بودن بر ارگ حکومتی کریم خان زند ویران شد.</a:t>
            </a:r>
          </a:p>
        </p:txBody>
      </p:sp>
    </p:spTree>
    <p:extLst>
      <p:ext uri="{BB962C8B-B14F-4D97-AF65-F5344CB8AC3E}">
        <p14:creationId xmlns:p14="http://schemas.microsoft.com/office/powerpoint/2010/main" val="1343130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solidFill>
                <a:cs typeface="B Nazanin" panose="00000400000000000000" pitchFamily="2" charset="-78"/>
              </a:rPr>
              <a:t>معماری مدرسه خان شیراز</a:t>
            </a:r>
            <a:endParaRPr lang="fa-IR" dirty="0">
              <a:cs typeface="B Nazanin" panose="00000400000000000000" pitchFamily="2" charset="-78"/>
            </a:endParaRPr>
          </a:p>
        </p:txBody>
      </p:sp>
      <p:sp>
        <p:nvSpPr>
          <p:cNvPr id="3" name="Content Placeholder 2"/>
          <p:cNvSpPr>
            <a:spLocks noGrp="1"/>
          </p:cNvSpPr>
          <p:nvPr>
            <p:ph idx="1"/>
          </p:nvPr>
        </p:nvSpPr>
        <p:spPr>
          <a:xfrm>
            <a:off x="1300162" y="2286000"/>
            <a:ext cx="7391400" cy="4449763"/>
          </a:xfrm>
        </p:spPr>
        <p:txBody>
          <a:bodyPr/>
          <a:lstStyle/>
          <a:p>
            <a:pPr marL="0" indent="0" algn="r">
              <a:buNone/>
            </a:pPr>
            <a:r>
              <a:rPr lang="fa-IR" sz="2200" dirty="0" smtClean="0">
                <a:cs typeface="B Nazanin" panose="00000400000000000000" pitchFamily="2" charset="-78"/>
              </a:rPr>
              <a:t>کاشی کاری‌های سقف مدرسه نیز همانند مسجد شیخ لطف الله اصفهان ساخته شده است. در حاشیه سقف، آیات قرآنی با خط ثلث وجود دارد که کتیبه آن به سال ۱۰۲۴ هجری قمری نگاشته شده است. بالای دالان، تالار وسیعی است که روزگاری حکیم ملاصدرا ملقب به صدر المتألهین، فلسفه اشراق را در آن تدریس می کرده است. در ۴ سمت حیاط ۴ طاق نمای بلند و مزین به کاشی‌کاری‌های استادانه نیز به چشم می‌خورد که تنها سر در غربی آن به تازگی مرمت گشته است. طاق‌های مدرسه خانه شیراز از پوشش متنوعی بهره می‌برند و کاربندی آن از نوع اختری و خیلی خوابیده است. علاوه بر این انواع کار بندی‌های نیم کار و طاق کجاوه نیز در پوشش‌های مختلف به خصوص در حجره‌ها مشاهده می‌شود.</a:t>
            </a:r>
            <a:endParaRPr lang="fa-IR" sz="2200" dirty="0">
              <a:cs typeface="B Nazanin" panose="00000400000000000000" pitchFamily="2" charset="-78"/>
            </a:endParaRPr>
          </a:p>
        </p:txBody>
      </p:sp>
    </p:spTree>
    <p:extLst>
      <p:ext uri="{BB962C8B-B14F-4D97-AF65-F5344CB8AC3E}">
        <p14:creationId xmlns:p14="http://schemas.microsoft.com/office/powerpoint/2010/main" val="730984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solidFill>
                <a:cs typeface="B Nazanin" panose="00000400000000000000" pitchFamily="2" charset="-78"/>
              </a:rPr>
              <a:t>معماری مدرسه خان شیراز</a:t>
            </a:r>
            <a:endParaRPr lang="fa-IR" dirty="0">
              <a:cs typeface="B Nazanin" panose="00000400000000000000" pitchFamily="2" charset="-78"/>
            </a:endParaRPr>
          </a:p>
        </p:txBody>
      </p:sp>
      <p:sp>
        <p:nvSpPr>
          <p:cNvPr id="3" name="Content Placeholder 2"/>
          <p:cNvSpPr>
            <a:spLocks noGrp="1"/>
          </p:cNvSpPr>
          <p:nvPr>
            <p:ph idx="1"/>
          </p:nvPr>
        </p:nvSpPr>
        <p:spPr>
          <a:xfrm>
            <a:off x="1276350" y="2209800"/>
            <a:ext cx="7391400" cy="4449763"/>
          </a:xfrm>
        </p:spPr>
        <p:txBody>
          <a:bodyPr/>
          <a:lstStyle/>
          <a:p>
            <a:pPr marL="0" indent="0" algn="r">
              <a:buNone/>
            </a:pPr>
            <a:r>
              <a:rPr lang="fa-IR" sz="2200" dirty="0" smtClean="0">
                <a:cs typeface="B Nazanin" panose="00000400000000000000" pitchFamily="2" charset="-78"/>
              </a:rPr>
              <a:t>از دیدگاه هنر معماری، انسان پس از ورود به مدرسه خان شیراز و با پا گذاشتن به درون دروازه و حیاط مدرسه احساس آرامش و امنیت می‌کند. بر نمای داخلی دیوار، نقش و نگارها فیروزه‌ای و رنگ‌های متناوب گل و بلبل کاشی‌ها، همراه با خط‌هایی خوش، چشم بیننده را به خود جذب می‌کنند. در دالان با به کارگیری ردیف‌های دوگانه ای از پنجره‌های چشمه چشمه، نورگیری به سبکی بسیار ماهرانه‌ای انجام پذیرفته است. به دلیل زیبایی سبک معماری این سازه، در روزگار ناصرالدین‌شاه قاجار، دروازه مرمت گردید که مرمت‌گران بر فراز سردر، کتیبه‌ای با خط ثلث نصب کرده‌اند. هرچند این کار به اصالت ساختمان لطمه‌ای نمی‌زند ولی قاجاری‌ها با مرمت ساختمان‌های پیش از روزگار خود، سعی داشتند جای پا و یادگاری از خود به جای بگذارند.</a:t>
            </a:r>
            <a:endParaRPr lang="fa-IR" sz="2200" dirty="0">
              <a:cs typeface="B Nazanin" panose="00000400000000000000" pitchFamily="2" charset="-78"/>
            </a:endParaRPr>
          </a:p>
        </p:txBody>
      </p:sp>
    </p:spTree>
    <p:extLst>
      <p:ext uri="{BB962C8B-B14F-4D97-AF65-F5344CB8AC3E}">
        <p14:creationId xmlns:p14="http://schemas.microsoft.com/office/powerpoint/2010/main" val="1335756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solidFill>
                <a:cs typeface="B Nazanin" panose="00000400000000000000" pitchFamily="2" charset="-78"/>
              </a:rPr>
              <a:t>معماری مدرسه </a:t>
            </a:r>
            <a:r>
              <a:rPr lang="fa-IR" dirty="0" smtClean="0">
                <a:solidFill>
                  <a:schemeClr val="accent3"/>
                </a:solidFill>
                <a:cs typeface="B Nazanin" panose="00000400000000000000" pitchFamily="2" charset="-78"/>
              </a:rPr>
              <a:t>خان </a:t>
            </a:r>
            <a:r>
              <a:rPr lang="fa-IR" dirty="0">
                <a:solidFill>
                  <a:schemeClr val="accent3"/>
                </a:solidFill>
                <a:cs typeface="B Nazanin" panose="00000400000000000000" pitchFamily="2" charset="-78"/>
              </a:rPr>
              <a:t>شیراز</a:t>
            </a:r>
            <a:endParaRPr lang="fa-IR" dirty="0">
              <a:cs typeface="B Nazanin" panose="00000400000000000000" pitchFamily="2" charset="-78"/>
            </a:endParaRPr>
          </a:p>
        </p:txBody>
      </p:sp>
      <p:sp>
        <p:nvSpPr>
          <p:cNvPr id="3" name="Content Placeholder 2"/>
          <p:cNvSpPr>
            <a:spLocks noGrp="1"/>
          </p:cNvSpPr>
          <p:nvPr>
            <p:ph idx="1"/>
          </p:nvPr>
        </p:nvSpPr>
        <p:spPr>
          <a:xfrm>
            <a:off x="1295400" y="2408237"/>
            <a:ext cx="7391400" cy="4449763"/>
          </a:xfrm>
        </p:spPr>
        <p:txBody>
          <a:bodyPr/>
          <a:lstStyle/>
          <a:p>
            <a:pPr marL="0" indent="0" algn="r">
              <a:buNone/>
            </a:pPr>
            <a:r>
              <a:rPr lang="fa-IR" sz="2200" dirty="0" smtClean="0">
                <a:cs typeface="B Nazanin" panose="00000400000000000000" pitchFamily="2" charset="-78"/>
              </a:rPr>
              <a:t>از نمای کنونی مدرسه چنین پیداست که تعمیراتی از جمله کلاف‌کشی سردر ورودی، تعمیرات کاشی‌کاری حیاط، تعمیرات اتاق‌ها و به ویژه کف اتاق ملاصدرا، مرمت سنگ‌های ازاره و گچ‌کاری اتاق‌ها، سنگ فرش کف حیاط، عایق‌کاری پشت بام و در کل مرمت و سامان‌دهی بخش درونی و بیرونی انجام شده است. دالان مدرسه خانه شیراز که امروزه یکی از زیباترین بخش‌های آن به شمار می‌رود، در روزگار شاه عباس اول با کاشی‌های معرق به شکل هشتی ساخته شده است و مزین به خطوط و نقوشی است که اعتلای هنر عصر صفوی را تداعی می‌کند.</a:t>
            </a:r>
            <a:endParaRPr lang="fa-IR" sz="2200" dirty="0">
              <a:cs typeface="B Nazanin" panose="00000400000000000000" pitchFamily="2" charset="-78"/>
            </a:endParaRPr>
          </a:p>
        </p:txBody>
      </p:sp>
    </p:spTree>
    <p:extLst>
      <p:ext uri="{BB962C8B-B14F-4D97-AF65-F5344CB8AC3E}">
        <p14:creationId xmlns:p14="http://schemas.microsoft.com/office/powerpoint/2010/main" val="2053690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1285875" y="2057400"/>
            <a:ext cx="7391400" cy="4449763"/>
          </a:xfrm>
        </p:spPr>
        <p:txBody>
          <a:bodyPr/>
          <a:lstStyle/>
          <a:p>
            <a:pPr marL="0" indent="0" algn="r">
              <a:buNone/>
            </a:pPr>
            <a:r>
              <a:rPr lang="fa-IR" sz="2400" dirty="0">
                <a:cs typeface="B Nazanin" panose="00000400000000000000" pitchFamily="2" charset="-78"/>
              </a:rPr>
              <a:t>شیراز مرکز استان فارس و یکی از شهرهای بزرگ ایران است که در بخش مرکزی استان فارس، در ارتفاع ۱۴۸۶ متری از سطح دریا و در منطقهٔ کوهستانی زاگرس قرار دارد و از آب و هوای معتدلی بهره می‌برد. این شهر از سمت غرب به کوه دراک، از سمت شمال به کوه‌های بمو، سبزپوشان، چهل‌مقام و باباکوهی رشته کوه‌های زاگرس محدود شده‌است. نام شیراز در کتاب‌ها و اسناد تاریخی، تحت نام‌های مختلفی نظیر «تیرازیس»، «شیرازیس» و «شیراز» به ثبت رسیده است و گفته می‌شود محل اولیهٔ آن در محل قلعهٔ ابونصر بود. اما در دوران بنی‌امیه به محل فعلی منتقل گردید و بدین ترتیب بود که توانست در دوران صفاریان، آل بویه و زندیه، عنوان پایتخت ایران را یدک بکشد.</a:t>
            </a:r>
            <a:endParaRPr lang="en-US" altLang="en-US" sz="2200" dirty="0">
              <a:cs typeface="B Nazanin" panose="00000400000000000000" pitchFamily="2" charset="-78"/>
            </a:endParaRPr>
          </a:p>
        </p:txBody>
      </p:sp>
      <p:sp>
        <p:nvSpPr>
          <p:cNvPr id="2" name="Title 1"/>
          <p:cNvSpPr>
            <a:spLocks noGrp="1"/>
          </p:cNvSpPr>
          <p:nvPr>
            <p:ph type="title"/>
          </p:nvPr>
        </p:nvSpPr>
        <p:spPr/>
        <p:txBody>
          <a:bodyPr/>
          <a:lstStyle/>
          <a:p>
            <a:pPr algn="ctr"/>
            <a:r>
              <a:rPr lang="fa-IR" dirty="0">
                <a:solidFill>
                  <a:schemeClr val="accent3"/>
                </a:solidFill>
                <a:cs typeface="B Nazanin" panose="00000400000000000000" pitchFamily="2" charset="-78"/>
              </a:rPr>
              <a:t>موقعیت</a:t>
            </a:r>
            <a:endParaRPr lang="en-US" dirty="0">
              <a:solidFill>
                <a:schemeClr val="accent3"/>
              </a:solidFill>
              <a:cs typeface="B Nazanin" panose="00000400000000000000"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95400" y="609600"/>
            <a:ext cx="7391400" cy="762000"/>
          </a:xfrm>
        </p:spPr>
        <p:txBody>
          <a:bodyPr/>
          <a:lstStyle/>
          <a:p>
            <a:pPr algn="ctr"/>
            <a:r>
              <a:rPr lang="fa-IR" dirty="0">
                <a:solidFill>
                  <a:schemeClr val="accent3"/>
                </a:solidFill>
                <a:cs typeface="B Nazanin" panose="00000400000000000000" pitchFamily="2" charset="-78"/>
              </a:rPr>
              <a:t>موقعیت</a:t>
            </a:r>
            <a:endParaRPr lang="en-US" altLang="en-US" dirty="0">
              <a:solidFill>
                <a:schemeClr val="accent3"/>
              </a:solidFill>
              <a:cs typeface="B Nazanin" panose="00000400000000000000" pitchFamily="2" charset="-78"/>
            </a:endParaRPr>
          </a:p>
        </p:txBody>
      </p:sp>
      <p:sp>
        <p:nvSpPr>
          <p:cNvPr id="12291" name="Rectangle 3"/>
          <p:cNvSpPr>
            <a:spLocks noGrp="1" noChangeArrowheads="1"/>
          </p:cNvSpPr>
          <p:nvPr>
            <p:ph type="body" idx="1"/>
          </p:nvPr>
        </p:nvSpPr>
        <p:spPr>
          <a:xfrm>
            <a:off x="1295400" y="2057400"/>
            <a:ext cx="7391400" cy="4449763"/>
          </a:xfrm>
        </p:spPr>
        <p:txBody>
          <a:bodyPr/>
          <a:lstStyle/>
          <a:p>
            <a:pPr marL="0" indent="0" algn="r">
              <a:buNone/>
            </a:pPr>
            <a:r>
              <a:rPr lang="fa-IR" sz="2200" dirty="0">
                <a:cs typeface="B Nazanin" panose="00000400000000000000" pitchFamily="2" charset="-78"/>
              </a:rPr>
              <a:t>اولین اشاره به نام شیراز، بر لوح‌های گلی ایلامی برجای مانده از ۲۰۰۰ سال پیش از میلاد بازمی‌گردد. برخی لوحه‌ها نیز به نام تیرازیس اشاره دارند و بر اساس شاهنامه این عنوان از نام پسر سوم تهمورث برگرفته شده است. در این شهر، آثار تاریخی زیادی به چشم می‌خورد که یادگاری از ادوار گذشته هستند. من جمله این آثار تاریخی می‌توان به خانه فروغ‌الملک، باغ هفت تنان، تخت جمشید، سعدیه، حافظیه، مسجد وکیل و آرامگاه شاه چراغ اشاره نمود. مدرسه خان شیراز یکی دیگر از آثار تاریخی پر اهمیت شیراز است که از مدارس معروف و بزرگ علوم فقهی در دوران صفويه به شمار می‌رفت و هم اکنون در خیابان لطف علی خان زند، محله اسحاق بيگ شيراز قرار دارد.</a:t>
            </a:r>
            <a:endParaRPr lang="en-US" altLang="en-US" sz="2200" dirty="0">
              <a:solidFill>
                <a:schemeClr val="tx1"/>
              </a:solidFill>
              <a:cs typeface="B Nazanin" panose="00000400000000000000"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accent3"/>
                </a:solidFill>
                <a:cs typeface="B Nazanin" panose="00000400000000000000" pitchFamily="2" charset="-78"/>
              </a:rPr>
              <a:t>تاریخچه</a:t>
            </a:r>
            <a:endParaRPr lang="fa-IR" dirty="0">
              <a:solidFill>
                <a:schemeClr val="accent3"/>
              </a:solidFill>
              <a:cs typeface="B Nazanin" panose="00000400000000000000" pitchFamily="2" charset="-78"/>
            </a:endParaRPr>
          </a:p>
        </p:txBody>
      </p:sp>
      <p:sp>
        <p:nvSpPr>
          <p:cNvPr id="3" name="Content Placeholder 2"/>
          <p:cNvSpPr>
            <a:spLocks noGrp="1"/>
          </p:cNvSpPr>
          <p:nvPr>
            <p:ph idx="1"/>
          </p:nvPr>
        </p:nvSpPr>
        <p:spPr>
          <a:xfrm>
            <a:off x="1271587" y="2209800"/>
            <a:ext cx="7391400" cy="4449763"/>
          </a:xfrm>
        </p:spPr>
        <p:txBody>
          <a:bodyPr/>
          <a:lstStyle/>
          <a:p>
            <a:pPr marL="0" indent="0" algn="r">
              <a:buNone/>
            </a:pPr>
            <a:r>
              <a:rPr lang="fa-IR" sz="2200" dirty="0" smtClean="0">
                <a:cs typeface="B Nazanin" panose="00000400000000000000" pitchFamily="2" charset="-78"/>
              </a:rPr>
              <a:t>مدرسه </a:t>
            </a:r>
            <a:r>
              <a:rPr lang="fa-IR" sz="2200" dirty="0">
                <a:cs typeface="B Nazanin" panose="00000400000000000000" pitchFamily="2" charset="-78"/>
              </a:rPr>
              <a:t>خان شیراز مدرسه‌ای تاریخی است که توسط الله‌وردی خان گرجی و پسرش امام قلی خان در شهر شیراز و در دوران حکومت شاه عباس صفوی ساخته شده‌ است. صفویان دودمانی ایرانی و شیعه بودند که در سال‌های ۸۸۰ تا ۱۱۰۱ هجری خورشیدی  برابر با ۱۱۳۵–۹۰۷ قمری حدوداً به مدت ۲۲۱ سال بر ایران فرمانروایی کردند. بنیانگذار دودمان پادشاهی صفوی، شاه اسماعیل یکم بود که در سال ۸۸۰ خورشیدی در تبریز تاجگذاری نمود. دوره صفویه از مهم‌ترین دوران تاریخی ایران به‌شمار می‌آید؛ چرا که با گذشت نهصد سال پس از نابودی شاهنشاهی ساسانیان؛ یک فرمانروایی متمرکز ایرانی توانست بر سراسر ایران آن روزگار فرمانروایی نماید.</a:t>
            </a:r>
          </a:p>
        </p:txBody>
      </p:sp>
    </p:spTree>
    <p:extLst>
      <p:ext uri="{BB962C8B-B14F-4D97-AF65-F5344CB8AC3E}">
        <p14:creationId xmlns:p14="http://schemas.microsoft.com/office/powerpoint/2010/main" val="3801658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solidFill>
                <a:cs typeface="B Nazanin" panose="00000400000000000000" pitchFamily="2" charset="-78"/>
              </a:rPr>
              <a:t>تاریخچه</a:t>
            </a:r>
            <a:endParaRPr lang="fa-IR" dirty="0">
              <a:cs typeface="B Nazanin" panose="00000400000000000000" pitchFamily="2" charset="-78"/>
            </a:endParaRPr>
          </a:p>
        </p:txBody>
      </p:sp>
      <p:sp>
        <p:nvSpPr>
          <p:cNvPr id="3" name="Content Placeholder 2"/>
          <p:cNvSpPr>
            <a:spLocks noGrp="1"/>
          </p:cNvSpPr>
          <p:nvPr>
            <p:ph idx="1"/>
          </p:nvPr>
        </p:nvSpPr>
        <p:spPr/>
        <p:txBody>
          <a:bodyPr/>
          <a:lstStyle/>
          <a:p>
            <a:r>
              <a:rPr lang="fa-IR" dirty="0"/>
              <a:t>الله‌وردی خان گرجی با ساخت مدرسه خان، دانشگاهی به مفهوم واقعی آن روزها را  بنا نهاد که در آن حکمت، فقه، ادب، نجوم، علم حساب، هندسه، زمین‌شناسی، جانورشناسی، گیاه‌شناسی و شیمی تدریس می‌شد. این مدرسه، هنگام آبادانی یکصد حجره برای اقامت یکصد طلبه داشت و چهار طرف آن چهار باغ برای تفریح طلاب ساخته شده بود. الله‌وردی خان اونْدیلادْزِ  معروف به الله‌وردی خان گرجی از اسرای گرجی بود که در زمان شاه طهماسب از گرجستان به ایران تبعید گردید و به عنوان غلام وارد دربار صفوی شد و پس از مسلمان شدن، در زمان شاه عباس اول به مقام سپهسالاری امپراتوری صفوی و حکومت ایالت فارس رسید و اقدامات فراوانی را برای اعتلای فرهنگ و تمدن ایران انجام داد</a:t>
            </a:r>
            <a:r>
              <a:rPr lang="fa-IR" dirty="0" smtClean="0"/>
              <a:t>.</a:t>
            </a:r>
          </a:p>
          <a:p>
            <a:endParaRPr lang="fa-IR" dirty="0"/>
          </a:p>
        </p:txBody>
      </p:sp>
    </p:spTree>
    <p:extLst>
      <p:ext uri="{BB962C8B-B14F-4D97-AF65-F5344CB8AC3E}">
        <p14:creationId xmlns:p14="http://schemas.microsoft.com/office/powerpoint/2010/main" val="1452887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solidFill>
                <a:cs typeface="B Nazanin" panose="00000400000000000000" pitchFamily="2" charset="-78"/>
              </a:rPr>
              <a:t>تاریخچه</a:t>
            </a:r>
            <a:endParaRPr lang="fa-IR" dirty="0">
              <a:cs typeface="B Nazanin" panose="00000400000000000000" pitchFamily="2" charset="-78"/>
            </a:endParaRPr>
          </a:p>
        </p:txBody>
      </p:sp>
      <p:sp>
        <p:nvSpPr>
          <p:cNvPr id="3" name="Content Placeholder 2"/>
          <p:cNvSpPr>
            <a:spLocks noGrp="1"/>
          </p:cNvSpPr>
          <p:nvPr>
            <p:ph idx="1"/>
          </p:nvPr>
        </p:nvSpPr>
        <p:spPr>
          <a:xfrm>
            <a:off x="1276350" y="2286000"/>
            <a:ext cx="7391400" cy="4449763"/>
          </a:xfrm>
        </p:spPr>
        <p:txBody>
          <a:bodyPr/>
          <a:lstStyle/>
          <a:p>
            <a:pPr marL="0" indent="0" algn="r">
              <a:buNone/>
            </a:pPr>
            <a:r>
              <a:rPr lang="fa-IR" sz="2200" dirty="0">
                <a:cs typeface="B Nazanin" panose="00000400000000000000" pitchFamily="2" charset="-78"/>
              </a:rPr>
              <a:t>الله‌وردی خان گرجی مردی آزاداندیش بود و روحیهٔ این سردار آزاده با انزواء و حبس افکار آزاداندیش و الهی سازگار نبود. به همین خاطر او ملاصدرا را که توسط علمای اصفهان تکفیر و در کهک قم  تبعید شده بود به شیراز دعوت کرد. او نامه‌ای بدین مضمون به ملاصدرا نوشت</a:t>
            </a:r>
            <a:r>
              <a:rPr lang="fa-IR" sz="2200" dirty="0" smtClean="0">
                <a:cs typeface="B Nazanin" panose="00000400000000000000" pitchFamily="2" charset="-78"/>
              </a:rPr>
              <a:t>:</a:t>
            </a:r>
          </a:p>
          <a:p>
            <a:pPr marL="0" indent="0" algn="r">
              <a:buNone/>
            </a:pPr>
            <a:r>
              <a:rPr lang="fa-IR" sz="2200" dirty="0" smtClean="0">
                <a:cs typeface="B Nazanin" panose="00000400000000000000" pitchFamily="2" charset="-78"/>
              </a:rPr>
              <a:t>"من نمی‌توانم به کهک بیایم تا بتوانم از محضر درس شما استفاده کنم و به همین جهت در شیراز بنای مدرسه‌ای را برای شما شروع کرده‌ام و همین که تمام شد اطلاع می‌دهم که بیایید و در این مدرسه تدریس کنید."</a:t>
            </a:r>
            <a:endParaRPr lang="fa-IR" sz="2200" dirty="0">
              <a:cs typeface="B Nazanin" panose="00000400000000000000" pitchFamily="2" charset="-78"/>
            </a:endParaRPr>
          </a:p>
        </p:txBody>
      </p:sp>
    </p:spTree>
    <p:extLst>
      <p:ext uri="{BB962C8B-B14F-4D97-AF65-F5344CB8AC3E}">
        <p14:creationId xmlns:p14="http://schemas.microsoft.com/office/powerpoint/2010/main" val="3937782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solidFill>
                <a:cs typeface="B Nazanin" panose="00000400000000000000" pitchFamily="2" charset="-78"/>
              </a:rPr>
              <a:t>تاریخچه</a:t>
            </a:r>
            <a:endParaRPr lang="fa-IR" dirty="0">
              <a:cs typeface="B Nazanin" panose="00000400000000000000" pitchFamily="2" charset="-78"/>
            </a:endParaRPr>
          </a:p>
        </p:txBody>
      </p:sp>
      <p:sp>
        <p:nvSpPr>
          <p:cNvPr id="3" name="Content Placeholder 2"/>
          <p:cNvSpPr>
            <a:spLocks noGrp="1"/>
          </p:cNvSpPr>
          <p:nvPr>
            <p:ph idx="1"/>
          </p:nvPr>
        </p:nvSpPr>
        <p:spPr>
          <a:xfrm>
            <a:off x="1295400" y="2133600"/>
            <a:ext cx="7391400" cy="4449763"/>
          </a:xfrm>
        </p:spPr>
        <p:txBody>
          <a:bodyPr/>
          <a:lstStyle/>
          <a:p>
            <a:pPr marL="0" indent="0" algn="r">
              <a:buNone/>
            </a:pPr>
            <a:endParaRPr lang="fa-IR" sz="2200" dirty="0">
              <a:cs typeface="B Nazanin" panose="00000400000000000000" pitchFamily="2" charset="-78"/>
            </a:endParaRPr>
          </a:p>
          <a:p>
            <a:pPr marL="0" indent="0" algn="r">
              <a:buNone/>
            </a:pPr>
            <a:r>
              <a:rPr lang="fa-IR" sz="2200" dirty="0">
                <a:cs typeface="B Nazanin" panose="00000400000000000000" pitchFamily="2" charset="-78"/>
              </a:rPr>
              <a:t>الله‌وردی خان گرجی، مدرسه را با هزینهٔ شخصی خود ساخت و چون دید که تکمیل آن به درازا خواهد کشید، همین که قسمت‌های ضروری برای </a:t>
            </a:r>
            <a:r>
              <a:rPr lang="fa-IR" sz="2200" dirty="0" smtClean="0">
                <a:cs typeface="B Nazanin" panose="00000400000000000000" pitchFamily="2" charset="-78"/>
              </a:rPr>
              <a:t>استفاده </a:t>
            </a:r>
            <a:r>
              <a:rPr lang="fa-IR" sz="2200" dirty="0">
                <a:cs typeface="B Nazanin" panose="00000400000000000000" pitchFamily="2" charset="-78"/>
              </a:rPr>
              <a:t>اساتید و طلاب آماده شد، از ملاصدرا درخواست کرد که به شیراز بیاید. صدرالدین محمد بن ابراهیم قوام شیرازی معروف به مُلاصَدرا و صدرالمتألهین، فیلسوف شیعه ایرانی سدهٔ یازدهم هجری قمری و بنیان‌گذار حکمت متعالیه است. کارهای او را می‌توان تداعی‌گر هزار سال تفکر و اندیشهٔ اسلامی پیش از زمان او به حساب آورد. پس از مرگ الله‌وردی خان، پسرش امام قلی خان که پس از مرگ پدرش به فرمانروایی ایالت فارس منصوب شده بود، ساخت این بنا را به پایان رساند.</a:t>
            </a:r>
          </a:p>
          <a:p>
            <a:pPr marL="0" indent="0" algn="r">
              <a:buNone/>
            </a:pPr>
            <a:endParaRPr lang="fa-IR" sz="2200" dirty="0">
              <a:cs typeface="B Nazanin" panose="00000400000000000000" pitchFamily="2" charset="-78"/>
            </a:endParaRPr>
          </a:p>
          <a:p>
            <a:endParaRPr lang="fa-IR" sz="2200" dirty="0"/>
          </a:p>
        </p:txBody>
      </p:sp>
    </p:spTree>
    <p:extLst>
      <p:ext uri="{BB962C8B-B14F-4D97-AF65-F5344CB8AC3E}">
        <p14:creationId xmlns:p14="http://schemas.microsoft.com/office/powerpoint/2010/main" val="1856644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accent3"/>
                </a:solidFill>
                <a:cs typeface="B Nazanin" panose="00000400000000000000" pitchFamily="2" charset="-78"/>
              </a:rPr>
              <a:t>معمار مدرسه خان شیراز</a:t>
            </a:r>
            <a:endParaRPr lang="fa-IR" dirty="0">
              <a:solidFill>
                <a:schemeClr val="accent3"/>
              </a:solidFill>
              <a:cs typeface="B Nazanin" panose="00000400000000000000" pitchFamily="2" charset="-78"/>
            </a:endParaRPr>
          </a:p>
        </p:txBody>
      </p:sp>
      <p:sp>
        <p:nvSpPr>
          <p:cNvPr id="3" name="Content Placeholder 2"/>
          <p:cNvSpPr>
            <a:spLocks noGrp="1"/>
          </p:cNvSpPr>
          <p:nvPr>
            <p:ph idx="1"/>
          </p:nvPr>
        </p:nvSpPr>
        <p:spPr>
          <a:xfrm>
            <a:off x="1295400" y="2408237"/>
            <a:ext cx="7391400" cy="4449763"/>
          </a:xfrm>
        </p:spPr>
        <p:txBody>
          <a:bodyPr/>
          <a:lstStyle/>
          <a:p>
            <a:pPr marL="0" indent="0" algn="r">
              <a:buNone/>
            </a:pPr>
            <a:r>
              <a:rPr lang="fa-IR" sz="2200" dirty="0">
                <a:cs typeface="B Nazanin" panose="00000400000000000000" pitchFamily="2" charset="-78"/>
              </a:rPr>
              <a:t>معمار مدرسه خان شیراز "عزالدین ‌حسین‌ شماع ‌شیرازی" بود که عملکرد را خیلی خوب می‌شناخت و بدین ترتیب توانست آن را با نشانه و نماد در هم آمیخته و مدرسه‌ای بی نظیر برای تمامی دوران را به وجود آورد. این مدرسه بارها مورد مرمت و بازسازی قرار گرفته است. در جریان جنگ کریم‌خان زند با محمد حسین قاجار به این مدرسه لطماتی وارد آمد و دو مناره آن ویران شد. بعدها صادق خان به دستور برادرش کریمخان به تعمیر و احیاء سردر بزرگ مدرسه پرداخت. در سال 1239 قسمتی از عمارات فوقانی مدرسه در اثر زلزله ویران شد و سپس حاجی لطفعلی، تاجر شیرازی به مرمت و بازسازی مدرسه مبادرت ورزید که این اقدامات در سال 1249 هجری به پایان رسید.</a:t>
            </a:r>
          </a:p>
        </p:txBody>
      </p:sp>
    </p:spTree>
    <p:extLst>
      <p:ext uri="{BB962C8B-B14F-4D97-AF65-F5344CB8AC3E}">
        <p14:creationId xmlns:p14="http://schemas.microsoft.com/office/powerpoint/2010/main" val="399746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solidFill>
                <a:cs typeface="B Nazanin" panose="00000400000000000000" pitchFamily="2" charset="-78"/>
              </a:rPr>
              <a:t>معمار مدرسه خان شیراز</a:t>
            </a:r>
            <a:endParaRPr lang="fa-IR" dirty="0">
              <a:cs typeface="B Nazanin" panose="00000400000000000000" pitchFamily="2" charset="-78"/>
            </a:endParaRPr>
          </a:p>
        </p:txBody>
      </p:sp>
      <p:sp>
        <p:nvSpPr>
          <p:cNvPr id="3" name="Content Placeholder 2"/>
          <p:cNvSpPr>
            <a:spLocks noGrp="1"/>
          </p:cNvSpPr>
          <p:nvPr>
            <p:ph idx="1"/>
          </p:nvPr>
        </p:nvSpPr>
        <p:spPr>
          <a:xfrm>
            <a:off x="1295400" y="2408237"/>
            <a:ext cx="7391400" cy="4449763"/>
          </a:xfrm>
        </p:spPr>
        <p:txBody>
          <a:bodyPr/>
          <a:lstStyle/>
          <a:p>
            <a:pPr algn="r"/>
            <a:r>
              <a:rPr lang="fa-IR" sz="2200" dirty="0">
                <a:cs typeface="B Nazanin" panose="00000400000000000000" pitchFamily="2" charset="-78"/>
              </a:rPr>
              <a:t>بار دیگر در سال 1269 حجرات فوقانی مدرسه در اثر زلزله تخریب گردیدند و این بار حاجی میرزا علی اکبر قوام الملک شیرازی طی سال های 1273 و 1274 هجری مدرسه را مرمت نمود. در دوره ناصرالدین شاه قاجار نیز مقرنس‌کاری سردر تعمیر شد که نام این پادشاه در میانه این مقرنس دیده می‌شود. از آن پس بنای مدرسه و تزیینات کاشی‌کاری آن رو به خرابی گذاشت لذا اداره باستان شناسی در طی سال های 1337 تا 1339 شمسی، به ترمیم کاشی‌کاری نماهای غربی، شمالی و جنوبی مدرسه، تعمیر حجرات فوقانی و کاشت درختان نارنج در مدرسه پرداخت.</a:t>
            </a:r>
          </a:p>
        </p:txBody>
      </p:sp>
    </p:spTree>
    <p:extLst>
      <p:ext uri="{BB962C8B-B14F-4D97-AF65-F5344CB8AC3E}">
        <p14:creationId xmlns:p14="http://schemas.microsoft.com/office/powerpoint/2010/main" val="2111554845"/>
      </p:ext>
    </p:extLst>
  </p:cSld>
  <p:clrMapOvr>
    <a:masterClrMapping/>
  </p:clrMapOvr>
</p:sld>
</file>

<file path=ppt/theme/theme1.xml><?xml version="1.0" encoding="utf-8"?>
<a:theme xmlns:a="http://schemas.openxmlformats.org/drawingml/2006/main" name="structural_vision">
  <a:themeElements>
    <a:clrScheme name="structural_vis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ctural_vision">
      <a:majorFont>
        <a:latin typeface="Times New Roman"/>
        <a:ea typeface=""/>
        <a:cs typeface=""/>
      </a:majorFont>
      <a:minorFont>
        <a:latin typeface="Arial Blac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ructural_vis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ctural_vis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ctural_vis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ctural_vis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ctural_vis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ctural_vis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ctural_vis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ctural_vis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ctural_vis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ctural_vis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ctural_vis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ctural_vis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www.disamag.com</Template>
  <TotalTime>26</TotalTime>
  <Words>1461</Words>
  <Application>Microsoft Office PowerPoint</Application>
  <PresentationFormat>On-screen Show (4:3)</PresentationFormat>
  <Paragraphs>33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Arial Black</vt:lpstr>
      <vt:lpstr>B Nazanin</vt:lpstr>
      <vt:lpstr>Times New Roman</vt:lpstr>
      <vt:lpstr>structural_vision</vt:lpstr>
      <vt:lpstr>PowerPoint Presentation</vt:lpstr>
      <vt:lpstr>موقعیت</vt:lpstr>
      <vt:lpstr>موقعیت</vt:lpstr>
      <vt:lpstr>تاریخچه</vt:lpstr>
      <vt:lpstr>تاریخچه</vt:lpstr>
      <vt:lpstr>تاریخچه</vt:lpstr>
      <vt:lpstr>تاریخچه</vt:lpstr>
      <vt:lpstr>معمار مدرسه خان شیراز</vt:lpstr>
      <vt:lpstr>معمار مدرسه خان شیراز</vt:lpstr>
      <vt:lpstr>معماری مدرسه خان شیراز</vt:lpstr>
      <vt:lpstr>معماری مدرسه خان شیراز</vt:lpstr>
      <vt:lpstr>معماری مدرسه خان شیراز</vt:lpstr>
      <vt:lpstr>معماری مدرسه خان شیراز</vt:lpstr>
      <vt:lpstr>معماری مدرسه خان شیراز</vt:lpstr>
      <vt:lpstr>معماری مدرسه خان شیراز</vt:lpstr>
      <vt:lpstr>معماری مدرسه خان شیراز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www.disamag.com</dc:creator>
  <cp:lastModifiedBy>Saam Kian</cp:lastModifiedBy>
  <cp:revision>4</cp:revision>
  <dcterms:created xsi:type="dcterms:W3CDTF">2017-10-30T19:44:53Z</dcterms:created>
  <dcterms:modified xsi:type="dcterms:W3CDTF">2017-10-30T20:23:27Z</dcterms:modified>
</cp:coreProperties>
</file>