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theme/themeOverride12.xml" ContentType="application/vnd.openxmlformats-officedocument.themeOverr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theme/themeOverride5.xml" ContentType="application/vnd.openxmlformats-officedocument.themeOverr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Override17.xml" ContentType="application/vnd.openxmlformats-officedocument.themeOverr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theme/themeOverride13.xml" ContentType="application/vnd.openxmlformats-officedocument.themeOverr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Override16.xml" ContentType="application/vnd.openxmlformats-officedocument.themeOverrid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notesSlides/notesSlide4.xml" ContentType="application/vnd.openxmlformats-officedocument.presentationml.notesSlide+xml"/>
  <Override PartName="/ppt/theme/themeOverride9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Override PartName="/ppt/slides/slide23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notesSlides/notesSlide10.xml" ContentType="application/vnd.openxmlformats-officedocument.presentationml.notesSlide+xml"/>
  <Override PartName="/ppt/theme/themeOverride15.xml" ContentType="application/vnd.openxmlformats-officedocument.themeOverr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Default Extension="jpeg" ContentType="image/jpeg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Override4.xml" ContentType="application/vnd.openxmlformats-officedocument.themeOverr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816" r:id="rId2"/>
    <p:sldMasterId id="2147483876" r:id="rId3"/>
    <p:sldMasterId id="2147483901" r:id="rId4"/>
    <p:sldMasterId id="2147483913" r:id="rId5"/>
    <p:sldMasterId id="2147483973" r:id="rId6"/>
  </p:sldMasterIdLst>
  <p:notesMasterIdLst>
    <p:notesMasterId r:id="rId47"/>
  </p:notesMasterIdLst>
  <p:handoutMasterIdLst>
    <p:handoutMasterId r:id="rId48"/>
  </p:handoutMasterIdLst>
  <p:sldIdLst>
    <p:sldId id="306" r:id="rId7"/>
    <p:sldId id="276" r:id="rId8"/>
    <p:sldId id="286" r:id="rId9"/>
    <p:sldId id="257" r:id="rId10"/>
    <p:sldId id="293" r:id="rId11"/>
    <p:sldId id="268" r:id="rId12"/>
    <p:sldId id="259" r:id="rId13"/>
    <p:sldId id="291" r:id="rId14"/>
    <p:sldId id="287" r:id="rId15"/>
    <p:sldId id="295" r:id="rId16"/>
    <p:sldId id="260" r:id="rId17"/>
    <p:sldId id="290" r:id="rId18"/>
    <p:sldId id="289" r:id="rId19"/>
    <p:sldId id="307" r:id="rId20"/>
    <p:sldId id="288" r:id="rId21"/>
    <p:sldId id="274" r:id="rId22"/>
    <p:sldId id="281" r:id="rId23"/>
    <p:sldId id="299" r:id="rId24"/>
    <p:sldId id="298" r:id="rId25"/>
    <p:sldId id="308" r:id="rId26"/>
    <p:sldId id="294" r:id="rId27"/>
    <p:sldId id="309" r:id="rId28"/>
    <p:sldId id="310" r:id="rId29"/>
    <p:sldId id="297" r:id="rId30"/>
    <p:sldId id="311" r:id="rId31"/>
    <p:sldId id="312" r:id="rId32"/>
    <p:sldId id="313" r:id="rId33"/>
    <p:sldId id="314" r:id="rId34"/>
    <p:sldId id="315" r:id="rId35"/>
    <p:sldId id="316" r:id="rId36"/>
    <p:sldId id="317" r:id="rId37"/>
    <p:sldId id="318" r:id="rId38"/>
    <p:sldId id="319" r:id="rId39"/>
    <p:sldId id="320" r:id="rId40"/>
    <p:sldId id="321" r:id="rId41"/>
    <p:sldId id="323" r:id="rId42"/>
    <p:sldId id="322" r:id="rId43"/>
    <p:sldId id="324" r:id="rId44"/>
    <p:sldId id="326" r:id="rId45"/>
    <p:sldId id="279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1F638D"/>
    <a:srgbClr val="4194B1"/>
    <a:srgbClr val="7EBBD0"/>
    <a:srgbClr val="008080"/>
    <a:srgbClr val="891515"/>
    <a:srgbClr val="E45050"/>
    <a:srgbClr val="EBC54B"/>
    <a:srgbClr val="E9C03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09" autoAdjust="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44"/>
    </p:cViewPr>
  </p:sorterViewPr>
  <p:notesViewPr>
    <p:cSldViewPr>
      <p:cViewPr varScale="1">
        <p:scale>
          <a:sx n="56" d="100"/>
          <a:sy n="56" d="100"/>
        </p:scale>
        <p:origin x="-181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slide" Target="slides/slide3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slide" Target="slides/slide28.xml"/><Relationship Id="rId42" Type="http://schemas.openxmlformats.org/officeDocument/2006/relationships/slide" Target="slides/slide36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slide" Target="slides/slide32.xml"/><Relationship Id="rId46" Type="http://schemas.openxmlformats.org/officeDocument/2006/relationships/slide" Target="slides/slide4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41" Type="http://schemas.openxmlformats.org/officeDocument/2006/relationships/slide" Target="slides/slide35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slide" Target="slides/slide31.xml"/><Relationship Id="rId40" Type="http://schemas.openxmlformats.org/officeDocument/2006/relationships/slide" Target="slides/slide34.xml"/><Relationship Id="rId45" Type="http://schemas.openxmlformats.org/officeDocument/2006/relationships/slide" Target="slides/slide3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slide" Target="slides/slide30.xml"/><Relationship Id="rId49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4" Type="http://schemas.openxmlformats.org/officeDocument/2006/relationships/slide" Target="slides/slide38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slide" Target="slides/slide29.xml"/><Relationship Id="rId43" Type="http://schemas.openxmlformats.org/officeDocument/2006/relationships/slide" Target="slides/slide37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2.xml"/><Relationship Id="rId51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6ADBAF-FEA9-44DA-9786-ACCF5C2DF5FB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7E11DF-39A0-4509-901C-E2340EB4624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0E71E6-56DA-4D9A-8804-F5C1282A726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2925F-A04E-4CA9-9FEF-0823E184F7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92925F-A04E-4CA9-9FEF-0823E184F72F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1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5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859758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2514601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514601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1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5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7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6" y="5816601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1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8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1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9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743201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1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1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1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1"/>
            <a:ext cx="2667000" cy="365125"/>
          </a:xfrm>
        </p:spPr>
        <p:txBody>
          <a:bodyPr rtlCol="0"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7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1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1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3"/>
            <a:ext cx="2209800" cy="365125"/>
          </a:xfrm>
        </p:spPr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8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9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9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9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9" y="144463"/>
            <a:ext cx="533400" cy="244476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1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9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5"/>
            <a:ext cx="762000" cy="365125"/>
          </a:xfrm>
        </p:spPr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3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3" y="2998766"/>
            <a:ext cx="3053867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5"/>
            <a:ext cx="2133600" cy="365125"/>
          </a:xfrm>
        </p:spPr>
        <p:txBody>
          <a:bodyPr/>
          <a:lstStyle/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7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5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5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5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6" y="-7144"/>
            <a:ext cx="9163051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1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1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6248207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49" y="1280160"/>
            <a:ext cx="8553451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398571-50E6-49F5-813F-83489709C299}" type="datetimeFigureOut">
              <a:rPr lang="en-US" smtClean="0"/>
              <a:pPr/>
              <a:t>2/11/2012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D8293-B5A1-451D-9CB0-0CCC9781C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4" r:id="rId1"/>
    <p:sldLayoutId id="2147483975" r:id="rId2"/>
    <p:sldLayoutId id="2147483976" r:id="rId3"/>
    <p:sldLayoutId id="2147483977" r:id="rId4"/>
    <p:sldLayoutId id="2147483978" r:id="rId5"/>
    <p:sldLayoutId id="2147483979" r:id="rId6"/>
    <p:sldLayoutId id="2147483980" r:id="rId7"/>
    <p:sldLayoutId id="2147483981" r:id="rId8"/>
    <p:sldLayoutId id="2147483982" r:id="rId9"/>
    <p:sldLayoutId id="2147483983" r:id="rId10"/>
    <p:sldLayoutId id="21474839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hemeOverride" Target="../theme/themeOverride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5.xml"/><Relationship Id="rId1" Type="http://schemas.openxmlformats.org/officeDocument/2006/relationships/themeOverride" Target="../theme/themeOverr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15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4.xml"/><Relationship Id="rId1" Type="http://schemas.openxmlformats.org/officeDocument/2006/relationships/themeOverride" Target="../theme/themeOverride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1.xml"/><Relationship Id="rId1" Type="http://schemas.openxmlformats.org/officeDocument/2006/relationships/themeOverride" Target="../theme/themeOverrid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9.xml"/><Relationship Id="rId1" Type="http://schemas.openxmlformats.org/officeDocument/2006/relationships/themeOverride" Target="../theme/themeOverr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Photos\f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14282" y="285728"/>
            <a:ext cx="3286148" cy="1785950"/>
          </a:xfrm>
          <a:prstGeom prst="rect">
            <a:avLst/>
          </a:prstGeom>
          <a:effectLst>
            <a:glow rad="139700">
              <a:schemeClr val="accent1">
                <a:satMod val="175000"/>
                <a:alpha val="40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180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به</a:t>
            </a:r>
            <a:r>
              <a:rPr kumimoji="0" lang="fa-IR" sz="11800" i="0" u="none" strike="noStrike" kern="1200" cap="none" spc="0" normalizeH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IranNastaliq" pitchFamily="18" charset="0"/>
                <a:ea typeface="+mj-ea"/>
                <a:cs typeface="IranNastaliq" pitchFamily="18" charset="0"/>
              </a:rPr>
              <a:t> نام خدا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IranNastaliq" pitchFamily="18" charset="0"/>
              <a:ea typeface="+mj-ea"/>
              <a:cs typeface="IranNastaliq" pitchFamily="18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ادامه </a:t>
            </a:r>
            <a:r>
              <a:rPr lang="fa-IR" sz="2800" dirty="0" smtClean="0">
                <a:solidFill>
                  <a:srgbClr val="008080"/>
                </a:solidFill>
                <a:cs typeface="2  Titr" pitchFamily="2" charset="-78"/>
              </a:rPr>
              <a:t>: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32" y="1070695"/>
            <a:ext cx="907259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FFC000"/>
              </a:buClr>
            </a:pPr>
            <a:r>
              <a:rPr lang="en-US" dirty="0" smtClean="0"/>
              <a:t> 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Clr>
                <a:srgbClr val="FFC000"/>
              </a:buClr>
              <a:buSzPct val="115000"/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شیوع سوء مصرف مواد در اسکیزوفرن ها دیده می شود از جمله حدود 90% بیماران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اسکیزوفرن سیگاری هستند 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Low" rtl="1">
              <a:buClr>
                <a:srgbClr val="FFC000"/>
              </a:buClr>
              <a:buFont typeface="Wingdings" pitchFamily="2" charset="2"/>
              <a:buChar char="§"/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Low" rtl="1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مصرف زیاد حشیش ( بیش از 50 دفعه ) خطر بروز اسکیزوفرنی را شش برابر افزایش 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می دهد .</a:t>
            </a:r>
          </a:p>
          <a:p>
            <a:pPr algn="justLow" rtl="1">
              <a:buClr>
                <a:srgbClr val="FFC000"/>
              </a:buClr>
            </a:pPr>
            <a:endParaRPr lang="fa-IR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بیماران اسکیزوفرن حدود 50% از کل تختهای بیمارستانهای روانپزشکی را اشغال می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کنند و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16 % از کل بیماران روانپزشکی را که به شکلی تحت درمان هستند تشکیل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می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دهند . </a:t>
            </a:r>
          </a:p>
          <a:p>
            <a:pPr algn="justLow" rtl="1">
              <a:buClr>
                <a:srgbClr val="FFC000"/>
              </a:buClr>
            </a:pPr>
            <a:endParaRPr lang="fa-IR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Low" rtl="1">
              <a:buClr>
                <a:srgbClr val="FFC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خودکشی از علل شایع مرگ در بیماران اسکیزوفرن بوده وحدود 15% بیماران به علل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خودکشی می میرند .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fa-IR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Clr>
                <a:schemeClr val="accent2"/>
              </a:buClr>
            </a:pP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3428992" y="285728"/>
            <a:ext cx="5325216" cy="1785950"/>
          </a:xfrm>
        </p:spPr>
        <p:txBody>
          <a:bodyPr>
            <a:normAutofit/>
          </a:bodyPr>
          <a:lstStyle/>
          <a:p>
            <a:pPr algn="just" rtl="1"/>
            <a:r>
              <a:rPr lang="fa-IR" sz="6000" dirty="0" smtClean="0">
                <a:solidFill>
                  <a:srgbClr val="1F638D"/>
                </a:solidFill>
                <a:cs typeface="2  Titr" pitchFamily="2" charset="-78"/>
              </a:rPr>
              <a:t>اتیولوژی</a:t>
            </a:r>
            <a:endParaRPr lang="en-US" sz="6000" dirty="0">
              <a:solidFill>
                <a:srgbClr val="1F638D"/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2357430"/>
            <a:ext cx="864399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solidFill>
                  <a:srgbClr val="1F638D"/>
                </a:solidFill>
                <a:cs typeface="B Nazanin" pitchFamily="2" charset="-78"/>
              </a:rPr>
              <a:t>سبب شناسی قطعی اسکیزوفرنی نامعلوم است .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solidFill>
                  <a:srgbClr val="1F638D"/>
                </a:solidFill>
                <a:cs typeface="B Nazanin" pitchFamily="2" charset="-78"/>
              </a:rPr>
              <a:t>عوامل اتیولوژیک مولتی فاکتوریال بوده و عوامل خطرساز شامل موارد زیر است :</a:t>
            </a:r>
          </a:p>
          <a:p>
            <a:pPr algn="just" rtl="1">
              <a:lnSpc>
                <a:spcPct val="150000"/>
              </a:lnSpc>
            </a:pPr>
            <a:r>
              <a:rPr lang="fa-IR" sz="3200" b="1" dirty="0" smtClean="0">
                <a:solidFill>
                  <a:srgbClr val="1F638D"/>
                </a:solidFill>
                <a:cs typeface="B Nazanin" pitchFamily="2" charset="-78"/>
              </a:rPr>
              <a:t>عوامل : ژنتیکی  - عوامل بیوشیمیائی – آسیب شناسی عصبی- روانی اجتماعی – فرهنگی اقتصادی</a:t>
            </a:r>
            <a:endParaRPr lang="en-US" sz="3200" b="1" dirty="0">
              <a:solidFill>
                <a:srgbClr val="1F638D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285728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4000" dirty="0" smtClean="0">
                <a:solidFill>
                  <a:srgbClr val="008080"/>
                </a:solidFill>
                <a:cs typeface="2  Titr" pitchFamily="2" charset="-78"/>
              </a:rPr>
              <a:t>عوامل ژنتیکی   </a:t>
            </a:r>
            <a:r>
              <a:rPr lang="fa-IR" sz="2400" b="1" dirty="0" smtClean="0">
                <a:solidFill>
                  <a:srgbClr val="008080"/>
                </a:solidFill>
                <a:cs typeface="B Nazanin" pitchFamily="2" charset="-78"/>
              </a:rPr>
              <a:t>سه منبع مطالعاتی نشانگر نقش ارث عبارتند از </a:t>
            </a:r>
            <a:r>
              <a:rPr lang="fa-IR" sz="2000" b="1" dirty="0" smtClean="0">
                <a:solidFill>
                  <a:srgbClr val="008080"/>
                </a:solidFill>
                <a:cs typeface="B Nazanin" pitchFamily="2" charset="-78"/>
              </a:rPr>
              <a:t>: </a:t>
            </a:r>
            <a:endParaRPr lang="fa-IR" sz="4000" b="1" dirty="0" smtClean="0">
              <a:solidFill>
                <a:srgbClr val="008080"/>
              </a:solidFill>
              <a:cs typeface="B Nazanin" pitchFamily="2" charset="-78"/>
            </a:endParaRPr>
          </a:p>
          <a:p>
            <a:pPr algn="just" rtl="1"/>
            <a:r>
              <a:rPr lang="fa-IR" sz="4000" dirty="0" smtClean="0">
                <a:solidFill>
                  <a:srgbClr val="008080"/>
                </a:solidFill>
                <a:cs typeface="2  Titr" pitchFamily="2" charset="-78"/>
              </a:rPr>
              <a:t> </a:t>
            </a:r>
            <a:endParaRPr lang="en-US" sz="4000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69675"/>
            <a:ext cx="885824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1- مطالعه روی خانواده های بیماران اسکیزوفرنی 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( 1% جمعیت عمومی در مقابل 15-10% خواهر یا برادر اسکیزوفرن )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2- مطالعه دو قلوها</a:t>
            </a: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( میزان همگامی اسکیزوفرنی دردو قلوهای مونوزیگوت 50- 40% است )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مطالعات دو قلوها ضمن تاکید بر اهمیت علل ژنتیکی نشان دهنده تاثیر عوامل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  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محیطی نیز می باشد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en-US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3- مطالعات فرزند خوانده ها </a:t>
            </a: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 میزان بروز اسکیزوفرنی در بستگان زیستی فرزندخوانده هائی که دچار  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  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اسکیزوفرنی می شوند در مقایسه با بستگان غیر زیستی بیشتر است . 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1538" y="285728"/>
            <a:ext cx="74295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C00000"/>
                </a:solidFill>
                <a:cs typeface="2  Titr" pitchFamily="2" charset="-78"/>
              </a:rPr>
              <a:t>شیوع اسکیزوفرنی در جمعیتهای خاص</a:t>
            </a:r>
            <a:endParaRPr lang="en-US" sz="3200" dirty="0">
              <a:solidFill>
                <a:srgbClr val="C0000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142984"/>
            <a:ext cx="8501090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2  Titr" pitchFamily="2" charset="-78"/>
              </a:rPr>
              <a:t>جمعیت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						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2  Titr" pitchFamily="2" charset="-78"/>
              </a:rPr>
              <a:t>شیوع </a:t>
            </a: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(%)</a:t>
            </a: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جمعیت عمومی 						    1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خواهر برادر غیر دو قلوی بیمار مبتلا به اسکیزوفرن 		    8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کودکی که یکی از والدینش اسکیزوفرنی داشته باشد 		   12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دوقلوی دو تخمکی بیمار مبتلا به اسکیزوفرنی 		   12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کودکی که هر دو والدینش اسکیزوفرن باشند .		   40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دوقلوی یک تخمکی بیمار مبتلا به اسکیزوفرنی		   47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ctr" rtl="1"/>
            <a:r>
              <a:rPr lang="fa-IR" sz="2000" dirty="0" smtClean="0">
                <a:solidFill>
                  <a:schemeClr val="accent1">
                    <a:lumMod val="75000"/>
                  </a:schemeClr>
                </a:solidFill>
                <a:cs typeface="2  Titr" pitchFamily="2" charset="-78"/>
              </a:rPr>
              <a:t>مدلهای انتقال ژنتیکی اسکیزوفرنی نامعلوم است . ( مونوژن ، پلی ژن ، هتروژن )</a:t>
            </a: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/>
            <a:endParaRPr lang="en-US" sz="24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1000100" y="1714489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1000100" y="6215082"/>
            <a:ext cx="785818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786314" y="285728"/>
            <a:ext cx="40005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4000" dirty="0" smtClean="0">
                <a:solidFill>
                  <a:srgbClr val="008080"/>
                </a:solidFill>
                <a:cs typeface="2  Titr" pitchFamily="2" charset="-78"/>
              </a:rPr>
              <a:t>عوامل بیوشیمیائی </a:t>
            </a:r>
            <a:endParaRPr lang="en-US" sz="4000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643050"/>
            <a:ext cx="88582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فرضیه دو پامین	    هیپردو پامینرژیکی وجود دارد .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Clr>
                <a:srgbClr val="C00000"/>
              </a:buClr>
            </a:pP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از مسیر های دو پامینرژیک نقش مسیر مزوکورتیکال و مزولیمبیک بیشتر دخیل   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دانسته شده است .</a:t>
            </a:r>
          </a:p>
          <a:p>
            <a:pPr algn="justLow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سروتونین	     فزونی سروتونین یکی از علل علائم مثبت ومنفی اسکیزوفرنی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است و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تاثیر داروهای آنتی پسیکوتیک آتیپیک و بهبود علائم بیماران نشان از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 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نقش عوامل سروتونین می باشد .  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buClr>
                <a:srgbClr val="C00000"/>
              </a:buClr>
            </a:pP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گابا  (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GABA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) یک اسید آمینه مهاری بوده وکمبود نورونهای مهاری گابائرژیک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می تواند موجب بیش فعالیتی نورونهای دو پامینرژیک گردد .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rot="10800000">
            <a:off x="6000760" y="1928802"/>
            <a:ext cx="642942" cy="1588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6786578" y="3857628"/>
            <a:ext cx="642942" cy="1588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142976" y="571480"/>
            <a:ext cx="7772400" cy="857256"/>
          </a:xfrm>
        </p:spPr>
        <p:txBody>
          <a:bodyPr>
            <a:normAutofit/>
          </a:bodyPr>
          <a:lstStyle/>
          <a:p>
            <a:pPr algn="just" rtl="1"/>
            <a:r>
              <a:rPr lang="fa-IR" sz="3200" dirty="0" smtClean="0">
                <a:solidFill>
                  <a:srgbClr val="008080"/>
                </a:solidFill>
                <a:cs typeface="2  Titr" pitchFamily="2" charset="-78"/>
              </a:rPr>
              <a:t>آسیب شناسی عصبی</a:t>
            </a:r>
            <a:endParaRPr lang="en-US" sz="3200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71546"/>
            <a:ext cx="9001124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chemeClr val="accent2">
                  <a:lumMod val="50000"/>
                </a:schemeClr>
              </a:buClr>
              <a:buSzPct val="120000"/>
              <a:buFont typeface="Wingdings" pitchFamily="2" charset="2"/>
              <a:buChar char="§"/>
            </a:pPr>
            <a:r>
              <a:rPr lang="fa-IR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در درجه اول دستگاه لیمبیک و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هسته های قاعده ای جزء نواحی متهم و  دخیل در آسیب </a:t>
            </a:r>
            <a:r>
              <a:rPr lang="en-US" sz="2400" dirty="0" smtClean="0">
                <a:cs typeface="B Nazanin" pitchFamily="2" charset="-78"/>
              </a:rPr>
              <a:t>    </a:t>
            </a:r>
            <a:r>
              <a:rPr lang="fa-IR" sz="2400" dirty="0" smtClean="0">
                <a:cs typeface="B Nazanin" pitchFamily="2" charset="-78"/>
              </a:rPr>
              <a:t> </a:t>
            </a:r>
            <a:r>
              <a:rPr lang="en-US" sz="2400" dirty="0" smtClean="0">
                <a:cs typeface="B Nazanin" pitchFamily="2" charset="-78"/>
              </a:rPr>
              <a:t>   </a:t>
            </a:r>
            <a:r>
              <a:rPr lang="fa-IR" sz="2400" dirty="0" smtClean="0">
                <a:cs typeface="B Nazanin" pitchFamily="2" charset="-78"/>
              </a:rPr>
              <a:t>شناسی عصبی اسکیزوفرنی می باشد .</a:t>
            </a: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fa-IR" sz="2400" dirty="0" smtClean="0">
              <a:cs typeface="B Nazanin" pitchFamily="2" charset="-78"/>
            </a:endParaRP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 در مطالعات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CT</a:t>
            </a:r>
            <a:r>
              <a:rPr lang="fa-IR" sz="2400" dirty="0" smtClean="0">
                <a:cs typeface="B Nazanin" pitchFamily="2" charset="-78"/>
              </a:rPr>
              <a:t> و 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MRI</a:t>
            </a:r>
            <a:r>
              <a:rPr lang="fa-IR" sz="2400" dirty="0" smtClean="0">
                <a:cs typeface="B Nazanin" pitchFamily="2" charset="-78"/>
              </a:rPr>
              <a:t> ناهنجاریهای مغزی بویژه در لوبهای تمپورال دیده شده است .</a:t>
            </a: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fa-IR" sz="2400" dirty="0" smtClean="0">
              <a:cs typeface="B Nazanin" pitchFamily="2" charset="-78"/>
            </a:endParaRP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 کاهش حجم مغزی در نتیجه کاهش تراکم آکسونها و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دندریتها وسیناپسها که واسطه انجام </a:t>
            </a:r>
            <a:r>
              <a:rPr lang="en-US" sz="2400" dirty="0" smtClean="0">
                <a:cs typeface="B Nazanin" pitchFamily="2" charset="-78"/>
              </a:rPr>
              <a:t>      </a:t>
            </a:r>
            <a:r>
              <a:rPr lang="fa-IR" sz="2400" dirty="0" smtClean="0">
                <a:cs typeface="B Nazanin" pitchFamily="2" charset="-78"/>
              </a:rPr>
              <a:t>کارکردهای ارتباطی و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تداعی در مغز هستند دیده شده است .</a:t>
            </a: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fa-IR" sz="2400" dirty="0" smtClean="0">
              <a:cs typeface="B Nazanin" pitchFamily="2" charset="-78"/>
            </a:endParaRP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 براساس یک نظریه اسکیزوفرنی با توجه به اینکه در سنین جوانی شروع می شود در نتیجه </a:t>
            </a:r>
            <a:r>
              <a:rPr lang="en-US" sz="2400" dirty="0" smtClean="0">
                <a:cs typeface="B Nazanin" pitchFamily="2" charset="-78"/>
              </a:rPr>
              <a:t>      </a:t>
            </a:r>
            <a:r>
              <a:rPr lang="fa-IR" sz="2400" dirty="0" smtClean="0">
                <a:cs typeface="B Nazanin" pitchFamily="2" charset="-78"/>
              </a:rPr>
              <a:t>هرس مفرط «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excessive  pruning</a:t>
            </a:r>
            <a:r>
              <a:rPr lang="fa-IR" sz="2400" dirty="0" smtClean="0">
                <a:cs typeface="B Nazanin" pitchFamily="2" charset="-78"/>
              </a:rPr>
              <a:t>» سیناپسها در این مرحله از رشد بوجود می آید .</a:t>
            </a:r>
            <a:endParaRPr lang="en-US" sz="2400" dirty="0" smtClean="0">
              <a:cs typeface="B Nazanin" pitchFamily="2" charset="-78"/>
            </a:endParaRPr>
          </a:p>
          <a:p>
            <a:pPr algn="just" rtl="1">
              <a:buClr>
                <a:schemeClr val="accent2">
                  <a:lumMod val="50000"/>
                </a:schemeClr>
              </a:buClr>
            </a:pPr>
            <a:endParaRPr lang="fa-IR" sz="2400" dirty="0" smtClean="0"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 نظریات جدید اسکیزوفرنی را اختلال مدارهای عصبی (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neural  circuits </a:t>
            </a:r>
            <a:r>
              <a:rPr lang="fa-I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dirty="0" smtClean="0">
                <a:cs typeface="B Nazanin" pitchFamily="2" charset="-78"/>
              </a:rPr>
              <a:t>) می دانند به </a:t>
            </a:r>
            <a:r>
              <a:rPr lang="en-US" sz="2400" dirty="0" smtClean="0">
                <a:cs typeface="B Nazanin" pitchFamily="2" charset="-78"/>
              </a:rPr>
              <a:t>       </a:t>
            </a:r>
            <a:r>
              <a:rPr lang="fa-IR" sz="2400" dirty="0" smtClean="0">
                <a:cs typeface="B Nazanin" pitchFamily="2" charset="-78"/>
              </a:rPr>
              <a:t>این مفهوم که مناطق</a:t>
            </a:r>
            <a:r>
              <a:rPr lang="en-US" sz="2400" dirty="0" smtClean="0">
                <a:cs typeface="B Nazanin" pitchFamily="2" charset="-78"/>
              </a:rPr>
              <a:t> </a:t>
            </a:r>
            <a:r>
              <a:rPr lang="fa-IR" sz="2400" dirty="0" smtClean="0">
                <a:cs typeface="B Nazanin" pitchFamily="2" charset="-78"/>
              </a:rPr>
              <a:t>مختلف مغز ارتباطات متعامل بایکدیگر دارند و آسیب یکی متضمن ویا </a:t>
            </a:r>
            <a:r>
              <a:rPr lang="en-US" sz="2400" dirty="0" smtClean="0">
                <a:cs typeface="B Nazanin" pitchFamily="2" charset="-78"/>
              </a:rPr>
              <a:t>     </a:t>
            </a:r>
            <a:r>
              <a:rPr lang="fa-IR" sz="2400" dirty="0" smtClean="0">
                <a:cs typeface="B Nazanin" pitchFamily="2" charset="-78"/>
              </a:rPr>
              <a:t>نتیجه آسیب در نواحی دیگر می باشد .</a:t>
            </a:r>
            <a:endParaRPr lang="en-US" sz="2400" dirty="0" smtClean="0">
              <a:cs typeface="B Nazanin" pitchFamily="2" charset="-78"/>
            </a:endParaRP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en-US" dirty="0" smtClean="0">
              <a:cs typeface="B Nazanin" pitchFamily="2" charset="-78"/>
            </a:endParaRPr>
          </a:p>
          <a:p>
            <a:pPr algn="just" rtl="1">
              <a:buClr>
                <a:schemeClr val="accent2">
                  <a:lumMod val="50000"/>
                </a:schemeClr>
              </a:buClr>
              <a:buFont typeface="Wingdings" pitchFamily="2" charset="2"/>
              <a:buChar char="§"/>
            </a:pPr>
            <a:endParaRPr lang="en-US" dirty="0">
              <a:cs typeface="B Nazanin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928926" y="642918"/>
            <a:ext cx="6072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dirty="0" smtClean="0">
                <a:solidFill>
                  <a:srgbClr val="008080"/>
                </a:solidFill>
                <a:cs typeface="2  Titr" pitchFamily="2" charset="-78"/>
              </a:rPr>
              <a:t>نظریات روانی اجتماعی و روانکاوی</a:t>
            </a:r>
            <a:endParaRPr lang="en-US" sz="3200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028905"/>
            <a:ext cx="892971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اگر اسکیزوفرنی بیماری مغز باشد ، پس این احتمال وجود دارد که مثل سایر بیماریها 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Clr>
                <a:schemeClr val="accent1"/>
              </a:buClr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(دیابت ، سکته قلبی)سیرش تحت تاثیرعوامل و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فشارهای روانی اجتماعی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قرارگیرد.</a:t>
            </a:r>
          </a:p>
          <a:p>
            <a:pPr algn="justLow" rtl="1">
              <a:buClr>
                <a:schemeClr val="accent1"/>
              </a:buClr>
            </a:pPr>
            <a:endParaRPr lang="fa-IR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با وجودیکه بعضی انواع تربیتهای خانوادگی نیز در مورد خانواده اسکیزوفرنها گفته شده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است ، با این همه هیچ مدرک کنترل شده ای در دست نیست که نشان دهد الگوی 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   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خانوادگی خاصی نقش علیتی در پیدایش اسکیزوفرنی دارد .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« تعهد دوگانه 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Double  bind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»</a:t>
            </a:r>
          </a:p>
          <a:p>
            <a:pPr algn="just" rtl="1">
              <a:buClr>
                <a:schemeClr val="accent1"/>
              </a:buClr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« خانوده های گسیخته و یکسویه 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Schism  and skewed families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 » </a:t>
            </a:r>
          </a:p>
          <a:p>
            <a:pPr algn="just" rtl="1">
              <a:buClr>
                <a:schemeClr val="accent1"/>
              </a:buClr>
            </a:pPr>
            <a:endParaRPr lang="fa-IR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Expressed  emotion</a:t>
            </a:r>
            <a:r>
              <a:rPr lang="fa-IR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: در خانواده هائی که والدین یا سایر مراقبین رفتاری توام با 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   خرده گیری و تخاصم و مداخله مفرط با فرد مبتلا به اسکیزوفرنی دارند میزان عود 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اسکیزوفرنی بالاست 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42852"/>
            <a:ext cx="8858312" cy="369332"/>
          </a:xfrm>
          <a:prstGeom prst="rect">
            <a:avLst/>
          </a:prstGeom>
          <a:solidFill>
            <a:srgbClr val="1F638D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71736" y="1000108"/>
            <a:ext cx="6072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4000" dirty="0" smtClean="0">
                <a:solidFill>
                  <a:srgbClr val="1F638D"/>
                </a:solidFill>
                <a:cs typeface="2  Titr" pitchFamily="2" charset="-78"/>
              </a:rPr>
              <a:t>عوامل فرهنگی – اقتصادی </a:t>
            </a:r>
            <a:endParaRPr lang="en-US" sz="4000" dirty="0">
              <a:solidFill>
                <a:srgbClr val="1F638D"/>
              </a:solidFill>
              <a:cs typeface="2 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282" y="2571744"/>
            <a:ext cx="864399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دو تا فرضیه در ارتباط با عوامل فرهنگی – اقتصادی مطرح است .</a:t>
            </a:r>
          </a:p>
          <a:p>
            <a:pPr algn="justLow" rtl="1"/>
            <a:endParaRPr lang="fa-IR" sz="28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/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1- فرضیه نزول تدریجی </a:t>
            </a:r>
            <a:r>
              <a:rPr lang="fa-IR" sz="28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(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Downward  drift hypothesis </a:t>
            </a:r>
            <a:r>
              <a:rPr lang="fa-I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)</a:t>
            </a:r>
          </a:p>
          <a:p>
            <a:pPr algn="justLow" rtl="1"/>
            <a:endParaRPr lang="fa-IR" sz="2800" b="1" dirty="0" smtClean="0">
              <a:solidFill>
                <a:srgbClr val="002060"/>
              </a:solidFill>
              <a:latin typeface="Times New Roman" pitchFamily="18" charset="0"/>
              <a:cs typeface="B Nazanin" pitchFamily="2" charset="-78"/>
            </a:endParaRPr>
          </a:p>
          <a:p>
            <a:pPr algn="justLow" rtl="1"/>
            <a:r>
              <a:rPr lang="fa-IR" sz="28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2- فرضیه سببیت اجتماعی ( </a:t>
            </a:r>
            <a:r>
              <a:rPr lang="en-US" sz="28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Social causation  hypothesis </a:t>
            </a:r>
            <a:r>
              <a:rPr lang="fa-IR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) </a:t>
            </a:r>
          </a:p>
          <a:p>
            <a:pPr algn="justLow" rtl="1"/>
            <a:endParaRPr lang="fa-IR" sz="2800" b="1" dirty="0" smtClean="0">
              <a:solidFill>
                <a:srgbClr val="002060"/>
              </a:solidFill>
              <a:latin typeface="Times New Roman" pitchFamily="18" charset="0"/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28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مفهوم نهائی هر دو فرضیه فوق نشانگر این است که اسکیزوفرنی در طبقه اقتصادی پائین بیشتر دیده می شود .</a:t>
            </a:r>
            <a:endParaRPr lang="en-US" sz="2800" b="1" dirty="0">
              <a:solidFill>
                <a:srgbClr val="002060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1438" y="1166417"/>
            <a:ext cx="8858280" cy="5262979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justLow" rtl="1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الف-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علائم مشخصه :</a:t>
            </a:r>
          </a:p>
          <a:p>
            <a:pPr algn="justLow" rtl="1"/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حداقل دو تا از علائم زیر طی یک دوره یک ماهه بطور چشمگیر وجود داشته باشد</a:t>
            </a:r>
          </a:p>
          <a:p>
            <a:pPr algn="justLow" rtl="1"/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1- هذیان   	            2- توهم  		         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3- تکلم نابسامان          </a:t>
            </a:r>
          </a:p>
          <a:p>
            <a:pPr algn="justLow" rtl="1"/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4- رفتار نابسامان یا کاتاتونیک   			 5- علائم منفی</a:t>
            </a: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ب-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اختلال عملکرد شغلی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اجتماعی </a:t>
            </a:r>
          </a:p>
          <a:p>
            <a:pPr algn="justLow" rtl="1"/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  از زمان شروع اختلال حداقل در یکی از زمینه های شغلی ، روابط بین فردی ،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مراقبت از خود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دچار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مشکل شده باشد .</a:t>
            </a: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پ-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نشانه اختلال حداقل به مدت شش ماه دائماً وجود داشته باشد .</a:t>
            </a: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/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ت-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اختلالات اسکیزوافکتیو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سوء مصرف مواد و بیماریهای طبی عمومی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اختلال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نافذ رشدی رد شده باشند .</a:t>
            </a:r>
            <a:endParaRPr lang="en-US" sz="24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42910" y="357166"/>
            <a:ext cx="78581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fa-IR" sz="3200" dirty="0" smtClean="0">
                <a:solidFill>
                  <a:srgbClr val="C00000"/>
                </a:solidFill>
                <a:cs typeface="2  Titr" pitchFamily="2" charset="-78"/>
              </a:rPr>
              <a:t>معیارهای تشخیصی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DSM-IV</a:t>
            </a:r>
            <a:r>
              <a:rPr lang="fa-IR" sz="3200" dirty="0" smtClean="0">
                <a:solidFill>
                  <a:srgbClr val="C00000"/>
                </a:solidFill>
                <a:cs typeface="2  Titr" pitchFamily="2" charset="-78"/>
              </a:rPr>
              <a:t> برای اسکیزوفرنی</a:t>
            </a:r>
            <a:endParaRPr lang="en-US" sz="3200" dirty="0">
              <a:solidFill>
                <a:srgbClr val="C00000"/>
              </a:solidFill>
              <a:cs typeface="2  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cs typeface="2  Titr" pitchFamily="2" charset="-78"/>
              </a:rPr>
              <a:t>طبقه بندی سیر طولی در </a:t>
            </a:r>
            <a:r>
              <a:rPr lang="en-US" sz="32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DSM-IV</a:t>
            </a:r>
            <a:r>
              <a:rPr lang="fa-IR" sz="3200" dirty="0" smtClean="0">
                <a:solidFill>
                  <a:schemeClr val="accent1">
                    <a:lumMod val="50000"/>
                  </a:schemeClr>
                </a:solidFill>
                <a:cs typeface="2  Titr" pitchFamily="2" charset="-78"/>
              </a:rPr>
              <a:t> </a:t>
            </a:r>
            <a:endParaRPr lang="en-US" sz="3200" dirty="0">
              <a:solidFill>
                <a:schemeClr val="accent1">
                  <a:lumMod val="50000"/>
                </a:schemeClr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دوره ای با علائم باقیه ای در بین دوره ها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>
                <a:solidFill>
                  <a:schemeClr val="tx2"/>
                </a:solidFill>
                <a:cs typeface="B Nazanin" pitchFamily="2" charset="-78"/>
              </a:rPr>
              <a:t> </a:t>
            </a: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دوره ای بدون علائم باقیه در بین دوره ها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دائمی 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دوره منفرد در فروکش نسبی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tx2"/>
                </a:solidFill>
                <a:cs typeface="B Nazanin" pitchFamily="2" charset="-78"/>
              </a:rPr>
              <a:t> دوره منفرد در فروکش کامل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714488"/>
            <a:ext cx="8643998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4800" dirty="0" smtClean="0">
                <a:solidFill>
                  <a:srgbClr val="0000FF"/>
                </a:solidFill>
                <a:cs typeface="2  Titr" pitchFamily="2" charset="-78"/>
              </a:rPr>
              <a:t>   </a:t>
            </a:r>
            <a:r>
              <a:rPr lang="fa-IR" sz="6600" dirty="0" smtClean="0">
                <a:solidFill>
                  <a:srgbClr val="0000FF"/>
                </a:solidFill>
                <a:cs typeface="2  Titr" pitchFamily="2" charset="-78"/>
              </a:rPr>
              <a:t>اختلال اسکیزوفرنی  </a:t>
            </a:r>
            <a:r>
              <a:rPr lang="en-US" sz="6600" dirty="0" smtClean="0">
                <a:solidFill>
                  <a:srgbClr val="0000FF"/>
                </a:solidFill>
                <a:cs typeface="2  Titr" pitchFamily="2" charset="-78"/>
              </a:rPr>
              <a:t> </a:t>
            </a:r>
            <a:endParaRPr lang="fa-IR" sz="4800" dirty="0" smtClean="0">
              <a:solidFill>
                <a:srgbClr val="0000FF"/>
              </a:solidFill>
              <a:cs typeface="2  Titr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en-US" sz="5400" dirty="0" smtClean="0">
                <a:solidFill>
                  <a:srgbClr val="0000FF"/>
                </a:solidFill>
                <a:cs typeface="2  Titr" pitchFamily="2" charset="-78"/>
              </a:rPr>
              <a:t> </a:t>
            </a:r>
            <a:r>
              <a:rPr lang="fa-IR" sz="5400" dirty="0" smtClean="0">
                <a:solidFill>
                  <a:srgbClr val="0000FF"/>
                </a:solidFill>
                <a:cs typeface="2  Titr" pitchFamily="2" charset="-78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cs typeface="2  Titr" pitchFamily="2" charset="-78"/>
              </a:rPr>
              <a:t> </a:t>
            </a:r>
            <a:r>
              <a:rPr lang="en-US" sz="5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schizophrenia</a:t>
            </a:r>
            <a:endParaRPr lang="en-US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5048920"/>
            <a:ext cx="30718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rgbClr val="0000FF"/>
                </a:solidFill>
                <a:cs typeface="2  Titr" pitchFamily="2" charset="-78"/>
              </a:rPr>
              <a:t>دکتر رحیم خلیل زاده</a:t>
            </a:r>
            <a:endParaRPr lang="en-US" sz="2800" dirty="0">
              <a:solidFill>
                <a:srgbClr val="0000FF"/>
              </a:solidFill>
              <a:cs typeface="2  Titr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3600" dirty="0" smtClean="0">
                <a:solidFill>
                  <a:srgbClr val="1F638D"/>
                </a:solidFill>
                <a:cs typeface="2  Titr" pitchFamily="2" charset="-78"/>
              </a:rPr>
              <a:t>ویژگیهای بالینی اسکیزوفرنی </a:t>
            </a:r>
            <a:endParaRPr lang="en-US" sz="3600" dirty="0">
              <a:solidFill>
                <a:srgbClr val="1F638D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3670" y="1357298"/>
            <a:ext cx="8766048" cy="5500702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اولاً – هیچ نشانه یا علامت بالینی وجود ندارد که پاتوگنومونیک اسکیزوفرنی باشد . لذا صرف معاینه بالینی بالینگر برای تشخیص دقیق کافی نبوده وتاریخچه بیمار نیز لازمه تشخیص می باشد .</a:t>
            </a: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endParaRPr lang="fa-IR" sz="28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ثانیاً- توانائی هوشی وسطح آموزش بیمار و فرهنگ و خرده فرهنگ باید مود توجه بالینگر باشد .</a:t>
            </a:r>
          </a:p>
          <a:p>
            <a:pPr algn="just" rtl="1">
              <a:lnSpc>
                <a:spcPct val="150000"/>
              </a:lnSpc>
              <a:buNone/>
            </a:pPr>
            <a:endParaRPr lang="fa-IR" sz="28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ثالثاً – علائم هر بیمار در طول زمان تغییر می کند .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356315"/>
            <a:ext cx="864399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علائم اختلال اسکیزوفرنی در سیر طولی در چهار دسته مورد توجه قرار می گیرند : </a:t>
            </a:r>
          </a:p>
          <a:p>
            <a:pPr algn="justLow" rtl="1"/>
            <a:endParaRPr lang="fa-IR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1-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علائم پیش مرضی « 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Premorbid</a:t>
            </a:r>
            <a:r>
              <a:rPr lang="fa-I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»  - این دسته علائم پیش از روند بیماری وجود دارند ، مثل شخصیت اسکیزوتایپی یا اسکیزوئید ، فاقد روابط دوستی فاقد علائق فعالیتهای گروهی ( ورزشی ) ، افرادی درونگرا ومنفعل وآرام هستند این علائم بصورت گذشته نگر شناسائی می شوند . </a:t>
            </a: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2-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علائم پیش در آمدی یا مقدماتی «</a:t>
            </a:r>
            <a:r>
              <a:rPr lang="en-US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Prodromal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» - این علائم جزء روند بیماری تلقی می شوند واینها نیز معمولاً بصورت گذشته نگر شناسائی می شوند ولذا چندان معتبر نیستند . شکایات جسمانی ، ضعف وکم قوتی ، افکار انتزاعی و فلسفی و علاقمندی به بعضی علوم خاص مثل هیپنوتیزم ، حس ششم و مسائل مذهبی </a:t>
            </a:r>
            <a:endParaRPr lang="en-US" sz="2400" dirty="0">
              <a:solidFill>
                <a:srgbClr val="002060"/>
              </a:solidFill>
              <a:cs typeface="2  Titr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14290"/>
            <a:ext cx="864399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3200" dirty="0" smtClean="0">
                <a:solidFill>
                  <a:srgbClr val="002060"/>
                </a:solidFill>
                <a:cs typeface="2  Titr" pitchFamily="2" charset="-78"/>
              </a:rPr>
              <a:t>ادامه</a:t>
            </a: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 :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3-</a:t>
            </a:r>
            <a:r>
              <a:rPr lang="en-US" sz="2400" b="1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علائم فاز حاد 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شامل علائم مثبت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منفی پسیکوز که براین اساس اسکیزوفرنی را به دو نوع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تیپ 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( دارای علائم مثبت بارز با پیش آگهی درمانی خوب )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تیپ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fa-IR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( دارای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علائم منفی بارز با پیش آگهی درمانی ضعیف ) تقسیم می کنند . </a:t>
            </a:r>
            <a:endParaRPr lang="en-US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درکتاب آکسفورد ( چکیده ) بصورت سندرم حاد ( با نشانه های مثبت )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سندرم </a:t>
            </a:r>
            <a:endParaRPr lang="en-US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مزمن ( با نشانه های منفی ) تقسیم کرده است . 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ویژگیهای بالینی سندرم حاد ، داشتن انواع علائم مثبت پسیکوز از جمله توهم</a:t>
            </a:r>
            <a:endParaRPr lang="en-US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انواع هذیان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سراسیمگی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بی قراری ، در خود فرو رفتگی  ، خنده های بی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مورد ، مات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مبهوت وتغییرات خلقی وخیلی مسائل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علائم دیگر می باشد . </a:t>
            </a:r>
          </a:p>
          <a:p>
            <a:pPr algn="justLow" rtl="1">
              <a:lnSpc>
                <a:spcPct val="150000"/>
              </a:lnSpc>
            </a:pPr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406" y="525734"/>
            <a:ext cx="88583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/>
            <a:r>
              <a:rPr lang="fa-IR" sz="4400" dirty="0" smtClean="0">
                <a:solidFill>
                  <a:srgbClr val="002060"/>
                </a:solidFill>
                <a:cs typeface="2  Titr" pitchFamily="2" charset="-78"/>
              </a:rPr>
              <a:t>ادامه</a:t>
            </a:r>
            <a:r>
              <a:rPr lang="fa-IR" sz="2400" dirty="0" smtClean="0">
                <a:solidFill>
                  <a:srgbClr val="002060"/>
                </a:solidFill>
                <a:cs typeface="2  Titr" pitchFamily="2" charset="-78"/>
              </a:rPr>
              <a:t> :</a:t>
            </a:r>
            <a:endParaRPr lang="en-US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Low" rtl="1"/>
            <a:endParaRPr lang="fa-IR" sz="2400" dirty="0" smtClean="0">
              <a:solidFill>
                <a:srgbClr val="002060"/>
              </a:solidFill>
              <a:cs typeface="2  Titr" pitchFamily="2" charset="-78"/>
            </a:endParaRPr>
          </a:p>
          <a:p>
            <a:pPr algn="justLow" rtl="1">
              <a:lnSpc>
                <a:spcPct val="150000"/>
              </a:lnSpc>
            </a:pPr>
            <a:r>
              <a:rPr lang="en-US" sz="2400" b="1" dirty="0" smtClean="0">
                <a:solidFill>
                  <a:srgbClr val="C00000"/>
                </a:solidFill>
                <a:cs typeface="B Nazanin" pitchFamily="2" charset="-78"/>
              </a:rPr>
              <a:t>4</a:t>
            </a:r>
            <a:r>
              <a:rPr lang="fa-IR" sz="2400" b="1" dirty="0" smtClean="0">
                <a:solidFill>
                  <a:srgbClr val="C00000"/>
                </a:solidFill>
                <a:cs typeface="B Nazanin" pitchFamily="2" charset="-78"/>
              </a:rPr>
              <a:t>-</a:t>
            </a:r>
            <a:r>
              <a:rPr lang="en-US" sz="2400" b="1" dirty="0" smtClean="0">
                <a:solidFill>
                  <a:srgbClr val="C0000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علائم باقیمانده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هذیانها وتوهمات کم رنگ شده ومعمولاً علائم منفی پسیکوز بارزتر می شوند . 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مثل کندی هیجانی ، انزوای اجتماعی ، کاهش فعالیت وضعیف شدن اراده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قوه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ابتکار ، فقدان سائق (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drive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)،اختلال درمهارتهای زندگی ، عاطفه کند و نامتناسب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این علائم معادل سندرم مزمنی است که در چکیده آکسفورد توصیف شده .</a:t>
            </a:r>
          </a:p>
          <a:p>
            <a:pPr algn="justLow" rtl="1">
              <a:lnSpc>
                <a:spcPct val="150000"/>
              </a:lnSpc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</a:t>
            </a:r>
          </a:p>
          <a:p>
            <a:pPr algn="justLow" rtl="1"/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انواع اسکیزوفرنی 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4282" y="1500174"/>
            <a:ext cx="8715436" cy="5357826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اسکیزوفرنی بر اساس تابلوی بالینی غالبی که دارد به پنج نوع کلاسیک تقسیم می شوند :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	1- نوع پارانوئید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	2- نوع نابسامان (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disorganized</a:t>
            </a: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)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	3- نوع کاتاتونیک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	4- نوع نامتمایز </a:t>
            </a:r>
          </a:p>
          <a:p>
            <a:pPr algn="just" rtl="1">
              <a:lnSpc>
                <a:spcPct val="150000"/>
              </a:lnSpc>
              <a:buNone/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	5- نوع باقیمانده (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residual</a:t>
            </a: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)</a:t>
            </a:r>
            <a:endParaRPr lang="en-US" sz="26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نوع پارانوئید 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00174"/>
            <a:ext cx="9072594" cy="5357826"/>
          </a:xfrm>
        </p:spPr>
        <p:txBody>
          <a:bodyPr>
            <a:normAutofit fontScale="92500"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</a:t>
            </a:r>
            <a:r>
              <a:rPr lang="fa-IR" sz="27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اشتغال خاطر با یک هذیان و بطور سنتی از نوع گزند وآسیب ( 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persecutory</a:t>
            </a:r>
            <a:r>
              <a:rPr lang="fa-IR" sz="27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)یا خود بزرگ بینی ( </a:t>
            </a:r>
            <a:r>
              <a:rPr lang="en-US" sz="27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grandiosity</a:t>
            </a:r>
            <a:r>
              <a:rPr lang="fa-IR" sz="27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) وتوهمات شنوائی مکرر.</a:t>
            </a:r>
          </a:p>
          <a:p>
            <a:pPr algn="justLow" rtl="1">
              <a:lnSpc>
                <a:spcPct val="200000"/>
              </a:lnSpc>
              <a:buNone/>
            </a:pPr>
            <a:r>
              <a:rPr lang="fa-IR" sz="27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معمولاً دیررس بوده و پسرفت اینها از نظر واکنشهای هیجانی ورفتاری وتوانائی های ذهنی کمتر است . این نوع عموماً پر تنش ، شکاک ، مقاوم ، در خود فرو رفته وگاهاً متخاصم وپرخاشگرند . اما می توانند در موقعیتهای اجتماعی خود را حفظ کنند و بدون شرح حال اطرافیان گاهی تشخیص اینها مشکل است .</a:t>
            </a:r>
          </a:p>
          <a:p>
            <a:pPr algn="just" rtl="1">
              <a:lnSpc>
                <a:spcPct val="150000"/>
              </a:lnSpc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نوع نابسامان </a:t>
            </a:r>
            <a:r>
              <a:rPr lang="fa-IR" b="1" dirty="0" smtClean="0">
                <a:solidFill>
                  <a:srgbClr val="008080"/>
                </a:solidFill>
                <a:cs typeface="B Nazanin" pitchFamily="2" charset="-78"/>
              </a:rPr>
              <a:t>( </a:t>
            </a:r>
            <a:r>
              <a:rPr lang="en-U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disorganized</a:t>
            </a:r>
            <a:r>
              <a:rPr lang="fa-IR" b="1" dirty="0" smtClean="0">
                <a:solidFill>
                  <a:srgbClr val="008080"/>
                </a:solidFill>
                <a:cs typeface="B Nazanin" pitchFamily="2" charset="-78"/>
              </a:rPr>
              <a:t> ) 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85950"/>
            <a:ext cx="9072594" cy="5357826"/>
          </a:xfrm>
        </p:spPr>
        <p:txBody>
          <a:bodyPr>
            <a:normAutofit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</a:t>
            </a: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در این نوع پسرفت آشکار به رفتارهای بدوی وجود دارد ،مهار گسیخته و سازمان نیافته هستند . شروع زود هنگام دارد . فعالیتهای اینها غیر هدفمند بوده و سازنده نیست . پاسخهای هیجانی نامتناسب دارند . خنده های بی دلیل وشکلک در آوردن بی جا در این بیماران شایع است </a:t>
            </a:r>
          </a:p>
          <a:p>
            <a:pPr algn="just" rtl="1">
              <a:lnSpc>
                <a:spcPct val="150000"/>
              </a:lnSpc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نوع کاتاتونیک 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785950"/>
            <a:ext cx="9072594" cy="5357826"/>
          </a:xfrm>
        </p:spPr>
        <p:txBody>
          <a:bodyPr>
            <a:normAutofit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</a:t>
            </a: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علامت وآشفتگی بارز اینها در کارکرد حرکتی بوده وشامل حالات بهت ، منفی کاری ، اتخاذ وضعیتهای خاص بدنی وگاهاً تغییر سریع بین دو حالت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excitement</a:t>
            </a: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و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stupor</a:t>
            </a: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پیدا می کنند . </a:t>
            </a:r>
          </a:p>
          <a:p>
            <a:pPr algn="justLow" rtl="1">
              <a:lnSpc>
                <a:spcPct val="200000"/>
              </a:lnSpc>
              <a:buNone/>
            </a:pPr>
            <a:r>
              <a:rPr lang="fa-IR" sz="26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استرئوتایپی، حرکات ادائی ( مانوریسم ) انعطاف مومی ، سکوت از علائم شایع اینهاست .</a:t>
            </a:r>
          </a:p>
          <a:p>
            <a:pPr algn="just" rtl="1">
              <a:lnSpc>
                <a:spcPct val="150000"/>
              </a:lnSpc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نوع نامتمایز  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857388"/>
            <a:ext cx="8786874" cy="5357826"/>
          </a:xfrm>
        </p:spPr>
        <p:txBody>
          <a:bodyPr>
            <a:normAutofit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بیمارانی که به وضوح مبتلا به اسکیزوفرنی هستند ( معیارهای علائم مشخصه اسکیزوفرنی را دارند ) ولی قابل انتساب به هیچکدام از انواع پارانوئی ، نابسامان و کاتاتونیک نمی باشند . </a:t>
            </a:r>
          </a:p>
          <a:p>
            <a:pPr algn="just" rtl="1">
              <a:lnSpc>
                <a:spcPct val="150000"/>
              </a:lnSpc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نوع با قیمانده </a:t>
            </a:r>
            <a:r>
              <a:rPr lang="fa-IR" b="1" dirty="0" smtClean="0">
                <a:solidFill>
                  <a:srgbClr val="008080"/>
                </a:solidFill>
                <a:cs typeface="B Nazanin" pitchFamily="2" charset="-78"/>
              </a:rPr>
              <a:t>( </a:t>
            </a:r>
            <a:r>
              <a:rPr lang="en-US" b="1" dirty="0" smtClean="0">
                <a:solidFill>
                  <a:srgbClr val="008080"/>
                </a:solidFill>
                <a:cs typeface="B Nazanin" pitchFamily="2" charset="-78"/>
              </a:rPr>
              <a:t> </a:t>
            </a:r>
            <a:r>
              <a:rPr lang="en-U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Residual</a:t>
            </a:r>
            <a:r>
              <a:rPr lang="fa-IR" b="1" dirty="0" smtClean="0">
                <a:solidFill>
                  <a:srgbClr val="008080"/>
                </a:solidFill>
                <a:cs typeface="B Nazanin" pitchFamily="2" charset="-78"/>
              </a:rPr>
              <a:t> )</a:t>
            </a:r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  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857388"/>
            <a:ext cx="8786874" cy="5357826"/>
          </a:xfrm>
        </p:spPr>
        <p:txBody>
          <a:bodyPr>
            <a:normAutofit/>
          </a:bodyPr>
          <a:lstStyle/>
          <a:p>
            <a:pPr algn="justLow" rtl="1">
              <a:lnSpc>
                <a:spcPct val="200000"/>
              </a:lnSpc>
              <a:buNone/>
            </a:pPr>
            <a:r>
              <a:rPr lang="fa-IR" sz="28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     در این نوع توهم و هذیان وجود دارد ولی برجسته نبوده وکم رنگ شده وفاقد عواطف قدرتمند توام هذیان وتوهم است . شواهد وجود اختلال هیچ وقت از بین نرفته وکندی هیجانی وانزوای اجتماعی ، رفتار نامتعارف ، تفکر غیر منطقی وبه درجاتی سستی تداعی ها از علائم شایع این نوع می باشد . </a:t>
            </a:r>
          </a:p>
          <a:p>
            <a:pPr algn="just" rtl="1">
              <a:lnSpc>
                <a:spcPct val="150000"/>
              </a:lnSpc>
              <a:buNone/>
            </a:pPr>
            <a:endParaRPr lang="en-US" sz="26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20" y="1214422"/>
            <a:ext cx="850112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800" b="1" dirty="0" smtClean="0"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یک سندرم بالینی با آسیب شناسی روانی متغیر و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تظاهرات بالینی 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و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پاسخ درمانی و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سیر بیماری متفاوت می باشد .</a:t>
            </a:r>
          </a:p>
          <a:p>
            <a:pPr algn="just" rtl="1"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fa-IR" sz="28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تشخیص اسکیزوفرنی برشرح حال متکی است .</a:t>
            </a:r>
          </a:p>
          <a:p>
            <a:pPr algn="just" rtl="1"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fa-IR" sz="28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روش پاراکلینیکی خاصی برای تشخیص وجود ندارد .</a:t>
            </a:r>
          </a:p>
          <a:p>
            <a:pPr algn="just" rtl="1">
              <a:lnSpc>
                <a:spcPct val="150000"/>
              </a:lnSpc>
              <a:buClr>
                <a:srgbClr val="0000FF"/>
              </a:buClr>
              <a:buFont typeface="Wingdings" pitchFamily="2" charset="2"/>
              <a:buChar char="§"/>
            </a:pPr>
            <a:endParaRPr lang="fa-IR" sz="28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مزمن و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عود کننده و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اکثر موارد رو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به تباهی می باشد .</a:t>
            </a:r>
            <a:r>
              <a:rPr lang="en-US" sz="28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86182" y="272457"/>
            <a:ext cx="5072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dirty="0" smtClean="0">
                <a:solidFill>
                  <a:srgbClr val="002060"/>
                </a:solidFill>
                <a:cs typeface="2  Titr" pitchFamily="2" charset="-78"/>
              </a:rPr>
              <a:t>سیر و پیش آگهی اسکیزوفرنی</a:t>
            </a:r>
            <a:endParaRPr lang="en-US" sz="3200" dirty="0">
              <a:solidFill>
                <a:srgbClr val="002060"/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34777"/>
            <a:ext cx="8929718" cy="45012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FFC000"/>
              </a:buClr>
              <a:buSzPct val="145000"/>
              <a:buFont typeface="Wingdings" pitchFamily="2" charset="2"/>
              <a:buChar char="q"/>
            </a:pPr>
            <a:r>
              <a:rPr lang="fa-IR" dirty="0" smtClean="0"/>
              <a:t> 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سیر شناخته شده اسکیزوفرنی پر از تشدید و فروکش است .</a:t>
            </a:r>
          </a:p>
          <a:p>
            <a:pPr algn="just" rtl="1">
              <a:buClr>
                <a:srgbClr val="FFC000"/>
              </a:buClr>
            </a:pPr>
            <a:endParaRPr lang="fa-IR" sz="28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C000"/>
              </a:buClr>
              <a:buSzPct val="100000"/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 بدنبال هر بار عود تباهی بیشتری در کارکرد پایه بیمار صورت می 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        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گیرد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و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پس از هر بارعود به کارکرد پایه قبلی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باز نمی گردد که این 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    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موضوع تمایز عمده اسکیزوفرنی </a:t>
            </a: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از اختلالات خلقی می باشد .</a:t>
            </a:r>
            <a:endParaRPr lang="en-US" sz="28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buClr>
                <a:srgbClr val="FFC000"/>
              </a:buClr>
            </a:pPr>
            <a:endParaRPr lang="en-US" sz="28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800" b="1" dirty="0" smtClean="0">
                <a:solidFill>
                  <a:srgbClr val="002060"/>
                </a:solidFill>
                <a:cs typeface="B Nazanin" pitchFamily="2" charset="-78"/>
              </a:rPr>
              <a:t>به مرور زمان علائم مثبت کم می شود و علائم منفی بارزتر می گردد . 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	</a:t>
            </a:r>
            <a:endParaRPr lang="en-US" sz="23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57166"/>
            <a:ext cx="8929718" cy="5978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buClr>
                <a:srgbClr val="FFC000"/>
              </a:buClr>
              <a:buSzPct val="120000"/>
              <a:buFont typeface="Wingdings" pitchFamily="2" charset="2"/>
              <a:buChar char="q"/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در کتاب چکیده آکسفورد سیر اسکیزوفرنی به شکل زیر مطرح شده است :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  بیماری حاد با بهبودی کامل			20%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  بیماری حاد راجعه 				20%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  بیماری مزمن با شروع حاد 			20%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  بیماری مزمن با شروع تدریجی 			20%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    خودکشی 					15-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10%</a:t>
            </a:r>
            <a:endParaRPr lang="en-US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q"/>
            </a:pPr>
            <a:endParaRPr lang="en-US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C000"/>
              </a:buClr>
              <a:buSzPct val="110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پیش آگهی بیماران اسکیزوفرن به عوامل متعددی از جمله ویژگیهای بالینی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بیمار و ویژگیهای فردی خود بیمار ، وقایع زندگی ، سیستم حمایتی بیمار ،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زمینه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فرهنگی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تحصیلی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خیلی مسائل دیگر مربوط می باشد . 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	</a:t>
            </a:r>
            <a:endParaRPr lang="en-US" sz="23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2910" y="357166"/>
            <a:ext cx="7858180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 rtl="1"/>
            <a:r>
              <a:rPr lang="fa-IR" sz="2400" dirty="0" smtClean="0">
                <a:solidFill>
                  <a:schemeClr val="accent1">
                    <a:lumMod val="75000"/>
                  </a:schemeClr>
                </a:solidFill>
                <a:cs typeface="2  Titr" pitchFamily="2" charset="-78"/>
              </a:rPr>
              <a:t>خصایصی که در خوب یا بد بودن پیش آگهی اسکیزوفرنی اهمیت دارند</a:t>
            </a:r>
            <a:endParaRPr lang="en-US" sz="2400" dirty="0">
              <a:solidFill>
                <a:schemeClr val="accent1">
                  <a:lumMod val="75000"/>
                </a:schemeClr>
              </a:solidFill>
              <a:cs typeface="2  Titr" pitchFamily="2" charset="-7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42910" y="954428"/>
          <a:ext cx="7858180" cy="5758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9090"/>
                <a:gridCol w="3929090"/>
              </a:tblGrid>
              <a:tr h="414133">
                <a:tc>
                  <a:txBody>
                    <a:bodyPr/>
                    <a:lstStyle/>
                    <a:p>
                      <a:pPr algn="ctr"/>
                      <a:r>
                        <a:rPr lang="fa-IR" sz="2400" dirty="0" smtClean="0">
                          <a:cs typeface="2  Titr" pitchFamily="2" charset="-78"/>
                        </a:rPr>
                        <a:t>پیش آگهی بد </a:t>
                      </a:r>
                      <a:endParaRPr lang="en-US" sz="2400" dirty="0">
                        <a:cs typeface="2  Titr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fa-IR" sz="2400" dirty="0" smtClean="0">
                          <a:cs typeface="2  Titr" pitchFamily="2" charset="-78"/>
                        </a:rPr>
                        <a:t>پیش آگهی خوب</a:t>
                      </a:r>
                      <a:endParaRPr lang="en-US" sz="2400" dirty="0">
                        <a:cs typeface="2  Titr" pitchFamily="2" charset="-78"/>
                      </a:endParaRPr>
                    </a:p>
                  </a:txBody>
                  <a:tcPr/>
                </a:tc>
              </a:tr>
              <a:tr h="5300907"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dirty="0" smtClean="0">
                          <a:cs typeface="B Nazanin" pitchFamily="2" charset="-78"/>
                        </a:rPr>
                        <a:t>شروع در سن</a:t>
                      </a:r>
                      <a:r>
                        <a:rPr lang="fa-IR" sz="1400" b="1" baseline="0" dirty="0" smtClean="0">
                          <a:cs typeface="B Nazanin" pitchFamily="2" charset="-78"/>
                        </a:rPr>
                        <a:t> پایین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نبود عوامل آشکار ساز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شروع تدریجی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بد بودن سابقه پیش مرضی از نظر اجتماعی ، جنسی وشغلی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انزوا ودرخودماندگی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ازدواج نکرده ، طلاق گرفته یا بیوه بودن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سابقه اسکیزوفرنی در خانواده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ضعیف بودن نظامهای حمایتی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وجود علایم منفی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داشتن نشانه ها وعلایم عصبی( نورولوژیک )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سابقه آسیب دیدگی ( تروما ) در حول وحوش تولد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نبود هیچ گونه فروکشی در عرض سه سال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عودهای مکرر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سابقه تهاجم</a:t>
                      </a:r>
                      <a:endParaRPr lang="fa-IR" b="1" baseline="0" dirty="0" smtClean="0">
                        <a:cs typeface="B Nazanin" pitchFamily="2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dirty="0" smtClean="0">
                          <a:cs typeface="B Nazanin" pitchFamily="2" charset="-78"/>
                        </a:rPr>
                        <a:t>شروع در سن</a:t>
                      </a:r>
                      <a:r>
                        <a:rPr lang="fa-IR" sz="1400" b="1" baseline="0" dirty="0" smtClean="0">
                          <a:cs typeface="B Nazanin" pitchFamily="2" charset="-78"/>
                        </a:rPr>
                        <a:t> بالا 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وجود عوامل آشکارساز واضح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شروع حاد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خوب بودن سابقه پیش مرضی از نظر اجتماعی ، جنسی ، و شغلی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وجود علایم اختلالات خلقی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( به ویژه اختلالات افسردگی )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متاهل بودن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وجود سابقه اختلالات خلقی در خانواده 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برخورداری از یک نظام حمایتی خوب</a:t>
                      </a:r>
                    </a:p>
                    <a:p>
                      <a:pPr algn="just" rtl="1">
                        <a:lnSpc>
                          <a:spcPct val="150000"/>
                        </a:lnSpc>
                      </a:pPr>
                      <a:r>
                        <a:rPr lang="fa-IR" sz="1400" b="1" baseline="0" dirty="0" smtClean="0">
                          <a:cs typeface="B Nazanin" pitchFamily="2" charset="-78"/>
                        </a:rPr>
                        <a:t>وجود علایم مثبت</a:t>
                      </a:r>
                      <a:endParaRPr lang="en-US" sz="1400" b="1" dirty="0">
                        <a:cs typeface="B Nazanin" pitchFamily="2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1472" y="71414"/>
            <a:ext cx="80010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800" dirty="0" smtClean="0">
                <a:solidFill>
                  <a:schemeClr val="accent1">
                    <a:lumMod val="75000"/>
                  </a:schemeClr>
                </a:solidFill>
                <a:cs typeface="2  Titr" pitchFamily="2" charset="-78"/>
              </a:rPr>
              <a:t>عوامل تعیین کننده پیش آگهی ضعیف در اسکیزوفرنی</a:t>
            </a:r>
            <a:endParaRPr lang="en-US" sz="2800" dirty="0">
              <a:solidFill>
                <a:schemeClr val="accent1">
                  <a:lumMod val="75000"/>
                </a:schemeClr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28860" y="571480"/>
            <a:ext cx="4572032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 rtl="1"/>
            <a:r>
              <a:rPr lang="fa-IR" sz="2400" dirty="0" smtClean="0">
                <a:solidFill>
                  <a:schemeClr val="accent1"/>
                </a:solidFill>
                <a:cs typeface="2  Titr" pitchFamily="2" charset="-78"/>
              </a:rPr>
              <a:t>ویژگیهای بیماری </a:t>
            </a:r>
            <a:endParaRPr lang="en-US" sz="2400" dirty="0">
              <a:solidFill>
                <a:schemeClr val="accent1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28860" y="1000108"/>
            <a:ext cx="4572032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شروع بی سروصدا و تدریجی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</a:pP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طولانی بودن دوره ی اول بیماری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</a:pP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سابقه ی روانپزشکی قبلی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</a:pP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علایم منفی 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</a:pP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justLow" rtl="1"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سن پائین تر در هنگام شروع </a:t>
            </a:r>
            <a:endParaRPr lang="en-US" b="1" dirty="0" smtClean="0">
              <a:solidFill>
                <a:schemeClr val="accent1"/>
              </a:solidFill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8860" y="3714752"/>
            <a:ext cx="4500594" cy="46166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r" rtl="1"/>
            <a:r>
              <a:rPr lang="fa-IR" sz="2400" dirty="0" smtClean="0">
                <a:solidFill>
                  <a:schemeClr val="accent1"/>
                </a:solidFill>
                <a:cs typeface="2  Titr" pitchFamily="2" charset="-78"/>
              </a:rPr>
              <a:t>ویژگیهای بیمار</a:t>
            </a:r>
            <a:endParaRPr lang="en-US" sz="2400" dirty="0">
              <a:solidFill>
                <a:schemeClr val="accent1"/>
              </a:solidFill>
              <a:cs typeface="2  Titr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4000504"/>
            <a:ext cx="4500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fa-IR" dirty="0" smtClean="0"/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مذکر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مجرد ، جدا شده ، بیوه یا طلاق گرفته 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سازگاری روانی- جسمی ضعیف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سابقه ی مشکلات شغلی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انزوای اجتماعی </a:t>
            </a:r>
            <a:endParaRPr lang="fa-IR" b="1" dirty="0" smtClean="0">
              <a:solidFill>
                <a:schemeClr val="accent1"/>
              </a:solidFill>
              <a:cs typeface="B Nazanin" pitchFamily="2" charset="-78"/>
            </a:endParaRPr>
          </a:p>
          <a:p>
            <a:pPr algn="r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q"/>
            </a:pPr>
            <a:r>
              <a:rPr lang="fa-IR" b="1" dirty="0" smtClean="0">
                <a:solidFill>
                  <a:schemeClr val="accent1"/>
                </a:solidFill>
                <a:cs typeface="B Nazanin" pitchFamily="2" charset="-78"/>
              </a:rPr>
              <a:t>  </a:t>
            </a:r>
            <a:r>
              <a:rPr lang="fa-IR" sz="2000" b="1" dirty="0" smtClean="0">
                <a:solidFill>
                  <a:schemeClr val="accent1"/>
                </a:solidFill>
                <a:cs typeface="B Nazanin" pitchFamily="2" charset="-78"/>
              </a:rPr>
              <a:t>همکاری ضعیف با درمان </a:t>
            </a:r>
            <a:endParaRPr lang="en-US" b="1" dirty="0">
              <a:solidFill>
                <a:schemeClr val="accent1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5400" dirty="0" smtClean="0">
                <a:solidFill>
                  <a:srgbClr val="008080"/>
                </a:solidFill>
                <a:cs typeface="2  Titr" pitchFamily="2" charset="-78"/>
              </a:rPr>
              <a:t>درمان</a:t>
            </a:r>
            <a:endParaRPr lang="en-US" sz="5400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44" y="1727192"/>
            <a:ext cx="878687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گرچه داروهای آنتی سایکوتیک تکیه گاه اصلی درمان اسکیزوفرنی به شماره می رود ، مداخله های روانی – اجتماعی می توانند بهبود بالینی را تقویت کنند .</a:t>
            </a:r>
          </a:p>
          <a:p>
            <a:pPr algn="just" rtl="1">
              <a:lnSpc>
                <a:spcPct val="150000"/>
              </a:lnSpc>
            </a:pPr>
            <a:endParaRPr lang="fa-IR" sz="2400" b="1" dirty="0" smtClean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2  Titr" pitchFamily="2" charset="-78"/>
              </a:rPr>
              <a:t>اندیکاسیونهای عمده بستری کردن </a:t>
            </a:r>
            <a:r>
              <a:rPr lang="fa-IR" sz="2400" b="1" dirty="0" smtClean="0">
                <a:solidFill>
                  <a:schemeClr val="accent1">
                    <a:lumMod val="75000"/>
                  </a:schemeClr>
                </a:solidFill>
                <a:cs typeface="B Nazanin" pitchFamily="2" charset="-78"/>
              </a:rPr>
              <a:t>:  اهداف تشخیصی ، برقرار نمودن درمان داروئی ، تضمین امنیت بیمار به خاطر افکار خودکشی یا دیگر کشی و یا داشتن رفتارهای نابسامان از جمله ناتوانی از برآوردن نیازهای پایه نظیر خوراک ، پوشاک و سرپناه</a:t>
            </a:r>
            <a:endParaRPr lang="en-US" sz="2400" b="1" dirty="0">
              <a:solidFill>
                <a:schemeClr val="accent1">
                  <a:lumMod val="75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درمانهای بیولوژیک </a:t>
            </a:r>
            <a:r>
              <a:rPr lang="fa-IR" sz="3200" dirty="0" smtClean="0">
                <a:solidFill>
                  <a:srgbClr val="008080"/>
                </a:solidFill>
                <a:cs typeface="2  Titr" pitchFamily="2" charset="-78"/>
              </a:rPr>
              <a:t>:</a:t>
            </a:r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   داروئی </a:t>
            </a:r>
            <a:r>
              <a:rPr lang="en-US" dirty="0" smtClean="0">
                <a:solidFill>
                  <a:srgbClr val="008080"/>
                </a:solidFill>
                <a:cs typeface="2  Titr" pitchFamily="2" charset="-78"/>
              </a:rPr>
              <a:t> </a:t>
            </a:r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و</a:t>
            </a:r>
            <a:r>
              <a:rPr lang="en-US" dirty="0" smtClean="0">
                <a:solidFill>
                  <a:srgbClr val="008080"/>
                </a:solidFill>
                <a:latin typeface="Times New Roman" pitchFamily="18" charset="0"/>
                <a:cs typeface="Times New Roman" pitchFamily="18" charset="0"/>
              </a:rPr>
              <a:t>ECT </a:t>
            </a:r>
            <a:endParaRPr lang="en-US" dirty="0">
              <a:solidFill>
                <a:srgbClr val="00808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43050"/>
            <a:ext cx="892971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rgbClr val="FFC000"/>
              </a:buClr>
              <a:buSzPct val="110000"/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داروهای آنتی پسیکوتیک که شامل دو دسته آتیپیک ( نسل جدید )یا کلاسیک   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    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و قدیمی ( یا نسل اول ) </a:t>
            </a:r>
            <a:endParaRPr lang="en-US" sz="24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>
              <a:buClr>
                <a:srgbClr val="FFC000"/>
              </a:buClr>
            </a:pPr>
            <a:endParaRPr lang="en-US" sz="24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داروهای نسل جدید ( آتیپیک ها ) به علت داشتن عوارض کم اکستراپیرامیدال 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      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و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تاثیرشان روی علائم منفی پسیکوز نسبت به داروهای قدیمی ترجیح داده می 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      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شوند و انتخاب اول می باشند .</a:t>
            </a:r>
            <a:endParaRPr lang="en-US" sz="24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>
              <a:buClr>
                <a:srgbClr val="FFC000"/>
              </a:buClr>
            </a:pPr>
            <a:endParaRPr lang="en-US" sz="24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از آنجائی که درمان بیماران اسکیزوفرنی طولانی مدت بوده و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لذا گاهی بعضی 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          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بیماران پذیرش درمانی ندارند که در اینگونه موارد استفاده از داروهای طولانی اثر 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     </a:t>
            </a:r>
            <a:r>
              <a:rPr lang="fa-IR" sz="2400" b="1" dirty="0" smtClean="0">
                <a:solidFill>
                  <a:srgbClr val="1F638D"/>
                </a:solidFill>
                <a:cs typeface="B Nazanin" pitchFamily="2" charset="-78"/>
              </a:rPr>
              <a:t>مفید خواهند داشت </a:t>
            </a:r>
            <a:r>
              <a:rPr lang="en-US" sz="2400" b="1" dirty="0" smtClean="0">
                <a:solidFill>
                  <a:srgbClr val="1F638D"/>
                </a:solidFill>
                <a:cs typeface="B Nazanin" pitchFamily="2" charset="-78"/>
              </a:rPr>
              <a:t>.</a:t>
            </a:r>
            <a:endParaRPr lang="en-US" sz="2400" b="1" dirty="0">
              <a:solidFill>
                <a:srgbClr val="1F638D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428604"/>
            <a:ext cx="8572560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dirty="0" smtClean="0">
                <a:solidFill>
                  <a:srgbClr val="002060"/>
                </a:solidFill>
                <a:cs typeface="2  Titr" pitchFamily="2" charset="-78"/>
              </a:rPr>
              <a:t>چند نمونه از داروهای کلاسیک وآتیپیک و محدوده دوز زمانی آنها به قرار زیر است </a:t>
            </a:r>
            <a:r>
              <a:rPr lang="fa-IR" dirty="0" smtClean="0">
                <a:solidFill>
                  <a:srgbClr val="002060"/>
                </a:solidFill>
                <a:cs typeface="2  Titr" pitchFamily="2" charset="-78"/>
              </a:rPr>
              <a:t>:</a:t>
            </a:r>
            <a:endParaRPr lang="en-US" dirty="0">
              <a:solidFill>
                <a:srgbClr val="002060"/>
              </a:solidFill>
              <a:cs typeface="2  Titr" pitchFamily="2" charset="-7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29124" y="2249283"/>
            <a:ext cx="45005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هالوپریدول            </a:t>
            </a:r>
            <a:r>
              <a:rPr lang="en-US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   30-2</a:t>
            </a:r>
          </a:p>
          <a:p>
            <a:pPr algn="just" rtl="1"/>
            <a:endParaRPr lang="fa-IR" sz="28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کلرپرومازپین        </a:t>
            </a:r>
            <a:r>
              <a:rPr lang="en-US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  600-100</a:t>
            </a:r>
          </a:p>
          <a:p>
            <a:pPr algn="just" rtl="1"/>
            <a:endParaRPr lang="fa-IR" sz="28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تری فلوئوپرازین     </a:t>
            </a:r>
            <a:r>
              <a:rPr lang="en-US" sz="2800" b="1" dirty="0" smtClean="0">
                <a:solidFill>
                  <a:srgbClr val="1F638D"/>
                </a:solidFill>
                <a:cs typeface="B Nazanin" pitchFamily="2" charset="-78"/>
              </a:rPr>
              <a:t> </a:t>
            </a:r>
            <a:r>
              <a:rPr lang="en-US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 30-5</a:t>
            </a:r>
          </a:p>
          <a:p>
            <a:pPr algn="just" rtl="1"/>
            <a:endParaRPr lang="fa-IR" sz="28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/>
            <a:endParaRPr lang="en-US" sz="2800" b="1" dirty="0">
              <a:solidFill>
                <a:srgbClr val="1F638D"/>
              </a:solidFill>
              <a:cs typeface="B Nazanin" pitchFamily="2" charset="-7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42908" y="2214554"/>
            <a:ext cx="40005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ریسپریدون    </a:t>
            </a:r>
            <a:r>
              <a:rPr lang="en-US" sz="2800" b="1" dirty="0" smtClean="0">
                <a:solidFill>
                  <a:srgbClr val="1F638D"/>
                </a:solidFill>
                <a:cs typeface="B Nazanin" pitchFamily="2" charset="-78"/>
              </a:rPr>
              <a:t>  </a:t>
            </a:r>
            <a:r>
              <a:rPr lang="en-US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fa-IR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16-4</a:t>
            </a:r>
          </a:p>
          <a:p>
            <a:pPr algn="just" rtl="1"/>
            <a:endParaRPr lang="fa-IR" sz="28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اولانزاپین       </a:t>
            </a:r>
            <a:r>
              <a:rPr lang="en-US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    20-5</a:t>
            </a:r>
          </a:p>
          <a:p>
            <a:pPr algn="just" rtl="1"/>
            <a:endParaRPr lang="fa-IR" sz="28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/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کلوزاپین        </a:t>
            </a:r>
            <a:r>
              <a:rPr lang="en-US" sz="20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  900-100</a:t>
            </a:r>
            <a:endParaRPr lang="en-US" sz="2800" dirty="0"/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 rtl="1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حساسیت افراد تحت درمان با داروهای آنتی پسیکوتیک در بروز عوارض عصبی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(اکستراپیرامیدال ) متفاوت بوده و برای پیشگیری ازعوارض اکستراپیرامیدال از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داروهای ضد پارکینسون مثل آنتی کولینرژیک ها (بی پیریدین ،تری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هگزیفنیدین </a:t>
            </a:r>
            <a:endParaRPr lang="en-US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Clr>
                <a:srgbClr val="00B0F0"/>
              </a:buClr>
            </a:pP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استفاده می شود .</a:t>
            </a:r>
          </a:p>
          <a:p>
            <a:pPr algn="just" rtl="1">
              <a:lnSpc>
                <a:spcPct val="150000"/>
              </a:lnSpc>
              <a:buClr>
                <a:srgbClr val="00B0F0"/>
              </a:buClr>
            </a:pPr>
            <a:endParaRPr lang="fa-IR" sz="24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Low" rtl="1">
              <a:lnSpc>
                <a:spcPct val="150000"/>
              </a:lnSpc>
              <a:buClr>
                <a:srgbClr val="00B0F0"/>
              </a:buClr>
              <a:buFont typeface="Wingdings" pitchFamily="2" charset="2"/>
              <a:buChar char="q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از داروهای فوق کلوزاپین اندیکاسیون محدود داشته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در مواقع مقاوم به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سایر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انواع درمانهای دیگر آنتی پسیکوتیکی کاربرد داشته وبه علت داشتن عوارض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خونی مهمی از جمله آگرانولوسیتوز که در کمتر از 1% موارد دیده می شود پروتکل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خاص درمانی با کنترل 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CBC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هفتگی تا شش ماه وسپس دو هفتگی تا آخر سال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اول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دارد . وپس از یک سال رفته رفته احتمال این عارضه کمتر دیده می شود .</a:t>
            </a:r>
            <a:endParaRPr lang="en-US" sz="2400" b="1" dirty="0"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42844" y="1012812"/>
            <a:ext cx="85725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chemeClr val="accent2"/>
              </a:buClr>
              <a:buSzPct val="115000"/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accent2"/>
                </a:solidFill>
                <a:cs typeface="B Nazanin" pitchFamily="2" charset="-78"/>
              </a:rPr>
              <a:t>  </a:t>
            </a:r>
            <a:r>
              <a:rPr lang="fa-IR" sz="2400" b="1" dirty="0" smtClean="0">
                <a:solidFill>
                  <a:schemeClr val="accent2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عارضه دیگر کلوزاپین تشنج بوده که وابسته به دوز می باشد و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        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در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بالاتر از 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دوز 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mg/day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 600 حدود 5% دیده می شود 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.</a:t>
            </a:r>
          </a:p>
          <a:p>
            <a:pPr algn="just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endParaRPr lang="en-US" sz="2800" b="1" dirty="0" smtClean="0">
              <a:solidFill>
                <a:srgbClr val="0070C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Clr>
                <a:schemeClr val="accent2"/>
              </a:buCl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ECT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 یکی دیگر از شیوه های درمانی بوده و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بخصوص در بیماران 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    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حاد به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اندازه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داروهای آنتی پسیکوتیک موثر می باشد وتجویز هر </a:t>
            </a:r>
            <a:r>
              <a:rPr lang="en-US" sz="2800" b="1" dirty="0" smtClean="0">
                <a:solidFill>
                  <a:srgbClr val="0070C0"/>
                </a:solidFill>
                <a:cs typeface="B Nazanin" pitchFamily="2" charset="-78"/>
              </a:rPr>
              <a:t>      </a:t>
            </a:r>
            <a:r>
              <a:rPr lang="fa-IR" sz="2800" b="1" dirty="0" smtClean="0">
                <a:solidFill>
                  <a:srgbClr val="0070C0"/>
                </a:solidFill>
                <a:cs typeface="B Nazanin" pitchFamily="2" charset="-78"/>
              </a:rPr>
              <a:t>دو با هم تاثیر درمان را بیشتر می کند .</a:t>
            </a:r>
            <a:endParaRPr lang="en-US" sz="2800" b="1" dirty="0">
              <a:solidFill>
                <a:schemeClr val="accent2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2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142852"/>
            <a:ext cx="70009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solidFill>
                  <a:srgbClr val="0000FF"/>
                </a:solidFill>
                <a:cs typeface="2  Titr" pitchFamily="2" charset="-78"/>
              </a:rPr>
              <a:t>درمانهای غیر داروئی ( درمانهای روانی – اجتماعی )</a:t>
            </a:r>
            <a:endParaRPr lang="en-US" sz="2800" dirty="0">
              <a:solidFill>
                <a:srgbClr val="0000FF"/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-71470" y="642918"/>
            <a:ext cx="9072594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درمانهای روانی اجتماعی شامل روشهای مختلفی هستند که به منظور افزایش قابلیتهای اجتماعی – خود اتکائی ، مهارتهای عملی و روابط بین فردی در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بیماران اسکیزوفرن به کارمی روند .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200" dirty="0" smtClean="0">
                <a:solidFill>
                  <a:srgbClr val="002060"/>
                </a:solidFill>
                <a:cs typeface="2  Titr" pitchFamily="2" charset="-78"/>
              </a:rPr>
              <a:t>رفتار درمانی        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جهت تقویت رفتارهای مثبت واجتناب از رفتارهای غریب </a:t>
            </a:r>
          </a:p>
          <a:p>
            <a:pPr algn="just" rtl="1"/>
            <a:endParaRPr lang="fa-IR" sz="22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002060"/>
                </a:solidFill>
                <a:cs typeface="2  Titr" pitchFamily="2" charset="-78"/>
              </a:rPr>
              <a:t>خانواده درمانی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         آموزشهای لازم خانواده جهت کاهش از هیجانات تشدید یافته ( </a:t>
            </a:r>
            <a:r>
              <a:rPr lang="en-US" sz="2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EE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)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 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                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و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خرده گیری و انتقاد بیشتر از بیماران اسکیزوفرن </a:t>
            </a:r>
          </a:p>
          <a:p>
            <a:pPr algn="just" rtl="1"/>
            <a:endParaRPr lang="fa-IR" sz="22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002060"/>
                </a:solidFill>
                <a:cs typeface="2  Titr" pitchFamily="2" charset="-78"/>
              </a:rPr>
              <a:t>گروه درمانی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       جهت کاستن از انزوای اجتماعی و افزایش احساس تعلق به یک جمع و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              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بهبود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حس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واقعیت سنجی بیماران 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002060"/>
                </a:solidFill>
                <a:cs typeface="2  Titr" pitchFamily="2" charset="-78"/>
              </a:rPr>
              <a:t>شناخت درمانی    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برای اصلاح تحریفهای شناختی وتصحیح خطاهای بیماران در قضاوت</a:t>
            </a:r>
          </a:p>
          <a:p>
            <a:pPr algn="just" rtl="1">
              <a:lnSpc>
                <a:spcPct val="150000"/>
              </a:lnSpc>
            </a:pPr>
            <a:r>
              <a:rPr lang="fa-IR" sz="2200" b="1" dirty="0" smtClean="0">
                <a:solidFill>
                  <a:srgbClr val="002060"/>
                </a:solidFill>
                <a:cs typeface="2  Titr" pitchFamily="2" charset="-78"/>
              </a:rPr>
              <a:t>کار درمانی          </a:t>
            </a:r>
            <a:r>
              <a:rPr lang="fa-IR" sz="2200" b="1" dirty="0" smtClean="0">
                <a:solidFill>
                  <a:srgbClr val="002060"/>
                </a:solidFill>
                <a:cs typeface="2  Titr" pitchFamily="2" charset="-78"/>
              </a:rPr>
              <a:t>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جهت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ارزیابی مهارتهای قبلی وکسب مهارتهای جدید و کمک در جهت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    </a:t>
            </a:r>
            <a:r>
              <a:rPr lang="en-US" sz="2200" b="1" dirty="0" smtClean="0">
                <a:solidFill>
                  <a:srgbClr val="002060"/>
                </a:solidFill>
                <a:cs typeface="B Nazanin" pitchFamily="2" charset="-78"/>
              </a:rPr>
              <a:t>                   </a:t>
            </a:r>
            <a:r>
              <a:rPr lang="fa-IR" sz="2200" b="1" dirty="0" smtClean="0">
                <a:solidFill>
                  <a:srgbClr val="002060"/>
                </a:solidFill>
                <a:cs typeface="B Nazanin" pitchFamily="2" charset="-78"/>
              </a:rPr>
              <a:t>اشتغال بیماران مفید است .</a:t>
            </a:r>
          </a:p>
          <a:p>
            <a:pPr algn="just" rtl="1">
              <a:lnSpc>
                <a:spcPct val="150000"/>
              </a:lnSpc>
            </a:pPr>
            <a:endParaRPr lang="en-US" sz="2200" b="1" dirty="0">
              <a:solidFill>
                <a:srgbClr val="002060"/>
              </a:solidFill>
              <a:cs typeface="B Nazanin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6929454" y="2500306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6786578" y="3357562"/>
            <a:ext cx="428628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10800000">
            <a:off x="7143769" y="4714884"/>
            <a:ext cx="357190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>
            <a:off x="6929453" y="5715016"/>
            <a:ext cx="35719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10800000">
            <a:off x="7215207" y="6215082"/>
            <a:ext cx="357191" cy="158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3643306" y="214290"/>
            <a:ext cx="5143504" cy="1337320"/>
          </a:xfrm>
        </p:spPr>
        <p:txBody>
          <a:bodyPr>
            <a:normAutofit/>
          </a:bodyPr>
          <a:lstStyle/>
          <a:p>
            <a:pPr algn="just" rtl="1"/>
            <a:r>
              <a:rPr lang="fa-IR" sz="4000" b="0" dirty="0" smtClean="0">
                <a:solidFill>
                  <a:srgbClr val="1F638D"/>
                </a:solidFill>
                <a:effectLst/>
                <a:cs typeface="2  Titr" pitchFamily="2" charset="-78"/>
              </a:rPr>
              <a:t>تعریف بر اساس </a:t>
            </a:r>
            <a:r>
              <a:rPr lang="en-US" sz="4000" b="0" dirty="0" smtClean="0">
                <a:solidFill>
                  <a:srgbClr val="1F638D"/>
                </a:solidFill>
                <a:effectLst/>
                <a:latin typeface="Times New Roman" pitchFamily="18" charset="0"/>
                <a:cs typeface="Times New Roman" pitchFamily="18" charset="0"/>
              </a:rPr>
              <a:t>DSM-IV</a:t>
            </a:r>
            <a:endParaRPr lang="en-US" sz="4000" b="0" dirty="0">
              <a:solidFill>
                <a:srgbClr val="1F638D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1785926"/>
            <a:ext cx="87154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اختلالی است که حداقل شش ماه طول کشیده و در این دوره شش ماهه حداقل دو تا از علائم مرحله فعال یعنی هذیان ، توهم ، تکلم آشفته ، رفتار آشفته یا کاتاتونیک و یا علائم منفی به مدت یک ماه وجود داشته باشد . که طول شش ماه کلی بیماری شامل مراحل مقدماتی ، فعال ، باقیمانده می باشد </a:t>
            </a:r>
          </a:p>
          <a:p>
            <a:pPr algn="just" rtl="1">
              <a:lnSpc>
                <a:spcPct val="150000"/>
              </a:lnSpc>
            </a:pPr>
            <a:endParaRPr lang="fa-IR" sz="2800" b="1" dirty="0" smtClean="0">
              <a:solidFill>
                <a:srgbClr val="1F638D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- طبق معیارهای 10-</a:t>
            </a:r>
            <a:r>
              <a:rPr lang="en-US" sz="2800" b="1" dirty="0" smtClean="0">
                <a:solidFill>
                  <a:srgbClr val="1F638D"/>
                </a:solidFill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rgbClr val="1F638D"/>
                </a:solidFill>
                <a:latin typeface="Times New Roman" pitchFamily="18" charset="0"/>
                <a:cs typeface="Times New Roman" pitchFamily="18" charset="0"/>
              </a:rPr>
              <a:t>ICD</a:t>
            </a:r>
            <a:r>
              <a:rPr lang="fa-IR" sz="2800" b="1" dirty="0" smtClean="0">
                <a:solidFill>
                  <a:srgbClr val="1F638D"/>
                </a:solidFill>
                <a:cs typeface="B Nazanin" pitchFamily="2" charset="-78"/>
              </a:rPr>
              <a:t> دوره حداقل بیماری یک ماه است .</a:t>
            </a:r>
            <a:endParaRPr lang="en-US" sz="2800" b="1" dirty="0">
              <a:solidFill>
                <a:srgbClr val="1F638D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 descr="D:\Photos\f1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4145356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9600" dirty="0" smtClean="0">
                <a:solidFill>
                  <a:srgbClr val="FFFF00"/>
                </a:solidFill>
                <a:latin typeface="IranNastaliq" pitchFamily="18" charset="0"/>
                <a:cs typeface="IranNastaliq" pitchFamily="18" charset="0"/>
              </a:rPr>
              <a:t>موفق  باشید</a:t>
            </a:r>
            <a:endParaRPr lang="en-US" sz="9600" dirty="0">
              <a:solidFill>
                <a:srgbClr val="FFFF00"/>
              </a:solidFill>
              <a:latin typeface="IranNastaliq" pitchFamily="18" charset="0"/>
              <a:cs typeface="IranNastaliq" pitchFamily="18" charset="0"/>
            </a:endParaRPr>
          </a:p>
        </p:txBody>
      </p:sp>
    </p:spTree>
  </p:cSld>
  <p:clrMapOvr>
    <a:masterClrMapping/>
  </p:clrMapOvr>
  <p:transition spd="slow" advTm="4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628" y="285728"/>
            <a:ext cx="38576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800" dirty="0" smtClean="0">
                <a:solidFill>
                  <a:srgbClr val="002060"/>
                </a:solidFill>
                <a:cs typeface="2  Titr" pitchFamily="2" charset="-78"/>
              </a:rPr>
              <a:t>تاریخچه اسکیزوفرنی :</a:t>
            </a:r>
            <a:endParaRPr lang="en-US" sz="2800" dirty="0">
              <a:solidFill>
                <a:srgbClr val="00206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2844" y="857232"/>
            <a:ext cx="878687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مشاهیر عمده روانپزشکی که در مورد این اختلال مطالعه کرده و نظریه داده اند شامل :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/>
            <a:endParaRPr lang="fa-IR" sz="2300" b="1" dirty="0" smtClean="0">
              <a:solidFill>
                <a:srgbClr val="E4505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300" b="1" dirty="0" smtClean="0">
                <a:solidFill>
                  <a:srgbClr val="891515"/>
                </a:solidFill>
                <a:cs typeface="B Nazanin" pitchFamily="2" charset="-78"/>
              </a:rPr>
              <a:t>کرپلین :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امیل کرپلین بیماران اسکیزوفرن را براساس سیر رو به تباهی و مزمن از بیماران 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      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مانیک دپرسیو ( ادواری ) جدا کرد .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/>
            <a:endParaRPr lang="fa-IR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300" b="1" dirty="0" smtClean="0">
                <a:solidFill>
                  <a:srgbClr val="891515"/>
                </a:solidFill>
                <a:cs typeface="B Nazanin" pitchFamily="2" charset="-78"/>
              </a:rPr>
              <a:t>بلولر :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 یوگین بلولر اصطلاح اسکیزفرنی را به معنی گسیختگی میان فکر و احساس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و</a:t>
            </a:r>
            <a:endParaRPr lang="en-US" sz="2300" b="1" dirty="0" smtClean="0">
              <a:solidFill>
                <a:srgbClr val="002060"/>
              </a:solidFill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    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رفتار ابداع نموده و چهار علامت بنیادین برای اسکیزوفرنی قائل بود که با چهار</a:t>
            </a:r>
            <a:r>
              <a:rPr lang="en-US" sz="2300" b="1" dirty="0" smtClean="0">
                <a:solidFill>
                  <a:srgbClr val="002060"/>
                </a:solidFill>
                <a:cs typeface="B Nazanin" pitchFamily="2" charset="-78"/>
              </a:rPr>
              <a:t>  </a:t>
            </a:r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         </a:t>
            </a:r>
            <a:r>
              <a:rPr lang="fa-IR" sz="2300" b="1" dirty="0" smtClean="0">
                <a:solidFill>
                  <a:srgbClr val="002060"/>
                </a:solidFill>
                <a:cs typeface="B Nazanin" pitchFamily="2" charset="-78"/>
              </a:rPr>
              <a:t> انگلیسی شروع می شود که عبارتند از : </a:t>
            </a:r>
          </a:p>
          <a:p>
            <a:r>
              <a:rPr lang="en-US" sz="23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Association - Affect - Autism – Ambivalence</a:t>
            </a:r>
            <a:endParaRPr lang="en-US" sz="2300" b="1" dirty="0" smtClean="0">
              <a:solidFill>
                <a:srgbClr val="891515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/>
            <a:endParaRPr lang="en-US" sz="2300" b="1" dirty="0" smtClean="0">
              <a:solidFill>
                <a:srgbClr val="891515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300" b="1" dirty="0" smtClean="0">
                <a:solidFill>
                  <a:srgbClr val="891515"/>
                </a:solidFill>
                <a:latin typeface="Times New Roman" pitchFamily="18" charset="0"/>
                <a:cs typeface="B Nazanin" pitchFamily="2" charset="-78"/>
              </a:rPr>
              <a:t>اشنایدر :</a:t>
            </a:r>
            <a:r>
              <a:rPr lang="en-US" sz="2300" b="1" dirty="0" smtClean="0">
                <a:solidFill>
                  <a:srgbClr val="891515"/>
                </a:solidFill>
                <a:latin typeface="Times New Roman" pitchFamily="18" charset="0"/>
                <a:cs typeface="B Nazanin" pitchFamily="2" charset="-78"/>
              </a:rPr>
              <a:t> </a:t>
            </a:r>
            <a:r>
              <a:rPr lang="fa-IR" sz="23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کورت اشنایدر دو دسته علائم برای اسکیزوفرنی مطرح نموده ، به نام علائم</a:t>
            </a:r>
            <a:endParaRPr lang="en-US" sz="2300" b="1" dirty="0" smtClean="0">
              <a:solidFill>
                <a:srgbClr val="002060"/>
              </a:solidFill>
              <a:latin typeface="Times New Roman" pitchFamily="18" charset="0"/>
              <a:cs typeface="B Nazanin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             </a:t>
            </a:r>
            <a:r>
              <a:rPr lang="fa-IR" sz="23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درجه اول و درجه دوم که علائم درجه اول با اهمیت تلقی میشوند</a:t>
            </a:r>
            <a:r>
              <a:rPr lang="en-US" sz="23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.</a:t>
            </a:r>
            <a:r>
              <a:rPr lang="fa-IR" sz="2300" b="1" dirty="0" smtClean="0">
                <a:solidFill>
                  <a:srgbClr val="002060"/>
                </a:solidFill>
                <a:latin typeface="Times New Roman" pitchFamily="18" charset="0"/>
                <a:cs typeface="B Nazanin" pitchFamily="2" charset="-78"/>
              </a:rPr>
              <a:t> </a:t>
            </a:r>
            <a:endParaRPr lang="en-US" sz="2300" b="1" dirty="0">
              <a:solidFill>
                <a:srgbClr val="891515"/>
              </a:solidFill>
              <a:latin typeface="Times New Roman" pitchFamily="18" charset="0"/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CC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6357950" y="214290"/>
            <a:ext cx="2455726" cy="785818"/>
          </a:xfrm>
        </p:spPr>
        <p:txBody>
          <a:bodyPr>
            <a:noAutofit/>
          </a:bodyPr>
          <a:lstStyle/>
          <a:p>
            <a:pPr algn="just" rtl="1"/>
            <a:r>
              <a:rPr lang="fa-IR" sz="3200" dirty="0" smtClean="0">
                <a:solidFill>
                  <a:srgbClr val="C00000"/>
                </a:solidFill>
                <a:cs typeface="2  Titr" pitchFamily="2" charset="-78"/>
              </a:rPr>
              <a:t>علائم درجه اول </a:t>
            </a:r>
            <a:endParaRPr lang="en-US" sz="3200" dirty="0">
              <a:solidFill>
                <a:srgbClr val="C00000"/>
              </a:solidFill>
              <a:cs typeface="2  Titr" pitchFamily="2" charset="-7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57166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dirty="0" smtClean="0">
                <a:solidFill>
                  <a:srgbClr val="C00000"/>
                </a:solidFill>
                <a:cs typeface="2  Titr" pitchFamily="2" charset="-78"/>
              </a:rPr>
              <a:t>علائم درجه دوم</a:t>
            </a:r>
            <a:endParaRPr lang="en-US" sz="3200" dirty="0">
              <a:solidFill>
                <a:srgbClr val="C00000"/>
              </a:solidFill>
              <a:cs typeface="2  Titr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57554" y="1214422"/>
            <a:ext cx="550072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افکار صدار دار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توهمات سوم شخص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توهم آمرانه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توهمات سوماتیک (تجارب احساس انفعال )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پخش افکار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نفوذ افکار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درک هذیانی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احساسات یا اعمالی که گوئی توسط عوامل 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            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خارجی انجام یا آغاز می شوند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1214422"/>
            <a:ext cx="321467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en-US" sz="2400" b="1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سایر اختلالات درک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افکارهذیانی ناگهانی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احساس گیجی و</a:t>
            </a:r>
            <a:r>
              <a:rPr lang="en-US" sz="2400" b="1" dirty="0" smtClean="0">
                <a:solidFill>
                  <a:srgbClr val="002060"/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حیرت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تغییرات خلقی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احساس ضعف روحی </a:t>
            </a:r>
          </a:p>
          <a:p>
            <a:pPr algn="just" rtl="1">
              <a:lnSpc>
                <a:spcPct val="150000"/>
              </a:lnSpc>
              <a:buClr>
                <a:srgbClr val="C00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  و....</a:t>
            </a:r>
            <a:endParaRPr lang="en-US" sz="24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  <a:alpha val="3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2844" y="1477866"/>
            <a:ext cx="87868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200000"/>
              </a:lnSpc>
            </a:pPr>
            <a:r>
              <a:rPr lang="fa-IR" sz="2400" dirty="0" smtClean="0">
                <a:solidFill>
                  <a:srgbClr val="C00000"/>
                </a:solidFill>
                <a:cs typeface="2  Titr" pitchFamily="2" charset="-78"/>
              </a:rPr>
              <a:t>کرچمر: </a:t>
            </a:r>
            <a:r>
              <a:rPr lang="fa-IR" sz="2400" b="1" dirty="0" smtClean="0">
                <a:solidFill>
                  <a:srgbClr val="002060"/>
                </a:solidFill>
                <a:cs typeface="B Nazanin" pitchFamily="2" charset="-78"/>
              </a:rPr>
              <a:t>تیپهای بدنی را مطرح نموده و اعتقاد داشت که اسکیزوفرنی در تیپهای بدنی آستنیک،آتلتیک، و دیسپلاستیک بیشتر دیده می شود . ( در مقایسه با تیپ بدنی پیک نیک که در دو قطبی بیشتر دیده می شود .)</a:t>
            </a:r>
            <a:endParaRPr lang="en-US" sz="2400" b="1" dirty="0">
              <a:solidFill>
                <a:srgbClr val="002060"/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rtl="1"/>
            <a:r>
              <a:rPr lang="fa-IR" sz="4000" dirty="0" smtClean="0">
                <a:solidFill>
                  <a:srgbClr val="008080"/>
                </a:solidFill>
                <a:cs typeface="2  Titr" pitchFamily="2" charset="-78"/>
              </a:rPr>
              <a:t>اپیدمیولوژی اسکیزوفرنی </a:t>
            </a:r>
            <a:endParaRPr lang="en-US" sz="4000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500174"/>
            <a:ext cx="892971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شیوع مادام العمر حدود 1 % است .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میزان بروز سالیانه 25-5 /0 مورد در 10000 می باشد . 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( 20- 10 مورد در 100000 )         آکسفورد 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میزان بروز و شیوع آن در سراسر جهان تقریباً یکسان است .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شیوع در دو جنس مساوی است .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شروع و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سیر در دو جنس متفاوت است . در مردها زودتر از زنها شروع می شود .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بیشترین سن شروع در مردها 25-10 سالگی ودر زنها 35-25 سالگی است .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شروع قبل از ده سالگی و بعد از 60 سالگی خیلی نادر است .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« شروع بعد از 45 سالگی را اسکیزوفرنی با شروع دیررس گویند » </a:t>
            </a:r>
          </a:p>
          <a:p>
            <a:pPr algn="just" rtl="1">
              <a:lnSpc>
                <a:spcPct val="150000"/>
              </a:lnSpc>
              <a:buClr>
                <a:srgbClr val="008080"/>
              </a:buClr>
            </a:pPr>
            <a:endParaRPr lang="fa-IR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5572132" y="2928934"/>
            <a:ext cx="357190" cy="1588"/>
          </a:xfrm>
          <a:prstGeom prst="straightConnector1">
            <a:avLst/>
          </a:prstGeom>
          <a:ln w="25400">
            <a:solidFill>
              <a:schemeClr val="accent1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rtl="1"/>
            <a:r>
              <a:rPr lang="fa-IR" dirty="0" smtClean="0">
                <a:solidFill>
                  <a:srgbClr val="008080"/>
                </a:solidFill>
                <a:cs typeface="2  Titr" pitchFamily="2" charset="-78"/>
              </a:rPr>
              <a:t>ادامه </a:t>
            </a:r>
            <a:r>
              <a:rPr lang="fa-IR" sz="2800" dirty="0" smtClean="0">
                <a:solidFill>
                  <a:srgbClr val="008080"/>
                </a:solidFill>
                <a:cs typeface="2  Titr" pitchFamily="2" charset="-78"/>
              </a:rPr>
              <a:t>:</a:t>
            </a:r>
            <a:endParaRPr lang="en-US" dirty="0">
              <a:solidFill>
                <a:srgbClr val="008080"/>
              </a:solidFill>
              <a:cs typeface="2  Titr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357298"/>
            <a:ext cx="8929718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خویشاوندان درجه اول افراد مبتلا به اسکیزوفرنی در مقایسه با جمعیت عمومی ده 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برابر بیشتر در معرض خطر ابتلا به اسکیزوفرنی هستند .</a:t>
            </a:r>
          </a:p>
          <a:p>
            <a:pPr algn="just" rtl="1">
              <a:buClr>
                <a:srgbClr val="FFC000"/>
              </a:buClr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  <a:buFont typeface="Wingdings" pitchFamily="2" charset="2"/>
              <a:buChar char="§"/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میزان مرگ و میر بیماران اسکیزوفرن در اثر حوادث وعلل طبیعی بیش از جمعیت   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عمومی است و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علت آن شاید مربوط به دشواری تشخیص ودرمان بیماریها ی داخلی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وجراحی این بیماران باشد .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Clr>
                <a:srgbClr val="FFC000"/>
              </a:buClr>
            </a:pPr>
            <a:endParaRPr lang="en-US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  <a:p>
            <a:pPr algn="just" rtl="1">
              <a:buClr>
                <a:srgbClr val="FFC000"/>
              </a:buClr>
              <a:buFont typeface="Wingdings" pitchFamily="2" charset="2"/>
              <a:buChar char="§"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زاد و ولد بیماران  اسکیزوفرن نسبت به گذشته بیشتر شده است و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علت آن به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  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دلایل زیر می باشد : </a:t>
            </a:r>
          </a:p>
          <a:p>
            <a:pPr algn="just" rtl="1">
              <a:lnSpc>
                <a:spcPct val="150000"/>
              </a:lnSpc>
              <a:buClr>
                <a:srgbClr val="FFC000"/>
              </a:buClr>
            </a:pP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کاربرد داروهای روانگردان ، سیاست درهای باز بیمارستانها ،نهضت موسسه زدائی ، 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  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تاکید بر توانبخشی و</a:t>
            </a: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 </a:t>
            </a:r>
            <a:r>
              <a:rPr lang="fa-IR" sz="2400" b="1" dirty="0" smtClean="0">
                <a:solidFill>
                  <a:schemeClr val="accent1">
                    <a:lumMod val="50000"/>
                  </a:schemeClr>
                </a:solidFill>
                <a:cs typeface="B Nazanin" pitchFamily="2" charset="-78"/>
              </a:rPr>
              <a:t>مراقبتهای مبتنی بر اجتماع </a:t>
            </a:r>
            <a:endParaRPr lang="en-US" sz="2400" b="1" dirty="0" smtClean="0">
              <a:solidFill>
                <a:schemeClr val="accent1">
                  <a:lumMod val="50000"/>
                </a:schemeClr>
              </a:solidFill>
              <a:cs typeface="B Nazanin" pitchFamily="2" charset="-78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Techn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edi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0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11.xml><?xml version="1.0" encoding="utf-8"?>
<a:themeOverride xmlns:a="http://schemas.openxmlformats.org/drawingml/2006/main">
  <a:clrScheme name="Paper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12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15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16.xml><?xml version="1.0" encoding="utf-8"?>
<a:themeOverride xmlns:a="http://schemas.openxmlformats.org/drawingml/2006/main">
  <a:clrScheme name="Technic">
    <a:dk1>
      <a:sysClr val="windowText" lastClr="000000"/>
    </a:dk1>
    <a:lt1>
      <a:sysClr val="window" lastClr="FFFFFF"/>
    </a:lt1>
    <a:dk2>
      <a:srgbClr val="3B3B3B"/>
    </a:dk2>
    <a:lt2>
      <a:srgbClr val="D4D2D0"/>
    </a:lt2>
    <a:accent1>
      <a:srgbClr val="6EA0B0"/>
    </a:accent1>
    <a:accent2>
      <a:srgbClr val="CCAF0A"/>
    </a:accent2>
    <a:accent3>
      <a:srgbClr val="8D89A4"/>
    </a:accent3>
    <a:accent4>
      <a:srgbClr val="748560"/>
    </a:accent4>
    <a:accent5>
      <a:srgbClr val="9E9273"/>
    </a:accent5>
    <a:accent6>
      <a:srgbClr val="7E848D"/>
    </a:accent6>
    <a:hlink>
      <a:srgbClr val="00C8C3"/>
    </a:hlink>
    <a:folHlink>
      <a:srgbClr val="A116E0"/>
    </a:folHlink>
  </a:clr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Apex">
    <a:dk1>
      <a:sysClr val="windowText" lastClr="000000"/>
    </a:dk1>
    <a:lt1>
      <a:sysClr val="window" lastClr="FFFFFF"/>
    </a:lt1>
    <a:dk2>
      <a:srgbClr val="69676D"/>
    </a:dk2>
    <a:lt2>
      <a:srgbClr val="C9C2D1"/>
    </a:lt2>
    <a:accent1>
      <a:srgbClr val="CEB966"/>
    </a:accent1>
    <a:accent2>
      <a:srgbClr val="9CB084"/>
    </a:accent2>
    <a:accent3>
      <a:srgbClr val="6BB1C9"/>
    </a:accent3>
    <a:accent4>
      <a:srgbClr val="6585CF"/>
    </a:accent4>
    <a:accent5>
      <a:srgbClr val="7E6BC9"/>
    </a:accent5>
    <a:accent6>
      <a:srgbClr val="A379BB"/>
    </a:accent6>
    <a:hlink>
      <a:srgbClr val="410082"/>
    </a:hlink>
    <a:folHlink>
      <a:srgbClr val="932968"/>
    </a:folHlink>
  </a:clrScheme>
</a:themeOverride>
</file>

<file path=ppt/theme/themeOverride3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4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5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6.xml><?xml version="1.0" encoding="utf-8"?>
<a:themeOverride xmlns:a="http://schemas.openxmlformats.org/drawingml/2006/main">
  <a:clrScheme name="Solstice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7.xml><?xml version="1.0" encoding="utf-8"?>
<a:themeOverride xmlns:a="http://schemas.openxmlformats.org/drawingml/2006/main">
  <a:clrScheme name="Aspect">
    <a:dk1>
      <a:sysClr val="windowText" lastClr="000000"/>
    </a:dk1>
    <a:lt1>
      <a:sysClr val="window" lastClr="FFFFFF"/>
    </a:lt1>
    <a:dk2>
      <a:srgbClr val="323232"/>
    </a:dk2>
    <a:lt2>
      <a:srgbClr val="E3DED1"/>
    </a:lt2>
    <a:accent1>
      <a:srgbClr val="F07F09"/>
    </a:accent1>
    <a:accent2>
      <a:srgbClr val="9F2936"/>
    </a:accent2>
    <a:accent3>
      <a:srgbClr val="1B587C"/>
    </a:accent3>
    <a:accent4>
      <a:srgbClr val="4E8542"/>
    </a:accent4>
    <a:accent5>
      <a:srgbClr val="604878"/>
    </a:accent5>
    <a:accent6>
      <a:srgbClr val="C19859"/>
    </a:accent6>
    <a:hlink>
      <a:srgbClr val="6B9F25"/>
    </a:hlink>
    <a:folHlink>
      <a:srgbClr val="B26B02"/>
    </a:folHlink>
  </a:clrScheme>
</a:themeOverride>
</file>

<file path=ppt/theme/themeOverride8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ppt/theme/themeOverride9.xml><?xml version="1.0" encoding="utf-8"?>
<a:themeOverride xmlns:a="http://schemas.openxmlformats.org/drawingml/2006/main">
  <a:clrScheme name="Foundry">
    <a:dk1>
      <a:sysClr val="windowText" lastClr="000000"/>
    </a:dk1>
    <a:lt1>
      <a:sysClr val="window" lastClr="FFFFFF"/>
    </a:lt1>
    <a:dk2>
      <a:srgbClr val="676A55"/>
    </a:dk2>
    <a:lt2>
      <a:srgbClr val="EAEBDE"/>
    </a:lt2>
    <a:accent1>
      <a:srgbClr val="72A376"/>
    </a:accent1>
    <a:accent2>
      <a:srgbClr val="B0CCB0"/>
    </a:accent2>
    <a:accent3>
      <a:srgbClr val="A8CDD7"/>
    </a:accent3>
    <a:accent4>
      <a:srgbClr val="C0BEAF"/>
    </a:accent4>
    <a:accent5>
      <a:srgbClr val="CEC597"/>
    </a:accent5>
    <a:accent6>
      <a:srgbClr val="E8B7B7"/>
    </a:accent6>
    <a:hlink>
      <a:srgbClr val="DB5353"/>
    </a:hlink>
    <a:folHlink>
      <a:srgbClr val="90363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793</TotalTime>
  <Words>2728</Words>
  <Application>Microsoft Office PowerPoint</Application>
  <PresentationFormat>On-screen Show (4:3)</PresentationFormat>
  <Paragraphs>314</Paragraphs>
  <Slides>40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Technic</vt:lpstr>
      <vt:lpstr>Flow</vt:lpstr>
      <vt:lpstr>Office Theme</vt:lpstr>
      <vt:lpstr>Median</vt:lpstr>
      <vt:lpstr>Civic</vt:lpstr>
      <vt:lpstr>1_Office Theme</vt:lpstr>
      <vt:lpstr>Slide 1</vt:lpstr>
      <vt:lpstr>Slide 2</vt:lpstr>
      <vt:lpstr>Slide 3</vt:lpstr>
      <vt:lpstr>تعریف بر اساس DSM-IV</vt:lpstr>
      <vt:lpstr>Slide 5</vt:lpstr>
      <vt:lpstr>علائم درجه اول </vt:lpstr>
      <vt:lpstr>Slide 7</vt:lpstr>
      <vt:lpstr>اپیدمیولوژی اسکیزوفرنی </vt:lpstr>
      <vt:lpstr>ادامه :</vt:lpstr>
      <vt:lpstr>ادامه :</vt:lpstr>
      <vt:lpstr>اتیولوژی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طبقه بندی سیر طولی در DSM-IV </vt:lpstr>
      <vt:lpstr>ویژگیهای بالینی اسکیزوفرنی </vt:lpstr>
      <vt:lpstr>Slide 21</vt:lpstr>
      <vt:lpstr>Slide 22</vt:lpstr>
      <vt:lpstr>Slide 23</vt:lpstr>
      <vt:lpstr>انواع اسکیزوفرنی </vt:lpstr>
      <vt:lpstr>نوع پارانوئید </vt:lpstr>
      <vt:lpstr>نوع نابسامان ( disorganized ) </vt:lpstr>
      <vt:lpstr>نوع کاتاتونیک </vt:lpstr>
      <vt:lpstr>نوع نامتمایز  </vt:lpstr>
      <vt:lpstr>نوع با قیمانده (  Residual )  </vt:lpstr>
      <vt:lpstr>Slide 30</vt:lpstr>
      <vt:lpstr>Slide 31</vt:lpstr>
      <vt:lpstr>Slide 32</vt:lpstr>
      <vt:lpstr>Slide 33</vt:lpstr>
      <vt:lpstr>درمان</vt:lpstr>
      <vt:lpstr>درمانهای بیولوژیک :   داروئی  وECT </vt:lpstr>
      <vt:lpstr>Slide 36</vt:lpstr>
      <vt:lpstr>Slide 37</vt:lpstr>
      <vt:lpstr>Slide 38</vt:lpstr>
      <vt:lpstr>Slide 39</vt:lpstr>
      <vt:lpstr>Slide 40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amuzesh</cp:lastModifiedBy>
  <cp:revision>190</cp:revision>
  <dcterms:created xsi:type="dcterms:W3CDTF">2010-09-27T08:32:34Z</dcterms:created>
  <dcterms:modified xsi:type="dcterms:W3CDTF">2012-02-11T06:25:52Z</dcterms:modified>
</cp:coreProperties>
</file>