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Lst>
  <p:notesMasterIdLst>
    <p:notesMasterId r:id="rId65"/>
  </p:notesMasterIdLst>
  <p:handoutMasterIdLst>
    <p:handoutMasterId r:id="rId66"/>
  </p:handoutMasterIdLst>
  <p:sldIdLst>
    <p:sldId id="256" r:id="rId2"/>
    <p:sldId id="325" r:id="rId3"/>
    <p:sldId id="257" r:id="rId4"/>
    <p:sldId id="324" r:id="rId5"/>
    <p:sldId id="333" r:id="rId6"/>
    <p:sldId id="334" r:id="rId7"/>
    <p:sldId id="258" r:id="rId8"/>
    <p:sldId id="335" r:id="rId9"/>
    <p:sldId id="259" r:id="rId10"/>
    <p:sldId id="260" r:id="rId11"/>
    <p:sldId id="261" r:id="rId12"/>
    <p:sldId id="262" r:id="rId13"/>
    <p:sldId id="263" r:id="rId14"/>
    <p:sldId id="264" r:id="rId15"/>
    <p:sldId id="265" r:id="rId16"/>
    <p:sldId id="267" r:id="rId17"/>
    <p:sldId id="266" r:id="rId18"/>
    <p:sldId id="268" r:id="rId19"/>
    <p:sldId id="269" r:id="rId20"/>
    <p:sldId id="270" r:id="rId21"/>
    <p:sldId id="336" r:id="rId22"/>
    <p:sldId id="272" r:id="rId23"/>
    <p:sldId id="321" r:id="rId24"/>
    <p:sldId id="271" r:id="rId25"/>
    <p:sldId id="298" r:id="rId26"/>
    <p:sldId id="297" r:id="rId27"/>
    <p:sldId id="299" r:id="rId28"/>
    <p:sldId id="300" r:id="rId29"/>
    <p:sldId id="301" r:id="rId30"/>
    <p:sldId id="302" r:id="rId31"/>
    <p:sldId id="303" r:id="rId32"/>
    <p:sldId id="304" r:id="rId33"/>
    <p:sldId id="305" r:id="rId34"/>
    <p:sldId id="338" r:id="rId35"/>
    <p:sldId id="339" r:id="rId36"/>
    <p:sldId id="320" r:id="rId37"/>
    <p:sldId id="307" r:id="rId38"/>
    <p:sldId id="322" r:id="rId39"/>
    <p:sldId id="330" r:id="rId40"/>
    <p:sldId id="329" r:id="rId41"/>
    <p:sldId id="328" r:id="rId42"/>
    <p:sldId id="308" r:id="rId43"/>
    <p:sldId id="331" r:id="rId44"/>
    <p:sldId id="309" r:id="rId45"/>
    <p:sldId id="310" r:id="rId46"/>
    <p:sldId id="311" r:id="rId47"/>
    <p:sldId id="313" r:id="rId48"/>
    <p:sldId id="323" r:id="rId49"/>
    <p:sldId id="314" r:id="rId50"/>
    <p:sldId id="332" r:id="rId51"/>
    <p:sldId id="337" r:id="rId52"/>
    <p:sldId id="273" r:id="rId53"/>
    <p:sldId id="274" r:id="rId54"/>
    <p:sldId id="275" r:id="rId55"/>
    <p:sldId id="276" r:id="rId56"/>
    <p:sldId id="277" r:id="rId57"/>
    <p:sldId id="278" r:id="rId58"/>
    <p:sldId id="279" r:id="rId59"/>
    <p:sldId id="280" r:id="rId60"/>
    <p:sldId id="315" r:id="rId61"/>
    <p:sldId id="316" r:id="rId62"/>
    <p:sldId id="317" r:id="rId63"/>
    <p:sldId id="319" r:id="rId64"/>
  </p:sldIdLst>
  <p:sldSz cx="9144000" cy="6858000" type="screen4x3"/>
  <p:notesSz cx="6858000" cy="9144000"/>
  <p:defaultTextStyle>
    <a:defPPr>
      <a:defRPr lang="fa-I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B Nazanin" panose="00000400000000000000" pitchFamily="2" charset="-78"/>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B Nazanin" panose="00000400000000000000" pitchFamily="2" charset="-78"/>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B Nazanin" panose="00000400000000000000" pitchFamily="2" charset="-78"/>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B Nazanin" panose="00000400000000000000" pitchFamily="2" charset="-78"/>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B Nazanin" panose="00000400000000000000" pitchFamily="2" charset="-78"/>
      </a:defRPr>
    </a:lvl5pPr>
    <a:lvl6pPr marL="2286000" algn="l" defTabSz="914400" rtl="0" eaLnBrk="1" latinLnBrk="0" hangingPunct="1">
      <a:defRPr kern="1200">
        <a:solidFill>
          <a:schemeClr val="tx1"/>
        </a:solidFill>
        <a:latin typeface="Arial" panose="020B0604020202020204" pitchFamily="34" charset="0"/>
        <a:ea typeface="+mn-ea"/>
        <a:cs typeface="B Nazanin" panose="00000400000000000000" pitchFamily="2" charset="-78"/>
      </a:defRPr>
    </a:lvl6pPr>
    <a:lvl7pPr marL="2743200" algn="l" defTabSz="914400" rtl="0" eaLnBrk="1" latinLnBrk="0" hangingPunct="1">
      <a:defRPr kern="1200">
        <a:solidFill>
          <a:schemeClr val="tx1"/>
        </a:solidFill>
        <a:latin typeface="Arial" panose="020B0604020202020204" pitchFamily="34" charset="0"/>
        <a:ea typeface="+mn-ea"/>
        <a:cs typeface="B Nazanin" panose="00000400000000000000" pitchFamily="2" charset="-78"/>
      </a:defRPr>
    </a:lvl7pPr>
    <a:lvl8pPr marL="3200400" algn="l" defTabSz="914400" rtl="0" eaLnBrk="1" latinLnBrk="0" hangingPunct="1">
      <a:defRPr kern="1200">
        <a:solidFill>
          <a:schemeClr val="tx1"/>
        </a:solidFill>
        <a:latin typeface="Arial" panose="020B0604020202020204" pitchFamily="34" charset="0"/>
        <a:ea typeface="+mn-ea"/>
        <a:cs typeface="B Nazanin" panose="00000400000000000000" pitchFamily="2" charset="-78"/>
      </a:defRPr>
    </a:lvl8pPr>
    <a:lvl9pPr marL="3657600" algn="l" defTabSz="914400" rtl="0" eaLnBrk="1" latinLnBrk="0" hangingPunct="1">
      <a:defRPr kern="1200">
        <a:solidFill>
          <a:schemeClr val="tx1"/>
        </a:solidFill>
        <a:latin typeface="Arial" panose="020B0604020202020204" pitchFamily="34" charset="0"/>
        <a:ea typeface="+mn-ea"/>
        <a:cs typeface="B Nazanin" panose="00000400000000000000" pitchFamily="2" charset="-7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0015"/>
    <a:srgbClr val="660033"/>
    <a:srgbClr val="FF9933"/>
    <a:srgbClr val="FF6600"/>
    <a:srgbClr val="0066FF"/>
    <a:srgbClr val="00CCFF"/>
    <a:srgbClr val="00CC00"/>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71" autoAdjust="0"/>
    <p:restoredTop sz="94660"/>
  </p:normalViewPr>
  <p:slideViewPr>
    <p:cSldViewPr>
      <p:cViewPr varScale="1">
        <p:scale>
          <a:sx n="70" d="100"/>
          <a:sy n="70" d="100"/>
        </p:scale>
        <p:origin x="139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rtl="1" eaLnBrk="1" hangingPunct="1">
              <a:defRPr sz="1200">
                <a:cs typeface="Arial" panose="020B0604020202020204" pitchFamily="34" charset="0"/>
              </a:defRPr>
            </a:lvl1pPr>
          </a:lstStyle>
          <a:p>
            <a:endParaRPr lang="en-US"/>
          </a:p>
        </p:txBody>
      </p:sp>
      <p:sp>
        <p:nvSpPr>
          <p:cNvPr id="94211" name="Rectangle 3"/>
          <p:cNvSpPr>
            <a:spLocks noGrp="1" noChangeArrowheads="1"/>
          </p:cNvSpPr>
          <p:nvPr>
            <p:ph type="dt" sz="quarter" idx="1"/>
          </p:nvPr>
        </p:nvSpPr>
        <p:spPr bwMode="auto">
          <a:xfrm>
            <a:off x="1588"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rtl="1" eaLnBrk="1" hangingPunct="1">
              <a:defRPr sz="1200">
                <a:cs typeface="Arial" panose="020B0604020202020204" pitchFamily="34" charset="0"/>
              </a:defRPr>
            </a:lvl1pPr>
          </a:lstStyle>
          <a:p>
            <a:endParaRPr lang="en-US"/>
          </a:p>
        </p:txBody>
      </p:sp>
      <p:sp>
        <p:nvSpPr>
          <p:cNvPr id="94212" name="Rectangle 4"/>
          <p:cNvSpPr>
            <a:spLocks noGrp="1" noChangeArrowheads="1"/>
          </p:cNvSpPr>
          <p:nvPr>
            <p:ph type="ftr" sz="quarter" idx="2"/>
          </p:nvPr>
        </p:nvSpPr>
        <p:spPr bwMode="auto">
          <a:xfrm>
            <a:off x="388620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1" eaLnBrk="1" hangingPunct="1">
              <a:defRPr sz="1200">
                <a:cs typeface="Arial" panose="020B0604020202020204" pitchFamily="34" charset="0"/>
              </a:defRPr>
            </a:lvl1pPr>
          </a:lstStyle>
          <a:p>
            <a:endParaRPr lang="en-US"/>
          </a:p>
        </p:txBody>
      </p:sp>
      <p:sp>
        <p:nvSpPr>
          <p:cNvPr id="94213" name="Rectangle 5"/>
          <p:cNvSpPr>
            <a:spLocks noGrp="1" noChangeArrowheads="1"/>
          </p:cNvSpPr>
          <p:nvPr>
            <p:ph type="sldNum" sz="quarter" idx="3"/>
          </p:nvPr>
        </p:nvSpPr>
        <p:spPr bwMode="auto">
          <a:xfrm>
            <a:off x="1588"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1" eaLnBrk="1" hangingPunct="1">
              <a:defRPr sz="1200">
                <a:cs typeface="Arial" panose="020B0604020202020204" pitchFamily="34" charset="0"/>
              </a:defRPr>
            </a:lvl1pPr>
          </a:lstStyle>
          <a:p>
            <a:fld id="{8B278CC7-4371-48BA-A566-8A489D090BA3}" type="slidenum">
              <a:rPr lang="fa-IR"/>
              <a:pPr/>
              <a:t>‹#›</a:t>
            </a:fld>
            <a:endParaRPr lang="en-US"/>
          </a:p>
        </p:txBody>
      </p:sp>
    </p:spTree>
    <p:extLst>
      <p:ext uri="{BB962C8B-B14F-4D97-AF65-F5344CB8AC3E}">
        <p14:creationId xmlns:p14="http://schemas.microsoft.com/office/powerpoint/2010/main" val="4020651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rtl="1" eaLnBrk="1" hangingPunct="1">
              <a:defRPr sz="1200">
                <a:cs typeface="Arial" panose="020B0604020202020204" pitchFamily="34" charset="0"/>
              </a:defRPr>
            </a:lvl1pPr>
          </a:lstStyle>
          <a:p>
            <a:endParaRPr lang="en-US"/>
          </a:p>
        </p:txBody>
      </p:sp>
      <p:sp>
        <p:nvSpPr>
          <p:cNvPr id="3075" name="Rectangle 3"/>
          <p:cNvSpPr>
            <a:spLocks noGrp="1" noChangeArrowheads="1"/>
          </p:cNvSpPr>
          <p:nvPr>
            <p:ph type="dt" idx="1"/>
          </p:nvPr>
        </p:nvSpPr>
        <p:spPr bwMode="auto">
          <a:xfrm>
            <a:off x="1588"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rtl="1" eaLnBrk="1" hangingPunct="1">
              <a:defRPr sz="1200">
                <a:cs typeface="Arial" panose="020B0604020202020204" pitchFamily="34" charset="0"/>
              </a:defRPr>
            </a:lvl1pPr>
          </a:lstStyle>
          <a:p>
            <a:endParaRPr lang="en-US"/>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388620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1" eaLnBrk="1" hangingPunct="1">
              <a:defRPr sz="1200">
                <a:cs typeface="Arial" panose="020B0604020202020204" pitchFamily="34" charset="0"/>
              </a:defRPr>
            </a:lvl1pPr>
          </a:lstStyle>
          <a:p>
            <a:endParaRPr lang="en-US"/>
          </a:p>
        </p:txBody>
      </p:sp>
      <p:sp>
        <p:nvSpPr>
          <p:cNvPr id="3079" name="Rectangle 7"/>
          <p:cNvSpPr>
            <a:spLocks noGrp="1" noChangeArrowheads="1"/>
          </p:cNvSpPr>
          <p:nvPr>
            <p:ph type="sldNum" sz="quarter" idx="5"/>
          </p:nvPr>
        </p:nvSpPr>
        <p:spPr bwMode="auto">
          <a:xfrm>
            <a:off x="1588"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1" eaLnBrk="1" hangingPunct="1">
              <a:defRPr sz="1200">
                <a:cs typeface="Arial" panose="020B0604020202020204" pitchFamily="34" charset="0"/>
              </a:defRPr>
            </a:lvl1pPr>
          </a:lstStyle>
          <a:p>
            <a:fld id="{CDEFDFE9-059B-4CF7-9529-D090D2A0BEE5}" type="slidenum">
              <a:rPr lang="fa-IR"/>
              <a:pPr/>
              <a:t>‹#›</a:t>
            </a:fld>
            <a:endParaRPr lang="en-US"/>
          </a:p>
        </p:txBody>
      </p:sp>
    </p:spTree>
    <p:extLst>
      <p:ext uri="{BB962C8B-B14F-4D97-AF65-F5344CB8AC3E}">
        <p14:creationId xmlns:p14="http://schemas.microsoft.com/office/powerpoint/2010/main" val="1262606472"/>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84AD40-D5E8-48C4-82B5-15681DDD5C56}" type="slidenum">
              <a:rPr lang="fa-IR"/>
              <a:pPr/>
              <a:t>1</a:t>
            </a:fld>
            <a:endParaRPr lang="en-US"/>
          </a:p>
        </p:txBody>
      </p:sp>
      <p:sp>
        <p:nvSpPr>
          <p:cNvPr id="4098" name="Rectangle 2"/>
          <p:cNvSpPr>
            <a:spLocks noRo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52934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7FEB0F-F3B0-4861-A296-6C1883554609}" type="slidenum">
              <a:rPr lang="fa-IR"/>
              <a:pPr/>
              <a:t>10</a:t>
            </a:fld>
            <a:endParaRPr lang="en-US"/>
          </a:p>
        </p:txBody>
      </p:sp>
      <p:sp>
        <p:nvSpPr>
          <p:cNvPr id="12290" name="Rectangle 2"/>
          <p:cNvSpPr>
            <a:spLocks noRo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5002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C73EA9-9F3E-45F2-9811-670039F142DE}" type="slidenum">
              <a:rPr lang="fa-IR"/>
              <a:pPr/>
              <a:t>11</a:t>
            </a:fld>
            <a:endParaRPr lang="en-US"/>
          </a:p>
        </p:txBody>
      </p:sp>
      <p:sp>
        <p:nvSpPr>
          <p:cNvPr id="14338" name="Rectangle 2"/>
          <p:cNvSpPr>
            <a:spLocks noRo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36183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BF8BDF-BE4E-45B6-A123-EE9B190647FA}" type="slidenum">
              <a:rPr lang="fa-IR"/>
              <a:pPr/>
              <a:t>12</a:t>
            </a:fld>
            <a:endParaRPr lang="en-US"/>
          </a:p>
        </p:txBody>
      </p:sp>
      <p:sp>
        <p:nvSpPr>
          <p:cNvPr id="16386" name="Rectangle 2"/>
          <p:cNvSpPr>
            <a:spLocks noRo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45207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C0BED1-AB2D-485C-B7B2-8BD902F9A0C0}" type="slidenum">
              <a:rPr lang="fa-IR"/>
              <a:pPr/>
              <a:t>13</a:t>
            </a:fld>
            <a:endParaRPr lang="en-US"/>
          </a:p>
        </p:txBody>
      </p:sp>
      <p:sp>
        <p:nvSpPr>
          <p:cNvPr id="18434" name="Rectangle 2"/>
          <p:cNvSpPr>
            <a:spLocks noRo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01287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A48A4B-880E-4EBC-B80F-A22423C60C82}" type="slidenum">
              <a:rPr lang="fa-IR"/>
              <a:pPr/>
              <a:t>14</a:t>
            </a:fld>
            <a:endParaRPr lang="en-US"/>
          </a:p>
        </p:txBody>
      </p:sp>
      <p:sp>
        <p:nvSpPr>
          <p:cNvPr id="20482" name="Rectangle 2"/>
          <p:cNvSpPr>
            <a:spLocks noRo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46535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28185-CF14-4E1C-8422-7362AD1D9C2E}" type="slidenum">
              <a:rPr lang="fa-IR"/>
              <a:pPr/>
              <a:t>15</a:t>
            </a:fld>
            <a:endParaRPr lang="en-US"/>
          </a:p>
        </p:txBody>
      </p:sp>
      <p:sp>
        <p:nvSpPr>
          <p:cNvPr id="22530" name="Rectangle 2"/>
          <p:cNvSpPr>
            <a:spLocks noRo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61023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CF4FDF-ABCF-4FDF-97E2-30271F3D5C7E}" type="slidenum">
              <a:rPr lang="fa-IR"/>
              <a:pPr/>
              <a:t>16</a:t>
            </a:fld>
            <a:endParaRPr lang="en-US"/>
          </a:p>
        </p:txBody>
      </p:sp>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36141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9F4ACD-FBF9-4C05-A5C7-AC666AC90053}" type="slidenum">
              <a:rPr lang="fa-IR"/>
              <a:pPr/>
              <a:t>17</a:t>
            </a:fld>
            <a:endParaRPr lang="en-US"/>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93392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B396D1-9459-473A-B720-19581C21C093}" type="slidenum">
              <a:rPr lang="fa-IR"/>
              <a:pPr/>
              <a:t>18</a:t>
            </a:fld>
            <a:endParaRPr lang="en-US"/>
          </a:p>
        </p:txBody>
      </p:sp>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73686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0DCABD-A21A-4C49-81D7-36BA56FB755A}" type="slidenum">
              <a:rPr lang="fa-IR"/>
              <a:pPr/>
              <a:t>19</a:t>
            </a:fld>
            <a:endParaRPr lang="en-US"/>
          </a:p>
        </p:txBody>
      </p:sp>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0910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2692AA-CD95-46A2-9CCB-2F87088AF2E4}" type="slidenum">
              <a:rPr lang="fa-IR"/>
              <a:pPr/>
              <a:t>2</a:t>
            </a:fld>
            <a:endParaRPr lang="en-US"/>
          </a:p>
        </p:txBody>
      </p:sp>
      <p:sp>
        <p:nvSpPr>
          <p:cNvPr id="194562" name="Rectangle 2"/>
          <p:cNvSpPr>
            <a:spLocks noRo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4368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59F38-E7B7-449D-A7FB-5503B99834F5}" type="slidenum">
              <a:rPr lang="fa-IR"/>
              <a:pPr/>
              <a:t>20</a:t>
            </a:fld>
            <a:endParaRPr lang="en-US"/>
          </a:p>
        </p:txBody>
      </p:sp>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15723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2BA3FF-DE6E-422A-86BF-4EE6005BAC20}" type="slidenum">
              <a:rPr lang="fa-IR"/>
              <a:pPr/>
              <a:t>21</a:t>
            </a:fld>
            <a:endParaRPr lang="en-US"/>
          </a:p>
        </p:txBody>
      </p:sp>
      <p:sp>
        <p:nvSpPr>
          <p:cNvPr id="198658" name="Rectangle 2"/>
          <p:cNvSpPr>
            <a:spLocks noRo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42677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AA5029-86F7-4219-9820-2CD446B489A5}" type="slidenum">
              <a:rPr lang="fa-IR"/>
              <a:pPr/>
              <a:t>22</a:t>
            </a:fld>
            <a:endParaRPr lang="en-US"/>
          </a:p>
        </p:txBody>
      </p:sp>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86398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9A6BDA-D4AE-42B1-8F05-CB7FD25548B8}" type="slidenum">
              <a:rPr lang="fa-IR"/>
              <a:pPr/>
              <a:t>23</a:t>
            </a:fld>
            <a:endParaRPr lang="en-US"/>
          </a:p>
        </p:txBody>
      </p:sp>
      <p:sp>
        <p:nvSpPr>
          <p:cNvPr id="166914" name="Rectangle 2"/>
          <p:cNvSpPr>
            <a:spLocks noRo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74526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4BC3EB-D37C-45D8-AE9C-92538C4266B5}" type="slidenum">
              <a:rPr lang="fa-IR"/>
              <a:pPr/>
              <a:t>24</a:t>
            </a:fld>
            <a:endParaRPr lang="en-US"/>
          </a:p>
        </p:txBody>
      </p:sp>
      <p:sp>
        <p:nvSpPr>
          <p:cNvPr id="34818" name="Rectangle 2"/>
          <p:cNvSpPr>
            <a:spLocks noRo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48857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32B6DE-76E8-440A-96CF-8F0B6E176152}" type="slidenum">
              <a:rPr lang="fa-IR"/>
              <a:pPr/>
              <a:t>25</a:t>
            </a:fld>
            <a:endParaRPr lang="en-US"/>
          </a:p>
        </p:txBody>
      </p:sp>
      <p:sp>
        <p:nvSpPr>
          <p:cNvPr id="102402" name="Rectangle 2"/>
          <p:cNvSpPr>
            <a:spLocks noRo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26047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0B8D93-3A56-4690-BE11-BD7E494BA63B}" type="slidenum">
              <a:rPr lang="fa-IR"/>
              <a:pPr/>
              <a:t>26</a:t>
            </a:fld>
            <a:endParaRPr lang="en-US"/>
          </a:p>
        </p:txBody>
      </p:sp>
      <p:sp>
        <p:nvSpPr>
          <p:cNvPr id="100354" name="Rectangle 2"/>
          <p:cNvSpPr>
            <a:spLocks noRo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10682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64E3B6-82B4-410E-9E2F-BDCD106F9566}" type="slidenum">
              <a:rPr lang="fa-IR"/>
              <a:pPr/>
              <a:t>27</a:t>
            </a:fld>
            <a:endParaRPr lang="en-US"/>
          </a:p>
        </p:txBody>
      </p:sp>
      <p:sp>
        <p:nvSpPr>
          <p:cNvPr id="104450" name="Rectangle 2"/>
          <p:cNvSpPr>
            <a:spLocks noRo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52270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C92DDB-CB08-4891-AEE7-591A297E5454}" type="slidenum">
              <a:rPr lang="fa-IR"/>
              <a:pPr/>
              <a:t>28</a:t>
            </a:fld>
            <a:endParaRPr lang="en-US"/>
          </a:p>
        </p:txBody>
      </p:sp>
      <p:sp>
        <p:nvSpPr>
          <p:cNvPr id="106498" name="Rectangle 2"/>
          <p:cNvSpPr>
            <a:spLocks noRo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982275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27CF92-7D72-486A-A579-A4A68E48DCB6}" type="slidenum">
              <a:rPr lang="fa-IR"/>
              <a:pPr/>
              <a:t>29</a:t>
            </a:fld>
            <a:endParaRPr lang="en-US"/>
          </a:p>
        </p:txBody>
      </p:sp>
      <p:sp>
        <p:nvSpPr>
          <p:cNvPr id="108546" name="Rectangle 2"/>
          <p:cNvSpPr>
            <a:spLocks noRo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99984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1B2369-9BB9-4478-BD3B-2CD3C26841CF}" type="slidenum">
              <a:rPr lang="fa-IR"/>
              <a:pPr/>
              <a:t>3</a:t>
            </a:fld>
            <a:endParaRPr lang="en-US"/>
          </a:p>
        </p:txBody>
      </p:sp>
      <p:sp>
        <p:nvSpPr>
          <p:cNvPr id="6146" name="Rectangle 2"/>
          <p:cNvSpPr>
            <a:spLocks noRo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304337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0AE076-BA30-4880-A06F-8D2642A8EEA0}" type="slidenum">
              <a:rPr lang="fa-IR"/>
              <a:pPr/>
              <a:t>30</a:t>
            </a:fld>
            <a:endParaRPr lang="en-US"/>
          </a:p>
        </p:txBody>
      </p:sp>
      <p:sp>
        <p:nvSpPr>
          <p:cNvPr id="110594" name="Rectangle 2"/>
          <p:cNvSpPr>
            <a:spLocks noRo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419655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F117D3-4D80-44C6-85C4-E57FA62AC2FA}" type="slidenum">
              <a:rPr lang="fa-IR"/>
              <a:pPr/>
              <a:t>31</a:t>
            </a:fld>
            <a:endParaRPr lang="en-US"/>
          </a:p>
        </p:txBody>
      </p:sp>
      <p:sp>
        <p:nvSpPr>
          <p:cNvPr id="112642" name="Rectangle 2"/>
          <p:cNvSpPr>
            <a:spLocks noRo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72502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8F5384-B063-4AEB-B389-29181575C4F0}" type="slidenum">
              <a:rPr lang="fa-IR"/>
              <a:pPr/>
              <a:t>32</a:t>
            </a:fld>
            <a:endParaRPr lang="en-US"/>
          </a:p>
        </p:txBody>
      </p:sp>
      <p:sp>
        <p:nvSpPr>
          <p:cNvPr id="114690" name="Rectangle 2"/>
          <p:cNvSpPr>
            <a:spLocks noRo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386143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3C55D8-9A4E-4D23-ACE4-E613DD27D83B}" type="slidenum">
              <a:rPr lang="fa-IR"/>
              <a:pPr/>
              <a:t>33</a:t>
            </a:fld>
            <a:endParaRPr lang="en-US"/>
          </a:p>
        </p:txBody>
      </p:sp>
      <p:sp>
        <p:nvSpPr>
          <p:cNvPr id="116738" name="Rectangle 2"/>
          <p:cNvSpPr>
            <a:spLocks noRo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573452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7DF6B0-8256-460C-A0B0-5096F0DB5F52}" type="slidenum">
              <a:rPr lang="fa-IR"/>
              <a:pPr/>
              <a:t>34</a:t>
            </a:fld>
            <a:endParaRPr lang="en-US"/>
          </a:p>
        </p:txBody>
      </p:sp>
      <p:sp>
        <p:nvSpPr>
          <p:cNvPr id="199682" name="Rectangle 2"/>
          <p:cNvSpPr>
            <a:spLocks noRo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751117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8755EF-50C1-4D73-9A94-100CE17E64A9}" type="slidenum">
              <a:rPr lang="fa-IR"/>
              <a:pPr/>
              <a:t>35</a:t>
            </a:fld>
            <a:endParaRPr lang="en-US"/>
          </a:p>
        </p:txBody>
      </p:sp>
      <p:sp>
        <p:nvSpPr>
          <p:cNvPr id="200706" name="Rectangle 2"/>
          <p:cNvSpPr>
            <a:spLocks noRo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413821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91033A-BA10-4E4F-B41E-AC5516CF8BBB}" type="slidenum">
              <a:rPr lang="fa-IR"/>
              <a:pPr/>
              <a:t>36</a:t>
            </a:fld>
            <a:endParaRPr lang="en-US"/>
          </a:p>
        </p:txBody>
      </p:sp>
      <p:sp>
        <p:nvSpPr>
          <p:cNvPr id="161794" name="Rectangle 2"/>
          <p:cNvSpPr>
            <a:spLocks noRo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993990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A4ACD7-450C-4EDA-B4FC-2FDC56860C95}" type="slidenum">
              <a:rPr lang="fa-IR"/>
              <a:pPr/>
              <a:t>37</a:t>
            </a:fld>
            <a:endParaRPr lang="en-US"/>
          </a:p>
        </p:txBody>
      </p:sp>
      <p:sp>
        <p:nvSpPr>
          <p:cNvPr id="120834" name="Rectangle 2"/>
          <p:cNvSpPr>
            <a:spLocks noRo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278739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B086F2-6A24-4FE1-A2E1-E4A4E51F34AC}" type="slidenum">
              <a:rPr lang="fa-IR"/>
              <a:pPr/>
              <a:t>38</a:t>
            </a:fld>
            <a:endParaRPr lang="en-US"/>
          </a:p>
        </p:txBody>
      </p:sp>
      <p:sp>
        <p:nvSpPr>
          <p:cNvPr id="168962" name="Rectangle 2"/>
          <p:cNvSpPr>
            <a:spLocks noRo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44512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87326C-B499-48A5-9041-0EFB9E9E17D4}" type="slidenum">
              <a:rPr lang="fa-IR"/>
              <a:pPr/>
              <a:t>39</a:t>
            </a:fld>
            <a:endParaRPr lang="en-US"/>
          </a:p>
        </p:txBody>
      </p:sp>
      <p:sp>
        <p:nvSpPr>
          <p:cNvPr id="201730" name="Rectangle 2"/>
          <p:cNvSpPr>
            <a:spLocks noRo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10741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A9A4C3-7E17-4C74-88AB-EDC516EA2870}" type="slidenum">
              <a:rPr lang="fa-IR"/>
              <a:pPr/>
              <a:t>4</a:t>
            </a:fld>
            <a:endParaRPr lang="en-US"/>
          </a:p>
        </p:txBody>
      </p:sp>
      <p:sp>
        <p:nvSpPr>
          <p:cNvPr id="174082" name="Rectangle 2"/>
          <p:cNvSpPr>
            <a:spLocks noRo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828989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75EB60-F4FD-41AC-8071-7E91051D4EF1}" type="slidenum">
              <a:rPr lang="fa-IR"/>
              <a:pPr/>
              <a:t>40</a:t>
            </a:fld>
            <a:endParaRPr lang="en-US"/>
          </a:p>
        </p:txBody>
      </p:sp>
      <p:sp>
        <p:nvSpPr>
          <p:cNvPr id="202754" name="Rectangle 2"/>
          <p:cNvSpPr>
            <a:spLocks noRo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690379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E02477-0062-4B38-9A4A-7780A182D03B}" type="slidenum">
              <a:rPr lang="fa-IR"/>
              <a:pPr/>
              <a:t>41</a:t>
            </a:fld>
            <a:endParaRPr lang="en-US"/>
          </a:p>
        </p:txBody>
      </p:sp>
      <p:sp>
        <p:nvSpPr>
          <p:cNvPr id="203778" name="Rectangle 2"/>
          <p:cNvSpPr>
            <a:spLocks noRo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875700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C51927-17D5-477B-8C09-53C09229D991}" type="slidenum">
              <a:rPr lang="fa-IR"/>
              <a:pPr/>
              <a:t>42</a:t>
            </a:fld>
            <a:endParaRPr lang="en-US"/>
          </a:p>
        </p:txBody>
      </p:sp>
      <p:sp>
        <p:nvSpPr>
          <p:cNvPr id="122882" name="Rectangle 2"/>
          <p:cNvSpPr>
            <a:spLocks noRo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714283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4A95C-832C-4114-9C9B-D3D5D6F84DBC}" type="slidenum">
              <a:rPr lang="fa-IR"/>
              <a:pPr/>
              <a:t>43</a:t>
            </a:fld>
            <a:endParaRPr lang="en-US"/>
          </a:p>
        </p:txBody>
      </p:sp>
      <p:sp>
        <p:nvSpPr>
          <p:cNvPr id="204802" name="Rectangle 2"/>
          <p:cNvSpPr>
            <a:spLocks noRo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187340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CA4745-D9FE-447F-80E5-341563BCA438}" type="slidenum">
              <a:rPr lang="fa-IR"/>
              <a:pPr/>
              <a:t>44</a:t>
            </a:fld>
            <a:endParaRPr lang="en-US"/>
          </a:p>
        </p:txBody>
      </p:sp>
      <p:sp>
        <p:nvSpPr>
          <p:cNvPr id="124930" name="Rectangle 2"/>
          <p:cNvSpPr>
            <a:spLocks noRo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892935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3CF4AD-EBA0-4D1B-AC6C-9433AF9B0D47}" type="slidenum">
              <a:rPr lang="fa-IR"/>
              <a:pPr/>
              <a:t>45</a:t>
            </a:fld>
            <a:endParaRPr lang="en-US"/>
          </a:p>
        </p:txBody>
      </p:sp>
      <p:sp>
        <p:nvSpPr>
          <p:cNvPr id="126978" name="Rectangle 2"/>
          <p:cNvSpPr>
            <a:spLocks noRo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835389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66B3BC-3388-46AA-96E9-2F88FD4B8D3A}" type="slidenum">
              <a:rPr lang="fa-IR"/>
              <a:pPr/>
              <a:t>46</a:t>
            </a:fld>
            <a:endParaRPr lang="en-US"/>
          </a:p>
        </p:txBody>
      </p:sp>
      <p:sp>
        <p:nvSpPr>
          <p:cNvPr id="129026" name="Rectangle 2"/>
          <p:cNvSpPr>
            <a:spLocks noRo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864961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B2CCAB-01DD-4023-965D-1AA944D6F1D1}" type="slidenum">
              <a:rPr lang="fa-IR"/>
              <a:pPr/>
              <a:t>47</a:t>
            </a:fld>
            <a:endParaRPr lang="en-US"/>
          </a:p>
        </p:txBody>
      </p:sp>
      <p:sp>
        <p:nvSpPr>
          <p:cNvPr id="133122" name="Rectangle 2"/>
          <p:cNvSpPr>
            <a:spLocks noRo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051241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390A70-8828-438A-9C05-572E3C60F04F}" type="slidenum">
              <a:rPr lang="fa-IR"/>
              <a:pPr/>
              <a:t>48</a:t>
            </a:fld>
            <a:endParaRPr lang="en-US"/>
          </a:p>
        </p:txBody>
      </p:sp>
      <p:sp>
        <p:nvSpPr>
          <p:cNvPr id="171010" name="Rectangle 2"/>
          <p:cNvSpPr>
            <a:spLocks noRo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179929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5BE989-1403-410F-8230-89CFBA4F9B4B}" type="slidenum">
              <a:rPr lang="fa-IR"/>
              <a:pPr/>
              <a:t>49</a:t>
            </a:fld>
            <a:endParaRPr lang="en-US"/>
          </a:p>
        </p:txBody>
      </p:sp>
      <p:sp>
        <p:nvSpPr>
          <p:cNvPr id="135170" name="Rectangle 2"/>
          <p:cNvSpPr>
            <a:spLocks noRo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66327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3AE46F-BC47-49DE-AAB9-E1B38F6CE31B}" type="slidenum">
              <a:rPr lang="fa-IR"/>
              <a:pPr/>
              <a:t>5</a:t>
            </a:fld>
            <a:endParaRPr lang="en-US"/>
          </a:p>
        </p:txBody>
      </p:sp>
      <p:sp>
        <p:nvSpPr>
          <p:cNvPr id="195586" name="Rectangle 2"/>
          <p:cNvSpPr>
            <a:spLocks noRo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864602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CC0638-02A9-4426-9FC8-ADD9B8F80109}" type="slidenum">
              <a:rPr lang="fa-IR"/>
              <a:pPr/>
              <a:t>50</a:t>
            </a:fld>
            <a:endParaRPr lang="en-US"/>
          </a:p>
        </p:txBody>
      </p:sp>
      <p:sp>
        <p:nvSpPr>
          <p:cNvPr id="205826" name="Rectangle 2"/>
          <p:cNvSpPr>
            <a:spLocks noRo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296329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5288F5-D95A-466C-B382-8D065C2B8DA7}" type="slidenum">
              <a:rPr lang="fa-IR"/>
              <a:pPr/>
              <a:t>51</a:t>
            </a:fld>
            <a:endParaRPr lang="en-US"/>
          </a:p>
        </p:txBody>
      </p:sp>
      <p:sp>
        <p:nvSpPr>
          <p:cNvPr id="206850" name="Rectangle 2"/>
          <p:cNvSpPr>
            <a:spLocks noRo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664409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CDF968-C825-4823-9A04-401C7CCF7A3D}" type="slidenum">
              <a:rPr lang="fa-IR"/>
              <a:pPr/>
              <a:t>52</a:t>
            </a:fld>
            <a:endParaRPr lang="en-US"/>
          </a:p>
        </p:txBody>
      </p:sp>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540979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2C3D35-7E3C-4900-A860-01D73892634D}" type="slidenum">
              <a:rPr lang="fa-IR"/>
              <a:pPr/>
              <a:t>53</a:t>
            </a:fld>
            <a:endParaRPr lang="en-US"/>
          </a:p>
        </p:txBody>
      </p:sp>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64600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800515-F612-4B16-9473-AD7184D5C689}" type="slidenum">
              <a:rPr lang="fa-IR"/>
              <a:pPr/>
              <a:t>54</a:t>
            </a:fld>
            <a:endParaRPr lang="en-US"/>
          </a:p>
        </p:txBody>
      </p:sp>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965443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5DAB73-0AB6-4497-8EA8-29A224A05CD5}" type="slidenum">
              <a:rPr lang="fa-IR"/>
              <a:pPr/>
              <a:t>55</a:t>
            </a:fld>
            <a:endParaRPr lang="en-US"/>
          </a:p>
        </p:txBody>
      </p:sp>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012324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5F9790-A99A-4A42-B9C7-8FCC644901AB}" type="slidenum">
              <a:rPr lang="fa-IR"/>
              <a:pPr/>
              <a:t>56</a:t>
            </a:fld>
            <a:endParaRPr lang="en-US"/>
          </a:p>
        </p:txBody>
      </p:sp>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613342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34A694-5322-4FB8-A902-4E158F5286BF}" type="slidenum">
              <a:rPr lang="fa-IR"/>
              <a:pPr/>
              <a:t>57</a:t>
            </a:fld>
            <a:endParaRPr lang="en-US"/>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922454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DB8CC6-D647-40B8-9C5E-6243EB44C017}" type="slidenum">
              <a:rPr lang="fa-IR"/>
              <a:pPr/>
              <a:t>58</a:t>
            </a:fld>
            <a:endParaRPr lang="en-US"/>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560063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496026-92C3-4E2E-8139-14A7C707D361}" type="slidenum">
              <a:rPr lang="fa-IR"/>
              <a:pPr/>
              <a:t>59</a:t>
            </a:fld>
            <a:endParaRPr lang="en-US"/>
          </a:p>
        </p:txBody>
      </p:sp>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57850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32B19C-940C-4B42-85F8-4D9BA84CA14E}" type="slidenum">
              <a:rPr lang="fa-IR"/>
              <a:pPr/>
              <a:t>6</a:t>
            </a:fld>
            <a:endParaRPr lang="en-US"/>
          </a:p>
        </p:txBody>
      </p:sp>
      <p:sp>
        <p:nvSpPr>
          <p:cNvPr id="196610" name="Rectangle 2"/>
          <p:cNvSpPr>
            <a:spLocks noRo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966027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394424-864E-42E4-8BFE-52BAB677AB87}" type="slidenum">
              <a:rPr lang="fa-IR"/>
              <a:pPr/>
              <a:t>60</a:t>
            </a:fld>
            <a:endParaRPr lang="en-US"/>
          </a:p>
        </p:txBody>
      </p:sp>
      <p:sp>
        <p:nvSpPr>
          <p:cNvPr id="137218" name="Rectangle 2"/>
          <p:cNvSpPr>
            <a:spLocks noRo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620164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7828EE-93A7-4217-A246-9C33BD3A41B3}" type="slidenum">
              <a:rPr lang="fa-IR"/>
              <a:pPr/>
              <a:t>61</a:t>
            </a:fld>
            <a:endParaRPr lang="en-US"/>
          </a:p>
        </p:txBody>
      </p:sp>
      <p:sp>
        <p:nvSpPr>
          <p:cNvPr id="139266" name="Rectangle 2"/>
          <p:cNvSpPr>
            <a:spLocks noRo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557972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F39693-75D5-46B4-936E-E302F04FB6E7}" type="slidenum">
              <a:rPr lang="fa-IR"/>
              <a:pPr/>
              <a:t>62</a:t>
            </a:fld>
            <a:endParaRPr lang="en-US"/>
          </a:p>
        </p:txBody>
      </p:sp>
      <p:sp>
        <p:nvSpPr>
          <p:cNvPr id="141314" name="Rectangle 2"/>
          <p:cNvSpPr>
            <a:spLocks noRo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464772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E97A5D-8F4A-4BCF-93EC-08C93B779A2C}" type="slidenum">
              <a:rPr lang="fa-IR"/>
              <a:pPr/>
              <a:t>63</a:t>
            </a:fld>
            <a:endParaRPr lang="en-US"/>
          </a:p>
        </p:txBody>
      </p:sp>
      <p:sp>
        <p:nvSpPr>
          <p:cNvPr id="145410" name="Rectangle 2"/>
          <p:cNvSpPr>
            <a:spLocks noRo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11258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5FFD8D-10F7-49C4-9ED3-4D99E6DF967D}" type="slidenum">
              <a:rPr lang="fa-IR"/>
              <a:pPr/>
              <a:t>7</a:t>
            </a:fld>
            <a:endParaRPr lang="en-US"/>
          </a:p>
        </p:txBody>
      </p:sp>
      <p:sp>
        <p:nvSpPr>
          <p:cNvPr id="8194" name="Rectangle 2"/>
          <p:cNvSpPr>
            <a:spLocks noRo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36478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D7B87F-7976-4B61-8AD8-254DDB5B8593}" type="slidenum">
              <a:rPr lang="fa-IR"/>
              <a:pPr/>
              <a:t>8</a:t>
            </a:fld>
            <a:endParaRPr lang="en-US"/>
          </a:p>
        </p:txBody>
      </p:sp>
      <p:sp>
        <p:nvSpPr>
          <p:cNvPr id="197634" name="Rectangle 2"/>
          <p:cNvSpPr>
            <a:spLocks noRo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20889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2C28B4-4219-4129-A4EE-473EF531CEB2}" type="slidenum">
              <a:rPr lang="fa-IR"/>
              <a:pPr/>
              <a:t>9</a:t>
            </a:fld>
            <a:endParaRPr lang="en-US"/>
          </a:p>
        </p:txBody>
      </p:sp>
      <p:sp>
        <p:nvSpPr>
          <p:cNvPr id="10242" name="Rectangle 2"/>
          <p:cNvSpPr>
            <a:spLocks noRo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5989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215C4B6-C2CF-413A-AFF4-01BA8F69A66E}" type="slidenum">
              <a:rPr lang="fa-IR"/>
              <a:pPr/>
              <a:t>‹#›</a:t>
            </a:fld>
            <a:endParaRPr lang="en-US"/>
          </a:p>
        </p:txBody>
      </p:sp>
    </p:spTree>
    <p:extLst>
      <p:ext uri="{BB962C8B-B14F-4D97-AF65-F5344CB8AC3E}">
        <p14:creationId xmlns:p14="http://schemas.microsoft.com/office/powerpoint/2010/main" val="1579990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329A77-900B-42C8-A13B-2BC04FD860EB}" type="slidenum">
              <a:rPr lang="fa-IR"/>
              <a:pPr/>
              <a:t>‹#›</a:t>
            </a:fld>
            <a:endParaRPr lang="en-US"/>
          </a:p>
        </p:txBody>
      </p:sp>
    </p:spTree>
    <p:extLst>
      <p:ext uri="{BB962C8B-B14F-4D97-AF65-F5344CB8AC3E}">
        <p14:creationId xmlns:p14="http://schemas.microsoft.com/office/powerpoint/2010/main" val="1545157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F4D7CE-8364-4E24-AB01-8BE3033A041F}" type="slidenum">
              <a:rPr lang="fa-IR"/>
              <a:pPr/>
              <a:t>‹#›</a:t>
            </a:fld>
            <a:endParaRPr lang="en-US"/>
          </a:p>
        </p:txBody>
      </p:sp>
    </p:spTree>
    <p:extLst>
      <p:ext uri="{BB962C8B-B14F-4D97-AF65-F5344CB8AC3E}">
        <p14:creationId xmlns:p14="http://schemas.microsoft.com/office/powerpoint/2010/main" val="593798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6553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457200" y="6245225"/>
            <a:ext cx="2133600" cy="476250"/>
          </a:xfrm>
        </p:spPr>
        <p:txBody>
          <a:bodyPr/>
          <a:lstStyle>
            <a:lvl1pPr>
              <a:defRPr/>
            </a:lvl1pPr>
          </a:lstStyle>
          <a:p>
            <a:fld id="{2B24DCB0-76BF-4B2B-8209-A04E07E47AA8}" type="slidenum">
              <a:rPr lang="fa-IR"/>
              <a:pPr/>
              <a:t>‹#›</a:t>
            </a:fld>
            <a:endParaRPr lang="en-US"/>
          </a:p>
        </p:txBody>
      </p:sp>
    </p:spTree>
    <p:extLst>
      <p:ext uri="{BB962C8B-B14F-4D97-AF65-F5344CB8AC3E}">
        <p14:creationId xmlns:p14="http://schemas.microsoft.com/office/powerpoint/2010/main" val="1006723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E29979-8720-422F-B4AA-BE21EA9D7227}" type="slidenum">
              <a:rPr lang="fa-IR"/>
              <a:pPr/>
              <a:t>‹#›</a:t>
            </a:fld>
            <a:endParaRPr lang="en-US"/>
          </a:p>
        </p:txBody>
      </p:sp>
    </p:spTree>
    <p:extLst>
      <p:ext uri="{BB962C8B-B14F-4D97-AF65-F5344CB8AC3E}">
        <p14:creationId xmlns:p14="http://schemas.microsoft.com/office/powerpoint/2010/main" val="4290171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ADF06DE-993D-4017-88E5-3F5E280B8144}" type="slidenum">
              <a:rPr lang="fa-IR"/>
              <a:pPr/>
              <a:t>‹#›</a:t>
            </a:fld>
            <a:endParaRPr lang="en-US"/>
          </a:p>
        </p:txBody>
      </p:sp>
    </p:spTree>
    <p:extLst>
      <p:ext uri="{BB962C8B-B14F-4D97-AF65-F5344CB8AC3E}">
        <p14:creationId xmlns:p14="http://schemas.microsoft.com/office/powerpoint/2010/main" val="497280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0BCDA5E-7055-4A8E-812F-4F34E0A4B095}" type="slidenum">
              <a:rPr lang="fa-IR"/>
              <a:pPr/>
              <a:t>‹#›</a:t>
            </a:fld>
            <a:endParaRPr lang="en-US"/>
          </a:p>
        </p:txBody>
      </p:sp>
    </p:spTree>
    <p:extLst>
      <p:ext uri="{BB962C8B-B14F-4D97-AF65-F5344CB8AC3E}">
        <p14:creationId xmlns:p14="http://schemas.microsoft.com/office/powerpoint/2010/main" val="1086646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7CCC673-51C1-41D9-ACA5-A24CEF8F7CE3}" type="slidenum">
              <a:rPr lang="fa-IR"/>
              <a:pPr/>
              <a:t>‹#›</a:t>
            </a:fld>
            <a:endParaRPr lang="en-US"/>
          </a:p>
        </p:txBody>
      </p:sp>
    </p:spTree>
    <p:extLst>
      <p:ext uri="{BB962C8B-B14F-4D97-AF65-F5344CB8AC3E}">
        <p14:creationId xmlns:p14="http://schemas.microsoft.com/office/powerpoint/2010/main" val="3555452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AD748FF-7ACB-4740-BEB0-CE690E368407}" type="slidenum">
              <a:rPr lang="fa-IR"/>
              <a:pPr/>
              <a:t>‹#›</a:t>
            </a:fld>
            <a:endParaRPr lang="en-US"/>
          </a:p>
        </p:txBody>
      </p:sp>
    </p:spTree>
    <p:extLst>
      <p:ext uri="{BB962C8B-B14F-4D97-AF65-F5344CB8AC3E}">
        <p14:creationId xmlns:p14="http://schemas.microsoft.com/office/powerpoint/2010/main" val="386373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110AC08-7895-4B37-8244-E50580038068}" type="slidenum">
              <a:rPr lang="fa-IR"/>
              <a:pPr/>
              <a:t>‹#›</a:t>
            </a:fld>
            <a:endParaRPr lang="en-US"/>
          </a:p>
        </p:txBody>
      </p:sp>
    </p:spTree>
    <p:extLst>
      <p:ext uri="{BB962C8B-B14F-4D97-AF65-F5344CB8AC3E}">
        <p14:creationId xmlns:p14="http://schemas.microsoft.com/office/powerpoint/2010/main" val="2259925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16F8600-9B02-44D3-81D2-DCF1B37D3D8E}" type="slidenum">
              <a:rPr lang="fa-IR"/>
              <a:pPr/>
              <a:t>‹#›</a:t>
            </a:fld>
            <a:endParaRPr lang="en-US"/>
          </a:p>
        </p:txBody>
      </p:sp>
    </p:spTree>
    <p:extLst>
      <p:ext uri="{BB962C8B-B14F-4D97-AF65-F5344CB8AC3E}">
        <p14:creationId xmlns:p14="http://schemas.microsoft.com/office/powerpoint/2010/main" val="4139687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E0D9EB7-FC8F-4201-A2F9-0056B50656AA}" type="slidenum">
              <a:rPr lang="fa-IR"/>
              <a:pPr/>
              <a:t>‹#›</a:t>
            </a:fld>
            <a:endParaRPr lang="en-US"/>
          </a:p>
        </p:txBody>
      </p:sp>
    </p:spTree>
    <p:extLst>
      <p:ext uri="{BB962C8B-B14F-4D97-AF65-F5344CB8AC3E}">
        <p14:creationId xmlns:p14="http://schemas.microsoft.com/office/powerpoint/2010/main" val="1619528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97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974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rtl="1" eaLnBrk="1" hangingPunct="1">
              <a:defRPr sz="1400">
                <a:cs typeface="+mn-cs"/>
              </a:defRPr>
            </a:lvl1pPr>
          </a:lstStyle>
          <a:p>
            <a:endParaRPr lang="en-US"/>
          </a:p>
        </p:txBody>
      </p:sp>
      <p:sp>
        <p:nvSpPr>
          <p:cNvPr id="1597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1" eaLnBrk="1" hangingPunct="1">
              <a:defRPr sz="1400">
                <a:cs typeface="+mn-cs"/>
              </a:defRPr>
            </a:lvl1pPr>
          </a:lstStyle>
          <a:p>
            <a:endParaRPr lang="en-US"/>
          </a:p>
        </p:txBody>
      </p:sp>
      <p:sp>
        <p:nvSpPr>
          <p:cNvPr id="15975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rtl="1" eaLnBrk="1" hangingPunct="1">
              <a:defRPr sz="1400">
                <a:cs typeface="+mn-cs"/>
              </a:defRPr>
            </a:lvl1pPr>
          </a:lstStyle>
          <a:p>
            <a:fld id="{FB895D04-F8D2-42CA-87CF-6D858AFACFD5}" type="slidenum">
              <a:rPr lang="fa-I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iming>
    <p:tnLst>
      <p:par>
        <p:cTn id="1" dur="indefinite" restart="never" nodeType="tmRoot"/>
      </p:par>
    </p:tnLst>
  </p:timing>
  <p:txStyles>
    <p:titleStyle>
      <a:lvl1pPr algn="ctr" rtl="1" fontAlgn="base">
        <a:spcBef>
          <a:spcPct val="0"/>
        </a:spcBef>
        <a:spcAft>
          <a:spcPct val="0"/>
        </a:spcAft>
        <a:defRPr sz="4400" kern="12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r" rtl="1" fontAlgn="base">
        <a:spcBef>
          <a:spcPct val="20000"/>
        </a:spcBef>
        <a:spcAft>
          <a:spcPct val="0"/>
        </a:spcAft>
        <a:buChar char="•"/>
        <a:defRPr sz="3200" kern="1200">
          <a:solidFill>
            <a:schemeClr val="tx1"/>
          </a:solidFill>
          <a:latin typeface="+mn-lt"/>
          <a:ea typeface="+mn-ea"/>
          <a:cs typeface="+mn-cs"/>
        </a:defRPr>
      </a:lvl1pPr>
      <a:lvl2pPr marL="742950" indent="-285750" algn="r" rtl="1" fontAlgn="base">
        <a:spcBef>
          <a:spcPct val="20000"/>
        </a:spcBef>
        <a:spcAft>
          <a:spcPct val="0"/>
        </a:spcAft>
        <a:buChar char="–"/>
        <a:defRPr sz="2800" kern="1200">
          <a:solidFill>
            <a:schemeClr val="tx1"/>
          </a:solidFill>
          <a:latin typeface="+mn-lt"/>
          <a:ea typeface="+mn-ea"/>
          <a:cs typeface="+mn-cs"/>
        </a:defRPr>
      </a:lvl2pPr>
      <a:lvl3pPr marL="1143000" indent="-228600" algn="r" rtl="1" fontAlgn="base">
        <a:spcBef>
          <a:spcPct val="20000"/>
        </a:spcBef>
        <a:spcAft>
          <a:spcPct val="0"/>
        </a:spcAft>
        <a:buChar char="•"/>
        <a:defRPr sz="2400" kern="1200">
          <a:solidFill>
            <a:schemeClr val="tx1"/>
          </a:solidFill>
          <a:latin typeface="+mn-lt"/>
          <a:ea typeface="+mn-ea"/>
          <a:cs typeface="+mn-cs"/>
        </a:defRPr>
      </a:lvl3pPr>
      <a:lvl4pPr marL="1600200" indent="-228600" algn="r" rtl="1" fontAlgn="base">
        <a:spcBef>
          <a:spcPct val="20000"/>
        </a:spcBef>
        <a:spcAft>
          <a:spcPct val="0"/>
        </a:spcAft>
        <a:buChar char="–"/>
        <a:defRPr sz="2000" kern="1200">
          <a:solidFill>
            <a:schemeClr val="tx1"/>
          </a:solidFill>
          <a:latin typeface="+mn-lt"/>
          <a:ea typeface="+mn-ea"/>
          <a:cs typeface="+mn-cs"/>
        </a:defRPr>
      </a:lvl4pPr>
      <a:lvl5pPr marL="2057400" indent="-228600" algn="r" rtl="1"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5.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 Id="rId9" Type="http://schemas.openxmlformats.org/officeDocument/2006/relationships/image" Target="../media/image6.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wmf"/><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wmf"/><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1.wmf"/><Relationship Id="rId4"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3.emf"/><Relationship Id="rId5" Type="http://schemas.openxmlformats.org/officeDocument/2006/relationships/image" Target="../media/image12.wmf"/><Relationship Id="rId4" Type="http://schemas.openxmlformats.org/officeDocument/2006/relationships/oleObject" Target="../embeddings/oleObject8.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4.wmf"/><Relationship Id="rId4" Type="http://schemas.openxmlformats.org/officeDocument/2006/relationships/oleObject" Target="../embeddings/oleObject9.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1.emf"/><Relationship Id="rId4" Type="http://schemas.openxmlformats.org/officeDocument/2006/relationships/oleObject" Target="../embeddings/oleObject10.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2.emf"/><Relationship Id="rId4" Type="http://schemas.openxmlformats.org/officeDocument/2006/relationships/oleObject" Target="../embeddings/oleObject11.bin"/></Relationships>
</file>

<file path=ppt/slides/_rels/slide5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7" Type="http://schemas.openxmlformats.org/officeDocument/2006/relationships/image" Target="../media/image25.e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3.bin"/><Relationship Id="rId5" Type="http://schemas.openxmlformats.org/officeDocument/2006/relationships/image" Target="../media/image24.emf"/><Relationship Id="rId4" Type="http://schemas.openxmlformats.org/officeDocument/2006/relationships/oleObject" Target="../embeddings/oleObject12.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15.bin"/><Relationship Id="rId5" Type="http://schemas.openxmlformats.org/officeDocument/2006/relationships/image" Target="../media/image26.emf"/><Relationship Id="rId4" Type="http://schemas.openxmlformats.org/officeDocument/2006/relationships/oleObject" Target="../embeddings/oleObject14.bin"/></Relationships>
</file>

<file path=ppt/slides/_rels/slide5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650" y="1628775"/>
            <a:ext cx="7772400" cy="1439863"/>
          </a:xfrm>
        </p:spPr>
        <p:txBody>
          <a:bodyPr anchor="ctr"/>
          <a:lstStyle/>
          <a:p>
            <a:r>
              <a:rPr lang="fa-IR" sz="3200" b="1">
                <a:solidFill>
                  <a:schemeClr val="hlink"/>
                </a:solidFill>
                <a:effectLst>
                  <a:outerShdw blurRad="38100" dist="38100" dir="2700000" algn="tl">
                    <a:srgbClr val="C0C0C0"/>
                  </a:outerShdw>
                </a:effectLst>
                <a:cs typeface="B Titr" panose="00000700000000000000" pitchFamily="2" charset="-78"/>
              </a:rPr>
              <a:t>بررسی عملکرد رزینهای تبادل یونی در حذف فلزات سنگین از صنایع آبکاری</a:t>
            </a:r>
            <a:r>
              <a:rPr lang="fa-IR" sz="3600" b="1">
                <a:solidFill>
                  <a:schemeClr val="hlink"/>
                </a:solidFill>
                <a:effectLst>
                  <a:outerShdw blurRad="38100" dist="38100" dir="2700000" algn="tl">
                    <a:srgbClr val="C0C0C0"/>
                  </a:outerShdw>
                </a:effectLst>
                <a:cs typeface="B Titr" panose="00000700000000000000" pitchFamily="2" charset="-78"/>
              </a:rPr>
              <a:t> </a:t>
            </a:r>
            <a:r>
              <a:rPr lang="fa-IR" sz="2400" b="1">
                <a:solidFill>
                  <a:schemeClr val="hlink"/>
                </a:solidFill>
                <a:effectLst>
                  <a:outerShdw blurRad="38100" dist="38100" dir="2700000" algn="tl">
                    <a:srgbClr val="C0C0C0"/>
                  </a:outerShdw>
                </a:effectLst>
                <a:cs typeface="B Titr" panose="00000700000000000000" pitchFamily="2" charset="-78"/>
              </a:rPr>
              <a:t>( مطالعه موردی یون نقره )</a:t>
            </a:r>
            <a:endParaRPr lang="en-US" sz="2400" b="1">
              <a:solidFill>
                <a:schemeClr val="hlink"/>
              </a:solidFill>
              <a:effectLst>
                <a:outerShdw blurRad="38100" dist="38100" dir="2700000" algn="tl">
                  <a:srgbClr val="C0C0C0"/>
                </a:outerShdw>
              </a:effectLst>
              <a:cs typeface="B Titr" panose="00000700000000000000" pitchFamily="2" charset="-78"/>
            </a:endParaRPr>
          </a:p>
        </p:txBody>
      </p:sp>
      <p:sp>
        <p:nvSpPr>
          <p:cNvPr id="2" name="Subtitle 1"/>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fa-IR" sz="3600">
                <a:cs typeface="B Titr" panose="00000700000000000000" pitchFamily="2" charset="-78"/>
              </a:rPr>
              <a:t>تصفیه فاضلابهای صنایع ابکاری</a:t>
            </a:r>
            <a:endParaRPr lang="en-US" sz="3600">
              <a:cs typeface="B Titr" panose="00000700000000000000" pitchFamily="2" charset="-78"/>
            </a:endParaRPr>
          </a:p>
        </p:txBody>
      </p:sp>
      <p:sp>
        <p:nvSpPr>
          <p:cNvPr id="11267" name="Rectangle 3"/>
          <p:cNvSpPr>
            <a:spLocks noGrp="1" noChangeArrowheads="1"/>
          </p:cNvSpPr>
          <p:nvPr>
            <p:ph type="body" idx="1"/>
          </p:nvPr>
        </p:nvSpPr>
        <p:spPr>
          <a:xfrm>
            <a:off x="468313" y="1628775"/>
            <a:ext cx="8229600" cy="4525963"/>
          </a:xfrm>
        </p:spPr>
        <p:txBody>
          <a:bodyPr/>
          <a:lstStyle/>
          <a:p>
            <a:r>
              <a:rPr lang="fa-IR">
                <a:cs typeface="B Nazanin" panose="00000400000000000000" pitchFamily="2" charset="-78"/>
              </a:rPr>
              <a:t>الف – روشهای بیولوژیکی</a:t>
            </a:r>
          </a:p>
          <a:p>
            <a:r>
              <a:rPr lang="fa-IR">
                <a:cs typeface="B Nazanin" panose="00000400000000000000" pitchFamily="2" charset="-78"/>
              </a:rPr>
              <a:t>ب- استفاده از مواد جاذب </a:t>
            </a:r>
          </a:p>
          <a:p>
            <a:r>
              <a:rPr lang="fa-IR">
                <a:cs typeface="B Nazanin" panose="00000400000000000000" pitchFamily="2" charset="-78"/>
              </a:rPr>
              <a:t>ج- روشهای ترسیبی</a:t>
            </a:r>
          </a:p>
          <a:p>
            <a:r>
              <a:rPr lang="fa-IR">
                <a:cs typeface="B Nazanin" panose="00000400000000000000" pitchFamily="2" charset="-78"/>
              </a:rPr>
              <a:t>د – استفاده از رزینهای تبادل یونی </a:t>
            </a:r>
          </a:p>
          <a:p>
            <a:r>
              <a:rPr lang="fa-IR">
                <a:cs typeface="B Nazanin" panose="00000400000000000000" pitchFamily="2" charset="-78"/>
              </a:rPr>
              <a:t>ه – سایر روش ها</a:t>
            </a:r>
            <a:endParaRPr lang="en-US">
              <a:cs typeface="B Nazanin" panose="00000400000000000000"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611188" y="333375"/>
            <a:ext cx="8229600" cy="4525963"/>
          </a:xfrm>
        </p:spPr>
        <p:txBody>
          <a:bodyPr/>
          <a:lstStyle/>
          <a:p>
            <a:r>
              <a:rPr lang="fa-IR">
                <a:cs typeface="B Titr" panose="00000700000000000000" pitchFamily="2" charset="-78"/>
              </a:rPr>
              <a:t>الف – روشهای بیولوژیکی</a:t>
            </a:r>
          </a:p>
          <a:p>
            <a:pPr algn="just"/>
            <a:r>
              <a:rPr lang="fa-IR">
                <a:cs typeface="B Nazanin" panose="00000400000000000000" pitchFamily="2" charset="-78"/>
              </a:rPr>
              <a:t> با توجه به تنوع مواد شیمیائی آلی و معدنی موجود در این گونه پسابها , روشهای بیولوژیکی در صنایع ای از قبیل صنایع ابکاری بیشتر جنبه تحقیقاتی داشته و کاربرد عملی چندانی ندارد</a:t>
            </a:r>
          </a:p>
          <a:p>
            <a:r>
              <a:rPr lang="fa-IR">
                <a:cs typeface="B Titr" panose="00000700000000000000" pitchFamily="2" charset="-78"/>
              </a:rPr>
              <a:t>ب- استفاده از مواد جاذب</a:t>
            </a:r>
          </a:p>
          <a:p>
            <a:r>
              <a:rPr lang="fa-IR">
                <a:cs typeface="B Nazanin" panose="00000400000000000000" pitchFamily="2" charset="-78"/>
              </a:rPr>
              <a:t>در مورد برخی ترکیبات شیمیائی مانند ارسنیک در غلظت های پائین کاربرد دارد.</a:t>
            </a:r>
          </a:p>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fa-IR" sz="3200">
                <a:cs typeface="B Titr" panose="00000700000000000000" pitchFamily="2" charset="-78"/>
              </a:rPr>
              <a:t>ج- روشهای ترسیبی</a:t>
            </a:r>
            <a:br>
              <a:rPr lang="fa-IR" sz="3200">
                <a:cs typeface="B Titr" panose="00000700000000000000" pitchFamily="2" charset="-78"/>
              </a:rPr>
            </a:br>
            <a:endParaRPr lang="en-US" sz="3200">
              <a:cs typeface="B Titr" panose="00000700000000000000" pitchFamily="2" charset="-78"/>
            </a:endParaRPr>
          </a:p>
        </p:txBody>
      </p:sp>
      <p:sp>
        <p:nvSpPr>
          <p:cNvPr id="15363" name="Rectangle 3"/>
          <p:cNvSpPr>
            <a:spLocks noGrp="1" noChangeArrowheads="1"/>
          </p:cNvSpPr>
          <p:nvPr>
            <p:ph type="body" idx="1"/>
          </p:nvPr>
        </p:nvSpPr>
        <p:spPr/>
        <p:txBody>
          <a:bodyPr/>
          <a:lstStyle/>
          <a:p>
            <a:pPr algn="just"/>
            <a:r>
              <a:rPr lang="fa-IR">
                <a:cs typeface="B Nazanin" panose="00000400000000000000" pitchFamily="2" charset="-78"/>
              </a:rPr>
              <a:t>پرکاربردترین روش در تصفیه فاضلابهای صنایع شیمیائی</a:t>
            </a:r>
          </a:p>
          <a:p>
            <a:pPr algn="just"/>
            <a:r>
              <a:rPr lang="fa-IR">
                <a:cs typeface="B Nazanin" panose="00000400000000000000" pitchFamily="2" charset="-78"/>
              </a:rPr>
              <a:t>در حذف بسیاری از مواد شیمیائی از قبیل نیکل, کادمیوم, مس, سرب , سیانید و ... </a:t>
            </a:r>
          </a:p>
          <a:p>
            <a:pPr algn="just"/>
            <a:r>
              <a:rPr lang="fa-IR">
                <a:cs typeface="B Nazanin" panose="00000400000000000000" pitchFamily="2" charset="-78"/>
              </a:rPr>
              <a:t> حذف کروم به روش ترسیب با متا بی سولفیت سدیم در محیط های اسیدی و حذف سیانید ها بروش اکسیداسیون و ترسیب با ترکیبات کلر در محیط قلیائی  یکی از معمولترین و شناخته شده ترین روشهای تصفیه فاضلاب در صنایع ابکاری است  </a:t>
            </a:r>
          </a:p>
          <a:p>
            <a:endParaRPr lang="en-US">
              <a:cs typeface="B Nazanin" panose="00000400000000000000"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1268413"/>
            <a:ext cx="44640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268413"/>
            <a:ext cx="4081463"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6"/>
          <p:cNvSpPr>
            <a:spLocks noChangeArrowheads="1"/>
          </p:cNvSpPr>
          <p:nvPr/>
        </p:nvSpPr>
        <p:spPr bwMode="auto">
          <a:xfrm>
            <a:off x="1403350" y="404813"/>
            <a:ext cx="6121400"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r>
              <a:rPr lang="fa-IR">
                <a:cs typeface="B Titr" panose="00000700000000000000" pitchFamily="2" charset="-78"/>
              </a:rPr>
              <a:t>شکل 1  - تصفیه فاضلابهای ابکاری به روش ترسیب شیمیائی</a:t>
            </a:r>
            <a:endParaRPr lang="en-US">
              <a:cs typeface="B Titr" panose="000007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blinds(horizontal)">
                                      <p:cBhvr>
                                        <p:cTn id="7" dur="500"/>
                                        <p:tgtEl>
                                          <p:spTgt spid="174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blinds(horizontal)">
                                      <p:cBhvr>
                                        <p:cTn id="12" dur="2000"/>
                                        <p:tgtEl>
                                          <p:spTgt spid="174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7413"/>
                                        </p:tgtEl>
                                        <p:attrNameLst>
                                          <p:attrName>style.visibility</p:attrName>
                                        </p:attrNameLst>
                                      </p:cBhvr>
                                      <p:to>
                                        <p:strVal val="visible"/>
                                      </p:to>
                                    </p:set>
                                    <p:animEffect transition="in" filter="blinds(horizontal)">
                                      <p:cBhvr>
                                        <p:cTn id="17" dur="20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fa-IR" sz="3600">
                <a:cs typeface="B Titr" panose="00000700000000000000" pitchFamily="2" charset="-78"/>
              </a:rPr>
              <a:t>واکنش های شیمیائی ترسیب کروم 6 ظرفیتی </a:t>
            </a:r>
            <a:endParaRPr lang="en-US" sz="3600">
              <a:cs typeface="B Titr" panose="00000700000000000000" pitchFamily="2" charset="-78"/>
            </a:endParaRPr>
          </a:p>
        </p:txBody>
      </p:sp>
      <p:sp>
        <p:nvSpPr>
          <p:cNvPr id="19459" name="Rectangle 3"/>
          <p:cNvSpPr>
            <a:spLocks noGrp="1" noChangeArrowheads="1"/>
          </p:cNvSpPr>
          <p:nvPr>
            <p:ph type="body" idx="1"/>
          </p:nvPr>
        </p:nvSpPr>
        <p:spPr>
          <a:xfrm>
            <a:off x="179388" y="1600200"/>
            <a:ext cx="8785225" cy="4525963"/>
          </a:xfrm>
        </p:spPr>
        <p:txBody>
          <a:bodyPr/>
          <a:lstStyle/>
          <a:p>
            <a:pPr algn="l">
              <a:lnSpc>
                <a:spcPct val="90000"/>
              </a:lnSpc>
            </a:pPr>
            <a:r>
              <a:rPr lang="en-US" sz="2400"/>
              <a:t>1)    So2 +H2o                H2so4 </a:t>
            </a:r>
            <a:endParaRPr lang="fa-IR" sz="2400"/>
          </a:p>
          <a:p>
            <a:pPr algn="l">
              <a:lnSpc>
                <a:spcPct val="90000"/>
              </a:lnSpc>
            </a:pPr>
            <a:endParaRPr lang="en-US" sz="2400"/>
          </a:p>
          <a:p>
            <a:pPr algn="l">
              <a:lnSpc>
                <a:spcPct val="90000"/>
              </a:lnSpc>
            </a:pPr>
            <a:r>
              <a:rPr lang="en-US" sz="2400"/>
              <a:t>(2)    H2so4 + 2 H2Cro4        Cr2( So4) 3 + 5 H2o        </a:t>
            </a:r>
            <a:endParaRPr lang="fa-IR" sz="2400"/>
          </a:p>
          <a:p>
            <a:pPr algn="l">
              <a:lnSpc>
                <a:spcPct val="90000"/>
              </a:lnSpc>
            </a:pPr>
            <a:endParaRPr lang="en-US" sz="2400"/>
          </a:p>
          <a:p>
            <a:pPr algn="l">
              <a:lnSpc>
                <a:spcPct val="90000"/>
              </a:lnSpc>
            </a:pPr>
            <a:r>
              <a:rPr lang="en-US" sz="1800" b="1"/>
              <a:t>(3)    2 H2Cro4 +3 HNaSo3 + H2 So4     Cr2 ( so4) 3 +3 HNa So3 + 5 H2o</a:t>
            </a:r>
            <a:endParaRPr lang="fa-IR" sz="1800" b="1"/>
          </a:p>
          <a:p>
            <a:pPr algn="l">
              <a:lnSpc>
                <a:spcPct val="90000"/>
              </a:lnSpc>
            </a:pPr>
            <a:endParaRPr lang="en-US" sz="1800" b="1"/>
          </a:p>
          <a:p>
            <a:pPr algn="l">
              <a:lnSpc>
                <a:spcPct val="90000"/>
              </a:lnSpc>
            </a:pPr>
            <a:r>
              <a:rPr lang="en-US" sz="1800" b="1"/>
              <a:t>(4)    2 H2Cro4 + Fe So4 + 8 H2so4         3Fe2(So4)3 + Cr2(So4)3 + 8 H2o</a:t>
            </a:r>
            <a:endParaRPr lang="fa-IR" sz="1800" b="1"/>
          </a:p>
          <a:p>
            <a:pPr algn="l">
              <a:lnSpc>
                <a:spcPct val="90000"/>
              </a:lnSpc>
            </a:pPr>
            <a:endParaRPr lang="en-US" sz="2000" b="1"/>
          </a:p>
          <a:p>
            <a:pPr algn="l">
              <a:lnSpc>
                <a:spcPct val="90000"/>
              </a:lnSpc>
            </a:pPr>
            <a:r>
              <a:rPr lang="en-US" sz="2400"/>
              <a:t>(5)    6NaoH + Cr2 (So4) 3            2Cr(oH)3 + Na2So4</a:t>
            </a:r>
            <a:endParaRPr lang="fa-IR" sz="2400"/>
          </a:p>
          <a:p>
            <a:pPr algn="l">
              <a:lnSpc>
                <a:spcPct val="90000"/>
              </a:lnSpc>
            </a:pPr>
            <a:endParaRPr lang="en-US" sz="2400"/>
          </a:p>
          <a:p>
            <a:pPr algn="l">
              <a:lnSpc>
                <a:spcPct val="90000"/>
              </a:lnSpc>
            </a:pPr>
            <a:r>
              <a:rPr lang="en-US" sz="2400"/>
              <a:t>(6)     3 Ca ( oH ) + Cr2 ( So4) 3           2Cr(oH)3 + Na2So4</a:t>
            </a:r>
          </a:p>
        </p:txBody>
      </p:sp>
      <p:sp>
        <p:nvSpPr>
          <p:cNvPr id="19460" name="Line 4"/>
          <p:cNvSpPr>
            <a:spLocks noChangeShapeType="1"/>
          </p:cNvSpPr>
          <p:nvPr/>
        </p:nvSpPr>
        <p:spPr bwMode="auto">
          <a:xfrm>
            <a:off x="3635375" y="2565400"/>
            <a:ext cx="504825" cy="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2" name="Line 6"/>
          <p:cNvSpPr>
            <a:spLocks noChangeShapeType="1"/>
          </p:cNvSpPr>
          <p:nvPr/>
        </p:nvSpPr>
        <p:spPr bwMode="auto">
          <a:xfrm>
            <a:off x="4140200" y="3357563"/>
            <a:ext cx="288925" cy="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3" name="Line 7"/>
          <p:cNvSpPr>
            <a:spLocks noChangeShapeType="1"/>
          </p:cNvSpPr>
          <p:nvPr/>
        </p:nvSpPr>
        <p:spPr bwMode="auto">
          <a:xfrm>
            <a:off x="4067175" y="3933825"/>
            <a:ext cx="433388" cy="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4" name="Line 8"/>
          <p:cNvSpPr>
            <a:spLocks noChangeShapeType="1"/>
          </p:cNvSpPr>
          <p:nvPr/>
        </p:nvSpPr>
        <p:spPr bwMode="auto">
          <a:xfrm>
            <a:off x="4787900" y="5445125"/>
            <a:ext cx="647700" cy="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5" name="Line 9"/>
          <p:cNvSpPr>
            <a:spLocks noChangeShapeType="1"/>
          </p:cNvSpPr>
          <p:nvPr/>
        </p:nvSpPr>
        <p:spPr bwMode="auto">
          <a:xfrm>
            <a:off x="2484438" y="1773238"/>
            <a:ext cx="863600" cy="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6" name="Line 10"/>
          <p:cNvSpPr>
            <a:spLocks noChangeShapeType="1"/>
          </p:cNvSpPr>
          <p:nvPr/>
        </p:nvSpPr>
        <p:spPr bwMode="auto">
          <a:xfrm>
            <a:off x="4067175" y="4724400"/>
            <a:ext cx="647700" cy="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fa-IR" sz="3600">
                <a:cs typeface="B Titr" panose="00000700000000000000" pitchFamily="2" charset="-78"/>
              </a:rPr>
              <a:t>روش تبادل یون</a:t>
            </a:r>
            <a:endParaRPr lang="en-US" sz="3600">
              <a:cs typeface="B Titr" panose="00000700000000000000" pitchFamily="2" charset="-78"/>
            </a:endParaRPr>
          </a:p>
        </p:txBody>
      </p:sp>
      <p:sp>
        <p:nvSpPr>
          <p:cNvPr id="21507" name="Rectangle 3"/>
          <p:cNvSpPr>
            <a:spLocks noGrp="1" noChangeArrowheads="1"/>
          </p:cNvSpPr>
          <p:nvPr>
            <p:ph type="body" idx="1"/>
          </p:nvPr>
        </p:nvSpPr>
        <p:spPr>
          <a:xfrm>
            <a:off x="468313" y="1628775"/>
            <a:ext cx="8229600" cy="4525963"/>
          </a:xfrm>
        </p:spPr>
        <p:txBody>
          <a:bodyPr/>
          <a:lstStyle/>
          <a:p>
            <a:pPr algn="just"/>
            <a:r>
              <a:rPr lang="fa-IR">
                <a:cs typeface="B Nazanin" panose="00000400000000000000" pitchFamily="2" charset="-78"/>
              </a:rPr>
              <a:t>کاربرد این روش برای فلزات گرانقیمتی مانند طلاء و نقره و همچنین سایر یونهایی که بازیافت آنها مقرون به صرفه باشد توصیه شده است </a:t>
            </a:r>
          </a:p>
          <a:p>
            <a:pPr algn="just"/>
            <a:r>
              <a:rPr lang="fa-IR">
                <a:cs typeface="B Nazanin" panose="00000400000000000000" pitchFamily="2" charset="-78"/>
              </a:rPr>
              <a:t>با توجه به اینکه این روش هیچ گونه مواد شیمیائی جدیدی را به پساب خروجی وارد نمیکند میتواند روش مناسبی برای تصفیه فاضلابهائی باشد که در ان حجم فاضلاب تولیدی پائین و غلظت مواد آلاینده در آن زیاد است .</a:t>
            </a:r>
            <a:endParaRPr lang="en-US">
              <a:cs typeface="B Nazanin" panose="00000400000000000000"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fa-IR" sz="3600" b="1">
                <a:cs typeface="B Titr" panose="00000700000000000000" pitchFamily="2" charset="-78"/>
              </a:rPr>
              <a:t>کاربرد نقره در صنايع آبكاري</a:t>
            </a:r>
            <a:endParaRPr lang="en-US" sz="3600" b="1">
              <a:cs typeface="B Titr" panose="00000700000000000000" pitchFamily="2" charset="-78"/>
            </a:endParaRPr>
          </a:p>
        </p:txBody>
      </p:sp>
      <p:sp>
        <p:nvSpPr>
          <p:cNvPr id="25603" name="Rectangle 3"/>
          <p:cNvSpPr>
            <a:spLocks noGrp="1" noChangeArrowheads="1"/>
          </p:cNvSpPr>
          <p:nvPr>
            <p:ph type="body" idx="1"/>
          </p:nvPr>
        </p:nvSpPr>
        <p:spPr>
          <a:xfrm>
            <a:off x="468313" y="1628775"/>
            <a:ext cx="8229600" cy="4997450"/>
          </a:xfrm>
        </p:spPr>
        <p:txBody>
          <a:bodyPr/>
          <a:lstStyle/>
          <a:p>
            <a:pPr algn="just">
              <a:buFontTx/>
              <a:buNone/>
            </a:pPr>
            <a:r>
              <a:rPr lang="fa-IR">
                <a:cs typeface="B Nazanin" panose="00000400000000000000" pitchFamily="2" charset="-78"/>
              </a:rPr>
              <a:t>- نقره از فلزات گرانبهاست كه مانند طلاءاز گذشته مورد توجه بوده و كاربردهاي زينتي زيادي چه به عنوان فلز پايه و چه به عنوان روكش فلزات ديگر داشته است. اما امروزه علاوه بر كاربردهاي قبل داراي كاربردهاي صنعتي بسياري شده است. </a:t>
            </a:r>
          </a:p>
          <a:p>
            <a:pPr algn="just"/>
            <a:r>
              <a:rPr lang="fa-IR" sz="3600" b="1">
                <a:cs typeface="B Nazanin" panose="00000400000000000000" pitchFamily="2" charset="-78"/>
              </a:rPr>
              <a:t>کاربرد نقره به عنوان پوشش</a:t>
            </a:r>
            <a:r>
              <a:rPr lang="fa-IR" sz="3600">
                <a:cs typeface="B Nazanin" panose="00000400000000000000" pitchFamily="2" charset="-78"/>
              </a:rPr>
              <a:t>  </a:t>
            </a:r>
          </a:p>
          <a:p>
            <a:pPr algn="just">
              <a:buFontTx/>
              <a:buChar char="-"/>
            </a:pPr>
            <a:r>
              <a:rPr lang="fa-IR" b="1">
                <a:cs typeface="B Nazanin" panose="00000400000000000000" pitchFamily="2" charset="-78"/>
              </a:rPr>
              <a:t>در پوشش های زینتی :</a:t>
            </a:r>
            <a:r>
              <a:rPr lang="fa-IR">
                <a:cs typeface="B Nazanin" panose="00000400000000000000" pitchFamily="2" charset="-78"/>
              </a:rPr>
              <a:t> جلای فلزی, محافظت در برابر خوردگی</a:t>
            </a:r>
          </a:p>
          <a:p>
            <a:pPr algn="just">
              <a:buFontTx/>
              <a:buChar char="-"/>
            </a:pPr>
            <a:r>
              <a:rPr lang="fa-IR" b="1">
                <a:cs typeface="B Nazanin" panose="00000400000000000000" pitchFamily="2" charset="-78"/>
              </a:rPr>
              <a:t>در پوشش های صنعتی :</a:t>
            </a:r>
            <a:r>
              <a:rPr lang="fa-IR">
                <a:cs typeface="B Nazanin" panose="00000400000000000000" pitchFamily="2" charset="-78"/>
              </a:rPr>
              <a:t> مقاومت الکتریکی بسیار پائین</a:t>
            </a:r>
            <a:endParaRPr lang="en-US">
              <a:cs typeface="B Nazanin" panose="00000400000000000000"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fa-IR" sz="3600">
                <a:cs typeface="B Titr" panose="00000700000000000000" pitchFamily="2" charset="-78"/>
              </a:rPr>
              <a:t>ویژگیهای فیزیکی نقره</a:t>
            </a:r>
            <a:endParaRPr lang="en-US" sz="3600">
              <a:cs typeface="B Titr" panose="00000700000000000000" pitchFamily="2" charset="-78"/>
            </a:endParaRPr>
          </a:p>
        </p:txBody>
      </p:sp>
      <p:sp>
        <p:nvSpPr>
          <p:cNvPr id="23555" name="Rectangle 3"/>
          <p:cNvSpPr>
            <a:spLocks noGrp="1" noChangeArrowheads="1"/>
          </p:cNvSpPr>
          <p:nvPr>
            <p:ph type="body" idx="1"/>
          </p:nvPr>
        </p:nvSpPr>
        <p:spPr>
          <a:xfrm>
            <a:off x="457200" y="1600200"/>
            <a:ext cx="8229600" cy="4997450"/>
          </a:xfrm>
        </p:spPr>
        <p:txBody>
          <a:bodyPr/>
          <a:lstStyle/>
          <a:p>
            <a:endParaRPr lang="fa-IR" sz="2800"/>
          </a:p>
          <a:p>
            <a:r>
              <a:rPr lang="fa-IR" sz="2800">
                <a:cs typeface="B Nazanin" panose="00000400000000000000" pitchFamily="2" charset="-78"/>
              </a:rPr>
              <a:t>عدد اتمي                                                                      47                                                          وزن اتمي                                                                 157.87                                                  چگالي                                                             49/10 </a:t>
            </a:r>
            <a:r>
              <a:rPr lang="en-US" sz="2000">
                <a:cs typeface="B Nazanin" panose="00000400000000000000" pitchFamily="2" charset="-78"/>
              </a:rPr>
              <a:t>g/cm3</a:t>
            </a:r>
            <a:r>
              <a:rPr lang="fa-IR" sz="2800">
                <a:cs typeface="B Nazanin" panose="00000400000000000000" pitchFamily="2" charset="-78"/>
              </a:rPr>
              <a:t> </a:t>
            </a:r>
          </a:p>
          <a:p>
            <a:r>
              <a:rPr lang="fa-IR" sz="2800">
                <a:cs typeface="B Nazanin" panose="00000400000000000000" pitchFamily="2" charset="-78"/>
              </a:rPr>
              <a:t>نقطه ذوب                                                    961  </a:t>
            </a:r>
            <a:r>
              <a:rPr lang="fa-IR" sz="1800">
                <a:cs typeface="B Nazanin" panose="00000400000000000000" pitchFamily="2" charset="-78"/>
              </a:rPr>
              <a:t>درجه سانتي گراد</a:t>
            </a:r>
          </a:p>
          <a:p>
            <a:r>
              <a:rPr lang="fa-IR" sz="2800">
                <a:cs typeface="B Nazanin" panose="00000400000000000000" pitchFamily="2" charset="-78"/>
              </a:rPr>
              <a:t>مقاومت الكتريكي                                     56/1 </a:t>
            </a:r>
            <a:r>
              <a:rPr lang="fa-IR" sz="1600">
                <a:cs typeface="B Nazanin" panose="00000400000000000000" pitchFamily="2" charset="-78"/>
              </a:rPr>
              <a:t>ميكرو موس بر سانتي متر مربع</a:t>
            </a:r>
          </a:p>
          <a:p>
            <a:endParaRPr lang="fa-IR" sz="1600">
              <a:cs typeface="B Nazanin" panose="00000400000000000000" pitchFamily="2" charset="-78"/>
            </a:endParaRPr>
          </a:p>
          <a:p>
            <a:endParaRPr lang="fa-IR" sz="1600">
              <a:cs typeface="B Nazanin" panose="00000400000000000000" pitchFamily="2" charset="-78"/>
            </a:endParaRPr>
          </a:p>
          <a:p>
            <a:r>
              <a:rPr lang="fa-IR" sz="2800">
                <a:cs typeface="B Nazanin" panose="00000400000000000000" pitchFamily="2" charset="-78"/>
              </a:rPr>
              <a:t>نکته : براي فلزاتي مانند فولاد از دو مرحله پيش آبكاري استفاده ميشود؛ در مرحله اول پيش آبكاري به همراه محلول مس سيانيدي و در مرحله دوم پيش آبكاري متعارف انجام ميشود</a:t>
            </a:r>
            <a:r>
              <a:rPr lang="fa-IR" sz="2800"/>
              <a:t>  </a:t>
            </a:r>
            <a:endParaRPr lang="en-US" sz="2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fa-IR" sz="3600">
                <a:cs typeface="B Titr" panose="00000700000000000000" pitchFamily="2" charset="-78"/>
              </a:rPr>
              <a:t>تركيبات مورد استفاده در پيش آبكاري فولاد با نقره</a:t>
            </a:r>
            <a:r>
              <a:rPr lang="fa-IR" sz="4000"/>
              <a:t> </a:t>
            </a:r>
            <a:endParaRPr lang="en-US" sz="4000"/>
          </a:p>
        </p:txBody>
      </p:sp>
      <p:sp>
        <p:nvSpPr>
          <p:cNvPr id="27651" name="Rectangle 3"/>
          <p:cNvSpPr>
            <a:spLocks noGrp="1" noChangeArrowheads="1"/>
          </p:cNvSpPr>
          <p:nvPr>
            <p:ph type="body" idx="1"/>
          </p:nvPr>
        </p:nvSpPr>
        <p:spPr>
          <a:xfrm>
            <a:off x="468313" y="1341438"/>
            <a:ext cx="8229600" cy="4924425"/>
          </a:xfrm>
        </p:spPr>
        <p:txBody>
          <a:bodyPr/>
          <a:lstStyle/>
          <a:p>
            <a:pPr>
              <a:lnSpc>
                <a:spcPct val="80000"/>
              </a:lnSpc>
            </a:pPr>
            <a:r>
              <a:rPr lang="fa-IR" sz="2800" b="1">
                <a:solidFill>
                  <a:srgbClr val="660033"/>
                </a:solidFill>
                <a:cs typeface="B Titr" panose="00000700000000000000" pitchFamily="2" charset="-78"/>
              </a:rPr>
              <a:t>تركيب                      پيش آبكاري 1                     پيش آبكاري 2</a:t>
            </a:r>
            <a:r>
              <a:rPr lang="fa-IR" sz="2800" b="1">
                <a:cs typeface="B Titr" panose="00000700000000000000" pitchFamily="2" charset="-78"/>
              </a:rPr>
              <a:t>  </a:t>
            </a:r>
          </a:p>
          <a:p>
            <a:pPr>
              <a:lnSpc>
                <a:spcPct val="80000"/>
              </a:lnSpc>
            </a:pPr>
            <a:r>
              <a:rPr lang="fa-IR" sz="2800">
                <a:cs typeface="B Nazanin" panose="00000400000000000000" pitchFamily="2" charset="-78"/>
              </a:rPr>
              <a:t>سيانيد نقره            5/2- 5/11  </a:t>
            </a:r>
            <a:r>
              <a:rPr lang="fa-IR" sz="1400">
                <a:cs typeface="B Nazanin" panose="00000400000000000000" pitchFamily="2" charset="-78"/>
              </a:rPr>
              <a:t>گرم در ليتر</a:t>
            </a:r>
            <a:r>
              <a:rPr lang="fa-IR" sz="2800">
                <a:cs typeface="B Nazanin" panose="00000400000000000000" pitchFamily="2" charset="-78"/>
              </a:rPr>
              <a:t>               5/1- 5 </a:t>
            </a:r>
            <a:r>
              <a:rPr lang="fa-IR" sz="1400">
                <a:cs typeface="B Nazanin" panose="00000400000000000000" pitchFamily="2" charset="-78"/>
              </a:rPr>
              <a:t>گرم در ليتر</a:t>
            </a:r>
          </a:p>
          <a:p>
            <a:pPr>
              <a:lnSpc>
                <a:spcPct val="80000"/>
              </a:lnSpc>
            </a:pPr>
            <a:endParaRPr lang="fa-IR" sz="1400">
              <a:cs typeface="B Nazanin" panose="00000400000000000000" pitchFamily="2" charset="-78"/>
            </a:endParaRPr>
          </a:p>
          <a:p>
            <a:pPr>
              <a:lnSpc>
                <a:spcPct val="80000"/>
              </a:lnSpc>
            </a:pPr>
            <a:r>
              <a:rPr lang="fa-IR" sz="2800">
                <a:cs typeface="B Nazanin" panose="00000400000000000000" pitchFamily="2" charset="-78"/>
              </a:rPr>
              <a:t> سيانيد مس          10- 15 </a:t>
            </a:r>
            <a:r>
              <a:rPr lang="fa-IR" sz="1400">
                <a:cs typeface="B Nazanin" panose="00000400000000000000" pitchFamily="2" charset="-78"/>
              </a:rPr>
              <a:t>گرم در ليتر</a:t>
            </a:r>
            <a:r>
              <a:rPr lang="fa-IR" sz="2800">
                <a:cs typeface="B Nazanin" panose="00000400000000000000" pitchFamily="2" charset="-78"/>
              </a:rPr>
              <a:t>                         -             </a:t>
            </a:r>
          </a:p>
          <a:p>
            <a:pPr>
              <a:lnSpc>
                <a:spcPct val="80000"/>
              </a:lnSpc>
            </a:pPr>
            <a:endParaRPr lang="fa-IR" sz="2800">
              <a:cs typeface="B Nazanin" panose="00000400000000000000" pitchFamily="2" charset="-78"/>
            </a:endParaRPr>
          </a:p>
          <a:p>
            <a:pPr>
              <a:lnSpc>
                <a:spcPct val="80000"/>
              </a:lnSpc>
            </a:pPr>
            <a:r>
              <a:rPr lang="fa-IR" sz="2800">
                <a:cs typeface="B Nazanin" panose="00000400000000000000" pitchFamily="2" charset="-78"/>
              </a:rPr>
              <a:t>سيانيد پتاسيم        75- 90  </a:t>
            </a:r>
            <a:r>
              <a:rPr lang="fa-IR" sz="1400">
                <a:cs typeface="B Nazanin" panose="00000400000000000000" pitchFamily="2" charset="-78"/>
              </a:rPr>
              <a:t>گرم در ليتر                                    </a:t>
            </a:r>
            <a:r>
              <a:rPr lang="fa-IR" sz="2800">
                <a:cs typeface="B Nazanin" panose="00000400000000000000" pitchFamily="2" charset="-78"/>
              </a:rPr>
              <a:t> 75- 90 </a:t>
            </a:r>
            <a:r>
              <a:rPr lang="fa-IR" sz="1400">
                <a:cs typeface="B Nazanin" panose="00000400000000000000" pitchFamily="2" charset="-78"/>
              </a:rPr>
              <a:t>گرم در ليتر</a:t>
            </a:r>
          </a:p>
          <a:p>
            <a:pPr>
              <a:lnSpc>
                <a:spcPct val="80000"/>
              </a:lnSpc>
            </a:pPr>
            <a:endParaRPr lang="fa-IR" sz="2800">
              <a:cs typeface="B Nazanin" panose="00000400000000000000" pitchFamily="2" charset="-78"/>
            </a:endParaRPr>
          </a:p>
          <a:p>
            <a:pPr>
              <a:lnSpc>
                <a:spcPct val="80000"/>
              </a:lnSpc>
            </a:pPr>
            <a:r>
              <a:rPr lang="fa-IR" sz="2800">
                <a:cs typeface="B Nazanin" panose="00000400000000000000" pitchFamily="2" charset="-78"/>
              </a:rPr>
              <a:t>  دما                   22 – 30 </a:t>
            </a:r>
            <a:r>
              <a:rPr lang="fa-IR" sz="1400">
                <a:cs typeface="B Nazanin" panose="00000400000000000000" pitchFamily="2" charset="-78"/>
              </a:rPr>
              <a:t>درجه سانتي گراد</a:t>
            </a:r>
            <a:r>
              <a:rPr lang="fa-IR" sz="2800">
                <a:cs typeface="B Nazanin" panose="00000400000000000000" pitchFamily="2" charset="-78"/>
              </a:rPr>
              <a:t>               22 – 30</a:t>
            </a:r>
            <a:r>
              <a:rPr lang="fa-IR" sz="1400">
                <a:cs typeface="B Nazanin" panose="00000400000000000000" pitchFamily="2" charset="-78"/>
              </a:rPr>
              <a:t>درجه سانتي گراد</a:t>
            </a:r>
          </a:p>
          <a:p>
            <a:pPr>
              <a:lnSpc>
                <a:spcPct val="80000"/>
              </a:lnSpc>
            </a:pPr>
            <a:endParaRPr lang="fa-IR" sz="2800">
              <a:cs typeface="B Nazanin" panose="00000400000000000000" pitchFamily="2" charset="-78"/>
            </a:endParaRPr>
          </a:p>
          <a:p>
            <a:pPr>
              <a:lnSpc>
                <a:spcPct val="80000"/>
              </a:lnSpc>
            </a:pPr>
            <a:r>
              <a:rPr lang="fa-IR" sz="2800">
                <a:cs typeface="B Nazanin" panose="00000400000000000000" pitchFamily="2" charset="-78"/>
              </a:rPr>
              <a:t> چگالي جريان        5/1 – 3  </a:t>
            </a:r>
            <a:r>
              <a:rPr lang="en-US" sz="1400">
                <a:cs typeface="B Nazanin" panose="00000400000000000000" pitchFamily="2" charset="-78"/>
              </a:rPr>
              <a:t>A/dm2</a:t>
            </a:r>
            <a:r>
              <a:rPr lang="fa-IR" sz="2800">
                <a:cs typeface="B Nazanin" panose="00000400000000000000" pitchFamily="2" charset="-78"/>
              </a:rPr>
              <a:t>                   5/1 – 3 </a:t>
            </a:r>
            <a:r>
              <a:rPr lang="en-US" sz="1400">
                <a:cs typeface="B Nazanin" panose="00000400000000000000" pitchFamily="2" charset="-78"/>
              </a:rPr>
              <a:t>A/dm2</a:t>
            </a:r>
            <a:r>
              <a:rPr lang="fa-IR" sz="2800">
                <a:cs typeface="B Nazanin" panose="00000400000000000000" pitchFamily="2" charset="-78"/>
              </a:rPr>
              <a:t>   </a:t>
            </a:r>
          </a:p>
          <a:p>
            <a:pPr>
              <a:lnSpc>
                <a:spcPct val="80000"/>
              </a:lnSpc>
            </a:pPr>
            <a:endParaRPr lang="fa-IR" sz="2800">
              <a:cs typeface="B Nazanin" panose="00000400000000000000" pitchFamily="2" charset="-78"/>
            </a:endParaRPr>
          </a:p>
          <a:p>
            <a:pPr>
              <a:lnSpc>
                <a:spcPct val="80000"/>
              </a:lnSpc>
            </a:pPr>
            <a:r>
              <a:rPr lang="fa-IR" sz="2800">
                <a:cs typeface="B Nazanin" panose="00000400000000000000" pitchFamily="2" charset="-78"/>
              </a:rPr>
              <a:t> ولتاژ                      4-6     </a:t>
            </a:r>
            <a:r>
              <a:rPr lang="fa-IR" sz="1400">
                <a:cs typeface="B Nazanin" panose="00000400000000000000" pitchFamily="2" charset="-78"/>
              </a:rPr>
              <a:t>ولت                                                  -</a:t>
            </a:r>
            <a:endParaRPr lang="en-US" sz="1400">
              <a:cs typeface="B Nazanin" panose="00000400000000000000"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fa-IR" sz="3600" b="1">
                <a:cs typeface="B Titr" panose="00000700000000000000" pitchFamily="2" charset="-78"/>
              </a:rPr>
              <a:t>تركيبات نقره برای ابکاری</a:t>
            </a:r>
            <a:r>
              <a:rPr lang="fa-IR" sz="3600">
                <a:cs typeface="B Titr" panose="00000700000000000000" pitchFamily="2" charset="-78"/>
              </a:rPr>
              <a:t> </a:t>
            </a:r>
            <a:endParaRPr lang="en-US" sz="3600">
              <a:cs typeface="B Titr" panose="00000700000000000000" pitchFamily="2" charset="-78"/>
            </a:endParaRPr>
          </a:p>
        </p:txBody>
      </p:sp>
      <p:sp>
        <p:nvSpPr>
          <p:cNvPr id="29699" name="Rectangle 3"/>
          <p:cNvSpPr>
            <a:spLocks noGrp="1" noChangeArrowheads="1"/>
          </p:cNvSpPr>
          <p:nvPr>
            <p:ph type="body" idx="1"/>
          </p:nvPr>
        </p:nvSpPr>
        <p:spPr/>
        <p:txBody>
          <a:bodyPr/>
          <a:lstStyle/>
          <a:p>
            <a:r>
              <a:rPr lang="fa-IR">
                <a:cs typeface="B Titr" panose="00000700000000000000" pitchFamily="2" charset="-78"/>
              </a:rPr>
              <a:t>الف – حمامهاي سيانيدي</a:t>
            </a:r>
            <a:r>
              <a:rPr lang="fa-IR"/>
              <a:t> </a:t>
            </a:r>
          </a:p>
          <a:p>
            <a:pPr algn="just">
              <a:buFontTx/>
              <a:buNone/>
            </a:pPr>
            <a:r>
              <a:rPr lang="fa-IR">
                <a:cs typeface="B Nazanin" panose="00000400000000000000" pitchFamily="2" charset="-78"/>
              </a:rPr>
              <a:t>   در اين روش از الكتروليت هايي حاوي نيترات نقره، سيانيد پتاسيم، سيانيد سديم و كربناتهاو نيتراتهاي ديگر استفاده ميشود.</a:t>
            </a:r>
          </a:p>
          <a:p>
            <a:pPr>
              <a:buFontTx/>
              <a:buNone/>
            </a:pPr>
            <a:r>
              <a:rPr lang="fa-IR">
                <a:cs typeface="B Titr" panose="00000700000000000000" pitchFamily="2" charset="-78"/>
              </a:rPr>
              <a:t>ب- حمامهاي غير سيانيدي</a:t>
            </a:r>
          </a:p>
          <a:p>
            <a:pPr algn="just">
              <a:buFontTx/>
              <a:buNone/>
            </a:pPr>
            <a:r>
              <a:rPr lang="fa-IR">
                <a:cs typeface="B Nazanin" panose="00000400000000000000" pitchFamily="2" charset="-78"/>
              </a:rPr>
              <a:t>   از ترکیباتی مانند  نيترات نقره , يديد نقره ,يديد پتاسيم ,اسيد هيدرويديك, كلريد نقره ,تيو سولفات سديم ,هيدروسولفيد سديم استفاده میشود</a:t>
            </a:r>
            <a:endParaRPr lang="en-US">
              <a:cs typeface="B Nazanin" panose="00000400000000000000"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179" name="Rectangle 3"/>
          <p:cNvSpPr>
            <a:spLocks noGrp="1" noChangeArrowheads="1"/>
          </p:cNvSpPr>
          <p:nvPr>
            <p:ph type="body" idx="1"/>
          </p:nvPr>
        </p:nvSpPr>
        <p:spPr>
          <a:xfrm>
            <a:off x="0" y="260350"/>
            <a:ext cx="9144000" cy="6408738"/>
          </a:xfrm>
        </p:spPr>
        <p:txBody>
          <a:bodyPr/>
          <a:lstStyle/>
          <a:p>
            <a:pPr algn="ctr"/>
            <a:endParaRPr lang="en-US" sz="2800" b="1" dirty="0"/>
          </a:p>
          <a:p>
            <a:pPr algn="ctr"/>
            <a:endParaRPr lang="en-US" sz="2800" b="1" dirty="0"/>
          </a:p>
          <a:p>
            <a:pPr algn="ctr" rtl="0">
              <a:buFontTx/>
              <a:buNone/>
            </a:pPr>
            <a:r>
              <a:rPr lang="en-US" sz="2800" b="1" dirty="0">
                <a:latin typeface="Lucida Fax" panose="02060602050505020204" pitchFamily="18" charset="0"/>
              </a:rPr>
              <a:t>Investigation on Ion Exchange </a:t>
            </a:r>
            <a:r>
              <a:rPr lang="en-US" sz="2800" b="1" dirty="0" err="1">
                <a:latin typeface="Lucida Fax" panose="02060602050505020204" pitchFamily="18" charset="0"/>
              </a:rPr>
              <a:t>Reisins</a:t>
            </a:r>
            <a:r>
              <a:rPr lang="en-US" sz="2800" b="1" dirty="0">
                <a:latin typeface="Lucida Fax" panose="02060602050505020204" pitchFamily="18" charset="0"/>
              </a:rPr>
              <a:t> Performance in Heavy </a:t>
            </a:r>
            <a:r>
              <a:rPr lang="en-US" sz="2800" b="1" dirty="0" err="1">
                <a:latin typeface="Lucida Fax" panose="02060602050505020204" pitchFamily="18" charset="0"/>
              </a:rPr>
              <a:t>Metel</a:t>
            </a:r>
            <a:r>
              <a:rPr lang="en-US" sz="2800" b="1" dirty="0">
                <a:latin typeface="Lucida Fax" panose="02060602050505020204" pitchFamily="18" charset="0"/>
              </a:rPr>
              <a:t> Removal from Plating </a:t>
            </a:r>
            <a:r>
              <a:rPr lang="en-US" sz="2800" b="1" dirty="0" err="1">
                <a:latin typeface="Lucida Fax" panose="02060602050505020204" pitchFamily="18" charset="0"/>
              </a:rPr>
              <a:t>Indastry</a:t>
            </a:r>
            <a:endParaRPr lang="en-US" sz="2800" b="1" dirty="0">
              <a:latin typeface="Lucida Fax" panose="02060602050505020204" pitchFamily="18" charset="0"/>
            </a:endParaRPr>
          </a:p>
          <a:p>
            <a:pPr algn="ctr" rtl="0"/>
            <a:endParaRPr lang="en-US" sz="2800" dirty="0">
              <a:latin typeface="Lucida Fax" panose="020606020505050202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96" name="Rectangle 52"/>
          <p:cNvSpPr>
            <a:spLocks noGrp="1" noChangeArrowheads="1"/>
          </p:cNvSpPr>
          <p:nvPr>
            <p:ph type="title"/>
          </p:nvPr>
        </p:nvSpPr>
        <p:spPr/>
        <p:txBody>
          <a:bodyPr/>
          <a:lstStyle/>
          <a:p>
            <a:r>
              <a:rPr lang="fa-IR" sz="3600">
                <a:cs typeface="B Titr" panose="00000700000000000000" pitchFamily="2" charset="-78"/>
              </a:rPr>
              <a:t>مقايسه غلظت تركيبات حمام نقره تزئيني و صنعتي</a:t>
            </a:r>
            <a:r>
              <a:rPr lang="fa-IR" sz="4000"/>
              <a:t> </a:t>
            </a:r>
            <a:endParaRPr lang="en-US" sz="4000"/>
          </a:p>
        </p:txBody>
      </p:sp>
      <p:graphicFrame>
        <p:nvGraphicFramePr>
          <p:cNvPr id="31858" name="Group 114"/>
          <p:cNvGraphicFramePr>
            <a:graphicFrameLocks noGrp="1"/>
          </p:cNvGraphicFramePr>
          <p:nvPr>
            <p:ph type="tbl" idx="1"/>
          </p:nvPr>
        </p:nvGraphicFramePr>
        <p:xfrm>
          <a:off x="468313" y="1628775"/>
          <a:ext cx="8229600" cy="4951413"/>
        </p:xfrm>
        <a:graphic>
          <a:graphicData uri="http://schemas.openxmlformats.org/drawingml/2006/table">
            <a:tbl>
              <a:tblPr rtl="1"/>
              <a:tblGrid>
                <a:gridCol w="2743200"/>
                <a:gridCol w="2678113"/>
                <a:gridCol w="2808287"/>
              </a:tblGrid>
              <a:tr h="565150">
                <a:tc>
                  <a:txBody>
                    <a:bodyPr/>
                    <a:lstStyle>
                      <a:lvl1pPr algn="r" rtl="1">
                        <a:spcBef>
                          <a:spcPct val="20000"/>
                        </a:spcBef>
                        <a:defRPr sz="2800">
                          <a:solidFill>
                            <a:schemeClr val="tx1"/>
                          </a:solidFill>
                          <a:latin typeface="Arial" panose="020B0604020202020204" pitchFamily="34" charset="0"/>
                          <a:cs typeface="Arial" panose="020B0604020202020204" pitchFamily="34" charset="0"/>
                        </a:defRPr>
                      </a:lvl1pPr>
                      <a:lvl2pPr algn="r" rtl="1">
                        <a:spcBef>
                          <a:spcPct val="20000"/>
                        </a:spcBef>
                        <a:defRPr sz="2400">
                          <a:solidFill>
                            <a:schemeClr val="tx1"/>
                          </a:solidFill>
                          <a:latin typeface="Arial" panose="020B0604020202020204" pitchFamily="34" charset="0"/>
                          <a:cs typeface="Arial" panose="020B0604020202020204" pitchFamily="34" charset="0"/>
                        </a:defRPr>
                      </a:lvl2pPr>
                      <a:lvl3pPr algn="r" rtl="1">
                        <a:spcBef>
                          <a:spcPct val="20000"/>
                        </a:spcBef>
                        <a:defRPr sz="2000">
                          <a:solidFill>
                            <a:schemeClr val="tx1"/>
                          </a:solidFill>
                          <a:latin typeface="Arial" panose="020B0604020202020204" pitchFamily="34" charset="0"/>
                          <a:cs typeface="Arial" panose="020B0604020202020204" pitchFamily="34" charset="0"/>
                        </a:defRPr>
                      </a:lvl3pPr>
                      <a:lvl4pPr algn="r" rtl="1">
                        <a:spcBef>
                          <a:spcPct val="20000"/>
                        </a:spcBef>
                        <a:defRPr>
                          <a:solidFill>
                            <a:schemeClr val="tx1"/>
                          </a:solidFill>
                          <a:latin typeface="Arial" panose="020B0604020202020204" pitchFamily="34" charset="0"/>
                          <a:cs typeface="Arial" panose="020B0604020202020204" pitchFamily="34" charset="0"/>
                        </a:defRPr>
                      </a:lvl4pPr>
                      <a:lvl5pPr algn="r" rtl="1">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smtClean="0">
                          <a:ln>
                            <a:noFill/>
                          </a:ln>
                          <a:solidFill>
                            <a:schemeClr val="tx1"/>
                          </a:solidFill>
                          <a:effectLst/>
                          <a:latin typeface="Arial" panose="020B0604020202020204" pitchFamily="34" charset="0"/>
                          <a:cs typeface="B Nazanin" panose="00000400000000000000" pitchFamily="2" charset="-78"/>
                        </a:rPr>
                        <a:t>تركيب</a:t>
                      </a:r>
                      <a:endParaRPr kumimoji="0" lang="en-US" sz="2800" b="1" i="0" u="none" strike="noStrike" cap="none" normalizeH="0" baseline="0" smtClean="0">
                        <a:ln>
                          <a:noFill/>
                        </a:ln>
                        <a:solidFill>
                          <a:schemeClr val="tx1"/>
                        </a:solidFill>
                        <a:effectLst/>
                        <a:latin typeface="Arial" panose="020B0604020202020204" pitchFamily="34"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defRPr sz="2800">
                          <a:solidFill>
                            <a:schemeClr val="tx1"/>
                          </a:solidFill>
                          <a:latin typeface="Arial" panose="020B0604020202020204" pitchFamily="34" charset="0"/>
                          <a:cs typeface="Arial" panose="020B0604020202020204" pitchFamily="34" charset="0"/>
                        </a:defRPr>
                      </a:lvl1pPr>
                      <a:lvl2pPr algn="r" rtl="1">
                        <a:spcBef>
                          <a:spcPct val="20000"/>
                        </a:spcBef>
                        <a:defRPr sz="2400">
                          <a:solidFill>
                            <a:schemeClr val="tx1"/>
                          </a:solidFill>
                          <a:latin typeface="Arial" panose="020B0604020202020204" pitchFamily="34" charset="0"/>
                          <a:cs typeface="Arial" panose="020B0604020202020204" pitchFamily="34" charset="0"/>
                        </a:defRPr>
                      </a:lvl2pPr>
                      <a:lvl3pPr algn="r" rtl="1">
                        <a:spcBef>
                          <a:spcPct val="20000"/>
                        </a:spcBef>
                        <a:defRPr sz="2000">
                          <a:solidFill>
                            <a:schemeClr val="tx1"/>
                          </a:solidFill>
                          <a:latin typeface="Arial" panose="020B0604020202020204" pitchFamily="34" charset="0"/>
                          <a:cs typeface="Arial" panose="020B0604020202020204" pitchFamily="34" charset="0"/>
                        </a:defRPr>
                      </a:lvl3pPr>
                      <a:lvl4pPr algn="r" rtl="1">
                        <a:spcBef>
                          <a:spcPct val="20000"/>
                        </a:spcBef>
                        <a:defRPr>
                          <a:solidFill>
                            <a:schemeClr val="tx1"/>
                          </a:solidFill>
                          <a:latin typeface="Arial" panose="020B0604020202020204" pitchFamily="34" charset="0"/>
                          <a:cs typeface="Arial" panose="020B0604020202020204" pitchFamily="34" charset="0"/>
                        </a:defRPr>
                      </a:lvl4pPr>
                      <a:lvl5pPr algn="r" rtl="1">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smtClean="0">
                          <a:ln>
                            <a:noFill/>
                          </a:ln>
                          <a:solidFill>
                            <a:schemeClr val="tx1"/>
                          </a:solidFill>
                          <a:effectLst/>
                          <a:latin typeface="Arial" panose="020B0604020202020204" pitchFamily="34" charset="0"/>
                          <a:cs typeface="B Nazanin" panose="00000400000000000000" pitchFamily="2" charset="-78"/>
                        </a:rPr>
                        <a:t>حمام تزئيني</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smtClean="0">
                          <a:ln>
                            <a:noFill/>
                          </a:ln>
                          <a:solidFill>
                            <a:schemeClr val="tx1"/>
                          </a:solidFill>
                          <a:effectLst/>
                          <a:latin typeface="Arial" panose="020B0604020202020204" pitchFamily="34" charset="0"/>
                          <a:cs typeface="B Nazanin" panose="00000400000000000000" pitchFamily="2" charset="-78"/>
                        </a:rPr>
                        <a:t> </a:t>
                      </a:r>
                      <a:r>
                        <a:rPr kumimoji="0" lang="fa-IR" sz="1800" b="1" i="0" u="none" strike="noStrike" cap="none" normalizeH="0" baseline="0" smtClean="0">
                          <a:ln>
                            <a:noFill/>
                          </a:ln>
                          <a:solidFill>
                            <a:schemeClr val="tx1"/>
                          </a:solidFill>
                          <a:effectLst/>
                          <a:latin typeface="Arial" panose="020B0604020202020204" pitchFamily="34" charset="0"/>
                          <a:cs typeface="B Nazanin" panose="00000400000000000000" pitchFamily="2" charset="-78"/>
                        </a:rPr>
                        <a:t>( گرم بر ليتر )</a:t>
                      </a:r>
                      <a:endParaRPr kumimoji="0" lang="en-US" sz="1800" b="1" i="0" u="none" strike="noStrike" cap="none" normalizeH="0" baseline="0" smtClean="0">
                        <a:ln>
                          <a:noFill/>
                        </a:ln>
                        <a:solidFill>
                          <a:schemeClr val="tx1"/>
                        </a:solidFill>
                        <a:effectLst/>
                        <a:latin typeface="Arial" panose="020B0604020202020204" pitchFamily="34"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defRPr sz="2800">
                          <a:solidFill>
                            <a:schemeClr val="tx1"/>
                          </a:solidFill>
                          <a:latin typeface="Arial" panose="020B0604020202020204" pitchFamily="34" charset="0"/>
                          <a:cs typeface="Arial" panose="020B0604020202020204" pitchFamily="34" charset="0"/>
                        </a:defRPr>
                      </a:lvl1pPr>
                      <a:lvl2pPr algn="r" rtl="1">
                        <a:spcBef>
                          <a:spcPct val="20000"/>
                        </a:spcBef>
                        <a:defRPr sz="2400">
                          <a:solidFill>
                            <a:schemeClr val="tx1"/>
                          </a:solidFill>
                          <a:latin typeface="Arial" panose="020B0604020202020204" pitchFamily="34" charset="0"/>
                          <a:cs typeface="Arial" panose="020B0604020202020204" pitchFamily="34" charset="0"/>
                        </a:defRPr>
                      </a:lvl2pPr>
                      <a:lvl3pPr algn="r" rtl="1">
                        <a:spcBef>
                          <a:spcPct val="20000"/>
                        </a:spcBef>
                        <a:defRPr sz="2000">
                          <a:solidFill>
                            <a:schemeClr val="tx1"/>
                          </a:solidFill>
                          <a:latin typeface="Arial" panose="020B0604020202020204" pitchFamily="34" charset="0"/>
                          <a:cs typeface="Arial" panose="020B0604020202020204" pitchFamily="34" charset="0"/>
                        </a:defRPr>
                      </a:lvl3pPr>
                      <a:lvl4pPr algn="r" rtl="1">
                        <a:spcBef>
                          <a:spcPct val="20000"/>
                        </a:spcBef>
                        <a:defRPr>
                          <a:solidFill>
                            <a:schemeClr val="tx1"/>
                          </a:solidFill>
                          <a:latin typeface="Arial" panose="020B0604020202020204" pitchFamily="34" charset="0"/>
                          <a:cs typeface="Arial" panose="020B0604020202020204" pitchFamily="34" charset="0"/>
                        </a:defRPr>
                      </a:lvl4pPr>
                      <a:lvl5pPr algn="r" rtl="1">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smtClean="0">
                          <a:ln>
                            <a:noFill/>
                          </a:ln>
                          <a:solidFill>
                            <a:schemeClr val="tx1"/>
                          </a:solidFill>
                          <a:effectLst/>
                          <a:latin typeface="Arial" panose="020B0604020202020204" pitchFamily="34" charset="0"/>
                          <a:cs typeface="B Nazanin" panose="00000400000000000000" pitchFamily="2" charset="-78"/>
                        </a:rPr>
                        <a:t>حمام با سرعت زياد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smtClean="0">
                          <a:ln>
                            <a:noFill/>
                          </a:ln>
                          <a:solidFill>
                            <a:schemeClr val="tx1"/>
                          </a:solidFill>
                          <a:effectLst/>
                          <a:latin typeface="Arial" panose="020B0604020202020204" pitchFamily="34" charset="0"/>
                          <a:cs typeface="B Nazanin" panose="00000400000000000000" pitchFamily="2" charset="-78"/>
                        </a:rPr>
                        <a:t> </a:t>
                      </a:r>
                      <a:r>
                        <a:rPr kumimoji="0" lang="fa-IR" sz="1800" b="1" i="0" u="none" strike="noStrike" cap="none" normalizeH="0" baseline="0" smtClean="0">
                          <a:ln>
                            <a:noFill/>
                          </a:ln>
                          <a:solidFill>
                            <a:schemeClr val="tx1"/>
                          </a:solidFill>
                          <a:effectLst/>
                          <a:latin typeface="Arial" panose="020B0604020202020204" pitchFamily="34" charset="0"/>
                          <a:cs typeface="B Nazanin" panose="00000400000000000000" pitchFamily="2" charset="-78"/>
                        </a:rPr>
                        <a:t>( گرم بر ليتر )</a:t>
                      </a:r>
                      <a:endParaRPr kumimoji="0" lang="en-US" sz="1800" b="1" i="0" u="none" strike="noStrike" cap="none" normalizeH="0" baseline="0" smtClean="0">
                        <a:ln>
                          <a:noFill/>
                        </a:ln>
                        <a:solidFill>
                          <a:schemeClr val="tx1"/>
                        </a:solidFill>
                        <a:effectLst/>
                        <a:latin typeface="Arial" panose="020B0604020202020204" pitchFamily="34"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lvl1pPr algn="r" rtl="1">
                        <a:spcBef>
                          <a:spcPct val="20000"/>
                        </a:spcBef>
                        <a:defRPr sz="2800">
                          <a:solidFill>
                            <a:schemeClr val="tx1"/>
                          </a:solidFill>
                          <a:latin typeface="Arial" panose="020B0604020202020204" pitchFamily="34" charset="0"/>
                          <a:cs typeface="Arial" panose="020B0604020202020204" pitchFamily="34" charset="0"/>
                        </a:defRPr>
                      </a:lvl1pPr>
                      <a:lvl2pPr algn="r" rtl="1">
                        <a:spcBef>
                          <a:spcPct val="20000"/>
                        </a:spcBef>
                        <a:defRPr sz="2400">
                          <a:solidFill>
                            <a:schemeClr val="tx1"/>
                          </a:solidFill>
                          <a:latin typeface="Arial" panose="020B0604020202020204" pitchFamily="34" charset="0"/>
                          <a:cs typeface="Arial" panose="020B0604020202020204" pitchFamily="34" charset="0"/>
                        </a:defRPr>
                      </a:lvl2pPr>
                      <a:lvl3pPr algn="r" rtl="1">
                        <a:spcBef>
                          <a:spcPct val="20000"/>
                        </a:spcBef>
                        <a:defRPr sz="2000">
                          <a:solidFill>
                            <a:schemeClr val="tx1"/>
                          </a:solidFill>
                          <a:latin typeface="Arial" panose="020B0604020202020204" pitchFamily="34" charset="0"/>
                          <a:cs typeface="Arial" panose="020B0604020202020204" pitchFamily="34" charset="0"/>
                        </a:defRPr>
                      </a:lvl3pPr>
                      <a:lvl4pPr algn="r" rtl="1">
                        <a:spcBef>
                          <a:spcPct val="20000"/>
                        </a:spcBef>
                        <a:defRPr>
                          <a:solidFill>
                            <a:schemeClr val="tx1"/>
                          </a:solidFill>
                          <a:latin typeface="Arial" panose="020B0604020202020204" pitchFamily="34" charset="0"/>
                          <a:cs typeface="Arial" panose="020B0604020202020204" pitchFamily="34" charset="0"/>
                        </a:defRPr>
                      </a:lvl4pPr>
                      <a:lvl5pPr algn="r" rtl="1">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rPr>
                        <a:t>نقره فلزي</a:t>
                      </a:r>
                      <a:endParaRPr kumimoji="0" lang="en-US"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defRPr sz="2800">
                          <a:solidFill>
                            <a:schemeClr val="tx1"/>
                          </a:solidFill>
                          <a:latin typeface="Arial" panose="020B0604020202020204" pitchFamily="34" charset="0"/>
                          <a:cs typeface="Arial" panose="020B0604020202020204" pitchFamily="34" charset="0"/>
                        </a:defRPr>
                      </a:lvl1pPr>
                      <a:lvl2pPr algn="r" rtl="1">
                        <a:spcBef>
                          <a:spcPct val="20000"/>
                        </a:spcBef>
                        <a:defRPr sz="2400">
                          <a:solidFill>
                            <a:schemeClr val="tx1"/>
                          </a:solidFill>
                          <a:latin typeface="Arial" panose="020B0604020202020204" pitchFamily="34" charset="0"/>
                          <a:cs typeface="Arial" panose="020B0604020202020204" pitchFamily="34" charset="0"/>
                        </a:defRPr>
                      </a:lvl2pPr>
                      <a:lvl3pPr algn="r" rtl="1">
                        <a:spcBef>
                          <a:spcPct val="20000"/>
                        </a:spcBef>
                        <a:defRPr sz="2000">
                          <a:solidFill>
                            <a:schemeClr val="tx1"/>
                          </a:solidFill>
                          <a:latin typeface="Arial" panose="020B0604020202020204" pitchFamily="34" charset="0"/>
                          <a:cs typeface="Arial" panose="020B0604020202020204" pitchFamily="34" charset="0"/>
                        </a:defRPr>
                      </a:lvl3pPr>
                      <a:lvl4pPr algn="r" rtl="1">
                        <a:spcBef>
                          <a:spcPct val="20000"/>
                        </a:spcBef>
                        <a:defRPr>
                          <a:solidFill>
                            <a:schemeClr val="tx1"/>
                          </a:solidFill>
                          <a:latin typeface="Arial" panose="020B0604020202020204" pitchFamily="34" charset="0"/>
                          <a:cs typeface="Arial" panose="020B0604020202020204" pitchFamily="34" charset="0"/>
                        </a:defRPr>
                      </a:lvl4pPr>
                      <a:lvl5pPr algn="r" rtl="1">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rPr>
                        <a:t>45-20</a:t>
                      </a:r>
                      <a:endParaRPr kumimoji="0" lang="en-US"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defRPr sz="2800">
                          <a:solidFill>
                            <a:schemeClr val="tx1"/>
                          </a:solidFill>
                          <a:latin typeface="Arial" panose="020B0604020202020204" pitchFamily="34" charset="0"/>
                          <a:cs typeface="Arial" panose="020B0604020202020204" pitchFamily="34" charset="0"/>
                        </a:defRPr>
                      </a:lvl1pPr>
                      <a:lvl2pPr algn="r" rtl="1">
                        <a:spcBef>
                          <a:spcPct val="20000"/>
                        </a:spcBef>
                        <a:defRPr sz="2400">
                          <a:solidFill>
                            <a:schemeClr val="tx1"/>
                          </a:solidFill>
                          <a:latin typeface="Arial" panose="020B0604020202020204" pitchFamily="34" charset="0"/>
                          <a:cs typeface="Arial" panose="020B0604020202020204" pitchFamily="34" charset="0"/>
                        </a:defRPr>
                      </a:lvl2pPr>
                      <a:lvl3pPr algn="r" rtl="1">
                        <a:spcBef>
                          <a:spcPct val="20000"/>
                        </a:spcBef>
                        <a:defRPr sz="2000">
                          <a:solidFill>
                            <a:schemeClr val="tx1"/>
                          </a:solidFill>
                          <a:latin typeface="Arial" panose="020B0604020202020204" pitchFamily="34" charset="0"/>
                          <a:cs typeface="Arial" panose="020B0604020202020204" pitchFamily="34" charset="0"/>
                        </a:defRPr>
                      </a:lvl3pPr>
                      <a:lvl4pPr algn="r" rtl="1">
                        <a:spcBef>
                          <a:spcPct val="20000"/>
                        </a:spcBef>
                        <a:defRPr>
                          <a:solidFill>
                            <a:schemeClr val="tx1"/>
                          </a:solidFill>
                          <a:latin typeface="Arial" panose="020B0604020202020204" pitchFamily="34" charset="0"/>
                          <a:cs typeface="Arial" panose="020B0604020202020204" pitchFamily="34" charset="0"/>
                        </a:defRPr>
                      </a:lvl4pPr>
                      <a:lvl5pPr algn="r" rtl="1">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rPr>
                        <a:t>115-35</a:t>
                      </a:r>
                      <a:endParaRPr kumimoji="0" lang="en-US"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lvl1pPr algn="r" rtl="1">
                        <a:spcBef>
                          <a:spcPct val="20000"/>
                        </a:spcBef>
                        <a:defRPr sz="2800">
                          <a:solidFill>
                            <a:schemeClr val="tx1"/>
                          </a:solidFill>
                          <a:latin typeface="Arial" panose="020B0604020202020204" pitchFamily="34" charset="0"/>
                          <a:cs typeface="Arial" panose="020B0604020202020204" pitchFamily="34" charset="0"/>
                        </a:defRPr>
                      </a:lvl1pPr>
                      <a:lvl2pPr algn="r" rtl="1">
                        <a:spcBef>
                          <a:spcPct val="20000"/>
                        </a:spcBef>
                        <a:defRPr sz="2400">
                          <a:solidFill>
                            <a:schemeClr val="tx1"/>
                          </a:solidFill>
                          <a:latin typeface="Arial" panose="020B0604020202020204" pitchFamily="34" charset="0"/>
                          <a:cs typeface="Arial" panose="020B0604020202020204" pitchFamily="34" charset="0"/>
                        </a:defRPr>
                      </a:lvl2pPr>
                      <a:lvl3pPr algn="r" rtl="1">
                        <a:spcBef>
                          <a:spcPct val="20000"/>
                        </a:spcBef>
                        <a:defRPr sz="2000">
                          <a:solidFill>
                            <a:schemeClr val="tx1"/>
                          </a:solidFill>
                          <a:latin typeface="Arial" panose="020B0604020202020204" pitchFamily="34" charset="0"/>
                          <a:cs typeface="Arial" panose="020B0604020202020204" pitchFamily="34" charset="0"/>
                        </a:defRPr>
                      </a:lvl3pPr>
                      <a:lvl4pPr algn="r" rtl="1">
                        <a:spcBef>
                          <a:spcPct val="20000"/>
                        </a:spcBef>
                        <a:defRPr>
                          <a:solidFill>
                            <a:schemeClr val="tx1"/>
                          </a:solidFill>
                          <a:latin typeface="Arial" panose="020B0604020202020204" pitchFamily="34" charset="0"/>
                          <a:cs typeface="Arial" panose="020B0604020202020204" pitchFamily="34" charset="0"/>
                        </a:defRPr>
                      </a:lvl4pPr>
                      <a:lvl5pPr algn="r" rtl="1">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rPr>
                        <a:t>سيانيد نقره</a:t>
                      </a:r>
                      <a:endParaRPr kumimoji="0" lang="en-US"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defRPr sz="2800">
                          <a:solidFill>
                            <a:schemeClr val="tx1"/>
                          </a:solidFill>
                          <a:latin typeface="Arial" panose="020B0604020202020204" pitchFamily="34" charset="0"/>
                          <a:cs typeface="Arial" panose="020B0604020202020204" pitchFamily="34" charset="0"/>
                        </a:defRPr>
                      </a:lvl1pPr>
                      <a:lvl2pPr algn="r" rtl="1">
                        <a:spcBef>
                          <a:spcPct val="20000"/>
                        </a:spcBef>
                        <a:defRPr sz="2400">
                          <a:solidFill>
                            <a:schemeClr val="tx1"/>
                          </a:solidFill>
                          <a:latin typeface="Arial" panose="020B0604020202020204" pitchFamily="34" charset="0"/>
                          <a:cs typeface="Arial" panose="020B0604020202020204" pitchFamily="34" charset="0"/>
                        </a:defRPr>
                      </a:lvl2pPr>
                      <a:lvl3pPr algn="r" rtl="1">
                        <a:spcBef>
                          <a:spcPct val="20000"/>
                        </a:spcBef>
                        <a:defRPr sz="2000">
                          <a:solidFill>
                            <a:schemeClr val="tx1"/>
                          </a:solidFill>
                          <a:latin typeface="Arial" panose="020B0604020202020204" pitchFamily="34" charset="0"/>
                          <a:cs typeface="Arial" panose="020B0604020202020204" pitchFamily="34" charset="0"/>
                        </a:defRPr>
                      </a:lvl3pPr>
                      <a:lvl4pPr algn="r" rtl="1">
                        <a:spcBef>
                          <a:spcPct val="20000"/>
                        </a:spcBef>
                        <a:defRPr>
                          <a:solidFill>
                            <a:schemeClr val="tx1"/>
                          </a:solidFill>
                          <a:latin typeface="Arial" panose="020B0604020202020204" pitchFamily="34" charset="0"/>
                          <a:cs typeface="Arial" panose="020B0604020202020204" pitchFamily="34" charset="0"/>
                        </a:defRPr>
                      </a:lvl4pPr>
                      <a:lvl5pPr algn="r" rtl="1">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rPr>
                        <a:t>56-31</a:t>
                      </a:r>
                      <a:endParaRPr kumimoji="0" lang="en-US"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defRPr sz="2800">
                          <a:solidFill>
                            <a:schemeClr val="tx1"/>
                          </a:solidFill>
                          <a:latin typeface="Arial" panose="020B0604020202020204" pitchFamily="34" charset="0"/>
                          <a:cs typeface="Arial" panose="020B0604020202020204" pitchFamily="34" charset="0"/>
                        </a:defRPr>
                      </a:lvl1pPr>
                      <a:lvl2pPr algn="r" rtl="1">
                        <a:spcBef>
                          <a:spcPct val="20000"/>
                        </a:spcBef>
                        <a:defRPr sz="2400">
                          <a:solidFill>
                            <a:schemeClr val="tx1"/>
                          </a:solidFill>
                          <a:latin typeface="Arial" panose="020B0604020202020204" pitchFamily="34" charset="0"/>
                          <a:cs typeface="Arial" panose="020B0604020202020204" pitchFamily="34" charset="0"/>
                        </a:defRPr>
                      </a:lvl2pPr>
                      <a:lvl3pPr algn="r" rtl="1">
                        <a:spcBef>
                          <a:spcPct val="20000"/>
                        </a:spcBef>
                        <a:defRPr sz="2000">
                          <a:solidFill>
                            <a:schemeClr val="tx1"/>
                          </a:solidFill>
                          <a:latin typeface="Arial" panose="020B0604020202020204" pitchFamily="34" charset="0"/>
                          <a:cs typeface="Arial" panose="020B0604020202020204" pitchFamily="34" charset="0"/>
                        </a:defRPr>
                      </a:lvl3pPr>
                      <a:lvl4pPr algn="r" rtl="1">
                        <a:spcBef>
                          <a:spcPct val="20000"/>
                        </a:spcBef>
                        <a:defRPr>
                          <a:solidFill>
                            <a:schemeClr val="tx1"/>
                          </a:solidFill>
                          <a:latin typeface="Arial" panose="020B0604020202020204" pitchFamily="34" charset="0"/>
                          <a:cs typeface="Arial" panose="020B0604020202020204" pitchFamily="34" charset="0"/>
                        </a:defRPr>
                      </a:lvl4pPr>
                      <a:lvl5pPr algn="r" rtl="1">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rPr>
                        <a:t>152-44</a:t>
                      </a:r>
                      <a:endParaRPr kumimoji="0" lang="en-US"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88">
                <a:tc>
                  <a:txBody>
                    <a:bodyPr/>
                    <a:lstStyle>
                      <a:lvl1pPr algn="r" rtl="1">
                        <a:spcBef>
                          <a:spcPct val="20000"/>
                        </a:spcBef>
                        <a:defRPr sz="2800">
                          <a:solidFill>
                            <a:schemeClr val="tx1"/>
                          </a:solidFill>
                          <a:latin typeface="Arial" panose="020B0604020202020204" pitchFamily="34" charset="0"/>
                          <a:cs typeface="Arial" panose="020B0604020202020204" pitchFamily="34" charset="0"/>
                        </a:defRPr>
                      </a:lvl1pPr>
                      <a:lvl2pPr algn="r" rtl="1">
                        <a:spcBef>
                          <a:spcPct val="20000"/>
                        </a:spcBef>
                        <a:defRPr sz="2400">
                          <a:solidFill>
                            <a:schemeClr val="tx1"/>
                          </a:solidFill>
                          <a:latin typeface="Arial" panose="020B0604020202020204" pitchFamily="34" charset="0"/>
                          <a:cs typeface="Arial" panose="020B0604020202020204" pitchFamily="34" charset="0"/>
                        </a:defRPr>
                      </a:lvl2pPr>
                      <a:lvl3pPr algn="r" rtl="1">
                        <a:spcBef>
                          <a:spcPct val="20000"/>
                        </a:spcBef>
                        <a:defRPr sz="2000">
                          <a:solidFill>
                            <a:schemeClr val="tx1"/>
                          </a:solidFill>
                          <a:latin typeface="Arial" panose="020B0604020202020204" pitchFamily="34" charset="0"/>
                          <a:cs typeface="Arial" panose="020B0604020202020204" pitchFamily="34" charset="0"/>
                        </a:defRPr>
                      </a:lvl3pPr>
                      <a:lvl4pPr algn="r" rtl="1">
                        <a:spcBef>
                          <a:spcPct val="20000"/>
                        </a:spcBef>
                        <a:defRPr>
                          <a:solidFill>
                            <a:schemeClr val="tx1"/>
                          </a:solidFill>
                          <a:latin typeface="Arial" panose="020B0604020202020204" pitchFamily="34" charset="0"/>
                          <a:cs typeface="Arial" panose="020B0604020202020204" pitchFamily="34" charset="0"/>
                        </a:defRPr>
                      </a:lvl4pPr>
                      <a:lvl5pPr algn="r" rtl="1">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rPr>
                        <a:t>سيانيد پتاسيم</a:t>
                      </a:r>
                      <a:endParaRPr kumimoji="0" lang="en-US"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defRPr sz="2800">
                          <a:solidFill>
                            <a:schemeClr val="tx1"/>
                          </a:solidFill>
                          <a:latin typeface="Arial" panose="020B0604020202020204" pitchFamily="34" charset="0"/>
                          <a:cs typeface="Arial" panose="020B0604020202020204" pitchFamily="34" charset="0"/>
                        </a:defRPr>
                      </a:lvl1pPr>
                      <a:lvl2pPr algn="r" rtl="1">
                        <a:spcBef>
                          <a:spcPct val="20000"/>
                        </a:spcBef>
                        <a:defRPr sz="2400">
                          <a:solidFill>
                            <a:schemeClr val="tx1"/>
                          </a:solidFill>
                          <a:latin typeface="Arial" panose="020B0604020202020204" pitchFamily="34" charset="0"/>
                          <a:cs typeface="Arial" panose="020B0604020202020204" pitchFamily="34" charset="0"/>
                        </a:defRPr>
                      </a:lvl2pPr>
                      <a:lvl3pPr algn="r" rtl="1">
                        <a:spcBef>
                          <a:spcPct val="20000"/>
                        </a:spcBef>
                        <a:defRPr sz="2000">
                          <a:solidFill>
                            <a:schemeClr val="tx1"/>
                          </a:solidFill>
                          <a:latin typeface="Arial" panose="020B0604020202020204" pitchFamily="34" charset="0"/>
                          <a:cs typeface="Arial" panose="020B0604020202020204" pitchFamily="34" charset="0"/>
                        </a:defRPr>
                      </a:lvl3pPr>
                      <a:lvl4pPr algn="r" rtl="1">
                        <a:spcBef>
                          <a:spcPct val="20000"/>
                        </a:spcBef>
                        <a:defRPr>
                          <a:solidFill>
                            <a:schemeClr val="tx1"/>
                          </a:solidFill>
                          <a:latin typeface="Arial" panose="020B0604020202020204" pitchFamily="34" charset="0"/>
                          <a:cs typeface="Arial" panose="020B0604020202020204" pitchFamily="34" charset="0"/>
                        </a:defRPr>
                      </a:lvl4pPr>
                      <a:lvl5pPr algn="r" rtl="1">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rPr>
                        <a:t>78-50</a:t>
                      </a:r>
                      <a:endParaRPr kumimoji="0" lang="en-US"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defRPr sz="2800">
                          <a:solidFill>
                            <a:schemeClr val="tx1"/>
                          </a:solidFill>
                          <a:latin typeface="Arial" panose="020B0604020202020204" pitchFamily="34" charset="0"/>
                          <a:cs typeface="Arial" panose="020B0604020202020204" pitchFamily="34" charset="0"/>
                        </a:defRPr>
                      </a:lvl1pPr>
                      <a:lvl2pPr algn="r" rtl="1">
                        <a:spcBef>
                          <a:spcPct val="20000"/>
                        </a:spcBef>
                        <a:defRPr sz="2400">
                          <a:solidFill>
                            <a:schemeClr val="tx1"/>
                          </a:solidFill>
                          <a:latin typeface="Arial" panose="020B0604020202020204" pitchFamily="34" charset="0"/>
                          <a:cs typeface="Arial" panose="020B0604020202020204" pitchFamily="34" charset="0"/>
                        </a:defRPr>
                      </a:lvl2pPr>
                      <a:lvl3pPr algn="r" rtl="1">
                        <a:spcBef>
                          <a:spcPct val="20000"/>
                        </a:spcBef>
                        <a:defRPr sz="2000">
                          <a:solidFill>
                            <a:schemeClr val="tx1"/>
                          </a:solidFill>
                          <a:latin typeface="Arial" panose="020B0604020202020204" pitchFamily="34" charset="0"/>
                          <a:cs typeface="Arial" panose="020B0604020202020204" pitchFamily="34" charset="0"/>
                        </a:defRPr>
                      </a:lvl3pPr>
                      <a:lvl4pPr algn="r" rtl="1">
                        <a:spcBef>
                          <a:spcPct val="20000"/>
                        </a:spcBef>
                        <a:defRPr>
                          <a:solidFill>
                            <a:schemeClr val="tx1"/>
                          </a:solidFill>
                          <a:latin typeface="Arial" panose="020B0604020202020204" pitchFamily="34" charset="0"/>
                          <a:cs typeface="Arial" panose="020B0604020202020204" pitchFamily="34" charset="0"/>
                        </a:defRPr>
                      </a:lvl4pPr>
                      <a:lvl5pPr algn="r" rtl="1">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rPr>
                        <a:t>235-68</a:t>
                      </a:r>
                      <a:endParaRPr kumimoji="0" lang="en-US"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lvl1pPr algn="r" rtl="1">
                        <a:spcBef>
                          <a:spcPct val="20000"/>
                        </a:spcBef>
                        <a:defRPr sz="2800">
                          <a:solidFill>
                            <a:schemeClr val="tx1"/>
                          </a:solidFill>
                          <a:latin typeface="Arial" panose="020B0604020202020204" pitchFamily="34" charset="0"/>
                          <a:cs typeface="Arial" panose="020B0604020202020204" pitchFamily="34" charset="0"/>
                        </a:defRPr>
                      </a:lvl1pPr>
                      <a:lvl2pPr algn="r" rtl="1">
                        <a:spcBef>
                          <a:spcPct val="20000"/>
                        </a:spcBef>
                        <a:defRPr sz="2400">
                          <a:solidFill>
                            <a:schemeClr val="tx1"/>
                          </a:solidFill>
                          <a:latin typeface="Arial" panose="020B0604020202020204" pitchFamily="34" charset="0"/>
                          <a:cs typeface="Arial" panose="020B0604020202020204" pitchFamily="34" charset="0"/>
                        </a:defRPr>
                      </a:lvl2pPr>
                      <a:lvl3pPr algn="r" rtl="1">
                        <a:spcBef>
                          <a:spcPct val="20000"/>
                        </a:spcBef>
                        <a:defRPr sz="2000">
                          <a:solidFill>
                            <a:schemeClr val="tx1"/>
                          </a:solidFill>
                          <a:latin typeface="Arial" panose="020B0604020202020204" pitchFamily="34" charset="0"/>
                          <a:cs typeface="Arial" panose="020B0604020202020204" pitchFamily="34" charset="0"/>
                        </a:defRPr>
                      </a:lvl3pPr>
                      <a:lvl4pPr algn="r" rtl="1">
                        <a:spcBef>
                          <a:spcPct val="20000"/>
                        </a:spcBef>
                        <a:defRPr>
                          <a:solidFill>
                            <a:schemeClr val="tx1"/>
                          </a:solidFill>
                          <a:latin typeface="Arial" panose="020B0604020202020204" pitchFamily="34" charset="0"/>
                          <a:cs typeface="Arial" panose="020B0604020202020204" pitchFamily="34" charset="0"/>
                        </a:defRPr>
                      </a:lvl4pPr>
                      <a:lvl5pPr algn="r" rtl="1">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rPr>
                        <a:t>سيانيد پتاسيم آزاد</a:t>
                      </a:r>
                      <a:endParaRPr kumimoji="0" lang="en-US"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defRPr sz="2800">
                          <a:solidFill>
                            <a:schemeClr val="tx1"/>
                          </a:solidFill>
                          <a:latin typeface="Arial" panose="020B0604020202020204" pitchFamily="34" charset="0"/>
                          <a:cs typeface="Arial" panose="020B0604020202020204" pitchFamily="34" charset="0"/>
                        </a:defRPr>
                      </a:lvl1pPr>
                      <a:lvl2pPr algn="r" rtl="1">
                        <a:spcBef>
                          <a:spcPct val="20000"/>
                        </a:spcBef>
                        <a:defRPr sz="2400">
                          <a:solidFill>
                            <a:schemeClr val="tx1"/>
                          </a:solidFill>
                          <a:latin typeface="Arial" panose="020B0604020202020204" pitchFamily="34" charset="0"/>
                          <a:cs typeface="Arial" panose="020B0604020202020204" pitchFamily="34" charset="0"/>
                        </a:defRPr>
                      </a:lvl2pPr>
                      <a:lvl3pPr algn="r" rtl="1">
                        <a:spcBef>
                          <a:spcPct val="20000"/>
                        </a:spcBef>
                        <a:defRPr sz="2000">
                          <a:solidFill>
                            <a:schemeClr val="tx1"/>
                          </a:solidFill>
                          <a:latin typeface="Arial" panose="020B0604020202020204" pitchFamily="34" charset="0"/>
                          <a:cs typeface="Arial" panose="020B0604020202020204" pitchFamily="34" charset="0"/>
                        </a:defRPr>
                      </a:lvl3pPr>
                      <a:lvl4pPr algn="r" rtl="1">
                        <a:spcBef>
                          <a:spcPct val="20000"/>
                        </a:spcBef>
                        <a:defRPr>
                          <a:solidFill>
                            <a:schemeClr val="tx1"/>
                          </a:solidFill>
                          <a:latin typeface="Arial" panose="020B0604020202020204" pitchFamily="34" charset="0"/>
                          <a:cs typeface="Arial" panose="020B0604020202020204" pitchFamily="34" charset="0"/>
                        </a:defRPr>
                      </a:lvl4pPr>
                      <a:lvl5pPr algn="r" rtl="1">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rPr>
                        <a:t>50-35</a:t>
                      </a:r>
                      <a:endParaRPr kumimoji="0" lang="en-US"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defRPr sz="2800">
                          <a:solidFill>
                            <a:schemeClr val="tx1"/>
                          </a:solidFill>
                          <a:latin typeface="Arial" panose="020B0604020202020204" pitchFamily="34" charset="0"/>
                          <a:cs typeface="Arial" panose="020B0604020202020204" pitchFamily="34" charset="0"/>
                        </a:defRPr>
                      </a:lvl1pPr>
                      <a:lvl2pPr algn="r" rtl="1">
                        <a:spcBef>
                          <a:spcPct val="20000"/>
                        </a:spcBef>
                        <a:defRPr sz="2400">
                          <a:solidFill>
                            <a:schemeClr val="tx1"/>
                          </a:solidFill>
                          <a:latin typeface="Arial" panose="020B0604020202020204" pitchFamily="34" charset="0"/>
                          <a:cs typeface="Arial" panose="020B0604020202020204" pitchFamily="34" charset="0"/>
                        </a:defRPr>
                      </a:lvl2pPr>
                      <a:lvl3pPr algn="r" rtl="1">
                        <a:spcBef>
                          <a:spcPct val="20000"/>
                        </a:spcBef>
                        <a:defRPr sz="2000">
                          <a:solidFill>
                            <a:schemeClr val="tx1"/>
                          </a:solidFill>
                          <a:latin typeface="Arial" panose="020B0604020202020204" pitchFamily="34" charset="0"/>
                          <a:cs typeface="Arial" panose="020B0604020202020204" pitchFamily="34" charset="0"/>
                        </a:defRPr>
                      </a:lvl3pPr>
                      <a:lvl4pPr algn="r" rtl="1">
                        <a:spcBef>
                          <a:spcPct val="20000"/>
                        </a:spcBef>
                        <a:defRPr>
                          <a:solidFill>
                            <a:schemeClr val="tx1"/>
                          </a:solidFill>
                          <a:latin typeface="Arial" panose="020B0604020202020204" pitchFamily="34" charset="0"/>
                          <a:cs typeface="Arial" panose="020B0604020202020204" pitchFamily="34" charset="0"/>
                        </a:defRPr>
                      </a:lvl4pPr>
                      <a:lvl5pPr algn="r" rtl="1">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rPr>
                        <a:t>160-45</a:t>
                      </a:r>
                      <a:endParaRPr kumimoji="0" lang="en-US"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lvl1pPr algn="r" rtl="1">
                        <a:spcBef>
                          <a:spcPct val="20000"/>
                        </a:spcBef>
                        <a:defRPr sz="2800">
                          <a:solidFill>
                            <a:schemeClr val="tx1"/>
                          </a:solidFill>
                          <a:latin typeface="Arial" panose="020B0604020202020204" pitchFamily="34" charset="0"/>
                          <a:cs typeface="Arial" panose="020B0604020202020204" pitchFamily="34" charset="0"/>
                        </a:defRPr>
                      </a:lvl1pPr>
                      <a:lvl2pPr algn="r" rtl="1">
                        <a:spcBef>
                          <a:spcPct val="20000"/>
                        </a:spcBef>
                        <a:defRPr sz="2400">
                          <a:solidFill>
                            <a:schemeClr val="tx1"/>
                          </a:solidFill>
                          <a:latin typeface="Arial" panose="020B0604020202020204" pitchFamily="34" charset="0"/>
                          <a:cs typeface="Arial" panose="020B0604020202020204" pitchFamily="34" charset="0"/>
                        </a:defRPr>
                      </a:lvl2pPr>
                      <a:lvl3pPr algn="r" rtl="1">
                        <a:spcBef>
                          <a:spcPct val="20000"/>
                        </a:spcBef>
                        <a:defRPr sz="2000">
                          <a:solidFill>
                            <a:schemeClr val="tx1"/>
                          </a:solidFill>
                          <a:latin typeface="Arial" panose="020B0604020202020204" pitchFamily="34" charset="0"/>
                          <a:cs typeface="Arial" panose="020B0604020202020204" pitchFamily="34" charset="0"/>
                        </a:defRPr>
                      </a:lvl3pPr>
                      <a:lvl4pPr algn="r" rtl="1">
                        <a:spcBef>
                          <a:spcPct val="20000"/>
                        </a:spcBef>
                        <a:defRPr>
                          <a:solidFill>
                            <a:schemeClr val="tx1"/>
                          </a:solidFill>
                          <a:latin typeface="Arial" panose="020B0604020202020204" pitchFamily="34" charset="0"/>
                          <a:cs typeface="Arial" panose="020B0604020202020204" pitchFamily="34" charset="0"/>
                        </a:defRPr>
                      </a:lvl4pPr>
                      <a:lvl5pPr algn="r" rtl="1">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rPr>
                        <a:t>كربنات پتاسيم</a:t>
                      </a:r>
                      <a:endParaRPr kumimoji="0" lang="en-US"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defRPr sz="2800">
                          <a:solidFill>
                            <a:schemeClr val="tx1"/>
                          </a:solidFill>
                          <a:latin typeface="Arial" panose="020B0604020202020204" pitchFamily="34" charset="0"/>
                          <a:cs typeface="Arial" panose="020B0604020202020204" pitchFamily="34" charset="0"/>
                        </a:defRPr>
                      </a:lvl1pPr>
                      <a:lvl2pPr algn="r" rtl="1">
                        <a:spcBef>
                          <a:spcPct val="20000"/>
                        </a:spcBef>
                        <a:defRPr sz="2400">
                          <a:solidFill>
                            <a:schemeClr val="tx1"/>
                          </a:solidFill>
                          <a:latin typeface="Arial" panose="020B0604020202020204" pitchFamily="34" charset="0"/>
                          <a:cs typeface="Arial" panose="020B0604020202020204" pitchFamily="34" charset="0"/>
                        </a:defRPr>
                      </a:lvl2pPr>
                      <a:lvl3pPr algn="r" rtl="1">
                        <a:spcBef>
                          <a:spcPct val="20000"/>
                        </a:spcBef>
                        <a:defRPr sz="2000">
                          <a:solidFill>
                            <a:schemeClr val="tx1"/>
                          </a:solidFill>
                          <a:latin typeface="Arial" panose="020B0604020202020204" pitchFamily="34" charset="0"/>
                          <a:cs typeface="Arial" panose="020B0604020202020204" pitchFamily="34" charset="0"/>
                        </a:defRPr>
                      </a:lvl3pPr>
                      <a:lvl4pPr algn="r" rtl="1">
                        <a:spcBef>
                          <a:spcPct val="20000"/>
                        </a:spcBef>
                        <a:defRPr>
                          <a:solidFill>
                            <a:schemeClr val="tx1"/>
                          </a:solidFill>
                          <a:latin typeface="Arial" panose="020B0604020202020204" pitchFamily="34" charset="0"/>
                          <a:cs typeface="Arial" panose="020B0604020202020204" pitchFamily="34" charset="0"/>
                        </a:defRPr>
                      </a:lvl4pPr>
                      <a:lvl5pPr algn="r" rtl="1">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rPr>
                        <a:t>90-15</a:t>
                      </a:r>
                      <a:endParaRPr kumimoji="0" lang="en-US"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defRPr sz="2800">
                          <a:solidFill>
                            <a:schemeClr val="tx1"/>
                          </a:solidFill>
                          <a:latin typeface="Arial" panose="020B0604020202020204" pitchFamily="34" charset="0"/>
                          <a:cs typeface="Arial" panose="020B0604020202020204" pitchFamily="34" charset="0"/>
                        </a:defRPr>
                      </a:lvl1pPr>
                      <a:lvl2pPr algn="r" rtl="1">
                        <a:spcBef>
                          <a:spcPct val="20000"/>
                        </a:spcBef>
                        <a:defRPr sz="2400">
                          <a:solidFill>
                            <a:schemeClr val="tx1"/>
                          </a:solidFill>
                          <a:latin typeface="Arial" panose="020B0604020202020204" pitchFamily="34" charset="0"/>
                          <a:cs typeface="Arial" panose="020B0604020202020204" pitchFamily="34" charset="0"/>
                        </a:defRPr>
                      </a:lvl2pPr>
                      <a:lvl3pPr algn="r" rtl="1">
                        <a:spcBef>
                          <a:spcPct val="20000"/>
                        </a:spcBef>
                        <a:defRPr sz="2000">
                          <a:solidFill>
                            <a:schemeClr val="tx1"/>
                          </a:solidFill>
                          <a:latin typeface="Arial" panose="020B0604020202020204" pitchFamily="34" charset="0"/>
                          <a:cs typeface="Arial" panose="020B0604020202020204" pitchFamily="34" charset="0"/>
                        </a:defRPr>
                      </a:lvl3pPr>
                      <a:lvl4pPr algn="r" rtl="1">
                        <a:spcBef>
                          <a:spcPct val="20000"/>
                        </a:spcBef>
                        <a:defRPr>
                          <a:solidFill>
                            <a:schemeClr val="tx1"/>
                          </a:solidFill>
                          <a:latin typeface="Arial" panose="020B0604020202020204" pitchFamily="34" charset="0"/>
                          <a:cs typeface="Arial" panose="020B0604020202020204" pitchFamily="34" charset="0"/>
                        </a:defRPr>
                      </a:lvl4pPr>
                      <a:lvl5pPr algn="r" rtl="1">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rPr>
                        <a:t>90-15</a:t>
                      </a:r>
                      <a:endParaRPr kumimoji="0" lang="en-US"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lvl1pPr algn="r" rtl="1">
                        <a:spcBef>
                          <a:spcPct val="20000"/>
                        </a:spcBef>
                        <a:defRPr sz="2800">
                          <a:solidFill>
                            <a:schemeClr val="tx1"/>
                          </a:solidFill>
                          <a:latin typeface="Arial" panose="020B0604020202020204" pitchFamily="34" charset="0"/>
                          <a:cs typeface="Arial" panose="020B0604020202020204" pitchFamily="34" charset="0"/>
                        </a:defRPr>
                      </a:lvl1pPr>
                      <a:lvl2pPr algn="r" rtl="1">
                        <a:spcBef>
                          <a:spcPct val="20000"/>
                        </a:spcBef>
                        <a:defRPr sz="2400">
                          <a:solidFill>
                            <a:schemeClr val="tx1"/>
                          </a:solidFill>
                          <a:latin typeface="Arial" panose="020B0604020202020204" pitchFamily="34" charset="0"/>
                          <a:cs typeface="Arial" panose="020B0604020202020204" pitchFamily="34" charset="0"/>
                        </a:defRPr>
                      </a:lvl2pPr>
                      <a:lvl3pPr algn="r" rtl="1">
                        <a:spcBef>
                          <a:spcPct val="20000"/>
                        </a:spcBef>
                        <a:defRPr sz="2000">
                          <a:solidFill>
                            <a:schemeClr val="tx1"/>
                          </a:solidFill>
                          <a:latin typeface="Arial" panose="020B0604020202020204" pitchFamily="34" charset="0"/>
                          <a:cs typeface="Arial" panose="020B0604020202020204" pitchFamily="34" charset="0"/>
                        </a:defRPr>
                      </a:lvl3pPr>
                      <a:lvl4pPr algn="r" rtl="1">
                        <a:spcBef>
                          <a:spcPct val="20000"/>
                        </a:spcBef>
                        <a:defRPr>
                          <a:solidFill>
                            <a:schemeClr val="tx1"/>
                          </a:solidFill>
                          <a:latin typeface="Arial" panose="020B0604020202020204" pitchFamily="34" charset="0"/>
                          <a:cs typeface="Arial" panose="020B0604020202020204" pitchFamily="34" charset="0"/>
                        </a:defRPr>
                      </a:lvl4pPr>
                      <a:lvl5pPr algn="r" rtl="1">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rPr>
                        <a:t>نيترات پتاسيم</a:t>
                      </a:r>
                      <a:endParaRPr kumimoji="0" lang="en-US"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defRPr sz="2800">
                          <a:solidFill>
                            <a:schemeClr val="tx1"/>
                          </a:solidFill>
                          <a:latin typeface="Arial" panose="020B0604020202020204" pitchFamily="34" charset="0"/>
                          <a:cs typeface="Arial" panose="020B0604020202020204" pitchFamily="34" charset="0"/>
                        </a:defRPr>
                      </a:lvl1pPr>
                      <a:lvl2pPr algn="r" rtl="1">
                        <a:spcBef>
                          <a:spcPct val="20000"/>
                        </a:spcBef>
                        <a:defRPr sz="2400">
                          <a:solidFill>
                            <a:schemeClr val="tx1"/>
                          </a:solidFill>
                          <a:latin typeface="Arial" panose="020B0604020202020204" pitchFamily="34" charset="0"/>
                          <a:cs typeface="Arial" panose="020B0604020202020204" pitchFamily="34" charset="0"/>
                        </a:defRPr>
                      </a:lvl2pPr>
                      <a:lvl3pPr algn="r" rtl="1">
                        <a:spcBef>
                          <a:spcPct val="20000"/>
                        </a:spcBef>
                        <a:defRPr sz="2000">
                          <a:solidFill>
                            <a:schemeClr val="tx1"/>
                          </a:solidFill>
                          <a:latin typeface="Arial" panose="020B0604020202020204" pitchFamily="34" charset="0"/>
                          <a:cs typeface="Arial" panose="020B0604020202020204" pitchFamily="34" charset="0"/>
                        </a:defRPr>
                      </a:lvl3pPr>
                      <a:lvl4pPr algn="r" rtl="1">
                        <a:spcBef>
                          <a:spcPct val="20000"/>
                        </a:spcBef>
                        <a:defRPr>
                          <a:solidFill>
                            <a:schemeClr val="tx1"/>
                          </a:solidFill>
                          <a:latin typeface="Arial" panose="020B0604020202020204" pitchFamily="34" charset="0"/>
                          <a:cs typeface="Arial" panose="020B0604020202020204" pitchFamily="34" charset="0"/>
                        </a:defRPr>
                      </a:lvl4pPr>
                      <a:lvl5pPr algn="r" rtl="1">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defRPr sz="2800">
                          <a:solidFill>
                            <a:schemeClr val="tx1"/>
                          </a:solidFill>
                          <a:latin typeface="Arial" panose="020B0604020202020204" pitchFamily="34" charset="0"/>
                          <a:cs typeface="Arial" panose="020B0604020202020204" pitchFamily="34" charset="0"/>
                        </a:defRPr>
                      </a:lvl1pPr>
                      <a:lvl2pPr algn="r" rtl="1">
                        <a:spcBef>
                          <a:spcPct val="20000"/>
                        </a:spcBef>
                        <a:defRPr sz="2400">
                          <a:solidFill>
                            <a:schemeClr val="tx1"/>
                          </a:solidFill>
                          <a:latin typeface="Arial" panose="020B0604020202020204" pitchFamily="34" charset="0"/>
                          <a:cs typeface="Arial" panose="020B0604020202020204" pitchFamily="34" charset="0"/>
                        </a:defRPr>
                      </a:lvl2pPr>
                      <a:lvl3pPr algn="r" rtl="1">
                        <a:spcBef>
                          <a:spcPct val="20000"/>
                        </a:spcBef>
                        <a:defRPr sz="2000">
                          <a:solidFill>
                            <a:schemeClr val="tx1"/>
                          </a:solidFill>
                          <a:latin typeface="Arial" panose="020B0604020202020204" pitchFamily="34" charset="0"/>
                          <a:cs typeface="Arial" panose="020B0604020202020204" pitchFamily="34" charset="0"/>
                        </a:defRPr>
                      </a:lvl3pPr>
                      <a:lvl4pPr algn="r" rtl="1">
                        <a:spcBef>
                          <a:spcPct val="20000"/>
                        </a:spcBef>
                        <a:defRPr>
                          <a:solidFill>
                            <a:schemeClr val="tx1"/>
                          </a:solidFill>
                          <a:latin typeface="Arial" panose="020B0604020202020204" pitchFamily="34" charset="0"/>
                          <a:cs typeface="Arial" panose="020B0604020202020204" pitchFamily="34" charset="0"/>
                        </a:defRPr>
                      </a:lvl4pPr>
                      <a:lvl5pPr algn="r" rtl="1">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rPr>
                        <a:t>60-40</a:t>
                      </a:r>
                      <a:endParaRPr kumimoji="0" lang="en-US"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lvl1pPr algn="r" rtl="1">
                        <a:spcBef>
                          <a:spcPct val="20000"/>
                        </a:spcBef>
                        <a:defRPr sz="2800">
                          <a:solidFill>
                            <a:schemeClr val="tx1"/>
                          </a:solidFill>
                          <a:latin typeface="Arial" panose="020B0604020202020204" pitchFamily="34" charset="0"/>
                          <a:cs typeface="Arial" panose="020B0604020202020204" pitchFamily="34" charset="0"/>
                        </a:defRPr>
                      </a:lvl1pPr>
                      <a:lvl2pPr algn="r" rtl="1">
                        <a:spcBef>
                          <a:spcPct val="20000"/>
                        </a:spcBef>
                        <a:defRPr sz="2400">
                          <a:solidFill>
                            <a:schemeClr val="tx1"/>
                          </a:solidFill>
                          <a:latin typeface="Arial" panose="020B0604020202020204" pitchFamily="34" charset="0"/>
                          <a:cs typeface="Arial" panose="020B0604020202020204" pitchFamily="34" charset="0"/>
                        </a:defRPr>
                      </a:lvl2pPr>
                      <a:lvl3pPr algn="r" rtl="1">
                        <a:spcBef>
                          <a:spcPct val="20000"/>
                        </a:spcBef>
                        <a:defRPr sz="2000">
                          <a:solidFill>
                            <a:schemeClr val="tx1"/>
                          </a:solidFill>
                          <a:latin typeface="Arial" panose="020B0604020202020204" pitchFamily="34" charset="0"/>
                          <a:cs typeface="Arial" panose="020B0604020202020204" pitchFamily="34" charset="0"/>
                        </a:defRPr>
                      </a:lvl3pPr>
                      <a:lvl4pPr algn="r" rtl="1">
                        <a:spcBef>
                          <a:spcPct val="20000"/>
                        </a:spcBef>
                        <a:defRPr>
                          <a:solidFill>
                            <a:schemeClr val="tx1"/>
                          </a:solidFill>
                          <a:latin typeface="Arial" panose="020B0604020202020204" pitchFamily="34" charset="0"/>
                          <a:cs typeface="Arial" panose="020B0604020202020204" pitchFamily="34" charset="0"/>
                        </a:defRPr>
                      </a:lvl4pPr>
                      <a:lvl5pPr algn="r" rtl="1">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rPr>
                        <a:t>هيدروكسيد پتاسيم</a:t>
                      </a:r>
                      <a:endParaRPr kumimoji="0" lang="en-US"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defRPr sz="2800">
                          <a:solidFill>
                            <a:schemeClr val="tx1"/>
                          </a:solidFill>
                          <a:latin typeface="Arial" panose="020B0604020202020204" pitchFamily="34" charset="0"/>
                          <a:cs typeface="Arial" panose="020B0604020202020204" pitchFamily="34" charset="0"/>
                        </a:defRPr>
                      </a:lvl1pPr>
                      <a:lvl2pPr algn="r" rtl="1">
                        <a:spcBef>
                          <a:spcPct val="20000"/>
                        </a:spcBef>
                        <a:defRPr sz="2400">
                          <a:solidFill>
                            <a:schemeClr val="tx1"/>
                          </a:solidFill>
                          <a:latin typeface="Arial" panose="020B0604020202020204" pitchFamily="34" charset="0"/>
                          <a:cs typeface="Arial" panose="020B0604020202020204" pitchFamily="34" charset="0"/>
                        </a:defRPr>
                      </a:lvl2pPr>
                      <a:lvl3pPr algn="r" rtl="1">
                        <a:spcBef>
                          <a:spcPct val="20000"/>
                        </a:spcBef>
                        <a:defRPr sz="2000">
                          <a:solidFill>
                            <a:schemeClr val="tx1"/>
                          </a:solidFill>
                          <a:latin typeface="Arial" panose="020B0604020202020204" pitchFamily="34" charset="0"/>
                          <a:cs typeface="Arial" panose="020B0604020202020204" pitchFamily="34" charset="0"/>
                        </a:defRPr>
                      </a:lvl3pPr>
                      <a:lvl4pPr algn="r" rtl="1">
                        <a:spcBef>
                          <a:spcPct val="20000"/>
                        </a:spcBef>
                        <a:defRPr>
                          <a:solidFill>
                            <a:schemeClr val="tx1"/>
                          </a:solidFill>
                          <a:latin typeface="Arial" panose="020B0604020202020204" pitchFamily="34" charset="0"/>
                          <a:cs typeface="Arial" panose="020B0604020202020204" pitchFamily="34" charset="0"/>
                        </a:defRPr>
                      </a:lvl4pPr>
                      <a:lvl5pPr algn="r" rtl="1">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defRPr sz="2800">
                          <a:solidFill>
                            <a:schemeClr val="tx1"/>
                          </a:solidFill>
                          <a:latin typeface="Arial" panose="020B0604020202020204" pitchFamily="34" charset="0"/>
                          <a:cs typeface="Arial" panose="020B0604020202020204" pitchFamily="34" charset="0"/>
                        </a:defRPr>
                      </a:lvl1pPr>
                      <a:lvl2pPr algn="r" rtl="1">
                        <a:spcBef>
                          <a:spcPct val="20000"/>
                        </a:spcBef>
                        <a:defRPr sz="2400">
                          <a:solidFill>
                            <a:schemeClr val="tx1"/>
                          </a:solidFill>
                          <a:latin typeface="Arial" panose="020B0604020202020204" pitchFamily="34" charset="0"/>
                          <a:cs typeface="Arial" panose="020B0604020202020204" pitchFamily="34" charset="0"/>
                        </a:defRPr>
                      </a:lvl2pPr>
                      <a:lvl3pPr algn="r" rtl="1">
                        <a:spcBef>
                          <a:spcPct val="20000"/>
                        </a:spcBef>
                        <a:defRPr sz="2000">
                          <a:solidFill>
                            <a:schemeClr val="tx1"/>
                          </a:solidFill>
                          <a:latin typeface="Arial" panose="020B0604020202020204" pitchFamily="34" charset="0"/>
                          <a:cs typeface="Arial" panose="020B0604020202020204" pitchFamily="34" charset="0"/>
                        </a:defRPr>
                      </a:lvl3pPr>
                      <a:lvl4pPr algn="r" rtl="1">
                        <a:spcBef>
                          <a:spcPct val="20000"/>
                        </a:spcBef>
                        <a:defRPr>
                          <a:solidFill>
                            <a:schemeClr val="tx1"/>
                          </a:solidFill>
                          <a:latin typeface="Arial" panose="020B0604020202020204" pitchFamily="34" charset="0"/>
                          <a:cs typeface="Arial" panose="020B0604020202020204" pitchFamily="34" charset="0"/>
                        </a:defRPr>
                      </a:lvl4pPr>
                      <a:lvl5pPr algn="r" rtl="1">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rPr>
                        <a:t>30-4</a:t>
                      </a:r>
                      <a:endParaRPr kumimoji="0" lang="en-US" sz="2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68313" y="2781300"/>
            <a:ext cx="8229600" cy="1143000"/>
          </a:xfrm>
        </p:spPr>
        <p:txBody>
          <a:bodyPr/>
          <a:lstStyle/>
          <a:p>
            <a:r>
              <a:rPr lang="fa-IR" b="1">
                <a:cs typeface="B Titr" panose="00000700000000000000" pitchFamily="2" charset="-78"/>
              </a:rPr>
              <a:t>آشنائي رزینهای تبادل یونی</a:t>
            </a:r>
            <a:endParaRPr lang="en-US" b="1">
              <a:cs typeface="B Titr" panose="00000700000000000000"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fa-IR" sz="3600" b="1">
                <a:cs typeface="B Titr" panose="00000700000000000000" pitchFamily="2" charset="-78"/>
              </a:rPr>
              <a:t>تاریخچه رزينهاي تبادل يوني</a:t>
            </a:r>
            <a:r>
              <a:rPr lang="en-US" sz="3600">
                <a:cs typeface="B Titr" panose="00000700000000000000" pitchFamily="2" charset="-78"/>
              </a:rPr>
              <a:t> </a:t>
            </a:r>
          </a:p>
        </p:txBody>
      </p:sp>
      <p:sp>
        <p:nvSpPr>
          <p:cNvPr id="35843" name="Rectangle 3"/>
          <p:cNvSpPr>
            <a:spLocks noGrp="1" noChangeArrowheads="1"/>
          </p:cNvSpPr>
          <p:nvPr>
            <p:ph type="body" idx="1"/>
          </p:nvPr>
        </p:nvSpPr>
        <p:spPr>
          <a:xfrm>
            <a:off x="468313" y="1628775"/>
            <a:ext cx="8229600" cy="4525963"/>
          </a:xfrm>
        </p:spPr>
        <p:txBody>
          <a:bodyPr/>
          <a:lstStyle/>
          <a:p>
            <a:pPr algn="just">
              <a:lnSpc>
                <a:spcPct val="90000"/>
              </a:lnSpc>
            </a:pPr>
            <a:r>
              <a:rPr lang="fa-IR" b="1">
                <a:cs typeface="B Nazanin" panose="00000400000000000000" pitchFamily="2" charset="-78"/>
              </a:rPr>
              <a:t>رزینهای نسل اول</a:t>
            </a:r>
          </a:p>
          <a:p>
            <a:pPr algn="just">
              <a:lnSpc>
                <a:spcPct val="90000"/>
              </a:lnSpc>
            </a:pPr>
            <a:r>
              <a:rPr lang="fa-IR">
                <a:cs typeface="B Nazanin" panose="00000400000000000000" pitchFamily="2" charset="-78"/>
              </a:rPr>
              <a:t>1850- کشف اثر تبادل یون توسط یک دانشمند انگلیسی بنام </a:t>
            </a:r>
            <a:r>
              <a:rPr lang="en-US" sz="2400">
                <a:cs typeface="B Nazanin" panose="00000400000000000000" pitchFamily="2" charset="-78"/>
              </a:rPr>
              <a:t>Thampson</a:t>
            </a:r>
            <a:r>
              <a:rPr lang="ar-SA">
                <a:cs typeface="B Nazanin" panose="00000400000000000000" pitchFamily="2" charset="-78"/>
              </a:rPr>
              <a:t> متوجه </a:t>
            </a:r>
            <a:r>
              <a:rPr lang="fa-IR">
                <a:cs typeface="B Nazanin" panose="00000400000000000000" pitchFamily="2" charset="-78"/>
              </a:rPr>
              <a:t>گردید</a:t>
            </a:r>
          </a:p>
          <a:p>
            <a:pPr algn="just">
              <a:lnSpc>
                <a:spcPct val="90000"/>
              </a:lnSpc>
            </a:pPr>
            <a:r>
              <a:rPr lang="fa-IR">
                <a:cs typeface="B Nazanin" panose="00000400000000000000" pitchFamily="2" charset="-78"/>
              </a:rPr>
              <a:t>1885 - کشف برگشت پذیر بودن تبادل یون یک توسط یک شیمی دان آلمانی به نام </a:t>
            </a:r>
            <a:r>
              <a:rPr lang="en-US" sz="2400">
                <a:cs typeface="B Nazanin" panose="00000400000000000000" pitchFamily="2" charset="-78"/>
              </a:rPr>
              <a:t>Eichman</a:t>
            </a:r>
            <a:endParaRPr lang="fa-IR">
              <a:cs typeface="B Nazanin" panose="00000400000000000000" pitchFamily="2" charset="-78"/>
            </a:endParaRPr>
          </a:p>
          <a:p>
            <a:pPr algn="just">
              <a:lnSpc>
                <a:spcPct val="90000"/>
              </a:lnSpc>
            </a:pPr>
            <a:r>
              <a:rPr lang="fa-IR">
                <a:cs typeface="B Nazanin" panose="00000400000000000000" pitchFamily="2" charset="-78"/>
              </a:rPr>
              <a:t>1905 - استفاده از ستونهای مواد معدنی آلومینیوم سیلیکات جهت سختی گیری از آب توسط دانشمند آلمانی دیگر بنام </a:t>
            </a:r>
            <a:r>
              <a:rPr lang="en-US" sz="2400">
                <a:cs typeface="B Nazanin" panose="00000400000000000000" pitchFamily="2" charset="-78"/>
              </a:rPr>
              <a:t>Gans</a:t>
            </a:r>
            <a:endParaRPr lang="fa-IR" sz="2400">
              <a:cs typeface="B Nazanin" panose="00000400000000000000" pitchFamily="2" charset="-78"/>
            </a:endParaRPr>
          </a:p>
          <a:p>
            <a:pPr algn="just">
              <a:lnSpc>
                <a:spcPct val="90000"/>
              </a:lnSpc>
            </a:pPr>
            <a:r>
              <a:rPr lang="fa-IR">
                <a:cs typeface="B Nazanin" panose="00000400000000000000" pitchFamily="2" charset="-78"/>
              </a:rPr>
              <a:t>1935 - افزایش استفاده از زغال سولفاته شده در تبادل یون</a:t>
            </a:r>
            <a:endParaRPr lang="en-US">
              <a:cs typeface="B Nazanin" panose="00000400000000000000"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1" name="Rectangle 3"/>
          <p:cNvSpPr>
            <a:spLocks noGrp="1" noChangeArrowheads="1"/>
          </p:cNvSpPr>
          <p:nvPr>
            <p:ph type="body" idx="1"/>
          </p:nvPr>
        </p:nvSpPr>
        <p:spPr>
          <a:xfrm>
            <a:off x="323850" y="476250"/>
            <a:ext cx="8445500" cy="4525963"/>
          </a:xfrm>
        </p:spPr>
        <p:txBody>
          <a:bodyPr/>
          <a:lstStyle/>
          <a:p>
            <a:r>
              <a:rPr lang="fa-IR" b="1">
                <a:cs typeface="B Nazanin" panose="00000400000000000000" pitchFamily="2" charset="-78"/>
              </a:rPr>
              <a:t>رزینهای نسل دوم</a:t>
            </a:r>
          </a:p>
          <a:p>
            <a:r>
              <a:rPr lang="fa-IR">
                <a:cs typeface="B Nazanin" panose="00000400000000000000" pitchFamily="2" charset="-78"/>
              </a:rPr>
              <a:t>1944 - ساخت رزینهای تبادل کاتیونی از نوع اسید سولفونیک پلی استیرین توسط یک محقق آمریکایی بنام </a:t>
            </a:r>
            <a:r>
              <a:rPr lang="en-US">
                <a:cs typeface="B Nazanin" panose="00000400000000000000" pitchFamily="2" charset="-78"/>
              </a:rPr>
              <a:t>d’Alelio</a:t>
            </a:r>
            <a:endParaRPr lang="fa-IR">
              <a:cs typeface="B Nazanin" panose="00000400000000000000" pitchFamily="2" charset="-78"/>
            </a:endParaRPr>
          </a:p>
          <a:p>
            <a:r>
              <a:rPr lang="fa-IR" sz="3600"/>
              <a:t> </a:t>
            </a:r>
            <a:r>
              <a:rPr lang="fa-IR">
                <a:cs typeface="B Nazanin" panose="00000400000000000000" pitchFamily="2" charset="-78"/>
              </a:rPr>
              <a:t>1946 - تولید رزینهای تبادل آنیونی از طريق کلرومتیله کردن و آمینه کردن دانه های پلی استیرن توسط </a:t>
            </a:r>
            <a:r>
              <a:rPr lang="en-US" sz="2800">
                <a:cs typeface="B Nazanin" panose="00000400000000000000" pitchFamily="2" charset="-78"/>
              </a:rPr>
              <a:t>Mc</a:t>
            </a:r>
            <a:r>
              <a:rPr lang="en-US">
                <a:cs typeface="B Nazanin" panose="00000400000000000000" pitchFamily="2" charset="-78"/>
              </a:rPr>
              <a:t> </a:t>
            </a:r>
            <a:r>
              <a:rPr lang="en-US" sz="2800">
                <a:cs typeface="B Nazanin" panose="00000400000000000000" pitchFamily="2" charset="-78"/>
              </a:rPr>
              <a:t>Burney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fa-IR" sz="3200" b="1">
                <a:cs typeface="B Titr" panose="00000700000000000000" pitchFamily="2" charset="-78"/>
              </a:rPr>
              <a:t>انواع رزینهای تعویض یونی از نظر نوع یون قابل مبادله</a:t>
            </a:r>
            <a:r>
              <a:rPr lang="fa-IR" sz="4000"/>
              <a:t> </a:t>
            </a:r>
            <a:endParaRPr lang="en-US" sz="4000"/>
          </a:p>
        </p:txBody>
      </p:sp>
      <p:sp>
        <p:nvSpPr>
          <p:cNvPr id="33795" name="Rectangle 3"/>
          <p:cNvSpPr>
            <a:spLocks noGrp="1" noChangeArrowheads="1"/>
          </p:cNvSpPr>
          <p:nvPr>
            <p:ph type="body" idx="1"/>
          </p:nvPr>
        </p:nvSpPr>
        <p:spPr/>
        <p:txBody>
          <a:bodyPr/>
          <a:lstStyle/>
          <a:p>
            <a:r>
              <a:rPr lang="fa-IR" b="1">
                <a:solidFill>
                  <a:srgbClr val="000066"/>
                </a:solidFill>
                <a:cs typeface="B Nazanin" panose="00000400000000000000" pitchFamily="2" charset="-78"/>
              </a:rPr>
              <a:t>- رزینهای کاتیونی </a:t>
            </a:r>
          </a:p>
          <a:p>
            <a:r>
              <a:rPr lang="fa-IR">
                <a:solidFill>
                  <a:srgbClr val="000066"/>
                </a:solidFill>
                <a:cs typeface="B Nazanin" panose="00000400000000000000" pitchFamily="2" charset="-78"/>
              </a:rPr>
              <a:t>رزینهای کاتیونی قوی</a:t>
            </a:r>
          </a:p>
          <a:p>
            <a:r>
              <a:rPr lang="fa-IR">
                <a:solidFill>
                  <a:srgbClr val="000066"/>
                </a:solidFill>
                <a:cs typeface="B Nazanin" panose="00000400000000000000" pitchFamily="2" charset="-78"/>
              </a:rPr>
              <a:t>رزینهای کاتیونی ضعیف</a:t>
            </a:r>
          </a:p>
          <a:p>
            <a:r>
              <a:rPr lang="fa-IR" b="1">
                <a:solidFill>
                  <a:srgbClr val="000066"/>
                </a:solidFill>
                <a:cs typeface="B Nazanin" panose="00000400000000000000" pitchFamily="2" charset="-78"/>
              </a:rPr>
              <a:t>- رزینهای آنیونی</a:t>
            </a:r>
            <a:r>
              <a:rPr lang="fa-IR">
                <a:solidFill>
                  <a:srgbClr val="000066"/>
                </a:solidFill>
                <a:cs typeface="B Nazanin" panose="00000400000000000000" pitchFamily="2" charset="-78"/>
              </a:rPr>
              <a:t> </a:t>
            </a:r>
          </a:p>
          <a:p>
            <a:r>
              <a:rPr lang="fa-IR">
                <a:solidFill>
                  <a:srgbClr val="000066"/>
                </a:solidFill>
                <a:cs typeface="B Nazanin" panose="00000400000000000000" pitchFamily="2" charset="-78"/>
              </a:rPr>
              <a:t>رزینهای آنیونی قوی </a:t>
            </a:r>
          </a:p>
          <a:p>
            <a:r>
              <a:rPr lang="fa-IR">
                <a:solidFill>
                  <a:srgbClr val="000066"/>
                </a:solidFill>
                <a:cs typeface="B Nazanin" panose="00000400000000000000" pitchFamily="2" charset="-78"/>
              </a:rPr>
              <a:t>رزینهای آنیونی ضعیف</a:t>
            </a:r>
            <a:endParaRPr lang="en-US">
              <a:solidFill>
                <a:srgbClr val="000066"/>
              </a:solidFill>
              <a:cs typeface="B Nazanin" panose="00000400000000000000"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68313" y="188913"/>
            <a:ext cx="8229600" cy="720725"/>
          </a:xfrm>
        </p:spPr>
        <p:txBody>
          <a:bodyPr/>
          <a:lstStyle/>
          <a:p>
            <a:r>
              <a:rPr lang="fa-IR" sz="3200" b="1">
                <a:cs typeface="B Titr" panose="00000700000000000000" pitchFamily="2" charset="-78"/>
              </a:rPr>
              <a:t>رزینهای کاتیونی قوی</a:t>
            </a:r>
            <a:endParaRPr lang="en-US" sz="3200" b="1">
              <a:cs typeface="B Titr" panose="00000700000000000000" pitchFamily="2" charset="-78"/>
            </a:endParaRPr>
          </a:p>
        </p:txBody>
      </p:sp>
      <p:sp>
        <p:nvSpPr>
          <p:cNvPr id="101379" name="Rectangle 3"/>
          <p:cNvSpPr>
            <a:spLocks noGrp="1" noChangeArrowheads="1"/>
          </p:cNvSpPr>
          <p:nvPr>
            <p:ph type="body" idx="1"/>
          </p:nvPr>
        </p:nvSpPr>
        <p:spPr>
          <a:xfrm>
            <a:off x="468313" y="1196975"/>
            <a:ext cx="8229600" cy="5472113"/>
          </a:xfrm>
        </p:spPr>
        <p:txBody>
          <a:bodyPr/>
          <a:lstStyle/>
          <a:p>
            <a:pPr>
              <a:lnSpc>
                <a:spcPct val="80000"/>
              </a:lnSpc>
            </a:pPr>
            <a:r>
              <a:rPr lang="fa-IR" sz="2800">
                <a:cs typeface="B Nazanin" panose="00000400000000000000" pitchFamily="2" charset="-78"/>
              </a:rPr>
              <a:t>رزین های کاتیونی اسید قوی از این جهت نامیده می شود ، چون رفتار شیمیایی آنها مشابه اسید قوی است. </a:t>
            </a:r>
          </a:p>
          <a:p>
            <a:pPr>
              <a:lnSpc>
                <a:spcPct val="80000"/>
              </a:lnSpc>
            </a:pPr>
            <a:r>
              <a:rPr lang="fa-IR" sz="2800">
                <a:cs typeface="B Nazanin" panose="00000400000000000000" pitchFamily="2" charset="-78"/>
              </a:rPr>
              <a:t>این رزین ها حاوی اسید (                 ) و </a:t>
            </a:r>
          </a:p>
          <a:p>
            <a:pPr>
              <a:lnSpc>
                <a:spcPct val="80000"/>
              </a:lnSpc>
            </a:pPr>
            <a:r>
              <a:rPr lang="fa-IR" sz="2800">
                <a:cs typeface="B Nazanin" panose="00000400000000000000" pitchFamily="2" charset="-78"/>
              </a:rPr>
              <a:t>شکل نمکی آن (                   ) می باشد.</a:t>
            </a:r>
          </a:p>
          <a:p>
            <a:pPr>
              <a:lnSpc>
                <a:spcPct val="80000"/>
              </a:lnSpc>
              <a:buFontTx/>
              <a:buNone/>
            </a:pPr>
            <a:endParaRPr lang="fa-IR" sz="2800">
              <a:cs typeface="B Nazanin" panose="00000400000000000000" pitchFamily="2" charset="-78"/>
            </a:endParaRPr>
          </a:p>
          <a:p>
            <a:pPr>
              <a:lnSpc>
                <a:spcPct val="80000"/>
              </a:lnSpc>
            </a:pPr>
            <a:r>
              <a:rPr lang="fa-IR" sz="2800">
                <a:cs typeface="B Nazanin" panose="00000400000000000000" pitchFamily="2" charset="-78"/>
              </a:rPr>
              <a:t>رزین های کاتیونی سدیمی از نوع قوی نه فقط کاتیون های مولد سختی آب بلکه همه یونهای فلزی را با سدیم تعویض می کنند</a:t>
            </a:r>
            <a:r>
              <a:rPr lang="fa-IR" sz="2800"/>
              <a:t>.</a:t>
            </a:r>
            <a:endParaRPr lang="en-US" sz="2800"/>
          </a:p>
        </p:txBody>
      </p:sp>
      <p:sp>
        <p:nvSpPr>
          <p:cNvPr id="10138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1380" name="Object 4"/>
          <p:cNvGraphicFramePr>
            <a:graphicFrameLocks noChangeAspect="1"/>
          </p:cNvGraphicFramePr>
          <p:nvPr/>
        </p:nvGraphicFramePr>
        <p:xfrm>
          <a:off x="4067175" y="1916113"/>
          <a:ext cx="1379538" cy="439737"/>
        </p:xfrm>
        <a:graphic>
          <a:graphicData uri="http://schemas.openxmlformats.org/presentationml/2006/ole">
            <mc:AlternateContent xmlns:mc="http://schemas.openxmlformats.org/markup-compatibility/2006">
              <mc:Choice xmlns:v="urn:schemas-microsoft-com:vml" Requires="v">
                <p:oleObj spid="_x0000_s101389" name="Equation" r:id="rId4" imgW="710891" imgH="241195" progId="Equation.3">
                  <p:embed/>
                </p:oleObj>
              </mc:Choice>
              <mc:Fallback>
                <p:oleObj name="Equation" r:id="rId4" imgW="710891" imgH="241195"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1916113"/>
                        <a:ext cx="1379538"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1382" name="Rectangle 6"/>
          <p:cNvSpPr>
            <a:spLocks noChangeArrowheads="1"/>
          </p:cNvSpPr>
          <p:nvPr/>
        </p:nvSpPr>
        <p:spPr bwMode="auto">
          <a:xfrm>
            <a:off x="0" y="260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138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1383" name="Object 7"/>
          <p:cNvGraphicFramePr>
            <a:graphicFrameLocks noChangeAspect="1"/>
          </p:cNvGraphicFramePr>
          <p:nvPr/>
        </p:nvGraphicFramePr>
        <p:xfrm>
          <a:off x="4787900" y="2276475"/>
          <a:ext cx="1655763" cy="536575"/>
        </p:xfrm>
        <a:graphic>
          <a:graphicData uri="http://schemas.openxmlformats.org/presentationml/2006/ole">
            <mc:AlternateContent xmlns:mc="http://schemas.openxmlformats.org/markup-compatibility/2006">
              <mc:Choice xmlns:v="urn:schemas-microsoft-com:vml" Requires="v">
                <p:oleObj spid="_x0000_s101390" name="Equation" r:id="rId6" imgW="711200" imgH="228600" progId="Equation.3">
                  <p:embed/>
                </p:oleObj>
              </mc:Choice>
              <mc:Fallback>
                <p:oleObj name="Equation" r:id="rId6" imgW="711200" imgH="2286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7900" y="2276475"/>
                        <a:ext cx="1655763"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1385" name="Rectangle 9"/>
          <p:cNvSpPr>
            <a:spLocks noChangeArrowheads="1"/>
          </p:cNvSpPr>
          <p:nvPr/>
        </p:nvSpPr>
        <p:spPr bwMode="auto">
          <a:xfrm>
            <a:off x="0" y="333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1387" name="Rectangle 11"/>
          <p:cNvSpPr>
            <a:spLocks noChangeArrowheads="1"/>
          </p:cNvSpPr>
          <p:nvPr/>
        </p:nvSpPr>
        <p:spPr bwMode="auto">
          <a:xfrm>
            <a:off x="0" y="3133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1386" name="Object 10"/>
          <p:cNvGraphicFramePr>
            <a:graphicFrameLocks noChangeAspect="1"/>
          </p:cNvGraphicFramePr>
          <p:nvPr/>
        </p:nvGraphicFramePr>
        <p:xfrm>
          <a:off x="468313" y="4724400"/>
          <a:ext cx="7921625" cy="995363"/>
        </p:xfrm>
        <a:graphic>
          <a:graphicData uri="http://schemas.openxmlformats.org/presentationml/2006/ole">
            <mc:AlternateContent xmlns:mc="http://schemas.openxmlformats.org/markup-compatibility/2006">
              <mc:Choice xmlns:v="urn:schemas-microsoft-com:vml" Requires="v">
                <p:oleObj spid="_x0000_s101391" name="Equation" r:id="rId8" imgW="2641600" imgH="431800" progId="Equation.3">
                  <p:embed/>
                </p:oleObj>
              </mc:Choice>
              <mc:Fallback>
                <p:oleObj name="Equation" r:id="rId8" imgW="2641600" imgH="43180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313" y="4724400"/>
                        <a:ext cx="7921625" cy="995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1388" name="Rectangle 12"/>
          <p:cNvSpPr>
            <a:spLocks noChangeArrowheads="1"/>
          </p:cNvSpPr>
          <p:nvPr/>
        </p:nvSpPr>
        <p:spPr bwMode="auto">
          <a:xfrm>
            <a:off x="0" y="3724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1380"/>
                                        </p:tgtEl>
                                        <p:attrNameLst>
                                          <p:attrName>style.visibility</p:attrName>
                                        </p:attrNameLst>
                                      </p:cBhvr>
                                      <p:to>
                                        <p:strVal val="visible"/>
                                      </p:to>
                                    </p:set>
                                    <p:animEffect transition="in" filter="box(in)">
                                      <p:cBhvr>
                                        <p:cTn id="7" dur="500"/>
                                        <p:tgtEl>
                                          <p:spTgt spid="1013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01383"/>
                                        </p:tgtEl>
                                        <p:attrNameLst>
                                          <p:attrName>style.visibility</p:attrName>
                                        </p:attrNameLst>
                                      </p:cBhvr>
                                      <p:to>
                                        <p:strVal val="visible"/>
                                      </p:to>
                                    </p:set>
                                    <p:animEffect transition="in" filter="circle(in)">
                                      <p:cBhvr>
                                        <p:cTn id="12" dur="2000"/>
                                        <p:tgtEl>
                                          <p:spTgt spid="1013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101386"/>
                                        </p:tgtEl>
                                        <p:attrNameLst>
                                          <p:attrName>style.visibility</p:attrName>
                                        </p:attrNameLst>
                                      </p:cBhvr>
                                      <p:to>
                                        <p:strVal val="visible"/>
                                      </p:to>
                                    </p:set>
                                    <p:animEffect transition="in" filter="barn(inHorizontal)">
                                      <p:cBhvr>
                                        <p:cTn id="17" dur="500"/>
                                        <p:tgtEl>
                                          <p:spTgt spid="101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fa-IR" sz="3600">
                <a:cs typeface="B Titr" panose="00000700000000000000" pitchFamily="2" charset="-78"/>
              </a:rPr>
              <a:t>احیای رزین کاتیونی قوی</a:t>
            </a:r>
            <a:endParaRPr lang="en-US" sz="3600">
              <a:cs typeface="B Titr" panose="00000700000000000000" pitchFamily="2" charset="-78"/>
            </a:endParaRPr>
          </a:p>
        </p:txBody>
      </p:sp>
      <p:sp>
        <p:nvSpPr>
          <p:cNvPr id="99331" name="Rectangle 3"/>
          <p:cNvSpPr>
            <a:spLocks noGrp="1" noChangeArrowheads="1"/>
          </p:cNvSpPr>
          <p:nvPr>
            <p:ph type="body" idx="1"/>
          </p:nvPr>
        </p:nvSpPr>
        <p:spPr/>
        <p:txBody>
          <a:bodyPr/>
          <a:lstStyle/>
          <a:p>
            <a:pPr algn="just"/>
            <a:r>
              <a:rPr lang="fa-IR">
                <a:cs typeface="B Nazanin" panose="00000400000000000000" pitchFamily="2" charset="-78"/>
              </a:rPr>
              <a:t>برای احیاء این نوع رزینها کافی است که رزین را با آب نمک شستشو دهیم تا رزین به فرم اولیه خود یعنی </a:t>
            </a:r>
            <a:r>
              <a:rPr lang="en-US">
                <a:cs typeface="B Nazanin" panose="00000400000000000000" pitchFamily="2" charset="-78"/>
              </a:rPr>
              <a:t>RNa</a:t>
            </a:r>
            <a:r>
              <a:rPr lang="fa-IR">
                <a:cs typeface="B Nazanin" panose="00000400000000000000" pitchFamily="2" charset="-78"/>
              </a:rPr>
              <a:t> تبدیل شود. </a:t>
            </a:r>
          </a:p>
          <a:p>
            <a:pPr algn="just"/>
            <a:r>
              <a:rPr lang="fa-IR">
                <a:cs typeface="B Nazanin" panose="00000400000000000000" pitchFamily="2" charset="-78"/>
              </a:rPr>
              <a:t>برای احیاء این نوع رزین باید از یک اسید قوی چون اسید کلریدریک یا اسید سولفوریک استفاده کرد. </a:t>
            </a:r>
          </a:p>
          <a:p>
            <a:pPr algn="just"/>
            <a:r>
              <a:rPr lang="fa-IR">
                <a:solidFill>
                  <a:srgbClr val="FF0000"/>
                </a:solidFill>
                <a:cs typeface="B Nazanin" panose="00000400000000000000" pitchFamily="2" charset="-78"/>
              </a:rPr>
              <a:t>ترتیب گزینش نسبی کاتیونها برای جذب بوسیله تعویض کننده کاتیونی قوی به شکل زیر می باشد</a:t>
            </a:r>
            <a:r>
              <a:rPr lang="en-US"/>
              <a:t> </a:t>
            </a:r>
          </a:p>
        </p:txBody>
      </p:sp>
      <p:sp>
        <p:nvSpPr>
          <p:cNvPr id="99333" name="Rectangle 5"/>
          <p:cNvSpPr>
            <a:spLocks noChangeArrowheads="1"/>
          </p:cNvSpPr>
          <p:nvPr/>
        </p:nvSpPr>
        <p:spPr bwMode="auto">
          <a:xfrm>
            <a:off x="0" y="3276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9332" name="Object 4"/>
          <p:cNvGraphicFramePr>
            <a:graphicFrameLocks noChangeAspect="1"/>
          </p:cNvGraphicFramePr>
          <p:nvPr/>
        </p:nvGraphicFramePr>
        <p:xfrm>
          <a:off x="684213" y="5805488"/>
          <a:ext cx="7632700" cy="536575"/>
        </p:xfrm>
        <a:graphic>
          <a:graphicData uri="http://schemas.openxmlformats.org/presentationml/2006/ole">
            <mc:AlternateContent xmlns:mc="http://schemas.openxmlformats.org/markup-compatibility/2006">
              <mc:Choice xmlns:v="urn:schemas-microsoft-com:vml" Requires="v">
                <p:oleObj spid="_x0000_s99335" name="Equation" r:id="rId4" imgW="3378200" imgH="241300" progId="Equation.3">
                  <p:embed/>
                </p:oleObj>
              </mc:Choice>
              <mc:Fallback>
                <p:oleObj name="Equation" r:id="rId4" imgW="3378200" imgH="2413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5805488"/>
                        <a:ext cx="7632700"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334" name="Rectangle 6"/>
          <p:cNvSpPr>
            <a:spLocks noChangeArrowheads="1"/>
          </p:cNvSpPr>
          <p:nvPr/>
        </p:nvSpPr>
        <p:spPr bwMode="auto">
          <a:xfrm>
            <a:off x="0" y="3581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99332"/>
                                        </p:tgtEl>
                                        <p:attrNameLst>
                                          <p:attrName>style.visibility</p:attrName>
                                        </p:attrNameLst>
                                      </p:cBhvr>
                                      <p:to>
                                        <p:strVal val="visible"/>
                                      </p:to>
                                    </p:set>
                                    <p:animEffect transition="in" filter="wedge">
                                      <p:cBhvr>
                                        <p:cTn id="7" dur="2000"/>
                                        <p:tgtEl>
                                          <p:spTgt spid="99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4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765175"/>
            <a:ext cx="7993063"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Rectangle 5"/>
          <p:cNvSpPr>
            <a:spLocks noChangeArrowheads="1"/>
          </p:cNvSpPr>
          <p:nvPr/>
        </p:nvSpPr>
        <p:spPr bwMode="auto">
          <a:xfrm>
            <a:off x="1619250" y="333375"/>
            <a:ext cx="5184775" cy="3587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a:t>رزین تبادل یونی کاتیونی</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03428"/>
                                        </p:tgtEl>
                                        <p:attrNameLst>
                                          <p:attrName>style.visibility</p:attrName>
                                        </p:attrNameLst>
                                      </p:cBhvr>
                                      <p:to>
                                        <p:strVal val="visible"/>
                                      </p:to>
                                    </p:set>
                                    <p:animEffect transition="in" filter="wheel(4)">
                                      <p:cBhvr>
                                        <p:cTn id="7" dur="2000"/>
                                        <p:tgtEl>
                                          <p:spTgt spid="1034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3429"/>
                                        </p:tgtEl>
                                        <p:attrNameLst>
                                          <p:attrName>style.visibility</p:attrName>
                                        </p:attrNameLst>
                                      </p:cBhvr>
                                      <p:to>
                                        <p:strVal val="visible"/>
                                      </p:to>
                                    </p:set>
                                    <p:animEffect transition="in" filter="box(in)">
                                      <p:cBhvr>
                                        <p:cTn id="12" dur="500"/>
                                        <p:tgtEl>
                                          <p:spTgt spid="103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9"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fa-IR" sz="3200" b="1">
                <a:cs typeface="B Titr" panose="00000700000000000000" pitchFamily="2" charset="-78"/>
              </a:rPr>
              <a:t>رزین های کاتیونی ضعیف</a:t>
            </a:r>
            <a:r>
              <a:rPr lang="fa-IR" sz="3200">
                <a:cs typeface="B Titr" panose="00000700000000000000" pitchFamily="2" charset="-78"/>
              </a:rPr>
              <a:t> </a:t>
            </a:r>
            <a:endParaRPr lang="en-US" sz="3200">
              <a:cs typeface="B Titr" panose="00000700000000000000" pitchFamily="2" charset="-78"/>
            </a:endParaRPr>
          </a:p>
        </p:txBody>
      </p:sp>
      <p:sp>
        <p:nvSpPr>
          <p:cNvPr id="105475" name="Rectangle 3"/>
          <p:cNvSpPr>
            <a:spLocks noGrp="1" noChangeArrowheads="1"/>
          </p:cNvSpPr>
          <p:nvPr>
            <p:ph type="body" idx="1"/>
          </p:nvPr>
        </p:nvSpPr>
        <p:spPr/>
        <p:txBody>
          <a:bodyPr/>
          <a:lstStyle/>
          <a:p>
            <a:pPr algn="just"/>
            <a:r>
              <a:rPr lang="fa-IR">
                <a:cs typeface="B Nazanin" panose="00000400000000000000" pitchFamily="2" charset="-78"/>
              </a:rPr>
              <a:t>گروه فعال در این نوع رزینها بجای سولفونیک، </a:t>
            </a:r>
            <a:r>
              <a:rPr lang="fa-IR" b="1">
                <a:solidFill>
                  <a:srgbClr val="FF0000"/>
                </a:solidFill>
                <a:cs typeface="B Nazanin" panose="00000400000000000000" pitchFamily="2" charset="-78"/>
              </a:rPr>
              <a:t>کربوکسیلیک </a:t>
            </a:r>
            <a:r>
              <a:rPr lang="fa-IR">
                <a:cs typeface="B Nazanin" panose="00000400000000000000" pitchFamily="2" charset="-78"/>
              </a:rPr>
              <a:t>است. این گروه مانند اسیدهای آلی ضعیف در محیط اسیدی یونیزه نمی شوند اما در محیط قلیائی یونیزه شده و یون متحرک خود را می توانند تعویض نمایند. بنیان رزینهای کاتیونی ضعیف را با </a:t>
            </a:r>
            <a:r>
              <a:rPr lang="en-US">
                <a:cs typeface="B Nazanin" panose="00000400000000000000" pitchFamily="2" charset="-78"/>
              </a:rPr>
              <a:t>Rc</a:t>
            </a:r>
            <a:r>
              <a:rPr lang="fa-IR">
                <a:cs typeface="B Nazanin" panose="00000400000000000000" pitchFamily="2" charset="-78"/>
              </a:rPr>
              <a:t> نشان می دهند.</a:t>
            </a:r>
            <a:r>
              <a:rPr lang="fa-IR"/>
              <a:t> </a:t>
            </a:r>
            <a:endParaRPr lang="en-US"/>
          </a:p>
        </p:txBody>
      </p:sp>
      <p:sp>
        <p:nvSpPr>
          <p:cNvPr id="105477" name="Rectangle 5"/>
          <p:cNvSpPr>
            <a:spLocks noChangeArrowheads="1"/>
          </p:cNvSpPr>
          <p:nvPr/>
        </p:nvSpPr>
        <p:spPr bwMode="auto">
          <a:xfrm>
            <a:off x="0" y="3290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5476" name="Object 4"/>
          <p:cNvGraphicFramePr>
            <a:graphicFrameLocks noChangeAspect="1"/>
          </p:cNvGraphicFramePr>
          <p:nvPr/>
        </p:nvGraphicFramePr>
        <p:xfrm>
          <a:off x="827088" y="5229225"/>
          <a:ext cx="6840537" cy="485775"/>
        </p:xfrm>
        <a:graphic>
          <a:graphicData uri="http://schemas.openxmlformats.org/presentationml/2006/ole">
            <mc:AlternateContent xmlns:mc="http://schemas.openxmlformats.org/markup-compatibility/2006">
              <mc:Choice xmlns:v="urn:schemas-microsoft-com:vml" Requires="v">
                <p:oleObj spid="_x0000_s105479" name="Equation" r:id="rId4" imgW="2895600" imgH="203200" progId="Equation.3">
                  <p:embed/>
                </p:oleObj>
              </mc:Choice>
              <mc:Fallback>
                <p:oleObj name="Equation" r:id="rId4" imgW="2895600" imgH="2032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5229225"/>
                        <a:ext cx="6840537"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478" name="Rectangle 6"/>
          <p:cNvSpPr>
            <a:spLocks noChangeArrowheads="1"/>
          </p:cNvSpPr>
          <p:nvPr/>
        </p:nvSpPr>
        <p:spPr bwMode="auto">
          <a:xfrm>
            <a:off x="0" y="3567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fa-IR" sz="3600">
                <a:cs typeface="B Titr" panose="00000700000000000000" pitchFamily="2" charset="-78"/>
              </a:rPr>
              <a:t>احیاء رزین کاتیونی ضعیف</a:t>
            </a:r>
            <a:endParaRPr lang="en-US" sz="3600">
              <a:cs typeface="B Titr" panose="00000700000000000000" pitchFamily="2" charset="-78"/>
            </a:endParaRPr>
          </a:p>
        </p:txBody>
      </p:sp>
      <p:sp>
        <p:nvSpPr>
          <p:cNvPr id="107523" name="Rectangle 3"/>
          <p:cNvSpPr>
            <a:spLocks noGrp="1" noChangeArrowheads="1"/>
          </p:cNvSpPr>
          <p:nvPr>
            <p:ph type="body" idx="1"/>
          </p:nvPr>
        </p:nvSpPr>
        <p:spPr/>
        <p:txBody>
          <a:bodyPr/>
          <a:lstStyle/>
          <a:p>
            <a:r>
              <a:rPr lang="fa-IR">
                <a:cs typeface="B Nazanin" panose="00000400000000000000" pitchFamily="2" charset="-78"/>
              </a:rPr>
              <a:t>برای احیای رزینهای کاتیونی ضعیف از هر نوع اسیدی می توان استفاده کرد. </a:t>
            </a:r>
          </a:p>
          <a:p>
            <a:endParaRPr lang="fa-IR">
              <a:cs typeface="B Nazanin" panose="00000400000000000000" pitchFamily="2" charset="-78"/>
            </a:endParaRPr>
          </a:p>
          <a:p>
            <a:r>
              <a:rPr lang="fa-IR">
                <a:cs typeface="B Nazanin" panose="00000400000000000000" pitchFamily="2" charset="-78"/>
              </a:rPr>
              <a:t>ترتیب گزینش کاتیونها بوسیله تعویض کننده کاتیونی ضعیف به صورت زیر می باشد</a:t>
            </a:r>
            <a:r>
              <a:rPr lang="en-US"/>
              <a:t> </a:t>
            </a:r>
          </a:p>
        </p:txBody>
      </p:sp>
      <p:sp>
        <p:nvSpPr>
          <p:cNvPr id="107525" name="Rectangle 5"/>
          <p:cNvSpPr>
            <a:spLocks noChangeArrowheads="1"/>
          </p:cNvSpPr>
          <p:nvPr/>
        </p:nvSpPr>
        <p:spPr bwMode="auto">
          <a:xfrm>
            <a:off x="0" y="3286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7524" name="Object 4"/>
          <p:cNvGraphicFramePr>
            <a:graphicFrameLocks noChangeAspect="1"/>
          </p:cNvGraphicFramePr>
          <p:nvPr/>
        </p:nvGraphicFramePr>
        <p:xfrm>
          <a:off x="971550" y="4941888"/>
          <a:ext cx="7056438" cy="550862"/>
        </p:xfrm>
        <a:graphic>
          <a:graphicData uri="http://schemas.openxmlformats.org/presentationml/2006/ole">
            <mc:AlternateContent xmlns:mc="http://schemas.openxmlformats.org/markup-compatibility/2006">
              <mc:Choice xmlns:v="urn:schemas-microsoft-com:vml" Requires="v">
                <p:oleObj spid="_x0000_s107527" name="Equation" r:id="rId4" imgW="2921000" imgH="228600" progId="Equation.3">
                  <p:embed/>
                </p:oleObj>
              </mc:Choice>
              <mc:Fallback>
                <p:oleObj name="Equation" r:id="rId4" imgW="2921000" imgH="228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4941888"/>
                        <a:ext cx="7056438" cy="550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7526" name="Rectangle 6"/>
          <p:cNvSpPr>
            <a:spLocks noChangeArrowheads="1"/>
          </p:cNvSpPr>
          <p:nvPr/>
        </p:nvSpPr>
        <p:spPr bwMode="auto">
          <a:xfrm>
            <a:off x="0" y="3571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4" name="Picture 4" desc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heel(4)">
                                      <p:cBhvr>
                                        <p:cTn id="7"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fa-IR" sz="3200" b="1">
                <a:cs typeface="B Titr" panose="00000700000000000000" pitchFamily="2" charset="-78"/>
              </a:rPr>
              <a:t>رزين هاي آنيوني قوی</a:t>
            </a:r>
            <a:r>
              <a:rPr lang="fa-IR" sz="3200">
                <a:cs typeface="B Titr" panose="00000700000000000000" pitchFamily="2" charset="-78"/>
              </a:rPr>
              <a:t> </a:t>
            </a:r>
            <a:endParaRPr lang="en-US" sz="3200">
              <a:cs typeface="B Titr" panose="00000700000000000000" pitchFamily="2" charset="-78"/>
            </a:endParaRPr>
          </a:p>
        </p:txBody>
      </p:sp>
      <p:sp>
        <p:nvSpPr>
          <p:cNvPr id="109571" name="Rectangle 3"/>
          <p:cNvSpPr>
            <a:spLocks noGrp="1" noChangeArrowheads="1"/>
          </p:cNvSpPr>
          <p:nvPr>
            <p:ph type="body" idx="1"/>
          </p:nvPr>
        </p:nvSpPr>
        <p:spPr/>
        <p:txBody>
          <a:bodyPr/>
          <a:lstStyle/>
          <a:p>
            <a:pPr algn="just"/>
            <a:r>
              <a:rPr lang="fa-IR">
                <a:cs typeface="B Nazanin" panose="00000400000000000000" pitchFamily="2" charset="-78"/>
              </a:rPr>
              <a:t>رزینهای آنیونی را با </a:t>
            </a:r>
            <a:r>
              <a:rPr lang="en-US" sz="2800">
                <a:cs typeface="B Nazanin" panose="00000400000000000000" pitchFamily="2" charset="-78"/>
              </a:rPr>
              <a:t>ZOH</a:t>
            </a:r>
            <a:r>
              <a:rPr lang="fa-IR">
                <a:cs typeface="B Nazanin" panose="00000400000000000000" pitchFamily="2" charset="-78"/>
              </a:rPr>
              <a:t> نشان دهیم که </a:t>
            </a:r>
            <a:r>
              <a:rPr lang="en-US" sz="2800">
                <a:cs typeface="B Nazanin" panose="00000400000000000000" pitchFamily="2" charset="-78"/>
              </a:rPr>
              <a:t>Z</a:t>
            </a:r>
            <a:r>
              <a:rPr lang="fa-IR">
                <a:cs typeface="B Nazanin" panose="00000400000000000000" pitchFamily="2" charset="-78"/>
              </a:rPr>
              <a:t> معرف همه شبکه رزین بدون یون متحرک است وقتی که آب از روی رزین های آنیونی </a:t>
            </a:r>
            <a:r>
              <a:rPr lang="en-US" sz="2800">
                <a:cs typeface="B Nazanin" panose="00000400000000000000" pitchFamily="2" charset="-78"/>
              </a:rPr>
              <a:t>ZOH</a:t>
            </a:r>
            <a:r>
              <a:rPr lang="fa-IR">
                <a:cs typeface="B Nazanin" panose="00000400000000000000" pitchFamily="2" charset="-78"/>
              </a:rPr>
              <a:t> از نوع قوی عبور کند بنیان اسیدها توسط این نوع رزینها جذب شده و بجای آنها یون هیدروکسیل آزاد می شود.</a:t>
            </a:r>
            <a:r>
              <a:rPr lang="fa-IR"/>
              <a:t> </a:t>
            </a:r>
            <a:endParaRPr lang="en-US"/>
          </a:p>
        </p:txBody>
      </p:sp>
      <p:sp>
        <p:nvSpPr>
          <p:cNvPr id="109573" name="Rectangle 5"/>
          <p:cNvSpPr>
            <a:spLocks noChangeArrowheads="1"/>
          </p:cNvSpPr>
          <p:nvPr/>
        </p:nvSpPr>
        <p:spPr bwMode="auto">
          <a:xfrm>
            <a:off x="0" y="3152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9572" name="Object 4"/>
          <p:cNvGraphicFramePr>
            <a:graphicFrameLocks noChangeAspect="1"/>
          </p:cNvGraphicFramePr>
          <p:nvPr/>
        </p:nvGraphicFramePr>
        <p:xfrm>
          <a:off x="1547813" y="4724400"/>
          <a:ext cx="6119812" cy="1138238"/>
        </p:xfrm>
        <a:graphic>
          <a:graphicData uri="http://schemas.openxmlformats.org/presentationml/2006/ole">
            <mc:AlternateContent xmlns:mc="http://schemas.openxmlformats.org/markup-compatibility/2006">
              <mc:Choice xmlns:v="urn:schemas-microsoft-com:vml" Requires="v">
                <p:oleObj spid="_x0000_s109575" name="Equation" r:id="rId4" imgW="2197100" imgH="406400" progId="Equation.3">
                  <p:embed/>
                </p:oleObj>
              </mc:Choice>
              <mc:Fallback>
                <p:oleObj name="Equation" r:id="rId4" imgW="2197100" imgH="4064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4724400"/>
                        <a:ext cx="6119812" cy="1138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574" name="Rectangle 6"/>
          <p:cNvSpPr>
            <a:spLocks noChangeArrowheads="1"/>
          </p:cNvSpPr>
          <p:nvPr/>
        </p:nvSpPr>
        <p:spPr bwMode="auto">
          <a:xfrm>
            <a:off x="0" y="3705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9" name="Rectangle 3"/>
          <p:cNvSpPr>
            <a:spLocks noGrp="1" noChangeArrowheads="1"/>
          </p:cNvSpPr>
          <p:nvPr>
            <p:ph type="body" idx="4294967295"/>
          </p:nvPr>
        </p:nvSpPr>
        <p:spPr>
          <a:xfrm>
            <a:off x="395288" y="1916113"/>
            <a:ext cx="8229600" cy="4525962"/>
          </a:xfrm>
        </p:spPr>
        <p:txBody>
          <a:bodyPr/>
          <a:lstStyle/>
          <a:p>
            <a:pPr algn="justLow"/>
            <a:endParaRPr lang="fa-IR"/>
          </a:p>
          <a:p>
            <a:pPr algn="justLow"/>
            <a:endParaRPr lang="fa-IR"/>
          </a:p>
          <a:p>
            <a:pPr algn="justLow"/>
            <a:endParaRPr lang="fa-IR"/>
          </a:p>
          <a:p>
            <a:pPr algn="justLow"/>
            <a:r>
              <a:rPr lang="fa-IR">
                <a:cs typeface="B Nazanin" panose="00000400000000000000" pitchFamily="2" charset="-78"/>
              </a:rPr>
              <a:t>ترتیب گزینش تجربی در مورد رزینهای آنیونی قوی به ترتیب زیر می باشد</a:t>
            </a:r>
            <a:r>
              <a:rPr lang="fa-IR" b="1">
                <a:cs typeface="B Nazanin" panose="00000400000000000000" pitchFamily="2" charset="-78"/>
              </a:rPr>
              <a:t>:</a:t>
            </a:r>
            <a:r>
              <a:rPr lang="fa-IR" b="1"/>
              <a:t> </a:t>
            </a:r>
          </a:p>
          <a:p>
            <a:r>
              <a:rPr lang="fa-IR"/>
              <a:t> </a:t>
            </a:r>
            <a:endParaRPr lang="en-US"/>
          </a:p>
        </p:txBody>
      </p:sp>
      <p:sp>
        <p:nvSpPr>
          <p:cNvPr id="111621" name="Rectangle 5"/>
          <p:cNvSpPr>
            <a:spLocks noChangeArrowheads="1"/>
          </p:cNvSpPr>
          <p:nvPr/>
        </p:nvSpPr>
        <p:spPr bwMode="auto">
          <a:xfrm>
            <a:off x="0" y="3295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11620" name="Object 4"/>
          <p:cNvGraphicFramePr>
            <a:graphicFrameLocks noChangeAspect="1"/>
          </p:cNvGraphicFramePr>
          <p:nvPr/>
        </p:nvGraphicFramePr>
        <p:xfrm>
          <a:off x="468313" y="5084763"/>
          <a:ext cx="7993062" cy="431800"/>
        </p:xfrm>
        <a:graphic>
          <a:graphicData uri="http://schemas.openxmlformats.org/presentationml/2006/ole">
            <mc:AlternateContent xmlns:mc="http://schemas.openxmlformats.org/markup-compatibility/2006">
              <mc:Choice xmlns:v="urn:schemas-microsoft-com:vml" Requires="v">
                <p:oleObj spid="_x0000_s111624" name="Equation" r:id="rId4" imgW="5384800" imgH="241300" progId="Equation.3">
                  <p:embed/>
                </p:oleObj>
              </mc:Choice>
              <mc:Fallback>
                <p:oleObj name="Equation" r:id="rId4" imgW="5384800" imgH="2413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5084763"/>
                        <a:ext cx="7993062"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622" name="Rectangle 6"/>
          <p:cNvSpPr>
            <a:spLocks noChangeArrowheads="1"/>
          </p:cNvSpPr>
          <p:nvPr/>
        </p:nvSpPr>
        <p:spPr bwMode="auto">
          <a:xfrm>
            <a:off x="0" y="3562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11623"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2275" y="333375"/>
            <a:ext cx="575945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fa-IR" sz="3200" b="1">
                <a:cs typeface="B Titr" panose="00000700000000000000" pitchFamily="2" charset="-78"/>
              </a:rPr>
              <a:t>رزین های آنیونی ضعیف</a:t>
            </a:r>
            <a:r>
              <a:rPr lang="fa-IR"/>
              <a:t> </a:t>
            </a:r>
            <a:endParaRPr lang="en-US"/>
          </a:p>
        </p:txBody>
      </p:sp>
      <p:sp>
        <p:nvSpPr>
          <p:cNvPr id="113667" name="Rectangle 3"/>
          <p:cNvSpPr>
            <a:spLocks noGrp="1" noChangeArrowheads="1"/>
          </p:cNvSpPr>
          <p:nvPr>
            <p:ph type="body" idx="1"/>
          </p:nvPr>
        </p:nvSpPr>
        <p:spPr/>
        <p:txBody>
          <a:bodyPr/>
          <a:lstStyle/>
          <a:p>
            <a:pPr algn="just"/>
            <a:r>
              <a:rPr lang="fa-IR">
                <a:cs typeface="B Nazanin" panose="00000400000000000000" pitchFamily="2" charset="-78"/>
              </a:rPr>
              <a:t> این رزینها قادر به حذف اسیدهای معدنی قوی مثل </a:t>
            </a:r>
            <a:r>
              <a:rPr lang="en-US" sz="2400">
                <a:cs typeface="B Nazanin" panose="00000400000000000000" pitchFamily="2" charset="-78"/>
              </a:rPr>
              <a:t>HCL</a:t>
            </a:r>
            <a:r>
              <a:rPr lang="fa-IR">
                <a:cs typeface="B Nazanin" panose="00000400000000000000" pitchFamily="2" charset="-78"/>
              </a:rPr>
              <a:t> و  هستند اما قادر به حذف اسیدهای ضعیف (که دارای درجه یونیزاسیون پائینی هستند) مثل اسید کربنیک و اسید سیلسیلک نیستند و به همین دلیل این رزینها را اغلب جاذب اسید می نامند و بنیان آنها را با </a:t>
            </a:r>
            <a:r>
              <a:rPr lang="en-US" sz="2800">
                <a:cs typeface="B Nazanin" panose="00000400000000000000" pitchFamily="2" charset="-78"/>
              </a:rPr>
              <a:t>Ra</a:t>
            </a:r>
            <a:r>
              <a:rPr lang="fa-IR">
                <a:cs typeface="B Nazanin" panose="00000400000000000000" pitchFamily="2" charset="-78"/>
              </a:rPr>
              <a:t> نمایش می دهند.</a:t>
            </a:r>
            <a:r>
              <a:rPr lang="fa-IR"/>
              <a:t> </a:t>
            </a:r>
            <a:r>
              <a:rPr lang="en-US"/>
              <a:t/>
            </a:r>
            <a:br>
              <a:rPr lang="en-US"/>
            </a:br>
            <a:endParaRPr lang="en-US" b="1"/>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fa-IR" sz="3200">
                <a:cs typeface="B Titr" panose="00000700000000000000" pitchFamily="2" charset="-78"/>
              </a:rPr>
              <a:t>احیاء رزین آنیونی ضعیف</a:t>
            </a:r>
            <a:endParaRPr lang="en-US" sz="3200">
              <a:cs typeface="B Titr" panose="00000700000000000000" pitchFamily="2" charset="-78"/>
            </a:endParaRPr>
          </a:p>
        </p:txBody>
      </p:sp>
      <p:sp>
        <p:nvSpPr>
          <p:cNvPr id="115715" name="Rectangle 3"/>
          <p:cNvSpPr>
            <a:spLocks noGrp="1" noChangeArrowheads="1"/>
          </p:cNvSpPr>
          <p:nvPr>
            <p:ph type="body" idx="1"/>
          </p:nvPr>
        </p:nvSpPr>
        <p:spPr/>
        <p:txBody>
          <a:bodyPr/>
          <a:lstStyle/>
          <a:p>
            <a:r>
              <a:rPr lang="fa-IR">
                <a:cs typeface="B Nazanin" panose="00000400000000000000" pitchFamily="2" charset="-78"/>
              </a:rPr>
              <a:t>جهت احیاء رزینهای آنیونی ضعیف با استفاده از یک محلول قلیائی، اسیدهای جذب شده توسط رزین را خنثی نموده و به صورت نمک آزاد می گردد. </a:t>
            </a:r>
          </a:p>
          <a:p>
            <a:r>
              <a:rPr lang="fa-IR">
                <a:cs typeface="B Nazanin" panose="00000400000000000000" pitchFamily="2" charset="-78"/>
              </a:rPr>
              <a:t>ترتیب گزینش در مورد رزینهای آنیونی ضعیف به ترتیب زیر می باشد:</a:t>
            </a:r>
            <a:r>
              <a:rPr lang="fa-IR"/>
              <a:t> </a:t>
            </a:r>
            <a:endParaRPr lang="en-US"/>
          </a:p>
        </p:txBody>
      </p:sp>
      <p:sp>
        <p:nvSpPr>
          <p:cNvPr id="115717" name="Rectangle 5"/>
          <p:cNvSpPr>
            <a:spLocks noChangeArrowheads="1"/>
          </p:cNvSpPr>
          <p:nvPr/>
        </p:nvSpPr>
        <p:spPr bwMode="auto">
          <a:xfrm>
            <a:off x="0" y="3290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15716" name="Object 4"/>
          <p:cNvGraphicFramePr>
            <a:graphicFrameLocks noChangeAspect="1"/>
          </p:cNvGraphicFramePr>
          <p:nvPr/>
        </p:nvGraphicFramePr>
        <p:xfrm>
          <a:off x="971550" y="4941888"/>
          <a:ext cx="6913563" cy="644525"/>
        </p:xfrm>
        <a:graphic>
          <a:graphicData uri="http://schemas.openxmlformats.org/presentationml/2006/ole">
            <mc:AlternateContent xmlns:mc="http://schemas.openxmlformats.org/markup-compatibility/2006">
              <mc:Choice xmlns:v="urn:schemas-microsoft-com:vml" Requires="v">
                <p:oleObj spid="_x0000_s115719" name="Equation" r:id="rId4" imgW="2501900" imgH="241300" progId="Equation.3">
                  <p:embed/>
                </p:oleObj>
              </mc:Choice>
              <mc:Fallback>
                <p:oleObj name="Equation" r:id="rId4" imgW="2501900" imgH="2413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4941888"/>
                        <a:ext cx="6913563" cy="64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5718" name="Rectangle 6"/>
          <p:cNvSpPr>
            <a:spLocks noChangeArrowheads="1"/>
          </p:cNvSpPr>
          <p:nvPr/>
        </p:nvSpPr>
        <p:spPr bwMode="auto">
          <a:xfrm>
            <a:off x="0" y="3567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15716"/>
                                        </p:tgtEl>
                                        <p:attrNameLst>
                                          <p:attrName>style.visibility</p:attrName>
                                        </p:attrNameLst>
                                      </p:cBhvr>
                                      <p:to>
                                        <p:strVal val="visible"/>
                                      </p:to>
                                    </p:set>
                                    <p:animEffect transition="in" filter="diamond(in)">
                                      <p:cBhvr>
                                        <p:cTn id="7" dur="2000"/>
                                        <p:tgtEl>
                                          <p:spTgt spid="115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323850" y="2492375"/>
            <a:ext cx="8229600" cy="1143000"/>
          </a:xfrm>
        </p:spPr>
        <p:txBody>
          <a:bodyPr/>
          <a:lstStyle/>
          <a:p>
            <a:r>
              <a:rPr lang="fa-IR">
                <a:cs typeface="B Titr" panose="00000700000000000000" pitchFamily="2" charset="-78"/>
              </a:rPr>
              <a:t>مطالعه موردي</a:t>
            </a:r>
            <a:endParaRPr lang="en-US">
              <a:cs typeface="B Titr" panose="00000700000000000000"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457200" y="274638"/>
            <a:ext cx="8229600" cy="777875"/>
          </a:xfrm>
        </p:spPr>
        <p:txBody>
          <a:bodyPr/>
          <a:lstStyle/>
          <a:p>
            <a:r>
              <a:rPr lang="fa-IR" sz="3600">
                <a:cs typeface="B Titr" panose="00000700000000000000" pitchFamily="2" charset="-78"/>
              </a:rPr>
              <a:t>مروري بر تحقيقات انجام شده </a:t>
            </a:r>
            <a:endParaRPr lang="en-US" sz="3600">
              <a:cs typeface="B Titr" panose="00000700000000000000" pitchFamily="2" charset="-78"/>
            </a:endParaRPr>
          </a:p>
        </p:txBody>
      </p:sp>
      <p:sp>
        <p:nvSpPr>
          <p:cNvPr id="192515" name="Rectangle 3"/>
          <p:cNvSpPr>
            <a:spLocks noGrp="1" noChangeArrowheads="1"/>
          </p:cNvSpPr>
          <p:nvPr>
            <p:ph type="body" idx="1"/>
          </p:nvPr>
        </p:nvSpPr>
        <p:spPr>
          <a:xfrm>
            <a:off x="457200" y="1125538"/>
            <a:ext cx="8229600" cy="5399087"/>
          </a:xfrm>
        </p:spPr>
        <p:txBody>
          <a:bodyPr/>
          <a:lstStyle/>
          <a:p>
            <a:pPr algn="just"/>
            <a:r>
              <a:rPr lang="fa-IR">
                <a:cs typeface="B Nazanin" panose="00000400000000000000" pitchFamily="2" charset="-78"/>
              </a:rPr>
              <a:t>اقاي نعمت اله اسمي زاده در پايان نامه خود با عنوان            ”  جلوگيري از اتلاف كروم در صنعت آبكاري و بررسي امكان بازيافت آن به روش تبادل يون“ ( در سال 1378 در مورد امكان استفاده از رزينهاي تبادل يوني در حذف نقره ميگويد :</a:t>
            </a:r>
          </a:p>
          <a:p>
            <a:pPr algn="just"/>
            <a:r>
              <a:rPr lang="fa-IR">
                <a:cs typeface="B Nazanin" panose="00000400000000000000" pitchFamily="2" charset="-78"/>
              </a:rPr>
              <a:t>”نظر به اينکه نقره هم به شکل کاتيون مثبت و هم به صورت آنيون منفي ( در حضور سيانيد تيوسولفات يا ساير پايدار کننده هاي موجود در وان پوشش دهي ) وجود دارد ؛ لذا بازيابي نقره با استفاده از رزين کاتيوني و انيوني هر دو امکان پذير است . زماني که نقره داراي بار مثبت است ، بهترين پاسخ از عملکرد مبدل کاتيوني ضعيف گرفته شده است” .</a:t>
            </a:r>
            <a:r>
              <a:rPr lang="fa-I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0775" name="Picture 7" descr="Ion_exchange_res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412875"/>
            <a:ext cx="6696075" cy="4362450"/>
          </a:xfrm>
          <a:prstGeom prst="rect">
            <a:avLst/>
          </a:prstGeom>
          <a:noFill/>
          <a:extLst>
            <a:ext uri="{909E8E84-426E-40DD-AFC4-6F175D3DCCD1}">
              <a14:hiddenFill xmlns:a14="http://schemas.microsoft.com/office/drawing/2010/main">
                <a:solidFill>
                  <a:srgbClr val="FFFFFF"/>
                </a:solidFill>
              </a14:hiddenFill>
            </a:ext>
          </a:extLst>
        </p:spPr>
      </p:pic>
      <p:sp>
        <p:nvSpPr>
          <p:cNvPr id="160776" name="Rectangle 8"/>
          <p:cNvSpPr>
            <a:spLocks noChangeArrowheads="1"/>
          </p:cNvSpPr>
          <p:nvPr/>
        </p:nvSpPr>
        <p:spPr bwMode="auto">
          <a:xfrm>
            <a:off x="1835150" y="5949950"/>
            <a:ext cx="57610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a:t>شکل ظاهری رزین تبادل یونی کاتیونی سدیمی</a:t>
            </a:r>
            <a:endParaRPr lang="en-US"/>
          </a:p>
        </p:txBody>
      </p:sp>
      <p:sp>
        <p:nvSpPr>
          <p:cNvPr id="160777" name="Rectangle 9"/>
          <p:cNvSpPr>
            <a:spLocks noChangeArrowheads="1"/>
          </p:cNvSpPr>
          <p:nvPr/>
        </p:nvSpPr>
        <p:spPr bwMode="auto">
          <a:xfrm>
            <a:off x="2411413" y="333375"/>
            <a:ext cx="4392612"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sz="3200">
                <a:cs typeface="B Titr" panose="00000700000000000000" pitchFamily="2" charset="-78"/>
              </a:rPr>
              <a:t>مشخصات رزين مورد استفاده</a:t>
            </a:r>
            <a:endParaRPr lang="en-US" sz="3200">
              <a:cs typeface="B Titr" panose="000007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60775"/>
                                        </p:tgtEl>
                                        <p:attrNameLst>
                                          <p:attrName>style.visibility</p:attrName>
                                        </p:attrNameLst>
                                      </p:cBhvr>
                                      <p:to>
                                        <p:strVal val="visible"/>
                                      </p:to>
                                    </p:set>
                                    <p:animEffect transition="in" filter="wedge">
                                      <p:cBhvr>
                                        <p:cTn id="7" dur="2000"/>
                                        <p:tgtEl>
                                          <p:spTgt spid="1607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0776"/>
                                        </p:tgtEl>
                                        <p:attrNameLst>
                                          <p:attrName>style.visibility</p:attrName>
                                        </p:attrNameLst>
                                      </p:cBhvr>
                                      <p:to>
                                        <p:strVal val="visible"/>
                                      </p:to>
                                    </p:set>
                                    <p:animEffect transition="in" filter="checkerboard(across)">
                                      <p:cBhvr>
                                        <p:cTn id="12" dur="500"/>
                                        <p:tgtEl>
                                          <p:spTgt spid="160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6"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9812" name="Picture 4" descr="Picture 0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64026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9813" name="Picture 5" descr="Picture 00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3438" y="0"/>
            <a:ext cx="45037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9814" name="Picture 6" descr="Picture 0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64026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9815" name="Picture 7" descr="Picture 00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0263" y="0"/>
            <a:ext cx="4503737"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19815"/>
                                        </p:tgtEl>
                                        <p:attrNameLst>
                                          <p:attrName>style.visibility</p:attrName>
                                        </p:attrNameLst>
                                      </p:cBhvr>
                                      <p:to>
                                        <p:strVal val="visible"/>
                                      </p:to>
                                    </p:set>
                                    <p:animEffect transition="in" filter="checkerboard(across)">
                                      <p:cBhvr>
                                        <p:cTn id="7" dur="500"/>
                                        <p:tgtEl>
                                          <p:spTgt spid="119815"/>
                                        </p:tgtEl>
                                      </p:cBhvr>
                                    </p:animEffect>
                                  </p:childTnLst>
                                </p:cTn>
                              </p:par>
                              <p:par>
                                <p:cTn id="8" presetID="4" presetClass="entr" presetSubtype="16" fill="hold" nodeType="withEffect">
                                  <p:stCondLst>
                                    <p:cond delay="0"/>
                                  </p:stCondLst>
                                  <p:childTnLst>
                                    <p:set>
                                      <p:cBhvr>
                                        <p:cTn id="9" dur="1" fill="hold">
                                          <p:stCondLst>
                                            <p:cond delay="0"/>
                                          </p:stCondLst>
                                        </p:cTn>
                                        <p:tgtEl>
                                          <p:spTgt spid="119815"/>
                                        </p:tgtEl>
                                        <p:attrNameLst>
                                          <p:attrName>style.visibility</p:attrName>
                                        </p:attrNameLst>
                                      </p:cBhvr>
                                      <p:to>
                                        <p:strVal val="visible"/>
                                      </p:to>
                                    </p:set>
                                    <p:animEffect transition="in" filter="box(in)">
                                      <p:cBhvr>
                                        <p:cTn id="10" dur="500"/>
                                        <p:tgtEl>
                                          <p:spTgt spid="1198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6" fill="hold" nodeType="clickEffect">
                                  <p:stCondLst>
                                    <p:cond delay="0"/>
                                  </p:stCondLst>
                                  <p:childTnLst>
                                    <p:set>
                                      <p:cBhvr>
                                        <p:cTn id="14" dur="1" fill="hold">
                                          <p:stCondLst>
                                            <p:cond delay="0"/>
                                          </p:stCondLst>
                                        </p:cTn>
                                        <p:tgtEl>
                                          <p:spTgt spid="119814"/>
                                        </p:tgtEl>
                                        <p:attrNameLst>
                                          <p:attrName>style.visibility</p:attrName>
                                        </p:attrNameLst>
                                      </p:cBhvr>
                                      <p:to>
                                        <p:strVal val="visible"/>
                                      </p:to>
                                    </p:set>
                                    <p:animEffect transition="in" filter="barn(inHorizontal)">
                                      <p:cBhvr>
                                        <p:cTn id="15" dur="500"/>
                                        <p:tgtEl>
                                          <p:spTgt spid="1198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119815"/>
                                        </p:tgtEl>
                                        <p:attrNameLst>
                                          <p:attrName>style.visibility</p:attrName>
                                        </p:attrNameLst>
                                      </p:cBhvr>
                                      <p:to>
                                        <p:strVal val="visible"/>
                                      </p:to>
                                    </p:set>
                                    <p:animEffect transition="in" filter="circle(in)">
                                      <p:cBhvr>
                                        <p:cTn id="20" dur="2000"/>
                                        <p:tgtEl>
                                          <p:spTgt spid="119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67969" name="Group 33"/>
          <p:cNvGraphicFramePr>
            <a:graphicFrameLocks noGrp="1"/>
          </p:cNvGraphicFramePr>
          <p:nvPr/>
        </p:nvGraphicFramePr>
        <p:xfrm>
          <a:off x="1116013" y="476250"/>
          <a:ext cx="7200900" cy="3168650"/>
        </p:xfrm>
        <a:graphic>
          <a:graphicData uri="http://schemas.openxmlformats.org/drawingml/2006/table">
            <a:tbl>
              <a:tblPr rtl="1"/>
              <a:tblGrid>
                <a:gridCol w="7200900"/>
              </a:tblGrid>
              <a:tr h="3168650">
                <a:tc>
                  <a:txBody>
                    <a:bodyPr/>
                    <a:lstStyle>
                      <a:lvl1pPr algn="r" rtl="1">
                        <a:spcBef>
                          <a:spcPct val="20000"/>
                        </a:spcBef>
                        <a:defRPr sz="2800">
                          <a:solidFill>
                            <a:schemeClr val="tx1"/>
                          </a:solidFill>
                          <a:latin typeface="Arial" panose="020B0604020202020204" pitchFamily="34" charset="0"/>
                          <a:cs typeface="Arial" panose="020B0604020202020204" pitchFamily="34" charset="0"/>
                        </a:defRPr>
                      </a:lvl1pPr>
                      <a:lvl2pPr algn="r" rtl="1">
                        <a:spcBef>
                          <a:spcPct val="20000"/>
                        </a:spcBef>
                        <a:defRPr sz="2400">
                          <a:solidFill>
                            <a:schemeClr val="tx1"/>
                          </a:solidFill>
                          <a:latin typeface="Arial" panose="020B0604020202020204" pitchFamily="34" charset="0"/>
                          <a:cs typeface="Arial" panose="020B0604020202020204" pitchFamily="34" charset="0"/>
                        </a:defRPr>
                      </a:lvl2pPr>
                      <a:lvl3pPr algn="r" rtl="1">
                        <a:spcBef>
                          <a:spcPct val="20000"/>
                        </a:spcBef>
                        <a:defRPr sz="2000">
                          <a:solidFill>
                            <a:schemeClr val="tx1"/>
                          </a:solidFill>
                          <a:latin typeface="Arial" panose="020B0604020202020204" pitchFamily="34" charset="0"/>
                          <a:cs typeface="Arial" panose="020B0604020202020204" pitchFamily="34" charset="0"/>
                        </a:defRPr>
                      </a:lvl3pPr>
                      <a:lvl4pPr algn="r" rtl="1">
                        <a:spcBef>
                          <a:spcPct val="20000"/>
                        </a:spcBef>
                        <a:defRPr>
                          <a:solidFill>
                            <a:schemeClr val="tx1"/>
                          </a:solidFill>
                          <a:latin typeface="Arial" panose="020B0604020202020204" pitchFamily="34" charset="0"/>
                          <a:cs typeface="Arial" panose="020B0604020202020204" pitchFamily="34" charset="0"/>
                        </a:defRPr>
                      </a:lvl4pPr>
                      <a:lvl5pPr algn="r" rtl="1">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8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Lotus" panose="00000400000000000000" pitchFamily="2" charset="-78"/>
                        </a:rPr>
                        <a:t>ماتریکس                                    :                    </a:t>
                      </a:r>
                      <a:r>
                        <a:rPr kumimoji="0" lang="en-US" sz="18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Lotus" panose="00000400000000000000" pitchFamily="2" charset="-78"/>
                        </a:rPr>
                        <a:t>Styrene - DVB Gel Copolimer</a:t>
                      </a:r>
                      <a:endPar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800" b="1" i="0" u="none" strike="noStrike" cap="none" normalizeH="0" baseline="0" smtClean="0">
                          <a:ln>
                            <a:noFill/>
                          </a:ln>
                          <a:solidFill>
                            <a:schemeClr val="tx1"/>
                          </a:solidFill>
                          <a:effectLst/>
                          <a:latin typeface="Times New Roman" panose="02020603050405020304" pitchFamily="18" charset="0"/>
                          <a:cs typeface="B Lotus" panose="00000400000000000000" pitchFamily="2" charset="-78"/>
                        </a:rPr>
                        <a:t>گروه عملکردی                             :                                               سولفونیک</a:t>
                      </a:r>
                      <a:endPar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800" b="1" i="0" u="none" strike="noStrike" cap="none" normalizeH="0" baseline="0" smtClean="0">
                          <a:ln>
                            <a:noFill/>
                          </a:ln>
                          <a:solidFill>
                            <a:schemeClr val="tx1"/>
                          </a:solidFill>
                          <a:effectLst/>
                          <a:latin typeface="Times New Roman" panose="02020603050405020304" pitchFamily="18" charset="0"/>
                          <a:cs typeface="B Lotus" panose="00000400000000000000" pitchFamily="2" charset="-78"/>
                        </a:rPr>
                        <a:t>شکل ظاهری                                :                                   دانه زرد مایل به قهوهای </a:t>
                      </a:r>
                      <a:endPar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800" b="1" i="0" u="none" strike="noStrike" cap="none" normalizeH="0" baseline="0" smtClean="0">
                          <a:ln>
                            <a:noFill/>
                          </a:ln>
                          <a:solidFill>
                            <a:schemeClr val="tx1"/>
                          </a:solidFill>
                          <a:effectLst/>
                          <a:latin typeface="Times New Roman" panose="02020603050405020304" pitchFamily="18" charset="0"/>
                          <a:cs typeface="B Lotus" panose="00000400000000000000" pitchFamily="2" charset="-78"/>
                        </a:rPr>
                        <a:t>اندازه دانه ها                                :                                        0.3 تا 1.18 میلیمتر        </a:t>
                      </a:r>
                      <a:endPar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800" b="1" i="0" u="none" strike="noStrike" cap="none" normalizeH="0" baseline="0" smtClean="0">
                          <a:ln>
                            <a:noFill/>
                          </a:ln>
                          <a:solidFill>
                            <a:schemeClr val="tx1"/>
                          </a:solidFill>
                          <a:effectLst/>
                          <a:latin typeface="Times New Roman" panose="02020603050405020304" pitchFamily="18" charset="0"/>
                          <a:cs typeface="B Lotus" panose="00000400000000000000" pitchFamily="2" charset="-78"/>
                        </a:rPr>
                        <a:t>اندازه موثر                                   :                                        حداقل 0.4 میلیمتر</a:t>
                      </a:r>
                      <a:endPar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800" b="1" i="0" u="none" strike="noStrike" cap="none" normalizeH="0" baseline="0" smtClean="0">
                          <a:ln>
                            <a:noFill/>
                          </a:ln>
                          <a:solidFill>
                            <a:schemeClr val="tx1"/>
                          </a:solidFill>
                          <a:effectLst/>
                          <a:latin typeface="Times New Roman" panose="02020603050405020304" pitchFamily="18" charset="0"/>
                          <a:cs typeface="B Lotus" panose="00000400000000000000" pitchFamily="2" charset="-78"/>
                        </a:rPr>
                        <a:t>ضریب یکنواختی                           :                                                    1.6</a:t>
                      </a:r>
                      <a:endPar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800" b="1" i="0" u="none" strike="noStrike" cap="none" normalizeH="0" baseline="0" smtClean="0">
                          <a:ln>
                            <a:noFill/>
                          </a:ln>
                          <a:solidFill>
                            <a:schemeClr val="tx1"/>
                          </a:solidFill>
                          <a:effectLst/>
                          <a:latin typeface="Times New Roman" panose="02020603050405020304" pitchFamily="18" charset="0"/>
                          <a:cs typeface="B Lotus" panose="00000400000000000000" pitchFamily="2" charset="-78"/>
                        </a:rPr>
                        <a:t>یون تبادل شونده                            :                                                      سدیم</a:t>
                      </a:r>
                      <a:endPar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800" b="1" i="0" u="none" strike="noStrike" cap="none" normalizeH="0" baseline="0" smtClean="0">
                          <a:ln>
                            <a:noFill/>
                          </a:ln>
                          <a:solidFill>
                            <a:schemeClr val="tx1"/>
                          </a:solidFill>
                          <a:effectLst/>
                          <a:latin typeface="Times New Roman" panose="02020603050405020304" pitchFamily="18" charset="0"/>
                          <a:cs typeface="B Lotus" panose="00000400000000000000" pitchFamily="2" charset="-78"/>
                        </a:rPr>
                        <a:t>تغییر حجم در تغیر سدیم به هیدروژن    :                                              حداکثر 8 درصد</a:t>
                      </a:r>
                      <a:endPar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800" b="1" i="0" u="none" strike="noStrike" cap="none" normalizeH="0" baseline="0" smtClean="0">
                          <a:ln>
                            <a:noFill/>
                          </a:ln>
                          <a:solidFill>
                            <a:schemeClr val="tx1"/>
                          </a:solidFill>
                          <a:effectLst/>
                          <a:latin typeface="Times New Roman" panose="02020603050405020304" pitchFamily="18" charset="0"/>
                          <a:cs typeface="B Lotus" panose="00000400000000000000" pitchFamily="2" charset="-78"/>
                        </a:rPr>
                        <a:t>ظرفیت تبادل کل                            :                                        2 اکی والان در لیتر</a:t>
                      </a:r>
                      <a:endPar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800" b="1" i="0" u="none" strike="noStrike" cap="none" normalizeH="0" baseline="0" smtClean="0">
                          <a:ln>
                            <a:noFill/>
                          </a:ln>
                          <a:solidFill>
                            <a:schemeClr val="tx1"/>
                          </a:solidFill>
                          <a:effectLst/>
                          <a:latin typeface="Times New Roman" panose="02020603050405020304" pitchFamily="18" charset="0"/>
                          <a:cs typeface="B Lotus" panose="00000400000000000000" pitchFamily="2" charset="-78"/>
                        </a:rPr>
                        <a:t>پایداری رزین                               :                              در تمام </a:t>
                      </a:r>
                      <a:r>
                        <a:rPr kumimoji="0" lang="en-US" sz="1800" b="1" i="0" u="none" strike="noStrike" cap="none" normalizeH="0" baseline="0" smtClean="0">
                          <a:ln>
                            <a:noFill/>
                          </a:ln>
                          <a:solidFill>
                            <a:schemeClr val="tx1"/>
                          </a:solidFill>
                          <a:effectLst/>
                          <a:latin typeface="Times New Roman" panose="02020603050405020304" pitchFamily="18" charset="0"/>
                          <a:cs typeface="B Lotus" panose="00000400000000000000" pitchFamily="2" charset="-78"/>
                        </a:rPr>
                        <a:t>pH </a:t>
                      </a:r>
                      <a:r>
                        <a:rPr kumimoji="0" lang="fa-IR" sz="1800" b="1" i="0" u="none" strike="noStrike" cap="none" normalizeH="0" baseline="0" smtClean="0">
                          <a:ln>
                            <a:noFill/>
                          </a:ln>
                          <a:solidFill>
                            <a:schemeClr val="tx1"/>
                          </a:solidFill>
                          <a:effectLst/>
                          <a:latin typeface="Times New Roman" panose="02020603050405020304" pitchFamily="18" charset="0"/>
                          <a:cs typeface="B Lotus" panose="00000400000000000000" pitchFamily="2" charset="-78"/>
                        </a:rPr>
                        <a:t> ها پایدار است</a:t>
                      </a:r>
                      <a:endPar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800" b="1" i="0" u="none" strike="noStrike" cap="none" normalizeH="0" baseline="0" smtClean="0">
                          <a:ln>
                            <a:noFill/>
                          </a:ln>
                          <a:solidFill>
                            <a:schemeClr val="tx1"/>
                          </a:solidFill>
                          <a:effectLst/>
                          <a:latin typeface="Times New Roman" panose="02020603050405020304" pitchFamily="18" charset="0"/>
                          <a:cs typeface="B Lotus" panose="00000400000000000000" pitchFamily="2" charset="-78"/>
                        </a:rPr>
                        <a:t>حداکثر دمای آب ورودی                 :                                      120 درجه سانتی گراد</a:t>
                      </a:r>
                      <a:endParaRPr kumimoji="0" lang="fa-I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67986" name="Group 50"/>
          <p:cNvGraphicFramePr>
            <a:graphicFrameLocks noGrp="1"/>
          </p:cNvGraphicFramePr>
          <p:nvPr/>
        </p:nvGraphicFramePr>
        <p:xfrm>
          <a:off x="1042988" y="3933825"/>
          <a:ext cx="7200900" cy="2303463"/>
        </p:xfrm>
        <a:graphic>
          <a:graphicData uri="http://schemas.openxmlformats.org/drawingml/2006/table">
            <a:tbl>
              <a:tblPr rtl="1"/>
              <a:tblGrid>
                <a:gridCol w="7200900"/>
              </a:tblGrid>
              <a:tr h="2303463">
                <a:tc>
                  <a:txBody>
                    <a:bodyPr/>
                    <a:lstStyle>
                      <a:lvl1pPr algn="r" rtl="1">
                        <a:spcBef>
                          <a:spcPct val="20000"/>
                        </a:spcBef>
                        <a:defRPr sz="2800">
                          <a:solidFill>
                            <a:schemeClr val="tx1"/>
                          </a:solidFill>
                          <a:latin typeface="Arial" panose="020B0604020202020204" pitchFamily="34" charset="0"/>
                          <a:cs typeface="Arial" panose="020B0604020202020204" pitchFamily="34" charset="0"/>
                        </a:defRPr>
                      </a:lvl1pPr>
                      <a:lvl2pPr algn="r" rtl="1">
                        <a:spcBef>
                          <a:spcPct val="20000"/>
                        </a:spcBef>
                        <a:defRPr sz="2400">
                          <a:solidFill>
                            <a:schemeClr val="tx1"/>
                          </a:solidFill>
                          <a:latin typeface="Arial" panose="020B0604020202020204" pitchFamily="34" charset="0"/>
                          <a:cs typeface="Arial" panose="020B0604020202020204" pitchFamily="34" charset="0"/>
                        </a:defRPr>
                      </a:lvl2pPr>
                      <a:lvl3pPr algn="r" rtl="1">
                        <a:spcBef>
                          <a:spcPct val="20000"/>
                        </a:spcBef>
                        <a:defRPr sz="2000">
                          <a:solidFill>
                            <a:schemeClr val="tx1"/>
                          </a:solidFill>
                          <a:latin typeface="Arial" panose="020B0604020202020204" pitchFamily="34" charset="0"/>
                          <a:cs typeface="Arial" panose="020B0604020202020204" pitchFamily="34" charset="0"/>
                        </a:defRPr>
                      </a:lvl3pPr>
                      <a:lvl4pPr algn="r" rtl="1">
                        <a:spcBef>
                          <a:spcPct val="20000"/>
                        </a:spcBef>
                        <a:defRPr>
                          <a:solidFill>
                            <a:schemeClr val="tx1"/>
                          </a:solidFill>
                          <a:latin typeface="Arial" panose="020B0604020202020204" pitchFamily="34" charset="0"/>
                          <a:cs typeface="Arial" panose="020B0604020202020204" pitchFamily="34" charset="0"/>
                        </a:defRPr>
                      </a:lvl4pPr>
                      <a:lvl5pPr algn="r" rtl="1">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8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Lotus" panose="00000400000000000000" pitchFamily="2" charset="-78"/>
                        </a:rPr>
                        <a:t>محدوده</a:t>
                      </a:r>
                      <a:r>
                        <a:rPr kumimoji="0" lang="en-US" sz="18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Lotus" panose="00000400000000000000" pitchFamily="2" charset="-78"/>
                        </a:rPr>
                        <a:t>pH</a:t>
                      </a:r>
                      <a:r>
                        <a:rPr kumimoji="0" lang="fa-IR" sz="18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Lotus" panose="00000400000000000000" pitchFamily="2" charset="-78"/>
                        </a:rPr>
                        <a:t> قابل بهره برداری                :                                        1 تا 14</a:t>
                      </a:r>
                      <a:endParaRPr kumimoji="0" lang="en-US" sz="16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B Lotus" panose="000004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800" b="1" i="0" u="none" strike="noStrike" cap="none" normalizeH="0" baseline="0" smtClean="0">
                          <a:ln>
                            <a:noFill/>
                          </a:ln>
                          <a:solidFill>
                            <a:schemeClr val="tx1"/>
                          </a:solidFill>
                          <a:effectLst/>
                          <a:latin typeface="Times New Roman" panose="02020603050405020304" pitchFamily="18" charset="0"/>
                          <a:cs typeface="B Lotus" panose="00000400000000000000" pitchFamily="2" charset="-78"/>
                        </a:rPr>
                        <a:t>محدوده دمای قابل بهره برداری              :                                    5 تا 100 درجه</a:t>
                      </a:r>
                      <a:endPar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800" b="1" i="0" u="none" strike="noStrike" cap="none" normalizeH="0" baseline="0" smtClean="0">
                          <a:ln>
                            <a:noFill/>
                          </a:ln>
                          <a:solidFill>
                            <a:schemeClr val="tx1"/>
                          </a:solidFill>
                          <a:effectLst/>
                          <a:latin typeface="Times New Roman" panose="02020603050405020304" pitchFamily="18" charset="0"/>
                          <a:cs typeface="B Lotus" panose="00000400000000000000" pitchFamily="2" charset="-78"/>
                        </a:rPr>
                        <a:t>حداقل عمق رزین                              :                                      800 میلی متر</a:t>
                      </a:r>
                      <a:endPar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800" b="1" i="0" u="none" strike="noStrike" cap="none" normalizeH="0" baseline="0" smtClean="0">
                          <a:ln>
                            <a:noFill/>
                          </a:ln>
                          <a:solidFill>
                            <a:schemeClr val="tx1"/>
                          </a:solidFill>
                          <a:effectLst/>
                          <a:latin typeface="Times New Roman" panose="02020603050405020304" pitchFamily="18" charset="0"/>
                          <a:cs typeface="B Lotus" panose="00000400000000000000" pitchFamily="2" charset="-78"/>
                        </a:rPr>
                        <a:t>محدوده بار سطحی بهره برداری              :                              5 تا 50 </a:t>
                      </a:r>
                      <a:r>
                        <a:rPr kumimoji="0" lang="en-US" sz="1800" b="1" i="0" u="none" strike="noStrike" cap="none" normalizeH="0" baseline="0" smtClean="0">
                          <a:ln>
                            <a:noFill/>
                          </a:ln>
                          <a:solidFill>
                            <a:schemeClr val="tx1"/>
                          </a:solidFill>
                          <a:effectLst/>
                          <a:latin typeface="Times New Roman" panose="02020603050405020304" pitchFamily="18" charset="0"/>
                          <a:cs typeface="B Lotus" panose="00000400000000000000" pitchFamily="2" charset="-78"/>
                        </a:rPr>
                        <a:t>m3/m2.h</a:t>
                      </a:r>
                      <a:endPar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800" b="1" i="0" u="none" strike="noStrike" cap="none" normalizeH="0" baseline="0" smtClean="0">
                          <a:ln>
                            <a:noFill/>
                          </a:ln>
                          <a:solidFill>
                            <a:schemeClr val="tx1"/>
                          </a:solidFill>
                          <a:effectLst/>
                          <a:latin typeface="Times New Roman" panose="02020603050405020304" pitchFamily="18" charset="0"/>
                          <a:cs typeface="B Lotus" panose="00000400000000000000" pitchFamily="2" charset="-78"/>
                        </a:rPr>
                        <a:t>احیا کننده                                        :             </a:t>
                      </a:r>
                      <a:r>
                        <a:rPr kumimoji="0" lang="en-US" sz="1800" b="1" i="0" u="none" strike="noStrike" cap="none" normalizeH="0" baseline="0" smtClean="0">
                          <a:ln>
                            <a:noFill/>
                          </a:ln>
                          <a:solidFill>
                            <a:schemeClr val="tx1"/>
                          </a:solidFill>
                          <a:effectLst/>
                          <a:latin typeface="Times New Roman" panose="02020603050405020304" pitchFamily="18" charset="0"/>
                          <a:cs typeface="B Lotus" panose="00000400000000000000" pitchFamily="2" charset="-78"/>
                        </a:rPr>
                        <a:t>H2So4         HCl        NaCl</a:t>
                      </a:r>
                      <a:endPar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800" b="1" i="0" u="none" strike="noStrike" cap="none" normalizeH="0" baseline="0" smtClean="0">
                          <a:ln>
                            <a:noFill/>
                          </a:ln>
                          <a:solidFill>
                            <a:schemeClr val="tx1"/>
                          </a:solidFill>
                          <a:effectLst/>
                          <a:latin typeface="Times New Roman" panose="02020603050405020304" pitchFamily="18" charset="0"/>
                          <a:cs typeface="B Lotus" panose="00000400000000000000" pitchFamily="2" charset="-78"/>
                        </a:rPr>
                        <a:t>میزان احیا کننده                                 :         </a:t>
                      </a:r>
                      <a:r>
                        <a:rPr kumimoji="0" lang="en-US" sz="1400" b="1" i="0" u="none" strike="noStrike" cap="none" normalizeH="0" baseline="0" smtClean="0">
                          <a:ln>
                            <a:noFill/>
                          </a:ln>
                          <a:solidFill>
                            <a:schemeClr val="tx1"/>
                          </a:solidFill>
                          <a:effectLst/>
                          <a:latin typeface="Times New Roman" panose="02020603050405020304" pitchFamily="18" charset="0"/>
                          <a:cs typeface="B Lotus" panose="00000400000000000000" pitchFamily="2" charset="-78"/>
                        </a:rPr>
                        <a:t>g/l </a:t>
                      </a:r>
                      <a:r>
                        <a:rPr kumimoji="0" lang="fa-IR" sz="1400" b="1" i="0" u="none" strike="noStrike" cap="none" normalizeH="0" baseline="0" smtClean="0">
                          <a:ln>
                            <a:noFill/>
                          </a:ln>
                          <a:solidFill>
                            <a:schemeClr val="tx1"/>
                          </a:solidFill>
                          <a:effectLst/>
                          <a:latin typeface="Times New Roman" panose="02020603050405020304" pitchFamily="18" charset="0"/>
                          <a:cs typeface="B Lotus" panose="00000400000000000000" pitchFamily="2" charset="-78"/>
                        </a:rPr>
                        <a:t>       240-80          150-40          200 -60   </a:t>
                      </a:r>
                      <a:endPar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800" b="1" i="0" u="none" strike="noStrike" cap="none" normalizeH="0" baseline="0" smtClean="0">
                          <a:ln>
                            <a:noFill/>
                          </a:ln>
                          <a:solidFill>
                            <a:schemeClr val="tx1"/>
                          </a:solidFill>
                          <a:effectLst/>
                          <a:latin typeface="Times New Roman" panose="02020603050405020304" pitchFamily="18" charset="0"/>
                          <a:cs typeface="B Lotus" panose="00000400000000000000" pitchFamily="2" charset="-78"/>
                        </a:rPr>
                        <a:t>غلظت احیا کننده                                :       </a:t>
                      </a:r>
                      <a:r>
                        <a:rPr kumimoji="0" lang="fa-IR" sz="1400" b="1" i="0" u="none" strike="noStrike" cap="none" normalizeH="0" baseline="0" smtClean="0">
                          <a:ln>
                            <a:noFill/>
                          </a:ln>
                          <a:solidFill>
                            <a:schemeClr val="tx1"/>
                          </a:solidFill>
                          <a:effectLst/>
                          <a:latin typeface="Times New Roman" panose="02020603050405020304" pitchFamily="18" charset="0"/>
                          <a:cs typeface="B Lotus" panose="00000400000000000000" pitchFamily="2" charset="-78"/>
                        </a:rPr>
                        <a:t> %             15-5             10-5                 6- 1.5</a:t>
                      </a:r>
                      <a:endParaRPr kumimoji="0" lang="fa-IR" sz="2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611188" y="260350"/>
            <a:ext cx="8229600" cy="993775"/>
          </a:xfrm>
        </p:spPr>
        <p:txBody>
          <a:bodyPr/>
          <a:lstStyle/>
          <a:p>
            <a:r>
              <a:rPr lang="fa-IR" sz="4000" b="1">
                <a:cs typeface="B Titr" panose="00000700000000000000" pitchFamily="2" charset="-78"/>
              </a:rPr>
              <a:t/>
            </a:r>
            <a:br>
              <a:rPr lang="fa-IR" sz="4000" b="1">
                <a:cs typeface="B Titr" panose="00000700000000000000" pitchFamily="2" charset="-78"/>
              </a:rPr>
            </a:br>
            <a:r>
              <a:rPr lang="fa-IR" sz="3600">
                <a:cs typeface="B Titr" panose="00000700000000000000" pitchFamily="2" charset="-78"/>
              </a:rPr>
              <a:t>محل استقرار پايلوت</a:t>
            </a:r>
            <a:r>
              <a:rPr lang="fa-IR">
                <a:cs typeface="B Titr" panose="00000700000000000000" pitchFamily="2" charset="-78"/>
              </a:rPr>
              <a:t> </a:t>
            </a:r>
            <a:r>
              <a:rPr lang="fa-IR" sz="4000">
                <a:cs typeface="B Titr" panose="00000700000000000000" pitchFamily="2" charset="-78"/>
              </a:rPr>
              <a:t/>
            </a:r>
            <a:br>
              <a:rPr lang="fa-IR" sz="4000">
                <a:cs typeface="B Titr" panose="00000700000000000000" pitchFamily="2" charset="-78"/>
              </a:rPr>
            </a:br>
            <a:endParaRPr lang="en-US" sz="4000">
              <a:cs typeface="B Titr" panose="00000700000000000000" pitchFamily="2" charset="-78"/>
            </a:endParaRPr>
          </a:p>
        </p:txBody>
      </p:sp>
      <p:sp>
        <p:nvSpPr>
          <p:cNvPr id="183299" name="Rectangle 3"/>
          <p:cNvSpPr>
            <a:spLocks noGrp="1" noChangeArrowheads="1"/>
          </p:cNvSpPr>
          <p:nvPr>
            <p:ph type="body" idx="1"/>
          </p:nvPr>
        </p:nvSpPr>
        <p:spPr/>
        <p:txBody>
          <a:bodyPr/>
          <a:lstStyle/>
          <a:p>
            <a:pPr algn="just"/>
            <a:r>
              <a:rPr lang="fa-IR">
                <a:cs typeface="B Nazanin" panose="00000400000000000000" pitchFamily="2" charset="-78"/>
              </a:rPr>
              <a:t>پایلوت این تحقیق در صنایع اجزا دقیق از صنایع وابسته به سازمان هوا فضا احداث و مطالعه بر روی پساب واحد آبکاری این صنایع انجام پذیرفت. این صنایع در شرق شهر تهران و در منطقه پارک ملی خجیر قرار دارد. این منطقه دارای آب و هوای کوهستانی و نسبتاً خشک است بطوری که دمای متوسط هوا طی زمان انجام آزمایشات 28 درجه سانتی گراد و رطوبت نسبی هوا 32 در صد بوده است.</a:t>
            </a:r>
            <a:r>
              <a:rPr lang="fa-IR"/>
              <a:t> </a:t>
            </a:r>
            <a:endParaRPr lang="fa-IR" b="1"/>
          </a:p>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468313" y="260350"/>
            <a:ext cx="8229600" cy="1143000"/>
          </a:xfrm>
        </p:spPr>
        <p:txBody>
          <a:bodyPr/>
          <a:lstStyle/>
          <a:p>
            <a:r>
              <a:rPr lang="fa-IR">
                <a:cs typeface="B Titr" panose="00000700000000000000" pitchFamily="2" charset="-78"/>
              </a:rPr>
              <a:t>عناوین</a:t>
            </a:r>
            <a:endParaRPr lang="en-US">
              <a:cs typeface="B Titr" panose="00000700000000000000" pitchFamily="2" charset="-78"/>
            </a:endParaRPr>
          </a:p>
        </p:txBody>
      </p:sp>
      <p:sp>
        <p:nvSpPr>
          <p:cNvPr id="173059" name="Rectangle 3"/>
          <p:cNvSpPr>
            <a:spLocks noGrp="1" noChangeArrowheads="1"/>
          </p:cNvSpPr>
          <p:nvPr>
            <p:ph type="body" idx="1"/>
          </p:nvPr>
        </p:nvSpPr>
        <p:spPr/>
        <p:txBody>
          <a:bodyPr/>
          <a:lstStyle/>
          <a:p>
            <a:pPr>
              <a:lnSpc>
                <a:spcPct val="90000"/>
              </a:lnSpc>
            </a:pPr>
            <a:r>
              <a:rPr lang="fa-IR" sz="2800" b="1">
                <a:cs typeface="B Nazanin" panose="00000400000000000000" pitchFamily="2" charset="-78"/>
              </a:rPr>
              <a:t>- هدف از مطالعه </a:t>
            </a:r>
          </a:p>
          <a:p>
            <a:pPr>
              <a:lnSpc>
                <a:spcPct val="90000"/>
              </a:lnSpc>
            </a:pPr>
            <a:endParaRPr lang="fa-IR" sz="2800" b="1">
              <a:cs typeface="B Nazanin" panose="00000400000000000000" pitchFamily="2" charset="-78"/>
            </a:endParaRPr>
          </a:p>
          <a:p>
            <a:pPr>
              <a:lnSpc>
                <a:spcPct val="90000"/>
              </a:lnSpc>
            </a:pPr>
            <a:r>
              <a:rPr lang="fa-IR" sz="2800" b="1">
                <a:cs typeface="B Nazanin" panose="00000400000000000000" pitchFamily="2" charset="-78"/>
              </a:rPr>
              <a:t>- معرفي صنایع ابکاری و تشريح کاربرد نقره در آن</a:t>
            </a:r>
          </a:p>
          <a:p>
            <a:pPr>
              <a:lnSpc>
                <a:spcPct val="90000"/>
              </a:lnSpc>
            </a:pPr>
            <a:endParaRPr lang="fa-IR" sz="2800" b="1">
              <a:cs typeface="B Nazanin" panose="00000400000000000000" pitchFamily="2" charset="-78"/>
            </a:endParaRPr>
          </a:p>
          <a:p>
            <a:pPr>
              <a:lnSpc>
                <a:spcPct val="90000"/>
              </a:lnSpc>
            </a:pPr>
            <a:r>
              <a:rPr lang="fa-IR" sz="2800" b="1">
                <a:cs typeface="B Nazanin" panose="00000400000000000000" pitchFamily="2" charset="-78"/>
              </a:rPr>
              <a:t>- آشنائي رزینهای تبادل یونی</a:t>
            </a:r>
          </a:p>
          <a:p>
            <a:pPr>
              <a:lnSpc>
                <a:spcPct val="90000"/>
              </a:lnSpc>
            </a:pPr>
            <a:endParaRPr lang="fa-IR" sz="2800" b="1">
              <a:cs typeface="B Nazanin" panose="00000400000000000000" pitchFamily="2" charset="-78"/>
            </a:endParaRPr>
          </a:p>
          <a:p>
            <a:pPr>
              <a:lnSpc>
                <a:spcPct val="90000"/>
              </a:lnSpc>
            </a:pPr>
            <a:r>
              <a:rPr lang="fa-IR" sz="2800" b="1">
                <a:cs typeface="B Nazanin" panose="00000400000000000000" pitchFamily="2" charset="-78"/>
              </a:rPr>
              <a:t>- بيان روش مطالعه </a:t>
            </a:r>
          </a:p>
          <a:p>
            <a:pPr>
              <a:lnSpc>
                <a:spcPct val="90000"/>
              </a:lnSpc>
            </a:pPr>
            <a:endParaRPr lang="fa-IR" sz="2800" b="1">
              <a:cs typeface="B Nazanin" panose="00000400000000000000" pitchFamily="2" charset="-78"/>
            </a:endParaRPr>
          </a:p>
          <a:p>
            <a:pPr>
              <a:lnSpc>
                <a:spcPct val="90000"/>
              </a:lnSpc>
            </a:pPr>
            <a:r>
              <a:rPr lang="fa-IR" sz="2800" b="1">
                <a:cs typeface="B Nazanin" panose="00000400000000000000" pitchFamily="2" charset="-78"/>
              </a:rPr>
              <a:t>-نتایج عملکرد رزینهای تبادل یونی در حذف نقره</a:t>
            </a:r>
            <a:endParaRPr lang="en-US" sz="2800" b="1">
              <a:cs typeface="B Nazanin" panose="00000400000000000000"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fa-IR" sz="3600">
                <a:cs typeface="Titr" pitchFamily="2" charset="-78"/>
              </a:rPr>
              <a:t> </a:t>
            </a:r>
            <a:r>
              <a:rPr lang="fa-IR" sz="3600">
                <a:cs typeface="B Titr" panose="00000700000000000000" pitchFamily="2" charset="-78"/>
              </a:rPr>
              <a:t>مشخصات فنی پایلوت</a:t>
            </a:r>
            <a:r>
              <a:rPr lang="fa-IR" sz="3600" b="1"/>
              <a:t> </a:t>
            </a:r>
            <a:r>
              <a:rPr lang="fa-IR" sz="3600"/>
              <a:t/>
            </a:r>
            <a:br>
              <a:rPr lang="fa-IR" sz="3600"/>
            </a:br>
            <a:endParaRPr lang="en-US" sz="3600"/>
          </a:p>
        </p:txBody>
      </p:sp>
      <p:sp>
        <p:nvSpPr>
          <p:cNvPr id="182275" name="Rectangle 3"/>
          <p:cNvSpPr>
            <a:spLocks noGrp="1" noChangeArrowheads="1"/>
          </p:cNvSpPr>
          <p:nvPr>
            <p:ph type="body" idx="1"/>
          </p:nvPr>
        </p:nvSpPr>
        <p:spPr>
          <a:xfrm>
            <a:off x="457200" y="1196975"/>
            <a:ext cx="8229600" cy="5327650"/>
          </a:xfrm>
        </p:spPr>
        <p:txBody>
          <a:bodyPr/>
          <a:lstStyle/>
          <a:p>
            <a:pPr algn="just"/>
            <a:r>
              <a:rPr lang="fa-IR" sz="2800">
                <a:cs typeface="B Nazanin" panose="00000400000000000000" pitchFamily="2" charset="-78"/>
              </a:rPr>
              <a:t>در اين مطالعه از يك استوانه پی وی سی با قطر دو اینچ (حدود 5 سانتی متر ) و ارتفاع 120 سانتی متر استفاده شده است که تا ارتفاع 80 سانتي متری آن  رزين کاتیونی ریخته شده که سطح موثری برابر با 19.25 سانتي متر مربع ایجاد کرده است ( حجم رزين در اين حالت 1575 سانتی متر مربع ميباشد ). براي تامين پساب مورد آزمايش از دو منبع 20 ليتري كه از زير به هم وصل شده اند استفاده شده است كه از اینکار افزایش حجم پساب مورد آزمایش بدون اینکه افزایش ارتفاع مخزن ذخیره باعث افزایش تغییرات فشار استاتیکی جریان پساب ورودی به ستون شود. این مخازن در ارتفاع 200 سانتي متري بالاي ستون رزين تبادل كننده قرار دارد و با توجه به ارتفاع آب در مخازن فشار استاتيك معادل با 200 تا 240 سانتیمتر براي تامين فشار ستون تبادل يوني ايجاد ميكند.</a:t>
            </a:r>
            <a:endParaRPr lang="en-US" sz="2800">
              <a:cs typeface="B Nazanin" panose="00000400000000000000" pitchFamily="2" charset="-7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72" name="AutoShape 24"/>
          <p:cNvSpPr>
            <a:spLocks noChangeArrowheads="1"/>
          </p:cNvSpPr>
          <p:nvPr/>
        </p:nvSpPr>
        <p:spPr bwMode="auto">
          <a:xfrm>
            <a:off x="4572000" y="288925"/>
            <a:ext cx="1828800" cy="1371600"/>
          </a:xfrm>
          <a:prstGeom prst="cube">
            <a:avLst>
              <a:gd name="adj" fmla="val 27685"/>
            </a:avLst>
          </a:prstGeom>
          <a:solidFill>
            <a:srgbClr val="00CCFF"/>
          </a:solidFill>
          <a:ln w="9525">
            <a:solidFill>
              <a:srgbClr val="000000"/>
            </a:solidFill>
            <a:miter lim="800000"/>
            <a:headEnd/>
            <a:tailEnd/>
          </a:ln>
        </p:spPr>
        <p:txBody>
          <a:bodyPr/>
          <a:lstStyle/>
          <a:p>
            <a:endParaRPr lang="en-US"/>
          </a:p>
        </p:txBody>
      </p:sp>
      <p:sp>
        <p:nvSpPr>
          <p:cNvPr id="181271" name="AutoShape 23"/>
          <p:cNvSpPr>
            <a:spLocks noChangeArrowheads="1"/>
          </p:cNvSpPr>
          <p:nvPr/>
        </p:nvSpPr>
        <p:spPr bwMode="auto">
          <a:xfrm>
            <a:off x="4067175" y="908050"/>
            <a:ext cx="1828800" cy="1371600"/>
          </a:xfrm>
          <a:prstGeom prst="cube">
            <a:avLst>
              <a:gd name="adj" fmla="val 27685"/>
            </a:avLst>
          </a:prstGeom>
          <a:solidFill>
            <a:srgbClr val="00CCFF"/>
          </a:solidFill>
          <a:ln w="9525">
            <a:solidFill>
              <a:srgbClr val="000000"/>
            </a:solidFill>
            <a:miter lim="800000"/>
            <a:headEnd/>
            <a:tailEnd/>
          </a:ln>
        </p:spPr>
        <p:txBody>
          <a:bodyPr/>
          <a:lstStyle/>
          <a:p>
            <a:endParaRPr lang="en-US"/>
          </a:p>
        </p:txBody>
      </p:sp>
      <p:sp>
        <p:nvSpPr>
          <p:cNvPr id="181266" name="AutoShape 18"/>
          <p:cNvSpPr>
            <a:spLocks noChangeArrowheads="1"/>
          </p:cNvSpPr>
          <p:nvPr/>
        </p:nvSpPr>
        <p:spPr bwMode="auto">
          <a:xfrm>
            <a:off x="2913063" y="5564188"/>
            <a:ext cx="112712" cy="457200"/>
          </a:xfrm>
          <a:prstGeom prst="can">
            <a:avLst>
              <a:gd name="adj" fmla="val 2573"/>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round/>
            <a:headEnd/>
            <a:tailEnd/>
          </a:ln>
        </p:spPr>
        <p:txBody>
          <a:bodyPr/>
          <a:lstStyle/>
          <a:p>
            <a:endParaRPr lang="en-US"/>
          </a:p>
        </p:txBody>
      </p:sp>
      <p:sp>
        <p:nvSpPr>
          <p:cNvPr id="181265" name="AutoShape 17" descr="Sphere"/>
          <p:cNvSpPr>
            <a:spLocks noChangeArrowheads="1"/>
          </p:cNvSpPr>
          <p:nvPr/>
        </p:nvSpPr>
        <p:spPr bwMode="auto">
          <a:xfrm>
            <a:off x="2700338" y="4060825"/>
            <a:ext cx="571500" cy="1600200"/>
          </a:xfrm>
          <a:prstGeom prst="can">
            <a:avLst>
              <a:gd name="adj" fmla="val 23333"/>
            </a:avLst>
          </a:prstGeom>
          <a:pattFill prst="sphere">
            <a:fgClr>
              <a:srgbClr val="800000"/>
            </a:fgClr>
            <a:bgClr>
              <a:srgbClr val="FFFF00"/>
            </a:bgClr>
          </a:pattFill>
          <a:ln w="9525">
            <a:solidFill>
              <a:srgbClr val="000000"/>
            </a:solidFill>
            <a:round/>
            <a:headEnd/>
            <a:tailEnd/>
          </a:ln>
        </p:spPr>
        <p:txBody>
          <a:bodyPr/>
          <a:lstStyle/>
          <a:p>
            <a:endParaRPr lang="en-US"/>
          </a:p>
        </p:txBody>
      </p:sp>
      <p:sp>
        <p:nvSpPr>
          <p:cNvPr id="181252" name="AutoShape 4"/>
          <p:cNvSpPr>
            <a:spLocks noChangeArrowheads="1"/>
          </p:cNvSpPr>
          <p:nvPr/>
        </p:nvSpPr>
        <p:spPr bwMode="auto">
          <a:xfrm rot="5400000">
            <a:off x="2117725" y="2835275"/>
            <a:ext cx="114300" cy="1447800"/>
          </a:xfrm>
          <a:prstGeom prst="can">
            <a:avLst>
              <a:gd name="adj" fmla="val 8034"/>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round/>
            <a:headEnd/>
            <a:tailEnd/>
          </a:ln>
        </p:spPr>
        <p:txBody>
          <a:bodyPr/>
          <a:lstStyle/>
          <a:p>
            <a:endParaRPr lang="en-US"/>
          </a:p>
        </p:txBody>
      </p:sp>
      <p:sp>
        <p:nvSpPr>
          <p:cNvPr id="181253" name="AutoShape 5"/>
          <p:cNvSpPr>
            <a:spLocks noChangeArrowheads="1"/>
          </p:cNvSpPr>
          <p:nvPr/>
        </p:nvSpPr>
        <p:spPr bwMode="auto">
          <a:xfrm>
            <a:off x="2705100" y="3805238"/>
            <a:ext cx="571500" cy="1943100"/>
          </a:xfrm>
          <a:prstGeom prst="can">
            <a:avLst>
              <a:gd name="adj" fmla="val 28333"/>
            </a:avLst>
          </a:prstGeom>
          <a:solidFill>
            <a:srgbClr val="00CCFF">
              <a:alpha val="30000"/>
            </a:srgbClr>
          </a:solidFill>
          <a:ln w="9525">
            <a:solidFill>
              <a:srgbClr val="000000"/>
            </a:solidFill>
            <a:round/>
            <a:headEnd/>
            <a:tailEnd/>
          </a:ln>
        </p:spPr>
        <p:txBody>
          <a:bodyPr/>
          <a:lstStyle/>
          <a:p>
            <a:endParaRPr lang="en-US"/>
          </a:p>
        </p:txBody>
      </p:sp>
      <p:sp>
        <p:nvSpPr>
          <p:cNvPr id="181254" name="AutoShape 6"/>
          <p:cNvSpPr>
            <a:spLocks noChangeArrowheads="1"/>
          </p:cNvSpPr>
          <p:nvPr/>
        </p:nvSpPr>
        <p:spPr bwMode="auto">
          <a:xfrm rot="5400000">
            <a:off x="4365625" y="2189163"/>
            <a:ext cx="114300" cy="2743200"/>
          </a:xfrm>
          <a:prstGeom prst="can">
            <a:avLst>
              <a:gd name="adj" fmla="val 15222"/>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round/>
            <a:headEnd/>
            <a:tailEnd/>
          </a:ln>
        </p:spPr>
        <p:txBody>
          <a:bodyPr/>
          <a:lstStyle/>
          <a:p>
            <a:endParaRPr lang="en-US"/>
          </a:p>
        </p:txBody>
      </p:sp>
      <p:sp>
        <p:nvSpPr>
          <p:cNvPr id="181255" name="AutoShape 7"/>
          <p:cNvSpPr>
            <a:spLocks noChangeArrowheads="1"/>
          </p:cNvSpPr>
          <p:nvPr/>
        </p:nvSpPr>
        <p:spPr bwMode="auto">
          <a:xfrm>
            <a:off x="5940425" y="2055813"/>
            <a:ext cx="128588" cy="1301750"/>
          </a:xfrm>
          <a:prstGeom prst="can">
            <a:avLst>
              <a:gd name="adj" fmla="val 6421"/>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round/>
            <a:headEnd/>
            <a:tailEnd/>
          </a:ln>
        </p:spPr>
        <p:txBody>
          <a:bodyPr/>
          <a:lstStyle/>
          <a:p>
            <a:endParaRPr lang="en-US"/>
          </a:p>
        </p:txBody>
      </p:sp>
      <p:sp>
        <p:nvSpPr>
          <p:cNvPr id="181256" name="AutoShape 8"/>
          <p:cNvSpPr>
            <a:spLocks noChangeArrowheads="1"/>
          </p:cNvSpPr>
          <p:nvPr/>
        </p:nvSpPr>
        <p:spPr bwMode="auto">
          <a:xfrm rot="5400000">
            <a:off x="4408488" y="4432300"/>
            <a:ext cx="114300" cy="3381375"/>
          </a:xfrm>
          <a:prstGeom prst="can">
            <a:avLst>
              <a:gd name="adj" fmla="val 18764"/>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round/>
            <a:headEnd/>
            <a:tailEnd/>
          </a:ln>
        </p:spPr>
        <p:txBody>
          <a:bodyPr/>
          <a:lstStyle/>
          <a:p>
            <a:endParaRPr lang="en-US"/>
          </a:p>
        </p:txBody>
      </p:sp>
      <p:sp>
        <p:nvSpPr>
          <p:cNvPr id="181257" name="AutoShape 9"/>
          <p:cNvSpPr>
            <a:spLocks noChangeArrowheads="1"/>
          </p:cNvSpPr>
          <p:nvPr/>
        </p:nvSpPr>
        <p:spPr bwMode="auto">
          <a:xfrm>
            <a:off x="5699125" y="3244850"/>
            <a:ext cx="457200" cy="457200"/>
          </a:xfrm>
          <a:custGeom>
            <a:avLst/>
            <a:gdLst>
              <a:gd name="G0" fmla="+- 8370 0 0"/>
              <a:gd name="G1" fmla="+- 18520 0 0"/>
              <a:gd name="G2" fmla="+- 330 0 0"/>
              <a:gd name="G3" fmla="*/ 8370 1 2"/>
              <a:gd name="G4" fmla="+- G3 10800 0"/>
              <a:gd name="G5" fmla="+- 21600 8370 18520"/>
              <a:gd name="G6" fmla="+- 18520 330 0"/>
              <a:gd name="G7" fmla="*/ G6 1 2"/>
              <a:gd name="G8" fmla="*/ 18520 2 1"/>
              <a:gd name="G9" fmla="+- G8 0 21600"/>
              <a:gd name="G10" fmla="+- G5 0 G4"/>
              <a:gd name="G11" fmla="+- 8370 0 G4"/>
              <a:gd name="G12" fmla="*/ G2 G10 G11"/>
              <a:gd name="T0" fmla="*/ 14985 w 21600"/>
              <a:gd name="T1" fmla="*/ 0 h 21600"/>
              <a:gd name="T2" fmla="*/ 8370 w 21600"/>
              <a:gd name="T3" fmla="*/ 330 h 21600"/>
              <a:gd name="T4" fmla="*/ 330 w 21600"/>
              <a:gd name="T5" fmla="*/ 8370 h 21600"/>
              <a:gd name="T6" fmla="*/ 0 w 21600"/>
              <a:gd name="T7" fmla="*/ 14985 h 21600"/>
              <a:gd name="T8" fmla="*/ 330 w 21600"/>
              <a:gd name="T9" fmla="*/ 21600 h 21600"/>
              <a:gd name="T10" fmla="*/ 9425 w 21600"/>
              <a:gd name="T11" fmla="*/ 18520 h 21600"/>
              <a:gd name="T12" fmla="*/ 18520 w 21600"/>
              <a:gd name="T13" fmla="*/ 9425 h 21600"/>
              <a:gd name="T14" fmla="*/ 21600 w 21600"/>
              <a:gd name="T15" fmla="*/ 330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4985" y="0"/>
                </a:moveTo>
                <a:lnTo>
                  <a:pt x="8370" y="330"/>
                </a:lnTo>
                <a:lnTo>
                  <a:pt x="11450" y="330"/>
                </a:lnTo>
                <a:lnTo>
                  <a:pt x="11450" y="11450"/>
                </a:lnTo>
                <a:lnTo>
                  <a:pt x="330" y="11450"/>
                </a:lnTo>
                <a:lnTo>
                  <a:pt x="330" y="8370"/>
                </a:lnTo>
                <a:lnTo>
                  <a:pt x="0" y="14985"/>
                </a:lnTo>
                <a:lnTo>
                  <a:pt x="330" y="21600"/>
                </a:lnTo>
                <a:lnTo>
                  <a:pt x="330" y="18520"/>
                </a:lnTo>
                <a:lnTo>
                  <a:pt x="18520" y="18520"/>
                </a:lnTo>
                <a:lnTo>
                  <a:pt x="18520" y="330"/>
                </a:lnTo>
                <a:lnTo>
                  <a:pt x="21600" y="330"/>
                </a:lnTo>
                <a:close/>
              </a:path>
            </a:pathLst>
          </a:cu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a:lstStyle/>
          <a:p>
            <a:endParaRPr lang="en-US"/>
          </a:p>
        </p:txBody>
      </p:sp>
      <p:sp>
        <p:nvSpPr>
          <p:cNvPr id="181258" name="AutoShape 10"/>
          <p:cNvSpPr>
            <a:spLocks noChangeArrowheads="1"/>
          </p:cNvSpPr>
          <p:nvPr/>
        </p:nvSpPr>
        <p:spPr bwMode="auto">
          <a:xfrm>
            <a:off x="4079875" y="620713"/>
            <a:ext cx="1828800" cy="1714500"/>
          </a:xfrm>
          <a:prstGeom prst="cube">
            <a:avLst>
              <a:gd name="adj" fmla="val 22222"/>
            </a:avLst>
          </a:prstGeom>
          <a:solidFill>
            <a:srgbClr val="00CCFF">
              <a:alpha val="20000"/>
            </a:srgbClr>
          </a:solidFill>
          <a:ln w="9525">
            <a:solidFill>
              <a:srgbClr val="000000"/>
            </a:solidFill>
            <a:miter lim="800000"/>
            <a:headEnd/>
            <a:tailEnd/>
          </a:ln>
        </p:spPr>
        <p:txBody>
          <a:bodyPr/>
          <a:lstStyle/>
          <a:p>
            <a:endParaRPr lang="en-US"/>
          </a:p>
        </p:txBody>
      </p:sp>
      <p:sp>
        <p:nvSpPr>
          <p:cNvPr id="181259" name="AutoShape 11"/>
          <p:cNvSpPr>
            <a:spLocks noChangeArrowheads="1"/>
          </p:cNvSpPr>
          <p:nvPr/>
        </p:nvSpPr>
        <p:spPr bwMode="auto">
          <a:xfrm rot="16018733">
            <a:off x="5680075" y="1712913"/>
            <a:ext cx="457200" cy="457200"/>
          </a:xfrm>
          <a:custGeom>
            <a:avLst/>
            <a:gdLst>
              <a:gd name="G0" fmla="+- 8370 0 0"/>
              <a:gd name="G1" fmla="+- 18520 0 0"/>
              <a:gd name="G2" fmla="+- 330 0 0"/>
              <a:gd name="G3" fmla="*/ 8370 1 2"/>
              <a:gd name="G4" fmla="+- G3 10800 0"/>
              <a:gd name="G5" fmla="+- 21600 8370 18520"/>
              <a:gd name="G6" fmla="+- 18520 330 0"/>
              <a:gd name="G7" fmla="*/ G6 1 2"/>
              <a:gd name="G8" fmla="*/ 18520 2 1"/>
              <a:gd name="G9" fmla="+- G8 0 21600"/>
              <a:gd name="G10" fmla="+- G5 0 G4"/>
              <a:gd name="G11" fmla="+- 8370 0 G4"/>
              <a:gd name="G12" fmla="*/ G2 G10 G11"/>
              <a:gd name="T0" fmla="*/ 14985 w 21600"/>
              <a:gd name="T1" fmla="*/ 0 h 21600"/>
              <a:gd name="T2" fmla="*/ 8370 w 21600"/>
              <a:gd name="T3" fmla="*/ 330 h 21600"/>
              <a:gd name="T4" fmla="*/ 330 w 21600"/>
              <a:gd name="T5" fmla="*/ 8370 h 21600"/>
              <a:gd name="T6" fmla="*/ 0 w 21600"/>
              <a:gd name="T7" fmla="*/ 14985 h 21600"/>
              <a:gd name="T8" fmla="*/ 330 w 21600"/>
              <a:gd name="T9" fmla="*/ 21600 h 21600"/>
              <a:gd name="T10" fmla="*/ 9425 w 21600"/>
              <a:gd name="T11" fmla="*/ 18520 h 21600"/>
              <a:gd name="T12" fmla="*/ 18520 w 21600"/>
              <a:gd name="T13" fmla="*/ 9425 h 21600"/>
              <a:gd name="T14" fmla="*/ 21600 w 21600"/>
              <a:gd name="T15" fmla="*/ 330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4985" y="0"/>
                </a:moveTo>
                <a:lnTo>
                  <a:pt x="8370" y="330"/>
                </a:lnTo>
                <a:lnTo>
                  <a:pt x="11450" y="330"/>
                </a:lnTo>
                <a:lnTo>
                  <a:pt x="11450" y="11450"/>
                </a:lnTo>
                <a:lnTo>
                  <a:pt x="330" y="11450"/>
                </a:lnTo>
                <a:lnTo>
                  <a:pt x="330" y="8370"/>
                </a:lnTo>
                <a:lnTo>
                  <a:pt x="0" y="14985"/>
                </a:lnTo>
                <a:lnTo>
                  <a:pt x="330" y="21600"/>
                </a:lnTo>
                <a:lnTo>
                  <a:pt x="330" y="18520"/>
                </a:lnTo>
                <a:lnTo>
                  <a:pt x="18520" y="18520"/>
                </a:lnTo>
                <a:lnTo>
                  <a:pt x="18520" y="330"/>
                </a:lnTo>
                <a:lnTo>
                  <a:pt x="21600" y="330"/>
                </a:lnTo>
                <a:close/>
              </a:path>
            </a:pathLst>
          </a:cu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a:lstStyle/>
          <a:p>
            <a:endParaRPr lang="en-US"/>
          </a:p>
        </p:txBody>
      </p:sp>
      <p:sp>
        <p:nvSpPr>
          <p:cNvPr id="181260" name="AutoShape 12"/>
          <p:cNvSpPr>
            <a:spLocks noChangeArrowheads="1"/>
          </p:cNvSpPr>
          <p:nvPr/>
        </p:nvSpPr>
        <p:spPr bwMode="auto">
          <a:xfrm>
            <a:off x="2813050" y="5970588"/>
            <a:ext cx="342900" cy="228600"/>
          </a:xfrm>
          <a:prstGeom prst="upArrowCallout">
            <a:avLst>
              <a:gd name="adj1" fmla="val 75000"/>
              <a:gd name="adj2" fmla="val 37500"/>
              <a:gd name="adj3" fmla="val 0"/>
              <a:gd name="adj4" fmla="val 66667"/>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a:lstStyle/>
          <a:p>
            <a:endParaRPr lang="en-US"/>
          </a:p>
        </p:txBody>
      </p:sp>
      <p:sp>
        <p:nvSpPr>
          <p:cNvPr id="181261" name="AutoShape 13"/>
          <p:cNvSpPr>
            <a:spLocks noChangeArrowheads="1"/>
          </p:cNvSpPr>
          <p:nvPr/>
        </p:nvSpPr>
        <p:spPr bwMode="auto">
          <a:xfrm>
            <a:off x="2365375" y="3444875"/>
            <a:ext cx="228600" cy="228600"/>
          </a:xfrm>
          <a:prstGeom prst="flowChartSummingJunction">
            <a:avLst/>
          </a:prstGeom>
          <a:solidFill>
            <a:srgbClr val="FFFFFF"/>
          </a:solidFill>
          <a:ln w="22225">
            <a:solidFill>
              <a:srgbClr val="000000"/>
            </a:solidFill>
            <a:round/>
            <a:headEnd/>
            <a:tailEnd/>
          </a:ln>
        </p:spPr>
        <p:txBody>
          <a:bodyPr/>
          <a:lstStyle/>
          <a:p>
            <a:endParaRPr lang="en-US"/>
          </a:p>
        </p:txBody>
      </p:sp>
      <p:sp>
        <p:nvSpPr>
          <p:cNvPr id="181262" name="AutoShape 14"/>
          <p:cNvSpPr>
            <a:spLocks noChangeArrowheads="1"/>
          </p:cNvSpPr>
          <p:nvPr/>
        </p:nvSpPr>
        <p:spPr bwMode="auto">
          <a:xfrm>
            <a:off x="3756025" y="6008688"/>
            <a:ext cx="228600" cy="228600"/>
          </a:xfrm>
          <a:prstGeom prst="flowChartSummingJunction">
            <a:avLst/>
          </a:prstGeom>
          <a:solidFill>
            <a:srgbClr val="FFFFFF"/>
          </a:solidFill>
          <a:ln w="22225">
            <a:solidFill>
              <a:srgbClr val="000000"/>
            </a:solidFill>
            <a:round/>
            <a:headEnd/>
            <a:tailEnd/>
          </a:ln>
        </p:spPr>
        <p:txBody>
          <a:bodyPr/>
          <a:lstStyle/>
          <a:p>
            <a:endParaRPr lang="en-US"/>
          </a:p>
        </p:txBody>
      </p:sp>
      <p:sp>
        <p:nvSpPr>
          <p:cNvPr id="181263" name="AutoShape 15"/>
          <p:cNvSpPr>
            <a:spLocks noChangeArrowheads="1"/>
          </p:cNvSpPr>
          <p:nvPr/>
        </p:nvSpPr>
        <p:spPr bwMode="auto">
          <a:xfrm rot="10624185">
            <a:off x="2822575" y="3487738"/>
            <a:ext cx="342900" cy="228600"/>
          </a:xfrm>
          <a:prstGeom prst="upArrowCallout">
            <a:avLst>
              <a:gd name="adj1" fmla="val 75000"/>
              <a:gd name="adj2" fmla="val 37500"/>
              <a:gd name="adj3" fmla="val 0"/>
              <a:gd name="adj4" fmla="val 66667"/>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a:lstStyle/>
          <a:p>
            <a:endParaRPr lang="en-US"/>
          </a:p>
        </p:txBody>
      </p:sp>
      <p:sp>
        <p:nvSpPr>
          <p:cNvPr id="181264" name="Rectangle 16"/>
          <p:cNvSpPr>
            <a:spLocks noChangeArrowheads="1"/>
          </p:cNvSpPr>
          <p:nvPr/>
        </p:nvSpPr>
        <p:spPr bwMode="auto">
          <a:xfrm>
            <a:off x="827088" y="4508500"/>
            <a:ext cx="156686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r>
              <a:rPr lang="en-US" sz="2000" b="1">
                <a:latin typeface="Times New Roman" panose="02020603050405020304" pitchFamily="18" charset="0"/>
                <a:cs typeface="Arial" panose="020B0604020202020204" pitchFamily="34" charset="0"/>
              </a:rPr>
              <a:t>Vr: 1.574 lit</a:t>
            </a:r>
          </a:p>
          <a:p>
            <a:pPr algn="r" rtl="1"/>
            <a:r>
              <a:rPr lang="en-US" sz="2000" b="1">
                <a:latin typeface="Times New Roman" panose="02020603050405020304" pitchFamily="18" charset="0"/>
                <a:cs typeface="Arial" panose="020B0604020202020204" pitchFamily="34" charset="0"/>
              </a:rPr>
              <a:t>Hr: 120 cm</a:t>
            </a:r>
          </a:p>
          <a:p>
            <a:pPr algn="r" rtl="1"/>
            <a:r>
              <a:rPr lang="en-US" sz="2000" b="1">
                <a:latin typeface="Times New Roman" panose="02020603050405020304" pitchFamily="18" charset="0"/>
                <a:cs typeface="Arial" panose="020B0604020202020204" pitchFamily="34" charset="0"/>
              </a:rPr>
              <a:t>H: 120 cm</a:t>
            </a:r>
            <a:endParaRPr lang="en-US" sz="4400">
              <a:cs typeface="Arial" panose="020B0604020202020204" pitchFamily="34" charset="0"/>
            </a:endParaRPr>
          </a:p>
        </p:txBody>
      </p:sp>
      <p:sp>
        <p:nvSpPr>
          <p:cNvPr id="181267" name="AutoShape 19"/>
          <p:cNvSpPr>
            <a:spLocks noChangeArrowheads="1"/>
          </p:cNvSpPr>
          <p:nvPr/>
        </p:nvSpPr>
        <p:spPr bwMode="auto">
          <a:xfrm>
            <a:off x="2932113" y="3716338"/>
            <a:ext cx="114300" cy="228600"/>
          </a:xfrm>
          <a:prstGeom prst="can">
            <a:avLst>
              <a:gd name="adj" fmla="val 1269"/>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round/>
            <a:headEnd/>
            <a:tailEnd/>
          </a:ln>
        </p:spPr>
        <p:txBody>
          <a:bodyPr/>
          <a:lstStyle/>
          <a:p>
            <a:endParaRPr lang="en-US"/>
          </a:p>
        </p:txBody>
      </p:sp>
      <p:sp>
        <p:nvSpPr>
          <p:cNvPr id="181270" name="AutoShape 22"/>
          <p:cNvSpPr>
            <a:spLocks noChangeArrowheads="1"/>
          </p:cNvSpPr>
          <p:nvPr/>
        </p:nvSpPr>
        <p:spPr bwMode="auto">
          <a:xfrm>
            <a:off x="4572000" y="42863"/>
            <a:ext cx="1828800" cy="1714500"/>
          </a:xfrm>
          <a:prstGeom prst="cube">
            <a:avLst>
              <a:gd name="adj" fmla="val 22222"/>
            </a:avLst>
          </a:prstGeom>
          <a:solidFill>
            <a:srgbClr val="00CCFF">
              <a:alpha val="20000"/>
            </a:srgbClr>
          </a:solidFill>
          <a:ln w="9525">
            <a:solidFill>
              <a:srgbClr val="000000"/>
            </a:solidFill>
            <a:miter lim="800000"/>
            <a:headEnd/>
            <a:tailEnd/>
          </a:ln>
        </p:spPr>
        <p:txBody>
          <a:bodyPr/>
          <a:lstStyle/>
          <a:p>
            <a:endParaRPr lang="en-US"/>
          </a:p>
        </p:txBody>
      </p:sp>
      <p:sp>
        <p:nvSpPr>
          <p:cNvPr id="181273" name="Rectangle 25"/>
          <p:cNvSpPr>
            <a:spLocks noChangeArrowheads="1"/>
          </p:cNvSpPr>
          <p:nvPr/>
        </p:nvSpPr>
        <p:spPr bwMode="auto">
          <a:xfrm>
            <a:off x="2411413" y="1052513"/>
            <a:ext cx="15668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r>
              <a:rPr lang="en-US" sz="2000" b="1">
                <a:latin typeface="Times New Roman" panose="02020603050405020304" pitchFamily="18" charset="0"/>
                <a:cs typeface="Arial" panose="020B0604020202020204" pitchFamily="34" charset="0"/>
              </a:rPr>
              <a:t>V: 40 lit</a:t>
            </a:r>
          </a:p>
          <a:p>
            <a:pPr algn="r" rtl="1"/>
            <a:r>
              <a:rPr lang="en-US" sz="2000" b="1">
                <a:latin typeface="Times New Roman" panose="02020603050405020304" pitchFamily="18" charset="0"/>
                <a:cs typeface="Arial" panose="020B0604020202020204" pitchFamily="34" charset="0"/>
              </a:rPr>
              <a:t>H: 40 cm</a:t>
            </a:r>
          </a:p>
        </p:txBody>
      </p:sp>
      <p:sp>
        <p:nvSpPr>
          <p:cNvPr id="181274" name="Rectangle 26"/>
          <p:cNvSpPr>
            <a:spLocks noChangeArrowheads="1"/>
          </p:cNvSpPr>
          <p:nvPr/>
        </p:nvSpPr>
        <p:spPr bwMode="auto">
          <a:xfrm>
            <a:off x="6227763" y="2349500"/>
            <a:ext cx="15668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r>
              <a:rPr lang="en-US" sz="2000" b="1">
                <a:latin typeface="Times New Roman" panose="02020603050405020304" pitchFamily="18" charset="0"/>
                <a:cs typeface="Arial" panose="020B0604020202020204" pitchFamily="34" charset="0"/>
              </a:rPr>
              <a:t>H: 200 cm</a:t>
            </a:r>
          </a:p>
        </p:txBody>
      </p:sp>
      <p:sp>
        <p:nvSpPr>
          <p:cNvPr id="181275" name="AutoShape 27"/>
          <p:cNvSpPr>
            <a:spLocks noChangeArrowheads="1"/>
          </p:cNvSpPr>
          <p:nvPr/>
        </p:nvSpPr>
        <p:spPr bwMode="auto">
          <a:xfrm>
            <a:off x="3348038" y="3429000"/>
            <a:ext cx="228600" cy="228600"/>
          </a:xfrm>
          <a:prstGeom prst="flowChartSummingJunction">
            <a:avLst/>
          </a:prstGeom>
          <a:solidFill>
            <a:srgbClr val="FFFFFF"/>
          </a:solidFill>
          <a:ln w="22225">
            <a:solidFill>
              <a:srgbClr val="00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1860" name="Picture 4" descr="0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1860"/>
                                        </p:tgtEl>
                                        <p:attrNameLst>
                                          <p:attrName>style.visibility</p:attrName>
                                        </p:attrNameLst>
                                      </p:cBhvr>
                                      <p:to>
                                        <p:strVal val="visible"/>
                                      </p:to>
                                    </p:set>
                                    <p:animEffect transition="in" filter="blinds(horizontal)">
                                      <p:cBhvr>
                                        <p:cTn id="7" dur="2000"/>
                                        <p:tgtEl>
                                          <p:spTgt spid="121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395288" y="2636838"/>
            <a:ext cx="8229600" cy="1143000"/>
          </a:xfrm>
        </p:spPr>
        <p:txBody>
          <a:bodyPr/>
          <a:lstStyle/>
          <a:p>
            <a:r>
              <a:rPr lang="fa-IR" sz="3600">
                <a:cs typeface="B Titr" panose="00000700000000000000" pitchFamily="2" charset="-78"/>
              </a:rPr>
              <a:t>روش نمونه برداري و انجام آزمايشات</a:t>
            </a:r>
            <a:endParaRPr lang="en-US" sz="3600">
              <a:cs typeface="B Titr" panose="00000700000000000000" pitchFamily="2" charset="-7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7" name="Rectangle 3"/>
          <p:cNvSpPr>
            <a:spLocks noGrp="1" noChangeArrowheads="1"/>
          </p:cNvSpPr>
          <p:nvPr>
            <p:ph type="body" idx="1"/>
          </p:nvPr>
        </p:nvSpPr>
        <p:spPr>
          <a:xfrm>
            <a:off x="457200" y="908050"/>
            <a:ext cx="8229600" cy="5689600"/>
          </a:xfrm>
        </p:spPr>
        <p:txBody>
          <a:bodyPr/>
          <a:lstStyle/>
          <a:p>
            <a:pPr algn="just"/>
            <a:r>
              <a:rPr lang="fa-IR" sz="2800" b="1">
                <a:cs typeface="B Nazanin" panose="00000400000000000000" pitchFamily="2" charset="-78"/>
              </a:rPr>
              <a:t>هدف :  بررسی این مسئله است که آیا رزین های تبادل یونی سدیمی قادر به حذف نقره از پسابهای آبکاری هستند.</a:t>
            </a:r>
          </a:p>
          <a:p>
            <a:pPr algn="just"/>
            <a:r>
              <a:rPr lang="fa-IR">
                <a:cs typeface="B Nazanin" panose="00000400000000000000" pitchFamily="2" charset="-78"/>
              </a:rPr>
              <a:t> بازده سيستم در مورد نمونه مرحله اول كه به ميزان 5.87 ميليگرم در ليتر به آن نقره ( با اضافه كردن 10گرم نيترات نقره به 40 ليتر آب مقطر ( با هدف عدم امكان رقابت ساير يونهاي موجود در آب با نقره براي عمل تبادل ) مورد آزمايش قرار گرفت.</a:t>
            </a:r>
          </a:p>
          <a:p>
            <a:pPr algn="just">
              <a:buFontTx/>
              <a:buNone/>
            </a:pPr>
            <a:r>
              <a:rPr lang="fa-IR"/>
              <a:t> </a:t>
            </a:r>
            <a:endParaRPr lang="en-US"/>
          </a:p>
        </p:txBody>
      </p:sp>
      <p:sp>
        <p:nvSpPr>
          <p:cNvPr id="123910" name="Rectangle 6"/>
          <p:cNvSpPr>
            <a:spLocks noGrp="1" noChangeArrowheads="1"/>
          </p:cNvSpPr>
          <p:nvPr>
            <p:ph type="title"/>
          </p:nvPr>
        </p:nvSpPr>
        <p:spPr>
          <a:xfrm>
            <a:off x="611188" y="0"/>
            <a:ext cx="8229600" cy="777875"/>
          </a:xfrm>
        </p:spPr>
        <p:txBody>
          <a:bodyPr/>
          <a:lstStyle/>
          <a:p>
            <a:r>
              <a:rPr lang="fa-IR" sz="3600">
                <a:cs typeface="B Titr" panose="00000700000000000000" pitchFamily="2" charset="-78"/>
              </a:rPr>
              <a:t>مرحله اول</a:t>
            </a:r>
            <a:endParaRPr lang="en-US" sz="3600">
              <a:cs typeface="B Titr" panose="00000700000000000000" pitchFamily="2" charset="-7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a:xfrm>
            <a:off x="323850" y="1412875"/>
            <a:ext cx="8229600" cy="4391025"/>
          </a:xfrm>
        </p:spPr>
        <p:txBody>
          <a:bodyPr/>
          <a:lstStyle/>
          <a:p>
            <a:pPr algn="just"/>
            <a:r>
              <a:rPr lang="fa-IR">
                <a:cs typeface="B Nazanin" panose="00000400000000000000" pitchFamily="2" charset="-78"/>
              </a:rPr>
              <a:t>هدف از انجام این مرحله و مرحله سوم بررسی تاثیر زمان بهره برداری بر بازده رزین است</a:t>
            </a:r>
          </a:p>
          <a:p>
            <a:pPr algn="just"/>
            <a:r>
              <a:rPr lang="fa-IR">
                <a:cs typeface="B Nazanin" panose="00000400000000000000" pitchFamily="2" charset="-78"/>
              </a:rPr>
              <a:t>ستون تبادل يوني با بار سطحي ثابت حدود 7  مترمكعب بر متر مربع بر ساعت مورد بهره برداري قرار گرفت  و نمونه هايي  در زمانهاي 20 ، 65، 110 و 140 دقيقه بعد از شروع بكار سيستم  برداشت و ميزان نقره در آن اندازه گيري شد</a:t>
            </a:r>
          </a:p>
          <a:p>
            <a:pPr algn="just"/>
            <a:endParaRPr lang="fa-IR">
              <a:cs typeface="B Nazanin" panose="00000400000000000000" pitchFamily="2" charset="-78"/>
            </a:endParaRPr>
          </a:p>
          <a:p>
            <a:pPr algn="just"/>
            <a:endParaRPr lang="en-US">
              <a:cs typeface="B Nazanin" panose="00000400000000000000" pitchFamily="2" charset="-78"/>
            </a:endParaRPr>
          </a:p>
        </p:txBody>
      </p:sp>
      <p:sp>
        <p:nvSpPr>
          <p:cNvPr id="125956" name="Rectangle 4"/>
          <p:cNvSpPr>
            <a:spLocks noGrp="1" noChangeArrowheads="1"/>
          </p:cNvSpPr>
          <p:nvPr>
            <p:ph type="title"/>
          </p:nvPr>
        </p:nvSpPr>
        <p:spPr>
          <a:xfrm>
            <a:off x="457200" y="274638"/>
            <a:ext cx="8229600" cy="777875"/>
          </a:xfrm>
          <a:noFill/>
          <a:ln/>
        </p:spPr>
        <p:txBody>
          <a:bodyPr/>
          <a:lstStyle/>
          <a:p>
            <a:r>
              <a:rPr lang="fa-IR" sz="3600" b="1">
                <a:cs typeface="B Titr" panose="00000700000000000000" pitchFamily="2" charset="-78"/>
              </a:rPr>
              <a:t>مرحله دوم</a:t>
            </a:r>
            <a:endParaRPr lang="en-US" sz="3600" b="1">
              <a:cs typeface="B Titr" panose="00000700000000000000" pitchFamily="2" charset="-7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a:xfrm>
            <a:off x="395288" y="981075"/>
            <a:ext cx="8229600" cy="3240088"/>
          </a:xfrm>
        </p:spPr>
        <p:txBody>
          <a:bodyPr/>
          <a:lstStyle/>
          <a:p>
            <a:pPr algn="just"/>
            <a:r>
              <a:rPr lang="fa-IR">
                <a:cs typeface="B Nazanin" panose="00000400000000000000" pitchFamily="2" charset="-78"/>
              </a:rPr>
              <a:t>در مرحله سوم همان شرایط مرحله قبل با یک تغییر یعنی افزایش بار سطحی انجام شد ؛ در این مرحله ستون تبادل يوني با بار سطحي حدود 12  مترمكعب بر متر مربع بر ساعت  مورد         بهره برداري قرا گرفت  و نمونه هايي  در زمانهاي 20 ، 65، 110 و 140 دقيقه بعد از شروع بكار سيستم  برداشت و ميزان نقره در آن اندازه گيري شد.</a:t>
            </a:r>
          </a:p>
        </p:txBody>
      </p:sp>
      <p:sp>
        <p:nvSpPr>
          <p:cNvPr id="128004" name="Rectangle 4"/>
          <p:cNvSpPr>
            <a:spLocks noGrp="1" noChangeArrowheads="1"/>
          </p:cNvSpPr>
          <p:nvPr>
            <p:ph type="title"/>
          </p:nvPr>
        </p:nvSpPr>
        <p:spPr>
          <a:xfrm>
            <a:off x="457200" y="274638"/>
            <a:ext cx="8229600" cy="490537"/>
          </a:xfrm>
          <a:noFill/>
          <a:ln/>
        </p:spPr>
        <p:txBody>
          <a:bodyPr/>
          <a:lstStyle/>
          <a:p>
            <a:r>
              <a:rPr lang="fa-IR" sz="3600" b="1">
                <a:cs typeface="B Titr" panose="00000700000000000000" pitchFamily="2" charset="-78"/>
              </a:rPr>
              <a:t>مرحله سوم</a:t>
            </a:r>
            <a:r>
              <a:rPr lang="en-US" sz="3600">
                <a:cs typeface="B Titr" panose="00000700000000000000" pitchFamily="2" charset="-78"/>
              </a:rPr>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9" name="Rectangle 3"/>
          <p:cNvSpPr>
            <a:spLocks noGrp="1" noChangeArrowheads="1"/>
          </p:cNvSpPr>
          <p:nvPr>
            <p:ph type="body" idx="1"/>
          </p:nvPr>
        </p:nvSpPr>
        <p:spPr>
          <a:xfrm>
            <a:off x="457200" y="1268413"/>
            <a:ext cx="8229600" cy="3168650"/>
          </a:xfrm>
        </p:spPr>
        <p:txBody>
          <a:bodyPr/>
          <a:lstStyle/>
          <a:p>
            <a:pPr algn="just">
              <a:lnSpc>
                <a:spcPct val="90000"/>
              </a:lnSpc>
            </a:pPr>
            <a:r>
              <a:rPr lang="fa-IR" sz="2800">
                <a:cs typeface="B Nazanin" panose="00000400000000000000" pitchFamily="2" charset="-78"/>
              </a:rPr>
              <a:t>هدف از انجام اين مرحله و مرحله پنجم بررسي تاثير افزايش بار سطحي در بازده سيستم و همچنين بررسي كارائي رزين در غلظت هاي بالاي نقره است.</a:t>
            </a:r>
          </a:p>
          <a:p>
            <a:pPr algn="just">
              <a:lnSpc>
                <a:spcPct val="90000"/>
              </a:lnSpc>
            </a:pPr>
            <a:r>
              <a:rPr lang="fa-IR" sz="2800">
                <a:cs typeface="B Nazanin" panose="00000400000000000000" pitchFamily="2" charset="-78"/>
              </a:rPr>
              <a:t>علم به اين موضوع كه در اثر بهره برداري طولاني مدت رزين كارائي آن كاهش مي يابد به تدريج دبي اضافه و در فواصل زماني 15 دقيقه و با بار سطحي 6.66 ، 11.16 و 17.71  نمونه هائي جمع آوري گرديد  و راندمان</a:t>
            </a:r>
            <a:r>
              <a:rPr lang="fa-IR" sz="2800" b="1">
                <a:cs typeface="B Nazanin" panose="00000400000000000000" pitchFamily="2" charset="-78"/>
              </a:rPr>
              <a:t> </a:t>
            </a:r>
            <a:r>
              <a:rPr lang="fa-IR" sz="2800">
                <a:cs typeface="B Nazanin" panose="00000400000000000000" pitchFamily="2" charset="-78"/>
              </a:rPr>
              <a:t>رزين در اين بار سطحي ها محاسبه گرديد ؛</a:t>
            </a:r>
          </a:p>
          <a:p>
            <a:pPr algn="just">
              <a:lnSpc>
                <a:spcPct val="90000"/>
              </a:lnSpc>
              <a:buFontTx/>
              <a:buNone/>
            </a:pPr>
            <a:endParaRPr lang="en-US" sz="2800" b="1">
              <a:cs typeface="B Nazanin" panose="00000400000000000000" pitchFamily="2" charset="-78"/>
            </a:endParaRPr>
          </a:p>
        </p:txBody>
      </p:sp>
      <p:sp>
        <p:nvSpPr>
          <p:cNvPr id="132100" name="Rectangle 4"/>
          <p:cNvSpPr>
            <a:spLocks noChangeArrowheads="1"/>
          </p:cNvSpPr>
          <p:nvPr/>
        </p:nvSpPr>
        <p:spPr bwMode="auto">
          <a:xfrm>
            <a:off x="611188" y="260350"/>
            <a:ext cx="82296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1">
              <a:defRPr sz="4400">
                <a:solidFill>
                  <a:schemeClr val="tx2"/>
                </a:solidFill>
                <a:latin typeface="Arial" panose="020B0604020202020204" pitchFamily="34" charset="0"/>
                <a:cs typeface="Arial" panose="020B0604020202020204" pitchFamily="34" charset="0"/>
              </a:defRPr>
            </a:lvl1pPr>
            <a:lvl2pPr algn="ctr" rtl="1">
              <a:defRPr sz="4400">
                <a:solidFill>
                  <a:schemeClr val="tx2"/>
                </a:solidFill>
                <a:latin typeface="Arial" panose="020B0604020202020204" pitchFamily="34" charset="0"/>
                <a:cs typeface="Arial" panose="020B0604020202020204" pitchFamily="34" charset="0"/>
              </a:defRPr>
            </a:lvl2pPr>
            <a:lvl3pPr algn="ctr" rtl="1">
              <a:defRPr sz="4400">
                <a:solidFill>
                  <a:schemeClr val="tx2"/>
                </a:solidFill>
                <a:latin typeface="Arial" panose="020B0604020202020204" pitchFamily="34" charset="0"/>
                <a:cs typeface="Arial" panose="020B0604020202020204" pitchFamily="34" charset="0"/>
              </a:defRPr>
            </a:lvl3pPr>
            <a:lvl4pPr algn="ctr" rtl="1">
              <a:defRPr sz="4400">
                <a:solidFill>
                  <a:schemeClr val="tx2"/>
                </a:solidFill>
                <a:latin typeface="Arial" panose="020B0604020202020204" pitchFamily="34" charset="0"/>
                <a:cs typeface="Arial" panose="020B0604020202020204" pitchFamily="34" charset="0"/>
              </a:defRPr>
            </a:lvl4pPr>
            <a:lvl5pPr algn="ctr" rtl="1">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r>
              <a:rPr lang="fa-IR" sz="3600" b="1">
                <a:cs typeface="B Titr" panose="00000700000000000000" pitchFamily="2" charset="-78"/>
              </a:rPr>
              <a:t>مرحله چهارم</a:t>
            </a:r>
            <a:r>
              <a:rPr lang="en-US" sz="3600">
                <a:cs typeface="B Titr" panose="00000700000000000000" pitchFamily="2" charset="-78"/>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7" name="Rectangle 3"/>
          <p:cNvSpPr>
            <a:spLocks noGrp="1" noChangeArrowheads="1"/>
          </p:cNvSpPr>
          <p:nvPr>
            <p:ph type="body" idx="1"/>
          </p:nvPr>
        </p:nvSpPr>
        <p:spPr>
          <a:xfrm>
            <a:off x="457200" y="1196975"/>
            <a:ext cx="8229600" cy="5184775"/>
          </a:xfrm>
        </p:spPr>
        <p:txBody>
          <a:bodyPr/>
          <a:lstStyle/>
          <a:p>
            <a:r>
              <a:rPr lang="fa-IR">
                <a:cs typeface="B Nazanin" panose="00000400000000000000" pitchFamily="2" charset="-78"/>
              </a:rPr>
              <a:t>در اين مرحله پساب با غلظت 26.310 ميليگرم بر ليتر برحسب نقره  و با بار سطحي معادل با 4.16 متر مکعب بر متر مربع بر ساعت به ستون تبادل كننده وارد شد و مانند مرحله قبل به تدريج بار سطحي افزايش پيدا كرده و بازده رزين مورد بررسي قرار گرفت . </a:t>
            </a:r>
          </a:p>
          <a:p>
            <a:endParaRPr lang="en-US">
              <a:cs typeface="B Nazanin" panose="00000400000000000000" pitchFamily="2" charset="-78"/>
            </a:endParaRPr>
          </a:p>
        </p:txBody>
      </p:sp>
      <p:sp>
        <p:nvSpPr>
          <p:cNvPr id="169989" name="Rectangle 5"/>
          <p:cNvSpPr>
            <a:spLocks noGrp="1" noChangeArrowheads="1"/>
          </p:cNvSpPr>
          <p:nvPr>
            <p:ph type="title"/>
          </p:nvPr>
        </p:nvSpPr>
        <p:spPr>
          <a:xfrm>
            <a:off x="457200" y="274638"/>
            <a:ext cx="8229600" cy="777875"/>
          </a:xfrm>
          <a:noFill/>
          <a:ln/>
        </p:spPr>
        <p:txBody>
          <a:bodyPr/>
          <a:lstStyle/>
          <a:p>
            <a:r>
              <a:rPr lang="fa-IR" sz="3600" b="1">
                <a:cs typeface="B Titr" panose="00000700000000000000" pitchFamily="2" charset="-78"/>
              </a:rPr>
              <a:t>مرحله پنجم</a:t>
            </a:r>
            <a:r>
              <a:rPr lang="en-US" sz="3600">
                <a:cs typeface="B Titr" panose="00000700000000000000" pitchFamily="2" charset="-78"/>
              </a:rPr>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7" name="Rectangle 3"/>
          <p:cNvSpPr>
            <a:spLocks noGrp="1" noChangeArrowheads="1"/>
          </p:cNvSpPr>
          <p:nvPr>
            <p:ph type="body" idx="1"/>
          </p:nvPr>
        </p:nvSpPr>
        <p:spPr>
          <a:xfrm>
            <a:off x="395288" y="1268413"/>
            <a:ext cx="8229600" cy="4895850"/>
          </a:xfrm>
        </p:spPr>
        <p:txBody>
          <a:bodyPr/>
          <a:lstStyle/>
          <a:p>
            <a:pPr algn="just"/>
            <a:r>
              <a:rPr lang="fa-IR" sz="2800">
                <a:cs typeface="B Nazanin" panose="00000400000000000000" pitchFamily="2" charset="-78"/>
              </a:rPr>
              <a:t>در اين مرحله با استفاده از پساب بدست آماده از آبكاري مورد مطالعه بازده رزين در نمونه واقعي بررسي شود و همچنين تاثير تغييرات پي اچ نيز در بازده رزين مورد ارزيابي قرار گيرد.</a:t>
            </a:r>
          </a:p>
          <a:p>
            <a:pPr algn="just"/>
            <a:endParaRPr lang="fa-IR" sz="2800">
              <a:cs typeface="B Nazanin" panose="00000400000000000000" pitchFamily="2" charset="-78"/>
            </a:endParaRPr>
          </a:p>
          <a:p>
            <a:pPr algn="just"/>
            <a:endParaRPr lang="en-US" sz="2800">
              <a:cs typeface="B Nazanin" panose="00000400000000000000" pitchFamily="2" charset="-78"/>
            </a:endParaRPr>
          </a:p>
        </p:txBody>
      </p:sp>
      <p:sp>
        <p:nvSpPr>
          <p:cNvPr id="134148" name="Rectangle 4"/>
          <p:cNvSpPr>
            <a:spLocks noGrp="1" noChangeArrowheads="1"/>
          </p:cNvSpPr>
          <p:nvPr>
            <p:ph type="title"/>
          </p:nvPr>
        </p:nvSpPr>
        <p:spPr>
          <a:xfrm>
            <a:off x="457200" y="274638"/>
            <a:ext cx="8229600" cy="777875"/>
          </a:xfrm>
          <a:noFill/>
          <a:ln/>
        </p:spPr>
        <p:txBody>
          <a:bodyPr/>
          <a:lstStyle/>
          <a:p>
            <a:r>
              <a:rPr lang="fa-IR" sz="3600" b="1">
                <a:cs typeface="B Titr" panose="00000700000000000000" pitchFamily="2" charset="-78"/>
              </a:rPr>
              <a:t>مرحله ششم</a:t>
            </a:r>
            <a:r>
              <a:rPr lang="en-US" sz="3600">
                <a:cs typeface="B Titr" panose="00000700000000000000" pitchFamily="2" charset="-78"/>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539750" y="2636838"/>
            <a:ext cx="8229600" cy="1143000"/>
          </a:xfrm>
        </p:spPr>
        <p:txBody>
          <a:bodyPr/>
          <a:lstStyle/>
          <a:p>
            <a:r>
              <a:rPr lang="fa-IR">
                <a:cs typeface="B Titr" panose="00000700000000000000" pitchFamily="2" charset="-78"/>
              </a:rPr>
              <a:t>هدف از انجام مطالعه</a:t>
            </a:r>
            <a:endParaRPr lang="en-US">
              <a:cs typeface="B Titr" panose="00000700000000000000" pitchFamily="2" charset="-7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fa-IR" sz="3600">
                <a:cs typeface="B Titr" panose="00000700000000000000" pitchFamily="2" charset="-78"/>
              </a:rPr>
              <a:t>روش آماده سازي نمونه ها و انجام آزمايشات</a:t>
            </a:r>
            <a:endParaRPr lang="en-US" sz="3600">
              <a:cs typeface="B Titr" panose="00000700000000000000" pitchFamily="2" charset="-78"/>
            </a:endParaRPr>
          </a:p>
        </p:txBody>
      </p:sp>
      <p:sp>
        <p:nvSpPr>
          <p:cNvPr id="185347" name="Rectangle 3"/>
          <p:cNvSpPr>
            <a:spLocks noGrp="1" noChangeArrowheads="1"/>
          </p:cNvSpPr>
          <p:nvPr>
            <p:ph type="body" idx="1"/>
          </p:nvPr>
        </p:nvSpPr>
        <p:spPr>
          <a:xfrm>
            <a:off x="457200" y="1412875"/>
            <a:ext cx="8229600" cy="4713288"/>
          </a:xfrm>
        </p:spPr>
        <p:txBody>
          <a:bodyPr/>
          <a:lstStyle/>
          <a:p>
            <a:pPr algn="just">
              <a:lnSpc>
                <a:spcPct val="80000"/>
              </a:lnSpc>
            </a:pPr>
            <a:r>
              <a:rPr lang="fa-IR" sz="2800">
                <a:cs typeface="B Nazanin" panose="00000400000000000000" pitchFamily="2" charset="-78"/>
              </a:rPr>
              <a:t>آماده سازي نمونه ها مطابق با روش توصيه شده در كتاب استاندارد متد جلد صفحه بشرح ذيل انجام شده است:</a:t>
            </a:r>
          </a:p>
          <a:p>
            <a:pPr algn="just">
              <a:lnSpc>
                <a:spcPct val="80000"/>
              </a:lnSpc>
            </a:pPr>
            <a:r>
              <a:rPr lang="fa-IR" sz="2800">
                <a:cs typeface="B Nazanin" panose="00000400000000000000" pitchFamily="2" charset="-78"/>
              </a:rPr>
              <a:t> 5 میلی لیتر اسید نیتریک به 50 میلی لیتر نمونه استحصال شده اضافه شده و به آرامی به نمونه حرارت داده میشود باید کاملاً دقت شود که نمونه به دمای جوش نرسد سپس نمونه ها خنک شده و در مرحله بعدی  5 میلی لیتر از یک اسید دیگر ( در این آزمایشات از اسید کلرید ریک استفاده شده است ) به نمونه اضافه شده و دوباره به آرامی به آن حرارت داده میشود و سپس دوباره نمونه خنک میشود و 2 میلی لیتر اسید نیتریک به نمونه اضافه میشود؛ در این نمونه ها آماده انجام آزمایش هستند</a:t>
            </a:r>
          </a:p>
          <a:p>
            <a:pPr algn="just">
              <a:lnSpc>
                <a:spcPct val="80000"/>
              </a:lnSpc>
            </a:pPr>
            <a:r>
              <a:rPr lang="fa-IR" sz="2800">
                <a:cs typeface="B Nazanin" panose="00000400000000000000" pitchFamily="2" charset="-78"/>
              </a:rPr>
              <a:t>برای اندازه گیری نقره در پساب، نمونه ها در آزمايشگاه تخصصي 3 دانشگاه آزاد اسلامي واحد علوم و تحقيقات  و به روش جذب اتمی و با دستگاه مدل 200 </a:t>
            </a:r>
            <a:r>
              <a:rPr lang="en-US" sz="2800">
                <a:cs typeface="B Nazanin" panose="00000400000000000000" pitchFamily="2" charset="-78"/>
              </a:rPr>
              <a:t>Spect .A.A</a:t>
            </a:r>
            <a:r>
              <a:rPr lang="fa-IR" sz="2800">
                <a:cs typeface="B Nazanin" panose="00000400000000000000" pitchFamily="2" charset="-78"/>
              </a:rPr>
              <a:t> آناليز ميشود </a:t>
            </a:r>
            <a:endParaRPr lang="en-US" sz="2800">
              <a:cs typeface="B Nazanin" panose="00000400000000000000" pitchFamily="2" charset="-7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539750" y="2636838"/>
            <a:ext cx="8229600" cy="1143000"/>
          </a:xfrm>
        </p:spPr>
        <p:txBody>
          <a:bodyPr/>
          <a:lstStyle/>
          <a:p>
            <a:r>
              <a:rPr lang="fa-IR">
                <a:latin typeface="AlMutanabi 2" pitchFamily="2" charset="2"/>
                <a:cs typeface="B Titr" panose="00000700000000000000" pitchFamily="2" charset="-78"/>
              </a:rPr>
              <a:t>نتايج مطالعه </a:t>
            </a:r>
            <a:endParaRPr lang="en-US">
              <a:latin typeface="AlMutanabi 2" pitchFamily="2" charset="2"/>
              <a:cs typeface="B Titr" panose="00000700000000000000" pitchFamily="2" charset="-7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fa-IR" sz="3600" b="1">
                <a:cs typeface="B Titr" panose="00000700000000000000" pitchFamily="2" charset="-78"/>
              </a:rPr>
              <a:t>نتايج مرحله اول</a:t>
            </a:r>
            <a:r>
              <a:rPr lang="fa-IR" sz="3600">
                <a:cs typeface="B Titr" panose="00000700000000000000" pitchFamily="2" charset="-78"/>
              </a:rPr>
              <a:t> </a:t>
            </a:r>
            <a:endParaRPr lang="en-US" sz="3600">
              <a:cs typeface="B Titr" panose="00000700000000000000" pitchFamily="2" charset="-78"/>
            </a:endParaRPr>
          </a:p>
        </p:txBody>
      </p:sp>
      <p:pic>
        <p:nvPicPr>
          <p:cNvPr id="37892" name="Picture 4"/>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11188" y="1916113"/>
            <a:ext cx="7991475" cy="4075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3" name="Rectangle 5"/>
          <p:cNvSpPr>
            <a:spLocks noChangeArrowheads="1"/>
          </p:cNvSpPr>
          <p:nvPr/>
        </p:nvSpPr>
        <p:spPr bwMode="auto">
          <a:xfrm>
            <a:off x="1836738" y="5373688"/>
            <a:ext cx="5903912" cy="503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a:latin typeface="Times New Roman" panose="02020603050405020304" pitchFamily="18" charset="0"/>
                <a:cs typeface="Arial" panose="020B0604020202020204" pitchFamily="34" charset="0"/>
              </a:rPr>
              <a:t>Time         </a:t>
            </a:r>
            <a:r>
              <a:rPr lang="fa-IR" sz="1000">
                <a:latin typeface="Times New Roman" panose="02020603050405020304" pitchFamily="18" charset="0"/>
                <a:cs typeface="Arial" panose="020B0604020202020204" pitchFamily="34" charset="0"/>
              </a:rPr>
              <a:t>       </a:t>
            </a:r>
            <a:r>
              <a:rPr lang="en-US" sz="1000">
                <a:latin typeface="Times New Roman" panose="02020603050405020304" pitchFamily="18" charset="0"/>
                <a:cs typeface="Arial" panose="020B0604020202020204" pitchFamily="34" charset="0"/>
              </a:rPr>
              <a:t>     10             </a:t>
            </a:r>
            <a:r>
              <a:rPr lang="fa-IR" sz="1000">
                <a:latin typeface="Times New Roman" panose="02020603050405020304" pitchFamily="18" charset="0"/>
                <a:cs typeface="Arial" panose="020B0604020202020204" pitchFamily="34" charset="0"/>
              </a:rPr>
              <a:t>        </a:t>
            </a:r>
            <a:r>
              <a:rPr lang="en-US" sz="1000">
                <a:latin typeface="Times New Roman" panose="02020603050405020304" pitchFamily="18" charset="0"/>
                <a:cs typeface="Arial" panose="020B0604020202020204" pitchFamily="34" charset="0"/>
              </a:rPr>
              <a:t>            45                </a:t>
            </a:r>
            <a:r>
              <a:rPr lang="fa-IR" sz="1000">
                <a:latin typeface="Times New Roman" panose="02020603050405020304" pitchFamily="18" charset="0"/>
                <a:cs typeface="Arial" panose="020B0604020202020204" pitchFamily="34" charset="0"/>
              </a:rPr>
              <a:t>           </a:t>
            </a:r>
            <a:r>
              <a:rPr lang="en-US" sz="1000">
                <a:latin typeface="Times New Roman" panose="02020603050405020304" pitchFamily="18" charset="0"/>
                <a:cs typeface="Arial" panose="020B0604020202020204" pitchFamily="34" charset="0"/>
              </a:rPr>
              <a:t>         90                </a:t>
            </a:r>
            <a:r>
              <a:rPr lang="fa-IR" sz="1000">
                <a:latin typeface="Times New Roman" panose="02020603050405020304" pitchFamily="18" charset="0"/>
                <a:cs typeface="Arial" panose="020B0604020202020204" pitchFamily="34" charset="0"/>
              </a:rPr>
              <a:t>           </a:t>
            </a:r>
            <a:r>
              <a:rPr lang="en-US" sz="1000">
                <a:latin typeface="Times New Roman" panose="02020603050405020304" pitchFamily="18" charset="0"/>
                <a:cs typeface="Arial" panose="020B0604020202020204" pitchFamily="34" charset="0"/>
              </a:rPr>
              <a:t>       120</a:t>
            </a:r>
            <a:r>
              <a:rPr lang="fa-IR" sz="1000">
                <a:latin typeface="Times New Roman" panose="02020603050405020304" pitchFamily="18" charset="0"/>
                <a:cs typeface="Arial" panose="020B0604020202020204" pitchFamily="34" charset="0"/>
              </a:rPr>
              <a:t> </a:t>
            </a:r>
            <a:endParaRPr lang="en-US" sz="1000">
              <a:latin typeface="Times New Roman" panose="02020603050405020304" pitchFamily="18" charset="0"/>
              <a:cs typeface="Arial" panose="020B0604020202020204" pitchFamily="34" charset="0"/>
            </a:endParaRPr>
          </a:p>
          <a:p>
            <a:pPr eaLnBrk="1" hangingPunct="1"/>
            <a:r>
              <a:rPr lang="en-US" sz="1000">
                <a:latin typeface="Times New Roman" panose="02020603050405020304" pitchFamily="18" charset="0"/>
                <a:cs typeface="Arial" panose="020B0604020202020204" pitchFamily="34" charset="0"/>
              </a:rPr>
              <a:t>SOR         </a:t>
            </a:r>
            <a:r>
              <a:rPr lang="fa-IR" sz="1000">
                <a:latin typeface="Times New Roman" panose="02020603050405020304" pitchFamily="18" charset="0"/>
                <a:cs typeface="Arial" panose="020B0604020202020204" pitchFamily="34" charset="0"/>
              </a:rPr>
              <a:t>        </a:t>
            </a:r>
            <a:r>
              <a:rPr lang="en-US" sz="1000">
                <a:latin typeface="Times New Roman" panose="02020603050405020304" pitchFamily="18" charset="0"/>
                <a:cs typeface="Arial" panose="020B0604020202020204" pitchFamily="34" charset="0"/>
              </a:rPr>
              <a:t>    3.7                </a:t>
            </a:r>
            <a:r>
              <a:rPr lang="fa-IR" sz="1000">
                <a:latin typeface="Times New Roman" panose="02020603050405020304" pitchFamily="18" charset="0"/>
                <a:cs typeface="Arial" panose="020B0604020202020204" pitchFamily="34" charset="0"/>
              </a:rPr>
              <a:t>          </a:t>
            </a:r>
            <a:r>
              <a:rPr lang="en-US" sz="1000">
                <a:latin typeface="Times New Roman" panose="02020603050405020304" pitchFamily="18" charset="0"/>
                <a:cs typeface="Arial" panose="020B0604020202020204" pitchFamily="34" charset="0"/>
              </a:rPr>
              <a:t>      5.76              </a:t>
            </a:r>
            <a:r>
              <a:rPr lang="fa-IR" sz="1000">
                <a:latin typeface="Times New Roman" panose="02020603050405020304" pitchFamily="18" charset="0"/>
                <a:cs typeface="Arial" panose="020B0604020202020204" pitchFamily="34" charset="0"/>
              </a:rPr>
              <a:t>         </a:t>
            </a:r>
            <a:r>
              <a:rPr lang="en-US" sz="1000">
                <a:latin typeface="Times New Roman" panose="02020603050405020304" pitchFamily="18" charset="0"/>
                <a:cs typeface="Arial" panose="020B0604020202020204" pitchFamily="34" charset="0"/>
              </a:rPr>
              <a:t>         2.23          </a:t>
            </a:r>
            <a:r>
              <a:rPr lang="fa-IR" sz="1000">
                <a:latin typeface="Times New Roman" panose="02020603050405020304" pitchFamily="18" charset="0"/>
                <a:cs typeface="Arial" panose="020B0604020202020204" pitchFamily="34" charset="0"/>
              </a:rPr>
              <a:t>         </a:t>
            </a:r>
            <a:r>
              <a:rPr lang="en-US" sz="1000">
                <a:latin typeface="Times New Roman" panose="02020603050405020304" pitchFamily="18" charset="0"/>
                <a:cs typeface="Arial" panose="020B0604020202020204" pitchFamily="34" charset="0"/>
              </a:rPr>
              <a:t>            2.81</a:t>
            </a:r>
            <a:endParaRPr lang="en-US">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blinds(horizontal)">
                                      <p:cBhvr>
                                        <p:cTn id="7"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40" name="Picture 4"/>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900113" y="1125538"/>
            <a:ext cx="7343775" cy="4819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1" name="Rectangle 5"/>
          <p:cNvSpPr>
            <a:spLocks noChangeArrowheads="1"/>
          </p:cNvSpPr>
          <p:nvPr/>
        </p:nvSpPr>
        <p:spPr bwMode="auto">
          <a:xfrm>
            <a:off x="1116013" y="5373688"/>
            <a:ext cx="5256212" cy="360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a:latin typeface="Times New Roman" panose="02020603050405020304" pitchFamily="18" charset="0"/>
                <a:cs typeface="Arial" panose="020B0604020202020204" pitchFamily="34" charset="0"/>
              </a:rPr>
              <a:t>Time         </a:t>
            </a:r>
            <a:r>
              <a:rPr lang="fa-IR" sz="1000">
                <a:latin typeface="Times New Roman" panose="02020603050405020304" pitchFamily="18" charset="0"/>
                <a:cs typeface="Arial" panose="020B0604020202020204" pitchFamily="34" charset="0"/>
              </a:rPr>
              <a:t>       </a:t>
            </a:r>
            <a:r>
              <a:rPr lang="en-US" sz="1000">
                <a:latin typeface="Times New Roman" panose="02020603050405020304" pitchFamily="18" charset="0"/>
                <a:cs typeface="Arial" panose="020B0604020202020204" pitchFamily="34" charset="0"/>
              </a:rPr>
              <a:t>     10             </a:t>
            </a:r>
            <a:r>
              <a:rPr lang="fa-IR" sz="1000">
                <a:latin typeface="Times New Roman" panose="02020603050405020304" pitchFamily="18" charset="0"/>
                <a:cs typeface="Arial" panose="020B0604020202020204" pitchFamily="34" charset="0"/>
              </a:rPr>
              <a:t>        </a:t>
            </a:r>
            <a:r>
              <a:rPr lang="en-US" sz="1000">
                <a:latin typeface="Times New Roman" panose="02020603050405020304" pitchFamily="18" charset="0"/>
                <a:cs typeface="Arial" panose="020B0604020202020204" pitchFamily="34" charset="0"/>
              </a:rPr>
              <a:t>            45                </a:t>
            </a:r>
            <a:r>
              <a:rPr lang="fa-IR" sz="1000">
                <a:latin typeface="Times New Roman" panose="02020603050405020304" pitchFamily="18" charset="0"/>
                <a:cs typeface="Arial" panose="020B0604020202020204" pitchFamily="34" charset="0"/>
              </a:rPr>
              <a:t>           </a:t>
            </a:r>
            <a:r>
              <a:rPr lang="en-US" sz="1000">
                <a:latin typeface="Times New Roman" panose="02020603050405020304" pitchFamily="18" charset="0"/>
                <a:cs typeface="Arial" panose="020B0604020202020204" pitchFamily="34" charset="0"/>
              </a:rPr>
              <a:t>         90                </a:t>
            </a:r>
            <a:r>
              <a:rPr lang="fa-IR" sz="1000">
                <a:latin typeface="Times New Roman" panose="02020603050405020304" pitchFamily="18" charset="0"/>
                <a:cs typeface="Arial" panose="020B0604020202020204" pitchFamily="34" charset="0"/>
              </a:rPr>
              <a:t>           </a:t>
            </a:r>
            <a:r>
              <a:rPr lang="en-US" sz="1000">
                <a:latin typeface="Times New Roman" panose="02020603050405020304" pitchFamily="18" charset="0"/>
                <a:cs typeface="Arial" panose="020B0604020202020204" pitchFamily="34" charset="0"/>
              </a:rPr>
              <a:t>       120</a:t>
            </a:r>
            <a:r>
              <a:rPr lang="fa-IR" sz="1000">
                <a:latin typeface="Times New Roman" panose="02020603050405020304" pitchFamily="18" charset="0"/>
                <a:cs typeface="Arial" panose="020B0604020202020204" pitchFamily="34" charset="0"/>
              </a:rPr>
              <a:t> </a:t>
            </a:r>
            <a:endParaRPr lang="en-US" sz="1000">
              <a:latin typeface="Times New Roman" panose="02020603050405020304" pitchFamily="18" charset="0"/>
              <a:cs typeface="Arial" panose="020B0604020202020204" pitchFamily="34" charset="0"/>
            </a:endParaRPr>
          </a:p>
          <a:p>
            <a:pPr eaLnBrk="1" hangingPunct="1"/>
            <a:r>
              <a:rPr lang="en-US" sz="1000">
                <a:latin typeface="Times New Roman" panose="02020603050405020304" pitchFamily="18" charset="0"/>
                <a:cs typeface="Arial" panose="020B0604020202020204" pitchFamily="34" charset="0"/>
              </a:rPr>
              <a:t>SOR         </a:t>
            </a:r>
            <a:r>
              <a:rPr lang="fa-IR" sz="1000">
                <a:latin typeface="Times New Roman" panose="02020603050405020304" pitchFamily="18" charset="0"/>
                <a:cs typeface="Arial" panose="020B0604020202020204" pitchFamily="34" charset="0"/>
              </a:rPr>
              <a:t>        </a:t>
            </a:r>
            <a:r>
              <a:rPr lang="en-US" sz="1000">
                <a:latin typeface="Times New Roman" panose="02020603050405020304" pitchFamily="18" charset="0"/>
                <a:cs typeface="Arial" panose="020B0604020202020204" pitchFamily="34" charset="0"/>
              </a:rPr>
              <a:t>    3.7                </a:t>
            </a:r>
            <a:r>
              <a:rPr lang="fa-IR" sz="1000">
                <a:latin typeface="Times New Roman" panose="02020603050405020304" pitchFamily="18" charset="0"/>
                <a:cs typeface="Arial" panose="020B0604020202020204" pitchFamily="34" charset="0"/>
              </a:rPr>
              <a:t>          </a:t>
            </a:r>
            <a:r>
              <a:rPr lang="en-US" sz="1000">
                <a:latin typeface="Times New Roman" panose="02020603050405020304" pitchFamily="18" charset="0"/>
                <a:cs typeface="Arial" panose="020B0604020202020204" pitchFamily="34" charset="0"/>
              </a:rPr>
              <a:t>      5.76              </a:t>
            </a:r>
            <a:r>
              <a:rPr lang="fa-IR" sz="1000">
                <a:latin typeface="Times New Roman" panose="02020603050405020304" pitchFamily="18" charset="0"/>
                <a:cs typeface="Arial" panose="020B0604020202020204" pitchFamily="34" charset="0"/>
              </a:rPr>
              <a:t>         </a:t>
            </a:r>
            <a:r>
              <a:rPr lang="en-US" sz="1000">
                <a:latin typeface="Times New Roman" panose="02020603050405020304" pitchFamily="18" charset="0"/>
                <a:cs typeface="Arial" panose="020B0604020202020204" pitchFamily="34" charset="0"/>
              </a:rPr>
              <a:t>         2.23          </a:t>
            </a:r>
            <a:r>
              <a:rPr lang="fa-IR" sz="1000">
                <a:latin typeface="Times New Roman" panose="02020603050405020304" pitchFamily="18" charset="0"/>
                <a:cs typeface="Arial" panose="020B0604020202020204" pitchFamily="34" charset="0"/>
              </a:rPr>
              <a:t>         </a:t>
            </a:r>
            <a:r>
              <a:rPr lang="en-US" sz="1000">
                <a:latin typeface="Times New Roman" panose="02020603050405020304" pitchFamily="18" charset="0"/>
                <a:cs typeface="Arial" panose="020B0604020202020204" pitchFamily="34" charset="0"/>
              </a:rPr>
              <a:t>            2.81</a:t>
            </a:r>
            <a:endParaRPr lang="en-US">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checkerboard(across)">
                                      <p:cBhvr>
                                        <p:cTn id="7" dur="5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9" name="Rectangle 5"/>
          <p:cNvSpPr>
            <a:spLocks noGrp="1" noChangeArrowheads="1"/>
          </p:cNvSpPr>
          <p:nvPr>
            <p:ph type="title"/>
          </p:nvPr>
        </p:nvSpPr>
        <p:spPr/>
        <p:txBody>
          <a:bodyPr/>
          <a:lstStyle/>
          <a:p>
            <a:r>
              <a:rPr lang="fa-IR" sz="3600" b="1">
                <a:cs typeface="B Titr" panose="00000700000000000000" pitchFamily="2" charset="-78"/>
              </a:rPr>
              <a:t>نتايج مرحله دوم</a:t>
            </a:r>
            <a:endParaRPr lang="en-US" sz="3600" b="1">
              <a:cs typeface="B Titr" panose="00000700000000000000" pitchFamily="2" charset="-78"/>
            </a:endParaRPr>
          </a:p>
        </p:txBody>
      </p:sp>
      <p:graphicFrame>
        <p:nvGraphicFramePr>
          <p:cNvPr id="41988" name="Object 4"/>
          <p:cNvGraphicFramePr>
            <a:graphicFrameLocks noChangeAspect="1"/>
          </p:cNvGraphicFramePr>
          <p:nvPr>
            <p:ph idx="1"/>
          </p:nvPr>
        </p:nvGraphicFramePr>
        <p:xfrm>
          <a:off x="827088" y="1557338"/>
          <a:ext cx="7921625" cy="4464050"/>
        </p:xfrm>
        <a:graphic>
          <a:graphicData uri="http://schemas.openxmlformats.org/presentationml/2006/ole">
            <mc:AlternateContent xmlns:mc="http://schemas.openxmlformats.org/markup-compatibility/2006">
              <mc:Choice xmlns:v="urn:schemas-microsoft-com:vml" Requires="v">
                <p:oleObj spid="_x0000_s41992" name="Chart" r:id="rId4" imgW="5705424" imgH="2676391" progId="Excel.Chart.8">
                  <p:embed/>
                </p:oleObj>
              </mc:Choice>
              <mc:Fallback>
                <p:oleObj name="Chart" r:id="rId4" imgW="5705424" imgH="2676391" progId="Excel.Chart.8">
                  <p:embed/>
                  <p:pic>
                    <p:nvPicPr>
                      <p:cNvPr id="0" name="Object 4"/>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557338"/>
                        <a:ext cx="7921625" cy="44640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91" name="Rectangle 7"/>
          <p:cNvSpPr>
            <a:spLocks noChangeArrowheads="1"/>
          </p:cNvSpPr>
          <p:nvPr/>
        </p:nvSpPr>
        <p:spPr bwMode="auto">
          <a:xfrm>
            <a:off x="1692275" y="5516563"/>
            <a:ext cx="5688013" cy="360362"/>
          </a:xfrm>
          <a:prstGeom prst="rect">
            <a:avLst/>
          </a:prstGeom>
          <a:solidFill>
            <a:srgbClr val="FFFFFF"/>
          </a:solidFill>
          <a:ln w="9525">
            <a:solidFill>
              <a:srgbClr val="000000"/>
            </a:solidFill>
            <a:miter lim="800000"/>
            <a:headEnd/>
            <a:tailEnd/>
          </a:ln>
        </p:spPr>
        <p:txBody>
          <a:bodyPr/>
          <a:lstStyle/>
          <a:p>
            <a:pPr eaLnBrk="1" hangingPunct="1"/>
            <a:r>
              <a:rPr lang="en-US" sz="1100">
                <a:latin typeface="Times New Roman" panose="02020603050405020304" pitchFamily="18" charset="0"/>
                <a:cs typeface="Arial" panose="020B0604020202020204" pitchFamily="34" charset="0"/>
              </a:rPr>
              <a:t>ime</a:t>
            </a:r>
            <a:r>
              <a:rPr lang="en-US" sz="800">
                <a:latin typeface="Times New Roman" panose="02020603050405020304" pitchFamily="18" charset="0"/>
                <a:cs typeface="Arial" panose="020B0604020202020204" pitchFamily="34" charset="0"/>
              </a:rPr>
              <a:t>min</a:t>
            </a:r>
            <a:r>
              <a:rPr lang="en-US" sz="1100">
                <a:latin typeface="Times New Roman" panose="02020603050405020304" pitchFamily="18" charset="0"/>
                <a:cs typeface="Arial" panose="020B0604020202020204" pitchFamily="34" charset="0"/>
              </a:rPr>
              <a:t>              10         </a:t>
            </a:r>
            <a:r>
              <a:rPr lang="fa-IR" sz="1100">
                <a:latin typeface="Times New Roman" panose="02020603050405020304" pitchFamily="18" charset="0"/>
                <a:cs typeface="Arial" panose="020B0604020202020204" pitchFamily="34" charset="0"/>
              </a:rPr>
              <a:t>   </a:t>
            </a:r>
            <a:r>
              <a:rPr lang="en-US" sz="1100">
                <a:latin typeface="Times New Roman" panose="02020603050405020304" pitchFamily="18" charset="0"/>
                <a:cs typeface="Arial" panose="020B0604020202020204" pitchFamily="34" charset="0"/>
              </a:rPr>
              <a:t>             45                   </a:t>
            </a:r>
            <a:r>
              <a:rPr lang="fa-IR" sz="1100">
                <a:latin typeface="Times New Roman" panose="02020603050405020304" pitchFamily="18" charset="0"/>
                <a:cs typeface="Arial" panose="020B0604020202020204" pitchFamily="34" charset="0"/>
              </a:rPr>
              <a:t>      </a:t>
            </a:r>
            <a:r>
              <a:rPr lang="en-US" sz="1100">
                <a:latin typeface="Times New Roman" panose="02020603050405020304" pitchFamily="18" charset="0"/>
                <a:cs typeface="Arial" panose="020B0604020202020204" pitchFamily="34" charset="0"/>
              </a:rPr>
              <a:t>   90           </a:t>
            </a:r>
            <a:r>
              <a:rPr lang="fa-IR" sz="1100">
                <a:latin typeface="Times New Roman" panose="02020603050405020304" pitchFamily="18" charset="0"/>
                <a:cs typeface="Arial" panose="020B0604020202020204" pitchFamily="34" charset="0"/>
              </a:rPr>
              <a:t>               </a:t>
            </a:r>
            <a:r>
              <a:rPr lang="en-US" sz="1100">
                <a:latin typeface="Times New Roman" panose="02020603050405020304" pitchFamily="18" charset="0"/>
                <a:cs typeface="Arial" panose="020B0604020202020204" pitchFamily="34" charset="0"/>
              </a:rPr>
              <a:t>          120                 </a:t>
            </a:r>
            <a:r>
              <a:rPr lang="fa-IR" sz="1100">
                <a:latin typeface="Times New Roman" panose="02020603050405020304" pitchFamily="18" charset="0"/>
                <a:cs typeface="Arial" panose="020B0604020202020204" pitchFamily="34" charset="0"/>
              </a:rPr>
              <a:t> </a:t>
            </a:r>
            <a:r>
              <a:rPr lang="en-US" sz="1100">
                <a:latin typeface="Times New Roman" panose="02020603050405020304" pitchFamily="18" charset="0"/>
                <a:cs typeface="Arial" panose="020B0604020202020204" pitchFamily="34" charset="0"/>
              </a:rPr>
              <a:t>         T</a:t>
            </a:r>
            <a:endParaRPr lang="en-US">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diamond(in)">
                                      <p:cBhvr>
                                        <p:cTn id="7" dur="20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1988"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4036" name="Object 4"/>
          <p:cNvGraphicFramePr>
            <a:graphicFrameLocks noChangeAspect="1"/>
          </p:cNvGraphicFramePr>
          <p:nvPr>
            <p:ph idx="1"/>
          </p:nvPr>
        </p:nvGraphicFramePr>
        <p:xfrm>
          <a:off x="468313" y="908050"/>
          <a:ext cx="8281987" cy="5043488"/>
        </p:xfrm>
        <a:graphic>
          <a:graphicData uri="http://schemas.openxmlformats.org/presentationml/2006/ole">
            <mc:AlternateContent xmlns:mc="http://schemas.openxmlformats.org/markup-compatibility/2006">
              <mc:Choice xmlns:v="urn:schemas-microsoft-com:vml" Requires="v">
                <p:oleObj spid="_x0000_s44040" name="Chart" r:id="rId4" imgW="5114976" imgH="2648048" progId="Excel.Chart.8">
                  <p:embed/>
                </p:oleObj>
              </mc:Choice>
              <mc:Fallback>
                <p:oleObj name="Chart" r:id="rId4" imgW="5114976" imgH="2648048" progId="Excel.Chart.8">
                  <p:embed/>
                  <p:pic>
                    <p:nvPicPr>
                      <p:cNvPr id="0" name="Object 4"/>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908050"/>
                        <a:ext cx="8281987" cy="50434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39" name="Rectangle 7"/>
          <p:cNvSpPr>
            <a:spLocks noChangeArrowheads="1"/>
          </p:cNvSpPr>
          <p:nvPr/>
        </p:nvSpPr>
        <p:spPr bwMode="auto">
          <a:xfrm>
            <a:off x="1547813" y="5445125"/>
            <a:ext cx="6553200" cy="295275"/>
          </a:xfrm>
          <a:prstGeom prst="rect">
            <a:avLst/>
          </a:prstGeom>
          <a:solidFill>
            <a:srgbClr val="FFFFFF"/>
          </a:solidFill>
          <a:ln w="9525">
            <a:solidFill>
              <a:srgbClr val="000000"/>
            </a:solidFill>
            <a:miter lim="800000"/>
            <a:headEnd/>
            <a:tailEnd/>
          </a:ln>
        </p:spPr>
        <p:txBody>
          <a:bodyPr/>
          <a:lstStyle/>
          <a:p>
            <a:pPr eaLnBrk="1" hangingPunct="1"/>
            <a:r>
              <a:rPr lang="en-US" sz="1200">
                <a:latin typeface="Times New Roman" panose="02020603050405020304" pitchFamily="18" charset="0"/>
                <a:cs typeface="Arial" panose="020B0604020202020204" pitchFamily="34" charset="0"/>
              </a:rPr>
              <a:t>Time                     10     </a:t>
            </a:r>
            <a:r>
              <a:rPr lang="fa-IR" sz="1200">
                <a:latin typeface="Times New Roman" panose="02020603050405020304" pitchFamily="18" charset="0"/>
                <a:cs typeface="Arial" panose="020B0604020202020204" pitchFamily="34" charset="0"/>
              </a:rPr>
              <a:t>    </a:t>
            </a:r>
            <a:r>
              <a:rPr lang="en-US" sz="1200">
                <a:latin typeface="Times New Roman" panose="02020603050405020304" pitchFamily="18" charset="0"/>
                <a:cs typeface="Arial" panose="020B0604020202020204" pitchFamily="34" charset="0"/>
              </a:rPr>
              <a:t>            </a:t>
            </a:r>
            <a:r>
              <a:rPr lang="fa-IR" sz="1200">
                <a:latin typeface="Times New Roman" panose="02020603050405020304" pitchFamily="18" charset="0"/>
                <a:cs typeface="Arial" panose="020B0604020202020204" pitchFamily="34" charset="0"/>
              </a:rPr>
              <a:t>          </a:t>
            </a:r>
            <a:r>
              <a:rPr lang="en-US" sz="1200">
                <a:latin typeface="Times New Roman" panose="02020603050405020304" pitchFamily="18" charset="0"/>
                <a:cs typeface="Arial" panose="020B0604020202020204" pitchFamily="34" charset="0"/>
              </a:rPr>
              <a:t>   45       </a:t>
            </a:r>
            <a:r>
              <a:rPr lang="fa-IR" sz="1200">
                <a:latin typeface="Times New Roman" panose="02020603050405020304" pitchFamily="18" charset="0"/>
                <a:cs typeface="Arial" panose="020B0604020202020204" pitchFamily="34" charset="0"/>
              </a:rPr>
              <a:t>   </a:t>
            </a:r>
            <a:r>
              <a:rPr lang="en-US" sz="1200">
                <a:latin typeface="Times New Roman" panose="02020603050405020304" pitchFamily="18" charset="0"/>
                <a:cs typeface="Arial" panose="020B0604020202020204" pitchFamily="34" charset="0"/>
              </a:rPr>
              <a:t>        </a:t>
            </a:r>
            <a:r>
              <a:rPr lang="fa-IR" sz="1200">
                <a:latin typeface="Times New Roman" panose="02020603050405020304" pitchFamily="18" charset="0"/>
                <a:cs typeface="Arial" panose="020B0604020202020204" pitchFamily="34" charset="0"/>
              </a:rPr>
              <a:t>     </a:t>
            </a:r>
            <a:r>
              <a:rPr lang="en-US" sz="1200">
                <a:latin typeface="Times New Roman" panose="02020603050405020304" pitchFamily="18" charset="0"/>
                <a:cs typeface="Arial" panose="020B0604020202020204" pitchFamily="34" charset="0"/>
              </a:rPr>
              <a:t>  </a:t>
            </a:r>
            <a:r>
              <a:rPr lang="fa-IR" sz="1200">
                <a:latin typeface="Times New Roman" panose="02020603050405020304" pitchFamily="18" charset="0"/>
                <a:cs typeface="Arial" panose="020B0604020202020204" pitchFamily="34" charset="0"/>
              </a:rPr>
              <a:t>    </a:t>
            </a:r>
            <a:r>
              <a:rPr lang="en-US" sz="1200">
                <a:latin typeface="Times New Roman" panose="02020603050405020304" pitchFamily="18" charset="0"/>
                <a:cs typeface="Arial" panose="020B0604020202020204" pitchFamily="34" charset="0"/>
              </a:rPr>
              <a:t>       90       </a:t>
            </a:r>
            <a:r>
              <a:rPr lang="fa-IR" sz="1200">
                <a:latin typeface="Times New Roman" panose="02020603050405020304" pitchFamily="18" charset="0"/>
                <a:cs typeface="Arial" panose="020B0604020202020204" pitchFamily="34" charset="0"/>
              </a:rPr>
              <a:t>            </a:t>
            </a:r>
            <a:r>
              <a:rPr lang="en-US" sz="1200">
                <a:latin typeface="Times New Roman" panose="02020603050405020304" pitchFamily="18" charset="0"/>
                <a:cs typeface="Arial" panose="020B0604020202020204" pitchFamily="34" charset="0"/>
              </a:rPr>
              <a:t>              120    	</a:t>
            </a:r>
            <a:endParaRPr lang="en-US">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additive="base">
                                        <p:cTn id="7" dur="500" fill="hold"/>
                                        <p:tgtEl>
                                          <p:spTgt spid="44036"/>
                                        </p:tgtEl>
                                        <p:attrNameLst>
                                          <p:attrName>ppt_x</p:attrName>
                                        </p:attrNameLst>
                                      </p:cBhvr>
                                      <p:tavLst>
                                        <p:tav tm="0">
                                          <p:val>
                                            <p:strVal val="#ppt_x"/>
                                          </p:val>
                                        </p:tav>
                                        <p:tav tm="100000">
                                          <p:val>
                                            <p:strVal val="#ppt_x"/>
                                          </p:val>
                                        </p:tav>
                                      </p:tavLst>
                                    </p:anim>
                                    <p:anim calcmode="lin" valueType="num">
                                      <p:cBhvr additive="base">
                                        <p:cTn id="8" dur="500" fill="hold"/>
                                        <p:tgtEl>
                                          <p:spTgt spid="440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4036"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fa-IR" sz="3600" b="1">
                <a:cs typeface="B Titr" panose="00000700000000000000" pitchFamily="2" charset="-78"/>
              </a:rPr>
              <a:t>نتايج مرحله سوم</a:t>
            </a:r>
            <a:r>
              <a:rPr lang="en-US" sz="3600">
                <a:cs typeface="B Titr" panose="00000700000000000000" pitchFamily="2" charset="-78"/>
              </a:rPr>
              <a:t> </a:t>
            </a:r>
          </a:p>
        </p:txBody>
      </p:sp>
      <p:pic>
        <p:nvPicPr>
          <p:cNvPr id="46084" name="Picture 4"/>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971550" y="1412875"/>
            <a:ext cx="7488238" cy="4443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5" name="Rectangle 5"/>
          <p:cNvSpPr>
            <a:spLocks noChangeArrowheads="1"/>
          </p:cNvSpPr>
          <p:nvPr/>
        </p:nvSpPr>
        <p:spPr bwMode="auto">
          <a:xfrm>
            <a:off x="1476375" y="5373688"/>
            <a:ext cx="6191250" cy="360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a:latin typeface="Times New Roman" panose="02020603050405020304" pitchFamily="18" charset="0"/>
                <a:cs typeface="Arial" panose="020B0604020202020204" pitchFamily="34" charset="0"/>
              </a:rPr>
              <a:t>Time    </a:t>
            </a:r>
            <a:r>
              <a:rPr lang="fa-IR" sz="1200">
                <a:latin typeface="Times New Roman" panose="02020603050405020304" pitchFamily="18" charset="0"/>
                <a:cs typeface="Arial" panose="020B0604020202020204" pitchFamily="34" charset="0"/>
              </a:rPr>
              <a:t>                  </a:t>
            </a:r>
            <a:r>
              <a:rPr lang="en-US" sz="1200">
                <a:latin typeface="Times New Roman" panose="02020603050405020304" pitchFamily="18" charset="0"/>
                <a:cs typeface="Arial" panose="020B0604020202020204" pitchFamily="34" charset="0"/>
              </a:rPr>
              <a:t>   10               </a:t>
            </a:r>
            <a:r>
              <a:rPr lang="fa-IR" sz="1200">
                <a:latin typeface="Times New Roman" panose="02020603050405020304" pitchFamily="18" charset="0"/>
                <a:cs typeface="Arial" panose="020B0604020202020204" pitchFamily="34" charset="0"/>
              </a:rPr>
              <a:t>   </a:t>
            </a:r>
            <a:r>
              <a:rPr lang="en-US" sz="1200">
                <a:latin typeface="Times New Roman" panose="02020603050405020304" pitchFamily="18" charset="0"/>
                <a:cs typeface="Arial" panose="020B0604020202020204" pitchFamily="34" charset="0"/>
              </a:rPr>
              <a:t>   45           </a:t>
            </a:r>
            <a:r>
              <a:rPr lang="fa-IR" sz="1200">
                <a:latin typeface="Times New Roman" panose="02020603050405020304" pitchFamily="18" charset="0"/>
                <a:cs typeface="Arial" panose="020B0604020202020204" pitchFamily="34" charset="0"/>
              </a:rPr>
              <a:t>          </a:t>
            </a:r>
            <a:r>
              <a:rPr lang="en-US" sz="1200">
                <a:latin typeface="Times New Roman" panose="02020603050405020304" pitchFamily="18" charset="0"/>
                <a:cs typeface="Arial" panose="020B0604020202020204" pitchFamily="34" charset="0"/>
              </a:rPr>
              <a:t>        90           </a:t>
            </a:r>
            <a:r>
              <a:rPr lang="fa-IR" sz="1200">
                <a:latin typeface="Times New Roman" panose="02020603050405020304" pitchFamily="18" charset="0"/>
                <a:cs typeface="Arial" panose="020B0604020202020204" pitchFamily="34" charset="0"/>
              </a:rPr>
              <a:t>            </a:t>
            </a:r>
            <a:r>
              <a:rPr lang="en-US" sz="1200">
                <a:latin typeface="Times New Roman" panose="02020603050405020304" pitchFamily="18" charset="0"/>
                <a:cs typeface="Arial" panose="020B0604020202020204" pitchFamily="34" charset="0"/>
              </a:rPr>
              <a:t>     120        min</a:t>
            </a:r>
            <a:endParaRPr lang="en-US">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box(in)">
                                      <p:cBhvr>
                                        <p:cTn id="7" dur="500"/>
                                        <p:tgtEl>
                                          <p:spTgt spid="460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46084"/>
                                        </p:tgtEl>
                                        <p:attrNameLst>
                                          <p:attrName>style.visibility</p:attrName>
                                        </p:attrNameLst>
                                      </p:cBhvr>
                                      <p:to>
                                        <p:strVal val="visible"/>
                                      </p:to>
                                    </p:set>
                                    <p:animEffect transition="in" filter="circle(in)">
                                      <p:cBhvr>
                                        <p:cTn id="12" dur="20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914400" y="188913"/>
            <a:ext cx="8229600" cy="850900"/>
          </a:xfrm>
        </p:spPr>
        <p:txBody>
          <a:bodyPr/>
          <a:lstStyle/>
          <a:p>
            <a:r>
              <a:rPr lang="fa-IR" sz="3600" b="1">
                <a:cs typeface="B Titr" panose="00000700000000000000" pitchFamily="2" charset="-78"/>
              </a:rPr>
              <a:t>نتايج مرحله چهارم</a:t>
            </a:r>
            <a:r>
              <a:rPr lang="en-US" sz="3600">
                <a:cs typeface="B Titr" panose="00000700000000000000" pitchFamily="2" charset="-78"/>
              </a:rPr>
              <a:t> </a:t>
            </a:r>
          </a:p>
        </p:txBody>
      </p:sp>
      <p:grpSp>
        <p:nvGrpSpPr>
          <p:cNvPr id="48132" name="Group 4"/>
          <p:cNvGrpSpPr>
            <a:grpSpLocks noChangeAspect="1"/>
          </p:cNvGrpSpPr>
          <p:nvPr/>
        </p:nvGrpSpPr>
        <p:grpSpPr bwMode="auto">
          <a:xfrm>
            <a:off x="1331913" y="1052513"/>
            <a:ext cx="6192837" cy="5805487"/>
            <a:chOff x="2134" y="2411"/>
            <a:chExt cx="8070" cy="8430"/>
          </a:xfrm>
        </p:grpSpPr>
        <p:sp>
          <p:nvSpPr>
            <p:cNvPr id="48133" name="AutoShape 5"/>
            <p:cNvSpPr>
              <a:spLocks noChangeAspect="1" noChangeArrowheads="1"/>
            </p:cNvSpPr>
            <p:nvPr/>
          </p:nvSpPr>
          <p:spPr bwMode="auto">
            <a:xfrm>
              <a:off x="2134" y="2411"/>
              <a:ext cx="8070" cy="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aphicFrame>
          <p:nvGraphicFramePr>
            <p:cNvPr id="48134" name="Object 6"/>
            <p:cNvGraphicFramePr>
              <a:graphicFrameLocks noChangeAspect="1"/>
            </p:cNvGraphicFramePr>
            <p:nvPr/>
          </p:nvGraphicFramePr>
          <p:xfrm>
            <a:off x="2134" y="2411"/>
            <a:ext cx="8055" cy="4140"/>
          </p:xfrm>
          <a:graphic>
            <a:graphicData uri="http://schemas.openxmlformats.org/presentationml/2006/ole">
              <mc:AlternateContent xmlns:mc="http://schemas.openxmlformats.org/markup-compatibility/2006">
                <mc:Choice xmlns:v="urn:schemas-microsoft-com:vml" Requires="v">
                  <p:oleObj spid="_x0000_s48138" name="Chart" r:id="rId4" imgW="5114976" imgH="2466923" progId="Excel.Chart.8">
                    <p:embed/>
                  </p:oleObj>
                </mc:Choice>
                <mc:Fallback>
                  <p:oleObj name="Chart" r:id="rId4" imgW="5114976" imgH="2466923" progId="Excel.Chart.8">
                    <p:embed/>
                    <p:pic>
                      <p:nvPicPr>
                        <p:cNvPr id="0" name="Object 6"/>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4" y="2411"/>
                          <a:ext cx="8055" cy="414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35" name="Object 7"/>
            <p:cNvGraphicFramePr>
              <a:graphicFrameLocks noChangeAspect="1"/>
            </p:cNvGraphicFramePr>
            <p:nvPr/>
          </p:nvGraphicFramePr>
          <p:xfrm>
            <a:off x="2134" y="6551"/>
            <a:ext cx="8070" cy="4245"/>
          </p:xfrm>
          <a:graphic>
            <a:graphicData uri="http://schemas.openxmlformats.org/presentationml/2006/ole">
              <mc:AlternateContent xmlns:mc="http://schemas.openxmlformats.org/markup-compatibility/2006">
                <mc:Choice xmlns:v="urn:schemas-microsoft-com:vml" Requires="v">
                  <p:oleObj spid="_x0000_s48139" name="Chart" r:id="rId6" imgW="5124416" imgH="2695557" progId="Excel.Chart.8">
                    <p:embed/>
                  </p:oleObj>
                </mc:Choice>
                <mc:Fallback>
                  <p:oleObj name="Chart" r:id="rId6" imgW="5124416" imgH="2695557" progId="Excel.Chart.8">
                    <p:embed/>
                    <p:pic>
                      <p:nvPicPr>
                        <p:cNvPr id="0" name="Object 7"/>
                        <p:cNvPicPr>
                          <a:picLocks noRot="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4" y="6551"/>
                          <a:ext cx="8070" cy="424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6" name="Rectangle 8"/>
            <p:cNvSpPr>
              <a:spLocks noChangeArrowheads="1"/>
            </p:cNvSpPr>
            <p:nvPr/>
          </p:nvSpPr>
          <p:spPr bwMode="auto">
            <a:xfrm>
              <a:off x="2854" y="10001"/>
              <a:ext cx="7200" cy="540"/>
            </a:xfrm>
            <a:prstGeom prst="rect">
              <a:avLst/>
            </a:prstGeom>
            <a:solidFill>
              <a:srgbClr val="FFFFFF"/>
            </a:solidFill>
            <a:ln w="9525">
              <a:solidFill>
                <a:srgbClr val="000000"/>
              </a:solidFill>
              <a:miter lim="800000"/>
              <a:headEnd/>
              <a:tailEnd/>
            </a:ln>
          </p:spPr>
          <p:txBody>
            <a:bodyPr/>
            <a:lstStyle/>
            <a:p>
              <a:pPr rtl="1" eaLnBrk="1" hangingPunct="1"/>
              <a:r>
                <a:rPr lang="en-US" sz="1000">
                  <a:latin typeface="Times New Roman" panose="02020603050405020304" pitchFamily="18" charset="0"/>
                  <a:cs typeface="Arial" panose="020B0604020202020204" pitchFamily="34" charset="0"/>
                </a:rPr>
                <a:t>   Sor              3.21                   6.66                      11.16                    17.71      m3/m2.h</a:t>
              </a:r>
              <a:endParaRPr lang="en-US">
                <a:cs typeface="Arial" panose="020B0604020202020204" pitchFamily="34" charset="0"/>
              </a:endParaRPr>
            </a:p>
          </p:txBody>
        </p:sp>
        <p:sp>
          <p:nvSpPr>
            <p:cNvPr id="48137" name="Rectangle 9"/>
            <p:cNvSpPr>
              <a:spLocks noChangeArrowheads="1"/>
            </p:cNvSpPr>
            <p:nvPr/>
          </p:nvSpPr>
          <p:spPr bwMode="auto">
            <a:xfrm>
              <a:off x="2854" y="5831"/>
              <a:ext cx="7200" cy="540"/>
            </a:xfrm>
            <a:prstGeom prst="rect">
              <a:avLst/>
            </a:prstGeom>
            <a:solidFill>
              <a:srgbClr val="FFFFFF"/>
            </a:solidFill>
            <a:ln w="9525">
              <a:solidFill>
                <a:srgbClr val="000000"/>
              </a:solidFill>
              <a:miter lim="800000"/>
              <a:headEnd/>
              <a:tailEnd/>
            </a:ln>
          </p:spPr>
          <p:txBody>
            <a:bodyPr/>
            <a:lstStyle/>
            <a:p>
              <a:pPr rtl="1" eaLnBrk="1" hangingPunct="1"/>
              <a:r>
                <a:rPr lang="en-US" sz="1000">
                  <a:latin typeface="Times New Roman" panose="02020603050405020304" pitchFamily="18" charset="0"/>
                  <a:cs typeface="Arial" panose="020B0604020202020204" pitchFamily="34" charset="0"/>
                </a:rPr>
                <a:t>   Sor              3.21               6.66                  11.16               17.71            m3/m2.h</a:t>
              </a:r>
              <a:endParaRPr lang="en-US">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barn(inHorizontal)">
                                      <p:cBhvr>
                                        <p:cTn id="7"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179388" y="0"/>
            <a:ext cx="8229600" cy="993775"/>
          </a:xfrm>
        </p:spPr>
        <p:txBody>
          <a:bodyPr/>
          <a:lstStyle/>
          <a:p>
            <a:r>
              <a:rPr lang="fa-IR" sz="3600" b="1">
                <a:cs typeface="B Titr" panose="00000700000000000000" pitchFamily="2" charset="-78"/>
              </a:rPr>
              <a:t>نتايج مرحله پنجم</a:t>
            </a:r>
            <a:r>
              <a:rPr lang="en-US" sz="3600">
                <a:cs typeface="B Titr" panose="00000700000000000000" pitchFamily="2" charset="-78"/>
              </a:rPr>
              <a:t> </a:t>
            </a:r>
          </a:p>
        </p:txBody>
      </p:sp>
      <p:grpSp>
        <p:nvGrpSpPr>
          <p:cNvPr id="50180" name="Group 4"/>
          <p:cNvGrpSpPr>
            <a:grpSpLocks noChangeAspect="1"/>
          </p:cNvGrpSpPr>
          <p:nvPr/>
        </p:nvGrpSpPr>
        <p:grpSpPr bwMode="auto">
          <a:xfrm>
            <a:off x="1547813" y="908050"/>
            <a:ext cx="5935662" cy="5780088"/>
            <a:chOff x="2308" y="7487"/>
            <a:chExt cx="6433" cy="6264"/>
          </a:xfrm>
        </p:grpSpPr>
        <p:sp>
          <p:nvSpPr>
            <p:cNvPr id="50181" name="AutoShape 5"/>
            <p:cNvSpPr>
              <a:spLocks noChangeAspect="1" noChangeArrowheads="1"/>
            </p:cNvSpPr>
            <p:nvPr/>
          </p:nvSpPr>
          <p:spPr bwMode="auto">
            <a:xfrm>
              <a:off x="2308" y="7487"/>
              <a:ext cx="6433" cy="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aphicFrame>
          <p:nvGraphicFramePr>
            <p:cNvPr id="50182" name="Object 6"/>
            <p:cNvGraphicFramePr>
              <a:graphicFrameLocks noChangeAspect="1"/>
            </p:cNvGraphicFramePr>
            <p:nvPr/>
          </p:nvGraphicFramePr>
          <p:xfrm>
            <a:off x="2308" y="7487"/>
            <a:ext cx="6433" cy="3217"/>
          </p:xfrm>
          <a:graphic>
            <a:graphicData uri="http://schemas.openxmlformats.org/presentationml/2006/ole">
              <mc:AlternateContent xmlns:mc="http://schemas.openxmlformats.org/markup-compatibility/2006">
                <mc:Choice xmlns:v="urn:schemas-microsoft-com:vml" Requires="v">
                  <p:oleObj spid="_x0000_s50184" name="Chart" r:id="rId4" imgW="5095824" imgH="2571657" progId="Excel.Chart.8">
                    <p:embed/>
                  </p:oleObj>
                </mc:Choice>
                <mc:Fallback>
                  <p:oleObj name="Chart" r:id="rId4" imgW="5095824" imgH="2571657" progId="Excel.Chart.8">
                    <p:embed/>
                    <p:pic>
                      <p:nvPicPr>
                        <p:cNvPr id="0" name="Object 6"/>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8" y="7487"/>
                          <a:ext cx="6433" cy="321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183" name="Object 7"/>
            <p:cNvGraphicFramePr>
              <a:graphicFrameLocks noChangeAspect="1"/>
            </p:cNvGraphicFramePr>
            <p:nvPr/>
          </p:nvGraphicFramePr>
          <p:xfrm>
            <a:off x="2308" y="10511"/>
            <a:ext cx="6420" cy="3240"/>
          </p:xfrm>
          <a:graphic>
            <a:graphicData uri="http://schemas.openxmlformats.org/presentationml/2006/ole">
              <mc:AlternateContent xmlns:mc="http://schemas.openxmlformats.org/markup-compatibility/2006">
                <mc:Choice xmlns:v="urn:schemas-microsoft-com:vml" Requires="v">
                  <p:oleObj spid="_x0000_s50185" name="Chart" r:id="rId6" imgW="5095824" imgH="2571657" progId="Excel.Chart.8">
                    <p:embed/>
                  </p:oleObj>
                </mc:Choice>
                <mc:Fallback>
                  <p:oleObj name="Chart" r:id="rId6" imgW="5095824" imgH="2571657" progId="Excel.Chart.8">
                    <p:embed/>
                    <p:pic>
                      <p:nvPicPr>
                        <p:cNvPr id="0" name="Object 7"/>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8" y="10511"/>
                          <a:ext cx="6420" cy="324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wedge">
                                      <p:cBhvr>
                                        <p:cTn id="7" dur="20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fa-IR" sz="3600" b="1">
                <a:cs typeface="B Titr" panose="00000700000000000000" pitchFamily="2" charset="-78"/>
              </a:rPr>
              <a:t>نتايج مرحله ششم</a:t>
            </a:r>
            <a:r>
              <a:rPr lang="en-US" sz="3600">
                <a:cs typeface="B Titr" panose="00000700000000000000" pitchFamily="2" charset="-78"/>
              </a:rPr>
              <a:t> </a:t>
            </a:r>
          </a:p>
        </p:txBody>
      </p:sp>
      <p:pic>
        <p:nvPicPr>
          <p:cNvPr id="52233" name="Picture 9"/>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827088" y="1412875"/>
            <a:ext cx="7561262" cy="4537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52233"/>
                                        </p:tgtEl>
                                        <p:attrNameLst>
                                          <p:attrName>style.visibility</p:attrName>
                                        </p:attrNameLst>
                                      </p:cBhvr>
                                      <p:to>
                                        <p:strVal val="visible"/>
                                      </p:to>
                                    </p:set>
                                    <p:animEffect transition="in" filter="wedge">
                                      <p:cBhvr>
                                        <p:cTn id="7" dur="2000"/>
                                        <p:tgtEl>
                                          <p:spTgt spid="52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395" name="Rectangle 3"/>
          <p:cNvSpPr>
            <a:spLocks noGrp="1" noChangeArrowheads="1"/>
          </p:cNvSpPr>
          <p:nvPr>
            <p:ph type="body" idx="1"/>
          </p:nvPr>
        </p:nvSpPr>
        <p:spPr/>
        <p:txBody>
          <a:bodyPr/>
          <a:lstStyle/>
          <a:p>
            <a:r>
              <a:rPr lang="fa-IR">
                <a:cs typeface="B Nazanin" panose="00000400000000000000" pitchFamily="2" charset="-78"/>
              </a:rPr>
              <a:t>هدف از انجام اين مطالعه بررسي بازده رزين هاي تبادل يوني كاتيوني سديمي در حذف فلز نقره و ارزيابي امكان كاربرد آن بعنوان يك روش پيشنهادي جهت حذف اين الاينده در صنايع ابكاري است</a:t>
            </a:r>
            <a:r>
              <a:rPr lang="fa-IR"/>
              <a:t> </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fa-IR" sz="3200">
                <a:cs typeface="B Titr" panose="00000700000000000000" pitchFamily="2" charset="-78"/>
              </a:rPr>
              <a:t>پیشنهادات در مورد صنعت آبکاری مطالعه</a:t>
            </a:r>
            <a:endParaRPr lang="en-US" sz="3200">
              <a:cs typeface="B Titr" panose="00000700000000000000" pitchFamily="2" charset="-78"/>
            </a:endParaRPr>
          </a:p>
        </p:txBody>
      </p:sp>
      <p:sp>
        <p:nvSpPr>
          <p:cNvPr id="136195" name="Rectangle 3"/>
          <p:cNvSpPr>
            <a:spLocks noGrp="1" noChangeArrowheads="1"/>
          </p:cNvSpPr>
          <p:nvPr>
            <p:ph type="body" idx="1"/>
          </p:nvPr>
        </p:nvSpPr>
        <p:spPr/>
        <p:txBody>
          <a:bodyPr/>
          <a:lstStyle/>
          <a:p>
            <a:pPr algn="just">
              <a:lnSpc>
                <a:spcPct val="90000"/>
              </a:lnSpc>
            </a:pPr>
            <a:r>
              <a:rPr lang="fa-IR">
                <a:cs typeface="B Nazanin" panose="00000400000000000000" pitchFamily="2" charset="-78"/>
              </a:rPr>
              <a:t>با توجه به نتايج بدست آمده از ستون رزين تبادل يوني كاتيوني سديمي ميتوان گفت كه اين رزين ها قابليت هاي بالائي در حذف فلزات سنگيني مانند نقره از پساب ها به ويژه در زماني كه غلظت نقره در آنها خروجي بالا باشد دارند.</a:t>
            </a:r>
          </a:p>
          <a:p>
            <a:pPr algn="just">
              <a:lnSpc>
                <a:spcPct val="90000"/>
              </a:lnSpc>
            </a:pPr>
            <a:r>
              <a:rPr lang="fa-IR">
                <a:cs typeface="B Nazanin" panose="00000400000000000000" pitchFamily="2" charset="-78"/>
              </a:rPr>
              <a:t>با توجه به اينكه در آبكاري مورد تحقيق حجم  فاضلاب حاوي نقره كم و غلظت آن قابل توجه  ميباشد  اين روش براي حذف نقره از اين فاضلاب مناسب به نظر ميرد و با توجه به اينكه از محلولهاي غليظ نقره در اين نوع آبكاري استفاده ميشود ميتوان مسئله بازيافت نقره را نيز در صورت امكان مد نظر قرار داد.</a:t>
            </a:r>
            <a:endParaRPr lang="en-US">
              <a:cs typeface="B Nazanin" panose="00000400000000000000" pitchFamily="2" charset="-78"/>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3" name="Rectangle 3"/>
          <p:cNvSpPr>
            <a:spLocks noGrp="1" noChangeArrowheads="1"/>
          </p:cNvSpPr>
          <p:nvPr>
            <p:ph type="body" idx="1"/>
          </p:nvPr>
        </p:nvSpPr>
        <p:spPr>
          <a:xfrm>
            <a:off x="468313" y="549275"/>
            <a:ext cx="8229600" cy="5605463"/>
          </a:xfrm>
        </p:spPr>
        <p:txBody>
          <a:bodyPr/>
          <a:lstStyle/>
          <a:p>
            <a:pPr algn="just"/>
            <a:r>
              <a:rPr lang="fa-IR">
                <a:cs typeface="B Nazanin" panose="00000400000000000000" pitchFamily="2" charset="-78"/>
              </a:rPr>
              <a:t>همانگونه كه از جدول مشخص است ميزان فاضلاب حاوي نقره بسيار پائين و  غلظت آن قابل توجه است . بمنظور كاهش آلايندگي نقره در پساب خروجي واحد مذكور دو راهكار پيشنهاد ميگردد:</a:t>
            </a:r>
          </a:p>
          <a:p>
            <a:pPr algn="just"/>
            <a:r>
              <a:rPr lang="fa-IR">
                <a:cs typeface="B Nazanin" panose="00000400000000000000" pitchFamily="2" charset="-78"/>
              </a:rPr>
              <a:t>الف : با اتخاذ تدابير مديريتي  و استفاده بهينه از محلولهاي تهيه شده غلظت نقره موجود در پساب خروجي را كاهش داد. </a:t>
            </a:r>
          </a:p>
          <a:p>
            <a:pPr algn="just"/>
            <a:r>
              <a:rPr lang="fa-IR">
                <a:cs typeface="B Nazanin" panose="00000400000000000000" pitchFamily="2" charset="-78"/>
              </a:rPr>
              <a:t>ب: با استفاده از يك ستون رزين تبادل يوني  و يك مخزن ذخيره پساب ، نقره موجود در پساب را با استفاده از روش تبادل يوني جذب و در صورت امكان بازيافت كرد. .</a:t>
            </a:r>
            <a:endParaRPr lang="en-US">
              <a:cs typeface="B Nazanin" panose="00000400000000000000" pitchFamily="2" charset="-78"/>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fa-IR" sz="3600" b="1">
                <a:cs typeface="B Titr" panose="00000700000000000000" pitchFamily="2" charset="-78"/>
              </a:rPr>
              <a:t>پیشنهاد در مورد مطالعات آتی</a:t>
            </a:r>
            <a:r>
              <a:rPr lang="en-US"/>
              <a:t> </a:t>
            </a:r>
          </a:p>
        </p:txBody>
      </p:sp>
      <p:sp>
        <p:nvSpPr>
          <p:cNvPr id="140291" name="Rectangle 3"/>
          <p:cNvSpPr>
            <a:spLocks noGrp="1" noChangeArrowheads="1"/>
          </p:cNvSpPr>
          <p:nvPr>
            <p:ph type="body" idx="1"/>
          </p:nvPr>
        </p:nvSpPr>
        <p:spPr/>
        <p:txBody>
          <a:bodyPr/>
          <a:lstStyle/>
          <a:p>
            <a:pPr algn="just"/>
            <a:r>
              <a:rPr lang="fa-IR">
                <a:cs typeface="B Nazanin" panose="00000400000000000000" pitchFamily="2" charset="-78"/>
              </a:rPr>
              <a:t>الف-  افزایش بار سطحی به بالاتر از 30 متر بر ساعت</a:t>
            </a:r>
          </a:p>
          <a:p>
            <a:pPr algn="just"/>
            <a:r>
              <a:rPr lang="fa-IR">
                <a:cs typeface="B Nazanin" panose="00000400000000000000" pitchFamily="2" charset="-78"/>
              </a:rPr>
              <a:t>ب- افزایش زمان بهره برداری از رزین تا چند ساعت</a:t>
            </a:r>
          </a:p>
          <a:p>
            <a:pPr algn="just"/>
            <a:r>
              <a:rPr lang="fa-IR">
                <a:cs typeface="B Nazanin" panose="00000400000000000000" pitchFamily="2" charset="-78"/>
              </a:rPr>
              <a:t>ج -  تعیین تاثیر ماده احیا کننده بر بازده </a:t>
            </a:r>
          </a:p>
          <a:p>
            <a:pPr algn="just"/>
            <a:r>
              <a:rPr lang="fa-IR">
                <a:cs typeface="B Nazanin" panose="00000400000000000000" pitchFamily="2" charset="-78"/>
              </a:rPr>
              <a:t>د – مطالعه گسترده تر بازده با در نظر گرفتن پارامتر پی اچ</a:t>
            </a:r>
          </a:p>
          <a:p>
            <a:pPr algn="just"/>
            <a:r>
              <a:rPr lang="fa-IR">
                <a:cs typeface="B Nazanin" panose="00000400000000000000" pitchFamily="2" charset="-78"/>
              </a:rPr>
              <a:t>ه- بررسی تاثیر دما بر رزین</a:t>
            </a:r>
          </a:p>
          <a:p>
            <a:pPr algn="just"/>
            <a:r>
              <a:rPr lang="fa-IR">
                <a:cs typeface="B Nazanin" panose="00000400000000000000" pitchFamily="2" charset="-78"/>
              </a:rPr>
              <a:t>و – مطالعه بر روی انواع دیگر رزینهای تبائل یون</a:t>
            </a:r>
          </a:p>
          <a:p>
            <a:pPr algn="just"/>
            <a:r>
              <a:rPr lang="fa-IR">
                <a:cs typeface="B Nazanin" panose="00000400000000000000" pitchFamily="2" charset="-78"/>
              </a:rPr>
              <a:t>ز- مطالعه بر روی رزینهای مشابه دیگر موجود</a:t>
            </a:r>
          </a:p>
          <a:p>
            <a:pPr algn="just"/>
            <a:endParaRPr lang="fa-IR">
              <a:cs typeface="B Nazanin" panose="00000400000000000000" pitchFamily="2" charset="-78"/>
            </a:endParaRPr>
          </a:p>
          <a:p>
            <a:pPr algn="just"/>
            <a:endParaRPr lang="fa-IR">
              <a:cs typeface="B Nazanin" panose="00000400000000000000" pitchFamily="2" charset="-78"/>
            </a:endParaRPr>
          </a:p>
          <a:p>
            <a:pPr algn="just"/>
            <a:endParaRPr lang="en-US">
              <a:cs typeface="B Nazanin" panose="00000400000000000000" pitchFamily="2" charset="-78"/>
            </a:endParaRPr>
          </a:p>
          <a:p>
            <a:pPr algn="just"/>
            <a:endParaRPr lang="en-US">
              <a:cs typeface="B Nazanin" panose="00000400000000000000" pitchFamily="2" charset="-78"/>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90" name="Rectangle 6"/>
          <p:cNvSpPr>
            <a:spLocks noChangeArrowheads="1"/>
          </p:cNvSpPr>
          <p:nvPr/>
        </p:nvSpPr>
        <p:spPr bwMode="auto">
          <a:xfrm>
            <a:off x="827088" y="476250"/>
            <a:ext cx="4105275"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sz="17200">
                <a:solidFill>
                  <a:srgbClr val="FFFF00"/>
                </a:solidFill>
                <a:cs typeface="B Titr" panose="00000700000000000000" pitchFamily="2" charset="-78"/>
              </a:rPr>
              <a:t>پایان</a:t>
            </a:r>
            <a:endParaRPr lang="en-US" sz="17200">
              <a:solidFill>
                <a:srgbClr val="FFFF00"/>
              </a:solidFill>
              <a:cs typeface="B Titr" panose="000007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44390"/>
                                        </p:tgtEl>
                                        <p:attrNameLst>
                                          <p:attrName>style.visibility</p:attrName>
                                        </p:attrNameLst>
                                      </p:cBhvr>
                                      <p:to>
                                        <p:strVal val="visible"/>
                                      </p:to>
                                    </p:set>
                                    <p:animEffect transition="in" filter="fade">
                                      <p:cBhvr>
                                        <p:cTn id="7" dur="3000"/>
                                        <p:tgtEl>
                                          <p:spTgt spid="144390"/>
                                        </p:tgtEl>
                                      </p:cBhvr>
                                    </p:animEffect>
                                    <p:anim calcmode="lin" valueType="num">
                                      <p:cBhvr>
                                        <p:cTn id="8" dur="3000" fill="hold"/>
                                        <p:tgtEl>
                                          <p:spTgt spid="144390"/>
                                        </p:tgtEl>
                                        <p:attrNameLst>
                                          <p:attrName>ppt_w</p:attrName>
                                        </p:attrNameLst>
                                      </p:cBhvr>
                                      <p:tavLst>
                                        <p:tav tm="0" fmla="#ppt_w*sin(2.5*pi*$)">
                                          <p:val>
                                            <p:fltVal val="0"/>
                                          </p:val>
                                        </p:tav>
                                        <p:tav tm="100000">
                                          <p:val>
                                            <p:fltVal val="1"/>
                                          </p:val>
                                        </p:tav>
                                      </p:tavLst>
                                    </p:anim>
                                    <p:anim calcmode="lin" valueType="num">
                                      <p:cBhvr>
                                        <p:cTn id="9" dur="3000" fill="hold"/>
                                        <p:tgtEl>
                                          <p:spTgt spid="144390"/>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mph" presetSubtype="1" grpId="1" nodeType="clickEffect">
                                  <p:stCondLst>
                                    <p:cond delay="0"/>
                                  </p:stCondLst>
                                  <p:iterate type="lt">
                                    <p:tmAbs val="0"/>
                                  </p:iterate>
                                  <p:childTnLst>
                                    <p:set>
                                      <p:cBhvr override="childStyle">
                                        <p:cTn id="13" dur="indefinite"/>
                                        <p:tgtEl>
                                          <p:spTgt spid="144390"/>
                                        </p:tgtEl>
                                        <p:attrNameLst>
                                          <p:attrName>style.fontStyle</p:attrName>
                                        </p:attrNameLst>
                                      </p:cBhvr>
                                      <p:to>
                                        <p:strVal val="normal"/>
                                      </p:to>
                                    </p:set>
                                    <p:set>
                                      <p:cBhvr override="childStyle">
                                        <p:cTn id="14" dur="indefinite"/>
                                        <p:tgtEl>
                                          <p:spTgt spid="144390"/>
                                        </p:tgtEl>
                                        <p:attrNameLst>
                                          <p:attrName>style.fontWeight</p:attrName>
                                        </p:attrNameLst>
                                      </p:cBhvr>
                                      <p:to>
                                        <p:strVal val="bold"/>
                                      </p:to>
                                    </p:set>
                                    <p:set>
                                      <p:cBhvr override="childStyle">
                                        <p:cTn id="15" dur="indefinite"/>
                                        <p:tgtEl>
                                          <p:spTgt spid="144390"/>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0" grpId="0"/>
      <p:bldP spid="144390"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fa-IR" sz="3600" b="1">
                <a:effectLst>
                  <a:outerShdw blurRad="38100" dist="38100" dir="2700000" algn="tl">
                    <a:srgbClr val="FFFFFF"/>
                  </a:outerShdw>
                </a:effectLst>
                <a:cs typeface="B Titr" panose="00000700000000000000" pitchFamily="2" charset="-78"/>
              </a:rPr>
              <a:t>صنايع آبكاري</a:t>
            </a:r>
            <a:endParaRPr lang="en-US" sz="3600" b="1">
              <a:effectLst>
                <a:outerShdw blurRad="38100" dist="38100" dir="2700000" algn="tl">
                  <a:srgbClr val="FFFFFF"/>
                </a:outerShdw>
              </a:effectLst>
              <a:cs typeface="B Titr" panose="00000700000000000000" pitchFamily="2" charset="-78"/>
            </a:endParaRPr>
          </a:p>
        </p:txBody>
      </p:sp>
      <p:sp>
        <p:nvSpPr>
          <p:cNvPr id="7171" name="Rectangle 3"/>
          <p:cNvSpPr>
            <a:spLocks noGrp="1" noChangeArrowheads="1"/>
          </p:cNvSpPr>
          <p:nvPr>
            <p:ph type="body" idx="1"/>
          </p:nvPr>
        </p:nvSpPr>
        <p:spPr/>
        <p:txBody>
          <a:bodyPr/>
          <a:lstStyle/>
          <a:p>
            <a:pPr algn="just"/>
            <a:r>
              <a:rPr lang="fa-IR">
                <a:cs typeface="B Nazanin" panose="00000400000000000000" pitchFamily="2" charset="-78"/>
              </a:rPr>
              <a:t>در بيشتر نقاط دنيا صنايع هميشه بر مبناي فراواني آب در يک منطقه احداث مي گردد . صنايع آبکاري هم از اين قاعده مستثني نيستند . در اين صنعت آب نسبتاً زيادي بعنوان آب کشيدن محصولات آبکاري شده – شستشوي اوليه قطعاتي که بايد آبکاري شود به منظور جداسازي رسوبات و ناخالصي ها از روي آنها – تهيه محلولهاي شيميائي شستشوي قطعات و محلولهاي آبکاري ، مصرف مي شود</a:t>
            </a:r>
            <a:r>
              <a:rPr lang="fa-IR"/>
              <a:t> .</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179388" y="2781300"/>
            <a:ext cx="8785225" cy="1143000"/>
          </a:xfrm>
        </p:spPr>
        <p:txBody>
          <a:bodyPr/>
          <a:lstStyle/>
          <a:p>
            <a:r>
              <a:rPr lang="fa-IR" sz="3600" b="1">
                <a:cs typeface="B Titr" panose="00000700000000000000" pitchFamily="2" charset="-78"/>
              </a:rPr>
              <a:t> معرفي صنایع ابکاری و تشريح کاربرد نقره در آن</a:t>
            </a:r>
            <a:r>
              <a:rPr lang="fa-IR" sz="3600" b="1">
                <a:cs typeface="B Nazanin" panose="00000400000000000000" pitchFamily="2" charset="-78"/>
              </a:rPr>
              <a:t/>
            </a:r>
            <a:br>
              <a:rPr lang="fa-IR" sz="3600" b="1">
                <a:cs typeface="B Nazanin" panose="00000400000000000000" pitchFamily="2" charset="-78"/>
              </a:rPr>
            </a:br>
            <a:endParaRPr lang="en-US" sz="3600" b="1">
              <a:cs typeface="B Nazanin" panose="00000400000000000000"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706437"/>
          </a:xfrm>
        </p:spPr>
        <p:txBody>
          <a:bodyPr/>
          <a:lstStyle/>
          <a:p>
            <a:r>
              <a:rPr lang="fa-IR" sz="3600" b="1">
                <a:cs typeface="B Titr" panose="00000700000000000000" pitchFamily="2" charset="-78"/>
              </a:rPr>
              <a:t>كيفيت پسابهاي صنايع آبكاري</a:t>
            </a:r>
            <a:r>
              <a:rPr lang="fa-IR" sz="3600">
                <a:cs typeface="B Titr" panose="00000700000000000000" pitchFamily="2" charset="-78"/>
              </a:rPr>
              <a:t> </a:t>
            </a:r>
            <a:endParaRPr lang="en-US" sz="3600">
              <a:cs typeface="B Titr" panose="00000700000000000000" pitchFamily="2" charset="-78"/>
            </a:endParaRPr>
          </a:p>
        </p:txBody>
      </p:sp>
      <p:sp>
        <p:nvSpPr>
          <p:cNvPr id="9219" name="Rectangle 3"/>
          <p:cNvSpPr>
            <a:spLocks noGrp="1" noChangeArrowheads="1"/>
          </p:cNvSpPr>
          <p:nvPr>
            <p:ph type="body" idx="1"/>
          </p:nvPr>
        </p:nvSpPr>
        <p:spPr>
          <a:xfrm>
            <a:off x="539750" y="1125538"/>
            <a:ext cx="8229600" cy="5327650"/>
          </a:xfrm>
        </p:spPr>
        <p:txBody>
          <a:bodyPr/>
          <a:lstStyle/>
          <a:p>
            <a:r>
              <a:rPr lang="fa-IR" sz="2800"/>
              <a:t>1- </a:t>
            </a:r>
            <a:r>
              <a:rPr lang="fa-IR" sz="2800">
                <a:cs typeface="B Nazanin" panose="00000400000000000000" pitchFamily="2" charset="-78"/>
              </a:rPr>
              <a:t>فلزات سنگين بصورت محلول </a:t>
            </a:r>
            <a:r>
              <a:rPr lang="fa-IR" sz="2000">
                <a:cs typeface="B Nazanin" panose="00000400000000000000" pitchFamily="2" charset="-78"/>
              </a:rPr>
              <a:t>( مانند </a:t>
            </a:r>
            <a:r>
              <a:rPr lang="en-US" sz="2000">
                <a:cs typeface="B Nazanin" panose="00000400000000000000" pitchFamily="2" charset="-78"/>
              </a:rPr>
              <a:t>Zn-pb-Ni-Fe-Cu-Cr-Cd </a:t>
            </a:r>
            <a:r>
              <a:rPr lang="fa-IR" sz="2000">
                <a:cs typeface="B Nazanin" panose="00000400000000000000" pitchFamily="2" charset="-78"/>
              </a:rPr>
              <a:t>  و </a:t>
            </a:r>
            <a:r>
              <a:rPr lang="en-US" sz="2000">
                <a:cs typeface="B Nazanin" panose="00000400000000000000" pitchFamily="2" charset="-78"/>
              </a:rPr>
              <a:t>Ag</a:t>
            </a:r>
            <a:r>
              <a:rPr lang="fa-IR" sz="2000">
                <a:cs typeface="B Nazanin" panose="00000400000000000000" pitchFamily="2" charset="-78"/>
              </a:rPr>
              <a:t> )</a:t>
            </a:r>
            <a:r>
              <a:rPr lang="fa-IR" sz="2800">
                <a:cs typeface="B Nazanin" panose="00000400000000000000" pitchFamily="2" charset="-78"/>
              </a:rPr>
              <a:t> </a:t>
            </a:r>
          </a:p>
          <a:p>
            <a:r>
              <a:rPr lang="fa-IR" sz="2800">
                <a:cs typeface="B Nazanin" panose="00000400000000000000" pitchFamily="2" charset="-78"/>
              </a:rPr>
              <a:t>2- آنيونها نظير برات ، کلرور -سيانور -فلوئور –فسفات –سولفات</a:t>
            </a:r>
          </a:p>
          <a:p>
            <a:r>
              <a:rPr lang="fa-IR" sz="2800">
                <a:cs typeface="B Nazanin" panose="00000400000000000000" pitchFamily="2" charset="-78"/>
              </a:rPr>
              <a:t>3-  کمپلکس هائي نظير </a:t>
            </a:r>
            <a:r>
              <a:rPr lang="fa-IR" sz="1800">
                <a:cs typeface="B Nazanin" panose="00000400000000000000" pitchFamily="2" charset="-78"/>
              </a:rPr>
              <a:t>سيانور –آمين –آمونياک –</a:t>
            </a:r>
            <a:r>
              <a:rPr lang="en-US" sz="1800">
                <a:cs typeface="B Nazanin" panose="00000400000000000000" pitchFamily="2" charset="-78"/>
              </a:rPr>
              <a:t>EDTA </a:t>
            </a:r>
            <a:r>
              <a:rPr lang="fa-IR" sz="1800">
                <a:cs typeface="B Nazanin" panose="00000400000000000000" pitchFamily="2" charset="-78"/>
              </a:rPr>
              <a:t>–سيترات –تارتارات –اگزالات</a:t>
            </a:r>
          </a:p>
          <a:p>
            <a:r>
              <a:rPr lang="fa-IR" sz="2800">
                <a:cs typeface="B Nazanin" panose="00000400000000000000" pitchFamily="2" charset="-78"/>
              </a:rPr>
              <a:t>4- اسيدها مانند </a:t>
            </a:r>
            <a:r>
              <a:rPr lang="en-US" sz="2000">
                <a:cs typeface="B Nazanin" panose="00000400000000000000" pitchFamily="2" charset="-78"/>
              </a:rPr>
              <a:t>H2So4 – HCl</a:t>
            </a:r>
            <a:r>
              <a:rPr lang="en-US" sz="2800">
                <a:cs typeface="B Nazanin" panose="00000400000000000000" pitchFamily="2" charset="-78"/>
              </a:rPr>
              <a:t> </a:t>
            </a:r>
            <a:r>
              <a:rPr lang="fa-IR" sz="2800">
                <a:cs typeface="B Nazanin" panose="00000400000000000000" pitchFamily="2" charset="-78"/>
              </a:rPr>
              <a:t>  و ترکيبات محلول فلزات سنگين </a:t>
            </a:r>
          </a:p>
          <a:p>
            <a:r>
              <a:rPr lang="fa-IR" sz="2800">
                <a:cs typeface="B Nazanin" panose="00000400000000000000" pitchFamily="2" charset="-78"/>
              </a:rPr>
              <a:t>5-  قليائي ها مانند فسفاتها – سيليکاتها – سورفاکتانها </a:t>
            </a:r>
          </a:p>
          <a:p>
            <a:r>
              <a:rPr lang="fa-IR" sz="2800">
                <a:cs typeface="B Nazanin" panose="00000400000000000000" pitchFamily="2" charset="-78"/>
              </a:rPr>
              <a:t>6- چربي و روغن </a:t>
            </a:r>
          </a:p>
          <a:p>
            <a:r>
              <a:rPr lang="fa-IR" sz="2800">
                <a:cs typeface="B Nazanin" panose="00000400000000000000" pitchFamily="2" charset="-78"/>
              </a:rPr>
              <a:t>7- مواد جامد خنثي </a:t>
            </a:r>
          </a:p>
          <a:p>
            <a:r>
              <a:rPr lang="fa-IR" sz="2800">
                <a:cs typeface="B Nazanin" panose="00000400000000000000" pitchFamily="2" charset="-78"/>
              </a:rPr>
              <a:t>8- مواد رنگي </a:t>
            </a:r>
          </a:p>
          <a:p>
            <a:r>
              <a:rPr lang="fa-IR" sz="2800">
                <a:cs typeface="B Nazanin" panose="00000400000000000000" pitchFamily="2" charset="-78"/>
              </a:rPr>
              <a:t>9-  مواد آلي مختلف</a:t>
            </a:r>
            <a:r>
              <a:rPr lang="fa-IR" sz="2800"/>
              <a:t> </a:t>
            </a:r>
            <a:endParaRPr lang="en-US" sz="28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Arial" panose="020B0604020202020204" pitchFamily="34" charset="0"/>
            <a:cs typeface="B Nazanin" panose="00000400000000000000" pitchFamily="2" charset="-7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560</TotalTime>
  <Words>2951</Words>
  <Application>Microsoft Office PowerPoint</Application>
  <PresentationFormat>On-screen Show (4:3)</PresentationFormat>
  <Paragraphs>312</Paragraphs>
  <Slides>63</Slides>
  <Notes>63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63</vt:i4>
      </vt:variant>
    </vt:vector>
  </HeadingPairs>
  <TitlesOfParts>
    <vt:vector size="74" baseType="lpstr">
      <vt:lpstr>Arial</vt:lpstr>
      <vt:lpstr>B Titr</vt:lpstr>
      <vt:lpstr>Lucida Fax</vt:lpstr>
      <vt:lpstr>B Nazanin</vt:lpstr>
      <vt:lpstr>Times New Roman</vt:lpstr>
      <vt:lpstr>B Lotus</vt:lpstr>
      <vt:lpstr>Titr</vt:lpstr>
      <vt:lpstr>AlMutanabi 2</vt:lpstr>
      <vt:lpstr>Default Design</vt:lpstr>
      <vt:lpstr>Microsoft Equation 3.0</vt:lpstr>
      <vt:lpstr>Microsoft Office Excel Chart</vt:lpstr>
      <vt:lpstr>بررسی عملکرد رزینهای تبادل یونی در حذف فلزات سنگین از صنایع آبکاری ( مطالعه موردی یون نقره )</vt:lpstr>
      <vt:lpstr>PowerPoint Presentation</vt:lpstr>
      <vt:lpstr>PowerPoint Presentation</vt:lpstr>
      <vt:lpstr>عناوین</vt:lpstr>
      <vt:lpstr>هدف از انجام مطالعه</vt:lpstr>
      <vt:lpstr>PowerPoint Presentation</vt:lpstr>
      <vt:lpstr>صنايع آبكاري</vt:lpstr>
      <vt:lpstr> معرفي صنایع ابکاری و تشريح کاربرد نقره در آن </vt:lpstr>
      <vt:lpstr>كيفيت پسابهاي صنايع آبكاري </vt:lpstr>
      <vt:lpstr>تصفیه فاضلابهای صنایع ابکاری</vt:lpstr>
      <vt:lpstr>PowerPoint Presentation</vt:lpstr>
      <vt:lpstr>ج- روشهای ترسیبی </vt:lpstr>
      <vt:lpstr>PowerPoint Presentation</vt:lpstr>
      <vt:lpstr>واکنش های شیمیائی ترسیب کروم 6 ظرفیتی </vt:lpstr>
      <vt:lpstr>روش تبادل یون</vt:lpstr>
      <vt:lpstr>کاربرد نقره در صنايع آبكاري</vt:lpstr>
      <vt:lpstr>ویژگیهای فیزیکی نقره</vt:lpstr>
      <vt:lpstr>تركيبات مورد استفاده در پيش آبكاري فولاد با نقره </vt:lpstr>
      <vt:lpstr>تركيبات نقره برای ابکاری </vt:lpstr>
      <vt:lpstr>مقايسه غلظت تركيبات حمام نقره تزئيني و صنعتي </vt:lpstr>
      <vt:lpstr>آشنائي رزینهای تبادل یونی</vt:lpstr>
      <vt:lpstr>تاریخچه رزينهاي تبادل يوني </vt:lpstr>
      <vt:lpstr>PowerPoint Presentation</vt:lpstr>
      <vt:lpstr>انواع رزینهای تعویض یونی از نظر نوع یون قابل مبادله </vt:lpstr>
      <vt:lpstr>رزینهای کاتیونی قوی</vt:lpstr>
      <vt:lpstr>احیای رزین کاتیونی قوی</vt:lpstr>
      <vt:lpstr>PowerPoint Presentation</vt:lpstr>
      <vt:lpstr>رزین های کاتیونی ضعیف </vt:lpstr>
      <vt:lpstr>احیاء رزین کاتیونی ضعیف</vt:lpstr>
      <vt:lpstr>رزين هاي آنيوني قوی </vt:lpstr>
      <vt:lpstr>PowerPoint Presentation</vt:lpstr>
      <vt:lpstr>رزین های آنیونی ضعیف </vt:lpstr>
      <vt:lpstr>احیاء رزین آنیونی ضعیف</vt:lpstr>
      <vt:lpstr>مطالعه موردي</vt:lpstr>
      <vt:lpstr>مروري بر تحقيقات انجام شده </vt:lpstr>
      <vt:lpstr>PowerPoint Presentation</vt:lpstr>
      <vt:lpstr>PowerPoint Presentation</vt:lpstr>
      <vt:lpstr>PowerPoint Presentation</vt:lpstr>
      <vt:lpstr> محل استقرار پايلوت  </vt:lpstr>
      <vt:lpstr> مشخصات فنی پایلوت  </vt:lpstr>
      <vt:lpstr>PowerPoint Presentation</vt:lpstr>
      <vt:lpstr>PowerPoint Presentation</vt:lpstr>
      <vt:lpstr>روش نمونه برداري و انجام آزمايشات</vt:lpstr>
      <vt:lpstr>مرحله اول</vt:lpstr>
      <vt:lpstr>مرحله دوم</vt:lpstr>
      <vt:lpstr>مرحله سوم </vt:lpstr>
      <vt:lpstr>PowerPoint Presentation</vt:lpstr>
      <vt:lpstr>مرحله پنجم </vt:lpstr>
      <vt:lpstr>مرحله ششم </vt:lpstr>
      <vt:lpstr>روش آماده سازي نمونه ها و انجام آزمايشات</vt:lpstr>
      <vt:lpstr>نتايج مطالعه </vt:lpstr>
      <vt:lpstr>نتايج مرحله اول </vt:lpstr>
      <vt:lpstr>PowerPoint Presentation</vt:lpstr>
      <vt:lpstr>نتايج مرحله دوم</vt:lpstr>
      <vt:lpstr>PowerPoint Presentation</vt:lpstr>
      <vt:lpstr>نتايج مرحله سوم </vt:lpstr>
      <vt:lpstr>نتايج مرحله چهارم </vt:lpstr>
      <vt:lpstr>نتايج مرحله پنجم </vt:lpstr>
      <vt:lpstr>نتايج مرحله ششم </vt:lpstr>
      <vt:lpstr>پیشنهادات در مورد صنعت آبکاری مطالعه</vt:lpstr>
      <vt:lpstr>PowerPoint Presentation</vt:lpstr>
      <vt:lpstr>پیشنهاد در مورد مطالعات آتی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بررسی عملکرد رزینهای تبادل یونی در حذف فلزات سنگین از صنایع آبکاری ( مطالعه موردی یون نقره )</dc:title>
  <dc:creator>Dear User!</dc:creator>
  <cp:lastModifiedBy>MRT www.Win2Farsi.com</cp:lastModifiedBy>
  <cp:revision>29</cp:revision>
  <dcterms:created xsi:type="dcterms:W3CDTF">2009-09-09T19:10:10Z</dcterms:created>
  <dcterms:modified xsi:type="dcterms:W3CDTF">2017-03-08T19:56:09Z</dcterms:modified>
</cp:coreProperties>
</file>