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57" r:id="rId2"/>
    <p:sldId id="258" r:id="rId3"/>
    <p:sldId id="260" r:id="rId4"/>
    <p:sldId id="340" r:id="rId5"/>
    <p:sldId id="342" r:id="rId6"/>
    <p:sldId id="343" r:id="rId7"/>
    <p:sldId id="344" r:id="rId8"/>
    <p:sldId id="263" r:id="rId9"/>
    <p:sldId id="264" r:id="rId10"/>
    <p:sldId id="265" r:id="rId11"/>
    <p:sldId id="266" r:id="rId12"/>
    <p:sldId id="339" r:id="rId13"/>
    <p:sldId id="261" r:id="rId14"/>
    <p:sldId id="262" r:id="rId15"/>
    <p:sldId id="346" r:id="rId16"/>
    <p:sldId id="309" r:id="rId17"/>
    <p:sldId id="267" r:id="rId18"/>
    <p:sldId id="268" r:id="rId19"/>
    <p:sldId id="269" r:id="rId20"/>
    <p:sldId id="345" r:id="rId21"/>
    <p:sldId id="270" r:id="rId22"/>
    <p:sldId id="271" r:id="rId23"/>
    <p:sldId id="272" r:id="rId24"/>
    <p:sldId id="306" r:id="rId25"/>
    <p:sldId id="319" r:id="rId26"/>
    <p:sldId id="347" r:id="rId27"/>
    <p:sldId id="308" r:id="rId28"/>
    <p:sldId id="278" r:id="rId29"/>
    <p:sldId id="366" r:id="rId30"/>
    <p:sldId id="349" r:id="rId31"/>
    <p:sldId id="279" r:id="rId32"/>
    <p:sldId id="367" r:id="rId33"/>
    <p:sldId id="282" r:id="rId34"/>
    <p:sldId id="364" r:id="rId35"/>
    <p:sldId id="281" r:id="rId36"/>
    <p:sldId id="283" r:id="rId37"/>
    <p:sldId id="365" r:id="rId38"/>
    <p:sldId id="285" r:id="rId39"/>
    <p:sldId id="287" r:id="rId40"/>
    <p:sldId id="288" r:id="rId41"/>
    <p:sldId id="289" r:id="rId42"/>
    <p:sldId id="370" r:id="rId43"/>
    <p:sldId id="353" r:id="rId44"/>
    <p:sldId id="294" r:id="rId45"/>
    <p:sldId id="354" r:id="rId46"/>
    <p:sldId id="296" r:id="rId47"/>
    <p:sldId id="350" r:id="rId48"/>
    <p:sldId id="311" r:id="rId49"/>
    <p:sldId id="290" r:id="rId50"/>
    <p:sldId id="291" r:id="rId51"/>
    <p:sldId id="292" r:id="rId52"/>
    <p:sldId id="293" r:id="rId53"/>
    <p:sldId id="312" r:id="rId54"/>
    <p:sldId id="313" r:id="rId55"/>
    <p:sldId id="320" r:id="rId56"/>
    <p:sldId id="315" r:id="rId57"/>
    <p:sldId id="321" r:id="rId58"/>
    <p:sldId id="318" r:id="rId59"/>
    <p:sldId id="317" r:id="rId60"/>
    <p:sldId id="316" r:id="rId61"/>
    <p:sldId id="299" r:id="rId62"/>
    <p:sldId id="358" r:id="rId63"/>
    <p:sldId id="341" r:id="rId64"/>
    <p:sldId id="363" r:id="rId65"/>
    <p:sldId id="297" r:id="rId66"/>
    <p:sldId id="295" r:id="rId67"/>
    <p:sldId id="298" r:id="rId68"/>
    <p:sldId id="302" r:id="rId69"/>
    <p:sldId id="303" r:id="rId70"/>
    <p:sldId id="304" r:id="rId71"/>
    <p:sldId id="305" r:id="rId72"/>
    <p:sldId id="327" r:id="rId73"/>
    <p:sldId id="368" r:id="rId74"/>
    <p:sldId id="328" r:id="rId75"/>
    <p:sldId id="369" r:id="rId76"/>
    <p:sldId id="329" r:id="rId77"/>
    <p:sldId id="330" r:id="rId78"/>
    <p:sldId id="331" r:id="rId79"/>
    <p:sldId id="361" r:id="rId80"/>
    <p:sldId id="371" r:id="rId81"/>
    <p:sldId id="372" r:id="rId82"/>
    <p:sldId id="373" r:id="rId83"/>
    <p:sldId id="374" r:id="rId84"/>
    <p:sldId id="375" r:id="rId85"/>
    <p:sldId id="376" r:id="rId86"/>
    <p:sldId id="377" r:id="rId87"/>
    <p:sldId id="378" r:id="rId88"/>
    <p:sldId id="379" r:id="rId89"/>
    <p:sldId id="380" r:id="rId90"/>
    <p:sldId id="381" r:id="rId91"/>
    <p:sldId id="382" r:id="rId92"/>
    <p:sldId id="383" r:id="rId93"/>
    <p:sldId id="384" r:id="rId94"/>
    <p:sldId id="385" r:id="rId95"/>
    <p:sldId id="386" r:id="rId96"/>
    <p:sldId id="387" r:id="rId97"/>
    <p:sldId id="388" r:id="rId98"/>
    <p:sldId id="389" r:id="rId99"/>
    <p:sldId id="390" r:id="rId100"/>
    <p:sldId id="391" r:id="rId101"/>
    <p:sldId id="392" r:id="rId102"/>
    <p:sldId id="393" r:id="rId103"/>
    <p:sldId id="394" r:id="rId104"/>
    <p:sldId id="395" r:id="rId105"/>
    <p:sldId id="396" r:id="rId106"/>
    <p:sldId id="397" r:id="rId107"/>
    <p:sldId id="398" r:id="rId108"/>
    <p:sldId id="399" r:id="rId109"/>
    <p:sldId id="400" r:id="rId110"/>
    <p:sldId id="401" r:id="rId111"/>
    <p:sldId id="402" r:id="rId112"/>
    <p:sldId id="403" r:id="rId113"/>
    <p:sldId id="404" r:id="rId114"/>
    <p:sldId id="405" r:id="rId115"/>
    <p:sldId id="406" r:id="rId116"/>
    <p:sldId id="407" r:id="rId117"/>
    <p:sldId id="408" r:id="rId118"/>
    <p:sldId id="409" r:id="rId119"/>
    <p:sldId id="410" r:id="rId120"/>
    <p:sldId id="411" r:id="rId121"/>
    <p:sldId id="412" r:id="rId122"/>
    <p:sldId id="413" r:id="rId123"/>
    <p:sldId id="414" r:id="rId124"/>
    <p:sldId id="415" r:id="rId125"/>
    <p:sldId id="416" r:id="rId126"/>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FF33"/>
    <a:srgbClr val="3333FF"/>
    <a:srgbClr val="66FF99"/>
    <a:srgbClr val="FF66FF"/>
    <a:srgbClr val="FF3300"/>
    <a:srgbClr val="CCEC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66" autoAdjust="0"/>
    <p:restoredTop sz="94660" autoAdjust="0"/>
  </p:normalViewPr>
  <p:slideViewPr>
    <p:cSldViewPr>
      <p:cViewPr varScale="1">
        <p:scale>
          <a:sx n="37" d="100"/>
          <a:sy n="37" d="100"/>
        </p:scale>
        <p:origin x="84" y="22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33" d="100"/>
        <a:sy n="33" d="100"/>
      </p:scale>
      <p:origin x="0" y="65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0.wmf"/><Relationship Id="rId1" Type="http://schemas.openxmlformats.org/officeDocument/2006/relationships/image" Target="../media/image33.wmf"/><Relationship Id="rId5" Type="http://schemas.openxmlformats.org/officeDocument/2006/relationships/image" Target="../media/image36.wmf"/><Relationship Id="rId4"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5" Type="http://schemas.openxmlformats.org/officeDocument/2006/relationships/image" Target="../media/image55.wmf"/><Relationship Id="rId4" Type="http://schemas.openxmlformats.org/officeDocument/2006/relationships/image" Target="../media/image5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5" Type="http://schemas.openxmlformats.org/officeDocument/2006/relationships/image" Target="../media/image65.wmf"/><Relationship Id="rId4" Type="http://schemas.openxmlformats.org/officeDocument/2006/relationships/image" Target="../media/image6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fa-IR"/>
          </a:p>
        </p:txBody>
      </p:sp>
      <p:sp>
        <p:nvSpPr>
          <p:cNvPr id="19046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19046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smtClean="0"/>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fld id="{345CB549-134F-4662-AF47-8CC9717A05B0}" type="slidenum">
              <a:rPr lang="en-US"/>
              <a:pPr/>
              <a:t>‹#›</a:t>
            </a:fld>
            <a:endParaRPr lang="en-US"/>
          </a:p>
        </p:txBody>
      </p:sp>
      <p:sp>
        <p:nvSpPr>
          <p:cNvPr id="7" name="Rectangle 7"/>
          <p:cNvSpPr>
            <a:spLocks noGrp="1" noChangeArrowheads="1"/>
          </p:cNvSpPr>
          <p:nvPr>
            <p:ph type="dt" sz="quarter" idx="12"/>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2421177125"/>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1C3114B-92DB-4E4B-A6FC-498C7BF6B727}" type="slidenum">
              <a:rPr lang="en-US"/>
              <a:pPr/>
              <a:t>‹#›</a:t>
            </a:fld>
            <a:endParaRPr lang="en-US"/>
          </a:p>
        </p:txBody>
      </p:sp>
    </p:spTree>
    <p:extLst>
      <p:ext uri="{BB962C8B-B14F-4D97-AF65-F5344CB8AC3E}">
        <p14:creationId xmlns:p14="http://schemas.microsoft.com/office/powerpoint/2010/main" val="1433667422"/>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88B41E7-76F9-4694-8AA1-22176606E591}" type="slidenum">
              <a:rPr lang="en-US"/>
              <a:pPr/>
              <a:t>‹#›</a:t>
            </a:fld>
            <a:endParaRPr lang="en-US"/>
          </a:p>
        </p:txBody>
      </p:sp>
    </p:spTree>
    <p:extLst>
      <p:ext uri="{BB962C8B-B14F-4D97-AF65-F5344CB8AC3E}">
        <p14:creationId xmlns:p14="http://schemas.microsoft.com/office/powerpoint/2010/main" val="242100571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DD1D5E1-5CF1-456E-B570-AD462FD314A8}" type="slidenum">
              <a:rPr lang="en-US"/>
              <a:pPr/>
              <a:t>‹#›</a:t>
            </a:fld>
            <a:endParaRPr lang="en-US"/>
          </a:p>
        </p:txBody>
      </p:sp>
    </p:spTree>
    <p:extLst>
      <p:ext uri="{BB962C8B-B14F-4D97-AF65-F5344CB8AC3E}">
        <p14:creationId xmlns:p14="http://schemas.microsoft.com/office/powerpoint/2010/main" val="839551954"/>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B41547E-9F6B-40E6-93ED-2ADBB732582F}" type="slidenum">
              <a:rPr lang="en-US"/>
              <a:pPr/>
              <a:t>‹#›</a:t>
            </a:fld>
            <a:endParaRPr lang="en-US"/>
          </a:p>
        </p:txBody>
      </p:sp>
    </p:spTree>
    <p:extLst>
      <p:ext uri="{BB962C8B-B14F-4D97-AF65-F5344CB8AC3E}">
        <p14:creationId xmlns:p14="http://schemas.microsoft.com/office/powerpoint/2010/main" val="2945316521"/>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057A884-925D-443F-B53B-B13955471943}" type="slidenum">
              <a:rPr lang="en-US"/>
              <a:pPr/>
              <a:t>‹#›</a:t>
            </a:fld>
            <a:endParaRPr lang="en-US"/>
          </a:p>
        </p:txBody>
      </p:sp>
    </p:spTree>
    <p:extLst>
      <p:ext uri="{BB962C8B-B14F-4D97-AF65-F5344CB8AC3E}">
        <p14:creationId xmlns:p14="http://schemas.microsoft.com/office/powerpoint/2010/main" val="336023146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2FC20A8-BBCF-4E90-8529-57B6C0EE295E}" type="slidenum">
              <a:rPr lang="en-US"/>
              <a:pPr/>
              <a:t>‹#›</a:t>
            </a:fld>
            <a:endParaRPr lang="en-US"/>
          </a:p>
        </p:txBody>
      </p:sp>
    </p:spTree>
    <p:extLst>
      <p:ext uri="{BB962C8B-B14F-4D97-AF65-F5344CB8AC3E}">
        <p14:creationId xmlns:p14="http://schemas.microsoft.com/office/powerpoint/2010/main" val="1711339434"/>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D4B2C25-4F53-4D44-BE36-3146E79552C8}" type="slidenum">
              <a:rPr lang="en-US"/>
              <a:pPr/>
              <a:t>‹#›</a:t>
            </a:fld>
            <a:endParaRPr lang="en-US"/>
          </a:p>
        </p:txBody>
      </p:sp>
    </p:spTree>
    <p:extLst>
      <p:ext uri="{BB962C8B-B14F-4D97-AF65-F5344CB8AC3E}">
        <p14:creationId xmlns:p14="http://schemas.microsoft.com/office/powerpoint/2010/main" val="1168200053"/>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E42717F-B157-474E-B372-C62F2528A0D6}" type="slidenum">
              <a:rPr lang="en-US"/>
              <a:pPr/>
              <a:t>‹#›</a:t>
            </a:fld>
            <a:endParaRPr lang="en-US"/>
          </a:p>
        </p:txBody>
      </p:sp>
    </p:spTree>
    <p:extLst>
      <p:ext uri="{BB962C8B-B14F-4D97-AF65-F5344CB8AC3E}">
        <p14:creationId xmlns:p14="http://schemas.microsoft.com/office/powerpoint/2010/main" val="3382477889"/>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E37A9AF-F3E5-44B0-98F3-63969026B4B4}" type="slidenum">
              <a:rPr lang="en-US"/>
              <a:pPr/>
              <a:t>‹#›</a:t>
            </a:fld>
            <a:endParaRPr lang="en-US"/>
          </a:p>
        </p:txBody>
      </p:sp>
    </p:spTree>
    <p:extLst>
      <p:ext uri="{BB962C8B-B14F-4D97-AF65-F5344CB8AC3E}">
        <p14:creationId xmlns:p14="http://schemas.microsoft.com/office/powerpoint/2010/main" val="369916521"/>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F5645EA-FC8A-4594-B9BD-3761C2EA8384}" type="slidenum">
              <a:rPr lang="en-US"/>
              <a:pPr/>
              <a:t>‹#›</a:t>
            </a:fld>
            <a:endParaRPr lang="en-US"/>
          </a:p>
        </p:txBody>
      </p:sp>
    </p:spTree>
    <p:extLst>
      <p:ext uri="{BB962C8B-B14F-4D97-AF65-F5344CB8AC3E}">
        <p14:creationId xmlns:p14="http://schemas.microsoft.com/office/powerpoint/2010/main" val="2604929635"/>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944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94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pitchFamily="34" charset="0"/>
                <a:cs typeface="Times New Roman" pitchFamily="18" charset="0"/>
              </a:defRPr>
            </a:lvl1pPr>
          </a:lstStyle>
          <a:p>
            <a:pPr>
              <a:defRPr/>
            </a:pPr>
            <a:endParaRPr lang="en-US"/>
          </a:p>
        </p:txBody>
      </p:sp>
      <p:sp>
        <p:nvSpPr>
          <p:cNvPr id="1894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pitchFamily="34" charset="0"/>
                <a:cs typeface="Times New Roman" pitchFamily="18" charset="0"/>
              </a:defRPr>
            </a:lvl1pPr>
          </a:lstStyle>
          <a:p>
            <a:pPr>
              <a:defRPr/>
            </a:pPr>
            <a:endParaRPr lang="en-US"/>
          </a:p>
        </p:txBody>
      </p:sp>
      <p:sp>
        <p:nvSpPr>
          <p:cNvPr id="1894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cs typeface="Times New Roman" panose="02020603050405020304" pitchFamily="18" charset="0"/>
              </a:defRPr>
            </a:lvl1pPr>
          </a:lstStyle>
          <a:p>
            <a:fld id="{9F5CAE2C-5A9C-4EBC-B0CC-A1237663D427}" type="slidenum">
              <a:rPr lang="en-US"/>
              <a:pPr/>
              <a:t>‹#›</a:t>
            </a:fld>
            <a:endParaRPr lang="en-US"/>
          </a:p>
        </p:txBody>
      </p:sp>
      <p:sp>
        <p:nvSpPr>
          <p:cNvPr id="2" name="Rectangle 1"/>
          <p:cNvSpPr/>
          <p:nvPr userDrawn="1"/>
        </p:nvSpPr>
        <p:spPr>
          <a:xfrm>
            <a:off x="23882" y="12395"/>
            <a:ext cx="4265911" cy="461665"/>
          </a:xfrm>
          <a:prstGeom prst="rect">
            <a:avLst/>
          </a:prstGeom>
        </p:spPr>
        <p:txBody>
          <a:bodyPr wrap="none">
            <a:spAutoFit/>
          </a:bodyPr>
          <a:lstStyle/>
          <a:p>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بانک پاور پوینت</a:t>
            </a:r>
            <a:endParaRPr lang="fa-IR" sz="2400" dirty="0"/>
          </a:p>
        </p:txBody>
      </p:sp>
    </p:spTree>
  </p:cSld>
  <p:clrMap bg1="dk2" tx1="lt1" bg2="dk1" tx2="lt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random/>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2.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41.bin"/></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60.jpeg"/><Relationship Id="rId4" Type="http://schemas.openxmlformats.org/officeDocument/2006/relationships/image" Target="../media/image59.w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65.wmf"/><Relationship Id="rId3" Type="http://schemas.openxmlformats.org/officeDocument/2006/relationships/image" Target="../media/image66.png"/><Relationship Id="rId7" Type="http://schemas.openxmlformats.org/officeDocument/2006/relationships/image" Target="../media/image62.wmf"/><Relationship Id="rId12"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45.bin"/><Relationship Id="rId11" Type="http://schemas.openxmlformats.org/officeDocument/2006/relationships/image" Target="../media/image64.wmf"/><Relationship Id="rId5" Type="http://schemas.openxmlformats.org/officeDocument/2006/relationships/image" Target="../media/image61.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63.wm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1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7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6.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7.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8.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9.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0.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1.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2.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3.wmf"/></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24.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25.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2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0.wmf"/><Relationship Id="rId5" Type="http://schemas.openxmlformats.org/officeDocument/2006/relationships/oleObject" Target="../embeddings/oleObject17.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19.bin"/></Relationships>
</file>

<file path=ppt/slides/_rels/slide84.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6.wmf"/><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30.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35.wmf"/><Relationship Id="rId4" Type="http://schemas.openxmlformats.org/officeDocument/2006/relationships/image" Target="../media/image33.wmf"/><Relationship Id="rId9" Type="http://schemas.openxmlformats.org/officeDocument/2006/relationships/oleObject" Target="../embeddings/oleObject23.bin"/></Relationships>
</file>

<file path=ppt/slides/_rels/slide85.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38.wmf"/><Relationship Id="rId5" Type="http://schemas.openxmlformats.org/officeDocument/2006/relationships/oleObject" Target="../embeddings/oleObject26.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28.bin"/></Relationships>
</file>

<file path=ppt/slides/_rels/slide86.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45.wmf"/><Relationship Id="rId2" Type="http://schemas.openxmlformats.org/officeDocument/2006/relationships/slideLayout" Target="../slideLayouts/slideLayout1.xml"/><Relationship Id="rId16" Type="http://schemas.openxmlformats.org/officeDocument/2006/relationships/image" Target="../media/image47.wmf"/><Relationship Id="rId1" Type="http://schemas.openxmlformats.org/officeDocument/2006/relationships/vmlDrawing" Target="../drawings/vmlDrawing19.vml"/><Relationship Id="rId6" Type="http://schemas.openxmlformats.org/officeDocument/2006/relationships/image" Target="../media/image42.wmf"/><Relationship Id="rId11" Type="http://schemas.openxmlformats.org/officeDocument/2006/relationships/oleObject" Target="../embeddings/oleObject33.bin"/><Relationship Id="rId5" Type="http://schemas.openxmlformats.org/officeDocument/2006/relationships/oleObject" Target="../embeddings/oleObject30.bin"/><Relationship Id="rId15" Type="http://schemas.openxmlformats.org/officeDocument/2006/relationships/oleObject" Target="../embeddings/oleObject35.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32.bin"/><Relationship Id="rId14" Type="http://schemas.openxmlformats.org/officeDocument/2006/relationships/image" Target="../media/image46.w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49.wmf"/><Relationship Id="rId5" Type="http://schemas.openxmlformats.org/officeDocument/2006/relationships/oleObject" Target="../embeddings/oleObject37.bin"/><Relationship Id="rId4" Type="http://schemas.openxmlformats.org/officeDocument/2006/relationships/image" Target="../media/image48.wmf"/></Relationships>
</file>

<file path=ppt/slides/_rels/slide8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04800" y="228600"/>
            <a:ext cx="85344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sz="2400">
              <a:latin typeface="Times New Roman" panose="02020603050405020304" pitchFamily="18" charset="0"/>
              <a:cs typeface="Times New Roman" panose="02020603050405020304" pitchFamily="18" charset="0"/>
            </a:endParaRPr>
          </a:p>
          <a:p>
            <a:pPr eaLnBrk="1" hangingPunct="1"/>
            <a:endParaRPr lang="fa-IR" sz="2400">
              <a:latin typeface="Times New Roman" panose="02020603050405020304" pitchFamily="18" charset="0"/>
              <a:cs typeface="Times New Roman" panose="02020603050405020304" pitchFamily="18" charset="0"/>
            </a:endParaRPr>
          </a:p>
          <a:p>
            <a:pPr eaLnBrk="1" hangingPunct="1"/>
            <a:endParaRPr lang="fa-IR" sz="2400">
              <a:latin typeface="Times New Roman" panose="02020603050405020304" pitchFamily="18" charset="0"/>
              <a:cs typeface="Times New Roman" panose="02020603050405020304" pitchFamily="18" charset="0"/>
            </a:endParaRPr>
          </a:p>
          <a:p>
            <a:pPr eaLnBrk="1" hangingPunct="1"/>
            <a:endParaRPr lang="fa-IR" sz="2400">
              <a:latin typeface="Times New Roman" panose="02020603050405020304" pitchFamily="18" charset="0"/>
              <a:cs typeface="Times New Roman" panose="02020603050405020304" pitchFamily="18" charset="0"/>
            </a:endParaRPr>
          </a:p>
          <a:p>
            <a:pPr eaLnBrk="1" hangingPunct="1"/>
            <a:endParaRPr lang="fa-IR" sz="2400">
              <a:latin typeface="Times New Roman" panose="02020603050405020304" pitchFamily="18" charset="0"/>
              <a:cs typeface="Times New Roman" panose="02020603050405020304" pitchFamily="18" charset="0"/>
            </a:endParaRPr>
          </a:p>
          <a:p>
            <a:pPr eaLnBrk="1" hangingPunct="1"/>
            <a:endParaRPr lang="fa-IR" sz="2400">
              <a:latin typeface="Times New Roman" panose="02020603050405020304" pitchFamily="18" charset="0"/>
              <a:cs typeface="Times New Roman" panose="02020603050405020304" pitchFamily="18" charset="0"/>
            </a:endParaRPr>
          </a:p>
          <a:p>
            <a:pPr eaLnBrk="1" hangingPunct="1"/>
            <a:endParaRPr lang="fa-IR" sz="2400">
              <a:latin typeface="Times New Roman" panose="02020603050405020304" pitchFamily="18" charset="0"/>
              <a:cs typeface="Times New Roman" panose="02020603050405020304" pitchFamily="18" charset="0"/>
            </a:endParaRPr>
          </a:p>
          <a:p>
            <a:pPr eaLnBrk="1" hangingPunct="1"/>
            <a:endParaRPr lang="fa-IR" sz="2400">
              <a:latin typeface="Times New Roman" panose="02020603050405020304" pitchFamily="18" charset="0"/>
              <a:cs typeface="Times New Roman" panose="02020603050405020304" pitchFamily="18" charset="0"/>
            </a:endParaRPr>
          </a:p>
          <a:p>
            <a:pPr eaLnBrk="1" hangingPunct="1"/>
            <a:endParaRPr lang="fa-IR" sz="2400">
              <a:latin typeface="Times New Roman" panose="02020603050405020304" pitchFamily="18" charset="0"/>
              <a:cs typeface="Times New Roman" panose="02020603050405020304" pitchFamily="18" charset="0"/>
            </a:endParaRPr>
          </a:p>
          <a:p>
            <a:pPr eaLnBrk="1" hangingPunct="1"/>
            <a:endParaRPr lang="fa-IR" sz="2400">
              <a:latin typeface="Times New Roman" panose="02020603050405020304" pitchFamily="18" charset="0"/>
              <a:cs typeface="Times New Roman" panose="02020603050405020304" pitchFamily="18" charset="0"/>
            </a:endParaRPr>
          </a:p>
          <a:p>
            <a:pPr eaLnBrk="1" hangingPunct="1"/>
            <a:endParaRPr lang="fa-IR" sz="2400">
              <a:latin typeface="Times New Roman" panose="02020603050405020304" pitchFamily="18" charset="0"/>
              <a:cs typeface="Times New Roman" panose="02020603050405020304" pitchFamily="18" charset="0"/>
            </a:endParaRPr>
          </a:p>
          <a:p>
            <a:pPr eaLnBrk="1" hangingPunct="1"/>
            <a:endParaRPr lang="fa-IR" sz="2400">
              <a:latin typeface="Times New Roman" panose="02020603050405020304" pitchFamily="18" charset="0"/>
              <a:cs typeface="Times New Roman" panose="02020603050405020304" pitchFamily="18" charset="0"/>
            </a:endParaRPr>
          </a:p>
          <a:p>
            <a:pPr eaLnBrk="1" hangingPunct="1"/>
            <a:endParaRPr lang="fa-IR" sz="2400">
              <a:latin typeface="Times New Roman" panose="02020603050405020304" pitchFamily="18" charset="0"/>
              <a:cs typeface="Times New Roman" panose="02020603050405020304" pitchFamily="18" charset="0"/>
            </a:endParaRPr>
          </a:p>
          <a:p>
            <a:pPr eaLnBrk="1" hangingPunct="1"/>
            <a:endParaRPr lang="fa-IR" sz="2400">
              <a:latin typeface="Times New Roman" panose="02020603050405020304" pitchFamily="18" charset="0"/>
              <a:cs typeface="Times New Roman" panose="02020603050405020304" pitchFamily="18" charset="0"/>
            </a:endParaRPr>
          </a:p>
          <a:p>
            <a:pPr eaLnBrk="1" hangingPunct="1"/>
            <a:endParaRPr lang="en-US" sz="2400">
              <a:latin typeface="Times New Roman" panose="02020603050405020304" pitchFamily="18" charset="0"/>
              <a:cs typeface="Times New Roman" panose="02020603050405020304" pitchFamily="18" charset="0"/>
            </a:endParaRPr>
          </a:p>
        </p:txBody>
      </p:sp>
      <p:sp>
        <p:nvSpPr>
          <p:cNvPr id="29699" name="Text Box 3"/>
          <p:cNvSpPr txBox="1">
            <a:spLocks noChangeArrowheads="1"/>
          </p:cNvSpPr>
          <p:nvPr/>
        </p:nvSpPr>
        <p:spPr bwMode="auto">
          <a:xfrm>
            <a:off x="2271713" y="1565275"/>
            <a:ext cx="61102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sz="2400">
              <a:latin typeface="Times New Roman" panose="02020603050405020304" pitchFamily="18" charset="0"/>
              <a:cs typeface="Times New Roman" panose="02020603050405020304" pitchFamily="18" charset="0"/>
            </a:endParaRPr>
          </a:p>
        </p:txBody>
      </p:sp>
      <p:sp>
        <p:nvSpPr>
          <p:cNvPr id="3076" name="Text Box 4"/>
          <p:cNvSpPr txBox="1">
            <a:spLocks noChangeArrowheads="1"/>
          </p:cNvSpPr>
          <p:nvPr/>
        </p:nvSpPr>
        <p:spPr bwMode="auto">
          <a:xfrm>
            <a:off x="0" y="90488"/>
            <a:ext cx="9144000" cy="6689725"/>
          </a:xfrm>
          <a:prstGeom prst="rect">
            <a:avLst/>
          </a:prstGeom>
          <a:noFill/>
          <a:ln w="25400">
            <a:solidFill>
              <a:srgbClr val="FFFF00"/>
            </a:solidFill>
            <a:miter lim="800000"/>
            <a:headEnd/>
            <a:tailEnd/>
          </a:ln>
          <a:effectLst/>
        </p:spPr>
        <p:txBody>
          <a:bodyPr>
            <a:spAutoFit/>
          </a:bodyPr>
          <a:lstStyle/>
          <a:p>
            <a:pPr algn="r">
              <a:defRPr/>
            </a:pPr>
            <a:r>
              <a:rPr lang="fa-IR" sz="2400" b="1" u="sng">
                <a:solidFill>
                  <a:srgbClr val="66FF99"/>
                </a:solidFill>
                <a:effectLst>
                  <a:outerShdw blurRad="38100" dist="38100" dir="2700000" algn="tl">
                    <a:srgbClr val="000000"/>
                  </a:outerShdw>
                </a:effectLst>
                <a:latin typeface="Times New Roman" pitchFamily="18" charset="0"/>
                <a:cs typeface="Times New Roman" pitchFamily="18" charset="0"/>
              </a:rPr>
              <a:t>کد محاسبات سلولی راکتور:</a:t>
            </a:r>
          </a:p>
          <a:p>
            <a:pPr algn="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برای بدست آوردن توزيع شار نوترون حرارتی و مقدار ضريب تکثير موثر می بايست به حل معادلات ترابرد پرداخت.  در عمل محاسبات مورد نياز مهندسی توسط روشهای يقينی محقق ميشود.</a:t>
            </a:r>
          </a:p>
          <a:p>
            <a:pPr algn="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متاسفانه با روشهای يقينی حل معادلات ترابرد در کل  راکتور با منظور نمودن جزييات آن  و  وابستگی سطح مقطع ها به انرژی عملی نيست.   به اين  دليل روش حل به  دو مرحله اصلی تقسيم ميشود:</a:t>
            </a:r>
          </a:p>
          <a:p>
            <a:pPr algn="r">
              <a:defRPr/>
            </a:pPr>
            <a:r>
              <a:rPr lang="fa-IR" sz="2400">
                <a:effectLst>
                  <a:outerShdw blurRad="38100" dist="38100" dir="2700000" algn="tl">
                    <a:srgbClr val="000000"/>
                  </a:outerShdw>
                </a:effectLst>
                <a:latin typeface="Times New Roman" pitchFamily="18" charset="0"/>
                <a:cs typeface="Times New Roman" pitchFamily="18" charset="0"/>
              </a:rPr>
              <a:t>1</a:t>
            </a:r>
            <a:r>
              <a:rPr lang="fa-IR" sz="2400">
                <a:solidFill>
                  <a:srgbClr val="CCECFF"/>
                </a:solidFill>
                <a:effectLst>
                  <a:outerShdw blurRad="38100" dist="38100" dir="2700000" algn="tl">
                    <a:srgbClr val="000000"/>
                  </a:outerShdw>
                </a:effectLst>
                <a:latin typeface="Times New Roman" pitchFamily="18" charset="0"/>
                <a:cs typeface="Times New Roman" pitchFamily="18" charset="0"/>
              </a:rPr>
              <a:t>- محاسبات شبکه راکتور(محاسبات سلولی)</a:t>
            </a:r>
          </a:p>
          <a:p>
            <a:pPr algn="r">
              <a:defRPr/>
            </a:pPr>
            <a:r>
              <a:rPr lang="fa-IR" sz="2400">
                <a:solidFill>
                  <a:srgbClr val="CCECFF"/>
                </a:solidFill>
                <a:effectLst>
                  <a:outerShdw blurRad="38100" dist="38100" dir="2700000" algn="tl">
                    <a:srgbClr val="000000"/>
                  </a:outerShdw>
                </a:effectLst>
                <a:latin typeface="Times New Roman" pitchFamily="18" charset="0"/>
                <a:cs typeface="Times New Roman" pitchFamily="18" charset="0"/>
              </a:rPr>
              <a:t>2- محاسبات قلب راکتور (شامل تمامی اجزا تشکيل دهنده قلب)</a:t>
            </a:r>
          </a:p>
          <a:p>
            <a:pPr algn="r">
              <a:defRPr/>
            </a:pPr>
            <a:r>
              <a:rPr lang="en-US" sz="2400">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ثابت های گروهی از محاسبات شبکه راکتور (محاسبات سلولی) بدست آمده و برای محاسبه ضرايب معادلات مرحله دوم بکار می روند. در محاسبات  شبکه راکتور با درنظرگرفتن هرسه متغِير مستقل در معادلات ترابرد نوترون تقريب هايی صورت ميگيرد:</a:t>
            </a:r>
          </a:p>
          <a:p>
            <a:pPr algn="r">
              <a:defRPr/>
            </a:pPr>
            <a:r>
              <a:rPr lang="fa-IR" sz="2400">
                <a:effectLst>
                  <a:outerShdw blurRad="38100" dist="38100" dir="2700000" algn="tl">
                    <a:srgbClr val="000000"/>
                  </a:outerShdw>
                </a:effectLst>
                <a:latin typeface="Times New Roman" pitchFamily="18" charset="0"/>
                <a:cs typeface="Times New Roman" pitchFamily="18" charset="0"/>
              </a:rPr>
              <a:t> </a:t>
            </a:r>
            <a:r>
              <a:rPr lang="fa-IR" sz="2400" u="sng">
                <a:solidFill>
                  <a:schemeClr val="accent1"/>
                </a:solidFill>
                <a:effectLst>
                  <a:outerShdw blurRad="38100" dist="38100" dir="2700000" algn="tl">
                    <a:srgbClr val="000000"/>
                  </a:outerShdw>
                </a:effectLst>
                <a:latin typeface="Times New Roman" pitchFamily="18" charset="0"/>
                <a:cs typeface="Times New Roman" pitchFamily="18" charset="0"/>
              </a:rPr>
              <a:t>الف) - استفاده از گروههای انرژی</a:t>
            </a:r>
            <a:r>
              <a:rPr lang="fa-IR" sz="2400">
                <a:solidFill>
                  <a:schemeClr val="accent1"/>
                </a:solidFill>
                <a:effectLst>
                  <a:outerShdw blurRad="38100" dist="38100" dir="2700000" algn="tl">
                    <a:srgbClr val="000000"/>
                  </a:outerShdw>
                </a:effectLst>
                <a:latin typeface="Times New Roman" pitchFamily="18" charset="0"/>
                <a:cs typeface="Times New Roman" pitchFamily="18" charset="0"/>
              </a:rPr>
              <a:t>:</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سطح مقطع های نوترونی توابع پيچيده ای از انرژی بوده و لازم است که آنها را به طريقی در بازه های گسسته انرژی ميانگيری نماييم. </a:t>
            </a:r>
          </a:p>
          <a:p>
            <a:pPr algn="r">
              <a:defRPr/>
            </a:pPr>
            <a:r>
              <a:rPr lang="fa-IR" sz="2400" u="sng">
                <a:solidFill>
                  <a:schemeClr val="accent1"/>
                </a:solidFill>
                <a:effectLst>
                  <a:outerShdw blurRad="38100" dist="38100" dir="2700000" algn="tl">
                    <a:srgbClr val="000000"/>
                  </a:outerShdw>
                </a:effectLst>
                <a:latin typeface="Times New Roman" pitchFamily="18" charset="0"/>
                <a:cs typeface="Times New Roman" pitchFamily="18" charset="0"/>
              </a:rPr>
              <a:t>ب)- ساده سازی نمايش هندسی</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-اغلب مسايل واقعی سه بعدی بوده و معمولا تقريب آنها به مدلهای دوبعدی ويا يک بعدی با شرايط مرزی مناسب ضروری است. در چنين مدلی برای</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rPr>
              <a:t>MESH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انجام محاسبات عددی تغييرات شار نوترون ميتوان محدوده را به اجزا گسسته يا تقسيم نمود.</a:t>
            </a:r>
            <a:endParaRPr lang="en-US" sz="2400">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1026"/>
          <p:cNvSpPr txBox="1">
            <a:spLocks noChangeArrowheads="1"/>
          </p:cNvSpPr>
          <p:nvPr/>
        </p:nvSpPr>
        <p:spPr bwMode="auto">
          <a:xfrm>
            <a:off x="203200" y="57150"/>
            <a:ext cx="8839200" cy="6324600"/>
          </a:xfrm>
          <a:prstGeom prst="rect">
            <a:avLst/>
          </a:prstGeom>
          <a:noFill/>
          <a:ln w="25400">
            <a:solidFill>
              <a:srgbClr val="FFFF00"/>
            </a:solidFill>
            <a:miter lim="800000"/>
            <a:headEnd/>
            <a:tailEnd/>
          </a:ln>
          <a:effectLst/>
        </p:spPr>
        <p:txBody>
          <a:bodyPr>
            <a:spAutoFit/>
          </a:bodyPr>
          <a:lstStyle/>
          <a:p>
            <a:pPr algn="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بدين ترتيب تعداد سطح مقطع در انرژيهای مختلف در اين فايل بسيار زياد است. معمولا </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sym typeface="Symbol" pitchFamily="18" charset="2"/>
              </a:rPr>
              <a:t>Eg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احتياج به کتابخانه ای داريم که در آن سطح مقطع ها بر حسب گروه های انرژی </a:t>
            </a: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sym typeface="Symbol" pitchFamily="18" charset="2"/>
              </a:rPr>
              <a:t> داده شود.                                                                                  </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sym typeface="Symbol" pitchFamily="18" charset="2"/>
              </a:rPr>
              <a:t></a:t>
            </a:r>
            <a:r>
              <a:rPr lang="en-US" sz="2400" baseline="-25000">
                <a:solidFill>
                  <a:schemeClr val="tx2"/>
                </a:solidFill>
                <a:effectLst>
                  <a:outerShdw blurRad="38100" dist="38100" dir="2700000" algn="tl">
                    <a:srgbClr val="000000"/>
                  </a:outerShdw>
                </a:effectLst>
                <a:latin typeface="Times New Roman" pitchFamily="18" charset="0"/>
                <a:cs typeface="Times New Roman" pitchFamily="18" charset="0"/>
                <a:sym typeface="Symbol" pitchFamily="18" charset="2"/>
              </a:rPr>
              <a:t>x</a:t>
            </a:r>
            <a:r>
              <a:rPr lang="en-US" sz="2400" baseline="30000">
                <a:solidFill>
                  <a:schemeClr val="tx2"/>
                </a:solidFill>
                <a:effectLst>
                  <a:outerShdw blurRad="38100" dist="38100" dir="2700000" algn="tl">
                    <a:srgbClr val="000000"/>
                  </a:outerShdw>
                </a:effectLst>
                <a:latin typeface="Times New Roman" pitchFamily="18" charset="0"/>
                <a:cs typeface="Times New Roman" pitchFamily="18" charset="0"/>
                <a:sym typeface="Symbol" pitchFamily="18" charset="2"/>
              </a:rPr>
              <a:t>j</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sym typeface="Symbol" pitchFamily="18" charset="2"/>
              </a:rPr>
              <a:t>(g)</a:t>
            </a:r>
            <a:endParaRPr lang="fa-IR"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در هر گروه ثوابت گروهی ثابت در نظر گرفته می شوند.  بنابراين بعد از درون يابی</a:t>
            </a:r>
          </a:p>
          <a:p>
            <a:pPr algn="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لازم است که سطح مقطع را در گروه های انرژی محدود ادغام نموده تا تعداد گروه های انرژی مورد نياز در محاسبات را توليد نماييم.</a:t>
            </a:r>
          </a:p>
          <a:p>
            <a:pPr algn="just">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a:t>
            </a:r>
            <a:r>
              <a:rPr lang="fa-IR" sz="2400" u="sng">
                <a:solidFill>
                  <a:schemeClr val="tx2"/>
                </a:solidFill>
                <a:effectLst>
                  <a:outerShdw blurRad="38100" dist="38100" dir="2700000" algn="tl">
                    <a:srgbClr val="000000"/>
                  </a:outerShdw>
                </a:effectLst>
                <a:latin typeface="Times New Roman" pitchFamily="18" charset="0"/>
                <a:cs typeface="Times New Roman" pitchFamily="18" charset="0"/>
              </a:rPr>
              <a:t>می باشد</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a:t>
            </a:r>
            <a:r>
              <a:rPr lang="en-US" sz="2400" u="sng">
                <a:solidFill>
                  <a:schemeClr val="tx2"/>
                </a:solidFill>
                <a:effectLst>
                  <a:outerShdw blurRad="38100" dist="38100" dir="2700000" algn="tl">
                    <a:srgbClr val="000000"/>
                  </a:outerShdw>
                </a:effectLst>
                <a:latin typeface="Times New Roman" pitchFamily="18" charset="0"/>
                <a:cs typeface="Times New Roman" pitchFamily="18" charset="0"/>
                <a:sym typeface="Symbol" pitchFamily="18" charset="2"/>
              </a:rPr>
              <a:t>(E) </a:t>
            </a:r>
            <a:r>
              <a:rPr lang="fa-IR" sz="2400" u="sng">
                <a:solidFill>
                  <a:schemeClr val="tx2"/>
                </a:solidFill>
                <a:effectLst>
                  <a:outerShdw blurRad="38100" dist="38100" dir="2700000" algn="tl">
                    <a:srgbClr val="000000"/>
                  </a:outerShdw>
                </a:effectLst>
                <a:latin typeface="Times New Roman" pitchFamily="18" charset="0"/>
                <a:cs typeface="Times New Roman" pitchFamily="18" charset="0"/>
              </a:rPr>
              <a:t>فاکتور وزنی سطح مقطع همان طيف نوترونی</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a:t>
            </a:r>
          </a:p>
          <a:p>
            <a:pPr algn="just">
              <a:defRPr/>
            </a:pPr>
            <a:r>
              <a:rPr lang="fa-IR" sz="2400">
                <a:effectLst>
                  <a:outerShdw blurRad="38100" dist="38100" dir="2700000" algn="tl">
                    <a:srgbClr val="000000"/>
                  </a:outerShdw>
                </a:effectLst>
                <a:latin typeface="Times New Roman" pitchFamily="18" charset="0"/>
                <a:cs typeface="Times New Roman" pitchFamily="18" charset="0"/>
              </a:rPr>
              <a:t>                                                                </a:t>
            </a:r>
          </a:p>
          <a:p>
            <a:pPr>
              <a:defRPr/>
            </a:pPr>
            <a:endParaRPr lang="fa-IR"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defRPr/>
            </a:pPr>
            <a:endParaRPr lang="fa-IR"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defRPr/>
            </a:pPr>
            <a:endParaRPr lang="fa-IR"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defRPr/>
            </a:pPr>
            <a:endParaRPr lang="fa-IR"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پس بايد طيف نوترون را داشته باشيم. ولی ميدانيم طيف نوترونها بستگی به محيطی که نوترونها در آن قرار دارند می باشد.  بنابر اين ما بايد محيط را نيز داشته باشيم. ولی اين يک امر غير ممکن است. برای خلاص شدن از طيف در کولپسينگ سطح مقطع سه راه وجود دارد:                                                  </a:t>
            </a:r>
          </a:p>
          <a:p>
            <a:pPr algn="just">
              <a:defRPr/>
            </a:pPr>
            <a:endParaRPr lang="en-US" sz="2400">
              <a:solidFill>
                <a:schemeClr val="tx2"/>
              </a:solidFill>
              <a:latin typeface="Times New Roman" pitchFamily="18" charset="0"/>
              <a:cs typeface="Times New Roman" pitchFamily="18" charset="0"/>
            </a:endParaRPr>
          </a:p>
        </p:txBody>
      </p:sp>
      <p:pic>
        <p:nvPicPr>
          <p:cNvPr id="38915" name="Picture 1027" descr="eq4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19400"/>
            <a:ext cx="4648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1028"/>
          <p:cNvSpPr txBox="1">
            <a:spLocks noChangeArrowheads="1"/>
          </p:cNvSpPr>
          <p:nvPr/>
        </p:nvSpPr>
        <p:spPr bwMode="auto">
          <a:xfrm>
            <a:off x="609600" y="28956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400">
                <a:solidFill>
                  <a:srgbClr val="FF33CC"/>
                </a:solidFill>
                <a:latin typeface="Times New Roman" panose="02020603050405020304" pitchFamily="18" charset="0"/>
                <a:cs typeface="Times New Roman" panose="02020603050405020304" pitchFamily="18" charset="0"/>
              </a:rPr>
              <a:t>Collapsing:</a:t>
            </a:r>
          </a:p>
        </p:txBody>
      </p:sp>
    </p:spTree>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2"/>
          <p:cNvSpPr>
            <a:spLocks noGrp="1" noChangeArrowheads="1"/>
          </p:cNvSpPr>
          <p:nvPr>
            <p:ph type="body" idx="1"/>
          </p:nvPr>
        </p:nvSpPr>
        <p:spPr>
          <a:xfrm>
            <a:off x="304800" y="304800"/>
            <a:ext cx="8610600" cy="6248400"/>
          </a:xfrm>
        </p:spPr>
        <p:txBody>
          <a:bodyPr/>
          <a:lstStyle/>
          <a:p>
            <a:pPr algn="r" rtl="1" eaLnBrk="1" hangingPunct="1">
              <a:lnSpc>
                <a:spcPct val="90000"/>
              </a:lnSpc>
              <a:buFontTx/>
              <a:buNone/>
              <a:defRPr/>
            </a:pPr>
            <a:r>
              <a:rPr lang="ar-SA" sz="2800" smtClean="0">
                <a:cs typeface="Zar" pitchFamily="2" charset="-78"/>
              </a:rPr>
              <a:t>         6: تيغه دو بعدي (</a:t>
            </a:r>
            <a:r>
              <a:rPr lang="en-US" sz="2800" smtClean="0">
                <a:cs typeface="Zar" pitchFamily="2" charset="-78"/>
              </a:rPr>
              <a:t>x,y</a:t>
            </a:r>
            <a:r>
              <a:rPr lang="ar-SA" sz="2800" smtClean="0">
                <a:cs typeface="Zar" pitchFamily="2" charset="-78"/>
              </a:rPr>
              <a:t>) </a:t>
            </a:r>
          </a:p>
          <a:p>
            <a:pPr algn="r" rtl="1" eaLnBrk="1" hangingPunct="1">
              <a:lnSpc>
                <a:spcPct val="90000"/>
              </a:lnSpc>
              <a:buFontTx/>
              <a:buNone/>
              <a:defRPr/>
            </a:pPr>
            <a:r>
              <a:rPr lang="ar-SA" sz="2800" smtClean="0">
                <a:cs typeface="Zar" pitchFamily="2" charset="-78"/>
              </a:rPr>
              <a:t>         7: سيلندر دو بعدي (</a:t>
            </a:r>
            <a:r>
              <a:rPr lang="en-US" sz="2800" smtClean="0">
                <a:cs typeface="Zar" pitchFamily="2" charset="-78"/>
              </a:rPr>
              <a:t>R,z</a:t>
            </a:r>
            <a:r>
              <a:rPr lang="ar-SA" sz="2800" smtClean="0">
                <a:cs typeface="Zar" pitchFamily="2" charset="-78"/>
              </a:rPr>
              <a:t>) </a:t>
            </a:r>
          </a:p>
          <a:p>
            <a:pPr algn="r" rtl="1" eaLnBrk="1" hangingPunct="1">
              <a:lnSpc>
                <a:spcPct val="90000"/>
              </a:lnSpc>
              <a:buFontTx/>
              <a:buNone/>
              <a:defRPr/>
            </a:pPr>
            <a:r>
              <a:rPr lang="ar-SA" sz="2800" smtClean="0">
                <a:cs typeface="Zar" pitchFamily="2" charset="-78"/>
              </a:rPr>
              <a:t>         8: حلقه دو بعدي (</a:t>
            </a:r>
            <a:r>
              <a:rPr lang="en-US" sz="2800" smtClean="0">
                <a:cs typeface="Zar" pitchFamily="2" charset="-78"/>
              </a:rPr>
              <a:t>teta,R</a:t>
            </a:r>
            <a:r>
              <a:rPr lang="ar-SA" sz="2800" smtClean="0">
                <a:cs typeface="Zar" pitchFamily="2" charset="-78"/>
              </a:rPr>
              <a:t>) </a:t>
            </a:r>
          </a:p>
          <a:p>
            <a:pPr algn="r" rtl="1" eaLnBrk="1" hangingPunct="1">
              <a:lnSpc>
                <a:spcPct val="90000"/>
              </a:lnSpc>
              <a:buFontTx/>
              <a:buNone/>
              <a:defRPr/>
            </a:pPr>
            <a:r>
              <a:rPr lang="ar-SA" sz="2800" smtClean="0">
                <a:cs typeface="Zar" pitchFamily="2" charset="-78"/>
              </a:rPr>
              <a:t>         9: هگزاگونال دو بعدي (</a:t>
            </a:r>
            <a:r>
              <a:rPr lang="en-US" sz="2800" smtClean="0">
                <a:cs typeface="Zar" pitchFamily="2" charset="-78"/>
              </a:rPr>
              <a:t>H</a:t>
            </a:r>
            <a:r>
              <a:rPr lang="ar-SA" sz="2800" smtClean="0">
                <a:cs typeface="Zar" pitchFamily="2" charset="-78"/>
              </a:rPr>
              <a:t>) </a:t>
            </a:r>
          </a:p>
          <a:p>
            <a:pPr algn="r" rtl="1" eaLnBrk="1" hangingPunct="1">
              <a:lnSpc>
                <a:spcPct val="90000"/>
              </a:lnSpc>
              <a:buFontTx/>
              <a:buNone/>
              <a:defRPr/>
            </a:pPr>
            <a:r>
              <a:rPr lang="ar-SA" sz="2800" smtClean="0">
                <a:cs typeface="Zar" pitchFamily="2" charset="-78"/>
              </a:rPr>
              <a:t>        10: مثلث دو بعدي ( </a:t>
            </a:r>
            <a:r>
              <a:rPr lang="en-US" sz="2800" smtClean="0">
                <a:cs typeface="Zar" pitchFamily="2" charset="-78"/>
              </a:rPr>
              <a:t>T</a:t>
            </a:r>
            <a:r>
              <a:rPr lang="ar-SA" sz="2800" smtClean="0">
                <a:cs typeface="Zar" pitchFamily="2" charset="-78"/>
              </a:rPr>
              <a:t>) </a:t>
            </a:r>
          </a:p>
          <a:p>
            <a:pPr algn="r" rtl="1" eaLnBrk="1" hangingPunct="1">
              <a:lnSpc>
                <a:spcPct val="90000"/>
              </a:lnSpc>
              <a:buFontTx/>
              <a:buNone/>
              <a:defRPr/>
            </a:pPr>
            <a:r>
              <a:rPr lang="ar-SA" sz="2800" smtClean="0">
                <a:cs typeface="Zar" pitchFamily="2" charset="-78"/>
              </a:rPr>
              <a:t>        11: تيغه سه بعدي (</a:t>
            </a:r>
            <a:r>
              <a:rPr lang="en-US" sz="2800" smtClean="0">
                <a:cs typeface="Zar" pitchFamily="2" charset="-78"/>
              </a:rPr>
              <a:t>x,y,z</a:t>
            </a:r>
            <a:r>
              <a:rPr lang="ar-SA" sz="2800" smtClean="0">
                <a:cs typeface="Zar" pitchFamily="2" charset="-78"/>
              </a:rPr>
              <a:t>) </a:t>
            </a:r>
          </a:p>
          <a:p>
            <a:pPr algn="r" rtl="1" eaLnBrk="1" hangingPunct="1">
              <a:lnSpc>
                <a:spcPct val="90000"/>
              </a:lnSpc>
              <a:buFontTx/>
              <a:buNone/>
              <a:defRPr/>
            </a:pPr>
            <a:r>
              <a:rPr lang="ar-SA" sz="2800" smtClean="0">
                <a:cs typeface="Zar" pitchFamily="2" charset="-78"/>
              </a:rPr>
              <a:t>        12: سيلندر سه بعدي (</a:t>
            </a:r>
            <a:r>
              <a:rPr lang="en-US" sz="2800" smtClean="0">
                <a:cs typeface="Zar" pitchFamily="2" charset="-78"/>
              </a:rPr>
              <a:t>R,teta,z</a:t>
            </a:r>
            <a:r>
              <a:rPr lang="ar-SA" sz="2800" smtClean="0">
                <a:cs typeface="Zar" pitchFamily="2" charset="-78"/>
              </a:rPr>
              <a:t>) </a:t>
            </a:r>
          </a:p>
          <a:p>
            <a:pPr algn="r" rtl="1" eaLnBrk="1" hangingPunct="1">
              <a:lnSpc>
                <a:spcPct val="90000"/>
              </a:lnSpc>
              <a:buFontTx/>
              <a:buNone/>
              <a:defRPr/>
            </a:pPr>
            <a:r>
              <a:rPr lang="ar-SA" sz="2800" smtClean="0">
                <a:cs typeface="Zar" pitchFamily="2" charset="-78"/>
              </a:rPr>
              <a:t>         13: هگزاگونال سه بعدي (</a:t>
            </a:r>
            <a:r>
              <a:rPr lang="en-US" sz="2800" smtClean="0">
                <a:cs typeface="Zar" pitchFamily="2" charset="-78"/>
              </a:rPr>
              <a:t>H,z</a:t>
            </a:r>
            <a:r>
              <a:rPr lang="ar-SA" sz="2800" smtClean="0">
                <a:cs typeface="Zar" pitchFamily="2" charset="-78"/>
              </a:rPr>
              <a:t>) </a:t>
            </a:r>
          </a:p>
          <a:p>
            <a:pPr algn="r" rtl="1" eaLnBrk="1" hangingPunct="1">
              <a:lnSpc>
                <a:spcPct val="90000"/>
              </a:lnSpc>
              <a:buFontTx/>
              <a:buNone/>
              <a:defRPr/>
            </a:pPr>
            <a:r>
              <a:rPr lang="ar-SA" sz="2800" smtClean="0">
                <a:cs typeface="Zar" pitchFamily="2" charset="-78"/>
              </a:rPr>
              <a:t>         14: مثلث سه بعدي (</a:t>
            </a:r>
            <a:r>
              <a:rPr lang="en-US" sz="2800" smtClean="0">
                <a:cs typeface="Zar" pitchFamily="2" charset="-78"/>
              </a:rPr>
              <a:t>T,z</a:t>
            </a:r>
            <a:r>
              <a:rPr lang="ar-SA" sz="2800" smtClean="0">
                <a:cs typeface="Zar" pitchFamily="2" charset="-78"/>
              </a:rPr>
              <a:t>) </a:t>
            </a:r>
          </a:p>
          <a:p>
            <a:pPr algn="r" rtl="1" eaLnBrk="1" hangingPunct="1">
              <a:lnSpc>
                <a:spcPct val="90000"/>
              </a:lnSpc>
              <a:buFontTx/>
              <a:buNone/>
              <a:defRPr/>
            </a:pPr>
            <a:r>
              <a:rPr lang="ar-SA" sz="2800" smtClean="0">
                <a:cs typeface="Zar" pitchFamily="2" charset="-78"/>
              </a:rPr>
              <a:t>(16-18): تعريف نشده است براي استفاده هاي بعدي ذخيره شده است.</a:t>
            </a:r>
          </a:p>
          <a:p>
            <a:pPr algn="r" rtl="1" eaLnBrk="1" hangingPunct="1">
              <a:lnSpc>
                <a:spcPct val="90000"/>
              </a:lnSpc>
              <a:buFontTx/>
              <a:buNone/>
              <a:defRPr/>
            </a:pPr>
            <a:r>
              <a:rPr lang="ar-SA" sz="2800" smtClean="0">
                <a:cs typeface="Zar" pitchFamily="2" charset="-78"/>
              </a:rPr>
              <a:t>(19-21): تعريف نشده است براي استفاده هاي بعدي ذخيره شده است.</a:t>
            </a:r>
          </a:p>
          <a:p>
            <a:pPr algn="r" rtl="1" eaLnBrk="1" hangingPunct="1">
              <a:lnSpc>
                <a:spcPct val="90000"/>
              </a:lnSpc>
              <a:buFontTx/>
              <a:buNone/>
              <a:defRPr/>
            </a:pPr>
            <a:r>
              <a:rPr lang="ar-SA" sz="2800" smtClean="0">
                <a:cs typeface="Zar" pitchFamily="2" charset="-78"/>
              </a:rPr>
              <a:t>(22-24): هنگامي كه شرايط مرزي سمت چپ هندسه پريوديك باشد برابر صفر است. </a:t>
            </a:r>
            <a:endParaRPr lang="en-US" sz="2800" smtClean="0">
              <a:cs typeface="Zar" pitchFamily="2" charset="-78"/>
            </a:endParaRPr>
          </a:p>
        </p:txBody>
      </p:sp>
      <p:grpSp>
        <p:nvGrpSpPr>
          <p:cNvPr id="110595" name="Group 3"/>
          <p:cNvGrpSpPr>
            <a:grpSpLocks/>
          </p:cNvGrpSpPr>
          <p:nvPr/>
        </p:nvGrpSpPr>
        <p:grpSpPr bwMode="auto">
          <a:xfrm>
            <a:off x="0" y="0"/>
            <a:ext cx="9144000" cy="6802438"/>
            <a:chOff x="36" y="27"/>
            <a:chExt cx="5680" cy="4237"/>
          </a:xfrm>
        </p:grpSpPr>
        <p:sp>
          <p:nvSpPr>
            <p:cNvPr id="110596"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10597"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Grp="1" noChangeArrowheads="1"/>
          </p:cNvSpPr>
          <p:nvPr>
            <p:ph type="body" idx="1"/>
          </p:nvPr>
        </p:nvSpPr>
        <p:spPr>
          <a:xfrm>
            <a:off x="228600" y="304800"/>
            <a:ext cx="8610600" cy="6096000"/>
          </a:xfrm>
        </p:spPr>
        <p:txBody>
          <a:bodyPr/>
          <a:lstStyle/>
          <a:p>
            <a:pPr algn="r" rtl="1" eaLnBrk="1" hangingPunct="1">
              <a:lnSpc>
                <a:spcPct val="90000"/>
              </a:lnSpc>
              <a:buFontTx/>
              <a:buNone/>
              <a:defRPr/>
            </a:pPr>
            <a:r>
              <a:rPr lang="ar-SA" sz="2400" smtClean="0">
                <a:cs typeface="Zar" pitchFamily="2" charset="-78"/>
              </a:rPr>
              <a:t> </a:t>
            </a:r>
            <a:r>
              <a:rPr lang="ar-SA" sz="2800" smtClean="0">
                <a:cs typeface="Zar" pitchFamily="2" charset="-78"/>
              </a:rPr>
              <a:t>(25-27): برابر صفر  </a:t>
            </a:r>
          </a:p>
          <a:p>
            <a:pPr algn="r" rtl="1" eaLnBrk="1" hangingPunct="1">
              <a:lnSpc>
                <a:spcPct val="90000"/>
              </a:lnSpc>
              <a:buFontTx/>
              <a:buNone/>
              <a:defRPr/>
            </a:pPr>
            <a:r>
              <a:rPr lang="ar-SA" sz="2800" smtClean="0">
                <a:cs typeface="Zar" pitchFamily="2" charset="-78"/>
              </a:rPr>
              <a:t>(28-30): تعريف نشده است براي استفاده هاي بعدي ذخيره شده است.</a:t>
            </a:r>
          </a:p>
          <a:p>
            <a:pPr algn="r" rtl="1" eaLnBrk="1" hangingPunct="1">
              <a:lnSpc>
                <a:spcPct val="90000"/>
              </a:lnSpc>
              <a:buFontTx/>
              <a:buNone/>
              <a:defRPr/>
            </a:pPr>
            <a:r>
              <a:rPr lang="ar-SA" sz="2800" smtClean="0">
                <a:cs typeface="Zar" pitchFamily="2" charset="-78"/>
              </a:rPr>
              <a:t>(31-33): شرايط مرزي براي سمت چپ هندسه</a:t>
            </a:r>
          </a:p>
          <a:p>
            <a:pPr algn="r" rtl="1" eaLnBrk="1" hangingPunct="1">
              <a:lnSpc>
                <a:spcPct val="90000"/>
              </a:lnSpc>
              <a:buFontTx/>
              <a:buNone/>
              <a:defRPr/>
            </a:pPr>
            <a:r>
              <a:rPr lang="ar-SA" sz="2800" smtClean="0">
                <a:cs typeface="Zar" pitchFamily="2" charset="-78"/>
              </a:rPr>
              <a:t>         1-: پريوديك</a:t>
            </a:r>
          </a:p>
          <a:p>
            <a:pPr algn="r" rtl="1" eaLnBrk="1" hangingPunct="1">
              <a:lnSpc>
                <a:spcPct val="90000"/>
              </a:lnSpc>
              <a:buFontTx/>
              <a:buNone/>
              <a:defRPr/>
            </a:pPr>
            <a:r>
              <a:rPr lang="ar-SA" sz="2800" smtClean="0">
                <a:cs typeface="Zar" pitchFamily="2" charset="-78"/>
              </a:rPr>
              <a:t>         2-: مرز برون يابي شده</a:t>
            </a:r>
          </a:p>
          <a:p>
            <a:pPr algn="r" rtl="1" eaLnBrk="1" hangingPunct="1">
              <a:lnSpc>
                <a:spcPct val="90000"/>
              </a:lnSpc>
              <a:buFontTx/>
              <a:buNone/>
              <a:defRPr/>
            </a:pPr>
            <a:r>
              <a:rPr lang="ar-SA" sz="2800" smtClean="0">
                <a:cs typeface="Zar" pitchFamily="2" charset="-78"/>
              </a:rPr>
              <a:t>         3- : بازتابنده</a:t>
            </a:r>
          </a:p>
          <a:p>
            <a:pPr algn="r" rtl="1" eaLnBrk="1" hangingPunct="1">
              <a:lnSpc>
                <a:spcPct val="90000"/>
              </a:lnSpc>
              <a:buFontTx/>
              <a:buNone/>
              <a:defRPr/>
            </a:pPr>
            <a:r>
              <a:rPr lang="ar-SA" sz="2800" smtClean="0">
                <a:cs typeface="Zar" pitchFamily="2" charset="-78"/>
              </a:rPr>
              <a:t>(34-36): شرايط مرزي براي سمت بالاي هندسه</a:t>
            </a:r>
          </a:p>
          <a:p>
            <a:pPr algn="r" rtl="1" eaLnBrk="1" hangingPunct="1">
              <a:lnSpc>
                <a:spcPct val="90000"/>
              </a:lnSpc>
              <a:buFontTx/>
              <a:buNone/>
              <a:defRPr/>
            </a:pPr>
            <a:r>
              <a:rPr lang="ar-SA" sz="2800" smtClean="0">
                <a:cs typeface="Zar" pitchFamily="2" charset="-78"/>
              </a:rPr>
              <a:t>           0: مرز برون يابي شده</a:t>
            </a:r>
          </a:p>
          <a:p>
            <a:pPr algn="r" rtl="1" eaLnBrk="1" hangingPunct="1">
              <a:lnSpc>
                <a:spcPct val="90000"/>
              </a:lnSpc>
              <a:buFontTx/>
              <a:buNone/>
              <a:defRPr/>
            </a:pPr>
            <a:r>
              <a:rPr lang="ar-SA" sz="2800" smtClean="0">
                <a:cs typeface="Zar" pitchFamily="2" charset="-78"/>
              </a:rPr>
              <a:t>           1: بازتابنده </a:t>
            </a:r>
          </a:p>
          <a:p>
            <a:pPr algn="r" rtl="1" eaLnBrk="1" hangingPunct="1">
              <a:lnSpc>
                <a:spcPct val="90000"/>
              </a:lnSpc>
              <a:buFontTx/>
              <a:buNone/>
              <a:defRPr/>
            </a:pPr>
            <a:r>
              <a:rPr lang="ar-SA" sz="2800" smtClean="0">
                <a:cs typeface="Zar" pitchFamily="2" charset="-78"/>
              </a:rPr>
              <a:t>(37-39): شرايط مرزي براي سمت راست هندسه</a:t>
            </a:r>
          </a:p>
          <a:p>
            <a:pPr algn="r" rtl="1" eaLnBrk="1" hangingPunct="1">
              <a:lnSpc>
                <a:spcPct val="90000"/>
              </a:lnSpc>
              <a:buFontTx/>
              <a:buNone/>
              <a:defRPr/>
            </a:pPr>
            <a:r>
              <a:rPr lang="ar-SA" sz="2800" smtClean="0">
                <a:cs typeface="Zar" pitchFamily="2" charset="-78"/>
              </a:rPr>
              <a:t>         1-: پريوديك</a:t>
            </a:r>
          </a:p>
          <a:p>
            <a:pPr algn="r" rtl="1" eaLnBrk="1" hangingPunct="1">
              <a:lnSpc>
                <a:spcPct val="90000"/>
              </a:lnSpc>
              <a:buFontTx/>
              <a:buNone/>
              <a:defRPr/>
            </a:pPr>
            <a:r>
              <a:rPr lang="ar-SA" sz="2800" smtClean="0">
                <a:cs typeface="Zar" pitchFamily="2" charset="-78"/>
              </a:rPr>
              <a:t>         2-: مرز برون يابي شده</a:t>
            </a:r>
          </a:p>
          <a:p>
            <a:pPr algn="r" rtl="1" eaLnBrk="1" hangingPunct="1">
              <a:lnSpc>
                <a:spcPct val="90000"/>
              </a:lnSpc>
              <a:buFontTx/>
              <a:buNone/>
              <a:defRPr/>
            </a:pPr>
            <a:r>
              <a:rPr lang="ar-SA" sz="2800" smtClean="0">
                <a:cs typeface="Zar" pitchFamily="2" charset="-78"/>
              </a:rPr>
              <a:t>         3- : بازتابنده</a:t>
            </a:r>
          </a:p>
          <a:p>
            <a:pPr algn="r" rtl="1" eaLnBrk="1" hangingPunct="1">
              <a:lnSpc>
                <a:spcPct val="90000"/>
              </a:lnSpc>
              <a:buFontTx/>
              <a:buNone/>
              <a:defRPr/>
            </a:pPr>
            <a:endParaRPr lang="en-US" sz="2800" smtClean="0">
              <a:cs typeface="Zar" pitchFamily="2" charset="-78"/>
            </a:endParaRPr>
          </a:p>
        </p:txBody>
      </p:sp>
      <p:grpSp>
        <p:nvGrpSpPr>
          <p:cNvPr id="111619" name="Group 3"/>
          <p:cNvGrpSpPr>
            <a:grpSpLocks/>
          </p:cNvGrpSpPr>
          <p:nvPr/>
        </p:nvGrpSpPr>
        <p:grpSpPr bwMode="auto">
          <a:xfrm>
            <a:off x="0" y="0"/>
            <a:ext cx="9144000" cy="6802438"/>
            <a:chOff x="36" y="27"/>
            <a:chExt cx="5680" cy="4237"/>
          </a:xfrm>
        </p:grpSpPr>
        <p:sp>
          <p:nvSpPr>
            <p:cNvPr id="111620"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11621"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Rectangle 2"/>
          <p:cNvSpPr>
            <a:spLocks noGrp="1" noChangeArrowheads="1"/>
          </p:cNvSpPr>
          <p:nvPr>
            <p:ph type="body" idx="1"/>
          </p:nvPr>
        </p:nvSpPr>
        <p:spPr>
          <a:xfrm>
            <a:off x="304800" y="228600"/>
            <a:ext cx="8610600" cy="6324600"/>
          </a:xfrm>
        </p:spPr>
        <p:txBody>
          <a:bodyPr/>
          <a:lstStyle/>
          <a:p>
            <a:pPr algn="r" rtl="1" eaLnBrk="1" hangingPunct="1">
              <a:lnSpc>
                <a:spcPct val="90000"/>
              </a:lnSpc>
              <a:buFontTx/>
              <a:buNone/>
              <a:defRPr/>
            </a:pPr>
            <a:r>
              <a:rPr lang="ar-SA" sz="2800" smtClean="0">
                <a:cs typeface="Zar" pitchFamily="2" charset="-78"/>
              </a:rPr>
              <a:t>(40-42): شرايط مرزي براي سمت پايين هندسه</a:t>
            </a:r>
          </a:p>
          <a:p>
            <a:pPr algn="r" rtl="1" eaLnBrk="1" hangingPunct="1">
              <a:lnSpc>
                <a:spcPct val="90000"/>
              </a:lnSpc>
              <a:buFontTx/>
              <a:buNone/>
              <a:defRPr/>
            </a:pPr>
            <a:r>
              <a:rPr lang="ar-SA" sz="2800" smtClean="0">
                <a:cs typeface="Zar" pitchFamily="2" charset="-78"/>
              </a:rPr>
              <a:t>           0: مرز برون يابي شده</a:t>
            </a:r>
          </a:p>
          <a:p>
            <a:pPr algn="r" rtl="1" eaLnBrk="1" hangingPunct="1">
              <a:lnSpc>
                <a:spcPct val="90000"/>
              </a:lnSpc>
              <a:buFontTx/>
              <a:buNone/>
              <a:defRPr/>
            </a:pPr>
            <a:r>
              <a:rPr lang="ar-SA" sz="2800" smtClean="0">
                <a:cs typeface="Zar" pitchFamily="2" charset="-78"/>
              </a:rPr>
              <a:t>           1: بازتابنده  </a:t>
            </a:r>
          </a:p>
          <a:p>
            <a:pPr algn="r" rtl="1" eaLnBrk="1" hangingPunct="1">
              <a:lnSpc>
                <a:spcPct val="90000"/>
              </a:lnSpc>
              <a:buFontTx/>
              <a:buNone/>
              <a:defRPr/>
            </a:pPr>
            <a:r>
              <a:rPr lang="ar-SA" sz="2800" smtClean="0">
                <a:cs typeface="Zar" pitchFamily="2" charset="-78"/>
              </a:rPr>
              <a:t>(43-45): شرايط مرزي براي مرز جلويي هندسه</a:t>
            </a:r>
          </a:p>
          <a:p>
            <a:pPr algn="r" rtl="1" eaLnBrk="1" hangingPunct="1">
              <a:lnSpc>
                <a:spcPct val="90000"/>
              </a:lnSpc>
              <a:buFontTx/>
              <a:buNone/>
              <a:defRPr/>
            </a:pPr>
            <a:r>
              <a:rPr lang="ar-SA" sz="2800" smtClean="0">
                <a:cs typeface="Zar" pitchFamily="2" charset="-78"/>
              </a:rPr>
              <a:t>           0: مرز برون يابي شده</a:t>
            </a:r>
          </a:p>
          <a:p>
            <a:pPr algn="r" rtl="1" eaLnBrk="1" hangingPunct="1">
              <a:lnSpc>
                <a:spcPct val="90000"/>
              </a:lnSpc>
              <a:buFontTx/>
              <a:buNone/>
              <a:defRPr/>
            </a:pPr>
            <a:r>
              <a:rPr lang="ar-SA" sz="2800" smtClean="0">
                <a:cs typeface="Zar" pitchFamily="2" charset="-78"/>
              </a:rPr>
              <a:t>           1: بازتابنده  </a:t>
            </a:r>
          </a:p>
          <a:p>
            <a:pPr algn="r" rtl="1" eaLnBrk="1" hangingPunct="1">
              <a:lnSpc>
                <a:spcPct val="90000"/>
              </a:lnSpc>
              <a:buFontTx/>
              <a:buNone/>
              <a:defRPr/>
            </a:pPr>
            <a:r>
              <a:rPr lang="ar-SA" sz="2800" smtClean="0">
                <a:cs typeface="Zar" pitchFamily="2" charset="-78"/>
              </a:rPr>
              <a:t>(46-48): شرايط مرزي براي مرز عقبي هندسه</a:t>
            </a:r>
          </a:p>
          <a:p>
            <a:pPr algn="r" rtl="1" eaLnBrk="1" hangingPunct="1">
              <a:lnSpc>
                <a:spcPct val="90000"/>
              </a:lnSpc>
              <a:buFontTx/>
              <a:buNone/>
              <a:defRPr/>
            </a:pPr>
            <a:r>
              <a:rPr lang="ar-SA" sz="2800" smtClean="0">
                <a:cs typeface="Zar" pitchFamily="2" charset="-78"/>
              </a:rPr>
              <a:t>           0: مرز برون يابي شده</a:t>
            </a:r>
          </a:p>
          <a:p>
            <a:pPr algn="r" rtl="1" eaLnBrk="1" hangingPunct="1">
              <a:lnSpc>
                <a:spcPct val="90000"/>
              </a:lnSpc>
              <a:buFontTx/>
              <a:buNone/>
              <a:defRPr/>
            </a:pPr>
            <a:r>
              <a:rPr lang="ar-SA" sz="2800" smtClean="0">
                <a:cs typeface="Zar" pitchFamily="2" charset="-78"/>
              </a:rPr>
              <a:t>           1: بازتابنده  </a:t>
            </a:r>
          </a:p>
          <a:p>
            <a:pPr algn="r" rtl="1" eaLnBrk="1" hangingPunct="1">
              <a:lnSpc>
                <a:spcPct val="90000"/>
              </a:lnSpc>
              <a:buFontTx/>
              <a:buNone/>
              <a:defRPr/>
            </a:pPr>
            <a:r>
              <a:rPr lang="ar-SA" sz="2800" smtClean="0">
                <a:cs typeface="Zar" pitchFamily="2" charset="-78"/>
              </a:rPr>
              <a:t>(49-51): شماره منطقه اي كه جاذب سياه داخلي مي باشد. (اين ناحيه براي تمام گروههاي نوتروني سياه مي باشد).</a:t>
            </a:r>
          </a:p>
          <a:p>
            <a:pPr algn="r" rtl="1" eaLnBrk="1" hangingPunct="1">
              <a:lnSpc>
                <a:spcPct val="90000"/>
              </a:lnSpc>
              <a:buFontTx/>
              <a:buNone/>
              <a:defRPr/>
            </a:pPr>
            <a:r>
              <a:rPr lang="ar-SA" sz="2800" smtClean="0">
                <a:cs typeface="Zar" pitchFamily="2" charset="-78"/>
              </a:rPr>
              <a:t>(52-54): اگر بزرگتر از صفر باشد اجازه مي دهد كه شار نوتروني منفي نيز باشد.</a:t>
            </a:r>
          </a:p>
          <a:p>
            <a:pPr algn="r" rtl="1" eaLnBrk="1" hangingPunct="1">
              <a:lnSpc>
                <a:spcPct val="90000"/>
              </a:lnSpc>
              <a:buFontTx/>
              <a:buNone/>
              <a:defRPr/>
            </a:pPr>
            <a:r>
              <a:rPr lang="ar-SA" sz="2800" smtClean="0">
                <a:cs typeface="Zar" pitchFamily="2" charset="-78"/>
              </a:rPr>
              <a:t> </a:t>
            </a:r>
            <a:endParaRPr lang="en-US" sz="2800" smtClean="0">
              <a:cs typeface="Zar" pitchFamily="2" charset="-78"/>
            </a:endParaRPr>
          </a:p>
        </p:txBody>
      </p:sp>
      <p:grpSp>
        <p:nvGrpSpPr>
          <p:cNvPr id="112643" name="Group 3"/>
          <p:cNvGrpSpPr>
            <a:grpSpLocks/>
          </p:cNvGrpSpPr>
          <p:nvPr/>
        </p:nvGrpSpPr>
        <p:grpSpPr bwMode="auto">
          <a:xfrm>
            <a:off x="0" y="0"/>
            <a:ext cx="9144000" cy="6802438"/>
            <a:chOff x="36" y="27"/>
            <a:chExt cx="5680" cy="4237"/>
          </a:xfrm>
        </p:grpSpPr>
        <p:sp>
          <p:nvSpPr>
            <p:cNvPr id="112644"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12645"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0" y="228600"/>
            <a:ext cx="8839200" cy="6324600"/>
          </a:xfrm>
        </p:spPr>
        <p:txBody>
          <a:bodyPr/>
          <a:lstStyle/>
          <a:p>
            <a:pPr algn="r" rtl="1" eaLnBrk="1" hangingPunct="1">
              <a:lnSpc>
                <a:spcPct val="90000"/>
              </a:lnSpc>
              <a:buFontTx/>
              <a:buNone/>
              <a:defRPr/>
            </a:pPr>
            <a:r>
              <a:rPr lang="ar-SA" sz="2800" smtClean="0">
                <a:solidFill>
                  <a:srgbClr val="0000FF"/>
                </a:solidFill>
                <a:cs typeface="Zar" pitchFamily="2" charset="-78"/>
              </a:rPr>
              <a:t>كارت 3: معيار همگرايي تكرارها ( </a:t>
            </a:r>
            <a:r>
              <a:rPr lang="en-US" sz="2800" smtClean="0">
                <a:solidFill>
                  <a:srgbClr val="0000FF"/>
                </a:solidFill>
                <a:cs typeface="Zar" pitchFamily="2" charset="-78"/>
              </a:rPr>
              <a:t>6E12.0</a:t>
            </a:r>
            <a:r>
              <a:rPr lang="ar-SA" sz="2800" smtClean="0">
                <a:solidFill>
                  <a:srgbClr val="0000FF"/>
                </a:solidFill>
                <a:cs typeface="Zar" pitchFamily="2" charset="-78"/>
              </a:rPr>
              <a:t>)  </a:t>
            </a:r>
          </a:p>
          <a:p>
            <a:pPr algn="r" rtl="1" eaLnBrk="1" hangingPunct="1">
              <a:lnSpc>
                <a:spcPct val="90000"/>
              </a:lnSpc>
              <a:buFontTx/>
              <a:buNone/>
              <a:defRPr/>
            </a:pPr>
            <a:r>
              <a:rPr lang="ar-SA" sz="2800" smtClean="0">
                <a:cs typeface="Zar" pitchFamily="2" charset="-78"/>
              </a:rPr>
              <a:t>(1-12): ماكزيمم تغييرات نسبي شار نوتروني در آخرين تكرار(0001/ . )</a:t>
            </a:r>
            <a:endParaRPr lang="en-US" sz="2800" smtClean="0">
              <a:cs typeface="Zar" pitchFamily="2" charset="-78"/>
            </a:endParaRPr>
          </a:p>
          <a:p>
            <a:pPr algn="r" rtl="1" eaLnBrk="1" hangingPunct="1">
              <a:lnSpc>
                <a:spcPct val="90000"/>
              </a:lnSpc>
              <a:buFontTx/>
              <a:buNone/>
              <a:defRPr/>
            </a:pPr>
            <a:r>
              <a:rPr lang="ar-SA" sz="2800" smtClean="0">
                <a:cs typeface="Zar" pitchFamily="2" charset="-78"/>
              </a:rPr>
              <a:t>(13-24): ماكزيمم تغييرات نسبي مقدار ويژه ماتريس در آخرين تكرار (00001/ . )</a:t>
            </a:r>
          </a:p>
          <a:p>
            <a:pPr algn="r" rtl="1" eaLnBrk="1" hangingPunct="1">
              <a:lnSpc>
                <a:spcPct val="90000"/>
              </a:lnSpc>
              <a:buFontTx/>
              <a:buNone/>
              <a:defRPr/>
            </a:pPr>
            <a:endParaRPr lang="ar-SA" sz="2800" smtClean="0">
              <a:cs typeface="Zar" pitchFamily="2" charset="-78"/>
            </a:endParaRPr>
          </a:p>
          <a:p>
            <a:pPr algn="r" rtl="1" eaLnBrk="1" hangingPunct="1">
              <a:lnSpc>
                <a:spcPct val="90000"/>
              </a:lnSpc>
              <a:buFontTx/>
              <a:buNone/>
              <a:defRPr/>
            </a:pPr>
            <a:r>
              <a:rPr lang="ar-SA" sz="2800" smtClean="0">
                <a:cs typeface="Zar" pitchFamily="2" charset="-78"/>
              </a:rPr>
              <a:t> بقيه جاها خالي هستند.</a:t>
            </a:r>
          </a:p>
          <a:p>
            <a:pPr algn="r" rtl="1" eaLnBrk="1" hangingPunct="1">
              <a:lnSpc>
                <a:spcPct val="90000"/>
              </a:lnSpc>
              <a:buFontTx/>
              <a:buNone/>
              <a:defRPr/>
            </a:pPr>
            <a:endParaRPr lang="ar-SA" sz="2800" smtClean="0">
              <a:cs typeface="Zar" pitchFamily="2" charset="-78"/>
            </a:endParaRPr>
          </a:p>
          <a:p>
            <a:pPr algn="r" rtl="1" eaLnBrk="1" hangingPunct="1">
              <a:lnSpc>
                <a:spcPct val="90000"/>
              </a:lnSpc>
              <a:buFontTx/>
              <a:buNone/>
              <a:defRPr/>
            </a:pPr>
            <a:r>
              <a:rPr lang="ar-SA" sz="2800" smtClean="0">
                <a:solidFill>
                  <a:srgbClr val="0000FF"/>
                </a:solidFill>
                <a:cs typeface="Zar" pitchFamily="2" charset="-78"/>
              </a:rPr>
              <a:t>كارت 4: داده هاي گوناگون ( </a:t>
            </a:r>
            <a:r>
              <a:rPr lang="en-US" sz="2800" smtClean="0">
                <a:solidFill>
                  <a:srgbClr val="0000FF"/>
                </a:solidFill>
                <a:cs typeface="Zar" pitchFamily="2" charset="-78"/>
              </a:rPr>
              <a:t>6E12.0</a:t>
            </a:r>
            <a:r>
              <a:rPr lang="ar-SA" sz="2800" smtClean="0">
                <a:solidFill>
                  <a:srgbClr val="0000FF"/>
                </a:solidFill>
                <a:cs typeface="Zar" pitchFamily="2" charset="-78"/>
              </a:rPr>
              <a:t>)  </a:t>
            </a:r>
          </a:p>
          <a:p>
            <a:pPr algn="r" rtl="1" eaLnBrk="1" hangingPunct="1">
              <a:lnSpc>
                <a:spcPct val="90000"/>
              </a:lnSpc>
              <a:buFontTx/>
              <a:buNone/>
              <a:defRPr/>
            </a:pPr>
            <a:r>
              <a:rPr lang="ar-SA" sz="2800" smtClean="0">
                <a:cs typeface="Zar" pitchFamily="2" charset="-78"/>
              </a:rPr>
              <a:t>(1-12): ثابت برون يابي شده خارجي </a:t>
            </a:r>
            <a:endParaRPr lang="en-US" sz="2800" smtClean="0">
              <a:cs typeface="Zar" pitchFamily="2" charset="-78"/>
            </a:endParaRPr>
          </a:p>
          <a:p>
            <a:pPr algn="r" rtl="1" eaLnBrk="1" hangingPunct="1">
              <a:lnSpc>
                <a:spcPct val="90000"/>
              </a:lnSpc>
              <a:buFontTx/>
              <a:buNone/>
              <a:defRPr/>
            </a:pPr>
            <a:r>
              <a:rPr lang="ar-SA" sz="2800" smtClean="0">
                <a:cs typeface="Zar" pitchFamily="2" charset="-78"/>
              </a:rPr>
              <a:t>اگر آنرا برابر صفر قرار دهيم، كد از يك مقدار پيش فرض (4692/ .) براي تمام گروههاي انرژي و تمام مرزها استفاده مي كند.</a:t>
            </a:r>
            <a:endParaRPr lang="en-US" sz="2800" smtClean="0">
              <a:cs typeface="Zar" pitchFamily="2" charset="-78"/>
            </a:endParaRPr>
          </a:p>
          <a:p>
            <a:pPr algn="r" rtl="1" eaLnBrk="1" hangingPunct="1">
              <a:lnSpc>
                <a:spcPct val="90000"/>
              </a:lnSpc>
              <a:buFontTx/>
              <a:buNone/>
              <a:defRPr/>
            </a:pPr>
            <a:r>
              <a:rPr lang="ar-SA" sz="2800" smtClean="0">
                <a:cs typeface="Zar" pitchFamily="2" charset="-78"/>
              </a:rPr>
              <a:t>نكته: در كد كامپيوتري  </a:t>
            </a:r>
            <a:r>
              <a:rPr lang="en-US" sz="2400" smtClean="0">
                <a:cs typeface="Zar" pitchFamily="2" charset="-78"/>
              </a:rPr>
              <a:t>CITATION</a:t>
            </a:r>
            <a:r>
              <a:rPr lang="ar-SA" sz="2800" smtClean="0">
                <a:cs typeface="Zar" pitchFamily="2" charset="-78"/>
              </a:rPr>
              <a:t> ، شرايط مرزي مختلف (شار در مرز برابر صفر و يا شرط تقارن در مرزها) هر دو با يك ضريب ثابت برون يابي شده (</a:t>
            </a:r>
            <a:r>
              <a:rPr lang="en-US" sz="2800" smtClean="0">
                <a:cs typeface="Zar" pitchFamily="2" charset="-78"/>
              </a:rPr>
              <a:t>c</a:t>
            </a:r>
            <a:r>
              <a:rPr lang="ar-SA" sz="2800" smtClean="0">
                <a:cs typeface="Zar" pitchFamily="2" charset="-78"/>
              </a:rPr>
              <a:t>) تعريف مي شوند:</a:t>
            </a:r>
          </a:p>
          <a:p>
            <a:pPr algn="r" rtl="1" eaLnBrk="1" hangingPunct="1">
              <a:lnSpc>
                <a:spcPct val="90000"/>
              </a:lnSpc>
              <a:buFontTx/>
              <a:buNone/>
              <a:defRPr/>
            </a:pPr>
            <a:endParaRPr lang="en-US" sz="2800" smtClean="0">
              <a:cs typeface="Zar" pitchFamily="2" charset="-78"/>
            </a:endParaRPr>
          </a:p>
        </p:txBody>
      </p:sp>
      <p:grpSp>
        <p:nvGrpSpPr>
          <p:cNvPr id="113667" name="Group 3"/>
          <p:cNvGrpSpPr>
            <a:grpSpLocks/>
          </p:cNvGrpSpPr>
          <p:nvPr/>
        </p:nvGrpSpPr>
        <p:grpSpPr bwMode="auto">
          <a:xfrm>
            <a:off x="0" y="0"/>
            <a:ext cx="9144000" cy="6802438"/>
            <a:chOff x="36" y="27"/>
            <a:chExt cx="5680" cy="4237"/>
          </a:xfrm>
        </p:grpSpPr>
        <p:sp>
          <p:nvSpPr>
            <p:cNvPr id="113668"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13669"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11" name="Rectangle 2"/>
          <p:cNvSpPr>
            <a:spLocks noChangeArrowheads="1"/>
          </p:cNvSpPr>
          <p:nvPr/>
        </p:nvSpPr>
        <p:spPr bwMode="auto">
          <a:xfrm>
            <a:off x="228600" y="1752600"/>
            <a:ext cx="86106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spcBef>
                <a:spcPct val="50000"/>
              </a:spcBef>
            </a:pPr>
            <a:r>
              <a:rPr lang="ar-SA" sz="2800">
                <a:latin typeface="Times New Roman" panose="02020603050405020304" pitchFamily="18" charset="0"/>
                <a:cs typeface="Zar" panose="00000400000000000000" pitchFamily="2" charset="-78"/>
              </a:rPr>
              <a:t>اگر </a:t>
            </a:r>
            <a:r>
              <a:rPr lang="en-US" sz="2800">
                <a:latin typeface="Times New Roman" panose="02020603050405020304" pitchFamily="18" charset="0"/>
                <a:cs typeface="Zar" panose="00000400000000000000" pitchFamily="2" charset="-78"/>
              </a:rPr>
              <a:t>c=0</a:t>
            </a:r>
            <a:r>
              <a:rPr lang="ar-SA" sz="2800">
                <a:latin typeface="Times New Roman" panose="02020603050405020304" pitchFamily="18" charset="0"/>
                <a:cs typeface="Zar" panose="00000400000000000000" pitchFamily="2" charset="-78"/>
              </a:rPr>
              <a:t> قرار دهيم: شرط تقارن در مرزها</a:t>
            </a:r>
          </a:p>
          <a:p>
            <a:pPr algn="r" rtl="1" eaLnBrk="1" hangingPunct="1">
              <a:spcBef>
                <a:spcPct val="50000"/>
              </a:spcBef>
            </a:pPr>
            <a:r>
              <a:rPr lang="ar-SA" sz="2800">
                <a:latin typeface="Times New Roman" panose="02020603050405020304" pitchFamily="18" charset="0"/>
                <a:cs typeface="Zar" panose="00000400000000000000" pitchFamily="2" charset="-78"/>
              </a:rPr>
              <a:t>اگر </a:t>
            </a:r>
            <a:r>
              <a:rPr lang="en-US" sz="2800">
                <a:latin typeface="Times New Roman" panose="02020603050405020304" pitchFamily="18" charset="0"/>
                <a:cs typeface="Zar" panose="00000400000000000000" pitchFamily="2" charset="-78"/>
              </a:rPr>
              <a:t>c &gt;10e10</a:t>
            </a:r>
            <a:r>
              <a:rPr lang="ar-SA" sz="2800">
                <a:latin typeface="Times New Roman" panose="02020603050405020304" pitchFamily="18" charset="0"/>
                <a:cs typeface="Zar" panose="00000400000000000000" pitchFamily="2" charset="-78"/>
              </a:rPr>
              <a:t> قرار دهيم: فاصله برون يابي شده در مرز برابر صفر و در نتيجه شار در مرز برابر صفر خواهد بود.</a:t>
            </a:r>
          </a:p>
          <a:p>
            <a:pPr algn="r" rtl="1" eaLnBrk="1" hangingPunct="1">
              <a:spcBef>
                <a:spcPct val="50000"/>
              </a:spcBef>
            </a:pPr>
            <a:r>
              <a:rPr lang="ar-SA" sz="2800">
                <a:latin typeface="Times New Roman" panose="02020603050405020304" pitchFamily="18" charset="0"/>
                <a:cs typeface="Zar" panose="00000400000000000000" pitchFamily="2" charset="-78"/>
              </a:rPr>
              <a:t>(13-24): ثابت مرزي برون يابي شده براي يك ناحيه جاذب خيلي قوي (سياه)</a:t>
            </a:r>
          </a:p>
          <a:p>
            <a:pPr algn="r" rtl="1" eaLnBrk="1" hangingPunct="1">
              <a:spcBef>
                <a:spcPct val="50000"/>
              </a:spcBef>
            </a:pPr>
            <a:r>
              <a:rPr lang="ar-SA" sz="2800">
                <a:latin typeface="Times New Roman" panose="02020603050405020304" pitchFamily="18" charset="0"/>
                <a:cs typeface="Zar" panose="00000400000000000000" pitchFamily="2" charset="-78"/>
              </a:rPr>
              <a:t> اگر آنرا برابر صفر قرار دهيم، كد از يك مقدار پيش فرض استفاده مي نمايد.</a:t>
            </a:r>
          </a:p>
          <a:p>
            <a:pPr algn="r" rtl="1" eaLnBrk="1" hangingPunct="1">
              <a:spcBef>
                <a:spcPct val="50000"/>
              </a:spcBef>
            </a:pPr>
            <a:r>
              <a:rPr lang="ar-SA" sz="2800">
                <a:latin typeface="Times New Roman" panose="02020603050405020304" pitchFamily="18" charset="0"/>
                <a:cs typeface="Zar" panose="00000400000000000000" pitchFamily="2" charset="-78"/>
              </a:rPr>
              <a:t>(25-36): سطح قدرت حرارتي قلب راكتور (</a:t>
            </a:r>
            <a:r>
              <a:rPr lang="en-US" sz="2800">
                <a:latin typeface="Times New Roman" panose="02020603050405020304" pitchFamily="18" charset="0"/>
                <a:cs typeface="Zar" panose="00000400000000000000" pitchFamily="2" charset="-78"/>
              </a:rPr>
              <a:t>MWth</a:t>
            </a:r>
            <a:r>
              <a:rPr lang="ar-SA" sz="2800">
                <a:latin typeface="Times New Roman" panose="02020603050405020304" pitchFamily="18" charset="0"/>
                <a:cs typeface="Zar" panose="00000400000000000000" pitchFamily="2" charset="-78"/>
              </a:rPr>
              <a:t>) </a:t>
            </a:r>
          </a:p>
          <a:p>
            <a:pPr algn="r" rtl="1" eaLnBrk="1" hangingPunct="1">
              <a:spcBef>
                <a:spcPct val="50000"/>
              </a:spcBef>
            </a:pPr>
            <a:r>
              <a:rPr lang="ar-SA" sz="2800">
                <a:latin typeface="Times New Roman" panose="02020603050405020304" pitchFamily="18" charset="0"/>
                <a:cs typeface="Zar" panose="00000400000000000000" pitchFamily="2" charset="-78"/>
              </a:rPr>
              <a:t>(37-48): فاكتور تبديل ،نسبت انرژي حرارتي به انرژي شكافت (پيش فرض 1)</a:t>
            </a:r>
          </a:p>
          <a:p>
            <a:pPr algn="r" rtl="1" eaLnBrk="1" hangingPunct="1">
              <a:spcBef>
                <a:spcPct val="50000"/>
              </a:spcBef>
            </a:pPr>
            <a:r>
              <a:rPr lang="ar-SA" sz="2800">
                <a:latin typeface="Times New Roman" panose="02020603050405020304" pitchFamily="18" charset="0"/>
                <a:cs typeface="Zar" panose="00000400000000000000" pitchFamily="2" charset="-78"/>
              </a:rPr>
              <a:t>(49-60): كسري از قلب راكتور كه مورد بررسي قرار مي گيرد (3/1، 4/1، 6/1 )</a:t>
            </a:r>
            <a:endParaRPr lang="en-US" sz="2800">
              <a:latin typeface="Times New Roman" panose="02020603050405020304" pitchFamily="18" charset="0"/>
              <a:cs typeface="Zar" panose="00000400000000000000" pitchFamily="2" charset="-78"/>
            </a:endParaRPr>
          </a:p>
        </p:txBody>
      </p:sp>
      <p:grpSp>
        <p:nvGrpSpPr>
          <p:cNvPr id="21512" name="Group 3"/>
          <p:cNvGrpSpPr>
            <a:grpSpLocks/>
          </p:cNvGrpSpPr>
          <p:nvPr/>
        </p:nvGrpSpPr>
        <p:grpSpPr bwMode="auto">
          <a:xfrm>
            <a:off x="0" y="0"/>
            <a:ext cx="9144000" cy="6802438"/>
            <a:chOff x="36" y="27"/>
            <a:chExt cx="5680" cy="4237"/>
          </a:xfrm>
        </p:grpSpPr>
        <p:sp>
          <p:nvSpPr>
            <p:cNvPr id="21519"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21520"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
        <p:nvSpPr>
          <p:cNvPr id="21513" name="Rectangle 6"/>
          <p:cNvSpPr>
            <a:spLocks noChangeArrowheads="1"/>
          </p:cNvSpPr>
          <p:nvPr/>
        </p:nvSpPr>
        <p:spPr bwMode="auto">
          <a:xfrm>
            <a:off x="4067175"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aphicFrame>
        <p:nvGraphicFramePr>
          <p:cNvPr id="21506" name="Object 7"/>
          <p:cNvGraphicFramePr>
            <a:graphicFrameLocks noChangeAspect="1"/>
          </p:cNvGraphicFramePr>
          <p:nvPr/>
        </p:nvGraphicFramePr>
        <p:xfrm>
          <a:off x="457200" y="228600"/>
          <a:ext cx="1524000" cy="838200"/>
        </p:xfrm>
        <a:graphic>
          <a:graphicData uri="http://schemas.openxmlformats.org/presentationml/2006/ole">
            <mc:AlternateContent xmlns:mc="http://schemas.openxmlformats.org/markup-compatibility/2006">
              <mc:Choice xmlns:v="urn:schemas-microsoft-com:vml" Requires="v">
                <p:oleObj spid="_x0000_s21531" r:id="rId3" imgW="761669" imgH="418918" progId="Equation.3">
                  <p:embed/>
                </p:oleObj>
              </mc:Choice>
              <mc:Fallback>
                <p:oleObj r:id="rId3" imgW="761669" imgH="418918"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8600"/>
                        <a:ext cx="1524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4" name="Rectangle 8"/>
          <p:cNvSpPr>
            <a:spLocks noChangeArrowheads="1"/>
          </p:cNvSpPr>
          <p:nvPr/>
        </p:nvSpPr>
        <p:spPr bwMode="auto">
          <a:xfrm>
            <a:off x="3705225"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aphicFrame>
        <p:nvGraphicFramePr>
          <p:cNvPr id="21507" name="Object 9"/>
          <p:cNvGraphicFramePr>
            <a:graphicFrameLocks noChangeAspect="1"/>
          </p:cNvGraphicFramePr>
          <p:nvPr/>
        </p:nvGraphicFramePr>
        <p:xfrm>
          <a:off x="2286000" y="304800"/>
          <a:ext cx="3352800" cy="762000"/>
        </p:xfrm>
        <a:graphic>
          <a:graphicData uri="http://schemas.openxmlformats.org/presentationml/2006/ole">
            <mc:AlternateContent xmlns:mc="http://schemas.openxmlformats.org/markup-compatibility/2006">
              <mc:Choice xmlns:v="urn:schemas-microsoft-com:vml" Requires="v">
                <p:oleObj spid="_x0000_s21532" r:id="rId5" imgW="1828800" imgH="431800" progId="Equation.3">
                  <p:embed/>
                </p:oleObj>
              </mc:Choice>
              <mc:Fallback>
                <p:oleObj r:id="rId5" imgW="1828800" imgH="4318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04800"/>
                        <a:ext cx="33528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5" name="Rectangle 10"/>
          <p:cNvSpPr>
            <a:spLocks noChangeArrowheads="1"/>
          </p:cNvSpPr>
          <p:nvPr/>
        </p:nvSpPr>
        <p:spPr bwMode="auto">
          <a:xfrm>
            <a:off x="4238625"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aphicFrame>
        <p:nvGraphicFramePr>
          <p:cNvPr id="21508" name="Object 11"/>
          <p:cNvGraphicFramePr>
            <a:graphicFrameLocks noChangeAspect="1"/>
          </p:cNvGraphicFramePr>
          <p:nvPr/>
        </p:nvGraphicFramePr>
        <p:xfrm>
          <a:off x="6629400" y="228600"/>
          <a:ext cx="1219200" cy="838200"/>
        </p:xfrm>
        <a:graphic>
          <a:graphicData uri="http://schemas.openxmlformats.org/presentationml/2006/ole">
            <mc:AlternateContent xmlns:mc="http://schemas.openxmlformats.org/markup-compatibility/2006">
              <mc:Choice xmlns:v="urn:schemas-microsoft-com:vml" Requires="v">
                <p:oleObj spid="_x0000_s21533" r:id="rId7" imgW="507780" imgH="393529" progId="Equation.3">
                  <p:embed/>
                </p:oleObj>
              </mc:Choice>
              <mc:Fallback>
                <p:oleObj r:id="rId7" imgW="507780" imgH="393529"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228600"/>
                        <a:ext cx="1219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6" name="Rectangle 12"/>
          <p:cNvSpPr>
            <a:spLocks noChangeArrowheads="1"/>
          </p:cNvSpPr>
          <p:nvPr/>
        </p:nvSpPr>
        <p:spPr bwMode="auto">
          <a:xfrm>
            <a:off x="3267075"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aphicFrame>
        <p:nvGraphicFramePr>
          <p:cNvPr id="21509" name="Object 13"/>
          <p:cNvGraphicFramePr>
            <a:graphicFrameLocks noChangeAspect="1"/>
          </p:cNvGraphicFramePr>
          <p:nvPr/>
        </p:nvGraphicFramePr>
        <p:xfrm>
          <a:off x="304800" y="1219200"/>
          <a:ext cx="5105400" cy="533400"/>
        </p:xfrm>
        <a:graphic>
          <a:graphicData uri="http://schemas.openxmlformats.org/presentationml/2006/ole">
            <mc:AlternateContent xmlns:mc="http://schemas.openxmlformats.org/markup-compatibility/2006">
              <mc:Choice xmlns:v="urn:schemas-microsoft-com:vml" Requires="v">
                <p:oleObj spid="_x0000_s21534" r:id="rId9" imgW="2222500" imgH="228600" progId="Equation.3">
                  <p:embed/>
                </p:oleObj>
              </mc:Choice>
              <mc:Fallback>
                <p:oleObj r:id="rId9" imgW="2222500" imgH="22860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1219200"/>
                        <a:ext cx="5105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7" name="Rectangle 14"/>
          <p:cNvSpPr>
            <a:spLocks noChangeArrowheads="1"/>
          </p:cNvSpPr>
          <p:nvPr/>
        </p:nvSpPr>
        <p:spPr bwMode="auto">
          <a:xfrm>
            <a:off x="4224338"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aphicFrame>
        <p:nvGraphicFramePr>
          <p:cNvPr id="21510" name="Object 15"/>
          <p:cNvGraphicFramePr>
            <a:graphicFrameLocks noChangeAspect="1"/>
          </p:cNvGraphicFramePr>
          <p:nvPr/>
        </p:nvGraphicFramePr>
        <p:xfrm>
          <a:off x="6629400" y="1295400"/>
          <a:ext cx="1752600" cy="457200"/>
        </p:xfrm>
        <a:graphic>
          <a:graphicData uri="http://schemas.openxmlformats.org/presentationml/2006/ole">
            <mc:AlternateContent xmlns:mc="http://schemas.openxmlformats.org/markup-compatibility/2006">
              <mc:Choice xmlns:v="urn:schemas-microsoft-com:vml" Requires="v">
                <p:oleObj spid="_x0000_s21535" r:id="rId11" imgW="736600" imgH="203200" progId="Equation.3">
                  <p:embed/>
                </p:oleObj>
              </mc:Choice>
              <mc:Fallback>
                <p:oleObj r:id="rId11" imgW="736600" imgH="20320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1295400"/>
                        <a:ext cx="1752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8" name="AutoShape 16"/>
          <p:cNvSpPr>
            <a:spLocks noChangeArrowheads="1"/>
          </p:cNvSpPr>
          <p:nvPr/>
        </p:nvSpPr>
        <p:spPr bwMode="auto">
          <a:xfrm>
            <a:off x="5638800" y="1371600"/>
            <a:ext cx="852488" cy="220663"/>
          </a:xfrm>
          <a:prstGeom prst="rightArrow">
            <a:avLst>
              <a:gd name="adj1" fmla="val 50000"/>
              <a:gd name="adj2" fmla="val 96583"/>
            </a:avLst>
          </a:prstGeom>
          <a:solidFill>
            <a:srgbClr val="FFFF00"/>
          </a:solidFill>
          <a:ln w="9525">
            <a:solidFill>
              <a:srgbClr val="000000"/>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Tree>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a:xfrm>
            <a:off x="228600" y="304800"/>
            <a:ext cx="8610600" cy="6324600"/>
          </a:xfrm>
        </p:spPr>
        <p:txBody>
          <a:bodyPr/>
          <a:lstStyle/>
          <a:p>
            <a:pPr algn="r" rtl="1" eaLnBrk="1" hangingPunct="1">
              <a:buFontTx/>
              <a:buNone/>
              <a:defRPr/>
            </a:pPr>
            <a:r>
              <a:rPr lang="ar-SA" sz="2800" smtClean="0">
                <a:cs typeface="Zar" pitchFamily="2" charset="-78"/>
              </a:rPr>
              <a:t>(61-72): مقدار اوليه ضريب </a:t>
            </a:r>
            <a:r>
              <a:rPr lang="en-US" sz="2800" smtClean="0">
                <a:cs typeface="Zar" pitchFamily="2" charset="-78"/>
              </a:rPr>
              <a:t>Over relaxation</a:t>
            </a:r>
            <a:r>
              <a:rPr lang="ar-SA" sz="2800" smtClean="0">
                <a:cs typeface="Zar" pitchFamily="2" charset="-78"/>
              </a:rPr>
              <a:t> . معمولا به وسيله كد انتخاب مي شود.</a:t>
            </a:r>
          </a:p>
          <a:p>
            <a:pPr eaLnBrk="1" hangingPunct="1">
              <a:buFontTx/>
              <a:buNone/>
              <a:defRPr/>
            </a:pPr>
            <a:r>
              <a:rPr lang="en-US" sz="2800" smtClean="0">
                <a:solidFill>
                  <a:srgbClr val="0000FF"/>
                </a:solidFill>
              </a:rPr>
              <a:t>Section 004: Geometric Mesh Description </a:t>
            </a:r>
          </a:p>
          <a:p>
            <a:pPr algn="r" rtl="1" eaLnBrk="1" hangingPunct="1">
              <a:buFontTx/>
              <a:buNone/>
              <a:defRPr/>
            </a:pPr>
            <a:r>
              <a:rPr lang="ar-SA" sz="2800" smtClean="0">
                <a:solidFill>
                  <a:srgbClr val="0000FF"/>
                </a:solidFill>
                <a:cs typeface="Zar" pitchFamily="2" charset="-78"/>
              </a:rPr>
              <a:t>كارت 1: 004</a:t>
            </a:r>
          </a:p>
          <a:p>
            <a:pPr algn="r" rtl="1" eaLnBrk="1" hangingPunct="1">
              <a:buFontTx/>
              <a:buNone/>
              <a:defRPr/>
            </a:pPr>
            <a:r>
              <a:rPr lang="ar-SA" sz="2800" smtClean="0">
                <a:solidFill>
                  <a:srgbClr val="0000FF"/>
                </a:solidFill>
                <a:cs typeface="Zar" pitchFamily="2" charset="-78"/>
              </a:rPr>
              <a:t>كارت 2: </a:t>
            </a:r>
            <a:r>
              <a:rPr lang="en-US" sz="2800" smtClean="0">
                <a:solidFill>
                  <a:srgbClr val="0000FF"/>
                </a:solidFill>
                <a:cs typeface="Zar" pitchFamily="2" charset="-78"/>
              </a:rPr>
              <a:t>         (6(I3,E9.0))</a:t>
            </a:r>
            <a:r>
              <a:rPr lang="ar-SA" sz="2800" smtClean="0">
                <a:solidFill>
                  <a:srgbClr val="0000FF"/>
                </a:solidFill>
                <a:cs typeface="Zar" pitchFamily="2" charset="-78"/>
              </a:rPr>
              <a:t> </a:t>
            </a:r>
          </a:p>
          <a:p>
            <a:pPr algn="r" rtl="1" eaLnBrk="1" hangingPunct="1">
              <a:buFontTx/>
              <a:buNone/>
              <a:defRPr/>
            </a:pPr>
            <a:r>
              <a:rPr lang="ar-SA" sz="2800" smtClean="0">
                <a:cs typeface="Zar" pitchFamily="2" charset="-78"/>
              </a:rPr>
              <a:t>نشاندهنده تعداد نقاط مش (</a:t>
            </a:r>
            <a:r>
              <a:rPr lang="en-US" sz="2800" smtClean="0">
                <a:cs typeface="Zar" pitchFamily="2" charset="-78"/>
              </a:rPr>
              <a:t>I3</a:t>
            </a:r>
            <a:r>
              <a:rPr lang="ar-SA" sz="2800" smtClean="0">
                <a:cs typeface="Zar" pitchFamily="2" charset="-78"/>
              </a:rPr>
              <a:t>) و عرض ناحيه (</a:t>
            </a:r>
            <a:r>
              <a:rPr lang="en-US" sz="2800" smtClean="0">
                <a:cs typeface="Zar" pitchFamily="2" charset="-78"/>
              </a:rPr>
              <a:t>Region, E9.0</a:t>
            </a:r>
            <a:r>
              <a:rPr lang="ar-SA" sz="2800" smtClean="0">
                <a:cs typeface="Zar" pitchFamily="2" charset="-78"/>
              </a:rPr>
              <a:t>) است.</a:t>
            </a:r>
          </a:p>
          <a:p>
            <a:pPr algn="r" rtl="1" eaLnBrk="1" hangingPunct="1">
              <a:buFontTx/>
              <a:buNone/>
              <a:defRPr/>
            </a:pPr>
            <a:r>
              <a:rPr lang="ar-SA" sz="2800" smtClean="0">
                <a:cs typeface="Zar" pitchFamily="2" charset="-78"/>
              </a:rPr>
              <a:t>در 1 بعد : از چپ به راست</a:t>
            </a:r>
          </a:p>
          <a:p>
            <a:pPr algn="r" rtl="1" eaLnBrk="1" hangingPunct="1">
              <a:buFontTx/>
              <a:buNone/>
              <a:defRPr/>
            </a:pPr>
            <a:r>
              <a:rPr lang="ar-SA" sz="2800" smtClean="0">
                <a:cs typeface="Zar" pitchFamily="2" charset="-78"/>
              </a:rPr>
              <a:t>در 2 بعد، از بالا به پايين</a:t>
            </a:r>
          </a:p>
          <a:p>
            <a:pPr algn="r" rtl="1" eaLnBrk="1" hangingPunct="1">
              <a:buFontTx/>
              <a:buNone/>
              <a:defRPr/>
            </a:pPr>
            <a:r>
              <a:rPr lang="ar-SA" sz="2800" smtClean="0">
                <a:cs typeface="Zar" pitchFamily="2" charset="-78"/>
              </a:rPr>
              <a:t>در 3 بعد: از جلو به عقب</a:t>
            </a:r>
            <a:endParaRPr lang="en-US" sz="2800" smtClean="0">
              <a:cs typeface="Zar" pitchFamily="2" charset="-78"/>
            </a:endParaRPr>
          </a:p>
        </p:txBody>
      </p:sp>
      <p:grpSp>
        <p:nvGrpSpPr>
          <p:cNvPr id="114691" name="Group 3"/>
          <p:cNvGrpSpPr>
            <a:grpSpLocks/>
          </p:cNvGrpSpPr>
          <p:nvPr/>
        </p:nvGrpSpPr>
        <p:grpSpPr bwMode="auto">
          <a:xfrm>
            <a:off x="0" y="0"/>
            <a:ext cx="9144000" cy="6802438"/>
            <a:chOff x="36" y="27"/>
            <a:chExt cx="5680" cy="4237"/>
          </a:xfrm>
        </p:grpSpPr>
        <p:sp>
          <p:nvSpPr>
            <p:cNvPr id="114692"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14693"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6477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Rectangle 3"/>
          <p:cNvSpPr>
            <a:spLocks noChangeArrowheads="1"/>
          </p:cNvSpPr>
          <p:nvPr/>
        </p:nvSpPr>
        <p:spPr bwMode="auto">
          <a:xfrm>
            <a:off x="304800" y="5181600"/>
            <a:ext cx="8458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3200">
                <a:latin typeface="Times New Roman" panose="02020603050405020304" pitchFamily="18" charset="0"/>
                <a:cs typeface="Times New Roman" panose="02020603050405020304" pitchFamily="18" charset="0"/>
              </a:rPr>
              <a:t>10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20.0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3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5.0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5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8.0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4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6.0</a:t>
            </a:r>
          </a:p>
          <a:p>
            <a:pPr eaLnBrk="1" hangingPunct="1">
              <a:spcBef>
                <a:spcPct val="50000"/>
              </a:spcBef>
            </a:pPr>
            <a:r>
              <a:rPr lang="en-US" sz="3200">
                <a:latin typeface="Times New Roman" panose="02020603050405020304" pitchFamily="18" charset="0"/>
                <a:cs typeface="Times New Roman" panose="02020603050405020304" pitchFamily="18" charset="0"/>
              </a:rPr>
              <a:t>2     3.0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1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2.0</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25</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15.0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2</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1.0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10</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12.0</a:t>
            </a:r>
          </a:p>
        </p:txBody>
      </p:sp>
      <p:sp>
        <p:nvSpPr>
          <p:cNvPr id="115716" name="Rectangle 4"/>
          <p:cNvSpPr>
            <a:spLocks noChangeArrowheads="1"/>
          </p:cNvSpPr>
          <p:nvPr/>
        </p:nvSpPr>
        <p:spPr bwMode="auto">
          <a:xfrm>
            <a:off x="7872413" y="304800"/>
            <a:ext cx="901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r>
              <a:rPr lang="ar-SA" sz="2800">
                <a:latin typeface="Times New Roman" panose="02020603050405020304" pitchFamily="18" charset="0"/>
                <a:cs typeface="Zar" panose="00000400000000000000" pitchFamily="2" charset="-78"/>
              </a:rPr>
              <a:t>مثال 1:</a:t>
            </a:r>
            <a:endParaRPr lang="en-US" sz="2800">
              <a:latin typeface="Times New Roman" panose="02020603050405020304" pitchFamily="18" charset="0"/>
              <a:cs typeface="Zar" panose="00000400000000000000" pitchFamily="2" charset="-78"/>
            </a:endParaRPr>
          </a:p>
        </p:txBody>
      </p:sp>
      <p:grpSp>
        <p:nvGrpSpPr>
          <p:cNvPr id="115717" name="Group 5"/>
          <p:cNvGrpSpPr>
            <a:grpSpLocks/>
          </p:cNvGrpSpPr>
          <p:nvPr/>
        </p:nvGrpSpPr>
        <p:grpSpPr bwMode="auto">
          <a:xfrm>
            <a:off x="0" y="0"/>
            <a:ext cx="9144000" cy="6802438"/>
            <a:chOff x="36" y="27"/>
            <a:chExt cx="5680" cy="4237"/>
          </a:xfrm>
        </p:grpSpPr>
        <p:sp>
          <p:nvSpPr>
            <p:cNvPr id="115718" name="Rectangle 6"/>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15719" name="Rectangle 7"/>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85800"/>
            <a:ext cx="5562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Rectangle 3"/>
          <p:cNvSpPr>
            <a:spLocks noChangeArrowheads="1"/>
          </p:cNvSpPr>
          <p:nvPr/>
        </p:nvSpPr>
        <p:spPr bwMode="auto">
          <a:xfrm>
            <a:off x="304800" y="5181600"/>
            <a:ext cx="8534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buFontTx/>
              <a:buAutoNum type="arabicPlain" startAt="10"/>
            </a:pP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0.4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3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0.2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5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0.3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4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0.25</a:t>
            </a:r>
          </a:p>
          <a:p>
            <a:pPr eaLnBrk="1" hangingPunct="1">
              <a:spcBef>
                <a:spcPct val="50000"/>
              </a:spcBef>
            </a:pPr>
            <a:r>
              <a:rPr lang="en-US" sz="3200">
                <a:latin typeface="Times New Roman" panose="02020603050405020304" pitchFamily="18" charset="0"/>
                <a:cs typeface="Times New Roman" panose="02020603050405020304" pitchFamily="18" charset="0"/>
              </a:rPr>
              <a:t>2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3.0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1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2.0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25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15.0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2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1.0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10  </a:t>
            </a:r>
            <a:r>
              <a:rPr lang="ar-SA"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12.0</a:t>
            </a:r>
          </a:p>
        </p:txBody>
      </p:sp>
      <p:sp>
        <p:nvSpPr>
          <p:cNvPr id="116740" name="Rectangle 4"/>
          <p:cNvSpPr>
            <a:spLocks noChangeArrowheads="1"/>
          </p:cNvSpPr>
          <p:nvPr/>
        </p:nvSpPr>
        <p:spPr bwMode="auto">
          <a:xfrm>
            <a:off x="7872413" y="304800"/>
            <a:ext cx="901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r>
              <a:rPr lang="ar-SA" sz="2800">
                <a:latin typeface="Times New Roman" panose="02020603050405020304" pitchFamily="18" charset="0"/>
                <a:cs typeface="Zar" panose="00000400000000000000" pitchFamily="2" charset="-78"/>
              </a:rPr>
              <a:t>مثال 2:</a:t>
            </a:r>
            <a:endParaRPr lang="en-US" sz="2800">
              <a:latin typeface="Times New Roman" panose="02020603050405020304" pitchFamily="18" charset="0"/>
              <a:cs typeface="Zar" panose="00000400000000000000" pitchFamily="2" charset="-78"/>
            </a:endParaRPr>
          </a:p>
        </p:txBody>
      </p:sp>
      <p:grpSp>
        <p:nvGrpSpPr>
          <p:cNvPr id="116741" name="Group 5"/>
          <p:cNvGrpSpPr>
            <a:grpSpLocks/>
          </p:cNvGrpSpPr>
          <p:nvPr/>
        </p:nvGrpSpPr>
        <p:grpSpPr bwMode="auto">
          <a:xfrm>
            <a:off x="0" y="0"/>
            <a:ext cx="9144000" cy="6802438"/>
            <a:chOff x="36" y="27"/>
            <a:chExt cx="5680" cy="4237"/>
          </a:xfrm>
        </p:grpSpPr>
        <p:sp>
          <p:nvSpPr>
            <p:cNvPr id="116742" name="Rectangle 6"/>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16743" name="Rectangle 7"/>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304800" y="5486400"/>
            <a:ext cx="8534400" cy="1143000"/>
          </a:xfrm>
        </p:spPr>
        <p:txBody>
          <a:bodyPr/>
          <a:lstStyle/>
          <a:p>
            <a:pPr eaLnBrk="1" hangingPunct="1">
              <a:buFontTx/>
              <a:buNone/>
              <a:defRPr/>
            </a:pPr>
            <a:r>
              <a:rPr lang="en-US" sz="2400" smtClean="0">
                <a:solidFill>
                  <a:srgbClr val="A50021"/>
                </a:solidFill>
              </a:rPr>
              <a:t>In Hexagonal geometry, spacing is measured across flats along lines of points lying on two major 60 axes. </a:t>
            </a:r>
          </a:p>
        </p:txBody>
      </p:sp>
      <p:pic>
        <p:nvPicPr>
          <p:cNvPr id="1177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8600"/>
            <a:ext cx="434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7764" name="Group 4"/>
          <p:cNvGrpSpPr>
            <a:grpSpLocks/>
          </p:cNvGrpSpPr>
          <p:nvPr/>
        </p:nvGrpSpPr>
        <p:grpSpPr bwMode="auto">
          <a:xfrm>
            <a:off x="0" y="0"/>
            <a:ext cx="9144000" cy="6802438"/>
            <a:chOff x="36" y="27"/>
            <a:chExt cx="5680" cy="4237"/>
          </a:xfrm>
        </p:grpSpPr>
        <p:sp>
          <p:nvSpPr>
            <p:cNvPr id="117765" name="Rectangle 5"/>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17766" name="Rectangle 6"/>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304800" y="304800"/>
            <a:ext cx="8534400" cy="5791200"/>
          </a:xfrm>
        </p:spPr>
        <p:txBody>
          <a:bodyPr/>
          <a:lstStyle/>
          <a:p>
            <a:pPr eaLnBrk="1" hangingPunct="1">
              <a:buFontTx/>
              <a:buNone/>
              <a:defRPr/>
            </a:pPr>
            <a:r>
              <a:rPr lang="en-US" sz="2800" smtClean="0">
                <a:solidFill>
                  <a:srgbClr val="0000FF"/>
                </a:solidFill>
              </a:rPr>
              <a:t>Section 005: Zone Placement </a:t>
            </a:r>
          </a:p>
          <a:p>
            <a:pPr algn="r" rtl="1" eaLnBrk="1" hangingPunct="1">
              <a:buFontTx/>
              <a:buNone/>
              <a:defRPr/>
            </a:pPr>
            <a:r>
              <a:rPr lang="ar-SA" sz="2800" smtClean="0">
                <a:solidFill>
                  <a:srgbClr val="0000FF"/>
                </a:solidFill>
                <a:cs typeface="Zar" pitchFamily="2" charset="-78"/>
              </a:rPr>
              <a:t>كارت 1: 005</a:t>
            </a:r>
          </a:p>
          <a:p>
            <a:pPr algn="r" rtl="1" eaLnBrk="1" hangingPunct="1">
              <a:buFontTx/>
              <a:buNone/>
              <a:defRPr/>
            </a:pPr>
            <a:r>
              <a:rPr lang="ar-SA" sz="2800" smtClean="0">
                <a:solidFill>
                  <a:srgbClr val="0000FF"/>
                </a:solidFill>
                <a:cs typeface="Zar" pitchFamily="2" charset="-78"/>
              </a:rPr>
              <a:t>كارت 2: (</a:t>
            </a:r>
            <a:r>
              <a:rPr lang="en-US" sz="2800" smtClean="0">
                <a:solidFill>
                  <a:srgbClr val="0000FF"/>
                </a:solidFill>
                <a:cs typeface="Zar" pitchFamily="2" charset="-78"/>
              </a:rPr>
              <a:t>24I3</a:t>
            </a:r>
            <a:r>
              <a:rPr lang="ar-SA" sz="2800" smtClean="0">
                <a:solidFill>
                  <a:srgbClr val="0000FF"/>
                </a:solidFill>
                <a:cs typeface="Zar" pitchFamily="2" charset="-78"/>
              </a:rPr>
              <a:t>)</a:t>
            </a:r>
          </a:p>
          <a:p>
            <a:pPr algn="r" rtl="1" eaLnBrk="1" hangingPunct="1">
              <a:buFontTx/>
              <a:buNone/>
              <a:defRPr/>
            </a:pPr>
            <a:r>
              <a:rPr lang="ar-SA" sz="2800" smtClean="0">
                <a:cs typeface="Zar" pitchFamily="2" charset="-78"/>
              </a:rPr>
              <a:t>نشاندهنده شماره هاي شناسايي مناطق (</a:t>
            </a:r>
            <a:r>
              <a:rPr lang="en-US" sz="2800" smtClean="0">
                <a:cs typeface="Zar" pitchFamily="2" charset="-78"/>
              </a:rPr>
              <a:t>Zone</a:t>
            </a:r>
            <a:r>
              <a:rPr lang="ar-SA" sz="2800" smtClean="0"/>
              <a:t> </a:t>
            </a:r>
            <a:r>
              <a:rPr lang="ar-SA" sz="2800" smtClean="0">
                <a:cs typeface="Zar" pitchFamily="2" charset="-78"/>
              </a:rPr>
              <a:t>) مي باشند. </a:t>
            </a:r>
          </a:p>
          <a:p>
            <a:pPr algn="r" rtl="1" eaLnBrk="1" hangingPunct="1">
              <a:buFontTx/>
              <a:buNone/>
              <a:defRPr/>
            </a:pPr>
            <a:r>
              <a:rPr lang="ar-SA" sz="2800" smtClean="0">
                <a:cs typeface="Zar" pitchFamily="2" charset="-78"/>
              </a:rPr>
              <a:t>مثال: </a:t>
            </a:r>
          </a:p>
          <a:p>
            <a:pPr eaLnBrk="1" hangingPunct="1">
              <a:buFontTx/>
              <a:buNone/>
              <a:defRPr/>
            </a:pPr>
            <a:r>
              <a:rPr lang="ar-SA" smtClean="0"/>
              <a:t>                                                                  </a:t>
            </a:r>
            <a:r>
              <a:rPr lang="en-US" smtClean="0"/>
              <a:t>2  2  2  2 </a:t>
            </a:r>
          </a:p>
          <a:p>
            <a:pPr eaLnBrk="1" hangingPunct="1">
              <a:buFontTx/>
              <a:buNone/>
              <a:defRPr/>
            </a:pPr>
            <a:r>
              <a:rPr lang="ar-SA" smtClean="0"/>
              <a:t>                                                 </a:t>
            </a:r>
            <a:r>
              <a:rPr lang="en-US" smtClean="0"/>
              <a:t>           </a:t>
            </a:r>
            <a:r>
              <a:rPr lang="ar-SA" smtClean="0"/>
              <a:t>     </a:t>
            </a:r>
            <a:r>
              <a:rPr lang="en-US" smtClean="0"/>
              <a:t> 2  2  3  2</a:t>
            </a:r>
          </a:p>
          <a:p>
            <a:pPr eaLnBrk="1" hangingPunct="1">
              <a:buFontTx/>
              <a:buNone/>
              <a:defRPr/>
            </a:pPr>
            <a:r>
              <a:rPr lang="ar-SA" smtClean="0"/>
              <a:t>                                                 </a:t>
            </a:r>
            <a:r>
              <a:rPr lang="en-US" smtClean="0"/>
              <a:t>           </a:t>
            </a:r>
            <a:r>
              <a:rPr lang="ar-SA" smtClean="0"/>
              <a:t>     </a:t>
            </a:r>
            <a:r>
              <a:rPr lang="en-US" smtClean="0"/>
              <a:t> 1  2  3  2</a:t>
            </a:r>
          </a:p>
          <a:p>
            <a:pPr eaLnBrk="1" hangingPunct="1">
              <a:buFontTx/>
              <a:buNone/>
              <a:defRPr/>
            </a:pPr>
            <a:r>
              <a:rPr lang="ar-SA" smtClean="0"/>
              <a:t>                                                 </a:t>
            </a:r>
            <a:r>
              <a:rPr lang="en-US" smtClean="0"/>
              <a:t>           </a:t>
            </a:r>
            <a:r>
              <a:rPr lang="ar-SA" smtClean="0"/>
              <a:t>     </a:t>
            </a:r>
            <a:r>
              <a:rPr lang="en-US" smtClean="0"/>
              <a:t> 2  2  3  2</a:t>
            </a:r>
          </a:p>
          <a:p>
            <a:pPr eaLnBrk="1" hangingPunct="1">
              <a:buFontTx/>
              <a:buNone/>
              <a:defRPr/>
            </a:pPr>
            <a:r>
              <a:rPr lang="ar-SA" smtClean="0"/>
              <a:t>                                                  </a:t>
            </a:r>
            <a:r>
              <a:rPr lang="en-US" smtClean="0"/>
              <a:t>          </a:t>
            </a:r>
            <a:r>
              <a:rPr lang="ar-SA" smtClean="0"/>
              <a:t>     </a:t>
            </a:r>
            <a:r>
              <a:rPr lang="en-US" smtClean="0"/>
              <a:t> 2  2  2  2</a:t>
            </a:r>
          </a:p>
          <a:p>
            <a:pPr algn="r" rtl="1" eaLnBrk="1" hangingPunct="1">
              <a:buFontTx/>
              <a:buNone/>
              <a:defRPr/>
            </a:pPr>
            <a:endParaRPr lang="en-US" sz="2800" smtClean="0"/>
          </a:p>
        </p:txBody>
      </p:sp>
      <p:pic>
        <p:nvPicPr>
          <p:cNvPr id="1187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3200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8788" name="Group 4"/>
          <p:cNvGrpSpPr>
            <a:grpSpLocks/>
          </p:cNvGrpSpPr>
          <p:nvPr/>
        </p:nvGrpSpPr>
        <p:grpSpPr bwMode="auto">
          <a:xfrm>
            <a:off x="0" y="0"/>
            <a:ext cx="9144000" cy="6802438"/>
            <a:chOff x="36" y="27"/>
            <a:chExt cx="5680" cy="4237"/>
          </a:xfrm>
        </p:grpSpPr>
        <p:sp>
          <p:nvSpPr>
            <p:cNvPr id="118790" name="Rectangle 5"/>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18791" name="Rectangle 6"/>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pic>
        <p:nvPicPr>
          <p:cNvPr id="11878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895600"/>
            <a:ext cx="3276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04800" y="171450"/>
            <a:ext cx="8453438"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sz="2400">
              <a:latin typeface="Times New Roman" panose="02020603050405020304" pitchFamily="18" charset="0"/>
              <a:cs typeface="Times New Roman" panose="02020603050405020304" pitchFamily="18" charset="0"/>
            </a:endParaRPr>
          </a:p>
          <a:p>
            <a:pPr eaLnBrk="1" hangingPunct="1"/>
            <a:endParaRPr lang="fa-IR" sz="2400">
              <a:latin typeface="Times New Roman" panose="02020603050405020304" pitchFamily="18" charset="0"/>
              <a:cs typeface="Times New Roman" panose="02020603050405020304" pitchFamily="18" charset="0"/>
            </a:endParaRPr>
          </a:p>
          <a:p>
            <a:pPr eaLnBrk="1" hangingPunct="1"/>
            <a:endParaRPr lang="fa-IR" sz="2400">
              <a:latin typeface="Times New Roman" panose="02020603050405020304" pitchFamily="18" charset="0"/>
              <a:cs typeface="Times New Roman" panose="02020603050405020304" pitchFamily="18" charset="0"/>
            </a:endParaRPr>
          </a:p>
          <a:p>
            <a:pPr eaLnBrk="1" hangingPunct="1"/>
            <a:endParaRPr lang="fa-IR" sz="2400">
              <a:latin typeface="Times New Roman" panose="02020603050405020304" pitchFamily="18" charset="0"/>
              <a:cs typeface="Times New Roman" panose="02020603050405020304" pitchFamily="18" charset="0"/>
            </a:endParaRPr>
          </a:p>
          <a:p>
            <a:pPr eaLnBrk="1" hangingPunct="1"/>
            <a:endParaRPr lang="en-US" sz="2400">
              <a:latin typeface="Times New Roman" panose="02020603050405020304" pitchFamily="18" charset="0"/>
              <a:cs typeface="Times New Roman" panose="02020603050405020304" pitchFamily="18" charset="0"/>
            </a:endParaRPr>
          </a:p>
        </p:txBody>
      </p:sp>
      <p:sp>
        <p:nvSpPr>
          <p:cNvPr id="12291" name="Text Box 3"/>
          <p:cNvSpPr txBox="1">
            <a:spLocks noChangeArrowheads="1"/>
          </p:cNvSpPr>
          <p:nvPr/>
        </p:nvSpPr>
        <p:spPr bwMode="auto">
          <a:xfrm>
            <a:off x="203200" y="57150"/>
            <a:ext cx="8839200" cy="6689725"/>
          </a:xfrm>
          <a:prstGeom prst="rect">
            <a:avLst/>
          </a:prstGeom>
          <a:noFill/>
          <a:ln w="25400">
            <a:solidFill>
              <a:srgbClr val="FFFF00"/>
            </a:solidFill>
            <a:miter lim="800000"/>
            <a:headEnd/>
            <a:tailEnd/>
          </a:ln>
          <a:effectLst/>
        </p:spPr>
        <p:txBody>
          <a:bodyPr>
            <a:spAutoFit/>
          </a:bodyPr>
          <a:lstStyle/>
          <a:p>
            <a:pPr algn="r">
              <a:defRPr/>
            </a:pPr>
            <a:r>
              <a:rPr lang="fa-IR" sz="2400" u="sng">
                <a:solidFill>
                  <a:schemeClr val="accent1"/>
                </a:solidFill>
                <a:effectLst>
                  <a:outerShdw blurRad="38100" dist="38100" dir="2700000" algn="tl">
                    <a:srgbClr val="000000"/>
                  </a:outerShdw>
                </a:effectLst>
                <a:latin typeface="Times New Roman" pitchFamily="18" charset="0"/>
                <a:cs typeface="Times New Roman" pitchFamily="18" charset="0"/>
              </a:rPr>
              <a:t>1- بازه های انرژی را خيلی کوچک بگيريم-</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بطوری که طيف نوترونی در آن بازه ثابت باشد و بتوانيم آنرا در رابطه بالا حذف نماِِييم.  که دراين حالت به تعداد گروههای بسيار زياد می رسيم که برای انجام محاسبات مناسب نيست.</a:t>
            </a:r>
            <a:endParaRPr lang="fa-IR" sz="2400" u="sng">
              <a:solidFill>
                <a:schemeClr val="accent1"/>
              </a:solidFill>
              <a:latin typeface="Times New Roman" pitchFamily="18" charset="0"/>
              <a:cs typeface="Times New Roman" pitchFamily="18" charset="0"/>
            </a:endParaRPr>
          </a:p>
          <a:p>
            <a:pPr algn="r">
              <a:defRPr/>
            </a:pPr>
            <a:r>
              <a:rPr lang="fa-IR" sz="2400" u="sng">
                <a:solidFill>
                  <a:schemeClr val="accent1"/>
                </a:solidFill>
                <a:latin typeface="Times New Roman" pitchFamily="18" charset="0"/>
                <a:cs typeface="Times New Roman" pitchFamily="18" charset="0"/>
              </a:rPr>
              <a:t>2</a:t>
            </a:r>
            <a:r>
              <a:rPr lang="fa-IR" sz="2400" u="sng">
                <a:solidFill>
                  <a:schemeClr val="accent1"/>
                </a:solidFill>
                <a:effectLst>
                  <a:outerShdw blurRad="38100" dist="38100" dir="2700000" algn="tl">
                    <a:srgbClr val="000000"/>
                  </a:outerShdw>
                </a:effectLst>
                <a:latin typeface="Times New Roman" pitchFamily="18" charset="0"/>
                <a:cs typeface="Times New Roman" pitchFamily="18" charset="0"/>
              </a:rPr>
              <a:t>- راه ديگر اِن است که بازه ها را بزرگتر بگيريم-</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ولی بجای ثابت گرفتن طيف آنرا بصورت خطی درنظر بگيريم.</a:t>
            </a:r>
          </a:p>
          <a:p>
            <a:pPr algn="r">
              <a:defRPr/>
            </a:pPr>
            <a:endParaRPr lang="fa-IR"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endParaRPr lang="fa-IR" sz="2400">
              <a:solidFill>
                <a:schemeClr val="tx2"/>
              </a:solidFill>
              <a:latin typeface="Times New Roman" pitchFamily="18" charset="0"/>
              <a:cs typeface="Times New Roman" pitchFamily="18" charset="0"/>
            </a:endParaRPr>
          </a:p>
          <a:p>
            <a:pPr algn="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در اين حالت نيز تعداد گروههای</a:t>
            </a:r>
          </a:p>
          <a:p>
            <a:pPr algn="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انرژی زياد خواهد بود.</a:t>
            </a:r>
          </a:p>
          <a:p>
            <a:pPr algn="r">
              <a:defRPr/>
            </a:pPr>
            <a:r>
              <a:rPr lang="fa-IR" sz="2400" u="sng">
                <a:solidFill>
                  <a:schemeClr val="accent1"/>
                </a:solidFill>
                <a:effectLst>
                  <a:outerShdw blurRad="38100" dist="38100" dir="2700000" algn="tl">
                    <a:srgbClr val="000000"/>
                  </a:outerShdw>
                </a:effectLst>
                <a:latin typeface="Times New Roman" pitchFamily="18" charset="0"/>
                <a:cs typeface="Times New Roman" pitchFamily="18" charset="0"/>
              </a:rPr>
              <a:t>3- راه سوم اين است که راکتورها را طبقه بندی نماييم-</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و طيف</a:t>
            </a:r>
            <a:r>
              <a:rPr lang="fa-IR" sz="2400">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تقريبی آنها را رسم نماييم.</a:t>
            </a:r>
          </a:p>
          <a:p>
            <a:pPr algn="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rPr>
              <a:t>LWR – HWR- FBR – HTGR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راکتورهای(</a:t>
            </a:r>
          </a:p>
          <a:p>
            <a:pPr algn="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مثلا برای راکتورهای آب سبک يک طيف مستقل از نوع و محيط و هندسه بصورت زير خواهد بود:</a:t>
            </a:r>
          </a:p>
          <a:p>
            <a:pPr algn="r">
              <a:defRPr/>
            </a:pPr>
            <a:endParaRPr lang="fa-IR"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endParaRPr lang="fa-IR" sz="2400">
              <a:latin typeface="Times New Roman" pitchFamily="18" charset="0"/>
              <a:cs typeface="Times New Roman" pitchFamily="18" charset="0"/>
            </a:endParaRPr>
          </a:p>
          <a:p>
            <a:pPr>
              <a:defRPr/>
            </a:pPr>
            <a:endParaRPr lang="fa-IR" sz="2400">
              <a:solidFill>
                <a:schemeClr val="tx2"/>
              </a:solidFill>
              <a:latin typeface="Times New Roman" pitchFamily="18" charset="0"/>
              <a:cs typeface="Times New Roman" pitchFamily="18" charset="0"/>
            </a:endParaRPr>
          </a:p>
          <a:p>
            <a:pPr>
              <a:defRPr/>
            </a:pPr>
            <a:endParaRPr lang="en-US" sz="2400">
              <a:latin typeface="Times New Roman" pitchFamily="18" charset="0"/>
              <a:cs typeface="Times New Roman" pitchFamily="18" charset="0"/>
            </a:endParaRPr>
          </a:p>
        </p:txBody>
      </p:sp>
      <p:pic>
        <p:nvPicPr>
          <p:cNvPr id="39940" name="Picture 6" descr="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49530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eq4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133600"/>
            <a:ext cx="21209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Line 7"/>
          <p:cNvSpPr>
            <a:spLocks noChangeShapeType="1"/>
          </p:cNvSpPr>
          <p:nvPr/>
        </p:nvSpPr>
        <p:spPr bwMode="auto">
          <a:xfrm>
            <a:off x="1828800" y="2057400"/>
            <a:ext cx="0" cy="74295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39943" name="Line 8"/>
          <p:cNvSpPr>
            <a:spLocks noChangeShapeType="1"/>
          </p:cNvSpPr>
          <p:nvPr/>
        </p:nvSpPr>
        <p:spPr bwMode="auto">
          <a:xfrm>
            <a:off x="1981200" y="1981200"/>
            <a:ext cx="0" cy="8382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39944" name="Text Box 9"/>
          <p:cNvSpPr txBox="1">
            <a:spLocks noChangeArrowheads="1"/>
          </p:cNvSpPr>
          <p:nvPr/>
        </p:nvSpPr>
        <p:spPr bwMode="auto">
          <a:xfrm>
            <a:off x="1676400" y="2895600"/>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b="1">
                <a:solidFill>
                  <a:srgbClr val="FF33CC"/>
                </a:solidFill>
                <a:latin typeface="Times New Roman" panose="02020603050405020304" pitchFamily="18" charset="0"/>
                <a:cs typeface="Times New Roman" panose="02020603050405020304" pitchFamily="18" charset="0"/>
              </a:rPr>
              <a:t>E</a:t>
            </a:r>
            <a:r>
              <a:rPr lang="en-US" b="1" baseline="-25000">
                <a:solidFill>
                  <a:srgbClr val="FF33CC"/>
                </a:solidFill>
                <a:latin typeface="Times New Roman" panose="02020603050405020304" pitchFamily="18" charset="0"/>
                <a:cs typeface="Times New Roman" panose="02020603050405020304" pitchFamily="18" charset="0"/>
              </a:rPr>
              <a:t>g</a:t>
            </a:r>
          </a:p>
        </p:txBody>
      </p:sp>
      <p:sp>
        <p:nvSpPr>
          <p:cNvPr id="39945" name="Text Box 11"/>
          <p:cNvSpPr txBox="1">
            <a:spLocks noChangeArrowheads="1"/>
          </p:cNvSpPr>
          <p:nvPr/>
        </p:nvSpPr>
        <p:spPr bwMode="auto">
          <a:xfrm>
            <a:off x="4953000" y="2743200"/>
            <a:ext cx="101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b="1">
                <a:solidFill>
                  <a:srgbClr val="3333FF"/>
                </a:solidFill>
                <a:latin typeface="Times New Roman" panose="02020603050405020304" pitchFamily="18" charset="0"/>
                <a:cs typeface="Times New Roman" panose="02020603050405020304" pitchFamily="18" charset="0"/>
              </a:rPr>
              <a:t>E</a:t>
            </a:r>
          </a:p>
        </p:txBody>
      </p:sp>
      <p:sp>
        <p:nvSpPr>
          <p:cNvPr id="39946" name="Text Box 12"/>
          <p:cNvSpPr txBox="1">
            <a:spLocks noChangeArrowheads="1"/>
          </p:cNvSpPr>
          <p:nvPr/>
        </p:nvSpPr>
        <p:spPr bwMode="auto">
          <a:xfrm>
            <a:off x="1066800" y="1828800"/>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b="1">
                <a:solidFill>
                  <a:srgbClr val="3333FF"/>
                </a:solidFill>
                <a:latin typeface="Times New Roman" panose="02020603050405020304" pitchFamily="18" charset="0"/>
                <a:cs typeface="Times New Roman" panose="02020603050405020304" pitchFamily="18" charset="0"/>
                <a:sym typeface="Symbol" panose="05050102010706020507" pitchFamily="18" charset="2"/>
              </a:rPr>
              <a:t></a:t>
            </a:r>
            <a:endParaRPr lang="en-US" b="1">
              <a:solidFill>
                <a:srgbClr val="3333FF"/>
              </a:solidFill>
              <a:latin typeface="Times New Roman" panose="02020603050405020304" pitchFamily="18" charset="0"/>
              <a:cs typeface="Times New Roman" panose="02020603050405020304" pitchFamily="18" charset="0"/>
            </a:endParaRPr>
          </a:p>
        </p:txBody>
      </p:sp>
      <p:sp>
        <p:nvSpPr>
          <p:cNvPr id="39947" name="Line 13"/>
          <p:cNvSpPr>
            <a:spLocks noChangeShapeType="1"/>
          </p:cNvSpPr>
          <p:nvPr/>
        </p:nvSpPr>
        <p:spPr bwMode="auto">
          <a:xfrm>
            <a:off x="1905000" y="2438400"/>
            <a:ext cx="1828800" cy="533400"/>
          </a:xfrm>
          <a:prstGeom prst="line">
            <a:avLst/>
          </a:prstGeom>
          <a:noFill/>
          <a:ln w="9525">
            <a:solidFill>
              <a:srgbClr val="FF33CC"/>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39948" name="Text Box 14"/>
          <p:cNvSpPr txBox="1">
            <a:spLocks noChangeArrowheads="1"/>
          </p:cNvSpPr>
          <p:nvPr/>
        </p:nvSpPr>
        <p:spPr bwMode="auto">
          <a:xfrm>
            <a:off x="1981200" y="2971800"/>
            <a:ext cx="358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fa-IR" sz="1600" b="1">
                <a:solidFill>
                  <a:srgbClr val="FF33CC"/>
                </a:solidFill>
                <a:latin typeface="Times New Roman" panose="02020603050405020304" pitchFamily="18" charset="0"/>
                <a:cs typeface="Times New Roman" panose="02020603050405020304" pitchFamily="18" charset="0"/>
              </a:rPr>
              <a:t>در اين محدوده ميتوان انرژی را خطی در نظر گرفت</a:t>
            </a:r>
            <a:endParaRPr lang="en-US" sz="1600" b="1">
              <a:solidFill>
                <a:srgbClr val="FF33CC"/>
              </a:solidFill>
              <a:latin typeface="Times New Roman" panose="02020603050405020304" pitchFamily="18" charset="0"/>
              <a:cs typeface="Times New Roman" panose="02020603050405020304" pitchFamily="18" charset="0"/>
            </a:endParaRPr>
          </a:p>
        </p:txBody>
      </p:sp>
      <p:pic>
        <p:nvPicPr>
          <p:cNvPr id="39949" name="Picture 15" descr="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876800"/>
            <a:ext cx="51816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0" name="Text Box 16"/>
          <p:cNvSpPr txBox="1">
            <a:spLocks noChangeArrowheads="1"/>
          </p:cNvSpPr>
          <p:nvPr/>
        </p:nvSpPr>
        <p:spPr bwMode="auto">
          <a:xfrm>
            <a:off x="5105400" y="6172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b="1">
                <a:solidFill>
                  <a:srgbClr val="3333FF"/>
                </a:solidFill>
                <a:latin typeface="Times New Roman" panose="02020603050405020304" pitchFamily="18" charset="0"/>
                <a:cs typeface="Times New Roman" panose="02020603050405020304" pitchFamily="18" charset="0"/>
              </a:rPr>
              <a:t>E</a:t>
            </a:r>
          </a:p>
        </p:txBody>
      </p:sp>
      <p:sp>
        <p:nvSpPr>
          <p:cNvPr id="39951" name="Text Box 17"/>
          <p:cNvSpPr txBox="1">
            <a:spLocks noChangeArrowheads="1"/>
          </p:cNvSpPr>
          <p:nvPr/>
        </p:nvSpPr>
        <p:spPr bwMode="auto">
          <a:xfrm>
            <a:off x="838200" y="5029200"/>
            <a:ext cx="896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b="1">
                <a:solidFill>
                  <a:srgbClr val="3333FF"/>
                </a:solidFill>
                <a:latin typeface="Times New Roman" panose="02020603050405020304" pitchFamily="18" charset="0"/>
                <a:cs typeface="Times New Roman" panose="02020603050405020304" pitchFamily="18" charset="0"/>
                <a:sym typeface="Symbol" panose="05050102010706020507" pitchFamily="18" charset="2"/>
              </a:rPr>
              <a:t>(E)</a:t>
            </a:r>
            <a:endParaRPr lang="en-US" b="1">
              <a:solidFill>
                <a:srgbClr val="3333FF"/>
              </a:solidFill>
              <a:latin typeface="Times New Roman" panose="02020603050405020304" pitchFamily="18" charset="0"/>
              <a:cs typeface="Times New Roman" panose="02020603050405020304" pitchFamily="18" charset="0"/>
            </a:endParaRPr>
          </a:p>
        </p:txBody>
      </p:sp>
      <p:sp>
        <p:nvSpPr>
          <p:cNvPr id="39952" name="Text Box 18"/>
          <p:cNvSpPr txBox="1">
            <a:spLocks noChangeArrowheads="1"/>
          </p:cNvSpPr>
          <p:nvPr/>
        </p:nvSpPr>
        <p:spPr bwMode="auto">
          <a:xfrm>
            <a:off x="4267200" y="5486400"/>
            <a:ext cx="1135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b="1">
                <a:solidFill>
                  <a:srgbClr val="3333FF"/>
                </a:solidFill>
                <a:latin typeface="Times New Roman" panose="02020603050405020304" pitchFamily="18" charset="0"/>
                <a:cs typeface="Times New Roman" panose="02020603050405020304" pitchFamily="18" charset="0"/>
                <a:sym typeface="Symbol" panose="05050102010706020507" pitchFamily="18" charset="2"/>
              </a:rPr>
              <a:t>(</a:t>
            </a:r>
            <a:r>
              <a:rPr lang="en-US" b="1">
                <a:solidFill>
                  <a:srgbClr val="3333FF"/>
                </a:solidFill>
                <a:latin typeface="Times New Roman" panose="02020603050405020304" pitchFamily="18" charset="0"/>
                <a:cs typeface="Times New Roman" panose="02020603050405020304" pitchFamily="18" charset="0"/>
              </a:rPr>
              <a:t>E)</a:t>
            </a:r>
          </a:p>
        </p:txBody>
      </p:sp>
      <p:sp>
        <p:nvSpPr>
          <p:cNvPr id="39953" name="Text Box 19"/>
          <p:cNvSpPr txBox="1">
            <a:spLocks noChangeArrowheads="1"/>
          </p:cNvSpPr>
          <p:nvPr/>
        </p:nvSpPr>
        <p:spPr bwMode="auto">
          <a:xfrm>
            <a:off x="1524000" y="4953000"/>
            <a:ext cx="1135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b="1">
                <a:solidFill>
                  <a:srgbClr val="3333FF"/>
                </a:solidFill>
                <a:latin typeface="Times New Roman" panose="02020603050405020304" pitchFamily="18" charset="0"/>
                <a:cs typeface="Times New Roman" panose="02020603050405020304" pitchFamily="18" charset="0"/>
              </a:rPr>
              <a:t>M(E)</a:t>
            </a:r>
          </a:p>
        </p:txBody>
      </p:sp>
      <p:sp>
        <p:nvSpPr>
          <p:cNvPr id="39954" name="Text Box 20"/>
          <p:cNvSpPr txBox="1">
            <a:spLocks noChangeArrowheads="1"/>
          </p:cNvSpPr>
          <p:nvPr/>
        </p:nvSpPr>
        <p:spPr bwMode="auto">
          <a:xfrm>
            <a:off x="2743200" y="5257800"/>
            <a:ext cx="1135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b="1">
                <a:solidFill>
                  <a:srgbClr val="3333FF"/>
                </a:solidFill>
                <a:latin typeface="Times New Roman" panose="02020603050405020304" pitchFamily="18" charset="0"/>
                <a:cs typeface="Times New Roman" panose="02020603050405020304" pitchFamily="18" charset="0"/>
              </a:rPr>
              <a:t>1/E</a:t>
            </a:r>
          </a:p>
        </p:txBody>
      </p:sp>
      <p:sp>
        <p:nvSpPr>
          <p:cNvPr id="39955" name="Line 21"/>
          <p:cNvSpPr>
            <a:spLocks noChangeShapeType="1"/>
          </p:cNvSpPr>
          <p:nvPr/>
        </p:nvSpPr>
        <p:spPr bwMode="auto">
          <a:xfrm>
            <a:off x="1752600" y="2895600"/>
            <a:ext cx="304800" cy="0"/>
          </a:xfrm>
          <a:prstGeom prst="line">
            <a:avLst/>
          </a:prstGeom>
          <a:noFill/>
          <a:ln w="6350">
            <a:solidFill>
              <a:srgbClr val="FF00FF"/>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fa-IR"/>
          </a:p>
        </p:txBody>
      </p:sp>
    </p:spTree>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Rectangle 2"/>
          <p:cNvSpPr>
            <a:spLocks noGrp="1" noChangeArrowheads="1"/>
          </p:cNvSpPr>
          <p:nvPr>
            <p:ph type="body" idx="1"/>
          </p:nvPr>
        </p:nvSpPr>
        <p:spPr>
          <a:xfrm>
            <a:off x="304800" y="1981200"/>
            <a:ext cx="8534400" cy="4572000"/>
          </a:xfrm>
        </p:spPr>
        <p:txBody>
          <a:bodyPr/>
          <a:lstStyle/>
          <a:p>
            <a:pPr algn="r" rtl="1" eaLnBrk="1" hangingPunct="1">
              <a:lnSpc>
                <a:spcPct val="90000"/>
              </a:lnSpc>
              <a:buFontTx/>
              <a:buNone/>
              <a:defRPr/>
            </a:pPr>
            <a:r>
              <a:rPr lang="ar-SA" sz="2800" smtClean="0">
                <a:solidFill>
                  <a:srgbClr val="0000FF"/>
                </a:solidFill>
                <a:cs typeface="Zar" pitchFamily="2" charset="-78"/>
              </a:rPr>
              <a:t>كارت 1: 008</a:t>
            </a:r>
          </a:p>
          <a:p>
            <a:pPr algn="r" rtl="1" eaLnBrk="1" hangingPunct="1">
              <a:lnSpc>
                <a:spcPct val="90000"/>
              </a:lnSpc>
              <a:buFontTx/>
              <a:buNone/>
              <a:defRPr/>
            </a:pPr>
            <a:r>
              <a:rPr lang="ar-SA" sz="2800" smtClean="0">
                <a:solidFill>
                  <a:srgbClr val="0000FF"/>
                </a:solidFill>
                <a:cs typeface="Zar" pitchFamily="2" charset="-78"/>
              </a:rPr>
              <a:t>كارت 2: تعداد گروههاي انرژي و حدود پراكندگي نوترونها (</a:t>
            </a:r>
            <a:r>
              <a:rPr lang="en-US" sz="2800" smtClean="0">
                <a:solidFill>
                  <a:srgbClr val="0000FF"/>
                </a:solidFill>
                <a:cs typeface="Zar" pitchFamily="2" charset="-78"/>
              </a:rPr>
              <a:t>3I3</a:t>
            </a:r>
            <a:r>
              <a:rPr lang="ar-SA" sz="2800" smtClean="0">
                <a:solidFill>
                  <a:srgbClr val="0000FF"/>
                </a:solidFill>
                <a:cs typeface="Zar" pitchFamily="2" charset="-78"/>
              </a:rPr>
              <a:t>)</a:t>
            </a:r>
            <a:r>
              <a:rPr lang="ar-SA" sz="2800" smtClean="0">
                <a:cs typeface="Zar" pitchFamily="2" charset="-78"/>
              </a:rPr>
              <a:t> </a:t>
            </a:r>
          </a:p>
          <a:p>
            <a:pPr algn="r" rtl="1" eaLnBrk="1" hangingPunct="1">
              <a:lnSpc>
                <a:spcPct val="90000"/>
              </a:lnSpc>
              <a:buFontTx/>
              <a:buNone/>
              <a:defRPr/>
            </a:pPr>
            <a:r>
              <a:rPr lang="ar-SA" sz="2800" smtClean="0">
                <a:cs typeface="Zar" pitchFamily="2" charset="-78"/>
              </a:rPr>
              <a:t>(1-3): تعداد گروههاي انرژي</a:t>
            </a:r>
          </a:p>
          <a:p>
            <a:pPr algn="r" rtl="1" eaLnBrk="1" hangingPunct="1">
              <a:lnSpc>
                <a:spcPct val="90000"/>
              </a:lnSpc>
              <a:buFontTx/>
              <a:buNone/>
              <a:defRPr/>
            </a:pPr>
            <a:r>
              <a:rPr lang="ar-SA" sz="2800" smtClean="0">
                <a:cs typeface="Zar" pitchFamily="2" charset="-78"/>
              </a:rPr>
              <a:t>(4-6): تعداد گروههايي كه پراكندگي به گروههاي انرژي پايين تر دارند.</a:t>
            </a:r>
          </a:p>
          <a:p>
            <a:pPr algn="r" rtl="1" eaLnBrk="1" hangingPunct="1">
              <a:lnSpc>
                <a:spcPct val="90000"/>
              </a:lnSpc>
              <a:buFontTx/>
              <a:buNone/>
              <a:defRPr/>
            </a:pPr>
            <a:r>
              <a:rPr lang="ar-SA" sz="2800" smtClean="0">
                <a:cs typeface="Zar" pitchFamily="2" charset="-78"/>
              </a:rPr>
              <a:t>(7-9): تعداد گروههايي كه پراكندگي به گروههاي بالاتر انرژي دارند.</a:t>
            </a:r>
          </a:p>
          <a:p>
            <a:pPr algn="r" rtl="1" eaLnBrk="1" hangingPunct="1">
              <a:lnSpc>
                <a:spcPct val="90000"/>
              </a:lnSpc>
              <a:buFontTx/>
              <a:buNone/>
              <a:defRPr/>
            </a:pPr>
            <a:r>
              <a:rPr lang="ar-SA" sz="2800" smtClean="0">
                <a:solidFill>
                  <a:srgbClr val="0000FF"/>
                </a:solidFill>
                <a:cs typeface="Zar" pitchFamily="2" charset="-78"/>
              </a:rPr>
              <a:t>كارت 3: سطوح مقاطع (</a:t>
            </a:r>
            <a:r>
              <a:rPr lang="en-US" sz="2800" smtClean="0">
                <a:solidFill>
                  <a:srgbClr val="0000FF"/>
                </a:solidFill>
                <a:cs typeface="Zar" pitchFamily="2" charset="-78"/>
              </a:rPr>
              <a:t>2I6,5E12.0</a:t>
            </a:r>
            <a:r>
              <a:rPr lang="ar-SA" sz="2800" smtClean="0">
                <a:solidFill>
                  <a:srgbClr val="0000FF"/>
                </a:solidFill>
                <a:cs typeface="Zar" pitchFamily="2" charset="-78"/>
              </a:rPr>
              <a:t>)</a:t>
            </a:r>
            <a:r>
              <a:rPr lang="ar-SA" sz="2800" smtClean="0">
                <a:cs typeface="Zar" pitchFamily="2" charset="-78"/>
              </a:rPr>
              <a:t> </a:t>
            </a:r>
          </a:p>
          <a:p>
            <a:pPr algn="r" rtl="1" eaLnBrk="1" hangingPunct="1">
              <a:lnSpc>
                <a:spcPct val="90000"/>
              </a:lnSpc>
              <a:buFontTx/>
              <a:buNone/>
              <a:defRPr/>
            </a:pPr>
            <a:r>
              <a:rPr lang="ar-SA" sz="2800" smtClean="0">
                <a:cs typeface="Zar" pitchFamily="2" charset="-78"/>
              </a:rPr>
              <a:t>(1-6): شماره منطقه (</a:t>
            </a:r>
            <a:r>
              <a:rPr lang="en-US" sz="2800" smtClean="0">
                <a:cs typeface="Zar" pitchFamily="2" charset="-78"/>
              </a:rPr>
              <a:t>Zone</a:t>
            </a:r>
            <a:r>
              <a:rPr lang="ar-SA" sz="2800" smtClean="0">
                <a:cs typeface="Zar" pitchFamily="2" charset="-78"/>
              </a:rPr>
              <a:t>) </a:t>
            </a:r>
          </a:p>
          <a:p>
            <a:pPr algn="r" rtl="1" eaLnBrk="1" hangingPunct="1">
              <a:lnSpc>
                <a:spcPct val="90000"/>
              </a:lnSpc>
              <a:buFontTx/>
              <a:buNone/>
              <a:defRPr/>
            </a:pPr>
            <a:r>
              <a:rPr lang="ar-SA" sz="2800" smtClean="0">
                <a:cs typeface="Zar" pitchFamily="2" charset="-78"/>
              </a:rPr>
              <a:t>(7-12): شماره گروه انرژي</a:t>
            </a:r>
          </a:p>
          <a:p>
            <a:pPr algn="r" rtl="1" eaLnBrk="1" hangingPunct="1">
              <a:lnSpc>
                <a:spcPct val="90000"/>
              </a:lnSpc>
              <a:buFontTx/>
              <a:buNone/>
              <a:defRPr/>
            </a:pPr>
            <a:r>
              <a:rPr lang="ar-SA" sz="2800" smtClean="0">
                <a:cs typeface="Zar" pitchFamily="2" charset="-78"/>
              </a:rPr>
              <a:t>(13-24): ضريب پخش آن منطقه </a:t>
            </a:r>
            <a:endParaRPr lang="en-US" sz="2800" smtClean="0">
              <a:cs typeface="Zar" pitchFamily="2" charset="-78"/>
            </a:endParaRPr>
          </a:p>
        </p:txBody>
      </p:sp>
      <p:sp>
        <p:nvSpPr>
          <p:cNvPr id="119811" name="Rectangle 3"/>
          <p:cNvSpPr>
            <a:spLocks noChangeArrowheads="1"/>
          </p:cNvSpPr>
          <p:nvPr/>
        </p:nvSpPr>
        <p:spPr bwMode="auto">
          <a:xfrm>
            <a:off x="228600" y="228600"/>
            <a:ext cx="4081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2800">
                <a:solidFill>
                  <a:srgbClr val="0000FF"/>
                </a:solidFill>
                <a:latin typeface="Times New Roman" panose="02020603050405020304" pitchFamily="18" charset="0"/>
                <a:cs typeface="Times New Roman" panose="02020603050405020304" pitchFamily="18" charset="0"/>
              </a:rPr>
              <a:t>Section 006: Mesh Overlay</a:t>
            </a:r>
          </a:p>
        </p:txBody>
      </p:sp>
      <p:sp>
        <p:nvSpPr>
          <p:cNvPr id="119812" name="Rectangle 4"/>
          <p:cNvSpPr>
            <a:spLocks noChangeArrowheads="1"/>
          </p:cNvSpPr>
          <p:nvPr/>
        </p:nvSpPr>
        <p:spPr bwMode="auto">
          <a:xfrm>
            <a:off x="304800" y="1219200"/>
            <a:ext cx="6113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2800">
                <a:solidFill>
                  <a:srgbClr val="0000FF"/>
                </a:solidFill>
                <a:latin typeface="Times New Roman" panose="02020603050405020304" pitchFamily="18" charset="0"/>
                <a:cs typeface="Times New Roman" panose="02020603050405020304" pitchFamily="18" charset="0"/>
              </a:rPr>
              <a:t>Section 008: Macroscopic Cross-Sections</a:t>
            </a:r>
          </a:p>
        </p:txBody>
      </p:sp>
      <p:grpSp>
        <p:nvGrpSpPr>
          <p:cNvPr id="119813" name="Group 5"/>
          <p:cNvGrpSpPr>
            <a:grpSpLocks/>
          </p:cNvGrpSpPr>
          <p:nvPr/>
        </p:nvGrpSpPr>
        <p:grpSpPr bwMode="auto">
          <a:xfrm>
            <a:off x="0" y="0"/>
            <a:ext cx="9144000" cy="6802438"/>
            <a:chOff x="36" y="27"/>
            <a:chExt cx="5680" cy="4237"/>
          </a:xfrm>
        </p:grpSpPr>
        <p:sp>
          <p:nvSpPr>
            <p:cNvPr id="119814" name="Rectangle 6"/>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19815" name="Rectangle 7"/>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a:xfrm>
            <a:off x="0" y="381000"/>
            <a:ext cx="8915400" cy="6172200"/>
          </a:xfrm>
        </p:spPr>
        <p:txBody>
          <a:bodyPr/>
          <a:lstStyle/>
          <a:p>
            <a:pPr algn="r" rtl="1" eaLnBrk="1" hangingPunct="1">
              <a:buFontTx/>
              <a:buNone/>
              <a:defRPr/>
            </a:pPr>
            <a:r>
              <a:rPr lang="ar-SA" sz="2800" smtClean="0">
                <a:cs typeface="Zar" pitchFamily="2" charset="-78"/>
              </a:rPr>
              <a:t>(25-36): سطح مقطع جذب </a:t>
            </a:r>
          </a:p>
          <a:p>
            <a:pPr algn="r" rtl="1" eaLnBrk="1" hangingPunct="1">
              <a:buFontTx/>
              <a:buNone/>
              <a:defRPr/>
            </a:pPr>
            <a:r>
              <a:rPr lang="ar-SA" sz="2800" smtClean="0">
                <a:cs typeface="Zar" pitchFamily="2" charset="-78"/>
              </a:rPr>
              <a:t>(37-48): سطح مقطع توليد </a:t>
            </a:r>
          </a:p>
          <a:p>
            <a:pPr algn="r" rtl="1" eaLnBrk="1" hangingPunct="1">
              <a:buFontTx/>
              <a:buNone/>
              <a:defRPr/>
            </a:pPr>
            <a:r>
              <a:rPr lang="ar-SA" sz="2800" smtClean="0">
                <a:cs typeface="Zar" pitchFamily="2" charset="-78"/>
              </a:rPr>
              <a:t>(49-60): سطح مقطع </a:t>
            </a:r>
            <a:r>
              <a:rPr lang="en-US" sz="2800" smtClean="0">
                <a:cs typeface="Zar" pitchFamily="2" charset="-78"/>
              </a:rPr>
              <a:t>1/v</a:t>
            </a:r>
            <a:r>
              <a:rPr lang="ar-SA" sz="2800" smtClean="0">
                <a:cs typeface="Zar" pitchFamily="2" charset="-78"/>
              </a:rPr>
              <a:t> </a:t>
            </a:r>
          </a:p>
          <a:p>
            <a:pPr algn="r" rtl="1" eaLnBrk="1" hangingPunct="1">
              <a:buFontTx/>
              <a:buNone/>
              <a:defRPr/>
            </a:pPr>
            <a:r>
              <a:rPr lang="ar-SA" sz="2800" smtClean="0">
                <a:cs typeface="Zar" pitchFamily="2" charset="-78"/>
              </a:rPr>
              <a:t>(61-72): قدرت بر واحد شار نوتروني (براي نرماليزه كردن شار نوتروني بر سطح قدرت)</a:t>
            </a:r>
          </a:p>
          <a:p>
            <a:pPr algn="r" rtl="1" eaLnBrk="1" hangingPunct="1">
              <a:buFontTx/>
              <a:buNone/>
              <a:defRPr/>
            </a:pPr>
            <a:r>
              <a:rPr lang="ar-SA" sz="2800" smtClean="0">
                <a:solidFill>
                  <a:srgbClr val="0000FF"/>
                </a:solidFill>
                <a:cs typeface="Zar" pitchFamily="2" charset="-78"/>
              </a:rPr>
              <a:t>كارت 4: سطوح مقاطع پراكندگي (</a:t>
            </a:r>
            <a:r>
              <a:rPr lang="en-US" sz="2800" smtClean="0">
                <a:solidFill>
                  <a:srgbClr val="0000FF"/>
                </a:solidFill>
                <a:cs typeface="Zar" pitchFamily="2" charset="-78"/>
              </a:rPr>
              <a:t>6E12.0</a:t>
            </a:r>
            <a:r>
              <a:rPr lang="ar-SA" sz="2800" smtClean="0">
                <a:solidFill>
                  <a:srgbClr val="0000FF"/>
                </a:solidFill>
                <a:cs typeface="Zar" pitchFamily="2" charset="-78"/>
              </a:rPr>
              <a:t>) </a:t>
            </a:r>
          </a:p>
          <a:p>
            <a:pPr algn="r" rtl="1" eaLnBrk="1" hangingPunct="1">
              <a:buFontTx/>
              <a:buNone/>
              <a:defRPr/>
            </a:pPr>
            <a:r>
              <a:rPr lang="ar-SA" sz="2800" smtClean="0">
                <a:cs typeface="Zar" pitchFamily="2" charset="-78"/>
              </a:rPr>
              <a:t>پراكندگي از گروههاي بالاتر انرژي به گروههاي پايين را نمايش مي دهد. </a:t>
            </a:r>
          </a:p>
          <a:p>
            <a:pPr algn="r" rtl="1" eaLnBrk="1" hangingPunct="1">
              <a:buFontTx/>
              <a:buNone/>
              <a:defRPr/>
            </a:pPr>
            <a:endParaRPr lang="ar-SA" sz="2800" smtClean="0">
              <a:cs typeface="Zar" pitchFamily="2" charset="-78"/>
            </a:endParaRPr>
          </a:p>
          <a:p>
            <a:pPr algn="r" rtl="1" eaLnBrk="1" hangingPunct="1">
              <a:buFontTx/>
              <a:buNone/>
              <a:defRPr/>
            </a:pPr>
            <a:r>
              <a:rPr lang="ar-SA" sz="2800" smtClean="0">
                <a:cs typeface="Zar" pitchFamily="2" charset="-78"/>
              </a:rPr>
              <a:t>نكته: كارتهاي 3و4 براي تمام مواد و گروههاي انرژي تكرار مي شوند و پس از اتمام مواد و گروههاي انرژي، يك خط خالي قرار مي دهيم كه نشاندهنده اين واقعيت مي باشد.</a:t>
            </a:r>
          </a:p>
          <a:p>
            <a:pPr algn="r" rtl="1" eaLnBrk="1" hangingPunct="1">
              <a:buFontTx/>
              <a:buNone/>
              <a:defRPr/>
            </a:pPr>
            <a:r>
              <a:rPr lang="ar-SA" sz="2800" smtClean="0">
                <a:solidFill>
                  <a:srgbClr val="0000FF"/>
                </a:solidFill>
                <a:cs typeface="Zar" pitchFamily="2" charset="-78"/>
              </a:rPr>
              <a:t>كارت 5: احتمال توليد نوترونهاي شكافت در گروههاي مختلف انرژي (</a:t>
            </a:r>
            <a:r>
              <a:rPr lang="en-US" sz="2800" smtClean="0">
                <a:solidFill>
                  <a:srgbClr val="0000FF"/>
                </a:solidFill>
                <a:cs typeface="Zar" pitchFamily="2" charset="-78"/>
              </a:rPr>
              <a:t>6E12.0</a:t>
            </a:r>
            <a:r>
              <a:rPr lang="ar-SA" sz="2800" smtClean="0">
                <a:solidFill>
                  <a:srgbClr val="0000FF"/>
                </a:solidFill>
                <a:cs typeface="Zar" pitchFamily="2" charset="-78"/>
              </a:rPr>
              <a:t>)</a:t>
            </a:r>
            <a:r>
              <a:rPr lang="ar-SA" sz="2800" smtClean="0">
                <a:cs typeface="Zar" pitchFamily="2" charset="-78"/>
              </a:rPr>
              <a:t> </a:t>
            </a:r>
            <a:endParaRPr lang="en-US" sz="2800" smtClean="0">
              <a:cs typeface="Zar" pitchFamily="2" charset="-78"/>
            </a:endParaRPr>
          </a:p>
        </p:txBody>
      </p:sp>
      <p:grpSp>
        <p:nvGrpSpPr>
          <p:cNvPr id="120835" name="Group 3"/>
          <p:cNvGrpSpPr>
            <a:grpSpLocks/>
          </p:cNvGrpSpPr>
          <p:nvPr/>
        </p:nvGrpSpPr>
        <p:grpSpPr bwMode="auto">
          <a:xfrm>
            <a:off x="0" y="0"/>
            <a:ext cx="9144000" cy="6802438"/>
            <a:chOff x="36" y="27"/>
            <a:chExt cx="5680" cy="4237"/>
          </a:xfrm>
        </p:grpSpPr>
        <p:sp>
          <p:nvSpPr>
            <p:cNvPr id="120836"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20837"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p:cNvSpPr>
            <a:spLocks noGrp="1" noChangeArrowheads="1"/>
          </p:cNvSpPr>
          <p:nvPr>
            <p:ph type="body" idx="1"/>
          </p:nvPr>
        </p:nvSpPr>
        <p:spPr>
          <a:xfrm>
            <a:off x="228600" y="914400"/>
            <a:ext cx="8610600" cy="5638800"/>
          </a:xfrm>
        </p:spPr>
        <p:txBody>
          <a:bodyPr/>
          <a:lstStyle/>
          <a:p>
            <a:pPr algn="r" rtl="1" eaLnBrk="1" hangingPunct="1">
              <a:buFontTx/>
              <a:buNone/>
              <a:defRPr/>
            </a:pPr>
            <a:r>
              <a:rPr lang="ar-SA" sz="2800" smtClean="0">
                <a:solidFill>
                  <a:srgbClr val="0000FF"/>
                </a:solidFill>
                <a:cs typeface="Zar" pitchFamily="2" charset="-78"/>
              </a:rPr>
              <a:t>كارت 1: 012</a:t>
            </a:r>
          </a:p>
          <a:p>
            <a:pPr algn="r" rtl="1" eaLnBrk="1" hangingPunct="1">
              <a:buFontTx/>
              <a:buNone/>
              <a:defRPr/>
            </a:pPr>
            <a:r>
              <a:rPr lang="ar-SA" sz="2800" smtClean="0">
                <a:solidFill>
                  <a:srgbClr val="0000FF"/>
                </a:solidFill>
                <a:cs typeface="Zar" pitchFamily="2" charset="-78"/>
              </a:rPr>
              <a:t>كارت 2: (</a:t>
            </a:r>
            <a:r>
              <a:rPr lang="en-US" sz="2800" smtClean="0">
                <a:solidFill>
                  <a:srgbClr val="0000FF"/>
                </a:solidFill>
                <a:cs typeface="Zar" pitchFamily="2" charset="-78"/>
              </a:rPr>
              <a:t>8I3,3A4</a:t>
            </a:r>
            <a:r>
              <a:rPr lang="ar-SA" sz="2800" smtClean="0">
                <a:solidFill>
                  <a:srgbClr val="0000FF"/>
                </a:solidFill>
                <a:cs typeface="Zar" pitchFamily="2" charset="-78"/>
              </a:rPr>
              <a:t>)</a:t>
            </a:r>
            <a:r>
              <a:rPr lang="ar-SA" sz="2800" smtClean="0">
                <a:cs typeface="Zar" pitchFamily="2" charset="-78"/>
              </a:rPr>
              <a:t> </a:t>
            </a:r>
          </a:p>
          <a:p>
            <a:pPr algn="r" rtl="1" eaLnBrk="1" hangingPunct="1">
              <a:buFontTx/>
              <a:buNone/>
              <a:defRPr/>
            </a:pPr>
            <a:r>
              <a:rPr lang="ar-SA" sz="2800" smtClean="0">
                <a:cs typeface="Zar" pitchFamily="2" charset="-78"/>
              </a:rPr>
              <a:t>(1-3): شماره منطقه (</a:t>
            </a:r>
            <a:r>
              <a:rPr lang="en-US" sz="2800" smtClean="0">
                <a:cs typeface="Zar" pitchFamily="2" charset="-78"/>
              </a:rPr>
              <a:t>Zone</a:t>
            </a:r>
            <a:r>
              <a:rPr lang="ar-SA" sz="2800" smtClean="0">
                <a:cs typeface="Zar" pitchFamily="2" charset="-78"/>
              </a:rPr>
              <a:t>) كه از منطقه اول شروع مي شود.</a:t>
            </a:r>
          </a:p>
          <a:p>
            <a:pPr algn="r" rtl="1" eaLnBrk="1" hangingPunct="1">
              <a:buFontTx/>
              <a:buNone/>
              <a:defRPr/>
            </a:pPr>
            <a:r>
              <a:rPr lang="ar-SA" sz="2800" smtClean="0">
                <a:cs typeface="Zar" pitchFamily="2" charset="-78"/>
              </a:rPr>
              <a:t>(4-6): شماره آخرين منطقه از اين سري مناطق </a:t>
            </a:r>
          </a:p>
          <a:p>
            <a:pPr algn="r" rtl="1" eaLnBrk="1" hangingPunct="1">
              <a:buFontTx/>
              <a:buNone/>
              <a:defRPr/>
            </a:pPr>
            <a:r>
              <a:rPr lang="ar-SA" sz="2800" smtClean="0">
                <a:cs typeface="Zar" pitchFamily="2" charset="-78"/>
              </a:rPr>
              <a:t>(7-9): تعداد زير مناطق (</a:t>
            </a:r>
            <a:r>
              <a:rPr lang="en-US" sz="2800" smtClean="0">
                <a:cs typeface="Zar" pitchFamily="2" charset="-78"/>
              </a:rPr>
              <a:t>Subzone</a:t>
            </a:r>
            <a:r>
              <a:rPr lang="ar-SA" sz="2800" smtClean="0">
                <a:cs typeface="Zar" pitchFamily="2" charset="-78"/>
              </a:rPr>
              <a:t>) </a:t>
            </a:r>
          </a:p>
          <a:p>
            <a:pPr algn="r" rtl="1" eaLnBrk="1" hangingPunct="1">
              <a:buFontTx/>
              <a:buNone/>
              <a:defRPr/>
            </a:pPr>
            <a:r>
              <a:rPr lang="ar-SA" sz="2800" smtClean="0">
                <a:cs typeface="Zar" pitchFamily="2" charset="-78"/>
              </a:rPr>
              <a:t>(10-12): تعداد دفعاتي كه سطوح مقاطع تكرار مي شوند.(1)</a:t>
            </a:r>
          </a:p>
          <a:p>
            <a:pPr algn="r" rtl="1" eaLnBrk="1" hangingPunct="1">
              <a:buFontTx/>
              <a:buNone/>
              <a:defRPr/>
            </a:pPr>
            <a:r>
              <a:rPr lang="ar-SA" sz="2800" smtClean="0">
                <a:cs typeface="Zar" pitchFamily="2" charset="-78"/>
              </a:rPr>
              <a:t>(13-15): تعريف نشده است.</a:t>
            </a:r>
          </a:p>
          <a:p>
            <a:pPr algn="r" rtl="1" eaLnBrk="1" hangingPunct="1">
              <a:buFontTx/>
              <a:buNone/>
              <a:defRPr/>
            </a:pPr>
            <a:r>
              <a:rPr lang="ar-SA" sz="2800" smtClean="0">
                <a:cs typeface="Zar" pitchFamily="2" charset="-78"/>
              </a:rPr>
              <a:t>(16-18): يك شماره مرجع كه نشاندهنده كلاس آن منطقه مي باشد.</a:t>
            </a:r>
          </a:p>
          <a:p>
            <a:pPr algn="r" rtl="1" eaLnBrk="1" hangingPunct="1">
              <a:buFontTx/>
              <a:buNone/>
              <a:defRPr/>
            </a:pPr>
            <a:r>
              <a:rPr lang="ar-SA" sz="2800" smtClean="0">
                <a:cs typeface="Zar" pitchFamily="2" charset="-78"/>
              </a:rPr>
              <a:t>(19-21): يك عدد منفي (1-) كه نشان مي دهد محاسبات مصرف سوخت مورد نظر نيست.</a:t>
            </a:r>
          </a:p>
          <a:p>
            <a:pPr algn="r" rtl="1" eaLnBrk="1" hangingPunct="1">
              <a:buFontTx/>
              <a:buNone/>
              <a:defRPr/>
            </a:pPr>
            <a:r>
              <a:rPr lang="ar-SA" sz="2800" smtClean="0">
                <a:cs typeface="Zar" pitchFamily="2" charset="-78"/>
              </a:rPr>
              <a:t>(22-24): تعريف نشده است.</a:t>
            </a:r>
            <a:endParaRPr lang="en-US" sz="2800" smtClean="0">
              <a:cs typeface="Zar" pitchFamily="2" charset="-78"/>
            </a:endParaRPr>
          </a:p>
        </p:txBody>
      </p:sp>
      <p:sp>
        <p:nvSpPr>
          <p:cNvPr id="121859" name="Rectangle 3"/>
          <p:cNvSpPr>
            <a:spLocks noChangeArrowheads="1"/>
          </p:cNvSpPr>
          <p:nvPr/>
        </p:nvSpPr>
        <p:spPr bwMode="auto">
          <a:xfrm>
            <a:off x="304800" y="304800"/>
            <a:ext cx="4791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2800">
                <a:solidFill>
                  <a:srgbClr val="0000FF"/>
                </a:solidFill>
                <a:latin typeface="Times New Roman" panose="02020603050405020304" pitchFamily="18" charset="0"/>
                <a:cs typeface="Times New Roman" panose="02020603050405020304" pitchFamily="18" charset="0"/>
              </a:rPr>
              <a:t>Section 012: Zone Identification</a:t>
            </a:r>
          </a:p>
        </p:txBody>
      </p:sp>
      <p:grpSp>
        <p:nvGrpSpPr>
          <p:cNvPr id="121860" name="Group 4"/>
          <p:cNvGrpSpPr>
            <a:grpSpLocks/>
          </p:cNvGrpSpPr>
          <p:nvPr/>
        </p:nvGrpSpPr>
        <p:grpSpPr bwMode="auto">
          <a:xfrm>
            <a:off x="0" y="0"/>
            <a:ext cx="9144000" cy="6802438"/>
            <a:chOff x="36" y="27"/>
            <a:chExt cx="5680" cy="4237"/>
          </a:xfrm>
        </p:grpSpPr>
        <p:sp>
          <p:nvSpPr>
            <p:cNvPr id="121861" name="Rectangle 5"/>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21862" name="Rectangle 6"/>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Rectangle 2"/>
          <p:cNvSpPr>
            <a:spLocks noGrp="1" noChangeArrowheads="1"/>
          </p:cNvSpPr>
          <p:nvPr>
            <p:ph type="body" idx="1"/>
          </p:nvPr>
        </p:nvSpPr>
        <p:spPr>
          <a:xfrm>
            <a:off x="228600" y="304800"/>
            <a:ext cx="8686800" cy="5791200"/>
          </a:xfrm>
        </p:spPr>
        <p:txBody>
          <a:bodyPr/>
          <a:lstStyle/>
          <a:p>
            <a:pPr algn="r" rtl="1" eaLnBrk="1" hangingPunct="1">
              <a:buFontTx/>
              <a:buNone/>
              <a:defRPr/>
            </a:pPr>
            <a:r>
              <a:rPr lang="ar-SA" sz="2400" smtClean="0">
                <a:cs typeface="Zar" pitchFamily="2" charset="-78"/>
              </a:rPr>
              <a:t>(25-36) يك اسم براي آن منطقه </a:t>
            </a:r>
          </a:p>
          <a:p>
            <a:pPr algn="r" rtl="1" eaLnBrk="1" hangingPunct="1">
              <a:buFontTx/>
              <a:buNone/>
              <a:defRPr/>
            </a:pPr>
            <a:r>
              <a:rPr lang="ar-SA" sz="2400" smtClean="0">
                <a:cs typeface="Zar" pitchFamily="2" charset="-78"/>
              </a:rPr>
              <a:t> يك خط خالي قرار مي دهيم كه نشاندهنده تمام شدن كارتهاي اين بخش مي باشد. بعد از آن عدد 999 نمايانگر اتمام برنامه است. </a:t>
            </a:r>
          </a:p>
          <a:p>
            <a:pPr algn="r" rtl="1" eaLnBrk="1" hangingPunct="1">
              <a:buFontTx/>
              <a:buNone/>
              <a:defRPr/>
            </a:pPr>
            <a:endParaRPr lang="en-US" sz="2400" smtClean="0">
              <a:cs typeface="Zar" pitchFamily="2" charset="-78"/>
            </a:endParaRPr>
          </a:p>
        </p:txBody>
      </p:sp>
      <p:grpSp>
        <p:nvGrpSpPr>
          <p:cNvPr id="122883" name="Group 3"/>
          <p:cNvGrpSpPr>
            <a:grpSpLocks/>
          </p:cNvGrpSpPr>
          <p:nvPr/>
        </p:nvGrpSpPr>
        <p:grpSpPr bwMode="auto">
          <a:xfrm>
            <a:off x="0" y="0"/>
            <a:ext cx="9144000" cy="6802438"/>
            <a:chOff x="36" y="27"/>
            <a:chExt cx="5680" cy="4237"/>
          </a:xfrm>
        </p:grpSpPr>
        <p:sp>
          <p:nvSpPr>
            <p:cNvPr id="122884"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22885"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6681788" y="-504825"/>
          <a:ext cx="24149051" cy="7788275"/>
        </p:xfrm>
        <a:graphic>
          <a:graphicData uri="http://schemas.openxmlformats.org/presentationml/2006/ole">
            <mc:AlternateContent xmlns:mc="http://schemas.openxmlformats.org/markup-compatibility/2006">
              <mc:Choice xmlns:v="urn:schemas-microsoft-com:vml" Requires="v">
                <p:oleObj spid="_x0000_s22534" name="Drawing" r:id="rId3" imgW="4676760" imgH="2352600" progId="AutoCAD.Drawing.14">
                  <p:embed/>
                </p:oleObj>
              </mc:Choice>
              <mc:Fallback>
                <p:oleObj name="Drawing" r:id="rId3" imgW="4676760" imgH="2352600" progId="AutoCAD.Drawing.1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788" y="-504825"/>
                        <a:ext cx="24149051" cy="778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1" name="WordArt 3" descr="Pink tissue paper"/>
          <p:cNvSpPr>
            <a:spLocks noChangeArrowheads="1" noChangeShapeType="1" noTextEdit="1"/>
          </p:cNvSpPr>
          <p:nvPr/>
        </p:nvSpPr>
        <p:spPr bwMode="auto">
          <a:xfrm>
            <a:off x="314325" y="168275"/>
            <a:ext cx="8302625" cy="420688"/>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200" b="1" kern="10">
                <a:ln w="9525">
                  <a:round/>
                  <a:headEnd/>
                  <a:tailEnd/>
                </a:ln>
                <a:blipFill dpi="0" rotWithShape="0">
                  <a:blip r:embed="rId5"/>
                  <a:srcRect/>
                  <a:tile tx="0" ty="0" sx="100000" sy="100000" flip="none" algn="tl"/>
                </a:blipFill>
                <a:latin typeface="Arial Black" panose="020B0A04020102020204" pitchFamily="34" charset="0"/>
              </a:rPr>
              <a:t>Representation of Flux Trap Core in CITATION</a:t>
            </a:r>
            <a:endParaRPr lang="fa-IR" sz="3200" b="1" kern="10">
              <a:ln w="9525">
                <a:round/>
                <a:headEnd/>
                <a:tailEnd/>
              </a:ln>
              <a:blipFill dpi="0" rotWithShape="0">
                <a:blip r:embed="rId5"/>
                <a:srcRect/>
                <a:tile tx="0" ty="0" sx="100000" sy="100000" flip="none" algn="tl"/>
              </a:blipFill>
              <a:latin typeface="Arial Black" panose="020B0A04020102020204" pitchFamily="34" charset="0"/>
            </a:endParaRPr>
          </a:p>
        </p:txBody>
      </p:sp>
    </p:spTree>
  </p:cSld>
  <p:clrMapOvr>
    <a:masterClrMapping/>
  </p:clrMapOvr>
  <p:transition>
    <p:rand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152400" y="152400"/>
            <a:ext cx="8991600"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latin typeface="Times New Roman" panose="02020603050405020304" pitchFamily="18" charset="0"/>
                <a:cs typeface="Zar" panose="00000400000000000000" pitchFamily="2" charset="-78"/>
              </a:rPr>
              <a:t>CITATION TRR  COMMENT:</a:t>
            </a:r>
          </a:p>
          <a:p>
            <a:pPr eaLnBrk="1" hangingPunct="1">
              <a:spcBef>
                <a:spcPct val="50000"/>
              </a:spcBef>
            </a:pPr>
            <a:r>
              <a:rPr lang="en-US" sz="1400">
                <a:latin typeface="Times New Roman" panose="02020603050405020304" pitchFamily="18" charset="0"/>
                <a:cs typeface="Zar" panose="00000400000000000000" pitchFamily="2" charset="-78"/>
              </a:rPr>
              <a:t>TRR_TRAP CORE, 2D, 2 GROUP, Keff CALCULATION , 21*24</a:t>
            </a:r>
          </a:p>
          <a:p>
            <a:pPr eaLnBrk="1" hangingPunct="1">
              <a:spcBef>
                <a:spcPct val="50000"/>
              </a:spcBef>
            </a:pPr>
            <a:r>
              <a:rPr lang="en-US" sz="1400">
                <a:latin typeface="Times New Roman" panose="02020603050405020304" pitchFamily="18" charset="0"/>
                <a:cs typeface="Zar" panose="00000400000000000000" pitchFamily="2" charset="-78"/>
              </a:rPr>
              <a:t>001</a:t>
            </a:r>
          </a:p>
          <a:p>
            <a:pPr eaLnBrk="1" hangingPunct="1">
              <a:spcBef>
                <a:spcPct val="50000"/>
              </a:spcBef>
            </a:pPr>
            <a:r>
              <a:rPr lang="en-US" sz="1400">
                <a:latin typeface="Times New Roman" panose="02020603050405020304" pitchFamily="18" charset="0"/>
                <a:cs typeface="Zar" panose="00000400000000000000" pitchFamily="2" charset="-78"/>
              </a:rPr>
              <a:t>  0  0  0  0  0  1  0  0  0  0  0  0  0  0  0  0  0  0  0  0  0  0  0  0</a:t>
            </a:r>
          </a:p>
          <a:p>
            <a:pPr eaLnBrk="1" hangingPunct="1">
              <a:spcBef>
                <a:spcPct val="50000"/>
              </a:spcBef>
            </a:pPr>
            <a:r>
              <a:rPr lang="en-US" sz="1400">
                <a:latin typeface="Times New Roman" panose="02020603050405020304" pitchFamily="18" charset="0"/>
                <a:cs typeface="Zar" panose="00000400000000000000" pitchFamily="2" charset="-78"/>
              </a:rPr>
              <a:t>  1  0  1  1  0  0  0  0  1  1  0  1  0  1  0  0  0  0  0  0  0  0  0  0</a:t>
            </a:r>
          </a:p>
          <a:p>
            <a:pPr eaLnBrk="1" hangingPunct="1">
              <a:spcBef>
                <a:spcPct val="50000"/>
              </a:spcBef>
            </a:pPr>
            <a:r>
              <a:rPr lang="en-US" sz="1400">
                <a:latin typeface="Times New Roman" panose="02020603050405020304" pitchFamily="18" charset="0"/>
                <a:cs typeface="Zar" panose="00000400000000000000" pitchFamily="2" charset="-78"/>
              </a:rPr>
              <a:t>999                                                   300  0  0  0  0  0</a:t>
            </a:r>
          </a:p>
          <a:p>
            <a:pPr eaLnBrk="1" hangingPunct="1">
              <a:spcBef>
                <a:spcPct val="50000"/>
              </a:spcBef>
            </a:pPr>
            <a:r>
              <a:rPr lang="en-US" sz="1400">
                <a:latin typeface="Times New Roman" panose="02020603050405020304" pitchFamily="18" charset="0"/>
                <a:cs typeface="Zar" panose="00000400000000000000" pitchFamily="2" charset="-78"/>
              </a:rPr>
              <a:t>      .2E+01</a:t>
            </a:r>
          </a:p>
          <a:p>
            <a:pPr eaLnBrk="1" hangingPunct="1">
              <a:spcBef>
                <a:spcPct val="50000"/>
              </a:spcBef>
            </a:pPr>
            <a:r>
              <a:rPr lang="en-US" sz="1400">
                <a:latin typeface="Times New Roman" panose="02020603050405020304" pitchFamily="18" charset="0"/>
                <a:cs typeface="Zar" panose="00000400000000000000" pitchFamily="2" charset="-78"/>
              </a:rPr>
              <a:t>003</a:t>
            </a:r>
          </a:p>
          <a:p>
            <a:pPr eaLnBrk="1" hangingPunct="1">
              <a:spcBef>
                <a:spcPct val="50000"/>
              </a:spcBef>
            </a:pPr>
            <a:r>
              <a:rPr lang="en-US" sz="1400">
                <a:latin typeface="Times New Roman" panose="02020603050405020304" pitchFamily="18" charset="0"/>
                <a:cs typeface="Zar" panose="00000400000000000000" pitchFamily="2" charset="-78"/>
              </a:rPr>
              <a:t>  0  2  0  0  6  0  0  0  0  0  0  0  0  0  0  0  0</a:t>
            </a:r>
          </a:p>
          <a:p>
            <a:pPr eaLnBrk="1" hangingPunct="1">
              <a:spcBef>
                <a:spcPct val="50000"/>
              </a:spcBef>
            </a:pPr>
            <a:r>
              <a:rPr lang="en-US" sz="1400">
                <a:latin typeface="Times New Roman" panose="02020603050405020304" pitchFamily="18" charset="0"/>
                <a:cs typeface="Zar" panose="00000400000000000000" pitchFamily="2" charset="-78"/>
              </a:rPr>
              <a:t>     0.1E-03     0.1E-04</a:t>
            </a:r>
          </a:p>
          <a:p>
            <a:pPr eaLnBrk="1" hangingPunct="1">
              <a:spcBef>
                <a:spcPct val="50000"/>
              </a:spcBef>
            </a:pPr>
            <a:r>
              <a:rPr lang="en-US" sz="1400">
                <a:latin typeface="Times New Roman" panose="02020603050405020304" pitchFamily="18" charset="0"/>
                <a:cs typeface="Zar" panose="00000400000000000000" pitchFamily="2" charset="-78"/>
              </a:rPr>
              <a:t>                            0.50E+01                 1.0E+00</a:t>
            </a:r>
          </a:p>
          <a:p>
            <a:pPr eaLnBrk="1" hangingPunct="1">
              <a:spcBef>
                <a:spcPct val="50000"/>
              </a:spcBef>
            </a:pPr>
            <a:r>
              <a:rPr lang="en-US" sz="1400">
                <a:latin typeface="Times New Roman" panose="02020603050405020304" pitchFamily="18" charset="0"/>
                <a:cs typeface="Zar" panose="00000400000000000000" pitchFamily="2" charset="-78"/>
              </a:rPr>
              <a:t>004</a:t>
            </a:r>
          </a:p>
          <a:p>
            <a:pPr eaLnBrk="1" hangingPunct="1">
              <a:spcBef>
                <a:spcPct val="50000"/>
              </a:spcBef>
            </a:pPr>
            <a:r>
              <a:rPr lang="en-US" sz="1400">
                <a:latin typeface="Times New Roman" panose="02020603050405020304" pitchFamily="18" charset="0"/>
                <a:cs typeface="Zar" panose="00000400000000000000" pitchFamily="2" charset="-78"/>
              </a:rPr>
              <a:t>  1  4.05000  1  4.05000  1  4.05000  1  4.05000  1  1.62000  1  1.62000</a:t>
            </a:r>
          </a:p>
          <a:p>
            <a:pPr eaLnBrk="1" hangingPunct="1">
              <a:spcBef>
                <a:spcPct val="50000"/>
              </a:spcBef>
            </a:pPr>
            <a:r>
              <a:rPr lang="en-US" sz="1400">
                <a:latin typeface="Times New Roman" panose="02020603050405020304" pitchFamily="18" charset="0"/>
                <a:cs typeface="Zar" panose="00000400000000000000" pitchFamily="2" charset="-78"/>
              </a:rPr>
              <a:t>  1  1.62000  1  1.62000  1  1.62000  1  4.05000  1  4.05000  1  1.62000</a:t>
            </a:r>
          </a:p>
          <a:p>
            <a:pPr eaLnBrk="1" hangingPunct="1">
              <a:spcBef>
                <a:spcPct val="50000"/>
              </a:spcBef>
            </a:pPr>
            <a:r>
              <a:rPr lang="en-US" sz="1400">
                <a:latin typeface="Times New Roman" panose="02020603050405020304" pitchFamily="18" charset="0"/>
                <a:cs typeface="Zar" panose="00000400000000000000" pitchFamily="2" charset="-78"/>
              </a:rPr>
              <a:t>  1  1.62000  1  1.62000  1  1.62000  1  1.62000  1  4.05000  1  4.05000</a:t>
            </a:r>
          </a:p>
          <a:p>
            <a:pPr eaLnBrk="1" hangingPunct="1">
              <a:spcBef>
                <a:spcPct val="50000"/>
              </a:spcBef>
            </a:pPr>
            <a:r>
              <a:rPr lang="en-US" sz="1400">
                <a:latin typeface="Times New Roman" panose="02020603050405020304" pitchFamily="18" charset="0"/>
                <a:cs typeface="Zar" panose="00000400000000000000" pitchFamily="2" charset="-78"/>
              </a:rPr>
              <a:t>  1  4.05000  1  4.05000  1  4.05000  1  4.05000  1  4.05000  1  4.05000</a:t>
            </a:r>
          </a:p>
          <a:p>
            <a:pPr eaLnBrk="1" hangingPunct="1">
              <a:spcBef>
                <a:spcPct val="50000"/>
              </a:spcBef>
            </a:pPr>
            <a:endParaRPr lang="en-US" sz="1400">
              <a:latin typeface="Times New Roman" panose="02020603050405020304" pitchFamily="18" charset="0"/>
              <a:cs typeface="Zar" panose="00000400000000000000" pitchFamily="2" charset="-78"/>
            </a:endParaRPr>
          </a:p>
          <a:p>
            <a:pPr eaLnBrk="1" hangingPunct="1">
              <a:spcBef>
                <a:spcPct val="50000"/>
              </a:spcBef>
            </a:pPr>
            <a:r>
              <a:rPr lang="en-US" sz="1400">
                <a:latin typeface="Times New Roman" panose="02020603050405020304" pitchFamily="18" charset="0"/>
                <a:cs typeface="Zar" panose="00000400000000000000" pitchFamily="2" charset="-78"/>
              </a:rPr>
              <a:t>  1  3.85500  1  3.85500  1  1.92750  1  1.92750  1  1.92750  1  1.92750</a:t>
            </a:r>
          </a:p>
          <a:p>
            <a:pPr eaLnBrk="1" hangingPunct="1">
              <a:spcBef>
                <a:spcPct val="50000"/>
              </a:spcBef>
            </a:pPr>
            <a:r>
              <a:rPr lang="en-US" sz="1400">
                <a:latin typeface="Times New Roman" panose="02020603050405020304" pitchFamily="18" charset="0"/>
                <a:cs typeface="Zar" panose="00000400000000000000" pitchFamily="2" charset="-78"/>
              </a:rPr>
              <a:t>  1  3.85500  1  3.85500  1  1.54200  1  1.54200  1  1.54200  1  1.54200</a:t>
            </a:r>
          </a:p>
          <a:p>
            <a:pPr eaLnBrk="1" hangingPunct="1">
              <a:spcBef>
                <a:spcPct val="50000"/>
              </a:spcBef>
            </a:pPr>
            <a:r>
              <a:rPr lang="en-US" sz="1400">
                <a:latin typeface="Times New Roman" panose="02020603050405020304" pitchFamily="18" charset="0"/>
                <a:cs typeface="Zar" panose="00000400000000000000" pitchFamily="2" charset="-78"/>
              </a:rPr>
              <a:t>  1  1.54200  1  3.85500  1  3.85500  1  3.85500  1  3.85500  1  3.85500</a:t>
            </a:r>
          </a:p>
          <a:p>
            <a:pPr eaLnBrk="1" hangingPunct="1">
              <a:spcBef>
                <a:spcPct val="50000"/>
              </a:spcBef>
            </a:pPr>
            <a:r>
              <a:rPr lang="en-US" sz="1400">
                <a:latin typeface="Times New Roman" panose="02020603050405020304" pitchFamily="18" charset="0"/>
                <a:cs typeface="Zar" panose="00000400000000000000" pitchFamily="2" charset="-78"/>
              </a:rPr>
              <a:t>  1  3.85500  1  3.85500  1  3.85500</a:t>
            </a:r>
          </a:p>
        </p:txBody>
      </p:sp>
      <p:grpSp>
        <p:nvGrpSpPr>
          <p:cNvPr id="123907" name="Group 3"/>
          <p:cNvGrpSpPr>
            <a:grpSpLocks/>
          </p:cNvGrpSpPr>
          <p:nvPr/>
        </p:nvGrpSpPr>
        <p:grpSpPr bwMode="auto">
          <a:xfrm>
            <a:off x="0" y="0"/>
            <a:ext cx="9144000" cy="6802438"/>
            <a:chOff x="36" y="27"/>
            <a:chExt cx="5680" cy="4237"/>
          </a:xfrm>
        </p:grpSpPr>
        <p:sp>
          <p:nvSpPr>
            <p:cNvPr id="123908"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23909"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0" y="0"/>
            <a:ext cx="9144000" cy="732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latin typeface="Times New Roman" panose="02020603050405020304" pitchFamily="18" charset="0"/>
                <a:cs typeface="Zar" panose="00000400000000000000" pitchFamily="2" charset="-78"/>
              </a:rPr>
              <a:t>005</a:t>
            </a:r>
          </a:p>
          <a:p>
            <a:pPr eaLnBrk="1" hangingPunct="1">
              <a:spcBef>
                <a:spcPct val="50000"/>
              </a:spcBef>
            </a:pPr>
            <a:r>
              <a:rPr lang="en-US" sz="1400">
                <a:latin typeface="Times New Roman" panose="02020603050405020304" pitchFamily="18" charset="0"/>
                <a:cs typeface="Zar" panose="00000400000000000000" pitchFamily="2" charset="-78"/>
              </a:rPr>
              <a:t>  3  3  3  3  3  3  3  3  3  3  3  3  3  3  3  3  3  3  3  3  3  3  3  3</a:t>
            </a:r>
          </a:p>
          <a:p>
            <a:pPr eaLnBrk="1" hangingPunct="1">
              <a:spcBef>
                <a:spcPct val="50000"/>
              </a:spcBef>
            </a:pPr>
            <a:r>
              <a:rPr lang="en-US" sz="1400">
                <a:latin typeface="Times New Roman" panose="02020603050405020304" pitchFamily="18" charset="0"/>
                <a:cs typeface="Zar" panose="00000400000000000000" pitchFamily="2" charset="-78"/>
              </a:rPr>
              <a:t>  3  3  3  3  3  3  3  3  3  3  3  3  3  3  3  3  3  3  3  3  3  3  3  3</a:t>
            </a:r>
          </a:p>
          <a:p>
            <a:pPr eaLnBrk="1" hangingPunct="1">
              <a:spcBef>
                <a:spcPct val="50000"/>
              </a:spcBef>
            </a:pPr>
            <a:r>
              <a:rPr lang="en-US" sz="1400">
                <a:latin typeface="Times New Roman" panose="02020603050405020304" pitchFamily="18" charset="0"/>
                <a:cs typeface="Zar" panose="00000400000000000000" pitchFamily="2" charset="-78"/>
              </a:rPr>
              <a:t>  3  3  4  4  3  3  3  3  3  1  1  1  1  1  1  1  1  1  1  1  4  4  3  3</a:t>
            </a:r>
          </a:p>
          <a:p>
            <a:pPr eaLnBrk="1" hangingPunct="1">
              <a:spcBef>
                <a:spcPct val="50000"/>
              </a:spcBef>
            </a:pPr>
            <a:r>
              <a:rPr lang="en-US" sz="1400">
                <a:latin typeface="Times New Roman" panose="02020603050405020304" pitchFamily="18" charset="0"/>
                <a:cs typeface="Zar" panose="00000400000000000000" pitchFamily="2" charset="-78"/>
              </a:rPr>
              <a:t>  3  3  4  4  3  3  3  3  3  1  1  1  1  1  1  1  1  1  1  1  4  4  3  3</a:t>
            </a:r>
          </a:p>
          <a:p>
            <a:pPr eaLnBrk="1" hangingPunct="1">
              <a:spcBef>
                <a:spcPct val="50000"/>
              </a:spcBef>
            </a:pPr>
            <a:r>
              <a:rPr lang="en-US" sz="1400">
                <a:latin typeface="Times New Roman" panose="02020603050405020304" pitchFamily="18" charset="0"/>
                <a:cs typeface="Zar" panose="00000400000000000000" pitchFamily="2" charset="-78"/>
              </a:rPr>
              <a:t>  3  3  4  4  3  3  3  3  3  1  1  1  1  1  1  1  1  1  1  1  4  4  3  3</a:t>
            </a:r>
          </a:p>
          <a:p>
            <a:pPr eaLnBrk="1" hangingPunct="1">
              <a:spcBef>
                <a:spcPct val="50000"/>
              </a:spcBef>
            </a:pPr>
            <a:r>
              <a:rPr lang="en-US" sz="1400">
                <a:latin typeface="Times New Roman" panose="02020603050405020304" pitchFamily="18" charset="0"/>
                <a:cs typeface="Zar" panose="00000400000000000000" pitchFamily="2" charset="-78"/>
              </a:rPr>
              <a:t>  3  3  4  4  3  3  3  3  3  1  1  1  1  1  1  1  1  1  1  1  4  4  3  3</a:t>
            </a:r>
          </a:p>
          <a:p>
            <a:pPr eaLnBrk="1" hangingPunct="1">
              <a:spcBef>
                <a:spcPct val="50000"/>
              </a:spcBef>
            </a:pPr>
            <a:r>
              <a:rPr lang="en-US" sz="1400">
                <a:latin typeface="Times New Roman" panose="02020603050405020304" pitchFamily="18" charset="0"/>
                <a:cs typeface="Zar" panose="00000400000000000000" pitchFamily="2" charset="-78"/>
              </a:rPr>
              <a:t>  3  3  4  4  1  1  1  1  1  1  1  2  2  2  2  2  1  1  1  1  4  4  3  3</a:t>
            </a:r>
          </a:p>
          <a:p>
            <a:pPr eaLnBrk="1" hangingPunct="1">
              <a:spcBef>
                <a:spcPct val="50000"/>
              </a:spcBef>
            </a:pPr>
            <a:r>
              <a:rPr lang="en-US" sz="1400">
                <a:latin typeface="Times New Roman" panose="02020603050405020304" pitchFamily="18" charset="0"/>
                <a:cs typeface="Zar" panose="00000400000000000000" pitchFamily="2" charset="-78"/>
              </a:rPr>
              <a:t>  3  3  4  4  1  1  1  1  1  1  1  2  2  2  2  2  1  1  1  1  4  4  3  3</a:t>
            </a:r>
          </a:p>
          <a:p>
            <a:pPr eaLnBrk="1" hangingPunct="1">
              <a:spcBef>
                <a:spcPct val="50000"/>
              </a:spcBef>
            </a:pPr>
            <a:r>
              <a:rPr lang="en-US" sz="1400">
                <a:latin typeface="Times New Roman" panose="02020603050405020304" pitchFamily="18" charset="0"/>
                <a:cs typeface="Zar" panose="00000400000000000000" pitchFamily="2" charset="-78"/>
              </a:rPr>
              <a:t>  3  3  4  4  2  2  2  2  2  1  1  1  1  1  1  1  1  1  2  2  4  4  3  3</a:t>
            </a:r>
          </a:p>
          <a:p>
            <a:pPr eaLnBrk="1" hangingPunct="1">
              <a:spcBef>
                <a:spcPct val="50000"/>
              </a:spcBef>
            </a:pPr>
            <a:r>
              <a:rPr lang="en-US" sz="1400">
                <a:latin typeface="Times New Roman" panose="02020603050405020304" pitchFamily="18" charset="0"/>
                <a:cs typeface="Zar" panose="00000400000000000000" pitchFamily="2" charset="-78"/>
              </a:rPr>
              <a:t>  3  3  4  4  2  2  2  2  2  1  1  1  1  1  1  1  1  1  2  2  4  4  3  3</a:t>
            </a:r>
          </a:p>
          <a:p>
            <a:pPr eaLnBrk="1" hangingPunct="1">
              <a:spcBef>
                <a:spcPct val="50000"/>
              </a:spcBef>
            </a:pPr>
            <a:r>
              <a:rPr lang="en-US" sz="1400">
                <a:latin typeface="Times New Roman" panose="02020603050405020304" pitchFamily="18" charset="0"/>
                <a:cs typeface="Zar" panose="00000400000000000000" pitchFamily="2" charset="-78"/>
              </a:rPr>
              <a:t>  3  3  4  4  1  1  1  1  1  1  1  3  3  3  3  3  1  1  1  1  4  4  3  3</a:t>
            </a:r>
          </a:p>
          <a:p>
            <a:pPr eaLnBrk="1" hangingPunct="1">
              <a:spcBef>
                <a:spcPct val="50000"/>
              </a:spcBef>
            </a:pPr>
            <a:r>
              <a:rPr lang="en-US" sz="1400">
                <a:latin typeface="Times New Roman" panose="02020603050405020304" pitchFamily="18" charset="0"/>
                <a:cs typeface="Zar" panose="00000400000000000000" pitchFamily="2" charset="-78"/>
              </a:rPr>
              <a:t>  3  3  4  4  1  1  1  1  1  1  1  3  3  3  3  3  1  1  1  1  4  4  3  3</a:t>
            </a:r>
          </a:p>
          <a:p>
            <a:pPr eaLnBrk="1" hangingPunct="1">
              <a:spcBef>
                <a:spcPct val="50000"/>
              </a:spcBef>
            </a:pPr>
            <a:r>
              <a:rPr lang="en-US" sz="1400">
                <a:latin typeface="Times New Roman" panose="02020603050405020304" pitchFamily="18" charset="0"/>
                <a:cs typeface="Zar" panose="00000400000000000000" pitchFamily="2" charset="-78"/>
              </a:rPr>
              <a:t>  3  3  4  4  1  1  1  1  1  1  1  3  3  3  3  3  1  1  1  1  4  4  3  3</a:t>
            </a:r>
          </a:p>
          <a:p>
            <a:pPr eaLnBrk="1" hangingPunct="1">
              <a:spcBef>
                <a:spcPct val="50000"/>
              </a:spcBef>
            </a:pPr>
            <a:r>
              <a:rPr lang="en-US" sz="1400">
                <a:latin typeface="Times New Roman" panose="02020603050405020304" pitchFamily="18" charset="0"/>
                <a:cs typeface="Zar" panose="00000400000000000000" pitchFamily="2" charset="-78"/>
              </a:rPr>
              <a:t>  3  3  4  4  1  1  1  1  1  1  1  3  3  3  3  3  1  1  1  1  4  4  3  3</a:t>
            </a:r>
          </a:p>
          <a:p>
            <a:pPr eaLnBrk="1" hangingPunct="1">
              <a:spcBef>
                <a:spcPct val="50000"/>
              </a:spcBef>
            </a:pPr>
            <a:r>
              <a:rPr lang="en-US" sz="1400">
                <a:latin typeface="Times New Roman" panose="02020603050405020304" pitchFamily="18" charset="0"/>
                <a:cs typeface="Zar" panose="00000400000000000000" pitchFamily="2" charset="-78"/>
              </a:rPr>
              <a:t>  3  3  4  4  1  1  1  1  1  1  1  3  3  3  3  3  1  1  1  1  4  4  3  3</a:t>
            </a:r>
          </a:p>
          <a:p>
            <a:pPr eaLnBrk="1" hangingPunct="1">
              <a:spcBef>
                <a:spcPct val="50000"/>
              </a:spcBef>
            </a:pPr>
            <a:r>
              <a:rPr lang="en-US" sz="1400">
                <a:latin typeface="Times New Roman" panose="02020603050405020304" pitchFamily="18" charset="0"/>
                <a:cs typeface="Zar" panose="00000400000000000000" pitchFamily="2" charset="-78"/>
              </a:rPr>
              <a:t>  3  3  4  4  1  1  1  1  1  2  2  1  1  1  1  1  2  2  1  1  4  4  3  3</a:t>
            </a:r>
          </a:p>
          <a:p>
            <a:pPr eaLnBrk="1" hangingPunct="1">
              <a:spcBef>
                <a:spcPct val="50000"/>
              </a:spcBef>
            </a:pPr>
            <a:r>
              <a:rPr lang="en-US" sz="1400">
                <a:latin typeface="Times New Roman" panose="02020603050405020304" pitchFamily="18" charset="0"/>
                <a:cs typeface="Zar" panose="00000400000000000000" pitchFamily="2" charset="-78"/>
              </a:rPr>
              <a:t>  3  3  4  4  1  1  1  1  1  2  2  1  1  1  1  1  2  2  1  1  4  4  3  3</a:t>
            </a:r>
          </a:p>
          <a:p>
            <a:pPr eaLnBrk="1" hangingPunct="1">
              <a:spcBef>
                <a:spcPct val="50000"/>
              </a:spcBef>
            </a:pPr>
            <a:r>
              <a:rPr lang="en-US" sz="1400">
                <a:latin typeface="Times New Roman" panose="02020603050405020304" pitchFamily="18" charset="0"/>
                <a:cs typeface="Zar" panose="00000400000000000000" pitchFamily="2" charset="-78"/>
              </a:rPr>
              <a:t>  3  3  4  4  1  1  1  1  1  1  1  1  1  1  1  1  1  1  1  1  4  4  3  3</a:t>
            </a:r>
          </a:p>
          <a:p>
            <a:pPr eaLnBrk="1" hangingPunct="1">
              <a:spcBef>
                <a:spcPct val="50000"/>
              </a:spcBef>
            </a:pPr>
            <a:r>
              <a:rPr lang="en-US" sz="1400">
                <a:latin typeface="Times New Roman" panose="02020603050405020304" pitchFamily="18" charset="0"/>
                <a:cs typeface="Zar" panose="00000400000000000000" pitchFamily="2" charset="-78"/>
              </a:rPr>
              <a:t>  3  3  4  4  1  1  1  1  1  1  1  1  1  1  1  1  1  1  1  1  4  4  3  3</a:t>
            </a:r>
          </a:p>
          <a:p>
            <a:pPr eaLnBrk="1" hangingPunct="1">
              <a:spcBef>
                <a:spcPct val="50000"/>
              </a:spcBef>
            </a:pPr>
            <a:r>
              <a:rPr lang="en-US" sz="1400">
                <a:latin typeface="Times New Roman" panose="02020603050405020304" pitchFamily="18" charset="0"/>
                <a:cs typeface="Zar" panose="00000400000000000000" pitchFamily="2" charset="-78"/>
              </a:rPr>
              <a:t>  3  3  3  3  3  3  3  3  3  3  3  3  3  3  3  3  3  3  3  3  3  3  3  3</a:t>
            </a:r>
          </a:p>
          <a:p>
            <a:pPr eaLnBrk="1" hangingPunct="1">
              <a:spcBef>
                <a:spcPct val="50000"/>
              </a:spcBef>
            </a:pPr>
            <a:r>
              <a:rPr lang="en-US" sz="1400">
                <a:latin typeface="Times New Roman" panose="02020603050405020304" pitchFamily="18" charset="0"/>
                <a:cs typeface="Zar" panose="00000400000000000000" pitchFamily="2" charset="-78"/>
              </a:rPr>
              <a:t>  3  3  3  3  3  3  3  3  3  3  3  3  3  3  3  3  3  3  3  3  3  3  3  3</a:t>
            </a:r>
          </a:p>
          <a:p>
            <a:pPr eaLnBrk="1" hangingPunct="1">
              <a:spcBef>
                <a:spcPct val="50000"/>
              </a:spcBef>
            </a:pPr>
            <a:endParaRPr lang="en-US" sz="1400">
              <a:latin typeface="Times New Roman" panose="02020603050405020304" pitchFamily="18" charset="0"/>
              <a:cs typeface="Zar" panose="00000400000000000000" pitchFamily="2" charset="-78"/>
            </a:endParaRPr>
          </a:p>
        </p:txBody>
      </p:sp>
      <p:grpSp>
        <p:nvGrpSpPr>
          <p:cNvPr id="124931" name="Group 3"/>
          <p:cNvGrpSpPr>
            <a:grpSpLocks/>
          </p:cNvGrpSpPr>
          <p:nvPr/>
        </p:nvGrpSpPr>
        <p:grpSpPr bwMode="auto">
          <a:xfrm>
            <a:off x="0" y="0"/>
            <a:ext cx="9144000" cy="7467600"/>
            <a:chOff x="36" y="27"/>
            <a:chExt cx="5680" cy="4237"/>
          </a:xfrm>
        </p:grpSpPr>
        <p:sp>
          <p:nvSpPr>
            <p:cNvPr id="124932"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24933"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228600" y="228600"/>
            <a:ext cx="89154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600">
                <a:solidFill>
                  <a:srgbClr val="0000FF"/>
                </a:solidFill>
                <a:latin typeface="Times New Roman" panose="02020603050405020304" pitchFamily="18" charset="0"/>
                <a:cs typeface="Zar" panose="00000400000000000000" pitchFamily="2" charset="-78"/>
              </a:rPr>
              <a:t>008</a:t>
            </a:r>
          </a:p>
          <a:p>
            <a:pPr eaLnBrk="1" hangingPunct="1"/>
            <a:r>
              <a:rPr lang="en-US" sz="1600">
                <a:solidFill>
                  <a:srgbClr val="0000FF"/>
                </a:solidFill>
                <a:latin typeface="Times New Roman" panose="02020603050405020304" pitchFamily="18" charset="0"/>
                <a:cs typeface="Zar" panose="00000400000000000000" pitchFamily="2" charset="-78"/>
              </a:rPr>
              <a:t>  2  1  0</a:t>
            </a:r>
          </a:p>
          <a:p>
            <a:pPr eaLnBrk="1" hangingPunct="1"/>
            <a:r>
              <a:rPr lang="en-US" sz="1600">
                <a:solidFill>
                  <a:srgbClr val="0000FF"/>
                </a:solidFill>
                <a:latin typeface="Times New Roman" panose="02020603050405020304" pitchFamily="18" charset="0"/>
                <a:cs typeface="Zar" panose="00000400000000000000" pitchFamily="2" charset="-78"/>
              </a:rPr>
              <a:t>     1     12.434883E+001.015254E-031.615849E-03             2.04631E-14</a:t>
            </a:r>
          </a:p>
          <a:p>
            <a:pPr eaLnBrk="1" hangingPunct="1"/>
            <a:r>
              <a:rPr lang="en-US" sz="1600">
                <a:solidFill>
                  <a:srgbClr val="0000FF"/>
                </a:solidFill>
                <a:latin typeface="Times New Roman" panose="02020603050405020304" pitchFamily="18" charset="0"/>
                <a:cs typeface="Zar" panose="00000400000000000000" pitchFamily="2" charset="-78"/>
              </a:rPr>
              <a:t>0.000000E+006.728700E-02</a:t>
            </a:r>
          </a:p>
          <a:p>
            <a:pPr eaLnBrk="1" hangingPunct="1"/>
            <a:r>
              <a:rPr lang="en-US" sz="1600">
                <a:solidFill>
                  <a:srgbClr val="0000FF"/>
                </a:solidFill>
                <a:latin typeface="Times New Roman" panose="02020603050405020304" pitchFamily="18" charset="0"/>
                <a:cs typeface="Zar" panose="00000400000000000000" pitchFamily="2" charset="-78"/>
              </a:rPr>
              <a:t>     1     21.038013E+007.055922E-048.102213E-04             1.02607E-14</a:t>
            </a:r>
          </a:p>
          <a:p>
            <a:pPr eaLnBrk="1" hangingPunct="1"/>
            <a:r>
              <a:rPr lang="en-US" sz="1600">
                <a:solidFill>
                  <a:srgbClr val="0000FF"/>
                </a:solidFill>
                <a:latin typeface="Times New Roman" panose="02020603050405020304" pitchFamily="18" charset="0"/>
                <a:cs typeface="Zar" panose="00000400000000000000" pitchFamily="2" charset="-78"/>
              </a:rPr>
              <a:t>0.000000E+000.000000E+00</a:t>
            </a:r>
          </a:p>
          <a:p>
            <a:pPr eaLnBrk="1" hangingPunct="1"/>
            <a:r>
              <a:rPr lang="en-US" sz="1600">
                <a:solidFill>
                  <a:srgbClr val="0000FF"/>
                </a:solidFill>
                <a:latin typeface="Times New Roman" panose="02020603050405020304" pitchFamily="18" charset="0"/>
                <a:cs typeface="Zar" panose="00000400000000000000" pitchFamily="2" charset="-78"/>
              </a:rPr>
              <a:t>     2     12.413347E+008.724238E-041.228839E-03             1.55621E-14</a:t>
            </a:r>
          </a:p>
          <a:p>
            <a:pPr eaLnBrk="1" hangingPunct="1"/>
            <a:r>
              <a:rPr lang="en-US" sz="1600">
                <a:solidFill>
                  <a:srgbClr val="0000FF"/>
                </a:solidFill>
                <a:latin typeface="Times New Roman" panose="02020603050405020304" pitchFamily="18" charset="0"/>
                <a:cs typeface="Zar" panose="00000400000000000000" pitchFamily="2" charset="-78"/>
              </a:rPr>
              <a:t>0.000000E+007.035600E-02</a:t>
            </a:r>
          </a:p>
          <a:p>
            <a:pPr eaLnBrk="1" hangingPunct="1"/>
            <a:r>
              <a:rPr lang="en-US" sz="1600">
                <a:solidFill>
                  <a:srgbClr val="0000FF"/>
                </a:solidFill>
                <a:latin typeface="Times New Roman" panose="02020603050405020304" pitchFamily="18" charset="0"/>
                <a:cs typeface="Zar" panose="00000400000000000000" pitchFamily="2" charset="-78"/>
              </a:rPr>
              <a:t>     2     21.014252E+005.269712E-045.865503E-04             7.42809E-14</a:t>
            </a:r>
          </a:p>
          <a:p>
            <a:pPr eaLnBrk="1" hangingPunct="1"/>
            <a:r>
              <a:rPr lang="en-US" sz="1600">
                <a:solidFill>
                  <a:srgbClr val="0000FF"/>
                </a:solidFill>
                <a:latin typeface="Times New Roman" panose="02020603050405020304" pitchFamily="18" charset="0"/>
                <a:cs typeface="Zar" panose="00000400000000000000" pitchFamily="2" charset="-78"/>
              </a:rPr>
              <a:t>0.000000E+000.000000E+00</a:t>
            </a:r>
          </a:p>
          <a:p>
            <a:pPr eaLnBrk="1" hangingPunct="1"/>
            <a:r>
              <a:rPr lang="en-US" sz="1600">
                <a:solidFill>
                  <a:srgbClr val="0000FF"/>
                </a:solidFill>
                <a:latin typeface="Times New Roman" panose="02020603050405020304" pitchFamily="18" charset="0"/>
                <a:cs typeface="Zar" panose="00000400000000000000" pitchFamily="2" charset="-78"/>
              </a:rPr>
              <a:t>     3     12.585279E+004.458118E-030.000000E+00</a:t>
            </a:r>
          </a:p>
          <a:p>
            <a:pPr eaLnBrk="1" hangingPunct="1"/>
            <a:r>
              <a:rPr lang="en-US" sz="1600">
                <a:solidFill>
                  <a:srgbClr val="0000FF"/>
                </a:solidFill>
                <a:latin typeface="Times New Roman" panose="02020603050405020304" pitchFamily="18" charset="0"/>
                <a:cs typeface="Zar" panose="00000400000000000000" pitchFamily="2" charset="-78"/>
              </a:rPr>
              <a:t>0.000000E+002.501400E-02</a:t>
            </a:r>
          </a:p>
          <a:p>
            <a:pPr eaLnBrk="1" hangingPunct="1"/>
            <a:r>
              <a:rPr lang="en-US" sz="1600">
                <a:solidFill>
                  <a:srgbClr val="0000FF"/>
                </a:solidFill>
                <a:latin typeface="Times New Roman" panose="02020603050405020304" pitchFamily="18" charset="0"/>
                <a:cs typeface="Zar" panose="00000400000000000000" pitchFamily="2" charset="-78"/>
              </a:rPr>
              <a:t>     3     21.358730E+003.654693E-030.000000E+00</a:t>
            </a:r>
          </a:p>
          <a:p>
            <a:pPr eaLnBrk="1" hangingPunct="1"/>
            <a:r>
              <a:rPr lang="en-US" sz="1600">
                <a:solidFill>
                  <a:srgbClr val="0000FF"/>
                </a:solidFill>
                <a:latin typeface="Times New Roman" panose="02020603050405020304" pitchFamily="18" charset="0"/>
                <a:cs typeface="Zar" panose="00000400000000000000" pitchFamily="2" charset="-78"/>
              </a:rPr>
              <a:t>0.000000E+000.000000E+00</a:t>
            </a:r>
          </a:p>
          <a:p>
            <a:pPr eaLnBrk="1" hangingPunct="1"/>
            <a:r>
              <a:rPr lang="en-US" sz="1600">
                <a:solidFill>
                  <a:srgbClr val="0000FF"/>
                </a:solidFill>
                <a:latin typeface="Times New Roman" panose="02020603050405020304" pitchFamily="18" charset="0"/>
                <a:cs typeface="Zar" panose="00000400000000000000" pitchFamily="2" charset="-78"/>
              </a:rPr>
              <a:t>     4     12.560562E+004.276272E-030.000000E+00</a:t>
            </a:r>
          </a:p>
          <a:p>
            <a:pPr eaLnBrk="1" hangingPunct="1"/>
            <a:r>
              <a:rPr lang="en-US" sz="1600">
                <a:solidFill>
                  <a:srgbClr val="0000FF"/>
                </a:solidFill>
                <a:latin typeface="Times New Roman" panose="02020603050405020304" pitchFamily="18" charset="0"/>
                <a:cs typeface="Zar" panose="00000400000000000000" pitchFamily="2" charset="-78"/>
              </a:rPr>
              <a:t>0.000000E+002.400900E-02</a:t>
            </a:r>
          </a:p>
          <a:p>
            <a:pPr eaLnBrk="1" hangingPunct="1"/>
            <a:r>
              <a:rPr lang="en-US" sz="1600">
                <a:solidFill>
                  <a:srgbClr val="0000FF"/>
                </a:solidFill>
                <a:latin typeface="Times New Roman" panose="02020603050405020304" pitchFamily="18" charset="0"/>
                <a:cs typeface="Zar" panose="00000400000000000000" pitchFamily="2" charset="-78"/>
              </a:rPr>
              <a:t>     4     21.267581E+002.935927E-030.000000E+00</a:t>
            </a:r>
          </a:p>
          <a:p>
            <a:pPr eaLnBrk="1" hangingPunct="1"/>
            <a:r>
              <a:rPr lang="en-US" sz="1600">
                <a:solidFill>
                  <a:srgbClr val="0000FF"/>
                </a:solidFill>
                <a:latin typeface="Times New Roman" panose="02020603050405020304" pitchFamily="18" charset="0"/>
                <a:cs typeface="Zar" panose="00000400000000000000" pitchFamily="2" charset="-78"/>
              </a:rPr>
              <a:t>0.000000E+000.000000E+00</a:t>
            </a:r>
          </a:p>
          <a:p>
            <a:pPr eaLnBrk="1" hangingPunct="1"/>
            <a:r>
              <a:rPr lang="en-US" sz="1600">
                <a:solidFill>
                  <a:srgbClr val="0000FF"/>
                </a:solidFill>
                <a:latin typeface="Times New Roman" panose="02020603050405020304" pitchFamily="18" charset="0"/>
                <a:cs typeface="Zar" panose="00000400000000000000" pitchFamily="2" charset="-78"/>
              </a:rPr>
              <a:t>     </a:t>
            </a:r>
          </a:p>
          <a:p>
            <a:pPr eaLnBrk="1" hangingPunct="1"/>
            <a:r>
              <a:rPr lang="en-US" sz="1600">
                <a:solidFill>
                  <a:srgbClr val="0000FF"/>
                </a:solidFill>
                <a:latin typeface="Times New Roman" panose="02020603050405020304" pitchFamily="18" charset="0"/>
                <a:cs typeface="Zar" panose="00000400000000000000" pitchFamily="2" charset="-78"/>
              </a:rPr>
              <a:t>1.000000E+000.000000E+00     </a:t>
            </a:r>
          </a:p>
        </p:txBody>
      </p:sp>
      <p:grpSp>
        <p:nvGrpSpPr>
          <p:cNvPr id="125955" name="Group 3"/>
          <p:cNvGrpSpPr>
            <a:grpSpLocks/>
          </p:cNvGrpSpPr>
          <p:nvPr/>
        </p:nvGrpSpPr>
        <p:grpSpPr bwMode="auto">
          <a:xfrm>
            <a:off x="0" y="0"/>
            <a:ext cx="9144000" cy="6802438"/>
            <a:chOff x="36" y="27"/>
            <a:chExt cx="5680" cy="4237"/>
          </a:xfrm>
        </p:grpSpPr>
        <p:sp>
          <p:nvSpPr>
            <p:cNvPr id="125956"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25957"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533400" y="0"/>
            <a:ext cx="8610600"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lnSpc>
                <a:spcPct val="90000"/>
              </a:lnSpc>
              <a:spcBef>
                <a:spcPct val="50000"/>
              </a:spcBef>
            </a:pPr>
            <a:r>
              <a:rPr lang="en-US" sz="1400">
                <a:latin typeface="Times New Roman" panose="02020603050405020304" pitchFamily="18" charset="0"/>
                <a:cs typeface="Zar" panose="00000400000000000000" pitchFamily="2" charset="-78"/>
              </a:rPr>
              <a:t>3     12.585279E+004.458118E-030.000000E+00</a:t>
            </a:r>
          </a:p>
          <a:p>
            <a:pPr eaLnBrk="1" hangingPunct="1">
              <a:lnSpc>
                <a:spcPct val="90000"/>
              </a:lnSpc>
              <a:spcBef>
                <a:spcPct val="50000"/>
              </a:spcBef>
            </a:pPr>
            <a:r>
              <a:rPr lang="en-US" sz="1400">
                <a:latin typeface="Times New Roman" panose="02020603050405020304" pitchFamily="18" charset="0"/>
                <a:cs typeface="Zar" panose="00000400000000000000" pitchFamily="2" charset="-78"/>
              </a:rPr>
              <a:t>0.000000E+002.501400E-021.325900E-050.000000E+000.000000E+00</a:t>
            </a:r>
          </a:p>
          <a:p>
            <a:pPr eaLnBrk="1" hangingPunct="1">
              <a:lnSpc>
                <a:spcPct val="90000"/>
              </a:lnSpc>
              <a:spcBef>
                <a:spcPct val="50000"/>
              </a:spcBef>
            </a:pPr>
            <a:r>
              <a:rPr lang="en-US" sz="1400">
                <a:latin typeface="Times New Roman" panose="02020603050405020304" pitchFamily="18" charset="0"/>
                <a:cs typeface="Zar" panose="00000400000000000000" pitchFamily="2" charset="-78"/>
              </a:rPr>
              <a:t>     3     21.358730E+003.654693E-030.000000E+00</a:t>
            </a:r>
          </a:p>
          <a:p>
            <a:pPr eaLnBrk="1" hangingPunct="1">
              <a:lnSpc>
                <a:spcPct val="90000"/>
              </a:lnSpc>
              <a:spcBef>
                <a:spcPct val="50000"/>
              </a:spcBef>
            </a:pPr>
            <a:r>
              <a:rPr lang="en-US" sz="1400">
                <a:latin typeface="Times New Roman" panose="02020603050405020304" pitchFamily="18" charset="0"/>
                <a:cs typeface="Zar" panose="00000400000000000000" pitchFamily="2" charset="-78"/>
              </a:rPr>
              <a:t>0.000000E+000.000000E+004.429000E-033.734400E-078.418100E-08</a:t>
            </a:r>
          </a:p>
          <a:p>
            <a:pPr eaLnBrk="1" hangingPunct="1">
              <a:lnSpc>
                <a:spcPct val="90000"/>
              </a:lnSpc>
              <a:spcBef>
                <a:spcPct val="50000"/>
              </a:spcBef>
            </a:pPr>
            <a:r>
              <a:rPr lang="en-US" sz="1400">
                <a:latin typeface="Times New Roman" panose="02020603050405020304" pitchFamily="18" charset="0"/>
                <a:cs typeface="Zar" panose="00000400000000000000" pitchFamily="2" charset="-78"/>
              </a:rPr>
              <a:t>     3     36.427822E-014.972405E-030.000000E+00</a:t>
            </a:r>
          </a:p>
          <a:p>
            <a:pPr eaLnBrk="1" hangingPunct="1">
              <a:lnSpc>
                <a:spcPct val="90000"/>
              </a:lnSpc>
              <a:spcBef>
                <a:spcPct val="50000"/>
              </a:spcBef>
            </a:pPr>
            <a:r>
              <a:rPr lang="en-US" sz="1400">
                <a:latin typeface="Times New Roman" panose="02020603050405020304" pitchFamily="18" charset="0"/>
                <a:cs typeface="Zar" panose="00000400000000000000" pitchFamily="2" charset="-78"/>
              </a:rPr>
              <a:t>0.000000E+000.000000E+000.000000E+009.443300E-021.919900E-02</a:t>
            </a:r>
          </a:p>
          <a:p>
            <a:pPr eaLnBrk="1" hangingPunct="1">
              <a:lnSpc>
                <a:spcPct val="90000"/>
              </a:lnSpc>
              <a:spcBef>
                <a:spcPct val="50000"/>
              </a:spcBef>
            </a:pPr>
            <a:r>
              <a:rPr lang="en-US" sz="1400">
                <a:latin typeface="Times New Roman" panose="02020603050405020304" pitchFamily="18" charset="0"/>
                <a:cs typeface="Zar" panose="00000400000000000000" pitchFamily="2" charset="-78"/>
              </a:rPr>
              <a:t>     3     42.805770E-017.675055E-030.000000E+00</a:t>
            </a:r>
          </a:p>
          <a:p>
            <a:pPr eaLnBrk="1" hangingPunct="1">
              <a:lnSpc>
                <a:spcPct val="90000"/>
              </a:lnSpc>
              <a:spcBef>
                <a:spcPct val="50000"/>
              </a:spcBef>
            </a:pPr>
            <a:r>
              <a:rPr lang="en-US" sz="1400">
                <a:latin typeface="Times New Roman" panose="02020603050405020304" pitchFamily="18" charset="0"/>
                <a:cs typeface="Zar" panose="00000400000000000000" pitchFamily="2" charset="-78"/>
              </a:rPr>
              <a:t>0.000000E+000.000000E+001.403800E-030.000000E+008.238800E-01</a:t>
            </a:r>
          </a:p>
          <a:p>
            <a:pPr eaLnBrk="1" hangingPunct="1">
              <a:lnSpc>
                <a:spcPct val="90000"/>
              </a:lnSpc>
              <a:spcBef>
                <a:spcPct val="50000"/>
              </a:spcBef>
            </a:pPr>
            <a:r>
              <a:rPr lang="en-US" sz="1400">
                <a:latin typeface="Times New Roman" panose="02020603050405020304" pitchFamily="18" charset="0"/>
                <a:cs typeface="Zar" panose="00000400000000000000" pitchFamily="2" charset="-78"/>
              </a:rPr>
              <a:t>     3     51.387259E-011.947304E-020.000000E+00</a:t>
            </a:r>
          </a:p>
          <a:p>
            <a:pPr eaLnBrk="1" hangingPunct="1">
              <a:lnSpc>
                <a:spcPct val="90000"/>
              </a:lnSpc>
              <a:spcBef>
                <a:spcPct val="50000"/>
              </a:spcBef>
            </a:pPr>
            <a:r>
              <a:rPr lang="en-US" sz="1400">
                <a:latin typeface="Times New Roman" panose="02020603050405020304" pitchFamily="18" charset="0"/>
                <a:cs typeface="Zar" panose="00000400000000000000" pitchFamily="2" charset="-78"/>
              </a:rPr>
              <a:t>0.000000E+000.000000E+000.000000E+003.705600E-020.000000E+00</a:t>
            </a:r>
          </a:p>
          <a:p>
            <a:pPr eaLnBrk="1" hangingPunct="1">
              <a:lnSpc>
                <a:spcPct val="90000"/>
              </a:lnSpc>
              <a:spcBef>
                <a:spcPct val="50000"/>
              </a:spcBef>
            </a:pPr>
            <a:r>
              <a:rPr lang="en-US" sz="1400">
                <a:latin typeface="Times New Roman" panose="02020603050405020304" pitchFamily="18" charset="0"/>
                <a:cs typeface="Zar" panose="00000400000000000000" pitchFamily="2" charset="-78"/>
              </a:rPr>
              <a:t>     4     12.560562E+004.276272E-030.000000E+00</a:t>
            </a:r>
          </a:p>
          <a:p>
            <a:pPr eaLnBrk="1" hangingPunct="1">
              <a:lnSpc>
                <a:spcPct val="90000"/>
              </a:lnSpc>
              <a:spcBef>
                <a:spcPct val="50000"/>
              </a:spcBef>
            </a:pPr>
            <a:r>
              <a:rPr lang="en-US" sz="1400">
                <a:latin typeface="Times New Roman" panose="02020603050405020304" pitchFamily="18" charset="0"/>
                <a:cs typeface="Zar" panose="00000400000000000000" pitchFamily="2" charset="-78"/>
              </a:rPr>
              <a:t>0.000000E+002.400900E-021.585200E-060.000000E+000.000000E+00</a:t>
            </a:r>
          </a:p>
          <a:p>
            <a:pPr eaLnBrk="1" hangingPunct="1">
              <a:lnSpc>
                <a:spcPct val="90000"/>
              </a:lnSpc>
              <a:spcBef>
                <a:spcPct val="50000"/>
              </a:spcBef>
            </a:pPr>
            <a:r>
              <a:rPr lang="en-US" sz="1400">
                <a:latin typeface="Times New Roman" panose="02020603050405020304" pitchFamily="18" charset="0"/>
                <a:cs typeface="Zar" panose="00000400000000000000" pitchFamily="2" charset="-78"/>
              </a:rPr>
              <a:t>     4     21.267581E+002.935927E-030.000000E+00</a:t>
            </a:r>
          </a:p>
          <a:p>
            <a:pPr eaLnBrk="1" hangingPunct="1">
              <a:lnSpc>
                <a:spcPct val="90000"/>
              </a:lnSpc>
              <a:spcBef>
                <a:spcPct val="50000"/>
              </a:spcBef>
            </a:pPr>
            <a:r>
              <a:rPr lang="en-US" sz="1400">
                <a:latin typeface="Times New Roman" panose="02020603050405020304" pitchFamily="18" charset="0"/>
                <a:cs typeface="Zar" panose="00000400000000000000" pitchFamily="2" charset="-78"/>
              </a:rPr>
              <a:t>0.000000E+000.000000E+003.551800E-030.000000E+000.000000E+00</a:t>
            </a:r>
          </a:p>
          <a:p>
            <a:pPr eaLnBrk="1" hangingPunct="1">
              <a:lnSpc>
                <a:spcPct val="90000"/>
              </a:lnSpc>
              <a:spcBef>
                <a:spcPct val="50000"/>
              </a:spcBef>
            </a:pPr>
            <a:r>
              <a:rPr lang="en-US" sz="1400">
                <a:latin typeface="Times New Roman" panose="02020603050405020304" pitchFamily="18" charset="0"/>
                <a:cs typeface="Zar" panose="00000400000000000000" pitchFamily="2" charset="-78"/>
              </a:rPr>
              <a:t>     4     38.776533E-012.710363E-040.000000E+00</a:t>
            </a:r>
          </a:p>
          <a:p>
            <a:pPr eaLnBrk="1" hangingPunct="1">
              <a:lnSpc>
                <a:spcPct val="90000"/>
              </a:lnSpc>
              <a:spcBef>
                <a:spcPct val="50000"/>
              </a:spcBef>
            </a:pPr>
            <a:r>
              <a:rPr lang="en-US" sz="1400">
                <a:latin typeface="Times New Roman" panose="02020603050405020304" pitchFamily="18" charset="0"/>
                <a:cs typeface="Zar" panose="00000400000000000000" pitchFamily="2" charset="-78"/>
              </a:rPr>
              <a:t>0.000000E+000.000000E+000.000000E+007.023800E-032.396300E-05</a:t>
            </a:r>
          </a:p>
          <a:p>
            <a:pPr eaLnBrk="1" hangingPunct="1">
              <a:lnSpc>
                <a:spcPct val="90000"/>
              </a:lnSpc>
              <a:spcBef>
                <a:spcPct val="50000"/>
              </a:spcBef>
            </a:pPr>
            <a:r>
              <a:rPr lang="en-US" sz="1400">
                <a:latin typeface="Times New Roman" panose="02020603050405020304" pitchFamily="18" charset="0"/>
                <a:cs typeface="Zar" panose="00000400000000000000" pitchFamily="2" charset="-78"/>
              </a:rPr>
              <a:t>     4     41.149167E+001.131150E-040.000000E+00</a:t>
            </a:r>
          </a:p>
          <a:p>
            <a:pPr eaLnBrk="1" hangingPunct="1">
              <a:lnSpc>
                <a:spcPct val="90000"/>
              </a:lnSpc>
              <a:spcBef>
                <a:spcPct val="50000"/>
              </a:spcBef>
            </a:pPr>
            <a:r>
              <a:rPr lang="en-US" sz="1400">
                <a:latin typeface="Times New Roman" panose="02020603050405020304" pitchFamily="18" charset="0"/>
                <a:cs typeface="Zar" panose="00000400000000000000" pitchFamily="2" charset="-78"/>
              </a:rPr>
              <a:t>0.000000E+000.000000E+002.153500E-040.000000E+005.104000E-02</a:t>
            </a:r>
          </a:p>
          <a:p>
            <a:pPr eaLnBrk="1" hangingPunct="1">
              <a:lnSpc>
                <a:spcPct val="90000"/>
              </a:lnSpc>
              <a:spcBef>
                <a:spcPct val="50000"/>
              </a:spcBef>
            </a:pPr>
            <a:r>
              <a:rPr lang="en-US" sz="1400">
                <a:latin typeface="Times New Roman" panose="02020603050405020304" pitchFamily="18" charset="0"/>
                <a:cs typeface="Zar" panose="00000400000000000000" pitchFamily="2" charset="-78"/>
              </a:rPr>
              <a:t>     4     58.845009E-012.684809E-040.000000E+00</a:t>
            </a:r>
          </a:p>
          <a:p>
            <a:pPr eaLnBrk="1" hangingPunct="1">
              <a:lnSpc>
                <a:spcPct val="90000"/>
              </a:lnSpc>
              <a:spcBef>
                <a:spcPct val="50000"/>
              </a:spcBef>
            </a:pPr>
            <a:r>
              <a:rPr lang="en-US" sz="1400">
                <a:latin typeface="Times New Roman" panose="02020603050405020304" pitchFamily="18" charset="0"/>
                <a:cs typeface="Zar" panose="00000400000000000000" pitchFamily="2" charset="-78"/>
              </a:rPr>
              <a:t>0.000000E+000.000000E+000.000000E+002.181100E-030.000000E+00</a:t>
            </a:r>
          </a:p>
          <a:p>
            <a:pPr eaLnBrk="1" hangingPunct="1">
              <a:lnSpc>
                <a:spcPct val="90000"/>
              </a:lnSpc>
              <a:spcBef>
                <a:spcPct val="50000"/>
              </a:spcBef>
            </a:pPr>
            <a:endParaRPr lang="en-US" sz="1400">
              <a:latin typeface="Times New Roman" panose="02020603050405020304" pitchFamily="18" charset="0"/>
              <a:cs typeface="Zar" panose="00000400000000000000" pitchFamily="2" charset="-78"/>
            </a:endParaRPr>
          </a:p>
          <a:p>
            <a:pPr eaLnBrk="1" hangingPunct="1">
              <a:lnSpc>
                <a:spcPct val="90000"/>
              </a:lnSpc>
              <a:spcBef>
                <a:spcPct val="50000"/>
              </a:spcBef>
            </a:pPr>
            <a:r>
              <a:rPr lang="en-US" sz="1400">
                <a:latin typeface="Times New Roman" panose="02020603050405020304" pitchFamily="18" charset="0"/>
                <a:cs typeface="Zar" panose="00000400000000000000" pitchFamily="2" charset="-78"/>
              </a:rPr>
              <a:t>7.604500E-012.393790E-011.710000E-040.000000E+000.000000E+00</a:t>
            </a:r>
          </a:p>
        </p:txBody>
      </p:sp>
      <p:grpSp>
        <p:nvGrpSpPr>
          <p:cNvPr id="126979" name="Group 3"/>
          <p:cNvGrpSpPr>
            <a:grpSpLocks/>
          </p:cNvGrpSpPr>
          <p:nvPr/>
        </p:nvGrpSpPr>
        <p:grpSpPr bwMode="auto">
          <a:xfrm>
            <a:off x="0" y="0"/>
            <a:ext cx="9144000" cy="6802438"/>
            <a:chOff x="36" y="27"/>
            <a:chExt cx="5680" cy="4237"/>
          </a:xfrm>
        </p:grpSpPr>
        <p:sp>
          <p:nvSpPr>
            <p:cNvPr id="126980"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26981"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228600" y="228600"/>
            <a:ext cx="86106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600">
                <a:latin typeface="Times New Roman" panose="02020603050405020304" pitchFamily="18" charset="0"/>
                <a:cs typeface="Zar" panose="00000400000000000000" pitchFamily="2" charset="-78"/>
              </a:rPr>
              <a:t>012</a:t>
            </a:r>
          </a:p>
          <a:p>
            <a:pPr eaLnBrk="1" hangingPunct="1">
              <a:spcBef>
                <a:spcPct val="50000"/>
              </a:spcBef>
            </a:pPr>
            <a:r>
              <a:rPr lang="en-US" sz="1600">
                <a:latin typeface="Times New Roman" panose="02020603050405020304" pitchFamily="18" charset="0"/>
                <a:cs typeface="Zar" panose="00000400000000000000" pitchFamily="2" charset="-78"/>
              </a:rPr>
              <a:t>  1  1  1  1       -1   STANDARD FUEL</a:t>
            </a:r>
          </a:p>
          <a:p>
            <a:pPr eaLnBrk="1" hangingPunct="1">
              <a:spcBef>
                <a:spcPct val="50000"/>
              </a:spcBef>
            </a:pPr>
            <a:r>
              <a:rPr lang="en-US" sz="1600">
                <a:latin typeface="Times New Roman" panose="02020603050405020304" pitchFamily="18" charset="0"/>
                <a:cs typeface="Zar" panose="00000400000000000000" pitchFamily="2" charset="-78"/>
              </a:rPr>
              <a:t>  2  2  1  1       -1   CONTROL FUEL</a:t>
            </a:r>
          </a:p>
          <a:p>
            <a:pPr eaLnBrk="1" hangingPunct="1">
              <a:spcBef>
                <a:spcPct val="50000"/>
              </a:spcBef>
            </a:pPr>
            <a:r>
              <a:rPr lang="en-US" sz="1600">
                <a:latin typeface="Times New Roman" panose="02020603050405020304" pitchFamily="18" charset="0"/>
                <a:cs typeface="Zar" panose="00000400000000000000" pitchFamily="2" charset="-78"/>
              </a:rPr>
              <a:t>  3  3  1  1       -1   WATER</a:t>
            </a:r>
          </a:p>
          <a:p>
            <a:pPr eaLnBrk="1" hangingPunct="1">
              <a:spcBef>
                <a:spcPct val="50000"/>
              </a:spcBef>
            </a:pPr>
            <a:r>
              <a:rPr lang="en-US" sz="1600">
                <a:latin typeface="Times New Roman" panose="02020603050405020304" pitchFamily="18" charset="0"/>
                <a:cs typeface="Zar" panose="00000400000000000000" pitchFamily="2" charset="-78"/>
              </a:rPr>
              <a:t>  4  4  1  1       -1   GRAPHITE</a:t>
            </a:r>
          </a:p>
          <a:p>
            <a:pPr eaLnBrk="1" hangingPunct="1">
              <a:spcBef>
                <a:spcPct val="50000"/>
              </a:spcBef>
            </a:pPr>
            <a:endParaRPr lang="en-US" sz="1600">
              <a:latin typeface="Times New Roman" panose="02020603050405020304" pitchFamily="18" charset="0"/>
              <a:cs typeface="Zar" panose="00000400000000000000" pitchFamily="2" charset="-78"/>
            </a:endParaRPr>
          </a:p>
          <a:p>
            <a:pPr eaLnBrk="1" hangingPunct="1">
              <a:spcBef>
                <a:spcPct val="50000"/>
              </a:spcBef>
            </a:pPr>
            <a:r>
              <a:rPr lang="en-US" sz="1600">
                <a:latin typeface="Times New Roman" panose="02020603050405020304" pitchFamily="18" charset="0"/>
                <a:cs typeface="Zar" panose="00000400000000000000" pitchFamily="2" charset="-78"/>
              </a:rPr>
              <a:t>999</a:t>
            </a:r>
          </a:p>
        </p:txBody>
      </p:sp>
      <p:grpSp>
        <p:nvGrpSpPr>
          <p:cNvPr id="128003" name="Group 3"/>
          <p:cNvGrpSpPr>
            <a:grpSpLocks/>
          </p:cNvGrpSpPr>
          <p:nvPr/>
        </p:nvGrpSpPr>
        <p:grpSpPr bwMode="auto">
          <a:xfrm>
            <a:off x="0" y="0"/>
            <a:ext cx="9144000" cy="6802438"/>
            <a:chOff x="36" y="27"/>
            <a:chExt cx="5680" cy="4237"/>
          </a:xfrm>
        </p:grpSpPr>
        <p:sp>
          <p:nvSpPr>
            <p:cNvPr id="128004"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28005"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9" name="Rectangle 3"/>
          <p:cNvSpPr>
            <a:spLocks noChangeArrowheads="1"/>
          </p:cNvSpPr>
          <p:nvPr/>
        </p:nvSpPr>
        <p:spPr bwMode="auto">
          <a:xfrm>
            <a:off x="457200" y="193675"/>
            <a:ext cx="8534400" cy="6324600"/>
          </a:xfrm>
          <a:prstGeom prst="rect">
            <a:avLst/>
          </a:prstGeom>
          <a:noFill/>
          <a:ln w="25400">
            <a:solidFill>
              <a:srgbClr val="FFFF00"/>
            </a:solidFill>
            <a:miter lim="800000"/>
            <a:headEnd/>
            <a:tailEnd/>
          </a:ln>
          <a:effectLst/>
        </p:spPr>
        <p:txBody>
          <a:bodyPr>
            <a:spAutoFit/>
          </a:bodyPr>
          <a:lstStyle/>
          <a:p>
            <a:pPr algn="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بدين ترتيب سطح مقطع گروهی بصورت زير خواهد شد:</a:t>
            </a: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p:txBody>
      </p:sp>
      <p:sp>
        <p:nvSpPr>
          <p:cNvPr id="91140" name="Rectangle 4"/>
          <p:cNvSpPr>
            <a:spLocks noChangeArrowheads="1"/>
          </p:cNvSpPr>
          <p:nvPr/>
        </p:nvSpPr>
        <p:spPr bwMode="auto">
          <a:xfrm>
            <a:off x="1219200" y="3200400"/>
            <a:ext cx="7696200" cy="457200"/>
          </a:xfrm>
          <a:prstGeom prst="rect">
            <a:avLst/>
          </a:prstGeom>
          <a:noFill/>
          <a:ln w="9525">
            <a:noFill/>
            <a:miter lim="800000"/>
            <a:headEnd/>
            <a:tailEnd/>
          </a:ln>
          <a:effectLst/>
        </p:spPr>
        <p:txBody>
          <a:bodyPr>
            <a:spAutoFit/>
          </a:bodyPr>
          <a:lstStyle/>
          <a:p>
            <a:pPr algn="r">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از اين طريق ميتوانيم به تعداد گروههای انرژی کمتری برسيم.</a:t>
            </a:r>
          </a:p>
        </p:txBody>
      </p:sp>
      <p:pic>
        <p:nvPicPr>
          <p:cNvPr id="40964" name="Picture 5" descr="eq4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5791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9" name="Rectangle 2"/>
          <p:cNvSpPr>
            <a:spLocks noChangeArrowheads="1"/>
          </p:cNvSpPr>
          <p:nvPr/>
        </p:nvSpPr>
        <p:spPr bwMode="auto">
          <a:xfrm>
            <a:off x="2397125" y="1600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pic>
        <p:nvPicPr>
          <p:cNvPr id="235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971800"/>
            <a:ext cx="5715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554" name="Object 4"/>
          <p:cNvGraphicFramePr>
            <a:graphicFrameLocks noChangeAspect="1"/>
          </p:cNvGraphicFramePr>
          <p:nvPr/>
        </p:nvGraphicFramePr>
        <p:xfrm>
          <a:off x="3048000" y="381000"/>
          <a:ext cx="495300" cy="244475"/>
        </p:xfrm>
        <a:graphic>
          <a:graphicData uri="http://schemas.openxmlformats.org/presentationml/2006/ole">
            <mc:AlternateContent xmlns:mc="http://schemas.openxmlformats.org/markup-compatibility/2006">
              <mc:Choice xmlns:v="urn:schemas-microsoft-com:vml" Requires="v">
                <p:oleObj spid="_x0000_s23704" r:id="rId4" imgW="545863" imgH="241195" progId="Equation.3">
                  <p:embed/>
                </p:oleObj>
              </mc:Choice>
              <mc:Fallback>
                <p:oleObj r:id="rId4" imgW="545863" imgH="241195"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81000"/>
                        <a:ext cx="495300"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5"/>
          <p:cNvGraphicFramePr>
            <a:graphicFrameLocks noChangeAspect="1"/>
          </p:cNvGraphicFramePr>
          <p:nvPr/>
        </p:nvGraphicFramePr>
        <p:xfrm>
          <a:off x="4267200" y="304800"/>
          <a:ext cx="669925" cy="250825"/>
        </p:xfrm>
        <a:graphic>
          <a:graphicData uri="http://schemas.openxmlformats.org/presentationml/2006/ole">
            <mc:AlternateContent xmlns:mc="http://schemas.openxmlformats.org/markup-compatibility/2006">
              <mc:Choice xmlns:v="urn:schemas-microsoft-com:vml" Requires="v">
                <p:oleObj spid="_x0000_s23705" r:id="rId6" imgW="723586" imgH="253890" progId="Equation.3">
                  <p:embed/>
                </p:oleObj>
              </mc:Choice>
              <mc:Fallback>
                <p:oleObj r:id="rId6" imgW="723586" imgH="25389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304800"/>
                        <a:ext cx="669925"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Object 6"/>
          <p:cNvGraphicFramePr>
            <a:graphicFrameLocks noChangeAspect="1"/>
          </p:cNvGraphicFramePr>
          <p:nvPr/>
        </p:nvGraphicFramePr>
        <p:xfrm>
          <a:off x="5562600" y="304800"/>
          <a:ext cx="731838" cy="250825"/>
        </p:xfrm>
        <a:graphic>
          <a:graphicData uri="http://schemas.openxmlformats.org/presentationml/2006/ole">
            <mc:AlternateContent xmlns:mc="http://schemas.openxmlformats.org/markup-compatibility/2006">
              <mc:Choice xmlns:v="urn:schemas-microsoft-com:vml" Requires="v">
                <p:oleObj spid="_x0000_s23706" r:id="rId8" imgW="875920" imgH="253890" progId="Equation.3">
                  <p:embed/>
                </p:oleObj>
              </mc:Choice>
              <mc:Fallback>
                <p:oleObj r:id="rId8" imgW="875920" imgH="25389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304800"/>
                        <a:ext cx="731838"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7" name="Object 7"/>
          <p:cNvGraphicFramePr>
            <a:graphicFrameLocks noChangeAspect="1"/>
          </p:cNvGraphicFramePr>
          <p:nvPr/>
        </p:nvGraphicFramePr>
        <p:xfrm>
          <a:off x="6705600" y="304800"/>
          <a:ext cx="762000" cy="250825"/>
        </p:xfrm>
        <a:graphic>
          <a:graphicData uri="http://schemas.openxmlformats.org/presentationml/2006/ole">
            <mc:AlternateContent xmlns:mc="http://schemas.openxmlformats.org/markup-compatibility/2006">
              <mc:Choice xmlns:v="urn:schemas-microsoft-com:vml" Requires="v">
                <p:oleObj spid="_x0000_s23707" r:id="rId10" imgW="888614" imgH="253890" progId="Equation.3">
                  <p:embed/>
                </p:oleObj>
              </mc:Choice>
              <mc:Fallback>
                <p:oleObj r:id="rId10" imgW="888614" imgH="25389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5600" y="304800"/>
                        <a:ext cx="762000"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8" name="Object 8"/>
          <p:cNvGraphicFramePr>
            <a:graphicFrameLocks noChangeAspect="1"/>
          </p:cNvGraphicFramePr>
          <p:nvPr/>
        </p:nvGraphicFramePr>
        <p:xfrm>
          <a:off x="8305800" y="304800"/>
          <a:ext cx="250825" cy="244475"/>
        </p:xfrm>
        <a:graphic>
          <a:graphicData uri="http://schemas.openxmlformats.org/presentationml/2006/ole">
            <mc:AlternateContent xmlns:mc="http://schemas.openxmlformats.org/markup-compatibility/2006">
              <mc:Choice xmlns:v="urn:schemas-microsoft-com:vml" Requires="v">
                <p:oleObj spid="_x0000_s23708" r:id="rId12" imgW="253890" imgH="241195" progId="Equation.3">
                  <p:embed/>
                </p:oleObj>
              </mc:Choice>
              <mc:Fallback>
                <p:oleObj r:id="rId12" imgW="253890" imgH="241195" progId="Equation.3">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05800" y="304800"/>
                        <a:ext cx="250825"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561" name="Group 9"/>
          <p:cNvGrpSpPr>
            <a:grpSpLocks/>
          </p:cNvGrpSpPr>
          <p:nvPr/>
        </p:nvGrpSpPr>
        <p:grpSpPr bwMode="auto">
          <a:xfrm>
            <a:off x="381000" y="228600"/>
            <a:ext cx="8610600" cy="2686050"/>
            <a:chOff x="-3" y="-3"/>
            <a:chExt cx="4017" cy="2905"/>
          </a:xfrm>
        </p:grpSpPr>
        <p:grpSp>
          <p:nvGrpSpPr>
            <p:cNvPr id="23566" name="Group 10"/>
            <p:cNvGrpSpPr>
              <a:grpSpLocks/>
            </p:cNvGrpSpPr>
            <p:nvPr/>
          </p:nvGrpSpPr>
          <p:grpSpPr bwMode="auto">
            <a:xfrm>
              <a:off x="0" y="0"/>
              <a:ext cx="4011" cy="2899"/>
              <a:chOff x="0" y="0"/>
              <a:chExt cx="4011" cy="2899"/>
            </a:xfrm>
          </p:grpSpPr>
          <p:grpSp>
            <p:nvGrpSpPr>
              <p:cNvPr id="23568" name="Group 11"/>
              <p:cNvGrpSpPr>
                <a:grpSpLocks/>
              </p:cNvGrpSpPr>
              <p:nvPr/>
            </p:nvGrpSpPr>
            <p:grpSpPr bwMode="auto">
              <a:xfrm>
                <a:off x="0" y="0"/>
                <a:ext cx="645" cy="480"/>
                <a:chOff x="0" y="0"/>
                <a:chExt cx="645" cy="480"/>
              </a:xfrm>
            </p:grpSpPr>
            <p:sp>
              <p:nvSpPr>
                <p:cNvPr id="23692" name="Rectangle 12"/>
                <p:cNvSpPr>
                  <a:spLocks noChangeArrowheads="1"/>
                </p:cNvSpPr>
                <p:nvPr/>
              </p:nvSpPr>
              <p:spPr bwMode="auto">
                <a:xfrm>
                  <a:off x="43" y="0"/>
                  <a:ext cx="55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Region</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93" name="Rectangle 13"/>
                <p:cNvSpPr>
                  <a:spLocks noChangeArrowheads="1"/>
                </p:cNvSpPr>
                <p:nvPr/>
              </p:nvSpPr>
              <p:spPr bwMode="auto">
                <a:xfrm>
                  <a:off x="0" y="0"/>
                  <a:ext cx="645"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69" name="Group 14"/>
              <p:cNvGrpSpPr>
                <a:grpSpLocks/>
              </p:cNvGrpSpPr>
              <p:nvPr/>
            </p:nvGrpSpPr>
            <p:grpSpPr bwMode="auto">
              <a:xfrm>
                <a:off x="645" y="0"/>
                <a:ext cx="424" cy="480"/>
                <a:chOff x="645" y="0"/>
                <a:chExt cx="424" cy="480"/>
              </a:xfrm>
            </p:grpSpPr>
            <p:sp>
              <p:nvSpPr>
                <p:cNvPr id="23690" name="Rectangle 15"/>
                <p:cNvSpPr>
                  <a:spLocks noChangeArrowheads="1"/>
                </p:cNvSpPr>
                <p:nvPr/>
              </p:nvSpPr>
              <p:spPr bwMode="auto">
                <a:xfrm>
                  <a:off x="688" y="0"/>
                  <a:ext cx="33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Group</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(g)</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91" name="Rectangle 16"/>
                <p:cNvSpPr>
                  <a:spLocks noChangeArrowheads="1"/>
                </p:cNvSpPr>
                <p:nvPr/>
              </p:nvSpPr>
              <p:spPr bwMode="auto">
                <a:xfrm>
                  <a:off x="645" y="0"/>
                  <a:ext cx="424"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70" name="Group 17"/>
              <p:cNvGrpSpPr>
                <a:grpSpLocks/>
              </p:cNvGrpSpPr>
              <p:nvPr/>
            </p:nvGrpSpPr>
            <p:grpSpPr bwMode="auto">
              <a:xfrm>
                <a:off x="1069" y="0"/>
                <a:ext cx="550" cy="480"/>
                <a:chOff x="1069" y="0"/>
                <a:chExt cx="550" cy="480"/>
              </a:xfrm>
            </p:grpSpPr>
            <p:sp>
              <p:nvSpPr>
                <p:cNvPr id="23688" name="Rectangle 18"/>
                <p:cNvSpPr>
                  <a:spLocks noChangeArrowheads="1" noTextEdit="1"/>
                </p:cNvSpPr>
                <p:nvPr/>
              </p:nvSpPr>
              <p:spPr bwMode="auto">
                <a:xfrm>
                  <a:off x="1112" y="0"/>
                  <a:ext cx="46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a-IR"/>
                </a:p>
              </p:txBody>
            </p:sp>
            <p:sp>
              <p:nvSpPr>
                <p:cNvPr id="23689" name="Rectangle 19"/>
                <p:cNvSpPr>
                  <a:spLocks noChangeArrowheads="1"/>
                </p:cNvSpPr>
                <p:nvPr/>
              </p:nvSpPr>
              <p:spPr bwMode="auto">
                <a:xfrm>
                  <a:off x="1069" y="0"/>
                  <a:ext cx="550"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71" name="Group 20"/>
              <p:cNvGrpSpPr>
                <a:grpSpLocks/>
              </p:cNvGrpSpPr>
              <p:nvPr/>
            </p:nvGrpSpPr>
            <p:grpSpPr bwMode="auto">
              <a:xfrm>
                <a:off x="1619" y="0"/>
                <a:ext cx="595" cy="480"/>
                <a:chOff x="1619" y="0"/>
                <a:chExt cx="595" cy="480"/>
              </a:xfrm>
            </p:grpSpPr>
            <p:sp>
              <p:nvSpPr>
                <p:cNvPr id="23686" name="Rectangle 21"/>
                <p:cNvSpPr>
                  <a:spLocks noChangeArrowheads="1" noTextEdit="1"/>
                </p:cNvSpPr>
                <p:nvPr/>
              </p:nvSpPr>
              <p:spPr bwMode="auto">
                <a:xfrm>
                  <a:off x="1662" y="0"/>
                  <a:ext cx="50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a-IR"/>
                </a:p>
              </p:txBody>
            </p:sp>
            <p:sp>
              <p:nvSpPr>
                <p:cNvPr id="23687" name="Rectangle 22"/>
                <p:cNvSpPr>
                  <a:spLocks noChangeArrowheads="1"/>
                </p:cNvSpPr>
                <p:nvPr/>
              </p:nvSpPr>
              <p:spPr bwMode="auto">
                <a:xfrm>
                  <a:off x="1619" y="0"/>
                  <a:ext cx="595"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72" name="Group 23"/>
              <p:cNvGrpSpPr>
                <a:grpSpLocks/>
              </p:cNvGrpSpPr>
              <p:nvPr/>
            </p:nvGrpSpPr>
            <p:grpSpPr bwMode="auto">
              <a:xfrm>
                <a:off x="2214" y="0"/>
                <a:ext cx="634" cy="480"/>
                <a:chOff x="2214" y="0"/>
                <a:chExt cx="634" cy="480"/>
              </a:xfrm>
            </p:grpSpPr>
            <p:sp>
              <p:nvSpPr>
                <p:cNvPr id="23684" name="Rectangle 24"/>
                <p:cNvSpPr>
                  <a:spLocks noChangeArrowheads="1" noTextEdit="1"/>
                </p:cNvSpPr>
                <p:nvPr/>
              </p:nvSpPr>
              <p:spPr bwMode="auto">
                <a:xfrm>
                  <a:off x="2257" y="0"/>
                  <a:ext cx="54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a-IR"/>
                </a:p>
              </p:txBody>
            </p:sp>
            <p:sp>
              <p:nvSpPr>
                <p:cNvPr id="23685" name="Rectangle 25"/>
                <p:cNvSpPr>
                  <a:spLocks noChangeArrowheads="1"/>
                </p:cNvSpPr>
                <p:nvPr/>
              </p:nvSpPr>
              <p:spPr bwMode="auto">
                <a:xfrm>
                  <a:off x="2214" y="0"/>
                  <a:ext cx="634"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73" name="Group 26"/>
              <p:cNvGrpSpPr>
                <a:grpSpLocks/>
              </p:cNvGrpSpPr>
              <p:nvPr/>
            </p:nvGrpSpPr>
            <p:grpSpPr bwMode="auto">
              <a:xfrm>
                <a:off x="2848" y="0"/>
                <a:ext cx="652" cy="480"/>
                <a:chOff x="2848" y="0"/>
                <a:chExt cx="652" cy="480"/>
              </a:xfrm>
            </p:grpSpPr>
            <p:sp>
              <p:nvSpPr>
                <p:cNvPr id="23682" name="Rectangle 27"/>
                <p:cNvSpPr>
                  <a:spLocks noChangeArrowheads="1" noTextEdit="1"/>
                </p:cNvSpPr>
                <p:nvPr/>
              </p:nvSpPr>
              <p:spPr bwMode="auto">
                <a:xfrm>
                  <a:off x="2891" y="0"/>
                  <a:ext cx="56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a-IR"/>
                </a:p>
              </p:txBody>
            </p:sp>
            <p:sp>
              <p:nvSpPr>
                <p:cNvPr id="23683" name="Rectangle 28"/>
                <p:cNvSpPr>
                  <a:spLocks noChangeArrowheads="1"/>
                </p:cNvSpPr>
                <p:nvPr/>
              </p:nvSpPr>
              <p:spPr bwMode="auto">
                <a:xfrm>
                  <a:off x="2848" y="0"/>
                  <a:ext cx="652"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74" name="Group 29"/>
              <p:cNvGrpSpPr>
                <a:grpSpLocks/>
              </p:cNvGrpSpPr>
              <p:nvPr/>
            </p:nvGrpSpPr>
            <p:grpSpPr bwMode="auto">
              <a:xfrm>
                <a:off x="3500" y="0"/>
                <a:ext cx="511" cy="480"/>
                <a:chOff x="3500" y="0"/>
                <a:chExt cx="511" cy="480"/>
              </a:xfrm>
            </p:grpSpPr>
            <p:sp>
              <p:nvSpPr>
                <p:cNvPr id="23680" name="Rectangle 30"/>
                <p:cNvSpPr>
                  <a:spLocks noChangeArrowheads="1" noTextEdit="1"/>
                </p:cNvSpPr>
                <p:nvPr/>
              </p:nvSpPr>
              <p:spPr bwMode="auto">
                <a:xfrm>
                  <a:off x="3543" y="0"/>
                  <a:ext cx="425"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a-IR"/>
                </a:p>
              </p:txBody>
            </p:sp>
            <p:sp>
              <p:nvSpPr>
                <p:cNvPr id="23681" name="Rectangle 31"/>
                <p:cNvSpPr>
                  <a:spLocks noChangeArrowheads="1"/>
                </p:cNvSpPr>
                <p:nvPr/>
              </p:nvSpPr>
              <p:spPr bwMode="auto">
                <a:xfrm>
                  <a:off x="3500" y="0"/>
                  <a:ext cx="511"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75" name="Group 32"/>
              <p:cNvGrpSpPr>
                <a:grpSpLocks/>
              </p:cNvGrpSpPr>
              <p:nvPr/>
            </p:nvGrpSpPr>
            <p:grpSpPr bwMode="auto">
              <a:xfrm>
                <a:off x="0" y="480"/>
                <a:ext cx="645" cy="480"/>
                <a:chOff x="0" y="480"/>
                <a:chExt cx="645" cy="480"/>
              </a:xfrm>
            </p:grpSpPr>
            <p:sp>
              <p:nvSpPr>
                <p:cNvPr id="23678" name="Rectangle 33"/>
                <p:cNvSpPr>
                  <a:spLocks noChangeArrowheads="1"/>
                </p:cNvSpPr>
                <p:nvPr/>
              </p:nvSpPr>
              <p:spPr bwMode="auto">
                <a:xfrm>
                  <a:off x="43" y="480"/>
                  <a:ext cx="55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Fuel 1</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79" name="Rectangle 34"/>
                <p:cNvSpPr>
                  <a:spLocks noChangeArrowheads="1"/>
                </p:cNvSpPr>
                <p:nvPr/>
              </p:nvSpPr>
              <p:spPr bwMode="auto">
                <a:xfrm>
                  <a:off x="0" y="480"/>
                  <a:ext cx="645"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76" name="Group 35"/>
              <p:cNvGrpSpPr>
                <a:grpSpLocks/>
              </p:cNvGrpSpPr>
              <p:nvPr/>
            </p:nvGrpSpPr>
            <p:grpSpPr bwMode="auto">
              <a:xfrm>
                <a:off x="645" y="480"/>
                <a:ext cx="424" cy="480"/>
                <a:chOff x="645" y="480"/>
                <a:chExt cx="424" cy="480"/>
              </a:xfrm>
            </p:grpSpPr>
            <p:sp>
              <p:nvSpPr>
                <p:cNvPr id="23676" name="Rectangle 36"/>
                <p:cNvSpPr>
                  <a:spLocks noChangeArrowheads="1"/>
                </p:cNvSpPr>
                <p:nvPr/>
              </p:nvSpPr>
              <p:spPr bwMode="auto">
                <a:xfrm>
                  <a:off x="688" y="480"/>
                  <a:ext cx="33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1</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2</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77" name="Rectangle 37"/>
                <p:cNvSpPr>
                  <a:spLocks noChangeArrowheads="1"/>
                </p:cNvSpPr>
                <p:nvPr/>
              </p:nvSpPr>
              <p:spPr bwMode="auto">
                <a:xfrm>
                  <a:off x="645" y="480"/>
                  <a:ext cx="424"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77" name="Group 38"/>
              <p:cNvGrpSpPr>
                <a:grpSpLocks/>
              </p:cNvGrpSpPr>
              <p:nvPr/>
            </p:nvGrpSpPr>
            <p:grpSpPr bwMode="auto">
              <a:xfrm>
                <a:off x="1069" y="480"/>
                <a:ext cx="550" cy="480"/>
                <a:chOff x="1069" y="480"/>
                <a:chExt cx="550" cy="480"/>
              </a:xfrm>
            </p:grpSpPr>
            <p:sp>
              <p:nvSpPr>
                <p:cNvPr id="23674" name="Rectangle 39"/>
                <p:cNvSpPr>
                  <a:spLocks noChangeArrowheads="1"/>
                </p:cNvSpPr>
                <p:nvPr/>
              </p:nvSpPr>
              <p:spPr bwMode="auto">
                <a:xfrm>
                  <a:off x="1112" y="480"/>
                  <a:ext cx="46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1.5</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0.4</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75" name="Rectangle 40"/>
                <p:cNvSpPr>
                  <a:spLocks noChangeArrowheads="1"/>
                </p:cNvSpPr>
                <p:nvPr/>
              </p:nvSpPr>
              <p:spPr bwMode="auto">
                <a:xfrm>
                  <a:off x="1069" y="480"/>
                  <a:ext cx="550"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78" name="Group 41"/>
              <p:cNvGrpSpPr>
                <a:grpSpLocks/>
              </p:cNvGrpSpPr>
              <p:nvPr/>
            </p:nvGrpSpPr>
            <p:grpSpPr bwMode="auto">
              <a:xfrm>
                <a:off x="1619" y="480"/>
                <a:ext cx="595" cy="480"/>
                <a:chOff x="1619" y="480"/>
                <a:chExt cx="595" cy="480"/>
              </a:xfrm>
            </p:grpSpPr>
            <p:sp>
              <p:nvSpPr>
                <p:cNvPr id="23672" name="Rectangle 42"/>
                <p:cNvSpPr>
                  <a:spLocks noChangeArrowheads="1"/>
                </p:cNvSpPr>
                <p:nvPr/>
              </p:nvSpPr>
              <p:spPr bwMode="auto">
                <a:xfrm>
                  <a:off x="1662" y="480"/>
                  <a:ext cx="50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0.01</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0.08</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73" name="Rectangle 43"/>
                <p:cNvSpPr>
                  <a:spLocks noChangeArrowheads="1"/>
                </p:cNvSpPr>
                <p:nvPr/>
              </p:nvSpPr>
              <p:spPr bwMode="auto">
                <a:xfrm>
                  <a:off x="1619" y="480"/>
                  <a:ext cx="595"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79" name="Group 44"/>
              <p:cNvGrpSpPr>
                <a:grpSpLocks/>
              </p:cNvGrpSpPr>
              <p:nvPr/>
            </p:nvGrpSpPr>
            <p:grpSpPr bwMode="auto">
              <a:xfrm>
                <a:off x="2214" y="480"/>
                <a:ext cx="634" cy="480"/>
                <a:chOff x="2214" y="480"/>
                <a:chExt cx="634" cy="480"/>
              </a:xfrm>
            </p:grpSpPr>
            <p:sp>
              <p:nvSpPr>
                <p:cNvPr id="23670" name="Rectangle 45"/>
                <p:cNvSpPr>
                  <a:spLocks noChangeArrowheads="1"/>
                </p:cNvSpPr>
                <p:nvPr/>
              </p:nvSpPr>
              <p:spPr bwMode="auto">
                <a:xfrm>
                  <a:off x="2257" y="480"/>
                  <a:ext cx="54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0.02</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0.0</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71" name="Rectangle 46"/>
                <p:cNvSpPr>
                  <a:spLocks noChangeArrowheads="1"/>
                </p:cNvSpPr>
                <p:nvPr/>
              </p:nvSpPr>
              <p:spPr bwMode="auto">
                <a:xfrm>
                  <a:off x="2214" y="480"/>
                  <a:ext cx="634"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80" name="Group 47"/>
              <p:cNvGrpSpPr>
                <a:grpSpLocks/>
              </p:cNvGrpSpPr>
              <p:nvPr/>
            </p:nvGrpSpPr>
            <p:grpSpPr bwMode="auto">
              <a:xfrm>
                <a:off x="2848" y="480"/>
                <a:ext cx="652" cy="480"/>
                <a:chOff x="2848" y="480"/>
                <a:chExt cx="652" cy="480"/>
              </a:xfrm>
            </p:grpSpPr>
            <p:sp>
              <p:nvSpPr>
                <p:cNvPr id="23668" name="Rectangle 48"/>
                <p:cNvSpPr>
                  <a:spLocks noChangeArrowheads="1"/>
                </p:cNvSpPr>
                <p:nvPr/>
              </p:nvSpPr>
              <p:spPr bwMode="auto">
                <a:xfrm>
                  <a:off x="2891" y="480"/>
                  <a:ext cx="56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0.0</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0.135</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69" name="Rectangle 49"/>
                <p:cNvSpPr>
                  <a:spLocks noChangeArrowheads="1"/>
                </p:cNvSpPr>
                <p:nvPr/>
              </p:nvSpPr>
              <p:spPr bwMode="auto">
                <a:xfrm>
                  <a:off x="2848" y="480"/>
                  <a:ext cx="652"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81" name="Group 50"/>
              <p:cNvGrpSpPr>
                <a:grpSpLocks/>
              </p:cNvGrpSpPr>
              <p:nvPr/>
            </p:nvGrpSpPr>
            <p:grpSpPr bwMode="auto">
              <a:xfrm>
                <a:off x="3500" y="480"/>
                <a:ext cx="511" cy="480"/>
                <a:chOff x="3500" y="480"/>
                <a:chExt cx="511" cy="480"/>
              </a:xfrm>
            </p:grpSpPr>
            <p:sp>
              <p:nvSpPr>
                <p:cNvPr id="23666" name="Rectangle 51"/>
                <p:cNvSpPr>
                  <a:spLocks noChangeArrowheads="1"/>
                </p:cNvSpPr>
                <p:nvPr/>
              </p:nvSpPr>
              <p:spPr bwMode="auto">
                <a:xfrm>
                  <a:off x="3543" y="480"/>
                  <a:ext cx="425"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1.0</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0.0</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67" name="Rectangle 52"/>
                <p:cNvSpPr>
                  <a:spLocks noChangeArrowheads="1"/>
                </p:cNvSpPr>
                <p:nvPr/>
              </p:nvSpPr>
              <p:spPr bwMode="auto">
                <a:xfrm>
                  <a:off x="3500" y="480"/>
                  <a:ext cx="511"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82" name="Group 53"/>
              <p:cNvGrpSpPr>
                <a:grpSpLocks/>
              </p:cNvGrpSpPr>
              <p:nvPr/>
            </p:nvGrpSpPr>
            <p:grpSpPr bwMode="auto">
              <a:xfrm>
                <a:off x="0" y="960"/>
                <a:ext cx="645" cy="499"/>
                <a:chOff x="0" y="960"/>
                <a:chExt cx="645" cy="499"/>
              </a:xfrm>
            </p:grpSpPr>
            <p:sp>
              <p:nvSpPr>
                <p:cNvPr id="23664" name="Rectangle 54"/>
                <p:cNvSpPr>
                  <a:spLocks noChangeArrowheads="1"/>
                </p:cNvSpPr>
                <p:nvPr/>
              </p:nvSpPr>
              <p:spPr bwMode="auto">
                <a:xfrm>
                  <a:off x="43" y="960"/>
                  <a:ext cx="55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Fuel 2</a:t>
                  </a:r>
                  <a:endParaRPr lang="fa-IR" sz="1200">
                    <a:latin typeface="Times New Roman" panose="02020603050405020304" pitchFamily="18" charset="0"/>
                    <a:cs typeface="Times New Roman" panose="02020603050405020304" pitchFamily="18" charset="0"/>
                  </a:endParaRPr>
                </a:p>
                <a:p>
                  <a:pPr algn="ctr" rtl="1"/>
                  <a:r>
                    <a:rPr lang="fa-IR" sz="1200">
                      <a:latin typeface="Times New Roman" panose="02020603050405020304" pitchFamily="18" charset="0"/>
                      <a:cs typeface="Times New Roman" panose="02020603050405020304" pitchFamily="18" charset="0"/>
                    </a:rPr>
                    <a:t> </a:t>
                  </a:r>
                </a:p>
                <a:p>
                  <a:pPr algn="ctr"/>
                  <a:endParaRPr lang="fa-IR" sz="2400">
                    <a:latin typeface="Times New Roman" panose="02020603050405020304" pitchFamily="18" charset="0"/>
                    <a:cs typeface="Times New Roman" panose="02020603050405020304" pitchFamily="18" charset="0"/>
                  </a:endParaRPr>
                </a:p>
              </p:txBody>
            </p:sp>
            <p:sp>
              <p:nvSpPr>
                <p:cNvPr id="23665" name="Rectangle 55"/>
                <p:cNvSpPr>
                  <a:spLocks noChangeArrowheads="1"/>
                </p:cNvSpPr>
                <p:nvPr/>
              </p:nvSpPr>
              <p:spPr bwMode="auto">
                <a:xfrm>
                  <a:off x="0" y="960"/>
                  <a:ext cx="645" cy="49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83" name="Group 56"/>
              <p:cNvGrpSpPr>
                <a:grpSpLocks/>
              </p:cNvGrpSpPr>
              <p:nvPr/>
            </p:nvGrpSpPr>
            <p:grpSpPr bwMode="auto">
              <a:xfrm>
                <a:off x="645" y="960"/>
                <a:ext cx="424" cy="499"/>
                <a:chOff x="645" y="960"/>
                <a:chExt cx="424" cy="499"/>
              </a:xfrm>
            </p:grpSpPr>
            <p:sp>
              <p:nvSpPr>
                <p:cNvPr id="23662" name="Rectangle 57"/>
                <p:cNvSpPr>
                  <a:spLocks noChangeArrowheads="1"/>
                </p:cNvSpPr>
                <p:nvPr/>
              </p:nvSpPr>
              <p:spPr bwMode="auto">
                <a:xfrm>
                  <a:off x="688" y="960"/>
                  <a:ext cx="338"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1</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2</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63" name="Rectangle 58"/>
                <p:cNvSpPr>
                  <a:spLocks noChangeArrowheads="1"/>
                </p:cNvSpPr>
                <p:nvPr/>
              </p:nvSpPr>
              <p:spPr bwMode="auto">
                <a:xfrm>
                  <a:off x="645" y="960"/>
                  <a:ext cx="424" cy="49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84" name="Group 59"/>
              <p:cNvGrpSpPr>
                <a:grpSpLocks/>
              </p:cNvGrpSpPr>
              <p:nvPr/>
            </p:nvGrpSpPr>
            <p:grpSpPr bwMode="auto">
              <a:xfrm>
                <a:off x="1069" y="960"/>
                <a:ext cx="550" cy="499"/>
                <a:chOff x="1069" y="960"/>
                <a:chExt cx="550" cy="499"/>
              </a:xfrm>
            </p:grpSpPr>
            <p:sp>
              <p:nvSpPr>
                <p:cNvPr id="23660" name="Rectangle 60"/>
                <p:cNvSpPr>
                  <a:spLocks noChangeArrowheads="1"/>
                </p:cNvSpPr>
                <p:nvPr/>
              </p:nvSpPr>
              <p:spPr bwMode="auto">
                <a:xfrm>
                  <a:off x="1112" y="960"/>
                  <a:ext cx="464"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1.5</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0.4</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61" name="Rectangle 61"/>
                <p:cNvSpPr>
                  <a:spLocks noChangeArrowheads="1"/>
                </p:cNvSpPr>
                <p:nvPr/>
              </p:nvSpPr>
              <p:spPr bwMode="auto">
                <a:xfrm>
                  <a:off x="1069" y="960"/>
                  <a:ext cx="550" cy="49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85" name="Group 62"/>
              <p:cNvGrpSpPr>
                <a:grpSpLocks/>
              </p:cNvGrpSpPr>
              <p:nvPr/>
            </p:nvGrpSpPr>
            <p:grpSpPr bwMode="auto">
              <a:xfrm>
                <a:off x="1619" y="960"/>
                <a:ext cx="595" cy="499"/>
                <a:chOff x="1619" y="960"/>
                <a:chExt cx="595" cy="499"/>
              </a:xfrm>
            </p:grpSpPr>
            <p:sp>
              <p:nvSpPr>
                <p:cNvPr id="23658" name="Rectangle 63"/>
                <p:cNvSpPr>
                  <a:spLocks noChangeArrowheads="1"/>
                </p:cNvSpPr>
                <p:nvPr/>
              </p:nvSpPr>
              <p:spPr bwMode="auto">
                <a:xfrm>
                  <a:off x="1662" y="960"/>
                  <a:ext cx="50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0.01</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0.085</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59" name="Rectangle 64"/>
                <p:cNvSpPr>
                  <a:spLocks noChangeArrowheads="1"/>
                </p:cNvSpPr>
                <p:nvPr/>
              </p:nvSpPr>
              <p:spPr bwMode="auto">
                <a:xfrm>
                  <a:off x="1619" y="960"/>
                  <a:ext cx="595" cy="49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86" name="Group 65"/>
              <p:cNvGrpSpPr>
                <a:grpSpLocks/>
              </p:cNvGrpSpPr>
              <p:nvPr/>
            </p:nvGrpSpPr>
            <p:grpSpPr bwMode="auto">
              <a:xfrm>
                <a:off x="2214" y="960"/>
                <a:ext cx="634" cy="499"/>
                <a:chOff x="2214" y="960"/>
                <a:chExt cx="634" cy="499"/>
              </a:xfrm>
            </p:grpSpPr>
            <p:sp>
              <p:nvSpPr>
                <p:cNvPr id="23656" name="Rectangle 66"/>
                <p:cNvSpPr>
                  <a:spLocks noChangeArrowheads="1"/>
                </p:cNvSpPr>
                <p:nvPr/>
              </p:nvSpPr>
              <p:spPr bwMode="auto">
                <a:xfrm>
                  <a:off x="2257" y="960"/>
                  <a:ext cx="548"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0.02</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0.0</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57" name="Rectangle 67"/>
                <p:cNvSpPr>
                  <a:spLocks noChangeArrowheads="1"/>
                </p:cNvSpPr>
                <p:nvPr/>
              </p:nvSpPr>
              <p:spPr bwMode="auto">
                <a:xfrm>
                  <a:off x="2214" y="960"/>
                  <a:ext cx="634" cy="49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87" name="Group 68"/>
              <p:cNvGrpSpPr>
                <a:grpSpLocks/>
              </p:cNvGrpSpPr>
              <p:nvPr/>
            </p:nvGrpSpPr>
            <p:grpSpPr bwMode="auto">
              <a:xfrm>
                <a:off x="2848" y="960"/>
                <a:ext cx="652" cy="499"/>
                <a:chOff x="2848" y="960"/>
                <a:chExt cx="652" cy="499"/>
              </a:xfrm>
            </p:grpSpPr>
            <p:sp>
              <p:nvSpPr>
                <p:cNvPr id="23654" name="Rectangle 69"/>
                <p:cNvSpPr>
                  <a:spLocks noChangeArrowheads="1"/>
                </p:cNvSpPr>
                <p:nvPr/>
              </p:nvSpPr>
              <p:spPr bwMode="auto">
                <a:xfrm>
                  <a:off x="2891" y="960"/>
                  <a:ext cx="56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0.0</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0.135</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55" name="Rectangle 70"/>
                <p:cNvSpPr>
                  <a:spLocks noChangeArrowheads="1"/>
                </p:cNvSpPr>
                <p:nvPr/>
              </p:nvSpPr>
              <p:spPr bwMode="auto">
                <a:xfrm>
                  <a:off x="2848" y="960"/>
                  <a:ext cx="652" cy="49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88" name="Group 71"/>
              <p:cNvGrpSpPr>
                <a:grpSpLocks/>
              </p:cNvGrpSpPr>
              <p:nvPr/>
            </p:nvGrpSpPr>
            <p:grpSpPr bwMode="auto">
              <a:xfrm>
                <a:off x="3500" y="960"/>
                <a:ext cx="511" cy="499"/>
                <a:chOff x="3500" y="960"/>
                <a:chExt cx="511" cy="499"/>
              </a:xfrm>
            </p:grpSpPr>
            <p:sp>
              <p:nvSpPr>
                <p:cNvPr id="23652" name="Rectangle 72"/>
                <p:cNvSpPr>
                  <a:spLocks noChangeArrowheads="1"/>
                </p:cNvSpPr>
                <p:nvPr/>
              </p:nvSpPr>
              <p:spPr bwMode="auto">
                <a:xfrm>
                  <a:off x="3543" y="960"/>
                  <a:ext cx="42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1.0</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0.0</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53" name="Rectangle 73"/>
                <p:cNvSpPr>
                  <a:spLocks noChangeArrowheads="1"/>
                </p:cNvSpPr>
                <p:nvPr/>
              </p:nvSpPr>
              <p:spPr bwMode="auto">
                <a:xfrm>
                  <a:off x="3500" y="960"/>
                  <a:ext cx="511" cy="49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89" name="Group 74"/>
              <p:cNvGrpSpPr>
                <a:grpSpLocks/>
              </p:cNvGrpSpPr>
              <p:nvPr/>
            </p:nvGrpSpPr>
            <p:grpSpPr bwMode="auto">
              <a:xfrm>
                <a:off x="0" y="1459"/>
                <a:ext cx="645" cy="480"/>
                <a:chOff x="0" y="1459"/>
                <a:chExt cx="645" cy="480"/>
              </a:xfrm>
            </p:grpSpPr>
            <p:sp>
              <p:nvSpPr>
                <p:cNvPr id="23650" name="Rectangle 75"/>
                <p:cNvSpPr>
                  <a:spLocks noChangeArrowheads="1"/>
                </p:cNvSpPr>
                <p:nvPr/>
              </p:nvSpPr>
              <p:spPr bwMode="auto">
                <a:xfrm>
                  <a:off x="43" y="1459"/>
                  <a:ext cx="55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Fuel 2 + Rod</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51" name="Rectangle 76"/>
                <p:cNvSpPr>
                  <a:spLocks noChangeArrowheads="1"/>
                </p:cNvSpPr>
                <p:nvPr/>
              </p:nvSpPr>
              <p:spPr bwMode="auto">
                <a:xfrm>
                  <a:off x="0" y="1459"/>
                  <a:ext cx="645"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90" name="Group 77"/>
              <p:cNvGrpSpPr>
                <a:grpSpLocks/>
              </p:cNvGrpSpPr>
              <p:nvPr/>
            </p:nvGrpSpPr>
            <p:grpSpPr bwMode="auto">
              <a:xfrm>
                <a:off x="645" y="1459"/>
                <a:ext cx="424" cy="480"/>
                <a:chOff x="645" y="1459"/>
                <a:chExt cx="424" cy="480"/>
              </a:xfrm>
            </p:grpSpPr>
            <p:sp>
              <p:nvSpPr>
                <p:cNvPr id="23648" name="Rectangle 78"/>
                <p:cNvSpPr>
                  <a:spLocks noChangeArrowheads="1"/>
                </p:cNvSpPr>
                <p:nvPr/>
              </p:nvSpPr>
              <p:spPr bwMode="auto">
                <a:xfrm>
                  <a:off x="688" y="1459"/>
                  <a:ext cx="33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1</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2</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49" name="Rectangle 79"/>
                <p:cNvSpPr>
                  <a:spLocks noChangeArrowheads="1"/>
                </p:cNvSpPr>
                <p:nvPr/>
              </p:nvSpPr>
              <p:spPr bwMode="auto">
                <a:xfrm>
                  <a:off x="645" y="1459"/>
                  <a:ext cx="424"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91" name="Group 80"/>
              <p:cNvGrpSpPr>
                <a:grpSpLocks/>
              </p:cNvGrpSpPr>
              <p:nvPr/>
            </p:nvGrpSpPr>
            <p:grpSpPr bwMode="auto">
              <a:xfrm>
                <a:off x="1069" y="1459"/>
                <a:ext cx="550" cy="480"/>
                <a:chOff x="1069" y="1459"/>
                <a:chExt cx="550" cy="480"/>
              </a:xfrm>
            </p:grpSpPr>
            <p:sp>
              <p:nvSpPr>
                <p:cNvPr id="23646" name="Rectangle 81"/>
                <p:cNvSpPr>
                  <a:spLocks noChangeArrowheads="1"/>
                </p:cNvSpPr>
                <p:nvPr/>
              </p:nvSpPr>
              <p:spPr bwMode="auto">
                <a:xfrm>
                  <a:off x="1112" y="1459"/>
                  <a:ext cx="46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1.5</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0.4</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47" name="Rectangle 82"/>
                <p:cNvSpPr>
                  <a:spLocks noChangeArrowheads="1"/>
                </p:cNvSpPr>
                <p:nvPr/>
              </p:nvSpPr>
              <p:spPr bwMode="auto">
                <a:xfrm>
                  <a:off x="1069" y="1459"/>
                  <a:ext cx="550"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92" name="Group 83"/>
              <p:cNvGrpSpPr>
                <a:grpSpLocks/>
              </p:cNvGrpSpPr>
              <p:nvPr/>
            </p:nvGrpSpPr>
            <p:grpSpPr bwMode="auto">
              <a:xfrm>
                <a:off x="1619" y="1459"/>
                <a:ext cx="595" cy="480"/>
                <a:chOff x="1619" y="1459"/>
                <a:chExt cx="595" cy="480"/>
              </a:xfrm>
            </p:grpSpPr>
            <p:sp>
              <p:nvSpPr>
                <p:cNvPr id="23644" name="Rectangle 84"/>
                <p:cNvSpPr>
                  <a:spLocks noChangeArrowheads="1"/>
                </p:cNvSpPr>
                <p:nvPr/>
              </p:nvSpPr>
              <p:spPr bwMode="auto">
                <a:xfrm>
                  <a:off x="1662" y="1459"/>
                  <a:ext cx="50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0.01</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0.13</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45" name="Rectangle 85"/>
                <p:cNvSpPr>
                  <a:spLocks noChangeArrowheads="1"/>
                </p:cNvSpPr>
                <p:nvPr/>
              </p:nvSpPr>
              <p:spPr bwMode="auto">
                <a:xfrm>
                  <a:off x="1619" y="1459"/>
                  <a:ext cx="595"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93" name="Group 86"/>
              <p:cNvGrpSpPr>
                <a:grpSpLocks/>
              </p:cNvGrpSpPr>
              <p:nvPr/>
            </p:nvGrpSpPr>
            <p:grpSpPr bwMode="auto">
              <a:xfrm>
                <a:off x="2214" y="1459"/>
                <a:ext cx="634" cy="480"/>
                <a:chOff x="2214" y="1459"/>
                <a:chExt cx="634" cy="480"/>
              </a:xfrm>
            </p:grpSpPr>
            <p:sp>
              <p:nvSpPr>
                <p:cNvPr id="23642" name="Rectangle 87"/>
                <p:cNvSpPr>
                  <a:spLocks noChangeArrowheads="1"/>
                </p:cNvSpPr>
                <p:nvPr/>
              </p:nvSpPr>
              <p:spPr bwMode="auto">
                <a:xfrm>
                  <a:off x="2257" y="1459"/>
                  <a:ext cx="54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0.02</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0.0</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43" name="Rectangle 88"/>
                <p:cNvSpPr>
                  <a:spLocks noChangeArrowheads="1"/>
                </p:cNvSpPr>
                <p:nvPr/>
              </p:nvSpPr>
              <p:spPr bwMode="auto">
                <a:xfrm>
                  <a:off x="2214" y="1459"/>
                  <a:ext cx="634"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94" name="Group 89"/>
              <p:cNvGrpSpPr>
                <a:grpSpLocks/>
              </p:cNvGrpSpPr>
              <p:nvPr/>
            </p:nvGrpSpPr>
            <p:grpSpPr bwMode="auto">
              <a:xfrm>
                <a:off x="2848" y="1459"/>
                <a:ext cx="652" cy="480"/>
                <a:chOff x="2848" y="1459"/>
                <a:chExt cx="652" cy="480"/>
              </a:xfrm>
            </p:grpSpPr>
            <p:sp>
              <p:nvSpPr>
                <p:cNvPr id="23640" name="Rectangle 90"/>
                <p:cNvSpPr>
                  <a:spLocks noChangeArrowheads="1"/>
                </p:cNvSpPr>
                <p:nvPr/>
              </p:nvSpPr>
              <p:spPr bwMode="auto">
                <a:xfrm>
                  <a:off x="2891" y="1459"/>
                  <a:ext cx="56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0.0</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0.135</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41" name="Rectangle 91"/>
                <p:cNvSpPr>
                  <a:spLocks noChangeArrowheads="1"/>
                </p:cNvSpPr>
                <p:nvPr/>
              </p:nvSpPr>
              <p:spPr bwMode="auto">
                <a:xfrm>
                  <a:off x="2848" y="1459"/>
                  <a:ext cx="652"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95" name="Group 92"/>
              <p:cNvGrpSpPr>
                <a:grpSpLocks/>
              </p:cNvGrpSpPr>
              <p:nvPr/>
            </p:nvGrpSpPr>
            <p:grpSpPr bwMode="auto">
              <a:xfrm>
                <a:off x="3500" y="1459"/>
                <a:ext cx="511" cy="480"/>
                <a:chOff x="3500" y="1459"/>
                <a:chExt cx="511" cy="480"/>
              </a:xfrm>
            </p:grpSpPr>
            <p:sp>
              <p:nvSpPr>
                <p:cNvPr id="23638" name="Rectangle 93"/>
                <p:cNvSpPr>
                  <a:spLocks noChangeArrowheads="1"/>
                </p:cNvSpPr>
                <p:nvPr/>
              </p:nvSpPr>
              <p:spPr bwMode="auto">
                <a:xfrm>
                  <a:off x="3543" y="1459"/>
                  <a:ext cx="425"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1.0</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0.0</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39" name="Rectangle 94"/>
                <p:cNvSpPr>
                  <a:spLocks noChangeArrowheads="1"/>
                </p:cNvSpPr>
                <p:nvPr/>
              </p:nvSpPr>
              <p:spPr bwMode="auto">
                <a:xfrm>
                  <a:off x="3500" y="1459"/>
                  <a:ext cx="511"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96" name="Group 95"/>
              <p:cNvGrpSpPr>
                <a:grpSpLocks/>
              </p:cNvGrpSpPr>
              <p:nvPr/>
            </p:nvGrpSpPr>
            <p:grpSpPr bwMode="auto">
              <a:xfrm>
                <a:off x="0" y="1939"/>
                <a:ext cx="645" cy="480"/>
                <a:chOff x="0" y="1939"/>
                <a:chExt cx="645" cy="480"/>
              </a:xfrm>
            </p:grpSpPr>
            <p:sp>
              <p:nvSpPr>
                <p:cNvPr id="23636" name="Rectangle 96"/>
                <p:cNvSpPr>
                  <a:spLocks noChangeArrowheads="1"/>
                </p:cNvSpPr>
                <p:nvPr/>
              </p:nvSpPr>
              <p:spPr bwMode="auto">
                <a:xfrm>
                  <a:off x="43" y="1939"/>
                  <a:ext cx="55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Reflector</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37" name="Rectangle 97"/>
                <p:cNvSpPr>
                  <a:spLocks noChangeArrowheads="1"/>
                </p:cNvSpPr>
                <p:nvPr/>
              </p:nvSpPr>
              <p:spPr bwMode="auto">
                <a:xfrm>
                  <a:off x="0" y="1939"/>
                  <a:ext cx="645"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97" name="Group 98"/>
              <p:cNvGrpSpPr>
                <a:grpSpLocks/>
              </p:cNvGrpSpPr>
              <p:nvPr/>
            </p:nvGrpSpPr>
            <p:grpSpPr bwMode="auto">
              <a:xfrm>
                <a:off x="645" y="1939"/>
                <a:ext cx="424" cy="480"/>
                <a:chOff x="645" y="1939"/>
                <a:chExt cx="424" cy="480"/>
              </a:xfrm>
            </p:grpSpPr>
            <p:sp>
              <p:nvSpPr>
                <p:cNvPr id="23634" name="Rectangle 99"/>
                <p:cNvSpPr>
                  <a:spLocks noChangeArrowheads="1"/>
                </p:cNvSpPr>
                <p:nvPr/>
              </p:nvSpPr>
              <p:spPr bwMode="auto">
                <a:xfrm>
                  <a:off x="688" y="1939"/>
                  <a:ext cx="33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1</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2</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35" name="Rectangle 100"/>
                <p:cNvSpPr>
                  <a:spLocks noChangeArrowheads="1"/>
                </p:cNvSpPr>
                <p:nvPr/>
              </p:nvSpPr>
              <p:spPr bwMode="auto">
                <a:xfrm>
                  <a:off x="645" y="1939"/>
                  <a:ext cx="424"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98" name="Group 101"/>
              <p:cNvGrpSpPr>
                <a:grpSpLocks/>
              </p:cNvGrpSpPr>
              <p:nvPr/>
            </p:nvGrpSpPr>
            <p:grpSpPr bwMode="auto">
              <a:xfrm>
                <a:off x="1069" y="1939"/>
                <a:ext cx="550" cy="480"/>
                <a:chOff x="1069" y="1939"/>
                <a:chExt cx="550" cy="480"/>
              </a:xfrm>
            </p:grpSpPr>
            <p:sp>
              <p:nvSpPr>
                <p:cNvPr id="23632" name="Rectangle 102"/>
                <p:cNvSpPr>
                  <a:spLocks noChangeArrowheads="1"/>
                </p:cNvSpPr>
                <p:nvPr/>
              </p:nvSpPr>
              <p:spPr bwMode="auto">
                <a:xfrm>
                  <a:off x="1112" y="1939"/>
                  <a:ext cx="46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2.0</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0.3</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33" name="Rectangle 103"/>
                <p:cNvSpPr>
                  <a:spLocks noChangeArrowheads="1"/>
                </p:cNvSpPr>
                <p:nvPr/>
              </p:nvSpPr>
              <p:spPr bwMode="auto">
                <a:xfrm>
                  <a:off x="1069" y="1939"/>
                  <a:ext cx="550"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99" name="Group 104"/>
              <p:cNvGrpSpPr>
                <a:grpSpLocks/>
              </p:cNvGrpSpPr>
              <p:nvPr/>
            </p:nvGrpSpPr>
            <p:grpSpPr bwMode="auto">
              <a:xfrm>
                <a:off x="1619" y="1939"/>
                <a:ext cx="595" cy="480"/>
                <a:chOff x="1619" y="1939"/>
                <a:chExt cx="595" cy="480"/>
              </a:xfrm>
            </p:grpSpPr>
            <p:sp>
              <p:nvSpPr>
                <p:cNvPr id="23630" name="Rectangle 105"/>
                <p:cNvSpPr>
                  <a:spLocks noChangeArrowheads="1"/>
                </p:cNvSpPr>
                <p:nvPr/>
              </p:nvSpPr>
              <p:spPr bwMode="auto">
                <a:xfrm>
                  <a:off x="1662" y="1939"/>
                  <a:ext cx="50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0.0</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0.01</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31" name="Rectangle 106"/>
                <p:cNvSpPr>
                  <a:spLocks noChangeArrowheads="1"/>
                </p:cNvSpPr>
                <p:nvPr/>
              </p:nvSpPr>
              <p:spPr bwMode="auto">
                <a:xfrm>
                  <a:off x="1619" y="1939"/>
                  <a:ext cx="595"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600" name="Group 107"/>
              <p:cNvGrpSpPr>
                <a:grpSpLocks/>
              </p:cNvGrpSpPr>
              <p:nvPr/>
            </p:nvGrpSpPr>
            <p:grpSpPr bwMode="auto">
              <a:xfrm>
                <a:off x="2214" y="1939"/>
                <a:ext cx="634" cy="480"/>
                <a:chOff x="2214" y="1939"/>
                <a:chExt cx="634" cy="480"/>
              </a:xfrm>
            </p:grpSpPr>
            <p:sp>
              <p:nvSpPr>
                <p:cNvPr id="23628" name="Rectangle 108"/>
                <p:cNvSpPr>
                  <a:spLocks noChangeArrowheads="1"/>
                </p:cNvSpPr>
                <p:nvPr/>
              </p:nvSpPr>
              <p:spPr bwMode="auto">
                <a:xfrm>
                  <a:off x="2257" y="1939"/>
                  <a:ext cx="54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0.04</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0.0</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29" name="Rectangle 109"/>
                <p:cNvSpPr>
                  <a:spLocks noChangeArrowheads="1"/>
                </p:cNvSpPr>
                <p:nvPr/>
              </p:nvSpPr>
              <p:spPr bwMode="auto">
                <a:xfrm>
                  <a:off x="2214" y="1939"/>
                  <a:ext cx="634"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601" name="Group 110"/>
              <p:cNvGrpSpPr>
                <a:grpSpLocks/>
              </p:cNvGrpSpPr>
              <p:nvPr/>
            </p:nvGrpSpPr>
            <p:grpSpPr bwMode="auto">
              <a:xfrm>
                <a:off x="2848" y="1939"/>
                <a:ext cx="652" cy="480"/>
                <a:chOff x="2848" y="1939"/>
                <a:chExt cx="652" cy="480"/>
              </a:xfrm>
            </p:grpSpPr>
            <p:sp>
              <p:nvSpPr>
                <p:cNvPr id="23626" name="Rectangle 111"/>
                <p:cNvSpPr>
                  <a:spLocks noChangeArrowheads="1"/>
                </p:cNvSpPr>
                <p:nvPr/>
              </p:nvSpPr>
              <p:spPr bwMode="auto">
                <a:xfrm>
                  <a:off x="2891" y="1939"/>
                  <a:ext cx="56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0.0</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0.0</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27" name="Rectangle 112"/>
                <p:cNvSpPr>
                  <a:spLocks noChangeArrowheads="1"/>
                </p:cNvSpPr>
                <p:nvPr/>
              </p:nvSpPr>
              <p:spPr bwMode="auto">
                <a:xfrm>
                  <a:off x="2848" y="1939"/>
                  <a:ext cx="652"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602" name="Group 113"/>
              <p:cNvGrpSpPr>
                <a:grpSpLocks/>
              </p:cNvGrpSpPr>
              <p:nvPr/>
            </p:nvGrpSpPr>
            <p:grpSpPr bwMode="auto">
              <a:xfrm>
                <a:off x="3500" y="1939"/>
                <a:ext cx="511" cy="480"/>
                <a:chOff x="3500" y="1939"/>
                <a:chExt cx="511" cy="480"/>
              </a:xfrm>
            </p:grpSpPr>
            <p:sp>
              <p:nvSpPr>
                <p:cNvPr id="23624" name="Rectangle 114"/>
                <p:cNvSpPr>
                  <a:spLocks noChangeArrowheads="1"/>
                </p:cNvSpPr>
                <p:nvPr/>
              </p:nvSpPr>
              <p:spPr bwMode="auto">
                <a:xfrm>
                  <a:off x="3543" y="1939"/>
                  <a:ext cx="425"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1.0</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0.0</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25" name="Rectangle 115"/>
                <p:cNvSpPr>
                  <a:spLocks noChangeArrowheads="1"/>
                </p:cNvSpPr>
                <p:nvPr/>
              </p:nvSpPr>
              <p:spPr bwMode="auto">
                <a:xfrm>
                  <a:off x="3500" y="1939"/>
                  <a:ext cx="511"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603" name="Group 116"/>
              <p:cNvGrpSpPr>
                <a:grpSpLocks/>
              </p:cNvGrpSpPr>
              <p:nvPr/>
            </p:nvGrpSpPr>
            <p:grpSpPr bwMode="auto">
              <a:xfrm>
                <a:off x="0" y="2419"/>
                <a:ext cx="645" cy="480"/>
                <a:chOff x="0" y="2419"/>
                <a:chExt cx="645" cy="480"/>
              </a:xfrm>
            </p:grpSpPr>
            <p:sp>
              <p:nvSpPr>
                <p:cNvPr id="23622" name="Rectangle 117"/>
                <p:cNvSpPr>
                  <a:spLocks noChangeArrowheads="1"/>
                </p:cNvSpPr>
                <p:nvPr/>
              </p:nvSpPr>
              <p:spPr bwMode="auto">
                <a:xfrm>
                  <a:off x="43" y="2419"/>
                  <a:ext cx="55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Refl. + Rod</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23" name="Rectangle 118"/>
                <p:cNvSpPr>
                  <a:spLocks noChangeArrowheads="1"/>
                </p:cNvSpPr>
                <p:nvPr/>
              </p:nvSpPr>
              <p:spPr bwMode="auto">
                <a:xfrm>
                  <a:off x="0" y="2419"/>
                  <a:ext cx="645"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604" name="Group 119"/>
              <p:cNvGrpSpPr>
                <a:grpSpLocks/>
              </p:cNvGrpSpPr>
              <p:nvPr/>
            </p:nvGrpSpPr>
            <p:grpSpPr bwMode="auto">
              <a:xfrm>
                <a:off x="645" y="2419"/>
                <a:ext cx="424" cy="480"/>
                <a:chOff x="645" y="2419"/>
                <a:chExt cx="424" cy="480"/>
              </a:xfrm>
            </p:grpSpPr>
            <p:sp>
              <p:nvSpPr>
                <p:cNvPr id="23620" name="Rectangle 120"/>
                <p:cNvSpPr>
                  <a:spLocks noChangeArrowheads="1"/>
                </p:cNvSpPr>
                <p:nvPr/>
              </p:nvSpPr>
              <p:spPr bwMode="auto">
                <a:xfrm>
                  <a:off x="688" y="2419"/>
                  <a:ext cx="33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1</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2</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21" name="Rectangle 121"/>
                <p:cNvSpPr>
                  <a:spLocks noChangeArrowheads="1"/>
                </p:cNvSpPr>
                <p:nvPr/>
              </p:nvSpPr>
              <p:spPr bwMode="auto">
                <a:xfrm>
                  <a:off x="645" y="2419"/>
                  <a:ext cx="424"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605" name="Group 122"/>
              <p:cNvGrpSpPr>
                <a:grpSpLocks/>
              </p:cNvGrpSpPr>
              <p:nvPr/>
            </p:nvGrpSpPr>
            <p:grpSpPr bwMode="auto">
              <a:xfrm>
                <a:off x="1069" y="2419"/>
                <a:ext cx="550" cy="480"/>
                <a:chOff x="1069" y="2419"/>
                <a:chExt cx="550" cy="480"/>
              </a:xfrm>
            </p:grpSpPr>
            <p:sp>
              <p:nvSpPr>
                <p:cNvPr id="23618" name="Rectangle 123"/>
                <p:cNvSpPr>
                  <a:spLocks noChangeArrowheads="1"/>
                </p:cNvSpPr>
                <p:nvPr/>
              </p:nvSpPr>
              <p:spPr bwMode="auto">
                <a:xfrm>
                  <a:off x="1112" y="2419"/>
                  <a:ext cx="46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2.0</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0.3</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19" name="Rectangle 124"/>
                <p:cNvSpPr>
                  <a:spLocks noChangeArrowheads="1"/>
                </p:cNvSpPr>
                <p:nvPr/>
              </p:nvSpPr>
              <p:spPr bwMode="auto">
                <a:xfrm>
                  <a:off x="1069" y="2419"/>
                  <a:ext cx="550"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606" name="Group 125"/>
              <p:cNvGrpSpPr>
                <a:grpSpLocks/>
              </p:cNvGrpSpPr>
              <p:nvPr/>
            </p:nvGrpSpPr>
            <p:grpSpPr bwMode="auto">
              <a:xfrm>
                <a:off x="1619" y="2419"/>
                <a:ext cx="595" cy="480"/>
                <a:chOff x="1619" y="2419"/>
                <a:chExt cx="595" cy="480"/>
              </a:xfrm>
            </p:grpSpPr>
            <p:sp>
              <p:nvSpPr>
                <p:cNvPr id="23616" name="Rectangle 126"/>
                <p:cNvSpPr>
                  <a:spLocks noChangeArrowheads="1"/>
                </p:cNvSpPr>
                <p:nvPr/>
              </p:nvSpPr>
              <p:spPr bwMode="auto">
                <a:xfrm>
                  <a:off x="1662" y="2419"/>
                  <a:ext cx="50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0.0</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0.055</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17" name="Rectangle 127"/>
                <p:cNvSpPr>
                  <a:spLocks noChangeArrowheads="1"/>
                </p:cNvSpPr>
                <p:nvPr/>
              </p:nvSpPr>
              <p:spPr bwMode="auto">
                <a:xfrm>
                  <a:off x="1619" y="2419"/>
                  <a:ext cx="595"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607" name="Group 128"/>
              <p:cNvGrpSpPr>
                <a:grpSpLocks/>
              </p:cNvGrpSpPr>
              <p:nvPr/>
            </p:nvGrpSpPr>
            <p:grpSpPr bwMode="auto">
              <a:xfrm>
                <a:off x="2214" y="2419"/>
                <a:ext cx="634" cy="480"/>
                <a:chOff x="2214" y="2419"/>
                <a:chExt cx="634" cy="480"/>
              </a:xfrm>
            </p:grpSpPr>
            <p:sp>
              <p:nvSpPr>
                <p:cNvPr id="23614" name="Rectangle 129"/>
                <p:cNvSpPr>
                  <a:spLocks noChangeArrowheads="1"/>
                </p:cNvSpPr>
                <p:nvPr/>
              </p:nvSpPr>
              <p:spPr bwMode="auto">
                <a:xfrm>
                  <a:off x="2257" y="2419"/>
                  <a:ext cx="54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0.04</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0.0</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15" name="Rectangle 130"/>
                <p:cNvSpPr>
                  <a:spLocks noChangeArrowheads="1"/>
                </p:cNvSpPr>
                <p:nvPr/>
              </p:nvSpPr>
              <p:spPr bwMode="auto">
                <a:xfrm>
                  <a:off x="2214" y="2419"/>
                  <a:ext cx="634"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608" name="Group 131"/>
              <p:cNvGrpSpPr>
                <a:grpSpLocks/>
              </p:cNvGrpSpPr>
              <p:nvPr/>
            </p:nvGrpSpPr>
            <p:grpSpPr bwMode="auto">
              <a:xfrm>
                <a:off x="2848" y="2419"/>
                <a:ext cx="652" cy="480"/>
                <a:chOff x="2848" y="2419"/>
                <a:chExt cx="652" cy="480"/>
              </a:xfrm>
            </p:grpSpPr>
            <p:sp>
              <p:nvSpPr>
                <p:cNvPr id="23612" name="Rectangle 132"/>
                <p:cNvSpPr>
                  <a:spLocks noChangeArrowheads="1"/>
                </p:cNvSpPr>
                <p:nvPr/>
              </p:nvSpPr>
              <p:spPr bwMode="auto">
                <a:xfrm>
                  <a:off x="2891" y="2419"/>
                  <a:ext cx="56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0.0</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0.0</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13" name="Rectangle 133"/>
                <p:cNvSpPr>
                  <a:spLocks noChangeArrowheads="1"/>
                </p:cNvSpPr>
                <p:nvPr/>
              </p:nvSpPr>
              <p:spPr bwMode="auto">
                <a:xfrm>
                  <a:off x="2848" y="2419"/>
                  <a:ext cx="652"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609" name="Group 134"/>
              <p:cNvGrpSpPr>
                <a:grpSpLocks/>
              </p:cNvGrpSpPr>
              <p:nvPr/>
            </p:nvGrpSpPr>
            <p:grpSpPr bwMode="auto">
              <a:xfrm>
                <a:off x="3500" y="2419"/>
                <a:ext cx="511" cy="480"/>
                <a:chOff x="3500" y="2419"/>
                <a:chExt cx="511" cy="480"/>
              </a:xfrm>
            </p:grpSpPr>
            <p:sp>
              <p:nvSpPr>
                <p:cNvPr id="23610" name="Rectangle 135"/>
                <p:cNvSpPr>
                  <a:spLocks noChangeArrowheads="1"/>
                </p:cNvSpPr>
                <p:nvPr/>
              </p:nvSpPr>
              <p:spPr bwMode="auto">
                <a:xfrm>
                  <a:off x="3543" y="2419"/>
                  <a:ext cx="425"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sz="1000">
                      <a:latin typeface="Times New Roman" panose="02020603050405020304" pitchFamily="18" charset="0"/>
                      <a:cs typeface="Times New Roman" panose="02020603050405020304" pitchFamily="18" charset="0"/>
                    </a:rPr>
                    <a:t>1.0</a:t>
                  </a:r>
                  <a:endParaRPr lang="fa-IR" sz="1200">
                    <a:latin typeface="Times New Roman" panose="02020603050405020304" pitchFamily="18" charset="0"/>
                    <a:cs typeface="Times New Roman" panose="02020603050405020304" pitchFamily="18" charset="0"/>
                  </a:endParaRPr>
                </a:p>
                <a:p>
                  <a:pPr algn="ctr" rtl="1"/>
                  <a:r>
                    <a:rPr lang="en-US" sz="1000">
                      <a:latin typeface="Times New Roman" panose="02020603050405020304" pitchFamily="18" charset="0"/>
                      <a:cs typeface="Times New Roman" panose="02020603050405020304" pitchFamily="18" charset="0"/>
                    </a:rPr>
                    <a:t>0.0</a:t>
                  </a:r>
                  <a:endParaRPr lang="fa-IR" sz="1200">
                    <a:latin typeface="Times New Roman" panose="02020603050405020304" pitchFamily="18" charset="0"/>
                    <a:cs typeface="Times New Roman" panose="02020603050405020304" pitchFamily="18" charset="0"/>
                  </a:endParaRPr>
                </a:p>
                <a:p>
                  <a:pPr algn="ctr"/>
                  <a:endParaRPr lang="fa-IR" sz="2400">
                    <a:latin typeface="Times New Roman" panose="02020603050405020304" pitchFamily="18" charset="0"/>
                    <a:cs typeface="Times New Roman" panose="02020603050405020304" pitchFamily="18" charset="0"/>
                  </a:endParaRPr>
                </a:p>
              </p:txBody>
            </p:sp>
            <p:sp>
              <p:nvSpPr>
                <p:cNvPr id="23611" name="Rectangle 136"/>
                <p:cNvSpPr>
                  <a:spLocks noChangeArrowheads="1"/>
                </p:cNvSpPr>
                <p:nvPr/>
              </p:nvSpPr>
              <p:spPr bwMode="auto">
                <a:xfrm>
                  <a:off x="3500" y="2419"/>
                  <a:ext cx="511"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sp>
          <p:nvSpPr>
            <p:cNvPr id="23567" name="Rectangle 137"/>
            <p:cNvSpPr>
              <a:spLocks noChangeArrowheads="1"/>
            </p:cNvSpPr>
            <p:nvPr/>
          </p:nvSpPr>
          <p:spPr bwMode="auto">
            <a:xfrm>
              <a:off x="-3" y="-3"/>
              <a:ext cx="4017" cy="2905"/>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23562" name="Group 138"/>
          <p:cNvGrpSpPr>
            <a:grpSpLocks/>
          </p:cNvGrpSpPr>
          <p:nvPr/>
        </p:nvGrpSpPr>
        <p:grpSpPr bwMode="auto">
          <a:xfrm>
            <a:off x="0" y="0"/>
            <a:ext cx="9144000" cy="6802438"/>
            <a:chOff x="36" y="27"/>
            <a:chExt cx="5680" cy="4237"/>
          </a:xfrm>
        </p:grpSpPr>
        <p:sp>
          <p:nvSpPr>
            <p:cNvPr id="23564" name="Rectangle 139"/>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23565" name="Rectangle 140"/>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
        <p:nvSpPr>
          <p:cNvPr id="23563" name="Rectangle 141"/>
          <p:cNvSpPr>
            <a:spLocks noChangeArrowheads="1"/>
          </p:cNvSpPr>
          <p:nvPr/>
        </p:nvSpPr>
        <p:spPr bwMode="auto">
          <a:xfrm>
            <a:off x="6781800" y="3276600"/>
            <a:ext cx="2197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r>
              <a:rPr lang="ar-SA">
                <a:solidFill>
                  <a:srgbClr val="660033"/>
                </a:solidFill>
                <a:latin typeface="Times New Roman" panose="02020603050405020304" pitchFamily="18" charset="0"/>
                <a:cs typeface="Zar" panose="00000400000000000000" pitchFamily="2" charset="-78"/>
              </a:rPr>
              <a:t>مثال : راكتور 2 بعدي </a:t>
            </a:r>
            <a:r>
              <a:rPr lang="en-US">
                <a:solidFill>
                  <a:srgbClr val="660033"/>
                </a:solidFill>
                <a:latin typeface="Times New Roman" panose="02020603050405020304" pitchFamily="18" charset="0"/>
                <a:cs typeface="Zar" panose="00000400000000000000" pitchFamily="2" charset="-78"/>
              </a:rPr>
              <a:t>IAEA</a:t>
            </a:r>
            <a:r>
              <a:rPr lang="ar-SA">
                <a:latin typeface="Times New Roman" panose="02020603050405020304" pitchFamily="18" charset="0"/>
                <a:cs typeface="Zar" panose="00000400000000000000" pitchFamily="2" charset="-78"/>
              </a:rPr>
              <a:t> </a:t>
            </a:r>
            <a:endParaRPr lang="en-US">
              <a:latin typeface="Times New Roman" panose="02020603050405020304" pitchFamily="18" charset="0"/>
              <a:cs typeface="Zar" panose="00000400000000000000" pitchFamily="2" charset="-78"/>
            </a:endParaRPr>
          </a:p>
        </p:txBody>
      </p:sp>
    </p:spTree>
  </p:cSld>
  <p:clrMapOvr>
    <a:masterClrMapping/>
  </p:clrMapOvr>
  <p:transition>
    <p:rand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Rectangle 2"/>
          <p:cNvSpPr>
            <a:spLocks noGrp="1" noChangeArrowheads="1"/>
          </p:cNvSpPr>
          <p:nvPr>
            <p:ph type="subTitle" idx="1"/>
          </p:nvPr>
        </p:nvSpPr>
        <p:spPr>
          <a:xfrm>
            <a:off x="152400" y="152400"/>
            <a:ext cx="8839200" cy="6553200"/>
          </a:xfrm>
        </p:spPr>
        <p:txBody>
          <a:bodyPr/>
          <a:lstStyle/>
          <a:p>
            <a:pPr algn="l" eaLnBrk="1" hangingPunct="1">
              <a:defRPr/>
            </a:pPr>
            <a:r>
              <a:rPr lang="en-US" sz="1400" smtClean="0"/>
              <a:t>CITATION IAEA Benchmark </a:t>
            </a:r>
          </a:p>
          <a:p>
            <a:pPr algn="l" eaLnBrk="1" hangingPunct="1">
              <a:defRPr/>
            </a:pPr>
            <a:r>
              <a:rPr lang="en-US" sz="1400" smtClean="0"/>
              <a:t>2D ,2 GROUP ,Keff CALCULATION  MESH:21*21*16</a:t>
            </a:r>
          </a:p>
          <a:p>
            <a:pPr algn="l" eaLnBrk="1" hangingPunct="1">
              <a:defRPr/>
            </a:pPr>
            <a:r>
              <a:rPr lang="en-US" sz="1400" smtClean="0"/>
              <a:t>001</a:t>
            </a:r>
          </a:p>
          <a:p>
            <a:pPr algn="l" eaLnBrk="1" hangingPunct="1">
              <a:defRPr/>
            </a:pPr>
            <a:r>
              <a:rPr lang="en-US" sz="1400" smtClean="0"/>
              <a:t>  0  0  0  0  0  0  0  0  0  0  0  0  0  0  1  0  0  0  1  0  4  0  0  0</a:t>
            </a:r>
          </a:p>
          <a:p>
            <a:pPr algn="l" eaLnBrk="1" hangingPunct="1">
              <a:defRPr/>
            </a:pPr>
            <a:r>
              <a:rPr lang="en-US" sz="1400" smtClean="0"/>
              <a:t>  1  0  1  1  1  1  1  1  1  1  1  1  1  1  0  0  1  0  0  0  0  0  0  0</a:t>
            </a:r>
          </a:p>
          <a:p>
            <a:pPr algn="l" eaLnBrk="1" hangingPunct="1">
              <a:defRPr/>
            </a:pPr>
            <a:r>
              <a:rPr lang="en-US" sz="1400" smtClean="0"/>
              <a:t>999                                                   300  0  0  0  0  0</a:t>
            </a:r>
          </a:p>
          <a:p>
            <a:pPr algn="l" eaLnBrk="1" hangingPunct="1">
              <a:defRPr/>
            </a:pPr>
            <a:r>
              <a:rPr lang="en-US" sz="1400" smtClean="0"/>
              <a:t>      .2E+01</a:t>
            </a:r>
          </a:p>
          <a:p>
            <a:pPr algn="l" eaLnBrk="1" hangingPunct="1">
              <a:defRPr/>
            </a:pPr>
            <a:r>
              <a:rPr lang="en-US" sz="1400" smtClean="0"/>
              <a:t>003    </a:t>
            </a:r>
          </a:p>
          <a:p>
            <a:pPr algn="l" eaLnBrk="1" hangingPunct="1">
              <a:defRPr/>
            </a:pPr>
            <a:r>
              <a:rPr lang="en-US" sz="1400" smtClean="0"/>
              <a:t>  0  0  0  0  6  0  0  0  0  0  1  1  0  1  0  0  9  0 </a:t>
            </a:r>
          </a:p>
          <a:p>
            <a:pPr algn="l" eaLnBrk="1" hangingPunct="1">
              <a:defRPr/>
            </a:pPr>
            <a:r>
              <a:rPr lang="en-US" sz="1400" smtClean="0"/>
              <a:t>     0.1E-03     0.1E-04</a:t>
            </a:r>
          </a:p>
          <a:p>
            <a:pPr algn="l" eaLnBrk="1" hangingPunct="1">
              <a:defRPr/>
            </a:pPr>
            <a:r>
              <a:rPr lang="en-US" sz="1400" smtClean="0"/>
              <a:t>           0           0     3.0E+03           0    0.250000           0</a:t>
            </a:r>
          </a:p>
          <a:p>
            <a:pPr algn="l" eaLnBrk="1" hangingPunct="1">
              <a:defRPr/>
            </a:pPr>
            <a:r>
              <a:rPr lang="en-US" sz="1400" smtClean="0"/>
              <a:t>004</a:t>
            </a:r>
          </a:p>
          <a:p>
            <a:pPr algn="l" eaLnBrk="1" hangingPunct="1">
              <a:defRPr/>
            </a:pPr>
            <a:r>
              <a:rPr lang="en-US" sz="1400" smtClean="0"/>
              <a:t>  1  20.0E00  1  20.0E00  1  20.0E00  1  20.9E00  1  20.0E00  1  20.0E00</a:t>
            </a:r>
          </a:p>
          <a:p>
            <a:pPr algn="l" eaLnBrk="1" hangingPunct="1">
              <a:defRPr/>
            </a:pPr>
            <a:r>
              <a:rPr lang="en-US" sz="1400" smtClean="0"/>
              <a:t>  1  20.0E00  1  20.0E00  1  20.0E00     </a:t>
            </a:r>
          </a:p>
          <a:p>
            <a:pPr algn="l" eaLnBrk="1" hangingPunct="1">
              <a:defRPr/>
            </a:pPr>
            <a:r>
              <a:rPr lang="en-US" sz="1400" smtClean="0"/>
              <a:t>  1  20.0E00  1  20.0E00  1  20.0E00  1  20.0E00  1  20.0E00  1  20.0E00</a:t>
            </a:r>
          </a:p>
          <a:p>
            <a:pPr algn="l" eaLnBrk="1" hangingPunct="1">
              <a:defRPr/>
            </a:pPr>
            <a:r>
              <a:rPr lang="en-US" sz="1400" smtClean="0"/>
              <a:t>  1  20.0E00</a:t>
            </a:r>
          </a:p>
          <a:p>
            <a:pPr algn="l" eaLnBrk="1" hangingPunct="1">
              <a:defRPr/>
            </a:pPr>
            <a:r>
              <a:rPr lang="en-US" sz="1400" smtClean="0"/>
              <a:t>005</a:t>
            </a:r>
          </a:p>
          <a:p>
            <a:pPr algn="l" eaLnBrk="1" hangingPunct="1">
              <a:defRPr/>
            </a:pPr>
            <a:r>
              <a:rPr lang="en-US" sz="1400" smtClean="0"/>
              <a:t>  9  9  9  9  9  9  5  9  9</a:t>
            </a:r>
          </a:p>
          <a:p>
            <a:pPr algn="l" eaLnBrk="1" hangingPunct="1">
              <a:defRPr/>
            </a:pPr>
            <a:r>
              <a:rPr lang="en-US" sz="1400" smtClean="0"/>
              <a:t>  9  9  9  9  9  1  5  5  9 </a:t>
            </a:r>
          </a:p>
          <a:p>
            <a:pPr algn="l" eaLnBrk="1" hangingPunct="1">
              <a:defRPr/>
            </a:pPr>
            <a:r>
              <a:rPr lang="en-US" sz="1400" smtClean="0"/>
              <a:t>  9  9  9  9  3  1  1  5  9</a:t>
            </a:r>
          </a:p>
          <a:p>
            <a:pPr algn="l" eaLnBrk="1" hangingPunct="1">
              <a:defRPr/>
            </a:pPr>
            <a:r>
              <a:rPr lang="en-US" sz="1400" smtClean="0"/>
              <a:t>  9  9  9  2  2  2  1  5  5  </a:t>
            </a:r>
          </a:p>
          <a:p>
            <a:pPr algn="l" eaLnBrk="1" hangingPunct="1">
              <a:defRPr/>
            </a:pPr>
            <a:r>
              <a:rPr lang="en-US" sz="1400" smtClean="0"/>
              <a:t>  9  9  4  2  2  2  1  1  5  </a:t>
            </a:r>
          </a:p>
          <a:p>
            <a:pPr algn="l" eaLnBrk="1" hangingPunct="1">
              <a:defRPr/>
            </a:pPr>
            <a:r>
              <a:rPr lang="en-US" sz="1400" smtClean="0"/>
              <a:t>  9  2  2  2  2  2  2  1  5 </a:t>
            </a:r>
          </a:p>
          <a:p>
            <a:pPr algn="l" eaLnBrk="1" hangingPunct="1">
              <a:defRPr/>
            </a:pPr>
            <a:r>
              <a:rPr lang="en-US" sz="1400" smtClean="0"/>
              <a:t>  3  2  2  2  3  2  2  1  5 </a:t>
            </a:r>
          </a:p>
        </p:txBody>
      </p:sp>
    </p:spTree>
  </p:cSld>
  <p:clrMapOvr>
    <a:masterClrMapping/>
  </p:clrMapOvr>
  <p:transition>
    <p:rand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xfrm>
            <a:off x="152400" y="0"/>
            <a:ext cx="8839200" cy="6858000"/>
          </a:xfrm>
        </p:spPr>
        <p:txBody>
          <a:bodyPr/>
          <a:lstStyle/>
          <a:p>
            <a:pPr eaLnBrk="1" hangingPunct="1">
              <a:lnSpc>
                <a:spcPct val="90000"/>
              </a:lnSpc>
              <a:buFontTx/>
              <a:buNone/>
              <a:defRPr/>
            </a:pPr>
            <a:r>
              <a:rPr lang="en-US" sz="1400" smtClean="0"/>
              <a:t>008</a:t>
            </a:r>
          </a:p>
          <a:p>
            <a:pPr eaLnBrk="1" hangingPunct="1">
              <a:lnSpc>
                <a:spcPct val="90000"/>
              </a:lnSpc>
              <a:buFontTx/>
              <a:buNone/>
              <a:defRPr/>
            </a:pPr>
            <a:r>
              <a:rPr lang="en-US" sz="1400" smtClean="0"/>
              <a:t>  2  1  0</a:t>
            </a:r>
          </a:p>
          <a:p>
            <a:pPr eaLnBrk="1" hangingPunct="1">
              <a:lnSpc>
                <a:spcPct val="90000"/>
              </a:lnSpc>
              <a:buFontTx/>
              <a:buNone/>
              <a:defRPr/>
            </a:pPr>
            <a:r>
              <a:rPr lang="en-US" sz="1400" smtClean="0"/>
              <a:t>     1     11.500000E+001.000000E-020.000000E-00            4.856717E-14</a:t>
            </a:r>
          </a:p>
          <a:p>
            <a:pPr eaLnBrk="1" hangingPunct="1">
              <a:lnSpc>
                <a:spcPct val="90000"/>
              </a:lnSpc>
              <a:buFontTx/>
              <a:buNone/>
              <a:defRPr/>
            </a:pPr>
            <a:r>
              <a:rPr lang="en-US" sz="1400" smtClean="0"/>
              <a:t>           02.000000E-02</a:t>
            </a:r>
          </a:p>
          <a:p>
            <a:pPr eaLnBrk="1" hangingPunct="1">
              <a:lnSpc>
                <a:spcPct val="90000"/>
              </a:lnSpc>
              <a:buFontTx/>
              <a:buNone/>
              <a:defRPr/>
            </a:pPr>
            <a:r>
              <a:rPr lang="en-US" sz="1400" smtClean="0"/>
              <a:t>     1     24.000000E-018.500000E-021.350000E-01            5.140748E-14</a:t>
            </a:r>
          </a:p>
          <a:p>
            <a:pPr eaLnBrk="1" hangingPunct="1">
              <a:lnSpc>
                <a:spcPct val="90000"/>
              </a:lnSpc>
              <a:buFontTx/>
              <a:buNone/>
              <a:defRPr/>
            </a:pPr>
            <a:r>
              <a:rPr lang="en-US" sz="1400" smtClean="0"/>
              <a:t>           0           0</a:t>
            </a:r>
          </a:p>
          <a:p>
            <a:pPr eaLnBrk="1" hangingPunct="1">
              <a:lnSpc>
                <a:spcPct val="90000"/>
              </a:lnSpc>
              <a:buFontTx/>
              <a:buNone/>
              <a:defRPr/>
            </a:pPr>
            <a:r>
              <a:rPr lang="en-US" sz="1400" smtClean="0"/>
              <a:t>     2     11.500000E+001.000000E-020.000000E-00            5.116873E-14</a:t>
            </a:r>
          </a:p>
          <a:p>
            <a:pPr eaLnBrk="1" hangingPunct="1">
              <a:lnSpc>
                <a:spcPct val="90000"/>
              </a:lnSpc>
              <a:buFontTx/>
              <a:buNone/>
              <a:defRPr/>
            </a:pPr>
            <a:r>
              <a:rPr lang="en-US" sz="1400" smtClean="0"/>
              <a:t>           02.000000E-02      </a:t>
            </a:r>
          </a:p>
          <a:p>
            <a:pPr eaLnBrk="1" hangingPunct="1">
              <a:lnSpc>
                <a:spcPct val="90000"/>
              </a:lnSpc>
              <a:buFontTx/>
              <a:buNone/>
              <a:defRPr/>
            </a:pPr>
            <a:r>
              <a:rPr lang="en-US" sz="1400" smtClean="0"/>
              <a:t>     2     24.000000E-018.000000E-021.350000E-01            6.671532E-14</a:t>
            </a:r>
          </a:p>
          <a:p>
            <a:pPr eaLnBrk="1" hangingPunct="1">
              <a:lnSpc>
                <a:spcPct val="90000"/>
              </a:lnSpc>
              <a:buFontTx/>
              <a:buNone/>
              <a:defRPr/>
            </a:pPr>
            <a:r>
              <a:rPr lang="en-US" sz="1400" smtClean="0"/>
              <a:t>           0           0</a:t>
            </a:r>
          </a:p>
          <a:p>
            <a:pPr eaLnBrk="1" hangingPunct="1">
              <a:lnSpc>
                <a:spcPct val="90000"/>
              </a:lnSpc>
              <a:buFontTx/>
              <a:buNone/>
              <a:defRPr/>
            </a:pPr>
            <a:r>
              <a:rPr lang="en-US" sz="1400" smtClean="0"/>
              <a:t>     3     11.500000E+001.000000E-020.000000E-00            5.483084E-14</a:t>
            </a:r>
          </a:p>
          <a:p>
            <a:pPr eaLnBrk="1" hangingPunct="1">
              <a:lnSpc>
                <a:spcPct val="90000"/>
              </a:lnSpc>
              <a:buFontTx/>
              <a:buNone/>
              <a:defRPr/>
            </a:pPr>
            <a:r>
              <a:rPr lang="en-US" sz="1400" smtClean="0"/>
              <a:t>           02.000000E-02</a:t>
            </a:r>
          </a:p>
          <a:p>
            <a:pPr eaLnBrk="1" hangingPunct="1">
              <a:lnSpc>
                <a:spcPct val="90000"/>
              </a:lnSpc>
              <a:buFontTx/>
              <a:buNone/>
              <a:defRPr/>
            </a:pPr>
            <a:r>
              <a:rPr lang="en-US" sz="1400" smtClean="0"/>
              <a:t>     3     24.000000E-011.300000E-011.350000E-01            8.056233E-14</a:t>
            </a:r>
          </a:p>
          <a:p>
            <a:pPr eaLnBrk="1" hangingPunct="1">
              <a:lnSpc>
                <a:spcPct val="90000"/>
              </a:lnSpc>
              <a:buFontTx/>
              <a:buNone/>
              <a:defRPr/>
            </a:pPr>
            <a:r>
              <a:rPr lang="en-US" sz="1400" smtClean="0"/>
              <a:t>           0           0</a:t>
            </a:r>
          </a:p>
          <a:p>
            <a:pPr eaLnBrk="1" hangingPunct="1">
              <a:lnSpc>
                <a:spcPct val="90000"/>
              </a:lnSpc>
              <a:buFontTx/>
              <a:buNone/>
              <a:defRPr/>
            </a:pPr>
            <a:r>
              <a:rPr lang="en-US" sz="1400" smtClean="0"/>
              <a:t>     4     12.000000E+000.000000E-000.000000E-00            5.177585E-14</a:t>
            </a:r>
          </a:p>
          <a:p>
            <a:pPr eaLnBrk="1" hangingPunct="1">
              <a:lnSpc>
                <a:spcPct val="90000"/>
              </a:lnSpc>
              <a:buFontTx/>
              <a:buNone/>
              <a:defRPr/>
            </a:pPr>
            <a:r>
              <a:rPr lang="en-US" sz="1400" smtClean="0"/>
              <a:t>           04.000000E-02</a:t>
            </a:r>
          </a:p>
          <a:p>
            <a:pPr eaLnBrk="1" hangingPunct="1">
              <a:lnSpc>
                <a:spcPct val="90000"/>
              </a:lnSpc>
              <a:buFontTx/>
              <a:buNone/>
              <a:defRPr/>
            </a:pPr>
            <a:r>
              <a:rPr lang="en-US" sz="1400" smtClean="0"/>
              <a:t>     4     23.000000E-015.500000E-020.000000E-00            6.168215E-14</a:t>
            </a:r>
          </a:p>
          <a:p>
            <a:pPr eaLnBrk="1" hangingPunct="1">
              <a:lnSpc>
                <a:spcPct val="90000"/>
              </a:lnSpc>
              <a:buFontTx/>
              <a:buNone/>
              <a:defRPr/>
            </a:pPr>
            <a:r>
              <a:rPr lang="en-US" sz="1400" smtClean="0"/>
              <a:t>           0           0</a:t>
            </a:r>
          </a:p>
          <a:p>
            <a:pPr eaLnBrk="1" hangingPunct="1">
              <a:lnSpc>
                <a:spcPct val="90000"/>
              </a:lnSpc>
              <a:buFontTx/>
              <a:buNone/>
              <a:defRPr/>
            </a:pPr>
            <a:r>
              <a:rPr lang="en-US" sz="1400" smtClean="0"/>
              <a:t>     5     12.000000E+000.000000E-000.000000E+00</a:t>
            </a:r>
          </a:p>
          <a:p>
            <a:pPr eaLnBrk="1" hangingPunct="1">
              <a:lnSpc>
                <a:spcPct val="90000"/>
              </a:lnSpc>
              <a:buFontTx/>
              <a:buNone/>
              <a:defRPr/>
            </a:pPr>
            <a:r>
              <a:rPr lang="en-US" sz="1400" smtClean="0"/>
              <a:t>           04.000000E-02</a:t>
            </a:r>
          </a:p>
          <a:p>
            <a:pPr eaLnBrk="1" hangingPunct="1">
              <a:lnSpc>
                <a:spcPct val="90000"/>
              </a:lnSpc>
              <a:buFontTx/>
              <a:buNone/>
              <a:defRPr/>
            </a:pPr>
            <a:r>
              <a:rPr lang="en-US" sz="1400" smtClean="0"/>
              <a:t>     5     23.000000E-011.000000E-020.000000E+00</a:t>
            </a:r>
          </a:p>
          <a:p>
            <a:pPr eaLnBrk="1" hangingPunct="1">
              <a:lnSpc>
                <a:spcPct val="90000"/>
              </a:lnSpc>
              <a:buFontTx/>
              <a:buNone/>
              <a:defRPr/>
            </a:pPr>
            <a:r>
              <a:rPr lang="en-US" sz="1400" smtClean="0"/>
              <a:t>           0           0</a:t>
            </a:r>
          </a:p>
          <a:p>
            <a:pPr eaLnBrk="1" hangingPunct="1">
              <a:lnSpc>
                <a:spcPct val="90000"/>
              </a:lnSpc>
              <a:buFontTx/>
              <a:buNone/>
              <a:defRPr/>
            </a:pPr>
            <a:endParaRPr lang="en-US" sz="1400" smtClean="0"/>
          </a:p>
          <a:p>
            <a:pPr eaLnBrk="1" hangingPunct="1">
              <a:lnSpc>
                <a:spcPct val="90000"/>
              </a:lnSpc>
              <a:buFontTx/>
              <a:buNone/>
              <a:defRPr/>
            </a:pPr>
            <a:r>
              <a:rPr lang="en-US" sz="1400" smtClean="0"/>
              <a:t>1.000000E+000.000000E+00</a:t>
            </a:r>
          </a:p>
          <a:p>
            <a:pPr eaLnBrk="1" hangingPunct="1">
              <a:lnSpc>
                <a:spcPct val="90000"/>
              </a:lnSpc>
              <a:buFontTx/>
              <a:buNone/>
              <a:defRPr/>
            </a:pPr>
            <a:r>
              <a:rPr lang="en-US" sz="1400" smtClean="0"/>
              <a:t>012</a:t>
            </a:r>
          </a:p>
          <a:p>
            <a:pPr eaLnBrk="1" hangingPunct="1">
              <a:lnSpc>
                <a:spcPct val="90000"/>
              </a:lnSpc>
              <a:buFontTx/>
              <a:buNone/>
              <a:defRPr/>
            </a:pPr>
            <a:r>
              <a:rPr lang="en-US" sz="1400" smtClean="0"/>
              <a:t>  1  1  1  1       -1   TYPE 1</a:t>
            </a:r>
          </a:p>
          <a:p>
            <a:pPr eaLnBrk="1" hangingPunct="1">
              <a:lnSpc>
                <a:spcPct val="90000"/>
              </a:lnSpc>
              <a:buFontTx/>
              <a:buNone/>
              <a:defRPr/>
            </a:pPr>
            <a:r>
              <a:rPr lang="en-US" sz="1400" smtClean="0"/>
              <a:t>  2  2  1  1       -1   TYPE 2</a:t>
            </a:r>
          </a:p>
          <a:p>
            <a:pPr eaLnBrk="1" hangingPunct="1">
              <a:lnSpc>
                <a:spcPct val="90000"/>
              </a:lnSpc>
              <a:buFontTx/>
              <a:buNone/>
              <a:defRPr/>
            </a:pPr>
            <a:r>
              <a:rPr lang="en-US" sz="1400" smtClean="0"/>
              <a:t>  3  3  1  1       -1   TYPE 3  /  4  4  1  1       -1   TYPE 4  /  5  5  1  1       -1   REFLECTOR   /      999</a:t>
            </a:r>
          </a:p>
        </p:txBody>
      </p:sp>
    </p:spTree>
  </p:cSld>
  <p:clrMapOvr>
    <a:masterClrMapping/>
  </p:clrMapOvr>
  <p:transition>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581400"/>
            <a:ext cx="34290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3429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28600"/>
            <a:ext cx="33686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3581400"/>
            <a:ext cx="3429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1078" name="Group 6"/>
          <p:cNvGrpSpPr>
            <a:grpSpLocks/>
          </p:cNvGrpSpPr>
          <p:nvPr/>
        </p:nvGrpSpPr>
        <p:grpSpPr bwMode="auto">
          <a:xfrm>
            <a:off x="0" y="0"/>
            <a:ext cx="9144000" cy="6802438"/>
            <a:chOff x="36" y="27"/>
            <a:chExt cx="5680" cy="4237"/>
          </a:xfrm>
        </p:grpSpPr>
        <p:sp>
          <p:nvSpPr>
            <p:cNvPr id="131084" name="Rectangle 7"/>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31085" name="Rectangle 8"/>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
        <p:nvSpPr>
          <p:cNvPr id="131079" name="Rectangle 9"/>
          <p:cNvSpPr>
            <a:spLocks noChangeArrowheads="1"/>
          </p:cNvSpPr>
          <p:nvPr/>
        </p:nvSpPr>
        <p:spPr bwMode="auto">
          <a:xfrm>
            <a:off x="228600" y="3124200"/>
            <a:ext cx="3657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600">
                <a:latin typeface="Times New Roman" panose="02020603050405020304" pitchFamily="18" charset="0"/>
                <a:cs typeface="Zar" panose="00000400000000000000" pitchFamily="2" charset="-78"/>
              </a:rPr>
              <a:t>1 mesh in each fuel assembly, k=1.047968</a:t>
            </a:r>
          </a:p>
        </p:txBody>
      </p:sp>
      <p:sp>
        <p:nvSpPr>
          <p:cNvPr id="131080" name="Rectangle 10"/>
          <p:cNvSpPr>
            <a:spLocks noChangeArrowheads="1"/>
          </p:cNvSpPr>
          <p:nvPr/>
        </p:nvSpPr>
        <p:spPr bwMode="auto">
          <a:xfrm>
            <a:off x="4572000" y="3124200"/>
            <a:ext cx="3827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600">
                <a:latin typeface="Times New Roman" panose="02020603050405020304" pitchFamily="18" charset="0"/>
                <a:cs typeface="Zar" panose="00000400000000000000" pitchFamily="2" charset="-78"/>
              </a:rPr>
              <a:t>2 meshes in each fuel assembly, k=1.039976</a:t>
            </a:r>
          </a:p>
        </p:txBody>
      </p:sp>
      <p:sp>
        <p:nvSpPr>
          <p:cNvPr id="131081" name="Rectangle 11"/>
          <p:cNvSpPr>
            <a:spLocks noChangeArrowheads="1"/>
          </p:cNvSpPr>
          <p:nvPr/>
        </p:nvSpPr>
        <p:spPr bwMode="auto">
          <a:xfrm>
            <a:off x="152400" y="6248400"/>
            <a:ext cx="3827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600">
                <a:latin typeface="Times New Roman" panose="02020603050405020304" pitchFamily="18" charset="0"/>
                <a:cs typeface="Zar" panose="00000400000000000000" pitchFamily="2" charset="-78"/>
              </a:rPr>
              <a:t>3 meshes in each fuel assembly, k=1.038412</a:t>
            </a:r>
          </a:p>
        </p:txBody>
      </p:sp>
      <p:sp>
        <p:nvSpPr>
          <p:cNvPr id="131082" name="Rectangle 12"/>
          <p:cNvSpPr>
            <a:spLocks noChangeArrowheads="1"/>
          </p:cNvSpPr>
          <p:nvPr/>
        </p:nvSpPr>
        <p:spPr bwMode="auto">
          <a:xfrm>
            <a:off x="4572000" y="6324600"/>
            <a:ext cx="3827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600">
                <a:latin typeface="Times New Roman" panose="02020603050405020304" pitchFamily="18" charset="0"/>
                <a:cs typeface="Zar" panose="00000400000000000000" pitchFamily="2" charset="-78"/>
              </a:rPr>
              <a:t>4 meshes in each fuel assembly, k=1.037949</a:t>
            </a:r>
          </a:p>
        </p:txBody>
      </p:sp>
      <p:sp>
        <p:nvSpPr>
          <p:cNvPr id="131083" name="Rectangle 13"/>
          <p:cNvSpPr>
            <a:spLocks noChangeArrowheads="1"/>
          </p:cNvSpPr>
          <p:nvPr/>
        </p:nvSpPr>
        <p:spPr bwMode="auto">
          <a:xfrm>
            <a:off x="3733800" y="152400"/>
            <a:ext cx="947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600">
                <a:latin typeface="Times New Roman" panose="02020603050405020304" pitchFamily="18" charset="0"/>
                <a:cs typeface="Zar" panose="00000400000000000000" pitchFamily="2" charset="-78"/>
              </a:rPr>
              <a:t>Fast Flux</a:t>
            </a:r>
          </a:p>
        </p:txBody>
      </p:sp>
    </p:spTree>
  </p:cSld>
  <p:clrMapOvr>
    <a:masterClrMapping/>
  </p:clrMapOvr>
  <p:transition>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581400"/>
            <a:ext cx="39020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33400"/>
            <a:ext cx="39020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609600"/>
            <a:ext cx="39020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3657600"/>
            <a:ext cx="39020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2102" name="Group 6"/>
          <p:cNvGrpSpPr>
            <a:grpSpLocks/>
          </p:cNvGrpSpPr>
          <p:nvPr/>
        </p:nvGrpSpPr>
        <p:grpSpPr bwMode="auto">
          <a:xfrm>
            <a:off x="0" y="0"/>
            <a:ext cx="9144000" cy="6858000"/>
            <a:chOff x="36" y="27"/>
            <a:chExt cx="5680" cy="4237"/>
          </a:xfrm>
        </p:grpSpPr>
        <p:sp>
          <p:nvSpPr>
            <p:cNvPr id="132108" name="Rectangle 7"/>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32109" name="Rectangle 8"/>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
        <p:nvSpPr>
          <p:cNvPr id="132103" name="Rectangle 9"/>
          <p:cNvSpPr>
            <a:spLocks noChangeArrowheads="1"/>
          </p:cNvSpPr>
          <p:nvPr/>
        </p:nvSpPr>
        <p:spPr bwMode="auto">
          <a:xfrm>
            <a:off x="685800" y="3276600"/>
            <a:ext cx="2578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600">
                <a:latin typeface="Times New Roman" panose="02020603050405020304" pitchFamily="18" charset="0"/>
                <a:cs typeface="Zar" panose="00000400000000000000" pitchFamily="2" charset="-78"/>
              </a:rPr>
              <a:t>1 mesh in each fuel assembly</a:t>
            </a:r>
          </a:p>
        </p:txBody>
      </p:sp>
      <p:sp>
        <p:nvSpPr>
          <p:cNvPr id="132104" name="Rectangle 10"/>
          <p:cNvSpPr>
            <a:spLocks noChangeArrowheads="1"/>
          </p:cNvSpPr>
          <p:nvPr/>
        </p:nvSpPr>
        <p:spPr bwMode="auto">
          <a:xfrm>
            <a:off x="5181600" y="3276600"/>
            <a:ext cx="2747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600">
                <a:latin typeface="Times New Roman" panose="02020603050405020304" pitchFamily="18" charset="0"/>
                <a:cs typeface="Zar" panose="00000400000000000000" pitchFamily="2" charset="-78"/>
              </a:rPr>
              <a:t>2 meshes in each fuel assembly</a:t>
            </a:r>
          </a:p>
        </p:txBody>
      </p:sp>
      <p:sp>
        <p:nvSpPr>
          <p:cNvPr id="132105" name="Rectangle 11"/>
          <p:cNvSpPr>
            <a:spLocks noChangeArrowheads="1"/>
          </p:cNvSpPr>
          <p:nvPr/>
        </p:nvSpPr>
        <p:spPr bwMode="auto">
          <a:xfrm>
            <a:off x="609600" y="6324600"/>
            <a:ext cx="2747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600">
                <a:latin typeface="Times New Roman" panose="02020603050405020304" pitchFamily="18" charset="0"/>
                <a:cs typeface="Zar" panose="00000400000000000000" pitchFamily="2" charset="-78"/>
              </a:rPr>
              <a:t>3 meshes in each fuel assembly</a:t>
            </a:r>
          </a:p>
        </p:txBody>
      </p:sp>
      <p:sp>
        <p:nvSpPr>
          <p:cNvPr id="132106" name="Rectangle 12"/>
          <p:cNvSpPr>
            <a:spLocks noChangeArrowheads="1"/>
          </p:cNvSpPr>
          <p:nvPr/>
        </p:nvSpPr>
        <p:spPr bwMode="auto">
          <a:xfrm>
            <a:off x="5181600" y="6324600"/>
            <a:ext cx="2747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600">
                <a:latin typeface="Times New Roman" panose="02020603050405020304" pitchFamily="18" charset="0"/>
                <a:cs typeface="Zar" panose="00000400000000000000" pitchFamily="2" charset="-78"/>
              </a:rPr>
              <a:t>4 meshes in each fuel assembly</a:t>
            </a:r>
          </a:p>
        </p:txBody>
      </p:sp>
      <p:sp>
        <p:nvSpPr>
          <p:cNvPr id="132107" name="Rectangle 13"/>
          <p:cNvSpPr>
            <a:spLocks noChangeArrowheads="1"/>
          </p:cNvSpPr>
          <p:nvPr/>
        </p:nvSpPr>
        <p:spPr bwMode="auto">
          <a:xfrm>
            <a:off x="3733800" y="152400"/>
            <a:ext cx="1298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600">
                <a:latin typeface="Times New Roman" panose="02020603050405020304" pitchFamily="18" charset="0"/>
                <a:cs typeface="Zar" panose="00000400000000000000" pitchFamily="2" charset="-78"/>
              </a:rPr>
              <a:t>Thermal Flux</a:t>
            </a:r>
          </a:p>
        </p:txBody>
      </p:sp>
    </p:spTree>
  </p:cSld>
  <p:clrMapOvr>
    <a:masterClrMapping/>
  </p:clrMapOvr>
  <p:transition>
    <p:rand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820738" y="1289050"/>
          <a:ext cx="7502525" cy="4762500"/>
        </p:xfrm>
        <a:graphic>
          <a:graphicData uri="http://schemas.openxmlformats.org/presentationml/2006/ole">
            <mc:AlternateContent xmlns:mc="http://schemas.openxmlformats.org/markup-compatibility/2006">
              <mc:Choice xmlns:v="urn:schemas-microsoft-com:vml" Requires="v">
                <p:oleObj spid="_x0000_s24582" name="Clip" r:id="rId3" imgW="3238095" imgH="4047619" progId="MS_ClipArt_Gallery.2">
                  <p:embed/>
                </p:oleObj>
              </mc:Choice>
              <mc:Fallback>
                <p:oleObj name="Clip" r:id="rId3" imgW="3238095" imgH="4047619"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738" y="1289050"/>
                        <a:ext cx="7502525" cy="476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79" name="WordArt 3"/>
          <p:cNvSpPr>
            <a:spLocks noChangeArrowheads="1" noChangeShapeType="1" noTextEdit="1"/>
          </p:cNvSpPr>
          <p:nvPr/>
        </p:nvSpPr>
        <p:spPr bwMode="auto">
          <a:xfrm>
            <a:off x="1465263" y="504825"/>
            <a:ext cx="5854700" cy="854075"/>
          </a:xfrm>
          <a:prstGeom prst="rect">
            <a:avLst/>
          </a:prstGeom>
        </p:spPr>
        <p:txBody>
          <a:bodyPr wrap="none" fromWordArt="1">
            <a:prstTxWarp prst="textInflateBottom">
              <a:avLst>
                <a:gd name="adj" fmla="val 51611"/>
              </a:avLst>
            </a:prstTxWarp>
          </a:bodyPr>
          <a:lstStyle/>
          <a:p>
            <a:pPr algn="ctr" rtl="1"/>
            <a:r>
              <a:rPr lang="fa-IR" sz="8000" b="1" i="1" kern="1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به اميد ديدار</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04800" y="298450"/>
            <a:ext cx="8737600" cy="5594350"/>
          </a:xfrm>
          <a:prstGeom prst="rect">
            <a:avLst/>
          </a:prstGeom>
          <a:noFill/>
          <a:ln w="25400">
            <a:solidFill>
              <a:srgbClr val="FFFF00"/>
            </a:solidFill>
            <a:miter lim="800000"/>
            <a:headEnd/>
            <a:tailEnd/>
          </a:ln>
          <a:effectLst/>
        </p:spPr>
        <p:txBody>
          <a:bodyPr>
            <a:spAutoFit/>
          </a:bodyPr>
          <a:lstStyle/>
          <a:p>
            <a:pPr algn="r">
              <a:spcBef>
                <a:spcPct val="50000"/>
              </a:spcBef>
              <a:defRPr/>
            </a:pPr>
            <a:r>
              <a:rPr lang="fa-IR" sz="2400" b="1" u="sng">
                <a:solidFill>
                  <a:schemeClr val="hlink"/>
                </a:solidFill>
                <a:latin typeface="Times New Roman" pitchFamily="18" charset="0"/>
                <a:cs typeface="Times New Roman" pitchFamily="18" charset="0"/>
              </a:rPr>
              <a:t>:</a:t>
            </a:r>
            <a:r>
              <a:rPr lang="en-US" sz="2400" b="1" u="sng">
                <a:solidFill>
                  <a:srgbClr val="66FF99"/>
                </a:solidFill>
                <a:effectLst>
                  <a:outerShdw blurRad="38100" dist="38100" dir="2700000" algn="tl">
                    <a:srgbClr val="000000"/>
                  </a:outerShdw>
                </a:effectLst>
                <a:latin typeface="Times New Roman" pitchFamily="18" charset="0"/>
                <a:cs typeface="Times New Roman" pitchFamily="18" charset="0"/>
              </a:rPr>
              <a:t>WIMS</a:t>
            </a:r>
            <a:r>
              <a:rPr lang="en-US" sz="2400" b="1" u="sng">
                <a:solidFill>
                  <a:srgbClr val="66FF99"/>
                </a:solidFill>
                <a:latin typeface="Times New Roman" pitchFamily="18" charset="0"/>
                <a:cs typeface="Times New Roman" pitchFamily="18" charset="0"/>
              </a:rPr>
              <a:t> </a:t>
            </a:r>
            <a:r>
              <a:rPr lang="fa-IR" sz="2400" b="1" u="sng">
                <a:solidFill>
                  <a:srgbClr val="66FF99"/>
                </a:solidFill>
                <a:effectLst>
                  <a:outerShdw blurRad="38100" dist="38100" dir="2700000" algn="tl">
                    <a:srgbClr val="000000"/>
                  </a:outerShdw>
                </a:effectLst>
                <a:latin typeface="Times New Roman" pitchFamily="18" charset="0"/>
                <a:cs typeface="Times New Roman" pitchFamily="18" charset="0"/>
              </a:rPr>
              <a:t>کد</a:t>
            </a:r>
            <a:endParaRPr lang="fa-IR" sz="2400" u="sng">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اين کد يک ابزار محاسباتی يقينی است که برای محاسبه توزيع شار نوترون </a:t>
            </a:r>
            <a:r>
              <a:rPr lang="ar-SA" sz="2400">
                <a:solidFill>
                  <a:schemeClr val="tx2"/>
                </a:solidFill>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ضريب تکثير بی نهايت و موثر بکار ميرود.  اين کد از يک بانک داده شامل داده های ايزوتوپی و توصيف سلول راکتور تشکيل می شود و معادله ترابرد نوترون را در ناحيه مورد نظر حل می نمايد.  بنابراين کد های شبکه يا سلولی روشهايی را برای حل مناسب و تقريبی مجموعه ای از معادلات برای بدست آوردن شار حرارتی و مقادير ويژه در فواصل گرهی و گروهی مجزا بدست ميدهند.  شار نوترون محاسبه شده برای بدست آوردن سطح مقطع های ماکروسکوپی سلول همگن در ساختار گروهی انرژی معين بکار می رود.  سپس مجموعه سطح مقطع های ماکروسکوپی بعنوان ثوابت گروهی مواد در فايل ورودی انواع مختلف کدهای محاسبات قلب بکار می روند.  کدهای محاسبات قلب راکتور برای حل معادله ترابرد نوترون يا تقريب شناخته شده آن بعنوان معادله پخش</a:t>
            </a:r>
            <a:r>
              <a:rPr lang="fa-IR" sz="2400">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در کل يا قسمتی از آن بکار می روند.</a:t>
            </a:r>
            <a:r>
              <a:rPr lang="fa-IR" sz="2400">
                <a:solidFill>
                  <a:schemeClr val="tx2"/>
                </a:solidFill>
                <a:latin typeface="Times New Roman" pitchFamily="18" charset="0"/>
                <a:cs typeface="Times New Roman" pitchFamily="18" charset="0"/>
              </a:rPr>
              <a:t>                                                          </a:t>
            </a:r>
          </a:p>
          <a:p>
            <a:pPr algn="r">
              <a:spcBef>
                <a:spcPct val="50000"/>
              </a:spcBef>
              <a:defRPr/>
            </a:pPr>
            <a:endParaRPr lang="en-US" sz="2400">
              <a:solidFill>
                <a:schemeClr val="tx2"/>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04800" y="177800"/>
            <a:ext cx="8839200" cy="6507163"/>
          </a:xfrm>
          <a:prstGeom prst="rect">
            <a:avLst/>
          </a:prstGeom>
          <a:noFill/>
          <a:ln w="25400">
            <a:solidFill>
              <a:srgbClr val="FFFF00"/>
            </a:solidFill>
            <a:miter lim="800000"/>
            <a:headEnd/>
            <a:tailEnd/>
          </a:ln>
          <a:effectLst/>
        </p:spPr>
        <p:txBody>
          <a:bodyPr>
            <a:spAutoFit/>
          </a:bodyPr>
          <a:lstStyle/>
          <a:p>
            <a:pPr algn="r">
              <a:spcBef>
                <a:spcPct val="50000"/>
              </a:spcBef>
              <a:defRPr/>
            </a:pPr>
            <a:r>
              <a:rPr lang="fa-IR" sz="2400" u="sng">
                <a:solidFill>
                  <a:srgbClr val="66FF99"/>
                </a:solidFill>
                <a:effectLst>
                  <a:outerShdw blurRad="38100" dist="38100" dir="2700000" algn="tl">
                    <a:srgbClr val="000000"/>
                  </a:outerShdw>
                </a:effectLst>
                <a:latin typeface="Times New Roman" pitchFamily="18" charset="0"/>
                <a:cs typeface="Times New Roman" pitchFamily="18" charset="0"/>
              </a:rPr>
              <a:t>کاربرد کد های  سلولی:</a:t>
            </a:r>
          </a:p>
          <a:p>
            <a:pPr algn="just" rtl="1">
              <a:spcBef>
                <a:spcPct val="50000"/>
              </a:spcBef>
              <a:defRPr/>
            </a:pPr>
            <a:r>
              <a:rPr lang="fa-IR" sz="2400">
                <a:effectLst>
                  <a:outerShdw blurRad="38100" dist="38100" dir="2700000" algn="tl">
                    <a:srgbClr val="000000"/>
                  </a:outerShdw>
                </a:effectLst>
                <a:latin typeface="Times New Roman" pitchFamily="18" charset="0"/>
                <a:cs typeface="Times New Roman" pitchFamily="18" charset="0"/>
              </a:rPr>
              <a:t>1</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بعنوان ابزار پيمايشی و بررسی سريع تعيين ارزش مجموعه شرايط مانند چگالی آب-نسبت کندکننده به ماده شکافان-غنای سوخت - ترکيبات  پلوتونيوم - اثرات حرارت و... بکار می رود.                                                                                      </a:t>
            </a:r>
          </a:p>
          <a:p>
            <a:pPr algn="just" rtl="1">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2- بعنوان تاييد محاسبه مونت کارلو برای اطمينان مجدد از اينکه هيچ خطايی در تنظيم داده های هندسی رخ نداده است - استفاده ميشود.  </a:t>
            </a:r>
          </a:p>
          <a:p>
            <a:pPr algn="just" rtl="1">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a:t>
            </a:r>
            <a:endParaRPr lang="fa-IR" sz="2400">
              <a:solidFill>
                <a:schemeClr val="folHlink"/>
              </a:solidFill>
              <a:effectLst>
                <a:outerShdw blurRad="38100" dist="38100" dir="2700000" algn="tl">
                  <a:srgbClr val="000000"/>
                </a:outerShdw>
              </a:effectLst>
              <a:latin typeface="Times New Roman" pitchFamily="18" charset="0"/>
              <a:cs typeface="Times New Roman" pitchFamily="18" charset="0"/>
            </a:endParaRPr>
          </a:p>
          <a:p>
            <a:pPr algn="just">
              <a:defRPr/>
            </a:pPr>
            <a:r>
              <a:rPr lang="fa-IR" sz="2400">
                <a:solidFill>
                  <a:schemeClr val="folHlink"/>
                </a:solidFill>
                <a:effectLst>
                  <a:outerShdw blurRad="38100" dist="38100" dir="2700000" algn="tl">
                    <a:srgbClr val="000000"/>
                  </a:outerShdw>
                </a:effectLst>
                <a:latin typeface="Times New Roman" pitchFamily="18" charset="0"/>
                <a:cs typeface="Times New Roman" pitchFamily="18" charset="0"/>
              </a:rPr>
              <a:t>اگر محاسبه تنها بر مبنای يک روش صورت گيرد غيرقابل اعتماد است.                                                                      </a:t>
            </a:r>
            <a:r>
              <a:rPr lang="fa-IR" sz="2400">
                <a:effectLst>
                  <a:outerShdw blurRad="38100" dist="38100" dir="2700000" algn="tl">
                    <a:srgbClr val="000000"/>
                  </a:outerShdw>
                </a:effectLst>
                <a:latin typeface="Times New Roman" pitchFamily="18" charset="0"/>
                <a:cs typeface="Times New Roman" pitchFamily="18" charset="0"/>
              </a:rPr>
              <a:t>.</a:t>
            </a:r>
          </a:p>
          <a:p>
            <a:pPr algn="just" rtl="1">
              <a:defRPr/>
            </a:pPr>
            <a:r>
              <a:rPr lang="fa-IR" sz="2400">
                <a:effectLst>
                  <a:outerShdw blurRad="38100" dist="38100" dir="2700000" algn="tl">
                    <a:srgbClr val="000000"/>
                  </a:outerShdw>
                </a:effectLst>
                <a:latin typeface="Times New Roman" pitchFamily="18" charset="0"/>
                <a:cs typeface="Times New Roman" pitchFamily="18" charset="0"/>
              </a:rPr>
              <a:t>3</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برای محاسبه توزيع شار و قدرت </a:t>
            </a:r>
            <a:r>
              <a:rPr lang="ar-SA" sz="2400">
                <a:solidFill>
                  <a:schemeClr val="tx2"/>
                </a:solidFill>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رقيق شدن يا مصرف سوخت - ارزيابی اثرات فيدبک منفی راکتيويته ناشی از مصرف سوخت - خنک کننده </a:t>
            </a:r>
            <a:r>
              <a:rPr lang="ar-SA" sz="2400">
                <a:solidFill>
                  <a:schemeClr val="tx2"/>
                </a:solidFill>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کندکننده و چگالی آنها بکار ميرود</a:t>
            </a:r>
            <a:r>
              <a:rPr lang="fa-IR" sz="2400">
                <a:effectLst>
                  <a:outerShdw blurRad="38100" dist="38100" dir="2700000" algn="tl">
                    <a:srgbClr val="000000"/>
                  </a:outerShdw>
                </a:effectLst>
                <a:latin typeface="Times New Roman" pitchFamily="18" charset="0"/>
                <a:cs typeface="Times New Roman" pitchFamily="18" charset="0"/>
              </a:rPr>
              <a:t>.</a:t>
            </a:r>
            <a:r>
              <a:rPr lang="fa-IR" sz="2400">
                <a:latin typeface="Times New Roman" pitchFamily="18" charset="0"/>
                <a:cs typeface="Times New Roman" pitchFamily="18" charset="0"/>
              </a:rPr>
              <a:t>                                                                                        </a:t>
            </a:r>
          </a:p>
          <a:p>
            <a:pPr algn="r">
              <a:defRPr/>
            </a:pPr>
            <a:endParaRPr lang="en-US" sz="2400">
              <a:solidFill>
                <a:schemeClr val="tx2"/>
              </a:solidFill>
              <a:latin typeface="Times New Roman" pitchFamily="18" charset="0"/>
              <a:cs typeface="Times New Roman" pitchFamily="18" charset="0"/>
            </a:endParaRPr>
          </a:p>
          <a:p>
            <a:pPr algn="r">
              <a:defRPr/>
            </a:pPr>
            <a:endParaRPr lang="en-US" sz="2400">
              <a:solidFill>
                <a:schemeClr val="tx2"/>
              </a:solidFill>
              <a:latin typeface="Times New Roman" pitchFamily="18" charset="0"/>
              <a:cs typeface="Times New Roman" pitchFamily="18" charset="0"/>
            </a:endParaRPr>
          </a:p>
          <a:p>
            <a:pPr algn="r">
              <a:defRPr/>
            </a:pPr>
            <a:endParaRPr lang="en-US" sz="2400">
              <a:solidFill>
                <a:schemeClr val="tx2"/>
              </a:solidFill>
              <a:latin typeface="Times New Roman" pitchFamily="18" charset="0"/>
              <a:cs typeface="Times New Roman" pitchFamily="18" charset="0"/>
            </a:endParaRPr>
          </a:p>
          <a:p>
            <a:pPr algn="r">
              <a:defRPr/>
            </a:pPr>
            <a:endParaRPr lang="en-US" sz="2400">
              <a:solidFill>
                <a:schemeClr val="tx2"/>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Text Box 2050"/>
          <p:cNvSpPr txBox="1">
            <a:spLocks noChangeArrowheads="1"/>
          </p:cNvSpPr>
          <p:nvPr/>
        </p:nvSpPr>
        <p:spPr bwMode="auto">
          <a:xfrm>
            <a:off x="304800" y="57150"/>
            <a:ext cx="8737600" cy="6324600"/>
          </a:xfrm>
          <a:prstGeom prst="rect">
            <a:avLst/>
          </a:prstGeom>
          <a:noFill/>
          <a:ln w="25400">
            <a:solidFill>
              <a:srgbClr val="FFFF00"/>
            </a:solidFill>
            <a:miter lim="800000"/>
            <a:headEnd/>
            <a:tailEnd/>
          </a:ln>
          <a:effectLst/>
        </p:spPr>
        <p:txBody>
          <a:bodyPr>
            <a:spAutoFit/>
          </a:bodyPr>
          <a:lstStyle/>
          <a:p>
            <a:pPr algn="r">
              <a:spcBef>
                <a:spcPct val="50000"/>
              </a:spcBef>
              <a:defRPr/>
            </a:pPr>
            <a:r>
              <a:rPr lang="fa-IR" sz="2400">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در شکل نشان داده شده است.   در طرف چپ </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rPr>
              <a:t>WIMS</a:t>
            </a:r>
            <a:r>
              <a:rPr lang="en-US" sz="2400">
                <a:latin typeface="Times New Roman" pitchFamily="18" charset="0"/>
                <a:cs typeface="Times New Roman" pitchFamily="18" charset="0"/>
              </a:rPr>
              <a:t> </a:t>
            </a:r>
            <a:r>
              <a:rPr lang="fa-IR" sz="2400">
                <a:solidFill>
                  <a:schemeClr val="tx2"/>
                </a:solidFill>
                <a:latin typeface="Times New Roman" pitchFamily="18" charset="0"/>
                <a:cs typeface="Times New Roman" pitchFamily="18" charset="0"/>
              </a:rPr>
              <a:t>شمای کلی </a:t>
            </a:r>
            <a:endParaRPr lang="fa-IR"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rtl="1">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اين شکل داده ورودی مورد نياز در هر مرحله و در طرف راست آن داده های منتقل شده بين قسمت های مختلف کد مشخص شده است.                                                                           </a:t>
            </a:r>
          </a:p>
          <a:p>
            <a:pPr algn="just">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معادله ترابرد در هر مرحله که سطح ناميده ميشود برای اجتناب از سردرگمی با مراحل مختلف زمانی مصرف سوخت در  يکی از تقريب های کاملا شناخته شده آن حل ميشود.  بهرحال در مراحل زمانی مختلف معادلات برای نواحی متفاوت حل ميشوند.  مفهوم سلول واحد- در قسمت اول محاسبات (سطح 1) با نمايش سه يا چهار ناحيه ای از سلول واحد بصورت هندسه با تقارن استوانه ای </a:t>
            </a:r>
            <a:r>
              <a:rPr lang="ar-SA" sz="2400">
                <a:solidFill>
                  <a:schemeClr val="tx2"/>
                </a:solidFill>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تيغه ای و يا کروی بيان ميگردد.  اين سلول مشخصا برای ساده سازی در کد بکار ميرود.                                                      </a:t>
            </a:r>
          </a:p>
          <a:p>
            <a:pPr algn="just">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ترکيب و شعاع سلول واحد بوسيله داده های تعيين شده با مواد و انديس های طيف معادل در ورودی مشخص ميشود.  کاربر ميتواند در ورودی مواد را بعنوان سوخت-غلاف-خنک کننده ويا کندکننده معرفی نمايد.                                                                 </a:t>
            </a:r>
          </a:p>
          <a:p>
            <a:pPr algn="just">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همه مواد معرفی شده بعنوان سوخت با هم مخلوط شده و در مرکز استوانه </a:t>
            </a:r>
            <a:r>
              <a:rPr lang="ar-SA" sz="2400">
                <a:solidFill>
                  <a:schemeClr val="tx2"/>
                </a:solidFill>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صفحه و يا کره قرار ميگيرند. الگوريتم مشابهی برای ساير مواد تشکيل دهنده سلول واحد بکار ميرود.                                                                                                       </a:t>
            </a:r>
            <a:endParaRPr lang="en-US" sz="2400">
              <a:solidFill>
                <a:schemeClr val="tx2"/>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0418" name="Object 2"/>
          <p:cNvGraphicFramePr>
            <a:graphicFrameLocks noChangeAspect="1"/>
          </p:cNvGraphicFramePr>
          <p:nvPr/>
        </p:nvGraphicFramePr>
        <p:xfrm>
          <a:off x="-4978400" y="-304800"/>
          <a:ext cx="22656800" cy="7162800"/>
        </p:xfrm>
        <a:graphic>
          <a:graphicData uri="http://schemas.openxmlformats.org/presentationml/2006/ole">
            <mc:AlternateContent xmlns:mc="http://schemas.openxmlformats.org/markup-compatibility/2006">
              <mc:Choice xmlns:v="urn:schemas-microsoft-com:vml" Requires="v">
                <p:oleObj spid="_x0000_s1049" name="Drawing" r:id="rId3" imgW="4676760" imgH="2352600" progId="AutoCAD.Drawing.14">
                  <p:embed/>
                </p:oleObj>
              </mc:Choice>
              <mc:Fallback>
                <p:oleObj name="Drawing" r:id="rId3" imgW="4676760" imgH="2352600" progId="AutoCAD.Drawing.1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400" y="-304800"/>
                        <a:ext cx="22656800" cy="716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7" name="Rectangle 3"/>
          <p:cNvSpPr>
            <a:spLocks noChangeArrowheads="1"/>
          </p:cNvSpPr>
          <p:nvPr/>
        </p:nvSpPr>
        <p:spPr bwMode="auto">
          <a:xfrm>
            <a:off x="609600" y="-304800"/>
            <a:ext cx="7848600" cy="7162800"/>
          </a:xfrm>
          <a:prstGeom prst="rect">
            <a:avLst/>
          </a:prstGeom>
          <a:noFill/>
          <a:ln w="152400" cmpd="tri">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028" name="Rectangle 7"/>
          <p:cNvSpPr>
            <a:spLocks noChangeArrowheads="1"/>
          </p:cNvSpPr>
          <p:nvPr/>
        </p:nvSpPr>
        <p:spPr bwMode="auto">
          <a:xfrm>
            <a:off x="1828800" y="6172200"/>
            <a:ext cx="6096000" cy="4762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2400">
                <a:solidFill>
                  <a:srgbClr val="66FF99"/>
                </a:solidFill>
                <a:latin typeface="Times New Roman" panose="02020603050405020304" pitchFamily="18" charset="0"/>
                <a:cs typeface="Times New Roman" panose="02020603050405020304" pitchFamily="18" charset="0"/>
              </a:rPr>
              <a:t>WIMS </a:t>
            </a:r>
            <a:r>
              <a:rPr lang="fa-IR" sz="2400">
                <a:solidFill>
                  <a:srgbClr val="66FF99"/>
                </a:solidFill>
                <a:latin typeface="Times New Roman" panose="02020603050405020304" pitchFamily="18" charset="0"/>
                <a:cs typeface="Times New Roman" panose="02020603050405020304" pitchFamily="18" charset="0"/>
              </a:rPr>
              <a:t>شکل 1- شمای ساده شده کد</a:t>
            </a:r>
            <a:r>
              <a:rPr lang="fa-IR"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
        <p:nvSpPr>
          <p:cNvPr id="1029" name="Text Box 8"/>
          <p:cNvSpPr txBox="1">
            <a:spLocks noChangeArrowheads="1"/>
          </p:cNvSpPr>
          <p:nvPr/>
        </p:nvSpPr>
        <p:spPr bwMode="auto">
          <a:xfrm>
            <a:off x="1752600" y="6324600"/>
            <a:ext cx="558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endParaRPr lang="fa-IR" sz="2400">
              <a:latin typeface="Times New Roman" panose="02020603050405020304" pitchFamily="18" charset="0"/>
              <a:cs typeface="Times New Roman" panose="02020603050405020304" pitchFamily="18" charset="0"/>
            </a:endParaRPr>
          </a:p>
        </p:txBody>
      </p:sp>
      <p:sp>
        <p:nvSpPr>
          <p:cNvPr id="1030" name="WordArt 4"/>
          <p:cNvSpPr>
            <a:spLocks noChangeArrowheads="1" noChangeShapeType="1" noTextEdit="1"/>
          </p:cNvSpPr>
          <p:nvPr/>
        </p:nvSpPr>
        <p:spPr bwMode="auto">
          <a:xfrm rot="-397350">
            <a:off x="2133600" y="5486400"/>
            <a:ext cx="5257800" cy="762000"/>
          </a:xfrm>
          <a:prstGeom prst="rect">
            <a:avLst/>
          </a:prstGeom>
        </p:spPr>
        <p:txBody>
          <a:bodyPr wrap="none" fromWordArt="1">
            <a:prstTxWarp prst="textPlain">
              <a:avLst>
                <a:gd name="adj" fmla="val 50000"/>
              </a:avLst>
            </a:prstTxWarp>
            <a:scene3d>
              <a:camera prst="legacyPerspectiveBottomRight">
                <a:rot lat="0" lon="21239998" rev="0"/>
              </a:camera>
              <a:lightRig rig="legacyHarsh3" dir="l"/>
            </a:scene3d>
            <a:sp3d extrusionH="430200" prstMaterial="legacyMatte">
              <a:extrusionClr>
                <a:srgbClr val="C0C0C0"/>
              </a:extrusionClr>
              <a:contourClr>
                <a:srgbClr val="DCEBF5"/>
              </a:contourClr>
            </a:sp3d>
          </a:bodyPr>
          <a:lstStyle/>
          <a:p>
            <a:pPr algn="ctr"/>
            <a:r>
              <a:rPr lang="en-US" sz="3600" b="1" i="1"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760000" scaled="1"/>
                </a:gradFill>
                <a:latin typeface="Arial Black" panose="020B0A04020102020204" pitchFamily="34" charset="0"/>
              </a:rPr>
              <a:t>WIMS Simplified Flowchart</a:t>
            </a:r>
            <a:endParaRPr lang="fa-IR" sz="3600" b="1" i="1"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760000" scaled="1"/>
              </a:gradFill>
              <a:latin typeface="Arial Black" panose="020B0A04020102020204" pitchFamily="34" charset="0"/>
            </a:endParaRPr>
          </a:p>
        </p:txBody>
      </p:sp>
      <p:sp>
        <p:nvSpPr>
          <p:cNvPr id="1031" name="Text Box 12"/>
          <p:cNvSpPr txBox="1">
            <a:spLocks noChangeArrowheads="1"/>
          </p:cNvSpPr>
          <p:nvPr/>
        </p:nvSpPr>
        <p:spPr bwMode="auto">
          <a:xfrm>
            <a:off x="2514600" y="4572000"/>
            <a:ext cx="1524000" cy="274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200" b="1">
                <a:latin typeface="Times New Roman" panose="02020603050405020304" pitchFamily="18" charset="0"/>
                <a:cs typeface="Times New Roman" panose="02020603050405020304" pitchFamily="18" charset="0"/>
              </a:rPr>
              <a:t>Burn-up Step</a:t>
            </a:r>
          </a:p>
        </p:txBody>
      </p:sp>
      <p:sp>
        <p:nvSpPr>
          <p:cNvPr id="1032" name="Text Box 13"/>
          <p:cNvSpPr txBox="1">
            <a:spLocks noChangeArrowheads="1"/>
          </p:cNvSpPr>
          <p:nvPr/>
        </p:nvSpPr>
        <p:spPr bwMode="auto">
          <a:xfrm>
            <a:off x="3810000" y="3810000"/>
            <a:ext cx="1676400" cy="274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200" b="1">
                <a:latin typeface="Times New Roman" panose="02020603050405020304" pitchFamily="18" charset="0"/>
                <a:cs typeface="Times New Roman" panose="02020603050405020304" pitchFamily="18" charset="0"/>
              </a:rPr>
              <a:t>Leakage correction</a:t>
            </a:r>
          </a:p>
        </p:txBody>
      </p:sp>
      <p:sp>
        <p:nvSpPr>
          <p:cNvPr id="1033" name="Text Box 14"/>
          <p:cNvSpPr txBox="1">
            <a:spLocks noChangeArrowheads="1"/>
          </p:cNvSpPr>
          <p:nvPr/>
        </p:nvSpPr>
        <p:spPr bwMode="auto">
          <a:xfrm>
            <a:off x="2438400" y="3124200"/>
            <a:ext cx="1676400" cy="274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200" b="1">
                <a:latin typeface="Times New Roman" panose="02020603050405020304" pitchFamily="18" charset="0"/>
                <a:cs typeface="Times New Roman" panose="02020603050405020304" pitchFamily="18" charset="0"/>
              </a:rPr>
              <a:t>Buckling  treatment</a:t>
            </a:r>
          </a:p>
        </p:txBody>
      </p:sp>
      <p:sp>
        <p:nvSpPr>
          <p:cNvPr id="1034" name="Text Box 15"/>
          <p:cNvSpPr txBox="1">
            <a:spLocks noChangeArrowheads="1"/>
          </p:cNvSpPr>
          <p:nvPr/>
        </p:nvSpPr>
        <p:spPr bwMode="auto">
          <a:xfrm>
            <a:off x="3581400" y="2286000"/>
            <a:ext cx="19050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200" b="1">
                <a:latin typeface="Times New Roman" panose="02020603050405020304" pitchFamily="18" charset="0"/>
                <a:cs typeface="Times New Roman" panose="02020603050405020304" pitchFamily="18" charset="0"/>
              </a:rPr>
              <a:t>Few group calculation  in detailed  geometry</a:t>
            </a:r>
          </a:p>
        </p:txBody>
      </p:sp>
      <p:sp>
        <p:nvSpPr>
          <p:cNvPr id="1035" name="Text Box 16"/>
          <p:cNvSpPr txBox="1">
            <a:spLocks noChangeArrowheads="1"/>
          </p:cNvSpPr>
          <p:nvPr/>
        </p:nvSpPr>
        <p:spPr bwMode="auto">
          <a:xfrm>
            <a:off x="1905000" y="1447800"/>
            <a:ext cx="2438400" cy="5492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200" b="1">
                <a:latin typeface="Times New Roman" panose="02020603050405020304" pitchFamily="18" charset="0"/>
                <a:cs typeface="Times New Roman" panose="02020603050405020304" pitchFamily="18" charset="0"/>
              </a:rPr>
              <a:t>Detailed geometry &amp; composition </a:t>
            </a:r>
          </a:p>
          <a:p>
            <a:pPr eaLnBrk="1" hangingPunct="1">
              <a:spcBef>
                <a:spcPct val="50000"/>
              </a:spcBef>
            </a:pPr>
            <a:r>
              <a:rPr lang="en-US" sz="1200" b="1">
                <a:latin typeface="Times New Roman" panose="02020603050405020304" pitchFamily="18" charset="0"/>
                <a:cs typeface="Times New Roman" panose="02020603050405020304" pitchFamily="18" charset="0"/>
              </a:rPr>
              <a:t>of  a  supper cell</a:t>
            </a:r>
          </a:p>
        </p:txBody>
      </p:sp>
      <p:sp>
        <p:nvSpPr>
          <p:cNvPr id="1036" name="Text Box 17"/>
          <p:cNvSpPr txBox="1">
            <a:spLocks noChangeArrowheads="1"/>
          </p:cNvSpPr>
          <p:nvPr/>
        </p:nvSpPr>
        <p:spPr bwMode="auto">
          <a:xfrm>
            <a:off x="3733800" y="762000"/>
            <a:ext cx="1752600" cy="5492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200" b="1">
                <a:latin typeface="Times New Roman" panose="02020603050405020304" pitchFamily="18" charset="0"/>
                <a:cs typeface="Times New Roman" panose="02020603050405020304" pitchFamily="18" charset="0"/>
              </a:rPr>
              <a:t>Calculation of the basic</a:t>
            </a:r>
          </a:p>
          <a:p>
            <a:pPr eaLnBrk="1" hangingPunct="1">
              <a:spcBef>
                <a:spcPct val="50000"/>
              </a:spcBef>
            </a:pPr>
            <a:r>
              <a:rPr lang="en-US" sz="1200" b="1">
                <a:latin typeface="Times New Roman" panose="02020603050405020304" pitchFamily="18" charset="0"/>
                <a:cs typeface="Times New Roman" panose="02020603050405020304" pitchFamily="18" charset="0"/>
              </a:rPr>
              <a:t> pin cell in 69 groups</a:t>
            </a:r>
          </a:p>
        </p:txBody>
      </p:sp>
      <p:sp>
        <p:nvSpPr>
          <p:cNvPr id="1037" name="Text Box 18"/>
          <p:cNvSpPr txBox="1">
            <a:spLocks noChangeArrowheads="1"/>
          </p:cNvSpPr>
          <p:nvPr/>
        </p:nvSpPr>
        <p:spPr bwMode="auto">
          <a:xfrm>
            <a:off x="1905000" y="0"/>
            <a:ext cx="2209800" cy="5492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200" b="1">
                <a:latin typeface="Times New Roman" panose="02020603050405020304" pitchFamily="18" charset="0"/>
                <a:cs typeface="Times New Roman" panose="02020603050405020304" pitchFamily="18" charset="0"/>
              </a:rPr>
              <a:t>Geometry &amp; composition of </a:t>
            </a:r>
          </a:p>
          <a:p>
            <a:pPr eaLnBrk="1" hangingPunct="1">
              <a:spcBef>
                <a:spcPct val="50000"/>
              </a:spcBef>
            </a:pPr>
            <a:r>
              <a:rPr lang="en-US" sz="1200" b="1">
                <a:latin typeface="Times New Roman" panose="02020603050405020304" pitchFamily="18" charset="0"/>
                <a:cs typeface="Times New Roman" panose="02020603050405020304" pitchFamily="18" charset="0"/>
              </a:rPr>
              <a:t>Material with indices&gt;0</a:t>
            </a:r>
          </a:p>
        </p:txBody>
      </p:sp>
      <p:sp>
        <p:nvSpPr>
          <p:cNvPr id="1038" name="Text Box 19"/>
          <p:cNvSpPr txBox="1">
            <a:spLocks noChangeArrowheads="1"/>
          </p:cNvSpPr>
          <p:nvPr/>
        </p:nvSpPr>
        <p:spPr bwMode="auto">
          <a:xfrm>
            <a:off x="3810000" y="5334000"/>
            <a:ext cx="1676400" cy="274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200" b="1">
                <a:latin typeface="Times New Roman" panose="02020603050405020304" pitchFamily="18" charset="0"/>
                <a:cs typeface="Times New Roman" panose="02020603050405020304" pitchFamily="18" charset="0"/>
              </a:rPr>
              <a:t>Burn-up calculations</a:t>
            </a:r>
          </a:p>
        </p:txBody>
      </p:sp>
      <p:sp>
        <p:nvSpPr>
          <p:cNvPr id="1039" name="Text Box 20"/>
          <p:cNvSpPr txBox="1">
            <a:spLocks noChangeArrowheads="1"/>
          </p:cNvSpPr>
          <p:nvPr/>
        </p:nvSpPr>
        <p:spPr bwMode="auto">
          <a:xfrm>
            <a:off x="5105400" y="4495800"/>
            <a:ext cx="24384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200" b="1">
                <a:latin typeface="Times New Roman" panose="02020603050405020304" pitchFamily="18" charset="0"/>
                <a:cs typeface="Times New Roman" panose="02020603050405020304" pitchFamily="18" charset="0"/>
              </a:rPr>
              <a:t>Few &amp; 2-group macro x-sections Kinf – Keff - few group</a:t>
            </a:r>
          </a:p>
        </p:txBody>
      </p:sp>
      <p:sp>
        <p:nvSpPr>
          <p:cNvPr id="1040" name="Text Box 21"/>
          <p:cNvSpPr txBox="1">
            <a:spLocks noChangeArrowheads="1"/>
          </p:cNvSpPr>
          <p:nvPr/>
        </p:nvSpPr>
        <p:spPr bwMode="auto">
          <a:xfrm>
            <a:off x="5105400" y="3124200"/>
            <a:ext cx="2057400" cy="274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200" b="1">
                <a:latin typeface="Times New Roman" panose="02020603050405020304" pitchFamily="18" charset="0"/>
                <a:cs typeface="Times New Roman" panose="02020603050405020304" pitchFamily="18" charset="0"/>
              </a:rPr>
              <a:t>Few group macro x-sections</a:t>
            </a:r>
          </a:p>
        </p:txBody>
      </p:sp>
      <p:sp>
        <p:nvSpPr>
          <p:cNvPr id="1041" name="Text Box 22"/>
          <p:cNvSpPr txBox="1">
            <a:spLocks noChangeArrowheads="1"/>
          </p:cNvSpPr>
          <p:nvPr/>
        </p:nvSpPr>
        <p:spPr bwMode="auto">
          <a:xfrm>
            <a:off x="5105400" y="1447800"/>
            <a:ext cx="1752600" cy="5492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200" b="1">
                <a:latin typeface="Times New Roman" panose="02020603050405020304" pitchFamily="18" charset="0"/>
                <a:cs typeface="Times New Roman" panose="02020603050405020304" pitchFamily="18" charset="0"/>
              </a:rPr>
              <a:t>Multi-group &amp; K-inf</a:t>
            </a:r>
          </a:p>
          <a:p>
            <a:pPr eaLnBrk="1" hangingPunct="1">
              <a:spcBef>
                <a:spcPct val="50000"/>
              </a:spcBef>
            </a:pPr>
            <a:r>
              <a:rPr lang="en-US" sz="1200" b="1">
                <a:latin typeface="Times New Roman" panose="02020603050405020304" pitchFamily="18" charset="0"/>
                <a:cs typeface="Times New Roman" panose="02020603050405020304" pitchFamily="18" charset="0"/>
              </a:rPr>
              <a:t>X-sections</a:t>
            </a:r>
          </a:p>
        </p:txBody>
      </p:sp>
      <p:sp>
        <p:nvSpPr>
          <p:cNvPr id="1042" name="Text Box 23"/>
          <p:cNvSpPr txBox="1">
            <a:spLocks noChangeArrowheads="1"/>
          </p:cNvSpPr>
          <p:nvPr/>
        </p:nvSpPr>
        <p:spPr bwMode="auto">
          <a:xfrm>
            <a:off x="5105400" y="76200"/>
            <a:ext cx="16764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b="1">
                <a:latin typeface="Times New Roman" panose="02020603050405020304" pitchFamily="18" charset="0"/>
                <a:cs typeface="Times New Roman" panose="02020603050405020304" pitchFamily="18" charset="0"/>
              </a:rPr>
              <a:t>69- group Library</a:t>
            </a:r>
          </a:p>
        </p:txBody>
      </p:sp>
      <p:sp>
        <p:nvSpPr>
          <p:cNvPr id="1043" name="Rectangle 24"/>
          <p:cNvSpPr>
            <a:spLocks noChangeArrowheads="1"/>
          </p:cNvSpPr>
          <p:nvPr/>
        </p:nvSpPr>
        <p:spPr bwMode="auto">
          <a:xfrm>
            <a:off x="4140200" y="476250"/>
            <a:ext cx="865188" cy="2889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b="1">
                <a:solidFill>
                  <a:srgbClr val="FF33CC"/>
                </a:solidFill>
                <a:latin typeface="Times New Roman" panose="02020603050405020304" pitchFamily="18" charset="0"/>
                <a:cs typeface="Times New Roman" panose="02020603050405020304" pitchFamily="18" charset="0"/>
              </a:rPr>
              <a:t>Level-1</a:t>
            </a:r>
          </a:p>
        </p:txBody>
      </p:sp>
      <p:sp>
        <p:nvSpPr>
          <p:cNvPr id="1044" name="Rectangle 26"/>
          <p:cNvSpPr>
            <a:spLocks noChangeArrowheads="1"/>
          </p:cNvSpPr>
          <p:nvPr/>
        </p:nvSpPr>
        <p:spPr bwMode="auto">
          <a:xfrm>
            <a:off x="4067175" y="1989138"/>
            <a:ext cx="865188" cy="2889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b="1">
                <a:solidFill>
                  <a:srgbClr val="FF33CC"/>
                </a:solidFill>
                <a:latin typeface="Times New Roman" panose="02020603050405020304" pitchFamily="18" charset="0"/>
                <a:cs typeface="Times New Roman" panose="02020603050405020304" pitchFamily="18" charset="0"/>
              </a:rPr>
              <a:t>Level-2</a:t>
            </a:r>
          </a:p>
        </p:txBody>
      </p:sp>
      <p:sp>
        <p:nvSpPr>
          <p:cNvPr id="1045" name="Rectangle 27"/>
          <p:cNvSpPr>
            <a:spLocks noChangeArrowheads="1"/>
          </p:cNvSpPr>
          <p:nvPr/>
        </p:nvSpPr>
        <p:spPr bwMode="auto">
          <a:xfrm>
            <a:off x="4140200" y="3500438"/>
            <a:ext cx="865188" cy="2889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b="1">
                <a:solidFill>
                  <a:srgbClr val="FF33CC"/>
                </a:solidFill>
                <a:latin typeface="Times New Roman" panose="02020603050405020304" pitchFamily="18" charset="0"/>
                <a:cs typeface="Times New Roman" panose="02020603050405020304" pitchFamily="18" charset="0"/>
              </a:rPr>
              <a:t>Level-3</a:t>
            </a:r>
          </a:p>
        </p:txBody>
      </p:sp>
      <p:sp>
        <p:nvSpPr>
          <p:cNvPr id="1046" name="Rectangle 28"/>
          <p:cNvSpPr>
            <a:spLocks noChangeArrowheads="1"/>
          </p:cNvSpPr>
          <p:nvPr/>
        </p:nvSpPr>
        <p:spPr bwMode="auto">
          <a:xfrm>
            <a:off x="4140200" y="5013325"/>
            <a:ext cx="865188" cy="2889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b="1">
                <a:solidFill>
                  <a:srgbClr val="FF33CC"/>
                </a:solidFill>
                <a:latin typeface="Times New Roman" panose="02020603050405020304" pitchFamily="18" charset="0"/>
                <a:cs typeface="Times New Roman" panose="02020603050405020304" pitchFamily="18" charset="0"/>
              </a:rPr>
              <a:t>Level-4</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499"/>
                                          </p:stCondLst>
                                        </p:cTn>
                                        <p:tgtEl>
                                          <p:spTgt spid="60418"/>
                                        </p:tgtEl>
                                        <p:attrNameLst>
                                          <p:attrName>style.visibility</p:attrName>
                                        </p:attrNameLst>
                                      </p:cBhvr>
                                      <p:to>
                                        <p:strVal val="visible"/>
                                      </p:to>
                                    </p:set>
                                    <p:anim to="" calcmode="lin" valueType="num">
                                      <p:cBhvr>
                                        <p:cTn id="7" dur="1" fill="hold"/>
                                        <p:tgtEl>
                                          <p:spTgt spid="604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711200" y="400050"/>
            <a:ext cx="7213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sz="2400">
              <a:latin typeface="Times New Roman" panose="02020603050405020304" pitchFamily="18" charset="0"/>
              <a:cs typeface="Times New Roman" panose="02020603050405020304" pitchFamily="18" charset="0"/>
            </a:endParaRPr>
          </a:p>
        </p:txBody>
      </p:sp>
      <p:sp>
        <p:nvSpPr>
          <p:cNvPr id="13315" name="Text Box 3"/>
          <p:cNvSpPr txBox="1">
            <a:spLocks noChangeArrowheads="1"/>
          </p:cNvSpPr>
          <p:nvPr/>
        </p:nvSpPr>
        <p:spPr bwMode="auto">
          <a:xfrm>
            <a:off x="508000" y="171450"/>
            <a:ext cx="8636000" cy="6508750"/>
          </a:xfrm>
          <a:prstGeom prst="rect">
            <a:avLst/>
          </a:prstGeom>
          <a:noFill/>
          <a:ln w="25400">
            <a:solidFill>
              <a:srgbClr val="FFFF00"/>
            </a:solidFill>
            <a:miter lim="800000"/>
            <a:headEnd/>
            <a:tailEnd/>
          </a:ln>
          <a:effectLst/>
        </p:spPr>
        <p:txBody>
          <a:bodyPr>
            <a:spAutoFit/>
          </a:bodyPr>
          <a:lstStyle/>
          <a:p>
            <a:pPr algn="r">
              <a:spcBef>
                <a:spcPct val="50000"/>
              </a:spcBef>
              <a:defRPr/>
            </a:pPr>
            <a:r>
              <a:rPr lang="en-US" sz="2400" u="sng">
                <a:solidFill>
                  <a:srgbClr val="66FF99"/>
                </a:solidFill>
                <a:effectLst>
                  <a:outerShdw blurRad="38100" dist="38100" dir="2700000" algn="tl">
                    <a:srgbClr val="000000"/>
                  </a:outerShdw>
                </a:effectLst>
                <a:latin typeface="Times New Roman" pitchFamily="18" charset="0"/>
                <a:cs typeface="Times New Roman" pitchFamily="18" charset="0"/>
              </a:rPr>
              <a:t>Winfrith Improved Multi group Scheme</a:t>
            </a:r>
            <a:r>
              <a:rPr lang="fa-IR" sz="2400" u="sng">
                <a:solidFill>
                  <a:srgbClr val="66FF99"/>
                </a:solidFill>
                <a:effectLst>
                  <a:outerShdw blurRad="38100" dist="38100" dir="2700000" algn="tl">
                    <a:srgbClr val="000000"/>
                  </a:outerShdw>
                </a:effectLst>
                <a:latin typeface="Times New Roman" pitchFamily="18" charset="0"/>
                <a:cs typeface="Times New Roman" pitchFamily="18" charset="0"/>
              </a:rPr>
              <a:t> </a:t>
            </a:r>
            <a:r>
              <a:rPr lang="en-US" sz="2400" u="sng">
                <a:solidFill>
                  <a:srgbClr val="66FF99"/>
                </a:solidFill>
                <a:effectLst>
                  <a:outerShdw blurRad="38100" dist="38100" dir="2700000" algn="tl">
                    <a:srgbClr val="000000"/>
                  </a:outerShdw>
                </a:effectLst>
                <a:latin typeface="Times New Roman" pitchFamily="18" charset="0"/>
                <a:cs typeface="Times New Roman" pitchFamily="18" charset="0"/>
              </a:rPr>
              <a:t>(WIMS)</a:t>
            </a:r>
            <a:endParaRPr lang="fa-IR" sz="2400" u="sng">
              <a:solidFill>
                <a:srgbClr val="66FF99"/>
              </a:solidFill>
              <a:latin typeface="Times New Roman" pitchFamily="18" charset="0"/>
              <a:cs typeface="Times New Roman" pitchFamily="18" charset="0"/>
            </a:endParaRPr>
          </a:p>
          <a:p>
            <a:pPr algn="just">
              <a:spcBef>
                <a:spcPct val="50000"/>
              </a:spcBef>
              <a:defRPr/>
            </a:pPr>
            <a:r>
              <a:rPr lang="fa-IR" sz="2400">
                <a:solidFill>
                  <a:schemeClr val="tx2"/>
                </a:solidFill>
                <a:latin typeface="Times New Roman" pitchFamily="18" charset="0"/>
                <a:cs typeface="Times New Roman" pitchFamily="18" charset="0"/>
              </a:rPr>
              <a:t>نسخه های اين کد کامپيوتری از سال 1960 با بهم پيوستن مجموعه ای از برنامه ها به زبان فرترن 4 نوشته شده و توسعه يافته اند. در حال حاضر نسخه های زيادی از اين کد موجود می باشد که عبارتند از:                                                        </a:t>
            </a:r>
          </a:p>
          <a:p>
            <a:pPr>
              <a:spcBef>
                <a:spcPct val="50000"/>
              </a:spcBef>
              <a:defRPr/>
            </a:pPr>
            <a:r>
              <a:rPr lang="en-US" sz="2000" b="1">
                <a:solidFill>
                  <a:srgbClr val="CCECFF"/>
                </a:solidFill>
                <a:latin typeface="Times New Roman" pitchFamily="18" charset="0"/>
                <a:cs typeface="Times New Roman" pitchFamily="18" charset="0"/>
              </a:rPr>
              <a:t>WIMSA –WIMSB – WIMSD –WIMSE – LWRWIMS –MONK5W</a:t>
            </a:r>
            <a:r>
              <a:rPr lang="en-US" sz="2000" b="1">
                <a:latin typeface="Times New Roman" pitchFamily="18" charset="0"/>
                <a:cs typeface="Times New Roman" pitchFamily="18" charset="0"/>
              </a:rPr>
              <a:t> </a:t>
            </a:r>
            <a:endParaRPr lang="fa-IR" sz="2000" b="1">
              <a:latin typeface="Times New Roman" pitchFamily="18" charset="0"/>
              <a:cs typeface="Times New Roman" pitchFamily="18" charset="0"/>
            </a:endParaRPr>
          </a:p>
          <a:p>
            <a:pPr>
              <a:spcBef>
                <a:spcPct val="50000"/>
              </a:spcBef>
              <a:defRPr/>
            </a:pPr>
            <a:r>
              <a:rPr lang="en-US" sz="2000" b="1">
                <a:solidFill>
                  <a:schemeClr val="folHlink"/>
                </a:solidFill>
                <a:latin typeface="Times New Roman" pitchFamily="18" charset="0"/>
                <a:cs typeface="Times New Roman" pitchFamily="18" charset="0"/>
              </a:rPr>
              <a:t>WIMSD: WIMSD2 –WIMSD3-WIMSD4 - WIMSD5</a:t>
            </a:r>
            <a:endParaRPr lang="fa-IR" sz="2000" b="1">
              <a:solidFill>
                <a:schemeClr val="folHlink"/>
              </a:solidFill>
              <a:latin typeface="Times New Roman" pitchFamily="18" charset="0"/>
              <a:cs typeface="Times New Roman" pitchFamily="18" charset="0"/>
            </a:endParaRPr>
          </a:p>
          <a:p>
            <a:pPr algn="just">
              <a:spcBef>
                <a:spcPct val="50000"/>
              </a:spcBef>
              <a:defRPr/>
            </a:pPr>
            <a:r>
              <a:rPr lang="fa-IR" sz="2400">
                <a:solidFill>
                  <a:schemeClr val="tx2"/>
                </a:solidFill>
                <a:latin typeface="Times New Roman" pitchFamily="18" charset="0"/>
                <a:cs typeface="Times New Roman" pitchFamily="18" charset="0"/>
              </a:rPr>
              <a:t>اين کد قابليت توليد ثابت های گروهی- ضريب تکثير بي نهايت و موثر و تعداد ديگری از پارامترهای شبکه راکتور در حالت ايستا و نيز انجام محاسبات مصرف سوخت را   استفاده می کنند.          </a:t>
            </a:r>
            <a:r>
              <a:rPr lang="en-US" sz="2400">
                <a:solidFill>
                  <a:schemeClr val="tx2"/>
                </a:solidFill>
                <a:latin typeface="Times New Roman" pitchFamily="18" charset="0"/>
                <a:cs typeface="Times New Roman" pitchFamily="18" charset="0"/>
              </a:rPr>
              <a:t>ENDF</a:t>
            </a:r>
            <a:r>
              <a:rPr lang="fa-IR" sz="2400">
                <a:solidFill>
                  <a:schemeClr val="tx2"/>
                </a:solidFill>
                <a:latin typeface="Times New Roman" pitchFamily="18" charset="0"/>
                <a:cs typeface="Times New Roman" pitchFamily="18" charset="0"/>
              </a:rPr>
              <a:t> دارد.  تمام نسخه های اين کد از داده های هسته ای </a:t>
            </a:r>
          </a:p>
          <a:p>
            <a:pPr algn="just">
              <a:spcBef>
                <a:spcPct val="50000"/>
              </a:spcBef>
              <a:defRPr/>
            </a:pPr>
            <a:r>
              <a:rPr lang="fa-IR" sz="2400">
                <a:solidFill>
                  <a:schemeClr val="tx2"/>
                </a:solidFill>
                <a:latin typeface="Times New Roman" pitchFamily="18" charset="0"/>
                <a:cs typeface="Times New Roman" pitchFamily="18" charset="0"/>
              </a:rPr>
              <a:t>اين کد توانايی توليد ثابت های گروهی                                           را  دارد: </a:t>
            </a:r>
          </a:p>
          <a:p>
            <a:pPr algn="r">
              <a:spcBef>
                <a:spcPct val="50000"/>
              </a:spcBef>
              <a:defRPr/>
            </a:pPr>
            <a:r>
              <a:rPr lang="fa-IR" sz="2400">
                <a:solidFill>
                  <a:schemeClr val="tx2"/>
                </a:solidFill>
                <a:latin typeface="Times New Roman" pitchFamily="18" charset="0"/>
                <a:cs typeface="Times New Roman" pitchFamily="18" charset="0"/>
              </a:rPr>
              <a:t> کتابخانه اين کد برای راکتورهای حرارتی آب سبک توليد گرديده و شامل 69 گروه انرژی می باشد:    </a:t>
            </a:r>
            <a:endParaRPr lang="en-US" sz="2400">
              <a:solidFill>
                <a:schemeClr val="tx2"/>
              </a:solidFill>
              <a:latin typeface="Times New Roman" pitchFamily="18" charset="0"/>
              <a:cs typeface="Times New Roman" pitchFamily="18" charset="0"/>
            </a:endParaRPr>
          </a:p>
          <a:p>
            <a:pPr algn="just">
              <a:spcBef>
                <a:spcPct val="50000"/>
              </a:spcBef>
              <a:defRPr/>
            </a:pPr>
            <a:endParaRPr lang="en-US" sz="2400">
              <a:solidFill>
                <a:schemeClr val="tx2"/>
              </a:solidFill>
              <a:latin typeface="Times New Roman" pitchFamily="18" charset="0"/>
              <a:cs typeface="Times New Roman" pitchFamily="18" charset="0"/>
            </a:endParaRPr>
          </a:p>
          <a:p>
            <a:pPr algn="just">
              <a:spcBef>
                <a:spcPct val="50000"/>
              </a:spcBef>
              <a:defRPr/>
            </a:pPr>
            <a:r>
              <a:rPr lang="fa-IR" sz="2400">
                <a:solidFill>
                  <a:schemeClr val="tx2"/>
                </a:solidFill>
                <a:latin typeface="Times New Roman" pitchFamily="18" charset="0"/>
                <a:cs typeface="Times New Roman" pitchFamily="18" charset="0"/>
              </a:rPr>
              <a:t>                                                                             </a:t>
            </a:r>
            <a:endParaRPr lang="en-US" sz="2400">
              <a:solidFill>
                <a:schemeClr val="tx2"/>
              </a:solidFill>
              <a:latin typeface="Times New Roman" pitchFamily="18" charset="0"/>
              <a:cs typeface="Times New Roman" pitchFamily="18" charset="0"/>
            </a:endParaRPr>
          </a:p>
        </p:txBody>
      </p:sp>
      <p:graphicFrame>
        <p:nvGraphicFramePr>
          <p:cNvPr id="13370" name="Group 58"/>
          <p:cNvGraphicFramePr>
            <a:graphicFrameLocks noGrp="1"/>
          </p:cNvGraphicFramePr>
          <p:nvPr/>
        </p:nvGraphicFramePr>
        <p:xfrm>
          <a:off x="1600200" y="5181600"/>
          <a:ext cx="2514600" cy="1743075"/>
        </p:xfrm>
        <a:graphic>
          <a:graphicData uri="http://schemas.openxmlformats.org/drawingml/2006/table">
            <a:tbl>
              <a:tblPr/>
              <a:tblGrid>
                <a:gridCol w="1257300"/>
                <a:gridCol w="1257300"/>
              </a:tblGrid>
              <a:tr h="4667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smtClean="0">
                          <a:ln>
                            <a:noFill/>
                          </a:ln>
                          <a:solidFill>
                            <a:srgbClr val="FF33CC"/>
                          </a:solidFill>
                          <a:effectLst>
                            <a:outerShdw blurRad="38100" dist="38100" dir="2700000" algn="tl">
                              <a:srgbClr val="000000"/>
                            </a:outerShdw>
                          </a:effectLst>
                          <a:latin typeface="Tahoma" pitchFamily="34" charset="0"/>
                          <a:cs typeface="Arial" pitchFamily="34" charset="0"/>
                        </a:rPr>
                        <a:t>گروه   </a:t>
                      </a:r>
                      <a:endParaRPr kumimoji="0" lang="en-US" sz="1800" b="1" i="0" u="none" strike="noStrike" cap="none" normalizeH="0" baseline="0" smtClean="0">
                        <a:ln>
                          <a:noFill/>
                        </a:ln>
                        <a:solidFill>
                          <a:srgbClr val="FF33CC"/>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smtClean="0">
                          <a:ln>
                            <a:noFill/>
                          </a:ln>
                          <a:solidFill>
                            <a:srgbClr val="FF33CC"/>
                          </a:solidFill>
                          <a:effectLst>
                            <a:outerShdw blurRad="38100" dist="38100" dir="2700000" algn="tl">
                              <a:srgbClr val="000000"/>
                            </a:outerShdw>
                          </a:effectLst>
                          <a:latin typeface="Tahoma" pitchFamily="34" charset="0"/>
                          <a:cs typeface="Arial" pitchFamily="34" charset="0"/>
                        </a:rPr>
                        <a:t>نوع</a:t>
                      </a:r>
                      <a:endParaRPr kumimoji="0" lang="en-US" sz="1800" b="1" i="0" u="none" strike="noStrike" cap="none" normalizeH="0" baseline="0" smtClean="0">
                        <a:ln>
                          <a:noFill/>
                        </a:ln>
                        <a:solidFill>
                          <a:srgbClr val="FF33CC"/>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425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smtClean="0">
                          <a:ln>
                            <a:noFill/>
                          </a:ln>
                          <a:solidFill>
                            <a:srgbClr val="FF33CC"/>
                          </a:solidFill>
                          <a:effectLst>
                            <a:outerShdw blurRad="38100" dist="38100" dir="2700000" algn="tl">
                              <a:srgbClr val="000000"/>
                            </a:outerShdw>
                          </a:effectLst>
                          <a:latin typeface="Tahoma" pitchFamily="34" charset="0"/>
                          <a:cs typeface="Arial" pitchFamily="34" charset="0"/>
                        </a:rPr>
                        <a:t>1  - 14 </a:t>
                      </a:r>
                      <a:endParaRPr kumimoji="0" lang="en-US" sz="1800" b="1" i="0" u="none" strike="noStrike" cap="none" normalizeH="0" baseline="0" smtClean="0">
                        <a:ln>
                          <a:noFill/>
                        </a:ln>
                        <a:solidFill>
                          <a:srgbClr val="FF33CC"/>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smtClean="0">
                          <a:ln>
                            <a:noFill/>
                          </a:ln>
                          <a:solidFill>
                            <a:srgbClr val="FF33CC"/>
                          </a:solidFill>
                          <a:effectLst>
                            <a:outerShdw blurRad="38100" dist="38100" dir="2700000" algn="tl">
                              <a:srgbClr val="000000"/>
                            </a:outerShdw>
                          </a:effectLst>
                          <a:latin typeface="Tahoma" pitchFamily="34" charset="0"/>
                          <a:cs typeface="Arial" pitchFamily="34" charset="0"/>
                        </a:rPr>
                        <a:t>سريع</a:t>
                      </a:r>
                      <a:endParaRPr kumimoji="0" lang="en-US" sz="1800" b="1" i="0" u="none" strike="noStrike" cap="none" normalizeH="0" baseline="0" smtClean="0">
                        <a:ln>
                          <a:noFill/>
                        </a:ln>
                        <a:solidFill>
                          <a:srgbClr val="FF33CC"/>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425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smtClean="0">
                          <a:ln>
                            <a:noFill/>
                          </a:ln>
                          <a:solidFill>
                            <a:srgbClr val="FF33CC"/>
                          </a:solidFill>
                          <a:effectLst>
                            <a:outerShdw blurRad="38100" dist="38100" dir="2700000" algn="tl">
                              <a:srgbClr val="000000"/>
                            </a:outerShdw>
                          </a:effectLst>
                          <a:latin typeface="Tahoma" pitchFamily="34" charset="0"/>
                          <a:cs typeface="Arial" pitchFamily="34" charset="0"/>
                        </a:rPr>
                        <a:t>15 - 27</a:t>
                      </a:r>
                      <a:endParaRPr kumimoji="0" lang="en-US" sz="1800" b="1" i="0" u="none" strike="noStrike" cap="none" normalizeH="0" baseline="0" smtClean="0">
                        <a:ln>
                          <a:noFill/>
                        </a:ln>
                        <a:solidFill>
                          <a:srgbClr val="FF33CC"/>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smtClean="0">
                          <a:ln>
                            <a:noFill/>
                          </a:ln>
                          <a:solidFill>
                            <a:srgbClr val="FF33CC"/>
                          </a:solidFill>
                          <a:effectLst>
                            <a:outerShdw blurRad="38100" dist="38100" dir="2700000" algn="tl">
                              <a:srgbClr val="000000"/>
                            </a:outerShdw>
                          </a:effectLst>
                          <a:latin typeface="Tahoma" pitchFamily="34" charset="0"/>
                          <a:cs typeface="Arial" pitchFamily="34" charset="0"/>
                        </a:rPr>
                        <a:t>رزنانس</a:t>
                      </a:r>
                      <a:endParaRPr kumimoji="0" lang="en-US" sz="1800" b="1" i="0" u="none" strike="noStrike" cap="none" normalizeH="0" baseline="0" smtClean="0">
                        <a:ln>
                          <a:noFill/>
                        </a:ln>
                        <a:solidFill>
                          <a:srgbClr val="FF33CC"/>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425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smtClean="0">
                          <a:ln>
                            <a:noFill/>
                          </a:ln>
                          <a:solidFill>
                            <a:srgbClr val="FF33CC"/>
                          </a:solidFill>
                          <a:effectLst>
                            <a:outerShdw blurRad="38100" dist="38100" dir="2700000" algn="tl">
                              <a:srgbClr val="000000"/>
                            </a:outerShdw>
                          </a:effectLst>
                          <a:latin typeface="Tahoma" pitchFamily="34" charset="0"/>
                          <a:cs typeface="Arial" pitchFamily="34" charset="0"/>
                        </a:rPr>
                        <a:t>28-69</a:t>
                      </a:r>
                      <a:endParaRPr kumimoji="0" lang="en-US" sz="1800" b="1" i="0" u="none" strike="noStrike" cap="none" normalizeH="0" baseline="0" smtClean="0">
                        <a:ln>
                          <a:noFill/>
                        </a:ln>
                        <a:solidFill>
                          <a:srgbClr val="FF33CC"/>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smtClean="0">
                          <a:ln>
                            <a:noFill/>
                          </a:ln>
                          <a:solidFill>
                            <a:srgbClr val="FF33CC"/>
                          </a:solidFill>
                          <a:effectLst>
                            <a:outerShdw blurRad="38100" dist="38100" dir="2700000" algn="tl">
                              <a:srgbClr val="000000"/>
                            </a:outerShdw>
                          </a:effectLst>
                          <a:latin typeface="Tahoma" pitchFamily="34" charset="0"/>
                          <a:cs typeface="Arial" pitchFamily="34" charset="0"/>
                        </a:rPr>
                        <a:t>حرارتی</a:t>
                      </a:r>
                      <a:endParaRPr kumimoji="0" lang="en-US" sz="1800" b="1" i="0" u="none" strike="noStrike" cap="none" normalizeH="0" baseline="0" smtClean="0">
                        <a:ln>
                          <a:noFill/>
                        </a:ln>
                        <a:solidFill>
                          <a:srgbClr val="FF33CC"/>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pic>
        <p:nvPicPr>
          <p:cNvPr id="45077" name="Picture 53" descr="eq3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038600"/>
            <a:ext cx="33528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3" descr="eq6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114800"/>
            <a:ext cx="3962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 Box 2"/>
          <p:cNvSpPr txBox="1">
            <a:spLocks noChangeArrowheads="1"/>
          </p:cNvSpPr>
          <p:nvPr/>
        </p:nvSpPr>
        <p:spPr bwMode="auto">
          <a:xfrm>
            <a:off x="406400" y="0"/>
            <a:ext cx="8737600" cy="6689725"/>
          </a:xfrm>
          <a:prstGeom prst="rect">
            <a:avLst/>
          </a:prstGeom>
          <a:noFill/>
          <a:ln w="25400">
            <a:solidFill>
              <a:srgbClr val="FFFF00"/>
            </a:solidFill>
            <a:miter lim="800000"/>
            <a:headEnd/>
            <a:tailEnd/>
          </a:ln>
          <a:effectLst/>
        </p:spPr>
        <p:txBody>
          <a:bodyPr>
            <a:spAutoFit/>
          </a:bodyPr>
          <a:lstStyle/>
          <a:p>
            <a:pPr algn="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بطور کلی محاسبات اين کد را ميتوان به سه بخش تقسيم نمود:</a:t>
            </a:r>
          </a:p>
          <a:p>
            <a:pPr algn="r">
              <a:defRPr/>
            </a:pPr>
            <a:r>
              <a:rPr lang="en-US" sz="2400">
                <a:solidFill>
                  <a:schemeClr val="folHlink"/>
                </a:solidFill>
                <a:effectLst>
                  <a:outerShdw blurRad="38100" dist="38100" dir="2700000" algn="tl">
                    <a:srgbClr val="000000"/>
                  </a:outerShdw>
                </a:effectLst>
                <a:latin typeface="Times New Roman" pitchFamily="18" charset="0"/>
                <a:cs typeface="Times New Roman" pitchFamily="18" charset="0"/>
              </a:rPr>
              <a:t>Multi groups </a:t>
            </a:r>
            <a:r>
              <a:rPr lang="fa-IR" sz="2400">
                <a:solidFill>
                  <a:schemeClr val="folHlink"/>
                </a:solidFill>
                <a:effectLst>
                  <a:outerShdw blurRad="38100" dist="38100" dir="2700000" algn="tl">
                    <a:srgbClr val="000000"/>
                  </a:outerShdw>
                </a:effectLst>
                <a:latin typeface="Times New Roman" pitchFamily="18" charset="0"/>
                <a:cs typeface="Times New Roman" pitchFamily="18" charset="0"/>
              </a:rPr>
              <a:t>1)- محاسبات چندين گروهی</a:t>
            </a:r>
          </a:p>
          <a:p>
            <a:pPr algn="r">
              <a:defRPr/>
            </a:pPr>
            <a:r>
              <a:rPr lang="en-US" sz="2400">
                <a:solidFill>
                  <a:schemeClr val="folHlink"/>
                </a:solidFill>
                <a:effectLst>
                  <a:outerShdw blurRad="38100" dist="38100" dir="2700000" algn="tl">
                    <a:srgbClr val="000000"/>
                  </a:outerShdw>
                </a:effectLst>
                <a:latin typeface="Times New Roman" pitchFamily="18" charset="0"/>
                <a:cs typeface="Times New Roman" pitchFamily="18" charset="0"/>
              </a:rPr>
              <a:t>Few groups </a:t>
            </a:r>
            <a:r>
              <a:rPr lang="fa-IR" sz="2400">
                <a:solidFill>
                  <a:schemeClr val="folHlink"/>
                </a:solidFill>
                <a:effectLst>
                  <a:outerShdw blurRad="38100" dist="38100" dir="2700000" algn="tl">
                    <a:srgbClr val="000000"/>
                  </a:outerShdw>
                </a:effectLst>
                <a:latin typeface="Times New Roman" pitchFamily="18" charset="0"/>
                <a:cs typeface="Times New Roman" pitchFamily="18" charset="0"/>
              </a:rPr>
              <a:t>2)- محاسبات چند گروهی</a:t>
            </a:r>
            <a:r>
              <a:rPr lang="en-US" sz="2400">
                <a:solidFill>
                  <a:schemeClr val="folHlink"/>
                </a:solidFill>
                <a:effectLst>
                  <a:outerShdw blurRad="38100" dist="38100" dir="2700000" algn="tl">
                    <a:srgbClr val="000000"/>
                  </a:outerShdw>
                </a:effectLst>
                <a:latin typeface="Times New Roman" pitchFamily="18" charset="0"/>
                <a:cs typeface="Times New Roman" pitchFamily="18" charset="0"/>
              </a:rPr>
              <a:t> </a:t>
            </a:r>
            <a:endParaRPr lang="fa-IR" sz="2400">
              <a:solidFill>
                <a:schemeClr val="folHlink"/>
              </a:solidFill>
              <a:effectLst>
                <a:outerShdw blurRad="38100" dist="38100" dir="2700000" algn="tl">
                  <a:srgbClr val="000000"/>
                </a:outerShdw>
              </a:effectLst>
              <a:latin typeface="Times New Roman" pitchFamily="18" charset="0"/>
              <a:cs typeface="Times New Roman" pitchFamily="18" charset="0"/>
            </a:endParaRPr>
          </a:p>
          <a:p>
            <a:pPr algn="r">
              <a:defRPr/>
            </a:pPr>
            <a:r>
              <a:rPr lang="fa-IR" sz="2400">
                <a:solidFill>
                  <a:schemeClr val="folHlink"/>
                </a:solidFill>
                <a:effectLst>
                  <a:outerShdw blurRad="38100" dist="38100" dir="2700000" algn="tl">
                    <a:srgbClr val="000000"/>
                  </a:outerShdw>
                </a:effectLst>
                <a:latin typeface="Times New Roman" pitchFamily="18" charset="0"/>
                <a:cs typeface="Times New Roman" pitchFamily="18" charset="0"/>
              </a:rPr>
              <a:t>3)- محاسبات تکميلی</a:t>
            </a:r>
          </a:p>
          <a:p>
            <a:pPr algn="r">
              <a:defRPr/>
            </a:pPr>
            <a:r>
              <a:rPr lang="fa-IR" sz="2400">
                <a:solidFill>
                  <a:schemeClr val="accent1"/>
                </a:solidFill>
                <a:effectLst>
                  <a:outerShdw blurRad="38100" dist="38100" dir="2700000" algn="tl">
                    <a:srgbClr val="000000"/>
                  </a:outerShdw>
                </a:effectLst>
                <a:latin typeface="Times New Roman" pitchFamily="18" charset="0"/>
                <a:cs typeface="Times New Roman" pitchFamily="18" charset="0"/>
              </a:rPr>
              <a:t>1- محاسبات چندين گروهی:</a:t>
            </a:r>
          </a:p>
          <a:p>
            <a:pPr algn="just">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در مرحله اول محاسبات يک سلول معادل در سه يا چهار ناحيه (سوخت- غلاف </a:t>
            </a:r>
            <a:r>
              <a:rPr lang="ar-SA" sz="2400">
                <a:solidFill>
                  <a:schemeClr val="tx2"/>
                </a:solidFill>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خنک کننده و کندکننده) مورد بررسی قرار ميگيرد و با ساختار گروهی کتابخانه کد(در 69 گروه انرژی) معادله انتگرالی چندين گروهی ترابرد در 69 گروه انرژی حل ميشود و ضرايب وزنی که همان طيف نوترونی در هر گروه می باشد بدست می آيد:                        </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sym typeface="Symbol" pitchFamily="18" charset="2"/>
              </a:rPr>
              <a:t>1,2,3,….,69)</a:t>
            </a:r>
            <a:endParaRPr lang="fa-IR"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rtl="1">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آنگاه ميتوان ثابت های گروهی را از 69 به به تعداد گروه های انرژی مورد نظر ادغام کرد: </a:t>
            </a:r>
          </a:p>
          <a:p>
            <a:pPr algn="just" rtl="1">
              <a:defRPr/>
            </a:pPr>
            <a:endParaRPr lang="fa-IR"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rtl="1">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a:t>
            </a: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r>
              <a:rPr lang="fa-IR" sz="2400">
                <a:solidFill>
                  <a:srgbClr val="FF33CC"/>
                </a:solidFill>
                <a:effectLst>
                  <a:outerShdw blurRad="38100" dist="38100" dir="2700000" algn="tl">
                    <a:srgbClr val="000000"/>
                  </a:outerShdw>
                </a:effectLst>
                <a:latin typeface="Times New Roman" pitchFamily="18" charset="0"/>
                <a:cs typeface="Times New Roman" pitchFamily="18" charset="0"/>
              </a:rPr>
              <a:t>نتليج حاصل از قسمت اول محاسبات شامل موارد زير است:</a:t>
            </a:r>
            <a:endParaRPr lang="en-US" sz="2400">
              <a:solidFill>
                <a:srgbClr val="FF33CC"/>
              </a:solidFill>
              <a:effectLst>
                <a:outerShdw blurRad="38100" dist="38100" dir="2700000" algn="tl">
                  <a:srgbClr val="000000"/>
                </a:outerShdw>
              </a:effectLst>
              <a:latin typeface="Times New Roman" pitchFamily="18" charset="0"/>
              <a:cs typeface="Times New Roman" pitchFamily="18" charset="0"/>
            </a:endParaRPr>
          </a:p>
          <a:p>
            <a:pPr algn="r">
              <a:defRPr/>
            </a:pPr>
            <a:r>
              <a:rPr lang="fa-IR" sz="2400">
                <a:solidFill>
                  <a:schemeClr val="folHlink"/>
                </a:solidFill>
                <a:effectLst>
                  <a:outerShdw blurRad="38100" dist="38100" dir="2700000" algn="tl">
                    <a:srgbClr val="000000"/>
                  </a:outerShdw>
                </a:effectLst>
                <a:latin typeface="Times New Roman" pitchFamily="18" charset="0"/>
                <a:cs typeface="Times New Roman" pitchFamily="18" charset="0"/>
              </a:rPr>
              <a:t>الف)- تخمين   ضريب تکثير برای سلول معادل</a:t>
            </a:r>
          </a:p>
          <a:p>
            <a:pPr algn="r">
              <a:defRPr/>
            </a:pPr>
            <a:r>
              <a:rPr lang="fa-IR" sz="2400">
                <a:solidFill>
                  <a:schemeClr val="folHlink"/>
                </a:solidFill>
                <a:effectLst>
                  <a:outerShdw blurRad="38100" dist="38100" dir="2700000" algn="tl">
                    <a:srgbClr val="000000"/>
                  </a:outerShdw>
                </a:effectLst>
                <a:latin typeface="Times New Roman" pitchFamily="18" charset="0"/>
                <a:cs typeface="Times New Roman" pitchFamily="18" charset="0"/>
              </a:rPr>
              <a:t>ب)- شار چندين گروهی برای سه يا چهار ناحيه</a:t>
            </a:r>
          </a:p>
          <a:p>
            <a:pPr algn="r">
              <a:defRPr/>
            </a:pPr>
            <a:r>
              <a:rPr lang="fa-IR" sz="2400">
                <a:solidFill>
                  <a:schemeClr val="folHlink"/>
                </a:solidFill>
                <a:effectLst>
                  <a:outerShdw blurRad="38100" dist="38100" dir="2700000" algn="tl">
                    <a:srgbClr val="000000"/>
                  </a:outerShdw>
                </a:effectLst>
                <a:latin typeface="Times New Roman" pitchFamily="18" charset="0"/>
                <a:cs typeface="Times New Roman" pitchFamily="18" charset="0"/>
              </a:rPr>
              <a:t>                ( پين سل يا کلاستر)</a:t>
            </a:r>
            <a:endParaRPr lang="en-US" sz="2400">
              <a:solidFill>
                <a:schemeClr val="folHlink"/>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06400" y="0"/>
            <a:ext cx="8737600" cy="6324600"/>
          </a:xfrm>
          <a:prstGeom prst="rect">
            <a:avLst/>
          </a:prstGeom>
          <a:noFill/>
          <a:ln w="25400">
            <a:solidFill>
              <a:srgbClr val="FFFF00"/>
            </a:solidFill>
            <a:miter lim="800000"/>
            <a:headEnd/>
            <a:tailEnd/>
          </a:ln>
          <a:effectLst/>
        </p:spPr>
        <p:txBody>
          <a:bodyPr>
            <a:spAutoFit/>
          </a:bodyPr>
          <a:lstStyle/>
          <a:p>
            <a:pPr algn="just">
              <a:defRPr/>
            </a:pPr>
            <a:r>
              <a:rPr lang="fa-IR" sz="2400">
                <a:solidFill>
                  <a:schemeClr val="accent1"/>
                </a:solidFill>
                <a:latin typeface="Times New Roman" pitchFamily="18" charset="0"/>
                <a:cs typeface="Times New Roman" pitchFamily="18" charset="0"/>
              </a:rPr>
              <a:t>2</a:t>
            </a:r>
            <a:r>
              <a:rPr lang="fa-IR" sz="2400">
                <a:solidFill>
                  <a:schemeClr val="accent1"/>
                </a:solidFill>
                <a:effectLst>
                  <a:outerShdw blurRad="38100" dist="38100" dir="2700000" algn="tl">
                    <a:srgbClr val="000000"/>
                  </a:outerShdw>
                </a:effectLst>
                <a:latin typeface="Times New Roman" pitchFamily="18" charset="0"/>
                <a:cs typeface="Times New Roman" pitchFamily="18" charset="0"/>
              </a:rPr>
              <a:t>- محاسبات چند گروهی:                                                                       </a:t>
            </a:r>
          </a:p>
          <a:p>
            <a:pPr algn="just">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در اين مرحله معادله ترابرد نوترون در شکل هندسی واقعی سلول و در تعداد کمتری از گروه های انرژی (چند گروهی) حل ميگردد. و ثابت های چندگروهی توليد می شود</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ضرايب معادله ترابرد در اين مرحله همان ثابت های چند گروهی توليد شده در بخش اول محاسبات می باشد.  مدل فيزيکی و روش حل اين معادله توسط کاربر کد تعيين ميگردد.                                                                                           </a:t>
            </a:r>
          </a:p>
          <a:p>
            <a:pPr algn="r">
              <a:defRPr/>
            </a:pPr>
            <a:r>
              <a:rPr lang="fa-IR" sz="2400" u="sng">
                <a:solidFill>
                  <a:srgbClr val="66FF99"/>
                </a:solidFill>
                <a:effectLst>
                  <a:outerShdw blurRad="38100" dist="38100" dir="2700000" algn="tl">
                    <a:srgbClr val="000000"/>
                  </a:outerShdw>
                </a:effectLst>
                <a:latin typeface="Times New Roman" pitchFamily="18" charset="0"/>
                <a:cs typeface="Times New Roman" pitchFamily="18" charset="0"/>
              </a:rPr>
              <a:t>روش های حل معادله ترابرد در اين کد</a:t>
            </a:r>
            <a:r>
              <a:rPr lang="fa-IR" sz="2400">
                <a:solidFill>
                  <a:srgbClr val="66FF99"/>
                </a:solidFill>
                <a:effectLst>
                  <a:outerShdw blurRad="38100" dist="38100" dir="2700000" algn="tl">
                    <a:srgbClr val="000000"/>
                  </a:outerShdw>
                </a:effectLst>
                <a:latin typeface="Times New Roman" pitchFamily="18" charset="0"/>
                <a:cs typeface="Times New Roman" pitchFamily="18" charset="0"/>
              </a:rPr>
              <a:t>:</a:t>
            </a:r>
          </a:p>
          <a:p>
            <a:pPr algn="r">
              <a:defRPr/>
            </a:pPr>
            <a:r>
              <a:rPr lang="en-US" sz="2400">
                <a:solidFill>
                  <a:srgbClr val="CCECFF"/>
                </a:solidFill>
                <a:effectLst>
                  <a:outerShdw blurRad="38100" dist="38100" dir="2700000" algn="tl">
                    <a:srgbClr val="000000"/>
                  </a:outerShdw>
                </a:effectLst>
                <a:latin typeface="Times New Roman" pitchFamily="18" charset="0"/>
                <a:cs typeface="Times New Roman" pitchFamily="18" charset="0"/>
              </a:rPr>
              <a:t>Discretization of the angular dependance</a:t>
            </a:r>
            <a:r>
              <a:rPr lang="en-US" sz="2400">
                <a:effectLst>
                  <a:outerShdw blurRad="38100" dist="38100" dir="2700000" algn="tl">
                    <a:srgbClr val="000000"/>
                  </a:outerShdw>
                </a:effectLst>
                <a:latin typeface="Times New Roman" pitchFamily="18" charset="0"/>
                <a:cs typeface="Times New Roman" pitchFamily="18" charset="0"/>
              </a:rPr>
              <a:t> </a:t>
            </a:r>
            <a:r>
              <a:rPr lang="fa-IR" sz="2400">
                <a:effectLst>
                  <a:outerShdw blurRad="38100" dist="38100" dir="2700000" algn="tl">
                    <a:srgbClr val="000000"/>
                  </a:outerShdw>
                </a:effectLst>
                <a:latin typeface="Times New Roman" pitchFamily="18" charset="0"/>
                <a:cs typeface="Times New Roman" pitchFamily="18" charset="0"/>
              </a:rPr>
              <a:t>------</a:t>
            </a:r>
            <a:r>
              <a:rPr lang="en-US" sz="2400">
                <a:solidFill>
                  <a:schemeClr val="accent1"/>
                </a:solidFill>
                <a:effectLst>
                  <a:outerShdw blurRad="38100" dist="38100" dir="2700000" algn="tl">
                    <a:srgbClr val="000000"/>
                  </a:outerShdw>
                </a:effectLst>
                <a:latin typeface="Times New Roman" pitchFamily="18" charset="0"/>
                <a:cs typeface="Times New Roman" pitchFamily="18" charset="0"/>
              </a:rPr>
              <a:t>DSN</a:t>
            </a:r>
            <a:r>
              <a:rPr lang="fa-IR" sz="2400">
                <a:solidFill>
                  <a:schemeClr val="accent1"/>
                </a:solidFill>
                <a:effectLst>
                  <a:outerShdw blurRad="38100" dist="38100" dir="2700000" algn="tl">
                    <a:srgbClr val="000000"/>
                  </a:outerShdw>
                </a:effectLst>
                <a:latin typeface="Times New Roman" pitchFamily="18" charset="0"/>
                <a:cs typeface="Times New Roman" pitchFamily="18" charset="0"/>
              </a:rPr>
              <a:t> 1- روش :</a:t>
            </a:r>
          </a:p>
          <a:p>
            <a:pPr algn="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در اين روش</a:t>
            </a:r>
            <a:r>
              <a:rPr lang="fa-IR" sz="2400">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متغير جهت حرکت نوترون در معادله ترانسپورت بصورت گسسته بيان ميشود:</a:t>
            </a:r>
          </a:p>
          <a:p>
            <a:pPr>
              <a:defRPr/>
            </a:pPr>
            <a:r>
              <a:rPr lang="en-US" sz="2400">
                <a:solidFill>
                  <a:schemeClr val="tx2"/>
                </a:solidFill>
                <a:effectLst>
                  <a:outerShdw blurRad="38100" dist="38100" dir="2700000" algn="tl">
                    <a:srgbClr val="000000"/>
                  </a:outerShdw>
                </a:effectLst>
                <a:latin typeface="Times New Roman" pitchFamily="18" charset="0"/>
                <a:cs typeface="Times New Roman" pitchFamily="18" charset="0"/>
                <a:sym typeface="Symbol" pitchFamily="18" charset="2"/>
              </a:rPr>
              <a:t>n, n=1,2,….N </a:t>
            </a:r>
            <a:endParaRPr lang="fa-IR"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در اين حالت معادله ترابرد بصورت زير خواهد بود:</a:t>
            </a:r>
          </a:p>
          <a:p>
            <a:pPr algn="r">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endParaRPr lang="fa-IR"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r>
              <a:rPr lang="fa-IR" sz="2400">
                <a:solidFill>
                  <a:schemeClr val="tx2"/>
                </a:solidFill>
                <a:latin typeface="Times New Roman" pitchFamily="18" charset="0"/>
                <a:cs typeface="Times New Roman" pitchFamily="18" charset="0"/>
              </a:rPr>
              <a:t> </a:t>
            </a:r>
          </a:p>
          <a:p>
            <a:pPr algn="r">
              <a:defRPr/>
            </a:pPr>
            <a:endParaRPr lang="en-US" sz="2400">
              <a:solidFill>
                <a:schemeClr val="tx2"/>
              </a:solidFill>
              <a:latin typeface="Times New Roman" pitchFamily="18" charset="0"/>
              <a:cs typeface="Times New Roman" pitchFamily="18" charset="0"/>
            </a:endParaRPr>
          </a:p>
          <a:p>
            <a:pPr algn="r">
              <a:defRPr/>
            </a:pPr>
            <a:endParaRPr lang="en-US" sz="2400">
              <a:latin typeface="Times New Roman" pitchFamily="18" charset="0"/>
              <a:cs typeface="Times New Roman" pitchFamily="18" charset="0"/>
            </a:endParaRPr>
          </a:p>
        </p:txBody>
      </p:sp>
      <p:pic>
        <p:nvPicPr>
          <p:cNvPr id="47107" name="Picture 4" descr="eq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419600"/>
            <a:ext cx="7848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5"/>
          <p:cNvSpPr>
            <a:spLocks noChangeArrowheads="1"/>
          </p:cNvSpPr>
          <p:nvPr/>
        </p:nvSpPr>
        <p:spPr bwMode="auto">
          <a:xfrm>
            <a:off x="5257800" y="5791200"/>
            <a:ext cx="188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fa-IR" sz="2400">
                <a:solidFill>
                  <a:srgbClr val="FF33CC"/>
                </a:solidFill>
                <a:latin typeface="Times New Roman" panose="02020603050405020304" pitchFamily="18" charset="0"/>
                <a:cs typeface="Times New Roman" panose="02020603050405020304" pitchFamily="18" charset="0"/>
              </a:rPr>
              <a:t>که در اين رابطه:</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01600" y="57150"/>
            <a:ext cx="8940800" cy="6689725"/>
          </a:xfrm>
          <a:prstGeom prst="rect">
            <a:avLst/>
          </a:prstGeom>
          <a:noFill/>
          <a:ln w="25400">
            <a:solidFill>
              <a:srgbClr val="FFFF00"/>
            </a:solidFill>
            <a:miter lim="800000"/>
            <a:headEnd/>
            <a:tailEnd/>
          </a:ln>
          <a:effectLst/>
        </p:spPr>
        <p:txBody>
          <a:bodyPr>
            <a:spAutoFit/>
          </a:bodyPr>
          <a:lstStyle/>
          <a:p>
            <a:pPr algn="r">
              <a:spcBef>
                <a:spcPct val="50000"/>
              </a:spcBef>
              <a:defRPr/>
            </a:pPr>
            <a:r>
              <a:rPr lang="fa-IR" sz="2400" u="sng">
                <a:solidFill>
                  <a:schemeClr val="accent1"/>
                </a:solidFill>
                <a:effectLst>
                  <a:outerShdw blurRad="38100" dist="38100" dir="2700000" algn="tl">
                    <a:srgbClr val="000000"/>
                  </a:outerShdw>
                </a:effectLst>
                <a:latin typeface="Times New Roman" pitchFamily="18" charset="0"/>
                <a:cs typeface="Times New Roman" pitchFamily="18" charset="0"/>
              </a:rPr>
              <a:t>ج)- کاهش درجه پراکندگی غيرهمگن</a:t>
            </a:r>
            <a:r>
              <a:rPr lang="fa-IR" sz="2400">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تقريبهايی بيشتر بسته به درجه قابلِيت و پيچيدگی شبکه و محاسبات سيستم راکتور معرفی ميشوند.</a:t>
            </a:r>
            <a:r>
              <a:rPr lang="fa-IR" sz="2400">
                <a:effectLst>
                  <a:outerShdw blurRad="38100" dist="38100" dir="2700000" algn="tl">
                    <a:srgbClr val="000000"/>
                  </a:outerShdw>
                </a:effectLst>
                <a:latin typeface="Times New Roman" pitchFamily="18" charset="0"/>
                <a:cs typeface="Times New Roman" pitchFamily="18" charset="0"/>
              </a:rPr>
              <a:t> </a:t>
            </a:r>
          </a:p>
          <a:p>
            <a:pPr algn="just" rtl="1">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از آنجايی که مخلوط همگنی از سوخت و کندکننده به زنجيره خودکار واکنشها منجر نخواهد شد لازم است که سوخت را از کند کننده جدا کنيم.  سوخت به صورت گروهی ميله يا صفحه آرايش يافته که در بين آنها موادی نظير گرافيت-آب معمولی يا آب سنگين وجود دارد- در نظر گرفته می شود.  در اين مواد نوترونها با کمترين ميزان جذب تا سطح انرژی های حرارتی کند ميشوند.  خنک نمودن ميله ها يا صفحه های سوخت از طريق جريان خنک کننده از مجاری ايجاد شده ميان قطعات سوخت حاصل ميشود</a:t>
            </a:r>
            <a:r>
              <a:rPr lang="fa-IR" sz="2400">
                <a:effectLst>
                  <a:outerShdw blurRad="38100" dist="38100" dir="2700000" algn="tl">
                    <a:srgbClr val="000000"/>
                  </a:outerShdw>
                </a:effectLst>
                <a:latin typeface="Times New Roman" pitchFamily="18" charset="0"/>
                <a:cs typeface="Times New Roman" pitchFamily="18" charset="0"/>
              </a:rPr>
              <a:t>.     </a:t>
            </a:r>
            <a:r>
              <a:rPr lang="en-US" sz="2400">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سوخت حاوی غلافی است که محصولات شکافت را از آب خنک کننده جدا ميسازد.  بنابراين هر راکتور حرارتی اعم از تحقيقاتی و نوع قدرت غيرهمگن می باشد. ميله يا صفحه  سوخت به همراه غلاف و قسمت کندکننده متصل به آن سلول واحد را تشکيل می دهد.  سلول واحد بنا بر نوع راکتور هندسه های متفاوتی خواهد داشت.  به عنوان مثال سلول واحد متداول برای راکتورها عبارتند از:                                              </a:t>
            </a: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rtl="1">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1- شش وجهی با ميله سوخت استوانه ای در مرکز(هگزاگونال)                             </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2- شش وجهی منتظم با ميله استوانه ای (مثلثی)                                                </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3- سلول واحد يک صفحه سوخت که از دو طرف با غلاف پوشيده شده و با آب احاطه </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شده است.                                                         </a:t>
            </a:r>
            <a:r>
              <a:rPr lang="fa-IR" sz="2400">
                <a:solidFill>
                  <a:schemeClr val="tx2"/>
                </a:solidFill>
                <a:latin typeface="Times New Roman" pitchFamily="18" charset="0"/>
                <a:cs typeface="Times New Roman" pitchFamily="18" charset="0"/>
              </a:rPr>
              <a:t>                                </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1026"/>
          <p:cNvSpPr>
            <a:spLocks noChangeArrowheads="1"/>
          </p:cNvSpPr>
          <p:nvPr/>
        </p:nvSpPr>
        <p:spPr bwMode="auto">
          <a:xfrm>
            <a:off x="406400" y="0"/>
            <a:ext cx="8737600" cy="6324600"/>
          </a:xfrm>
          <a:prstGeom prst="rect">
            <a:avLst/>
          </a:prstGeom>
          <a:noFill/>
          <a:ln w="25400">
            <a:solidFill>
              <a:srgbClr val="FFFF00"/>
            </a:solidFill>
            <a:miter lim="800000"/>
            <a:headEnd/>
            <a:tailEnd/>
          </a:ln>
          <a:effectLst/>
        </p:spPr>
        <p:txBody>
          <a:bodyPr>
            <a:spAutoFit/>
          </a:bodyPr>
          <a:lstStyle/>
          <a:p>
            <a:pPr algn="just">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بدين ترتيب معادله ترابرد به يک سری دستگاه معادلات ديفرانسيل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sym typeface="Symbol" pitchFamily="18" charset="2"/>
              </a:rPr>
              <a:t>خطی تبديل ميشود </a:t>
            </a:r>
            <a:endParaRPr lang="fa-IR" sz="2400">
              <a:solidFill>
                <a:schemeClr val="accent1"/>
              </a:solidFill>
              <a:latin typeface="Times New Roman" pitchFamily="18" charset="0"/>
              <a:cs typeface="Times New Roman" pitchFamily="18" charset="0"/>
            </a:endParaRPr>
          </a:p>
          <a:p>
            <a:pPr algn="r">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sym typeface="Symbol" pitchFamily="18" charset="2"/>
              </a:rPr>
              <a:t> های مختلف بدست می آيد.</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sym typeface="Symbol" pitchFamily="18" charset="2"/>
              </a:rPr>
              <a:t>  n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sym typeface="Symbol" pitchFamily="18" charset="2"/>
              </a:rPr>
              <a:t>و شار در</a:t>
            </a:r>
            <a:endParaRPr lang="fa-IR" sz="2400">
              <a:solidFill>
                <a:schemeClr val="accent1"/>
              </a:solidFill>
              <a:latin typeface="Times New Roman" pitchFamily="18" charset="0"/>
              <a:cs typeface="Times New Roman" pitchFamily="18" charset="0"/>
            </a:endParaRPr>
          </a:p>
          <a:p>
            <a:pPr algn="r">
              <a:spcBef>
                <a:spcPct val="50000"/>
              </a:spcBef>
              <a:defRPr/>
            </a:pPr>
            <a:r>
              <a:rPr lang="fa-IR" sz="2400">
                <a:solidFill>
                  <a:schemeClr val="accent1"/>
                </a:solidFill>
                <a:latin typeface="Times New Roman" pitchFamily="18" charset="0"/>
                <a:cs typeface="Times New Roman" pitchFamily="18" charset="0"/>
              </a:rPr>
              <a:t>:</a:t>
            </a:r>
            <a:r>
              <a:rPr lang="en-US" sz="2400">
                <a:solidFill>
                  <a:schemeClr val="accent1"/>
                </a:solidFill>
                <a:latin typeface="Times New Roman" pitchFamily="18" charset="0"/>
                <a:cs typeface="Times New Roman" pitchFamily="18" charset="0"/>
              </a:rPr>
              <a:t>PERSEUS</a:t>
            </a:r>
            <a:r>
              <a:rPr lang="fa-IR" sz="2400">
                <a:solidFill>
                  <a:schemeClr val="accent1"/>
                </a:solidFill>
                <a:latin typeface="Times New Roman" pitchFamily="18" charset="0"/>
                <a:cs typeface="Times New Roman" pitchFamily="18" charset="0"/>
              </a:rPr>
              <a:t>2</a:t>
            </a:r>
            <a:r>
              <a:rPr lang="fa-IR" sz="2400">
                <a:solidFill>
                  <a:schemeClr val="accent1"/>
                </a:solidFill>
                <a:effectLst>
                  <a:outerShdw blurRad="38100" dist="38100" dir="2700000" algn="tl">
                    <a:srgbClr val="000000"/>
                  </a:outerShdw>
                </a:effectLst>
                <a:latin typeface="Times New Roman" pitchFamily="18" charset="0"/>
                <a:cs typeface="Times New Roman" pitchFamily="18" charset="0"/>
              </a:rPr>
              <a:t>- روش</a:t>
            </a:r>
            <a:r>
              <a:rPr lang="fa-IR" sz="2400">
                <a:effectLst>
                  <a:outerShdw blurRad="38100" dist="38100" dir="2700000" algn="tl">
                    <a:srgbClr val="000000"/>
                  </a:outerShdw>
                </a:effectLst>
                <a:latin typeface="Times New Roman" pitchFamily="18" charset="0"/>
                <a:cs typeface="Times New Roman" pitchFamily="18" charset="0"/>
              </a:rPr>
              <a:t> </a:t>
            </a:r>
          </a:p>
          <a:p>
            <a:pPr algn="r">
              <a:spcBef>
                <a:spcPct val="50000"/>
              </a:spcBef>
              <a:defRPr/>
            </a:pPr>
            <a:r>
              <a:rPr lang="en-US" sz="2400">
                <a:solidFill>
                  <a:schemeClr val="tx2"/>
                </a:solidFill>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تک بعدی برای سوخت</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rPr>
              <a:t>(r,</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sym typeface="Symbol" pitchFamily="18" charset="2"/>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در اين روش ماتريس احتمالات برخورد در ابعاد حلقوی</a:t>
            </a:r>
          </a:p>
          <a:p>
            <a:pPr algn="r">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سوزنی و يا خوشه ای حل ميگردد.</a:t>
            </a:r>
          </a:p>
          <a:p>
            <a:pPr algn="r">
              <a:spcBef>
                <a:spcPct val="50000"/>
              </a:spcBef>
              <a:defRPr/>
            </a:pPr>
            <a:r>
              <a:rPr lang="en-US" sz="2400">
                <a:solidFill>
                  <a:schemeClr val="accent1"/>
                </a:solidFill>
                <a:latin typeface="Times New Roman" pitchFamily="18" charset="0"/>
                <a:cs typeface="Times New Roman" pitchFamily="18" charset="0"/>
              </a:rPr>
              <a:t>:</a:t>
            </a:r>
            <a:r>
              <a:rPr lang="en-US" sz="2400">
                <a:solidFill>
                  <a:schemeClr val="accent1"/>
                </a:solidFill>
                <a:effectLst>
                  <a:outerShdw blurRad="38100" dist="38100" dir="2700000" algn="tl">
                    <a:srgbClr val="000000"/>
                  </a:outerShdw>
                </a:effectLst>
                <a:latin typeface="Times New Roman" pitchFamily="18" charset="0"/>
                <a:cs typeface="Times New Roman" pitchFamily="18" charset="0"/>
              </a:rPr>
              <a:t>PIJ</a:t>
            </a:r>
            <a:r>
              <a:rPr lang="fa-IR" sz="2400">
                <a:solidFill>
                  <a:schemeClr val="accent1"/>
                </a:solidFill>
                <a:effectLst>
                  <a:outerShdw blurRad="38100" dist="38100" dir="2700000" algn="tl">
                    <a:srgbClr val="000000"/>
                  </a:outerShdw>
                </a:effectLst>
                <a:latin typeface="Times New Roman" pitchFamily="18" charset="0"/>
                <a:cs typeface="Times New Roman" pitchFamily="18" charset="0"/>
              </a:rPr>
              <a:t> 3- روش</a:t>
            </a:r>
            <a:r>
              <a:rPr lang="fa-IR" sz="2400">
                <a:effectLst>
                  <a:outerShdw blurRad="38100" dist="38100" dir="2700000" algn="tl">
                    <a:srgbClr val="000000"/>
                  </a:outerShdw>
                </a:effectLst>
                <a:latin typeface="Times New Roman" pitchFamily="18" charset="0"/>
                <a:cs typeface="Times New Roman" pitchFamily="18" charset="0"/>
              </a:rPr>
              <a:t> </a:t>
            </a:r>
            <a:endParaRPr lang="en-US" sz="2400">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r>
              <a:rPr lang="fa-IR" sz="2400">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اين روش- روش احتمالات برخورد در ابعاد دوبعدی است که سلول را به زير سلول هايی با ابعاد مشخص تقسيم ميکنيم و احتمال اينکه يک نوترون که در ناحيه  متولد شده </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rPr>
              <a:t>PIJ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است- بدون برخورد به سلول بعدی   برود و در آنجا برخورد نمايد را با ماتريس بيان مِکنند و بدين صورت معادله انتگرالی ترابرد را با روش احتمالات برخورد حل ميشود.                                                                                             </a:t>
            </a:r>
          </a:p>
          <a:p>
            <a:pPr algn="just">
              <a:spcBef>
                <a:spcPct val="50000"/>
              </a:spcBef>
              <a:defRPr/>
            </a:pPr>
            <a:endParaRPr lang="fa-IR"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a:t>
            </a:r>
          </a:p>
        </p:txBody>
      </p:sp>
      <p:sp>
        <p:nvSpPr>
          <p:cNvPr id="48131" name="Rectangle 1028"/>
          <p:cNvSpPr>
            <a:spLocks noChangeArrowheads="1"/>
          </p:cNvSpPr>
          <p:nvPr/>
        </p:nvSpPr>
        <p:spPr bwMode="auto">
          <a:xfrm>
            <a:off x="304800" y="35052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spcBef>
                <a:spcPct val="50000"/>
              </a:spcBef>
            </a:pPr>
            <a:r>
              <a:rPr lang="fa-IR" sz="2400">
                <a:solidFill>
                  <a:schemeClr val="accent1"/>
                </a:solidFill>
                <a:latin typeface="Times New Roman" panose="02020603050405020304" pitchFamily="18" charset="0"/>
                <a:cs typeface="Times New Roman" panose="02020603050405020304" pitchFamily="18" charset="0"/>
              </a:rPr>
              <a:t>                                                           </a:t>
            </a:r>
            <a:endParaRPr lang="en-US" sz="240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04800" y="57150"/>
            <a:ext cx="8737600" cy="6689725"/>
          </a:xfrm>
          <a:prstGeom prst="rect">
            <a:avLst/>
          </a:prstGeom>
          <a:noFill/>
          <a:ln w="25400">
            <a:solidFill>
              <a:srgbClr val="FFFF00"/>
            </a:solidFill>
            <a:miter lim="800000"/>
            <a:headEnd/>
            <a:tailEnd/>
          </a:ln>
          <a:effectLst/>
        </p:spPr>
        <p:txBody>
          <a:bodyPr>
            <a:spAutoFit/>
          </a:bodyPr>
          <a:lstStyle/>
          <a:p>
            <a:pPr algn="r">
              <a:defRPr/>
            </a:pPr>
            <a:endParaRPr lang="en-US" sz="2400">
              <a:solidFill>
                <a:schemeClr val="accent1"/>
              </a:solidFill>
              <a:latin typeface="Times New Roman" pitchFamily="18" charset="0"/>
              <a:cs typeface="Times New Roman" pitchFamily="18" charset="0"/>
            </a:endParaRPr>
          </a:p>
          <a:p>
            <a:pPr algn="r">
              <a:defRPr/>
            </a:pPr>
            <a:r>
              <a:rPr lang="en-US" sz="2400">
                <a:solidFill>
                  <a:schemeClr val="accent1"/>
                </a:solidFill>
                <a:effectLst>
                  <a:outerShdw blurRad="38100" dist="38100" dir="2700000" algn="tl">
                    <a:srgbClr val="000000"/>
                  </a:outerShdw>
                </a:effectLst>
                <a:latin typeface="Times New Roman" pitchFamily="18" charset="0"/>
                <a:cs typeface="Times New Roman" pitchFamily="18" charset="0"/>
              </a:rPr>
              <a:t>:</a:t>
            </a:r>
            <a:r>
              <a:rPr lang="fa-IR" sz="2400">
                <a:solidFill>
                  <a:schemeClr val="accent1"/>
                </a:solidFill>
                <a:effectLst>
                  <a:outerShdw blurRad="38100" dist="38100" dir="2700000" algn="tl">
                    <a:srgbClr val="000000"/>
                  </a:outerShdw>
                </a:effectLst>
                <a:latin typeface="Times New Roman" pitchFamily="18" charset="0"/>
                <a:cs typeface="Times New Roman" pitchFamily="18" charset="0"/>
              </a:rPr>
              <a:t> </a:t>
            </a:r>
            <a:r>
              <a:rPr lang="en-US" sz="2400">
                <a:solidFill>
                  <a:schemeClr val="accent1"/>
                </a:solidFill>
                <a:effectLst>
                  <a:outerShdw blurRad="38100" dist="38100" dir="2700000" algn="tl">
                    <a:srgbClr val="000000"/>
                  </a:outerShdw>
                </a:effectLst>
                <a:latin typeface="Times New Roman" pitchFamily="18" charset="0"/>
                <a:cs typeface="Times New Roman" pitchFamily="18" charset="0"/>
              </a:rPr>
              <a:t>PIJ+PERSEUS</a:t>
            </a:r>
            <a:r>
              <a:rPr lang="fa-IR" sz="2400">
                <a:effectLst>
                  <a:outerShdw blurRad="38100" dist="38100" dir="2700000" algn="tl">
                    <a:srgbClr val="000000"/>
                  </a:outerShdw>
                </a:effectLst>
                <a:latin typeface="Times New Roman" pitchFamily="18" charset="0"/>
                <a:cs typeface="Times New Roman" pitchFamily="18" charset="0"/>
              </a:rPr>
              <a:t> </a:t>
            </a:r>
            <a:r>
              <a:rPr lang="fa-IR" sz="2400">
                <a:solidFill>
                  <a:schemeClr val="accent1"/>
                </a:solidFill>
                <a:effectLst>
                  <a:outerShdw blurRad="38100" dist="38100" dir="2700000" algn="tl">
                    <a:srgbClr val="000000"/>
                  </a:outerShdw>
                </a:effectLst>
                <a:latin typeface="Times New Roman" pitchFamily="18" charset="0"/>
                <a:cs typeface="Times New Roman" pitchFamily="18" charset="0"/>
              </a:rPr>
              <a:t>4- روش</a:t>
            </a:r>
            <a:r>
              <a:rPr lang="fa-IR" sz="2400">
                <a:effectLst>
                  <a:outerShdw blurRad="38100" dist="38100" dir="2700000" algn="tl">
                    <a:srgbClr val="000000"/>
                  </a:outerShdw>
                </a:effectLst>
                <a:latin typeface="Times New Roman" pitchFamily="18" charset="0"/>
                <a:cs typeface="Times New Roman" pitchFamily="18" charset="0"/>
              </a:rPr>
              <a:t> </a:t>
            </a:r>
          </a:p>
          <a:p>
            <a:pPr algn="just">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چون روش </a:t>
            </a:r>
            <a:r>
              <a:rPr lang="fa-IR" sz="2400" u="sng">
                <a:solidFill>
                  <a:schemeClr val="tx2"/>
                </a:solidFill>
                <a:effectLst>
                  <a:outerShdw blurRad="38100" dist="38100" dir="2700000" algn="tl">
                    <a:srgbClr val="000000"/>
                  </a:outerShdw>
                </a:effectLst>
                <a:latin typeface="Times New Roman" pitchFamily="18" charset="0"/>
                <a:cs typeface="Times New Roman" pitchFamily="18" charset="0"/>
              </a:rPr>
              <a:t>3</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احتياج به حافظه و زمان زِيادی دارد سلول انتخابی را ميتوان به 2 ناحيه داخلی و خارجی تقسيم نمود. بدين ترتيب ناحيه داخلی را با استفاده از روش احتمالات برخورد (3)  و ناحيه خارجی را با روش (2)  (روش احتمالات برخورد در ابعاد حلقوی يک بعدی) حل نمود.  تعداد نواحی که بايد با روش (2) حل شوند توسط کاربر و</a:t>
            </a:r>
          </a:p>
          <a:p>
            <a:pPr algn="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تعيين ميگردد.                                                             </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rPr>
              <a:t>NPIJAN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کارت</a:t>
            </a:r>
          </a:p>
          <a:p>
            <a:pPr algn="just">
              <a:defRPr/>
            </a:pPr>
            <a:endParaRPr lang="fa-IR"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defRPr/>
            </a:pPr>
            <a:endParaRPr lang="en-US" sz="2400">
              <a:solidFill>
                <a:schemeClr val="accent1"/>
              </a:solidFill>
              <a:effectLst>
                <a:outerShdw blurRad="38100" dist="38100" dir="2700000" algn="tl">
                  <a:srgbClr val="000000"/>
                </a:outerShdw>
              </a:effectLst>
              <a:latin typeface="Times New Roman" pitchFamily="18" charset="0"/>
              <a:cs typeface="Times New Roman" pitchFamily="18" charset="0"/>
            </a:endParaRPr>
          </a:p>
          <a:p>
            <a:pPr algn="just" rtl="1">
              <a:defRPr/>
            </a:pPr>
            <a:r>
              <a:rPr lang="fa-IR" sz="2400">
                <a:solidFill>
                  <a:schemeClr val="accent1"/>
                </a:solidFill>
                <a:effectLst>
                  <a:outerShdw blurRad="38100" dist="38100" dir="2700000" algn="tl">
                    <a:srgbClr val="000000"/>
                  </a:outerShdw>
                </a:effectLst>
                <a:latin typeface="Times New Roman" pitchFamily="18" charset="0"/>
                <a:cs typeface="Times New Roman" pitchFamily="18" charset="0"/>
              </a:rPr>
              <a:t>5- روش </a:t>
            </a:r>
            <a:r>
              <a:rPr lang="en-US" sz="2400">
                <a:solidFill>
                  <a:schemeClr val="accent1"/>
                </a:solidFill>
                <a:effectLst>
                  <a:outerShdw blurRad="38100" dist="38100" dir="2700000" algn="tl">
                    <a:srgbClr val="000000"/>
                  </a:outerShdw>
                </a:effectLst>
                <a:latin typeface="Times New Roman" pitchFamily="18" charset="0"/>
                <a:cs typeface="Times New Roman" pitchFamily="18" charset="0"/>
              </a:rPr>
              <a:t>PRIZE </a:t>
            </a:r>
            <a:r>
              <a:rPr lang="fa-IR" sz="2400">
                <a:solidFill>
                  <a:schemeClr val="accent1"/>
                </a:solidFill>
                <a:effectLst>
                  <a:outerShdw blurRad="38100" dist="38100" dir="2700000" algn="tl">
                    <a:srgbClr val="000000"/>
                  </a:outerShdw>
                </a:effectLst>
                <a:latin typeface="Times New Roman" pitchFamily="18" charset="0"/>
                <a:cs typeface="Times New Roman" pitchFamily="18" charset="0"/>
              </a:rPr>
              <a:t> : </a:t>
            </a:r>
            <a:endParaRPr lang="fa-IR" sz="2400">
              <a:effectLst>
                <a:outerShdw blurRad="38100" dist="38100" dir="2700000" algn="tl">
                  <a:srgbClr val="000000"/>
                </a:outerShdw>
              </a:effectLst>
              <a:latin typeface="Times New Roman" pitchFamily="18" charset="0"/>
              <a:cs typeface="Times New Roman" pitchFamily="18" charset="0"/>
            </a:endParaRPr>
          </a:p>
          <a:p>
            <a:pPr algn="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انجام می شود. اين مدل    </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rPr>
              <a:t>(r, z)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در اين روش احتمالات برخورد در ابعاد استوانه ای </a:t>
            </a:r>
          </a:p>
          <a:p>
            <a:pPr algn="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برای بررسی اثر ناهمگونی محوری يک ميله سوخت بکار ميرود.                       </a:t>
            </a:r>
            <a:r>
              <a:rPr lang="en-US" sz="2400">
                <a:solidFill>
                  <a:schemeClr val="tx2"/>
                </a:solidFill>
                <a:latin typeface="Times New Roman" pitchFamily="18" charset="0"/>
                <a:cs typeface="Times New Roman" pitchFamily="18" charset="0"/>
              </a:rPr>
              <a:t>  </a:t>
            </a:r>
            <a:endParaRPr lang="fa-IR" sz="2400">
              <a:solidFill>
                <a:schemeClr val="tx2"/>
              </a:solidFill>
              <a:latin typeface="Times New Roman" pitchFamily="18" charset="0"/>
              <a:cs typeface="Times New Roman" pitchFamily="18" charset="0"/>
            </a:endParaRPr>
          </a:p>
          <a:p>
            <a:pPr algn="r">
              <a:defRPr/>
            </a:pPr>
            <a:endParaRPr lang="fa-IR" sz="2400">
              <a:latin typeface="Times New Roman" pitchFamily="18" charset="0"/>
              <a:cs typeface="Times New Roman" pitchFamily="18" charset="0"/>
            </a:endParaRPr>
          </a:p>
          <a:p>
            <a:pPr algn="r">
              <a:defRPr/>
            </a:pPr>
            <a:endParaRPr lang="fa-IR" sz="2400">
              <a:latin typeface="Times New Roman" pitchFamily="18" charset="0"/>
              <a:cs typeface="Times New Roman" pitchFamily="18" charset="0"/>
            </a:endParaRPr>
          </a:p>
          <a:p>
            <a:pPr algn="r">
              <a:defRPr/>
            </a:pPr>
            <a:endParaRPr lang="fa-IR" sz="2400">
              <a:latin typeface="Times New Roman" pitchFamily="18" charset="0"/>
              <a:cs typeface="Times New Roman" pitchFamily="18" charset="0"/>
            </a:endParaRPr>
          </a:p>
          <a:p>
            <a:pPr algn="r">
              <a:defRPr/>
            </a:pPr>
            <a:endParaRPr lang="fa-IR" sz="2400">
              <a:latin typeface="Times New Roman" pitchFamily="18" charset="0"/>
              <a:cs typeface="Times New Roman" pitchFamily="18" charset="0"/>
            </a:endParaRPr>
          </a:p>
          <a:p>
            <a:pPr algn="r">
              <a:defRPr/>
            </a:pPr>
            <a:endParaRPr lang="fa-IR" sz="2400">
              <a:latin typeface="Times New Roman" pitchFamily="18" charset="0"/>
              <a:cs typeface="Times New Roman" pitchFamily="18" charset="0"/>
            </a:endParaRPr>
          </a:p>
          <a:p>
            <a:pPr algn="r">
              <a:defRPr/>
            </a:pPr>
            <a:endParaRPr lang="en-US" sz="2400">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4800" y="28575"/>
            <a:ext cx="8839200" cy="6689725"/>
          </a:xfrm>
          <a:prstGeom prst="rect">
            <a:avLst/>
          </a:prstGeom>
          <a:noFill/>
          <a:ln w="25400">
            <a:solidFill>
              <a:srgbClr val="FFFF00"/>
            </a:solidFill>
            <a:miter lim="800000"/>
            <a:headEnd/>
            <a:tailEnd/>
          </a:ln>
          <a:effectLst/>
        </p:spPr>
        <p:txBody>
          <a:bodyPr>
            <a:spAutoFit/>
          </a:bodyPr>
          <a:lstStyle/>
          <a:p>
            <a:pPr algn="r">
              <a:defRPr/>
            </a:pPr>
            <a:r>
              <a:rPr lang="en-US" sz="2400" u="sng">
                <a:solidFill>
                  <a:srgbClr val="66FF99"/>
                </a:solidFill>
                <a:effectLst>
                  <a:outerShdw blurRad="38100" dist="38100" dir="2700000" algn="tl">
                    <a:srgbClr val="000000"/>
                  </a:outerShdw>
                </a:effectLst>
                <a:latin typeface="Times New Roman" pitchFamily="18" charset="0"/>
                <a:cs typeface="Times New Roman" pitchFamily="18" charset="0"/>
              </a:rPr>
              <a:t>WIMS</a:t>
            </a:r>
            <a:r>
              <a:rPr lang="en-US" sz="2400" u="sng">
                <a:solidFill>
                  <a:srgbClr val="66FF99"/>
                </a:solidFill>
                <a:latin typeface="Times New Roman" pitchFamily="18" charset="0"/>
                <a:cs typeface="Times New Roman" pitchFamily="18" charset="0"/>
              </a:rPr>
              <a:t> </a:t>
            </a:r>
            <a:r>
              <a:rPr lang="fa-IR" sz="2400" u="sng">
                <a:solidFill>
                  <a:srgbClr val="66FF99"/>
                </a:solidFill>
                <a:effectLst>
                  <a:outerShdw blurRad="38100" dist="38100" dir="2700000" algn="tl">
                    <a:srgbClr val="000000"/>
                  </a:outerShdw>
                </a:effectLst>
                <a:latin typeface="Times New Roman" pitchFamily="18" charset="0"/>
                <a:cs typeface="Times New Roman" pitchFamily="18" charset="0"/>
              </a:rPr>
              <a:t>مدل های فيزيکی موجود درکد</a:t>
            </a:r>
            <a:r>
              <a:rPr lang="en-US" sz="2400" u="sng">
                <a:solidFill>
                  <a:srgbClr val="66FF99"/>
                </a:solidFill>
                <a:latin typeface="Times New Roman" pitchFamily="18" charset="0"/>
                <a:cs typeface="Times New Roman" pitchFamily="18" charset="0"/>
              </a:rPr>
              <a:t> </a:t>
            </a:r>
          </a:p>
          <a:p>
            <a:pPr algn="r">
              <a:defRPr/>
            </a:pPr>
            <a:endParaRPr lang="fa-IR" sz="2400">
              <a:solidFill>
                <a:srgbClr val="FF66FF"/>
              </a:solidFill>
              <a:latin typeface="Times New Roman" pitchFamily="18" charset="0"/>
              <a:cs typeface="Times New Roman" pitchFamily="18" charset="0"/>
            </a:endParaRPr>
          </a:p>
          <a:p>
            <a:pPr algn="r">
              <a:defRPr/>
            </a:pPr>
            <a:r>
              <a:rPr lang="fa-IR" sz="2400">
                <a:solidFill>
                  <a:srgbClr val="FF66FF"/>
                </a:solidFill>
                <a:latin typeface="Times New Roman" pitchFamily="18" charset="0"/>
                <a:cs typeface="Times New Roman" pitchFamily="18" charset="0"/>
              </a:rPr>
              <a:t>     1</a:t>
            </a:r>
            <a:r>
              <a:rPr lang="fa-IR" sz="2400">
                <a:solidFill>
                  <a:srgbClr val="FF33CC"/>
                </a:solidFill>
                <a:effectLst>
                  <a:outerShdw blurRad="38100" dist="38100" dir="2700000" algn="tl">
                    <a:srgbClr val="000000"/>
                  </a:outerShdw>
                </a:effectLst>
                <a:latin typeface="Times New Roman" pitchFamily="18" charset="0"/>
                <a:cs typeface="Times New Roman" pitchFamily="18" charset="0"/>
              </a:rPr>
              <a:t>- مدل هموژن</a:t>
            </a:r>
            <a:r>
              <a:rPr lang="fa-IR" sz="2400">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سلول در اين حالت از ترکيب يک ماده يکنواخت تشکيل شده و تنها يک  ترکيب (سوخت) برای کد تعيين ميگردد.                                                     </a:t>
            </a:r>
          </a:p>
          <a:p>
            <a:pPr algn="just">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و  در 69 گروه انرژی انجام ميشود.                        </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rPr>
              <a:t>DSN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اين مدل فقط با روش </a:t>
            </a: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defRPr/>
            </a:pPr>
            <a:endParaRPr lang="fa-IR" sz="2400">
              <a:solidFill>
                <a:srgbClr val="FF33CC"/>
              </a:solidFill>
              <a:effectLst>
                <a:outerShdw blurRad="38100" dist="38100" dir="2700000" algn="tl">
                  <a:srgbClr val="000000"/>
                </a:outerShdw>
              </a:effectLst>
              <a:latin typeface="Times New Roman" pitchFamily="18" charset="0"/>
              <a:cs typeface="Times New Roman" pitchFamily="18" charset="0"/>
            </a:endParaRPr>
          </a:p>
          <a:p>
            <a:pPr algn="just">
              <a:defRPr/>
            </a:pPr>
            <a:r>
              <a:rPr lang="fa-IR" sz="24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FF33CC"/>
                </a:solidFill>
                <a:effectLst>
                  <a:outerShdw blurRad="38100" dist="38100" dir="2700000" algn="tl">
                    <a:srgbClr val="000000"/>
                  </a:outerShdw>
                </a:effectLst>
                <a:latin typeface="Times New Roman" pitchFamily="18" charset="0"/>
                <a:cs typeface="Times New Roman" pitchFamily="18" charset="0"/>
              </a:rPr>
              <a:t>PINCELL</a:t>
            </a:r>
            <a:r>
              <a:rPr lang="fa-IR" sz="2400">
                <a:solidFill>
                  <a:srgbClr val="FF66FF"/>
                </a:solidFill>
                <a:effectLst>
                  <a:outerShdw blurRad="38100" dist="38100" dir="2700000" algn="tl">
                    <a:srgbClr val="000000"/>
                  </a:outerShdw>
                </a:effectLst>
                <a:latin typeface="Times New Roman" pitchFamily="18" charset="0"/>
                <a:cs typeface="Times New Roman" pitchFamily="18" charset="0"/>
              </a:rPr>
              <a:t>2</a:t>
            </a:r>
            <a:r>
              <a:rPr lang="fa-IR" sz="2400">
                <a:solidFill>
                  <a:srgbClr val="FF33CC"/>
                </a:solidFill>
                <a:effectLst>
                  <a:outerShdw blurRad="38100" dist="38100" dir="2700000" algn="tl">
                    <a:srgbClr val="000000"/>
                  </a:outerShdw>
                </a:effectLst>
                <a:latin typeface="Times New Roman" pitchFamily="18" charset="0"/>
                <a:cs typeface="Times New Roman" pitchFamily="18" charset="0"/>
              </a:rPr>
              <a:t>- مدل سوخت سوزنی (</a:t>
            </a:r>
            <a:endParaRPr lang="fa-IR" sz="2400">
              <a:effectLst>
                <a:outerShdw blurRad="38100" dist="38100" dir="2700000" algn="tl">
                  <a:srgbClr val="000000"/>
                </a:outerShdw>
              </a:effectLst>
              <a:latin typeface="Times New Roman" pitchFamily="18" charset="0"/>
              <a:cs typeface="Times New Roman" pitchFamily="18" charset="0"/>
            </a:endParaRPr>
          </a:p>
          <a:p>
            <a:pPr algn="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در اين مدل ساختمان سلول بصورت ترکيب حلقوی يا صفحات موازی شامل سوخت-غلاف </a:t>
            </a:r>
            <a:r>
              <a:rPr lang="ar-SA" sz="2400">
                <a:solidFill>
                  <a:schemeClr val="tx2"/>
                </a:solidFill>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خنک کننده و کندکننده تعريف می شود.  مرز خارجی در اين مدل می تواند</a:t>
            </a:r>
          </a:p>
          <a:p>
            <a:pPr algn="just">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برای کد       </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rPr>
              <a:t>POLYGON</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بصورت مربع يا شش گوش باشد   که با استفاده از کارت </a:t>
            </a:r>
          </a:p>
          <a:p>
            <a:pPr algn="just">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مشخص می شود. </a:t>
            </a:r>
            <a:r>
              <a:rPr lang="fa-IR" sz="2400" u="sng">
                <a:solidFill>
                  <a:schemeClr val="tx2"/>
                </a:solidFill>
                <a:effectLst>
                  <a:outerShdw blurRad="38100" dist="38100" dir="2700000" algn="tl">
                    <a:srgbClr val="000000"/>
                  </a:outerShdw>
                </a:effectLst>
                <a:latin typeface="Times New Roman" pitchFamily="18" charset="0"/>
                <a:cs typeface="Times New Roman" pitchFamily="18" charset="0"/>
              </a:rPr>
              <a:t>اين مدل توانايي توليد ثابت های گروهی شبکه های ناهمگن را ندارد (مانند شبکه هايي که دارای ميله های کنترل- جاذب های قابل مصرف و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a:t>
            </a:r>
          </a:p>
          <a:p>
            <a:pPr algn="just">
              <a:defRPr/>
            </a:pPr>
            <a:r>
              <a:rPr lang="fa-IR" sz="2400">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400">
                <a:effectLst>
                  <a:outerShdw blurRad="38100" dist="38100" dir="2700000" algn="tl">
                    <a:srgbClr val="000000"/>
                  </a:outerShdw>
                </a:effectLst>
                <a:latin typeface="Times New Roman" pitchFamily="18" charset="0"/>
                <a:cs typeface="Times New Roman" pitchFamily="18" charset="0"/>
              </a:rPr>
              <a:t> </a:t>
            </a:r>
            <a:r>
              <a:rPr lang="en-US" sz="2400">
                <a:solidFill>
                  <a:srgbClr val="FF33CC"/>
                </a:solidFill>
                <a:effectLst>
                  <a:outerShdw blurRad="38100" dist="38100" dir="2700000" algn="tl">
                    <a:srgbClr val="000000"/>
                  </a:outerShdw>
                </a:effectLst>
                <a:latin typeface="Times New Roman" pitchFamily="18" charset="0"/>
                <a:cs typeface="Times New Roman" pitchFamily="18" charset="0"/>
              </a:rPr>
              <a:t>CLUSTER</a:t>
            </a:r>
            <a:r>
              <a:rPr lang="fa-IR" sz="2400">
                <a:solidFill>
                  <a:srgbClr val="FF33CC"/>
                </a:solidFill>
                <a:effectLst>
                  <a:outerShdw blurRad="38100" dist="38100" dir="2700000" algn="tl">
                    <a:srgbClr val="000000"/>
                  </a:outerShdw>
                </a:effectLst>
                <a:latin typeface="Times New Roman" pitchFamily="18" charset="0"/>
                <a:cs typeface="Times New Roman" pitchFamily="18" charset="0"/>
              </a:rPr>
              <a:t> 3- مدل سوخت خوشه ای(</a:t>
            </a:r>
          </a:p>
          <a:p>
            <a:pPr algn="just">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در اين مدل تعدادی از سلول های پايه (بدون هيچگونه محدوديتی بر روی تعداد آنها) انتخاب می شوند و ثابت های گروهی برای کل سلول توليد می شود.  برای اين کار بايستی ابتدا قسمتی از شبکه راکتور که هدف محاسبه آن است از شکل واقعی به شکل دايره ای معادل متشکل از لايه های استوانه ای تبديل کنيم.                                  </a:t>
            </a: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28600" y="114300"/>
            <a:ext cx="8839200" cy="6689725"/>
          </a:xfrm>
          <a:prstGeom prst="rect">
            <a:avLst/>
          </a:prstGeom>
          <a:noFill/>
          <a:ln w="25400">
            <a:solidFill>
              <a:srgbClr val="FFFF00"/>
            </a:solidFill>
            <a:miter lim="800000"/>
            <a:headEnd/>
            <a:tailEnd/>
          </a:ln>
          <a:effectLst/>
        </p:spPr>
        <p:txBody>
          <a:bodyPr>
            <a:spAutoFit/>
          </a:bodyPr>
          <a:lstStyle/>
          <a:p>
            <a:pPr algn="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سپس در طی فرآيندی بنام( اسميرينگ) محتويات داخل هريک از لايه های استوانه ای را همگن مِينماييم و معادله انتگرالی ترابرد را برای آن با استفاده از يکی از روش های                                                  </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rPr>
              <a:t>(PIJ, PERSEUS)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ذکرشده حل می نماييم. </a:t>
            </a:r>
            <a:endParaRPr lang="fa-IR" sz="2400">
              <a:solidFill>
                <a:schemeClr val="tx2"/>
              </a:solidFill>
              <a:latin typeface="Times New Roman" pitchFamily="18" charset="0"/>
              <a:cs typeface="Times New Roman" pitchFamily="18" charset="0"/>
            </a:endParaRPr>
          </a:p>
          <a:p>
            <a:pPr algn="just" rtl="1">
              <a:defRPr/>
            </a:pPr>
            <a:r>
              <a:rPr lang="fa-IR" sz="2400">
                <a:solidFill>
                  <a:schemeClr val="tx2"/>
                </a:solidFill>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و در نهايت طی فرآيندی بنام پديده جداسازی</a:t>
            </a:r>
            <a:r>
              <a:rPr lang="fa-IR" sz="2400">
                <a:solidFill>
                  <a:schemeClr val="tx2"/>
                </a:solidFill>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rPr>
              <a:t>(Unsmearing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هريک از لايه های</a:t>
            </a:r>
            <a:r>
              <a:rPr lang="fa-IR" sz="2400">
                <a:latin typeface="Times New Roman" pitchFamily="18" charset="0"/>
                <a:cs typeface="Times New Roman" pitchFamily="18" charset="0"/>
              </a:rPr>
              <a:t> </a:t>
            </a: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استوانه ای را به نواحی سوخت </a:t>
            </a:r>
            <a:r>
              <a:rPr lang="ar-SA" sz="2400">
                <a:solidFill>
                  <a:schemeClr val="tx2"/>
                </a:solidFill>
                <a:effectLst>
                  <a:outerShdw blurRad="38100" dist="38100" dir="2700000" algn="tl">
                    <a:srgbClr val="000000"/>
                  </a:outerShdw>
                </a:effectLst>
                <a:latin typeface="Times New Roman" pitchFamily="18" charset="0"/>
                <a:cs typeface="Times New Roman" pitchFamily="18" charset="0"/>
              </a:rPr>
              <a:t>–</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غلاف - خنک کننده و کندکننده تجزيه می کنيم </a:t>
            </a:r>
          </a:p>
          <a:p>
            <a:pPr algn="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(مراحل در شکل های 5-12).                                                                           </a:t>
            </a:r>
          </a:p>
          <a:p>
            <a:pPr algn="just">
              <a:defRPr/>
            </a:pPr>
            <a:endParaRPr lang="fa-IR"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قابل حل می باشد و برای محاسبه </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rPr>
              <a:t>PERSEUS </a:t>
            </a:r>
            <a:r>
              <a:rPr lang="fa-IR" sz="2400">
                <a:solidFill>
                  <a:srgbClr val="FF33CC"/>
                </a:solidFill>
                <a:effectLst>
                  <a:outerShdw blurRad="38100" dist="38100" dir="2700000" algn="tl">
                    <a:srgbClr val="000000"/>
                  </a:outerShdw>
                </a:effectLst>
                <a:latin typeface="Times New Roman" pitchFamily="18" charset="0"/>
                <a:cs typeface="Times New Roman" pitchFamily="18" charset="0"/>
              </a:rPr>
              <a:t>4- مدل چندين سلولی</a:t>
            </a:r>
            <a:r>
              <a:rPr lang="fa-IR" sz="2400">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اين مدل فقط با</a:t>
            </a:r>
          </a:p>
          <a:p>
            <a:pPr algn="just">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مجموعه ای از ميله ها با ترکيبات مختلف (يا مجموعه ای از سلول ها) که به هر نحو دلخواهی چيده شده باشند- استفاده می شود.</a:t>
            </a:r>
            <a:r>
              <a:rPr lang="fa-IR" sz="2400">
                <a:solidFill>
                  <a:schemeClr val="tx2"/>
                </a:solidFill>
                <a:latin typeface="Times New Roman" pitchFamily="18" charset="0"/>
                <a:cs typeface="Times New Roman" pitchFamily="18" charset="0"/>
              </a:rPr>
              <a:t>                                                     </a:t>
            </a:r>
          </a:p>
          <a:p>
            <a:pPr algn="just">
              <a:defRPr/>
            </a:pPr>
            <a:endParaRPr lang="fa-IR" sz="2400">
              <a:solidFill>
                <a:schemeClr val="tx2"/>
              </a:solidFill>
              <a:latin typeface="Times New Roman" pitchFamily="18" charset="0"/>
              <a:cs typeface="Times New Roman" pitchFamily="18" charset="0"/>
            </a:endParaRPr>
          </a:p>
          <a:p>
            <a:pPr algn="just">
              <a:defRPr/>
            </a:pPr>
            <a:endParaRPr lang="fa-IR" sz="2400">
              <a:solidFill>
                <a:schemeClr val="tx2"/>
              </a:solidFill>
              <a:latin typeface="Times New Roman" pitchFamily="18" charset="0"/>
              <a:cs typeface="Times New Roman" pitchFamily="18" charset="0"/>
            </a:endParaRPr>
          </a:p>
          <a:p>
            <a:pPr algn="just">
              <a:defRPr/>
            </a:pPr>
            <a:r>
              <a:rPr lang="fa-IR" sz="2400">
                <a:solidFill>
                  <a:schemeClr val="tx2"/>
                </a:solidFill>
                <a:latin typeface="Times New Roman" pitchFamily="18" charset="0"/>
                <a:cs typeface="Times New Roman" pitchFamily="18" charset="0"/>
              </a:rPr>
              <a:t> </a:t>
            </a:r>
          </a:p>
          <a:p>
            <a:pPr algn="just">
              <a:defRPr/>
            </a:pPr>
            <a:endParaRPr lang="fa-IR" sz="2400">
              <a:solidFill>
                <a:schemeClr val="tx2"/>
              </a:solidFill>
              <a:latin typeface="Times New Roman" pitchFamily="18" charset="0"/>
              <a:cs typeface="Times New Roman" pitchFamily="18" charset="0"/>
            </a:endParaRPr>
          </a:p>
          <a:p>
            <a:pPr algn="just">
              <a:defRPr/>
            </a:pPr>
            <a:r>
              <a:rPr lang="fa-IR" sz="2400">
                <a:latin typeface="Times New Roman" pitchFamily="18" charset="0"/>
                <a:cs typeface="Times New Roman" pitchFamily="18" charset="0"/>
              </a:rPr>
              <a:t>  </a:t>
            </a:r>
          </a:p>
          <a:p>
            <a:pPr algn="just">
              <a:defRPr/>
            </a:pPr>
            <a:endParaRPr lang="fa-IR" sz="2400">
              <a:solidFill>
                <a:schemeClr val="tx2"/>
              </a:solidFill>
              <a:latin typeface="Times New Roman" pitchFamily="18" charset="0"/>
              <a:cs typeface="Times New Roman" pitchFamily="18" charset="0"/>
            </a:endParaRPr>
          </a:p>
          <a:p>
            <a:pPr algn="just">
              <a:defRPr/>
            </a:pPr>
            <a:r>
              <a:rPr lang="fa-IR" sz="2400">
                <a:solidFill>
                  <a:schemeClr val="tx2"/>
                </a:solidFill>
                <a:latin typeface="Times New Roman" pitchFamily="18" charset="0"/>
                <a:cs typeface="Times New Roman" pitchFamily="18" charset="0"/>
              </a:rPr>
              <a:t>                                                           </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50" name="Object 0"/>
          <p:cNvGraphicFramePr>
            <a:graphicFrameLocks noChangeAspect="1"/>
          </p:cNvGraphicFramePr>
          <p:nvPr/>
        </p:nvGraphicFramePr>
        <p:xfrm>
          <a:off x="-3048000" y="76200"/>
          <a:ext cx="15416213" cy="6858000"/>
        </p:xfrm>
        <a:graphic>
          <a:graphicData uri="http://schemas.openxmlformats.org/presentationml/2006/ole">
            <mc:AlternateContent xmlns:mc="http://schemas.openxmlformats.org/markup-compatibility/2006">
              <mc:Choice xmlns:v="urn:schemas-microsoft-com:vml" Requires="v">
                <p:oleObj spid="_x0000_s2076" name="Drawing" r:id="rId3" imgW="4676760" imgH="2352600" progId="AutoCAD.Drawing.14">
                  <p:embed/>
                </p:oleObj>
              </mc:Choice>
              <mc:Fallback>
                <p:oleObj name="Drawing" r:id="rId3" imgW="4676760" imgH="2352600" progId="AutoCAD.Drawing.1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76200"/>
                        <a:ext cx="15416213"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1" name="Rectangle 10"/>
          <p:cNvSpPr>
            <a:spLocks noChangeArrowheads="1"/>
          </p:cNvSpPr>
          <p:nvPr/>
        </p:nvSpPr>
        <p:spPr bwMode="auto">
          <a:xfrm>
            <a:off x="6477000" y="1485900"/>
            <a:ext cx="2463800" cy="2667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2052" name="Rectangle 8"/>
          <p:cNvSpPr>
            <a:spLocks noChangeArrowheads="1"/>
          </p:cNvSpPr>
          <p:nvPr/>
        </p:nvSpPr>
        <p:spPr bwMode="auto">
          <a:xfrm>
            <a:off x="3505200" y="2895600"/>
            <a:ext cx="2438400" cy="228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2053" name="WordArt 3"/>
          <p:cNvSpPr>
            <a:spLocks noChangeArrowheads="1" noChangeShapeType="1" noTextEdit="1"/>
          </p:cNvSpPr>
          <p:nvPr/>
        </p:nvSpPr>
        <p:spPr bwMode="auto">
          <a:xfrm>
            <a:off x="2120900" y="3238500"/>
            <a:ext cx="6126163" cy="5111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800" b="1" kern="10">
                <a:gradFill rotWithShape="1">
                  <a:gsLst>
                    <a:gs pos="0">
                      <a:srgbClr val="FFFF00"/>
                    </a:gs>
                    <a:gs pos="100000">
                      <a:srgbClr val="FFFFFF"/>
                    </a:gs>
                  </a:gsLst>
                  <a:lin ang="5400000" scaled="1"/>
                </a:gradFill>
                <a:effectLst>
                  <a:outerShdw dist="45791" dir="2021404" algn="ctr" rotWithShape="0">
                    <a:srgbClr val="C0C0C0"/>
                  </a:outerShdw>
                </a:effectLst>
                <a:latin typeface="Times New Roman" panose="02020603050405020304" pitchFamily="18" charset="0"/>
                <a:cs typeface="Times New Roman" panose="02020603050405020304" pitchFamily="18" charset="0"/>
              </a:rPr>
              <a:t>Various Kinds of Cell Structures</a:t>
            </a:r>
            <a:endParaRPr lang="fa-IR" sz="4800" b="1" kern="10">
              <a:gradFill rotWithShape="1">
                <a:gsLst>
                  <a:gs pos="0">
                    <a:srgbClr val="FFFF00"/>
                  </a:gs>
                  <a:gs pos="100000">
                    <a:srgbClr val="FFFFFF"/>
                  </a:gs>
                </a:gsLst>
                <a:lin ang="5400000" scaled="1"/>
              </a:gradFill>
              <a:effectLst>
                <a:outerShdw dist="45791" dir="2021404" algn="ctr" rotWithShape="0">
                  <a:srgbClr val="C0C0C0"/>
                </a:outerShdw>
              </a:effectLst>
              <a:latin typeface="Times New Roman" panose="02020603050405020304" pitchFamily="18" charset="0"/>
              <a:cs typeface="Times New Roman" panose="02020603050405020304" pitchFamily="18" charset="0"/>
            </a:endParaRPr>
          </a:p>
        </p:txBody>
      </p:sp>
      <p:sp>
        <p:nvSpPr>
          <p:cNvPr id="2054" name="Rectangle 4"/>
          <p:cNvSpPr>
            <a:spLocks noChangeArrowheads="1"/>
          </p:cNvSpPr>
          <p:nvPr/>
        </p:nvSpPr>
        <p:spPr bwMode="auto">
          <a:xfrm>
            <a:off x="3352800" y="1200150"/>
            <a:ext cx="2540000" cy="1714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2055" name="Text Box 5"/>
          <p:cNvSpPr txBox="1">
            <a:spLocks noChangeArrowheads="1"/>
          </p:cNvSpPr>
          <p:nvPr/>
        </p:nvSpPr>
        <p:spPr bwMode="auto">
          <a:xfrm>
            <a:off x="3251200" y="120015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en-US" sz="800" b="1">
                <a:solidFill>
                  <a:srgbClr val="66FF99"/>
                </a:solidFill>
                <a:latin typeface="Times New Roman" panose="02020603050405020304" pitchFamily="18" charset="0"/>
                <a:cs typeface="Times New Roman" panose="02020603050405020304" pitchFamily="18" charset="0"/>
              </a:rPr>
              <a:t>(r , z) </a:t>
            </a:r>
            <a:r>
              <a:rPr lang="fa-IR" sz="800" b="1">
                <a:solidFill>
                  <a:srgbClr val="66FF99"/>
                </a:solidFill>
                <a:latin typeface="Times New Roman" panose="02020603050405020304" pitchFamily="18" charset="0"/>
                <a:cs typeface="Times New Roman" panose="02020603050405020304" pitchFamily="18" charset="0"/>
              </a:rPr>
              <a:t>شکل 5- مثالی از سلول استوانه ای در مختصات</a:t>
            </a:r>
            <a:endParaRPr lang="en-US" sz="800" b="1">
              <a:solidFill>
                <a:srgbClr val="66FF99"/>
              </a:solidFill>
              <a:latin typeface="Times New Roman" panose="02020603050405020304" pitchFamily="18" charset="0"/>
              <a:cs typeface="Times New Roman" panose="02020603050405020304" pitchFamily="18" charset="0"/>
            </a:endParaRPr>
          </a:p>
        </p:txBody>
      </p:sp>
      <p:sp>
        <p:nvSpPr>
          <p:cNvPr id="2056" name="Text Box 6"/>
          <p:cNvSpPr txBox="1">
            <a:spLocks noChangeArrowheads="1"/>
          </p:cNvSpPr>
          <p:nvPr/>
        </p:nvSpPr>
        <p:spPr bwMode="auto">
          <a:xfrm>
            <a:off x="3581400" y="2895600"/>
            <a:ext cx="2946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spcBef>
                <a:spcPct val="50000"/>
              </a:spcBef>
            </a:pPr>
            <a:r>
              <a:rPr lang="en-US" sz="800" b="1">
                <a:solidFill>
                  <a:srgbClr val="66FF99"/>
                </a:solidFill>
                <a:latin typeface="Times New Roman" panose="02020603050405020304" pitchFamily="18" charset="0"/>
                <a:cs typeface="Times New Roman" panose="02020603050405020304" pitchFamily="18" charset="0"/>
              </a:rPr>
              <a:t>Multi</a:t>
            </a:r>
            <a:r>
              <a:rPr lang="fa-IR" sz="800" b="1">
                <a:solidFill>
                  <a:srgbClr val="66FF99"/>
                </a:solidFill>
                <a:latin typeface="Times New Roman" panose="02020603050405020304" pitchFamily="18" charset="0"/>
                <a:cs typeface="Times New Roman" panose="02020603050405020304" pitchFamily="18" charset="0"/>
              </a:rPr>
              <a:t>-</a:t>
            </a:r>
            <a:r>
              <a:rPr lang="en-US" sz="800" b="1">
                <a:solidFill>
                  <a:srgbClr val="66FF99"/>
                </a:solidFill>
                <a:latin typeface="Times New Roman" panose="02020603050405020304" pitchFamily="18" charset="0"/>
                <a:cs typeface="Times New Roman" panose="02020603050405020304" pitchFamily="18" charset="0"/>
              </a:rPr>
              <a:t>cell </a:t>
            </a:r>
            <a:r>
              <a:rPr lang="fa-IR" sz="800" b="1">
                <a:solidFill>
                  <a:srgbClr val="66FF99"/>
                </a:solidFill>
                <a:latin typeface="Times New Roman" panose="02020603050405020304" pitchFamily="18" charset="0"/>
                <a:cs typeface="Times New Roman" panose="02020603050405020304" pitchFamily="18" charset="0"/>
              </a:rPr>
              <a:t>شکل 6-  مثالی از سيستم محاسبه شده بعنوان </a:t>
            </a:r>
            <a:endParaRPr lang="en-US" sz="800" b="1">
              <a:solidFill>
                <a:srgbClr val="66FF99"/>
              </a:solidFill>
              <a:latin typeface="Times New Roman" panose="02020603050405020304" pitchFamily="18" charset="0"/>
              <a:cs typeface="Times New Roman" panose="02020603050405020304" pitchFamily="18" charset="0"/>
            </a:endParaRPr>
          </a:p>
        </p:txBody>
      </p:sp>
      <p:sp>
        <p:nvSpPr>
          <p:cNvPr id="2057" name="Text Box 9"/>
          <p:cNvSpPr txBox="1">
            <a:spLocks noChangeArrowheads="1"/>
          </p:cNvSpPr>
          <p:nvPr/>
        </p:nvSpPr>
        <p:spPr bwMode="auto">
          <a:xfrm>
            <a:off x="6553200" y="1524000"/>
            <a:ext cx="284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spcBef>
                <a:spcPct val="50000"/>
              </a:spcBef>
            </a:pPr>
            <a:r>
              <a:rPr lang="en-US" sz="800" b="1">
                <a:solidFill>
                  <a:srgbClr val="66FF99"/>
                </a:solidFill>
                <a:latin typeface="Times New Roman" panose="02020603050405020304" pitchFamily="18" charset="0"/>
                <a:cs typeface="Times New Roman" panose="02020603050405020304" pitchFamily="18" charset="0"/>
              </a:rPr>
              <a:t>DSN </a:t>
            </a:r>
            <a:r>
              <a:rPr lang="fa-IR" sz="800" b="1">
                <a:solidFill>
                  <a:srgbClr val="66FF99"/>
                </a:solidFill>
                <a:latin typeface="Times New Roman" panose="02020603050405020304" pitchFamily="18" charset="0"/>
                <a:cs typeface="Times New Roman" panose="02020603050405020304" pitchFamily="18" charset="0"/>
              </a:rPr>
              <a:t>يا</a:t>
            </a:r>
            <a:r>
              <a:rPr lang="en-US" sz="800" b="1">
                <a:solidFill>
                  <a:srgbClr val="66FF99"/>
                </a:solidFill>
                <a:latin typeface="Times New Roman" panose="02020603050405020304" pitchFamily="18" charset="0"/>
                <a:cs typeface="Times New Roman" panose="02020603050405020304" pitchFamily="18" charset="0"/>
              </a:rPr>
              <a:t> PERSEUS</a:t>
            </a:r>
            <a:r>
              <a:rPr lang="en-US" sz="800" b="1">
                <a:latin typeface="Times New Roman" panose="02020603050405020304" pitchFamily="18" charset="0"/>
                <a:cs typeface="Times New Roman" panose="02020603050405020304" pitchFamily="18" charset="0"/>
              </a:rPr>
              <a:t> </a:t>
            </a:r>
            <a:r>
              <a:rPr lang="fa-IR" sz="800" b="1">
                <a:solidFill>
                  <a:srgbClr val="66FF99"/>
                </a:solidFill>
                <a:latin typeface="Times New Roman" panose="02020603050405020304" pitchFamily="18" charset="0"/>
                <a:cs typeface="Times New Roman" panose="02020603050405020304" pitchFamily="18" charset="0"/>
              </a:rPr>
              <a:t>شکل 7- مثالی از کلاستر در روش</a:t>
            </a:r>
            <a:r>
              <a:rPr lang="fa-IR" sz="800" b="1">
                <a:latin typeface="Times New Roman" panose="02020603050405020304" pitchFamily="18" charset="0"/>
                <a:cs typeface="Times New Roman" panose="02020603050405020304" pitchFamily="18" charset="0"/>
              </a:rPr>
              <a:t> </a:t>
            </a:r>
            <a:endParaRPr lang="en-US" sz="800" b="1">
              <a:latin typeface="Times New Roman" panose="02020603050405020304" pitchFamily="18" charset="0"/>
              <a:cs typeface="Times New Roman" panose="02020603050405020304" pitchFamily="18" charset="0"/>
            </a:endParaRPr>
          </a:p>
        </p:txBody>
      </p:sp>
      <p:sp>
        <p:nvSpPr>
          <p:cNvPr id="2058" name="Rectangle 11"/>
          <p:cNvSpPr>
            <a:spLocks noChangeArrowheads="1"/>
          </p:cNvSpPr>
          <p:nvPr/>
        </p:nvSpPr>
        <p:spPr bwMode="auto">
          <a:xfrm>
            <a:off x="6400800" y="3124200"/>
            <a:ext cx="2438400" cy="190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2059" name="Text Box 12"/>
          <p:cNvSpPr txBox="1">
            <a:spLocks noChangeArrowheads="1"/>
          </p:cNvSpPr>
          <p:nvPr/>
        </p:nvSpPr>
        <p:spPr bwMode="auto">
          <a:xfrm>
            <a:off x="6299200" y="3143250"/>
            <a:ext cx="284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en-US" sz="800" b="1">
                <a:solidFill>
                  <a:srgbClr val="66FF99"/>
                </a:solidFill>
                <a:latin typeface="Times New Roman" panose="02020603050405020304" pitchFamily="18" charset="0"/>
                <a:cs typeface="Times New Roman" panose="02020603050405020304" pitchFamily="18" charset="0"/>
              </a:rPr>
              <a:t>PIJ - PERSEUS</a:t>
            </a:r>
            <a:r>
              <a:rPr lang="en-US" sz="800" b="1">
                <a:latin typeface="Times New Roman" panose="02020603050405020304" pitchFamily="18" charset="0"/>
                <a:cs typeface="Times New Roman" panose="02020603050405020304" pitchFamily="18" charset="0"/>
              </a:rPr>
              <a:t> </a:t>
            </a:r>
            <a:r>
              <a:rPr lang="fa-IR" sz="800" b="1">
                <a:solidFill>
                  <a:srgbClr val="66FF99"/>
                </a:solidFill>
                <a:latin typeface="Times New Roman" panose="02020603050405020304" pitchFamily="18" charset="0"/>
                <a:cs typeface="Times New Roman" panose="02020603050405020304" pitchFamily="18" charset="0"/>
              </a:rPr>
              <a:t>شکل 8- مثالی از کلاستر در روش</a:t>
            </a:r>
            <a:r>
              <a:rPr lang="fa-IR" sz="800" b="1">
                <a:latin typeface="Times New Roman" panose="02020603050405020304" pitchFamily="18" charset="0"/>
                <a:cs typeface="Times New Roman" panose="02020603050405020304" pitchFamily="18" charset="0"/>
              </a:rPr>
              <a:t> </a:t>
            </a:r>
            <a:endParaRPr lang="en-US" sz="800" b="1">
              <a:latin typeface="Times New Roman" panose="02020603050405020304" pitchFamily="18" charset="0"/>
              <a:cs typeface="Times New Roman" panose="02020603050405020304" pitchFamily="18" charset="0"/>
            </a:endParaRPr>
          </a:p>
        </p:txBody>
      </p:sp>
      <p:sp>
        <p:nvSpPr>
          <p:cNvPr id="2060" name="Rectangle 14"/>
          <p:cNvSpPr>
            <a:spLocks noChangeArrowheads="1"/>
          </p:cNvSpPr>
          <p:nvPr/>
        </p:nvSpPr>
        <p:spPr bwMode="auto">
          <a:xfrm>
            <a:off x="381000" y="6248400"/>
            <a:ext cx="2514600" cy="228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2061" name="Text Box 13"/>
          <p:cNvSpPr txBox="1">
            <a:spLocks noChangeArrowheads="1"/>
          </p:cNvSpPr>
          <p:nvPr/>
        </p:nvSpPr>
        <p:spPr bwMode="auto">
          <a:xfrm>
            <a:off x="304800" y="6248400"/>
            <a:ext cx="3352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800" b="1">
                <a:solidFill>
                  <a:srgbClr val="66FF99"/>
                </a:solidFill>
                <a:latin typeface="Times New Roman" panose="02020603050405020304" pitchFamily="18" charset="0"/>
                <a:cs typeface="Times New Roman" panose="02020603050405020304" pitchFamily="18" charset="0"/>
              </a:rPr>
              <a:t>DSN </a:t>
            </a:r>
            <a:r>
              <a:rPr lang="fa-IR" sz="800" b="1">
                <a:solidFill>
                  <a:srgbClr val="66FF99"/>
                </a:solidFill>
                <a:latin typeface="Times New Roman" panose="02020603050405020304" pitchFamily="18" charset="0"/>
                <a:cs typeface="Times New Roman" panose="02020603050405020304" pitchFamily="18" charset="0"/>
              </a:rPr>
              <a:t>يا</a:t>
            </a:r>
            <a:r>
              <a:rPr lang="en-US" sz="800" b="1">
                <a:solidFill>
                  <a:srgbClr val="66FF99"/>
                </a:solidFill>
                <a:latin typeface="Times New Roman" panose="02020603050405020304" pitchFamily="18" charset="0"/>
                <a:cs typeface="Times New Roman" panose="02020603050405020304" pitchFamily="18" charset="0"/>
              </a:rPr>
              <a:t> PERSEUS</a:t>
            </a:r>
            <a:r>
              <a:rPr lang="en-US" sz="800" b="1">
                <a:latin typeface="Times New Roman" panose="02020603050405020304" pitchFamily="18" charset="0"/>
                <a:cs typeface="Times New Roman" panose="02020603050405020304" pitchFamily="18" charset="0"/>
              </a:rPr>
              <a:t> </a:t>
            </a:r>
            <a:r>
              <a:rPr lang="fa-IR" sz="800" b="1">
                <a:solidFill>
                  <a:srgbClr val="66FF99"/>
                </a:solidFill>
                <a:latin typeface="Times New Roman" panose="02020603050405020304" pitchFamily="18" charset="0"/>
                <a:cs typeface="Times New Roman" panose="02020603050405020304" pitchFamily="18" charset="0"/>
              </a:rPr>
              <a:t>شکل 9- مثالی از يک سلول سوزنی در روش</a:t>
            </a:r>
            <a:r>
              <a:rPr lang="fa-IR" sz="800" b="1">
                <a:latin typeface="Times New Roman" panose="02020603050405020304" pitchFamily="18" charset="0"/>
                <a:cs typeface="Times New Roman" panose="02020603050405020304" pitchFamily="18" charset="0"/>
              </a:rPr>
              <a:t> </a:t>
            </a:r>
            <a:endParaRPr lang="en-US" sz="800" b="1">
              <a:latin typeface="Times New Roman" panose="02020603050405020304" pitchFamily="18" charset="0"/>
              <a:cs typeface="Times New Roman" panose="02020603050405020304" pitchFamily="18" charset="0"/>
            </a:endParaRPr>
          </a:p>
        </p:txBody>
      </p:sp>
      <p:sp>
        <p:nvSpPr>
          <p:cNvPr id="2062" name="Rectangle 16"/>
          <p:cNvSpPr>
            <a:spLocks noChangeArrowheads="1"/>
          </p:cNvSpPr>
          <p:nvPr/>
        </p:nvSpPr>
        <p:spPr bwMode="auto">
          <a:xfrm>
            <a:off x="381000" y="4953000"/>
            <a:ext cx="2438400" cy="4381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2063" name="Text Box 15"/>
          <p:cNvSpPr txBox="1">
            <a:spLocks noChangeArrowheads="1"/>
          </p:cNvSpPr>
          <p:nvPr/>
        </p:nvSpPr>
        <p:spPr bwMode="auto">
          <a:xfrm>
            <a:off x="381000" y="5029200"/>
            <a:ext cx="2438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spcBef>
                <a:spcPct val="50000"/>
              </a:spcBef>
            </a:pPr>
            <a:r>
              <a:rPr lang="fa-IR" sz="800" b="1">
                <a:solidFill>
                  <a:srgbClr val="66FF99"/>
                </a:solidFill>
                <a:latin typeface="Times New Roman" panose="02020603050405020304" pitchFamily="18" charset="0"/>
                <a:cs typeface="Times New Roman" panose="02020603050405020304" pitchFamily="18" charset="0"/>
              </a:rPr>
              <a:t>شکل 10- مدل مکانی  سلول های پايه </a:t>
            </a:r>
          </a:p>
          <a:p>
            <a:pPr algn="r" eaLnBrk="1" hangingPunct="1">
              <a:spcBef>
                <a:spcPct val="50000"/>
              </a:spcBef>
            </a:pPr>
            <a:r>
              <a:rPr lang="fa-IR" sz="800" b="1">
                <a:solidFill>
                  <a:srgbClr val="66FF99"/>
                </a:solidFill>
                <a:latin typeface="Times New Roman" panose="02020603050405020304" pitchFamily="18" charset="0"/>
                <a:cs typeface="Times New Roman" panose="02020603050405020304" pitchFamily="18" charset="0"/>
              </a:rPr>
              <a:t>1- سوخت2- غلاف3- خنک کننده  4- کندکننده</a:t>
            </a:r>
            <a:endParaRPr lang="en-US" sz="800" b="1">
              <a:solidFill>
                <a:srgbClr val="66FF99"/>
              </a:solidFill>
              <a:latin typeface="Times New Roman" panose="02020603050405020304" pitchFamily="18" charset="0"/>
              <a:cs typeface="Times New Roman" panose="02020603050405020304" pitchFamily="18" charset="0"/>
            </a:endParaRPr>
          </a:p>
        </p:txBody>
      </p:sp>
      <p:sp>
        <p:nvSpPr>
          <p:cNvPr id="2064" name="Rectangle 18"/>
          <p:cNvSpPr>
            <a:spLocks noChangeArrowheads="1"/>
          </p:cNvSpPr>
          <p:nvPr/>
        </p:nvSpPr>
        <p:spPr bwMode="auto">
          <a:xfrm>
            <a:off x="3454400" y="5772150"/>
            <a:ext cx="2438400" cy="2857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2065" name="Text Box 17"/>
          <p:cNvSpPr txBox="1">
            <a:spLocks noChangeArrowheads="1"/>
          </p:cNvSpPr>
          <p:nvPr/>
        </p:nvSpPr>
        <p:spPr bwMode="auto">
          <a:xfrm>
            <a:off x="3352800" y="5772150"/>
            <a:ext cx="264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spcBef>
                <a:spcPct val="50000"/>
              </a:spcBef>
            </a:pPr>
            <a:r>
              <a:rPr lang="fa-IR" sz="800" b="1">
                <a:solidFill>
                  <a:srgbClr val="66FF99"/>
                </a:solidFill>
                <a:latin typeface="Times New Roman" panose="02020603050405020304" pitchFamily="18" charset="0"/>
                <a:cs typeface="Times New Roman" panose="02020603050405020304" pitchFamily="18" charset="0"/>
              </a:rPr>
              <a:t>شکل12-  ماکروسلول های شامل ميله های سوخت يا صفحه های سوخت همراه با جاذب کنترلی</a:t>
            </a:r>
            <a:endParaRPr lang="en-US" sz="800" b="1">
              <a:solidFill>
                <a:srgbClr val="66FF99"/>
              </a:solidFill>
              <a:latin typeface="Times New Roman" panose="02020603050405020304" pitchFamily="18" charset="0"/>
              <a:cs typeface="Times New Roman" panose="02020603050405020304" pitchFamily="18" charset="0"/>
            </a:endParaRPr>
          </a:p>
        </p:txBody>
      </p:sp>
      <p:sp>
        <p:nvSpPr>
          <p:cNvPr id="2066" name="Rectangle 20"/>
          <p:cNvSpPr>
            <a:spLocks noChangeArrowheads="1"/>
          </p:cNvSpPr>
          <p:nvPr/>
        </p:nvSpPr>
        <p:spPr bwMode="auto">
          <a:xfrm>
            <a:off x="6400800" y="5543550"/>
            <a:ext cx="2540000" cy="1714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2067" name="Text Box 19"/>
          <p:cNvSpPr txBox="1">
            <a:spLocks noChangeArrowheads="1"/>
          </p:cNvSpPr>
          <p:nvPr/>
        </p:nvSpPr>
        <p:spPr bwMode="auto">
          <a:xfrm>
            <a:off x="6299200" y="5543550"/>
            <a:ext cx="2946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fa-IR" sz="800" b="1">
                <a:solidFill>
                  <a:srgbClr val="66FF99"/>
                </a:solidFill>
                <a:latin typeface="Times New Roman" panose="02020603050405020304" pitchFamily="18" charset="0"/>
                <a:cs typeface="Times New Roman" panose="02020603050405020304" pitchFamily="18" charset="0"/>
              </a:rPr>
              <a:t>شکل12- شمای ممکن از سوخت ومرزهای خارجی سلول</a:t>
            </a:r>
            <a:endParaRPr lang="en-US" sz="800" b="1">
              <a:solidFill>
                <a:srgbClr val="66FF99"/>
              </a:solidFill>
              <a:latin typeface="Times New Roman" panose="02020603050405020304" pitchFamily="18" charset="0"/>
              <a:cs typeface="Times New Roman" panose="02020603050405020304" pitchFamily="18" charset="0"/>
            </a:endParaRPr>
          </a:p>
        </p:txBody>
      </p:sp>
      <p:sp>
        <p:nvSpPr>
          <p:cNvPr id="2068" name="Rectangle 21"/>
          <p:cNvSpPr>
            <a:spLocks noChangeArrowheads="1"/>
          </p:cNvSpPr>
          <p:nvPr/>
        </p:nvSpPr>
        <p:spPr bwMode="auto">
          <a:xfrm>
            <a:off x="381000" y="1200150"/>
            <a:ext cx="2565400" cy="2476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2069" name="Text Box 22"/>
          <p:cNvSpPr txBox="1">
            <a:spLocks noChangeArrowheads="1"/>
          </p:cNvSpPr>
          <p:nvPr/>
        </p:nvSpPr>
        <p:spPr bwMode="auto">
          <a:xfrm>
            <a:off x="0" y="1219200"/>
            <a:ext cx="3352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fa-IR" sz="800" b="1">
                <a:solidFill>
                  <a:srgbClr val="66FF99"/>
                </a:solidFill>
                <a:latin typeface="Times New Roman" panose="02020603050405020304" pitchFamily="18" charset="0"/>
                <a:cs typeface="Times New Roman" panose="02020603050405020304" pitchFamily="18" charset="0"/>
              </a:rPr>
              <a:t>شکل 2-  قلب راکتور با شبکه مربعی و سوخت ميله ای(نمايش افقی)</a:t>
            </a:r>
            <a:endParaRPr lang="en-US" sz="800" b="1">
              <a:solidFill>
                <a:srgbClr val="66FF99"/>
              </a:solidFill>
              <a:latin typeface="Times New Roman" panose="02020603050405020304" pitchFamily="18" charset="0"/>
              <a:cs typeface="Times New Roman" panose="02020603050405020304" pitchFamily="18" charset="0"/>
            </a:endParaRPr>
          </a:p>
        </p:txBody>
      </p:sp>
      <p:sp>
        <p:nvSpPr>
          <p:cNvPr id="2070" name="Rectangle 23"/>
          <p:cNvSpPr>
            <a:spLocks noChangeArrowheads="1"/>
          </p:cNvSpPr>
          <p:nvPr/>
        </p:nvSpPr>
        <p:spPr bwMode="auto">
          <a:xfrm>
            <a:off x="609600" y="2171700"/>
            <a:ext cx="2133600" cy="1714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2071" name="Text Box 24"/>
          <p:cNvSpPr txBox="1">
            <a:spLocks noChangeArrowheads="1"/>
          </p:cNvSpPr>
          <p:nvPr/>
        </p:nvSpPr>
        <p:spPr bwMode="auto">
          <a:xfrm>
            <a:off x="1016000" y="2171700"/>
            <a:ext cx="14224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fa-IR" sz="800" b="1">
                <a:solidFill>
                  <a:srgbClr val="66FF99"/>
                </a:solidFill>
                <a:latin typeface="Times New Roman" panose="02020603050405020304" pitchFamily="18" charset="0"/>
                <a:cs typeface="Times New Roman" panose="02020603050405020304" pitchFamily="18" charset="0"/>
              </a:rPr>
              <a:t>شکل 3- انواع سلول واحد</a:t>
            </a:r>
            <a:endParaRPr lang="en-US" sz="800" b="1">
              <a:solidFill>
                <a:srgbClr val="66FF99"/>
              </a:solidFill>
              <a:latin typeface="Times New Roman" panose="02020603050405020304" pitchFamily="18" charset="0"/>
              <a:cs typeface="Times New Roman" panose="02020603050405020304" pitchFamily="18" charset="0"/>
            </a:endParaRPr>
          </a:p>
        </p:txBody>
      </p:sp>
      <p:sp>
        <p:nvSpPr>
          <p:cNvPr id="2072" name="Rectangle 25"/>
          <p:cNvSpPr>
            <a:spLocks noChangeArrowheads="1"/>
          </p:cNvSpPr>
          <p:nvPr/>
        </p:nvSpPr>
        <p:spPr bwMode="auto">
          <a:xfrm>
            <a:off x="762000" y="2895600"/>
            <a:ext cx="1930400" cy="1714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2073" name="Text Box 26"/>
          <p:cNvSpPr txBox="1">
            <a:spLocks noChangeArrowheads="1"/>
          </p:cNvSpPr>
          <p:nvPr/>
        </p:nvSpPr>
        <p:spPr bwMode="auto">
          <a:xfrm>
            <a:off x="914400" y="2667000"/>
            <a:ext cx="162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fa-IR" sz="800">
                <a:solidFill>
                  <a:srgbClr val="66FF99"/>
                </a:solidFill>
                <a:latin typeface="Times New Roman" panose="02020603050405020304" pitchFamily="18" charset="0"/>
                <a:cs typeface="Times New Roman" panose="02020603050405020304" pitchFamily="18" charset="0"/>
              </a:rPr>
              <a:t>شکل 4- سلول واحد استوانه ای</a:t>
            </a:r>
            <a:r>
              <a:rPr lang="fa-IR"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74" name="Object 2048"/>
          <p:cNvGraphicFramePr>
            <a:graphicFrameLocks noChangeAspect="1"/>
          </p:cNvGraphicFramePr>
          <p:nvPr/>
        </p:nvGraphicFramePr>
        <p:xfrm>
          <a:off x="-9855200" y="-857250"/>
          <a:ext cx="45954950" cy="18378488"/>
        </p:xfrm>
        <a:graphic>
          <a:graphicData uri="http://schemas.openxmlformats.org/presentationml/2006/ole">
            <mc:AlternateContent xmlns:mc="http://schemas.openxmlformats.org/markup-compatibility/2006">
              <mc:Choice xmlns:v="urn:schemas-microsoft-com:vml" Requires="v">
                <p:oleObj spid="_x0000_s3086" name="Drawing" r:id="rId3" imgW="4676760" imgH="2352600" progId="AutoCAD.Drawing.14">
                  <p:embed/>
                </p:oleObj>
              </mc:Choice>
              <mc:Fallback>
                <p:oleObj name="Drawing" r:id="rId3" imgW="4676760" imgH="2352600" progId="AutoCAD.Drawing.14">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5200" y="-857250"/>
                        <a:ext cx="45954950" cy="1837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2051"/>
          <p:cNvSpPr>
            <a:spLocks noChangeArrowheads="1"/>
          </p:cNvSpPr>
          <p:nvPr/>
        </p:nvSpPr>
        <p:spPr bwMode="auto">
          <a:xfrm>
            <a:off x="0" y="-504825"/>
            <a:ext cx="8205788" cy="7788275"/>
          </a:xfrm>
          <a:prstGeom prst="rect">
            <a:avLst/>
          </a:prstGeom>
          <a:noFill/>
          <a:ln w="9525">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3076" name="Rectangle 2052"/>
          <p:cNvSpPr>
            <a:spLocks noChangeArrowheads="1"/>
          </p:cNvSpPr>
          <p:nvPr/>
        </p:nvSpPr>
        <p:spPr bwMode="auto">
          <a:xfrm>
            <a:off x="1117600" y="2243138"/>
            <a:ext cx="6096000" cy="2857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3077" name="Text Box 2054"/>
          <p:cNvSpPr txBox="1">
            <a:spLocks noChangeArrowheads="1"/>
          </p:cNvSpPr>
          <p:nvPr/>
        </p:nvSpPr>
        <p:spPr bwMode="auto">
          <a:xfrm>
            <a:off x="1219200" y="2114550"/>
            <a:ext cx="5994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endParaRPr lang="fa-IR" sz="2400">
              <a:latin typeface="Times New Roman" panose="02020603050405020304" pitchFamily="18" charset="0"/>
              <a:cs typeface="Times New Roman" panose="02020603050405020304" pitchFamily="18" charset="0"/>
            </a:endParaRPr>
          </a:p>
        </p:txBody>
      </p:sp>
      <p:sp>
        <p:nvSpPr>
          <p:cNvPr id="3078" name="Text Box 2055"/>
          <p:cNvSpPr txBox="1">
            <a:spLocks noChangeArrowheads="1"/>
          </p:cNvSpPr>
          <p:nvPr/>
        </p:nvSpPr>
        <p:spPr bwMode="auto">
          <a:xfrm>
            <a:off x="1016000" y="2243138"/>
            <a:ext cx="629920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fa-IR" sz="1600">
                <a:solidFill>
                  <a:srgbClr val="66FF99"/>
                </a:solidFill>
                <a:latin typeface="Times New Roman" panose="02020603050405020304" pitchFamily="18" charset="0"/>
                <a:cs typeface="Times New Roman" panose="02020603050405020304" pitchFamily="18" charset="0"/>
              </a:rPr>
              <a:t>شکل 2-  قلب راکتور با شبکه مربعی و سوخت ميله ای(نمايش افقی)</a:t>
            </a:r>
            <a:endParaRPr lang="en-US" sz="1600">
              <a:solidFill>
                <a:srgbClr val="66FF99"/>
              </a:solidFill>
              <a:latin typeface="Times New Roman" panose="02020603050405020304" pitchFamily="18" charset="0"/>
              <a:cs typeface="Times New Roman" panose="02020603050405020304" pitchFamily="18" charset="0"/>
            </a:endParaRPr>
          </a:p>
        </p:txBody>
      </p:sp>
      <p:sp>
        <p:nvSpPr>
          <p:cNvPr id="3079" name="Rectangle 2056"/>
          <p:cNvSpPr>
            <a:spLocks noChangeArrowheads="1"/>
          </p:cNvSpPr>
          <p:nvPr/>
        </p:nvSpPr>
        <p:spPr bwMode="auto">
          <a:xfrm>
            <a:off x="1930400" y="4700588"/>
            <a:ext cx="4673600" cy="40481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3080" name="Text Box 2057"/>
          <p:cNvSpPr txBox="1">
            <a:spLocks noChangeArrowheads="1"/>
          </p:cNvSpPr>
          <p:nvPr/>
        </p:nvSpPr>
        <p:spPr bwMode="auto">
          <a:xfrm>
            <a:off x="2032000" y="4700588"/>
            <a:ext cx="447040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fa-IR" sz="1600">
                <a:solidFill>
                  <a:srgbClr val="66FF99"/>
                </a:solidFill>
                <a:latin typeface="Times New Roman" panose="02020603050405020304" pitchFamily="18" charset="0"/>
                <a:cs typeface="Times New Roman" panose="02020603050405020304" pitchFamily="18" charset="0"/>
              </a:rPr>
              <a:t>شکل 3- انواع سلول واحد</a:t>
            </a:r>
            <a:endParaRPr lang="en-US" sz="1600">
              <a:solidFill>
                <a:srgbClr val="66FF99"/>
              </a:solidFill>
              <a:latin typeface="Times New Roman" panose="02020603050405020304" pitchFamily="18" charset="0"/>
              <a:cs typeface="Times New Roman" panose="02020603050405020304" pitchFamily="18" charset="0"/>
            </a:endParaRPr>
          </a:p>
        </p:txBody>
      </p:sp>
      <p:sp>
        <p:nvSpPr>
          <p:cNvPr id="3081" name="Rectangle 2058"/>
          <p:cNvSpPr>
            <a:spLocks noChangeArrowheads="1"/>
          </p:cNvSpPr>
          <p:nvPr/>
        </p:nvSpPr>
        <p:spPr bwMode="auto">
          <a:xfrm>
            <a:off x="1422400" y="6515100"/>
            <a:ext cx="5689600" cy="571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3082" name="Text Box 2059"/>
          <p:cNvSpPr txBox="1">
            <a:spLocks noChangeArrowheads="1"/>
          </p:cNvSpPr>
          <p:nvPr/>
        </p:nvSpPr>
        <p:spPr bwMode="auto">
          <a:xfrm>
            <a:off x="1524000" y="6686550"/>
            <a:ext cx="5588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endParaRPr lang="fa-IR" sz="2400">
              <a:latin typeface="Times New Roman" panose="02020603050405020304" pitchFamily="18" charset="0"/>
              <a:cs typeface="Times New Roman" panose="02020603050405020304" pitchFamily="18" charset="0"/>
            </a:endParaRPr>
          </a:p>
        </p:txBody>
      </p:sp>
      <p:sp>
        <p:nvSpPr>
          <p:cNvPr id="3083" name="Text Box 2060"/>
          <p:cNvSpPr txBox="1">
            <a:spLocks noChangeArrowheads="1"/>
          </p:cNvSpPr>
          <p:nvPr/>
        </p:nvSpPr>
        <p:spPr bwMode="auto">
          <a:xfrm>
            <a:off x="1625600" y="6515100"/>
            <a:ext cx="5283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fa-IR" sz="1600">
                <a:solidFill>
                  <a:srgbClr val="66FF99"/>
                </a:solidFill>
                <a:latin typeface="Times New Roman" panose="02020603050405020304" pitchFamily="18" charset="0"/>
                <a:cs typeface="Times New Roman" panose="02020603050405020304" pitchFamily="18" charset="0"/>
              </a:rPr>
              <a:t>شکل 4- سلول واحد استوانه ای</a:t>
            </a:r>
            <a:r>
              <a:rPr lang="fa-IR"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1026"/>
          <p:cNvSpPr>
            <a:spLocks noChangeArrowheads="1"/>
          </p:cNvSpPr>
          <p:nvPr/>
        </p:nvSpPr>
        <p:spPr bwMode="auto">
          <a:xfrm>
            <a:off x="330200" y="152400"/>
            <a:ext cx="8737600" cy="6507163"/>
          </a:xfrm>
          <a:prstGeom prst="rect">
            <a:avLst/>
          </a:prstGeom>
          <a:noFill/>
          <a:ln w="25400">
            <a:solidFill>
              <a:srgbClr val="FFFF00"/>
            </a:solidFill>
            <a:miter lim="800000"/>
            <a:headEnd/>
            <a:tailEnd/>
          </a:ln>
          <a:effectLst/>
        </p:spPr>
        <p:txBody>
          <a:bodyPr>
            <a:spAutoFit/>
          </a:bodyPr>
          <a:lstStyle/>
          <a:p>
            <a:pPr algn="r">
              <a:spcBef>
                <a:spcPct val="50000"/>
              </a:spcBef>
              <a:defRPr/>
            </a:pPr>
            <a:r>
              <a:rPr lang="fa-IR" sz="2400" u="sng">
                <a:solidFill>
                  <a:srgbClr val="66FF99"/>
                </a:solidFill>
                <a:effectLst>
                  <a:outerShdw blurRad="38100" dist="38100" dir="2700000" algn="tl">
                    <a:srgbClr val="000000"/>
                  </a:outerShdw>
                </a:effectLst>
                <a:latin typeface="Times New Roman" pitchFamily="18" charset="0"/>
                <a:cs typeface="Times New Roman" pitchFamily="18" charset="0"/>
              </a:rPr>
              <a:t>نتايج حاصل از بخش دوم محاسبات چندگروهی</a:t>
            </a:r>
          </a:p>
          <a:p>
            <a:pPr algn="just">
              <a:spcBef>
                <a:spcPct val="50000"/>
              </a:spcBef>
              <a:defRPr/>
            </a:pPr>
            <a:r>
              <a:rPr lang="fa-IR" sz="2400">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ثابت های گروهی پخش برای تمام مواد و تمامی حلقه ها به تعداد گروه های انرژی خواسته شده                                                                                    </a:t>
            </a:r>
          </a:p>
          <a:p>
            <a:pPr algn="just">
              <a:spcBef>
                <a:spcPct val="50000"/>
              </a:spcBef>
              <a:buFontTx/>
              <a:buChar cha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کل جذب - توليد و پخش                                                                     </a:t>
            </a:r>
          </a:p>
          <a:p>
            <a:pPr algn="just">
              <a:spcBef>
                <a:spcPct val="50000"/>
              </a:spcBef>
              <a:buFontTx/>
              <a:buChar cha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در قسمت سوم محاسبات - محاسبات تکميلی- تصحيح حاصل از نشت توسط باکلينگ در جهت شعاعي و محوری وارد می گردد. مقدار باکلينگ را ميتوان بصورت ورودی در کد وارد نمود.                                                                                 </a:t>
            </a:r>
          </a:p>
          <a:p>
            <a:pPr algn="just">
              <a:spcBef>
                <a:spcPct val="50000"/>
              </a:spcBef>
              <a:buFontTx/>
              <a:buChar cha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اين قسمت از کد در حقيقت نقش تکميلی محاسبات را بر عهده دارد و نتايج نهايی چاپ شده شامل موارد زير است:                                                                     </a:t>
            </a:r>
          </a:p>
          <a:p>
            <a:pPr algn="just">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ضريب تکثير بی نهايت و موثر                                                              </a:t>
            </a:r>
          </a:p>
          <a:p>
            <a:pPr algn="just">
              <a:spcBef>
                <a:spcPct val="50000"/>
              </a:spcBef>
              <a:buFontTx/>
              <a:buChar char="-"/>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ضرايب پخش در تعداد گروه های خواسته شده و همچنين در </a:t>
            </a:r>
            <a:r>
              <a:rPr lang="fa-IR" sz="2400" u="sng">
                <a:solidFill>
                  <a:schemeClr val="tx2"/>
                </a:solidFill>
                <a:effectLst>
                  <a:outerShdw blurRad="38100" dist="38100" dir="2700000" algn="tl">
                    <a:srgbClr val="000000"/>
                  </a:outerShdw>
                </a:effectLst>
                <a:latin typeface="Times New Roman" pitchFamily="18" charset="0"/>
                <a:cs typeface="Times New Roman" pitchFamily="18" charset="0"/>
              </a:rPr>
              <a:t>2</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گروه انرژی              </a:t>
            </a:r>
            <a:r>
              <a:rPr lang="fa-IR" sz="2400">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محاسبات مصرف سوخت.                                                                      </a:t>
            </a:r>
          </a:p>
          <a:p>
            <a:pPr algn="just">
              <a:spcBef>
                <a:spcPct val="50000"/>
              </a:spcBef>
              <a:buFontTx/>
              <a:buChar char="-"/>
              <a:defRPr/>
            </a:pPr>
            <a:endParaRPr lang="en-US" sz="2400">
              <a:solidFill>
                <a:srgbClr val="FF3300"/>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098" name="Object 1024"/>
          <p:cNvGraphicFramePr>
            <a:graphicFrameLocks noChangeAspect="1"/>
          </p:cNvGraphicFramePr>
          <p:nvPr/>
        </p:nvGraphicFramePr>
        <p:xfrm>
          <a:off x="-4114800" y="0"/>
          <a:ext cx="20574000" cy="7239000"/>
        </p:xfrm>
        <a:graphic>
          <a:graphicData uri="http://schemas.openxmlformats.org/presentationml/2006/ole">
            <mc:AlternateContent xmlns:mc="http://schemas.openxmlformats.org/markup-compatibility/2006">
              <mc:Choice xmlns:v="urn:schemas-microsoft-com:vml" Requires="v">
                <p:oleObj spid="_x0000_s4104" name="Drawing" r:id="rId3" imgW="4676760" imgH="2352600" progId="AutoCAD.Drawing.14">
                  <p:embed/>
                </p:oleObj>
              </mc:Choice>
              <mc:Fallback>
                <p:oleObj name="Drawing" r:id="rId3" imgW="4676760" imgH="2352600" progId="AutoCAD.Drawing.1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0"/>
                        <a:ext cx="20574000" cy="723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9" name="Rectangle 5"/>
          <p:cNvSpPr>
            <a:spLocks noChangeArrowheads="1"/>
          </p:cNvSpPr>
          <p:nvPr/>
        </p:nvSpPr>
        <p:spPr bwMode="auto">
          <a:xfrm>
            <a:off x="1600200" y="6515100"/>
            <a:ext cx="62992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4100" name="Text Box 3"/>
          <p:cNvSpPr txBox="1">
            <a:spLocks noChangeArrowheads="1"/>
          </p:cNvSpPr>
          <p:nvPr/>
        </p:nvSpPr>
        <p:spPr bwMode="auto">
          <a:xfrm>
            <a:off x="1625600" y="6115050"/>
            <a:ext cx="6096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endParaRPr lang="fa-IR" sz="2400">
              <a:latin typeface="Times New Roman" panose="02020603050405020304" pitchFamily="18" charset="0"/>
              <a:cs typeface="Times New Roman" panose="02020603050405020304" pitchFamily="18" charset="0"/>
            </a:endParaRPr>
          </a:p>
        </p:txBody>
      </p:sp>
      <p:sp>
        <p:nvSpPr>
          <p:cNvPr id="4101" name="Text Box 4"/>
          <p:cNvSpPr txBox="1">
            <a:spLocks noChangeArrowheads="1"/>
          </p:cNvSpPr>
          <p:nvPr/>
        </p:nvSpPr>
        <p:spPr bwMode="auto">
          <a:xfrm>
            <a:off x="1600200" y="6491288"/>
            <a:ext cx="6502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fa-IR" b="1">
                <a:solidFill>
                  <a:srgbClr val="66FF99"/>
                </a:solidFill>
                <a:latin typeface="Times New Roman" panose="02020603050405020304" pitchFamily="18" charset="0"/>
                <a:cs typeface="Times New Roman" panose="02020603050405020304" pitchFamily="18" charset="0"/>
              </a:rPr>
              <a:t>شکل 13- فلوچارت محاسبات مصرف سوخت</a:t>
            </a:r>
            <a:endParaRPr lang="en-US" b="1">
              <a:solidFill>
                <a:srgbClr val="66FF99"/>
              </a:solidFill>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08000" y="17463"/>
            <a:ext cx="8534400" cy="6572250"/>
          </a:xfrm>
          <a:prstGeom prst="rect">
            <a:avLst/>
          </a:prstGeom>
          <a:noFill/>
          <a:ln w="25400">
            <a:solidFill>
              <a:srgbClr val="FFFF00"/>
            </a:solidFill>
            <a:miter lim="800000"/>
            <a:headEnd/>
            <a:tailEnd/>
          </a:ln>
          <a:effectLst/>
        </p:spPr>
        <p:txBody>
          <a:bodyPr>
            <a:spAutoFit/>
          </a:bodyPr>
          <a:lstStyle/>
          <a:p>
            <a:pPr algn="r">
              <a:defRPr/>
            </a:pPr>
            <a:r>
              <a:rPr lang="en-US" sz="2400" b="1" u="sng">
                <a:solidFill>
                  <a:srgbClr val="66FF99"/>
                </a:solidFill>
                <a:effectLst>
                  <a:outerShdw blurRad="38100" dist="38100" dir="2700000" algn="tl">
                    <a:srgbClr val="000000"/>
                  </a:outerShdw>
                </a:effectLst>
                <a:latin typeface="Times New Roman" pitchFamily="18" charset="0"/>
                <a:cs typeface="Times New Roman" pitchFamily="18" charset="0"/>
              </a:rPr>
              <a:t>:WIMS</a:t>
            </a:r>
            <a:r>
              <a:rPr lang="en-US" sz="2400" b="1" u="sng">
                <a:solidFill>
                  <a:srgbClr val="66FF99"/>
                </a:solidFill>
                <a:latin typeface="Times New Roman" pitchFamily="18" charset="0"/>
                <a:cs typeface="Times New Roman" pitchFamily="18" charset="0"/>
              </a:rPr>
              <a:t> </a:t>
            </a:r>
            <a:r>
              <a:rPr lang="fa-IR" sz="2400" b="1" u="sng">
                <a:solidFill>
                  <a:srgbClr val="66FF99"/>
                </a:solidFill>
                <a:effectLst>
                  <a:outerShdw blurRad="38100" dist="38100" dir="2700000" algn="tl">
                    <a:srgbClr val="000000"/>
                  </a:outerShdw>
                </a:effectLst>
                <a:latin typeface="Times New Roman" pitchFamily="18" charset="0"/>
                <a:cs typeface="Times New Roman" pitchFamily="18" charset="0"/>
              </a:rPr>
              <a:t>ورودی کد</a:t>
            </a:r>
          </a:p>
          <a:p>
            <a:pPr algn="r">
              <a:defRPr/>
            </a:pPr>
            <a:r>
              <a:rPr lang="fa-IR" sz="2400">
                <a:effectLst>
                  <a:outerShdw blurRad="38100" dist="38100" dir="2700000" algn="tl">
                    <a:srgbClr val="000000"/>
                  </a:outerShdw>
                </a:effectLst>
                <a:latin typeface="Times New Roman" pitchFamily="18" charset="0"/>
                <a:cs typeface="Times New Roman" pitchFamily="18" charset="0"/>
              </a:rPr>
              <a:t>ورودی اين کد  شامل سه بخش مقدماتی </a:t>
            </a:r>
            <a:r>
              <a:rPr lang="ar-SA" sz="2400">
                <a:effectLst>
                  <a:outerShdw blurRad="38100" dist="38100" dir="2700000" algn="tl">
                    <a:srgbClr val="000000"/>
                  </a:outerShdw>
                </a:effectLst>
                <a:latin typeface="Times New Roman" pitchFamily="18" charset="0"/>
                <a:cs typeface="Times New Roman" pitchFamily="18" charset="0"/>
              </a:rPr>
              <a:t>–</a:t>
            </a:r>
            <a:r>
              <a:rPr lang="fa-IR" sz="2400">
                <a:effectLst>
                  <a:outerShdw blurRad="38100" dist="38100" dir="2700000" algn="tl">
                    <a:srgbClr val="000000"/>
                  </a:outerShdw>
                </a:effectLst>
                <a:latin typeface="Times New Roman" pitchFamily="18" charset="0"/>
                <a:cs typeface="Times New Roman" pitchFamily="18" charset="0"/>
              </a:rPr>
              <a:t>اصلی و تکميلی می باشد. در بخش اول نوع و روش حل معادله ترابرد- نوع سلول مورد نظر- تعداد کل نواحی- تعداد کل مش ها  وتعداد کل مواد وتعداد گروههای انرژی مشخص ميشود.</a:t>
            </a:r>
          </a:p>
          <a:p>
            <a:pPr>
              <a:defRPr/>
            </a:pPr>
            <a:endParaRPr lang="fa-IR" sz="2400" u="sng">
              <a:solidFill>
                <a:srgbClr val="FF3300"/>
              </a:solidFill>
              <a:effectLst>
                <a:outerShdw blurRad="38100" dist="38100" dir="2700000" algn="tl">
                  <a:srgbClr val="000000"/>
                </a:outerShdw>
              </a:effectLst>
              <a:latin typeface="Times New Roman" pitchFamily="18" charset="0"/>
              <a:cs typeface="Times New Roman" pitchFamily="18" charset="0"/>
            </a:endParaRPr>
          </a:p>
          <a:p>
            <a:pPr>
              <a:defRPr/>
            </a:pPr>
            <a:r>
              <a:rPr lang="en-US" sz="2400" u="sng">
                <a:solidFill>
                  <a:srgbClr val="FF3300"/>
                </a:solidFill>
                <a:effectLst>
                  <a:outerShdw blurRad="38100" dist="38100" dir="2700000" algn="tl">
                    <a:srgbClr val="000000"/>
                  </a:outerShdw>
                </a:effectLst>
                <a:latin typeface="Times New Roman" pitchFamily="18" charset="0"/>
                <a:cs typeface="Times New Roman" pitchFamily="18" charset="0"/>
              </a:rPr>
              <a:t>PRELUDE DATA</a:t>
            </a:r>
            <a:r>
              <a:rPr lang="fa-IR" sz="2400" u="sng">
                <a:solidFill>
                  <a:srgbClr val="FF3300"/>
                </a:solidFill>
                <a:effectLst>
                  <a:outerShdw blurRad="38100" dist="38100" dir="2700000" algn="tl">
                    <a:srgbClr val="000000"/>
                  </a:outerShdw>
                </a:effectLst>
                <a:latin typeface="Times New Roman" pitchFamily="18" charset="0"/>
                <a:cs typeface="Times New Roman" pitchFamily="18" charset="0"/>
              </a:rPr>
              <a:t>:</a:t>
            </a:r>
            <a:endParaRPr lang="en-US" sz="2400" u="sng">
              <a:effectLst>
                <a:outerShdw blurRad="38100" dist="38100" dir="2700000" algn="tl">
                  <a:srgbClr val="000000"/>
                </a:outerShdw>
              </a:effectLst>
              <a:latin typeface="Times New Roman" pitchFamily="18" charset="0"/>
              <a:cs typeface="Times New Roman" pitchFamily="18" charset="0"/>
            </a:endParaRPr>
          </a:p>
          <a:p>
            <a:pPr>
              <a:defRPr/>
            </a:pPr>
            <a:endParaRPr lang="fa-IR" sz="2400">
              <a:solidFill>
                <a:srgbClr val="66FF99"/>
              </a:solidFill>
              <a:effectLst>
                <a:outerShdw blurRad="38100" dist="38100" dir="2700000" algn="tl">
                  <a:srgbClr val="000000"/>
                </a:outerShdw>
              </a:effectLst>
              <a:latin typeface="Times New Roman" pitchFamily="18" charset="0"/>
              <a:cs typeface="Times New Roman" pitchFamily="18" charset="0"/>
            </a:endParaRPr>
          </a:p>
          <a:p>
            <a:pPr>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CELL  L</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L =  4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سلول همگن                                               </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L =  5</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سلول سوزنی(ميله ای </a:t>
            </a:r>
            <a:r>
              <a:rPr lang="ar-SA"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تيغه ای) بدون کاندنس انرژی </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L =  6</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سلول سوزنی(ميله ای-تيغه ای)</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L =  7</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سلول خوشه ای(کلاستر)</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fa-IR" sz="2400">
                <a:effectLst>
                  <a:outerShdw blurRad="38100" dist="38100" dir="2700000" algn="tl">
                    <a:srgbClr val="000000"/>
                  </a:outerShdw>
                </a:effectLst>
                <a:latin typeface="Times New Roman" pitchFamily="18" charset="0"/>
                <a:cs typeface="Times New Roman" pitchFamily="18" charset="0"/>
              </a:rPr>
              <a:t>-------------------------------------------------------------</a:t>
            </a:r>
          </a:p>
          <a:p>
            <a:pPr>
              <a:defRPr/>
            </a:pPr>
            <a:endParaRPr lang="en-US" sz="2400">
              <a:effectLst>
                <a:outerShdw blurRad="38100" dist="38100" dir="2700000" algn="tl">
                  <a:srgbClr val="000000"/>
                </a:outerShdw>
              </a:effectLst>
              <a:latin typeface="Times New Roman" pitchFamily="18" charset="0"/>
              <a:cs typeface="Times New Roman" pitchFamily="18" charset="0"/>
            </a:endParaRPr>
          </a:p>
          <a:p>
            <a:pPr>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NPLATE   T</a:t>
            </a:r>
            <a:endParaRPr lang="en-US">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T</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&gt;</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0</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اگر سوخت صفحه ای باشد-تعداد کل صفحات</a:t>
            </a:r>
            <a:endParaRPr lang="en-US" sz="2000">
              <a:effectLst>
                <a:outerShdw blurRad="38100" dist="38100" dir="2700000" algn="tl">
                  <a:srgbClr val="000000"/>
                </a:outerShdw>
              </a:effectLst>
              <a:latin typeface="Times New Roman" pitchFamily="18" charset="0"/>
              <a:cs typeface="Times New Roman" pitchFamily="18" charset="0"/>
            </a:endParaRP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T</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&lt;</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0</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هندسه کروی (تعداد لايه ها در حالت کروی)  </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endParaRPr lang="fa-IR" sz="2000">
              <a:solidFill>
                <a:srgbClr val="66FF99"/>
              </a:solidFill>
              <a:effectLst>
                <a:outerShdw blurRad="38100" dist="38100" dir="2700000" algn="tl">
                  <a:srgbClr val="000000"/>
                </a:outerShdw>
              </a:effectLst>
              <a:latin typeface="Times New Roman" pitchFamily="18" charset="0"/>
              <a:cs typeface="Times New Roman" pitchFamily="18" charset="0"/>
            </a:endParaRPr>
          </a:p>
          <a:p>
            <a:pPr>
              <a:defRPr/>
            </a:pPr>
            <a:endParaRPr lang="fa-IR" sz="2000">
              <a:solidFill>
                <a:srgbClr val="66FF99"/>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1026"/>
          <p:cNvSpPr>
            <a:spLocks noChangeArrowheads="1"/>
          </p:cNvSpPr>
          <p:nvPr/>
        </p:nvSpPr>
        <p:spPr bwMode="auto">
          <a:xfrm>
            <a:off x="609600" y="152400"/>
            <a:ext cx="8534400" cy="6426200"/>
          </a:xfrm>
          <a:prstGeom prst="rect">
            <a:avLst/>
          </a:prstGeom>
          <a:noFill/>
          <a:ln w="25400">
            <a:solidFill>
              <a:srgbClr val="FFFF00"/>
            </a:solidFill>
            <a:miter lim="800000"/>
            <a:headEnd/>
            <a:tailEnd/>
          </a:ln>
          <a:effectLst/>
        </p:spPr>
        <p:txBody>
          <a:bodyPr>
            <a:spAutoFit/>
          </a:bodyPr>
          <a:lstStyle/>
          <a:p>
            <a:pPr>
              <a:spcBef>
                <a:spcPct val="50000"/>
              </a:spcBef>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NRODS    i  j  k   l  m  n  nn</a:t>
            </a:r>
          </a:p>
          <a:p>
            <a:pPr>
              <a:spcBef>
                <a:spcPct val="50000"/>
              </a:spcBef>
              <a:defRPr/>
            </a:pPr>
            <a:r>
              <a:rPr lang="fa-IR" sz="2000">
                <a:solidFill>
                  <a:srgbClr val="66FF99"/>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با بيشتر از 5 ميله بکار ميرود.</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PIJ</a:t>
            </a:r>
            <a:r>
              <a:rPr lang="en-US" sz="2000">
                <a:solidFill>
                  <a:srgbClr val="66FF99"/>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اين کارت برای مدل </a:t>
            </a: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i=</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تعداد کل ميله ها</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j=</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ضريب تقارن کلاستر(12-)</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k=PIJ</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تعداد خطوط در مش (50 يا 100)</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l =PIJ</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تعداد زوايا در مدل(15&gt;  &gt;7) </a:t>
            </a: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m</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تعداد انواع ميله ها</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n=</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در هر نوع ميله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Rod-Sub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تعداد</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nn= Rod-Sub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ها درهر</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Sector</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تعداد</a:t>
            </a:r>
            <a:r>
              <a:rPr lang="fa-IR" sz="2000" b="1">
                <a:solidFill>
                  <a:srgbClr val="FF33CC"/>
                </a:solidFill>
                <a:effectLst>
                  <a:outerShdw blurRad="38100" dist="38100" dir="2700000" algn="tl">
                    <a:srgbClr val="000000"/>
                  </a:outerShdw>
                </a:effectLst>
                <a:latin typeface="Times New Roman" pitchFamily="18" charset="0"/>
                <a:cs typeface="Times New Roman" pitchFamily="18" charset="0"/>
              </a:rPr>
              <a:t> </a:t>
            </a:r>
            <a:endParaRPr lang="en-US" sz="2000" b="1">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endParaRPr lang="en-US" sz="2000" b="1">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endParaRPr lang="en-US" sz="2000" b="1">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endParaRPr lang="en-US" sz="2000" b="1">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endParaRPr lang="en-US" sz="2000" b="1">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endParaRPr lang="fa-IR" sz="2000" b="1">
              <a:solidFill>
                <a:srgbClr val="FF33CC"/>
              </a:solidFill>
              <a:effectLst>
                <a:outerShdw blurRad="38100" dist="38100" dir="2700000" algn="tl">
                  <a:srgbClr val="000000"/>
                </a:outerShdw>
              </a:effectLst>
              <a:latin typeface="Times New Roman" pitchFamily="18" charset="0"/>
              <a:cs typeface="Times New Roman" pitchFamily="18" charset="0"/>
            </a:endParaRPr>
          </a:p>
        </p:txBody>
      </p:sp>
      <p:sp>
        <p:nvSpPr>
          <p:cNvPr id="54275" name="Text Box 1027"/>
          <p:cNvSpPr txBox="1">
            <a:spLocks noChangeArrowheads="1"/>
          </p:cNvSpPr>
          <p:nvPr/>
        </p:nvSpPr>
        <p:spPr bwMode="auto">
          <a:xfrm>
            <a:off x="1676400" y="52578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endParaRPr lang="fa-IR" sz="2400">
              <a:latin typeface="Times New Roman" panose="02020603050405020304" pitchFamily="18" charset="0"/>
              <a:cs typeface="Times New Roman" panose="02020603050405020304" pitchFamily="18" charset="0"/>
            </a:endParaRPr>
          </a:p>
        </p:txBody>
      </p:sp>
      <p:sp>
        <p:nvSpPr>
          <p:cNvPr id="54276" name="Text Box 1028"/>
          <p:cNvSpPr txBox="1">
            <a:spLocks noChangeArrowheads="1"/>
          </p:cNvSpPr>
          <p:nvPr/>
        </p:nvSpPr>
        <p:spPr bwMode="auto">
          <a:xfrm>
            <a:off x="1676400" y="2514600"/>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000">
                <a:solidFill>
                  <a:srgbClr val="FF33CC"/>
                </a:solidFill>
                <a:latin typeface="Times New Roman" panose="02020603050405020304" pitchFamily="18" charset="0"/>
                <a:cs typeface="Times New Roman" panose="02020603050405020304" pitchFamily="18" charset="0"/>
              </a:rPr>
              <a:t>l</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0" descr="eq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67000"/>
            <a:ext cx="8534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2"/>
          <p:cNvSpPr txBox="1">
            <a:spLocks noChangeArrowheads="1"/>
          </p:cNvSpPr>
          <p:nvPr/>
        </p:nvSpPr>
        <p:spPr bwMode="auto">
          <a:xfrm>
            <a:off x="508000" y="228600"/>
            <a:ext cx="8229600"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endParaRPr lang="fa-IR" sz="2400">
              <a:latin typeface="Times New Roman" panose="02020603050405020304" pitchFamily="18" charset="0"/>
              <a:cs typeface="Times New Roman" panose="02020603050405020304" pitchFamily="18" charset="0"/>
            </a:endParaRPr>
          </a:p>
          <a:p>
            <a:pPr algn="r" eaLnBrk="1" hangingPunct="1"/>
            <a:endParaRPr lang="fa-IR" sz="2400">
              <a:latin typeface="Times New Roman" panose="02020603050405020304" pitchFamily="18" charset="0"/>
              <a:cs typeface="Times New Roman" panose="02020603050405020304" pitchFamily="18" charset="0"/>
            </a:endParaRPr>
          </a:p>
          <a:p>
            <a:pPr algn="r" eaLnBrk="1" hangingPunct="1"/>
            <a:endParaRPr lang="fa-IR" sz="2400">
              <a:latin typeface="Times New Roman" panose="02020603050405020304" pitchFamily="18" charset="0"/>
              <a:cs typeface="Times New Roman" panose="02020603050405020304" pitchFamily="18" charset="0"/>
            </a:endParaRPr>
          </a:p>
          <a:p>
            <a:pPr algn="r" eaLnBrk="1" hangingPunct="1"/>
            <a:endParaRPr lang="fa-IR" sz="2400">
              <a:latin typeface="Times New Roman" panose="02020603050405020304" pitchFamily="18" charset="0"/>
              <a:cs typeface="Times New Roman" panose="02020603050405020304" pitchFamily="18" charset="0"/>
            </a:endParaRPr>
          </a:p>
          <a:p>
            <a:pPr algn="r" eaLnBrk="1" hangingPunct="1"/>
            <a:endParaRPr lang="fa-IR" sz="2400">
              <a:latin typeface="Times New Roman" panose="02020603050405020304" pitchFamily="18" charset="0"/>
              <a:cs typeface="Times New Roman" panose="02020603050405020304" pitchFamily="18" charset="0"/>
            </a:endParaRPr>
          </a:p>
          <a:p>
            <a:pPr algn="r" eaLnBrk="1" hangingPunct="1"/>
            <a:endParaRPr lang="fa-IR" sz="2400">
              <a:latin typeface="Times New Roman" panose="02020603050405020304" pitchFamily="18" charset="0"/>
              <a:cs typeface="Times New Roman" panose="02020603050405020304" pitchFamily="18" charset="0"/>
            </a:endParaRPr>
          </a:p>
          <a:p>
            <a:pPr algn="r" eaLnBrk="1" hangingPunct="1"/>
            <a:endParaRPr lang="fa-IR" sz="2400">
              <a:latin typeface="Times New Roman" panose="02020603050405020304" pitchFamily="18" charset="0"/>
              <a:cs typeface="Times New Roman" panose="02020603050405020304" pitchFamily="18" charset="0"/>
            </a:endParaRPr>
          </a:p>
          <a:p>
            <a:pPr algn="r" eaLnBrk="1" hangingPunct="1"/>
            <a:endParaRPr lang="fa-IR" sz="2400">
              <a:latin typeface="Times New Roman" panose="02020603050405020304" pitchFamily="18" charset="0"/>
              <a:cs typeface="Times New Roman" panose="02020603050405020304" pitchFamily="18" charset="0"/>
            </a:endParaRPr>
          </a:p>
          <a:p>
            <a:pPr algn="r" eaLnBrk="1" hangingPunct="1"/>
            <a:endParaRPr lang="fa-IR" sz="2400">
              <a:latin typeface="Times New Roman" panose="02020603050405020304" pitchFamily="18" charset="0"/>
              <a:cs typeface="Times New Roman" panose="02020603050405020304" pitchFamily="18" charset="0"/>
            </a:endParaRPr>
          </a:p>
          <a:p>
            <a:pPr algn="r" eaLnBrk="1" hangingPunct="1"/>
            <a:endParaRPr lang="fa-IR" sz="2400">
              <a:latin typeface="Times New Roman" panose="02020603050405020304" pitchFamily="18" charset="0"/>
              <a:cs typeface="Times New Roman" panose="02020603050405020304" pitchFamily="18" charset="0"/>
            </a:endParaRPr>
          </a:p>
          <a:p>
            <a:pPr algn="r" eaLnBrk="1" hangingPunct="1"/>
            <a:endParaRPr lang="fa-IR" sz="2400">
              <a:latin typeface="Times New Roman" panose="02020603050405020304" pitchFamily="18" charset="0"/>
              <a:cs typeface="Times New Roman" panose="02020603050405020304" pitchFamily="18" charset="0"/>
            </a:endParaRPr>
          </a:p>
          <a:p>
            <a:pPr algn="r" eaLnBrk="1" hangingPunct="1"/>
            <a:endParaRPr lang="fa-IR" sz="2400">
              <a:latin typeface="Times New Roman" panose="02020603050405020304" pitchFamily="18" charset="0"/>
              <a:cs typeface="Times New Roman" panose="02020603050405020304" pitchFamily="18" charset="0"/>
            </a:endParaRPr>
          </a:p>
          <a:p>
            <a:pPr algn="r" eaLnBrk="1" hangingPunct="1"/>
            <a:endParaRPr lang="fa-IR" sz="2400">
              <a:latin typeface="Times New Roman" panose="02020603050405020304" pitchFamily="18" charset="0"/>
              <a:cs typeface="Times New Roman" panose="02020603050405020304" pitchFamily="18" charset="0"/>
            </a:endParaRPr>
          </a:p>
          <a:p>
            <a:pPr algn="r" eaLnBrk="1" hangingPunct="1"/>
            <a:endParaRPr lang="fa-IR" sz="2400">
              <a:latin typeface="Times New Roman" panose="02020603050405020304" pitchFamily="18" charset="0"/>
              <a:cs typeface="Times New Roman" panose="02020603050405020304" pitchFamily="18" charset="0"/>
            </a:endParaRPr>
          </a:p>
          <a:p>
            <a:pPr algn="r" eaLnBrk="1" hangingPunct="1"/>
            <a:endParaRPr lang="fa-IR" sz="2400">
              <a:latin typeface="Times New Roman" panose="02020603050405020304" pitchFamily="18" charset="0"/>
              <a:cs typeface="Times New Roman" panose="02020603050405020304" pitchFamily="18" charset="0"/>
            </a:endParaRPr>
          </a:p>
          <a:p>
            <a:pPr algn="r" eaLnBrk="1" hangingPunct="1"/>
            <a:endParaRPr lang="fa-IR" sz="2400">
              <a:latin typeface="Times New Roman" panose="02020603050405020304" pitchFamily="18" charset="0"/>
              <a:cs typeface="Times New Roman" panose="02020603050405020304" pitchFamily="18" charset="0"/>
            </a:endParaRPr>
          </a:p>
          <a:p>
            <a:pPr algn="r" eaLnBrk="1" hangingPunct="1"/>
            <a:endParaRPr lang="fa-IR" sz="2400">
              <a:latin typeface="Times New Roman" panose="02020603050405020304" pitchFamily="18" charset="0"/>
              <a:cs typeface="Times New Roman" panose="02020603050405020304" pitchFamily="18" charset="0"/>
            </a:endParaRPr>
          </a:p>
          <a:p>
            <a:pPr algn="r" eaLnBrk="1" hangingPunct="1"/>
            <a:endParaRPr lang="en-US" sz="2400">
              <a:latin typeface="Times New Roman" panose="02020603050405020304" pitchFamily="18" charset="0"/>
              <a:cs typeface="Times New Roman" panose="02020603050405020304" pitchFamily="18" charset="0"/>
            </a:endParaRPr>
          </a:p>
        </p:txBody>
      </p:sp>
      <p:sp>
        <p:nvSpPr>
          <p:cNvPr id="6147" name="Text Box 3"/>
          <p:cNvSpPr txBox="1">
            <a:spLocks noChangeArrowheads="1"/>
          </p:cNvSpPr>
          <p:nvPr/>
        </p:nvSpPr>
        <p:spPr bwMode="auto">
          <a:xfrm>
            <a:off x="304800" y="0"/>
            <a:ext cx="8839200" cy="6994525"/>
          </a:xfrm>
          <a:prstGeom prst="rect">
            <a:avLst/>
          </a:prstGeom>
          <a:noFill/>
          <a:ln w="25400">
            <a:solidFill>
              <a:srgbClr val="FFFF00"/>
            </a:solidFill>
            <a:miter lim="800000"/>
            <a:headEnd/>
            <a:tailEnd/>
          </a:ln>
          <a:effectLst/>
        </p:spPr>
        <p:txBody>
          <a:bodyPr>
            <a:spAutoFit/>
          </a:bodyPr>
          <a:lstStyle/>
          <a:p>
            <a:pPr algn="r">
              <a:spcBef>
                <a:spcPct val="50000"/>
              </a:spcBef>
              <a:defRPr/>
            </a:pP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در مفهوم چنين فرض شده است که سلول واحد عنصر تکرار پذير شبکه راکتور می باشد</a:t>
            </a:r>
          </a:p>
          <a:p>
            <a:pPr algn="r">
              <a:spcBef>
                <a:spcPct val="50000"/>
              </a:spcBef>
              <a:defRPr/>
            </a:pPr>
            <a:r>
              <a:rPr lang="fa-IR" sz="2400" b="1" u="sng">
                <a:solidFill>
                  <a:srgbClr val="66FF99"/>
                </a:solidFill>
                <a:effectLst>
                  <a:outerShdw blurRad="38100" dist="38100" dir="2700000" algn="tl">
                    <a:srgbClr val="000000"/>
                  </a:outerShdw>
                </a:effectLst>
                <a:latin typeface="Times New Roman" pitchFamily="18" charset="0"/>
                <a:cs typeface="Times New Roman" pitchFamily="18" charset="0"/>
              </a:rPr>
              <a:t>محاسبات نوترونی قلب راکتور</a:t>
            </a:r>
          </a:p>
          <a:p>
            <a:pPr algn="just">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هدف از انجام محاسبات قلب يک راکتور محاسبه توزيع شارنوترون در داخل قلب و محاسبه ضريب تکثير موثر قلب ميباشد.  برای محاسبه جمعيت نوترونها در داخل قلب </a:t>
            </a:r>
            <a:r>
              <a:rPr lang="ar-SA" sz="2400">
                <a:solidFill>
                  <a:schemeClr val="tx2"/>
                </a:solidFill>
                <a:effectLst>
                  <a:outerShdw blurRad="38100" dist="38100" dir="2700000" algn="tl">
                    <a:srgbClr val="000000"/>
                  </a:outerShdw>
                </a:effectLst>
                <a:latin typeface="Times New Roman" pitchFamily="18" charset="0"/>
                <a:cs typeface="Times New Roman" pitchFamily="18" charset="0"/>
              </a:rPr>
              <a:t>–</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بايد عوامل توليد و اتلاف نوترونها در داخل قلب را مورد بررسی قرار دهيم.  برای اين منظور بايستی معادله زير را که به معادله ترابرد نوترون معروف است </a:t>
            </a:r>
            <a:r>
              <a:rPr lang="ar-SA" sz="2400">
                <a:solidFill>
                  <a:schemeClr val="tx2"/>
                </a:solidFill>
                <a:effectLst>
                  <a:outerShdw blurRad="38100" dist="38100" dir="2700000" algn="tl">
                    <a:srgbClr val="000000"/>
                  </a:outerShdw>
                </a:effectLst>
                <a:latin typeface="Times New Roman" pitchFamily="18" charset="0"/>
                <a:cs typeface="Times New Roman" pitchFamily="18" charset="0"/>
              </a:rPr>
              <a:t>–</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حل نماييم:     </a:t>
            </a:r>
          </a:p>
          <a:p>
            <a:pPr algn="just">
              <a:spcBef>
                <a:spcPct val="50000"/>
              </a:spcBef>
              <a:defRPr/>
            </a:pPr>
            <a:r>
              <a:rPr lang="fa-IR" sz="2400">
                <a:effectLst>
                  <a:outerShdw blurRad="38100" dist="38100" dir="2700000" algn="tl">
                    <a:srgbClr val="000000"/>
                  </a:outerShdw>
                </a:effectLst>
                <a:latin typeface="Times New Roman" pitchFamily="18" charset="0"/>
                <a:cs typeface="Times New Roman" pitchFamily="18" charset="0"/>
              </a:rPr>
              <a:t> </a:t>
            </a:r>
            <a:endParaRPr lang="en-US" sz="2400">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endParaRPr lang="en-US" sz="2400">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endParaRPr lang="en-US" sz="2400">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endParaRPr lang="en-US" sz="2400">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endParaRPr lang="en-US" sz="2400">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endParaRPr lang="en-US" sz="2400">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endParaRPr lang="en-US" sz="2400">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r>
              <a:rPr lang="fa-IR" sz="2400">
                <a:effectLst>
                  <a:outerShdw blurRad="38100" dist="38100" dir="2700000" algn="tl">
                    <a:srgbClr val="000000"/>
                  </a:outerShdw>
                </a:effectLst>
                <a:latin typeface="Times New Roman" pitchFamily="18" charset="0"/>
                <a:cs typeface="Times New Roman" pitchFamily="18" charset="0"/>
              </a:rPr>
              <a:t>   </a:t>
            </a:r>
            <a:endParaRPr lang="en-US" sz="2400">
              <a:effectLst>
                <a:outerShdw blurRad="38100" dist="38100" dir="2700000" algn="tl">
                  <a:srgbClr val="000000"/>
                </a:outerShdw>
              </a:effectLst>
              <a:latin typeface="Times New Roman" pitchFamily="18" charset="0"/>
              <a:cs typeface="Times New Roman" pitchFamily="18" charset="0"/>
            </a:endParaRPr>
          </a:p>
        </p:txBody>
      </p:sp>
      <p:sp>
        <p:nvSpPr>
          <p:cNvPr id="6155" name="Text Box 11"/>
          <p:cNvSpPr txBox="1">
            <a:spLocks noChangeArrowheads="1"/>
          </p:cNvSpPr>
          <p:nvPr/>
        </p:nvSpPr>
        <p:spPr bwMode="auto">
          <a:xfrm>
            <a:off x="1981200" y="2971800"/>
            <a:ext cx="7162800" cy="779463"/>
          </a:xfrm>
          <a:prstGeom prst="rect">
            <a:avLst/>
          </a:prstGeom>
          <a:noFill/>
          <a:ln w="9525">
            <a:noFill/>
            <a:miter lim="800000"/>
            <a:headEnd/>
            <a:tailEnd/>
          </a:ln>
          <a:effectLst/>
        </p:spPr>
        <p:txBody>
          <a:bodyPr>
            <a:spAutoFit/>
          </a:bodyPr>
          <a:lstStyle/>
          <a:p>
            <a:pPr algn="just">
              <a:spcBef>
                <a:spcPct val="50000"/>
              </a:spcBef>
              <a:defRPr/>
            </a:pPr>
            <a:r>
              <a:rPr lang="fa-IR" b="1" u="sng">
                <a:solidFill>
                  <a:srgbClr val="FF33CC"/>
                </a:solidFill>
                <a:effectLst>
                  <a:outerShdw blurRad="38100" dist="38100" dir="2700000" algn="tl">
                    <a:srgbClr val="000000"/>
                  </a:outerShdw>
                </a:effectLst>
                <a:latin typeface="Times New Roman" pitchFamily="18" charset="0"/>
                <a:cs typeface="Times New Roman" pitchFamily="18" charset="0"/>
              </a:rPr>
              <a:t>توليد نوترون ها:</a:t>
            </a:r>
            <a:r>
              <a:rPr lang="fa-IR" b="1">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b="1">
                <a:solidFill>
                  <a:srgbClr val="FF66FF"/>
                </a:solidFill>
                <a:effectLst>
                  <a:outerShdw blurRad="38100" dist="38100" dir="2700000" algn="tl">
                    <a:srgbClr val="000000"/>
                  </a:outerShdw>
                </a:effectLst>
                <a:latin typeface="Times New Roman" pitchFamily="18" charset="0"/>
                <a:cs typeface="Times New Roman" pitchFamily="18" charset="0"/>
              </a:rPr>
              <a:t>شکافت </a:t>
            </a:r>
            <a:r>
              <a:rPr lang="ar-SA" b="1">
                <a:solidFill>
                  <a:srgbClr val="FF66FF"/>
                </a:solidFill>
                <a:effectLst>
                  <a:outerShdw blurRad="38100" dist="38100" dir="2700000" algn="tl">
                    <a:srgbClr val="000000"/>
                  </a:outerShdw>
                </a:effectLst>
                <a:latin typeface="Times New Roman" pitchFamily="18" charset="0"/>
                <a:cs typeface="Times New Roman" pitchFamily="18" charset="0"/>
              </a:rPr>
              <a:t>–</a:t>
            </a:r>
            <a:r>
              <a:rPr lang="fa-IR" b="1">
                <a:solidFill>
                  <a:srgbClr val="FF66FF"/>
                </a:solidFill>
                <a:effectLst>
                  <a:outerShdw blurRad="38100" dist="38100" dir="2700000" algn="tl">
                    <a:srgbClr val="000000"/>
                  </a:outerShdw>
                </a:effectLst>
                <a:latin typeface="Times New Roman" pitchFamily="18" charset="0"/>
                <a:cs typeface="Times New Roman" pitchFamily="18" charset="0"/>
              </a:rPr>
              <a:t> توليد از چشمه خارجی پراکندگی از يک گروه انرژی              </a:t>
            </a:r>
          </a:p>
          <a:p>
            <a:pPr algn="r">
              <a:spcBef>
                <a:spcPct val="50000"/>
              </a:spcBef>
              <a:defRPr/>
            </a:pPr>
            <a:r>
              <a:rPr lang="fa-IR" b="1">
                <a:solidFill>
                  <a:srgbClr val="FF66FF"/>
                </a:solidFill>
                <a:effectLst>
                  <a:outerShdw blurRad="38100" dist="38100" dir="2700000" algn="tl">
                    <a:srgbClr val="000000"/>
                  </a:outerShdw>
                </a:effectLst>
                <a:latin typeface="Times New Roman" pitchFamily="18" charset="0"/>
                <a:cs typeface="Times New Roman" pitchFamily="18" charset="0"/>
              </a:rPr>
              <a:t>  و زاويه فضايی  به گروه  انرژی و زاويه فضايی ديگر                                  </a:t>
            </a:r>
            <a:endParaRPr lang="en-US" b="1">
              <a:solidFill>
                <a:srgbClr val="FF66FF"/>
              </a:solidFill>
              <a:effectLst>
                <a:outerShdw blurRad="38100" dist="38100" dir="2700000" algn="tl">
                  <a:srgbClr val="000000"/>
                </a:outerShdw>
              </a:effectLst>
              <a:latin typeface="Times New Roman" pitchFamily="18" charset="0"/>
              <a:cs typeface="Times New Roman" pitchFamily="18" charset="0"/>
            </a:endParaRPr>
          </a:p>
        </p:txBody>
      </p:sp>
      <p:sp>
        <p:nvSpPr>
          <p:cNvPr id="6156" name="Text Box 12"/>
          <p:cNvSpPr txBox="1">
            <a:spLocks noChangeArrowheads="1"/>
          </p:cNvSpPr>
          <p:nvPr/>
        </p:nvSpPr>
        <p:spPr bwMode="auto">
          <a:xfrm>
            <a:off x="1981200" y="4191000"/>
            <a:ext cx="7162800" cy="641350"/>
          </a:xfrm>
          <a:prstGeom prst="rect">
            <a:avLst/>
          </a:prstGeom>
          <a:noFill/>
          <a:ln w="9525">
            <a:noFill/>
            <a:miter lim="800000"/>
            <a:headEnd/>
            <a:tailEnd/>
          </a:ln>
          <a:effectLst/>
        </p:spPr>
        <p:txBody>
          <a:bodyPr>
            <a:spAutoFit/>
          </a:bodyPr>
          <a:lstStyle/>
          <a:p>
            <a:pPr algn="just">
              <a:spcBef>
                <a:spcPct val="50000"/>
              </a:spcBef>
              <a:defRPr/>
            </a:pPr>
            <a:r>
              <a:rPr lang="fa-IR" b="1" u="sng">
                <a:solidFill>
                  <a:srgbClr val="FF33CC"/>
                </a:solidFill>
                <a:latin typeface="Times New Roman" pitchFamily="18" charset="0"/>
                <a:cs typeface="Times New Roman" pitchFamily="18" charset="0"/>
              </a:rPr>
              <a:t>اتلاف نوترون ها:</a:t>
            </a:r>
            <a:r>
              <a:rPr lang="fa-IR" b="1">
                <a:solidFill>
                  <a:srgbClr val="FF33CC"/>
                </a:solidFill>
                <a:latin typeface="Times New Roman" pitchFamily="18" charset="0"/>
                <a:cs typeface="Times New Roman" pitchFamily="18" charset="0"/>
              </a:rPr>
              <a:t>     </a:t>
            </a:r>
            <a:r>
              <a:rPr lang="fa-IR" b="1">
                <a:solidFill>
                  <a:srgbClr val="FF33CC"/>
                </a:solidFill>
                <a:effectLst>
                  <a:outerShdw blurRad="38100" dist="38100" dir="2700000" algn="tl">
                    <a:srgbClr val="000000"/>
                  </a:outerShdw>
                </a:effectLst>
                <a:latin typeface="Times New Roman" pitchFamily="18" charset="0"/>
                <a:cs typeface="Times New Roman" pitchFamily="18" charset="0"/>
              </a:rPr>
              <a:t>جذب </a:t>
            </a:r>
            <a:r>
              <a:rPr lang="ar-SA" b="1">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b="1">
                <a:solidFill>
                  <a:srgbClr val="FF33CC"/>
                </a:solidFill>
                <a:effectLst>
                  <a:outerShdw blurRad="38100" dist="38100" dir="2700000" algn="tl">
                    <a:srgbClr val="000000"/>
                  </a:outerShdw>
                </a:effectLst>
                <a:latin typeface="Times New Roman" pitchFamily="18" charset="0"/>
                <a:cs typeface="Times New Roman" pitchFamily="18" charset="0"/>
              </a:rPr>
              <a:t>پراکندگی از يک گروه انرژی به گروه ديگر </a:t>
            </a:r>
            <a:r>
              <a:rPr lang="ar-SA" b="1">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b="1">
                <a:solidFill>
                  <a:srgbClr val="FF33CC"/>
                </a:solidFill>
                <a:effectLst>
                  <a:outerShdw blurRad="38100" dist="38100" dir="2700000" algn="tl">
                    <a:srgbClr val="000000"/>
                  </a:outerShdw>
                </a:effectLst>
                <a:latin typeface="Times New Roman" pitchFamily="18" charset="0"/>
                <a:cs typeface="Times New Roman" pitchFamily="18" charset="0"/>
              </a:rPr>
              <a:t>نشت نوترونها</a:t>
            </a:r>
            <a:r>
              <a:rPr lang="fa-IR" b="1">
                <a:solidFill>
                  <a:srgbClr val="FF33CC"/>
                </a:solidFill>
                <a:latin typeface="Times New Roman" pitchFamily="18" charset="0"/>
                <a:cs typeface="Times New Roman" pitchFamily="18" charset="0"/>
              </a:rPr>
              <a:t> </a:t>
            </a:r>
            <a:r>
              <a:rPr lang="fa-IR">
                <a:solidFill>
                  <a:schemeClr val="tx2"/>
                </a:solidFill>
                <a:latin typeface="Times New Roman" pitchFamily="18" charset="0"/>
                <a:cs typeface="Times New Roman" pitchFamily="18" charset="0"/>
              </a:rPr>
              <a:t>      </a:t>
            </a:r>
            <a:endParaRPr lang="en-US">
              <a:solidFill>
                <a:schemeClr val="tx2"/>
              </a:solidFill>
              <a:latin typeface="Times New Roman" pitchFamily="18" charset="0"/>
              <a:cs typeface="Times New Roman" pitchFamily="18" charset="0"/>
            </a:endParaRPr>
          </a:p>
        </p:txBody>
      </p:sp>
      <p:sp>
        <p:nvSpPr>
          <p:cNvPr id="6157" name="Text Box 13"/>
          <p:cNvSpPr txBox="1">
            <a:spLocks noChangeArrowheads="1"/>
          </p:cNvSpPr>
          <p:nvPr/>
        </p:nvSpPr>
        <p:spPr bwMode="auto">
          <a:xfrm>
            <a:off x="3851275" y="4724400"/>
            <a:ext cx="5292725" cy="641350"/>
          </a:xfrm>
          <a:prstGeom prst="rect">
            <a:avLst/>
          </a:prstGeom>
          <a:noFill/>
          <a:ln w="9525">
            <a:noFill/>
            <a:miter lim="800000"/>
            <a:headEnd/>
            <a:tailEnd/>
          </a:ln>
          <a:effectLst/>
        </p:spPr>
        <p:txBody>
          <a:bodyPr>
            <a:spAutoFit/>
          </a:bodyPr>
          <a:lstStyle/>
          <a:p>
            <a:pPr algn="just" rtl="1">
              <a:spcBef>
                <a:spcPct val="50000"/>
              </a:spcBef>
              <a:defRPr/>
            </a:pPr>
            <a:r>
              <a:rPr lang="fa-IR" b="1" u="sng">
                <a:solidFill>
                  <a:srgbClr val="FF33CC"/>
                </a:solidFill>
                <a:latin typeface="Times New Roman" pitchFamily="18" charset="0"/>
                <a:cs typeface="Times New Roman" pitchFamily="18" charset="0"/>
              </a:rPr>
              <a:t>جمعيت نوترونی:</a:t>
            </a:r>
            <a:r>
              <a:rPr lang="fa-IR" b="1">
                <a:latin typeface="Times New Roman" pitchFamily="18" charset="0"/>
                <a:cs typeface="Times New Roman" pitchFamily="18" charset="0"/>
              </a:rPr>
              <a:t> </a:t>
            </a:r>
            <a:r>
              <a:rPr lang="fa-IR" b="1">
                <a:solidFill>
                  <a:srgbClr val="FF66FF"/>
                </a:solidFill>
                <a:effectLst>
                  <a:outerShdw blurRad="38100" dist="38100" dir="2700000" algn="tl">
                    <a:srgbClr val="000000"/>
                  </a:outerShdw>
                </a:effectLst>
                <a:latin typeface="Times New Roman" pitchFamily="18" charset="0"/>
                <a:cs typeface="Times New Roman" pitchFamily="18" charset="0"/>
              </a:rPr>
              <a:t>تابعی است که در هر لحظه</a:t>
            </a:r>
            <a:r>
              <a:rPr lang="en-US" b="1">
                <a:solidFill>
                  <a:srgbClr val="FF66FF"/>
                </a:solidFill>
                <a:effectLst>
                  <a:outerShdw blurRad="38100" dist="38100" dir="2700000" algn="tl">
                    <a:srgbClr val="000000"/>
                  </a:outerShdw>
                </a:effectLst>
                <a:latin typeface="Times New Roman" pitchFamily="18" charset="0"/>
                <a:cs typeface="Times New Roman" pitchFamily="18" charset="0"/>
              </a:rPr>
              <a:t> </a:t>
            </a:r>
            <a:r>
              <a:rPr lang="fa-IR" b="1">
                <a:solidFill>
                  <a:srgbClr val="FF66FF"/>
                </a:solidFill>
                <a:effectLst>
                  <a:outerShdw blurRad="38100" dist="38100" dir="2700000" algn="tl">
                    <a:srgbClr val="000000"/>
                  </a:outerShdw>
                </a:effectLst>
                <a:latin typeface="Times New Roman" pitchFamily="18" charset="0"/>
                <a:cs typeface="Times New Roman" pitchFamily="18" charset="0"/>
              </a:rPr>
              <a:t>تعداد</a:t>
            </a:r>
            <a:r>
              <a:rPr lang="en-US" b="1">
                <a:solidFill>
                  <a:srgbClr val="FF66FF"/>
                </a:solidFill>
                <a:effectLst>
                  <a:outerShdw blurRad="38100" dist="38100" dir="2700000" algn="tl">
                    <a:srgbClr val="000000"/>
                  </a:outerShdw>
                </a:effectLst>
                <a:latin typeface="Times New Roman" pitchFamily="18" charset="0"/>
                <a:cs typeface="Times New Roman" pitchFamily="18" charset="0"/>
              </a:rPr>
              <a:t> </a:t>
            </a:r>
            <a:r>
              <a:rPr lang="fa-IR" b="1">
                <a:solidFill>
                  <a:srgbClr val="FF66FF"/>
                </a:solidFill>
                <a:effectLst>
                  <a:outerShdw blurRad="38100" dist="38100" dir="2700000" algn="tl">
                    <a:srgbClr val="000000"/>
                  </a:outerShdw>
                </a:effectLst>
                <a:latin typeface="Times New Roman" pitchFamily="18" charset="0"/>
                <a:cs typeface="Times New Roman" pitchFamily="18" charset="0"/>
              </a:rPr>
              <a:t>نوترونها                                                                       در مکان و انرژی مشخص و زمان وجهت معِين را بيان می نمايد.                                      </a:t>
            </a:r>
          </a:p>
        </p:txBody>
      </p:sp>
      <p:sp>
        <p:nvSpPr>
          <p:cNvPr id="31752" name="Text Box 14"/>
          <p:cNvSpPr txBox="1">
            <a:spLocks noChangeArrowheads="1"/>
          </p:cNvSpPr>
          <p:nvPr/>
        </p:nvSpPr>
        <p:spPr bwMode="auto">
          <a:xfrm>
            <a:off x="4876800" y="5867400"/>
            <a:ext cx="355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fa-IR" b="1" u="sng">
                <a:solidFill>
                  <a:srgbClr val="FF33CC"/>
                </a:solidFill>
                <a:latin typeface="Times New Roman" panose="02020603050405020304" pitchFamily="18" charset="0"/>
                <a:cs typeface="Times New Roman" panose="02020603050405020304" pitchFamily="18" charset="0"/>
              </a:rPr>
              <a:t>زاويه فضايی پراکندگی نوترون ها</a:t>
            </a:r>
            <a:endParaRPr lang="en-US" b="1" u="sng">
              <a:solidFill>
                <a:srgbClr val="FF33CC"/>
              </a:solidFill>
              <a:latin typeface="Times New Roman" panose="02020603050405020304" pitchFamily="18" charset="0"/>
              <a:cs typeface="Times New Roman" panose="02020603050405020304" pitchFamily="18" charset="0"/>
            </a:endParaRPr>
          </a:p>
        </p:txBody>
      </p:sp>
      <p:sp>
        <p:nvSpPr>
          <p:cNvPr id="31753" name="Text Box 18"/>
          <p:cNvSpPr txBox="1">
            <a:spLocks noChangeArrowheads="1"/>
          </p:cNvSpPr>
          <p:nvPr/>
        </p:nvSpPr>
        <p:spPr bwMode="auto">
          <a:xfrm>
            <a:off x="8483600" y="5867400"/>
            <a:ext cx="132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fa-IR" b="1" u="sng">
                <a:solidFill>
                  <a:srgbClr val="FF33CC"/>
                </a:solidFill>
                <a:latin typeface="Times New Roman" panose="02020603050405020304" pitchFamily="18" charset="0"/>
                <a:cs typeface="Times New Roman" panose="02020603050405020304" pitchFamily="18" charset="0"/>
              </a:rPr>
              <a:t>زمان </a:t>
            </a:r>
            <a:endParaRPr lang="en-US" b="1" u="sng">
              <a:solidFill>
                <a:srgbClr val="FF33CC"/>
              </a:solidFill>
              <a:latin typeface="Times New Roman" panose="02020603050405020304" pitchFamily="18" charset="0"/>
              <a:cs typeface="Times New Roman" panose="02020603050405020304" pitchFamily="18" charset="0"/>
            </a:endParaRPr>
          </a:p>
        </p:txBody>
      </p:sp>
      <p:sp>
        <p:nvSpPr>
          <p:cNvPr id="31754" name="Text Box 21"/>
          <p:cNvSpPr txBox="1">
            <a:spLocks noChangeArrowheads="1"/>
          </p:cNvSpPr>
          <p:nvPr/>
        </p:nvSpPr>
        <p:spPr bwMode="auto">
          <a:xfrm>
            <a:off x="3505200" y="5867400"/>
            <a:ext cx="132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fa-IR" b="1" u="sng">
                <a:solidFill>
                  <a:srgbClr val="FF33CC"/>
                </a:solidFill>
                <a:latin typeface="Times New Roman" panose="02020603050405020304" pitchFamily="18" charset="0"/>
                <a:cs typeface="Times New Roman" panose="02020603050405020304" pitchFamily="18" charset="0"/>
              </a:rPr>
              <a:t>انرژی</a:t>
            </a:r>
            <a:endParaRPr lang="en-US" b="1" u="sng">
              <a:solidFill>
                <a:srgbClr val="FF33CC"/>
              </a:solidFill>
              <a:latin typeface="Times New Roman" panose="02020603050405020304" pitchFamily="18" charset="0"/>
              <a:cs typeface="Times New Roman" panose="02020603050405020304" pitchFamily="18" charset="0"/>
            </a:endParaRPr>
          </a:p>
        </p:txBody>
      </p:sp>
      <p:sp>
        <p:nvSpPr>
          <p:cNvPr id="31755" name="Text Box 22"/>
          <p:cNvSpPr txBox="1">
            <a:spLocks noChangeArrowheads="1"/>
          </p:cNvSpPr>
          <p:nvPr/>
        </p:nvSpPr>
        <p:spPr bwMode="auto">
          <a:xfrm>
            <a:off x="1219200" y="5867400"/>
            <a:ext cx="132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fa-IR" b="1" u="sng">
                <a:solidFill>
                  <a:srgbClr val="FF33CC"/>
                </a:solidFill>
                <a:latin typeface="Times New Roman" panose="02020603050405020304" pitchFamily="18" charset="0"/>
                <a:cs typeface="Times New Roman" panose="02020603050405020304" pitchFamily="18" charset="0"/>
              </a:rPr>
              <a:t>مکان</a:t>
            </a:r>
            <a:endParaRPr lang="en-US" b="1" u="sng">
              <a:solidFill>
                <a:srgbClr val="FF33CC"/>
              </a:solidFill>
              <a:latin typeface="Times New Roman" panose="02020603050405020304" pitchFamily="18" charset="0"/>
              <a:cs typeface="Times New Roman" panose="02020603050405020304" pitchFamily="18" charset="0"/>
            </a:endParaRPr>
          </a:p>
        </p:txBody>
      </p:sp>
      <p:sp>
        <p:nvSpPr>
          <p:cNvPr id="31756" name="Line 23"/>
          <p:cNvSpPr>
            <a:spLocks noChangeShapeType="1"/>
          </p:cNvSpPr>
          <p:nvPr/>
        </p:nvSpPr>
        <p:spPr bwMode="auto">
          <a:xfrm flipV="1">
            <a:off x="2590800" y="3429000"/>
            <a:ext cx="1295400" cy="2286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31757" name="Line 24"/>
          <p:cNvSpPr>
            <a:spLocks noChangeShapeType="1"/>
          </p:cNvSpPr>
          <p:nvPr/>
        </p:nvSpPr>
        <p:spPr bwMode="auto">
          <a:xfrm>
            <a:off x="3886200" y="3886200"/>
            <a:ext cx="1219200" cy="3048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508000" y="114300"/>
            <a:ext cx="8636000" cy="6484938"/>
          </a:xfrm>
          <a:prstGeom prst="rect">
            <a:avLst/>
          </a:prstGeom>
          <a:noFill/>
          <a:ln w="25400">
            <a:solidFill>
              <a:schemeClr val="folHlink"/>
            </a:solidFill>
            <a:miter lim="800000"/>
            <a:headEnd/>
            <a:tailEnd/>
          </a:ln>
          <a:effectLst/>
        </p:spPr>
        <p:txBody>
          <a:bodyPr>
            <a:spAutoFit/>
          </a:bodyPr>
          <a:lstStyle/>
          <a:p>
            <a:pPr>
              <a:spcBef>
                <a:spcPct val="50000"/>
              </a:spcBef>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SEQUENCE S</a:t>
            </a: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S=1,</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DSN</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روش حل </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S=2,</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PERSEUS</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روش حل </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S=3,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PIJ-SPOOK</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روش حل </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S=4,</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PIJ-PERSEUS</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روش حل </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S=5,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PRIZE-PERSEUS</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روش حل </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NGROUP</a:t>
            </a:r>
            <a:r>
              <a:rPr lang="fa-IR" sz="2400">
                <a:solidFill>
                  <a:srgbClr val="66FF99"/>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 G </a:t>
            </a:r>
            <a:r>
              <a:rPr lang="fa-IR" sz="2400">
                <a:solidFill>
                  <a:srgbClr val="66FF99"/>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P</a:t>
            </a: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G</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تعداد گروه های انرژی در محاسبات اصلی</a:t>
            </a:r>
          </a:p>
          <a:p>
            <a:pPr>
              <a:spcBef>
                <a:spcPct val="50000"/>
              </a:spcBef>
              <a:defRPr/>
            </a:pP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FEWGROUPS CARD</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a:t>
            </a: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P</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تعداد گروه هايی که برهم کنش آنها را محاسبه و در خروجی نمايش دهد</a:t>
            </a:r>
            <a:r>
              <a:rPr lang="fa-IR" sz="2000" b="1">
                <a:solidFill>
                  <a:srgbClr val="FF66FF"/>
                </a:solidFill>
                <a:effectLst>
                  <a:outerShdw blurRad="38100" dist="38100" dir="2700000" algn="tl">
                    <a:srgbClr val="000000"/>
                  </a:outerShdw>
                </a:effectLst>
                <a:latin typeface="Times New Roman" pitchFamily="18" charset="0"/>
                <a:cs typeface="Times New Roman" pitchFamily="18" charset="0"/>
              </a:rPr>
              <a:t>   </a:t>
            </a:r>
            <a:r>
              <a:rPr lang="en-US" sz="2000" b="1">
                <a:solidFill>
                  <a:srgbClr val="FF66FF"/>
                </a:solidFill>
                <a:effectLst>
                  <a:outerShdw blurRad="38100" dist="38100" dir="2700000" algn="tl">
                    <a:srgbClr val="000000"/>
                  </a:outerShdw>
                </a:effectLst>
                <a:latin typeface="Times New Roman" pitchFamily="18" charset="0"/>
                <a:cs typeface="Times New Roman" pitchFamily="18" charset="0"/>
              </a:rPr>
              <a:t> </a:t>
            </a:r>
            <a:endParaRPr lang="fa-IR" sz="2000" b="1">
              <a:solidFill>
                <a:srgbClr val="FF66FF"/>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r>
              <a:rPr lang="en-US" sz="2000" b="1">
                <a:solidFill>
                  <a:srgbClr val="FF66FF"/>
                </a:solidFill>
                <a:effectLst>
                  <a:outerShdw blurRad="38100" dist="38100" dir="2700000" algn="tl">
                    <a:srgbClr val="000000"/>
                  </a:outerShdw>
                </a:effectLst>
                <a:latin typeface="Times New Roman" pitchFamily="18" charset="0"/>
                <a:cs typeface="Times New Roman" pitchFamily="18" charset="0"/>
              </a:rPr>
              <a:t>        (P</a:t>
            </a:r>
            <a:r>
              <a:rPr lang="en-US" sz="2000">
                <a:solidFill>
                  <a:srgbClr val="FF66FF"/>
                </a:solidFill>
                <a:effectLst>
                  <a:outerShdw blurRad="38100" dist="38100" dir="2700000" algn="tl">
                    <a:srgbClr val="000000"/>
                  </a:outerShdw>
                </a:effectLst>
                <a:latin typeface="Times New Roman" pitchFamily="18" charset="0"/>
                <a:cs typeface="Times New Roman" pitchFamily="18" charset="0"/>
              </a:rPr>
              <a:t>ARTITION CARD</a:t>
            </a:r>
            <a:r>
              <a:rPr lang="fa-IR" sz="2000">
                <a:solidFill>
                  <a:srgbClr val="FF66FF"/>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66FF"/>
                </a:solidFill>
                <a:effectLst>
                  <a:outerShdw blurRad="38100" dist="38100" dir="2700000" algn="tl">
                    <a:srgbClr val="000000"/>
                  </a:outerShdw>
                </a:effectLst>
                <a:latin typeface="Times New Roman" pitchFamily="18" charset="0"/>
                <a:cs typeface="Times New Roman" pitchFamily="18" charset="0"/>
              </a:rPr>
              <a:t>)</a:t>
            </a:r>
          </a:p>
          <a:p>
            <a:pPr>
              <a:defRPr/>
            </a:pPr>
            <a:endParaRPr lang="fa-IR" sz="2000" b="1">
              <a:solidFill>
                <a:srgbClr val="66FF99"/>
              </a:solidFill>
              <a:effectLst>
                <a:outerShdw blurRad="38100" dist="38100" dir="2700000" algn="tl">
                  <a:srgbClr val="000000"/>
                </a:outerShdw>
              </a:effectLst>
              <a:latin typeface="Times New Roman" pitchFamily="18" charset="0"/>
              <a:cs typeface="Times New Roman" pitchFamily="18" charset="0"/>
            </a:endParaRPr>
          </a:p>
          <a:p>
            <a:pPr>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NMATERIAL   I  J</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I=</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تعداد کل مواد تشکيل دهنده سلول </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J=</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تعداد  موادی که محاسبات مصرف برای آنها انجام ميشود</a:t>
            </a:r>
            <a:r>
              <a:rPr lang="fa-IR" sz="2400">
                <a:solidFill>
                  <a:srgbClr val="66FF99"/>
                </a:solidFill>
                <a:effectLst>
                  <a:outerShdw blurRad="38100" dist="38100" dir="2700000" algn="tl">
                    <a:srgbClr val="000000"/>
                  </a:outerShdw>
                </a:effectLst>
                <a:latin typeface="Times New Roman" pitchFamily="18" charset="0"/>
                <a:cs typeface="Times New Roman" pitchFamily="18" charset="0"/>
              </a:rPr>
              <a:t> </a:t>
            </a:r>
            <a:endParaRPr lang="en-US">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09600" y="103188"/>
            <a:ext cx="8351838" cy="6364287"/>
          </a:xfrm>
          <a:prstGeom prst="rect">
            <a:avLst/>
          </a:prstGeom>
          <a:noFill/>
          <a:ln w="25400">
            <a:solidFill>
              <a:schemeClr val="folHlink"/>
            </a:solidFill>
            <a:miter lim="800000"/>
            <a:headEnd/>
            <a:tailEnd/>
          </a:ln>
          <a:effectLst/>
        </p:spPr>
        <p:txBody>
          <a:bodyPr>
            <a:spAutoFit/>
          </a:bodyPr>
          <a:lstStyle/>
          <a:p>
            <a:pPr>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NMESH  I   N</a:t>
            </a:r>
          </a:p>
          <a:p>
            <a:pPr>
              <a:defRPr/>
            </a:pPr>
            <a:r>
              <a:rPr lang="en-US" b="1">
                <a:solidFill>
                  <a:srgbClr val="CCECFF"/>
                </a:solidFill>
                <a:effectLst>
                  <a:outerShdw blurRad="38100" dist="38100" dir="2700000" algn="tl">
                    <a:srgbClr val="000000"/>
                  </a:outerShdw>
                </a:effectLst>
                <a:latin typeface="Times New Roman" pitchFamily="18" charset="0"/>
                <a:cs typeface="Times New Roman" pitchFamily="18" charset="0"/>
              </a:rPr>
              <a:t>FOR  L</a:t>
            </a:r>
            <a:r>
              <a:rPr lang="fa-IR" b="1">
                <a:solidFill>
                  <a:srgbClr val="CCECFF"/>
                </a:solidFill>
                <a:effectLst>
                  <a:outerShdw blurRad="38100" dist="38100" dir="2700000" algn="tl">
                    <a:srgbClr val="000000"/>
                  </a:outerShdw>
                </a:effectLst>
                <a:latin typeface="Times New Roman" pitchFamily="18" charset="0"/>
                <a:cs typeface="Times New Roman" pitchFamily="18" charset="0"/>
              </a:rPr>
              <a:t> </a:t>
            </a:r>
            <a:r>
              <a:rPr lang="en-US" b="1">
                <a:solidFill>
                  <a:srgbClr val="CCECFF"/>
                </a:solidFill>
                <a:effectLst>
                  <a:outerShdw blurRad="38100" dist="38100" dir="2700000" algn="tl">
                    <a:srgbClr val="000000"/>
                  </a:outerShdw>
                </a:effectLst>
                <a:latin typeface="Times New Roman" pitchFamily="18" charset="0"/>
                <a:cs typeface="Times New Roman" pitchFamily="18" charset="0"/>
              </a:rPr>
              <a:t>=</a:t>
            </a:r>
            <a:r>
              <a:rPr lang="fa-IR" b="1">
                <a:solidFill>
                  <a:srgbClr val="CCECFF"/>
                </a:solidFill>
                <a:effectLst>
                  <a:outerShdw blurRad="38100" dist="38100" dir="2700000" algn="tl">
                    <a:srgbClr val="000000"/>
                  </a:outerShdw>
                </a:effectLst>
                <a:latin typeface="Times New Roman" pitchFamily="18" charset="0"/>
                <a:cs typeface="Times New Roman" pitchFamily="18" charset="0"/>
              </a:rPr>
              <a:t> </a:t>
            </a:r>
            <a:r>
              <a:rPr lang="en-US" b="1">
                <a:solidFill>
                  <a:srgbClr val="CCECFF"/>
                </a:solidFill>
                <a:effectLst>
                  <a:outerShdw blurRad="38100" dist="38100" dir="2700000" algn="tl">
                    <a:srgbClr val="000000"/>
                  </a:outerShdw>
                </a:effectLst>
                <a:latin typeface="Times New Roman" pitchFamily="18" charset="0"/>
                <a:cs typeface="Times New Roman" pitchFamily="18" charset="0"/>
              </a:rPr>
              <a:t>4    IS NOT REQUIRED</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I =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تعداد کل بازه های گرهی (مش ها) در محاسبات اصلی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مجموع تعداد مش ها</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تعداد نقاط گرهی در حل معادله ترابرد</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N =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تعداد مش ها در مرحله تصحيح و چاپ</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NREGION  A</a:t>
            </a:r>
            <a:r>
              <a:rPr lang="fa-IR" sz="2400">
                <a:solidFill>
                  <a:srgbClr val="66FF99"/>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J</a:t>
            </a:r>
            <a:r>
              <a:rPr lang="fa-IR" sz="2400">
                <a:solidFill>
                  <a:srgbClr val="66FF99"/>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K</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FOR L=4  IS NOT REQUIRED</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A = SLABS</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يا</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ANNULI</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تعداد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MESH CARD</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J =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شامل ميله سوخت</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ANNULI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تعداد</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فقط برای هندسه کلاستر لازم است</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K =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EDIT</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در کارت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REGIONS</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تعداد </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CCECFF"/>
                </a:solidFill>
                <a:effectLst>
                  <a:outerShdw blurRad="38100" dist="38100" dir="2700000" algn="tl">
                    <a:srgbClr val="000000"/>
                  </a:outerShdw>
                </a:effectLst>
                <a:latin typeface="Times New Roman" pitchFamily="18" charset="0"/>
                <a:cs typeface="Times New Roman" pitchFamily="18" charset="0"/>
              </a:rPr>
              <a:t>THEN A+3J</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اگر مشخص نشود آنگاه </a:t>
            </a:r>
            <a:endParaRPr lang="en-US" sz="2000">
              <a:solidFill>
                <a:srgbClr val="CCECFF"/>
              </a:solidFill>
              <a:effectLst>
                <a:outerShdw blurRad="38100" dist="38100" dir="2700000" algn="tl">
                  <a:srgbClr val="000000"/>
                </a:outerShdw>
              </a:effectLst>
              <a:latin typeface="Times New Roman" pitchFamily="18" charset="0"/>
              <a:cs typeface="Times New Roman" pitchFamily="18" charset="0"/>
            </a:endParaRPr>
          </a:p>
          <a:p>
            <a:pPr>
              <a:defRPr/>
            </a:pP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endParaRPr lang="en-US" sz="2000" b="1">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NREACT    N1</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N1=</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تعداد کل نرخ واکنش ها </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endParaRPr lang="en-US" sz="2000">
              <a:effectLst>
                <a:outerShdw blurRad="38100" dist="38100" dir="2700000" algn="tl">
                  <a:srgbClr val="000000"/>
                </a:outerShdw>
              </a:effectLst>
              <a:latin typeface="Times New Roman" pitchFamily="18" charset="0"/>
              <a:cs typeface="Times New Roman" pitchFamily="18" charset="0"/>
            </a:endParaRPr>
          </a:p>
          <a:p>
            <a:pPr>
              <a:defRPr/>
            </a:pPr>
            <a:endParaRPr lang="en-US" sz="2000">
              <a:effectLst>
                <a:outerShdw blurRad="38100" dist="38100" dir="2700000" algn="tl">
                  <a:srgbClr val="000000"/>
                </a:outerShdw>
              </a:effectLst>
              <a:latin typeface="Times New Roman" pitchFamily="18" charset="0"/>
              <a:cs typeface="Times New Roman" pitchFamily="18" charset="0"/>
            </a:endParaRPr>
          </a:p>
          <a:p>
            <a:pPr>
              <a:defRPr/>
            </a:pPr>
            <a:endParaRPr lang="en-US" sz="2000">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609600" y="152400"/>
            <a:ext cx="8534400" cy="6408738"/>
          </a:xfrm>
          <a:prstGeom prst="rect">
            <a:avLst/>
          </a:prstGeom>
          <a:noFill/>
          <a:ln w="25400">
            <a:solidFill>
              <a:schemeClr val="folHlink"/>
            </a:solidFill>
            <a:miter lim="800000"/>
            <a:headEnd/>
            <a:tailEnd/>
          </a:ln>
          <a:effectLst/>
        </p:spPr>
        <p:txBody>
          <a:bodyPr>
            <a:spAutoFit/>
          </a:bodyPr>
          <a:lstStyle/>
          <a:p>
            <a:pPr>
              <a:spcBef>
                <a:spcPct val="50000"/>
              </a:spcBef>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NCELLS   C</a:t>
            </a: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C</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تعداد انواع سلول</a:t>
            </a:r>
            <a:r>
              <a:rPr lang="fa-IR" sz="2000" b="1">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b="1">
                <a:solidFill>
                  <a:srgbClr val="FF33CC"/>
                </a:solidFill>
                <a:effectLst>
                  <a:outerShdw blurRad="38100" dist="38100" dir="2700000" algn="tl">
                    <a:srgbClr val="000000"/>
                  </a:outerShdw>
                </a:effectLst>
                <a:latin typeface="Times New Roman" pitchFamily="18" charset="0"/>
                <a:cs typeface="Times New Roman" pitchFamily="18" charset="0"/>
              </a:rPr>
              <a:t> </a:t>
            </a:r>
            <a:endParaRPr lang="fa-IR" sz="2000" b="1">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فقط در محاسبات چندين گروهی استفاده می شود</a:t>
            </a:r>
            <a:r>
              <a:rPr lang="fa-IR">
                <a:solidFill>
                  <a:srgbClr val="CCECFF"/>
                </a:solidFill>
                <a:effectLst>
                  <a:outerShdw blurRad="38100" dist="38100" dir="2700000" algn="tl">
                    <a:srgbClr val="000000"/>
                  </a:outerShdw>
                </a:effectLst>
                <a:latin typeface="Times New Roman" pitchFamily="18" charset="0"/>
                <a:cs typeface="Times New Roman" pitchFamily="18" charset="0"/>
              </a:rPr>
              <a:t>       </a:t>
            </a:r>
            <a:endParaRPr lang="en-US">
              <a:solidFill>
                <a:srgbClr val="CCECFF"/>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PREOUT</a:t>
            </a:r>
          </a:p>
          <a:p>
            <a:pPr>
              <a:spcBef>
                <a:spcPct val="50000"/>
              </a:spcBef>
              <a:defRPr/>
            </a:pPr>
            <a:r>
              <a:rPr lang="en-US">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پايان بخش اول کارت ورودی</a:t>
            </a:r>
            <a:r>
              <a:rPr lang="fa-IR">
                <a:solidFill>
                  <a:srgbClr val="FF33CC"/>
                </a:solidFill>
                <a:effectLst>
                  <a:outerShdw blurRad="38100" dist="38100" dir="2700000" algn="tl">
                    <a:srgbClr val="000000"/>
                  </a:outerShdw>
                </a:effectLst>
                <a:latin typeface="Times New Roman" pitchFamily="18" charset="0"/>
                <a:cs typeface="Times New Roman" pitchFamily="18" charset="0"/>
              </a:rPr>
              <a:t>  </a:t>
            </a:r>
            <a:endParaRPr lang="en-US">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endParaRPr lang="en-US" sz="2400">
              <a:solidFill>
                <a:srgbClr val="FF3300"/>
              </a:solidFill>
              <a:effectLst>
                <a:outerShdw blurRad="38100" dist="38100" dir="2700000" algn="tl">
                  <a:srgbClr val="000000"/>
                </a:outerShdw>
              </a:effectLst>
              <a:latin typeface="Times New Roman" pitchFamily="18" charset="0"/>
              <a:cs typeface="Times New Roman" pitchFamily="18" charset="0"/>
            </a:endParaRPr>
          </a:p>
          <a:p>
            <a:pPr>
              <a:defRPr/>
            </a:pPr>
            <a:r>
              <a:rPr lang="en-US" sz="2400">
                <a:solidFill>
                  <a:srgbClr val="FF3300"/>
                </a:solidFill>
                <a:effectLst>
                  <a:outerShdw blurRad="38100" dist="38100" dir="2700000" algn="tl">
                    <a:srgbClr val="000000"/>
                  </a:outerShdw>
                </a:effectLst>
                <a:latin typeface="Times New Roman" pitchFamily="18" charset="0"/>
                <a:cs typeface="Times New Roman" pitchFamily="18" charset="0"/>
              </a:rPr>
              <a:t>MAIN CALCULATION DATA:</a:t>
            </a:r>
          </a:p>
          <a:p>
            <a:pPr>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INITIATE</a:t>
            </a:r>
          </a:p>
          <a:p>
            <a:pPr>
              <a:defRPr/>
            </a:pP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شروع بخش دوم داده های ورودی شامل مشخصه های</a:t>
            </a:r>
            <a:r>
              <a:rPr lang="fa-IR">
                <a:solidFill>
                  <a:srgbClr val="CCECFF"/>
                </a:solidFill>
                <a:effectLst>
                  <a:outerShdw blurRad="38100" dist="38100" dir="2700000" algn="tl">
                    <a:srgbClr val="000000"/>
                  </a:outerShdw>
                </a:effectLst>
                <a:latin typeface="Times New Roman" pitchFamily="18" charset="0"/>
                <a:cs typeface="Times New Roman" pitchFamily="18" charset="0"/>
              </a:rPr>
              <a:t> </a:t>
            </a:r>
          </a:p>
          <a:p>
            <a:pPr>
              <a:defRPr/>
            </a:pP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هندسی و مواد تشکيل دهنده سلول</a:t>
            </a:r>
            <a:r>
              <a:rPr lang="fa-IR">
                <a:solidFill>
                  <a:srgbClr val="CCECFF"/>
                </a:solidFill>
                <a:effectLst>
                  <a:outerShdw blurRad="38100" dist="38100" dir="2700000" algn="tl">
                    <a:srgbClr val="000000"/>
                  </a:outerShdw>
                </a:effectLst>
                <a:latin typeface="Times New Roman" pitchFamily="18" charset="0"/>
                <a:cs typeface="Times New Roman" pitchFamily="18" charset="0"/>
              </a:rPr>
              <a:t>                           </a:t>
            </a:r>
          </a:p>
          <a:p>
            <a:pPr>
              <a:defRPr/>
            </a:pPr>
            <a:r>
              <a:rPr lang="en-US" sz="2000">
                <a:solidFill>
                  <a:schemeClr val="tx2"/>
                </a:solidFill>
                <a:effectLst>
                  <a:outerShdw blurRad="38100" dist="38100" dir="2700000" algn="tl">
                    <a:srgbClr val="000000"/>
                  </a:outerShdw>
                </a:effectLst>
                <a:latin typeface="Times New Roman" pitchFamily="18" charset="0"/>
                <a:cs typeface="Times New Roman" pitchFamily="18" charset="0"/>
              </a:rPr>
              <a:t>HOMOGENEOUS IS NOT REQUIRED</a:t>
            </a:r>
          </a:p>
          <a:p>
            <a:pPr>
              <a:defRPr/>
            </a:pPr>
            <a:endParaRPr lang="en-US" sz="2000" b="1">
              <a:effectLst>
                <a:outerShdw blurRad="38100" dist="38100" dir="2700000" algn="tl">
                  <a:srgbClr val="000000"/>
                </a:outerShdw>
              </a:effectLst>
              <a:latin typeface="Times New Roman" pitchFamily="18" charset="0"/>
              <a:cs typeface="Times New Roman" pitchFamily="18" charset="0"/>
            </a:endParaRPr>
          </a:p>
          <a:p>
            <a:pPr>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SLAB J r m</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J =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شماره تيغه </a:t>
            </a:r>
            <a:r>
              <a:rPr lang="ar-SA" sz="2000">
                <a:solidFill>
                  <a:srgbClr val="FF33CC"/>
                </a:solidFill>
                <a:effectLst>
                  <a:outerShdw blurRad="38100" dist="38100" dir="2700000" algn="tl">
                    <a:srgbClr val="000000"/>
                  </a:outerShdw>
                </a:effectLst>
                <a:latin typeface="Times New Roman" pitchFamily="18" charset="0"/>
                <a:cs typeface="Times New Roman" pitchFamily="18" charset="0"/>
              </a:rPr>
              <a:t>–</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از مرکز سلول محاسبه می شود</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r =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فاصله از مرکز سلول تا سطح بيرونی اين تيغه بر حسب سانتيمتر</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m =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شماره ماده تشکيل دهنده اين تيغه</a:t>
            </a:r>
          </a:p>
          <a:p>
            <a:pPr>
              <a:spcBef>
                <a:spcPct val="50000"/>
              </a:spcBef>
              <a:defRPr/>
            </a:pPr>
            <a:endParaRPr lang="en-US">
              <a:solidFill>
                <a:srgbClr val="FF33CC"/>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533400" y="0"/>
            <a:ext cx="8712200" cy="6608763"/>
          </a:xfrm>
          <a:prstGeom prst="rect">
            <a:avLst/>
          </a:prstGeom>
          <a:noFill/>
          <a:ln w="25400">
            <a:solidFill>
              <a:schemeClr val="folHlink"/>
            </a:solidFill>
            <a:miter lim="800000"/>
            <a:headEnd/>
            <a:tailEnd/>
          </a:ln>
          <a:effectLst/>
        </p:spPr>
        <p:txBody>
          <a:bodyPr>
            <a:spAutoFit/>
          </a:bodyPr>
          <a:lstStyle/>
          <a:p>
            <a:pPr>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ANNULUS </a:t>
            </a:r>
            <a:r>
              <a:rPr lang="fa-IR" sz="2400">
                <a:solidFill>
                  <a:srgbClr val="66FF99"/>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J </a:t>
            </a:r>
            <a:r>
              <a:rPr lang="fa-IR" sz="2400">
                <a:solidFill>
                  <a:srgbClr val="66FF99"/>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r</a:t>
            </a:r>
            <a:r>
              <a:rPr lang="fa-IR" sz="2400">
                <a:solidFill>
                  <a:srgbClr val="66FF99"/>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 m</a:t>
            </a:r>
          </a:p>
          <a:p>
            <a:pPr>
              <a:defRPr/>
            </a:pPr>
            <a:r>
              <a:rPr lang="en-US" sz="2000" b="1">
                <a:solidFill>
                  <a:srgbClr val="FF33CC"/>
                </a:solidFill>
                <a:effectLst>
                  <a:outerShdw blurRad="38100" dist="38100" dir="2700000" algn="tl">
                    <a:srgbClr val="000000"/>
                  </a:outerShdw>
                </a:effectLst>
                <a:latin typeface="Times New Roman" pitchFamily="18" charset="0"/>
                <a:cs typeface="Times New Roman" pitchFamily="18" charset="0"/>
              </a:rPr>
              <a:t>J = </a:t>
            </a:r>
            <a:r>
              <a:rPr lang="fa-IR" sz="2000" b="1">
                <a:solidFill>
                  <a:srgbClr val="FF33CC"/>
                </a:solidFill>
                <a:effectLst>
                  <a:outerShdw blurRad="38100" dist="38100" dir="2700000" algn="tl">
                    <a:srgbClr val="000000"/>
                  </a:outerShdw>
                </a:effectLst>
                <a:latin typeface="Times New Roman" pitchFamily="18" charset="0"/>
                <a:cs typeface="Times New Roman" pitchFamily="18" charset="0"/>
              </a:rPr>
              <a:t>از مرکز سلول درنظر گرفته ميشود</a:t>
            </a:r>
            <a:r>
              <a:rPr lang="en-US" sz="2000" b="1">
                <a:solidFill>
                  <a:srgbClr val="FF33CC"/>
                </a:solidFill>
                <a:effectLst>
                  <a:outerShdw blurRad="38100" dist="38100" dir="2700000" algn="tl">
                    <a:srgbClr val="000000"/>
                  </a:outerShdw>
                </a:effectLst>
                <a:latin typeface="Times New Roman" pitchFamily="18" charset="0"/>
                <a:cs typeface="Times New Roman" pitchFamily="18" charset="0"/>
              </a:rPr>
              <a:t> annulus </a:t>
            </a:r>
            <a:r>
              <a:rPr lang="fa-IR" sz="2000" b="1">
                <a:solidFill>
                  <a:srgbClr val="FF33CC"/>
                </a:solidFill>
                <a:effectLst>
                  <a:outerShdw blurRad="38100" dist="38100" dir="2700000" algn="tl">
                    <a:srgbClr val="000000"/>
                  </a:outerShdw>
                </a:effectLst>
                <a:latin typeface="Times New Roman" pitchFamily="18" charset="0"/>
                <a:cs typeface="Times New Roman" pitchFamily="18" charset="0"/>
              </a:rPr>
              <a:t>شماره </a:t>
            </a:r>
          </a:p>
          <a:p>
            <a:pPr>
              <a:defRPr/>
            </a:pPr>
            <a:r>
              <a:rPr lang="en-US" sz="2000" b="1">
                <a:solidFill>
                  <a:srgbClr val="FF33CC"/>
                </a:solidFill>
                <a:effectLst>
                  <a:outerShdw blurRad="38100" dist="38100" dir="2700000" algn="tl">
                    <a:srgbClr val="000000"/>
                  </a:outerShdw>
                </a:effectLst>
                <a:latin typeface="Times New Roman" pitchFamily="18" charset="0"/>
                <a:cs typeface="Times New Roman" pitchFamily="18" charset="0"/>
              </a:rPr>
              <a:t>r = </a:t>
            </a:r>
            <a:r>
              <a:rPr lang="fa-IR" sz="2000" b="1">
                <a:solidFill>
                  <a:srgbClr val="FF33CC"/>
                </a:solidFill>
                <a:effectLst>
                  <a:outerShdw blurRad="38100" dist="38100" dir="2700000" algn="tl">
                    <a:srgbClr val="000000"/>
                  </a:outerShdw>
                </a:effectLst>
                <a:latin typeface="Times New Roman" pitchFamily="18" charset="0"/>
                <a:cs typeface="Times New Roman" pitchFamily="18" charset="0"/>
              </a:rPr>
              <a:t>شعاع خارجی بر حسب سانتيمتر</a:t>
            </a:r>
            <a:endParaRPr lang="en-US" sz="2000" b="1">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000" b="1">
                <a:solidFill>
                  <a:srgbClr val="FF33CC"/>
                </a:solidFill>
                <a:effectLst>
                  <a:outerShdw blurRad="38100" dist="38100" dir="2700000" algn="tl">
                    <a:srgbClr val="000000"/>
                  </a:outerShdw>
                </a:effectLst>
                <a:latin typeface="Times New Roman" pitchFamily="18" charset="0"/>
                <a:cs typeface="Times New Roman" pitchFamily="18" charset="0"/>
              </a:rPr>
              <a:t>m=</a:t>
            </a:r>
            <a:r>
              <a:rPr lang="fa-IR">
                <a:solidFill>
                  <a:srgbClr val="CCECFF"/>
                </a:solidFill>
                <a:effectLst>
                  <a:outerShdw blurRad="38100" dist="38100" dir="2700000" algn="tl">
                    <a:srgbClr val="000000"/>
                  </a:outerShdw>
                </a:effectLst>
                <a:latin typeface="Times New Roman" pitchFamily="18" charset="0"/>
                <a:cs typeface="Times New Roman" pitchFamily="18" charset="0"/>
              </a:rPr>
              <a:t> </a:t>
            </a:r>
            <a:r>
              <a:rPr lang="fa-IR" b="1">
                <a:solidFill>
                  <a:srgbClr val="FF33CC"/>
                </a:solidFill>
                <a:effectLst>
                  <a:outerShdw blurRad="38100" dist="38100" dir="2700000" algn="tl">
                    <a:srgbClr val="000000"/>
                  </a:outerShdw>
                </a:effectLst>
                <a:latin typeface="Times New Roman" pitchFamily="18" charset="0"/>
                <a:cs typeface="Times New Roman" pitchFamily="18" charset="0"/>
              </a:rPr>
              <a:t>را بجز نواحی که با ميله پر شده اند</a:t>
            </a:r>
            <a:r>
              <a:rPr lang="fa-IR" b="1">
                <a:solidFill>
                  <a:srgbClr val="CCECFF"/>
                </a:solidFill>
                <a:effectLst>
                  <a:outerShdw blurRad="38100" dist="38100" dir="2700000" algn="tl">
                    <a:srgbClr val="000000"/>
                  </a:outerShdw>
                </a:effectLst>
                <a:latin typeface="Times New Roman" pitchFamily="18" charset="0"/>
                <a:cs typeface="Times New Roman" pitchFamily="18" charset="0"/>
              </a:rPr>
              <a:t> </a:t>
            </a:r>
            <a:r>
              <a:rPr lang="en-US" b="1">
                <a:solidFill>
                  <a:srgbClr val="FF33CC"/>
                </a:solidFill>
                <a:effectLst>
                  <a:outerShdw blurRad="38100" dist="38100" dir="2700000" algn="tl">
                    <a:srgbClr val="000000"/>
                  </a:outerShdw>
                </a:effectLst>
                <a:latin typeface="Times New Roman" pitchFamily="18" charset="0"/>
                <a:cs typeface="Times New Roman" pitchFamily="18" charset="0"/>
              </a:rPr>
              <a:t>annulus </a:t>
            </a:r>
            <a:r>
              <a:rPr lang="fa-IR" b="1">
                <a:solidFill>
                  <a:srgbClr val="FF33CC"/>
                </a:solidFill>
                <a:effectLst>
                  <a:outerShdw blurRad="38100" dist="38100" dir="2700000" algn="tl">
                    <a:srgbClr val="000000"/>
                  </a:outerShdw>
                </a:effectLst>
                <a:latin typeface="Times New Roman" pitchFamily="18" charset="0"/>
                <a:cs typeface="Times New Roman" pitchFamily="18" charset="0"/>
              </a:rPr>
              <a:t>شماره ماده ای که تمام نواحی</a:t>
            </a:r>
            <a:r>
              <a:rPr lang="fa-IR" b="1">
                <a:solidFill>
                  <a:srgbClr val="CCECFF"/>
                </a:solidFill>
                <a:effectLst>
                  <a:outerShdw blurRad="38100" dist="38100" dir="2700000" algn="tl">
                    <a:srgbClr val="000000"/>
                  </a:outerShdw>
                </a:effectLst>
                <a:latin typeface="Times New Roman" pitchFamily="18" charset="0"/>
                <a:cs typeface="Times New Roman" pitchFamily="18" charset="0"/>
              </a:rPr>
              <a:t> </a:t>
            </a:r>
          </a:p>
          <a:p>
            <a:pPr algn="r">
              <a:defRPr/>
            </a:pPr>
            <a:r>
              <a:rPr lang="fa-IR" b="1">
                <a:solidFill>
                  <a:srgbClr val="CCECFF"/>
                </a:solidFill>
                <a:effectLst>
                  <a:outerShdw blurRad="38100" dist="38100" dir="2700000" algn="tl">
                    <a:srgbClr val="000000"/>
                  </a:outerShdw>
                </a:effectLst>
                <a:latin typeface="Times New Roman" pitchFamily="18" charset="0"/>
                <a:cs typeface="Times New Roman" pitchFamily="18" charset="0"/>
              </a:rPr>
              <a:t>                                    </a:t>
            </a:r>
          </a:p>
          <a:p>
            <a:pPr algn="r">
              <a:defRPr/>
            </a:pPr>
            <a:r>
              <a:rPr lang="fa-IR" b="1">
                <a:solidFill>
                  <a:schemeClr val="accent1"/>
                </a:solidFill>
                <a:effectLst>
                  <a:outerShdw blurRad="38100" dist="38100" dir="2700000" algn="tl">
                    <a:srgbClr val="000000"/>
                  </a:outerShdw>
                </a:effectLst>
                <a:latin typeface="Times New Roman" pitchFamily="18" charset="0"/>
                <a:cs typeface="Times New Roman" pitchFamily="18" charset="0"/>
              </a:rPr>
              <a:t> </a:t>
            </a:r>
            <a:r>
              <a:rPr lang="fa-IR" b="1">
                <a:solidFill>
                  <a:srgbClr val="CCECFF"/>
                </a:solidFill>
                <a:effectLst>
                  <a:outerShdw blurRad="38100" dist="38100" dir="2700000" algn="tl">
                    <a:srgbClr val="000000"/>
                  </a:outerShdw>
                </a:effectLst>
                <a:latin typeface="Times New Roman" pitchFamily="18" charset="0"/>
                <a:cs typeface="Times New Roman" pitchFamily="18" charset="0"/>
              </a:rPr>
              <a:t>سپس توسط کارت زير تعيين می شود:</a:t>
            </a:r>
            <a:r>
              <a:rPr lang="en-US" b="1">
                <a:solidFill>
                  <a:srgbClr val="CCECFF"/>
                </a:solidFill>
                <a:effectLst>
                  <a:outerShdw blurRad="38100" dist="38100" dir="2700000" algn="tl">
                    <a:srgbClr val="000000"/>
                  </a:outerShdw>
                </a:effectLst>
                <a:latin typeface="Times New Roman" pitchFamily="18" charset="0"/>
                <a:cs typeface="Times New Roman" pitchFamily="18" charset="0"/>
              </a:rPr>
              <a:t>CLUSTER </a:t>
            </a:r>
            <a:r>
              <a:rPr lang="fa-IR" b="1">
                <a:solidFill>
                  <a:srgbClr val="CCECFF"/>
                </a:solidFill>
                <a:effectLst>
                  <a:outerShdw blurRad="38100" dist="38100" dir="2700000" algn="tl">
                    <a:srgbClr val="000000"/>
                  </a:outerShdw>
                </a:effectLst>
                <a:latin typeface="Times New Roman" pitchFamily="18" charset="0"/>
                <a:cs typeface="Times New Roman" pitchFamily="18" charset="0"/>
              </a:rPr>
              <a:t>موقعيت تمامی ميله های داخل</a:t>
            </a:r>
            <a:r>
              <a:rPr lang="fa-IR">
                <a:solidFill>
                  <a:srgbClr val="CCECFF"/>
                </a:solidFill>
                <a:effectLst>
                  <a:outerShdw blurRad="38100" dist="38100" dir="2700000" algn="tl">
                    <a:srgbClr val="000000"/>
                  </a:outerShdw>
                </a:effectLst>
                <a:latin typeface="Times New Roman" pitchFamily="18" charset="0"/>
                <a:cs typeface="Times New Roman" pitchFamily="18" charset="0"/>
              </a:rPr>
              <a:t> </a:t>
            </a:r>
            <a:endParaRPr lang="en-US">
              <a:solidFill>
                <a:srgbClr val="CCECFF"/>
              </a:solidFill>
              <a:effectLst>
                <a:outerShdw blurRad="38100" dist="38100" dir="2700000" algn="tl">
                  <a:srgbClr val="000000"/>
                </a:outerShdw>
              </a:effectLst>
              <a:latin typeface="Times New Roman" pitchFamily="18" charset="0"/>
              <a:cs typeface="Times New Roman" pitchFamily="18" charset="0"/>
            </a:endParaRPr>
          </a:p>
          <a:p>
            <a:pPr>
              <a:defRPr/>
            </a:pPr>
            <a:endParaRPr lang="fa-IR" sz="2400">
              <a:solidFill>
                <a:srgbClr val="66FF99"/>
              </a:solidFill>
              <a:effectLst>
                <a:outerShdw blurRad="38100" dist="38100" dir="2700000" algn="tl">
                  <a:srgbClr val="000000"/>
                </a:outerShdw>
              </a:effectLst>
              <a:latin typeface="Times New Roman" pitchFamily="18" charset="0"/>
              <a:cs typeface="Times New Roman" pitchFamily="18" charset="0"/>
            </a:endParaRPr>
          </a:p>
          <a:p>
            <a:pPr>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ARRAY  N  (m1, n1,r1,</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sym typeface="Symbol" pitchFamily="18" charset="2"/>
              </a:rPr>
              <a:t></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1), (m2, n2, r2,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sym typeface="Symbol" pitchFamily="18" charset="2"/>
              </a:rPr>
              <a:t></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2)….</a:t>
            </a:r>
          </a:p>
          <a:p>
            <a:pPr>
              <a:defRPr/>
            </a:pP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با اين کارت مشخص ميشود: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N</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موقعيت همه ميله های از نوع </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m=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نوع مختصات مورد استفاده</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m=1</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قرار دارد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sym typeface="Symbol" pitchFamily="18" charset="2"/>
              </a:rPr>
              <a:t></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sym typeface="Symbol" pitchFamily="18" charset="2"/>
              </a:rPr>
              <a:t>که يکی از آنها در زاويه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ميله سوخت</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n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و تعداد</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r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يک حلقه به شعاع</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m=2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يک ميله را در سلول مشخص ميکند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(x,y)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مختصات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(r,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sym typeface="Symbol" pitchFamily="18" charset="2"/>
              </a:rPr>
              <a:t>)</a:t>
            </a:r>
            <a:endParaRPr lang="fa-IR"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m=3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که اولی</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از يکديگر قرار گرفته اند</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r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ميله سوخت  به فاصله</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n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يک حلقه حاوی </a:t>
            </a:r>
          </a:p>
          <a:p>
            <a:pPr>
              <a:defRPr/>
            </a:pP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قرارگرفته است.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sym typeface="Symbol" pitchFamily="18" charset="2"/>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در زاويه</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p>
          <a:p>
            <a:pPr>
              <a:buFont typeface="Symbol" pitchFamily="18" charset="2"/>
              <a:buNone/>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m=4</a:t>
            </a:r>
            <a:endParaRPr lang="fa-IR"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lgn="r">
              <a:buFont typeface="Symbol" pitchFamily="18" charset="2"/>
              <a:buChar char="q"/>
              <a:defRPr/>
            </a:pP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از يکديگر قرارگرفته  و زاويه اولين راس مربع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r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ميله سوخت به فاصله</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n</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مربع توخالی که در اضلاع است.</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m=6</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از يکديگر واقع شده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r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ميله به فاصله</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n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يک شش ضلعی توخالی که روی اضلاع آن</a:t>
            </a:r>
          </a:p>
          <a:p>
            <a:pPr algn="r">
              <a:defRPr/>
            </a:pP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قرار گرفته است.</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sym typeface="Symbol" pitchFamily="18" charset="2"/>
              </a:rPr>
              <a:t></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و راس اول شش ضلعی در زاويه  </a:t>
            </a:r>
          </a:p>
          <a:p>
            <a:pPr algn="ctr">
              <a:defRPr/>
            </a:pP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زاويه برحسب راديان-فاصله برحسب سانتيمتر</a:t>
            </a:r>
          </a:p>
          <a:p>
            <a:pPr algn="r">
              <a:defRPr/>
            </a:pPr>
            <a:endParaRPr lang="fa-IR">
              <a:solidFill>
                <a:schemeClr val="folHlink"/>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1026"/>
          <p:cNvSpPr>
            <a:spLocks noChangeArrowheads="1"/>
          </p:cNvSpPr>
          <p:nvPr/>
        </p:nvSpPr>
        <p:spPr bwMode="auto">
          <a:xfrm>
            <a:off x="508000" y="304800"/>
            <a:ext cx="8636000" cy="6450013"/>
          </a:xfrm>
          <a:prstGeom prst="rect">
            <a:avLst/>
          </a:prstGeom>
          <a:noFill/>
          <a:ln w="25400">
            <a:solidFill>
              <a:schemeClr val="folHlink"/>
            </a:solidFill>
            <a:miter lim="800000"/>
            <a:headEnd/>
            <a:tailEnd/>
          </a:ln>
          <a:effectLst/>
        </p:spPr>
        <p:txBody>
          <a:bodyPr>
            <a:spAutoFit/>
          </a:bodyPr>
          <a:lstStyle/>
          <a:p>
            <a:pPr algn="r">
              <a:spcBef>
                <a:spcPct val="50000"/>
              </a:spcBef>
              <a:defRPr/>
            </a:pPr>
            <a:r>
              <a:rPr lang="fa-IR" sz="2000">
                <a:solidFill>
                  <a:schemeClr val="folHlink"/>
                </a:solidFill>
                <a:effectLst>
                  <a:outerShdw blurRad="38100" dist="38100" dir="2700000" algn="tl">
                    <a:srgbClr val="000000"/>
                  </a:outerShdw>
                </a:effectLst>
                <a:latin typeface="Times New Roman" pitchFamily="18" charset="0"/>
                <a:cs typeface="Times New Roman" pitchFamily="18" charset="0"/>
              </a:rPr>
              <a:t>تقسيم بندی نواحی ميله های از نوع     - توسط کارت زير انجام ميشود</a:t>
            </a:r>
            <a:r>
              <a:rPr lang="fa-IR">
                <a:solidFill>
                  <a:schemeClr val="folHlink"/>
                </a:solidFill>
                <a:effectLst>
                  <a:outerShdw blurRad="38100" dist="38100" dir="2700000" algn="tl">
                    <a:srgbClr val="000000"/>
                  </a:outerShdw>
                </a:effectLst>
                <a:latin typeface="Times New Roman" pitchFamily="18" charset="0"/>
                <a:cs typeface="Times New Roman" pitchFamily="18" charset="0"/>
              </a:rPr>
              <a:t>:</a:t>
            </a:r>
            <a:endParaRPr lang="fa-IR" sz="2400">
              <a:solidFill>
                <a:srgbClr val="66FF99"/>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RODSUB  N</a:t>
            </a:r>
            <a:r>
              <a:rPr lang="fa-IR" sz="2400">
                <a:solidFill>
                  <a:srgbClr val="66FF99"/>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 k</a:t>
            </a:r>
            <a:r>
              <a:rPr lang="fa-IR" sz="2400">
                <a:solidFill>
                  <a:srgbClr val="66FF99"/>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 r</a:t>
            </a:r>
            <a:r>
              <a:rPr lang="fa-IR" sz="2400">
                <a:solidFill>
                  <a:srgbClr val="66FF99"/>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 m</a:t>
            </a: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N =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ARRAY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نوع ميله مربوط به کارت </a:t>
            </a: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K=</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شماره قسمت های جزيی ميله که از مرکز ميله درنظرگرفته ميشود</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r</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شعاع خارجی بخش (استوانه)                                                                                 </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m</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زوج اعدادی که شماره ماده و زاويه انتهای قطاع جزيی را مشخص ميکنند.                                                                              </a:t>
            </a:r>
          </a:p>
          <a:p>
            <a:pPr>
              <a:spcBef>
                <a:spcPct val="50000"/>
              </a:spcBef>
              <a:defRPr/>
            </a:pP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کافی است.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M</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تنها تعريف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PERSEUS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و</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DSN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در روش حل</a:t>
            </a:r>
            <a:r>
              <a:rPr lang="fa-IR">
                <a:solidFill>
                  <a:srgbClr val="FF33CC"/>
                </a:solidFill>
                <a:effectLst>
                  <a:outerShdw blurRad="38100" dist="38100" dir="2700000" algn="tl">
                    <a:srgbClr val="000000"/>
                  </a:outerShdw>
                </a:effectLst>
                <a:latin typeface="Times New Roman" pitchFamily="18" charset="0"/>
                <a:cs typeface="Times New Roman" pitchFamily="18" charset="0"/>
              </a:rPr>
              <a:t> </a:t>
            </a:r>
          </a:p>
          <a:p>
            <a:pPr>
              <a:spcBef>
                <a:spcPct val="50000"/>
              </a:spcBef>
              <a:defRPr/>
            </a:pPr>
            <a:endParaRPr lang="fa-IR">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endParaRPr lang="fa-IR">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endParaRPr lang="fa-IR">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endParaRPr lang="fa-IR">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endParaRPr lang="fa-IR">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endParaRPr lang="fa-IR">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endParaRPr lang="en-US">
              <a:solidFill>
                <a:srgbClr val="FF33CC"/>
              </a:solidFill>
              <a:effectLst>
                <a:outerShdw blurRad="38100" dist="38100" dir="2700000" algn="tl">
                  <a:srgbClr val="000000"/>
                </a:outerShdw>
              </a:effectLst>
              <a:latin typeface="Times New Roman" pitchFamily="18" charset="0"/>
              <a:cs typeface="Times New Roman" pitchFamily="18" charset="0"/>
            </a:endParaRPr>
          </a:p>
        </p:txBody>
      </p:sp>
      <p:sp>
        <p:nvSpPr>
          <p:cNvPr id="59395" name="Text Box 1028"/>
          <p:cNvSpPr txBox="1">
            <a:spLocks noChangeArrowheads="1"/>
          </p:cNvSpPr>
          <p:nvPr/>
        </p:nvSpPr>
        <p:spPr bwMode="auto">
          <a:xfrm>
            <a:off x="5867400" y="304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400" b="1">
                <a:solidFill>
                  <a:schemeClr val="folHlink"/>
                </a:solidFill>
                <a:latin typeface="Times New Roman" panose="02020603050405020304" pitchFamily="18" charset="0"/>
                <a:cs typeface="Times New Roman" panose="02020603050405020304" pitchFamily="18" charset="0"/>
              </a:rPr>
              <a:t>N</a:t>
            </a: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82600" y="92075"/>
            <a:ext cx="8737600" cy="6518275"/>
          </a:xfrm>
          <a:prstGeom prst="rect">
            <a:avLst/>
          </a:prstGeom>
          <a:noFill/>
          <a:ln w="25400">
            <a:solidFill>
              <a:schemeClr val="folHlink"/>
            </a:solidFill>
            <a:miter lim="800000"/>
            <a:headEnd/>
            <a:tailEnd/>
          </a:ln>
          <a:effectLst/>
        </p:spPr>
        <p:txBody>
          <a:bodyPr>
            <a:spAutoFit/>
          </a:bodyPr>
          <a:lstStyle/>
          <a:p>
            <a:pPr algn="r">
              <a:defRPr/>
            </a:pPr>
            <a:r>
              <a:rPr lang="en-US" sz="2000" b="1" u="sng">
                <a:solidFill>
                  <a:srgbClr val="CCECFF"/>
                </a:solidFill>
                <a:effectLst>
                  <a:outerShdw blurRad="38100" dist="38100" dir="2700000" algn="tl">
                    <a:srgbClr val="000000"/>
                  </a:outerShdw>
                </a:effectLst>
                <a:latin typeface="Times New Roman" pitchFamily="18" charset="0"/>
                <a:cs typeface="Times New Roman" pitchFamily="18" charset="0"/>
              </a:rPr>
              <a:t>:Dancoff </a:t>
            </a:r>
            <a:r>
              <a:rPr lang="fa-IR" sz="2000" b="1" u="sng">
                <a:solidFill>
                  <a:srgbClr val="CCECFF"/>
                </a:solidFill>
                <a:effectLst>
                  <a:outerShdw blurRad="38100" dist="38100" dir="2700000" algn="tl">
                    <a:srgbClr val="000000"/>
                  </a:outerShdw>
                </a:effectLst>
                <a:latin typeface="Times New Roman" pitchFamily="18" charset="0"/>
                <a:cs typeface="Times New Roman" pitchFamily="18" charset="0"/>
              </a:rPr>
              <a:t>برای محاسبه ضرايب</a:t>
            </a:r>
            <a:r>
              <a:rPr lang="fa-IR" sz="2000" b="1">
                <a:solidFill>
                  <a:srgbClr val="CCECFF"/>
                </a:solidFill>
                <a:effectLst>
                  <a:outerShdw blurRad="38100" dist="38100" dir="2700000" algn="tl">
                    <a:srgbClr val="000000"/>
                  </a:outerShdw>
                </a:effectLst>
                <a:latin typeface="Times New Roman" pitchFamily="18" charset="0"/>
                <a:cs typeface="Times New Roman" pitchFamily="18" charset="0"/>
              </a:rPr>
              <a:t> </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lgn="r">
              <a:defRPr/>
            </a:pP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 و يک سلول متشکل از چند تيغه </a:t>
            </a:r>
            <a:r>
              <a:rPr lang="en-US" sz="2000">
                <a:solidFill>
                  <a:srgbClr val="CCECFF"/>
                </a:solidFill>
                <a:effectLst>
                  <a:outerShdw blurRad="38100" dist="38100" dir="2700000" algn="tl">
                    <a:srgbClr val="000000"/>
                  </a:outerShdw>
                </a:effectLst>
                <a:latin typeface="Times New Roman" pitchFamily="18" charset="0"/>
                <a:cs typeface="Times New Roman" pitchFamily="18" charset="0"/>
              </a:rPr>
              <a:t>‘pin cell’ </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يک سلول تيغه ای منفرد بعنوان </a:t>
            </a:r>
            <a:endParaRPr lang="en-US" sz="2000">
              <a:solidFill>
                <a:srgbClr val="CCECFF"/>
              </a:solidFill>
              <a:effectLst>
                <a:outerShdw blurRad="38100" dist="38100" dir="2700000" algn="tl">
                  <a:srgbClr val="000000"/>
                </a:outerShdw>
              </a:effectLst>
              <a:latin typeface="Times New Roman" pitchFamily="18" charset="0"/>
              <a:cs typeface="Times New Roman" pitchFamily="18" charset="0"/>
            </a:endParaRPr>
          </a:p>
          <a:p>
            <a:pPr algn="r">
              <a:defRPr/>
            </a:pP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 در نظر گرفته ميشوند.</a:t>
            </a:r>
            <a:r>
              <a:rPr lang="en-US" sz="2000">
                <a:solidFill>
                  <a:srgbClr val="CCECFF"/>
                </a:solidFill>
                <a:effectLst>
                  <a:outerShdw blurRad="38100" dist="38100" dir="2700000" algn="tl">
                    <a:srgbClr val="000000"/>
                  </a:outerShdw>
                </a:effectLst>
                <a:latin typeface="Times New Roman" pitchFamily="18" charset="0"/>
                <a:cs typeface="Times New Roman" pitchFamily="18" charset="0"/>
              </a:rPr>
              <a:t>‘cluster’</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 بصورت </a:t>
            </a:r>
            <a:endParaRPr lang="en-US" sz="2000">
              <a:solidFill>
                <a:srgbClr val="CCECFF"/>
              </a:solidFill>
              <a:effectLst>
                <a:outerShdw blurRad="38100" dist="38100" dir="2700000" algn="tl">
                  <a:srgbClr val="000000"/>
                </a:outerShdw>
              </a:effectLst>
              <a:latin typeface="Times New Roman" pitchFamily="18" charset="0"/>
              <a:cs typeface="Times New Roman" pitchFamily="18" charset="0"/>
            </a:endParaRPr>
          </a:p>
          <a:p>
            <a:pPr>
              <a:defRPr/>
            </a:pPr>
            <a:endParaRPr lang="fa-IR" sz="2000">
              <a:solidFill>
                <a:srgbClr val="FF3300"/>
              </a:solidFill>
              <a:effectLst>
                <a:outerShdw blurRad="38100" dist="38100" dir="2700000" algn="tl">
                  <a:srgbClr val="000000"/>
                </a:outerShdw>
              </a:effectLst>
              <a:latin typeface="Times New Roman" pitchFamily="18" charset="0"/>
              <a:cs typeface="Times New Roman" pitchFamily="18" charset="0"/>
            </a:endParaRPr>
          </a:p>
          <a:p>
            <a:pPr>
              <a:defRPr/>
            </a:pPr>
            <a:r>
              <a:rPr lang="en-US" sz="2400">
                <a:solidFill>
                  <a:srgbClr val="FF3300"/>
                </a:solidFill>
                <a:effectLst>
                  <a:outerShdw blurRad="38100" dist="38100" dir="2700000" algn="tl">
                    <a:srgbClr val="000000"/>
                  </a:outerShdw>
                </a:effectLst>
                <a:latin typeface="Times New Roman" pitchFamily="18" charset="0"/>
                <a:cs typeface="Times New Roman" pitchFamily="18" charset="0"/>
              </a:rPr>
              <a:t>ROD PIN-CELL</a:t>
            </a:r>
          </a:p>
          <a:p>
            <a:pPr>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ANNULUS J</a:t>
            </a:r>
            <a:r>
              <a:rPr lang="fa-IR" sz="2400">
                <a:solidFill>
                  <a:srgbClr val="66FF99"/>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 r</a:t>
            </a:r>
            <a:r>
              <a:rPr lang="fa-IR" sz="2400">
                <a:solidFill>
                  <a:srgbClr val="66FF99"/>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 m</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J =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شماره  ناحيه  استوانه ای</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r =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شعاع بيرونی اين ناحيه بر حسب سانتيمتر </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m =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شماره ماده تشکيل دهنده اين ناحيه</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endParaRPr lang="en-US">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400">
                <a:solidFill>
                  <a:srgbClr val="FF3300"/>
                </a:solidFill>
                <a:effectLst>
                  <a:outerShdw blurRad="38100" dist="38100" dir="2700000" algn="tl">
                    <a:srgbClr val="000000"/>
                  </a:outerShdw>
                </a:effectLst>
                <a:latin typeface="Times New Roman" pitchFamily="18" charset="0"/>
                <a:cs typeface="Times New Roman" pitchFamily="18" charset="0"/>
              </a:rPr>
              <a:t>CLUSTER</a:t>
            </a:r>
            <a:endParaRPr lang="en-US" sz="2400">
              <a:solidFill>
                <a:srgbClr val="66FF99"/>
              </a:solidFill>
              <a:effectLst>
                <a:outerShdw blurRad="38100" dist="38100" dir="2700000" algn="tl">
                  <a:srgbClr val="000000"/>
                </a:outerShdw>
              </a:effectLst>
              <a:latin typeface="Times New Roman" pitchFamily="18" charset="0"/>
              <a:cs typeface="Times New Roman" pitchFamily="18" charset="0"/>
            </a:endParaRPr>
          </a:p>
          <a:p>
            <a:pPr>
              <a:defRPr/>
            </a:pP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دو نوع مرز استوانه ای برای تقسيم نمودن سلول شبکه به نواحی مجزا</a:t>
            </a:r>
            <a:r>
              <a:rPr lang="fa-IR" sz="2000" b="1">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بکار ميرود:</a:t>
            </a:r>
          </a:p>
          <a:p>
            <a:pPr algn="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A - ANNULUS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استوانه ای که حول مرکز سلول تشکيل ميشود و توسط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B</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 RODSUB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استوانه ای که حول مرکز ميله تشکيل ميشود و توسط</a:t>
            </a:r>
            <a:r>
              <a:rPr lang="fa-IR" sz="2000" b="1">
                <a:solidFill>
                  <a:srgbClr val="FF33CC"/>
                </a:solidFill>
                <a:effectLst>
                  <a:outerShdw blurRad="38100" dist="38100" dir="2700000" algn="tl">
                    <a:srgbClr val="000000"/>
                  </a:outerShdw>
                </a:effectLst>
                <a:latin typeface="Times New Roman" pitchFamily="18" charset="0"/>
                <a:cs typeface="Times New Roman" pitchFamily="18" charset="0"/>
              </a:rPr>
              <a:t> </a:t>
            </a:r>
          </a:p>
          <a:p>
            <a:pPr algn="r">
              <a:defRPr/>
            </a:pPr>
            <a:endParaRPr lang="fa-IR" sz="2000" b="1">
              <a:solidFill>
                <a:srgbClr val="FF33CC"/>
              </a:solidFill>
              <a:effectLst>
                <a:outerShdw blurRad="38100" dist="38100" dir="2700000" algn="tl">
                  <a:srgbClr val="000000"/>
                </a:outerShdw>
              </a:effectLst>
              <a:latin typeface="Times New Roman" pitchFamily="18" charset="0"/>
              <a:cs typeface="Times New Roman" pitchFamily="18" charset="0"/>
            </a:endParaRPr>
          </a:p>
          <a:p>
            <a:pPr algn="r">
              <a:defRPr/>
            </a:pPr>
            <a:r>
              <a:rPr lang="en-US" sz="2000">
                <a:solidFill>
                  <a:srgbClr val="CCECFF"/>
                </a:solidFill>
                <a:effectLst>
                  <a:outerShdw blurRad="38100" dist="38100" dir="2700000" algn="tl">
                    <a:srgbClr val="000000"/>
                  </a:outerShdw>
                </a:effectLst>
                <a:latin typeface="Times New Roman" pitchFamily="18" charset="0"/>
                <a:cs typeface="Times New Roman" pitchFamily="18" charset="0"/>
              </a:rPr>
              <a:t>TYPE </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هم مرکز تقسيم ميشود- توسط کارت</a:t>
            </a:r>
            <a:r>
              <a:rPr lang="en-US" sz="2000">
                <a:solidFill>
                  <a:srgbClr val="CCECFF"/>
                </a:solidFill>
                <a:effectLst>
                  <a:outerShdw blurRad="38100" dist="38100" dir="2700000" algn="tl">
                    <a:srgbClr val="000000"/>
                  </a:outerShdw>
                </a:effectLst>
                <a:latin typeface="Times New Roman" pitchFamily="18" charset="0"/>
                <a:cs typeface="Times New Roman" pitchFamily="18" charset="0"/>
              </a:rPr>
              <a:t>ANNULI </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سلول در ابتدا به</a:t>
            </a:r>
            <a:r>
              <a:rPr lang="fa-IR">
                <a:solidFill>
                  <a:srgbClr val="3333FF"/>
                </a:solidFill>
                <a:effectLst>
                  <a:outerShdw blurRad="38100" dist="38100" dir="2700000" algn="tl">
                    <a:srgbClr val="000000"/>
                  </a:outerShdw>
                </a:effectLst>
                <a:latin typeface="Times New Roman" pitchFamily="18" charset="0"/>
                <a:cs typeface="Times New Roman" pitchFamily="18" charset="0"/>
              </a:rPr>
              <a:t> </a:t>
            </a:r>
          </a:p>
          <a:p>
            <a:pPr algn="r">
              <a:defRPr/>
            </a:pPr>
            <a:endParaRPr lang="en-US">
              <a:solidFill>
                <a:srgbClr val="3333FF"/>
              </a:solidFill>
              <a:effectLst>
                <a:outerShdw blurRad="38100" dist="38100" dir="2700000" algn="tl">
                  <a:srgbClr val="000000"/>
                </a:outerShdw>
              </a:effectLst>
              <a:latin typeface="Times New Roman" pitchFamily="18" charset="0"/>
              <a:cs typeface="Times New Roman" pitchFamily="18" charset="0"/>
            </a:endParaRPr>
          </a:p>
          <a:p>
            <a:pPr algn="r">
              <a:defRPr/>
            </a:pPr>
            <a:endParaRPr lang="en-US">
              <a:solidFill>
                <a:srgbClr val="3333FF"/>
              </a:solidFill>
              <a:effectLst>
                <a:outerShdw blurRad="38100" dist="38100" dir="2700000" algn="tl">
                  <a:srgbClr val="000000"/>
                </a:outerShdw>
              </a:effectLst>
              <a:latin typeface="Times New Roman" pitchFamily="18" charset="0"/>
              <a:cs typeface="Times New Roman" pitchFamily="18" charset="0"/>
            </a:endParaRPr>
          </a:p>
          <a:p>
            <a:pPr algn="r">
              <a:defRPr/>
            </a:pPr>
            <a:endParaRPr lang="en-US">
              <a:solidFill>
                <a:srgbClr val="3333FF"/>
              </a:solidFill>
              <a:effectLst>
                <a:outerShdw blurRad="38100" dist="38100" dir="2700000" algn="tl">
                  <a:srgbClr val="000000"/>
                </a:outerShdw>
              </a:effectLst>
              <a:latin typeface="Times New Roman" pitchFamily="18" charset="0"/>
              <a:cs typeface="Times New Roman" pitchFamily="18" charset="0"/>
            </a:endParaRPr>
          </a:p>
          <a:p>
            <a:pPr algn="r">
              <a:defRPr/>
            </a:pPr>
            <a:endParaRPr lang="en-US">
              <a:solidFill>
                <a:srgbClr val="3333FF"/>
              </a:solidFill>
              <a:effectLst>
                <a:outerShdw blurRad="38100" dist="38100" dir="2700000" algn="tl">
                  <a:srgbClr val="000000"/>
                </a:outerShdw>
              </a:effectLst>
              <a:latin typeface="Times New Roman" pitchFamily="18" charset="0"/>
              <a:cs typeface="Times New Roman" pitchFamily="18" charset="0"/>
            </a:endParaRPr>
          </a:p>
          <a:p>
            <a:pPr algn="r">
              <a:defRPr/>
            </a:pPr>
            <a:endParaRPr lang="en-US">
              <a:solidFill>
                <a:srgbClr val="3333FF"/>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79400" y="0"/>
            <a:ext cx="8940800" cy="6488113"/>
          </a:xfrm>
          <a:prstGeom prst="rect">
            <a:avLst/>
          </a:prstGeom>
          <a:noFill/>
          <a:ln w="25400">
            <a:solidFill>
              <a:schemeClr val="folHlink"/>
            </a:solidFill>
            <a:miter lim="800000"/>
            <a:headEnd/>
            <a:tailEnd/>
          </a:ln>
          <a:effectLst/>
        </p:spPr>
        <p:txBody>
          <a:bodyPr>
            <a:spAutoFit/>
          </a:bodyPr>
          <a:lstStyle/>
          <a:p>
            <a:pPr marL="457200" indent="-457200">
              <a:defRPr/>
            </a:pPr>
            <a:endParaRPr lang="en-US">
              <a:latin typeface="Times New Roman" pitchFamily="18" charset="0"/>
              <a:cs typeface="Times New Roman" pitchFamily="18" charset="0"/>
            </a:endParaRPr>
          </a:p>
          <a:p>
            <a:pPr marL="457200" indent="-457200" algn="r">
              <a:defRPr/>
            </a:pPr>
            <a:r>
              <a:rPr lang="fa-IR" sz="2400" u="sng">
                <a:solidFill>
                  <a:srgbClr val="FF3300"/>
                </a:solidFill>
                <a:effectLst>
                  <a:outerShdw blurRad="38100" dist="38100" dir="2700000" algn="tl">
                    <a:srgbClr val="000000"/>
                  </a:outerShdw>
                </a:effectLst>
                <a:latin typeface="Times New Roman" pitchFamily="18" charset="0"/>
                <a:cs typeface="Times New Roman" pitchFamily="18" charset="0"/>
              </a:rPr>
              <a:t>تشکيل سطح مقطع گروهی برای ترکيب مواد:</a:t>
            </a:r>
          </a:p>
          <a:p>
            <a:pPr marL="457200" indent="-457200">
              <a:defRPr/>
            </a:pPr>
            <a:r>
              <a:rPr lang="fa-IR" sz="2400">
                <a:solidFill>
                  <a:srgbClr val="66FF99"/>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MATERIAL m </a:t>
            </a:r>
            <a:r>
              <a:rPr lang="fa-IR" sz="2400">
                <a:solidFill>
                  <a:srgbClr val="66FF99"/>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d</a:t>
            </a:r>
            <a:r>
              <a:rPr lang="fa-IR" sz="2400">
                <a:solidFill>
                  <a:srgbClr val="66FF99"/>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 T</a:t>
            </a:r>
            <a:r>
              <a:rPr lang="fa-IR" sz="2400">
                <a:solidFill>
                  <a:srgbClr val="66FF99"/>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 n</a:t>
            </a:r>
            <a:r>
              <a:rPr lang="fa-IR" sz="2400">
                <a:solidFill>
                  <a:srgbClr val="66FF99"/>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 list</a:t>
            </a:r>
            <a:endParaRPr lang="fa-IR" sz="2400">
              <a:solidFill>
                <a:srgbClr val="66FF99"/>
              </a:solidFill>
              <a:effectLst>
                <a:outerShdw blurRad="38100" dist="38100" dir="2700000" algn="tl">
                  <a:srgbClr val="000000"/>
                </a:outerShdw>
              </a:effectLst>
              <a:latin typeface="Times New Roman" pitchFamily="18" charset="0"/>
              <a:cs typeface="Times New Roman" pitchFamily="18" charset="0"/>
            </a:endParaRPr>
          </a:p>
          <a:p>
            <a:pPr marL="457200" indent="-457200" algn="r">
              <a:defRPr/>
            </a:pP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ماده تشکيل دهنده نواحی مختلف سلول با اين کارت تعريف ميشود و به تعداد کل مواد داده شده در بخش قبلی کارت ورودی بايستی از اين کارت استفاده  نماييم:</a:t>
            </a:r>
          </a:p>
          <a:p>
            <a:pPr marL="457200" indent="-457200">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m =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شماره ماده</a:t>
            </a:r>
          </a:p>
          <a:p>
            <a:pPr marL="457200" indent="-457200">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d =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چگالی بر حسب گرم بر سانتيمتر مکعب</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endParaRPr lang="fa-IR"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marL="457200" indent="-457200">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T =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دما بر حسب درجه کلوين</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endParaRPr lang="fa-IR"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marL="457200" indent="-457200">
              <a:defRPr/>
            </a:pP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n =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نوع اسپکتر ماده(سوخت1-غلاف2-خنک کننده3-کندکننده4)</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endParaRPr lang="fa-IR"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marL="457200" indent="-457200">
              <a:defRPr/>
            </a:pP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list =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زوج اعدادی که مشخص کننده ايزوتوپ و درصد وزنی آن</a:t>
            </a:r>
            <a:r>
              <a:rPr lang="fa-IR" sz="2000">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مِيباشد(مجموع %100</a:t>
            </a:r>
            <a:r>
              <a:rPr lang="fa-IR" sz="1600">
                <a:solidFill>
                  <a:srgbClr val="FF33CC"/>
                </a:solidFill>
                <a:effectLst>
                  <a:outerShdw blurRad="38100" dist="38100" dir="2700000" algn="tl">
                    <a:srgbClr val="000000"/>
                  </a:outerShdw>
                </a:effectLst>
                <a:latin typeface="Times New Roman" pitchFamily="18" charset="0"/>
                <a:cs typeface="Times New Roman" pitchFamily="18" charset="0"/>
              </a:rPr>
              <a:t>)</a:t>
            </a:r>
          </a:p>
          <a:p>
            <a:pPr marL="457200" indent="-457200" algn="r">
              <a:defRPr/>
            </a:pPr>
            <a:r>
              <a:rPr lang="en-US" b="1">
                <a:solidFill>
                  <a:srgbClr val="CCECFF"/>
                </a:solidFill>
                <a:effectLst>
                  <a:outerShdw blurRad="38100" dist="38100" dir="2700000" algn="tl">
                    <a:srgbClr val="000000"/>
                  </a:outerShdw>
                </a:effectLst>
                <a:latin typeface="Times New Roman" pitchFamily="18" charset="0"/>
                <a:cs typeface="Times New Roman" pitchFamily="18" charset="0"/>
              </a:rPr>
              <a:t>d</a:t>
            </a:r>
            <a:r>
              <a:rPr lang="en-US">
                <a:solidFill>
                  <a:srgbClr val="CCECFF"/>
                </a:solidFill>
                <a:effectLst>
                  <a:outerShdw blurRad="38100" dist="38100" dir="2700000" algn="tl">
                    <a:srgbClr val="000000"/>
                  </a:outerShdw>
                </a:effectLst>
                <a:latin typeface="Times New Roman" pitchFamily="18" charset="0"/>
                <a:cs typeface="Times New Roman" pitchFamily="18" charset="0"/>
              </a:rPr>
              <a:t> </a:t>
            </a:r>
            <a:r>
              <a:rPr lang="fa-IR" b="1">
                <a:solidFill>
                  <a:srgbClr val="CCECFF"/>
                </a:solidFill>
                <a:effectLst>
                  <a:outerShdw blurRad="38100" dist="38100" dir="2700000" algn="tl">
                    <a:srgbClr val="000000"/>
                  </a:outerShdw>
                </a:effectLst>
                <a:latin typeface="Times New Roman" pitchFamily="18" charset="0"/>
                <a:cs typeface="Times New Roman" pitchFamily="18" charset="0"/>
              </a:rPr>
              <a:t>انتخاب های مختلف برحسب اطلاعات موجود برای ترکيب مواد  ورودی = </a:t>
            </a:r>
          </a:p>
          <a:p>
            <a:pPr marL="457200" indent="-457200" algn="r">
              <a:defRPr/>
            </a:pPr>
            <a:r>
              <a:rPr lang="fa-IR" b="1">
                <a:solidFill>
                  <a:srgbClr val="CCECFF"/>
                </a:solidFill>
                <a:effectLst>
                  <a:outerShdw blurRad="38100" dist="38100" dir="2700000" algn="tl">
                    <a:srgbClr val="000000"/>
                  </a:outerShdw>
                </a:effectLst>
                <a:latin typeface="Times New Roman" pitchFamily="18" charset="0"/>
                <a:cs typeface="Times New Roman" pitchFamily="18" charset="0"/>
              </a:rPr>
              <a:t> امکان پذير مي باشد:</a:t>
            </a:r>
          </a:p>
          <a:p>
            <a:pPr marL="457200" indent="-457200" algn="r">
              <a:defRPr/>
            </a:pPr>
            <a:endParaRPr lang="fa-IR" b="1">
              <a:solidFill>
                <a:srgbClr val="CCECFF"/>
              </a:solidFill>
              <a:effectLst>
                <a:outerShdw blurRad="38100" dist="38100" dir="2700000" algn="tl">
                  <a:srgbClr val="000000"/>
                </a:outerShdw>
              </a:effectLst>
              <a:latin typeface="Times New Roman" pitchFamily="18" charset="0"/>
              <a:cs typeface="Times New Roman" pitchFamily="18" charset="0"/>
            </a:endParaRPr>
          </a:p>
          <a:p>
            <a:pPr marL="457200" indent="-457200">
              <a:buFontTx/>
              <a:buAutoNum type="arabicParenR"/>
              <a:defRPr/>
            </a:pPr>
            <a:r>
              <a:rPr lang="en-US" sz="2000">
                <a:solidFill>
                  <a:srgbClr val="CCECFF"/>
                </a:solidFill>
                <a:effectLst>
                  <a:outerShdw blurRad="38100" dist="38100" dir="2700000" algn="tl">
                    <a:srgbClr val="000000"/>
                  </a:outerShdw>
                </a:effectLst>
                <a:latin typeface="Times New Roman" pitchFamily="18" charset="0"/>
                <a:cs typeface="Times New Roman" pitchFamily="18" charset="0"/>
              </a:rPr>
              <a:t>Isotopic no. densities (d</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CCECFF"/>
                </a:solidFill>
                <a:effectLst>
                  <a:outerShdw blurRad="38100" dist="38100" dir="2700000" algn="tl">
                    <a:srgbClr val="000000"/>
                  </a:outerShdw>
                </a:effectLst>
                <a:latin typeface="Times New Roman" pitchFamily="18" charset="0"/>
                <a:cs typeface="Times New Roman" pitchFamily="18" charset="0"/>
              </a:rPr>
              <a:t>=</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CCECFF"/>
                </a:solidFill>
                <a:effectLst>
                  <a:outerShdw blurRad="38100" dist="38100" dir="2700000" algn="tl">
                    <a:srgbClr val="000000"/>
                  </a:outerShdw>
                </a:effectLst>
                <a:latin typeface="Times New Roman" pitchFamily="18" charset="0"/>
                <a:cs typeface="Times New Roman" pitchFamily="18" charset="0"/>
              </a:rPr>
              <a:t>-1)</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چگالی عددی ايزوتوپی    </a:t>
            </a:r>
            <a:endParaRPr lang="en-US" sz="2000">
              <a:solidFill>
                <a:srgbClr val="CCECFF"/>
              </a:solidFill>
              <a:effectLst>
                <a:outerShdw blurRad="38100" dist="38100" dir="2700000" algn="tl">
                  <a:srgbClr val="000000"/>
                </a:outerShdw>
              </a:effectLst>
              <a:latin typeface="Times New Roman" pitchFamily="18" charset="0"/>
              <a:cs typeface="Times New Roman" pitchFamily="18" charset="0"/>
            </a:endParaRPr>
          </a:p>
          <a:p>
            <a:pPr marL="457200" indent="-457200">
              <a:buFontTx/>
              <a:buAutoNum type="arabicParenR"/>
              <a:defRPr/>
            </a:pPr>
            <a:r>
              <a:rPr lang="en-US" sz="2000">
                <a:solidFill>
                  <a:srgbClr val="CCECFF"/>
                </a:solidFill>
                <a:effectLst>
                  <a:outerShdw blurRad="38100" dist="38100" dir="2700000" algn="tl">
                    <a:srgbClr val="000000"/>
                  </a:outerShdw>
                </a:effectLst>
                <a:latin typeface="Times New Roman" pitchFamily="18" charset="0"/>
                <a:cs typeface="Times New Roman" pitchFamily="18" charset="0"/>
              </a:rPr>
              <a:t>Proportions by weight fi, with total material density </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CCECFF"/>
                </a:solidFill>
                <a:effectLst>
                  <a:outerShdw blurRad="38100" dist="38100" dir="2700000" algn="tl">
                    <a:srgbClr val="000000"/>
                  </a:outerShdw>
                </a:effectLst>
                <a:latin typeface="Times New Roman" pitchFamily="18" charset="0"/>
                <a:cs typeface="Times New Roman" pitchFamily="18" charset="0"/>
              </a:rPr>
              <a:t>(d, gr/cm</a:t>
            </a:r>
            <a:r>
              <a:rPr lang="en-US" sz="2000" baseline="30000">
                <a:solidFill>
                  <a:srgbClr val="CCECFF"/>
                </a:solidFill>
                <a:effectLst>
                  <a:outerShdw blurRad="38100" dist="38100" dir="2700000" algn="tl">
                    <a:srgbClr val="000000"/>
                  </a:outerShdw>
                </a:effectLst>
                <a:latin typeface="Times New Roman" pitchFamily="18" charset="0"/>
                <a:cs typeface="Times New Roman" pitchFamily="18" charset="0"/>
              </a:rPr>
              <a:t>3</a:t>
            </a:r>
            <a:r>
              <a:rPr lang="en-US" sz="2000">
                <a:solidFill>
                  <a:srgbClr val="CCECFF"/>
                </a:solidFill>
                <a:effectLst>
                  <a:outerShdw blurRad="38100" dist="38100" dir="2700000" algn="tl">
                    <a:srgbClr val="000000"/>
                  </a:outerShdw>
                </a:effectLst>
                <a:latin typeface="Times New Roman" pitchFamily="18" charset="0"/>
                <a:cs typeface="Times New Roman" pitchFamily="18" charset="0"/>
              </a:rPr>
              <a:t>)</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چگالی ماده و درصد وزنی ايزوتوپها و عناصر تشکيل دهنده                                                               </a:t>
            </a:r>
            <a:endParaRPr lang="en-US" sz="2000">
              <a:solidFill>
                <a:srgbClr val="CCECFF"/>
              </a:solidFill>
              <a:effectLst>
                <a:outerShdw blurRad="38100" dist="38100" dir="2700000" algn="tl">
                  <a:srgbClr val="000000"/>
                </a:outerShdw>
              </a:effectLst>
              <a:latin typeface="Times New Roman" pitchFamily="18" charset="0"/>
              <a:cs typeface="Times New Roman" pitchFamily="18" charset="0"/>
            </a:endParaRPr>
          </a:p>
          <a:p>
            <a:pPr marL="457200" indent="-457200">
              <a:defRPr/>
            </a:pP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CCECFF"/>
                </a:solidFill>
                <a:effectLst>
                  <a:outerShdw blurRad="38100" dist="38100" dir="2700000" algn="tl">
                    <a:srgbClr val="000000"/>
                  </a:outerShdw>
                </a:effectLst>
                <a:latin typeface="Times New Roman" pitchFamily="18" charset="0"/>
                <a:cs typeface="Times New Roman" pitchFamily="18" charset="0"/>
              </a:rPr>
              <a:t>fi refers  to the nuclide on the library type with identification no.</a:t>
            </a:r>
          </a:p>
          <a:p>
            <a:pPr marL="457200" indent="-457200" algn="r">
              <a:defRPr/>
            </a:pP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نوع اسپکتر ماده چهار انتخاب دارد:</a:t>
            </a:r>
          </a:p>
          <a:p>
            <a:pPr marL="457200" indent="-457200">
              <a:defRPr/>
            </a:pP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  </a:t>
            </a:r>
            <a:r>
              <a:rPr lang="en-US" sz="2000">
                <a:solidFill>
                  <a:schemeClr val="tx2"/>
                </a:solidFill>
                <a:effectLst>
                  <a:outerShdw blurRad="38100" dist="38100" dir="2700000" algn="tl">
                    <a:srgbClr val="000000"/>
                  </a:outerShdw>
                </a:effectLst>
                <a:latin typeface="Times New Roman" pitchFamily="18" charset="0"/>
                <a:cs typeface="Times New Roman" pitchFamily="18" charset="0"/>
              </a:rPr>
              <a:t>fuel (n=1), </a:t>
            </a:r>
            <a:r>
              <a:rPr lang="fa-IR" sz="2000">
                <a:solidFill>
                  <a:schemeClr val="tx2"/>
                </a:solidFill>
                <a:effectLst>
                  <a:outerShdw blurRad="38100" dist="38100" dir="2700000" algn="tl">
                    <a:srgbClr val="000000"/>
                  </a:outerShdw>
                </a:effectLst>
                <a:latin typeface="Times New Roman" pitchFamily="18" charset="0"/>
                <a:cs typeface="Times New Roman" pitchFamily="18" charset="0"/>
              </a:rPr>
              <a:t> </a:t>
            </a:r>
            <a:r>
              <a:rPr lang="en-US" sz="2000">
                <a:solidFill>
                  <a:schemeClr val="tx2"/>
                </a:solidFill>
                <a:effectLst>
                  <a:outerShdw blurRad="38100" dist="38100" dir="2700000" algn="tl">
                    <a:srgbClr val="000000"/>
                  </a:outerShdw>
                </a:effectLst>
                <a:latin typeface="Times New Roman" pitchFamily="18" charset="0"/>
                <a:cs typeface="Times New Roman" pitchFamily="18" charset="0"/>
              </a:rPr>
              <a:t>can(n=2), </a:t>
            </a:r>
            <a:r>
              <a:rPr lang="fa-IR" sz="2000">
                <a:solidFill>
                  <a:schemeClr val="tx2"/>
                </a:solidFill>
                <a:effectLst>
                  <a:outerShdw blurRad="38100" dist="38100" dir="2700000" algn="tl">
                    <a:srgbClr val="000000"/>
                  </a:outerShdw>
                </a:effectLst>
                <a:latin typeface="Times New Roman" pitchFamily="18" charset="0"/>
                <a:cs typeface="Times New Roman" pitchFamily="18" charset="0"/>
              </a:rPr>
              <a:t> </a:t>
            </a:r>
            <a:r>
              <a:rPr lang="en-US" sz="2000">
                <a:solidFill>
                  <a:schemeClr val="tx2"/>
                </a:solidFill>
                <a:effectLst>
                  <a:outerShdw blurRad="38100" dist="38100" dir="2700000" algn="tl">
                    <a:srgbClr val="000000"/>
                  </a:outerShdw>
                </a:effectLst>
                <a:latin typeface="Times New Roman" pitchFamily="18" charset="0"/>
                <a:cs typeface="Times New Roman" pitchFamily="18" charset="0"/>
              </a:rPr>
              <a:t>coolant(n=3),</a:t>
            </a:r>
            <a:r>
              <a:rPr lang="fa-IR" sz="2000">
                <a:solidFill>
                  <a:schemeClr val="tx2"/>
                </a:solidFill>
                <a:effectLst>
                  <a:outerShdw blurRad="38100" dist="38100" dir="2700000" algn="tl">
                    <a:srgbClr val="000000"/>
                  </a:outerShdw>
                </a:effectLst>
                <a:latin typeface="Times New Roman" pitchFamily="18" charset="0"/>
                <a:cs typeface="Times New Roman" pitchFamily="18" charset="0"/>
              </a:rPr>
              <a:t> </a:t>
            </a:r>
            <a:r>
              <a:rPr lang="en-US" sz="2000" b="1">
                <a:solidFill>
                  <a:schemeClr val="tx2"/>
                </a:solidFill>
                <a:effectLst>
                  <a:outerShdw blurRad="38100" dist="38100" dir="2700000" algn="tl">
                    <a:srgbClr val="000000"/>
                  </a:outerShdw>
                </a:effectLst>
                <a:latin typeface="Times New Roman" pitchFamily="18" charset="0"/>
                <a:cs typeface="Times New Roman" pitchFamily="18" charset="0"/>
              </a:rPr>
              <a:t> moderator(n=4)</a:t>
            </a:r>
          </a:p>
          <a:p>
            <a:pPr marL="457200" indent="-457200" algn="r">
              <a:defRPr/>
            </a:pPr>
            <a:endParaRPr lang="fa-IR" sz="2000" b="1">
              <a:solidFill>
                <a:schemeClr val="tx2"/>
              </a:solidFill>
              <a:effectLst>
                <a:outerShdw blurRad="38100" dist="38100" dir="2700000" algn="tl">
                  <a:srgbClr val="000000"/>
                </a:outerShdw>
              </a:effectLst>
              <a:latin typeface="Times New Roman" pitchFamily="18" charset="0"/>
              <a:cs typeface="Times New Roman" pitchFamily="18" charset="0"/>
            </a:endParaRPr>
          </a:p>
          <a:p>
            <a:pPr marL="457200" indent="-457200">
              <a:defRPr/>
            </a:pPr>
            <a:endParaRPr lang="en-US">
              <a:solidFill>
                <a:srgbClr val="CCECFF"/>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1026"/>
          <p:cNvSpPr>
            <a:spLocks noChangeArrowheads="1"/>
          </p:cNvSpPr>
          <p:nvPr/>
        </p:nvSpPr>
        <p:spPr bwMode="auto">
          <a:xfrm>
            <a:off x="381000" y="0"/>
            <a:ext cx="8763000" cy="6940550"/>
          </a:xfrm>
          <a:prstGeom prst="rect">
            <a:avLst/>
          </a:prstGeom>
          <a:noFill/>
          <a:ln w="25400">
            <a:solidFill>
              <a:schemeClr val="folHlink"/>
            </a:solidFill>
            <a:miter lim="800000"/>
            <a:headEnd/>
            <a:tailEnd/>
          </a:ln>
          <a:effectLst/>
        </p:spPr>
        <p:txBody>
          <a:bodyPr>
            <a:spAutoFit/>
          </a:bodyPr>
          <a:lstStyle/>
          <a:p>
            <a:pPr algn="r">
              <a:spcBef>
                <a:spcPct val="50000"/>
              </a:spcBef>
              <a:defRPr/>
            </a:pPr>
            <a:r>
              <a:rPr lang="fa-IR" sz="2400" b="1" u="sng">
                <a:solidFill>
                  <a:schemeClr val="folHlink"/>
                </a:solidFill>
                <a:effectLst>
                  <a:outerShdw blurRad="38100" dist="38100" dir="2700000" algn="tl">
                    <a:srgbClr val="000000"/>
                  </a:outerShdw>
                </a:effectLst>
                <a:latin typeface="Times New Roman" pitchFamily="18" charset="0"/>
                <a:cs typeface="Times New Roman" pitchFamily="18" charset="0"/>
              </a:rPr>
              <a:t>:</a:t>
            </a:r>
            <a:r>
              <a:rPr lang="en-US" sz="2400" b="1" u="sng">
                <a:solidFill>
                  <a:schemeClr val="folHlink"/>
                </a:solidFill>
                <a:effectLst>
                  <a:outerShdw blurRad="38100" dist="38100" dir="2700000" algn="tl">
                    <a:srgbClr val="000000"/>
                  </a:outerShdw>
                </a:effectLst>
                <a:latin typeface="Times New Roman" pitchFamily="18" charset="0"/>
                <a:cs typeface="Times New Roman" pitchFamily="18" charset="0"/>
              </a:rPr>
              <a:t>Spectrum type:</a:t>
            </a:r>
            <a:r>
              <a:rPr lang="fa-IR" sz="2400" b="1" u="sng">
                <a:solidFill>
                  <a:schemeClr val="folHlink"/>
                </a:solidFill>
                <a:effectLst>
                  <a:outerShdw blurRad="38100" dist="38100" dir="2700000" algn="tl">
                    <a:srgbClr val="000000"/>
                  </a:outerShdw>
                </a:effectLst>
                <a:latin typeface="Times New Roman" pitchFamily="18" charset="0"/>
                <a:cs typeface="Times New Roman" pitchFamily="18" charset="0"/>
              </a:rPr>
              <a:t> تعيين نوع</a:t>
            </a:r>
            <a:r>
              <a:rPr lang="fa-IR" sz="2000" b="1" u="sng">
                <a:solidFill>
                  <a:schemeClr val="folHlink"/>
                </a:solidFill>
                <a:effectLst>
                  <a:outerShdw blurRad="38100" dist="38100" dir="2700000" algn="tl">
                    <a:srgbClr val="000000"/>
                  </a:outerShdw>
                </a:effectLst>
                <a:latin typeface="Times New Roman" pitchFamily="18" charset="0"/>
                <a:cs typeface="Times New Roman" pitchFamily="18" charset="0"/>
              </a:rPr>
              <a:t> اسپکتر   </a:t>
            </a:r>
          </a:p>
          <a:p>
            <a:pPr algn="r">
              <a:spcBef>
                <a:spcPct val="50000"/>
              </a:spcBef>
              <a:defRPr/>
            </a:pP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CCECFF"/>
                </a:solidFill>
                <a:effectLst>
                  <a:outerShdw blurRad="38100" dist="38100" dir="2700000" algn="tl">
                    <a:srgbClr val="000000"/>
                  </a:outerShdw>
                </a:effectLst>
                <a:latin typeface="Times New Roman" pitchFamily="18" charset="0"/>
                <a:cs typeface="Times New Roman" pitchFamily="18" charset="0"/>
              </a:rPr>
              <a:t>Cell   4    </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a:t>
            </a:r>
            <a:r>
              <a:rPr lang="en-US" sz="2000">
                <a:solidFill>
                  <a:srgbClr val="CCECFF"/>
                </a:solidFill>
                <a:effectLst>
                  <a:outerShdw blurRad="38100" dist="38100" dir="2700000" algn="tl">
                    <a:srgbClr val="000000"/>
                  </a:outerShdw>
                </a:effectLst>
                <a:latin typeface="Times New Roman" pitchFamily="18" charset="0"/>
                <a:cs typeface="Times New Roman" pitchFamily="18" charset="0"/>
              </a:rPr>
              <a:t>    fuel (n=1)</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CCECFF"/>
                </a:solidFill>
                <a:effectLst>
                  <a:outerShdw blurRad="38100" dist="38100" dir="2700000" algn="tl">
                    <a:srgbClr val="000000"/>
                  </a:outerShdw>
                </a:effectLst>
                <a:latin typeface="Times New Roman" pitchFamily="18" charset="0"/>
                <a:cs typeface="Times New Roman" pitchFamily="18" charset="0"/>
              </a:rPr>
              <a:t> </a:t>
            </a:r>
            <a:r>
              <a:rPr lang="fa-IR" sz="2400" u="sng">
                <a:solidFill>
                  <a:schemeClr val="hlink"/>
                </a:solidFill>
                <a:effectLst>
                  <a:outerShdw blurRad="38100" dist="38100" dir="2700000" algn="tl">
                    <a:srgbClr val="000000"/>
                  </a:outerShdw>
                </a:effectLst>
                <a:latin typeface="Times New Roman" pitchFamily="18" charset="0"/>
                <a:cs typeface="Times New Roman" pitchFamily="18" charset="0"/>
              </a:rPr>
              <a:t>1-  نوع طيف در محاسبات سلول هموژن:</a:t>
            </a:r>
            <a:r>
              <a:rPr lang="en-US" sz="2000">
                <a:solidFill>
                  <a:srgbClr val="CCECFF"/>
                </a:solidFill>
                <a:effectLst>
                  <a:outerShdw blurRad="38100" dist="38100" dir="2700000" algn="tl">
                    <a:srgbClr val="000000"/>
                  </a:outerShdw>
                </a:effectLst>
                <a:latin typeface="Times New Roman" pitchFamily="18" charset="0"/>
                <a:cs typeface="Times New Roman" pitchFamily="18" charset="0"/>
              </a:rPr>
              <a:t> </a:t>
            </a:r>
            <a:endParaRPr lang="fa-IR" sz="2400" u="sng">
              <a:solidFill>
                <a:schemeClr val="hlink"/>
              </a:solidFill>
              <a:effectLst>
                <a:outerShdw blurRad="38100" dist="38100" dir="2700000" algn="tl">
                  <a:srgbClr val="000000"/>
                </a:outerShdw>
              </a:effectLst>
              <a:latin typeface="Times New Roman" pitchFamily="18" charset="0"/>
              <a:cs typeface="Times New Roman" pitchFamily="18" charset="0"/>
            </a:endParaRPr>
          </a:p>
          <a:p>
            <a:pPr algn="r">
              <a:spcBef>
                <a:spcPct val="50000"/>
              </a:spcBef>
              <a:defRPr/>
            </a:pP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برای محاسبات سلول هموژن در کارت ماده هميشه ماده بصورت سوخت بيان ميشود.</a:t>
            </a:r>
            <a:r>
              <a:rPr lang="fa-IR" sz="2000">
                <a:solidFill>
                  <a:schemeClr val="hlink"/>
                </a:solidFill>
                <a:effectLst>
                  <a:outerShdw blurRad="38100" dist="38100" dir="2700000" algn="tl">
                    <a:srgbClr val="000000"/>
                  </a:outerShdw>
                </a:effectLst>
                <a:latin typeface="Times New Roman" pitchFamily="18" charset="0"/>
                <a:cs typeface="Times New Roman" pitchFamily="18" charset="0"/>
              </a:rPr>
              <a:t> </a:t>
            </a:r>
            <a:endParaRPr lang="en-US" sz="2000">
              <a:solidFill>
                <a:schemeClr val="hlink"/>
              </a:solidFill>
              <a:effectLst>
                <a:outerShdw blurRad="38100" dist="38100" dir="2700000" algn="tl">
                  <a:srgbClr val="000000"/>
                </a:outerShdw>
              </a:effectLst>
              <a:latin typeface="Times New Roman" pitchFamily="18" charset="0"/>
              <a:cs typeface="Times New Roman" pitchFamily="18" charset="0"/>
            </a:endParaRPr>
          </a:p>
          <a:p>
            <a:pPr algn="r">
              <a:spcBef>
                <a:spcPct val="50000"/>
              </a:spcBef>
              <a:defRPr/>
            </a:pPr>
            <a:r>
              <a:rPr lang="en-US" sz="2000">
                <a:solidFill>
                  <a:srgbClr val="CCECFF"/>
                </a:solidFill>
                <a:effectLst>
                  <a:outerShdw blurRad="38100" dist="38100" dir="2700000" algn="tl">
                    <a:srgbClr val="000000"/>
                  </a:outerShdw>
                </a:effectLst>
                <a:latin typeface="Times New Roman" pitchFamily="18" charset="0"/>
                <a:cs typeface="Times New Roman" pitchFamily="18" charset="0"/>
              </a:rPr>
              <a:t>Cell </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CCECFF"/>
                </a:solidFill>
                <a:effectLst>
                  <a:outerShdw blurRad="38100" dist="38100" dir="2700000" algn="tl">
                    <a:srgbClr val="000000"/>
                  </a:outerShdw>
                </a:effectLst>
                <a:latin typeface="Times New Roman" pitchFamily="18" charset="0"/>
                <a:cs typeface="Times New Roman" pitchFamily="18" charset="0"/>
              </a:rPr>
              <a:t>5</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CCECFF"/>
                </a:solidFill>
                <a:effectLst>
                  <a:outerShdw blurRad="38100" dist="38100" dir="2700000" algn="tl">
                    <a:srgbClr val="000000"/>
                  </a:outerShdw>
                </a:effectLst>
                <a:latin typeface="Times New Roman" pitchFamily="18" charset="0"/>
                <a:cs typeface="Times New Roman" pitchFamily="18" charset="0"/>
              </a:rPr>
              <a:t>,</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CCECFF"/>
                </a:solidFill>
                <a:effectLst>
                  <a:outerShdw blurRad="38100" dist="38100" dir="2700000" algn="tl">
                    <a:srgbClr val="000000"/>
                  </a:outerShdw>
                </a:effectLst>
                <a:latin typeface="Times New Roman" pitchFamily="18" charset="0"/>
                <a:cs typeface="Times New Roman" pitchFamily="18" charset="0"/>
              </a:rPr>
              <a:t>6   </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a:t>
            </a:r>
            <a:r>
              <a:rPr lang="en-US" sz="2000">
                <a:solidFill>
                  <a:srgbClr val="CCECFF"/>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CCECFF"/>
                </a:solidFill>
                <a:effectLst>
                  <a:outerShdw blurRad="38100" dist="38100" dir="2700000" algn="tl">
                    <a:srgbClr val="000000"/>
                  </a:outerShdw>
                </a:effectLst>
                <a:latin typeface="Times New Roman" pitchFamily="18" charset="0"/>
                <a:cs typeface="Times New Roman" pitchFamily="18" charset="0"/>
              </a:rPr>
              <a:t>(n=4) </a:t>
            </a:r>
            <a:r>
              <a:rPr lang="fa-IR" sz="2400">
                <a:solidFill>
                  <a:srgbClr val="CCECFF"/>
                </a:solidFill>
                <a:effectLst>
                  <a:outerShdw blurRad="38100" dist="38100" dir="2700000" algn="tl">
                    <a:srgbClr val="000000"/>
                  </a:outerShdw>
                </a:effectLst>
                <a:latin typeface="Times New Roman" pitchFamily="18" charset="0"/>
                <a:cs typeface="Times New Roman" pitchFamily="18" charset="0"/>
              </a:rPr>
              <a:t>     </a:t>
            </a:r>
            <a:r>
              <a:rPr lang="en-US" sz="2400" u="sng">
                <a:solidFill>
                  <a:srgbClr val="CCECFF"/>
                </a:solidFill>
                <a:effectLst>
                  <a:outerShdw blurRad="38100" dist="38100" dir="2700000" algn="tl">
                    <a:srgbClr val="000000"/>
                  </a:outerShdw>
                </a:effectLst>
                <a:latin typeface="Times New Roman" pitchFamily="18" charset="0"/>
                <a:cs typeface="Times New Roman" pitchFamily="18" charset="0"/>
              </a:rPr>
              <a:t>pin-cells:</a:t>
            </a:r>
            <a:r>
              <a:rPr lang="fa-IR" sz="2400" u="sng">
                <a:solidFill>
                  <a:schemeClr val="hlink"/>
                </a:solidFill>
                <a:effectLst>
                  <a:outerShdw blurRad="38100" dist="38100" dir="2700000" algn="tl">
                    <a:srgbClr val="000000"/>
                  </a:outerShdw>
                </a:effectLst>
                <a:latin typeface="Times New Roman" pitchFamily="18" charset="0"/>
                <a:cs typeface="Times New Roman" pitchFamily="18" charset="0"/>
              </a:rPr>
              <a:t>2-  نوع طيف در  محاسبات سلول سوزنی</a:t>
            </a:r>
            <a:endParaRPr lang="en-US" sz="2400" u="sng">
              <a:solidFill>
                <a:schemeClr val="hlink"/>
              </a:solidFill>
              <a:effectLst>
                <a:outerShdw blurRad="38100" dist="38100" dir="2700000" algn="tl">
                  <a:srgbClr val="000000"/>
                </a:outerShdw>
              </a:effectLst>
              <a:latin typeface="Times New Roman" pitchFamily="18" charset="0"/>
              <a:cs typeface="Times New Roman" pitchFamily="18" charset="0"/>
            </a:endParaRPr>
          </a:p>
          <a:p>
            <a:pPr algn="r">
              <a:spcBef>
                <a:spcPct val="50000"/>
              </a:spcBef>
              <a:defRPr/>
            </a:pP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برنامه انتظار دارد  سلولی شامل سوخت در مرکز </a:t>
            </a:r>
            <a:r>
              <a:rPr lang="ar-SA" sz="2000">
                <a:solidFill>
                  <a:srgbClr val="CCECFF"/>
                </a:solidFill>
                <a:effectLst>
                  <a:outerShdw blurRad="38100" dist="38100" dir="2700000" algn="tl">
                    <a:srgbClr val="000000"/>
                  </a:outerShdw>
                </a:effectLst>
                <a:latin typeface="Times New Roman" pitchFamily="18" charset="0"/>
                <a:cs typeface="Times New Roman" pitchFamily="18" charset="0"/>
              </a:rPr>
              <a:t>–</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 احاطه شده توسط غلاف و خنک کننده </a:t>
            </a:r>
            <a:r>
              <a:rPr lang="ar-SA" sz="2000">
                <a:solidFill>
                  <a:srgbClr val="CCECFF"/>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تعريف شود. </a:t>
            </a:r>
          </a:p>
          <a:p>
            <a:pPr algn="r">
              <a:spcBef>
                <a:spcPct val="50000"/>
              </a:spcBef>
              <a:defRPr/>
            </a:pPr>
            <a:r>
              <a:rPr lang="en-US" sz="2400">
                <a:solidFill>
                  <a:srgbClr val="CCECFF"/>
                </a:solidFill>
                <a:effectLst>
                  <a:outerShdw blurRad="38100" dist="38100" dir="2700000" algn="tl">
                    <a:srgbClr val="000000"/>
                  </a:outerShdw>
                </a:effectLst>
                <a:latin typeface="Times New Roman" pitchFamily="18" charset="0"/>
                <a:cs typeface="Times New Roman" pitchFamily="18" charset="0"/>
              </a:rPr>
              <a:t>fuel(n=1) , can(n=2) , coolant(n=3) </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(خلا ممکن است در هر جای سلول تعريف شود.) </a:t>
            </a:r>
          </a:p>
          <a:p>
            <a:pPr algn="just">
              <a:spcBef>
                <a:spcPct val="50000"/>
              </a:spcBef>
              <a:defRPr/>
            </a:pPr>
            <a:r>
              <a:rPr lang="fa-IR" sz="2000">
                <a:solidFill>
                  <a:schemeClr val="tx2"/>
                </a:solidFill>
                <a:effectLst>
                  <a:outerShdw blurRad="38100" dist="38100" dir="2700000" algn="tl">
                    <a:srgbClr val="000000"/>
                  </a:outerShdw>
                </a:effectLst>
                <a:latin typeface="Times New Roman" pitchFamily="18" charset="0"/>
                <a:cs typeface="Times New Roman" pitchFamily="18" charset="0"/>
              </a:rPr>
              <a:t>توجه داشته باشيد که در محاسبات اين نوع سلول هيچ ماده ای بعنوان کندکننده تعريف نمِشود.  هر کندکننده فيزيکی خارج از مرز سلول  بايد بعنوان خنک کننده تعريف شود. تعريف کندکننده در اين حالت باعث ميشود ضريب دانکوف با خطای زيادی محاسبه</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 </a:t>
            </a:r>
            <a:r>
              <a:rPr lang="fa-IR" sz="2000">
                <a:solidFill>
                  <a:schemeClr val="tx2"/>
                </a:solidFill>
                <a:effectLst>
                  <a:outerShdw blurRad="38100" dist="38100" dir="2700000" algn="tl">
                    <a:srgbClr val="000000"/>
                  </a:outerShdw>
                </a:effectLst>
                <a:latin typeface="Times New Roman" pitchFamily="18" charset="0"/>
                <a:cs typeface="Times New Roman" pitchFamily="18" charset="0"/>
              </a:rPr>
              <a:t>شود.                                                                 </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 </a:t>
            </a:r>
            <a:endParaRPr lang="en-US" sz="2400">
              <a:solidFill>
                <a:srgbClr val="CCECFF"/>
              </a:solidFill>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r>
              <a:rPr lang="fa-IR" sz="2400" b="1">
                <a:solidFill>
                  <a:srgbClr val="CCECFF"/>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CCECFF"/>
                </a:solidFill>
                <a:effectLst>
                  <a:outerShdw blurRad="38100" dist="38100" dir="2700000" algn="tl">
                    <a:srgbClr val="000000"/>
                  </a:outerShdw>
                </a:effectLst>
                <a:latin typeface="Times New Roman" pitchFamily="18" charset="0"/>
                <a:cs typeface="Times New Roman" pitchFamily="18" charset="0"/>
              </a:rPr>
              <a:t>Cell   7 </a:t>
            </a:r>
            <a:r>
              <a:rPr lang="fa-IR" sz="2000">
                <a:solidFill>
                  <a:schemeClr val="hlink"/>
                </a:solidFill>
                <a:effectLst>
                  <a:outerShdw blurRad="38100" dist="38100" dir="2700000" algn="tl">
                    <a:srgbClr val="000000"/>
                  </a:outerShdw>
                </a:effectLst>
                <a:latin typeface="Times New Roman" pitchFamily="18" charset="0"/>
                <a:cs typeface="Times New Roman" pitchFamily="18" charset="0"/>
              </a:rPr>
              <a:t>3</a:t>
            </a:r>
            <a:r>
              <a:rPr lang="fa-IR" sz="2400" u="sng">
                <a:solidFill>
                  <a:schemeClr val="hlink"/>
                </a:solidFill>
                <a:effectLst>
                  <a:outerShdw blurRad="38100" dist="38100" dir="2700000" algn="tl">
                    <a:srgbClr val="000000"/>
                  </a:outerShdw>
                </a:effectLst>
                <a:latin typeface="Times New Roman" pitchFamily="18" charset="0"/>
                <a:cs typeface="Times New Roman" pitchFamily="18" charset="0"/>
              </a:rPr>
              <a:t>-  نوع طيف در محاسبات سلول کلاستر:  </a:t>
            </a:r>
          </a:p>
          <a:p>
            <a:pPr algn="just">
              <a:spcBef>
                <a:spcPct val="50000"/>
              </a:spcBef>
              <a:defRPr/>
            </a:pP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در محاسبات سلول خوشه ای يا کلاستر برنامه انتظار دارد يک کلاستر مرکزی از ميله های سوخت که با غلاف احاطه شده اند تعريف شود.     اين ميله ها توسط خنک کننده يا خلا احاطه شده اند.  مرز کلاستر نيازی نيست که کل خنک کننده فيزيکی را شامل شود و هرچيزی خارج از اين مرز ميتواند بعنوان کندکننده تعريف شود. برای مثال در سلولی شامل لوله های تحت فشار </a:t>
            </a:r>
            <a:r>
              <a:rPr lang="ar-SA" sz="2000">
                <a:solidFill>
                  <a:srgbClr val="CCECFF"/>
                </a:solidFill>
                <a:effectLst>
                  <a:outerShdw blurRad="38100" dist="38100" dir="2700000" algn="tl">
                    <a:srgbClr val="000000"/>
                  </a:outerShdw>
                </a:effectLst>
                <a:latin typeface="Times New Roman" pitchFamily="18" charset="0"/>
                <a:cs typeface="Times New Roman" pitchFamily="18" charset="0"/>
              </a:rPr>
              <a:t>–</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لوله کالاندريا  و برخی خنک کننده های فيزيکی برای محاسبه سطوح مقاطع رزنانسی  و احتمال برخورد برای محاسبات مقدماتی طيف ميتوان کلاستر را با يک کلاستر  شامل سلول سوزنی متوسطگيری شده تعويض نمود.  اين سلول متوسط گيری شده از سوخت-غلاف سوخت </a:t>
            </a:r>
            <a:r>
              <a:rPr lang="ar-SA" sz="2000">
                <a:solidFill>
                  <a:srgbClr val="CCECFF"/>
                </a:solidFill>
                <a:effectLst>
                  <a:outerShdw blurRad="38100" dist="38100" dir="2700000" algn="tl">
                    <a:srgbClr val="000000"/>
                  </a:outerShdw>
                </a:effectLst>
                <a:latin typeface="Times New Roman" pitchFamily="18" charset="0"/>
                <a:cs typeface="Times New Roman" pitchFamily="18" charset="0"/>
              </a:rPr>
              <a:t>–</a:t>
            </a:r>
            <a:r>
              <a:rPr lang="fa-IR" sz="2000">
                <a:solidFill>
                  <a:srgbClr val="CCECFF"/>
                </a:solidFill>
                <a:effectLst>
                  <a:outerShdw blurRad="38100" dist="38100" dir="2700000" algn="tl">
                    <a:srgbClr val="000000"/>
                  </a:outerShdw>
                </a:effectLst>
                <a:latin typeface="Times New Roman" pitchFamily="18" charset="0"/>
                <a:cs typeface="Times New Roman" pitchFamily="18" charset="0"/>
              </a:rPr>
              <a:t>غلاف و خنک کننده به ازای يک ميله تشکيل شده است.                </a:t>
            </a:r>
            <a:endParaRPr lang="en-US" sz="2000">
              <a:solidFill>
                <a:srgbClr val="CCECFF"/>
              </a:solidFill>
              <a:effectLst>
                <a:outerShdw blurRad="38100" dist="38100" dir="2700000" algn="tl">
                  <a:srgbClr val="000000"/>
                </a:outerShdw>
              </a:effectLst>
              <a:latin typeface="Times New Roman" pitchFamily="18" charset="0"/>
              <a:cs typeface="Times New Roman" pitchFamily="18" charset="0"/>
            </a:endParaRPr>
          </a:p>
        </p:txBody>
      </p:sp>
      <p:sp>
        <p:nvSpPr>
          <p:cNvPr id="62467" name="Line 1030"/>
          <p:cNvSpPr>
            <a:spLocks noChangeShapeType="1"/>
          </p:cNvSpPr>
          <p:nvPr/>
        </p:nvSpPr>
        <p:spPr bwMode="auto">
          <a:xfrm flipH="1">
            <a:off x="2819400" y="1676400"/>
            <a:ext cx="508000" cy="285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2468" name="Line 1031"/>
          <p:cNvSpPr>
            <a:spLocks noChangeShapeType="1"/>
          </p:cNvSpPr>
          <p:nvPr/>
        </p:nvSpPr>
        <p:spPr bwMode="auto">
          <a:xfrm>
            <a:off x="2743200" y="1676400"/>
            <a:ext cx="609600" cy="285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fa-I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04800" y="0"/>
            <a:ext cx="8839200" cy="6638925"/>
          </a:xfrm>
          <a:prstGeom prst="rect">
            <a:avLst/>
          </a:prstGeom>
          <a:noFill/>
          <a:ln w="25400">
            <a:solidFill>
              <a:schemeClr val="folHlink"/>
            </a:solidFill>
            <a:miter lim="800000"/>
            <a:headEnd/>
            <a:tailEnd/>
          </a:ln>
          <a:effectLst/>
        </p:spPr>
        <p:txBody>
          <a:bodyPr>
            <a:spAutoFit/>
          </a:bodyPr>
          <a:lstStyle/>
          <a:p>
            <a:pPr algn="r">
              <a:spcBef>
                <a:spcPct val="50000"/>
              </a:spcBef>
              <a:defRPr/>
            </a:pPr>
            <a:r>
              <a:rPr lang="fa-IR" sz="2000" u="sng">
                <a:solidFill>
                  <a:schemeClr val="folHlink"/>
                </a:solidFill>
                <a:effectLst>
                  <a:outerShdw blurRad="38100" dist="38100" dir="2700000" algn="tl">
                    <a:srgbClr val="000000"/>
                  </a:outerShdw>
                </a:effectLst>
                <a:latin typeface="Times New Roman" pitchFamily="18" charset="0"/>
                <a:cs typeface="Times New Roman" pitchFamily="18" charset="0"/>
              </a:rPr>
              <a:t>:</a:t>
            </a:r>
            <a:r>
              <a:rPr lang="en-US" sz="2000" b="1" u="sng">
                <a:solidFill>
                  <a:schemeClr val="folHlink"/>
                </a:solidFill>
                <a:effectLst>
                  <a:outerShdw blurRad="38100" dist="38100" dir="2700000" algn="tl">
                    <a:srgbClr val="000000"/>
                  </a:outerShdw>
                </a:effectLst>
                <a:latin typeface="Times New Roman" pitchFamily="18" charset="0"/>
                <a:cs typeface="Times New Roman" pitchFamily="18" charset="0"/>
              </a:rPr>
              <a:t>WIMS </a:t>
            </a:r>
            <a:r>
              <a:rPr lang="fa-IR" sz="2400" b="1" u="sng">
                <a:solidFill>
                  <a:schemeClr val="folHlink"/>
                </a:solidFill>
                <a:effectLst>
                  <a:outerShdw blurRad="38100" dist="38100" dir="2700000" algn="tl">
                    <a:srgbClr val="000000"/>
                  </a:outerShdw>
                </a:effectLst>
                <a:latin typeface="Times New Roman" pitchFamily="18" charset="0"/>
                <a:cs typeface="Times New Roman" pitchFamily="18" charset="0"/>
              </a:rPr>
              <a:t>محاسبه سطح مقطع های رزنانس در</a:t>
            </a:r>
            <a:r>
              <a:rPr lang="en-US" sz="2000">
                <a:solidFill>
                  <a:srgbClr val="FF3300"/>
                </a:solidFill>
                <a:effectLst>
                  <a:outerShdw blurRad="38100" dist="38100" dir="2700000" algn="tl">
                    <a:srgbClr val="000000"/>
                  </a:outerShdw>
                </a:effectLst>
                <a:latin typeface="Times New Roman" pitchFamily="18" charset="0"/>
                <a:cs typeface="Times New Roman" pitchFamily="18" charset="0"/>
              </a:rPr>
              <a:t> </a:t>
            </a:r>
            <a:endParaRPr lang="en-US" sz="2400">
              <a:solidFill>
                <a:srgbClr val="FF3300"/>
              </a:solidFill>
              <a:effectLst>
                <a:outerShdw blurRad="38100" dist="38100" dir="2700000" algn="tl">
                  <a:srgbClr val="000000"/>
                </a:outerShdw>
              </a:effectLst>
              <a:latin typeface="Times New Roman" pitchFamily="18" charset="0"/>
              <a:cs typeface="Times New Roman" pitchFamily="18" charset="0"/>
            </a:endParaRPr>
          </a:p>
          <a:p>
            <a:pPr algn="r">
              <a:defRPr/>
            </a:pPr>
            <a:r>
              <a:rPr lang="fa-IR" sz="2000">
                <a:solidFill>
                  <a:schemeClr val="tx2"/>
                </a:solidFill>
                <a:effectLst>
                  <a:outerShdw blurRad="38100" dist="38100" dir="2700000" algn="tl">
                    <a:srgbClr val="000000"/>
                  </a:outerShdw>
                </a:effectLst>
                <a:latin typeface="Times New Roman" pitchFamily="18" charset="0"/>
                <a:cs typeface="Times New Roman" pitchFamily="18" charset="0"/>
              </a:rPr>
              <a:t>کد</a:t>
            </a:r>
            <a:r>
              <a:rPr lang="fa-IR" sz="2000">
                <a:solidFill>
                  <a:srgbClr val="FF3300"/>
                </a:solidFill>
                <a:effectLst>
                  <a:outerShdw blurRad="38100" dist="38100" dir="2700000" algn="tl">
                    <a:srgbClr val="000000"/>
                  </a:outerShdw>
                </a:effectLst>
                <a:latin typeface="Times New Roman" pitchFamily="18" charset="0"/>
                <a:cs typeface="Times New Roman" pitchFamily="18" charset="0"/>
              </a:rPr>
              <a:t> </a:t>
            </a:r>
            <a:r>
              <a:rPr lang="fa-IR" sz="2000">
                <a:solidFill>
                  <a:schemeClr val="tx2"/>
                </a:solidFill>
                <a:effectLst>
                  <a:outerShdw blurRad="38100" dist="38100" dir="2700000" algn="tl">
                    <a:srgbClr val="000000"/>
                  </a:outerShdw>
                </a:effectLst>
                <a:latin typeface="Times New Roman" pitchFamily="18" charset="0"/>
                <a:cs typeface="Times New Roman" pitchFamily="18" charset="0"/>
              </a:rPr>
              <a:t>با</a:t>
            </a:r>
            <a:r>
              <a:rPr lang="fa-IR" sz="2000">
                <a:solidFill>
                  <a:srgbClr val="FF3300"/>
                </a:solidFill>
                <a:effectLst>
                  <a:outerShdw blurRad="38100" dist="38100" dir="2700000" algn="tl">
                    <a:srgbClr val="000000"/>
                  </a:outerShdw>
                </a:effectLst>
                <a:latin typeface="Times New Roman" pitchFamily="18" charset="0"/>
                <a:cs typeface="Times New Roman" pitchFamily="18" charset="0"/>
              </a:rPr>
              <a:t> </a:t>
            </a:r>
            <a:r>
              <a:rPr lang="fa-IR" sz="2000">
                <a:solidFill>
                  <a:schemeClr val="tx2"/>
                </a:solidFill>
                <a:effectLst>
                  <a:outerShdw blurRad="38100" dist="38100" dir="2700000" algn="tl">
                    <a:srgbClr val="000000"/>
                  </a:outerShdw>
                </a:effectLst>
                <a:latin typeface="Times New Roman" pitchFamily="18" charset="0"/>
                <a:cs typeface="Times New Roman" pitchFamily="18" charset="0"/>
              </a:rPr>
              <a:t>يک روش دقيق و پيچيده  سطوح مقاطع يک جاذب رزنانسي شامل خود جذبی و اندرکنش های رزنانسی در سيستم  را محاسبه مينمايد.</a:t>
            </a:r>
            <a:r>
              <a:rPr lang="fa-IR" sz="2000">
                <a:effectLst>
                  <a:outerShdw blurRad="38100" dist="38100" dir="2700000" algn="tl">
                    <a:srgbClr val="000000"/>
                  </a:outerShdw>
                </a:effectLst>
                <a:latin typeface="Times New Roman" pitchFamily="18" charset="0"/>
                <a:cs typeface="Times New Roman" pitchFamily="18" charset="0"/>
              </a:rPr>
              <a:t> </a:t>
            </a:r>
            <a:endParaRPr lang="fa-IR" sz="20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defRPr/>
            </a:pPr>
            <a:r>
              <a:rPr lang="fa-IR" sz="2000">
                <a:solidFill>
                  <a:schemeClr val="tx2"/>
                </a:solidFill>
                <a:effectLst>
                  <a:outerShdw blurRad="38100" dist="38100" dir="2700000" algn="tl">
                    <a:srgbClr val="000000"/>
                  </a:outerShdw>
                </a:effectLst>
                <a:latin typeface="Times New Roman" pitchFamily="18" charset="0"/>
                <a:cs typeface="Times New Roman" pitchFamily="18" charset="0"/>
              </a:rPr>
              <a:t>اين روش شامل محاسبه ضريب اثر دانکوف بين سلول های سوزنی مجاور يا در يک سلول کلاستر بين ميله های داخل يک کلاستر ميباشد.                                                                                                 </a:t>
            </a:r>
            <a:r>
              <a:rPr lang="en-US" sz="2000">
                <a:solidFill>
                  <a:schemeClr val="tx2"/>
                </a:solidFill>
                <a:effectLst>
                  <a:outerShdw blurRad="38100" dist="38100" dir="2700000" algn="tl">
                    <a:srgbClr val="000000"/>
                  </a:outerShdw>
                </a:effectLst>
                <a:latin typeface="Times New Roman" pitchFamily="18" charset="0"/>
                <a:cs typeface="Times New Roman" pitchFamily="18" charset="0"/>
              </a:rPr>
              <a:t> </a:t>
            </a:r>
            <a:endParaRPr lang="fa-IR" sz="20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defRPr/>
            </a:pPr>
            <a:r>
              <a:rPr lang="fa-IR" sz="2000">
                <a:solidFill>
                  <a:schemeClr val="tx2"/>
                </a:solidFill>
                <a:effectLst>
                  <a:outerShdw blurRad="38100" dist="38100" dir="2700000" algn="tl">
                    <a:srgbClr val="000000"/>
                  </a:outerShdw>
                </a:effectLst>
                <a:latin typeface="Times New Roman" pitchFamily="18" charset="0"/>
                <a:cs typeface="Times New Roman" pitchFamily="18" charset="0"/>
              </a:rPr>
              <a:t>اين فرآيند بصورت کاملا خودکار در داخل کد انجام ميشود و بطور معمول کارت داده ای برای اين منظور لازم نيست</a:t>
            </a:r>
            <a:r>
              <a:rPr lang="fa-IR">
                <a:effectLst>
                  <a:outerShdw blurRad="38100" dist="38100" dir="2700000" algn="tl">
                    <a:srgbClr val="000000"/>
                  </a:outerShdw>
                </a:effectLst>
                <a:latin typeface="Times New Roman" pitchFamily="18" charset="0"/>
                <a:cs typeface="Times New Roman" pitchFamily="18" charset="0"/>
              </a:rPr>
              <a:t>.                                                                                                                                       </a:t>
            </a:r>
          </a:p>
          <a:p>
            <a:pPr algn="just">
              <a:defRPr/>
            </a:pPr>
            <a:r>
              <a:rPr lang="fa-IR" sz="2000">
                <a:solidFill>
                  <a:schemeClr val="tx2"/>
                </a:solidFill>
                <a:effectLst>
                  <a:outerShdw blurRad="38100" dist="38100" dir="2700000" algn="tl">
                    <a:srgbClr val="000000"/>
                  </a:outerShdw>
                </a:effectLst>
                <a:latin typeface="Times New Roman" pitchFamily="18" charset="0"/>
                <a:cs typeface="Times New Roman" pitchFamily="18" charset="0"/>
              </a:rPr>
              <a:t>ضريب بل  که در کد بصورت استاندارد مقدار 16/1 درنظر گرفته شده است  را ميتوان توسط کارت زير </a:t>
            </a:r>
            <a:r>
              <a:rPr lang="en-US">
                <a:effectLst>
                  <a:outerShdw blurRad="38100" dist="38100" dir="2700000" algn="tl">
                    <a:srgbClr val="000000"/>
                  </a:outerShdw>
                </a:effectLst>
                <a:latin typeface="Times New Roman" pitchFamily="18" charset="0"/>
                <a:cs typeface="Times New Roman" pitchFamily="18" charset="0"/>
              </a:rPr>
              <a:t>equivalence theorems treatment </a:t>
            </a:r>
            <a:r>
              <a:rPr lang="fa-IR" sz="2000">
                <a:solidFill>
                  <a:schemeClr val="tx2"/>
                </a:solidFill>
                <a:effectLst>
                  <a:outerShdw blurRad="38100" dist="38100" dir="2700000" algn="tl">
                    <a:srgbClr val="000000"/>
                  </a:outerShdw>
                </a:effectLst>
                <a:latin typeface="Times New Roman" pitchFamily="18" charset="0"/>
                <a:cs typeface="Times New Roman" pitchFamily="18" charset="0"/>
              </a:rPr>
              <a:t>تغيير داد.                                                                             </a:t>
            </a:r>
            <a:endParaRPr lang="fa-IR">
              <a:effectLst>
                <a:outerShdw blurRad="38100" dist="38100" dir="2700000" algn="tl">
                  <a:srgbClr val="000000"/>
                </a:outerShdw>
              </a:effectLst>
              <a:latin typeface="Times New Roman" pitchFamily="18" charset="0"/>
              <a:cs typeface="Times New Roman" pitchFamily="18" charset="0"/>
            </a:endParaRPr>
          </a:p>
          <a:p>
            <a:pPr>
              <a:defRPr/>
            </a:pPr>
            <a:r>
              <a:rPr lang="en-US">
                <a:effectLst>
                  <a:outerShdw blurRad="38100" dist="38100" dir="2700000" algn="tl">
                    <a:srgbClr val="000000"/>
                  </a:outerShdw>
                </a:effectLst>
                <a:latin typeface="Times New Roman" pitchFamily="18" charset="0"/>
                <a:cs typeface="Times New Roman" pitchFamily="18" charset="0"/>
              </a:rPr>
              <a:t>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BELL a</a:t>
            </a:r>
          </a:p>
          <a:p>
            <a:pPr algn="r">
              <a:defRPr/>
            </a:pPr>
            <a:r>
              <a:rPr lang="fa-IR" sz="2000">
                <a:solidFill>
                  <a:schemeClr val="tx2"/>
                </a:solidFill>
                <a:effectLst>
                  <a:outerShdw blurRad="38100" dist="38100" dir="2700000" algn="tl">
                    <a:srgbClr val="000000"/>
                  </a:outerShdw>
                </a:effectLst>
                <a:latin typeface="Times New Roman" pitchFamily="18" charset="0"/>
                <a:cs typeface="Times New Roman" pitchFamily="18" charset="0"/>
              </a:rPr>
              <a:t> دارای مرز خارجی دايروی هستند </a:t>
            </a:r>
            <a:r>
              <a:rPr lang="en-US" sz="2000">
                <a:solidFill>
                  <a:schemeClr val="tx2"/>
                </a:solidFill>
                <a:effectLst>
                  <a:outerShdw blurRad="38100" dist="38100" dir="2700000" algn="tl">
                    <a:srgbClr val="000000"/>
                  </a:outerShdw>
                </a:effectLst>
                <a:latin typeface="Times New Roman" pitchFamily="18" charset="0"/>
                <a:cs typeface="Times New Roman" pitchFamily="18" charset="0"/>
              </a:rPr>
              <a:t>Pin-Cells </a:t>
            </a:r>
            <a:r>
              <a:rPr lang="fa-IR" sz="2000">
                <a:solidFill>
                  <a:schemeClr val="tx2"/>
                </a:solidFill>
                <a:effectLst>
                  <a:outerShdw blurRad="38100" dist="38100" dir="2700000" algn="tl">
                    <a:srgbClr val="000000"/>
                  </a:outerShdw>
                </a:effectLst>
                <a:latin typeface="Times New Roman" pitchFamily="18" charset="0"/>
                <a:cs typeface="Times New Roman" pitchFamily="18" charset="0"/>
              </a:rPr>
              <a:t>کد بطور معمول اثر ميله های همجوار را با فرض اينکه</a:t>
            </a:r>
          </a:p>
          <a:p>
            <a:pPr algn="r">
              <a:defRPr/>
            </a:pPr>
            <a:r>
              <a:rPr lang="fa-IR" sz="2000">
                <a:solidFill>
                  <a:schemeClr val="tx2"/>
                </a:solidFill>
                <a:effectLst>
                  <a:outerShdw blurRad="38100" dist="38100" dir="2700000" algn="tl">
                    <a:srgbClr val="000000"/>
                  </a:outerShdw>
                </a:effectLst>
                <a:latin typeface="Times New Roman" pitchFamily="18" charset="0"/>
                <a:cs typeface="Times New Roman" pitchFamily="18" charset="0"/>
              </a:rPr>
              <a:t>محاسبه مِينمايد.  درحاليکه محاسبات با مرزهای مربعی و هگزاگونال و استفاده از روش های حل دقيق نتايج دقيق تری برای محاسبه ضريب دانکوف بدست ميدهد. </a:t>
            </a:r>
            <a:r>
              <a:rPr lang="en-US" sz="2000">
                <a:solidFill>
                  <a:schemeClr val="tx2"/>
                </a:solidFill>
                <a:effectLst>
                  <a:outerShdw blurRad="38100" dist="38100" dir="2700000" algn="tl">
                    <a:srgbClr val="000000"/>
                  </a:outerShdw>
                </a:effectLst>
                <a:latin typeface="Times New Roman" pitchFamily="18" charset="0"/>
                <a:cs typeface="Times New Roman" pitchFamily="18" charset="0"/>
              </a:rPr>
              <a:t>PIJ</a:t>
            </a:r>
            <a:r>
              <a:rPr lang="fa-IR" sz="2000">
                <a:solidFill>
                  <a:schemeClr val="tx2"/>
                </a:solidFill>
                <a:effectLst>
                  <a:outerShdw blurRad="38100" dist="38100" dir="2700000" algn="tl">
                    <a:srgbClr val="000000"/>
                  </a:outerShdw>
                </a:effectLst>
                <a:latin typeface="Times New Roman" pitchFamily="18" charset="0"/>
                <a:cs typeface="Times New Roman" pitchFamily="18" charset="0"/>
              </a:rPr>
              <a:t>نظير</a:t>
            </a:r>
          </a:p>
          <a:p>
            <a:pPr algn="r">
              <a:defRPr/>
            </a:pPr>
            <a:r>
              <a:rPr lang="fa-IR" sz="2000">
                <a:solidFill>
                  <a:schemeClr val="tx2"/>
                </a:solidFill>
                <a:effectLst>
                  <a:outerShdw blurRad="38100" dist="38100" dir="2700000" algn="tl">
                    <a:srgbClr val="000000"/>
                  </a:outerShdw>
                </a:effectLst>
                <a:latin typeface="Times New Roman" pitchFamily="18" charset="0"/>
                <a:cs typeface="Times New Roman" pitchFamily="18" charset="0"/>
              </a:rPr>
              <a:t>با وجوديکه اعمال اين روش در داخل کد امکان پذير نيست ولی ميتوان مقدار محاسبه شده ضريب دانکوف را بصورت ورودی و توسط کارت زير در ورودی اعمال نمود</a:t>
            </a:r>
            <a:r>
              <a:rPr lang="fa-IR">
                <a:effectLst>
                  <a:outerShdw blurRad="38100" dist="38100" dir="2700000" algn="tl">
                    <a:srgbClr val="000000"/>
                  </a:outerShdw>
                </a:effectLst>
                <a:latin typeface="Times New Roman" pitchFamily="18" charset="0"/>
                <a:cs typeface="Times New Roman" pitchFamily="18" charset="0"/>
              </a:rPr>
              <a:t>.                                                                                     </a:t>
            </a:r>
          </a:p>
          <a:p>
            <a:pPr>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DANCOFF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sym typeface="Symbol" pitchFamily="18" charset="2"/>
              </a:rPr>
              <a:t></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1,</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sym typeface="Symbol" pitchFamily="18" charset="2"/>
              </a:rPr>
              <a:t></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1,n1) ;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sym typeface="Symbol" pitchFamily="18" charset="2"/>
              </a:rPr>
              <a:t></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2,</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sym typeface="Symbol" pitchFamily="18" charset="2"/>
              </a:rPr>
              <a:t></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2,n2), ……</a:t>
            </a:r>
            <a:endParaRPr lang="fa-IR" sz="2400">
              <a:solidFill>
                <a:srgbClr val="66FF99"/>
              </a:solidFill>
              <a:effectLst>
                <a:outerShdw blurRad="38100" dist="38100" dir="2700000" algn="tl">
                  <a:srgbClr val="000000"/>
                </a:outerShdw>
              </a:effectLst>
              <a:latin typeface="Times New Roman" pitchFamily="18" charset="0"/>
              <a:cs typeface="Times New Roman" pitchFamily="18" charset="0"/>
            </a:endParaRPr>
          </a:p>
          <a:p>
            <a:pPr>
              <a:defRPr/>
            </a:pPr>
            <a:r>
              <a:rPr lang="fa-IR" sz="2000">
                <a:solidFill>
                  <a:srgbClr val="66FF99"/>
                </a:solidFill>
                <a:effectLst>
                  <a:outerShdw blurRad="38100" dist="38100" dir="2700000" algn="tl">
                    <a:srgbClr val="000000"/>
                  </a:outerShdw>
                </a:effectLst>
                <a:latin typeface="Times New Roman" pitchFamily="18" charset="0"/>
                <a:cs typeface="Times New Roman" pitchFamily="18" charset="0"/>
                <a:sym typeface="Symbol" pitchFamily="18" charset="2"/>
              </a:rPr>
              <a:t>  </a:t>
            </a:r>
            <a:r>
              <a:rPr lang="en-US" sz="2000">
                <a:solidFill>
                  <a:srgbClr val="66FF99"/>
                </a:solidFill>
                <a:effectLst>
                  <a:outerShdw blurRad="38100" dist="38100" dir="2700000" algn="tl">
                    <a:srgbClr val="000000"/>
                  </a:outerShdw>
                </a:effectLst>
                <a:latin typeface="Times New Roman" pitchFamily="18" charset="0"/>
                <a:cs typeface="Times New Roman" pitchFamily="18" charset="0"/>
                <a:sym typeface="Symbol" pitchFamily="18" charset="2"/>
              </a:rPr>
              <a:t></a:t>
            </a:r>
            <a:r>
              <a:rPr lang="fa-IR" sz="2000">
                <a:solidFill>
                  <a:srgbClr val="66FF99"/>
                </a:solidFill>
                <a:effectLst>
                  <a:outerShdw blurRad="38100" dist="38100" dir="2700000" algn="tl">
                    <a:srgbClr val="000000"/>
                  </a:outerShdw>
                </a:effectLst>
                <a:latin typeface="Times New Roman" pitchFamily="18" charset="0"/>
                <a:cs typeface="Times New Roman" pitchFamily="18" charset="0"/>
                <a:sym typeface="Symbol" pitchFamily="18" charset="2"/>
              </a:rPr>
              <a:t> ضريب دانکوف    = </a:t>
            </a:r>
            <a:endParaRPr lang="fa-IR" sz="2000">
              <a:solidFill>
                <a:srgbClr val="66FF99"/>
              </a:solidFill>
              <a:effectLst>
                <a:outerShdw blurRad="38100" dist="38100" dir="2700000" algn="tl">
                  <a:srgbClr val="000000"/>
                </a:outerShdw>
              </a:effectLst>
              <a:latin typeface="Times New Roman" pitchFamily="18" charset="0"/>
              <a:cs typeface="Times New Roman" pitchFamily="18" charset="0"/>
            </a:endParaRPr>
          </a:p>
          <a:p>
            <a:pPr>
              <a:defRPr/>
            </a:pPr>
            <a:r>
              <a:rPr lang="fa-IR" sz="2000">
                <a:solidFill>
                  <a:srgbClr val="66FF99"/>
                </a:solidFill>
                <a:effectLst>
                  <a:outerShdw blurRad="38100" dist="38100" dir="2700000" algn="tl">
                    <a:srgbClr val="000000"/>
                  </a:outerShdw>
                </a:effectLst>
                <a:latin typeface="Times New Roman" pitchFamily="18" charset="0"/>
                <a:cs typeface="Times New Roman" pitchFamily="18" charset="0"/>
                <a:sym typeface="Symbol" pitchFamily="18" charset="2"/>
              </a:rPr>
              <a:t>  </a:t>
            </a:r>
            <a:r>
              <a:rPr lang="en-US" sz="2000">
                <a:solidFill>
                  <a:srgbClr val="66FF99"/>
                </a:solidFill>
                <a:effectLst>
                  <a:outerShdw blurRad="38100" dist="38100" dir="2700000" algn="tl">
                    <a:srgbClr val="000000"/>
                  </a:outerShdw>
                </a:effectLst>
                <a:latin typeface="Times New Roman" pitchFamily="18" charset="0"/>
                <a:cs typeface="Times New Roman" pitchFamily="18" charset="0"/>
                <a:sym typeface="Symbol" pitchFamily="18" charset="2"/>
              </a:rPr>
              <a:t></a:t>
            </a:r>
            <a:r>
              <a:rPr lang="fa-IR" sz="2000">
                <a:solidFill>
                  <a:srgbClr val="66FF99"/>
                </a:solidFill>
                <a:effectLst>
                  <a:outerShdw blurRad="38100" dist="38100" dir="2700000" algn="tl">
                    <a:srgbClr val="000000"/>
                  </a:outerShdw>
                </a:effectLst>
                <a:latin typeface="Times New Roman" pitchFamily="18" charset="0"/>
                <a:cs typeface="Times New Roman" pitchFamily="18" charset="0"/>
                <a:sym typeface="Symbol" pitchFamily="18" charset="2"/>
              </a:rPr>
              <a:t> برای حالت کلاستر متوسط ضريب دانکوف برای همه ميله ها بجز حلقه آخر = </a:t>
            </a:r>
          </a:p>
          <a:p>
            <a:pPr>
              <a:defRPr/>
            </a:pPr>
            <a:r>
              <a:rPr lang="fa-IR" sz="2000">
                <a:solidFill>
                  <a:srgbClr val="66FF99"/>
                </a:solidFill>
                <a:effectLst>
                  <a:outerShdw blurRad="38100" dist="38100" dir="2700000" algn="tl">
                    <a:srgbClr val="000000"/>
                  </a:outerShdw>
                </a:effectLst>
                <a:latin typeface="Times New Roman" pitchFamily="18" charset="0"/>
                <a:cs typeface="Times New Roman" pitchFamily="18" charset="0"/>
                <a:sym typeface="Symbol" pitchFamily="18" charset="2"/>
              </a:rPr>
              <a:t>   </a:t>
            </a:r>
            <a:r>
              <a:rPr lang="en-US" sz="2000">
                <a:solidFill>
                  <a:srgbClr val="66FF99"/>
                </a:solidFill>
                <a:effectLst>
                  <a:outerShdw blurRad="38100" dist="38100" dir="2700000" algn="tl">
                    <a:srgbClr val="000000"/>
                  </a:outerShdw>
                </a:effectLst>
                <a:latin typeface="Times New Roman" pitchFamily="18" charset="0"/>
                <a:cs typeface="Times New Roman" pitchFamily="18" charset="0"/>
              </a:rPr>
              <a:t>n</a:t>
            </a:r>
            <a:r>
              <a:rPr lang="fa-IR" sz="2000">
                <a:solidFill>
                  <a:srgbClr val="66FF99"/>
                </a:solidFill>
                <a:effectLst>
                  <a:outerShdw blurRad="38100" dist="38100" dir="2700000" algn="tl">
                    <a:srgbClr val="000000"/>
                  </a:outerShdw>
                </a:effectLst>
                <a:latin typeface="Times New Roman" pitchFamily="18" charset="0"/>
                <a:cs typeface="Times New Roman" pitchFamily="18" charset="0"/>
              </a:rPr>
              <a:t> تعداد گروه رزنانسی    =</a:t>
            </a:r>
            <a:r>
              <a:rPr lang="fa-IR">
                <a:solidFill>
                  <a:srgbClr val="66FF99"/>
                </a:solidFill>
                <a:effectLst>
                  <a:outerShdw blurRad="38100" dist="38100" dir="2700000" algn="tl">
                    <a:srgbClr val="000000"/>
                  </a:outerShdw>
                </a:effectLst>
                <a:latin typeface="Times New Roman" pitchFamily="18" charset="0"/>
                <a:cs typeface="Times New Roman" pitchFamily="18" charset="0"/>
              </a:rPr>
              <a:t> </a:t>
            </a:r>
          </a:p>
          <a:p>
            <a:pPr>
              <a:defRPr/>
            </a:pPr>
            <a:endParaRPr lang="en-US">
              <a:solidFill>
                <a:srgbClr val="66FF99"/>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04800" y="0"/>
            <a:ext cx="8839200" cy="6756400"/>
          </a:xfrm>
          <a:prstGeom prst="rect">
            <a:avLst/>
          </a:prstGeom>
          <a:noFill/>
          <a:ln w="25400">
            <a:solidFill>
              <a:schemeClr val="folHlink"/>
            </a:solidFill>
            <a:miter lim="800000"/>
            <a:headEnd/>
            <a:tailEnd/>
          </a:ln>
          <a:effectLst/>
        </p:spPr>
        <p:txBody>
          <a:bodyPr>
            <a:spAutoFit/>
          </a:bodyPr>
          <a:lstStyle/>
          <a:p>
            <a:pPr algn="r">
              <a:defRPr/>
            </a:pPr>
            <a:r>
              <a:rPr lang="fa-IR" sz="2400" b="1" u="sng">
                <a:solidFill>
                  <a:schemeClr val="folHlink"/>
                </a:solidFill>
                <a:effectLst>
                  <a:outerShdw blurRad="38100" dist="38100" dir="2700000" algn="tl">
                    <a:srgbClr val="000000"/>
                  </a:outerShdw>
                </a:effectLst>
                <a:latin typeface="Times New Roman" pitchFamily="18" charset="0"/>
                <a:cs typeface="Times New Roman" pitchFamily="18" charset="0"/>
              </a:rPr>
              <a:t>:</a:t>
            </a:r>
            <a:r>
              <a:rPr lang="en-US" sz="2400" b="1" u="sng">
                <a:solidFill>
                  <a:schemeClr val="folHlink"/>
                </a:solidFill>
                <a:effectLst>
                  <a:outerShdw blurRad="38100" dist="38100" dir="2700000" algn="tl">
                    <a:srgbClr val="000000"/>
                  </a:outerShdw>
                </a:effectLst>
                <a:latin typeface="Times New Roman" pitchFamily="18" charset="0"/>
                <a:cs typeface="Times New Roman" pitchFamily="18" charset="0"/>
              </a:rPr>
              <a:t>CONDENSATION </a:t>
            </a:r>
            <a:r>
              <a:rPr lang="fa-IR" sz="2400" b="1" u="sng">
                <a:solidFill>
                  <a:schemeClr val="folHlink"/>
                </a:solidFill>
                <a:effectLst>
                  <a:outerShdw blurRad="38100" dist="38100" dir="2700000" algn="tl">
                    <a:srgbClr val="000000"/>
                  </a:outerShdw>
                </a:effectLst>
                <a:latin typeface="Times New Roman" pitchFamily="18" charset="0"/>
                <a:cs typeface="Times New Roman" pitchFamily="18" charset="0"/>
              </a:rPr>
              <a:t>کاهش يا ادغام  گروه های انرژی</a:t>
            </a:r>
            <a:endParaRPr lang="en-US" sz="2400" b="1" u="sng">
              <a:solidFill>
                <a:schemeClr val="folHlink"/>
              </a:solidFill>
              <a:effectLst>
                <a:outerShdw blurRad="38100" dist="38100" dir="2700000" algn="tl">
                  <a:srgbClr val="000000"/>
                </a:outerShdw>
              </a:effectLst>
              <a:latin typeface="Times New Roman" pitchFamily="18" charset="0"/>
              <a:cs typeface="Times New Roman" pitchFamily="18" charset="0"/>
            </a:endParaRPr>
          </a:p>
          <a:p>
            <a:pPr>
              <a:defRPr/>
            </a:pPr>
            <a:r>
              <a:rPr lang="fa-IR" sz="2400">
                <a:solidFill>
                  <a:srgbClr val="66FF99"/>
                </a:solidFill>
                <a:effectLst>
                  <a:outerShdw blurRad="38100" dist="38100" dir="2700000" algn="tl">
                    <a:srgbClr val="000000"/>
                  </a:outerShdw>
                </a:effectLst>
                <a:latin typeface="Times New Roman" pitchFamily="18" charset="0"/>
                <a:cs typeface="Times New Roman" pitchFamily="18" charset="0"/>
              </a:rPr>
              <a:t>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FEWGROUPS  LIST</a:t>
            </a:r>
          </a:p>
          <a:p>
            <a:pPr>
              <a:defRPr/>
            </a:pP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LIST: 14, 27, 69</a:t>
            </a:r>
          </a:p>
          <a:p>
            <a:pPr>
              <a:defRPr/>
            </a:pP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1-14 (10MeV TO 9.118KeV)</a:t>
            </a:r>
          </a:p>
          <a:p>
            <a:pPr>
              <a:defRPr/>
            </a:pP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15-27(9.118KeV-TO 4 eV)</a:t>
            </a:r>
          </a:p>
          <a:p>
            <a:pPr>
              <a:defRPr/>
            </a:pP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28-69(4eV TO 0eV)</a:t>
            </a:r>
            <a:endParaRPr lang="fa-IR"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400">
                <a:effectLst>
                  <a:outerShdw blurRad="38100" dist="38100" dir="2700000" algn="tl">
                    <a:srgbClr val="000000"/>
                  </a:outerShdw>
                </a:effectLst>
                <a:latin typeface="Times New Roman" pitchFamily="18" charset="0"/>
                <a:cs typeface="Times New Roman" pitchFamily="18" charset="0"/>
              </a:rPr>
              <a:t> </a:t>
            </a:r>
            <a:r>
              <a:rPr lang="fa-IR" sz="2400">
                <a:effectLst>
                  <a:outerShdw blurRad="38100" dist="38100" dir="2700000" algn="tl">
                    <a:srgbClr val="000000"/>
                  </a:outerShdw>
                </a:effectLst>
                <a:latin typeface="Times New Roman" pitchFamily="18" charset="0"/>
                <a:cs typeface="Times New Roman" pitchFamily="18" charset="0"/>
              </a:rPr>
              <a:t> </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MESH     LIST</a:t>
            </a:r>
          </a:p>
          <a:p>
            <a:pPr algn="r">
              <a:defRPr/>
            </a:pP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شامل يک سری  از تعداد تيغه ها يا استوانه های هم مرکز ميباشد که از مرکز سلول تا مرز خارجی آن محاسبه شده  و تعداد بازه های گرهی ( فواصل مش) مساوی ضخامت هر تيغه يا استوانه را مشخص ميسازد. </a:t>
            </a:r>
          </a:p>
          <a:p>
            <a:pPr algn="r">
              <a:defRPr/>
            </a:pPr>
            <a:r>
              <a:rPr lang="fa-IR" sz="2000" i="1">
                <a:solidFill>
                  <a:srgbClr val="CCECFF"/>
                </a:solidFill>
                <a:effectLst>
                  <a:outerShdw blurRad="38100" dist="38100" dir="2700000" algn="tl">
                    <a:srgbClr val="000000"/>
                  </a:outerShdw>
                </a:effectLst>
                <a:latin typeface="Times New Roman" pitchFamily="18" charset="0"/>
                <a:cs typeface="Times New Roman" pitchFamily="18" charset="0"/>
              </a:rPr>
              <a:t>توصيه ميشود که در محاسبات - فاصله هر مش کمتر از دو پويش آزاد ميانگين پراکندگی در روش احتمال  باشد.</a:t>
            </a:r>
            <a:r>
              <a:rPr lang="en-US" sz="2000" i="1">
                <a:solidFill>
                  <a:srgbClr val="CCECFF"/>
                </a:solidFill>
                <a:effectLst>
                  <a:outerShdw blurRad="38100" dist="38100" dir="2700000" algn="tl">
                    <a:srgbClr val="000000"/>
                  </a:outerShdw>
                </a:effectLst>
                <a:latin typeface="Times New Roman" pitchFamily="18" charset="0"/>
                <a:cs typeface="Times New Roman" pitchFamily="18" charset="0"/>
              </a:rPr>
              <a:t>WDSN </a:t>
            </a:r>
            <a:r>
              <a:rPr lang="fa-IR" sz="2000" i="1">
                <a:solidFill>
                  <a:srgbClr val="CCECFF"/>
                </a:solidFill>
                <a:effectLst>
                  <a:outerShdw blurRad="38100" dist="38100" dir="2700000" algn="tl">
                    <a:srgbClr val="000000"/>
                  </a:outerShdw>
                </a:effectLst>
                <a:latin typeface="Times New Roman" pitchFamily="18" charset="0"/>
                <a:cs typeface="Times New Roman" pitchFamily="18" charset="0"/>
              </a:rPr>
              <a:t>برخورد  و يا کمتر از يک پويش آزاد ميانگين ترابرد در روش </a:t>
            </a:r>
            <a:endParaRPr lang="fa-IR"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endParaRPr lang="fa-IR"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lgn="r">
              <a:defRPr/>
            </a:pPr>
            <a:r>
              <a:rPr lang="fa-IR" sz="2400" u="sng">
                <a:solidFill>
                  <a:srgbClr val="66FF99"/>
                </a:solidFill>
                <a:effectLst>
                  <a:outerShdw blurRad="38100" dist="38100" dir="2700000" algn="tl">
                    <a:srgbClr val="000000"/>
                  </a:outerShdw>
                </a:effectLst>
                <a:latin typeface="Times New Roman" pitchFamily="18" charset="0"/>
                <a:cs typeface="Times New Roman" pitchFamily="18" charset="0"/>
              </a:rPr>
              <a:t>شرايط مرزی در محاسبات سلولی کد:</a:t>
            </a:r>
          </a:p>
          <a:p>
            <a:pPr algn="r">
              <a:defRPr/>
            </a:pPr>
            <a:r>
              <a:rPr lang="en-US" sz="2400">
                <a:solidFill>
                  <a:srgbClr val="CCECFF"/>
                </a:solidFill>
                <a:effectLst>
                  <a:outerShdw blurRad="38100" dist="38100" dir="2700000" algn="tl">
                    <a:srgbClr val="000000"/>
                  </a:outerShdw>
                </a:effectLst>
                <a:latin typeface="Times New Roman" pitchFamily="18" charset="0"/>
                <a:cs typeface="Times New Roman" pitchFamily="18" charset="0"/>
              </a:rPr>
              <a:t>Specular reflection </a:t>
            </a:r>
            <a:r>
              <a:rPr lang="fa-IR" sz="2400">
                <a:solidFill>
                  <a:srgbClr val="CCECFF"/>
                </a:solidFill>
                <a:effectLst>
                  <a:outerShdw blurRad="38100" dist="38100" dir="2700000" algn="tl">
                    <a:srgbClr val="000000"/>
                  </a:outerShdw>
                </a:effectLst>
                <a:latin typeface="Times New Roman" pitchFamily="18" charset="0"/>
                <a:cs typeface="Times New Roman" pitchFamily="18" charset="0"/>
              </a:rPr>
              <a:t>بطور معمول کد برای هندسه تيغه شرط مرزی انعکاسی  را بکار ميبرد. </a:t>
            </a:r>
            <a:endParaRPr lang="en-US" sz="2400">
              <a:solidFill>
                <a:srgbClr val="CCECFF"/>
              </a:solidFill>
              <a:effectLst>
                <a:outerShdw blurRad="38100" dist="38100" dir="2700000" algn="tl">
                  <a:srgbClr val="000000"/>
                </a:outerShdw>
              </a:effectLst>
              <a:latin typeface="Times New Roman" pitchFamily="18" charset="0"/>
              <a:cs typeface="Times New Roman" pitchFamily="18" charset="0"/>
            </a:endParaRPr>
          </a:p>
          <a:p>
            <a:pPr algn="r">
              <a:defRPr/>
            </a:pPr>
            <a:r>
              <a:rPr lang="en-US" sz="2400">
                <a:solidFill>
                  <a:srgbClr val="CCECFF"/>
                </a:solidFill>
                <a:effectLst>
                  <a:outerShdw blurRad="38100" dist="38100" dir="2700000" algn="tl">
                    <a:srgbClr val="000000"/>
                  </a:outerShdw>
                </a:effectLst>
                <a:latin typeface="Times New Roman" pitchFamily="18" charset="0"/>
                <a:cs typeface="Times New Roman" pitchFamily="18" charset="0"/>
              </a:rPr>
              <a:t>white reflection</a:t>
            </a:r>
            <a:r>
              <a:rPr lang="fa-IR" sz="2400">
                <a:solidFill>
                  <a:srgbClr val="CCECFF"/>
                </a:solidFill>
                <a:effectLst>
                  <a:outerShdw blurRad="38100" dist="38100" dir="2700000" algn="tl">
                    <a:srgbClr val="000000"/>
                  </a:outerShdw>
                </a:effectLst>
                <a:latin typeface="Times New Roman" pitchFamily="18" charset="0"/>
                <a:cs typeface="Times New Roman" pitchFamily="18" charset="0"/>
              </a:rPr>
              <a:t> بطور معمول کد برای هندسه استوانه - ميله  شرط مرزی انعکاسی </a:t>
            </a:r>
            <a:endParaRPr lang="en-US" sz="2400">
              <a:solidFill>
                <a:srgbClr val="CCECFF"/>
              </a:solidFill>
              <a:effectLst>
                <a:outerShdw blurRad="38100" dist="38100" dir="2700000" algn="tl">
                  <a:srgbClr val="000000"/>
                </a:outerShdw>
              </a:effectLst>
              <a:latin typeface="Times New Roman" pitchFamily="18" charset="0"/>
              <a:cs typeface="Times New Roman" pitchFamily="18" charset="0"/>
            </a:endParaRPr>
          </a:p>
          <a:p>
            <a:pPr algn="r">
              <a:defRPr/>
            </a:pPr>
            <a:r>
              <a:rPr lang="fa-IR" sz="2400">
                <a:solidFill>
                  <a:srgbClr val="CCECFF"/>
                </a:solidFill>
                <a:effectLst>
                  <a:outerShdw blurRad="38100" dist="38100" dir="2700000" algn="tl">
                    <a:srgbClr val="000000"/>
                  </a:outerShdw>
                </a:effectLst>
                <a:latin typeface="Times New Roman" pitchFamily="18" charset="0"/>
                <a:cs typeface="Times New Roman" pitchFamily="18" charset="0"/>
              </a:rPr>
              <a:t>بکار ميبرد.</a:t>
            </a:r>
          </a:p>
          <a:p>
            <a:pPr algn="r">
              <a:defRPr/>
            </a:pPr>
            <a:r>
              <a:rPr lang="fa-IR" sz="2400">
                <a:solidFill>
                  <a:srgbClr val="CCECFF"/>
                </a:solidFill>
                <a:effectLst>
                  <a:outerShdw blurRad="38100" dist="38100" dir="2700000" algn="tl">
                    <a:srgbClr val="000000"/>
                  </a:outerShdw>
                </a:effectLst>
                <a:latin typeface="Times New Roman" pitchFamily="18" charset="0"/>
                <a:cs typeface="Times New Roman" pitchFamily="18" charset="0"/>
              </a:rPr>
              <a:t>امکانپذير است. </a:t>
            </a:r>
            <a:r>
              <a:rPr lang="en-US" sz="2400">
                <a:solidFill>
                  <a:srgbClr val="CCECFF"/>
                </a:solidFill>
                <a:effectLst>
                  <a:outerShdw blurRad="38100" dist="38100" dir="2700000" algn="tl">
                    <a:srgbClr val="000000"/>
                  </a:outerShdw>
                </a:effectLst>
                <a:latin typeface="Times New Roman" pitchFamily="18" charset="0"/>
                <a:cs typeface="Times New Roman" pitchFamily="18" charset="0"/>
              </a:rPr>
              <a:t>FREE </a:t>
            </a:r>
            <a:r>
              <a:rPr lang="fa-IR" sz="2400">
                <a:solidFill>
                  <a:srgbClr val="CCECFF"/>
                </a:solidFill>
                <a:effectLst>
                  <a:outerShdw blurRad="38100" dist="38100" dir="2700000" algn="tl">
                    <a:srgbClr val="000000"/>
                  </a:outerShdw>
                </a:effectLst>
                <a:latin typeface="Times New Roman" pitchFamily="18" charset="0"/>
                <a:cs typeface="Times New Roman" pitchFamily="18" charset="0"/>
              </a:rPr>
              <a:t>شرط مرزی آزاد با بکار گيری کارت</a:t>
            </a:r>
            <a:endParaRPr lang="en-US" sz="2400">
              <a:solidFill>
                <a:srgbClr val="CCECFF"/>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 Box 5"/>
          <p:cNvSpPr txBox="1">
            <a:spLocks noChangeArrowheads="1"/>
          </p:cNvSpPr>
          <p:nvPr/>
        </p:nvSpPr>
        <p:spPr bwMode="auto">
          <a:xfrm>
            <a:off x="711200" y="3314700"/>
            <a:ext cx="792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endParaRPr lang="fa-IR" sz="2400">
              <a:latin typeface="Times New Roman" panose="02020603050405020304" pitchFamily="18" charset="0"/>
              <a:cs typeface="Times New Roman" panose="02020603050405020304" pitchFamily="18" charset="0"/>
            </a:endParaRPr>
          </a:p>
        </p:txBody>
      </p:sp>
      <p:sp>
        <p:nvSpPr>
          <p:cNvPr id="92166" name="Text Box 6"/>
          <p:cNvSpPr txBox="1">
            <a:spLocks noChangeArrowheads="1"/>
          </p:cNvSpPr>
          <p:nvPr/>
        </p:nvSpPr>
        <p:spPr bwMode="auto">
          <a:xfrm>
            <a:off x="406400" y="0"/>
            <a:ext cx="8737600" cy="6324600"/>
          </a:xfrm>
          <a:prstGeom prst="rect">
            <a:avLst/>
          </a:prstGeom>
          <a:noFill/>
          <a:ln w="25400">
            <a:solidFill>
              <a:srgbClr val="FFFF00"/>
            </a:solidFill>
            <a:miter lim="800000"/>
            <a:headEnd/>
            <a:tailEnd/>
          </a:ln>
          <a:effectLst/>
        </p:spPr>
        <p:txBody>
          <a:bodyPr>
            <a:spAutoFit/>
          </a:bodyPr>
          <a:lstStyle/>
          <a:p>
            <a:pPr algn="just">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برای حل معادله ترابرد بايد عوامل رابطه فوق و وابستگی های آنها به عوامل ديگر را مدنظر قرار دهيم:                                                                                        </a:t>
            </a:r>
          </a:p>
          <a:p>
            <a:pPr algn="r">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بنابراين معادله ترابرد نوترون را ميتوان به شکل زير نوشت:        </a:t>
            </a: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a:t>
            </a:r>
            <a:r>
              <a:rPr lang="fa-IR" sz="2400">
                <a:latin typeface="Times New Roman" pitchFamily="18" charset="0"/>
                <a:cs typeface="Times New Roman" pitchFamily="18" charset="0"/>
              </a:rPr>
              <a:t>     </a:t>
            </a:r>
          </a:p>
        </p:txBody>
      </p:sp>
      <p:sp>
        <p:nvSpPr>
          <p:cNvPr id="92168" name="Text Box 8"/>
          <p:cNvSpPr txBox="1">
            <a:spLocks noChangeArrowheads="1"/>
          </p:cNvSpPr>
          <p:nvPr/>
        </p:nvSpPr>
        <p:spPr bwMode="auto">
          <a:xfrm>
            <a:off x="588963" y="5105400"/>
            <a:ext cx="8555037" cy="1552575"/>
          </a:xfrm>
          <a:prstGeom prst="rect">
            <a:avLst/>
          </a:prstGeom>
          <a:noFill/>
          <a:ln w="9525">
            <a:noFill/>
            <a:miter lim="800000"/>
            <a:headEnd/>
            <a:tailEnd/>
          </a:ln>
          <a:effectLst/>
        </p:spPr>
        <p:txBody>
          <a:bodyPr>
            <a:spAutoFit/>
          </a:bodyPr>
          <a:lstStyle/>
          <a:p>
            <a:pPr algn="just">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حل اين معادله  که به معادله انتگرال </a:t>
            </a:r>
            <a:r>
              <a:rPr lang="ar-SA" sz="2400">
                <a:solidFill>
                  <a:schemeClr val="tx2"/>
                </a:solidFill>
                <a:effectLst>
                  <a:outerShdw blurRad="38100" dist="38100" dir="2700000" algn="tl">
                    <a:srgbClr val="000000"/>
                  </a:outerShdw>
                </a:effectLst>
                <a:latin typeface="Times New Roman" pitchFamily="18" charset="0"/>
                <a:cs typeface="Times New Roman" pitchFamily="18" charset="0"/>
              </a:rPr>
              <a:t>–</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ديفرانسيلی ترابرد نوترون معروف است با روشهای تحليلی و ساده عملا غيرممکن است   -  </a:t>
            </a:r>
            <a:r>
              <a:rPr lang="fa-IR" sz="2400">
                <a:solidFill>
                  <a:srgbClr val="FF33CC"/>
                </a:solidFill>
                <a:effectLst>
                  <a:outerShdw blurRad="38100" dist="38100" dir="2700000" algn="tl">
                    <a:srgbClr val="000000"/>
                  </a:outerShdw>
                </a:effectLst>
                <a:latin typeface="Times New Roman" pitchFamily="18" charset="0"/>
                <a:cs typeface="Times New Roman" pitchFamily="18" charset="0"/>
              </a:rPr>
              <a:t>بدليل اينکه علاوه بر مشتق های نسبت به زمان و مکان شامل انتگرال های زاويه و انرژی نيز می باشد.</a:t>
            </a:r>
            <a:r>
              <a:rPr lang="fa-IR" sz="2400">
                <a:solidFill>
                  <a:schemeClr val="tx2"/>
                </a:solidFill>
                <a:latin typeface="Times New Roman" pitchFamily="18" charset="0"/>
                <a:cs typeface="Times New Roman" pitchFamily="18" charset="0"/>
              </a:rPr>
              <a:t>                    </a:t>
            </a:r>
            <a:endParaRPr lang="en-US" sz="2400">
              <a:solidFill>
                <a:schemeClr val="tx2"/>
              </a:solidFill>
              <a:latin typeface="Times New Roman" pitchFamily="18" charset="0"/>
              <a:cs typeface="Times New Roman" pitchFamily="18" charset="0"/>
            </a:endParaRPr>
          </a:p>
        </p:txBody>
      </p:sp>
      <p:pic>
        <p:nvPicPr>
          <p:cNvPr id="32773" name="Picture 9" descr="eq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305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57200" y="114300"/>
            <a:ext cx="8686800" cy="6819900"/>
          </a:xfrm>
          <a:prstGeom prst="rect">
            <a:avLst/>
          </a:prstGeom>
          <a:noFill/>
          <a:ln w="25400">
            <a:solidFill>
              <a:schemeClr val="folHlink"/>
            </a:solidFill>
            <a:miter lim="800000"/>
            <a:headEnd/>
            <a:tailEnd/>
          </a:ln>
          <a:effectLst/>
        </p:spPr>
        <p:txBody>
          <a:bodyPr>
            <a:spAutoFit/>
          </a:bodyPr>
          <a:lstStyle/>
          <a:p>
            <a:pPr algn="r">
              <a:defRPr/>
            </a:pPr>
            <a:r>
              <a:rPr lang="en-US" sz="2400" b="1" u="sng">
                <a:solidFill>
                  <a:srgbClr val="FF3300"/>
                </a:solidFill>
                <a:effectLst>
                  <a:outerShdw blurRad="38100" dist="38100" dir="2700000" algn="tl">
                    <a:srgbClr val="000000"/>
                  </a:outerShdw>
                </a:effectLst>
                <a:latin typeface="Times New Roman" pitchFamily="18" charset="0"/>
                <a:cs typeface="Times New Roman" pitchFamily="18" charset="0"/>
              </a:rPr>
              <a:t>BURN-UP:</a:t>
            </a:r>
            <a:r>
              <a:rPr lang="fa-IR" sz="2400" b="1" u="sng">
                <a:solidFill>
                  <a:srgbClr val="FF3300"/>
                </a:solidFill>
                <a:effectLst>
                  <a:outerShdw blurRad="38100" dist="38100" dir="2700000" algn="tl">
                    <a:srgbClr val="000000"/>
                  </a:outerShdw>
                </a:effectLst>
                <a:latin typeface="Times New Roman" pitchFamily="18" charset="0"/>
                <a:cs typeface="Times New Roman" pitchFamily="18" charset="0"/>
              </a:rPr>
              <a:t>محاسبات مصرف سوخت</a:t>
            </a:r>
          </a:p>
          <a:p>
            <a:pPr>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POWER  I  J  K</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I= 1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MWD/T</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مشخص کننده اين است که نرخ قدرت برحسب </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I=2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نرخ قدرت برحسب ميزان شکافت در واحد حجم و واحد زمان ومتوسط گيری شده در سلول           </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I=3</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نرخ قدرت برحسب ميزان شکافت در واحد حجم و زمان متوسط گيری شده برای مواد قابل مصرف  </a:t>
            </a:r>
            <a:endParaRPr lang="ar-SA"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J</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نرخ قدرت بوده و اگر مثبت باشد به معنای نرخ قدرت ثابت در تمامی بازه های زمانی است            </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K=3</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بازه زمانی </a:t>
            </a:r>
            <a:r>
              <a:rPr lang="ar-SA" sz="2000">
                <a:solidFill>
                  <a:srgbClr val="FF33CC"/>
                </a:solidFill>
                <a:effectLst>
                  <a:outerShdw blurRad="38100" dist="38100" dir="2700000" algn="tl">
                    <a:srgbClr val="000000"/>
                  </a:outerShdw>
                </a:effectLst>
                <a:latin typeface="Times New Roman" pitchFamily="18" charset="0"/>
                <a:cs typeface="Times New Roman" pitchFamily="18" charset="0"/>
              </a:rPr>
              <a:t>–</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زمان بين محاسبات حالت بحرانی برحسب روز      </a:t>
            </a:r>
            <a:r>
              <a:rPr lang="fa-IR">
                <a:solidFill>
                  <a:srgbClr val="FF33CC"/>
                </a:solidFill>
                <a:effectLst>
                  <a:outerShdw blurRad="38100" dist="38100" dir="2700000" algn="tl">
                    <a:srgbClr val="000000"/>
                  </a:outerShdw>
                </a:effectLst>
                <a:latin typeface="Times New Roman" pitchFamily="18" charset="0"/>
                <a:cs typeface="Times New Roman" pitchFamily="18" charset="0"/>
              </a:rPr>
              <a:t> </a:t>
            </a:r>
            <a:endParaRPr lang="en-US">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POWERC   INDQ, RQ, RTAU, INDB</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INDQ: UNITS FOR RQ</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1: MW/Te HEAVY ELEMENTS</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2: FISSION/CM3/SEC AVERAGED OVER THE CELL</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3: FISSION/CM3/SEC AVERAGED OVER BURNABLE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MATERIALS</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4: TOTAL FLUX</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RTAU: is the time step between successive criticality calculations(in days)</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INDB: is the number of time</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steps before the complete WIMS lattice calculation</a:t>
            </a:r>
          </a:p>
          <a:p>
            <a:pPr>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BEGINC</a:t>
            </a:r>
            <a:endParaRPr lang="fa-IR" sz="2400">
              <a:effectLst>
                <a:outerShdw blurRad="38100" dist="38100" dir="2700000" algn="tl">
                  <a:srgbClr val="000000"/>
                </a:outerShdw>
              </a:effectLst>
              <a:latin typeface="Times New Roman" pitchFamily="18" charset="0"/>
              <a:cs typeface="Times New Roman" pitchFamily="18" charset="0"/>
            </a:endParaRPr>
          </a:p>
          <a:p>
            <a:pPr algn="r">
              <a:defRPr/>
            </a:pP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برای انجام مجدد محاسبات  استفاده ميشود. در اين روش ديگر نيازی به تغيير همه کارت های ورودی و يا ايجاد فايل جديد نيست.</a:t>
            </a:r>
          </a:p>
          <a:p>
            <a:pPr>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RESTART</a:t>
            </a:r>
          </a:p>
          <a:p>
            <a:pPr algn="r">
              <a:defRPr/>
            </a:pP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برای انجام مجدد محاسبات مصرف سوخت در شروع محاسبات شبکه با دانسيته عددی چاپ شده در پايان آخرين قدم محاسبات مصرف سوخت ميشود.</a:t>
            </a:r>
            <a:endParaRPr lang="en-US">
              <a:solidFill>
                <a:srgbClr val="FF33CC"/>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79400" y="0"/>
            <a:ext cx="8864600" cy="6300788"/>
          </a:xfrm>
          <a:prstGeom prst="rect">
            <a:avLst/>
          </a:prstGeom>
          <a:noFill/>
          <a:ln w="25400">
            <a:solidFill>
              <a:schemeClr val="folHlink"/>
            </a:solidFill>
            <a:miter lim="800000"/>
            <a:headEnd/>
            <a:tailEnd/>
          </a:ln>
          <a:effectLst/>
        </p:spPr>
        <p:txBody>
          <a:bodyPr>
            <a:spAutoFit/>
          </a:bodyPr>
          <a:lstStyle/>
          <a:p>
            <a:pPr>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THERMAL  N</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N=(G+1)/2 if this card omitted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تعداد گروه های حرارتی موردنظر در محاسبات</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BUCKLINGS  Br</a:t>
            </a:r>
            <a:r>
              <a:rPr lang="en-US" sz="2400" baseline="30000">
                <a:solidFill>
                  <a:srgbClr val="66FF99"/>
                </a:solidFill>
                <a:effectLst>
                  <a:outerShdw blurRad="38100" dist="38100" dir="2700000" algn="tl">
                    <a:srgbClr val="000000"/>
                  </a:outerShdw>
                </a:effectLst>
                <a:latin typeface="Times New Roman" pitchFamily="18" charset="0"/>
                <a:cs typeface="Times New Roman" pitchFamily="18" charset="0"/>
              </a:rPr>
              <a:t>2</a:t>
            </a: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 Bz</a:t>
            </a:r>
            <a:r>
              <a:rPr lang="en-US" sz="2400" baseline="30000">
                <a:solidFill>
                  <a:srgbClr val="66FF99"/>
                </a:solidFill>
                <a:effectLst>
                  <a:outerShdw blurRad="38100" dist="38100" dir="2700000" algn="tl">
                    <a:srgbClr val="000000"/>
                  </a:outerShdw>
                </a:effectLst>
                <a:latin typeface="Times New Roman" pitchFamily="18" charset="0"/>
                <a:cs typeface="Times New Roman" pitchFamily="18" charset="0"/>
              </a:rPr>
              <a:t>2</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Br</a:t>
            </a:r>
            <a:r>
              <a:rPr lang="en-US" sz="2000" baseline="30000">
                <a:solidFill>
                  <a:srgbClr val="FF33CC"/>
                </a:solidFill>
                <a:effectLst>
                  <a:outerShdw blurRad="38100" dist="38100" dir="2700000" algn="tl">
                    <a:srgbClr val="000000"/>
                  </a:outerShdw>
                </a:effectLst>
                <a:latin typeface="Times New Roman" pitchFamily="18" charset="0"/>
                <a:cs typeface="Times New Roman" pitchFamily="18" charset="0"/>
              </a:rPr>
              <a:t>2</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AND Bz</a:t>
            </a:r>
            <a:r>
              <a:rPr lang="en-US" sz="2000" baseline="30000">
                <a:solidFill>
                  <a:srgbClr val="FF33CC"/>
                </a:solidFill>
                <a:effectLst>
                  <a:outerShdw blurRad="38100" dist="38100" dir="2700000" algn="tl">
                    <a:srgbClr val="000000"/>
                  </a:outerShdw>
                </a:effectLst>
                <a:latin typeface="Times New Roman" pitchFamily="18" charset="0"/>
                <a:cs typeface="Times New Roman" pitchFamily="18" charset="0"/>
              </a:rPr>
              <a:t>2</a:t>
            </a:r>
            <a:r>
              <a:rPr lang="fa-IR" sz="2000" baseline="30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CM</a:t>
            </a:r>
            <a:r>
              <a:rPr lang="en-US" sz="2000" baseline="30000">
                <a:solidFill>
                  <a:srgbClr val="FF33CC"/>
                </a:solidFill>
                <a:effectLst>
                  <a:outerShdw blurRad="38100" dist="38100" dir="2700000" algn="tl">
                    <a:srgbClr val="000000"/>
                  </a:outerShdw>
                </a:effectLst>
                <a:latin typeface="Times New Roman" pitchFamily="18" charset="0"/>
                <a:cs typeface="Times New Roman" pitchFamily="18" charset="0"/>
              </a:rPr>
              <a:t>-2.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باکلينگ شعاعی و محوری بر حسب </a:t>
            </a:r>
            <a:endParaRPr lang="en-US" sz="2000" baseline="30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Br</a:t>
            </a:r>
            <a:r>
              <a:rPr lang="en-US" sz="2000" baseline="30000">
                <a:solidFill>
                  <a:srgbClr val="FF33CC"/>
                </a:solidFill>
                <a:effectLst>
                  <a:outerShdw blurRad="38100" dist="38100" dir="2700000" algn="tl">
                    <a:srgbClr val="000000"/>
                  </a:outerShdw>
                </a:effectLst>
                <a:latin typeface="Times New Roman" pitchFamily="18" charset="0"/>
                <a:cs typeface="Times New Roman" pitchFamily="18" charset="0"/>
              </a:rPr>
              <a:t>2</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=BX</a:t>
            </a:r>
            <a:r>
              <a:rPr lang="en-US" sz="2000" baseline="30000">
                <a:solidFill>
                  <a:srgbClr val="FF33CC"/>
                </a:solidFill>
                <a:effectLst>
                  <a:outerShdw blurRad="38100" dist="38100" dir="2700000" algn="tl">
                    <a:srgbClr val="000000"/>
                  </a:outerShdw>
                </a:effectLst>
                <a:latin typeface="Times New Roman" pitchFamily="18" charset="0"/>
                <a:cs typeface="Times New Roman" pitchFamily="18" charset="0"/>
              </a:rPr>
              <a:t>2</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+BY</a:t>
            </a:r>
            <a:r>
              <a:rPr lang="en-US" sz="2000" baseline="30000">
                <a:solidFill>
                  <a:srgbClr val="FF33CC"/>
                </a:solidFill>
                <a:effectLst>
                  <a:outerShdw blurRad="38100" dist="38100" dir="2700000" algn="tl">
                    <a:srgbClr val="000000"/>
                  </a:outerShdw>
                </a:effectLst>
                <a:latin typeface="Times New Roman" pitchFamily="18" charset="0"/>
                <a:cs typeface="Times New Roman" pitchFamily="18" charset="0"/>
              </a:rPr>
              <a:t>2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IN SLAB GEOMETRY</a:t>
            </a:r>
            <a:endParaRPr lang="fa-IR"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lgn="r">
              <a:defRPr/>
            </a:pP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برای منظور نمودن اثر نشت نوترون ها به خارج از سيستم از اين کارت استفاده ميشود.  معمولا در محاسبات سلولی از باکلينگ قلب برهنه استفاده ميشود.       </a:t>
            </a:r>
          </a:p>
          <a:p>
            <a:pPr>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NOBUCKLING</a:t>
            </a:r>
          </a:p>
          <a:p>
            <a:pPr algn="r">
              <a:defRPr/>
            </a:pPr>
            <a:endParaRPr lang="fa-IR" sz="2400" u="sng">
              <a:solidFill>
                <a:schemeClr val="folHlink"/>
              </a:solidFill>
              <a:latin typeface="Times New Roman" pitchFamily="18" charset="0"/>
              <a:cs typeface="Times New Roman" pitchFamily="18" charset="0"/>
            </a:endParaRPr>
          </a:p>
          <a:p>
            <a:pPr algn="r">
              <a:defRPr/>
            </a:pPr>
            <a:r>
              <a:rPr lang="fa-IR" sz="2400" u="sng">
                <a:solidFill>
                  <a:schemeClr val="folHlink"/>
                </a:solidFill>
                <a:latin typeface="Times New Roman" pitchFamily="18" charset="0"/>
                <a:cs typeface="Times New Roman" pitchFamily="18" charset="0"/>
              </a:rPr>
              <a:t>محاسبه نرخ واکنش ها:</a:t>
            </a:r>
            <a:endParaRPr lang="en-US" sz="2400" u="sng">
              <a:solidFill>
                <a:schemeClr val="folHlink"/>
              </a:solidFill>
              <a:latin typeface="Times New Roman" pitchFamily="18" charset="0"/>
              <a:cs typeface="Times New Roman" pitchFamily="18" charset="0"/>
            </a:endParaRPr>
          </a:p>
          <a:p>
            <a:pPr>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REACTION  LIST</a:t>
            </a:r>
          </a:p>
          <a:p>
            <a:pPr algn="r">
              <a:defRPr/>
            </a:pP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محاسبه نرخ واکنش ها هم با طيف سيستم بی نهايت (سيستم بدون نشت) و هم با درنظرگرفتن يک طيف نشت مشخص امکان پذير مِبباشد.                            </a:t>
            </a:r>
          </a:p>
          <a:p>
            <a:pPr>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List (i, Ti)</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مشخصه هسته موردنظر و دمای واکنش برحسب درجه مطلق کلوين برای عنصری که      ميخواهيم نرخ واکنش را برای آن محاسبه کنيم.                                                                            </a:t>
            </a:r>
            <a:endParaRPr lang="en-US">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PARTITION  LIST</a:t>
            </a:r>
          </a:p>
          <a:p>
            <a:pPr>
              <a:defRPr/>
            </a:pPr>
            <a:r>
              <a:rPr lang="fa-IR">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برای محاسبه نرخ واکنش- گروه های انرژی موردنظر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FEWGROUP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مشابه</a:t>
            </a:r>
          </a:p>
          <a:p>
            <a:pPr>
              <a:defRPr/>
            </a:pPr>
            <a:endParaRPr lang="fa-IR"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defRPr/>
            </a:pPr>
            <a:endParaRPr lang="en-US">
              <a:solidFill>
                <a:srgbClr val="FF33CC"/>
              </a:solidFill>
              <a:effectLst>
                <a:outerShdw blurRad="38100" dist="38100" dir="2700000" algn="tl">
                  <a:srgbClr val="000000"/>
                </a:outerShdw>
              </a:effectLst>
              <a:latin typeface="Times New Roman" pitchFamily="18" charset="0"/>
              <a:cs typeface="Times New Roman" pitchFamily="18" charset="0"/>
            </a:endParaRPr>
          </a:p>
        </p:txBody>
      </p:sp>
      <p:sp>
        <p:nvSpPr>
          <p:cNvPr id="66563" name="Text Box 3"/>
          <p:cNvSpPr txBox="1">
            <a:spLocks noChangeArrowheads="1"/>
          </p:cNvSpPr>
          <p:nvPr/>
        </p:nvSpPr>
        <p:spPr bwMode="auto">
          <a:xfrm>
            <a:off x="2438400" y="2133600"/>
            <a:ext cx="2362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000" b="1">
                <a:solidFill>
                  <a:schemeClr val="tx2"/>
                </a:solidFill>
                <a:latin typeface="Times New Roman" panose="02020603050405020304" pitchFamily="18" charset="0"/>
                <a:cs typeface="Times New Roman" panose="02020603050405020304" pitchFamily="18" charset="0"/>
              </a:rPr>
              <a:t>B</a:t>
            </a:r>
            <a:r>
              <a:rPr lang="en-US" sz="2000" b="1" baseline="-25000">
                <a:solidFill>
                  <a:schemeClr val="tx2"/>
                </a:solidFill>
                <a:latin typeface="Times New Roman" panose="02020603050405020304" pitchFamily="18" charset="0"/>
                <a:cs typeface="Times New Roman" panose="02020603050405020304" pitchFamily="18" charset="0"/>
              </a:rPr>
              <a:t>x</a:t>
            </a:r>
            <a:r>
              <a:rPr lang="en-US" sz="2000" b="1" baseline="30000">
                <a:solidFill>
                  <a:schemeClr val="tx2"/>
                </a:solidFill>
                <a:latin typeface="Times New Roman" panose="02020603050405020304" pitchFamily="18" charset="0"/>
                <a:cs typeface="Times New Roman" panose="02020603050405020304" pitchFamily="18" charset="0"/>
              </a:rPr>
              <a:t>2</a:t>
            </a:r>
            <a:r>
              <a:rPr lang="en-US" sz="2000" b="1">
                <a:solidFill>
                  <a:schemeClr val="tx2"/>
                </a:solidFill>
                <a:latin typeface="Times New Roman" panose="02020603050405020304" pitchFamily="18" charset="0"/>
                <a:cs typeface="Times New Roman" panose="02020603050405020304" pitchFamily="18" charset="0"/>
              </a:rPr>
              <a:t>=[</a:t>
            </a:r>
            <a:r>
              <a:rPr lang="en-US" sz="2000" b="1">
                <a:solidFill>
                  <a:schemeClr val="tx2"/>
                </a:solidFill>
                <a:latin typeface="Times New Roman" panose="02020603050405020304" pitchFamily="18" charset="0"/>
                <a:cs typeface="Times New Roman" panose="02020603050405020304" pitchFamily="18" charset="0"/>
                <a:sym typeface="Symbol" panose="05050102010706020507" pitchFamily="18" charset="2"/>
              </a:rPr>
              <a:t> /(a+ )]</a:t>
            </a:r>
            <a:r>
              <a:rPr lang="en-US" sz="2000" b="1" baseline="30000">
                <a:solidFill>
                  <a:schemeClr val="tx2"/>
                </a:solidFill>
                <a:latin typeface="Times New Roman" panose="02020603050405020304" pitchFamily="18" charset="0"/>
                <a:cs typeface="Times New Roman" panose="02020603050405020304" pitchFamily="18" charset="0"/>
                <a:sym typeface="Symbol" panose="05050102010706020507" pitchFamily="18" charset="2"/>
              </a:rPr>
              <a:t>2 ,</a:t>
            </a:r>
            <a:endParaRPr lang="fa-IR" sz="2000" b="1" baseline="30000">
              <a:solidFill>
                <a:schemeClr val="tx2"/>
              </a:solidFill>
              <a:latin typeface="Times New Roman" panose="02020603050405020304" pitchFamily="18" charset="0"/>
              <a:cs typeface="Times New Roman" panose="02020603050405020304" pitchFamily="18" charset="0"/>
              <a:sym typeface="Symbol" panose="05050102010706020507" pitchFamily="18" charset="2"/>
            </a:endParaRPr>
          </a:p>
          <a:p>
            <a:pPr eaLnBrk="1" hangingPunct="1">
              <a:spcBef>
                <a:spcPct val="50000"/>
              </a:spcBef>
            </a:pPr>
            <a:r>
              <a:rPr lang="en-US" sz="2000" b="1">
                <a:solidFill>
                  <a:schemeClr val="tx2"/>
                </a:solidFill>
                <a:latin typeface="Times New Roman" panose="02020603050405020304" pitchFamily="18" charset="0"/>
                <a:cs typeface="Times New Roman" panose="02020603050405020304" pitchFamily="18" charset="0"/>
                <a:sym typeface="Symbol" panose="05050102010706020507" pitchFamily="18" charset="2"/>
              </a:rPr>
              <a:t>B</a:t>
            </a:r>
            <a:r>
              <a:rPr lang="en-US" sz="2000" b="1" baseline="-25000">
                <a:solidFill>
                  <a:schemeClr val="tx2"/>
                </a:solidFill>
                <a:latin typeface="Times New Roman" panose="02020603050405020304" pitchFamily="18" charset="0"/>
                <a:cs typeface="Times New Roman" panose="02020603050405020304" pitchFamily="18" charset="0"/>
                <a:sym typeface="Symbol" panose="05050102010706020507" pitchFamily="18" charset="2"/>
              </a:rPr>
              <a:t>r</a:t>
            </a:r>
            <a:r>
              <a:rPr lang="en-US" sz="2000" b="1" baseline="30000">
                <a:solidFill>
                  <a:schemeClr val="tx2"/>
                </a:solidFill>
                <a:latin typeface="Times New Roman" panose="02020603050405020304" pitchFamily="18" charset="0"/>
                <a:cs typeface="Times New Roman" panose="02020603050405020304" pitchFamily="18" charset="0"/>
                <a:sym typeface="Symbol" panose="05050102010706020507" pitchFamily="18" charset="2"/>
              </a:rPr>
              <a:t>2</a:t>
            </a:r>
            <a:r>
              <a:rPr lang="en-US" sz="2000" b="1">
                <a:solidFill>
                  <a:schemeClr val="tx2"/>
                </a:solidFill>
                <a:latin typeface="Times New Roman" panose="02020603050405020304" pitchFamily="18" charset="0"/>
                <a:cs typeface="Times New Roman" panose="02020603050405020304" pitchFamily="18" charset="0"/>
                <a:sym typeface="Symbol" panose="05050102010706020507" pitchFamily="18" charset="2"/>
              </a:rPr>
              <a:t>=[2.405 /(R+)]</a:t>
            </a:r>
            <a:r>
              <a:rPr lang="en-US" sz="2000" b="1" baseline="30000">
                <a:solidFill>
                  <a:schemeClr val="tx2"/>
                </a:solidFill>
                <a:latin typeface="Times New Roman" panose="02020603050405020304" pitchFamily="18" charset="0"/>
                <a:cs typeface="Times New Roman" panose="02020603050405020304" pitchFamily="18" charset="0"/>
                <a:sym typeface="Symbol" panose="05050102010706020507" pitchFamily="18" charset="2"/>
              </a:rPr>
              <a:t>2</a:t>
            </a:r>
            <a:endParaRPr lang="fa-IR" sz="2000" b="1" baseline="30000">
              <a:solidFill>
                <a:schemeClr val="tx2"/>
              </a:solidFill>
              <a:latin typeface="Times New Roman" panose="02020603050405020304" pitchFamily="18" charset="0"/>
              <a:cs typeface="Times New Roman" panose="02020603050405020304" pitchFamily="18" charset="0"/>
              <a:sym typeface="Symbol" panose="05050102010706020507" pitchFamily="18" charset="2"/>
            </a:endParaRPr>
          </a:p>
          <a:p>
            <a:pPr eaLnBrk="1" hangingPunct="1">
              <a:spcBef>
                <a:spcPct val="50000"/>
              </a:spcBef>
            </a:pPr>
            <a:r>
              <a:rPr lang="en-US" sz="2000" b="1">
                <a:solidFill>
                  <a:schemeClr val="tx2"/>
                </a:solidFill>
                <a:latin typeface="Times New Roman" panose="02020603050405020304" pitchFamily="18" charset="0"/>
                <a:cs typeface="Times New Roman" panose="02020603050405020304" pitchFamily="18" charset="0"/>
                <a:sym typeface="Symbol" panose="05050102010706020507" pitchFamily="18" charset="2"/>
              </a:rPr>
              <a:t> B</a:t>
            </a:r>
            <a:r>
              <a:rPr lang="en-US" sz="2000" b="1" baseline="-25000">
                <a:solidFill>
                  <a:schemeClr val="tx2"/>
                </a:solidFill>
                <a:latin typeface="Times New Roman" panose="02020603050405020304" pitchFamily="18" charset="0"/>
                <a:cs typeface="Times New Roman" panose="02020603050405020304" pitchFamily="18" charset="0"/>
                <a:sym typeface="Symbol" panose="05050102010706020507" pitchFamily="18" charset="2"/>
              </a:rPr>
              <a:t>z</a:t>
            </a:r>
            <a:r>
              <a:rPr lang="en-US" sz="2000" b="1" baseline="30000">
                <a:solidFill>
                  <a:schemeClr val="tx2"/>
                </a:solidFill>
                <a:latin typeface="Times New Roman" panose="02020603050405020304" pitchFamily="18" charset="0"/>
                <a:cs typeface="Times New Roman" panose="02020603050405020304" pitchFamily="18" charset="0"/>
                <a:sym typeface="Symbol" panose="05050102010706020507" pitchFamily="18" charset="2"/>
              </a:rPr>
              <a:t>2</a:t>
            </a:r>
            <a:r>
              <a:rPr lang="en-US" sz="2000" b="1">
                <a:solidFill>
                  <a:schemeClr val="tx2"/>
                </a:solidFill>
                <a:latin typeface="Times New Roman" panose="02020603050405020304" pitchFamily="18" charset="0"/>
                <a:cs typeface="Times New Roman" panose="02020603050405020304" pitchFamily="18" charset="0"/>
              </a:rPr>
              <a:t>=[</a:t>
            </a:r>
            <a:r>
              <a:rPr lang="en-US" sz="2000" b="1">
                <a:solidFill>
                  <a:schemeClr val="tx2"/>
                </a:solidFill>
                <a:latin typeface="Times New Roman" panose="02020603050405020304" pitchFamily="18" charset="0"/>
                <a:cs typeface="Times New Roman" panose="02020603050405020304" pitchFamily="18" charset="0"/>
                <a:sym typeface="Symbol" panose="05050102010706020507" pitchFamily="18" charset="2"/>
              </a:rPr>
              <a:t> /(H+2)]</a:t>
            </a:r>
            <a:r>
              <a:rPr lang="en-US" sz="2000" b="1" baseline="30000">
                <a:solidFill>
                  <a:schemeClr val="tx2"/>
                </a:solidFill>
                <a:latin typeface="Times New Roman" panose="02020603050405020304" pitchFamily="18" charset="0"/>
                <a:cs typeface="Times New Roman" panose="02020603050405020304" pitchFamily="18" charset="0"/>
                <a:sym typeface="Symbol" panose="05050102010706020507" pitchFamily="18" charset="2"/>
              </a:rPr>
              <a:t>2</a:t>
            </a: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1" name="Rectangle 3"/>
          <p:cNvSpPr>
            <a:spLocks noChangeArrowheads="1"/>
          </p:cNvSpPr>
          <p:nvPr/>
        </p:nvSpPr>
        <p:spPr bwMode="auto">
          <a:xfrm>
            <a:off x="685800" y="304800"/>
            <a:ext cx="8153400" cy="6186488"/>
          </a:xfrm>
          <a:prstGeom prst="rect">
            <a:avLst/>
          </a:prstGeom>
          <a:noFill/>
          <a:ln w="25400">
            <a:solidFill>
              <a:schemeClr val="folHlink"/>
            </a:solidFill>
            <a:miter lim="800000"/>
            <a:headEnd/>
            <a:tailEnd/>
          </a:ln>
          <a:effectLst/>
        </p:spPr>
        <p:txBody>
          <a:bodyPr>
            <a:spAutoFit/>
          </a:bodyPr>
          <a:lstStyle/>
          <a:p>
            <a:pPr>
              <a:spcBef>
                <a:spcPct val="50000"/>
              </a:spcBef>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LEAKAGE  m</a:t>
            </a: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m= 5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 طِف با باکلينگ ورودی</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m= 6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طيف با باکلينگ بحرانی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نسبت باکلينگ ها( شعاعی به محوری)</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m= 7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طيف با باکلينگ بحرانی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باکلينگ شعاعی </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m= 8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طيف با باکلينگ بحرانی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باکلينگ محوری</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r>
              <a:rPr lang="en-US" sz="2400">
                <a:solidFill>
                  <a:srgbClr val="66FF99"/>
                </a:solidFill>
                <a:effectLst>
                  <a:outerShdw blurRad="38100" dist="38100" dir="2700000" algn="tl">
                    <a:srgbClr val="000000"/>
                  </a:outerShdw>
                </a:effectLst>
                <a:latin typeface="Times New Roman" pitchFamily="18" charset="0"/>
                <a:cs typeface="Times New Roman" pitchFamily="18" charset="0"/>
              </a:rPr>
              <a:t>REGULAR   a    n</a:t>
            </a:r>
          </a:p>
          <a:p>
            <a:pPr>
              <a:spcBef>
                <a:spcPct val="50000"/>
              </a:spcBef>
              <a:defRPr/>
            </a:pPr>
            <a:r>
              <a:rPr lang="en-US">
                <a:solidFill>
                  <a:srgbClr val="FF33CC"/>
                </a:solidFill>
                <a:effectLst>
                  <a:outerShdw blurRad="38100" dist="38100" dir="2700000" algn="tl">
                    <a:srgbClr val="000000"/>
                  </a:outerShdw>
                </a:effectLst>
                <a:latin typeface="Times New Roman" pitchFamily="18" charset="0"/>
                <a:cs typeface="Times New Roman" pitchFamily="18" charset="0"/>
              </a:rPr>
              <a:t> </a:t>
            </a: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a =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معمولا برابر 1 است. اگر غير از 1 باشد به منظور انجام تصحيح بر عدم تقارن سلول شبکه استفاده ميشود.                                                                                                          </a:t>
            </a:r>
            <a:endParaRPr lang="en-US" sz="2000">
              <a:solidFill>
                <a:srgbClr val="FF33CC"/>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r>
              <a:rPr lang="en-US" sz="2000">
                <a:solidFill>
                  <a:srgbClr val="FF33CC"/>
                </a:solidFill>
                <a:effectLst>
                  <a:outerShdw blurRad="38100" dist="38100" dir="2700000" algn="tl">
                    <a:srgbClr val="000000"/>
                  </a:outerShdw>
                </a:effectLst>
                <a:latin typeface="Times New Roman" pitchFamily="18" charset="0"/>
                <a:cs typeface="Times New Roman" pitchFamily="18" charset="0"/>
              </a:rPr>
              <a:t> n = </a:t>
            </a:r>
            <a:r>
              <a:rPr lang="fa-IR" sz="2000">
                <a:solidFill>
                  <a:srgbClr val="FF33CC"/>
                </a:solidFill>
                <a:effectLst>
                  <a:outerShdw blurRad="38100" dist="38100" dir="2700000" algn="tl">
                    <a:srgbClr val="000000"/>
                  </a:outerShdw>
                </a:effectLst>
                <a:latin typeface="Times New Roman" pitchFamily="18" charset="0"/>
                <a:cs typeface="Times New Roman" pitchFamily="18" charset="0"/>
              </a:rPr>
              <a:t>عدد 6 نشان دهنده هندسه هگزاگونال ميباشد</a:t>
            </a:r>
            <a:r>
              <a:rPr lang="fa-IR" sz="2000">
                <a:solidFill>
                  <a:srgbClr val="FF33CC"/>
                </a:solidFill>
                <a:latin typeface="Times New Roman" pitchFamily="18" charset="0"/>
                <a:cs typeface="Times New Roman" pitchFamily="18" charset="0"/>
              </a:rPr>
              <a:t>.</a:t>
            </a:r>
            <a:r>
              <a:rPr lang="fa-IR">
                <a:solidFill>
                  <a:srgbClr val="FF33CC"/>
                </a:solidFill>
                <a:latin typeface="Times New Roman" pitchFamily="18" charset="0"/>
                <a:cs typeface="Times New Roman" pitchFamily="18" charset="0"/>
              </a:rPr>
              <a:t>                                            </a:t>
            </a:r>
          </a:p>
          <a:p>
            <a:pPr>
              <a:spcBef>
                <a:spcPct val="50000"/>
              </a:spcBef>
              <a:defRPr/>
            </a:pPr>
            <a:endParaRPr lang="fa-IR">
              <a:solidFill>
                <a:srgbClr val="FF33CC"/>
              </a:solidFill>
              <a:latin typeface="Times New Roman" pitchFamily="18" charset="0"/>
              <a:cs typeface="Times New Roman" pitchFamily="18" charset="0"/>
            </a:endParaRPr>
          </a:p>
          <a:p>
            <a:pPr>
              <a:spcBef>
                <a:spcPct val="50000"/>
              </a:spcBef>
              <a:defRPr/>
            </a:pPr>
            <a:endParaRPr lang="fa-IR">
              <a:solidFill>
                <a:srgbClr val="FF33CC"/>
              </a:solidFill>
              <a:latin typeface="Times New Roman" pitchFamily="18" charset="0"/>
              <a:cs typeface="Times New Roman" pitchFamily="18" charset="0"/>
            </a:endParaRPr>
          </a:p>
          <a:p>
            <a:pPr>
              <a:spcBef>
                <a:spcPct val="50000"/>
              </a:spcBef>
              <a:defRPr/>
            </a:pPr>
            <a:endParaRPr lang="fa-IR">
              <a:solidFill>
                <a:srgbClr val="FF33CC"/>
              </a:solidFill>
              <a:latin typeface="Times New Roman" pitchFamily="18" charset="0"/>
              <a:cs typeface="Times New Roman" pitchFamily="18" charset="0"/>
            </a:endParaRPr>
          </a:p>
          <a:p>
            <a:pPr>
              <a:spcBef>
                <a:spcPct val="50000"/>
              </a:spcBef>
              <a:defRPr/>
            </a:pPr>
            <a:endParaRPr lang="en-US">
              <a:solidFill>
                <a:srgbClr val="FF33CC"/>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Oval 2"/>
          <p:cNvSpPr>
            <a:spLocks noChangeArrowheads="1"/>
          </p:cNvSpPr>
          <p:nvPr/>
        </p:nvSpPr>
        <p:spPr bwMode="auto">
          <a:xfrm>
            <a:off x="5181600" y="3686175"/>
            <a:ext cx="2032000" cy="1143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11" name="Rectangle 3"/>
          <p:cNvSpPr>
            <a:spLocks noChangeArrowheads="1"/>
          </p:cNvSpPr>
          <p:nvPr/>
        </p:nvSpPr>
        <p:spPr bwMode="auto">
          <a:xfrm>
            <a:off x="2844800" y="1943100"/>
            <a:ext cx="1117600" cy="628650"/>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12" name="Rectangle 4"/>
          <p:cNvSpPr>
            <a:spLocks noChangeArrowheads="1"/>
          </p:cNvSpPr>
          <p:nvPr/>
        </p:nvSpPr>
        <p:spPr bwMode="auto">
          <a:xfrm>
            <a:off x="1524000" y="3829050"/>
            <a:ext cx="1828800" cy="9429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13" name="Rectangle 5"/>
          <p:cNvSpPr>
            <a:spLocks noChangeArrowheads="1"/>
          </p:cNvSpPr>
          <p:nvPr/>
        </p:nvSpPr>
        <p:spPr bwMode="auto">
          <a:xfrm>
            <a:off x="5029200" y="2543175"/>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14" name="Rectangle 6"/>
          <p:cNvSpPr>
            <a:spLocks noChangeArrowheads="1"/>
          </p:cNvSpPr>
          <p:nvPr/>
        </p:nvSpPr>
        <p:spPr bwMode="auto">
          <a:xfrm>
            <a:off x="3962400" y="2543175"/>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15" name="Rectangle 7"/>
          <p:cNvSpPr>
            <a:spLocks noChangeArrowheads="1"/>
          </p:cNvSpPr>
          <p:nvPr/>
        </p:nvSpPr>
        <p:spPr bwMode="auto">
          <a:xfrm>
            <a:off x="2895600" y="2543175"/>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16" name="Rectangle 8"/>
          <p:cNvSpPr>
            <a:spLocks noChangeArrowheads="1"/>
          </p:cNvSpPr>
          <p:nvPr/>
        </p:nvSpPr>
        <p:spPr bwMode="auto">
          <a:xfrm>
            <a:off x="1828800" y="2543175"/>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17" name="Rectangle 9"/>
          <p:cNvSpPr>
            <a:spLocks noChangeArrowheads="1"/>
          </p:cNvSpPr>
          <p:nvPr/>
        </p:nvSpPr>
        <p:spPr bwMode="auto">
          <a:xfrm>
            <a:off x="1828800" y="194310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18" name="Rectangle 10"/>
          <p:cNvSpPr>
            <a:spLocks noChangeArrowheads="1"/>
          </p:cNvSpPr>
          <p:nvPr/>
        </p:nvSpPr>
        <p:spPr bwMode="auto">
          <a:xfrm>
            <a:off x="3962400" y="194310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19" name="Rectangle 11"/>
          <p:cNvSpPr>
            <a:spLocks noChangeArrowheads="1"/>
          </p:cNvSpPr>
          <p:nvPr/>
        </p:nvSpPr>
        <p:spPr bwMode="auto">
          <a:xfrm>
            <a:off x="5029200" y="194310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20" name="Rectangle 12"/>
          <p:cNvSpPr>
            <a:spLocks noChangeArrowheads="1"/>
          </p:cNvSpPr>
          <p:nvPr/>
        </p:nvSpPr>
        <p:spPr bwMode="auto">
          <a:xfrm>
            <a:off x="5029200" y="1343025"/>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21" name="Rectangle 13"/>
          <p:cNvSpPr>
            <a:spLocks noChangeArrowheads="1"/>
          </p:cNvSpPr>
          <p:nvPr/>
        </p:nvSpPr>
        <p:spPr bwMode="auto">
          <a:xfrm>
            <a:off x="3962400" y="1343025"/>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22" name="Rectangle 14"/>
          <p:cNvSpPr>
            <a:spLocks noChangeArrowheads="1"/>
          </p:cNvSpPr>
          <p:nvPr/>
        </p:nvSpPr>
        <p:spPr bwMode="auto">
          <a:xfrm>
            <a:off x="2895600" y="1343025"/>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23" name="Oval 15"/>
          <p:cNvSpPr>
            <a:spLocks noChangeArrowheads="1"/>
          </p:cNvSpPr>
          <p:nvPr/>
        </p:nvSpPr>
        <p:spPr bwMode="auto">
          <a:xfrm>
            <a:off x="5181600" y="2628900"/>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24" name="Oval 16"/>
          <p:cNvSpPr>
            <a:spLocks noChangeArrowheads="1"/>
          </p:cNvSpPr>
          <p:nvPr/>
        </p:nvSpPr>
        <p:spPr bwMode="auto">
          <a:xfrm>
            <a:off x="4114800" y="2628900"/>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25" name="Oval 17"/>
          <p:cNvSpPr>
            <a:spLocks noChangeArrowheads="1"/>
          </p:cNvSpPr>
          <p:nvPr/>
        </p:nvSpPr>
        <p:spPr bwMode="auto">
          <a:xfrm>
            <a:off x="3048000" y="2628900"/>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26" name="Oval 18"/>
          <p:cNvSpPr>
            <a:spLocks noChangeArrowheads="1"/>
          </p:cNvSpPr>
          <p:nvPr/>
        </p:nvSpPr>
        <p:spPr bwMode="auto">
          <a:xfrm>
            <a:off x="1981200" y="2628900"/>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27" name="Oval 19"/>
          <p:cNvSpPr>
            <a:spLocks noChangeArrowheads="1"/>
          </p:cNvSpPr>
          <p:nvPr/>
        </p:nvSpPr>
        <p:spPr bwMode="auto">
          <a:xfrm>
            <a:off x="1981200" y="2028825"/>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28" name="Oval 20"/>
          <p:cNvSpPr>
            <a:spLocks noChangeArrowheads="1"/>
          </p:cNvSpPr>
          <p:nvPr/>
        </p:nvSpPr>
        <p:spPr bwMode="auto">
          <a:xfrm>
            <a:off x="3048000" y="2028825"/>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29" name="Oval 21"/>
          <p:cNvSpPr>
            <a:spLocks noChangeArrowheads="1"/>
          </p:cNvSpPr>
          <p:nvPr/>
        </p:nvSpPr>
        <p:spPr bwMode="auto">
          <a:xfrm>
            <a:off x="4114800" y="2028825"/>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30" name="Oval 22"/>
          <p:cNvSpPr>
            <a:spLocks noChangeArrowheads="1"/>
          </p:cNvSpPr>
          <p:nvPr/>
        </p:nvSpPr>
        <p:spPr bwMode="auto">
          <a:xfrm>
            <a:off x="5181600" y="2028825"/>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31" name="Oval 23"/>
          <p:cNvSpPr>
            <a:spLocks noChangeArrowheads="1"/>
          </p:cNvSpPr>
          <p:nvPr/>
        </p:nvSpPr>
        <p:spPr bwMode="auto">
          <a:xfrm>
            <a:off x="5181600" y="1428750"/>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32" name="Oval 24"/>
          <p:cNvSpPr>
            <a:spLocks noChangeArrowheads="1"/>
          </p:cNvSpPr>
          <p:nvPr/>
        </p:nvSpPr>
        <p:spPr bwMode="auto">
          <a:xfrm>
            <a:off x="4114800" y="1428750"/>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33" name="Oval 25"/>
          <p:cNvSpPr>
            <a:spLocks noChangeArrowheads="1"/>
          </p:cNvSpPr>
          <p:nvPr/>
        </p:nvSpPr>
        <p:spPr bwMode="auto">
          <a:xfrm>
            <a:off x="3048000" y="1428750"/>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34" name="Rectangle 26"/>
          <p:cNvSpPr>
            <a:spLocks noChangeArrowheads="1"/>
          </p:cNvSpPr>
          <p:nvPr/>
        </p:nvSpPr>
        <p:spPr bwMode="auto">
          <a:xfrm>
            <a:off x="1828800" y="1343025"/>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35" name="Oval 27"/>
          <p:cNvSpPr>
            <a:spLocks noChangeArrowheads="1"/>
          </p:cNvSpPr>
          <p:nvPr/>
        </p:nvSpPr>
        <p:spPr bwMode="auto">
          <a:xfrm>
            <a:off x="1981200" y="1428750"/>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36" name="Rectangle 28"/>
          <p:cNvSpPr>
            <a:spLocks noChangeArrowheads="1"/>
          </p:cNvSpPr>
          <p:nvPr/>
        </p:nvSpPr>
        <p:spPr bwMode="auto">
          <a:xfrm>
            <a:off x="5029200" y="74295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37" name="Oval 29"/>
          <p:cNvSpPr>
            <a:spLocks noChangeArrowheads="1"/>
          </p:cNvSpPr>
          <p:nvPr/>
        </p:nvSpPr>
        <p:spPr bwMode="auto">
          <a:xfrm>
            <a:off x="5181600" y="828675"/>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38" name="Rectangle 30"/>
          <p:cNvSpPr>
            <a:spLocks noChangeArrowheads="1"/>
          </p:cNvSpPr>
          <p:nvPr/>
        </p:nvSpPr>
        <p:spPr bwMode="auto">
          <a:xfrm>
            <a:off x="3962400" y="74295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39" name="Oval 31"/>
          <p:cNvSpPr>
            <a:spLocks noChangeArrowheads="1"/>
          </p:cNvSpPr>
          <p:nvPr/>
        </p:nvSpPr>
        <p:spPr bwMode="auto">
          <a:xfrm>
            <a:off x="4114800" y="828675"/>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40" name="Rectangle 32"/>
          <p:cNvSpPr>
            <a:spLocks noChangeArrowheads="1"/>
          </p:cNvSpPr>
          <p:nvPr/>
        </p:nvSpPr>
        <p:spPr bwMode="auto">
          <a:xfrm>
            <a:off x="2895600" y="74295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41" name="Oval 33"/>
          <p:cNvSpPr>
            <a:spLocks noChangeArrowheads="1"/>
          </p:cNvSpPr>
          <p:nvPr/>
        </p:nvSpPr>
        <p:spPr bwMode="auto">
          <a:xfrm>
            <a:off x="3048000" y="828675"/>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42" name="Rectangle 34"/>
          <p:cNvSpPr>
            <a:spLocks noChangeArrowheads="1"/>
          </p:cNvSpPr>
          <p:nvPr/>
        </p:nvSpPr>
        <p:spPr bwMode="auto">
          <a:xfrm>
            <a:off x="1828800" y="74295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43" name="Oval 35"/>
          <p:cNvSpPr>
            <a:spLocks noChangeArrowheads="1"/>
          </p:cNvSpPr>
          <p:nvPr/>
        </p:nvSpPr>
        <p:spPr bwMode="auto">
          <a:xfrm>
            <a:off x="1981200" y="828675"/>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44" name="Oval 36"/>
          <p:cNvSpPr>
            <a:spLocks noChangeArrowheads="1"/>
          </p:cNvSpPr>
          <p:nvPr/>
        </p:nvSpPr>
        <p:spPr bwMode="auto">
          <a:xfrm>
            <a:off x="2133600" y="914400"/>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45" name="Text Box 37"/>
          <p:cNvSpPr txBox="1">
            <a:spLocks noChangeArrowheads="1"/>
          </p:cNvSpPr>
          <p:nvPr/>
        </p:nvSpPr>
        <p:spPr bwMode="auto">
          <a:xfrm>
            <a:off x="3276600" y="1219200"/>
            <a:ext cx="1524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sz="1200" b="1">
                <a:solidFill>
                  <a:schemeClr val="bg2"/>
                </a:solidFill>
                <a:latin typeface="Times New Roman" panose="02020603050405020304" pitchFamily="18" charset="0"/>
                <a:cs typeface="Times New Roman" panose="02020603050405020304" pitchFamily="18" charset="0"/>
              </a:rPr>
              <a:t>Pitch</a:t>
            </a:r>
            <a:r>
              <a:rPr lang="ar-SA" sz="1200" b="1">
                <a:solidFill>
                  <a:schemeClr val="bg2"/>
                </a:solidFill>
                <a:latin typeface="Times New Roman" panose="02020603050405020304" pitchFamily="18" charset="0"/>
                <a:cs typeface="Times New Roman" panose="02020603050405020304" pitchFamily="18" charset="0"/>
              </a:rPr>
              <a:t> </a:t>
            </a:r>
            <a:r>
              <a:rPr lang="en-US" sz="1200" b="1">
                <a:solidFill>
                  <a:schemeClr val="bg2"/>
                </a:solidFill>
                <a:latin typeface="Times New Roman" panose="02020603050405020304" pitchFamily="18" charset="0"/>
                <a:cs typeface="Times New Roman" panose="02020603050405020304" pitchFamily="18" charset="0"/>
              </a:rPr>
              <a:t>=</a:t>
            </a:r>
            <a:r>
              <a:rPr lang="ar-SA" sz="1200" b="1">
                <a:solidFill>
                  <a:schemeClr val="bg2"/>
                </a:solidFill>
                <a:latin typeface="Times New Roman (Arabic)" panose="02020603050405020304" pitchFamily="18" charset="0"/>
                <a:cs typeface="Times New Roman" panose="02020603050405020304" pitchFamily="18" charset="0"/>
              </a:rPr>
              <a:t>گام شبکه</a:t>
            </a:r>
            <a:r>
              <a:rPr lang="ar-SA" sz="1200" b="1">
                <a:solidFill>
                  <a:srgbClr val="FF3300"/>
                </a:solidFill>
                <a:latin typeface="Times New Roman (Arabic)" panose="02020603050405020304" pitchFamily="18" charset="0"/>
                <a:cs typeface="Times New Roman" panose="02020603050405020304" pitchFamily="18" charset="0"/>
              </a:rPr>
              <a:t> </a:t>
            </a:r>
            <a:r>
              <a:rPr lang="en-US" sz="1200">
                <a:latin typeface="Times New Roman (Arabic)" panose="02020603050405020304" pitchFamily="18" charset="0"/>
                <a:cs typeface="Times New Roman" panose="02020603050405020304" pitchFamily="18" charset="0"/>
              </a:rPr>
              <a:t> </a:t>
            </a:r>
            <a:endParaRPr lang="en-US" sz="1200">
              <a:latin typeface="Times New Roman" panose="02020603050405020304" pitchFamily="18" charset="0"/>
              <a:cs typeface="Times New Roman" panose="02020603050405020304" pitchFamily="18" charset="0"/>
            </a:endParaRPr>
          </a:p>
        </p:txBody>
      </p:sp>
      <p:sp>
        <p:nvSpPr>
          <p:cNvPr id="68646" name="Rectangle 38"/>
          <p:cNvSpPr>
            <a:spLocks noChangeArrowheads="1"/>
          </p:cNvSpPr>
          <p:nvPr/>
        </p:nvSpPr>
        <p:spPr bwMode="auto">
          <a:xfrm>
            <a:off x="3352800" y="1600200"/>
            <a:ext cx="1066800" cy="68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47" name="Oval 39"/>
          <p:cNvSpPr>
            <a:spLocks noChangeArrowheads="1"/>
          </p:cNvSpPr>
          <p:nvPr/>
        </p:nvSpPr>
        <p:spPr bwMode="auto">
          <a:xfrm>
            <a:off x="3200400" y="914400"/>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48" name="Oval 40"/>
          <p:cNvSpPr>
            <a:spLocks noChangeArrowheads="1"/>
          </p:cNvSpPr>
          <p:nvPr/>
        </p:nvSpPr>
        <p:spPr bwMode="auto">
          <a:xfrm>
            <a:off x="4267200" y="914400"/>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49" name="Oval 41"/>
          <p:cNvSpPr>
            <a:spLocks noChangeArrowheads="1"/>
          </p:cNvSpPr>
          <p:nvPr/>
        </p:nvSpPr>
        <p:spPr bwMode="auto">
          <a:xfrm>
            <a:off x="5334000" y="914400"/>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50" name="Oval 42"/>
          <p:cNvSpPr>
            <a:spLocks noChangeArrowheads="1"/>
          </p:cNvSpPr>
          <p:nvPr/>
        </p:nvSpPr>
        <p:spPr bwMode="auto">
          <a:xfrm>
            <a:off x="2133600" y="1514475"/>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51" name="Oval 43"/>
          <p:cNvSpPr>
            <a:spLocks noChangeArrowheads="1"/>
          </p:cNvSpPr>
          <p:nvPr/>
        </p:nvSpPr>
        <p:spPr bwMode="auto">
          <a:xfrm>
            <a:off x="3200400" y="1514475"/>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52" name="Oval 44"/>
          <p:cNvSpPr>
            <a:spLocks noChangeArrowheads="1"/>
          </p:cNvSpPr>
          <p:nvPr/>
        </p:nvSpPr>
        <p:spPr bwMode="auto">
          <a:xfrm>
            <a:off x="4267200" y="1514475"/>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53" name="Oval 45"/>
          <p:cNvSpPr>
            <a:spLocks noChangeArrowheads="1"/>
          </p:cNvSpPr>
          <p:nvPr/>
        </p:nvSpPr>
        <p:spPr bwMode="auto">
          <a:xfrm>
            <a:off x="5334000" y="1514475"/>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54" name="Oval 46"/>
          <p:cNvSpPr>
            <a:spLocks noChangeArrowheads="1"/>
          </p:cNvSpPr>
          <p:nvPr/>
        </p:nvSpPr>
        <p:spPr bwMode="auto">
          <a:xfrm>
            <a:off x="2133600" y="2114550"/>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55" name="Oval 47"/>
          <p:cNvSpPr>
            <a:spLocks noChangeArrowheads="1"/>
          </p:cNvSpPr>
          <p:nvPr/>
        </p:nvSpPr>
        <p:spPr bwMode="auto">
          <a:xfrm>
            <a:off x="3200400" y="2114550"/>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56" name="Oval 48"/>
          <p:cNvSpPr>
            <a:spLocks noChangeArrowheads="1"/>
          </p:cNvSpPr>
          <p:nvPr/>
        </p:nvSpPr>
        <p:spPr bwMode="auto">
          <a:xfrm>
            <a:off x="4267200" y="2114550"/>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57" name="Oval 49"/>
          <p:cNvSpPr>
            <a:spLocks noChangeArrowheads="1"/>
          </p:cNvSpPr>
          <p:nvPr/>
        </p:nvSpPr>
        <p:spPr bwMode="auto">
          <a:xfrm>
            <a:off x="5334000" y="2114550"/>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58" name="Oval 50"/>
          <p:cNvSpPr>
            <a:spLocks noChangeArrowheads="1"/>
          </p:cNvSpPr>
          <p:nvPr/>
        </p:nvSpPr>
        <p:spPr bwMode="auto">
          <a:xfrm>
            <a:off x="2133600" y="2714625"/>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59" name="Oval 51"/>
          <p:cNvSpPr>
            <a:spLocks noChangeArrowheads="1"/>
          </p:cNvSpPr>
          <p:nvPr/>
        </p:nvSpPr>
        <p:spPr bwMode="auto">
          <a:xfrm>
            <a:off x="3200400" y="2714625"/>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60" name="Oval 52"/>
          <p:cNvSpPr>
            <a:spLocks noChangeArrowheads="1"/>
          </p:cNvSpPr>
          <p:nvPr/>
        </p:nvSpPr>
        <p:spPr bwMode="auto">
          <a:xfrm>
            <a:off x="4267200" y="2714625"/>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61" name="Oval 53"/>
          <p:cNvSpPr>
            <a:spLocks noChangeArrowheads="1"/>
          </p:cNvSpPr>
          <p:nvPr/>
        </p:nvSpPr>
        <p:spPr bwMode="auto">
          <a:xfrm>
            <a:off x="5334000" y="2714625"/>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62" name="Line 54"/>
          <p:cNvSpPr>
            <a:spLocks noChangeShapeType="1"/>
          </p:cNvSpPr>
          <p:nvPr/>
        </p:nvSpPr>
        <p:spPr bwMode="auto">
          <a:xfrm>
            <a:off x="5638800" y="1085850"/>
            <a:ext cx="914400" cy="1588"/>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8663" name="Line 55"/>
          <p:cNvSpPr>
            <a:spLocks noChangeShapeType="1"/>
          </p:cNvSpPr>
          <p:nvPr/>
        </p:nvSpPr>
        <p:spPr bwMode="auto">
          <a:xfrm>
            <a:off x="5791200" y="914400"/>
            <a:ext cx="609600" cy="1588"/>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8664" name="Line 56"/>
          <p:cNvSpPr>
            <a:spLocks noChangeShapeType="1"/>
          </p:cNvSpPr>
          <p:nvPr/>
        </p:nvSpPr>
        <p:spPr bwMode="auto">
          <a:xfrm>
            <a:off x="5943600" y="1257300"/>
            <a:ext cx="1219200" cy="1588"/>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8665" name="Text Box 57"/>
          <p:cNvSpPr txBox="1">
            <a:spLocks noChangeArrowheads="1"/>
          </p:cNvSpPr>
          <p:nvPr/>
        </p:nvSpPr>
        <p:spPr bwMode="auto">
          <a:xfrm>
            <a:off x="6553200" y="1000125"/>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600" b="1">
                <a:latin typeface="Times New Roman (Arabic)" panose="02020603050405020304" pitchFamily="18" charset="0"/>
                <a:cs typeface="Times New Roman" panose="02020603050405020304" pitchFamily="18" charset="0"/>
              </a:rPr>
              <a:t>سوخت</a:t>
            </a:r>
            <a:endParaRPr lang="en-US" sz="1600" b="1">
              <a:latin typeface="Times New Roman" panose="02020603050405020304" pitchFamily="18" charset="0"/>
              <a:cs typeface="Times New Roman" panose="02020603050405020304" pitchFamily="18" charset="0"/>
            </a:endParaRPr>
          </a:p>
        </p:txBody>
      </p:sp>
      <p:sp>
        <p:nvSpPr>
          <p:cNvPr id="68666" name="Text Box 58"/>
          <p:cNvSpPr txBox="1">
            <a:spLocks noChangeArrowheads="1"/>
          </p:cNvSpPr>
          <p:nvPr/>
        </p:nvSpPr>
        <p:spPr bwMode="auto">
          <a:xfrm>
            <a:off x="6400800" y="828675"/>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600" b="1">
                <a:latin typeface="Times New Roman (Arabic)" panose="02020603050405020304" pitchFamily="18" charset="0"/>
                <a:cs typeface="Times New Roman" panose="02020603050405020304" pitchFamily="18" charset="0"/>
              </a:rPr>
              <a:t>غلاف</a:t>
            </a:r>
            <a:endParaRPr lang="en-US" sz="1600" b="1">
              <a:latin typeface="Times New Roman" panose="02020603050405020304" pitchFamily="18" charset="0"/>
              <a:cs typeface="Times New Roman" panose="02020603050405020304" pitchFamily="18" charset="0"/>
            </a:endParaRPr>
          </a:p>
        </p:txBody>
      </p:sp>
      <p:sp>
        <p:nvSpPr>
          <p:cNvPr id="68667" name="Text Box 59"/>
          <p:cNvSpPr txBox="1">
            <a:spLocks noChangeArrowheads="1"/>
          </p:cNvSpPr>
          <p:nvPr/>
        </p:nvSpPr>
        <p:spPr bwMode="auto">
          <a:xfrm>
            <a:off x="7162800" y="1171575"/>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600" b="1">
                <a:latin typeface="Times New Roman (Arabic)" panose="02020603050405020304" pitchFamily="18" charset="0"/>
                <a:cs typeface="Times New Roman" panose="02020603050405020304" pitchFamily="18" charset="0"/>
              </a:rPr>
              <a:t>کندکننده</a:t>
            </a:r>
            <a:endParaRPr lang="en-US" sz="1600" b="1">
              <a:latin typeface="Times New Roman" panose="02020603050405020304" pitchFamily="18" charset="0"/>
              <a:cs typeface="Times New Roman" panose="02020603050405020304" pitchFamily="18" charset="0"/>
            </a:endParaRPr>
          </a:p>
        </p:txBody>
      </p:sp>
      <p:sp>
        <p:nvSpPr>
          <p:cNvPr id="68668" name="Oval 60"/>
          <p:cNvSpPr>
            <a:spLocks noChangeArrowheads="1"/>
          </p:cNvSpPr>
          <p:nvPr/>
        </p:nvSpPr>
        <p:spPr bwMode="auto">
          <a:xfrm>
            <a:off x="1219200" y="4514850"/>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69" name="Oval 61"/>
          <p:cNvSpPr>
            <a:spLocks noChangeArrowheads="1"/>
          </p:cNvSpPr>
          <p:nvPr/>
        </p:nvSpPr>
        <p:spPr bwMode="auto">
          <a:xfrm>
            <a:off x="2895600" y="4514850"/>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70" name="Oval 62"/>
          <p:cNvSpPr>
            <a:spLocks noChangeArrowheads="1"/>
          </p:cNvSpPr>
          <p:nvPr/>
        </p:nvSpPr>
        <p:spPr bwMode="auto">
          <a:xfrm>
            <a:off x="2895600" y="3657600"/>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71" name="Oval 63"/>
          <p:cNvSpPr>
            <a:spLocks noChangeArrowheads="1"/>
          </p:cNvSpPr>
          <p:nvPr/>
        </p:nvSpPr>
        <p:spPr bwMode="auto">
          <a:xfrm>
            <a:off x="1219200" y="3657600"/>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72" name="Oval 64"/>
          <p:cNvSpPr>
            <a:spLocks noChangeArrowheads="1"/>
          </p:cNvSpPr>
          <p:nvPr/>
        </p:nvSpPr>
        <p:spPr bwMode="auto">
          <a:xfrm>
            <a:off x="1371600" y="3743325"/>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73" name="Oval 65"/>
          <p:cNvSpPr>
            <a:spLocks noChangeArrowheads="1"/>
          </p:cNvSpPr>
          <p:nvPr/>
        </p:nvSpPr>
        <p:spPr bwMode="auto">
          <a:xfrm>
            <a:off x="3048000" y="3743325"/>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74" name="Oval 66"/>
          <p:cNvSpPr>
            <a:spLocks noChangeArrowheads="1"/>
          </p:cNvSpPr>
          <p:nvPr/>
        </p:nvSpPr>
        <p:spPr bwMode="auto">
          <a:xfrm>
            <a:off x="1371600" y="4600575"/>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75" name="Oval 67"/>
          <p:cNvSpPr>
            <a:spLocks noChangeArrowheads="1"/>
          </p:cNvSpPr>
          <p:nvPr/>
        </p:nvSpPr>
        <p:spPr bwMode="auto">
          <a:xfrm>
            <a:off x="3048000" y="4600575"/>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76" name="Text Box 68"/>
          <p:cNvSpPr txBox="1">
            <a:spLocks noChangeArrowheads="1"/>
          </p:cNvSpPr>
          <p:nvPr/>
        </p:nvSpPr>
        <p:spPr bwMode="auto">
          <a:xfrm>
            <a:off x="609600" y="5257800"/>
            <a:ext cx="7543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sz="1600" b="1">
                <a:solidFill>
                  <a:schemeClr val="folHlink"/>
                </a:solidFill>
                <a:latin typeface="Times New Roman" panose="02020603050405020304" pitchFamily="18" charset="0"/>
                <a:cs typeface="Times New Roman" panose="02020603050405020304" pitchFamily="18" charset="0"/>
              </a:rPr>
              <a:t>4 x ¼ =1   </a:t>
            </a:r>
            <a:r>
              <a:rPr lang="ar-SA" sz="1600" b="1">
                <a:solidFill>
                  <a:schemeClr val="folHlink"/>
                </a:solidFill>
                <a:latin typeface="Times New Roman (Arabic)" panose="02020603050405020304" pitchFamily="18" charset="0"/>
                <a:cs typeface="Times New Roman" panose="02020603050405020304" pitchFamily="18" charset="0"/>
              </a:rPr>
              <a:t>تعداد سوخت های واقع در سلول معادل شبکه واحد</a:t>
            </a:r>
            <a:r>
              <a:rPr lang="en-US" sz="1600" b="1">
                <a:solidFill>
                  <a:schemeClr val="folHlink"/>
                </a:solidFill>
                <a:latin typeface="Times New Roman (Arabic)" panose="02020603050405020304" pitchFamily="18" charset="0"/>
                <a:cs typeface="Times New Roman" panose="02020603050405020304" pitchFamily="18" charset="0"/>
              </a:rPr>
              <a:t> </a:t>
            </a:r>
            <a:endParaRPr lang="en-US" sz="1600" b="1">
              <a:solidFill>
                <a:schemeClr val="folHlink"/>
              </a:solidFill>
              <a:latin typeface="Times New Roman" panose="02020603050405020304" pitchFamily="18" charset="0"/>
              <a:cs typeface="Times New Roman" panose="02020603050405020304" pitchFamily="18" charset="0"/>
            </a:endParaRPr>
          </a:p>
          <a:p>
            <a:r>
              <a:rPr lang="en-US" sz="1600" b="1">
                <a:solidFill>
                  <a:schemeClr val="folHlink"/>
                </a:solidFill>
                <a:latin typeface="Times New Roman" panose="02020603050405020304" pitchFamily="18" charset="0"/>
                <a:cs typeface="Times New Roman" panose="02020603050405020304" pitchFamily="18" charset="0"/>
              </a:rPr>
              <a:t>P  = </a:t>
            </a:r>
            <a:r>
              <a:rPr lang="ar-SA" sz="1600" b="1">
                <a:solidFill>
                  <a:schemeClr val="folHlink"/>
                </a:solidFill>
                <a:latin typeface="Times New Roman (Arabic)" panose="02020603050405020304" pitchFamily="18" charset="0"/>
                <a:cs typeface="Times New Roman" panose="02020603050405020304" pitchFamily="18" charset="0"/>
              </a:rPr>
              <a:t>گام شبکه</a:t>
            </a:r>
            <a:r>
              <a:rPr lang="en-US" sz="1600" b="1">
                <a:solidFill>
                  <a:schemeClr val="folHlink"/>
                </a:solidFill>
                <a:latin typeface="Times New Roman (Arabic)" panose="02020603050405020304" pitchFamily="18" charset="0"/>
                <a:cs typeface="Times New Roman" panose="02020603050405020304" pitchFamily="18" charset="0"/>
              </a:rPr>
              <a:t> </a:t>
            </a:r>
            <a:r>
              <a:rPr lang="en-US" sz="1600" b="1">
                <a:solidFill>
                  <a:schemeClr val="folHlink"/>
                </a:solidFill>
                <a:latin typeface="Times New Roman" panose="02020603050405020304" pitchFamily="18" charset="0"/>
                <a:cs typeface="Times New Roman" panose="02020603050405020304" pitchFamily="18" charset="0"/>
              </a:rPr>
              <a:t>            </a:t>
            </a:r>
          </a:p>
          <a:p>
            <a:r>
              <a:rPr lang="en-US" sz="1600" b="1">
                <a:solidFill>
                  <a:schemeClr val="folHlink"/>
                </a:solidFill>
                <a:latin typeface="Times New Roman" panose="02020603050405020304" pitchFamily="18" charset="0"/>
                <a:cs typeface="Times New Roman" panose="02020603050405020304" pitchFamily="18" charset="0"/>
              </a:rPr>
              <a:t>P x P = P</a:t>
            </a:r>
            <a:r>
              <a:rPr lang="en-US" sz="1600" b="1" baseline="30000">
                <a:solidFill>
                  <a:schemeClr val="folHlink"/>
                </a:solidFill>
                <a:latin typeface="Times New Roman" panose="02020603050405020304" pitchFamily="18" charset="0"/>
                <a:cs typeface="Times New Roman" panose="02020603050405020304" pitchFamily="18" charset="0"/>
              </a:rPr>
              <a:t>2       </a:t>
            </a:r>
            <a:r>
              <a:rPr lang="ar-SA" sz="1600" b="1">
                <a:solidFill>
                  <a:schemeClr val="folHlink"/>
                </a:solidFill>
                <a:latin typeface="Times New Roman (Arabic)" panose="02020603050405020304" pitchFamily="18" charset="0"/>
                <a:cs typeface="Times New Roman" panose="02020603050405020304" pitchFamily="18" charset="0"/>
              </a:rPr>
              <a:t>مساحت شبکه واحد</a:t>
            </a:r>
            <a:r>
              <a:rPr lang="en-US" sz="1600" b="1">
                <a:solidFill>
                  <a:schemeClr val="folHlink"/>
                </a:solidFill>
                <a:latin typeface="Times New Roman (Arabic)" panose="02020603050405020304" pitchFamily="18" charset="0"/>
                <a:cs typeface="Times New Roman" panose="02020603050405020304" pitchFamily="18" charset="0"/>
              </a:rPr>
              <a:t> </a:t>
            </a:r>
            <a:r>
              <a:rPr lang="en-US" sz="1600" b="1">
                <a:solidFill>
                  <a:schemeClr val="folHlink"/>
                </a:solidFill>
                <a:latin typeface="Times New Roman" panose="02020603050405020304" pitchFamily="18" charset="0"/>
                <a:cs typeface="Times New Roman" panose="02020603050405020304" pitchFamily="18" charset="0"/>
              </a:rPr>
              <a:t>  </a:t>
            </a:r>
          </a:p>
          <a:p>
            <a:r>
              <a:rPr lang="en-US" sz="1600" b="1">
                <a:solidFill>
                  <a:schemeClr val="folHlink"/>
                </a:solidFill>
                <a:latin typeface="Times New Roman" panose="02020603050405020304" pitchFamily="18" charset="0"/>
                <a:cs typeface="Times New Roman" panose="02020603050405020304" pitchFamily="18" charset="0"/>
              </a:rPr>
              <a:t>S = πR</a:t>
            </a:r>
            <a:r>
              <a:rPr lang="en-US" sz="1600" b="1" baseline="-25000">
                <a:solidFill>
                  <a:schemeClr val="folHlink"/>
                </a:solidFill>
                <a:latin typeface="Times New Roman" panose="02020603050405020304" pitchFamily="18" charset="0"/>
                <a:cs typeface="Times New Roman" panose="02020603050405020304" pitchFamily="18" charset="0"/>
              </a:rPr>
              <a:t>Cell</a:t>
            </a:r>
            <a:r>
              <a:rPr lang="en-US" sz="1600" b="1" baseline="30000">
                <a:solidFill>
                  <a:schemeClr val="folHlink"/>
                </a:solidFill>
                <a:latin typeface="Times New Roman" panose="02020603050405020304" pitchFamily="18" charset="0"/>
                <a:cs typeface="Times New Roman" panose="02020603050405020304" pitchFamily="18" charset="0"/>
              </a:rPr>
              <a:t>2           </a:t>
            </a:r>
            <a:r>
              <a:rPr lang="ar-SA" sz="1600" b="1">
                <a:solidFill>
                  <a:schemeClr val="folHlink"/>
                </a:solidFill>
                <a:latin typeface="Times New Roman (Arabic)" panose="02020603050405020304" pitchFamily="18" charset="0"/>
                <a:cs typeface="Times New Roman" panose="02020603050405020304" pitchFamily="18" charset="0"/>
              </a:rPr>
              <a:t>مساحت</a:t>
            </a:r>
            <a:r>
              <a:rPr lang="ar-SA" sz="1600" b="1">
                <a:solidFill>
                  <a:schemeClr val="folHlink"/>
                </a:solidFill>
                <a:latin typeface="Times New Roman" panose="02020603050405020304" pitchFamily="18" charset="0"/>
                <a:cs typeface="Times New Roman" panose="02020603050405020304" pitchFamily="18" charset="0"/>
              </a:rPr>
              <a:t> </a:t>
            </a:r>
            <a:r>
              <a:rPr lang="ar-SA" sz="1600" b="1">
                <a:solidFill>
                  <a:schemeClr val="folHlink"/>
                </a:solidFill>
                <a:latin typeface="Times New Roman (Arabic)" panose="02020603050405020304" pitchFamily="18" charset="0"/>
                <a:cs typeface="Times New Roman" panose="02020603050405020304" pitchFamily="18" charset="0"/>
              </a:rPr>
              <a:t>سلول معادل</a:t>
            </a:r>
            <a:endParaRPr lang="en-US" sz="1600" b="1">
              <a:solidFill>
                <a:schemeClr val="folHlink"/>
              </a:solidFill>
              <a:latin typeface="Times New Roman (Arabic)" panose="02020603050405020304" pitchFamily="18" charset="0"/>
              <a:cs typeface="Times New Roman" panose="02020603050405020304" pitchFamily="18" charset="0"/>
            </a:endParaRPr>
          </a:p>
          <a:p>
            <a:r>
              <a:rPr lang="en-US" sz="1600" b="1">
                <a:solidFill>
                  <a:schemeClr val="folHlink"/>
                </a:solidFill>
                <a:latin typeface="Times New Roman" panose="02020603050405020304" pitchFamily="18" charset="0"/>
                <a:cs typeface="Times New Roman" panose="02020603050405020304" pitchFamily="18" charset="0"/>
              </a:rPr>
              <a:t>S = P</a:t>
            </a:r>
            <a:r>
              <a:rPr lang="en-US" sz="1600" b="1" baseline="30000">
                <a:solidFill>
                  <a:schemeClr val="folHlink"/>
                </a:solidFill>
                <a:latin typeface="Times New Roman" panose="02020603050405020304" pitchFamily="18" charset="0"/>
                <a:cs typeface="Times New Roman" panose="02020603050405020304" pitchFamily="18" charset="0"/>
              </a:rPr>
              <a:t>2                                                                        </a:t>
            </a:r>
          </a:p>
          <a:p>
            <a:r>
              <a:rPr lang="en-US" sz="1600" b="1">
                <a:solidFill>
                  <a:schemeClr val="folHlink"/>
                </a:solidFill>
                <a:latin typeface="Times New Roman" panose="02020603050405020304" pitchFamily="18" charset="0"/>
                <a:cs typeface="Times New Roman" panose="02020603050405020304" pitchFamily="18" charset="0"/>
              </a:rPr>
              <a:t>πR</a:t>
            </a:r>
            <a:r>
              <a:rPr lang="en-US" sz="1600" b="1" baseline="-25000">
                <a:solidFill>
                  <a:schemeClr val="folHlink"/>
                </a:solidFill>
                <a:latin typeface="Times New Roman" panose="02020603050405020304" pitchFamily="18" charset="0"/>
                <a:cs typeface="Times New Roman" panose="02020603050405020304" pitchFamily="18" charset="0"/>
              </a:rPr>
              <a:t>Cell</a:t>
            </a:r>
            <a:r>
              <a:rPr lang="en-US" sz="1600" b="1" baseline="30000">
                <a:solidFill>
                  <a:schemeClr val="folHlink"/>
                </a:solidFill>
                <a:latin typeface="Times New Roman" panose="02020603050405020304" pitchFamily="18" charset="0"/>
                <a:cs typeface="Times New Roman" panose="02020603050405020304" pitchFamily="18" charset="0"/>
              </a:rPr>
              <a:t>2  </a:t>
            </a:r>
            <a:r>
              <a:rPr lang="en-US" sz="1600" b="1">
                <a:solidFill>
                  <a:schemeClr val="folHlink"/>
                </a:solidFill>
                <a:latin typeface="Times New Roman" panose="02020603050405020304" pitchFamily="18" charset="0"/>
                <a:cs typeface="Times New Roman" panose="02020603050405020304" pitchFamily="18" charset="0"/>
              </a:rPr>
              <a:t>=  P</a:t>
            </a:r>
            <a:r>
              <a:rPr lang="en-US" sz="1600" b="1" baseline="30000">
                <a:solidFill>
                  <a:schemeClr val="folHlink"/>
                </a:solidFill>
                <a:latin typeface="Times New Roman" panose="02020603050405020304" pitchFamily="18" charset="0"/>
                <a:cs typeface="Times New Roman" panose="02020603050405020304" pitchFamily="18" charset="0"/>
              </a:rPr>
              <a:t>2          </a:t>
            </a:r>
            <a:r>
              <a:rPr lang="en-US" sz="1600" b="1">
                <a:solidFill>
                  <a:schemeClr val="folHlink"/>
                </a:solidFill>
                <a:latin typeface="Times New Roman" panose="02020603050405020304" pitchFamily="18" charset="0"/>
                <a:cs typeface="Times New Roman" panose="02020603050405020304" pitchFamily="18" charset="0"/>
              </a:rPr>
              <a:t>R</a:t>
            </a:r>
            <a:r>
              <a:rPr lang="en-US" sz="1600" b="1" baseline="-25000">
                <a:solidFill>
                  <a:schemeClr val="folHlink"/>
                </a:solidFill>
                <a:latin typeface="Times New Roman" panose="02020603050405020304" pitchFamily="18" charset="0"/>
                <a:cs typeface="Times New Roman" panose="02020603050405020304" pitchFamily="18" charset="0"/>
              </a:rPr>
              <a:t>Cell</a:t>
            </a:r>
            <a:r>
              <a:rPr lang="en-US" sz="1600" b="1" baseline="30000">
                <a:solidFill>
                  <a:schemeClr val="folHlink"/>
                </a:solidFill>
                <a:latin typeface="Times New Roman" panose="02020603050405020304" pitchFamily="18" charset="0"/>
                <a:cs typeface="Times New Roman" panose="02020603050405020304" pitchFamily="18" charset="0"/>
              </a:rPr>
              <a:t>2 </a:t>
            </a:r>
            <a:r>
              <a:rPr lang="en-US" sz="1600" b="1">
                <a:solidFill>
                  <a:schemeClr val="folHlink"/>
                </a:solidFill>
                <a:latin typeface="Times New Roman" panose="02020603050405020304" pitchFamily="18" charset="0"/>
                <a:cs typeface="Times New Roman" panose="02020603050405020304" pitchFamily="18" charset="0"/>
              </a:rPr>
              <a:t>= P</a:t>
            </a:r>
            <a:r>
              <a:rPr lang="en-US" sz="1600" b="1" baseline="30000">
                <a:solidFill>
                  <a:schemeClr val="folHlink"/>
                </a:solidFill>
                <a:latin typeface="Times New Roman" panose="02020603050405020304" pitchFamily="18" charset="0"/>
                <a:cs typeface="Times New Roman" panose="02020603050405020304" pitchFamily="18" charset="0"/>
              </a:rPr>
              <a:t>2  </a:t>
            </a:r>
            <a:r>
              <a:rPr lang="en-US" sz="1600" b="1">
                <a:solidFill>
                  <a:schemeClr val="folHlink"/>
                </a:solidFill>
                <a:latin typeface="Times New Roman" panose="02020603050405020304" pitchFamily="18" charset="0"/>
                <a:cs typeface="Times New Roman" panose="02020603050405020304" pitchFamily="18" charset="0"/>
              </a:rPr>
              <a:t>/ π</a:t>
            </a:r>
            <a:r>
              <a:rPr lang="en-US" sz="1600" b="1" baseline="30000">
                <a:solidFill>
                  <a:schemeClr val="folHlink"/>
                </a:solidFill>
                <a:latin typeface="Times New Roman" panose="02020603050405020304" pitchFamily="18" charset="0"/>
                <a:cs typeface="Times New Roman" panose="02020603050405020304" pitchFamily="18" charset="0"/>
              </a:rPr>
              <a:t>               </a:t>
            </a:r>
            <a:r>
              <a:rPr lang="en-US" sz="1600" b="1">
                <a:solidFill>
                  <a:schemeClr val="folHlink"/>
                </a:solidFill>
                <a:latin typeface="Times New Roman" panose="02020603050405020304" pitchFamily="18" charset="0"/>
                <a:cs typeface="Times New Roman" panose="02020603050405020304" pitchFamily="18" charset="0"/>
              </a:rPr>
              <a:t>R</a:t>
            </a:r>
            <a:r>
              <a:rPr lang="en-US" sz="1600" b="1" baseline="-25000">
                <a:solidFill>
                  <a:schemeClr val="folHlink"/>
                </a:solidFill>
                <a:latin typeface="Times New Roman" panose="02020603050405020304" pitchFamily="18" charset="0"/>
                <a:cs typeface="Times New Roman" panose="02020603050405020304" pitchFamily="18" charset="0"/>
              </a:rPr>
              <a:t>Cell</a:t>
            </a:r>
            <a:r>
              <a:rPr lang="en-US" sz="1600" b="1" baseline="30000">
                <a:solidFill>
                  <a:schemeClr val="folHlink"/>
                </a:solidFill>
                <a:latin typeface="Times New Roman" panose="02020603050405020304" pitchFamily="18" charset="0"/>
                <a:cs typeface="Times New Roman" panose="02020603050405020304" pitchFamily="18" charset="0"/>
              </a:rPr>
              <a:t>  </a:t>
            </a:r>
            <a:r>
              <a:rPr lang="en-US" sz="1600" b="1">
                <a:solidFill>
                  <a:schemeClr val="folHlink"/>
                </a:solidFill>
                <a:latin typeface="Times New Roman" panose="02020603050405020304" pitchFamily="18" charset="0"/>
                <a:cs typeface="Times New Roman" panose="02020603050405020304" pitchFamily="18" charset="0"/>
              </a:rPr>
              <a:t>== P /√π</a:t>
            </a:r>
            <a:r>
              <a:rPr lang="en-US" sz="1600" b="1" baseline="30000">
                <a:solidFill>
                  <a:schemeClr val="folHlink"/>
                </a:solidFill>
                <a:latin typeface="Times New Roman" panose="02020603050405020304" pitchFamily="18" charset="0"/>
                <a:cs typeface="Times New Roman" panose="02020603050405020304" pitchFamily="18" charset="0"/>
              </a:rPr>
              <a:t>   </a:t>
            </a:r>
          </a:p>
          <a:p>
            <a:endParaRPr lang="en-US" sz="1600" b="1" baseline="30000">
              <a:solidFill>
                <a:schemeClr val="folHlink"/>
              </a:solidFill>
              <a:latin typeface="Times New Roman" panose="02020603050405020304" pitchFamily="18" charset="0"/>
              <a:cs typeface="Times New Roman" panose="02020603050405020304" pitchFamily="18" charset="0"/>
            </a:endParaRPr>
          </a:p>
          <a:p>
            <a:endParaRPr lang="en-US" sz="1600" b="1" baseline="30000">
              <a:solidFill>
                <a:schemeClr val="folHlink"/>
              </a:solidFill>
              <a:latin typeface="Times New Roman" panose="02020603050405020304" pitchFamily="18" charset="0"/>
              <a:cs typeface="Times New Roman" panose="02020603050405020304" pitchFamily="18" charset="0"/>
            </a:endParaRPr>
          </a:p>
          <a:p>
            <a:r>
              <a:rPr lang="en-US" sz="1200" baseline="30000">
                <a:latin typeface="Times New Roman" panose="02020603050405020304" pitchFamily="18" charset="0"/>
                <a:cs typeface="Times New Roman" panose="02020603050405020304" pitchFamily="18" charset="0"/>
              </a:rPr>
              <a:t>              </a:t>
            </a:r>
            <a:endParaRPr lang="en-US" sz="1200">
              <a:latin typeface="Times New Roman" panose="02020603050405020304" pitchFamily="18" charset="0"/>
              <a:cs typeface="Times New Roman" panose="02020603050405020304" pitchFamily="18" charset="0"/>
            </a:endParaRPr>
          </a:p>
          <a:p>
            <a:endParaRPr lang="en-US" sz="1200">
              <a:latin typeface="Times New Roman" panose="02020603050405020304" pitchFamily="18" charset="0"/>
              <a:cs typeface="Times New Roman" panose="02020603050405020304" pitchFamily="18" charset="0"/>
            </a:endParaRPr>
          </a:p>
        </p:txBody>
      </p:sp>
      <p:sp>
        <p:nvSpPr>
          <p:cNvPr id="68677" name="Text Box 69"/>
          <p:cNvSpPr txBox="1">
            <a:spLocks noChangeArrowheads="1"/>
          </p:cNvSpPr>
          <p:nvPr/>
        </p:nvSpPr>
        <p:spPr bwMode="auto">
          <a:xfrm>
            <a:off x="406400" y="4972050"/>
            <a:ext cx="5080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600" b="1">
                <a:solidFill>
                  <a:srgbClr val="CCECFF"/>
                </a:solidFill>
                <a:latin typeface="Times New Roman (Arabic)" panose="02020603050405020304" pitchFamily="18" charset="0"/>
                <a:cs typeface="Times New Roman" panose="02020603050405020304" pitchFamily="18" charset="0"/>
              </a:rPr>
              <a:t>شبکه معادل(سلول واحد) قلب راکتور با  شبکه مربعی</a:t>
            </a:r>
            <a:endParaRPr lang="en-US" sz="1600" b="1">
              <a:solidFill>
                <a:srgbClr val="CCECFF"/>
              </a:solidFill>
              <a:latin typeface="Times New Roman" panose="02020603050405020304" pitchFamily="18" charset="0"/>
              <a:cs typeface="Times New Roman" panose="02020603050405020304" pitchFamily="18" charset="0"/>
            </a:endParaRPr>
          </a:p>
        </p:txBody>
      </p:sp>
      <p:sp>
        <p:nvSpPr>
          <p:cNvPr id="68678" name="Text Box 70"/>
          <p:cNvSpPr txBox="1">
            <a:spLocks noChangeArrowheads="1"/>
          </p:cNvSpPr>
          <p:nvPr/>
        </p:nvSpPr>
        <p:spPr bwMode="auto">
          <a:xfrm>
            <a:off x="1727200" y="3257550"/>
            <a:ext cx="44704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a:r>
              <a:rPr lang="en-US" sz="1200">
                <a:latin typeface="Times New Roman (Arabic)" panose="02020603050405020304" pitchFamily="18" charset="0"/>
                <a:cs typeface="Times New Roman" panose="02020603050405020304" pitchFamily="18" charset="0"/>
              </a:rPr>
              <a:t> </a:t>
            </a:r>
            <a:r>
              <a:rPr lang="fa-IR" sz="1600" b="1">
                <a:solidFill>
                  <a:srgbClr val="CCECFF"/>
                </a:solidFill>
                <a:latin typeface="Times New Roman (Arabic)" panose="02020603050405020304" pitchFamily="18" charset="0"/>
                <a:cs typeface="Times New Roman" panose="02020603050405020304" pitchFamily="18" charset="0"/>
              </a:rPr>
              <a:t>شکل  14-  </a:t>
            </a:r>
            <a:r>
              <a:rPr lang="ar-SA" sz="1600" b="1">
                <a:solidFill>
                  <a:srgbClr val="CCECFF"/>
                </a:solidFill>
                <a:latin typeface="Times New Roman (Arabic)" panose="02020603050405020304" pitchFamily="18" charset="0"/>
                <a:cs typeface="Times New Roman" panose="02020603050405020304" pitchFamily="18" charset="0"/>
              </a:rPr>
              <a:t>قلب راکتور با  شبکه مربعی</a:t>
            </a:r>
            <a:endParaRPr lang="en-US" sz="1600" b="1">
              <a:solidFill>
                <a:srgbClr val="CCECFF"/>
              </a:solidFill>
              <a:latin typeface="Times New Roman (Arabic)" panose="02020603050405020304" pitchFamily="18" charset="0"/>
              <a:cs typeface="Times New Roman" panose="02020603050405020304" pitchFamily="18" charset="0"/>
            </a:endParaRPr>
          </a:p>
        </p:txBody>
      </p:sp>
      <p:sp>
        <p:nvSpPr>
          <p:cNvPr id="68679" name="Line 71"/>
          <p:cNvSpPr>
            <a:spLocks noChangeShapeType="1"/>
          </p:cNvSpPr>
          <p:nvPr/>
        </p:nvSpPr>
        <p:spPr bwMode="auto">
          <a:xfrm>
            <a:off x="3657600" y="4314825"/>
            <a:ext cx="1422400"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8680" name="Oval 72"/>
          <p:cNvSpPr>
            <a:spLocks noChangeArrowheads="1"/>
          </p:cNvSpPr>
          <p:nvPr/>
        </p:nvSpPr>
        <p:spPr bwMode="auto">
          <a:xfrm>
            <a:off x="5842000" y="4057650"/>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81" name="Oval 73"/>
          <p:cNvSpPr>
            <a:spLocks noChangeArrowheads="1"/>
          </p:cNvSpPr>
          <p:nvPr/>
        </p:nvSpPr>
        <p:spPr bwMode="auto">
          <a:xfrm>
            <a:off x="5994400" y="4143375"/>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8682" name="Line 74"/>
          <p:cNvSpPr>
            <a:spLocks noChangeShapeType="1"/>
          </p:cNvSpPr>
          <p:nvPr/>
        </p:nvSpPr>
        <p:spPr bwMode="auto">
          <a:xfrm flipV="1">
            <a:off x="6299200" y="4257675"/>
            <a:ext cx="1219200"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8683" name="Line 75"/>
          <p:cNvSpPr>
            <a:spLocks noChangeShapeType="1"/>
          </p:cNvSpPr>
          <p:nvPr/>
        </p:nvSpPr>
        <p:spPr bwMode="auto">
          <a:xfrm flipV="1">
            <a:off x="6299200" y="3914775"/>
            <a:ext cx="1117600" cy="200025"/>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8684" name="Line 76"/>
          <p:cNvSpPr>
            <a:spLocks noChangeShapeType="1"/>
          </p:cNvSpPr>
          <p:nvPr/>
        </p:nvSpPr>
        <p:spPr bwMode="auto">
          <a:xfrm>
            <a:off x="6502400" y="4486275"/>
            <a:ext cx="1219200" cy="1588"/>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8685" name="Text Box 77"/>
          <p:cNvSpPr txBox="1">
            <a:spLocks noChangeArrowheads="1"/>
          </p:cNvSpPr>
          <p:nvPr/>
        </p:nvSpPr>
        <p:spPr bwMode="auto">
          <a:xfrm>
            <a:off x="7391400" y="4038600"/>
            <a:ext cx="10668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200">
                <a:latin typeface="Times New Roman (Arabic)" panose="02020603050405020304" pitchFamily="18" charset="0"/>
                <a:cs typeface="Times New Roman" panose="02020603050405020304" pitchFamily="18" charset="0"/>
              </a:rPr>
              <a:t>سوخت</a:t>
            </a:r>
            <a:endParaRPr lang="en-US" sz="1200">
              <a:latin typeface="Times New Roman" panose="02020603050405020304" pitchFamily="18" charset="0"/>
              <a:cs typeface="Times New Roman" panose="02020603050405020304" pitchFamily="18" charset="0"/>
            </a:endParaRPr>
          </a:p>
        </p:txBody>
      </p:sp>
      <p:sp>
        <p:nvSpPr>
          <p:cNvPr id="68686" name="Text Box 78"/>
          <p:cNvSpPr txBox="1">
            <a:spLocks noChangeArrowheads="1"/>
          </p:cNvSpPr>
          <p:nvPr/>
        </p:nvSpPr>
        <p:spPr bwMode="auto">
          <a:xfrm>
            <a:off x="7315200" y="3733800"/>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200">
                <a:latin typeface="Times New Roman (Arabic)" panose="02020603050405020304" pitchFamily="18" charset="0"/>
                <a:cs typeface="Times New Roman" panose="02020603050405020304" pitchFamily="18" charset="0"/>
              </a:rPr>
              <a:t>غلاف</a:t>
            </a:r>
            <a:endParaRPr lang="en-US" sz="1200">
              <a:latin typeface="Times New Roman" panose="02020603050405020304" pitchFamily="18" charset="0"/>
              <a:cs typeface="Times New Roman" panose="02020603050405020304" pitchFamily="18" charset="0"/>
            </a:endParaRPr>
          </a:p>
        </p:txBody>
      </p:sp>
      <p:sp>
        <p:nvSpPr>
          <p:cNvPr id="68687" name="Text Box 79"/>
          <p:cNvSpPr txBox="1">
            <a:spLocks noChangeArrowheads="1"/>
          </p:cNvSpPr>
          <p:nvPr/>
        </p:nvSpPr>
        <p:spPr bwMode="auto">
          <a:xfrm>
            <a:off x="7467600" y="4572000"/>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200">
                <a:latin typeface="Times New Roman (Arabic)" panose="02020603050405020304" pitchFamily="18" charset="0"/>
                <a:cs typeface="Times New Roman" panose="02020603050405020304" pitchFamily="18" charset="0"/>
              </a:rPr>
              <a:t>کندکننده</a:t>
            </a:r>
            <a:endParaRPr lang="en-US" sz="1200">
              <a:latin typeface="Times New Roman" panose="02020603050405020304" pitchFamily="18" charset="0"/>
              <a:cs typeface="Times New Roman" panose="02020603050405020304" pitchFamily="18" charset="0"/>
            </a:endParaRPr>
          </a:p>
        </p:txBody>
      </p:sp>
      <p:sp>
        <p:nvSpPr>
          <p:cNvPr id="68688" name="Text Box 80"/>
          <p:cNvSpPr txBox="1">
            <a:spLocks noChangeArrowheads="1"/>
          </p:cNvSpPr>
          <p:nvPr/>
        </p:nvSpPr>
        <p:spPr bwMode="auto">
          <a:xfrm>
            <a:off x="5588000" y="4914900"/>
            <a:ext cx="32004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a:r>
              <a:rPr lang="fa-IR" sz="1600" b="1">
                <a:solidFill>
                  <a:srgbClr val="CCECFF"/>
                </a:solidFill>
                <a:latin typeface="Times New Roman" panose="02020603050405020304" pitchFamily="18" charset="0"/>
                <a:cs typeface="Times New Roman" panose="02020603050405020304" pitchFamily="18" charset="0"/>
              </a:rPr>
              <a:t>سلول معادل شبکه واحد مربعی</a:t>
            </a:r>
            <a:endParaRPr lang="en-US" sz="1600" b="1">
              <a:solidFill>
                <a:srgbClr val="CCECFF"/>
              </a:solidFill>
              <a:latin typeface="Times New Roman" panose="02020603050405020304" pitchFamily="18" charset="0"/>
              <a:cs typeface="Times New Roman" panose="02020603050405020304" pitchFamily="18" charset="0"/>
            </a:endParaRPr>
          </a:p>
        </p:txBody>
      </p:sp>
      <p:sp>
        <p:nvSpPr>
          <p:cNvPr id="68689" name="Line 81"/>
          <p:cNvSpPr>
            <a:spLocks noChangeShapeType="1"/>
          </p:cNvSpPr>
          <p:nvPr/>
        </p:nvSpPr>
        <p:spPr bwMode="auto">
          <a:xfrm flipH="1">
            <a:off x="5384800" y="4257675"/>
            <a:ext cx="812800" cy="2857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8690" name="Text Box 82"/>
          <p:cNvSpPr txBox="1">
            <a:spLocks noChangeArrowheads="1"/>
          </p:cNvSpPr>
          <p:nvPr/>
        </p:nvSpPr>
        <p:spPr bwMode="auto">
          <a:xfrm>
            <a:off x="5486400" y="4400550"/>
            <a:ext cx="1320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400">
                <a:solidFill>
                  <a:srgbClr val="FF3300"/>
                </a:solidFill>
                <a:latin typeface="Times New Roman" panose="02020603050405020304" pitchFamily="18" charset="0"/>
                <a:cs typeface="Times New Roman" panose="02020603050405020304" pitchFamily="18" charset="0"/>
              </a:rPr>
              <a:t>R </a:t>
            </a:r>
            <a:r>
              <a:rPr lang="en-US" sz="2400" baseline="-25000">
                <a:solidFill>
                  <a:srgbClr val="FF3300"/>
                </a:solidFill>
                <a:latin typeface="Times New Roman" panose="02020603050405020304" pitchFamily="18" charset="0"/>
                <a:cs typeface="Times New Roman" panose="02020603050405020304" pitchFamily="18" charset="0"/>
              </a:rPr>
              <a:t>cell</a:t>
            </a:r>
          </a:p>
        </p:txBody>
      </p:sp>
      <p:sp>
        <p:nvSpPr>
          <p:cNvPr id="68691" name="Line 83"/>
          <p:cNvSpPr>
            <a:spLocks noChangeShapeType="1"/>
          </p:cNvSpPr>
          <p:nvPr/>
        </p:nvSpPr>
        <p:spPr bwMode="auto">
          <a:xfrm>
            <a:off x="1625600" y="3857625"/>
            <a:ext cx="1625600" cy="0"/>
          </a:xfrm>
          <a:prstGeom prst="line">
            <a:avLst/>
          </a:prstGeom>
          <a:noFill/>
          <a:ln w="9525">
            <a:solidFill>
              <a:schemeClr val="tx2"/>
            </a:solidFill>
            <a:round/>
            <a:headEnd type="stealth" w="med" len="me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68692" name="Rectangle 84"/>
          <p:cNvSpPr>
            <a:spLocks noChangeArrowheads="1"/>
          </p:cNvSpPr>
          <p:nvPr/>
        </p:nvSpPr>
        <p:spPr bwMode="auto">
          <a:xfrm>
            <a:off x="1981200" y="3505200"/>
            <a:ext cx="974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600" b="1">
                <a:solidFill>
                  <a:schemeClr val="tx2"/>
                </a:solidFill>
                <a:latin typeface="Times New Roman" panose="02020603050405020304" pitchFamily="18" charset="0"/>
                <a:cs typeface="Times New Roman" panose="02020603050405020304" pitchFamily="18" charset="0"/>
              </a:rPr>
              <a:t>P</a:t>
            </a:r>
            <a:r>
              <a:rPr lang="ar-SA" sz="1600" b="1">
                <a:solidFill>
                  <a:schemeClr val="tx2"/>
                </a:solidFill>
                <a:latin typeface="Times New Roman (Arabic)" panose="02020603050405020304" pitchFamily="18" charset="0"/>
                <a:cs typeface="Times New Roman" panose="02020603050405020304" pitchFamily="18" charset="0"/>
              </a:rPr>
              <a:t>گام شبکه</a:t>
            </a:r>
            <a:r>
              <a:rPr lang="ar-SA" sz="1200">
                <a:latin typeface="Times New Roman (Arabic)" panose="02020603050405020304" pitchFamily="18" charset="0"/>
                <a:cs typeface="Times New Roman" panose="02020603050405020304" pitchFamily="18" charset="0"/>
              </a:rPr>
              <a:t> </a:t>
            </a:r>
            <a:endParaRPr lang="en-US" sz="1200">
              <a:latin typeface="Times New Roman (Arabic)" panose="02020603050405020304" pitchFamily="18" charset="0"/>
              <a:cs typeface="Times New Roman" panose="02020603050405020304" pitchFamily="18" charset="0"/>
            </a:endParaRPr>
          </a:p>
        </p:txBody>
      </p:sp>
      <p:sp>
        <p:nvSpPr>
          <p:cNvPr id="115798" name="Text Box 86"/>
          <p:cNvSpPr txBox="1">
            <a:spLocks noChangeArrowheads="1"/>
          </p:cNvSpPr>
          <p:nvPr/>
        </p:nvSpPr>
        <p:spPr bwMode="auto">
          <a:xfrm>
            <a:off x="2235200" y="114300"/>
            <a:ext cx="6908800" cy="457200"/>
          </a:xfrm>
          <a:prstGeom prst="rect">
            <a:avLst/>
          </a:prstGeom>
          <a:noFill/>
          <a:ln w="9525">
            <a:noFill/>
            <a:miter lim="800000"/>
            <a:headEnd/>
            <a:tailEnd/>
          </a:ln>
          <a:effectLst/>
        </p:spPr>
        <p:txBody>
          <a:bodyPr>
            <a:spAutoFit/>
          </a:bodyPr>
          <a:lstStyle/>
          <a:p>
            <a:pPr algn="r">
              <a:spcBef>
                <a:spcPct val="50000"/>
              </a:spcBef>
              <a:defRPr/>
            </a:pPr>
            <a:r>
              <a:rPr lang="fa-IR" sz="2400" u="sng">
                <a:solidFill>
                  <a:srgbClr val="66FF99"/>
                </a:solidFill>
                <a:effectLst>
                  <a:outerShdw blurRad="38100" dist="38100" dir="2700000" algn="tl">
                    <a:srgbClr val="000000"/>
                  </a:outerShdw>
                </a:effectLst>
                <a:latin typeface="Times New Roman" pitchFamily="18" charset="0"/>
                <a:cs typeface="Times New Roman" pitchFamily="18" charset="0"/>
              </a:rPr>
              <a:t>نحوه محاسبه شعاع سلول معادل  در شبکه مربعی:</a:t>
            </a:r>
            <a:r>
              <a:rPr lang="fa-IR" sz="2400" u="sng">
                <a:latin typeface="Times New Roman" pitchFamily="18" charset="0"/>
                <a:cs typeface="Times New Roman" pitchFamily="18" charset="0"/>
              </a:rPr>
              <a:t> </a:t>
            </a:r>
            <a:endParaRPr lang="en-US" sz="2400" u="sng">
              <a:latin typeface="Times New Roman" pitchFamily="18" charset="0"/>
              <a:cs typeface="Times New Roman" pitchFamily="18" charset="0"/>
            </a:endParaRPr>
          </a:p>
        </p:txBody>
      </p:sp>
      <p:sp>
        <p:nvSpPr>
          <p:cNvPr id="68694" name="Line 87"/>
          <p:cNvSpPr>
            <a:spLocks noChangeShapeType="1"/>
          </p:cNvSpPr>
          <p:nvPr/>
        </p:nvSpPr>
        <p:spPr bwMode="auto">
          <a:xfrm>
            <a:off x="1752600" y="67056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68695" name="Line 88"/>
          <p:cNvSpPr>
            <a:spLocks noChangeShapeType="1"/>
          </p:cNvSpPr>
          <p:nvPr/>
        </p:nvSpPr>
        <p:spPr bwMode="auto">
          <a:xfrm>
            <a:off x="3352800" y="67056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Oval 75"/>
          <p:cNvSpPr>
            <a:spLocks noChangeArrowheads="1"/>
          </p:cNvSpPr>
          <p:nvPr/>
        </p:nvSpPr>
        <p:spPr bwMode="auto">
          <a:xfrm>
            <a:off x="5181600" y="3371850"/>
            <a:ext cx="2032000" cy="1143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35" name="Rectangle 70"/>
          <p:cNvSpPr>
            <a:spLocks noChangeArrowheads="1"/>
          </p:cNvSpPr>
          <p:nvPr/>
        </p:nvSpPr>
        <p:spPr bwMode="auto">
          <a:xfrm>
            <a:off x="2844800" y="1600200"/>
            <a:ext cx="1219200" cy="65722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36" name="Rectangle 2"/>
          <p:cNvSpPr>
            <a:spLocks noChangeArrowheads="1"/>
          </p:cNvSpPr>
          <p:nvPr/>
        </p:nvSpPr>
        <p:spPr bwMode="auto">
          <a:xfrm>
            <a:off x="1524000" y="3514725"/>
            <a:ext cx="1828800" cy="9429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37" name="Rectangle 3"/>
          <p:cNvSpPr>
            <a:spLocks noChangeArrowheads="1"/>
          </p:cNvSpPr>
          <p:nvPr/>
        </p:nvSpPr>
        <p:spPr bwMode="auto">
          <a:xfrm>
            <a:off x="5029200" y="222885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38" name="Rectangle 4"/>
          <p:cNvSpPr>
            <a:spLocks noChangeArrowheads="1"/>
          </p:cNvSpPr>
          <p:nvPr/>
        </p:nvSpPr>
        <p:spPr bwMode="auto">
          <a:xfrm>
            <a:off x="3962400" y="222885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39" name="Rectangle 5"/>
          <p:cNvSpPr>
            <a:spLocks noChangeArrowheads="1"/>
          </p:cNvSpPr>
          <p:nvPr/>
        </p:nvSpPr>
        <p:spPr bwMode="auto">
          <a:xfrm>
            <a:off x="2895600" y="222885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40" name="Rectangle 6"/>
          <p:cNvSpPr>
            <a:spLocks noChangeArrowheads="1"/>
          </p:cNvSpPr>
          <p:nvPr/>
        </p:nvSpPr>
        <p:spPr bwMode="auto">
          <a:xfrm>
            <a:off x="1828800" y="222885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41" name="Rectangle 7"/>
          <p:cNvSpPr>
            <a:spLocks noChangeArrowheads="1"/>
          </p:cNvSpPr>
          <p:nvPr/>
        </p:nvSpPr>
        <p:spPr bwMode="auto">
          <a:xfrm>
            <a:off x="1828800" y="1628775"/>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42" name="Rectangle 8"/>
          <p:cNvSpPr>
            <a:spLocks noChangeArrowheads="1"/>
          </p:cNvSpPr>
          <p:nvPr/>
        </p:nvSpPr>
        <p:spPr bwMode="auto">
          <a:xfrm>
            <a:off x="3962400" y="1628775"/>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43" name="Rectangle 9"/>
          <p:cNvSpPr>
            <a:spLocks noChangeArrowheads="1"/>
          </p:cNvSpPr>
          <p:nvPr/>
        </p:nvSpPr>
        <p:spPr bwMode="auto">
          <a:xfrm>
            <a:off x="5029200" y="1628775"/>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44" name="Rectangle 10"/>
          <p:cNvSpPr>
            <a:spLocks noChangeArrowheads="1"/>
          </p:cNvSpPr>
          <p:nvPr/>
        </p:nvSpPr>
        <p:spPr bwMode="auto">
          <a:xfrm>
            <a:off x="5029200" y="102870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45" name="Rectangle 11"/>
          <p:cNvSpPr>
            <a:spLocks noChangeArrowheads="1"/>
          </p:cNvSpPr>
          <p:nvPr/>
        </p:nvSpPr>
        <p:spPr bwMode="auto">
          <a:xfrm>
            <a:off x="3962400" y="102870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46" name="Rectangle 12"/>
          <p:cNvSpPr>
            <a:spLocks noChangeArrowheads="1"/>
          </p:cNvSpPr>
          <p:nvPr/>
        </p:nvSpPr>
        <p:spPr bwMode="auto">
          <a:xfrm>
            <a:off x="2895600" y="102870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47" name="Rectangle 24"/>
          <p:cNvSpPr>
            <a:spLocks noChangeArrowheads="1"/>
          </p:cNvSpPr>
          <p:nvPr/>
        </p:nvSpPr>
        <p:spPr bwMode="auto">
          <a:xfrm>
            <a:off x="1828800" y="102870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48" name="Rectangle 26"/>
          <p:cNvSpPr>
            <a:spLocks noChangeArrowheads="1"/>
          </p:cNvSpPr>
          <p:nvPr/>
        </p:nvSpPr>
        <p:spPr bwMode="auto">
          <a:xfrm>
            <a:off x="5029200" y="428625"/>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49" name="Rectangle 28"/>
          <p:cNvSpPr>
            <a:spLocks noChangeArrowheads="1"/>
          </p:cNvSpPr>
          <p:nvPr/>
        </p:nvSpPr>
        <p:spPr bwMode="auto">
          <a:xfrm>
            <a:off x="3962400" y="428625"/>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50" name="Rectangle 30"/>
          <p:cNvSpPr>
            <a:spLocks noChangeArrowheads="1"/>
          </p:cNvSpPr>
          <p:nvPr/>
        </p:nvSpPr>
        <p:spPr bwMode="auto">
          <a:xfrm>
            <a:off x="2895600" y="428625"/>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51" name="Rectangle 32"/>
          <p:cNvSpPr>
            <a:spLocks noChangeArrowheads="1"/>
          </p:cNvSpPr>
          <p:nvPr/>
        </p:nvSpPr>
        <p:spPr bwMode="auto">
          <a:xfrm>
            <a:off x="1828800" y="428625"/>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52" name="Text Box 35"/>
          <p:cNvSpPr txBox="1">
            <a:spLocks noChangeArrowheads="1"/>
          </p:cNvSpPr>
          <p:nvPr/>
        </p:nvSpPr>
        <p:spPr bwMode="auto">
          <a:xfrm>
            <a:off x="3149600" y="1485900"/>
            <a:ext cx="19304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sz="1400" b="1">
                <a:solidFill>
                  <a:srgbClr val="3333FF"/>
                </a:solidFill>
                <a:latin typeface="Times New Roman" panose="02020603050405020304" pitchFamily="18" charset="0"/>
                <a:cs typeface="Times New Roman" panose="02020603050405020304" pitchFamily="18" charset="0"/>
              </a:rPr>
              <a:t>Pitch=</a:t>
            </a:r>
            <a:r>
              <a:rPr lang="ar-SA" sz="1400" b="1">
                <a:solidFill>
                  <a:srgbClr val="3333FF"/>
                </a:solidFill>
                <a:latin typeface="Times New Roman (Arabic)" panose="02020603050405020304" pitchFamily="18" charset="0"/>
                <a:cs typeface="Times New Roman" panose="02020603050405020304" pitchFamily="18" charset="0"/>
              </a:rPr>
              <a:t>گام شبکه</a:t>
            </a:r>
            <a:r>
              <a:rPr lang="en-US" sz="1200">
                <a:latin typeface="Times New Roman (Arabic)" panose="02020603050405020304" pitchFamily="18" charset="0"/>
                <a:cs typeface="Times New Roman" panose="02020603050405020304" pitchFamily="18" charset="0"/>
              </a:rPr>
              <a:t> </a:t>
            </a:r>
            <a:endParaRPr lang="en-US" sz="1200">
              <a:latin typeface="Times New Roman" panose="02020603050405020304" pitchFamily="18" charset="0"/>
              <a:cs typeface="Times New Roman" panose="02020603050405020304" pitchFamily="18" charset="0"/>
            </a:endParaRPr>
          </a:p>
        </p:txBody>
      </p:sp>
      <p:sp>
        <p:nvSpPr>
          <p:cNvPr id="69653" name="Line 52"/>
          <p:cNvSpPr>
            <a:spLocks noChangeShapeType="1"/>
          </p:cNvSpPr>
          <p:nvPr/>
        </p:nvSpPr>
        <p:spPr bwMode="auto">
          <a:xfrm>
            <a:off x="5689600" y="800100"/>
            <a:ext cx="914400" cy="15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9654" name="Line 53"/>
          <p:cNvSpPr>
            <a:spLocks noChangeShapeType="1"/>
          </p:cNvSpPr>
          <p:nvPr/>
        </p:nvSpPr>
        <p:spPr bwMode="auto">
          <a:xfrm>
            <a:off x="5791200" y="571500"/>
            <a:ext cx="609600" cy="1588"/>
          </a:xfrm>
          <a:prstGeom prst="line">
            <a:avLst/>
          </a:prstGeom>
          <a:noFill/>
          <a:ln w="9525">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9655" name="Line 54"/>
          <p:cNvSpPr>
            <a:spLocks noChangeShapeType="1"/>
          </p:cNvSpPr>
          <p:nvPr/>
        </p:nvSpPr>
        <p:spPr bwMode="auto">
          <a:xfrm>
            <a:off x="5943600" y="942975"/>
            <a:ext cx="1219200" cy="1588"/>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9656" name="Text Box 55"/>
          <p:cNvSpPr txBox="1">
            <a:spLocks noChangeArrowheads="1"/>
          </p:cNvSpPr>
          <p:nvPr/>
        </p:nvSpPr>
        <p:spPr bwMode="auto">
          <a:xfrm>
            <a:off x="6553200" y="685800"/>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400" b="1">
                <a:solidFill>
                  <a:srgbClr val="FF3300"/>
                </a:solidFill>
                <a:latin typeface="Times New Roman (Arabic)" panose="02020603050405020304" pitchFamily="18" charset="0"/>
                <a:cs typeface="Times New Roman" panose="02020603050405020304" pitchFamily="18" charset="0"/>
              </a:rPr>
              <a:t>سوخت</a:t>
            </a:r>
            <a:endParaRPr lang="en-US" sz="1400" b="1">
              <a:solidFill>
                <a:srgbClr val="FF3300"/>
              </a:solidFill>
              <a:latin typeface="Times New Roman (Arabic)" panose="02020603050405020304" pitchFamily="18" charset="0"/>
              <a:cs typeface="Times New Roman" panose="02020603050405020304" pitchFamily="18" charset="0"/>
            </a:endParaRPr>
          </a:p>
        </p:txBody>
      </p:sp>
      <p:sp>
        <p:nvSpPr>
          <p:cNvPr id="69657" name="Text Box 56"/>
          <p:cNvSpPr txBox="1">
            <a:spLocks noChangeArrowheads="1"/>
          </p:cNvSpPr>
          <p:nvPr/>
        </p:nvSpPr>
        <p:spPr bwMode="auto">
          <a:xfrm>
            <a:off x="6400800" y="514350"/>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400" b="1">
                <a:solidFill>
                  <a:srgbClr val="CCECFF"/>
                </a:solidFill>
                <a:latin typeface="Times New Roman (Arabic)" panose="02020603050405020304" pitchFamily="18" charset="0"/>
                <a:cs typeface="Times New Roman" panose="02020603050405020304" pitchFamily="18" charset="0"/>
              </a:rPr>
              <a:t>غلاف</a:t>
            </a:r>
            <a:endParaRPr lang="en-US" sz="1400" b="1">
              <a:solidFill>
                <a:srgbClr val="CCECFF"/>
              </a:solidFill>
              <a:latin typeface="Times New Roman (Arabic)" panose="02020603050405020304" pitchFamily="18" charset="0"/>
              <a:cs typeface="Times New Roman" panose="02020603050405020304" pitchFamily="18" charset="0"/>
            </a:endParaRPr>
          </a:p>
        </p:txBody>
      </p:sp>
      <p:sp>
        <p:nvSpPr>
          <p:cNvPr id="69658" name="Text Box 57"/>
          <p:cNvSpPr txBox="1">
            <a:spLocks noChangeArrowheads="1"/>
          </p:cNvSpPr>
          <p:nvPr/>
        </p:nvSpPr>
        <p:spPr bwMode="auto">
          <a:xfrm>
            <a:off x="7162800" y="857250"/>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600" b="1">
                <a:solidFill>
                  <a:schemeClr val="accent1"/>
                </a:solidFill>
                <a:latin typeface="Times New Roman (Arabic)" panose="02020603050405020304" pitchFamily="18" charset="0"/>
                <a:cs typeface="Times New Roman" panose="02020603050405020304" pitchFamily="18" charset="0"/>
              </a:rPr>
              <a:t>کندکننده</a:t>
            </a:r>
            <a:endParaRPr lang="en-US" sz="1600" b="1">
              <a:solidFill>
                <a:schemeClr val="accent1"/>
              </a:solidFill>
              <a:latin typeface="Times New Roman" panose="02020603050405020304" pitchFamily="18" charset="0"/>
              <a:cs typeface="Times New Roman" panose="02020603050405020304" pitchFamily="18" charset="0"/>
            </a:endParaRPr>
          </a:p>
        </p:txBody>
      </p:sp>
      <p:sp>
        <p:nvSpPr>
          <p:cNvPr id="69659" name="Text Box 67"/>
          <p:cNvSpPr txBox="1">
            <a:spLocks noChangeArrowheads="1"/>
          </p:cNvSpPr>
          <p:nvPr/>
        </p:nvSpPr>
        <p:spPr bwMode="auto">
          <a:xfrm>
            <a:off x="508000" y="4629150"/>
            <a:ext cx="52832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600" b="1">
                <a:solidFill>
                  <a:srgbClr val="CCECFF"/>
                </a:solidFill>
                <a:latin typeface="Times New Roman (Arabic)" panose="02020603050405020304" pitchFamily="18" charset="0"/>
                <a:cs typeface="Times New Roman" panose="02020603050405020304" pitchFamily="18" charset="0"/>
              </a:rPr>
              <a:t>شبکه معادل(سلول واحد) قلب راکتور با  شبکه مربعی</a:t>
            </a:r>
            <a:endParaRPr lang="en-US" sz="1600" b="1">
              <a:solidFill>
                <a:srgbClr val="CCECFF"/>
              </a:solidFill>
              <a:latin typeface="Times New Roman" panose="02020603050405020304" pitchFamily="18" charset="0"/>
              <a:cs typeface="Times New Roman" panose="02020603050405020304" pitchFamily="18" charset="0"/>
            </a:endParaRPr>
          </a:p>
        </p:txBody>
      </p:sp>
      <p:sp>
        <p:nvSpPr>
          <p:cNvPr id="69660" name="Text Box 68"/>
          <p:cNvSpPr txBox="1">
            <a:spLocks noChangeArrowheads="1"/>
          </p:cNvSpPr>
          <p:nvPr/>
        </p:nvSpPr>
        <p:spPr bwMode="auto">
          <a:xfrm>
            <a:off x="1016000" y="2914650"/>
            <a:ext cx="5892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sz="1200">
                <a:latin typeface="Times New Roman (Arabic)" panose="02020603050405020304" pitchFamily="18" charset="0"/>
                <a:cs typeface="Times New Roman" panose="02020603050405020304" pitchFamily="18" charset="0"/>
              </a:rPr>
              <a:t> </a:t>
            </a:r>
            <a:r>
              <a:rPr lang="fa-IR" sz="1600" b="1">
                <a:solidFill>
                  <a:srgbClr val="66FF99"/>
                </a:solidFill>
                <a:latin typeface="Times New Roman (Arabic)" panose="02020603050405020304" pitchFamily="18" charset="0"/>
                <a:cs typeface="Times New Roman" panose="02020603050405020304" pitchFamily="18" charset="0"/>
              </a:rPr>
              <a:t>شکل 15- </a:t>
            </a:r>
            <a:r>
              <a:rPr lang="ar-SA" sz="1600" b="1">
                <a:solidFill>
                  <a:srgbClr val="66FF99"/>
                </a:solidFill>
                <a:latin typeface="Times New Roman (Arabic)" panose="02020603050405020304" pitchFamily="18" charset="0"/>
                <a:cs typeface="Times New Roman" panose="02020603050405020304" pitchFamily="18" charset="0"/>
              </a:rPr>
              <a:t>قلب راکتور با  سوخت تيغه ای  و شبکه مربعی</a:t>
            </a:r>
            <a:endParaRPr lang="en-US" sz="1600" b="1">
              <a:solidFill>
                <a:srgbClr val="66FF99"/>
              </a:solidFill>
              <a:latin typeface="Times New Roman (Arabic)" panose="02020603050405020304" pitchFamily="18" charset="0"/>
              <a:cs typeface="Times New Roman" panose="02020603050405020304" pitchFamily="18" charset="0"/>
            </a:endParaRPr>
          </a:p>
        </p:txBody>
      </p:sp>
      <p:sp>
        <p:nvSpPr>
          <p:cNvPr id="69661" name="Line 71"/>
          <p:cNvSpPr>
            <a:spLocks noChangeShapeType="1"/>
          </p:cNvSpPr>
          <p:nvPr/>
        </p:nvSpPr>
        <p:spPr bwMode="auto">
          <a:xfrm>
            <a:off x="3657600" y="4000500"/>
            <a:ext cx="142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9662" name="Oval 76"/>
          <p:cNvSpPr>
            <a:spLocks noChangeArrowheads="1"/>
          </p:cNvSpPr>
          <p:nvPr/>
        </p:nvSpPr>
        <p:spPr bwMode="auto">
          <a:xfrm>
            <a:off x="5842000" y="3743325"/>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63" name="Oval 77"/>
          <p:cNvSpPr>
            <a:spLocks noChangeArrowheads="1"/>
          </p:cNvSpPr>
          <p:nvPr/>
        </p:nvSpPr>
        <p:spPr bwMode="auto">
          <a:xfrm>
            <a:off x="5994400" y="3829050"/>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64" name="Line 78"/>
          <p:cNvSpPr>
            <a:spLocks noChangeShapeType="1"/>
          </p:cNvSpPr>
          <p:nvPr/>
        </p:nvSpPr>
        <p:spPr bwMode="auto">
          <a:xfrm flipV="1">
            <a:off x="6299200" y="3943350"/>
            <a:ext cx="1219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9665" name="Line 79"/>
          <p:cNvSpPr>
            <a:spLocks noChangeShapeType="1"/>
          </p:cNvSpPr>
          <p:nvPr/>
        </p:nvSpPr>
        <p:spPr bwMode="auto">
          <a:xfrm flipV="1">
            <a:off x="6299200" y="3600450"/>
            <a:ext cx="1117600" cy="2000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9666" name="Line 80"/>
          <p:cNvSpPr>
            <a:spLocks noChangeShapeType="1"/>
          </p:cNvSpPr>
          <p:nvPr/>
        </p:nvSpPr>
        <p:spPr bwMode="auto">
          <a:xfrm>
            <a:off x="6502400" y="4171950"/>
            <a:ext cx="1219200"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9667" name="Text Box 81"/>
          <p:cNvSpPr txBox="1">
            <a:spLocks noChangeArrowheads="1"/>
          </p:cNvSpPr>
          <p:nvPr/>
        </p:nvSpPr>
        <p:spPr bwMode="auto">
          <a:xfrm>
            <a:off x="7315200" y="3771900"/>
            <a:ext cx="10668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200">
                <a:latin typeface="Times New Roman (Arabic)" panose="02020603050405020304" pitchFamily="18" charset="0"/>
                <a:cs typeface="Times New Roman" panose="02020603050405020304" pitchFamily="18" charset="0"/>
              </a:rPr>
              <a:t>سوخت</a:t>
            </a:r>
            <a:endParaRPr lang="en-US" sz="1200">
              <a:latin typeface="Times New Roman" panose="02020603050405020304" pitchFamily="18" charset="0"/>
              <a:cs typeface="Times New Roman" panose="02020603050405020304" pitchFamily="18" charset="0"/>
            </a:endParaRPr>
          </a:p>
        </p:txBody>
      </p:sp>
      <p:sp>
        <p:nvSpPr>
          <p:cNvPr id="69668" name="Text Box 82"/>
          <p:cNvSpPr txBox="1">
            <a:spLocks noChangeArrowheads="1"/>
          </p:cNvSpPr>
          <p:nvPr/>
        </p:nvSpPr>
        <p:spPr bwMode="auto">
          <a:xfrm>
            <a:off x="7213600" y="3429000"/>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200">
                <a:latin typeface="Times New Roman (Arabic)" panose="02020603050405020304" pitchFamily="18" charset="0"/>
                <a:cs typeface="Times New Roman" panose="02020603050405020304" pitchFamily="18" charset="0"/>
              </a:rPr>
              <a:t>غلاف</a:t>
            </a:r>
            <a:endParaRPr lang="en-US" sz="1200">
              <a:latin typeface="Times New Roman" panose="02020603050405020304" pitchFamily="18" charset="0"/>
              <a:cs typeface="Times New Roman" panose="02020603050405020304" pitchFamily="18" charset="0"/>
            </a:endParaRPr>
          </a:p>
        </p:txBody>
      </p:sp>
      <p:sp>
        <p:nvSpPr>
          <p:cNvPr id="69669" name="Text Box 83"/>
          <p:cNvSpPr txBox="1">
            <a:spLocks noChangeArrowheads="1"/>
          </p:cNvSpPr>
          <p:nvPr/>
        </p:nvSpPr>
        <p:spPr bwMode="auto">
          <a:xfrm>
            <a:off x="7315200" y="4229100"/>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200">
                <a:latin typeface="Times New Roman (Arabic)" panose="02020603050405020304" pitchFamily="18" charset="0"/>
                <a:cs typeface="Times New Roman" panose="02020603050405020304" pitchFamily="18" charset="0"/>
              </a:rPr>
              <a:t>کندکننده</a:t>
            </a:r>
            <a:endParaRPr lang="en-US" sz="1200">
              <a:latin typeface="Times New Roman" panose="02020603050405020304" pitchFamily="18" charset="0"/>
              <a:cs typeface="Times New Roman" panose="02020603050405020304" pitchFamily="18" charset="0"/>
            </a:endParaRPr>
          </a:p>
        </p:txBody>
      </p:sp>
      <p:sp>
        <p:nvSpPr>
          <p:cNvPr id="69670" name="Text Box 84"/>
          <p:cNvSpPr txBox="1">
            <a:spLocks noChangeArrowheads="1"/>
          </p:cNvSpPr>
          <p:nvPr/>
        </p:nvSpPr>
        <p:spPr bwMode="auto">
          <a:xfrm>
            <a:off x="5283200" y="4629150"/>
            <a:ext cx="3556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a:r>
              <a:rPr lang="fa-IR" sz="1600" b="1">
                <a:solidFill>
                  <a:srgbClr val="CCECFF"/>
                </a:solidFill>
                <a:latin typeface="Times New Roman" panose="02020603050405020304" pitchFamily="18" charset="0"/>
                <a:cs typeface="Times New Roman" panose="02020603050405020304" pitchFamily="18" charset="0"/>
              </a:rPr>
              <a:t>سلول معادل شبکه واحد مربعی</a:t>
            </a:r>
            <a:endParaRPr lang="en-US" sz="1600" b="1">
              <a:solidFill>
                <a:srgbClr val="CCECFF"/>
              </a:solidFill>
              <a:latin typeface="Times New Roman" panose="02020603050405020304" pitchFamily="18" charset="0"/>
              <a:cs typeface="Times New Roman" panose="02020603050405020304" pitchFamily="18" charset="0"/>
            </a:endParaRPr>
          </a:p>
        </p:txBody>
      </p:sp>
      <p:sp>
        <p:nvSpPr>
          <p:cNvPr id="69671" name="Line 85"/>
          <p:cNvSpPr>
            <a:spLocks noChangeShapeType="1"/>
          </p:cNvSpPr>
          <p:nvPr/>
        </p:nvSpPr>
        <p:spPr bwMode="auto">
          <a:xfrm flipH="1">
            <a:off x="5384800" y="3943350"/>
            <a:ext cx="812800" cy="285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9672" name="Text Box 86"/>
          <p:cNvSpPr txBox="1">
            <a:spLocks noChangeArrowheads="1"/>
          </p:cNvSpPr>
          <p:nvPr/>
        </p:nvSpPr>
        <p:spPr bwMode="auto">
          <a:xfrm>
            <a:off x="5384800" y="4114800"/>
            <a:ext cx="132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400" baseline="-25000">
                <a:latin typeface="Times New Roman" panose="02020603050405020304" pitchFamily="18" charset="0"/>
                <a:cs typeface="Times New Roman" panose="02020603050405020304" pitchFamily="18" charset="0"/>
              </a:rPr>
              <a:t>Rcell</a:t>
            </a:r>
          </a:p>
        </p:txBody>
      </p:sp>
      <p:sp>
        <p:nvSpPr>
          <p:cNvPr id="69673" name="Line 87"/>
          <p:cNvSpPr>
            <a:spLocks noChangeShapeType="1"/>
          </p:cNvSpPr>
          <p:nvPr/>
        </p:nvSpPr>
        <p:spPr bwMode="auto">
          <a:xfrm>
            <a:off x="1625600" y="3200400"/>
            <a:ext cx="1625600" cy="0"/>
          </a:xfrm>
          <a:prstGeom prst="line">
            <a:avLst/>
          </a:prstGeom>
          <a:noFill/>
          <a:ln w="9525">
            <a:solidFill>
              <a:schemeClr val="tx2"/>
            </a:solidFill>
            <a:round/>
            <a:headEnd type="stealth" w="med" len="me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69674" name="Rectangle 88"/>
          <p:cNvSpPr>
            <a:spLocks noChangeArrowheads="1"/>
          </p:cNvSpPr>
          <p:nvPr/>
        </p:nvSpPr>
        <p:spPr bwMode="auto">
          <a:xfrm>
            <a:off x="1930400" y="3200400"/>
            <a:ext cx="13779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600" b="1">
                <a:solidFill>
                  <a:schemeClr val="tx2"/>
                </a:solidFill>
                <a:latin typeface="Times New Roman" panose="02020603050405020304" pitchFamily="18" charset="0"/>
                <a:cs typeface="Times New Roman" panose="02020603050405020304" pitchFamily="18" charset="0"/>
              </a:rPr>
              <a:t>P  </a:t>
            </a:r>
            <a:r>
              <a:rPr lang="ar-SA" sz="1600" b="1">
                <a:solidFill>
                  <a:schemeClr val="tx2"/>
                </a:solidFill>
                <a:latin typeface="Times New Roman (Arabic)" panose="02020603050405020304" pitchFamily="18" charset="0"/>
                <a:cs typeface="Times New Roman" panose="02020603050405020304" pitchFamily="18" charset="0"/>
              </a:rPr>
              <a:t>گام شبکه</a:t>
            </a:r>
            <a:endParaRPr lang="en-US" sz="1600" b="1">
              <a:solidFill>
                <a:schemeClr val="tx2"/>
              </a:solidFill>
              <a:latin typeface="Times New Roman (Arabic)" panose="02020603050405020304" pitchFamily="18" charset="0"/>
              <a:cs typeface="Times New Roman" panose="02020603050405020304" pitchFamily="18" charset="0"/>
            </a:endParaRPr>
          </a:p>
        </p:txBody>
      </p:sp>
      <p:sp>
        <p:nvSpPr>
          <p:cNvPr id="69675" name="Rectangle 89"/>
          <p:cNvSpPr>
            <a:spLocks noChangeArrowheads="1"/>
          </p:cNvSpPr>
          <p:nvPr/>
        </p:nvSpPr>
        <p:spPr bwMode="auto">
          <a:xfrm>
            <a:off x="2032000" y="571500"/>
            <a:ext cx="8128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76" name="Line 90"/>
          <p:cNvSpPr>
            <a:spLocks noChangeShapeType="1"/>
          </p:cNvSpPr>
          <p:nvPr/>
        </p:nvSpPr>
        <p:spPr bwMode="auto">
          <a:xfrm>
            <a:off x="21336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677" name="Line 91"/>
          <p:cNvSpPr>
            <a:spLocks noChangeShapeType="1"/>
          </p:cNvSpPr>
          <p:nvPr/>
        </p:nvSpPr>
        <p:spPr bwMode="auto">
          <a:xfrm>
            <a:off x="22352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678" name="Line 92"/>
          <p:cNvSpPr>
            <a:spLocks noChangeShapeType="1"/>
          </p:cNvSpPr>
          <p:nvPr/>
        </p:nvSpPr>
        <p:spPr bwMode="auto">
          <a:xfrm>
            <a:off x="23368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679" name="Line 93"/>
          <p:cNvSpPr>
            <a:spLocks noChangeShapeType="1"/>
          </p:cNvSpPr>
          <p:nvPr/>
        </p:nvSpPr>
        <p:spPr bwMode="auto">
          <a:xfrm>
            <a:off x="24384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680" name="Line 94"/>
          <p:cNvSpPr>
            <a:spLocks noChangeShapeType="1"/>
          </p:cNvSpPr>
          <p:nvPr/>
        </p:nvSpPr>
        <p:spPr bwMode="auto">
          <a:xfrm>
            <a:off x="25400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681" name="Line 95"/>
          <p:cNvSpPr>
            <a:spLocks noChangeShapeType="1"/>
          </p:cNvSpPr>
          <p:nvPr/>
        </p:nvSpPr>
        <p:spPr bwMode="auto">
          <a:xfrm>
            <a:off x="26416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682" name="Line 96"/>
          <p:cNvSpPr>
            <a:spLocks noChangeShapeType="1"/>
          </p:cNvSpPr>
          <p:nvPr/>
        </p:nvSpPr>
        <p:spPr bwMode="auto">
          <a:xfrm>
            <a:off x="27432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683" name="Rectangle 97"/>
          <p:cNvSpPr>
            <a:spLocks noChangeArrowheads="1"/>
          </p:cNvSpPr>
          <p:nvPr/>
        </p:nvSpPr>
        <p:spPr bwMode="auto">
          <a:xfrm>
            <a:off x="2032000" y="1143000"/>
            <a:ext cx="8128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84" name="Line 98"/>
          <p:cNvSpPr>
            <a:spLocks noChangeShapeType="1"/>
          </p:cNvSpPr>
          <p:nvPr/>
        </p:nvSpPr>
        <p:spPr bwMode="auto">
          <a:xfrm>
            <a:off x="21336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685" name="Line 99"/>
          <p:cNvSpPr>
            <a:spLocks noChangeShapeType="1"/>
          </p:cNvSpPr>
          <p:nvPr/>
        </p:nvSpPr>
        <p:spPr bwMode="auto">
          <a:xfrm>
            <a:off x="22352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686" name="Line 100"/>
          <p:cNvSpPr>
            <a:spLocks noChangeShapeType="1"/>
          </p:cNvSpPr>
          <p:nvPr/>
        </p:nvSpPr>
        <p:spPr bwMode="auto">
          <a:xfrm>
            <a:off x="23368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687" name="Line 102"/>
          <p:cNvSpPr>
            <a:spLocks noChangeShapeType="1"/>
          </p:cNvSpPr>
          <p:nvPr/>
        </p:nvSpPr>
        <p:spPr bwMode="auto">
          <a:xfrm>
            <a:off x="25400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688" name="Line 103"/>
          <p:cNvSpPr>
            <a:spLocks noChangeShapeType="1"/>
          </p:cNvSpPr>
          <p:nvPr/>
        </p:nvSpPr>
        <p:spPr bwMode="auto">
          <a:xfrm>
            <a:off x="26416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689" name="Line 104"/>
          <p:cNvSpPr>
            <a:spLocks noChangeShapeType="1"/>
          </p:cNvSpPr>
          <p:nvPr/>
        </p:nvSpPr>
        <p:spPr bwMode="auto">
          <a:xfrm>
            <a:off x="27432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690" name="Rectangle 105"/>
          <p:cNvSpPr>
            <a:spLocks noChangeArrowheads="1"/>
          </p:cNvSpPr>
          <p:nvPr/>
        </p:nvSpPr>
        <p:spPr bwMode="auto">
          <a:xfrm>
            <a:off x="5181600" y="2343150"/>
            <a:ext cx="8128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91" name="Line 106"/>
          <p:cNvSpPr>
            <a:spLocks noChangeShapeType="1"/>
          </p:cNvSpPr>
          <p:nvPr/>
        </p:nvSpPr>
        <p:spPr bwMode="auto">
          <a:xfrm>
            <a:off x="52832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692" name="Line 107"/>
          <p:cNvSpPr>
            <a:spLocks noChangeShapeType="1"/>
          </p:cNvSpPr>
          <p:nvPr/>
        </p:nvSpPr>
        <p:spPr bwMode="auto">
          <a:xfrm>
            <a:off x="53848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693" name="Line 108"/>
          <p:cNvSpPr>
            <a:spLocks noChangeShapeType="1"/>
          </p:cNvSpPr>
          <p:nvPr/>
        </p:nvSpPr>
        <p:spPr bwMode="auto">
          <a:xfrm>
            <a:off x="54864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694" name="Line 109"/>
          <p:cNvSpPr>
            <a:spLocks noChangeShapeType="1"/>
          </p:cNvSpPr>
          <p:nvPr/>
        </p:nvSpPr>
        <p:spPr bwMode="auto">
          <a:xfrm>
            <a:off x="55880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695" name="Line 110"/>
          <p:cNvSpPr>
            <a:spLocks noChangeShapeType="1"/>
          </p:cNvSpPr>
          <p:nvPr/>
        </p:nvSpPr>
        <p:spPr bwMode="auto">
          <a:xfrm>
            <a:off x="56896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696" name="Line 112"/>
          <p:cNvSpPr>
            <a:spLocks noChangeShapeType="1"/>
          </p:cNvSpPr>
          <p:nvPr/>
        </p:nvSpPr>
        <p:spPr bwMode="auto">
          <a:xfrm>
            <a:off x="58928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697" name="Rectangle 113"/>
          <p:cNvSpPr>
            <a:spLocks noChangeArrowheads="1"/>
          </p:cNvSpPr>
          <p:nvPr/>
        </p:nvSpPr>
        <p:spPr bwMode="auto">
          <a:xfrm>
            <a:off x="5181600" y="1771650"/>
            <a:ext cx="8128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698" name="Line 114"/>
          <p:cNvSpPr>
            <a:spLocks noChangeShapeType="1"/>
          </p:cNvSpPr>
          <p:nvPr/>
        </p:nvSpPr>
        <p:spPr bwMode="auto">
          <a:xfrm>
            <a:off x="52832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699" name="Line 115"/>
          <p:cNvSpPr>
            <a:spLocks noChangeShapeType="1"/>
          </p:cNvSpPr>
          <p:nvPr/>
        </p:nvSpPr>
        <p:spPr bwMode="auto">
          <a:xfrm>
            <a:off x="53848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00" name="Line 116"/>
          <p:cNvSpPr>
            <a:spLocks noChangeShapeType="1"/>
          </p:cNvSpPr>
          <p:nvPr/>
        </p:nvSpPr>
        <p:spPr bwMode="auto">
          <a:xfrm>
            <a:off x="54864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01" name="Line 117"/>
          <p:cNvSpPr>
            <a:spLocks noChangeShapeType="1"/>
          </p:cNvSpPr>
          <p:nvPr/>
        </p:nvSpPr>
        <p:spPr bwMode="auto">
          <a:xfrm>
            <a:off x="57912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02" name="Line 118"/>
          <p:cNvSpPr>
            <a:spLocks noChangeShapeType="1"/>
          </p:cNvSpPr>
          <p:nvPr/>
        </p:nvSpPr>
        <p:spPr bwMode="auto">
          <a:xfrm>
            <a:off x="56896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03" name="Line 119"/>
          <p:cNvSpPr>
            <a:spLocks noChangeShapeType="1"/>
          </p:cNvSpPr>
          <p:nvPr/>
        </p:nvSpPr>
        <p:spPr bwMode="auto">
          <a:xfrm>
            <a:off x="57912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04" name="Line 120"/>
          <p:cNvSpPr>
            <a:spLocks noChangeShapeType="1"/>
          </p:cNvSpPr>
          <p:nvPr/>
        </p:nvSpPr>
        <p:spPr bwMode="auto">
          <a:xfrm>
            <a:off x="58928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05" name="Rectangle 121"/>
          <p:cNvSpPr>
            <a:spLocks noChangeArrowheads="1"/>
          </p:cNvSpPr>
          <p:nvPr/>
        </p:nvSpPr>
        <p:spPr bwMode="auto">
          <a:xfrm>
            <a:off x="4064000" y="1771650"/>
            <a:ext cx="8128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706" name="Line 122"/>
          <p:cNvSpPr>
            <a:spLocks noChangeShapeType="1"/>
          </p:cNvSpPr>
          <p:nvPr/>
        </p:nvSpPr>
        <p:spPr bwMode="auto">
          <a:xfrm>
            <a:off x="41656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07" name="Line 123"/>
          <p:cNvSpPr>
            <a:spLocks noChangeShapeType="1"/>
          </p:cNvSpPr>
          <p:nvPr/>
        </p:nvSpPr>
        <p:spPr bwMode="auto">
          <a:xfrm>
            <a:off x="42672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08" name="Line 124"/>
          <p:cNvSpPr>
            <a:spLocks noChangeShapeType="1"/>
          </p:cNvSpPr>
          <p:nvPr/>
        </p:nvSpPr>
        <p:spPr bwMode="auto">
          <a:xfrm>
            <a:off x="43688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09" name="Line 125"/>
          <p:cNvSpPr>
            <a:spLocks noChangeShapeType="1"/>
          </p:cNvSpPr>
          <p:nvPr/>
        </p:nvSpPr>
        <p:spPr bwMode="auto">
          <a:xfrm>
            <a:off x="44704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10" name="Line 126"/>
          <p:cNvSpPr>
            <a:spLocks noChangeShapeType="1"/>
          </p:cNvSpPr>
          <p:nvPr/>
        </p:nvSpPr>
        <p:spPr bwMode="auto">
          <a:xfrm>
            <a:off x="45720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11" name="Line 127"/>
          <p:cNvSpPr>
            <a:spLocks noChangeShapeType="1"/>
          </p:cNvSpPr>
          <p:nvPr/>
        </p:nvSpPr>
        <p:spPr bwMode="auto">
          <a:xfrm>
            <a:off x="46736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12" name="Line 128"/>
          <p:cNvSpPr>
            <a:spLocks noChangeShapeType="1"/>
          </p:cNvSpPr>
          <p:nvPr/>
        </p:nvSpPr>
        <p:spPr bwMode="auto">
          <a:xfrm>
            <a:off x="47752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13" name="Rectangle 129"/>
          <p:cNvSpPr>
            <a:spLocks noChangeArrowheads="1"/>
          </p:cNvSpPr>
          <p:nvPr/>
        </p:nvSpPr>
        <p:spPr bwMode="auto">
          <a:xfrm>
            <a:off x="3048000" y="1771650"/>
            <a:ext cx="8128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714" name="Line 130"/>
          <p:cNvSpPr>
            <a:spLocks noChangeShapeType="1"/>
          </p:cNvSpPr>
          <p:nvPr/>
        </p:nvSpPr>
        <p:spPr bwMode="auto">
          <a:xfrm>
            <a:off x="31496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15" name="Line 131"/>
          <p:cNvSpPr>
            <a:spLocks noChangeShapeType="1"/>
          </p:cNvSpPr>
          <p:nvPr/>
        </p:nvSpPr>
        <p:spPr bwMode="auto">
          <a:xfrm>
            <a:off x="32512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16" name="Line 132"/>
          <p:cNvSpPr>
            <a:spLocks noChangeShapeType="1"/>
          </p:cNvSpPr>
          <p:nvPr/>
        </p:nvSpPr>
        <p:spPr bwMode="auto">
          <a:xfrm>
            <a:off x="33528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17" name="Line 133"/>
          <p:cNvSpPr>
            <a:spLocks noChangeShapeType="1"/>
          </p:cNvSpPr>
          <p:nvPr/>
        </p:nvSpPr>
        <p:spPr bwMode="auto">
          <a:xfrm>
            <a:off x="34544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18" name="Line 134"/>
          <p:cNvSpPr>
            <a:spLocks noChangeShapeType="1"/>
          </p:cNvSpPr>
          <p:nvPr/>
        </p:nvSpPr>
        <p:spPr bwMode="auto">
          <a:xfrm>
            <a:off x="35560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19" name="Line 135"/>
          <p:cNvSpPr>
            <a:spLocks noChangeShapeType="1"/>
          </p:cNvSpPr>
          <p:nvPr/>
        </p:nvSpPr>
        <p:spPr bwMode="auto">
          <a:xfrm>
            <a:off x="36576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20" name="Line 136"/>
          <p:cNvSpPr>
            <a:spLocks noChangeShapeType="1"/>
          </p:cNvSpPr>
          <p:nvPr/>
        </p:nvSpPr>
        <p:spPr bwMode="auto">
          <a:xfrm>
            <a:off x="37592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21" name="Rectangle 137"/>
          <p:cNvSpPr>
            <a:spLocks noChangeArrowheads="1"/>
          </p:cNvSpPr>
          <p:nvPr/>
        </p:nvSpPr>
        <p:spPr bwMode="auto">
          <a:xfrm>
            <a:off x="1930400" y="1771650"/>
            <a:ext cx="8128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722" name="Line 138"/>
          <p:cNvSpPr>
            <a:spLocks noChangeShapeType="1"/>
          </p:cNvSpPr>
          <p:nvPr/>
        </p:nvSpPr>
        <p:spPr bwMode="auto">
          <a:xfrm>
            <a:off x="20320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23" name="Line 139"/>
          <p:cNvSpPr>
            <a:spLocks noChangeShapeType="1"/>
          </p:cNvSpPr>
          <p:nvPr/>
        </p:nvSpPr>
        <p:spPr bwMode="auto">
          <a:xfrm>
            <a:off x="21336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24" name="Line 140"/>
          <p:cNvSpPr>
            <a:spLocks noChangeShapeType="1"/>
          </p:cNvSpPr>
          <p:nvPr/>
        </p:nvSpPr>
        <p:spPr bwMode="auto">
          <a:xfrm>
            <a:off x="22352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25" name="Line 141"/>
          <p:cNvSpPr>
            <a:spLocks noChangeShapeType="1"/>
          </p:cNvSpPr>
          <p:nvPr/>
        </p:nvSpPr>
        <p:spPr bwMode="auto">
          <a:xfrm>
            <a:off x="23368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26" name="Line 142"/>
          <p:cNvSpPr>
            <a:spLocks noChangeShapeType="1"/>
          </p:cNvSpPr>
          <p:nvPr/>
        </p:nvSpPr>
        <p:spPr bwMode="auto">
          <a:xfrm>
            <a:off x="24384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27" name="Line 143"/>
          <p:cNvSpPr>
            <a:spLocks noChangeShapeType="1"/>
          </p:cNvSpPr>
          <p:nvPr/>
        </p:nvSpPr>
        <p:spPr bwMode="auto">
          <a:xfrm>
            <a:off x="25400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28" name="Line 144"/>
          <p:cNvSpPr>
            <a:spLocks noChangeShapeType="1"/>
          </p:cNvSpPr>
          <p:nvPr/>
        </p:nvSpPr>
        <p:spPr bwMode="auto">
          <a:xfrm>
            <a:off x="26416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29" name="Rectangle 145"/>
          <p:cNvSpPr>
            <a:spLocks noChangeArrowheads="1"/>
          </p:cNvSpPr>
          <p:nvPr/>
        </p:nvSpPr>
        <p:spPr bwMode="auto">
          <a:xfrm>
            <a:off x="1930400" y="2343150"/>
            <a:ext cx="8128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730" name="Line 146"/>
          <p:cNvSpPr>
            <a:spLocks noChangeShapeType="1"/>
          </p:cNvSpPr>
          <p:nvPr/>
        </p:nvSpPr>
        <p:spPr bwMode="auto">
          <a:xfrm>
            <a:off x="20320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31" name="Line 147"/>
          <p:cNvSpPr>
            <a:spLocks noChangeShapeType="1"/>
          </p:cNvSpPr>
          <p:nvPr/>
        </p:nvSpPr>
        <p:spPr bwMode="auto">
          <a:xfrm>
            <a:off x="21336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32" name="Line 148"/>
          <p:cNvSpPr>
            <a:spLocks noChangeShapeType="1"/>
          </p:cNvSpPr>
          <p:nvPr/>
        </p:nvSpPr>
        <p:spPr bwMode="auto">
          <a:xfrm>
            <a:off x="22352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33" name="Line 149"/>
          <p:cNvSpPr>
            <a:spLocks noChangeShapeType="1"/>
          </p:cNvSpPr>
          <p:nvPr/>
        </p:nvSpPr>
        <p:spPr bwMode="auto">
          <a:xfrm>
            <a:off x="23368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34" name="Line 150"/>
          <p:cNvSpPr>
            <a:spLocks noChangeShapeType="1"/>
          </p:cNvSpPr>
          <p:nvPr/>
        </p:nvSpPr>
        <p:spPr bwMode="auto">
          <a:xfrm>
            <a:off x="24384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35" name="Line 151"/>
          <p:cNvSpPr>
            <a:spLocks noChangeShapeType="1"/>
          </p:cNvSpPr>
          <p:nvPr/>
        </p:nvSpPr>
        <p:spPr bwMode="auto">
          <a:xfrm>
            <a:off x="25400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36" name="Line 152"/>
          <p:cNvSpPr>
            <a:spLocks noChangeShapeType="1"/>
          </p:cNvSpPr>
          <p:nvPr/>
        </p:nvSpPr>
        <p:spPr bwMode="auto">
          <a:xfrm>
            <a:off x="26416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37" name="Rectangle 153"/>
          <p:cNvSpPr>
            <a:spLocks noChangeArrowheads="1"/>
          </p:cNvSpPr>
          <p:nvPr/>
        </p:nvSpPr>
        <p:spPr bwMode="auto">
          <a:xfrm>
            <a:off x="3048000" y="2343150"/>
            <a:ext cx="8128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738" name="Line 154"/>
          <p:cNvSpPr>
            <a:spLocks noChangeShapeType="1"/>
          </p:cNvSpPr>
          <p:nvPr/>
        </p:nvSpPr>
        <p:spPr bwMode="auto">
          <a:xfrm>
            <a:off x="31496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39" name="Line 155"/>
          <p:cNvSpPr>
            <a:spLocks noChangeShapeType="1"/>
          </p:cNvSpPr>
          <p:nvPr/>
        </p:nvSpPr>
        <p:spPr bwMode="auto">
          <a:xfrm>
            <a:off x="32512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40" name="Line 156"/>
          <p:cNvSpPr>
            <a:spLocks noChangeShapeType="1"/>
          </p:cNvSpPr>
          <p:nvPr/>
        </p:nvSpPr>
        <p:spPr bwMode="auto">
          <a:xfrm>
            <a:off x="33528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41" name="Line 157"/>
          <p:cNvSpPr>
            <a:spLocks noChangeShapeType="1"/>
          </p:cNvSpPr>
          <p:nvPr/>
        </p:nvSpPr>
        <p:spPr bwMode="auto">
          <a:xfrm>
            <a:off x="34544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42" name="Line 158"/>
          <p:cNvSpPr>
            <a:spLocks noChangeShapeType="1"/>
          </p:cNvSpPr>
          <p:nvPr/>
        </p:nvSpPr>
        <p:spPr bwMode="auto">
          <a:xfrm>
            <a:off x="35560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43" name="Line 159"/>
          <p:cNvSpPr>
            <a:spLocks noChangeShapeType="1"/>
          </p:cNvSpPr>
          <p:nvPr/>
        </p:nvSpPr>
        <p:spPr bwMode="auto">
          <a:xfrm>
            <a:off x="36576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44" name="Line 160"/>
          <p:cNvSpPr>
            <a:spLocks noChangeShapeType="1"/>
          </p:cNvSpPr>
          <p:nvPr/>
        </p:nvSpPr>
        <p:spPr bwMode="auto">
          <a:xfrm>
            <a:off x="37592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45" name="Rectangle 161"/>
          <p:cNvSpPr>
            <a:spLocks noChangeArrowheads="1"/>
          </p:cNvSpPr>
          <p:nvPr/>
        </p:nvSpPr>
        <p:spPr bwMode="auto">
          <a:xfrm>
            <a:off x="4064000" y="2343150"/>
            <a:ext cx="8128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746" name="Line 162"/>
          <p:cNvSpPr>
            <a:spLocks noChangeShapeType="1"/>
          </p:cNvSpPr>
          <p:nvPr/>
        </p:nvSpPr>
        <p:spPr bwMode="auto">
          <a:xfrm>
            <a:off x="41656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47" name="Line 163"/>
          <p:cNvSpPr>
            <a:spLocks noChangeShapeType="1"/>
          </p:cNvSpPr>
          <p:nvPr/>
        </p:nvSpPr>
        <p:spPr bwMode="auto">
          <a:xfrm>
            <a:off x="42672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48" name="Line 164"/>
          <p:cNvSpPr>
            <a:spLocks noChangeShapeType="1"/>
          </p:cNvSpPr>
          <p:nvPr/>
        </p:nvSpPr>
        <p:spPr bwMode="auto">
          <a:xfrm>
            <a:off x="43688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49" name="Line 165"/>
          <p:cNvSpPr>
            <a:spLocks noChangeShapeType="1"/>
          </p:cNvSpPr>
          <p:nvPr/>
        </p:nvSpPr>
        <p:spPr bwMode="auto">
          <a:xfrm>
            <a:off x="44704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50" name="Line 166"/>
          <p:cNvSpPr>
            <a:spLocks noChangeShapeType="1"/>
          </p:cNvSpPr>
          <p:nvPr/>
        </p:nvSpPr>
        <p:spPr bwMode="auto">
          <a:xfrm>
            <a:off x="45720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51" name="Line 167"/>
          <p:cNvSpPr>
            <a:spLocks noChangeShapeType="1"/>
          </p:cNvSpPr>
          <p:nvPr/>
        </p:nvSpPr>
        <p:spPr bwMode="auto">
          <a:xfrm>
            <a:off x="46736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52" name="Line 168"/>
          <p:cNvSpPr>
            <a:spLocks noChangeShapeType="1"/>
          </p:cNvSpPr>
          <p:nvPr/>
        </p:nvSpPr>
        <p:spPr bwMode="auto">
          <a:xfrm>
            <a:off x="4775200" y="23431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53" name="Rectangle 169"/>
          <p:cNvSpPr>
            <a:spLocks noChangeArrowheads="1"/>
          </p:cNvSpPr>
          <p:nvPr/>
        </p:nvSpPr>
        <p:spPr bwMode="auto">
          <a:xfrm>
            <a:off x="3048000" y="1143000"/>
            <a:ext cx="8128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754" name="Line 170"/>
          <p:cNvSpPr>
            <a:spLocks noChangeShapeType="1"/>
          </p:cNvSpPr>
          <p:nvPr/>
        </p:nvSpPr>
        <p:spPr bwMode="auto">
          <a:xfrm>
            <a:off x="31496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55" name="Line 171"/>
          <p:cNvSpPr>
            <a:spLocks noChangeShapeType="1"/>
          </p:cNvSpPr>
          <p:nvPr/>
        </p:nvSpPr>
        <p:spPr bwMode="auto">
          <a:xfrm>
            <a:off x="32512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56" name="Line 172"/>
          <p:cNvSpPr>
            <a:spLocks noChangeShapeType="1"/>
          </p:cNvSpPr>
          <p:nvPr/>
        </p:nvSpPr>
        <p:spPr bwMode="auto">
          <a:xfrm>
            <a:off x="33528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57" name="Line 173"/>
          <p:cNvSpPr>
            <a:spLocks noChangeShapeType="1"/>
          </p:cNvSpPr>
          <p:nvPr/>
        </p:nvSpPr>
        <p:spPr bwMode="auto">
          <a:xfrm>
            <a:off x="34544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58" name="Line 174"/>
          <p:cNvSpPr>
            <a:spLocks noChangeShapeType="1"/>
          </p:cNvSpPr>
          <p:nvPr/>
        </p:nvSpPr>
        <p:spPr bwMode="auto">
          <a:xfrm>
            <a:off x="35560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59" name="Line 175"/>
          <p:cNvSpPr>
            <a:spLocks noChangeShapeType="1"/>
          </p:cNvSpPr>
          <p:nvPr/>
        </p:nvSpPr>
        <p:spPr bwMode="auto">
          <a:xfrm>
            <a:off x="36576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60" name="Line 176"/>
          <p:cNvSpPr>
            <a:spLocks noChangeShapeType="1"/>
          </p:cNvSpPr>
          <p:nvPr/>
        </p:nvSpPr>
        <p:spPr bwMode="auto">
          <a:xfrm>
            <a:off x="37592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61" name="Rectangle 177"/>
          <p:cNvSpPr>
            <a:spLocks noChangeArrowheads="1"/>
          </p:cNvSpPr>
          <p:nvPr/>
        </p:nvSpPr>
        <p:spPr bwMode="auto">
          <a:xfrm>
            <a:off x="3048000" y="571500"/>
            <a:ext cx="8128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762" name="Line 178"/>
          <p:cNvSpPr>
            <a:spLocks noChangeShapeType="1"/>
          </p:cNvSpPr>
          <p:nvPr/>
        </p:nvSpPr>
        <p:spPr bwMode="auto">
          <a:xfrm>
            <a:off x="31496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63" name="Line 179"/>
          <p:cNvSpPr>
            <a:spLocks noChangeShapeType="1"/>
          </p:cNvSpPr>
          <p:nvPr/>
        </p:nvSpPr>
        <p:spPr bwMode="auto">
          <a:xfrm>
            <a:off x="32512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64" name="Line 180"/>
          <p:cNvSpPr>
            <a:spLocks noChangeShapeType="1"/>
          </p:cNvSpPr>
          <p:nvPr/>
        </p:nvSpPr>
        <p:spPr bwMode="auto">
          <a:xfrm>
            <a:off x="33528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65" name="Line 181"/>
          <p:cNvSpPr>
            <a:spLocks noChangeShapeType="1"/>
          </p:cNvSpPr>
          <p:nvPr/>
        </p:nvSpPr>
        <p:spPr bwMode="auto">
          <a:xfrm>
            <a:off x="34544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66" name="Line 182"/>
          <p:cNvSpPr>
            <a:spLocks noChangeShapeType="1"/>
          </p:cNvSpPr>
          <p:nvPr/>
        </p:nvSpPr>
        <p:spPr bwMode="auto">
          <a:xfrm>
            <a:off x="35560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67" name="Line 183"/>
          <p:cNvSpPr>
            <a:spLocks noChangeShapeType="1"/>
          </p:cNvSpPr>
          <p:nvPr/>
        </p:nvSpPr>
        <p:spPr bwMode="auto">
          <a:xfrm>
            <a:off x="36576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68" name="Line 184"/>
          <p:cNvSpPr>
            <a:spLocks noChangeShapeType="1"/>
          </p:cNvSpPr>
          <p:nvPr/>
        </p:nvSpPr>
        <p:spPr bwMode="auto">
          <a:xfrm>
            <a:off x="37592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69" name="Rectangle 185"/>
          <p:cNvSpPr>
            <a:spLocks noChangeArrowheads="1"/>
          </p:cNvSpPr>
          <p:nvPr/>
        </p:nvSpPr>
        <p:spPr bwMode="auto">
          <a:xfrm>
            <a:off x="4064000" y="571500"/>
            <a:ext cx="8128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770" name="Line 186"/>
          <p:cNvSpPr>
            <a:spLocks noChangeShapeType="1"/>
          </p:cNvSpPr>
          <p:nvPr/>
        </p:nvSpPr>
        <p:spPr bwMode="auto">
          <a:xfrm>
            <a:off x="41656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71" name="Line 187"/>
          <p:cNvSpPr>
            <a:spLocks noChangeShapeType="1"/>
          </p:cNvSpPr>
          <p:nvPr/>
        </p:nvSpPr>
        <p:spPr bwMode="auto">
          <a:xfrm>
            <a:off x="42672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72" name="Line 188"/>
          <p:cNvSpPr>
            <a:spLocks noChangeShapeType="1"/>
          </p:cNvSpPr>
          <p:nvPr/>
        </p:nvSpPr>
        <p:spPr bwMode="auto">
          <a:xfrm>
            <a:off x="43688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73" name="Line 189"/>
          <p:cNvSpPr>
            <a:spLocks noChangeShapeType="1"/>
          </p:cNvSpPr>
          <p:nvPr/>
        </p:nvSpPr>
        <p:spPr bwMode="auto">
          <a:xfrm>
            <a:off x="44704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74" name="Line 190"/>
          <p:cNvSpPr>
            <a:spLocks noChangeShapeType="1"/>
          </p:cNvSpPr>
          <p:nvPr/>
        </p:nvSpPr>
        <p:spPr bwMode="auto">
          <a:xfrm>
            <a:off x="45720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75" name="Line 191"/>
          <p:cNvSpPr>
            <a:spLocks noChangeShapeType="1"/>
          </p:cNvSpPr>
          <p:nvPr/>
        </p:nvSpPr>
        <p:spPr bwMode="auto">
          <a:xfrm>
            <a:off x="46736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76" name="Line 192"/>
          <p:cNvSpPr>
            <a:spLocks noChangeShapeType="1"/>
          </p:cNvSpPr>
          <p:nvPr/>
        </p:nvSpPr>
        <p:spPr bwMode="auto">
          <a:xfrm>
            <a:off x="47752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77" name="Rectangle 193"/>
          <p:cNvSpPr>
            <a:spLocks noChangeArrowheads="1"/>
          </p:cNvSpPr>
          <p:nvPr/>
        </p:nvSpPr>
        <p:spPr bwMode="auto">
          <a:xfrm>
            <a:off x="4064000" y="1143000"/>
            <a:ext cx="8128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778" name="Line 194"/>
          <p:cNvSpPr>
            <a:spLocks noChangeShapeType="1"/>
          </p:cNvSpPr>
          <p:nvPr/>
        </p:nvSpPr>
        <p:spPr bwMode="auto">
          <a:xfrm>
            <a:off x="41656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79" name="Line 195"/>
          <p:cNvSpPr>
            <a:spLocks noChangeShapeType="1"/>
          </p:cNvSpPr>
          <p:nvPr/>
        </p:nvSpPr>
        <p:spPr bwMode="auto">
          <a:xfrm>
            <a:off x="42672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80" name="Line 196"/>
          <p:cNvSpPr>
            <a:spLocks noChangeShapeType="1"/>
          </p:cNvSpPr>
          <p:nvPr/>
        </p:nvSpPr>
        <p:spPr bwMode="auto">
          <a:xfrm>
            <a:off x="43688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81" name="Line 197"/>
          <p:cNvSpPr>
            <a:spLocks noChangeShapeType="1"/>
          </p:cNvSpPr>
          <p:nvPr/>
        </p:nvSpPr>
        <p:spPr bwMode="auto">
          <a:xfrm>
            <a:off x="44704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82" name="Line 198"/>
          <p:cNvSpPr>
            <a:spLocks noChangeShapeType="1"/>
          </p:cNvSpPr>
          <p:nvPr/>
        </p:nvSpPr>
        <p:spPr bwMode="auto">
          <a:xfrm>
            <a:off x="45720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83" name="Line 199"/>
          <p:cNvSpPr>
            <a:spLocks noChangeShapeType="1"/>
          </p:cNvSpPr>
          <p:nvPr/>
        </p:nvSpPr>
        <p:spPr bwMode="auto">
          <a:xfrm>
            <a:off x="46736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84" name="Line 200"/>
          <p:cNvSpPr>
            <a:spLocks noChangeShapeType="1"/>
          </p:cNvSpPr>
          <p:nvPr/>
        </p:nvSpPr>
        <p:spPr bwMode="auto">
          <a:xfrm>
            <a:off x="47752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85" name="Rectangle 201"/>
          <p:cNvSpPr>
            <a:spLocks noChangeArrowheads="1"/>
          </p:cNvSpPr>
          <p:nvPr/>
        </p:nvSpPr>
        <p:spPr bwMode="auto">
          <a:xfrm>
            <a:off x="5181600" y="571500"/>
            <a:ext cx="8128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786" name="Line 202"/>
          <p:cNvSpPr>
            <a:spLocks noChangeShapeType="1"/>
          </p:cNvSpPr>
          <p:nvPr/>
        </p:nvSpPr>
        <p:spPr bwMode="auto">
          <a:xfrm>
            <a:off x="52832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87" name="Line 203"/>
          <p:cNvSpPr>
            <a:spLocks noChangeShapeType="1"/>
          </p:cNvSpPr>
          <p:nvPr/>
        </p:nvSpPr>
        <p:spPr bwMode="auto">
          <a:xfrm>
            <a:off x="53848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88" name="Line 204"/>
          <p:cNvSpPr>
            <a:spLocks noChangeShapeType="1"/>
          </p:cNvSpPr>
          <p:nvPr/>
        </p:nvSpPr>
        <p:spPr bwMode="auto">
          <a:xfrm>
            <a:off x="54864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89" name="Line 205"/>
          <p:cNvSpPr>
            <a:spLocks noChangeShapeType="1"/>
          </p:cNvSpPr>
          <p:nvPr/>
        </p:nvSpPr>
        <p:spPr bwMode="auto">
          <a:xfrm>
            <a:off x="55880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90" name="Line 206"/>
          <p:cNvSpPr>
            <a:spLocks noChangeShapeType="1"/>
          </p:cNvSpPr>
          <p:nvPr/>
        </p:nvSpPr>
        <p:spPr bwMode="auto">
          <a:xfrm>
            <a:off x="56896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91" name="Line 207"/>
          <p:cNvSpPr>
            <a:spLocks noChangeShapeType="1"/>
          </p:cNvSpPr>
          <p:nvPr/>
        </p:nvSpPr>
        <p:spPr bwMode="auto">
          <a:xfrm>
            <a:off x="57912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92" name="Line 208"/>
          <p:cNvSpPr>
            <a:spLocks noChangeShapeType="1"/>
          </p:cNvSpPr>
          <p:nvPr/>
        </p:nvSpPr>
        <p:spPr bwMode="auto">
          <a:xfrm>
            <a:off x="5892800" y="5715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93" name="Rectangle 209"/>
          <p:cNvSpPr>
            <a:spLocks noChangeArrowheads="1"/>
          </p:cNvSpPr>
          <p:nvPr/>
        </p:nvSpPr>
        <p:spPr bwMode="auto">
          <a:xfrm>
            <a:off x="5181600" y="1143000"/>
            <a:ext cx="8128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794" name="Line 210"/>
          <p:cNvSpPr>
            <a:spLocks noChangeShapeType="1"/>
          </p:cNvSpPr>
          <p:nvPr/>
        </p:nvSpPr>
        <p:spPr bwMode="auto">
          <a:xfrm>
            <a:off x="52832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95" name="Line 211"/>
          <p:cNvSpPr>
            <a:spLocks noChangeShapeType="1"/>
          </p:cNvSpPr>
          <p:nvPr/>
        </p:nvSpPr>
        <p:spPr bwMode="auto">
          <a:xfrm>
            <a:off x="53848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96" name="Line 212"/>
          <p:cNvSpPr>
            <a:spLocks noChangeShapeType="1"/>
          </p:cNvSpPr>
          <p:nvPr/>
        </p:nvSpPr>
        <p:spPr bwMode="auto">
          <a:xfrm>
            <a:off x="54864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97" name="Line 213"/>
          <p:cNvSpPr>
            <a:spLocks noChangeShapeType="1"/>
          </p:cNvSpPr>
          <p:nvPr/>
        </p:nvSpPr>
        <p:spPr bwMode="auto">
          <a:xfrm>
            <a:off x="55880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98" name="Line 214"/>
          <p:cNvSpPr>
            <a:spLocks noChangeShapeType="1"/>
          </p:cNvSpPr>
          <p:nvPr/>
        </p:nvSpPr>
        <p:spPr bwMode="auto">
          <a:xfrm>
            <a:off x="56896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799" name="Line 215"/>
          <p:cNvSpPr>
            <a:spLocks noChangeShapeType="1"/>
          </p:cNvSpPr>
          <p:nvPr/>
        </p:nvSpPr>
        <p:spPr bwMode="auto">
          <a:xfrm>
            <a:off x="57912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00" name="Line 216"/>
          <p:cNvSpPr>
            <a:spLocks noChangeShapeType="1"/>
          </p:cNvSpPr>
          <p:nvPr/>
        </p:nvSpPr>
        <p:spPr bwMode="auto">
          <a:xfrm>
            <a:off x="58928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01" name="Rectangle 217"/>
          <p:cNvSpPr>
            <a:spLocks noChangeArrowheads="1"/>
          </p:cNvSpPr>
          <p:nvPr/>
        </p:nvSpPr>
        <p:spPr bwMode="auto">
          <a:xfrm>
            <a:off x="1117600" y="3371850"/>
            <a:ext cx="8128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802" name="Line 218"/>
          <p:cNvSpPr>
            <a:spLocks noChangeShapeType="1"/>
          </p:cNvSpPr>
          <p:nvPr/>
        </p:nvSpPr>
        <p:spPr bwMode="auto">
          <a:xfrm>
            <a:off x="1219200" y="33718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03" name="Line 219"/>
          <p:cNvSpPr>
            <a:spLocks noChangeShapeType="1"/>
          </p:cNvSpPr>
          <p:nvPr/>
        </p:nvSpPr>
        <p:spPr bwMode="auto">
          <a:xfrm>
            <a:off x="1320800" y="33718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04" name="Line 220"/>
          <p:cNvSpPr>
            <a:spLocks noChangeShapeType="1"/>
          </p:cNvSpPr>
          <p:nvPr/>
        </p:nvSpPr>
        <p:spPr bwMode="auto">
          <a:xfrm>
            <a:off x="1422400" y="33718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05" name="Line 221"/>
          <p:cNvSpPr>
            <a:spLocks noChangeShapeType="1"/>
          </p:cNvSpPr>
          <p:nvPr/>
        </p:nvSpPr>
        <p:spPr bwMode="auto">
          <a:xfrm>
            <a:off x="1524000" y="33718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06" name="Line 222"/>
          <p:cNvSpPr>
            <a:spLocks noChangeShapeType="1"/>
          </p:cNvSpPr>
          <p:nvPr/>
        </p:nvSpPr>
        <p:spPr bwMode="auto">
          <a:xfrm>
            <a:off x="1625600" y="33718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07" name="Line 223"/>
          <p:cNvSpPr>
            <a:spLocks noChangeShapeType="1"/>
          </p:cNvSpPr>
          <p:nvPr/>
        </p:nvSpPr>
        <p:spPr bwMode="auto">
          <a:xfrm>
            <a:off x="1727200" y="33718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08" name="Line 224"/>
          <p:cNvSpPr>
            <a:spLocks noChangeShapeType="1"/>
          </p:cNvSpPr>
          <p:nvPr/>
        </p:nvSpPr>
        <p:spPr bwMode="auto">
          <a:xfrm>
            <a:off x="1828800" y="33718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09" name="Rectangle 225"/>
          <p:cNvSpPr>
            <a:spLocks noChangeArrowheads="1"/>
          </p:cNvSpPr>
          <p:nvPr/>
        </p:nvSpPr>
        <p:spPr bwMode="auto">
          <a:xfrm>
            <a:off x="2946400" y="3314700"/>
            <a:ext cx="8128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810" name="Line 226"/>
          <p:cNvSpPr>
            <a:spLocks noChangeShapeType="1"/>
          </p:cNvSpPr>
          <p:nvPr/>
        </p:nvSpPr>
        <p:spPr bwMode="auto">
          <a:xfrm>
            <a:off x="3048000" y="33147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11" name="Line 227"/>
          <p:cNvSpPr>
            <a:spLocks noChangeShapeType="1"/>
          </p:cNvSpPr>
          <p:nvPr/>
        </p:nvSpPr>
        <p:spPr bwMode="auto">
          <a:xfrm>
            <a:off x="3149600" y="33147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12" name="Line 228"/>
          <p:cNvSpPr>
            <a:spLocks noChangeShapeType="1"/>
          </p:cNvSpPr>
          <p:nvPr/>
        </p:nvSpPr>
        <p:spPr bwMode="auto">
          <a:xfrm>
            <a:off x="3251200" y="33147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13" name="Line 229"/>
          <p:cNvSpPr>
            <a:spLocks noChangeShapeType="1"/>
          </p:cNvSpPr>
          <p:nvPr/>
        </p:nvSpPr>
        <p:spPr bwMode="auto">
          <a:xfrm>
            <a:off x="3352800" y="33147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14" name="Line 230"/>
          <p:cNvSpPr>
            <a:spLocks noChangeShapeType="1"/>
          </p:cNvSpPr>
          <p:nvPr/>
        </p:nvSpPr>
        <p:spPr bwMode="auto">
          <a:xfrm>
            <a:off x="3454400" y="33147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15" name="Line 231"/>
          <p:cNvSpPr>
            <a:spLocks noChangeShapeType="1"/>
          </p:cNvSpPr>
          <p:nvPr/>
        </p:nvSpPr>
        <p:spPr bwMode="auto">
          <a:xfrm>
            <a:off x="3556000" y="33147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16" name="Line 232"/>
          <p:cNvSpPr>
            <a:spLocks noChangeShapeType="1"/>
          </p:cNvSpPr>
          <p:nvPr/>
        </p:nvSpPr>
        <p:spPr bwMode="auto">
          <a:xfrm>
            <a:off x="3657600" y="33147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17" name="Rectangle 233"/>
          <p:cNvSpPr>
            <a:spLocks noChangeArrowheads="1"/>
          </p:cNvSpPr>
          <p:nvPr/>
        </p:nvSpPr>
        <p:spPr bwMode="auto">
          <a:xfrm>
            <a:off x="1219200" y="4229100"/>
            <a:ext cx="8128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818" name="Line 234"/>
          <p:cNvSpPr>
            <a:spLocks noChangeShapeType="1"/>
          </p:cNvSpPr>
          <p:nvPr/>
        </p:nvSpPr>
        <p:spPr bwMode="auto">
          <a:xfrm>
            <a:off x="1320800" y="42291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19" name="Line 235"/>
          <p:cNvSpPr>
            <a:spLocks noChangeShapeType="1"/>
          </p:cNvSpPr>
          <p:nvPr/>
        </p:nvSpPr>
        <p:spPr bwMode="auto">
          <a:xfrm>
            <a:off x="1422400" y="42291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20" name="Line 236"/>
          <p:cNvSpPr>
            <a:spLocks noChangeShapeType="1"/>
          </p:cNvSpPr>
          <p:nvPr/>
        </p:nvSpPr>
        <p:spPr bwMode="auto">
          <a:xfrm>
            <a:off x="1524000" y="42291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21" name="Line 237"/>
          <p:cNvSpPr>
            <a:spLocks noChangeShapeType="1"/>
          </p:cNvSpPr>
          <p:nvPr/>
        </p:nvSpPr>
        <p:spPr bwMode="auto">
          <a:xfrm>
            <a:off x="1625600" y="42291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22" name="Line 238"/>
          <p:cNvSpPr>
            <a:spLocks noChangeShapeType="1"/>
          </p:cNvSpPr>
          <p:nvPr/>
        </p:nvSpPr>
        <p:spPr bwMode="auto">
          <a:xfrm>
            <a:off x="1727200" y="42291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23" name="Line 239"/>
          <p:cNvSpPr>
            <a:spLocks noChangeShapeType="1"/>
          </p:cNvSpPr>
          <p:nvPr/>
        </p:nvSpPr>
        <p:spPr bwMode="auto">
          <a:xfrm>
            <a:off x="1828800" y="42291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24" name="Line 240"/>
          <p:cNvSpPr>
            <a:spLocks noChangeShapeType="1"/>
          </p:cNvSpPr>
          <p:nvPr/>
        </p:nvSpPr>
        <p:spPr bwMode="auto">
          <a:xfrm>
            <a:off x="1930400" y="42291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25" name="Rectangle 241"/>
          <p:cNvSpPr>
            <a:spLocks noChangeArrowheads="1"/>
          </p:cNvSpPr>
          <p:nvPr/>
        </p:nvSpPr>
        <p:spPr bwMode="auto">
          <a:xfrm>
            <a:off x="2946400" y="4229100"/>
            <a:ext cx="8128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826" name="Line 242"/>
          <p:cNvSpPr>
            <a:spLocks noChangeShapeType="1"/>
          </p:cNvSpPr>
          <p:nvPr/>
        </p:nvSpPr>
        <p:spPr bwMode="auto">
          <a:xfrm>
            <a:off x="3048000" y="42291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27" name="Line 243"/>
          <p:cNvSpPr>
            <a:spLocks noChangeShapeType="1"/>
          </p:cNvSpPr>
          <p:nvPr/>
        </p:nvSpPr>
        <p:spPr bwMode="auto">
          <a:xfrm>
            <a:off x="3149600" y="42291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28" name="Line 244"/>
          <p:cNvSpPr>
            <a:spLocks noChangeShapeType="1"/>
          </p:cNvSpPr>
          <p:nvPr/>
        </p:nvSpPr>
        <p:spPr bwMode="auto">
          <a:xfrm>
            <a:off x="3251200" y="42291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29" name="Line 245"/>
          <p:cNvSpPr>
            <a:spLocks noChangeShapeType="1"/>
          </p:cNvSpPr>
          <p:nvPr/>
        </p:nvSpPr>
        <p:spPr bwMode="auto">
          <a:xfrm>
            <a:off x="3352800" y="42291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30" name="Line 246"/>
          <p:cNvSpPr>
            <a:spLocks noChangeShapeType="1"/>
          </p:cNvSpPr>
          <p:nvPr/>
        </p:nvSpPr>
        <p:spPr bwMode="auto">
          <a:xfrm>
            <a:off x="3454400" y="42291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31" name="Line 247"/>
          <p:cNvSpPr>
            <a:spLocks noChangeShapeType="1"/>
          </p:cNvSpPr>
          <p:nvPr/>
        </p:nvSpPr>
        <p:spPr bwMode="auto">
          <a:xfrm>
            <a:off x="3556000" y="42291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32" name="Line 248"/>
          <p:cNvSpPr>
            <a:spLocks noChangeShapeType="1"/>
          </p:cNvSpPr>
          <p:nvPr/>
        </p:nvSpPr>
        <p:spPr bwMode="auto">
          <a:xfrm>
            <a:off x="3657600" y="42291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33" name="Line 249"/>
          <p:cNvSpPr>
            <a:spLocks noChangeShapeType="1"/>
          </p:cNvSpPr>
          <p:nvPr/>
        </p:nvSpPr>
        <p:spPr bwMode="auto">
          <a:xfrm>
            <a:off x="2438400" y="114300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34" name="Line 250"/>
          <p:cNvSpPr>
            <a:spLocks noChangeShapeType="1"/>
          </p:cNvSpPr>
          <p:nvPr/>
        </p:nvSpPr>
        <p:spPr bwMode="auto">
          <a:xfrm>
            <a:off x="5588000" y="1771650"/>
            <a:ext cx="0" cy="342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69835" name="Rectangle 36"/>
          <p:cNvSpPr>
            <a:spLocks noChangeArrowheads="1"/>
          </p:cNvSpPr>
          <p:nvPr/>
        </p:nvSpPr>
        <p:spPr bwMode="auto">
          <a:xfrm>
            <a:off x="3454400" y="1314450"/>
            <a:ext cx="1016000" cy="6286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9836" name="Text Box 252"/>
          <p:cNvSpPr txBox="1">
            <a:spLocks noChangeArrowheads="1"/>
          </p:cNvSpPr>
          <p:nvPr/>
        </p:nvSpPr>
        <p:spPr bwMode="auto">
          <a:xfrm>
            <a:off x="609600" y="5257800"/>
            <a:ext cx="7543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sz="1600" b="1">
                <a:solidFill>
                  <a:schemeClr val="folHlink"/>
                </a:solidFill>
                <a:latin typeface="Times New Roman" panose="02020603050405020304" pitchFamily="18" charset="0"/>
                <a:cs typeface="Times New Roman" panose="02020603050405020304" pitchFamily="18" charset="0"/>
              </a:rPr>
              <a:t>4 x ¼ =1   </a:t>
            </a:r>
            <a:r>
              <a:rPr lang="ar-SA" sz="1600" b="1">
                <a:solidFill>
                  <a:schemeClr val="folHlink"/>
                </a:solidFill>
                <a:latin typeface="Times New Roman (Arabic)" panose="02020603050405020304" pitchFamily="18" charset="0"/>
                <a:cs typeface="Times New Roman" panose="02020603050405020304" pitchFamily="18" charset="0"/>
              </a:rPr>
              <a:t>تعداد سوخت های واقع در سلول معادل شبکه واحد</a:t>
            </a:r>
            <a:r>
              <a:rPr lang="en-US" sz="1600" b="1">
                <a:solidFill>
                  <a:schemeClr val="folHlink"/>
                </a:solidFill>
                <a:latin typeface="Times New Roman (Arabic)" panose="02020603050405020304" pitchFamily="18" charset="0"/>
                <a:cs typeface="Times New Roman" panose="02020603050405020304" pitchFamily="18" charset="0"/>
              </a:rPr>
              <a:t> </a:t>
            </a:r>
            <a:endParaRPr lang="en-US" sz="1600" b="1">
              <a:solidFill>
                <a:schemeClr val="folHlink"/>
              </a:solidFill>
              <a:latin typeface="Times New Roman" panose="02020603050405020304" pitchFamily="18" charset="0"/>
              <a:cs typeface="Times New Roman" panose="02020603050405020304" pitchFamily="18" charset="0"/>
            </a:endParaRPr>
          </a:p>
          <a:p>
            <a:r>
              <a:rPr lang="en-US" sz="1600" b="1">
                <a:solidFill>
                  <a:schemeClr val="folHlink"/>
                </a:solidFill>
                <a:latin typeface="Times New Roman" panose="02020603050405020304" pitchFamily="18" charset="0"/>
                <a:cs typeface="Times New Roman" panose="02020603050405020304" pitchFamily="18" charset="0"/>
              </a:rPr>
              <a:t>P  = </a:t>
            </a:r>
            <a:r>
              <a:rPr lang="ar-SA" sz="1600" b="1">
                <a:solidFill>
                  <a:schemeClr val="folHlink"/>
                </a:solidFill>
                <a:latin typeface="Times New Roman (Arabic)" panose="02020603050405020304" pitchFamily="18" charset="0"/>
                <a:cs typeface="Times New Roman" panose="02020603050405020304" pitchFamily="18" charset="0"/>
              </a:rPr>
              <a:t>گام شبکه</a:t>
            </a:r>
            <a:r>
              <a:rPr lang="en-US" sz="1600" b="1">
                <a:solidFill>
                  <a:schemeClr val="folHlink"/>
                </a:solidFill>
                <a:latin typeface="Times New Roman (Arabic)" panose="02020603050405020304" pitchFamily="18" charset="0"/>
                <a:cs typeface="Times New Roman" panose="02020603050405020304" pitchFamily="18" charset="0"/>
              </a:rPr>
              <a:t> </a:t>
            </a:r>
            <a:r>
              <a:rPr lang="en-US" sz="1600" b="1">
                <a:solidFill>
                  <a:schemeClr val="folHlink"/>
                </a:solidFill>
                <a:latin typeface="Times New Roman" panose="02020603050405020304" pitchFamily="18" charset="0"/>
                <a:cs typeface="Times New Roman" panose="02020603050405020304" pitchFamily="18" charset="0"/>
              </a:rPr>
              <a:t>            </a:t>
            </a:r>
          </a:p>
          <a:p>
            <a:r>
              <a:rPr lang="en-US" sz="1600" b="1">
                <a:solidFill>
                  <a:schemeClr val="folHlink"/>
                </a:solidFill>
                <a:latin typeface="Times New Roman" panose="02020603050405020304" pitchFamily="18" charset="0"/>
                <a:cs typeface="Times New Roman" panose="02020603050405020304" pitchFamily="18" charset="0"/>
              </a:rPr>
              <a:t>P x P = P</a:t>
            </a:r>
            <a:r>
              <a:rPr lang="en-US" sz="1600" b="1" baseline="30000">
                <a:solidFill>
                  <a:schemeClr val="folHlink"/>
                </a:solidFill>
                <a:latin typeface="Times New Roman" panose="02020603050405020304" pitchFamily="18" charset="0"/>
                <a:cs typeface="Times New Roman" panose="02020603050405020304" pitchFamily="18" charset="0"/>
              </a:rPr>
              <a:t>2       </a:t>
            </a:r>
            <a:r>
              <a:rPr lang="ar-SA" sz="1600" b="1">
                <a:solidFill>
                  <a:schemeClr val="folHlink"/>
                </a:solidFill>
                <a:latin typeface="Times New Roman (Arabic)" panose="02020603050405020304" pitchFamily="18" charset="0"/>
                <a:cs typeface="Times New Roman" panose="02020603050405020304" pitchFamily="18" charset="0"/>
              </a:rPr>
              <a:t>مساحت شبکه واحد</a:t>
            </a:r>
            <a:r>
              <a:rPr lang="en-US" sz="1600" b="1">
                <a:solidFill>
                  <a:schemeClr val="folHlink"/>
                </a:solidFill>
                <a:latin typeface="Times New Roman (Arabic)" panose="02020603050405020304" pitchFamily="18" charset="0"/>
                <a:cs typeface="Times New Roman" panose="02020603050405020304" pitchFamily="18" charset="0"/>
              </a:rPr>
              <a:t> </a:t>
            </a:r>
            <a:r>
              <a:rPr lang="en-US" sz="1600" b="1">
                <a:solidFill>
                  <a:schemeClr val="folHlink"/>
                </a:solidFill>
                <a:latin typeface="Times New Roman" panose="02020603050405020304" pitchFamily="18" charset="0"/>
                <a:cs typeface="Times New Roman" panose="02020603050405020304" pitchFamily="18" charset="0"/>
              </a:rPr>
              <a:t>  </a:t>
            </a:r>
          </a:p>
          <a:p>
            <a:r>
              <a:rPr lang="en-US" sz="1600" b="1">
                <a:solidFill>
                  <a:schemeClr val="folHlink"/>
                </a:solidFill>
                <a:latin typeface="Times New Roman" panose="02020603050405020304" pitchFamily="18" charset="0"/>
                <a:cs typeface="Times New Roman" panose="02020603050405020304" pitchFamily="18" charset="0"/>
              </a:rPr>
              <a:t>S = πR</a:t>
            </a:r>
            <a:r>
              <a:rPr lang="en-US" sz="1600" b="1" baseline="-25000">
                <a:solidFill>
                  <a:schemeClr val="folHlink"/>
                </a:solidFill>
                <a:latin typeface="Times New Roman" panose="02020603050405020304" pitchFamily="18" charset="0"/>
                <a:cs typeface="Times New Roman" panose="02020603050405020304" pitchFamily="18" charset="0"/>
              </a:rPr>
              <a:t>Cell</a:t>
            </a:r>
            <a:r>
              <a:rPr lang="en-US" sz="1600" b="1" baseline="30000">
                <a:solidFill>
                  <a:schemeClr val="folHlink"/>
                </a:solidFill>
                <a:latin typeface="Times New Roman" panose="02020603050405020304" pitchFamily="18" charset="0"/>
                <a:cs typeface="Times New Roman" panose="02020603050405020304" pitchFamily="18" charset="0"/>
              </a:rPr>
              <a:t>2           </a:t>
            </a:r>
            <a:r>
              <a:rPr lang="ar-SA" sz="1600" b="1">
                <a:solidFill>
                  <a:schemeClr val="folHlink"/>
                </a:solidFill>
                <a:latin typeface="Times New Roman (Arabic)" panose="02020603050405020304" pitchFamily="18" charset="0"/>
                <a:cs typeface="Times New Roman" panose="02020603050405020304" pitchFamily="18" charset="0"/>
              </a:rPr>
              <a:t>مساحت</a:t>
            </a:r>
            <a:r>
              <a:rPr lang="ar-SA" sz="1600" b="1">
                <a:solidFill>
                  <a:schemeClr val="folHlink"/>
                </a:solidFill>
                <a:latin typeface="Times New Roman" panose="02020603050405020304" pitchFamily="18" charset="0"/>
                <a:cs typeface="Times New Roman" panose="02020603050405020304" pitchFamily="18" charset="0"/>
              </a:rPr>
              <a:t> </a:t>
            </a:r>
            <a:r>
              <a:rPr lang="ar-SA" sz="1600" b="1">
                <a:solidFill>
                  <a:schemeClr val="folHlink"/>
                </a:solidFill>
                <a:latin typeface="Times New Roman (Arabic)" panose="02020603050405020304" pitchFamily="18" charset="0"/>
                <a:cs typeface="Times New Roman" panose="02020603050405020304" pitchFamily="18" charset="0"/>
              </a:rPr>
              <a:t>سلول معادل</a:t>
            </a:r>
            <a:endParaRPr lang="en-US" sz="1600" b="1">
              <a:solidFill>
                <a:schemeClr val="folHlink"/>
              </a:solidFill>
              <a:latin typeface="Times New Roman (Arabic)" panose="02020603050405020304" pitchFamily="18" charset="0"/>
              <a:cs typeface="Times New Roman" panose="02020603050405020304" pitchFamily="18" charset="0"/>
            </a:endParaRPr>
          </a:p>
          <a:p>
            <a:r>
              <a:rPr lang="en-US" sz="1600" b="1">
                <a:solidFill>
                  <a:schemeClr val="folHlink"/>
                </a:solidFill>
                <a:latin typeface="Times New Roman" panose="02020603050405020304" pitchFamily="18" charset="0"/>
                <a:cs typeface="Times New Roman" panose="02020603050405020304" pitchFamily="18" charset="0"/>
              </a:rPr>
              <a:t>S = P</a:t>
            </a:r>
            <a:r>
              <a:rPr lang="en-US" sz="1600" b="1" baseline="30000">
                <a:solidFill>
                  <a:schemeClr val="folHlink"/>
                </a:solidFill>
                <a:latin typeface="Times New Roman" panose="02020603050405020304" pitchFamily="18" charset="0"/>
                <a:cs typeface="Times New Roman" panose="02020603050405020304" pitchFamily="18" charset="0"/>
              </a:rPr>
              <a:t>2                                                                        </a:t>
            </a:r>
          </a:p>
          <a:p>
            <a:r>
              <a:rPr lang="en-US" sz="1600" b="1">
                <a:solidFill>
                  <a:schemeClr val="folHlink"/>
                </a:solidFill>
                <a:latin typeface="Times New Roman" panose="02020603050405020304" pitchFamily="18" charset="0"/>
                <a:cs typeface="Times New Roman" panose="02020603050405020304" pitchFamily="18" charset="0"/>
              </a:rPr>
              <a:t>πR</a:t>
            </a:r>
            <a:r>
              <a:rPr lang="en-US" sz="1600" b="1" baseline="-25000">
                <a:solidFill>
                  <a:schemeClr val="folHlink"/>
                </a:solidFill>
                <a:latin typeface="Times New Roman" panose="02020603050405020304" pitchFamily="18" charset="0"/>
                <a:cs typeface="Times New Roman" panose="02020603050405020304" pitchFamily="18" charset="0"/>
              </a:rPr>
              <a:t>Cell</a:t>
            </a:r>
            <a:r>
              <a:rPr lang="en-US" sz="1600" b="1" baseline="30000">
                <a:solidFill>
                  <a:schemeClr val="folHlink"/>
                </a:solidFill>
                <a:latin typeface="Times New Roman" panose="02020603050405020304" pitchFamily="18" charset="0"/>
                <a:cs typeface="Times New Roman" panose="02020603050405020304" pitchFamily="18" charset="0"/>
              </a:rPr>
              <a:t>2  </a:t>
            </a:r>
            <a:r>
              <a:rPr lang="en-US" sz="1600" b="1">
                <a:solidFill>
                  <a:schemeClr val="folHlink"/>
                </a:solidFill>
                <a:latin typeface="Times New Roman" panose="02020603050405020304" pitchFamily="18" charset="0"/>
                <a:cs typeface="Times New Roman" panose="02020603050405020304" pitchFamily="18" charset="0"/>
              </a:rPr>
              <a:t>=  P</a:t>
            </a:r>
            <a:r>
              <a:rPr lang="en-US" sz="1600" b="1" baseline="30000">
                <a:solidFill>
                  <a:schemeClr val="folHlink"/>
                </a:solidFill>
                <a:latin typeface="Times New Roman" panose="02020603050405020304" pitchFamily="18" charset="0"/>
                <a:cs typeface="Times New Roman" panose="02020603050405020304" pitchFamily="18" charset="0"/>
              </a:rPr>
              <a:t>2          </a:t>
            </a:r>
            <a:r>
              <a:rPr lang="en-US" sz="1600" b="1">
                <a:solidFill>
                  <a:schemeClr val="folHlink"/>
                </a:solidFill>
                <a:latin typeface="Times New Roman" panose="02020603050405020304" pitchFamily="18" charset="0"/>
                <a:cs typeface="Times New Roman" panose="02020603050405020304" pitchFamily="18" charset="0"/>
              </a:rPr>
              <a:t>R</a:t>
            </a:r>
            <a:r>
              <a:rPr lang="en-US" sz="1600" b="1" baseline="-25000">
                <a:solidFill>
                  <a:schemeClr val="folHlink"/>
                </a:solidFill>
                <a:latin typeface="Times New Roman" panose="02020603050405020304" pitchFamily="18" charset="0"/>
                <a:cs typeface="Times New Roman" panose="02020603050405020304" pitchFamily="18" charset="0"/>
              </a:rPr>
              <a:t>Cell</a:t>
            </a:r>
            <a:r>
              <a:rPr lang="en-US" sz="1600" b="1" baseline="30000">
                <a:solidFill>
                  <a:schemeClr val="folHlink"/>
                </a:solidFill>
                <a:latin typeface="Times New Roman" panose="02020603050405020304" pitchFamily="18" charset="0"/>
                <a:cs typeface="Times New Roman" panose="02020603050405020304" pitchFamily="18" charset="0"/>
              </a:rPr>
              <a:t>2 </a:t>
            </a:r>
            <a:r>
              <a:rPr lang="en-US" sz="1600" b="1">
                <a:solidFill>
                  <a:schemeClr val="folHlink"/>
                </a:solidFill>
                <a:latin typeface="Times New Roman" panose="02020603050405020304" pitchFamily="18" charset="0"/>
                <a:cs typeface="Times New Roman" panose="02020603050405020304" pitchFamily="18" charset="0"/>
              </a:rPr>
              <a:t>= P</a:t>
            </a:r>
            <a:r>
              <a:rPr lang="en-US" sz="1600" b="1" baseline="30000">
                <a:solidFill>
                  <a:schemeClr val="folHlink"/>
                </a:solidFill>
                <a:latin typeface="Times New Roman" panose="02020603050405020304" pitchFamily="18" charset="0"/>
                <a:cs typeface="Times New Roman" panose="02020603050405020304" pitchFamily="18" charset="0"/>
              </a:rPr>
              <a:t>2  </a:t>
            </a:r>
            <a:r>
              <a:rPr lang="en-US" sz="1600" b="1">
                <a:solidFill>
                  <a:schemeClr val="folHlink"/>
                </a:solidFill>
                <a:latin typeface="Times New Roman" panose="02020603050405020304" pitchFamily="18" charset="0"/>
                <a:cs typeface="Times New Roman" panose="02020603050405020304" pitchFamily="18" charset="0"/>
              </a:rPr>
              <a:t>/ π</a:t>
            </a:r>
            <a:r>
              <a:rPr lang="en-US" sz="1600" b="1" baseline="30000">
                <a:solidFill>
                  <a:schemeClr val="folHlink"/>
                </a:solidFill>
                <a:latin typeface="Times New Roman" panose="02020603050405020304" pitchFamily="18" charset="0"/>
                <a:cs typeface="Times New Roman" panose="02020603050405020304" pitchFamily="18" charset="0"/>
              </a:rPr>
              <a:t>               </a:t>
            </a:r>
            <a:r>
              <a:rPr lang="en-US" sz="1600" b="1">
                <a:solidFill>
                  <a:schemeClr val="folHlink"/>
                </a:solidFill>
                <a:latin typeface="Times New Roman" panose="02020603050405020304" pitchFamily="18" charset="0"/>
                <a:cs typeface="Times New Roman" panose="02020603050405020304" pitchFamily="18" charset="0"/>
              </a:rPr>
              <a:t>R</a:t>
            </a:r>
            <a:r>
              <a:rPr lang="en-US" sz="1600" b="1" baseline="-25000">
                <a:solidFill>
                  <a:schemeClr val="folHlink"/>
                </a:solidFill>
                <a:latin typeface="Times New Roman" panose="02020603050405020304" pitchFamily="18" charset="0"/>
                <a:cs typeface="Times New Roman" panose="02020603050405020304" pitchFamily="18" charset="0"/>
              </a:rPr>
              <a:t>Cell</a:t>
            </a:r>
            <a:r>
              <a:rPr lang="en-US" sz="1600" b="1" baseline="30000">
                <a:solidFill>
                  <a:schemeClr val="folHlink"/>
                </a:solidFill>
                <a:latin typeface="Times New Roman" panose="02020603050405020304" pitchFamily="18" charset="0"/>
                <a:cs typeface="Times New Roman" panose="02020603050405020304" pitchFamily="18" charset="0"/>
              </a:rPr>
              <a:t>  </a:t>
            </a:r>
            <a:r>
              <a:rPr lang="en-US" sz="1600" b="1">
                <a:solidFill>
                  <a:schemeClr val="folHlink"/>
                </a:solidFill>
                <a:latin typeface="Times New Roman" panose="02020603050405020304" pitchFamily="18" charset="0"/>
                <a:cs typeface="Times New Roman" panose="02020603050405020304" pitchFamily="18" charset="0"/>
              </a:rPr>
              <a:t>== P /√π</a:t>
            </a:r>
            <a:r>
              <a:rPr lang="en-US" sz="1600" b="1" baseline="30000">
                <a:solidFill>
                  <a:schemeClr val="folHlink"/>
                </a:solidFill>
                <a:latin typeface="Times New Roman" panose="02020603050405020304" pitchFamily="18" charset="0"/>
                <a:cs typeface="Times New Roman" panose="02020603050405020304" pitchFamily="18" charset="0"/>
              </a:rPr>
              <a:t>   </a:t>
            </a:r>
          </a:p>
          <a:p>
            <a:endParaRPr lang="en-US" sz="1600" b="1" baseline="30000">
              <a:solidFill>
                <a:schemeClr val="folHlink"/>
              </a:solidFill>
              <a:latin typeface="Times New Roman" panose="02020603050405020304" pitchFamily="18" charset="0"/>
              <a:cs typeface="Times New Roman" panose="02020603050405020304" pitchFamily="18" charset="0"/>
            </a:endParaRPr>
          </a:p>
          <a:p>
            <a:endParaRPr lang="en-US" sz="1600" b="1" baseline="30000">
              <a:solidFill>
                <a:schemeClr val="folHlink"/>
              </a:solidFill>
              <a:latin typeface="Times New Roman" panose="02020603050405020304" pitchFamily="18" charset="0"/>
              <a:cs typeface="Times New Roman" panose="02020603050405020304" pitchFamily="18" charset="0"/>
            </a:endParaRPr>
          </a:p>
          <a:p>
            <a:r>
              <a:rPr lang="en-US" sz="1200" baseline="30000">
                <a:latin typeface="Times New Roman" panose="02020603050405020304" pitchFamily="18" charset="0"/>
                <a:cs typeface="Times New Roman" panose="02020603050405020304" pitchFamily="18" charset="0"/>
              </a:rPr>
              <a:t>              </a:t>
            </a:r>
            <a:endParaRPr lang="en-US" sz="1200">
              <a:latin typeface="Times New Roman" panose="02020603050405020304" pitchFamily="18" charset="0"/>
              <a:cs typeface="Times New Roman" panose="02020603050405020304" pitchFamily="18" charset="0"/>
            </a:endParaRPr>
          </a:p>
          <a:p>
            <a:endParaRPr lang="en-US" sz="1200">
              <a:latin typeface="Times New Roman" panose="02020603050405020304" pitchFamily="18" charset="0"/>
              <a:cs typeface="Times New Roman" panose="02020603050405020304" pitchFamily="18" charset="0"/>
            </a:endParaRPr>
          </a:p>
        </p:txBody>
      </p:sp>
      <p:sp>
        <p:nvSpPr>
          <p:cNvPr id="69837" name="Line 253"/>
          <p:cNvSpPr>
            <a:spLocks noChangeShapeType="1"/>
          </p:cNvSpPr>
          <p:nvPr/>
        </p:nvSpPr>
        <p:spPr bwMode="auto">
          <a:xfrm>
            <a:off x="1752600" y="67056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69838" name="Line 254"/>
          <p:cNvSpPr>
            <a:spLocks noChangeShapeType="1"/>
          </p:cNvSpPr>
          <p:nvPr/>
        </p:nvSpPr>
        <p:spPr bwMode="auto">
          <a:xfrm>
            <a:off x="3276600" y="67056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Oval 1026"/>
          <p:cNvSpPr>
            <a:spLocks noChangeArrowheads="1"/>
          </p:cNvSpPr>
          <p:nvPr/>
        </p:nvSpPr>
        <p:spPr bwMode="auto">
          <a:xfrm>
            <a:off x="5181600" y="3371850"/>
            <a:ext cx="2032000" cy="1143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659" name="Rectangle 1027"/>
          <p:cNvSpPr>
            <a:spLocks noChangeArrowheads="1"/>
          </p:cNvSpPr>
          <p:nvPr/>
        </p:nvSpPr>
        <p:spPr bwMode="auto">
          <a:xfrm>
            <a:off x="2844800" y="1600200"/>
            <a:ext cx="1117600" cy="65722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660" name="Rectangle 1028"/>
          <p:cNvSpPr>
            <a:spLocks noChangeArrowheads="1"/>
          </p:cNvSpPr>
          <p:nvPr/>
        </p:nvSpPr>
        <p:spPr bwMode="auto">
          <a:xfrm>
            <a:off x="1524000" y="3514725"/>
            <a:ext cx="1828800" cy="9429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661" name="Rectangle 1029"/>
          <p:cNvSpPr>
            <a:spLocks noChangeArrowheads="1"/>
          </p:cNvSpPr>
          <p:nvPr/>
        </p:nvSpPr>
        <p:spPr bwMode="auto">
          <a:xfrm>
            <a:off x="5029200" y="222885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662" name="Rectangle 1030"/>
          <p:cNvSpPr>
            <a:spLocks noChangeArrowheads="1"/>
          </p:cNvSpPr>
          <p:nvPr/>
        </p:nvSpPr>
        <p:spPr bwMode="auto">
          <a:xfrm>
            <a:off x="3962400" y="222885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663" name="Rectangle 1031"/>
          <p:cNvSpPr>
            <a:spLocks noChangeArrowheads="1"/>
          </p:cNvSpPr>
          <p:nvPr/>
        </p:nvSpPr>
        <p:spPr bwMode="auto">
          <a:xfrm>
            <a:off x="2895600" y="222885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664" name="Rectangle 1032"/>
          <p:cNvSpPr>
            <a:spLocks noChangeArrowheads="1"/>
          </p:cNvSpPr>
          <p:nvPr/>
        </p:nvSpPr>
        <p:spPr bwMode="auto">
          <a:xfrm>
            <a:off x="1828800" y="222885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665" name="Rectangle 1033"/>
          <p:cNvSpPr>
            <a:spLocks noChangeArrowheads="1"/>
          </p:cNvSpPr>
          <p:nvPr/>
        </p:nvSpPr>
        <p:spPr bwMode="auto">
          <a:xfrm>
            <a:off x="1828800" y="1628775"/>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666" name="Rectangle 1034"/>
          <p:cNvSpPr>
            <a:spLocks noChangeArrowheads="1"/>
          </p:cNvSpPr>
          <p:nvPr/>
        </p:nvSpPr>
        <p:spPr bwMode="auto">
          <a:xfrm>
            <a:off x="3962400" y="1628775"/>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667" name="Rectangle 1035"/>
          <p:cNvSpPr>
            <a:spLocks noChangeArrowheads="1"/>
          </p:cNvSpPr>
          <p:nvPr/>
        </p:nvSpPr>
        <p:spPr bwMode="auto">
          <a:xfrm>
            <a:off x="5029200" y="1628775"/>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668" name="Rectangle 1036"/>
          <p:cNvSpPr>
            <a:spLocks noChangeArrowheads="1"/>
          </p:cNvSpPr>
          <p:nvPr/>
        </p:nvSpPr>
        <p:spPr bwMode="auto">
          <a:xfrm>
            <a:off x="5029200" y="102870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669" name="Rectangle 1037"/>
          <p:cNvSpPr>
            <a:spLocks noChangeArrowheads="1"/>
          </p:cNvSpPr>
          <p:nvPr/>
        </p:nvSpPr>
        <p:spPr bwMode="auto">
          <a:xfrm>
            <a:off x="3962400" y="102870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670" name="Rectangle 1038"/>
          <p:cNvSpPr>
            <a:spLocks noChangeArrowheads="1"/>
          </p:cNvSpPr>
          <p:nvPr/>
        </p:nvSpPr>
        <p:spPr bwMode="auto">
          <a:xfrm>
            <a:off x="2895600" y="102870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671" name="Rectangle 1039"/>
          <p:cNvSpPr>
            <a:spLocks noChangeArrowheads="1"/>
          </p:cNvSpPr>
          <p:nvPr/>
        </p:nvSpPr>
        <p:spPr bwMode="auto">
          <a:xfrm>
            <a:off x="1828800" y="1028700"/>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672" name="Rectangle 1040"/>
          <p:cNvSpPr>
            <a:spLocks noChangeArrowheads="1"/>
          </p:cNvSpPr>
          <p:nvPr/>
        </p:nvSpPr>
        <p:spPr bwMode="auto">
          <a:xfrm>
            <a:off x="5029200" y="428625"/>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673" name="Rectangle 1041"/>
          <p:cNvSpPr>
            <a:spLocks noChangeArrowheads="1"/>
          </p:cNvSpPr>
          <p:nvPr/>
        </p:nvSpPr>
        <p:spPr bwMode="auto">
          <a:xfrm>
            <a:off x="3962400" y="428625"/>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674" name="Rectangle 1042"/>
          <p:cNvSpPr>
            <a:spLocks noChangeArrowheads="1"/>
          </p:cNvSpPr>
          <p:nvPr/>
        </p:nvSpPr>
        <p:spPr bwMode="auto">
          <a:xfrm>
            <a:off x="2895600" y="428625"/>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675" name="Rectangle 1043"/>
          <p:cNvSpPr>
            <a:spLocks noChangeArrowheads="1"/>
          </p:cNvSpPr>
          <p:nvPr/>
        </p:nvSpPr>
        <p:spPr bwMode="auto">
          <a:xfrm>
            <a:off x="1828800" y="428625"/>
            <a:ext cx="1066800" cy="60007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676" name="Text Box 1044"/>
          <p:cNvSpPr txBox="1">
            <a:spLocks noChangeArrowheads="1"/>
          </p:cNvSpPr>
          <p:nvPr/>
        </p:nvSpPr>
        <p:spPr bwMode="auto">
          <a:xfrm>
            <a:off x="3251200" y="914400"/>
            <a:ext cx="1524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sz="1200" b="1">
                <a:solidFill>
                  <a:srgbClr val="3333FF"/>
                </a:solidFill>
                <a:latin typeface="Times New Roman" panose="02020603050405020304" pitchFamily="18" charset="0"/>
                <a:cs typeface="Times New Roman" panose="02020603050405020304" pitchFamily="18" charset="0"/>
              </a:rPr>
              <a:t>Pitch=</a:t>
            </a:r>
            <a:r>
              <a:rPr lang="ar-SA" sz="1200" b="1">
                <a:solidFill>
                  <a:srgbClr val="3333FF"/>
                </a:solidFill>
                <a:latin typeface="Times New Roman (Arabic)" panose="02020603050405020304" pitchFamily="18" charset="0"/>
                <a:cs typeface="Times New Roman" panose="02020603050405020304" pitchFamily="18" charset="0"/>
              </a:rPr>
              <a:t>گام شبکه</a:t>
            </a:r>
            <a:r>
              <a:rPr lang="en-US" sz="1200">
                <a:latin typeface="Times New Roman (Arabic)" panose="02020603050405020304" pitchFamily="18" charset="0"/>
                <a:cs typeface="Times New Roman" panose="02020603050405020304" pitchFamily="18" charset="0"/>
              </a:rPr>
              <a:t> </a:t>
            </a:r>
            <a:endParaRPr lang="en-US" sz="1200">
              <a:latin typeface="Times New Roman" panose="02020603050405020304" pitchFamily="18" charset="0"/>
              <a:cs typeface="Times New Roman" panose="02020603050405020304" pitchFamily="18" charset="0"/>
            </a:endParaRPr>
          </a:p>
        </p:txBody>
      </p:sp>
      <p:sp>
        <p:nvSpPr>
          <p:cNvPr id="70677" name="Line 1046"/>
          <p:cNvSpPr>
            <a:spLocks noChangeShapeType="1"/>
          </p:cNvSpPr>
          <p:nvPr/>
        </p:nvSpPr>
        <p:spPr bwMode="auto">
          <a:xfrm>
            <a:off x="5638800" y="771525"/>
            <a:ext cx="914400" cy="15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0678" name="Line 1047"/>
          <p:cNvSpPr>
            <a:spLocks noChangeShapeType="1"/>
          </p:cNvSpPr>
          <p:nvPr/>
        </p:nvSpPr>
        <p:spPr bwMode="auto">
          <a:xfrm>
            <a:off x="5791200" y="600075"/>
            <a:ext cx="609600" cy="1588"/>
          </a:xfrm>
          <a:prstGeom prst="line">
            <a:avLst/>
          </a:prstGeom>
          <a:noFill/>
          <a:ln w="9525">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0679" name="Line 1048"/>
          <p:cNvSpPr>
            <a:spLocks noChangeShapeType="1"/>
          </p:cNvSpPr>
          <p:nvPr/>
        </p:nvSpPr>
        <p:spPr bwMode="auto">
          <a:xfrm>
            <a:off x="5943600" y="942975"/>
            <a:ext cx="1219200" cy="1588"/>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0680" name="Text Box 1049"/>
          <p:cNvSpPr txBox="1">
            <a:spLocks noChangeArrowheads="1"/>
          </p:cNvSpPr>
          <p:nvPr/>
        </p:nvSpPr>
        <p:spPr bwMode="auto">
          <a:xfrm>
            <a:off x="6553200" y="685800"/>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400" b="1">
                <a:solidFill>
                  <a:srgbClr val="FF3300"/>
                </a:solidFill>
                <a:latin typeface="Times New Roman (Arabic)" panose="02020603050405020304" pitchFamily="18" charset="0"/>
                <a:cs typeface="Times New Roman" panose="02020603050405020304" pitchFamily="18" charset="0"/>
              </a:rPr>
              <a:t>سوخت</a:t>
            </a:r>
            <a:endParaRPr lang="en-US" sz="1400" b="1">
              <a:solidFill>
                <a:srgbClr val="FF3300"/>
              </a:solidFill>
              <a:latin typeface="Times New Roman (Arabic)" panose="02020603050405020304" pitchFamily="18" charset="0"/>
              <a:cs typeface="Times New Roman" panose="02020603050405020304" pitchFamily="18" charset="0"/>
            </a:endParaRPr>
          </a:p>
        </p:txBody>
      </p:sp>
      <p:sp>
        <p:nvSpPr>
          <p:cNvPr id="70681" name="Text Box 1050"/>
          <p:cNvSpPr txBox="1">
            <a:spLocks noChangeArrowheads="1"/>
          </p:cNvSpPr>
          <p:nvPr/>
        </p:nvSpPr>
        <p:spPr bwMode="auto">
          <a:xfrm>
            <a:off x="6400800" y="514350"/>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400" b="1">
                <a:solidFill>
                  <a:schemeClr val="bg2"/>
                </a:solidFill>
                <a:latin typeface="Times New Roman (Arabic)" panose="02020603050405020304" pitchFamily="18" charset="0"/>
                <a:cs typeface="Times New Roman" panose="02020603050405020304" pitchFamily="18" charset="0"/>
              </a:rPr>
              <a:t>غلاف</a:t>
            </a:r>
            <a:endParaRPr lang="en-US" sz="1400" b="1">
              <a:solidFill>
                <a:schemeClr val="bg2"/>
              </a:solidFill>
              <a:latin typeface="Times New Roman" panose="02020603050405020304" pitchFamily="18" charset="0"/>
              <a:cs typeface="Times New Roman" panose="02020603050405020304" pitchFamily="18" charset="0"/>
            </a:endParaRPr>
          </a:p>
        </p:txBody>
      </p:sp>
      <p:sp>
        <p:nvSpPr>
          <p:cNvPr id="70682" name="Text Box 1051"/>
          <p:cNvSpPr txBox="1">
            <a:spLocks noChangeArrowheads="1"/>
          </p:cNvSpPr>
          <p:nvPr/>
        </p:nvSpPr>
        <p:spPr bwMode="auto">
          <a:xfrm>
            <a:off x="7162800" y="857250"/>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400" b="1">
                <a:solidFill>
                  <a:schemeClr val="accent1"/>
                </a:solidFill>
                <a:latin typeface="Times New Roman (Arabic)" panose="02020603050405020304" pitchFamily="18" charset="0"/>
                <a:cs typeface="Times New Roman" panose="02020603050405020304" pitchFamily="18" charset="0"/>
              </a:rPr>
              <a:t>کندکننده</a:t>
            </a:r>
            <a:endParaRPr lang="en-US" sz="1400" b="1">
              <a:solidFill>
                <a:schemeClr val="accent1"/>
              </a:solidFill>
              <a:latin typeface="Times New Roman" panose="02020603050405020304" pitchFamily="18" charset="0"/>
              <a:cs typeface="Times New Roman" panose="02020603050405020304" pitchFamily="18" charset="0"/>
            </a:endParaRPr>
          </a:p>
        </p:txBody>
      </p:sp>
      <p:sp>
        <p:nvSpPr>
          <p:cNvPr id="70683" name="Text Box 1053"/>
          <p:cNvSpPr txBox="1">
            <a:spLocks noChangeArrowheads="1"/>
          </p:cNvSpPr>
          <p:nvPr/>
        </p:nvSpPr>
        <p:spPr bwMode="auto">
          <a:xfrm>
            <a:off x="406400" y="4629150"/>
            <a:ext cx="52324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600" b="1">
                <a:solidFill>
                  <a:srgbClr val="CCECFF"/>
                </a:solidFill>
                <a:latin typeface="Times New Roman (Arabic)" panose="02020603050405020304" pitchFamily="18" charset="0"/>
                <a:cs typeface="Times New Roman" panose="02020603050405020304" pitchFamily="18" charset="0"/>
              </a:rPr>
              <a:t>شبکه معادل(سلول واحد) قلب راکتور با  شبکه مربعی</a:t>
            </a:r>
            <a:endParaRPr lang="en-US" sz="1600" b="1">
              <a:solidFill>
                <a:srgbClr val="CCECFF"/>
              </a:solidFill>
              <a:latin typeface="Times New Roman" panose="02020603050405020304" pitchFamily="18" charset="0"/>
              <a:cs typeface="Times New Roman" panose="02020603050405020304" pitchFamily="18" charset="0"/>
            </a:endParaRPr>
          </a:p>
        </p:txBody>
      </p:sp>
      <p:sp>
        <p:nvSpPr>
          <p:cNvPr id="70684" name="Text Box 1054"/>
          <p:cNvSpPr txBox="1">
            <a:spLocks noChangeArrowheads="1"/>
          </p:cNvSpPr>
          <p:nvPr/>
        </p:nvSpPr>
        <p:spPr bwMode="auto">
          <a:xfrm>
            <a:off x="1016000" y="2914650"/>
            <a:ext cx="5689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sz="1200">
                <a:latin typeface="Times New Roman (Arabic)" panose="02020603050405020304" pitchFamily="18" charset="0"/>
                <a:cs typeface="Times New Roman" panose="02020603050405020304" pitchFamily="18" charset="0"/>
              </a:rPr>
              <a:t> </a:t>
            </a:r>
            <a:r>
              <a:rPr lang="fa-IR" sz="1600" b="1">
                <a:solidFill>
                  <a:srgbClr val="66FF99"/>
                </a:solidFill>
                <a:latin typeface="Times New Roman (Arabic)" panose="02020603050405020304" pitchFamily="18" charset="0"/>
                <a:cs typeface="Times New Roman" panose="02020603050405020304" pitchFamily="18" charset="0"/>
              </a:rPr>
              <a:t>شکل 16- </a:t>
            </a:r>
            <a:r>
              <a:rPr lang="ar-SA" sz="1600" b="1">
                <a:solidFill>
                  <a:srgbClr val="66FF99"/>
                </a:solidFill>
                <a:latin typeface="Times New Roman (Arabic)" panose="02020603050405020304" pitchFamily="18" charset="0"/>
                <a:cs typeface="Times New Roman" panose="02020603050405020304" pitchFamily="18" charset="0"/>
              </a:rPr>
              <a:t>قلب راکتور با  سوخت تيغه ای  و شبکه مربعی</a:t>
            </a:r>
            <a:endParaRPr lang="en-US" sz="1600" b="1">
              <a:solidFill>
                <a:srgbClr val="66FF99"/>
              </a:solidFill>
              <a:latin typeface="Times New Roman (Arabic)" panose="02020603050405020304" pitchFamily="18" charset="0"/>
              <a:cs typeface="Times New Roman" panose="02020603050405020304" pitchFamily="18" charset="0"/>
            </a:endParaRPr>
          </a:p>
        </p:txBody>
      </p:sp>
      <p:sp>
        <p:nvSpPr>
          <p:cNvPr id="70685" name="Line 1055"/>
          <p:cNvSpPr>
            <a:spLocks noChangeShapeType="1"/>
          </p:cNvSpPr>
          <p:nvPr/>
        </p:nvSpPr>
        <p:spPr bwMode="auto">
          <a:xfrm>
            <a:off x="3657600" y="4000500"/>
            <a:ext cx="14224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0686" name="Oval 1056"/>
          <p:cNvSpPr>
            <a:spLocks noChangeArrowheads="1"/>
          </p:cNvSpPr>
          <p:nvPr/>
        </p:nvSpPr>
        <p:spPr bwMode="auto">
          <a:xfrm>
            <a:off x="5842000" y="3743325"/>
            <a:ext cx="762000" cy="428625"/>
          </a:xfrm>
          <a:prstGeom prst="ellipse">
            <a:avLst/>
          </a:prstGeom>
          <a:solidFill>
            <a:srgbClr val="969696"/>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687" name="Oval 1057"/>
          <p:cNvSpPr>
            <a:spLocks noChangeArrowheads="1"/>
          </p:cNvSpPr>
          <p:nvPr/>
        </p:nvSpPr>
        <p:spPr bwMode="auto">
          <a:xfrm>
            <a:off x="5994400" y="3829050"/>
            <a:ext cx="457200" cy="257175"/>
          </a:xfrm>
          <a:prstGeom prst="ellipse">
            <a:avLst/>
          </a:prstGeom>
          <a:solidFill>
            <a:srgbClr val="FF00FF"/>
          </a:solidFill>
          <a:ln w="9525">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688" name="Line 1058"/>
          <p:cNvSpPr>
            <a:spLocks noChangeShapeType="1"/>
          </p:cNvSpPr>
          <p:nvPr/>
        </p:nvSpPr>
        <p:spPr bwMode="auto">
          <a:xfrm flipV="1">
            <a:off x="6299200" y="3943350"/>
            <a:ext cx="12192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0689" name="Line 1059"/>
          <p:cNvSpPr>
            <a:spLocks noChangeShapeType="1"/>
          </p:cNvSpPr>
          <p:nvPr/>
        </p:nvSpPr>
        <p:spPr bwMode="auto">
          <a:xfrm flipV="1">
            <a:off x="6299200" y="3600450"/>
            <a:ext cx="1117600" cy="200025"/>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0690" name="Line 1060"/>
          <p:cNvSpPr>
            <a:spLocks noChangeShapeType="1"/>
          </p:cNvSpPr>
          <p:nvPr/>
        </p:nvSpPr>
        <p:spPr bwMode="auto">
          <a:xfrm>
            <a:off x="6502400" y="4171950"/>
            <a:ext cx="1219200" cy="1588"/>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0691" name="Text Box 1061"/>
          <p:cNvSpPr txBox="1">
            <a:spLocks noChangeArrowheads="1"/>
          </p:cNvSpPr>
          <p:nvPr/>
        </p:nvSpPr>
        <p:spPr bwMode="auto">
          <a:xfrm>
            <a:off x="7315200" y="3771900"/>
            <a:ext cx="10668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200">
                <a:latin typeface="Times New Roman (Arabic)" panose="02020603050405020304" pitchFamily="18" charset="0"/>
                <a:cs typeface="Times New Roman" panose="02020603050405020304" pitchFamily="18" charset="0"/>
              </a:rPr>
              <a:t>سوخت</a:t>
            </a:r>
            <a:endParaRPr lang="en-US" sz="1200">
              <a:latin typeface="Times New Roman" panose="02020603050405020304" pitchFamily="18" charset="0"/>
              <a:cs typeface="Times New Roman" panose="02020603050405020304" pitchFamily="18" charset="0"/>
            </a:endParaRPr>
          </a:p>
        </p:txBody>
      </p:sp>
      <p:sp>
        <p:nvSpPr>
          <p:cNvPr id="70692" name="Text Box 1062"/>
          <p:cNvSpPr txBox="1">
            <a:spLocks noChangeArrowheads="1"/>
          </p:cNvSpPr>
          <p:nvPr/>
        </p:nvSpPr>
        <p:spPr bwMode="auto">
          <a:xfrm>
            <a:off x="7213600" y="3429000"/>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200">
                <a:latin typeface="Times New Roman (Arabic)" panose="02020603050405020304" pitchFamily="18" charset="0"/>
                <a:cs typeface="Times New Roman" panose="02020603050405020304" pitchFamily="18" charset="0"/>
              </a:rPr>
              <a:t>غلاف</a:t>
            </a:r>
            <a:endParaRPr lang="en-US" sz="1200">
              <a:latin typeface="Times New Roman" panose="02020603050405020304" pitchFamily="18" charset="0"/>
              <a:cs typeface="Times New Roman" panose="02020603050405020304" pitchFamily="18" charset="0"/>
            </a:endParaRPr>
          </a:p>
        </p:txBody>
      </p:sp>
      <p:sp>
        <p:nvSpPr>
          <p:cNvPr id="70693" name="Text Box 1063"/>
          <p:cNvSpPr txBox="1">
            <a:spLocks noChangeArrowheads="1"/>
          </p:cNvSpPr>
          <p:nvPr/>
        </p:nvSpPr>
        <p:spPr bwMode="auto">
          <a:xfrm>
            <a:off x="7315200" y="4229100"/>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200">
                <a:latin typeface="Times New Roman (Arabic)" panose="02020603050405020304" pitchFamily="18" charset="0"/>
                <a:cs typeface="Times New Roman" panose="02020603050405020304" pitchFamily="18" charset="0"/>
              </a:rPr>
              <a:t>کندکننده</a:t>
            </a:r>
            <a:endParaRPr lang="en-US" sz="1200">
              <a:latin typeface="Times New Roman" panose="02020603050405020304" pitchFamily="18" charset="0"/>
              <a:cs typeface="Times New Roman" panose="02020603050405020304" pitchFamily="18" charset="0"/>
            </a:endParaRPr>
          </a:p>
        </p:txBody>
      </p:sp>
      <p:sp>
        <p:nvSpPr>
          <p:cNvPr id="70694" name="Text Box 1064"/>
          <p:cNvSpPr txBox="1">
            <a:spLocks noChangeArrowheads="1"/>
          </p:cNvSpPr>
          <p:nvPr/>
        </p:nvSpPr>
        <p:spPr bwMode="auto">
          <a:xfrm>
            <a:off x="5283200" y="4572000"/>
            <a:ext cx="3556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a:r>
              <a:rPr lang="fa-IR" sz="1600" b="1">
                <a:solidFill>
                  <a:srgbClr val="CCECFF"/>
                </a:solidFill>
                <a:latin typeface="Times New Roman" panose="02020603050405020304" pitchFamily="18" charset="0"/>
                <a:cs typeface="Times New Roman" panose="02020603050405020304" pitchFamily="18" charset="0"/>
              </a:rPr>
              <a:t>سلول معادل شبکه واحد مربعی</a:t>
            </a:r>
            <a:endParaRPr lang="en-US" sz="1600" b="1">
              <a:solidFill>
                <a:srgbClr val="CCECFF"/>
              </a:solidFill>
              <a:latin typeface="Times New Roman" panose="02020603050405020304" pitchFamily="18" charset="0"/>
              <a:cs typeface="Times New Roman" panose="02020603050405020304" pitchFamily="18" charset="0"/>
            </a:endParaRPr>
          </a:p>
        </p:txBody>
      </p:sp>
      <p:sp>
        <p:nvSpPr>
          <p:cNvPr id="70695" name="Line 1065"/>
          <p:cNvSpPr>
            <a:spLocks noChangeShapeType="1"/>
          </p:cNvSpPr>
          <p:nvPr/>
        </p:nvSpPr>
        <p:spPr bwMode="auto">
          <a:xfrm flipH="1">
            <a:off x="5384800" y="3943350"/>
            <a:ext cx="812800" cy="2857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0696" name="Text Box 1066"/>
          <p:cNvSpPr txBox="1">
            <a:spLocks noChangeArrowheads="1"/>
          </p:cNvSpPr>
          <p:nvPr/>
        </p:nvSpPr>
        <p:spPr bwMode="auto">
          <a:xfrm>
            <a:off x="5384800" y="4114800"/>
            <a:ext cx="13208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400" baseline="-25000">
                <a:solidFill>
                  <a:srgbClr val="FF3300"/>
                </a:solidFill>
                <a:latin typeface="Times New Roman" panose="02020603050405020304" pitchFamily="18" charset="0"/>
                <a:cs typeface="Times New Roman" panose="02020603050405020304" pitchFamily="18" charset="0"/>
              </a:rPr>
              <a:t>R cell</a:t>
            </a:r>
          </a:p>
        </p:txBody>
      </p:sp>
      <p:sp>
        <p:nvSpPr>
          <p:cNvPr id="70697" name="Line 1067"/>
          <p:cNvSpPr>
            <a:spLocks noChangeShapeType="1"/>
          </p:cNvSpPr>
          <p:nvPr/>
        </p:nvSpPr>
        <p:spPr bwMode="auto">
          <a:xfrm>
            <a:off x="1625600" y="3486150"/>
            <a:ext cx="1625600" cy="0"/>
          </a:xfrm>
          <a:prstGeom prst="line">
            <a:avLst/>
          </a:prstGeom>
          <a:noFill/>
          <a:ln w="9525">
            <a:solidFill>
              <a:srgbClr val="00FF00"/>
            </a:solidFill>
            <a:round/>
            <a:headEnd type="stealth" w="med" len="me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0698" name="Rectangle 1068"/>
          <p:cNvSpPr>
            <a:spLocks noChangeArrowheads="1"/>
          </p:cNvSpPr>
          <p:nvPr/>
        </p:nvSpPr>
        <p:spPr bwMode="auto">
          <a:xfrm>
            <a:off x="1930400" y="3240088"/>
            <a:ext cx="1231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400" b="1">
                <a:latin typeface="Times New Roman" panose="02020603050405020304" pitchFamily="18" charset="0"/>
                <a:cs typeface="Times New Roman" panose="02020603050405020304" pitchFamily="18" charset="0"/>
              </a:rPr>
              <a:t>P  </a:t>
            </a:r>
            <a:r>
              <a:rPr lang="ar-SA" sz="1400" b="1">
                <a:latin typeface="Times New Roman (Arabic)" panose="02020603050405020304" pitchFamily="18" charset="0"/>
                <a:cs typeface="Times New Roman" panose="02020603050405020304" pitchFamily="18" charset="0"/>
              </a:rPr>
              <a:t>گام شبکه</a:t>
            </a:r>
            <a:r>
              <a:rPr lang="en-US" sz="1200">
                <a:latin typeface="Times New Roman (Arabic)" panose="02020603050405020304" pitchFamily="18" charset="0"/>
                <a:cs typeface="Times New Roman" panose="02020603050405020304" pitchFamily="18" charset="0"/>
              </a:rPr>
              <a:t> </a:t>
            </a:r>
          </a:p>
        </p:txBody>
      </p:sp>
      <p:sp>
        <p:nvSpPr>
          <p:cNvPr id="70699" name="Oval 1227"/>
          <p:cNvSpPr>
            <a:spLocks noChangeArrowheads="1"/>
          </p:cNvSpPr>
          <p:nvPr/>
        </p:nvSpPr>
        <p:spPr bwMode="auto">
          <a:xfrm>
            <a:off x="8229600" y="4000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00" name="Oval 1228"/>
          <p:cNvSpPr>
            <a:spLocks noChangeArrowheads="1"/>
          </p:cNvSpPr>
          <p:nvPr/>
        </p:nvSpPr>
        <p:spPr bwMode="auto">
          <a:xfrm>
            <a:off x="8128000" y="2857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01" name="Oval 1229"/>
          <p:cNvSpPr>
            <a:spLocks noChangeArrowheads="1"/>
          </p:cNvSpPr>
          <p:nvPr/>
        </p:nvSpPr>
        <p:spPr bwMode="auto">
          <a:xfrm>
            <a:off x="8331200" y="2857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02" name="Oval 1230"/>
          <p:cNvSpPr>
            <a:spLocks noChangeArrowheads="1"/>
          </p:cNvSpPr>
          <p:nvPr/>
        </p:nvSpPr>
        <p:spPr bwMode="auto">
          <a:xfrm>
            <a:off x="8026400" y="4000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03" name="Oval 1231"/>
          <p:cNvSpPr>
            <a:spLocks noChangeArrowheads="1"/>
          </p:cNvSpPr>
          <p:nvPr/>
        </p:nvSpPr>
        <p:spPr bwMode="auto">
          <a:xfrm>
            <a:off x="8128000" y="5143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04" name="Oval 1232"/>
          <p:cNvSpPr>
            <a:spLocks noChangeArrowheads="1"/>
          </p:cNvSpPr>
          <p:nvPr/>
        </p:nvSpPr>
        <p:spPr bwMode="auto">
          <a:xfrm>
            <a:off x="8331200" y="5143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05" name="Oval 1233"/>
          <p:cNvSpPr>
            <a:spLocks noChangeArrowheads="1"/>
          </p:cNvSpPr>
          <p:nvPr/>
        </p:nvSpPr>
        <p:spPr bwMode="auto">
          <a:xfrm>
            <a:off x="8432800" y="4000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06" name="Oval 1234"/>
          <p:cNvSpPr>
            <a:spLocks noChangeArrowheads="1"/>
          </p:cNvSpPr>
          <p:nvPr/>
        </p:nvSpPr>
        <p:spPr bwMode="auto">
          <a:xfrm>
            <a:off x="8331200" y="9715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07" name="Oval 1235"/>
          <p:cNvSpPr>
            <a:spLocks noChangeArrowheads="1"/>
          </p:cNvSpPr>
          <p:nvPr/>
        </p:nvSpPr>
        <p:spPr bwMode="auto">
          <a:xfrm>
            <a:off x="8128000" y="342900"/>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08" name="Oval 1237"/>
          <p:cNvSpPr>
            <a:spLocks noChangeArrowheads="1"/>
          </p:cNvSpPr>
          <p:nvPr/>
        </p:nvSpPr>
        <p:spPr bwMode="auto">
          <a:xfrm>
            <a:off x="2336800" y="6858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09" name="Oval 1238"/>
          <p:cNvSpPr>
            <a:spLocks noChangeArrowheads="1"/>
          </p:cNvSpPr>
          <p:nvPr/>
        </p:nvSpPr>
        <p:spPr bwMode="auto">
          <a:xfrm>
            <a:off x="2235200" y="5715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10" name="Oval 1239"/>
          <p:cNvSpPr>
            <a:spLocks noChangeArrowheads="1"/>
          </p:cNvSpPr>
          <p:nvPr/>
        </p:nvSpPr>
        <p:spPr bwMode="auto">
          <a:xfrm>
            <a:off x="2438400" y="5715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11" name="Oval 1240"/>
          <p:cNvSpPr>
            <a:spLocks noChangeArrowheads="1"/>
          </p:cNvSpPr>
          <p:nvPr/>
        </p:nvSpPr>
        <p:spPr bwMode="auto">
          <a:xfrm>
            <a:off x="2133600" y="6858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12" name="Oval 1241"/>
          <p:cNvSpPr>
            <a:spLocks noChangeArrowheads="1"/>
          </p:cNvSpPr>
          <p:nvPr/>
        </p:nvSpPr>
        <p:spPr bwMode="auto">
          <a:xfrm>
            <a:off x="2235200" y="8001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13" name="Oval 1242"/>
          <p:cNvSpPr>
            <a:spLocks noChangeArrowheads="1"/>
          </p:cNvSpPr>
          <p:nvPr/>
        </p:nvSpPr>
        <p:spPr bwMode="auto">
          <a:xfrm>
            <a:off x="2438400" y="8001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14" name="Oval 1243"/>
          <p:cNvSpPr>
            <a:spLocks noChangeArrowheads="1"/>
          </p:cNvSpPr>
          <p:nvPr/>
        </p:nvSpPr>
        <p:spPr bwMode="auto">
          <a:xfrm>
            <a:off x="2540000" y="6858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15" name="Oval 1244"/>
          <p:cNvSpPr>
            <a:spLocks noChangeArrowheads="1"/>
          </p:cNvSpPr>
          <p:nvPr/>
        </p:nvSpPr>
        <p:spPr bwMode="auto">
          <a:xfrm>
            <a:off x="2235200" y="628650"/>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16" name="Oval 1246"/>
          <p:cNvSpPr>
            <a:spLocks noChangeArrowheads="1"/>
          </p:cNvSpPr>
          <p:nvPr/>
        </p:nvSpPr>
        <p:spPr bwMode="auto">
          <a:xfrm>
            <a:off x="3352800" y="6858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17" name="Oval 1247"/>
          <p:cNvSpPr>
            <a:spLocks noChangeArrowheads="1"/>
          </p:cNvSpPr>
          <p:nvPr/>
        </p:nvSpPr>
        <p:spPr bwMode="auto">
          <a:xfrm>
            <a:off x="3251200" y="5715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18" name="Oval 1248"/>
          <p:cNvSpPr>
            <a:spLocks noChangeArrowheads="1"/>
          </p:cNvSpPr>
          <p:nvPr/>
        </p:nvSpPr>
        <p:spPr bwMode="auto">
          <a:xfrm>
            <a:off x="3454400" y="5715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19" name="Oval 1249"/>
          <p:cNvSpPr>
            <a:spLocks noChangeArrowheads="1"/>
          </p:cNvSpPr>
          <p:nvPr/>
        </p:nvSpPr>
        <p:spPr bwMode="auto">
          <a:xfrm>
            <a:off x="3149600" y="6858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20" name="Oval 1250"/>
          <p:cNvSpPr>
            <a:spLocks noChangeArrowheads="1"/>
          </p:cNvSpPr>
          <p:nvPr/>
        </p:nvSpPr>
        <p:spPr bwMode="auto">
          <a:xfrm>
            <a:off x="3251200" y="8001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21" name="Oval 1251"/>
          <p:cNvSpPr>
            <a:spLocks noChangeArrowheads="1"/>
          </p:cNvSpPr>
          <p:nvPr/>
        </p:nvSpPr>
        <p:spPr bwMode="auto">
          <a:xfrm>
            <a:off x="3454400" y="8001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22" name="Oval 1252"/>
          <p:cNvSpPr>
            <a:spLocks noChangeArrowheads="1"/>
          </p:cNvSpPr>
          <p:nvPr/>
        </p:nvSpPr>
        <p:spPr bwMode="auto">
          <a:xfrm>
            <a:off x="3556000" y="6858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23" name="Oval 1253"/>
          <p:cNvSpPr>
            <a:spLocks noChangeArrowheads="1"/>
          </p:cNvSpPr>
          <p:nvPr/>
        </p:nvSpPr>
        <p:spPr bwMode="auto">
          <a:xfrm>
            <a:off x="3251200" y="628650"/>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24" name="Oval 1264"/>
          <p:cNvSpPr>
            <a:spLocks noChangeArrowheads="1"/>
          </p:cNvSpPr>
          <p:nvPr/>
        </p:nvSpPr>
        <p:spPr bwMode="auto">
          <a:xfrm>
            <a:off x="8229600" y="12001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25" name="Oval 1265"/>
          <p:cNvSpPr>
            <a:spLocks noChangeArrowheads="1"/>
          </p:cNvSpPr>
          <p:nvPr/>
        </p:nvSpPr>
        <p:spPr bwMode="auto">
          <a:xfrm>
            <a:off x="8128000" y="10858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26" name="Oval 1266"/>
          <p:cNvSpPr>
            <a:spLocks noChangeArrowheads="1"/>
          </p:cNvSpPr>
          <p:nvPr/>
        </p:nvSpPr>
        <p:spPr bwMode="auto">
          <a:xfrm>
            <a:off x="8331200" y="10858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27" name="Oval 1267"/>
          <p:cNvSpPr>
            <a:spLocks noChangeArrowheads="1"/>
          </p:cNvSpPr>
          <p:nvPr/>
        </p:nvSpPr>
        <p:spPr bwMode="auto">
          <a:xfrm>
            <a:off x="8026400" y="12001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28" name="Oval 1268"/>
          <p:cNvSpPr>
            <a:spLocks noChangeArrowheads="1"/>
          </p:cNvSpPr>
          <p:nvPr/>
        </p:nvSpPr>
        <p:spPr bwMode="auto">
          <a:xfrm>
            <a:off x="8128000" y="1314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29" name="Oval 1269"/>
          <p:cNvSpPr>
            <a:spLocks noChangeArrowheads="1"/>
          </p:cNvSpPr>
          <p:nvPr/>
        </p:nvSpPr>
        <p:spPr bwMode="auto">
          <a:xfrm>
            <a:off x="8331200" y="1314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30" name="Oval 1270"/>
          <p:cNvSpPr>
            <a:spLocks noChangeArrowheads="1"/>
          </p:cNvSpPr>
          <p:nvPr/>
        </p:nvSpPr>
        <p:spPr bwMode="auto">
          <a:xfrm>
            <a:off x="8432800" y="12001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31" name="Oval 1271"/>
          <p:cNvSpPr>
            <a:spLocks noChangeArrowheads="1"/>
          </p:cNvSpPr>
          <p:nvPr/>
        </p:nvSpPr>
        <p:spPr bwMode="auto">
          <a:xfrm>
            <a:off x="8128000" y="1143000"/>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32" name="Oval 1273"/>
          <p:cNvSpPr>
            <a:spLocks noChangeArrowheads="1"/>
          </p:cNvSpPr>
          <p:nvPr/>
        </p:nvSpPr>
        <p:spPr bwMode="auto">
          <a:xfrm>
            <a:off x="4368800" y="6858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33" name="Oval 1274"/>
          <p:cNvSpPr>
            <a:spLocks noChangeArrowheads="1"/>
          </p:cNvSpPr>
          <p:nvPr/>
        </p:nvSpPr>
        <p:spPr bwMode="auto">
          <a:xfrm>
            <a:off x="4267200" y="5715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34" name="Oval 1275"/>
          <p:cNvSpPr>
            <a:spLocks noChangeArrowheads="1"/>
          </p:cNvSpPr>
          <p:nvPr/>
        </p:nvSpPr>
        <p:spPr bwMode="auto">
          <a:xfrm>
            <a:off x="4470400" y="5715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35" name="Oval 1276"/>
          <p:cNvSpPr>
            <a:spLocks noChangeArrowheads="1"/>
          </p:cNvSpPr>
          <p:nvPr/>
        </p:nvSpPr>
        <p:spPr bwMode="auto">
          <a:xfrm>
            <a:off x="4165600" y="6858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36" name="Oval 1277"/>
          <p:cNvSpPr>
            <a:spLocks noChangeArrowheads="1"/>
          </p:cNvSpPr>
          <p:nvPr/>
        </p:nvSpPr>
        <p:spPr bwMode="auto">
          <a:xfrm>
            <a:off x="4267200" y="8001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37" name="Oval 1278"/>
          <p:cNvSpPr>
            <a:spLocks noChangeArrowheads="1"/>
          </p:cNvSpPr>
          <p:nvPr/>
        </p:nvSpPr>
        <p:spPr bwMode="auto">
          <a:xfrm>
            <a:off x="4470400" y="8001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38" name="Oval 1279"/>
          <p:cNvSpPr>
            <a:spLocks noChangeArrowheads="1"/>
          </p:cNvSpPr>
          <p:nvPr/>
        </p:nvSpPr>
        <p:spPr bwMode="auto">
          <a:xfrm>
            <a:off x="4572000" y="6858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39" name="Oval 1280"/>
          <p:cNvSpPr>
            <a:spLocks noChangeArrowheads="1"/>
          </p:cNvSpPr>
          <p:nvPr/>
        </p:nvSpPr>
        <p:spPr bwMode="auto">
          <a:xfrm>
            <a:off x="4267200" y="628650"/>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40" name="Oval 1291"/>
          <p:cNvSpPr>
            <a:spLocks noChangeArrowheads="1"/>
          </p:cNvSpPr>
          <p:nvPr/>
        </p:nvSpPr>
        <p:spPr bwMode="auto">
          <a:xfrm>
            <a:off x="2336800" y="1314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41" name="Oval 1292"/>
          <p:cNvSpPr>
            <a:spLocks noChangeArrowheads="1"/>
          </p:cNvSpPr>
          <p:nvPr/>
        </p:nvSpPr>
        <p:spPr bwMode="auto">
          <a:xfrm>
            <a:off x="2235200" y="12001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42" name="Oval 1293"/>
          <p:cNvSpPr>
            <a:spLocks noChangeArrowheads="1"/>
          </p:cNvSpPr>
          <p:nvPr/>
        </p:nvSpPr>
        <p:spPr bwMode="auto">
          <a:xfrm>
            <a:off x="2438400" y="12001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43" name="Oval 1294"/>
          <p:cNvSpPr>
            <a:spLocks noChangeArrowheads="1"/>
          </p:cNvSpPr>
          <p:nvPr/>
        </p:nvSpPr>
        <p:spPr bwMode="auto">
          <a:xfrm>
            <a:off x="2133600" y="1314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44" name="Oval 1295"/>
          <p:cNvSpPr>
            <a:spLocks noChangeArrowheads="1"/>
          </p:cNvSpPr>
          <p:nvPr/>
        </p:nvSpPr>
        <p:spPr bwMode="auto">
          <a:xfrm>
            <a:off x="2235200" y="14287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45" name="Oval 1296"/>
          <p:cNvSpPr>
            <a:spLocks noChangeArrowheads="1"/>
          </p:cNvSpPr>
          <p:nvPr/>
        </p:nvSpPr>
        <p:spPr bwMode="auto">
          <a:xfrm>
            <a:off x="2438400" y="14287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46" name="Oval 1297"/>
          <p:cNvSpPr>
            <a:spLocks noChangeArrowheads="1"/>
          </p:cNvSpPr>
          <p:nvPr/>
        </p:nvSpPr>
        <p:spPr bwMode="auto">
          <a:xfrm>
            <a:off x="2540000" y="1314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47" name="Oval 1298"/>
          <p:cNvSpPr>
            <a:spLocks noChangeArrowheads="1"/>
          </p:cNvSpPr>
          <p:nvPr/>
        </p:nvSpPr>
        <p:spPr bwMode="auto">
          <a:xfrm>
            <a:off x="2235200" y="1257300"/>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48" name="Oval 1300"/>
          <p:cNvSpPr>
            <a:spLocks noChangeArrowheads="1"/>
          </p:cNvSpPr>
          <p:nvPr/>
        </p:nvSpPr>
        <p:spPr bwMode="auto">
          <a:xfrm>
            <a:off x="2336800" y="18859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49" name="Oval 1301"/>
          <p:cNvSpPr>
            <a:spLocks noChangeArrowheads="1"/>
          </p:cNvSpPr>
          <p:nvPr/>
        </p:nvSpPr>
        <p:spPr bwMode="auto">
          <a:xfrm>
            <a:off x="2235200" y="17716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50" name="Oval 1302"/>
          <p:cNvSpPr>
            <a:spLocks noChangeArrowheads="1"/>
          </p:cNvSpPr>
          <p:nvPr/>
        </p:nvSpPr>
        <p:spPr bwMode="auto">
          <a:xfrm>
            <a:off x="2438400" y="17716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51" name="Oval 1303"/>
          <p:cNvSpPr>
            <a:spLocks noChangeArrowheads="1"/>
          </p:cNvSpPr>
          <p:nvPr/>
        </p:nvSpPr>
        <p:spPr bwMode="auto">
          <a:xfrm>
            <a:off x="2133600" y="18859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52" name="Oval 1304"/>
          <p:cNvSpPr>
            <a:spLocks noChangeArrowheads="1"/>
          </p:cNvSpPr>
          <p:nvPr/>
        </p:nvSpPr>
        <p:spPr bwMode="auto">
          <a:xfrm>
            <a:off x="2235200" y="20002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53" name="Oval 1305"/>
          <p:cNvSpPr>
            <a:spLocks noChangeArrowheads="1"/>
          </p:cNvSpPr>
          <p:nvPr/>
        </p:nvSpPr>
        <p:spPr bwMode="auto">
          <a:xfrm>
            <a:off x="2438400" y="20002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54" name="Oval 1306"/>
          <p:cNvSpPr>
            <a:spLocks noChangeArrowheads="1"/>
          </p:cNvSpPr>
          <p:nvPr/>
        </p:nvSpPr>
        <p:spPr bwMode="auto">
          <a:xfrm>
            <a:off x="2540000" y="18859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55" name="Oval 1307"/>
          <p:cNvSpPr>
            <a:spLocks noChangeArrowheads="1"/>
          </p:cNvSpPr>
          <p:nvPr/>
        </p:nvSpPr>
        <p:spPr bwMode="auto">
          <a:xfrm>
            <a:off x="2235200" y="1828800"/>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56" name="Oval 1309"/>
          <p:cNvSpPr>
            <a:spLocks noChangeArrowheads="1"/>
          </p:cNvSpPr>
          <p:nvPr/>
        </p:nvSpPr>
        <p:spPr bwMode="auto">
          <a:xfrm>
            <a:off x="2336800" y="2457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57" name="Oval 1310"/>
          <p:cNvSpPr>
            <a:spLocks noChangeArrowheads="1"/>
          </p:cNvSpPr>
          <p:nvPr/>
        </p:nvSpPr>
        <p:spPr bwMode="auto">
          <a:xfrm>
            <a:off x="2235200" y="23431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58" name="Oval 1311"/>
          <p:cNvSpPr>
            <a:spLocks noChangeArrowheads="1"/>
          </p:cNvSpPr>
          <p:nvPr/>
        </p:nvSpPr>
        <p:spPr bwMode="auto">
          <a:xfrm>
            <a:off x="2438400" y="23431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59" name="Oval 1312"/>
          <p:cNvSpPr>
            <a:spLocks noChangeArrowheads="1"/>
          </p:cNvSpPr>
          <p:nvPr/>
        </p:nvSpPr>
        <p:spPr bwMode="auto">
          <a:xfrm>
            <a:off x="2133600" y="2457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60" name="Oval 1313"/>
          <p:cNvSpPr>
            <a:spLocks noChangeArrowheads="1"/>
          </p:cNvSpPr>
          <p:nvPr/>
        </p:nvSpPr>
        <p:spPr bwMode="auto">
          <a:xfrm>
            <a:off x="2235200" y="25717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61" name="Oval 1314"/>
          <p:cNvSpPr>
            <a:spLocks noChangeArrowheads="1"/>
          </p:cNvSpPr>
          <p:nvPr/>
        </p:nvSpPr>
        <p:spPr bwMode="auto">
          <a:xfrm>
            <a:off x="2438400" y="25717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62" name="Oval 1315"/>
          <p:cNvSpPr>
            <a:spLocks noChangeArrowheads="1"/>
          </p:cNvSpPr>
          <p:nvPr/>
        </p:nvSpPr>
        <p:spPr bwMode="auto">
          <a:xfrm>
            <a:off x="2540000" y="2457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63" name="Oval 1316"/>
          <p:cNvSpPr>
            <a:spLocks noChangeArrowheads="1"/>
          </p:cNvSpPr>
          <p:nvPr/>
        </p:nvSpPr>
        <p:spPr bwMode="auto">
          <a:xfrm>
            <a:off x="2235200" y="2400300"/>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64" name="Oval 1318"/>
          <p:cNvSpPr>
            <a:spLocks noChangeArrowheads="1"/>
          </p:cNvSpPr>
          <p:nvPr/>
        </p:nvSpPr>
        <p:spPr bwMode="auto">
          <a:xfrm>
            <a:off x="5486400" y="2457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65" name="Oval 1319"/>
          <p:cNvSpPr>
            <a:spLocks noChangeArrowheads="1"/>
          </p:cNvSpPr>
          <p:nvPr/>
        </p:nvSpPr>
        <p:spPr bwMode="auto">
          <a:xfrm>
            <a:off x="5384800" y="23431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66" name="Oval 1320"/>
          <p:cNvSpPr>
            <a:spLocks noChangeArrowheads="1"/>
          </p:cNvSpPr>
          <p:nvPr/>
        </p:nvSpPr>
        <p:spPr bwMode="auto">
          <a:xfrm>
            <a:off x="5588000" y="23431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67" name="Oval 1321"/>
          <p:cNvSpPr>
            <a:spLocks noChangeArrowheads="1"/>
          </p:cNvSpPr>
          <p:nvPr/>
        </p:nvSpPr>
        <p:spPr bwMode="auto">
          <a:xfrm>
            <a:off x="5283200" y="2457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68" name="Oval 1322"/>
          <p:cNvSpPr>
            <a:spLocks noChangeArrowheads="1"/>
          </p:cNvSpPr>
          <p:nvPr/>
        </p:nvSpPr>
        <p:spPr bwMode="auto">
          <a:xfrm>
            <a:off x="5384800" y="25717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69" name="Oval 1323"/>
          <p:cNvSpPr>
            <a:spLocks noChangeArrowheads="1"/>
          </p:cNvSpPr>
          <p:nvPr/>
        </p:nvSpPr>
        <p:spPr bwMode="auto">
          <a:xfrm>
            <a:off x="5588000" y="25717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70" name="Oval 1324"/>
          <p:cNvSpPr>
            <a:spLocks noChangeArrowheads="1"/>
          </p:cNvSpPr>
          <p:nvPr/>
        </p:nvSpPr>
        <p:spPr bwMode="auto">
          <a:xfrm>
            <a:off x="5689600" y="2457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71" name="Oval 1325"/>
          <p:cNvSpPr>
            <a:spLocks noChangeArrowheads="1"/>
          </p:cNvSpPr>
          <p:nvPr/>
        </p:nvSpPr>
        <p:spPr bwMode="auto">
          <a:xfrm>
            <a:off x="5384800" y="2400300"/>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72" name="Oval 1327"/>
          <p:cNvSpPr>
            <a:spLocks noChangeArrowheads="1"/>
          </p:cNvSpPr>
          <p:nvPr/>
        </p:nvSpPr>
        <p:spPr bwMode="auto">
          <a:xfrm>
            <a:off x="4368800" y="2457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73" name="Oval 1328"/>
          <p:cNvSpPr>
            <a:spLocks noChangeArrowheads="1"/>
          </p:cNvSpPr>
          <p:nvPr/>
        </p:nvSpPr>
        <p:spPr bwMode="auto">
          <a:xfrm>
            <a:off x="4267200" y="23431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74" name="Oval 1329"/>
          <p:cNvSpPr>
            <a:spLocks noChangeArrowheads="1"/>
          </p:cNvSpPr>
          <p:nvPr/>
        </p:nvSpPr>
        <p:spPr bwMode="auto">
          <a:xfrm>
            <a:off x="4470400" y="23431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75" name="Oval 1330"/>
          <p:cNvSpPr>
            <a:spLocks noChangeArrowheads="1"/>
          </p:cNvSpPr>
          <p:nvPr/>
        </p:nvSpPr>
        <p:spPr bwMode="auto">
          <a:xfrm>
            <a:off x="4165600" y="2457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76" name="Oval 1331"/>
          <p:cNvSpPr>
            <a:spLocks noChangeArrowheads="1"/>
          </p:cNvSpPr>
          <p:nvPr/>
        </p:nvSpPr>
        <p:spPr bwMode="auto">
          <a:xfrm>
            <a:off x="4267200" y="25717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77" name="Oval 1332"/>
          <p:cNvSpPr>
            <a:spLocks noChangeArrowheads="1"/>
          </p:cNvSpPr>
          <p:nvPr/>
        </p:nvSpPr>
        <p:spPr bwMode="auto">
          <a:xfrm>
            <a:off x="4470400" y="25717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78" name="Oval 1333"/>
          <p:cNvSpPr>
            <a:spLocks noChangeArrowheads="1"/>
          </p:cNvSpPr>
          <p:nvPr/>
        </p:nvSpPr>
        <p:spPr bwMode="auto">
          <a:xfrm>
            <a:off x="4572000" y="2457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79" name="Oval 1334"/>
          <p:cNvSpPr>
            <a:spLocks noChangeArrowheads="1"/>
          </p:cNvSpPr>
          <p:nvPr/>
        </p:nvSpPr>
        <p:spPr bwMode="auto">
          <a:xfrm>
            <a:off x="4267200" y="2400300"/>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80" name="Oval 1336"/>
          <p:cNvSpPr>
            <a:spLocks noChangeArrowheads="1"/>
          </p:cNvSpPr>
          <p:nvPr/>
        </p:nvSpPr>
        <p:spPr bwMode="auto">
          <a:xfrm>
            <a:off x="3352800" y="2457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81" name="Oval 1337"/>
          <p:cNvSpPr>
            <a:spLocks noChangeArrowheads="1"/>
          </p:cNvSpPr>
          <p:nvPr/>
        </p:nvSpPr>
        <p:spPr bwMode="auto">
          <a:xfrm>
            <a:off x="3251200" y="23431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82" name="Oval 1338"/>
          <p:cNvSpPr>
            <a:spLocks noChangeArrowheads="1"/>
          </p:cNvSpPr>
          <p:nvPr/>
        </p:nvSpPr>
        <p:spPr bwMode="auto">
          <a:xfrm>
            <a:off x="3454400" y="23431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83" name="Oval 1339"/>
          <p:cNvSpPr>
            <a:spLocks noChangeArrowheads="1"/>
          </p:cNvSpPr>
          <p:nvPr/>
        </p:nvSpPr>
        <p:spPr bwMode="auto">
          <a:xfrm>
            <a:off x="3149600" y="2457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84" name="Oval 1340"/>
          <p:cNvSpPr>
            <a:spLocks noChangeArrowheads="1"/>
          </p:cNvSpPr>
          <p:nvPr/>
        </p:nvSpPr>
        <p:spPr bwMode="auto">
          <a:xfrm>
            <a:off x="3251200" y="25717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85" name="Oval 1341"/>
          <p:cNvSpPr>
            <a:spLocks noChangeArrowheads="1"/>
          </p:cNvSpPr>
          <p:nvPr/>
        </p:nvSpPr>
        <p:spPr bwMode="auto">
          <a:xfrm>
            <a:off x="3454400" y="25717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86" name="Oval 1342"/>
          <p:cNvSpPr>
            <a:spLocks noChangeArrowheads="1"/>
          </p:cNvSpPr>
          <p:nvPr/>
        </p:nvSpPr>
        <p:spPr bwMode="auto">
          <a:xfrm>
            <a:off x="3556000" y="2457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87" name="Oval 1343"/>
          <p:cNvSpPr>
            <a:spLocks noChangeArrowheads="1"/>
          </p:cNvSpPr>
          <p:nvPr/>
        </p:nvSpPr>
        <p:spPr bwMode="auto">
          <a:xfrm>
            <a:off x="3251200" y="2400300"/>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88" name="Oval 1345"/>
          <p:cNvSpPr>
            <a:spLocks noChangeArrowheads="1"/>
          </p:cNvSpPr>
          <p:nvPr/>
        </p:nvSpPr>
        <p:spPr bwMode="auto">
          <a:xfrm>
            <a:off x="5384800" y="18859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89" name="Oval 1346"/>
          <p:cNvSpPr>
            <a:spLocks noChangeArrowheads="1"/>
          </p:cNvSpPr>
          <p:nvPr/>
        </p:nvSpPr>
        <p:spPr bwMode="auto">
          <a:xfrm>
            <a:off x="5283200" y="17716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90" name="Oval 1347"/>
          <p:cNvSpPr>
            <a:spLocks noChangeArrowheads="1"/>
          </p:cNvSpPr>
          <p:nvPr/>
        </p:nvSpPr>
        <p:spPr bwMode="auto">
          <a:xfrm>
            <a:off x="5486400" y="17716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91" name="Oval 1348"/>
          <p:cNvSpPr>
            <a:spLocks noChangeArrowheads="1"/>
          </p:cNvSpPr>
          <p:nvPr/>
        </p:nvSpPr>
        <p:spPr bwMode="auto">
          <a:xfrm>
            <a:off x="5181600" y="18859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92" name="Oval 1349"/>
          <p:cNvSpPr>
            <a:spLocks noChangeArrowheads="1"/>
          </p:cNvSpPr>
          <p:nvPr/>
        </p:nvSpPr>
        <p:spPr bwMode="auto">
          <a:xfrm>
            <a:off x="5283200" y="20002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93" name="Oval 1350"/>
          <p:cNvSpPr>
            <a:spLocks noChangeArrowheads="1"/>
          </p:cNvSpPr>
          <p:nvPr/>
        </p:nvSpPr>
        <p:spPr bwMode="auto">
          <a:xfrm>
            <a:off x="5486400" y="20002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94" name="Oval 1351"/>
          <p:cNvSpPr>
            <a:spLocks noChangeArrowheads="1"/>
          </p:cNvSpPr>
          <p:nvPr/>
        </p:nvSpPr>
        <p:spPr bwMode="auto">
          <a:xfrm>
            <a:off x="5588000" y="18859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95" name="Oval 1352"/>
          <p:cNvSpPr>
            <a:spLocks noChangeArrowheads="1"/>
          </p:cNvSpPr>
          <p:nvPr/>
        </p:nvSpPr>
        <p:spPr bwMode="auto">
          <a:xfrm>
            <a:off x="5283200" y="1828800"/>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96" name="Oval 1354"/>
          <p:cNvSpPr>
            <a:spLocks noChangeArrowheads="1"/>
          </p:cNvSpPr>
          <p:nvPr/>
        </p:nvSpPr>
        <p:spPr bwMode="auto">
          <a:xfrm>
            <a:off x="4368800" y="18859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97" name="Oval 1355"/>
          <p:cNvSpPr>
            <a:spLocks noChangeArrowheads="1"/>
          </p:cNvSpPr>
          <p:nvPr/>
        </p:nvSpPr>
        <p:spPr bwMode="auto">
          <a:xfrm>
            <a:off x="4267200" y="17716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98" name="Oval 1356"/>
          <p:cNvSpPr>
            <a:spLocks noChangeArrowheads="1"/>
          </p:cNvSpPr>
          <p:nvPr/>
        </p:nvSpPr>
        <p:spPr bwMode="auto">
          <a:xfrm>
            <a:off x="4470400" y="17716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799" name="Oval 1357"/>
          <p:cNvSpPr>
            <a:spLocks noChangeArrowheads="1"/>
          </p:cNvSpPr>
          <p:nvPr/>
        </p:nvSpPr>
        <p:spPr bwMode="auto">
          <a:xfrm>
            <a:off x="4165600" y="18859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00" name="Oval 1358"/>
          <p:cNvSpPr>
            <a:spLocks noChangeArrowheads="1"/>
          </p:cNvSpPr>
          <p:nvPr/>
        </p:nvSpPr>
        <p:spPr bwMode="auto">
          <a:xfrm>
            <a:off x="4267200" y="20002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01" name="Oval 1359"/>
          <p:cNvSpPr>
            <a:spLocks noChangeArrowheads="1"/>
          </p:cNvSpPr>
          <p:nvPr/>
        </p:nvSpPr>
        <p:spPr bwMode="auto">
          <a:xfrm>
            <a:off x="4470400" y="20002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02" name="Oval 1360"/>
          <p:cNvSpPr>
            <a:spLocks noChangeArrowheads="1"/>
          </p:cNvSpPr>
          <p:nvPr/>
        </p:nvSpPr>
        <p:spPr bwMode="auto">
          <a:xfrm>
            <a:off x="4572000" y="18859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03" name="Oval 1361"/>
          <p:cNvSpPr>
            <a:spLocks noChangeArrowheads="1"/>
          </p:cNvSpPr>
          <p:nvPr/>
        </p:nvSpPr>
        <p:spPr bwMode="auto">
          <a:xfrm>
            <a:off x="4267200" y="1828800"/>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04" name="Oval 1363"/>
          <p:cNvSpPr>
            <a:spLocks noChangeArrowheads="1"/>
          </p:cNvSpPr>
          <p:nvPr/>
        </p:nvSpPr>
        <p:spPr bwMode="auto">
          <a:xfrm>
            <a:off x="3352800" y="18859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05" name="Oval 1364"/>
          <p:cNvSpPr>
            <a:spLocks noChangeArrowheads="1"/>
          </p:cNvSpPr>
          <p:nvPr/>
        </p:nvSpPr>
        <p:spPr bwMode="auto">
          <a:xfrm>
            <a:off x="3251200" y="17716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06" name="Oval 1365"/>
          <p:cNvSpPr>
            <a:spLocks noChangeArrowheads="1"/>
          </p:cNvSpPr>
          <p:nvPr/>
        </p:nvSpPr>
        <p:spPr bwMode="auto">
          <a:xfrm>
            <a:off x="3454400" y="17716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07" name="Oval 1366"/>
          <p:cNvSpPr>
            <a:spLocks noChangeArrowheads="1"/>
          </p:cNvSpPr>
          <p:nvPr/>
        </p:nvSpPr>
        <p:spPr bwMode="auto">
          <a:xfrm>
            <a:off x="3149600" y="18859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08" name="Oval 1367"/>
          <p:cNvSpPr>
            <a:spLocks noChangeArrowheads="1"/>
          </p:cNvSpPr>
          <p:nvPr/>
        </p:nvSpPr>
        <p:spPr bwMode="auto">
          <a:xfrm>
            <a:off x="3251200" y="20002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09" name="Oval 1368"/>
          <p:cNvSpPr>
            <a:spLocks noChangeArrowheads="1"/>
          </p:cNvSpPr>
          <p:nvPr/>
        </p:nvSpPr>
        <p:spPr bwMode="auto">
          <a:xfrm>
            <a:off x="3454400" y="20002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10" name="Oval 1369"/>
          <p:cNvSpPr>
            <a:spLocks noChangeArrowheads="1"/>
          </p:cNvSpPr>
          <p:nvPr/>
        </p:nvSpPr>
        <p:spPr bwMode="auto">
          <a:xfrm>
            <a:off x="3556000" y="18859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11" name="Oval 1370"/>
          <p:cNvSpPr>
            <a:spLocks noChangeArrowheads="1"/>
          </p:cNvSpPr>
          <p:nvPr/>
        </p:nvSpPr>
        <p:spPr bwMode="auto">
          <a:xfrm>
            <a:off x="3251200" y="1828800"/>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12" name="Oval 1372"/>
          <p:cNvSpPr>
            <a:spLocks noChangeArrowheads="1"/>
          </p:cNvSpPr>
          <p:nvPr/>
        </p:nvSpPr>
        <p:spPr bwMode="auto">
          <a:xfrm>
            <a:off x="5384800" y="1314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13" name="Oval 1373"/>
          <p:cNvSpPr>
            <a:spLocks noChangeArrowheads="1"/>
          </p:cNvSpPr>
          <p:nvPr/>
        </p:nvSpPr>
        <p:spPr bwMode="auto">
          <a:xfrm>
            <a:off x="5283200" y="12001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14" name="Oval 1374"/>
          <p:cNvSpPr>
            <a:spLocks noChangeArrowheads="1"/>
          </p:cNvSpPr>
          <p:nvPr/>
        </p:nvSpPr>
        <p:spPr bwMode="auto">
          <a:xfrm>
            <a:off x="5486400" y="12001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15" name="Oval 1375"/>
          <p:cNvSpPr>
            <a:spLocks noChangeArrowheads="1"/>
          </p:cNvSpPr>
          <p:nvPr/>
        </p:nvSpPr>
        <p:spPr bwMode="auto">
          <a:xfrm>
            <a:off x="5181600" y="1314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16" name="Oval 1376"/>
          <p:cNvSpPr>
            <a:spLocks noChangeArrowheads="1"/>
          </p:cNvSpPr>
          <p:nvPr/>
        </p:nvSpPr>
        <p:spPr bwMode="auto">
          <a:xfrm>
            <a:off x="5283200" y="14287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17" name="Oval 1377"/>
          <p:cNvSpPr>
            <a:spLocks noChangeArrowheads="1"/>
          </p:cNvSpPr>
          <p:nvPr/>
        </p:nvSpPr>
        <p:spPr bwMode="auto">
          <a:xfrm>
            <a:off x="5486400" y="14287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18" name="Oval 1378"/>
          <p:cNvSpPr>
            <a:spLocks noChangeArrowheads="1"/>
          </p:cNvSpPr>
          <p:nvPr/>
        </p:nvSpPr>
        <p:spPr bwMode="auto">
          <a:xfrm>
            <a:off x="5588000" y="1314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19" name="Oval 1379"/>
          <p:cNvSpPr>
            <a:spLocks noChangeArrowheads="1"/>
          </p:cNvSpPr>
          <p:nvPr/>
        </p:nvSpPr>
        <p:spPr bwMode="auto">
          <a:xfrm>
            <a:off x="5283200" y="1257300"/>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20" name="Oval 1381"/>
          <p:cNvSpPr>
            <a:spLocks noChangeArrowheads="1"/>
          </p:cNvSpPr>
          <p:nvPr/>
        </p:nvSpPr>
        <p:spPr bwMode="auto">
          <a:xfrm>
            <a:off x="4368800" y="1314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21" name="Oval 1382"/>
          <p:cNvSpPr>
            <a:spLocks noChangeArrowheads="1"/>
          </p:cNvSpPr>
          <p:nvPr/>
        </p:nvSpPr>
        <p:spPr bwMode="auto">
          <a:xfrm>
            <a:off x="4267200" y="12001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22" name="Oval 1383"/>
          <p:cNvSpPr>
            <a:spLocks noChangeArrowheads="1"/>
          </p:cNvSpPr>
          <p:nvPr/>
        </p:nvSpPr>
        <p:spPr bwMode="auto">
          <a:xfrm>
            <a:off x="4470400" y="12001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23" name="Oval 1384"/>
          <p:cNvSpPr>
            <a:spLocks noChangeArrowheads="1"/>
          </p:cNvSpPr>
          <p:nvPr/>
        </p:nvSpPr>
        <p:spPr bwMode="auto">
          <a:xfrm>
            <a:off x="4165600" y="1314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24" name="Oval 1385"/>
          <p:cNvSpPr>
            <a:spLocks noChangeArrowheads="1"/>
          </p:cNvSpPr>
          <p:nvPr/>
        </p:nvSpPr>
        <p:spPr bwMode="auto">
          <a:xfrm>
            <a:off x="4267200" y="14287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25" name="Oval 1386"/>
          <p:cNvSpPr>
            <a:spLocks noChangeArrowheads="1"/>
          </p:cNvSpPr>
          <p:nvPr/>
        </p:nvSpPr>
        <p:spPr bwMode="auto">
          <a:xfrm>
            <a:off x="4470400" y="14287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26" name="Oval 1387"/>
          <p:cNvSpPr>
            <a:spLocks noChangeArrowheads="1"/>
          </p:cNvSpPr>
          <p:nvPr/>
        </p:nvSpPr>
        <p:spPr bwMode="auto">
          <a:xfrm>
            <a:off x="4572000" y="1314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27" name="Oval 1388"/>
          <p:cNvSpPr>
            <a:spLocks noChangeArrowheads="1"/>
          </p:cNvSpPr>
          <p:nvPr/>
        </p:nvSpPr>
        <p:spPr bwMode="auto">
          <a:xfrm>
            <a:off x="4267200" y="1257300"/>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28" name="Oval 1390"/>
          <p:cNvSpPr>
            <a:spLocks noChangeArrowheads="1"/>
          </p:cNvSpPr>
          <p:nvPr/>
        </p:nvSpPr>
        <p:spPr bwMode="auto">
          <a:xfrm>
            <a:off x="3352800" y="1314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29" name="Oval 1391"/>
          <p:cNvSpPr>
            <a:spLocks noChangeArrowheads="1"/>
          </p:cNvSpPr>
          <p:nvPr/>
        </p:nvSpPr>
        <p:spPr bwMode="auto">
          <a:xfrm>
            <a:off x="3251200" y="12001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30" name="Oval 1392"/>
          <p:cNvSpPr>
            <a:spLocks noChangeArrowheads="1"/>
          </p:cNvSpPr>
          <p:nvPr/>
        </p:nvSpPr>
        <p:spPr bwMode="auto">
          <a:xfrm>
            <a:off x="3454400" y="12001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31" name="Oval 1393"/>
          <p:cNvSpPr>
            <a:spLocks noChangeArrowheads="1"/>
          </p:cNvSpPr>
          <p:nvPr/>
        </p:nvSpPr>
        <p:spPr bwMode="auto">
          <a:xfrm>
            <a:off x="3149600" y="1314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32" name="Oval 1394"/>
          <p:cNvSpPr>
            <a:spLocks noChangeArrowheads="1"/>
          </p:cNvSpPr>
          <p:nvPr/>
        </p:nvSpPr>
        <p:spPr bwMode="auto">
          <a:xfrm>
            <a:off x="3251200" y="14287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33" name="Oval 1395"/>
          <p:cNvSpPr>
            <a:spLocks noChangeArrowheads="1"/>
          </p:cNvSpPr>
          <p:nvPr/>
        </p:nvSpPr>
        <p:spPr bwMode="auto">
          <a:xfrm>
            <a:off x="3454400" y="14287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34" name="Oval 1396"/>
          <p:cNvSpPr>
            <a:spLocks noChangeArrowheads="1"/>
          </p:cNvSpPr>
          <p:nvPr/>
        </p:nvSpPr>
        <p:spPr bwMode="auto">
          <a:xfrm>
            <a:off x="3556000" y="13144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35" name="Oval 1397"/>
          <p:cNvSpPr>
            <a:spLocks noChangeArrowheads="1"/>
          </p:cNvSpPr>
          <p:nvPr/>
        </p:nvSpPr>
        <p:spPr bwMode="auto">
          <a:xfrm>
            <a:off x="3251200" y="1257300"/>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36" name="Oval 1399"/>
          <p:cNvSpPr>
            <a:spLocks noChangeArrowheads="1"/>
          </p:cNvSpPr>
          <p:nvPr/>
        </p:nvSpPr>
        <p:spPr bwMode="auto">
          <a:xfrm>
            <a:off x="5384800" y="6858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37" name="Oval 1400"/>
          <p:cNvSpPr>
            <a:spLocks noChangeArrowheads="1"/>
          </p:cNvSpPr>
          <p:nvPr/>
        </p:nvSpPr>
        <p:spPr bwMode="auto">
          <a:xfrm>
            <a:off x="5283200" y="5715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38" name="Oval 1401"/>
          <p:cNvSpPr>
            <a:spLocks noChangeArrowheads="1"/>
          </p:cNvSpPr>
          <p:nvPr/>
        </p:nvSpPr>
        <p:spPr bwMode="auto">
          <a:xfrm>
            <a:off x="5486400" y="5715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39" name="Oval 1402"/>
          <p:cNvSpPr>
            <a:spLocks noChangeArrowheads="1"/>
          </p:cNvSpPr>
          <p:nvPr/>
        </p:nvSpPr>
        <p:spPr bwMode="auto">
          <a:xfrm>
            <a:off x="5181600" y="6858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40" name="Oval 1403"/>
          <p:cNvSpPr>
            <a:spLocks noChangeArrowheads="1"/>
          </p:cNvSpPr>
          <p:nvPr/>
        </p:nvSpPr>
        <p:spPr bwMode="auto">
          <a:xfrm>
            <a:off x="5283200" y="8001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41" name="Oval 1404"/>
          <p:cNvSpPr>
            <a:spLocks noChangeArrowheads="1"/>
          </p:cNvSpPr>
          <p:nvPr/>
        </p:nvSpPr>
        <p:spPr bwMode="auto">
          <a:xfrm>
            <a:off x="5486400" y="8001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42" name="Oval 1405"/>
          <p:cNvSpPr>
            <a:spLocks noChangeArrowheads="1"/>
          </p:cNvSpPr>
          <p:nvPr/>
        </p:nvSpPr>
        <p:spPr bwMode="auto">
          <a:xfrm>
            <a:off x="5588000" y="6858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43" name="Oval 1406"/>
          <p:cNvSpPr>
            <a:spLocks noChangeArrowheads="1"/>
          </p:cNvSpPr>
          <p:nvPr/>
        </p:nvSpPr>
        <p:spPr bwMode="auto">
          <a:xfrm>
            <a:off x="5283200" y="628650"/>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44" name="Oval 1408"/>
          <p:cNvSpPr>
            <a:spLocks noChangeArrowheads="1"/>
          </p:cNvSpPr>
          <p:nvPr/>
        </p:nvSpPr>
        <p:spPr bwMode="auto">
          <a:xfrm>
            <a:off x="1422400" y="4371975"/>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45" name="Oval 1409"/>
          <p:cNvSpPr>
            <a:spLocks noChangeArrowheads="1"/>
          </p:cNvSpPr>
          <p:nvPr/>
        </p:nvSpPr>
        <p:spPr bwMode="auto">
          <a:xfrm>
            <a:off x="1320800" y="4257675"/>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46" name="Oval 1410"/>
          <p:cNvSpPr>
            <a:spLocks noChangeArrowheads="1"/>
          </p:cNvSpPr>
          <p:nvPr/>
        </p:nvSpPr>
        <p:spPr bwMode="auto">
          <a:xfrm>
            <a:off x="1524000" y="4257675"/>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47" name="Oval 1411"/>
          <p:cNvSpPr>
            <a:spLocks noChangeArrowheads="1"/>
          </p:cNvSpPr>
          <p:nvPr/>
        </p:nvSpPr>
        <p:spPr bwMode="auto">
          <a:xfrm>
            <a:off x="1219200" y="4371975"/>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48" name="Oval 1412"/>
          <p:cNvSpPr>
            <a:spLocks noChangeArrowheads="1"/>
          </p:cNvSpPr>
          <p:nvPr/>
        </p:nvSpPr>
        <p:spPr bwMode="auto">
          <a:xfrm>
            <a:off x="1320800" y="4486275"/>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49" name="Oval 1413"/>
          <p:cNvSpPr>
            <a:spLocks noChangeArrowheads="1"/>
          </p:cNvSpPr>
          <p:nvPr/>
        </p:nvSpPr>
        <p:spPr bwMode="auto">
          <a:xfrm>
            <a:off x="1524000" y="4486275"/>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50" name="Oval 1414"/>
          <p:cNvSpPr>
            <a:spLocks noChangeArrowheads="1"/>
          </p:cNvSpPr>
          <p:nvPr/>
        </p:nvSpPr>
        <p:spPr bwMode="auto">
          <a:xfrm>
            <a:off x="1625600" y="4371975"/>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51" name="Oval 1415"/>
          <p:cNvSpPr>
            <a:spLocks noChangeArrowheads="1"/>
          </p:cNvSpPr>
          <p:nvPr/>
        </p:nvSpPr>
        <p:spPr bwMode="auto">
          <a:xfrm>
            <a:off x="1320800" y="4314825"/>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52" name="Oval 1417"/>
          <p:cNvSpPr>
            <a:spLocks noChangeArrowheads="1"/>
          </p:cNvSpPr>
          <p:nvPr/>
        </p:nvSpPr>
        <p:spPr bwMode="auto">
          <a:xfrm>
            <a:off x="3149600" y="4371975"/>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53" name="Oval 1418"/>
          <p:cNvSpPr>
            <a:spLocks noChangeArrowheads="1"/>
          </p:cNvSpPr>
          <p:nvPr/>
        </p:nvSpPr>
        <p:spPr bwMode="auto">
          <a:xfrm>
            <a:off x="3048000" y="4257675"/>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54" name="Oval 1419"/>
          <p:cNvSpPr>
            <a:spLocks noChangeArrowheads="1"/>
          </p:cNvSpPr>
          <p:nvPr/>
        </p:nvSpPr>
        <p:spPr bwMode="auto">
          <a:xfrm>
            <a:off x="3251200" y="4257675"/>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55" name="Oval 1420"/>
          <p:cNvSpPr>
            <a:spLocks noChangeArrowheads="1"/>
          </p:cNvSpPr>
          <p:nvPr/>
        </p:nvSpPr>
        <p:spPr bwMode="auto">
          <a:xfrm>
            <a:off x="2946400" y="4371975"/>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56" name="Oval 1421"/>
          <p:cNvSpPr>
            <a:spLocks noChangeArrowheads="1"/>
          </p:cNvSpPr>
          <p:nvPr/>
        </p:nvSpPr>
        <p:spPr bwMode="auto">
          <a:xfrm>
            <a:off x="3048000" y="4486275"/>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57" name="Oval 1422"/>
          <p:cNvSpPr>
            <a:spLocks noChangeArrowheads="1"/>
          </p:cNvSpPr>
          <p:nvPr/>
        </p:nvSpPr>
        <p:spPr bwMode="auto">
          <a:xfrm>
            <a:off x="3251200" y="4486275"/>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58" name="Oval 1423"/>
          <p:cNvSpPr>
            <a:spLocks noChangeArrowheads="1"/>
          </p:cNvSpPr>
          <p:nvPr/>
        </p:nvSpPr>
        <p:spPr bwMode="auto">
          <a:xfrm>
            <a:off x="3352800" y="4371975"/>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59" name="Oval 1424"/>
          <p:cNvSpPr>
            <a:spLocks noChangeArrowheads="1"/>
          </p:cNvSpPr>
          <p:nvPr/>
        </p:nvSpPr>
        <p:spPr bwMode="auto">
          <a:xfrm>
            <a:off x="3048000" y="4314825"/>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60" name="Oval 1426"/>
          <p:cNvSpPr>
            <a:spLocks noChangeArrowheads="1"/>
          </p:cNvSpPr>
          <p:nvPr/>
        </p:nvSpPr>
        <p:spPr bwMode="auto">
          <a:xfrm>
            <a:off x="3149600" y="34290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61" name="Oval 1427"/>
          <p:cNvSpPr>
            <a:spLocks noChangeArrowheads="1"/>
          </p:cNvSpPr>
          <p:nvPr/>
        </p:nvSpPr>
        <p:spPr bwMode="auto">
          <a:xfrm>
            <a:off x="3048000" y="33147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62" name="Oval 1428"/>
          <p:cNvSpPr>
            <a:spLocks noChangeArrowheads="1"/>
          </p:cNvSpPr>
          <p:nvPr/>
        </p:nvSpPr>
        <p:spPr bwMode="auto">
          <a:xfrm>
            <a:off x="3251200" y="33147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63" name="Oval 1429"/>
          <p:cNvSpPr>
            <a:spLocks noChangeArrowheads="1"/>
          </p:cNvSpPr>
          <p:nvPr/>
        </p:nvSpPr>
        <p:spPr bwMode="auto">
          <a:xfrm>
            <a:off x="2946400" y="34290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64" name="Oval 1430"/>
          <p:cNvSpPr>
            <a:spLocks noChangeArrowheads="1"/>
          </p:cNvSpPr>
          <p:nvPr/>
        </p:nvSpPr>
        <p:spPr bwMode="auto">
          <a:xfrm>
            <a:off x="3048000" y="35433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65" name="Oval 1431"/>
          <p:cNvSpPr>
            <a:spLocks noChangeArrowheads="1"/>
          </p:cNvSpPr>
          <p:nvPr/>
        </p:nvSpPr>
        <p:spPr bwMode="auto">
          <a:xfrm>
            <a:off x="3251200" y="35433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66" name="Oval 1432"/>
          <p:cNvSpPr>
            <a:spLocks noChangeArrowheads="1"/>
          </p:cNvSpPr>
          <p:nvPr/>
        </p:nvSpPr>
        <p:spPr bwMode="auto">
          <a:xfrm>
            <a:off x="3352800" y="34290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67" name="Oval 1433"/>
          <p:cNvSpPr>
            <a:spLocks noChangeArrowheads="1"/>
          </p:cNvSpPr>
          <p:nvPr/>
        </p:nvSpPr>
        <p:spPr bwMode="auto">
          <a:xfrm>
            <a:off x="3048000" y="3371850"/>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68" name="Oval 1435"/>
          <p:cNvSpPr>
            <a:spLocks noChangeArrowheads="1"/>
          </p:cNvSpPr>
          <p:nvPr/>
        </p:nvSpPr>
        <p:spPr bwMode="auto">
          <a:xfrm>
            <a:off x="1422400" y="34290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69" name="Oval 1436"/>
          <p:cNvSpPr>
            <a:spLocks noChangeArrowheads="1"/>
          </p:cNvSpPr>
          <p:nvPr/>
        </p:nvSpPr>
        <p:spPr bwMode="auto">
          <a:xfrm>
            <a:off x="1320800" y="33147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70" name="Oval 1437"/>
          <p:cNvSpPr>
            <a:spLocks noChangeArrowheads="1"/>
          </p:cNvSpPr>
          <p:nvPr/>
        </p:nvSpPr>
        <p:spPr bwMode="auto">
          <a:xfrm>
            <a:off x="1524000" y="33147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71" name="Oval 1438"/>
          <p:cNvSpPr>
            <a:spLocks noChangeArrowheads="1"/>
          </p:cNvSpPr>
          <p:nvPr/>
        </p:nvSpPr>
        <p:spPr bwMode="auto">
          <a:xfrm>
            <a:off x="1219200" y="34290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72" name="Oval 1439"/>
          <p:cNvSpPr>
            <a:spLocks noChangeArrowheads="1"/>
          </p:cNvSpPr>
          <p:nvPr/>
        </p:nvSpPr>
        <p:spPr bwMode="auto">
          <a:xfrm>
            <a:off x="1320800" y="35433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73" name="Oval 1440"/>
          <p:cNvSpPr>
            <a:spLocks noChangeArrowheads="1"/>
          </p:cNvSpPr>
          <p:nvPr/>
        </p:nvSpPr>
        <p:spPr bwMode="auto">
          <a:xfrm>
            <a:off x="1524000" y="35433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74" name="Oval 1441"/>
          <p:cNvSpPr>
            <a:spLocks noChangeArrowheads="1"/>
          </p:cNvSpPr>
          <p:nvPr/>
        </p:nvSpPr>
        <p:spPr bwMode="auto">
          <a:xfrm>
            <a:off x="1625600" y="34290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75" name="Oval 1442"/>
          <p:cNvSpPr>
            <a:spLocks noChangeArrowheads="1"/>
          </p:cNvSpPr>
          <p:nvPr/>
        </p:nvSpPr>
        <p:spPr bwMode="auto">
          <a:xfrm>
            <a:off x="1320800" y="3371850"/>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76" name="Oval 1452"/>
          <p:cNvSpPr>
            <a:spLocks noChangeArrowheads="1"/>
          </p:cNvSpPr>
          <p:nvPr/>
        </p:nvSpPr>
        <p:spPr bwMode="auto">
          <a:xfrm>
            <a:off x="8534400" y="10287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77" name="Oval 1453"/>
          <p:cNvSpPr>
            <a:spLocks noChangeArrowheads="1"/>
          </p:cNvSpPr>
          <p:nvPr/>
        </p:nvSpPr>
        <p:spPr bwMode="auto">
          <a:xfrm>
            <a:off x="8128000" y="9715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78" name="Oval 1454"/>
          <p:cNvSpPr>
            <a:spLocks noChangeArrowheads="1"/>
          </p:cNvSpPr>
          <p:nvPr/>
        </p:nvSpPr>
        <p:spPr bwMode="auto">
          <a:xfrm>
            <a:off x="8636000" y="12573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79" name="Oval 1455"/>
          <p:cNvSpPr>
            <a:spLocks noChangeArrowheads="1"/>
          </p:cNvSpPr>
          <p:nvPr/>
        </p:nvSpPr>
        <p:spPr bwMode="auto">
          <a:xfrm>
            <a:off x="8128000" y="14287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80" name="Oval 1456"/>
          <p:cNvSpPr>
            <a:spLocks noChangeArrowheads="1"/>
          </p:cNvSpPr>
          <p:nvPr/>
        </p:nvSpPr>
        <p:spPr bwMode="auto">
          <a:xfrm>
            <a:off x="7924800" y="13716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81" name="Oval 1457"/>
          <p:cNvSpPr>
            <a:spLocks noChangeArrowheads="1"/>
          </p:cNvSpPr>
          <p:nvPr/>
        </p:nvSpPr>
        <p:spPr bwMode="auto">
          <a:xfrm>
            <a:off x="7823200" y="12573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82" name="Oval 1458"/>
          <p:cNvSpPr>
            <a:spLocks noChangeArrowheads="1"/>
          </p:cNvSpPr>
          <p:nvPr/>
        </p:nvSpPr>
        <p:spPr bwMode="auto">
          <a:xfrm>
            <a:off x="7823200" y="11430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83" name="Oval 1459"/>
          <p:cNvSpPr>
            <a:spLocks noChangeArrowheads="1"/>
          </p:cNvSpPr>
          <p:nvPr/>
        </p:nvSpPr>
        <p:spPr bwMode="auto">
          <a:xfrm>
            <a:off x="7924800" y="10287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84" name="Oval 1460"/>
          <p:cNvSpPr>
            <a:spLocks noChangeArrowheads="1"/>
          </p:cNvSpPr>
          <p:nvPr/>
        </p:nvSpPr>
        <p:spPr bwMode="auto">
          <a:xfrm>
            <a:off x="8534400" y="13716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85" name="Oval 1462"/>
          <p:cNvSpPr>
            <a:spLocks noChangeArrowheads="1"/>
          </p:cNvSpPr>
          <p:nvPr/>
        </p:nvSpPr>
        <p:spPr bwMode="auto">
          <a:xfrm>
            <a:off x="8331200" y="14287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86" name="Oval 1463"/>
          <p:cNvSpPr>
            <a:spLocks noChangeArrowheads="1"/>
          </p:cNvSpPr>
          <p:nvPr/>
        </p:nvSpPr>
        <p:spPr bwMode="auto">
          <a:xfrm>
            <a:off x="8636000" y="11430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87" name="Oval 1464"/>
          <p:cNvSpPr>
            <a:spLocks noChangeArrowheads="1"/>
          </p:cNvSpPr>
          <p:nvPr/>
        </p:nvSpPr>
        <p:spPr bwMode="auto">
          <a:xfrm>
            <a:off x="7924800" y="1028700"/>
            <a:ext cx="812800" cy="4572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88" name="Rectangle 1045"/>
          <p:cNvSpPr>
            <a:spLocks noChangeArrowheads="1"/>
          </p:cNvSpPr>
          <p:nvPr/>
        </p:nvSpPr>
        <p:spPr bwMode="auto">
          <a:xfrm>
            <a:off x="3454400" y="1371600"/>
            <a:ext cx="1016000" cy="5715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89" name="Oval 1485"/>
          <p:cNvSpPr>
            <a:spLocks noChangeArrowheads="1"/>
          </p:cNvSpPr>
          <p:nvPr/>
        </p:nvSpPr>
        <p:spPr bwMode="auto">
          <a:xfrm>
            <a:off x="8331200" y="17716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90" name="Oval 1486"/>
          <p:cNvSpPr>
            <a:spLocks noChangeArrowheads="1"/>
          </p:cNvSpPr>
          <p:nvPr/>
        </p:nvSpPr>
        <p:spPr bwMode="auto">
          <a:xfrm>
            <a:off x="8229600" y="20002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91" name="Oval 1487"/>
          <p:cNvSpPr>
            <a:spLocks noChangeArrowheads="1"/>
          </p:cNvSpPr>
          <p:nvPr/>
        </p:nvSpPr>
        <p:spPr bwMode="auto">
          <a:xfrm>
            <a:off x="8128000" y="18859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92" name="Oval 1488"/>
          <p:cNvSpPr>
            <a:spLocks noChangeArrowheads="1"/>
          </p:cNvSpPr>
          <p:nvPr/>
        </p:nvSpPr>
        <p:spPr bwMode="auto">
          <a:xfrm>
            <a:off x="8331200" y="18859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93" name="Oval 1489"/>
          <p:cNvSpPr>
            <a:spLocks noChangeArrowheads="1"/>
          </p:cNvSpPr>
          <p:nvPr/>
        </p:nvSpPr>
        <p:spPr bwMode="auto">
          <a:xfrm>
            <a:off x="8026400" y="20002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94" name="Oval 1490"/>
          <p:cNvSpPr>
            <a:spLocks noChangeArrowheads="1"/>
          </p:cNvSpPr>
          <p:nvPr/>
        </p:nvSpPr>
        <p:spPr bwMode="auto">
          <a:xfrm>
            <a:off x="8128000" y="21145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95" name="Oval 1491"/>
          <p:cNvSpPr>
            <a:spLocks noChangeArrowheads="1"/>
          </p:cNvSpPr>
          <p:nvPr/>
        </p:nvSpPr>
        <p:spPr bwMode="auto">
          <a:xfrm>
            <a:off x="8331200" y="21145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96" name="Oval 1492"/>
          <p:cNvSpPr>
            <a:spLocks noChangeArrowheads="1"/>
          </p:cNvSpPr>
          <p:nvPr/>
        </p:nvSpPr>
        <p:spPr bwMode="auto">
          <a:xfrm>
            <a:off x="8432800" y="20002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97" name="Oval 1493"/>
          <p:cNvSpPr>
            <a:spLocks noChangeArrowheads="1"/>
          </p:cNvSpPr>
          <p:nvPr/>
        </p:nvSpPr>
        <p:spPr bwMode="auto">
          <a:xfrm>
            <a:off x="8128000" y="1943100"/>
            <a:ext cx="406400" cy="2286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98" name="Oval 1494"/>
          <p:cNvSpPr>
            <a:spLocks noChangeArrowheads="1"/>
          </p:cNvSpPr>
          <p:nvPr/>
        </p:nvSpPr>
        <p:spPr bwMode="auto">
          <a:xfrm>
            <a:off x="8534400" y="18288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899" name="Oval 1495"/>
          <p:cNvSpPr>
            <a:spLocks noChangeArrowheads="1"/>
          </p:cNvSpPr>
          <p:nvPr/>
        </p:nvSpPr>
        <p:spPr bwMode="auto">
          <a:xfrm>
            <a:off x="8128000" y="17716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00" name="Oval 1496"/>
          <p:cNvSpPr>
            <a:spLocks noChangeArrowheads="1"/>
          </p:cNvSpPr>
          <p:nvPr/>
        </p:nvSpPr>
        <p:spPr bwMode="auto">
          <a:xfrm>
            <a:off x="8636000" y="20574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01" name="Oval 1497"/>
          <p:cNvSpPr>
            <a:spLocks noChangeArrowheads="1"/>
          </p:cNvSpPr>
          <p:nvPr/>
        </p:nvSpPr>
        <p:spPr bwMode="auto">
          <a:xfrm>
            <a:off x="8128000" y="22288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02" name="Oval 1498"/>
          <p:cNvSpPr>
            <a:spLocks noChangeArrowheads="1"/>
          </p:cNvSpPr>
          <p:nvPr/>
        </p:nvSpPr>
        <p:spPr bwMode="auto">
          <a:xfrm>
            <a:off x="7924800" y="21717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03" name="Oval 1499"/>
          <p:cNvSpPr>
            <a:spLocks noChangeArrowheads="1"/>
          </p:cNvSpPr>
          <p:nvPr/>
        </p:nvSpPr>
        <p:spPr bwMode="auto">
          <a:xfrm>
            <a:off x="7823200" y="20574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04" name="Oval 1500"/>
          <p:cNvSpPr>
            <a:spLocks noChangeArrowheads="1"/>
          </p:cNvSpPr>
          <p:nvPr/>
        </p:nvSpPr>
        <p:spPr bwMode="auto">
          <a:xfrm>
            <a:off x="7823200" y="19431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05" name="Oval 1501"/>
          <p:cNvSpPr>
            <a:spLocks noChangeArrowheads="1"/>
          </p:cNvSpPr>
          <p:nvPr/>
        </p:nvSpPr>
        <p:spPr bwMode="auto">
          <a:xfrm>
            <a:off x="7924800" y="18288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06" name="Oval 1502"/>
          <p:cNvSpPr>
            <a:spLocks noChangeArrowheads="1"/>
          </p:cNvSpPr>
          <p:nvPr/>
        </p:nvSpPr>
        <p:spPr bwMode="auto">
          <a:xfrm>
            <a:off x="8534400" y="21717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07" name="Oval 1503"/>
          <p:cNvSpPr>
            <a:spLocks noChangeArrowheads="1"/>
          </p:cNvSpPr>
          <p:nvPr/>
        </p:nvSpPr>
        <p:spPr bwMode="auto">
          <a:xfrm>
            <a:off x="8331200" y="22288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08" name="Oval 1504"/>
          <p:cNvSpPr>
            <a:spLocks noChangeArrowheads="1"/>
          </p:cNvSpPr>
          <p:nvPr/>
        </p:nvSpPr>
        <p:spPr bwMode="auto">
          <a:xfrm>
            <a:off x="8636000" y="19431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09" name="Oval 1505"/>
          <p:cNvSpPr>
            <a:spLocks noChangeArrowheads="1"/>
          </p:cNvSpPr>
          <p:nvPr/>
        </p:nvSpPr>
        <p:spPr bwMode="auto">
          <a:xfrm>
            <a:off x="7924800" y="1828800"/>
            <a:ext cx="812800" cy="457200"/>
          </a:xfrm>
          <a:prstGeom prst="ellipse">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10" name="Oval 1506"/>
          <p:cNvSpPr>
            <a:spLocks noChangeArrowheads="1"/>
          </p:cNvSpPr>
          <p:nvPr/>
        </p:nvSpPr>
        <p:spPr bwMode="auto">
          <a:xfrm>
            <a:off x="7620000" y="1657350"/>
            <a:ext cx="1422400" cy="8001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11" name="Oval 1507"/>
          <p:cNvSpPr>
            <a:spLocks noChangeArrowheads="1"/>
          </p:cNvSpPr>
          <p:nvPr/>
        </p:nvSpPr>
        <p:spPr bwMode="auto">
          <a:xfrm>
            <a:off x="8331200" y="24003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12" name="Oval 1508"/>
          <p:cNvSpPr>
            <a:spLocks noChangeArrowheads="1"/>
          </p:cNvSpPr>
          <p:nvPr/>
        </p:nvSpPr>
        <p:spPr bwMode="auto">
          <a:xfrm>
            <a:off x="8839200" y="17145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13" name="Oval 1509"/>
          <p:cNvSpPr>
            <a:spLocks noChangeArrowheads="1"/>
          </p:cNvSpPr>
          <p:nvPr/>
        </p:nvSpPr>
        <p:spPr bwMode="auto">
          <a:xfrm>
            <a:off x="8940800" y="18288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14" name="Oval 1510"/>
          <p:cNvSpPr>
            <a:spLocks noChangeArrowheads="1"/>
          </p:cNvSpPr>
          <p:nvPr/>
        </p:nvSpPr>
        <p:spPr bwMode="auto">
          <a:xfrm>
            <a:off x="8951913" y="19431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15" name="Oval 1511"/>
          <p:cNvSpPr>
            <a:spLocks noChangeArrowheads="1"/>
          </p:cNvSpPr>
          <p:nvPr/>
        </p:nvSpPr>
        <p:spPr bwMode="auto">
          <a:xfrm>
            <a:off x="8940800" y="20574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16" name="Oval 1512"/>
          <p:cNvSpPr>
            <a:spLocks noChangeArrowheads="1"/>
          </p:cNvSpPr>
          <p:nvPr/>
        </p:nvSpPr>
        <p:spPr bwMode="auto">
          <a:xfrm>
            <a:off x="8839200" y="21717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17" name="Oval 1513"/>
          <p:cNvSpPr>
            <a:spLocks noChangeArrowheads="1"/>
          </p:cNvSpPr>
          <p:nvPr/>
        </p:nvSpPr>
        <p:spPr bwMode="auto">
          <a:xfrm>
            <a:off x="8737600" y="22860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18" name="Oval 1514"/>
          <p:cNvSpPr>
            <a:spLocks noChangeArrowheads="1"/>
          </p:cNvSpPr>
          <p:nvPr/>
        </p:nvSpPr>
        <p:spPr bwMode="auto">
          <a:xfrm>
            <a:off x="8534400" y="23431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19" name="Oval 1515"/>
          <p:cNvSpPr>
            <a:spLocks noChangeArrowheads="1"/>
          </p:cNvSpPr>
          <p:nvPr/>
        </p:nvSpPr>
        <p:spPr bwMode="auto">
          <a:xfrm>
            <a:off x="7620000" y="17716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20" name="Oval 1516"/>
          <p:cNvSpPr>
            <a:spLocks noChangeArrowheads="1"/>
          </p:cNvSpPr>
          <p:nvPr/>
        </p:nvSpPr>
        <p:spPr bwMode="auto">
          <a:xfrm>
            <a:off x="7823200" y="16573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21" name="Oval 1517"/>
          <p:cNvSpPr>
            <a:spLocks noChangeArrowheads="1"/>
          </p:cNvSpPr>
          <p:nvPr/>
        </p:nvSpPr>
        <p:spPr bwMode="auto">
          <a:xfrm>
            <a:off x="8026400" y="16002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22" name="Oval 1518"/>
          <p:cNvSpPr>
            <a:spLocks noChangeArrowheads="1"/>
          </p:cNvSpPr>
          <p:nvPr/>
        </p:nvSpPr>
        <p:spPr bwMode="auto">
          <a:xfrm>
            <a:off x="8229600" y="16002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23" name="Oval 1519"/>
          <p:cNvSpPr>
            <a:spLocks noChangeArrowheads="1"/>
          </p:cNvSpPr>
          <p:nvPr/>
        </p:nvSpPr>
        <p:spPr bwMode="auto">
          <a:xfrm>
            <a:off x="8432800" y="16002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24" name="Oval 1520"/>
          <p:cNvSpPr>
            <a:spLocks noChangeArrowheads="1"/>
          </p:cNvSpPr>
          <p:nvPr/>
        </p:nvSpPr>
        <p:spPr bwMode="auto">
          <a:xfrm>
            <a:off x="8636000" y="16573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25" name="Oval 1521"/>
          <p:cNvSpPr>
            <a:spLocks noChangeArrowheads="1"/>
          </p:cNvSpPr>
          <p:nvPr/>
        </p:nvSpPr>
        <p:spPr bwMode="auto">
          <a:xfrm>
            <a:off x="7518400" y="20002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26" name="Oval 1522"/>
          <p:cNvSpPr>
            <a:spLocks noChangeArrowheads="1"/>
          </p:cNvSpPr>
          <p:nvPr/>
        </p:nvSpPr>
        <p:spPr bwMode="auto">
          <a:xfrm>
            <a:off x="7518400" y="18859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27" name="Oval 1523"/>
          <p:cNvSpPr>
            <a:spLocks noChangeArrowheads="1"/>
          </p:cNvSpPr>
          <p:nvPr/>
        </p:nvSpPr>
        <p:spPr bwMode="auto">
          <a:xfrm>
            <a:off x="7924800" y="23431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28" name="Oval 1524"/>
          <p:cNvSpPr>
            <a:spLocks noChangeArrowheads="1"/>
          </p:cNvSpPr>
          <p:nvPr/>
        </p:nvSpPr>
        <p:spPr bwMode="auto">
          <a:xfrm>
            <a:off x="8128000" y="24003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29" name="Oval 1525"/>
          <p:cNvSpPr>
            <a:spLocks noChangeArrowheads="1"/>
          </p:cNvSpPr>
          <p:nvPr/>
        </p:nvSpPr>
        <p:spPr bwMode="auto">
          <a:xfrm>
            <a:off x="7721600" y="228600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30" name="Oval 1526"/>
          <p:cNvSpPr>
            <a:spLocks noChangeArrowheads="1"/>
          </p:cNvSpPr>
          <p:nvPr/>
        </p:nvSpPr>
        <p:spPr bwMode="auto">
          <a:xfrm>
            <a:off x="7620000" y="22288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31" name="Oval 1527"/>
          <p:cNvSpPr>
            <a:spLocks noChangeArrowheads="1"/>
          </p:cNvSpPr>
          <p:nvPr/>
        </p:nvSpPr>
        <p:spPr bwMode="auto">
          <a:xfrm>
            <a:off x="7518400" y="2114550"/>
            <a:ext cx="203200" cy="114300"/>
          </a:xfrm>
          <a:prstGeom prst="ellipse">
            <a:avLst/>
          </a:prstGeom>
          <a:solidFill>
            <a:srgbClr val="FF0000"/>
          </a:solidFill>
          <a:ln w="127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0932" name="Text Box 1528"/>
          <p:cNvSpPr txBox="1">
            <a:spLocks noChangeArrowheads="1"/>
          </p:cNvSpPr>
          <p:nvPr/>
        </p:nvSpPr>
        <p:spPr bwMode="auto">
          <a:xfrm>
            <a:off x="685800" y="5029200"/>
            <a:ext cx="7543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sz="1600" b="1">
                <a:solidFill>
                  <a:schemeClr val="folHlink"/>
                </a:solidFill>
                <a:latin typeface="Times New Roman" panose="02020603050405020304" pitchFamily="18" charset="0"/>
                <a:cs typeface="Times New Roman" panose="02020603050405020304" pitchFamily="18" charset="0"/>
              </a:rPr>
              <a:t>4 x ¼ =1   </a:t>
            </a:r>
            <a:r>
              <a:rPr lang="ar-SA" sz="1600" b="1">
                <a:solidFill>
                  <a:schemeClr val="folHlink"/>
                </a:solidFill>
                <a:latin typeface="Times New Roman (Arabic)" panose="02020603050405020304" pitchFamily="18" charset="0"/>
                <a:cs typeface="Times New Roman" panose="02020603050405020304" pitchFamily="18" charset="0"/>
              </a:rPr>
              <a:t>تعداد سوخت های واقع در سلول معادل شبکه واحد</a:t>
            </a:r>
            <a:r>
              <a:rPr lang="en-US" sz="1600" b="1">
                <a:solidFill>
                  <a:schemeClr val="folHlink"/>
                </a:solidFill>
                <a:latin typeface="Times New Roman (Arabic)" panose="02020603050405020304" pitchFamily="18" charset="0"/>
                <a:cs typeface="Times New Roman" panose="02020603050405020304" pitchFamily="18" charset="0"/>
              </a:rPr>
              <a:t> </a:t>
            </a:r>
            <a:endParaRPr lang="en-US" sz="1600" b="1">
              <a:solidFill>
                <a:schemeClr val="folHlink"/>
              </a:solidFill>
              <a:latin typeface="Times New Roman" panose="02020603050405020304" pitchFamily="18" charset="0"/>
              <a:cs typeface="Times New Roman" panose="02020603050405020304" pitchFamily="18" charset="0"/>
            </a:endParaRPr>
          </a:p>
          <a:p>
            <a:r>
              <a:rPr lang="en-US" sz="1600" b="1">
                <a:solidFill>
                  <a:schemeClr val="folHlink"/>
                </a:solidFill>
                <a:latin typeface="Times New Roman" panose="02020603050405020304" pitchFamily="18" charset="0"/>
                <a:cs typeface="Times New Roman" panose="02020603050405020304" pitchFamily="18" charset="0"/>
              </a:rPr>
              <a:t>P  = </a:t>
            </a:r>
            <a:r>
              <a:rPr lang="ar-SA" sz="1600" b="1">
                <a:solidFill>
                  <a:schemeClr val="folHlink"/>
                </a:solidFill>
                <a:latin typeface="Times New Roman (Arabic)" panose="02020603050405020304" pitchFamily="18" charset="0"/>
                <a:cs typeface="Times New Roman" panose="02020603050405020304" pitchFamily="18" charset="0"/>
              </a:rPr>
              <a:t>گام شبکه</a:t>
            </a:r>
            <a:r>
              <a:rPr lang="en-US" sz="1600" b="1">
                <a:solidFill>
                  <a:schemeClr val="folHlink"/>
                </a:solidFill>
                <a:latin typeface="Times New Roman (Arabic)" panose="02020603050405020304" pitchFamily="18" charset="0"/>
                <a:cs typeface="Times New Roman" panose="02020603050405020304" pitchFamily="18" charset="0"/>
              </a:rPr>
              <a:t> </a:t>
            </a:r>
            <a:r>
              <a:rPr lang="en-US" sz="1600" b="1">
                <a:solidFill>
                  <a:schemeClr val="folHlink"/>
                </a:solidFill>
                <a:latin typeface="Times New Roman" panose="02020603050405020304" pitchFamily="18" charset="0"/>
                <a:cs typeface="Times New Roman" panose="02020603050405020304" pitchFamily="18" charset="0"/>
              </a:rPr>
              <a:t>            </a:t>
            </a:r>
          </a:p>
          <a:p>
            <a:r>
              <a:rPr lang="en-US" sz="1600" b="1">
                <a:solidFill>
                  <a:schemeClr val="folHlink"/>
                </a:solidFill>
                <a:latin typeface="Times New Roman" panose="02020603050405020304" pitchFamily="18" charset="0"/>
                <a:cs typeface="Times New Roman" panose="02020603050405020304" pitchFamily="18" charset="0"/>
              </a:rPr>
              <a:t>P x P = P</a:t>
            </a:r>
            <a:r>
              <a:rPr lang="en-US" sz="1600" b="1" baseline="30000">
                <a:solidFill>
                  <a:schemeClr val="folHlink"/>
                </a:solidFill>
                <a:latin typeface="Times New Roman" panose="02020603050405020304" pitchFamily="18" charset="0"/>
                <a:cs typeface="Times New Roman" panose="02020603050405020304" pitchFamily="18" charset="0"/>
              </a:rPr>
              <a:t>2       </a:t>
            </a:r>
            <a:r>
              <a:rPr lang="ar-SA" sz="1600" b="1">
                <a:solidFill>
                  <a:schemeClr val="folHlink"/>
                </a:solidFill>
                <a:latin typeface="Times New Roman (Arabic)" panose="02020603050405020304" pitchFamily="18" charset="0"/>
                <a:cs typeface="Times New Roman" panose="02020603050405020304" pitchFamily="18" charset="0"/>
              </a:rPr>
              <a:t>مساحت شبکه واحد</a:t>
            </a:r>
            <a:r>
              <a:rPr lang="en-US" sz="1600" b="1">
                <a:solidFill>
                  <a:schemeClr val="folHlink"/>
                </a:solidFill>
                <a:latin typeface="Times New Roman (Arabic)" panose="02020603050405020304" pitchFamily="18" charset="0"/>
                <a:cs typeface="Times New Roman" panose="02020603050405020304" pitchFamily="18" charset="0"/>
              </a:rPr>
              <a:t> </a:t>
            </a:r>
            <a:r>
              <a:rPr lang="en-US" sz="1600" b="1">
                <a:solidFill>
                  <a:schemeClr val="folHlink"/>
                </a:solidFill>
                <a:latin typeface="Times New Roman" panose="02020603050405020304" pitchFamily="18" charset="0"/>
                <a:cs typeface="Times New Roman" panose="02020603050405020304" pitchFamily="18" charset="0"/>
              </a:rPr>
              <a:t>  </a:t>
            </a:r>
          </a:p>
          <a:p>
            <a:r>
              <a:rPr lang="en-US" sz="1600" b="1">
                <a:solidFill>
                  <a:schemeClr val="folHlink"/>
                </a:solidFill>
                <a:latin typeface="Times New Roman" panose="02020603050405020304" pitchFamily="18" charset="0"/>
                <a:cs typeface="Times New Roman" panose="02020603050405020304" pitchFamily="18" charset="0"/>
              </a:rPr>
              <a:t>S = πR</a:t>
            </a:r>
            <a:r>
              <a:rPr lang="en-US" sz="1600" b="1" baseline="-25000">
                <a:solidFill>
                  <a:schemeClr val="folHlink"/>
                </a:solidFill>
                <a:latin typeface="Times New Roman" panose="02020603050405020304" pitchFamily="18" charset="0"/>
                <a:cs typeface="Times New Roman" panose="02020603050405020304" pitchFamily="18" charset="0"/>
              </a:rPr>
              <a:t>Cell</a:t>
            </a:r>
            <a:r>
              <a:rPr lang="en-US" sz="1600" b="1" baseline="30000">
                <a:solidFill>
                  <a:schemeClr val="folHlink"/>
                </a:solidFill>
                <a:latin typeface="Times New Roman" panose="02020603050405020304" pitchFamily="18" charset="0"/>
                <a:cs typeface="Times New Roman" panose="02020603050405020304" pitchFamily="18" charset="0"/>
              </a:rPr>
              <a:t>2           </a:t>
            </a:r>
            <a:r>
              <a:rPr lang="ar-SA" sz="1600" b="1">
                <a:solidFill>
                  <a:schemeClr val="folHlink"/>
                </a:solidFill>
                <a:latin typeface="Times New Roman (Arabic)" panose="02020603050405020304" pitchFamily="18" charset="0"/>
                <a:cs typeface="Times New Roman" panose="02020603050405020304" pitchFamily="18" charset="0"/>
              </a:rPr>
              <a:t>مساحت</a:t>
            </a:r>
            <a:r>
              <a:rPr lang="ar-SA" sz="1600" b="1">
                <a:solidFill>
                  <a:schemeClr val="folHlink"/>
                </a:solidFill>
                <a:latin typeface="Times New Roman" panose="02020603050405020304" pitchFamily="18" charset="0"/>
                <a:cs typeface="Times New Roman" panose="02020603050405020304" pitchFamily="18" charset="0"/>
              </a:rPr>
              <a:t> </a:t>
            </a:r>
            <a:r>
              <a:rPr lang="ar-SA" sz="1600" b="1">
                <a:solidFill>
                  <a:schemeClr val="folHlink"/>
                </a:solidFill>
                <a:latin typeface="Times New Roman (Arabic)" panose="02020603050405020304" pitchFamily="18" charset="0"/>
                <a:cs typeface="Times New Roman" panose="02020603050405020304" pitchFamily="18" charset="0"/>
              </a:rPr>
              <a:t>سلول معادل</a:t>
            </a:r>
            <a:endParaRPr lang="en-US" sz="1600" b="1">
              <a:solidFill>
                <a:schemeClr val="folHlink"/>
              </a:solidFill>
              <a:latin typeface="Times New Roman (Arabic)" panose="02020603050405020304" pitchFamily="18" charset="0"/>
              <a:cs typeface="Times New Roman" panose="02020603050405020304" pitchFamily="18" charset="0"/>
            </a:endParaRPr>
          </a:p>
          <a:p>
            <a:r>
              <a:rPr lang="en-US" sz="1600" b="1">
                <a:solidFill>
                  <a:schemeClr val="folHlink"/>
                </a:solidFill>
                <a:latin typeface="Times New Roman" panose="02020603050405020304" pitchFamily="18" charset="0"/>
                <a:cs typeface="Times New Roman" panose="02020603050405020304" pitchFamily="18" charset="0"/>
              </a:rPr>
              <a:t>S = P</a:t>
            </a:r>
            <a:r>
              <a:rPr lang="en-US" sz="1600" b="1" baseline="30000">
                <a:solidFill>
                  <a:schemeClr val="folHlink"/>
                </a:solidFill>
                <a:latin typeface="Times New Roman" panose="02020603050405020304" pitchFamily="18" charset="0"/>
                <a:cs typeface="Times New Roman" panose="02020603050405020304" pitchFamily="18" charset="0"/>
              </a:rPr>
              <a:t>2                                                                        </a:t>
            </a:r>
          </a:p>
          <a:p>
            <a:r>
              <a:rPr lang="en-US" sz="1600" b="1">
                <a:solidFill>
                  <a:schemeClr val="folHlink"/>
                </a:solidFill>
                <a:latin typeface="Times New Roman" panose="02020603050405020304" pitchFamily="18" charset="0"/>
                <a:cs typeface="Times New Roman" panose="02020603050405020304" pitchFamily="18" charset="0"/>
              </a:rPr>
              <a:t>πR</a:t>
            </a:r>
            <a:r>
              <a:rPr lang="en-US" sz="1600" b="1" baseline="-25000">
                <a:solidFill>
                  <a:schemeClr val="folHlink"/>
                </a:solidFill>
                <a:latin typeface="Times New Roman" panose="02020603050405020304" pitchFamily="18" charset="0"/>
                <a:cs typeface="Times New Roman" panose="02020603050405020304" pitchFamily="18" charset="0"/>
              </a:rPr>
              <a:t>Cell</a:t>
            </a:r>
            <a:r>
              <a:rPr lang="en-US" sz="1600" b="1" baseline="30000">
                <a:solidFill>
                  <a:schemeClr val="folHlink"/>
                </a:solidFill>
                <a:latin typeface="Times New Roman" panose="02020603050405020304" pitchFamily="18" charset="0"/>
                <a:cs typeface="Times New Roman" panose="02020603050405020304" pitchFamily="18" charset="0"/>
              </a:rPr>
              <a:t>2  </a:t>
            </a:r>
            <a:r>
              <a:rPr lang="en-US" sz="1600" b="1">
                <a:solidFill>
                  <a:schemeClr val="folHlink"/>
                </a:solidFill>
                <a:latin typeface="Times New Roman" panose="02020603050405020304" pitchFamily="18" charset="0"/>
                <a:cs typeface="Times New Roman" panose="02020603050405020304" pitchFamily="18" charset="0"/>
              </a:rPr>
              <a:t>=  P</a:t>
            </a:r>
            <a:r>
              <a:rPr lang="en-US" sz="1600" b="1" baseline="30000">
                <a:solidFill>
                  <a:schemeClr val="folHlink"/>
                </a:solidFill>
                <a:latin typeface="Times New Roman" panose="02020603050405020304" pitchFamily="18" charset="0"/>
                <a:cs typeface="Times New Roman" panose="02020603050405020304" pitchFamily="18" charset="0"/>
              </a:rPr>
              <a:t>2          </a:t>
            </a:r>
            <a:r>
              <a:rPr lang="en-US" sz="1600" b="1">
                <a:solidFill>
                  <a:schemeClr val="folHlink"/>
                </a:solidFill>
                <a:latin typeface="Times New Roman" panose="02020603050405020304" pitchFamily="18" charset="0"/>
                <a:cs typeface="Times New Roman" panose="02020603050405020304" pitchFamily="18" charset="0"/>
              </a:rPr>
              <a:t>R</a:t>
            </a:r>
            <a:r>
              <a:rPr lang="en-US" sz="1600" b="1" baseline="-25000">
                <a:solidFill>
                  <a:schemeClr val="folHlink"/>
                </a:solidFill>
                <a:latin typeface="Times New Roman" panose="02020603050405020304" pitchFamily="18" charset="0"/>
                <a:cs typeface="Times New Roman" panose="02020603050405020304" pitchFamily="18" charset="0"/>
              </a:rPr>
              <a:t>Cell</a:t>
            </a:r>
            <a:r>
              <a:rPr lang="en-US" sz="1600" b="1" baseline="30000">
                <a:solidFill>
                  <a:schemeClr val="folHlink"/>
                </a:solidFill>
                <a:latin typeface="Times New Roman" panose="02020603050405020304" pitchFamily="18" charset="0"/>
                <a:cs typeface="Times New Roman" panose="02020603050405020304" pitchFamily="18" charset="0"/>
              </a:rPr>
              <a:t>2 </a:t>
            </a:r>
            <a:r>
              <a:rPr lang="en-US" sz="1600" b="1">
                <a:solidFill>
                  <a:schemeClr val="folHlink"/>
                </a:solidFill>
                <a:latin typeface="Times New Roman" panose="02020603050405020304" pitchFamily="18" charset="0"/>
                <a:cs typeface="Times New Roman" panose="02020603050405020304" pitchFamily="18" charset="0"/>
              </a:rPr>
              <a:t>= P</a:t>
            </a:r>
            <a:r>
              <a:rPr lang="en-US" sz="1600" b="1" baseline="30000">
                <a:solidFill>
                  <a:schemeClr val="folHlink"/>
                </a:solidFill>
                <a:latin typeface="Times New Roman" panose="02020603050405020304" pitchFamily="18" charset="0"/>
                <a:cs typeface="Times New Roman" panose="02020603050405020304" pitchFamily="18" charset="0"/>
              </a:rPr>
              <a:t>2  </a:t>
            </a:r>
            <a:r>
              <a:rPr lang="en-US" sz="1600" b="1">
                <a:solidFill>
                  <a:schemeClr val="folHlink"/>
                </a:solidFill>
                <a:latin typeface="Times New Roman" panose="02020603050405020304" pitchFamily="18" charset="0"/>
                <a:cs typeface="Times New Roman" panose="02020603050405020304" pitchFamily="18" charset="0"/>
              </a:rPr>
              <a:t>/ π</a:t>
            </a:r>
            <a:r>
              <a:rPr lang="en-US" sz="1600" b="1" baseline="30000">
                <a:solidFill>
                  <a:schemeClr val="folHlink"/>
                </a:solidFill>
                <a:latin typeface="Times New Roman" panose="02020603050405020304" pitchFamily="18" charset="0"/>
                <a:cs typeface="Times New Roman" panose="02020603050405020304" pitchFamily="18" charset="0"/>
              </a:rPr>
              <a:t>               </a:t>
            </a:r>
            <a:r>
              <a:rPr lang="en-US" sz="1600" b="1">
                <a:solidFill>
                  <a:schemeClr val="folHlink"/>
                </a:solidFill>
                <a:latin typeface="Times New Roman" panose="02020603050405020304" pitchFamily="18" charset="0"/>
                <a:cs typeface="Times New Roman" panose="02020603050405020304" pitchFamily="18" charset="0"/>
              </a:rPr>
              <a:t>R</a:t>
            </a:r>
            <a:r>
              <a:rPr lang="en-US" sz="1600" b="1" baseline="-25000">
                <a:solidFill>
                  <a:schemeClr val="folHlink"/>
                </a:solidFill>
                <a:latin typeface="Times New Roman" panose="02020603050405020304" pitchFamily="18" charset="0"/>
                <a:cs typeface="Times New Roman" panose="02020603050405020304" pitchFamily="18" charset="0"/>
              </a:rPr>
              <a:t>Cell</a:t>
            </a:r>
            <a:r>
              <a:rPr lang="en-US" sz="1600" b="1" baseline="30000">
                <a:solidFill>
                  <a:schemeClr val="folHlink"/>
                </a:solidFill>
                <a:latin typeface="Times New Roman" panose="02020603050405020304" pitchFamily="18" charset="0"/>
                <a:cs typeface="Times New Roman" panose="02020603050405020304" pitchFamily="18" charset="0"/>
              </a:rPr>
              <a:t>  </a:t>
            </a:r>
            <a:r>
              <a:rPr lang="en-US" sz="1600" b="1">
                <a:solidFill>
                  <a:schemeClr val="folHlink"/>
                </a:solidFill>
                <a:latin typeface="Times New Roman" panose="02020603050405020304" pitchFamily="18" charset="0"/>
                <a:cs typeface="Times New Roman" panose="02020603050405020304" pitchFamily="18" charset="0"/>
              </a:rPr>
              <a:t>== P /√π</a:t>
            </a:r>
            <a:r>
              <a:rPr lang="en-US" sz="1600" b="1" baseline="30000">
                <a:solidFill>
                  <a:schemeClr val="folHlink"/>
                </a:solidFill>
                <a:latin typeface="Times New Roman" panose="02020603050405020304" pitchFamily="18" charset="0"/>
                <a:cs typeface="Times New Roman" panose="02020603050405020304" pitchFamily="18" charset="0"/>
              </a:rPr>
              <a:t>   </a:t>
            </a:r>
          </a:p>
          <a:p>
            <a:endParaRPr lang="en-US" sz="1600" b="1" baseline="30000">
              <a:solidFill>
                <a:schemeClr val="folHlink"/>
              </a:solidFill>
              <a:latin typeface="Times New Roman" panose="02020603050405020304" pitchFamily="18" charset="0"/>
              <a:cs typeface="Times New Roman" panose="02020603050405020304" pitchFamily="18" charset="0"/>
            </a:endParaRPr>
          </a:p>
          <a:p>
            <a:endParaRPr lang="en-US" sz="1600" b="1" baseline="30000">
              <a:solidFill>
                <a:schemeClr val="folHlink"/>
              </a:solidFill>
              <a:latin typeface="Times New Roman" panose="02020603050405020304" pitchFamily="18" charset="0"/>
              <a:cs typeface="Times New Roman" panose="02020603050405020304" pitchFamily="18" charset="0"/>
            </a:endParaRPr>
          </a:p>
          <a:p>
            <a:r>
              <a:rPr lang="en-US" sz="1200" baseline="30000">
                <a:latin typeface="Times New Roman" panose="02020603050405020304" pitchFamily="18" charset="0"/>
                <a:cs typeface="Times New Roman" panose="02020603050405020304" pitchFamily="18" charset="0"/>
              </a:rPr>
              <a:t>              </a:t>
            </a:r>
            <a:endParaRPr lang="en-US" sz="1200">
              <a:latin typeface="Times New Roman" panose="02020603050405020304" pitchFamily="18" charset="0"/>
              <a:cs typeface="Times New Roman" panose="02020603050405020304" pitchFamily="18" charset="0"/>
            </a:endParaRPr>
          </a:p>
          <a:p>
            <a:endParaRPr lang="en-US" sz="1200">
              <a:latin typeface="Times New Roman" panose="02020603050405020304" pitchFamily="18" charset="0"/>
              <a:cs typeface="Times New Roman" panose="02020603050405020304" pitchFamily="18" charset="0"/>
            </a:endParaRPr>
          </a:p>
        </p:txBody>
      </p:sp>
      <p:sp>
        <p:nvSpPr>
          <p:cNvPr id="70933" name="Line 1529"/>
          <p:cNvSpPr>
            <a:spLocks noChangeShapeType="1"/>
          </p:cNvSpPr>
          <p:nvPr/>
        </p:nvSpPr>
        <p:spPr bwMode="auto">
          <a:xfrm>
            <a:off x="1828800" y="64770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0934" name="Line 1531"/>
          <p:cNvSpPr>
            <a:spLocks noChangeShapeType="1"/>
          </p:cNvSpPr>
          <p:nvPr/>
        </p:nvSpPr>
        <p:spPr bwMode="auto">
          <a:xfrm>
            <a:off x="3352800" y="64770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Oval 1079"/>
          <p:cNvSpPr>
            <a:spLocks noChangeArrowheads="1"/>
          </p:cNvSpPr>
          <p:nvPr/>
        </p:nvSpPr>
        <p:spPr bwMode="auto">
          <a:xfrm>
            <a:off x="5486400" y="3829050"/>
            <a:ext cx="1930400" cy="10858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683" name="AutoShape 1076"/>
          <p:cNvSpPr>
            <a:spLocks noChangeArrowheads="1"/>
          </p:cNvSpPr>
          <p:nvPr/>
        </p:nvSpPr>
        <p:spPr bwMode="auto">
          <a:xfrm>
            <a:off x="1320800" y="4000500"/>
            <a:ext cx="2032000" cy="857250"/>
          </a:xfrm>
          <a:prstGeom prst="hexagon">
            <a:avLst>
              <a:gd name="adj" fmla="val 59259"/>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684" name="Oval 1044"/>
          <p:cNvSpPr>
            <a:spLocks noChangeArrowheads="1"/>
          </p:cNvSpPr>
          <p:nvPr/>
        </p:nvSpPr>
        <p:spPr bwMode="auto">
          <a:xfrm>
            <a:off x="2641600" y="3943350"/>
            <a:ext cx="304800" cy="171450"/>
          </a:xfrm>
          <a:prstGeom prst="ellipse">
            <a:avLst/>
          </a:prstGeom>
          <a:solidFill>
            <a:srgbClr val="FF33CC"/>
          </a:solidFill>
          <a:ln w="57150">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685" name="Oval 1070"/>
          <p:cNvSpPr>
            <a:spLocks noChangeArrowheads="1"/>
          </p:cNvSpPr>
          <p:nvPr/>
        </p:nvSpPr>
        <p:spPr bwMode="auto">
          <a:xfrm>
            <a:off x="3149600" y="4343400"/>
            <a:ext cx="304800" cy="171450"/>
          </a:xfrm>
          <a:prstGeom prst="ellipse">
            <a:avLst/>
          </a:prstGeom>
          <a:solidFill>
            <a:srgbClr val="FF33CC"/>
          </a:solidFill>
          <a:ln w="57150">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686" name="Oval 1071"/>
          <p:cNvSpPr>
            <a:spLocks noChangeArrowheads="1"/>
          </p:cNvSpPr>
          <p:nvPr/>
        </p:nvSpPr>
        <p:spPr bwMode="auto">
          <a:xfrm>
            <a:off x="2133600" y="4343400"/>
            <a:ext cx="304800" cy="171450"/>
          </a:xfrm>
          <a:prstGeom prst="ellipse">
            <a:avLst/>
          </a:prstGeom>
          <a:solidFill>
            <a:srgbClr val="FF33CC"/>
          </a:solidFill>
          <a:ln w="57150">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687" name="Oval 1072"/>
          <p:cNvSpPr>
            <a:spLocks noChangeArrowheads="1"/>
          </p:cNvSpPr>
          <p:nvPr/>
        </p:nvSpPr>
        <p:spPr bwMode="auto">
          <a:xfrm>
            <a:off x="2641600" y="4743450"/>
            <a:ext cx="304800" cy="171450"/>
          </a:xfrm>
          <a:prstGeom prst="ellipse">
            <a:avLst/>
          </a:prstGeom>
          <a:solidFill>
            <a:srgbClr val="FF33CC"/>
          </a:solidFill>
          <a:ln w="57150">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688" name="Oval 1073"/>
          <p:cNvSpPr>
            <a:spLocks noChangeArrowheads="1"/>
          </p:cNvSpPr>
          <p:nvPr/>
        </p:nvSpPr>
        <p:spPr bwMode="auto">
          <a:xfrm>
            <a:off x="1727200" y="3943350"/>
            <a:ext cx="304800" cy="171450"/>
          </a:xfrm>
          <a:prstGeom prst="ellipse">
            <a:avLst/>
          </a:prstGeom>
          <a:solidFill>
            <a:srgbClr val="FF33CC"/>
          </a:solidFill>
          <a:ln w="57150">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689" name="Oval 1074"/>
          <p:cNvSpPr>
            <a:spLocks noChangeArrowheads="1"/>
          </p:cNvSpPr>
          <p:nvPr/>
        </p:nvSpPr>
        <p:spPr bwMode="auto">
          <a:xfrm>
            <a:off x="1219200" y="4343400"/>
            <a:ext cx="304800" cy="171450"/>
          </a:xfrm>
          <a:prstGeom prst="ellipse">
            <a:avLst/>
          </a:prstGeom>
          <a:solidFill>
            <a:srgbClr val="FF33CC"/>
          </a:solidFill>
          <a:ln w="57150">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690" name="Oval 1075"/>
          <p:cNvSpPr>
            <a:spLocks noChangeArrowheads="1"/>
          </p:cNvSpPr>
          <p:nvPr/>
        </p:nvSpPr>
        <p:spPr bwMode="auto">
          <a:xfrm>
            <a:off x="1727200" y="4743450"/>
            <a:ext cx="304800" cy="171450"/>
          </a:xfrm>
          <a:prstGeom prst="ellipse">
            <a:avLst/>
          </a:prstGeom>
          <a:solidFill>
            <a:srgbClr val="FF33CC"/>
          </a:solidFill>
          <a:ln w="57150">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691" name="Line 1077"/>
          <p:cNvSpPr>
            <a:spLocks noChangeShapeType="1"/>
          </p:cNvSpPr>
          <p:nvPr/>
        </p:nvSpPr>
        <p:spPr bwMode="auto">
          <a:xfrm>
            <a:off x="3759200" y="4400550"/>
            <a:ext cx="1458913"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1692" name="Oval 1078"/>
          <p:cNvSpPr>
            <a:spLocks noChangeArrowheads="1"/>
          </p:cNvSpPr>
          <p:nvPr/>
        </p:nvSpPr>
        <p:spPr bwMode="auto">
          <a:xfrm>
            <a:off x="6197600" y="4229100"/>
            <a:ext cx="508000" cy="285750"/>
          </a:xfrm>
          <a:prstGeom prst="ellipse">
            <a:avLst/>
          </a:prstGeom>
          <a:solidFill>
            <a:srgbClr val="FF33CC"/>
          </a:solidFill>
          <a:ln w="57150">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693" name="AutoShape 1127"/>
          <p:cNvSpPr>
            <a:spLocks noChangeArrowheads="1"/>
          </p:cNvSpPr>
          <p:nvPr/>
        </p:nvSpPr>
        <p:spPr bwMode="auto">
          <a:xfrm>
            <a:off x="4470400" y="280035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694" name="Oval 1137"/>
          <p:cNvSpPr>
            <a:spLocks noChangeArrowheads="1"/>
          </p:cNvSpPr>
          <p:nvPr/>
        </p:nvSpPr>
        <p:spPr bwMode="auto">
          <a:xfrm>
            <a:off x="4876800" y="297180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695" name="AutoShape 1138"/>
          <p:cNvSpPr>
            <a:spLocks noChangeArrowheads="1"/>
          </p:cNvSpPr>
          <p:nvPr/>
        </p:nvSpPr>
        <p:spPr bwMode="auto">
          <a:xfrm>
            <a:off x="2641600" y="280035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696" name="Oval 1139"/>
          <p:cNvSpPr>
            <a:spLocks noChangeArrowheads="1"/>
          </p:cNvSpPr>
          <p:nvPr/>
        </p:nvSpPr>
        <p:spPr bwMode="auto">
          <a:xfrm>
            <a:off x="3048000" y="297180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697" name="AutoShape 1140"/>
          <p:cNvSpPr>
            <a:spLocks noChangeArrowheads="1"/>
          </p:cNvSpPr>
          <p:nvPr/>
        </p:nvSpPr>
        <p:spPr bwMode="auto">
          <a:xfrm>
            <a:off x="4470400" y="51435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698" name="Oval 1141"/>
          <p:cNvSpPr>
            <a:spLocks noChangeArrowheads="1"/>
          </p:cNvSpPr>
          <p:nvPr/>
        </p:nvSpPr>
        <p:spPr bwMode="auto">
          <a:xfrm>
            <a:off x="4876800" y="68580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699" name="AutoShape 1142"/>
          <p:cNvSpPr>
            <a:spLocks noChangeArrowheads="1"/>
          </p:cNvSpPr>
          <p:nvPr/>
        </p:nvSpPr>
        <p:spPr bwMode="auto">
          <a:xfrm>
            <a:off x="2641600" y="57150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00" name="Oval 1143"/>
          <p:cNvSpPr>
            <a:spLocks noChangeArrowheads="1"/>
          </p:cNvSpPr>
          <p:nvPr/>
        </p:nvSpPr>
        <p:spPr bwMode="auto">
          <a:xfrm>
            <a:off x="3048000" y="74295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01" name="AutoShape 1144"/>
          <p:cNvSpPr>
            <a:spLocks noChangeArrowheads="1"/>
          </p:cNvSpPr>
          <p:nvPr/>
        </p:nvSpPr>
        <p:spPr bwMode="auto">
          <a:xfrm>
            <a:off x="812800" y="108585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02" name="Oval 1145"/>
          <p:cNvSpPr>
            <a:spLocks noChangeArrowheads="1"/>
          </p:cNvSpPr>
          <p:nvPr/>
        </p:nvSpPr>
        <p:spPr bwMode="auto">
          <a:xfrm>
            <a:off x="1219200" y="125730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03" name="AutoShape 1146"/>
          <p:cNvSpPr>
            <a:spLocks noChangeArrowheads="1"/>
          </p:cNvSpPr>
          <p:nvPr/>
        </p:nvSpPr>
        <p:spPr bwMode="auto">
          <a:xfrm>
            <a:off x="812800" y="165735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04" name="Oval 1147"/>
          <p:cNvSpPr>
            <a:spLocks noChangeArrowheads="1"/>
          </p:cNvSpPr>
          <p:nvPr/>
        </p:nvSpPr>
        <p:spPr bwMode="auto">
          <a:xfrm>
            <a:off x="1219200" y="182880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05" name="AutoShape 1148"/>
          <p:cNvSpPr>
            <a:spLocks noChangeArrowheads="1"/>
          </p:cNvSpPr>
          <p:nvPr/>
        </p:nvSpPr>
        <p:spPr bwMode="auto">
          <a:xfrm>
            <a:off x="812800" y="222885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06" name="Oval 1149"/>
          <p:cNvSpPr>
            <a:spLocks noChangeArrowheads="1"/>
          </p:cNvSpPr>
          <p:nvPr/>
        </p:nvSpPr>
        <p:spPr bwMode="auto">
          <a:xfrm>
            <a:off x="1219200" y="240030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07" name="AutoShape 1150"/>
          <p:cNvSpPr>
            <a:spLocks noChangeArrowheads="1"/>
          </p:cNvSpPr>
          <p:nvPr/>
        </p:nvSpPr>
        <p:spPr bwMode="auto">
          <a:xfrm>
            <a:off x="1727200" y="251460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08" name="Oval 1151"/>
          <p:cNvSpPr>
            <a:spLocks noChangeArrowheads="1"/>
          </p:cNvSpPr>
          <p:nvPr/>
        </p:nvSpPr>
        <p:spPr bwMode="auto">
          <a:xfrm>
            <a:off x="2133600" y="268605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09" name="AutoShape 1152"/>
          <p:cNvSpPr>
            <a:spLocks noChangeArrowheads="1"/>
          </p:cNvSpPr>
          <p:nvPr/>
        </p:nvSpPr>
        <p:spPr bwMode="auto">
          <a:xfrm>
            <a:off x="6299200" y="222885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10" name="Oval 1153"/>
          <p:cNvSpPr>
            <a:spLocks noChangeArrowheads="1"/>
          </p:cNvSpPr>
          <p:nvPr/>
        </p:nvSpPr>
        <p:spPr bwMode="auto">
          <a:xfrm>
            <a:off x="6705600" y="240030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11" name="AutoShape 1154"/>
          <p:cNvSpPr>
            <a:spLocks noChangeArrowheads="1"/>
          </p:cNvSpPr>
          <p:nvPr/>
        </p:nvSpPr>
        <p:spPr bwMode="auto">
          <a:xfrm>
            <a:off x="5384800" y="251460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12" name="Oval 1155"/>
          <p:cNvSpPr>
            <a:spLocks noChangeArrowheads="1"/>
          </p:cNvSpPr>
          <p:nvPr/>
        </p:nvSpPr>
        <p:spPr bwMode="auto">
          <a:xfrm>
            <a:off x="5791200" y="268605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13" name="AutoShape 1156"/>
          <p:cNvSpPr>
            <a:spLocks noChangeArrowheads="1"/>
          </p:cNvSpPr>
          <p:nvPr/>
        </p:nvSpPr>
        <p:spPr bwMode="auto">
          <a:xfrm>
            <a:off x="3556000" y="251460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14" name="Oval 1157"/>
          <p:cNvSpPr>
            <a:spLocks noChangeArrowheads="1"/>
          </p:cNvSpPr>
          <p:nvPr/>
        </p:nvSpPr>
        <p:spPr bwMode="auto">
          <a:xfrm>
            <a:off x="3962400" y="268605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15" name="AutoShape 1158"/>
          <p:cNvSpPr>
            <a:spLocks noChangeArrowheads="1"/>
          </p:cNvSpPr>
          <p:nvPr/>
        </p:nvSpPr>
        <p:spPr bwMode="auto">
          <a:xfrm>
            <a:off x="6299200" y="165735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16" name="Oval 1159"/>
          <p:cNvSpPr>
            <a:spLocks noChangeArrowheads="1"/>
          </p:cNvSpPr>
          <p:nvPr/>
        </p:nvSpPr>
        <p:spPr bwMode="auto">
          <a:xfrm>
            <a:off x="6705600" y="182880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17" name="AutoShape 1160"/>
          <p:cNvSpPr>
            <a:spLocks noChangeArrowheads="1"/>
          </p:cNvSpPr>
          <p:nvPr/>
        </p:nvSpPr>
        <p:spPr bwMode="auto">
          <a:xfrm>
            <a:off x="6299200" y="108585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18" name="Oval 1161"/>
          <p:cNvSpPr>
            <a:spLocks noChangeArrowheads="1"/>
          </p:cNvSpPr>
          <p:nvPr/>
        </p:nvSpPr>
        <p:spPr bwMode="auto">
          <a:xfrm>
            <a:off x="6705600" y="125730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19" name="AutoShape 1162"/>
          <p:cNvSpPr>
            <a:spLocks noChangeArrowheads="1"/>
          </p:cNvSpPr>
          <p:nvPr/>
        </p:nvSpPr>
        <p:spPr bwMode="auto">
          <a:xfrm>
            <a:off x="1727200" y="194310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20" name="Oval 1163"/>
          <p:cNvSpPr>
            <a:spLocks noChangeArrowheads="1"/>
          </p:cNvSpPr>
          <p:nvPr/>
        </p:nvSpPr>
        <p:spPr bwMode="auto">
          <a:xfrm>
            <a:off x="2133600" y="211455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21" name="AutoShape 1164"/>
          <p:cNvSpPr>
            <a:spLocks noChangeArrowheads="1"/>
          </p:cNvSpPr>
          <p:nvPr/>
        </p:nvSpPr>
        <p:spPr bwMode="auto">
          <a:xfrm>
            <a:off x="2641600" y="222885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22" name="Oval 1165"/>
          <p:cNvSpPr>
            <a:spLocks noChangeArrowheads="1"/>
          </p:cNvSpPr>
          <p:nvPr/>
        </p:nvSpPr>
        <p:spPr bwMode="auto">
          <a:xfrm>
            <a:off x="3048000" y="240030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23" name="AutoShape 1166"/>
          <p:cNvSpPr>
            <a:spLocks noChangeArrowheads="1"/>
          </p:cNvSpPr>
          <p:nvPr/>
        </p:nvSpPr>
        <p:spPr bwMode="auto">
          <a:xfrm>
            <a:off x="4470400" y="222885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24" name="Oval 1167"/>
          <p:cNvSpPr>
            <a:spLocks noChangeArrowheads="1"/>
          </p:cNvSpPr>
          <p:nvPr/>
        </p:nvSpPr>
        <p:spPr bwMode="auto">
          <a:xfrm>
            <a:off x="4876800" y="240030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25" name="AutoShape 1168"/>
          <p:cNvSpPr>
            <a:spLocks noChangeArrowheads="1"/>
          </p:cNvSpPr>
          <p:nvPr/>
        </p:nvSpPr>
        <p:spPr bwMode="auto">
          <a:xfrm>
            <a:off x="2641600" y="165735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26" name="Oval 1169"/>
          <p:cNvSpPr>
            <a:spLocks noChangeArrowheads="1"/>
          </p:cNvSpPr>
          <p:nvPr/>
        </p:nvSpPr>
        <p:spPr bwMode="auto">
          <a:xfrm>
            <a:off x="3048000" y="182880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27" name="AutoShape 1170"/>
          <p:cNvSpPr>
            <a:spLocks noChangeArrowheads="1"/>
          </p:cNvSpPr>
          <p:nvPr/>
        </p:nvSpPr>
        <p:spPr bwMode="auto">
          <a:xfrm>
            <a:off x="3556000" y="194310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28" name="Oval 1171"/>
          <p:cNvSpPr>
            <a:spLocks noChangeArrowheads="1"/>
          </p:cNvSpPr>
          <p:nvPr/>
        </p:nvSpPr>
        <p:spPr bwMode="auto">
          <a:xfrm>
            <a:off x="3962400" y="211455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29" name="AutoShape 1172"/>
          <p:cNvSpPr>
            <a:spLocks noChangeArrowheads="1"/>
          </p:cNvSpPr>
          <p:nvPr/>
        </p:nvSpPr>
        <p:spPr bwMode="auto">
          <a:xfrm>
            <a:off x="5384800" y="80010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30" name="Oval 1173"/>
          <p:cNvSpPr>
            <a:spLocks noChangeArrowheads="1"/>
          </p:cNvSpPr>
          <p:nvPr/>
        </p:nvSpPr>
        <p:spPr bwMode="auto">
          <a:xfrm>
            <a:off x="5791200" y="97155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31" name="AutoShape 1174"/>
          <p:cNvSpPr>
            <a:spLocks noChangeArrowheads="1"/>
          </p:cNvSpPr>
          <p:nvPr/>
        </p:nvSpPr>
        <p:spPr bwMode="auto">
          <a:xfrm>
            <a:off x="5384800" y="137160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32" name="Oval 1175"/>
          <p:cNvSpPr>
            <a:spLocks noChangeArrowheads="1"/>
          </p:cNvSpPr>
          <p:nvPr/>
        </p:nvSpPr>
        <p:spPr bwMode="auto">
          <a:xfrm>
            <a:off x="5791200" y="154305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33" name="AutoShape 1176"/>
          <p:cNvSpPr>
            <a:spLocks noChangeArrowheads="1"/>
          </p:cNvSpPr>
          <p:nvPr/>
        </p:nvSpPr>
        <p:spPr bwMode="auto">
          <a:xfrm>
            <a:off x="4470400" y="108585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34" name="Oval 1177"/>
          <p:cNvSpPr>
            <a:spLocks noChangeArrowheads="1"/>
          </p:cNvSpPr>
          <p:nvPr/>
        </p:nvSpPr>
        <p:spPr bwMode="auto">
          <a:xfrm>
            <a:off x="4876800" y="125730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35" name="AutoShape 1178"/>
          <p:cNvSpPr>
            <a:spLocks noChangeArrowheads="1"/>
          </p:cNvSpPr>
          <p:nvPr/>
        </p:nvSpPr>
        <p:spPr bwMode="auto">
          <a:xfrm>
            <a:off x="3556000" y="80010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36" name="Oval 1179"/>
          <p:cNvSpPr>
            <a:spLocks noChangeArrowheads="1"/>
          </p:cNvSpPr>
          <p:nvPr/>
        </p:nvSpPr>
        <p:spPr bwMode="auto">
          <a:xfrm>
            <a:off x="3962400" y="97155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37" name="AutoShape 1180"/>
          <p:cNvSpPr>
            <a:spLocks noChangeArrowheads="1"/>
          </p:cNvSpPr>
          <p:nvPr/>
        </p:nvSpPr>
        <p:spPr bwMode="auto">
          <a:xfrm>
            <a:off x="1727200" y="137160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38" name="Oval 1181"/>
          <p:cNvSpPr>
            <a:spLocks noChangeArrowheads="1"/>
          </p:cNvSpPr>
          <p:nvPr/>
        </p:nvSpPr>
        <p:spPr bwMode="auto">
          <a:xfrm>
            <a:off x="2133600" y="154305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39" name="AutoShape 1182"/>
          <p:cNvSpPr>
            <a:spLocks noChangeArrowheads="1"/>
          </p:cNvSpPr>
          <p:nvPr/>
        </p:nvSpPr>
        <p:spPr bwMode="auto">
          <a:xfrm>
            <a:off x="5384800" y="194310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40" name="Oval 1183"/>
          <p:cNvSpPr>
            <a:spLocks noChangeArrowheads="1"/>
          </p:cNvSpPr>
          <p:nvPr/>
        </p:nvSpPr>
        <p:spPr bwMode="auto">
          <a:xfrm>
            <a:off x="5791200" y="211455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41" name="AutoShape 1184"/>
          <p:cNvSpPr>
            <a:spLocks noChangeArrowheads="1"/>
          </p:cNvSpPr>
          <p:nvPr/>
        </p:nvSpPr>
        <p:spPr bwMode="auto">
          <a:xfrm>
            <a:off x="4470400" y="165735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42" name="Oval 1185"/>
          <p:cNvSpPr>
            <a:spLocks noChangeArrowheads="1"/>
          </p:cNvSpPr>
          <p:nvPr/>
        </p:nvSpPr>
        <p:spPr bwMode="auto">
          <a:xfrm>
            <a:off x="4876800" y="182880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43" name="AutoShape 1186"/>
          <p:cNvSpPr>
            <a:spLocks noChangeArrowheads="1"/>
          </p:cNvSpPr>
          <p:nvPr/>
        </p:nvSpPr>
        <p:spPr bwMode="auto">
          <a:xfrm>
            <a:off x="3556000" y="137160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44" name="Oval 1187"/>
          <p:cNvSpPr>
            <a:spLocks noChangeArrowheads="1"/>
          </p:cNvSpPr>
          <p:nvPr/>
        </p:nvSpPr>
        <p:spPr bwMode="auto">
          <a:xfrm>
            <a:off x="3962400" y="154305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45" name="AutoShape 1188"/>
          <p:cNvSpPr>
            <a:spLocks noChangeArrowheads="1"/>
          </p:cNvSpPr>
          <p:nvPr/>
        </p:nvSpPr>
        <p:spPr bwMode="auto">
          <a:xfrm>
            <a:off x="2641600" y="108585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46" name="Oval 1189"/>
          <p:cNvSpPr>
            <a:spLocks noChangeArrowheads="1"/>
          </p:cNvSpPr>
          <p:nvPr/>
        </p:nvSpPr>
        <p:spPr bwMode="auto">
          <a:xfrm>
            <a:off x="3048000" y="125730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47" name="AutoShape 1190"/>
          <p:cNvSpPr>
            <a:spLocks noChangeArrowheads="1"/>
          </p:cNvSpPr>
          <p:nvPr/>
        </p:nvSpPr>
        <p:spPr bwMode="auto">
          <a:xfrm>
            <a:off x="1727200" y="800100"/>
            <a:ext cx="1219200" cy="571500"/>
          </a:xfrm>
          <a:prstGeom prst="hexagon">
            <a:avLst>
              <a:gd name="adj" fmla="val 53333"/>
              <a:gd name="vf" fmla="val 11547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48" name="Oval 1191"/>
          <p:cNvSpPr>
            <a:spLocks noChangeArrowheads="1"/>
          </p:cNvSpPr>
          <p:nvPr/>
        </p:nvSpPr>
        <p:spPr bwMode="auto">
          <a:xfrm>
            <a:off x="2133600" y="971550"/>
            <a:ext cx="406400" cy="2286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49" name="Line 1192"/>
          <p:cNvSpPr>
            <a:spLocks noChangeShapeType="1"/>
          </p:cNvSpPr>
          <p:nvPr/>
        </p:nvSpPr>
        <p:spPr bwMode="auto">
          <a:xfrm flipH="1">
            <a:off x="2336800" y="1371600"/>
            <a:ext cx="914400" cy="2857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71750" name="Line 1193"/>
          <p:cNvSpPr>
            <a:spLocks noChangeShapeType="1"/>
          </p:cNvSpPr>
          <p:nvPr/>
        </p:nvSpPr>
        <p:spPr bwMode="auto">
          <a:xfrm>
            <a:off x="2336800" y="1657350"/>
            <a:ext cx="1588" cy="5715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71751" name="Line 1194"/>
          <p:cNvSpPr>
            <a:spLocks noChangeShapeType="1"/>
          </p:cNvSpPr>
          <p:nvPr/>
        </p:nvSpPr>
        <p:spPr bwMode="auto">
          <a:xfrm>
            <a:off x="2336800" y="2228850"/>
            <a:ext cx="914400" cy="2857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71752" name="Line 1195"/>
          <p:cNvSpPr>
            <a:spLocks noChangeShapeType="1"/>
          </p:cNvSpPr>
          <p:nvPr/>
        </p:nvSpPr>
        <p:spPr bwMode="auto">
          <a:xfrm>
            <a:off x="3251200" y="1371600"/>
            <a:ext cx="914400" cy="2857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71753" name="Line 1196"/>
          <p:cNvSpPr>
            <a:spLocks noChangeShapeType="1"/>
          </p:cNvSpPr>
          <p:nvPr/>
        </p:nvSpPr>
        <p:spPr bwMode="auto">
          <a:xfrm>
            <a:off x="4165600" y="1657350"/>
            <a:ext cx="1588" cy="5715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71754" name="Line 1197"/>
          <p:cNvSpPr>
            <a:spLocks noChangeShapeType="1"/>
          </p:cNvSpPr>
          <p:nvPr/>
        </p:nvSpPr>
        <p:spPr bwMode="auto">
          <a:xfrm flipH="1">
            <a:off x="3251200" y="2228850"/>
            <a:ext cx="914400" cy="2857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71755" name="Text Box 1198"/>
          <p:cNvSpPr txBox="1">
            <a:spLocks noChangeArrowheads="1"/>
          </p:cNvSpPr>
          <p:nvPr/>
        </p:nvSpPr>
        <p:spPr bwMode="auto">
          <a:xfrm>
            <a:off x="2743200" y="3429000"/>
            <a:ext cx="457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sz="1200">
                <a:latin typeface="Times New Roman (Arabic)" panose="02020603050405020304" pitchFamily="18" charset="0"/>
                <a:cs typeface="Times New Roman" panose="02020603050405020304" pitchFamily="18" charset="0"/>
              </a:rPr>
              <a:t> </a:t>
            </a:r>
            <a:r>
              <a:rPr lang="fa-IR" sz="1600" b="1">
                <a:solidFill>
                  <a:schemeClr val="hlink"/>
                </a:solidFill>
                <a:latin typeface="Times New Roman (Arabic)" panose="02020603050405020304" pitchFamily="18" charset="0"/>
                <a:cs typeface="Times New Roman" panose="02020603050405020304" pitchFamily="18" charset="0"/>
              </a:rPr>
              <a:t>شکل 17- </a:t>
            </a:r>
            <a:r>
              <a:rPr lang="ar-SA" sz="1600" b="1">
                <a:solidFill>
                  <a:schemeClr val="hlink"/>
                </a:solidFill>
                <a:latin typeface="Times New Roman (Arabic)" panose="02020603050405020304" pitchFamily="18" charset="0"/>
                <a:cs typeface="Times New Roman" panose="02020603050405020304" pitchFamily="18" charset="0"/>
              </a:rPr>
              <a:t>قلب راکتور با  شبکه هگزاگونال</a:t>
            </a:r>
            <a:endParaRPr lang="en-US" sz="1600" b="1">
              <a:solidFill>
                <a:schemeClr val="hlink"/>
              </a:solidFill>
              <a:latin typeface="Times New Roman (Arabic)" panose="02020603050405020304" pitchFamily="18" charset="0"/>
              <a:cs typeface="Times New Roman" panose="02020603050405020304" pitchFamily="18" charset="0"/>
            </a:endParaRPr>
          </a:p>
        </p:txBody>
      </p:sp>
      <p:sp>
        <p:nvSpPr>
          <p:cNvPr id="71756" name="Text Box 1199"/>
          <p:cNvSpPr txBox="1">
            <a:spLocks noChangeArrowheads="1"/>
          </p:cNvSpPr>
          <p:nvPr/>
        </p:nvSpPr>
        <p:spPr bwMode="auto">
          <a:xfrm>
            <a:off x="304800" y="4972050"/>
            <a:ext cx="5486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a:r>
              <a:rPr lang="ar-SA" sz="1600" b="1">
                <a:solidFill>
                  <a:srgbClr val="CCECFF"/>
                </a:solidFill>
                <a:latin typeface="Times New Roman (Arabic)" panose="02020603050405020304" pitchFamily="18" charset="0"/>
                <a:cs typeface="Times New Roman" panose="02020603050405020304" pitchFamily="18" charset="0"/>
              </a:rPr>
              <a:t>شبکه معادل(سلول واحد) قلب راکتور با  شبکه</a:t>
            </a:r>
            <a:r>
              <a:rPr lang="fa-IR" sz="1600" b="1">
                <a:solidFill>
                  <a:srgbClr val="CCECFF"/>
                </a:solidFill>
                <a:latin typeface="Times New Roman (Arabic)" panose="02020603050405020304" pitchFamily="18" charset="0"/>
                <a:cs typeface="Times New Roman" panose="02020603050405020304" pitchFamily="18" charset="0"/>
              </a:rPr>
              <a:t>  هگزاگونال</a:t>
            </a:r>
            <a:endParaRPr lang="en-US" sz="1600" b="1">
              <a:solidFill>
                <a:srgbClr val="CCECFF"/>
              </a:solidFill>
              <a:latin typeface="Times New Roman (Arabic)" panose="02020603050405020304" pitchFamily="18" charset="0"/>
              <a:cs typeface="Times New Roman" panose="02020603050405020304" pitchFamily="18" charset="0"/>
            </a:endParaRPr>
          </a:p>
        </p:txBody>
      </p:sp>
      <p:sp>
        <p:nvSpPr>
          <p:cNvPr id="71757" name="Text Box 1200"/>
          <p:cNvSpPr txBox="1">
            <a:spLocks noChangeArrowheads="1"/>
          </p:cNvSpPr>
          <p:nvPr/>
        </p:nvSpPr>
        <p:spPr bwMode="auto">
          <a:xfrm>
            <a:off x="5740400" y="4914900"/>
            <a:ext cx="340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a:r>
              <a:rPr lang="fa-IR" sz="1600" b="1">
                <a:solidFill>
                  <a:srgbClr val="CCECFF"/>
                </a:solidFill>
                <a:latin typeface="Times New Roman" panose="02020603050405020304" pitchFamily="18" charset="0"/>
                <a:cs typeface="Times New Roman" panose="02020603050405020304" pitchFamily="18" charset="0"/>
              </a:rPr>
              <a:t>سلول معادل شبکه واحد هگزاگونال</a:t>
            </a:r>
            <a:endParaRPr lang="en-US" sz="1600" b="1">
              <a:solidFill>
                <a:srgbClr val="CCECFF"/>
              </a:solidFill>
              <a:latin typeface="Times New Roman" panose="02020603050405020304" pitchFamily="18" charset="0"/>
              <a:cs typeface="Times New Roman" panose="02020603050405020304" pitchFamily="18" charset="0"/>
            </a:endParaRPr>
          </a:p>
        </p:txBody>
      </p:sp>
      <p:sp>
        <p:nvSpPr>
          <p:cNvPr id="71758" name="Line 1209"/>
          <p:cNvSpPr>
            <a:spLocks noChangeShapeType="1"/>
          </p:cNvSpPr>
          <p:nvPr/>
        </p:nvSpPr>
        <p:spPr bwMode="auto">
          <a:xfrm flipV="1">
            <a:off x="6908800" y="1143000"/>
            <a:ext cx="914400" cy="2286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1759" name="Line 1210"/>
          <p:cNvSpPr>
            <a:spLocks noChangeShapeType="1"/>
          </p:cNvSpPr>
          <p:nvPr/>
        </p:nvSpPr>
        <p:spPr bwMode="auto">
          <a:xfrm flipV="1">
            <a:off x="6908800" y="857250"/>
            <a:ext cx="711200" cy="4572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1760" name="Line 1211"/>
          <p:cNvSpPr>
            <a:spLocks noChangeShapeType="1"/>
          </p:cNvSpPr>
          <p:nvPr/>
        </p:nvSpPr>
        <p:spPr bwMode="auto">
          <a:xfrm flipV="1">
            <a:off x="7112000" y="1314450"/>
            <a:ext cx="812800" cy="227013"/>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1761" name="Text Box 1212"/>
          <p:cNvSpPr txBox="1">
            <a:spLocks noChangeArrowheads="1"/>
          </p:cNvSpPr>
          <p:nvPr/>
        </p:nvSpPr>
        <p:spPr bwMode="auto">
          <a:xfrm>
            <a:off x="7620000" y="971550"/>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400" b="1">
                <a:solidFill>
                  <a:srgbClr val="FF33CC"/>
                </a:solidFill>
                <a:latin typeface="Times New Roman (Arabic)" panose="02020603050405020304" pitchFamily="18" charset="0"/>
                <a:cs typeface="Times New Roman" panose="02020603050405020304" pitchFamily="18" charset="0"/>
              </a:rPr>
              <a:t>سوخت</a:t>
            </a:r>
            <a:endParaRPr lang="en-US" sz="1400" b="1">
              <a:solidFill>
                <a:srgbClr val="FF33CC"/>
              </a:solidFill>
              <a:latin typeface="Times New Roman" panose="02020603050405020304" pitchFamily="18" charset="0"/>
              <a:cs typeface="Times New Roman" panose="02020603050405020304" pitchFamily="18" charset="0"/>
            </a:endParaRPr>
          </a:p>
        </p:txBody>
      </p:sp>
      <p:sp>
        <p:nvSpPr>
          <p:cNvPr id="71762" name="Text Box 1213"/>
          <p:cNvSpPr txBox="1">
            <a:spLocks noChangeArrowheads="1"/>
          </p:cNvSpPr>
          <p:nvPr/>
        </p:nvSpPr>
        <p:spPr bwMode="auto">
          <a:xfrm>
            <a:off x="7620000" y="742950"/>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400" b="1">
                <a:solidFill>
                  <a:schemeClr val="hlink"/>
                </a:solidFill>
                <a:latin typeface="Times New Roman (Arabic)" panose="02020603050405020304" pitchFamily="18" charset="0"/>
                <a:cs typeface="Times New Roman" panose="02020603050405020304" pitchFamily="18" charset="0"/>
              </a:rPr>
              <a:t>غلاف</a:t>
            </a:r>
            <a:endParaRPr lang="en-US" sz="1400" b="1">
              <a:solidFill>
                <a:schemeClr val="hlink"/>
              </a:solidFill>
              <a:latin typeface="Times New Roman (Arabic)" panose="02020603050405020304" pitchFamily="18" charset="0"/>
              <a:cs typeface="Times New Roman" panose="02020603050405020304" pitchFamily="18" charset="0"/>
            </a:endParaRPr>
          </a:p>
        </p:txBody>
      </p:sp>
      <p:sp>
        <p:nvSpPr>
          <p:cNvPr id="71763" name="Text Box 1214"/>
          <p:cNvSpPr txBox="1">
            <a:spLocks noChangeArrowheads="1"/>
          </p:cNvSpPr>
          <p:nvPr/>
        </p:nvSpPr>
        <p:spPr bwMode="auto">
          <a:xfrm>
            <a:off x="7721600" y="1314450"/>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400" b="1">
                <a:solidFill>
                  <a:schemeClr val="accent1"/>
                </a:solidFill>
                <a:latin typeface="Times New Roman (Arabic)" panose="02020603050405020304" pitchFamily="18" charset="0"/>
                <a:cs typeface="Times New Roman" panose="02020603050405020304" pitchFamily="18" charset="0"/>
              </a:rPr>
              <a:t>کندکننده</a:t>
            </a:r>
            <a:endParaRPr lang="en-US" sz="1400" b="1">
              <a:solidFill>
                <a:schemeClr val="accent1"/>
              </a:solidFill>
              <a:latin typeface="Times New Roman" panose="02020603050405020304" pitchFamily="18" charset="0"/>
              <a:cs typeface="Times New Roman" panose="02020603050405020304" pitchFamily="18" charset="0"/>
            </a:endParaRPr>
          </a:p>
        </p:txBody>
      </p:sp>
      <p:sp>
        <p:nvSpPr>
          <p:cNvPr id="71764" name="Line 1215"/>
          <p:cNvSpPr>
            <a:spLocks noChangeShapeType="1"/>
          </p:cNvSpPr>
          <p:nvPr/>
        </p:nvSpPr>
        <p:spPr bwMode="auto">
          <a:xfrm flipV="1">
            <a:off x="6400800" y="3943350"/>
            <a:ext cx="1320800" cy="400050"/>
          </a:xfrm>
          <a:prstGeom prst="line">
            <a:avLst/>
          </a:prstGeom>
          <a:noFill/>
          <a:ln w="952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1765" name="Line 1216"/>
          <p:cNvSpPr>
            <a:spLocks noChangeShapeType="1"/>
          </p:cNvSpPr>
          <p:nvPr/>
        </p:nvSpPr>
        <p:spPr bwMode="auto">
          <a:xfrm flipV="1">
            <a:off x="6502400" y="3771900"/>
            <a:ext cx="711200" cy="457200"/>
          </a:xfrm>
          <a:prstGeom prst="line">
            <a:avLst/>
          </a:prstGeom>
          <a:noFill/>
          <a:ln w="952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1766" name="Line 1217"/>
          <p:cNvSpPr>
            <a:spLocks noChangeShapeType="1"/>
          </p:cNvSpPr>
          <p:nvPr/>
        </p:nvSpPr>
        <p:spPr bwMode="auto">
          <a:xfrm flipV="1">
            <a:off x="6908800" y="4229100"/>
            <a:ext cx="1117600" cy="227013"/>
          </a:xfrm>
          <a:prstGeom prst="line">
            <a:avLst/>
          </a:prstGeom>
          <a:noFill/>
          <a:ln w="952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1767" name="Text Box 1218"/>
          <p:cNvSpPr txBox="1">
            <a:spLocks noChangeArrowheads="1"/>
          </p:cNvSpPr>
          <p:nvPr/>
        </p:nvSpPr>
        <p:spPr bwMode="auto">
          <a:xfrm>
            <a:off x="7315200" y="3771900"/>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200">
                <a:latin typeface="Times New Roman (Arabic)" panose="02020603050405020304" pitchFamily="18" charset="0"/>
                <a:cs typeface="Times New Roman" panose="02020603050405020304" pitchFamily="18" charset="0"/>
              </a:rPr>
              <a:t>سوخت</a:t>
            </a:r>
            <a:endParaRPr lang="en-US" sz="1200">
              <a:latin typeface="Times New Roman" panose="02020603050405020304" pitchFamily="18" charset="0"/>
              <a:cs typeface="Times New Roman" panose="02020603050405020304" pitchFamily="18" charset="0"/>
            </a:endParaRPr>
          </a:p>
        </p:txBody>
      </p:sp>
      <p:sp>
        <p:nvSpPr>
          <p:cNvPr id="71768" name="Text Box 1219"/>
          <p:cNvSpPr txBox="1">
            <a:spLocks noChangeArrowheads="1"/>
          </p:cNvSpPr>
          <p:nvPr/>
        </p:nvSpPr>
        <p:spPr bwMode="auto">
          <a:xfrm>
            <a:off x="6705600" y="3600450"/>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200">
                <a:latin typeface="Times New Roman (Arabic)" panose="02020603050405020304" pitchFamily="18" charset="0"/>
                <a:cs typeface="Times New Roman" panose="02020603050405020304" pitchFamily="18" charset="0"/>
              </a:rPr>
              <a:t>غلاف</a:t>
            </a:r>
            <a:endParaRPr lang="en-US" sz="1200">
              <a:latin typeface="Times New Roman" panose="02020603050405020304" pitchFamily="18" charset="0"/>
              <a:cs typeface="Times New Roman" panose="02020603050405020304" pitchFamily="18" charset="0"/>
            </a:endParaRPr>
          </a:p>
        </p:txBody>
      </p:sp>
      <p:sp>
        <p:nvSpPr>
          <p:cNvPr id="71769" name="Text Box 1220"/>
          <p:cNvSpPr txBox="1">
            <a:spLocks noChangeArrowheads="1"/>
          </p:cNvSpPr>
          <p:nvPr/>
        </p:nvSpPr>
        <p:spPr bwMode="auto">
          <a:xfrm>
            <a:off x="7721600" y="4057650"/>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200">
                <a:latin typeface="Times New Roman (Arabic)" panose="02020603050405020304" pitchFamily="18" charset="0"/>
                <a:cs typeface="Times New Roman" panose="02020603050405020304" pitchFamily="18" charset="0"/>
              </a:rPr>
              <a:t>کندکننده</a:t>
            </a:r>
            <a:endParaRPr lang="en-US" sz="1200">
              <a:latin typeface="Times New Roman" panose="02020603050405020304" pitchFamily="18" charset="0"/>
              <a:cs typeface="Times New Roman" panose="02020603050405020304" pitchFamily="18" charset="0"/>
            </a:endParaRPr>
          </a:p>
        </p:txBody>
      </p:sp>
      <p:sp>
        <p:nvSpPr>
          <p:cNvPr id="71770" name="Text Box 1221"/>
          <p:cNvSpPr txBox="1">
            <a:spLocks noChangeArrowheads="1"/>
          </p:cNvSpPr>
          <p:nvPr/>
        </p:nvSpPr>
        <p:spPr bwMode="auto">
          <a:xfrm>
            <a:off x="1016000" y="5200650"/>
            <a:ext cx="7416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en-US" sz="1600" b="1">
                <a:solidFill>
                  <a:schemeClr val="folHlink"/>
                </a:solidFill>
                <a:latin typeface="Times New Roman" panose="02020603050405020304" pitchFamily="18" charset="0"/>
                <a:cs typeface="Times New Roman" panose="02020603050405020304" pitchFamily="18" charset="0"/>
              </a:rPr>
              <a:t>( 6 x 1/3 ) + 1 =3 </a:t>
            </a:r>
            <a:r>
              <a:rPr lang="ar-SA" sz="1600" b="1">
                <a:solidFill>
                  <a:schemeClr val="folHlink"/>
                </a:solidFill>
                <a:latin typeface="Times New Roman (Arabic)" panose="02020603050405020304" pitchFamily="18" charset="0"/>
                <a:cs typeface="Times New Roman" panose="02020603050405020304" pitchFamily="18" charset="0"/>
              </a:rPr>
              <a:t>تعداد سوخت های واقع در سلول معادل شبکه واحد    </a:t>
            </a:r>
            <a:endParaRPr lang="en-US" sz="1600" b="1">
              <a:solidFill>
                <a:schemeClr val="folHlink"/>
              </a:solidFill>
              <a:latin typeface="Times New Roman" panose="02020603050405020304" pitchFamily="18" charset="0"/>
              <a:cs typeface="Times New Roman" panose="02020603050405020304" pitchFamily="18" charset="0"/>
            </a:endParaRPr>
          </a:p>
          <a:p>
            <a:pPr algn="ctr"/>
            <a:r>
              <a:rPr lang="en-US" sz="1600" b="1">
                <a:solidFill>
                  <a:schemeClr val="folHlink"/>
                </a:solidFill>
                <a:latin typeface="Times New Roman" panose="02020603050405020304" pitchFamily="18" charset="0"/>
                <a:cs typeface="Times New Roman" panose="02020603050405020304" pitchFamily="18" charset="0"/>
              </a:rPr>
              <a:t>P</a:t>
            </a:r>
            <a:r>
              <a:rPr lang="ar-SA" sz="1600" b="1">
                <a:solidFill>
                  <a:schemeClr val="folHlink"/>
                </a:solidFill>
                <a:latin typeface="Times New Roman" panose="02020603050405020304" pitchFamily="18" charset="0"/>
                <a:cs typeface="Times New Roman" panose="02020603050405020304" pitchFamily="18" charset="0"/>
              </a:rPr>
              <a:t>  </a:t>
            </a:r>
            <a:r>
              <a:rPr lang="ar-SA" sz="1600" b="1">
                <a:solidFill>
                  <a:schemeClr val="folHlink"/>
                </a:solidFill>
                <a:latin typeface="Times New Roman (Arabic)" panose="02020603050405020304" pitchFamily="18" charset="0"/>
                <a:cs typeface="Times New Roman" panose="02020603050405020304" pitchFamily="18" charset="0"/>
              </a:rPr>
              <a:t>گام شبکه     =  </a:t>
            </a:r>
            <a:r>
              <a:rPr lang="en-US" sz="1600" b="1">
                <a:solidFill>
                  <a:schemeClr val="folHlink"/>
                </a:solidFill>
                <a:latin typeface="Times New Roman" panose="02020603050405020304" pitchFamily="18" charset="0"/>
                <a:cs typeface="Times New Roman" panose="02020603050405020304" pitchFamily="18" charset="0"/>
              </a:rPr>
              <a:t>     </a:t>
            </a:r>
          </a:p>
          <a:p>
            <a:pPr algn="ctr" rtl="1"/>
            <a:r>
              <a:rPr lang="fa-IR" sz="1600" b="1">
                <a:solidFill>
                  <a:schemeClr val="folHlink"/>
                </a:solidFill>
                <a:latin typeface="Times New Roman" panose="02020603050405020304" pitchFamily="18" charset="0"/>
                <a:cs typeface="Times New Roman" panose="02020603050405020304" pitchFamily="18" charset="0"/>
              </a:rPr>
              <a:t>   </a:t>
            </a:r>
            <a:r>
              <a:rPr lang="en-US" sz="1600" b="1">
                <a:solidFill>
                  <a:schemeClr val="folHlink"/>
                </a:solidFill>
                <a:latin typeface="Times New Roman" panose="02020603050405020304" pitchFamily="18" charset="0"/>
                <a:cs typeface="Times New Roman" panose="02020603050405020304" pitchFamily="18" charset="0"/>
              </a:rPr>
              <a:t>6 x √3/2P x P/2 = (3√3/2)P</a:t>
            </a:r>
            <a:r>
              <a:rPr lang="en-US" sz="1600" b="1" baseline="30000">
                <a:solidFill>
                  <a:schemeClr val="folHlink"/>
                </a:solidFill>
                <a:latin typeface="Times New Roman" panose="02020603050405020304" pitchFamily="18" charset="0"/>
                <a:cs typeface="Times New Roman" panose="02020603050405020304" pitchFamily="18" charset="0"/>
              </a:rPr>
              <a:t>2</a:t>
            </a:r>
            <a:r>
              <a:rPr lang="fa-IR" sz="1600" b="1" baseline="30000">
                <a:solidFill>
                  <a:schemeClr val="folHlink"/>
                </a:solidFill>
                <a:latin typeface="Times New Roman" panose="02020603050405020304" pitchFamily="18" charset="0"/>
                <a:cs typeface="Times New Roman" panose="02020603050405020304" pitchFamily="18" charset="0"/>
              </a:rPr>
              <a:t>        </a:t>
            </a:r>
            <a:r>
              <a:rPr lang="ar-SA" sz="1600" b="1">
                <a:solidFill>
                  <a:schemeClr val="folHlink"/>
                </a:solidFill>
                <a:latin typeface="Times New Roman (Arabic)" panose="02020603050405020304" pitchFamily="18" charset="0"/>
                <a:cs typeface="Times New Roman" panose="02020603050405020304" pitchFamily="18" charset="0"/>
              </a:rPr>
              <a:t>مساحت شبکه واحد      </a:t>
            </a:r>
            <a:r>
              <a:rPr lang="en-US" sz="1600" b="1">
                <a:solidFill>
                  <a:schemeClr val="folHlink"/>
                </a:solidFill>
                <a:latin typeface="Times New Roman (Arabic)" panose="02020603050405020304" pitchFamily="18" charset="0"/>
                <a:cs typeface="Times New Roman" panose="02020603050405020304" pitchFamily="18" charset="0"/>
              </a:rPr>
              <a:t> </a:t>
            </a:r>
            <a:r>
              <a:rPr lang="en-US" sz="1600" b="1">
                <a:solidFill>
                  <a:schemeClr val="folHlink"/>
                </a:solidFill>
                <a:latin typeface="Times New Roman" panose="02020603050405020304" pitchFamily="18" charset="0"/>
                <a:cs typeface="Times New Roman" panose="02020603050405020304" pitchFamily="18" charset="0"/>
              </a:rPr>
              <a:t>  </a:t>
            </a:r>
          </a:p>
          <a:p>
            <a:pPr algn="ctr" rtl="1"/>
            <a:r>
              <a:rPr lang="en-US" sz="1600" b="1">
                <a:solidFill>
                  <a:schemeClr val="folHlink"/>
                </a:solidFill>
                <a:latin typeface="Times New Roman" panose="02020603050405020304" pitchFamily="18" charset="0"/>
                <a:cs typeface="Times New Roman" panose="02020603050405020304" pitchFamily="18" charset="0"/>
              </a:rPr>
              <a:t>S = πR</a:t>
            </a:r>
            <a:r>
              <a:rPr lang="en-US" sz="1600" b="1" baseline="-25000">
                <a:solidFill>
                  <a:schemeClr val="folHlink"/>
                </a:solidFill>
                <a:latin typeface="Times New Roman" panose="02020603050405020304" pitchFamily="18" charset="0"/>
                <a:cs typeface="Times New Roman" panose="02020603050405020304" pitchFamily="18" charset="0"/>
              </a:rPr>
              <a:t>Cell</a:t>
            </a:r>
            <a:r>
              <a:rPr lang="en-US" sz="1600" b="1" baseline="30000">
                <a:solidFill>
                  <a:schemeClr val="folHlink"/>
                </a:solidFill>
                <a:latin typeface="Times New Roman" panose="02020603050405020304" pitchFamily="18" charset="0"/>
                <a:cs typeface="Times New Roman" panose="02020603050405020304" pitchFamily="18" charset="0"/>
              </a:rPr>
              <a:t>2  </a:t>
            </a:r>
            <a:r>
              <a:rPr lang="en-US" sz="1600" b="1">
                <a:solidFill>
                  <a:schemeClr val="folHlink"/>
                </a:solidFill>
                <a:latin typeface="Times New Roman" panose="02020603050405020304" pitchFamily="18" charset="0"/>
                <a:cs typeface="Times New Roman" panose="02020603050405020304" pitchFamily="18" charset="0"/>
              </a:rPr>
              <a:t>= (3√3/2)P2</a:t>
            </a:r>
            <a:r>
              <a:rPr lang="fa-IR" sz="1600" b="1" baseline="30000">
                <a:solidFill>
                  <a:schemeClr val="folHlink"/>
                </a:solidFill>
                <a:latin typeface="Times New Roman" panose="02020603050405020304" pitchFamily="18" charset="0"/>
                <a:cs typeface="Times New Roman" panose="02020603050405020304" pitchFamily="18" charset="0"/>
              </a:rPr>
              <a:t> </a:t>
            </a:r>
            <a:r>
              <a:rPr lang="ar-SA" sz="1600" b="1">
                <a:solidFill>
                  <a:schemeClr val="folHlink"/>
                </a:solidFill>
                <a:latin typeface="Times New Roman (Arabic)" panose="02020603050405020304" pitchFamily="18" charset="0"/>
                <a:cs typeface="Times New Roman" panose="02020603050405020304" pitchFamily="18" charset="0"/>
              </a:rPr>
              <a:t>مساحت</a:t>
            </a:r>
            <a:r>
              <a:rPr lang="ar-SA" sz="1600" b="1">
                <a:solidFill>
                  <a:schemeClr val="folHlink"/>
                </a:solidFill>
                <a:latin typeface="Times New Roman" panose="02020603050405020304" pitchFamily="18" charset="0"/>
                <a:cs typeface="Times New Roman" panose="02020603050405020304" pitchFamily="18" charset="0"/>
              </a:rPr>
              <a:t> </a:t>
            </a:r>
            <a:r>
              <a:rPr lang="ar-SA" sz="1600" b="1">
                <a:solidFill>
                  <a:schemeClr val="folHlink"/>
                </a:solidFill>
                <a:latin typeface="Times New Roman (Arabic)" panose="02020603050405020304" pitchFamily="18" charset="0"/>
                <a:cs typeface="Times New Roman" panose="02020603050405020304" pitchFamily="18" charset="0"/>
              </a:rPr>
              <a:t>سلول معادل</a:t>
            </a:r>
          </a:p>
          <a:p>
            <a:pPr algn="ctr" rtl="1"/>
            <a:r>
              <a:rPr lang="en-US" sz="1600" b="1">
                <a:solidFill>
                  <a:schemeClr val="folHlink"/>
                </a:solidFill>
                <a:latin typeface="Times New Roman" panose="02020603050405020304" pitchFamily="18" charset="0"/>
                <a:cs typeface="Times New Roman" panose="02020603050405020304" pitchFamily="18" charset="0"/>
              </a:rPr>
              <a:t>/3</a:t>
            </a:r>
            <a:r>
              <a:rPr lang="fa-IR" sz="1600" b="1">
                <a:solidFill>
                  <a:schemeClr val="folHlink"/>
                </a:solidFill>
                <a:latin typeface="Times New Roman" panose="02020603050405020304" pitchFamily="18" charset="0"/>
                <a:cs typeface="Times New Roman" panose="02020603050405020304" pitchFamily="18" charset="0"/>
              </a:rPr>
              <a:t> </a:t>
            </a:r>
            <a:r>
              <a:rPr lang="en-US" sz="1600" b="1">
                <a:solidFill>
                  <a:schemeClr val="folHlink"/>
                </a:solidFill>
                <a:latin typeface="Times New Roman" panose="02020603050405020304" pitchFamily="18" charset="0"/>
                <a:cs typeface="Times New Roman" panose="02020603050405020304" pitchFamily="18" charset="0"/>
              </a:rPr>
              <a:t> (√3/2)P</a:t>
            </a:r>
            <a:r>
              <a:rPr lang="en-US" sz="1600" b="1" baseline="30000">
                <a:solidFill>
                  <a:schemeClr val="folHlink"/>
                </a:solidFill>
                <a:latin typeface="Times New Roman" panose="02020603050405020304" pitchFamily="18" charset="0"/>
                <a:cs typeface="Times New Roman" panose="02020603050405020304" pitchFamily="18" charset="0"/>
              </a:rPr>
              <a:t>2</a:t>
            </a:r>
            <a:r>
              <a:rPr lang="ar-SA" sz="1600" b="1">
                <a:solidFill>
                  <a:schemeClr val="folHlink"/>
                </a:solidFill>
                <a:latin typeface="Times New Roman" panose="02020603050405020304" pitchFamily="18" charset="0"/>
                <a:cs typeface="Times New Roman" panose="02020603050405020304" pitchFamily="18" charset="0"/>
              </a:rPr>
              <a:t> </a:t>
            </a:r>
            <a:r>
              <a:rPr lang="en-US" sz="1600" b="1">
                <a:solidFill>
                  <a:schemeClr val="folHlink"/>
                </a:solidFill>
                <a:latin typeface="Times New Roman" panose="02020603050405020304" pitchFamily="18" charset="0"/>
                <a:cs typeface="Times New Roman" panose="02020603050405020304" pitchFamily="18" charset="0"/>
              </a:rPr>
              <a:t>S =</a:t>
            </a:r>
            <a:r>
              <a:rPr lang="fa-IR" sz="1600" b="1">
                <a:solidFill>
                  <a:schemeClr val="folHlink"/>
                </a:solidFill>
                <a:latin typeface="Times New Roman" panose="02020603050405020304" pitchFamily="18" charset="0"/>
                <a:cs typeface="Times New Roman" panose="02020603050405020304" pitchFamily="18" charset="0"/>
              </a:rPr>
              <a:t> مساحت سلول به ازای يک ميله سوخت </a:t>
            </a:r>
            <a:endParaRPr lang="en-US" sz="1600" b="1">
              <a:solidFill>
                <a:schemeClr val="folHlink"/>
              </a:solidFill>
              <a:latin typeface="Times New Roman" panose="02020603050405020304" pitchFamily="18" charset="0"/>
              <a:cs typeface="Times New Roman" panose="02020603050405020304" pitchFamily="18" charset="0"/>
            </a:endParaRPr>
          </a:p>
          <a:p>
            <a:pPr algn="ctr" rtl="1"/>
            <a:r>
              <a:rPr lang="en-US" sz="1600" b="1">
                <a:solidFill>
                  <a:schemeClr val="folHlink"/>
                </a:solidFill>
                <a:latin typeface="Times New Roman" panose="02020603050405020304" pitchFamily="18" charset="0"/>
                <a:cs typeface="Times New Roman" panose="02020603050405020304" pitchFamily="18" charset="0"/>
              </a:rPr>
              <a:t>πR</a:t>
            </a:r>
            <a:r>
              <a:rPr lang="en-US" sz="1600" b="1" baseline="-25000">
                <a:solidFill>
                  <a:schemeClr val="folHlink"/>
                </a:solidFill>
                <a:latin typeface="Times New Roman" panose="02020603050405020304" pitchFamily="18" charset="0"/>
                <a:cs typeface="Times New Roman" panose="02020603050405020304" pitchFamily="18" charset="0"/>
              </a:rPr>
              <a:t>Cell</a:t>
            </a:r>
            <a:r>
              <a:rPr lang="en-US" sz="1600" b="1" baseline="30000">
                <a:solidFill>
                  <a:schemeClr val="folHlink"/>
                </a:solidFill>
                <a:latin typeface="Times New Roman" panose="02020603050405020304" pitchFamily="18" charset="0"/>
                <a:cs typeface="Times New Roman" panose="02020603050405020304" pitchFamily="18" charset="0"/>
              </a:rPr>
              <a:t>2 </a:t>
            </a:r>
            <a:r>
              <a:rPr lang="en-US" sz="1600" b="1">
                <a:solidFill>
                  <a:schemeClr val="folHlink"/>
                </a:solidFill>
                <a:latin typeface="Times New Roman" panose="02020603050405020304" pitchFamily="18" charset="0"/>
                <a:cs typeface="Times New Roman" panose="02020603050405020304" pitchFamily="18" charset="0"/>
              </a:rPr>
              <a:t>= (√3/2)P</a:t>
            </a:r>
            <a:r>
              <a:rPr lang="en-US" sz="1600" b="1" baseline="30000">
                <a:solidFill>
                  <a:schemeClr val="folHlink"/>
                </a:solidFill>
                <a:latin typeface="Times New Roman" panose="02020603050405020304" pitchFamily="18" charset="0"/>
                <a:cs typeface="Times New Roman" panose="02020603050405020304" pitchFamily="18" charset="0"/>
              </a:rPr>
              <a:t>2                </a:t>
            </a:r>
            <a:r>
              <a:rPr lang="en-US" sz="1600" b="1">
                <a:solidFill>
                  <a:schemeClr val="folHlink"/>
                </a:solidFill>
                <a:latin typeface="Times New Roman" panose="02020603050405020304" pitchFamily="18" charset="0"/>
                <a:cs typeface="Times New Roman" panose="02020603050405020304" pitchFamily="18" charset="0"/>
              </a:rPr>
              <a:t>R</a:t>
            </a:r>
            <a:r>
              <a:rPr lang="en-US" sz="1600" b="1" baseline="-25000">
                <a:solidFill>
                  <a:schemeClr val="folHlink"/>
                </a:solidFill>
                <a:latin typeface="Times New Roman" panose="02020603050405020304" pitchFamily="18" charset="0"/>
                <a:cs typeface="Times New Roman" panose="02020603050405020304" pitchFamily="18" charset="0"/>
              </a:rPr>
              <a:t>Cell</a:t>
            </a:r>
            <a:r>
              <a:rPr lang="en-US" sz="1600" b="1" baseline="30000">
                <a:solidFill>
                  <a:schemeClr val="folHlink"/>
                </a:solidFill>
                <a:latin typeface="Times New Roman" panose="02020603050405020304" pitchFamily="18" charset="0"/>
                <a:cs typeface="Times New Roman" panose="02020603050405020304" pitchFamily="18" charset="0"/>
              </a:rPr>
              <a:t>2 </a:t>
            </a:r>
            <a:r>
              <a:rPr lang="en-US" sz="1600" b="1">
                <a:solidFill>
                  <a:schemeClr val="folHlink"/>
                </a:solidFill>
                <a:latin typeface="Times New Roman" panose="02020603050405020304" pitchFamily="18" charset="0"/>
                <a:cs typeface="Times New Roman" panose="02020603050405020304" pitchFamily="18" charset="0"/>
              </a:rPr>
              <a:t>= (√3/2)P</a:t>
            </a:r>
            <a:r>
              <a:rPr lang="en-US" sz="1600" b="1" baseline="30000">
                <a:solidFill>
                  <a:schemeClr val="folHlink"/>
                </a:solidFill>
                <a:latin typeface="Times New Roman" panose="02020603050405020304" pitchFamily="18" charset="0"/>
                <a:cs typeface="Times New Roman" panose="02020603050405020304" pitchFamily="18" charset="0"/>
              </a:rPr>
              <a:t>2 </a:t>
            </a:r>
            <a:r>
              <a:rPr lang="en-US" sz="1600" b="1">
                <a:solidFill>
                  <a:schemeClr val="folHlink"/>
                </a:solidFill>
                <a:latin typeface="Times New Roman" panose="02020603050405020304" pitchFamily="18" charset="0"/>
                <a:cs typeface="Times New Roman" panose="02020603050405020304" pitchFamily="18" charset="0"/>
              </a:rPr>
              <a:t>/ π</a:t>
            </a:r>
            <a:r>
              <a:rPr lang="en-US" sz="1600" b="1" baseline="30000">
                <a:solidFill>
                  <a:schemeClr val="folHlink"/>
                </a:solidFill>
                <a:latin typeface="Times New Roman" panose="02020603050405020304" pitchFamily="18" charset="0"/>
                <a:cs typeface="Times New Roman" panose="02020603050405020304" pitchFamily="18" charset="0"/>
              </a:rPr>
              <a:t>                </a:t>
            </a:r>
            <a:r>
              <a:rPr lang="en-US" sz="1600" b="1">
                <a:solidFill>
                  <a:schemeClr val="folHlink"/>
                </a:solidFill>
                <a:latin typeface="Times New Roman" panose="02020603050405020304" pitchFamily="18" charset="0"/>
                <a:cs typeface="Times New Roman" panose="02020603050405020304" pitchFamily="18" charset="0"/>
              </a:rPr>
              <a:t>R</a:t>
            </a:r>
            <a:r>
              <a:rPr lang="en-US" sz="1600" b="1" baseline="-25000">
                <a:solidFill>
                  <a:schemeClr val="folHlink"/>
                </a:solidFill>
                <a:latin typeface="Times New Roman" panose="02020603050405020304" pitchFamily="18" charset="0"/>
                <a:cs typeface="Times New Roman" panose="02020603050405020304" pitchFamily="18" charset="0"/>
              </a:rPr>
              <a:t>Cell</a:t>
            </a:r>
            <a:r>
              <a:rPr lang="en-US" sz="1600" b="1" baseline="30000">
                <a:solidFill>
                  <a:schemeClr val="folHlink"/>
                </a:solidFill>
                <a:latin typeface="Times New Roman" panose="02020603050405020304" pitchFamily="18" charset="0"/>
                <a:cs typeface="Times New Roman" panose="02020603050405020304" pitchFamily="18" charset="0"/>
              </a:rPr>
              <a:t>  </a:t>
            </a:r>
            <a:r>
              <a:rPr lang="en-US" sz="1600" b="1">
                <a:solidFill>
                  <a:schemeClr val="folHlink"/>
                </a:solidFill>
                <a:latin typeface="Times New Roman" panose="02020603050405020304" pitchFamily="18" charset="0"/>
                <a:cs typeface="Times New Roman" panose="02020603050405020304" pitchFamily="18" charset="0"/>
              </a:rPr>
              <a:t>= [√(√3/2)π]* P</a:t>
            </a:r>
            <a:r>
              <a:rPr lang="en-US" sz="1600" b="1" baseline="30000">
                <a:solidFill>
                  <a:schemeClr val="folHlink"/>
                </a:solidFill>
                <a:latin typeface="Times New Roman" panose="02020603050405020304" pitchFamily="18" charset="0"/>
                <a:cs typeface="Times New Roman" panose="02020603050405020304" pitchFamily="18" charset="0"/>
              </a:rPr>
              <a:t> </a:t>
            </a:r>
          </a:p>
          <a:p>
            <a:pPr algn="ctr" rtl="1"/>
            <a:endParaRPr lang="en-US" sz="1600" b="1" baseline="30000">
              <a:solidFill>
                <a:schemeClr val="folHlink"/>
              </a:solidFill>
              <a:latin typeface="Times New Roman" panose="02020603050405020304" pitchFamily="18" charset="0"/>
              <a:cs typeface="Times New Roman" panose="02020603050405020304" pitchFamily="18" charset="0"/>
            </a:endParaRPr>
          </a:p>
          <a:p>
            <a:pPr algn="ctr" rtl="1"/>
            <a:endParaRPr lang="en-US" sz="1600" b="1" baseline="30000">
              <a:solidFill>
                <a:schemeClr val="folHlink"/>
              </a:solidFill>
              <a:latin typeface="Times New Roman" panose="02020603050405020304" pitchFamily="18" charset="0"/>
              <a:cs typeface="Times New Roman" panose="02020603050405020304" pitchFamily="18" charset="0"/>
            </a:endParaRPr>
          </a:p>
          <a:p>
            <a:pPr algn="ctr" rtl="1"/>
            <a:r>
              <a:rPr lang="en-US" sz="1600" b="1" baseline="30000">
                <a:solidFill>
                  <a:schemeClr val="folHlink"/>
                </a:solidFill>
                <a:latin typeface="Times New Roman" panose="02020603050405020304" pitchFamily="18" charset="0"/>
                <a:cs typeface="Times New Roman" panose="02020603050405020304" pitchFamily="18" charset="0"/>
              </a:rPr>
              <a:t>              </a:t>
            </a:r>
            <a:endParaRPr lang="en-US" sz="1600" b="1">
              <a:solidFill>
                <a:schemeClr val="folHlink"/>
              </a:solidFill>
              <a:latin typeface="Times New Roman" panose="02020603050405020304" pitchFamily="18" charset="0"/>
              <a:cs typeface="Times New Roman" panose="02020603050405020304" pitchFamily="18" charset="0"/>
            </a:endParaRPr>
          </a:p>
          <a:p>
            <a:pPr algn="ctr" rtl="1"/>
            <a:endParaRPr lang="en-US" sz="1600" b="1">
              <a:solidFill>
                <a:schemeClr val="folHlink"/>
              </a:solidFill>
              <a:latin typeface="Times New Roman" panose="02020603050405020304" pitchFamily="18" charset="0"/>
              <a:cs typeface="Times New Roman" panose="02020603050405020304" pitchFamily="18" charset="0"/>
            </a:endParaRPr>
          </a:p>
        </p:txBody>
      </p:sp>
      <p:sp>
        <p:nvSpPr>
          <p:cNvPr id="71771" name="Line 1222"/>
          <p:cNvSpPr>
            <a:spLocks noChangeShapeType="1"/>
          </p:cNvSpPr>
          <p:nvPr/>
        </p:nvSpPr>
        <p:spPr bwMode="auto">
          <a:xfrm flipH="1">
            <a:off x="5689600" y="4343400"/>
            <a:ext cx="812800" cy="2857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1772" name="Text Box 1223"/>
          <p:cNvSpPr txBox="1">
            <a:spLocks noChangeArrowheads="1"/>
          </p:cNvSpPr>
          <p:nvPr/>
        </p:nvSpPr>
        <p:spPr bwMode="auto">
          <a:xfrm>
            <a:off x="5791200" y="4514850"/>
            <a:ext cx="13208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400" baseline="-25000">
                <a:solidFill>
                  <a:srgbClr val="FF3300"/>
                </a:solidFill>
                <a:latin typeface="Times New Roman" panose="02020603050405020304" pitchFamily="18" charset="0"/>
                <a:cs typeface="Times New Roman" panose="02020603050405020304" pitchFamily="18" charset="0"/>
              </a:rPr>
              <a:t>R cell</a:t>
            </a:r>
          </a:p>
        </p:txBody>
      </p:sp>
      <p:sp>
        <p:nvSpPr>
          <p:cNvPr id="71773" name="Line 1224"/>
          <p:cNvSpPr>
            <a:spLocks noChangeShapeType="1"/>
          </p:cNvSpPr>
          <p:nvPr/>
        </p:nvSpPr>
        <p:spPr bwMode="auto">
          <a:xfrm>
            <a:off x="1930400" y="3886200"/>
            <a:ext cx="1016000" cy="1588"/>
          </a:xfrm>
          <a:prstGeom prst="line">
            <a:avLst/>
          </a:prstGeom>
          <a:noFill/>
          <a:ln w="9525">
            <a:solidFill>
              <a:schemeClr val="tx2"/>
            </a:solidFill>
            <a:round/>
            <a:headEnd type="stealth" w="med" len="me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1774" name="Rectangle 1225"/>
          <p:cNvSpPr>
            <a:spLocks noChangeArrowheads="1"/>
          </p:cNvSpPr>
          <p:nvPr/>
        </p:nvSpPr>
        <p:spPr bwMode="auto">
          <a:xfrm>
            <a:off x="1828800" y="3581400"/>
            <a:ext cx="172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600" b="1">
                <a:solidFill>
                  <a:schemeClr val="tx2"/>
                </a:solidFill>
                <a:latin typeface="Times New Roman" panose="02020603050405020304" pitchFamily="18" charset="0"/>
                <a:cs typeface="Times New Roman" panose="02020603050405020304" pitchFamily="18" charset="0"/>
              </a:rPr>
              <a:t>P  </a:t>
            </a:r>
            <a:r>
              <a:rPr lang="ar-SA" sz="1600" b="1">
                <a:solidFill>
                  <a:schemeClr val="tx2"/>
                </a:solidFill>
                <a:latin typeface="Times New Roman (Arabic)" panose="02020603050405020304" pitchFamily="18" charset="0"/>
                <a:cs typeface="Times New Roman" panose="02020603050405020304" pitchFamily="18" charset="0"/>
              </a:rPr>
              <a:t>گام شبکه</a:t>
            </a:r>
            <a:endParaRPr lang="en-US" sz="1600" b="1">
              <a:solidFill>
                <a:schemeClr val="tx2"/>
              </a:solidFill>
              <a:latin typeface="Times New Roman (Arabic)" panose="02020603050405020304" pitchFamily="18" charset="0"/>
              <a:cs typeface="Times New Roman" panose="02020603050405020304" pitchFamily="18" charset="0"/>
            </a:endParaRPr>
          </a:p>
        </p:txBody>
      </p:sp>
      <p:sp>
        <p:nvSpPr>
          <p:cNvPr id="71775" name="Line 1226"/>
          <p:cNvSpPr>
            <a:spLocks noChangeShapeType="1"/>
          </p:cNvSpPr>
          <p:nvPr/>
        </p:nvSpPr>
        <p:spPr bwMode="auto">
          <a:xfrm flipV="1">
            <a:off x="3251200" y="1085850"/>
            <a:ext cx="914400" cy="285750"/>
          </a:xfrm>
          <a:prstGeom prst="line">
            <a:avLst/>
          </a:prstGeom>
          <a:noFill/>
          <a:ln w="9525">
            <a:solidFill>
              <a:srgbClr val="00FF00"/>
            </a:solidFill>
            <a:round/>
            <a:headEnd type="stealth" w="med" len="me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1776" name="Rectangle 1227"/>
          <p:cNvSpPr>
            <a:spLocks noChangeArrowheads="1"/>
          </p:cNvSpPr>
          <p:nvPr/>
        </p:nvSpPr>
        <p:spPr bwMode="auto">
          <a:xfrm>
            <a:off x="3048000" y="1028700"/>
            <a:ext cx="9461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a:solidFill>
                  <a:srgbClr val="FF3300"/>
                </a:solidFill>
                <a:latin typeface="Times New Roman" panose="02020603050405020304" pitchFamily="18" charset="0"/>
                <a:cs typeface="Times New Roman" panose="02020603050405020304" pitchFamily="18" charset="0"/>
              </a:rPr>
              <a:t>P</a:t>
            </a:r>
            <a:r>
              <a:rPr lang="ar-SA" sz="1200">
                <a:solidFill>
                  <a:srgbClr val="FF3300"/>
                </a:solidFill>
                <a:latin typeface="Times New Roman (Arabic)" panose="02020603050405020304" pitchFamily="18" charset="0"/>
                <a:cs typeface="Times New Roman" panose="02020603050405020304" pitchFamily="18" charset="0"/>
              </a:rPr>
              <a:t>گام شبکه</a:t>
            </a:r>
            <a:endParaRPr lang="en-US" sz="1200">
              <a:solidFill>
                <a:srgbClr val="FF3300"/>
              </a:solidFill>
              <a:latin typeface="Times New Roman (Arabic)" panose="02020603050405020304" pitchFamily="18" charset="0"/>
              <a:cs typeface="Times New Roman" panose="02020603050405020304" pitchFamily="18" charset="0"/>
            </a:endParaRPr>
          </a:p>
        </p:txBody>
      </p:sp>
      <p:sp>
        <p:nvSpPr>
          <p:cNvPr id="71777" name="Line 1228"/>
          <p:cNvSpPr>
            <a:spLocks noChangeShapeType="1"/>
          </p:cNvSpPr>
          <p:nvPr/>
        </p:nvSpPr>
        <p:spPr bwMode="auto">
          <a:xfrm>
            <a:off x="3251200" y="1371600"/>
            <a:ext cx="158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71778" name="Line 1229"/>
          <p:cNvSpPr>
            <a:spLocks noChangeShapeType="1"/>
          </p:cNvSpPr>
          <p:nvPr/>
        </p:nvSpPr>
        <p:spPr bwMode="auto">
          <a:xfrm>
            <a:off x="3251200" y="1943100"/>
            <a:ext cx="1588" cy="571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71779" name="Line 1230"/>
          <p:cNvSpPr>
            <a:spLocks noChangeShapeType="1"/>
          </p:cNvSpPr>
          <p:nvPr/>
        </p:nvSpPr>
        <p:spPr bwMode="auto">
          <a:xfrm flipH="1">
            <a:off x="2336800" y="1943100"/>
            <a:ext cx="914400" cy="285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71780" name="Line 1231"/>
          <p:cNvSpPr>
            <a:spLocks noChangeShapeType="1"/>
          </p:cNvSpPr>
          <p:nvPr/>
        </p:nvSpPr>
        <p:spPr bwMode="auto">
          <a:xfrm flipH="1">
            <a:off x="1828800" y="4400550"/>
            <a:ext cx="508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71781" name="Line 1232"/>
          <p:cNvSpPr>
            <a:spLocks noChangeShapeType="1"/>
          </p:cNvSpPr>
          <p:nvPr/>
        </p:nvSpPr>
        <p:spPr bwMode="auto">
          <a:xfrm>
            <a:off x="2235200" y="4400550"/>
            <a:ext cx="508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71782" name="Rectangle 1233"/>
          <p:cNvSpPr>
            <a:spLocks noChangeArrowheads="1"/>
          </p:cNvSpPr>
          <p:nvPr/>
        </p:nvSpPr>
        <p:spPr bwMode="auto">
          <a:xfrm>
            <a:off x="1828800" y="4514850"/>
            <a:ext cx="3571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a:latin typeface="Times New Roman" panose="02020603050405020304" pitchFamily="18" charset="0"/>
                <a:cs typeface="Times New Roman" panose="02020603050405020304" pitchFamily="18" charset="0"/>
              </a:rPr>
              <a:t>P</a:t>
            </a:r>
          </a:p>
        </p:txBody>
      </p:sp>
      <p:sp>
        <p:nvSpPr>
          <p:cNvPr id="71783" name="Rectangle 1234"/>
          <p:cNvSpPr>
            <a:spLocks noChangeArrowheads="1"/>
          </p:cNvSpPr>
          <p:nvPr/>
        </p:nvSpPr>
        <p:spPr bwMode="auto">
          <a:xfrm>
            <a:off x="2133600" y="4857750"/>
            <a:ext cx="3571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a:latin typeface="Times New Roman" panose="02020603050405020304" pitchFamily="18" charset="0"/>
                <a:cs typeface="Times New Roman" panose="02020603050405020304" pitchFamily="18" charset="0"/>
              </a:rPr>
              <a:t>P</a:t>
            </a:r>
          </a:p>
        </p:txBody>
      </p:sp>
      <p:sp>
        <p:nvSpPr>
          <p:cNvPr id="71784" name="Rectangle 1235"/>
          <p:cNvSpPr>
            <a:spLocks noChangeArrowheads="1"/>
          </p:cNvSpPr>
          <p:nvPr/>
        </p:nvSpPr>
        <p:spPr bwMode="auto">
          <a:xfrm>
            <a:off x="2438400" y="4514850"/>
            <a:ext cx="3571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a:latin typeface="Times New Roman" panose="02020603050405020304" pitchFamily="18" charset="0"/>
                <a:cs typeface="Times New Roman" panose="02020603050405020304" pitchFamily="18" charset="0"/>
              </a:rPr>
              <a:t>P</a:t>
            </a:r>
          </a:p>
        </p:txBody>
      </p:sp>
      <p:sp>
        <p:nvSpPr>
          <p:cNvPr id="43220" name="Rectangle 1236"/>
          <p:cNvSpPr>
            <a:spLocks noChangeArrowheads="1"/>
          </p:cNvSpPr>
          <p:nvPr/>
        </p:nvSpPr>
        <p:spPr bwMode="auto">
          <a:xfrm>
            <a:off x="3694113" y="0"/>
            <a:ext cx="5449887" cy="457200"/>
          </a:xfrm>
          <a:prstGeom prst="rect">
            <a:avLst/>
          </a:prstGeom>
          <a:noFill/>
          <a:ln w="9525">
            <a:noFill/>
            <a:miter lim="800000"/>
            <a:headEnd/>
            <a:tailEnd/>
          </a:ln>
          <a:effectLst/>
        </p:spPr>
        <p:txBody>
          <a:bodyPr wrap="none">
            <a:spAutoFit/>
          </a:bodyPr>
          <a:lstStyle/>
          <a:p>
            <a:pPr algn="r">
              <a:defRPr/>
            </a:pPr>
            <a:r>
              <a:rPr lang="fa-IR" sz="2400" u="sng">
                <a:solidFill>
                  <a:srgbClr val="66FF99"/>
                </a:solidFill>
                <a:effectLst>
                  <a:outerShdw blurRad="38100" dist="38100" dir="2700000" algn="tl">
                    <a:srgbClr val="000000"/>
                  </a:outerShdw>
                </a:effectLst>
                <a:latin typeface="Times New Roman" pitchFamily="18" charset="0"/>
                <a:cs typeface="Times New Roman" pitchFamily="18" charset="0"/>
              </a:rPr>
              <a:t>نحوه محاسبه شعاع سلول معادل  در شبکه هگزاگونال:</a:t>
            </a:r>
            <a:endParaRPr lang="en-US" sz="2400" u="sng">
              <a:solidFill>
                <a:srgbClr val="66FF99"/>
              </a:solidFill>
              <a:effectLst>
                <a:outerShdw blurRad="38100" dist="38100" dir="2700000" algn="tl">
                  <a:srgbClr val="000000"/>
                </a:outerShdw>
              </a:effectLst>
              <a:latin typeface="Times New Roman" pitchFamily="18" charset="0"/>
              <a:cs typeface="Times New Roman" pitchFamily="18" charset="0"/>
            </a:endParaRPr>
          </a:p>
        </p:txBody>
      </p:sp>
      <p:sp>
        <p:nvSpPr>
          <p:cNvPr id="71786" name="Line 1237"/>
          <p:cNvSpPr>
            <a:spLocks noChangeShapeType="1"/>
          </p:cNvSpPr>
          <p:nvPr/>
        </p:nvSpPr>
        <p:spPr bwMode="auto">
          <a:xfrm>
            <a:off x="3276600" y="6597650"/>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1787" name="Line 1238"/>
          <p:cNvSpPr>
            <a:spLocks noChangeShapeType="1"/>
          </p:cNvSpPr>
          <p:nvPr/>
        </p:nvSpPr>
        <p:spPr bwMode="auto">
          <a:xfrm>
            <a:off x="5435600" y="659765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ext Box 1028"/>
          <p:cNvSpPr txBox="1">
            <a:spLocks noChangeArrowheads="1"/>
          </p:cNvSpPr>
          <p:nvPr/>
        </p:nvSpPr>
        <p:spPr bwMode="auto">
          <a:xfrm>
            <a:off x="533400" y="0"/>
            <a:ext cx="87376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CELL  6</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NPLATE  1</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SEQUENCE  1 OR 2</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NGROUPS  24  3</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NMESH   10  10</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NREGION  3  0  3</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NMATERILS  3</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NREACT 7</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PREOUT</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INITIATE</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FEWGROUPS  2  4  5  7  9  11  14   16   23  25  $</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26  34  37  38  39  40  41  42  43  46  50  54  58</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SLAB  1  0.3455  1</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SLAB  2  0.4455  2</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SLAB  3  0.7307  3</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MESH  6  3  1</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MATERIAL  1  -1  293  1  293  4.546E-4  240  1.158E-5  241  4.667E-7  27  0.0517</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MATERIAL  2  -1  293  3  2056  0.087549</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MATERIAL  3  -1  293  3  2001  0.066751  16  0.033376</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BEGINC</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PARTITION  7  34  58</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THERMAL  12</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BUCKLING  0.0034  0.0034</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REACTION 239  293  240  293  241  293  27  293  2056  293  2001 293  16 293</a:t>
            </a:r>
          </a:p>
          <a:p>
            <a:pPr eaLnBrk="1" hangingPunct="1">
              <a:spcBef>
                <a:spcPct val="50000"/>
              </a:spcBef>
            </a:pPr>
            <a:r>
              <a:rPr lang="en-US" sz="1200" b="1">
                <a:solidFill>
                  <a:schemeClr val="tx2"/>
                </a:solidFill>
                <a:latin typeface="Times New Roman" panose="02020603050405020304" pitchFamily="18" charset="0"/>
                <a:cs typeface="Times New Roman" panose="02020603050405020304" pitchFamily="18" charset="0"/>
              </a:rPr>
              <a:t>BEGINC</a:t>
            </a:r>
          </a:p>
        </p:txBody>
      </p:sp>
      <p:sp>
        <p:nvSpPr>
          <p:cNvPr id="72707" name="Rectangle 1031"/>
          <p:cNvSpPr>
            <a:spLocks noChangeArrowheads="1"/>
          </p:cNvSpPr>
          <p:nvPr/>
        </p:nvSpPr>
        <p:spPr bwMode="auto">
          <a:xfrm>
            <a:off x="6604000" y="1200150"/>
            <a:ext cx="1422400" cy="2743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2708" name="Rectangle 1029"/>
          <p:cNvSpPr>
            <a:spLocks noChangeArrowheads="1"/>
          </p:cNvSpPr>
          <p:nvPr/>
        </p:nvSpPr>
        <p:spPr bwMode="auto">
          <a:xfrm>
            <a:off x="6908800" y="1257300"/>
            <a:ext cx="812800" cy="2628900"/>
          </a:xfrm>
          <a:prstGeom prst="rect">
            <a:avLst/>
          </a:prstGeom>
          <a:solidFill>
            <a:srgbClr val="969696"/>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2709" name="Rectangle 1030"/>
          <p:cNvSpPr>
            <a:spLocks noChangeArrowheads="1"/>
          </p:cNvSpPr>
          <p:nvPr/>
        </p:nvSpPr>
        <p:spPr bwMode="auto">
          <a:xfrm>
            <a:off x="7010400" y="1314450"/>
            <a:ext cx="609600" cy="2514600"/>
          </a:xfrm>
          <a:prstGeom prst="rect">
            <a:avLst/>
          </a:prstGeom>
          <a:solidFill>
            <a:srgbClr val="FF00FF"/>
          </a:solidFill>
          <a:ln w="9525">
            <a:solidFill>
              <a:srgbClr val="FF00FF"/>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fa-IR" sz="1400" b="1">
              <a:solidFill>
                <a:schemeClr val="tx2"/>
              </a:solidFill>
              <a:latin typeface="Times New Roman" panose="02020603050405020304" pitchFamily="18" charset="0"/>
              <a:cs typeface="Times New Roman" panose="02020603050405020304" pitchFamily="18" charset="0"/>
            </a:endParaRPr>
          </a:p>
        </p:txBody>
      </p:sp>
      <p:sp>
        <p:nvSpPr>
          <p:cNvPr id="72710" name="Line 1033"/>
          <p:cNvSpPr>
            <a:spLocks noChangeShapeType="1"/>
          </p:cNvSpPr>
          <p:nvPr/>
        </p:nvSpPr>
        <p:spPr bwMode="auto">
          <a:xfrm>
            <a:off x="7315200" y="857250"/>
            <a:ext cx="0" cy="331470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72711" name="Line 1035"/>
          <p:cNvSpPr>
            <a:spLocks noChangeShapeType="1"/>
          </p:cNvSpPr>
          <p:nvPr/>
        </p:nvSpPr>
        <p:spPr bwMode="auto">
          <a:xfrm>
            <a:off x="7315200" y="18288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2712" name="Line 1036"/>
          <p:cNvSpPr>
            <a:spLocks noChangeShapeType="1"/>
          </p:cNvSpPr>
          <p:nvPr/>
        </p:nvSpPr>
        <p:spPr bwMode="auto">
          <a:xfrm>
            <a:off x="7315200" y="2000250"/>
            <a:ext cx="406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2713" name="Line 1037"/>
          <p:cNvSpPr>
            <a:spLocks noChangeShapeType="1"/>
          </p:cNvSpPr>
          <p:nvPr/>
        </p:nvSpPr>
        <p:spPr bwMode="auto">
          <a:xfrm>
            <a:off x="7315200" y="2171700"/>
            <a:ext cx="71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111618" name="Text Box 1026"/>
          <p:cNvSpPr txBox="1">
            <a:spLocks noChangeArrowheads="1"/>
          </p:cNvSpPr>
          <p:nvPr/>
        </p:nvSpPr>
        <p:spPr bwMode="auto">
          <a:xfrm>
            <a:off x="609600" y="0"/>
            <a:ext cx="8534400" cy="1004888"/>
          </a:xfrm>
          <a:prstGeom prst="rect">
            <a:avLst/>
          </a:prstGeom>
          <a:noFill/>
          <a:ln w="9525">
            <a:noFill/>
            <a:miter lim="800000"/>
            <a:headEnd/>
            <a:tailEnd/>
          </a:ln>
          <a:effectLst/>
        </p:spPr>
        <p:txBody>
          <a:bodyPr>
            <a:spAutoFit/>
          </a:bodyPr>
          <a:lstStyle/>
          <a:p>
            <a:pPr algn="r">
              <a:spcBef>
                <a:spcPct val="50000"/>
              </a:spcBef>
              <a:defRPr/>
            </a:pPr>
            <a:r>
              <a:rPr lang="en-US" sz="2400" b="1" u="sng">
                <a:solidFill>
                  <a:srgbClr val="66FF99"/>
                </a:solidFill>
                <a:effectLst>
                  <a:outerShdw blurRad="38100" dist="38100" dir="2700000" algn="tl">
                    <a:srgbClr val="000000"/>
                  </a:outerShdw>
                </a:effectLst>
                <a:latin typeface="Times New Roman" pitchFamily="18" charset="0"/>
                <a:cs typeface="Times New Roman" pitchFamily="18" charset="0"/>
              </a:rPr>
              <a:t>:MTR </a:t>
            </a:r>
            <a:r>
              <a:rPr lang="fa-IR" sz="2400" b="1" u="sng">
                <a:solidFill>
                  <a:srgbClr val="66FF99"/>
                </a:solidFill>
                <a:effectLst>
                  <a:outerShdw blurRad="38100" dist="38100" dir="2700000" algn="tl">
                    <a:srgbClr val="000000"/>
                  </a:outerShdw>
                </a:effectLst>
                <a:latin typeface="Times New Roman" pitchFamily="18" charset="0"/>
                <a:cs typeface="Times New Roman" pitchFamily="18" charset="0"/>
              </a:rPr>
              <a:t>سوخت تيغه ای </a:t>
            </a:r>
            <a:r>
              <a:rPr lang="ar-SA" sz="2400" b="1" u="sng">
                <a:solidFill>
                  <a:srgbClr val="66FF99"/>
                </a:solidFill>
                <a:effectLst>
                  <a:outerShdw blurRad="38100" dist="38100" dir="2700000" algn="tl">
                    <a:srgbClr val="000000"/>
                  </a:outerShdw>
                </a:effectLst>
                <a:latin typeface="Times New Roman" pitchFamily="18" charset="0"/>
                <a:cs typeface="Times New Roman" pitchFamily="18" charset="0"/>
              </a:rPr>
              <a:t>–</a:t>
            </a:r>
            <a:r>
              <a:rPr lang="fa-IR" sz="2400" b="1" u="sng">
                <a:solidFill>
                  <a:srgbClr val="66FF99"/>
                </a:solidFill>
                <a:effectLst>
                  <a:outerShdw blurRad="38100" dist="38100" dir="2700000" algn="tl">
                    <a:srgbClr val="000000"/>
                  </a:outerShdw>
                </a:effectLst>
                <a:latin typeface="Times New Roman" pitchFamily="18" charset="0"/>
                <a:cs typeface="Times New Roman" pitchFamily="18" charset="0"/>
              </a:rPr>
              <a:t> راکتور</a:t>
            </a:r>
            <a:r>
              <a:rPr lang="fa-IR" sz="2400">
                <a:latin typeface="Times New Roman" pitchFamily="18" charset="0"/>
                <a:cs typeface="Times New Roman" pitchFamily="18" charset="0"/>
              </a:rPr>
              <a:t> </a:t>
            </a:r>
          </a:p>
          <a:p>
            <a:pPr algn="r">
              <a:spcBef>
                <a:spcPct val="50000"/>
              </a:spcBef>
              <a:defRPr/>
            </a:pPr>
            <a:r>
              <a:rPr lang="fa-IR" sz="2400">
                <a:latin typeface="Times New Roman" pitchFamily="18" charset="0"/>
                <a:cs typeface="Times New Roman" pitchFamily="18" charset="0"/>
              </a:rPr>
              <a:t>1</a:t>
            </a:r>
            <a:r>
              <a:rPr lang="fa-IR" sz="2400">
                <a:solidFill>
                  <a:srgbClr val="CCECFF"/>
                </a:solidFill>
                <a:effectLst>
                  <a:outerShdw blurRad="38100" dist="38100" dir="2700000" algn="tl">
                    <a:srgbClr val="000000"/>
                  </a:outerShdw>
                </a:effectLst>
                <a:latin typeface="Times New Roman" pitchFamily="18" charset="0"/>
                <a:cs typeface="Times New Roman" pitchFamily="18" charset="0"/>
              </a:rPr>
              <a:t>- مدل ساده سوخت تيغه ای:</a:t>
            </a:r>
            <a:endParaRPr lang="en-US" sz="2400">
              <a:latin typeface="Times New Roman" pitchFamily="18" charset="0"/>
              <a:cs typeface="Times New Roman" pitchFamily="18" charset="0"/>
            </a:endParaRPr>
          </a:p>
        </p:txBody>
      </p:sp>
      <p:sp>
        <p:nvSpPr>
          <p:cNvPr id="72715" name="Line 1038"/>
          <p:cNvSpPr>
            <a:spLocks noChangeShapeType="1"/>
          </p:cNvSpPr>
          <p:nvPr/>
        </p:nvSpPr>
        <p:spPr bwMode="auto">
          <a:xfrm flipV="1">
            <a:off x="1905000" y="1828800"/>
            <a:ext cx="5562600" cy="16764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2716" name="Line 1039"/>
          <p:cNvSpPr>
            <a:spLocks noChangeShapeType="1"/>
          </p:cNvSpPr>
          <p:nvPr/>
        </p:nvSpPr>
        <p:spPr bwMode="auto">
          <a:xfrm flipV="1">
            <a:off x="1828800" y="1981200"/>
            <a:ext cx="5715000" cy="17526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2717" name="Line 1040"/>
          <p:cNvSpPr>
            <a:spLocks noChangeShapeType="1"/>
          </p:cNvSpPr>
          <p:nvPr/>
        </p:nvSpPr>
        <p:spPr bwMode="auto">
          <a:xfrm flipV="1">
            <a:off x="1828800" y="2209800"/>
            <a:ext cx="6096000" cy="18288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2718" name="Text Box 1042"/>
          <p:cNvSpPr txBox="1">
            <a:spLocks noChangeArrowheads="1"/>
          </p:cNvSpPr>
          <p:nvPr/>
        </p:nvSpPr>
        <p:spPr bwMode="auto">
          <a:xfrm>
            <a:off x="7213600" y="1619250"/>
            <a:ext cx="8048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b="1">
                <a:solidFill>
                  <a:schemeClr val="tx2"/>
                </a:solidFill>
                <a:latin typeface="Times New Roman" panose="02020603050405020304" pitchFamily="18" charset="0"/>
                <a:cs typeface="Times New Roman" panose="02020603050405020304" pitchFamily="18" charset="0"/>
              </a:rPr>
              <a:t>0.3455</a:t>
            </a:r>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7632" name="Object 1024"/>
          <p:cNvGraphicFramePr>
            <a:graphicFrameLocks noChangeAspect="1"/>
          </p:cNvGraphicFramePr>
          <p:nvPr/>
        </p:nvGraphicFramePr>
        <p:xfrm>
          <a:off x="-4976813" y="-1289050"/>
          <a:ext cx="21917026" cy="12779375"/>
        </p:xfrm>
        <a:graphic>
          <a:graphicData uri="http://schemas.openxmlformats.org/presentationml/2006/ole">
            <mc:AlternateContent xmlns:mc="http://schemas.openxmlformats.org/markup-compatibility/2006">
              <mc:Choice xmlns:v="urn:schemas-microsoft-com:vml" Requires="v">
                <p:oleObj spid="_x0000_s5136" name="Drawing" r:id="rId3" imgW="4676760" imgH="2352600" progId="AutoCAD.Drawing.14">
                  <p:embed/>
                </p:oleObj>
              </mc:Choice>
              <mc:Fallback>
                <p:oleObj name="Drawing" r:id="rId3" imgW="4676760" imgH="2352600" progId="AutoCAD.Drawing.1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6813" y="-1289050"/>
                        <a:ext cx="21917026" cy="1277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3" name="Rectangle 1034"/>
          <p:cNvSpPr>
            <a:spLocks noChangeArrowheads="1"/>
          </p:cNvSpPr>
          <p:nvPr/>
        </p:nvSpPr>
        <p:spPr bwMode="auto">
          <a:xfrm>
            <a:off x="762000" y="2438400"/>
            <a:ext cx="20574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5124" name="Rectangle 1027"/>
          <p:cNvSpPr>
            <a:spLocks noChangeArrowheads="1"/>
          </p:cNvSpPr>
          <p:nvPr/>
        </p:nvSpPr>
        <p:spPr bwMode="auto">
          <a:xfrm>
            <a:off x="354013" y="112713"/>
            <a:ext cx="7912100" cy="6610350"/>
          </a:xfrm>
          <a:prstGeom prst="rect">
            <a:avLst/>
          </a:prstGeom>
          <a:noFill/>
          <a:ln w="2063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5125" name="WordArt 1028"/>
          <p:cNvSpPr>
            <a:spLocks noChangeArrowheads="1" noChangeShapeType="1" noTextEdit="1"/>
          </p:cNvSpPr>
          <p:nvPr/>
        </p:nvSpPr>
        <p:spPr bwMode="auto">
          <a:xfrm>
            <a:off x="1173163" y="392113"/>
            <a:ext cx="6045200" cy="661987"/>
          </a:xfrm>
          <a:prstGeom prst="rect">
            <a:avLst/>
          </a:prstGeom>
        </p:spPr>
        <p:txBody>
          <a:bodyPr wrap="none" fromWordArt="1">
            <a:prstTxWarp prst="textCanDown">
              <a:avLst>
                <a:gd name="adj" fmla="val 33333"/>
              </a:avLst>
            </a:prstTxWarp>
          </a:bodyPr>
          <a:lstStyle/>
          <a:p>
            <a:pPr algn="ctr"/>
            <a:r>
              <a:rPr lang="en-US" sz="5400" b="1" kern="1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One Dimensional Fuel Cell</a:t>
            </a:r>
            <a:endParaRPr lang="fa-IR" sz="5400" b="1" kern="1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5126" name="Rectangle 1029"/>
          <p:cNvSpPr>
            <a:spLocks noChangeArrowheads="1"/>
          </p:cNvSpPr>
          <p:nvPr/>
        </p:nvSpPr>
        <p:spPr bwMode="auto">
          <a:xfrm>
            <a:off x="609600" y="5372100"/>
            <a:ext cx="7315200" cy="571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fa-IR" sz="2400">
              <a:latin typeface="Times New Roman" panose="02020603050405020304" pitchFamily="18" charset="0"/>
              <a:cs typeface="Times New Roman" panose="02020603050405020304" pitchFamily="18" charset="0"/>
            </a:endParaRPr>
          </a:p>
        </p:txBody>
      </p:sp>
      <p:sp>
        <p:nvSpPr>
          <p:cNvPr id="5127" name="Text Box 1030"/>
          <p:cNvSpPr txBox="1">
            <a:spLocks noChangeArrowheads="1"/>
          </p:cNvSpPr>
          <p:nvPr/>
        </p:nvSpPr>
        <p:spPr bwMode="auto">
          <a:xfrm>
            <a:off x="508000" y="4686300"/>
            <a:ext cx="7112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endParaRPr lang="fa-IR" sz="2400">
              <a:latin typeface="Times New Roman" panose="02020603050405020304" pitchFamily="18" charset="0"/>
              <a:cs typeface="Times New Roman" panose="02020603050405020304" pitchFamily="18" charset="0"/>
            </a:endParaRPr>
          </a:p>
        </p:txBody>
      </p:sp>
      <p:sp>
        <p:nvSpPr>
          <p:cNvPr id="5128" name="Text Box 1031"/>
          <p:cNvSpPr txBox="1">
            <a:spLocks noChangeArrowheads="1"/>
          </p:cNvSpPr>
          <p:nvPr/>
        </p:nvSpPr>
        <p:spPr bwMode="auto">
          <a:xfrm>
            <a:off x="609600" y="5429250"/>
            <a:ext cx="721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fa-IR" sz="2400">
                <a:solidFill>
                  <a:srgbClr val="66FF99"/>
                </a:solidFill>
                <a:latin typeface="Times New Roman" panose="02020603050405020304" pitchFamily="18" charset="0"/>
                <a:cs typeface="Times New Roman" panose="02020603050405020304" pitchFamily="18" charset="0"/>
              </a:rPr>
              <a:t>شکل 18- مدل يک بعدی سوخت تيغه ای </a:t>
            </a:r>
            <a:r>
              <a:rPr lang="ar-SA" sz="2400">
                <a:solidFill>
                  <a:srgbClr val="66FF99"/>
                </a:solidFill>
                <a:latin typeface="Times New Roman" panose="02020603050405020304" pitchFamily="18" charset="0"/>
                <a:cs typeface="Times New Roman" panose="02020603050405020304" pitchFamily="18" charset="0"/>
              </a:rPr>
              <a:t>–</a:t>
            </a:r>
            <a:r>
              <a:rPr lang="fa-IR" sz="2400">
                <a:solidFill>
                  <a:srgbClr val="66FF99"/>
                </a:solidFill>
                <a:latin typeface="Times New Roman" panose="02020603050405020304" pitchFamily="18" charset="0"/>
                <a:cs typeface="Times New Roman" panose="02020603050405020304" pitchFamily="18" charset="0"/>
              </a:rPr>
              <a:t> تک تيغه</a:t>
            </a:r>
            <a:r>
              <a:rPr lang="fa-IR"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
        <p:nvSpPr>
          <p:cNvPr id="5129" name="Text Box 1033"/>
          <p:cNvSpPr txBox="1">
            <a:spLocks noChangeArrowheads="1"/>
          </p:cNvSpPr>
          <p:nvPr/>
        </p:nvSpPr>
        <p:spPr bwMode="auto">
          <a:xfrm>
            <a:off x="762000" y="25146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atin typeface="Times New Roman" panose="02020603050405020304" pitchFamily="18" charset="0"/>
                <a:cs typeface="Times New Roman" panose="02020603050405020304" pitchFamily="18" charset="0"/>
              </a:rPr>
              <a:t>Symmetry boundary</a:t>
            </a:r>
          </a:p>
        </p:txBody>
      </p:sp>
      <p:sp>
        <p:nvSpPr>
          <p:cNvPr id="5130" name="Rectangle 1035"/>
          <p:cNvSpPr>
            <a:spLocks noChangeArrowheads="1"/>
          </p:cNvSpPr>
          <p:nvPr/>
        </p:nvSpPr>
        <p:spPr bwMode="auto">
          <a:xfrm>
            <a:off x="762000" y="3657600"/>
            <a:ext cx="21336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5131" name="Text Box 1036"/>
          <p:cNvSpPr txBox="1">
            <a:spLocks noChangeArrowheads="1"/>
          </p:cNvSpPr>
          <p:nvPr/>
        </p:nvSpPr>
        <p:spPr bwMode="auto">
          <a:xfrm>
            <a:off x="838200" y="36576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atin typeface="Times New Roman" panose="02020603050405020304" pitchFamily="18" charset="0"/>
                <a:cs typeface="Times New Roman" panose="02020603050405020304" pitchFamily="18" charset="0"/>
              </a:rPr>
              <a:t>Reflective boundary</a:t>
            </a:r>
          </a:p>
        </p:txBody>
      </p:sp>
      <p:sp>
        <p:nvSpPr>
          <p:cNvPr id="5132" name="Rectangle 1037"/>
          <p:cNvSpPr>
            <a:spLocks noChangeArrowheads="1"/>
          </p:cNvSpPr>
          <p:nvPr/>
        </p:nvSpPr>
        <p:spPr bwMode="auto">
          <a:xfrm>
            <a:off x="762000" y="1219200"/>
            <a:ext cx="21336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5133" name="Text Box 1038"/>
          <p:cNvSpPr txBox="1">
            <a:spLocks noChangeArrowheads="1"/>
          </p:cNvSpPr>
          <p:nvPr/>
        </p:nvSpPr>
        <p:spPr bwMode="auto">
          <a:xfrm>
            <a:off x="838200" y="12192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atin typeface="Times New Roman" panose="02020603050405020304" pitchFamily="18" charset="0"/>
                <a:cs typeface="Times New Roman" panose="02020603050405020304" pitchFamily="18" charset="0"/>
              </a:rPr>
              <a:t>Reflective boundary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97632"/>
                                        </p:tgtEl>
                                        <p:attrNameLst>
                                          <p:attrName>style.visibility</p:attrName>
                                        </p:attrNameLst>
                                      </p:cBhvr>
                                      <p:to>
                                        <p:strVal val="visible"/>
                                      </p:to>
                                    </p:set>
                                    <p:animEffect transition="in" filter="barn(inHorizontal)">
                                      <p:cBhvr>
                                        <p:cTn id="7" dur="500"/>
                                        <p:tgtEl>
                                          <p:spTgt spid="197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ext Box 172"/>
          <p:cNvSpPr txBox="1">
            <a:spLocks noChangeArrowheads="1"/>
          </p:cNvSpPr>
          <p:nvPr/>
        </p:nvSpPr>
        <p:spPr bwMode="auto">
          <a:xfrm>
            <a:off x="588963" y="146050"/>
            <a:ext cx="81486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sz="2400">
              <a:latin typeface="Times New Roman" panose="02020603050405020304" pitchFamily="18" charset="0"/>
              <a:cs typeface="Times New Roman" panose="02020603050405020304" pitchFamily="18" charset="0"/>
            </a:endParaRPr>
          </a:p>
        </p:txBody>
      </p:sp>
      <p:sp>
        <p:nvSpPr>
          <p:cNvPr id="37037" name="Rectangle 173"/>
          <p:cNvSpPr>
            <a:spLocks noChangeArrowheads="1"/>
          </p:cNvSpPr>
          <p:nvPr/>
        </p:nvSpPr>
        <p:spPr bwMode="auto">
          <a:xfrm>
            <a:off x="533400" y="0"/>
            <a:ext cx="8915400" cy="1220788"/>
          </a:xfrm>
          <a:prstGeom prst="rect">
            <a:avLst/>
          </a:prstGeom>
          <a:noFill/>
          <a:ln w="9525">
            <a:noFill/>
            <a:miter lim="800000"/>
            <a:headEnd/>
            <a:tailEnd/>
          </a:ln>
          <a:effectLst/>
        </p:spPr>
        <p:txBody>
          <a:bodyPr>
            <a:spAutoFit/>
          </a:bodyPr>
          <a:lstStyle/>
          <a:p>
            <a:pPr>
              <a:defRPr/>
            </a:pPr>
            <a:r>
              <a:rPr lang="en-US" b="1" u="sng">
                <a:solidFill>
                  <a:srgbClr val="FF3300"/>
                </a:solidFill>
                <a:effectLst>
                  <a:outerShdw blurRad="38100" dist="38100" dir="2700000" algn="tl">
                    <a:srgbClr val="000000"/>
                  </a:outerShdw>
                </a:effectLst>
                <a:latin typeface="Times New Roman" pitchFamily="18" charset="0"/>
                <a:cs typeface="Times New Roman" pitchFamily="18" charset="0"/>
              </a:rPr>
              <a:t>Energy group structure used in the generation of group constants.</a:t>
            </a:r>
            <a:r>
              <a:rPr lang="en-US" sz="1600">
                <a:effectLst>
                  <a:outerShdw blurRad="38100" dist="38100" dir="2700000" algn="tl">
                    <a:srgbClr val="000000"/>
                  </a:outerShdw>
                </a:effectLst>
                <a:latin typeface="Times New Roman" pitchFamily="18" charset="0"/>
                <a:cs typeface="Times New Roman" pitchFamily="18" charset="0"/>
              </a:rPr>
              <a:t> </a:t>
            </a:r>
            <a:endParaRPr lang="en-US" sz="1000">
              <a:effectLst>
                <a:outerShdw blurRad="38100" dist="38100" dir="2700000" algn="tl">
                  <a:srgbClr val="000000"/>
                </a:outerShdw>
              </a:effectLst>
              <a:latin typeface="Times New Roman" pitchFamily="18" charset="0"/>
              <a:cs typeface="Times New Roman" pitchFamily="18" charset="0"/>
            </a:endParaRPr>
          </a:p>
          <a:p>
            <a:pPr eaLnBrk="0" hangingPunct="0">
              <a:defRPr/>
            </a:pPr>
            <a:r>
              <a:rPr lang="en-US" sz="1600">
                <a:effectLst>
                  <a:outerShdw blurRad="38100" dist="38100" dir="2700000" algn="tl">
                    <a:srgbClr val="000000"/>
                  </a:outerShdw>
                </a:effectLst>
                <a:latin typeface="Times New Roman" pitchFamily="18" charset="0"/>
                <a:cs typeface="Times New Roman" pitchFamily="18" charset="0"/>
              </a:rPr>
              <a:t> </a:t>
            </a:r>
            <a:endParaRPr lang="en-US" sz="1000">
              <a:effectLst>
                <a:outerShdw blurRad="38100" dist="38100" dir="2700000" algn="tl">
                  <a:srgbClr val="000000"/>
                </a:outerShdw>
              </a:effectLst>
              <a:latin typeface="Times New Roman" pitchFamily="18" charset="0"/>
              <a:cs typeface="Times New Roman" pitchFamily="18" charset="0"/>
            </a:endParaRPr>
          </a:p>
          <a:p>
            <a:pPr eaLnBrk="0" hangingPunct="0">
              <a:defRPr/>
            </a:pPr>
            <a:r>
              <a:rPr lang="en-US" sz="1600" b="1">
                <a:solidFill>
                  <a:srgbClr val="66FF99"/>
                </a:solidFill>
                <a:effectLst>
                  <a:outerShdw blurRad="38100" dist="38100" dir="2700000" algn="tl">
                    <a:srgbClr val="000000"/>
                  </a:outerShdw>
                </a:effectLst>
                <a:latin typeface="Times New Roman" pitchFamily="18" charset="0"/>
                <a:cs typeface="Times New Roman" pitchFamily="18" charset="0"/>
              </a:rPr>
              <a:t>a). Five groups :</a:t>
            </a:r>
            <a:r>
              <a:rPr lang="en-US" sz="1600">
                <a:solidFill>
                  <a:srgbClr val="66FF99"/>
                </a:solidFill>
                <a:effectLst>
                  <a:outerShdw blurRad="38100" dist="38100" dir="2700000" algn="tl">
                    <a:srgbClr val="000000"/>
                  </a:outerShdw>
                </a:effectLst>
                <a:latin typeface="Times New Roman" pitchFamily="18" charset="0"/>
                <a:cs typeface="Times New Roman" pitchFamily="18" charset="0"/>
              </a:rPr>
              <a:t> Used for CITATION core calculations.</a:t>
            </a:r>
          </a:p>
          <a:p>
            <a:pPr eaLnBrk="0" hangingPunct="0">
              <a:defRPr/>
            </a:pPr>
            <a:endParaRPr lang="en-US" sz="2400">
              <a:effectLst>
                <a:outerShdw blurRad="38100" dist="38100" dir="2700000" algn="tl">
                  <a:srgbClr val="000000"/>
                </a:outerShdw>
              </a:effectLst>
              <a:latin typeface="Times New Roman" pitchFamily="18" charset="0"/>
              <a:cs typeface="Times New Roman" pitchFamily="18" charset="0"/>
            </a:endParaRPr>
          </a:p>
        </p:txBody>
      </p:sp>
      <p:grpSp>
        <p:nvGrpSpPr>
          <p:cNvPr id="73732" name="Group 230"/>
          <p:cNvGrpSpPr>
            <a:grpSpLocks/>
          </p:cNvGrpSpPr>
          <p:nvPr/>
        </p:nvGrpSpPr>
        <p:grpSpPr bwMode="auto">
          <a:xfrm>
            <a:off x="1219200" y="800100"/>
            <a:ext cx="7054850" cy="3184525"/>
            <a:chOff x="-4" y="746"/>
            <a:chExt cx="3333" cy="2674"/>
          </a:xfrm>
        </p:grpSpPr>
        <p:grpSp>
          <p:nvGrpSpPr>
            <p:cNvPr id="73774" name="Group 228"/>
            <p:cNvGrpSpPr>
              <a:grpSpLocks/>
            </p:cNvGrpSpPr>
            <p:nvPr/>
          </p:nvGrpSpPr>
          <p:grpSpPr bwMode="auto">
            <a:xfrm>
              <a:off x="0" y="750"/>
              <a:ext cx="3325" cy="2666"/>
              <a:chOff x="0" y="750"/>
              <a:chExt cx="3325" cy="2666"/>
            </a:xfrm>
          </p:grpSpPr>
          <p:grpSp>
            <p:nvGrpSpPr>
              <p:cNvPr id="73776" name="Group 193"/>
              <p:cNvGrpSpPr>
                <a:grpSpLocks/>
              </p:cNvGrpSpPr>
              <p:nvPr/>
            </p:nvGrpSpPr>
            <p:grpSpPr bwMode="auto">
              <a:xfrm>
                <a:off x="0" y="750"/>
                <a:ext cx="597" cy="556"/>
                <a:chOff x="0" y="750"/>
                <a:chExt cx="597" cy="556"/>
              </a:xfrm>
            </p:grpSpPr>
            <p:sp>
              <p:nvSpPr>
                <p:cNvPr id="73828" name="Rectangle 174"/>
                <p:cNvSpPr>
                  <a:spLocks noChangeArrowheads="1"/>
                </p:cNvSpPr>
                <p:nvPr/>
              </p:nvSpPr>
              <p:spPr bwMode="auto">
                <a:xfrm>
                  <a:off x="43" y="750"/>
                  <a:ext cx="511"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solidFill>
                        <a:srgbClr val="CCECFF"/>
                      </a:solidFill>
                      <a:latin typeface="Times New Roman" panose="02020603050405020304" pitchFamily="18" charset="0"/>
                      <a:cs typeface="Times New Roman" panose="02020603050405020304" pitchFamily="18" charset="0"/>
                    </a:rPr>
                    <a:t>Energy group</a:t>
                  </a:r>
                  <a:r>
                    <a:rPr lang="en-US" sz="1400" b="1">
                      <a:latin typeface="Times New Roman" panose="02020603050405020304" pitchFamily="18" charset="0"/>
                      <a:cs typeface="Times New Roman" panose="02020603050405020304" pitchFamily="18" charset="0"/>
                    </a:rPr>
                    <a:t> </a:t>
                  </a:r>
                  <a:endParaRPr lang="en-US" sz="10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p:txBody>
            </p:sp>
            <p:sp>
              <p:nvSpPr>
                <p:cNvPr id="73829" name="Rectangle 192"/>
                <p:cNvSpPr>
                  <a:spLocks noChangeArrowheads="1"/>
                </p:cNvSpPr>
                <p:nvPr/>
              </p:nvSpPr>
              <p:spPr bwMode="auto">
                <a:xfrm>
                  <a:off x="0" y="750"/>
                  <a:ext cx="597" cy="55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77" name="Group 195"/>
              <p:cNvGrpSpPr>
                <a:grpSpLocks/>
              </p:cNvGrpSpPr>
              <p:nvPr/>
            </p:nvGrpSpPr>
            <p:grpSpPr bwMode="auto">
              <a:xfrm>
                <a:off x="597" y="750"/>
                <a:ext cx="1202" cy="556"/>
                <a:chOff x="597" y="750"/>
                <a:chExt cx="1202" cy="556"/>
              </a:xfrm>
            </p:grpSpPr>
            <p:sp>
              <p:nvSpPr>
                <p:cNvPr id="73826" name="Rectangle 175"/>
                <p:cNvSpPr>
                  <a:spLocks noChangeArrowheads="1"/>
                </p:cNvSpPr>
                <p:nvPr/>
              </p:nvSpPr>
              <p:spPr bwMode="auto">
                <a:xfrm>
                  <a:off x="640" y="750"/>
                  <a:ext cx="1116"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solidFill>
                        <a:srgbClr val="CCECFF"/>
                      </a:solidFill>
                      <a:latin typeface="Times New Roman" panose="02020603050405020304" pitchFamily="18" charset="0"/>
                      <a:cs typeface="Times New Roman" panose="02020603050405020304" pitchFamily="18" charset="0"/>
                    </a:rPr>
                    <a:t>WIMSD group</a:t>
                  </a:r>
                  <a:endParaRPr lang="en-US" sz="1000">
                    <a:solidFill>
                      <a:srgbClr val="CCECFF"/>
                    </a:solidFill>
                    <a:latin typeface="Times New Roman" panose="02020603050405020304" pitchFamily="18" charset="0"/>
                    <a:cs typeface="Times New Roman" panose="02020603050405020304" pitchFamily="18" charset="0"/>
                  </a:endParaRPr>
                </a:p>
                <a:p>
                  <a:pPr algn="ctr"/>
                  <a:r>
                    <a:rPr lang="en-US" sz="1400" b="1">
                      <a:solidFill>
                        <a:srgbClr val="CCECFF"/>
                      </a:solidFill>
                      <a:latin typeface="Times New Roman" panose="02020603050405020304" pitchFamily="18" charset="0"/>
                      <a:cs typeface="Times New Roman" panose="02020603050405020304" pitchFamily="18" charset="0"/>
                    </a:rPr>
                    <a:t>structure</a:t>
                  </a:r>
                  <a:endParaRPr lang="en-US" sz="1000">
                    <a:solidFill>
                      <a:srgbClr val="CCECFF"/>
                    </a:solidFill>
                    <a:latin typeface="Times New Roman" panose="02020603050405020304" pitchFamily="18" charset="0"/>
                    <a:cs typeface="Times New Roman" panose="02020603050405020304" pitchFamily="18" charset="0"/>
                  </a:endParaRPr>
                </a:p>
                <a:p>
                  <a:pPr algn="ctr"/>
                  <a:endParaRPr lang="en-US" sz="2400">
                    <a:solidFill>
                      <a:srgbClr val="CCECFF"/>
                    </a:solidFill>
                    <a:latin typeface="Times New Roman" panose="02020603050405020304" pitchFamily="18" charset="0"/>
                    <a:cs typeface="Times New Roman" panose="02020603050405020304" pitchFamily="18" charset="0"/>
                  </a:endParaRPr>
                </a:p>
              </p:txBody>
            </p:sp>
            <p:sp>
              <p:nvSpPr>
                <p:cNvPr id="73827" name="Rectangle 194"/>
                <p:cNvSpPr>
                  <a:spLocks noChangeArrowheads="1"/>
                </p:cNvSpPr>
                <p:nvPr/>
              </p:nvSpPr>
              <p:spPr bwMode="auto">
                <a:xfrm>
                  <a:off x="597" y="750"/>
                  <a:ext cx="1202" cy="55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78" name="Group 197"/>
              <p:cNvGrpSpPr>
                <a:grpSpLocks/>
              </p:cNvGrpSpPr>
              <p:nvPr/>
            </p:nvGrpSpPr>
            <p:grpSpPr bwMode="auto">
              <a:xfrm>
                <a:off x="1799" y="750"/>
                <a:ext cx="1526" cy="556"/>
                <a:chOff x="1799" y="750"/>
                <a:chExt cx="1526" cy="556"/>
              </a:xfrm>
            </p:grpSpPr>
            <p:sp>
              <p:nvSpPr>
                <p:cNvPr id="73824" name="Rectangle 176"/>
                <p:cNvSpPr>
                  <a:spLocks noChangeArrowheads="1"/>
                </p:cNvSpPr>
                <p:nvPr/>
              </p:nvSpPr>
              <p:spPr bwMode="auto">
                <a:xfrm>
                  <a:off x="1842" y="750"/>
                  <a:ext cx="1440"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solidFill>
                        <a:srgbClr val="CCECFF"/>
                      </a:solidFill>
                      <a:latin typeface="Times New Roman" panose="02020603050405020304" pitchFamily="18" charset="0"/>
                      <a:cs typeface="Times New Roman" panose="02020603050405020304" pitchFamily="18" charset="0"/>
                    </a:rPr>
                    <a:t>Energy range  </a:t>
                  </a:r>
                  <a:endParaRPr lang="en-US" sz="1000">
                    <a:solidFill>
                      <a:srgbClr val="CCECFF"/>
                    </a:solidFill>
                    <a:latin typeface="Times New Roman" panose="02020603050405020304" pitchFamily="18" charset="0"/>
                    <a:cs typeface="Times New Roman" panose="02020603050405020304" pitchFamily="18" charset="0"/>
                  </a:endParaRPr>
                </a:p>
                <a:p>
                  <a:pPr algn="ctr"/>
                  <a:r>
                    <a:rPr lang="en-US" sz="1400" b="1">
                      <a:solidFill>
                        <a:srgbClr val="CCECFF"/>
                      </a:solidFill>
                      <a:latin typeface="Times New Roman" panose="02020603050405020304" pitchFamily="18" charset="0"/>
                      <a:cs typeface="Times New Roman" panose="02020603050405020304" pitchFamily="18" charset="0"/>
                    </a:rPr>
                    <a:t>(Mev)</a:t>
                  </a:r>
                  <a:endParaRPr lang="en-US" sz="1000">
                    <a:solidFill>
                      <a:srgbClr val="CCECFF"/>
                    </a:solidFill>
                    <a:latin typeface="Times New Roman" panose="02020603050405020304" pitchFamily="18" charset="0"/>
                    <a:cs typeface="Times New Roman" panose="02020603050405020304" pitchFamily="18" charset="0"/>
                  </a:endParaRPr>
                </a:p>
                <a:p>
                  <a:pPr algn="ctr"/>
                  <a:endParaRPr lang="en-US" sz="2400">
                    <a:solidFill>
                      <a:srgbClr val="CCECFF"/>
                    </a:solidFill>
                    <a:latin typeface="Times New Roman" panose="02020603050405020304" pitchFamily="18" charset="0"/>
                    <a:cs typeface="Times New Roman" panose="02020603050405020304" pitchFamily="18" charset="0"/>
                  </a:endParaRPr>
                </a:p>
              </p:txBody>
            </p:sp>
            <p:sp>
              <p:nvSpPr>
                <p:cNvPr id="73825" name="Rectangle 196"/>
                <p:cNvSpPr>
                  <a:spLocks noChangeArrowheads="1"/>
                </p:cNvSpPr>
                <p:nvPr/>
              </p:nvSpPr>
              <p:spPr bwMode="auto">
                <a:xfrm>
                  <a:off x="1799" y="750"/>
                  <a:ext cx="1526" cy="55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79" name="Group 199"/>
              <p:cNvGrpSpPr>
                <a:grpSpLocks/>
              </p:cNvGrpSpPr>
              <p:nvPr/>
            </p:nvGrpSpPr>
            <p:grpSpPr bwMode="auto">
              <a:xfrm>
                <a:off x="0" y="1306"/>
                <a:ext cx="597" cy="422"/>
                <a:chOff x="0" y="1306"/>
                <a:chExt cx="597" cy="422"/>
              </a:xfrm>
            </p:grpSpPr>
            <p:sp>
              <p:nvSpPr>
                <p:cNvPr id="73822" name="Rectangle 177"/>
                <p:cNvSpPr>
                  <a:spLocks noChangeArrowheads="1"/>
                </p:cNvSpPr>
                <p:nvPr/>
              </p:nvSpPr>
              <p:spPr bwMode="auto">
                <a:xfrm>
                  <a:off x="43" y="1306"/>
                  <a:ext cx="511"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1 </a:t>
                  </a:r>
                  <a:endParaRPr lang="en-US" sz="10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p:txBody>
            </p:sp>
            <p:sp>
              <p:nvSpPr>
                <p:cNvPr id="73823" name="Rectangle 198"/>
                <p:cNvSpPr>
                  <a:spLocks noChangeArrowheads="1"/>
                </p:cNvSpPr>
                <p:nvPr/>
              </p:nvSpPr>
              <p:spPr bwMode="auto">
                <a:xfrm>
                  <a:off x="0" y="1306"/>
                  <a:ext cx="597"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80" name="Group 201"/>
              <p:cNvGrpSpPr>
                <a:grpSpLocks/>
              </p:cNvGrpSpPr>
              <p:nvPr/>
            </p:nvGrpSpPr>
            <p:grpSpPr bwMode="auto">
              <a:xfrm>
                <a:off x="597" y="1306"/>
                <a:ext cx="1202" cy="422"/>
                <a:chOff x="597" y="1306"/>
                <a:chExt cx="1202" cy="422"/>
              </a:xfrm>
            </p:grpSpPr>
            <p:sp>
              <p:nvSpPr>
                <p:cNvPr id="73820" name="Rectangle 178"/>
                <p:cNvSpPr>
                  <a:spLocks noChangeArrowheads="1"/>
                </p:cNvSpPr>
                <p:nvPr/>
              </p:nvSpPr>
              <p:spPr bwMode="auto">
                <a:xfrm>
                  <a:off x="640" y="1306"/>
                  <a:ext cx="11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1 - 5 , Fast</a:t>
                  </a:r>
                </a:p>
                <a:p>
                  <a:pPr algn="ctr"/>
                  <a:endParaRPr lang="en-US" sz="1600">
                    <a:solidFill>
                      <a:schemeClr val="tx2"/>
                    </a:solidFill>
                    <a:latin typeface="Times New Roman" panose="02020603050405020304" pitchFamily="18" charset="0"/>
                    <a:cs typeface="Times New Roman" panose="02020603050405020304" pitchFamily="18" charset="0"/>
                  </a:endParaRPr>
                </a:p>
              </p:txBody>
            </p:sp>
            <p:sp>
              <p:nvSpPr>
                <p:cNvPr id="73821" name="Rectangle 200"/>
                <p:cNvSpPr>
                  <a:spLocks noChangeArrowheads="1"/>
                </p:cNvSpPr>
                <p:nvPr/>
              </p:nvSpPr>
              <p:spPr bwMode="auto">
                <a:xfrm>
                  <a:off x="597" y="1306"/>
                  <a:ext cx="1202"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81" name="Group 203"/>
              <p:cNvGrpSpPr>
                <a:grpSpLocks/>
              </p:cNvGrpSpPr>
              <p:nvPr/>
            </p:nvGrpSpPr>
            <p:grpSpPr bwMode="auto">
              <a:xfrm>
                <a:off x="1799" y="1306"/>
                <a:ext cx="1526" cy="422"/>
                <a:chOff x="1799" y="1306"/>
                <a:chExt cx="1526" cy="422"/>
              </a:xfrm>
            </p:grpSpPr>
            <p:sp>
              <p:nvSpPr>
                <p:cNvPr id="73818" name="Rectangle 179"/>
                <p:cNvSpPr>
                  <a:spLocks noChangeArrowheads="1"/>
                </p:cNvSpPr>
                <p:nvPr/>
              </p:nvSpPr>
              <p:spPr bwMode="auto">
                <a:xfrm>
                  <a:off x="1842" y="1306"/>
                  <a:ext cx="144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10.0-0.821</a:t>
                  </a:r>
                </a:p>
                <a:p>
                  <a:pPr algn="ctr"/>
                  <a:endParaRPr lang="en-US" sz="2400">
                    <a:latin typeface="Times New Roman" panose="02020603050405020304" pitchFamily="18" charset="0"/>
                    <a:cs typeface="Times New Roman" panose="02020603050405020304" pitchFamily="18" charset="0"/>
                  </a:endParaRPr>
                </a:p>
              </p:txBody>
            </p:sp>
            <p:sp>
              <p:nvSpPr>
                <p:cNvPr id="73819" name="Rectangle 202"/>
                <p:cNvSpPr>
                  <a:spLocks noChangeArrowheads="1"/>
                </p:cNvSpPr>
                <p:nvPr/>
              </p:nvSpPr>
              <p:spPr bwMode="auto">
                <a:xfrm>
                  <a:off x="1799" y="1306"/>
                  <a:ext cx="1526"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82" name="Group 205"/>
              <p:cNvGrpSpPr>
                <a:grpSpLocks/>
              </p:cNvGrpSpPr>
              <p:nvPr/>
            </p:nvGrpSpPr>
            <p:grpSpPr bwMode="auto">
              <a:xfrm>
                <a:off x="0" y="1728"/>
                <a:ext cx="597" cy="422"/>
                <a:chOff x="0" y="1728"/>
                <a:chExt cx="597" cy="422"/>
              </a:xfrm>
            </p:grpSpPr>
            <p:sp>
              <p:nvSpPr>
                <p:cNvPr id="73816" name="Rectangle 180"/>
                <p:cNvSpPr>
                  <a:spLocks noChangeArrowheads="1"/>
                </p:cNvSpPr>
                <p:nvPr/>
              </p:nvSpPr>
              <p:spPr bwMode="auto">
                <a:xfrm>
                  <a:off x="43" y="1728"/>
                  <a:ext cx="511"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2</a:t>
                  </a:r>
                  <a:endParaRPr lang="en-US" sz="10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p:txBody>
            </p:sp>
            <p:sp>
              <p:nvSpPr>
                <p:cNvPr id="73817" name="Rectangle 204"/>
                <p:cNvSpPr>
                  <a:spLocks noChangeArrowheads="1"/>
                </p:cNvSpPr>
                <p:nvPr/>
              </p:nvSpPr>
              <p:spPr bwMode="auto">
                <a:xfrm>
                  <a:off x="0" y="1728"/>
                  <a:ext cx="597"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83" name="Group 207"/>
              <p:cNvGrpSpPr>
                <a:grpSpLocks/>
              </p:cNvGrpSpPr>
              <p:nvPr/>
            </p:nvGrpSpPr>
            <p:grpSpPr bwMode="auto">
              <a:xfrm>
                <a:off x="597" y="1728"/>
                <a:ext cx="1202" cy="422"/>
                <a:chOff x="597" y="1728"/>
                <a:chExt cx="1202" cy="422"/>
              </a:xfrm>
            </p:grpSpPr>
            <p:sp>
              <p:nvSpPr>
                <p:cNvPr id="73814" name="Rectangle 181"/>
                <p:cNvSpPr>
                  <a:spLocks noChangeArrowheads="1"/>
                </p:cNvSpPr>
                <p:nvPr/>
              </p:nvSpPr>
              <p:spPr bwMode="auto">
                <a:xfrm>
                  <a:off x="640" y="1728"/>
                  <a:ext cx="11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6 - 15 , Fast</a:t>
                  </a:r>
                </a:p>
                <a:p>
                  <a:pPr algn="ctr"/>
                  <a:endParaRPr lang="en-US" sz="2400">
                    <a:latin typeface="Times New Roman" panose="02020603050405020304" pitchFamily="18" charset="0"/>
                    <a:cs typeface="Times New Roman" panose="02020603050405020304" pitchFamily="18" charset="0"/>
                  </a:endParaRPr>
                </a:p>
              </p:txBody>
            </p:sp>
            <p:sp>
              <p:nvSpPr>
                <p:cNvPr id="73815" name="Rectangle 206"/>
                <p:cNvSpPr>
                  <a:spLocks noChangeArrowheads="1"/>
                </p:cNvSpPr>
                <p:nvPr/>
              </p:nvSpPr>
              <p:spPr bwMode="auto">
                <a:xfrm>
                  <a:off x="597" y="1728"/>
                  <a:ext cx="1202"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84" name="Group 209"/>
              <p:cNvGrpSpPr>
                <a:grpSpLocks/>
              </p:cNvGrpSpPr>
              <p:nvPr/>
            </p:nvGrpSpPr>
            <p:grpSpPr bwMode="auto">
              <a:xfrm>
                <a:off x="1799" y="1728"/>
                <a:ext cx="1526" cy="422"/>
                <a:chOff x="1799" y="1728"/>
                <a:chExt cx="1526" cy="422"/>
              </a:xfrm>
            </p:grpSpPr>
            <p:sp>
              <p:nvSpPr>
                <p:cNvPr id="73812" name="Rectangle 182"/>
                <p:cNvSpPr>
                  <a:spLocks noChangeArrowheads="1"/>
                </p:cNvSpPr>
                <p:nvPr/>
              </p:nvSpPr>
              <p:spPr bwMode="auto">
                <a:xfrm>
                  <a:off x="1842" y="1728"/>
                  <a:ext cx="144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0.821-5.530E-3</a:t>
                  </a:r>
                </a:p>
                <a:p>
                  <a:pPr algn="ctr"/>
                  <a:endParaRPr lang="en-US" sz="2400">
                    <a:latin typeface="Times New Roman" panose="02020603050405020304" pitchFamily="18" charset="0"/>
                    <a:cs typeface="Times New Roman" panose="02020603050405020304" pitchFamily="18" charset="0"/>
                  </a:endParaRPr>
                </a:p>
              </p:txBody>
            </p:sp>
            <p:sp>
              <p:nvSpPr>
                <p:cNvPr id="73813" name="Rectangle 208"/>
                <p:cNvSpPr>
                  <a:spLocks noChangeArrowheads="1"/>
                </p:cNvSpPr>
                <p:nvPr/>
              </p:nvSpPr>
              <p:spPr bwMode="auto">
                <a:xfrm>
                  <a:off x="1799" y="1728"/>
                  <a:ext cx="1526"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85" name="Group 211"/>
              <p:cNvGrpSpPr>
                <a:grpSpLocks/>
              </p:cNvGrpSpPr>
              <p:nvPr/>
            </p:nvGrpSpPr>
            <p:grpSpPr bwMode="auto">
              <a:xfrm>
                <a:off x="0" y="2150"/>
                <a:ext cx="597" cy="422"/>
                <a:chOff x="0" y="2150"/>
                <a:chExt cx="597" cy="422"/>
              </a:xfrm>
            </p:grpSpPr>
            <p:sp>
              <p:nvSpPr>
                <p:cNvPr id="73810" name="Rectangle 183"/>
                <p:cNvSpPr>
                  <a:spLocks noChangeArrowheads="1"/>
                </p:cNvSpPr>
                <p:nvPr/>
              </p:nvSpPr>
              <p:spPr bwMode="auto">
                <a:xfrm>
                  <a:off x="43" y="2150"/>
                  <a:ext cx="511"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3</a:t>
                  </a:r>
                  <a:endParaRPr lang="en-US" sz="10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p:txBody>
            </p:sp>
            <p:sp>
              <p:nvSpPr>
                <p:cNvPr id="73811" name="Rectangle 210"/>
                <p:cNvSpPr>
                  <a:spLocks noChangeArrowheads="1"/>
                </p:cNvSpPr>
                <p:nvPr/>
              </p:nvSpPr>
              <p:spPr bwMode="auto">
                <a:xfrm>
                  <a:off x="0" y="2150"/>
                  <a:ext cx="597"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86" name="Group 213"/>
              <p:cNvGrpSpPr>
                <a:grpSpLocks/>
              </p:cNvGrpSpPr>
              <p:nvPr/>
            </p:nvGrpSpPr>
            <p:grpSpPr bwMode="auto">
              <a:xfrm>
                <a:off x="597" y="2150"/>
                <a:ext cx="1202" cy="422"/>
                <a:chOff x="597" y="2150"/>
                <a:chExt cx="1202" cy="422"/>
              </a:xfrm>
            </p:grpSpPr>
            <p:sp>
              <p:nvSpPr>
                <p:cNvPr id="73808" name="Rectangle 184"/>
                <p:cNvSpPr>
                  <a:spLocks noChangeArrowheads="1"/>
                </p:cNvSpPr>
                <p:nvPr/>
              </p:nvSpPr>
              <p:spPr bwMode="auto">
                <a:xfrm>
                  <a:off x="640" y="2150"/>
                  <a:ext cx="11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16 - 45, Epithermal</a:t>
                  </a:r>
                </a:p>
                <a:p>
                  <a:pPr algn="ctr"/>
                  <a:endParaRPr lang="en-US" sz="2400">
                    <a:latin typeface="Times New Roman" panose="02020603050405020304" pitchFamily="18" charset="0"/>
                    <a:cs typeface="Times New Roman" panose="02020603050405020304" pitchFamily="18" charset="0"/>
                  </a:endParaRPr>
                </a:p>
              </p:txBody>
            </p:sp>
            <p:sp>
              <p:nvSpPr>
                <p:cNvPr id="73809" name="Rectangle 212"/>
                <p:cNvSpPr>
                  <a:spLocks noChangeArrowheads="1"/>
                </p:cNvSpPr>
                <p:nvPr/>
              </p:nvSpPr>
              <p:spPr bwMode="auto">
                <a:xfrm>
                  <a:off x="597" y="2150"/>
                  <a:ext cx="1202"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87" name="Group 215"/>
              <p:cNvGrpSpPr>
                <a:grpSpLocks/>
              </p:cNvGrpSpPr>
              <p:nvPr/>
            </p:nvGrpSpPr>
            <p:grpSpPr bwMode="auto">
              <a:xfrm>
                <a:off x="1799" y="2150"/>
                <a:ext cx="1526" cy="422"/>
                <a:chOff x="1799" y="2150"/>
                <a:chExt cx="1526" cy="422"/>
              </a:xfrm>
            </p:grpSpPr>
            <p:sp>
              <p:nvSpPr>
                <p:cNvPr id="73806" name="Rectangle 185"/>
                <p:cNvSpPr>
                  <a:spLocks noChangeArrowheads="1"/>
                </p:cNvSpPr>
                <p:nvPr/>
              </p:nvSpPr>
              <p:spPr bwMode="auto">
                <a:xfrm>
                  <a:off x="1842" y="2150"/>
                  <a:ext cx="144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5.530E-3 - 0.625E-6</a:t>
                  </a:r>
                </a:p>
                <a:p>
                  <a:pPr algn="ctr"/>
                  <a:endParaRPr lang="en-US" sz="1600">
                    <a:solidFill>
                      <a:schemeClr val="tx2"/>
                    </a:solidFill>
                    <a:latin typeface="Times New Roman" panose="02020603050405020304" pitchFamily="18" charset="0"/>
                    <a:cs typeface="Times New Roman" panose="02020603050405020304" pitchFamily="18" charset="0"/>
                  </a:endParaRPr>
                </a:p>
              </p:txBody>
            </p:sp>
            <p:sp>
              <p:nvSpPr>
                <p:cNvPr id="73807" name="Rectangle 214"/>
                <p:cNvSpPr>
                  <a:spLocks noChangeArrowheads="1"/>
                </p:cNvSpPr>
                <p:nvPr/>
              </p:nvSpPr>
              <p:spPr bwMode="auto">
                <a:xfrm>
                  <a:off x="1799" y="2150"/>
                  <a:ext cx="1526"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88" name="Group 217"/>
              <p:cNvGrpSpPr>
                <a:grpSpLocks/>
              </p:cNvGrpSpPr>
              <p:nvPr/>
            </p:nvGrpSpPr>
            <p:grpSpPr bwMode="auto">
              <a:xfrm>
                <a:off x="0" y="2572"/>
                <a:ext cx="597" cy="422"/>
                <a:chOff x="0" y="2572"/>
                <a:chExt cx="597" cy="422"/>
              </a:xfrm>
            </p:grpSpPr>
            <p:sp>
              <p:nvSpPr>
                <p:cNvPr id="73804" name="Rectangle 186"/>
                <p:cNvSpPr>
                  <a:spLocks noChangeArrowheads="1"/>
                </p:cNvSpPr>
                <p:nvPr/>
              </p:nvSpPr>
              <p:spPr bwMode="auto">
                <a:xfrm>
                  <a:off x="43" y="2572"/>
                  <a:ext cx="511"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4</a:t>
                  </a:r>
                  <a:endParaRPr lang="en-US" sz="10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p:txBody>
            </p:sp>
            <p:sp>
              <p:nvSpPr>
                <p:cNvPr id="73805" name="Rectangle 216"/>
                <p:cNvSpPr>
                  <a:spLocks noChangeArrowheads="1"/>
                </p:cNvSpPr>
                <p:nvPr/>
              </p:nvSpPr>
              <p:spPr bwMode="auto">
                <a:xfrm>
                  <a:off x="0" y="2572"/>
                  <a:ext cx="597"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89" name="Group 219"/>
              <p:cNvGrpSpPr>
                <a:grpSpLocks/>
              </p:cNvGrpSpPr>
              <p:nvPr/>
            </p:nvGrpSpPr>
            <p:grpSpPr bwMode="auto">
              <a:xfrm>
                <a:off x="597" y="2572"/>
                <a:ext cx="1202" cy="422"/>
                <a:chOff x="597" y="2572"/>
                <a:chExt cx="1202" cy="422"/>
              </a:xfrm>
            </p:grpSpPr>
            <p:sp>
              <p:nvSpPr>
                <p:cNvPr id="73802" name="Rectangle 187"/>
                <p:cNvSpPr>
                  <a:spLocks noChangeArrowheads="1"/>
                </p:cNvSpPr>
                <p:nvPr/>
              </p:nvSpPr>
              <p:spPr bwMode="auto">
                <a:xfrm>
                  <a:off x="640" y="2572"/>
                  <a:ext cx="11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46 - 55, Thermal</a:t>
                  </a:r>
                </a:p>
                <a:p>
                  <a:pPr algn="ctr"/>
                  <a:endParaRPr lang="en-US" sz="2400">
                    <a:latin typeface="Times New Roman" panose="02020603050405020304" pitchFamily="18" charset="0"/>
                    <a:cs typeface="Times New Roman" panose="02020603050405020304" pitchFamily="18" charset="0"/>
                  </a:endParaRPr>
                </a:p>
              </p:txBody>
            </p:sp>
            <p:sp>
              <p:nvSpPr>
                <p:cNvPr id="73803" name="Rectangle 218"/>
                <p:cNvSpPr>
                  <a:spLocks noChangeArrowheads="1"/>
                </p:cNvSpPr>
                <p:nvPr/>
              </p:nvSpPr>
              <p:spPr bwMode="auto">
                <a:xfrm>
                  <a:off x="597" y="2572"/>
                  <a:ext cx="1202"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90" name="Group 221"/>
              <p:cNvGrpSpPr>
                <a:grpSpLocks/>
              </p:cNvGrpSpPr>
              <p:nvPr/>
            </p:nvGrpSpPr>
            <p:grpSpPr bwMode="auto">
              <a:xfrm>
                <a:off x="1799" y="2572"/>
                <a:ext cx="1526" cy="422"/>
                <a:chOff x="1799" y="2572"/>
                <a:chExt cx="1526" cy="422"/>
              </a:xfrm>
            </p:grpSpPr>
            <p:sp>
              <p:nvSpPr>
                <p:cNvPr id="73800" name="Rectangle 188"/>
                <p:cNvSpPr>
                  <a:spLocks noChangeArrowheads="1"/>
                </p:cNvSpPr>
                <p:nvPr/>
              </p:nvSpPr>
              <p:spPr bwMode="auto">
                <a:xfrm>
                  <a:off x="1842" y="2572"/>
                  <a:ext cx="144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0.625E-6 - 0.140E-6</a:t>
                  </a:r>
                </a:p>
                <a:p>
                  <a:pPr algn="ctr"/>
                  <a:endParaRPr lang="en-US" sz="1600">
                    <a:solidFill>
                      <a:schemeClr val="tx2"/>
                    </a:solidFill>
                    <a:latin typeface="Times New Roman" panose="02020603050405020304" pitchFamily="18" charset="0"/>
                    <a:cs typeface="Times New Roman" panose="02020603050405020304" pitchFamily="18" charset="0"/>
                  </a:endParaRPr>
                </a:p>
              </p:txBody>
            </p:sp>
            <p:sp>
              <p:nvSpPr>
                <p:cNvPr id="73801" name="Rectangle 220"/>
                <p:cNvSpPr>
                  <a:spLocks noChangeArrowheads="1"/>
                </p:cNvSpPr>
                <p:nvPr/>
              </p:nvSpPr>
              <p:spPr bwMode="auto">
                <a:xfrm>
                  <a:off x="1799" y="2572"/>
                  <a:ext cx="1526"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91" name="Group 223"/>
              <p:cNvGrpSpPr>
                <a:grpSpLocks/>
              </p:cNvGrpSpPr>
              <p:nvPr/>
            </p:nvGrpSpPr>
            <p:grpSpPr bwMode="auto">
              <a:xfrm>
                <a:off x="0" y="2994"/>
                <a:ext cx="597" cy="422"/>
                <a:chOff x="0" y="2994"/>
                <a:chExt cx="597" cy="422"/>
              </a:xfrm>
            </p:grpSpPr>
            <p:sp>
              <p:nvSpPr>
                <p:cNvPr id="73798" name="Rectangle 189"/>
                <p:cNvSpPr>
                  <a:spLocks noChangeArrowheads="1"/>
                </p:cNvSpPr>
                <p:nvPr/>
              </p:nvSpPr>
              <p:spPr bwMode="auto">
                <a:xfrm>
                  <a:off x="43" y="2994"/>
                  <a:ext cx="511"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5</a:t>
                  </a:r>
                  <a:endParaRPr lang="en-US" sz="10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p:txBody>
            </p:sp>
            <p:sp>
              <p:nvSpPr>
                <p:cNvPr id="73799" name="Rectangle 222"/>
                <p:cNvSpPr>
                  <a:spLocks noChangeArrowheads="1"/>
                </p:cNvSpPr>
                <p:nvPr/>
              </p:nvSpPr>
              <p:spPr bwMode="auto">
                <a:xfrm>
                  <a:off x="0" y="2994"/>
                  <a:ext cx="597"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92" name="Group 225"/>
              <p:cNvGrpSpPr>
                <a:grpSpLocks/>
              </p:cNvGrpSpPr>
              <p:nvPr/>
            </p:nvGrpSpPr>
            <p:grpSpPr bwMode="auto">
              <a:xfrm>
                <a:off x="597" y="2994"/>
                <a:ext cx="1202" cy="422"/>
                <a:chOff x="597" y="2994"/>
                <a:chExt cx="1202" cy="422"/>
              </a:xfrm>
            </p:grpSpPr>
            <p:sp>
              <p:nvSpPr>
                <p:cNvPr id="73796" name="Rectangle 190"/>
                <p:cNvSpPr>
                  <a:spLocks noChangeArrowheads="1"/>
                </p:cNvSpPr>
                <p:nvPr/>
              </p:nvSpPr>
              <p:spPr bwMode="auto">
                <a:xfrm>
                  <a:off x="640" y="2994"/>
                  <a:ext cx="11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55 - 69, Thermal</a:t>
                  </a:r>
                </a:p>
                <a:p>
                  <a:pPr algn="ctr"/>
                  <a:endParaRPr lang="en-US" sz="2400">
                    <a:latin typeface="Times New Roman" panose="02020603050405020304" pitchFamily="18" charset="0"/>
                    <a:cs typeface="Times New Roman" panose="02020603050405020304" pitchFamily="18" charset="0"/>
                  </a:endParaRPr>
                </a:p>
              </p:txBody>
            </p:sp>
            <p:sp>
              <p:nvSpPr>
                <p:cNvPr id="73797" name="Rectangle 224"/>
                <p:cNvSpPr>
                  <a:spLocks noChangeArrowheads="1"/>
                </p:cNvSpPr>
                <p:nvPr/>
              </p:nvSpPr>
              <p:spPr bwMode="auto">
                <a:xfrm>
                  <a:off x="597" y="2994"/>
                  <a:ext cx="1202"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93" name="Group 227"/>
              <p:cNvGrpSpPr>
                <a:grpSpLocks/>
              </p:cNvGrpSpPr>
              <p:nvPr/>
            </p:nvGrpSpPr>
            <p:grpSpPr bwMode="auto">
              <a:xfrm>
                <a:off x="1799" y="2994"/>
                <a:ext cx="1526" cy="422"/>
                <a:chOff x="1799" y="2994"/>
                <a:chExt cx="1526" cy="422"/>
              </a:xfrm>
            </p:grpSpPr>
            <p:sp>
              <p:nvSpPr>
                <p:cNvPr id="73794" name="Rectangle 191"/>
                <p:cNvSpPr>
                  <a:spLocks noChangeArrowheads="1"/>
                </p:cNvSpPr>
                <p:nvPr/>
              </p:nvSpPr>
              <p:spPr bwMode="auto">
                <a:xfrm>
                  <a:off x="1842" y="2994"/>
                  <a:ext cx="144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0.140E-6 - 0.00000</a:t>
                  </a:r>
                </a:p>
                <a:p>
                  <a:pPr algn="ctr"/>
                  <a:endParaRPr lang="en-US" sz="1600">
                    <a:solidFill>
                      <a:schemeClr val="tx2"/>
                    </a:solidFill>
                    <a:latin typeface="Times New Roman" panose="02020603050405020304" pitchFamily="18" charset="0"/>
                    <a:cs typeface="Times New Roman" panose="02020603050405020304" pitchFamily="18" charset="0"/>
                  </a:endParaRPr>
                </a:p>
              </p:txBody>
            </p:sp>
            <p:sp>
              <p:nvSpPr>
                <p:cNvPr id="73795" name="Rectangle 226"/>
                <p:cNvSpPr>
                  <a:spLocks noChangeArrowheads="1"/>
                </p:cNvSpPr>
                <p:nvPr/>
              </p:nvSpPr>
              <p:spPr bwMode="auto">
                <a:xfrm>
                  <a:off x="1799" y="2994"/>
                  <a:ext cx="1526"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sp>
          <p:nvSpPr>
            <p:cNvPr id="73775" name="Rectangle 229"/>
            <p:cNvSpPr>
              <a:spLocks noChangeArrowheads="1"/>
            </p:cNvSpPr>
            <p:nvPr/>
          </p:nvSpPr>
          <p:spPr bwMode="auto">
            <a:xfrm>
              <a:off x="-4" y="746"/>
              <a:ext cx="3333" cy="2674"/>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
        <p:nvSpPr>
          <p:cNvPr id="37095" name="Rectangle 231"/>
          <p:cNvSpPr>
            <a:spLocks noChangeArrowheads="1"/>
          </p:cNvSpPr>
          <p:nvPr/>
        </p:nvSpPr>
        <p:spPr bwMode="auto">
          <a:xfrm>
            <a:off x="609600" y="3886200"/>
            <a:ext cx="9245600" cy="825500"/>
          </a:xfrm>
          <a:prstGeom prst="rect">
            <a:avLst/>
          </a:prstGeom>
          <a:noFill/>
          <a:ln w="9525">
            <a:noFill/>
            <a:miter lim="800000"/>
            <a:headEnd/>
            <a:tailEnd/>
          </a:ln>
          <a:effectLst/>
        </p:spPr>
        <p:txBody>
          <a:bodyPr>
            <a:spAutoFit/>
          </a:bodyPr>
          <a:lstStyle/>
          <a:p>
            <a:pPr algn="ctr">
              <a:defRPr/>
            </a:pPr>
            <a:r>
              <a:rPr lang="en-US" sz="1600">
                <a:latin typeface="Times New Roman" pitchFamily="18" charset="0"/>
                <a:cs typeface="Times New Roman" pitchFamily="18" charset="0"/>
              </a:rPr>
              <a:t> </a:t>
            </a:r>
            <a:endParaRPr lang="en-US" sz="1000">
              <a:latin typeface="Times New Roman" pitchFamily="18" charset="0"/>
              <a:cs typeface="Times New Roman" pitchFamily="18" charset="0"/>
            </a:endParaRPr>
          </a:p>
          <a:p>
            <a:pPr eaLnBrk="0" hangingPunct="0">
              <a:defRPr/>
            </a:pPr>
            <a:r>
              <a:rPr lang="en-US" sz="1600" b="1">
                <a:solidFill>
                  <a:srgbClr val="66FF99"/>
                </a:solidFill>
                <a:effectLst>
                  <a:outerShdw blurRad="38100" dist="38100" dir="2700000" algn="tl">
                    <a:srgbClr val="000000"/>
                  </a:outerShdw>
                </a:effectLst>
                <a:latin typeface="Times New Roman" pitchFamily="18" charset="0"/>
                <a:cs typeface="Times New Roman" pitchFamily="18" charset="0"/>
              </a:rPr>
              <a:t>b).</a:t>
            </a:r>
            <a:r>
              <a:rPr lang="en-US" sz="1600">
                <a:solidFill>
                  <a:srgbClr val="66FF99"/>
                </a:solidFill>
                <a:effectLst>
                  <a:outerShdw blurRad="38100" dist="38100" dir="2700000" algn="tl">
                    <a:srgbClr val="000000"/>
                  </a:outerShdw>
                </a:effectLst>
                <a:latin typeface="Times New Roman" pitchFamily="18" charset="0"/>
                <a:cs typeface="Times New Roman" pitchFamily="18" charset="0"/>
              </a:rPr>
              <a:t> </a:t>
            </a:r>
            <a:r>
              <a:rPr lang="en-US" sz="1600" b="1">
                <a:solidFill>
                  <a:srgbClr val="66FF99"/>
                </a:solidFill>
                <a:effectLst>
                  <a:outerShdw blurRad="38100" dist="38100" dir="2700000" algn="tl">
                    <a:srgbClr val="000000"/>
                  </a:outerShdw>
                </a:effectLst>
                <a:latin typeface="Times New Roman" pitchFamily="18" charset="0"/>
                <a:cs typeface="Times New Roman" pitchFamily="18" charset="0"/>
              </a:rPr>
              <a:t>Three groups :</a:t>
            </a:r>
            <a:r>
              <a:rPr lang="en-US" sz="1600">
                <a:solidFill>
                  <a:srgbClr val="66FF99"/>
                </a:solidFill>
                <a:effectLst>
                  <a:outerShdw blurRad="38100" dist="38100" dir="2700000" algn="tl">
                    <a:srgbClr val="000000"/>
                  </a:outerShdw>
                </a:effectLst>
                <a:latin typeface="Times New Roman" pitchFamily="18" charset="0"/>
                <a:cs typeface="Times New Roman" pitchFamily="18" charset="0"/>
              </a:rPr>
              <a:t> Used for CITATION core calculations</a:t>
            </a:r>
            <a:r>
              <a:rPr lang="en-US" sz="1600">
                <a:solidFill>
                  <a:srgbClr val="66FF99"/>
                </a:solidFill>
                <a:latin typeface="Times New Roman" pitchFamily="18" charset="0"/>
                <a:cs typeface="Times New Roman" pitchFamily="18" charset="0"/>
              </a:rPr>
              <a:t>.</a:t>
            </a:r>
          </a:p>
          <a:p>
            <a:pPr eaLnBrk="0" hangingPunct="0">
              <a:defRPr/>
            </a:pPr>
            <a:endParaRPr lang="en-US" sz="1600">
              <a:solidFill>
                <a:srgbClr val="66FF99"/>
              </a:solidFill>
              <a:latin typeface="Times New Roman" pitchFamily="18" charset="0"/>
              <a:cs typeface="Times New Roman" pitchFamily="18" charset="0"/>
            </a:endParaRPr>
          </a:p>
        </p:txBody>
      </p:sp>
      <p:grpSp>
        <p:nvGrpSpPr>
          <p:cNvPr id="73734" name="Group 270"/>
          <p:cNvGrpSpPr>
            <a:grpSpLocks/>
          </p:cNvGrpSpPr>
          <p:nvPr/>
        </p:nvGrpSpPr>
        <p:grpSpPr bwMode="auto">
          <a:xfrm>
            <a:off x="1117600" y="4457700"/>
            <a:ext cx="7054850" cy="2179638"/>
            <a:chOff x="-4" y="4012"/>
            <a:chExt cx="3333" cy="1830"/>
          </a:xfrm>
        </p:grpSpPr>
        <p:grpSp>
          <p:nvGrpSpPr>
            <p:cNvPr id="73736" name="Group 268"/>
            <p:cNvGrpSpPr>
              <a:grpSpLocks/>
            </p:cNvGrpSpPr>
            <p:nvPr/>
          </p:nvGrpSpPr>
          <p:grpSpPr bwMode="auto">
            <a:xfrm>
              <a:off x="0" y="4016"/>
              <a:ext cx="3325" cy="1822"/>
              <a:chOff x="0" y="4016"/>
              <a:chExt cx="3325" cy="1822"/>
            </a:xfrm>
          </p:grpSpPr>
          <p:grpSp>
            <p:nvGrpSpPr>
              <p:cNvPr id="73738" name="Group 245"/>
              <p:cNvGrpSpPr>
                <a:grpSpLocks/>
              </p:cNvGrpSpPr>
              <p:nvPr/>
            </p:nvGrpSpPr>
            <p:grpSpPr bwMode="auto">
              <a:xfrm>
                <a:off x="0" y="4016"/>
                <a:ext cx="597" cy="556"/>
                <a:chOff x="0" y="4016"/>
                <a:chExt cx="597" cy="556"/>
              </a:xfrm>
            </p:grpSpPr>
            <p:sp>
              <p:nvSpPr>
                <p:cNvPr id="73772" name="Rectangle 232"/>
                <p:cNvSpPr>
                  <a:spLocks noChangeArrowheads="1"/>
                </p:cNvSpPr>
                <p:nvPr/>
              </p:nvSpPr>
              <p:spPr bwMode="auto">
                <a:xfrm>
                  <a:off x="43" y="4016"/>
                  <a:ext cx="511"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solidFill>
                        <a:srgbClr val="CCECFF"/>
                      </a:solidFill>
                      <a:latin typeface="Times New Roman" panose="02020603050405020304" pitchFamily="18" charset="0"/>
                      <a:cs typeface="Times New Roman" panose="02020603050405020304" pitchFamily="18" charset="0"/>
                    </a:rPr>
                    <a:t>Energy group</a:t>
                  </a:r>
                  <a:r>
                    <a:rPr lang="en-US" sz="1400" b="1">
                      <a:latin typeface="Times New Roman" panose="02020603050405020304" pitchFamily="18" charset="0"/>
                      <a:cs typeface="Times New Roman" panose="02020603050405020304" pitchFamily="18" charset="0"/>
                    </a:rPr>
                    <a:t> </a:t>
                  </a:r>
                  <a:endParaRPr lang="en-US" sz="10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p:txBody>
            </p:sp>
            <p:sp>
              <p:nvSpPr>
                <p:cNvPr id="73773" name="Rectangle 244"/>
                <p:cNvSpPr>
                  <a:spLocks noChangeArrowheads="1"/>
                </p:cNvSpPr>
                <p:nvPr/>
              </p:nvSpPr>
              <p:spPr bwMode="auto">
                <a:xfrm>
                  <a:off x="0" y="4016"/>
                  <a:ext cx="597" cy="55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39" name="Group 247"/>
              <p:cNvGrpSpPr>
                <a:grpSpLocks/>
              </p:cNvGrpSpPr>
              <p:nvPr/>
            </p:nvGrpSpPr>
            <p:grpSpPr bwMode="auto">
              <a:xfrm>
                <a:off x="597" y="4016"/>
                <a:ext cx="1202" cy="556"/>
                <a:chOff x="597" y="4016"/>
                <a:chExt cx="1202" cy="556"/>
              </a:xfrm>
            </p:grpSpPr>
            <p:sp>
              <p:nvSpPr>
                <p:cNvPr id="73770" name="Rectangle 233"/>
                <p:cNvSpPr>
                  <a:spLocks noChangeArrowheads="1"/>
                </p:cNvSpPr>
                <p:nvPr/>
              </p:nvSpPr>
              <p:spPr bwMode="auto">
                <a:xfrm>
                  <a:off x="640" y="4016"/>
                  <a:ext cx="1116"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solidFill>
                        <a:srgbClr val="CCECFF"/>
                      </a:solidFill>
                      <a:latin typeface="Times New Roman" panose="02020603050405020304" pitchFamily="18" charset="0"/>
                      <a:cs typeface="Times New Roman" panose="02020603050405020304" pitchFamily="18" charset="0"/>
                    </a:rPr>
                    <a:t>WIMSD group</a:t>
                  </a:r>
                  <a:endParaRPr lang="en-US" sz="1000">
                    <a:solidFill>
                      <a:srgbClr val="CCECFF"/>
                    </a:solidFill>
                    <a:latin typeface="Times New Roman" panose="02020603050405020304" pitchFamily="18" charset="0"/>
                    <a:cs typeface="Times New Roman" panose="02020603050405020304" pitchFamily="18" charset="0"/>
                  </a:endParaRPr>
                </a:p>
                <a:p>
                  <a:pPr algn="ctr"/>
                  <a:r>
                    <a:rPr lang="en-US" sz="1400" b="1">
                      <a:solidFill>
                        <a:srgbClr val="CCECFF"/>
                      </a:solidFill>
                      <a:latin typeface="Times New Roman" panose="02020603050405020304" pitchFamily="18" charset="0"/>
                      <a:cs typeface="Times New Roman" panose="02020603050405020304" pitchFamily="18" charset="0"/>
                    </a:rPr>
                    <a:t>structure</a:t>
                  </a:r>
                  <a:endParaRPr lang="en-US" sz="1000">
                    <a:solidFill>
                      <a:srgbClr val="CCECFF"/>
                    </a:solidFill>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p:txBody>
            </p:sp>
            <p:sp>
              <p:nvSpPr>
                <p:cNvPr id="73771" name="Rectangle 246"/>
                <p:cNvSpPr>
                  <a:spLocks noChangeArrowheads="1"/>
                </p:cNvSpPr>
                <p:nvPr/>
              </p:nvSpPr>
              <p:spPr bwMode="auto">
                <a:xfrm>
                  <a:off x="597" y="4016"/>
                  <a:ext cx="1202" cy="55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40" name="Group 249"/>
              <p:cNvGrpSpPr>
                <a:grpSpLocks/>
              </p:cNvGrpSpPr>
              <p:nvPr/>
            </p:nvGrpSpPr>
            <p:grpSpPr bwMode="auto">
              <a:xfrm>
                <a:off x="1799" y="4016"/>
                <a:ext cx="1526" cy="556"/>
                <a:chOff x="1799" y="4016"/>
                <a:chExt cx="1526" cy="556"/>
              </a:xfrm>
            </p:grpSpPr>
            <p:sp>
              <p:nvSpPr>
                <p:cNvPr id="73768" name="Rectangle 234"/>
                <p:cNvSpPr>
                  <a:spLocks noChangeArrowheads="1"/>
                </p:cNvSpPr>
                <p:nvPr/>
              </p:nvSpPr>
              <p:spPr bwMode="auto">
                <a:xfrm>
                  <a:off x="1842" y="4016"/>
                  <a:ext cx="1440"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solidFill>
                        <a:srgbClr val="CCECFF"/>
                      </a:solidFill>
                      <a:latin typeface="Times New Roman" panose="02020603050405020304" pitchFamily="18" charset="0"/>
                      <a:cs typeface="Times New Roman" panose="02020603050405020304" pitchFamily="18" charset="0"/>
                    </a:rPr>
                    <a:t>Energy range  </a:t>
                  </a:r>
                  <a:endParaRPr lang="en-US" sz="1000">
                    <a:solidFill>
                      <a:srgbClr val="CCECFF"/>
                    </a:solidFill>
                    <a:latin typeface="Times New Roman" panose="02020603050405020304" pitchFamily="18" charset="0"/>
                    <a:cs typeface="Times New Roman" panose="02020603050405020304" pitchFamily="18" charset="0"/>
                  </a:endParaRPr>
                </a:p>
                <a:p>
                  <a:pPr algn="ctr"/>
                  <a:r>
                    <a:rPr lang="en-US" sz="1400" b="1">
                      <a:solidFill>
                        <a:srgbClr val="CCECFF"/>
                      </a:solidFill>
                      <a:latin typeface="Times New Roman" panose="02020603050405020304" pitchFamily="18" charset="0"/>
                      <a:cs typeface="Times New Roman" panose="02020603050405020304" pitchFamily="18" charset="0"/>
                    </a:rPr>
                    <a:t>(Mev)</a:t>
                  </a:r>
                  <a:endParaRPr lang="en-US" sz="1000">
                    <a:solidFill>
                      <a:srgbClr val="CCECFF"/>
                    </a:solidFill>
                    <a:latin typeface="Times New Roman" panose="02020603050405020304" pitchFamily="18" charset="0"/>
                    <a:cs typeface="Times New Roman" panose="02020603050405020304" pitchFamily="18" charset="0"/>
                  </a:endParaRPr>
                </a:p>
                <a:p>
                  <a:pPr algn="ctr"/>
                  <a:endParaRPr lang="en-US" sz="2400">
                    <a:solidFill>
                      <a:srgbClr val="CCECFF"/>
                    </a:solidFill>
                    <a:latin typeface="Times New Roman" panose="02020603050405020304" pitchFamily="18" charset="0"/>
                    <a:cs typeface="Times New Roman" panose="02020603050405020304" pitchFamily="18" charset="0"/>
                  </a:endParaRPr>
                </a:p>
              </p:txBody>
            </p:sp>
            <p:sp>
              <p:nvSpPr>
                <p:cNvPr id="73769" name="Rectangle 248"/>
                <p:cNvSpPr>
                  <a:spLocks noChangeArrowheads="1"/>
                </p:cNvSpPr>
                <p:nvPr/>
              </p:nvSpPr>
              <p:spPr bwMode="auto">
                <a:xfrm>
                  <a:off x="1799" y="4016"/>
                  <a:ext cx="1526" cy="55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41" name="Group 251"/>
              <p:cNvGrpSpPr>
                <a:grpSpLocks/>
              </p:cNvGrpSpPr>
              <p:nvPr/>
            </p:nvGrpSpPr>
            <p:grpSpPr bwMode="auto">
              <a:xfrm>
                <a:off x="0" y="4572"/>
                <a:ext cx="597" cy="422"/>
                <a:chOff x="0" y="4572"/>
                <a:chExt cx="597" cy="422"/>
              </a:xfrm>
            </p:grpSpPr>
            <p:sp>
              <p:nvSpPr>
                <p:cNvPr id="73766" name="Rectangle 235"/>
                <p:cNvSpPr>
                  <a:spLocks noChangeArrowheads="1"/>
                </p:cNvSpPr>
                <p:nvPr/>
              </p:nvSpPr>
              <p:spPr bwMode="auto">
                <a:xfrm>
                  <a:off x="43" y="4572"/>
                  <a:ext cx="511"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1 </a:t>
                  </a:r>
                  <a:endParaRPr lang="en-US" sz="10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p:txBody>
            </p:sp>
            <p:sp>
              <p:nvSpPr>
                <p:cNvPr id="73767" name="Rectangle 250"/>
                <p:cNvSpPr>
                  <a:spLocks noChangeArrowheads="1"/>
                </p:cNvSpPr>
                <p:nvPr/>
              </p:nvSpPr>
              <p:spPr bwMode="auto">
                <a:xfrm>
                  <a:off x="0" y="4572"/>
                  <a:ext cx="597"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42" name="Group 253"/>
              <p:cNvGrpSpPr>
                <a:grpSpLocks/>
              </p:cNvGrpSpPr>
              <p:nvPr/>
            </p:nvGrpSpPr>
            <p:grpSpPr bwMode="auto">
              <a:xfrm>
                <a:off x="597" y="4572"/>
                <a:ext cx="1202" cy="422"/>
                <a:chOff x="597" y="4572"/>
                <a:chExt cx="1202" cy="422"/>
              </a:xfrm>
            </p:grpSpPr>
            <p:sp>
              <p:nvSpPr>
                <p:cNvPr id="73764" name="Rectangle 236"/>
                <p:cNvSpPr>
                  <a:spLocks noChangeArrowheads="1"/>
                </p:cNvSpPr>
                <p:nvPr/>
              </p:nvSpPr>
              <p:spPr bwMode="auto">
                <a:xfrm>
                  <a:off x="640" y="4572"/>
                  <a:ext cx="11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1 - 14 , Fast</a:t>
                  </a:r>
                </a:p>
                <a:p>
                  <a:pPr algn="ctr"/>
                  <a:endParaRPr lang="en-US" sz="2400">
                    <a:latin typeface="Times New Roman" panose="02020603050405020304" pitchFamily="18" charset="0"/>
                    <a:cs typeface="Times New Roman" panose="02020603050405020304" pitchFamily="18" charset="0"/>
                  </a:endParaRPr>
                </a:p>
              </p:txBody>
            </p:sp>
            <p:sp>
              <p:nvSpPr>
                <p:cNvPr id="73765" name="Rectangle 252"/>
                <p:cNvSpPr>
                  <a:spLocks noChangeArrowheads="1"/>
                </p:cNvSpPr>
                <p:nvPr/>
              </p:nvSpPr>
              <p:spPr bwMode="auto">
                <a:xfrm>
                  <a:off x="597" y="4572"/>
                  <a:ext cx="1202"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43" name="Group 255"/>
              <p:cNvGrpSpPr>
                <a:grpSpLocks/>
              </p:cNvGrpSpPr>
              <p:nvPr/>
            </p:nvGrpSpPr>
            <p:grpSpPr bwMode="auto">
              <a:xfrm>
                <a:off x="1799" y="4572"/>
                <a:ext cx="1526" cy="422"/>
                <a:chOff x="1799" y="4572"/>
                <a:chExt cx="1526" cy="422"/>
              </a:xfrm>
            </p:grpSpPr>
            <p:sp>
              <p:nvSpPr>
                <p:cNvPr id="73762" name="Rectangle 237"/>
                <p:cNvSpPr>
                  <a:spLocks noChangeArrowheads="1"/>
                </p:cNvSpPr>
                <p:nvPr/>
              </p:nvSpPr>
              <p:spPr bwMode="auto">
                <a:xfrm>
                  <a:off x="1842" y="4572"/>
                  <a:ext cx="144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10.0-9.118E-3</a:t>
                  </a:r>
                </a:p>
                <a:p>
                  <a:pPr algn="ctr"/>
                  <a:endParaRPr lang="en-US" sz="1600">
                    <a:solidFill>
                      <a:schemeClr val="tx2"/>
                    </a:solidFill>
                    <a:latin typeface="Times New Roman" panose="02020603050405020304" pitchFamily="18" charset="0"/>
                    <a:cs typeface="Times New Roman" panose="02020603050405020304" pitchFamily="18" charset="0"/>
                  </a:endParaRPr>
                </a:p>
              </p:txBody>
            </p:sp>
            <p:sp>
              <p:nvSpPr>
                <p:cNvPr id="73763" name="Rectangle 254"/>
                <p:cNvSpPr>
                  <a:spLocks noChangeArrowheads="1"/>
                </p:cNvSpPr>
                <p:nvPr/>
              </p:nvSpPr>
              <p:spPr bwMode="auto">
                <a:xfrm>
                  <a:off x="1799" y="4572"/>
                  <a:ext cx="1526"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44" name="Group 257"/>
              <p:cNvGrpSpPr>
                <a:grpSpLocks/>
              </p:cNvGrpSpPr>
              <p:nvPr/>
            </p:nvGrpSpPr>
            <p:grpSpPr bwMode="auto">
              <a:xfrm>
                <a:off x="0" y="4994"/>
                <a:ext cx="597" cy="422"/>
                <a:chOff x="0" y="4994"/>
                <a:chExt cx="597" cy="422"/>
              </a:xfrm>
            </p:grpSpPr>
            <p:sp>
              <p:nvSpPr>
                <p:cNvPr id="73760" name="Rectangle 238"/>
                <p:cNvSpPr>
                  <a:spLocks noChangeArrowheads="1"/>
                </p:cNvSpPr>
                <p:nvPr/>
              </p:nvSpPr>
              <p:spPr bwMode="auto">
                <a:xfrm>
                  <a:off x="43" y="4994"/>
                  <a:ext cx="511"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2</a:t>
                  </a:r>
                  <a:endParaRPr lang="en-US" sz="10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p:txBody>
            </p:sp>
            <p:sp>
              <p:nvSpPr>
                <p:cNvPr id="73761" name="Rectangle 256"/>
                <p:cNvSpPr>
                  <a:spLocks noChangeArrowheads="1"/>
                </p:cNvSpPr>
                <p:nvPr/>
              </p:nvSpPr>
              <p:spPr bwMode="auto">
                <a:xfrm>
                  <a:off x="0" y="4994"/>
                  <a:ext cx="597"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45" name="Group 259"/>
              <p:cNvGrpSpPr>
                <a:grpSpLocks/>
              </p:cNvGrpSpPr>
              <p:nvPr/>
            </p:nvGrpSpPr>
            <p:grpSpPr bwMode="auto">
              <a:xfrm>
                <a:off x="597" y="4994"/>
                <a:ext cx="1202" cy="422"/>
                <a:chOff x="597" y="4994"/>
                <a:chExt cx="1202" cy="422"/>
              </a:xfrm>
            </p:grpSpPr>
            <p:sp>
              <p:nvSpPr>
                <p:cNvPr id="73758" name="Rectangle 239"/>
                <p:cNvSpPr>
                  <a:spLocks noChangeArrowheads="1"/>
                </p:cNvSpPr>
                <p:nvPr/>
              </p:nvSpPr>
              <p:spPr bwMode="auto">
                <a:xfrm>
                  <a:off x="640" y="4994"/>
                  <a:ext cx="11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15 - 27 , Fast</a:t>
                  </a:r>
                </a:p>
                <a:p>
                  <a:pPr algn="ctr"/>
                  <a:endParaRPr lang="en-US" sz="2400">
                    <a:latin typeface="Times New Roman" panose="02020603050405020304" pitchFamily="18" charset="0"/>
                    <a:cs typeface="Times New Roman" panose="02020603050405020304" pitchFamily="18" charset="0"/>
                  </a:endParaRPr>
                </a:p>
              </p:txBody>
            </p:sp>
            <p:sp>
              <p:nvSpPr>
                <p:cNvPr id="73759" name="Rectangle 258"/>
                <p:cNvSpPr>
                  <a:spLocks noChangeArrowheads="1"/>
                </p:cNvSpPr>
                <p:nvPr/>
              </p:nvSpPr>
              <p:spPr bwMode="auto">
                <a:xfrm>
                  <a:off x="597" y="4994"/>
                  <a:ext cx="1202"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46" name="Group 261"/>
              <p:cNvGrpSpPr>
                <a:grpSpLocks/>
              </p:cNvGrpSpPr>
              <p:nvPr/>
            </p:nvGrpSpPr>
            <p:grpSpPr bwMode="auto">
              <a:xfrm>
                <a:off x="1799" y="4994"/>
                <a:ext cx="1526" cy="422"/>
                <a:chOff x="1799" y="4994"/>
                <a:chExt cx="1526" cy="422"/>
              </a:xfrm>
            </p:grpSpPr>
            <p:sp>
              <p:nvSpPr>
                <p:cNvPr id="73756" name="Rectangle 240"/>
                <p:cNvSpPr>
                  <a:spLocks noChangeArrowheads="1"/>
                </p:cNvSpPr>
                <p:nvPr/>
              </p:nvSpPr>
              <p:spPr bwMode="auto">
                <a:xfrm>
                  <a:off x="1842" y="4994"/>
                  <a:ext cx="144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9.118E-3-4.0E-6</a:t>
                  </a:r>
                </a:p>
                <a:p>
                  <a:pPr algn="ctr"/>
                  <a:endParaRPr lang="en-US" sz="1600">
                    <a:solidFill>
                      <a:schemeClr val="tx2"/>
                    </a:solidFill>
                    <a:latin typeface="Times New Roman" panose="02020603050405020304" pitchFamily="18" charset="0"/>
                    <a:cs typeface="Times New Roman" panose="02020603050405020304" pitchFamily="18" charset="0"/>
                  </a:endParaRPr>
                </a:p>
              </p:txBody>
            </p:sp>
            <p:sp>
              <p:nvSpPr>
                <p:cNvPr id="73757" name="Rectangle 260"/>
                <p:cNvSpPr>
                  <a:spLocks noChangeArrowheads="1"/>
                </p:cNvSpPr>
                <p:nvPr/>
              </p:nvSpPr>
              <p:spPr bwMode="auto">
                <a:xfrm>
                  <a:off x="1799" y="4994"/>
                  <a:ext cx="1526"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47" name="Group 263"/>
              <p:cNvGrpSpPr>
                <a:grpSpLocks/>
              </p:cNvGrpSpPr>
              <p:nvPr/>
            </p:nvGrpSpPr>
            <p:grpSpPr bwMode="auto">
              <a:xfrm>
                <a:off x="0" y="5416"/>
                <a:ext cx="597" cy="422"/>
                <a:chOff x="0" y="5416"/>
                <a:chExt cx="597" cy="422"/>
              </a:xfrm>
            </p:grpSpPr>
            <p:sp>
              <p:nvSpPr>
                <p:cNvPr id="73754" name="Rectangle 241"/>
                <p:cNvSpPr>
                  <a:spLocks noChangeArrowheads="1"/>
                </p:cNvSpPr>
                <p:nvPr/>
              </p:nvSpPr>
              <p:spPr bwMode="auto">
                <a:xfrm>
                  <a:off x="43" y="5416"/>
                  <a:ext cx="511"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3</a:t>
                  </a:r>
                  <a:endParaRPr lang="en-US" sz="10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p:txBody>
            </p:sp>
            <p:sp>
              <p:nvSpPr>
                <p:cNvPr id="73755" name="Rectangle 262"/>
                <p:cNvSpPr>
                  <a:spLocks noChangeArrowheads="1"/>
                </p:cNvSpPr>
                <p:nvPr/>
              </p:nvSpPr>
              <p:spPr bwMode="auto">
                <a:xfrm>
                  <a:off x="0" y="5416"/>
                  <a:ext cx="597"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48" name="Group 265"/>
              <p:cNvGrpSpPr>
                <a:grpSpLocks/>
              </p:cNvGrpSpPr>
              <p:nvPr/>
            </p:nvGrpSpPr>
            <p:grpSpPr bwMode="auto">
              <a:xfrm>
                <a:off x="597" y="5416"/>
                <a:ext cx="1202" cy="422"/>
                <a:chOff x="597" y="5416"/>
                <a:chExt cx="1202" cy="422"/>
              </a:xfrm>
            </p:grpSpPr>
            <p:sp>
              <p:nvSpPr>
                <p:cNvPr id="73752" name="Rectangle 242"/>
                <p:cNvSpPr>
                  <a:spLocks noChangeArrowheads="1"/>
                </p:cNvSpPr>
                <p:nvPr/>
              </p:nvSpPr>
              <p:spPr bwMode="auto">
                <a:xfrm>
                  <a:off x="640" y="5416"/>
                  <a:ext cx="11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28 - 69, Epithermal</a:t>
                  </a:r>
                </a:p>
                <a:p>
                  <a:pPr algn="ctr"/>
                  <a:endParaRPr lang="en-US" sz="2400">
                    <a:latin typeface="Times New Roman" panose="02020603050405020304" pitchFamily="18" charset="0"/>
                    <a:cs typeface="Times New Roman" panose="02020603050405020304" pitchFamily="18" charset="0"/>
                  </a:endParaRPr>
                </a:p>
              </p:txBody>
            </p:sp>
            <p:sp>
              <p:nvSpPr>
                <p:cNvPr id="73753" name="Rectangle 264"/>
                <p:cNvSpPr>
                  <a:spLocks noChangeArrowheads="1"/>
                </p:cNvSpPr>
                <p:nvPr/>
              </p:nvSpPr>
              <p:spPr bwMode="auto">
                <a:xfrm>
                  <a:off x="597" y="5416"/>
                  <a:ext cx="1202"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3749" name="Group 267"/>
              <p:cNvGrpSpPr>
                <a:grpSpLocks/>
              </p:cNvGrpSpPr>
              <p:nvPr/>
            </p:nvGrpSpPr>
            <p:grpSpPr bwMode="auto">
              <a:xfrm>
                <a:off x="1799" y="5416"/>
                <a:ext cx="1526" cy="422"/>
                <a:chOff x="1799" y="5416"/>
                <a:chExt cx="1526" cy="422"/>
              </a:xfrm>
            </p:grpSpPr>
            <p:sp>
              <p:nvSpPr>
                <p:cNvPr id="73750" name="Rectangle 243"/>
                <p:cNvSpPr>
                  <a:spLocks noChangeArrowheads="1"/>
                </p:cNvSpPr>
                <p:nvPr/>
              </p:nvSpPr>
              <p:spPr bwMode="auto">
                <a:xfrm>
                  <a:off x="1842" y="5416"/>
                  <a:ext cx="144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4.0E-6 - 0.0000</a:t>
                  </a:r>
                </a:p>
                <a:p>
                  <a:pPr algn="ctr"/>
                  <a:endParaRPr lang="en-US" sz="1600">
                    <a:solidFill>
                      <a:schemeClr val="tx2"/>
                    </a:solidFill>
                    <a:latin typeface="Times New Roman" panose="02020603050405020304" pitchFamily="18" charset="0"/>
                    <a:cs typeface="Times New Roman" panose="02020603050405020304" pitchFamily="18" charset="0"/>
                  </a:endParaRPr>
                </a:p>
              </p:txBody>
            </p:sp>
            <p:sp>
              <p:nvSpPr>
                <p:cNvPr id="73751" name="Rectangle 266"/>
                <p:cNvSpPr>
                  <a:spLocks noChangeArrowheads="1"/>
                </p:cNvSpPr>
                <p:nvPr/>
              </p:nvSpPr>
              <p:spPr bwMode="auto">
                <a:xfrm>
                  <a:off x="1799" y="5416"/>
                  <a:ext cx="1526"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sp>
          <p:nvSpPr>
            <p:cNvPr id="73737" name="Rectangle 269"/>
            <p:cNvSpPr>
              <a:spLocks noChangeArrowheads="1"/>
            </p:cNvSpPr>
            <p:nvPr/>
          </p:nvSpPr>
          <p:spPr bwMode="auto">
            <a:xfrm>
              <a:off x="-4" y="4012"/>
              <a:ext cx="3333" cy="1830"/>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
        <p:nvSpPr>
          <p:cNvPr id="73735" name="Rectangle 342"/>
          <p:cNvSpPr>
            <a:spLocks noChangeArrowheads="1"/>
          </p:cNvSpPr>
          <p:nvPr/>
        </p:nvSpPr>
        <p:spPr bwMode="auto">
          <a:xfrm>
            <a:off x="4763" y="9356725"/>
            <a:ext cx="91440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latin typeface="Times New Roman" panose="02020603050405020304" pitchFamily="18" charset="0"/>
                <a:cs typeface="Times New Roman" panose="02020603050405020304" pitchFamily="18" charset="0"/>
              </a:rPr>
              <a:t> </a:t>
            </a:r>
            <a:endParaRPr lang="en-US" sz="10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304800" y="57150"/>
            <a:ext cx="8839200" cy="6507163"/>
          </a:xfrm>
          <a:prstGeom prst="rect">
            <a:avLst/>
          </a:prstGeom>
          <a:noFill/>
          <a:ln w="25400">
            <a:solidFill>
              <a:srgbClr val="FFFF00"/>
            </a:solidFill>
            <a:miter lim="800000"/>
            <a:headEnd/>
            <a:tailEnd/>
          </a:ln>
          <a:effectLst/>
        </p:spPr>
        <p:txBody>
          <a:bodyPr>
            <a:spAutoFit/>
          </a:bodyPr>
          <a:lstStyle/>
          <a:p>
            <a:pPr algn="just" rtl="1">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برای حل معادله فوق بايستی به روشهای مختلف ساده سازيها و تقريب هايی درنظر گرفت.  اين تقريبها و ساده سازيها با توجه به نوع مسٍله و هندسه موردنظر صورت گرفته و روشهای ويژه ای برای حل آنها ارايه ميگردد.  هر يک از اين روشها توجه خود را به حذف وابستگی معادله به يک يا چند پارامتر معطوف ميکنند.  از طرفی روشهای عددی ارايه شده بگونه ای تعريف شده اند که متغيرهايی که نوترونها به آنها وابسته اند را گسسته می نمايد:                                                                    </a:t>
            </a:r>
            <a:r>
              <a:rPr lang="fa-IR" sz="2400">
                <a:effectLst>
                  <a:outerShdw blurRad="38100" dist="38100" dir="2700000" algn="tl">
                    <a:srgbClr val="000000"/>
                  </a:outerShdw>
                </a:effectLst>
                <a:latin typeface="Times New Roman" pitchFamily="18" charset="0"/>
                <a:cs typeface="Times New Roman" pitchFamily="18" charset="0"/>
              </a:rPr>
              <a:t>    </a:t>
            </a:r>
          </a:p>
          <a:p>
            <a:pPr algn="just">
              <a:spcBef>
                <a:spcPct val="50000"/>
              </a:spcBef>
              <a:buFontTx/>
              <a:buChar char="-"/>
              <a:defRPr/>
            </a:pPr>
            <a:r>
              <a:rPr lang="fa-IR" sz="2400" u="sng">
                <a:solidFill>
                  <a:srgbClr val="CCECFF"/>
                </a:solidFill>
                <a:effectLst>
                  <a:outerShdw blurRad="38100" dist="38100" dir="2700000" algn="tl">
                    <a:srgbClr val="000000"/>
                  </a:outerShdw>
                </a:effectLst>
                <a:latin typeface="Times New Roman" pitchFamily="18" charset="0"/>
                <a:cs typeface="Times New Roman" pitchFamily="18" charset="0"/>
              </a:rPr>
              <a:t>گسسته سازی در مکان</a:t>
            </a:r>
            <a:r>
              <a:rPr lang="fa-IR" sz="2400">
                <a:solidFill>
                  <a:srgbClr val="CCECFF"/>
                </a:solidFill>
                <a:effectLst>
                  <a:outerShdw blurRad="38100" dist="38100" dir="2700000" algn="tl">
                    <a:srgbClr val="000000"/>
                  </a:outerShdw>
                </a:effectLst>
                <a:latin typeface="Times New Roman" pitchFamily="18" charset="0"/>
                <a:cs typeface="Times New Roman" pitchFamily="18" charset="0"/>
              </a:rPr>
              <a:t>: مش بندی-اعمال روشهای حجم محدود - المانهای محدود و تفاضل های محدود                                                       </a:t>
            </a:r>
          </a:p>
          <a:p>
            <a:pPr algn="r" rtl="1">
              <a:spcBef>
                <a:spcPct val="50000"/>
              </a:spcBef>
              <a:buFontTx/>
              <a:buChar char="-"/>
              <a:defRPr/>
            </a:pPr>
            <a:r>
              <a:rPr lang="fa-IR" sz="2400" u="sng">
                <a:solidFill>
                  <a:srgbClr val="CCECFF"/>
                </a:solidFill>
                <a:effectLst>
                  <a:outerShdw blurRad="38100" dist="38100" dir="2700000" algn="tl">
                    <a:srgbClr val="000000"/>
                  </a:outerShdw>
                </a:effectLst>
                <a:latin typeface="Times New Roman" pitchFamily="18" charset="0"/>
                <a:cs typeface="Times New Roman" pitchFamily="18" charset="0"/>
              </a:rPr>
              <a:t>گسسته سازی انرژی</a:t>
            </a:r>
            <a:r>
              <a:rPr lang="fa-IR" sz="2400">
                <a:solidFill>
                  <a:srgbClr val="CCECFF"/>
                </a:solidFill>
                <a:effectLst>
                  <a:outerShdw blurRad="38100" dist="38100" dir="2700000" algn="tl">
                    <a:srgbClr val="000000"/>
                  </a:outerShdw>
                </a:effectLst>
                <a:latin typeface="Times New Roman" pitchFamily="18" charset="0"/>
                <a:cs typeface="Times New Roman" pitchFamily="18" charset="0"/>
              </a:rPr>
              <a:t> : گروه بندی انرژی                                                          </a:t>
            </a:r>
            <a:r>
              <a:rPr lang="fa-IR" sz="2400" u="sng">
                <a:solidFill>
                  <a:srgbClr val="CCECFF"/>
                </a:solidFill>
                <a:effectLst>
                  <a:outerShdw blurRad="38100" dist="38100" dir="2700000" algn="tl">
                    <a:srgbClr val="000000"/>
                  </a:outerShdw>
                </a:effectLst>
                <a:latin typeface="Times New Roman" pitchFamily="18" charset="0"/>
                <a:cs typeface="Times New Roman" pitchFamily="18" charset="0"/>
              </a:rPr>
              <a:t>گسسته سازی متغير جهت(زاويه فضايی)</a:t>
            </a:r>
            <a:r>
              <a:rPr lang="fa-IR" sz="2400">
                <a:solidFill>
                  <a:srgbClr val="CCECFF"/>
                </a:solidFill>
                <a:effectLst>
                  <a:outerShdw blurRad="38100" dist="38100" dir="2700000" algn="tl">
                    <a:srgbClr val="000000"/>
                  </a:outerShdw>
                </a:effectLst>
                <a:latin typeface="Times New Roman" pitchFamily="18" charset="0"/>
                <a:cs typeface="Times New Roman" pitchFamily="18" charset="0"/>
              </a:rPr>
              <a:t> : مشکلترين نوع                                    </a:t>
            </a:r>
          </a:p>
          <a:p>
            <a:pPr algn="r">
              <a:spcBef>
                <a:spcPct val="50000"/>
              </a:spcBef>
              <a:buFontTx/>
              <a:buChar char="-"/>
              <a:defRPr/>
            </a:pPr>
            <a:r>
              <a:rPr lang="fa-IR" sz="2400" u="sng">
                <a:solidFill>
                  <a:srgbClr val="CCECFF"/>
                </a:solidFill>
                <a:effectLst>
                  <a:outerShdw blurRad="38100" dist="38100" dir="2700000" algn="tl">
                    <a:srgbClr val="000000"/>
                  </a:outerShdw>
                </a:effectLst>
                <a:latin typeface="Times New Roman" pitchFamily="18" charset="0"/>
                <a:cs typeface="Times New Roman" pitchFamily="18" charset="0"/>
              </a:rPr>
              <a:t>گسسته سازی زمانی:</a:t>
            </a:r>
            <a:r>
              <a:rPr lang="fa-IR" sz="2400">
                <a:solidFill>
                  <a:srgbClr val="CCECFF"/>
                </a:solidFill>
                <a:effectLst>
                  <a:outerShdw blurRad="38100" dist="38100" dir="2700000" algn="tl">
                    <a:srgbClr val="000000"/>
                  </a:outerShdw>
                </a:effectLst>
                <a:latin typeface="Times New Roman" pitchFamily="18" charset="0"/>
                <a:cs typeface="Times New Roman" pitchFamily="18" charset="0"/>
              </a:rPr>
              <a:t> در اغلب مسايل شامل حالت های گذرا  و وابسته به زمان انجام ميپذيرد-  مانند مسايل مصرف سوخت</a:t>
            </a:r>
            <a:r>
              <a:rPr lang="fa-IR" sz="2400">
                <a:effectLst>
                  <a:outerShdw blurRad="38100" dist="38100" dir="2700000" algn="tl">
                    <a:srgbClr val="000000"/>
                  </a:outerShdw>
                </a:effectLst>
                <a:latin typeface="Times New Roman" pitchFamily="18" charset="0"/>
                <a:cs typeface="Times New Roman" pitchFamily="18" charset="0"/>
              </a:rPr>
              <a:t>  </a:t>
            </a:r>
            <a:r>
              <a:rPr lang="en-US" sz="2400">
                <a:effectLst>
                  <a:outerShdw blurRad="38100" dist="38100" dir="2700000" algn="tl">
                    <a:srgbClr val="000000"/>
                  </a:outerShdw>
                </a:effectLst>
                <a:latin typeface="Times New Roman" pitchFamily="18" charset="0"/>
                <a:cs typeface="Times New Roman" pitchFamily="18" charset="0"/>
              </a:rPr>
              <a:t>  </a:t>
            </a:r>
            <a:endParaRPr lang="fa-IR" sz="2400">
              <a:effectLst>
                <a:outerShdw blurRad="38100" dist="38100" dir="2700000" algn="tl">
                  <a:srgbClr val="000000"/>
                </a:outerShdw>
              </a:effectLst>
              <a:latin typeface="Times New Roman" pitchFamily="18" charset="0"/>
              <a:cs typeface="Times New Roman" pitchFamily="18" charset="0"/>
            </a:endParaRPr>
          </a:p>
          <a:p>
            <a:pPr algn="r" rtl="1">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از طرفی روش های ويژه ديگری برای حل معادله ترابرد بر مبنای مدلی خاص توسعه </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يافته اند مانند :</a:t>
            </a:r>
            <a:r>
              <a:rPr lang="fa-IR" sz="2400">
                <a:effectLst>
                  <a:outerShdw blurRad="38100" dist="38100" dir="2700000" algn="tl">
                    <a:srgbClr val="000000"/>
                  </a:outerShdw>
                </a:effectLst>
                <a:latin typeface="Times New Roman" pitchFamily="18" charset="0"/>
                <a:cs typeface="Times New Roman" pitchFamily="18" charset="0"/>
              </a:rPr>
              <a:t>   </a:t>
            </a:r>
            <a:r>
              <a:rPr lang="fa-IR" sz="2400">
                <a:solidFill>
                  <a:schemeClr val="hlink"/>
                </a:solidFill>
                <a:effectLst>
                  <a:outerShdw blurRad="38100" dist="38100" dir="2700000" algn="tl">
                    <a:srgbClr val="000000"/>
                  </a:outerShdw>
                </a:effectLst>
                <a:latin typeface="Times New Roman" pitchFamily="18" charset="0"/>
                <a:cs typeface="Times New Roman" pitchFamily="18" charset="0"/>
              </a:rPr>
              <a:t>روش احتمال برخورد</a:t>
            </a:r>
            <a:endParaRPr lang="en-US" sz="2400">
              <a:solidFill>
                <a:schemeClr val="hlink"/>
              </a:solidFill>
              <a:effectLst>
                <a:outerShdw blurRad="38100" dist="38100" dir="2700000" algn="tl">
                  <a:srgbClr val="000000"/>
                </a:outerShdw>
              </a:effectLst>
              <a:latin typeface="Times New Roman" pitchFamily="18" charset="0"/>
              <a:cs typeface="Times New Roman" pitchFamily="18" charset="0"/>
            </a:endParaRPr>
          </a:p>
          <a:p>
            <a:pPr algn="r" rtl="1">
              <a:spcBef>
                <a:spcPct val="50000"/>
              </a:spcBef>
              <a:defRPr/>
            </a:pPr>
            <a:r>
              <a:rPr lang="en-US" sz="2400">
                <a:solidFill>
                  <a:schemeClr val="hlink"/>
                </a:solidFill>
                <a:effectLst>
                  <a:outerShdw blurRad="38100" dist="38100" dir="2700000" algn="tl">
                    <a:srgbClr val="000000"/>
                  </a:outerShdw>
                </a:effectLst>
                <a:latin typeface="Times New Roman" pitchFamily="18" charset="0"/>
                <a:cs typeface="Times New Roman" pitchFamily="18" charset="0"/>
              </a:rPr>
              <a:t>                             </a:t>
            </a:r>
            <a:r>
              <a:rPr lang="fa-IR" sz="2400">
                <a:solidFill>
                  <a:schemeClr val="hlink"/>
                </a:solidFill>
                <a:effectLst>
                  <a:outerShdw blurRad="38100" dist="38100" dir="2700000" algn="tl">
                    <a:srgbClr val="000000"/>
                  </a:outerShdw>
                </a:effectLst>
                <a:latin typeface="Times New Roman" pitchFamily="18" charset="0"/>
                <a:cs typeface="Times New Roman" pitchFamily="18" charset="0"/>
              </a:rPr>
              <a:t>روش </a:t>
            </a:r>
            <a:r>
              <a:rPr lang="en-US" sz="2400">
                <a:solidFill>
                  <a:schemeClr val="hlink"/>
                </a:solidFill>
                <a:effectLst>
                  <a:outerShdw blurRad="38100" dist="38100" dir="2700000" algn="tl">
                    <a:srgbClr val="000000"/>
                  </a:outerShdw>
                </a:effectLst>
                <a:latin typeface="Times New Roman" pitchFamily="18" charset="0"/>
                <a:cs typeface="Times New Roman" pitchFamily="18" charset="0"/>
              </a:rPr>
              <a:t> - SN</a:t>
            </a:r>
            <a:r>
              <a:rPr lang="fa-IR" sz="2400">
                <a:solidFill>
                  <a:schemeClr val="hlink"/>
                </a:solidFill>
                <a:effectLst>
                  <a:outerShdw blurRad="38100" dist="38100" dir="2700000" algn="tl">
                    <a:srgbClr val="000000"/>
                  </a:outerShdw>
                </a:effectLst>
                <a:latin typeface="Times New Roman" pitchFamily="18" charset="0"/>
                <a:cs typeface="Times New Roman" pitchFamily="18" charset="0"/>
              </a:rPr>
              <a:t>روش </a:t>
            </a:r>
            <a:r>
              <a:rPr lang="en-US" sz="2400">
                <a:solidFill>
                  <a:schemeClr val="hlink"/>
                </a:solidFill>
                <a:effectLst>
                  <a:outerShdw blurRad="38100" dist="38100" dir="2700000" algn="tl">
                    <a:srgbClr val="000000"/>
                  </a:outerShdw>
                </a:effectLst>
                <a:latin typeface="Times New Roman" pitchFamily="18" charset="0"/>
                <a:cs typeface="Times New Roman" pitchFamily="18" charset="0"/>
              </a:rPr>
              <a:t>PL</a:t>
            </a:r>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04800" y="400050"/>
            <a:ext cx="9144000" cy="709613"/>
          </a:xfrm>
          <a:prstGeom prst="rect">
            <a:avLst/>
          </a:prstGeom>
          <a:noFill/>
          <a:ln w="9525">
            <a:noFill/>
            <a:miter lim="800000"/>
            <a:headEnd/>
            <a:tailEnd/>
          </a:ln>
          <a:effectLst/>
        </p:spPr>
        <p:txBody>
          <a:bodyPr>
            <a:spAutoFit/>
          </a:bodyPr>
          <a:lstStyle/>
          <a:p>
            <a:pPr algn="ctr">
              <a:defRPr/>
            </a:pPr>
            <a:r>
              <a:rPr lang="en-US" sz="1600">
                <a:latin typeface="Times New Roman" pitchFamily="18" charset="0"/>
                <a:cs typeface="Times New Roman" pitchFamily="18" charset="0"/>
              </a:rPr>
              <a:t> </a:t>
            </a:r>
            <a:endParaRPr lang="en-US" sz="1000">
              <a:latin typeface="Times New Roman" pitchFamily="18" charset="0"/>
              <a:cs typeface="Times New Roman" pitchFamily="18" charset="0"/>
            </a:endParaRPr>
          </a:p>
          <a:p>
            <a:pPr eaLnBrk="0" hangingPunct="0">
              <a:defRPr/>
            </a:pPr>
            <a:r>
              <a:rPr lang="en-US" sz="1600" b="1">
                <a:solidFill>
                  <a:srgbClr val="66FF99"/>
                </a:solidFill>
                <a:effectLst>
                  <a:outerShdw blurRad="38100" dist="38100" dir="2700000" algn="tl">
                    <a:srgbClr val="000000"/>
                  </a:outerShdw>
                </a:effectLst>
                <a:latin typeface="Times New Roman" pitchFamily="18" charset="0"/>
                <a:cs typeface="Times New Roman" pitchFamily="18" charset="0"/>
              </a:rPr>
              <a:t>c).</a:t>
            </a:r>
            <a:r>
              <a:rPr lang="en-US" sz="1600">
                <a:solidFill>
                  <a:srgbClr val="66FF99"/>
                </a:solidFill>
                <a:effectLst>
                  <a:outerShdw blurRad="38100" dist="38100" dir="2700000" algn="tl">
                    <a:srgbClr val="000000"/>
                  </a:outerShdw>
                </a:effectLst>
                <a:latin typeface="Times New Roman" pitchFamily="18" charset="0"/>
                <a:cs typeface="Times New Roman" pitchFamily="18" charset="0"/>
              </a:rPr>
              <a:t> </a:t>
            </a:r>
            <a:r>
              <a:rPr lang="en-US" sz="1600" b="1">
                <a:solidFill>
                  <a:srgbClr val="66FF99"/>
                </a:solidFill>
                <a:effectLst>
                  <a:outerShdw blurRad="38100" dist="38100" dir="2700000" algn="tl">
                    <a:srgbClr val="000000"/>
                  </a:outerShdw>
                </a:effectLst>
                <a:latin typeface="Times New Roman" pitchFamily="18" charset="0"/>
                <a:cs typeface="Times New Roman" pitchFamily="18" charset="0"/>
              </a:rPr>
              <a:t>Three groups :</a:t>
            </a:r>
            <a:r>
              <a:rPr lang="en-US" sz="1600">
                <a:solidFill>
                  <a:srgbClr val="66FF99"/>
                </a:solidFill>
                <a:effectLst>
                  <a:outerShdw blurRad="38100" dist="38100" dir="2700000" algn="tl">
                    <a:srgbClr val="000000"/>
                  </a:outerShdw>
                </a:effectLst>
                <a:latin typeface="Times New Roman" pitchFamily="18" charset="0"/>
                <a:cs typeface="Times New Roman" pitchFamily="18" charset="0"/>
              </a:rPr>
              <a:t> Used for ORIGEN radioisotope production Calculations</a:t>
            </a:r>
            <a:r>
              <a:rPr lang="en-US" sz="1400">
                <a:latin typeface="Times New Roman" pitchFamily="18" charset="0"/>
                <a:cs typeface="Times New Roman" pitchFamily="18" charset="0"/>
              </a:rPr>
              <a:t>.</a:t>
            </a:r>
            <a:endParaRPr lang="en-US" sz="1000">
              <a:latin typeface="Times New Roman" pitchFamily="18" charset="0"/>
              <a:cs typeface="Times New Roman" pitchFamily="18" charset="0"/>
            </a:endParaRPr>
          </a:p>
          <a:p>
            <a:pPr eaLnBrk="0" hangingPunct="0">
              <a:defRPr/>
            </a:pPr>
            <a:endParaRPr lang="en-US" sz="2400">
              <a:latin typeface="Times New Roman" pitchFamily="18" charset="0"/>
              <a:cs typeface="Times New Roman" pitchFamily="18" charset="0"/>
            </a:endParaRPr>
          </a:p>
        </p:txBody>
      </p:sp>
      <p:grpSp>
        <p:nvGrpSpPr>
          <p:cNvPr id="74755" name="Group 3"/>
          <p:cNvGrpSpPr>
            <a:grpSpLocks/>
          </p:cNvGrpSpPr>
          <p:nvPr/>
        </p:nvGrpSpPr>
        <p:grpSpPr bwMode="auto">
          <a:xfrm>
            <a:off x="711200" y="1257300"/>
            <a:ext cx="7054850" cy="2179638"/>
            <a:chOff x="-4" y="6568"/>
            <a:chExt cx="3333" cy="1830"/>
          </a:xfrm>
        </p:grpSpPr>
        <p:grpSp>
          <p:nvGrpSpPr>
            <p:cNvPr id="74787" name="Group 4"/>
            <p:cNvGrpSpPr>
              <a:grpSpLocks/>
            </p:cNvGrpSpPr>
            <p:nvPr/>
          </p:nvGrpSpPr>
          <p:grpSpPr bwMode="auto">
            <a:xfrm>
              <a:off x="0" y="6572"/>
              <a:ext cx="3325" cy="1822"/>
              <a:chOff x="0" y="6572"/>
              <a:chExt cx="3325" cy="1822"/>
            </a:xfrm>
          </p:grpSpPr>
          <p:grpSp>
            <p:nvGrpSpPr>
              <p:cNvPr id="74789" name="Group 5"/>
              <p:cNvGrpSpPr>
                <a:grpSpLocks/>
              </p:cNvGrpSpPr>
              <p:nvPr/>
            </p:nvGrpSpPr>
            <p:grpSpPr bwMode="auto">
              <a:xfrm>
                <a:off x="0" y="6572"/>
                <a:ext cx="597" cy="556"/>
                <a:chOff x="0" y="6572"/>
                <a:chExt cx="597" cy="556"/>
              </a:xfrm>
            </p:grpSpPr>
            <p:sp>
              <p:nvSpPr>
                <p:cNvPr id="74823" name="Rectangle 6"/>
                <p:cNvSpPr>
                  <a:spLocks noChangeArrowheads="1"/>
                </p:cNvSpPr>
                <p:nvPr/>
              </p:nvSpPr>
              <p:spPr bwMode="auto">
                <a:xfrm>
                  <a:off x="43" y="6572"/>
                  <a:ext cx="511"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solidFill>
                        <a:srgbClr val="CCECFF"/>
                      </a:solidFill>
                      <a:latin typeface="Times New Roman" panose="02020603050405020304" pitchFamily="18" charset="0"/>
                      <a:cs typeface="Times New Roman" panose="02020603050405020304" pitchFamily="18" charset="0"/>
                    </a:rPr>
                    <a:t>Energy group</a:t>
                  </a:r>
                  <a:r>
                    <a:rPr lang="en-US" sz="1400" b="1">
                      <a:latin typeface="Times New Roman" panose="02020603050405020304" pitchFamily="18" charset="0"/>
                      <a:cs typeface="Times New Roman" panose="02020603050405020304" pitchFamily="18" charset="0"/>
                    </a:rPr>
                    <a:t> </a:t>
                  </a:r>
                  <a:endParaRPr lang="en-US" sz="10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p:txBody>
            </p:sp>
            <p:sp>
              <p:nvSpPr>
                <p:cNvPr id="74824" name="Rectangle 7"/>
                <p:cNvSpPr>
                  <a:spLocks noChangeArrowheads="1"/>
                </p:cNvSpPr>
                <p:nvPr/>
              </p:nvSpPr>
              <p:spPr bwMode="auto">
                <a:xfrm>
                  <a:off x="0" y="6572"/>
                  <a:ext cx="597" cy="55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4790" name="Group 8"/>
              <p:cNvGrpSpPr>
                <a:grpSpLocks/>
              </p:cNvGrpSpPr>
              <p:nvPr/>
            </p:nvGrpSpPr>
            <p:grpSpPr bwMode="auto">
              <a:xfrm>
                <a:off x="597" y="6572"/>
                <a:ext cx="1202" cy="556"/>
                <a:chOff x="597" y="6572"/>
                <a:chExt cx="1202" cy="556"/>
              </a:xfrm>
            </p:grpSpPr>
            <p:sp>
              <p:nvSpPr>
                <p:cNvPr id="74821" name="Rectangle 9"/>
                <p:cNvSpPr>
                  <a:spLocks noChangeArrowheads="1"/>
                </p:cNvSpPr>
                <p:nvPr/>
              </p:nvSpPr>
              <p:spPr bwMode="auto">
                <a:xfrm>
                  <a:off x="640" y="6572"/>
                  <a:ext cx="1116"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solidFill>
                        <a:srgbClr val="CCECFF"/>
                      </a:solidFill>
                      <a:latin typeface="Times New Roman" panose="02020603050405020304" pitchFamily="18" charset="0"/>
                      <a:cs typeface="Times New Roman" panose="02020603050405020304" pitchFamily="18" charset="0"/>
                    </a:rPr>
                    <a:t>WIMSD group</a:t>
                  </a:r>
                  <a:endParaRPr lang="en-US" sz="1000">
                    <a:solidFill>
                      <a:srgbClr val="CCECFF"/>
                    </a:solidFill>
                    <a:latin typeface="Times New Roman" panose="02020603050405020304" pitchFamily="18" charset="0"/>
                    <a:cs typeface="Times New Roman" panose="02020603050405020304" pitchFamily="18" charset="0"/>
                  </a:endParaRPr>
                </a:p>
                <a:p>
                  <a:pPr algn="ctr"/>
                  <a:r>
                    <a:rPr lang="en-US" sz="1400" b="1">
                      <a:solidFill>
                        <a:srgbClr val="CCECFF"/>
                      </a:solidFill>
                      <a:latin typeface="Times New Roman" panose="02020603050405020304" pitchFamily="18" charset="0"/>
                      <a:cs typeface="Times New Roman" panose="02020603050405020304" pitchFamily="18" charset="0"/>
                    </a:rPr>
                    <a:t>structure</a:t>
                  </a:r>
                  <a:endParaRPr lang="en-US" sz="1000">
                    <a:solidFill>
                      <a:srgbClr val="CCECFF"/>
                    </a:solidFill>
                    <a:latin typeface="Times New Roman" panose="02020603050405020304" pitchFamily="18" charset="0"/>
                    <a:cs typeface="Times New Roman" panose="02020603050405020304" pitchFamily="18" charset="0"/>
                  </a:endParaRPr>
                </a:p>
                <a:p>
                  <a:pPr algn="ctr"/>
                  <a:endParaRPr lang="en-US" sz="2400">
                    <a:solidFill>
                      <a:srgbClr val="CCECFF"/>
                    </a:solidFill>
                    <a:latin typeface="Times New Roman" panose="02020603050405020304" pitchFamily="18" charset="0"/>
                    <a:cs typeface="Times New Roman" panose="02020603050405020304" pitchFamily="18" charset="0"/>
                  </a:endParaRPr>
                </a:p>
              </p:txBody>
            </p:sp>
            <p:sp>
              <p:nvSpPr>
                <p:cNvPr id="74822" name="Rectangle 10"/>
                <p:cNvSpPr>
                  <a:spLocks noChangeArrowheads="1"/>
                </p:cNvSpPr>
                <p:nvPr/>
              </p:nvSpPr>
              <p:spPr bwMode="auto">
                <a:xfrm>
                  <a:off x="597" y="6572"/>
                  <a:ext cx="1202" cy="55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4791" name="Group 11"/>
              <p:cNvGrpSpPr>
                <a:grpSpLocks/>
              </p:cNvGrpSpPr>
              <p:nvPr/>
            </p:nvGrpSpPr>
            <p:grpSpPr bwMode="auto">
              <a:xfrm>
                <a:off x="1799" y="6572"/>
                <a:ext cx="1526" cy="556"/>
                <a:chOff x="1799" y="6572"/>
                <a:chExt cx="1526" cy="556"/>
              </a:xfrm>
            </p:grpSpPr>
            <p:sp>
              <p:nvSpPr>
                <p:cNvPr id="74819" name="Rectangle 12"/>
                <p:cNvSpPr>
                  <a:spLocks noChangeArrowheads="1"/>
                </p:cNvSpPr>
                <p:nvPr/>
              </p:nvSpPr>
              <p:spPr bwMode="auto">
                <a:xfrm>
                  <a:off x="1842" y="6572"/>
                  <a:ext cx="1440"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b="1">
                      <a:solidFill>
                        <a:srgbClr val="CCECFF"/>
                      </a:solidFill>
                      <a:latin typeface="Times New Roman" panose="02020603050405020304" pitchFamily="18" charset="0"/>
                      <a:cs typeface="Times New Roman" panose="02020603050405020304" pitchFamily="18" charset="0"/>
                    </a:rPr>
                    <a:t>Energy range  </a:t>
                  </a:r>
                  <a:endParaRPr lang="en-US" sz="1600">
                    <a:solidFill>
                      <a:srgbClr val="CCECFF"/>
                    </a:solidFill>
                    <a:latin typeface="Times New Roman" panose="02020603050405020304" pitchFamily="18" charset="0"/>
                    <a:cs typeface="Times New Roman" panose="02020603050405020304" pitchFamily="18" charset="0"/>
                  </a:endParaRPr>
                </a:p>
                <a:p>
                  <a:pPr algn="ctr"/>
                  <a:r>
                    <a:rPr lang="en-US" sz="1600" b="1">
                      <a:solidFill>
                        <a:srgbClr val="CCECFF"/>
                      </a:solidFill>
                      <a:latin typeface="Times New Roman" panose="02020603050405020304" pitchFamily="18" charset="0"/>
                      <a:cs typeface="Times New Roman" panose="02020603050405020304" pitchFamily="18" charset="0"/>
                    </a:rPr>
                    <a:t>(Mev)</a:t>
                  </a:r>
                  <a:endParaRPr lang="en-US" sz="1600">
                    <a:solidFill>
                      <a:srgbClr val="CCECFF"/>
                    </a:solidFill>
                    <a:latin typeface="Times New Roman" panose="02020603050405020304" pitchFamily="18" charset="0"/>
                    <a:cs typeface="Times New Roman" panose="02020603050405020304" pitchFamily="18" charset="0"/>
                  </a:endParaRPr>
                </a:p>
                <a:p>
                  <a:pPr algn="ctr"/>
                  <a:endParaRPr lang="en-US" sz="1600">
                    <a:solidFill>
                      <a:srgbClr val="CCECFF"/>
                    </a:solidFill>
                    <a:latin typeface="Times New Roman" panose="02020603050405020304" pitchFamily="18" charset="0"/>
                    <a:cs typeface="Times New Roman" panose="02020603050405020304" pitchFamily="18" charset="0"/>
                  </a:endParaRPr>
                </a:p>
              </p:txBody>
            </p:sp>
            <p:sp>
              <p:nvSpPr>
                <p:cNvPr id="74820" name="Rectangle 13"/>
                <p:cNvSpPr>
                  <a:spLocks noChangeArrowheads="1"/>
                </p:cNvSpPr>
                <p:nvPr/>
              </p:nvSpPr>
              <p:spPr bwMode="auto">
                <a:xfrm>
                  <a:off x="1799" y="6572"/>
                  <a:ext cx="1526" cy="55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4792" name="Group 14"/>
              <p:cNvGrpSpPr>
                <a:grpSpLocks/>
              </p:cNvGrpSpPr>
              <p:nvPr/>
            </p:nvGrpSpPr>
            <p:grpSpPr bwMode="auto">
              <a:xfrm>
                <a:off x="0" y="7128"/>
                <a:ext cx="597" cy="422"/>
                <a:chOff x="0" y="7128"/>
                <a:chExt cx="597" cy="422"/>
              </a:xfrm>
            </p:grpSpPr>
            <p:sp>
              <p:nvSpPr>
                <p:cNvPr id="74817" name="Rectangle 15"/>
                <p:cNvSpPr>
                  <a:spLocks noChangeArrowheads="1"/>
                </p:cNvSpPr>
                <p:nvPr/>
              </p:nvSpPr>
              <p:spPr bwMode="auto">
                <a:xfrm>
                  <a:off x="43" y="7128"/>
                  <a:ext cx="511"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1 </a:t>
                  </a:r>
                  <a:endParaRPr lang="en-US" sz="10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p:txBody>
            </p:sp>
            <p:sp>
              <p:nvSpPr>
                <p:cNvPr id="74818" name="Rectangle 16"/>
                <p:cNvSpPr>
                  <a:spLocks noChangeArrowheads="1"/>
                </p:cNvSpPr>
                <p:nvPr/>
              </p:nvSpPr>
              <p:spPr bwMode="auto">
                <a:xfrm>
                  <a:off x="0" y="7128"/>
                  <a:ext cx="597"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4793" name="Group 17"/>
              <p:cNvGrpSpPr>
                <a:grpSpLocks/>
              </p:cNvGrpSpPr>
              <p:nvPr/>
            </p:nvGrpSpPr>
            <p:grpSpPr bwMode="auto">
              <a:xfrm>
                <a:off x="597" y="7128"/>
                <a:ext cx="1202" cy="422"/>
                <a:chOff x="597" y="7128"/>
                <a:chExt cx="1202" cy="422"/>
              </a:xfrm>
            </p:grpSpPr>
            <p:sp>
              <p:nvSpPr>
                <p:cNvPr id="74815" name="Rectangle 18"/>
                <p:cNvSpPr>
                  <a:spLocks noChangeArrowheads="1"/>
                </p:cNvSpPr>
                <p:nvPr/>
              </p:nvSpPr>
              <p:spPr bwMode="auto">
                <a:xfrm>
                  <a:off x="640" y="7128"/>
                  <a:ext cx="11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1 - 5 , Fast</a:t>
                  </a:r>
                </a:p>
                <a:p>
                  <a:pPr algn="ctr"/>
                  <a:endParaRPr lang="en-US" sz="2400">
                    <a:latin typeface="Times New Roman" panose="02020603050405020304" pitchFamily="18" charset="0"/>
                    <a:cs typeface="Times New Roman" panose="02020603050405020304" pitchFamily="18" charset="0"/>
                  </a:endParaRPr>
                </a:p>
              </p:txBody>
            </p:sp>
            <p:sp>
              <p:nvSpPr>
                <p:cNvPr id="74816" name="Rectangle 19"/>
                <p:cNvSpPr>
                  <a:spLocks noChangeArrowheads="1"/>
                </p:cNvSpPr>
                <p:nvPr/>
              </p:nvSpPr>
              <p:spPr bwMode="auto">
                <a:xfrm>
                  <a:off x="597" y="7128"/>
                  <a:ext cx="1202"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4794" name="Group 20"/>
              <p:cNvGrpSpPr>
                <a:grpSpLocks/>
              </p:cNvGrpSpPr>
              <p:nvPr/>
            </p:nvGrpSpPr>
            <p:grpSpPr bwMode="auto">
              <a:xfrm>
                <a:off x="1799" y="7128"/>
                <a:ext cx="1526" cy="422"/>
                <a:chOff x="1799" y="7128"/>
                <a:chExt cx="1526" cy="422"/>
              </a:xfrm>
            </p:grpSpPr>
            <p:sp>
              <p:nvSpPr>
                <p:cNvPr id="74813" name="Rectangle 21"/>
                <p:cNvSpPr>
                  <a:spLocks noChangeArrowheads="1"/>
                </p:cNvSpPr>
                <p:nvPr/>
              </p:nvSpPr>
              <p:spPr bwMode="auto">
                <a:xfrm>
                  <a:off x="1842" y="7128"/>
                  <a:ext cx="144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10.0 - 0.821</a:t>
                  </a:r>
                </a:p>
                <a:p>
                  <a:pPr algn="ctr"/>
                  <a:endParaRPr lang="en-US" sz="1600">
                    <a:solidFill>
                      <a:schemeClr val="tx2"/>
                    </a:solidFill>
                    <a:latin typeface="Times New Roman" panose="02020603050405020304" pitchFamily="18" charset="0"/>
                    <a:cs typeface="Times New Roman" panose="02020603050405020304" pitchFamily="18" charset="0"/>
                  </a:endParaRPr>
                </a:p>
              </p:txBody>
            </p:sp>
            <p:sp>
              <p:nvSpPr>
                <p:cNvPr id="74814" name="Rectangle 22"/>
                <p:cNvSpPr>
                  <a:spLocks noChangeArrowheads="1"/>
                </p:cNvSpPr>
                <p:nvPr/>
              </p:nvSpPr>
              <p:spPr bwMode="auto">
                <a:xfrm>
                  <a:off x="1799" y="7128"/>
                  <a:ext cx="1526"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4795" name="Group 23"/>
              <p:cNvGrpSpPr>
                <a:grpSpLocks/>
              </p:cNvGrpSpPr>
              <p:nvPr/>
            </p:nvGrpSpPr>
            <p:grpSpPr bwMode="auto">
              <a:xfrm>
                <a:off x="0" y="7550"/>
                <a:ext cx="597" cy="422"/>
                <a:chOff x="0" y="7550"/>
                <a:chExt cx="597" cy="422"/>
              </a:xfrm>
            </p:grpSpPr>
            <p:sp>
              <p:nvSpPr>
                <p:cNvPr id="74811" name="Rectangle 24"/>
                <p:cNvSpPr>
                  <a:spLocks noChangeArrowheads="1"/>
                </p:cNvSpPr>
                <p:nvPr/>
              </p:nvSpPr>
              <p:spPr bwMode="auto">
                <a:xfrm>
                  <a:off x="43" y="7550"/>
                  <a:ext cx="511"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2</a:t>
                  </a:r>
                  <a:endParaRPr lang="en-US" sz="10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p:txBody>
            </p:sp>
            <p:sp>
              <p:nvSpPr>
                <p:cNvPr id="74812" name="Rectangle 25"/>
                <p:cNvSpPr>
                  <a:spLocks noChangeArrowheads="1"/>
                </p:cNvSpPr>
                <p:nvPr/>
              </p:nvSpPr>
              <p:spPr bwMode="auto">
                <a:xfrm>
                  <a:off x="0" y="7550"/>
                  <a:ext cx="597"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4796" name="Group 26"/>
              <p:cNvGrpSpPr>
                <a:grpSpLocks/>
              </p:cNvGrpSpPr>
              <p:nvPr/>
            </p:nvGrpSpPr>
            <p:grpSpPr bwMode="auto">
              <a:xfrm>
                <a:off x="597" y="7550"/>
                <a:ext cx="1202" cy="422"/>
                <a:chOff x="597" y="7550"/>
                <a:chExt cx="1202" cy="422"/>
              </a:xfrm>
            </p:grpSpPr>
            <p:sp>
              <p:nvSpPr>
                <p:cNvPr id="74809" name="Rectangle 27"/>
                <p:cNvSpPr>
                  <a:spLocks noChangeArrowheads="1"/>
                </p:cNvSpPr>
                <p:nvPr/>
              </p:nvSpPr>
              <p:spPr bwMode="auto">
                <a:xfrm>
                  <a:off x="640" y="7550"/>
                  <a:ext cx="11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6 - 32 ,Resonance</a:t>
                  </a:r>
                </a:p>
                <a:p>
                  <a:pPr algn="ctr"/>
                  <a:endParaRPr lang="en-US" sz="1600">
                    <a:solidFill>
                      <a:schemeClr val="tx2"/>
                    </a:solidFill>
                    <a:latin typeface="Times New Roman" panose="02020603050405020304" pitchFamily="18" charset="0"/>
                    <a:cs typeface="Times New Roman" panose="02020603050405020304" pitchFamily="18" charset="0"/>
                  </a:endParaRPr>
                </a:p>
              </p:txBody>
            </p:sp>
            <p:sp>
              <p:nvSpPr>
                <p:cNvPr id="74810" name="Rectangle 28"/>
                <p:cNvSpPr>
                  <a:spLocks noChangeArrowheads="1"/>
                </p:cNvSpPr>
                <p:nvPr/>
              </p:nvSpPr>
              <p:spPr bwMode="auto">
                <a:xfrm>
                  <a:off x="597" y="7550"/>
                  <a:ext cx="1202"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4797" name="Group 29"/>
              <p:cNvGrpSpPr>
                <a:grpSpLocks/>
              </p:cNvGrpSpPr>
              <p:nvPr/>
            </p:nvGrpSpPr>
            <p:grpSpPr bwMode="auto">
              <a:xfrm>
                <a:off x="1799" y="7550"/>
                <a:ext cx="1526" cy="422"/>
                <a:chOff x="1799" y="7550"/>
                <a:chExt cx="1526" cy="422"/>
              </a:xfrm>
            </p:grpSpPr>
            <p:sp>
              <p:nvSpPr>
                <p:cNvPr id="74807" name="Rectangle 30"/>
                <p:cNvSpPr>
                  <a:spLocks noChangeArrowheads="1"/>
                </p:cNvSpPr>
                <p:nvPr/>
              </p:nvSpPr>
              <p:spPr bwMode="auto">
                <a:xfrm>
                  <a:off x="1842" y="7550"/>
                  <a:ext cx="144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0.821 - 1.30E-6</a:t>
                  </a:r>
                </a:p>
                <a:p>
                  <a:pPr algn="ctr"/>
                  <a:endParaRPr lang="en-US" sz="1600">
                    <a:solidFill>
                      <a:schemeClr val="tx2"/>
                    </a:solidFill>
                    <a:latin typeface="Times New Roman" panose="02020603050405020304" pitchFamily="18" charset="0"/>
                    <a:cs typeface="Times New Roman" panose="02020603050405020304" pitchFamily="18" charset="0"/>
                  </a:endParaRPr>
                </a:p>
              </p:txBody>
            </p:sp>
            <p:sp>
              <p:nvSpPr>
                <p:cNvPr id="74808" name="Rectangle 31"/>
                <p:cNvSpPr>
                  <a:spLocks noChangeArrowheads="1"/>
                </p:cNvSpPr>
                <p:nvPr/>
              </p:nvSpPr>
              <p:spPr bwMode="auto">
                <a:xfrm>
                  <a:off x="1799" y="7550"/>
                  <a:ext cx="1526"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4798" name="Group 32"/>
              <p:cNvGrpSpPr>
                <a:grpSpLocks/>
              </p:cNvGrpSpPr>
              <p:nvPr/>
            </p:nvGrpSpPr>
            <p:grpSpPr bwMode="auto">
              <a:xfrm>
                <a:off x="0" y="7972"/>
                <a:ext cx="597" cy="422"/>
                <a:chOff x="0" y="7972"/>
                <a:chExt cx="597" cy="422"/>
              </a:xfrm>
            </p:grpSpPr>
            <p:sp>
              <p:nvSpPr>
                <p:cNvPr id="74805" name="Rectangle 33"/>
                <p:cNvSpPr>
                  <a:spLocks noChangeArrowheads="1"/>
                </p:cNvSpPr>
                <p:nvPr/>
              </p:nvSpPr>
              <p:spPr bwMode="auto">
                <a:xfrm>
                  <a:off x="43" y="7972"/>
                  <a:ext cx="511"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3</a:t>
                  </a:r>
                  <a:endParaRPr lang="en-US" sz="10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p:txBody>
            </p:sp>
            <p:sp>
              <p:nvSpPr>
                <p:cNvPr id="74806" name="Rectangle 34"/>
                <p:cNvSpPr>
                  <a:spLocks noChangeArrowheads="1"/>
                </p:cNvSpPr>
                <p:nvPr/>
              </p:nvSpPr>
              <p:spPr bwMode="auto">
                <a:xfrm>
                  <a:off x="0" y="7972"/>
                  <a:ext cx="597"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4799" name="Group 35"/>
              <p:cNvGrpSpPr>
                <a:grpSpLocks/>
              </p:cNvGrpSpPr>
              <p:nvPr/>
            </p:nvGrpSpPr>
            <p:grpSpPr bwMode="auto">
              <a:xfrm>
                <a:off x="597" y="7972"/>
                <a:ext cx="1202" cy="422"/>
                <a:chOff x="597" y="7972"/>
                <a:chExt cx="1202" cy="422"/>
              </a:xfrm>
            </p:grpSpPr>
            <p:sp>
              <p:nvSpPr>
                <p:cNvPr id="74803" name="Rectangle 36"/>
                <p:cNvSpPr>
                  <a:spLocks noChangeArrowheads="1"/>
                </p:cNvSpPr>
                <p:nvPr/>
              </p:nvSpPr>
              <p:spPr bwMode="auto">
                <a:xfrm>
                  <a:off x="640" y="7972"/>
                  <a:ext cx="11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33 - 69, Thermal</a:t>
                  </a:r>
                </a:p>
                <a:p>
                  <a:pPr algn="ctr"/>
                  <a:endParaRPr lang="en-US" sz="2400">
                    <a:latin typeface="Times New Roman" panose="02020603050405020304" pitchFamily="18" charset="0"/>
                    <a:cs typeface="Times New Roman" panose="02020603050405020304" pitchFamily="18" charset="0"/>
                  </a:endParaRPr>
                </a:p>
              </p:txBody>
            </p:sp>
            <p:sp>
              <p:nvSpPr>
                <p:cNvPr id="74804" name="Rectangle 37"/>
                <p:cNvSpPr>
                  <a:spLocks noChangeArrowheads="1"/>
                </p:cNvSpPr>
                <p:nvPr/>
              </p:nvSpPr>
              <p:spPr bwMode="auto">
                <a:xfrm>
                  <a:off x="597" y="7972"/>
                  <a:ext cx="1202"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4800" name="Group 38"/>
              <p:cNvGrpSpPr>
                <a:grpSpLocks/>
              </p:cNvGrpSpPr>
              <p:nvPr/>
            </p:nvGrpSpPr>
            <p:grpSpPr bwMode="auto">
              <a:xfrm>
                <a:off x="1799" y="7972"/>
                <a:ext cx="1526" cy="422"/>
                <a:chOff x="1799" y="7972"/>
                <a:chExt cx="1526" cy="422"/>
              </a:xfrm>
            </p:grpSpPr>
            <p:sp>
              <p:nvSpPr>
                <p:cNvPr id="74801" name="Rectangle 39"/>
                <p:cNvSpPr>
                  <a:spLocks noChangeArrowheads="1"/>
                </p:cNvSpPr>
                <p:nvPr/>
              </p:nvSpPr>
              <p:spPr bwMode="auto">
                <a:xfrm>
                  <a:off x="1842" y="7972"/>
                  <a:ext cx="144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1.30E-6 - 0.0000</a:t>
                  </a:r>
                </a:p>
                <a:p>
                  <a:pPr algn="ctr"/>
                  <a:endParaRPr lang="en-US" sz="1600">
                    <a:solidFill>
                      <a:schemeClr val="tx2"/>
                    </a:solidFill>
                    <a:latin typeface="Times New Roman" panose="02020603050405020304" pitchFamily="18" charset="0"/>
                    <a:cs typeface="Times New Roman" panose="02020603050405020304" pitchFamily="18" charset="0"/>
                  </a:endParaRPr>
                </a:p>
              </p:txBody>
            </p:sp>
            <p:sp>
              <p:nvSpPr>
                <p:cNvPr id="74802" name="Rectangle 40"/>
                <p:cNvSpPr>
                  <a:spLocks noChangeArrowheads="1"/>
                </p:cNvSpPr>
                <p:nvPr/>
              </p:nvSpPr>
              <p:spPr bwMode="auto">
                <a:xfrm>
                  <a:off x="1799" y="7972"/>
                  <a:ext cx="1526"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sp>
          <p:nvSpPr>
            <p:cNvPr id="74788" name="Rectangle 41"/>
            <p:cNvSpPr>
              <a:spLocks noChangeArrowheads="1"/>
            </p:cNvSpPr>
            <p:nvPr/>
          </p:nvSpPr>
          <p:spPr bwMode="auto">
            <a:xfrm>
              <a:off x="-4" y="6568"/>
              <a:ext cx="3333" cy="1830"/>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
        <p:nvSpPr>
          <p:cNvPr id="37930" name="Rectangle 42"/>
          <p:cNvSpPr>
            <a:spLocks noChangeArrowheads="1"/>
          </p:cNvSpPr>
          <p:nvPr/>
        </p:nvSpPr>
        <p:spPr bwMode="auto">
          <a:xfrm>
            <a:off x="406400" y="3886200"/>
            <a:ext cx="9144000" cy="619125"/>
          </a:xfrm>
          <a:prstGeom prst="rect">
            <a:avLst/>
          </a:prstGeom>
          <a:noFill/>
          <a:ln w="9525">
            <a:noFill/>
            <a:miter lim="800000"/>
            <a:headEnd/>
            <a:tailEnd/>
          </a:ln>
          <a:effectLst/>
        </p:spPr>
        <p:txBody>
          <a:bodyPr>
            <a:spAutoFit/>
          </a:bodyPr>
          <a:lstStyle/>
          <a:p>
            <a:pPr>
              <a:defRPr/>
            </a:pPr>
            <a:r>
              <a:rPr lang="en-US" sz="1600">
                <a:latin typeface="Times New Roman" pitchFamily="18" charset="0"/>
                <a:cs typeface="Times New Roman" pitchFamily="18" charset="0"/>
              </a:rPr>
              <a:t> </a:t>
            </a:r>
            <a:endParaRPr lang="en-US" sz="1000">
              <a:latin typeface="Times New Roman" pitchFamily="18" charset="0"/>
              <a:cs typeface="Times New Roman" pitchFamily="18" charset="0"/>
            </a:endParaRPr>
          </a:p>
          <a:p>
            <a:pPr eaLnBrk="0" hangingPunct="0">
              <a:defRPr/>
            </a:pPr>
            <a:r>
              <a:rPr lang="en-US" sz="1600" b="1">
                <a:solidFill>
                  <a:srgbClr val="66FF99"/>
                </a:solidFill>
                <a:effectLst>
                  <a:outerShdw blurRad="38100" dist="38100" dir="2700000" algn="tl">
                    <a:srgbClr val="000000"/>
                  </a:outerShdw>
                </a:effectLst>
                <a:latin typeface="Times New Roman" pitchFamily="18" charset="0"/>
                <a:cs typeface="Times New Roman" pitchFamily="18" charset="0"/>
              </a:rPr>
              <a:t>d).</a:t>
            </a:r>
            <a:r>
              <a:rPr lang="en-US" sz="1600">
                <a:solidFill>
                  <a:srgbClr val="66FF99"/>
                </a:solidFill>
                <a:effectLst>
                  <a:outerShdw blurRad="38100" dist="38100" dir="2700000" algn="tl">
                    <a:srgbClr val="000000"/>
                  </a:outerShdw>
                </a:effectLst>
                <a:latin typeface="Times New Roman" pitchFamily="18" charset="0"/>
                <a:cs typeface="Times New Roman" pitchFamily="18" charset="0"/>
              </a:rPr>
              <a:t> </a:t>
            </a:r>
            <a:r>
              <a:rPr lang="en-US" sz="1600" b="1">
                <a:solidFill>
                  <a:srgbClr val="66FF99"/>
                </a:solidFill>
                <a:effectLst>
                  <a:outerShdw blurRad="38100" dist="38100" dir="2700000" algn="tl">
                    <a:srgbClr val="000000"/>
                  </a:outerShdw>
                </a:effectLst>
                <a:latin typeface="Times New Roman" pitchFamily="18" charset="0"/>
                <a:cs typeface="Times New Roman" pitchFamily="18" charset="0"/>
              </a:rPr>
              <a:t>Two groups :</a:t>
            </a:r>
            <a:r>
              <a:rPr lang="en-US" sz="1600">
                <a:solidFill>
                  <a:srgbClr val="66FF99"/>
                </a:solidFill>
                <a:effectLst>
                  <a:outerShdw blurRad="38100" dist="38100" dir="2700000" algn="tl">
                    <a:srgbClr val="000000"/>
                  </a:outerShdw>
                </a:effectLst>
                <a:latin typeface="Times New Roman" pitchFamily="18" charset="0"/>
                <a:cs typeface="Times New Roman" pitchFamily="18" charset="0"/>
              </a:rPr>
              <a:t> Used for CITATION core calculations</a:t>
            </a:r>
            <a:r>
              <a:rPr lang="en-US" sz="1600">
                <a:solidFill>
                  <a:srgbClr val="66FF99"/>
                </a:solidFill>
                <a:latin typeface="Times New Roman" pitchFamily="18" charset="0"/>
                <a:cs typeface="Times New Roman" pitchFamily="18" charset="0"/>
              </a:rPr>
              <a:t>.</a:t>
            </a:r>
          </a:p>
          <a:p>
            <a:pPr eaLnBrk="0" hangingPunct="0">
              <a:defRPr/>
            </a:pPr>
            <a:endParaRPr lang="en-US" sz="1600">
              <a:solidFill>
                <a:srgbClr val="66FF99"/>
              </a:solidFill>
              <a:latin typeface="Times New Roman" pitchFamily="18" charset="0"/>
              <a:cs typeface="Times New Roman" pitchFamily="18" charset="0"/>
            </a:endParaRPr>
          </a:p>
        </p:txBody>
      </p:sp>
      <p:grpSp>
        <p:nvGrpSpPr>
          <p:cNvPr id="74757" name="Group 43"/>
          <p:cNvGrpSpPr>
            <a:grpSpLocks/>
          </p:cNvGrpSpPr>
          <p:nvPr/>
        </p:nvGrpSpPr>
        <p:grpSpPr bwMode="auto">
          <a:xfrm>
            <a:off x="914400" y="4572000"/>
            <a:ext cx="7054850" cy="1676400"/>
            <a:chOff x="-4" y="8990"/>
            <a:chExt cx="3333" cy="1408"/>
          </a:xfrm>
        </p:grpSpPr>
        <p:grpSp>
          <p:nvGrpSpPr>
            <p:cNvPr id="74758" name="Group 44"/>
            <p:cNvGrpSpPr>
              <a:grpSpLocks/>
            </p:cNvGrpSpPr>
            <p:nvPr/>
          </p:nvGrpSpPr>
          <p:grpSpPr bwMode="auto">
            <a:xfrm>
              <a:off x="0" y="8994"/>
              <a:ext cx="3325" cy="1400"/>
              <a:chOff x="0" y="8994"/>
              <a:chExt cx="3325" cy="1400"/>
            </a:xfrm>
          </p:grpSpPr>
          <p:grpSp>
            <p:nvGrpSpPr>
              <p:cNvPr id="74760" name="Group 45"/>
              <p:cNvGrpSpPr>
                <a:grpSpLocks/>
              </p:cNvGrpSpPr>
              <p:nvPr/>
            </p:nvGrpSpPr>
            <p:grpSpPr bwMode="auto">
              <a:xfrm>
                <a:off x="0" y="8994"/>
                <a:ext cx="597" cy="556"/>
                <a:chOff x="0" y="8994"/>
                <a:chExt cx="597" cy="556"/>
              </a:xfrm>
            </p:grpSpPr>
            <p:sp>
              <p:nvSpPr>
                <p:cNvPr id="74785" name="Rectangle 46"/>
                <p:cNvSpPr>
                  <a:spLocks noChangeArrowheads="1"/>
                </p:cNvSpPr>
                <p:nvPr/>
              </p:nvSpPr>
              <p:spPr bwMode="auto">
                <a:xfrm>
                  <a:off x="43" y="8994"/>
                  <a:ext cx="511"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solidFill>
                        <a:srgbClr val="CCECFF"/>
                      </a:solidFill>
                      <a:latin typeface="Times New Roman" panose="02020603050405020304" pitchFamily="18" charset="0"/>
                      <a:cs typeface="Times New Roman" panose="02020603050405020304" pitchFamily="18" charset="0"/>
                    </a:rPr>
                    <a:t>Energy group</a:t>
                  </a:r>
                  <a:r>
                    <a:rPr lang="en-US" sz="1400" b="1">
                      <a:latin typeface="Times New Roman" panose="02020603050405020304" pitchFamily="18" charset="0"/>
                      <a:cs typeface="Times New Roman" panose="02020603050405020304" pitchFamily="18" charset="0"/>
                    </a:rPr>
                    <a:t> </a:t>
                  </a:r>
                  <a:endParaRPr lang="en-US" sz="10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p:txBody>
            </p:sp>
            <p:sp>
              <p:nvSpPr>
                <p:cNvPr id="74786" name="Rectangle 47"/>
                <p:cNvSpPr>
                  <a:spLocks noChangeArrowheads="1"/>
                </p:cNvSpPr>
                <p:nvPr/>
              </p:nvSpPr>
              <p:spPr bwMode="auto">
                <a:xfrm>
                  <a:off x="0" y="8994"/>
                  <a:ext cx="597" cy="55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4761" name="Group 48"/>
              <p:cNvGrpSpPr>
                <a:grpSpLocks/>
              </p:cNvGrpSpPr>
              <p:nvPr/>
            </p:nvGrpSpPr>
            <p:grpSpPr bwMode="auto">
              <a:xfrm>
                <a:off x="597" y="8994"/>
                <a:ext cx="1202" cy="556"/>
                <a:chOff x="597" y="8994"/>
                <a:chExt cx="1202" cy="556"/>
              </a:xfrm>
            </p:grpSpPr>
            <p:sp>
              <p:nvSpPr>
                <p:cNvPr id="74783" name="Rectangle 49"/>
                <p:cNvSpPr>
                  <a:spLocks noChangeArrowheads="1"/>
                </p:cNvSpPr>
                <p:nvPr/>
              </p:nvSpPr>
              <p:spPr bwMode="auto">
                <a:xfrm>
                  <a:off x="640" y="8994"/>
                  <a:ext cx="1116"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solidFill>
                        <a:srgbClr val="CCECFF"/>
                      </a:solidFill>
                      <a:latin typeface="Times New Roman" panose="02020603050405020304" pitchFamily="18" charset="0"/>
                      <a:cs typeface="Times New Roman" panose="02020603050405020304" pitchFamily="18" charset="0"/>
                    </a:rPr>
                    <a:t>WIMSD group</a:t>
                  </a:r>
                  <a:endParaRPr lang="en-US" sz="1000">
                    <a:solidFill>
                      <a:srgbClr val="CCECFF"/>
                    </a:solidFill>
                    <a:latin typeface="Times New Roman" panose="02020603050405020304" pitchFamily="18" charset="0"/>
                    <a:cs typeface="Times New Roman" panose="02020603050405020304" pitchFamily="18" charset="0"/>
                  </a:endParaRPr>
                </a:p>
                <a:p>
                  <a:pPr algn="ctr"/>
                  <a:r>
                    <a:rPr lang="en-US" sz="1400" b="1">
                      <a:solidFill>
                        <a:srgbClr val="CCECFF"/>
                      </a:solidFill>
                      <a:latin typeface="Times New Roman" panose="02020603050405020304" pitchFamily="18" charset="0"/>
                      <a:cs typeface="Times New Roman" panose="02020603050405020304" pitchFamily="18" charset="0"/>
                    </a:rPr>
                    <a:t>structure</a:t>
                  </a:r>
                  <a:endParaRPr lang="en-US" sz="1000">
                    <a:solidFill>
                      <a:srgbClr val="CCECFF"/>
                    </a:solidFill>
                    <a:latin typeface="Times New Roman" panose="02020603050405020304" pitchFamily="18" charset="0"/>
                    <a:cs typeface="Times New Roman" panose="02020603050405020304" pitchFamily="18" charset="0"/>
                  </a:endParaRPr>
                </a:p>
                <a:p>
                  <a:pPr algn="ctr"/>
                  <a:endParaRPr lang="en-US" sz="2400">
                    <a:solidFill>
                      <a:srgbClr val="CCECFF"/>
                    </a:solidFill>
                    <a:latin typeface="Times New Roman" panose="02020603050405020304" pitchFamily="18" charset="0"/>
                    <a:cs typeface="Times New Roman" panose="02020603050405020304" pitchFamily="18" charset="0"/>
                  </a:endParaRPr>
                </a:p>
              </p:txBody>
            </p:sp>
            <p:sp>
              <p:nvSpPr>
                <p:cNvPr id="74784" name="Rectangle 50"/>
                <p:cNvSpPr>
                  <a:spLocks noChangeArrowheads="1"/>
                </p:cNvSpPr>
                <p:nvPr/>
              </p:nvSpPr>
              <p:spPr bwMode="auto">
                <a:xfrm>
                  <a:off x="597" y="8994"/>
                  <a:ext cx="1202" cy="55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4762" name="Group 51"/>
              <p:cNvGrpSpPr>
                <a:grpSpLocks/>
              </p:cNvGrpSpPr>
              <p:nvPr/>
            </p:nvGrpSpPr>
            <p:grpSpPr bwMode="auto">
              <a:xfrm>
                <a:off x="1799" y="8994"/>
                <a:ext cx="1526" cy="556"/>
                <a:chOff x="1799" y="8994"/>
                <a:chExt cx="1526" cy="556"/>
              </a:xfrm>
            </p:grpSpPr>
            <p:sp>
              <p:nvSpPr>
                <p:cNvPr id="74781" name="Rectangle 52"/>
                <p:cNvSpPr>
                  <a:spLocks noChangeArrowheads="1"/>
                </p:cNvSpPr>
                <p:nvPr/>
              </p:nvSpPr>
              <p:spPr bwMode="auto">
                <a:xfrm>
                  <a:off x="1842" y="8994"/>
                  <a:ext cx="1440"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solidFill>
                        <a:srgbClr val="CCECFF"/>
                      </a:solidFill>
                      <a:latin typeface="Times New Roman" panose="02020603050405020304" pitchFamily="18" charset="0"/>
                      <a:cs typeface="Times New Roman" panose="02020603050405020304" pitchFamily="18" charset="0"/>
                    </a:rPr>
                    <a:t>Energy range  </a:t>
                  </a:r>
                  <a:endParaRPr lang="en-US" sz="1000">
                    <a:solidFill>
                      <a:srgbClr val="CCECFF"/>
                    </a:solidFill>
                    <a:latin typeface="Times New Roman" panose="02020603050405020304" pitchFamily="18" charset="0"/>
                    <a:cs typeface="Times New Roman" panose="02020603050405020304" pitchFamily="18" charset="0"/>
                  </a:endParaRPr>
                </a:p>
                <a:p>
                  <a:pPr algn="ctr"/>
                  <a:r>
                    <a:rPr lang="en-US" sz="1400" b="1">
                      <a:solidFill>
                        <a:srgbClr val="CCECFF"/>
                      </a:solidFill>
                      <a:latin typeface="Times New Roman" panose="02020603050405020304" pitchFamily="18" charset="0"/>
                      <a:cs typeface="Times New Roman" panose="02020603050405020304" pitchFamily="18" charset="0"/>
                    </a:rPr>
                    <a:t>(Mev)</a:t>
                  </a:r>
                  <a:endParaRPr lang="en-US" sz="1000">
                    <a:solidFill>
                      <a:srgbClr val="CCECFF"/>
                    </a:solidFill>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p:txBody>
            </p:sp>
            <p:sp>
              <p:nvSpPr>
                <p:cNvPr id="74782" name="Rectangle 53"/>
                <p:cNvSpPr>
                  <a:spLocks noChangeArrowheads="1"/>
                </p:cNvSpPr>
                <p:nvPr/>
              </p:nvSpPr>
              <p:spPr bwMode="auto">
                <a:xfrm>
                  <a:off x="1799" y="8994"/>
                  <a:ext cx="1526" cy="55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4763" name="Group 54"/>
              <p:cNvGrpSpPr>
                <a:grpSpLocks/>
              </p:cNvGrpSpPr>
              <p:nvPr/>
            </p:nvGrpSpPr>
            <p:grpSpPr bwMode="auto">
              <a:xfrm>
                <a:off x="0" y="9550"/>
                <a:ext cx="597" cy="422"/>
                <a:chOff x="0" y="9550"/>
                <a:chExt cx="597" cy="422"/>
              </a:xfrm>
            </p:grpSpPr>
            <p:sp>
              <p:nvSpPr>
                <p:cNvPr id="74779" name="Rectangle 55"/>
                <p:cNvSpPr>
                  <a:spLocks noChangeArrowheads="1"/>
                </p:cNvSpPr>
                <p:nvPr/>
              </p:nvSpPr>
              <p:spPr bwMode="auto">
                <a:xfrm>
                  <a:off x="43" y="9550"/>
                  <a:ext cx="511"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1 </a:t>
                  </a:r>
                  <a:endParaRPr lang="en-US" sz="10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p:txBody>
            </p:sp>
            <p:sp>
              <p:nvSpPr>
                <p:cNvPr id="74780" name="Rectangle 56"/>
                <p:cNvSpPr>
                  <a:spLocks noChangeArrowheads="1"/>
                </p:cNvSpPr>
                <p:nvPr/>
              </p:nvSpPr>
              <p:spPr bwMode="auto">
                <a:xfrm>
                  <a:off x="0" y="9550"/>
                  <a:ext cx="597"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4764" name="Group 57"/>
              <p:cNvGrpSpPr>
                <a:grpSpLocks/>
              </p:cNvGrpSpPr>
              <p:nvPr/>
            </p:nvGrpSpPr>
            <p:grpSpPr bwMode="auto">
              <a:xfrm>
                <a:off x="597" y="9550"/>
                <a:ext cx="1202" cy="422"/>
                <a:chOff x="597" y="9550"/>
                <a:chExt cx="1202" cy="422"/>
              </a:xfrm>
            </p:grpSpPr>
            <p:sp>
              <p:nvSpPr>
                <p:cNvPr id="74777" name="Rectangle 58"/>
                <p:cNvSpPr>
                  <a:spLocks noChangeArrowheads="1"/>
                </p:cNvSpPr>
                <p:nvPr/>
              </p:nvSpPr>
              <p:spPr bwMode="auto">
                <a:xfrm>
                  <a:off x="640" y="9550"/>
                  <a:ext cx="11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1 - 45 , Fast</a:t>
                  </a:r>
                </a:p>
                <a:p>
                  <a:pPr algn="ctr"/>
                  <a:endParaRPr lang="en-US" sz="1600">
                    <a:solidFill>
                      <a:schemeClr val="tx2"/>
                    </a:solidFill>
                    <a:latin typeface="Times New Roman" panose="02020603050405020304" pitchFamily="18" charset="0"/>
                    <a:cs typeface="Times New Roman" panose="02020603050405020304" pitchFamily="18" charset="0"/>
                  </a:endParaRPr>
                </a:p>
              </p:txBody>
            </p:sp>
            <p:sp>
              <p:nvSpPr>
                <p:cNvPr id="74778" name="Rectangle 59"/>
                <p:cNvSpPr>
                  <a:spLocks noChangeArrowheads="1"/>
                </p:cNvSpPr>
                <p:nvPr/>
              </p:nvSpPr>
              <p:spPr bwMode="auto">
                <a:xfrm>
                  <a:off x="597" y="9550"/>
                  <a:ext cx="1202"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4765" name="Group 60"/>
              <p:cNvGrpSpPr>
                <a:grpSpLocks/>
              </p:cNvGrpSpPr>
              <p:nvPr/>
            </p:nvGrpSpPr>
            <p:grpSpPr bwMode="auto">
              <a:xfrm>
                <a:off x="1799" y="9550"/>
                <a:ext cx="1526" cy="422"/>
                <a:chOff x="1799" y="9550"/>
                <a:chExt cx="1526" cy="422"/>
              </a:xfrm>
            </p:grpSpPr>
            <p:sp>
              <p:nvSpPr>
                <p:cNvPr id="74775" name="Rectangle 61"/>
                <p:cNvSpPr>
                  <a:spLocks noChangeArrowheads="1"/>
                </p:cNvSpPr>
                <p:nvPr/>
              </p:nvSpPr>
              <p:spPr bwMode="auto">
                <a:xfrm>
                  <a:off x="1842" y="9550"/>
                  <a:ext cx="144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solidFill>
                        <a:schemeClr val="tx2"/>
                      </a:solidFill>
                      <a:latin typeface="Times New Roman" panose="02020603050405020304" pitchFamily="18" charset="0"/>
                      <a:cs typeface="Times New Roman" panose="02020603050405020304" pitchFamily="18" charset="0"/>
                    </a:rPr>
                    <a:t>10.0-0.625E-6</a:t>
                  </a:r>
                </a:p>
                <a:p>
                  <a:pPr algn="ctr"/>
                  <a:endParaRPr lang="en-US" sz="1600">
                    <a:solidFill>
                      <a:schemeClr val="tx2"/>
                    </a:solidFill>
                    <a:latin typeface="Times New Roman" panose="02020603050405020304" pitchFamily="18" charset="0"/>
                    <a:cs typeface="Times New Roman" panose="02020603050405020304" pitchFamily="18" charset="0"/>
                  </a:endParaRPr>
                </a:p>
              </p:txBody>
            </p:sp>
            <p:sp>
              <p:nvSpPr>
                <p:cNvPr id="74776" name="Rectangle 62"/>
                <p:cNvSpPr>
                  <a:spLocks noChangeArrowheads="1"/>
                </p:cNvSpPr>
                <p:nvPr/>
              </p:nvSpPr>
              <p:spPr bwMode="auto">
                <a:xfrm>
                  <a:off x="1799" y="9550"/>
                  <a:ext cx="1526"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4766" name="Group 63"/>
              <p:cNvGrpSpPr>
                <a:grpSpLocks/>
              </p:cNvGrpSpPr>
              <p:nvPr/>
            </p:nvGrpSpPr>
            <p:grpSpPr bwMode="auto">
              <a:xfrm>
                <a:off x="0" y="9972"/>
                <a:ext cx="597" cy="422"/>
                <a:chOff x="0" y="9972"/>
                <a:chExt cx="597" cy="422"/>
              </a:xfrm>
            </p:grpSpPr>
            <p:sp>
              <p:nvSpPr>
                <p:cNvPr id="74773" name="Rectangle 64"/>
                <p:cNvSpPr>
                  <a:spLocks noChangeArrowheads="1"/>
                </p:cNvSpPr>
                <p:nvPr/>
              </p:nvSpPr>
              <p:spPr bwMode="auto">
                <a:xfrm>
                  <a:off x="43" y="9972"/>
                  <a:ext cx="511"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2</a:t>
                  </a:r>
                  <a:endParaRPr lang="en-US" sz="10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p:txBody>
            </p:sp>
            <p:sp>
              <p:nvSpPr>
                <p:cNvPr id="74774" name="Rectangle 65"/>
                <p:cNvSpPr>
                  <a:spLocks noChangeArrowheads="1"/>
                </p:cNvSpPr>
                <p:nvPr/>
              </p:nvSpPr>
              <p:spPr bwMode="auto">
                <a:xfrm>
                  <a:off x="0" y="9972"/>
                  <a:ext cx="597"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4767" name="Group 66"/>
              <p:cNvGrpSpPr>
                <a:grpSpLocks/>
              </p:cNvGrpSpPr>
              <p:nvPr/>
            </p:nvGrpSpPr>
            <p:grpSpPr bwMode="auto">
              <a:xfrm>
                <a:off x="597" y="9972"/>
                <a:ext cx="1202" cy="422"/>
                <a:chOff x="597" y="9972"/>
                <a:chExt cx="1202" cy="422"/>
              </a:xfrm>
            </p:grpSpPr>
            <p:sp>
              <p:nvSpPr>
                <p:cNvPr id="74771" name="Rectangle 67"/>
                <p:cNvSpPr>
                  <a:spLocks noChangeArrowheads="1"/>
                </p:cNvSpPr>
                <p:nvPr/>
              </p:nvSpPr>
              <p:spPr bwMode="auto">
                <a:xfrm>
                  <a:off x="640" y="9972"/>
                  <a:ext cx="11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latin typeface="Times New Roman" panose="02020603050405020304" pitchFamily="18" charset="0"/>
                      <a:cs typeface="Times New Roman" panose="02020603050405020304" pitchFamily="18" charset="0"/>
                    </a:rPr>
                    <a:t>46 - 69 , Thermal</a:t>
                  </a:r>
                </a:p>
                <a:p>
                  <a:pPr algn="ctr"/>
                  <a:endParaRPr lang="en-US" sz="1600">
                    <a:latin typeface="Times New Roman" panose="02020603050405020304" pitchFamily="18" charset="0"/>
                    <a:cs typeface="Times New Roman" panose="02020603050405020304" pitchFamily="18" charset="0"/>
                  </a:endParaRPr>
                </a:p>
              </p:txBody>
            </p:sp>
            <p:sp>
              <p:nvSpPr>
                <p:cNvPr id="74772" name="Rectangle 68"/>
                <p:cNvSpPr>
                  <a:spLocks noChangeArrowheads="1"/>
                </p:cNvSpPr>
                <p:nvPr/>
              </p:nvSpPr>
              <p:spPr bwMode="auto">
                <a:xfrm>
                  <a:off x="597" y="9972"/>
                  <a:ext cx="1202"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4768" name="Group 69"/>
              <p:cNvGrpSpPr>
                <a:grpSpLocks/>
              </p:cNvGrpSpPr>
              <p:nvPr/>
            </p:nvGrpSpPr>
            <p:grpSpPr bwMode="auto">
              <a:xfrm>
                <a:off x="1799" y="9972"/>
                <a:ext cx="1526" cy="422"/>
                <a:chOff x="1799" y="9972"/>
                <a:chExt cx="1526" cy="422"/>
              </a:xfrm>
            </p:grpSpPr>
            <p:sp>
              <p:nvSpPr>
                <p:cNvPr id="74769" name="Rectangle 70"/>
                <p:cNvSpPr>
                  <a:spLocks noChangeArrowheads="1"/>
                </p:cNvSpPr>
                <p:nvPr/>
              </p:nvSpPr>
              <p:spPr bwMode="auto">
                <a:xfrm>
                  <a:off x="1842" y="9972"/>
                  <a:ext cx="144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600">
                      <a:latin typeface="Times New Roman" panose="02020603050405020304" pitchFamily="18" charset="0"/>
                      <a:cs typeface="Times New Roman" panose="02020603050405020304" pitchFamily="18" charset="0"/>
                    </a:rPr>
                    <a:t>0.625E-6 - 0.000</a:t>
                  </a:r>
                </a:p>
                <a:p>
                  <a:pPr algn="ctr"/>
                  <a:endParaRPr lang="en-US" sz="1600">
                    <a:latin typeface="Times New Roman" panose="02020603050405020304" pitchFamily="18" charset="0"/>
                    <a:cs typeface="Times New Roman" panose="02020603050405020304" pitchFamily="18" charset="0"/>
                  </a:endParaRPr>
                </a:p>
              </p:txBody>
            </p:sp>
            <p:sp>
              <p:nvSpPr>
                <p:cNvPr id="74770" name="Rectangle 71"/>
                <p:cNvSpPr>
                  <a:spLocks noChangeArrowheads="1"/>
                </p:cNvSpPr>
                <p:nvPr/>
              </p:nvSpPr>
              <p:spPr bwMode="auto">
                <a:xfrm>
                  <a:off x="1799" y="9972"/>
                  <a:ext cx="1526"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sp>
          <p:nvSpPr>
            <p:cNvPr id="74759" name="Rectangle 72"/>
            <p:cNvSpPr>
              <a:spLocks noChangeArrowheads="1"/>
            </p:cNvSpPr>
            <p:nvPr/>
          </p:nvSpPr>
          <p:spPr bwMode="auto">
            <a:xfrm>
              <a:off x="-4" y="8990"/>
              <a:ext cx="3333" cy="1408"/>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171450"/>
            <a:ext cx="9144000" cy="763588"/>
          </a:xfrm>
          <a:prstGeom prst="rect">
            <a:avLst/>
          </a:prstGeom>
          <a:noFill/>
          <a:ln w="9525">
            <a:noFill/>
            <a:miter lim="800000"/>
            <a:headEnd/>
            <a:tailEnd/>
          </a:ln>
          <a:effectLst/>
        </p:spPr>
        <p:txBody>
          <a:bodyPr>
            <a:spAutoFit/>
          </a:bodyPr>
          <a:lstStyle/>
          <a:p>
            <a:pPr>
              <a:defRPr/>
            </a:pPr>
            <a:r>
              <a:rPr lang="en-US" sz="1200">
                <a:latin typeface="Times New Roman" pitchFamily="18" charset="0"/>
                <a:cs typeface="Times New Roman" pitchFamily="18" charset="0"/>
              </a:rPr>
              <a:t>              </a:t>
            </a:r>
          </a:p>
          <a:p>
            <a:pPr>
              <a:defRPr/>
            </a:pPr>
            <a:r>
              <a:rPr lang="en-US" sz="1200">
                <a:latin typeface="Times New Roman" pitchFamily="18" charset="0"/>
                <a:cs typeface="Times New Roman" pitchFamily="18" charset="0"/>
              </a:rPr>
              <a:t>                </a:t>
            </a:r>
            <a:r>
              <a:rPr lang="en-US" sz="1600" b="1" u="sng">
                <a:solidFill>
                  <a:srgbClr val="FF3300"/>
                </a:solidFill>
                <a:effectLst>
                  <a:outerShdw blurRad="38100" dist="38100" dir="2700000" algn="tl">
                    <a:srgbClr val="000000"/>
                  </a:outerShdw>
                </a:effectLst>
                <a:latin typeface="Times New Roman" pitchFamily="18" charset="0"/>
                <a:cs typeface="Times New Roman" pitchFamily="18" charset="0"/>
              </a:rPr>
              <a:t>TRR Main Core specifications: </a:t>
            </a:r>
          </a:p>
          <a:p>
            <a:pPr eaLnBrk="0" hangingPunct="0">
              <a:defRPr/>
            </a:pPr>
            <a:endParaRPr lang="en-US" sz="1600" b="1" u="sng">
              <a:solidFill>
                <a:srgbClr val="FF3300"/>
              </a:solidFill>
              <a:effectLst>
                <a:outerShdw blurRad="38100" dist="38100" dir="2700000" algn="tl">
                  <a:srgbClr val="000000"/>
                </a:outerShdw>
              </a:effectLst>
              <a:latin typeface="Times New Roman" pitchFamily="18" charset="0"/>
              <a:cs typeface="Times New Roman" pitchFamily="18" charset="0"/>
            </a:endParaRPr>
          </a:p>
        </p:txBody>
      </p:sp>
      <p:grpSp>
        <p:nvGrpSpPr>
          <p:cNvPr id="75779" name="Group 59"/>
          <p:cNvGrpSpPr>
            <a:grpSpLocks/>
          </p:cNvGrpSpPr>
          <p:nvPr/>
        </p:nvGrpSpPr>
        <p:grpSpPr bwMode="auto">
          <a:xfrm>
            <a:off x="539750" y="333375"/>
            <a:ext cx="7924800" cy="6524625"/>
            <a:chOff x="-4" y="514"/>
            <a:chExt cx="2671" cy="4900"/>
          </a:xfrm>
        </p:grpSpPr>
        <p:grpSp>
          <p:nvGrpSpPr>
            <p:cNvPr id="75780" name="Group 57"/>
            <p:cNvGrpSpPr>
              <a:grpSpLocks/>
            </p:cNvGrpSpPr>
            <p:nvPr/>
          </p:nvGrpSpPr>
          <p:grpSpPr bwMode="auto">
            <a:xfrm>
              <a:off x="0" y="518"/>
              <a:ext cx="2663" cy="4892"/>
              <a:chOff x="0" y="518"/>
              <a:chExt cx="2663" cy="4892"/>
            </a:xfrm>
          </p:grpSpPr>
          <p:grpSp>
            <p:nvGrpSpPr>
              <p:cNvPr id="75782" name="Group 22"/>
              <p:cNvGrpSpPr>
                <a:grpSpLocks/>
              </p:cNvGrpSpPr>
              <p:nvPr/>
            </p:nvGrpSpPr>
            <p:grpSpPr bwMode="auto">
              <a:xfrm>
                <a:off x="0" y="518"/>
                <a:ext cx="1821" cy="403"/>
                <a:chOff x="0" y="518"/>
                <a:chExt cx="1821" cy="403"/>
              </a:xfrm>
            </p:grpSpPr>
            <p:sp>
              <p:nvSpPr>
                <p:cNvPr id="75834" name="Rectangle 3"/>
                <p:cNvSpPr>
                  <a:spLocks noChangeArrowheads="1"/>
                </p:cNvSpPr>
                <p:nvPr/>
              </p:nvSpPr>
              <p:spPr bwMode="auto">
                <a:xfrm>
                  <a:off x="43" y="518"/>
                  <a:ext cx="173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b="1">
                      <a:solidFill>
                        <a:srgbClr val="CCECFF"/>
                      </a:solidFill>
                      <a:latin typeface="Times New Roman" panose="02020603050405020304" pitchFamily="18" charset="0"/>
                      <a:cs typeface="Times New Roman" panose="02020603050405020304" pitchFamily="18" charset="0"/>
                    </a:rPr>
                    <a:t>Reactor type</a:t>
                  </a:r>
                </a:p>
                <a:p>
                  <a:endParaRPr lang="en-US" b="1">
                    <a:latin typeface="Times New Roman" panose="02020603050405020304" pitchFamily="18" charset="0"/>
                    <a:cs typeface="Times New Roman" panose="02020603050405020304" pitchFamily="18" charset="0"/>
                  </a:endParaRPr>
                </a:p>
              </p:txBody>
            </p:sp>
            <p:sp>
              <p:nvSpPr>
                <p:cNvPr id="75835" name="Rectangle 21"/>
                <p:cNvSpPr>
                  <a:spLocks noChangeArrowheads="1"/>
                </p:cNvSpPr>
                <p:nvPr/>
              </p:nvSpPr>
              <p:spPr bwMode="auto">
                <a:xfrm>
                  <a:off x="0" y="518"/>
                  <a:ext cx="1821"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5783" name="Group 24"/>
              <p:cNvGrpSpPr>
                <a:grpSpLocks/>
              </p:cNvGrpSpPr>
              <p:nvPr/>
            </p:nvGrpSpPr>
            <p:grpSpPr bwMode="auto">
              <a:xfrm>
                <a:off x="1821" y="518"/>
                <a:ext cx="842" cy="403"/>
                <a:chOff x="1821" y="518"/>
                <a:chExt cx="842" cy="403"/>
              </a:xfrm>
            </p:grpSpPr>
            <p:sp>
              <p:nvSpPr>
                <p:cNvPr id="75832" name="Rectangle 4"/>
                <p:cNvSpPr>
                  <a:spLocks noChangeArrowheads="1"/>
                </p:cNvSpPr>
                <p:nvPr/>
              </p:nvSpPr>
              <p:spPr bwMode="auto">
                <a:xfrm>
                  <a:off x="1864" y="518"/>
                  <a:ext cx="7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a:latin typeface="Times New Roman" panose="02020603050405020304" pitchFamily="18" charset="0"/>
                      <a:cs typeface="Times New Roman" panose="02020603050405020304" pitchFamily="18" charset="0"/>
                    </a:rPr>
                    <a:t>  </a:t>
                  </a:r>
                  <a:r>
                    <a:rPr lang="en-US" sz="1600" b="1">
                      <a:solidFill>
                        <a:srgbClr val="CCECFF"/>
                      </a:solidFill>
                      <a:latin typeface="Times New Roman" panose="02020603050405020304" pitchFamily="18" charset="0"/>
                      <a:cs typeface="Times New Roman" panose="02020603050405020304" pitchFamily="18" charset="0"/>
                    </a:rPr>
                    <a:t>Pool - type</a:t>
                  </a:r>
                </a:p>
                <a:p>
                  <a:endParaRPr lang="en-US" sz="1600" b="1">
                    <a:solidFill>
                      <a:srgbClr val="CCECFF"/>
                    </a:solidFill>
                    <a:latin typeface="Times New Roman" panose="02020603050405020304" pitchFamily="18" charset="0"/>
                    <a:cs typeface="Times New Roman" panose="02020603050405020304" pitchFamily="18" charset="0"/>
                  </a:endParaRPr>
                </a:p>
              </p:txBody>
            </p:sp>
            <p:sp>
              <p:nvSpPr>
                <p:cNvPr id="75833" name="Rectangle 23"/>
                <p:cNvSpPr>
                  <a:spLocks noChangeArrowheads="1"/>
                </p:cNvSpPr>
                <p:nvPr/>
              </p:nvSpPr>
              <p:spPr bwMode="auto">
                <a:xfrm>
                  <a:off x="1821" y="518"/>
                  <a:ext cx="84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5784" name="Group 26"/>
              <p:cNvGrpSpPr>
                <a:grpSpLocks/>
              </p:cNvGrpSpPr>
              <p:nvPr/>
            </p:nvGrpSpPr>
            <p:grpSpPr bwMode="auto">
              <a:xfrm>
                <a:off x="0" y="921"/>
                <a:ext cx="1821" cy="403"/>
                <a:chOff x="0" y="921"/>
                <a:chExt cx="1821" cy="403"/>
              </a:xfrm>
            </p:grpSpPr>
            <p:sp>
              <p:nvSpPr>
                <p:cNvPr id="75830" name="Rectangle 5"/>
                <p:cNvSpPr>
                  <a:spLocks noChangeArrowheads="1"/>
                </p:cNvSpPr>
                <p:nvPr/>
              </p:nvSpPr>
              <p:spPr bwMode="auto">
                <a:xfrm>
                  <a:off x="43" y="921"/>
                  <a:ext cx="173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Steady state power level  (MW)</a:t>
                  </a:r>
                </a:p>
                <a:p>
                  <a:endParaRPr lang="en-US" sz="1400">
                    <a:latin typeface="Times New Roman" panose="02020603050405020304" pitchFamily="18" charset="0"/>
                    <a:cs typeface="Times New Roman" panose="02020603050405020304" pitchFamily="18" charset="0"/>
                  </a:endParaRPr>
                </a:p>
              </p:txBody>
            </p:sp>
            <p:sp>
              <p:nvSpPr>
                <p:cNvPr id="75831" name="Rectangle 25"/>
                <p:cNvSpPr>
                  <a:spLocks noChangeArrowheads="1"/>
                </p:cNvSpPr>
                <p:nvPr/>
              </p:nvSpPr>
              <p:spPr bwMode="auto">
                <a:xfrm>
                  <a:off x="0" y="921"/>
                  <a:ext cx="1821"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5785" name="Group 28"/>
              <p:cNvGrpSpPr>
                <a:grpSpLocks/>
              </p:cNvGrpSpPr>
              <p:nvPr/>
            </p:nvGrpSpPr>
            <p:grpSpPr bwMode="auto">
              <a:xfrm>
                <a:off x="1821" y="921"/>
                <a:ext cx="842" cy="403"/>
                <a:chOff x="1821" y="921"/>
                <a:chExt cx="842" cy="403"/>
              </a:xfrm>
            </p:grpSpPr>
            <p:sp>
              <p:nvSpPr>
                <p:cNvPr id="75828" name="Rectangle 6"/>
                <p:cNvSpPr>
                  <a:spLocks noChangeArrowheads="1"/>
                </p:cNvSpPr>
                <p:nvPr/>
              </p:nvSpPr>
              <p:spPr bwMode="auto">
                <a:xfrm>
                  <a:off x="1864" y="921"/>
                  <a:ext cx="7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5</a:t>
                  </a:r>
                </a:p>
                <a:p>
                  <a:endParaRPr lang="en-US" sz="2400">
                    <a:latin typeface="Times New Roman" panose="02020603050405020304" pitchFamily="18" charset="0"/>
                    <a:cs typeface="Times New Roman" panose="02020603050405020304" pitchFamily="18" charset="0"/>
                  </a:endParaRPr>
                </a:p>
              </p:txBody>
            </p:sp>
            <p:sp>
              <p:nvSpPr>
                <p:cNvPr id="75829" name="Rectangle 27"/>
                <p:cNvSpPr>
                  <a:spLocks noChangeArrowheads="1"/>
                </p:cNvSpPr>
                <p:nvPr/>
              </p:nvSpPr>
              <p:spPr bwMode="auto">
                <a:xfrm>
                  <a:off x="1821" y="921"/>
                  <a:ext cx="84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5786" name="Group 30"/>
              <p:cNvGrpSpPr>
                <a:grpSpLocks/>
              </p:cNvGrpSpPr>
              <p:nvPr/>
            </p:nvGrpSpPr>
            <p:grpSpPr bwMode="auto">
              <a:xfrm>
                <a:off x="0" y="1324"/>
                <a:ext cx="1821" cy="1323"/>
                <a:chOff x="0" y="1324"/>
                <a:chExt cx="1821" cy="1323"/>
              </a:xfrm>
            </p:grpSpPr>
            <p:sp>
              <p:nvSpPr>
                <p:cNvPr id="75826" name="Rectangle 7"/>
                <p:cNvSpPr>
                  <a:spLocks noChangeArrowheads="1"/>
                </p:cNvSpPr>
                <p:nvPr/>
              </p:nvSpPr>
              <p:spPr bwMode="auto">
                <a:xfrm>
                  <a:off x="43" y="1324"/>
                  <a:ext cx="1735"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Fuel :</a:t>
                  </a:r>
                </a:p>
                <a:p>
                  <a:r>
                    <a:rPr lang="en-US" sz="1400">
                      <a:latin typeface="Times New Roman" panose="02020603050405020304" pitchFamily="18" charset="0"/>
                      <a:cs typeface="Times New Roman" panose="02020603050405020304" pitchFamily="18" charset="0"/>
                    </a:rPr>
                    <a:t>  Meat density (gr/cm</a:t>
                  </a:r>
                  <a:r>
                    <a:rPr lang="en-US" sz="1400" baseline="30000">
                      <a:latin typeface="Times New Roman" panose="02020603050405020304" pitchFamily="18" charset="0"/>
                      <a:cs typeface="Times New Roman" panose="02020603050405020304" pitchFamily="18" charset="0"/>
                    </a:rPr>
                    <a:t>3</a:t>
                  </a:r>
                  <a:r>
                    <a:rPr lang="en-US" sz="1400">
                      <a:latin typeface="Times New Roman" panose="02020603050405020304" pitchFamily="18" charset="0"/>
                      <a:cs typeface="Times New Roman" panose="02020603050405020304" pitchFamily="18" charset="0"/>
                    </a:rPr>
                    <a:t>)</a:t>
                  </a:r>
                </a:p>
                <a:p>
                  <a:r>
                    <a:rPr lang="en-US" sz="1400">
                      <a:latin typeface="Times New Roman" panose="02020603050405020304" pitchFamily="18" charset="0"/>
                      <a:cs typeface="Times New Roman" panose="02020603050405020304" pitchFamily="18" charset="0"/>
                    </a:rPr>
                    <a:t>  Weight percent of fuel meat material (%):</a:t>
                  </a:r>
                </a:p>
                <a:p>
                  <a:r>
                    <a:rPr lang="en-US" sz="1400">
                      <a:latin typeface="Times New Roman" panose="02020603050405020304" pitchFamily="18" charset="0"/>
                      <a:cs typeface="Times New Roman" panose="02020603050405020304" pitchFamily="18" charset="0"/>
                    </a:rPr>
                    <a:t>       - U</a:t>
                  </a:r>
                  <a:r>
                    <a:rPr lang="en-US" sz="1400" baseline="30000">
                      <a:latin typeface="Times New Roman" panose="02020603050405020304" pitchFamily="18" charset="0"/>
                      <a:cs typeface="Times New Roman" panose="02020603050405020304" pitchFamily="18" charset="0"/>
                    </a:rPr>
                    <a:t>235</a:t>
                  </a:r>
                  <a:endParaRPr lang="en-US" sz="1400">
                    <a:latin typeface="Times New Roman" panose="02020603050405020304" pitchFamily="18" charset="0"/>
                    <a:cs typeface="Times New Roman" panose="02020603050405020304" pitchFamily="18" charset="0"/>
                  </a:endParaRPr>
                </a:p>
                <a:p>
                  <a:r>
                    <a:rPr lang="en-US" sz="1400">
                      <a:latin typeface="Times New Roman" panose="02020603050405020304" pitchFamily="18" charset="0"/>
                      <a:cs typeface="Times New Roman" panose="02020603050405020304" pitchFamily="18" charset="0"/>
                    </a:rPr>
                    <a:t>       - U</a:t>
                  </a:r>
                  <a:r>
                    <a:rPr lang="en-US" sz="1400" baseline="30000">
                      <a:latin typeface="Times New Roman" panose="02020603050405020304" pitchFamily="18" charset="0"/>
                      <a:cs typeface="Times New Roman" panose="02020603050405020304" pitchFamily="18" charset="0"/>
                    </a:rPr>
                    <a:t>238</a:t>
                  </a:r>
                  <a:endParaRPr lang="en-US" sz="1400">
                    <a:latin typeface="Times New Roman" panose="02020603050405020304" pitchFamily="18" charset="0"/>
                    <a:cs typeface="Times New Roman" panose="02020603050405020304" pitchFamily="18" charset="0"/>
                  </a:endParaRPr>
                </a:p>
                <a:p>
                  <a:r>
                    <a:rPr lang="en-US" sz="1400">
                      <a:latin typeface="Times New Roman" panose="02020603050405020304" pitchFamily="18" charset="0"/>
                      <a:cs typeface="Times New Roman" panose="02020603050405020304" pitchFamily="18" charset="0"/>
                    </a:rPr>
                    <a:t>       - O</a:t>
                  </a:r>
                </a:p>
                <a:p>
                  <a:r>
                    <a:rPr lang="en-US" sz="1400">
                      <a:latin typeface="Times New Roman" panose="02020603050405020304" pitchFamily="18" charset="0"/>
                      <a:cs typeface="Times New Roman" panose="02020603050405020304" pitchFamily="18" charset="0"/>
                    </a:rPr>
                    <a:t>       - Al</a:t>
                  </a:r>
                </a:p>
                <a:p>
                  <a:r>
                    <a:rPr lang="en-US" sz="1400">
                      <a:latin typeface="Times New Roman" panose="02020603050405020304" pitchFamily="18" charset="0"/>
                      <a:cs typeface="Times New Roman" panose="02020603050405020304" pitchFamily="18" charset="0"/>
                    </a:rPr>
                    <a:t>       - Void fraction</a:t>
                  </a:r>
                </a:p>
                <a:p>
                  <a:endParaRPr lang="en-US" sz="1400">
                    <a:latin typeface="Times New Roman" panose="02020603050405020304" pitchFamily="18" charset="0"/>
                    <a:cs typeface="Times New Roman" panose="02020603050405020304" pitchFamily="18" charset="0"/>
                  </a:endParaRPr>
                </a:p>
              </p:txBody>
            </p:sp>
            <p:sp>
              <p:nvSpPr>
                <p:cNvPr id="75827" name="Rectangle 29"/>
                <p:cNvSpPr>
                  <a:spLocks noChangeArrowheads="1"/>
                </p:cNvSpPr>
                <p:nvPr/>
              </p:nvSpPr>
              <p:spPr bwMode="auto">
                <a:xfrm>
                  <a:off x="0" y="1324"/>
                  <a:ext cx="1821" cy="13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5787" name="Group 32"/>
              <p:cNvGrpSpPr>
                <a:grpSpLocks/>
              </p:cNvGrpSpPr>
              <p:nvPr/>
            </p:nvGrpSpPr>
            <p:grpSpPr bwMode="auto">
              <a:xfrm>
                <a:off x="1821" y="1324"/>
                <a:ext cx="842" cy="1323"/>
                <a:chOff x="1821" y="1324"/>
                <a:chExt cx="842" cy="1323"/>
              </a:xfrm>
            </p:grpSpPr>
            <p:sp>
              <p:nvSpPr>
                <p:cNvPr id="75824" name="Rectangle 8"/>
                <p:cNvSpPr>
                  <a:spLocks noChangeArrowheads="1"/>
                </p:cNvSpPr>
                <p:nvPr/>
              </p:nvSpPr>
              <p:spPr bwMode="auto">
                <a:xfrm>
                  <a:off x="1864" y="1324"/>
                  <a:ext cx="756"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U</a:t>
                  </a:r>
                  <a:r>
                    <a:rPr lang="en-US" sz="1400" baseline="-30000">
                      <a:latin typeface="Times New Roman" panose="02020603050405020304" pitchFamily="18" charset="0"/>
                      <a:cs typeface="Times New Roman" panose="02020603050405020304" pitchFamily="18" charset="0"/>
                    </a:rPr>
                    <a:t>3</a:t>
                  </a:r>
                  <a:r>
                    <a:rPr lang="en-US" sz="1400">
                      <a:latin typeface="Times New Roman" panose="02020603050405020304" pitchFamily="18" charset="0"/>
                      <a:cs typeface="Times New Roman" panose="02020603050405020304" pitchFamily="18" charset="0"/>
                    </a:rPr>
                    <a:t>O</a:t>
                  </a:r>
                  <a:r>
                    <a:rPr lang="en-US" sz="1400" baseline="-30000">
                      <a:latin typeface="Times New Roman" panose="02020603050405020304" pitchFamily="18" charset="0"/>
                      <a:cs typeface="Times New Roman" panose="02020603050405020304" pitchFamily="18" charset="0"/>
                    </a:rPr>
                    <a:t>8</a:t>
                  </a:r>
                  <a:r>
                    <a:rPr lang="en-US" sz="1400">
                      <a:latin typeface="Times New Roman" panose="02020603050405020304" pitchFamily="18" charset="0"/>
                      <a:cs typeface="Times New Roman" panose="02020603050405020304" pitchFamily="18" charset="0"/>
                    </a:rPr>
                    <a:t>-Al</a:t>
                  </a:r>
                </a:p>
                <a:p>
                  <a:r>
                    <a:rPr lang="en-US" sz="1400">
                      <a:latin typeface="Times New Roman" panose="02020603050405020304" pitchFamily="18" charset="0"/>
                      <a:cs typeface="Times New Roman" panose="02020603050405020304" pitchFamily="18" charset="0"/>
                    </a:rPr>
                    <a:t>       4.760</a:t>
                  </a:r>
                </a:p>
                <a:p>
                  <a:r>
                    <a:rPr lang="en-US" sz="1400">
                      <a:latin typeface="Times New Roman" panose="02020603050405020304" pitchFamily="18" charset="0"/>
                      <a:cs typeface="Times New Roman" panose="02020603050405020304" pitchFamily="18" charset="0"/>
                    </a:rPr>
                    <a:t> </a:t>
                  </a:r>
                </a:p>
                <a:p>
                  <a:r>
                    <a:rPr lang="en-US" sz="1400">
                      <a:latin typeface="Times New Roman" panose="02020603050405020304" pitchFamily="18" charset="0"/>
                      <a:cs typeface="Times New Roman" panose="02020603050405020304" pitchFamily="18" charset="0"/>
                    </a:rPr>
                    <a:t>        12.44</a:t>
                  </a:r>
                </a:p>
                <a:p>
                  <a:r>
                    <a:rPr lang="en-US" sz="1400">
                      <a:latin typeface="Times New Roman" panose="02020603050405020304" pitchFamily="18" charset="0"/>
                      <a:cs typeface="Times New Roman" panose="02020603050405020304" pitchFamily="18" charset="0"/>
                    </a:rPr>
                    <a:t>        49.78</a:t>
                  </a:r>
                </a:p>
                <a:p>
                  <a:r>
                    <a:rPr lang="en-US" sz="1400">
                      <a:latin typeface="Times New Roman" panose="02020603050405020304" pitchFamily="18" charset="0"/>
                      <a:cs typeface="Times New Roman" panose="02020603050405020304" pitchFamily="18" charset="0"/>
                    </a:rPr>
                    <a:t>        11.17</a:t>
                  </a:r>
                </a:p>
                <a:p>
                  <a:r>
                    <a:rPr lang="en-US" sz="1400">
                      <a:latin typeface="Times New Roman" panose="02020603050405020304" pitchFamily="18" charset="0"/>
                      <a:cs typeface="Times New Roman" panose="02020603050405020304" pitchFamily="18" charset="0"/>
                    </a:rPr>
                    <a:t>        26.5</a:t>
                  </a:r>
                </a:p>
                <a:p>
                  <a:r>
                    <a:rPr lang="en-US" sz="1400">
                      <a:latin typeface="Times New Roman" panose="02020603050405020304" pitchFamily="18" charset="0"/>
                      <a:cs typeface="Times New Roman" panose="02020603050405020304" pitchFamily="18" charset="0"/>
                    </a:rPr>
                    <a:t>        10</a:t>
                  </a:r>
                </a:p>
                <a:p>
                  <a:endParaRPr lang="en-US" sz="1400">
                    <a:latin typeface="Times New Roman" panose="02020603050405020304" pitchFamily="18" charset="0"/>
                    <a:cs typeface="Times New Roman" panose="02020603050405020304" pitchFamily="18" charset="0"/>
                  </a:endParaRPr>
                </a:p>
              </p:txBody>
            </p:sp>
            <p:sp>
              <p:nvSpPr>
                <p:cNvPr id="75825" name="Rectangle 31"/>
                <p:cNvSpPr>
                  <a:spLocks noChangeArrowheads="1"/>
                </p:cNvSpPr>
                <p:nvPr/>
              </p:nvSpPr>
              <p:spPr bwMode="auto">
                <a:xfrm>
                  <a:off x="1821" y="1324"/>
                  <a:ext cx="842" cy="13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5788" name="Group 34"/>
              <p:cNvGrpSpPr>
                <a:grpSpLocks/>
              </p:cNvGrpSpPr>
              <p:nvPr/>
            </p:nvGrpSpPr>
            <p:grpSpPr bwMode="auto">
              <a:xfrm>
                <a:off x="0" y="2647"/>
                <a:ext cx="1821" cy="403"/>
                <a:chOff x="0" y="2647"/>
                <a:chExt cx="1821" cy="403"/>
              </a:xfrm>
            </p:grpSpPr>
            <p:sp>
              <p:nvSpPr>
                <p:cNvPr id="75822" name="Rectangle 9"/>
                <p:cNvSpPr>
                  <a:spLocks noChangeArrowheads="1"/>
                </p:cNvSpPr>
                <p:nvPr/>
              </p:nvSpPr>
              <p:spPr bwMode="auto">
                <a:xfrm>
                  <a:off x="43" y="2647"/>
                  <a:ext cx="173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Enrichment (%)</a:t>
                  </a:r>
                </a:p>
                <a:p>
                  <a:endParaRPr lang="en-US" sz="1400">
                    <a:latin typeface="Times New Roman" panose="02020603050405020304" pitchFamily="18" charset="0"/>
                    <a:cs typeface="Times New Roman" panose="02020603050405020304" pitchFamily="18" charset="0"/>
                  </a:endParaRPr>
                </a:p>
              </p:txBody>
            </p:sp>
            <p:sp>
              <p:nvSpPr>
                <p:cNvPr id="75823" name="Rectangle 33"/>
                <p:cNvSpPr>
                  <a:spLocks noChangeArrowheads="1"/>
                </p:cNvSpPr>
                <p:nvPr/>
              </p:nvSpPr>
              <p:spPr bwMode="auto">
                <a:xfrm>
                  <a:off x="0" y="2647"/>
                  <a:ext cx="1821"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5789" name="Group 36"/>
              <p:cNvGrpSpPr>
                <a:grpSpLocks/>
              </p:cNvGrpSpPr>
              <p:nvPr/>
            </p:nvGrpSpPr>
            <p:grpSpPr bwMode="auto">
              <a:xfrm>
                <a:off x="1821" y="2647"/>
                <a:ext cx="842" cy="403"/>
                <a:chOff x="1821" y="2647"/>
                <a:chExt cx="842" cy="403"/>
              </a:xfrm>
            </p:grpSpPr>
            <p:sp>
              <p:nvSpPr>
                <p:cNvPr id="75820" name="Rectangle 10"/>
                <p:cNvSpPr>
                  <a:spLocks noChangeArrowheads="1"/>
                </p:cNvSpPr>
                <p:nvPr/>
              </p:nvSpPr>
              <p:spPr bwMode="auto">
                <a:xfrm>
                  <a:off x="1864" y="2647"/>
                  <a:ext cx="7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20</a:t>
                  </a:r>
                </a:p>
                <a:p>
                  <a:endParaRPr lang="en-US" sz="1400">
                    <a:latin typeface="Times New Roman" panose="02020603050405020304" pitchFamily="18" charset="0"/>
                    <a:cs typeface="Times New Roman" panose="02020603050405020304" pitchFamily="18" charset="0"/>
                  </a:endParaRPr>
                </a:p>
              </p:txBody>
            </p:sp>
            <p:sp>
              <p:nvSpPr>
                <p:cNvPr id="75821" name="Rectangle 35"/>
                <p:cNvSpPr>
                  <a:spLocks noChangeArrowheads="1"/>
                </p:cNvSpPr>
                <p:nvPr/>
              </p:nvSpPr>
              <p:spPr bwMode="auto">
                <a:xfrm>
                  <a:off x="1821" y="2647"/>
                  <a:ext cx="84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5790" name="Group 38"/>
              <p:cNvGrpSpPr>
                <a:grpSpLocks/>
              </p:cNvGrpSpPr>
              <p:nvPr/>
            </p:nvGrpSpPr>
            <p:grpSpPr bwMode="auto">
              <a:xfrm>
                <a:off x="0" y="3050"/>
                <a:ext cx="1821" cy="403"/>
                <a:chOff x="0" y="3050"/>
                <a:chExt cx="1821" cy="403"/>
              </a:xfrm>
            </p:grpSpPr>
            <p:sp>
              <p:nvSpPr>
                <p:cNvPr id="75818" name="Rectangle 11"/>
                <p:cNvSpPr>
                  <a:spLocks noChangeArrowheads="1"/>
                </p:cNvSpPr>
                <p:nvPr/>
              </p:nvSpPr>
              <p:spPr bwMode="auto">
                <a:xfrm>
                  <a:off x="43" y="3050"/>
                  <a:ext cx="173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Grid plate</a:t>
                  </a:r>
                </a:p>
                <a:p>
                  <a:endParaRPr lang="en-US" sz="1400">
                    <a:latin typeface="Times New Roman" panose="02020603050405020304" pitchFamily="18" charset="0"/>
                    <a:cs typeface="Times New Roman" panose="02020603050405020304" pitchFamily="18" charset="0"/>
                  </a:endParaRPr>
                </a:p>
              </p:txBody>
            </p:sp>
            <p:sp>
              <p:nvSpPr>
                <p:cNvPr id="75819" name="Rectangle 37"/>
                <p:cNvSpPr>
                  <a:spLocks noChangeArrowheads="1"/>
                </p:cNvSpPr>
                <p:nvPr/>
              </p:nvSpPr>
              <p:spPr bwMode="auto">
                <a:xfrm>
                  <a:off x="0" y="3050"/>
                  <a:ext cx="1821"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5791" name="Group 40"/>
              <p:cNvGrpSpPr>
                <a:grpSpLocks/>
              </p:cNvGrpSpPr>
              <p:nvPr/>
            </p:nvGrpSpPr>
            <p:grpSpPr bwMode="auto">
              <a:xfrm>
                <a:off x="1821" y="3050"/>
                <a:ext cx="842" cy="403"/>
                <a:chOff x="1821" y="3050"/>
                <a:chExt cx="842" cy="403"/>
              </a:xfrm>
            </p:grpSpPr>
            <p:sp>
              <p:nvSpPr>
                <p:cNvPr id="75816" name="Rectangle 12"/>
                <p:cNvSpPr>
                  <a:spLocks noChangeArrowheads="1"/>
                </p:cNvSpPr>
                <p:nvPr/>
              </p:nvSpPr>
              <p:spPr bwMode="auto">
                <a:xfrm>
                  <a:off x="1864" y="3050"/>
                  <a:ext cx="7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6  x  9</a:t>
                  </a:r>
                </a:p>
                <a:p>
                  <a:endParaRPr lang="en-US" sz="1400">
                    <a:latin typeface="Times New Roman" panose="02020603050405020304" pitchFamily="18" charset="0"/>
                    <a:cs typeface="Times New Roman" panose="02020603050405020304" pitchFamily="18" charset="0"/>
                  </a:endParaRPr>
                </a:p>
              </p:txBody>
            </p:sp>
            <p:sp>
              <p:nvSpPr>
                <p:cNvPr id="75817" name="Rectangle 39"/>
                <p:cNvSpPr>
                  <a:spLocks noChangeArrowheads="1"/>
                </p:cNvSpPr>
                <p:nvPr/>
              </p:nvSpPr>
              <p:spPr bwMode="auto">
                <a:xfrm>
                  <a:off x="1821" y="3050"/>
                  <a:ext cx="84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5792" name="Group 42"/>
              <p:cNvGrpSpPr>
                <a:grpSpLocks/>
              </p:cNvGrpSpPr>
              <p:nvPr/>
            </p:nvGrpSpPr>
            <p:grpSpPr bwMode="auto">
              <a:xfrm>
                <a:off x="0" y="3453"/>
                <a:ext cx="1821" cy="403"/>
                <a:chOff x="0" y="3453"/>
                <a:chExt cx="1821" cy="403"/>
              </a:xfrm>
            </p:grpSpPr>
            <p:sp>
              <p:nvSpPr>
                <p:cNvPr id="75814" name="Rectangle 13"/>
                <p:cNvSpPr>
                  <a:spLocks noChangeArrowheads="1"/>
                </p:cNvSpPr>
                <p:nvPr/>
              </p:nvSpPr>
              <p:spPr bwMode="auto">
                <a:xfrm>
                  <a:off x="43" y="3453"/>
                  <a:ext cx="173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Number and shape of control rods</a:t>
                  </a:r>
                </a:p>
                <a:p>
                  <a:endParaRPr lang="en-US" sz="1400">
                    <a:latin typeface="Times New Roman" panose="02020603050405020304" pitchFamily="18" charset="0"/>
                    <a:cs typeface="Times New Roman" panose="02020603050405020304" pitchFamily="18" charset="0"/>
                  </a:endParaRPr>
                </a:p>
              </p:txBody>
            </p:sp>
            <p:sp>
              <p:nvSpPr>
                <p:cNvPr id="75815" name="Rectangle 41"/>
                <p:cNvSpPr>
                  <a:spLocks noChangeArrowheads="1"/>
                </p:cNvSpPr>
                <p:nvPr/>
              </p:nvSpPr>
              <p:spPr bwMode="auto">
                <a:xfrm>
                  <a:off x="0" y="3453"/>
                  <a:ext cx="1821"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5793" name="Group 44"/>
              <p:cNvGrpSpPr>
                <a:grpSpLocks/>
              </p:cNvGrpSpPr>
              <p:nvPr/>
            </p:nvGrpSpPr>
            <p:grpSpPr bwMode="auto">
              <a:xfrm>
                <a:off x="1821" y="3453"/>
                <a:ext cx="842" cy="403"/>
                <a:chOff x="1821" y="3453"/>
                <a:chExt cx="842" cy="403"/>
              </a:xfrm>
            </p:grpSpPr>
            <p:sp>
              <p:nvSpPr>
                <p:cNvPr id="75812" name="Rectangle 14"/>
                <p:cNvSpPr>
                  <a:spLocks noChangeArrowheads="1"/>
                </p:cNvSpPr>
                <p:nvPr/>
              </p:nvSpPr>
              <p:spPr bwMode="auto">
                <a:xfrm>
                  <a:off x="1864" y="3453"/>
                  <a:ext cx="7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5 - Fork type</a:t>
                  </a:r>
                </a:p>
                <a:p>
                  <a:endParaRPr lang="en-US" sz="2400">
                    <a:latin typeface="Times New Roman" panose="02020603050405020304" pitchFamily="18" charset="0"/>
                    <a:cs typeface="Times New Roman" panose="02020603050405020304" pitchFamily="18" charset="0"/>
                  </a:endParaRPr>
                </a:p>
              </p:txBody>
            </p:sp>
            <p:sp>
              <p:nvSpPr>
                <p:cNvPr id="75813" name="Rectangle 43"/>
                <p:cNvSpPr>
                  <a:spLocks noChangeArrowheads="1"/>
                </p:cNvSpPr>
                <p:nvPr/>
              </p:nvSpPr>
              <p:spPr bwMode="auto">
                <a:xfrm>
                  <a:off x="1821" y="3453"/>
                  <a:ext cx="84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5794" name="Group 46"/>
              <p:cNvGrpSpPr>
                <a:grpSpLocks/>
              </p:cNvGrpSpPr>
              <p:nvPr/>
            </p:nvGrpSpPr>
            <p:grpSpPr bwMode="auto">
              <a:xfrm>
                <a:off x="0" y="3856"/>
                <a:ext cx="1821" cy="403"/>
                <a:chOff x="0" y="3856"/>
                <a:chExt cx="1821" cy="403"/>
              </a:xfrm>
            </p:grpSpPr>
            <p:sp>
              <p:nvSpPr>
                <p:cNvPr id="75810" name="Rectangle 15"/>
                <p:cNvSpPr>
                  <a:spLocks noChangeArrowheads="1"/>
                </p:cNvSpPr>
                <p:nvPr/>
              </p:nvSpPr>
              <p:spPr bwMode="auto">
                <a:xfrm>
                  <a:off x="43" y="3856"/>
                  <a:ext cx="173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Lattice pitch  (mm)</a:t>
                  </a:r>
                </a:p>
                <a:p>
                  <a:endParaRPr lang="en-US" sz="1400">
                    <a:latin typeface="Times New Roman" panose="02020603050405020304" pitchFamily="18" charset="0"/>
                    <a:cs typeface="Times New Roman" panose="02020603050405020304" pitchFamily="18" charset="0"/>
                  </a:endParaRPr>
                </a:p>
              </p:txBody>
            </p:sp>
            <p:sp>
              <p:nvSpPr>
                <p:cNvPr id="75811" name="Rectangle 45"/>
                <p:cNvSpPr>
                  <a:spLocks noChangeArrowheads="1"/>
                </p:cNvSpPr>
                <p:nvPr/>
              </p:nvSpPr>
              <p:spPr bwMode="auto">
                <a:xfrm>
                  <a:off x="0" y="3856"/>
                  <a:ext cx="1821"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5795" name="Group 48"/>
              <p:cNvGrpSpPr>
                <a:grpSpLocks/>
              </p:cNvGrpSpPr>
              <p:nvPr/>
            </p:nvGrpSpPr>
            <p:grpSpPr bwMode="auto">
              <a:xfrm>
                <a:off x="1821" y="3856"/>
                <a:ext cx="842" cy="403"/>
                <a:chOff x="1821" y="3856"/>
                <a:chExt cx="842" cy="403"/>
              </a:xfrm>
            </p:grpSpPr>
            <p:sp>
              <p:nvSpPr>
                <p:cNvPr id="75808" name="Rectangle 16"/>
                <p:cNvSpPr>
                  <a:spLocks noChangeArrowheads="1"/>
                </p:cNvSpPr>
                <p:nvPr/>
              </p:nvSpPr>
              <p:spPr bwMode="auto">
                <a:xfrm>
                  <a:off x="1864" y="3856"/>
                  <a:ext cx="7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81.0 x 77.1</a:t>
                  </a:r>
                </a:p>
                <a:p>
                  <a:endParaRPr lang="en-US" sz="1400">
                    <a:latin typeface="Times New Roman" panose="02020603050405020304" pitchFamily="18" charset="0"/>
                    <a:cs typeface="Times New Roman" panose="02020603050405020304" pitchFamily="18" charset="0"/>
                  </a:endParaRPr>
                </a:p>
              </p:txBody>
            </p:sp>
            <p:sp>
              <p:nvSpPr>
                <p:cNvPr id="75809" name="Rectangle 47"/>
                <p:cNvSpPr>
                  <a:spLocks noChangeArrowheads="1"/>
                </p:cNvSpPr>
                <p:nvPr/>
              </p:nvSpPr>
              <p:spPr bwMode="auto">
                <a:xfrm>
                  <a:off x="1821" y="3856"/>
                  <a:ext cx="84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5796" name="Group 50"/>
              <p:cNvGrpSpPr>
                <a:grpSpLocks/>
              </p:cNvGrpSpPr>
              <p:nvPr/>
            </p:nvGrpSpPr>
            <p:grpSpPr bwMode="auto">
              <a:xfrm>
                <a:off x="0" y="4259"/>
                <a:ext cx="1821" cy="518"/>
                <a:chOff x="0" y="4259"/>
                <a:chExt cx="1821" cy="518"/>
              </a:xfrm>
            </p:grpSpPr>
            <p:sp>
              <p:nvSpPr>
                <p:cNvPr id="75806" name="Rectangle 17"/>
                <p:cNvSpPr>
                  <a:spLocks noChangeArrowheads="1"/>
                </p:cNvSpPr>
                <p:nvPr/>
              </p:nvSpPr>
              <p:spPr bwMode="auto">
                <a:xfrm>
                  <a:off x="43" y="4259"/>
                  <a:ext cx="173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Fuel element dimenstions (mm)</a:t>
                  </a:r>
                </a:p>
                <a:p>
                  <a:endParaRPr lang="en-US" sz="2400">
                    <a:latin typeface="Times New Roman" panose="02020603050405020304" pitchFamily="18" charset="0"/>
                    <a:cs typeface="Times New Roman" panose="02020603050405020304" pitchFamily="18" charset="0"/>
                  </a:endParaRPr>
                </a:p>
              </p:txBody>
            </p:sp>
            <p:sp>
              <p:nvSpPr>
                <p:cNvPr id="75807" name="Rectangle 49"/>
                <p:cNvSpPr>
                  <a:spLocks noChangeArrowheads="1"/>
                </p:cNvSpPr>
                <p:nvPr/>
              </p:nvSpPr>
              <p:spPr bwMode="auto">
                <a:xfrm>
                  <a:off x="0" y="4259"/>
                  <a:ext cx="1821"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5797" name="Group 52"/>
              <p:cNvGrpSpPr>
                <a:grpSpLocks/>
              </p:cNvGrpSpPr>
              <p:nvPr/>
            </p:nvGrpSpPr>
            <p:grpSpPr bwMode="auto">
              <a:xfrm>
                <a:off x="1821" y="4259"/>
                <a:ext cx="842" cy="518"/>
                <a:chOff x="1821" y="4259"/>
                <a:chExt cx="842" cy="518"/>
              </a:xfrm>
            </p:grpSpPr>
            <p:sp>
              <p:nvSpPr>
                <p:cNvPr id="75804" name="Rectangle 18"/>
                <p:cNvSpPr>
                  <a:spLocks noChangeArrowheads="1"/>
                </p:cNvSpPr>
                <p:nvPr/>
              </p:nvSpPr>
              <p:spPr bwMode="auto">
                <a:xfrm>
                  <a:off x="1864" y="4259"/>
                  <a:ext cx="75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80.1x 76.9 x 750</a:t>
                  </a:r>
                </a:p>
                <a:p>
                  <a:endParaRPr lang="en-US" sz="1400">
                    <a:latin typeface="Times New Roman" panose="02020603050405020304" pitchFamily="18" charset="0"/>
                    <a:cs typeface="Times New Roman" panose="02020603050405020304" pitchFamily="18" charset="0"/>
                  </a:endParaRPr>
                </a:p>
              </p:txBody>
            </p:sp>
            <p:sp>
              <p:nvSpPr>
                <p:cNvPr id="75805" name="Rectangle 51"/>
                <p:cNvSpPr>
                  <a:spLocks noChangeArrowheads="1"/>
                </p:cNvSpPr>
                <p:nvPr/>
              </p:nvSpPr>
              <p:spPr bwMode="auto">
                <a:xfrm>
                  <a:off x="1821" y="4259"/>
                  <a:ext cx="842"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5798" name="Group 54"/>
              <p:cNvGrpSpPr>
                <a:grpSpLocks/>
              </p:cNvGrpSpPr>
              <p:nvPr/>
            </p:nvGrpSpPr>
            <p:grpSpPr bwMode="auto">
              <a:xfrm>
                <a:off x="0" y="4777"/>
                <a:ext cx="1821" cy="633"/>
                <a:chOff x="0" y="4777"/>
                <a:chExt cx="1821" cy="633"/>
              </a:xfrm>
            </p:grpSpPr>
            <p:sp>
              <p:nvSpPr>
                <p:cNvPr id="75802" name="Rectangle 19"/>
                <p:cNvSpPr>
                  <a:spLocks noChangeArrowheads="1"/>
                </p:cNvSpPr>
                <p:nvPr/>
              </p:nvSpPr>
              <p:spPr bwMode="auto">
                <a:xfrm>
                  <a:off x="43" y="4777"/>
                  <a:ext cx="1735"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Number of Fuel elements in the core:</a:t>
                  </a:r>
                </a:p>
                <a:p>
                  <a:r>
                    <a:rPr lang="en-US" sz="1400">
                      <a:latin typeface="Times New Roman" panose="02020603050405020304" pitchFamily="18" charset="0"/>
                      <a:cs typeface="Times New Roman" panose="02020603050405020304" pitchFamily="18" charset="0"/>
                    </a:rPr>
                    <a:t>      - Standard fuel elements</a:t>
                  </a:r>
                </a:p>
                <a:p>
                  <a:r>
                    <a:rPr lang="en-US" sz="1400">
                      <a:latin typeface="Times New Roman" panose="02020603050405020304" pitchFamily="18" charset="0"/>
                      <a:cs typeface="Times New Roman" panose="02020603050405020304" pitchFamily="18" charset="0"/>
                    </a:rPr>
                    <a:t>      - Control fuel elements</a:t>
                  </a:r>
                </a:p>
                <a:p>
                  <a:endParaRPr lang="en-US" sz="1400">
                    <a:latin typeface="Times New Roman" panose="02020603050405020304" pitchFamily="18" charset="0"/>
                    <a:cs typeface="Times New Roman" panose="02020603050405020304" pitchFamily="18" charset="0"/>
                  </a:endParaRPr>
                </a:p>
              </p:txBody>
            </p:sp>
            <p:sp>
              <p:nvSpPr>
                <p:cNvPr id="75803" name="Rectangle 53"/>
                <p:cNvSpPr>
                  <a:spLocks noChangeArrowheads="1"/>
                </p:cNvSpPr>
                <p:nvPr/>
              </p:nvSpPr>
              <p:spPr bwMode="auto">
                <a:xfrm>
                  <a:off x="0" y="4777"/>
                  <a:ext cx="1821"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5799" name="Group 56"/>
              <p:cNvGrpSpPr>
                <a:grpSpLocks/>
              </p:cNvGrpSpPr>
              <p:nvPr/>
            </p:nvGrpSpPr>
            <p:grpSpPr bwMode="auto">
              <a:xfrm>
                <a:off x="1821" y="4777"/>
                <a:ext cx="842" cy="633"/>
                <a:chOff x="1821" y="4777"/>
                <a:chExt cx="842" cy="633"/>
              </a:xfrm>
            </p:grpSpPr>
            <p:sp>
              <p:nvSpPr>
                <p:cNvPr id="75800" name="Rectangle 20"/>
                <p:cNvSpPr>
                  <a:spLocks noChangeArrowheads="1"/>
                </p:cNvSpPr>
                <p:nvPr/>
              </p:nvSpPr>
              <p:spPr bwMode="auto">
                <a:xfrm>
                  <a:off x="1864" y="4777"/>
                  <a:ext cx="75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a:latin typeface="Times New Roman" panose="02020603050405020304" pitchFamily="18" charset="0"/>
                      <a:cs typeface="Times New Roman" panose="02020603050405020304" pitchFamily="18" charset="0"/>
                    </a:rPr>
                    <a:t> </a:t>
                  </a:r>
                  <a:endParaRPr lang="en-US" sz="1000">
                    <a:latin typeface="Times New Roman" panose="02020603050405020304" pitchFamily="18" charset="0"/>
                    <a:cs typeface="Times New Roman" panose="02020603050405020304" pitchFamily="18" charset="0"/>
                  </a:endParaRPr>
                </a:p>
                <a:p>
                  <a:r>
                    <a:rPr lang="en-US" sz="1200">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22  </a:t>
                  </a:r>
                </a:p>
                <a:p>
                  <a:r>
                    <a:rPr lang="en-US" sz="1400">
                      <a:latin typeface="Times New Roman" panose="02020603050405020304" pitchFamily="18" charset="0"/>
                      <a:cs typeface="Times New Roman" panose="02020603050405020304" pitchFamily="18" charset="0"/>
                    </a:rPr>
                    <a:t>           4</a:t>
                  </a:r>
                </a:p>
                <a:p>
                  <a:endParaRPr lang="en-US" sz="1400">
                    <a:latin typeface="Times New Roman" panose="02020603050405020304" pitchFamily="18" charset="0"/>
                    <a:cs typeface="Times New Roman" panose="02020603050405020304" pitchFamily="18" charset="0"/>
                  </a:endParaRPr>
                </a:p>
              </p:txBody>
            </p:sp>
            <p:sp>
              <p:nvSpPr>
                <p:cNvPr id="75801" name="Rectangle 55"/>
                <p:cNvSpPr>
                  <a:spLocks noChangeArrowheads="1"/>
                </p:cNvSpPr>
                <p:nvPr/>
              </p:nvSpPr>
              <p:spPr bwMode="auto">
                <a:xfrm>
                  <a:off x="1821" y="4777"/>
                  <a:ext cx="842"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sp>
          <p:nvSpPr>
            <p:cNvPr id="75781" name="Rectangle 58"/>
            <p:cNvSpPr>
              <a:spLocks noChangeArrowheads="1"/>
            </p:cNvSpPr>
            <p:nvPr/>
          </p:nvSpPr>
          <p:spPr bwMode="auto">
            <a:xfrm>
              <a:off x="-4" y="514"/>
              <a:ext cx="2671" cy="4900"/>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6802" name="Group 70"/>
          <p:cNvGrpSpPr>
            <a:grpSpLocks/>
          </p:cNvGrpSpPr>
          <p:nvPr/>
        </p:nvGrpSpPr>
        <p:grpSpPr bwMode="auto">
          <a:xfrm>
            <a:off x="838200" y="457200"/>
            <a:ext cx="7315200" cy="6248400"/>
            <a:chOff x="-4" y="-4"/>
            <a:chExt cx="2671" cy="6051"/>
          </a:xfrm>
        </p:grpSpPr>
        <p:grpSp>
          <p:nvGrpSpPr>
            <p:cNvPr id="76805" name="Group 68"/>
            <p:cNvGrpSpPr>
              <a:grpSpLocks/>
            </p:cNvGrpSpPr>
            <p:nvPr/>
          </p:nvGrpSpPr>
          <p:grpSpPr bwMode="auto">
            <a:xfrm>
              <a:off x="0" y="0"/>
              <a:ext cx="2663" cy="6043"/>
              <a:chOff x="0" y="0"/>
              <a:chExt cx="2663" cy="6043"/>
            </a:xfrm>
          </p:grpSpPr>
          <p:grpSp>
            <p:nvGrpSpPr>
              <p:cNvPr id="76807" name="Group 25"/>
              <p:cNvGrpSpPr>
                <a:grpSpLocks/>
              </p:cNvGrpSpPr>
              <p:nvPr/>
            </p:nvGrpSpPr>
            <p:grpSpPr bwMode="auto">
              <a:xfrm>
                <a:off x="0" y="0"/>
                <a:ext cx="1821" cy="748"/>
                <a:chOff x="0" y="0"/>
                <a:chExt cx="1821" cy="748"/>
              </a:xfrm>
            </p:grpSpPr>
            <p:sp>
              <p:nvSpPr>
                <p:cNvPr id="76871" name="Rectangle 2"/>
                <p:cNvSpPr>
                  <a:spLocks noChangeArrowheads="1"/>
                </p:cNvSpPr>
                <p:nvPr/>
              </p:nvSpPr>
              <p:spPr bwMode="auto">
                <a:xfrm>
                  <a:off x="43" y="0"/>
                  <a:ext cx="1735"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Number of  active plates per fuel element:</a:t>
                  </a:r>
                </a:p>
                <a:p>
                  <a:r>
                    <a:rPr lang="en-US" sz="1400">
                      <a:latin typeface="Times New Roman" panose="02020603050405020304" pitchFamily="18" charset="0"/>
                      <a:cs typeface="Times New Roman" panose="02020603050405020304" pitchFamily="18" charset="0"/>
                    </a:rPr>
                    <a:t>      - Standard fuel element</a:t>
                  </a:r>
                </a:p>
                <a:p>
                  <a:r>
                    <a:rPr lang="en-US" sz="1400">
                      <a:latin typeface="Times New Roman" panose="02020603050405020304" pitchFamily="18" charset="0"/>
                      <a:cs typeface="Times New Roman" panose="02020603050405020304" pitchFamily="18" charset="0"/>
                    </a:rPr>
                    <a:t>      - Control fuel element</a:t>
                  </a:r>
                </a:p>
                <a:p>
                  <a:endParaRPr lang="en-US" sz="1400">
                    <a:latin typeface="Times New Roman" panose="02020603050405020304" pitchFamily="18" charset="0"/>
                    <a:cs typeface="Times New Roman" panose="02020603050405020304" pitchFamily="18" charset="0"/>
                  </a:endParaRPr>
                </a:p>
              </p:txBody>
            </p:sp>
            <p:sp>
              <p:nvSpPr>
                <p:cNvPr id="76872" name="Rectangle 24"/>
                <p:cNvSpPr>
                  <a:spLocks noChangeArrowheads="1"/>
                </p:cNvSpPr>
                <p:nvPr/>
              </p:nvSpPr>
              <p:spPr bwMode="auto">
                <a:xfrm>
                  <a:off x="0" y="0"/>
                  <a:ext cx="1821"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6808" name="Group 27"/>
              <p:cNvGrpSpPr>
                <a:grpSpLocks/>
              </p:cNvGrpSpPr>
              <p:nvPr/>
            </p:nvGrpSpPr>
            <p:grpSpPr bwMode="auto">
              <a:xfrm>
                <a:off x="1821" y="0"/>
                <a:ext cx="842" cy="748"/>
                <a:chOff x="1821" y="0"/>
                <a:chExt cx="842" cy="748"/>
              </a:xfrm>
            </p:grpSpPr>
            <p:sp>
              <p:nvSpPr>
                <p:cNvPr id="76869" name="Rectangle 3"/>
                <p:cNvSpPr>
                  <a:spLocks noChangeArrowheads="1"/>
                </p:cNvSpPr>
                <p:nvPr/>
              </p:nvSpPr>
              <p:spPr bwMode="auto">
                <a:xfrm>
                  <a:off x="1864" y="0"/>
                  <a:ext cx="75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a:latin typeface="Times New Roman" panose="02020603050405020304" pitchFamily="18" charset="0"/>
                      <a:cs typeface="Times New Roman" panose="02020603050405020304" pitchFamily="18" charset="0"/>
                    </a:rPr>
                    <a:t> </a:t>
                  </a:r>
                  <a:endParaRPr lang="en-US" sz="1000">
                    <a:latin typeface="Times New Roman" panose="02020603050405020304" pitchFamily="18" charset="0"/>
                    <a:cs typeface="Times New Roman" panose="02020603050405020304" pitchFamily="18" charset="0"/>
                  </a:endParaRPr>
                </a:p>
                <a:p>
                  <a:r>
                    <a:rPr lang="en-US" sz="1200">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19 </a:t>
                  </a:r>
                </a:p>
                <a:p>
                  <a:r>
                    <a:rPr lang="en-US" sz="1400">
                      <a:latin typeface="Times New Roman" panose="02020603050405020304" pitchFamily="18" charset="0"/>
                      <a:cs typeface="Times New Roman" panose="02020603050405020304" pitchFamily="18" charset="0"/>
                    </a:rPr>
                    <a:t>         14</a:t>
                  </a:r>
                </a:p>
                <a:p>
                  <a:endParaRPr lang="en-US" sz="1400">
                    <a:latin typeface="Times New Roman" panose="02020603050405020304" pitchFamily="18" charset="0"/>
                    <a:cs typeface="Times New Roman" panose="02020603050405020304" pitchFamily="18" charset="0"/>
                  </a:endParaRPr>
                </a:p>
              </p:txBody>
            </p:sp>
            <p:sp>
              <p:nvSpPr>
                <p:cNvPr id="76870" name="Rectangle 26"/>
                <p:cNvSpPr>
                  <a:spLocks noChangeArrowheads="1"/>
                </p:cNvSpPr>
                <p:nvPr/>
              </p:nvSpPr>
              <p:spPr bwMode="auto">
                <a:xfrm>
                  <a:off x="1821" y="0"/>
                  <a:ext cx="842"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6809" name="Group 29"/>
              <p:cNvGrpSpPr>
                <a:grpSpLocks/>
              </p:cNvGrpSpPr>
              <p:nvPr/>
            </p:nvGrpSpPr>
            <p:grpSpPr bwMode="auto">
              <a:xfrm>
                <a:off x="0" y="748"/>
                <a:ext cx="1821" cy="633"/>
                <a:chOff x="0" y="748"/>
                <a:chExt cx="1821" cy="633"/>
              </a:xfrm>
            </p:grpSpPr>
            <p:sp>
              <p:nvSpPr>
                <p:cNvPr id="76867" name="Rectangle 4"/>
                <p:cNvSpPr>
                  <a:spLocks noChangeArrowheads="1"/>
                </p:cNvSpPr>
                <p:nvPr/>
              </p:nvSpPr>
              <p:spPr bwMode="auto">
                <a:xfrm>
                  <a:off x="43" y="748"/>
                  <a:ext cx="1735"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Number of dummy plates :</a:t>
                  </a:r>
                </a:p>
                <a:p>
                  <a:r>
                    <a:rPr lang="en-US" sz="1400">
                      <a:latin typeface="Times New Roman" panose="02020603050405020304" pitchFamily="18" charset="0"/>
                      <a:cs typeface="Times New Roman" panose="02020603050405020304" pitchFamily="18" charset="0"/>
                    </a:rPr>
                    <a:t>      - Standard fuel element</a:t>
                  </a:r>
                </a:p>
                <a:p>
                  <a:r>
                    <a:rPr lang="en-US" sz="1400">
                      <a:latin typeface="Times New Roman" panose="02020603050405020304" pitchFamily="18" charset="0"/>
                      <a:cs typeface="Times New Roman" panose="02020603050405020304" pitchFamily="18" charset="0"/>
                    </a:rPr>
                    <a:t>      - Control fuel element</a:t>
                  </a:r>
                </a:p>
                <a:p>
                  <a:endParaRPr lang="en-US" sz="1400">
                    <a:latin typeface="Times New Roman" panose="02020603050405020304" pitchFamily="18" charset="0"/>
                    <a:cs typeface="Times New Roman" panose="02020603050405020304" pitchFamily="18" charset="0"/>
                  </a:endParaRPr>
                </a:p>
              </p:txBody>
            </p:sp>
            <p:sp>
              <p:nvSpPr>
                <p:cNvPr id="76868" name="Rectangle 28"/>
                <p:cNvSpPr>
                  <a:spLocks noChangeArrowheads="1"/>
                </p:cNvSpPr>
                <p:nvPr/>
              </p:nvSpPr>
              <p:spPr bwMode="auto">
                <a:xfrm>
                  <a:off x="0" y="748"/>
                  <a:ext cx="1821"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6810" name="Group 31"/>
              <p:cNvGrpSpPr>
                <a:grpSpLocks/>
              </p:cNvGrpSpPr>
              <p:nvPr/>
            </p:nvGrpSpPr>
            <p:grpSpPr bwMode="auto">
              <a:xfrm>
                <a:off x="1821" y="748"/>
                <a:ext cx="842" cy="633"/>
                <a:chOff x="1821" y="748"/>
                <a:chExt cx="842" cy="633"/>
              </a:xfrm>
            </p:grpSpPr>
            <p:sp>
              <p:nvSpPr>
                <p:cNvPr id="76865" name="Rectangle 5"/>
                <p:cNvSpPr>
                  <a:spLocks noChangeArrowheads="1"/>
                </p:cNvSpPr>
                <p:nvPr/>
              </p:nvSpPr>
              <p:spPr bwMode="auto">
                <a:xfrm>
                  <a:off x="1864" y="748"/>
                  <a:ext cx="75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a:latin typeface="Times New Roman" panose="02020603050405020304" pitchFamily="18" charset="0"/>
                      <a:cs typeface="Times New Roman" panose="02020603050405020304" pitchFamily="18" charset="0"/>
                    </a:rPr>
                    <a:t> </a:t>
                  </a:r>
                  <a:endParaRPr lang="en-US" sz="1000">
                    <a:latin typeface="Times New Roman" panose="02020603050405020304" pitchFamily="18" charset="0"/>
                    <a:cs typeface="Times New Roman" panose="02020603050405020304" pitchFamily="18" charset="0"/>
                  </a:endParaRPr>
                </a:p>
                <a:p>
                  <a:r>
                    <a:rPr lang="en-US" sz="1200">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Nil</a:t>
                  </a:r>
                </a:p>
                <a:p>
                  <a:r>
                    <a:rPr lang="en-US" sz="1400">
                      <a:latin typeface="Times New Roman" panose="02020603050405020304" pitchFamily="18" charset="0"/>
                      <a:cs typeface="Times New Roman" panose="02020603050405020304" pitchFamily="18" charset="0"/>
                    </a:rPr>
                    <a:t>           4 </a:t>
                  </a:r>
                </a:p>
                <a:p>
                  <a:endParaRPr lang="en-US" sz="1400">
                    <a:latin typeface="Times New Roman" panose="02020603050405020304" pitchFamily="18" charset="0"/>
                    <a:cs typeface="Times New Roman" panose="02020603050405020304" pitchFamily="18" charset="0"/>
                  </a:endParaRPr>
                </a:p>
              </p:txBody>
            </p:sp>
            <p:sp>
              <p:nvSpPr>
                <p:cNvPr id="76866" name="Rectangle 30"/>
                <p:cNvSpPr>
                  <a:spLocks noChangeArrowheads="1"/>
                </p:cNvSpPr>
                <p:nvPr/>
              </p:nvSpPr>
              <p:spPr bwMode="auto">
                <a:xfrm>
                  <a:off x="1821" y="748"/>
                  <a:ext cx="842"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6811" name="Group 33"/>
              <p:cNvGrpSpPr>
                <a:grpSpLocks/>
              </p:cNvGrpSpPr>
              <p:nvPr/>
            </p:nvGrpSpPr>
            <p:grpSpPr bwMode="auto">
              <a:xfrm>
                <a:off x="0" y="1381"/>
                <a:ext cx="1821" cy="403"/>
                <a:chOff x="0" y="1381"/>
                <a:chExt cx="1821" cy="403"/>
              </a:xfrm>
            </p:grpSpPr>
            <p:sp>
              <p:nvSpPr>
                <p:cNvPr id="76863" name="Rectangle 6"/>
                <p:cNvSpPr>
                  <a:spLocks noChangeArrowheads="1"/>
                </p:cNvSpPr>
                <p:nvPr/>
              </p:nvSpPr>
              <p:spPr bwMode="auto">
                <a:xfrm>
                  <a:off x="43" y="1381"/>
                  <a:ext cx="173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Shape of plates</a:t>
                  </a:r>
                </a:p>
                <a:p>
                  <a:endParaRPr lang="en-US" sz="1400">
                    <a:latin typeface="Times New Roman" panose="02020603050405020304" pitchFamily="18" charset="0"/>
                    <a:cs typeface="Times New Roman" panose="02020603050405020304" pitchFamily="18" charset="0"/>
                  </a:endParaRPr>
                </a:p>
              </p:txBody>
            </p:sp>
            <p:sp>
              <p:nvSpPr>
                <p:cNvPr id="76864" name="Rectangle 32"/>
                <p:cNvSpPr>
                  <a:spLocks noChangeArrowheads="1"/>
                </p:cNvSpPr>
                <p:nvPr/>
              </p:nvSpPr>
              <p:spPr bwMode="auto">
                <a:xfrm>
                  <a:off x="0" y="1381"/>
                  <a:ext cx="1821"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6812" name="Group 35"/>
              <p:cNvGrpSpPr>
                <a:grpSpLocks/>
              </p:cNvGrpSpPr>
              <p:nvPr/>
            </p:nvGrpSpPr>
            <p:grpSpPr bwMode="auto">
              <a:xfrm>
                <a:off x="1821" y="1381"/>
                <a:ext cx="842" cy="403"/>
                <a:chOff x="1821" y="1381"/>
                <a:chExt cx="842" cy="403"/>
              </a:xfrm>
            </p:grpSpPr>
            <p:sp>
              <p:nvSpPr>
                <p:cNvPr id="76861" name="Rectangle 7"/>
                <p:cNvSpPr>
                  <a:spLocks noChangeArrowheads="1"/>
                </p:cNvSpPr>
                <p:nvPr/>
              </p:nvSpPr>
              <p:spPr bwMode="auto">
                <a:xfrm>
                  <a:off x="1864" y="1381"/>
                  <a:ext cx="7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Straight</a:t>
                  </a:r>
                </a:p>
                <a:p>
                  <a:endParaRPr lang="en-US" sz="1400">
                    <a:latin typeface="Times New Roman" panose="02020603050405020304" pitchFamily="18" charset="0"/>
                    <a:cs typeface="Times New Roman" panose="02020603050405020304" pitchFamily="18" charset="0"/>
                  </a:endParaRPr>
                </a:p>
              </p:txBody>
            </p:sp>
            <p:sp>
              <p:nvSpPr>
                <p:cNvPr id="76862" name="Rectangle 34"/>
                <p:cNvSpPr>
                  <a:spLocks noChangeArrowheads="1"/>
                </p:cNvSpPr>
                <p:nvPr/>
              </p:nvSpPr>
              <p:spPr bwMode="auto">
                <a:xfrm>
                  <a:off x="1821" y="1381"/>
                  <a:ext cx="84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6813" name="Group 37"/>
              <p:cNvGrpSpPr>
                <a:grpSpLocks/>
              </p:cNvGrpSpPr>
              <p:nvPr/>
            </p:nvGrpSpPr>
            <p:grpSpPr bwMode="auto">
              <a:xfrm>
                <a:off x="0" y="1784"/>
                <a:ext cx="1821" cy="403"/>
                <a:chOff x="0" y="1784"/>
                <a:chExt cx="1821" cy="403"/>
              </a:xfrm>
            </p:grpSpPr>
            <p:sp>
              <p:nvSpPr>
                <p:cNvPr id="76859" name="Rectangle 8"/>
                <p:cNvSpPr>
                  <a:spLocks noChangeArrowheads="1"/>
                </p:cNvSpPr>
                <p:nvPr/>
              </p:nvSpPr>
              <p:spPr bwMode="auto">
                <a:xfrm>
                  <a:off x="43" y="1784"/>
                  <a:ext cx="173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Water channel thickness (mm)</a:t>
                  </a:r>
                </a:p>
                <a:p>
                  <a:endParaRPr lang="en-US" sz="1400">
                    <a:latin typeface="Times New Roman" panose="02020603050405020304" pitchFamily="18" charset="0"/>
                    <a:cs typeface="Times New Roman" panose="02020603050405020304" pitchFamily="18" charset="0"/>
                  </a:endParaRPr>
                </a:p>
              </p:txBody>
            </p:sp>
            <p:sp>
              <p:nvSpPr>
                <p:cNvPr id="76860" name="Rectangle 36"/>
                <p:cNvSpPr>
                  <a:spLocks noChangeArrowheads="1"/>
                </p:cNvSpPr>
                <p:nvPr/>
              </p:nvSpPr>
              <p:spPr bwMode="auto">
                <a:xfrm>
                  <a:off x="0" y="1784"/>
                  <a:ext cx="1821"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6814" name="Group 39"/>
              <p:cNvGrpSpPr>
                <a:grpSpLocks/>
              </p:cNvGrpSpPr>
              <p:nvPr/>
            </p:nvGrpSpPr>
            <p:grpSpPr bwMode="auto">
              <a:xfrm>
                <a:off x="1821" y="1784"/>
                <a:ext cx="842" cy="403"/>
                <a:chOff x="1821" y="1784"/>
                <a:chExt cx="842" cy="403"/>
              </a:xfrm>
            </p:grpSpPr>
            <p:sp>
              <p:nvSpPr>
                <p:cNvPr id="76857" name="Rectangle 9"/>
                <p:cNvSpPr>
                  <a:spLocks noChangeArrowheads="1"/>
                </p:cNvSpPr>
                <p:nvPr/>
              </p:nvSpPr>
              <p:spPr bwMode="auto">
                <a:xfrm>
                  <a:off x="1864" y="1784"/>
                  <a:ext cx="7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2.7</a:t>
                  </a:r>
                </a:p>
                <a:p>
                  <a:endParaRPr lang="en-US" sz="1400">
                    <a:latin typeface="Times New Roman" panose="02020603050405020304" pitchFamily="18" charset="0"/>
                    <a:cs typeface="Times New Roman" panose="02020603050405020304" pitchFamily="18" charset="0"/>
                  </a:endParaRPr>
                </a:p>
              </p:txBody>
            </p:sp>
            <p:sp>
              <p:nvSpPr>
                <p:cNvPr id="76858" name="Rectangle 38"/>
                <p:cNvSpPr>
                  <a:spLocks noChangeArrowheads="1"/>
                </p:cNvSpPr>
                <p:nvPr/>
              </p:nvSpPr>
              <p:spPr bwMode="auto">
                <a:xfrm>
                  <a:off x="1821" y="1784"/>
                  <a:ext cx="84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6815" name="Group 41"/>
              <p:cNvGrpSpPr>
                <a:grpSpLocks/>
              </p:cNvGrpSpPr>
              <p:nvPr/>
            </p:nvGrpSpPr>
            <p:grpSpPr bwMode="auto">
              <a:xfrm>
                <a:off x="0" y="2187"/>
                <a:ext cx="1821" cy="633"/>
                <a:chOff x="0" y="2187"/>
                <a:chExt cx="1821" cy="633"/>
              </a:xfrm>
            </p:grpSpPr>
            <p:sp>
              <p:nvSpPr>
                <p:cNvPr id="76855" name="Rectangle 10"/>
                <p:cNvSpPr>
                  <a:spLocks noChangeArrowheads="1"/>
                </p:cNvSpPr>
                <p:nvPr/>
              </p:nvSpPr>
              <p:spPr bwMode="auto">
                <a:xfrm>
                  <a:off x="43" y="2187"/>
                  <a:ext cx="1735"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Thickness of active plates (mm):</a:t>
                  </a:r>
                </a:p>
                <a:p>
                  <a:r>
                    <a:rPr lang="en-US" sz="1400">
                      <a:latin typeface="Times New Roman" panose="02020603050405020304" pitchFamily="18" charset="0"/>
                      <a:cs typeface="Times New Roman" panose="02020603050405020304" pitchFamily="18" charset="0"/>
                    </a:rPr>
                    <a:t>      - Fuel meat</a:t>
                  </a:r>
                </a:p>
                <a:p>
                  <a:r>
                    <a:rPr lang="en-US" sz="1400">
                      <a:latin typeface="Times New Roman" panose="02020603050405020304" pitchFamily="18" charset="0"/>
                      <a:cs typeface="Times New Roman" panose="02020603050405020304" pitchFamily="18" charset="0"/>
                    </a:rPr>
                    <a:t>      - Overall     </a:t>
                  </a:r>
                </a:p>
                <a:p>
                  <a:endParaRPr lang="en-US" sz="1400">
                    <a:latin typeface="Times New Roman" panose="02020603050405020304" pitchFamily="18" charset="0"/>
                    <a:cs typeface="Times New Roman" panose="02020603050405020304" pitchFamily="18" charset="0"/>
                  </a:endParaRPr>
                </a:p>
              </p:txBody>
            </p:sp>
            <p:sp>
              <p:nvSpPr>
                <p:cNvPr id="76856" name="Rectangle 40"/>
                <p:cNvSpPr>
                  <a:spLocks noChangeArrowheads="1"/>
                </p:cNvSpPr>
                <p:nvPr/>
              </p:nvSpPr>
              <p:spPr bwMode="auto">
                <a:xfrm>
                  <a:off x="0" y="2187"/>
                  <a:ext cx="1821"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6816" name="Group 43"/>
              <p:cNvGrpSpPr>
                <a:grpSpLocks/>
              </p:cNvGrpSpPr>
              <p:nvPr/>
            </p:nvGrpSpPr>
            <p:grpSpPr bwMode="auto">
              <a:xfrm>
                <a:off x="1821" y="2187"/>
                <a:ext cx="842" cy="633"/>
                <a:chOff x="1821" y="2187"/>
                <a:chExt cx="842" cy="633"/>
              </a:xfrm>
            </p:grpSpPr>
            <p:sp>
              <p:nvSpPr>
                <p:cNvPr id="76853" name="Rectangle 11"/>
                <p:cNvSpPr>
                  <a:spLocks noChangeArrowheads="1"/>
                </p:cNvSpPr>
                <p:nvPr/>
              </p:nvSpPr>
              <p:spPr bwMode="auto">
                <a:xfrm>
                  <a:off x="1864" y="2187"/>
                  <a:ext cx="75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a:latin typeface="Times New Roman" panose="02020603050405020304" pitchFamily="18" charset="0"/>
                      <a:cs typeface="Times New Roman" panose="02020603050405020304" pitchFamily="18" charset="0"/>
                    </a:rPr>
                    <a:t> </a:t>
                  </a:r>
                  <a:endParaRPr lang="en-US" sz="1000">
                    <a:latin typeface="Times New Roman" panose="02020603050405020304" pitchFamily="18" charset="0"/>
                    <a:cs typeface="Times New Roman" panose="02020603050405020304" pitchFamily="18" charset="0"/>
                  </a:endParaRPr>
                </a:p>
                <a:p>
                  <a:r>
                    <a:rPr lang="en-US" sz="1200">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0.7</a:t>
                  </a:r>
                </a:p>
                <a:p>
                  <a:r>
                    <a:rPr lang="en-US" sz="1400">
                      <a:latin typeface="Times New Roman" panose="02020603050405020304" pitchFamily="18" charset="0"/>
                      <a:cs typeface="Times New Roman" panose="02020603050405020304" pitchFamily="18" charset="0"/>
                    </a:rPr>
                    <a:t>           1.5</a:t>
                  </a:r>
                </a:p>
                <a:p>
                  <a:endParaRPr lang="en-US" sz="1400">
                    <a:latin typeface="Times New Roman" panose="02020603050405020304" pitchFamily="18" charset="0"/>
                    <a:cs typeface="Times New Roman" panose="02020603050405020304" pitchFamily="18" charset="0"/>
                  </a:endParaRPr>
                </a:p>
              </p:txBody>
            </p:sp>
            <p:sp>
              <p:nvSpPr>
                <p:cNvPr id="76854" name="Rectangle 42"/>
                <p:cNvSpPr>
                  <a:spLocks noChangeArrowheads="1"/>
                </p:cNvSpPr>
                <p:nvPr/>
              </p:nvSpPr>
              <p:spPr bwMode="auto">
                <a:xfrm>
                  <a:off x="1821" y="2187"/>
                  <a:ext cx="842"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6817" name="Group 45"/>
              <p:cNvGrpSpPr>
                <a:grpSpLocks/>
              </p:cNvGrpSpPr>
              <p:nvPr/>
            </p:nvGrpSpPr>
            <p:grpSpPr bwMode="auto">
              <a:xfrm>
                <a:off x="0" y="2820"/>
                <a:ext cx="1821" cy="633"/>
                <a:chOff x="0" y="2820"/>
                <a:chExt cx="1821" cy="633"/>
              </a:xfrm>
            </p:grpSpPr>
            <p:sp>
              <p:nvSpPr>
                <p:cNvPr id="76851" name="Rectangle 12"/>
                <p:cNvSpPr>
                  <a:spLocks noChangeArrowheads="1"/>
                </p:cNvSpPr>
                <p:nvPr/>
              </p:nvSpPr>
              <p:spPr bwMode="auto">
                <a:xfrm>
                  <a:off x="43" y="2820"/>
                  <a:ext cx="1735"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Total width of the plate (mm):</a:t>
                  </a:r>
                </a:p>
                <a:p>
                  <a:r>
                    <a:rPr lang="en-US" sz="1400">
                      <a:latin typeface="Times New Roman" panose="02020603050405020304" pitchFamily="18" charset="0"/>
                      <a:cs typeface="Times New Roman" panose="02020603050405020304" pitchFamily="18" charset="0"/>
                    </a:rPr>
                    <a:t>      - Fuel meat</a:t>
                  </a:r>
                </a:p>
                <a:p>
                  <a:r>
                    <a:rPr lang="en-US" sz="1400">
                      <a:latin typeface="Times New Roman" panose="02020603050405020304" pitchFamily="18" charset="0"/>
                      <a:cs typeface="Times New Roman" panose="02020603050405020304" pitchFamily="18" charset="0"/>
                    </a:rPr>
                    <a:t>      - Overall</a:t>
                  </a:r>
                </a:p>
                <a:p>
                  <a:endParaRPr lang="en-US" sz="1400">
                    <a:latin typeface="Times New Roman" panose="02020603050405020304" pitchFamily="18" charset="0"/>
                    <a:cs typeface="Times New Roman" panose="02020603050405020304" pitchFamily="18" charset="0"/>
                  </a:endParaRPr>
                </a:p>
              </p:txBody>
            </p:sp>
            <p:sp>
              <p:nvSpPr>
                <p:cNvPr id="76852" name="Rectangle 44"/>
                <p:cNvSpPr>
                  <a:spLocks noChangeArrowheads="1"/>
                </p:cNvSpPr>
                <p:nvPr/>
              </p:nvSpPr>
              <p:spPr bwMode="auto">
                <a:xfrm>
                  <a:off x="0" y="2820"/>
                  <a:ext cx="1821"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6818" name="Group 47"/>
              <p:cNvGrpSpPr>
                <a:grpSpLocks/>
              </p:cNvGrpSpPr>
              <p:nvPr/>
            </p:nvGrpSpPr>
            <p:grpSpPr bwMode="auto">
              <a:xfrm>
                <a:off x="1821" y="2820"/>
                <a:ext cx="842" cy="633"/>
                <a:chOff x="1821" y="2820"/>
                <a:chExt cx="842" cy="633"/>
              </a:xfrm>
            </p:grpSpPr>
            <p:sp>
              <p:nvSpPr>
                <p:cNvPr id="76849" name="Rectangle 13"/>
                <p:cNvSpPr>
                  <a:spLocks noChangeArrowheads="1"/>
                </p:cNvSpPr>
                <p:nvPr/>
              </p:nvSpPr>
              <p:spPr bwMode="auto">
                <a:xfrm>
                  <a:off x="1864" y="2820"/>
                  <a:ext cx="75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a:latin typeface="Times New Roman" panose="02020603050405020304" pitchFamily="18" charset="0"/>
                      <a:cs typeface="Times New Roman" panose="02020603050405020304" pitchFamily="18" charset="0"/>
                    </a:rPr>
                    <a:t> </a:t>
                  </a:r>
                  <a:endParaRPr lang="en-US" sz="1000">
                    <a:latin typeface="Times New Roman" panose="02020603050405020304" pitchFamily="18" charset="0"/>
                    <a:cs typeface="Times New Roman" panose="02020603050405020304" pitchFamily="18" charset="0"/>
                  </a:endParaRPr>
                </a:p>
                <a:p>
                  <a:r>
                    <a:rPr lang="en-US" sz="1200">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60.0</a:t>
                  </a:r>
                </a:p>
                <a:p>
                  <a:r>
                    <a:rPr lang="en-US" sz="1400">
                      <a:latin typeface="Times New Roman" panose="02020603050405020304" pitchFamily="18" charset="0"/>
                      <a:cs typeface="Times New Roman" panose="02020603050405020304" pitchFamily="18" charset="0"/>
                    </a:rPr>
                    <a:t>           67.0</a:t>
                  </a:r>
                  <a:r>
                    <a:rPr lang="en-US" sz="1200">
                      <a:latin typeface="Times New Roman" panose="02020603050405020304" pitchFamily="18" charset="0"/>
                      <a:cs typeface="Times New Roman" panose="02020603050405020304" pitchFamily="18" charset="0"/>
                    </a:rPr>
                    <a:t>          </a:t>
                  </a:r>
                  <a:endParaRPr lang="en-US" sz="10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sp>
              <p:nvSpPr>
                <p:cNvPr id="76850" name="Rectangle 46"/>
                <p:cNvSpPr>
                  <a:spLocks noChangeArrowheads="1"/>
                </p:cNvSpPr>
                <p:nvPr/>
              </p:nvSpPr>
              <p:spPr bwMode="auto">
                <a:xfrm>
                  <a:off x="1821" y="2820"/>
                  <a:ext cx="842"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6819" name="Group 49"/>
              <p:cNvGrpSpPr>
                <a:grpSpLocks/>
              </p:cNvGrpSpPr>
              <p:nvPr/>
            </p:nvGrpSpPr>
            <p:grpSpPr bwMode="auto">
              <a:xfrm>
                <a:off x="0" y="3453"/>
                <a:ext cx="1821" cy="633"/>
                <a:chOff x="0" y="3453"/>
                <a:chExt cx="1821" cy="633"/>
              </a:xfrm>
            </p:grpSpPr>
            <p:sp>
              <p:nvSpPr>
                <p:cNvPr id="76847" name="Rectangle 14"/>
                <p:cNvSpPr>
                  <a:spLocks noChangeArrowheads="1"/>
                </p:cNvSpPr>
                <p:nvPr/>
              </p:nvSpPr>
              <p:spPr bwMode="auto">
                <a:xfrm>
                  <a:off x="43" y="3453"/>
                  <a:ext cx="1735"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Total lenght of the plate (mm):</a:t>
                  </a:r>
                </a:p>
                <a:p>
                  <a:r>
                    <a:rPr lang="en-US" sz="1400">
                      <a:latin typeface="Times New Roman" panose="02020603050405020304" pitchFamily="18" charset="0"/>
                      <a:cs typeface="Times New Roman" panose="02020603050405020304" pitchFamily="18" charset="0"/>
                    </a:rPr>
                    <a:t>      - Fuel meat</a:t>
                  </a:r>
                </a:p>
                <a:p>
                  <a:r>
                    <a:rPr lang="en-US" sz="1400">
                      <a:latin typeface="Times New Roman" panose="02020603050405020304" pitchFamily="18" charset="0"/>
                      <a:cs typeface="Times New Roman" panose="02020603050405020304" pitchFamily="18" charset="0"/>
                    </a:rPr>
                    <a:t>      - Overall</a:t>
                  </a:r>
                </a:p>
                <a:p>
                  <a:endParaRPr lang="en-US" sz="1400">
                    <a:latin typeface="Times New Roman" panose="02020603050405020304" pitchFamily="18" charset="0"/>
                    <a:cs typeface="Times New Roman" panose="02020603050405020304" pitchFamily="18" charset="0"/>
                  </a:endParaRPr>
                </a:p>
              </p:txBody>
            </p:sp>
            <p:sp>
              <p:nvSpPr>
                <p:cNvPr id="76848" name="Rectangle 48"/>
                <p:cNvSpPr>
                  <a:spLocks noChangeArrowheads="1"/>
                </p:cNvSpPr>
                <p:nvPr/>
              </p:nvSpPr>
              <p:spPr bwMode="auto">
                <a:xfrm>
                  <a:off x="0" y="3453"/>
                  <a:ext cx="1821"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6820" name="Group 51"/>
              <p:cNvGrpSpPr>
                <a:grpSpLocks/>
              </p:cNvGrpSpPr>
              <p:nvPr/>
            </p:nvGrpSpPr>
            <p:grpSpPr bwMode="auto">
              <a:xfrm>
                <a:off x="1821" y="3453"/>
                <a:ext cx="842" cy="633"/>
                <a:chOff x="1821" y="3453"/>
                <a:chExt cx="842" cy="633"/>
              </a:xfrm>
            </p:grpSpPr>
            <p:sp>
              <p:nvSpPr>
                <p:cNvPr id="76845" name="Rectangle 15"/>
                <p:cNvSpPr>
                  <a:spLocks noChangeArrowheads="1"/>
                </p:cNvSpPr>
                <p:nvPr/>
              </p:nvSpPr>
              <p:spPr bwMode="auto">
                <a:xfrm>
                  <a:off x="1864" y="3453"/>
                  <a:ext cx="75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a:latin typeface="Times New Roman" panose="02020603050405020304" pitchFamily="18" charset="0"/>
                      <a:cs typeface="Times New Roman" panose="02020603050405020304" pitchFamily="18" charset="0"/>
                    </a:rPr>
                    <a:t> </a:t>
                  </a:r>
                  <a:endParaRPr lang="en-US" sz="1000">
                    <a:latin typeface="Times New Roman" panose="02020603050405020304" pitchFamily="18" charset="0"/>
                    <a:cs typeface="Times New Roman" panose="02020603050405020304" pitchFamily="18" charset="0"/>
                  </a:endParaRPr>
                </a:p>
                <a:p>
                  <a:r>
                    <a:rPr lang="en-US" sz="1200">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615</a:t>
                  </a:r>
                </a:p>
                <a:p>
                  <a:r>
                    <a:rPr lang="en-US" sz="1400">
                      <a:latin typeface="Times New Roman" panose="02020603050405020304" pitchFamily="18" charset="0"/>
                      <a:cs typeface="Times New Roman" panose="02020603050405020304" pitchFamily="18" charset="0"/>
                    </a:rPr>
                    <a:t>           750</a:t>
                  </a:r>
                  <a:r>
                    <a:rPr lang="en-US" sz="1200">
                      <a:latin typeface="Times New Roman" panose="02020603050405020304" pitchFamily="18" charset="0"/>
                      <a:cs typeface="Times New Roman" panose="02020603050405020304" pitchFamily="18" charset="0"/>
                    </a:rPr>
                    <a:t>          </a:t>
                  </a:r>
                  <a:endParaRPr lang="en-US" sz="10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sp>
              <p:nvSpPr>
                <p:cNvPr id="76846" name="Rectangle 50"/>
                <p:cNvSpPr>
                  <a:spLocks noChangeArrowheads="1"/>
                </p:cNvSpPr>
                <p:nvPr/>
              </p:nvSpPr>
              <p:spPr bwMode="auto">
                <a:xfrm>
                  <a:off x="1821" y="3453"/>
                  <a:ext cx="842"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6821" name="Group 53"/>
              <p:cNvGrpSpPr>
                <a:grpSpLocks/>
              </p:cNvGrpSpPr>
              <p:nvPr/>
            </p:nvGrpSpPr>
            <p:grpSpPr bwMode="auto">
              <a:xfrm>
                <a:off x="0" y="4086"/>
                <a:ext cx="1821" cy="403"/>
                <a:chOff x="0" y="4086"/>
                <a:chExt cx="1821" cy="403"/>
              </a:xfrm>
            </p:grpSpPr>
            <p:sp>
              <p:nvSpPr>
                <p:cNvPr id="76843" name="Rectangle 16"/>
                <p:cNvSpPr>
                  <a:spLocks noChangeArrowheads="1"/>
                </p:cNvSpPr>
                <p:nvPr/>
              </p:nvSpPr>
              <p:spPr bwMode="auto">
                <a:xfrm>
                  <a:off x="43" y="4086"/>
                  <a:ext cx="173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Thickness of the clad (mm)</a:t>
                  </a:r>
                </a:p>
                <a:p>
                  <a:endParaRPr lang="en-US" sz="1400">
                    <a:latin typeface="Times New Roman" panose="02020603050405020304" pitchFamily="18" charset="0"/>
                    <a:cs typeface="Times New Roman" panose="02020603050405020304" pitchFamily="18" charset="0"/>
                  </a:endParaRPr>
                </a:p>
              </p:txBody>
            </p:sp>
            <p:sp>
              <p:nvSpPr>
                <p:cNvPr id="76844" name="Rectangle 52"/>
                <p:cNvSpPr>
                  <a:spLocks noChangeArrowheads="1"/>
                </p:cNvSpPr>
                <p:nvPr/>
              </p:nvSpPr>
              <p:spPr bwMode="auto">
                <a:xfrm>
                  <a:off x="0" y="4086"/>
                  <a:ext cx="1821"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6822" name="Group 55"/>
              <p:cNvGrpSpPr>
                <a:grpSpLocks/>
              </p:cNvGrpSpPr>
              <p:nvPr/>
            </p:nvGrpSpPr>
            <p:grpSpPr bwMode="auto">
              <a:xfrm>
                <a:off x="1821" y="4086"/>
                <a:ext cx="842" cy="403"/>
                <a:chOff x="1821" y="4086"/>
                <a:chExt cx="842" cy="403"/>
              </a:xfrm>
            </p:grpSpPr>
            <p:sp>
              <p:nvSpPr>
                <p:cNvPr id="76841" name="Rectangle 17"/>
                <p:cNvSpPr>
                  <a:spLocks noChangeArrowheads="1"/>
                </p:cNvSpPr>
                <p:nvPr/>
              </p:nvSpPr>
              <p:spPr bwMode="auto">
                <a:xfrm>
                  <a:off x="1864" y="4086"/>
                  <a:ext cx="7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0.40</a:t>
                  </a:r>
                </a:p>
                <a:p>
                  <a:endParaRPr lang="en-US" sz="2400">
                    <a:latin typeface="Times New Roman" panose="02020603050405020304" pitchFamily="18" charset="0"/>
                    <a:cs typeface="Times New Roman" panose="02020603050405020304" pitchFamily="18" charset="0"/>
                  </a:endParaRPr>
                </a:p>
              </p:txBody>
            </p:sp>
            <p:sp>
              <p:nvSpPr>
                <p:cNvPr id="76842" name="Rectangle 54"/>
                <p:cNvSpPr>
                  <a:spLocks noChangeArrowheads="1"/>
                </p:cNvSpPr>
                <p:nvPr/>
              </p:nvSpPr>
              <p:spPr bwMode="auto">
                <a:xfrm>
                  <a:off x="1821" y="4086"/>
                  <a:ext cx="84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6823" name="Group 57"/>
              <p:cNvGrpSpPr>
                <a:grpSpLocks/>
              </p:cNvGrpSpPr>
              <p:nvPr/>
            </p:nvGrpSpPr>
            <p:grpSpPr bwMode="auto">
              <a:xfrm>
                <a:off x="0" y="4489"/>
                <a:ext cx="1821" cy="518"/>
                <a:chOff x="0" y="4489"/>
                <a:chExt cx="1821" cy="518"/>
              </a:xfrm>
            </p:grpSpPr>
            <p:sp>
              <p:nvSpPr>
                <p:cNvPr id="76839" name="Rectangle 18"/>
                <p:cNvSpPr>
                  <a:spLocks noChangeArrowheads="1"/>
                </p:cNvSpPr>
                <p:nvPr/>
              </p:nvSpPr>
              <p:spPr bwMode="auto">
                <a:xfrm>
                  <a:off x="43" y="4489"/>
                  <a:ext cx="173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Thickness of Aluminium side plates (mm)</a:t>
                  </a:r>
                </a:p>
                <a:p>
                  <a:endParaRPr lang="en-US" sz="1400">
                    <a:latin typeface="Times New Roman" panose="02020603050405020304" pitchFamily="18" charset="0"/>
                    <a:cs typeface="Times New Roman" panose="02020603050405020304" pitchFamily="18" charset="0"/>
                  </a:endParaRPr>
                </a:p>
              </p:txBody>
            </p:sp>
            <p:sp>
              <p:nvSpPr>
                <p:cNvPr id="76840" name="Rectangle 56"/>
                <p:cNvSpPr>
                  <a:spLocks noChangeArrowheads="1"/>
                </p:cNvSpPr>
                <p:nvPr/>
              </p:nvSpPr>
              <p:spPr bwMode="auto">
                <a:xfrm>
                  <a:off x="0" y="4489"/>
                  <a:ext cx="1821"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6824" name="Group 59"/>
              <p:cNvGrpSpPr>
                <a:grpSpLocks/>
              </p:cNvGrpSpPr>
              <p:nvPr/>
            </p:nvGrpSpPr>
            <p:grpSpPr bwMode="auto">
              <a:xfrm>
                <a:off x="1821" y="4489"/>
                <a:ext cx="842" cy="518"/>
                <a:chOff x="1821" y="4489"/>
                <a:chExt cx="842" cy="518"/>
              </a:xfrm>
            </p:grpSpPr>
            <p:sp>
              <p:nvSpPr>
                <p:cNvPr id="76837" name="Rectangle 19"/>
                <p:cNvSpPr>
                  <a:spLocks noChangeArrowheads="1"/>
                </p:cNvSpPr>
                <p:nvPr/>
              </p:nvSpPr>
              <p:spPr bwMode="auto">
                <a:xfrm>
                  <a:off x="1864" y="4489"/>
                  <a:ext cx="75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4.50</a:t>
                  </a:r>
                </a:p>
                <a:p>
                  <a:endParaRPr lang="en-US" sz="1400">
                    <a:latin typeface="Times New Roman" panose="02020603050405020304" pitchFamily="18" charset="0"/>
                    <a:cs typeface="Times New Roman" panose="02020603050405020304" pitchFamily="18" charset="0"/>
                  </a:endParaRPr>
                </a:p>
              </p:txBody>
            </p:sp>
            <p:sp>
              <p:nvSpPr>
                <p:cNvPr id="76838" name="Rectangle 58"/>
                <p:cNvSpPr>
                  <a:spLocks noChangeArrowheads="1"/>
                </p:cNvSpPr>
                <p:nvPr/>
              </p:nvSpPr>
              <p:spPr bwMode="auto">
                <a:xfrm>
                  <a:off x="1821" y="4489"/>
                  <a:ext cx="842"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6825" name="Group 61"/>
              <p:cNvGrpSpPr>
                <a:grpSpLocks/>
              </p:cNvGrpSpPr>
              <p:nvPr/>
            </p:nvGrpSpPr>
            <p:grpSpPr bwMode="auto">
              <a:xfrm>
                <a:off x="0" y="5007"/>
                <a:ext cx="1821" cy="403"/>
                <a:chOff x="0" y="5007"/>
                <a:chExt cx="1821" cy="403"/>
              </a:xfrm>
            </p:grpSpPr>
            <p:sp>
              <p:nvSpPr>
                <p:cNvPr id="76835" name="Rectangle 20"/>
                <p:cNvSpPr>
                  <a:spLocks noChangeArrowheads="1"/>
                </p:cNvSpPr>
                <p:nvPr/>
              </p:nvSpPr>
              <p:spPr bwMode="auto">
                <a:xfrm>
                  <a:off x="43" y="5007"/>
                  <a:ext cx="173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Control blade dimensions (mm)</a:t>
                  </a:r>
                </a:p>
                <a:p>
                  <a:endParaRPr lang="en-US" sz="1400">
                    <a:latin typeface="Times New Roman" panose="02020603050405020304" pitchFamily="18" charset="0"/>
                    <a:cs typeface="Times New Roman" panose="02020603050405020304" pitchFamily="18" charset="0"/>
                  </a:endParaRPr>
                </a:p>
              </p:txBody>
            </p:sp>
            <p:sp>
              <p:nvSpPr>
                <p:cNvPr id="76836" name="Rectangle 60"/>
                <p:cNvSpPr>
                  <a:spLocks noChangeArrowheads="1"/>
                </p:cNvSpPr>
                <p:nvPr/>
              </p:nvSpPr>
              <p:spPr bwMode="auto">
                <a:xfrm>
                  <a:off x="0" y="5007"/>
                  <a:ext cx="1821"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6826" name="Group 63"/>
              <p:cNvGrpSpPr>
                <a:grpSpLocks/>
              </p:cNvGrpSpPr>
              <p:nvPr/>
            </p:nvGrpSpPr>
            <p:grpSpPr bwMode="auto">
              <a:xfrm>
                <a:off x="1821" y="5007"/>
                <a:ext cx="842" cy="403"/>
                <a:chOff x="1821" y="5007"/>
                <a:chExt cx="842" cy="403"/>
              </a:xfrm>
            </p:grpSpPr>
            <p:sp>
              <p:nvSpPr>
                <p:cNvPr id="76833" name="Rectangle 21"/>
                <p:cNvSpPr>
                  <a:spLocks noChangeArrowheads="1"/>
                </p:cNvSpPr>
                <p:nvPr/>
              </p:nvSpPr>
              <p:spPr bwMode="auto">
                <a:xfrm>
                  <a:off x="1864" y="5007"/>
                  <a:ext cx="7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   4.334 x 60.0</a:t>
                  </a:r>
                </a:p>
                <a:p>
                  <a:endParaRPr lang="en-US" sz="1400">
                    <a:latin typeface="Times New Roman" panose="02020603050405020304" pitchFamily="18" charset="0"/>
                    <a:cs typeface="Times New Roman" panose="02020603050405020304" pitchFamily="18" charset="0"/>
                  </a:endParaRPr>
                </a:p>
              </p:txBody>
            </p:sp>
            <p:sp>
              <p:nvSpPr>
                <p:cNvPr id="76834" name="Rectangle 62"/>
                <p:cNvSpPr>
                  <a:spLocks noChangeArrowheads="1"/>
                </p:cNvSpPr>
                <p:nvPr/>
              </p:nvSpPr>
              <p:spPr bwMode="auto">
                <a:xfrm>
                  <a:off x="1821" y="5007"/>
                  <a:ext cx="84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6827" name="Group 65"/>
              <p:cNvGrpSpPr>
                <a:grpSpLocks/>
              </p:cNvGrpSpPr>
              <p:nvPr/>
            </p:nvGrpSpPr>
            <p:grpSpPr bwMode="auto">
              <a:xfrm>
                <a:off x="0" y="5410"/>
                <a:ext cx="1821" cy="633"/>
                <a:chOff x="0" y="5410"/>
                <a:chExt cx="1821" cy="633"/>
              </a:xfrm>
            </p:grpSpPr>
            <p:sp>
              <p:nvSpPr>
                <p:cNvPr id="76831" name="Rectangle 22"/>
                <p:cNvSpPr>
                  <a:spLocks noChangeArrowheads="1"/>
                </p:cNvSpPr>
                <p:nvPr/>
              </p:nvSpPr>
              <p:spPr bwMode="auto">
                <a:xfrm>
                  <a:off x="43" y="5410"/>
                  <a:ext cx="1735"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Loading of the U235 (gm):</a:t>
                  </a:r>
                </a:p>
                <a:p>
                  <a:r>
                    <a:rPr lang="en-US" sz="1400">
                      <a:latin typeface="Times New Roman" panose="02020603050405020304" pitchFamily="18" charset="0"/>
                      <a:cs typeface="Times New Roman" panose="02020603050405020304" pitchFamily="18" charset="0"/>
                    </a:rPr>
                    <a:t>      - Standard fuel element</a:t>
                  </a:r>
                </a:p>
                <a:p>
                  <a:r>
                    <a:rPr lang="en-US" sz="1400">
                      <a:latin typeface="Times New Roman" panose="02020603050405020304" pitchFamily="18" charset="0"/>
                      <a:cs typeface="Times New Roman" panose="02020603050405020304" pitchFamily="18" charset="0"/>
                    </a:rPr>
                    <a:t>      - Control fuel element</a:t>
                  </a:r>
                </a:p>
                <a:p>
                  <a:endParaRPr lang="en-US" sz="1400">
                    <a:latin typeface="Times New Roman" panose="02020603050405020304" pitchFamily="18" charset="0"/>
                    <a:cs typeface="Times New Roman" panose="02020603050405020304" pitchFamily="18" charset="0"/>
                  </a:endParaRPr>
                </a:p>
              </p:txBody>
            </p:sp>
            <p:sp>
              <p:nvSpPr>
                <p:cNvPr id="76832" name="Rectangle 64"/>
                <p:cNvSpPr>
                  <a:spLocks noChangeArrowheads="1"/>
                </p:cNvSpPr>
                <p:nvPr/>
              </p:nvSpPr>
              <p:spPr bwMode="auto">
                <a:xfrm>
                  <a:off x="0" y="5410"/>
                  <a:ext cx="1821"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nvGrpSpPr>
              <p:cNvPr id="76828" name="Group 67"/>
              <p:cNvGrpSpPr>
                <a:grpSpLocks/>
              </p:cNvGrpSpPr>
              <p:nvPr/>
            </p:nvGrpSpPr>
            <p:grpSpPr bwMode="auto">
              <a:xfrm>
                <a:off x="1821" y="5410"/>
                <a:ext cx="842" cy="633"/>
                <a:chOff x="1821" y="5410"/>
                <a:chExt cx="842" cy="633"/>
              </a:xfrm>
            </p:grpSpPr>
            <p:sp>
              <p:nvSpPr>
                <p:cNvPr id="76829" name="Rectangle 23"/>
                <p:cNvSpPr>
                  <a:spLocks noChangeArrowheads="1"/>
                </p:cNvSpPr>
                <p:nvPr/>
              </p:nvSpPr>
              <p:spPr bwMode="auto">
                <a:xfrm>
                  <a:off x="1864" y="5410"/>
                  <a:ext cx="75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200">
                      <a:latin typeface="Times New Roman" panose="02020603050405020304" pitchFamily="18" charset="0"/>
                      <a:cs typeface="Times New Roman" panose="02020603050405020304" pitchFamily="18" charset="0"/>
                    </a:rPr>
                    <a:t> </a:t>
                  </a:r>
                  <a:endParaRPr lang="en-US" sz="1000">
                    <a:latin typeface="Times New Roman" panose="02020603050405020304" pitchFamily="18" charset="0"/>
                    <a:cs typeface="Times New Roman" panose="02020603050405020304" pitchFamily="18" charset="0"/>
                  </a:endParaRPr>
                </a:p>
                <a:p>
                  <a:r>
                    <a:rPr lang="en-US" sz="1200">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290.7</a:t>
                  </a:r>
                </a:p>
                <a:p>
                  <a:r>
                    <a:rPr lang="en-US" sz="1400">
                      <a:latin typeface="Times New Roman" panose="02020603050405020304" pitchFamily="18" charset="0"/>
                      <a:cs typeface="Times New Roman" panose="02020603050405020304" pitchFamily="18" charset="0"/>
                    </a:rPr>
                    <a:t>         214.2</a:t>
                  </a:r>
                </a:p>
                <a:p>
                  <a:endParaRPr lang="en-US" sz="1400">
                    <a:latin typeface="Times New Roman" panose="02020603050405020304" pitchFamily="18" charset="0"/>
                    <a:cs typeface="Times New Roman" panose="02020603050405020304" pitchFamily="18" charset="0"/>
                  </a:endParaRPr>
                </a:p>
              </p:txBody>
            </p:sp>
            <p:sp>
              <p:nvSpPr>
                <p:cNvPr id="76830" name="Rectangle 66"/>
                <p:cNvSpPr>
                  <a:spLocks noChangeArrowheads="1"/>
                </p:cNvSpPr>
                <p:nvPr/>
              </p:nvSpPr>
              <p:spPr bwMode="auto">
                <a:xfrm>
                  <a:off x="1821" y="5410"/>
                  <a:ext cx="842"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grpSp>
        <p:sp>
          <p:nvSpPr>
            <p:cNvPr id="76806" name="Rectangle 69"/>
            <p:cNvSpPr>
              <a:spLocks noChangeArrowheads="1"/>
            </p:cNvSpPr>
            <p:nvPr/>
          </p:nvSpPr>
          <p:spPr bwMode="auto">
            <a:xfrm>
              <a:off x="-4" y="-4"/>
              <a:ext cx="2671" cy="6051"/>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
        <p:nvSpPr>
          <p:cNvPr id="76803" name="Rectangle 71"/>
          <p:cNvSpPr>
            <a:spLocks noChangeArrowheads="1"/>
          </p:cNvSpPr>
          <p:nvPr/>
        </p:nvSpPr>
        <p:spPr bwMode="auto">
          <a:xfrm>
            <a:off x="4763" y="680402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1000">
                <a:latin typeface="Times New Roman" panose="02020603050405020304" pitchFamily="18" charset="0"/>
                <a:cs typeface="Times New Roman" panose="02020603050405020304" pitchFamily="18" charset="0"/>
              </a:rPr>
              <a:t> </a:t>
            </a:r>
          </a:p>
          <a:p>
            <a:endParaRPr lang="en-US" sz="2400">
              <a:latin typeface="Times New Roman" panose="02020603050405020304" pitchFamily="18" charset="0"/>
              <a:cs typeface="Times New Roman" panose="02020603050405020304" pitchFamily="18" charset="0"/>
            </a:endParaRPr>
          </a:p>
        </p:txBody>
      </p:sp>
      <p:sp>
        <p:nvSpPr>
          <p:cNvPr id="76804" name="Rectangle 72"/>
          <p:cNvSpPr>
            <a:spLocks noChangeArrowheads="1"/>
          </p:cNvSpPr>
          <p:nvPr/>
        </p:nvSpPr>
        <p:spPr bwMode="auto">
          <a:xfrm>
            <a:off x="762000" y="-304800"/>
            <a:ext cx="703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endParaRPr lang="en-US" sz="1200">
              <a:latin typeface="Times New Roman" panose="02020603050405020304" pitchFamily="18" charset="0"/>
              <a:cs typeface="Times New Roman" panose="02020603050405020304" pitchFamily="18" charset="0"/>
            </a:endParaRPr>
          </a:p>
          <a:p>
            <a:pPr eaLnBrk="1" hangingPunct="1">
              <a:spcBef>
                <a:spcPct val="50000"/>
              </a:spcBef>
            </a:pPr>
            <a:r>
              <a:rPr lang="en-US" sz="1200">
                <a:latin typeface="Times New Roman" panose="02020603050405020304" pitchFamily="18" charset="0"/>
                <a:cs typeface="Times New Roman" panose="02020603050405020304" pitchFamily="18" charset="0"/>
              </a:rPr>
              <a:t> </a:t>
            </a:r>
            <a:r>
              <a:rPr lang="en-US" sz="1600" b="1" u="sng">
                <a:latin typeface="Times New Roman" panose="02020603050405020304" pitchFamily="18" charset="0"/>
                <a:cs typeface="Times New Roman" panose="02020603050405020304" pitchFamily="18" charset="0"/>
              </a:rPr>
              <a:t>TRR Main Core specifications(Continue): </a:t>
            </a:r>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3490" name="Object 2"/>
          <p:cNvGraphicFramePr>
            <a:graphicFrameLocks noChangeAspect="1"/>
          </p:cNvGraphicFramePr>
          <p:nvPr/>
        </p:nvGraphicFramePr>
        <p:xfrm>
          <a:off x="-5105400" y="-1752600"/>
          <a:ext cx="23469600" cy="10228263"/>
        </p:xfrm>
        <a:graphic>
          <a:graphicData uri="http://schemas.openxmlformats.org/presentationml/2006/ole">
            <mc:AlternateContent xmlns:mc="http://schemas.openxmlformats.org/markup-compatibility/2006">
              <mc:Choice xmlns:v="urn:schemas-microsoft-com:vml" Requires="v">
                <p:oleObj spid="_x0000_s6176" name="Drawing" r:id="rId3" imgW="4676760" imgH="2352600" progId="AutoCAD.Drawing.14">
                  <p:embed/>
                </p:oleObj>
              </mc:Choice>
              <mc:Fallback>
                <p:oleObj name="Drawing" r:id="rId3" imgW="4676760" imgH="2352600" progId="AutoCAD.Drawing.1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752600"/>
                        <a:ext cx="23469600" cy="1022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7" name="Rectangle 7"/>
          <p:cNvSpPr>
            <a:spLocks noChangeArrowheads="1"/>
          </p:cNvSpPr>
          <p:nvPr/>
        </p:nvSpPr>
        <p:spPr bwMode="auto">
          <a:xfrm>
            <a:off x="1016000" y="5943600"/>
            <a:ext cx="6604000" cy="685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148" name="Rectangle 3"/>
          <p:cNvSpPr>
            <a:spLocks noChangeArrowheads="1"/>
          </p:cNvSpPr>
          <p:nvPr/>
        </p:nvSpPr>
        <p:spPr bwMode="auto">
          <a:xfrm>
            <a:off x="1016000" y="0"/>
            <a:ext cx="7010400" cy="6858000"/>
          </a:xfrm>
          <a:prstGeom prst="rect">
            <a:avLst/>
          </a:prstGeom>
          <a:noFill/>
          <a:ln w="2540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149" name="WordArt 4"/>
          <p:cNvSpPr>
            <a:spLocks noChangeArrowheads="1" noChangeShapeType="1" noTextEdit="1"/>
          </p:cNvSpPr>
          <p:nvPr/>
        </p:nvSpPr>
        <p:spPr bwMode="auto">
          <a:xfrm>
            <a:off x="1117600" y="0"/>
            <a:ext cx="6483350" cy="5667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5400" b="1" kern="10">
                <a:solidFill>
                  <a:srgbClr val="00FF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MTR Standard Fuel Element</a:t>
            </a:r>
            <a:endParaRPr lang="fa-IR" sz="5400" b="1" kern="10">
              <a:solidFill>
                <a:srgbClr val="00FF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endParaRPr>
          </a:p>
        </p:txBody>
      </p:sp>
      <p:sp>
        <p:nvSpPr>
          <p:cNvPr id="6150" name="Text Box 5"/>
          <p:cNvSpPr txBox="1">
            <a:spLocks noChangeArrowheads="1"/>
          </p:cNvSpPr>
          <p:nvPr/>
        </p:nvSpPr>
        <p:spPr bwMode="auto">
          <a:xfrm>
            <a:off x="1117600" y="60579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fa-IR" sz="2400">
                <a:solidFill>
                  <a:srgbClr val="66FF99"/>
                </a:solidFill>
                <a:latin typeface="Times New Roman" panose="02020603050405020304" pitchFamily="18" charset="0"/>
                <a:cs typeface="Times New Roman" panose="02020603050405020304" pitchFamily="18" charset="0"/>
              </a:rPr>
              <a:t>شکل19- مقطع افقی بسته سوخت استاندارد </a:t>
            </a:r>
            <a:endParaRPr lang="en-US" sz="2400">
              <a:solidFill>
                <a:srgbClr val="66FF99"/>
              </a:solidFill>
              <a:latin typeface="Times New Roman" panose="02020603050405020304" pitchFamily="18" charset="0"/>
              <a:cs typeface="Times New Roman" panose="02020603050405020304" pitchFamily="18" charset="0"/>
            </a:endParaRPr>
          </a:p>
        </p:txBody>
      </p:sp>
      <p:sp>
        <p:nvSpPr>
          <p:cNvPr id="6151" name="Text Box 6"/>
          <p:cNvSpPr txBox="1">
            <a:spLocks noChangeArrowheads="1"/>
          </p:cNvSpPr>
          <p:nvPr/>
        </p:nvSpPr>
        <p:spPr bwMode="auto">
          <a:xfrm>
            <a:off x="-3149600" y="5257800"/>
            <a:ext cx="6299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endParaRPr lang="fa-IR" sz="2400">
              <a:latin typeface="Times New Roman" panose="02020603050405020304" pitchFamily="18" charset="0"/>
              <a:cs typeface="Times New Roman" panose="02020603050405020304" pitchFamily="18" charset="0"/>
            </a:endParaRPr>
          </a:p>
        </p:txBody>
      </p:sp>
      <p:sp>
        <p:nvSpPr>
          <p:cNvPr id="6152" name="Rectangle 8"/>
          <p:cNvSpPr>
            <a:spLocks noChangeArrowheads="1"/>
          </p:cNvSpPr>
          <p:nvPr/>
        </p:nvSpPr>
        <p:spPr bwMode="auto">
          <a:xfrm>
            <a:off x="1295400" y="762000"/>
            <a:ext cx="4572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153" name="Text Box 9"/>
          <p:cNvSpPr txBox="1">
            <a:spLocks noChangeArrowheads="1"/>
          </p:cNvSpPr>
          <p:nvPr/>
        </p:nvSpPr>
        <p:spPr bwMode="auto">
          <a:xfrm>
            <a:off x="1219200" y="7620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1.50</a:t>
            </a:r>
          </a:p>
        </p:txBody>
      </p:sp>
      <p:sp>
        <p:nvSpPr>
          <p:cNvPr id="6154" name="Rectangle 10"/>
          <p:cNvSpPr>
            <a:spLocks noChangeArrowheads="1"/>
          </p:cNvSpPr>
          <p:nvPr/>
        </p:nvSpPr>
        <p:spPr bwMode="auto">
          <a:xfrm>
            <a:off x="1143000" y="1600200"/>
            <a:ext cx="6096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a:solidFill>
                  <a:srgbClr val="66FF99"/>
                </a:solidFill>
                <a:latin typeface="Times New Roman" panose="02020603050405020304" pitchFamily="18" charset="0"/>
                <a:cs typeface="Times New Roman" panose="02020603050405020304" pitchFamily="18" charset="0"/>
              </a:rPr>
              <a:t>2.70</a:t>
            </a:r>
          </a:p>
        </p:txBody>
      </p:sp>
      <p:sp>
        <p:nvSpPr>
          <p:cNvPr id="6155" name="Rectangle 16"/>
          <p:cNvSpPr>
            <a:spLocks noChangeArrowheads="1"/>
          </p:cNvSpPr>
          <p:nvPr/>
        </p:nvSpPr>
        <p:spPr bwMode="auto">
          <a:xfrm>
            <a:off x="3810000" y="4419600"/>
            <a:ext cx="609600" cy="228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156" name="Text Box 17"/>
          <p:cNvSpPr txBox="1">
            <a:spLocks noChangeArrowheads="1"/>
          </p:cNvSpPr>
          <p:nvPr/>
        </p:nvSpPr>
        <p:spPr bwMode="auto">
          <a:xfrm>
            <a:off x="3810000" y="44196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60.00</a:t>
            </a:r>
          </a:p>
        </p:txBody>
      </p:sp>
      <p:sp>
        <p:nvSpPr>
          <p:cNvPr id="6157" name="Rectangle 18"/>
          <p:cNvSpPr>
            <a:spLocks noChangeArrowheads="1"/>
          </p:cNvSpPr>
          <p:nvPr/>
        </p:nvSpPr>
        <p:spPr bwMode="auto">
          <a:xfrm>
            <a:off x="2057400" y="5562600"/>
            <a:ext cx="685800" cy="228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158" name="Text Box 19"/>
          <p:cNvSpPr txBox="1">
            <a:spLocks noChangeArrowheads="1"/>
          </p:cNvSpPr>
          <p:nvPr/>
        </p:nvSpPr>
        <p:spPr bwMode="auto">
          <a:xfrm>
            <a:off x="2209800" y="55626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3.5</a:t>
            </a:r>
          </a:p>
        </p:txBody>
      </p:sp>
      <p:sp>
        <p:nvSpPr>
          <p:cNvPr id="6159" name="Rectangle 20"/>
          <p:cNvSpPr>
            <a:spLocks noChangeArrowheads="1"/>
          </p:cNvSpPr>
          <p:nvPr/>
        </p:nvSpPr>
        <p:spPr bwMode="auto">
          <a:xfrm>
            <a:off x="5638800" y="5562600"/>
            <a:ext cx="609600" cy="228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160" name="Text Box 21"/>
          <p:cNvSpPr txBox="1">
            <a:spLocks noChangeArrowheads="1"/>
          </p:cNvSpPr>
          <p:nvPr/>
        </p:nvSpPr>
        <p:spPr bwMode="auto">
          <a:xfrm>
            <a:off x="5715000" y="55626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4.5</a:t>
            </a:r>
          </a:p>
        </p:txBody>
      </p:sp>
      <p:sp>
        <p:nvSpPr>
          <p:cNvPr id="6161" name="Rectangle 22"/>
          <p:cNvSpPr>
            <a:spLocks noChangeArrowheads="1"/>
          </p:cNvSpPr>
          <p:nvPr/>
        </p:nvSpPr>
        <p:spPr bwMode="auto">
          <a:xfrm rot="-5400000">
            <a:off x="6248400" y="2362200"/>
            <a:ext cx="723900" cy="2667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162" name="Text Box 23"/>
          <p:cNvSpPr txBox="1">
            <a:spLocks noChangeArrowheads="1"/>
          </p:cNvSpPr>
          <p:nvPr/>
        </p:nvSpPr>
        <p:spPr bwMode="auto">
          <a:xfrm rot="-5400000">
            <a:off x="6324600" y="2286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81.00</a:t>
            </a:r>
          </a:p>
        </p:txBody>
      </p:sp>
      <p:sp>
        <p:nvSpPr>
          <p:cNvPr id="6163" name="Rectangle 24"/>
          <p:cNvSpPr>
            <a:spLocks noChangeArrowheads="1"/>
          </p:cNvSpPr>
          <p:nvPr/>
        </p:nvSpPr>
        <p:spPr bwMode="auto">
          <a:xfrm rot="-5400000">
            <a:off x="5943600" y="2362200"/>
            <a:ext cx="6477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164" name="Text Box 25"/>
          <p:cNvSpPr txBox="1">
            <a:spLocks noChangeArrowheads="1"/>
          </p:cNvSpPr>
          <p:nvPr/>
        </p:nvSpPr>
        <p:spPr bwMode="auto">
          <a:xfrm rot="-5400000">
            <a:off x="5905500" y="23241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80.10</a:t>
            </a:r>
          </a:p>
        </p:txBody>
      </p:sp>
      <p:sp>
        <p:nvSpPr>
          <p:cNvPr id="6165" name="Rectangle 26"/>
          <p:cNvSpPr>
            <a:spLocks noChangeArrowheads="1"/>
          </p:cNvSpPr>
          <p:nvPr/>
        </p:nvSpPr>
        <p:spPr bwMode="auto">
          <a:xfrm>
            <a:off x="1066800" y="2362200"/>
            <a:ext cx="9906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166" name="Text Box 27"/>
          <p:cNvSpPr txBox="1">
            <a:spLocks noChangeArrowheads="1"/>
          </p:cNvSpPr>
          <p:nvPr/>
        </p:nvSpPr>
        <p:spPr bwMode="auto">
          <a:xfrm>
            <a:off x="990600" y="23622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solidFill>
                  <a:srgbClr val="FF33CC"/>
                </a:solidFill>
                <a:latin typeface="Times New Roman" panose="02020603050405020304" pitchFamily="18" charset="0"/>
                <a:cs typeface="Times New Roman" panose="02020603050405020304" pitchFamily="18" charset="0"/>
              </a:rPr>
              <a:t>Unit Cell</a:t>
            </a:r>
          </a:p>
        </p:txBody>
      </p:sp>
      <p:sp>
        <p:nvSpPr>
          <p:cNvPr id="6167" name="Rectangle 28"/>
          <p:cNvSpPr>
            <a:spLocks noChangeArrowheads="1"/>
          </p:cNvSpPr>
          <p:nvPr/>
        </p:nvSpPr>
        <p:spPr bwMode="auto">
          <a:xfrm>
            <a:off x="3810000" y="4648200"/>
            <a:ext cx="609600" cy="228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168" name="Text Box 29"/>
          <p:cNvSpPr txBox="1">
            <a:spLocks noChangeArrowheads="1"/>
          </p:cNvSpPr>
          <p:nvPr/>
        </p:nvSpPr>
        <p:spPr bwMode="auto">
          <a:xfrm>
            <a:off x="3810000" y="4648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67.00</a:t>
            </a:r>
          </a:p>
        </p:txBody>
      </p:sp>
      <p:sp>
        <p:nvSpPr>
          <p:cNvPr id="6169" name="Rectangle 30"/>
          <p:cNvSpPr>
            <a:spLocks noChangeArrowheads="1"/>
          </p:cNvSpPr>
          <p:nvPr/>
        </p:nvSpPr>
        <p:spPr bwMode="auto">
          <a:xfrm>
            <a:off x="3810000" y="4876800"/>
            <a:ext cx="609600" cy="228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170" name="Text Box 31"/>
          <p:cNvSpPr txBox="1">
            <a:spLocks noChangeArrowheads="1"/>
          </p:cNvSpPr>
          <p:nvPr/>
        </p:nvSpPr>
        <p:spPr bwMode="auto">
          <a:xfrm>
            <a:off x="3810000" y="48768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76.90</a:t>
            </a:r>
          </a:p>
        </p:txBody>
      </p:sp>
      <p:sp>
        <p:nvSpPr>
          <p:cNvPr id="6171" name="Rectangle 32"/>
          <p:cNvSpPr>
            <a:spLocks noChangeArrowheads="1"/>
          </p:cNvSpPr>
          <p:nvPr/>
        </p:nvSpPr>
        <p:spPr bwMode="auto">
          <a:xfrm>
            <a:off x="3810000" y="5105400"/>
            <a:ext cx="609600" cy="228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6172" name="Text Box 33"/>
          <p:cNvSpPr txBox="1">
            <a:spLocks noChangeArrowheads="1"/>
          </p:cNvSpPr>
          <p:nvPr/>
        </p:nvSpPr>
        <p:spPr bwMode="auto">
          <a:xfrm>
            <a:off x="3810000" y="51054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77.10</a:t>
            </a:r>
          </a:p>
        </p:txBody>
      </p:sp>
      <p:sp>
        <p:nvSpPr>
          <p:cNvPr id="6173" name="Text Box 34"/>
          <p:cNvSpPr txBox="1">
            <a:spLocks noChangeArrowheads="1"/>
          </p:cNvSpPr>
          <p:nvPr/>
        </p:nvSpPr>
        <p:spPr bwMode="auto">
          <a:xfrm>
            <a:off x="3200400" y="5638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FF33CC"/>
                </a:solidFill>
                <a:latin typeface="Times New Roman" panose="02020603050405020304" pitchFamily="18" charset="0"/>
                <a:cs typeface="Times New Roman" panose="02020603050405020304" pitchFamily="18" charset="0"/>
              </a:rPr>
              <a:t>All dimension in mm.</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blinds(vertical)">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8656" name="Object 0"/>
          <p:cNvGraphicFramePr>
            <a:graphicFrameLocks noChangeAspect="1"/>
          </p:cNvGraphicFramePr>
          <p:nvPr/>
        </p:nvGraphicFramePr>
        <p:xfrm>
          <a:off x="-4495800" y="-152400"/>
          <a:ext cx="20726400" cy="8147050"/>
        </p:xfrm>
        <a:graphic>
          <a:graphicData uri="http://schemas.openxmlformats.org/presentationml/2006/ole">
            <mc:AlternateContent xmlns:mc="http://schemas.openxmlformats.org/markup-compatibility/2006">
              <mc:Choice xmlns:v="urn:schemas-microsoft-com:vml" Requires="v">
                <p:oleObj spid="_x0000_s7203" name="Drawing" r:id="rId3" imgW="4676760" imgH="2352600" progId="AutoCAD.Drawing.14">
                  <p:embed/>
                </p:oleObj>
              </mc:Choice>
              <mc:Fallback>
                <p:oleObj name="Drawing" r:id="rId3" imgW="4676760" imgH="2352600" progId="AutoCAD.Drawing.1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52400"/>
                        <a:ext cx="20726400" cy="814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1" name="Rectangle 3"/>
          <p:cNvSpPr>
            <a:spLocks noChangeArrowheads="1"/>
          </p:cNvSpPr>
          <p:nvPr/>
        </p:nvSpPr>
        <p:spPr bwMode="auto">
          <a:xfrm>
            <a:off x="203200" y="0"/>
            <a:ext cx="8636000" cy="6858000"/>
          </a:xfrm>
          <a:prstGeom prst="rect">
            <a:avLst/>
          </a:prstGeom>
          <a:noFill/>
          <a:ln w="254000">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2" name="WordArt 4"/>
          <p:cNvSpPr>
            <a:spLocks noChangeArrowheads="1" noChangeShapeType="1" noTextEdit="1"/>
          </p:cNvSpPr>
          <p:nvPr/>
        </p:nvSpPr>
        <p:spPr bwMode="auto">
          <a:xfrm>
            <a:off x="1289050" y="20638"/>
            <a:ext cx="6132513" cy="652462"/>
          </a:xfrm>
          <a:prstGeom prst="rect">
            <a:avLst/>
          </a:prstGeom>
        </p:spPr>
        <p:txBody>
          <a:bodyPr wrap="none" fromWordArt="1">
            <a:prstTxWarp prst="textDoubleWave1">
              <a:avLst>
                <a:gd name="adj1" fmla="val 6500"/>
                <a:gd name="adj2" fmla="val 0"/>
              </a:avLst>
            </a:prstTxWarp>
          </a:bodyPr>
          <a:lstStyle/>
          <a:p>
            <a:pPr algn="ctr"/>
            <a:r>
              <a:rPr lang="en-US" sz="5400" b="1" kern="10" spc="-540">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TRR Control Fuel Element</a:t>
            </a:r>
            <a:endParaRPr lang="fa-IR" sz="5400" b="1" kern="10" spc="-540">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endParaRPr>
          </a:p>
        </p:txBody>
      </p:sp>
      <p:sp>
        <p:nvSpPr>
          <p:cNvPr id="7173" name="Rectangle 5"/>
          <p:cNvSpPr>
            <a:spLocks noChangeArrowheads="1"/>
          </p:cNvSpPr>
          <p:nvPr/>
        </p:nvSpPr>
        <p:spPr bwMode="auto">
          <a:xfrm>
            <a:off x="1016000" y="6057900"/>
            <a:ext cx="6705600" cy="6286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4" name="Text Box 6"/>
          <p:cNvSpPr txBox="1">
            <a:spLocks noChangeArrowheads="1"/>
          </p:cNvSpPr>
          <p:nvPr/>
        </p:nvSpPr>
        <p:spPr bwMode="auto">
          <a:xfrm>
            <a:off x="1219200" y="6229350"/>
            <a:ext cx="650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fa-IR" sz="2400">
                <a:solidFill>
                  <a:srgbClr val="66FF99"/>
                </a:solidFill>
                <a:latin typeface="Times New Roman" panose="02020603050405020304" pitchFamily="18" charset="0"/>
                <a:cs typeface="Times New Roman" panose="02020603050405020304" pitchFamily="18" charset="0"/>
              </a:rPr>
              <a:t>شکل20- مقطع افقی بسته سوخت کنترل</a:t>
            </a:r>
            <a:r>
              <a:rPr lang="fa-IR"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
        <p:nvSpPr>
          <p:cNvPr id="7175" name="Rectangle 8"/>
          <p:cNvSpPr>
            <a:spLocks noChangeArrowheads="1"/>
          </p:cNvSpPr>
          <p:nvPr/>
        </p:nvSpPr>
        <p:spPr bwMode="auto">
          <a:xfrm>
            <a:off x="1143000" y="1600200"/>
            <a:ext cx="6096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1400">
                <a:solidFill>
                  <a:srgbClr val="66FF99"/>
                </a:solidFill>
                <a:latin typeface="Times New Roman" panose="02020603050405020304" pitchFamily="18" charset="0"/>
                <a:cs typeface="Times New Roman" panose="02020603050405020304" pitchFamily="18" charset="0"/>
              </a:rPr>
              <a:t>2.70</a:t>
            </a:r>
          </a:p>
        </p:txBody>
      </p:sp>
      <p:sp>
        <p:nvSpPr>
          <p:cNvPr id="7176" name="Rectangle 13"/>
          <p:cNvSpPr>
            <a:spLocks noChangeArrowheads="1"/>
          </p:cNvSpPr>
          <p:nvPr/>
        </p:nvSpPr>
        <p:spPr bwMode="auto">
          <a:xfrm>
            <a:off x="3810000" y="4267200"/>
            <a:ext cx="685800" cy="228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7" name="Rectangle 14"/>
          <p:cNvSpPr>
            <a:spLocks noChangeArrowheads="1"/>
          </p:cNvSpPr>
          <p:nvPr/>
        </p:nvSpPr>
        <p:spPr bwMode="auto">
          <a:xfrm>
            <a:off x="3810000" y="4572000"/>
            <a:ext cx="685800" cy="228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8" name="Rectangle 15"/>
          <p:cNvSpPr>
            <a:spLocks noChangeArrowheads="1"/>
          </p:cNvSpPr>
          <p:nvPr/>
        </p:nvSpPr>
        <p:spPr bwMode="auto">
          <a:xfrm>
            <a:off x="3810000" y="4876800"/>
            <a:ext cx="685800" cy="228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79" name="Rectangle 16"/>
          <p:cNvSpPr>
            <a:spLocks noChangeArrowheads="1"/>
          </p:cNvSpPr>
          <p:nvPr/>
        </p:nvSpPr>
        <p:spPr bwMode="auto">
          <a:xfrm>
            <a:off x="3810000" y="5181600"/>
            <a:ext cx="685800" cy="228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80" name="Rectangle 17"/>
          <p:cNvSpPr>
            <a:spLocks noChangeArrowheads="1"/>
          </p:cNvSpPr>
          <p:nvPr/>
        </p:nvSpPr>
        <p:spPr bwMode="auto">
          <a:xfrm>
            <a:off x="1219200" y="2743200"/>
            <a:ext cx="5334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81" name="Text Box 9"/>
          <p:cNvSpPr txBox="1">
            <a:spLocks noChangeArrowheads="1"/>
          </p:cNvSpPr>
          <p:nvPr/>
        </p:nvSpPr>
        <p:spPr bwMode="auto">
          <a:xfrm>
            <a:off x="3810000" y="4267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60.00</a:t>
            </a:r>
          </a:p>
        </p:txBody>
      </p:sp>
      <p:sp>
        <p:nvSpPr>
          <p:cNvPr id="7182" name="Text Box 10"/>
          <p:cNvSpPr txBox="1">
            <a:spLocks noChangeArrowheads="1"/>
          </p:cNvSpPr>
          <p:nvPr/>
        </p:nvSpPr>
        <p:spPr bwMode="auto">
          <a:xfrm>
            <a:off x="3810000" y="4572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67.00</a:t>
            </a:r>
          </a:p>
        </p:txBody>
      </p:sp>
      <p:sp>
        <p:nvSpPr>
          <p:cNvPr id="7183" name="Text Box 11"/>
          <p:cNvSpPr txBox="1">
            <a:spLocks noChangeArrowheads="1"/>
          </p:cNvSpPr>
          <p:nvPr/>
        </p:nvSpPr>
        <p:spPr bwMode="auto">
          <a:xfrm>
            <a:off x="3810000" y="48768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76.90</a:t>
            </a:r>
          </a:p>
        </p:txBody>
      </p:sp>
      <p:sp>
        <p:nvSpPr>
          <p:cNvPr id="7184" name="Text Box 12"/>
          <p:cNvSpPr txBox="1">
            <a:spLocks noChangeArrowheads="1"/>
          </p:cNvSpPr>
          <p:nvPr/>
        </p:nvSpPr>
        <p:spPr bwMode="auto">
          <a:xfrm>
            <a:off x="3810000" y="51816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77.10</a:t>
            </a:r>
          </a:p>
        </p:txBody>
      </p:sp>
      <p:sp>
        <p:nvSpPr>
          <p:cNvPr id="7185" name="Text Box 7"/>
          <p:cNvSpPr txBox="1">
            <a:spLocks noChangeArrowheads="1"/>
          </p:cNvSpPr>
          <p:nvPr/>
        </p:nvSpPr>
        <p:spPr bwMode="auto">
          <a:xfrm>
            <a:off x="1219200" y="274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1.50</a:t>
            </a:r>
          </a:p>
        </p:txBody>
      </p:sp>
      <p:sp>
        <p:nvSpPr>
          <p:cNvPr id="7186" name="Rectangle 18"/>
          <p:cNvSpPr>
            <a:spLocks noChangeArrowheads="1"/>
          </p:cNvSpPr>
          <p:nvPr/>
        </p:nvSpPr>
        <p:spPr bwMode="auto">
          <a:xfrm>
            <a:off x="1219200" y="762000"/>
            <a:ext cx="533400" cy="228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87" name="Rectangle 19"/>
          <p:cNvSpPr>
            <a:spLocks noChangeArrowheads="1"/>
          </p:cNvSpPr>
          <p:nvPr/>
        </p:nvSpPr>
        <p:spPr bwMode="auto">
          <a:xfrm>
            <a:off x="2819400" y="914400"/>
            <a:ext cx="533400" cy="228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88" name="Rectangle 20"/>
          <p:cNvSpPr>
            <a:spLocks noChangeArrowheads="1"/>
          </p:cNvSpPr>
          <p:nvPr/>
        </p:nvSpPr>
        <p:spPr bwMode="auto">
          <a:xfrm>
            <a:off x="1143000" y="2209800"/>
            <a:ext cx="6096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89" name="Text Box 21"/>
          <p:cNvSpPr txBox="1">
            <a:spLocks noChangeArrowheads="1"/>
          </p:cNvSpPr>
          <p:nvPr/>
        </p:nvSpPr>
        <p:spPr bwMode="auto">
          <a:xfrm>
            <a:off x="1295400" y="22098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0.7</a:t>
            </a:r>
          </a:p>
        </p:txBody>
      </p:sp>
      <p:sp>
        <p:nvSpPr>
          <p:cNvPr id="7190" name="Text Box 22"/>
          <p:cNvSpPr txBox="1">
            <a:spLocks noChangeArrowheads="1"/>
          </p:cNvSpPr>
          <p:nvPr/>
        </p:nvSpPr>
        <p:spPr bwMode="auto">
          <a:xfrm>
            <a:off x="2819400" y="9144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5.24</a:t>
            </a:r>
          </a:p>
        </p:txBody>
      </p:sp>
      <p:sp>
        <p:nvSpPr>
          <p:cNvPr id="7191" name="Text Box 23"/>
          <p:cNvSpPr txBox="1">
            <a:spLocks noChangeArrowheads="1"/>
          </p:cNvSpPr>
          <p:nvPr/>
        </p:nvSpPr>
        <p:spPr bwMode="auto">
          <a:xfrm>
            <a:off x="1219200" y="762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1.3</a:t>
            </a:r>
          </a:p>
        </p:txBody>
      </p:sp>
      <p:sp>
        <p:nvSpPr>
          <p:cNvPr id="7192" name="Rectangle 24"/>
          <p:cNvSpPr>
            <a:spLocks noChangeArrowheads="1"/>
          </p:cNvSpPr>
          <p:nvPr/>
        </p:nvSpPr>
        <p:spPr bwMode="auto">
          <a:xfrm>
            <a:off x="6324600" y="2057400"/>
            <a:ext cx="304800" cy="685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93" name="Rectangle 25"/>
          <p:cNvSpPr>
            <a:spLocks noChangeArrowheads="1"/>
          </p:cNvSpPr>
          <p:nvPr/>
        </p:nvSpPr>
        <p:spPr bwMode="auto">
          <a:xfrm>
            <a:off x="5638800" y="4343400"/>
            <a:ext cx="381000" cy="228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94" name="Rectangle 26"/>
          <p:cNvSpPr>
            <a:spLocks noChangeArrowheads="1"/>
          </p:cNvSpPr>
          <p:nvPr/>
        </p:nvSpPr>
        <p:spPr bwMode="auto">
          <a:xfrm>
            <a:off x="2286000" y="4343400"/>
            <a:ext cx="304800" cy="228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95" name="Text Box 27"/>
          <p:cNvSpPr txBox="1">
            <a:spLocks noChangeArrowheads="1"/>
          </p:cNvSpPr>
          <p:nvPr/>
        </p:nvSpPr>
        <p:spPr bwMode="auto">
          <a:xfrm>
            <a:off x="2209800" y="43434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2.1</a:t>
            </a:r>
          </a:p>
        </p:txBody>
      </p:sp>
      <p:sp>
        <p:nvSpPr>
          <p:cNvPr id="7196" name="Text Box 28"/>
          <p:cNvSpPr txBox="1">
            <a:spLocks noChangeArrowheads="1"/>
          </p:cNvSpPr>
          <p:nvPr/>
        </p:nvSpPr>
        <p:spPr bwMode="auto">
          <a:xfrm>
            <a:off x="5638800" y="43434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4.5</a:t>
            </a:r>
          </a:p>
        </p:txBody>
      </p:sp>
      <p:sp>
        <p:nvSpPr>
          <p:cNvPr id="7197" name="Rectangle 29"/>
          <p:cNvSpPr>
            <a:spLocks noChangeArrowheads="1"/>
          </p:cNvSpPr>
          <p:nvPr/>
        </p:nvSpPr>
        <p:spPr bwMode="auto">
          <a:xfrm>
            <a:off x="6781800" y="2057400"/>
            <a:ext cx="304800" cy="685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198" name="Text Box 30"/>
          <p:cNvSpPr txBox="1">
            <a:spLocks noChangeArrowheads="1"/>
          </p:cNvSpPr>
          <p:nvPr/>
        </p:nvSpPr>
        <p:spPr bwMode="auto">
          <a:xfrm rot="-5400000">
            <a:off x="6191250" y="2266950"/>
            <a:ext cx="571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80.1</a:t>
            </a:r>
          </a:p>
        </p:txBody>
      </p:sp>
      <p:sp>
        <p:nvSpPr>
          <p:cNvPr id="7199" name="Text Box 31"/>
          <p:cNvSpPr txBox="1">
            <a:spLocks noChangeArrowheads="1"/>
          </p:cNvSpPr>
          <p:nvPr/>
        </p:nvSpPr>
        <p:spPr bwMode="auto">
          <a:xfrm rot="-5400000">
            <a:off x="6610350" y="2228850"/>
            <a:ext cx="647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81.0</a:t>
            </a:r>
          </a:p>
        </p:txBody>
      </p:sp>
      <p:sp>
        <p:nvSpPr>
          <p:cNvPr id="7200" name="Line 32"/>
          <p:cNvSpPr>
            <a:spLocks noChangeShapeType="1"/>
          </p:cNvSpPr>
          <p:nvPr/>
        </p:nvSpPr>
        <p:spPr bwMode="auto">
          <a:xfrm>
            <a:off x="1371600" y="1066800"/>
            <a:ext cx="228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8656"/>
                                        </p:tgtEl>
                                        <p:attrNameLst>
                                          <p:attrName>style.visibility</p:attrName>
                                        </p:attrNameLst>
                                      </p:cBhvr>
                                      <p:to>
                                        <p:strVal val="visible"/>
                                      </p:to>
                                    </p:set>
                                    <p:animEffect transition="in" filter="box(in)">
                                      <p:cBhvr>
                                        <p:cTn id="7" dur="500"/>
                                        <p:tgtEl>
                                          <p:spTgt spid="198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9680" name="Object 0"/>
          <p:cNvGraphicFramePr>
            <a:graphicFrameLocks noChangeAspect="1"/>
          </p:cNvGraphicFramePr>
          <p:nvPr/>
        </p:nvGraphicFramePr>
        <p:xfrm>
          <a:off x="-4572000" y="-336550"/>
          <a:ext cx="21220113" cy="8685213"/>
        </p:xfrm>
        <a:graphic>
          <a:graphicData uri="http://schemas.openxmlformats.org/presentationml/2006/ole">
            <mc:AlternateContent xmlns:mc="http://schemas.openxmlformats.org/markup-compatibility/2006">
              <mc:Choice xmlns:v="urn:schemas-microsoft-com:vml" Requires="v">
                <p:oleObj spid="_x0000_s8228" name="Drawing" r:id="rId3" imgW="4676760" imgH="2352600" progId="AutoCAD.Drawing.14">
                  <p:embed/>
                </p:oleObj>
              </mc:Choice>
              <mc:Fallback>
                <p:oleObj name="Drawing" r:id="rId3" imgW="4676760" imgH="2352600" progId="AutoCAD.Drawing.1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6550"/>
                        <a:ext cx="21220113" cy="8685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5" name="Rectangle 3"/>
          <p:cNvSpPr>
            <a:spLocks noChangeArrowheads="1"/>
          </p:cNvSpPr>
          <p:nvPr/>
        </p:nvSpPr>
        <p:spPr bwMode="auto">
          <a:xfrm>
            <a:off x="203200" y="0"/>
            <a:ext cx="8737600" cy="6789738"/>
          </a:xfrm>
          <a:prstGeom prst="rect">
            <a:avLst/>
          </a:prstGeom>
          <a:noFill/>
          <a:ln w="254000">
            <a:solidFill>
              <a:srgbClr val="99FF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196" name="WordArt 4" descr="Narrow vertical"/>
          <p:cNvSpPr>
            <a:spLocks noChangeArrowheads="1" noChangeShapeType="1" noTextEdit="1"/>
          </p:cNvSpPr>
          <p:nvPr/>
        </p:nvSpPr>
        <p:spPr bwMode="auto">
          <a:xfrm>
            <a:off x="711200" y="171450"/>
            <a:ext cx="7472363" cy="650875"/>
          </a:xfrm>
          <a:prstGeom prst="rect">
            <a:avLst/>
          </a:prstGeom>
        </p:spPr>
        <p:txBody>
          <a:bodyPr wrap="none" fromWordArt="1">
            <a:prstTxWarp prst="textCurveUp">
              <a:avLst>
                <a:gd name="adj" fmla="val 40356"/>
              </a:avLst>
            </a:prstTxWarp>
          </a:bodyPr>
          <a:lstStyle/>
          <a:p>
            <a:pPr algn="ctr"/>
            <a:r>
              <a:rPr lang="en-US" sz="3200" b="1" kern="10" spc="-16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panose="020B0A04020102020204" pitchFamily="34" charset="0"/>
              </a:rPr>
              <a:t>Supper Cell for Control Fuel with Absorbers</a:t>
            </a:r>
            <a:endParaRPr lang="fa-IR" sz="3200" b="1" kern="10" spc="-16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panose="020B0A04020102020204" pitchFamily="34" charset="0"/>
            </a:endParaRPr>
          </a:p>
        </p:txBody>
      </p:sp>
      <p:sp>
        <p:nvSpPr>
          <p:cNvPr id="8197" name="Rectangle 5"/>
          <p:cNvSpPr>
            <a:spLocks noChangeArrowheads="1"/>
          </p:cNvSpPr>
          <p:nvPr/>
        </p:nvSpPr>
        <p:spPr bwMode="auto">
          <a:xfrm>
            <a:off x="508000" y="5886450"/>
            <a:ext cx="8229600" cy="5143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198" name="Text Box 6"/>
          <p:cNvSpPr txBox="1">
            <a:spLocks noChangeArrowheads="1"/>
          </p:cNvSpPr>
          <p:nvPr/>
        </p:nvSpPr>
        <p:spPr bwMode="auto">
          <a:xfrm>
            <a:off x="508000" y="5943600"/>
            <a:ext cx="8331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fa-IR" sz="2400">
                <a:solidFill>
                  <a:srgbClr val="66FF99"/>
                </a:solidFill>
                <a:latin typeface="Times New Roman" panose="02020603050405020304" pitchFamily="18" charset="0"/>
                <a:cs typeface="Times New Roman" panose="02020603050405020304" pitchFamily="18" charset="0"/>
              </a:rPr>
              <a:t>شکل21- مقطع افقی بسته سوخت کنترل به همراه ماده جاذب</a:t>
            </a:r>
            <a:endParaRPr lang="en-US" sz="2400">
              <a:solidFill>
                <a:srgbClr val="66FF99"/>
              </a:solidFill>
              <a:latin typeface="Times New Roman" panose="02020603050405020304" pitchFamily="18" charset="0"/>
              <a:cs typeface="Times New Roman" panose="02020603050405020304" pitchFamily="18" charset="0"/>
            </a:endParaRPr>
          </a:p>
        </p:txBody>
      </p:sp>
      <p:sp>
        <p:nvSpPr>
          <p:cNvPr id="8199" name="Rectangle 7"/>
          <p:cNvSpPr>
            <a:spLocks noChangeArrowheads="1"/>
          </p:cNvSpPr>
          <p:nvPr/>
        </p:nvSpPr>
        <p:spPr bwMode="auto">
          <a:xfrm>
            <a:off x="3505200" y="4876800"/>
            <a:ext cx="3733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200" name="Text Box 8"/>
          <p:cNvSpPr txBox="1">
            <a:spLocks noChangeArrowheads="1"/>
          </p:cNvSpPr>
          <p:nvPr/>
        </p:nvSpPr>
        <p:spPr bwMode="auto">
          <a:xfrm>
            <a:off x="3505200" y="4876800"/>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Absorber material(Ag, In, Cd)</a:t>
            </a:r>
          </a:p>
        </p:txBody>
      </p:sp>
      <p:sp>
        <p:nvSpPr>
          <p:cNvPr id="8201" name="Rectangle 9"/>
          <p:cNvSpPr>
            <a:spLocks noChangeArrowheads="1"/>
          </p:cNvSpPr>
          <p:nvPr/>
        </p:nvSpPr>
        <p:spPr bwMode="auto">
          <a:xfrm>
            <a:off x="3581400" y="4495800"/>
            <a:ext cx="25908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202" name="Text Box 10"/>
          <p:cNvSpPr txBox="1">
            <a:spLocks noChangeArrowheads="1"/>
          </p:cNvSpPr>
          <p:nvPr/>
        </p:nvSpPr>
        <p:spPr bwMode="auto">
          <a:xfrm>
            <a:off x="3505200" y="4419600"/>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000" b="1">
                <a:solidFill>
                  <a:srgbClr val="66FF99"/>
                </a:solidFill>
                <a:latin typeface="Times New Roman" panose="02020603050405020304" pitchFamily="18" charset="0"/>
                <a:cs typeface="Times New Roman" panose="02020603050405020304" pitchFamily="18" charset="0"/>
              </a:rPr>
              <a:t>Supper cell boundary</a:t>
            </a:r>
          </a:p>
        </p:txBody>
      </p:sp>
      <p:sp>
        <p:nvSpPr>
          <p:cNvPr id="8203" name="Rectangle 11"/>
          <p:cNvSpPr>
            <a:spLocks noChangeArrowheads="1"/>
          </p:cNvSpPr>
          <p:nvPr/>
        </p:nvSpPr>
        <p:spPr bwMode="auto">
          <a:xfrm>
            <a:off x="3581400" y="4038600"/>
            <a:ext cx="2590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204" name="Text Box 12"/>
          <p:cNvSpPr txBox="1">
            <a:spLocks noChangeArrowheads="1"/>
          </p:cNvSpPr>
          <p:nvPr/>
        </p:nvSpPr>
        <p:spPr bwMode="auto">
          <a:xfrm>
            <a:off x="3505200" y="4038600"/>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000" b="1">
                <a:solidFill>
                  <a:srgbClr val="3333FF"/>
                </a:solidFill>
                <a:latin typeface="Times New Roman" panose="02020603050405020304" pitchFamily="18" charset="0"/>
                <a:cs typeface="Times New Roman" panose="02020603050405020304" pitchFamily="18" charset="0"/>
              </a:rPr>
              <a:t>Fuel element boundary</a:t>
            </a:r>
          </a:p>
        </p:txBody>
      </p:sp>
      <p:sp>
        <p:nvSpPr>
          <p:cNvPr id="8205" name="Rectangle 13"/>
          <p:cNvSpPr>
            <a:spLocks noChangeArrowheads="1"/>
          </p:cNvSpPr>
          <p:nvPr/>
        </p:nvSpPr>
        <p:spPr bwMode="auto">
          <a:xfrm>
            <a:off x="1600200" y="1524000"/>
            <a:ext cx="5334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206" name="Rectangle 14"/>
          <p:cNvSpPr>
            <a:spLocks noChangeArrowheads="1"/>
          </p:cNvSpPr>
          <p:nvPr/>
        </p:nvSpPr>
        <p:spPr bwMode="auto">
          <a:xfrm>
            <a:off x="1600200" y="1981200"/>
            <a:ext cx="5334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207" name="Rectangle 15"/>
          <p:cNvSpPr>
            <a:spLocks noChangeArrowheads="1"/>
          </p:cNvSpPr>
          <p:nvPr/>
        </p:nvSpPr>
        <p:spPr bwMode="auto">
          <a:xfrm>
            <a:off x="1371600" y="2590800"/>
            <a:ext cx="5334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208" name="Rectangle 16"/>
          <p:cNvSpPr>
            <a:spLocks noChangeArrowheads="1"/>
          </p:cNvSpPr>
          <p:nvPr/>
        </p:nvSpPr>
        <p:spPr bwMode="auto">
          <a:xfrm>
            <a:off x="1981200" y="3048000"/>
            <a:ext cx="457200" cy="228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209" name="Rectangle 17"/>
          <p:cNvSpPr>
            <a:spLocks noChangeArrowheads="1"/>
          </p:cNvSpPr>
          <p:nvPr/>
        </p:nvSpPr>
        <p:spPr bwMode="auto">
          <a:xfrm>
            <a:off x="1600200" y="3505200"/>
            <a:ext cx="5334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210" name="Rectangle 18"/>
          <p:cNvSpPr>
            <a:spLocks noChangeArrowheads="1"/>
          </p:cNvSpPr>
          <p:nvPr/>
        </p:nvSpPr>
        <p:spPr bwMode="auto">
          <a:xfrm>
            <a:off x="7086600" y="2895600"/>
            <a:ext cx="5334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211" name="Rectangle 22"/>
          <p:cNvSpPr>
            <a:spLocks noChangeArrowheads="1"/>
          </p:cNvSpPr>
          <p:nvPr/>
        </p:nvSpPr>
        <p:spPr bwMode="auto">
          <a:xfrm>
            <a:off x="7315200" y="2438400"/>
            <a:ext cx="5334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212" name="Rectangle 23"/>
          <p:cNvSpPr>
            <a:spLocks noChangeArrowheads="1"/>
          </p:cNvSpPr>
          <p:nvPr/>
        </p:nvSpPr>
        <p:spPr bwMode="auto">
          <a:xfrm>
            <a:off x="1600200" y="990600"/>
            <a:ext cx="5334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213" name="Text Box 24"/>
          <p:cNvSpPr txBox="1">
            <a:spLocks noChangeArrowheads="1"/>
          </p:cNvSpPr>
          <p:nvPr/>
        </p:nvSpPr>
        <p:spPr bwMode="auto">
          <a:xfrm>
            <a:off x="1600200" y="990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0.7</a:t>
            </a:r>
          </a:p>
        </p:txBody>
      </p:sp>
      <p:sp>
        <p:nvSpPr>
          <p:cNvPr id="8214" name="Text Box 26"/>
          <p:cNvSpPr txBox="1">
            <a:spLocks noChangeArrowheads="1"/>
          </p:cNvSpPr>
          <p:nvPr/>
        </p:nvSpPr>
        <p:spPr bwMode="auto">
          <a:xfrm>
            <a:off x="1600200" y="3505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1.5</a:t>
            </a:r>
          </a:p>
        </p:txBody>
      </p:sp>
      <p:sp>
        <p:nvSpPr>
          <p:cNvPr id="8215" name="Text Box 27"/>
          <p:cNvSpPr txBox="1">
            <a:spLocks noChangeArrowheads="1"/>
          </p:cNvSpPr>
          <p:nvPr/>
        </p:nvSpPr>
        <p:spPr bwMode="auto">
          <a:xfrm>
            <a:off x="1600200" y="15240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1.5</a:t>
            </a:r>
          </a:p>
        </p:txBody>
      </p:sp>
      <p:sp>
        <p:nvSpPr>
          <p:cNvPr id="8216" name="Text Box 28"/>
          <p:cNvSpPr txBox="1">
            <a:spLocks noChangeArrowheads="1"/>
          </p:cNvSpPr>
          <p:nvPr/>
        </p:nvSpPr>
        <p:spPr bwMode="auto">
          <a:xfrm>
            <a:off x="1600200" y="1981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2.7</a:t>
            </a:r>
          </a:p>
        </p:txBody>
      </p:sp>
      <p:sp>
        <p:nvSpPr>
          <p:cNvPr id="8217" name="Text Box 29"/>
          <p:cNvSpPr txBox="1">
            <a:spLocks noChangeArrowheads="1"/>
          </p:cNvSpPr>
          <p:nvPr/>
        </p:nvSpPr>
        <p:spPr bwMode="auto">
          <a:xfrm>
            <a:off x="1905000" y="30480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3.236</a:t>
            </a:r>
          </a:p>
        </p:txBody>
      </p:sp>
      <p:sp>
        <p:nvSpPr>
          <p:cNvPr id="8218" name="Text Box 30"/>
          <p:cNvSpPr txBox="1">
            <a:spLocks noChangeArrowheads="1"/>
          </p:cNvSpPr>
          <p:nvPr/>
        </p:nvSpPr>
        <p:spPr bwMode="auto">
          <a:xfrm>
            <a:off x="1371600" y="25908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5.24</a:t>
            </a:r>
          </a:p>
        </p:txBody>
      </p:sp>
      <p:sp>
        <p:nvSpPr>
          <p:cNvPr id="8219" name="Text Box 35"/>
          <p:cNvSpPr txBox="1">
            <a:spLocks noChangeArrowheads="1"/>
          </p:cNvSpPr>
          <p:nvPr/>
        </p:nvSpPr>
        <p:spPr bwMode="auto">
          <a:xfrm>
            <a:off x="7086600" y="28956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1.37</a:t>
            </a:r>
          </a:p>
        </p:txBody>
      </p:sp>
      <p:sp>
        <p:nvSpPr>
          <p:cNvPr id="8220" name="Text Box 36"/>
          <p:cNvSpPr txBox="1">
            <a:spLocks noChangeArrowheads="1"/>
          </p:cNvSpPr>
          <p:nvPr/>
        </p:nvSpPr>
        <p:spPr bwMode="auto">
          <a:xfrm>
            <a:off x="7315200" y="24384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1.03</a:t>
            </a:r>
          </a:p>
        </p:txBody>
      </p:sp>
      <p:sp>
        <p:nvSpPr>
          <p:cNvPr id="8221" name="Line 38"/>
          <p:cNvSpPr>
            <a:spLocks noChangeShapeType="1"/>
          </p:cNvSpPr>
          <p:nvPr/>
        </p:nvSpPr>
        <p:spPr bwMode="auto">
          <a:xfrm flipV="1">
            <a:off x="2057400" y="2743200"/>
            <a:ext cx="304800" cy="304800"/>
          </a:xfrm>
          <a:prstGeom prst="line">
            <a:avLst/>
          </a:prstGeom>
          <a:noFill/>
          <a:ln w="952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8222" name="Rectangle 40"/>
          <p:cNvSpPr>
            <a:spLocks noChangeArrowheads="1"/>
          </p:cNvSpPr>
          <p:nvPr/>
        </p:nvSpPr>
        <p:spPr bwMode="auto">
          <a:xfrm>
            <a:off x="3429000" y="3733800"/>
            <a:ext cx="2362200" cy="228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223" name="Text Box 39"/>
          <p:cNvSpPr txBox="1">
            <a:spLocks noChangeArrowheads="1"/>
          </p:cNvSpPr>
          <p:nvPr/>
        </p:nvSpPr>
        <p:spPr bwMode="auto">
          <a:xfrm>
            <a:off x="3429000" y="3657600"/>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000" b="1" i="1">
                <a:solidFill>
                  <a:srgbClr val="FF33CC"/>
                </a:solidFill>
                <a:latin typeface="Times New Roman" panose="02020603050405020304" pitchFamily="18" charset="0"/>
                <a:cs typeface="Times New Roman" panose="02020603050405020304" pitchFamily="18" charset="0"/>
              </a:rPr>
              <a:t>Control fuel element</a:t>
            </a:r>
          </a:p>
        </p:txBody>
      </p:sp>
      <p:sp>
        <p:nvSpPr>
          <p:cNvPr id="8224" name="Rectangle 42"/>
          <p:cNvSpPr>
            <a:spLocks noChangeArrowheads="1"/>
          </p:cNvSpPr>
          <p:nvPr/>
        </p:nvSpPr>
        <p:spPr bwMode="auto">
          <a:xfrm>
            <a:off x="3505200" y="838200"/>
            <a:ext cx="2514600" cy="228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225" name="Rectangle 41"/>
          <p:cNvSpPr>
            <a:spLocks noChangeArrowheads="1"/>
          </p:cNvSpPr>
          <p:nvPr/>
        </p:nvSpPr>
        <p:spPr bwMode="auto">
          <a:xfrm>
            <a:off x="3505200" y="762000"/>
            <a:ext cx="2493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sz="2000" b="1" i="1">
                <a:solidFill>
                  <a:srgbClr val="FF33CC"/>
                </a:solidFill>
                <a:latin typeface="Times New Roman" panose="02020603050405020304" pitchFamily="18" charset="0"/>
                <a:cs typeface="Times New Roman" panose="02020603050405020304" pitchFamily="18" charset="0"/>
              </a:rPr>
              <a:t>Standard fuel element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nodeType="clickEffect">
                                  <p:stCondLst>
                                    <p:cond delay="0"/>
                                  </p:stCondLst>
                                  <p:childTnLst>
                                    <p:set>
                                      <p:cBhvr>
                                        <p:cTn id="6" dur="1" fill="hold">
                                          <p:stCondLst>
                                            <p:cond delay="0"/>
                                          </p:stCondLst>
                                        </p:cTn>
                                        <p:tgtEl>
                                          <p:spTgt spid="199680"/>
                                        </p:tgtEl>
                                        <p:attrNameLst>
                                          <p:attrName>style.visibility</p:attrName>
                                        </p:attrNameLst>
                                      </p:cBhvr>
                                      <p:to>
                                        <p:strVal val="visible"/>
                                      </p:to>
                                    </p:set>
                                    <p:anim calcmode="lin" valueType="num">
                                      <p:cBhvr>
                                        <p:cTn id="7" dur="500" fill="hold"/>
                                        <p:tgtEl>
                                          <p:spTgt spid="199680"/>
                                        </p:tgtEl>
                                        <p:attrNameLst>
                                          <p:attrName>ppt_x</p:attrName>
                                        </p:attrNameLst>
                                      </p:cBhvr>
                                      <p:tavLst>
                                        <p:tav tm="0">
                                          <p:val>
                                            <p:strVal val="#ppt_x+#ppt_w/2"/>
                                          </p:val>
                                        </p:tav>
                                        <p:tav tm="100000">
                                          <p:val>
                                            <p:strVal val="#ppt_x"/>
                                          </p:val>
                                        </p:tav>
                                      </p:tavLst>
                                    </p:anim>
                                    <p:anim calcmode="lin" valueType="num">
                                      <p:cBhvr>
                                        <p:cTn id="8" dur="500" fill="hold"/>
                                        <p:tgtEl>
                                          <p:spTgt spid="199680"/>
                                        </p:tgtEl>
                                        <p:attrNameLst>
                                          <p:attrName>ppt_y</p:attrName>
                                        </p:attrNameLst>
                                      </p:cBhvr>
                                      <p:tavLst>
                                        <p:tav tm="0">
                                          <p:val>
                                            <p:strVal val="#ppt_y"/>
                                          </p:val>
                                        </p:tav>
                                        <p:tav tm="100000">
                                          <p:val>
                                            <p:strVal val="#ppt_y"/>
                                          </p:val>
                                        </p:tav>
                                      </p:tavLst>
                                    </p:anim>
                                    <p:anim calcmode="lin" valueType="num">
                                      <p:cBhvr>
                                        <p:cTn id="9" dur="500" fill="hold"/>
                                        <p:tgtEl>
                                          <p:spTgt spid="199680"/>
                                        </p:tgtEl>
                                        <p:attrNameLst>
                                          <p:attrName>ppt_w</p:attrName>
                                        </p:attrNameLst>
                                      </p:cBhvr>
                                      <p:tavLst>
                                        <p:tav tm="0">
                                          <p:val>
                                            <p:fltVal val="0"/>
                                          </p:val>
                                        </p:tav>
                                        <p:tav tm="100000">
                                          <p:val>
                                            <p:strVal val="#ppt_w"/>
                                          </p:val>
                                        </p:tav>
                                      </p:tavLst>
                                    </p:anim>
                                    <p:anim calcmode="lin" valueType="num">
                                      <p:cBhvr>
                                        <p:cTn id="10" dur="500" fill="hold"/>
                                        <p:tgtEl>
                                          <p:spTgt spid="1996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0704" name="Object 0"/>
          <p:cNvGraphicFramePr>
            <a:graphicFrameLocks noChangeAspect="1"/>
          </p:cNvGraphicFramePr>
          <p:nvPr/>
        </p:nvGraphicFramePr>
        <p:xfrm>
          <a:off x="-4419600" y="-838200"/>
          <a:ext cx="24555450" cy="8426450"/>
        </p:xfrm>
        <a:graphic>
          <a:graphicData uri="http://schemas.openxmlformats.org/presentationml/2006/ole">
            <mc:AlternateContent xmlns:mc="http://schemas.openxmlformats.org/markup-compatibility/2006">
              <mc:Choice xmlns:v="urn:schemas-microsoft-com:vml" Requires="v">
                <p:oleObj spid="_x0000_s9243" name="Drawing" r:id="rId3" imgW="4676760" imgH="2352600" progId="AutoCAD.Drawing.14">
                  <p:embed/>
                </p:oleObj>
              </mc:Choice>
              <mc:Fallback>
                <p:oleObj name="Drawing" r:id="rId3" imgW="4676760" imgH="2352600" progId="AutoCAD.Drawing.1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838200"/>
                        <a:ext cx="24555450" cy="842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9" name="Rectangle 3"/>
          <p:cNvSpPr>
            <a:spLocks noChangeArrowheads="1"/>
          </p:cNvSpPr>
          <p:nvPr/>
        </p:nvSpPr>
        <p:spPr bwMode="auto">
          <a:xfrm>
            <a:off x="996950" y="0"/>
            <a:ext cx="7269163" cy="6858000"/>
          </a:xfrm>
          <a:prstGeom prst="rect">
            <a:avLst/>
          </a:prstGeom>
          <a:noFill/>
          <a:ln w="254000">
            <a:solidFill>
              <a:srgbClr val="FF99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9220" name="WordArt 4"/>
          <p:cNvSpPr>
            <a:spLocks noChangeArrowheads="1" noChangeShapeType="1" noTextEdit="1"/>
          </p:cNvSpPr>
          <p:nvPr/>
        </p:nvSpPr>
        <p:spPr bwMode="auto">
          <a:xfrm>
            <a:off x="1117600" y="5086350"/>
            <a:ext cx="7180263" cy="690563"/>
          </a:xfrm>
          <a:prstGeom prst="rect">
            <a:avLst/>
          </a:prstGeom>
        </p:spPr>
        <p:txBody>
          <a:bodyPr wrap="none" fromWordArt="1">
            <a:prstTxWarp prst="textSlantUp">
              <a:avLst>
                <a:gd name="adj" fmla="val 32056"/>
              </a:avLst>
            </a:prstTxWarp>
          </a:bodyPr>
          <a:lstStyle/>
          <a:p>
            <a:pPr algn="ctr"/>
            <a:r>
              <a:rPr lang="en-US" sz="44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Times New Roman" panose="02020603050405020304" pitchFamily="18" charset="0"/>
                <a:cs typeface="Times New Roman" panose="02020603050405020304" pitchFamily="18" charset="0"/>
              </a:rPr>
              <a:t>Unit Cell for Standard LEU Fuel Element</a:t>
            </a:r>
            <a:endParaRPr lang="fa-IR" sz="44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Times New Roman" panose="02020603050405020304" pitchFamily="18" charset="0"/>
              <a:cs typeface="Times New Roman" panose="02020603050405020304" pitchFamily="18" charset="0"/>
            </a:endParaRPr>
          </a:p>
        </p:txBody>
      </p:sp>
      <p:sp>
        <p:nvSpPr>
          <p:cNvPr id="9221" name="Rectangle 5"/>
          <p:cNvSpPr>
            <a:spLocks noChangeArrowheads="1"/>
          </p:cNvSpPr>
          <p:nvPr/>
        </p:nvSpPr>
        <p:spPr bwMode="auto">
          <a:xfrm>
            <a:off x="1320800" y="5829300"/>
            <a:ext cx="6807200" cy="4191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fa-IR" sz="2400">
              <a:latin typeface="Times New Roman" panose="02020603050405020304" pitchFamily="18" charset="0"/>
              <a:cs typeface="Times New Roman" panose="02020603050405020304" pitchFamily="18" charset="0"/>
            </a:endParaRPr>
          </a:p>
        </p:txBody>
      </p:sp>
      <p:sp>
        <p:nvSpPr>
          <p:cNvPr id="9222" name="Text Box 7"/>
          <p:cNvSpPr txBox="1">
            <a:spLocks noChangeArrowheads="1"/>
          </p:cNvSpPr>
          <p:nvPr/>
        </p:nvSpPr>
        <p:spPr bwMode="auto">
          <a:xfrm>
            <a:off x="1503363" y="5803900"/>
            <a:ext cx="63515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fa-IR" sz="2400">
                <a:latin typeface="Times New Roman" panose="02020603050405020304" pitchFamily="18" charset="0"/>
                <a:cs typeface="Times New Roman" panose="02020603050405020304" pitchFamily="18" charset="0"/>
              </a:rPr>
              <a:t>شکل 22- سلول واحد </a:t>
            </a:r>
            <a:r>
              <a:rPr lang="fa-IR" sz="2400">
                <a:solidFill>
                  <a:srgbClr val="66FF99"/>
                </a:solidFill>
                <a:latin typeface="Times New Roman" panose="02020603050405020304" pitchFamily="18" charset="0"/>
                <a:cs typeface="Times New Roman" panose="02020603050405020304" pitchFamily="18" charset="0"/>
              </a:rPr>
              <a:t>سوخت</a:t>
            </a:r>
            <a:r>
              <a:rPr lang="fa-IR" sz="2400">
                <a:latin typeface="Times New Roman" panose="02020603050405020304" pitchFamily="18" charset="0"/>
                <a:cs typeface="Times New Roman" panose="02020603050405020304" pitchFamily="18" charset="0"/>
              </a:rPr>
              <a:t> تيغه ای استاندارد</a:t>
            </a:r>
            <a:endParaRPr lang="en-US" sz="2400">
              <a:latin typeface="Times New Roman" panose="02020603050405020304" pitchFamily="18" charset="0"/>
              <a:cs typeface="Times New Roman" panose="02020603050405020304" pitchFamily="18" charset="0"/>
            </a:endParaRPr>
          </a:p>
        </p:txBody>
      </p:sp>
      <p:sp>
        <p:nvSpPr>
          <p:cNvPr id="9223" name="Rectangle 8"/>
          <p:cNvSpPr>
            <a:spLocks noChangeArrowheads="1"/>
          </p:cNvSpPr>
          <p:nvPr/>
        </p:nvSpPr>
        <p:spPr bwMode="auto">
          <a:xfrm>
            <a:off x="5638800" y="2057400"/>
            <a:ext cx="304800" cy="762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9224" name="Rectangle 9"/>
          <p:cNvSpPr>
            <a:spLocks noChangeArrowheads="1"/>
          </p:cNvSpPr>
          <p:nvPr/>
        </p:nvSpPr>
        <p:spPr bwMode="auto">
          <a:xfrm>
            <a:off x="6019800" y="2057400"/>
            <a:ext cx="304800" cy="762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9225" name="Rectangle 10"/>
          <p:cNvSpPr>
            <a:spLocks noChangeArrowheads="1"/>
          </p:cNvSpPr>
          <p:nvPr/>
        </p:nvSpPr>
        <p:spPr bwMode="auto">
          <a:xfrm>
            <a:off x="6400800" y="2057400"/>
            <a:ext cx="304800" cy="762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9226" name="Rectangle 11"/>
          <p:cNvSpPr>
            <a:spLocks noChangeArrowheads="1"/>
          </p:cNvSpPr>
          <p:nvPr/>
        </p:nvSpPr>
        <p:spPr bwMode="auto">
          <a:xfrm>
            <a:off x="6781800" y="2057400"/>
            <a:ext cx="304800" cy="762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9227" name="Text Box 12"/>
          <p:cNvSpPr txBox="1">
            <a:spLocks noChangeArrowheads="1"/>
          </p:cNvSpPr>
          <p:nvPr/>
        </p:nvSpPr>
        <p:spPr bwMode="auto">
          <a:xfrm rot="-5400000">
            <a:off x="5906293" y="2323307"/>
            <a:ext cx="531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67.0</a:t>
            </a:r>
          </a:p>
        </p:txBody>
      </p:sp>
      <p:sp>
        <p:nvSpPr>
          <p:cNvPr id="9228" name="Text Box 13"/>
          <p:cNvSpPr txBox="1">
            <a:spLocks noChangeArrowheads="1"/>
          </p:cNvSpPr>
          <p:nvPr/>
        </p:nvSpPr>
        <p:spPr bwMode="auto">
          <a:xfrm rot="-5400000">
            <a:off x="6668293" y="2323307"/>
            <a:ext cx="531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77.1</a:t>
            </a:r>
          </a:p>
        </p:txBody>
      </p:sp>
      <p:sp>
        <p:nvSpPr>
          <p:cNvPr id="9229" name="Text Box 14"/>
          <p:cNvSpPr txBox="1">
            <a:spLocks noChangeArrowheads="1"/>
          </p:cNvSpPr>
          <p:nvPr/>
        </p:nvSpPr>
        <p:spPr bwMode="auto">
          <a:xfrm rot="-5400000">
            <a:off x="6287293" y="2323307"/>
            <a:ext cx="531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76.9</a:t>
            </a:r>
          </a:p>
        </p:txBody>
      </p:sp>
      <p:sp>
        <p:nvSpPr>
          <p:cNvPr id="9230" name="Text Box 15"/>
          <p:cNvSpPr txBox="1">
            <a:spLocks noChangeArrowheads="1"/>
          </p:cNvSpPr>
          <p:nvPr/>
        </p:nvSpPr>
        <p:spPr bwMode="auto">
          <a:xfrm rot="-5400000">
            <a:off x="5525293" y="2323307"/>
            <a:ext cx="531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60.0</a:t>
            </a:r>
          </a:p>
        </p:txBody>
      </p:sp>
      <p:sp>
        <p:nvSpPr>
          <p:cNvPr id="9231" name="Rectangle 16"/>
          <p:cNvSpPr>
            <a:spLocks noChangeArrowheads="1"/>
          </p:cNvSpPr>
          <p:nvPr/>
        </p:nvSpPr>
        <p:spPr bwMode="auto">
          <a:xfrm>
            <a:off x="4343400" y="2895600"/>
            <a:ext cx="381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9232" name="Rectangle 17"/>
          <p:cNvSpPr>
            <a:spLocks noChangeArrowheads="1"/>
          </p:cNvSpPr>
          <p:nvPr/>
        </p:nvSpPr>
        <p:spPr bwMode="auto">
          <a:xfrm>
            <a:off x="4495800" y="4419600"/>
            <a:ext cx="6096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9233" name="Rectangle 18"/>
          <p:cNvSpPr>
            <a:spLocks noChangeArrowheads="1"/>
          </p:cNvSpPr>
          <p:nvPr/>
        </p:nvSpPr>
        <p:spPr bwMode="auto">
          <a:xfrm>
            <a:off x="3733800" y="4724400"/>
            <a:ext cx="6096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9234" name="Rectangle 19"/>
          <p:cNvSpPr>
            <a:spLocks noChangeArrowheads="1"/>
          </p:cNvSpPr>
          <p:nvPr/>
        </p:nvSpPr>
        <p:spPr bwMode="auto">
          <a:xfrm>
            <a:off x="2514600" y="4800600"/>
            <a:ext cx="6096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9235" name="Text Box 20"/>
          <p:cNvSpPr txBox="1">
            <a:spLocks noChangeArrowheads="1"/>
          </p:cNvSpPr>
          <p:nvPr/>
        </p:nvSpPr>
        <p:spPr bwMode="auto">
          <a:xfrm>
            <a:off x="2514600" y="48006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1.35</a:t>
            </a:r>
          </a:p>
        </p:txBody>
      </p:sp>
      <p:sp>
        <p:nvSpPr>
          <p:cNvPr id="9236" name="Text Box 21"/>
          <p:cNvSpPr txBox="1">
            <a:spLocks noChangeArrowheads="1"/>
          </p:cNvSpPr>
          <p:nvPr/>
        </p:nvSpPr>
        <p:spPr bwMode="auto">
          <a:xfrm>
            <a:off x="3733800" y="47244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1.50</a:t>
            </a:r>
          </a:p>
        </p:txBody>
      </p:sp>
      <p:sp>
        <p:nvSpPr>
          <p:cNvPr id="9237" name="Text Box 22"/>
          <p:cNvSpPr txBox="1">
            <a:spLocks noChangeArrowheads="1"/>
          </p:cNvSpPr>
          <p:nvPr/>
        </p:nvSpPr>
        <p:spPr bwMode="auto">
          <a:xfrm>
            <a:off x="4572000" y="44196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0.7</a:t>
            </a:r>
          </a:p>
        </p:txBody>
      </p:sp>
      <p:sp>
        <p:nvSpPr>
          <p:cNvPr id="9238" name="Text Box 23"/>
          <p:cNvSpPr txBox="1">
            <a:spLocks noChangeArrowheads="1"/>
          </p:cNvSpPr>
          <p:nvPr/>
        </p:nvSpPr>
        <p:spPr bwMode="auto">
          <a:xfrm>
            <a:off x="4343400" y="28956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rgbClr val="66FF99"/>
                </a:solidFill>
                <a:latin typeface="Times New Roman" panose="02020603050405020304" pitchFamily="18" charset="0"/>
                <a:cs typeface="Times New Roman" panose="02020603050405020304" pitchFamily="18" charset="0"/>
              </a:rPr>
              <a:t>0.4</a:t>
            </a:r>
          </a:p>
        </p:txBody>
      </p:sp>
      <p:sp>
        <p:nvSpPr>
          <p:cNvPr id="9239" name="Rectangle 24"/>
          <p:cNvSpPr>
            <a:spLocks noChangeArrowheads="1"/>
          </p:cNvSpPr>
          <p:nvPr/>
        </p:nvSpPr>
        <p:spPr bwMode="auto">
          <a:xfrm>
            <a:off x="3276600" y="1447800"/>
            <a:ext cx="381000" cy="1447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9240" name="Text Box 25"/>
          <p:cNvSpPr txBox="1">
            <a:spLocks noChangeArrowheads="1"/>
          </p:cNvSpPr>
          <p:nvPr/>
        </p:nvSpPr>
        <p:spPr bwMode="auto">
          <a:xfrm rot="-5400000">
            <a:off x="2766219" y="1958181"/>
            <a:ext cx="1417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000" b="1" i="1">
                <a:solidFill>
                  <a:srgbClr val="3333FF"/>
                </a:solidFill>
                <a:latin typeface="Times New Roman" panose="02020603050405020304" pitchFamily="18" charset="0"/>
                <a:cs typeface="Times New Roman" panose="02020603050405020304" pitchFamily="18" charset="0"/>
              </a:rPr>
              <a:t>Water Gap</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clickEffect">
                                  <p:stCondLst>
                                    <p:cond delay="0"/>
                                  </p:stCondLst>
                                  <p:childTnLst>
                                    <p:set>
                                      <p:cBhvr>
                                        <p:cTn id="6" dur="1" fill="hold">
                                          <p:stCondLst>
                                            <p:cond delay="0"/>
                                          </p:stCondLst>
                                        </p:cTn>
                                        <p:tgtEl>
                                          <p:spTgt spid="200704"/>
                                        </p:tgtEl>
                                        <p:attrNameLst>
                                          <p:attrName>style.visibility</p:attrName>
                                        </p:attrNameLst>
                                      </p:cBhvr>
                                      <p:to>
                                        <p:strVal val="visible"/>
                                      </p:to>
                                    </p:set>
                                    <p:anim calcmode="lin" valueType="num">
                                      <p:cBhvr additive="base">
                                        <p:cTn id="7" dur="5000" fill="hold"/>
                                        <p:tgtEl>
                                          <p:spTgt spid="200704"/>
                                        </p:tgtEl>
                                        <p:attrNameLst>
                                          <p:attrName>ppt_x</p:attrName>
                                        </p:attrNameLst>
                                      </p:cBhvr>
                                      <p:tavLst>
                                        <p:tav tm="0">
                                          <p:val>
                                            <p:strVal val="#ppt_x"/>
                                          </p:val>
                                        </p:tav>
                                        <p:tav tm="100000">
                                          <p:val>
                                            <p:strVal val="#ppt_x"/>
                                          </p:val>
                                        </p:tav>
                                      </p:tavLst>
                                    </p:anim>
                                    <p:anim calcmode="lin" valueType="num">
                                      <p:cBhvr additive="base">
                                        <p:cTn id="8" dur="5000" fill="hold"/>
                                        <p:tgtEl>
                                          <p:spTgt spid="20070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42" name="Object 2048"/>
          <p:cNvGraphicFramePr>
            <a:graphicFrameLocks noChangeAspect="1"/>
          </p:cNvGraphicFramePr>
          <p:nvPr/>
        </p:nvGraphicFramePr>
        <p:xfrm>
          <a:off x="-4572000" y="-50800"/>
          <a:ext cx="21747163" cy="7054850"/>
        </p:xfrm>
        <a:graphic>
          <a:graphicData uri="http://schemas.openxmlformats.org/presentationml/2006/ole">
            <mc:AlternateContent xmlns:mc="http://schemas.openxmlformats.org/markup-compatibility/2006">
              <mc:Choice xmlns:v="urn:schemas-microsoft-com:vml" Requires="v">
                <p:oleObj spid="_x0000_s10252" name="Drawing" r:id="rId3" imgW="4676760" imgH="2352600" progId="AutoCAD.Drawing.14">
                  <p:embed/>
                </p:oleObj>
              </mc:Choice>
              <mc:Fallback>
                <p:oleObj name="Drawing" r:id="rId3" imgW="4676760" imgH="2352600" progId="AutoCAD.Drawing.14">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0800"/>
                        <a:ext cx="21747163" cy="705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3" name="Rectangle 1027"/>
          <p:cNvSpPr>
            <a:spLocks noChangeArrowheads="1"/>
          </p:cNvSpPr>
          <p:nvPr/>
        </p:nvSpPr>
        <p:spPr bwMode="auto">
          <a:xfrm>
            <a:off x="820738" y="55563"/>
            <a:ext cx="7734300" cy="6721475"/>
          </a:xfrm>
          <a:prstGeom prst="rect">
            <a:avLst/>
          </a:prstGeom>
          <a:noFill/>
          <a:ln w="2540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0244" name="Rectangle 1028"/>
          <p:cNvSpPr>
            <a:spLocks noChangeArrowheads="1"/>
          </p:cNvSpPr>
          <p:nvPr/>
        </p:nvSpPr>
        <p:spPr bwMode="auto">
          <a:xfrm>
            <a:off x="1016000" y="5543550"/>
            <a:ext cx="7315200" cy="4000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0245" name="Text Box 1029"/>
          <p:cNvSpPr txBox="1">
            <a:spLocks noChangeArrowheads="1"/>
          </p:cNvSpPr>
          <p:nvPr/>
        </p:nvSpPr>
        <p:spPr bwMode="auto">
          <a:xfrm>
            <a:off x="1524000" y="5543550"/>
            <a:ext cx="6400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fa-IR" sz="2400">
                <a:solidFill>
                  <a:srgbClr val="66FF99"/>
                </a:solidFill>
                <a:latin typeface="Times New Roman" panose="02020603050405020304" pitchFamily="18" charset="0"/>
                <a:cs typeface="Times New Roman" panose="02020603050405020304" pitchFamily="18" charset="0"/>
              </a:rPr>
              <a:t>شکل23- سلول معادل سوخت کنترل</a:t>
            </a:r>
            <a:endParaRPr lang="en-US" sz="2400">
              <a:solidFill>
                <a:srgbClr val="66FF99"/>
              </a:solidFill>
              <a:latin typeface="Times New Roman" panose="02020603050405020304" pitchFamily="18" charset="0"/>
              <a:cs typeface="Times New Roman" panose="02020603050405020304" pitchFamily="18" charset="0"/>
            </a:endParaRPr>
          </a:p>
        </p:txBody>
      </p:sp>
      <p:sp>
        <p:nvSpPr>
          <p:cNvPr id="10246" name="Rectangle 1030"/>
          <p:cNvSpPr>
            <a:spLocks noChangeArrowheads="1"/>
          </p:cNvSpPr>
          <p:nvPr/>
        </p:nvSpPr>
        <p:spPr bwMode="auto">
          <a:xfrm>
            <a:off x="1905000" y="4343400"/>
            <a:ext cx="3810000" cy="1219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0247" name="Text Box 1031"/>
          <p:cNvSpPr txBox="1">
            <a:spLocks noChangeArrowheads="1"/>
          </p:cNvSpPr>
          <p:nvPr/>
        </p:nvSpPr>
        <p:spPr bwMode="auto">
          <a:xfrm>
            <a:off x="2057400" y="4343400"/>
            <a:ext cx="34290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atin typeface="Times New Roman" panose="02020603050405020304" pitchFamily="18" charset="0"/>
                <a:cs typeface="Times New Roman" panose="02020603050405020304" pitchFamily="18" charset="0"/>
              </a:rPr>
              <a:t>R</a:t>
            </a:r>
            <a:r>
              <a:rPr lang="en-US" baseline="-25000">
                <a:latin typeface="Times New Roman" panose="02020603050405020304" pitchFamily="18" charset="0"/>
                <a:cs typeface="Times New Roman" panose="02020603050405020304" pitchFamily="18" charset="0"/>
              </a:rPr>
              <a:t>1</a:t>
            </a:r>
            <a:r>
              <a:rPr lang="en-US">
                <a:latin typeface="Times New Roman" panose="02020603050405020304" pitchFamily="18" charset="0"/>
                <a:cs typeface="Times New Roman" panose="02020603050405020304" pitchFamily="18" charset="0"/>
              </a:rPr>
              <a:t>= Control plate region</a:t>
            </a:r>
          </a:p>
          <a:p>
            <a:pPr eaLnBrk="1" hangingPunct="1">
              <a:spcBef>
                <a:spcPct val="50000"/>
              </a:spcBef>
            </a:pPr>
            <a:r>
              <a:rPr lang="en-US">
                <a:solidFill>
                  <a:srgbClr val="CCECFF"/>
                </a:solidFill>
                <a:latin typeface="Times New Roman" panose="02020603050405020304" pitchFamily="18" charset="0"/>
                <a:cs typeface="Times New Roman" panose="02020603050405020304" pitchFamily="18" charset="0"/>
              </a:rPr>
              <a:t>R</a:t>
            </a:r>
            <a:r>
              <a:rPr lang="en-US" baseline="-25000">
                <a:solidFill>
                  <a:srgbClr val="CCECFF"/>
                </a:solidFill>
                <a:latin typeface="Times New Roman" panose="02020603050405020304" pitchFamily="18" charset="0"/>
                <a:cs typeface="Times New Roman" panose="02020603050405020304" pitchFamily="18" charset="0"/>
              </a:rPr>
              <a:t>2</a:t>
            </a:r>
            <a:r>
              <a:rPr lang="en-US">
                <a:solidFill>
                  <a:srgbClr val="CCECFF"/>
                </a:solidFill>
                <a:latin typeface="Times New Roman" panose="02020603050405020304" pitchFamily="18" charset="0"/>
                <a:cs typeface="Times New Roman" panose="02020603050405020304" pitchFamily="18" charset="0"/>
              </a:rPr>
              <a:t>=Stainless Steel layer</a:t>
            </a:r>
          </a:p>
          <a:p>
            <a:pPr eaLnBrk="1" hangingPunct="1">
              <a:spcBef>
                <a:spcPct val="50000"/>
              </a:spcBef>
            </a:pPr>
            <a:r>
              <a:rPr lang="en-US">
                <a:solidFill>
                  <a:srgbClr val="3333FF"/>
                </a:solidFill>
                <a:latin typeface="Times New Roman" panose="02020603050405020304" pitchFamily="18" charset="0"/>
                <a:cs typeface="Times New Roman" panose="02020603050405020304" pitchFamily="18" charset="0"/>
              </a:rPr>
              <a:t>R</a:t>
            </a:r>
            <a:r>
              <a:rPr lang="en-US" baseline="-25000">
                <a:solidFill>
                  <a:srgbClr val="3333FF"/>
                </a:solidFill>
                <a:latin typeface="Times New Roman" panose="02020603050405020304" pitchFamily="18" charset="0"/>
                <a:cs typeface="Times New Roman" panose="02020603050405020304" pitchFamily="18" charset="0"/>
              </a:rPr>
              <a:t>3</a:t>
            </a:r>
            <a:r>
              <a:rPr lang="en-US">
                <a:solidFill>
                  <a:srgbClr val="3333FF"/>
                </a:solidFill>
                <a:latin typeface="Times New Roman" panose="02020603050405020304" pitchFamily="18" charset="0"/>
                <a:cs typeface="Times New Roman" panose="02020603050405020304" pitchFamily="18" charset="0"/>
              </a:rPr>
              <a:t>= H</a:t>
            </a:r>
            <a:r>
              <a:rPr lang="en-US" baseline="-25000">
                <a:solidFill>
                  <a:srgbClr val="3333FF"/>
                </a:solidFill>
                <a:latin typeface="Times New Roman" panose="02020603050405020304" pitchFamily="18" charset="0"/>
                <a:cs typeface="Times New Roman" panose="02020603050405020304" pitchFamily="18" charset="0"/>
              </a:rPr>
              <a:t>2</a:t>
            </a:r>
            <a:r>
              <a:rPr lang="en-US">
                <a:solidFill>
                  <a:srgbClr val="3333FF"/>
                </a:solidFill>
                <a:latin typeface="Times New Roman" panose="02020603050405020304" pitchFamily="18" charset="0"/>
                <a:cs typeface="Times New Roman" panose="02020603050405020304" pitchFamily="18" charset="0"/>
              </a:rPr>
              <a:t>O ( Half coolant gap)</a:t>
            </a:r>
          </a:p>
        </p:txBody>
      </p:sp>
      <p:sp>
        <p:nvSpPr>
          <p:cNvPr id="10248" name="Rectangle 1032"/>
          <p:cNvSpPr>
            <a:spLocks noChangeArrowheads="1"/>
          </p:cNvSpPr>
          <p:nvPr/>
        </p:nvSpPr>
        <p:spPr bwMode="auto">
          <a:xfrm>
            <a:off x="2743200" y="304800"/>
            <a:ext cx="29718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0249" name="Text Box 1033"/>
          <p:cNvSpPr txBox="1">
            <a:spLocks noChangeArrowheads="1"/>
          </p:cNvSpPr>
          <p:nvPr/>
        </p:nvSpPr>
        <p:spPr bwMode="auto">
          <a:xfrm>
            <a:off x="2743200" y="2286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b="1" i="1">
                <a:solidFill>
                  <a:srgbClr val="FF3300"/>
                </a:solidFill>
                <a:latin typeface="Times New Roman" panose="02020603050405020304" pitchFamily="18" charset="0"/>
                <a:cs typeface="Times New Roman" panose="02020603050405020304" pitchFamily="18" charset="0"/>
              </a:rPr>
              <a:t>Symmetrical axis(Cell center)</a:t>
            </a:r>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266" name="Object 1024"/>
          <p:cNvGraphicFramePr>
            <a:graphicFrameLocks noChangeAspect="1"/>
          </p:cNvGraphicFramePr>
          <p:nvPr/>
        </p:nvGraphicFramePr>
        <p:xfrm>
          <a:off x="-3633788" y="0"/>
          <a:ext cx="19577051" cy="6858000"/>
        </p:xfrm>
        <a:graphic>
          <a:graphicData uri="http://schemas.openxmlformats.org/presentationml/2006/ole">
            <mc:AlternateContent xmlns:mc="http://schemas.openxmlformats.org/markup-compatibility/2006">
              <mc:Choice xmlns:v="urn:schemas-microsoft-com:vml" Requires="v">
                <p:oleObj spid="_x0000_s11274" name="Drawing" r:id="rId3" imgW="4676760" imgH="2352600" progId="AutoCAD.Drawing.14">
                  <p:embed/>
                </p:oleObj>
              </mc:Choice>
              <mc:Fallback>
                <p:oleObj name="Drawing" r:id="rId3" imgW="4676760" imgH="2352600" progId="AutoCAD.Drawing.1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3788" y="0"/>
                        <a:ext cx="19577051"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7" name="Rectangle 3"/>
          <p:cNvSpPr>
            <a:spLocks noChangeArrowheads="1"/>
          </p:cNvSpPr>
          <p:nvPr/>
        </p:nvSpPr>
        <p:spPr bwMode="auto">
          <a:xfrm>
            <a:off x="1465263" y="0"/>
            <a:ext cx="7031037" cy="6858000"/>
          </a:xfrm>
          <a:prstGeom prst="rect">
            <a:avLst/>
          </a:prstGeom>
          <a:noFill/>
          <a:ln w="762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1268" name="Rectangle 4"/>
          <p:cNvSpPr>
            <a:spLocks noChangeArrowheads="1"/>
          </p:cNvSpPr>
          <p:nvPr/>
        </p:nvSpPr>
        <p:spPr bwMode="auto">
          <a:xfrm>
            <a:off x="1625600" y="5943600"/>
            <a:ext cx="6705600"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1269" name="Text Box 5"/>
          <p:cNvSpPr txBox="1">
            <a:spLocks noChangeArrowheads="1"/>
          </p:cNvSpPr>
          <p:nvPr/>
        </p:nvSpPr>
        <p:spPr bwMode="auto">
          <a:xfrm>
            <a:off x="1625600" y="6057900"/>
            <a:ext cx="6705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fa-IR" sz="2400">
                <a:solidFill>
                  <a:srgbClr val="66FF99"/>
                </a:solidFill>
                <a:latin typeface="Times New Roman" panose="02020603050405020304" pitchFamily="18" charset="0"/>
                <a:cs typeface="Times New Roman" panose="02020603050405020304" pitchFamily="18" charset="0"/>
              </a:rPr>
              <a:t>شکل24- سلول واحد ناحيه کنترل به همراه جاذب</a:t>
            </a:r>
            <a:endParaRPr lang="en-US" sz="2400">
              <a:solidFill>
                <a:srgbClr val="66FF99"/>
              </a:solidFill>
              <a:latin typeface="Times New Roman" panose="02020603050405020304" pitchFamily="18" charset="0"/>
              <a:cs typeface="Times New Roman" panose="02020603050405020304" pitchFamily="18" charset="0"/>
            </a:endParaRPr>
          </a:p>
        </p:txBody>
      </p:sp>
      <p:sp>
        <p:nvSpPr>
          <p:cNvPr id="11270" name="Rectangle 6"/>
          <p:cNvSpPr>
            <a:spLocks noChangeArrowheads="1"/>
          </p:cNvSpPr>
          <p:nvPr/>
        </p:nvSpPr>
        <p:spPr bwMode="auto">
          <a:xfrm>
            <a:off x="5689600" y="5657850"/>
            <a:ext cx="2641600" cy="3429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1271" name="Text Box 7"/>
          <p:cNvSpPr txBox="1">
            <a:spLocks noChangeArrowheads="1"/>
          </p:cNvSpPr>
          <p:nvPr/>
        </p:nvSpPr>
        <p:spPr bwMode="auto">
          <a:xfrm>
            <a:off x="5892800" y="5657850"/>
            <a:ext cx="2438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fa-IR" sz="2400">
                <a:solidFill>
                  <a:schemeClr val="hlink"/>
                </a:solidFill>
                <a:latin typeface="Times New Roman" panose="02020603050405020304" pitchFamily="18" charset="0"/>
                <a:cs typeface="Times New Roman" panose="02020603050405020304" pitchFamily="18" charset="0"/>
              </a:rPr>
              <a:t>روش اول:</a:t>
            </a:r>
            <a:endParaRPr lang="en-US" sz="2400">
              <a:solidFill>
                <a:schemeClr val="hlink"/>
              </a:solidFill>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3776" name="Object 1024"/>
          <p:cNvGraphicFramePr>
            <a:graphicFrameLocks noChangeAspect="1"/>
          </p:cNvGraphicFramePr>
          <p:nvPr/>
        </p:nvGraphicFramePr>
        <p:xfrm>
          <a:off x="-4775200" y="-685800"/>
          <a:ext cx="22936200" cy="7924800"/>
        </p:xfrm>
        <a:graphic>
          <a:graphicData uri="http://schemas.openxmlformats.org/presentationml/2006/ole">
            <mc:AlternateContent xmlns:mc="http://schemas.openxmlformats.org/markup-compatibility/2006">
              <mc:Choice xmlns:v="urn:schemas-microsoft-com:vml" Requires="v">
                <p:oleObj spid="_x0000_s12299" name="Drawing" r:id="rId3" imgW="4676760" imgH="2352600" progId="AutoCAD.Drawing.14">
                  <p:embed/>
                </p:oleObj>
              </mc:Choice>
              <mc:Fallback>
                <p:oleObj name="Drawing" r:id="rId3" imgW="4676760" imgH="2352600" progId="AutoCAD.Drawing.1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00" y="-685800"/>
                        <a:ext cx="22936200" cy="792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1" name="Rectangle 3"/>
          <p:cNvSpPr>
            <a:spLocks noChangeArrowheads="1"/>
          </p:cNvSpPr>
          <p:nvPr/>
        </p:nvSpPr>
        <p:spPr bwMode="auto">
          <a:xfrm>
            <a:off x="203200" y="0"/>
            <a:ext cx="8737600" cy="6858000"/>
          </a:xfrm>
          <a:prstGeom prst="rect">
            <a:avLst/>
          </a:prstGeom>
          <a:noFill/>
          <a:ln w="254000">
            <a:solidFill>
              <a:srgbClr val="FF66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2292" name="WordArt 4"/>
          <p:cNvSpPr>
            <a:spLocks noChangeArrowheads="1" noChangeShapeType="1" noTextEdit="1"/>
          </p:cNvSpPr>
          <p:nvPr/>
        </p:nvSpPr>
        <p:spPr bwMode="auto">
          <a:xfrm rot="-4358456">
            <a:off x="5072856" y="1943894"/>
            <a:ext cx="3940175" cy="10810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5400" b="1" kern="10">
                <a:solidFill>
                  <a:schemeClr val="tx2"/>
                </a:solidFill>
                <a:effectLst>
                  <a:outerShdw dist="35921" dir="2700000" algn="ctr" rotWithShape="0">
                    <a:srgbClr val="C0C0C0"/>
                  </a:outerShdw>
                </a:effectLst>
                <a:latin typeface="Impact" panose="020B0806030902050204" pitchFamily="34" charset="0"/>
              </a:rPr>
              <a:t>Unit Cell for Structural Materials</a:t>
            </a:r>
            <a:endParaRPr lang="fa-IR" sz="5400" b="1" kern="10">
              <a:solidFill>
                <a:schemeClr val="tx2"/>
              </a:solidFill>
              <a:effectLst>
                <a:outerShdw dist="35921" dir="2700000" algn="ctr" rotWithShape="0">
                  <a:srgbClr val="C0C0C0"/>
                </a:outerShdw>
              </a:effectLst>
              <a:latin typeface="Impact" panose="020B0806030902050204" pitchFamily="34" charset="0"/>
            </a:endParaRPr>
          </a:p>
        </p:txBody>
      </p:sp>
      <p:sp>
        <p:nvSpPr>
          <p:cNvPr id="12293" name="Rectangle 5"/>
          <p:cNvSpPr>
            <a:spLocks noChangeArrowheads="1"/>
          </p:cNvSpPr>
          <p:nvPr/>
        </p:nvSpPr>
        <p:spPr bwMode="auto">
          <a:xfrm>
            <a:off x="1066800" y="5486400"/>
            <a:ext cx="7086600" cy="1066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sz="2400">
              <a:latin typeface="Times New Roman" panose="02020603050405020304" pitchFamily="18" charset="0"/>
              <a:cs typeface="Times New Roman" panose="02020603050405020304" pitchFamily="18" charset="0"/>
            </a:endParaRPr>
          </a:p>
          <a:p>
            <a:pPr algn="ctr" eaLnBrk="1" hangingPunct="1"/>
            <a:endParaRPr lang="en-US" sz="2400">
              <a:latin typeface="Times New Roman" panose="02020603050405020304" pitchFamily="18" charset="0"/>
              <a:cs typeface="Times New Roman" panose="02020603050405020304" pitchFamily="18" charset="0"/>
            </a:endParaRPr>
          </a:p>
          <a:p>
            <a:pPr algn="ctr" eaLnBrk="1" hangingPunct="1"/>
            <a:endParaRPr lang="en-US" sz="2400">
              <a:latin typeface="Times New Roman" panose="02020603050405020304" pitchFamily="18" charset="0"/>
              <a:cs typeface="Times New Roman" panose="02020603050405020304" pitchFamily="18" charset="0"/>
            </a:endParaRPr>
          </a:p>
        </p:txBody>
      </p:sp>
      <p:sp>
        <p:nvSpPr>
          <p:cNvPr id="12294" name="Text Box 6"/>
          <p:cNvSpPr txBox="1">
            <a:spLocks noChangeArrowheads="1"/>
          </p:cNvSpPr>
          <p:nvPr/>
        </p:nvSpPr>
        <p:spPr bwMode="auto">
          <a:xfrm>
            <a:off x="0" y="5543550"/>
            <a:ext cx="9144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fa-IR" sz="2400">
                <a:solidFill>
                  <a:srgbClr val="66FF99"/>
                </a:solidFill>
                <a:latin typeface="Times New Roman" panose="02020603050405020304" pitchFamily="18" charset="0"/>
                <a:cs typeface="Times New Roman" panose="02020603050405020304" pitchFamily="18" charset="0"/>
              </a:rPr>
              <a:t>شکل 25- سلول واحد جهت تعيين سطح مقطع مواد ساختاری قلب</a:t>
            </a:r>
            <a:endParaRPr lang="en-US" sz="2400">
              <a:solidFill>
                <a:srgbClr val="66FF99"/>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sz="2400">
                <a:solidFill>
                  <a:srgbClr val="66FF99"/>
                </a:solidFill>
                <a:latin typeface="Times New Roman" panose="02020603050405020304" pitchFamily="18" charset="0"/>
                <a:cs typeface="Times New Roman" panose="02020603050405020304" pitchFamily="18" charset="0"/>
              </a:rPr>
              <a:t>( Al, H</a:t>
            </a:r>
            <a:r>
              <a:rPr lang="en-US" sz="2400" baseline="-25000">
                <a:solidFill>
                  <a:srgbClr val="66FF99"/>
                </a:solidFill>
                <a:latin typeface="Times New Roman" panose="02020603050405020304" pitchFamily="18" charset="0"/>
                <a:cs typeface="Times New Roman" panose="02020603050405020304" pitchFamily="18" charset="0"/>
              </a:rPr>
              <a:t>2</a:t>
            </a:r>
            <a:r>
              <a:rPr lang="en-US" sz="2400">
                <a:solidFill>
                  <a:srgbClr val="66FF99"/>
                </a:solidFill>
                <a:latin typeface="Times New Roman" panose="02020603050405020304" pitchFamily="18" charset="0"/>
                <a:cs typeface="Times New Roman" panose="02020603050405020304" pitchFamily="18" charset="0"/>
              </a:rPr>
              <a:t>O, Gr, Be, D</a:t>
            </a:r>
            <a:r>
              <a:rPr lang="en-US" sz="2400" baseline="-25000">
                <a:solidFill>
                  <a:srgbClr val="66FF99"/>
                </a:solidFill>
                <a:latin typeface="Times New Roman" panose="02020603050405020304" pitchFamily="18" charset="0"/>
                <a:cs typeface="Times New Roman" panose="02020603050405020304" pitchFamily="18" charset="0"/>
              </a:rPr>
              <a:t>2</a:t>
            </a:r>
            <a:r>
              <a:rPr lang="en-US" sz="2400">
                <a:solidFill>
                  <a:srgbClr val="66FF99"/>
                </a:solidFill>
                <a:latin typeface="Times New Roman" panose="02020603050405020304" pitchFamily="18" charset="0"/>
                <a:cs typeface="Times New Roman" panose="02020603050405020304" pitchFamily="18" charset="0"/>
              </a:rPr>
              <a:t>O )</a:t>
            </a:r>
          </a:p>
        </p:txBody>
      </p:sp>
      <p:sp>
        <p:nvSpPr>
          <p:cNvPr id="12295" name="Rectangle 7"/>
          <p:cNvSpPr>
            <a:spLocks noChangeArrowheads="1"/>
          </p:cNvSpPr>
          <p:nvPr/>
        </p:nvSpPr>
        <p:spPr bwMode="auto">
          <a:xfrm>
            <a:off x="2286000" y="4495800"/>
            <a:ext cx="4191000" cy="914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2296" name="Text Box 8"/>
          <p:cNvSpPr txBox="1">
            <a:spLocks noChangeArrowheads="1"/>
          </p:cNvSpPr>
          <p:nvPr/>
        </p:nvSpPr>
        <p:spPr bwMode="auto">
          <a:xfrm>
            <a:off x="2438400" y="4495800"/>
            <a:ext cx="3733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000" b="1" i="1">
                <a:solidFill>
                  <a:srgbClr val="FF3300"/>
                </a:solidFill>
                <a:latin typeface="Times New Roman" panose="02020603050405020304" pitchFamily="18" charset="0"/>
                <a:cs typeface="Times New Roman" panose="02020603050405020304" pitchFamily="18" charset="0"/>
              </a:rPr>
              <a:t>R1 = Fictitious fuel region</a:t>
            </a:r>
          </a:p>
          <a:p>
            <a:pPr eaLnBrk="1" hangingPunct="1">
              <a:spcBef>
                <a:spcPct val="50000"/>
              </a:spcBef>
            </a:pPr>
            <a:r>
              <a:rPr lang="en-US" sz="2000" b="1" i="1">
                <a:solidFill>
                  <a:srgbClr val="3333FF"/>
                </a:solidFill>
                <a:latin typeface="Times New Roman" panose="02020603050405020304" pitchFamily="18" charset="0"/>
                <a:cs typeface="Times New Roman" panose="02020603050405020304" pitchFamily="18" charset="0"/>
              </a:rPr>
              <a:t>R2=Material region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03776"/>
                                        </p:tgtEl>
                                        <p:attrNameLst>
                                          <p:attrName>style.visibility</p:attrName>
                                        </p:attrNameLst>
                                      </p:cBhvr>
                                      <p:to>
                                        <p:strVal val="visible"/>
                                      </p:to>
                                    </p:set>
                                    <p:anim calcmode="lin" valueType="num">
                                      <p:cBhvr>
                                        <p:cTn id="7" dur="500" fill="hold"/>
                                        <p:tgtEl>
                                          <p:spTgt spid="203776"/>
                                        </p:tgtEl>
                                        <p:attrNameLst>
                                          <p:attrName>ppt_w</p:attrName>
                                        </p:attrNameLst>
                                      </p:cBhvr>
                                      <p:tavLst>
                                        <p:tav tm="0">
                                          <p:val>
                                            <p:fltVal val="0"/>
                                          </p:val>
                                        </p:tav>
                                        <p:tav tm="100000">
                                          <p:val>
                                            <p:strVal val="#ppt_w"/>
                                          </p:val>
                                        </p:tav>
                                      </p:tavLst>
                                    </p:anim>
                                    <p:anim calcmode="lin" valueType="num">
                                      <p:cBhvr>
                                        <p:cTn id="8" dur="500" fill="hold"/>
                                        <p:tgtEl>
                                          <p:spTgt spid="2037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5" name="Text Box 1027"/>
          <p:cNvSpPr txBox="1">
            <a:spLocks noChangeArrowheads="1"/>
          </p:cNvSpPr>
          <p:nvPr/>
        </p:nvSpPr>
        <p:spPr bwMode="auto">
          <a:xfrm>
            <a:off x="406400" y="228600"/>
            <a:ext cx="8737600" cy="6142038"/>
          </a:xfrm>
          <a:prstGeom prst="rect">
            <a:avLst/>
          </a:prstGeom>
          <a:noFill/>
          <a:ln w="25400">
            <a:solidFill>
              <a:srgbClr val="FFFF00"/>
            </a:solidFill>
            <a:miter lim="800000"/>
            <a:headEnd/>
            <a:tailEnd/>
          </a:ln>
          <a:effectLst/>
        </p:spPr>
        <p:txBody>
          <a:bodyPr>
            <a:spAutoFit/>
          </a:bodyPr>
          <a:lstStyle/>
          <a:p>
            <a:pPr algn="r">
              <a:spcBef>
                <a:spcPct val="50000"/>
              </a:spcBef>
              <a:defRPr/>
            </a:pPr>
            <a:r>
              <a:rPr lang="fa-IR" sz="2400">
                <a:solidFill>
                  <a:schemeClr val="tx2"/>
                </a:solidFill>
                <a:latin typeface="Times New Roman" pitchFamily="18" charset="0"/>
                <a:cs typeface="Times New Roman" pitchFamily="18" charset="0"/>
              </a:rPr>
              <a:t>در بيشتر مسايل برای ساده سازی بيشتر معادله ترابرد تقريبهايی  مانند معادله پيوستگی و معادله پخش درنظر گرفته ميشود.</a:t>
            </a:r>
          </a:p>
          <a:p>
            <a:pPr algn="just">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تقريب ها و ساده سازيها در بيشتر مسايل نتايج قابل قبولی بدست ميدهند. ساده ترين نوع معادله که در محاسبات راکتور  بکار ميرود معادله پخش چندگروهی است:               </a:t>
            </a:r>
            <a:r>
              <a:rPr lang="fa-IR" sz="2400">
                <a:latin typeface="Times New Roman" pitchFamily="18" charset="0"/>
                <a:cs typeface="Times New Roman" pitchFamily="18" charset="0"/>
              </a:rPr>
              <a:t> </a:t>
            </a:r>
            <a:endParaRPr lang="en-US" sz="2400">
              <a:latin typeface="Times New Roman" pitchFamily="18" charset="0"/>
              <a:cs typeface="Times New Roman" pitchFamily="18" charset="0"/>
            </a:endParaRPr>
          </a:p>
          <a:p>
            <a:pPr algn="just">
              <a:spcBef>
                <a:spcPct val="50000"/>
              </a:spcBef>
              <a:defRPr/>
            </a:pPr>
            <a:endParaRPr lang="en-US" sz="2400">
              <a:latin typeface="Times New Roman" pitchFamily="18" charset="0"/>
              <a:cs typeface="Times New Roman" pitchFamily="18" charset="0"/>
            </a:endParaRPr>
          </a:p>
          <a:p>
            <a:pPr algn="just">
              <a:spcBef>
                <a:spcPct val="50000"/>
              </a:spcBef>
              <a:defRPr/>
            </a:pPr>
            <a:endParaRPr lang="en-US" sz="2400">
              <a:latin typeface="Times New Roman" pitchFamily="18" charset="0"/>
              <a:cs typeface="Times New Roman" pitchFamily="18" charset="0"/>
            </a:endParaRPr>
          </a:p>
          <a:p>
            <a:pPr algn="just">
              <a:spcBef>
                <a:spcPct val="50000"/>
              </a:spcBef>
              <a:defRPr/>
            </a:pPr>
            <a:endParaRPr lang="en-US" sz="2400">
              <a:latin typeface="Times New Roman" pitchFamily="18" charset="0"/>
              <a:cs typeface="Times New Roman" pitchFamily="18" charset="0"/>
            </a:endParaRPr>
          </a:p>
          <a:p>
            <a:pPr algn="just">
              <a:spcBef>
                <a:spcPct val="50000"/>
              </a:spcBef>
              <a:defRPr/>
            </a:pPr>
            <a:endParaRPr lang="en-US" sz="2400">
              <a:latin typeface="Times New Roman" pitchFamily="18" charset="0"/>
              <a:cs typeface="Times New Roman" pitchFamily="18" charset="0"/>
            </a:endParaRPr>
          </a:p>
          <a:p>
            <a:pPr algn="just">
              <a:spcBef>
                <a:spcPct val="50000"/>
              </a:spcBef>
              <a:defRPr/>
            </a:pPr>
            <a:endParaRPr lang="en-US" sz="2400">
              <a:latin typeface="Times New Roman" pitchFamily="18" charset="0"/>
              <a:cs typeface="Times New Roman" pitchFamily="18" charset="0"/>
            </a:endParaRPr>
          </a:p>
          <a:p>
            <a:pPr algn="just">
              <a:spcBef>
                <a:spcPct val="50000"/>
              </a:spcBef>
              <a:defRPr/>
            </a:pPr>
            <a:endParaRPr lang="en-US" sz="2400">
              <a:latin typeface="Times New Roman" pitchFamily="18" charset="0"/>
              <a:cs typeface="Times New Roman" pitchFamily="18" charset="0"/>
            </a:endParaRPr>
          </a:p>
          <a:p>
            <a:pPr algn="just">
              <a:spcBef>
                <a:spcPct val="50000"/>
              </a:spcBef>
              <a:defRPr/>
            </a:pPr>
            <a:endParaRPr lang="en-US" sz="2400">
              <a:latin typeface="Times New Roman" pitchFamily="18" charset="0"/>
              <a:cs typeface="Times New Roman" pitchFamily="18" charset="0"/>
            </a:endParaRPr>
          </a:p>
          <a:p>
            <a:pPr algn="just">
              <a:spcBef>
                <a:spcPct val="50000"/>
              </a:spcBef>
              <a:defRPr/>
            </a:pPr>
            <a:r>
              <a:rPr lang="fa-IR" sz="240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pic>
        <p:nvPicPr>
          <p:cNvPr id="34819" name="Picture 1030" descr="eq3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9800"/>
            <a:ext cx="80010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1031"/>
          <p:cNvSpPr txBox="1">
            <a:spLocks noChangeArrowheads="1"/>
          </p:cNvSpPr>
          <p:nvPr/>
        </p:nvSpPr>
        <p:spPr bwMode="auto">
          <a:xfrm>
            <a:off x="1143000" y="4495800"/>
            <a:ext cx="2235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fa-IR" sz="1600" b="1">
                <a:solidFill>
                  <a:srgbClr val="FF33CC"/>
                </a:solidFill>
                <a:latin typeface="Times New Roman" panose="02020603050405020304" pitchFamily="18" charset="0"/>
                <a:cs typeface="Times New Roman" panose="02020603050405020304" pitchFamily="18" charset="0"/>
              </a:rPr>
              <a:t>ضريب پخش گروهی</a:t>
            </a:r>
            <a:endParaRPr lang="en-US" sz="1600" b="1">
              <a:solidFill>
                <a:srgbClr val="FF33CC"/>
              </a:solidFill>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7586" name="Object 2050"/>
          <p:cNvGraphicFramePr>
            <a:graphicFrameLocks noChangeAspect="1"/>
          </p:cNvGraphicFramePr>
          <p:nvPr/>
        </p:nvGraphicFramePr>
        <p:xfrm>
          <a:off x="-5919788" y="-1231900"/>
          <a:ext cx="24577676" cy="11353800"/>
        </p:xfrm>
        <a:graphic>
          <a:graphicData uri="http://schemas.openxmlformats.org/presentationml/2006/ole">
            <mc:AlternateContent xmlns:mc="http://schemas.openxmlformats.org/markup-compatibility/2006">
              <mc:Choice xmlns:v="urn:schemas-microsoft-com:vml" Requires="v">
                <p:oleObj spid="_x0000_s13332" name="Drawing" r:id="rId3" imgW="4676760" imgH="2352600" progId="AutoCAD.Drawing.14">
                  <p:embed/>
                </p:oleObj>
              </mc:Choice>
              <mc:Fallback>
                <p:oleObj name="Drawing" r:id="rId3" imgW="4676760" imgH="2352600" progId="AutoCAD.Drawing.14">
                  <p:embed/>
                  <p:pic>
                    <p:nvPicPr>
                      <p:cNvPr id="0" name="Object 20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788" y="-1231900"/>
                        <a:ext cx="24577676" cy="1135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5" name="Rectangle 2051"/>
          <p:cNvSpPr>
            <a:spLocks noChangeArrowheads="1"/>
          </p:cNvSpPr>
          <p:nvPr/>
        </p:nvSpPr>
        <p:spPr bwMode="auto">
          <a:xfrm>
            <a:off x="412750" y="0"/>
            <a:ext cx="8437563" cy="6721475"/>
          </a:xfrm>
          <a:prstGeom prst="rect">
            <a:avLst/>
          </a:prstGeom>
          <a:noFill/>
          <a:ln w="254000">
            <a:solidFill>
              <a:srgbClr val="CC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3316" name="WordArt 2052"/>
          <p:cNvSpPr>
            <a:spLocks noChangeArrowheads="1" noChangeShapeType="1" noTextEdit="1"/>
          </p:cNvSpPr>
          <p:nvPr/>
        </p:nvSpPr>
        <p:spPr bwMode="auto">
          <a:xfrm>
            <a:off x="533400" y="5029200"/>
            <a:ext cx="8418513" cy="631825"/>
          </a:xfrm>
          <a:prstGeom prst="rect">
            <a:avLst/>
          </a:prstGeom>
        </p:spPr>
        <p:txBody>
          <a:bodyPr wrap="none" fromWordArt="1">
            <a:prstTxWarp prst="textTriangleInverted">
              <a:avLst>
                <a:gd name="adj" fmla="val 50000"/>
              </a:avLst>
            </a:prstTxWarp>
          </a:bodyPr>
          <a:lstStyle/>
          <a:p>
            <a:pPr algn="ctr"/>
            <a:r>
              <a:rPr lang="en-US" sz="48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Homogenization of Fuel Unit Cell</a:t>
            </a:r>
            <a:endParaRPr lang="fa-IR" sz="48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endParaRPr>
          </a:p>
        </p:txBody>
      </p:sp>
      <p:sp>
        <p:nvSpPr>
          <p:cNvPr id="13317" name="Rectangle 2053"/>
          <p:cNvSpPr>
            <a:spLocks noChangeArrowheads="1"/>
          </p:cNvSpPr>
          <p:nvPr/>
        </p:nvSpPr>
        <p:spPr bwMode="auto">
          <a:xfrm>
            <a:off x="609600" y="5715000"/>
            <a:ext cx="81280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3318" name="Text Box 2054"/>
          <p:cNvSpPr txBox="1">
            <a:spLocks noChangeArrowheads="1"/>
          </p:cNvSpPr>
          <p:nvPr/>
        </p:nvSpPr>
        <p:spPr bwMode="auto">
          <a:xfrm>
            <a:off x="609600" y="5829300"/>
            <a:ext cx="8026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fa-IR" sz="2400">
                <a:solidFill>
                  <a:srgbClr val="66FF99"/>
                </a:solidFill>
                <a:latin typeface="Times New Roman" panose="02020603050405020304" pitchFamily="18" charset="0"/>
                <a:cs typeface="Times New Roman" panose="02020603050405020304" pitchFamily="18" charset="0"/>
              </a:rPr>
              <a:t>شکل26- نحوه همگن سازی سلول واحد سوخت استاندارد</a:t>
            </a:r>
            <a:endParaRPr lang="en-US" sz="2400">
              <a:solidFill>
                <a:srgbClr val="66FF99"/>
              </a:solidFill>
              <a:latin typeface="Times New Roman" panose="02020603050405020304" pitchFamily="18" charset="0"/>
              <a:cs typeface="Times New Roman" panose="02020603050405020304" pitchFamily="18" charset="0"/>
            </a:endParaRPr>
          </a:p>
        </p:txBody>
      </p:sp>
      <p:sp>
        <p:nvSpPr>
          <p:cNvPr id="13319" name="Text Box 2055"/>
          <p:cNvSpPr txBox="1">
            <a:spLocks noChangeArrowheads="1"/>
          </p:cNvSpPr>
          <p:nvPr/>
        </p:nvSpPr>
        <p:spPr bwMode="auto">
          <a:xfrm>
            <a:off x="4114800" y="4572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endParaRPr lang="fa-IR" sz="2400">
              <a:latin typeface="Times New Roman" panose="02020603050405020304" pitchFamily="18" charset="0"/>
              <a:cs typeface="Times New Roman" panose="02020603050405020304" pitchFamily="18" charset="0"/>
            </a:endParaRPr>
          </a:p>
        </p:txBody>
      </p:sp>
      <p:sp>
        <p:nvSpPr>
          <p:cNvPr id="13320" name="Rectangle 2057"/>
          <p:cNvSpPr>
            <a:spLocks noChangeArrowheads="1"/>
          </p:cNvSpPr>
          <p:nvPr/>
        </p:nvSpPr>
        <p:spPr bwMode="auto">
          <a:xfrm>
            <a:off x="4114800" y="4572000"/>
            <a:ext cx="1143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3321" name="Text Box 2056"/>
          <p:cNvSpPr txBox="1">
            <a:spLocks noChangeArrowheads="1"/>
          </p:cNvSpPr>
          <p:nvPr/>
        </p:nvSpPr>
        <p:spPr bwMode="auto">
          <a:xfrm>
            <a:off x="4114800" y="4572000"/>
            <a:ext cx="1920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600" b="1" i="1">
                <a:solidFill>
                  <a:srgbClr val="FF3300"/>
                </a:solidFill>
                <a:latin typeface="Times New Roman" panose="02020603050405020304" pitchFamily="18" charset="0"/>
                <a:cs typeface="Times New Roman" panose="02020603050405020304" pitchFamily="18" charset="0"/>
              </a:rPr>
              <a:t>H</a:t>
            </a:r>
            <a:r>
              <a:rPr lang="en-US" sz="1600" b="1" i="1" baseline="-25000">
                <a:solidFill>
                  <a:srgbClr val="FF3300"/>
                </a:solidFill>
                <a:latin typeface="Times New Roman" panose="02020603050405020304" pitchFamily="18" charset="0"/>
                <a:cs typeface="Times New Roman" panose="02020603050405020304" pitchFamily="18" charset="0"/>
              </a:rPr>
              <a:t>2</a:t>
            </a:r>
            <a:r>
              <a:rPr lang="en-US" sz="1600" b="1" i="1">
                <a:solidFill>
                  <a:srgbClr val="FF3300"/>
                </a:solidFill>
                <a:latin typeface="Times New Roman" panose="02020603050405020304" pitchFamily="18" charset="0"/>
                <a:cs typeface="Times New Roman" panose="02020603050405020304" pitchFamily="18" charset="0"/>
              </a:rPr>
              <a:t>O + Al</a:t>
            </a:r>
          </a:p>
        </p:txBody>
      </p:sp>
      <p:sp>
        <p:nvSpPr>
          <p:cNvPr id="13322" name="Rectangle 2058"/>
          <p:cNvSpPr>
            <a:spLocks noChangeArrowheads="1"/>
          </p:cNvSpPr>
          <p:nvPr/>
        </p:nvSpPr>
        <p:spPr bwMode="auto">
          <a:xfrm>
            <a:off x="685800" y="4191000"/>
            <a:ext cx="19050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3323" name="Text Box 2059"/>
          <p:cNvSpPr txBox="1">
            <a:spLocks noChangeArrowheads="1"/>
          </p:cNvSpPr>
          <p:nvPr/>
        </p:nvSpPr>
        <p:spPr bwMode="auto">
          <a:xfrm>
            <a:off x="762000" y="41910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i="1">
                <a:solidFill>
                  <a:srgbClr val="66FF99"/>
                </a:solidFill>
                <a:latin typeface="Times New Roman" panose="02020603050405020304" pitchFamily="18" charset="0"/>
                <a:cs typeface="Times New Roman" panose="02020603050405020304" pitchFamily="18" charset="0"/>
              </a:rPr>
              <a:t>4- Extra region</a:t>
            </a:r>
          </a:p>
        </p:txBody>
      </p:sp>
      <p:sp>
        <p:nvSpPr>
          <p:cNvPr id="13324" name="Rectangle 2061"/>
          <p:cNvSpPr>
            <a:spLocks noChangeArrowheads="1"/>
          </p:cNvSpPr>
          <p:nvPr/>
        </p:nvSpPr>
        <p:spPr bwMode="auto">
          <a:xfrm>
            <a:off x="762000" y="3276600"/>
            <a:ext cx="19050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3325" name="Rectangle 2060"/>
          <p:cNvSpPr>
            <a:spLocks noChangeArrowheads="1"/>
          </p:cNvSpPr>
          <p:nvPr/>
        </p:nvSpPr>
        <p:spPr bwMode="auto">
          <a:xfrm>
            <a:off x="838200" y="3276600"/>
            <a:ext cx="173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i="1">
                <a:solidFill>
                  <a:srgbClr val="66FF99"/>
                </a:solidFill>
                <a:latin typeface="Times New Roman" panose="02020603050405020304" pitchFamily="18" charset="0"/>
                <a:cs typeface="Times New Roman" panose="02020603050405020304" pitchFamily="18" charset="0"/>
              </a:rPr>
              <a:t>3-Coolant region</a:t>
            </a:r>
          </a:p>
        </p:txBody>
      </p:sp>
      <p:sp>
        <p:nvSpPr>
          <p:cNvPr id="13326" name="Rectangle 2062"/>
          <p:cNvSpPr>
            <a:spLocks noChangeArrowheads="1"/>
          </p:cNvSpPr>
          <p:nvPr/>
        </p:nvSpPr>
        <p:spPr bwMode="auto">
          <a:xfrm>
            <a:off x="609600" y="2057400"/>
            <a:ext cx="19050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3327" name="Rectangle 2063"/>
          <p:cNvSpPr>
            <a:spLocks noChangeArrowheads="1"/>
          </p:cNvSpPr>
          <p:nvPr/>
        </p:nvSpPr>
        <p:spPr bwMode="auto">
          <a:xfrm>
            <a:off x="685800" y="2057400"/>
            <a:ext cx="150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i="1">
                <a:solidFill>
                  <a:srgbClr val="66FF99"/>
                </a:solidFill>
                <a:latin typeface="Times New Roman" panose="02020603050405020304" pitchFamily="18" charset="0"/>
                <a:cs typeface="Times New Roman" panose="02020603050405020304" pitchFamily="18" charset="0"/>
              </a:rPr>
              <a:t>2-Clad  region</a:t>
            </a:r>
          </a:p>
        </p:txBody>
      </p:sp>
      <p:sp>
        <p:nvSpPr>
          <p:cNvPr id="13328" name="Rectangle 2066"/>
          <p:cNvSpPr>
            <a:spLocks noChangeArrowheads="1"/>
          </p:cNvSpPr>
          <p:nvPr/>
        </p:nvSpPr>
        <p:spPr bwMode="auto">
          <a:xfrm>
            <a:off x="609600" y="1295400"/>
            <a:ext cx="19050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3329" name="Rectangle 2064"/>
          <p:cNvSpPr>
            <a:spLocks noChangeArrowheads="1"/>
          </p:cNvSpPr>
          <p:nvPr/>
        </p:nvSpPr>
        <p:spPr bwMode="auto">
          <a:xfrm>
            <a:off x="762000" y="1295400"/>
            <a:ext cx="142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i="1">
                <a:solidFill>
                  <a:srgbClr val="66FF99"/>
                </a:solidFill>
                <a:latin typeface="Times New Roman" panose="02020603050405020304" pitchFamily="18" charset="0"/>
                <a:cs typeface="Times New Roman" panose="02020603050405020304" pitchFamily="18" charset="0"/>
              </a:rPr>
              <a:t>1-Fuel region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slide(fromRight)">
                                      <p:cBhvr>
                                        <p:cTn id="7" dur="5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09600" y="-76200"/>
            <a:ext cx="2336800" cy="8788400"/>
          </a:xfrm>
          <a:prstGeom prst="rect">
            <a:avLst/>
          </a:prstGeom>
          <a:noFill/>
          <a:ln w="9525">
            <a:noFill/>
            <a:miter lim="800000"/>
            <a:headEnd/>
            <a:tailEnd/>
          </a:ln>
          <a:effectLst/>
        </p:spPr>
        <p:txBody>
          <a:bodyPr>
            <a:spAutoFit/>
          </a:bodyPr>
          <a:lstStyle/>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CELL 6                                                                  </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NPLATE 19</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SEQUENCE 2                                                              </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NGROUPS 2                                                               </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NMESH 41</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NREGION 41                                                              </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NMATERIAL 3</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PREOUT                                                                  </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INITIATE                                                                </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CASE TEST                                                         </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FEWGROUPS  45 69                                                        </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1 0.035 1</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2 0.075 2</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3 0.345 3</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4 0.385 2</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5 0.455 1</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6 0.495 2</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7 0.765 3</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8 0.805 2</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9 0.875 1</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10 0.915 2</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11 1.185 3</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12 1.225 2</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13 1.295 1</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14 1.335 2</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15 1.605 3</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16 1.645 2</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17 1.715 1</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18 1.755 2</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19 2.025 3</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20 2.065 2</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21 2.135</a:t>
            </a:r>
            <a:r>
              <a:rPr lang="en-US" sz="1200">
                <a:solidFill>
                  <a:schemeClr val="tx2"/>
                </a:solidFill>
                <a:effectLst>
                  <a:outerShdw blurRad="38100" dist="38100" dir="2700000" algn="tl">
                    <a:srgbClr val="000000"/>
                  </a:outerShdw>
                </a:effectLst>
                <a:latin typeface="Times New Roman" pitchFamily="18" charset="0"/>
                <a:cs typeface="Times New Roman" pitchFamily="18" charset="0"/>
              </a:rPr>
              <a:t> 1</a:t>
            </a:r>
          </a:p>
        </p:txBody>
      </p:sp>
      <p:sp>
        <p:nvSpPr>
          <p:cNvPr id="46083" name="Rectangle 3"/>
          <p:cNvSpPr>
            <a:spLocks noChangeArrowheads="1"/>
          </p:cNvSpPr>
          <p:nvPr/>
        </p:nvSpPr>
        <p:spPr bwMode="auto">
          <a:xfrm>
            <a:off x="2514600" y="0"/>
            <a:ext cx="4572000" cy="8512175"/>
          </a:xfrm>
          <a:prstGeom prst="rect">
            <a:avLst/>
          </a:prstGeom>
          <a:noFill/>
          <a:ln w="9525">
            <a:noFill/>
            <a:miter lim="800000"/>
            <a:headEnd/>
            <a:tailEnd/>
          </a:ln>
          <a:effectLst/>
        </p:spPr>
        <p:txBody>
          <a:bodyPr>
            <a:spAutoFit/>
          </a:bodyPr>
          <a:lstStyle/>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22 2.175 2</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23 2.445 3</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24 2.485 2</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25 2.555 1</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26 2.595 2</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27 2.865 3</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28 2.905 2</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29 2.975 1</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30 3.015 2</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31 3.285 3</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32 3.325 2</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33 3.395 1</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34 3.435 2</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35 3.705 3</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36 3.745 2</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37 3.815 1</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38 3.855 2</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39 4.005 3</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40 4.772 2</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SLAB 41 5.0733 3</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MESH 1 1 1 1 1 1 1 1 1 1 1 1 1 1 1 1 1 1 1 1 1 1 1 1 1 1 1 1 1 1 1 1$</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     1 1 1 1 1 1 1 1 1</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MATERIAL 1 4.759 300 1 235.4 12.44 2238.4 49.78 16 11.17 27 26.5</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MATERIAL 2 2.7 300 2 27 100                                             </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MATERIAL 3 1.0 300 3 2001 11.11 16 88.88</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BEGINC                                                                  </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THERMAL 1                                                               </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BUCKLING  .009698 .0026094</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LEAKAGE 5</a:t>
            </a:r>
          </a:p>
          <a:p>
            <a:pPr>
              <a:spcBef>
                <a:spcPct val="50000"/>
              </a:spcBef>
              <a:defRPr/>
            </a:pPr>
            <a:r>
              <a:rPr lang="en-US" sz="1200" b="1">
                <a:solidFill>
                  <a:schemeClr val="tx2"/>
                </a:solidFill>
                <a:effectLst>
                  <a:outerShdw blurRad="38100" dist="38100" dir="2700000" algn="tl">
                    <a:srgbClr val="000000"/>
                  </a:outerShdw>
                </a:effectLst>
                <a:latin typeface="Times New Roman" pitchFamily="18" charset="0"/>
                <a:cs typeface="Times New Roman" pitchFamily="18" charset="0"/>
              </a:rPr>
              <a:t>BEGINC</a:t>
            </a:r>
            <a:r>
              <a:rPr lang="en-US" sz="2400">
                <a:effectLst>
                  <a:outerShdw blurRad="38100" dist="38100" dir="2700000" algn="tl">
                    <a:srgbClr val="000000"/>
                  </a:outerShdw>
                </a:effectLst>
                <a:latin typeface="Times New Roman" pitchFamily="18" charset="0"/>
                <a:cs typeface="Times New Roman" pitchFamily="18" charset="0"/>
              </a:rPr>
              <a:t>                                                                 </a:t>
            </a:r>
          </a:p>
        </p:txBody>
      </p:sp>
      <p:sp>
        <p:nvSpPr>
          <p:cNvPr id="77828" name="Rectangle 4"/>
          <p:cNvSpPr>
            <a:spLocks noChangeArrowheads="1"/>
          </p:cNvSpPr>
          <p:nvPr/>
        </p:nvSpPr>
        <p:spPr bwMode="auto">
          <a:xfrm>
            <a:off x="6858000" y="457200"/>
            <a:ext cx="4572000"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200" b="1">
                <a:solidFill>
                  <a:srgbClr val="66FF99"/>
                </a:solidFill>
                <a:latin typeface="Times New Roman" panose="02020603050405020304" pitchFamily="18" charset="0"/>
                <a:cs typeface="Times New Roman" panose="02020603050405020304" pitchFamily="18" charset="0"/>
              </a:rPr>
              <a:t>CELL 6</a:t>
            </a:r>
          </a:p>
          <a:p>
            <a:pPr eaLnBrk="1" hangingPunct="1">
              <a:spcBef>
                <a:spcPct val="50000"/>
              </a:spcBef>
            </a:pPr>
            <a:r>
              <a:rPr lang="en-US" sz="1200" b="1">
                <a:solidFill>
                  <a:srgbClr val="66FF99"/>
                </a:solidFill>
                <a:latin typeface="Times New Roman" panose="02020603050405020304" pitchFamily="18" charset="0"/>
                <a:cs typeface="Times New Roman" panose="02020603050405020304" pitchFamily="18" charset="0"/>
              </a:rPr>
              <a:t>NPLATE 19</a:t>
            </a:r>
          </a:p>
          <a:p>
            <a:pPr eaLnBrk="1" hangingPunct="1">
              <a:spcBef>
                <a:spcPct val="50000"/>
              </a:spcBef>
            </a:pPr>
            <a:r>
              <a:rPr lang="en-US" sz="1200" b="1">
                <a:solidFill>
                  <a:srgbClr val="66FF99"/>
                </a:solidFill>
                <a:latin typeface="Times New Roman" panose="02020603050405020304" pitchFamily="18" charset="0"/>
                <a:cs typeface="Times New Roman" panose="02020603050405020304" pitchFamily="18" charset="0"/>
              </a:rPr>
              <a:t>SEQUENCE 2</a:t>
            </a:r>
          </a:p>
          <a:p>
            <a:pPr eaLnBrk="1" hangingPunct="1">
              <a:spcBef>
                <a:spcPct val="50000"/>
              </a:spcBef>
            </a:pPr>
            <a:r>
              <a:rPr lang="en-US" sz="1200" b="1">
                <a:solidFill>
                  <a:srgbClr val="66FF99"/>
                </a:solidFill>
                <a:latin typeface="Times New Roman" panose="02020603050405020304" pitchFamily="18" charset="0"/>
                <a:cs typeface="Times New Roman" panose="02020603050405020304" pitchFamily="18" charset="0"/>
              </a:rPr>
              <a:t>NGROUPS 5</a:t>
            </a:r>
          </a:p>
          <a:p>
            <a:pPr eaLnBrk="1" hangingPunct="1">
              <a:spcBef>
                <a:spcPct val="50000"/>
              </a:spcBef>
            </a:pPr>
            <a:r>
              <a:rPr lang="en-US" sz="1200" b="1">
                <a:solidFill>
                  <a:srgbClr val="66FF99"/>
                </a:solidFill>
                <a:latin typeface="Times New Roman" panose="02020603050405020304" pitchFamily="18" charset="0"/>
                <a:cs typeface="Times New Roman" panose="02020603050405020304" pitchFamily="18" charset="0"/>
              </a:rPr>
              <a:t>NMESH 41</a:t>
            </a:r>
          </a:p>
          <a:p>
            <a:pPr eaLnBrk="1" hangingPunct="1">
              <a:spcBef>
                <a:spcPct val="50000"/>
              </a:spcBef>
            </a:pPr>
            <a:r>
              <a:rPr lang="en-US" sz="1200" b="1">
                <a:solidFill>
                  <a:srgbClr val="66FF99"/>
                </a:solidFill>
                <a:latin typeface="Times New Roman" panose="02020603050405020304" pitchFamily="18" charset="0"/>
                <a:cs typeface="Times New Roman" panose="02020603050405020304" pitchFamily="18" charset="0"/>
              </a:rPr>
              <a:t>NREGION 41</a:t>
            </a:r>
          </a:p>
          <a:p>
            <a:pPr eaLnBrk="1" hangingPunct="1">
              <a:spcBef>
                <a:spcPct val="50000"/>
              </a:spcBef>
            </a:pPr>
            <a:r>
              <a:rPr lang="en-US" sz="1200" b="1">
                <a:solidFill>
                  <a:srgbClr val="66FF99"/>
                </a:solidFill>
                <a:latin typeface="Times New Roman" panose="02020603050405020304" pitchFamily="18" charset="0"/>
                <a:cs typeface="Times New Roman" panose="02020603050405020304" pitchFamily="18" charset="0"/>
              </a:rPr>
              <a:t>NMATERIAL 3</a:t>
            </a:r>
          </a:p>
          <a:p>
            <a:pPr eaLnBrk="1" hangingPunct="1">
              <a:spcBef>
                <a:spcPct val="50000"/>
              </a:spcBef>
            </a:pPr>
            <a:r>
              <a:rPr lang="en-US" sz="1200" b="1">
                <a:solidFill>
                  <a:srgbClr val="66FF99"/>
                </a:solidFill>
                <a:latin typeface="Times New Roman" panose="02020603050405020304" pitchFamily="18" charset="0"/>
                <a:cs typeface="Times New Roman" panose="02020603050405020304" pitchFamily="18" charset="0"/>
              </a:rPr>
              <a:t>PREOUT</a:t>
            </a:r>
          </a:p>
          <a:p>
            <a:pPr eaLnBrk="1" hangingPunct="1">
              <a:spcBef>
                <a:spcPct val="50000"/>
              </a:spcBef>
            </a:pPr>
            <a:r>
              <a:rPr lang="en-US" sz="1200" b="1">
                <a:solidFill>
                  <a:srgbClr val="66FF99"/>
                </a:solidFill>
                <a:latin typeface="Times New Roman" panose="02020603050405020304" pitchFamily="18" charset="0"/>
                <a:cs typeface="Times New Roman" panose="02020603050405020304" pitchFamily="18" charset="0"/>
              </a:rPr>
              <a:t>INITIATE</a:t>
            </a:r>
          </a:p>
          <a:p>
            <a:pPr eaLnBrk="1" hangingPunct="1">
              <a:spcBef>
                <a:spcPct val="50000"/>
              </a:spcBef>
            </a:pPr>
            <a:r>
              <a:rPr lang="en-US" sz="1200" b="1">
                <a:solidFill>
                  <a:srgbClr val="66FF99"/>
                </a:solidFill>
                <a:latin typeface="Times New Roman" panose="02020603050405020304" pitchFamily="18" charset="0"/>
                <a:cs typeface="Times New Roman" panose="02020603050405020304" pitchFamily="18" charset="0"/>
              </a:rPr>
              <a:t>*SLAB CASE TEST</a:t>
            </a:r>
          </a:p>
          <a:p>
            <a:pPr eaLnBrk="1" hangingPunct="1">
              <a:spcBef>
                <a:spcPct val="50000"/>
              </a:spcBef>
            </a:pPr>
            <a:r>
              <a:rPr lang="en-US" sz="1200" b="1">
                <a:solidFill>
                  <a:srgbClr val="66FF99"/>
                </a:solidFill>
                <a:latin typeface="Times New Roman" panose="02020603050405020304" pitchFamily="18" charset="0"/>
                <a:cs typeface="Times New Roman" panose="02020603050405020304" pitchFamily="18" charset="0"/>
              </a:rPr>
              <a:t>FEWGROUPS  5  15  45  55  69</a:t>
            </a:r>
          </a:p>
          <a:p>
            <a:pPr eaLnBrk="1" hangingPunct="1">
              <a:spcBef>
                <a:spcPct val="50000"/>
              </a:spcBef>
            </a:pPr>
            <a:r>
              <a:rPr lang="en-US" sz="1200" b="1">
                <a:solidFill>
                  <a:srgbClr val="66FF99"/>
                </a:solidFill>
                <a:latin typeface="Times New Roman" panose="02020603050405020304" pitchFamily="18" charset="0"/>
                <a:cs typeface="Times New Roman" panose="02020603050405020304" pitchFamily="18" charset="0"/>
              </a:rPr>
              <a:t>THERMAL  2</a:t>
            </a:r>
          </a:p>
          <a:p>
            <a:pPr eaLnBrk="1" hangingPunct="1">
              <a:spcBef>
                <a:spcPct val="50000"/>
              </a:spcBef>
            </a:pPr>
            <a:endParaRPr lang="en-US" sz="1200" b="1">
              <a:solidFill>
                <a:srgbClr val="66FF99"/>
              </a:solidFill>
              <a:latin typeface="Times New Roman" panose="02020603050405020304" pitchFamily="18" charset="0"/>
              <a:cs typeface="Times New Roman" panose="02020603050405020304" pitchFamily="18" charset="0"/>
            </a:endParaRPr>
          </a:p>
          <a:p>
            <a:pPr eaLnBrk="1" hangingPunct="1">
              <a:spcBef>
                <a:spcPct val="50000"/>
              </a:spcBef>
            </a:pPr>
            <a:endParaRPr lang="en-US" sz="1200">
              <a:solidFill>
                <a:srgbClr val="66FF99"/>
              </a:solidFill>
              <a:latin typeface="Times New Roman" panose="02020603050405020304" pitchFamily="18" charset="0"/>
              <a:cs typeface="Times New Roman" panose="02020603050405020304" pitchFamily="18" charset="0"/>
            </a:endParaRPr>
          </a:p>
          <a:p>
            <a:pPr eaLnBrk="1" hangingPunct="1">
              <a:spcBef>
                <a:spcPct val="50000"/>
              </a:spcBef>
            </a:pPr>
            <a:endParaRPr lang="en-US" sz="1200">
              <a:solidFill>
                <a:srgbClr val="66FF99"/>
              </a:solidFill>
              <a:latin typeface="Times New Roman" panose="02020603050405020304" pitchFamily="18" charset="0"/>
              <a:cs typeface="Times New Roman" panose="02020603050405020304" pitchFamily="18" charset="0"/>
            </a:endParaRPr>
          </a:p>
        </p:txBody>
      </p:sp>
      <p:sp>
        <p:nvSpPr>
          <p:cNvPr id="46085" name="Text Box 5"/>
          <p:cNvSpPr txBox="1">
            <a:spLocks noChangeArrowheads="1"/>
          </p:cNvSpPr>
          <p:nvPr/>
        </p:nvSpPr>
        <p:spPr bwMode="auto">
          <a:xfrm>
            <a:off x="2336800" y="-57150"/>
            <a:ext cx="6908800" cy="457200"/>
          </a:xfrm>
          <a:prstGeom prst="rect">
            <a:avLst/>
          </a:prstGeom>
          <a:noFill/>
          <a:ln w="9525">
            <a:noFill/>
            <a:miter lim="800000"/>
            <a:headEnd/>
            <a:tailEnd/>
          </a:ln>
          <a:effectLst/>
        </p:spPr>
        <p:txBody>
          <a:bodyPr>
            <a:spAutoFit/>
          </a:bodyPr>
          <a:lstStyle/>
          <a:p>
            <a:pPr algn="r">
              <a:spcBef>
                <a:spcPct val="50000"/>
              </a:spcBef>
              <a:defRPr/>
            </a:pPr>
            <a:r>
              <a:rPr lang="fa-IR" sz="2400" b="1" u="sng">
                <a:solidFill>
                  <a:srgbClr val="FF33CC"/>
                </a:solidFill>
                <a:effectLst>
                  <a:outerShdw blurRad="38100" dist="38100" dir="2700000" algn="tl">
                    <a:srgbClr val="000000"/>
                  </a:outerShdw>
                </a:effectLst>
                <a:latin typeface="Times New Roman" pitchFamily="18" charset="0"/>
                <a:cs typeface="Times New Roman" pitchFamily="18" charset="0"/>
              </a:rPr>
              <a:t>2- فايل ورودی کد برای راکتور تهران:</a:t>
            </a:r>
            <a:r>
              <a:rPr lang="fa-IR" sz="240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4800" name="Object 0"/>
          <p:cNvGraphicFramePr>
            <a:graphicFrameLocks noChangeAspect="1"/>
          </p:cNvGraphicFramePr>
          <p:nvPr/>
        </p:nvGraphicFramePr>
        <p:xfrm>
          <a:off x="527050" y="223838"/>
          <a:ext cx="7913688" cy="6284912"/>
        </p:xfrm>
        <a:graphic>
          <a:graphicData uri="http://schemas.openxmlformats.org/presentationml/2006/ole">
            <mc:AlternateContent xmlns:mc="http://schemas.openxmlformats.org/markup-compatibility/2006">
              <mc:Choice xmlns:v="urn:schemas-microsoft-com:vml" Requires="v">
                <p:oleObj spid="_x0000_s14342" name="Document" r:id="rId3" imgW="5638680" imgH="8209440" progId="Word.Document.8">
                  <p:embed/>
                </p:oleObj>
              </mc:Choice>
              <mc:Fallback>
                <p:oleObj name="Document" r:id="rId3" imgW="5638680" imgH="8209440" progId="Word.Document.8">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50" y="223838"/>
                        <a:ext cx="7913688" cy="6284912"/>
                      </a:xfrm>
                      <a:prstGeom prst="rect">
                        <a:avLst/>
                      </a:prstGeom>
                      <a:solidFill>
                        <a:srgbClr val="FF9999"/>
                      </a:solidFill>
                      <a:ln w="76200">
                        <a:solidFill>
                          <a:srgbClr val="FF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9" name="WordArt 3"/>
          <p:cNvSpPr>
            <a:spLocks noChangeArrowheads="1" noChangeShapeType="1" noTextEdit="1"/>
          </p:cNvSpPr>
          <p:nvPr/>
        </p:nvSpPr>
        <p:spPr bwMode="auto">
          <a:xfrm>
            <a:off x="1817688" y="336550"/>
            <a:ext cx="4733925" cy="482600"/>
          </a:xfrm>
          <a:prstGeom prst="rect">
            <a:avLst/>
          </a:prstGeom>
        </p:spPr>
        <p:txBody>
          <a:bodyPr wrap="none" fromWordArt="1">
            <a:prstTxWarp prst="textDoubleWave1">
              <a:avLst>
                <a:gd name="adj1" fmla="val 6500"/>
                <a:gd name="adj2" fmla="val 0"/>
              </a:avLst>
            </a:prstTxWarp>
          </a:bodyPr>
          <a:lstStyle/>
          <a:p>
            <a:pPr algn="ctr"/>
            <a:r>
              <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X - Sections at various Burn - up</a:t>
            </a:r>
            <a:endParaRPr lang="fa-IR" sz="3600" b="1"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4800"/>
                                        </p:tgtEl>
                                        <p:attrNameLst>
                                          <p:attrName>style.visibility</p:attrName>
                                        </p:attrNameLst>
                                      </p:cBhvr>
                                      <p:to>
                                        <p:strVal val="visible"/>
                                      </p:to>
                                    </p:set>
                                    <p:anim calcmode="lin" valueType="num">
                                      <p:cBhvr>
                                        <p:cTn id="7" dur="500" fill="hold"/>
                                        <p:tgtEl>
                                          <p:spTgt spid="204800"/>
                                        </p:tgtEl>
                                        <p:attrNameLst>
                                          <p:attrName>ppt_w</p:attrName>
                                        </p:attrNameLst>
                                      </p:cBhvr>
                                      <p:tavLst>
                                        <p:tav tm="0">
                                          <p:val>
                                            <p:fltVal val="0"/>
                                          </p:val>
                                        </p:tav>
                                        <p:tav tm="100000">
                                          <p:val>
                                            <p:strVal val="#ppt_w"/>
                                          </p:val>
                                        </p:tav>
                                      </p:tavLst>
                                    </p:anim>
                                    <p:anim calcmode="lin" valueType="num">
                                      <p:cBhvr>
                                        <p:cTn id="8" dur="500" fill="hold"/>
                                        <p:tgtEl>
                                          <p:spTgt spid="2048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Oval 1050"/>
          <p:cNvSpPr>
            <a:spLocks noChangeArrowheads="1"/>
          </p:cNvSpPr>
          <p:nvPr/>
        </p:nvSpPr>
        <p:spPr bwMode="auto">
          <a:xfrm>
            <a:off x="762000" y="4343400"/>
            <a:ext cx="2514600" cy="2514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8851" name="Oval 1063"/>
          <p:cNvSpPr>
            <a:spLocks noChangeArrowheads="1"/>
          </p:cNvSpPr>
          <p:nvPr/>
        </p:nvSpPr>
        <p:spPr bwMode="auto">
          <a:xfrm>
            <a:off x="1371600" y="5029200"/>
            <a:ext cx="1295400" cy="1219200"/>
          </a:xfrm>
          <a:prstGeom prst="ellipse">
            <a:avLst/>
          </a:prstGeom>
          <a:solidFill>
            <a:schemeClr val="tx2"/>
          </a:solidFill>
          <a:ln w="2857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8852" name="Oval 1037"/>
          <p:cNvSpPr>
            <a:spLocks noChangeArrowheads="1"/>
          </p:cNvSpPr>
          <p:nvPr/>
        </p:nvSpPr>
        <p:spPr bwMode="auto">
          <a:xfrm>
            <a:off x="838200" y="1981200"/>
            <a:ext cx="2362200" cy="2286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8853" name="Oval 1039"/>
          <p:cNvSpPr>
            <a:spLocks noChangeArrowheads="1"/>
          </p:cNvSpPr>
          <p:nvPr/>
        </p:nvSpPr>
        <p:spPr bwMode="auto">
          <a:xfrm>
            <a:off x="1447800" y="2590800"/>
            <a:ext cx="1143000" cy="1143000"/>
          </a:xfrm>
          <a:prstGeom prst="ellipse">
            <a:avLst/>
          </a:prstGeom>
          <a:solidFill>
            <a:srgbClr val="00FFFF"/>
          </a:solidFill>
          <a:ln w="38100">
            <a:solidFill>
              <a:srgbClr val="C0C0C0"/>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8854" name="Oval 1027"/>
          <p:cNvSpPr>
            <a:spLocks noChangeArrowheads="1"/>
          </p:cNvSpPr>
          <p:nvPr/>
        </p:nvSpPr>
        <p:spPr bwMode="auto">
          <a:xfrm>
            <a:off x="914400" y="152400"/>
            <a:ext cx="1828800" cy="1752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8855" name="Oval 1028"/>
          <p:cNvSpPr>
            <a:spLocks noChangeArrowheads="1"/>
          </p:cNvSpPr>
          <p:nvPr/>
        </p:nvSpPr>
        <p:spPr bwMode="auto">
          <a:xfrm>
            <a:off x="1447800" y="685800"/>
            <a:ext cx="762000" cy="706438"/>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8856" name="Line 1031"/>
          <p:cNvSpPr>
            <a:spLocks noChangeShapeType="1"/>
          </p:cNvSpPr>
          <p:nvPr/>
        </p:nvSpPr>
        <p:spPr bwMode="auto">
          <a:xfrm>
            <a:off x="1905000" y="914400"/>
            <a:ext cx="233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8857" name="Line 1032"/>
          <p:cNvSpPr>
            <a:spLocks noChangeShapeType="1"/>
          </p:cNvSpPr>
          <p:nvPr/>
        </p:nvSpPr>
        <p:spPr bwMode="auto">
          <a:xfrm>
            <a:off x="2209800" y="1066800"/>
            <a:ext cx="205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8858" name="Line 1033"/>
          <p:cNvSpPr>
            <a:spLocks noChangeShapeType="1"/>
          </p:cNvSpPr>
          <p:nvPr/>
        </p:nvSpPr>
        <p:spPr bwMode="auto">
          <a:xfrm>
            <a:off x="2286000" y="1371600"/>
            <a:ext cx="213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8859" name="Text Box 1034"/>
          <p:cNvSpPr txBox="1">
            <a:spLocks noChangeArrowheads="1"/>
          </p:cNvSpPr>
          <p:nvPr/>
        </p:nvSpPr>
        <p:spPr bwMode="auto">
          <a:xfrm>
            <a:off x="4191000" y="762000"/>
            <a:ext cx="345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latin typeface="Times New Roman" panose="02020603050405020304" pitchFamily="18" charset="0"/>
                <a:cs typeface="Times New Roman" panose="02020603050405020304" pitchFamily="18" charset="0"/>
              </a:rPr>
              <a:t>Fuel- Umetal Nat. ,Dia. = 2.5 cm</a:t>
            </a:r>
          </a:p>
        </p:txBody>
      </p:sp>
      <p:sp>
        <p:nvSpPr>
          <p:cNvPr id="78860" name="Text Box 1035"/>
          <p:cNvSpPr txBox="1">
            <a:spLocks noChangeArrowheads="1"/>
          </p:cNvSpPr>
          <p:nvPr/>
        </p:nvSpPr>
        <p:spPr bwMode="auto">
          <a:xfrm>
            <a:off x="4191000" y="990600"/>
            <a:ext cx="345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latin typeface="Times New Roman" panose="02020603050405020304" pitchFamily="18" charset="0"/>
                <a:cs typeface="Times New Roman" panose="02020603050405020304" pitchFamily="18" charset="0"/>
              </a:rPr>
              <a:t>Clad – Al, thickness=2mm</a:t>
            </a:r>
          </a:p>
        </p:txBody>
      </p:sp>
      <p:sp>
        <p:nvSpPr>
          <p:cNvPr id="78861" name="Text Box 1036"/>
          <p:cNvSpPr txBox="1">
            <a:spLocks noChangeArrowheads="1"/>
          </p:cNvSpPr>
          <p:nvPr/>
        </p:nvSpPr>
        <p:spPr bwMode="auto">
          <a:xfrm>
            <a:off x="4343400" y="1295400"/>
            <a:ext cx="3454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latin typeface="Times New Roman" panose="02020603050405020304" pitchFamily="18" charset="0"/>
                <a:cs typeface="Times New Roman" panose="02020603050405020304" pitchFamily="18" charset="0"/>
              </a:rPr>
              <a:t>Moderator, H</a:t>
            </a:r>
            <a:r>
              <a:rPr lang="en-US" sz="1400" baseline="-25000">
                <a:latin typeface="Times New Roman" panose="02020603050405020304" pitchFamily="18" charset="0"/>
                <a:cs typeface="Times New Roman" panose="02020603050405020304" pitchFamily="18" charset="0"/>
              </a:rPr>
              <a:t>2</a:t>
            </a:r>
            <a:r>
              <a:rPr lang="en-US" sz="1400">
                <a:latin typeface="Times New Roman" panose="02020603050405020304" pitchFamily="18" charset="0"/>
                <a:cs typeface="Times New Roman" panose="02020603050405020304" pitchFamily="18" charset="0"/>
              </a:rPr>
              <a:t>O,Gr, D</a:t>
            </a:r>
            <a:r>
              <a:rPr lang="en-US" sz="1400" baseline="-25000">
                <a:latin typeface="Times New Roman" panose="02020603050405020304" pitchFamily="18" charset="0"/>
                <a:cs typeface="Times New Roman" panose="02020603050405020304" pitchFamily="18" charset="0"/>
              </a:rPr>
              <a:t>2</a:t>
            </a:r>
            <a:r>
              <a:rPr lang="en-US" sz="1400">
                <a:latin typeface="Times New Roman" panose="02020603050405020304" pitchFamily="18" charset="0"/>
                <a:cs typeface="Times New Roman" panose="02020603050405020304" pitchFamily="18" charset="0"/>
              </a:rPr>
              <a:t>O, Be, thickness=15 cm</a:t>
            </a:r>
          </a:p>
        </p:txBody>
      </p:sp>
      <p:sp>
        <p:nvSpPr>
          <p:cNvPr id="78862" name="Oval 1038"/>
          <p:cNvSpPr>
            <a:spLocks noChangeArrowheads="1"/>
          </p:cNvSpPr>
          <p:nvPr/>
        </p:nvSpPr>
        <p:spPr bwMode="auto">
          <a:xfrm>
            <a:off x="1727200" y="2895600"/>
            <a:ext cx="558800" cy="554038"/>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8863" name="Line 1040"/>
          <p:cNvSpPr>
            <a:spLocks noChangeShapeType="1"/>
          </p:cNvSpPr>
          <p:nvPr/>
        </p:nvSpPr>
        <p:spPr bwMode="auto">
          <a:xfrm flipV="1">
            <a:off x="2235200" y="2800350"/>
            <a:ext cx="2336800" cy="285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8864" name="Line 1041"/>
          <p:cNvSpPr>
            <a:spLocks noChangeShapeType="1"/>
          </p:cNvSpPr>
          <p:nvPr/>
        </p:nvSpPr>
        <p:spPr bwMode="auto">
          <a:xfrm flipV="1">
            <a:off x="2362200" y="3028950"/>
            <a:ext cx="2108200" cy="171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8865" name="Line 1042"/>
          <p:cNvSpPr>
            <a:spLocks noChangeShapeType="1"/>
          </p:cNvSpPr>
          <p:nvPr/>
        </p:nvSpPr>
        <p:spPr bwMode="auto">
          <a:xfrm>
            <a:off x="2844800" y="3657600"/>
            <a:ext cx="1828800" cy="171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8866" name="Text Box 1043"/>
          <p:cNvSpPr txBox="1">
            <a:spLocks noChangeArrowheads="1"/>
          </p:cNvSpPr>
          <p:nvPr/>
        </p:nvSpPr>
        <p:spPr bwMode="auto">
          <a:xfrm>
            <a:off x="4470400" y="2628900"/>
            <a:ext cx="345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latin typeface="Times New Roman" panose="02020603050405020304" pitchFamily="18" charset="0"/>
                <a:cs typeface="Times New Roman" panose="02020603050405020304" pitchFamily="18" charset="0"/>
              </a:rPr>
              <a:t>Fuel- Umetal Nat. ,Dia. = 2.5 cm</a:t>
            </a:r>
          </a:p>
        </p:txBody>
      </p:sp>
      <p:sp>
        <p:nvSpPr>
          <p:cNvPr id="78867" name="Text Box 1044"/>
          <p:cNvSpPr txBox="1">
            <a:spLocks noChangeArrowheads="1"/>
          </p:cNvSpPr>
          <p:nvPr/>
        </p:nvSpPr>
        <p:spPr bwMode="auto">
          <a:xfrm>
            <a:off x="4368800" y="2914650"/>
            <a:ext cx="345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latin typeface="Times New Roman" panose="02020603050405020304" pitchFamily="18" charset="0"/>
                <a:cs typeface="Times New Roman" panose="02020603050405020304" pitchFamily="18" charset="0"/>
              </a:rPr>
              <a:t>Clad – Al, thickness=2mm</a:t>
            </a:r>
          </a:p>
        </p:txBody>
      </p:sp>
      <p:sp>
        <p:nvSpPr>
          <p:cNvPr id="78868" name="Text Box 1045"/>
          <p:cNvSpPr txBox="1">
            <a:spLocks noChangeArrowheads="1"/>
          </p:cNvSpPr>
          <p:nvPr/>
        </p:nvSpPr>
        <p:spPr bwMode="auto">
          <a:xfrm>
            <a:off x="4267200" y="3829050"/>
            <a:ext cx="4978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latin typeface="Times New Roman" panose="02020603050405020304" pitchFamily="18" charset="0"/>
                <a:cs typeface="Times New Roman" panose="02020603050405020304" pitchFamily="18" charset="0"/>
              </a:rPr>
              <a:t>Moderator, H</a:t>
            </a:r>
            <a:r>
              <a:rPr lang="en-US" sz="1400" baseline="-25000">
                <a:latin typeface="Times New Roman" panose="02020603050405020304" pitchFamily="18" charset="0"/>
                <a:cs typeface="Times New Roman" panose="02020603050405020304" pitchFamily="18" charset="0"/>
              </a:rPr>
              <a:t>2</a:t>
            </a:r>
            <a:r>
              <a:rPr lang="en-US" sz="1400">
                <a:latin typeface="Times New Roman" panose="02020603050405020304" pitchFamily="18" charset="0"/>
                <a:cs typeface="Times New Roman" panose="02020603050405020304" pitchFamily="18" charset="0"/>
              </a:rPr>
              <a:t>O,Gr, D</a:t>
            </a:r>
            <a:r>
              <a:rPr lang="en-US" sz="1400" baseline="-25000">
                <a:latin typeface="Times New Roman" panose="02020603050405020304" pitchFamily="18" charset="0"/>
                <a:cs typeface="Times New Roman" panose="02020603050405020304" pitchFamily="18" charset="0"/>
              </a:rPr>
              <a:t>2</a:t>
            </a:r>
            <a:r>
              <a:rPr lang="en-US" sz="1400">
                <a:latin typeface="Times New Roman" panose="02020603050405020304" pitchFamily="18" charset="0"/>
                <a:cs typeface="Times New Roman" panose="02020603050405020304" pitchFamily="18" charset="0"/>
              </a:rPr>
              <a:t>O, Be, thickness=15 cm</a:t>
            </a:r>
          </a:p>
        </p:txBody>
      </p:sp>
      <p:sp>
        <p:nvSpPr>
          <p:cNvPr id="78869" name="Line 1046"/>
          <p:cNvSpPr>
            <a:spLocks noChangeShapeType="1"/>
          </p:cNvSpPr>
          <p:nvPr/>
        </p:nvSpPr>
        <p:spPr bwMode="auto">
          <a:xfrm flipV="1">
            <a:off x="2362200" y="3314700"/>
            <a:ext cx="2108200" cy="38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8870" name="Text Box 1047"/>
          <p:cNvSpPr txBox="1">
            <a:spLocks noChangeArrowheads="1"/>
          </p:cNvSpPr>
          <p:nvPr/>
        </p:nvSpPr>
        <p:spPr bwMode="auto">
          <a:xfrm>
            <a:off x="4368800" y="3200400"/>
            <a:ext cx="345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latin typeface="Times New Roman" panose="02020603050405020304" pitchFamily="18" charset="0"/>
                <a:cs typeface="Times New Roman" panose="02020603050405020304" pitchFamily="18" charset="0"/>
              </a:rPr>
              <a:t>Coolant - H</a:t>
            </a:r>
            <a:r>
              <a:rPr lang="en-US" sz="1400" baseline="-25000">
                <a:latin typeface="Times New Roman" panose="02020603050405020304" pitchFamily="18" charset="0"/>
                <a:cs typeface="Times New Roman" panose="02020603050405020304" pitchFamily="18" charset="0"/>
              </a:rPr>
              <a:t>2</a:t>
            </a:r>
            <a:r>
              <a:rPr lang="en-US" sz="1400">
                <a:latin typeface="Times New Roman" panose="02020603050405020304" pitchFamily="18" charset="0"/>
                <a:cs typeface="Times New Roman" panose="02020603050405020304" pitchFamily="18" charset="0"/>
              </a:rPr>
              <a:t>O, thickness=3mm</a:t>
            </a:r>
          </a:p>
        </p:txBody>
      </p:sp>
      <p:sp>
        <p:nvSpPr>
          <p:cNvPr id="78871" name="Text Box 1048"/>
          <p:cNvSpPr txBox="1">
            <a:spLocks noChangeArrowheads="1"/>
          </p:cNvSpPr>
          <p:nvPr/>
        </p:nvSpPr>
        <p:spPr bwMode="auto">
          <a:xfrm>
            <a:off x="4470400" y="3486150"/>
            <a:ext cx="345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latin typeface="Times New Roman" panose="02020603050405020304" pitchFamily="18" charset="0"/>
                <a:cs typeface="Times New Roman" panose="02020603050405020304" pitchFamily="18" charset="0"/>
              </a:rPr>
              <a:t>Tube – Al, thickness=2mm</a:t>
            </a:r>
          </a:p>
        </p:txBody>
      </p:sp>
      <p:sp>
        <p:nvSpPr>
          <p:cNvPr id="78872" name="Line 1049"/>
          <p:cNvSpPr>
            <a:spLocks noChangeShapeType="1"/>
          </p:cNvSpPr>
          <p:nvPr/>
        </p:nvSpPr>
        <p:spPr bwMode="auto">
          <a:xfrm>
            <a:off x="2438400" y="3429000"/>
            <a:ext cx="2133600" cy="114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8873" name="Oval 1051"/>
          <p:cNvSpPr>
            <a:spLocks noChangeArrowheads="1"/>
          </p:cNvSpPr>
          <p:nvPr/>
        </p:nvSpPr>
        <p:spPr bwMode="auto">
          <a:xfrm>
            <a:off x="1600200" y="5257800"/>
            <a:ext cx="838200" cy="800100"/>
          </a:xfrm>
          <a:prstGeom prst="ellipse">
            <a:avLst/>
          </a:prstGeom>
          <a:solidFill>
            <a:srgbClr val="00FFFF"/>
          </a:solidFill>
          <a:ln w="38100">
            <a:solidFill>
              <a:srgbClr val="C0C0C0"/>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8874" name="Oval 1052"/>
          <p:cNvSpPr>
            <a:spLocks noChangeArrowheads="1"/>
          </p:cNvSpPr>
          <p:nvPr/>
        </p:nvSpPr>
        <p:spPr bwMode="auto">
          <a:xfrm>
            <a:off x="1752600" y="5410200"/>
            <a:ext cx="508000" cy="496888"/>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8875" name="Line 1053"/>
          <p:cNvSpPr>
            <a:spLocks noChangeShapeType="1"/>
          </p:cNvSpPr>
          <p:nvPr/>
        </p:nvSpPr>
        <p:spPr bwMode="auto">
          <a:xfrm flipV="1">
            <a:off x="2057400" y="4572000"/>
            <a:ext cx="2362200" cy="971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8876" name="Line 1054"/>
          <p:cNvSpPr>
            <a:spLocks noChangeShapeType="1"/>
          </p:cNvSpPr>
          <p:nvPr/>
        </p:nvSpPr>
        <p:spPr bwMode="auto">
          <a:xfrm flipV="1">
            <a:off x="2209800" y="4800600"/>
            <a:ext cx="21590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8877" name="Line 1055"/>
          <p:cNvSpPr>
            <a:spLocks noChangeShapeType="1"/>
          </p:cNvSpPr>
          <p:nvPr/>
        </p:nvSpPr>
        <p:spPr bwMode="auto">
          <a:xfrm flipV="1">
            <a:off x="2438400" y="5772150"/>
            <a:ext cx="1828800" cy="628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8878" name="Text Box 1056"/>
          <p:cNvSpPr txBox="1">
            <a:spLocks noChangeArrowheads="1"/>
          </p:cNvSpPr>
          <p:nvPr/>
        </p:nvSpPr>
        <p:spPr bwMode="auto">
          <a:xfrm>
            <a:off x="4368800" y="4400550"/>
            <a:ext cx="345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latin typeface="Times New Roman" panose="02020603050405020304" pitchFamily="18" charset="0"/>
                <a:cs typeface="Times New Roman" panose="02020603050405020304" pitchFamily="18" charset="0"/>
              </a:rPr>
              <a:t>Fuel- Umetal Nat. ,Dia. = 2.5 cm</a:t>
            </a:r>
          </a:p>
        </p:txBody>
      </p:sp>
      <p:sp>
        <p:nvSpPr>
          <p:cNvPr id="78879" name="Text Box 1057"/>
          <p:cNvSpPr txBox="1">
            <a:spLocks noChangeArrowheads="1"/>
          </p:cNvSpPr>
          <p:nvPr/>
        </p:nvSpPr>
        <p:spPr bwMode="auto">
          <a:xfrm>
            <a:off x="4267200" y="4686300"/>
            <a:ext cx="345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latin typeface="Times New Roman" panose="02020603050405020304" pitchFamily="18" charset="0"/>
                <a:cs typeface="Times New Roman" panose="02020603050405020304" pitchFamily="18" charset="0"/>
              </a:rPr>
              <a:t>Clad – Al, thickness=2mm</a:t>
            </a:r>
          </a:p>
        </p:txBody>
      </p:sp>
      <p:sp>
        <p:nvSpPr>
          <p:cNvPr id="78880" name="Text Box 1058"/>
          <p:cNvSpPr txBox="1">
            <a:spLocks noChangeArrowheads="1"/>
          </p:cNvSpPr>
          <p:nvPr/>
        </p:nvSpPr>
        <p:spPr bwMode="auto">
          <a:xfrm>
            <a:off x="3962400" y="5829300"/>
            <a:ext cx="4978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latin typeface="Times New Roman" panose="02020603050405020304" pitchFamily="18" charset="0"/>
                <a:cs typeface="Times New Roman" panose="02020603050405020304" pitchFamily="18" charset="0"/>
              </a:rPr>
              <a:t>Moderator, H</a:t>
            </a:r>
            <a:r>
              <a:rPr lang="en-US" sz="1400" baseline="-25000">
                <a:latin typeface="Times New Roman" panose="02020603050405020304" pitchFamily="18" charset="0"/>
                <a:cs typeface="Times New Roman" panose="02020603050405020304" pitchFamily="18" charset="0"/>
              </a:rPr>
              <a:t>2</a:t>
            </a:r>
            <a:r>
              <a:rPr lang="en-US" sz="1400">
                <a:latin typeface="Times New Roman" panose="02020603050405020304" pitchFamily="18" charset="0"/>
                <a:cs typeface="Times New Roman" panose="02020603050405020304" pitchFamily="18" charset="0"/>
              </a:rPr>
              <a:t>O,Gr, D</a:t>
            </a:r>
            <a:r>
              <a:rPr lang="en-US" sz="1400" baseline="-25000">
                <a:latin typeface="Times New Roman" panose="02020603050405020304" pitchFamily="18" charset="0"/>
                <a:cs typeface="Times New Roman" panose="02020603050405020304" pitchFamily="18" charset="0"/>
              </a:rPr>
              <a:t>2</a:t>
            </a:r>
            <a:r>
              <a:rPr lang="en-US" sz="1400">
                <a:latin typeface="Times New Roman" panose="02020603050405020304" pitchFamily="18" charset="0"/>
                <a:cs typeface="Times New Roman" panose="02020603050405020304" pitchFamily="18" charset="0"/>
              </a:rPr>
              <a:t>O, Be, thickness=15 cm</a:t>
            </a:r>
          </a:p>
        </p:txBody>
      </p:sp>
      <p:sp>
        <p:nvSpPr>
          <p:cNvPr id="78881" name="Line 1059"/>
          <p:cNvSpPr>
            <a:spLocks noChangeShapeType="1"/>
          </p:cNvSpPr>
          <p:nvPr/>
        </p:nvSpPr>
        <p:spPr bwMode="auto">
          <a:xfrm flipV="1">
            <a:off x="2362200" y="5086350"/>
            <a:ext cx="2006600" cy="628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8882" name="Text Box 1060"/>
          <p:cNvSpPr txBox="1">
            <a:spLocks noChangeArrowheads="1"/>
          </p:cNvSpPr>
          <p:nvPr/>
        </p:nvSpPr>
        <p:spPr bwMode="auto">
          <a:xfrm>
            <a:off x="4267200" y="4972050"/>
            <a:ext cx="4368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latin typeface="Times New Roman" panose="02020603050405020304" pitchFamily="18" charset="0"/>
                <a:cs typeface="Times New Roman" panose="02020603050405020304" pitchFamily="18" charset="0"/>
              </a:rPr>
              <a:t>Coolant –Air, H</a:t>
            </a:r>
            <a:r>
              <a:rPr lang="en-US" sz="1400" baseline="-25000">
                <a:latin typeface="Times New Roman" panose="02020603050405020304" pitchFamily="18" charset="0"/>
                <a:cs typeface="Times New Roman" panose="02020603050405020304" pitchFamily="18" charset="0"/>
              </a:rPr>
              <a:t>2</a:t>
            </a:r>
            <a:r>
              <a:rPr lang="en-US" sz="1400">
                <a:latin typeface="Times New Roman" panose="02020603050405020304" pitchFamily="18" charset="0"/>
                <a:cs typeface="Times New Roman" panose="02020603050405020304" pitchFamily="18" charset="0"/>
              </a:rPr>
              <a:t>O, thickness=3mm</a:t>
            </a:r>
          </a:p>
        </p:txBody>
      </p:sp>
      <p:sp>
        <p:nvSpPr>
          <p:cNvPr id="78883" name="Text Box 1061"/>
          <p:cNvSpPr txBox="1">
            <a:spLocks noChangeArrowheads="1"/>
          </p:cNvSpPr>
          <p:nvPr/>
        </p:nvSpPr>
        <p:spPr bwMode="auto">
          <a:xfrm>
            <a:off x="4368800" y="5257800"/>
            <a:ext cx="345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latin typeface="Times New Roman" panose="02020603050405020304" pitchFamily="18" charset="0"/>
                <a:cs typeface="Times New Roman" panose="02020603050405020304" pitchFamily="18" charset="0"/>
              </a:rPr>
              <a:t>Tube – Al, thickness=2mm</a:t>
            </a:r>
          </a:p>
        </p:txBody>
      </p:sp>
      <p:sp>
        <p:nvSpPr>
          <p:cNvPr id="78884" name="Line 1062"/>
          <p:cNvSpPr>
            <a:spLocks noChangeShapeType="1"/>
          </p:cNvSpPr>
          <p:nvPr/>
        </p:nvSpPr>
        <p:spPr bwMode="auto">
          <a:xfrm flipV="1">
            <a:off x="2362200" y="5314950"/>
            <a:ext cx="210820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8885" name="Line 1064"/>
          <p:cNvSpPr>
            <a:spLocks noChangeShapeType="1"/>
          </p:cNvSpPr>
          <p:nvPr/>
        </p:nvSpPr>
        <p:spPr bwMode="auto">
          <a:xfrm flipV="1">
            <a:off x="2438400" y="5543550"/>
            <a:ext cx="193040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8886" name="Text Box 1065"/>
          <p:cNvSpPr txBox="1">
            <a:spLocks noChangeArrowheads="1"/>
          </p:cNvSpPr>
          <p:nvPr/>
        </p:nvSpPr>
        <p:spPr bwMode="auto">
          <a:xfrm>
            <a:off x="4267200" y="5486400"/>
            <a:ext cx="345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latin typeface="Times New Roman" panose="02020603050405020304" pitchFamily="18" charset="0"/>
                <a:cs typeface="Times New Roman" panose="02020603050405020304" pitchFamily="18" charset="0"/>
              </a:rPr>
              <a:t>Air gap,thickness=2mm</a:t>
            </a:r>
          </a:p>
        </p:txBody>
      </p:sp>
      <p:sp>
        <p:nvSpPr>
          <p:cNvPr id="78887" name="Text Box 1066"/>
          <p:cNvSpPr txBox="1">
            <a:spLocks noChangeArrowheads="1"/>
          </p:cNvSpPr>
          <p:nvPr/>
        </p:nvSpPr>
        <p:spPr bwMode="auto">
          <a:xfrm>
            <a:off x="1930400" y="57150"/>
            <a:ext cx="7010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spcBef>
                <a:spcPct val="50000"/>
              </a:spcBef>
            </a:pPr>
            <a:r>
              <a:rPr lang="fa-IR" sz="2400" b="1" u="sng">
                <a:solidFill>
                  <a:srgbClr val="66FF99"/>
                </a:solidFill>
                <a:latin typeface="Times New Roman" panose="02020603050405020304" pitchFamily="18" charset="0"/>
                <a:cs typeface="Times New Roman" panose="02020603050405020304" pitchFamily="18" charset="0"/>
              </a:rPr>
              <a:t>سلول سوخت  استوانه ای :</a:t>
            </a:r>
            <a:endParaRPr lang="en-US" sz="2400" b="1" u="sng">
              <a:solidFill>
                <a:srgbClr val="66FF99"/>
              </a:solidFill>
              <a:latin typeface="Times New Roman" panose="02020603050405020304" pitchFamily="18" charset="0"/>
              <a:cs typeface="Times New Roman" panose="02020603050405020304" pitchFamily="18" charset="0"/>
            </a:endParaRPr>
          </a:p>
        </p:txBody>
      </p:sp>
      <p:sp>
        <p:nvSpPr>
          <p:cNvPr id="78888" name="Text Box 1067"/>
          <p:cNvSpPr txBox="1">
            <a:spLocks noChangeArrowheads="1"/>
          </p:cNvSpPr>
          <p:nvPr/>
        </p:nvSpPr>
        <p:spPr bwMode="auto">
          <a:xfrm>
            <a:off x="2057400" y="6248400"/>
            <a:ext cx="680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fa-IR" sz="2000">
                <a:solidFill>
                  <a:schemeClr val="folHlink"/>
                </a:solidFill>
                <a:latin typeface="Times New Roman" panose="02020603050405020304" pitchFamily="18" charset="0"/>
                <a:cs typeface="Times New Roman" panose="02020603050405020304" pitchFamily="18" charset="0"/>
              </a:rPr>
              <a:t>شکل27- انواع سلول استوانه ای با سوخت ميله ای</a:t>
            </a:r>
            <a:endParaRPr lang="en-US" sz="2000">
              <a:solidFill>
                <a:schemeClr val="folHlink"/>
              </a:solidFill>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Oval 7"/>
          <p:cNvSpPr>
            <a:spLocks noChangeArrowheads="1"/>
          </p:cNvSpPr>
          <p:nvPr/>
        </p:nvSpPr>
        <p:spPr bwMode="auto">
          <a:xfrm>
            <a:off x="6019800" y="609600"/>
            <a:ext cx="2667000" cy="2667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9875" name="Oval 8"/>
          <p:cNvSpPr>
            <a:spLocks noChangeArrowheads="1"/>
          </p:cNvSpPr>
          <p:nvPr/>
        </p:nvSpPr>
        <p:spPr bwMode="auto">
          <a:xfrm>
            <a:off x="6629400" y="1219200"/>
            <a:ext cx="1524000" cy="1447800"/>
          </a:xfrm>
          <a:prstGeom prst="ellipse">
            <a:avLst/>
          </a:prstGeom>
          <a:solidFill>
            <a:srgbClr val="00FF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9876" name="Oval 25"/>
          <p:cNvSpPr>
            <a:spLocks noChangeArrowheads="1"/>
          </p:cNvSpPr>
          <p:nvPr/>
        </p:nvSpPr>
        <p:spPr bwMode="auto">
          <a:xfrm>
            <a:off x="6832600" y="1447800"/>
            <a:ext cx="1117600" cy="990600"/>
          </a:xfrm>
          <a:prstGeom prst="ellipse">
            <a:avLst/>
          </a:prstGeom>
          <a:solidFill>
            <a:schemeClr val="hlink"/>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25955" name="Text Box 3"/>
          <p:cNvSpPr txBox="1">
            <a:spLocks noChangeArrowheads="1"/>
          </p:cNvSpPr>
          <p:nvPr/>
        </p:nvSpPr>
        <p:spPr bwMode="auto">
          <a:xfrm>
            <a:off x="381000" y="76200"/>
            <a:ext cx="8636000" cy="457200"/>
          </a:xfrm>
          <a:prstGeom prst="rect">
            <a:avLst/>
          </a:prstGeom>
          <a:noFill/>
          <a:ln w="9525">
            <a:noFill/>
            <a:miter lim="800000"/>
            <a:headEnd/>
            <a:tailEnd/>
          </a:ln>
          <a:effectLst/>
        </p:spPr>
        <p:txBody>
          <a:bodyPr>
            <a:spAutoFit/>
          </a:bodyPr>
          <a:lstStyle/>
          <a:p>
            <a:pPr algn="r">
              <a:spcBef>
                <a:spcPct val="50000"/>
              </a:spcBef>
              <a:defRPr/>
            </a:pPr>
            <a:r>
              <a:rPr lang="fa-IR" sz="2400" b="1" u="sng">
                <a:solidFill>
                  <a:srgbClr val="66FF99"/>
                </a:solidFill>
                <a:effectLst>
                  <a:outerShdw blurRad="38100" dist="38100" dir="2700000" algn="tl">
                    <a:srgbClr val="000000"/>
                  </a:outerShdw>
                </a:effectLst>
                <a:latin typeface="Times New Roman" pitchFamily="18" charset="0"/>
                <a:cs typeface="Times New Roman" pitchFamily="18" charset="0"/>
              </a:rPr>
              <a:t>:</a:t>
            </a:r>
            <a:r>
              <a:rPr lang="en-US" sz="2400" b="1" u="sng">
                <a:solidFill>
                  <a:srgbClr val="66FF99"/>
                </a:solidFill>
                <a:effectLst>
                  <a:outerShdw blurRad="38100" dist="38100" dir="2700000" algn="tl">
                    <a:srgbClr val="000000"/>
                  </a:outerShdw>
                </a:effectLst>
                <a:latin typeface="Times New Roman" pitchFamily="18" charset="0"/>
                <a:cs typeface="Times New Roman" pitchFamily="18" charset="0"/>
              </a:rPr>
              <a:t>Pin-Cell </a:t>
            </a:r>
            <a:r>
              <a:rPr lang="fa-IR" sz="2400" b="1" u="sng">
                <a:solidFill>
                  <a:srgbClr val="66FF99"/>
                </a:solidFill>
                <a:effectLst>
                  <a:outerShdw blurRad="38100" dist="38100" dir="2700000" algn="tl">
                    <a:srgbClr val="000000"/>
                  </a:outerShdw>
                </a:effectLst>
                <a:latin typeface="Times New Roman" pitchFamily="18" charset="0"/>
                <a:cs typeface="Times New Roman" pitchFamily="18" charset="0"/>
              </a:rPr>
              <a:t>1- ورودی سوخت استوانه ای </a:t>
            </a:r>
            <a:r>
              <a:rPr lang="ar-SA" sz="2400" b="1" u="sng">
                <a:solidFill>
                  <a:srgbClr val="66FF99"/>
                </a:solidFill>
                <a:effectLst>
                  <a:outerShdw blurRad="38100" dist="38100" dir="2700000" algn="tl">
                    <a:srgbClr val="000000"/>
                  </a:outerShdw>
                </a:effectLst>
                <a:latin typeface="Times New Roman" pitchFamily="18" charset="0"/>
                <a:cs typeface="Times New Roman" pitchFamily="18" charset="0"/>
              </a:rPr>
              <a:t>–</a:t>
            </a:r>
            <a:r>
              <a:rPr lang="fa-IR" sz="2400" b="1" u="sng">
                <a:solidFill>
                  <a:srgbClr val="66FF99"/>
                </a:solidFill>
                <a:effectLst>
                  <a:outerShdw blurRad="38100" dist="38100" dir="2700000" algn="tl">
                    <a:srgbClr val="000000"/>
                  </a:outerShdw>
                </a:effectLst>
                <a:latin typeface="Times New Roman" pitchFamily="18" charset="0"/>
                <a:cs typeface="Times New Roman" pitchFamily="18" charset="0"/>
              </a:rPr>
              <a:t> ميله ای</a:t>
            </a:r>
            <a:r>
              <a:rPr lang="fa-IR" sz="240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79878" name="Text Box 4"/>
          <p:cNvSpPr txBox="1">
            <a:spLocks noChangeArrowheads="1"/>
          </p:cNvSpPr>
          <p:nvPr/>
        </p:nvSpPr>
        <p:spPr bwMode="auto">
          <a:xfrm>
            <a:off x="533400" y="-76200"/>
            <a:ext cx="84328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CELL   6</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SEQUENCE  2</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NGROUPS  69  2</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NMESH  4  4</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NREGIONS  4  0  4</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NMATERIALS  3  0</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NREACT  5</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PREOUT</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INITIATE</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MATERIAL 1 –1  293  3  2001  0.0667656  16  0.033828</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MATERIAL  2 –1 293  2  56  0.087547</a:t>
            </a:r>
          </a:p>
          <a:p>
            <a:pPr eaLnBrk="1" hangingPunct="1">
              <a:spcBef>
                <a:spcPct val="50000"/>
              </a:spcBef>
            </a:pPr>
            <a:r>
              <a:rPr lang="en-US" sz="1400" b="1">
                <a:solidFill>
                  <a:srgbClr val="FF33CC"/>
                </a:solidFill>
                <a:latin typeface="Times New Roman" panose="02020603050405020304" pitchFamily="18" charset="0"/>
                <a:cs typeface="Times New Roman" panose="02020603050405020304" pitchFamily="18" charset="0"/>
              </a:rPr>
              <a:t>MATERIAL 3 –1  293  1  16  0.0464073 235 0.000703571  238 0.0224983</a:t>
            </a:r>
          </a:p>
          <a:p>
            <a:pPr eaLnBrk="1" hangingPunct="1">
              <a:spcBef>
                <a:spcPct val="50000"/>
              </a:spcBef>
            </a:pPr>
            <a:r>
              <a:rPr lang="en-US" sz="1400" b="1">
                <a:solidFill>
                  <a:srgbClr val="FF33CC"/>
                </a:solidFill>
                <a:latin typeface="Times New Roman" panose="02020603050405020304" pitchFamily="18" charset="0"/>
                <a:cs typeface="Times New Roman" panose="02020603050405020304" pitchFamily="18" charset="0"/>
              </a:rPr>
              <a:t>ANNULUS  1  0.5064  3</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ANNULUS 2  0.5207  0</a:t>
            </a:r>
          </a:p>
          <a:p>
            <a:pPr eaLnBrk="1" hangingPunct="1">
              <a:spcBef>
                <a:spcPct val="50000"/>
              </a:spcBef>
            </a:pPr>
            <a:r>
              <a:rPr lang="en-US" sz="1400" b="1">
                <a:solidFill>
                  <a:srgbClr val="CCECFF"/>
                </a:solidFill>
                <a:latin typeface="Times New Roman" panose="02020603050405020304" pitchFamily="18" charset="0"/>
                <a:cs typeface="Times New Roman" panose="02020603050405020304" pitchFamily="18" charset="0"/>
              </a:rPr>
              <a:t>ANNULUS 3 0.5461  2</a:t>
            </a:r>
          </a:p>
          <a:p>
            <a:pPr eaLnBrk="1" hangingPunct="1">
              <a:spcBef>
                <a:spcPct val="50000"/>
              </a:spcBef>
            </a:pPr>
            <a:r>
              <a:rPr lang="en-US" sz="1400" b="1">
                <a:solidFill>
                  <a:schemeClr val="accent1"/>
                </a:solidFill>
                <a:latin typeface="Times New Roman" panose="02020603050405020304" pitchFamily="18" charset="0"/>
                <a:cs typeface="Times New Roman" panose="02020603050405020304" pitchFamily="18" charset="0"/>
              </a:rPr>
              <a:t>ANNULUS  4  0.74475 1</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MESH  1 1 1 1</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BEGINC</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PARTITION  27  69</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THERMAL  42</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BUCKLING  0.004149  0.002457</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LEAKAGE  5---</a:t>
            </a:r>
            <a:r>
              <a:rPr lang="fa-IR" sz="1400" b="1">
                <a:solidFill>
                  <a:schemeClr val="tx2"/>
                </a:solidFill>
                <a:latin typeface="Times New Roman" panose="02020603050405020304" pitchFamily="18" charset="0"/>
                <a:cs typeface="Times New Roman" panose="02020603050405020304" pitchFamily="18" charset="0"/>
              </a:rPr>
              <a:t>                   </a:t>
            </a:r>
            <a:r>
              <a:rPr lang="en-US" sz="1400" b="1">
                <a:solidFill>
                  <a:schemeClr val="tx2"/>
                </a:solidFill>
                <a:latin typeface="Times New Roman" panose="02020603050405020304" pitchFamily="18" charset="0"/>
                <a:cs typeface="Times New Roman" panose="02020603050405020304" pitchFamily="18" charset="0"/>
              </a:rPr>
              <a:t>REACTION  55  293  176  293  235  293  239  293---</a:t>
            </a:r>
            <a:r>
              <a:rPr lang="fa-IR" sz="1400" b="1">
                <a:solidFill>
                  <a:schemeClr val="tx2"/>
                </a:solidFill>
                <a:latin typeface="Times New Roman" panose="02020603050405020304" pitchFamily="18" charset="0"/>
                <a:cs typeface="Times New Roman" panose="02020603050405020304" pitchFamily="18" charset="0"/>
              </a:rPr>
              <a:t>                </a:t>
            </a:r>
            <a:r>
              <a:rPr lang="en-US" sz="1400" b="1">
                <a:solidFill>
                  <a:schemeClr val="tx2"/>
                </a:solidFill>
                <a:latin typeface="Times New Roman" panose="02020603050405020304" pitchFamily="18" charset="0"/>
                <a:cs typeface="Times New Roman" panose="02020603050405020304" pitchFamily="18" charset="0"/>
              </a:rPr>
              <a:t>-BEGINC</a:t>
            </a:r>
            <a:endParaRPr lang="en-US" sz="2400">
              <a:latin typeface="Times New Roman" panose="02020603050405020304" pitchFamily="18" charset="0"/>
              <a:cs typeface="Times New Roman" panose="02020603050405020304" pitchFamily="18" charset="0"/>
            </a:endParaRPr>
          </a:p>
        </p:txBody>
      </p:sp>
      <p:sp>
        <p:nvSpPr>
          <p:cNvPr id="79879" name="Oval 9"/>
          <p:cNvSpPr>
            <a:spLocks noChangeArrowheads="1"/>
          </p:cNvSpPr>
          <p:nvPr/>
        </p:nvSpPr>
        <p:spPr bwMode="auto">
          <a:xfrm>
            <a:off x="6934200" y="1524000"/>
            <a:ext cx="914400" cy="838200"/>
          </a:xfrm>
          <a:prstGeom prst="ellipse">
            <a:avLst/>
          </a:prstGeom>
          <a:solidFill>
            <a:srgbClr val="FF00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79880" name="Line 10"/>
          <p:cNvSpPr>
            <a:spLocks noChangeShapeType="1"/>
          </p:cNvSpPr>
          <p:nvPr/>
        </p:nvSpPr>
        <p:spPr bwMode="auto">
          <a:xfrm flipV="1">
            <a:off x="7391400" y="1981200"/>
            <a:ext cx="50800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9881" name="Line 11"/>
          <p:cNvSpPr>
            <a:spLocks noChangeShapeType="1"/>
          </p:cNvSpPr>
          <p:nvPr/>
        </p:nvSpPr>
        <p:spPr bwMode="auto">
          <a:xfrm flipV="1">
            <a:off x="7543800" y="2000250"/>
            <a:ext cx="121920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9882" name="Line 15"/>
          <p:cNvSpPr>
            <a:spLocks noChangeShapeType="1"/>
          </p:cNvSpPr>
          <p:nvPr/>
        </p:nvSpPr>
        <p:spPr bwMode="auto">
          <a:xfrm>
            <a:off x="7442200" y="2000250"/>
            <a:ext cx="71120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9883" name="Line 19"/>
          <p:cNvSpPr>
            <a:spLocks noChangeShapeType="1"/>
          </p:cNvSpPr>
          <p:nvPr/>
        </p:nvSpPr>
        <p:spPr bwMode="auto">
          <a:xfrm>
            <a:off x="2438400" y="4038600"/>
            <a:ext cx="457200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79884" name="Line 20"/>
          <p:cNvSpPr>
            <a:spLocks noChangeShapeType="1"/>
          </p:cNvSpPr>
          <p:nvPr/>
        </p:nvSpPr>
        <p:spPr bwMode="auto">
          <a:xfrm flipV="1">
            <a:off x="7010400" y="1981200"/>
            <a:ext cx="330200" cy="2057400"/>
          </a:xfrm>
          <a:prstGeom prst="line">
            <a:avLst/>
          </a:prstGeom>
          <a:noFill/>
          <a:ln w="1905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9885" name="Line 21"/>
          <p:cNvSpPr>
            <a:spLocks noChangeShapeType="1"/>
          </p:cNvSpPr>
          <p:nvPr/>
        </p:nvSpPr>
        <p:spPr bwMode="auto">
          <a:xfrm>
            <a:off x="2438400" y="4648200"/>
            <a:ext cx="4953000" cy="0"/>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79886" name="Line 22"/>
          <p:cNvSpPr>
            <a:spLocks noChangeShapeType="1"/>
          </p:cNvSpPr>
          <p:nvPr/>
        </p:nvSpPr>
        <p:spPr bwMode="auto">
          <a:xfrm flipV="1">
            <a:off x="7391400" y="2133600"/>
            <a:ext cx="685800" cy="2514600"/>
          </a:xfrm>
          <a:prstGeom prst="line">
            <a:avLst/>
          </a:prstGeom>
          <a:noFill/>
          <a:ln w="9525">
            <a:solidFill>
              <a:srgbClr val="00FFFF"/>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9887" name="Line 23"/>
          <p:cNvSpPr>
            <a:spLocks noChangeShapeType="1"/>
          </p:cNvSpPr>
          <p:nvPr/>
        </p:nvSpPr>
        <p:spPr bwMode="auto">
          <a:xfrm>
            <a:off x="2514600" y="4953000"/>
            <a:ext cx="5257800"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79888" name="Line 24"/>
          <p:cNvSpPr>
            <a:spLocks noChangeShapeType="1"/>
          </p:cNvSpPr>
          <p:nvPr/>
        </p:nvSpPr>
        <p:spPr bwMode="auto">
          <a:xfrm flipV="1">
            <a:off x="7772400" y="2743200"/>
            <a:ext cx="457200" cy="2209800"/>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79889" name="Line 26"/>
          <p:cNvSpPr>
            <a:spLocks noChangeShapeType="1"/>
          </p:cNvSpPr>
          <p:nvPr/>
        </p:nvSpPr>
        <p:spPr bwMode="auto">
          <a:xfrm>
            <a:off x="2362200" y="4343400"/>
            <a:ext cx="48768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79890" name="Line 27"/>
          <p:cNvSpPr>
            <a:spLocks noChangeShapeType="1"/>
          </p:cNvSpPr>
          <p:nvPr/>
        </p:nvSpPr>
        <p:spPr bwMode="auto">
          <a:xfrm flipV="1">
            <a:off x="7239000" y="2286000"/>
            <a:ext cx="457200" cy="20574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Oval 31"/>
          <p:cNvSpPr>
            <a:spLocks noChangeArrowheads="1"/>
          </p:cNvSpPr>
          <p:nvPr/>
        </p:nvSpPr>
        <p:spPr bwMode="auto">
          <a:xfrm>
            <a:off x="5283200" y="240030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899" name="Oval 4"/>
          <p:cNvSpPr>
            <a:spLocks noChangeArrowheads="1"/>
          </p:cNvSpPr>
          <p:nvPr/>
        </p:nvSpPr>
        <p:spPr bwMode="auto">
          <a:xfrm>
            <a:off x="2336800" y="125730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00" name="Oval 5"/>
          <p:cNvSpPr>
            <a:spLocks noChangeArrowheads="1"/>
          </p:cNvSpPr>
          <p:nvPr/>
        </p:nvSpPr>
        <p:spPr bwMode="auto">
          <a:xfrm>
            <a:off x="2743200" y="148590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01" name="Oval 6"/>
          <p:cNvSpPr>
            <a:spLocks noChangeArrowheads="1"/>
          </p:cNvSpPr>
          <p:nvPr/>
        </p:nvSpPr>
        <p:spPr bwMode="auto">
          <a:xfrm>
            <a:off x="1219200" y="131445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02" name="Oval 7"/>
          <p:cNvSpPr>
            <a:spLocks noChangeArrowheads="1"/>
          </p:cNvSpPr>
          <p:nvPr/>
        </p:nvSpPr>
        <p:spPr bwMode="auto">
          <a:xfrm>
            <a:off x="1625600" y="154305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03" name="Oval 8"/>
          <p:cNvSpPr>
            <a:spLocks noChangeArrowheads="1"/>
          </p:cNvSpPr>
          <p:nvPr/>
        </p:nvSpPr>
        <p:spPr bwMode="auto">
          <a:xfrm>
            <a:off x="2235200" y="17145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04" name="Oval 9"/>
          <p:cNvSpPr>
            <a:spLocks noChangeArrowheads="1"/>
          </p:cNvSpPr>
          <p:nvPr/>
        </p:nvSpPr>
        <p:spPr bwMode="auto">
          <a:xfrm>
            <a:off x="2641600" y="40005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05" name="Oval 10"/>
          <p:cNvSpPr>
            <a:spLocks noChangeArrowheads="1"/>
          </p:cNvSpPr>
          <p:nvPr/>
        </p:nvSpPr>
        <p:spPr bwMode="auto">
          <a:xfrm>
            <a:off x="1117600" y="17145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06" name="Oval 11"/>
          <p:cNvSpPr>
            <a:spLocks noChangeArrowheads="1"/>
          </p:cNvSpPr>
          <p:nvPr/>
        </p:nvSpPr>
        <p:spPr bwMode="auto">
          <a:xfrm>
            <a:off x="1524000" y="40005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07" name="Oval 12"/>
          <p:cNvSpPr>
            <a:spLocks noChangeArrowheads="1"/>
          </p:cNvSpPr>
          <p:nvPr/>
        </p:nvSpPr>
        <p:spPr bwMode="auto">
          <a:xfrm>
            <a:off x="609600" y="74295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08" name="Oval 13"/>
          <p:cNvSpPr>
            <a:spLocks noChangeArrowheads="1"/>
          </p:cNvSpPr>
          <p:nvPr/>
        </p:nvSpPr>
        <p:spPr bwMode="auto">
          <a:xfrm>
            <a:off x="1016000" y="97155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09" name="Oval 14"/>
          <p:cNvSpPr>
            <a:spLocks noChangeArrowheads="1"/>
          </p:cNvSpPr>
          <p:nvPr/>
        </p:nvSpPr>
        <p:spPr bwMode="auto">
          <a:xfrm>
            <a:off x="2844800" y="68580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10" name="Oval 15"/>
          <p:cNvSpPr>
            <a:spLocks noChangeArrowheads="1"/>
          </p:cNvSpPr>
          <p:nvPr/>
        </p:nvSpPr>
        <p:spPr bwMode="auto">
          <a:xfrm>
            <a:off x="3251200" y="91440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11" name="Oval 16"/>
          <p:cNvSpPr>
            <a:spLocks noChangeArrowheads="1"/>
          </p:cNvSpPr>
          <p:nvPr/>
        </p:nvSpPr>
        <p:spPr bwMode="auto">
          <a:xfrm>
            <a:off x="1727200" y="74295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12" name="Oval 17"/>
          <p:cNvSpPr>
            <a:spLocks noChangeArrowheads="1"/>
          </p:cNvSpPr>
          <p:nvPr/>
        </p:nvSpPr>
        <p:spPr bwMode="auto">
          <a:xfrm>
            <a:off x="2133600" y="97155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13" name="Oval 18"/>
          <p:cNvSpPr>
            <a:spLocks noChangeArrowheads="1"/>
          </p:cNvSpPr>
          <p:nvPr/>
        </p:nvSpPr>
        <p:spPr bwMode="auto">
          <a:xfrm>
            <a:off x="1219200" y="400050"/>
            <a:ext cx="2235200" cy="12573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14" name="Text Box 19"/>
          <p:cNvSpPr txBox="1">
            <a:spLocks noChangeArrowheads="1"/>
          </p:cNvSpPr>
          <p:nvPr/>
        </p:nvSpPr>
        <p:spPr bwMode="auto">
          <a:xfrm>
            <a:off x="609600" y="2114550"/>
            <a:ext cx="3251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400">
                <a:latin typeface="Times New Roman" panose="02020603050405020304" pitchFamily="18" charset="0"/>
                <a:cs typeface="Times New Roman" panose="02020603050405020304" pitchFamily="18" charset="0"/>
              </a:rPr>
              <a:t>NPD Reactor Cell</a:t>
            </a:r>
          </a:p>
        </p:txBody>
      </p:sp>
      <p:sp>
        <p:nvSpPr>
          <p:cNvPr id="80915" name="Line 21"/>
          <p:cNvSpPr>
            <a:spLocks noChangeShapeType="1"/>
          </p:cNvSpPr>
          <p:nvPr/>
        </p:nvSpPr>
        <p:spPr bwMode="auto">
          <a:xfrm>
            <a:off x="3962400" y="971550"/>
            <a:ext cx="1588" cy="108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80916" name="Line 22"/>
          <p:cNvSpPr>
            <a:spLocks noChangeShapeType="1"/>
          </p:cNvSpPr>
          <p:nvPr/>
        </p:nvSpPr>
        <p:spPr bwMode="auto">
          <a:xfrm>
            <a:off x="609600" y="1028700"/>
            <a:ext cx="1588" cy="1028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80917" name="Line 23"/>
          <p:cNvSpPr>
            <a:spLocks noChangeShapeType="1"/>
          </p:cNvSpPr>
          <p:nvPr/>
        </p:nvSpPr>
        <p:spPr bwMode="auto">
          <a:xfrm>
            <a:off x="711200" y="2000250"/>
            <a:ext cx="3149600" cy="1588"/>
          </a:xfrm>
          <a:prstGeom prst="line">
            <a:avLst/>
          </a:prstGeom>
          <a:noFill/>
          <a:ln w="9525">
            <a:solidFill>
              <a:schemeClr val="tx1"/>
            </a:solidFill>
            <a:round/>
            <a:headEnd type="stealth" w="med" len="me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80918" name="Text Box 24"/>
          <p:cNvSpPr txBox="1">
            <a:spLocks noChangeArrowheads="1"/>
          </p:cNvSpPr>
          <p:nvPr/>
        </p:nvSpPr>
        <p:spPr bwMode="auto">
          <a:xfrm>
            <a:off x="1727200" y="1943100"/>
            <a:ext cx="142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latin typeface="Times New Roman" panose="02020603050405020304" pitchFamily="18" charset="0"/>
                <a:cs typeface="Times New Roman" panose="02020603050405020304" pitchFamily="18" charset="0"/>
              </a:rPr>
              <a:t>8.13  cm</a:t>
            </a:r>
          </a:p>
        </p:txBody>
      </p:sp>
      <p:sp>
        <p:nvSpPr>
          <p:cNvPr id="80919" name="Oval 25"/>
          <p:cNvSpPr>
            <a:spLocks noChangeArrowheads="1"/>
          </p:cNvSpPr>
          <p:nvPr/>
        </p:nvSpPr>
        <p:spPr bwMode="auto">
          <a:xfrm>
            <a:off x="6502400" y="348615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20" name="Oval 26"/>
          <p:cNvSpPr>
            <a:spLocks noChangeArrowheads="1"/>
          </p:cNvSpPr>
          <p:nvPr/>
        </p:nvSpPr>
        <p:spPr bwMode="auto">
          <a:xfrm>
            <a:off x="6908800" y="371475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21" name="Oval 27"/>
          <p:cNvSpPr>
            <a:spLocks noChangeArrowheads="1"/>
          </p:cNvSpPr>
          <p:nvPr/>
        </p:nvSpPr>
        <p:spPr bwMode="auto">
          <a:xfrm>
            <a:off x="5384800" y="354330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22" name="Oval 28"/>
          <p:cNvSpPr>
            <a:spLocks noChangeArrowheads="1"/>
          </p:cNvSpPr>
          <p:nvPr/>
        </p:nvSpPr>
        <p:spPr bwMode="auto">
          <a:xfrm>
            <a:off x="5791200" y="377190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23" name="Oval 29"/>
          <p:cNvSpPr>
            <a:spLocks noChangeArrowheads="1"/>
          </p:cNvSpPr>
          <p:nvPr/>
        </p:nvSpPr>
        <p:spPr bwMode="auto">
          <a:xfrm>
            <a:off x="6400800" y="240030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24" name="Oval 30"/>
          <p:cNvSpPr>
            <a:spLocks noChangeArrowheads="1"/>
          </p:cNvSpPr>
          <p:nvPr/>
        </p:nvSpPr>
        <p:spPr bwMode="auto">
          <a:xfrm>
            <a:off x="5689600" y="262890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25" name="Oval 32"/>
          <p:cNvSpPr>
            <a:spLocks noChangeArrowheads="1"/>
          </p:cNvSpPr>
          <p:nvPr/>
        </p:nvSpPr>
        <p:spPr bwMode="auto">
          <a:xfrm>
            <a:off x="6807200" y="262890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26" name="Oval 33"/>
          <p:cNvSpPr>
            <a:spLocks noChangeArrowheads="1"/>
          </p:cNvSpPr>
          <p:nvPr/>
        </p:nvSpPr>
        <p:spPr bwMode="auto">
          <a:xfrm>
            <a:off x="4775200" y="297180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27" name="Oval 34"/>
          <p:cNvSpPr>
            <a:spLocks noChangeArrowheads="1"/>
          </p:cNvSpPr>
          <p:nvPr/>
        </p:nvSpPr>
        <p:spPr bwMode="auto">
          <a:xfrm>
            <a:off x="5181600" y="320040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28" name="Oval 35"/>
          <p:cNvSpPr>
            <a:spLocks noChangeArrowheads="1"/>
          </p:cNvSpPr>
          <p:nvPr/>
        </p:nvSpPr>
        <p:spPr bwMode="auto">
          <a:xfrm>
            <a:off x="7010400" y="291465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29" name="Oval 36"/>
          <p:cNvSpPr>
            <a:spLocks noChangeArrowheads="1"/>
          </p:cNvSpPr>
          <p:nvPr/>
        </p:nvSpPr>
        <p:spPr bwMode="auto">
          <a:xfrm>
            <a:off x="7416800" y="314325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30" name="Oval 37"/>
          <p:cNvSpPr>
            <a:spLocks noChangeArrowheads="1"/>
          </p:cNvSpPr>
          <p:nvPr/>
        </p:nvSpPr>
        <p:spPr bwMode="auto">
          <a:xfrm>
            <a:off x="5892800" y="297180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31" name="Oval 38"/>
          <p:cNvSpPr>
            <a:spLocks noChangeArrowheads="1"/>
          </p:cNvSpPr>
          <p:nvPr/>
        </p:nvSpPr>
        <p:spPr bwMode="auto">
          <a:xfrm>
            <a:off x="6299200" y="3200400"/>
            <a:ext cx="304800" cy="171450"/>
          </a:xfrm>
          <a:prstGeom prst="ellipse">
            <a:avLst/>
          </a:prstGeom>
          <a:solidFill>
            <a:srgbClr val="C0C0C0"/>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32" name="Line 39"/>
          <p:cNvSpPr>
            <a:spLocks noChangeShapeType="1"/>
          </p:cNvSpPr>
          <p:nvPr/>
        </p:nvSpPr>
        <p:spPr bwMode="auto">
          <a:xfrm>
            <a:off x="8128000" y="3200400"/>
            <a:ext cx="0" cy="108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80933" name="Line 40"/>
          <p:cNvSpPr>
            <a:spLocks noChangeShapeType="1"/>
          </p:cNvSpPr>
          <p:nvPr/>
        </p:nvSpPr>
        <p:spPr bwMode="auto">
          <a:xfrm>
            <a:off x="4775200" y="3257550"/>
            <a:ext cx="0" cy="1028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80934" name="Line 41"/>
          <p:cNvSpPr>
            <a:spLocks noChangeShapeType="1"/>
          </p:cNvSpPr>
          <p:nvPr/>
        </p:nvSpPr>
        <p:spPr bwMode="auto">
          <a:xfrm>
            <a:off x="4876800" y="4229100"/>
            <a:ext cx="3149600" cy="0"/>
          </a:xfrm>
          <a:prstGeom prst="line">
            <a:avLst/>
          </a:prstGeom>
          <a:noFill/>
          <a:ln w="9525">
            <a:solidFill>
              <a:schemeClr val="tx1"/>
            </a:solidFill>
            <a:round/>
            <a:headEnd type="stealth" w="med" len="me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80935" name="Text Box 42"/>
          <p:cNvSpPr txBox="1">
            <a:spLocks noChangeArrowheads="1"/>
          </p:cNvSpPr>
          <p:nvPr/>
        </p:nvSpPr>
        <p:spPr bwMode="auto">
          <a:xfrm>
            <a:off x="5892800" y="4171950"/>
            <a:ext cx="142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latin typeface="Times New Roman" panose="02020603050405020304" pitchFamily="18" charset="0"/>
                <a:cs typeface="Times New Roman" panose="02020603050405020304" pitchFamily="18" charset="0"/>
              </a:rPr>
              <a:t>8.13  cm</a:t>
            </a:r>
          </a:p>
        </p:txBody>
      </p:sp>
      <p:sp>
        <p:nvSpPr>
          <p:cNvPr id="80936" name="Line 43"/>
          <p:cNvSpPr>
            <a:spLocks noChangeShapeType="1"/>
          </p:cNvSpPr>
          <p:nvPr/>
        </p:nvSpPr>
        <p:spPr bwMode="auto">
          <a:xfrm flipH="1">
            <a:off x="4470400" y="3314700"/>
            <a:ext cx="1930400" cy="800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80937" name="Text Box 44"/>
          <p:cNvSpPr txBox="1">
            <a:spLocks noChangeArrowheads="1"/>
          </p:cNvSpPr>
          <p:nvPr/>
        </p:nvSpPr>
        <p:spPr bwMode="auto">
          <a:xfrm>
            <a:off x="3352800" y="4038600"/>
            <a:ext cx="203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rPr>
              <a:t>Control rod</a:t>
            </a:r>
          </a:p>
        </p:txBody>
      </p:sp>
      <p:sp>
        <p:nvSpPr>
          <p:cNvPr id="80938" name="Oval 45"/>
          <p:cNvSpPr>
            <a:spLocks noChangeArrowheads="1"/>
          </p:cNvSpPr>
          <p:nvPr/>
        </p:nvSpPr>
        <p:spPr bwMode="auto">
          <a:xfrm>
            <a:off x="2641600" y="560070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39" name="Oval 46"/>
          <p:cNvSpPr>
            <a:spLocks noChangeArrowheads="1"/>
          </p:cNvSpPr>
          <p:nvPr/>
        </p:nvSpPr>
        <p:spPr bwMode="auto">
          <a:xfrm>
            <a:off x="3048000" y="582930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40" name="Oval 47"/>
          <p:cNvSpPr>
            <a:spLocks noChangeArrowheads="1"/>
          </p:cNvSpPr>
          <p:nvPr/>
        </p:nvSpPr>
        <p:spPr bwMode="auto">
          <a:xfrm>
            <a:off x="1524000" y="565785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41" name="Oval 48"/>
          <p:cNvSpPr>
            <a:spLocks noChangeArrowheads="1"/>
          </p:cNvSpPr>
          <p:nvPr/>
        </p:nvSpPr>
        <p:spPr bwMode="auto">
          <a:xfrm>
            <a:off x="1930400" y="588645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42" name="Oval 49"/>
          <p:cNvSpPr>
            <a:spLocks noChangeArrowheads="1"/>
          </p:cNvSpPr>
          <p:nvPr/>
        </p:nvSpPr>
        <p:spPr bwMode="auto">
          <a:xfrm>
            <a:off x="2540000" y="451485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43" name="Oval 50"/>
          <p:cNvSpPr>
            <a:spLocks noChangeArrowheads="1"/>
          </p:cNvSpPr>
          <p:nvPr/>
        </p:nvSpPr>
        <p:spPr bwMode="auto">
          <a:xfrm>
            <a:off x="2946400" y="474345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44" name="Oval 51"/>
          <p:cNvSpPr>
            <a:spLocks noChangeArrowheads="1"/>
          </p:cNvSpPr>
          <p:nvPr/>
        </p:nvSpPr>
        <p:spPr bwMode="auto">
          <a:xfrm>
            <a:off x="1422400" y="451485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45" name="Oval 52"/>
          <p:cNvSpPr>
            <a:spLocks noChangeArrowheads="1"/>
          </p:cNvSpPr>
          <p:nvPr/>
        </p:nvSpPr>
        <p:spPr bwMode="auto">
          <a:xfrm>
            <a:off x="1828800" y="474345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46" name="Oval 53"/>
          <p:cNvSpPr>
            <a:spLocks noChangeArrowheads="1"/>
          </p:cNvSpPr>
          <p:nvPr/>
        </p:nvSpPr>
        <p:spPr bwMode="auto">
          <a:xfrm>
            <a:off x="914400" y="508635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47" name="Oval 54"/>
          <p:cNvSpPr>
            <a:spLocks noChangeArrowheads="1"/>
          </p:cNvSpPr>
          <p:nvPr/>
        </p:nvSpPr>
        <p:spPr bwMode="auto">
          <a:xfrm>
            <a:off x="1320800" y="5314950"/>
            <a:ext cx="304800" cy="171450"/>
          </a:xfrm>
          <a:prstGeom prst="ellipse">
            <a:avLst/>
          </a:prstGeom>
          <a:solidFill>
            <a:srgbClr val="CCFFCC"/>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48" name="Oval 55"/>
          <p:cNvSpPr>
            <a:spLocks noChangeArrowheads="1"/>
          </p:cNvSpPr>
          <p:nvPr/>
        </p:nvSpPr>
        <p:spPr bwMode="auto">
          <a:xfrm>
            <a:off x="3149600" y="502920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49" name="Oval 56"/>
          <p:cNvSpPr>
            <a:spLocks noChangeArrowheads="1"/>
          </p:cNvSpPr>
          <p:nvPr/>
        </p:nvSpPr>
        <p:spPr bwMode="auto">
          <a:xfrm>
            <a:off x="3556000" y="525780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50" name="Oval 57"/>
          <p:cNvSpPr>
            <a:spLocks noChangeArrowheads="1"/>
          </p:cNvSpPr>
          <p:nvPr/>
        </p:nvSpPr>
        <p:spPr bwMode="auto">
          <a:xfrm>
            <a:off x="2032000" y="508635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51" name="Oval 58"/>
          <p:cNvSpPr>
            <a:spLocks noChangeArrowheads="1"/>
          </p:cNvSpPr>
          <p:nvPr/>
        </p:nvSpPr>
        <p:spPr bwMode="auto">
          <a:xfrm>
            <a:off x="2438400" y="531495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52" name="Line 59"/>
          <p:cNvSpPr>
            <a:spLocks noChangeShapeType="1"/>
          </p:cNvSpPr>
          <p:nvPr/>
        </p:nvSpPr>
        <p:spPr bwMode="auto">
          <a:xfrm>
            <a:off x="4267200" y="5314950"/>
            <a:ext cx="0" cy="108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80953" name="Line 60"/>
          <p:cNvSpPr>
            <a:spLocks noChangeShapeType="1"/>
          </p:cNvSpPr>
          <p:nvPr/>
        </p:nvSpPr>
        <p:spPr bwMode="auto">
          <a:xfrm>
            <a:off x="914400" y="5372100"/>
            <a:ext cx="0" cy="1028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80954" name="Line 61"/>
          <p:cNvSpPr>
            <a:spLocks noChangeShapeType="1"/>
          </p:cNvSpPr>
          <p:nvPr/>
        </p:nvSpPr>
        <p:spPr bwMode="auto">
          <a:xfrm>
            <a:off x="1016000" y="6343650"/>
            <a:ext cx="3149600" cy="0"/>
          </a:xfrm>
          <a:prstGeom prst="line">
            <a:avLst/>
          </a:prstGeom>
          <a:noFill/>
          <a:ln w="9525">
            <a:solidFill>
              <a:schemeClr val="tx1"/>
            </a:solidFill>
            <a:round/>
            <a:headEnd type="stealth" w="med" len="me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80955" name="Text Box 62"/>
          <p:cNvSpPr txBox="1">
            <a:spLocks noChangeArrowheads="1"/>
          </p:cNvSpPr>
          <p:nvPr/>
        </p:nvSpPr>
        <p:spPr bwMode="auto">
          <a:xfrm>
            <a:off x="1981200" y="6400800"/>
            <a:ext cx="142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latin typeface="Times New Roman" panose="02020603050405020304" pitchFamily="18" charset="0"/>
                <a:cs typeface="Times New Roman" panose="02020603050405020304" pitchFamily="18" charset="0"/>
              </a:rPr>
              <a:t>8.13  cm</a:t>
            </a:r>
          </a:p>
        </p:txBody>
      </p:sp>
      <p:sp>
        <p:nvSpPr>
          <p:cNvPr id="80956" name="Oval 63"/>
          <p:cNvSpPr>
            <a:spLocks noChangeArrowheads="1"/>
          </p:cNvSpPr>
          <p:nvPr/>
        </p:nvSpPr>
        <p:spPr bwMode="auto">
          <a:xfrm>
            <a:off x="2946400" y="5086350"/>
            <a:ext cx="304800" cy="171450"/>
          </a:xfrm>
          <a:prstGeom prst="ellipse">
            <a:avLst/>
          </a:prstGeom>
          <a:solidFill>
            <a:srgbClr val="C0C0C0"/>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57" name="Oval 64"/>
          <p:cNvSpPr>
            <a:spLocks noChangeArrowheads="1"/>
          </p:cNvSpPr>
          <p:nvPr/>
        </p:nvSpPr>
        <p:spPr bwMode="auto">
          <a:xfrm>
            <a:off x="3657600" y="5657850"/>
            <a:ext cx="304800" cy="171450"/>
          </a:xfrm>
          <a:prstGeom prst="ellipse">
            <a:avLst/>
          </a:prstGeom>
          <a:solidFill>
            <a:srgbClr val="00FF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58" name="Oval 65"/>
          <p:cNvSpPr>
            <a:spLocks noChangeArrowheads="1"/>
          </p:cNvSpPr>
          <p:nvPr/>
        </p:nvSpPr>
        <p:spPr bwMode="auto">
          <a:xfrm>
            <a:off x="2438400" y="4800600"/>
            <a:ext cx="1320800" cy="742950"/>
          </a:xfrm>
          <a:prstGeom prst="ellipse">
            <a:avLst/>
          </a:prstGeom>
          <a:noFill/>
          <a:ln w="28575">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59" name="Oval 66"/>
          <p:cNvSpPr>
            <a:spLocks noChangeArrowheads="1"/>
          </p:cNvSpPr>
          <p:nvPr/>
        </p:nvSpPr>
        <p:spPr bwMode="auto">
          <a:xfrm>
            <a:off x="3048000" y="5314950"/>
            <a:ext cx="1320800" cy="742950"/>
          </a:xfrm>
          <a:prstGeom prst="ellipse">
            <a:avLst/>
          </a:prstGeom>
          <a:noFill/>
          <a:ln w="28575">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0960" name="Oval 67"/>
          <p:cNvSpPr>
            <a:spLocks noChangeArrowheads="1"/>
          </p:cNvSpPr>
          <p:nvPr/>
        </p:nvSpPr>
        <p:spPr bwMode="auto">
          <a:xfrm>
            <a:off x="812800" y="5029200"/>
            <a:ext cx="1320800" cy="742950"/>
          </a:xfrm>
          <a:prstGeom prst="ellipse">
            <a:avLst/>
          </a:prstGeom>
          <a:noFill/>
          <a:ln w="28575">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44100" name="Text Box 68"/>
          <p:cNvSpPr txBox="1">
            <a:spLocks noChangeArrowheads="1"/>
          </p:cNvSpPr>
          <p:nvPr/>
        </p:nvSpPr>
        <p:spPr bwMode="auto">
          <a:xfrm>
            <a:off x="4572000" y="4648200"/>
            <a:ext cx="4572000" cy="366713"/>
          </a:xfrm>
          <a:prstGeom prst="rect">
            <a:avLst/>
          </a:prstGeom>
          <a:noFill/>
          <a:ln w="9525">
            <a:noFill/>
            <a:miter lim="800000"/>
            <a:headEnd/>
            <a:tailEnd/>
          </a:ln>
          <a:effectLst/>
        </p:spPr>
        <p:txBody>
          <a:bodyPr>
            <a:spAutoFit/>
          </a:bodyPr>
          <a:lstStyle/>
          <a:p>
            <a:pPr>
              <a:spcBef>
                <a:spcPct val="50000"/>
              </a:spcBef>
              <a:defRPr/>
            </a:pPr>
            <a:r>
              <a:rPr lang="en-US">
                <a:solidFill>
                  <a:schemeClr val="hlink"/>
                </a:solidFill>
                <a:effectLst>
                  <a:outerShdw blurRad="38100" dist="38100" dir="2700000" algn="tl">
                    <a:srgbClr val="000000"/>
                  </a:outerShdw>
                </a:effectLst>
                <a:latin typeface="Times New Roman" pitchFamily="18" charset="0"/>
                <a:cs typeface="Times New Roman" pitchFamily="18" charset="0"/>
              </a:rPr>
              <a:t>Supper-Cell for structural material</a:t>
            </a:r>
          </a:p>
        </p:txBody>
      </p:sp>
      <p:sp>
        <p:nvSpPr>
          <p:cNvPr id="44101" name="Rectangle 69"/>
          <p:cNvSpPr>
            <a:spLocks noChangeArrowheads="1"/>
          </p:cNvSpPr>
          <p:nvPr/>
        </p:nvSpPr>
        <p:spPr bwMode="auto">
          <a:xfrm>
            <a:off x="5421313" y="152400"/>
            <a:ext cx="3722687" cy="457200"/>
          </a:xfrm>
          <a:prstGeom prst="rect">
            <a:avLst/>
          </a:prstGeom>
          <a:noFill/>
          <a:ln w="9525">
            <a:noFill/>
            <a:miter lim="800000"/>
            <a:headEnd/>
            <a:tailEnd/>
          </a:ln>
          <a:effectLst/>
        </p:spPr>
        <p:txBody>
          <a:bodyPr wrap="none">
            <a:spAutoFit/>
          </a:bodyPr>
          <a:lstStyle/>
          <a:p>
            <a:pPr algn="r">
              <a:defRPr/>
            </a:pPr>
            <a:r>
              <a:rPr lang="en-US" sz="2400" b="1" u="sng">
                <a:solidFill>
                  <a:srgbClr val="66FF99"/>
                </a:solidFill>
                <a:effectLst>
                  <a:outerShdw blurRad="38100" dist="38100" dir="2700000" algn="tl">
                    <a:srgbClr val="000000"/>
                  </a:outerShdw>
                </a:effectLst>
                <a:latin typeface="Times New Roman" pitchFamily="18" charset="0"/>
                <a:cs typeface="Times New Roman" pitchFamily="18" charset="0"/>
              </a:rPr>
              <a:t>:Cluster </a:t>
            </a:r>
            <a:r>
              <a:rPr lang="fa-IR" sz="2400" b="1" u="sng">
                <a:solidFill>
                  <a:srgbClr val="66FF99"/>
                </a:solidFill>
                <a:effectLst>
                  <a:outerShdw blurRad="38100" dist="38100" dir="2700000" algn="tl">
                    <a:srgbClr val="000000"/>
                  </a:outerShdw>
                </a:effectLst>
                <a:latin typeface="Times New Roman" pitchFamily="18" charset="0"/>
                <a:cs typeface="Times New Roman" pitchFamily="18" charset="0"/>
              </a:rPr>
              <a:t> سلول سوخت خوشه ای</a:t>
            </a:r>
            <a:endParaRPr lang="en-US" sz="2400" b="1" u="sng">
              <a:solidFill>
                <a:srgbClr val="66FF99"/>
              </a:solidFill>
              <a:effectLst>
                <a:outerShdw blurRad="38100" dist="38100" dir="2700000" algn="tl">
                  <a:srgbClr val="000000"/>
                </a:outerShdw>
              </a:effectLst>
              <a:latin typeface="Times New Roman" pitchFamily="18" charset="0"/>
              <a:cs typeface="Times New Roman" pitchFamily="18" charset="0"/>
            </a:endParaRPr>
          </a:p>
        </p:txBody>
      </p:sp>
      <p:sp>
        <p:nvSpPr>
          <p:cNvPr id="80963" name="Text Box 70"/>
          <p:cNvSpPr txBox="1">
            <a:spLocks noChangeArrowheads="1"/>
          </p:cNvSpPr>
          <p:nvPr/>
        </p:nvSpPr>
        <p:spPr bwMode="auto">
          <a:xfrm>
            <a:off x="457200" y="27432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fa-IR" sz="2400">
                <a:solidFill>
                  <a:schemeClr val="hlink"/>
                </a:solidFill>
                <a:latin typeface="Times New Roman" panose="02020603050405020304" pitchFamily="18" charset="0"/>
                <a:cs typeface="Times New Roman" panose="02020603050405020304" pitchFamily="18" charset="0"/>
              </a:rPr>
              <a:t>   </a:t>
            </a:r>
            <a:r>
              <a:rPr lang="en-US" sz="2400">
                <a:solidFill>
                  <a:schemeClr val="hlink"/>
                </a:solidFill>
                <a:latin typeface="Times New Roman" panose="02020603050405020304" pitchFamily="18" charset="0"/>
                <a:cs typeface="Times New Roman" panose="02020603050405020304" pitchFamily="18" charset="0"/>
              </a:rPr>
              <a:t>Cluster</a:t>
            </a:r>
            <a:r>
              <a:rPr lang="en-US" sz="2400">
                <a:latin typeface="Times New Roman" panose="02020603050405020304" pitchFamily="18" charset="0"/>
                <a:cs typeface="Times New Roman" panose="02020603050405020304" pitchFamily="18" charset="0"/>
              </a:rPr>
              <a:t> </a:t>
            </a:r>
            <a:r>
              <a:rPr lang="fa-IR" sz="2000">
                <a:solidFill>
                  <a:schemeClr val="hlink"/>
                </a:solidFill>
                <a:latin typeface="Times New Roman" panose="02020603050405020304" pitchFamily="18" charset="0"/>
                <a:cs typeface="Times New Roman" panose="02020603050405020304" pitchFamily="18" charset="0"/>
              </a:rPr>
              <a:t>شکل28- سلول سوخت خوشهای</a:t>
            </a:r>
            <a:r>
              <a:rPr lang="fa-IR"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09600" y="-76200"/>
            <a:ext cx="4419600" cy="6937375"/>
          </a:xfrm>
          <a:prstGeom prst="rect">
            <a:avLst/>
          </a:prstGeom>
          <a:noFill/>
          <a:ln w="9525">
            <a:noFill/>
            <a:miter lim="800000"/>
            <a:headEnd/>
            <a:tailEnd/>
          </a:ln>
          <a:effectLst/>
        </p:spPr>
        <p:txBody>
          <a:bodyPr>
            <a:spAutoFit/>
          </a:bodyPr>
          <a:lstStyle/>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CELL 7</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SEQUENCE 2</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NGROUP 2</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NMESHES 25</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NREGOIN 7 2</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NMATERIAL 6 1</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PREOUT</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INITIATE</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ANNULUS 1 1.27 3</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ANNULUS 2 4.064 3</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ANNULUS 3 4.1275 3</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ANNULUS 4 4.5415 4</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ANNULUS 5 5.125 0</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ANNULUS 6 5.257 5</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ANNULUS 7 14.67 6</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ARRAY 1 1 1 0 0</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ARRAY 2 1 6 2.667 0</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RODSUB 1 1 1.19 1</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RODSUB 1 2 1.2065 0</a:t>
            </a:r>
          </a:p>
        </p:txBody>
      </p:sp>
      <p:sp>
        <p:nvSpPr>
          <p:cNvPr id="81923" name="Oval 3"/>
          <p:cNvSpPr>
            <a:spLocks noChangeArrowheads="1"/>
          </p:cNvSpPr>
          <p:nvPr/>
        </p:nvSpPr>
        <p:spPr bwMode="auto">
          <a:xfrm>
            <a:off x="6807200" y="182880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1924" name="Oval 4"/>
          <p:cNvSpPr>
            <a:spLocks noChangeArrowheads="1"/>
          </p:cNvSpPr>
          <p:nvPr/>
        </p:nvSpPr>
        <p:spPr bwMode="auto">
          <a:xfrm>
            <a:off x="7213600" y="205740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1925" name="Oval 5"/>
          <p:cNvSpPr>
            <a:spLocks noChangeArrowheads="1"/>
          </p:cNvSpPr>
          <p:nvPr/>
        </p:nvSpPr>
        <p:spPr bwMode="auto">
          <a:xfrm>
            <a:off x="5689600" y="188595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1926" name="Oval 6"/>
          <p:cNvSpPr>
            <a:spLocks noChangeArrowheads="1"/>
          </p:cNvSpPr>
          <p:nvPr/>
        </p:nvSpPr>
        <p:spPr bwMode="auto">
          <a:xfrm>
            <a:off x="6096000" y="211455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1927" name="Oval 7"/>
          <p:cNvSpPr>
            <a:spLocks noChangeArrowheads="1"/>
          </p:cNvSpPr>
          <p:nvPr/>
        </p:nvSpPr>
        <p:spPr bwMode="auto">
          <a:xfrm>
            <a:off x="6705600" y="74295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1928" name="Oval 8"/>
          <p:cNvSpPr>
            <a:spLocks noChangeArrowheads="1"/>
          </p:cNvSpPr>
          <p:nvPr/>
        </p:nvSpPr>
        <p:spPr bwMode="auto">
          <a:xfrm>
            <a:off x="7112000" y="97155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1929" name="Oval 9"/>
          <p:cNvSpPr>
            <a:spLocks noChangeArrowheads="1"/>
          </p:cNvSpPr>
          <p:nvPr/>
        </p:nvSpPr>
        <p:spPr bwMode="auto">
          <a:xfrm>
            <a:off x="5588000" y="74295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1930" name="Oval 10"/>
          <p:cNvSpPr>
            <a:spLocks noChangeArrowheads="1"/>
          </p:cNvSpPr>
          <p:nvPr/>
        </p:nvSpPr>
        <p:spPr bwMode="auto">
          <a:xfrm>
            <a:off x="5994400" y="97155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1931" name="Oval 11"/>
          <p:cNvSpPr>
            <a:spLocks noChangeArrowheads="1"/>
          </p:cNvSpPr>
          <p:nvPr/>
        </p:nvSpPr>
        <p:spPr bwMode="auto">
          <a:xfrm>
            <a:off x="5080000" y="131445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1932" name="Oval 12"/>
          <p:cNvSpPr>
            <a:spLocks noChangeArrowheads="1"/>
          </p:cNvSpPr>
          <p:nvPr/>
        </p:nvSpPr>
        <p:spPr bwMode="auto">
          <a:xfrm>
            <a:off x="5486400" y="154305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1933" name="Oval 13"/>
          <p:cNvSpPr>
            <a:spLocks noChangeArrowheads="1"/>
          </p:cNvSpPr>
          <p:nvPr/>
        </p:nvSpPr>
        <p:spPr bwMode="auto">
          <a:xfrm>
            <a:off x="7315200" y="125730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1934" name="Oval 14"/>
          <p:cNvSpPr>
            <a:spLocks noChangeArrowheads="1"/>
          </p:cNvSpPr>
          <p:nvPr/>
        </p:nvSpPr>
        <p:spPr bwMode="auto">
          <a:xfrm>
            <a:off x="7721600" y="148590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1935" name="Oval 15"/>
          <p:cNvSpPr>
            <a:spLocks noChangeArrowheads="1"/>
          </p:cNvSpPr>
          <p:nvPr/>
        </p:nvSpPr>
        <p:spPr bwMode="auto">
          <a:xfrm>
            <a:off x="6197600" y="1314450"/>
            <a:ext cx="1117600" cy="6286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1936" name="Oval 16"/>
          <p:cNvSpPr>
            <a:spLocks noChangeArrowheads="1"/>
          </p:cNvSpPr>
          <p:nvPr/>
        </p:nvSpPr>
        <p:spPr bwMode="auto">
          <a:xfrm>
            <a:off x="6604000" y="1543050"/>
            <a:ext cx="304800" cy="171450"/>
          </a:xfrm>
          <a:prstGeom prst="ellipse">
            <a:avLst/>
          </a:prstGeom>
          <a:solidFill>
            <a:srgbClr val="FF00FF"/>
          </a:solidFill>
          <a:ln w="38100">
            <a:solidFill>
              <a:schemeClr val="bg2"/>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1937" name="Oval 17"/>
          <p:cNvSpPr>
            <a:spLocks noChangeArrowheads="1"/>
          </p:cNvSpPr>
          <p:nvPr/>
        </p:nvSpPr>
        <p:spPr bwMode="auto">
          <a:xfrm>
            <a:off x="5689600" y="971550"/>
            <a:ext cx="2235200" cy="12573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81938" name="Text Box 18"/>
          <p:cNvSpPr txBox="1">
            <a:spLocks noChangeArrowheads="1"/>
          </p:cNvSpPr>
          <p:nvPr/>
        </p:nvSpPr>
        <p:spPr bwMode="auto">
          <a:xfrm>
            <a:off x="5080000" y="2686050"/>
            <a:ext cx="325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solidFill>
                  <a:srgbClr val="66FF99"/>
                </a:solidFill>
                <a:latin typeface="Times New Roman" panose="02020603050405020304" pitchFamily="18" charset="0"/>
                <a:cs typeface="Times New Roman" panose="02020603050405020304" pitchFamily="18" charset="0"/>
              </a:rPr>
              <a:t>NPD Reactor Cell</a:t>
            </a:r>
          </a:p>
        </p:txBody>
      </p:sp>
      <p:sp>
        <p:nvSpPr>
          <p:cNvPr id="81939" name="Text Box 19"/>
          <p:cNvSpPr txBox="1">
            <a:spLocks noChangeArrowheads="1"/>
          </p:cNvSpPr>
          <p:nvPr/>
        </p:nvSpPr>
        <p:spPr bwMode="auto">
          <a:xfrm>
            <a:off x="4800600" y="3200400"/>
            <a:ext cx="43434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fa-IR" sz="1600">
                <a:solidFill>
                  <a:schemeClr val="tx2"/>
                </a:solidFill>
                <a:latin typeface="Times New Roman" panose="02020603050405020304" pitchFamily="18" charset="0"/>
                <a:cs typeface="Times New Roman" panose="02020603050405020304" pitchFamily="18" charset="0"/>
              </a:rPr>
              <a:t>- </a:t>
            </a:r>
            <a:r>
              <a:rPr lang="en-US" sz="1600" b="1">
                <a:solidFill>
                  <a:schemeClr val="tx2"/>
                </a:solidFill>
                <a:latin typeface="Times New Roman" panose="02020603050405020304" pitchFamily="18" charset="0"/>
                <a:cs typeface="Times New Roman" panose="02020603050405020304" pitchFamily="18" charset="0"/>
              </a:rPr>
              <a:t>Fuel element(slugs ) are bundles</a:t>
            </a:r>
            <a:endParaRPr lang="fa-IR" sz="1600" b="1">
              <a:solidFill>
                <a:schemeClr val="tx2"/>
              </a:solidFill>
              <a:latin typeface="Times New Roman" panose="02020603050405020304" pitchFamily="18" charset="0"/>
              <a:cs typeface="Times New Roman" panose="02020603050405020304" pitchFamily="18" charset="0"/>
            </a:endParaRPr>
          </a:p>
          <a:p>
            <a:pPr eaLnBrk="1" hangingPunct="1">
              <a:spcBef>
                <a:spcPct val="50000"/>
              </a:spcBef>
            </a:pPr>
            <a:r>
              <a:rPr lang="en-US" sz="1600" b="1">
                <a:solidFill>
                  <a:schemeClr val="tx2"/>
                </a:solidFill>
                <a:latin typeface="Times New Roman" panose="02020603050405020304" pitchFamily="18" charset="0"/>
                <a:cs typeface="Times New Roman" panose="02020603050405020304" pitchFamily="18" charset="0"/>
              </a:rPr>
              <a:t> composed 7 Cylinder rods.</a:t>
            </a:r>
          </a:p>
          <a:p>
            <a:pPr eaLnBrk="1" hangingPunct="1">
              <a:spcBef>
                <a:spcPct val="50000"/>
              </a:spcBef>
            </a:pPr>
            <a:r>
              <a:rPr lang="fa-IR" sz="1600" b="1">
                <a:solidFill>
                  <a:schemeClr val="tx2"/>
                </a:solidFill>
                <a:latin typeface="Times New Roman" panose="02020603050405020304" pitchFamily="18" charset="0"/>
                <a:cs typeface="Times New Roman" panose="02020603050405020304" pitchFamily="18" charset="0"/>
              </a:rPr>
              <a:t>- </a:t>
            </a:r>
            <a:r>
              <a:rPr lang="en-US" sz="1600" b="1">
                <a:solidFill>
                  <a:schemeClr val="tx2"/>
                </a:solidFill>
                <a:latin typeface="Times New Roman" panose="02020603050405020304" pitchFamily="18" charset="0"/>
                <a:cs typeface="Times New Roman" panose="02020603050405020304" pitchFamily="18" charset="0"/>
              </a:rPr>
              <a:t>Fuel rod diameter: 0.9525cm, natural UO2</a:t>
            </a:r>
          </a:p>
          <a:p>
            <a:pPr eaLnBrk="1" hangingPunct="1">
              <a:spcBef>
                <a:spcPct val="50000"/>
              </a:spcBef>
            </a:pPr>
            <a:r>
              <a:rPr lang="fa-IR" sz="1600" b="1">
                <a:solidFill>
                  <a:schemeClr val="tx2"/>
                </a:solidFill>
                <a:latin typeface="Times New Roman" panose="02020603050405020304" pitchFamily="18" charset="0"/>
                <a:cs typeface="Times New Roman" panose="02020603050405020304" pitchFamily="18" charset="0"/>
              </a:rPr>
              <a:t>- </a:t>
            </a:r>
            <a:r>
              <a:rPr lang="en-US" sz="1600" b="1">
                <a:solidFill>
                  <a:schemeClr val="tx2"/>
                </a:solidFill>
                <a:latin typeface="Times New Roman" panose="02020603050405020304" pitchFamily="18" charset="0"/>
                <a:cs typeface="Times New Roman" panose="02020603050405020304" pitchFamily="18" charset="0"/>
              </a:rPr>
              <a:t>Clad rod thickness: 0.064mm, Zircaloy-2</a:t>
            </a:r>
          </a:p>
          <a:p>
            <a:pPr eaLnBrk="1" hangingPunct="1">
              <a:spcBef>
                <a:spcPct val="50000"/>
              </a:spcBef>
            </a:pPr>
            <a:r>
              <a:rPr lang="fa-IR" sz="1600" b="1">
                <a:solidFill>
                  <a:schemeClr val="tx2"/>
                </a:solidFill>
                <a:latin typeface="Times New Roman" panose="02020603050405020304" pitchFamily="18" charset="0"/>
                <a:cs typeface="Times New Roman" panose="02020603050405020304" pitchFamily="18" charset="0"/>
              </a:rPr>
              <a:t>- </a:t>
            </a:r>
            <a:r>
              <a:rPr lang="en-US" sz="1600" b="1">
                <a:solidFill>
                  <a:schemeClr val="tx2"/>
                </a:solidFill>
                <a:latin typeface="Times New Roman" panose="02020603050405020304" pitchFamily="18" charset="0"/>
                <a:cs typeface="Times New Roman" panose="02020603050405020304" pitchFamily="18" charset="0"/>
              </a:rPr>
              <a:t>Coolant channel diameter: 2.54 cm - 2.38cm</a:t>
            </a:r>
          </a:p>
          <a:p>
            <a:pPr eaLnBrk="1" hangingPunct="1">
              <a:spcBef>
                <a:spcPct val="50000"/>
              </a:spcBef>
            </a:pPr>
            <a:r>
              <a:rPr lang="fa-IR" sz="1600" b="1">
                <a:solidFill>
                  <a:schemeClr val="tx2"/>
                </a:solidFill>
                <a:latin typeface="Times New Roman" panose="02020603050405020304" pitchFamily="18" charset="0"/>
                <a:cs typeface="Times New Roman" panose="02020603050405020304" pitchFamily="18" charset="0"/>
              </a:rPr>
              <a:t>- </a:t>
            </a:r>
            <a:r>
              <a:rPr lang="en-US" sz="1600" b="1">
                <a:solidFill>
                  <a:schemeClr val="tx2"/>
                </a:solidFill>
                <a:latin typeface="Times New Roman" panose="02020603050405020304" pitchFamily="18" charset="0"/>
                <a:cs typeface="Times New Roman" panose="02020603050405020304" pitchFamily="18" charset="0"/>
              </a:rPr>
              <a:t>Lattice: square pitch-26 cm</a:t>
            </a:r>
          </a:p>
          <a:p>
            <a:pPr eaLnBrk="1" hangingPunct="1">
              <a:spcBef>
                <a:spcPct val="50000"/>
              </a:spcBef>
            </a:pPr>
            <a:endParaRPr lang="en-US" sz="1600" b="1">
              <a:solidFill>
                <a:schemeClr val="tx2"/>
              </a:solidFill>
              <a:latin typeface="Times New Roman" panose="02020603050405020304" pitchFamily="18" charset="0"/>
              <a:cs typeface="Times New Roman" panose="02020603050405020304" pitchFamily="18" charset="0"/>
            </a:endParaRPr>
          </a:p>
          <a:p>
            <a:pPr eaLnBrk="1" hangingPunct="1">
              <a:spcBef>
                <a:spcPct val="50000"/>
              </a:spcBef>
            </a:pPr>
            <a:endParaRPr lang="en-US" sz="1600">
              <a:latin typeface="Times New Roman" panose="02020603050405020304" pitchFamily="18" charset="0"/>
              <a:cs typeface="Times New Roman" panose="02020603050405020304" pitchFamily="18" charset="0"/>
            </a:endParaRPr>
          </a:p>
        </p:txBody>
      </p:sp>
      <p:sp>
        <p:nvSpPr>
          <p:cNvPr id="81940" name="Line 20"/>
          <p:cNvSpPr>
            <a:spLocks noChangeShapeType="1"/>
          </p:cNvSpPr>
          <p:nvPr/>
        </p:nvSpPr>
        <p:spPr bwMode="auto">
          <a:xfrm>
            <a:off x="8432800" y="1543050"/>
            <a:ext cx="0" cy="108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81941" name="Line 21"/>
          <p:cNvSpPr>
            <a:spLocks noChangeShapeType="1"/>
          </p:cNvSpPr>
          <p:nvPr/>
        </p:nvSpPr>
        <p:spPr bwMode="auto">
          <a:xfrm>
            <a:off x="5080000" y="1600200"/>
            <a:ext cx="0" cy="1028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81942" name="Line 22"/>
          <p:cNvSpPr>
            <a:spLocks noChangeShapeType="1"/>
          </p:cNvSpPr>
          <p:nvPr/>
        </p:nvSpPr>
        <p:spPr bwMode="auto">
          <a:xfrm>
            <a:off x="5181600" y="2571750"/>
            <a:ext cx="3149600" cy="0"/>
          </a:xfrm>
          <a:prstGeom prst="line">
            <a:avLst/>
          </a:prstGeom>
          <a:noFill/>
          <a:ln w="9525">
            <a:solidFill>
              <a:schemeClr val="tx1"/>
            </a:solidFill>
            <a:round/>
            <a:headEnd type="stealth" w="med" len="me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81943" name="Text Box 23"/>
          <p:cNvSpPr txBox="1">
            <a:spLocks noChangeArrowheads="1"/>
          </p:cNvSpPr>
          <p:nvPr/>
        </p:nvSpPr>
        <p:spPr bwMode="auto">
          <a:xfrm>
            <a:off x="6197600" y="2514600"/>
            <a:ext cx="142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latin typeface="Times New Roman" panose="02020603050405020304" pitchFamily="18" charset="0"/>
                <a:cs typeface="Times New Roman" panose="02020603050405020304" pitchFamily="18" charset="0"/>
              </a:rPr>
              <a:t>8.13  cm</a:t>
            </a:r>
          </a:p>
        </p:txBody>
      </p:sp>
      <p:sp>
        <p:nvSpPr>
          <p:cNvPr id="42008" name="Rectangle 24"/>
          <p:cNvSpPr>
            <a:spLocks noChangeArrowheads="1"/>
          </p:cNvSpPr>
          <p:nvPr/>
        </p:nvSpPr>
        <p:spPr bwMode="auto">
          <a:xfrm>
            <a:off x="4191000" y="152400"/>
            <a:ext cx="4781550" cy="457200"/>
          </a:xfrm>
          <a:prstGeom prst="rect">
            <a:avLst/>
          </a:prstGeom>
          <a:noFill/>
          <a:ln w="9525">
            <a:noFill/>
            <a:miter lim="800000"/>
            <a:headEnd/>
            <a:tailEnd/>
          </a:ln>
          <a:effectLst/>
        </p:spPr>
        <p:txBody>
          <a:bodyPr wrap="none">
            <a:spAutoFit/>
          </a:bodyPr>
          <a:lstStyle/>
          <a:p>
            <a:pPr algn="r">
              <a:defRPr/>
            </a:pPr>
            <a:r>
              <a:rPr lang="en-US" sz="2400" b="1" u="sng">
                <a:solidFill>
                  <a:srgbClr val="66FF99"/>
                </a:solidFill>
                <a:effectLst>
                  <a:outerShdw blurRad="38100" dist="38100" dir="2700000" algn="tl">
                    <a:srgbClr val="000000"/>
                  </a:outerShdw>
                </a:effectLst>
                <a:latin typeface="Times New Roman" pitchFamily="18" charset="0"/>
                <a:cs typeface="Times New Roman" pitchFamily="18" charset="0"/>
              </a:rPr>
              <a:t>:Cluster </a:t>
            </a:r>
            <a:r>
              <a:rPr lang="fa-IR" sz="2400" b="1" u="sng">
                <a:solidFill>
                  <a:srgbClr val="66FF99"/>
                </a:solidFill>
                <a:effectLst>
                  <a:outerShdw blurRad="38100" dist="38100" dir="2700000" algn="tl">
                    <a:srgbClr val="000000"/>
                  </a:outerShdw>
                </a:effectLst>
                <a:latin typeface="Times New Roman" pitchFamily="18" charset="0"/>
                <a:cs typeface="Times New Roman" pitchFamily="18" charset="0"/>
              </a:rPr>
              <a:t>1- ورودی سلول سوخت خوشه ای</a:t>
            </a:r>
            <a:endParaRPr lang="en-US" sz="2400" b="1" u="sng">
              <a:solidFill>
                <a:srgbClr val="66FF99"/>
              </a:solidFill>
              <a:effectLst>
                <a:outerShdw blurRad="38100" dist="38100" dir="2700000" algn="tl">
                  <a:srgbClr val="000000"/>
                </a:outerShdw>
              </a:effectLst>
              <a:latin typeface="Times New Roman" pitchFamily="18" charset="0"/>
              <a:cs typeface="Times New Roman" pitchFamily="18" charset="0"/>
            </a:endParaRPr>
          </a:p>
        </p:txBody>
      </p:sp>
      <p:sp>
        <p:nvSpPr>
          <p:cNvPr id="42009" name="Rectangle 25"/>
          <p:cNvSpPr>
            <a:spLocks noChangeArrowheads="1"/>
          </p:cNvSpPr>
          <p:nvPr/>
        </p:nvSpPr>
        <p:spPr bwMode="auto">
          <a:xfrm>
            <a:off x="2971800" y="5421313"/>
            <a:ext cx="2362200" cy="1436687"/>
          </a:xfrm>
          <a:prstGeom prst="rect">
            <a:avLst/>
          </a:prstGeom>
          <a:noFill/>
          <a:ln w="9525">
            <a:noFill/>
            <a:miter lim="800000"/>
            <a:headEnd/>
            <a:tailEnd/>
          </a:ln>
          <a:effectLst/>
        </p:spPr>
        <p:txBody>
          <a:bodyPr>
            <a:spAutoFit/>
          </a:bodyPr>
          <a:lstStyle/>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RODSUB 1 3 1.27 2</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RODSUB 2 1 1.19 1</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RODSUB 2 2 1.2065 0</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RODSUB 2 3 1.27 2</a:t>
            </a:r>
          </a:p>
        </p:txBody>
      </p:sp>
      <p:sp>
        <p:nvSpPr>
          <p:cNvPr id="81946" name="Line 27"/>
          <p:cNvSpPr>
            <a:spLocks noChangeShapeType="1"/>
          </p:cNvSpPr>
          <p:nvPr/>
        </p:nvSpPr>
        <p:spPr bwMode="auto">
          <a:xfrm>
            <a:off x="2743200" y="56388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fa-IR"/>
          </a:p>
        </p:txBody>
      </p:sp>
      <p:sp>
        <p:nvSpPr>
          <p:cNvPr id="81947" name="Line 28"/>
          <p:cNvSpPr>
            <a:spLocks noChangeShapeType="1"/>
          </p:cNvSpPr>
          <p:nvPr/>
        </p:nvSpPr>
        <p:spPr bwMode="auto">
          <a:xfrm flipV="1">
            <a:off x="2667000" y="5638800"/>
            <a:ext cx="762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fa-IR"/>
          </a:p>
        </p:txBody>
      </p:sp>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04800" y="0"/>
            <a:ext cx="8839200" cy="6211888"/>
          </a:xfrm>
          <a:prstGeom prst="rect">
            <a:avLst/>
          </a:prstGeom>
          <a:noFill/>
          <a:ln w="9525">
            <a:noFill/>
            <a:miter lim="800000"/>
            <a:headEnd/>
            <a:tailEnd/>
          </a:ln>
          <a:effectLst/>
        </p:spPr>
        <p:txBody>
          <a:bodyPr>
            <a:spAutoFit/>
          </a:bodyPr>
          <a:lstStyle/>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MATERIAL 1 10.5 300   1 235.4 .6093 2238.4 87.5379 16 11.8528 3239.1 1.0E-20                        </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MATERIAL 2 6.5  300   2 91 99.99 11 0.01</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MATERIAL 3 1.105 300  3 16 80.02 2001 0.0277 7002 19.955</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MATERIAL 4 6.5 300    3 91 100</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MATERIAL 5 2.7 300    3 27 100</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MATERIAL 6 1.105 300  4 16 80.02 2001 0.0277 7002 19.955</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MESHES 5 5 5 2 3 2 3</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FEWGROUP 45 69</a:t>
            </a:r>
            <a:endParaRPr lang="fa-IR" sz="1600" b="1">
              <a:solidFill>
                <a:srgbClr val="CCECFF"/>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POWERC 1   50.0000  10.000    1</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BEGINC</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BEGINC</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*POWERC 1   101.480167   0.010000    2</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*BEGINC</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LEAKAGE 5</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THERMAL 1</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DIFFUSION 2 1</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BUCKLING 1.147E-4 6.549E-5</a:t>
            </a:r>
          </a:p>
          <a:p>
            <a:pPr>
              <a:spcBef>
                <a:spcPct val="50000"/>
              </a:spcBef>
              <a:defRPr/>
            </a:pPr>
            <a:r>
              <a:rPr lang="en-US" sz="1600" b="1">
                <a:solidFill>
                  <a:srgbClr val="CCECFF"/>
                </a:solidFill>
                <a:effectLst>
                  <a:outerShdw blurRad="38100" dist="38100" dir="2700000" algn="tl">
                    <a:srgbClr val="000000"/>
                  </a:outerShdw>
                </a:effectLst>
                <a:latin typeface="Times New Roman" pitchFamily="18" charset="0"/>
                <a:cs typeface="Times New Roman" pitchFamily="18" charset="0"/>
              </a:rPr>
              <a:t>BEGINC</a:t>
            </a:r>
          </a:p>
          <a:p>
            <a:pPr>
              <a:spcBef>
                <a:spcPct val="50000"/>
              </a:spcBef>
              <a:defRPr/>
            </a:pPr>
            <a:endParaRPr lang="fa-IR" sz="1600" b="1">
              <a:solidFill>
                <a:srgbClr val="CCECFF"/>
              </a:solidFill>
              <a:effectLst>
                <a:outerShdw blurRad="38100" dist="38100" dir="2700000" algn="tl">
                  <a:srgbClr val="000000"/>
                </a:outerShdw>
              </a:effectLst>
              <a:latin typeface="Times New Roman" pitchFamily="18" charset="0"/>
              <a:cs typeface="Times New Roman" pitchFamily="18" charset="0"/>
            </a:endParaRPr>
          </a:p>
          <a:p>
            <a:pPr>
              <a:spcBef>
                <a:spcPct val="50000"/>
              </a:spcBef>
              <a:defRPr/>
            </a:pPr>
            <a:endParaRPr lang="fa-IR" sz="1600">
              <a:solidFill>
                <a:srgbClr val="CCECFF"/>
              </a:solidFill>
              <a:latin typeface="Times New Roman" pitchFamily="18" charset="0"/>
              <a:cs typeface="Times New Roman" pitchFamily="18" charset="0"/>
            </a:endParaRPr>
          </a:p>
          <a:p>
            <a:pPr>
              <a:spcBef>
                <a:spcPct val="50000"/>
              </a:spcBef>
              <a:defRPr/>
            </a:pPr>
            <a:endParaRPr lang="fa-IR" sz="1600">
              <a:solidFill>
                <a:srgbClr val="CCECFF"/>
              </a:solidFill>
              <a:latin typeface="Times New Roman" pitchFamily="18" charset="0"/>
              <a:cs typeface="Times New Roman" pitchFamily="18" charset="0"/>
            </a:endParaRPr>
          </a:p>
          <a:p>
            <a:pPr>
              <a:spcBef>
                <a:spcPct val="50000"/>
              </a:spcBef>
              <a:defRPr/>
            </a:pPr>
            <a:endParaRPr lang="en-US" sz="1600">
              <a:solidFill>
                <a:srgbClr val="CCECFF"/>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508000" y="0"/>
            <a:ext cx="8432800" cy="149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400">
                <a:solidFill>
                  <a:srgbClr val="66FF99"/>
                </a:solidFill>
                <a:latin typeface="Times New Roman" panose="02020603050405020304" pitchFamily="18" charset="0"/>
                <a:cs typeface="Times New Roman" panose="02020603050405020304" pitchFamily="18" charset="0"/>
              </a:rPr>
              <a:t>                      </a:t>
            </a:r>
            <a:r>
              <a:rPr lang="en-US" sz="1400" b="1">
                <a:solidFill>
                  <a:srgbClr val="66FF99"/>
                </a:solidFill>
                <a:latin typeface="Times New Roman" panose="02020603050405020304" pitchFamily="18" charset="0"/>
                <a:cs typeface="Times New Roman" panose="02020603050405020304" pitchFamily="18" charset="0"/>
              </a:rPr>
              <a:t>**********************************************************</a:t>
            </a:r>
          </a:p>
          <a:p>
            <a:pPr eaLnBrk="1" hangingPunct="1">
              <a:spcBef>
                <a:spcPct val="50000"/>
              </a:spcBef>
            </a:pPr>
            <a:r>
              <a:rPr lang="en-US" sz="1400" b="1">
                <a:solidFill>
                  <a:srgbClr val="66FF99"/>
                </a:solidFill>
                <a:latin typeface="Times New Roman" panose="02020603050405020304" pitchFamily="18" charset="0"/>
                <a:cs typeface="Times New Roman" panose="02020603050405020304" pitchFamily="18" charset="0"/>
              </a:rPr>
              <a:t>                                  *                    </a:t>
            </a:r>
            <a:r>
              <a:rPr lang="en-US" b="1">
                <a:solidFill>
                  <a:srgbClr val="66FF99"/>
                </a:solidFill>
                <a:latin typeface="Times New Roman" panose="02020603050405020304" pitchFamily="18" charset="0"/>
                <a:cs typeface="Times New Roman" panose="02020603050405020304" pitchFamily="18" charset="0"/>
              </a:rPr>
              <a:t>W I M S D - 5 A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This version of WIMSD is based on the original code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written  at  Winfrith  in  1964,  with   subsequent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additions  and  conversion to Fortran 77 and a Unix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operating system.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The recent incorporation of features developed by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other users was sponsored by the NEA Data Bank &amp;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carried out by Teresa Kulikowska.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Users  of  this  code should  be aware  that it was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developed for regular pincell lattices and clusters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of the AGR/CANDU/RBMK type.  Applications  to other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systems ( LWR, HTR, research reactors,  criticality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assessments, etc) are at the discretion of the user.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The  authors make no claim for the  accuracy of the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methods when used outside their intended range.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More advanced versions of the WIMS package of codes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are  available from  AEA Technology.  These include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extensive new geometric capabilities, inbuilt Monte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Carlo solution methods,  up-to-date nuclear data, a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great  deal  of  computational  flexibility,  and a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graphical user image. For more information on the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latest range of WIMS products, contact: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The ANSWERS Manager,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Building A32, Winfrith Technology Centre,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Dorchester, Dorset, DT2 8DH, UK.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Tel (+44) 1305202352  Fax (+44) 1305202746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e-mail  answers@aeat.co.uk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WIMS is a Registered Trade-mark of AEA Technology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                                                        *</a:t>
            </a:r>
          </a:p>
          <a:p>
            <a:pPr eaLnBrk="1" hangingPunct="1">
              <a:spcBef>
                <a:spcPct val="50000"/>
              </a:spcBef>
            </a:pPr>
            <a:r>
              <a:rPr lang="en-US" b="1">
                <a:solidFill>
                  <a:srgbClr val="66FF99"/>
                </a:solidFill>
                <a:latin typeface="Times New Roman" panose="02020603050405020304" pitchFamily="18" charset="0"/>
                <a:cs typeface="Times New Roman" panose="02020603050405020304" pitchFamily="18" charset="0"/>
              </a:rPr>
              <a:t>                         **********************************************************</a:t>
            </a:r>
          </a:p>
        </p:txBody>
      </p:sp>
      <p:sp>
        <p:nvSpPr>
          <p:cNvPr id="83971" name="Text Box 3"/>
          <p:cNvSpPr txBox="1">
            <a:spLocks noChangeArrowheads="1"/>
          </p:cNvSpPr>
          <p:nvPr/>
        </p:nvSpPr>
        <p:spPr bwMode="auto">
          <a:xfrm>
            <a:off x="6248400" y="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spcBef>
                <a:spcPct val="50000"/>
              </a:spcBef>
            </a:pPr>
            <a:r>
              <a:rPr lang="en-US" sz="2400" b="1" u="sng">
                <a:solidFill>
                  <a:srgbClr val="FF33CC"/>
                </a:solidFill>
                <a:latin typeface="Times New Roman" panose="02020603050405020304" pitchFamily="18" charset="0"/>
                <a:cs typeface="Times New Roman" panose="02020603050405020304" pitchFamily="18" charset="0"/>
              </a:rPr>
              <a:t>:WIMS </a:t>
            </a:r>
            <a:r>
              <a:rPr lang="fa-IR" sz="2400" b="1" u="sng">
                <a:solidFill>
                  <a:srgbClr val="FF33CC"/>
                </a:solidFill>
                <a:latin typeface="Times New Roman" panose="02020603050405020304" pitchFamily="18" charset="0"/>
                <a:cs typeface="Times New Roman" panose="02020603050405020304" pitchFamily="18" charset="0"/>
              </a:rPr>
              <a:t>خروجی کد</a:t>
            </a:r>
            <a:r>
              <a:rPr lang="fa-IR"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711200" y="114300"/>
            <a:ext cx="78232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400">
                <a:latin typeface="Times New Roman" panose="02020603050405020304" pitchFamily="18" charset="0"/>
                <a:cs typeface="Times New Roman" panose="02020603050405020304" pitchFamily="18" charset="0"/>
              </a:rPr>
              <a:t> </a:t>
            </a:r>
            <a:r>
              <a:rPr lang="en-US" sz="1000">
                <a:latin typeface="Times New Roman" panose="02020603050405020304" pitchFamily="18" charset="0"/>
                <a:cs typeface="Times New Roman" panose="02020603050405020304" pitchFamily="18" charset="0"/>
              </a:rPr>
              <a:t>.....                                                        .      </a:t>
            </a:r>
          </a:p>
          <a:p>
            <a:pPr eaLnBrk="1" hangingPunct="1">
              <a:spcBef>
                <a:spcPct val="50000"/>
              </a:spcBef>
            </a:pPr>
            <a:r>
              <a:rPr lang="en-US" sz="1000">
                <a:latin typeface="Times New Roman" panose="02020603050405020304" pitchFamily="18" charset="0"/>
                <a:cs typeface="Times New Roman" panose="02020603050405020304" pitchFamily="18" charset="0"/>
              </a:rPr>
              <a:t>      .                                                  .................                                                  .      </a:t>
            </a:r>
          </a:p>
          <a:p>
            <a:pPr eaLnBrk="1" hangingPunct="1">
              <a:spcBef>
                <a:spcPct val="50000"/>
              </a:spcBef>
            </a:pPr>
            <a:r>
              <a:rPr lang="en-US" sz="1000">
                <a:latin typeface="Times New Roman" panose="02020603050405020304" pitchFamily="18" charset="0"/>
                <a:cs typeface="Times New Roman" panose="02020603050405020304" pitchFamily="18" charset="0"/>
              </a:rPr>
              <a:t>     .                                                ....    .......    ....                                                .     </a:t>
            </a:r>
          </a:p>
          <a:p>
            <a:pPr eaLnBrk="1" hangingPunct="1">
              <a:spcBef>
                <a:spcPct val="50000"/>
              </a:spcBef>
            </a:pPr>
            <a:r>
              <a:rPr lang="en-US" sz="1000">
                <a:latin typeface="Times New Roman" panose="02020603050405020304" pitchFamily="18" charset="0"/>
                <a:cs typeface="Times New Roman" panose="02020603050405020304" pitchFamily="18" charset="0"/>
              </a:rPr>
              <a:t>     .                                             ....  ..... ..... .....  ....                                             .     </a:t>
            </a:r>
          </a:p>
          <a:p>
            <a:pPr eaLnBrk="1" hangingPunct="1">
              <a:spcBef>
                <a:spcPct val="50000"/>
              </a:spcBef>
            </a:pPr>
            <a:r>
              <a:rPr lang="en-US" sz="1000">
                <a:latin typeface="Times New Roman" panose="02020603050405020304" pitchFamily="18" charset="0"/>
                <a:cs typeface="Times New Roman" panose="02020603050405020304" pitchFamily="18" charset="0"/>
              </a:rPr>
              <a:t>    .                                             ..  .........     .........  ..                                             .    </a:t>
            </a:r>
          </a:p>
          <a:p>
            <a:pPr eaLnBrk="1" hangingPunct="1">
              <a:spcBef>
                <a:spcPct val="50000"/>
              </a:spcBef>
            </a:pPr>
            <a:r>
              <a:rPr lang="en-US" sz="1000">
                <a:latin typeface="Times New Roman" panose="02020603050405020304" pitchFamily="18" charset="0"/>
                <a:cs typeface="Times New Roman" panose="02020603050405020304" pitchFamily="18" charset="0"/>
              </a:rPr>
              <a:t>    .                                           ..  .. ..                 .. ..  ..                                           .    </a:t>
            </a:r>
          </a:p>
          <a:p>
            <a:pPr eaLnBrk="1" hangingPunct="1">
              <a:spcBef>
                <a:spcPct val="50000"/>
              </a:spcBef>
            </a:pPr>
            <a:r>
              <a:rPr lang="en-US" sz="1000">
                <a:latin typeface="Times New Roman" panose="02020603050405020304" pitchFamily="18" charset="0"/>
                <a:cs typeface="Times New Roman" panose="02020603050405020304" pitchFamily="18" charset="0"/>
              </a:rPr>
              <a:t>   .                                           .   . ..  22222       22222  .. .   .                                           .   </a:t>
            </a:r>
          </a:p>
          <a:p>
            <a:pPr eaLnBrk="1" hangingPunct="1">
              <a:spcBef>
                <a:spcPct val="50000"/>
              </a:spcBef>
            </a:pPr>
            <a:r>
              <a:rPr lang="en-US" sz="1000">
                <a:latin typeface="Times New Roman" panose="02020603050405020304" pitchFamily="18" charset="0"/>
                <a:cs typeface="Times New Roman" panose="02020603050405020304" pitchFamily="18" charset="0"/>
              </a:rPr>
              <a:t>   .                                          .  .  .   2     2     2     2   .  .  .                                          .   </a:t>
            </a:r>
          </a:p>
          <a:p>
            <a:pPr eaLnBrk="1" hangingPunct="1">
              <a:spcBef>
                <a:spcPct val="50000"/>
              </a:spcBef>
            </a:pPr>
            <a:r>
              <a:rPr lang="en-US" sz="1000">
                <a:latin typeface="Times New Roman" panose="02020603050405020304" pitchFamily="18" charset="0"/>
                <a:cs typeface="Times New Roman" panose="02020603050405020304" pitchFamily="18" charset="0"/>
              </a:rPr>
              <a:t>   .                                         .  . .    2       2   2       2    . .  .                                         .   </a:t>
            </a:r>
          </a:p>
          <a:p>
            <a:pPr eaLnBrk="1" hangingPunct="1">
              <a:spcBef>
                <a:spcPct val="50000"/>
              </a:spcBef>
            </a:pPr>
            <a:r>
              <a:rPr lang="en-US" sz="1000">
                <a:latin typeface="Times New Roman" panose="02020603050405020304" pitchFamily="18" charset="0"/>
                <a:cs typeface="Times New Roman" panose="02020603050405020304" pitchFamily="18" charset="0"/>
              </a:rPr>
              <a:t>  .                                         .. . .      2     2     2     2      . . ..                                         .  </a:t>
            </a:r>
          </a:p>
          <a:p>
            <a:pPr eaLnBrk="1" hangingPunct="1">
              <a:spcBef>
                <a:spcPct val="50000"/>
              </a:spcBef>
            </a:pPr>
            <a:r>
              <a:rPr lang="en-US" sz="1000">
                <a:latin typeface="Times New Roman" panose="02020603050405020304" pitchFamily="18" charset="0"/>
                <a:cs typeface="Times New Roman" panose="02020603050405020304" pitchFamily="18" charset="0"/>
              </a:rPr>
              <a:t>  .                                        ..  . .       22222       22222       . .  ..                                        .  </a:t>
            </a:r>
          </a:p>
          <a:p>
            <a:pPr eaLnBrk="1" hangingPunct="1">
              <a:spcBef>
                <a:spcPct val="50000"/>
              </a:spcBef>
            </a:pPr>
            <a:r>
              <a:rPr lang="en-US" sz="1000">
                <a:latin typeface="Times New Roman" panose="02020603050405020304" pitchFamily="18" charset="0"/>
                <a:cs typeface="Times New Roman" panose="02020603050405020304" pitchFamily="18" charset="0"/>
              </a:rPr>
              <a:t>  .                                        .. . .                                 . . ..                                        .  </a:t>
            </a:r>
          </a:p>
          <a:p>
            <a:pPr eaLnBrk="1" hangingPunct="1">
              <a:spcBef>
                <a:spcPct val="50000"/>
              </a:spcBef>
            </a:pPr>
            <a:r>
              <a:rPr lang="en-US" sz="1000">
                <a:latin typeface="Times New Roman" panose="02020603050405020304" pitchFamily="18" charset="0"/>
                <a:cs typeface="Times New Roman" panose="02020603050405020304" pitchFamily="18" charset="0"/>
              </a:rPr>
              <a:t>  .                                        .  . .  222222      11111      222222  . .  .                                        .  </a:t>
            </a:r>
          </a:p>
          <a:p>
            <a:pPr eaLnBrk="1" hangingPunct="1">
              <a:spcBef>
                <a:spcPct val="50000"/>
              </a:spcBef>
            </a:pPr>
            <a:r>
              <a:rPr lang="en-US" sz="1000">
                <a:latin typeface="Times New Roman" panose="02020603050405020304" pitchFamily="18" charset="0"/>
                <a:cs typeface="Times New Roman" panose="02020603050405020304" pitchFamily="18" charset="0"/>
              </a:rPr>
              <a:t>  .                                       ..  ..  2      2    1     1    2      2  ..  ..                                       .  </a:t>
            </a:r>
          </a:p>
          <a:p>
            <a:pPr eaLnBrk="1" hangingPunct="1">
              <a:spcBef>
                <a:spcPct val="50000"/>
              </a:spcBef>
            </a:pPr>
            <a:r>
              <a:rPr lang="en-US" sz="1000">
                <a:latin typeface="Times New Roman" panose="02020603050405020304" pitchFamily="18" charset="0"/>
                <a:cs typeface="Times New Roman" panose="02020603050405020304" pitchFamily="18" charset="0"/>
              </a:rPr>
              <a:t>  .                                       .. . .  2      2   1       1   2      2  . . ..                                       .  </a:t>
            </a:r>
          </a:p>
          <a:p>
            <a:pPr eaLnBrk="1" hangingPunct="1">
              <a:spcBef>
                <a:spcPct val="50000"/>
              </a:spcBef>
            </a:pPr>
            <a:r>
              <a:rPr lang="en-US" sz="1000">
                <a:latin typeface="Times New Roman" panose="02020603050405020304" pitchFamily="18" charset="0"/>
                <a:cs typeface="Times New Roman" panose="02020603050405020304" pitchFamily="18" charset="0"/>
              </a:rPr>
              <a:t>  .                                       ..  ..  2      2    1     1    2      2  ..  ..                                       .  </a:t>
            </a:r>
          </a:p>
          <a:p>
            <a:pPr eaLnBrk="1" hangingPunct="1">
              <a:spcBef>
                <a:spcPct val="50000"/>
              </a:spcBef>
            </a:pPr>
            <a:r>
              <a:rPr lang="en-US" sz="1000">
                <a:latin typeface="Times New Roman" panose="02020603050405020304" pitchFamily="18" charset="0"/>
                <a:cs typeface="Times New Roman" panose="02020603050405020304" pitchFamily="18" charset="0"/>
              </a:rPr>
              <a:t>  .                                        .  . .  222222      11111      222222  . .  .                                        .  </a:t>
            </a:r>
          </a:p>
          <a:p>
            <a:pPr eaLnBrk="1" hangingPunct="1">
              <a:spcBef>
                <a:spcPct val="50000"/>
              </a:spcBef>
            </a:pPr>
            <a:r>
              <a:rPr lang="en-US" sz="1000">
                <a:latin typeface="Times New Roman" panose="02020603050405020304" pitchFamily="18" charset="0"/>
                <a:cs typeface="Times New Roman" panose="02020603050405020304" pitchFamily="18" charset="0"/>
              </a:rPr>
              <a:t>  .                                        .. . .                                 . . ..                                        .  </a:t>
            </a:r>
          </a:p>
          <a:p>
            <a:pPr eaLnBrk="1" hangingPunct="1">
              <a:spcBef>
                <a:spcPct val="50000"/>
              </a:spcBef>
            </a:pPr>
            <a:r>
              <a:rPr lang="en-US" sz="1000">
                <a:latin typeface="Times New Roman" panose="02020603050405020304" pitchFamily="18" charset="0"/>
                <a:cs typeface="Times New Roman" panose="02020603050405020304" pitchFamily="18" charset="0"/>
              </a:rPr>
              <a:t>  .                                        ..  . .       22222       22222       . .  ..                                        .  </a:t>
            </a:r>
          </a:p>
          <a:p>
            <a:pPr eaLnBrk="1" hangingPunct="1">
              <a:spcBef>
                <a:spcPct val="50000"/>
              </a:spcBef>
            </a:pPr>
            <a:r>
              <a:rPr lang="en-US" sz="1000">
                <a:latin typeface="Times New Roman" panose="02020603050405020304" pitchFamily="18" charset="0"/>
                <a:cs typeface="Times New Roman" panose="02020603050405020304" pitchFamily="18" charset="0"/>
              </a:rPr>
              <a:t>  .                                         .. . .      2     2     2     2      . . ..                                         .  </a:t>
            </a:r>
          </a:p>
          <a:p>
            <a:pPr eaLnBrk="1" hangingPunct="1">
              <a:spcBef>
                <a:spcPct val="50000"/>
              </a:spcBef>
            </a:pPr>
            <a:r>
              <a:rPr lang="en-US" sz="1000">
                <a:latin typeface="Times New Roman" panose="02020603050405020304" pitchFamily="18" charset="0"/>
                <a:cs typeface="Times New Roman" panose="02020603050405020304" pitchFamily="18" charset="0"/>
              </a:rPr>
              <a:t>   .                                         .  . .    2       2   2       2    . .  .                                         .   </a:t>
            </a:r>
          </a:p>
          <a:p>
            <a:pPr eaLnBrk="1" hangingPunct="1">
              <a:spcBef>
                <a:spcPct val="50000"/>
              </a:spcBef>
            </a:pPr>
            <a:r>
              <a:rPr lang="en-US" sz="1000">
                <a:latin typeface="Times New Roman" panose="02020603050405020304" pitchFamily="18" charset="0"/>
                <a:cs typeface="Times New Roman" panose="02020603050405020304" pitchFamily="18" charset="0"/>
              </a:rPr>
              <a:t>   .                                          .  .  .   2     2     2     2   .  .  .                                          .   </a:t>
            </a:r>
          </a:p>
          <a:p>
            <a:pPr eaLnBrk="1" hangingPunct="1">
              <a:spcBef>
                <a:spcPct val="50000"/>
              </a:spcBef>
            </a:pPr>
            <a:r>
              <a:rPr lang="en-US" sz="1000">
                <a:latin typeface="Times New Roman" panose="02020603050405020304" pitchFamily="18" charset="0"/>
                <a:cs typeface="Times New Roman" panose="02020603050405020304" pitchFamily="18" charset="0"/>
              </a:rPr>
              <a:t>   .                                           .   . ..  22222       22222  .. .   .                                           .   </a:t>
            </a:r>
          </a:p>
          <a:p>
            <a:pPr eaLnBrk="1" hangingPunct="1">
              <a:spcBef>
                <a:spcPct val="50000"/>
              </a:spcBef>
            </a:pPr>
            <a:r>
              <a:rPr lang="en-US" sz="1000">
                <a:latin typeface="Times New Roman" panose="02020603050405020304" pitchFamily="18" charset="0"/>
                <a:cs typeface="Times New Roman" panose="02020603050405020304" pitchFamily="18" charset="0"/>
              </a:rPr>
              <a:t>    .                                           ..  .. ..                 .. ..  ..                                           .    </a:t>
            </a:r>
          </a:p>
          <a:p>
            <a:pPr eaLnBrk="1" hangingPunct="1">
              <a:spcBef>
                <a:spcPct val="50000"/>
              </a:spcBef>
            </a:pPr>
            <a:r>
              <a:rPr lang="en-US" sz="1000">
                <a:latin typeface="Times New Roman" panose="02020603050405020304" pitchFamily="18" charset="0"/>
                <a:cs typeface="Times New Roman" panose="02020603050405020304" pitchFamily="18" charset="0"/>
              </a:rPr>
              <a:t>    .                                             ..  ........       ........  ..                                             .    </a:t>
            </a:r>
          </a:p>
          <a:p>
            <a:pPr eaLnBrk="1" hangingPunct="1">
              <a:spcBef>
                <a:spcPct val="50000"/>
              </a:spcBef>
            </a:pPr>
            <a:r>
              <a:rPr lang="en-US" sz="1000">
                <a:latin typeface="Times New Roman" panose="02020603050405020304" pitchFamily="18" charset="0"/>
                <a:cs typeface="Times New Roman" panose="02020603050405020304" pitchFamily="18" charset="0"/>
              </a:rPr>
              <a:t>     .                                             ....  .................  ....                                             .     </a:t>
            </a:r>
          </a:p>
          <a:p>
            <a:pPr eaLnBrk="1" hangingPunct="1">
              <a:spcBef>
                <a:spcPct val="50000"/>
              </a:spcBef>
            </a:pPr>
            <a:r>
              <a:rPr lang="en-US" sz="1000">
                <a:latin typeface="Times New Roman" panose="02020603050405020304" pitchFamily="18" charset="0"/>
                <a:cs typeface="Times New Roman" panose="02020603050405020304" pitchFamily="18" charset="0"/>
              </a:rPr>
              <a:t>     .                                               .....    .......    .....                                               .     </a:t>
            </a:r>
          </a:p>
          <a:p>
            <a:pPr eaLnBrk="1" hangingPunct="1">
              <a:spcBef>
                <a:spcPct val="50000"/>
              </a:spcBef>
            </a:pPr>
            <a:r>
              <a:rPr lang="en-US" sz="1000">
                <a:latin typeface="Times New Roman" panose="02020603050405020304" pitchFamily="18" charset="0"/>
                <a:cs typeface="Times New Roman" panose="02020603050405020304" pitchFamily="18" charset="0"/>
              </a:rPr>
              <a:t>      .                                                  .................                                                  .      </a:t>
            </a:r>
          </a:p>
          <a:p>
            <a:pPr eaLnBrk="1" hangingPunct="1">
              <a:spcBef>
                <a:spcPct val="50000"/>
              </a:spcBef>
            </a:pPr>
            <a:r>
              <a:rPr lang="en-US" sz="1000">
                <a:latin typeface="Times New Roman" panose="02020603050405020304" pitchFamily="18" charset="0"/>
                <a:cs typeface="Times New Roman" panose="02020603050405020304" pitchFamily="18" charset="0"/>
              </a:rPr>
              <a:t>      .                                                        .....                                                        .      </a:t>
            </a:r>
          </a:p>
          <a:p>
            <a:pPr eaLnBrk="1" hangingPunct="1">
              <a:spcBef>
                <a:spcPct val="50000"/>
              </a:spcBef>
            </a:pPr>
            <a:r>
              <a:rPr lang="en-US" sz="1000">
                <a:latin typeface="Times New Roman" panose="02020603050405020304" pitchFamily="18" charset="0"/>
                <a:cs typeface="Times New Roman" panose="02020603050405020304" pitchFamily="18" charset="0"/>
              </a:rPr>
              <a:t>       . </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Text Box 1026"/>
          <p:cNvSpPr txBox="1">
            <a:spLocks noChangeArrowheads="1"/>
          </p:cNvSpPr>
          <p:nvPr/>
        </p:nvSpPr>
        <p:spPr bwMode="auto">
          <a:xfrm>
            <a:off x="304800" y="57150"/>
            <a:ext cx="8839200" cy="6653213"/>
          </a:xfrm>
          <a:prstGeom prst="rect">
            <a:avLst/>
          </a:prstGeom>
          <a:noFill/>
          <a:ln w="25400">
            <a:solidFill>
              <a:srgbClr val="FFFF00"/>
            </a:solidFill>
            <a:miter lim="800000"/>
            <a:headEnd/>
            <a:tailEnd/>
          </a:ln>
          <a:effectLst/>
        </p:spPr>
        <p:txBody>
          <a:bodyPr>
            <a:spAutoFit/>
          </a:bodyPr>
          <a:lstStyle/>
          <a:p>
            <a:pPr algn="just">
              <a:lnSpc>
                <a:spcPct val="110000"/>
              </a:lnSpc>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تقريب هايی برای ساده سازی معادله ترابرد به معادله پخش انجام ميشود که عبارتند از:                                                                                                            </a:t>
            </a:r>
          </a:p>
          <a:p>
            <a:pPr algn="just">
              <a:lnSpc>
                <a:spcPct val="110000"/>
              </a:lnSpc>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a:t>
            </a:r>
            <a:r>
              <a:rPr lang="fa-IR" sz="2400">
                <a:solidFill>
                  <a:srgbClr val="FF33CC"/>
                </a:solidFill>
                <a:effectLst>
                  <a:outerShdw blurRad="38100" dist="38100" dir="2700000" algn="tl">
                    <a:srgbClr val="000000"/>
                  </a:outerShdw>
                </a:effectLst>
                <a:latin typeface="Times New Roman" pitchFamily="18" charset="0"/>
                <a:cs typeface="Times New Roman" pitchFamily="18" charset="0"/>
              </a:rPr>
              <a:t>چشمه های ايزوتروپيک</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a:t>
            </a:r>
          </a:p>
          <a:p>
            <a:pPr algn="just">
              <a:lnSpc>
                <a:spcPct val="110000"/>
              </a:lnSpc>
              <a:spcBef>
                <a:spcPct val="50000"/>
              </a:spcBef>
              <a:defRPr/>
            </a:pPr>
            <a:r>
              <a:rPr lang="fa-IR" sz="2400">
                <a:solidFill>
                  <a:srgbClr val="FF33CC"/>
                </a:solidFill>
                <a:effectLst>
                  <a:outerShdw blurRad="38100" dist="38100" dir="2700000" algn="tl">
                    <a:srgbClr val="000000"/>
                  </a:outerShdw>
                </a:effectLst>
                <a:latin typeface="Times New Roman" pitchFamily="18" charset="0"/>
                <a:cs typeface="Times New Roman" pitchFamily="18" charset="0"/>
              </a:rPr>
              <a:t>- وابستگی خطی شار زاويه ای به زاويه</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a:t>
            </a:r>
          </a:p>
          <a:p>
            <a:pPr algn="r">
              <a:lnSpc>
                <a:spcPct val="110000"/>
              </a:lnSpc>
              <a:spcBef>
                <a:spcPct val="50000"/>
              </a:spcBef>
              <a:defRPr/>
            </a:pPr>
            <a:r>
              <a:rPr lang="fa-IR" sz="2400">
                <a:solidFill>
                  <a:srgbClr val="FF3300"/>
                </a:solidFill>
                <a:effectLst>
                  <a:outerShdw blurRad="38100" dist="38100" dir="2700000" algn="tl">
                    <a:srgbClr val="000000"/>
                  </a:outerShdw>
                </a:effectLst>
                <a:latin typeface="Times New Roman" pitchFamily="18" charset="0"/>
                <a:cs typeface="Times New Roman" pitchFamily="18" charset="0"/>
              </a:rPr>
              <a:t>معادله پخش در محيط هايی نظير نزديکی مرزها يا محل هايی که خواص مواد از نقطه ای به نقطه ای ديگر طوری تغيير ميکند که فاصله اين نقاط از يکديگر قابل قِياس با پويش آزاد ميانگين نباشد- نزديک چشمه های متمرکز و در محيط هايی با جاذب خيلی قوی اعتبار ندارد.</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a:t>
            </a:r>
          </a:p>
          <a:p>
            <a:pPr algn="r" rtl="1">
              <a:lnSpc>
                <a:spcPct val="110000"/>
              </a:lnSpc>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بنابراين در نزديکی ميله های سوخت وميله های کنترل نمی توان از معادله پخش استفاده نمود و ناچارا معادله ترابرد نوترون در اين محيط ها بايد بکار رود.                              پس برای محاسبه شار داخل راکتور </a:t>
            </a:r>
            <a:r>
              <a:rPr lang="ar-SA" sz="2400">
                <a:solidFill>
                  <a:schemeClr val="tx2"/>
                </a:solidFill>
                <a:effectLst>
                  <a:outerShdw blurRad="38100" dist="38100" dir="2700000" algn="tl">
                    <a:srgbClr val="000000"/>
                  </a:outerShdw>
                </a:effectLst>
                <a:latin typeface="Times New Roman" pitchFamily="18" charset="0"/>
                <a:cs typeface="Times New Roman" pitchFamily="18" charset="0"/>
              </a:rPr>
              <a:t>–</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ابتدا بايد معادله ترابرد را نزديکي ميله های سوخت و کنترل و ... حل نمود:       </a:t>
            </a:r>
            <a:r>
              <a:rPr lang="fa-IR" sz="2400" i="1" u="sng">
                <a:solidFill>
                  <a:srgbClr val="FF3300"/>
                </a:solidFill>
                <a:effectLst>
                  <a:outerShdw blurRad="38100" dist="38100" dir="2700000" algn="tl">
                    <a:srgbClr val="000000"/>
                  </a:outerShdw>
                </a:effectLst>
                <a:latin typeface="Times New Roman" pitchFamily="18" charset="0"/>
                <a:cs typeface="Times New Roman" pitchFamily="18" charset="0"/>
              </a:rPr>
              <a:t>( محاسبات سلولی)</a:t>
            </a:r>
            <a:r>
              <a:rPr lang="fa-IR" sz="2400" i="1">
                <a:solidFill>
                  <a:srgbClr val="FF3300"/>
                </a:solidFill>
                <a:effectLst>
                  <a:outerShdw blurRad="38100" dist="38100" dir="2700000" algn="tl">
                    <a:srgbClr val="000000"/>
                  </a:outerShdw>
                </a:effectLst>
                <a:latin typeface="Times New Roman" pitchFamily="18" charset="0"/>
                <a:cs typeface="Times New Roman" pitchFamily="18" charset="0"/>
              </a:rPr>
              <a:t>    و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سپس معادله پخش را برای کل راکتور حل  نمود:            </a:t>
            </a:r>
            <a:r>
              <a:rPr lang="fa-IR" sz="2400" i="1" u="sng">
                <a:solidFill>
                  <a:srgbClr val="FF3300"/>
                </a:solidFill>
                <a:effectLst>
                  <a:outerShdw blurRad="38100" dist="38100" dir="2700000" algn="tl">
                    <a:srgbClr val="000000"/>
                  </a:outerShdw>
                </a:effectLst>
                <a:latin typeface="Times New Roman" pitchFamily="18" charset="0"/>
                <a:cs typeface="Times New Roman" pitchFamily="18" charset="0"/>
              </a:rPr>
              <a:t>( محاسبات  قلب).</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a:t>
            </a: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rtl="1">
              <a:lnSpc>
                <a:spcPct val="110000"/>
              </a:lnSpc>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a:t>
            </a:r>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457200" y="0"/>
            <a:ext cx="8991600" cy="135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b="1" u="sng">
                <a:solidFill>
                  <a:schemeClr val="tx2"/>
                </a:solidFill>
                <a:latin typeface="Times New Roman" panose="02020603050405020304" pitchFamily="18" charset="0"/>
                <a:cs typeface="Times New Roman" panose="02020603050405020304" pitchFamily="18" charset="0"/>
              </a:rPr>
              <a:t>Cross-sections, integrated and averaged fluxes, total events</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0region  1     material  1        volume  4.448812E+00</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0                              cross-sections                                          fluxes                                          reactions</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group   diffusion     absorption      nu*fission            rif                     raf            d*flux*vol      absorptions    nu*fissions</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1    1.05282E+00  1.64481E-02  1.05294E-02   1.26004E+00  2.83230E-01  1.32659E+00  2.07252E-02  1.32674E-02</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2    6.74390E-01  1.27931E-01  1.65919E-01   7.36710E-01  1.65597E-01    4.96830E-01  9.42480E-02  1.22235E-01</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thermal 6.74390E-01  1.27931E-01  1.65919E-01  7.36710E-01  1.65597E-01  4.96830E-01  9.42480E-02  1.22235E-01</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total   9.13198E-01  5.75802E-02  6.78613E-02    1.99675E+00  4.48827E-01   1.82342E+00  1.14973E-01  1.35502E-01</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0 region  2     material  2        volume  4.940409E-01</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0                             cross-sections                                               fluxes                                        reactions</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group    diffusion      absorption       nu*fission            rif                 raf             d*flux*vol     absorptions     nu*fissions</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1    1.39837E+00  1.95799E-03  0.00000E+00  1.30924E-01  2.65005E-01  1.83079E-01  2.56347E-04  0.00000E+00</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2    1.03462E+00  2.69098E-02  0.00000E+00  8.79705E-02  1.78063E-01  9.10163E-02  2.36727E-03  0.00000E+00</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thermal 1.03462E+00  2.69098E-02  0.00000E+00  8.79705E-02  1.78063E-01 9.10163E-02  2.36727E-03  0.00000E+00</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total   1.25218E+00  1.19858E-02  0.00000E+00   2.18894E-01  4.43069E-01  2.74096E-01  2.62361E-03  0.00000E+00</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0 region  3     material  7        volume  1.242260E-01</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0                              cross-sections                                         fluxes                                            reactions</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group   diffusion       absorption      nu*fission             rif            raf              d*flux*vol      absorptions      nu*fissions</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1    0.00000E+00  0.00000E+00  0.00000E+00 3.14150E-02  2.52886E-01  0.00000E+00  0.00000E+00  0.00000E+00</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2    0.00000E+00  0.00000E+00  0.00000E+00  2.32702E-02  1.87321E-01 0.00000E+00  0.00000E+00  0.00000E+00</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thermal 0.00000E+00  0.00000E+00  0.00000E+00 2.32702E-02  1.87321E-01  0.00000E+00  0.00000E+00 0.00000E+00</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total   0.00000E+00  0.00000E+00  0.00000E+00  5.46852E-02  4.40208E-01   0.00000E+00  0.00000E+00  0.00000E+00</a:t>
            </a:r>
          </a:p>
          <a:p>
            <a:pPr eaLnBrk="1" hangingPunct="1">
              <a:spcBef>
                <a:spcPct val="50000"/>
              </a:spcBef>
            </a:pPr>
            <a:endParaRPr lang="en-US" sz="1400">
              <a:solidFill>
                <a:schemeClr val="tx2"/>
              </a:solidFill>
              <a:latin typeface="Times New Roman" panose="02020603050405020304" pitchFamily="18" charset="0"/>
              <a:cs typeface="Times New Roman" panose="02020603050405020304" pitchFamily="18" charset="0"/>
            </a:endParaRP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0region  4     material  1        volume  2.669287E+01</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0                  cross-sections                           fluxes                              reactions</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group   diffusion   absorption   nu*fission            rif          raf           d*flux*vol  absorptions  nu*fissions</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1    1.05282E+00  1.64481E-02  1.05294E-02       6.86010E+00  2.57001E-01       7.22246E+00  1.12836E-01  7.22324E-02</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2    6.74390E-01  1.27931E-01  1.65919E-01       5.44525E+00  2.03997E-01       3.67222E+00  6.96616E-01  9.03473E-01</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thermal 6.74390E-01  1.27931E-01  1.65919E-01       5.44525E+00  2.03997E-01       3.67222E+00  6.96616E-01  9.03473E-01</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total   8.85362E-01  6.57804E-02  7.92911E-02       1.23054E+01  4.60998E-01       1.08947E+01  8.09452E-01  9.75706E-01</a:t>
            </a:r>
          </a:p>
          <a:p>
            <a:pPr eaLnBrk="1" hangingPunct="1">
              <a:spcBef>
                <a:spcPct val="50000"/>
              </a:spcBef>
            </a:pPr>
            <a:endParaRPr lang="en-US" sz="1400">
              <a:solidFill>
                <a:schemeClr val="tx2"/>
              </a:solidFill>
              <a:latin typeface="Times New Roman" panose="02020603050405020304" pitchFamily="18" charset="0"/>
              <a:cs typeface="Times New Roman" panose="02020603050405020304" pitchFamily="18" charset="0"/>
            </a:endParaRPr>
          </a:p>
          <a:p>
            <a:pPr eaLnBrk="1" hangingPunct="1">
              <a:spcBef>
                <a:spcPct val="50000"/>
              </a:spcBef>
            </a:pPr>
            <a:r>
              <a:rPr lang="en-US" sz="800">
                <a:solidFill>
                  <a:schemeClr val="tx2"/>
                </a:solidFill>
                <a:latin typeface="Times New Roman" panose="02020603050405020304" pitchFamily="18" charset="0"/>
                <a:cs typeface="Times New Roman" panose="02020603050405020304" pitchFamily="18" charset="0"/>
              </a:rPr>
              <a:t>0region  5     material  2        volume  2.964243E+00</a:t>
            </a:r>
          </a:p>
          <a:p>
            <a:pPr eaLnBrk="1" hangingPunct="1">
              <a:spcBef>
                <a:spcPct val="50000"/>
              </a:spcBef>
            </a:pPr>
            <a:r>
              <a:rPr lang="en-US" sz="800">
                <a:solidFill>
                  <a:schemeClr val="tx2"/>
                </a:solidFill>
                <a:latin typeface="Times New Roman" panose="02020603050405020304" pitchFamily="18" charset="0"/>
                <a:cs typeface="Times New Roman" panose="02020603050405020304" pitchFamily="18" charset="0"/>
              </a:rPr>
              <a:t>0                  cross-sections                           fluxes                              reactions</a:t>
            </a:r>
          </a:p>
          <a:p>
            <a:pPr eaLnBrk="1" hangingPunct="1">
              <a:spcBef>
                <a:spcPct val="50000"/>
              </a:spcBef>
            </a:pPr>
            <a:r>
              <a:rPr lang="en-US" sz="800">
                <a:solidFill>
                  <a:schemeClr val="tx2"/>
                </a:solidFill>
                <a:latin typeface="Times New Roman" panose="02020603050405020304" pitchFamily="18" charset="0"/>
                <a:cs typeface="Times New Roman" panose="02020603050405020304" pitchFamily="18" charset="0"/>
              </a:rPr>
              <a:t>  group   diffusion   absorption   nu*fission            rif          raf           d*flux*vol  absorptions  nu*fissions</a:t>
            </a:r>
          </a:p>
          <a:p>
            <a:pPr eaLnBrk="1" hangingPunct="1">
              <a:spcBef>
                <a:spcPct val="50000"/>
              </a:spcBef>
            </a:pPr>
            <a:r>
              <a:rPr lang="en-US" sz="800">
                <a:solidFill>
                  <a:schemeClr val="tx2"/>
                </a:solidFill>
                <a:latin typeface="Times New Roman" panose="02020603050405020304" pitchFamily="18" charset="0"/>
                <a:cs typeface="Times New Roman" panose="02020603050405020304" pitchFamily="18" charset="0"/>
              </a:rPr>
              <a:t>    1    1.39837E+00  1.95799E-03  0.00000E+00       7.12795E-01  2.40464E-01       9.96749E-01  1.39565E-03  0.00000E+00</a:t>
            </a:r>
          </a:p>
          <a:p>
            <a:pPr eaLnBrk="1" hangingPunct="1">
              <a:spcBef>
                <a:spcPct val="50000"/>
              </a:spcBef>
            </a:pPr>
            <a:r>
              <a:rPr lang="en-US" sz="800">
                <a:solidFill>
                  <a:schemeClr val="tx2"/>
                </a:solidFill>
                <a:latin typeface="Times New Roman" panose="02020603050405020304" pitchFamily="18" charset="0"/>
                <a:cs typeface="Times New Roman" panose="02020603050405020304" pitchFamily="18" charset="0"/>
              </a:rPr>
              <a:t>    2    1.03462E+00  2.69098E-02  0.00000E+00       6.50216E-01  2.19353E-01       6.72729E-01  1.74972E-02  0.00000E+00</a:t>
            </a:r>
          </a:p>
          <a:p>
            <a:pPr eaLnBrk="1" hangingPunct="1">
              <a:spcBef>
                <a:spcPct val="50000"/>
              </a:spcBef>
            </a:pPr>
            <a:r>
              <a:rPr lang="en-US" sz="800">
                <a:solidFill>
                  <a:schemeClr val="tx2"/>
                </a:solidFill>
                <a:latin typeface="Times New Roman" panose="02020603050405020304" pitchFamily="18" charset="0"/>
                <a:cs typeface="Times New Roman" panose="02020603050405020304" pitchFamily="18" charset="0"/>
              </a:rPr>
              <a:t> thermal 1.03462E+00  2.69098E-02  0.00000E+00       6.50216E-01  2.19353E-01       6.72729E-01  1.74972E-02  0.00000E+00</a:t>
            </a:r>
          </a:p>
          <a:p>
            <a:pPr eaLnBrk="1" hangingPunct="1">
              <a:spcBef>
                <a:spcPct val="50000"/>
              </a:spcBef>
            </a:pPr>
            <a:r>
              <a:rPr lang="en-US" sz="800">
                <a:solidFill>
                  <a:schemeClr val="tx2"/>
                </a:solidFill>
                <a:latin typeface="Times New Roman" panose="02020603050405020304" pitchFamily="18" charset="0"/>
                <a:cs typeface="Times New Roman" panose="02020603050405020304" pitchFamily="18" charset="0"/>
              </a:rPr>
              <a:t> total   1.22485E+00  1.38611E-02  0.00000E+00       1.36301E+00  4.59818E-01       1.66948E+00  1.88928E-02  0.00000E+00</a:t>
            </a:r>
          </a:p>
          <a:p>
            <a:pPr eaLnBrk="1" hangingPunct="1">
              <a:spcBef>
                <a:spcPct val="50000"/>
              </a:spcBef>
            </a:pPr>
            <a:endParaRPr lang="en-US" sz="800">
              <a:solidFill>
                <a:schemeClr val="tx2"/>
              </a:solidFill>
              <a:latin typeface="Times New Roman" panose="02020603050405020304" pitchFamily="18" charset="0"/>
              <a:cs typeface="Times New Roman" panose="02020603050405020304" pitchFamily="18" charset="0"/>
            </a:endParaRPr>
          </a:p>
          <a:p>
            <a:pPr eaLnBrk="1" hangingPunct="1">
              <a:spcBef>
                <a:spcPct val="50000"/>
              </a:spcBef>
            </a:pPr>
            <a:r>
              <a:rPr lang="en-US" sz="800">
                <a:solidFill>
                  <a:schemeClr val="tx2"/>
                </a:solidFill>
                <a:latin typeface="Times New Roman" panose="02020603050405020304" pitchFamily="18" charset="0"/>
                <a:cs typeface="Times New Roman" panose="02020603050405020304" pitchFamily="18" charset="0"/>
              </a:rPr>
              <a:t>0region  6     material  3        volume  1.641732E+01</a:t>
            </a:r>
          </a:p>
          <a:p>
            <a:pPr eaLnBrk="1" hangingPunct="1">
              <a:spcBef>
                <a:spcPct val="50000"/>
              </a:spcBef>
            </a:pPr>
            <a:r>
              <a:rPr lang="en-US" sz="800">
                <a:solidFill>
                  <a:schemeClr val="tx2"/>
                </a:solidFill>
                <a:latin typeface="Times New Roman" panose="02020603050405020304" pitchFamily="18" charset="0"/>
                <a:cs typeface="Times New Roman" panose="02020603050405020304" pitchFamily="18" charset="0"/>
              </a:rPr>
              <a:t>0                  cross-sections                           fluxes                              reactions</a:t>
            </a:r>
          </a:p>
          <a:p>
            <a:pPr eaLnBrk="1" hangingPunct="1">
              <a:spcBef>
                <a:spcPct val="50000"/>
              </a:spcBef>
            </a:pPr>
            <a:r>
              <a:rPr lang="en-US" sz="800">
                <a:solidFill>
                  <a:schemeClr val="tx2"/>
                </a:solidFill>
                <a:latin typeface="Times New Roman" panose="02020603050405020304" pitchFamily="18" charset="0"/>
                <a:cs typeface="Times New Roman" panose="02020603050405020304" pitchFamily="18" charset="0"/>
              </a:rPr>
              <a:t>  group   diffusion   absorption   nu*fission            rif          raf           d*flux*vol  absorptions  nu*fissions</a:t>
            </a:r>
          </a:p>
          <a:p>
            <a:pPr eaLnBrk="1" hangingPunct="1">
              <a:spcBef>
                <a:spcPct val="50000"/>
              </a:spcBef>
            </a:pPr>
            <a:r>
              <a:rPr lang="en-US" sz="800">
                <a:solidFill>
                  <a:schemeClr val="tx2"/>
                </a:solidFill>
                <a:latin typeface="Times New Roman" panose="02020603050405020304" pitchFamily="18" charset="0"/>
                <a:cs typeface="Times New Roman" panose="02020603050405020304" pitchFamily="18" charset="0"/>
              </a:rPr>
              <a:t>    1    1.45126E+00 -1.84009E-06  0.00000E+00       3.76724E+00  2.29467E-01       5.46726E+00 -6.93207E-06  0.00000E+00</a:t>
            </a:r>
          </a:p>
          <a:p>
            <a:pPr eaLnBrk="1" hangingPunct="1">
              <a:spcBef>
                <a:spcPct val="50000"/>
              </a:spcBef>
            </a:pPr>
            <a:r>
              <a:rPr lang="en-US" sz="800">
                <a:solidFill>
                  <a:schemeClr val="tx2"/>
                </a:solidFill>
                <a:latin typeface="Times New Roman" panose="02020603050405020304" pitchFamily="18" charset="0"/>
                <a:cs typeface="Times New Roman" panose="02020603050405020304" pitchFamily="18" charset="0"/>
              </a:rPr>
              <a:t>    2    8.80540E-01  7.51574E-05  0.00000E+00       3.78844E+00  2.30758E-01       3.33587E+00  2.84729E-04  0.00000E+00</a:t>
            </a:r>
          </a:p>
          <a:p>
            <a:pPr eaLnBrk="1" hangingPunct="1">
              <a:spcBef>
                <a:spcPct val="50000"/>
              </a:spcBef>
            </a:pPr>
            <a:r>
              <a:rPr lang="en-US" sz="800">
                <a:solidFill>
                  <a:schemeClr val="tx2"/>
                </a:solidFill>
                <a:latin typeface="Times New Roman" panose="02020603050405020304" pitchFamily="18" charset="0"/>
                <a:cs typeface="Times New Roman" panose="02020603050405020304" pitchFamily="18" charset="0"/>
              </a:rPr>
              <a:t> thermal 8.80540E-01  7.51574E-05  0.00000E+00       3.78844E+00  2.30758E-01       3.33587E+00  2.84729E-04  0.00000E+00</a:t>
            </a:r>
          </a:p>
          <a:p>
            <a:pPr eaLnBrk="1" hangingPunct="1">
              <a:spcBef>
                <a:spcPct val="50000"/>
              </a:spcBef>
            </a:pPr>
            <a:r>
              <a:rPr lang="en-US" sz="800">
                <a:solidFill>
                  <a:schemeClr val="tx2"/>
                </a:solidFill>
                <a:latin typeface="Times New Roman" panose="02020603050405020304" pitchFamily="18" charset="0"/>
                <a:cs typeface="Times New Roman" panose="02020603050405020304" pitchFamily="18" charset="0"/>
              </a:rPr>
              <a:t> total   1.16510E+00  3.67667E-05  0.00000E+00       7.55568E+00  4.60226E-01       8.80313E+00  2.77797E-04  0.00000E+00</a:t>
            </a:r>
          </a:p>
        </p:txBody>
      </p:sp>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117600" y="400050"/>
            <a:ext cx="7010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endParaRPr lang="fa-IR" sz="2400">
              <a:latin typeface="Times New Roman" panose="02020603050405020304" pitchFamily="18" charset="0"/>
              <a:cs typeface="Times New Roman" panose="02020603050405020304" pitchFamily="18" charset="0"/>
            </a:endParaRPr>
          </a:p>
        </p:txBody>
      </p:sp>
      <p:sp>
        <p:nvSpPr>
          <p:cNvPr id="87043" name="Rectangle 3"/>
          <p:cNvSpPr>
            <a:spLocks noChangeArrowheads="1"/>
          </p:cNvSpPr>
          <p:nvPr/>
        </p:nvSpPr>
        <p:spPr bwMode="auto">
          <a:xfrm>
            <a:off x="508000" y="57150"/>
            <a:ext cx="8229600" cy="651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0region  7     material  7        volume  7.453471E-01</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0                  cross-sections                           fluxes                              reactions</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group   diffusion   absorption   nu*fission            rif          raf           d*flux*vol  absorptions  nu*fissions</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1    0.00000E+00  0.00000E+00  0.00000E+00       1.71033E-01  2.29467E-01       0.00000E+00  0.00000E+00  0.00000E+00</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2    0.00000E+00  0.00000E+00  0.00000E+00       1.71995E-01  2.30758E-01       0.00000E+00  0.00000E+00  0.00000E+00</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thermal 0.00000E+00  0.00000E+00  0.00000E+00       1.71995E-01  2.30758E-01       0.00000E+00  0.00000E+00  0.00000E+00</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total   0.00000E+00  0.00000E+00  0.00000E+00       3.43028E-01  4.60226E-01       0.00000E+00  0.00000E+00  0.00000E+00</a:t>
            </a:r>
          </a:p>
          <a:p>
            <a:pPr eaLnBrk="1" hangingPunct="1">
              <a:spcBef>
                <a:spcPct val="50000"/>
              </a:spcBef>
            </a:pPr>
            <a:endParaRPr lang="en-US" sz="800" b="1">
              <a:solidFill>
                <a:schemeClr val="tx2"/>
              </a:solidFill>
              <a:latin typeface="Times New Roman" panose="02020603050405020304" pitchFamily="18" charset="0"/>
              <a:cs typeface="Times New Roman" panose="02020603050405020304" pitchFamily="18" charset="0"/>
            </a:endParaRP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0region  8     material  3        volume  1.634130E+00</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0                  cross-sections                           fluxes                              reactions</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group   diffusion   absorption   nu*fission            rif          raf           d*flux*vol  absorptions  nu*fissions</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1    1.45126E+00 -1.84009E-06  0.00000E+00       3.40439E-01  2.08330E-01       4.94067E-01 -6.26439E-07  0.00000E+00</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2    8.80540E-01  7.51574E-05  0.00000E+00       4.29755E-01  2.62987E-01       3.78416E-01  3.22992E-05  0.00000E+00</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thermal 8.80540E-01  7.51574E-05  0.00000E+00       4.29755E-01  2.62987E-01       3.78416E-01  3.22992E-05  0.00000E+00</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total   1.13281E+00  4.11232E-05  0.00000E+00       7.70194E-01  4.71317E-01       8.72483E-01  3.16728E-05  0.00000E+00</a:t>
            </a:r>
          </a:p>
          <a:p>
            <a:pPr eaLnBrk="1" hangingPunct="1">
              <a:spcBef>
                <a:spcPct val="50000"/>
              </a:spcBef>
            </a:pPr>
            <a:endParaRPr lang="en-US" sz="800" b="1">
              <a:solidFill>
                <a:schemeClr val="tx2"/>
              </a:solidFill>
              <a:latin typeface="Times New Roman" panose="02020603050405020304" pitchFamily="18" charset="0"/>
              <a:cs typeface="Times New Roman" panose="02020603050405020304" pitchFamily="18" charset="0"/>
            </a:endParaRP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0region  9     material  4        volume  1.127507E+01</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0                  cross-sections                           fluxes                              reactions</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group   diffusion   absorption   nu*fission            rif          raf           d*flux*vol  absorptions  nu*fissions</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1    1.37755E+00  1.68995E-03  0.00000E+00       2.17502E+00  1.92905E-01       2.99620E+00  3.67568E-03  0.00000E+00</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2    1.10640E+00  6.08430E-03  0.00000E+00       3.13440E+00  2.77994E-01       3.46791E+00  1.90706E-02  0.00000E+00</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thermal 1.10640E+00  6.08430E-03  0.00000E+00       3.13440E+00  2.77994E-01       3.46791E+00  1.90706E-02  0.00000E+00</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total   1.21748E+00  4.28414E-03  0.00000E+00       5.30942E+00  4.70899E-01       6.46411E+00  2.27463E-02  0.00000E+00</a:t>
            </a:r>
          </a:p>
          <a:p>
            <a:pPr eaLnBrk="1" hangingPunct="1">
              <a:spcBef>
                <a:spcPct val="50000"/>
              </a:spcBef>
            </a:pPr>
            <a:endParaRPr lang="en-US" sz="800" b="1">
              <a:solidFill>
                <a:schemeClr val="tx2"/>
              </a:solidFill>
              <a:latin typeface="Times New Roman" panose="02020603050405020304" pitchFamily="18" charset="0"/>
              <a:cs typeface="Times New Roman" panose="02020603050405020304" pitchFamily="18" charset="0"/>
            </a:endParaRP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0region 10     material  7        volume  1.771985E+01</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0                  cross-sections                           fluxes                              reactions</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group   diffusion   absorption   nu*fission            rif          raf           d*flux*vol  absorptions  nu*fissions</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1    0.00000E+00  0.00000E+00  0.00000E+00       3.14892E+00  1.77706E-01       0.00000E+00  0.00000E+00  0.00000E+00</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2    0.00000E+00  0.00000E+00  0.00000E+00       5.20930E+00  2.93981E-01       0.00000E+00  0.00000E+00  0.00000E+00</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thermal 0.00000E+00  0.00000E+00  0.00000E+00       5.20930E+00  2.93981E-01       0.00000E+00  0.00000E+00  0.00000E+00</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total   0.00000E+00  0.00000E+00  0.00000E+00       8.35822E+00  4.71687E-01       0.00000E+00  0.00000E+00  0.00000E+00</a:t>
            </a:r>
          </a:p>
          <a:p>
            <a:pPr eaLnBrk="1" hangingPunct="1">
              <a:spcBef>
                <a:spcPct val="50000"/>
              </a:spcBef>
            </a:pPr>
            <a:endParaRPr lang="en-US" sz="800" b="1">
              <a:solidFill>
                <a:schemeClr val="tx2"/>
              </a:solidFill>
              <a:latin typeface="Times New Roman" panose="02020603050405020304" pitchFamily="18" charset="0"/>
              <a:cs typeface="Times New Roman" panose="02020603050405020304" pitchFamily="18" charset="0"/>
            </a:endParaRP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0region 11     material  5        volume  4.305314E+00</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0                  cross-sections                           fluxes                              reactions</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group   diffusion   absorption   nu*fission            rif          raf           d*flux*vol  absorptions  nu*fissions</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1    2.94824E+00  4.89111E-04  0.00000E+00       7.44068E-01  1.72826E-01       2.19369E+00  3.63932E-04  0.00000E+00</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2    3.54264E+00  1.06922E-02  0.00000E+00       1.28448E+00  2.98348E-01       4.55044E+00  1.37339E-02  0.00000E+00</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thermal 3.54264E+00  1.06922E-02  0.00000E+00       1.28448E+00  2.98348E-01       4.55044E+00  1.37339E-02  0.00000E+00</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total   3.32461E+00  6.94970E-03  0.00000E+00       2.02855E+00  4.71173E-01       6.74413E+00  1.40978E-02  0.00000E+00</a:t>
            </a:r>
          </a:p>
          <a:p>
            <a:pPr eaLnBrk="1" hangingPunct="1">
              <a:spcBef>
                <a:spcPct val="50000"/>
              </a:spcBef>
            </a:pPr>
            <a:endParaRPr lang="en-US" sz="800" b="1">
              <a:solidFill>
                <a:schemeClr val="tx2"/>
              </a:solidFill>
              <a:latin typeface="Times New Roman" panose="02020603050405020304" pitchFamily="18" charset="0"/>
              <a:cs typeface="Times New Roman" panose="02020603050405020304" pitchFamily="18" charset="0"/>
            </a:endParaRP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0region 12     material  6        volume  5.892777E+02</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0                  cross-sections                           fluxes                              reactions</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group   diffusion   absorption   nu*fission            rif          raf           d*flux*vol  absorptions  nu*fissions</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1    1.32401E+00  1.39514E-06  0.00000E+00       7.52320E+01  1.27668E-01       9.96076E+01  1.04959E-04  0.00000E+00</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2    8.59017E-01  8.10059E-05  0.00000E+00       2.07396E+02  3.51950E-01       1.78157E+02  1.68003E-02  0.00000E+00</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thermal 8.59017E-01  8.10059E-05  0.00000E+00       2.07396E+02  3.51950E-01       1.78157E+02  1.68003E-02  0.00000E+00</a:t>
            </a:r>
          </a:p>
          <a:p>
            <a:pPr eaLnBrk="1" hangingPunct="1">
              <a:spcBef>
                <a:spcPct val="50000"/>
              </a:spcBef>
            </a:pPr>
            <a:r>
              <a:rPr lang="en-US" sz="800" b="1">
                <a:solidFill>
                  <a:schemeClr val="tx2"/>
                </a:solidFill>
                <a:latin typeface="Times New Roman" panose="02020603050405020304" pitchFamily="18" charset="0"/>
                <a:cs typeface="Times New Roman" panose="02020603050405020304" pitchFamily="18" charset="0"/>
              </a:rPr>
              <a:t> total   9.82791E-01  5.98145E-05  0.00000E+00       2.82628E+02  4.79618E-01       2.77764E+02  1.69053E-02  0.00000E+00</a:t>
            </a:r>
          </a:p>
        </p:txBody>
      </p:sp>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203200" y="0"/>
            <a:ext cx="9245600"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400">
                <a:latin typeface="Times New Roman" panose="02020603050405020304" pitchFamily="18" charset="0"/>
                <a:cs typeface="Times New Roman" panose="02020603050405020304" pitchFamily="18" charset="0"/>
              </a:rPr>
              <a:t> </a:t>
            </a:r>
            <a:r>
              <a:rPr lang="en-US" sz="2000" b="1" u="sng">
                <a:solidFill>
                  <a:srgbClr val="FF33CC"/>
                </a:solidFill>
                <a:latin typeface="Times New Roman" panose="02020603050405020304" pitchFamily="18" charset="0"/>
                <a:cs typeface="Times New Roman" panose="02020603050405020304" pitchFamily="18" charset="0"/>
              </a:rPr>
              <a:t>Cell             volume  6.760989E+02</a:t>
            </a:r>
          </a:p>
          <a:p>
            <a:pPr eaLnBrk="1" hangingPunct="1">
              <a:spcBef>
                <a:spcPct val="50000"/>
              </a:spcBef>
            </a:pPr>
            <a:r>
              <a:rPr lang="en-US" sz="1000">
                <a:latin typeface="Times New Roman" panose="02020603050405020304" pitchFamily="18" charset="0"/>
                <a:cs typeface="Times New Roman" panose="02020603050405020304" pitchFamily="18" charset="0"/>
              </a:rPr>
              <a:t>0                                      </a:t>
            </a:r>
            <a:r>
              <a:rPr lang="en-US" sz="1400">
                <a:solidFill>
                  <a:schemeClr val="tx2"/>
                </a:solidFill>
                <a:latin typeface="Times New Roman" panose="02020603050405020304" pitchFamily="18" charset="0"/>
                <a:cs typeface="Times New Roman" panose="02020603050405020304" pitchFamily="18" charset="0"/>
              </a:rPr>
              <a:t>cross-sections                                    </a:t>
            </a:r>
            <a:r>
              <a:rPr lang="fa-IR" sz="1400">
                <a:solidFill>
                  <a:schemeClr val="tx2"/>
                </a:solidFill>
                <a:latin typeface="Times New Roman" panose="02020603050405020304" pitchFamily="18" charset="0"/>
                <a:cs typeface="Times New Roman" panose="02020603050405020304" pitchFamily="18" charset="0"/>
              </a:rPr>
              <a:t>      </a:t>
            </a:r>
            <a:r>
              <a:rPr lang="en-US" sz="1400">
                <a:solidFill>
                  <a:schemeClr val="tx2"/>
                </a:solidFill>
                <a:latin typeface="Times New Roman" panose="02020603050405020304" pitchFamily="18" charset="0"/>
                <a:cs typeface="Times New Roman" panose="02020603050405020304" pitchFamily="18" charset="0"/>
              </a:rPr>
              <a:t>    fluxes                                                   reactions</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group   diffusion        absorption     nu*fission               rif                   raf                      d*flux*vol   absorptions   nu*fissions</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1    1.27400E+00  1.47345E-03  9.04051E-04       9.45740E+01  1.39882E-01    1.20488E+02  1.39350E-01  8.54998E-02</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2    8.53145E-01  3.76886E-03  4.49167E-03        2.28358E+02  3.37758E-01    1.94822E+02  8.60650E-01  1.02571E+00</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thermal 8.53145E-01  3.76886E-03  4.49167E-03    2.28358E+02  3.37758E-01    1.94822E+02  8.60650E-01  1.02571E+00</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total      9.76398E-01  3.09663E-03  3.44100E-03    3.22932E+02   4.77640E-01    3.15310E+02  1.00000E+00  1.11121E+00</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0cell average scattering cross sections</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1                       2</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1  2.3531E-01  9.2285E-03</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2  3.9517E-05  3.7469E-01</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0                          modified</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a:t>
            </a:r>
            <a:r>
              <a:rPr lang="en-US" sz="1600" b="1" u="sng">
                <a:solidFill>
                  <a:srgbClr val="CCECFF"/>
                </a:solidFill>
                <a:latin typeface="Times New Roman" panose="02020603050405020304" pitchFamily="18" charset="0"/>
                <a:cs typeface="Times New Roman" panose="02020603050405020304" pitchFamily="18" charset="0"/>
              </a:rPr>
              <a:t>group  </a:t>
            </a:r>
            <a:r>
              <a:rPr lang="fa-IR" sz="1600" b="1" u="sng">
                <a:solidFill>
                  <a:srgbClr val="CCECFF"/>
                </a:solidFill>
                <a:latin typeface="Times New Roman" panose="02020603050405020304" pitchFamily="18" charset="0"/>
                <a:cs typeface="Times New Roman" panose="02020603050405020304" pitchFamily="18" charset="0"/>
              </a:rPr>
              <a:t> </a:t>
            </a:r>
            <a:r>
              <a:rPr lang="en-US" sz="1600" b="1" u="sng">
                <a:solidFill>
                  <a:srgbClr val="CCECFF"/>
                </a:solidFill>
                <a:latin typeface="Times New Roman" panose="02020603050405020304" pitchFamily="18" charset="0"/>
                <a:cs typeface="Times New Roman" panose="02020603050405020304" pitchFamily="18" charset="0"/>
              </a:rPr>
              <a:t>  removals     </a:t>
            </a:r>
            <a:r>
              <a:rPr lang="fa-IR" sz="1600" b="1" u="sng">
                <a:solidFill>
                  <a:srgbClr val="CCECFF"/>
                </a:solidFill>
                <a:latin typeface="Times New Roman" panose="02020603050405020304" pitchFamily="18" charset="0"/>
                <a:cs typeface="Times New Roman" panose="02020603050405020304" pitchFamily="18" charset="0"/>
              </a:rPr>
              <a:t>          </a:t>
            </a:r>
            <a:r>
              <a:rPr lang="en-US" sz="1600" b="1" u="sng">
                <a:solidFill>
                  <a:srgbClr val="CCECFF"/>
                </a:solidFill>
                <a:latin typeface="Times New Roman" panose="02020603050405020304" pitchFamily="18" charset="0"/>
                <a:cs typeface="Times New Roman" panose="02020603050405020304" pitchFamily="18" charset="0"/>
              </a:rPr>
              <a:t>ectrum        </a:t>
            </a:r>
            <a:r>
              <a:rPr lang="fa-IR" sz="1600" b="1" u="sng">
                <a:solidFill>
                  <a:srgbClr val="CCECFF"/>
                </a:solidFill>
                <a:latin typeface="Times New Roman" panose="02020603050405020304" pitchFamily="18" charset="0"/>
                <a:cs typeface="Times New Roman" panose="02020603050405020304" pitchFamily="18" charset="0"/>
              </a:rPr>
              <a:t> </a:t>
            </a:r>
            <a:r>
              <a:rPr lang="en-US" sz="1600" b="1" u="sng">
                <a:solidFill>
                  <a:srgbClr val="CCECFF"/>
                </a:solidFill>
                <a:latin typeface="Times New Roman" panose="02020603050405020304" pitchFamily="18" charset="0"/>
                <a:cs typeface="Times New Roman" panose="02020603050405020304" pitchFamily="18" charset="0"/>
              </a:rPr>
              <a:t>      </a:t>
            </a:r>
            <a:r>
              <a:rPr lang="fa-IR" sz="1600" b="1" u="sng">
                <a:solidFill>
                  <a:srgbClr val="CCECFF"/>
                </a:solidFill>
                <a:latin typeface="Times New Roman" panose="02020603050405020304" pitchFamily="18" charset="0"/>
                <a:cs typeface="Times New Roman" panose="02020603050405020304" pitchFamily="18" charset="0"/>
              </a:rPr>
              <a:t> </a:t>
            </a:r>
            <a:r>
              <a:rPr lang="en-US" sz="1600" b="1" u="sng">
                <a:solidFill>
                  <a:srgbClr val="CCECFF"/>
                </a:solidFill>
                <a:latin typeface="Times New Roman" panose="02020603050405020304" pitchFamily="18" charset="0"/>
                <a:cs typeface="Times New Roman" panose="02020603050405020304" pitchFamily="18" charset="0"/>
              </a:rPr>
              <a:t> p       </a:t>
            </a:r>
            <a:r>
              <a:rPr lang="fa-IR" sz="1600" b="1" u="sng">
                <a:solidFill>
                  <a:srgbClr val="CCECFF"/>
                </a:solidFill>
                <a:latin typeface="Times New Roman" panose="02020603050405020304" pitchFamily="18" charset="0"/>
                <a:cs typeface="Times New Roman" panose="02020603050405020304" pitchFamily="18" charset="0"/>
              </a:rPr>
              <a:t>        </a:t>
            </a:r>
            <a:r>
              <a:rPr lang="en-US" sz="1600" b="1" u="sng">
                <a:solidFill>
                  <a:srgbClr val="CCECFF"/>
                </a:solidFill>
                <a:latin typeface="Times New Roman" panose="02020603050405020304" pitchFamily="18" charset="0"/>
                <a:cs typeface="Times New Roman" panose="02020603050405020304" pitchFamily="18" charset="0"/>
              </a:rPr>
              <a:t> </a:t>
            </a:r>
            <a:r>
              <a:rPr lang="fa-IR" sz="1600" b="1" u="sng">
                <a:solidFill>
                  <a:srgbClr val="CCECFF"/>
                </a:solidFill>
                <a:latin typeface="Times New Roman" panose="02020603050405020304" pitchFamily="18" charset="0"/>
                <a:cs typeface="Times New Roman" panose="02020603050405020304" pitchFamily="18" charset="0"/>
              </a:rPr>
              <a:t>    </a:t>
            </a:r>
            <a:r>
              <a:rPr lang="en-US" sz="1600" b="1" u="sng">
                <a:solidFill>
                  <a:srgbClr val="CCECFF"/>
                </a:solidFill>
                <a:latin typeface="Times New Roman" panose="02020603050405020304" pitchFamily="18" charset="0"/>
                <a:cs typeface="Times New Roman" panose="02020603050405020304" pitchFamily="18" charset="0"/>
              </a:rPr>
              <a:t>   eta.f</a:t>
            </a:r>
          </a:p>
          <a:p>
            <a:pPr eaLnBrk="1" hangingPunct="1">
              <a:spcBef>
                <a:spcPct val="50000"/>
              </a:spcBef>
            </a:pPr>
            <a:r>
              <a:rPr lang="en-US" sz="1600">
                <a:solidFill>
                  <a:srgbClr val="CCECFF"/>
                </a:solidFill>
                <a:latin typeface="Times New Roman" panose="02020603050405020304" pitchFamily="18" charset="0"/>
                <a:cs typeface="Times New Roman" panose="02020603050405020304" pitchFamily="18" charset="0"/>
              </a:rPr>
              <a:t>             1    8.637521E-01 </a:t>
            </a:r>
            <a:r>
              <a:rPr lang="fa-IR" sz="1600">
                <a:solidFill>
                  <a:srgbClr val="CCECFF"/>
                </a:solidFill>
                <a:latin typeface="Times New Roman" panose="02020603050405020304" pitchFamily="18" charset="0"/>
                <a:cs typeface="Times New Roman" panose="02020603050405020304" pitchFamily="18" charset="0"/>
              </a:rPr>
              <a:t> </a:t>
            </a:r>
            <a:r>
              <a:rPr lang="en-US" sz="1600">
                <a:solidFill>
                  <a:srgbClr val="CCECFF"/>
                </a:solidFill>
                <a:latin typeface="Times New Roman" panose="02020603050405020304" pitchFamily="18" charset="0"/>
                <a:cs typeface="Times New Roman" panose="02020603050405020304" pitchFamily="18" charset="0"/>
              </a:rPr>
              <a:t> 9.999721E-01  </a:t>
            </a:r>
            <a:r>
              <a:rPr lang="fa-IR" sz="1600">
                <a:solidFill>
                  <a:srgbClr val="CCECFF"/>
                </a:solidFill>
                <a:latin typeface="Times New Roman" panose="02020603050405020304" pitchFamily="18" charset="0"/>
                <a:cs typeface="Times New Roman" panose="02020603050405020304" pitchFamily="18" charset="0"/>
              </a:rPr>
              <a:t>  </a:t>
            </a:r>
            <a:r>
              <a:rPr lang="en-US" sz="1600">
                <a:solidFill>
                  <a:srgbClr val="CCECFF"/>
                </a:solidFill>
                <a:latin typeface="Times New Roman" panose="02020603050405020304" pitchFamily="18" charset="0"/>
                <a:cs typeface="Times New Roman" panose="02020603050405020304" pitchFamily="18" charset="0"/>
              </a:rPr>
              <a:t>8.637762E-01  </a:t>
            </a:r>
            <a:r>
              <a:rPr lang="fa-IR" sz="1600">
                <a:solidFill>
                  <a:srgbClr val="CCECFF"/>
                </a:solidFill>
                <a:latin typeface="Times New Roman" panose="02020603050405020304" pitchFamily="18" charset="0"/>
                <a:cs typeface="Times New Roman" panose="02020603050405020304" pitchFamily="18" charset="0"/>
              </a:rPr>
              <a:t>   </a:t>
            </a:r>
            <a:r>
              <a:rPr lang="en-US" sz="1600">
                <a:solidFill>
                  <a:srgbClr val="CCECFF"/>
                </a:solidFill>
                <a:latin typeface="Times New Roman" panose="02020603050405020304" pitchFamily="18" charset="0"/>
                <a:cs typeface="Times New Roman" panose="02020603050405020304" pitchFamily="18" charset="0"/>
              </a:rPr>
              <a:t>6.135614E-01</a:t>
            </a:r>
          </a:p>
          <a:p>
            <a:pPr eaLnBrk="1" hangingPunct="1">
              <a:spcBef>
                <a:spcPct val="50000"/>
              </a:spcBef>
            </a:pPr>
            <a:r>
              <a:rPr lang="en-US" sz="1600">
                <a:solidFill>
                  <a:srgbClr val="CCECFF"/>
                </a:solidFill>
                <a:latin typeface="Times New Roman" panose="02020603050405020304" pitchFamily="18" charset="0"/>
                <a:cs typeface="Times New Roman" panose="02020603050405020304" pitchFamily="18" charset="0"/>
              </a:rPr>
              <a:t>             2    0.000000E+00  0.000000E+00  0.000000E+00  1.191782E+00</a:t>
            </a:r>
          </a:p>
          <a:p>
            <a:pPr eaLnBrk="1" hangingPunct="1">
              <a:spcBef>
                <a:spcPct val="50000"/>
              </a:spcBef>
            </a:pPr>
            <a:r>
              <a:rPr lang="en-US" sz="1600">
                <a:solidFill>
                  <a:srgbClr val="CCECFF"/>
                </a:solidFill>
                <a:latin typeface="Times New Roman" panose="02020603050405020304" pitchFamily="18" charset="0"/>
                <a:cs typeface="Times New Roman" panose="02020603050405020304" pitchFamily="18" charset="0"/>
              </a:rPr>
              <a:t>0           fast  8.637199E-01  1.000000E+00  8.610764E-01  6.135610E-01</a:t>
            </a:r>
          </a:p>
          <a:p>
            <a:pPr eaLnBrk="1" hangingPunct="1">
              <a:spcBef>
                <a:spcPct val="50000"/>
              </a:spcBef>
            </a:pPr>
            <a:r>
              <a:rPr lang="en-US" sz="1600">
                <a:solidFill>
                  <a:srgbClr val="CCECFF"/>
                </a:solidFill>
                <a:latin typeface="Times New Roman" panose="02020603050405020304" pitchFamily="18" charset="0"/>
                <a:cs typeface="Times New Roman" panose="02020603050405020304" pitchFamily="18" charset="0"/>
              </a:rPr>
              <a:t>         thermal  0.000000E+00  0.000000E+00  0.000000E+00  1.191782E+00</a:t>
            </a:r>
          </a:p>
        </p:txBody>
      </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1026"/>
          <p:cNvSpPr>
            <a:spLocks noChangeArrowheads="1"/>
          </p:cNvSpPr>
          <p:nvPr/>
        </p:nvSpPr>
        <p:spPr bwMode="auto">
          <a:xfrm>
            <a:off x="533400" y="57150"/>
            <a:ext cx="8610600" cy="660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000:00:00      entry into chain 14               cpu time =     0.000 secs</a:t>
            </a:r>
          </a:p>
          <a:p>
            <a:pPr eaLnBrk="1" hangingPunct="1">
              <a:spcBef>
                <a:spcPct val="50000"/>
              </a:spcBef>
            </a:pPr>
            <a:r>
              <a:rPr lang="en-US" sz="1600" b="1">
                <a:solidFill>
                  <a:schemeClr val="tx2"/>
                </a:solidFill>
                <a:latin typeface="Times New Roman" panose="02020603050405020304" pitchFamily="18" charset="0"/>
                <a:cs typeface="Times New Roman" panose="02020603050405020304" pitchFamily="18" charset="0"/>
              </a:rPr>
              <a:t>1leakage edit</a:t>
            </a:r>
          </a:p>
          <a:p>
            <a:pPr eaLnBrk="1" hangingPunct="1">
              <a:spcBef>
                <a:spcPct val="50000"/>
              </a:spcBef>
            </a:pPr>
            <a:r>
              <a:rPr lang="en-US" sz="1600" b="1">
                <a:solidFill>
                  <a:schemeClr val="tx2"/>
                </a:solidFill>
                <a:latin typeface="Times New Roman" panose="02020603050405020304" pitchFamily="18" charset="0"/>
                <a:cs typeface="Times New Roman" panose="02020603050405020304" pitchFamily="18" charset="0"/>
              </a:rPr>
              <a:t>radial buckling    1.14700E-04          axial buckling    6.54900E-05</a:t>
            </a:r>
          </a:p>
          <a:p>
            <a:pPr eaLnBrk="1" hangingPunct="1">
              <a:spcBef>
                <a:spcPct val="50000"/>
              </a:spcBef>
            </a:pPr>
            <a:r>
              <a:rPr lang="en-US" sz="1600" b="1">
                <a:solidFill>
                  <a:schemeClr val="tx2"/>
                </a:solidFill>
                <a:latin typeface="Times New Roman" panose="02020603050405020304" pitchFamily="18" charset="0"/>
                <a:cs typeface="Times New Roman" panose="02020603050405020304" pitchFamily="18" charset="0"/>
              </a:rPr>
              <a:t> transport diffusion coefficients</a:t>
            </a:r>
          </a:p>
          <a:p>
            <a:pPr eaLnBrk="1" hangingPunct="1">
              <a:spcBef>
                <a:spcPct val="50000"/>
              </a:spcBef>
            </a:pPr>
            <a:r>
              <a:rPr lang="en-US" sz="1600" b="1">
                <a:solidFill>
                  <a:schemeClr val="tx2"/>
                </a:solidFill>
                <a:latin typeface="Times New Roman" panose="02020603050405020304" pitchFamily="18" charset="0"/>
                <a:cs typeface="Times New Roman" panose="02020603050405020304" pitchFamily="18" charset="0"/>
              </a:rPr>
              <a:t> --------- --------- ------------</a:t>
            </a:r>
          </a:p>
          <a:p>
            <a:pPr eaLnBrk="1" hangingPunct="1">
              <a:spcBef>
                <a:spcPct val="50000"/>
              </a:spcBef>
            </a:pPr>
            <a:r>
              <a:rPr lang="en-US" sz="1600" b="1">
                <a:solidFill>
                  <a:schemeClr val="tx2"/>
                </a:solidFill>
                <a:latin typeface="Times New Roman" panose="02020603050405020304" pitchFamily="18" charset="0"/>
                <a:cs typeface="Times New Roman" panose="02020603050405020304" pitchFamily="18" charset="0"/>
              </a:rPr>
              <a:t> </a:t>
            </a:r>
            <a:r>
              <a:rPr lang="en-US" sz="1600" b="1">
                <a:solidFill>
                  <a:srgbClr val="FF33CC"/>
                </a:solidFill>
                <a:latin typeface="Times New Roman" panose="02020603050405020304" pitchFamily="18" charset="0"/>
                <a:cs typeface="Times New Roman" panose="02020603050405020304" pitchFamily="18" charset="0"/>
              </a:rPr>
              <a:t>diagonal transport corrected flux solution</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a:t>
            </a:r>
            <a:r>
              <a:rPr lang="en-US" sz="1400">
                <a:solidFill>
                  <a:srgbClr val="CCECFF"/>
                </a:solidFill>
                <a:latin typeface="Times New Roman" panose="02020603050405020304" pitchFamily="18" charset="0"/>
                <a:cs typeface="Times New Roman" panose="02020603050405020304" pitchFamily="18" charset="0"/>
              </a:rPr>
              <a:t>2 groups.....  k-infinity  1.111423E+00   k-effective  1.045922E+00</a:t>
            </a:r>
          </a:p>
          <a:p>
            <a:pPr eaLnBrk="1" hangingPunct="1">
              <a:spcBef>
                <a:spcPct val="50000"/>
              </a:spcBef>
            </a:pPr>
            <a:r>
              <a:rPr lang="en-US" sz="1400">
                <a:solidFill>
                  <a:srgbClr val="CCECFF"/>
                </a:solidFill>
                <a:latin typeface="Times New Roman" panose="02020603050405020304" pitchFamily="18" charset="0"/>
                <a:cs typeface="Times New Roman" panose="02020603050405020304" pitchFamily="18" charset="0"/>
              </a:rPr>
              <a:t>          2 groups.....  k-infinity  1.111454E+00   k-effective  1.045922E+00</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radial            axial</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group     diffusion        diffusion           absorption          removal           nu-fission          flux-eff            flux-inf</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1     1.354941E+00  1.354941E+00  1.473449E-03  9.228481E-03  9.040514E-04  9.212804E+01  9.428215E+01</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2     8.806694E-01  8.806694E-01  3.768864E-03  3.950694E-05  4.491666E-03  2.143154E+02  2.284646E+02</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01 of 2  1.354941E+00  1.354941E+00  1.473449E-03  9.228496E-03  9.040514E-04  9.212804E+01  9.428195E+01</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2 of 2  8.806694E-01  8.806694E-01  3.768864E-03  3.951650E-05  4.491666E-03  2.143154E+02  2.284647E+02</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0       partial radial partial axial   fission</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slowing down           slowing down           spectrum</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group                 area                       area</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1             1.266036E+02         1.266036E+02       9.999721E-01</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2             2.312393E+02         2.312393E+02       0.000000E+00</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01 of 2  1.266070E+02  1.266070E+02                     2 of 2  2.312451E+02  2.312451E+02 </a:t>
            </a:r>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406400" y="0"/>
            <a:ext cx="9144000"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400">
                <a:latin typeface="Times New Roman" panose="02020603050405020304" pitchFamily="18" charset="0"/>
                <a:cs typeface="Times New Roman" panose="02020603050405020304" pitchFamily="18" charset="0"/>
              </a:rPr>
              <a:t> </a:t>
            </a:r>
            <a:r>
              <a:rPr lang="en-US" sz="2000" b="1" u="sng">
                <a:solidFill>
                  <a:schemeClr val="tx2"/>
                </a:solidFill>
                <a:latin typeface="Times New Roman" panose="02020603050405020304" pitchFamily="18" charset="0"/>
                <a:cs typeface="Times New Roman" panose="02020603050405020304" pitchFamily="18" charset="0"/>
              </a:rPr>
              <a:t>buckling search         given</a:t>
            </a:r>
          </a:p>
          <a:p>
            <a:pPr eaLnBrk="1" hangingPunct="1">
              <a:spcBef>
                <a:spcPct val="50000"/>
              </a:spcBef>
            </a:pPr>
            <a:r>
              <a:rPr lang="en-US" sz="1000">
                <a:solidFill>
                  <a:schemeClr val="tx2"/>
                </a:solidFill>
                <a:latin typeface="Times New Roman" panose="02020603050405020304" pitchFamily="18" charset="0"/>
                <a:cs typeface="Times New Roman" panose="02020603050405020304" pitchFamily="18" charset="0"/>
              </a:rPr>
              <a:t>          </a:t>
            </a:r>
            <a:r>
              <a:rPr lang="en-US" sz="1400" b="1">
                <a:solidFill>
                  <a:schemeClr val="tx2"/>
                </a:solidFill>
                <a:latin typeface="Times New Roman" panose="02020603050405020304" pitchFamily="18" charset="0"/>
                <a:cs typeface="Times New Roman" panose="02020603050405020304" pitchFamily="18" charset="0"/>
              </a:rPr>
              <a:t>radial                axial</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2.022096E-04    1.154552E-04    ratio </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1.147000E-04    2.029649E-04    radial</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2.521743E-04    6.549000E-05    axial </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000:00:00      entry into chain 15               cpu time =     0.000 secs</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000:00:00      entry into chain 12               cpu time =     0.000 secs</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0burnable material numbers</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1</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0fraction of total power from each burnable material</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1.00000</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0relative power density in each burnable material</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1.00000</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0power peaking factors by rod type (assuming no material in more than one type)</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0.00000   1.00000   0.00000   0.00000   0.00000</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 k-eff is   1.111423</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0initial inventory of 5.525954E+01 used to define burnup</a:t>
            </a:r>
          </a:p>
          <a:p>
            <a:pPr eaLnBrk="1" hangingPunct="1">
              <a:spcBef>
                <a:spcPct val="50000"/>
              </a:spcBef>
            </a:pPr>
            <a:r>
              <a:rPr lang="en-US" sz="1400">
                <a:solidFill>
                  <a:schemeClr val="tx2"/>
                </a:solidFill>
                <a:latin typeface="Times New Roman" panose="02020603050405020304" pitchFamily="18" charset="0"/>
                <a:cs typeface="Times New Roman" panose="02020603050405020304" pitchFamily="18" charset="0"/>
              </a:rPr>
              <a:t>0 number of time integration steps  143</a:t>
            </a:r>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533400" y="165100"/>
            <a:ext cx="8610600" cy="6718300"/>
          </a:xfrm>
          <a:prstGeom prst="rect">
            <a:avLst/>
          </a:prstGeom>
          <a:noFill/>
          <a:ln w="254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600" b="1">
                <a:solidFill>
                  <a:schemeClr val="tx2"/>
                </a:solidFill>
                <a:latin typeface="Times New Roman" panose="02020603050405020304" pitchFamily="18" charset="0"/>
                <a:cs typeface="Times New Roman" panose="02020603050405020304" pitchFamily="18" charset="0"/>
              </a:rPr>
              <a:t>0number densities</a:t>
            </a:r>
          </a:p>
          <a:p>
            <a:pPr eaLnBrk="1" hangingPunct="1">
              <a:spcBef>
                <a:spcPct val="50000"/>
              </a:spcBef>
            </a:pPr>
            <a:r>
              <a:rPr lang="en-US" sz="1600" b="1">
                <a:solidFill>
                  <a:schemeClr val="tx2"/>
                </a:solidFill>
                <a:latin typeface="Times New Roman" panose="02020603050405020304" pitchFamily="18" charset="0"/>
                <a:cs typeface="Times New Roman" panose="02020603050405020304" pitchFamily="18" charset="0"/>
              </a:rPr>
              <a:t>     235         236        2238        3239        1240         241          83          95          99         101</a:t>
            </a:r>
          </a:p>
          <a:p>
            <a:pPr eaLnBrk="1" hangingPunct="1">
              <a:spcBef>
                <a:spcPct val="50000"/>
              </a:spcBef>
            </a:pPr>
            <a:r>
              <a:rPr lang="en-US" sz="1600" b="1">
                <a:solidFill>
                  <a:schemeClr val="tx2"/>
                </a:solidFill>
                <a:latin typeface="Times New Roman" panose="02020603050405020304" pitchFamily="18" charset="0"/>
                <a:cs typeface="Times New Roman" panose="02020603050405020304" pitchFamily="18" charset="0"/>
              </a:rPr>
              <a:t>    1103         103         105        1105         108         109         113         115         127         131</a:t>
            </a:r>
          </a:p>
          <a:p>
            <a:pPr eaLnBrk="1" hangingPunct="1">
              <a:spcBef>
                <a:spcPct val="50000"/>
              </a:spcBef>
            </a:pPr>
            <a:r>
              <a:rPr lang="en-US" sz="1600" b="1">
                <a:solidFill>
                  <a:schemeClr val="tx2"/>
                </a:solidFill>
                <a:latin typeface="Times New Roman" panose="02020603050405020304" pitchFamily="18" charset="0"/>
                <a:cs typeface="Times New Roman" panose="02020603050405020304" pitchFamily="18" charset="0"/>
              </a:rPr>
              <a:t>     133         134         135        1135         143         145         147        1147        2147         148</a:t>
            </a:r>
          </a:p>
          <a:p>
            <a:pPr eaLnBrk="1" hangingPunct="1">
              <a:spcBef>
                <a:spcPct val="50000"/>
              </a:spcBef>
            </a:pPr>
            <a:r>
              <a:rPr lang="en-US" sz="1600" b="1">
                <a:solidFill>
                  <a:schemeClr val="tx2"/>
                </a:solidFill>
                <a:latin typeface="Times New Roman" panose="02020603050405020304" pitchFamily="18" charset="0"/>
                <a:cs typeface="Times New Roman" panose="02020603050405020304" pitchFamily="18" charset="0"/>
              </a:rPr>
              <a:t>    1148         150         151         152         153         154         155         157         902         242</a:t>
            </a:r>
          </a:p>
          <a:p>
            <a:pPr eaLnBrk="1" hangingPunct="1">
              <a:spcBef>
                <a:spcPct val="50000"/>
              </a:spcBef>
            </a:pPr>
            <a:r>
              <a:rPr lang="en-US" sz="1600" b="1">
                <a:solidFill>
                  <a:schemeClr val="tx2"/>
                </a:solidFill>
                <a:latin typeface="Times New Roman" panose="02020603050405020304" pitchFamily="18" charset="0"/>
                <a:cs typeface="Times New Roman" panose="02020603050405020304" pitchFamily="18" charset="0"/>
              </a:rPr>
              <a:t>    1149</a:t>
            </a:r>
          </a:p>
          <a:p>
            <a:pPr eaLnBrk="1" hangingPunct="1">
              <a:spcBef>
                <a:spcPct val="50000"/>
              </a:spcBef>
            </a:pPr>
            <a:r>
              <a:rPr lang="en-US" sz="1600" b="1">
                <a:solidFill>
                  <a:schemeClr val="tx2"/>
                </a:solidFill>
                <a:latin typeface="Times New Roman" panose="02020603050405020304" pitchFamily="18" charset="0"/>
                <a:cs typeface="Times New Roman" panose="02020603050405020304" pitchFamily="18" charset="0"/>
              </a:rPr>
              <a:t> 1.58396E-04 8.53797E-07 2.32514E-02 4.15885E-06 4.19182E-08 5.01762E-10 2.61438E-08 3.24872E-07 3.13384E-07 2.54752E-07</a:t>
            </a:r>
          </a:p>
          <a:p>
            <a:pPr eaLnBrk="1" hangingPunct="1">
              <a:spcBef>
                <a:spcPct val="50000"/>
              </a:spcBef>
            </a:pPr>
            <a:r>
              <a:rPr lang="en-US" sz="1600" b="1">
                <a:solidFill>
                  <a:schemeClr val="tx2"/>
                </a:solidFill>
                <a:latin typeface="Times New Roman" panose="02020603050405020304" pitchFamily="18" charset="0"/>
                <a:cs typeface="Times New Roman" panose="02020603050405020304" pitchFamily="18" charset="0"/>
              </a:rPr>
              <a:t> 1.53118E-07 2.60157E-09 2.53264E-08 1.46010E-08 8.20470E-09 4.05551E-09 4.28514E-10 6.35964E-10 1.25888E-08 1.47049E-07</a:t>
            </a:r>
          </a:p>
          <a:p>
            <a:pPr eaLnBrk="1" hangingPunct="1">
              <a:spcBef>
                <a:spcPct val="50000"/>
              </a:spcBef>
            </a:pPr>
            <a:r>
              <a:rPr lang="en-US" sz="1600" b="1">
                <a:solidFill>
                  <a:schemeClr val="tx2"/>
                </a:solidFill>
                <a:latin typeface="Times New Roman" panose="02020603050405020304" pitchFamily="18" charset="0"/>
                <a:cs typeface="Times New Roman" panose="02020603050405020304" pitchFamily="18" charset="0"/>
              </a:rPr>
              <a:t> 3.29745E-07 3.86102E-10 1.94544E-09 6.87914E-09 2.82987E-07 1.90186E-07 5.14200E-08 5.69910E-08 7.64459E-11 3.05279E-10</a:t>
            </a:r>
          </a:p>
          <a:p>
            <a:pPr eaLnBrk="1" hangingPunct="1">
              <a:spcBef>
                <a:spcPct val="50000"/>
              </a:spcBef>
            </a:pPr>
            <a:r>
              <a:rPr lang="en-US" sz="1600" b="1">
                <a:solidFill>
                  <a:schemeClr val="tx2"/>
                </a:solidFill>
                <a:latin typeface="Times New Roman" panose="02020603050405020304" pitchFamily="18" charset="0"/>
                <a:cs typeface="Times New Roman" panose="02020603050405020304" pitchFamily="18" charset="0"/>
              </a:rPr>
              <a:t> 4.53079E-10 4.01745E-08 1.71868E-08 1.84723E-08 8.28558E-09 9.70274E-11 1.31848E-09 4.72895E-11 1.52829E-06 2.61986E-12</a:t>
            </a:r>
          </a:p>
          <a:p>
            <a:pPr eaLnBrk="1" hangingPunct="1">
              <a:spcBef>
                <a:spcPct val="50000"/>
              </a:spcBef>
            </a:pPr>
            <a:r>
              <a:rPr lang="en-US" sz="1600" b="1">
                <a:solidFill>
                  <a:schemeClr val="tx2"/>
                </a:solidFill>
                <a:latin typeface="Times New Roman" panose="02020603050405020304" pitchFamily="18" charset="0"/>
                <a:cs typeface="Times New Roman" panose="02020603050405020304" pitchFamily="18" charset="0"/>
              </a:rPr>
              <a:t> 1.31847E-08</a:t>
            </a:r>
          </a:p>
          <a:p>
            <a:pPr eaLnBrk="1" hangingPunct="1">
              <a:spcBef>
                <a:spcPct val="50000"/>
              </a:spcBef>
            </a:pPr>
            <a:r>
              <a:rPr lang="en-US" sz="1600" b="1">
                <a:solidFill>
                  <a:schemeClr val="tx2"/>
                </a:solidFill>
                <a:latin typeface="Times New Roman" panose="02020603050405020304" pitchFamily="18" charset="0"/>
                <a:cs typeface="Times New Roman" panose="02020603050405020304" pitchFamily="18" charset="0"/>
              </a:rPr>
              <a:t>0t=     1.980 days, irrad=   198.000 mwd/te, power=   100.000 mw/te.  fission rate = 9.10675E+14/sec/cm length of cell</a:t>
            </a:r>
          </a:p>
          <a:p>
            <a:pPr eaLnBrk="1" hangingPunct="1">
              <a:spcBef>
                <a:spcPct val="50000"/>
              </a:spcBef>
            </a:pPr>
            <a:r>
              <a:rPr lang="en-US" sz="1600" b="1">
                <a:solidFill>
                  <a:schemeClr val="tx2"/>
                </a:solidFill>
                <a:latin typeface="Times New Roman" panose="02020603050405020304" pitchFamily="18" charset="0"/>
                <a:cs typeface="Times New Roman" panose="02020603050405020304" pitchFamily="18" charset="0"/>
              </a:rPr>
              <a:t> fission energy 1.977500E+02mev/fis</a:t>
            </a:r>
          </a:p>
          <a:p>
            <a:pPr eaLnBrk="1" hangingPunct="1">
              <a:spcBef>
                <a:spcPct val="50000"/>
              </a:spcBef>
            </a:pPr>
            <a:r>
              <a:rPr lang="en-US" sz="1600" b="1">
                <a:solidFill>
                  <a:schemeClr val="tx2"/>
                </a:solidFill>
                <a:latin typeface="Times New Roman" panose="02020603050405020304" pitchFamily="18" charset="0"/>
                <a:cs typeface="Times New Roman" panose="02020603050405020304" pitchFamily="18" charset="0"/>
              </a:rPr>
              <a:t> cell average fluxes - total 9.57401E+14 group 1  2.79680E+14 n/cc/sec</a:t>
            </a:r>
          </a:p>
          <a:p>
            <a:pPr eaLnBrk="1" hangingPunct="1">
              <a:spcBef>
                <a:spcPct val="50000"/>
              </a:spcBef>
            </a:pPr>
            <a:endParaRPr lang="en-US" sz="1600" b="1">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508000" y="0"/>
            <a:ext cx="4673600" cy="922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400">
                <a:latin typeface="Times New Roman" panose="02020603050405020304" pitchFamily="18" charset="0"/>
                <a:cs typeface="Times New Roman" panose="02020603050405020304" pitchFamily="18" charset="0"/>
              </a:rPr>
              <a:t> </a:t>
            </a:r>
            <a:r>
              <a:rPr lang="en-US" sz="1600" b="1" u="sng">
                <a:solidFill>
                  <a:srgbClr val="FF3300"/>
                </a:solidFill>
                <a:latin typeface="Times New Roman" panose="02020603050405020304" pitchFamily="18" charset="0"/>
                <a:cs typeface="Times New Roman" panose="02020603050405020304" pitchFamily="18" charset="0"/>
              </a:rPr>
              <a:t>ingredients in g/cm each burnable material with cluster totals</a:t>
            </a:r>
          </a:p>
          <a:p>
            <a:pPr eaLnBrk="1" hangingPunct="1">
              <a:spcBef>
                <a:spcPct val="50000"/>
              </a:spcBef>
            </a:pPr>
            <a:r>
              <a:rPr lang="en-US" sz="2400">
                <a:latin typeface="Times New Roman" panose="02020603050405020304" pitchFamily="18" charset="0"/>
                <a:cs typeface="Times New Roman" panose="02020603050405020304" pitchFamily="18" charset="0"/>
              </a:rPr>
              <a:t> </a:t>
            </a:r>
            <a:r>
              <a:rPr lang="en-US" sz="1400" b="1">
                <a:latin typeface="Times New Roman" panose="02020603050405020304" pitchFamily="18" charset="0"/>
                <a:cs typeface="Times New Roman" panose="02020603050405020304" pitchFamily="18" charset="0"/>
              </a:rPr>
              <a:t>235 1.92494E+00 1.92494E+00</a:t>
            </a:r>
          </a:p>
          <a:p>
            <a:pPr eaLnBrk="1" hangingPunct="1">
              <a:spcBef>
                <a:spcPct val="50000"/>
              </a:spcBef>
            </a:pPr>
            <a:r>
              <a:rPr lang="en-US" sz="1400" b="1">
                <a:latin typeface="Times New Roman" panose="02020603050405020304" pitchFamily="18" charset="0"/>
                <a:cs typeface="Times New Roman" panose="02020603050405020304" pitchFamily="18" charset="0"/>
              </a:rPr>
              <a:t>   236 1.04234E-02 1.04234E-02</a:t>
            </a:r>
          </a:p>
          <a:p>
            <a:pPr eaLnBrk="1" hangingPunct="1">
              <a:spcBef>
                <a:spcPct val="50000"/>
              </a:spcBef>
            </a:pPr>
            <a:r>
              <a:rPr lang="en-US" sz="1400" b="1">
                <a:latin typeface="Times New Roman" panose="02020603050405020304" pitchFamily="18" charset="0"/>
                <a:cs typeface="Times New Roman" panose="02020603050405020304" pitchFamily="18" charset="0"/>
              </a:rPr>
              <a:t>  2238 2.86183E+02 2.86183E+02</a:t>
            </a:r>
          </a:p>
          <a:p>
            <a:pPr eaLnBrk="1" hangingPunct="1">
              <a:spcBef>
                <a:spcPct val="50000"/>
              </a:spcBef>
            </a:pPr>
            <a:r>
              <a:rPr lang="en-US" sz="1400" b="1">
                <a:latin typeface="Times New Roman" panose="02020603050405020304" pitchFamily="18" charset="0"/>
                <a:cs typeface="Times New Roman" panose="02020603050405020304" pitchFamily="18" charset="0"/>
              </a:rPr>
              <a:t>  3239 5.14200E-02 5.14200E-02</a:t>
            </a:r>
          </a:p>
          <a:p>
            <a:pPr eaLnBrk="1" hangingPunct="1">
              <a:spcBef>
                <a:spcPct val="50000"/>
              </a:spcBef>
            </a:pPr>
            <a:r>
              <a:rPr lang="en-US" sz="1400" b="1">
                <a:latin typeface="Times New Roman" panose="02020603050405020304" pitchFamily="18" charset="0"/>
                <a:cs typeface="Times New Roman" panose="02020603050405020304" pitchFamily="18" charset="0"/>
              </a:rPr>
              <a:t>  1240 5.21333E-04 5.21333E-04</a:t>
            </a:r>
          </a:p>
          <a:p>
            <a:pPr eaLnBrk="1" hangingPunct="1">
              <a:spcBef>
                <a:spcPct val="50000"/>
              </a:spcBef>
            </a:pPr>
            <a:r>
              <a:rPr lang="en-US" sz="1400" b="1">
                <a:latin typeface="Times New Roman" panose="02020603050405020304" pitchFamily="18" charset="0"/>
                <a:cs typeface="Times New Roman" panose="02020603050405020304" pitchFamily="18" charset="0"/>
              </a:rPr>
              <a:t>   241 6.26630E-06 6.26630E-06</a:t>
            </a:r>
          </a:p>
          <a:p>
            <a:pPr eaLnBrk="1" hangingPunct="1">
              <a:spcBef>
                <a:spcPct val="50000"/>
              </a:spcBef>
            </a:pPr>
            <a:r>
              <a:rPr lang="en-US" sz="1400" b="1">
                <a:latin typeface="Times New Roman" panose="02020603050405020304" pitchFamily="18" charset="0"/>
                <a:cs typeface="Times New Roman" panose="02020603050405020304" pitchFamily="18" charset="0"/>
              </a:rPr>
              <a:t>    83 1.12195E-04 1.12195E-04</a:t>
            </a:r>
          </a:p>
          <a:p>
            <a:pPr eaLnBrk="1" hangingPunct="1">
              <a:spcBef>
                <a:spcPct val="50000"/>
              </a:spcBef>
            </a:pPr>
            <a:r>
              <a:rPr lang="en-US" sz="1400" b="1">
                <a:latin typeface="Times New Roman" panose="02020603050405020304" pitchFamily="18" charset="0"/>
                <a:cs typeface="Times New Roman" panose="02020603050405020304" pitchFamily="18" charset="0"/>
              </a:rPr>
              <a:t>    95 1.59574E-03 1.59574E-03</a:t>
            </a:r>
          </a:p>
          <a:p>
            <a:pPr eaLnBrk="1" hangingPunct="1">
              <a:spcBef>
                <a:spcPct val="50000"/>
              </a:spcBef>
            </a:pPr>
            <a:r>
              <a:rPr lang="en-US" sz="1400" b="1">
                <a:latin typeface="Times New Roman" panose="02020603050405020304" pitchFamily="18" charset="0"/>
                <a:cs typeface="Times New Roman" panose="02020603050405020304" pitchFamily="18" charset="0"/>
              </a:rPr>
              <a:t>    99 1.60412E-03 1.60412E-03</a:t>
            </a:r>
          </a:p>
          <a:p>
            <a:pPr eaLnBrk="1" hangingPunct="1">
              <a:spcBef>
                <a:spcPct val="50000"/>
              </a:spcBef>
            </a:pPr>
            <a:r>
              <a:rPr lang="en-US" sz="1400" b="1">
                <a:latin typeface="Times New Roman" panose="02020603050405020304" pitchFamily="18" charset="0"/>
                <a:cs typeface="Times New Roman" panose="02020603050405020304" pitchFamily="18" charset="0"/>
              </a:rPr>
              <a:t>   101 1.33034E-03 1.33034E-03</a:t>
            </a:r>
          </a:p>
          <a:p>
            <a:pPr eaLnBrk="1" hangingPunct="1">
              <a:spcBef>
                <a:spcPct val="50000"/>
              </a:spcBef>
            </a:pPr>
            <a:r>
              <a:rPr lang="en-US" sz="1400" b="1">
                <a:latin typeface="Times New Roman" panose="02020603050405020304" pitchFamily="18" charset="0"/>
                <a:cs typeface="Times New Roman" panose="02020603050405020304" pitchFamily="18" charset="0"/>
              </a:rPr>
              <a:t>  1103 8.15435E-04 8.15435E-04</a:t>
            </a:r>
          </a:p>
          <a:p>
            <a:pPr eaLnBrk="1" hangingPunct="1">
              <a:spcBef>
                <a:spcPct val="50000"/>
              </a:spcBef>
            </a:pPr>
            <a:r>
              <a:rPr lang="en-US" sz="1400" b="1">
                <a:latin typeface="Times New Roman" panose="02020603050405020304" pitchFamily="18" charset="0"/>
                <a:cs typeface="Times New Roman" panose="02020603050405020304" pitchFamily="18" charset="0"/>
              </a:rPr>
              <a:t>   103 1.38547E-05 1.38547E-05</a:t>
            </a:r>
          </a:p>
          <a:p>
            <a:pPr eaLnBrk="1" hangingPunct="1">
              <a:spcBef>
                <a:spcPct val="50000"/>
              </a:spcBef>
            </a:pPr>
            <a:r>
              <a:rPr lang="en-US" sz="1400" b="1">
                <a:latin typeface="Times New Roman" panose="02020603050405020304" pitchFamily="18" charset="0"/>
                <a:cs typeface="Times New Roman" panose="02020603050405020304" pitchFamily="18" charset="0"/>
              </a:rPr>
              <a:t>   105 1.37495E-04 1.37495E-04</a:t>
            </a:r>
          </a:p>
          <a:p>
            <a:pPr eaLnBrk="1" hangingPunct="1">
              <a:spcBef>
                <a:spcPct val="50000"/>
              </a:spcBef>
            </a:pPr>
            <a:r>
              <a:rPr lang="en-US" sz="1400" b="1">
                <a:latin typeface="Times New Roman" panose="02020603050405020304" pitchFamily="18" charset="0"/>
                <a:cs typeface="Times New Roman" panose="02020603050405020304" pitchFamily="18" charset="0"/>
              </a:rPr>
              <a:t>  1105 7.92680E-05 7.92680E-05</a:t>
            </a:r>
          </a:p>
          <a:p>
            <a:pPr eaLnBrk="1" hangingPunct="1">
              <a:spcBef>
                <a:spcPct val="50000"/>
              </a:spcBef>
            </a:pPr>
            <a:r>
              <a:rPr lang="en-US" sz="1400" b="1">
                <a:latin typeface="Times New Roman" panose="02020603050405020304" pitchFamily="18" charset="0"/>
                <a:cs typeface="Times New Roman" panose="02020603050405020304" pitchFamily="18" charset="0"/>
              </a:rPr>
              <a:t>   108 4.58154E-05 4.58154E-05</a:t>
            </a:r>
          </a:p>
          <a:p>
            <a:pPr eaLnBrk="1" hangingPunct="1">
              <a:spcBef>
                <a:spcPct val="50000"/>
              </a:spcBef>
            </a:pPr>
            <a:r>
              <a:rPr lang="en-US" sz="1400" b="1">
                <a:latin typeface="Times New Roman" panose="02020603050405020304" pitchFamily="18" charset="0"/>
                <a:cs typeface="Times New Roman" panose="02020603050405020304" pitchFamily="18" charset="0"/>
              </a:rPr>
              <a:t>   109 2.28558E-05 2.28558E-05</a:t>
            </a:r>
          </a:p>
          <a:p>
            <a:pPr eaLnBrk="1" hangingPunct="1">
              <a:spcBef>
                <a:spcPct val="50000"/>
              </a:spcBef>
            </a:pPr>
            <a:r>
              <a:rPr lang="en-US" sz="1400" b="1">
                <a:latin typeface="Times New Roman" panose="02020603050405020304" pitchFamily="18" charset="0"/>
                <a:cs typeface="Times New Roman" panose="02020603050405020304" pitchFamily="18" charset="0"/>
              </a:rPr>
              <a:t>   113 2.50141E-06 2.50141E-06</a:t>
            </a:r>
          </a:p>
          <a:p>
            <a:pPr eaLnBrk="1" hangingPunct="1">
              <a:spcBef>
                <a:spcPct val="50000"/>
              </a:spcBef>
            </a:pPr>
            <a:r>
              <a:rPr lang="en-US" sz="1400" b="1">
                <a:latin typeface="Times New Roman" panose="02020603050405020304" pitchFamily="18" charset="0"/>
                <a:cs typeface="Times New Roman" panose="02020603050405020304" pitchFamily="18" charset="0"/>
              </a:rPr>
              <a:t>   115 3.78142E-06 3.78142E-06</a:t>
            </a:r>
          </a:p>
          <a:p>
            <a:pPr eaLnBrk="1" hangingPunct="1">
              <a:spcBef>
                <a:spcPct val="50000"/>
              </a:spcBef>
            </a:pPr>
            <a:r>
              <a:rPr lang="en-US" sz="1400" b="1">
                <a:latin typeface="Times New Roman" panose="02020603050405020304" pitchFamily="18" charset="0"/>
                <a:cs typeface="Times New Roman" panose="02020603050405020304" pitchFamily="18" charset="0"/>
              </a:rPr>
              <a:t>   127 8.26631E-05 8.26631E-05</a:t>
            </a:r>
          </a:p>
          <a:p>
            <a:pPr eaLnBrk="1" hangingPunct="1">
              <a:spcBef>
                <a:spcPct val="50000"/>
              </a:spcBef>
            </a:pPr>
            <a:r>
              <a:rPr lang="en-US" sz="1400" b="1">
                <a:latin typeface="Times New Roman" panose="02020603050405020304" pitchFamily="18" charset="0"/>
                <a:cs typeface="Times New Roman" panose="02020603050405020304" pitchFamily="18" charset="0"/>
              </a:rPr>
              <a:t>   131 9.95997E-04 9.95997E-04</a:t>
            </a:r>
          </a:p>
          <a:p>
            <a:pPr eaLnBrk="1" hangingPunct="1">
              <a:spcBef>
                <a:spcPct val="50000"/>
              </a:spcBef>
            </a:pPr>
            <a:r>
              <a:rPr lang="en-US" sz="1400" b="1">
                <a:latin typeface="Times New Roman" panose="02020603050405020304" pitchFamily="18" charset="0"/>
                <a:cs typeface="Times New Roman" panose="02020603050405020304" pitchFamily="18" charset="0"/>
              </a:rPr>
              <a:t>   133 2.26754E-03 2.26754E-03</a:t>
            </a:r>
          </a:p>
          <a:p>
            <a:pPr eaLnBrk="1" hangingPunct="1">
              <a:spcBef>
                <a:spcPct val="50000"/>
              </a:spcBef>
            </a:pPr>
            <a:r>
              <a:rPr lang="en-US" sz="1400" b="1">
                <a:latin typeface="Times New Roman" panose="02020603050405020304" pitchFamily="18" charset="0"/>
                <a:cs typeface="Times New Roman" panose="02020603050405020304" pitchFamily="18" charset="0"/>
              </a:rPr>
              <a:t>   134 2.67505E-06 2.67505E-06</a:t>
            </a:r>
          </a:p>
          <a:p>
            <a:pPr eaLnBrk="1" hangingPunct="1">
              <a:spcBef>
                <a:spcPct val="50000"/>
              </a:spcBef>
            </a:pPr>
            <a:r>
              <a:rPr lang="en-US" sz="1400" b="1">
                <a:latin typeface="Times New Roman" panose="02020603050405020304" pitchFamily="18" charset="0"/>
                <a:cs typeface="Times New Roman" panose="02020603050405020304" pitchFamily="18" charset="0"/>
              </a:rPr>
              <a:t>   135 1.35793E-05 1.35793E-05</a:t>
            </a:r>
          </a:p>
          <a:p>
            <a:pPr eaLnBrk="1" hangingPunct="1">
              <a:spcBef>
                <a:spcPct val="50000"/>
              </a:spcBef>
            </a:pPr>
            <a:r>
              <a:rPr lang="en-US" sz="1400" b="1">
                <a:latin typeface="Times New Roman" panose="02020603050405020304" pitchFamily="18" charset="0"/>
                <a:cs typeface="Times New Roman" panose="02020603050405020304" pitchFamily="18" charset="0"/>
              </a:rPr>
              <a:t>  1135 4.80167E-05 4.80167E-05</a:t>
            </a:r>
          </a:p>
          <a:p>
            <a:pPr eaLnBrk="1" hangingPunct="1">
              <a:spcBef>
                <a:spcPct val="50000"/>
              </a:spcBef>
            </a:pPr>
            <a:r>
              <a:rPr lang="en-US" sz="1400" b="1">
                <a:latin typeface="Times New Roman" panose="02020603050405020304" pitchFamily="18" charset="0"/>
                <a:cs typeface="Times New Roman" panose="02020603050405020304" pitchFamily="18" charset="0"/>
              </a:rPr>
              <a:t>   143 2.09232E-03 2.09232E-03</a:t>
            </a:r>
          </a:p>
          <a:p>
            <a:pPr eaLnBrk="1" hangingPunct="1">
              <a:spcBef>
                <a:spcPct val="50000"/>
              </a:spcBef>
            </a:pPr>
            <a:r>
              <a:rPr lang="en-US" sz="1400" b="1">
                <a:latin typeface="Times New Roman" panose="02020603050405020304" pitchFamily="18" charset="0"/>
                <a:cs typeface="Times New Roman" panose="02020603050405020304" pitchFamily="18" charset="0"/>
              </a:rPr>
              <a:t>   </a:t>
            </a:r>
          </a:p>
        </p:txBody>
      </p:sp>
      <p:sp>
        <p:nvSpPr>
          <p:cNvPr id="92163" name="Rectangle 4"/>
          <p:cNvSpPr>
            <a:spLocks noChangeArrowheads="1"/>
          </p:cNvSpPr>
          <p:nvPr/>
        </p:nvSpPr>
        <p:spPr bwMode="auto">
          <a:xfrm>
            <a:off x="4572000" y="914400"/>
            <a:ext cx="4572000" cy="572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145 1.42584E-03 1.42584E-03</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147 3.90818E-04 3.90818E-04</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1147 4.33160E-04 4.33160E-04</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2147 5.81027E-07 5.81027E-07</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148 2.33606E-06 2.33606E-06</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1148 3.46706E-06 3.46706E-06</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150 3.11578E-04 3.11578E-04</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151 1.34183E-04 1.34183E-04</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152 1.45174E-04 1.45174E-04</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153 6.55450E-05 6.55450E-05</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154 7.72574E-07 7.72574E-07</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155 1.05665E-05 1.05665E-05</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157 3.83875E-07 3.83875E-07</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902 8.61305E-03 8.61305E-03</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242 3.27808E-08 3.27808E-08</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1149 1.01518E-04 1.01518E-04</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0total 2.88193E+02 2.88193E+02</a:t>
            </a:r>
          </a:p>
          <a:p>
            <a:pPr eaLnBrk="1" hangingPunct="1">
              <a:spcBef>
                <a:spcPct val="50000"/>
              </a:spcBef>
            </a:pPr>
            <a:endParaRPr lang="en-US" sz="1400" b="1">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508000" y="57150"/>
            <a:ext cx="4064000" cy="725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600" b="1" u="sng">
                <a:solidFill>
                  <a:srgbClr val="FF33CC"/>
                </a:solidFill>
                <a:latin typeface="Times New Roman" panose="02020603050405020304" pitchFamily="18" charset="0"/>
                <a:cs typeface="Times New Roman" panose="02020603050405020304" pitchFamily="18" charset="0"/>
              </a:rPr>
              <a:t>weight percents of initial burnable material with cluster averages</a:t>
            </a:r>
          </a:p>
          <a:p>
            <a:pPr eaLnBrk="1" hangingPunct="1">
              <a:spcBef>
                <a:spcPct val="50000"/>
              </a:spcBef>
            </a:pPr>
            <a:r>
              <a:rPr lang="en-US" sz="2400">
                <a:latin typeface="Times New Roman" panose="02020603050405020304" pitchFamily="18" charset="0"/>
                <a:cs typeface="Times New Roman" panose="02020603050405020304" pitchFamily="18" charset="0"/>
              </a:rPr>
              <a:t> </a:t>
            </a:r>
            <a:r>
              <a:rPr lang="en-US" sz="1400" b="1">
                <a:solidFill>
                  <a:schemeClr val="tx2"/>
                </a:solidFill>
                <a:latin typeface="Times New Roman" panose="02020603050405020304" pitchFamily="18" charset="0"/>
                <a:cs typeface="Times New Roman" panose="02020603050405020304" pitchFamily="18" charset="0"/>
              </a:rPr>
              <a:t>235 6.67848E-01 6.67848E-01</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236 3.61635E-03 3.61635E-03</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2238 9.92896E+01 9.92896E+01</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3239 1.78399E-02 1.78399E-02</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1240 1.80874E-04 1.80874E-04</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241 2.17406E-06 2.17406E-06</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83 3.89253E-05 3.89253E-05</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95 5.53632E-04 5.53632E-04</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99 5.56540E-04 5.56540E-04</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101 4.61555E-04 4.61555E-04</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1103 2.82911E-04 2.82911E-04</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103 4.80681E-06 4.80681E-06</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105 4.77033E-05 4.77033E-05</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1105 2.75016E-05 2.75016E-05</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108 1.58954E-05 1.58954E-05</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109 7.92971E-06 7.92971E-06</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113 8.67849E-07 8.67849E-07</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115 1.31194E-06 1.31194E-06</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127 2.86795E-05 2.86795E-05</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131 3.45556E-04 3.45556E-04</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133 7.86710E-04 7.86710E-04</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134 9.28095E-07 9.28095E-07</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135 4.71126E-06 4.71126E-06</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1135 1.66591E-05 1.66591E-05</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143 7.25919E-04 7.25919E-04</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145 4.94688E-04 4.94688E-04</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a:t>
            </a:r>
          </a:p>
        </p:txBody>
      </p:sp>
      <p:sp>
        <p:nvSpPr>
          <p:cNvPr id="93187" name="Rectangle 3"/>
          <p:cNvSpPr>
            <a:spLocks noChangeArrowheads="1"/>
          </p:cNvSpPr>
          <p:nvPr/>
        </p:nvSpPr>
        <p:spPr bwMode="auto">
          <a:xfrm>
            <a:off x="4572000" y="1257300"/>
            <a:ext cx="45720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147 1.35592E-04 1.35592E-04</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1147 1.50283E-04 1.50283E-04</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2147 2.01584E-07 2.01584E-07</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148 8.10483E-07 8.10483E-07</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1148 1.20288E-06 1.20288E-06</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150 1.08100E-04 1.08100E-04</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151 4.65539E-05 4.65539E-05</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152 5.03673E-05 5.03673E-05</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153 2.27405E-05 2.27405E-05</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154 2.68040E-07 2.68040E-07</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155 3.66599E-06 3.66599E-06</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157 1.33183E-07 1.33183E-07</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902 2.98825E-03 2.98825E-03</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242 1.13731E-08 1.13731E-08</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  1149 3.52209E-05 3.52209E-05</a:t>
            </a:r>
          </a:p>
          <a:p>
            <a:pPr eaLnBrk="1" hangingPunct="1">
              <a:spcBef>
                <a:spcPct val="50000"/>
              </a:spcBef>
            </a:pPr>
            <a:r>
              <a:rPr lang="en-US" sz="1400" b="1">
                <a:solidFill>
                  <a:schemeClr val="tx2"/>
                </a:solidFill>
                <a:latin typeface="Times New Roman" panose="02020603050405020304" pitchFamily="18" charset="0"/>
                <a:cs typeface="Times New Roman" panose="02020603050405020304" pitchFamily="18" charset="0"/>
              </a:rPr>
              <a:t>0total 9.99870E+01 9.99870E+01</a:t>
            </a:r>
          </a:p>
        </p:txBody>
      </p:sp>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457200" y="-152400"/>
            <a:ext cx="8686800" cy="733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b="1" u="sng">
                <a:solidFill>
                  <a:srgbClr val="66FF99"/>
                </a:solidFill>
                <a:latin typeface="Times New Roman" panose="02020603050405020304" pitchFamily="18" charset="0"/>
                <a:cs typeface="Times New Roman" panose="02020603050405020304" pitchFamily="18" charset="0"/>
              </a:rPr>
              <a:t>punched material cards</a:t>
            </a:r>
          </a:p>
          <a:p>
            <a:pPr eaLnBrk="1" hangingPunct="1">
              <a:spcBef>
                <a:spcPct val="50000"/>
              </a:spcBef>
            </a:pPr>
            <a:r>
              <a:rPr lang="en-US" sz="1200" b="1">
                <a:solidFill>
                  <a:srgbClr val="CCECFF"/>
                </a:solidFill>
                <a:latin typeface="Times New Roman" panose="02020603050405020304" pitchFamily="18" charset="0"/>
                <a:cs typeface="Times New Roman" panose="02020603050405020304" pitchFamily="18" charset="0"/>
              </a:rPr>
              <a:t> </a:t>
            </a:r>
            <a:r>
              <a:rPr lang="en-US" sz="1600" b="1">
                <a:solidFill>
                  <a:srgbClr val="CCECFF"/>
                </a:solidFill>
                <a:latin typeface="Times New Roman" panose="02020603050405020304" pitchFamily="18" charset="0"/>
                <a:cs typeface="Times New Roman" panose="02020603050405020304" pitchFamily="18" charset="0"/>
              </a:rPr>
              <a:t>material   1  -1   300.000  1</a:t>
            </a:r>
          </a:p>
          <a:p>
            <a:pPr eaLnBrk="1" hangingPunct="1">
              <a:spcBef>
                <a:spcPct val="50000"/>
              </a:spcBef>
            </a:pPr>
            <a:r>
              <a:rPr lang="en-US" sz="1600" b="1">
                <a:solidFill>
                  <a:srgbClr val="CCECFF"/>
                </a:solidFill>
                <a:latin typeface="Times New Roman" panose="02020603050405020304" pitchFamily="18" charset="0"/>
                <a:cs typeface="Times New Roman" panose="02020603050405020304" pitchFamily="18" charset="0"/>
              </a:rPr>
              <a:t>   235.4  0.1583958E-03   236.0  0.8537973E-06  2238.4  0.2325138E-01</a:t>
            </a:r>
          </a:p>
          <a:p>
            <a:pPr eaLnBrk="1" hangingPunct="1">
              <a:spcBef>
                <a:spcPct val="50000"/>
              </a:spcBef>
            </a:pPr>
            <a:r>
              <a:rPr lang="en-US" sz="1600" b="1">
                <a:solidFill>
                  <a:srgbClr val="CCECFF"/>
                </a:solidFill>
                <a:latin typeface="Times New Roman" panose="02020603050405020304" pitchFamily="18" charset="0"/>
                <a:cs typeface="Times New Roman" panose="02020603050405020304" pitchFamily="18" charset="0"/>
              </a:rPr>
              <a:t>  3239.1  0.4158850E-05</a:t>
            </a:r>
          </a:p>
          <a:p>
            <a:pPr eaLnBrk="1" hangingPunct="1">
              <a:spcBef>
                <a:spcPct val="50000"/>
              </a:spcBef>
            </a:pPr>
            <a:r>
              <a:rPr lang="en-US" sz="1600" b="1">
                <a:solidFill>
                  <a:srgbClr val="CCECFF"/>
                </a:solidFill>
                <a:latin typeface="Times New Roman" panose="02020603050405020304" pitchFamily="18" charset="0"/>
                <a:cs typeface="Times New Roman" panose="02020603050405020304" pitchFamily="18" charset="0"/>
              </a:rPr>
              <a:t>    16    0.4686442E-01    83    0.2614383E-07    95    0.3248723E-06</a:t>
            </a:r>
          </a:p>
          <a:p>
            <a:pPr eaLnBrk="1" hangingPunct="1">
              <a:spcBef>
                <a:spcPct val="50000"/>
              </a:spcBef>
            </a:pPr>
            <a:r>
              <a:rPr lang="en-US" sz="1600" b="1">
                <a:solidFill>
                  <a:srgbClr val="CCECFF"/>
                </a:solidFill>
                <a:latin typeface="Times New Roman" panose="02020603050405020304" pitchFamily="18" charset="0"/>
                <a:cs typeface="Times New Roman" panose="02020603050405020304" pitchFamily="18" charset="0"/>
              </a:rPr>
              <a:t>    99    0.3133838E-06   101    0.2547517E-06  1103    0.1531183E-06</a:t>
            </a:r>
          </a:p>
          <a:p>
            <a:pPr eaLnBrk="1" hangingPunct="1">
              <a:spcBef>
                <a:spcPct val="50000"/>
              </a:spcBef>
            </a:pPr>
            <a:r>
              <a:rPr lang="en-US" sz="1600" b="1">
                <a:solidFill>
                  <a:srgbClr val="CCECFF"/>
                </a:solidFill>
                <a:latin typeface="Times New Roman" panose="02020603050405020304" pitchFamily="18" charset="0"/>
                <a:cs typeface="Times New Roman" panose="02020603050405020304" pitchFamily="18" charset="0"/>
              </a:rPr>
              <a:t>   103    0.2601568E-08   105    0.2532644E-07  1105    0.1460104E-07</a:t>
            </a:r>
          </a:p>
          <a:p>
            <a:pPr eaLnBrk="1" hangingPunct="1">
              <a:spcBef>
                <a:spcPct val="50000"/>
              </a:spcBef>
            </a:pPr>
            <a:r>
              <a:rPr lang="en-US" sz="1600" b="1">
                <a:solidFill>
                  <a:srgbClr val="CCECFF"/>
                </a:solidFill>
                <a:latin typeface="Times New Roman" panose="02020603050405020304" pitchFamily="18" charset="0"/>
                <a:cs typeface="Times New Roman" panose="02020603050405020304" pitchFamily="18" charset="0"/>
              </a:rPr>
              <a:t>   108    0.8204696E-08   109    0.4055513E-08   113    0.4285143E-09</a:t>
            </a:r>
          </a:p>
          <a:p>
            <a:pPr eaLnBrk="1" hangingPunct="1">
              <a:spcBef>
                <a:spcPct val="50000"/>
              </a:spcBef>
            </a:pPr>
            <a:r>
              <a:rPr lang="en-US" sz="1600" b="1">
                <a:solidFill>
                  <a:srgbClr val="CCECFF"/>
                </a:solidFill>
                <a:latin typeface="Times New Roman" panose="02020603050405020304" pitchFamily="18" charset="0"/>
                <a:cs typeface="Times New Roman" panose="02020603050405020304" pitchFamily="18" charset="0"/>
              </a:rPr>
              <a:t>   115    0.6359643E-09   127    0.1258876E-07   131    0.1470490E-06</a:t>
            </a:r>
          </a:p>
          <a:p>
            <a:pPr eaLnBrk="1" hangingPunct="1">
              <a:spcBef>
                <a:spcPct val="50000"/>
              </a:spcBef>
            </a:pPr>
            <a:r>
              <a:rPr lang="en-US" sz="1600" b="1">
                <a:solidFill>
                  <a:srgbClr val="CCECFF"/>
                </a:solidFill>
                <a:latin typeface="Times New Roman" panose="02020603050405020304" pitchFamily="18" charset="0"/>
                <a:cs typeface="Times New Roman" panose="02020603050405020304" pitchFamily="18" charset="0"/>
              </a:rPr>
              <a:t>   133    0.3297449E-06   134    0.3861025E-09   135    0.1945444E-08</a:t>
            </a:r>
          </a:p>
          <a:p>
            <a:pPr eaLnBrk="1" hangingPunct="1">
              <a:spcBef>
                <a:spcPct val="50000"/>
              </a:spcBef>
            </a:pPr>
            <a:r>
              <a:rPr lang="en-US" sz="1600" b="1">
                <a:solidFill>
                  <a:srgbClr val="CCECFF"/>
                </a:solidFill>
                <a:latin typeface="Times New Roman" panose="02020603050405020304" pitchFamily="18" charset="0"/>
                <a:cs typeface="Times New Roman" panose="02020603050405020304" pitchFamily="18" charset="0"/>
              </a:rPr>
              <a:t>  1135    0.6879137E-08   143    0.2829874E-06   145    0.1901860E-06</a:t>
            </a:r>
          </a:p>
          <a:p>
            <a:pPr eaLnBrk="1" hangingPunct="1">
              <a:spcBef>
                <a:spcPct val="50000"/>
              </a:spcBef>
            </a:pPr>
            <a:r>
              <a:rPr lang="en-US" sz="1600" b="1">
                <a:solidFill>
                  <a:srgbClr val="CCECFF"/>
                </a:solidFill>
                <a:latin typeface="Times New Roman" panose="02020603050405020304" pitchFamily="18" charset="0"/>
                <a:cs typeface="Times New Roman" panose="02020603050405020304" pitchFamily="18" charset="0"/>
              </a:rPr>
              <a:t>   147    0.5142002E-07  1147    0.5699099E-07  2147    0.7644594E-10</a:t>
            </a:r>
          </a:p>
          <a:p>
            <a:pPr eaLnBrk="1" hangingPunct="1">
              <a:spcBef>
                <a:spcPct val="50000"/>
              </a:spcBef>
            </a:pPr>
            <a:r>
              <a:rPr lang="en-US" sz="1600" b="1">
                <a:solidFill>
                  <a:srgbClr val="CCECFF"/>
                </a:solidFill>
                <a:latin typeface="Times New Roman" panose="02020603050405020304" pitchFamily="18" charset="0"/>
                <a:cs typeface="Times New Roman" panose="02020603050405020304" pitchFamily="18" charset="0"/>
              </a:rPr>
              <a:t>   148    0.3052791E-09  1148    0.4530792E-09   150    0.4017449E-07</a:t>
            </a:r>
          </a:p>
          <a:p>
            <a:pPr eaLnBrk="1" hangingPunct="1">
              <a:spcBef>
                <a:spcPct val="50000"/>
              </a:spcBef>
            </a:pPr>
            <a:r>
              <a:rPr lang="en-US" sz="1600" b="1">
                <a:solidFill>
                  <a:srgbClr val="CCECFF"/>
                </a:solidFill>
                <a:latin typeface="Times New Roman" panose="02020603050405020304" pitchFamily="18" charset="0"/>
                <a:cs typeface="Times New Roman" panose="02020603050405020304" pitchFamily="18" charset="0"/>
              </a:rPr>
              <a:t>   151    0.1718677E-07   152    0.1847227E-07   153    0.8285583E-08</a:t>
            </a:r>
          </a:p>
          <a:p>
            <a:pPr eaLnBrk="1" hangingPunct="1">
              <a:spcBef>
                <a:spcPct val="50000"/>
              </a:spcBef>
            </a:pPr>
            <a:r>
              <a:rPr lang="en-US" sz="1600" b="1">
                <a:solidFill>
                  <a:srgbClr val="CCECFF"/>
                </a:solidFill>
                <a:latin typeface="Times New Roman" panose="02020603050405020304" pitchFamily="18" charset="0"/>
                <a:cs typeface="Times New Roman" panose="02020603050405020304" pitchFamily="18" charset="0"/>
              </a:rPr>
              <a:t>   154    0.9702739E-10   155    0.1318483E-08   157    0.4728952E-10</a:t>
            </a:r>
          </a:p>
          <a:p>
            <a:pPr eaLnBrk="1" hangingPunct="1">
              <a:spcBef>
                <a:spcPct val="50000"/>
              </a:spcBef>
            </a:pPr>
            <a:r>
              <a:rPr lang="en-US" sz="1600" b="1">
                <a:solidFill>
                  <a:srgbClr val="CCECFF"/>
                </a:solidFill>
                <a:latin typeface="Times New Roman" panose="02020603050405020304" pitchFamily="18" charset="0"/>
                <a:cs typeface="Times New Roman" panose="02020603050405020304" pitchFamily="18" charset="0"/>
              </a:rPr>
              <a:t>   902    0.1528289E-05  1240    0.4191822E-07   241    0.5017616E-09</a:t>
            </a:r>
          </a:p>
          <a:p>
            <a:pPr eaLnBrk="1" hangingPunct="1">
              <a:spcBef>
                <a:spcPct val="50000"/>
              </a:spcBef>
            </a:pPr>
            <a:r>
              <a:rPr lang="en-US" sz="1600" b="1">
                <a:solidFill>
                  <a:srgbClr val="CCECFF"/>
                </a:solidFill>
                <a:latin typeface="Times New Roman" panose="02020603050405020304" pitchFamily="18" charset="0"/>
                <a:cs typeface="Times New Roman" panose="02020603050405020304" pitchFamily="18" charset="0"/>
              </a:rPr>
              <a:t>   242    0.2619864E-11  1149    0.1318472E-07</a:t>
            </a:r>
          </a:p>
          <a:p>
            <a:pPr eaLnBrk="1" hangingPunct="1">
              <a:spcBef>
                <a:spcPct val="50000"/>
              </a:spcBef>
            </a:pPr>
            <a:r>
              <a:rPr lang="en-US" sz="1600" b="1">
                <a:solidFill>
                  <a:srgbClr val="CCECFF"/>
                </a:solidFill>
                <a:latin typeface="Times New Roman" panose="02020603050405020304" pitchFamily="18" charset="0"/>
                <a:cs typeface="Times New Roman" panose="02020603050405020304" pitchFamily="18" charset="0"/>
              </a:rPr>
              <a:t>000:00:00      entry into chain  1             cpu time =     0.000 secs</a:t>
            </a:r>
          </a:p>
          <a:p>
            <a:pPr eaLnBrk="1" hangingPunct="1">
              <a:spcBef>
                <a:spcPct val="50000"/>
              </a:spcBef>
            </a:pPr>
            <a:r>
              <a:rPr lang="en-US" sz="1600" b="1">
                <a:solidFill>
                  <a:srgbClr val="CCECFF"/>
                </a:solidFill>
                <a:latin typeface="Times New Roman" panose="02020603050405020304" pitchFamily="18" charset="0"/>
                <a:cs typeface="Times New Roman" panose="02020603050405020304" pitchFamily="18" charset="0"/>
              </a:rPr>
              <a:t>1 END OF FILE ON DATASET     5</a:t>
            </a:r>
          </a:p>
          <a:p>
            <a:pPr eaLnBrk="1" hangingPunct="1">
              <a:spcBef>
                <a:spcPct val="50000"/>
              </a:spcBef>
            </a:pPr>
            <a:endParaRPr lang="en-US" sz="1600" b="1">
              <a:solidFill>
                <a:srgbClr val="CCECFF"/>
              </a:solidFill>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3906" name="Object 2"/>
          <p:cNvGraphicFramePr>
            <a:graphicFrameLocks noChangeAspect="1"/>
          </p:cNvGraphicFramePr>
          <p:nvPr/>
        </p:nvGraphicFramePr>
        <p:xfrm>
          <a:off x="1230313" y="447675"/>
          <a:ext cx="6858000" cy="5995988"/>
        </p:xfrm>
        <a:graphic>
          <a:graphicData uri="http://schemas.openxmlformats.org/presentationml/2006/ole">
            <mc:AlternateContent xmlns:mc="http://schemas.openxmlformats.org/markup-compatibility/2006">
              <mc:Choice xmlns:v="urn:schemas-microsoft-com:vml" Requires="v">
                <p:oleObj spid="_x0000_s15366" name="SPW 4.0 Notebook" r:id="rId3" imgW="7772400" imgH="10058400" progId="Jandel.JNB.Page.2">
                  <p:embed/>
                </p:oleObj>
              </mc:Choice>
              <mc:Fallback>
                <p:oleObj name="SPW 4.0 Notebook" r:id="rId3" imgW="7772400" imgH="10058400" progId="Jandel.JNB.Page.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313" y="447675"/>
                        <a:ext cx="6858000" cy="5995988"/>
                      </a:xfrm>
                      <a:prstGeom prst="rect">
                        <a:avLst/>
                      </a:prstGeom>
                      <a:noFill/>
                      <a:ln w="101600" cmpd="tri">
                        <a:solidFill>
                          <a:srgbClr val="FF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3" name="WordArt 3"/>
          <p:cNvSpPr>
            <a:spLocks noChangeArrowheads="1" noChangeShapeType="1" noTextEdit="1"/>
          </p:cNvSpPr>
          <p:nvPr/>
        </p:nvSpPr>
        <p:spPr bwMode="auto">
          <a:xfrm>
            <a:off x="2170113" y="560388"/>
            <a:ext cx="4679950" cy="6905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4800" b="1" kern="10">
                <a:gradFill rotWithShape="1">
                  <a:gsLst>
                    <a:gs pos="0">
                      <a:srgbClr val="490076"/>
                    </a:gs>
                    <a:gs pos="100000">
                      <a:srgbClr val="FF00FF"/>
                    </a:gs>
                  </a:gsLst>
                  <a:lin ang="5400000" scaled="1"/>
                </a:gradFill>
                <a:effectLst>
                  <a:outerShdw dist="53882" dir="2700000" algn="ctr" rotWithShape="0">
                    <a:srgbClr val="C0C0C0"/>
                  </a:outerShdw>
                </a:effectLst>
                <a:latin typeface="Times New Roman" panose="02020603050405020304" pitchFamily="18" charset="0"/>
                <a:cs typeface="Times New Roman" panose="02020603050405020304" pitchFamily="18" charset="0"/>
              </a:rPr>
              <a:t>LEU &amp; HEU Spectrum</a:t>
            </a:r>
            <a:endParaRPr lang="fa-IR" sz="4800" b="1" kern="10">
              <a:gradFill rotWithShape="1">
                <a:gsLst>
                  <a:gs pos="0">
                    <a:srgbClr val="490076"/>
                  </a:gs>
                  <a:gs pos="100000">
                    <a:srgbClr val="FF00FF"/>
                  </a:gs>
                </a:gsLst>
                <a:lin ang="5400000" scaled="1"/>
              </a:gradFill>
              <a:effectLst>
                <a:outerShdw dist="53882" dir="2700000" algn="ctr" rotWithShape="0">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strips(upRight)">
                                      <p:cBhvr>
                                        <p:cTn id="7"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06400" y="0"/>
            <a:ext cx="8737600" cy="6689725"/>
          </a:xfrm>
          <a:prstGeom prst="rect">
            <a:avLst/>
          </a:prstGeom>
          <a:noFill/>
          <a:ln w="25400">
            <a:solidFill>
              <a:srgbClr val="FFFF99"/>
            </a:solidFill>
            <a:miter lim="800000"/>
            <a:headEnd/>
            <a:tailEnd/>
          </a:ln>
          <a:effectLst/>
        </p:spPr>
        <p:txBody>
          <a:bodyPr>
            <a:spAutoFit/>
          </a:bodyPr>
          <a:lstStyle/>
          <a:p>
            <a:pPr algn="just">
              <a:defRPr/>
            </a:pPr>
            <a:r>
              <a:rPr lang="fa-IR" sz="2400" u="sng">
                <a:solidFill>
                  <a:srgbClr val="66FF99"/>
                </a:solidFill>
                <a:effectLst>
                  <a:outerShdw blurRad="38100" dist="38100" dir="2700000" algn="tl">
                    <a:srgbClr val="000000"/>
                  </a:outerShdw>
                </a:effectLst>
                <a:latin typeface="Times New Roman" pitchFamily="18" charset="0"/>
                <a:cs typeface="Times New Roman" pitchFamily="18" charset="0"/>
              </a:rPr>
              <a:t>تاثير بانک داده بر نتايج حاصل از کد: </a:t>
            </a:r>
            <a:r>
              <a:rPr lang="fa-IR" sz="2400">
                <a:solidFill>
                  <a:srgbClr val="66FF99"/>
                </a:solidFill>
                <a:effectLst>
                  <a:outerShdw blurRad="38100" dist="38100" dir="2700000" algn="tl">
                    <a:srgbClr val="000000"/>
                  </a:outerShdw>
                </a:effectLst>
                <a:latin typeface="Times New Roman" pitchFamily="18" charset="0"/>
                <a:cs typeface="Times New Roman" pitchFamily="18" charset="0"/>
              </a:rPr>
              <a:t>                                                        </a:t>
            </a:r>
          </a:p>
          <a:p>
            <a:pPr algn="just" rtl="1">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از بانک داده ضرايب معادلات حل شده در کد در هر سطح از محاسبات استخراج می شود و بنابراين اثر مستقيم بر نتايج کد دارد.  کيفيت بانک داده با محاسبات انگپايه تاييد می شود. اين محاسبات در حالت آزمايشات پاک انجام می شود.  در محاسبات واقعی معمولا از حالت پاک شبکه دور هستيم و بانک داده مورد استفاده نميتواند برپايه ارزيابی های حالت پاک باشد.  اختلافاتی که در نتايج نسخه های متفاوت کد با تغيير نسخه بانک</a:t>
            </a: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defRPr/>
            </a:pPr>
            <a:r>
              <a:rPr lang="en-US" sz="2400">
                <a:solidFill>
                  <a:schemeClr val="tx2"/>
                </a:solidFill>
                <a:effectLst>
                  <a:outerShdw blurRad="38100" dist="38100" dir="2700000" algn="tl">
                    <a:srgbClr val="000000"/>
                  </a:outerShdw>
                </a:effectLst>
                <a:latin typeface="Times New Roman" pitchFamily="18" charset="0"/>
                <a:cs typeface="Times New Roman" pitchFamily="18" charset="0"/>
              </a:rPr>
              <a:t>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داده  بوجود می آيد قابل ملاحظه است.                                          </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rPr>
              <a:t> </a:t>
            </a:r>
            <a:endParaRPr lang="fa-IR" sz="2400" u="sng">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سطح مقطع های ميکروسکوپی همه ايزوتوپهای شامل قلب ومحيط اطراف آن توسط ارگانهای مختلف در بانک داده جمع آوری گرديده است. در حال حاضر در اروپا بانک</a:t>
            </a: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بکار ميرود.                                                                           </a:t>
            </a:r>
            <a:r>
              <a:rPr lang="en-US" sz="2400">
                <a:solidFill>
                  <a:schemeClr val="tx2"/>
                </a:solidFill>
                <a:effectLst>
                  <a:outerShdw blurRad="38100" dist="38100" dir="2700000" algn="tl">
                    <a:srgbClr val="000000"/>
                  </a:outerShdw>
                </a:effectLst>
                <a:latin typeface="Times New Roman" pitchFamily="18" charset="0"/>
                <a:cs typeface="Times New Roman" pitchFamily="18" charset="0"/>
              </a:rPr>
              <a:t> JEF2  </a:t>
            </a: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داده</a:t>
            </a:r>
          </a:p>
          <a:p>
            <a:pPr algn="just">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اين بانک داده در سال 1992 با همکاری متقابل بين  کشورهای اروپايي - ژاپن و اخيرا آمريکا توليد شده است.                                                                                  </a:t>
            </a:r>
          </a:p>
          <a:p>
            <a:pPr algn="just">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داده های موجود در اين بانک را نميتوان مستقيما استفاده نمود.  پردازش اوليه برای    انتگرال گيری پارامترهای تشديدی تشکيل و ادغام گروههای انرژی قبل از آنکه کد  برای محاسبات سلولی مورد استفاده واقع شود مورد نياز است.                             </a:t>
            </a:r>
            <a:r>
              <a:rPr lang="fa-IR" sz="2400">
                <a:solidFill>
                  <a:srgbClr val="FF33CC"/>
                </a:solidFill>
                <a:effectLst>
                  <a:outerShdw blurRad="38100" dist="38100" dir="2700000" algn="tl">
                    <a:srgbClr val="000000"/>
                  </a:outerShdw>
                </a:effectLst>
                <a:latin typeface="Times New Roman" pitchFamily="18" charset="0"/>
                <a:cs typeface="Times New Roman" pitchFamily="18" charset="0"/>
              </a:rPr>
              <a:t>توليد شده است.                    </a:t>
            </a:r>
            <a:r>
              <a:rPr lang="en-US" sz="2400">
                <a:solidFill>
                  <a:srgbClr val="FF33CC"/>
                </a:solidFill>
                <a:effectLst>
                  <a:outerShdw blurRad="38100" dist="38100" dir="2700000" algn="tl">
                    <a:srgbClr val="000000"/>
                  </a:outerShdw>
                </a:effectLst>
                <a:latin typeface="Times New Roman" pitchFamily="18" charset="0"/>
                <a:cs typeface="Times New Roman" pitchFamily="18" charset="0"/>
              </a:rPr>
              <a:t>ENDF </a:t>
            </a:r>
            <a:r>
              <a:rPr lang="fa-IR" sz="2400">
                <a:solidFill>
                  <a:srgbClr val="FF33CC"/>
                </a:solidFill>
                <a:effectLst>
                  <a:outerShdw blurRad="38100" dist="38100" dir="2700000" algn="tl">
                    <a:srgbClr val="000000"/>
                  </a:outerShdw>
                </a:effectLst>
                <a:latin typeface="Times New Roman" pitchFamily="18" charset="0"/>
                <a:cs typeface="Times New Roman" pitchFamily="18" charset="0"/>
              </a:rPr>
              <a:t>از بانک داده</a:t>
            </a:r>
            <a:r>
              <a:rPr lang="en-US" sz="2400">
                <a:solidFill>
                  <a:srgbClr val="FF33CC"/>
                </a:solidFill>
                <a:effectLst>
                  <a:outerShdw blurRad="38100" dist="38100" dir="2700000" algn="tl">
                    <a:srgbClr val="000000"/>
                  </a:outerShdw>
                </a:effectLst>
                <a:latin typeface="Times New Roman" pitchFamily="18" charset="0"/>
                <a:cs typeface="Times New Roman" pitchFamily="18" charset="0"/>
              </a:rPr>
              <a:t> WIMS </a:t>
            </a:r>
            <a:r>
              <a:rPr lang="fa-IR" sz="2400">
                <a:solidFill>
                  <a:srgbClr val="FF33CC"/>
                </a:solidFill>
                <a:effectLst>
                  <a:outerShdw blurRad="38100" dist="38100" dir="2700000" algn="tl">
                    <a:srgbClr val="000000"/>
                  </a:outerShdw>
                </a:effectLst>
                <a:latin typeface="Times New Roman" pitchFamily="18" charset="0"/>
                <a:cs typeface="Times New Roman" pitchFamily="18" charset="0"/>
              </a:rPr>
              <a:t>کتابخانه کد </a:t>
            </a:r>
            <a:endParaRPr lang="en-US" sz="2400">
              <a:solidFill>
                <a:srgbClr val="FF33CC"/>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Rectangle 2"/>
          <p:cNvSpPr>
            <a:spLocks noGrp="1" noChangeArrowheads="1"/>
          </p:cNvSpPr>
          <p:nvPr>
            <p:ph type="subTitle" idx="1"/>
          </p:nvPr>
        </p:nvSpPr>
        <p:spPr>
          <a:xfrm>
            <a:off x="1143000" y="3124200"/>
            <a:ext cx="6477000" cy="3276600"/>
          </a:xfrm>
        </p:spPr>
        <p:txBody>
          <a:bodyPr/>
          <a:lstStyle/>
          <a:p>
            <a:pPr rtl="1" eaLnBrk="1" hangingPunct="1">
              <a:defRPr/>
            </a:pPr>
            <a:r>
              <a:rPr lang="ar-SA" sz="3600" smtClean="0">
                <a:solidFill>
                  <a:srgbClr val="66FF99"/>
                </a:solidFill>
                <a:cs typeface="Zar" pitchFamily="2" charset="-78"/>
              </a:rPr>
              <a:t>كد محاسبات قلب</a:t>
            </a:r>
            <a:r>
              <a:rPr lang="ar-SA" sz="3600" smtClean="0">
                <a:solidFill>
                  <a:srgbClr val="66FF99"/>
                </a:solidFill>
              </a:rPr>
              <a:t> </a:t>
            </a:r>
            <a:r>
              <a:rPr lang="en-US" sz="3600" smtClean="0">
                <a:solidFill>
                  <a:srgbClr val="66FF99"/>
                </a:solidFill>
              </a:rPr>
              <a:t> CITATION</a:t>
            </a:r>
            <a:endParaRPr lang="ar-SA" sz="3600" smtClean="0">
              <a:solidFill>
                <a:srgbClr val="66FF99"/>
              </a:solidFill>
            </a:endParaRPr>
          </a:p>
          <a:p>
            <a:pPr rtl="1" eaLnBrk="1" hangingPunct="1">
              <a:defRPr/>
            </a:pPr>
            <a:endParaRPr lang="ar-SA" sz="3600" smtClean="0"/>
          </a:p>
          <a:p>
            <a:pPr rtl="1" eaLnBrk="1" hangingPunct="1">
              <a:defRPr/>
            </a:pPr>
            <a:endParaRPr lang="ar-SA" sz="3600" smtClean="0"/>
          </a:p>
          <a:p>
            <a:pPr rtl="1" eaLnBrk="1" hangingPunct="1">
              <a:defRPr/>
            </a:pPr>
            <a:endParaRPr lang="en-US" sz="3600" smtClean="0">
              <a:cs typeface="Zar" pitchFamily="2" charset="-78"/>
            </a:endParaRPr>
          </a:p>
        </p:txBody>
      </p:sp>
      <p:grpSp>
        <p:nvGrpSpPr>
          <p:cNvPr id="95235" name="Group 3"/>
          <p:cNvGrpSpPr>
            <a:grpSpLocks/>
          </p:cNvGrpSpPr>
          <p:nvPr/>
        </p:nvGrpSpPr>
        <p:grpSpPr bwMode="auto">
          <a:xfrm>
            <a:off x="0" y="0"/>
            <a:ext cx="9144000" cy="6802438"/>
            <a:chOff x="36" y="27"/>
            <a:chExt cx="5680" cy="4237"/>
          </a:xfrm>
        </p:grpSpPr>
        <p:sp>
          <p:nvSpPr>
            <p:cNvPr id="95236"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95237"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85800" y="304800"/>
            <a:ext cx="8077200" cy="685800"/>
          </a:xfrm>
        </p:spPr>
        <p:txBody>
          <a:bodyPr/>
          <a:lstStyle/>
          <a:p>
            <a:pPr algn="r" rtl="1" eaLnBrk="1" hangingPunct="1">
              <a:defRPr/>
            </a:pPr>
            <a:r>
              <a:rPr lang="ar-SA" smtClean="0">
                <a:solidFill>
                  <a:srgbClr val="0000FF"/>
                </a:solidFill>
                <a:cs typeface="Zar" pitchFamily="2" charset="-78"/>
              </a:rPr>
              <a:t>تئوري كد:</a:t>
            </a:r>
            <a:endParaRPr lang="en-US" smtClean="0">
              <a:solidFill>
                <a:srgbClr val="0000FF"/>
              </a:solidFill>
              <a:cs typeface="Zar" pitchFamily="2" charset="-78"/>
            </a:endParaRPr>
          </a:p>
        </p:txBody>
      </p:sp>
      <p:sp>
        <p:nvSpPr>
          <p:cNvPr id="137219" name="Rectangle 3"/>
          <p:cNvSpPr>
            <a:spLocks noGrp="1" noChangeArrowheads="1"/>
          </p:cNvSpPr>
          <p:nvPr>
            <p:ph type="body" idx="1"/>
          </p:nvPr>
        </p:nvSpPr>
        <p:spPr>
          <a:xfrm>
            <a:off x="228600" y="1371600"/>
            <a:ext cx="8686800" cy="5029200"/>
          </a:xfrm>
        </p:spPr>
        <p:txBody>
          <a:bodyPr/>
          <a:lstStyle/>
          <a:p>
            <a:pPr algn="just" rtl="1" eaLnBrk="1" hangingPunct="1">
              <a:buFontTx/>
              <a:buNone/>
              <a:defRPr/>
            </a:pPr>
            <a:r>
              <a:rPr lang="ar-SA" sz="2800" smtClean="0">
                <a:cs typeface="Zar" pitchFamily="2" charset="-78"/>
              </a:rPr>
              <a:t>كد كامپيوتري</a:t>
            </a:r>
            <a:r>
              <a:rPr lang="ar-SA" sz="2800" smtClean="0"/>
              <a:t> </a:t>
            </a:r>
            <a:r>
              <a:rPr lang="en-US" sz="2800" smtClean="0"/>
              <a:t>CITATION</a:t>
            </a:r>
            <a:r>
              <a:rPr lang="ar-SA" sz="2800" smtClean="0"/>
              <a:t>، </a:t>
            </a:r>
            <a:r>
              <a:rPr lang="ar-SA" sz="2800" smtClean="0">
                <a:cs typeface="Zar" pitchFamily="2" charset="-78"/>
              </a:rPr>
              <a:t>معادله چند گروهي پخش نوترون را با روش اختلاف محدود </a:t>
            </a:r>
            <a:r>
              <a:rPr lang="ar-SA" sz="2800" smtClean="0"/>
              <a:t>(</a:t>
            </a:r>
            <a:r>
              <a:rPr lang="en-US" sz="2800" smtClean="0"/>
              <a:t>FDM</a:t>
            </a:r>
            <a:r>
              <a:rPr lang="ar-SA" sz="2800" smtClean="0">
                <a:cs typeface="Zar" pitchFamily="2" charset="-78"/>
              </a:rPr>
              <a:t>) حل مي كند.اين كد قابليت حل اين معادله را در فضاهاي يك، دو و سه بعدي و در</a:t>
            </a:r>
            <a:r>
              <a:rPr lang="en-US" sz="2800" smtClean="0">
                <a:cs typeface="Zar" pitchFamily="2" charset="-78"/>
              </a:rPr>
              <a:t> </a:t>
            </a:r>
            <a:r>
              <a:rPr lang="ar-SA" sz="2800" smtClean="0">
                <a:cs typeface="Zar" pitchFamily="2" charset="-78"/>
              </a:rPr>
              <a:t>دستگاههاي مختصات مختلف را</a:t>
            </a:r>
            <a:r>
              <a:rPr lang="en-US" sz="2800" smtClean="0">
                <a:cs typeface="Zar" pitchFamily="2" charset="-78"/>
              </a:rPr>
              <a:t> </a:t>
            </a:r>
            <a:r>
              <a:rPr lang="ar-SA" sz="2800" smtClean="0">
                <a:cs typeface="Zar" pitchFamily="2" charset="-78"/>
              </a:rPr>
              <a:t>دارا مي باشد.</a:t>
            </a:r>
          </a:p>
          <a:p>
            <a:pPr algn="r" rtl="1" eaLnBrk="1" hangingPunct="1">
              <a:buFontTx/>
              <a:buNone/>
              <a:defRPr/>
            </a:pPr>
            <a:r>
              <a:rPr lang="ar-SA" sz="2800" smtClean="0">
                <a:cs typeface="Zar" pitchFamily="2" charset="-78"/>
              </a:rPr>
              <a:t> </a:t>
            </a:r>
            <a:r>
              <a:rPr lang="ar-SA" sz="3600" smtClean="0">
                <a:solidFill>
                  <a:srgbClr val="0000FF"/>
                </a:solidFill>
                <a:cs typeface="Zar" pitchFamily="2" charset="-78"/>
              </a:rPr>
              <a:t>قابليت ها:</a:t>
            </a:r>
          </a:p>
          <a:p>
            <a:pPr algn="just" rtl="1" eaLnBrk="1" hangingPunct="1">
              <a:buFontTx/>
              <a:buNone/>
              <a:defRPr/>
            </a:pPr>
            <a:r>
              <a:rPr lang="ar-SA" sz="2800" smtClean="0">
                <a:cs typeface="Zar" pitchFamily="2" charset="-78"/>
              </a:rPr>
              <a:t> محاسبه توزيع شار نوتروني ( و توزيع قدرت ) در قلب راكتور و ضريب تكثير بينهايت و موثر محيط</a:t>
            </a:r>
          </a:p>
          <a:p>
            <a:pPr algn="r" rtl="1" eaLnBrk="1" hangingPunct="1">
              <a:buFontTx/>
              <a:buNone/>
              <a:defRPr/>
            </a:pPr>
            <a:r>
              <a:rPr lang="ar-SA" sz="2800" smtClean="0">
                <a:cs typeface="Zar" pitchFamily="2" charset="-78"/>
              </a:rPr>
              <a:t> محاسبات مديريت سوخت (</a:t>
            </a:r>
            <a:r>
              <a:rPr lang="en-US" sz="2800" smtClean="0">
                <a:cs typeface="Zar" pitchFamily="2" charset="-78"/>
              </a:rPr>
              <a:t>Section 091,Section 093</a:t>
            </a:r>
            <a:r>
              <a:rPr lang="ar-SA" sz="2800" smtClean="0">
                <a:cs typeface="Zar" pitchFamily="2" charset="-78"/>
              </a:rPr>
              <a:t>)</a:t>
            </a:r>
          </a:p>
          <a:p>
            <a:pPr algn="r" rtl="1" eaLnBrk="1" hangingPunct="1">
              <a:buFontTx/>
              <a:buNone/>
              <a:defRPr/>
            </a:pPr>
            <a:r>
              <a:rPr lang="ar-SA" sz="2800" smtClean="0">
                <a:cs typeface="Zar" pitchFamily="2" charset="-78"/>
              </a:rPr>
              <a:t>محاسبات تهي شدن سوخت</a:t>
            </a:r>
          </a:p>
          <a:p>
            <a:pPr algn="r" rtl="1" eaLnBrk="1" hangingPunct="1">
              <a:buFontTx/>
              <a:buNone/>
              <a:defRPr/>
            </a:pPr>
            <a:r>
              <a:rPr lang="ar-SA" sz="2800" smtClean="0">
                <a:cs typeface="Zar" pitchFamily="2" charset="-78"/>
              </a:rPr>
              <a:t>محاسبات اختلال</a:t>
            </a:r>
          </a:p>
          <a:p>
            <a:pPr algn="r" rtl="1" eaLnBrk="1" hangingPunct="1">
              <a:buFontTx/>
              <a:buNone/>
              <a:defRPr/>
            </a:pPr>
            <a:endParaRPr lang="en-US" sz="2800" smtClean="0">
              <a:cs typeface="Zar" pitchFamily="2" charset="-78"/>
            </a:endParaRPr>
          </a:p>
        </p:txBody>
      </p:sp>
      <p:grpSp>
        <p:nvGrpSpPr>
          <p:cNvPr id="96260" name="Group 4"/>
          <p:cNvGrpSpPr>
            <a:grpSpLocks/>
          </p:cNvGrpSpPr>
          <p:nvPr/>
        </p:nvGrpSpPr>
        <p:grpSpPr bwMode="auto">
          <a:xfrm>
            <a:off x="0" y="0"/>
            <a:ext cx="9144000" cy="6802438"/>
            <a:chOff x="36" y="27"/>
            <a:chExt cx="5680" cy="4237"/>
          </a:xfrm>
        </p:grpSpPr>
        <p:sp>
          <p:nvSpPr>
            <p:cNvPr id="96261" name="Rectangle 5"/>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96262" name="Rectangle 6"/>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066800" y="304800"/>
            <a:ext cx="7772400" cy="457200"/>
          </a:xfrm>
        </p:spPr>
        <p:txBody>
          <a:bodyPr/>
          <a:lstStyle/>
          <a:p>
            <a:pPr algn="r" eaLnBrk="1" hangingPunct="1">
              <a:defRPr/>
            </a:pPr>
            <a:r>
              <a:rPr lang="ar-SA" sz="3200" smtClean="0">
                <a:cs typeface="Zar" pitchFamily="2" charset="-78"/>
              </a:rPr>
              <a:t>معادله پخش وابسته به انرژي را ميتوان به صورت زير نوشت:</a:t>
            </a:r>
            <a:endParaRPr lang="en-US" sz="3200" smtClean="0">
              <a:cs typeface="Zar" pitchFamily="2" charset="-78"/>
            </a:endParaRPr>
          </a:p>
        </p:txBody>
      </p:sp>
      <p:sp>
        <p:nvSpPr>
          <p:cNvPr id="138243" name="Rectangle 3"/>
          <p:cNvSpPr>
            <a:spLocks noGrp="1" noChangeArrowheads="1"/>
          </p:cNvSpPr>
          <p:nvPr>
            <p:ph type="body" idx="1"/>
          </p:nvPr>
        </p:nvSpPr>
        <p:spPr>
          <a:xfrm>
            <a:off x="0" y="3352800"/>
            <a:ext cx="8915400" cy="609600"/>
          </a:xfrm>
        </p:spPr>
        <p:txBody>
          <a:bodyPr/>
          <a:lstStyle/>
          <a:p>
            <a:pPr algn="r" rtl="1" eaLnBrk="1" hangingPunct="1">
              <a:buFontTx/>
              <a:buNone/>
              <a:defRPr/>
            </a:pPr>
            <a:r>
              <a:rPr lang="ar-SA" smtClean="0">
                <a:cs typeface="Zar" pitchFamily="2" charset="-78"/>
              </a:rPr>
              <a:t>با گسسته سازي متغير انرژي، معادله بالا را مي توان به صورت زير نوشت:</a:t>
            </a:r>
            <a:endParaRPr lang="en-US" smtClean="0">
              <a:cs typeface="Zar" pitchFamily="2" charset="-78"/>
            </a:endParaRPr>
          </a:p>
        </p:txBody>
      </p:sp>
      <p:pic>
        <p:nvPicPr>
          <p:cNvPr id="972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7620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5"/>
          <p:cNvPicPr>
            <a:picLocks noChangeAspect="1" noChangeArrowheads="1"/>
          </p:cNvPicPr>
          <p:nvPr/>
        </p:nvPicPr>
        <p:blipFill>
          <a:blip r:embed="rId3">
            <a:lum contrast="2000"/>
            <a:extLst>
              <a:ext uri="{28A0092B-C50C-407E-A947-70E740481C1C}">
                <a14:useLocalDpi xmlns:a14="http://schemas.microsoft.com/office/drawing/2010/main" val="0"/>
              </a:ext>
            </a:extLst>
          </a:blip>
          <a:srcRect/>
          <a:stretch>
            <a:fillRect/>
          </a:stretch>
        </p:blipFill>
        <p:spPr bwMode="auto">
          <a:xfrm>
            <a:off x="539750" y="4508500"/>
            <a:ext cx="7848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7286" name="Group 6"/>
          <p:cNvGrpSpPr>
            <a:grpSpLocks/>
          </p:cNvGrpSpPr>
          <p:nvPr/>
        </p:nvGrpSpPr>
        <p:grpSpPr bwMode="auto">
          <a:xfrm>
            <a:off x="0" y="0"/>
            <a:ext cx="9144000" cy="6802438"/>
            <a:chOff x="36" y="27"/>
            <a:chExt cx="5680" cy="4237"/>
          </a:xfrm>
        </p:grpSpPr>
        <p:sp>
          <p:nvSpPr>
            <p:cNvPr id="97287" name="Rectangle 7"/>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97288" name="Rectangle 8"/>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Rectangle 2"/>
          <p:cNvSpPr>
            <a:spLocks noGrp="1" noChangeArrowheads="1"/>
          </p:cNvSpPr>
          <p:nvPr>
            <p:ph type="body" idx="1"/>
          </p:nvPr>
        </p:nvSpPr>
        <p:spPr>
          <a:xfrm>
            <a:off x="228600" y="1219200"/>
            <a:ext cx="8686800" cy="1143000"/>
          </a:xfrm>
        </p:spPr>
        <p:txBody>
          <a:bodyPr/>
          <a:lstStyle/>
          <a:p>
            <a:pPr algn="just" rtl="1" eaLnBrk="1" hangingPunct="1">
              <a:buFontTx/>
              <a:buNone/>
              <a:defRPr/>
            </a:pPr>
            <a:r>
              <a:rPr lang="fa-IR" smtClean="0">
                <a:cs typeface="Zar" pitchFamily="2" charset="-78"/>
              </a:rPr>
              <a:t>با استفاده از روش اختلاف محدود معادله پخش چند گروهی</a:t>
            </a:r>
            <a:r>
              <a:rPr lang="ar-SA" smtClean="0">
                <a:cs typeface="Zar" pitchFamily="2" charset="-78"/>
              </a:rPr>
              <a:t>، يك بعدي </a:t>
            </a:r>
            <a:r>
              <a:rPr lang="fa-IR" smtClean="0">
                <a:cs typeface="Zar" pitchFamily="2" charset="-78"/>
              </a:rPr>
              <a:t>نوترون به صورت ز</a:t>
            </a:r>
            <a:r>
              <a:rPr lang="ar-SA" smtClean="0">
                <a:cs typeface="Zar" pitchFamily="2" charset="-78"/>
              </a:rPr>
              <a:t>ي</a:t>
            </a:r>
            <a:r>
              <a:rPr lang="fa-IR" smtClean="0">
                <a:cs typeface="Zar" pitchFamily="2" charset="-78"/>
              </a:rPr>
              <a:t>ر در می آيد:  </a:t>
            </a:r>
            <a:endParaRPr lang="en-US" smtClean="0">
              <a:cs typeface="Zar" pitchFamily="2" charset="-78"/>
            </a:endParaRPr>
          </a:p>
        </p:txBody>
      </p:sp>
      <p:grpSp>
        <p:nvGrpSpPr>
          <p:cNvPr id="16391" name="Group 3"/>
          <p:cNvGrpSpPr>
            <a:grpSpLocks/>
          </p:cNvGrpSpPr>
          <p:nvPr/>
        </p:nvGrpSpPr>
        <p:grpSpPr bwMode="auto">
          <a:xfrm>
            <a:off x="0" y="0"/>
            <a:ext cx="9144000" cy="6802438"/>
            <a:chOff x="36" y="27"/>
            <a:chExt cx="5680" cy="4237"/>
          </a:xfrm>
        </p:grpSpPr>
        <p:sp>
          <p:nvSpPr>
            <p:cNvPr id="16397"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6398"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
        <p:nvSpPr>
          <p:cNvPr id="16392" name="Rectangle 6"/>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aphicFrame>
        <p:nvGraphicFramePr>
          <p:cNvPr id="16386" name="Object 7"/>
          <p:cNvGraphicFramePr>
            <a:graphicFrameLocks noChangeAspect="1"/>
          </p:cNvGraphicFramePr>
          <p:nvPr/>
        </p:nvGraphicFramePr>
        <p:xfrm>
          <a:off x="457200" y="4724400"/>
          <a:ext cx="1981200" cy="762000"/>
        </p:xfrm>
        <a:graphic>
          <a:graphicData uri="http://schemas.openxmlformats.org/presentationml/2006/ole">
            <mc:AlternateContent xmlns:mc="http://schemas.openxmlformats.org/markup-compatibility/2006">
              <mc:Choice xmlns:v="urn:schemas-microsoft-com:vml" Requires="v">
                <p:oleObj spid="_x0000_s16407" name="Microsoft Equation 3.0" r:id="rId3" imgW="888614" imgH="533169" progId="Equation.3">
                  <p:embed/>
                </p:oleObj>
              </mc:Choice>
              <mc:Fallback>
                <p:oleObj name="Microsoft Equation 3.0" r:id="rId3" imgW="888614" imgH="533169"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724400"/>
                        <a:ext cx="1981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3" name="Rectangle 8"/>
          <p:cNvSpPr>
            <a:spLocks noChangeArrowheads="1"/>
          </p:cNvSpPr>
          <p:nvPr/>
        </p:nvSpPr>
        <p:spPr bwMode="auto">
          <a:xfrm>
            <a:off x="3852863" y="3333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6394" name="Rectangle 9"/>
          <p:cNvSpPr>
            <a:spLocks noChangeArrowheads="1"/>
          </p:cNvSpPr>
          <p:nvPr/>
        </p:nvSpPr>
        <p:spPr bwMode="auto">
          <a:xfrm>
            <a:off x="4049713" y="3341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aphicFrame>
        <p:nvGraphicFramePr>
          <p:cNvPr id="16387" name="Object 10"/>
          <p:cNvGraphicFramePr>
            <a:graphicFrameLocks noChangeAspect="1"/>
          </p:cNvGraphicFramePr>
          <p:nvPr/>
        </p:nvGraphicFramePr>
        <p:xfrm>
          <a:off x="5410200" y="5791200"/>
          <a:ext cx="1820863" cy="342900"/>
        </p:xfrm>
        <a:graphic>
          <a:graphicData uri="http://schemas.openxmlformats.org/presentationml/2006/ole">
            <mc:AlternateContent xmlns:mc="http://schemas.openxmlformats.org/markup-compatibility/2006">
              <mc:Choice xmlns:v="urn:schemas-microsoft-com:vml" Requires="v">
                <p:oleObj spid="_x0000_s16408" r:id="rId5" imgW="1713756" imgH="266584" progId="Equation.3">
                  <p:embed/>
                </p:oleObj>
              </mc:Choice>
              <mc:Fallback>
                <p:oleObj r:id="rId5" imgW="1713756" imgH="266584"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5791200"/>
                        <a:ext cx="1820863"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8" name="Object 11"/>
          <p:cNvGraphicFramePr>
            <a:graphicFrameLocks noChangeAspect="1"/>
          </p:cNvGraphicFramePr>
          <p:nvPr/>
        </p:nvGraphicFramePr>
        <p:xfrm>
          <a:off x="228600" y="152400"/>
          <a:ext cx="3124200" cy="889000"/>
        </p:xfrm>
        <a:graphic>
          <a:graphicData uri="http://schemas.openxmlformats.org/presentationml/2006/ole">
            <mc:AlternateContent xmlns:mc="http://schemas.openxmlformats.org/markup-compatibility/2006">
              <mc:Choice xmlns:v="urn:schemas-microsoft-com:vml" Requires="v">
                <p:oleObj spid="_x0000_s16409" name="Equation" r:id="rId7" imgW="1765080" imgH="583920" progId="Equation.3">
                  <p:embed/>
                </p:oleObj>
              </mc:Choice>
              <mc:Fallback>
                <p:oleObj name="Equation" r:id="rId7" imgW="1765080" imgH="58392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52400"/>
                        <a:ext cx="31242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9" name="Object 12"/>
          <p:cNvGraphicFramePr>
            <a:graphicFrameLocks noChangeAspect="1"/>
          </p:cNvGraphicFramePr>
          <p:nvPr/>
        </p:nvGraphicFramePr>
        <p:xfrm>
          <a:off x="609600" y="2286000"/>
          <a:ext cx="8001000" cy="1828800"/>
        </p:xfrm>
        <a:graphic>
          <a:graphicData uri="http://schemas.openxmlformats.org/presentationml/2006/ole">
            <mc:AlternateContent xmlns:mc="http://schemas.openxmlformats.org/markup-compatibility/2006">
              <mc:Choice xmlns:v="urn:schemas-microsoft-com:vml" Requires="v">
                <p:oleObj spid="_x0000_s16410" name="Equation" r:id="rId9" imgW="4394160" imgH="1117440" progId="Equation.3">
                  <p:embed/>
                </p:oleObj>
              </mc:Choice>
              <mc:Fallback>
                <p:oleObj name="Equation" r:id="rId9" imgW="4394160" imgH="111744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2286000"/>
                        <a:ext cx="80010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5" name="Rectangle 13"/>
          <p:cNvSpPr>
            <a:spLocks noChangeArrowheads="1"/>
          </p:cNvSpPr>
          <p:nvPr/>
        </p:nvSpPr>
        <p:spPr bwMode="auto">
          <a:xfrm>
            <a:off x="1752600" y="4267200"/>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r>
              <a:rPr lang="ar-SA" sz="3200">
                <a:latin typeface="Times New Roman" panose="02020603050405020304" pitchFamily="18" charset="0"/>
                <a:cs typeface="Zar" panose="00000400000000000000" pitchFamily="2" charset="-78"/>
              </a:rPr>
              <a:t>اين معادله را مي توان به صورت زير نوشت:</a:t>
            </a:r>
            <a:endParaRPr lang="en-US" sz="3200">
              <a:latin typeface="Times New Roman" panose="02020603050405020304" pitchFamily="18" charset="0"/>
              <a:cs typeface="Zar" panose="00000400000000000000" pitchFamily="2" charset="-78"/>
            </a:endParaRPr>
          </a:p>
        </p:txBody>
      </p:sp>
      <p:sp>
        <p:nvSpPr>
          <p:cNvPr id="16396" name="Rectangle 14"/>
          <p:cNvSpPr>
            <a:spLocks noChangeArrowheads="1"/>
          </p:cNvSpPr>
          <p:nvPr/>
        </p:nvSpPr>
        <p:spPr bwMode="auto">
          <a:xfrm>
            <a:off x="228600" y="56388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rtl="1" eaLnBrk="1" hangingPunct="1"/>
            <a:r>
              <a:rPr lang="en-US" sz="3200">
                <a:latin typeface="Times New Roman" panose="02020603050405020304" pitchFamily="18" charset="0"/>
                <a:cs typeface="Zar" panose="00000400000000000000" pitchFamily="2" charset="-78"/>
              </a:rPr>
              <a:t>A</a:t>
            </a:r>
            <a:r>
              <a:rPr lang="ar-SA" sz="3200">
                <a:latin typeface="Times New Roman" panose="02020603050405020304" pitchFamily="18" charset="0"/>
                <a:cs typeface="Zar" panose="00000400000000000000" pitchFamily="2" charset="-78"/>
              </a:rPr>
              <a:t> : ماتريس                           مي باشد كه شامل جملات پراكندگي و فرار مي باشد. </a:t>
            </a:r>
          </a:p>
        </p:txBody>
      </p:sp>
    </p:spTree>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415" name="Group 2"/>
          <p:cNvGrpSpPr>
            <a:grpSpLocks/>
          </p:cNvGrpSpPr>
          <p:nvPr/>
        </p:nvGrpSpPr>
        <p:grpSpPr bwMode="auto">
          <a:xfrm>
            <a:off x="0" y="0"/>
            <a:ext cx="9144000" cy="6802438"/>
            <a:chOff x="36" y="27"/>
            <a:chExt cx="5680" cy="4237"/>
          </a:xfrm>
        </p:grpSpPr>
        <p:sp>
          <p:nvSpPr>
            <p:cNvPr id="17418" name="Rectangle 3"/>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7419" name="Rectangle 4"/>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
        <p:nvSpPr>
          <p:cNvPr id="140293" name="Rectangle 5"/>
          <p:cNvSpPr>
            <a:spLocks noGrp="1" noChangeArrowheads="1"/>
          </p:cNvSpPr>
          <p:nvPr>
            <p:ph type="subTitle" idx="1"/>
          </p:nvPr>
        </p:nvSpPr>
        <p:spPr>
          <a:xfrm>
            <a:off x="228600" y="304800"/>
            <a:ext cx="8686800" cy="3733800"/>
          </a:xfrm>
        </p:spPr>
        <p:txBody>
          <a:bodyPr/>
          <a:lstStyle/>
          <a:p>
            <a:pPr algn="r" rtl="1" eaLnBrk="1" hangingPunct="1">
              <a:spcBef>
                <a:spcPct val="0"/>
              </a:spcBef>
              <a:defRPr/>
            </a:pPr>
            <a:r>
              <a:rPr lang="ar-SA" smtClean="0">
                <a:cs typeface="Zar" pitchFamily="2" charset="-78"/>
              </a:rPr>
              <a:t>     : ماتريس                             مجهولات است.</a:t>
            </a:r>
          </a:p>
          <a:p>
            <a:pPr algn="r" rtl="1" eaLnBrk="1" hangingPunct="1">
              <a:spcBef>
                <a:spcPct val="0"/>
              </a:spcBef>
              <a:defRPr/>
            </a:pPr>
            <a:r>
              <a:rPr lang="ar-SA" smtClean="0">
                <a:cs typeface="Zar" pitchFamily="2" charset="-78"/>
              </a:rPr>
              <a:t>     : ضريب تكثير محيط مي باشد.</a:t>
            </a:r>
          </a:p>
          <a:p>
            <a:pPr algn="r" rtl="1" eaLnBrk="1" hangingPunct="1">
              <a:spcBef>
                <a:spcPct val="0"/>
              </a:spcBef>
              <a:defRPr/>
            </a:pPr>
            <a:r>
              <a:rPr lang="ar-SA" smtClean="0">
                <a:cs typeface="Zar" pitchFamily="2" charset="-78"/>
              </a:rPr>
              <a:t> </a:t>
            </a:r>
            <a:r>
              <a:rPr lang="en-US" smtClean="0">
                <a:cs typeface="Zar" pitchFamily="2" charset="-78"/>
              </a:rPr>
              <a:t>B</a:t>
            </a:r>
            <a:r>
              <a:rPr lang="ar-SA" smtClean="0">
                <a:cs typeface="Zar" pitchFamily="2" charset="-78"/>
              </a:rPr>
              <a:t> : ماتريس                         مي باشد كه شامل جمله شكافت مي باشد.</a:t>
            </a:r>
          </a:p>
          <a:p>
            <a:pPr algn="r" rtl="1" eaLnBrk="1" hangingPunct="1">
              <a:spcBef>
                <a:spcPct val="0"/>
              </a:spcBef>
              <a:defRPr/>
            </a:pPr>
            <a:endParaRPr lang="ar-SA" smtClean="0">
              <a:cs typeface="Zar" pitchFamily="2" charset="-78"/>
            </a:endParaRPr>
          </a:p>
          <a:p>
            <a:pPr algn="r" rtl="1" eaLnBrk="1" hangingPunct="1">
              <a:spcBef>
                <a:spcPct val="0"/>
              </a:spcBef>
              <a:defRPr/>
            </a:pPr>
            <a:r>
              <a:rPr lang="ar-SA" smtClean="0">
                <a:cs typeface="Zar" pitchFamily="2" charset="-78"/>
              </a:rPr>
              <a:t> براي بدست آوردن ماتريس ضرايب شار نوتروني خواهيم داشت:</a:t>
            </a:r>
          </a:p>
          <a:p>
            <a:pPr algn="r" rtl="1" eaLnBrk="1" hangingPunct="1">
              <a:spcBef>
                <a:spcPct val="0"/>
              </a:spcBef>
              <a:defRPr/>
            </a:pPr>
            <a:endParaRPr lang="en-US" smtClean="0">
              <a:cs typeface="Zar" pitchFamily="2" charset="-78"/>
            </a:endParaRPr>
          </a:p>
        </p:txBody>
      </p:sp>
      <p:graphicFrame>
        <p:nvGraphicFramePr>
          <p:cNvPr id="17410" name="Object 6"/>
          <p:cNvGraphicFramePr>
            <a:graphicFrameLocks noChangeAspect="1"/>
          </p:cNvGraphicFramePr>
          <p:nvPr/>
        </p:nvGraphicFramePr>
        <p:xfrm>
          <a:off x="5334000" y="381000"/>
          <a:ext cx="1905000" cy="381000"/>
        </p:xfrm>
        <a:graphic>
          <a:graphicData uri="http://schemas.openxmlformats.org/presentationml/2006/ole">
            <mc:AlternateContent xmlns:mc="http://schemas.openxmlformats.org/markup-compatibility/2006">
              <mc:Choice xmlns:v="urn:schemas-microsoft-com:vml" Requires="v">
                <p:oleObj spid="_x0000_s17430" r:id="rId3" imgW="1155199" imgH="266584" progId="Equation.3">
                  <p:embed/>
                </p:oleObj>
              </mc:Choice>
              <mc:Fallback>
                <p:oleObj r:id="rId3" imgW="1155199" imgH="266584"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81000"/>
                        <a:ext cx="1905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1" name="Object 7"/>
          <p:cNvGraphicFramePr>
            <a:graphicFrameLocks noChangeAspect="1"/>
          </p:cNvGraphicFramePr>
          <p:nvPr/>
        </p:nvGraphicFramePr>
        <p:xfrm>
          <a:off x="5410200" y="1447800"/>
          <a:ext cx="1820863" cy="342900"/>
        </p:xfrm>
        <a:graphic>
          <a:graphicData uri="http://schemas.openxmlformats.org/presentationml/2006/ole">
            <mc:AlternateContent xmlns:mc="http://schemas.openxmlformats.org/markup-compatibility/2006">
              <mc:Choice xmlns:v="urn:schemas-microsoft-com:vml" Requires="v">
                <p:oleObj spid="_x0000_s17431" r:id="rId5" imgW="1713756" imgH="266584" progId="Equation.3">
                  <p:embed/>
                </p:oleObj>
              </mc:Choice>
              <mc:Fallback>
                <p:oleObj r:id="rId5" imgW="1713756" imgH="266584"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447800"/>
                        <a:ext cx="1820863"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2" name="Object 8"/>
          <p:cNvGraphicFramePr>
            <a:graphicFrameLocks noChangeAspect="1"/>
          </p:cNvGraphicFramePr>
          <p:nvPr/>
        </p:nvGraphicFramePr>
        <p:xfrm>
          <a:off x="8610600" y="762000"/>
          <a:ext cx="304800" cy="457200"/>
        </p:xfrm>
        <a:graphic>
          <a:graphicData uri="http://schemas.openxmlformats.org/presentationml/2006/ole">
            <mc:AlternateContent xmlns:mc="http://schemas.openxmlformats.org/markup-compatibility/2006">
              <mc:Choice xmlns:v="urn:schemas-microsoft-com:vml" Requires="v">
                <p:oleObj spid="_x0000_s17432" r:id="rId7" imgW="152268" imgH="215713" progId="Equation.3">
                  <p:embed/>
                </p:oleObj>
              </mc:Choice>
              <mc:Fallback>
                <p:oleObj r:id="rId7" imgW="152268" imgH="215713"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0600" y="762000"/>
                        <a:ext cx="304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3" name="Object 9"/>
          <p:cNvGraphicFramePr>
            <a:graphicFrameLocks noChangeAspect="1"/>
          </p:cNvGraphicFramePr>
          <p:nvPr/>
        </p:nvGraphicFramePr>
        <p:xfrm>
          <a:off x="8534400" y="304800"/>
          <a:ext cx="388938" cy="407988"/>
        </p:xfrm>
        <a:graphic>
          <a:graphicData uri="http://schemas.openxmlformats.org/presentationml/2006/ole">
            <mc:AlternateContent xmlns:mc="http://schemas.openxmlformats.org/markup-compatibility/2006">
              <mc:Choice xmlns:v="urn:schemas-microsoft-com:vml" Requires="v">
                <p:oleObj spid="_x0000_s17433" r:id="rId9" imgW="164957" imgH="253780" progId="Equation.3">
                  <p:embed/>
                </p:oleObj>
              </mc:Choice>
              <mc:Fallback>
                <p:oleObj r:id="rId9" imgW="164957" imgH="25378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34400" y="304800"/>
                        <a:ext cx="388938"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4" name="Object 10"/>
          <p:cNvGraphicFramePr>
            <a:graphicFrameLocks noChangeAspect="1"/>
          </p:cNvGraphicFramePr>
          <p:nvPr/>
        </p:nvGraphicFramePr>
        <p:xfrm>
          <a:off x="381000" y="2819400"/>
          <a:ext cx="2235200" cy="838200"/>
        </p:xfrm>
        <a:graphic>
          <a:graphicData uri="http://schemas.openxmlformats.org/presentationml/2006/ole">
            <mc:AlternateContent xmlns:mc="http://schemas.openxmlformats.org/markup-compatibility/2006">
              <mc:Choice xmlns:v="urn:schemas-microsoft-com:vml" Requires="v">
                <p:oleObj spid="_x0000_s17434" name="Equation" r:id="rId11" imgW="1002960" imgH="533160" progId="Equation.3">
                  <p:embed/>
                </p:oleObj>
              </mc:Choice>
              <mc:Fallback>
                <p:oleObj name="Equation" r:id="rId11" imgW="1002960" imgH="533160" progId="Equation.3">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2819400"/>
                        <a:ext cx="2235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7" name="Rectangle 11"/>
          <p:cNvSpPr>
            <a:spLocks noChangeArrowheads="1"/>
          </p:cNvSpPr>
          <p:nvPr/>
        </p:nvSpPr>
        <p:spPr bwMode="auto">
          <a:xfrm>
            <a:off x="304800" y="3560763"/>
            <a:ext cx="8534400"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spcBef>
                <a:spcPct val="50000"/>
              </a:spcBef>
            </a:pPr>
            <a:r>
              <a:rPr lang="fa-IR" sz="2800">
                <a:latin typeface="Times New Roman" panose="02020603050405020304" pitchFamily="18" charset="0"/>
                <a:cs typeface="Zar" panose="00000400000000000000" pitchFamily="2" charset="-78"/>
              </a:rPr>
              <a:t> از روشهای مختلف می توان معادله بالا را حل نمود:</a:t>
            </a:r>
          </a:p>
          <a:p>
            <a:pPr algn="r" rtl="1" eaLnBrk="1" hangingPunct="1">
              <a:spcBef>
                <a:spcPct val="50000"/>
              </a:spcBef>
              <a:buFontTx/>
              <a:buAutoNum type="arabicParenR"/>
            </a:pPr>
            <a:r>
              <a:rPr lang="fa-IR" sz="2800">
                <a:latin typeface="Times New Roman" panose="02020603050405020304" pitchFamily="18" charset="0"/>
                <a:cs typeface="Zar" panose="00000400000000000000" pitchFamily="2" charset="-78"/>
              </a:rPr>
              <a:t> روش حذف گاوسی</a:t>
            </a:r>
          </a:p>
          <a:p>
            <a:pPr algn="r" rtl="1" eaLnBrk="1" hangingPunct="1">
              <a:spcBef>
                <a:spcPct val="50000"/>
              </a:spcBef>
              <a:buFontTx/>
              <a:buAutoNum type="arabicParenR"/>
            </a:pPr>
            <a:r>
              <a:rPr lang="fa-IR" sz="2800">
                <a:latin typeface="Times New Roman" panose="02020603050405020304" pitchFamily="18" charset="0"/>
                <a:cs typeface="Zar" panose="00000400000000000000" pitchFamily="2" charset="-78"/>
              </a:rPr>
              <a:t> روش حذف گاوس </a:t>
            </a:r>
            <a:r>
              <a:rPr lang="ar-SA" sz="2800">
                <a:latin typeface="Times New Roman" panose="02020603050405020304" pitchFamily="18" charset="0"/>
                <a:cs typeface="Zar" panose="00000400000000000000" pitchFamily="2" charset="-78"/>
              </a:rPr>
              <a:t>–</a:t>
            </a:r>
            <a:r>
              <a:rPr lang="fa-IR" sz="2800">
                <a:latin typeface="Times New Roman" panose="02020603050405020304" pitchFamily="18" charset="0"/>
                <a:cs typeface="Zar" panose="00000400000000000000" pitchFamily="2" charset="-78"/>
              </a:rPr>
              <a:t>جردن </a:t>
            </a:r>
          </a:p>
          <a:p>
            <a:pPr algn="just" rtl="1" eaLnBrk="1" hangingPunct="1">
              <a:spcBef>
                <a:spcPct val="50000"/>
              </a:spcBef>
            </a:pPr>
            <a:r>
              <a:rPr lang="fa-IR" sz="2800">
                <a:latin typeface="Times New Roman" panose="02020603050405020304" pitchFamily="18" charset="0"/>
                <a:cs typeface="Zar" panose="00000400000000000000" pitchFamily="2" charset="-78"/>
              </a:rPr>
              <a:t>  ا</a:t>
            </a:r>
            <a:r>
              <a:rPr lang="ar-SA" sz="2800">
                <a:latin typeface="Times New Roman" panose="02020603050405020304" pitchFamily="18" charset="0"/>
                <a:cs typeface="Zar" panose="00000400000000000000" pitchFamily="2" charset="-78"/>
              </a:rPr>
              <a:t>ي</a:t>
            </a:r>
            <a:r>
              <a:rPr lang="fa-IR" sz="2800">
                <a:latin typeface="Times New Roman" panose="02020603050405020304" pitchFamily="18" charset="0"/>
                <a:cs typeface="Zar" panose="00000400000000000000" pitchFamily="2" charset="-78"/>
              </a:rPr>
              <a:t>ن روش ها در واقع حل تحليلی معادله بالا می باشند. بدليل بزرگ بودن ماتريس ضرايب </a:t>
            </a:r>
            <a:r>
              <a:rPr lang="en-US" sz="2800">
                <a:latin typeface="Times New Roman" panose="02020603050405020304" pitchFamily="18" charset="0"/>
                <a:cs typeface="Zar" panose="00000400000000000000" pitchFamily="2" charset="-78"/>
              </a:rPr>
              <a:t>A</a:t>
            </a:r>
            <a:r>
              <a:rPr lang="fa-IR" sz="2800">
                <a:latin typeface="Times New Roman" panose="02020603050405020304" pitchFamily="18" charset="0"/>
                <a:cs typeface="Zar" panose="00000400000000000000" pitchFamily="2" charset="-78"/>
              </a:rPr>
              <a:t> روش های تحليلی امکان پذير نيستند و از روشهای تکرار  استفاده می کنند.</a:t>
            </a:r>
            <a:endParaRPr lang="en-US" sz="2800">
              <a:latin typeface="Times New Roman" panose="02020603050405020304" pitchFamily="18" charset="0"/>
              <a:cs typeface="Zar" panose="00000400000000000000" pitchFamily="2" charset="-78"/>
            </a:endParaRPr>
          </a:p>
        </p:txBody>
      </p:sp>
    </p:spTree>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8" name="Rectangle 2"/>
          <p:cNvSpPr>
            <a:spLocks noChangeArrowheads="1"/>
          </p:cNvSpPr>
          <p:nvPr/>
        </p:nvSpPr>
        <p:spPr bwMode="auto">
          <a:xfrm>
            <a:off x="152400" y="228600"/>
            <a:ext cx="87979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spcBef>
                <a:spcPct val="20000"/>
              </a:spcBef>
              <a:buFontTx/>
              <a:buAutoNum type="arabicParenR"/>
            </a:pPr>
            <a:r>
              <a:rPr lang="ar-SA" sz="2800">
                <a:latin typeface="Times New Roman" panose="02020603050405020304" pitchFamily="18" charset="0"/>
                <a:cs typeface="Zar" panose="00000400000000000000" pitchFamily="2" charset="-78"/>
              </a:rPr>
              <a:t>روش تكرار ژاكوبي</a:t>
            </a:r>
          </a:p>
          <a:p>
            <a:pPr algn="r" rtl="1" eaLnBrk="1" hangingPunct="1">
              <a:spcBef>
                <a:spcPct val="20000"/>
              </a:spcBef>
              <a:buFontTx/>
              <a:buAutoNum type="arabicParenR"/>
            </a:pPr>
            <a:r>
              <a:rPr lang="ar-SA" sz="2800">
                <a:latin typeface="Times New Roman" panose="02020603050405020304" pitchFamily="18" charset="0"/>
                <a:cs typeface="Zar" panose="00000400000000000000" pitchFamily="2" charset="-78"/>
              </a:rPr>
              <a:t>روش تكرار گاؤس- سايدل</a:t>
            </a:r>
          </a:p>
          <a:p>
            <a:pPr algn="r" rtl="1" eaLnBrk="1" hangingPunct="1">
              <a:spcBef>
                <a:spcPct val="20000"/>
              </a:spcBef>
              <a:buFontTx/>
              <a:buAutoNum type="arabicParenR"/>
            </a:pPr>
            <a:r>
              <a:rPr lang="ar-SA" sz="2800">
                <a:latin typeface="Times New Roman" panose="02020603050405020304" pitchFamily="18" charset="0"/>
                <a:cs typeface="Zar" panose="00000400000000000000" pitchFamily="2" charset="-78"/>
              </a:rPr>
              <a:t>روش تكرار </a:t>
            </a:r>
            <a:r>
              <a:rPr lang="en-US" sz="2800">
                <a:latin typeface="Times New Roman" panose="02020603050405020304" pitchFamily="18" charset="0"/>
                <a:cs typeface="Zar" panose="00000400000000000000" pitchFamily="2" charset="-78"/>
              </a:rPr>
              <a:t>successive over relaxation (SOR) </a:t>
            </a:r>
            <a:r>
              <a:rPr lang="ar-SA" sz="2800">
                <a:latin typeface="Times New Roman" panose="02020603050405020304" pitchFamily="18" charset="0"/>
                <a:cs typeface="Zar" panose="00000400000000000000" pitchFamily="2" charset="-78"/>
              </a:rPr>
              <a:t> </a:t>
            </a:r>
          </a:p>
          <a:p>
            <a:pPr algn="r" rtl="1" eaLnBrk="1" hangingPunct="1">
              <a:spcBef>
                <a:spcPct val="20000"/>
              </a:spcBef>
            </a:pPr>
            <a:r>
              <a:rPr lang="ar-SA" sz="2800">
                <a:latin typeface="Times New Roman" panose="02020603050405020304" pitchFamily="18" charset="0"/>
                <a:cs typeface="Zar" panose="00000400000000000000" pitchFamily="2" charset="-78"/>
              </a:rPr>
              <a:t>مثال1:</a:t>
            </a:r>
            <a:endParaRPr lang="en-US" sz="2800">
              <a:latin typeface="Times New Roman" panose="02020603050405020304" pitchFamily="18" charset="0"/>
              <a:cs typeface="Zar" panose="00000400000000000000" pitchFamily="2" charset="-78"/>
            </a:endParaRPr>
          </a:p>
          <a:p>
            <a:pPr algn="r" rtl="1" eaLnBrk="1" hangingPunct="1">
              <a:spcBef>
                <a:spcPct val="20000"/>
              </a:spcBef>
            </a:pPr>
            <a:endParaRPr lang="en-US" sz="2800">
              <a:latin typeface="Times New Roman" panose="02020603050405020304" pitchFamily="18" charset="0"/>
              <a:cs typeface="Zar" panose="00000400000000000000" pitchFamily="2" charset="-78"/>
            </a:endParaRPr>
          </a:p>
          <a:p>
            <a:pPr algn="r" rtl="1" eaLnBrk="1" hangingPunct="1">
              <a:spcBef>
                <a:spcPct val="20000"/>
              </a:spcBef>
            </a:pPr>
            <a:endParaRPr lang="en-US" sz="2800">
              <a:latin typeface="Times New Roman" panose="02020603050405020304" pitchFamily="18" charset="0"/>
              <a:cs typeface="Zar" panose="00000400000000000000" pitchFamily="2" charset="-78"/>
            </a:endParaRPr>
          </a:p>
          <a:p>
            <a:pPr algn="r" rtl="1" eaLnBrk="1" hangingPunct="1">
              <a:spcBef>
                <a:spcPct val="20000"/>
              </a:spcBef>
            </a:pPr>
            <a:endParaRPr lang="en-US" sz="2800">
              <a:latin typeface="Times New Roman" panose="02020603050405020304" pitchFamily="18" charset="0"/>
              <a:cs typeface="Zar" panose="00000400000000000000" pitchFamily="2" charset="-78"/>
            </a:endParaRPr>
          </a:p>
          <a:p>
            <a:pPr algn="r" rtl="1" eaLnBrk="1" hangingPunct="1">
              <a:spcBef>
                <a:spcPct val="20000"/>
              </a:spcBef>
            </a:pPr>
            <a:endParaRPr lang="ar-SA" sz="2800">
              <a:latin typeface="Times New Roman" panose="02020603050405020304" pitchFamily="18" charset="0"/>
              <a:cs typeface="Zar" panose="00000400000000000000" pitchFamily="2" charset="-78"/>
            </a:endParaRPr>
          </a:p>
          <a:p>
            <a:pPr algn="r" rtl="1" eaLnBrk="1" hangingPunct="1">
              <a:spcBef>
                <a:spcPct val="20000"/>
              </a:spcBef>
            </a:pPr>
            <a:r>
              <a:rPr lang="ar-SA" sz="2800">
                <a:latin typeface="Times New Roman" panose="02020603050405020304" pitchFamily="18" charset="0"/>
                <a:cs typeface="Zar" panose="00000400000000000000" pitchFamily="2" charset="-78"/>
              </a:rPr>
              <a:t>تخمين اوليه: </a:t>
            </a:r>
          </a:p>
          <a:p>
            <a:pPr algn="r" rtl="1" eaLnBrk="1" hangingPunct="1">
              <a:spcBef>
                <a:spcPct val="20000"/>
              </a:spcBef>
            </a:pPr>
            <a:endParaRPr lang="en-US" sz="2800">
              <a:latin typeface="Times New Roman" panose="02020603050405020304" pitchFamily="18" charset="0"/>
              <a:cs typeface="Zar" panose="00000400000000000000" pitchFamily="2" charset="-78"/>
            </a:endParaRPr>
          </a:p>
        </p:txBody>
      </p:sp>
      <p:graphicFrame>
        <p:nvGraphicFramePr>
          <p:cNvPr id="18434" name="Object 3"/>
          <p:cNvGraphicFramePr>
            <a:graphicFrameLocks noChangeAspect="1"/>
          </p:cNvGraphicFramePr>
          <p:nvPr/>
        </p:nvGraphicFramePr>
        <p:xfrm>
          <a:off x="381000" y="1981200"/>
          <a:ext cx="5486400" cy="2362200"/>
        </p:xfrm>
        <a:graphic>
          <a:graphicData uri="http://schemas.openxmlformats.org/presentationml/2006/ole">
            <mc:AlternateContent xmlns:mc="http://schemas.openxmlformats.org/markup-compatibility/2006">
              <mc:Choice xmlns:v="urn:schemas-microsoft-com:vml" Requires="v">
                <p:oleObj spid="_x0000_s18450" name="Equation" r:id="rId3" imgW="3784320" imgH="1714320" progId="Equation.3">
                  <p:embed/>
                </p:oleObj>
              </mc:Choice>
              <mc:Fallback>
                <p:oleObj name="Equation" r:id="rId3" imgW="3784320" imgH="171432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81200"/>
                        <a:ext cx="54864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5" name="Object 4"/>
          <p:cNvGraphicFramePr>
            <a:graphicFrameLocks noChangeAspect="1"/>
          </p:cNvGraphicFramePr>
          <p:nvPr/>
        </p:nvGraphicFramePr>
        <p:xfrm>
          <a:off x="381000" y="4800600"/>
          <a:ext cx="3709988" cy="533400"/>
        </p:xfrm>
        <a:graphic>
          <a:graphicData uri="http://schemas.openxmlformats.org/presentationml/2006/ole">
            <mc:AlternateContent xmlns:mc="http://schemas.openxmlformats.org/markup-compatibility/2006">
              <mc:Choice xmlns:v="urn:schemas-microsoft-com:vml" Requires="v">
                <p:oleObj spid="_x0000_s18451" name="Equation" r:id="rId5" imgW="1955520" imgH="279360" progId="Equation.3">
                  <p:embed/>
                </p:oleObj>
              </mc:Choice>
              <mc:Fallback>
                <p:oleObj name="Equation" r:id="rId5" imgW="1955520" imgH="27936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800600"/>
                        <a:ext cx="37099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6" name="Object 5"/>
          <p:cNvGraphicFramePr>
            <a:graphicFrameLocks noChangeAspect="1"/>
          </p:cNvGraphicFramePr>
          <p:nvPr/>
        </p:nvGraphicFramePr>
        <p:xfrm>
          <a:off x="304800" y="5638800"/>
          <a:ext cx="4022725" cy="1017588"/>
        </p:xfrm>
        <a:graphic>
          <a:graphicData uri="http://schemas.openxmlformats.org/presentationml/2006/ole">
            <mc:AlternateContent xmlns:mc="http://schemas.openxmlformats.org/markup-compatibility/2006">
              <mc:Choice xmlns:v="urn:schemas-microsoft-com:vml" Requires="v">
                <p:oleObj spid="_x0000_s18452" name="Equation" r:id="rId7" imgW="2120760" imgH="533160" progId="Equation.3">
                  <p:embed/>
                </p:oleObj>
              </mc:Choice>
              <mc:Fallback>
                <p:oleObj name="Equation" r:id="rId7" imgW="2120760" imgH="53316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5638800"/>
                        <a:ext cx="4022725" cy="1017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7" name="Object 6"/>
          <p:cNvGraphicFramePr>
            <a:graphicFrameLocks noChangeAspect="1"/>
          </p:cNvGraphicFramePr>
          <p:nvPr/>
        </p:nvGraphicFramePr>
        <p:xfrm>
          <a:off x="5791200" y="5562600"/>
          <a:ext cx="2239963" cy="1114425"/>
        </p:xfrm>
        <a:graphic>
          <a:graphicData uri="http://schemas.openxmlformats.org/presentationml/2006/ole">
            <mc:AlternateContent xmlns:mc="http://schemas.openxmlformats.org/markup-compatibility/2006">
              <mc:Choice xmlns:v="urn:schemas-microsoft-com:vml" Requires="v">
                <p:oleObj spid="_x0000_s18453" name="Equation" r:id="rId9" imgW="1180800" imgH="583920" progId="Equation.3">
                  <p:embed/>
                </p:oleObj>
              </mc:Choice>
              <mc:Fallback>
                <p:oleObj name="Equation" r:id="rId9" imgW="1180800" imgH="58392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5562600"/>
                        <a:ext cx="2239963"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439" name="Group 7"/>
          <p:cNvGrpSpPr>
            <a:grpSpLocks/>
          </p:cNvGrpSpPr>
          <p:nvPr/>
        </p:nvGrpSpPr>
        <p:grpSpPr bwMode="auto">
          <a:xfrm>
            <a:off x="0" y="0"/>
            <a:ext cx="9144000" cy="6802438"/>
            <a:chOff x="36" y="27"/>
            <a:chExt cx="5680" cy="4237"/>
          </a:xfrm>
        </p:grpSpPr>
        <p:sp>
          <p:nvSpPr>
            <p:cNvPr id="18440" name="Rectangle 8"/>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8441" name="Rectangle 9"/>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p:cNvSpPr>
            <a:spLocks noGrp="1" noChangeArrowheads="1"/>
          </p:cNvSpPr>
          <p:nvPr>
            <p:ph type="subTitle" idx="1"/>
          </p:nvPr>
        </p:nvSpPr>
        <p:spPr>
          <a:xfrm>
            <a:off x="1600200" y="152400"/>
            <a:ext cx="7391400" cy="457200"/>
          </a:xfrm>
        </p:spPr>
        <p:txBody>
          <a:bodyPr/>
          <a:lstStyle/>
          <a:p>
            <a:pPr algn="r" rtl="1" eaLnBrk="1" hangingPunct="1">
              <a:defRPr/>
            </a:pPr>
            <a:r>
              <a:rPr lang="ar-SA" smtClean="0">
                <a:cs typeface="Zar" pitchFamily="2" charset="-78"/>
              </a:rPr>
              <a:t>مثال 2:</a:t>
            </a:r>
            <a:endParaRPr lang="en-US" smtClean="0">
              <a:cs typeface="Zar" pitchFamily="2" charset="-78"/>
            </a:endParaRPr>
          </a:p>
        </p:txBody>
      </p:sp>
      <p:graphicFrame>
        <p:nvGraphicFramePr>
          <p:cNvPr id="19458" name="Object 3"/>
          <p:cNvGraphicFramePr>
            <a:graphicFrameLocks noChangeAspect="1"/>
          </p:cNvGraphicFramePr>
          <p:nvPr/>
        </p:nvGraphicFramePr>
        <p:xfrm>
          <a:off x="381000" y="685800"/>
          <a:ext cx="3581400" cy="457200"/>
        </p:xfrm>
        <a:graphic>
          <a:graphicData uri="http://schemas.openxmlformats.org/presentationml/2006/ole">
            <mc:AlternateContent xmlns:mc="http://schemas.openxmlformats.org/markup-compatibility/2006">
              <mc:Choice xmlns:v="urn:schemas-microsoft-com:vml" Requires="v">
                <p:oleObj spid="_x0000_s19484" name="Equation" r:id="rId3" imgW="2108160" imgH="279360" progId="Equation.3">
                  <p:embed/>
                </p:oleObj>
              </mc:Choice>
              <mc:Fallback>
                <p:oleObj name="Equation" r:id="rId3" imgW="2108160" imgH="27936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85800"/>
                        <a:ext cx="3581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59" name="Object 4"/>
          <p:cNvGraphicFramePr>
            <a:graphicFrameLocks noChangeAspect="1"/>
          </p:cNvGraphicFramePr>
          <p:nvPr/>
        </p:nvGraphicFramePr>
        <p:xfrm>
          <a:off x="381000" y="1371600"/>
          <a:ext cx="4090988" cy="811213"/>
        </p:xfrm>
        <a:graphic>
          <a:graphicData uri="http://schemas.openxmlformats.org/presentationml/2006/ole">
            <mc:AlternateContent xmlns:mc="http://schemas.openxmlformats.org/markup-compatibility/2006">
              <mc:Choice xmlns:v="urn:schemas-microsoft-com:vml" Requires="v">
                <p:oleObj spid="_x0000_s19485" name="Equation" r:id="rId5" imgW="2311200" imgH="533160" progId="Equation.3">
                  <p:embed/>
                </p:oleObj>
              </mc:Choice>
              <mc:Fallback>
                <p:oleObj name="Equation" r:id="rId5" imgW="2311200" imgH="53316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371600"/>
                        <a:ext cx="4090988" cy="811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0" name="Object 5"/>
          <p:cNvGraphicFramePr>
            <a:graphicFrameLocks noChangeAspect="1"/>
          </p:cNvGraphicFramePr>
          <p:nvPr/>
        </p:nvGraphicFramePr>
        <p:xfrm>
          <a:off x="381000" y="2362200"/>
          <a:ext cx="6019800" cy="838200"/>
        </p:xfrm>
        <a:graphic>
          <a:graphicData uri="http://schemas.openxmlformats.org/presentationml/2006/ole">
            <mc:AlternateContent xmlns:mc="http://schemas.openxmlformats.org/markup-compatibility/2006">
              <mc:Choice xmlns:v="urn:schemas-microsoft-com:vml" Requires="v">
                <p:oleObj spid="_x0000_s19486" name="Equation" r:id="rId7" imgW="3504960" imgH="533160" progId="Equation.3">
                  <p:embed/>
                </p:oleObj>
              </mc:Choice>
              <mc:Fallback>
                <p:oleObj name="Equation" r:id="rId7" imgW="3504960" imgH="53316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2362200"/>
                        <a:ext cx="60198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1" name="Object 6"/>
          <p:cNvGraphicFramePr>
            <a:graphicFrameLocks noChangeAspect="1"/>
          </p:cNvGraphicFramePr>
          <p:nvPr/>
        </p:nvGraphicFramePr>
        <p:xfrm>
          <a:off x="457200" y="3352800"/>
          <a:ext cx="5627688" cy="838200"/>
        </p:xfrm>
        <a:graphic>
          <a:graphicData uri="http://schemas.openxmlformats.org/presentationml/2006/ole">
            <mc:AlternateContent xmlns:mc="http://schemas.openxmlformats.org/markup-compatibility/2006">
              <mc:Choice xmlns:v="urn:schemas-microsoft-com:vml" Requires="v">
                <p:oleObj spid="_x0000_s19487" name="Equation" r:id="rId9" imgW="3276360" imgH="533160" progId="Equation.3">
                  <p:embed/>
                </p:oleObj>
              </mc:Choice>
              <mc:Fallback>
                <p:oleObj name="Equation" r:id="rId9" imgW="3276360" imgH="53316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3352800"/>
                        <a:ext cx="5627688"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2" name="Object 7"/>
          <p:cNvGraphicFramePr>
            <a:graphicFrameLocks noChangeAspect="1"/>
          </p:cNvGraphicFramePr>
          <p:nvPr/>
        </p:nvGraphicFramePr>
        <p:xfrm>
          <a:off x="457200" y="4343400"/>
          <a:ext cx="2209800" cy="514350"/>
        </p:xfrm>
        <a:graphic>
          <a:graphicData uri="http://schemas.openxmlformats.org/presentationml/2006/ole">
            <mc:AlternateContent xmlns:mc="http://schemas.openxmlformats.org/markup-compatibility/2006">
              <mc:Choice xmlns:v="urn:schemas-microsoft-com:vml" Requires="v">
                <p:oleObj spid="_x0000_s19488" name="Equation" r:id="rId11" imgW="1130040" imgH="279360" progId="Equation.3">
                  <p:embed/>
                </p:oleObj>
              </mc:Choice>
              <mc:Fallback>
                <p:oleObj name="Equation" r:id="rId11" imgW="1130040" imgH="279360"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4343400"/>
                        <a:ext cx="22098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6" name="Rectangle 8"/>
          <p:cNvSpPr>
            <a:spLocks noChangeArrowheads="1"/>
          </p:cNvSpPr>
          <p:nvPr/>
        </p:nvSpPr>
        <p:spPr bwMode="auto">
          <a:xfrm>
            <a:off x="0" y="5029200"/>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rtl="1" eaLnBrk="1" hangingPunct="1"/>
            <a:r>
              <a:rPr lang="ar-SA" sz="3200">
                <a:latin typeface="Times New Roman" panose="02020603050405020304" pitchFamily="18" charset="0"/>
                <a:cs typeface="Zar" panose="00000400000000000000" pitchFamily="2" charset="-78"/>
              </a:rPr>
              <a:t>        را باقيمانده مي گويند. براي سريعتر همگرا شدن، باقيمانده را تقويت مي كنند. </a:t>
            </a:r>
            <a:endParaRPr lang="en-US" sz="3200">
              <a:latin typeface="Times New Roman" panose="02020603050405020304" pitchFamily="18" charset="0"/>
              <a:cs typeface="Zar" panose="00000400000000000000" pitchFamily="2" charset="-78"/>
            </a:endParaRPr>
          </a:p>
        </p:txBody>
      </p:sp>
      <p:graphicFrame>
        <p:nvGraphicFramePr>
          <p:cNvPr id="19463" name="Object 9"/>
          <p:cNvGraphicFramePr>
            <a:graphicFrameLocks noChangeAspect="1"/>
          </p:cNvGraphicFramePr>
          <p:nvPr/>
        </p:nvGraphicFramePr>
        <p:xfrm>
          <a:off x="8305800" y="5105400"/>
          <a:ext cx="422275" cy="514350"/>
        </p:xfrm>
        <a:graphic>
          <a:graphicData uri="http://schemas.openxmlformats.org/presentationml/2006/ole">
            <mc:AlternateContent xmlns:mc="http://schemas.openxmlformats.org/markup-compatibility/2006">
              <mc:Choice xmlns:v="urn:schemas-microsoft-com:vml" Requires="v">
                <p:oleObj spid="_x0000_s19489" name="Equation" r:id="rId13" imgW="215640" imgH="279360" progId="Equation.3">
                  <p:embed/>
                </p:oleObj>
              </mc:Choice>
              <mc:Fallback>
                <p:oleObj name="Equation" r:id="rId13" imgW="215640" imgH="279360"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05800" y="5105400"/>
                        <a:ext cx="42227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4" name="Object 10"/>
          <p:cNvGraphicFramePr>
            <a:graphicFrameLocks noChangeAspect="1"/>
          </p:cNvGraphicFramePr>
          <p:nvPr/>
        </p:nvGraphicFramePr>
        <p:xfrm>
          <a:off x="346075" y="5867400"/>
          <a:ext cx="2433638" cy="514350"/>
        </p:xfrm>
        <a:graphic>
          <a:graphicData uri="http://schemas.openxmlformats.org/presentationml/2006/ole">
            <mc:AlternateContent xmlns:mc="http://schemas.openxmlformats.org/markup-compatibility/2006">
              <mc:Choice xmlns:v="urn:schemas-microsoft-com:vml" Requires="v">
                <p:oleObj spid="_x0000_s19490" name="Equation" r:id="rId15" imgW="1244520" imgH="279360" progId="Equation.3">
                  <p:embed/>
                </p:oleObj>
              </mc:Choice>
              <mc:Fallback>
                <p:oleObj name="Equation" r:id="rId15" imgW="1244520" imgH="279360" progId="Equation.3">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6075" y="5867400"/>
                        <a:ext cx="243363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467" name="Group 11"/>
          <p:cNvGrpSpPr>
            <a:grpSpLocks/>
          </p:cNvGrpSpPr>
          <p:nvPr/>
        </p:nvGrpSpPr>
        <p:grpSpPr bwMode="auto">
          <a:xfrm>
            <a:off x="0" y="0"/>
            <a:ext cx="9144000" cy="6802438"/>
            <a:chOff x="36" y="27"/>
            <a:chExt cx="5680" cy="4237"/>
          </a:xfrm>
        </p:grpSpPr>
        <p:sp>
          <p:nvSpPr>
            <p:cNvPr id="19468" name="Rectangle 12"/>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9469" name="Rectangle 13"/>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Rectangle 2"/>
          <p:cNvSpPr>
            <a:spLocks noGrp="1" noChangeArrowheads="1"/>
          </p:cNvSpPr>
          <p:nvPr>
            <p:ph type="subTitle" idx="1"/>
          </p:nvPr>
        </p:nvSpPr>
        <p:spPr>
          <a:xfrm>
            <a:off x="152400" y="2286000"/>
            <a:ext cx="8763000" cy="1752600"/>
          </a:xfrm>
        </p:spPr>
        <p:txBody>
          <a:bodyPr/>
          <a:lstStyle/>
          <a:p>
            <a:pPr algn="just" rtl="1" eaLnBrk="1" hangingPunct="1">
              <a:defRPr/>
            </a:pPr>
            <a:r>
              <a:rPr lang="ar-SA" smtClean="0">
                <a:cs typeface="Zar" pitchFamily="2" charset="-78"/>
              </a:rPr>
              <a:t>مي توان ثابت كرد كه ضريب تقويت را در حدود                       بايد انتخاب نمود.</a:t>
            </a:r>
            <a:endParaRPr lang="en-US" smtClean="0">
              <a:cs typeface="Zar" pitchFamily="2" charset="-78"/>
            </a:endParaRPr>
          </a:p>
        </p:txBody>
      </p:sp>
      <p:graphicFrame>
        <p:nvGraphicFramePr>
          <p:cNvPr id="20482" name="Object 3"/>
          <p:cNvGraphicFramePr>
            <a:graphicFrameLocks noChangeAspect="1"/>
          </p:cNvGraphicFramePr>
          <p:nvPr/>
        </p:nvGraphicFramePr>
        <p:xfrm>
          <a:off x="457200" y="381000"/>
          <a:ext cx="4343400" cy="1066800"/>
        </p:xfrm>
        <a:graphic>
          <a:graphicData uri="http://schemas.openxmlformats.org/presentationml/2006/ole">
            <mc:AlternateContent xmlns:mc="http://schemas.openxmlformats.org/markup-compatibility/2006">
              <mc:Choice xmlns:v="urn:schemas-microsoft-com:vml" Requires="v">
                <p:oleObj spid="_x0000_s20493" name="Equation" r:id="rId3" imgW="2387520" imgH="622080" progId="Equation.3">
                  <p:embed/>
                </p:oleObj>
              </mc:Choice>
              <mc:Fallback>
                <p:oleObj name="Equation" r:id="rId3" imgW="2387520" imgH="6220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43434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3" name="Object 4"/>
          <p:cNvGraphicFramePr>
            <a:graphicFrameLocks noChangeAspect="1"/>
          </p:cNvGraphicFramePr>
          <p:nvPr/>
        </p:nvGraphicFramePr>
        <p:xfrm>
          <a:off x="1143000" y="2133600"/>
          <a:ext cx="1371600" cy="1028700"/>
        </p:xfrm>
        <a:graphic>
          <a:graphicData uri="http://schemas.openxmlformats.org/presentationml/2006/ole">
            <mc:AlternateContent xmlns:mc="http://schemas.openxmlformats.org/markup-compatibility/2006">
              <mc:Choice xmlns:v="urn:schemas-microsoft-com:vml" Requires="v">
                <p:oleObj spid="_x0000_s20494" name="Equation" r:id="rId5" imgW="901440" imgH="799920" progId="Equation.3">
                  <p:embed/>
                </p:oleObj>
              </mc:Choice>
              <mc:Fallback>
                <p:oleObj name="Equation" r:id="rId5" imgW="901440" imgH="79992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133600"/>
                        <a:ext cx="13716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5" name="Rectangle 5"/>
          <p:cNvSpPr>
            <a:spLocks noChangeArrowheads="1"/>
          </p:cNvSpPr>
          <p:nvPr/>
        </p:nvSpPr>
        <p:spPr bwMode="auto">
          <a:xfrm>
            <a:off x="152400" y="3581400"/>
            <a:ext cx="88058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rtl="1" eaLnBrk="1" hangingPunct="1"/>
            <a:r>
              <a:rPr lang="ar-SA" sz="3200">
                <a:latin typeface="Times New Roman" panose="02020603050405020304" pitchFamily="18" charset="0"/>
                <a:cs typeface="Zar" panose="00000400000000000000" pitchFamily="2" charset="-78"/>
              </a:rPr>
              <a:t>كد كامپيوتري</a:t>
            </a:r>
            <a:r>
              <a:rPr lang="ar-SA" sz="2800">
                <a:latin typeface="Times New Roman" panose="02020603050405020304" pitchFamily="18" charset="0"/>
                <a:cs typeface="Zar" panose="00000400000000000000" pitchFamily="2" charset="-78"/>
              </a:rPr>
              <a:t> </a:t>
            </a:r>
            <a:r>
              <a:rPr lang="en-US" sz="2800">
                <a:latin typeface="Times New Roman" panose="02020603050405020304" pitchFamily="18" charset="0"/>
                <a:cs typeface="Zar" panose="00000400000000000000" pitchFamily="2" charset="-78"/>
              </a:rPr>
              <a:t>CITATION</a:t>
            </a:r>
            <a:r>
              <a:rPr lang="ar-SA" sz="3200">
                <a:latin typeface="Times New Roman" panose="02020603050405020304" pitchFamily="18" charset="0"/>
                <a:cs typeface="Zar" panose="00000400000000000000" pitchFamily="2" charset="-78"/>
              </a:rPr>
              <a:t> از همين روش براي حل معادله پخش چند </a:t>
            </a:r>
          </a:p>
          <a:p>
            <a:pPr algn="just" rtl="1" eaLnBrk="1" hangingPunct="1"/>
            <a:r>
              <a:rPr lang="ar-SA" sz="3200">
                <a:latin typeface="Times New Roman" panose="02020603050405020304" pitchFamily="18" charset="0"/>
                <a:cs typeface="Zar" panose="00000400000000000000" pitchFamily="2" charset="-78"/>
              </a:rPr>
              <a:t>گروهي، چند بعدي استفاده مي كند.</a:t>
            </a:r>
            <a:endParaRPr lang="en-US" sz="3200">
              <a:latin typeface="Times New Roman" panose="02020603050405020304" pitchFamily="18" charset="0"/>
              <a:cs typeface="Zar" panose="00000400000000000000" pitchFamily="2" charset="-78"/>
            </a:endParaRPr>
          </a:p>
        </p:txBody>
      </p:sp>
      <p:grpSp>
        <p:nvGrpSpPr>
          <p:cNvPr id="20486" name="Group 6"/>
          <p:cNvGrpSpPr>
            <a:grpSpLocks/>
          </p:cNvGrpSpPr>
          <p:nvPr/>
        </p:nvGrpSpPr>
        <p:grpSpPr bwMode="auto">
          <a:xfrm>
            <a:off x="0" y="0"/>
            <a:ext cx="9144000" cy="6802438"/>
            <a:chOff x="36" y="27"/>
            <a:chExt cx="5680" cy="4237"/>
          </a:xfrm>
        </p:grpSpPr>
        <p:sp>
          <p:nvSpPr>
            <p:cNvPr id="20487" name="Rectangle 7"/>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20488" name="Rectangle 8"/>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p:txBody>
          <a:bodyPr/>
          <a:lstStyle/>
          <a:p>
            <a:pPr eaLnBrk="1" hangingPunct="1">
              <a:defRPr/>
            </a:pPr>
            <a:endParaRPr lang="en-US" smtClean="0"/>
          </a:p>
        </p:txBody>
      </p:sp>
      <p:pic>
        <p:nvPicPr>
          <p:cNvPr id="983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81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143000" y="228600"/>
            <a:ext cx="7772400" cy="533400"/>
          </a:xfrm>
        </p:spPr>
        <p:txBody>
          <a:bodyPr/>
          <a:lstStyle/>
          <a:p>
            <a:pPr algn="r" rtl="1" eaLnBrk="1" hangingPunct="1">
              <a:defRPr/>
            </a:pPr>
            <a:r>
              <a:rPr lang="ar-SA" sz="3600" smtClean="0">
                <a:solidFill>
                  <a:srgbClr val="0000FF"/>
                </a:solidFill>
                <a:cs typeface="Zar" pitchFamily="2" charset="-78"/>
              </a:rPr>
              <a:t>كارتهاي ورودي:</a:t>
            </a:r>
            <a:endParaRPr lang="en-US" sz="3600" smtClean="0">
              <a:solidFill>
                <a:srgbClr val="0000FF"/>
              </a:solidFill>
              <a:cs typeface="Zar" pitchFamily="2" charset="-78"/>
            </a:endParaRPr>
          </a:p>
        </p:txBody>
      </p:sp>
      <p:sp>
        <p:nvSpPr>
          <p:cNvPr id="145411" name="Rectangle 3"/>
          <p:cNvSpPr>
            <a:spLocks noGrp="1" noChangeArrowheads="1"/>
          </p:cNvSpPr>
          <p:nvPr>
            <p:ph type="body" idx="1"/>
          </p:nvPr>
        </p:nvSpPr>
        <p:spPr>
          <a:xfrm>
            <a:off x="228600" y="1066800"/>
            <a:ext cx="8686800" cy="5486400"/>
          </a:xfrm>
        </p:spPr>
        <p:txBody>
          <a:bodyPr/>
          <a:lstStyle/>
          <a:p>
            <a:pPr algn="just" rtl="1" eaLnBrk="1" hangingPunct="1">
              <a:defRPr/>
            </a:pPr>
            <a:r>
              <a:rPr lang="ar-SA" smtClean="0">
                <a:cs typeface="Zar" pitchFamily="2" charset="-78"/>
              </a:rPr>
              <a:t>اين كد به بخش هايي (</a:t>
            </a:r>
            <a:r>
              <a:rPr lang="en-US" smtClean="0">
                <a:cs typeface="Zar" pitchFamily="2" charset="-78"/>
              </a:rPr>
              <a:t>Section</a:t>
            </a:r>
            <a:r>
              <a:rPr lang="ar-SA" smtClean="0">
                <a:cs typeface="Zar" pitchFamily="2" charset="-78"/>
              </a:rPr>
              <a:t>) تقسيم مي شود كه هر بخش داراي كارتهايي (</a:t>
            </a:r>
            <a:r>
              <a:rPr lang="en-US" smtClean="0">
                <a:cs typeface="Zar" pitchFamily="2" charset="-78"/>
              </a:rPr>
              <a:t>Cards</a:t>
            </a:r>
            <a:r>
              <a:rPr lang="ar-SA" smtClean="0">
                <a:cs typeface="Zar" pitchFamily="2" charset="-78"/>
              </a:rPr>
              <a:t>) مي باشد. </a:t>
            </a:r>
          </a:p>
          <a:p>
            <a:pPr algn="just" rtl="1" eaLnBrk="1" hangingPunct="1">
              <a:defRPr/>
            </a:pPr>
            <a:r>
              <a:rPr lang="ar-SA" smtClean="0">
                <a:cs typeface="Zar" pitchFamily="2" charset="-78"/>
              </a:rPr>
              <a:t>كارت اول در هر بخش، شماره بخش است كه از سه عدد صحيح تشكيل مي شود، مانند 002، 001، 021، 730 </a:t>
            </a:r>
          </a:p>
          <a:p>
            <a:pPr algn="r" rtl="1" eaLnBrk="1" hangingPunct="1">
              <a:defRPr/>
            </a:pPr>
            <a:r>
              <a:rPr lang="ar-SA" smtClean="0">
                <a:cs typeface="Zar" pitchFamily="2" charset="-78"/>
              </a:rPr>
              <a:t>هر برنامه اي با دو كارت عنوان (</a:t>
            </a:r>
            <a:r>
              <a:rPr lang="en-US" smtClean="0">
                <a:cs typeface="Zar" pitchFamily="2" charset="-78"/>
              </a:rPr>
              <a:t>Title</a:t>
            </a:r>
            <a:r>
              <a:rPr lang="ar-SA" smtClean="0">
                <a:cs typeface="Zar" pitchFamily="2" charset="-78"/>
              </a:rPr>
              <a:t>) شروع مي شود، مانند:</a:t>
            </a:r>
          </a:p>
          <a:p>
            <a:pPr eaLnBrk="1" hangingPunct="1">
              <a:buFontTx/>
              <a:buNone/>
              <a:defRPr/>
            </a:pPr>
            <a:r>
              <a:rPr lang="en-US" smtClean="0">
                <a:cs typeface="Zar" pitchFamily="2" charset="-78"/>
              </a:rPr>
              <a:t>Citation Program</a:t>
            </a:r>
          </a:p>
          <a:p>
            <a:pPr eaLnBrk="1" hangingPunct="1">
              <a:buFontTx/>
              <a:buNone/>
              <a:defRPr/>
            </a:pPr>
            <a:r>
              <a:rPr lang="en-US" smtClean="0">
                <a:cs typeface="Zar" pitchFamily="2" charset="-78"/>
              </a:rPr>
              <a:t>3D, 2 Group, Keff Calculation, 12*12*5</a:t>
            </a:r>
          </a:p>
        </p:txBody>
      </p:sp>
      <p:grpSp>
        <p:nvGrpSpPr>
          <p:cNvPr id="99332" name="Group 4"/>
          <p:cNvGrpSpPr>
            <a:grpSpLocks/>
          </p:cNvGrpSpPr>
          <p:nvPr/>
        </p:nvGrpSpPr>
        <p:grpSpPr bwMode="auto">
          <a:xfrm>
            <a:off x="0" y="0"/>
            <a:ext cx="9144000" cy="6802438"/>
            <a:chOff x="36" y="27"/>
            <a:chExt cx="5680" cy="4237"/>
          </a:xfrm>
        </p:grpSpPr>
        <p:sp>
          <p:nvSpPr>
            <p:cNvPr id="99333" name="Rectangle 5"/>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99334" name="Rectangle 6"/>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7" descr="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0"/>
            <a:ext cx="59055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9"/>
          <p:cNvSpPr>
            <a:spLocks noChangeArrowheads="1"/>
          </p:cNvSpPr>
          <p:nvPr/>
        </p:nvSpPr>
        <p:spPr bwMode="auto">
          <a:xfrm>
            <a:off x="2514600" y="4267200"/>
            <a:ext cx="4495800" cy="1581150"/>
          </a:xfrm>
          <a:prstGeom prst="rect">
            <a:avLst/>
          </a:prstGeom>
          <a:solidFill>
            <a:srgbClr val="00FFFF"/>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0242" name="Text Box 2"/>
          <p:cNvSpPr txBox="1">
            <a:spLocks noChangeArrowheads="1"/>
          </p:cNvSpPr>
          <p:nvPr/>
        </p:nvSpPr>
        <p:spPr bwMode="auto">
          <a:xfrm>
            <a:off x="0" y="0"/>
            <a:ext cx="9144000" cy="6392863"/>
          </a:xfrm>
          <a:prstGeom prst="rect">
            <a:avLst/>
          </a:prstGeom>
          <a:noFill/>
          <a:ln w="25400">
            <a:solidFill>
              <a:srgbClr val="FFFF00"/>
            </a:solidFill>
            <a:miter lim="800000"/>
            <a:headEnd/>
            <a:tailEnd/>
          </a:ln>
          <a:effectLst/>
        </p:spPr>
        <p:txBody>
          <a:bodyPr>
            <a:spAutoFit/>
          </a:bodyPr>
          <a:lstStyle/>
          <a:p>
            <a:pPr algn="r">
              <a:defRPr/>
            </a:pPr>
            <a:r>
              <a:rPr lang="en-US" sz="2400" u="sng">
                <a:solidFill>
                  <a:srgbClr val="66FF99"/>
                </a:solidFill>
                <a:latin typeface="Times New Roman" pitchFamily="18" charset="0"/>
                <a:cs typeface="Times New Roman" pitchFamily="18" charset="0"/>
              </a:rPr>
              <a:t>:ENDF</a:t>
            </a:r>
            <a:r>
              <a:rPr lang="fa-IR" sz="2400" u="sng">
                <a:solidFill>
                  <a:srgbClr val="66FF99"/>
                </a:solidFill>
                <a:latin typeface="Times New Roman" pitchFamily="18" charset="0"/>
                <a:cs typeface="Times New Roman" pitchFamily="18" charset="0"/>
              </a:rPr>
              <a:t>بانک داده </a:t>
            </a:r>
            <a:r>
              <a:rPr lang="en-US" sz="2400" u="sng">
                <a:solidFill>
                  <a:srgbClr val="66FF99"/>
                </a:solidFill>
                <a:latin typeface="Times New Roman" pitchFamily="18" charset="0"/>
                <a:cs typeface="Times New Roman" pitchFamily="18" charset="0"/>
              </a:rPr>
              <a:t> </a:t>
            </a:r>
            <a:r>
              <a:rPr lang="fa-IR" sz="2400" u="sng">
                <a:solidFill>
                  <a:srgbClr val="66FF99"/>
                </a:solidFill>
                <a:effectLst>
                  <a:outerShdw blurRad="38100" dist="38100" dir="2700000" algn="tl">
                    <a:srgbClr val="000000"/>
                  </a:outerShdw>
                </a:effectLst>
                <a:latin typeface="Times New Roman" pitchFamily="18" charset="0"/>
                <a:cs typeface="Times New Roman" pitchFamily="18" charset="0"/>
              </a:rPr>
              <a:t>توليد کتابخانه کد از</a:t>
            </a:r>
          </a:p>
          <a:p>
            <a:pPr algn="r">
              <a:spcBef>
                <a:spcPct val="50000"/>
              </a:spcBef>
              <a:defRPr/>
            </a:pPr>
            <a:r>
              <a:rPr lang="en-US" sz="2400" u="sng">
                <a:solidFill>
                  <a:srgbClr val="66FF99"/>
                </a:solidFill>
                <a:effectLst>
                  <a:outerShdw blurRad="38100" dist="38100" dir="2700000" algn="tl">
                    <a:srgbClr val="000000"/>
                  </a:outerShdw>
                </a:effectLst>
                <a:latin typeface="Times New Roman" pitchFamily="18" charset="0"/>
                <a:cs typeface="Times New Roman" pitchFamily="18" charset="0"/>
              </a:rPr>
              <a:t>ENDF/A -ENDF/B</a:t>
            </a:r>
          </a:p>
          <a:p>
            <a:pPr algn="r">
              <a:spcBef>
                <a:spcPct val="50000"/>
              </a:spcBef>
              <a:defRPr/>
            </a:pPr>
            <a:r>
              <a:rPr lang="fa-IR">
                <a:solidFill>
                  <a:schemeClr val="tx2"/>
                </a:solidFill>
                <a:effectLst>
                  <a:outerShdw blurRad="38100" dist="38100" dir="2700000" algn="tl">
                    <a:srgbClr val="000000"/>
                  </a:outerShdw>
                </a:effectLst>
                <a:latin typeface="Times New Roman" pitchFamily="18" charset="0"/>
                <a:cs typeface="Times New Roman" pitchFamily="18" charset="0"/>
              </a:rPr>
              <a:t>اِين فايل شامل داده های يکتا و کاملی برای سطح مقطع های هسته ای می باشد.</a:t>
            </a:r>
          </a:p>
          <a:p>
            <a:pPr algn="r">
              <a:spcBef>
                <a:spcPct val="50000"/>
              </a:spcBef>
              <a:defRPr/>
            </a:pPr>
            <a:r>
              <a:rPr lang="fa-IR">
                <a:solidFill>
                  <a:schemeClr val="tx2"/>
                </a:solidFill>
                <a:effectLst>
                  <a:outerShdw blurRad="38100" dist="38100" dir="2700000" algn="tl">
                    <a:srgbClr val="000000"/>
                  </a:outerShdw>
                </a:effectLst>
                <a:latin typeface="Times New Roman" pitchFamily="18" charset="0"/>
                <a:cs typeface="Times New Roman" pitchFamily="18" charset="0"/>
              </a:rPr>
              <a:t>با کمی پردازش قابل استفاده برای مهندسين و طراحان راکتور خواهد بود.  سطح مقطع ها در اين فايل برای  انواع واکنش ها قابل استخراج می باشد. </a:t>
            </a:r>
            <a:r>
              <a:rPr lang="en-US" u="sng">
                <a:solidFill>
                  <a:schemeClr val="tx2"/>
                </a:solidFill>
                <a:effectLst>
                  <a:outerShdw blurRad="38100" dist="38100" dir="2700000" algn="tl">
                    <a:srgbClr val="000000"/>
                  </a:outerShdw>
                </a:effectLst>
                <a:latin typeface="Times New Roman" pitchFamily="18" charset="0"/>
                <a:cs typeface="Times New Roman" pitchFamily="18" charset="0"/>
              </a:rPr>
              <a:t>(10</a:t>
            </a:r>
            <a:r>
              <a:rPr lang="en-US" u="sng" baseline="30000">
                <a:solidFill>
                  <a:schemeClr val="tx2"/>
                </a:solidFill>
                <a:effectLst>
                  <a:outerShdw blurRad="38100" dist="38100" dir="2700000" algn="tl">
                    <a:srgbClr val="000000"/>
                  </a:outerShdw>
                </a:effectLst>
                <a:latin typeface="Times New Roman" pitchFamily="18" charset="0"/>
                <a:cs typeface="Times New Roman" pitchFamily="18" charset="0"/>
              </a:rPr>
              <a:t>-5</a:t>
            </a:r>
            <a:r>
              <a:rPr lang="fa-IR" u="sng">
                <a:solidFill>
                  <a:schemeClr val="tx2"/>
                </a:solidFill>
                <a:effectLst>
                  <a:outerShdw blurRad="38100" dist="38100" dir="2700000" algn="tl">
                    <a:srgbClr val="000000"/>
                  </a:outerShdw>
                </a:effectLst>
                <a:latin typeface="Times New Roman" pitchFamily="18" charset="0"/>
                <a:cs typeface="Times New Roman" pitchFamily="18" charset="0"/>
              </a:rPr>
              <a:t> </a:t>
            </a:r>
            <a:r>
              <a:rPr lang="en-US" u="sng">
                <a:solidFill>
                  <a:schemeClr val="tx2"/>
                </a:solidFill>
                <a:effectLst>
                  <a:outerShdw blurRad="38100" dist="38100" dir="2700000" algn="tl">
                    <a:srgbClr val="000000"/>
                  </a:outerShdw>
                </a:effectLst>
                <a:latin typeface="Times New Roman" pitchFamily="18" charset="0"/>
                <a:cs typeface="Times New Roman" pitchFamily="18" charset="0"/>
              </a:rPr>
              <a:t> eV–20 MeV)</a:t>
            </a:r>
            <a:r>
              <a:rPr lang="en-US">
                <a:solidFill>
                  <a:schemeClr val="tx2"/>
                </a:solidFill>
                <a:effectLst>
                  <a:outerShdw blurRad="38100" dist="38100" dir="2700000" algn="tl">
                    <a:srgbClr val="000000"/>
                  </a:outerShdw>
                </a:effectLst>
                <a:latin typeface="Times New Roman" pitchFamily="18" charset="0"/>
                <a:cs typeface="Times New Roman" pitchFamily="18" charset="0"/>
              </a:rPr>
              <a:t> </a:t>
            </a:r>
            <a:endParaRPr lang="fa-IR">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spcBef>
                <a:spcPct val="50000"/>
              </a:spcBef>
              <a:defRPr/>
            </a:pPr>
            <a:r>
              <a:rPr lang="fa-IR">
                <a:solidFill>
                  <a:schemeClr val="tx2"/>
                </a:solidFill>
                <a:effectLst>
                  <a:outerShdw blurRad="38100" dist="38100" dir="2700000" algn="tl">
                    <a:srgbClr val="000000"/>
                  </a:outerShdw>
                </a:effectLst>
                <a:latin typeface="Times New Roman" pitchFamily="18" charset="0"/>
                <a:cs typeface="Times New Roman" pitchFamily="18" charset="0"/>
              </a:rPr>
              <a:t> ارزيابی ميشود:</a:t>
            </a:r>
            <a:r>
              <a:rPr lang="en-US">
                <a:solidFill>
                  <a:schemeClr val="tx2"/>
                </a:solidFill>
                <a:effectLst>
                  <a:outerShdw blurRad="38100" dist="38100" dir="2700000" algn="tl">
                    <a:srgbClr val="000000"/>
                  </a:outerShdw>
                </a:effectLst>
                <a:latin typeface="Times New Roman" pitchFamily="18" charset="0"/>
                <a:cs typeface="Times New Roman" pitchFamily="18" charset="0"/>
              </a:rPr>
              <a:t>(CSEWG)</a:t>
            </a:r>
            <a:r>
              <a:rPr lang="fa-IR">
                <a:solidFill>
                  <a:schemeClr val="tx2"/>
                </a:solidFill>
                <a:effectLst>
                  <a:outerShdw blurRad="38100" dist="38100" dir="2700000" algn="tl">
                    <a:srgbClr val="000000"/>
                  </a:outerShdw>
                </a:effectLst>
                <a:latin typeface="Times New Roman" pitchFamily="18" charset="0"/>
                <a:cs typeface="Times New Roman" pitchFamily="18" charset="0"/>
              </a:rPr>
              <a:t> داده های موجود در اين فايل توسط </a:t>
            </a:r>
            <a:endParaRPr lang="en-US">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r>
              <a:rPr lang="fa-IR">
                <a:solidFill>
                  <a:schemeClr val="tx2"/>
                </a:solidFill>
                <a:effectLst>
                  <a:outerShdw blurRad="38100" dist="38100" dir="2700000" algn="tl">
                    <a:srgbClr val="000000"/>
                  </a:outerShdw>
                </a:effectLst>
                <a:latin typeface="Times New Roman" pitchFamily="18" charset="0"/>
                <a:cs typeface="Times New Roman" pitchFamily="18" charset="0"/>
              </a:rPr>
              <a:t>     </a:t>
            </a:r>
            <a:r>
              <a:rPr lang="en-US">
                <a:solidFill>
                  <a:schemeClr val="tx2"/>
                </a:solidFill>
                <a:effectLst>
                  <a:outerShdw blurRad="38100" dist="38100" dir="2700000" algn="tl">
                    <a:srgbClr val="000000"/>
                  </a:outerShdw>
                </a:effectLst>
                <a:latin typeface="Times New Roman" pitchFamily="18" charset="0"/>
                <a:cs typeface="Times New Roman" pitchFamily="18" charset="0"/>
              </a:rPr>
              <a:t>Cross Section Evaluated Work Group</a:t>
            </a:r>
            <a:endParaRPr lang="fa-IR">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spcBef>
                <a:spcPct val="50000"/>
              </a:spcBef>
              <a:defRPr/>
            </a:pPr>
            <a:r>
              <a:rPr lang="fa-IR">
                <a:solidFill>
                  <a:schemeClr val="tx2"/>
                </a:solidFill>
                <a:effectLst>
                  <a:outerShdw blurRad="38100" dist="38100" dir="2700000" algn="tl">
                    <a:srgbClr val="000000"/>
                  </a:outerShdw>
                </a:effectLst>
                <a:latin typeface="Times New Roman" pitchFamily="18" charset="0"/>
                <a:cs typeface="Times New Roman" pitchFamily="18" charset="0"/>
              </a:rPr>
              <a:t> نسخه های مختلفی از اين فايل موجود می باشد نظير:</a:t>
            </a:r>
          </a:p>
          <a:p>
            <a:pPr algn="just">
              <a:spcBef>
                <a:spcPct val="50000"/>
              </a:spcBef>
              <a:defRPr/>
            </a:pPr>
            <a:r>
              <a:rPr lang="fa-IR">
                <a:solidFill>
                  <a:schemeClr val="tx2"/>
                </a:solidFill>
                <a:effectLst>
                  <a:outerShdw blurRad="38100" dist="38100" dir="2700000" algn="tl">
                    <a:srgbClr val="000000"/>
                  </a:outerShdw>
                </a:effectLst>
                <a:latin typeface="Times New Roman" pitchFamily="18" charset="0"/>
                <a:cs typeface="Times New Roman" pitchFamily="18" charset="0"/>
              </a:rPr>
              <a:t>      </a:t>
            </a:r>
            <a:r>
              <a:rPr lang="en-US">
                <a:solidFill>
                  <a:schemeClr val="tx2"/>
                </a:solidFill>
                <a:effectLst>
                  <a:outerShdw blurRad="38100" dist="38100" dir="2700000" algn="tl">
                    <a:srgbClr val="000000"/>
                  </a:outerShdw>
                </a:effectLst>
                <a:latin typeface="Times New Roman" pitchFamily="18" charset="0"/>
                <a:cs typeface="Times New Roman" pitchFamily="18" charset="0"/>
              </a:rPr>
              <a:t>ENDF/B-IV, ENDF/B-V, ENDF/B-6</a:t>
            </a:r>
            <a:endParaRPr lang="fa-IR">
              <a:solidFill>
                <a:schemeClr val="tx2"/>
              </a:solidFill>
              <a:effectLst>
                <a:outerShdw blurRad="38100" dist="38100" dir="2700000" algn="tl">
                  <a:srgbClr val="000000"/>
                </a:outerShdw>
              </a:effectLst>
              <a:latin typeface="Times New Roman" pitchFamily="18" charset="0"/>
              <a:cs typeface="Times New Roman" pitchFamily="18" charset="0"/>
            </a:endParaRPr>
          </a:p>
          <a:p>
            <a:pPr algn="r">
              <a:spcBef>
                <a:spcPct val="50000"/>
              </a:spcBef>
              <a:defRPr/>
            </a:pPr>
            <a:r>
              <a:rPr lang="fa-IR">
                <a:solidFill>
                  <a:srgbClr val="FF33CC"/>
                </a:solidFill>
                <a:effectLst>
                  <a:outerShdw blurRad="38100" dist="38100" dir="2700000" algn="tl">
                    <a:srgbClr val="000000"/>
                  </a:outerShdw>
                </a:effectLst>
                <a:latin typeface="Times New Roman" pitchFamily="18" charset="0"/>
                <a:cs typeface="Times New Roman" pitchFamily="18" charset="0"/>
                <a:sym typeface="Symbol" pitchFamily="18" charset="2"/>
              </a:rPr>
              <a:t> </a:t>
            </a:r>
            <a:r>
              <a:rPr lang="fa-IR">
                <a:solidFill>
                  <a:srgbClr val="FF33CC"/>
                </a:solidFill>
                <a:effectLst>
                  <a:outerShdw blurRad="38100" dist="38100" dir="2700000" algn="tl">
                    <a:srgbClr val="000000"/>
                  </a:outerShdw>
                </a:effectLst>
                <a:latin typeface="Times New Roman" pitchFamily="18" charset="0"/>
                <a:cs typeface="Times New Roman" pitchFamily="18" charset="0"/>
              </a:rPr>
              <a:t> بصورت يک تابع منفصل می باشد. </a:t>
            </a:r>
            <a:r>
              <a:rPr lang="en-US">
                <a:solidFill>
                  <a:srgbClr val="FF33CC"/>
                </a:solidFill>
                <a:effectLst>
                  <a:outerShdw blurRad="38100" dist="38100" dir="2700000" algn="tl">
                    <a:srgbClr val="000000"/>
                  </a:outerShdw>
                </a:effectLst>
                <a:latin typeface="Times New Roman" pitchFamily="18" charset="0"/>
                <a:cs typeface="Times New Roman" pitchFamily="18" charset="0"/>
                <a:sym typeface="Symbol" pitchFamily="18" charset="2"/>
              </a:rPr>
              <a:t></a:t>
            </a:r>
            <a:r>
              <a:rPr lang="en-US" baseline="-25000">
                <a:solidFill>
                  <a:srgbClr val="FF33CC"/>
                </a:solidFill>
                <a:effectLst>
                  <a:outerShdw blurRad="38100" dist="38100" dir="2700000" algn="tl">
                    <a:srgbClr val="000000"/>
                  </a:outerShdw>
                </a:effectLst>
                <a:latin typeface="Times New Roman" pitchFamily="18" charset="0"/>
                <a:cs typeface="Times New Roman" pitchFamily="18" charset="0"/>
                <a:sym typeface="Symbol" pitchFamily="18" charset="2"/>
              </a:rPr>
              <a:t>x</a:t>
            </a:r>
            <a:r>
              <a:rPr lang="en-US">
                <a:solidFill>
                  <a:srgbClr val="FF33CC"/>
                </a:solidFill>
                <a:effectLst>
                  <a:outerShdw blurRad="38100" dist="38100" dir="2700000" algn="tl">
                    <a:srgbClr val="000000"/>
                  </a:outerShdw>
                </a:effectLst>
                <a:latin typeface="Times New Roman" pitchFamily="18" charset="0"/>
                <a:cs typeface="Times New Roman" pitchFamily="18" charset="0"/>
                <a:sym typeface="Symbol" pitchFamily="18" charset="2"/>
              </a:rPr>
              <a:t>(E) </a:t>
            </a:r>
            <a:r>
              <a:rPr lang="fa-IR">
                <a:solidFill>
                  <a:srgbClr val="FF33CC"/>
                </a:solidFill>
                <a:effectLst>
                  <a:outerShdw blurRad="38100" dist="38100" dir="2700000" algn="tl">
                    <a:srgbClr val="000000"/>
                  </a:outerShdw>
                </a:effectLst>
                <a:latin typeface="Times New Roman" pitchFamily="18" charset="0"/>
                <a:cs typeface="Times New Roman" pitchFamily="18" charset="0"/>
                <a:sym typeface="Symbol" pitchFamily="18" charset="2"/>
              </a:rPr>
              <a:t>   </a:t>
            </a:r>
            <a:r>
              <a:rPr lang="fa-IR">
                <a:solidFill>
                  <a:srgbClr val="FF33CC"/>
                </a:solidFill>
                <a:effectLst>
                  <a:outerShdw blurRad="38100" dist="38100" dir="2700000" algn="tl">
                    <a:srgbClr val="000000"/>
                  </a:outerShdw>
                </a:effectLst>
                <a:latin typeface="Times New Roman" pitchFamily="18" charset="0"/>
                <a:cs typeface="Times New Roman" pitchFamily="18" charset="0"/>
              </a:rPr>
              <a:t>در اين فايل سطح مقطع برحسب انرژی</a:t>
            </a:r>
            <a:r>
              <a:rPr lang="fa-IR">
                <a:solidFill>
                  <a:schemeClr val="tx2"/>
                </a:solidFill>
                <a:effectLst>
                  <a:outerShdw blurRad="38100" dist="38100" dir="2700000" algn="tl">
                    <a:srgbClr val="000000"/>
                  </a:outerShdw>
                </a:effectLst>
                <a:latin typeface="Times New Roman" pitchFamily="18" charset="0"/>
                <a:cs typeface="Times New Roman" pitchFamily="18" charset="0"/>
              </a:rPr>
              <a:t> </a:t>
            </a:r>
            <a:endParaRPr lang="en-US">
              <a:solidFill>
                <a:schemeClr val="tx2"/>
              </a:solidFill>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r>
              <a:rPr lang="fa-IR">
                <a:solidFill>
                  <a:srgbClr val="FF33CC"/>
                </a:solidFill>
                <a:effectLst>
                  <a:outerShdw blurRad="38100" dist="38100" dir="2700000" algn="tl">
                    <a:srgbClr val="000000"/>
                  </a:outerShdw>
                </a:effectLst>
                <a:latin typeface="Times New Roman" pitchFamily="18" charset="0"/>
                <a:cs typeface="Times New Roman" pitchFamily="18" charset="0"/>
              </a:rPr>
              <a:t>   البته در اين فايل ميتوان از طريق درون- يابی سطح مقطع مورد نياز را در بازه مورد نظر بدست آورد.                   </a:t>
            </a:r>
            <a:endParaRPr lang="en-US">
              <a:solidFill>
                <a:srgbClr val="FF33CC"/>
              </a:solidFill>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endParaRPr lang="en-US">
              <a:solidFill>
                <a:srgbClr val="FF33CC"/>
              </a:solidFill>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endParaRPr lang="en-US">
              <a:solidFill>
                <a:srgbClr val="FF33CC"/>
              </a:solidFill>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endParaRPr lang="en-US">
              <a:solidFill>
                <a:srgbClr val="FF33CC"/>
              </a:solidFill>
              <a:effectLst>
                <a:outerShdw blurRad="38100" dist="38100" dir="2700000" algn="tl">
                  <a:srgbClr val="000000"/>
                </a:outerShdw>
              </a:effectLst>
              <a:latin typeface="Times New Roman" pitchFamily="18" charset="0"/>
              <a:cs typeface="Times New Roman" pitchFamily="18" charset="0"/>
            </a:endParaRPr>
          </a:p>
          <a:p>
            <a:pPr algn="just">
              <a:spcBef>
                <a:spcPct val="50000"/>
              </a:spcBef>
              <a:defRPr/>
            </a:pPr>
            <a:r>
              <a:rPr lang="fa-IR" sz="2400">
                <a:solidFill>
                  <a:schemeClr val="tx2"/>
                </a:solidFill>
                <a:effectLst>
                  <a:outerShdw blurRad="38100" dist="38100" dir="2700000" algn="tl">
                    <a:srgbClr val="000000"/>
                  </a:outerShdw>
                </a:effectLst>
                <a:latin typeface="Times New Roman" pitchFamily="18" charset="0"/>
                <a:cs typeface="Times New Roman" pitchFamily="18" charset="0"/>
              </a:rPr>
              <a:t>                                                                   </a:t>
            </a:r>
            <a:endParaRPr lang="en-US" sz="2400">
              <a:solidFill>
                <a:schemeClr val="tx2"/>
              </a:solidFill>
              <a:effectLst>
                <a:outerShdw blurRad="38100" dist="38100" dir="2700000" algn="tl">
                  <a:srgbClr val="000000"/>
                </a:outerShdw>
              </a:effectLst>
              <a:latin typeface="Times New Roman" pitchFamily="18" charset="0"/>
              <a:cs typeface="Times New Roman" pitchFamily="18" charset="0"/>
            </a:endParaRPr>
          </a:p>
        </p:txBody>
      </p:sp>
      <p:sp>
        <p:nvSpPr>
          <p:cNvPr id="37893" name="Text Box 8"/>
          <p:cNvSpPr txBox="1">
            <a:spLocks noChangeArrowheads="1"/>
          </p:cNvSpPr>
          <p:nvPr/>
        </p:nvSpPr>
        <p:spPr bwMode="auto">
          <a:xfrm>
            <a:off x="2667000" y="5867400"/>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b="1">
                <a:solidFill>
                  <a:srgbClr val="FF33CC"/>
                </a:solidFill>
                <a:latin typeface="Times New Roman" panose="02020603050405020304" pitchFamily="18" charset="0"/>
                <a:cs typeface="Times New Roman" panose="02020603050405020304" pitchFamily="18" charset="0"/>
              </a:rPr>
              <a:t>E1</a:t>
            </a:r>
            <a:endParaRPr lang="en-US" b="1" baseline="-25000">
              <a:solidFill>
                <a:srgbClr val="FF33CC"/>
              </a:solidFill>
              <a:latin typeface="Times New Roman" panose="02020603050405020304" pitchFamily="18" charset="0"/>
              <a:cs typeface="Times New Roman" panose="02020603050405020304" pitchFamily="18" charset="0"/>
            </a:endParaRPr>
          </a:p>
        </p:txBody>
      </p:sp>
      <p:sp>
        <p:nvSpPr>
          <p:cNvPr id="37894" name="Text Box 9"/>
          <p:cNvSpPr txBox="1">
            <a:spLocks noChangeArrowheads="1"/>
          </p:cNvSpPr>
          <p:nvPr/>
        </p:nvSpPr>
        <p:spPr bwMode="auto">
          <a:xfrm>
            <a:off x="6781800" y="5867400"/>
            <a:ext cx="101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b="1">
                <a:solidFill>
                  <a:srgbClr val="3333FF"/>
                </a:solidFill>
                <a:latin typeface="Times New Roman" panose="02020603050405020304" pitchFamily="18" charset="0"/>
                <a:cs typeface="Times New Roman" panose="02020603050405020304" pitchFamily="18" charset="0"/>
              </a:rPr>
              <a:t>E</a:t>
            </a:r>
          </a:p>
        </p:txBody>
      </p:sp>
      <p:sp>
        <p:nvSpPr>
          <p:cNvPr id="37895" name="Text Box 10"/>
          <p:cNvSpPr txBox="1">
            <a:spLocks noChangeArrowheads="1"/>
          </p:cNvSpPr>
          <p:nvPr/>
        </p:nvSpPr>
        <p:spPr bwMode="auto">
          <a:xfrm>
            <a:off x="1676400" y="4572000"/>
            <a:ext cx="111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b="1">
                <a:solidFill>
                  <a:srgbClr val="3333FF"/>
                </a:solidFill>
                <a:latin typeface="Times New Roman" panose="02020603050405020304" pitchFamily="18" charset="0"/>
                <a:cs typeface="Times New Roman" panose="02020603050405020304" pitchFamily="18" charset="0"/>
                <a:sym typeface="Symbol" panose="05050102010706020507" pitchFamily="18" charset="2"/>
              </a:rPr>
              <a:t></a:t>
            </a:r>
            <a:r>
              <a:rPr lang="en-US" b="1" baseline="-25000">
                <a:solidFill>
                  <a:srgbClr val="3333FF"/>
                </a:solidFill>
                <a:latin typeface="Times New Roman" panose="02020603050405020304" pitchFamily="18" charset="0"/>
                <a:cs typeface="Times New Roman" panose="02020603050405020304" pitchFamily="18" charset="0"/>
                <a:sym typeface="Symbol" panose="05050102010706020507" pitchFamily="18" charset="2"/>
              </a:rPr>
              <a:t>x</a:t>
            </a:r>
            <a:r>
              <a:rPr lang="en-US" b="1" baseline="30000">
                <a:solidFill>
                  <a:srgbClr val="3333FF"/>
                </a:solidFill>
                <a:latin typeface="Times New Roman" panose="02020603050405020304" pitchFamily="18" charset="0"/>
                <a:cs typeface="Times New Roman" panose="02020603050405020304" pitchFamily="18" charset="0"/>
                <a:sym typeface="Symbol" panose="05050102010706020507" pitchFamily="18" charset="2"/>
              </a:rPr>
              <a:t>j</a:t>
            </a:r>
            <a:r>
              <a:rPr lang="en-US" b="1">
                <a:solidFill>
                  <a:srgbClr val="3333FF"/>
                </a:solidFill>
                <a:latin typeface="Times New Roman" panose="02020603050405020304" pitchFamily="18" charset="0"/>
                <a:cs typeface="Times New Roman" panose="02020603050405020304" pitchFamily="18" charset="0"/>
                <a:sym typeface="Symbol" panose="05050102010706020507" pitchFamily="18" charset="2"/>
              </a:rPr>
              <a:t>(E)</a:t>
            </a:r>
            <a:endParaRPr lang="en-US" b="1">
              <a:solidFill>
                <a:srgbClr val="3333FF"/>
              </a:solidFill>
              <a:latin typeface="Times New Roman" panose="02020603050405020304" pitchFamily="18" charset="0"/>
              <a:cs typeface="Times New Roman" panose="02020603050405020304" pitchFamily="18" charset="0"/>
            </a:endParaRPr>
          </a:p>
        </p:txBody>
      </p:sp>
      <p:sp>
        <p:nvSpPr>
          <p:cNvPr id="37896" name="Text Box 12"/>
          <p:cNvSpPr txBox="1">
            <a:spLocks noChangeArrowheads="1"/>
          </p:cNvSpPr>
          <p:nvPr/>
        </p:nvSpPr>
        <p:spPr bwMode="auto">
          <a:xfrm>
            <a:off x="3327400" y="5924550"/>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b="1">
                <a:solidFill>
                  <a:srgbClr val="FF33CC"/>
                </a:solidFill>
                <a:latin typeface="Times New Roman" panose="02020603050405020304" pitchFamily="18" charset="0"/>
                <a:cs typeface="Times New Roman" panose="02020603050405020304" pitchFamily="18" charset="0"/>
              </a:rPr>
              <a:t>E2</a:t>
            </a:r>
            <a:endParaRPr lang="en-US" b="1" baseline="-25000">
              <a:solidFill>
                <a:srgbClr val="FF33CC"/>
              </a:solidFill>
              <a:latin typeface="Times New Roman" panose="02020603050405020304" pitchFamily="18" charset="0"/>
              <a:cs typeface="Times New Roman" panose="02020603050405020304" pitchFamily="18" charset="0"/>
            </a:endParaRPr>
          </a:p>
        </p:txBody>
      </p:sp>
      <p:sp>
        <p:nvSpPr>
          <p:cNvPr id="37897" name="Text Box 13"/>
          <p:cNvSpPr txBox="1">
            <a:spLocks noChangeArrowheads="1"/>
          </p:cNvSpPr>
          <p:nvPr/>
        </p:nvSpPr>
        <p:spPr bwMode="auto">
          <a:xfrm>
            <a:off x="3962400" y="5867400"/>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b="1">
                <a:solidFill>
                  <a:srgbClr val="FF33CC"/>
                </a:solidFill>
                <a:latin typeface="Times New Roman" panose="02020603050405020304" pitchFamily="18" charset="0"/>
                <a:cs typeface="Times New Roman" panose="02020603050405020304" pitchFamily="18" charset="0"/>
              </a:rPr>
              <a:t>E3</a:t>
            </a:r>
            <a:endParaRPr lang="en-US" b="1" baseline="-25000">
              <a:solidFill>
                <a:srgbClr val="FF33CC"/>
              </a:solidFill>
              <a:latin typeface="Times New Roman" panose="02020603050405020304" pitchFamily="18" charset="0"/>
              <a:cs typeface="Times New Roman" panose="02020603050405020304" pitchFamily="18" charset="0"/>
            </a:endParaRPr>
          </a:p>
        </p:txBody>
      </p:sp>
      <p:sp>
        <p:nvSpPr>
          <p:cNvPr id="37898" name="Text Box 17"/>
          <p:cNvSpPr txBox="1">
            <a:spLocks noChangeArrowheads="1"/>
          </p:cNvSpPr>
          <p:nvPr/>
        </p:nvSpPr>
        <p:spPr bwMode="auto">
          <a:xfrm>
            <a:off x="1752600" y="5334000"/>
            <a:ext cx="111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b="1">
                <a:solidFill>
                  <a:srgbClr val="3333FF"/>
                </a:solidFill>
                <a:latin typeface="Times New Roman" panose="02020603050405020304" pitchFamily="18" charset="0"/>
                <a:cs typeface="Times New Roman" panose="02020603050405020304" pitchFamily="18" charset="0"/>
                <a:sym typeface="Symbol" panose="05050102010706020507" pitchFamily="18" charset="2"/>
              </a:rPr>
              <a:t></a:t>
            </a:r>
            <a:r>
              <a:rPr lang="en-US" b="1" baseline="-25000">
                <a:solidFill>
                  <a:srgbClr val="3333FF"/>
                </a:solidFill>
                <a:latin typeface="Times New Roman" panose="02020603050405020304" pitchFamily="18" charset="0"/>
                <a:cs typeface="Times New Roman" panose="02020603050405020304" pitchFamily="18" charset="0"/>
                <a:sym typeface="Symbol" panose="05050102010706020507" pitchFamily="18" charset="2"/>
              </a:rPr>
              <a:t>x</a:t>
            </a:r>
            <a:r>
              <a:rPr lang="en-US" b="1" baseline="30000">
                <a:solidFill>
                  <a:srgbClr val="3333FF"/>
                </a:solidFill>
                <a:latin typeface="Times New Roman" panose="02020603050405020304" pitchFamily="18" charset="0"/>
                <a:cs typeface="Times New Roman" panose="02020603050405020304" pitchFamily="18" charset="0"/>
                <a:sym typeface="Symbol" panose="05050102010706020507" pitchFamily="18" charset="2"/>
              </a:rPr>
              <a:t> </a:t>
            </a:r>
            <a:r>
              <a:rPr lang="en-US" b="1">
                <a:solidFill>
                  <a:srgbClr val="3333FF"/>
                </a:solidFill>
                <a:latin typeface="Times New Roman" panose="02020603050405020304" pitchFamily="18" charset="0"/>
                <a:cs typeface="Times New Roman" panose="02020603050405020304" pitchFamily="18" charset="0"/>
                <a:sym typeface="Symbol" panose="05050102010706020507" pitchFamily="18" charset="2"/>
              </a:rPr>
              <a:t>(E)</a:t>
            </a:r>
            <a:endParaRPr lang="en-US" b="1">
              <a:solidFill>
                <a:srgbClr val="3333FF"/>
              </a:solidFill>
              <a:latin typeface="Times New Roman" panose="02020603050405020304" pitchFamily="18" charset="0"/>
              <a:cs typeface="Times New Roman" panose="02020603050405020304" pitchFamily="18" charset="0"/>
            </a:endParaRPr>
          </a:p>
        </p:txBody>
      </p:sp>
      <p:sp>
        <p:nvSpPr>
          <p:cNvPr id="37899" name="Text Box 19"/>
          <p:cNvSpPr txBox="1">
            <a:spLocks noChangeArrowheads="1"/>
          </p:cNvSpPr>
          <p:nvPr/>
        </p:nvSpPr>
        <p:spPr bwMode="auto">
          <a:xfrm>
            <a:off x="2743200" y="54864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400" b="1" baseline="-25000">
                <a:solidFill>
                  <a:srgbClr val="FF33CC"/>
                </a:solidFill>
                <a:latin typeface="Times New Roman" panose="02020603050405020304" pitchFamily="18" charset="0"/>
                <a:cs typeface="Times New Roman" panose="02020603050405020304" pitchFamily="18" charset="0"/>
              </a:rPr>
              <a:t>*</a:t>
            </a:r>
          </a:p>
        </p:txBody>
      </p:sp>
      <p:sp>
        <p:nvSpPr>
          <p:cNvPr id="37900" name="Text Box 21"/>
          <p:cNvSpPr txBox="1">
            <a:spLocks noChangeArrowheads="1"/>
          </p:cNvSpPr>
          <p:nvPr/>
        </p:nvSpPr>
        <p:spPr bwMode="auto">
          <a:xfrm>
            <a:off x="3962400" y="51816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400" b="1" baseline="-25000">
                <a:solidFill>
                  <a:srgbClr val="FF33CC"/>
                </a:solidFill>
                <a:latin typeface="Times New Roman" panose="02020603050405020304" pitchFamily="18" charset="0"/>
                <a:cs typeface="Times New Roman" panose="02020603050405020304" pitchFamily="18" charset="0"/>
              </a:rPr>
              <a:t>*</a:t>
            </a:r>
          </a:p>
        </p:txBody>
      </p:sp>
      <p:sp>
        <p:nvSpPr>
          <p:cNvPr id="37901" name="Text Box 22"/>
          <p:cNvSpPr txBox="1">
            <a:spLocks noChangeArrowheads="1"/>
          </p:cNvSpPr>
          <p:nvPr/>
        </p:nvSpPr>
        <p:spPr bwMode="auto">
          <a:xfrm>
            <a:off x="4546600" y="54102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400" b="1" baseline="-25000">
                <a:solidFill>
                  <a:srgbClr val="FF33CC"/>
                </a:solidFill>
                <a:latin typeface="Times New Roman" panose="02020603050405020304" pitchFamily="18" charset="0"/>
                <a:cs typeface="Times New Roman" panose="02020603050405020304" pitchFamily="18" charset="0"/>
              </a:rPr>
              <a:t>*</a:t>
            </a:r>
          </a:p>
        </p:txBody>
      </p:sp>
      <p:sp>
        <p:nvSpPr>
          <p:cNvPr id="37902" name="Text Box 24"/>
          <p:cNvSpPr txBox="1">
            <a:spLocks noChangeArrowheads="1"/>
          </p:cNvSpPr>
          <p:nvPr/>
        </p:nvSpPr>
        <p:spPr bwMode="auto">
          <a:xfrm>
            <a:off x="3225800" y="501015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400" b="1" baseline="-25000">
                <a:solidFill>
                  <a:srgbClr val="FF33CC"/>
                </a:solidFill>
                <a:latin typeface="Times New Roman" panose="02020603050405020304" pitchFamily="18" charset="0"/>
                <a:cs typeface="Times New Roman" panose="02020603050405020304" pitchFamily="18" charset="0"/>
              </a:rPr>
              <a:t>*</a:t>
            </a:r>
          </a:p>
        </p:txBody>
      </p:sp>
      <p:sp>
        <p:nvSpPr>
          <p:cNvPr id="37903" name="Text Box 25"/>
          <p:cNvSpPr txBox="1">
            <a:spLocks noChangeArrowheads="1"/>
          </p:cNvSpPr>
          <p:nvPr/>
        </p:nvSpPr>
        <p:spPr bwMode="auto">
          <a:xfrm>
            <a:off x="5765800" y="489585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400" b="1" baseline="-25000">
                <a:solidFill>
                  <a:srgbClr val="FF33CC"/>
                </a:solidFill>
                <a:latin typeface="Times New Roman" panose="02020603050405020304" pitchFamily="18" charset="0"/>
                <a:cs typeface="Times New Roman" panose="02020603050405020304" pitchFamily="18" charset="0"/>
              </a:rPr>
              <a:t>*</a:t>
            </a:r>
          </a:p>
        </p:txBody>
      </p:sp>
      <p:sp>
        <p:nvSpPr>
          <p:cNvPr id="37904" name="Line 30"/>
          <p:cNvSpPr>
            <a:spLocks noChangeShapeType="1"/>
          </p:cNvSpPr>
          <p:nvPr/>
        </p:nvSpPr>
        <p:spPr bwMode="auto">
          <a:xfrm flipH="1">
            <a:off x="2895600" y="5715000"/>
            <a:ext cx="0" cy="171450"/>
          </a:xfrm>
          <a:prstGeom prst="line">
            <a:avLst/>
          </a:prstGeom>
          <a:noFill/>
          <a:ln w="12700">
            <a:solidFill>
              <a:srgbClr val="FF0000"/>
            </a:solidFill>
            <a:prstDash val="dashDot"/>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37905" name="Line 31"/>
          <p:cNvSpPr>
            <a:spLocks noChangeShapeType="1"/>
          </p:cNvSpPr>
          <p:nvPr/>
        </p:nvSpPr>
        <p:spPr bwMode="auto">
          <a:xfrm flipH="1">
            <a:off x="2514600" y="5715000"/>
            <a:ext cx="381000" cy="0"/>
          </a:xfrm>
          <a:prstGeom prst="line">
            <a:avLst/>
          </a:prstGeom>
          <a:noFill/>
          <a:ln w="12700">
            <a:solidFill>
              <a:srgbClr val="FF0000"/>
            </a:solidFill>
            <a:prstDash val="dashDot"/>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37906" name="Line 32"/>
          <p:cNvSpPr>
            <a:spLocks noChangeShapeType="1"/>
          </p:cNvSpPr>
          <p:nvPr/>
        </p:nvSpPr>
        <p:spPr bwMode="auto">
          <a:xfrm>
            <a:off x="3429000" y="5181600"/>
            <a:ext cx="0" cy="742950"/>
          </a:xfrm>
          <a:prstGeom prst="line">
            <a:avLst/>
          </a:prstGeom>
          <a:noFill/>
          <a:ln w="12700">
            <a:solidFill>
              <a:srgbClr val="FF0000"/>
            </a:solidFill>
            <a:prstDash val="dashDot"/>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37907" name="Line 33"/>
          <p:cNvSpPr>
            <a:spLocks noChangeShapeType="1"/>
          </p:cNvSpPr>
          <p:nvPr/>
        </p:nvSpPr>
        <p:spPr bwMode="auto">
          <a:xfrm flipH="1">
            <a:off x="2438400" y="5181600"/>
            <a:ext cx="1016000" cy="0"/>
          </a:xfrm>
          <a:prstGeom prst="line">
            <a:avLst/>
          </a:prstGeom>
          <a:noFill/>
          <a:ln w="12700">
            <a:solidFill>
              <a:srgbClr val="FF0000"/>
            </a:solidFill>
            <a:prstDash val="dashDot"/>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37908" name="Line 34"/>
          <p:cNvSpPr>
            <a:spLocks noChangeShapeType="1"/>
          </p:cNvSpPr>
          <p:nvPr/>
        </p:nvSpPr>
        <p:spPr bwMode="auto">
          <a:xfrm flipH="1">
            <a:off x="2438400" y="5334000"/>
            <a:ext cx="1727200" cy="0"/>
          </a:xfrm>
          <a:prstGeom prst="line">
            <a:avLst/>
          </a:prstGeom>
          <a:noFill/>
          <a:ln w="12700">
            <a:solidFill>
              <a:srgbClr val="FF0000"/>
            </a:solidFill>
            <a:prstDash val="dashDot"/>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37909" name="Line 35"/>
          <p:cNvSpPr>
            <a:spLocks noChangeShapeType="1"/>
          </p:cNvSpPr>
          <p:nvPr/>
        </p:nvSpPr>
        <p:spPr bwMode="auto">
          <a:xfrm>
            <a:off x="4114800" y="5334000"/>
            <a:ext cx="0" cy="514350"/>
          </a:xfrm>
          <a:prstGeom prst="line">
            <a:avLst/>
          </a:prstGeom>
          <a:noFill/>
          <a:ln w="12700">
            <a:solidFill>
              <a:srgbClr val="FF0000"/>
            </a:solidFill>
            <a:prstDash val="dashDot"/>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37910" name="Line 36"/>
          <p:cNvSpPr>
            <a:spLocks noChangeShapeType="1"/>
          </p:cNvSpPr>
          <p:nvPr/>
        </p:nvSpPr>
        <p:spPr bwMode="auto">
          <a:xfrm>
            <a:off x="4749800" y="5581650"/>
            <a:ext cx="0" cy="342900"/>
          </a:xfrm>
          <a:prstGeom prst="line">
            <a:avLst/>
          </a:prstGeom>
          <a:noFill/>
          <a:ln w="12700">
            <a:solidFill>
              <a:srgbClr val="FF0000"/>
            </a:solidFill>
            <a:prstDash val="dashDot"/>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37911" name="Line 37"/>
          <p:cNvSpPr>
            <a:spLocks noChangeShapeType="1"/>
          </p:cNvSpPr>
          <p:nvPr/>
        </p:nvSpPr>
        <p:spPr bwMode="auto">
          <a:xfrm flipH="1">
            <a:off x="2438400" y="5562600"/>
            <a:ext cx="2336800" cy="0"/>
          </a:xfrm>
          <a:prstGeom prst="line">
            <a:avLst/>
          </a:prstGeom>
          <a:noFill/>
          <a:ln w="12700">
            <a:solidFill>
              <a:srgbClr val="FF0000"/>
            </a:solidFill>
            <a:prstDash val="dashDot"/>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37912" name="Line 38"/>
          <p:cNvSpPr>
            <a:spLocks noChangeShapeType="1"/>
          </p:cNvSpPr>
          <p:nvPr/>
        </p:nvSpPr>
        <p:spPr bwMode="auto">
          <a:xfrm>
            <a:off x="5969000" y="5067300"/>
            <a:ext cx="0" cy="857250"/>
          </a:xfrm>
          <a:prstGeom prst="line">
            <a:avLst/>
          </a:prstGeom>
          <a:noFill/>
          <a:ln w="12700">
            <a:solidFill>
              <a:srgbClr val="FF0000"/>
            </a:solidFill>
            <a:prstDash val="dashDot"/>
            <a:round/>
            <a:headEnd/>
            <a:tailEnd/>
          </a:ln>
          <a:extLst>
            <a:ext uri="{909E8E84-426E-40DD-AFC4-6F175D3DCCD1}">
              <a14:hiddenFill xmlns:a14="http://schemas.microsoft.com/office/drawing/2010/main">
                <a:noFill/>
              </a14:hiddenFill>
            </a:ext>
          </a:extLst>
        </p:spPr>
        <p:txBody>
          <a:bodyPr wrap="none"/>
          <a:lstStyle/>
          <a:p>
            <a:endParaRPr lang="fa-IR"/>
          </a:p>
        </p:txBody>
      </p:sp>
      <p:sp>
        <p:nvSpPr>
          <p:cNvPr id="37913" name="Line 39"/>
          <p:cNvSpPr>
            <a:spLocks noChangeShapeType="1"/>
          </p:cNvSpPr>
          <p:nvPr/>
        </p:nvSpPr>
        <p:spPr bwMode="auto">
          <a:xfrm flipH="1">
            <a:off x="2413000" y="5067300"/>
            <a:ext cx="3556000" cy="0"/>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wrap="none"/>
          <a:lstStyle/>
          <a:p>
            <a:endParaRPr lang="fa-IR"/>
          </a:p>
        </p:txBody>
      </p:sp>
    </p:spTree>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p:cNvSpPr>
            <a:spLocks noGrp="1" noChangeArrowheads="1"/>
          </p:cNvSpPr>
          <p:nvPr>
            <p:ph type="body" idx="1"/>
          </p:nvPr>
        </p:nvSpPr>
        <p:spPr>
          <a:xfrm>
            <a:off x="0" y="304800"/>
            <a:ext cx="9144000" cy="6324600"/>
          </a:xfrm>
        </p:spPr>
        <p:txBody>
          <a:bodyPr/>
          <a:lstStyle/>
          <a:p>
            <a:pPr eaLnBrk="1" hangingPunct="1">
              <a:lnSpc>
                <a:spcPct val="90000"/>
              </a:lnSpc>
              <a:buFontTx/>
              <a:buNone/>
              <a:defRPr/>
            </a:pPr>
            <a:r>
              <a:rPr lang="en-US" sz="2800" smtClean="0">
                <a:solidFill>
                  <a:srgbClr val="0000FF"/>
                </a:solidFill>
              </a:rPr>
              <a:t>Section 000: Microscopic Cross Section library updating</a:t>
            </a:r>
            <a:endParaRPr lang="ar-SA" sz="2800" smtClean="0">
              <a:solidFill>
                <a:srgbClr val="0000FF"/>
              </a:solidFill>
            </a:endParaRPr>
          </a:p>
          <a:p>
            <a:pPr algn="r" rtl="1" eaLnBrk="1" hangingPunct="1">
              <a:lnSpc>
                <a:spcPct val="90000"/>
              </a:lnSpc>
              <a:buFontTx/>
              <a:buNone/>
              <a:defRPr/>
            </a:pPr>
            <a:endParaRPr lang="ar-SA" sz="2800" smtClean="0">
              <a:cs typeface="Zar" pitchFamily="2" charset="-78"/>
            </a:endParaRPr>
          </a:p>
          <a:p>
            <a:pPr algn="r" rtl="1" eaLnBrk="1" hangingPunct="1">
              <a:lnSpc>
                <a:spcPct val="90000"/>
              </a:lnSpc>
              <a:buFontTx/>
              <a:buNone/>
              <a:defRPr/>
            </a:pPr>
            <a:r>
              <a:rPr lang="ar-SA" sz="2800" smtClean="0">
                <a:cs typeface="Zar" pitchFamily="2" charset="-78"/>
              </a:rPr>
              <a:t>اين بخش فقط هنگامي كه داده هاي ورودي ما، داده هاي ميكروسكوپيك باشند مورد نياز است.</a:t>
            </a:r>
          </a:p>
          <a:p>
            <a:pPr algn="r" rtl="1" eaLnBrk="1" hangingPunct="1">
              <a:lnSpc>
                <a:spcPct val="90000"/>
              </a:lnSpc>
              <a:buFontTx/>
              <a:buNone/>
              <a:defRPr/>
            </a:pPr>
            <a:endParaRPr lang="ar-SA" sz="2800" smtClean="0">
              <a:cs typeface="Zar" pitchFamily="2" charset="-78"/>
            </a:endParaRPr>
          </a:p>
          <a:p>
            <a:pPr eaLnBrk="1" hangingPunct="1">
              <a:lnSpc>
                <a:spcPct val="90000"/>
              </a:lnSpc>
              <a:buFontTx/>
              <a:buNone/>
              <a:defRPr/>
            </a:pPr>
            <a:r>
              <a:rPr lang="en-US" smtClean="0">
                <a:solidFill>
                  <a:srgbClr val="0000FF"/>
                </a:solidFill>
              </a:rPr>
              <a:t>Section 001: General Control</a:t>
            </a:r>
            <a:endParaRPr lang="ar-SA" smtClean="0">
              <a:solidFill>
                <a:srgbClr val="0000FF"/>
              </a:solidFill>
            </a:endParaRPr>
          </a:p>
          <a:p>
            <a:pPr algn="r" rtl="1" eaLnBrk="1" hangingPunct="1">
              <a:lnSpc>
                <a:spcPct val="90000"/>
              </a:lnSpc>
              <a:buFontTx/>
              <a:buNone/>
              <a:defRPr/>
            </a:pPr>
            <a:r>
              <a:rPr lang="ar-SA" sz="2800" smtClean="0">
                <a:solidFill>
                  <a:srgbClr val="0000FF"/>
                </a:solidFill>
                <a:cs typeface="Zar" pitchFamily="2" charset="-78"/>
              </a:rPr>
              <a:t> كارت 1: 001</a:t>
            </a:r>
          </a:p>
          <a:p>
            <a:pPr algn="r" rtl="1" eaLnBrk="1" hangingPunct="1">
              <a:lnSpc>
                <a:spcPct val="90000"/>
              </a:lnSpc>
              <a:buFontTx/>
              <a:buNone/>
              <a:defRPr/>
            </a:pPr>
            <a:r>
              <a:rPr lang="ar-SA" sz="2800" smtClean="0">
                <a:solidFill>
                  <a:srgbClr val="0000FF"/>
                </a:solidFill>
                <a:cs typeface="Zar" pitchFamily="2" charset="-78"/>
              </a:rPr>
              <a:t> كارت 2 :</a:t>
            </a:r>
            <a:r>
              <a:rPr lang="ar-SA" sz="2800" smtClean="0">
                <a:cs typeface="Zar" pitchFamily="2" charset="-78"/>
              </a:rPr>
              <a:t> </a:t>
            </a:r>
            <a:r>
              <a:rPr lang="ar-SA" sz="2800" smtClean="0">
                <a:solidFill>
                  <a:srgbClr val="0000FF"/>
                </a:solidFill>
                <a:cs typeface="Zar" pitchFamily="2" charset="-78"/>
              </a:rPr>
              <a:t>انتخابهاي كنترلي (</a:t>
            </a:r>
            <a:r>
              <a:rPr lang="en-US" sz="2800" smtClean="0">
                <a:solidFill>
                  <a:srgbClr val="0000FF"/>
                </a:solidFill>
                <a:cs typeface="Zar" pitchFamily="2" charset="-78"/>
              </a:rPr>
              <a:t>24I3</a:t>
            </a:r>
            <a:r>
              <a:rPr lang="ar-SA" sz="2800" smtClean="0">
                <a:solidFill>
                  <a:srgbClr val="0000FF"/>
                </a:solidFill>
                <a:cs typeface="Zar" pitchFamily="2" charset="-78"/>
              </a:rPr>
              <a:t>)</a:t>
            </a:r>
          </a:p>
          <a:p>
            <a:pPr algn="r" rtl="1" eaLnBrk="1" hangingPunct="1">
              <a:lnSpc>
                <a:spcPct val="90000"/>
              </a:lnSpc>
              <a:buFontTx/>
              <a:buNone/>
              <a:defRPr/>
            </a:pPr>
            <a:r>
              <a:rPr lang="ar-SA" sz="2800" smtClean="0">
                <a:cs typeface="Zar" pitchFamily="2" charset="-78"/>
              </a:rPr>
              <a:t> (1-3): اگر بزرگتر از 1 باشد يعني محاسبات مصرف سوخت انجام شود.</a:t>
            </a:r>
          </a:p>
          <a:p>
            <a:pPr algn="r" rtl="1" eaLnBrk="1" hangingPunct="1">
              <a:lnSpc>
                <a:spcPct val="90000"/>
              </a:lnSpc>
              <a:buFontTx/>
              <a:buNone/>
              <a:defRPr/>
            </a:pPr>
            <a:r>
              <a:rPr lang="ar-SA" sz="2800" smtClean="0">
                <a:cs typeface="Zar" pitchFamily="2" charset="-78"/>
              </a:rPr>
              <a:t> (4-6): اگر برابر صفر باشد يعني محاسبات دوباره انجام نشود.</a:t>
            </a:r>
          </a:p>
          <a:p>
            <a:pPr algn="r" rtl="1" eaLnBrk="1" hangingPunct="1">
              <a:lnSpc>
                <a:spcPct val="90000"/>
              </a:lnSpc>
              <a:buFontTx/>
              <a:buNone/>
              <a:defRPr/>
            </a:pPr>
            <a:r>
              <a:rPr lang="ar-SA" sz="2800" smtClean="0">
                <a:cs typeface="Zar" pitchFamily="2" charset="-78"/>
              </a:rPr>
              <a:t>           اگر برابر 1- باشد يعني مسئله قبلي ادامه داده شود.</a:t>
            </a:r>
          </a:p>
          <a:p>
            <a:pPr algn="r" rtl="1" eaLnBrk="1" hangingPunct="1">
              <a:lnSpc>
                <a:spcPct val="90000"/>
              </a:lnSpc>
              <a:buFontTx/>
              <a:buNone/>
              <a:defRPr/>
            </a:pPr>
            <a:r>
              <a:rPr lang="ar-SA" sz="2800" smtClean="0">
                <a:cs typeface="Zar" pitchFamily="2" charset="-78"/>
              </a:rPr>
              <a:t>           اگر برابر 1 باشد يعني محاسبات مصرف سوخت در انتهاي سيكل با داده هاي</a:t>
            </a:r>
          </a:p>
          <a:p>
            <a:pPr algn="r" rtl="1" eaLnBrk="1" hangingPunct="1">
              <a:lnSpc>
                <a:spcPct val="90000"/>
              </a:lnSpc>
              <a:buFontTx/>
              <a:buNone/>
              <a:defRPr/>
            </a:pPr>
            <a:r>
              <a:rPr lang="ar-SA" sz="2800" smtClean="0">
                <a:cs typeface="Zar" pitchFamily="2" charset="-78"/>
              </a:rPr>
              <a:t>          جديد انجام شود.</a:t>
            </a:r>
          </a:p>
          <a:p>
            <a:pPr algn="r" rtl="1" eaLnBrk="1" hangingPunct="1">
              <a:lnSpc>
                <a:spcPct val="90000"/>
              </a:lnSpc>
              <a:buFontTx/>
              <a:buNone/>
              <a:defRPr/>
            </a:pPr>
            <a:endParaRPr lang="en-US" sz="2800" smtClean="0">
              <a:cs typeface="Zar" pitchFamily="2" charset="-78"/>
            </a:endParaRPr>
          </a:p>
        </p:txBody>
      </p:sp>
      <p:grpSp>
        <p:nvGrpSpPr>
          <p:cNvPr id="100355" name="Group 3"/>
          <p:cNvGrpSpPr>
            <a:grpSpLocks/>
          </p:cNvGrpSpPr>
          <p:nvPr/>
        </p:nvGrpSpPr>
        <p:grpSpPr bwMode="auto">
          <a:xfrm>
            <a:off x="0" y="0"/>
            <a:ext cx="9144000" cy="6802438"/>
            <a:chOff x="36" y="27"/>
            <a:chExt cx="5680" cy="4237"/>
          </a:xfrm>
        </p:grpSpPr>
        <p:sp>
          <p:nvSpPr>
            <p:cNvPr id="100356"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00357"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0" y="304800"/>
            <a:ext cx="8839200" cy="6553200"/>
          </a:xfrm>
        </p:spPr>
        <p:txBody>
          <a:bodyPr/>
          <a:lstStyle/>
          <a:p>
            <a:pPr algn="r" rtl="1" eaLnBrk="1" hangingPunct="1">
              <a:buFontTx/>
              <a:buNone/>
              <a:defRPr/>
            </a:pPr>
            <a:r>
              <a:rPr lang="ar-SA" sz="2800" smtClean="0">
                <a:cs typeface="Zar" pitchFamily="2" charset="-78"/>
              </a:rPr>
              <a:t>(7-9): </a:t>
            </a:r>
            <a:r>
              <a:rPr lang="ar-SA" sz="2800" smtClean="0">
                <a:latin typeface="Zr" pitchFamily="2" charset="2"/>
                <a:cs typeface="Zar" pitchFamily="2" charset="-78"/>
              </a:rPr>
              <a:t>اگر بزرگتر از صفر باشد يعني داده ها را بر روي</a:t>
            </a:r>
            <a:r>
              <a:rPr lang="en-US" sz="2800" smtClean="0"/>
              <a:t>Logical device 13</a:t>
            </a:r>
            <a:r>
              <a:rPr lang="ar-SA" smtClean="0"/>
              <a:t> </a:t>
            </a:r>
            <a:r>
              <a:rPr lang="ar-SA" sz="2800" smtClean="0">
                <a:cs typeface="Zar" pitchFamily="2" charset="-78"/>
              </a:rPr>
              <a:t>ذخيره كن براي اجراي دوباره.</a:t>
            </a:r>
          </a:p>
          <a:p>
            <a:pPr algn="r" rtl="1" eaLnBrk="1" hangingPunct="1">
              <a:buFontTx/>
              <a:buNone/>
              <a:defRPr/>
            </a:pPr>
            <a:r>
              <a:rPr lang="ar-SA" sz="2800" smtClean="0">
                <a:cs typeface="Zar" pitchFamily="2" charset="-78"/>
              </a:rPr>
              <a:t>(10-12): تعريف نشده است براي استفاده هاي بعدي ذخيره شده است.</a:t>
            </a:r>
          </a:p>
          <a:p>
            <a:pPr algn="r" rtl="1" eaLnBrk="1" hangingPunct="1">
              <a:buFontTx/>
              <a:buNone/>
              <a:defRPr/>
            </a:pPr>
            <a:r>
              <a:rPr lang="ar-SA" sz="2800" smtClean="0">
                <a:cs typeface="Zar" pitchFamily="2" charset="-78"/>
              </a:rPr>
              <a:t>(13-15): سطوح مقاطع ماكروسكوپيك را ذخيره كن:</a:t>
            </a:r>
          </a:p>
          <a:p>
            <a:pPr algn="r" rtl="1" eaLnBrk="1" hangingPunct="1">
              <a:buFontTx/>
              <a:buNone/>
              <a:defRPr/>
            </a:pPr>
            <a:r>
              <a:rPr lang="ar-SA" sz="2800" smtClean="0">
                <a:cs typeface="Zar" pitchFamily="2" charset="-78"/>
              </a:rPr>
              <a:t>              1-: روي </a:t>
            </a:r>
            <a:r>
              <a:rPr lang="en-US" sz="2800" smtClean="0"/>
              <a:t>Logical device</a:t>
            </a:r>
            <a:r>
              <a:rPr lang="en-US" smtClean="0"/>
              <a:t> 7</a:t>
            </a:r>
            <a:r>
              <a:rPr lang="ar-SA" sz="2800" smtClean="0">
                <a:cs typeface="Zar" pitchFamily="2" charset="-78"/>
              </a:rPr>
              <a:t> ذخيره گردد.</a:t>
            </a:r>
          </a:p>
          <a:p>
            <a:pPr algn="r" rtl="1" eaLnBrk="1" hangingPunct="1">
              <a:buFontTx/>
              <a:buNone/>
              <a:defRPr/>
            </a:pPr>
            <a:r>
              <a:rPr lang="ar-SA" sz="2800" smtClean="0">
                <a:cs typeface="Zar" pitchFamily="2" charset="-78"/>
              </a:rPr>
              <a:t>               1+: روي </a:t>
            </a:r>
            <a:r>
              <a:rPr lang="en-US" sz="2800" smtClean="0"/>
              <a:t>Logical device</a:t>
            </a:r>
            <a:r>
              <a:rPr lang="en-US" smtClean="0"/>
              <a:t> 13</a:t>
            </a:r>
            <a:r>
              <a:rPr lang="ar-SA" sz="2800" smtClean="0">
                <a:cs typeface="Zar" pitchFamily="2" charset="-78"/>
              </a:rPr>
              <a:t> ذخيره گردد.</a:t>
            </a:r>
          </a:p>
          <a:p>
            <a:pPr algn="r" rtl="1" eaLnBrk="1" hangingPunct="1">
              <a:buFontTx/>
              <a:buNone/>
              <a:defRPr/>
            </a:pPr>
            <a:r>
              <a:rPr lang="ar-SA" sz="2800" smtClean="0">
                <a:cs typeface="Zar" pitchFamily="2" charset="-78"/>
              </a:rPr>
              <a:t>(16-18): اگر بزرگتر از صفر باشد يعني توزيع شار نوتروني را بر روي</a:t>
            </a:r>
            <a:r>
              <a:rPr lang="en-US" sz="2800" smtClean="0"/>
              <a:t>Logical device 9</a:t>
            </a:r>
            <a:r>
              <a:rPr lang="ar-SA" sz="2800" smtClean="0">
                <a:cs typeface="Zar" pitchFamily="2" charset="-78"/>
              </a:rPr>
              <a:t> بنويس.</a:t>
            </a:r>
          </a:p>
          <a:p>
            <a:pPr algn="r" rtl="1" eaLnBrk="1" hangingPunct="1">
              <a:buFontTx/>
              <a:buNone/>
              <a:defRPr/>
            </a:pPr>
            <a:r>
              <a:rPr lang="ar-SA" sz="2800" smtClean="0">
                <a:cs typeface="Zar" pitchFamily="2" charset="-78"/>
              </a:rPr>
              <a:t>(19-21): اگر بزرگتر از صفر باشد يعني توزيع چگالي قدرت را بر روي</a:t>
            </a:r>
            <a:r>
              <a:rPr lang="en-US" sz="2800" smtClean="0"/>
              <a:t>Logical device 32</a:t>
            </a:r>
            <a:r>
              <a:rPr lang="ar-SA" sz="2800" smtClean="0">
                <a:cs typeface="Zar" pitchFamily="2" charset="-78"/>
              </a:rPr>
              <a:t> بنويس.</a:t>
            </a:r>
          </a:p>
          <a:p>
            <a:pPr algn="r" rtl="1" eaLnBrk="1" hangingPunct="1">
              <a:buFontTx/>
              <a:buNone/>
              <a:defRPr/>
            </a:pPr>
            <a:r>
              <a:rPr lang="ar-SA" sz="2800" smtClean="0">
                <a:cs typeface="Zar" pitchFamily="2" charset="-78"/>
              </a:rPr>
              <a:t>(22-24): اگر بزرگتر از صفر باشد يعني چشمه نقطه اي نوترون را بر روي</a:t>
            </a:r>
            <a:r>
              <a:rPr lang="en-US" sz="2800" smtClean="0"/>
              <a:t>Logical device 17</a:t>
            </a:r>
            <a:r>
              <a:rPr lang="ar-SA" sz="2800" smtClean="0">
                <a:cs typeface="Zar" pitchFamily="2" charset="-78"/>
              </a:rPr>
              <a:t> بنويس.</a:t>
            </a:r>
          </a:p>
          <a:p>
            <a:pPr algn="r" rtl="1" eaLnBrk="1" hangingPunct="1">
              <a:buFontTx/>
              <a:buNone/>
              <a:defRPr/>
            </a:pPr>
            <a:endParaRPr lang="en-US" sz="2800" smtClean="0">
              <a:cs typeface="Zar" pitchFamily="2" charset="-78"/>
            </a:endParaRPr>
          </a:p>
        </p:txBody>
      </p:sp>
      <p:grpSp>
        <p:nvGrpSpPr>
          <p:cNvPr id="101379" name="Group 3"/>
          <p:cNvGrpSpPr>
            <a:grpSpLocks/>
          </p:cNvGrpSpPr>
          <p:nvPr/>
        </p:nvGrpSpPr>
        <p:grpSpPr bwMode="auto">
          <a:xfrm>
            <a:off x="0" y="0"/>
            <a:ext cx="9144000" cy="6802438"/>
            <a:chOff x="36" y="27"/>
            <a:chExt cx="5680" cy="4237"/>
          </a:xfrm>
        </p:grpSpPr>
        <p:sp>
          <p:nvSpPr>
            <p:cNvPr id="101380"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01381"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228600" y="304800"/>
            <a:ext cx="8686800" cy="6248400"/>
          </a:xfrm>
        </p:spPr>
        <p:txBody>
          <a:bodyPr/>
          <a:lstStyle/>
          <a:p>
            <a:pPr algn="r" rtl="1" eaLnBrk="1" hangingPunct="1">
              <a:buFontTx/>
              <a:buNone/>
              <a:defRPr/>
            </a:pPr>
            <a:r>
              <a:rPr lang="ar-SA" sz="2800" smtClean="0">
                <a:cs typeface="Zar" pitchFamily="2" charset="-78"/>
              </a:rPr>
              <a:t>(25-27): تعريف نشده است براي استفاده هاي بعدي ذخيره شده است.</a:t>
            </a:r>
          </a:p>
          <a:p>
            <a:pPr algn="r" rtl="1" eaLnBrk="1" hangingPunct="1">
              <a:buFontTx/>
              <a:buNone/>
              <a:defRPr/>
            </a:pPr>
            <a:r>
              <a:rPr lang="ar-SA" sz="2800" smtClean="0">
                <a:cs typeface="Zar" pitchFamily="2" charset="-78"/>
              </a:rPr>
              <a:t>(28-30): نوع مسئله مقدار ويژه</a:t>
            </a:r>
          </a:p>
          <a:p>
            <a:pPr algn="r" rtl="1" eaLnBrk="1" hangingPunct="1">
              <a:buFontTx/>
              <a:buNone/>
              <a:defRPr/>
            </a:pPr>
            <a:r>
              <a:rPr lang="ar-SA" sz="2800" smtClean="0">
                <a:cs typeface="Zar" pitchFamily="2" charset="-78"/>
              </a:rPr>
              <a:t>              5-: چشمه ثابت</a:t>
            </a:r>
          </a:p>
          <a:p>
            <a:pPr algn="r" rtl="1" eaLnBrk="1" hangingPunct="1">
              <a:buFontTx/>
              <a:buNone/>
              <a:defRPr/>
            </a:pPr>
            <a:r>
              <a:rPr lang="ar-SA" sz="2800" smtClean="0">
                <a:cs typeface="Zar" pitchFamily="2" charset="-78"/>
              </a:rPr>
              <a:t>              2-: مسئله جستجوي باكلينگ </a:t>
            </a:r>
          </a:p>
          <a:p>
            <a:pPr algn="r" rtl="1" eaLnBrk="1" hangingPunct="1">
              <a:buFontTx/>
              <a:buNone/>
              <a:defRPr/>
            </a:pPr>
            <a:r>
              <a:rPr lang="ar-SA" sz="2800" smtClean="0">
                <a:cs typeface="Zar" pitchFamily="2" charset="-78"/>
              </a:rPr>
              <a:t>               0 : محاسبات ضريب تكثير مؤثر</a:t>
            </a:r>
          </a:p>
          <a:p>
            <a:pPr algn="r" rtl="1" eaLnBrk="1" hangingPunct="1">
              <a:buFontTx/>
              <a:buNone/>
              <a:defRPr/>
            </a:pPr>
            <a:r>
              <a:rPr lang="ar-SA" sz="2800" smtClean="0">
                <a:cs typeface="Zar" pitchFamily="2" charset="-78"/>
              </a:rPr>
              <a:t>(31-33): اگر برابر صفر باشد به معني اين است كه پارامتر مورد جستجو در نواحي مختلف تغيير مي كند.</a:t>
            </a:r>
          </a:p>
          <a:p>
            <a:pPr algn="r" rtl="1" eaLnBrk="1" hangingPunct="1">
              <a:buFontTx/>
              <a:buNone/>
              <a:defRPr/>
            </a:pPr>
            <a:r>
              <a:rPr lang="ar-SA" sz="2800" smtClean="0">
                <a:cs typeface="Zar" pitchFamily="2" charset="-78"/>
              </a:rPr>
              <a:t>(34-36): اگر بزرگتر از صفر باشد يعني محاسبات اختلال و شار الحاقي نيز انجام شود.</a:t>
            </a:r>
          </a:p>
          <a:p>
            <a:pPr algn="r" rtl="1" eaLnBrk="1" hangingPunct="1">
              <a:buFontTx/>
              <a:buNone/>
              <a:defRPr/>
            </a:pPr>
            <a:r>
              <a:rPr lang="ar-SA" sz="2800" smtClean="0">
                <a:cs typeface="Zar" pitchFamily="2" charset="-78"/>
              </a:rPr>
              <a:t>(37-39): اگر بزرگتر از صفر باشد يعني براي انجام محاسبات اختلال، شار الحاقي را از </a:t>
            </a:r>
            <a:r>
              <a:rPr lang="en-US" sz="2800" smtClean="0">
                <a:cs typeface="Zar" pitchFamily="2" charset="-78"/>
              </a:rPr>
              <a:t>Logic device 28</a:t>
            </a:r>
            <a:r>
              <a:rPr lang="ar-SA" sz="2800" smtClean="0">
                <a:cs typeface="Zar" pitchFamily="2" charset="-78"/>
              </a:rPr>
              <a:t> بخوان. در اينصورت (34-36) بايد صفر باشد.</a:t>
            </a:r>
          </a:p>
          <a:p>
            <a:pPr algn="r" rtl="1" eaLnBrk="1" hangingPunct="1">
              <a:buFontTx/>
              <a:buNone/>
              <a:defRPr/>
            </a:pPr>
            <a:r>
              <a:rPr lang="ar-SA" sz="2800" smtClean="0">
                <a:cs typeface="Zar" pitchFamily="2" charset="-78"/>
              </a:rPr>
              <a:t>(40-42): تعريف نشده است براي استفاده هاي بعدي ذخيره شده است.</a:t>
            </a:r>
            <a:endParaRPr lang="en-US" sz="2800" smtClean="0">
              <a:cs typeface="Zar" pitchFamily="2" charset="-78"/>
            </a:endParaRPr>
          </a:p>
        </p:txBody>
      </p:sp>
      <p:grpSp>
        <p:nvGrpSpPr>
          <p:cNvPr id="102403" name="Group 3"/>
          <p:cNvGrpSpPr>
            <a:grpSpLocks/>
          </p:cNvGrpSpPr>
          <p:nvPr/>
        </p:nvGrpSpPr>
        <p:grpSpPr bwMode="auto">
          <a:xfrm>
            <a:off x="0" y="0"/>
            <a:ext cx="9144000" cy="6802438"/>
            <a:chOff x="36" y="27"/>
            <a:chExt cx="5680" cy="4237"/>
          </a:xfrm>
        </p:grpSpPr>
        <p:sp>
          <p:nvSpPr>
            <p:cNvPr id="102404"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02405"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Rectangle 2"/>
          <p:cNvSpPr>
            <a:spLocks noGrp="1" noChangeArrowheads="1"/>
          </p:cNvSpPr>
          <p:nvPr>
            <p:ph type="body" idx="1"/>
          </p:nvPr>
        </p:nvSpPr>
        <p:spPr>
          <a:xfrm>
            <a:off x="228600" y="381000"/>
            <a:ext cx="8686800" cy="6172200"/>
          </a:xfrm>
        </p:spPr>
        <p:txBody>
          <a:bodyPr/>
          <a:lstStyle/>
          <a:p>
            <a:pPr algn="r" rtl="1" eaLnBrk="1" hangingPunct="1">
              <a:lnSpc>
                <a:spcPct val="90000"/>
              </a:lnSpc>
              <a:buFontTx/>
              <a:buNone/>
              <a:defRPr/>
            </a:pPr>
            <a:r>
              <a:rPr lang="ar-SA" sz="2800" smtClean="0">
                <a:cs typeface="Zar" pitchFamily="2" charset="-78"/>
              </a:rPr>
              <a:t>(43-45): نوع تمام شدن محاسبات</a:t>
            </a:r>
          </a:p>
          <a:p>
            <a:pPr algn="just" rtl="1" eaLnBrk="1" hangingPunct="1">
              <a:lnSpc>
                <a:spcPct val="90000"/>
              </a:lnSpc>
              <a:buFontTx/>
              <a:buNone/>
              <a:defRPr/>
            </a:pPr>
            <a:r>
              <a:rPr lang="ar-SA" sz="2800" smtClean="0">
                <a:cs typeface="Zar" pitchFamily="2" charset="-78"/>
              </a:rPr>
              <a:t>              0: اگر جوابها همگرا شدند محاسبات را تمام كن ولي در صورتيكه</a:t>
            </a:r>
          </a:p>
          <a:p>
            <a:pPr algn="just" rtl="1" eaLnBrk="1" hangingPunct="1">
              <a:lnSpc>
                <a:spcPct val="90000"/>
              </a:lnSpc>
              <a:buFontTx/>
              <a:buNone/>
              <a:defRPr/>
            </a:pPr>
            <a:r>
              <a:rPr lang="ar-SA" sz="2800" smtClean="0">
                <a:cs typeface="Zar" pitchFamily="2" charset="-78"/>
              </a:rPr>
              <a:t>              </a:t>
            </a:r>
            <a:r>
              <a:rPr lang="en-US" sz="2800" smtClean="0">
                <a:cs typeface="Zar" pitchFamily="2" charset="-78"/>
              </a:rPr>
              <a:t>machine time</a:t>
            </a:r>
            <a:r>
              <a:rPr lang="ar-SA" sz="2800" smtClean="0">
                <a:cs typeface="Zar" pitchFamily="2" charset="-78"/>
              </a:rPr>
              <a:t> يا تعداد تكرارها تجاوز كردند، محاسبات را ادامه بده.</a:t>
            </a:r>
          </a:p>
          <a:p>
            <a:pPr algn="r" rtl="1" eaLnBrk="1" hangingPunct="1">
              <a:lnSpc>
                <a:spcPct val="90000"/>
              </a:lnSpc>
              <a:buFontTx/>
              <a:buNone/>
              <a:defRPr/>
            </a:pPr>
            <a:r>
              <a:rPr lang="ar-SA" sz="2800" smtClean="0">
                <a:cs typeface="Zar" pitchFamily="2" charset="-78"/>
              </a:rPr>
              <a:t>               1: اگر محدوده ها تجاوز كردند محاسبات را تمام كن ولي در صورتي</a:t>
            </a:r>
          </a:p>
          <a:p>
            <a:pPr algn="r" rtl="1" eaLnBrk="1" hangingPunct="1">
              <a:lnSpc>
                <a:spcPct val="90000"/>
              </a:lnSpc>
              <a:buFontTx/>
              <a:buNone/>
              <a:defRPr/>
            </a:pPr>
            <a:r>
              <a:rPr lang="ar-SA" sz="2800" smtClean="0">
                <a:cs typeface="Zar" pitchFamily="2" charset="-78"/>
              </a:rPr>
              <a:t>                كه جوابها همگرا شدند، محاسبات را ادامه بده.</a:t>
            </a:r>
          </a:p>
          <a:p>
            <a:pPr algn="r" rtl="1" eaLnBrk="1" hangingPunct="1">
              <a:lnSpc>
                <a:spcPct val="90000"/>
              </a:lnSpc>
              <a:buFontTx/>
              <a:buNone/>
              <a:defRPr/>
            </a:pPr>
            <a:r>
              <a:rPr lang="ar-SA" sz="2800" smtClean="0">
                <a:cs typeface="Zar" pitchFamily="2" charset="-78"/>
              </a:rPr>
              <a:t>               2: اگر محدوده ها تجاوز كردند، محاسبات را تمام كن.</a:t>
            </a:r>
          </a:p>
          <a:p>
            <a:pPr algn="r" rtl="1" eaLnBrk="1" hangingPunct="1">
              <a:lnSpc>
                <a:spcPct val="90000"/>
              </a:lnSpc>
              <a:buFontTx/>
              <a:buNone/>
              <a:defRPr/>
            </a:pPr>
            <a:r>
              <a:rPr lang="ar-SA" sz="2800" smtClean="0">
                <a:cs typeface="Zar" pitchFamily="2" charset="-78"/>
              </a:rPr>
              <a:t>(46-48): تعريف نشده است براي استفاده هاي بعدي ذخيره شده است.</a:t>
            </a:r>
          </a:p>
          <a:p>
            <a:pPr algn="r" rtl="1" eaLnBrk="1" hangingPunct="1">
              <a:lnSpc>
                <a:spcPct val="90000"/>
              </a:lnSpc>
              <a:buFontTx/>
              <a:buNone/>
              <a:defRPr/>
            </a:pPr>
            <a:r>
              <a:rPr lang="ar-SA" sz="2800" smtClean="0">
                <a:cs typeface="Zar" pitchFamily="2" charset="-78"/>
              </a:rPr>
              <a:t>(49-51): تعريف نشده است براي استفاده هاي بعدي ذخيره شده است.</a:t>
            </a:r>
          </a:p>
          <a:p>
            <a:pPr algn="just" rtl="1" eaLnBrk="1" hangingPunct="1">
              <a:lnSpc>
                <a:spcPct val="90000"/>
              </a:lnSpc>
              <a:buFontTx/>
              <a:buNone/>
              <a:defRPr/>
            </a:pPr>
            <a:r>
              <a:rPr lang="ar-SA" sz="2800" smtClean="0">
                <a:cs typeface="Zar" pitchFamily="2" charset="-78"/>
              </a:rPr>
              <a:t>(52-54): اگر برابر يا يزرگتر از صفر باشد، يعني مقادير ضريب تكثير و سطح مقطع ماكروسكوپيك جذب را بعد از هر مسئله مقدار ويژه بدست آورد. اگر كوچكتر از صفر باشد اين عمل را انجام نمي دهد.</a:t>
            </a:r>
          </a:p>
          <a:p>
            <a:pPr algn="just" rtl="1" eaLnBrk="1" hangingPunct="1">
              <a:lnSpc>
                <a:spcPct val="90000"/>
              </a:lnSpc>
              <a:buFontTx/>
              <a:buNone/>
              <a:defRPr/>
            </a:pPr>
            <a:r>
              <a:rPr lang="ar-SA" sz="2800" smtClean="0">
                <a:cs typeface="Zar" pitchFamily="2" charset="-78"/>
              </a:rPr>
              <a:t>(55-57): اگر بزرگتر از صفر باشد يعني فقط از مقادير سطوح مقاطع ماكروسكوپيك در بخش 008 استفاده كن.</a:t>
            </a:r>
          </a:p>
          <a:p>
            <a:pPr algn="r" rtl="1" eaLnBrk="1" hangingPunct="1">
              <a:lnSpc>
                <a:spcPct val="90000"/>
              </a:lnSpc>
              <a:buFontTx/>
              <a:buNone/>
              <a:defRPr/>
            </a:pPr>
            <a:endParaRPr lang="en-US" sz="2800" smtClean="0">
              <a:cs typeface="Zar" pitchFamily="2" charset="-78"/>
            </a:endParaRPr>
          </a:p>
        </p:txBody>
      </p:sp>
      <p:grpSp>
        <p:nvGrpSpPr>
          <p:cNvPr id="103427" name="Group 3"/>
          <p:cNvGrpSpPr>
            <a:grpSpLocks/>
          </p:cNvGrpSpPr>
          <p:nvPr/>
        </p:nvGrpSpPr>
        <p:grpSpPr bwMode="auto">
          <a:xfrm>
            <a:off x="0" y="0"/>
            <a:ext cx="9144000" cy="6802438"/>
            <a:chOff x="36" y="27"/>
            <a:chExt cx="5680" cy="4237"/>
          </a:xfrm>
        </p:grpSpPr>
        <p:sp>
          <p:nvSpPr>
            <p:cNvPr id="103428"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03429"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304800" y="228600"/>
            <a:ext cx="8610600" cy="6248400"/>
          </a:xfrm>
        </p:spPr>
        <p:txBody>
          <a:bodyPr/>
          <a:lstStyle/>
          <a:p>
            <a:pPr algn="r" rtl="1" eaLnBrk="1" hangingPunct="1">
              <a:buFontTx/>
              <a:buNone/>
              <a:defRPr/>
            </a:pPr>
            <a:r>
              <a:rPr lang="ar-SA" sz="2800" smtClean="0">
                <a:cs typeface="Zar" pitchFamily="2" charset="-78"/>
              </a:rPr>
              <a:t>(58-60): تعريف نشده است براي استفاده هاي بعدي ذخيره شده است.</a:t>
            </a:r>
          </a:p>
          <a:p>
            <a:pPr algn="r" rtl="1" eaLnBrk="1" hangingPunct="1">
              <a:buFontTx/>
              <a:buNone/>
              <a:defRPr/>
            </a:pPr>
            <a:r>
              <a:rPr lang="ar-SA" sz="2800" smtClean="0">
                <a:cs typeface="Zar" pitchFamily="2" charset="-78"/>
              </a:rPr>
              <a:t>(61-63): جهت جريان خنك كننده در قلب راكتور را نشان مي دهد: </a:t>
            </a:r>
          </a:p>
          <a:p>
            <a:pPr algn="r" rtl="1" eaLnBrk="1" hangingPunct="1">
              <a:buFontTx/>
              <a:buNone/>
              <a:defRPr/>
            </a:pPr>
            <a:r>
              <a:rPr lang="ar-SA" sz="2800" smtClean="0">
                <a:cs typeface="Zar" pitchFamily="2" charset="-78"/>
              </a:rPr>
              <a:t>            0 يا 1:  از چپ به راست</a:t>
            </a:r>
          </a:p>
          <a:p>
            <a:pPr algn="r" rtl="1" eaLnBrk="1" hangingPunct="1">
              <a:buFontTx/>
              <a:buNone/>
              <a:defRPr/>
            </a:pPr>
            <a:r>
              <a:rPr lang="ar-SA" sz="2800" smtClean="0">
                <a:cs typeface="Zar" pitchFamily="2" charset="-78"/>
              </a:rPr>
              <a:t>                2  : از راست به چپ </a:t>
            </a:r>
          </a:p>
          <a:p>
            <a:pPr algn="r" rtl="1" eaLnBrk="1" hangingPunct="1">
              <a:buFontTx/>
              <a:buNone/>
              <a:defRPr/>
            </a:pPr>
            <a:r>
              <a:rPr lang="ar-SA" sz="2800" smtClean="0">
                <a:cs typeface="Zar" pitchFamily="2" charset="-78"/>
              </a:rPr>
              <a:t>                3  : از بالا به پايين</a:t>
            </a:r>
          </a:p>
          <a:p>
            <a:pPr algn="r" rtl="1" eaLnBrk="1" hangingPunct="1">
              <a:buFontTx/>
              <a:buNone/>
              <a:defRPr/>
            </a:pPr>
            <a:r>
              <a:rPr lang="ar-SA" sz="2800" smtClean="0">
                <a:cs typeface="Zar" pitchFamily="2" charset="-78"/>
              </a:rPr>
              <a:t>                4  : از پايين به بالا</a:t>
            </a:r>
          </a:p>
          <a:p>
            <a:pPr algn="r" rtl="1" eaLnBrk="1" hangingPunct="1">
              <a:buFontTx/>
              <a:buNone/>
              <a:defRPr/>
            </a:pPr>
            <a:r>
              <a:rPr lang="ar-SA" sz="2800" smtClean="0">
                <a:cs typeface="Zar" pitchFamily="2" charset="-78"/>
              </a:rPr>
              <a:t>                5  : از جلو به عقب</a:t>
            </a:r>
          </a:p>
          <a:p>
            <a:pPr algn="r" rtl="1" eaLnBrk="1" hangingPunct="1">
              <a:buFontTx/>
              <a:buNone/>
              <a:defRPr/>
            </a:pPr>
            <a:r>
              <a:rPr lang="ar-SA" sz="2800" smtClean="0">
                <a:cs typeface="Zar" pitchFamily="2" charset="-78"/>
              </a:rPr>
              <a:t>                6  : از عقب به جلو</a:t>
            </a:r>
          </a:p>
          <a:p>
            <a:pPr algn="r" rtl="1" eaLnBrk="1" hangingPunct="1">
              <a:buFontTx/>
              <a:buNone/>
              <a:defRPr/>
            </a:pPr>
            <a:r>
              <a:rPr lang="ar-SA" sz="2800" smtClean="0">
                <a:cs typeface="Zar" pitchFamily="2" charset="-78"/>
              </a:rPr>
              <a:t>(64-66): داده هاي مربوط به نوترونهاي تأخيري را محاسبه و چاپ مي كند.</a:t>
            </a:r>
          </a:p>
          <a:p>
            <a:pPr algn="r" rtl="1" eaLnBrk="1" hangingPunct="1">
              <a:buFontTx/>
              <a:buNone/>
              <a:defRPr/>
            </a:pPr>
            <a:r>
              <a:rPr lang="ar-SA" sz="2800" smtClean="0">
                <a:cs typeface="Zar" pitchFamily="2" charset="-78"/>
              </a:rPr>
              <a:t>(67-69): روش تكرار (</a:t>
            </a:r>
            <a:r>
              <a:rPr lang="en-US" sz="2800" smtClean="0">
                <a:cs typeface="Zar" pitchFamily="2" charset="-78"/>
              </a:rPr>
              <a:t>Iterative</a:t>
            </a:r>
            <a:r>
              <a:rPr lang="ar-SA" sz="2800" smtClean="0">
                <a:cs typeface="Zar" pitchFamily="2" charset="-78"/>
              </a:rPr>
              <a:t>) را سريع كند (معمولا استفاده نمي شود).</a:t>
            </a:r>
          </a:p>
          <a:p>
            <a:pPr algn="r" rtl="1" eaLnBrk="1" hangingPunct="1">
              <a:buFontTx/>
              <a:buNone/>
              <a:defRPr/>
            </a:pPr>
            <a:r>
              <a:rPr lang="ar-SA" sz="2800" smtClean="0">
                <a:cs typeface="Zar" pitchFamily="2" charset="-78"/>
              </a:rPr>
              <a:t>(70-72): تعريف نشده است براي استفاده هاي بعدي ذخيره شده است.</a:t>
            </a:r>
            <a:endParaRPr lang="en-US" sz="2800" smtClean="0">
              <a:cs typeface="Zar" pitchFamily="2" charset="-78"/>
            </a:endParaRPr>
          </a:p>
        </p:txBody>
      </p:sp>
      <p:grpSp>
        <p:nvGrpSpPr>
          <p:cNvPr id="104451" name="Group 3"/>
          <p:cNvGrpSpPr>
            <a:grpSpLocks/>
          </p:cNvGrpSpPr>
          <p:nvPr/>
        </p:nvGrpSpPr>
        <p:grpSpPr bwMode="auto">
          <a:xfrm>
            <a:off x="0" y="0"/>
            <a:ext cx="9144000" cy="6802438"/>
            <a:chOff x="36" y="27"/>
            <a:chExt cx="5680" cy="4237"/>
          </a:xfrm>
        </p:grpSpPr>
        <p:sp>
          <p:nvSpPr>
            <p:cNvPr id="104453"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04454"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
        <p:nvSpPr>
          <p:cNvPr id="104452" name="Rectangle 6"/>
          <p:cNvSpPr>
            <a:spLocks noChangeArrowheads="1"/>
          </p:cNvSpPr>
          <p:nvPr/>
        </p:nvSpPr>
        <p:spPr bwMode="auto">
          <a:xfrm>
            <a:off x="304800" y="5791200"/>
            <a:ext cx="7239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000">
                <a:solidFill>
                  <a:srgbClr val="A50021"/>
                </a:solidFill>
                <a:latin typeface="Times New Roman" panose="02020603050405020304" pitchFamily="18" charset="0"/>
                <a:cs typeface="Zar" panose="00000400000000000000" pitchFamily="2" charset="-78"/>
              </a:rPr>
              <a:t>001</a:t>
            </a:r>
          </a:p>
          <a:p>
            <a:pPr eaLnBrk="1" hangingPunct="1">
              <a:spcBef>
                <a:spcPct val="50000"/>
              </a:spcBef>
            </a:pPr>
            <a:r>
              <a:rPr lang="en-US" sz="2000">
                <a:solidFill>
                  <a:srgbClr val="A50021"/>
                </a:solidFill>
                <a:latin typeface="Times New Roman" panose="02020603050405020304" pitchFamily="18" charset="0"/>
                <a:cs typeface="Zar" panose="00000400000000000000" pitchFamily="2" charset="-78"/>
              </a:rPr>
              <a:t>  0  0  0  0  0  1  1  0  0  0  0  0  0  0  0  0  0  0  0  0  0  0  0  0</a:t>
            </a:r>
          </a:p>
        </p:txBody>
      </p:sp>
    </p:spTree>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228600" y="304800"/>
            <a:ext cx="8610600" cy="6324600"/>
          </a:xfrm>
        </p:spPr>
        <p:txBody>
          <a:bodyPr/>
          <a:lstStyle/>
          <a:p>
            <a:pPr algn="r" rtl="1" eaLnBrk="1" hangingPunct="1">
              <a:buFontTx/>
              <a:buNone/>
              <a:defRPr/>
            </a:pPr>
            <a:r>
              <a:rPr lang="ar-SA" sz="2800" smtClean="0">
                <a:solidFill>
                  <a:srgbClr val="0000FF"/>
                </a:solidFill>
                <a:cs typeface="Zar" pitchFamily="2" charset="-78"/>
              </a:rPr>
              <a:t>كارت 3: انتخاب نوع ويرايش (</a:t>
            </a:r>
            <a:r>
              <a:rPr lang="en-US" sz="2800" smtClean="0">
                <a:solidFill>
                  <a:srgbClr val="0000FF"/>
                </a:solidFill>
                <a:cs typeface="Zar" pitchFamily="2" charset="-78"/>
              </a:rPr>
              <a:t>24I3</a:t>
            </a:r>
            <a:r>
              <a:rPr lang="ar-SA" sz="2800" smtClean="0">
                <a:solidFill>
                  <a:srgbClr val="0000FF"/>
                </a:solidFill>
                <a:cs typeface="Zar" pitchFamily="2" charset="-78"/>
              </a:rPr>
              <a:t> ) </a:t>
            </a:r>
          </a:p>
          <a:p>
            <a:pPr algn="r" rtl="1" eaLnBrk="1" hangingPunct="1">
              <a:buFontTx/>
              <a:buNone/>
              <a:defRPr/>
            </a:pPr>
            <a:r>
              <a:rPr lang="ar-SA" sz="2800" smtClean="0">
                <a:cs typeface="Zar" pitchFamily="2" charset="-78"/>
              </a:rPr>
              <a:t>در تمام موارد زير، در صورتي كه داده ورودي بزرگتر از صفر باشد ويرايش مورد نظر انجام مي شود.</a:t>
            </a:r>
          </a:p>
          <a:p>
            <a:pPr algn="r" rtl="1" eaLnBrk="1" hangingPunct="1">
              <a:buFontTx/>
              <a:buNone/>
              <a:defRPr/>
            </a:pPr>
            <a:r>
              <a:rPr lang="ar-SA" sz="2800" smtClean="0">
                <a:cs typeface="Zar" pitchFamily="2" charset="-78"/>
              </a:rPr>
              <a:t>(1-3):  داده هاي تكرار را روي هر مش چاپ مي كند.</a:t>
            </a:r>
          </a:p>
          <a:p>
            <a:pPr algn="r" rtl="1" eaLnBrk="1" hangingPunct="1">
              <a:buFontTx/>
              <a:buNone/>
              <a:defRPr/>
            </a:pPr>
            <a:r>
              <a:rPr lang="ar-SA" sz="2800" smtClean="0">
                <a:cs typeface="Zar" pitchFamily="2" charset="-78"/>
              </a:rPr>
              <a:t>(4-6): چگالي نهايي نوكلئيدها را چاپ مي كند.</a:t>
            </a:r>
          </a:p>
          <a:p>
            <a:pPr algn="r" rtl="1" eaLnBrk="1" hangingPunct="1">
              <a:buFontTx/>
              <a:buNone/>
              <a:defRPr/>
            </a:pPr>
            <a:r>
              <a:rPr lang="ar-SA" sz="2800" smtClean="0">
                <a:cs typeface="Zar" pitchFamily="2" charset="-78"/>
              </a:rPr>
              <a:t>(7-9): سطوح مقاطع ماكروسكوپيك انتقال (گروه به گروه) را چاپ مي كند.</a:t>
            </a:r>
          </a:p>
          <a:p>
            <a:pPr algn="r" rtl="1" eaLnBrk="1" hangingPunct="1">
              <a:buFontTx/>
              <a:buNone/>
              <a:defRPr/>
            </a:pPr>
            <a:r>
              <a:rPr lang="ar-SA" sz="2800" smtClean="0">
                <a:cs typeface="Zar" pitchFamily="2" charset="-78"/>
              </a:rPr>
              <a:t>(10-12): نرخ برهمكنش هاي سطوح مقاطع ماكروسكوپيك را چاپ مي كند.</a:t>
            </a:r>
          </a:p>
          <a:p>
            <a:pPr algn="r" rtl="1" eaLnBrk="1" hangingPunct="1">
              <a:buFontTx/>
              <a:buNone/>
              <a:defRPr/>
            </a:pPr>
            <a:r>
              <a:rPr lang="ar-SA" sz="2800" smtClean="0">
                <a:cs typeface="Zar" pitchFamily="2" charset="-78"/>
              </a:rPr>
              <a:t>(13-15): توازن نوتروني سيستم را براي هر گروه چاپ مي كند.</a:t>
            </a:r>
          </a:p>
          <a:p>
            <a:pPr algn="r" rtl="1" eaLnBrk="1" hangingPunct="1">
              <a:buFontTx/>
              <a:buNone/>
              <a:defRPr/>
            </a:pPr>
            <a:r>
              <a:rPr lang="ar-SA" sz="2800" smtClean="0">
                <a:cs typeface="Zar" pitchFamily="2" charset="-78"/>
              </a:rPr>
              <a:t>(16-18): توازن نوتروني سيستم را براي هر گروه و در هر منطقه (</a:t>
            </a:r>
            <a:r>
              <a:rPr lang="en-US" sz="2800" smtClean="0">
                <a:cs typeface="Zar" pitchFamily="2" charset="-78"/>
              </a:rPr>
              <a:t>zone</a:t>
            </a:r>
            <a:r>
              <a:rPr lang="ar-SA" sz="2800" smtClean="0">
                <a:cs typeface="Zar" pitchFamily="2" charset="-78"/>
              </a:rPr>
              <a:t>) چاپ مي كند.</a:t>
            </a:r>
          </a:p>
          <a:p>
            <a:pPr algn="r" rtl="1" eaLnBrk="1" hangingPunct="1">
              <a:buFontTx/>
              <a:buNone/>
              <a:defRPr/>
            </a:pPr>
            <a:r>
              <a:rPr lang="ar-SA" sz="2800" smtClean="0">
                <a:cs typeface="Zar" pitchFamily="2" charset="-78"/>
              </a:rPr>
              <a:t>(19-21): نرخ برهمكنشهاي كل (مربوط به هر نوكلئيد) را چاپ مي كند.</a:t>
            </a:r>
          </a:p>
          <a:p>
            <a:pPr algn="r" rtl="1" eaLnBrk="1" hangingPunct="1">
              <a:buFontTx/>
              <a:buNone/>
              <a:defRPr/>
            </a:pPr>
            <a:r>
              <a:rPr lang="ar-SA" sz="2800" smtClean="0">
                <a:cs typeface="Zar" pitchFamily="2" charset="-78"/>
              </a:rPr>
              <a:t>(22-24): نرخ برهمكنش هر نوكلئيد را در هر منطقه (</a:t>
            </a:r>
            <a:r>
              <a:rPr lang="en-US" sz="2800" smtClean="0">
                <a:cs typeface="Zar" pitchFamily="2" charset="-78"/>
              </a:rPr>
              <a:t>zone</a:t>
            </a:r>
            <a:r>
              <a:rPr lang="ar-SA" sz="2800" smtClean="0">
                <a:cs typeface="Zar" pitchFamily="2" charset="-78"/>
              </a:rPr>
              <a:t>) چاپ مي كند.</a:t>
            </a:r>
            <a:endParaRPr lang="en-US" sz="2800" smtClean="0">
              <a:cs typeface="Zar" pitchFamily="2" charset="-78"/>
            </a:endParaRPr>
          </a:p>
        </p:txBody>
      </p:sp>
      <p:grpSp>
        <p:nvGrpSpPr>
          <p:cNvPr id="105475" name="Group 3"/>
          <p:cNvGrpSpPr>
            <a:grpSpLocks/>
          </p:cNvGrpSpPr>
          <p:nvPr/>
        </p:nvGrpSpPr>
        <p:grpSpPr bwMode="auto">
          <a:xfrm>
            <a:off x="0" y="0"/>
            <a:ext cx="9144000" cy="6802438"/>
            <a:chOff x="36" y="27"/>
            <a:chExt cx="5680" cy="4237"/>
          </a:xfrm>
        </p:grpSpPr>
        <p:sp>
          <p:nvSpPr>
            <p:cNvPr id="105476"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05477"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304800" y="381000"/>
            <a:ext cx="8534400" cy="6172200"/>
          </a:xfrm>
        </p:spPr>
        <p:txBody>
          <a:bodyPr/>
          <a:lstStyle/>
          <a:p>
            <a:pPr algn="r" rtl="1" eaLnBrk="1" hangingPunct="1">
              <a:buFontTx/>
              <a:buNone/>
              <a:defRPr/>
            </a:pPr>
            <a:r>
              <a:rPr lang="ar-SA" sz="2800" smtClean="0">
                <a:cs typeface="Zar" pitchFamily="2" charset="-78"/>
              </a:rPr>
              <a:t>(25-27): مقادير شار متوسط هر منطقه (</a:t>
            </a:r>
            <a:r>
              <a:rPr lang="en-US" sz="2800" smtClean="0">
                <a:cs typeface="Zar" pitchFamily="2" charset="-78"/>
              </a:rPr>
              <a:t>Zone</a:t>
            </a:r>
            <a:r>
              <a:rPr lang="ar-SA" sz="2800" smtClean="0">
                <a:cs typeface="Zar" pitchFamily="2" charset="-78"/>
              </a:rPr>
              <a:t>) را در هر گروه چاپ مي كند.</a:t>
            </a:r>
          </a:p>
          <a:p>
            <a:pPr algn="r" rtl="1" eaLnBrk="1" hangingPunct="1">
              <a:buFontTx/>
              <a:buNone/>
              <a:defRPr/>
            </a:pPr>
            <a:r>
              <a:rPr lang="ar-SA" sz="2800" smtClean="0">
                <a:cs typeface="Zar" pitchFamily="2" charset="-78"/>
              </a:rPr>
              <a:t>(28-30): مقادير شار نقطه اي را در هر گروه چاپ مي كند.</a:t>
            </a:r>
          </a:p>
          <a:p>
            <a:pPr algn="r" rtl="1" eaLnBrk="1" hangingPunct="1">
              <a:buFontTx/>
              <a:buNone/>
              <a:defRPr/>
            </a:pPr>
            <a:r>
              <a:rPr lang="ar-SA" sz="2800" smtClean="0">
                <a:cs typeface="Zar" pitchFamily="2" charset="-78"/>
              </a:rPr>
              <a:t>(31-33): تعريف نشده است براي استفاده هاي بعدي ذخيره شده است.</a:t>
            </a:r>
          </a:p>
          <a:p>
            <a:pPr algn="r" rtl="1" eaLnBrk="1" hangingPunct="1">
              <a:buFontTx/>
              <a:buNone/>
              <a:defRPr/>
            </a:pPr>
            <a:r>
              <a:rPr lang="ar-SA" sz="2800" smtClean="0">
                <a:cs typeface="Zar" pitchFamily="2" charset="-78"/>
              </a:rPr>
              <a:t>(34-36): چگالي قدرت متوسط هر منطقه (</a:t>
            </a:r>
            <a:r>
              <a:rPr lang="en-US" sz="2800" smtClean="0">
                <a:cs typeface="Zar" pitchFamily="2" charset="-78"/>
              </a:rPr>
              <a:t>Zone</a:t>
            </a:r>
            <a:r>
              <a:rPr lang="ar-SA" sz="2800" smtClean="0">
                <a:cs typeface="Zar" pitchFamily="2" charset="-78"/>
              </a:rPr>
              <a:t>) را چاپ مي كند.</a:t>
            </a:r>
          </a:p>
          <a:p>
            <a:pPr algn="r" rtl="1" eaLnBrk="1" hangingPunct="1">
              <a:buFontTx/>
              <a:buNone/>
              <a:defRPr/>
            </a:pPr>
            <a:r>
              <a:rPr lang="ar-SA" sz="2800" smtClean="0">
                <a:cs typeface="Zar" pitchFamily="2" charset="-78"/>
              </a:rPr>
              <a:t>(37-39): نسبت چگالي قدرت متوسط به ماكزيمم (</a:t>
            </a:r>
            <a:r>
              <a:rPr lang="en-US" sz="2800" smtClean="0">
                <a:cs typeface="Zar" pitchFamily="2" charset="-78"/>
              </a:rPr>
              <a:t>Peak</a:t>
            </a:r>
            <a:r>
              <a:rPr lang="ar-SA" sz="2800" smtClean="0">
                <a:cs typeface="Zar" pitchFamily="2" charset="-78"/>
              </a:rPr>
              <a:t>) را چاپ مي كند.</a:t>
            </a:r>
          </a:p>
          <a:p>
            <a:pPr algn="r" rtl="1" eaLnBrk="1" hangingPunct="1">
              <a:buFontTx/>
              <a:buNone/>
              <a:defRPr/>
            </a:pPr>
            <a:r>
              <a:rPr lang="ar-SA" sz="2800" smtClean="0">
                <a:cs typeface="Zar" pitchFamily="2" charset="-78"/>
              </a:rPr>
              <a:t>(40-42): چگالي هاي قدرت نقطه اي را چاپ مي كند.</a:t>
            </a:r>
          </a:p>
          <a:p>
            <a:pPr algn="just" rtl="1" eaLnBrk="1" hangingPunct="1">
              <a:buFontTx/>
              <a:buNone/>
              <a:defRPr/>
            </a:pPr>
            <a:r>
              <a:rPr lang="ar-SA" sz="2800" smtClean="0">
                <a:cs typeface="Zar" pitchFamily="2" charset="-78"/>
              </a:rPr>
              <a:t>(43-45): مقدار حرارت منتقل شده (</a:t>
            </a:r>
            <a:r>
              <a:rPr lang="en-US" sz="2800" smtClean="0">
                <a:cs typeface="Zar" pitchFamily="2" charset="-78"/>
              </a:rPr>
              <a:t>Deposit</a:t>
            </a:r>
            <a:r>
              <a:rPr lang="ar-SA" sz="2800" smtClean="0">
                <a:cs typeface="Zar" pitchFamily="2" charset="-78"/>
              </a:rPr>
              <a:t>) به خنك كننده را چاپ مي كند.</a:t>
            </a:r>
          </a:p>
          <a:p>
            <a:pPr algn="r" rtl="1" eaLnBrk="1" hangingPunct="1">
              <a:buFontTx/>
              <a:buNone/>
              <a:defRPr/>
            </a:pPr>
            <a:r>
              <a:rPr lang="ar-SA" sz="2800" smtClean="0">
                <a:cs typeface="Zar" pitchFamily="2" charset="-78"/>
              </a:rPr>
              <a:t>(46-48): چگالي نقطه اي نوترون (جمع زده شده روي انرژي) را چاپ مي كند.</a:t>
            </a:r>
          </a:p>
          <a:p>
            <a:pPr algn="r" rtl="1" eaLnBrk="1" hangingPunct="1">
              <a:buFontTx/>
              <a:buNone/>
              <a:defRPr/>
            </a:pPr>
            <a:r>
              <a:rPr lang="ar-SA" sz="2800" smtClean="0">
                <a:cs typeface="Zar" pitchFamily="2" charset="-78"/>
              </a:rPr>
              <a:t>(49-51): نرخ جذب نقطه اي نوترون را چاپ مي كند.</a:t>
            </a:r>
          </a:p>
          <a:p>
            <a:pPr algn="r" rtl="1" eaLnBrk="1" hangingPunct="1">
              <a:buFontTx/>
              <a:buNone/>
              <a:defRPr/>
            </a:pPr>
            <a:r>
              <a:rPr lang="ar-SA" sz="2800" smtClean="0">
                <a:cs typeface="Zar" pitchFamily="2" charset="-78"/>
              </a:rPr>
              <a:t>(52-72): تعريف نشده است براي استفاده هاي بعدي ذخيره شده است.</a:t>
            </a:r>
          </a:p>
          <a:p>
            <a:pPr algn="r" rtl="1" eaLnBrk="1" hangingPunct="1">
              <a:buFontTx/>
              <a:buNone/>
              <a:defRPr/>
            </a:pPr>
            <a:endParaRPr lang="en-US" sz="2800" smtClean="0">
              <a:cs typeface="Zar" pitchFamily="2" charset="-78"/>
            </a:endParaRPr>
          </a:p>
        </p:txBody>
      </p:sp>
      <p:grpSp>
        <p:nvGrpSpPr>
          <p:cNvPr id="106499" name="Group 3"/>
          <p:cNvGrpSpPr>
            <a:grpSpLocks/>
          </p:cNvGrpSpPr>
          <p:nvPr/>
        </p:nvGrpSpPr>
        <p:grpSpPr bwMode="auto">
          <a:xfrm>
            <a:off x="0" y="0"/>
            <a:ext cx="9144000" cy="6802438"/>
            <a:chOff x="36" y="27"/>
            <a:chExt cx="5680" cy="4237"/>
          </a:xfrm>
        </p:grpSpPr>
        <p:sp>
          <p:nvSpPr>
            <p:cNvPr id="106501"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06502"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
        <p:nvSpPr>
          <p:cNvPr id="106500" name="Rectangle 6"/>
          <p:cNvSpPr>
            <a:spLocks noChangeArrowheads="1"/>
          </p:cNvSpPr>
          <p:nvPr/>
        </p:nvSpPr>
        <p:spPr bwMode="auto">
          <a:xfrm>
            <a:off x="228600" y="6172200"/>
            <a:ext cx="830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000">
                <a:solidFill>
                  <a:srgbClr val="A50021"/>
                </a:solidFill>
                <a:latin typeface="Times New Roman" panose="02020603050405020304" pitchFamily="18" charset="0"/>
                <a:cs typeface="Zar" panose="00000400000000000000" pitchFamily="2" charset="-78"/>
              </a:rPr>
              <a:t>1  0  1  1  0  0  0  0  1  1  0  1  0  1  0  0  0  0  0  0  0  0  0  0</a:t>
            </a:r>
          </a:p>
        </p:txBody>
      </p:sp>
    </p:spTree>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body" idx="1"/>
          </p:nvPr>
        </p:nvSpPr>
        <p:spPr>
          <a:xfrm>
            <a:off x="0" y="228600"/>
            <a:ext cx="8915400" cy="6324600"/>
          </a:xfrm>
        </p:spPr>
        <p:txBody>
          <a:bodyPr/>
          <a:lstStyle/>
          <a:p>
            <a:pPr algn="r" rtl="1" eaLnBrk="1" hangingPunct="1">
              <a:lnSpc>
                <a:spcPct val="90000"/>
              </a:lnSpc>
              <a:buFontTx/>
              <a:buNone/>
              <a:defRPr/>
            </a:pPr>
            <a:r>
              <a:rPr lang="ar-SA" sz="2800" smtClean="0">
                <a:solidFill>
                  <a:srgbClr val="0000FF"/>
                </a:solidFill>
                <a:cs typeface="Zar" pitchFamily="2" charset="-78"/>
              </a:rPr>
              <a:t>كارت 4: انتخاب محدوديت </a:t>
            </a:r>
            <a:r>
              <a:rPr lang="en-US" sz="2800" smtClean="0">
                <a:solidFill>
                  <a:srgbClr val="0000FF"/>
                </a:solidFill>
                <a:cs typeface="Zar" pitchFamily="2" charset="-78"/>
              </a:rPr>
              <a:t>Machine time</a:t>
            </a:r>
            <a:r>
              <a:rPr lang="ar-SA" sz="2800" smtClean="0">
                <a:solidFill>
                  <a:srgbClr val="0000FF"/>
                </a:solidFill>
                <a:cs typeface="Zar" pitchFamily="2" charset="-78"/>
              </a:rPr>
              <a:t> و تعداد تكرارها (</a:t>
            </a:r>
            <a:r>
              <a:rPr lang="en-US" sz="2800" smtClean="0">
                <a:solidFill>
                  <a:srgbClr val="0000FF"/>
                </a:solidFill>
                <a:cs typeface="Zar" pitchFamily="2" charset="-78"/>
              </a:rPr>
              <a:t>24I3</a:t>
            </a:r>
            <a:r>
              <a:rPr lang="ar-SA" sz="2800" smtClean="0">
                <a:solidFill>
                  <a:srgbClr val="0000FF"/>
                </a:solidFill>
                <a:cs typeface="Zar" pitchFamily="2" charset="-78"/>
              </a:rPr>
              <a:t> ) </a:t>
            </a:r>
          </a:p>
          <a:p>
            <a:pPr algn="r" rtl="1" eaLnBrk="1" hangingPunct="1">
              <a:lnSpc>
                <a:spcPct val="90000"/>
              </a:lnSpc>
              <a:buFontTx/>
              <a:buNone/>
              <a:defRPr/>
            </a:pPr>
            <a:r>
              <a:rPr lang="ar-SA" sz="2800" smtClean="0">
                <a:cs typeface="Zar" pitchFamily="2" charset="-78"/>
              </a:rPr>
              <a:t>(1-3): تعداد شماره هاي تكرار</a:t>
            </a:r>
          </a:p>
          <a:p>
            <a:pPr algn="r" rtl="1" eaLnBrk="1" hangingPunct="1">
              <a:lnSpc>
                <a:spcPct val="90000"/>
              </a:lnSpc>
              <a:buFontTx/>
              <a:buNone/>
              <a:defRPr/>
            </a:pPr>
            <a:r>
              <a:rPr lang="ar-SA" sz="2800" smtClean="0">
                <a:cs typeface="Zar" pitchFamily="2" charset="-78"/>
              </a:rPr>
              <a:t>(55-57): حد زمان ماشين (</a:t>
            </a:r>
            <a:r>
              <a:rPr lang="en-US" sz="2800" smtClean="0">
                <a:cs typeface="Zar" pitchFamily="2" charset="-78"/>
              </a:rPr>
              <a:t>Machine time</a:t>
            </a:r>
            <a:r>
              <a:rPr lang="ar-SA" sz="2800" smtClean="0">
                <a:cs typeface="Zar" pitchFamily="2" charset="-78"/>
              </a:rPr>
              <a:t>) بر حسب دقيقه </a:t>
            </a:r>
          </a:p>
          <a:p>
            <a:pPr algn="r" rtl="1" eaLnBrk="1" hangingPunct="1">
              <a:lnSpc>
                <a:spcPct val="90000"/>
              </a:lnSpc>
              <a:buFontTx/>
              <a:buNone/>
              <a:defRPr/>
            </a:pPr>
            <a:endParaRPr lang="ar-SA" sz="2800" smtClean="0">
              <a:cs typeface="Zar" pitchFamily="2" charset="-78"/>
            </a:endParaRPr>
          </a:p>
          <a:p>
            <a:pPr algn="r" rtl="1" eaLnBrk="1" hangingPunct="1">
              <a:lnSpc>
                <a:spcPct val="90000"/>
              </a:lnSpc>
              <a:buFontTx/>
              <a:buNone/>
              <a:defRPr/>
            </a:pPr>
            <a:r>
              <a:rPr lang="ar-SA" sz="2800" smtClean="0">
                <a:cs typeface="Zar" pitchFamily="2" charset="-78"/>
              </a:rPr>
              <a:t>بقيه ورودي هاي اين كارت براي مسائل استاتيك مورد نياز نمي باشند.</a:t>
            </a:r>
          </a:p>
          <a:p>
            <a:pPr eaLnBrk="1" hangingPunct="1">
              <a:lnSpc>
                <a:spcPct val="90000"/>
              </a:lnSpc>
              <a:spcBef>
                <a:spcPct val="50000"/>
              </a:spcBef>
              <a:buFontTx/>
              <a:buNone/>
              <a:defRPr/>
            </a:pPr>
            <a:r>
              <a:rPr lang="ar-SA" sz="1400" smtClean="0">
                <a:solidFill>
                  <a:srgbClr val="0000FF"/>
                </a:solidFill>
                <a:cs typeface="Zar" pitchFamily="2" charset="-78"/>
              </a:rPr>
              <a:t>   </a:t>
            </a:r>
            <a:r>
              <a:rPr lang="en-US" sz="2000" smtClean="0">
                <a:solidFill>
                  <a:srgbClr val="A50021"/>
                </a:solidFill>
                <a:cs typeface="Zar" pitchFamily="2" charset="-78"/>
              </a:rPr>
              <a:t>999                                                   300  0  0  0  0  0</a:t>
            </a:r>
          </a:p>
          <a:p>
            <a:pPr algn="r" rtl="1" eaLnBrk="1" hangingPunct="1">
              <a:lnSpc>
                <a:spcPct val="90000"/>
              </a:lnSpc>
              <a:buFontTx/>
              <a:buNone/>
              <a:defRPr/>
            </a:pPr>
            <a:endParaRPr lang="ar-SA" sz="2000" smtClean="0">
              <a:solidFill>
                <a:srgbClr val="A50021"/>
              </a:solidFill>
              <a:cs typeface="Zar" pitchFamily="2" charset="-78"/>
            </a:endParaRPr>
          </a:p>
          <a:p>
            <a:pPr algn="r" rtl="1" eaLnBrk="1" hangingPunct="1">
              <a:lnSpc>
                <a:spcPct val="90000"/>
              </a:lnSpc>
              <a:buFontTx/>
              <a:buNone/>
              <a:defRPr/>
            </a:pPr>
            <a:r>
              <a:rPr lang="ar-SA" sz="2800" smtClean="0">
                <a:solidFill>
                  <a:srgbClr val="0000FF"/>
                </a:solidFill>
                <a:cs typeface="Zar" pitchFamily="2" charset="-78"/>
              </a:rPr>
              <a:t>كارت 5: محدوديت عمومي (</a:t>
            </a:r>
            <a:r>
              <a:rPr lang="en-US" sz="2800" smtClean="0">
                <a:solidFill>
                  <a:srgbClr val="0000FF"/>
                </a:solidFill>
                <a:cs typeface="Zar" pitchFamily="2" charset="-78"/>
              </a:rPr>
              <a:t>6E12.0</a:t>
            </a:r>
            <a:r>
              <a:rPr lang="ar-SA" sz="2800" smtClean="0">
                <a:solidFill>
                  <a:srgbClr val="0000FF"/>
                </a:solidFill>
                <a:cs typeface="Zar" pitchFamily="2" charset="-78"/>
              </a:rPr>
              <a:t>) </a:t>
            </a:r>
            <a:endParaRPr lang="ar-SA" sz="2800" smtClean="0">
              <a:solidFill>
                <a:schemeClr val="tx2"/>
              </a:solidFill>
              <a:cs typeface="Zar" pitchFamily="2" charset="-78"/>
            </a:endParaRPr>
          </a:p>
          <a:p>
            <a:pPr algn="r" rtl="1" eaLnBrk="1" hangingPunct="1">
              <a:lnSpc>
                <a:spcPct val="90000"/>
              </a:lnSpc>
              <a:buFontTx/>
              <a:buNone/>
              <a:defRPr/>
            </a:pPr>
            <a:r>
              <a:rPr lang="ar-SA" sz="2800" smtClean="0">
                <a:solidFill>
                  <a:schemeClr val="tx2"/>
                </a:solidFill>
                <a:cs typeface="Zar" pitchFamily="2" charset="-78"/>
              </a:rPr>
              <a:t>محاسبات در صورتي كه هر يك از محدوديت هاي زير پيش بيايد، خاتمه مي يابد:</a:t>
            </a:r>
          </a:p>
          <a:p>
            <a:pPr algn="r" rtl="1" eaLnBrk="1" hangingPunct="1">
              <a:lnSpc>
                <a:spcPct val="90000"/>
              </a:lnSpc>
              <a:buFontTx/>
              <a:buNone/>
              <a:defRPr/>
            </a:pPr>
            <a:r>
              <a:rPr lang="ar-SA" sz="2800" smtClean="0">
                <a:solidFill>
                  <a:schemeClr val="tx2"/>
                </a:solidFill>
                <a:cs typeface="Zar" pitchFamily="2" charset="-78"/>
              </a:rPr>
              <a:t>(1-12): ماكزيمم مقدار ضريب تكثير (5/1)</a:t>
            </a:r>
          </a:p>
          <a:p>
            <a:pPr algn="r" rtl="1" eaLnBrk="1" hangingPunct="1">
              <a:lnSpc>
                <a:spcPct val="90000"/>
              </a:lnSpc>
              <a:buFontTx/>
              <a:buNone/>
              <a:defRPr/>
            </a:pPr>
            <a:r>
              <a:rPr lang="ar-SA" sz="2800" smtClean="0">
                <a:solidFill>
                  <a:schemeClr val="tx2"/>
                </a:solidFill>
                <a:cs typeface="Zar" pitchFamily="2" charset="-78"/>
              </a:rPr>
              <a:t>(13-24): مي نيمم مقدار ضريب تكثير (5/0)</a:t>
            </a:r>
          </a:p>
          <a:p>
            <a:pPr algn="r" rtl="1" eaLnBrk="1" hangingPunct="1">
              <a:lnSpc>
                <a:spcPct val="90000"/>
              </a:lnSpc>
              <a:buFontTx/>
              <a:buNone/>
              <a:defRPr/>
            </a:pPr>
            <a:r>
              <a:rPr lang="ar-SA" sz="2800" smtClean="0">
                <a:solidFill>
                  <a:schemeClr val="tx2"/>
                </a:solidFill>
                <a:cs typeface="Zar" pitchFamily="2" charset="-78"/>
              </a:rPr>
              <a:t>(25-36): ماكزيمم جستجو براي چگالي نوكلئيدها (</a:t>
            </a:r>
            <a:r>
              <a:rPr lang="en-US" sz="2800" smtClean="0">
                <a:solidFill>
                  <a:schemeClr val="tx2"/>
                </a:solidFill>
                <a:cs typeface="Zar" pitchFamily="2" charset="-78"/>
              </a:rPr>
              <a:t>10e10</a:t>
            </a:r>
            <a:r>
              <a:rPr lang="ar-SA" sz="2800" smtClean="0">
                <a:solidFill>
                  <a:schemeClr val="tx2"/>
                </a:solidFill>
                <a:cs typeface="Zar" pitchFamily="2" charset="-78"/>
              </a:rPr>
              <a:t>)</a:t>
            </a:r>
          </a:p>
          <a:p>
            <a:pPr algn="r" rtl="1" eaLnBrk="1" hangingPunct="1">
              <a:lnSpc>
                <a:spcPct val="90000"/>
              </a:lnSpc>
              <a:buFontTx/>
              <a:buNone/>
              <a:defRPr/>
            </a:pPr>
            <a:r>
              <a:rPr lang="ar-SA" sz="2800" smtClean="0">
                <a:cs typeface="Zar" pitchFamily="2" charset="-78"/>
              </a:rPr>
              <a:t>(37-48): تعريف نشده است براي استفاده هاي بعدي ذخيره شده است.</a:t>
            </a:r>
          </a:p>
          <a:p>
            <a:pPr algn="r" rtl="1" eaLnBrk="1" hangingPunct="1">
              <a:lnSpc>
                <a:spcPct val="90000"/>
              </a:lnSpc>
              <a:buFontTx/>
              <a:buNone/>
              <a:defRPr/>
            </a:pPr>
            <a:endParaRPr lang="en-US" sz="2800" smtClean="0">
              <a:cs typeface="Zar" pitchFamily="2" charset="-78"/>
            </a:endParaRPr>
          </a:p>
        </p:txBody>
      </p:sp>
      <p:grpSp>
        <p:nvGrpSpPr>
          <p:cNvPr id="107523" name="Group 3"/>
          <p:cNvGrpSpPr>
            <a:grpSpLocks/>
          </p:cNvGrpSpPr>
          <p:nvPr/>
        </p:nvGrpSpPr>
        <p:grpSpPr bwMode="auto">
          <a:xfrm>
            <a:off x="0" y="0"/>
            <a:ext cx="9144000" cy="6802438"/>
            <a:chOff x="36" y="27"/>
            <a:chExt cx="5680" cy="4237"/>
          </a:xfrm>
        </p:grpSpPr>
        <p:sp>
          <p:nvSpPr>
            <p:cNvPr id="107524"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07525"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a:xfrm>
            <a:off x="304800" y="381000"/>
            <a:ext cx="8610600" cy="6096000"/>
          </a:xfrm>
        </p:spPr>
        <p:txBody>
          <a:bodyPr/>
          <a:lstStyle/>
          <a:p>
            <a:pPr algn="r" rtl="1" eaLnBrk="1" hangingPunct="1">
              <a:buFontTx/>
              <a:buNone/>
              <a:defRPr/>
            </a:pPr>
            <a:r>
              <a:rPr lang="ar-SA" sz="2800" smtClean="0">
                <a:cs typeface="Zar" pitchFamily="2" charset="-78"/>
              </a:rPr>
              <a:t>(49-60):فاكتوري كه براي توليد فايل چشمه ثابت براي توليد نوترونها به كار مي رود.(معمولا خالي رها مي شود).</a:t>
            </a:r>
          </a:p>
          <a:p>
            <a:pPr algn="r" rtl="1" eaLnBrk="1" hangingPunct="1">
              <a:buFontTx/>
              <a:buNone/>
              <a:defRPr/>
            </a:pPr>
            <a:r>
              <a:rPr lang="ar-SA" sz="2800" smtClean="0">
                <a:cs typeface="Zar" pitchFamily="2" charset="-78"/>
              </a:rPr>
              <a:t>(61-72):   </a:t>
            </a:r>
          </a:p>
          <a:p>
            <a:pPr algn="r" rtl="1" eaLnBrk="1" hangingPunct="1">
              <a:buFontTx/>
              <a:buNone/>
              <a:defRPr/>
            </a:pPr>
            <a:endParaRPr lang="ar-SA" sz="2800" smtClean="0">
              <a:cs typeface="Zar" pitchFamily="2" charset="-78"/>
            </a:endParaRPr>
          </a:p>
          <a:p>
            <a:pPr eaLnBrk="1" hangingPunct="1">
              <a:buFontTx/>
              <a:buNone/>
              <a:defRPr/>
            </a:pPr>
            <a:r>
              <a:rPr lang="en-US" smtClean="0">
                <a:solidFill>
                  <a:srgbClr val="0000FF"/>
                </a:solidFill>
              </a:rPr>
              <a:t>Section 002: Depletion history description</a:t>
            </a:r>
            <a:endParaRPr lang="ar-SA" smtClean="0">
              <a:solidFill>
                <a:srgbClr val="0000FF"/>
              </a:solidFill>
            </a:endParaRPr>
          </a:p>
          <a:p>
            <a:pPr eaLnBrk="1" hangingPunct="1">
              <a:buFontTx/>
              <a:buNone/>
              <a:defRPr/>
            </a:pPr>
            <a:endParaRPr lang="ar-SA" smtClean="0">
              <a:solidFill>
                <a:srgbClr val="0000FF"/>
              </a:solidFill>
            </a:endParaRPr>
          </a:p>
          <a:p>
            <a:pPr eaLnBrk="1" hangingPunct="1">
              <a:lnSpc>
                <a:spcPct val="80000"/>
              </a:lnSpc>
              <a:buFontTx/>
              <a:buNone/>
              <a:defRPr/>
            </a:pPr>
            <a:r>
              <a:rPr lang="en-US" smtClean="0">
                <a:solidFill>
                  <a:srgbClr val="0000FF"/>
                </a:solidFill>
              </a:rPr>
              <a:t>Section 003: Description of neutron flux problem</a:t>
            </a:r>
          </a:p>
          <a:p>
            <a:pPr algn="r" rtl="1" eaLnBrk="1" hangingPunct="1">
              <a:buFontTx/>
              <a:buNone/>
              <a:defRPr/>
            </a:pPr>
            <a:r>
              <a:rPr lang="ar-SA" sz="2800" smtClean="0">
                <a:solidFill>
                  <a:srgbClr val="0000FF"/>
                </a:solidFill>
                <a:cs typeface="Zar" pitchFamily="2" charset="-78"/>
              </a:rPr>
              <a:t>كارت 1: 003</a:t>
            </a:r>
          </a:p>
          <a:p>
            <a:pPr algn="r" rtl="1" eaLnBrk="1" hangingPunct="1">
              <a:buFontTx/>
              <a:buNone/>
              <a:defRPr/>
            </a:pPr>
            <a:r>
              <a:rPr lang="ar-SA" sz="2800" smtClean="0">
                <a:solidFill>
                  <a:srgbClr val="0000FF"/>
                </a:solidFill>
                <a:cs typeface="Zar" pitchFamily="2" charset="-78"/>
              </a:rPr>
              <a:t>كارت 2: توصيف عمومي (</a:t>
            </a:r>
            <a:r>
              <a:rPr lang="en-US" sz="2800" smtClean="0">
                <a:solidFill>
                  <a:srgbClr val="0000FF"/>
                </a:solidFill>
                <a:cs typeface="Zar" pitchFamily="2" charset="-78"/>
              </a:rPr>
              <a:t>24I3</a:t>
            </a:r>
            <a:r>
              <a:rPr lang="ar-SA" sz="2800" smtClean="0">
                <a:solidFill>
                  <a:srgbClr val="0000FF"/>
                </a:solidFill>
                <a:cs typeface="Zar" pitchFamily="2" charset="-78"/>
              </a:rPr>
              <a:t>)   </a:t>
            </a:r>
          </a:p>
          <a:p>
            <a:pPr algn="r" rtl="1" eaLnBrk="1" hangingPunct="1">
              <a:buFontTx/>
              <a:buNone/>
              <a:defRPr/>
            </a:pPr>
            <a:r>
              <a:rPr lang="ar-SA" sz="2800" smtClean="0">
                <a:solidFill>
                  <a:schemeClr val="tx2"/>
                </a:solidFill>
                <a:cs typeface="Zar" pitchFamily="2" charset="-78"/>
              </a:rPr>
              <a:t>(1-3): نوع حل معادله </a:t>
            </a:r>
          </a:p>
          <a:p>
            <a:pPr algn="r" rtl="1" eaLnBrk="1" hangingPunct="1">
              <a:buFontTx/>
              <a:buNone/>
              <a:defRPr/>
            </a:pPr>
            <a:r>
              <a:rPr lang="ar-SA" sz="2800" smtClean="0">
                <a:solidFill>
                  <a:schemeClr val="tx2"/>
                </a:solidFill>
                <a:cs typeface="Zar" pitchFamily="2" charset="-78"/>
              </a:rPr>
              <a:t>       0: روش اختلاف محدود (</a:t>
            </a:r>
            <a:r>
              <a:rPr lang="en-US" sz="2800" smtClean="0">
                <a:solidFill>
                  <a:schemeClr val="tx2"/>
                </a:solidFill>
                <a:cs typeface="Zar" pitchFamily="2" charset="-78"/>
              </a:rPr>
              <a:t>FDM</a:t>
            </a:r>
            <a:r>
              <a:rPr lang="ar-SA" sz="2800" smtClean="0">
                <a:solidFill>
                  <a:schemeClr val="tx2"/>
                </a:solidFill>
                <a:cs typeface="Zar" pitchFamily="2" charset="-78"/>
              </a:rPr>
              <a:t>)</a:t>
            </a:r>
          </a:p>
          <a:p>
            <a:pPr algn="r" rtl="1" eaLnBrk="1" hangingPunct="1">
              <a:buFontTx/>
              <a:buNone/>
              <a:defRPr/>
            </a:pPr>
            <a:endParaRPr lang="en-US" sz="2800" smtClean="0">
              <a:solidFill>
                <a:schemeClr val="tx2"/>
              </a:solidFill>
              <a:cs typeface="Zar" pitchFamily="2" charset="-78"/>
            </a:endParaRPr>
          </a:p>
        </p:txBody>
      </p:sp>
      <p:grpSp>
        <p:nvGrpSpPr>
          <p:cNvPr id="108547" name="Group 3"/>
          <p:cNvGrpSpPr>
            <a:grpSpLocks/>
          </p:cNvGrpSpPr>
          <p:nvPr/>
        </p:nvGrpSpPr>
        <p:grpSpPr bwMode="auto">
          <a:xfrm>
            <a:off x="0" y="0"/>
            <a:ext cx="9144000" cy="6802438"/>
            <a:chOff x="36" y="27"/>
            <a:chExt cx="5680" cy="4237"/>
          </a:xfrm>
        </p:grpSpPr>
        <p:sp>
          <p:nvSpPr>
            <p:cNvPr id="108548"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08549"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Grp="1" noChangeArrowheads="1"/>
          </p:cNvSpPr>
          <p:nvPr>
            <p:ph type="body" idx="1"/>
          </p:nvPr>
        </p:nvSpPr>
        <p:spPr>
          <a:xfrm>
            <a:off x="228600" y="304800"/>
            <a:ext cx="8686800" cy="6248400"/>
          </a:xfrm>
        </p:spPr>
        <p:txBody>
          <a:bodyPr/>
          <a:lstStyle/>
          <a:p>
            <a:pPr algn="r" rtl="1" eaLnBrk="1" hangingPunct="1">
              <a:buFontTx/>
              <a:buNone/>
              <a:defRPr/>
            </a:pPr>
            <a:r>
              <a:rPr lang="ar-SA" sz="2800" smtClean="0">
                <a:cs typeface="Zar" pitchFamily="2" charset="-78"/>
              </a:rPr>
              <a:t>(4-6): مقدار تخمين اوليه براي شار نوتروني </a:t>
            </a:r>
          </a:p>
          <a:p>
            <a:pPr algn="r" rtl="1" eaLnBrk="1" hangingPunct="1">
              <a:buFontTx/>
              <a:buNone/>
              <a:defRPr/>
            </a:pPr>
            <a:r>
              <a:rPr lang="ar-SA" sz="2800" smtClean="0">
                <a:cs typeface="Zar" pitchFamily="2" charset="-78"/>
              </a:rPr>
              <a:t>         0: از مقادير شار نوتروني، ضريب تكثير و پارامتر شتاب بدست آمده در</a:t>
            </a:r>
          </a:p>
          <a:p>
            <a:pPr algn="r" rtl="1" eaLnBrk="1" hangingPunct="1">
              <a:buFontTx/>
              <a:buNone/>
              <a:defRPr/>
            </a:pPr>
            <a:r>
              <a:rPr lang="ar-SA" sz="2800" smtClean="0">
                <a:cs typeface="Zar" pitchFamily="2" charset="-78"/>
              </a:rPr>
              <a:t>          مسائل قبل استفاده مي كند.</a:t>
            </a:r>
          </a:p>
          <a:p>
            <a:pPr algn="r" rtl="1" eaLnBrk="1" hangingPunct="1">
              <a:buFontTx/>
              <a:buNone/>
              <a:defRPr/>
            </a:pPr>
            <a:r>
              <a:rPr lang="ar-SA" sz="2800" smtClean="0">
                <a:cs typeface="Zar" pitchFamily="2" charset="-78"/>
              </a:rPr>
              <a:t>         1: فقط از شار نوتروني بدست آمده در مسئله قبل استفاده مي كند.</a:t>
            </a:r>
          </a:p>
          <a:p>
            <a:pPr algn="r" rtl="1" eaLnBrk="1" hangingPunct="1">
              <a:buFontTx/>
              <a:buNone/>
              <a:defRPr/>
            </a:pPr>
            <a:r>
              <a:rPr lang="ar-SA" sz="2800" smtClean="0">
                <a:cs typeface="Zar" pitchFamily="2" charset="-78"/>
              </a:rPr>
              <a:t>         2: از مقادير اوليه كه در داخل كد توليد مي گردد، استفاده مي كند.</a:t>
            </a:r>
          </a:p>
          <a:p>
            <a:pPr algn="r" rtl="1" eaLnBrk="1" hangingPunct="1">
              <a:buFontTx/>
              <a:buNone/>
              <a:defRPr/>
            </a:pPr>
            <a:r>
              <a:rPr lang="ar-SA" sz="2800" smtClean="0">
                <a:cs typeface="Zar" pitchFamily="2" charset="-78"/>
              </a:rPr>
              <a:t>(7-9): تعريف نشده است براي استفاده هاي بعدي ذخيره شده است.</a:t>
            </a:r>
          </a:p>
          <a:p>
            <a:pPr algn="r" rtl="1" eaLnBrk="1" hangingPunct="1">
              <a:buFontTx/>
              <a:buNone/>
              <a:defRPr/>
            </a:pPr>
            <a:r>
              <a:rPr lang="ar-SA" sz="2800" smtClean="0">
                <a:cs typeface="Zar" pitchFamily="2" charset="-78"/>
              </a:rPr>
              <a:t>(10-12): تعريف نشده است براي استفاده هاي بعدي ذخيره شده است.</a:t>
            </a:r>
          </a:p>
          <a:p>
            <a:pPr algn="r" rtl="1" eaLnBrk="1" hangingPunct="1">
              <a:buFontTx/>
              <a:buNone/>
              <a:defRPr/>
            </a:pPr>
            <a:r>
              <a:rPr lang="ar-SA" sz="2800" smtClean="0">
                <a:cs typeface="Zar" pitchFamily="2" charset="-78"/>
              </a:rPr>
              <a:t>(13-15): انتخاب هندسه </a:t>
            </a:r>
          </a:p>
          <a:p>
            <a:pPr algn="r" rtl="1" eaLnBrk="1" hangingPunct="1">
              <a:buFontTx/>
              <a:buNone/>
              <a:defRPr/>
            </a:pPr>
            <a:r>
              <a:rPr lang="ar-SA" sz="2800" smtClean="0">
                <a:cs typeface="Zar" pitchFamily="2" charset="-78"/>
              </a:rPr>
              <a:t>             1: يك تيغه يك بعدي (</a:t>
            </a:r>
            <a:r>
              <a:rPr lang="en-US" sz="2800" smtClean="0">
                <a:cs typeface="Zar" pitchFamily="2" charset="-78"/>
              </a:rPr>
              <a:t>x</a:t>
            </a:r>
            <a:r>
              <a:rPr lang="ar-SA" sz="2800" smtClean="0">
                <a:cs typeface="Zar" pitchFamily="2" charset="-78"/>
              </a:rPr>
              <a:t>) </a:t>
            </a:r>
          </a:p>
          <a:p>
            <a:pPr algn="r" rtl="1" eaLnBrk="1" hangingPunct="1">
              <a:buFontTx/>
              <a:buNone/>
              <a:defRPr/>
            </a:pPr>
            <a:r>
              <a:rPr lang="ar-SA" sz="2800" smtClean="0">
                <a:cs typeface="Zar" pitchFamily="2" charset="-78"/>
              </a:rPr>
              <a:t>             2: سيلندر يك بعدي (</a:t>
            </a:r>
            <a:r>
              <a:rPr lang="en-US" sz="2800" smtClean="0">
                <a:cs typeface="Zar" pitchFamily="2" charset="-78"/>
              </a:rPr>
              <a:t>R</a:t>
            </a:r>
            <a:r>
              <a:rPr lang="ar-SA" sz="2800" smtClean="0">
                <a:cs typeface="Zar" pitchFamily="2" charset="-78"/>
              </a:rPr>
              <a:t>) </a:t>
            </a:r>
          </a:p>
          <a:p>
            <a:pPr algn="r" rtl="1" eaLnBrk="1" hangingPunct="1">
              <a:buFontTx/>
              <a:buNone/>
              <a:defRPr/>
            </a:pPr>
            <a:r>
              <a:rPr lang="ar-SA" sz="2800" smtClean="0">
                <a:cs typeface="Zar" pitchFamily="2" charset="-78"/>
              </a:rPr>
              <a:t>             3: كره يك بعدي (</a:t>
            </a:r>
            <a:r>
              <a:rPr lang="en-US" sz="2800" smtClean="0">
                <a:cs typeface="Zar" pitchFamily="2" charset="-78"/>
              </a:rPr>
              <a:t>R</a:t>
            </a:r>
            <a:r>
              <a:rPr lang="ar-SA" sz="2800" smtClean="0">
                <a:cs typeface="Zar" pitchFamily="2" charset="-78"/>
              </a:rPr>
              <a:t>)</a:t>
            </a:r>
          </a:p>
          <a:p>
            <a:pPr algn="r" rtl="1" eaLnBrk="1" hangingPunct="1">
              <a:buFontTx/>
              <a:buNone/>
              <a:defRPr/>
            </a:pPr>
            <a:r>
              <a:rPr lang="ar-SA" sz="2800" smtClean="0">
                <a:cs typeface="Zar" pitchFamily="2" charset="-78"/>
              </a:rPr>
              <a:t>         4و5: تعريف نشده است.</a:t>
            </a:r>
            <a:endParaRPr lang="en-US" sz="2800" smtClean="0">
              <a:cs typeface="Zar" pitchFamily="2" charset="-78"/>
            </a:endParaRPr>
          </a:p>
        </p:txBody>
      </p:sp>
      <p:grpSp>
        <p:nvGrpSpPr>
          <p:cNvPr id="109571" name="Group 3"/>
          <p:cNvGrpSpPr>
            <a:grpSpLocks/>
          </p:cNvGrpSpPr>
          <p:nvPr/>
        </p:nvGrpSpPr>
        <p:grpSpPr bwMode="auto">
          <a:xfrm>
            <a:off x="0" y="0"/>
            <a:ext cx="9144000" cy="6802438"/>
            <a:chOff x="36" y="27"/>
            <a:chExt cx="5680" cy="4237"/>
          </a:xfrm>
        </p:grpSpPr>
        <p:sp>
          <p:nvSpPr>
            <p:cNvPr id="109572" name="Rectangle 4"/>
            <p:cNvSpPr>
              <a:spLocks noChangeArrowheads="1"/>
            </p:cNvSpPr>
            <p:nvPr/>
          </p:nvSpPr>
          <p:spPr bwMode="auto">
            <a:xfrm>
              <a:off x="82" y="79"/>
              <a:ext cx="5588" cy="413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sp>
          <p:nvSpPr>
            <p:cNvPr id="109573" name="Rectangle 5"/>
            <p:cNvSpPr>
              <a:spLocks noChangeArrowheads="1"/>
            </p:cNvSpPr>
            <p:nvPr/>
          </p:nvSpPr>
          <p:spPr bwMode="auto">
            <a:xfrm>
              <a:off x="36" y="27"/>
              <a:ext cx="5680" cy="42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a-IR"/>
            </a:p>
          </p:txBody>
        </p:sp>
      </p:gr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3223</TotalTime>
  <Words>14237</Words>
  <Application>Microsoft Office PowerPoint</Application>
  <PresentationFormat>On-screen Show (4:3)</PresentationFormat>
  <Paragraphs>1911</Paragraphs>
  <Slides>125</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7</vt:i4>
      </vt:variant>
      <vt:variant>
        <vt:lpstr>Slide Titles</vt:lpstr>
      </vt:variant>
      <vt:variant>
        <vt:i4>125</vt:i4>
      </vt:variant>
    </vt:vector>
  </HeadingPairs>
  <TitlesOfParts>
    <vt:vector size="144" baseType="lpstr">
      <vt:lpstr>Arial</vt:lpstr>
      <vt:lpstr>Arial Black</vt:lpstr>
      <vt:lpstr>B Titr</vt:lpstr>
      <vt:lpstr>Impact</vt:lpstr>
      <vt:lpstr>Symbol</vt:lpstr>
      <vt:lpstr>Tahoma</vt:lpstr>
      <vt:lpstr>Times New Roman</vt:lpstr>
      <vt:lpstr>Times New Roman (Arabic)</vt:lpstr>
      <vt:lpstr>Wingdings</vt:lpstr>
      <vt:lpstr>Zar</vt:lpstr>
      <vt:lpstr>Zr</vt:lpstr>
      <vt:lpstr>Ocean</vt:lpstr>
      <vt:lpstr>Drawing</vt:lpstr>
      <vt:lpstr>Document</vt:lpstr>
      <vt:lpstr>SPW 4.0 Notebook</vt:lpstr>
      <vt:lpstr>Microsoft Equation 3.0</vt:lpstr>
      <vt:lpstr>Equation.3</vt:lpstr>
      <vt:lpstr>Equation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تئوري كد:</vt:lpstr>
      <vt:lpstr>معادله پخش وابسته به انرژي را ميتوان به صورت زير نوشت:</vt:lpstr>
      <vt:lpstr>PowerPoint Presentation</vt:lpstr>
      <vt:lpstr>PowerPoint Presentation</vt:lpstr>
      <vt:lpstr>PowerPoint Presentation</vt:lpstr>
      <vt:lpstr>PowerPoint Presentation</vt:lpstr>
      <vt:lpstr>PowerPoint Presentation</vt:lpstr>
      <vt:lpstr>PowerPoint Presentation</vt:lpstr>
      <vt:lpstr>كارتهاي ورودي: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Mitec 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Hossein Khalafi</dc:creator>
  <cp:lastModifiedBy>omid</cp:lastModifiedBy>
  <cp:revision>610</cp:revision>
  <dcterms:created xsi:type="dcterms:W3CDTF">2004-01-01T04:59:33Z</dcterms:created>
  <dcterms:modified xsi:type="dcterms:W3CDTF">2018-06-04T10:40:12Z</dcterms:modified>
</cp:coreProperties>
</file>