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35" autoAdjust="0"/>
    <p:restoredTop sz="94660"/>
  </p:normalViewPr>
  <p:slideViewPr>
    <p:cSldViewPr snapToGrid="0">
      <p:cViewPr varScale="1">
        <p:scale>
          <a:sx n="59" d="100"/>
          <a:sy n="59" d="100"/>
        </p:scale>
        <p:origin x="58"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7/4/2014</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7/4/2014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7/4/2014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7/4/2014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7/4/2014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7/4/2014</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7/4/2014</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7/4/2014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7/4/2014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7/4/2014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7/4/2014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7/4/2014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7/4/2014</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7/4/2014</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7/4/2014</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7/4/2014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7/4/2014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7/4/2014</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9011" y="634187"/>
            <a:ext cx="6037546" cy="1056826"/>
          </a:xfrm>
        </p:spPr>
        <p:txBody>
          <a:bodyPr/>
          <a:lstStyle/>
          <a:p>
            <a:r>
              <a:rPr lang="en-US" dirty="0" smtClean="0">
                <a:ln w="0"/>
                <a:solidFill>
                  <a:schemeClr val="bg1"/>
                </a:solidFill>
                <a:effectLst>
                  <a:outerShdw blurRad="38100" dist="25400" dir="5400000" algn="ctr" rotWithShape="0">
                    <a:srgbClr val="6E747A">
                      <a:alpha val="43000"/>
                    </a:srgbClr>
                  </a:outerShdw>
                </a:effectLst>
                <a:latin typeface="Script MT Bold" panose="03040602040607080904" pitchFamily="66" charset="0"/>
              </a:rPr>
              <a:t>In The Name Of God</a:t>
            </a:r>
            <a:endParaRPr lang="en-US" dirty="0">
              <a:ln w="0"/>
              <a:solidFill>
                <a:schemeClr val="bg1"/>
              </a:solidFill>
              <a:effectLst>
                <a:outerShdw blurRad="38100" dist="25400" dir="5400000" algn="ctr" rotWithShape="0">
                  <a:srgbClr val="6E747A">
                    <a:alpha val="43000"/>
                  </a:srgbClr>
                </a:outerShdw>
              </a:effectLst>
              <a:latin typeface="Script MT Bold" panose="03040602040607080904" pitchFamily="66" charset="0"/>
            </a:endParaRPr>
          </a:p>
        </p:txBody>
      </p:sp>
      <p:sp>
        <p:nvSpPr>
          <p:cNvPr id="3" name="Subtitle 2"/>
          <p:cNvSpPr>
            <a:spLocks noGrp="1"/>
          </p:cNvSpPr>
          <p:nvPr>
            <p:ph type="subTitle" idx="1"/>
          </p:nvPr>
        </p:nvSpPr>
        <p:spPr>
          <a:xfrm>
            <a:off x="8586557" y="3933172"/>
            <a:ext cx="3100225" cy="626302"/>
          </a:xfrm>
          <a:ln>
            <a:noFill/>
          </a:ln>
        </p:spPr>
        <p:style>
          <a:lnRef idx="3">
            <a:schemeClr val="lt1"/>
          </a:lnRef>
          <a:fillRef idx="1">
            <a:schemeClr val="accent1"/>
          </a:fillRef>
          <a:effectRef idx="1">
            <a:schemeClr val="accent1"/>
          </a:effectRef>
          <a:fontRef idx="minor">
            <a:schemeClr val="lt1"/>
          </a:fontRef>
        </p:style>
        <p:txBody>
          <a:bodyPr>
            <a:normAutofit/>
          </a:bodyPr>
          <a:lstStyle/>
          <a:p>
            <a:pPr algn="ctr"/>
            <a:r>
              <a:rPr lang="fa-IR" sz="3200" cap="none" dirty="0" smtClean="0">
                <a:ln w="0"/>
                <a:solidFill>
                  <a:schemeClr val="bg1"/>
                </a:solidFill>
                <a:effectLst>
                  <a:outerShdw blurRad="38100" dist="25400" dir="5400000" algn="ctr" rotWithShape="0">
                    <a:srgbClr val="6E747A">
                      <a:alpha val="43000"/>
                    </a:srgbClr>
                  </a:outerShdw>
                </a:effectLst>
                <a:cs typeface="2  Nazanin" panose="00000400000000000000" pitchFamily="2" charset="-78"/>
              </a:rPr>
              <a:t>گردآوری: علی محمدی</a:t>
            </a:r>
            <a:endParaRPr lang="en-US" sz="3200" cap="none" dirty="0">
              <a:ln w="0"/>
              <a:solidFill>
                <a:schemeClr val="bg1"/>
              </a:solidFill>
              <a:effectLst>
                <a:outerShdw blurRad="38100" dist="25400" dir="5400000" algn="ctr" rotWithShape="0">
                  <a:srgbClr val="6E747A">
                    <a:alpha val="43000"/>
                  </a:srgbClr>
                </a:outerShdw>
              </a:effectLst>
              <a:cs typeface="2  Nazanin" panose="00000400000000000000" pitchFamily="2" charset="-78"/>
            </a:endParaRPr>
          </a:p>
        </p:txBody>
      </p:sp>
      <p:sp>
        <p:nvSpPr>
          <p:cNvPr id="4" name="Rectangle 3"/>
          <p:cNvSpPr/>
          <p:nvPr/>
        </p:nvSpPr>
        <p:spPr>
          <a:xfrm>
            <a:off x="6233045" y="2893605"/>
            <a:ext cx="5453737" cy="584775"/>
          </a:xfrm>
          <a:prstGeom prst="rect">
            <a:avLst/>
          </a:prstGeom>
          <a:ln>
            <a:noFill/>
          </a:ln>
        </p:spPr>
        <p:style>
          <a:lnRef idx="3">
            <a:schemeClr val="lt1"/>
          </a:lnRef>
          <a:fillRef idx="1">
            <a:schemeClr val="accent1"/>
          </a:fillRef>
          <a:effectRef idx="1">
            <a:schemeClr val="accent1"/>
          </a:effectRef>
          <a:fontRef idx="minor">
            <a:schemeClr val="lt1"/>
          </a:fontRef>
        </p:style>
        <p:txBody>
          <a:bodyPr wrap="none">
            <a:spAutoFit/>
          </a:bodyPr>
          <a:lstStyle/>
          <a:p>
            <a:r>
              <a:rPr lang="fa-IR" sz="3200" dirty="0">
                <a:ln w="0"/>
                <a:solidFill>
                  <a:schemeClr val="bg1"/>
                </a:solidFill>
                <a:effectLst>
                  <a:outerShdw blurRad="38100" dist="25400" dir="5400000" algn="ctr" rotWithShape="0">
                    <a:srgbClr val="6E747A">
                      <a:alpha val="43000"/>
                    </a:srgbClr>
                  </a:outerShdw>
                </a:effectLst>
                <a:cs typeface="2  Nazanin" panose="00000400000000000000" pitchFamily="2" charset="-78"/>
              </a:rPr>
              <a:t>پی کنی آماتور بندی فنداسیون قالب بندی</a:t>
            </a:r>
            <a:endParaRPr lang="en-US" sz="3200" dirty="0">
              <a:ln w="0"/>
              <a:solidFill>
                <a:schemeClr val="bg1"/>
              </a:solidFill>
              <a:effectLst>
                <a:outerShdw blurRad="38100" dist="25400" dir="5400000" algn="ctr" rotWithShape="0">
                  <a:srgbClr val="6E747A">
                    <a:alpha val="43000"/>
                  </a:srgbClr>
                </a:outerShdw>
              </a:effectLst>
              <a:cs typeface="2  Nazanin" panose="00000400000000000000"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074" y="2728469"/>
            <a:ext cx="4047609" cy="30357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60839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2  Titr" panose="00000700000000000000" pitchFamily="2" charset="-78"/>
              </a:rPr>
              <a:t>پی کنی آماتور بندی فنداسیون قالب بندی</a:t>
            </a:r>
            <a:endParaRPr lang="en-US" dirty="0">
              <a:cs typeface="2  Titr" panose="00000700000000000000" pitchFamily="2" charset="-78"/>
            </a:endParaRPr>
          </a:p>
        </p:txBody>
      </p:sp>
      <p:pic>
        <p:nvPicPr>
          <p:cNvPr id="4" name="Picture 3"/>
          <p:cNvPicPr>
            <a:picLocks noChangeAspect="1"/>
          </p:cNvPicPr>
          <p:nvPr/>
        </p:nvPicPr>
        <p:blipFill>
          <a:blip r:embed="rId2"/>
          <a:stretch>
            <a:fillRect/>
          </a:stretch>
        </p:blipFill>
        <p:spPr>
          <a:xfrm>
            <a:off x="2882282" y="2648586"/>
            <a:ext cx="5306756" cy="3787066"/>
          </a:xfrm>
          <a:prstGeom prst="roundRect">
            <a:avLst>
              <a:gd name="adj" fmla="val 615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62981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2  Titr" panose="00000700000000000000" pitchFamily="2" charset="-78"/>
              </a:rPr>
              <a:t>پی کنی آماتور بندی فنداسیون قالب بندی</a:t>
            </a:r>
            <a:endParaRPr lang="en-US" dirty="0">
              <a:cs typeface="2  Titr" panose="00000700000000000000" pitchFamily="2" charset="-78"/>
            </a:endParaRPr>
          </a:p>
        </p:txBody>
      </p:sp>
      <p:sp>
        <p:nvSpPr>
          <p:cNvPr id="3" name="Content Placeholder 2"/>
          <p:cNvSpPr>
            <a:spLocks noGrp="1"/>
          </p:cNvSpPr>
          <p:nvPr>
            <p:ph idx="1"/>
          </p:nvPr>
        </p:nvSpPr>
        <p:spPr>
          <a:xfrm>
            <a:off x="489398" y="2603500"/>
            <a:ext cx="11230378" cy="3526844"/>
          </a:xfrm>
        </p:spPr>
        <p:txBody>
          <a:bodyPr/>
          <a:lstStyle/>
          <a:p>
            <a:pPr marL="0" indent="0" algn="just" rtl="1">
              <a:buNone/>
            </a:pPr>
            <a:r>
              <a:rPr lang="fa-IR" dirty="0">
                <a:cs typeface="2  Koodak" panose="00000700000000000000" pitchFamily="2" charset="-78"/>
              </a:rPr>
              <a:t>خم کردن آرماتور : </a:t>
            </a:r>
          </a:p>
          <a:p>
            <a:pPr marL="0" indent="0" algn="just" rtl="1">
              <a:buNone/>
            </a:pPr>
            <a:r>
              <a:rPr lang="fa-IR" dirty="0">
                <a:cs typeface="2  Koodak" panose="00000700000000000000" pitchFamily="2" charset="-78"/>
              </a:rPr>
              <a:t>در کارگاه هاي کوچک آرماتورها را با دست ــ کارگاه و آچار گوساله خم مي نمايند . ولي در کارگاه هـاي بـزرگ خم کـردن آرماتور بوسيله ي ماشين انجام مي شود . مسئول کارگاه آرماتوربندي بايد از روي نقشه تعداد و شکل هر آرماتور را تعيين نموده و به کارگران داده و خم کردن هر سري را دقيقاً زير نظر داشته باشد تا طول آرماتور و محل خم کردن و زاويه ي خم کـردن  و طول قلاب ها طبق نقشه انجام شـود . طول قلاب معمولا نبايد از 10 سانتي متر کمتر باشد . ميل گردها بايد از نوع ذکر شده در نقشه باشد. يکي از نکات اجرايي که بايد مد نظر قرار دهيم اين است که اگر ميل گرد خميدگي موضعي داشت مي بايد اين خميدگي قبلاً صاف گـرديده بعد اقدام به شکل دادن آرماتور بـشـود. بـراي صاف کـردن ميل گرد چکش کاري مجاز نيست . بلکه بايد بـه وسيله ي کشش اين کار را انجام دهيم </a:t>
            </a:r>
          </a:p>
          <a:p>
            <a:pPr marL="0" indent="0" algn="just" rtl="1">
              <a:buNone/>
            </a:pPr>
            <a:r>
              <a:rPr lang="fa-IR" dirty="0">
                <a:cs typeface="2  Koodak" panose="00000700000000000000" pitchFamily="2" charset="-78"/>
              </a:rPr>
              <a:t>آرماتورها بايد طوري بسته شود تا در موقع بتون ريزي از جـاي خـود تکـان نخورده و جـابـجـا نـشـونـد . </a:t>
            </a:r>
            <a:endParaRPr lang="en-US" dirty="0">
              <a:cs typeface="2  Koodak" panose="00000700000000000000" pitchFamily="2" charset="-78"/>
            </a:endParaRPr>
          </a:p>
        </p:txBody>
      </p:sp>
    </p:spTree>
    <p:extLst>
      <p:ext uri="{BB962C8B-B14F-4D97-AF65-F5344CB8AC3E}">
        <p14:creationId xmlns:p14="http://schemas.microsoft.com/office/powerpoint/2010/main" val="13549390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2  Titr" panose="00000700000000000000" pitchFamily="2" charset="-78"/>
              </a:rPr>
              <a:t>پی کنی آماتور بندی فنداسیون قالب بندی</a:t>
            </a:r>
            <a:endParaRPr lang="en-US" dirty="0">
              <a:cs typeface="2  Titr" panose="00000700000000000000" pitchFamily="2" charset="-78"/>
            </a:endParaRPr>
          </a:p>
        </p:txBody>
      </p:sp>
      <p:sp>
        <p:nvSpPr>
          <p:cNvPr id="3" name="Content Placeholder 2"/>
          <p:cNvSpPr>
            <a:spLocks noGrp="1"/>
          </p:cNvSpPr>
          <p:nvPr>
            <p:ph idx="1"/>
          </p:nvPr>
        </p:nvSpPr>
        <p:spPr>
          <a:xfrm>
            <a:off x="489398" y="2603500"/>
            <a:ext cx="11230378" cy="3526844"/>
          </a:xfrm>
        </p:spPr>
        <p:txBody>
          <a:bodyPr/>
          <a:lstStyle/>
          <a:p>
            <a:pPr marL="0" indent="0" algn="just" rtl="1">
              <a:buNone/>
            </a:pPr>
            <a:r>
              <a:rPr lang="fa-IR" dirty="0">
                <a:cs typeface="2  Koodak" panose="00000700000000000000" pitchFamily="2" charset="-78"/>
              </a:rPr>
              <a:t>آرمـاتـورهـاي تـا قطـر 12  ميلي متـر را مي تـوان بـا دسـت خـم نـمـود ولـي آرماتورهاي بزرگتر از 12  ميلي متر بهتر است با دستگاه مکانيکي مجهزبه فلکه خـم شـود قطر فـلکـه خـم متناسب بـا قطر آرماتور بوده و توسط مهندس محاسب و مهندس کارگاه تعيين مي شود </a:t>
            </a:r>
            <a:r>
              <a:rPr lang="fa-IR" dirty="0" smtClean="0">
                <a:cs typeface="2  Koodak" panose="00000700000000000000" pitchFamily="2" charset="-78"/>
              </a:rPr>
              <a:t>.</a:t>
            </a:r>
          </a:p>
          <a:p>
            <a:pPr marL="0" indent="0" algn="just" rtl="1">
              <a:buNone/>
            </a:pPr>
            <a:endParaRPr lang="fa-IR" dirty="0">
              <a:cs typeface="2  Koodak" panose="00000700000000000000" pitchFamily="2" charset="-78"/>
            </a:endParaRPr>
          </a:p>
          <a:p>
            <a:pPr marL="0" indent="0" algn="just" rtl="1">
              <a:buNone/>
            </a:pPr>
            <a:r>
              <a:rPr lang="fa-IR" dirty="0">
                <a:cs typeface="2  Koodak" panose="00000700000000000000" pitchFamily="2" charset="-78"/>
              </a:rPr>
              <a:t>کـلـيـه آرمـاتـورهـاي ساده بايد بـه قلاب ختم شود ولي آرماتورهـاي آجدار را مي توان به صورت گونيا خم نمود. سرعت خم کردن بايد متناسب با درجه ي حرارت محيط بـاشد و بايد بـا نظر مهندس کارگاه بطور تجربي تعيين شـود. اين نـکـتـه در کـارگـاه ما با توجه به گرماي هوا در منطقه حائز اهميت مي بـاشد کـه کما کان رعايت مي شـد . بايد از خم کردن آرماتورها در دماي کـمـتـر از پنج درجه ي سانتيگـراد خـودداري نمود . حتي المقدور بايد از بـاز کـردن خـم هـاي آرماتورهـاي شکل داده شده و مصرف آن خـودداري نـمـود.  بولت ها يا آرماتورهـاي انتظاري که براي اتصال شالوده بـه صفحه ستون به کار رفت تا سطح آرماتورهاي زيرين پي ادامه يافت تا انتهاي شمع بندي.</a:t>
            </a:r>
          </a:p>
          <a:p>
            <a:pPr marL="0" indent="0" algn="just" rtl="1">
              <a:buNone/>
            </a:pPr>
            <a:r>
              <a:rPr lang="fa-IR" dirty="0">
                <a:cs typeface="2  Koodak" panose="00000700000000000000" pitchFamily="2" charset="-78"/>
              </a:rPr>
              <a:t>کليه ي بولت ها درانتها داراي خـم نـود درجه می باشند. اين آرمـاتـورهـا بـه وسيله خاموت بـه يکـديگـر متصل شده و داخل فونداسيون به خوبي مستقر شدند و در داخل پي ادامه داشتند تا انتهاي شمع بندي. قـبـل از بـتـون ريزي يـک بـار ديگـر فاصله محور تـا محـور بولت ها کنترل می شود. </a:t>
            </a:r>
          </a:p>
          <a:p>
            <a:pPr marL="0" indent="0" algn="just" rtl="1">
              <a:buNone/>
            </a:pPr>
            <a:endParaRPr lang="en-US" dirty="0">
              <a:cs typeface="2  Koodak" panose="00000700000000000000" pitchFamily="2" charset="-78"/>
            </a:endParaRPr>
          </a:p>
        </p:txBody>
      </p:sp>
    </p:spTree>
    <p:extLst>
      <p:ext uri="{BB962C8B-B14F-4D97-AF65-F5344CB8AC3E}">
        <p14:creationId xmlns:p14="http://schemas.microsoft.com/office/powerpoint/2010/main" val="20854574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2  Titr" panose="00000700000000000000" pitchFamily="2" charset="-78"/>
              </a:rPr>
              <a:t>پی کنی آماتور بندی فنداسیون قالب بندی</a:t>
            </a:r>
            <a:endParaRPr lang="en-US" dirty="0">
              <a:cs typeface="2  Titr" panose="00000700000000000000" pitchFamily="2" charset="-78"/>
            </a:endParaRPr>
          </a:p>
        </p:txBody>
      </p:sp>
      <p:sp>
        <p:nvSpPr>
          <p:cNvPr id="3" name="Content Placeholder 2"/>
          <p:cNvSpPr>
            <a:spLocks noGrp="1"/>
          </p:cNvSpPr>
          <p:nvPr>
            <p:ph idx="1"/>
          </p:nvPr>
        </p:nvSpPr>
        <p:spPr>
          <a:xfrm>
            <a:off x="489398" y="2603500"/>
            <a:ext cx="11230378" cy="3526844"/>
          </a:xfrm>
        </p:spPr>
        <p:txBody>
          <a:bodyPr/>
          <a:lstStyle/>
          <a:p>
            <a:pPr marL="0" indent="0" algn="just" rtl="1">
              <a:buNone/>
            </a:pPr>
            <a:r>
              <a:rPr lang="fa-IR" dirty="0">
                <a:cs typeface="2  Koodak" panose="00000700000000000000" pitchFamily="2" charset="-78"/>
              </a:rPr>
              <a:t>خم کردن آرماتور : </a:t>
            </a:r>
          </a:p>
          <a:p>
            <a:pPr marL="0" indent="0" algn="just" rtl="1">
              <a:buNone/>
            </a:pPr>
            <a:r>
              <a:rPr lang="fa-IR" dirty="0">
                <a:cs typeface="2  Koodak" panose="00000700000000000000" pitchFamily="2" charset="-78"/>
              </a:rPr>
              <a:t>در کارگاه هاي کوچک آرماتورها را با دست ــ کارگاه و آچار گوساله خم مي نمايند . ولي در کارگاه هـاي بـزرگ خم کـردن آرماتور بوسيله ي ماشين انجام مي شود . مسئول کارگاه آرماتوربندي بايد از روي نقشه تعداد و شکل هر آرماتور را تعيين نموده و به کارگران داده و خم کردن هر سري را دقيقاً زير نظر داشته باشد تا طول آرماتور و محل خم کردن و زاويه ي خم کـردن  و طول قلاب ها طبق نقشه انجام شـود . طول قلاب معمولا نبايد از 10 سانتي متر کمتر باشد . ميل گردها بايد از نوع ذکر شده در نقشه باشد. يکي از نکات اجرايي که بايد مد نظر قرار دهيم اين است که اگر ميل گرد خميدگي موضعي داشت مي بايد اين خميدگي قبلاً صاف گـرديده بعد اقدام به شکل دادن آرماتور بـشـود. بـراي صاف کـردن ميل گرد چکش کاري مجاز نيست . بلکه بايد بـه وسيله ي کشش اين کار را انجام دهيم </a:t>
            </a:r>
          </a:p>
          <a:p>
            <a:pPr marL="0" indent="0" algn="just" rtl="1">
              <a:buNone/>
            </a:pPr>
            <a:r>
              <a:rPr lang="fa-IR" dirty="0">
                <a:cs typeface="2  Koodak" panose="00000700000000000000" pitchFamily="2" charset="-78"/>
              </a:rPr>
              <a:t>آرماتورها بايد طوري بسته شود تا در موقع بتون ريزي از جـاي خـود تکـان نخورده و جـابـجـا نـشـونـد . </a:t>
            </a:r>
            <a:endParaRPr lang="en-US" dirty="0">
              <a:cs typeface="2  Koodak" panose="00000700000000000000" pitchFamily="2" charset="-78"/>
            </a:endParaRPr>
          </a:p>
        </p:txBody>
      </p:sp>
    </p:spTree>
    <p:extLst>
      <p:ext uri="{BB962C8B-B14F-4D97-AF65-F5344CB8AC3E}">
        <p14:creationId xmlns:p14="http://schemas.microsoft.com/office/powerpoint/2010/main" val="21670919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2  Titr" panose="00000700000000000000" pitchFamily="2" charset="-78"/>
              </a:rPr>
              <a:t>پی کنی آماتور بندی فنداسیون قالب بندی</a:t>
            </a:r>
            <a:endParaRPr lang="en-US" dirty="0">
              <a:cs typeface="2  Titr" panose="00000700000000000000" pitchFamily="2" charset="-78"/>
            </a:endParaRPr>
          </a:p>
        </p:txBody>
      </p:sp>
      <p:sp>
        <p:nvSpPr>
          <p:cNvPr id="3" name="Content Placeholder 2"/>
          <p:cNvSpPr>
            <a:spLocks noGrp="1"/>
          </p:cNvSpPr>
          <p:nvPr>
            <p:ph idx="1"/>
          </p:nvPr>
        </p:nvSpPr>
        <p:spPr>
          <a:xfrm>
            <a:off x="489398" y="2603500"/>
            <a:ext cx="11230378" cy="3526844"/>
          </a:xfrm>
        </p:spPr>
        <p:txBody>
          <a:bodyPr/>
          <a:lstStyle/>
          <a:p>
            <a:pPr marL="0" indent="0" algn="just" rtl="1">
              <a:buNone/>
            </a:pPr>
            <a:r>
              <a:rPr lang="fa-IR" dirty="0" smtClean="0">
                <a:cs typeface="2  Koodak" panose="00000700000000000000" pitchFamily="2" charset="-78"/>
              </a:rPr>
              <a:t>سپس در این مرحله با نظارت مهندس ناظر شروع به كار گذاشتن صفحات بيس پليت بر روي بولت هاانجام می شود . تمام صفحات را به وسيله تراز دستي و آجر و مهره هاي نصب شده بر روي بولت ها و صفحه بيس پليت ترازمی نماییم. در اين موقع کارگاه جهت بتون ريزي فونداسيون آماده شده . البته لازم ذكر است كه ميل گردها را جهت استحكام بيشتر با خال جوش به هم وصل می شود.</a:t>
            </a:r>
          </a:p>
          <a:p>
            <a:pPr marL="0" indent="0" algn="just" rtl="1">
              <a:buNone/>
            </a:pPr>
            <a:endParaRPr lang="en-US" dirty="0">
              <a:cs typeface="2  Koodak" panose="00000700000000000000" pitchFamily="2" charset="-78"/>
            </a:endParaRPr>
          </a:p>
        </p:txBody>
      </p:sp>
    </p:spTree>
    <p:extLst>
      <p:ext uri="{BB962C8B-B14F-4D97-AF65-F5344CB8AC3E}">
        <p14:creationId xmlns:p14="http://schemas.microsoft.com/office/powerpoint/2010/main" val="2470944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2  Titr" panose="00000700000000000000" pitchFamily="2" charset="-78"/>
              </a:rPr>
              <a:t>پی کنی آماتور بندی فنداسیون قالب بندی</a:t>
            </a:r>
            <a:endParaRPr lang="en-US" dirty="0">
              <a:cs typeface="2  Titr" panose="00000700000000000000" pitchFamily="2" charset="-78"/>
            </a:endParaRPr>
          </a:p>
        </p:txBody>
      </p:sp>
      <p:sp>
        <p:nvSpPr>
          <p:cNvPr id="3" name="Content Placeholder 2"/>
          <p:cNvSpPr>
            <a:spLocks noGrp="1"/>
          </p:cNvSpPr>
          <p:nvPr>
            <p:ph idx="1"/>
          </p:nvPr>
        </p:nvSpPr>
        <p:spPr>
          <a:xfrm>
            <a:off x="489398" y="2923504"/>
            <a:ext cx="11230378" cy="3206840"/>
          </a:xfrm>
        </p:spPr>
        <p:txBody>
          <a:bodyPr/>
          <a:lstStyle/>
          <a:p>
            <a:pPr marL="0" indent="0" algn="just" rtl="1">
              <a:buNone/>
            </a:pPr>
            <a:r>
              <a:rPr lang="fa-IR" b="1" dirty="0" smtClean="0">
                <a:cs typeface="2  Koodak" panose="00000700000000000000" pitchFamily="2" charset="-78"/>
              </a:rPr>
              <a:t>مرحله قالب بندی و انواع آن</a:t>
            </a:r>
          </a:p>
          <a:p>
            <a:pPr marL="0" indent="0" algn="just" rtl="1">
              <a:buNone/>
            </a:pPr>
            <a:r>
              <a:rPr lang="fa-IR" b="1" dirty="0" smtClean="0">
                <a:cs typeface="2  Koodak" panose="00000700000000000000" pitchFamily="2" charset="-78"/>
              </a:rPr>
              <a:t>قالب آجری : </a:t>
            </a:r>
          </a:p>
          <a:p>
            <a:pPr marL="0" indent="0" algn="just" rtl="1">
              <a:buNone/>
            </a:pPr>
            <a:r>
              <a:rPr lang="fa-IR" b="1" dirty="0" smtClean="0">
                <a:cs typeface="2  Koodak" panose="00000700000000000000" pitchFamily="2" charset="-78"/>
              </a:rPr>
              <a:t>که بهترین حالات قالب بندی است زیرا بعد از بتن ریزی دوباره می توان از آجرها استفاده کرد و همچنین شکل پذیری بالای آن قابلیت عمده ای برای قالب آجری به حساب می آید بدین ترتیب که به عرض مورد نظر همچنین ارتفاع در نظر گرفته شده برای فنداسیون یک دیوار آجری معمولاً ۱۰</a:t>
            </a:r>
            <a:r>
              <a:rPr lang="en-US" b="1" dirty="0" smtClean="0">
                <a:cs typeface="2  Koodak" panose="00000700000000000000" pitchFamily="2" charset="-78"/>
              </a:rPr>
              <a:t>cm </a:t>
            </a:r>
            <a:r>
              <a:rPr lang="fa-IR" b="1" dirty="0" smtClean="0">
                <a:cs typeface="2  Koodak" panose="00000700000000000000" pitchFamily="2" charset="-78"/>
              </a:rPr>
              <a:t>اجرا می کنند و قسمتهای داخلی آن را با پلاستیک می پوشاند تا آب بتن توسط آجرها جذب شده هم آجرها بعداً راحتر از بتن جذب شوند ولی برای کلافهای قایم و فوقانی از قالب آجری نمی توان استفاده کرد .</a:t>
            </a:r>
          </a:p>
          <a:p>
            <a:pPr marL="0" indent="0" algn="just" rtl="1">
              <a:buNone/>
            </a:pPr>
            <a:endParaRPr lang="en-US" dirty="0">
              <a:cs typeface="2  Koodak" panose="00000700000000000000" pitchFamily="2" charset="-78"/>
            </a:endParaRPr>
          </a:p>
        </p:txBody>
      </p:sp>
    </p:spTree>
    <p:extLst>
      <p:ext uri="{BB962C8B-B14F-4D97-AF65-F5344CB8AC3E}">
        <p14:creationId xmlns:p14="http://schemas.microsoft.com/office/powerpoint/2010/main" val="12600999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2  Titr" panose="00000700000000000000" pitchFamily="2" charset="-78"/>
              </a:rPr>
              <a:t>پی کنی آماتور بندی فنداسیون قالب بندی</a:t>
            </a:r>
            <a:endParaRPr lang="en-US" dirty="0">
              <a:cs typeface="2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1918952" y="2417880"/>
            <a:ext cx="7510595" cy="3976197"/>
          </a:xfrm>
          <a:prstGeom prst="roundRect">
            <a:avLst>
              <a:gd name="adj" fmla="val 271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484772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2  Titr" panose="00000700000000000000" pitchFamily="2" charset="-78"/>
              </a:rPr>
              <a:t>پی کنی آماتور بندی فنداسیون قالب بندی</a:t>
            </a:r>
            <a:endParaRPr lang="en-US" dirty="0">
              <a:cs typeface="2  Titr" panose="00000700000000000000" pitchFamily="2" charset="-78"/>
            </a:endParaRPr>
          </a:p>
        </p:txBody>
      </p:sp>
      <p:pic>
        <p:nvPicPr>
          <p:cNvPr id="4" name="Picture 3" descr="http://s1.picofile.com/file/6614788728/NOKIA_N80_433.jpg"/>
          <p:cNvPicPr/>
          <p:nvPr/>
        </p:nvPicPr>
        <p:blipFill>
          <a:blip r:embed="rId2"/>
          <a:srcRect/>
          <a:stretch>
            <a:fillRect/>
          </a:stretch>
        </p:blipFill>
        <p:spPr bwMode="auto">
          <a:xfrm>
            <a:off x="2331076" y="2592543"/>
            <a:ext cx="7219481" cy="3859771"/>
          </a:xfrm>
          <a:prstGeom prst="roundRect">
            <a:avLst>
              <a:gd name="adj" fmla="val 765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661578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2  Titr" panose="00000700000000000000" pitchFamily="2" charset="-78"/>
              </a:rPr>
              <a:t>پی کنی آماتور بندی فنداسیون قالب بندی</a:t>
            </a:r>
            <a:endParaRPr lang="en-US" dirty="0">
              <a:cs typeface="2  Titr" panose="00000700000000000000" pitchFamily="2" charset="-78"/>
            </a:endParaRPr>
          </a:p>
        </p:txBody>
      </p:sp>
      <p:sp>
        <p:nvSpPr>
          <p:cNvPr id="3" name="Content Placeholder 2"/>
          <p:cNvSpPr>
            <a:spLocks noGrp="1"/>
          </p:cNvSpPr>
          <p:nvPr>
            <p:ph idx="1"/>
          </p:nvPr>
        </p:nvSpPr>
        <p:spPr>
          <a:xfrm>
            <a:off x="6297770" y="2475327"/>
            <a:ext cx="4314423" cy="3643429"/>
          </a:xfrm>
        </p:spPr>
        <p:txBody>
          <a:bodyPr>
            <a:normAutofit fontScale="85000" lnSpcReduction="10000"/>
          </a:bodyPr>
          <a:lstStyle/>
          <a:p>
            <a:pPr marL="0" indent="0" algn="ctr" rtl="1">
              <a:buNone/>
            </a:pPr>
            <a:r>
              <a:rPr lang="fa-IR" sz="2600" dirty="0" smtClean="0">
                <a:cs typeface="2  Koodak" panose="00000700000000000000" pitchFamily="2" charset="-78"/>
              </a:rPr>
              <a:t>قالب </a:t>
            </a:r>
            <a:r>
              <a:rPr lang="fa-IR" sz="2600" dirty="0">
                <a:cs typeface="2  Koodak" panose="00000700000000000000" pitchFamily="2" charset="-78"/>
              </a:rPr>
              <a:t>تخته ای :</a:t>
            </a:r>
          </a:p>
          <a:p>
            <a:pPr marL="0" indent="0" algn="ctr" rtl="1">
              <a:buNone/>
            </a:pPr>
            <a:r>
              <a:rPr lang="fa-IR" sz="2600" dirty="0">
                <a:cs typeface="2  Koodak" panose="00000700000000000000" pitchFamily="2" charset="-78"/>
              </a:rPr>
              <a:t>که بیشتر برای کلافهای قایم و فوقانی مورد استفاده قرار می گیرد و برای کلافهای تحتانی هم اگر مقرون به صرفه باشد و همچنین قالب تخته ای موجود باشد می توان استفاده کرد و تخته ها قبل از قالب بندی روغن کاری می شوند تا هم آب بتن توسط تخته ها جذب نشود هم قالب ها راحت تر از بنتن جدا شوند که همان کار پلاستیک در قالب آجری را انجام می دهد . </a:t>
            </a:r>
          </a:p>
          <a:p>
            <a:pPr marL="0" indent="0" algn="just" rtl="1">
              <a:buNone/>
            </a:pPr>
            <a:r>
              <a:rPr lang="fa-IR" dirty="0">
                <a:cs typeface="2  Koodak" panose="00000700000000000000" pitchFamily="2" charset="-78"/>
              </a:rPr>
              <a:t> </a:t>
            </a:r>
          </a:p>
        </p:txBody>
      </p:sp>
      <p:pic>
        <p:nvPicPr>
          <p:cNvPr id="6" name="Picture 5"/>
          <p:cNvPicPr>
            <a:picLocks noChangeAspect="1"/>
          </p:cNvPicPr>
          <p:nvPr/>
        </p:nvPicPr>
        <p:blipFill>
          <a:blip r:embed="rId2"/>
          <a:stretch>
            <a:fillRect/>
          </a:stretch>
        </p:blipFill>
        <p:spPr>
          <a:xfrm>
            <a:off x="1410749" y="2475326"/>
            <a:ext cx="4577927" cy="3643429"/>
          </a:xfrm>
          <a:prstGeom prst="roundRect">
            <a:avLst>
              <a:gd name="adj" fmla="val 505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53858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2  Titr" panose="00000700000000000000" pitchFamily="2" charset="-78"/>
              </a:rPr>
              <a:t>پی کنی آماتور بندی فنداسیون قالب بندی</a:t>
            </a:r>
            <a:endParaRPr lang="en-US" dirty="0">
              <a:cs typeface="2  Titr" panose="00000700000000000000" pitchFamily="2" charset="-78"/>
            </a:endParaRPr>
          </a:p>
        </p:txBody>
      </p:sp>
      <p:sp>
        <p:nvSpPr>
          <p:cNvPr id="3" name="Content Placeholder 2"/>
          <p:cNvSpPr>
            <a:spLocks noGrp="1"/>
          </p:cNvSpPr>
          <p:nvPr>
            <p:ph idx="1"/>
          </p:nvPr>
        </p:nvSpPr>
        <p:spPr>
          <a:xfrm>
            <a:off x="489398" y="2884868"/>
            <a:ext cx="11230378" cy="3245476"/>
          </a:xfrm>
        </p:spPr>
        <p:txBody>
          <a:bodyPr/>
          <a:lstStyle/>
          <a:p>
            <a:pPr marL="0" indent="0" algn="just" rtl="1">
              <a:buNone/>
            </a:pPr>
            <a:r>
              <a:rPr lang="fa-IR" dirty="0" smtClean="0">
                <a:cs typeface="2  Koodak" panose="00000700000000000000" pitchFamily="2" charset="-78"/>
              </a:rPr>
              <a:t>قالب </a:t>
            </a:r>
            <a:r>
              <a:rPr lang="fa-IR" dirty="0">
                <a:cs typeface="2  Koodak" panose="00000700000000000000" pitchFamily="2" charset="-78"/>
              </a:rPr>
              <a:t>فلزی : </a:t>
            </a:r>
          </a:p>
          <a:p>
            <a:pPr marL="0" indent="0" algn="just" rtl="1">
              <a:buNone/>
            </a:pPr>
            <a:r>
              <a:rPr lang="fa-IR" dirty="0">
                <a:cs typeface="2  Koodak" panose="00000700000000000000" pitchFamily="2" charset="-78"/>
              </a:rPr>
              <a:t>از قالب فلزی هم می تولن برای کلاف تحتانی استفاده کرد ولی برای پروژه های کوچک مقرون به صرفه نیست این قالب ها هم قبل بسته شدن روغن کاری میشوند ولی در اینجا جذب آب دیگر مد نظر نیست .</a:t>
            </a:r>
          </a:p>
          <a:p>
            <a:pPr marL="0" indent="0" algn="just" rtl="1">
              <a:buNone/>
            </a:pPr>
            <a:r>
              <a:rPr lang="fa-IR" dirty="0">
                <a:cs typeface="2  Koodak" panose="00000700000000000000" pitchFamily="2" charset="-78"/>
              </a:rPr>
              <a:t>ـ حالتی هم است که خاک منطقه به عنوان قالب عمل میکند در این موارد پی را به عرض و عمق مورد نظر کند بعد دیواره های پی را با پلاستیک می پوشانند و زمین خود نقش قالب را ایفا می کند و نیازی به قالب نیست و عایق بندی به علت این است که آب بتن جذب نشده و نسبت آب به سیمان بتن تغییر نکند .</a:t>
            </a:r>
          </a:p>
          <a:p>
            <a:pPr marL="0" indent="0" algn="just" rtl="1">
              <a:buNone/>
            </a:pPr>
            <a:r>
              <a:rPr lang="fa-IR" dirty="0">
                <a:cs typeface="2  Koodak" panose="00000700000000000000" pitchFamily="2" charset="-78"/>
              </a:rPr>
              <a:t>در محل اتصال کلافهای قائم به تحتانی میلگردهای انتظار قرار داده می شوند تا بعد از بتن ریزی آرماتورهای آن به این آرماتورهای انتظار بسته </a:t>
            </a:r>
            <a:r>
              <a:rPr lang="fa-IR" dirty="0" smtClean="0">
                <a:cs typeface="2  Koodak" panose="00000700000000000000" pitchFamily="2" charset="-78"/>
              </a:rPr>
              <a:t>شوند</a:t>
            </a:r>
            <a:endParaRPr lang="fa-IR" dirty="0">
              <a:cs typeface="2  Koodak" panose="00000700000000000000" pitchFamily="2" charset="-78"/>
            </a:endParaRPr>
          </a:p>
        </p:txBody>
      </p:sp>
    </p:spTree>
    <p:extLst>
      <p:ext uri="{BB962C8B-B14F-4D97-AF65-F5344CB8AC3E}">
        <p14:creationId xmlns:p14="http://schemas.microsoft.com/office/powerpoint/2010/main" val="29873644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61" y="637025"/>
            <a:ext cx="3661744" cy="1011470"/>
          </a:xfrm>
        </p:spPr>
        <p:txBody>
          <a:bodyPr/>
          <a:lstStyle/>
          <a:p>
            <a:pPr algn="ctr"/>
            <a:r>
              <a:rPr lang="fa-IR" dirty="0">
                <a:cs typeface="2  Titr" panose="00000700000000000000" pitchFamily="2" charset="-78"/>
              </a:rPr>
              <a:t>پی کنی آماتور بندی فنداسیون قالب بندی</a:t>
            </a:r>
            <a:endParaRPr lang="en-US" dirty="0">
              <a:cs typeface="2  Titr" panose="00000700000000000000" pitchFamily="2" charset="-78"/>
            </a:endParaRPr>
          </a:p>
        </p:txBody>
      </p:sp>
      <p:sp>
        <p:nvSpPr>
          <p:cNvPr id="3" name="Content Placeholder 2"/>
          <p:cNvSpPr>
            <a:spLocks noGrp="1"/>
          </p:cNvSpPr>
          <p:nvPr>
            <p:ph idx="1"/>
          </p:nvPr>
        </p:nvSpPr>
        <p:spPr>
          <a:xfrm>
            <a:off x="5022762" y="1946951"/>
            <a:ext cx="6748528" cy="3920544"/>
          </a:xfrm>
        </p:spPr>
        <p:txBody>
          <a:bodyPr/>
          <a:lstStyle/>
          <a:p>
            <a:pPr marL="0" indent="0" algn="just" rtl="1">
              <a:buNone/>
            </a:pPr>
            <a:r>
              <a:rPr lang="fa-IR" dirty="0">
                <a:cs typeface="2  Koodak" panose="00000700000000000000" pitchFamily="2" charset="-78"/>
              </a:rPr>
              <a:t>پی کنی : </a:t>
            </a:r>
          </a:p>
          <a:p>
            <a:pPr marL="0" indent="0" algn="just" rtl="1">
              <a:buNone/>
            </a:pPr>
            <a:r>
              <a:rPr lang="fa-IR" dirty="0">
                <a:cs typeface="2  Koodak" panose="00000700000000000000" pitchFamily="2" charset="-78"/>
              </a:rPr>
              <a:t>عرض و ارتفاع پی با توجه بارهای وارده و مقاومت خاک منطقه وعرض دیوارها یی که روی آن اجرا خواهند شد محاسبه شده و بعد پلان فنداسیون با توجه به پلان تیپ بندی ومحل قرار گیری ستونها طراحی و آکس بندی میگردد و از روی پلان فنداسیون توسط ریسمان آکسها را مشخص و بعد با گچ عرض پی کنی که باید پی کنی شود مشخص میشود </a:t>
            </a:r>
            <a:r>
              <a:rPr lang="fa-IR" dirty="0" smtClean="0">
                <a:cs typeface="2  Koodak" panose="00000700000000000000" pitchFamily="2" charset="-78"/>
              </a:rPr>
              <a:t>. رنگ </a:t>
            </a:r>
            <a:r>
              <a:rPr lang="fa-IR" dirty="0">
                <a:cs typeface="2  Koodak" panose="00000700000000000000" pitchFamily="2" charset="-78"/>
              </a:rPr>
              <a:t>ساختمان ریخته می شود بعد پی کنی با دست یا به صورت مکانیکی با بیل مکانیکی انجام می گیرد که این مرحله برای تمام انواع ساختمان ها چه اسکلت فولادی و چه اسکلت بتنی و بنایی مشترک است</a:t>
            </a:r>
          </a:p>
          <a:p>
            <a:pPr marL="0" indent="0" algn="just" rtl="1">
              <a:buNone/>
            </a:pPr>
            <a:endParaRPr lang="en-US" dirty="0">
              <a:cs typeface="2  Koodak" panose="00000700000000000000" pitchFamily="2" charset="-78"/>
            </a:endParaRPr>
          </a:p>
        </p:txBody>
      </p:sp>
      <p:pic>
        <p:nvPicPr>
          <p:cNvPr id="4" name="Picture 3"/>
          <p:cNvPicPr>
            <a:picLocks noChangeAspect="1"/>
          </p:cNvPicPr>
          <p:nvPr/>
        </p:nvPicPr>
        <p:blipFill>
          <a:blip r:embed="rId2"/>
          <a:stretch>
            <a:fillRect/>
          </a:stretch>
        </p:blipFill>
        <p:spPr>
          <a:xfrm>
            <a:off x="1024214" y="1946951"/>
            <a:ext cx="3054637" cy="4072849"/>
          </a:xfrm>
          <a:prstGeom prst="roundRect">
            <a:avLst>
              <a:gd name="adj" fmla="val 697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337756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2  Titr" panose="00000700000000000000" pitchFamily="2" charset="-78"/>
              </a:rPr>
              <a:t>پی کنی آماتور بندی فنداسیون قالب بندی</a:t>
            </a:r>
            <a:endParaRPr lang="en-US" dirty="0">
              <a:cs typeface="2  Titr" panose="00000700000000000000" pitchFamily="2" charset="-78"/>
            </a:endParaRPr>
          </a:p>
        </p:txBody>
      </p:sp>
      <p:pic>
        <p:nvPicPr>
          <p:cNvPr id="4" name="Picture 3" descr="hosseinrashidi.blogfa.com"/>
          <p:cNvPicPr/>
          <p:nvPr/>
        </p:nvPicPr>
        <p:blipFill>
          <a:blip r:embed="rId2"/>
          <a:srcRect/>
          <a:stretch>
            <a:fillRect/>
          </a:stretch>
        </p:blipFill>
        <p:spPr bwMode="auto">
          <a:xfrm>
            <a:off x="7495503" y="2474203"/>
            <a:ext cx="2627292" cy="3944454"/>
          </a:xfrm>
          <a:prstGeom prst="roundRect">
            <a:avLst>
              <a:gd name="adj" fmla="val 59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3"/>
          <a:stretch>
            <a:fillRect/>
          </a:stretch>
        </p:blipFill>
        <p:spPr>
          <a:xfrm>
            <a:off x="1432849" y="2474203"/>
            <a:ext cx="5230821" cy="3944454"/>
          </a:xfrm>
          <a:prstGeom prst="roundRect">
            <a:avLst>
              <a:gd name="adj" fmla="val 295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756478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2  Titr" panose="00000700000000000000" pitchFamily="2" charset="-78"/>
              </a:rPr>
              <a:t>پی کنی آماتور بندی فنداسیون قالب بندی</a:t>
            </a:r>
            <a:endParaRPr lang="en-US" dirty="0">
              <a:cs typeface="2  Titr" panose="00000700000000000000" pitchFamily="2" charset="-78"/>
            </a:endParaRPr>
          </a:p>
        </p:txBody>
      </p:sp>
      <p:sp>
        <p:nvSpPr>
          <p:cNvPr id="3" name="Content Placeholder 2"/>
          <p:cNvSpPr>
            <a:spLocks noGrp="1"/>
          </p:cNvSpPr>
          <p:nvPr>
            <p:ph idx="1"/>
          </p:nvPr>
        </p:nvSpPr>
        <p:spPr>
          <a:xfrm>
            <a:off x="489398" y="2434108"/>
            <a:ext cx="11230378" cy="4250027"/>
          </a:xfrm>
        </p:spPr>
        <p:txBody>
          <a:bodyPr>
            <a:noAutofit/>
          </a:bodyPr>
          <a:lstStyle/>
          <a:p>
            <a:pPr marL="0" indent="0" algn="ctr" rtl="1">
              <a:buNone/>
            </a:pPr>
            <a:r>
              <a:rPr lang="fa-IR" dirty="0">
                <a:cs typeface="2  Koodak" panose="00000700000000000000" pitchFamily="2" charset="-78"/>
              </a:rPr>
              <a:t>مقاومت خاک مناطق مختلف شهری در دفاتر فنی فعال ، شهرداری ، مسکن و شهرسازی واستانداری موجود می باشد برای ساختمانهای بنایی مقاومت خاک را می توان با بازدید از محل نیز تخمین زد به شرح زیر </a:t>
            </a:r>
            <a:r>
              <a:rPr lang="fa-IR" dirty="0" smtClean="0">
                <a:cs typeface="2  Koodak" panose="00000700000000000000" pitchFamily="2" charset="-78"/>
              </a:rPr>
              <a:t>:</a:t>
            </a:r>
          </a:p>
          <a:p>
            <a:pPr marL="0" indent="0" algn="r" rtl="1">
              <a:buNone/>
            </a:pPr>
            <a:endParaRPr lang="fa-IR" dirty="0">
              <a:cs typeface="2  Koodak" panose="00000700000000000000" pitchFamily="2" charset="-78"/>
            </a:endParaRPr>
          </a:p>
          <a:p>
            <a:pPr algn="r" rtl="1">
              <a:buFont typeface="Wingdings" panose="05000000000000000000" pitchFamily="2" charset="2"/>
              <a:buChar char="v"/>
            </a:pPr>
            <a:r>
              <a:rPr lang="fa-IR" dirty="0">
                <a:cs typeface="2  Koodak" panose="00000700000000000000" pitchFamily="2" charset="-78"/>
              </a:rPr>
              <a:t>ـ خاک دستی فاقد مقاومت لازم برای پی سازی است که باید برداشته شود .</a:t>
            </a:r>
          </a:p>
          <a:p>
            <a:pPr algn="r" rtl="1">
              <a:buFont typeface="Wingdings" panose="05000000000000000000" pitchFamily="2" charset="2"/>
              <a:buChar char="v"/>
            </a:pPr>
            <a:r>
              <a:rPr lang="fa-IR" dirty="0">
                <a:cs typeface="2  Koodak" panose="00000700000000000000" pitchFamily="2" charset="-78"/>
              </a:rPr>
              <a:t>ـ خاک شن وماسه ای ( خاک دج ) دارای مقاومت خوب در حدود </a:t>
            </a:r>
          </a:p>
          <a:p>
            <a:pPr algn="r" rtl="1">
              <a:buFont typeface="Wingdings" panose="05000000000000000000" pitchFamily="2" charset="2"/>
              <a:buChar char="v"/>
            </a:pPr>
            <a:r>
              <a:rPr lang="fa-IR" dirty="0">
                <a:cs typeface="2  Koodak" panose="00000700000000000000" pitchFamily="2" charset="-78"/>
              </a:rPr>
              <a:t>  1.5-2.5 3.5</a:t>
            </a:r>
            <a:r>
              <a:rPr lang="en-US" dirty="0">
                <a:cs typeface="2  Koodak" panose="00000700000000000000" pitchFamily="2" charset="-78"/>
              </a:rPr>
              <a:t>kg/cm2 </a:t>
            </a:r>
          </a:p>
          <a:p>
            <a:pPr algn="r" rtl="1">
              <a:buFont typeface="Wingdings" panose="05000000000000000000" pitchFamily="2" charset="2"/>
              <a:buChar char="v"/>
            </a:pPr>
            <a:r>
              <a:rPr lang="en-US" dirty="0">
                <a:cs typeface="2  Koodak" panose="00000700000000000000" pitchFamily="2" charset="-78"/>
              </a:rPr>
              <a:t>ـ </a:t>
            </a:r>
            <a:r>
              <a:rPr lang="fa-IR" dirty="0">
                <a:cs typeface="2  Koodak" panose="00000700000000000000" pitchFamily="2" charset="-78"/>
              </a:rPr>
              <a:t>خاک رس خشک دارای مقاومت نسبتاً خوب در حدود</a:t>
            </a:r>
          </a:p>
          <a:p>
            <a:pPr algn="r" rtl="1">
              <a:buFont typeface="Wingdings" panose="05000000000000000000" pitchFamily="2" charset="2"/>
              <a:buChar char="v"/>
            </a:pPr>
            <a:r>
              <a:rPr lang="fa-IR" dirty="0">
                <a:cs typeface="2  Koodak" panose="00000700000000000000" pitchFamily="2" charset="-78"/>
              </a:rPr>
              <a:t>1-1.5 2 </a:t>
            </a:r>
            <a:r>
              <a:rPr lang="en-US" dirty="0" smtClean="0">
                <a:cs typeface="2  Koodak" panose="00000700000000000000" pitchFamily="2" charset="-78"/>
              </a:rPr>
              <a:t>kg/cm2</a:t>
            </a:r>
            <a:endParaRPr lang="en-US" dirty="0">
              <a:cs typeface="2  Koodak" panose="00000700000000000000" pitchFamily="2" charset="-78"/>
            </a:endParaRPr>
          </a:p>
          <a:p>
            <a:pPr algn="r" rtl="1">
              <a:buFont typeface="Wingdings" panose="05000000000000000000" pitchFamily="2" charset="2"/>
              <a:buChar char="v"/>
            </a:pPr>
            <a:r>
              <a:rPr lang="en-US" dirty="0">
                <a:cs typeface="2  Koodak" panose="00000700000000000000" pitchFamily="2" charset="-78"/>
              </a:rPr>
              <a:t>ـ </a:t>
            </a:r>
            <a:r>
              <a:rPr lang="fa-IR" dirty="0">
                <a:cs typeface="2  Koodak" panose="00000700000000000000" pitchFamily="2" charset="-78"/>
              </a:rPr>
              <a:t>خاک رس مرطوب فاقد مقاومت لازم است </a:t>
            </a:r>
            <a:r>
              <a:rPr lang="fa-IR" dirty="0" smtClean="0">
                <a:cs typeface="2  Koodak" panose="00000700000000000000" pitchFamily="2" charset="-78"/>
              </a:rPr>
              <a:t>.</a:t>
            </a:r>
          </a:p>
          <a:p>
            <a:pPr algn="r" rtl="1">
              <a:buFont typeface="Wingdings" panose="05000000000000000000" pitchFamily="2" charset="2"/>
              <a:buChar char="v"/>
            </a:pPr>
            <a:r>
              <a:rPr lang="fa-IR" dirty="0" smtClean="0">
                <a:cs typeface="2  Koodak" panose="00000700000000000000" pitchFamily="2" charset="-78"/>
              </a:rPr>
              <a:t>هم </a:t>
            </a:r>
            <a:r>
              <a:rPr lang="fa-IR" dirty="0">
                <a:cs typeface="2  Koodak" panose="00000700000000000000" pitchFamily="2" charset="-78"/>
              </a:rPr>
              <a:t>چنین از روش آزمایش در محل توسط کیسه های سیمان نیزمی توان مقاومت نهایی بعد مقاومت مجاز را محاسبه کرد .</a:t>
            </a:r>
          </a:p>
          <a:p>
            <a:pPr algn="r" rtl="1">
              <a:buFont typeface="Wingdings" panose="05000000000000000000" pitchFamily="2" charset="2"/>
              <a:buChar char="v"/>
            </a:pPr>
            <a:endParaRPr lang="en-US" sz="1600" dirty="0">
              <a:cs typeface="2  Koodak" panose="00000700000000000000" pitchFamily="2" charset="-78"/>
            </a:endParaRPr>
          </a:p>
        </p:txBody>
      </p:sp>
    </p:spTree>
    <p:extLst>
      <p:ext uri="{BB962C8B-B14F-4D97-AF65-F5344CB8AC3E}">
        <p14:creationId xmlns:p14="http://schemas.microsoft.com/office/powerpoint/2010/main" val="8398506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2  Titr" panose="00000700000000000000" pitchFamily="2" charset="-78"/>
              </a:rPr>
              <a:t>پی کنی آماتور بندی فنداسیون قالب بندی</a:t>
            </a:r>
            <a:endParaRPr lang="en-US" dirty="0">
              <a:cs typeface="2  Titr" panose="00000700000000000000" pitchFamily="2" charset="-78"/>
            </a:endParaRPr>
          </a:p>
        </p:txBody>
      </p:sp>
      <p:pic>
        <p:nvPicPr>
          <p:cNvPr id="4" name="Picture 3"/>
          <p:cNvPicPr>
            <a:picLocks noChangeAspect="1"/>
          </p:cNvPicPr>
          <p:nvPr/>
        </p:nvPicPr>
        <p:blipFill>
          <a:blip r:embed="rId2"/>
          <a:stretch>
            <a:fillRect/>
          </a:stretch>
        </p:blipFill>
        <p:spPr>
          <a:xfrm>
            <a:off x="2816329" y="2601533"/>
            <a:ext cx="6197113" cy="3778908"/>
          </a:xfrm>
          <a:prstGeom prst="roundRect">
            <a:avLst>
              <a:gd name="adj" fmla="val 551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387971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924" y="508478"/>
            <a:ext cx="5141271" cy="727894"/>
          </a:xfrm>
        </p:spPr>
        <p:txBody>
          <a:bodyPr>
            <a:normAutofit/>
          </a:bodyPr>
          <a:lstStyle/>
          <a:p>
            <a:pPr algn="ctr"/>
            <a:r>
              <a:rPr lang="fa-IR" sz="2400" dirty="0">
                <a:cs typeface="2  Titr" panose="00000700000000000000" pitchFamily="2" charset="-78"/>
              </a:rPr>
              <a:t>پی کنی آماتور بندی فنداسیون قالب بندی</a:t>
            </a:r>
            <a:endParaRPr lang="en-US" sz="2400" dirty="0">
              <a:cs typeface="2  Titr" panose="00000700000000000000" pitchFamily="2" charset="-78"/>
            </a:endParaRPr>
          </a:p>
        </p:txBody>
      </p:sp>
      <p:sp>
        <p:nvSpPr>
          <p:cNvPr id="3" name="Content Placeholder 2"/>
          <p:cNvSpPr>
            <a:spLocks noGrp="1"/>
          </p:cNvSpPr>
          <p:nvPr>
            <p:ph type="body" sz="half" idx="2"/>
          </p:nvPr>
        </p:nvSpPr>
        <p:spPr>
          <a:xfrm>
            <a:off x="643362" y="1841678"/>
            <a:ext cx="4882394" cy="4262907"/>
          </a:xfrm>
        </p:spPr>
        <p:txBody>
          <a:bodyPr>
            <a:normAutofit/>
          </a:bodyPr>
          <a:lstStyle/>
          <a:p>
            <a:pPr marL="0" indent="0" algn="just" rtl="1">
              <a:buNone/>
            </a:pPr>
            <a:r>
              <a:rPr lang="fa-IR" sz="1800" dirty="0">
                <a:solidFill>
                  <a:schemeClr val="bg1"/>
                </a:solidFill>
                <a:cs typeface="2  Koodak" panose="00000700000000000000" pitchFamily="2" charset="-78"/>
              </a:rPr>
              <a:t>آرماتور بندی فنداسیون </a:t>
            </a:r>
          </a:p>
          <a:p>
            <a:pPr marL="0" indent="0" algn="just" rtl="1">
              <a:buNone/>
            </a:pPr>
            <a:r>
              <a:rPr lang="fa-IR" sz="1800" dirty="0">
                <a:solidFill>
                  <a:schemeClr val="bg1"/>
                </a:solidFill>
                <a:cs typeface="2  Koodak" panose="00000700000000000000" pitchFamily="2" charset="-78"/>
              </a:rPr>
              <a:t>با توجه به پلان فنداسیون و دتایلهای آن تعداد میل گردهای طولی و تقویتی و همچنین شماره آنها و میل گردهای خاموت و شماره و فواصل آنها از هم </a:t>
            </a:r>
            <a:r>
              <a:rPr lang="fa-IR" sz="1800" dirty="0" smtClean="0">
                <a:solidFill>
                  <a:schemeClr val="bg1"/>
                </a:solidFill>
                <a:cs typeface="2  Koodak" panose="00000700000000000000" pitchFamily="2" charset="-78"/>
              </a:rPr>
              <a:t>(</a:t>
            </a:r>
            <a:r>
              <a:rPr lang="en-US" sz="1800" dirty="0">
                <a:solidFill>
                  <a:schemeClr val="bg1"/>
                </a:solidFill>
                <a:cs typeface="2  Koodak" panose="00000700000000000000" pitchFamily="2" charset="-78"/>
              </a:rPr>
              <a:t>c.o.c</a:t>
            </a:r>
            <a:r>
              <a:rPr lang="fa-IR" sz="1800" dirty="0" smtClean="0">
                <a:solidFill>
                  <a:schemeClr val="bg1"/>
                </a:solidFill>
                <a:cs typeface="2  Koodak" panose="00000700000000000000" pitchFamily="2" charset="-78"/>
              </a:rPr>
              <a:t> )</a:t>
            </a:r>
            <a:r>
              <a:rPr lang="en-US" sz="1800" dirty="0" smtClean="0">
                <a:solidFill>
                  <a:schemeClr val="bg1"/>
                </a:solidFill>
                <a:cs typeface="2  Koodak" panose="00000700000000000000" pitchFamily="2" charset="-78"/>
              </a:rPr>
              <a:t> </a:t>
            </a:r>
            <a:r>
              <a:rPr lang="fa-IR" sz="1800" dirty="0">
                <a:solidFill>
                  <a:schemeClr val="bg1"/>
                </a:solidFill>
                <a:cs typeface="2  Koodak" panose="00000700000000000000" pitchFamily="2" charset="-78"/>
              </a:rPr>
              <a:t>در پلان فنداسیون محاسبه و آورده شده است که توسط آن به تعدادی که در نقشه داده شده میل گردهایی طولی روی خرک یا زمین قرار گرفته و به طول لازم برش داده می شوند و توسط خاموتها میل گردهای پایینی طولی و بالایی به هم وصل می گردند و همچنین آرماتورهای مش بندی هم بطول های لازم برش داده شده وبه صورت شبکه بندی روی هم قرار گرفته و توسط سیم آرماتور بندی بسته شده و در محل زیر ستونها قرار می گیرند بعد از اینکه آرماتور بندی قسمتی از کلاف پایینی آماده شد آن را در محل قرار داده و قالب بندی را انجام می دهند .</a:t>
            </a:r>
          </a:p>
          <a:p>
            <a:pPr marL="0" indent="0" algn="ctr" rtl="1">
              <a:buNone/>
            </a:pPr>
            <a:endParaRPr lang="en-US" dirty="0">
              <a:cs typeface="2  Koodak" panose="00000700000000000000" pitchFamily="2" charset="-78"/>
            </a:endParaRPr>
          </a:p>
        </p:txBody>
      </p:sp>
      <p:pic>
        <p:nvPicPr>
          <p:cNvPr id="6" name="Picture 5" descr="hosseinrashidi.blogfa.com"/>
          <p:cNvPicPr/>
          <p:nvPr/>
        </p:nvPicPr>
        <p:blipFill>
          <a:blip r:embed="rId2"/>
          <a:srcRect/>
          <a:stretch>
            <a:fillRect/>
          </a:stretch>
        </p:blipFill>
        <p:spPr bwMode="auto">
          <a:xfrm>
            <a:off x="6296226" y="1693333"/>
            <a:ext cx="5343525" cy="3876675"/>
          </a:xfrm>
          <a:prstGeom prst="roundRect">
            <a:avLst>
              <a:gd name="adj" fmla="val 371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65949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2  Titr" panose="00000700000000000000" pitchFamily="2" charset="-78"/>
              </a:rPr>
              <a:t>پی کنی آماتور بندی فنداسیون قالب بندی</a:t>
            </a:r>
            <a:endParaRPr lang="en-US" dirty="0">
              <a:cs typeface="2  Titr" panose="00000700000000000000" pitchFamily="2" charset="-78"/>
            </a:endParaRPr>
          </a:p>
        </p:txBody>
      </p:sp>
      <p:pic>
        <p:nvPicPr>
          <p:cNvPr id="4" name="Picture 3"/>
          <p:cNvPicPr>
            <a:picLocks noChangeAspect="1"/>
          </p:cNvPicPr>
          <p:nvPr/>
        </p:nvPicPr>
        <p:blipFill>
          <a:blip r:embed="rId2"/>
          <a:stretch>
            <a:fillRect/>
          </a:stretch>
        </p:blipFill>
        <p:spPr>
          <a:xfrm>
            <a:off x="6470544" y="2500951"/>
            <a:ext cx="5303980" cy="3865199"/>
          </a:xfrm>
          <a:prstGeom prst="roundRect">
            <a:avLst>
              <a:gd name="adj" fmla="val 433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27" y="2500952"/>
            <a:ext cx="5303980" cy="3865199"/>
          </a:xfrm>
          <a:prstGeom prst="roundRect">
            <a:avLst>
              <a:gd name="adj" fmla="val 633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82669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2  Titr" panose="00000700000000000000" pitchFamily="2" charset="-78"/>
              </a:rPr>
              <a:t>پی کنی آماتور بندی فنداسیون قالب بندی</a:t>
            </a:r>
            <a:endParaRPr lang="en-US" dirty="0">
              <a:cs typeface="2  Titr" panose="00000700000000000000" pitchFamily="2" charset="-78"/>
            </a:endParaRPr>
          </a:p>
        </p:txBody>
      </p:sp>
      <p:sp>
        <p:nvSpPr>
          <p:cNvPr id="3" name="Content Placeholder 2"/>
          <p:cNvSpPr>
            <a:spLocks noGrp="1"/>
          </p:cNvSpPr>
          <p:nvPr>
            <p:ph idx="1"/>
          </p:nvPr>
        </p:nvSpPr>
        <p:spPr>
          <a:xfrm>
            <a:off x="489398" y="2603500"/>
            <a:ext cx="11230378" cy="3526844"/>
          </a:xfrm>
        </p:spPr>
        <p:txBody>
          <a:bodyPr>
            <a:normAutofit/>
          </a:bodyPr>
          <a:lstStyle/>
          <a:p>
            <a:pPr marL="0" indent="0" algn="just" rtl="1">
              <a:buNone/>
            </a:pPr>
            <a:r>
              <a:rPr lang="fa-IR" dirty="0">
                <a:cs typeface="2  Koodak" panose="00000700000000000000" pitchFamily="2" charset="-78"/>
              </a:rPr>
              <a:t>نحوه اجرا</a:t>
            </a:r>
          </a:p>
          <a:p>
            <a:pPr marL="0" indent="0" algn="just" rtl="1">
              <a:buNone/>
            </a:pPr>
            <a:r>
              <a:rPr lang="fa-IR" dirty="0">
                <a:cs typeface="2  Koodak" panose="00000700000000000000" pitchFamily="2" charset="-78"/>
              </a:rPr>
              <a:t>فولاد را که گفتيم به صورت ميل گرد در بتون استفاده مي كنيم بايد به صورت يك شبکه و کلاف يك پارچه در آورده تا بتواند به خوبي در مقابل نيروهاي وارده از خود مقاومت نشان دهد . بـه اين شبکه ميل گرد و آرماتورهاي بـه هم بافته شده حصيري یا مش بندی مي گويند. </a:t>
            </a:r>
          </a:p>
          <a:p>
            <a:pPr marL="0" indent="0" algn="just" rtl="1">
              <a:buNone/>
            </a:pPr>
            <a:r>
              <a:rPr lang="fa-IR" dirty="0">
                <a:cs typeface="2  Koodak" panose="00000700000000000000" pitchFamily="2" charset="-78"/>
              </a:rPr>
              <a:t>ميل گردها را معمولا با توجه به قطر آنها مي خوانند مثلاً ميل گرد 18، ميل گردي است که قطر آن 18  ميليمتر  مي باشد .</a:t>
            </a:r>
          </a:p>
          <a:p>
            <a:pPr marL="0" indent="0" algn="just" rtl="1">
              <a:buNone/>
            </a:pPr>
            <a:r>
              <a:rPr lang="fa-IR" dirty="0">
                <a:cs typeface="2  Koodak" panose="00000700000000000000" pitchFamily="2" charset="-78"/>
              </a:rPr>
              <a:t>لازم ذكر است با توجه به آئين نامه حداقل ميل گردي که در ساختمانها  مصرف مي شـود نـمـره  6  مي باشد.(خاموت) </a:t>
            </a:r>
          </a:p>
          <a:p>
            <a:pPr marL="0" indent="0" algn="just" rtl="1">
              <a:buNone/>
            </a:pPr>
            <a:r>
              <a:rPr lang="fa-IR" dirty="0">
                <a:cs typeface="2  Koodak" panose="00000700000000000000" pitchFamily="2" charset="-78"/>
              </a:rPr>
              <a:t>البته قابل ذكر است كه درساختمان فلزي ما از ميلگرد بيشتر در فنداسيون( پي ) و شناژها استفاده مي كنيم</a:t>
            </a:r>
            <a:r>
              <a:rPr lang="fa-IR" dirty="0" smtClean="0">
                <a:cs typeface="2  Koodak" panose="00000700000000000000" pitchFamily="2" charset="-78"/>
              </a:rPr>
              <a:t>.</a:t>
            </a:r>
          </a:p>
          <a:p>
            <a:pPr marL="0" indent="0" algn="just" rtl="1">
              <a:buNone/>
            </a:pPr>
            <a:endParaRPr lang="fa-IR" sz="700" dirty="0">
              <a:cs typeface="2  Koodak" panose="00000700000000000000" pitchFamily="2" charset="-78"/>
            </a:endParaRPr>
          </a:p>
          <a:p>
            <a:pPr marL="0" indent="0" algn="just" rtl="1">
              <a:buNone/>
            </a:pPr>
            <a:r>
              <a:rPr lang="fa-IR" dirty="0">
                <a:cs typeface="2  Koodak" panose="00000700000000000000" pitchFamily="2" charset="-78"/>
              </a:rPr>
              <a:t>مـيـل گـردها معمولا به طول  12  متربه بازار عرضه مي شوند. که با توجه به شکل و ابعاد فونداسيون بايد آنها را به اندازه ي دلخواه قيچي كنيم. بـا تـوجـه بـه توضيح بالا که شبکه آرماتورها بايد به صورت يك کلاف يك  پارچه عمل کند نحوه ي اتصال آنها بـه يكديگر بسيار حائز اهميت است. کـه مسلماً بايد با نظارت مهندس ناظر اجرا شود .</a:t>
            </a:r>
          </a:p>
          <a:p>
            <a:endParaRPr lang="en-US" dirty="0"/>
          </a:p>
        </p:txBody>
      </p:sp>
    </p:spTree>
    <p:extLst>
      <p:ext uri="{BB962C8B-B14F-4D97-AF65-F5344CB8AC3E}">
        <p14:creationId xmlns:p14="http://schemas.microsoft.com/office/powerpoint/2010/main" val="22841333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2  Titr" panose="00000700000000000000" pitchFamily="2" charset="-78"/>
              </a:rPr>
              <a:t>پی کنی آماتور بندی فنداسیون قالب بندی</a:t>
            </a:r>
            <a:endParaRPr lang="en-US" dirty="0">
              <a:cs typeface="2  Titr" panose="00000700000000000000" pitchFamily="2" charset="-78"/>
            </a:endParaRPr>
          </a:p>
        </p:txBody>
      </p:sp>
      <p:sp>
        <p:nvSpPr>
          <p:cNvPr id="3" name="Content Placeholder 2"/>
          <p:cNvSpPr>
            <a:spLocks noGrp="1"/>
          </p:cNvSpPr>
          <p:nvPr>
            <p:ph idx="1"/>
          </p:nvPr>
        </p:nvSpPr>
        <p:spPr>
          <a:xfrm>
            <a:off x="489398" y="2603500"/>
            <a:ext cx="11230378" cy="3526844"/>
          </a:xfrm>
        </p:spPr>
        <p:txBody>
          <a:bodyPr>
            <a:normAutofit fontScale="92500" lnSpcReduction="10000"/>
          </a:bodyPr>
          <a:lstStyle/>
          <a:p>
            <a:pPr marL="0" indent="0" algn="just" rtl="1">
              <a:buNone/>
            </a:pPr>
            <a:r>
              <a:rPr lang="fa-IR" sz="2000" dirty="0">
                <a:cs typeface="2  Koodak" panose="00000700000000000000" pitchFamily="2" charset="-78"/>
              </a:rPr>
              <a:t>معمولا در کارگاه ها براي اتصال دو نوع آرماتور 40 برابر قطر  آرماتور آنـهـا را بـا هــم اورلــب کـرده و بـه وسيله ي مفتول آنـهـا را بـه هـم مي بنديم . کـه البته اين نوع اتصال طبق آئين نامه براي آرماتورهاي  تـا نـمره ي 32  مجاز مي باشد . روشهاي ديگري نيز براي اتصال آرماتورها وجود دارد</a:t>
            </a:r>
            <a:r>
              <a:rPr lang="fa-IR" sz="2000" dirty="0" smtClean="0">
                <a:cs typeface="2  Koodak" panose="00000700000000000000" pitchFamily="2" charset="-78"/>
              </a:rPr>
              <a:t>.</a:t>
            </a:r>
          </a:p>
          <a:p>
            <a:pPr marL="0" indent="0" algn="just" rtl="1">
              <a:buNone/>
            </a:pPr>
            <a:endParaRPr lang="fa-IR" dirty="0">
              <a:cs typeface="2  Koodak" panose="00000700000000000000" pitchFamily="2" charset="-78"/>
            </a:endParaRPr>
          </a:p>
          <a:p>
            <a:pPr marL="0" indent="0" algn="just" rtl="1">
              <a:buNone/>
            </a:pPr>
            <a:r>
              <a:rPr lang="fa-IR" sz="2000" dirty="0">
                <a:cs typeface="2  Koodak" panose="00000700000000000000" pitchFamily="2" charset="-78"/>
              </a:rPr>
              <a:t>بـا تـوجـه بـه خاصيت ميل گـرد و عـلت استفاده آن در بتون بايد اندازه قطر و نحوه  اجراي آرماتورها دقيقاً طبق نقشه و با نظر مهندس محاسبه و اجرا شود، مقدار ميزان مصرف ميل گرد در بتون با توجه به سطح مقطع آن است </a:t>
            </a:r>
            <a:r>
              <a:rPr lang="fa-IR" sz="2000" dirty="0" smtClean="0">
                <a:cs typeface="2  Koodak" panose="00000700000000000000" pitchFamily="2" charset="-78"/>
              </a:rPr>
              <a:t>.</a:t>
            </a:r>
          </a:p>
          <a:p>
            <a:pPr marL="0" indent="0" algn="just" rtl="1">
              <a:buNone/>
            </a:pPr>
            <a:endParaRPr lang="fa-IR" sz="1900" dirty="0">
              <a:cs typeface="2  Koodak" panose="00000700000000000000" pitchFamily="2" charset="-78"/>
            </a:endParaRPr>
          </a:p>
          <a:p>
            <a:pPr marL="0" indent="0" algn="just" rtl="1">
              <a:buNone/>
            </a:pPr>
            <a:r>
              <a:rPr lang="fa-IR" sz="2000" dirty="0">
                <a:cs typeface="2  Koodak" panose="00000700000000000000" pitchFamily="2" charset="-78"/>
              </a:rPr>
              <a:t>بـا دقت در شکـل ظاهري فونداسيون و محاسبه مي توانيم به اين نتيجه برسيم که در سطح بالايي پي نيروهاي کششي وارده کم و نيروهاي فشاري وارده که بـتـون بـه خـوبـي مي توانـد در مقابل آن مقاومت کند زياد است .  و در سطح پاييني پي نيروهاي کششي وارده زياد و نيروهاي فشاري وارده کم است . پس بايد در سطح پاييني پي از تعداد ميل گردهـاي بيشتر و قويتري استفاده کنيم تـا در مـقـابـل نيروهاي کششي وارده به خوبي مقاومت کند . </a:t>
            </a:r>
          </a:p>
          <a:p>
            <a:pPr marL="0" indent="0" algn="just" rtl="1">
              <a:buNone/>
            </a:pPr>
            <a:endParaRPr lang="en-US" sz="2000" dirty="0">
              <a:cs typeface="2  Koodak" panose="00000700000000000000" pitchFamily="2" charset="-78"/>
            </a:endParaRPr>
          </a:p>
        </p:txBody>
      </p:sp>
    </p:spTree>
    <p:extLst>
      <p:ext uri="{BB962C8B-B14F-4D97-AF65-F5344CB8AC3E}">
        <p14:creationId xmlns:p14="http://schemas.microsoft.com/office/powerpoint/2010/main" val="25293617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2  Titr" panose="00000700000000000000" pitchFamily="2" charset="-78"/>
              </a:rPr>
              <a:t>پی کنی آماتور بندی فنداسیون قالب بندی</a:t>
            </a:r>
            <a:endParaRPr lang="en-US" dirty="0">
              <a:cs typeface="2  Titr" panose="00000700000000000000" pitchFamily="2" charset="-78"/>
            </a:endParaRPr>
          </a:p>
        </p:txBody>
      </p:sp>
      <p:sp>
        <p:nvSpPr>
          <p:cNvPr id="3" name="Content Placeholder 2"/>
          <p:cNvSpPr>
            <a:spLocks noGrp="1"/>
          </p:cNvSpPr>
          <p:nvPr>
            <p:ph idx="1"/>
          </p:nvPr>
        </p:nvSpPr>
        <p:spPr>
          <a:xfrm>
            <a:off x="489398" y="2603500"/>
            <a:ext cx="11230378" cy="3526844"/>
          </a:xfrm>
        </p:spPr>
        <p:txBody>
          <a:bodyPr>
            <a:normAutofit lnSpcReduction="10000"/>
          </a:bodyPr>
          <a:lstStyle/>
          <a:p>
            <a:pPr marL="0" indent="0" algn="just" rtl="1">
              <a:buNone/>
            </a:pPr>
            <a:r>
              <a:rPr lang="fa-IR" sz="2000" dirty="0">
                <a:cs typeface="2  Koodak" panose="00000700000000000000" pitchFamily="2" charset="-78"/>
              </a:rPr>
              <a:t>کارگران پس از آماده سازي شبکه کف پي آن را در ته پي قرارمیدهند . چون در کارگاها از بتن مگر در سطح کار استفاده می شود حداقل فاصله خارجي شبکه زير پي از بتون مگر مي بايد حدوداً 3  سانتي متر باشد . براي اين کار از تکه ها و نخاله هاي ساختماني موجود در کارگاه استفاده شد . </a:t>
            </a:r>
            <a:endParaRPr lang="fa-IR" sz="2000" dirty="0" smtClean="0">
              <a:cs typeface="2  Koodak" panose="00000700000000000000" pitchFamily="2" charset="-78"/>
            </a:endParaRPr>
          </a:p>
          <a:p>
            <a:pPr marL="0" indent="0" algn="just" rtl="1">
              <a:buNone/>
            </a:pPr>
            <a:endParaRPr lang="fa-IR" sz="2000" dirty="0">
              <a:cs typeface="2  Koodak" panose="00000700000000000000" pitchFamily="2" charset="-78"/>
            </a:endParaRPr>
          </a:p>
          <a:p>
            <a:pPr marL="0" indent="0" algn="just" rtl="1">
              <a:buNone/>
            </a:pPr>
            <a:r>
              <a:rPr lang="fa-IR" sz="2000" dirty="0">
                <a:cs typeface="2  Koodak" panose="00000700000000000000" pitchFamily="2" charset="-78"/>
              </a:rPr>
              <a:t>نـکـتـه حـائـز اهميت در اجـراي کـار اين است کـه بايد فاصله ميل گردهـا و خاموت هـا را دقيقاً طبق نقشه اعمال کنيم کـه البته اين فـاصلـه هـا را بايد از مرکز به مرکز آرماتورهـا در نظر بگيريم </a:t>
            </a:r>
            <a:r>
              <a:rPr lang="fa-IR" sz="2000" dirty="0" smtClean="0">
                <a:cs typeface="2  Koodak" panose="00000700000000000000" pitchFamily="2" charset="-78"/>
              </a:rPr>
              <a:t>.</a:t>
            </a:r>
          </a:p>
          <a:p>
            <a:pPr marL="0" indent="0" algn="just" rtl="1">
              <a:buNone/>
            </a:pPr>
            <a:endParaRPr lang="fa-IR" sz="2000" dirty="0">
              <a:cs typeface="2  Koodak" panose="00000700000000000000" pitchFamily="2" charset="-78"/>
            </a:endParaRPr>
          </a:p>
          <a:p>
            <a:pPr marL="0" indent="0" algn="just" rtl="1">
              <a:buNone/>
            </a:pPr>
            <a:r>
              <a:rPr lang="fa-IR" sz="2000" dirty="0">
                <a:cs typeface="2  Koodak" panose="00000700000000000000" pitchFamily="2" charset="-78"/>
              </a:rPr>
              <a:t>فقط در موقع جاگذاري بايد دقت لازم انجام گيرد تـا قفسه هـا و مش ميل گردي درست در وسط گود قرار گيرد تا در هنگام بتون ريزي از همه طرف توسط بتون احاطه شونـد . در واقع بتون مثل کاوري دور و اطراف آن را بپوشاند. معمولاً ميلگردهاي مصرفي در بتون را از نوع ميلگرد آجدار انتخاب مي </a:t>
            </a:r>
            <a:r>
              <a:rPr lang="fa-IR" sz="2000" dirty="0" smtClean="0">
                <a:cs typeface="2  Koodak" panose="00000700000000000000" pitchFamily="2" charset="-78"/>
              </a:rPr>
              <a:t>كنند</a:t>
            </a:r>
            <a:endParaRPr lang="fa-IR" sz="2000" dirty="0">
              <a:cs typeface="2  Koodak" panose="00000700000000000000" pitchFamily="2" charset="-78"/>
            </a:endParaRPr>
          </a:p>
        </p:txBody>
      </p:sp>
    </p:spTree>
    <p:extLst>
      <p:ext uri="{BB962C8B-B14F-4D97-AF65-F5344CB8AC3E}">
        <p14:creationId xmlns:p14="http://schemas.microsoft.com/office/powerpoint/2010/main" val="271744039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38</TotalTime>
  <Words>2056</Words>
  <Application>Microsoft Office PowerPoint</Application>
  <PresentationFormat>Widescreen</PresentationFormat>
  <Paragraphs>73</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2  Koodak</vt:lpstr>
      <vt:lpstr>2  Nazanin</vt:lpstr>
      <vt:lpstr>2  Titr</vt:lpstr>
      <vt:lpstr>Arial</vt:lpstr>
      <vt:lpstr>Century Gothic</vt:lpstr>
      <vt:lpstr>Script MT Bold</vt:lpstr>
      <vt:lpstr>Wingdings</vt:lpstr>
      <vt:lpstr>Wingdings 3</vt:lpstr>
      <vt:lpstr>Ion Boardroom</vt:lpstr>
      <vt:lpstr>In The Name Of God</vt:lpstr>
      <vt:lpstr>پی کنی آماتور بندی فنداسیون قالب بندی</vt:lpstr>
      <vt:lpstr>پی کنی آماتور بندی فنداسیون قالب بندی</vt:lpstr>
      <vt:lpstr>پی کنی آماتور بندی فنداسیون قالب بندی</vt:lpstr>
      <vt:lpstr>پی کنی آماتور بندی فنداسیون قالب بندی</vt:lpstr>
      <vt:lpstr>پی کنی آماتور بندی فنداسیون قالب بندی</vt:lpstr>
      <vt:lpstr>پی کنی آماتور بندی فنداسیون قالب بندی</vt:lpstr>
      <vt:lpstr>پی کنی آماتور بندی فنداسیون قالب بندی</vt:lpstr>
      <vt:lpstr>پی کنی آماتور بندی فنداسیون قالب بندی</vt:lpstr>
      <vt:lpstr>پی کنی آماتور بندی فنداسیون قالب بندی</vt:lpstr>
      <vt:lpstr>پی کنی آماتور بندی فنداسیون قالب بندی</vt:lpstr>
      <vt:lpstr>پی کنی آماتور بندی فنداسیون قالب بندی</vt:lpstr>
      <vt:lpstr>پی کنی آماتور بندی فنداسیون قالب بندی</vt:lpstr>
      <vt:lpstr>پی کنی آماتور بندی فنداسیون قالب بندی</vt:lpstr>
      <vt:lpstr>پی کنی آماتور بندی فنداسیون قالب بندی</vt:lpstr>
      <vt:lpstr>پی کنی آماتور بندی فنداسیون قالب بندی</vt:lpstr>
      <vt:lpstr>پی کنی آماتور بندی فنداسیون قالب بندی</vt:lpstr>
      <vt:lpstr>پی کنی آماتور بندی فنداسیون قالب بندی</vt:lpstr>
      <vt:lpstr>پی کنی آماتور بندی فنداسیون قالب بندی</vt:lpstr>
      <vt:lpstr>پی کنی آماتور بندی فنداسیون قالب بندی</vt:lpstr>
    </vt:vector>
  </TitlesOfParts>
  <Company>Moorche 30 DVDs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Name Of God</dc:title>
  <dc:creator>MRT www.Win2Farsi.com</dc:creator>
  <cp:lastModifiedBy>MRT www.Win2Farsi.com</cp:lastModifiedBy>
  <cp:revision>5</cp:revision>
  <dcterms:created xsi:type="dcterms:W3CDTF">2014-07-04T12:48:31Z</dcterms:created>
  <dcterms:modified xsi:type="dcterms:W3CDTF">2014-07-04T13:26:59Z</dcterms:modified>
</cp:coreProperties>
</file>