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6"/>
  </p:notesMasterIdLst>
  <p:sldIdLst>
    <p:sldId id="257" r:id="rId2"/>
    <p:sldId id="258" r:id="rId3"/>
    <p:sldId id="262" r:id="rId4"/>
    <p:sldId id="263" r:id="rId5"/>
    <p:sldId id="260" r:id="rId6"/>
    <p:sldId id="265" r:id="rId7"/>
    <p:sldId id="261" r:id="rId8"/>
    <p:sldId id="264" r:id="rId9"/>
    <p:sldId id="269" r:id="rId10"/>
    <p:sldId id="266" r:id="rId11"/>
    <p:sldId id="268" r:id="rId12"/>
    <p:sldId id="362"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09D90F-2D56-4C3D-A976-3A0C9BE218E2}">
          <p14:sldIdLst>
            <p14:sldId id="257"/>
            <p14:sldId id="258"/>
            <p14:sldId id="262"/>
            <p14:sldId id="263"/>
            <p14:sldId id="260"/>
            <p14:sldId id="265"/>
            <p14:sldId id="261"/>
            <p14:sldId id="264"/>
            <p14:sldId id="269"/>
            <p14:sldId id="266"/>
            <p14:sldId id="268"/>
            <p14:sldId id="362"/>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varScale="1">
        <p:scale>
          <a:sx n="70" d="100"/>
          <a:sy n="70" d="100"/>
        </p:scale>
        <p:origin x="66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8F4A643-8478-46CC-95B6-8142EAE8449B}" type="datetimeFigureOut">
              <a:rPr lang="fa-IR" smtClean="0"/>
              <a:t>1439/06/24</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5CEC02A-BF00-431D-B933-54E728C68DDF}" type="slidenum">
              <a:rPr lang="fa-IR" smtClean="0"/>
              <a:t>‹#›</a:t>
            </a:fld>
            <a:endParaRPr lang="fa-IR"/>
          </a:p>
        </p:txBody>
      </p:sp>
    </p:spTree>
    <p:extLst>
      <p:ext uri="{BB962C8B-B14F-4D97-AF65-F5344CB8AC3E}">
        <p14:creationId xmlns:p14="http://schemas.microsoft.com/office/powerpoint/2010/main" val="20053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9302F1B-FD4D-4ADD-BB31-6DC4E9295DC7}" type="datetimeFigureOut">
              <a:rPr lang="fa-IR" smtClean="0"/>
              <a:t>1439/06/24</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DDD4CED0-8EA4-4FE1-B493-0A8305EF59DD}" type="slidenum">
              <a:rPr lang="fa-IR" smtClean="0"/>
              <a:t>‹#›</a:t>
            </a:fld>
            <a:endParaRPr lang="fa-IR"/>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302F1B-FD4D-4ADD-BB31-6DC4E9295DC7}" type="datetimeFigureOut">
              <a:rPr lang="fa-IR" smtClean="0"/>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D4CED0-8EA4-4FE1-B493-0A8305EF59DD}"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302F1B-FD4D-4ADD-BB31-6DC4E9295DC7}" type="datetimeFigureOut">
              <a:rPr lang="fa-IR" smtClean="0"/>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D4CED0-8EA4-4FE1-B493-0A8305EF59DD}"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302F1B-FD4D-4ADD-BB31-6DC4E9295DC7}" type="datetimeFigureOut">
              <a:rPr lang="fa-IR" smtClean="0"/>
              <a:t>1439/06/24</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DDD4CED0-8EA4-4FE1-B493-0A8305EF59DD}"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9302F1B-FD4D-4ADD-BB31-6DC4E9295DC7}" type="datetimeFigureOut">
              <a:rPr lang="fa-IR" smtClean="0"/>
              <a:t>1439/06/24</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DDD4CED0-8EA4-4FE1-B493-0A8305EF59DD}" type="slidenum">
              <a:rPr lang="fa-IR" smtClean="0"/>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9302F1B-FD4D-4ADD-BB31-6DC4E9295DC7}" type="datetimeFigureOut">
              <a:rPr lang="fa-IR" smtClean="0"/>
              <a:t>1439/06/24</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DDD4CED0-8EA4-4FE1-B493-0A8305EF59DD}"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9302F1B-FD4D-4ADD-BB31-6DC4E9295DC7}" type="datetimeFigureOut">
              <a:rPr lang="fa-IR" smtClean="0"/>
              <a:t>1439/06/24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DDD4CED0-8EA4-4FE1-B493-0A8305EF59DD}" type="slidenum">
              <a:rPr lang="fa-IR" smtClean="0"/>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9302F1B-FD4D-4ADD-BB31-6DC4E9295DC7}" type="datetimeFigureOut">
              <a:rPr lang="fa-IR" smtClean="0"/>
              <a:t>1439/06/24</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D4CED0-8EA4-4FE1-B493-0A8305EF59DD}"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302F1B-FD4D-4ADD-BB31-6DC4E9295DC7}" type="datetimeFigureOut">
              <a:rPr lang="fa-IR" smtClean="0"/>
              <a:t>1439/06/24</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D4CED0-8EA4-4FE1-B493-0A8305EF59DD}"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302F1B-FD4D-4ADD-BB31-6DC4E9295DC7}" type="datetimeFigureOut">
              <a:rPr lang="fa-IR" smtClean="0"/>
              <a:t>1439/06/24</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D4CED0-8EA4-4FE1-B493-0A8305EF59DD}"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9302F1B-FD4D-4ADD-BB31-6DC4E9295DC7}" type="datetimeFigureOut">
              <a:rPr lang="fa-IR" smtClean="0"/>
              <a:t>1439/06/24</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DDD4CED0-8EA4-4FE1-B493-0A8305EF59DD}" type="slidenum">
              <a:rPr lang="fa-IR" smtClean="0"/>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9302F1B-FD4D-4ADD-BB31-6DC4E9295DC7}" type="datetimeFigureOut">
              <a:rPr lang="fa-IR" smtClean="0"/>
              <a:t>1439/06/24</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DD4CED0-8EA4-4FE1-B493-0A8305EF59DD}" type="slidenum">
              <a:rPr lang="fa-IR" smtClean="0"/>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Rectangle 12"/>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4" y="-190599"/>
            <a:ext cx="84613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59" y="1412776"/>
            <a:ext cx="402101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34959" y="4005064"/>
            <a:ext cx="4093025" cy="2736304"/>
          </a:xfrm>
        </p:spPr>
      </p:pic>
      <p:pic>
        <p:nvPicPr>
          <p:cNvPr id="9" name="Content Placeholder 8"/>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788024" y="4005064"/>
            <a:ext cx="3976852" cy="2708920"/>
          </a:xfrm>
        </p:spPr>
      </p:pic>
      <p:pic>
        <p:nvPicPr>
          <p:cNvPr id="2" name="Picture 2" descr="C:\Users\ORK\Desktop\Photo-007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1412776"/>
            <a:ext cx="3888432" cy="243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2612"/>
      </p:ext>
    </p:extLst>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86800" cy="838200"/>
          </a:xfrm>
        </p:spPr>
        <p:txBody>
          <a:bodyPr/>
          <a:lstStyle/>
          <a:p>
            <a:pPr algn="ctr"/>
            <a:r>
              <a:rPr lang="fa-IR" dirty="0" smtClean="0"/>
              <a:t>تولید کنندگان معروف بیلهای مکانیکی</a:t>
            </a:r>
            <a:endParaRPr lang="fa-IR" dirty="0"/>
          </a:p>
        </p:txBody>
      </p:sp>
      <p:sp>
        <p:nvSpPr>
          <p:cNvPr id="3" name="Content Placeholder 2"/>
          <p:cNvSpPr>
            <a:spLocks noGrp="1"/>
          </p:cNvSpPr>
          <p:nvPr>
            <p:ph idx="1"/>
          </p:nvPr>
        </p:nvSpPr>
        <p:spPr>
          <a:xfrm>
            <a:off x="251520" y="1268760"/>
            <a:ext cx="8686800" cy="5259214"/>
          </a:xfrm>
        </p:spPr>
        <p:txBody>
          <a:bodyPr/>
          <a:lstStyle/>
          <a:p>
            <a:r>
              <a:rPr lang="fa-IR" dirty="0" smtClean="0"/>
              <a:t>کاترپیلار(</a:t>
            </a:r>
            <a:r>
              <a:rPr lang="en-US" dirty="0"/>
              <a:t>CATERPILLAR</a:t>
            </a:r>
            <a:r>
              <a:rPr lang="fa-IR" dirty="0" smtClean="0"/>
              <a:t>)</a:t>
            </a:r>
          </a:p>
          <a:p>
            <a:r>
              <a:rPr lang="fa-IR" dirty="0" smtClean="0"/>
              <a:t>کوماتسو(</a:t>
            </a:r>
            <a:r>
              <a:rPr lang="en-US" dirty="0" smtClean="0"/>
              <a:t>KOMATSU</a:t>
            </a:r>
            <a:r>
              <a:rPr lang="fa-IR" dirty="0" smtClean="0"/>
              <a:t>)</a:t>
            </a:r>
          </a:p>
          <a:p>
            <a:r>
              <a:rPr lang="fa-IR" dirty="0" smtClean="0"/>
              <a:t>بابکت(</a:t>
            </a:r>
            <a:r>
              <a:rPr lang="en-US" dirty="0" smtClean="0"/>
              <a:t>BOBCAT</a:t>
            </a:r>
            <a:r>
              <a:rPr lang="fa-IR" dirty="0" smtClean="0"/>
              <a:t>)</a:t>
            </a:r>
          </a:p>
          <a:p>
            <a:r>
              <a:rPr lang="fa-IR" dirty="0" smtClean="0"/>
              <a:t>ولوو(</a:t>
            </a:r>
            <a:r>
              <a:rPr lang="en-US" dirty="0" smtClean="0"/>
              <a:t>VOLVO</a:t>
            </a:r>
            <a:r>
              <a:rPr lang="fa-IR" dirty="0" smtClean="0"/>
              <a:t>)</a:t>
            </a:r>
          </a:p>
          <a:p>
            <a:r>
              <a:rPr lang="fa-IR" dirty="0" smtClean="0"/>
              <a:t>هیتاچی(</a:t>
            </a:r>
            <a:r>
              <a:rPr lang="en-US" dirty="0" smtClean="0"/>
              <a:t>HITACHI</a:t>
            </a:r>
            <a:r>
              <a:rPr lang="fa-IR" dirty="0" smtClean="0"/>
              <a:t>)</a:t>
            </a:r>
          </a:p>
          <a:p>
            <a:r>
              <a:rPr lang="fa-IR" dirty="0" smtClean="0"/>
              <a:t>هیوندای(</a:t>
            </a:r>
            <a:r>
              <a:rPr lang="en-US" dirty="0" smtClean="0"/>
              <a:t>HYUNDAI</a:t>
            </a:r>
            <a:r>
              <a:rPr lang="fa-IR" dirty="0" smtClean="0"/>
              <a:t>)</a:t>
            </a:r>
          </a:p>
          <a:p>
            <a:r>
              <a:rPr lang="fa-IR" dirty="0" smtClean="0"/>
              <a:t>لیبر(</a:t>
            </a:r>
            <a:r>
              <a:rPr lang="en-US" dirty="0" smtClean="0"/>
              <a:t>LIEBHERR</a:t>
            </a:r>
            <a:r>
              <a:rPr lang="fa-IR" dirty="0" smtClean="0"/>
              <a:t>)</a:t>
            </a:r>
          </a:p>
          <a:p>
            <a:endParaRPr lang="fa-IR" dirty="0"/>
          </a:p>
        </p:txBody>
      </p:sp>
    </p:spTree>
    <p:extLst>
      <p:ext uri="{BB962C8B-B14F-4D97-AF65-F5344CB8AC3E}">
        <p14:creationId xmlns:p14="http://schemas.microsoft.com/office/powerpoint/2010/main" val="23846795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ltLang="fa-IR"/>
          </a:p>
        </p:txBody>
      </p:sp>
      <p:pic>
        <p:nvPicPr>
          <p:cNvPr id="18435" name="Picture 3" descr="00344_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127720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ltLang="fa-IR"/>
          </a:p>
        </p:txBody>
      </p:sp>
      <p:pic>
        <p:nvPicPr>
          <p:cNvPr id="19459" name="Picture 3" descr="00346_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4780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ltLang="fa-IR"/>
          </a:p>
        </p:txBody>
      </p:sp>
      <p:pic>
        <p:nvPicPr>
          <p:cNvPr id="20483" name="Picture 3" descr="00347_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4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023407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ltLang="fa-IR"/>
          </a:p>
        </p:txBody>
      </p:sp>
      <p:pic>
        <p:nvPicPr>
          <p:cNvPr id="22531" name="Picture 3" descr="00564_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4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78266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82" name="Picture 2"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2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293799" y="2708920"/>
            <a:ext cx="2821606" cy="1569660"/>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fa-IR"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پایان</a:t>
            </a:r>
            <a:endParaRPr lang="fa-IR"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736701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fa-IR" sz="13800" dirty="0" smtClean="0"/>
              <a:t>فایل دوم</a:t>
            </a:r>
            <a:endParaRPr lang="fa-IR" sz="13800" dirty="0"/>
          </a:p>
        </p:txBody>
      </p:sp>
    </p:spTree>
    <p:extLst>
      <p:ext uri="{BB962C8B-B14F-4D97-AF65-F5344CB8AC3E}">
        <p14:creationId xmlns:p14="http://schemas.microsoft.com/office/powerpoint/2010/main" val="279489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fa-IR" altLang="fa-IR">
                <a:solidFill>
                  <a:srgbClr val="FFFF00"/>
                </a:solidFill>
                <a:cs typeface="B Traffic" panose="00000400000000000000" pitchFamily="2" charset="-78"/>
              </a:rPr>
              <a:t>بيل هاي مکانيکي</a:t>
            </a:r>
            <a:endParaRPr lang="en-US" altLang="fa-IR">
              <a:solidFill>
                <a:srgbClr val="FFFF00"/>
              </a:solidFill>
              <a:cs typeface="B Traffic" panose="00000400000000000000" pitchFamily="2" charset="-78"/>
            </a:endParaRPr>
          </a:p>
        </p:txBody>
      </p:sp>
      <p:sp>
        <p:nvSpPr>
          <p:cNvPr id="123907" name="Rectangle 3"/>
          <p:cNvSpPr>
            <a:spLocks noGrp="1" noChangeArrowheads="1"/>
          </p:cNvSpPr>
          <p:nvPr>
            <p:ph type="body" idx="1"/>
          </p:nvPr>
        </p:nvSpPr>
        <p:spPr/>
        <p:txBody>
          <a:bodyPr>
            <a:normAutofit fontScale="92500" lnSpcReduction="10000"/>
          </a:bodyPr>
          <a:lstStyle/>
          <a:p>
            <a:endParaRPr lang="fa-IR" altLang="fa-IR">
              <a:cs typeface="B Traffic" panose="00000400000000000000" pitchFamily="2" charset="-78"/>
            </a:endParaRPr>
          </a:p>
          <a:p>
            <a:r>
              <a:rPr lang="fa-IR" altLang="fa-IR">
                <a:cs typeface="B Traffic" panose="00000400000000000000" pitchFamily="2" charset="-78"/>
              </a:rPr>
              <a:t>بيل هاي مکانيکي ازاولين ماشين آلات مدرن ساختماني است که درعمليات خاکي بکاررفته است بيل هاي مکانيکي عمدتا" براي گود برداري درخاک وبارکردن آن با کاميون يا تريلي ويا تسمه نقاله ها بکارميرود انواع پرقدرت آن قادربه گودبرداري درتمام انواع خاکها بجزصخره سنگها بدون تخريب اوليه ميباشد </a:t>
            </a:r>
          </a:p>
        </p:txBody>
      </p:sp>
    </p:spTree>
    <p:extLst>
      <p:ext uri="{BB962C8B-B14F-4D97-AF65-F5344CB8AC3E}">
        <p14:creationId xmlns:p14="http://schemas.microsoft.com/office/powerpoint/2010/main" val="347521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p:txBody>
          <a:bodyPr/>
          <a:lstStyle/>
          <a:p>
            <a:r>
              <a:rPr lang="fa-IR" altLang="fa-IR">
                <a:cs typeface="B Traffic" panose="00000400000000000000" pitchFamily="2" charset="-78"/>
              </a:rPr>
              <a:t>بيل هاي مکانيکي ازسه قسمت اساسي تشکيل شده است : ارابه – قسمت اتاقک گردان روي ارابه وقسمت الحاقي جلوي ماشين . </a:t>
            </a:r>
          </a:p>
          <a:p>
            <a:r>
              <a:rPr lang="fa-IR" altLang="fa-IR">
                <a:cs typeface="B Traffic" panose="00000400000000000000" pitchFamily="2" charset="-78"/>
              </a:rPr>
              <a:t>ارابه يا شاسي – شاسي به دونوع تقسيم ميشود شاسي چرخ زنجيري شاسي چرخ لاستيکي ( کاميون ) </a:t>
            </a:r>
          </a:p>
        </p:txBody>
      </p:sp>
    </p:spTree>
    <p:extLst>
      <p:ext uri="{BB962C8B-B14F-4D97-AF65-F5344CB8AC3E}">
        <p14:creationId xmlns:p14="http://schemas.microsoft.com/office/powerpoint/2010/main" val="330123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p:txBody>
          <a:bodyPr>
            <a:normAutofit fontScale="92500" lnSpcReduction="20000"/>
          </a:bodyPr>
          <a:lstStyle/>
          <a:p>
            <a:r>
              <a:rPr lang="fa-IR" altLang="fa-IR">
                <a:cs typeface="B Traffic" panose="00000400000000000000" pitchFamily="2" charset="-78"/>
              </a:rPr>
              <a:t>شاسي چرخ زنجيري شرایط با ثبات وقابل اطمينان براي اتاقک چرخنده فوقاني ايجاد ميکند و قابليت تحرک بسيارخوبي درمحل خاک برداري ايجاد ميکند درضمن به دليل سطح وسيع چرخها فشارکمي برروي خاک ايجاد ميکند که امکان کار بر روي خاکهاي سست را فراهم ميکند درمواردي که برحسب نوع خاک اصطکاک بيشتري مورد نيازبوده ومسئله لغزندگي وجود داشته باشد نقش زنجير درماشين اهميت پيدا ميکند درعوض اينگونه بيلها سرعت کمي دارند </a:t>
            </a:r>
          </a:p>
        </p:txBody>
      </p:sp>
    </p:spTree>
    <p:extLst>
      <p:ext uri="{BB962C8B-B14F-4D97-AF65-F5344CB8AC3E}">
        <p14:creationId xmlns:p14="http://schemas.microsoft.com/office/powerpoint/2010/main" val="199687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p:txBody>
          <a:bodyPr/>
          <a:lstStyle/>
          <a:p>
            <a:r>
              <a:rPr lang="fa-IR" altLang="fa-IR">
                <a:cs typeface="B Traffic" panose="00000400000000000000" pitchFamily="2" charset="-78"/>
              </a:rPr>
              <a:t>شاسي هاي چرخ لاستيکي داراي سرعت حرکتي بيشتري بوده و لذا براي کارهاي کوچکي که تعداد سفر زياد بوده و سطح راه مورد استفاده محکم باشد مفيدترند اين نوع شاسي خود بردو نوع است : نوع خود متحرک که از اتاقک فرمان ميگیرد ونوع ديگرکه در قسمت عقب کاميون نصب ميشود وآن را کاميوني ميگويند </a:t>
            </a:r>
          </a:p>
          <a:p>
            <a:endParaRPr lang="en-US" altLang="fa-IR">
              <a:cs typeface="B Traffic" panose="00000400000000000000" pitchFamily="2" charset="-78"/>
            </a:endParaRPr>
          </a:p>
        </p:txBody>
      </p:sp>
    </p:spTree>
    <p:extLst>
      <p:ext uri="{BB962C8B-B14F-4D97-AF65-F5344CB8AC3E}">
        <p14:creationId xmlns:p14="http://schemas.microsoft.com/office/powerpoint/2010/main" val="387079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p:txBody>
          <a:bodyPr/>
          <a:lstStyle/>
          <a:p>
            <a:r>
              <a:rPr lang="fa-IR" altLang="fa-IR">
                <a:cs typeface="B Traffic" panose="00000400000000000000" pitchFamily="2" charset="-78"/>
              </a:rPr>
              <a:t>سرعت نوع اول به50 وسرعت نوع دوم به 80کيلومتر درساعت ميرسد . </a:t>
            </a:r>
          </a:p>
          <a:p>
            <a:r>
              <a:rPr lang="fa-IR" altLang="fa-IR" b="1">
                <a:solidFill>
                  <a:srgbClr val="FFFF00"/>
                </a:solidFill>
                <a:cs typeface="B Traffic" panose="00000400000000000000" pitchFamily="2" charset="-78"/>
              </a:rPr>
              <a:t>انواع بيلهاي مکانيکي:</a:t>
            </a:r>
            <a:r>
              <a:rPr lang="fa-IR" altLang="fa-IR">
                <a:cs typeface="B Traffic" panose="00000400000000000000" pitchFamily="2" charset="-78"/>
              </a:rPr>
              <a:t> </a:t>
            </a:r>
          </a:p>
          <a:p>
            <a:r>
              <a:rPr lang="fa-IR" altLang="fa-IR">
                <a:cs typeface="B Traffic" panose="00000400000000000000" pitchFamily="2" charset="-78"/>
              </a:rPr>
              <a:t>الف- بيل مکانيکي با جام معکوس </a:t>
            </a:r>
          </a:p>
          <a:p>
            <a:r>
              <a:rPr lang="fa-IR" altLang="fa-IR">
                <a:cs typeface="B Traffic" panose="00000400000000000000" pitchFamily="2" charset="-78"/>
              </a:rPr>
              <a:t>به اين بيل اسامي متعددي داده مي شود از قبيل:کج بيل – بيل پشت خم و بيل کششي. </a:t>
            </a:r>
          </a:p>
          <a:p>
            <a:endParaRPr lang="en-US" altLang="fa-IR">
              <a:cs typeface="B Traffic" panose="00000400000000000000" pitchFamily="2" charset="-78"/>
            </a:endParaRPr>
          </a:p>
          <a:p>
            <a:endParaRPr lang="en-US" altLang="fa-IR">
              <a:cs typeface="B Traffic" panose="00000400000000000000" pitchFamily="2" charset="-78"/>
            </a:endParaRPr>
          </a:p>
          <a:p>
            <a:endParaRPr lang="en-US" altLang="fa-IR"/>
          </a:p>
        </p:txBody>
      </p:sp>
    </p:spTree>
    <p:extLst>
      <p:ext uri="{BB962C8B-B14F-4D97-AF65-F5344CB8AC3E}">
        <p14:creationId xmlns:p14="http://schemas.microsoft.com/office/powerpoint/2010/main" val="53811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p:txBody>
          <a:bodyPr>
            <a:normAutofit fontScale="92500"/>
          </a:bodyPr>
          <a:lstStyle/>
          <a:p>
            <a:r>
              <a:rPr lang="fa-IR" altLang="fa-IR">
                <a:cs typeface="B Traffic" panose="00000400000000000000" pitchFamily="2" charset="-78"/>
              </a:rPr>
              <a:t>اين بيلها در دو نوع مکانيکي و هيدروليکي هستند وبراي حفاري مناسبند. </a:t>
            </a:r>
          </a:p>
          <a:p>
            <a:r>
              <a:rPr lang="fa-IR" altLang="fa-IR">
                <a:cs typeface="B Traffic" panose="00000400000000000000" pitchFamily="2" charset="-78"/>
              </a:rPr>
              <a:t>ب- بيل مکانيکي با سيستم کابلي </a:t>
            </a:r>
          </a:p>
          <a:p>
            <a:r>
              <a:rPr lang="fa-IR" altLang="fa-IR">
                <a:cs typeface="B Traffic" panose="00000400000000000000" pitchFamily="2" charset="-78"/>
              </a:rPr>
              <a:t>اين بيل مکانيکي عبارت است از اطاقک گرداني که سوار بر چرخها بوده ودر انتهاي جلويي آن بيل متصل شده است. اين بيل در دو نوع مکانيکي و هيدروليکي         مي باشد. </a:t>
            </a:r>
          </a:p>
        </p:txBody>
      </p:sp>
    </p:spTree>
    <p:extLst>
      <p:ext uri="{BB962C8B-B14F-4D97-AF65-F5344CB8AC3E}">
        <p14:creationId xmlns:p14="http://schemas.microsoft.com/office/powerpoint/2010/main" val="1905433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p:txBody>
          <a:bodyPr>
            <a:normAutofit fontScale="92500" lnSpcReduction="20000"/>
          </a:bodyPr>
          <a:lstStyle/>
          <a:p>
            <a:pPr>
              <a:lnSpc>
                <a:spcPct val="90000"/>
              </a:lnSpc>
            </a:pPr>
            <a:r>
              <a:rPr lang="fa-IR" altLang="fa-IR" b="1">
                <a:solidFill>
                  <a:srgbClr val="FFFF00"/>
                </a:solidFill>
                <a:cs typeface="B Traffic" panose="00000400000000000000" pitchFamily="2" charset="-78"/>
              </a:rPr>
              <a:t>ج- بيل کششي (دراگلاين) </a:t>
            </a:r>
          </a:p>
          <a:p>
            <a:pPr>
              <a:lnSpc>
                <a:spcPct val="90000"/>
              </a:lnSpc>
            </a:pPr>
            <a:r>
              <a:rPr lang="fa-IR" altLang="fa-IR">
                <a:cs typeface="B Traffic" panose="00000400000000000000" pitchFamily="2" charset="-78"/>
              </a:rPr>
              <a:t>بيل کششي دراگلاين از يک اطاقک فرمان – جرثقيل – جام بيل کششي و کابلهاي لازم جهت کنترل قسمتهاي مختلف تشکيل شده است.بيل کششي قادر است در سطوح خيلي بالاتر وخيلي پايينتر از سطح اتکاء خود عمل کند و در انواع زمينها مورد استفاده قرار          مي گيرد. بازوي طويل آن براي حفاري و تخليه مواد کنده شده مفيد بوده وزمان سيکل کار کوتاه از محاسن اين ماشين ميباشد. </a:t>
            </a:r>
            <a:endParaRPr lang="en-US" altLang="fa-IR">
              <a:cs typeface="B Traffic" panose="00000400000000000000" pitchFamily="2" charset="-78"/>
            </a:endParaRPr>
          </a:p>
          <a:p>
            <a:pPr>
              <a:lnSpc>
                <a:spcPct val="90000"/>
              </a:lnSpc>
            </a:pPr>
            <a:endParaRPr lang="en-US" altLang="fa-IR">
              <a:cs typeface="B Traffic" panose="00000400000000000000" pitchFamily="2" charset="-78"/>
            </a:endParaRPr>
          </a:p>
          <a:p>
            <a:pPr>
              <a:lnSpc>
                <a:spcPct val="90000"/>
              </a:lnSpc>
            </a:pPr>
            <a:endParaRPr lang="en-US" altLang="fa-IR">
              <a:cs typeface="B Traffic" panose="00000400000000000000" pitchFamily="2" charset="-78"/>
            </a:endParaRPr>
          </a:p>
        </p:txBody>
      </p:sp>
    </p:spTree>
    <p:extLst>
      <p:ext uri="{BB962C8B-B14F-4D97-AF65-F5344CB8AC3E}">
        <p14:creationId xmlns:p14="http://schemas.microsoft.com/office/powerpoint/2010/main" val="303967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686800" cy="6858000"/>
          </a:xfrm>
        </p:spPr>
        <p:txBody>
          <a:bodyPr>
            <a:normAutofit fontScale="62500" lnSpcReduction="20000"/>
          </a:bodyPr>
          <a:lstStyle/>
          <a:p>
            <a:r>
              <a:rPr lang="fa-IR" dirty="0"/>
              <a:t>بيل هاي مکانيکي ازاولين ماشين آلات مدرن ساختماني است که درعمليات خاکي بکاررفته است بيل هاي مکانيکي عمدتا" براي گود برداري درخاک وبارکردن آن با کاميون يا تريلي ويا تسمه نقاله ها بکارميرود انواع پرقدرت آن قادربه گودبرداري درتمام انواع خاکها بجزصخرخ سنگها بدون تخريب اوليه ميباشد</a:t>
            </a:r>
          </a:p>
          <a:p>
            <a:endParaRPr lang="fa-IR" dirty="0"/>
          </a:p>
          <a:p>
            <a:r>
              <a:rPr lang="fa-IR" dirty="0"/>
              <a:t>بيل هاي مکانيکي ازسه قسمت اساسي تشکيل شده است : ارابه – قسمت اتاقک گردان روي ارابه وقسمت الحاقي جلوي ماشين .</a:t>
            </a:r>
          </a:p>
          <a:p>
            <a:endParaRPr lang="fa-IR" dirty="0"/>
          </a:p>
          <a:p>
            <a:r>
              <a:rPr lang="fa-IR" dirty="0"/>
              <a:t>ارابه يا شاسي – شاسي به دونوع تقسيم ميشود شاسي چرخ زنجيري شاسي چرخ لاستيکي ( کاميون )</a:t>
            </a:r>
          </a:p>
          <a:p>
            <a:endParaRPr lang="fa-IR" dirty="0"/>
          </a:p>
          <a:p>
            <a:r>
              <a:rPr lang="fa-IR" dirty="0"/>
              <a:t>شاسي چرخ زنجيري با ثبات وقابل اطمينان براي اتاقک چرخنده فوقاني ايجاد ميکند و قابليت تحرک بسيارخوبي درمحل خاک برداري ايجاد ميکند درضمن به دليل سطح وسيع چرخها فشارکمي برروي خاک ايجاد ميکند که امکان کاربرروي خاکهاي سست را فراهم ميکند درموارد ي که برحسب نوع خاک اصطحکاک بيشتري مورد نيازبوده ومسئله لغزندگي وجود داشته باشد نقش زنجير درماشين اهميت پيدا ميکند درعوض اينگونه بيلها سرعت کمي </a:t>
            </a:r>
            <a:r>
              <a:rPr lang="fa-IR" dirty="0" smtClean="0"/>
              <a:t>دارند،سرعتی در حدود5.5 کیلومتر بر ساعت.</a:t>
            </a:r>
            <a:endParaRPr lang="fa-IR" dirty="0"/>
          </a:p>
          <a:p>
            <a:endParaRPr lang="fa-IR" dirty="0"/>
          </a:p>
          <a:p>
            <a:r>
              <a:rPr lang="fa-IR" dirty="0"/>
              <a:t>شاسي هاي چرخ لاستيکي داراي سرعت حرکتي بيشتري بوده ولذا براي کارهاي کوچکي که تعداد سفرزياد بوده وسطح راه مورد استفاده محکم باشد مفيدترند اين نوع شاسي خودبردونوع است : نوع خود متحرک که ازاتاقک فرمان ميگرد ونوع ديگرکه درقسمت عقب کاميون نصب ميشود وآن را کاميوني ميگويند؛ سرعت نوع اول ۵۰ وسرعت نوع دوم ۸۰کيلومتر درساعت ميرسد .</a:t>
            </a:r>
          </a:p>
          <a:p>
            <a:endParaRPr lang="fa-IR" dirty="0"/>
          </a:p>
        </p:txBody>
      </p:sp>
    </p:spTree>
    <p:extLst>
      <p:ext uri="{BB962C8B-B14F-4D97-AF65-F5344CB8AC3E}">
        <p14:creationId xmlns:p14="http://schemas.microsoft.com/office/powerpoint/2010/main" val="86062055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ar-SA" altLang="fa-IR" sz="4800" b="1">
                <a:solidFill>
                  <a:srgbClr val="FFFF00"/>
                </a:solidFill>
                <a:cs typeface="B Titr" panose="00000700000000000000" pitchFamily="2" charset="-78"/>
              </a:rPr>
              <a:t>دستورالعمل هاي ايمني در خصوص كار با بيل مكانيكي</a:t>
            </a:r>
            <a:r>
              <a:rPr lang="en-US" altLang="fa-IR" sz="4800" b="1" i="1">
                <a:solidFill>
                  <a:srgbClr val="FFFF00"/>
                </a:solidFill>
              </a:rPr>
              <a:t/>
            </a:r>
            <a:br>
              <a:rPr lang="en-US" altLang="fa-IR" sz="4800" b="1" i="1">
                <a:solidFill>
                  <a:srgbClr val="FFFF00"/>
                </a:solidFill>
              </a:rPr>
            </a:br>
            <a:endParaRPr lang="en-US" altLang="fa-IR" sz="4800" b="1" i="1">
              <a:solidFill>
                <a:srgbClr val="FFFF00"/>
              </a:solidFill>
            </a:endParaRPr>
          </a:p>
        </p:txBody>
      </p:sp>
    </p:spTree>
    <p:extLst>
      <p:ext uri="{BB962C8B-B14F-4D97-AF65-F5344CB8AC3E}">
        <p14:creationId xmlns:p14="http://schemas.microsoft.com/office/powerpoint/2010/main" val="89085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b="1">
                <a:solidFill>
                  <a:srgbClr val="FFFF00"/>
                </a:solidFill>
                <a:cs typeface="B Traffic" panose="00000400000000000000" pitchFamily="2" charset="-78"/>
              </a:rPr>
              <a:t>1- كليات :</a:t>
            </a:r>
            <a:endParaRPr lang="ar-SA" altLang="fa-IR">
              <a:solidFill>
                <a:srgbClr val="FFFF00"/>
              </a:solidFill>
              <a:cs typeface="B Traffic" panose="00000400000000000000" pitchFamily="2" charset="-78"/>
            </a:endParaRPr>
          </a:p>
          <a:p>
            <a:pPr>
              <a:buClr>
                <a:schemeClr val="tx1"/>
              </a:buClr>
              <a:buFont typeface="Wingdings" panose="05000000000000000000" pitchFamily="2" charset="2"/>
              <a:buNone/>
            </a:pPr>
            <a:r>
              <a:rPr lang="ar-SA" altLang="fa-IR">
                <a:cs typeface="B Traffic" panose="00000400000000000000" pitchFamily="2" charset="-78"/>
              </a:rPr>
              <a:t>1- کلیه رانندگان و اپراتورها باید آموزشهای لازم را فرا گرفته و دارای گواهینامه وی</a:t>
            </a:r>
            <a:r>
              <a:rPr lang="ar-SA" altLang="fa-IR"/>
              <a:t>‍</a:t>
            </a:r>
            <a:r>
              <a:rPr lang="ar-SA" altLang="fa-IR">
                <a:cs typeface="B Traffic" panose="00000400000000000000" pitchFamily="2" charset="-78"/>
              </a:rPr>
              <a:t>ژه باشند. </a:t>
            </a:r>
            <a:endParaRPr lang="en-US" altLang="fa-IR">
              <a:cs typeface="B Traffic" panose="00000400000000000000" pitchFamily="2" charset="-78"/>
            </a:endParaRPr>
          </a:p>
        </p:txBody>
      </p:sp>
    </p:spTree>
    <p:extLst>
      <p:ext uri="{BB962C8B-B14F-4D97-AF65-F5344CB8AC3E}">
        <p14:creationId xmlns:p14="http://schemas.microsoft.com/office/powerpoint/2010/main" val="255737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 راننده بيل مكانيكي بايد از وسايل حفاظت فردي مربوطه استفاده نمايد.</a:t>
            </a:r>
            <a:endParaRPr lang="en-US" altLang="fa-IR">
              <a:cs typeface="B Traffic" panose="00000400000000000000" pitchFamily="2" charset="-78"/>
            </a:endParaRPr>
          </a:p>
        </p:txBody>
      </p:sp>
    </p:spTree>
    <p:extLst>
      <p:ext uri="{BB962C8B-B14F-4D97-AF65-F5344CB8AC3E}">
        <p14:creationId xmlns:p14="http://schemas.microsoft.com/office/powerpoint/2010/main" val="201882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3- سالي يكبار امتحان ايمني و فني از رانندگان بيل مكانيكي توسط كميته فني انجام گيرد.</a:t>
            </a:r>
            <a:endParaRPr lang="en-US" altLang="fa-IR">
              <a:cs typeface="B Traffic" panose="00000400000000000000" pitchFamily="2" charset="-78"/>
            </a:endParaRPr>
          </a:p>
        </p:txBody>
      </p:sp>
    </p:spTree>
    <p:extLst>
      <p:ext uri="{BB962C8B-B14F-4D97-AF65-F5344CB8AC3E}">
        <p14:creationId xmlns:p14="http://schemas.microsoft.com/office/powerpoint/2010/main" val="12457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4- كابين دستگاه بايد مرتباً نظافت شده و تميز باشد.</a:t>
            </a:r>
            <a:endParaRPr lang="en-US" altLang="fa-IR">
              <a:cs typeface="B Traffic" panose="00000400000000000000" pitchFamily="2" charset="-78"/>
            </a:endParaRPr>
          </a:p>
        </p:txBody>
      </p:sp>
    </p:spTree>
    <p:extLst>
      <p:ext uri="{BB962C8B-B14F-4D97-AF65-F5344CB8AC3E}">
        <p14:creationId xmlns:p14="http://schemas.microsoft.com/office/powerpoint/2010/main" val="369132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5- ماشین آلات باید با نوع عملیات تطابق داشته و محدوده عملیات برای رانندگان مشخص گردد.</a:t>
            </a:r>
            <a:endParaRPr lang="en-US" altLang="fa-IR">
              <a:cs typeface="B Traffic" panose="00000400000000000000" pitchFamily="2" charset="-78"/>
            </a:endParaRPr>
          </a:p>
        </p:txBody>
      </p:sp>
    </p:spTree>
    <p:extLst>
      <p:ext uri="{BB962C8B-B14F-4D97-AF65-F5344CB8AC3E}">
        <p14:creationId xmlns:p14="http://schemas.microsoft.com/office/powerpoint/2010/main" val="2395917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6- حضور افراد متفرقه به غير از مكانيك مجاز ، مسئول ايمني و مسئول فني داخل دستگاه اكيداً ممنوع است و مسئول اين امر اپراتور است. </a:t>
            </a:r>
            <a:endParaRPr lang="en-US" altLang="fa-IR">
              <a:cs typeface="B Traffic" panose="00000400000000000000" pitchFamily="2" charset="-78"/>
            </a:endParaRPr>
          </a:p>
        </p:txBody>
      </p:sp>
    </p:spTree>
    <p:extLst>
      <p:ext uri="{BB962C8B-B14F-4D97-AF65-F5344CB8AC3E}">
        <p14:creationId xmlns:p14="http://schemas.microsoft.com/office/powerpoint/2010/main" val="142655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7-  به هنگام تعميرات بر روي دستگاه ، اپراتور نيز بايد حضور داشته باشد.</a:t>
            </a:r>
            <a:endParaRPr lang="en-US" altLang="fa-IR">
              <a:cs typeface="B Traffic" panose="00000400000000000000" pitchFamily="2" charset="-78"/>
            </a:endParaRPr>
          </a:p>
        </p:txBody>
      </p:sp>
    </p:spTree>
    <p:extLst>
      <p:ext uri="{BB962C8B-B14F-4D97-AF65-F5344CB8AC3E}">
        <p14:creationId xmlns:p14="http://schemas.microsoft.com/office/powerpoint/2010/main" val="1755487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8-  اپراتور بايد كليه نواقصي را كه در حين كار مشاهده مي كند ، به سرپرست مربوطه اطلاع دهد.</a:t>
            </a:r>
            <a:endParaRPr lang="en-US" altLang="fa-IR">
              <a:cs typeface="B Traffic" panose="00000400000000000000" pitchFamily="2" charset="-78"/>
            </a:endParaRPr>
          </a:p>
        </p:txBody>
      </p:sp>
    </p:spTree>
    <p:extLst>
      <p:ext uri="{BB962C8B-B14F-4D97-AF65-F5344CB8AC3E}">
        <p14:creationId xmlns:p14="http://schemas.microsoft.com/office/powerpoint/2010/main" val="1846623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9- در داخل دستگاه نبايد مواد قابل اشتعال نگهداري شود.</a:t>
            </a:r>
            <a:endParaRPr lang="en-US" altLang="fa-IR">
              <a:cs typeface="B Traffic" panose="00000400000000000000" pitchFamily="2" charset="-78"/>
            </a:endParaRPr>
          </a:p>
        </p:txBody>
      </p:sp>
    </p:spTree>
    <p:extLst>
      <p:ext uri="{BB962C8B-B14F-4D97-AF65-F5344CB8AC3E}">
        <p14:creationId xmlns:p14="http://schemas.microsoft.com/office/powerpoint/2010/main" val="335036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805264"/>
            <a:ext cx="8686800" cy="838200"/>
          </a:xfrm>
        </p:spPr>
        <p:txBody>
          <a:bodyPr/>
          <a:lstStyle/>
          <a:p>
            <a:pPr algn="ctr"/>
            <a:r>
              <a:rPr lang="fa-IR" dirty="0" smtClean="0">
                <a:solidFill>
                  <a:srgbClr val="FF0000"/>
                </a:solidFill>
              </a:rPr>
              <a:t>بیل مکانیکی با شاسي </a:t>
            </a:r>
            <a:r>
              <a:rPr lang="fa-IR" dirty="0">
                <a:solidFill>
                  <a:srgbClr val="FF0000"/>
                </a:solidFill>
              </a:rPr>
              <a:t>چرخ زنجيري</a:t>
            </a:r>
            <a:r>
              <a:rPr lang="fa-IR" dirty="0"/>
              <a: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8" y="0"/>
            <a:ext cx="9175065" cy="5589240"/>
          </a:xfrm>
        </p:spPr>
      </p:pic>
    </p:spTree>
    <p:extLst>
      <p:ext uri="{BB962C8B-B14F-4D97-AF65-F5344CB8AC3E}">
        <p14:creationId xmlns:p14="http://schemas.microsoft.com/office/powerpoint/2010/main" val="2616869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10-  پس از استفاده از ابزار ، راننده بايد آنها را به طور مرتب در جعبه ابزار قرار دهد و تمام وسايل بايد سالم باشند.</a:t>
            </a:r>
            <a:endParaRPr lang="en-US" altLang="fa-IR">
              <a:cs typeface="B Traffic" panose="00000400000000000000" pitchFamily="2" charset="-78"/>
            </a:endParaRPr>
          </a:p>
        </p:txBody>
      </p:sp>
    </p:spTree>
    <p:extLst>
      <p:ext uri="{BB962C8B-B14F-4D97-AF65-F5344CB8AC3E}">
        <p14:creationId xmlns:p14="http://schemas.microsoft.com/office/powerpoint/2010/main" val="1194015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11-  به هنگام روشن بودن دستگاه نبايد تعميرات انجام شود.</a:t>
            </a:r>
            <a:endParaRPr lang="en-US" altLang="fa-IR">
              <a:cs typeface="B Traffic" panose="00000400000000000000" pitchFamily="2" charset="-78"/>
            </a:endParaRPr>
          </a:p>
        </p:txBody>
      </p:sp>
    </p:spTree>
    <p:extLst>
      <p:ext uri="{BB962C8B-B14F-4D97-AF65-F5344CB8AC3E}">
        <p14:creationId xmlns:p14="http://schemas.microsoft.com/office/powerpoint/2010/main" val="526560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12-  انجام هر گونه حركتي بايد همراه با علائم صوتي مانند بوق ، زنگ يا سوت باشد و همه افراد </a:t>
            </a:r>
            <a:r>
              <a:rPr lang="fa-IR" altLang="fa-IR">
                <a:cs typeface="B Traffic" panose="00000400000000000000" pitchFamily="2" charset="-78"/>
              </a:rPr>
              <a:t>کارگاه</a:t>
            </a:r>
            <a:r>
              <a:rPr lang="ar-SA" altLang="fa-IR">
                <a:cs typeface="B Traffic" panose="00000400000000000000" pitchFamily="2" charset="-78"/>
              </a:rPr>
              <a:t> بايد با اين علائم آشنا باشند. </a:t>
            </a:r>
            <a:endParaRPr lang="en-US" altLang="fa-IR">
              <a:cs typeface="B Traffic" panose="00000400000000000000" pitchFamily="2" charset="-78"/>
            </a:endParaRPr>
          </a:p>
        </p:txBody>
      </p:sp>
    </p:spTree>
    <p:extLst>
      <p:ext uri="{BB962C8B-B14F-4D97-AF65-F5344CB8AC3E}">
        <p14:creationId xmlns:p14="http://schemas.microsoft.com/office/powerpoint/2010/main" val="2069812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sz="2800" b="1">
                <a:solidFill>
                  <a:srgbClr val="FFFF00"/>
                </a:solidFill>
                <a:cs typeface="B Titr" panose="00000700000000000000" pitchFamily="2" charset="-78"/>
              </a:rPr>
              <a:t>2- دستورالعمل هاي ايمني قبل از شروع به كار بيل مكانيكي :</a:t>
            </a:r>
            <a:endParaRPr lang="en-US" altLang="fa-IR" sz="2800" b="1">
              <a:solidFill>
                <a:srgbClr val="FFFF00"/>
              </a:solidFill>
              <a:cs typeface="B Titr" panose="00000700000000000000" pitchFamily="2" charset="-78"/>
            </a:endParaRPr>
          </a:p>
        </p:txBody>
      </p:sp>
    </p:spTree>
    <p:extLst>
      <p:ext uri="{BB962C8B-B14F-4D97-AF65-F5344CB8AC3E}">
        <p14:creationId xmlns:p14="http://schemas.microsoft.com/office/powerpoint/2010/main" val="1382065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 قبل از شروع به كار، اپراتور بايد از وضعيت دستگاه مطلع شود و بدين منظور بايد يادداشتهاي اپراتور شيفت قبل را در خصوص دستگاه مطالعه كرده و خود نيز قسمتهاي مختلف دستگاه را بررسي كند و اشكالات را به سرپرست مربوطه اطلاع دهد. </a:t>
            </a:r>
            <a:endParaRPr lang="en-US" altLang="fa-IR">
              <a:cs typeface="B Traffic" panose="00000400000000000000" pitchFamily="2" charset="-78"/>
            </a:endParaRPr>
          </a:p>
        </p:txBody>
      </p:sp>
    </p:spTree>
    <p:extLst>
      <p:ext uri="{BB962C8B-B14F-4D97-AF65-F5344CB8AC3E}">
        <p14:creationId xmlns:p14="http://schemas.microsoft.com/office/powerpoint/2010/main" val="708352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 كار كردن فقط با بيل مكانيكي سالم مجاز است ، سالم بودن بيل مكانيكي بايد در ابتداي هر شيفت از طرف راننده كنترل گردد.(بازديد ترمز اضطراري – ترمز چرخها- جك تعادل اهميت زيادي دارد).</a:t>
            </a:r>
            <a:endParaRPr lang="en-US" altLang="fa-IR">
              <a:cs typeface="B Traffic" panose="00000400000000000000" pitchFamily="2" charset="-78"/>
            </a:endParaRPr>
          </a:p>
        </p:txBody>
      </p:sp>
    </p:spTree>
    <p:extLst>
      <p:ext uri="{BB962C8B-B14F-4D97-AF65-F5344CB8AC3E}">
        <p14:creationId xmlns:p14="http://schemas.microsoft.com/office/powerpoint/2010/main" val="3408034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normAutofit lnSpcReduction="10000"/>
          </a:bodyPr>
          <a:lstStyle/>
          <a:p>
            <a:pPr>
              <a:lnSpc>
                <a:spcPct val="90000"/>
              </a:lnSpc>
              <a:buClr>
                <a:schemeClr val="tx1"/>
              </a:buClr>
              <a:buFont typeface="Wingdings" panose="05000000000000000000" pitchFamily="2" charset="2"/>
              <a:buNone/>
            </a:pPr>
            <a:r>
              <a:rPr lang="ar-SA" altLang="fa-IR" sz="2800">
                <a:cs typeface="B Traffic" panose="00000400000000000000" pitchFamily="2" charset="-78"/>
              </a:rPr>
              <a:t>2- قبل از شروع به كار ، موارد زير بايد كنترل شده و از كارآيي و مناسب بودن آنها اطمينان حاصل شود :</a:t>
            </a:r>
          </a:p>
          <a:p>
            <a:pPr>
              <a:lnSpc>
                <a:spcPct val="90000"/>
              </a:lnSpc>
              <a:buClr>
                <a:schemeClr val="tx1"/>
              </a:buClr>
              <a:buFont typeface="Wingdings" panose="05000000000000000000" pitchFamily="2" charset="2"/>
              <a:buNone/>
            </a:pPr>
            <a:r>
              <a:rPr lang="ar-SA" altLang="fa-IR" sz="2800">
                <a:cs typeface="B Traffic" panose="00000400000000000000" pitchFamily="2" charset="-78"/>
              </a:rPr>
              <a:t>- سطح محل كار دستگاه       </a:t>
            </a:r>
          </a:p>
          <a:p>
            <a:pPr>
              <a:lnSpc>
                <a:spcPct val="90000"/>
              </a:lnSpc>
              <a:buClr>
                <a:schemeClr val="tx1"/>
              </a:buClr>
              <a:buFont typeface="Wingdings" panose="05000000000000000000" pitchFamily="2" charset="2"/>
              <a:buNone/>
            </a:pPr>
            <a:r>
              <a:rPr lang="ar-SA" altLang="fa-IR" sz="2800">
                <a:cs typeface="B Traffic" panose="00000400000000000000" pitchFamily="2" charset="-78"/>
              </a:rPr>
              <a:t>- جبهه كار و محل بارگيري دستگاه</a:t>
            </a:r>
          </a:p>
          <a:p>
            <a:pPr>
              <a:lnSpc>
                <a:spcPct val="90000"/>
              </a:lnSpc>
              <a:buClr>
                <a:schemeClr val="tx1"/>
              </a:buClr>
              <a:buFont typeface="Wingdings" panose="05000000000000000000" pitchFamily="2" charset="2"/>
              <a:buNone/>
            </a:pPr>
            <a:r>
              <a:rPr lang="ar-SA" altLang="fa-IR" sz="2800">
                <a:cs typeface="B Traffic" panose="00000400000000000000" pitchFamily="2" charset="-78"/>
              </a:rPr>
              <a:t>- اتصالات پيچي و پيني                   </a:t>
            </a:r>
          </a:p>
          <a:p>
            <a:pPr>
              <a:lnSpc>
                <a:spcPct val="90000"/>
              </a:lnSpc>
              <a:buClr>
                <a:schemeClr val="tx1"/>
              </a:buClr>
              <a:buFont typeface="Wingdings" panose="05000000000000000000" pitchFamily="2" charset="2"/>
              <a:buNone/>
            </a:pPr>
            <a:r>
              <a:rPr lang="ar-SA" altLang="fa-IR" sz="2800">
                <a:cs typeface="B Traffic" panose="00000400000000000000" pitchFamily="2" charset="-78"/>
              </a:rPr>
              <a:t>- شافت هاي حركت                     </a:t>
            </a:r>
          </a:p>
          <a:p>
            <a:pPr>
              <a:lnSpc>
                <a:spcPct val="90000"/>
              </a:lnSpc>
              <a:buClr>
                <a:schemeClr val="tx1"/>
              </a:buClr>
              <a:buFont typeface="Wingdings" panose="05000000000000000000" pitchFamily="2" charset="2"/>
              <a:buNone/>
            </a:pPr>
            <a:r>
              <a:rPr lang="ar-SA" altLang="fa-IR" sz="2800">
                <a:cs typeface="B Traffic" panose="00000400000000000000" pitchFamily="2" charset="-78"/>
              </a:rPr>
              <a:t>- علائم صوتي و روشنائي  </a:t>
            </a:r>
          </a:p>
          <a:p>
            <a:pPr>
              <a:lnSpc>
                <a:spcPct val="90000"/>
              </a:lnSpc>
              <a:buClr>
                <a:schemeClr val="tx1"/>
              </a:buClr>
              <a:buFont typeface="Wingdings" panose="05000000000000000000" pitchFamily="2" charset="2"/>
              <a:buNone/>
            </a:pPr>
            <a:r>
              <a:rPr lang="ar-SA" altLang="fa-IR" sz="2800">
                <a:cs typeface="B Traffic" panose="00000400000000000000" pitchFamily="2" charset="-78"/>
              </a:rPr>
              <a:t>- كليه سيستم های ترمز </a:t>
            </a:r>
          </a:p>
          <a:p>
            <a:pPr>
              <a:lnSpc>
                <a:spcPct val="90000"/>
              </a:lnSpc>
              <a:buClr>
                <a:schemeClr val="tx1"/>
              </a:buClr>
              <a:buFont typeface="Wingdings" panose="05000000000000000000" pitchFamily="2" charset="2"/>
              <a:buNone/>
            </a:pPr>
            <a:r>
              <a:rPr lang="ar-SA" altLang="fa-IR" sz="2800">
                <a:cs typeface="B Traffic" panose="00000400000000000000" pitchFamily="2" charset="-78"/>
              </a:rPr>
              <a:t>- چرخ زنجير يا لاستيك </a:t>
            </a:r>
            <a:endParaRPr lang="en-US" altLang="fa-IR" sz="2800">
              <a:cs typeface="B Traffic" panose="00000400000000000000" pitchFamily="2" charset="-78"/>
            </a:endParaRPr>
          </a:p>
        </p:txBody>
      </p:sp>
    </p:spTree>
    <p:extLst>
      <p:ext uri="{BB962C8B-B14F-4D97-AF65-F5344CB8AC3E}">
        <p14:creationId xmlns:p14="http://schemas.microsoft.com/office/powerpoint/2010/main" val="3926706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normAutofit lnSpcReduction="10000"/>
          </a:bodyPr>
          <a:lstStyle/>
          <a:p>
            <a:pPr>
              <a:buClr>
                <a:schemeClr val="tx1"/>
              </a:buClr>
              <a:buFont typeface="Wingdings" panose="05000000000000000000" pitchFamily="2" charset="2"/>
              <a:buNone/>
            </a:pPr>
            <a:r>
              <a:rPr lang="ar-SA" altLang="fa-IR" sz="2800">
                <a:cs typeface="B Traffic" panose="00000400000000000000" pitchFamily="2" charset="-78"/>
              </a:rPr>
              <a:t>- پوشيده نبودن سيم ها وسيستم برق باروغن،گريس يا آب</a:t>
            </a:r>
            <a:r>
              <a:rPr lang="en-US" altLang="fa-IR" sz="2800">
                <a:cs typeface="B Traffic" panose="00000400000000000000" pitchFamily="2" charset="-78"/>
              </a:rPr>
              <a:t> </a:t>
            </a:r>
            <a:endParaRPr lang="ar-SA" altLang="fa-IR" sz="2800">
              <a:cs typeface="B Traffic" panose="00000400000000000000" pitchFamily="2" charset="-78"/>
            </a:endParaRPr>
          </a:p>
          <a:p>
            <a:pPr>
              <a:buClr>
                <a:schemeClr val="tx1"/>
              </a:buClr>
              <a:buFont typeface="Wingdings" panose="05000000000000000000" pitchFamily="2" charset="2"/>
              <a:buNone/>
            </a:pPr>
            <a:r>
              <a:rPr lang="ar-SA" altLang="fa-IR" sz="2800">
                <a:cs typeface="B Traffic" panose="00000400000000000000" pitchFamily="2" charset="-78"/>
              </a:rPr>
              <a:t>- آمپرها،سيستم روشنايی، برف پاک کن ، بوق </a:t>
            </a:r>
          </a:p>
          <a:p>
            <a:pPr>
              <a:buClr>
                <a:schemeClr val="tx1"/>
              </a:buClr>
              <a:buFont typeface="Wingdings" panose="05000000000000000000" pitchFamily="2" charset="2"/>
              <a:buNone/>
            </a:pPr>
            <a:r>
              <a:rPr lang="ar-SA" altLang="fa-IR" sz="2800">
                <a:cs typeface="B Traffic" panose="00000400000000000000" pitchFamily="2" charset="-78"/>
              </a:rPr>
              <a:t>- آمپر آب ،روغن ديزل وسوخت </a:t>
            </a:r>
          </a:p>
          <a:p>
            <a:pPr>
              <a:buClr>
                <a:schemeClr val="tx1"/>
              </a:buClr>
              <a:buFont typeface="Wingdings" panose="05000000000000000000" pitchFamily="2" charset="2"/>
              <a:buNone/>
            </a:pPr>
            <a:r>
              <a:rPr lang="ar-SA" altLang="fa-IR" sz="2800">
                <a:cs typeface="B Traffic" panose="00000400000000000000" pitchFamily="2" charset="-78"/>
              </a:rPr>
              <a:t>- نشتی هوا و روغن </a:t>
            </a:r>
          </a:p>
          <a:p>
            <a:pPr>
              <a:buClr>
                <a:schemeClr val="tx1"/>
              </a:buClr>
              <a:buFont typeface="Wingdings" panose="05000000000000000000" pitchFamily="2" charset="2"/>
              <a:buNone/>
            </a:pPr>
            <a:r>
              <a:rPr lang="ar-SA" altLang="fa-IR" sz="2800">
                <a:cs typeface="B Traffic" panose="00000400000000000000" pitchFamily="2" charset="-78"/>
              </a:rPr>
              <a:t>- کابل های برق باطری </a:t>
            </a:r>
          </a:p>
          <a:p>
            <a:pPr>
              <a:buClr>
                <a:schemeClr val="tx1"/>
              </a:buClr>
              <a:buFont typeface="Wingdings" panose="05000000000000000000" pitchFamily="2" charset="2"/>
              <a:buNone/>
            </a:pPr>
            <a:r>
              <a:rPr lang="ar-SA" altLang="fa-IR" sz="2800">
                <a:cs typeface="B Traffic" panose="00000400000000000000" pitchFamily="2" charset="-78"/>
              </a:rPr>
              <a:t>- شرايط شاسی و بدنه ماشين</a:t>
            </a:r>
          </a:p>
          <a:p>
            <a:pPr>
              <a:buClr>
                <a:schemeClr val="tx1"/>
              </a:buClr>
              <a:buFont typeface="Wingdings" panose="05000000000000000000" pitchFamily="2" charset="2"/>
              <a:buNone/>
            </a:pPr>
            <a:r>
              <a:rPr lang="ar-SA" altLang="fa-IR" sz="2800">
                <a:cs typeface="B Traffic" panose="00000400000000000000" pitchFamily="2" charset="-78"/>
              </a:rPr>
              <a:t>- تمامی اتصالات ومفاصل </a:t>
            </a:r>
            <a:r>
              <a:rPr lang="fa-IR" altLang="fa-IR" sz="2800">
                <a:cs typeface="B Traffic" panose="00000400000000000000" pitchFamily="2" charset="-78"/>
              </a:rPr>
              <a:t>از نظر</a:t>
            </a:r>
            <a:r>
              <a:rPr lang="ar-SA" altLang="fa-IR" sz="2800">
                <a:cs typeface="B Traffic" panose="00000400000000000000" pitchFamily="2" charset="-78"/>
              </a:rPr>
              <a:t>سالم</a:t>
            </a:r>
            <a:r>
              <a:rPr lang="fa-IR" altLang="fa-IR" sz="2800">
                <a:cs typeface="B Traffic" panose="00000400000000000000" pitchFamily="2" charset="-78"/>
              </a:rPr>
              <a:t> بودن،  </a:t>
            </a:r>
            <a:r>
              <a:rPr lang="ar-SA" altLang="fa-IR" sz="2800">
                <a:cs typeface="B Traffic" panose="00000400000000000000" pitchFamily="2" charset="-78"/>
              </a:rPr>
              <a:t>،تغيير شکل يا ترک خوردگی</a:t>
            </a:r>
            <a:endParaRPr lang="en-US" altLang="fa-IR" sz="2800">
              <a:cs typeface="B Traffic" panose="00000400000000000000" pitchFamily="2" charset="-78"/>
            </a:endParaRPr>
          </a:p>
        </p:txBody>
      </p:sp>
    </p:spTree>
    <p:extLst>
      <p:ext uri="{BB962C8B-B14F-4D97-AF65-F5344CB8AC3E}">
        <p14:creationId xmlns:p14="http://schemas.microsoft.com/office/powerpoint/2010/main" val="1586297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 وضعيت شيشه جلو  وآيينه ها </a:t>
            </a:r>
          </a:p>
          <a:p>
            <a:pPr>
              <a:buClr>
                <a:schemeClr val="tx1"/>
              </a:buClr>
              <a:buFont typeface="Wingdings" panose="05000000000000000000" pitchFamily="2" charset="2"/>
              <a:buNone/>
            </a:pPr>
            <a:r>
              <a:rPr lang="ar-SA" altLang="fa-IR">
                <a:cs typeface="B Traffic" panose="00000400000000000000" pitchFamily="2" charset="-78"/>
              </a:rPr>
              <a:t>- موجود بودن کپسول آتش نشانی وجعبه کمک های اوليه </a:t>
            </a:r>
          </a:p>
          <a:p>
            <a:pPr>
              <a:buClr>
                <a:schemeClr val="tx1"/>
              </a:buClr>
              <a:buFont typeface="Wingdings" panose="05000000000000000000" pitchFamily="2" charset="2"/>
              <a:buNone/>
            </a:pPr>
            <a:r>
              <a:rPr lang="ar-SA" altLang="fa-IR">
                <a:cs typeface="B Traffic" panose="00000400000000000000" pitchFamily="2" charset="-78"/>
              </a:rPr>
              <a:t>- موجود بودن جعبه ابزارهای تعمير ونگهداری </a:t>
            </a:r>
            <a:r>
              <a:rPr lang="fa-IR" altLang="fa-IR">
                <a:cs typeface="B Traffic" panose="00000400000000000000" pitchFamily="2" charset="-78"/>
              </a:rPr>
              <a:t> و </a:t>
            </a:r>
            <a:r>
              <a:rPr lang="ar-SA" altLang="fa-IR">
                <a:cs typeface="B Traffic" panose="00000400000000000000" pitchFamily="2" charset="-78"/>
              </a:rPr>
              <a:t>مثلث هشدار </a:t>
            </a:r>
          </a:p>
          <a:p>
            <a:pPr>
              <a:buClr>
                <a:schemeClr val="tx1"/>
              </a:buClr>
              <a:buFont typeface="Wingdings" panose="05000000000000000000" pitchFamily="2" charset="2"/>
              <a:buNone/>
            </a:pPr>
            <a:r>
              <a:rPr lang="ar-SA" altLang="fa-IR">
                <a:cs typeface="B Traffic" panose="00000400000000000000" pitchFamily="2" charset="-78"/>
              </a:rPr>
              <a:t>- عملكرد بوق هشداردهنده دنده عقب </a:t>
            </a:r>
          </a:p>
          <a:p>
            <a:pPr>
              <a:buClr>
                <a:schemeClr val="tx1"/>
              </a:buClr>
              <a:buFont typeface="Wingdings" panose="05000000000000000000" pitchFamily="2" charset="2"/>
              <a:buNone/>
            </a:pPr>
            <a:r>
              <a:rPr lang="ar-SA" altLang="fa-IR">
                <a:cs typeface="B Traffic" panose="00000400000000000000" pitchFamily="2" charset="-78"/>
              </a:rPr>
              <a:t>- وضعيت و مقدار روغن هيدروليك </a:t>
            </a:r>
          </a:p>
          <a:p>
            <a:pPr>
              <a:buClr>
                <a:schemeClr val="tx1"/>
              </a:buClr>
              <a:buFont typeface="Wingdings" panose="05000000000000000000" pitchFamily="2" charset="2"/>
              <a:buNone/>
            </a:pPr>
            <a:r>
              <a:rPr lang="ar-SA" altLang="fa-IR">
                <a:cs typeface="B Traffic" panose="00000400000000000000" pitchFamily="2" charset="-78"/>
              </a:rPr>
              <a:t>- شرايط كاري اهرم كنترلي </a:t>
            </a:r>
            <a:endParaRPr lang="en-US" altLang="fa-IR">
              <a:cs typeface="B Traffic" panose="00000400000000000000" pitchFamily="2" charset="-78"/>
            </a:endParaRPr>
          </a:p>
        </p:txBody>
      </p:sp>
    </p:spTree>
    <p:extLst>
      <p:ext uri="{BB962C8B-B14F-4D97-AF65-F5344CB8AC3E}">
        <p14:creationId xmlns:p14="http://schemas.microsoft.com/office/powerpoint/2010/main" val="2704312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normAutofit fontScale="92500" lnSpcReduction="10000"/>
          </a:bodyPr>
          <a:lstStyle/>
          <a:p>
            <a:pPr>
              <a:buClr>
                <a:schemeClr val="tx1"/>
              </a:buClr>
              <a:buFont typeface="Wingdings" panose="05000000000000000000" pitchFamily="2" charset="2"/>
              <a:buNone/>
            </a:pPr>
            <a:r>
              <a:rPr lang="ar-SA" altLang="fa-IR">
                <a:cs typeface="B Traffic" panose="00000400000000000000" pitchFamily="2" charset="-78"/>
              </a:rPr>
              <a:t>- سالم بودن كمربند ايمني </a:t>
            </a:r>
          </a:p>
          <a:p>
            <a:pPr>
              <a:buClr>
                <a:schemeClr val="tx1"/>
              </a:buClr>
              <a:buFont typeface="Wingdings" panose="05000000000000000000" pitchFamily="2" charset="2"/>
              <a:buNone/>
            </a:pPr>
            <a:r>
              <a:rPr lang="ar-SA" altLang="fa-IR">
                <a:cs typeface="B Traffic" panose="00000400000000000000" pitchFamily="2" charset="-78"/>
              </a:rPr>
              <a:t>- سالم بودن چراغ های جلو ،راهنما وچراغ ترمز </a:t>
            </a:r>
          </a:p>
          <a:p>
            <a:pPr>
              <a:buClr>
                <a:schemeClr val="tx1"/>
              </a:buClr>
              <a:buFont typeface="Wingdings" panose="05000000000000000000" pitchFamily="2" charset="2"/>
              <a:buNone/>
            </a:pPr>
            <a:r>
              <a:rPr lang="ar-SA" altLang="fa-IR">
                <a:cs typeface="B Traffic" panose="00000400000000000000" pitchFamily="2" charset="-78"/>
              </a:rPr>
              <a:t>- سالم بودن تمامی تجهيزات داخل کابين</a:t>
            </a:r>
            <a:endParaRPr lang="fa-IR" altLang="fa-IR">
              <a:cs typeface="B Traffic" panose="00000400000000000000" pitchFamily="2" charset="-78"/>
            </a:endParaRPr>
          </a:p>
          <a:p>
            <a:pPr>
              <a:buClr>
                <a:schemeClr val="tx1"/>
              </a:buClr>
              <a:buFont typeface="Wingdings" panose="05000000000000000000" pitchFamily="2" charset="2"/>
              <a:buNone/>
            </a:pPr>
            <a:r>
              <a:rPr lang="fa-IR" altLang="fa-IR">
                <a:cs typeface="B Traffic" panose="00000400000000000000" pitchFamily="2" charset="-78"/>
              </a:rPr>
              <a:t>- وضعيت </a:t>
            </a:r>
            <a:r>
              <a:rPr lang="ar-SA" altLang="fa-IR">
                <a:cs typeface="B Traffic" panose="00000400000000000000" pitchFamily="2" charset="-78"/>
              </a:rPr>
              <a:t>سيستم هيدروليک  و عدم نشتي شيلنگ ها </a:t>
            </a:r>
            <a:endParaRPr lang="fa-IR" altLang="fa-IR">
              <a:cs typeface="B Traffic" panose="00000400000000000000" pitchFamily="2" charset="-78"/>
            </a:endParaRPr>
          </a:p>
          <a:p>
            <a:pPr>
              <a:buClr>
                <a:schemeClr val="tx1"/>
              </a:buClr>
              <a:buFont typeface="Wingdings" panose="05000000000000000000" pitchFamily="2" charset="2"/>
              <a:buNone/>
            </a:pPr>
            <a:r>
              <a:rPr lang="fa-IR" altLang="fa-IR">
                <a:cs typeface="B Traffic" panose="00000400000000000000" pitchFamily="2" charset="-78"/>
              </a:rPr>
              <a:t>- تميز بودن </a:t>
            </a:r>
            <a:r>
              <a:rPr lang="ar-SA" altLang="fa-IR">
                <a:cs typeface="B Traffic" panose="00000400000000000000" pitchFamily="2" charset="-78"/>
              </a:rPr>
              <a:t>داخل اتاق وعدم وجود وسايل اضافی</a:t>
            </a:r>
            <a:r>
              <a:rPr lang="fa-IR" altLang="fa-IR">
                <a:cs typeface="B Traffic" panose="00000400000000000000" pitchFamily="2" charset="-78"/>
              </a:rPr>
              <a:t> در آن</a:t>
            </a:r>
          </a:p>
          <a:p>
            <a:pPr>
              <a:buClr>
                <a:schemeClr val="tx1"/>
              </a:buClr>
              <a:buFont typeface="Wingdings" panose="05000000000000000000" pitchFamily="2" charset="2"/>
              <a:buNone/>
            </a:pPr>
            <a:r>
              <a:rPr lang="fa-IR" altLang="fa-IR">
                <a:cs typeface="B Traffic" panose="00000400000000000000" pitchFamily="2" charset="-78"/>
              </a:rPr>
              <a:t>- وضعيت بيل و ناخن هاي آن</a:t>
            </a:r>
            <a:endParaRPr lang="en-US" altLang="fa-IR">
              <a:cs typeface="B Traffic" panose="00000400000000000000" pitchFamily="2" charset="-78"/>
            </a:endParaRPr>
          </a:p>
        </p:txBody>
      </p:sp>
    </p:spTree>
    <p:extLst>
      <p:ext uri="{BB962C8B-B14F-4D97-AF65-F5344CB8AC3E}">
        <p14:creationId xmlns:p14="http://schemas.microsoft.com/office/powerpoint/2010/main" val="297397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877272"/>
            <a:ext cx="8686800" cy="838200"/>
          </a:xfrm>
        </p:spPr>
        <p:txBody>
          <a:bodyPr/>
          <a:lstStyle/>
          <a:p>
            <a:pPr algn="ctr"/>
            <a:r>
              <a:rPr lang="fa-IR" dirty="0">
                <a:solidFill>
                  <a:srgbClr val="FF0000"/>
                </a:solidFill>
              </a:rPr>
              <a:t>بیل مکانیکی با </a:t>
            </a:r>
            <a:r>
              <a:rPr lang="fa-IR" dirty="0" smtClean="0">
                <a:solidFill>
                  <a:srgbClr val="FF0000"/>
                </a:solidFill>
              </a:rPr>
              <a:t>شاسي چرخ </a:t>
            </a:r>
            <a:r>
              <a:rPr lang="fa-IR" dirty="0">
                <a:solidFill>
                  <a:srgbClr val="FF0000"/>
                </a:solidFill>
              </a:rPr>
              <a:t>لاستيکي</a:t>
            </a:r>
            <a:r>
              <a:rPr lang="fa-IR"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589240"/>
          </a:xfrm>
        </p:spPr>
      </p:pic>
    </p:spTree>
    <p:extLst>
      <p:ext uri="{BB962C8B-B14F-4D97-AF65-F5344CB8AC3E}">
        <p14:creationId xmlns:p14="http://schemas.microsoft.com/office/powerpoint/2010/main" val="1023072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fa-IR" altLang="fa-IR">
                <a:cs typeface="B Traffic" panose="00000400000000000000" pitchFamily="2" charset="-78"/>
              </a:rPr>
              <a:t>3- قبل از راه اندازي و حركت بيل مكانيكي ، راننده موظف است از نبودن افراد در نزديكي و يا زير بيل مكانيكي اطمينان حاصل كند.</a:t>
            </a:r>
            <a:endParaRPr lang="en-US" altLang="fa-IR">
              <a:cs typeface="B Traffic" panose="00000400000000000000" pitchFamily="2" charset="-78"/>
            </a:endParaRPr>
          </a:p>
        </p:txBody>
      </p:sp>
    </p:spTree>
    <p:extLst>
      <p:ext uri="{BB962C8B-B14F-4D97-AF65-F5344CB8AC3E}">
        <p14:creationId xmlns:p14="http://schemas.microsoft.com/office/powerpoint/2010/main" val="2539758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fa-IR" altLang="fa-IR">
                <a:cs typeface="B Traffic" panose="00000400000000000000" pitchFamily="2" charset="-78"/>
              </a:rPr>
              <a:t>4- </a:t>
            </a:r>
            <a:r>
              <a:rPr lang="ar-SA" altLang="fa-IR">
                <a:cs typeface="B Traffic" panose="00000400000000000000" pitchFamily="2" charset="-78"/>
              </a:rPr>
              <a:t>در زمانی که به سبب سستی بستر و یا شیب زیاد تعادل دستگاه به خطر می افتد نباید آن را به کار انداخت.</a:t>
            </a:r>
            <a:endParaRPr lang="en-US" altLang="fa-IR">
              <a:cs typeface="B Traffic" panose="00000400000000000000" pitchFamily="2" charset="-78"/>
            </a:endParaRPr>
          </a:p>
        </p:txBody>
      </p:sp>
    </p:spTree>
    <p:extLst>
      <p:ext uri="{BB962C8B-B14F-4D97-AF65-F5344CB8AC3E}">
        <p14:creationId xmlns:p14="http://schemas.microsoft.com/office/powerpoint/2010/main" val="2625752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5- كليه تذكرات مربــوط به تحويل شيفت بايد در دفتر تحويل و تحول شيفت ثبت و به امضـاي هر دو نفر راننده برسد. </a:t>
            </a:r>
            <a:endParaRPr lang="en-US" altLang="fa-IR">
              <a:cs typeface="B Traffic" panose="00000400000000000000" pitchFamily="2" charset="-78"/>
            </a:endParaRPr>
          </a:p>
        </p:txBody>
      </p:sp>
    </p:spTree>
    <p:extLst>
      <p:ext uri="{BB962C8B-B14F-4D97-AF65-F5344CB8AC3E}">
        <p14:creationId xmlns:p14="http://schemas.microsoft.com/office/powerpoint/2010/main" val="3657672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6- راننده بيل مكانيكي قبل از انجام كار در نزديكي خطوط راه آهن بايد با مسؤول راه آهن هماهنگي لازم را انجام داده و سپس اقدام به كار نمايد.</a:t>
            </a:r>
            <a:endParaRPr lang="en-US" altLang="fa-IR">
              <a:cs typeface="B Traffic" panose="00000400000000000000" pitchFamily="2" charset="-78"/>
            </a:endParaRPr>
          </a:p>
        </p:txBody>
      </p:sp>
    </p:spTree>
    <p:extLst>
      <p:ext uri="{BB962C8B-B14F-4D97-AF65-F5344CB8AC3E}">
        <p14:creationId xmlns:p14="http://schemas.microsoft.com/office/powerpoint/2010/main" val="3399116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7- هنگام ريختن روغن هيدروليك در گالن بيل مكانيكي بايد حتماً فشار هواي سطح روغن را با باز نمودن شير كنار گالن تخليه كرد ، در غير اينصورت خطر پاشيدن روغن وجود دارد.</a:t>
            </a:r>
            <a:endParaRPr lang="en-US" altLang="fa-IR">
              <a:cs typeface="B Traffic" panose="00000400000000000000" pitchFamily="2" charset="-78"/>
            </a:endParaRPr>
          </a:p>
        </p:txBody>
      </p:sp>
    </p:spTree>
    <p:extLst>
      <p:ext uri="{BB962C8B-B14F-4D97-AF65-F5344CB8AC3E}">
        <p14:creationId xmlns:p14="http://schemas.microsoft.com/office/powerpoint/2010/main" val="3110580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a:lstStyle/>
          <a:p>
            <a:pPr algn="justLow">
              <a:buClr>
                <a:schemeClr val="tx1"/>
              </a:buClr>
              <a:buFont typeface="Wingdings" panose="05000000000000000000" pitchFamily="2" charset="2"/>
              <a:buNone/>
            </a:pPr>
            <a:r>
              <a:rPr lang="ar-SA" altLang="fa-IR" b="1">
                <a:solidFill>
                  <a:srgbClr val="FFFF00"/>
                </a:solidFill>
                <a:cs typeface="B Titr" panose="00000700000000000000" pitchFamily="2" charset="-78"/>
              </a:rPr>
              <a:t>3- دستورالعمل هاي ايمني در حين كار بيل مكانيكي : </a:t>
            </a:r>
            <a:endParaRPr lang="en-US" altLang="fa-IR" b="1">
              <a:solidFill>
                <a:srgbClr val="FFFF00"/>
              </a:solidFill>
              <a:cs typeface="B Titr" panose="00000700000000000000" pitchFamily="2" charset="-78"/>
            </a:endParaRPr>
          </a:p>
          <a:p>
            <a:pPr>
              <a:buClr>
                <a:schemeClr val="tx1"/>
              </a:buClr>
              <a:buFont typeface="Wingdings" panose="05000000000000000000" pitchFamily="2" charset="2"/>
              <a:buNone/>
            </a:pPr>
            <a:endParaRPr lang="en-US" altLang="fa-IR">
              <a:solidFill>
                <a:srgbClr val="FFFF00"/>
              </a:solidFill>
              <a:cs typeface="B Titr" panose="00000700000000000000" pitchFamily="2" charset="-78"/>
            </a:endParaRPr>
          </a:p>
        </p:txBody>
      </p:sp>
    </p:spTree>
    <p:extLst>
      <p:ext uri="{BB962C8B-B14F-4D97-AF65-F5344CB8AC3E}">
        <p14:creationId xmlns:p14="http://schemas.microsoft.com/office/powerpoint/2010/main" val="3455810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 اگر دستگاه نقص فني دارد ، نبايد با آن كار كرد.</a:t>
            </a:r>
            <a:endParaRPr lang="en-US" altLang="fa-IR">
              <a:cs typeface="B Traffic" panose="00000400000000000000" pitchFamily="2" charset="-78"/>
            </a:endParaRPr>
          </a:p>
        </p:txBody>
      </p:sp>
    </p:spTree>
    <p:extLst>
      <p:ext uri="{BB962C8B-B14F-4D97-AF65-F5344CB8AC3E}">
        <p14:creationId xmlns:p14="http://schemas.microsoft.com/office/powerpoint/2010/main" val="2809198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 در جبهه كارهايي كه مواد منفجره خرج گذاري شده است ، نبايد كار كرد مگر با مسئوليت و نظارت آتشبار و بازرس ايمني شيفت.</a:t>
            </a:r>
            <a:endParaRPr lang="en-US" altLang="fa-IR">
              <a:cs typeface="B Traffic" panose="00000400000000000000" pitchFamily="2" charset="-78"/>
            </a:endParaRPr>
          </a:p>
        </p:txBody>
      </p:sp>
    </p:spTree>
    <p:extLst>
      <p:ext uri="{BB962C8B-B14F-4D97-AF65-F5344CB8AC3E}">
        <p14:creationId xmlns:p14="http://schemas.microsoft.com/office/powerpoint/2010/main" val="593412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3- كاركردن دستگاه در شب بدون روشنايي كافي ممنوع است. </a:t>
            </a:r>
            <a:endParaRPr lang="en-US" altLang="fa-IR">
              <a:cs typeface="B Traffic" panose="00000400000000000000" pitchFamily="2" charset="-78"/>
            </a:endParaRPr>
          </a:p>
        </p:txBody>
      </p:sp>
    </p:spTree>
    <p:extLst>
      <p:ext uri="{BB962C8B-B14F-4D97-AF65-F5344CB8AC3E}">
        <p14:creationId xmlns:p14="http://schemas.microsoft.com/office/powerpoint/2010/main" val="1396354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4-  عبور از روي ريل راه آهن بدون هماهنگي و بدون در نظر گرفتن تدابير ايمني ممنوع است. </a:t>
            </a:r>
            <a:endParaRPr lang="en-US" altLang="fa-IR">
              <a:cs typeface="B Traffic" panose="00000400000000000000" pitchFamily="2" charset="-78"/>
            </a:endParaRPr>
          </a:p>
        </p:txBody>
      </p:sp>
    </p:spTree>
    <p:extLst>
      <p:ext uri="{BB962C8B-B14F-4D97-AF65-F5344CB8AC3E}">
        <p14:creationId xmlns:p14="http://schemas.microsoft.com/office/powerpoint/2010/main" val="296554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r>
              <a:rPr lang="fa-IR" dirty="0"/>
              <a:t>● انواع بيلهاي مکانيکي:</a:t>
            </a:r>
          </a:p>
          <a:p>
            <a:endParaRPr lang="fa-IR" dirty="0"/>
          </a:p>
          <a:p>
            <a:r>
              <a:rPr lang="fa-IR" dirty="0"/>
              <a:t>الف) بيل مکانيکي با جام </a:t>
            </a:r>
            <a:r>
              <a:rPr lang="fa-IR" dirty="0" smtClean="0"/>
              <a:t>معکوس و معمولی</a:t>
            </a:r>
            <a:endParaRPr lang="fa-IR" dirty="0"/>
          </a:p>
          <a:p>
            <a:endParaRPr lang="fa-IR" dirty="0"/>
          </a:p>
          <a:p>
            <a:r>
              <a:rPr lang="fa-IR" dirty="0"/>
              <a:t>به اين بيل اسامي متعددي داده مي شود از قبيل:کج بيل – بيل پشت خم وبيل </a:t>
            </a:r>
            <a:r>
              <a:rPr lang="fa-IR" dirty="0" smtClean="0"/>
              <a:t>کششي که نوع معمولی ان در مواردی که حجم عملیات خاک برداری همسطح دستگاه یا در تراز بالاتری قرار دارد مورد استفاده قرار میگیرد.</a:t>
            </a:r>
          </a:p>
          <a:p>
            <a:r>
              <a:rPr lang="fa-IR" dirty="0" smtClean="0"/>
              <a:t>بیل مکانیکی با جام معکوس در عملیاتهای عمرانی بیشتر مورد استفاده قرار میگیرد.</a:t>
            </a:r>
            <a:endParaRPr lang="fa-IR" dirty="0"/>
          </a:p>
          <a:p>
            <a:endParaRPr lang="fa-IR" dirty="0"/>
          </a:p>
          <a:p>
            <a:r>
              <a:rPr lang="fa-IR" dirty="0"/>
              <a:t>اين بيلها در دو نوع مکانيکي و هيدروليکي هستند وبراي حفاري مناسبند.</a:t>
            </a:r>
          </a:p>
          <a:p>
            <a:endParaRPr lang="fa-IR" dirty="0"/>
          </a:p>
          <a:p>
            <a:r>
              <a:rPr lang="fa-IR" dirty="0"/>
              <a:t>ب) بيل مکانيکي با سيستم کابلي</a:t>
            </a:r>
          </a:p>
          <a:p>
            <a:endParaRPr lang="fa-IR" dirty="0"/>
          </a:p>
          <a:p>
            <a:r>
              <a:rPr lang="fa-IR" dirty="0"/>
              <a:t>اين بيل مکانيکي عبارت است از اطاقک گرداني که سوار بر چرخها بوده ودر انتهاي جلويي آن بيل متصل شده است. اين بيل در دو نوع مکانيکي و هيدروليکي مي باشند.</a:t>
            </a:r>
          </a:p>
          <a:p>
            <a:endParaRPr lang="fa-IR" dirty="0"/>
          </a:p>
          <a:p>
            <a:r>
              <a:rPr lang="fa-IR" dirty="0"/>
              <a:t>ج) بيل کششي (دراگلاين)</a:t>
            </a:r>
          </a:p>
          <a:p>
            <a:endParaRPr lang="fa-IR" dirty="0"/>
          </a:p>
          <a:p>
            <a:r>
              <a:rPr lang="fa-IR" dirty="0"/>
              <a:t>بيل کششي دراگلاين ازيک اطاقک فرمان – جرثقيل – جام بيل کششي و کابلهاي لازم جهت کنترل قسمتهاي مختلف تشکيل شده است.بيل کششي قادر است در سطوح خيلي بالاتر وخيلي پايينتر از سطح اتکاء خود است ودر انواع زمينهاي مورد استفاده قرار مي گيرد. بازوي طويل آن براي حفاري و تخليه مواد کنده شده مفيد بوده وزمان سيکل کار کوتاه از محاسن اين ماشين ميباشد.</a:t>
            </a:r>
          </a:p>
        </p:txBody>
      </p:sp>
    </p:spTree>
    <p:extLst>
      <p:ext uri="{BB962C8B-B14F-4D97-AF65-F5344CB8AC3E}">
        <p14:creationId xmlns:p14="http://schemas.microsoft.com/office/powerpoint/2010/main" val="2337111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5-  بيل مكانيكي نبايد در فاصله كمتر از 3 متر از خطوط برق ولتاژ بالا كار كند.</a:t>
            </a:r>
            <a:endParaRPr lang="en-US" altLang="fa-IR">
              <a:cs typeface="B Traffic" panose="00000400000000000000" pitchFamily="2" charset="-78"/>
            </a:endParaRPr>
          </a:p>
        </p:txBody>
      </p:sp>
    </p:spTree>
    <p:extLst>
      <p:ext uri="{BB962C8B-B14F-4D97-AF65-F5344CB8AC3E}">
        <p14:creationId xmlns:p14="http://schemas.microsoft.com/office/powerpoint/2010/main" val="2380965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6- كار كردن در محيط پر گرد و غبار به گونه اي كه مانع ديد اپراتور شود ، ممنوع است. </a:t>
            </a:r>
            <a:endParaRPr lang="en-US" altLang="fa-IR">
              <a:cs typeface="B Traffic" panose="00000400000000000000" pitchFamily="2" charset="-78"/>
            </a:endParaRPr>
          </a:p>
        </p:txBody>
      </p:sp>
    </p:spTree>
    <p:extLst>
      <p:ext uri="{BB962C8B-B14F-4D97-AF65-F5344CB8AC3E}">
        <p14:creationId xmlns:p14="http://schemas.microsoft.com/office/powerpoint/2010/main" val="1785745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7- بارگيري دو دستگاه در محدوده كاري هم ، ممنوع است.</a:t>
            </a:r>
            <a:endParaRPr lang="en-US" altLang="fa-IR">
              <a:cs typeface="B Traffic" panose="00000400000000000000" pitchFamily="2" charset="-78"/>
            </a:endParaRPr>
          </a:p>
        </p:txBody>
      </p:sp>
    </p:spTree>
    <p:extLst>
      <p:ext uri="{BB962C8B-B14F-4D97-AF65-F5344CB8AC3E}">
        <p14:creationId xmlns:p14="http://schemas.microsoft.com/office/powerpoint/2010/main" val="2670762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8- دستگاه نبايد از جاده هاي كم عرض و ناپايدار عبور كند.</a:t>
            </a:r>
            <a:endParaRPr lang="en-US" altLang="fa-IR">
              <a:cs typeface="B Traffic" panose="00000400000000000000" pitchFamily="2" charset="-78"/>
            </a:endParaRPr>
          </a:p>
        </p:txBody>
      </p:sp>
    </p:spTree>
    <p:extLst>
      <p:ext uri="{BB962C8B-B14F-4D97-AF65-F5344CB8AC3E}">
        <p14:creationId xmlns:p14="http://schemas.microsoft.com/office/powerpoint/2010/main" val="545461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9- بيل نبايد در داخل جبهه كار كشيده شود.</a:t>
            </a:r>
            <a:endParaRPr lang="en-US" altLang="fa-IR">
              <a:cs typeface="B Traffic" panose="00000400000000000000" pitchFamily="2" charset="-78"/>
            </a:endParaRPr>
          </a:p>
        </p:txBody>
      </p:sp>
    </p:spTree>
    <p:extLst>
      <p:ext uri="{BB962C8B-B14F-4D97-AF65-F5344CB8AC3E}">
        <p14:creationId xmlns:p14="http://schemas.microsoft.com/office/powerpoint/2010/main" val="3590265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10- بيل را نبايد از بالاي كاميون ها ، افراد و كابلهاي برق عبور داد. </a:t>
            </a:r>
            <a:endParaRPr lang="en-US" altLang="fa-IR">
              <a:cs typeface="B Traffic" panose="00000400000000000000" pitchFamily="2" charset="-78"/>
            </a:endParaRPr>
          </a:p>
        </p:txBody>
      </p:sp>
    </p:spTree>
    <p:extLst>
      <p:ext uri="{BB962C8B-B14F-4D97-AF65-F5344CB8AC3E}">
        <p14:creationId xmlns:p14="http://schemas.microsoft.com/office/powerpoint/2010/main" val="3925351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11- دستگاه نبايد سنگهاي خارج از نرم را بارگيري كند.</a:t>
            </a:r>
            <a:r>
              <a:rPr lang="ar-SA" altLang="fa-IR"/>
              <a:t> </a:t>
            </a:r>
            <a:endParaRPr lang="en-US" altLang="fa-IR"/>
          </a:p>
        </p:txBody>
      </p:sp>
    </p:spTree>
    <p:extLst>
      <p:ext uri="{BB962C8B-B14F-4D97-AF65-F5344CB8AC3E}">
        <p14:creationId xmlns:p14="http://schemas.microsoft.com/office/powerpoint/2010/main" val="2722908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12- ناخن بيل دستگاه بايد به هنگام كار سالم باشد. </a:t>
            </a:r>
            <a:endParaRPr lang="en-US" altLang="fa-IR">
              <a:cs typeface="B Traffic" panose="00000400000000000000" pitchFamily="2" charset="-78"/>
            </a:endParaRPr>
          </a:p>
        </p:txBody>
      </p:sp>
    </p:spTree>
    <p:extLst>
      <p:ext uri="{BB962C8B-B14F-4D97-AF65-F5344CB8AC3E}">
        <p14:creationId xmlns:p14="http://schemas.microsoft.com/office/powerpoint/2010/main" val="983509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13- تخلية بار از ارتفاع غير مجاز به داخل دامپتراك ممنوع است ( ارتفاع مجاز 30 سانتي متر از سطح تخليه است). </a:t>
            </a:r>
            <a:endParaRPr lang="en-US" altLang="fa-IR">
              <a:cs typeface="B Traffic" panose="00000400000000000000" pitchFamily="2" charset="-78"/>
            </a:endParaRPr>
          </a:p>
        </p:txBody>
      </p:sp>
    </p:spTree>
    <p:extLst>
      <p:ext uri="{BB962C8B-B14F-4D97-AF65-F5344CB8AC3E}">
        <p14:creationId xmlns:p14="http://schemas.microsoft.com/office/powerpoint/2010/main" val="568267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14- سوار شدن و يا پياده شدن در هنگام كار دستگاه ممنوع است.</a:t>
            </a:r>
            <a:endParaRPr lang="en-US" altLang="fa-IR">
              <a:cs typeface="B Traffic" panose="00000400000000000000" pitchFamily="2" charset="-78"/>
            </a:endParaRPr>
          </a:p>
        </p:txBody>
      </p:sp>
    </p:spTree>
    <p:extLst>
      <p:ext uri="{BB962C8B-B14F-4D97-AF65-F5344CB8AC3E}">
        <p14:creationId xmlns:p14="http://schemas.microsoft.com/office/powerpoint/2010/main" val="135939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877272"/>
            <a:ext cx="8686800" cy="838200"/>
          </a:xfrm>
        </p:spPr>
        <p:txBody>
          <a:bodyPr/>
          <a:lstStyle/>
          <a:p>
            <a:pPr algn="ctr"/>
            <a:r>
              <a:rPr lang="fa-IR" dirty="0" smtClean="0">
                <a:solidFill>
                  <a:srgbClr val="FF0000"/>
                </a:solidFill>
              </a:rPr>
              <a:t>بیل مکانیکی با جام معمولی</a:t>
            </a:r>
            <a:endParaRPr lang="fa-IR"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661248"/>
          </a:xfrm>
        </p:spPr>
      </p:pic>
    </p:spTree>
    <p:extLst>
      <p:ext uri="{BB962C8B-B14F-4D97-AF65-F5344CB8AC3E}">
        <p14:creationId xmlns:p14="http://schemas.microsoft.com/office/powerpoint/2010/main" val="3871387016"/>
      </p:ext>
    </p:extLst>
  </p:cSld>
  <p:clrMapOvr>
    <a:masterClrMapping/>
  </p:clrMapOvr>
  <p:transition spd="slow">
    <p:wheel spokes="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15- در زمان کار دستگاه ورود افراد به داخل شعاع عمل آن ممنوع مي باشد.</a:t>
            </a:r>
            <a:endParaRPr lang="en-US" altLang="fa-IR">
              <a:cs typeface="B Traffic" panose="00000400000000000000" pitchFamily="2" charset="-78"/>
            </a:endParaRPr>
          </a:p>
        </p:txBody>
      </p:sp>
    </p:spTree>
    <p:extLst>
      <p:ext uri="{BB962C8B-B14F-4D97-AF65-F5344CB8AC3E}">
        <p14:creationId xmlns:p14="http://schemas.microsoft.com/office/powerpoint/2010/main" val="830337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16- كاركردن بيل مكانيكي در محلهاي عبور كابل برق ، آب و گاز ممنوع است. </a:t>
            </a:r>
            <a:endParaRPr lang="en-US" altLang="fa-IR">
              <a:cs typeface="B Traffic" panose="00000400000000000000" pitchFamily="2" charset="-78"/>
            </a:endParaRPr>
          </a:p>
        </p:txBody>
      </p:sp>
    </p:spTree>
    <p:extLst>
      <p:ext uri="{BB962C8B-B14F-4D97-AF65-F5344CB8AC3E}">
        <p14:creationId xmlns:p14="http://schemas.microsoft.com/office/powerpoint/2010/main" val="2150425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17- حركت بيل مكانيكي با بيل پر شده ممنوع است. </a:t>
            </a:r>
            <a:endParaRPr lang="en-US" altLang="fa-IR">
              <a:cs typeface="B Traffic" panose="00000400000000000000" pitchFamily="2" charset="-78"/>
            </a:endParaRPr>
          </a:p>
        </p:txBody>
      </p:sp>
    </p:spTree>
    <p:extLst>
      <p:ext uri="{BB962C8B-B14F-4D97-AF65-F5344CB8AC3E}">
        <p14:creationId xmlns:p14="http://schemas.microsoft.com/office/powerpoint/2010/main" val="1156723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18- هنگام توقف كار، ولو به مدت كوتاه، بايد</a:t>
            </a:r>
            <a:r>
              <a:rPr lang="ar-SA" altLang="fa-IR"/>
              <a:t>‌</a:t>
            </a:r>
            <a:r>
              <a:rPr lang="ar-SA" altLang="fa-IR">
                <a:cs typeface="B Traffic" panose="00000400000000000000" pitchFamily="2" charset="-78"/>
              </a:rPr>
              <a:t> بيل پايين آورده شده و روي زمين قرار گيرد . ترك كردن بيل مكانيكي با موتور روشن ، بدون نگهبان و با بيل بالا  ممنوع است.</a:t>
            </a:r>
            <a:endParaRPr lang="en-US" altLang="fa-IR">
              <a:cs typeface="B Traffic" panose="00000400000000000000" pitchFamily="2" charset="-78"/>
            </a:endParaRPr>
          </a:p>
        </p:txBody>
      </p:sp>
    </p:spTree>
    <p:extLst>
      <p:ext uri="{BB962C8B-B14F-4D97-AF65-F5344CB8AC3E}">
        <p14:creationId xmlns:p14="http://schemas.microsoft.com/office/powerpoint/2010/main" val="2522148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19- چرخانيدن بيل براي تخليه و تغيير مكان آن، فقط پس از خروج بيل از خاك بايد انجام شود زيرا در غير اين صورت امكان دارد كه ماشين واژگون شود.</a:t>
            </a:r>
            <a:endParaRPr lang="en-US" altLang="fa-IR">
              <a:cs typeface="B Traffic" panose="00000400000000000000" pitchFamily="2" charset="-78"/>
            </a:endParaRPr>
          </a:p>
        </p:txBody>
      </p:sp>
    </p:spTree>
    <p:extLst>
      <p:ext uri="{BB962C8B-B14F-4D97-AF65-F5344CB8AC3E}">
        <p14:creationId xmlns:p14="http://schemas.microsoft.com/office/powerpoint/2010/main" val="3015786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20- كاركردن ماشين آلات در دو سطح ، كه يكي زير ديگري باشد به طور همزمان ممنوع است.</a:t>
            </a:r>
            <a:endParaRPr lang="en-US" altLang="fa-IR">
              <a:cs typeface="B Traffic" panose="00000400000000000000" pitchFamily="2" charset="-78"/>
            </a:endParaRPr>
          </a:p>
        </p:txBody>
      </p:sp>
    </p:spTree>
    <p:extLst>
      <p:ext uri="{BB962C8B-B14F-4D97-AF65-F5344CB8AC3E}">
        <p14:creationId xmlns:p14="http://schemas.microsoft.com/office/powerpoint/2010/main" val="3535189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21-  در حفر با بیل مکانیکی هیچگاه نباید از زیر محل ماشین خاکبرداری انجام شود.</a:t>
            </a:r>
            <a:endParaRPr lang="en-US" altLang="fa-IR">
              <a:cs typeface="B Traffic" panose="00000400000000000000" pitchFamily="2" charset="-78"/>
            </a:endParaRPr>
          </a:p>
        </p:txBody>
      </p:sp>
    </p:spTree>
    <p:extLst>
      <p:ext uri="{BB962C8B-B14F-4D97-AF65-F5344CB8AC3E}">
        <p14:creationId xmlns:p14="http://schemas.microsoft.com/office/powerpoint/2010/main" val="3351847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22- متصدي ماشين، ضمن كار بايد چنان زمين را صاف كند كه احتياج به دوباره كاري نباشد.</a:t>
            </a:r>
            <a:endParaRPr lang="en-US" altLang="fa-IR">
              <a:cs typeface="B Traffic" panose="00000400000000000000" pitchFamily="2" charset="-78"/>
            </a:endParaRPr>
          </a:p>
        </p:txBody>
      </p:sp>
    </p:spTree>
    <p:extLst>
      <p:ext uri="{BB962C8B-B14F-4D97-AF65-F5344CB8AC3E}">
        <p14:creationId xmlns:p14="http://schemas.microsoft.com/office/powerpoint/2010/main" val="173549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23- متصدي تنها در موارد اضطراري و به مدت كوتاه و به شرط آنكه كمك خود را جايگزين نمايد مجاز به ترك ماشين در شيفت كار خود مي</a:t>
            </a:r>
            <a:r>
              <a:rPr lang="ar-SA" altLang="fa-IR"/>
              <a:t>‌</a:t>
            </a:r>
            <a:r>
              <a:rPr lang="ar-SA" altLang="fa-IR">
                <a:cs typeface="B Traffic" panose="00000400000000000000" pitchFamily="2" charset="-78"/>
              </a:rPr>
              <a:t>باشد.</a:t>
            </a:r>
            <a:endParaRPr lang="en-US" altLang="fa-IR">
              <a:cs typeface="B Traffic" panose="00000400000000000000" pitchFamily="2" charset="-78"/>
            </a:endParaRPr>
          </a:p>
        </p:txBody>
      </p:sp>
    </p:spTree>
    <p:extLst>
      <p:ext uri="{BB962C8B-B14F-4D97-AF65-F5344CB8AC3E}">
        <p14:creationId xmlns:p14="http://schemas.microsoft.com/office/powerpoint/2010/main" val="2424177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24- انجام هر نوع حركتي و هرگونه جابجايي بيل مكانيكي از قبيل راه اندازي، حركت به جلو يا عقب، بارگيري به كاميون و غيره بايد همراه با علامت</a:t>
            </a:r>
            <a:r>
              <a:rPr lang="ar-SA" altLang="fa-IR"/>
              <a:t>‌</a:t>
            </a:r>
            <a:r>
              <a:rPr lang="ar-SA" altLang="fa-IR">
                <a:cs typeface="B Traffic" panose="00000400000000000000" pitchFamily="2" charset="-78"/>
              </a:rPr>
              <a:t>هاي صوتي مانند بوق يا زنگ يا سوت باشد و همه افرادي كه در </a:t>
            </a:r>
            <a:r>
              <a:rPr lang="fa-IR" altLang="fa-IR">
                <a:cs typeface="B Traffic" panose="00000400000000000000" pitchFamily="2" charset="-78"/>
              </a:rPr>
              <a:t>کارگاه</a:t>
            </a:r>
            <a:r>
              <a:rPr lang="ar-SA" altLang="fa-IR">
                <a:cs typeface="B Traffic" panose="00000400000000000000" pitchFamily="2" charset="-78"/>
              </a:rPr>
              <a:t> كار مي</a:t>
            </a:r>
            <a:r>
              <a:rPr lang="ar-SA" altLang="fa-IR"/>
              <a:t>‌</a:t>
            </a:r>
            <a:r>
              <a:rPr lang="ar-SA" altLang="fa-IR">
                <a:cs typeface="B Traffic" panose="00000400000000000000" pitchFamily="2" charset="-78"/>
              </a:rPr>
              <a:t>كنند بايد با علامت مربوطه آشنا باشند.</a:t>
            </a:r>
            <a:endParaRPr lang="en-US" altLang="fa-IR">
              <a:cs typeface="B Traffic" panose="00000400000000000000" pitchFamily="2" charset="-78"/>
            </a:endParaRPr>
          </a:p>
        </p:txBody>
      </p:sp>
    </p:spTree>
    <p:extLst>
      <p:ext uri="{BB962C8B-B14F-4D97-AF65-F5344CB8AC3E}">
        <p14:creationId xmlns:p14="http://schemas.microsoft.com/office/powerpoint/2010/main" val="394914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fa-IR" dirty="0"/>
              <a:t>از قابلیت‌های </a:t>
            </a:r>
            <a:r>
              <a:rPr lang="fa-IR" dirty="0" smtClean="0"/>
              <a:t>دیگر این </a:t>
            </a:r>
            <a:r>
              <a:rPr lang="fa-IR" dirty="0"/>
              <a:t>ماشین می‌توان به نصب چکش که بسیار پرکاربرد می‌باشد اشاره کرد. نصب چکش برقی یا پنوماتیک بجای باکت این دستگاه، این امکان را فراهم می‌کند که سطوح و احجام سنگی یا بتونی را که بنا به دلایلی نمی‌توان با مواد منفجره تخریب کرد، به‌وسیله مجموعه این دو وسیله (بیل و چکش) تخریب نمود.</a:t>
            </a:r>
          </a:p>
        </p:txBody>
      </p:sp>
    </p:spTree>
    <p:extLst>
      <p:ext uri="{BB962C8B-B14F-4D97-AF65-F5344CB8AC3E}">
        <p14:creationId xmlns:p14="http://schemas.microsoft.com/office/powerpoint/2010/main" val="4139094558"/>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25- ايستادن بر روي شاسي و ديگر متعلقات بيل مكانيكي در حال كار يا حركت ممنوع است.</a:t>
            </a:r>
            <a:endParaRPr lang="en-US" altLang="fa-IR">
              <a:cs typeface="B Traffic" panose="00000400000000000000" pitchFamily="2" charset="-78"/>
            </a:endParaRPr>
          </a:p>
        </p:txBody>
      </p:sp>
    </p:spTree>
    <p:extLst>
      <p:ext uri="{BB962C8B-B14F-4D97-AF65-F5344CB8AC3E}">
        <p14:creationId xmlns:p14="http://schemas.microsoft.com/office/powerpoint/2010/main" val="1661062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26- در هنگام كار دقت كافي مبذول گردد كه بيل مكانيكي در محلهاي سست و باتلاقي قرار نگيرد، همجنين بايد مراقب بود كه از برخورد بيل مكانيكي با تجهيزات ، تأسيسات و اماكن جلوگيري بعمل آيد.</a:t>
            </a:r>
            <a:endParaRPr lang="en-US" altLang="fa-IR">
              <a:cs typeface="B Traffic" panose="00000400000000000000" pitchFamily="2" charset="-78"/>
            </a:endParaRPr>
          </a:p>
        </p:txBody>
      </p:sp>
    </p:spTree>
    <p:extLst>
      <p:ext uri="{BB962C8B-B14F-4D97-AF65-F5344CB8AC3E}">
        <p14:creationId xmlns:p14="http://schemas.microsoft.com/office/powerpoint/2010/main" val="23680311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27- اگر چنانچه در لبه هاي پرتگاه مشغول كار هستيد، بايستي با فاصله مناسب اقدام به كار نمود و مانعي جلوي چرخهاي بيل مكانيكي احداث نمود تا از سقوط احتمالي دستگاه جلوگيري گردد.</a:t>
            </a:r>
            <a:endParaRPr lang="en-US" altLang="fa-IR">
              <a:cs typeface="B Traffic" panose="00000400000000000000" pitchFamily="2" charset="-78"/>
            </a:endParaRPr>
          </a:p>
        </p:txBody>
      </p:sp>
    </p:spTree>
    <p:extLst>
      <p:ext uri="{BB962C8B-B14F-4D97-AF65-F5344CB8AC3E}">
        <p14:creationId xmlns:p14="http://schemas.microsoft.com/office/powerpoint/2010/main" val="1991957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28- به منظور بازديد از قسمت هاي زير شاسي بيل مكانيكي ، لازم است موتور را خاموش كرده و بيل را بر روي زمين قرار داده ، سپس مبادرت به بازديد كرد.</a:t>
            </a:r>
            <a:endParaRPr lang="en-US" altLang="fa-IR">
              <a:cs typeface="B Traffic" panose="00000400000000000000" pitchFamily="2" charset="-78"/>
            </a:endParaRPr>
          </a:p>
        </p:txBody>
      </p:sp>
    </p:spTree>
    <p:extLst>
      <p:ext uri="{BB962C8B-B14F-4D97-AF65-F5344CB8AC3E}">
        <p14:creationId xmlns:p14="http://schemas.microsoft.com/office/powerpoint/2010/main" val="2827970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29- انتقال وسايل و تجهيزات بوسيله بيل مكانيكي ممنوع مي باشد.</a:t>
            </a:r>
            <a:endParaRPr lang="en-US" altLang="fa-IR">
              <a:cs typeface="B Traffic" panose="00000400000000000000" pitchFamily="2" charset="-78"/>
            </a:endParaRPr>
          </a:p>
        </p:txBody>
      </p:sp>
    </p:spTree>
    <p:extLst>
      <p:ext uri="{BB962C8B-B14F-4D97-AF65-F5344CB8AC3E}">
        <p14:creationId xmlns:p14="http://schemas.microsoft.com/office/powerpoint/2010/main" val="35626942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30- هنگام كار درب كابين را حتماً ببنديد تا هم ديد كافي داشته باشيد و هم گرد و غبار و ذرات معلق در هوا به داخل كابين نفوذ نكند.</a:t>
            </a:r>
            <a:endParaRPr lang="en-US" altLang="fa-IR">
              <a:cs typeface="B Traffic" panose="00000400000000000000" pitchFamily="2" charset="-78"/>
            </a:endParaRPr>
          </a:p>
        </p:txBody>
      </p:sp>
    </p:spTree>
    <p:extLst>
      <p:ext uri="{BB962C8B-B14F-4D97-AF65-F5344CB8AC3E}">
        <p14:creationId xmlns:p14="http://schemas.microsoft.com/office/powerpoint/2010/main" val="18741904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31- اگر در شرايط خاص هنگام بارندگي مجبور هستيد كار كنيد حتماً سيستم آبپاشي ، برف پاك كن ها را كنترل نماييد كه در وضعيت مطلوب باشند.</a:t>
            </a:r>
            <a:endParaRPr lang="en-US" altLang="fa-IR">
              <a:cs typeface="B Traffic" panose="00000400000000000000" pitchFamily="2" charset="-78"/>
            </a:endParaRPr>
          </a:p>
        </p:txBody>
      </p:sp>
    </p:spTree>
    <p:extLst>
      <p:ext uri="{BB962C8B-B14F-4D97-AF65-F5344CB8AC3E}">
        <p14:creationId xmlns:p14="http://schemas.microsoft.com/office/powerpoint/2010/main" val="39739068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32- كار كردن با بيل مكانيكي در شب فقط با سيستم روشنايي مطلوب مجاز مي باشد.</a:t>
            </a:r>
            <a:endParaRPr lang="en-US" altLang="fa-IR">
              <a:cs typeface="B Traffic" panose="00000400000000000000" pitchFamily="2" charset="-78"/>
            </a:endParaRPr>
          </a:p>
        </p:txBody>
      </p:sp>
    </p:spTree>
    <p:extLst>
      <p:ext uri="{BB962C8B-B14F-4D97-AF65-F5344CB8AC3E}">
        <p14:creationId xmlns:p14="http://schemas.microsoft.com/office/powerpoint/2010/main" val="5050814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33- در هنگام سوخت گيري بيل مكانيكي استعمال دخانيات و نزديك نمودن شعله ممنوع مي باشد.</a:t>
            </a:r>
            <a:endParaRPr lang="en-US" altLang="fa-IR">
              <a:cs typeface="B Traffic" panose="00000400000000000000" pitchFamily="2" charset="-78"/>
            </a:endParaRPr>
          </a:p>
        </p:txBody>
      </p:sp>
    </p:spTree>
    <p:extLst>
      <p:ext uri="{BB962C8B-B14F-4D97-AF65-F5344CB8AC3E}">
        <p14:creationId xmlns:p14="http://schemas.microsoft.com/office/powerpoint/2010/main" val="41641002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34- هنگام كار در زمين هاي سخت لازم است شيشة جلوي كابين باز باشد در غير اينصورت احتمال فرو ريختن شيشه هاي كابين وجود دارد.</a:t>
            </a:r>
            <a:endParaRPr lang="en-US" altLang="fa-IR">
              <a:cs typeface="B Traffic" panose="00000400000000000000" pitchFamily="2" charset="-78"/>
            </a:endParaRPr>
          </a:p>
        </p:txBody>
      </p:sp>
    </p:spTree>
    <p:extLst>
      <p:ext uri="{BB962C8B-B14F-4D97-AF65-F5344CB8AC3E}">
        <p14:creationId xmlns:p14="http://schemas.microsoft.com/office/powerpoint/2010/main" val="389825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877272"/>
            <a:ext cx="8686800" cy="838200"/>
          </a:xfrm>
        </p:spPr>
        <p:txBody>
          <a:bodyPr/>
          <a:lstStyle/>
          <a:p>
            <a:pPr algn="ctr"/>
            <a:r>
              <a:rPr lang="fa-IR" dirty="0" smtClean="0">
                <a:solidFill>
                  <a:srgbClr val="FF0000"/>
                </a:solidFill>
              </a:rPr>
              <a:t>بیل مکانیکی با چکش هیدرولیکی</a:t>
            </a:r>
            <a:endParaRPr lang="fa-IR"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686"/>
            <a:ext cx="9144000" cy="5565553"/>
          </a:xfrm>
        </p:spPr>
      </p:pic>
    </p:spTree>
    <p:extLst>
      <p:ext uri="{BB962C8B-B14F-4D97-AF65-F5344CB8AC3E}">
        <p14:creationId xmlns:p14="http://schemas.microsoft.com/office/powerpoint/2010/main" val="317093924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35- اپراتور نبايد بيل را از بالاي سر افراد ، ماشين آلات و كابلهاي برق عبور دهد.</a:t>
            </a:r>
            <a:endParaRPr lang="en-US" altLang="fa-IR">
              <a:cs typeface="B Traffic" panose="00000400000000000000" pitchFamily="2" charset="-78"/>
            </a:endParaRPr>
          </a:p>
        </p:txBody>
      </p:sp>
    </p:spTree>
    <p:extLst>
      <p:ext uri="{BB962C8B-B14F-4D97-AF65-F5344CB8AC3E}">
        <p14:creationId xmlns:p14="http://schemas.microsoft.com/office/powerpoint/2010/main" val="37567979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b="1">
                <a:solidFill>
                  <a:srgbClr val="FFFF00"/>
                </a:solidFill>
                <a:cs typeface="B Titr" panose="00000700000000000000" pitchFamily="2" charset="-78"/>
              </a:rPr>
              <a:t>4- دستورالعملهاي ايمني پس از انجام كار بيل مكانيكي:</a:t>
            </a:r>
            <a:endParaRPr lang="en-US" altLang="fa-IR" b="1">
              <a:solidFill>
                <a:srgbClr val="FFFF00"/>
              </a:solidFill>
              <a:cs typeface="B Titr" panose="00000700000000000000" pitchFamily="2" charset="-78"/>
            </a:endParaRPr>
          </a:p>
        </p:txBody>
      </p:sp>
    </p:spTree>
    <p:extLst>
      <p:ext uri="{BB962C8B-B14F-4D97-AF65-F5344CB8AC3E}">
        <p14:creationId xmlns:p14="http://schemas.microsoft.com/office/powerpoint/2010/main" val="3945723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 دستگاه بايد از محوطه جبهه كار بيرون آورده شود تا سقوط احتمالي سنگ به آن آسيبي نرساند. </a:t>
            </a:r>
            <a:endParaRPr lang="en-US" altLang="fa-IR">
              <a:cs typeface="B Traffic" panose="00000400000000000000" pitchFamily="2" charset="-78"/>
            </a:endParaRPr>
          </a:p>
        </p:txBody>
      </p:sp>
    </p:spTree>
    <p:extLst>
      <p:ext uri="{BB962C8B-B14F-4D97-AF65-F5344CB8AC3E}">
        <p14:creationId xmlns:p14="http://schemas.microsoft.com/office/powerpoint/2010/main" val="5080403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2- اپراتور بايد دستگاه را در محلي صاف قرار دهد تا آب در آن جا جمع نشود. </a:t>
            </a:r>
            <a:endParaRPr lang="en-US" altLang="fa-IR">
              <a:cs typeface="B Traffic" panose="00000400000000000000" pitchFamily="2" charset="-78"/>
            </a:endParaRPr>
          </a:p>
        </p:txBody>
      </p:sp>
    </p:spTree>
    <p:extLst>
      <p:ext uri="{BB962C8B-B14F-4D97-AF65-F5344CB8AC3E}">
        <p14:creationId xmlns:p14="http://schemas.microsoft.com/office/powerpoint/2010/main" val="20162988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3- در خاتمه كار، اپراتور بايد دستگاه را در محل مناسبي پارك نمايد ، بيل را روي زمين قرار دهد ، دستگاه را خاموش كند و ترمز دستي را بكشد.</a:t>
            </a:r>
            <a:endParaRPr lang="en-US" altLang="fa-IR">
              <a:cs typeface="B Traffic" panose="00000400000000000000" pitchFamily="2" charset="-78"/>
            </a:endParaRPr>
          </a:p>
        </p:txBody>
      </p:sp>
    </p:spTree>
    <p:extLst>
      <p:ext uri="{BB962C8B-B14F-4D97-AF65-F5344CB8AC3E}">
        <p14:creationId xmlns:p14="http://schemas.microsoft.com/office/powerpoint/2010/main" val="15754542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4- در پايان كار بايد كلية مشاهدات و نواقص حائز اهميت به صورت كتبي در پايان كار به دفتر شيفت ارائه شود.</a:t>
            </a:r>
            <a:endParaRPr lang="en-US" altLang="fa-IR">
              <a:cs typeface="B Traffic" panose="00000400000000000000" pitchFamily="2" charset="-78"/>
            </a:endParaRPr>
          </a:p>
        </p:txBody>
      </p:sp>
    </p:spTree>
    <p:extLst>
      <p:ext uri="{BB962C8B-B14F-4D97-AF65-F5344CB8AC3E}">
        <p14:creationId xmlns:p14="http://schemas.microsoft.com/office/powerpoint/2010/main" val="3142669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5- همواره بايد دستگاه را از گرد و خاك و آلودگيها ، پاك و تميز كرد.</a:t>
            </a:r>
            <a:endParaRPr lang="en-US" altLang="fa-IR">
              <a:cs typeface="B Traffic" panose="00000400000000000000" pitchFamily="2" charset="-78"/>
            </a:endParaRPr>
          </a:p>
        </p:txBody>
      </p:sp>
    </p:spTree>
    <p:extLst>
      <p:ext uri="{BB962C8B-B14F-4D97-AF65-F5344CB8AC3E}">
        <p14:creationId xmlns:p14="http://schemas.microsoft.com/office/powerpoint/2010/main" val="31363714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6- هنگام حرکت بیل مکانیکی، باکت آن باید خالی بوده و بوم در جهت حرکت قرار گیرد.</a:t>
            </a:r>
            <a:endParaRPr lang="en-US" altLang="fa-IR">
              <a:cs typeface="B Traffic" panose="00000400000000000000" pitchFamily="2" charset="-78"/>
            </a:endParaRPr>
          </a:p>
        </p:txBody>
      </p:sp>
    </p:spTree>
    <p:extLst>
      <p:ext uri="{BB962C8B-B14F-4D97-AF65-F5344CB8AC3E}">
        <p14:creationId xmlns:p14="http://schemas.microsoft.com/office/powerpoint/2010/main" val="22438349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7- در زمان تعمیر باکت و تعویض ناخن باید از حرکت ناگهانی دستگاه جلوگیری شود.</a:t>
            </a:r>
            <a:endParaRPr lang="en-US" altLang="fa-IR">
              <a:cs typeface="B Traffic" panose="00000400000000000000" pitchFamily="2" charset="-78"/>
            </a:endParaRPr>
          </a:p>
        </p:txBody>
      </p:sp>
    </p:spTree>
    <p:extLst>
      <p:ext uri="{BB962C8B-B14F-4D97-AF65-F5344CB8AC3E}">
        <p14:creationId xmlns:p14="http://schemas.microsoft.com/office/powerpoint/2010/main" val="40262900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8- جهت تعميرات ، روغنكاري و رگلاژ بايد بيل مكانيكي را در محوطه اي صاف و افقي نگه داشت و موتور را خاموش و جك عقب بر روي زمين قرار گيرد.</a:t>
            </a:r>
            <a:endParaRPr lang="en-US" altLang="fa-IR">
              <a:cs typeface="B Traffic" panose="00000400000000000000" pitchFamily="2" charset="-78"/>
            </a:endParaRPr>
          </a:p>
        </p:txBody>
      </p:sp>
    </p:spTree>
    <p:extLst>
      <p:ext uri="{BB962C8B-B14F-4D97-AF65-F5344CB8AC3E}">
        <p14:creationId xmlns:p14="http://schemas.microsoft.com/office/powerpoint/2010/main" val="267926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86800" cy="838200"/>
          </a:xfrm>
        </p:spPr>
        <p:txBody>
          <a:bodyPr/>
          <a:lstStyle/>
          <a:p>
            <a:pPr algn="ctr"/>
            <a:r>
              <a:rPr lang="fa-IR" dirty="0" smtClean="0"/>
              <a:t>نکاتی در مورد بیلهای مکانیکی</a:t>
            </a:r>
            <a:endParaRPr lang="fa-IR" dirty="0"/>
          </a:p>
        </p:txBody>
      </p:sp>
      <p:sp>
        <p:nvSpPr>
          <p:cNvPr id="3" name="Content Placeholder 2"/>
          <p:cNvSpPr>
            <a:spLocks noGrp="1"/>
          </p:cNvSpPr>
          <p:nvPr>
            <p:ph idx="1"/>
          </p:nvPr>
        </p:nvSpPr>
        <p:spPr>
          <a:xfrm>
            <a:off x="0" y="1052736"/>
            <a:ext cx="9144000" cy="5805264"/>
          </a:xfrm>
        </p:spPr>
        <p:txBody>
          <a:bodyPr/>
          <a:lstStyle/>
          <a:p>
            <a:r>
              <a:rPr lang="fa-IR" dirty="0" smtClean="0"/>
              <a:t>بیلهای مکانیکی وزنی از حدود930 کیلو گرم تا95 تن دارند.</a:t>
            </a:r>
          </a:p>
          <a:p>
            <a:r>
              <a:rPr lang="fa-IR" dirty="0"/>
              <a:t>عمق اپتیمم حفر عبارتست از عمق عمودی یک جبهه حفاری که به جام امکان می دهد . بدون اعمال فشار زیاد با بالا بودن پر شود . ماکزیمم راندمان در عمق اپتیمم حفاری به دست می آید . میزان عمق اپتیمم حفاری با نوع مواد حفاری شده تغییر می </a:t>
            </a:r>
            <a:r>
              <a:rPr lang="fa-IR" dirty="0" smtClean="0"/>
              <a:t>کند.</a:t>
            </a:r>
          </a:p>
          <a:p>
            <a:r>
              <a:rPr lang="fa-IR" dirty="0"/>
              <a:t>گرچه بیل مکانیکی قادر به حفاری در سطح پایین تر از سطح اتکاء ماشین می باشد ، ولی عمق عملیات نمی تواند از طول میله جام تجاوز </a:t>
            </a:r>
            <a:r>
              <a:rPr lang="fa-IR" dirty="0" smtClean="0"/>
              <a:t>نماید.</a:t>
            </a:r>
          </a:p>
        </p:txBody>
      </p:sp>
    </p:spTree>
    <p:extLst>
      <p:ext uri="{BB962C8B-B14F-4D97-AF65-F5344CB8AC3E}">
        <p14:creationId xmlns:p14="http://schemas.microsoft.com/office/powerpoint/2010/main" val="29569092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9- جلو و عقب چرخهای ماشین آلات در حال توقف باید به دقت مسدود گردد تا از حرکت احتمالی خصوصاً در شیب جلوگیری شود.</a:t>
            </a:r>
            <a:endParaRPr lang="en-US" altLang="fa-IR">
              <a:cs typeface="B Traffic" panose="00000400000000000000" pitchFamily="2" charset="-78"/>
            </a:endParaRPr>
          </a:p>
        </p:txBody>
      </p:sp>
    </p:spTree>
    <p:extLst>
      <p:ext uri="{BB962C8B-B14F-4D97-AF65-F5344CB8AC3E}">
        <p14:creationId xmlns:p14="http://schemas.microsoft.com/office/powerpoint/2010/main" val="42609635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10- توقف بيل مكانيكي در محلهاي شيب دار و در مناطق نزديك پرتگاه و نزديك مكانيزمهاي در حال كار و در جاده ها اكيداً ممنوع مي باشد.</a:t>
            </a:r>
            <a:endParaRPr lang="en-US" altLang="fa-IR">
              <a:cs typeface="B Traffic" panose="00000400000000000000" pitchFamily="2" charset="-78"/>
            </a:endParaRPr>
          </a:p>
        </p:txBody>
      </p:sp>
    </p:spTree>
    <p:extLst>
      <p:ext uri="{BB962C8B-B14F-4D97-AF65-F5344CB8AC3E}">
        <p14:creationId xmlns:p14="http://schemas.microsoft.com/office/powerpoint/2010/main" val="38847105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11- درصورت متوقف نمودن بر روي سطوح شيب دار بعلت خرابي و يا به هر دليل بايد مواظب بود كه از حركت خودبخود بيل مكانيكي جلوگيري شود.</a:t>
            </a:r>
            <a:endParaRPr lang="en-US" altLang="fa-IR">
              <a:cs typeface="B Traffic" panose="00000400000000000000" pitchFamily="2" charset="-78"/>
            </a:endParaRPr>
          </a:p>
        </p:txBody>
      </p:sp>
    </p:spTree>
    <p:extLst>
      <p:ext uri="{BB962C8B-B14F-4D97-AF65-F5344CB8AC3E}">
        <p14:creationId xmlns:p14="http://schemas.microsoft.com/office/powerpoint/2010/main" val="32409716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p:txBody>
          <a:bodyPr/>
          <a:lstStyle/>
          <a:p>
            <a:pPr>
              <a:buClr>
                <a:schemeClr val="tx1"/>
              </a:buClr>
              <a:buFont typeface="Wingdings" panose="05000000000000000000" pitchFamily="2" charset="2"/>
              <a:buNone/>
            </a:pPr>
            <a:r>
              <a:rPr lang="ar-SA" altLang="fa-IR">
                <a:cs typeface="B Traffic" panose="00000400000000000000" pitchFamily="2" charset="-78"/>
              </a:rPr>
              <a:t>12- در هنگام انتقال بيل مكانيكي بايد حتماً از كمرشكن استفاده نمود.</a:t>
            </a:r>
            <a:endParaRPr lang="en-US" altLang="fa-IR">
              <a:cs typeface="B Traffic" panose="00000400000000000000" pitchFamily="2" charset="-78"/>
            </a:endParaRPr>
          </a:p>
        </p:txBody>
      </p:sp>
    </p:spTree>
    <p:extLst>
      <p:ext uri="{BB962C8B-B14F-4D97-AF65-F5344CB8AC3E}">
        <p14:creationId xmlns:p14="http://schemas.microsoft.com/office/powerpoint/2010/main" val="11321966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fa-IR"/>
          </a:p>
        </p:txBody>
      </p:sp>
      <p:sp>
        <p:nvSpPr>
          <p:cNvPr id="3075" name="Rectangle 3"/>
          <p:cNvSpPr>
            <a:spLocks noGrp="1" noChangeArrowheads="1"/>
          </p:cNvSpPr>
          <p:nvPr>
            <p:ph type="body" idx="1"/>
          </p:nvPr>
        </p:nvSpPr>
        <p:spPr/>
        <p:txBody>
          <a:bodyPr/>
          <a:lstStyle/>
          <a:p>
            <a:endParaRPr lang="en-US" altLang="fa-IR"/>
          </a:p>
        </p:txBody>
      </p:sp>
      <p:pic>
        <p:nvPicPr>
          <p:cNvPr id="3076" name="Picture 4" descr="DSC044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832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fa-IR"/>
          </a:p>
        </p:txBody>
      </p:sp>
      <p:sp>
        <p:nvSpPr>
          <p:cNvPr id="4099" name="Rectangle 3"/>
          <p:cNvSpPr>
            <a:spLocks noGrp="1" noChangeArrowheads="1"/>
          </p:cNvSpPr>
          <p:nvPr>
            <p:ph type="body" idx="1"/>
          </p:nvPr>
        </p:nvSpPr>
        <p:spPr/>
        <p:txBody>
          <a:bodyPr/>
          <a:lstStyle/>
          <a:p>
            <a:endParaRPr lang="en-US" altLang="fa-IR"/>
          </a:p>
        </p:txBody>
      </p:sp>
      <p:pic>
        <p:nvPicPr>
          <p:cNvPr id="4100" name="Picture 4" descr="DSC04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0544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ltLang="fa-IR"/>
          </a:p>
        </p:txBody>
      </p:sp>
      <p:sp>
        <p:nvSpPr>
          <p:cNvPr id="5123" name="Rectangle 3"/>
          <p:cNvSpPr>
            <a:spLocks noGrp="1" noChangeArrowheads="1"/>
          </p:cNvSpPr>
          <p:nvPr>
            <p:ph type="body" idx="1"/>
          </p:nvPr>
        </p:nvSpPr>
        <p:spPr/>
        <p:txBody>
          <a:bodyPr/>
          <a:lstStyle/>
          <a:p>
            <a:endParaRPr lang="en-US" altLang="fa-IR"/>
          </a:p>
        </p:txBody>
      </p:sp>
      <p:pic>
        <p:nvPicPr>
          <p:cNvPr id="5124" name="Picture 4" descr="IMG_03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09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ltLang="fa-IR"/>
          </a:p>
        </p:txBody>
      </p:sp>
      <p:sp>
        <p:nvSpPr>
          <p:cNvPr id="6147" name="Rectangle 3"/>
          <p:cNvSpPr>
            <a:spLocks noGrp="1" noChangeArrowheads="1"/>
          </p:cNvSpPr>
          <p:nvPr>
            <p:ph type="body" idx="1"/>
          </p:nvPr>
        </p:nvSpPr>
        <p:spPr/>
        <p:txBody>
          <a:bodyPr/>
          <a:lstStyle/>
          <a:p>
            <a:endParaRPr lang="en-US" altLang="fa-IR"/>
          </a:p>
        </p:txBody>
      </p:sp>
      <p:pic>
        <p:nvPicPr>
          <p:cNvPr id="6148" name="Picture 4" descr="IMG_03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343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endParaRPr lang="en-US" altLang="fa-IR"/>
          </a:p>
        </p:txBody>
      </p:sp>
      <p:sp>
        <p:nvSpPr>
          <p:cNvPr id="12291" name="Rectangle 3"/>
          <p:cNvSpPr>
            <a:spLocks noGrp="1" noChangeArrowheads="1"/>
          </p:cNvSpPr>
          <p:nvPr>
            <p:ph type="subTitle" idx="1"/>
          </p:nvPr>
        </p:nvSpPr>
        <p:spPr/>
        <p:txBody>
          <a:bodyPr/>
          <a:lstStyle/>
          <a:p>
            <a:endParaRPr lang="en-US" altLang="fa-IR"/>
          </a:p>
        </p:txBody>
      </p:sp>
      <p:pic>
        <p:nvPicPr>
          <p:cNvPr id="12292" name="Picture 4" descr="00112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362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ltLang="fa-IR"/>
          </a:p>
        </p:txBody>
      </p:sp>
      <p:pic>
        <p:nvPicPr>
          <p:cNvPr id="13315" name="Picture 3" descr="00222_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4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48944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172</TotalTime>
  <Words>2711</Words>
  <Application>Microsoft Office PowerPoint</Application>
  <PresentationFormat>On-screen Show (4:3)</PresentationFormat>
  <Paragraphs>159</Paragraphs>
  <Slides>104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104</vt:i4>
      </vt:variant>
    </vt:vector>
  </HeadingPairs>
  <TitlesOfParts>
    <vt:vector size="114" baseType="lpstr">
      <vt:lpstr>Arial</vt:lpstr>
      <vt:lpstr>B Titr</vt:lpstr>
      <vt:lpstr>B Traffic</vt:lpstr>
      <vt:lpstr>Calibri</vt:lpstr>
      <vt:lpstr>Franklin Gothic Book</vt:lpstr>
      <vt:lpstr>Franklin Gothic Medium</vt:lpstr>
      <vt:lpstr>Tahoma</vt:lpstr>
      <vt:lpstr>Wingdings</vt:lpstr>
      <vt:lpstr>Wingdings 2</vt:lpstr>
      <vt:lpstr>Trek</vt:lpstr>
      <vt:lpstr>PowerPoint Presentation</vt:lpstr>
      <vt:lpstr>PowerPoint Presentation</vt:lpstr>
      <vt:lpstr>بیل مکانیکی با شاسي چرخ زنجيري </vt:lpstr>
      <vt:lpstr>بیل مکانیکی با شاسي چرخ لاستيکي   </vt:lpstr>
      <vt:lpstr>PowerPoint Presentation</vt:lpstr>
      <vt:lpstr>بیل مکانیکی با جام معمولی</vt:lpstr>
      <vt:lpstr>PowerPoint Presentation</vt:lpstr>
      <vt:lpstr>بیل مکانیکی با چکش هیدرولیکی</vt:lpstr>
      <vt:lpstr>نکاتی در مورد بیلهای مکانیکی</vt:lpstr>
      <vt:lpstr>تولید کنندگان معروف بیلهای مکانیکی</vt:lpstr>
      <vt:lpstr>PowerPoint Presentation</vt:lpstr>
      <vt:lpstr>PowerPoint Presentation</vt:lpstr>
      <vt:lpstr>بيل هاي مکانيکي</vt:lpstr>
      <vt:lpstr>PowerPoint Presentation</vt:lpstr>
      <vt:lpstr>PowerPoint Presentation</vt:lpstr>
      <vt:lpstr>PowerPoint Presentation</vt:lpstr>
      <vt:lpstr>PowerPoint Presentation</vt:lpstr>
      <vt:lpstr>PowerPoint Presentation</vt:lpstr>
      <vt:lpstr>PowerPoint Presentation</vt:lpstr>
      <vt:lpstr>دستورالعمل هاي ايمني در خصوص كار با بيل مكانيكي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 R K</dc:creator>
  <cp:lastModifiedBy>kamal</cp:lastModifiedBy>
  <cp:revision>23</cp:revision>
  <dcterms:created xsi:type="dcterms:W3CDTF">2014-05-03T17:37:14Z</dcterms:created>
  <dcterms:modified xsi:type="dcterms:W3CDTF">2018-03-10T21:25:18Z</dcterms:modified>
</cp:coreProperties>
</file>