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3"/>
  </p:notesMasterIdLst>
  <p:sldIdLst>
    <p:sldId id="257" r:id="rId2"/>
    <p:sldId id="256" r:id="rId3"/>
    <p:sldId id="259" r:id="rId4"/>
    <p:sldId id="260" r:id="rId5"/>
    <p:sldId id="258" r:id="rId6"/>
    <p:sldId id="261" r:id="rId7"/>
    <p:sldId id="290" r:id="rId8"/>
    <p:sldId id="282" r:id="rId9"/>
    <p:sldId id="265" r:id="rId10"/>
    <p:sldId id="266" r:id="rId11"/>
    <p:sldId id="279" r:id="rId12"/>
    <p:sldId id="283" r:id="rId13"/>
    <p:sldId id="263" r:id="rId14"/>
    <p:sldId id="268" r:id="rId15"/>
    <p:sldId id="272" r:id="rId16"/>
    <p:sldId id="291" r:id="rId17"/>
    <p:sldId id="292" r:id="rId18"/>
    <p:sldId id="281" r:id="rId19"/>
    <p:sldId id="293" r:id="rId20"/>
    <p:sldId id="267" r:id="rId21"/>
    <p:sldId id="280" r:id="rId22"/>
    <p:sldId id="288" r:id="rId23"/>
    <p:sldId id="287" r:id="rId24"/>
    <p:sldId id="289" r:id="rId25"/>
    <p:sldId id="295" r:id="rId26"/>
    <p:sldId id="296" r:id="rId27"/>
    <p:sldId id="298" r:id="rId28"/>
    <p:sldId id="299" r:id="rId29"/>
    <p:sldId id="300" r:id="rId30"/>
    <p:sldId id="294" r:id="rId31"/>
    <p:sldId id="302" r:id="rId32"/>
    <p:sldId id="301" r:id="rId33"/>
    <p:sldId id="274" r:id="rId34"/>
    <p:sldId id="275" r:id="rId35"/>
    <p:sldId id="271" r:id="rId36"/>
    <p:sldId id="284" r:id="rId37"/>
    <p:sldId id="286" r:id="rId38"/>
    <p:sldId id="285" r:id="rId39"/>
    <p:sldId id="276" r:id="rId40"/>
    <p:sldId id="278" r:id="rId41"/>
    <p:sldId id="27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84" y="-2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9BC5B5-8476-4131-B07D-80EF7793420D}" type="datetimeFigureOut">
              <a:rPr lang="en-US" smtClean="0"/>
              <a:pPr/>
              <a:t>11/17/2016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D0FA74-1FA0-4F4A-B9F8-B47DBBF38869}" type="slidenum">
              <a:rPr lang="en-US" smtClean="0"/>
              <a:pPr/>
              <a:t>‹#›</a:t>
            </a:fld>
            <a:endParaRPr lang="en-US"/>
          </a:p>
        </p:txBody>
      </p:sp>
    </p:spTree>
    <p:extLst>
      <p:ext uri="{BB962C8B-B14F-4D97-AF65-F5344CB8AC3E}">
        <p14:creationId xmlns:p14="http://schemas.microsoft.com/office/powerpoint/2010/main" val="187568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D0FA74-1FA0-4F4A-B9F8-B47DBBF38869}" type="slidenum">
              <a:rPr lang="en-US" smtClean="0"/>
              <a:pPr/>
              <a:t>14</a:t>
            </a:fld>
            <a:endParaRPr lang="en-US"/>
          </a:p>
        </p:txBody>
      </p:sp>
    </p:spTree>
    <p:extLst>
      <p:ext uri="{BB962C8B-B14F-4D97-AF65-F5344CB8AC3E}">
        <p14:creationId xmlns:p14="http://schemas.microsoft.com/office/powerpoint/2010/main" val="16557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99EF65F-F54B-43AA-BF24-642D0F738423}" type="datetimeFigureOut">
              <a:rPr lang="en-US" smtClean="0"/>
              <a:pPr/>
              <a:t>11/17/2016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AC66B4E-B1D3-41F4-956F-6D7AD8916C0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9EF65F-F54B-43AA-BF24-642D0F738423}"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66B4E-B1D3-41F4-956F-6D7AD8916C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9EF65F-F54B-43AA-BF24-642D0F738423}"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66B4E-B1D3-41F4-956F-6D7AD8916C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99EF65F-F54B-43AA-BF24-642D0F738423}" type="datetimeFigureOut">
              <a:rPr lang="en-US" smtClean="0"/>
              <a:pPr/>
              <a:t>11/17/2016</a:t>
            </a:fld>
            <a:endParaRPr lang="en-US"/>
          </a:p>
        </p:txBody>
      </p:sp>
      <p:sp>
        <p:nvSpPr>
          <p:cNvPr id="9" name="Slide Number Placeholder 8"/>
          <p:cNvSpPr>
            <a:spLocks noGrp="1"/>
          </p:cNvSpPr>
          <p:nvPr>
            <p:ph type="sldNum" sz="quarter" idx="15"/>
          </p:nvPr>
        </p:nvSpPr>
        <p:spPr/>
        <p:txBody>
          <a:bodyPr rtlCol="0"/>
          <a:lstStyle/>
          <a:p>
            <a:fld id="{2AC66B4E-B1D3-41F4-956F-6D7AD8916C0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99EF65F-F54B-43AA-BF24-642D0F738423}" type="datetimeFigureOut">
              <a:rPr lang="en-US" smtClean="0"/>
              <a:pPr/>
              <a:t>11/17/2016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AC66B4E-B1D3-41F4-956F-6D7AD8916C0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99EF65F-F54B-43AA-BF24-642D0F738423}" type="datetimeFigureOut">
              <a:rPr lang="en-US" smtClean="0"/>
              <a:pPr/>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66B4E-B1D3-41F4-956F-6D7AD8916C0C}"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99EF65F-F54B-43AA-BF24-642D0F738423}" type="datetimeFigureOut">
              <a:rPr lang="en-US" smtClean="0"/>
              <a:pPr/>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66B4E-B1D3-41F4-956F-6D7AD8916C0C}"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99EF65F-F54B-43AA-BF24-642D0F738423}" type="datetimeFigureOut">
              <a:rPr lang="en-US" smtClean="0"/>
              <a:pPr/>
              <a:t>11/17/2016</a:t>
            </a:fld>
            <a:endParaRPr lang="en-US"/>
          </a:p>
        </p:txBody>
      </p:sp>
      <p:sp>
        <p:nvSpPr>
          <p:cNvPr id="7" name="Slide Number Placeholder 6"/>
          <p:cNvSpPr>
            <a:spLocks noGrp="1"/>
          </p:cNvSpPr>
          <p:nvPr>
            <p:ph type="sldNum" sz="quarter" idx="11"/>
          </p:nvPr>
        </p:nvSpPr>
        <p:spPr/>
        <p:txBody>
          <a:bodyPr rtlCol="0"/>
          <a:lstStyle/>
          <a:p>
            <a:fld id="{2AC66B4E-B1D3-41F4-956F-6D7AD8916C0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EF65F-F54B-43AA-BF24-642D0F738423}" type="datetimeFigureOut">
              <a:rPr lang="en-US" smtClean="0"/>
              <a:pPr/>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66B4E-B1D3-41F4-956F-6D7AD8916C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99EF65F-F54B-43AA-BF24-642D0F738423}" type="datetimeFigureOut">
              <a:rPr lang="en-US" smtClean="0"/>
              <a:pPr/>
              <a:t>11/17/2016</a:t>
            </a:fld>
            <a:endParaRPr lang="en-US"/>
          </a:p>
        </p:txBody>
      </p:sp>
      <p:sp>
        <p:nvSpPr>
          <p:cNvPr id="22" name="Slide Number Placeholder 21"/>
          <p:cNvSpPr>
            <a:spLocks noGrp="1"/>
          </p:cNvSpPr>
          <p:nvPr>
            <p:ph type="sldNum" sz="quarter" idx="15"/>
          </p:nvPr>
        </p:nvSpPr>
        <p:spPr/>
        <p:txBody>
          <a:bodyPr rtlCol="0"/>
          <a:lstStyle/>
          <a:p>
            <a:fld id="{2AC66B4E-B1D3-41F4-956F-6D7AD8916C0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99EF65F-F54B-43AA-BF24-642D0F738423}" type="datetimeFigureOut">
              <a:rPr lang="en-US" smtClean="0"/>
              <a:pPr/>
              <a:t>11/17/2016</a:t>
            </a:fld>
            <a:endParaRPr lang="en-US"/>
          </a:p>
        </p:txBody>
      </p:sp>
      <p:sp>
        <p:nvSpPr>
          <p:cNvPr id="18" name="Slide Number Placeholder 17"/>
          <p:cNvSpPr>
            <a:spLocks noGrp="1"/>
          </p:cNvSpPr>
          <p:nvPr>
            <p:ph type="sldNum" sz="quarter" idx="11"/>
          </p:nvPr>
        </p:nvSpPr>
        <p:spPr/>
        <p:txBody>
          <a:bodyPr rtlCol="0"/>
          <a:lstStyle/>
          <a:p>
            <a:fld id="{2AC66B4E-B1D3-41F4-956F-6D7AD8916C0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99EF65F-F54B-43AA-BF24-642D0F738423}" type="datetimeFigureOut">
              <a:rPr lang="en-US" smtClean="0"/>
              <a:pPr/>
              <a:t>11/17/2016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AC66B4E-B1D3-41F4-956F-6D7AD8916C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www-jafr-ir-besmelah.jpg"/>
          <p:cNvPicPr>
            <a:picLocks noGrp="1" noChangeAspect="1" noChangeArrowheads="1"/>
          </p:cNvPicPr>
          <p:nvPr>
            <p:ph sz="quarter" idx="1"/>
          </p:nvPr>
        </p:nvPicPr>
        <p:blipFill>
          <a:blip r:embed="rId2" cstate="print"/>
          <a:srcRect/>
          <a:stretch>
            <a:fillRect/>
          </a:stretch>
        </p:blipFill>
        <p:spPr bwMode="auto">
          <a:xfrm>
            <a:off x="0" y="-1"/>
            <a:ext cx="9139799" cy="68580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6712"/>
            <a:ext cx="8075240" cy="5637240"/>
          </a:xfrm>
        </p:spPr>
        <p:txBody>
          <a:bodyPr>
            <a:normAutofit/>
          </a:bodyPr>
          <a:lstStyle/>
          <a:p>
            <a:pPr algn="just" rtl="1">
              <a:lnSpc>
                <a:spcPct val="150000"/>
              </a:lnSpc>
              <a:buNone/>
            </a:pPr>
            <a:r>
              <a:rPr lang="fa-IR" sz="2800" dirty="0" smtClean="0">
                <a:cs typeface="Zar" pitchFamily="2" charset="-78"/>
              </a:rPr>
              <a:t>    این </a:t>
            </a:r>
            <a:r>
              <a:rPr lang="fa-IR" sz="2800" dirty="0">
                <a:cs typeface="Zar" pitchFamily="2" charset="-78"/>
              </a:rPr>
              <a:t>در حالی است که اکنون در سال 1392 میزان تولید فولاد در کشور </a:t>
            </a:r>
            <a:r>
              <a:rPr lang="fa-IR" sz="2800" dirty="0" smtClean="0">
                <a:cs typeface="Zar" pitchFamily="2" charset="-78"/>
              </a:rPr>
              <a:t>13/5 </a:t>
            </a:r>
            <a:r>
              <a:rPr lang="fa-IR" sz="2800" dirty="0">
                <a:cs typeface="Zar" pitchFamily="2" charset="-78"/>
              </a:rPr>
              <a:t>میلیون تن در سال است که نه تنها به صادرات </a:t>
            </a:r>
            <a:r>
              <a:rPr lang="fa-IR" sz="2800" dirty="0" smtClean="0">
                <a:cs typeface="Zar" pitchFamily="2" charset="-78"/>
              </a:rPr>
              <a:t>3/2 </a:t>
            </a:r>
            <a:r>
              <a:rPr lang="fa-IR" sz="2800" dirty="0">
                <a:cs typeface="Zar" pitchFamily="2" charset="-78"/>
              </a:rPr>
              <a:t>میلیون تن در سال نرسیده ایم بلکه برای تامین نیاز داخلی 10 میلیون تن از محصولات فولادی مورد نیاز را وارد نموده ایم</a:t>
            </a:r>
            <a:r>
              <a:rPr lang="fa-IR" sz="2800" dirty="0" smtClean="0">
                <a:cs typeface="Zar" pitchFamily="2" charset="-78"/>
              </a:rPr>
              <a:t>.</a:t>
            </a:r>
            <a:endParaRPr lang="en-US" sz="2800" dirty="0">
              <a:cs typeface="Zar" pitchFamily="2" charset="-78"/>
            </a:endParaRPr>
          </a:p>
          <a:p>
            <a:pPr algn="just" rtl="1">
              <a:lnSpc>
                <a:spcPct val="150000"/>
              </a:lnSpc>
              <a:buNone/>
            </a:pPr>
            <a:r>
              <a:rPr lang="en-US" sz="2800" dirty="0" smtClean="0">
                <a:cs typeface="Zar" pitchFamily="2" charset="-78"/>
              </a:rPr>
              <a:t>   </a:t>
            </a:r>
            <a:r>
              <a:rPr lang="fa-IR" sz="2800" dirty="0" smtClean="0">
                <a:cs typeface="Zar" pitchFamily="2" charset="-78"/>
              </a:rPr>
              <a:t>بر مبنای برنامه چشم‌انداز20 ساله كشور ظرفیت تولید فولاد خام ایران باید سالانه به 55‌میلیون تن برسد؛ به طوری كه این ظرفیت تا پایان سال 1392 به 42‌میلیون تن افزایش یابد. </a:t>
            </a:r>
            <a:endParaRPr lang="en-US" sz="2800" dirty="0">
              <a:cs typeface="Zar"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55" y="-9061"/>
            <a:ext cx="8063114" cy="1143000"/>
          </a:xfrm>
        </p:spPr>
        <p:txBody>
          <a:bodyPr>
            <a:noAutofit/>
          </a:bodyPr>
          <a:lstStyle/>
          <a:p>
            <a:pPr algn="ctr"/>
            <a:r>
              <a:rPr lang="ar-SA" sz="4000" dirty="0" smtClean="0">
                <a:cs typeface="Zar" pitchFamily="2" charset="-78"/>
              </a:rPr>
              <a:t>دل</a:t>
            </a:r>
            <a:r>
              <a:rPr lang="fa-IR" sz="4000" dirty="0" smtClean="0">
                <a:cs typeface="Zar" pitchFamily="2" charset="-78"/>
              </a:rPr>
              <a:t>ا</a:t>
            </a:r>
            <a:r>
              <a:rPr lang="ar-SA" sz="4000" dirty="0" smtClean="0">
                <a:cs typeface="Zar" pitchFamily="2" charset="-78"/>
              </a:rPr>
              <a:t>يل عمده بازنگري جدي در استراتژي توسعه در فولاد </a:t>
            </a:r>
            <a:endParaRPr lang="en-US" sz="4000" dirty="0">
              <a:cs typeface="Zar" pitchFamily="2" charset="-78"/>
            </a:endParaRPr>
          </a:p>
        </p:txBody>
      </p:sp>
      <p:sp>
        <p:nvSpPr>
          <p:cNvPr id="3" name="Content Placeholder 2"/>
          <p:cNvSpPr>
            <a:spLocks noGrp="1"/>
          </p:cNvSpPr>
          <p:nvPr>
            <p:ph sz="quarter" idx="1"/>
          </p:nvPr>
        </p:nvSpPr>
        <p:spPr>
          <a:xfrm>
            <a:off x="323528" y="1340768"/>
            <a:ext cx="8198341" cy="5141168"/>
          </a:xfrm>
        </p:spPr>
        <p:txBody>
          <a:bodyPr>
            <a:normAutofit lnSpcReduction="10000"/>
          </a:bodyPr>
          <a:lstStyle/>
          <a:p>
            <a:pPr algn="r" rtl="1">
              <a:lnSpc>
                <a:spcPct val="150000"/>
              </a:lnSpc>
            </a:pPr>
            <a:r>
              <a:rPr lang="en-US" dirty="0" smtClean="0">
                <a:cs typeface="Zar" pitchFamily="2" charset="-78"/>
              </a:rPr>
              <a:t>  </a:t>
            </a:r>
            <a:r>
              <a:rPr lang="ar-SA" dirty="0" smtClean="0">
                <a:cs typeface="Zar" pitchFamily="2" charset="-78"/>
              </a:rPr>
              <a:t>افزايش قيمت گاز طبيعي و افزايش قيمت تمام شده در توليد فولاد به روش احياي مستقيم که اکثر توسعه هاي کشور را در بر مي گيرد</a:t>
            </a:r>
            <a:r>
              <a:rPr lang="en-US" dirty="0" smtClean="0">
                <a:cs typeface="Zar" pitchFamily="2" charset="-78"/>
              </a:rPr>
              <a:t>.</a:t>
            </a:r>
            <a:endParaRPr lang="fa-IR" dirty="0" smtClean="0">
              <a:cs typeface="Zar" pitchFamily="2" charset="-78"/>
            </a:endParaRPr>
          </a:p>
          <a:p>
            <a:pPr algn="r" rtl="1">
              <a:lnSpc>
                <a:spcPct val="150000"/>
              </a:lnSpc>
            </a:pPr>
            <a:r>
              <a:rPr lang="ar-SA" dirty="0" smtClean="0">
                <a:cs typeface="Zar" pitchFamily="2" charset="-78"/>
              </a:rPr>
              <a:t>افزايش قيمت حامل هاي انرژي و نتيجتا افزايش هزينه حمل ونقل و تاثير گذاري آن در قيمت تمام شده به دليل جابه جايي بالادر صنعت فولاد که منجر به تغيير استراتژي در مکان يابي مي گردد</a:t>
            </a:r>
            <a:r>
              <a:rPr lang="en-US" dirty="0" smtClean="0">
                <a:cs typeface="Zar" pitchFamily="2" charset="-78"/>
              </a:rPr>
              <a:t>.</a:t>
            </a:r>
            <a:endParaRPr lang="fa-IR" dirty="0" smtClean="0">
              <a:cs typeface="Zar" pitchFamily="2" charset="-78"/>
            </a:endParaRPr>
          </a:p>
          <a:p>
            <a:pPr algn="r" rtl="1">
              <a:lnSpc>
                <a:spcPct val="150000"/>
              </a:lnSpc>
            </a:pPr>
            <a:r>
              <a:rPr lang="en-US" dirty="0" smtClean="0">
                <a:cs typeface="Zar" pitchFamily="2" charset="-78"/>
              </a:rPr>
              <a:t> </a:t>
            </a:r>
            <a:r>
              <a:rPr lang="ar-SA" dirty="0" smtClean="0">
                <a:cs typeface="Zar" pitchFamily="2" charset="-78"/>
              </a:rPr>
              <a:t>رعايت ظرفيت اقتصادي توليد و پرهيز از احداث واحد هاي کوچک به دليل نياز به سرمايه گذاري بالاو افزايش هزينه ت</a:t>
            </a:r>
            <a:r>
              <a:rPr lang="fa-IR" dirty="0" smtClean="0">
                <a:cs typeface="Zar" pitchFamily="2" charset="-78"/>
              </a:rPr>
              <a:t>ولید.</a:t>
            </a:r>
          </a:p>
          <a:p>
            <a:pPr algn="r" rtl="1">
              <a:lnSpc>
                <a:spcPct val="150000"/>
              </a:lnSpc>
            </a:pPr>
            <a:r>
              <a:rPr lang="fa-IR" dirty="0" smtClean="0">
                <a:cs typeface="Zar" pitchFamily="2" charset="-78"/>
              </a:rPr>
              <a:t>توجه به توجیه اقتصادی و سودآور بودن شرکت بجای توجیه اجتماعی و ایجاد اشتغال (در بخش دولتی)</a:t>
            </a:r>
            <a:endParaRPr lang="en-US" dirty="0">
              <a:cs typeface="Zar"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1560" y="692696"/>
            <a:ext cx="7776864" cy="5781256"/>
          </a:xfrm>
        </p:spPr>
        <p:txBody>
          <a:bodyPr>
            <a:normAutofit/>
          </a:bodyPr>
          <a:lstStyle/>
          <a:p>
            <a:pPr algn="just" rtl="1">
              <a:lnSpc>
                <a:spcPct val="150000"/>
              </a:lnSpc>
              <a:buNone/>
            </a:pPr>
            <a:r>
              <a:rPr lang="fa-IR" dirty="0" smtClean="0">
                <a:cs typeface="Zar" pitchFamily="2" charset="-78"/>
              </a:rPr>
              <a:t>     هم چنین تقسیم سود سالانه سهام داران و سهام عدالت موجب شده تا طرح های توسعه در شرکت های فولادی به حالت تعلیق در بیایند.</a:t>
            </a:r>
            <a:r>
              <a:rPr lang="ar-YE" dirty="0" smtClean="0">
                <a:latin typeface="Tahoma"/>
                <a:ea typeface="Times New Roman"/>
                <a:cs typeface="Zar" pitchFamily="2" charset="-78"/>
              </a:rPr>
              <a:t> بطوریکه پس از به اصطلاح خصوصی‌سازی شرکت فولاد مبارکه که در دو سال پیاپی 80 درصد و 105 درصد سود بصورت نقدی بین سهامداران جدید توزیع کرد</a:t>
            </a:r>
            <a:r>
              <a:rPr lang="fa-IR" dirty="0" smtClean="0">
                <a:latin typeface="Tahoma"/>
                <a:ea typeface="Times New Roman"/>
                <a:cs typeface="Zar" pitchFamily="2" charset="-78"/>
              </a:rPr>
              <a:t>.</a:t>
            </a:r>
          </a:p>
          <a:p>
            <a:pPr lvl="0" algn="just" rtl="1">
              <a:lnSpc>
                <a:spcPct val="150000"/>
              </a:lnSpc>
              <a:buNone/>
            </a:pPr>
            <a:r>
              <a:rPr lang="fa-IR" dirty="0" smtClean="0">
                <a:cs typeface="Zar" pitchFamily="2" charset="-78"/>
              </a:rPr>
              <a:t>   </a:t>
            </a:r>
            <a:r>
              <a:rPr lang="ar-YE" dirty="0" smtClean="0">
                <a:cs typeface="Zar" pitchFamily="2" charset="-78"/>
              </a:rPr>
              <a:t> در حالیکه شرکت فولاد مبارکه می‌تواند با حدود 30 هزار میلیارد ریال (تقریباً برابر با سود سه سال خود) ظرفیت خود را به 10 میلیون تن در سال برساند، فولاد خوزستان با هزینه‌ای کمتر از 250 میلیون دلار (یعنی با سود تقریباً دو سال و نیم خود) می‌تواند ظرفیت خود را به 5 میلیون تن برساند، شرکت فولاد اکسین خوزستان که بدون واحد احیاء مستقیم و ذوب دارای هیچگونه توجیه اقتصادی نیست</a:t>
            </a:r>
            <a:r>
              <a:rPr lang="en-US" dirty="0" smtClean="0">
                <a:cs typeface="Zar" pitchFamily="2" charset="-78"/>
              </a:rPr>
              <a:t>.</a:t>
            </a:r>
          </a:p>
          <a:p>
            <a:pPr algn="just" rtl="1">
              <a:lnSpc>
                <a:spcPct val="150000"/>
              </a:lnSpc>
              <a:buNone/>
            </a:pPr>
            <a:endParaRPr lang="en-US" dirty="0">
              <a:cs typeface="Zar"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63" y="27856"/>
            <a:ext cx="7467600" cy="952872"/>
          </a:xfrm>
        </p:spPr>
        <p:txBody>
          <a:bodyPr>
            <a:normAutofit/>
          </a:bodyPr>
          <a:lstStyle/>
          <a:p>
            <a:pPr algn="ctr"/>
            <a:r>
              <a:rPr lang="fa-IR" sz="4000" dirty="0" smtClean="0"/>
              <a:t>صادرات و واردات در صنعت فولاد</a:t>
            </a:r>
            <a:endParaRPr lang="en-US" sz="4000" dirty="0"/>
          </a:p>
        </p:txBody>
      </p:sp>
      <p:sp>
        <p:nvSpPr>
          <p:cNvPr id="3" name="Content Placeholder 2"/>
          <p:cNvSpPr>
            <a:spLocks noGrp="1"/>
          </p:cNvSpPr>
          <p:nvPr>
            <p:ph sz="quarter" idx="1"/>
          </p:nvPr>
        </p:nvSpPr>
        <p:spPr>
          <a:xfrm>
            <a:off x="463263" y="1196752"/>
            <a:ext cx="7925161" cy="5277200"/>
          </a:xfrm>
        </p:spPr>
        <p:txBody>
          <a:bodyPr>
            <a:normAutofit fontScale="92500" lnSpcReduction="10000"/>
          </a:bodyPr>
          <a:lstStyle/>
          <a:p>
            <a:pPr algn="just" rtl="1">
              <a:lnSpc>
                <a:spcPct val="150000"/>
              </a:lnSpc>
            </a:pPr>
            <a:r>
              <a:rPr lang="ar-YE" sz="2800" dirty="0" smtClean="0">
                <a:latin typeface="Tahoma"/>
                <a:ea typeface="Times New Roman"/>
                <a:cs typeface="Zar" pitchFamily="2" charset="-78"/>
              </a:rPr>
              <a:t>پس از مواد پتروشیمی بیشترین سهم در صادرات غیر نفتی کشور را دارد</a:t>
            </a:r>
            <a:r>
              <a:rPr lang="fa-IR" sz="2800" dirty="0" smtClean="0">
                <a:latin typeface="Tahoma"/>
                <a:ea typeface="Times New Roman"/>
                <a:cs typeface="Zar" pitchFamily="2" charset="-78"/>
              </a:rPr>
              <a:t>.این صادرات اغلب به صورت سنگ آهن صورت می گیرد.</a:t>
            </a:r>
          </a:p>
          <a:p>
            <a:pPr algn="just" rtl="1">
              <a:lnSpc>
                <a:spcPct val="150000"/>
              </a:lnSpc>
            </a:pPr>
            <a:r>
              <a:rPr lang="ar-SA" sz="2800" dirty="0" smtClean="0">
                <a:latin typeface="Tahoma"/>
                <a:ea typeface="Times New Roman"/>
                <a:cs typeface="Zar" pitchFamily="2" charset="-78"/>
              </a:rPr>
              <a:t>ایران با واردات بیش از 10 میلیون تن فولاد در سال یکی از بزرگترین واردکنندگان این محصول استراتژیک در جهان محسوب می‌شود. برآورد می‌شود هزینه واردات این حجم فولاد سالانه به چیزی حدود 10 میلیارد دلار می‌رسد</a:t>
            </a:r>
            <a:r>
              <a:rPr lang="fa-IR" sz="2800" dirty="0" smtClean="0">
                <a:latin typeface="Tahoma"/>
                <a:ea typeface="Times New Roman"/>
                <a:cs typeface="Zar" pitchFamily="2" charset="-78"/>
              </a:rPr>
              <a:t>.</a:t>
            </a:r>
          </a:p>
          <a:p>
            <a:pPr algn="just" rtl="1">
              <a:lnSpc>
                <a:spcPct val="150000"/>
              </a:lnSpc>
              <a:buNone/>
            </a:pPr>
            <a:r>
              <a:rPr lang="fa-IR" sz="2800" dirty="0" smtClean="0">
                <a:latin typeface="Tahoma"/>
                <a:ea typeface="Times New Roman"/>
                <a:cs typeface="Zar" pitchFamily="2" charset="-78"/>
              </a:rPr>
              <a:t>   </a:t>
            </a:r>
            <a:r>
              <a:rPr lang="ar-SA" sz="2800" dirty="0" smtClean="0">
                <a:latin typeface="Tahoma"/>
                <a:ea typeface="Times New Roman"/>
                <a:cs typeface="Zar" pitchFamily="2" charset="-78"/>
              </a:rPr>
              <a:t> در همین حال آمار واردات فولاد کشور در شش ماه نخست امسال  نشان می‌دهد</a:t>
            </a:r>
            <a:r>
              <a:rPr lang="fa-IR" sz="2800" dirty="0" smtClean="0">
                <a:latin typeface="Tahoma"/>
                <a:ea typeface="Times New Roman"/>
                <a:cs typeface="Zar" pitchFamily="2" charset="-78"/>
              </a:rPr>
              <a:t>که </a:t>
            </a:r>
            <a:r>
              <a:rPr lang="ar-SA" sz="2800" dirty="0" smtClean="0">
                <a:latin typeface="Tahoma"/>
                <a:ea typeface="Times New Roman"/>
                <a:cs typeface="Zar" pitchFamily="2" charset="-78"/>
              </a:rPr>
              <a:t>به میزان 49 درصد کاهش داشته است</a:t>
            </a:r>
            <a:r>
              <a:rPr lang="fa-IR" sz="2800" dirty="0" smtClean="0">
                <a:latin typeface="Tahoma"/>
                <a:ea typeface="Times New Roman"/>
                <a:cs typeface="Zar" pitchFamily="2" charset="-78"/>
              </a:rPr>
              <a:t>. </a:t>
            </a:r>
            <a:r>
              <a:rPr lang="ar-SA" sz="2800" dirty="0" smtClean="0">
                <a:latin typeface="Tahoma"/>
                <a:ea typeface="Times New Roman"/>
                <a:cs typeface="Zar" pitchFamily="2" charset="-78"/>
              </a:rPr>
              <a:t>در مجموع یک میلیون و 830 هزار تن واردات فولاد داشتیم </a:t>
            </a:r>
            <a:r>
              <a:rPr lang="fa-IR" sz="2800" dirty="0" smtClean="0">
                <a:latin typeface="Tahoma"/>
                <a:ea typeface="Times New Roman"/>
                <a:cs typeface="Zar" pitchFamily="2" charset="-78"/>
              </a:rPr>
              <a:t>در حالی که </a:t>
            </a:r>
            <a:r>
              <a:rPr lang="ar-SA" sz="2800" dirty="0" smtClean="0">
                <a:latin typeface="Tahoma"/>
                <a:ea typeface="Times New Roman"/>
                <a:cs typeface="Zar" pitchFamily="2" charset="-78"/>
              </a:rPr>
              <a:t>واردات سال 1391 </a:t>
            </a:r>
            <a:r>
              <a:rPr lang="fa-IR" sz="2800" dirty="0" smtClean="0">
                <a:latin typeface="Tahoma"/>
                <a:ea typeface="Times New Roman"/>
                <a:cs typeface="Zar" pitchFamily="2" charset="-78"/>
              </a:rPr>
              <a:t>در شش ماهه اول </a:t>
            </a:r>
            <a:r>
              <a:rPr lang="ar-SA" sz="2800" dirty="0" smtClean="0">
                <a:latin typeface="Tahoma"/>
                <a:ea typeface="Times New Roman"/>
                <a:cs typeface="Zar" pitchFamily="2" charset="-78"/>
              </a:rPr>
              <a:t>سه میلیون و 536 هزار تن</a:t>
            </a:r>
            <a:r>
              <a:rPr lang="fa-IR" sz="2800" dirty="0" smtClean="0">
                <a:latin typeface="Tahoma"/>
                <a:ea typeface="Times New Roman"/>
                <a:cs typeface="Zar" pitchFamily="2" charset="-78"/>
              </a:rPr>
              <a:t> بوده است.</a:t>
            </a:r>
            <a:endParaRPr lang="en-US" sz="2800" dirty="0" smtClean="0">
              <a:cs typeface="Zar" pitchFamily="2" charset="-78"/>
            </a:endParaRPr>
          </a:p>
          <a:p>
            <a:pPr algn="just" rtl="1">
              <a:lnSpc>
                <a:spcPct val="150000"/>
              </a:lnSpc>
            </a:pPr>
            <a:endParaRPr lang="en-US" sz="2800" dirty="0">
              <a:cs typeface="Zar"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833" y="13905"/>
            <a:ext cx="7787208" cy="922114"/>
          </a:xfrm>
        </p:spPr>
        <p:txBody>
          <a:bodyPr>
            <a:noAutofit/>
          </a:bodyPr>
          <a:lstStyle/>
          <a:p>
            <a:pPr rtl="1"/>
            <a:r>
              <a:rPr lang="ar-SA" sz="4000" dirty="0"/>
              <a:t>برترین های صنعت فولاد جهان در سال 2012</a:t>
            </a:r>
            <a:endParaRPr lang="en-US" sz="4000" dirty="0"/>
          </a:p>
        </p:txBody>
      </p:sp>
      <p:sp>
        <p:nvSpPr>
          <p:cNvPr id="3" name="Content Placeholder 2"/>
          <p:cNvSpPr>
            <a:spLocks noGrp="1"/>
          </p:cNvSpPr>
          <p:nvPr>
            <p:ph sz="quarter" idx="1"/>
          </p:nvPr>
        </p:nvSpPr>
        <p:spPr>
          <a:xfrm>
            <a:off x="457200" y="1268760"/>
            <a:ext cx="8003232" cy="5205192"/>
          </a:xfrm>
        </p:spPr>
        <p:txBody>
          <a:bodyPr>
            <a:normAutofit/>
          </a:bodyPr>
          <a:lstStyle/>
          <a:p>
            <a:pPr algn="just" rtl="1">
              <a:lnSpc>
                <a:spcPct val="150000"/>
              </a:lnSpc>
              <a:buNone/>
            </a:pPr>
            <a:r>
              <a:rPr lang="fa-IR" dirty="0" smtClean="0">
                <a:latin typeface="Tahoma"/>
                <a:ea typeface="Times New Roman"/>
                <a:cs typeface="Zar" pitchFamily="2" charset="-78"/>
              </a:rPr>
              <a:t>     </a:t>
            </a:r>
            <a:r>
              <a:rPr lang="ar-SA" dirty="0" smtClean="0">
                <a:latin typeface="Tahoma"/>
                <a:ea typeface="Times New Roman"/>
                <a:cs typeface="Zar" pitchFamily="2" charset="-78"/>
              </a:rPr>
              <a:t>در سال 2012 دنیا در مجموع یک میلیارد و 530 میلیون تن فولاد خام تولید کرد که این رقم حدود یک درصد بیش از سال 2011 بود</a:t>
            </a:r>
            <a:r>
              <a:rPr lang="fa-IR" dirty="0" smtClean="0">
                <a:latin typeface="Tahoma"/>
                <a:ea typeface="Times New Roman"/>
                <a:cs typeface="Zar" pitchFamily="2" charset="-78"/>
              </a:rPr>
              <a:t>.</a:t>
            </a:r>
          </a:p>
          <a:p>
            <a:pPr marL="0" marR="0" algn="just" rtl="1">
              <a:lnSpc>
                <a:spcPct val="150000"/>
              </a:lnSpc>
              <a:spcBef>
                <a:spcPts val="0"/>
              </a:spcBef>
              <a:spcAft>
                <a:spcPts val="1000"/>
              </a:spcAft>
              <a:buNone/>
            </a:pPr>
            <a:r>
              <a:rPr lang="fa-IR" dirty="0" smtClean="0">
                <a:latin typeface="Tahoma"/>
                <a:ea typeface="Times New Roman"/>
                <a:cs typeface="Zar" pitchFamily="2" charset="-78"/>
              </a:rPr>
              <a:t>     </a:t>
            </a:r>
            <a:r>
              <a:rPr lang="ar-SA" dirty="0" smtClean="0">
                <a:latin typeface="Tahoma"/>
                <a:ea typeface="Times New Roman"/>
                <a:cs typeface="Zar" pitchFamily="2" charset="-78"/>
              </a:rPr>
              <a:t>قدرت نوظهور دیگر فولاد جهان در سال 2012 ترکیه بود که</a:t>
            </a:r>
            <a:r>
              <a:rPr lang="fa-IR" dirty="0">
                <a:ea typeface="Times New Roman"/>
                <a:cs typeface="Zar" pitchFamily="2" charset="-78"/>
              </a:rPr>
              <a:t> </a:t>
            </a:r>
            <a:r>
              <a:rPr lang="ar-SA" dirty="0" smtClean="0">
                <a:latin typeface="Tahoma"/>
                <a:ea typeface="Times New Roman"/>
                <a:cs typeface="Zar" pitchFamily="2" charset="-78"/>
              </a:rPr>
              <a:t>به</a:t>
            </a:r>
            <a:r>
              <a:rPr lang="fa-IR" dirty="0" smtClean="0">
                <a:latin typeface="Tahoma"/>
                <a:ea typeface="Times New Roman"/>
                <a:cs typeface="Zar" pitchFamily="2" charset="-78"/>
              </a:rPr>
              <a:t> </a:t>
            </a:r>
            <a:r>
              <a:rPr lang="ar-SA" dirty="0" smtClean="0">
                <a:latin typeface="Tahoma"/>
                <a:ea typeface="Times New Roman"/>
                <a:cs typeface="Zar" pitchFamily="2" charset="-78"/>
              </a:rPr>
              <a:t>تنهایی</a:t>
            </a:r>
            <a:r>
              <a:rPr lang="fa-IR" dirty="0" smtClean="0">
                <a:latin typeface="Tahoma"/>
                <a:ea typeface="Times New Roman"/>
                <a:cs typeface="Zar" pitchFamily="2" charset="-78"/>
              </a:rPr>
              <a:t>  </a:t>
            </a:r>
            <a:r>
              <a:rPr lang="ar-SA" dirty="0" smtClean="0">
                <a:latin typeface="Tahoma"/>
                <a:ea typeface="Times New Roman"/>
                <a:cs typeface="Zar" pitchFamily="2" charset="-78"/>
              </a:rPr>
              <a:t> 36 میلیون تن فولاد (عمدتاً از ضایعات فلزی سایر کشورها) تولید کرده است</a:t>
            </a:r>
            <a:r>
              <a:rPr lang="fa-IR" dirty="0" smtClean="0">
                <a:latin typeface="Tahoma"/>
                <a:ea typeface="Times New Roman"/>
                <a:cs typeface="Zar" pitchFamily="2" charset="-78"/>
              </a:rPr>
              <a:t>.</a:t>
            </a:r>
          </a:p>
          <a:p>
            <a:pPr algn="just" rtl="1">
              <a:lnSpc>
                <a:spcPct val="150000"/>
              </a:lnSpc>
              <a:buNone/>
            </a:pPr>
            <a:r>
              <a:rPr lang="fa-IR" dirty="0" smtClean="0">
                <a:latin typeface="Tahoma"/>
                <a:ea typeface="Times New Roman"/>
                <a:cs typeface="Zar" pitchFamily="2" charset="-78"/>
              </a:rPr>
              <a:t>    </a:t>
            </a:r>
            <a:r>
              <a:rPr lang="ar-SA" dirty="0" smtClean="0">
                <a:latin typeface="Tahoma"/>
                <a:ea typeface="Times New Roman"/>
                <a:cs typeface="Zar" pitchFamily="2" charset="-78"/>
              </a:rPr>
              <a:t>تولید فولاد ایران در سال 2011، 13 میلیون تن بود</a:t>
            </a:r>
            <a:r>
              <a:rPr lang="fa-IR" dirty="0" smtClean="0">
                <a:latin typeface="Tahoma"/>
                <a:ea typeface="Times New Roman"/>
                <a:cs typeface="Zar" pitchFamily="2" charset="-78"/>
              </a:rPr>
              <a:t> که </a:t>
            </a:r>
            <a:r>
              <a:rPr lang="ar-SA" dirty="0" smtClean="0">
                <a:latin typeface="Tahoma"/>
                <a:ea typeface="Times New Roman"/>
                <a:cs typeface="Zar" pitchFamily="2" charset="-78"/>
              </a:rPr>
              <a:t>با رشد 10</a:t>
            </a:r>
            <a:r>
              <a:rPr lang="fa-IR" dirty="0" smtClean="0">
                <a:latin typeface="Tahoma"/>
                <a:ea typeface="Times New Roman"/>
                <a:cs typeface="Zar" pitchFamily="2" charset="-78"/>
              </a:rPr>
              <a:t>/</a:t>
            </a:r>
            <a:r>
              <a:rPr lang="ar-SA" dirty="0" smtClean="0">
                <a:latin typeface="Tahoma"/>
                <a:ea typeface="Times New Roman"/>
                <a:cs typeface="Zar" pitchFamily="2" charset="-78"/>
              </a:rPr>
              <a:t>7 درصدی و </a:t>
            </a:r>
            <a:r>
              <a:rPr lang="ar-SA" dirty="0" smtClean="0">
                <a:ea typeface="Times New Roman"/>
                <a:cs typeface="Zar" pitchFamily="2" charset="-78"/>
              </a:rPr>
              <a:t> </a:t>
            </a:r>
            <a:r>
              <a:rPr lang="ar-SA" dirty="0" smtClean="0">
                <a:latin typeface="Tahoma"/>
                <a:ea typeface="Times New Roman"/>
                <a:cs typeface="Zar" pitchFamily="2" charset="-78"/>
              </a:rPr>
              <a:t>تولید 14</a:t>
            </a:r>
            <a:r>
              <a:rPr lang="fa-IR" dirty="0" smtClean="0">
                <a:latin typeface="Tahoma"/>
                <a:ea typeface="Times New Roman"/>
                <a:cs typeface="Zar" pitchFamily="2" charset="-78"/>
              </a:rPr>
              <a:t>/</a:t>
            </a:r>
            <a:r>
              <a:rPr lang="ar-SA" dirty="0" smtClean="0">
                <a:latin typeface="Tahoma"/>
                <a:ea typeface="Times New Roman"/>
                <a:cs typeface="Zar" pitchFamily="2" charset="-78"/>
              </a:rPr>
              <a:t>4 میلیون تن فولاد در جایگاه پانزدهم قرار گیرد</a:t>
            </a:r>
            <a:r>
              <a:rPr lang="fa-IR" dirty="0" smtClean="0">
                <a:latin typeface="Tahoma"/>
                <a:ea typeface="Times New Roman"/>
                <a:cs typeface="Zar" pitchFamily="2" charset="-78"/>
              </a:rPr>
              <a:t>.</a:t>
            </a:r>
          </a:p>
          <a:p>
            <a:pPr algn="just" rtl="1">
              <a:lnSpc>
                <a:spcPct val="150000"/>
              </a:lnSpc>
              <a:buNone/>
            </a:pPr>
            <a:r>
              <a:rPr lang="fa-IR" dirty="0" smtClean="0">
                <a:cs typeface="Zar" pitchFamily="2" charset="-78"/>
              </a:rPr>
              <a:t>    </a:t>
            </a:r>
            <a:r>
              <a:rPr lang="ar-YE" dirty="0" smtClean="0">
                <a:cs typeface="Zar" pitchFamily="2" charset="-78"/>
              </a:rPr>
              <a:t>در میان 20 ‏کشور بزرگ تولیدکننده فولاد تنها امریکا، روسیه، مکزیک و ایران دارای 3 ‏عنصر اصلی ‏تولید فولاد یعنی سنگ آهن </a:t>
            </a:r>
            <a:r>
              <a:rPr lang="fa-IR" dirty="0" smtClean="0">
                <a:cs typeface="Zar" pitchFamily="2" charset="-78"/>
              </a:rPr>
              <a:t>، </a:t>
            </a:r>
            <a:r>
              <a:rPr lang="ar-YE" dirty="0" smtClean="0">
                <a:cs typeface="Zar" pitchFamily="2" charset="-78"/>
              </a:rPr>
              <a:t>انرژی و آب هستند</a:t>
            </a:r>
            <a:r>
              <a:rPr lang="fa-IR" dirty="0" smtClean="0">
                <a:cs typeface="Zar" pitchFamily="2" charset="-78"/>
              </a:rPr>
              <a:t>.</a:t>
            </a:r>
            <a:endParaRPr lang="fa-IR" dirty="0" smtClean="0">
              <a:latin typeface="Tahoma"/>
              <a:ea typeface="Times New Roman"/>
              <a:cs typeface="Zar"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3970691"/>
                <a:gridCol w="3321611"/>
                <a:gridCol w="1851698"/>
              </a:tblGrid>
              <a:tr h="1016970">
                <a:tc>
                  <a:txBody>
                    <a:bodyPr/>
                    <a:lstStyle/>
                    <a:p>
                      <a:pPr algn="ctr" rtl="1"/>
                      <a:r>
                        <a:rPr lang="fa-IR" sz="2800" b="1" dirty="0" smtClean="0"/>
                        <a:t>تولید فولاد</a:t>
                      </a:r>
                      <a:r>
                        <a:rPr lang="fa-IR" sz="2800" b="1" baseline="0" dirty="0" smtClean="0"/>
                        <a:t> خام (میلیون تن)</a:t>
                      </a:r>
                      <a:endParaRPr lang="en-US" sz="2800" b="1" dirty="0"/>
                    </a:p>
                  </a:txBody>
                  <a:tcPr/>
                </a:tc>
                <a:tc>
                  <a:txBody>
                    <a:bodyPr/>
                    <a:lstStyle/>
                    <a:p>
                      <a:pPr algn="ctr" rtl="1"/>
                      <a:r>
                        <a:rPr lang="fa-IR" sz="2800" b="1" dirty="0" smtClean="0"/>
                        <a:t>کشور</a:t>
                      </a:r>
                      <a:endParaRPr lang="en-US" sz="2800" b="1" dirty="0"/>
                    </a:p>
                  </a:txBody>
                  <a:tcPr/>
                </a:tc>
                <a:tc>
                  <a:txBody>
                    <a:bodyPr/>
                    <a:lstStyle/>
                    <a:p>
                      <a:pPr algn="ctr" rtl="1"/>
                      <a:r>
                        <a:rPr lang="fa-IR" sz="2800" b="1" dirty="0" smtClean="0"/>
                        <a:t>ردیف</a:t>
                      </a:r>
                      <a:endParaRPr lang="en-US" sz="2800" b="1" dirty="0"/>
                    </a:p>
                  </a:txBody>
                  <a:tcPr/>
                </a:tc>
              </a:tr>
              <a:tr h="584103">
                <a:tc>
                  <a:txBody>
                    <a:bodyPr/>
                    <a:lstStyle/>
                    <a:p>
                      <a:pPr algn="ctr" rtl="1"/>
                      <a:r>
                        <a:rPr lang="fa-IR" sz="2800" dirty="0" smtClean="0"/>
                        <a:t>704</a:t>
                      </a:r>
                      <a:endParaRPr lang="en-US" sz="2800" dirty="0"/>
                    </a:p>
                  </a:txBody>
                  <a:tcPr/>
                </a:tc>
                <a:tc>
                  <a:txBody>
                    <a:bodyPr/>
                    <a:lstStyle/>
                    <a:p>
                      <a:pPr algn="ctr" rtl="1"/>
                      <a:r>
                        <a:rPr lang="fa-IR" sz="2800" dirty="0" smtClean="0"/>
                        <a:t>چین</a:t>
                      </a:r>
                      <a:endParaRPr lang="en-US" sz="2800" dirty="0"/>
                    </a:p>
                  </a:txBody>
                  <a:tcPr/>
                </a:tc>
                <a:tc>
                  <a:txBody>
                    <a:bodyPr/>
                    <a:lstStyle/>
                    <a:p>
                      <a:pPr algn="ctr" rtl="1"/>
                      <a:r>
                        <a:rPr lang="fa-IR" sz="2800" dirty="0" smtClean="0"/>
                        <a:t>1</a:t>
                      </a:r>
                      <a:endParaRPr lang="en-US" sz="2800" dirty="0"/>
                    </a:p>
                  </a:txBody>
                  <a:tcPr/>
                </a:tc>
              </a:tr>
              <a:tr h="584103">
                <a:tc>
                  <a:txBody>
                    <a:bodyPr/>
                    <a:lstStyle/>
                    <a:p>
                      <a:pPr algn="ctr" rtl="1"/>
                      <a:r>
                        <a:rPr lang="fa-IR" sz="2800" dirty="0" smtClean="0"/>
                        <a:t>107</a:t>
                      </a:r>
                      <a:endParaRPr lang="en-US" sz="2800" dirty="0"/>
                    </a:p>
                  </a:txBody>
                  <a:tcPr/>
                </a:tc>
                <a:tc>
                  <a:txBody>
                    <a:bodyPr/>
                    <a:lstStyle/>
                    <a:p>
                      <a:pPr algn="ctr" rtl="1"/>
                      <a:r>
                        <a:rPr lang="fa-IR" sz="2800" dirty="0" smtClean="0"/>
                        <a:t>ژاپن</a:t>
                      </a:r>
                      <a:endParaRPr lang="en-US" sz="2800" dirty="0"/>
                    </a:p>
                  </a:txBody>
                  <a:tcPr/>
                </a:tc>
                <a:tc>
                  <a:txBody>
                    <a:bodyPr/>
                    <a:lstStyle/>
                    <a:p>
                      <a:pPr algn="ctr" rtl="1"/>
                      <a:r>
                        <a:rPr lang="fa-IR" sz="2800" dirty="0" smtClean="0"/>
                        <a:t>2</a:t>
                      </a:r>
                      <a:endParaRPr lang="en-US" sz="2800" dirty="0"/>
                    </a:p>
                  </a:txBody>
                  <a:tcPr/>
                </a:tc>
              </a:tr>
              <a:tr h="584103">
                <a:tc>
                  <a:txBody>
                    <a:bodyPr/>
                    <a:lstStyle/>
                    <a:p>
                      <a:pPr algn="ctr" rtl="1"/>
                      <a:r>
                        <a:rPr lang="fa-IR" sz="2800" dirty="0" smtClean="0"/>
                        <a:t>88</a:t>
                      </a:r>
                      <a:endParaRPr lang="en-US" sz="2800" dirty="0"/>
                    </a:p>
                  </a:txBody>
                  <a:tcPr/>
                </a:tc>
                <a:tc>
                  <a:txBody>
                    <a:bodyPr/>
                    <a:lstStyle/>
                    <a:p>
                      <a:pPr algn="ctr" rtl="1"/>
                      <a:r>
                        <a:rPr lang="fa-IR" sz="2800" dirty="0" smtClean="0"/>
                        <a:t>امریکا</a:t>
                      </a:r>
                      <a:endParaRPr lang="en-US" sz="2800" dirty="0"/>
                    </a:p>
                  </a:txBody>
                  <a:tcPr/>
                </a:tc>
                <a:tc>
                  <a:txBody>
                    <a:bodyPr/>
                    <a:lstStyle/>
                    <a:p>
                      <a:pPr algn="ctr" rtl="1"/>
                      <a:r>
                        <a:rPr lang="fa-IR" sz="2800" dirty="0" smtClean="0"/>
                        <a:t>3</a:t>
                      </a:r>
                      <a:endParaRPr lang="en-US" sz="2800" dirty="0"/>
                    </a:p>
                  </a:txBody>
                  <a:tcPr/>
                </a:tc>
              </a:tr>
              <a:tr h="584103">
                <a:tc>
                  <a:txBody>
                    <a:bodyPr/>
                    <a:lstStyle/>
                    <a:p>
                      <a:pPr algn="ctr" rtl="1"/>
                      <a:r>
                        <a:rPr lang="fa-IR" sz="2800" dirty="0" smtClean="0"/>
                        <a:t>76</a:t>
                      </a:r>
                      <a:endParaRPr lang="en-US" sz="2800" dirty="0"/>
                    </a:p>
                  </a:txBody>
                  <a:tcPr/>
                </a:tc>
                <a:tc>
                  <a:txBody>
                    <a:bodyPr/>
                    <a:lstStyle/>
                    <a:p>
                      <a:pPr algn="ctr" rtl="1"/>
                      <a:r>
                        <a:rPr lang="fa-IR" sz="2800" dirty="0" smtClean="0"/>
                        <a:t>هند</a:t>
                      </a:r>
                      <a:endParaRPr lang="en-US" sz="2800" dirty="0"/>
                    </a:p>
                  </a:txBody>
                  <a:tcPr/>
                </a:tc>
                <a:tc>
                  <a:txBody>
                    <a:bodyPr/>
                    <a:lstStyle/>
                    <a:p>
                      <a:pPr algn="ctr" rtl="1"/>
                      <a:r>
                        <a:rPr lang="fa-IR" sz="2800" dirty="0" smtClean="0"/>
                        <a:t>4</a:t>
                      </a:r>
                      <a:endParaRPr lang="en-US" sz="2800" dirty="0"/>
                    </a:p>
                  </a:txBody>
                  <a:tcPr/>
                </a:tc>
              </a:tr>
              <a:tr h="584103">
                <a:tc>
                  <a:txBody>
                    <a:bodyPr/>
                    <a:lstStyle/>
                    <a:p>
                      <a:pPr algn="ctr" rtl="1"/>
                      <a:r>
                        <a:rPr lang="fa-IR" sz="2800" dirty="0" smtClean="0"/>
                        <a:t>70/3</a:t>
                      </a:r>
                      <a:endParaRPr lang="en-US" sz="2800" dirty="0"/>
                    </a:p>
                  </a:txBody>
                  <a:tcPr/>
                </a:tc>
                <a:tc>
                  <a:txBody>
                    <a:bodyPr/>
                    <a:lstStyle/>
                    <a:p>
                      <a:pPr algn="ctr" rtl="1"/>
                      <a:r>
                        <a:rPr lang="fa-IR" sz="2800" dirty="0" smtClean="0"/>
                        <a:t>روسیه</a:t>
                      </a:r>
                      <a:endParaRPr lang="en-US" sz="2800" dirty="0"/>
                    </a:p>
                  </a:txBody>
                  <a:tcPr/>
                </a:tc>
                <a:tc>
                  <a:txBody>
                    <a:bodyPr/>
                    <a:lstStyle/>
                    <a:p>
                      <a:pPr algn="ctr" rtl="1"/>
                      <a:r>
                        <a:rPr lang="fa-IR" sz="2800" dirty="0" smtClean="0"/>
                        <a:t>5</a:t>
                      </a:r>
                      <a:endParaRPr lang="en-US" sz="2800" dirty="0"/>
                    </a:p>
                  </a:txBody>
                  <a:tcPr/>
                </a:tc>
              </a:tr>
              <a:tr h="584103">
                <a:tc>
                  <a:txBody>
                    <a:bodyPr/>
                    <a:lstStyle/>
                    <a:p>
                      <a:pPr algn="ctr" rtl="1"/>
                      <a:r>
                        <a:rPr lang="fa-IR" sz="2800" dirty="0" smtClean="0"/>
                        <a:t>69</a:t>
                      </a:r>
                      <a:endParaRPr lang="en-US" sz="2800" dirty="0"/>
                    </a:p>
                  </a:txBody>
                  <a:tcPr/>
                </a:tc>
                <a:tc>
                  <a:txBody>
                    <a:bodyPr/>
                    <a:lstStyle/>
                    <a:p>
                      <a:pPr algn="ctr" rtl="1"/>
                      <a:r>
                        <a:rPr lang="fa-IR" sz="2800" dirty="0" smtClean="0"/>
                        <a:t>کره جنوبی</a:t>
                      </a:r>
                      <a:endParaRPr lang="en-US" sz="2800" dirty="0"/>
                    </a:p>
                  </a:txBody>
                  <a:tcPr/>
                </a:tc>
                <a:tc>
                  <a:txBody>
                    <a:bodyPr/>
                    <a:lstStyle/>
                    <a:p>
                      <a:pPr algn="ctr" rtl="1"/>
                      <a:r>
                        <a:rPr lang="fa-IR" sz="2800" dirty="0" smtClean="0"/>
                        <a:t>6</a:t>
                      </a:r>
                      <a:endParaRPr lang="en-US" sz="2800" dirty="0"/>
                    </a:p>
                  </a:txBody>
                  <a:tcPr/>
                </a:tc>
              </a:tr>
              <a:tr h="584103">
                <a:tc>
                  <a:txBody>
                    <a:bodyPr/>
                    <a:lstStyle/>
                    <a:p>
                      <a:pPr algn="ctr" rtl="1"/>
                      <a:r>
                        <a:rPr lang="fa-IR" sz="2800" dirty="0" smtClean="0"/>
                        <a:t>42/5</a:t>
                      </a:r>
                      <a:endParaRPr lang="en-US" sz="2800" dirty="0"/>
                    </a:p>
                  </a:txBody>
                  <a:tcPr/>
                </a:tc>
                <a:tc>
                  <a:txBody>
                    <a:bodyPr/>
                    <a:lstStyle/>
                    <a:p>
                      <a:pPr algn="ctr" rtl="1"/>
                      <a:r>
                        <a:rPr lang="fa-IR" sz="2800" dirty="0" smtClean="0"/>
                        <a:t>آلمان</a:t>
                      </a:r>
                      <a:endParaRPr lang="en-US" sz="2800" dirty="0"/>
                    </a:p>
                  </a:txBody>
                  <a:tcPr/>
                </a:tc>
                <a:tc>
                  <a:txBody>
                    <a:bodyPr/>
                    <a:lstStyle/>
                    <a:p>
                      <a:pPr algn="ctr" rtl="1"/>
                      <a:r>
                        <a:rPr lang="fa-IR" sz="2800" dirty="0" smtClean="0"/>
                        <a:t>7</a:t>
                      </a:r>
                      <a:endParaRPr lang="en-US" sz="2800" dirty="0"/>
                    </a:p>
                  </a:txBody>
                  <a:tcPr/>
                </a:tc>
              </a:tr>
              <a:tr h="584103">
                <a:tc>
                  <a:txBody>
                    <a:bodyPr/>
                    <a:lstStyle/>
                    <a:p>
                      <a:pPr algn="ctr" rtl="1"/>
                      <a:r>
                        <a:rPr lang="fa-IR" sz="2800" dirty="0" smtClean="0"/>
                        <a:t>36</a:t>
                      </a:r>
                      <a:endParaRPr lang="en-US" sz="2800" dirty="0"/>
                    </a:p>
                  </a:txBody>
                  <a:tcPr/>
                </a:tc>
                <a:tc>
                  <a:txBody>
                    <a:bodyPr/>
                    <a:lstStyle/>
                    <a:p>
                      <a:pPr algn="ctr" rtl="1"/>
                      <a:r>
                        <a:rPr lang="fa-IR" sz="2800" dirty="0" smtClean="0"/>
                        <a:t>ترکیه</a:t>
                      </a:r>
                      <a:endParaRPr lang="en-US" sz="2800" dirty="0"/>
                    </a:p>
                  </a:txBody>
                  <a:tcPr/>
                </a:tc>
                <a:tc>
                  <a:txBody>
                    <a:bodyPr/>
                    <a:lstStyle/>
                    <a:p>
                      <a:pPr algn="ctr" rtl="1"/>
                      <a:r>
                        <a:rPr lang="fa-IR" sz="2800" dirty="0" smtClean="0"/>
                        <a:t>8</a:t>
                      </a:r>
                      <a:endParaRPr lang="en-US" sz="2800" dirty="0"/>
                    </a:p>
                  </a:txBody>
                  <a:tcPr/>
                </a:tc>
              </a:tr>
              <a:tr h="584103">
                <a:tc>
                  <a:txBody>
                    <a:bodyPr/>
                    <a:lstStyle/>
                    <a:p>
                      <a:pPr algn="ctr" rtl="1"/>
                      <a:r>
                        <a:rPr lang="fa-IR" sz="2800" dirty="0" smtClean="0"/>
                        <a:t>35</a:t>
                      </a:r>
                      <a:endParaRPr lang="en-US" sz="2800" dirty="0"/>
                    </a:p>
                  </a:txBody>
                  <a:tcPr/>
                </a:tc>
                <a:tc>
                  <a:txBody>
                    <a:bodyPr/>
                    <a:lstStyle/>
                    <a:p>
                      <a:pPr algn="ctr" rtl="1"/>
                      <a:r>
                        <a:rPr lang="fa-IR" sz="2800" dirty="0" smtClean="0"/>
                        <a:t>برزیل</a:t>
                      </a:r>
                      <a:endParaRPr lang="en-US" sz="2800" dirty="0"/>
                    </a:p>
                  </a:txBody>
                  <a:tcPr/>
                </a:tc>
                <a:tc>
                  <a:txBody>
                    <a:bodyPr/>
                    <a:lstStyle/>
                    <a:p>
                      <a:pPr algn="ctr" rtl="1"/>
                      <a:r>
                        <a:rPr lang="fa-IR" sz="2800" dirty="0" smtClean="0"/>
                        <a:t>9</a:t>
                      </a:r>
                      <a:endParaRPr lang="en-US" sz="2800" dirty="0"/>
                    </a:p>
                  </a:txBody>
                  <a:tcPr/>
                </a:tc>
              </a:tr>
              <a:tr h="584103">
                <a:tc>
                  <a:txBody>
                    <a:bodyPr/>
                    <a:lstStyle/>
                    <a:p>
                      <a:pPr algn="ctr" rtl="1"/>
                      <a:r>
                        <a:rPr lang="fa-IR" sz="2800" dirty="0" smtClean="0"/>
                        <a:t>33</a:t>
                      </a:r>
                      <a:endParaRPr lang="en-US" sz="2800" dirty="0"/>
                    </a:p>
                  </a:txBody>
                  <a:tcPr/>
                </a:tc>
                <a:tc>
                  <a:txBody>
                    <a:bodyPr/>
                    <a:lstStyle/>
                    <a:p>
                      <a:pPr algn="ctr" rtl="1"/>
                      <a:r>
                        <a:rPr lang="fa-IR" sz="2800" dirty="0" smtClean="0"/>
                        <a:t>اکراین</a:t>
                      </a:r>
                      <a:endParaRPr lang="en-US" sz="2800" dirty="0"/>
                    </a:p>
                  </a:txBody>
                  <a:tcPr/>
                </a:tc>
                <a:tc>
                  <a:txBody>
                    <a:bodyPr/>
                    <a:lstStyle/>
                    <a:p>
                      <a:pPr algn="ctr" rtl="1"/>
                      <a:r>
                        <a:rPr lang="fa-IR" sz="2800" dirty="0" smtClean="0"/>
                        <a:t>10</a:t>
                      </a:r>
                      <a:endParaRPr lang="en-US" sz="2800"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260648"/>
            <a:ext cx="8496944" cy="6213304"/>
          </a:xfrm>
        </p:spPr>
        <p:txBody>
          <a:bodyPr/>
          <a:lstStyle/>
          <a:p>
            <a:pPr marL="0" indent="0" algn="r" rtl="1">
              <a:buNone/>
            </a:pPr>
            <a:r>
              <a:rPr lang="fa-IR" dirty="0" smtClean="0"/>
              <a:t>انجمن جهانی فولاد گزارش سال 2013 خود را منتشر کرده که به قرار زیر می باشد:</a:t>
            </a:r>
            <a:endParaRPr lang="fa-IR" dirty="0"/>
          </a:p>
        </p:txBody>
      </p:sp>
      <p:pic>
        <p:nvPicPr>
          <p:cNvPr id="4" name="Picture 3"/>
          <p:cNvPicPr>
            <a:picLocks noChangeAspect="1"/>
          </p:cNvPicPr>
          <p:nvPr/>
        </p:nvPicPr>
        <p:blipFill>
          <a:blip r:embed="rId2" cstate="print"/>
          <a:stretch>
            <a:fillRect/>
          </a:stretch>
        </p:blipFill>
        <p:spPr>
          <a:xfrm>
            <a:off x="791580" y="947877"/>
            <a:ext cx="7272808" cy="5910123"/>
          </a:xfrm>
          <a:prstGeom prst="rect">
            <a:avLst/>
          </a:prstGeom>
        </p:spPr>
      </p:pic>
    </p:spTree>
    <p:extLst>
      <p:ext uri="{BB962C8B-B14F-4D97-AF65-F5344CB8AC3E}">
        <p14:creationId xmlns:p14="http://schemas.microsoft.com/office/powerpoint/2010/main" val="381652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60648"/>
            <a:ext cx="8003232" cy="6213304"/>
          </a:xfrm>
        </p:spPr>
        <p:txBody>
          <a:bodyPr>
            <a:normAutofit/>
          </a:bodyPr>
          <a:lstStyle/>
          <a:p>
            <a:pPr marL="0" indent="0" algn="r" rtl="1">
              <a:lnSpc>
                <a:spcPct val="150000"/>
              </a:lnSpc>
              <a:buNone/>
            </a:pPr>
            <a:r>
              <a:rPr lang="fa-IR" dirty="0">
                <a:latin typeface="Arial" panose="020B0604020202020204" pitchFamily="34" charset="0"/>
                <a:cs typeface="Arial" panose="020B0604020202020204" pitchFamily="34" charset="0"/>
              </a:rPr>
              <a:t>با این حال، ترکیه موقعیت خود را به عنوان بزرگترین صادر کننده میلگرد در جهان با فروش 8.5 میلیون تن میلگرد حفظ کرده و با وجود کاهش در میزان صادرات، در رتبه هفتمین صادر کننده بزرگ این فلز در سال 2013 قرار گرفته است</a:t>
            </a:r>
            <a:r>
              <a:rPr lang="fa-IR" dirty="0" smtClean="0">
                <a:latin typeface="Arial" panose="020B0604020202020204" pitchFamily="34" charset="0"/>
                <a:cs typeface="Arial" panose="020B0604020202020204" pitchFamily="34" charset="0"/>
              </a:rPr>
              <a:t>.</a:t>
            </a:r>
          </a:p>
          <a:p>
            <a:pPr marL="0" indent="0" algn="r" rtl="1">
              <a:lnSpc>
                <a:spcPct val="150000"/>
              </a:lnSpc>
              <a:buNone/>
            </a:pPr>
            <a:r>
              <a:rPr lang="fa-IR" dirty="0">
                <a:latin typeface="Arial" panose="020B0604020202020204" pitchFamily="34" charset="0"/>
                <a:cs typeface="Arial" panose="020B0604020202020204" pitchFamily="34" charset="0"/>
              </a:rPr>
              <a:t>ایران همچنین در سال گذشته میلادی افزون بر 15.4 میلیون تن فولاد خام تولید کرد و توانست دربین کشورهای منطقه خاورمیانه در رتبه نخست جای گیرد.این میزان تولید 6.6 درصد بیش از کل تولید سال 2012 محسوب می شود</a:t>
            </a:r>
            <a:r>
              <a:rPr lang="fa-IR" dirty="0" smtClean="0">
                <a:latin typeface="Arial" panose="020B0604020202020204" pitchFamily="34" charset="0"/>
                <a:cs typeface="Arial" panose="020B0604020202020204" pitchFamily="34" charset="0"/>
              </a:rPr>
              <a:t>.</a:t>
            </a:r>
          </a:p>
          <a:p>
            <a:pPr marL="0" indent="0" algn="r" rtl="1">
              <a:lnSpc>
                <a:spcPct val="150000"/>
              </a:lnSpc>
              <a:buNone/>
            </a:pPr>
            <a:r>
              <a:rPr lang="fa-IR" dirty="0">
                <a:latin typeface="Arial" panose="020B0604020202020204" pitchFamily="34" charset="0"/>
                <a:cs typeface="Arial" panose="020B0604020202020204" pitchFamily="34" charset="0"/>
              </a:rPr>
              <a:t>مجتمع فولاد مبارکه، شرکت فولاد خوزستان، مجتمع ذوب آهن اصفهان و گروه ملی صنعتی فولاد ایران از تولیدکنندگان بزرگ فولاد در ایران محسوب می‌شوند</a:t>
            </a:r>
            <a:r>
              <a:rPr lang="fa-IR" dirty="0" smtClean="0">
                <a:latin typeface="Arial" panose="020B0604020202020204" pitchFamily="34" charset="0"/>
                <a:cs typeface="Arial" panose="020B0604020202020204" pitchFamily="34" charset="0"/>
              </a:rPr>
              <a:t>.</a:t>
            </a:r>
            <a:endParaRPr lang="fa-I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330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3997"/>
            <a:ext cx="7467600" cy="1138742"/>
          </a:xfrm>
        </p:spPr>
        <p:txBody>
          <a:bodyPr>
            <a:normAutofit/>
          </a:bodyPr>
          <a:lstStyle/>
          <a:p>
            <a:pPr algn="ctr" rtl="1"/>
            <a:r>
              <a:rPr lang="fa-IR" sz="4000" dirty="0" smtClean="0"/>
              <a:t>شرکت های تولید کننده فولاد در ایران</a:t>
            </a:r>
            <a:endParaRPr lang="en-US" sz="4000" dirty="0"/>
          </a:p>
        </p:txBody>
      </p:sp>
      <p:sp>
        <p:nvSpPr>
          <p:cNvPr id="3" name="Content Placeholder 2"/>
          <p:cNvSpPr>
            <a:spLocks noGrp="1"/>
          </p:cNvSpPr>
          <p:nvPr>
            <p:ph sz="quarter" idx="1"/>
          </p:nvPr>
        </p:nvSpPr>
        <p:spPr>
          <a:xfrm>
            <a:off x="611560" y="1340768"/>
            <a:ext cx="7467600" cy="5328592"/>
          </a:xfrm>
        </p:spPr>
        <p:txBody>
          <a:bodyPr>
            <a:normAutofit fontScale="92500"/>
          </a:bodyPr>
          <a:lstStyle/>
          <a:p>
            <a:pPr algn="r" rtl="1">
              <a:lnSpc>
                <a:spcPct val="200000"/>
              </a:lnSpc>
            </a:pPr>
            <a:r>
              <a:rPr lang="fa-IR" dirty="0" smtClean="0">
                <a:cs typeface="Zar" pitchFamily="2" charset="-78"/>
              </a:rPr>
              <a:t> فولاد مبارکه</a:t>
            </a:r>
          </a:p>
          <a:p>
            <a:pPr algn="r" rtl="1">
              <a:lnSpc>
                <a:spcPct val="200000"/>
              </a:lnSpc>
            </a:pPr>
            <a:r>
              <a:rPr lang="fa-IR" dirty="0">
                <a:cs typeface="Zar" pitchFamily="2" charset="-78"/>
              </a:rPr>
              <a:t>فولاد خوزستان</a:t>
            </a:r>
          </a:p>
          <a:p>
            <a:pPr algn="r" rtl="1">
              <a:lnSpc>
                <a:spcPct val="200000"/>
              </a:lnSpc>
            </a:pPr>
            <a:r>
              <a:rPr lang="fa-IR" dirty="0">
                <a:cs typeface="Zar" pitchFamily="2" charset="-78"/>
              </a:rPr>
              <a:t>ذوب آهن اصفهان</a:t>
            </a:r>
          </a:p>
          <a:p>
            <a:pPr algn="r" rtl="1">
              <a:lnSpc>
                <a:spcPct val="200000"/>
              </a:lnSpc>
            </a:pPr>
            <a:r>
              <a:rPr lang="fa-IR" dirty="0" smtClean="0">
                <a:cs typeface="Zar" pitchFamily="2" charset="-78"/>
              </a:rPr>
              <a:t> فولاد کاویان</a:t>
            </a:r>
          </a:p>
          <a:p>
            <a:pPr algn="r" rtl="1">
              <a:lnSpc>
                <a:spcPct val="200000"/>
              </a:lnSpc>
            </a:pPr>
            <a:r>
              <a:rPr lang="fa-IR" dirty="0">
                <a:cs typeface="Zar" pitchFamily="2" charset="-78"/>
              </a:rPr>
              <a:t>شرکت گروه صنعتی سپاهان</a:t>
            </a:r>
            <a:r>
              <a:rPr lang="fa-IR" dirty="0" smtClean="0">
                <a:cs typeface="Zar" pitchFamily="2" charset="-78"/>
              </a:rPr>
              <a:t>  </a:t>
            </a:r>
          </a:p>
          <a:p>
            <a:pPr algn="r" rtl="1">
              <a:lnSpc>
                <a:spcPct val="200000"/>
              </a:lnSpc>
            </a:pPr>
            <a:r>
              <a:rPr lang="fa-IR" dirty="0" smtClean="0">
                <a:cs typeface="Zar" pitchFamily="2" charset="-78"/>
              </a:rPr>
              <a:t> </a:t>
            </a:r>
            <a:r>
              <a:rPr lang="fa-IR" dirty="0">
                <a:cs typeface="Zar" pitchFamily="2" charset="-78"/>
              </a:rPr>
              <a:t>شرکت ملی فولاد </a:t>
            </a:r>
            <a:r>
              <a:rPr lang="fa-IR" dirty="0" smtClean="0">
                <a:cs typeface="Zar" pitchFamily="2" charset="-78"/>
              </a:rPr>
              <a:t>ایران</a:t>
            </a:r>
          </a:p>
          <a:p>
            <a:pPr algn="r" rtl="1">
              <a:lnSpc>
                <a:spcPct val="200000"/>
              </a:lnSpc>
            </a:pPr>
            <a:r>
              <a:rPr lang="fa-IR" dirty="0" smtClean="0">
                <a:cs typeface="Zar" pitchFamily="2" charset="-78"/>
              </a:rPr>
              <a:t>  كارخانجات نورد و پروفيل ساوه</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31" y="188640"/>
            <a:ext cx="7467600" cy="706090"/>
          </a:xfrm>
        </p:spPr>
        <p:txBody>
          <a:bodyPr>
            <a:noAutofit/>
          </a:bodyPr>
          <a:lstStyle/>
          <a:p>
            <a:pPr algn="ctr" rtl="1"/>
            <a:r>
              <a:rPr lang="fa-IR" sz="3600" b="1" i="1" dirty="0" smtClean="0"/>
              <a:t>رتبه بندی شرکت های ایرانی تولیدکننده فولاد</a:t>
            </a:r>
            <a:endParaRPr lang="fa-IR" sz="3600" b="1" i="1" dirty="0"/>
          </a:p>
        </p:txBody>
      </p:sp>
      <p:sp>
        <p:nvSpPr>
          <p:cNvPr id="3" name="Content Placeholder 2"/>
          <p:cNvSpPr>
            <a:spLocks noGrp="1"/>
          </p:cNvSpPr>
          <p:nvPr>
            <p:ph sz="quarter" idx="1"/>
          </p:nvPr>
        </p:nvSpPr>
        <p:spPr>
          <a:xfrm>
            <a:off x="467544" y="1124744"/>
            <a:ext cx="7982000" cy="5521824"/>
          </a:xfrm>
        </p:spPr>
        <p:txBody>
          <a:bodyPr>
            <a:normAutofit fontScale="92500"/>
          </a:bodyPr>
          <a:lstStyle/>
          <a:p>
            <a:pPr marL="0" indent="0" algn="just" rtl="1">
              <a:lnSpc>
                <a:spcPct val="160000"/>
              </a:lnSpc>
              <a:buNone/>
            </a:pPr>
            <a:r>
              <a:rPr lang="fa-IR" dirty="0"/>
              <a:t>به گزارش روابط عمومی سازمان توسعه و نوسازی معادن و صنایع معدنی ایران،از میان شرکت‌های بزرگ تولید کننده فولاد کشور، «فولاد مبارکه» با تولید ۴ میلیون و ۲۹۱ هزار و ۷۲۳ تن، «فولاد خوزستان» ۲ میلیون و ۷۵۷ هزار و ۳۵ تن و «ذوب آهن اصفهان» یک میلیون و ۶۰۷ هزار و ۴۰۶ تن، به ترتیب رتبه‌های اول تا سوم را در تولید فولاد خام کسب کردند. از این رو، در حال حاضر شرکت‌های مذکور حدود ۷۳ درصد تولید فولاد خام کشور را تولید می‌کنند. همچنین، شرکت‌های بزرگ دیگر تولید کننده فولاد خام شامل فولاد هرمزگان با تولید ۸۰۹ هزار و ۶۸۵ تن، فولاد خراسان ۵۳۱ هزار و ۹۹۵ تن، سبا ۵۳۰ هزار و ۴۴۳ تن، فولاد آلیاژی ایران ۲۶۶ هزار و ۹۹۴ تن و گروه ملی صنعت فولاد ایران ۲۴۲ هزار و ۵۳۶ تن بود. </a:t>
            </a:r>
          </a:p>
        </p:txBody>
      </p:sp>
    </p:spTree>
    <p:extLst>
      <p:ext uri="{BB962C8B-B14F-4D97-AF65-F5344CB8AC3E}">
        <p14:creationId xmlns:p14="http://schemas.microsoft.com/office/powerpoint/2010/main" val="214981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736" y="1196752"/>
            <a:ext cx="6172200" cy="2160240"/>
          </a:xfrm>
        </p:spPr>
        <p:txBody>
          <a:bodyPr>
            <a:normAutofit/>
          </a:bodyPr>
          <a:lstStyle/>
          <a:p>
            <a:pPr rtl="1"/>
            <a:r>
              <a:rPr lang="fa-IR" sz="6000" i="1" dirty="0" smtClean="0">
                <a:cs typeface="Zar" pitchFamily="2" charset="-78"/>
              </a:rPr>
              <a:t> صنعت فولاد در کشور</a:t>
            </a:r>
            <a:endParaRPr lang="en-US" sz="6000" i="1" dirty="0">
              <a:cs typeface="Zar" pitchFamily="2" charset="-78"/>
            </a:endParaRPr>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692696"/>
            <a:ext cx="7467600" cy="2232248"/>
          </a:xfrm>
        </p:spPr>
        <p:txBody>
          <a:bodyPr>
            <a:normAutofit/>
          </a:bodyPr>
          <a:lstStyle/>
          <a:p>
            <a:pPr algn="ctr" rtl="1"/>
            <a:r>
              <a:rPr lang="fa-IR" sz="4000" b="1" dirty="0" smtClean="0">
                <a:solidFill>
                  <a:srgbClr val="000000"/>
                </a:solidFill>
                <a:latin typeface="Tahoma"/>
                <a:ea typeface="Calibri"/>
                <a:cs typeface="Zar"/>
              </a:rPr>
              <a:t>مجتمع فولاد</a:t>
            </a:r>
            <a:br>
              <a:rPr lang="fa-IR" sz="4000" b="1" dirty="0" smtClean="0">
                <a:solidFill>
                  <a:srgbClr val="000000"/>
                </a:solidFill>
                <a:latin typeface="Tahoma"/>
                <a:ea typeface="Calibri"/>
                <a:cs typeface="Zar"/>
              </a:rPr>
            </a:br>
            <a:r>
              <a:rPr lang="fa-IR" sz="4000" b="1" dirty="0" smtClean="0">
                <a:solidFill>
                  <a:srgbClr val="000000"/>
                </a:solidFill>
                <a:latin typeface="Tahoma"/>
                <a:ea typeface="Calibri"/>
                <a:cs typeface="Zar"/>
              </a:rPr>
              <a:t> مبارکه</a:t>
            </a:r>
            <a:endParaRPr lang="en-US" sz="4000" dirty="0"/>
          </a:p>
        </p:txBody>
      </p:sp>
      <p:sp>
        <p:nvSpPr>
          <p:cNvPr id="3" name="Content Placeholder 2"/>
          <p:cNvSpPr>
            <a:spLocks noGrp="1"/>
          </p:cNvSpPr>
          <p:nvPr>
            <p:ph sz="quarter" idx="1"/>
          </p:nvPr>
        </p:nvSpPr>
        <p:spPr>
          <a:xfrm>
            <a:off x="611560" y="4365104"/>
            <a:ext cx="7704856" cy="2252864"/>
          </a:xfrm>
        </p:spPr>
        <p:txBody>
          <a:bodyPr>
            <a:normAutofit fontScale="92500" lnSpcReduction="20000"/>
          </a:bodyPr>
          <a:lstStyle/>
          <a:p>
            <a:pPr algn="just" rtl="1">
              <a:lnSpc>
                <a:spcPct val="150000"/>
              </a:lnSpc>
              <a:buNone/>
            </a:pPr>
            <a:r>
              <a:rPr lang="fa-IR" sz="2800" dirty="0" smtClean="0">
                <a:latin typeface="Tahoma"/>
                <a:ea typeface="Times New Roman"/>
                <a:cs typeface="Zar" pitchFamily="2" charset="-78"/>
              </a:rPr>
              <a:t>    بزرگ‌ترین مجتمع صنعتی</a:t>
            </a:r>
            <a:r>
              <a:rPr lang="fa-IR" sz="2800" dirty="0" smtClean="0">
                <a:latin typeface="Times New Roman"/>
                <a:ea typeface="Times New Roman"/>
                <a:cs typeface="Zar" pitchFamily="2" charset="-78"/>
              </a:rPr>
              <a:t> </a:t>
            </a:r>
            <a:r>
              <a:rPr lang="fa-IR" sz="2800" dirty="0" smtClean="0">
                <a:latin typeface="Tahoma"/>
                <a:ea typeface="Times New Roman"/>
                <a:cs typeface="Zar" pitchFamily="2" charset="-78"/>
              </a:rPr>
              <a:t>ایران</a:t>
            </a:r>
            <a:r>
              <a:rPr lang="fa-IR" sz="2800" dirty="0" smtClean="0">
                <a:latin typeface="Times New Roman"/>
                <a:ea typeface="Times New Roman"/>
                <a:cs typeface="Zar" pitchFamily="2" charset="-78"/>
              </a:rPr>
              <a:t> </a:t>
            </a:r>
            <a:r>
              <a:rPr lang="fa-IR" sz="2800" dirty="0" smtClean="0">
                <a:latin typeface="Tahoma"/>
                <a:ea typeface="Times New Roman"/>
                <a:cs typeface="Zar" pitchFamily="2" charset="-78"/>
              </a:rPr>
              <a:t>است، که در سال ۱۳۷1 با ظرفیت تولید ۲</a:t>
            </a:r>
            <a:r>
              <a:rPr lang="fa-IR" sz="2800" dirty="0" smtClean="0">
                <a:latin typeface="Times New Roman"/>
                <a:ea typeface="Times New Roman"/>
                <a:cs typeface="Zar" pitchFamily="2" charset="-78"/>
              </a:rPr>
              <a:t>/</a:t>
            </a:r>
            <a:r>
              <a:rPr lang="fa-IR" sz="2800" dirty="0" smtClean="0">
                <a:latin typeface="Tahoma"/>
                <a:ea typeface="Times New Roman"/>
                <a:cs typeface="Zar" pitchFamily="2" charset="-78"/>
              </a:rPr>
              <a:t>۴ میلیون تن در سال در حاشیه شهر</a:t>
            </a:r>
            <a:r>
              <a:rPr lang="fa-IR" sz="2800" dirty="0" smtClean="0">
                <a:latin typeface="Times New Roman"/>
                <a:ea typeface="Times New Roman"/>
                <a:cs typeface="Zar" pitchFamily="2" charset="-78"/>
              </a:rPr>
              <a:t> مبارکه </a:t>
            </a:r>
            <a:r>
              <a:rPr lang="fa-IR" sz="2800" dirty="0" smtClean="0">
                <a:latin typeface="Tahoma"/>
                <a:ea typeface="Times New Roman"/>
                <a:cs typeface="Zar" pitchFamily="2" charset="-78"/>
              </a:rPr>
              <a:t>استان اصفهان </a:t>
            </a:r>
            <a:r>
              <a:rPr lang="fa-IR" sz="2800" dirty="0" smtClean="0">
                <a:cs typeface="Zar" pitchFamily="2" charset="-78"/>
              </a:rPr>
              <a:t>تاسیس گردید.</a:t>
            </a:r>
          </a:p>
          <a:p>
            <a:pPr algn="just" rtl="1">
              <a:lnSpc>
                <a:spcPct val="150000"/>
              </a:lnSpc>
              <a:buNone/>
            </a:pPr>
            <a:r>
              <a:rPr lang="fa-IR" sz="2800" dirty="0" smtClean="0">
                <a:cs typeface="Zar" pitchFamily="2" charset="-78"/>
              </a:rPr>
              <a:t>   </a:t>
            </a:r>
            <a:endParaRPr lang="en-US" sz="2800" dirty="0" smtClean="0">
              <a:latin typeface="Times New Roman"/>
              <a:ea typeface="Times New Roman"/>
              <a:cs typeface="Zar" pitchFamily="2" charset="-78"/>
            </a:endParaRPr>
          </a:p>
          <a:p>
            <a:pPr algn="just" rtl="1">
              <a:lnSpc>
                <a:spcPct val="150000"/>
              </a:lnSpc>
              <a:buNone/>
            </a:pPr>
            <a:endParaRPr lang="en-US" sz="2800" dirty="0">
              <a:cs typeface="Zar" pitchFamily="2" charset="-78"/>
            </a:endParaRPr>
          </a:p>
        </p:txBody>
      </p:sp>
      <p:sp>
        <p:nvSpPr>
          <p:cNvPr id="13314" name="AutoShape 2" descr="data:image/jpeg;base64,/9j/4AAQSkZJRgABAQAAAQABAAD/2wCEAAkGBxQTEhQUExQUFhUWGBwYGBgXGB4XGBgYHRcYGBgcFxkYHCggGB0lGxcUITEhJSkrLi4uGCAzODMsNygtLisBCgoKDg0OGhAQGywlICQsLCwsLyw0LDQsLCwsLCwsLCwsLCwtLy0sLCwsLSwsLCwsLywsLCwsLCwsLCwsLCwsLP/AABEIALcBEwMBIgACEQEDEQH/xAAcAAABBQEBAQAAAAAAAAAAAAAEAAEDBQYCBwj/xABOEAACAQIEAwUEBgUJBQYHAAABAhEAAwQSITEFQVEGEyJhcTKBkaEUI0JSscEHFWKC0TNDcpKTotLh8BZUc7LxRFOUs8LDJCU0NWN0g//EABkBAAMBAQEAAAAAAAAAAAAAAAABAgMEBf/EADIRAAICAQIEBAQFBQEBAAAAAAABAhEDEiEEEzFBUYGR8BRhscEFMnGh0SJCUuHxkiP/2gAMAwEAAhEDEQA/APOGSuYqxxGHoRrNbHGmRU9d93SCU7A5iny1IEpytJgQxTkV0RSNAENI12wpiKB2R00V2RXOWgqxqY11FNFAHFKuiKaKQzmnp4pRQManFKKUUxDk0hTRSigB6cUwp6EIenFMKVUJkgNPXK11TJHFdiuFqVaCWdAVIq0yVOiUXRLYyJU6W67tWqNtYapbEBd3Sqw+jUqQUc4rC1X3MLWtxeD8qqruG3pFFAbFcmzVu9ioXs1SVhZWNbqN1o+5a8qGdKGqBMFK1ywqYiuSKRSIopiKlK0ooGQZa5ipylIW6AIctNFFC3XJtUAClaaKINuuClA7IaeKkCVoOEcBW7h7903UQ2gIQ7vM7egE86EFmaimoi5aioSKGqGpWcmlSNKgY9KmpGiwHp65pwaQM7FOKYV0KZJ0lTKtcJU9sU7IZJaWjsPaqLD26ucDhZpNk1bFhsJPKrXDcPJqx4fw/wAqvsLw3yqWzeGJsy/6s8qVa88MPSlS1F8gp8VhqpsThK2OLwsVU38PTTCeOjLvhqsuFcKsuLhuuVyoWWB7TchRTYbyrXcC7OWyc851KRDDZzBMA8gK2UlFWYrG2zyfH4YAkCqq7Zr13jvYvMb1wMqjdViZAGx1EdKzHZ7suuJS7ccsuSAAObEEyfIeHTmZ6Vhn4nFFOTfTr5jjgm2ku5gHt1wVra2uyQOD+ks5zS0IAAIVipknWTBPltrvVBgeHC6l05iGtqGCldHUxMNOkSDtrO9Yri8Lvfpsyvh8m23UpylNkq1wOAF1bhVhmtx4SPaBIBytMaEjSurHC2YOREoqMRzKuSARy5bb61pz8e+/T7k8ue2xVraqdMPRVrDVb8PwEkVqQkUwwNJ+HnpW9wnA83Kjb3ZzT2amzoXDyas8tuYSKEe1W/4jwSNqzWLwUU0Zyg4lFlrTdnbRa1lG8PA6naNOZmD5a1TtYr0L9HHDkuLldgBDkcpJYCJ9OXnVXSshLU6Mj234Y1h7Stbsoe6X+SYsHI3Zp2bUT+dZV1rU9r8MEuhQ0iCfnrHlNZpkrST1bkpadmQZa6tJLKI3YD5ipClS4VIdSRMEGBodDPMEfGsqL1BHanApZxd61bXKisAoJLRKqdzqd60fZnhtprWGZrVtmcYgElZLAd5EzvECOkVW9osN3uLcozXM7KM5QWyxhV9idDoR5xPOrrBi1Yazbu/SF7tL2ZVcAhs1weAcjm9oHbUbCiWJ0hrKtRgL6+179qve1v8AKWp/7m3y/YWo+F8L7y8F0KkMxAcKSFQsfERA299ddpbYF2BbNuEt6FmYybak+0SQCSTFEoNUyVNPYpgK6UU+WulSkM6QUZYWh7a0fhrdFkMNwdqa1fB8HVRw3DbVsOE4fakzXFG2XPCeHTWpw2CC8qj4XYyqKsKhna3WyIu4FKpaVInUzPcRwvOqO7h612NtzpVV9F1NUjRxspsPgjnX+kPxFbO/aaPAwTefDPL10oPAYEbmrQiiTMpRSKzEI/cuLhzGG1iJHLSs/wBmLOWzeHmPzrVYwHummJynb0rO9m0+qveZH/LXl8ZHafkbYn09+BUC3HCY8rn/AJj1icGNW/8A1Lf/AJVut86f/Kz1h/ncasFgFE3N/wD6ZCZJJk27U77a1xQ/LPyNe8fMA7LL4rn+vtrVr2dtSb/nZtfNxVb2Vt+K7/r7a1c9nV1u/wDAs/N62zP8/l9iMS/L5lZawusdDWn4RgtRUbcPOdjIaCAMqkabbH0q74VYMjQ/Cveexx4IW7NXwbABVGlWTWQREUNg74iIPwqdr4iszolqsyfaLCBTpWE4jw8kkivQONFnbY1Dwzgq3JzGI9Jppjy49SPKcRgiOVa/sFAKhu75xnIADG4B4ZB8WiwNPb3orjvBgCQhU+YIH4mq7gWDC3srhd0BmGiX5Hr6VepNHFy3Gasf9Llv60Rscs84MXAPTTl5V5q1uvVP0k4DUspBSVMCAFMMNBOv2eWledNh/MfGtIPVEyyrTNldkovhqRdQwDDKYOoPiG45iuu5UhzntjIuYy0EiQIXqdai4fix3ilfFlIYgCdB4j74U0PuRvsaG9wwXL+Z4VWcs7LlkDOcxVZ6A6DpVhjS4t29ja7jEC28eJ0a5s566KeXtGqu32qtqTntpczBiIcAqxZiubSDEjbpQGL7TLBCqQO6ybyc5jvHAGwYj2R86ccn9FBKK1akyO9hVBY6EDNCjUgAaE+kA0R2wN43l7+M4tWvZ2y5dPfG9CjjrWjc7vIxuIVY5c0K41Hkw01qv4pxMM5IVVB2XYL5AeX50SnHTRMYvVZDFdqtMmqhuckEBSSPMn4V0ub7p+H+dYuSNdLJ7NurHDW6CsI/3DFW+FRsoJttExM/5VPMiPQzQcIAEVq+GNqKx+ARxHhNaLA3jyB+Bo1J9zfFa7HomBuAqPSi6zmEvG3EspkcjVvaxynmPjUWjpcW9wylQ/0xetKi0Tol4AeI70zGSOZ1Gka86HNu+IARGEcj/FqMulOd0jl7XX1oV8TbVgReUnLpmYGd/lt86qM0JqXZh9i+YAKEH00+Nd3b0DUNsdt/kd6EscXtQoa4hLaAgyCfKKPF4ETStPoTTXUDe9mtMYYaNowg7dDVTwD+SuSuX2eeaQUEHynpVvxHErkInUgqBzJgwKpOF46yqXAbtsGE0LroRbUEb8jpXm8VLeS+X8m0FSQDiP8A7Uf6B/52rz/hz63vLDIPhbtCtxjcdb/Vptd7b70JBTOuecxMZZmawGAlTfLQJsBVlhqwW0IGu+h+Fcqi9MtvA1v+r1G7J+1d9P8A3Eq37N697/wbA/vf51R9mjke5nIUEaZiBP1iHST0k+6rTs/fVO+zOizasAS6jUMM0a6xua1yRdz8vsTjaqPma/iS/WvKM5nNlXfSdZGgFLD47WBg7x/e8jQ1ri1ouWGJt5iCCcyCetaDB422qlzjLZ5gC4pJ02OtevF487umv1ORynhjW3lQNa40qEhsM6nzYbe+i7fF1iWtEA7Ea/wNZfi/GbT3GY3l8KDmGJIJ0OScvqarX4moE5gY/a+OlVLCo7WEOKb3N3aZLoJWDG8j161FdtBVJgQu8fD36zWW4T2qt21ZSwDFgRqMsDcEsBE8qbA9oENm7aN+2LjMxzM6hZa49zf2gAGj1FcbxSvudkeJVLoWj3LbPaWPFeXMsqIjXc8tjT4f6ObwRsqEXBbAEFzcDDlHhU66zzWsxheJBHw73cThnaxKMe9UAgMx/e8J0Ox2irDhfHbS4trq4rCKly6uZWuZmykrmy+yFaQdTMSavDDTJtmWXNrikXnHeDZlW2yjV1A5CJbWesAH3VacX+i4a2ve5VJECFDagdI2rN9t+0NorbYXV9pf5K4jtGRiQwXNl8RA0nbc1iuL9rncZUVmEBc13xGAiq0LtE5iJ6jStuXGUVZlLK1J18jf2+0fD3bKszvpaOgGpJMeEQDrRGGxGExFq81sk5FLk5SIEHUSBJ3rwu9dcnUtJ05jc7dInlXS4q4sgFxMghSdRsQQD8jWceGxb3ZPxOXtR7rgkwzoGtqxUszAwBzbrqK7cYeQMre1J1G06896+fC7jbvB5jMPwqB80y2b1M6+81m+H3dPY3XFbbo+jrGGwpdSLVwkGQJkbakgmNqxdrjeER76YS0xe6CM19CTMouUGCSIJIUxqRqQdPJluHkT8TXHeHqfiaqOJpNWRLLfRHsD8OxF/wBsMZPNY+zGskRoAJqGzwhVdVbNLOUB8LKWADxIJjYfCvKBiH+/c/rt/GpLeIcHS5cEaiHYEHaRB0MaVCwPxB5Y+B7zw3hrLlChBAgFrabeZKdaO/UxkSbZk8teYOwEb14AnFcR/vGJ/t7n+Opk4tiP95xP9vd/x1Pw77s0+IiuiPovCcEECWA9BRKcOAA8VfOScWxA/wC04n+3u/46JXjeIH/asT/4i7/jq+VXtkfEM+jbeEH3vhUowwHT4Cvnaxx/Ef7ziv7e5/jote0eJ/3jE/21z/FVrbsJ5rPbbDIVBLKCddaavFRxe+drt73XG/jSqbK5y+Z6xj1Cx/KsAzTB2hinhJ0G5B9az+LuKb6jurrKE8TEjOjSSFBOhTKT4R9461aX8RbAPeJaMszZXfTV5GuQjN19BUf020uYMmGVhDyhzCJMEllXpB9ayi4xdtFzi2quijxGAe06FLQZQzZVYeyBazMdGAVfZWF6zRWD493iXT9HsObQOiu+ZrjO8qJJMAoNZ6jYVbYzi1ubak2lE/ZJYnMpWCMvsyV1k6xpQHDrvdC4zXLRDPOW3bIyySwEs2viOp6DlVvKvDw+pCwvomdcQ7m9hGuNh1V3GUqwZmEZgZ+1yAn4VkMFwF0wzPdcYcIrFgEzu0NbZMqi5mgsigSfszHiNb3EX8SUzYZ7YB2W8hPWR4GneOe01jO3F/EJ9HvKwTEh7agqCq5iWWPFJykGDPIms07k6fV+hcsdRt3t+/vwKBMVh7lhwcatu+LQHdPayB8pnL3hLA8toYnrVda4RdKXLtybVoWpV2Al28AC5QScvteLyHWvUMXi8UCA1i2+usT01yzm5/hWS7bYu5YVLyqisGE22UMuoghgQJGnl5RThJ3Ue/6e/UmWJJW+xneFcPF1bjvi7dtLaFiJzXm0WctskZhuAc3IedLs8Ld5nBxHdwLcTbVlYhwXUkAxlAnTU860mLx1jwd7w8klVY5VQwSqkiCVIIzR60DxhrFzDXL1uy9rJC+MZSIKkkDOREGK01t7fwRy16fqScYwVpEZ7Tk3u8dcjIhAtLdNvvIjl4R11nzrPYvFEDxaEvJbNlDaEkQNF9wrW4Ps6+JvXe/sPo7GyfZDW3e4+YEmDqd/SiL/AOj4A5ns3gBqxL5gBPLQjb8a6FklHxMXhTe1GOs4fLZF3Kpa6SQBdKlFkgZoUydjB1g0Alx2vi2HyBxoSZCcyZaJ0GxrUcR4Aq3bi2sPi7qoR/IjORKz4xk2318qhxXYtH1L3BtJygkTsDBqVO92Vop0Z3iChWuo2KEoQqBVH1hzAHVTyGuk0Z+pkthu8YW7jMAoZnS4FZZzsjrGTlmO8n7prQ8K7FWwwVWA8JObJmaQR1bTfltQeKu2rf8AKXbakysOpJYHQ5RBnep5m9Ip43Vldx3D28Nq2JuXMQQpGVLfdLqR4mIPeeEbBV9TVJaUu2UOMxkwYUQBm3MAaa+6tNc7MXP5trY5ENDaeRMfMUTguyTMyBouNspZgFA1MAA6DfQdTT56StsnkybpID4basDCLexNq6oe6qrctoFDW9C7IQYzCH0IMgaUXhreFKtcsKly0k5lxA+tiRqGBKmdYhRIYA1ov1BcvMwyozW/CSWA6xBXU7E67VXYj9H+LzF7T2Zf2i8Ft51BUg+6Ky5sZbdDVYJpdDz421e6cgzHOxyj7A7wxm00AFaHjvDkHeXF7u2gLPbWYN5BDaHQgGY1GYdK1tvsNdCqHu2p30BA+Cipb3Zd1QWy6MjN7HiyzyMERPuolnjY1w0+6PK7Ud4qtdcLuxQBmAg+znOU9d6OThSXBbKOzl5Hi8ORgSJBNwKVMHUxEEdCd6n6NLObM+VvIM6r7xBmre32MshQAmijYO0ATymBudh1p8+Laob4aaW55ra7NOVbIrvBIDJkZIEjk56Dn7qHudnLygko4A3zLGn9avRML2JsXM31TEAxpeKHT1Otc8K7A2bttWjE5tcy5iyqwJDKCykGCCJBNbJTas56V1e55nZ4aWyBGV2ckKqEM89CiksPKRrU9/gl1DDo6noUbMNSIIjQ6T6EV6a/YBEGgvrpOqA6DqctD2OyaB2HfXUHKMqzt7j7qyyZtHVGkMEpdGeajAtrIYR+w5/BaJucJdFVn0VmKg6kGJk6DyNemHszbIynEXmHMFkEn3L1qE9kLMEhrhI6GCPgtZfFwLfCZDzu1gkOnfW8xMAQ2p2jUddKLwfC0bNmxFi3lXN9YwGbUgqIJ8Q006EV6NY4WqiBcvERs0NGnUpPSoblu2rZQoI09qJj3xTjxMW6SIlw047tmIw/CAwJS/ZYawQdDHSi+GcHzKHdgAYMfPxfwra27OghFj0A+dUr3WGwI9wHyPKqllT2SoSxOPV2CvctKcpuICNIJFKorpJJNKpFsWT8RvJMXLnmSSSfV9SfeagXiOYEXnuAwR4d3XoXiT0hhGu9ZtceWkpdzD1/I6030t95HrH8BW2iPclZJF9extvLnzXcw0UNebMokbBBttseVRXsUuRReLMGkKovsQwJBytmYkmT9ry00qrXiDgar79vxrocSQzKETzBBn3QPxquXHxJ5rNbw3jxsMto22MgKEYkuBmbmVgwS3kI8qoO0vG2xjWjla0LTC5DQwYggiSrCAAI9WqvbEroVAkbbBh8GJFQPiCr5wzK/UNrtGubQ6VHKSexo802q7G4u9rSRd08TD6uCGCaDfTqZ1rN9vuK28Tb7u2Gz6MQYGkHqdaAscUugg97dgaASpWIg6AeQp7+NDvmuOxB3Ql1ERyaSw113NTDDGLtFyzzlGma3BdpEuOqumVQg8TLqHG45jLAHvFZr9JOOVraLauQpJzqpIJHKQu49aqmw1tnEXGCaSBcJf8AagtpO5EipH4ZhwfCMQ4O5722GB9O7IPrIpxwxjLUgeeUo6WWWA7SLi+7a9bQdyvdgK0sc2TxQwEAZTWtwigOkMfaAgMQDrzEwax97B4ZIyPd13hASPXN+VE4eysK64ojL4vF4WWOq5Z5bRNKcG3s2ioTrqk/Qj7ecQvWbxNi9etEsoPdXHtyMnPIRPv6mtYcfihouJugRAEKdI0BJWT6msfY4NbxrFe+Fy7BYLbDs5gRJBKlQNBMHerG5YxahZAg6KSYmNDEjX3UNSSSiw/pk25RtM2HDMfeuHLdfOFUkSqgzIG6gcqwnHe0F3CvbREwzKzHS7YW4RLLMMdelWeFxuKsy4tu0oQJBImQcwiJAjrrWW4nw3E3nRmnwHT6sgbhuROu1LHqU7bKyODgopGvFu4sgJZI5EtdkEbbufht8qs+C4qbiqbYU5pDd87sIXbxDUEgn31SNxwz7BM66A/wrvB8YRcRaZiEAJz5pBAKNBjfePjWUp5mqaVfohwxYIyUk318WbPhoPe3yGI8Q9PtdedHlT94/Ksxw3tFZD3izZQWBUkN4hrqIFFv2wwo/nR/Vb8xXJKEr6M9COSCXVFw1vWSze4n/XOqa1xIXWVSgADRmLSxMWzqMoj24maBxXbrDj2WmI12HvrG8N4utq93huhhMlAxA9oEEZhuAAKuGGe9ojJxEFVM9V7v1+JrN/pAvG3hlZJzd4oEHX2XOnwoRu3tuPDac/vj8hVdju27XAAtqB5+OekZhAp8PgmskXLZE8TxON4pKLtml4Rxmw1ty/dsrgkhoLAkE8+hnSiOBcHRsJh7ibG0vsmCJA6eleZ4jtHP83bHrbUfgBUFvtM+yMR5L8Nga92PLjDTqvyPCk5ynq015nplniSyoD3vFca2oZm1ZD4tc2inlO9HXL0Ny2ryRMdelCtu5IPghG0YyTl03MH4GjUxfESSVS/LbnJE/wBYaV5vE4VPpL1PR4fO49Y+h6cuIExI+NSC4Mp91eWtY4i0yt3zm4i/+oUP+rb8w7qhmPHcBJgA6BMxIgjWuSPC0/zI6JcW3/az1DG4nu0ZsrMQCcoGpgHRZrB8e4/aF6XS5JVc0RpKjQa6kbfGhF7M3G1a+mvkzGNvuiuv9kWn+WB9EPlyLCf8q1wxx4ndmGaeTKqqkd4TtPYzQLl5BEywgT08LHXz2q6wfELd5VCP3hgCB4nB/dE9apsT2IYLKOzMPvKqrABP3iQZge/WiOzHBMPc722t653qhQ727jILZJaSAuUOPDEEt1FazljcbRnDHNSpmgHBm5JA6F4I9RypVY/qO3yvYkDp9JufmZpVyXLxOrkw8P3/ANFPcw2EuZvq8PcOzQEY+/QmfXXWq+9wDChhCG03/wCJymkc19kjltzrJrxgKzZwfamVYXANB/3gM7daJscZUA5b0NljxZ1M7jmynXyro5c49GznU4vsi5PZt0abOJaNRluDMsEEbqQZEyPMCgMRwLGAzNm6PI923wbSibXGLgQsIeBP2HXb9gqwHuo08cVA/eLqiliFLI5jotxI/vU1lkvmPlwfyM1isLiBvhrxET4PHz8h0FV96+q+0txP6dsp/l861+Lum6yMxvJaBmEnMRHO5azDnzgVW4O4HuNmustlQGX684licywGXOACepBG1aRy7b/sZvEkUNpwysysCFjMQfZkgCekkge+iRZuaQRqpcyYhdQDrpqRp7q136swd1Fa53bsRGVLGQhzmcBnz6RGpA15b1NY4Jh1Rvq3fvCQQ11lCrbc21AKeI6p94CMvnVwzY/7kxSwS/tZg++PUH1FMb37I91egHg1vLCYfDTpHed8/Wf570oc8DxSsIwvCgsSW7kFgJAk96/mOutRz8fSyvh59TEfTI5sP3tKktYhz7JZvcW/AV6Za4RihEYi0nQWcNbEe8WGqPHcNvqha9xHGIoIANtQPEzBVBC20kEkDSpfFQurXqUuGk9zztr90e0D+8rKfnFM99mUkoWRSAdZVSwMb7E5W+BraW+zlq7ey38RicRcDPbOY5fEiq7DMLxaAGGo0mRuKbiHZm0jtZs4XGMSoustvEWyrgMUBIv5jILHlOpq1xEXLStyfh5VZk147d7vu+9xHd5cuTvGyBYjLkzZQI5RFNhePXLQy28RdtiZyrcZBPoDFb3st2cttn73APaKRH0jJcZgeakAKIjURzFaReEWV0Fuwv7qfkK583G8qWnQ39PU2x8FKavUeQYTjTowa3dKtqJVgDB3Gkb13f4ibhLuud9PG2Ytp+0G5e+t9xjDXZAs4SxcWfEXNtfgGGoofD9mg6kPhbCSZhHIM6ifAoGx61ivxKCWqSrzTf1L+BnelS/Z0YcYtPtK0+T/AOIGieHmxcfK7vbH3iqsvoxzAqemhFbHE9ibbDQOpgARcMQAANWB1jyoK7+jsH2b7KY+0Fce/KqmqX4lw8ura9/KyXwOWPZMqcXwrDgZhiLZXMBJKsYgk5gp0Om+wqXDcFw7m4qr3zquaLV0czAzBQSNwdYnaqbieBC3GVYUqSrKrEwynKYZtwYze+h0wrrqDcHmD+Yrs7bSMLSe8TY4fszZy+KwqmZALu5AgaMCQGJM7UsFwtUC5bNtuX1ths53MkswjpJ6Vkbty4RlZ7jAGQGYkT1AJ31OtE8M4rdsNmUzIiHBdYJB2YkTpvUOEmupSnC+hu8Nglb2VtJtp3KCZHIkGR6HlR5V1iHA9ABHLlHnWKu9rbzJlAt22MeO2oDekOCsH0ojBdqLgZM/iQDxgIpZzB1DSApJIkARp51jLFI6Y5oF/iMV9YqF87QzwGMjKVUHLO31h15a0Z3KSdUM76dNB+VU97tJYIkLdVo0GkT84HoKAHam9AC2VzSJi8jLEjNGiGYmPnUcp9h82Ke7NQ2BXkqj90H+FNbslIllAMADKFBPTTrsN9qGtXxcykXkWVBhrkMpjYrGViNtGis920vXJWwMThlDQ47zvJJBhT3ltCqsGBgBgdj0ohjbdWOc0ldGwW/aYlM03F0ZR7SkmBmUSVncTy12on6HoREg9dfwWsT2U4Uxx9x3v4c3gGZ8PaMMjaCSNmCyddYnlWuxuCQwXWTzjOpHrkImnOCjS6hCbkm2ij4/2WNwZl+kryK2LjgQf2I686r+yfZ+9g3vErcZbgUeIS/hzHUiQfa+VaN+FFHUqq93l1HeXWctuCJuQBHIii7N99lVj5Tm/HX3UOUq0onQrvoRDiL/AHH/AA+UaU9SfrNx/NOfMBY+etNWdF8z5ngWOYZiVJI03EHYSNSTvImaNTGNkjNIAgBpgacswYfCKJ4p2WvW2hVza7hl57bwRz0IFBYrgGItKWe2yj1Bn0ykg7bb+VeopwfRnn6WuwLbvidVEnpI/GatW4gcjqt+6EykFHi5OkFSQQRpzy1QFiDsQRUhxpIIbXQgSASD1kiaqUU+ounQvbHH4Hit2W6lfqm9fDBNWP6yi0ouLiFUKBLqLts6ftLp7mrFq2oqyvoyaEwrcs0K0dO7OU1m8MH2K1Mv7fELWW2B3bvAELmssNADmaSh5771ov11dW3bCpnLd4RohUf/ABF72nVlPnm18hXlvfny+EfhWn4NiEvizbe1iHW3bKutpoDg3HeGgSo8USDrG1TLCvH1KU6PQ+F8dCWrmJu2c1m0itmtuB3mZnUm0HUZgGQjMSARqJ5hYT9Idu41zEJh2DE2cMlouWBb6+4G7xUgE5goSNYJmsd2342968qXrbWLdtFW3atnLlQSVLqywzbkagCdKg7LXbSqc1xUCYjD3oPtsq3CrC3+0FfN4TPhNSuHxrek34lvNJ0r6HsmK41ZWzmxNzD2uoztmzcwgBztG0gUWMWxXMwCLB3VQY19o8tOXKvGuO9qBfxqXbir3SQEtDxZLU5oKtoHkDNG8RsKtOKcUt4i2yWy+XvWORL/AHAZYXIpBVlKjUxprXDxHCyTioNrxf8AxpI6sfEqm2k/BG5XiuEtm13WUuAbFkW/EQs+K2jDQKCJOunOrR3+3cJmPMmN4nc9YrxzC8Zxdi8ly4HKC47AOouKDecd60pEsddZHuq44t2pv3bobD38MoCZMlxTMkgkhWDAHQCZ5edc+X8Pm5qKm3Hu27NMfFxUW2t/A3x4rZBgK7E6QLbfmsUJi+1Fu2FJtXVDFgs24JKDM0A6xA32PKaxODxWIuyuI4jibRGpWxZ0gyAQ9g7b7gUZh+AYK+R3mMxeJInw3b6W/InK5ziqX4bw8PzN+/JB8Xkl+WvfmS3/ANLVoexh7p9WVf40Ff8A0s3D7GGUf0rhP4KKLbhnCLTbYQx97EXLnwUSCaC4txvhfdPaVbXiETh8IA41Blbl1xB03Fb4+D4S9oN/+vsZSzZv8l+xJw/9Il7ElLS5UvO2UQsoZ2gliRy1I611c43iTcZPpBZlZlIQoNVJU+yobcGgsN2lTE4rBhlYm3fzZiltVNsIY8KAspBB0LMPPppl7N4O4WY4cgszNLuSSSSSdHPMzGgq54cGNr/5r0X3M4vJk6S+v2MpdwpkyHUzrmHM6ySeZ399cCyw2Vj8K02P7I5onGYoMEVB7PsqsKDkCzAESSTpVavZrFKPqcTYuDbxlwR5HwuJ99b8yLWz+pi8Ek+gEtxwPtR8fzp+/wCoX3ikcFjbQPeYdbqj7VttYjkVIkb/AGaAvcWCgi5ZvIeUwR5asFq9N9CGnEsg6ndB7qWS0fskfD+FVNnjlox7Q9QD+DflR2GxiXDCspMwBIViTyhon3UnBoV2G20txEqDyOoP91h8xT5V+8D+9/iU0OUgkENIJBEagjQg9CCDoelRZByNTXzC/kHqHGgIynkAD8gwpJeuroFJHlKz8P41Xz0PzqS3dcbMaFENQTZx1xGzLKMNiuhA6TvHvqztdqsWv86/+vWqkY251n11/EVPbxrc1U/uj8qGvkNS+Y641pJBvrOpyX7qj3KXKjXyqy4d2kuWkcHNcLeybzM5tmCBliCVkyQd+tDWscn2rKn0LKf+aPlRNp8Ofs3V9GVvxUfjSuyk32Z3d7Q3J8AVF+6UdtftGRcA1aTAAAmOVKkbWG+9dHlkX8rtKo8h2/H9ymwPGV1LjKzclGZYE8mM89SD7qPPEbbDJKMrQsTrqSI7sjP+MVj7rlD1naP9b1G4gS0E9OQ8h/Hy9K2lw8ZOzOOaSRe8U4JhnYqS6P0OYjppO+2hk1n8R2SfU2y5A5kRPoND8qIs8TuIAA+YHZXAuL7g/sj0ipMLxYD2gVO5NuQNeiE8vWqUckVs7/UNcX2ozuK4XcQwVb+qT+VAKrAGAYG+h09a3eIxjMARdtkHXK4AYjzUx8QTRL4y0qgEOSw8WjAD+v8AlNN5ZJbx9BpJ9zzoN1qw4fjcv2rqjT2D+Uj86vMbw8ugC3E2AYbyRGs/ZO/xqkxXDWXZY0jnqZ8zHwNaqSkTQJiL2Zp18ySST8afDe0omJI1mI13J5Abz5UkwNwmMjT0jWo7lplOoIPmCPkaoC3xWMcHL3neqP8A+iz6XVB98++qy7ifETAGuyjKB6A7UObh6/686aaADrOKOgzlRI66azMCZjpVl9NvNpNq8OhKt/deG+VUVr2h6jy50VkJ9rNA3zANHIa+Z/Ck4pgWP0sI/jtMhIEBCybE6idDuKNtcYUiO+f0upnHxFZe+xBA/wA/x29K570c1B9NPw/hUvHFjUmjT4cqc0JabxGMj92YgeypIEb/ADq0t44opVlYJHs3LCXkA9VUH35qxtgoRrnHoAw+Eg0XYvuvsXwOgLMn/Np86UsdgpUaLhWLshxdWzYzKzCFdrUjVZykMNQZiRWqs9pVI8Vq6g6iLo93dMT05V5inEnEhkR/EScygySSTDetE2OJWpko6Hqlwn5MYrKeG37/AJ+xpHI10PRU7SYfN/KgHo8qR6h4YUYvElgnMCDGs6H4mvNMLjpLxeABIP1yTm0A1Ow6e6jrRMSiW25zYuG2390rNZywpe/+FrLI9Bt8QBJAIPkCDy6A102LB00jbUD8IrA3OLOrKCb1sEnN3iq4gARBIk/GjcNx1j/OWH+Ns/DxCpeJoaymov4LD3Jz2bLa/dE7dViqy92ZwjbKbZ01RoIIIOmaenTnUK8UOk2bjedsrcHyYN8q6scdsss94FB++MnkdWABMikta6MG4vqhsb2ZFxi4xV/OZJLQxJ1kkiDvOvnVY/ZfEofBeVx6lfxNX1viSaQ6wdjmkHXkQTRHfevu16VXNmidEGZNsFjU3tZx5QfmCDTHijKR3mFur1Kkj5MhHzrYC/MHy9P9a1IuInTcfH8ffQs3iieUuzMT+u7PLvfQgbe5qnscZtaQ5HqCPyrV3sFZcQ1q2w/oAfDSgbnZbBv/ADeTzRivLeM0VXMh3TE8T7A+ExIuHwMHPlDH4c6KIymGVQRyIKn3ifyoK52Gsk6XbgHPQNpOvtc67t8DxospaF6wBb9ggNnALM5GcgaZmbcGJgUnofR+oaJLqg0Bfu/3qVVZ4ZxMaZrZ84tH5lJPvpUaY/5INMvAyxxniJaQw0EjQDy8/Ok1wxmJBHKDNanEYe1dGY5DPPb/AKRVDjOAJM2rqa8swHw1rojkT67GWkALEa8z02A6DyqPP8h8BT3LNxT4gDy09/T0mhrl0bT4dzyJPTfUVqTR3a5t56fxopcS67MfTf5HSh1aorrzoPeaADDjAT4lAHVfCSevMfKphdQzFy4vQN+Rgj8KrPyqMmlQy1a3rJKydZBgx6qY61Jeu27iyWggb7gjo3X5GqVZBmpxfJ3AM+4/Ef50tIxsRwzU5WB9BI+I1oI4JuRHxg/AgVZWsaqrlE+U6x+8NdPSu3d36Efs6n+Ip7gU7oQdRHrTMY5/A1dYW4Z1Ow2J/EHnXGKwttzoAp6bA0WMpCZpqLvYUDqD56j41A9ogbUwHtEcwPXY1MnkTz039dI2oSK6VyNj1HuO9ADs2pgnf0pzdM1HSoAMsOpEFQZPJsp285HyqYWrW4a6nmRmHxSPwoPD3spBG4Mg7QQZHKu1idJHpr+FABf0i4hUrdDxOUgkx18LAETU7cbcgC4lt4+8mo9DvVVfbbxT7q4W6w2JpOKfYLZe2+KWSdbdy3522008mkUTwnHQgC4gqZbwspK6sdtee9Zxb/VQfkflRmHKFdUuA/eRg39wj86l4017+49VGmhmk91h7pJ9pIVvfsabFY57SEhcRbIgiWNy1uAZzhhEToCKzyW12S/B6Optx7wWFT32vqhzNnSRqrB10YEbGRqBuKjlO/f/AAes1NvismEv2z/xLZU/G22nrlqwtY9jvbVvO3cU/APlNY7/AGhLfytu3c6yoJ/CpLXEsKZlLls/sOYHoDIrJ4pLt9P9FqS9+2bJ+Konth083Vgup08cZefWiMNjUuAlDIUwTvGnOD161iMbiF7phbxLEeHwMon2xBzKeW+3Kr57t5xLph8QBrqVzeo71R15Gs5RpX/r6/yUnZeWeIoWK5xm23PKdNd6lx3FBZttcYrABiebRsDrqSIrN5rYOZ8LftknUoXgee7L8oqWzjkuKFXF6EQy3LavI6E2ygI/dNTpXWnXvwsLfy9/qVOK7TO7FhdKAwcmQtl0EjNk8WvOlQV3H2VZl+i2WysVzZiJgkTGXSYpq7UvCP0MdT8SKxe1BB211EgH0NK+6OxOik7wNJ6kDqZpUqpmYNcTLroR1E/9aEv3wYEAelKlVIpCZgAMrGdZBGnllM/kK4t343Hwp6VA6JDeBEzXIYbk/wDSlSoChZxXb3gBvSpUBRCGG53p8/n/ABpUqAo7XEx0PqJrq3iFJ1JHpqPfJn4UqVAEqg8srgc9Rp+9UXfLOoj0pUqQjl8MD7Me+R+FDvh450qVFjORZ9PnURWlSpgNXQY0qVAHNKKVKgBRU9spGsg9RTUqACFbTR5HRhP41E5jkPUaf6+FPSoDuc98eZn11/Gl3o5ge6R/GlSoAdrg0gn3j8xVrawNw+KzcVx5FlPwdRTUqCZbI7HFcTYbKzEHoTOnuJor/acsIuqtwftLJ+J1pUqjlwb6FqTrqU7XVkmBqSeegJkD3bUqVKro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data:image/jpeg;base64,/9j/4AAQSkZJRgABAQAAAQABAAD/2wCEAAkGBxQTEhQUExQUFhUWGBwYGBgXGB4XGBgYHRcYGBgcFxkYHCggGB0lGxcUITEhJSkrLi4uGCAzODMsNygtLisBCgoKDg0OGhAQGywlICQsLCwsLyw0LDQsLCwsLCwsLCwsLCwtLy0sLCwsLSwsLCwsLywsLCwsLCwsLCwsLCwsLP/AABEIALcBEwMBIgACEQEDEQH/xAAcAAABBQEBAQAAAAAAAAAAAAAEAAEDBQYCBwj/xABOEAACAQIEAwUEBgUJBQYHAAABAhEAAwQSITEFQVEGEyJhcTKBkaEUI0JSscEHFWKC0TNDcpKTotLh8BZUc7LxRFOUs8LDJCU0NWN0g//EABkBAAMBAQEAAAAAAAAAAAAAAAABAgMEBf/EADIRAAICAQIEBAQFBQEBAAAAAAABAhEDEiEEEzFBUYGR8BRhscEFMnGh0SJCUuHxkiP/2gAMAwEAAhEDEQA/APOGSuYqxxGHoRrNbHGmRU9d93SCU7A5iny1IEpytJgQxTkV0RSNAENI12wpiKB2R00V2RXOWgqxqY11FNFAHFKuiKaKQzmnp4pRQManFKKUUxDk0hTRSigB6cUwp6EIenFMKVUJkgNPXK11TJHFdiuFqVaCWdAVIq0yVOiUXRLYyJU6W67tWqNtYapbEBd3Sqw+jUqQUc4rC1X3MLWtxeD8qqruG3pFFAbFcmzVu9ioXs1SVhZWNbqN1o+5a8qGdKGqBMFK1ywqYiuSKRSIopiKlK0ooGQZa5ipylIW6AIctNFFC3XJtUAClaaKINuuClA7IaeKkCVoOEcBW7h7903UQ2gIQ7vM7egE86EFmaimoi5aioSKGqGpWcmlSNKgY9KmpGiwHp65pwaQM7FOKYV0KZJ0lTKtcJU9sU7IZJaWjsPaqLD26ucDhZpNk1bFhsJPKrXDcPJqx4fw/wAqvsLw3yqWzeGJsy/6s8qVa88MPSlS1F8gp8VhqpsThK2OLwsVU38PTTCeOjLvhqsuFcKsuLhuuVyoWWB7TchRTYbyrXcC7OWyc851KRDDZzBMA8gK2UlFWYrG2zyfH4YAkCqq7Zr13jvYvMb1wMqjdViZAGx1EdKzHZ7suuJS7ccsuSAAObEEyfIeHTmZ6Vhn4nFFOTfTr5jjgm2ku5gHt1wVra2uyQOD+ks5zS0IAAIVipknWTBPltrvVBgeHC6l05iGtqGCldHUxMNOkSDtrO9Yri8Lvfpsyvh8m23UpylNkq1wOAF1bhVhmtx4SPaBIBytMaEjSurHC2YOREoqMRzKuSARy5bb61pz8e+/T7k8ue2xVraqdMPRVrDVb8PwEkVqQkUwwNJ+HnpW9wnA83Kjb3ZzT2amzoXDyas8tuYSKEe1W/4jwSNqzWLwUU0Zyg4lFlrTdnbRa1lG8PA6naNOZmD5a1TtYr0L9HHDkuLldgBDkcpJYCJ9OXnVXSshLU6Mj234Y1h7Stbsoe6X+SYsHI3Zp2bUT+dZV1rU9r8MEuhQ0iCfnrHlNZpkrST1bkpadmQZa6tJLKI3YD5ipClS4VIdSRMEGBodDPMEfGsqL1BHanApZxd61bXKisAoJLRKqdzqd60fZnhtprWGZrVtmcYgElZLAd5EzvECOkVW9osN3uLcozXM7KM5QWyxhV9idDoR5xPOrrBi1Yazbu/SF7tL2ZVcAhs1weAcjm9oHbUbCiWJ0hrKtRgL6+179qve1v8AKWp/7m3y/YWo+F8L7y8F0KkMxAcKSFQsfERA299ddpbYF2BbNuEt6FmYybak+0SQCSTFEoNUyVNPYpgK6UU+WulSkM6QUZYWh7a0fhrdFkMNwdqa1fB8HVRw3DbVsOE4fakzXFG2XPCeHTWpw2CC8qj4XYyqKsKhna3WyIu4FKpaVInUzPcRwvOqO7h612NtzpVV9F1NUjRxspsPgjnX+kPxFbO/aaPAwTefDPL10oPAYEbmrQiiTMpRSKzEI/cuLhzGG1iJHLSs/wBmLOWzeHmPzrVYwHummJynb0rO9m0+qveZH/LXl8ZHafkbYn09+BUC3HCY8rn/AJj1icGNW/8A1Lf/AJVut86f/Kz1h/ncasFgFE3N/wD6ZCZJJk27U77a1xQ/LPyNe8fMA7LL4rn+vtrVr2dtSb/nZtfNxVb2Vt+K7/r7a1c9nV1u/wDAs/N62zP8/l9iMS/L5lZawusdDWn4RgtRUbcPOdjIaCAMqkabbH0q74VYMjQ/Cveexx4IW7NXwbABVGlWTWQREUNg74iIPwqdr4iszolqsyfaLCBTpWE4jw8kkivQONFnbY1Dwzgq3JzGI9Jppjy49SPKcRgiOVa/sFAKhu75xnIADG4B4ZB8WiwNPb3orjvBgCQhU+YIH4mq7gWDC3srhd0BmGiX5Hr6VepNHFy3Gasf9Llv60Rscs84MXAPTTl5V5q1uvVP0k4DUspBSVMCAFMMNBOv2eWledNh/MfGtIPVEyyrTNldkovhqRdQwDDKYOoPiG45iuu5UhzntjIuYy0EiQIXqdai4fix3ilfFlIYgCdB4j74U0PuRvsaG9wwXL+Z4VWcs7LlkDOcxVZ6A6DpVhjS4t29ja7jEC28eJ0a5s566KeXtGqu32qtqTntpczBiIcAqxZiubSDEjbpQGL7TLBCqQO6ybyc5jvHAGwYj2R86ccn9FBKK1akyO9hVBY6EDNCjUgAaE+kA0R2wN43l7+M4tWvZ2y5dPfG9CjjrWjc7vIxuIVY5c0K41Hkw01qv4pxMM5IVVB2XYL5AeX50SnHTRMYvVZDFdqtMmqhuckEBSSPMn4V0ub7p+H+dYuSNdLJ7NurHDW6CsI/3DFW+FRsoJttExM/5VPMiPQzQcIAEVq+GNqKx+ARxHhNaLA3jyB+Bo1J9zfFa7HomBuAqPSi6zmEvG3EspkcjVvaxynmPjUWjpcW9wylQ/0xetKi0Tol4AeI70zGSOZ1Gka86HNu+IARGEcj/FqMulOd0jl7XX1oV8TbVgReUnLpmYGd/lt86qM0JqXZh9i+YAKEH00+Nd3b0DUNsdt/kd6EscXtQoa4hLaAgyCfKKPF4ETStPoTTXUDe9mtMYYaNowg7dDVTwD+SuSuX2eeaQUEHynpVvxHErkInUgqBzJgwKpOF46yqXAbtsGE0LroRbUEb8jpXm8VLeS+X8m0FSQDiP8A7Uf6B/52rz/hz63vLDIPhbtCtxjcdb/Vptd7b70JBTOuecxMZZmawGAlTfLQJsBVlhqwW0IGu+h+Fcqi9MtvA1v+r1G7J+1d9P8A3Eq37N697/wbA/vf51R9mjke5nIUEaZiBP1iHST0k+6rTs/fVO+zOizasAS6jUMM0a6xua1yRdz8vsTjaqPma/iS/WvKM5nNlXfSdZGgFLD47WBg7x/e8jQ1ri1ouWGJt5iCCcyCetaDB422qlzjLZ5gC4pJ02OtevF487umv1ORynhjW3lQNa40qEhsM6nzYbe+i7fF1iWtEA7Ea/wNZfi/GbT3GY3l8KDmGJIJ0OScvqarX4moE5gY/a+OlVLCo7WEOKb3N3aZLoJWDG8j161FdtBVJgQu8fD36zWW4T2qt21ZSwDFgRqMsDcEsBE8qbA9oENm7aN+2LjMxzM6hZa49zf2gAGj1FcbxSvudkeJVLoWj3LbPaWPFeXMsqIjXc8tjT4f6ObwRsqEXBbAEFzcDDlHhU66zzWsxheJBHw73cThnaxKMe9UAgMx/e8J0Ox2irDhfHbS4trq4rCKly6uZWuZmykrmy+yFaQdTMSavDDTJtmWXNrikXnHeDZlW2yjV1A5CJbWesAH3VacX+i4a2ve5VJECFDagdI2rN9t+0NorbYXV9pf5K4jtGRiQwXNl8RA0nbc1iuL9rncZUVmEBc13xGAiq0LtE5iJ6jStuXGUVZlLK1J18jf2+0fD3bKszvpaOgGpJMeEQDrRGGxGExFq81sk5FLk5SIEHUSBJ3rwu9dcnUtJ05jc7dInlXS4q4sgFxMghSdRsQQD8jWceGxb3ZPxOXtR7rgkwzoGtqxUszAwBzbrqK7cYeQMre1J1G06896+fC7jbvB5jMPwqB80y2b1M6+81m+H3dPY3XFbbo+jrGGwpdSLVwkGQJkbakgmNqxdrjeER76YS0xe6CM19CTMouUGCSIJIUxqRqQdPJluHkT8TXHeHqfiaqOJpNWRLLfRHsD8OxF/wBsMZPNY+zGskRoAJqGzwhVdVbNLOUB8LKWADxIJjYfCvKBiH+/c/rt/GpLeIcHS5cEaiHYEHaRB0MaVCwPxB5Y+B7zw3hrLlChBAgFrabeZKdaO/UxkSbZk8teYOwEb14AnFcR/vGJ/t7n+Opk4tiP95xP9vd/x1Pw77s0+IiuiPovCcEECWA9BRKcOAA8VfOScWxA/wC04n+3u/46JXjeIH/asT/4i7/jq+VXtkfEM+jbeEH3vhUowwHT4Cvnaxx/Ef7ziv7e5/jote0eJ/3jE/21z/FVrbsJ5rPbbDIVBLKCddaavFRxe+drt73XG/jSqbK5y+Z6xj1Cx/KsAzTB2hinhJ0G5B9az+LuKb6jurrKE8TEjOjSSFBOhTKT4R9461aX8RbAPeJaMszZXfTV5GuQjN19BUf020uYMmGVhDyhzCJMEllXpB9ayi4xdtFzi2quijxGAe06FLQZQzZVYeyBazMdGAVfZWF6zRWD493iXT9HsObQOiu+ZrjO8qJJMAoNZ6jYVbYzi1ubak2lE/ZJYnMpWCMvsyV1k6xpQHDrvdC4zXLRDPOW3bIyySwEs2viOp6DlVvKvDw+pCwvomdcQ7m9hGuNh1V3GUqwZmEZgZ+1yAn4VkMFwF0wzPdcYcIrFgEzu0NbZMqi5mgsigSfszHiNb3EX8SUzYZ7YB2W8hPWR4GneOe01jO3F/EJ9HvKwTEh7agqCq5iWWPFJykGDPIms07k6fV+hcsdRt3t+/vwKBMVh7lhwcatu+LQHdPayB8pnL3hLA8toYnrVda4RdKXLtybVoWpV2Al28AC5QScvteLyHWvUMXi8UCA1i2+usT01yzm5/hWS7bYu5YVLyqisGE22UMuoghgQJGnl5RThJ3Ue/6e/UmWJJW+xneFcPF1bjvi7dtLaFiJzXm0WctskZhuAc3IedLs8Ld5nBxHdwLcTbVlYhwXUkAxlAnTU860mLx1jwd7w8klVY5VQwSqkiCVIIzR60DxhrFzDXL1uy9rJC+MZSIKkkDOREGK01t7fwRy16fqScYwVpEZ7Tk3u8dcjIhAtLdNvvIjl4R11nzrPYvFEDxaEvJbNlDaEkQNF9wrW4Ps6+JvXe/sPo7GyfZDW3e4+YEmDqd/SiL/AOj4A5ns3gBqxL5gBPLQjb8a6FklHxMXhTe1GOs4fLZF3Kpa6SQBdKlFkgZoUydjB1g0Alx2vi2HyBxoSZCcyZaJ0GxrUcR4Aq3bi2sPi7qoR/IjORKz4xk2318qhxXYtH1L3BtJygkTsDBqVO92Vop0Z3iChWuo2KEoQqBVH1hzAHVTyGuk0Z+pkthu8YW7jMAoZnS4FZZzsjrGTlmO8n7prQ8K7FWwwVWA8JObJmaQR1bTfltQeKu2rf8AKXbakysOpJYHQ5RBnep5m9Ip43Vldx3D28Nq2JuXMQQpGVLfdLqR4mIPeeEbBV9TVJaUu2UOMxkwYUQBm3MAaa+6tNc7MXP5trY5ENDaeRMfMUTguyTMyBouNspZgFA1MAA6DfQdTT56StsnkybpID4basDCLexNq6oe6qrctoFDW9C7IQYzCH0IMgaUXhreFKtcsKly0k5lxA+tiRqGBKmdYhRIYA1ov1BcvMwyozW/CSWA6xBXU7E67VXYj9H+LzF7T2Zf2i8Ft51BUg+6Ky5sZbdDVYJpdDz421e6cgzHOxyj7A7wxm00AFaHjvDkHeXF7u2gLPbWYN5BDaHQgGY1GYdK1tvsNdCqHu2p30BA+Cipb3Zd1QWy6MjN7HiyzyMERPuolnjY1w0+6PK7Ud4qtdcLuxQBmAg+znOU9d6OThSXBbKOzl5Hi8ORgSJBNwKVMHUxEEdCd6n6NLObM+VvIM6r7xBmre32MshQAmijYO0ATymBudh1p8+Laob4aaW55ra7NOVbIrvBIDJkZIEjk56Dn7qHudnLygko4A3zLGn9avRML2JsXM31TEAxpeKHT1Otc8K7A2bttWjE5tcy5iyqwJDKCykGCCJBNbJTas56V1e55nZ4aWyBGV2ckKqEM89CiksPKRrU9/gl1DDo6noUbMNSIIjQ6T6EV6a/YBEGgvrpOqA6DqctD2OyaB2HfXUHKMqzt7j7qyyZtHVGkMEpdGeajAtrIYR+w5/BaJucJdFVn0VmKg6kGJk6DyNemHszbIynEXmHMFkEn3L1qE9kLMEhrhI6GCPgtZfFwLfCZDzu1gkOnfW8xMAQ2p2jUddKLwfC0bNmxFi3lXN9YwGbUgqIJ8Q006EV6NY4WqiBcvERs0NGnUpPSoblu2rZQoI09qJj3xTjxMW6SIlw047tmIw/CAwJS/ZYawQdDHSi+GcHzKHdgAYMfPxfwra27OghFj0A+dUr3WGwI9wHyPKqllT2SoSxOPV2CvctKcpuICNIJFKorpJJNKpFsWT8RvJMXLnmSSSfV9SfeagXiOYEXnuAwR4d3XoXiT0hhGu9ZtceWkpdzD1/I6030t95HrH8BW2iPclZJF9extvLnzXcw0UNebMokbBBttseVRXsUuRReLMGkKovsQwJBytmYkmT9ry00qrXiDgar79vxrocSQzKETzBBn3QPxquXHxJ5rNbw3jxsMto22MgKEYkuBmbmVgwS3kI8qoO0vG2xjWjla0LTC5DQwYggiSrCAAI9WqvbEroVAkbbBh8GJFQPiCr5wzK/UNrtGubQ6VHKSexo802q7G4u9rSRd08TD6uCGCaDfTqZ1rN9vuK28Tb7u2Gz6MQYGkHqdaAscUugg97dgaASpWIg6AeQp7+NDvmuOxB3Ql1ERyaSw113NTDDGLtFyzzlGma3BdpEuOqumVQg8TLqHG45jLAHvFZr9JOOVraLauQpJzqpIJHKQu49aqmw1tnEXGCaSBcJf8AagtpO5EipH4ZhwfCMQ4O5722GB9O7IPrIpxwxjLUgeeUo6WWWA7SLi+7a9bQdyvdgK0sc2TxQwEAZTWtwigOkMfaAgMQDrzEwax97B4ZIyPd13hASPXN+VE4eysK64ojL4vF4WWOq5Z5bRNKcG3s2ioTrqk/Qj7ecQvWbxNi9etEsoPdXHtyMnPIRPv6mtYcfihouJugRAEKdI0BJWT6msfY4NbxrFe+Fy7BYLbDs5gRJBKlQNBMHerG5YxahZAg6KSYmNDEjX3UNSSSiw/pk25RtM2HDMfeuHLdfOFUkSqgzIG6gcqwnHe0F3CvbREwzKzHS7YW4RLLMMdelWeFxuKsy4tu0oQJBImQcwiJAjrrWW4nw3E3nRmnwHT6sgbhuROu1LHqU7bKyODgopGvFu4sgJZI5EtdkEbbufht8qs+C4qbiqbYU5pDd87sIXbxDUEgn31SNxwz7BM66A/wrvB8YRcRaZiEAJz5pBAKNBjfePjWUp5mqaVfohwxYIyUk318WbPhoPe3yGI8Q9PtdedHlT94/Ksxw3tFZD3izZQWBUkN4hrqIFFv2wwo/nR/Vb8xXJKEr6M9COSCXVFw1vWSze4n/XOqa1xIXWVSgADRmLSxMWzqMoj24maBxXbrDj2WmI12HvrG8N4utq93huhhMlAxA9oEEZhuAAKuGGe9ojJxEFVM9V7v1+JrN/pAvG3hlZJzd4oEHX2XOnwoRu3tuPDac/vj8hVdju27XAAtqB5+OekZhAp8PgmskXLZE8TxON4pKLtml4Rxmw1ty/dsrgkhoLAkE8+hnSiOBcHRsJh7ibG0vsmCJA6eleZ4jtHP83bHrbUfgBUFvtM+yMR5L8Nga92PLjDTqvyPCk5ynq015nplniSyoD3vFca2oZm1ZD4tc2inlO9HXL0Ny2ryRMdelCtu5IPghG0YyTl03MH4GjUxfESSVS/LbnJE/wBYaV5vE4VPpL1PR4fO49Y+h6cuIExI+NSC4Mp91eWtY4i0yt3zm4i/+oUP+rb8w7qhmPHcBJgA6BMxIgjWuSPC0/zI6JcW3/az1DG4nu0ZsrMQCcoGpgHRZrB8e4/aF6XS5JVc0RpKjQa6kbfGhF7M3G1a+mvkzGNvuiuv9kWn+WB9EPlyLCf8q1wxx4ndmGaeTKqqkd4TtPYzQLl5BEywgT08LHXz2q6wfELd5VCP3hgCB4nB/dE9apsT2IYLKOzMPvKqrABP3iQZge/WiOzHBMPc722t653qhQ727jILZJaSAuUOPDEEt1FazljcbRnDHNSpmgHBm5JA6F4I9RypVY/qO3yvYkDp9JufmZpVyXLxOrkw8P3/ANFPcw2EuZvq8PcOzQEY+/QmfXXWq+9wDChhCG03/wCJymkc19kjltzrJrxgKzZwfamVYXANB/3gM7daJscZUA5b0NljxZ1M7jmynXyro5c49GznU4vsi5PZt0abOJaNRluDMsEEbqQZEyPMCgMRwLGAzNm6PI923wbSibXGLgQsIeBP2HXb9gqwHuo08cVA/eLqiliFLI5jotxI/vU1lkvmPlwfyM1isLiBvhrxET4PHz8h0FV96+q+0txP6dsp/l861+Lum6yMxvJaBmEnMRHO5azDnzgVW4O4HuNmustlQGX684licywGXOACepBG1aRy7b/sZvEkUNpwysysCFjMQfZkgCekkge+iRZuaQRqpcyYhdQDrpqRp7q136swd1Fa53bsRGVLGQhzmcBnz6RGpA15b1NY4Jh1Rvq3fvCQQ11lCrbc21AKeI6p94CMvnVwzY/7kxSwS/tZg++PUH1FMb37I91egHg1vLCYfDTpHed8/Wf570oc8DxSsIwvCgsSW7kFgJAk96/mOutRz8fSyvh59TEfTI5sP3tKktYhz7JZvcW/AV6Za4RihEYi0nQWcNbEe8WGqPHcNvqha9xHGIoIANtQPEzBVBC20kEkDSpfFQurXqUuGk9zztr90e0D+8rKfnFM99mUkoWRSAdZVSwMb7E5W+BraW+zlq7ey38RicRcDPbOY5fEiq7DMLxaAGGo0mRuKbiHZm0jtZs4XGMSoustvEWyrgMUBIv5jILHlOpq1xEXLStyfh5VZk147d7vu+9xHd5cuTvGyBYjLkzZQI5RFNhePXLQy28RdtiZyrcZBPoDFb3st2cttn73APaKRH0jJcZgeakAKIjURzFaReEWV0Fuwv7qfkK583G8qWnQ39PU2x8FKavUeQYTjTowa3dKtqJVgDB3Gkb13f4ibhLuud9PG2Ytp+0G5e+t9xjDXZAs4SxcWfEXNtfgGGoofD9mg6kPhbCSZhHIM6ifAoGx61ivxKCWqSrzTf1L+BnelS/Z0YcYtPtK0+T/AOIGieHmxcfK7vbH3iqsvoxzAqemhFbHE9ibbDQOpgARcMQAANWB1jyoK7+jsH2b7KY+0Fce/KqmqX4lw8ura9/KyXwOWPZMqcXwrDgZhiLZXMBJKsYgk5gp0Om+wqXDcFw7m4qr3zquaLV0czAzBQSNwdYnaqbieBC3GVYUqSrKrEwynKYZtwYze+h0wrrqDcHmD+Yrs7bSMLSe8TY4fszZy+KwqmZALu5AgaMCQGJM7UsFwtUC5bNtuX1ths53MkswjpJ6Vkbty4RlZ7jAGQGYkT1AJ31OtE8M4rdsNmUzIiHBdYJB2YkTpvUOEmupSnC+hu8Nglb2VtJtp3KCZHIkGR6HlR5V1iHA9ABHLlHnWKu9rbzJlAt22MeO2oDekOCsH0ojBdqLgZM/iQDxgIpZzB1DSApJIkARp51jLFI6Y5oF/iMV9YqF87QzwGMjKVUHLO31h15a0Z3KSdUM76dNB+VU97tJYIkLdVo0GkT84HoKAHam9AC2VzSJi8jLEjNGiGYmPnUcp9h82Ke7NQ2BXkqj90H+FNbslIllAMADKFBPTTrsN9qGtXxcykXkWVBhrkMpjYrGViNtGis920vXJWwMThlDQ47zvJJBhT3ltCqsGBgBgdj0ohjbdWOc0ldGwW/aYlM03F0ZR7SkmBmUSVncTy12on6HoREg9dfwWsT2U4Uxx9x3v4c3gGZ8PaMMjaCSNmCyddYnlWuxuCQwXWTzjOpHrkImnOCjS6hCbkm2ij4/2WNwZl+kryK2LjgQf2I686r+yfZ+9g3vErcZbgUeIS/hzHUiQfa+VaN+FFHUqq93l1HeXWctuCJuQBHIii7N99lVj5Tm/HX3UOUq0onQrvoRDiL/AHH/AA+UaU9SfrNx/NOfMBY+etNWdF8z5ngWOYZiVJI03EHYSNSTvImaNTGNkjNIAgBpgacswYfCKJ4p2WvW2hVza7hl57bwRz0IFBYrgGItKWe2yj1Bn0ykg7bb+VeopwfRnn6WuwLbvidVEnpI/GatW4gcjqt+6EykFHi5OkFSQQRpzy1QFiDsQRUhxpIIbXQgSASD1kiaqUU+ounQvbHH4Hit2W6lfqm9fDBNWP6yi0ouLiFUKBLqLts6ftLp7mrFq2oqyvoyaEwrcs0K0dO7OU1m8MH2K1Mv7fELWW2B3bvAELmssNADmaSh5771ov11dW3bCpnLd4RohUf/ABF72nVlPnm18hXlvfny+EfhWn4NiEvizbe1iHW3bKutpoDg3HeGgSo8USDrG1TLCvH1KU6PQ+F8dCWrmJu2c1m0itmtuB3mZnUm0HUZgGQjMSARqJ5hYT9Idu41zEJh2DE2cMlouWBb6+4G7xUgE5goSNYJmsd2342968qXrbWLdtFW3atnLlQSVLqywzbkagCdKg7LXbSqc1xUCYjD3oPtsq3CrC3+0FfN4TPhNSuHxrek34lvNJ0r6HsmK41ZWzmxNzD2uoztmzcwgBztG0gUWMWxXMwCLB3VQY19o8tOXKvGuO9qBfxqXbir3SQEtDxZLU5oKtoHkDNG8RsKtOKcUt4i2yWy+XvWORL/AHAZYXIpBVlKjUxprXDxHCyTioNrxf8AxpI6sfEqm2k/BG5XiuEtm13WUuAbFkW/EQs+K2jDQKCJOunOrR3+3cJmPMmN4nc9YrxzC8Zxdi8ly4HKC47AOouKDecd60pEsddZHuq44t2pv3bobD38MoCZMlxTMkgkhWDAHQCZ5edc+X8Pm5qKm3Hu27NMfFxUW2t/A3x4rZBgK7E6QLbfmsUJi+1Fu2FJtXVDFgs24JKDM0A6xA32PKaxODxWIuyuI4jibRGpWxZ0gyAQ9g7b7gUZh+AYK+R3mMxeJInw3b6W/InK5ziqX4bw8PzN+/JB8Xkl+WvfmS3/ANLVoexh7p9WVf40Ff8A0s3D7GGUf0rhP4KKLbhnCLTbYQx97EXLnwUSCaC4txvhfdPaVbXiETh8IA41Blbl1xB03Fb4+D4S9oN/+vsZSzZv8l+xJw/9Il7ElLS5UvO2UQsoZ2gliRy1I611c43iTcZPpBZlZlIQoNVJU+yobcGgsN2lTE4rBhlYm3fzZiltVNsIY8KAspBB0LMPPppl7N4O4WY4cgszNLuSSSSSdHPMzGgq54cGNr/5r0X3M4vJk6S+v2MpdwpkyHUzrmHM6ySeZ399cCyw2Vj8K02P7I5onGYoMEVB7PsqsKDkCzAESSTpVavZrFKPqcTYuDbxlwR5HwuJ99b8yLWz+pi8Ek+gEtxwPtR8fzp+/wCoX3ikcFjbQPeYdbqj7VttYjkVIkb/AGaAvcWCgi5ZvIeUwR5asFq9N9CGnEsg6ndB7qWS0fskfD+FVNnjlox7Q9QD+DflR2GxiXDCspMwBIViTyhon3UnBoV2G20txEqDyOoP91h8xT5V+8D+9/iU0OUgkENIJBEagjQg9CCDoelRZByNTXzC/kHqHGgIynkAD8gwpJeuroFJHlKz8P41Xz0PzqS3dcbMaFENQTZx1xGzLKMNiuhA6TvHvqztdqsWv86/+vWqkY251n11/EVPbxrc1U/uj8qGvkNS+Y641pJBvrOpyX7qj3KXKjXyqy4d2kuWkcHNcLeybzM5tmCBliCVkyQd+tDWscn2rKn0LKf+aPlRNp8Ofs3V9GVvxUfjSuyk32Z3d7Q3J8AVF+6UdtftGRcA1aTAAAmOVKkbWG+9dHlkX8rtKo8h2/H9ymwPGV1LjKzclGZYE8mM89SD7qPPEbbDJKMrQsTrqSI7sjP+MVj7rlD1naP9b1G4gS0E9OQ8h/Hy9K2lw8ZOzOOaSRe8U4JhnYqS6P0OYjppO+2hk1n8R2SfU2y5A5kRPoND8qIs8TuIAA+YHZXAuL7g/sj0ipMLxYD2gVO5NuQNeiE8vWqUckVs7/UNcX2ozuK4XcQwVb+qT+VAKrAGAYG+h09a3eIxjMARdtkHXK4AYjzUx8QTRL4y0qgEOSw8WjAD+v8AlNN5ZJbx9BpJ9zzoN1qw4fjcv2rqjT2D+Uj86vMbw8ugC3E2AYbyRGs/ZO/xqkxXDWXZY0jnqZ8zHwNaqSkTQJiL2Zp18ySST8afDe0omJI1mI13J5Abz5UkwNwmMjT0jWo7lplOoIPmCPkaoC3xWMcHL3neqP8A+iz6XVB98++qy7ifETAGuyjKB6A7UObh6/686aaADrOKOgzlRI66azMCZjpVl9NvNpNq8OhKt/deG+VUVr2h6jy50VkJ9rNA3zANHIa+Z/Ck4pgWP0sI/jtMhIEBCybE6idDuKNtcYUiO+f0upnHxFZe+xBA/wA/x29K570c1B9NPw/hUvHFjUmjT4cqc0JabxGMj92YgeypIEb/ADq0t44opVlYJHs3LCXkA9VUH35qxtgoRrnHoAw+Eg0XYvuvsXwOgLMn/Np86UsdgpUaLhWLshxdWzYzKzCFdrUjVZykMNQZiRWqs9pVI8Vq6g6iLo93dMT05V5inEnEhkR/EScygySSTDetE2OJWpko6Hqlwn5MYrKeG37/AJ+xpHI10PRU7SYfN/KgHo8qR6h4YUYvElgnMCDGs6H4mvNMLjpLxeABIP1yTm0A1Ow6e6jrRMSiW25zYuG2390rNZywpe/+FrLI9Bt8QBJAIPkCDy6A102LB00jbUD8IrA3OLOrKCb1sEnN3iq4gARBIk/GjcNx1j/OWH+Ns/DxCpeJoaymov4LD3Jz2bLa/dE7dViqy92ZwjbKbZ01RoIIIOmaenTnUK8UOk2bjedsrcHyYN8q6scdsss94FB++MnkdWABMikta6MG4vqhsb2ZFxi4xV/OZJLQxJ1kkiDvOvnVY/ZfEofBeVx6lfxNX1viSaQ6wdjmkHXkQTRHfevu16VXNmidEGZNsFjU3tZx5QfmCDTHijKR3mFur1Kkj5MhHzrYC/MHy9P9a1IuInTcfH8ffQs3iieUuzMT+u7PLvfQgbe5qnscZtaQ5HqCPyrV3sFZcQ1q2w/oAfDSgbnZbBv/ADeTzRivLeM0VXMh3TE8T7A+ExIuHwMHPlDH4c6KIymGVQRyIKn3ifyoK52Gsk6XbgHPQNpOvtc67t8DxospaF6wBb9ggNnALM5GcgaZmbcGJgUnofR+oaJLqg0Bfu/3qVVZ4ZxMaZrZ84tH5lJPvpUaY/5INMvAyxxniJaQw0EjQDy8/Ok1wxmJBHKDNanEYe1dGY5DPPb/AKRVDjOAJM2rqa8swHw1rojkT67GWkALEa8z02A6DyqPP8h8BT3LNxT4gDy09/T0mhrl0bT4dzyJPTfUVqTR3a5t56fxopcS67MfTf5HSh1aorrzoPeaADDjAT4lAHVfCSevMfKphdQzFy4vQN+Rgj8KrPyqMmlQy1a3rJKydZBgx6qY61Jeu27iyWggb7gjo3X5GqVZBmpxfJ3AM+4/Ef50tIxsRwzU5WB9BI+I1oI4JuRHxg/AgVZWsaqrlE+U6x+8NdPSu3d36Efs6n+Ip7gU7oQdRHrTMY5/A1dYW4Z1Ow2J/EHnXGKwttzoAp6bA0WMpCZpqLvYUDqD56j41A9ogbUwHtEcwPXY1MnkTz039dI2oSK6VyNj1HuO9ADs2pgnf0pzdM1HSoAMsOpEFQZPJsp285HyqYWrW4a6nmRmHxSPwoPD3spBG4Mg7QQZHKu1idJHpr+FABf0i4hUrdDxOUgkx18LAETU7cbcgC4lt4+8mo9DvVVfbbxT7q4W6w2JpOKfYLZe2+KWSdbdy3522008mkUTwnHQgC4gqZbwspK6sdtee9Zxb/VQfkflRmHKFdUuA/eRg39wj86l4017+49VGmhmk91h7pJ9pIVvfsabFY57SEhcRbIgiWNy1uAZzhhEToCKzyW12S/B6Optx7wWFT32vqhzNnSRqrB10YEbGRqBuKjlO/f/AAes1NvismEv2z/xLZU/G22nrlqwtY9jvbVvO3cU/APlNY7/AGhLfytu3c6yoJ/CpLXEsKZlLls/sOYHoDIrJ4pLt9P9FqS9+2bJ+Konth083Vgup08cZefWiMNjUuAlDIUwTvGnOD161iMbiF7phbxLEeHwMon2xBzKeW+3Kr57t5xLph8QBrqVzeo71R15Gs5RpX/r6/yUnZeWeIoWK5xm23PKdNd6lx3FBZttcYrABiebRsDrqSIrN5rYOZ8LftknUoXgee7L8oqWzjkuKFXF6EQy3LavI6E2ygI/dNTpXWnXvwsLfy9/qVOK7TO7FhdKAwcmQtl0EjNk8WvOlQV3H2VZl+i2WysVzZiJgkTGXSYpq7UvCP0MdT8SKxe1BB211EgH0NK+6OxOik7wNJ6kDqZpUqpmYNcTLroR1E/9aEv3wYEAelKlVIpCZgAMrGdZBGnllM/kK4t343Hwp6VA6JDeBEzXIYbk/wDSlSoChZxXb3gBvSpUBRCGG53p8/n/ABpUqAo7XEx0PqJrq3iFJ1JHpqPfJn4UqVAEqg8srgc9Rp+9UXfLOoj0pUqQjl8MD7Me+R+FDvh450qVFjORZ9PnURWlSpgNXQY0qVAHNKKVKgBRU9spGsg9RTUqACFbTR5HRhP41E5jkPUaf6+FPSoDuc98eZn11/Gl3o5ge6R/GlSoAdrg0gn3j8xVrawNw+KzcVx5FlPwdRTUqCZbI7HFcTYbKzEHoTOnuJor/acsIuqtwftLJ+J1pUqjlwb6FqTrqU7XVkmBqSeegJkD3bUqVKro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8" name="Picture 6" descr="http://imna.ir/images/docs/000109/n00109475-b.jpg"/>
          <p:cNvPicPr>
            <a:picLocks noChangeAspect="1" noChangeArrowheads="1"/>
          </p:cNvPicPr>
          <p:nvPr/>
        </p:nvPicPr>
        <p:blipFill>
          <a:blip r:embed="rId2" cstate="print"/>
          <a:srcRect/>
          <a:stretch>
            <a:fillRect/>
          </a:stretch>
        </p:blipFill>
        <p:spPr bwMode="auto">
          <a:xfrm>
            <a:off x="251520" y="260648"/>
            <a:ext cx="5616624" cy="403116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467600" cy="1143000"/>
          </a:xfrm>
        </p:spPr>
        <p:txBody>
          <a:bodyPr>
            <a:normAutofit/>
          </a:bodyPr>
          <a:lstStyle/>
          <a:p>
            <a:pPr algn="ctr" rtl="1"/>
            <a:r>
              <a:rPr lang="fa-IR" sz="4000" dirty="0" smtClean="0"/>
              <a:t>استراتژی های کلان مجتمع فولاد مبارکه</a:t>
            </a:r>
            <a:endParaRPr lang="en-US" sz="4000" dirty="0"/>
          </a:p>
        </p:txBody>
      </p:sp>
      <p:sp>
        <p:nvSpPr>
          <p:cNvPr id="3" name="Content Placeholder 2"/>
          <p:cNvSpPr>
            <a:spLocks noGrp="1"/>
          </p:cNvSpPr>
          <p:nvPr>
            <p:ph sz="quarter" idx="1"/>
          </p:nvPr>
        </p:nvSpPr>
        <p:spPr>
          <a:xfrm>
            <a:off x="457200" y="1340768"/>
            <a:ext cx="7859216" cy="5133184"/>
          </a:xfrm>
        </p:spPr>
        <p:txBody>
          <a:bodyPr>
            <a:normAutofit lnSpcReduction="10000"/>
          </a:bodyPr>
          <a:lstStyle/>
          <a:p>
            <a:pPr algn="just" rtl="1">
              <a:lnSpc>
                <a:spcPct val="150000"/>
              </a:lnSpc>
              <a:buNone/>
            </a:pPr>
            <a:r>
              <a:rPr lang="fa-IR" dirty="0" smtClean="0">
                <a:cs typeface="Zar" pitchFamily="2" charset="-78"/>
              </a:rPr>
              <a:t>    </a:t>
            </a:r>
            <a:r>
              <a:rPr lang="ar-SA" dirty="0" smtClean="0">
                <a:cs typeface="Zar" pitchFamily="2" charset="-78"/>
              </a:rPr>
              <a:t>ایفای نقش محوری در توسعه صنعتی، اقتصادی و اجتماعی كشور و ارتقاء سطح فناوری صنعت فولاد به عنوان سازمانی جهان تراز را مهمترین ماموریت فولاد مباركه اصفهان بیان كرد</a:t>
            </a:r>
            <a:r>
              <a:rPr lang="fa-IR" dirty="0" smtClean="0">
                <a:cs typeface="Zar" pitchFamily="2" charset="-78"/>
              </a:rPr>
              <a:t>.</a:t>
            </a:r>
          </a:p>
          <a:p>
            <a:pPr algn="just" rtl="1">
              <a:lnSpc>
                <a:spcPct val="150000"/>
              </a:lnSpc>
              <a:buNone/>
            </a:pPr>
            <a:r>
              <a:rPr lang="fa-IR" dirty="0" smtClean="0">
                <a:cs typeface="Zar" pitchFamily="2" charset="-78"/>
              </a:rPr>
              <a:t>    </a:t>
            </a:r>
            <a:r>
              <a:rPr lang="ar-SA" dirty="0" smtClean="0">
                <a:cs typeface="Zar" pitchFamily="2" charset="-78"/>
              </a:rPr>
              <a:t>هدف اصلي</a:t>
            </a:r>
            <a:r>
              <a:rPr lang="fa-IR" dirty="0" smtClean="0">
                <a:cs typeface="Zar" pitchFamily="2" charset="-78"/>
              </a:rPr>
              <a:t> شرکت</a:t>
            </a:r>
            <a:r>
              <a:rPr lang="ar-SA" dirty="0" smtClean="0">
                <a:cs typeface="Zar" pitchFamily="2" charset="-78"/>
              </a:rPr>
              <a:t> فولاد مبارکه اصفهان </a:t>
            </a:r>
            <a:r>
              <a:rPr lang="fa-IR" dirty="0" smtClean="0">
                <a:cs typeface="Zar" pitchFamily="2" charset="-78"/>
              </a:rPr>
              <a:t>ایجاد</a:t>
            </a:r>
            <a:r>
              <a:rPr lang="ar-SA" dirty="0" smtClean="0">
                <a:cs typeface="Zar" pitchFamily="2" charset="-78"/>
              </a:rPr>
              <a:t> يک هولدينگ </a:t>
            </a:r>
            <a:r>
              <a:rPr lang="fa-IR" dirty="0" smtClean="0">
                <a:cs typeface="Zar" pitchFamily="2" charset="-78"/>
              </a:rPr>
              <a:t>بیان شده است.</a:t>
            </a:r>
          </a:p>
          <a:p>
            <a:pPr algn="just" rtl="1">
              <a:lnSpc>
                <a:spcPct val="150000"/>
              </a:lnSpc>
              <a:buNone/>
            </a:pPr>
            <a:r>
              <a:rPr lang="fa-IR" dirty="0" smtClean="0">
                <a:cs typeface="Zar" pitchFamily="2" charset="-78"/>
              </a:rPr>
              <a:t>     </a:t>
            </a:r>
            <a:r>
              <a:rPr lang="ar-SA" dirty="0" smtClean="0">
                <a:cs typeface="Zar" pitchFamily="2" charset="-78"/>
              </a:rPr>
              <a:t>تا پایان برنامه پنجم فولاد مبارکه اصفهان ظرفیت تولید خود را </a:t>
            </a:r>
            <a:r>
              <a:rPr lang="fa-IR" dirty="0" smtClean="0">
                <a:cs typeface="Zar" pitchFamily="2" charset="-78"/>
              </a:rPr>
              <a:t>باید </a:t>
            </a:r>
            <a:r>
              <a:rPr lang="ar-SA" dirty="0" smtClean="0">
                <a:cs typeface="Zar" pitchFamily="2" charset="-78"/>
              </a:rPr>
              <a:t>به </a:t>
            </a:r>
            <a:r>
              <a:rPr lang="fa-IR" dirty="0" smtClean="0">
                <a:cs typeface="Zar" pitchFamily="2" charset="-78"/>
              </a:rPr>
              <a:t>۲۵</a:t>
            </a:r>
            <a:r>
              <a:rPr lang="ar-SA" dirty="0" smtClean="0">
                <a:cs typeface="Zar" pitchFamily="2" charset="-78"/>
              </a:rPr>
              <a:t> میلیون تن افزایش خواهد د</a:t>
            </a:r>
            <a:r>
              <a:rPr lang="fa-IR" dirty="0" smtClean="0">
                <a:cs typeface="Zar" pitchFamily="2" charset="-78"/>
              </a:rPr>
              <a:t>هد. این شرکت قصد دارد تا با</a:t>
            </a:r>
            <a:r>
              <a:rPr lang="ar-SA" dirty="0" smtClean="0">
                <a:cs typeface="Zar" pitchFamily="2" charset="-78"/>
              </a:rPr>
              <a:t> سرمایه گذاری بیش از </a:t>
            </a:r>
            <a:r>
              <a:rPr lang="fa-IR" dirty="0" smtClean="0">
                <a:cs typeface="Zar" pitchFamily="2" charset="-78"/>
              </a:rPr>
              <a:t>۱۰۰۰</a:t>
            </a:r>
            <a:r>
              <a:rPr lang="ar-SA" dirty="0" smtClean="0">
                <a:cs typeface="Zar" pitchFamily="2" charset="-78"/>
              </a:rPr>
              <a:t> میلیارد تومان در معادن سنگان تا پایان سال </a:t>
            </a:r>
            <a:r>
              <a:rPr lang="fa-IR" dirty="0" smtClean="0">
                <a:cs typeface="Zar" pitchFamily="2" charset="-78"/>
              </a:rPr>
              <a:t>۹۴</a:t>
            </a:r>
            <a:r>
              <a:rPr lang="ar-SA" dirty="0" smtClean="0">
                <a:cs typeface="Zar" pitchFamily="2" charset="-78"/>
              </a:rPr>
              <a:t>  و با  اجرای هر چه سریع‌تر طرح‌ها و بهره‌برداری از این معدن </a:t>
            </a:r>
            <a:r>
              <a:rPr lang="fa-IR" dirty="0" smtClean="0">
                <a:cs typeface="Zar" pitchFamily="2" charset="-78"/>
              </a:rPr>
              <a:t>با </a:t>
            </a:r>
            <a:r>
              <a:rPr lang="ar-SA" dirty="0" smtClean="0">
                <a:cs typeface="Zar" pitchFamily="2" charset="-78"/>
              </a:rPr>
              <a:t>تولید </a:t>
            </a:r>
            <a:r>
              <a:rPr lang="fa-IR" dirty="0" smtClean="0">
                <a:cs typeface="Zar" pitchFamily="2" charset="-78"/>
              </a:rPr>
              <a:t>۵</a:t>
            </a:r>
            <a:r>
              <a:rPr lang="ar-SA" dirty="0" smtClean="0">
                <a:cs typeface="Zar" pitchFamily="2" charset="-78"/>
              </a:rPr>
              <a:t> میلیون تن کنسانتره و </a:t>
            </a:r>
            <a:r>
              <a:rPr lang="fa-IR" dirty="0" smtClean="0">
                <a:cs typeface="Zar" pitchFamily="2" charset="-78"/>
              </a:rPr>
              <a:t>۵</a:t>
            </a:r>
            <a:r>
              <a:rPr lang="ar-SA" dirty="0" smtClean="0">
                <a:cs typeface="Zar" pitchFamily="2" charset="-78"/>
              </a:rPr>
              <a:t> میلیون تن گندله</a:t>
            </a:r>
            <a:r>
              <a:rPr lang="fa-IR" dirty="0" smtClean="0">
                <a:cs typeface="Zar" pitchFamily="2" charset="-78"/>
              </a:rPr>
              <a:t> مواد اولیه لازم را برای رسیدن به این میزان تولید تامین نماید.</a:t>
            </a:r>
            <a:endParaRPr lang="en-US" dirty="0">
              <a:cs typeface="Zar"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sz="quarter" idx="1"/>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1986" name="Picture 2"/>
          <p:cNvPicPr>
            <a:picLocks noGrp="1" noChangeAspect="1" noChangeArrowheads="1"/>
          </p:cNvPicPr>
          <p:nvPr>
            <p:ph sz="quarter" idx="1"/>
          </p:nvPr>
        </p:nvPicPr>
        <p:blipFill>
          <a:blip r:embed="rId2" cstate="print"/>
          <a:srcRect/>
          <a:stretch>
            <a:fillRect/>
          </a:stretch>
        </p:blipFill>
        <p:spPr bwMode="auto">
          <a:xfrm>
            <a:off x="0" y="0"/>
            <a:ext cx="9144000" cy="717341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70" y="0"/>
            <a:ext cx="7467600" cy="1143000"/>
          </a:xfrm>
        </p:spPr>
        <p:txBody>
          <a:bodyPr>
            <a:normAutofit/>
          </a:bodyPr>
          <a:lstStyle/>
          <a:p>
            <a:pPr algn="ctr" rtl="1"/>
            <a:r>
              <a:rPr lang="fa-IR" sz="4000" b="1" i="1" dirty="0"/>
              <a:t>شرکت فولاد خوزستان</a:t>
            </a:r>
          </a:p>
        </p:txBody>
      </p:sp>
      <p:sp>
        <p:nvSpPr>
          <p:cNvPr id="3" name="Content Placeholder 2"/>
          <p:cNvSpPr>
            <a:spLocks noGrp="1"/>
          </p:cNvSpPr>
          <p:nvPr>
            <p:ph sz="quarter" idx="1"/>
          </p:nvPr>
        </p:nvSpPr>
        <p:spPr>
          <a:xfrm>
            <a:off x="457200" y="1143000"/>
            <a:ext cx="7467600" cy="5330952"/>
          </a:xfrm>
        </p:spPr>
        <p:txBody>
          <a:bodyPr/>
          <a:lstStyle/>
          <a:p>
            <a:pPr marL="0" indent="0" algn="just" rtl="1">
              <a:lnSpc>
                <a:spcPct val="150000"/>
              </a:lnSpc>
              <a:buNone/>
            </a:pPr>
            <a:r>
              <a:rPr lang="fa-IR" dirty="0"/>
              <a:t>شرکت فولاد خوزستان، قطب دوم تولید فولاد خام در جمهوری اسلامی ایران، ویکی از بنگاه های پیشرو اقتصادی کشوراست که در عرصه های ملی و منطقه ای صنعت فولاد حضوری فعال دارد.</a:t>
            </a:r>
          </a:p>
          <a:p>
            <a:pPr marL="0" indent="0" algn="just" rtl="1">
              <a:lnSpc>
                <a:spcPct val="150000"/>
              </a:lnSpc>
              <a:buNone/>
            </a:pPr>
            <a:r>
              <a:rPr lang="fa-IR" dirty="0"/>
              <a:t>این شرکت با وسعت 8/3 کیلومتر مربع، در مجاورت شهر اهواز، مرکز استان خوزستان درجنوب غربی کشور، واقع شده است.</a:t>
            </a:r>
          </a:p>
          <a:p>
            <a:pPr algn="just" rtl="1">
              <a:lnSpc>
                <a:spcPct val="150000"/>
              </a:lnSpc>
            </a:pPr>
            <a:endParaRPr lang="fa-IR" dirty="0"/>
          </a:p>
        </p:txBody>
      </p:sp>
      <p:pic>
        <p:nvPicPr>
          <p:cNvPr id="4" name="Picture 3"/>
          <p:cNvPicPr>
            <a:picLocks noChangeAspect="1"/>
          </p:cNvPicPr>
          <p:nvPr/>
        </p:nvPicPr>
        <p:blipFill>
          <a:blip r:embed="rId2" cstate="print"/>
          <a:stretch>
            <a:fillRect/>
          </a:stretch>
        </p:blipFill>
        <p:spPr>
          <a:xfrm>
            <a:off x="179512" y="4037076"/>
            <a:ext cx="6408712" cy="2698786"/>
          </a:xfrm>
          <a:prstGeom prst="rect">
            <a:avLst/>
          </a:prstGeom>
        </p:spPr>
      </p:pic>
    </p:spTree>
    <p:extLst>
      <p:ext uri="{BB962C8B-B14F-4D97-AF65-F5344CB8AC3E}">
        <p14:creationId xmlns:p14="http://schemas.microsoft.com/office/powerpoint/2010/main" val="3588264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8075240" cy="6069288"/>
          </a:xfrm>
        </p:spPr>
        <p:txBody>
          <a:bodyPr/>
          <a:lstStyle/>
          <a:p>
            <a:pPr marL="0" indent="0" algn="just" rtl="1">
              <a:lnSpc>
                <a:spcPct val="150000"/>
              </a:lnSpc>
              <a:buNone/>
            </a:pPr>
            <a:r>
              <a:rPr lang="fa-IR" dirty="0"/>
              <a:t>این شرکت اولین مجتمع تولید آهن و فولاد کشور به روش احیاء مستقیم و کوره قوس الکتریکی است که در سال 1367 فعالیت تولیدی خود را آغاز نموده و  طی ده سال تلاش کارکنان و متخصصین زبردست این صنعت، ضمن رسیدن به ظرفیت اسمی (5/1 میلیون تن ) طرح های توسعه ای را در فاز اول تا 4/2 و در فاز دوم تا 2/3 میلیون تن محقق ساخته </a:t>
            </a:r>
            <a:r>
              <a:rPr lang="fa-IR" dirty="0" smtClean="0"/>
              <a:t>است</a:t>
            </a:r>
            <a:r>
              <a:rPr lang="fa-IR" dirty="0"/>
              <a:t> </a:t>
            </a:r>
            <a:r>
              <a:rPr lang="fa-IR" dirty="0" smtClean="0"/>
              <a:t>و </a:t>
            </a:r>
            <a:r>
              <a:rPr lang="fa-IR" dirty="0" smtClean="0">
                <a:solidFill>
                  <a:srgbClr val="000000"/>
                </a:solidFill>
                <a:latin typeface="Tahoma" panose="020B0604030504040204" pitchFamily="34" charset="0"/>
              </a:rPr>
              <a:t>از </a:t>
            </a:r>
            <a:r>
              <a:rPr lang="fa-IR" dirty="0">
                <a:solidFill>
                  <a:srgbClr val="000000"/>
                </a:solidFill>
                <a:latin typeface="Tahoma" panose="020B0604030504040204" pitchFamily="34" charset="0"/>
              </a:rPr>
              <a:t>سه واحد اصلی تولید برای عرضه محصولات میانی و </a:t>
            </a:r>
            <a:r>
              <a:rPr lang="fa-IR" dirty="0" smtClean="0">
                <a:solidFill>
                  <a:srgbClr val="000000"/>
                </a:solidFill>
                <a:latin typeface="Tahoma" panose="020B0604030504040204" pitchFamily="34" charset="0"/>
              </a:rPr>
              <a:t>نهایی تشکیل شده است:</a:t>
            </a:r>
          </a:p>
          <a:p>
            <a:pPr algn="just" rtl="1">
              <a:lnSpc>
                <a:spcPct val="150000"/>
              </a:lnSpc>
            </a:pPr>
            <a:r>
              <a:rPr lang="fa-IR" dirty="0">
                <a:solidFill>
                  <a:srgbClr val="000000"/>
                </a:solidFill>
                <a:latin typeface="Tahoma" panose="020B0604030504040204" pitchFamily="34" charset="0"/>
              </a:rPr>
              <a:t>کارخانجات گندله سازی</a:t>
            </a:r>
          </a:p>
          <a:p>
            <a:pPr algn="just" rtl="1">
              <a:lnSpc>
                <a:spcPct val="150000"/>
              </a:lnSpc>
            </a:pPr>
            <a:r>
              <a:rPr lang="fa-IR" dirty="0">
                <a:solidFill>
                  <a:srgbClr val="000000"/>
                </a:solidFill>
                <a:latin typeface="Tahoma" panose="020B0604030504040204" pitchFamily="34" charset="0"/>
              </a:rPr>
              <a:t> کارخانجات احیاء مستقیم</a:t>
            </a:r>
          </a:p>
          <a:p>
            <a:pPr algn="just" rtl="1">
              <a:lnSpc>
                <a:spcPct val="150000"/>
              </a:lnSpc>
            </a:pPr>
            <a:r>
              <a:rPr lang="fa-IR" dirty="0">
                <a:solidFill>
                  <a:srgbClr val="000000"/>
                </a:solidFill>
                <a:latin typeface="Tahoma" panose="020B0604030504040204" pitchFamily="34" charset="0"/>
              </a:rPr>
              <a:t>بخش فولاد سازی</a:t>
            </a:r>
            <a:endParaRPr lang="fa-IR" dirty="0"/>
          </a:p>
        </p:txBody>
      </p:sp>
    </p:spTree>
    <p:extLst>
      <p:ext uri="{BB962C8B-B14F-4D97-AF65-F5344CB8AC3E}">
        <p14:creationId xmlns:p14="http://schemas.microsoft.com/office/powerpoint/2010/main" val="4252654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lgn="ctr" rtl="1"/>
            <a:r>
              <a:rPr lang="fa-IR" sz="4000" b="1" i="1" dirty="0"/>
              <a:t>ماموریت </a:t>
            </a:r>
          </a:p>
        </p:txBody>
      </p:sp>
      <p:sp>
        <p:nvSpPr>
          <p:cNvPr id="3" name="Content Placeholder 2"/>
          <p:cNvSpPr>
            <a:spLocks noGrp="1"/>
          </p:cNvSpPr>
          <p:nvPr>
            <p:ph sz="quarter" idx="1"/>
          </p:nvPr>
        </p:nvSpPr>
        <p:spPr>
          <a:xfrm>
            <a:off x="323528" y="1600200"/>
            <a:ext cx="7920880" cy="4873752"/>
          </a:xfrm>
        </p:spPr>
        <p:txBody>
          <a:bodyPr/>
          <a:lstStyle/>
          <a:p>
            <a:pPr marL="0" indent="0" algn="just" rtl="1">
              <a:lnSpc>
                <a:spcPct val="150000"/>
              </a:lnSpc>
              <a:buNone/>
            </a:pPr>
            <a:r>
              <a:rPr lang="fa-IR" dirty="0"/>
              <a:t> ایجاد هماهنگی اثربخش با ذینفعان عرصه تکنولوژی درشرکت به منظور؛ ایجاد انسجام و مدیریت یکپارچه در حوزه مدیریت فن آوری شرکت با رویکرد سخت افزاری، ارتقاء شرایط و مشخصات فنی تجهیزات و خطوط، و انتخاب، انتقال و به کارگیری فن آوری های نوین در راستای تحقق استراتژی های اصلی شرکت</a:t>
            </a:r>
          </a:p>
        </p:txBody>
      </p:sp>
    </p:spTree>
    <p:extLst>
      <p:ext uri="{BB962C8B-B14F-4D97-AF65-F5344CB8AC3E}">
        <p14:creationId xmlns:p14="http://schemas.microsoft.com/office/powerpoint/2010/main" val="1133112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158" y="0"/>
            <a:ext cx="7467600" cy="1143000"/>
          </a:xfrm>
        </p:spPr>
        <p:txBody>
          <a:bodyPr/>
          <a:lstStyle/>
          <a:p>
            <a:pPr algn="ctr"/>
            <a:r>
              <a:rPr lang="fa-IR" b="1" i="1" dirty="0"/>
              <a:t>استراتژی های  کلان فرآیند  مدیریت توسعه و تکنولوژی فولاد خوزستان</a:t>
            </a:r>
          </a:p>
        </p:txBody>
      </p:sp>
      <p:sp>
        <p:nvSpPr>
          <p:cNvPr id="4" name="Rectangle 1"/>
          <p:cNvSpPr>
            <a:spLocks noGrp="1" noChangeArrowheads="1"/>
          </p:cNvSpPr>
          <p:nvPr>
            <p:ph sz="quarter" idx="1"/>
          </p:nvPr>
        </p:nvSpPr>
        <p:spPr bwMode="auto">
          <a:xfrm>
            <a:off x="179512" y="1830079"/>
            <a:ext cx="828092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1" eaLnBrk="0" fontAlgn="base" latinLnBrk="0" hangingPunct="0">
              <a:lnSpc>
                <a:spcPct val="15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cs typeface="Arial" panose="020B0604020202020204" pitchFamily="34" charset="0"/>
              </a:rPr>
              <a:t>1)     </a:t>
            </a:r>
            <a:r>
              <a:rPr kumimoji="0" lang="ar-SA" sz="1800" b="0" i="0" u="none" strike="noStrike" cap="none" normalizeH="0" baseline="0" dirty="0" smtClean="0">
                <a:ln>
                  <a:noFill/>
                </a:ln>
                <a:solidFill>
                  <a:srgbClr val="000000"/>
                </a:solidFill>
                <a:effectLst/>
                <a:cs typeface="Arial" panose="020B0604020202020204" pitchFamily="34" charset="0"/>
              </a:rPr>
              <a:t>استقرار نظام مدیریت تکنولوژی جهت شناسایی و پایش و ارزیابی تکنولوژی داخلی و رقبا و روند تغییرات آنها</a:t>
            </a:r>
            <a:endParaRPr kumimoji="0" lang="fa-IR" sz="18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cs typeface="Arial" panose="020B0604020202020204" pitchFamily="34" charset="0"/>
              </a:rPr>
              <a:t>2)     </a:t>
            </a:r>
            <a:r>
              <a:rPr kumimoji="0" lang="ar-SA" sz="1800" b="0" i="0" u="none" strike="noStrike" cap="none" normalizeH="0" baseline="0" dirty="0" smtClean="0">
                <a:ln>
                  <a:noFill/>
                </a:ln>
                <a:solidFill>
                  <a:srgbClr val="000000"/>
                </a:solidFill>
                <a:effectLst/>
                <a:cs typeface="Arial" panose="020B0604020202020204" pitchFamily="34" charset="0"/>
              </a:rPr>
              <a:t>انتقال دانش فنی مرتبط از خارج و بومی سازی آن در جهت افزایش مزیت های رقابتی شرکت</a:t>
            </a:r>
            <a:endParaRPr kumimoji="0" lang="fa-IR" sz="18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cs typeface="Arial" panose="020B0604020202020204" pitchFamily="34" charset="0"/>
              </a:rPr>
              <a:t>3)  </a:t>
            </a:r>
            <a:r>
              <a:rPr kumimoji="0" lang="ar-SA" sz="1800" b="0" i="0" u="none" strike="noStrike" cap="none" normalizeH="0" baseline="0" dirty="0" smtClean="0">
                <a:ln>
                  <a:noFill/>
                </a:ln>
                <a:solidFill>
                  <a:srgbClr val="000000"/>
                </a:solidFill>
                <a:effectLst/>
                <a:cs typeface="Arial" panose="020B0604020202020204" pitchFamily="34" charset="0"/>
              </a:rPr>
              <a:t>توسعه درونی فنآوری های جدید و مرتبط در جهت افزایش توان تولید با کیفیت و بهینه سازی مصرف انرژی و مواد سازگار با محیط زیست</a:t>
            </a:r>
            <a:endParaRPr kumimoji="0" lang="fa-IR" sz="18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cs typeface="Arial" panose="020B0604020202020204" pitchFamily="34" charset="0"/>
              </a:rPr>
              <a:t>4)  </a:t>
            </a:r>
            <a:r>
              <a:rPr kumimoji="0" lang="ar-SA" sz="1800" b="0" i="0" u="none" strike="noStrike" cap="none" normalizeH="0" baseline="0" dirty="0" smtClean="0">
                <a:ln>
                  <a:noFill/>
                </a:ln>
                <a:solidFill>
                  <a:srgbClr val="000000"/>
                </a:solidFill>
                <a:effectLst/>
                <a:cs typeface="Arial" panose="020B0604020202020204" pitchFamily="34" charset="0"/>
              </a:rPr>
              <a:t>استفاده از خدمات مشاوران و مراکز علمی و تحقیقاتی داخلی و خارجی در زمینه طراحی و تدوین برنامه های بهبود مستمر و توسعه فنآوری در سازمان</a:t>
            </a:r>
            <a:endParaRPr kumimoji="0" lang="fa-IR" sz="18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cs typeface="Arial" panose="020B0604020202020204" pitchFamily="34" charset="0"/>
              </a:rPr>
              <a:t>5)     </a:t>
            </a:r>
            <a:r>
              <a:rPr kumimoji="0" lang="ar-SA" sz="1800" b="0" i="0" u="none" strike="noStrike" cap="none" normalizeH="0" baseline="0" dirty="0" smtClean="0">
                <a:ln>
                  <a:noFill/>
                </a:ln>
                <a:solidFill>
                  <a:srgbClr val="000000"/>
                </a:solidFill>
                <a:effectLst/>
                <a:cs typeface="Arial" panose="020B0604020202020204" pitchFamily="34" charset="0"/>
              </a:rPr>
              <a:t>سرمایه گذاری در توسعه و ارتقای تکنولوژی موجود شرکت متناسب با پیشرفت های تکنولوژیک دنیا</a:t>
            </a:r>
            <a:endParaRPr kumimoji="0" lang="fa-IR" sz="18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cs typeface="Arial" panose="020B0604020202020204" pitchFamily="34" charset="0"/>
              </a:rPr>
              <a:t>6)     </a:t>
            </a:r>
            <a:r>
              <a:rPr kumimoji="0" lang="ar-SA" sz="1800" b="0" i="0" u="none" strike="noStrike" cap="none" normalizeH="0" baseline="0" dirty="0" smtClean="0">
                <a:ln>
                  <a:noFill/>
                </a:ln>
                <a:solidFill>
                  <a:srgbClr val="000000"/>
                </a:solidFill>
                <a:effectLst/>
                <a:cs typeface="Arial" panose="020B0604020202020204" pitchFamily="34" charset="0"/>
              </a:rPr>
              <a:t>مشارکت با رقبای داخلی و خارجی با هدف توسعه و ارتقای فنآوری های فولاد</a:t>
            </a:r>
            <a:endParaRPr kumimoji="0" lang="fa-IR" sz="18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cs typeface="Arial" panose="020B0604020202020204" pitchFamily="34" charset="0"/>
              </a:rPr>
              <a:t>7)     </a:t>
            </a:r>
            <a:r>
              <a:rPr kumimoji="0" lang="ar-SA" sz="1800" b="0" i="0" u="none" strike="noStrike" cap="none" normalizeH="0" baseline="0" dirty="0" smtClean="0">
                <a:ln>
                  <a:noFill/>
                </a:ln>
                <a:solidFill>
                  <a:srgbClr val="000000"/>
                </a:solidFill>
                <a:effectLst/>
                <a:cs typeface="Arial" panose="020B0604020202020204" pitchFamily="34" charset="0"/>
              </a:rPr>
              <a:t>توسعه ظرفیت تولید از نظر کمی و کیفی  (تنوع گونه ها</a:t>
            </a:r>
            <a:r>
              <a:rPr kumimoji="0" lang="fa-IR" sz="1800" b="0" i="0" u="none" strike="noStrike" cap="none" normalizeH="0" baseline="0" dirty="0" smtClean="0">
                <a:ln>
                  <a:noFill/>
                </a:ln>
                <a:solidFill>
                  <a:srgbClr val="000000"/>
                </a:solidFill>
                <a:effectLst/>
                <a:cs typeface="Arial" panose="020B0604020202020204" pitchFamily="34" charset="0"/>
              </a:rPr>
              <a:t>)</a:t>
            </a:r>
            <a:endParaRPr kumimoji="0" lang="fa-IR" sz="18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cs typeface="Arial" panose="020B0604020202020204" pitchFamily="34" charset="0"/>
              </a:rPr>
              <a:t>8)     </a:t>
            </a:r>
            <a:r>
              <a:rPr kumimoji="0" lang="ar-SA" sz="1800" b="0" i="0" u="none" strike="noStrike" cap="none" normalizeH="0" baseline="0" dirty="0" smtClean="0">
                <a:ln>
                  <a:noFill/>
                </a:ln>
                <a:solidFill>
                  <a:srgbClr val="000000"/>
                </a:solidFill>
                <a:effectLst/>
                <a:cs typeface="Arial" panose="020B0604020202020204" pitchFamily="34" charset="0"/>
              </a:rPr>
              <a:t>ورود به صنایع پایین دست و احداث کارخانه نورد</a:t>
            </a:r>
            <a:endParaRPr kumimoji="0" lang="fa-IR" sz="1800" b="0" i="0" u="none" strike="noStrike" cap="none" normalizeH="0" baseline="0" dirty="0" smtClean="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4232149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405"/>
            <a:ext cx="7467600" cy="948323"/>
          </a:xfrm>
        </p:spPr>
        <p:txBody>
          <a:bodyPr>
            <a:normAutofit/>
          </a:bodyPr>
          <a:lstStyle/>
          <a:p>
            <a:pPr algn="ctr"/>
            <a:r>
              <a:rPr lang="fa-IR" sz="4000" b="1" i="1" dirty="0" smtClean="0"/>
              <a:t>ارزش سهام شرکت فولاد خوزستان</a:t>
            </a:r>
            <a:endParaRPr lang="fa-IR" sz="4000" b="1" i="1" dirty="0"/>
          </a:p>
        </p:txBody>
      </p:sp>
      <p:pic>
        <p:nvPicPr>
          <p:cNvPr id="4" name="Content Placeholder 3"/>
          <p:cNvPicPr>
            <a:picLocks noGrp="1" noChangeAspect="1"/>
          </p:cNvPicPr>
          <p:nvPr>
            <p:ph sz="quarter" idx="1"/>
          </p:nvPr>
        </p:nvPicPr>
        <p:blipFill>
          <a:blip r:embed="rId2" cstate="print"/>
          <a:stretch>
            <a:fillRect/>
          </a:stretch>
        </p:blipFill>
        <p:spPr>
          <a:xfrm>
            <a:off x="179512" y="1196752"/>
            <a:ext cx="8568953" cy="5661248"/>
          </a:xfrm>
          <a:prstGeom prst="rect">
            <a:avLst/>
          </a:prstGeom>
        </p:spPr>
      </p:pic>
    </p:spTree>
    <p:extLst>
      <p:ext uri="{BB962C8B-B14F-4D97-AF65-F5344CB8AC3E}">
        <p14:creationId xmlns:p14="http://schemas.microsoft.com/office/powerpoint/2010/main" val="311549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467600" cy="922114"/>
          </a:xfrm>
        </p:spPr>
        <p:txBody>
          <a:bodyPr>
            <a:normAutofit/>
          </a:bodyPr>
          <a:lstStyle/>
          <a:p>
            <a:pPr algn="ctr"/>
            <a:r>
              <a:rPr lang="fa-IR" sz="4000" b="1" i="1" dirty="0" smtClean="0">
                <a:latin typeface="Arial" panose="020B0604020202020204" pitchFamily="34" charset="0"/>
                <a:cs typeface="Arial" panose="020B0604020202020204" pitchFamily="34" charset="0"/>
              </a:rPr>
              <a:t>اهمیت صنعت فولاد</a:t>
            </a:r>
            <a:endParaRPr lang="en-US" sz="4000" b="1" i="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395536" y="1124744"/>
            <a:ext cx="8280920" cy="4929411"/>
          </a:xfrm>
        </p:spPr>
        <p:txBody>
          <a:bodyPr>
            <a:noAutofit/>
          </a:bodyPr>
          <a:lstStyle/>
          <a:p>
            <a:pPr algn="just" rtl="1">
              <a:lnSpc>
                <a:spcPct val="150000"/>
              </a:lnSpc>
              <a:buNone/>
            </a:pPr>
            <a:r>
              <a:rPr lang="fa-IR" dirty="0" smtClean="0">
                <a:latin typeface="Arial" panose="020B0604020202020204" pitchFamily="34" charset="0"/>
                <a:ea typeface="Times New Roman"/>
                <a:cs typeface="Arial" panose="020B0604020202020204" pitchFamily="34" charset="0"/>
              </a:rPr>
              <a:t>     </a:t>
            </a:r>
            <a:r>
              <a:rPr lang="ar-SA" dirty="0" smtClean="0">
                <a:latin typeface="Arial" panose="020B0604020202020204" pitchFamily="34" charset="0"/>
                <a:ea typeface="Times New Roman"/>
                <a:cs typeface="Arial" panose="020B0604020202020204" pitchFamily="34" charset="0"/>
              </a:rPr>
              <a:t>صنعت </a:t>
            </a:r>
            <a:r>
              <a:rPr lang="fa-IR" dirty="0" smtClean="0">
                <a:latin typeface="Arial" panose="020B0604020202020204" pitchFamily="34" charset="0"/>
                <a:ea typeface="Times New Roman"/>
                <a:cs typeface="Arial" panose="020B0604020202020204" pitchFamily="34" charset="0"/>
              </a:rPr>
              <a:t>فولاد </a:t>
            </a:r>
            <a:r>
              <a:rPr lang="ar-SA" dirty="0" smtClean="0">
                <a:latin typeface="Arial" panose="020B0604020202020204" pitchFamily="34" charset="0"/>
                <a:ea typeface="Times New Roman"/>
                <a:cs typeface="Arial" panose="020B0604020202020204" pitchFamily="34" charset="0"/>
              </a:rPr>
              <a:t>به دلیل تاثیر زیادی كه بر روی توسعه صنعت</a:t>
            </a:r>
            <a:r>
              <a:rPr lang="fa-IR" dirty="0" smtClean="0">
                <a:latin typeface="Arial" panose="020B0604020202020204" pitchFamily="34" charset="0"/>
                <a:ea typeface="Times New Roman"/>
                <a:cs typeface="Arial" panose="020B0604020202020204" pitchFamily="34" charset="0"/>
              </a:rPr>
              <a:t>ی </a:t>
            </a:r>
            <a:r>
              <a:rPr lang="ar-SA" dirty="0" smtClean="0">
                <a:latin typeface="Arial" panose="020B0604020202020204" pitchFamily="34" charset="0"/>
                <a:ea typeface="Times New Roman"/>
                <a:cs typeface="Arial" panose="020B0604020202020204" pitchFamily="34" charset="0"/>
              </a:rPr>
              <a:t>كشورها دارد صنعت مادر نامیده می شود</a:t>
            </a:r>
            <a:r>
              <a:rPr lang="fa-IR" dirty="0" smtClean="0">
                <a:latin typeface="Arial" panose="020B0604020202020204" pitchFamily="34" charset="0"/>
                <a:ea typeface="Times New Roman"/>
                <a:cs typeface="Arial" panose="020B0604020202020204" pitchFamily="34" charset="0"/>
              </a:rPr>
              <a:t> </a:t>
            </a:r>
            <a:r>
              <a:rPr lang="ar-SA" dirty="0" smtClean="0">
                <a:latin typeface="Arial" panose="020B0604020202020204" pitchFamily="34" charset="0"/>
                <a:ea typeface="Times New Roman"/>
                <a:cs typeface="Arial" panose="020B0604020202020204" pitchFamily="34" charset="0"/>
              </a:rPr>
              <a:t>و</a:t>
            </a:r>
            <a:r>
              <a:rPr lang="fa-IR" dirty="0" smtClean="0">
                <a:latin typeface="Arial" panose="020B0604020202020204" pitchFamily="34" charset="0"/>
                <a:ea typeface="Times New Roman"/>
                <a:cs typeface="Arial" panose="020B0604020202020204" pitchFamily="34" charset="0"/>
              </a:rPr>
              <a:t> به همین دلیل </a:t>
            </a:r>
            <a:r>
              <a:rPr lang="ar-SA" dirty="0" smtClean="0">
                <a:latin typeface="Arial" panose="020B0604020202020204" pitchFamily="34" charset="0"/>
                <a:ea typeface="Times New Roman"/>
                <a:cs typeface="Arial" panose="020B0604020202020204" pitchFamily="34" charset="0"/>
              </a:rPr>
              <a:t>مهمترین و استراتژیک‌ترین کالای صنعتی در جهان م</a:t>
            </a:r>
            <a:r>
              <a:rPr lang="fa-IR" dirty="0" smtClean="0">
                <a:latin typeface="Arial" panose="020B0604020202020204" pitchFamily="34" charset="0"/>
                <a:ea typeface="Times New Roman"/>
                <a:cs typeface="Arial" panose="020B0604020202020204" pitchFamily="34" charset="0"/>
              </a:rPr>
              <a:t>حسوب می گردد</a:t>
            </a:r>
            <a:r>
              <a:rPr lang="fa-IR" dirty="0">
                <a:latin typeface="Arial" panose="020B0604020202020204" pitchFamily="34" charset="0"/>
                <a:ea typeface="Times New Roman"/>
                <a:cs typeface="Arial" panose="020B0604020202020204" pitchFamily="34" charset="0"/>
              </a:rPr>
              <a:t> </a:t>
            </a:r>
            <a:r>
              <a:rPr lang="fa-IR" dirty="0" smtClean="0">
                <a:latin typeface="Arial" panose="020B0604020202020204" pitchFamily="34" charset="0"/>
                <a:ea typeface="Times New Roman"/>
                <a:cs typeface="Arial" panose="020B0604020202020204" pitchFamily="34" charset="0"/>
              </a:rPr>
              <a:t>به طوری که</a:t>
            </a:r>
            <a:r>
              <a:rPr lang="ar-SA" dirty="0" smtClean="0">
                <a:latin typeface="Arial" panose="020B0604020202020204" pitchFamily="34" charset="0"/>
                <a:ea typeface="Times New Roman"/>
                <a:cs typeface="Arial" panose="020B0604020202020204" pitchFamily="34" charset="0"/>
              </a:rPr>
              <a:t> میزان تولید و مصرف آن نشان‌دهنده پیشرفت کشورهاست. </a:t>
            </a:r>
            <a:r>
              <a:rPr lang="fa-IR" dirty="0" smtClean="0">
                <a:latin typeface="Arial" panose="020B0604020202020204" pitchFamily="34" charset="0"/>
                <a:ea typeface="Times New Roman"/>
                <a:cs typeface="Arial" panose="020B0604020202020204" pitchFamily="34" charset="0"/>
              </a:rPr>
              <a:t>  </a:t>
            </a:r>
          </a:p>
          <a:p>
            <a:pPr algn="just" rtl="1">
              <a:lnSpc>
                <a:spcPct val="150000"/>
              </a:lnSpc>
              <a:buNone/>
            </a:pPr>
            <a:r>
              <a:rPr lang="fa-IR" dirty="0" smtClean="0">
                <a:latin typeface="Arial" panose="020B0604020202020204" pitchFamily="34" charset="0"/>
                <a:ea typeface="Times New Roman"/>
                <a:cs typeface="Arial" panose="020B0604020202020204" pitchFamily="34" charset="0"/>
              </a:rPr>
              <a:t>     </a:t>
            </a:r>
            <a:r>
              <a:rPr lang="ar-SA" dirty="0" smtClean="0">
                <a:latin typeface="Arial" panose="020B0604020202020204" pitchFamily="34" charset="0"/>
                <a:ea typeface="Times New Roman"/>
                <a:cs typeface="Arial" panose="020B0604020202020204" pitchFamily="34" charset="0"/>
              </a:rPr>
              <a:t>میزان مصرف سرانه فولاد در ایران حدود 200 کیلوگرم است که 140 ‏کیلوگرم آن در داخل کشور تولید ‏می‌شود و مابقی از خارج وارد می‌گردد</a:t>
            </a:r>
            <a:r>
              <a:rPr lang="fa-IR" dirty="0" smtClean="0">
                <a:latin typeface="Arial" panose="020B0604020202020204" pitchFamily="34" charset="0"/>
                <a:ea typeface="Times New Roman"/>
                <a:cs typeface="Arial" panose="020B0604020202020204" pitchFamily="34" charset="0"/>
              </a:rPr>
              <a:t>.</a:t>
            </a:r>
          </a:p>
          <a:p>
            <a:pPr algn="just" rtl="1">
              <a:lnSpc>
                <a:spcPct val="150000"/>
              </a:lnSpc>
              <a:buNone/>
            </a:pPr>
            <a:r>
              <a:rPr lang="fa-IR" dirty="0" smtClean="0">
                <a:latin typeface="Arial" panose="020B0604020202020204" pitchFamily="34" charset="0"/>
                <a:cs typeface="Arial" panose="020B0604020202020204" pitchFamily="34" charset="0"/>
              </a:rPr>
              <a:t>    صنعت </a:t>
            </a:r>
            <a:r>
              <a:rPr lang="fa-IR" dirty="0">
                <a:latin typeface="Arial" panose="020B0604020202020204" pitchFamily="34" charset="0"/>
                <a:cs typeface="Arial" panose="020B0604020202020204" pitchFamily="34" charset="0"/>
              </a:rPr>
              <a:t>فولاد به عنوان صنعتی بنیادین  ،نقش اساسی در اقتصاد ملی و رفاه جوامع دارد . توسعه این صنعت عاملی اثر بخش در توسعه  سایر بخش های اقتصادی، صنعتی ، علمی و اجتماعی کشور می باشد</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467600" cy="1052736"/>
          </a:xfrm>
        </p:spPr>
        <p:txBody>
          <a:bodyPr/>
          <a:lstStyle/>
          <a:p>
            <a:pPr algn="ctr" rtl="1"/>
            <a:r>
              <a:rPr lang="fa-IR" b="1" i="1" dirty="0"/>
              <a:t>طرح های توسعه شركت فولاد خوزستان تا پایان سال 95</a:t>
            </a:r>
          </a:p>
        </p:txBody>
      </p:sp>
      <p:sp>
        <p:nvSpPr>
          <p:cNvPr id="3" name="Content Placeholder 2"/>
          <p:cNvSpPr>
            <a:spLocks noGrp="1"/>
          </p:cNvSpPr>
          <p:nvPr>
            <p:ph sz="quarter" idx="1"/>
          </p:nvPr>
        </p:nvSpPr>
        <p:spPr>
          <a:xfrm>
            <a:off x="271736" y="1340768"/>
            <a:ext cx="8147248" cy="4873752"/>
          </a:xfrm>
        </p:spPr>
        <p:txBody>
          <a:bodyPr/>
          <a:lstStyle/>
          <a:p>
            <a:pPr algn="just" rtl="1">
              <a:lnSpc>
                <a:spcPct val="150000"/>
              </a:lnSpc>
            </a:pPr>
            <a:r>
              <a:rPr lang="fa-IR" dirty="0"/>
              <a:t> </a:t>
            </a:r>
            <a:r>
              <a:rPr lang="fa-IR" dirty="0" smtClean="0"/>
              <a:t>افزایش </a:t>
            </a:r>
            <a:r>
              <a:rPr lang="fa-IR" dirty="0"/>
              <a:t>ظرفیت تولید به میزان یک میلیون و 800 هزار تن و تحقق ظرفیت سالانه  5 میلیون تن شمش فولادی </a:t>
            </a:r>
            <a:endParaRPr lang="fa-IR" dirty="0" smtClean="0"/>
          </a:p>
          <a:p>
            <a:pPr algn="just" rtl="1">
              <a:lnSpc>
                <a:spcPct val="150000"/>
              </a:lnSpc>
            </a:pPr>
            <a:r>
              <a:rPr lang="fa-IR" dirty="0" smtClean="0"/>
              <a:t> </a:t>
            </a:r>
            <a:r>
              <a:rPr lang="fa-IR" dirty="0"/>
              <a:t>تامین انرژی </a:t>
            </a:r>
            <a:r>
              <a:rPr lang="fa-IR" dirty="0" smtClean="0"/>
              <a:t>پایدار</a:t>
            </a:r>
          </a:p>
          <a:p>
            <a:pPr algn="just" rtl="1">
              <a:lnSpc>
                <a:spcPct val="150000"/>
              </a:lnSpc>
            </a:pPr>
            <a:r>
              <a:rPr lang="fa-IR" dirty="0" smtClean="0"/>
              <a:t>احداث </a:t>
            </a:r>
            <a:r>
              <a:rPr lang="fa-IR" dirty="0"/>
              <a:t>خط نورد 500 هزار تنی </a:t>
            </a:r>
            <a:r>
              <a:rPr lang="fa-IR" dirty="0" smtClean="0"/>
              <a:t>میلگرد</a:t>
            </a:r>
          </a:p>
          <a:p>
            <a:pPr algn="just" rtl="1">
              <a:lnSpc>
                <a:spcPct val="150000"/>
              </a:lnSpc>
            </a:pPr>
            <a:r>
              <a:rPr lang="fa-IR" dirty="0" smtClean="0"/>
              <a:t>احداث </a:t>
            </a:r>
            <a:r>
              <a:rPr lang="fa-IR" dirty="0"/>
              <a:t>کارخانه کنسانتره سنگ </a:t>
            </a:r>
            <a:r>
              <a:rPr lang="fa-IR" dirty="0" smtClean="0"/>
              <a:t>آهن</a:t>
            </a:r>
          </a:p>
          <a:p>
            <a:pPr algn="just" rtl="1">
              <a:lnSpc>
                <a:spcPct val="150000"/>
              </a:lnSpc>
            </a:pPr>
            <a:r>
              <a:rPr lang="fa-IR" dirty="0" smtClean="0"/>
              <a:t>تملک </a:t>
            </a:r>
            <a:r>
              <a:rPr lang="fa-IR" dirty="0"/>
              <a:t>خطوط </a:t>
            </a:r>
            <a:r>
              <a:rPr lang="fa-IR" dirty="0" smtClean="0"/>
              <a:t>نورد</a:t>
            </a:r>
          </a:p>
          <a:p>
            <a:pPr algn="just" rtl="1">
              <a:lnSpc>
                <a:spcPct val="150000"/>
              </a:lnSpc>
            </a:pPr>
            <a:r>
              <a:rPr lang="fa-IR" dirty="0" smtClean="0"/>
              <a:t>تملک </a:t>
            </a:r>
            <a:r>
              <a:rPr lang="fa-IR" dirty="0"/>
              <a:t>و تکمیل پروژه های فولادی نیمه تمام و مجموعه ای از پروژه های توسعه ای  </a:t>
            </a:r>
          </a:p>
        </p:txBody>
      </p:sp>
    </p:spTree>
    <p:extLst>
      <p:ext uri="{BB962C8B-B14F-4D97-AF65-F5344CB8AC3E}">
        <p14:creationId xmlns:p14="http://schemas.microsoft.com/office/powerpoint/2010/main" val="1693466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stretch>
            <a:fillRect/>
          </a:stretch>
        </p:blipFill>
        <p:spPr>
          <a:xfrm>
            <a:off x="7288" y="0"/>
            <a:ext cx="9136711" cy="6857999"/>
          </a:xfrm>
          <a:prstGeom prst="rect">
            <a:avLst/>
          </a:prstGeom>
        </p:spPr>
      </p:pic>
    </p:spTree>
    <p:extLst>
      <p:ext uri="{BB962C8B-B14F-4D97-AF65-F5344CB8AC3E}">
        <p14:creationId xmlns:p14="http://schemas.microsoft.com/office/powerpoint/2010/main" val="1847780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7467600" cy="1143000"/>
          </a:xfrm>
        </p:spPr>
        <p:txBody>
          <a:bodyPr/>
          <a:lstStyle/>
          <a:p>
            <a:pPr algn="ctr"/>
            <a:r>
              <a:rPr lang="fa-IR" b="1" i="1" dirty="0" smtClean="0"/>
              <a:t>وضعیت اشتغال در شرکت فولاد خوزستان</a:t>
            </a:r>
            <a:endParaRPr lang="fa-IR" b="1" i="1" dirty="0"/>
          </a:p>
        </p:txBody>
      </p:sp>
      <p:pic>
        <p:nvPicPr>
          <p:cNvPr id="4" name="Content Placeholder 3"/>
          <p:cNvPicPr>
            <a:picLocks noGrp="1" noChangeAspect="1"/>
          </p:cNvPicPr>
          <p:nvPr>
            <p:ph sz="quarter" idx="1"/>
          </p:nvPr>
        </p:nvPicPr>
        <p:blipFill>
          <a:blip r:embed="rId2" cstate="print"/>
          <a:stretch>
            <a:fillRect/>
          </a:stretch>
        </p:blipFill>
        <p:spPr>
          <a:xfrm>
            <a:off x="481012" y="2489200"/>
            <a:ext cx="7419975" cy="3095625"/>
          </a:xfrm>
          <a:prstGeom prst="rect">
            <a:avLst/>
          </a:prstGeom>
        </p:spPr>
      </p:pic>
    </p:spTree>
    <p:extLst>
      <p:ext uri="{BB962C8B-B14F-4D97-AF65-F5344CB8AC3E}">
        <p14:creationId xmlns:p14="http://schemas.microsoft.com/office/powerpoint/2010/main" val="3067763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332656"/>
            <a:ext cx="5472608" cy="1143000"/>
          </a:xfrm>
        </p:spPr>
        <p:txBody>
          <a:bodyPr>
            <a:noAutofit/>
          </a:bodyPr>
          <a:lstStyle/>
          <a:p>
            <a:pPr algn="ctr"/>
            <a:r>
              <a:rPr lang="ar-SA" sz="4000" dirty="0" smtClean="0"/>
              <a:t>شركت </a:t>
            </a:r>
            <a:r>
              <a:rPr lang="fa-IR" sz="4000" dirty="0" smtClean="0"/>
              <a:t>ذوب آهن اصفهان</a:t>
            </a:r>
            <a:endParaRPr lang="en-US" sz="4000" dirty="0"/>
          </a:p>
        </p:txBody>
      </p:sp>
      <p:sp>
        <p:nvSpPr>
          <p:cNvPr id="14337" name="Rectangle 1"/>
          <p:cNvSpPr>
            <a:spLocks noChangeArrowheads="1"/>
          </p:cNvSpPr>
          <p:nvPr/>
        </p:nvSpPr>
        <p:spPr bwMode="auto">
          <a:xfrm>
            <a:off x="3995936" y="2132856"/>
            <a:ext cx="439147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fontAlgn="base">
              <a:spcBef>
                <a:spcPct val="0"/>
              </a:spcBef>
              <a:spcAft>
                <a:spcPct val="0"/>
              </a:spcAft>
            </a:pPr>
            <a:r>
              <a:rPr lang="fa-IR" sz="2400" dirty="0" smtClean="0">
                <a:cs typeface="Zar" pitchFamily="2" charset="-78"/>
              </a:rPr>
              <a:t> در ۲۳ دی ماه سال ۱۳۴۴ در چهارچوب پروتکل همکاری‌های فنی و اقتصادی بین دولت‌های ایران و شوروی سابق ، احداث کارخانه ذوب آهن در محل دشت طبس از دشتهای شرقی از شهرهای استان اصفهان مورد توافق قرار گرفت</a:t>
            </a:r>
            <a:r>
              <a:rPr lang="en-US" sz="2400" dirty="0" smtClean="0">
                <a:cs typeface="Zar" pitchFamily="2" charset="-78"/>
              </a:rPr>
              <a:t>.</a:t>
            </a:r>
          </a:p>
          <a:p>
            <a:pPr lvl="0" algn="just" rtl="1" fontAlgn="base">
              <a:spcBef>
                <a:spcPct val="0"/>
              </a:spcBef>
              <a:spcAft>
                <a:spcPct val="0"/>
              </a:spcAft>
            </a:pPr>
            <a:endParaRPr lang="fa-IR" sz="2400" dirty="0" smtClean="0">
              <a:solidFill>
                <a:srgbClr val="000000"/>
              </a:solidFill>
              <a:latin typeface="Tahoma" pitchFamily="34" charset="0"/>
              <a:ea typeface="Calibri" pitchFamily="34" charset="0"/>
              <a:cs typeface="Zar" pitchFamily="2" charset="-78"/>
            </a:endParaRPr>
          </a:p>
          <a:p>
            <a:pPr lvl="0" algn="just" rtl="1" fontAlgn="base">
              <a:spcBef>
                <a:spcPct val="0"/>
              </a:spcBef>
              <a:spcAft>
                <a:spcPct val="0"/>
              </a:spcAft>
            </a:pPr>
            <a:endParaRPr kumimoji="0" lang="en-US" sz="2400" b="0" i="0" u="none" strike="noStrike" cap="none" normalizeH="0" baseline="0" dirty="0" smtClean="0">
              <a:ln>
                <a:noFill/>
              </a:ln>
              <a:solidFill>
                <a:schemeClr val="tx1"/>
              </a:solidFill>
              <a:effectLst/>
              <a:latin typeface="Arial" pitchFamily="34" charset="0"/>
              <a:cs typeface="Zar" pitchFamily="2" charset="-78"/>
            </a:endParaRPr>
          </a:p>
        </p:txBody>
      </p:sp>
      <p:pic>
        <p:nvPicPr>
          <p:cNvPr id="14339" name="Picture 3" descr="http://www.esfahansteel.com/text%20pics/00441p1.gif"/>
          <p:cNvPicPr>
            <a:picLocks noChangeAspect="1" noChangeArrowheads="1"/>
          </p:cNvPicPr>
          <p:nvPr/>
        </p:nvPicPr>
        <p:blipFill>
          <a:blip r:embed="rId2" cstate="print"/>
          <a:srcRect/>
          <a:stretch>
            <a:fillRect/>
          </a:stretch>
        </p:blipFill>
        <p:spPr bwMode="auto">
          <a:xfrm>
            <a:off x="323528" y="260648"/>
            <a:ext cx="3282225" cy="3528392"/>
          </a:xfrm>
          <a:prstGeom prst="rect">
            <a:avLst/>
          </a:prstGeom>
          <a:noFill/>
        </p:spPr>
      </p:pic>
      <p:sp>
        <p:nvSpPr>
          <p:cNvPr id="6" name="Rectangle 5"/>
          <p:cNvSpPr/>
          <p:nvPr/>
        </p:nvSpPr>
        <p:spPr>
          <a:xfrm>
            <a:off x="539552" y="4653136"/>
            <a:ext cx="7776864" cy="830997"/>
          </a:xfrm>
          <a:prstGeom prst="rect">
            <a:avLst/>
          </a:prstGeom>
        </p:spPr>
        <p:txBody>
          <a:bodyPr wrap="square">
            <a:spAutoFit/>
          </a:bodyPr>
          <a:lstStyle/>
          <a:p>
            <a:pPr lvl="0" algn="just" rtl="1" fontAlgn="base">
              <a:spcBef>
                <a:spcPct val="0"/>
              </a:spcBef>
              <a:spcAft>
                <a:spcPct val="0"/>
              </a:spcAft>
            </a:pPr>
            <a:r>
              <a:rPr lang="fa-IR" sz="2400" dirty="0" smtClean="0">
                <a:cs typeface="Zar" pitchFamily="2" charset="-78"/>
              </a:rPr>
              <a:t>ذوب آهن اصفهان یک شرکت سهامی است که هلدینگ شستا 56 درصد سهام این شرکت را در اختیار دارد.</a:t>
            </a:r>
            <a:endParaRPr lang="en-US" sz="2400" dirty="0" smtClean="0">
              <a:cs typeface="Zar"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0" y="1"/>
          <a:ext cx="9144000" cy="6857999"/>
        </p:xfrm>
        <a:graphic>
          <a:graphicData uri="http://schemas.openxmlformats.org/drawingml/2006/table">
            <a:tbl>
              <a:tblPr firstRow="1" bandRow="1">
                <a:tableStyleId>{5C22544A-7EE6-4342-B048-85BDC9FD1C3A}</a:tableStyleId>
              </a:tblPr>
              <a:tblGrid>
                <a:gridCol w="7668344"/>
                <a:gridCol w="1475656"/>
              </a:tblGrid>
              <a:tr h="619295">
                <a:tc>
                  <a:txBody>
                    <a:bodyPr/>
                    <a:lstStyle/>
                    <a:p>
                      <a:pPr algn="ctr" rtl="1"/>
                      <a:r>
                        <a:rPr lang="fa-IR" sz="2400" dirty="0" smtClean="0">
                          <a:latin typeface="Arial" pitchFamily="34" charset="0"/>
                          <a:cs typeface="Zar" pitchFamily="2" charset="-78"/>
                        </a:rPr>
                        <a:t>عنوان استراتژی</a:t>
                      </a:r>
                      <a:endParaRPr lang="en-US" sz="2400" dirty="0">
                        <a:latin typeface="Arial" pitchFamily="34" charset="0"/>
                        <a:cs typeface="Zar" pitchFamily="2" charset="-78"/>
                      </a:endParaRPr>
                    </a:p>
                  </a:txBody>
                  <a:tcPr/>
                </a:tc>
                <a:tc>
                  <a:txBody>
                    <a:bodyPr/>
                    <a:lstStyle/>
                    <a:p>
                      <a:pPr algn="ctr" rtl="1"/>
                      <a:r>
                        <a:rPr lang="fa-IR" sz="2400" dirty="0" smtClean="0">
                          <a:latin typeface="Arial" pitchFamily="34" charset="0"/>
                          <a:cs typeface="Zar" pitchFamily="2" charset="-78"/>
                        </a:rPr>
                        <a:t>منظر</a:t>
                      </a:r>
                      <a:endParaRPr lang="en-US" sz="2400" dirty="0">
                        <a:latin typeface="Arial" pitchFamily="34" charset="0"/>
                        <a:cs typeface="Zar" pitchFamily="2" charset="-78"/>
                      </a:endParaRPr>
                    </a:p>
                  </a:txBody>
                  <a:tcPr/>
                </a:tc>
              </a:tr>
              <a:tr h="1005849">
                <a:tc>
                  <a:txBody>
                    <a:bodyPr/>
                    <a:lstStyle/>
                    <a:p>
                      <a:pPr marL="342900" marR="0" lvl="0" indent="-342900" algn="just" rtl="1">
                        <a:lnSpc>
                          <a:spcPct val="115000"/>
                        </a:lnSpc>
                        <a:spcBef>
                          <a:spcPts val="0"/>
                        </a:spcBef>
                        <a:spcAft>
                          <a:spcPts val="1000"/>
                        </a:spcAft>
                        <a:buSzPts val="1000"/>
                        <a:buFont typeface="Symbol"/>
                        <a:buChar char=""/>
                        <a:tabLst>
                          <a:tab pos="457200" algn="l"/>
                        </a:tabLst>
                      </a:pPr>
                      <a:r>
                        <a:rPr lang="ar-SA" sz="2000" b="0" dirty="0">
                          <a:latin typeface="Arial" pitchFamily="34" charset="0"/>
                          <a:ea typeface="Calibri"/>
                          <a:cs typeface="Zar" pitchFamily="2" charset="-78"/>
                        </a:rPr>
                        <a:t>رشد درآمدها، از طريق افزايش توليد و سهم بازار با تمركز بر محصولات با ارزش افزوده </a:t>
                      </a:r>
                      <a:r>
                        <a:rPr lang="ar-SA" sz="2000" b="0" dirty="0" smtClean="0">
                          <a:latin typeface="Arial" pitchFamily="34" charset="0"/>
                          <a:ea typeface="Calibri"/>
                          <a:cs typeface="Zar" pitchFamily="2" charset="-78"/>
                        </a:rPr>
                        <a:t>بالاتر</a:t>
                      </a:r>
                      <a:endParaRPr lang="fa-IR" sz="2000" b="0" dirty="0" smtClean="0">
                        <a:latin typeface="Arial" pitchFamily="34" charset="0"/>
                        <a:ea typeface="Calibri"/>
                        <a:cs typeface="Zar" pitchFamily="2" charset="-78"/>
                      </a:endParaRPr>
                    </a:p>
                    <a:p>
                      <a:pPr marL="342900" marR="0" lvl="0" indent="-342900" algn="just" rtl="1">
                        <a:lnSpc>
                          <a:spcPct val="115000"/>
                        </a:lnSpc>
                        <a:spcBef>
                          <a:spcPts val="0"/>
                        </a:spcBef>
                        <a:spcAft>
                          <a:spcPts val="1000"/>
                        </a:spcAft>
                        <a:buSzPts val="1000"/>
                        <a:buFont typeface="Symbol"/>
                        <a:buChar char=""/>
                        <a:tabLst>
                          <a:tab pos="457200" algn="l"/>
                        </a:tabLst>
                      </a:pPr>
                      <a:r>
                        <a:rPr lang="ar-SA" sz="2000" b="0" kern="1200" dirty="0" smtClean="0">
                          <a:solidFill>
                            <a:schemeClr val="dk1"/>
                          </a:solidFill>
                          <a:latin typeface="Arial" pitchFamily="34" charset="0"/>
                          <a:ea typeface="+mn-ea"/>
                          <a:cs typeface="Zar" pitchFamily="2" charset="-78"/>
                        </a:rPr>
                        <a:t>ارتقاي بهره‌وري، از طريق كاهش هزينه‌هاي عملياتي و افزايش بهره‌وري منابع</a:t>
                      </a:r>
                      <a:endParaRPr lang="en-US" sz="2000" b="0" dirty="0">
                        <a:latin typeface="Arial" pitchFamily="34" charset="0"/>
                        <a:ea typeface="Calibri"/>
                        <a:cs typeface="Zar" pitchFamily="2" charset="-78"/>
                      </a:endParaRPr>
                    </a:p>
                  </a:txBody>
                  <a:tcPr marL="28575" marR="28575" marT="0" marB="0"/>
                </a:tc>
                <a:tc>
                  <a:txBody>
                    <a:bodyPr/>
                    <a:lstStyle/>
                    <a:p>
                      <a:pPr algn="ctr" rtl="1"/>
                      <a:endParaRPr lang="fa-IR" sz="2000" b="1" dirty="0" smtClean="0">
                        <a:latin typeface="Arial" pitchFamily="34" charset="0"/>
                        <a:cs typeface="Zar" pitchFamily="2" charset="-78"/>
                      </a:endParaRPr>
                    </a:p>
                    <a:p>
                      <a:pPr algn="ctr" rtl="1"/>
                      <a:r>
                        <a:rPr lang="fa-IR" sz="2000" b="1" dirty="0" smtClean="0">
                          <a:latin typeface="Arial" pitchFamily="34" charset="0"/>
                          <a:cs typeface="Zar" pitchFamily="2" charset="-78"/>
                        </a:rPr>
                        <a:t>مالی</a:t>
                      </a:r>
                      <a:endParaRPr lang="en-US" sz="2000" b="1" dirty="0">
                        <a:latin typeface="Arial" pitchFamily="34" charset="0"/>
                        <a:cs typeface="Zar" pitchFamily="2" charset="-78"/>
                      </a:endParaRPr>
                    </a:p>
                  </a:txBody>
                  <a:tcPr/>
                </a:tc>
              </a:tr>
              <a:tr h="934002">
                <a:tc>
                  <a:txBody>
                    <a:bodyPr/>
                    <a:lstStyle/>
                    <a:p>
                      <a:pPr algn="just" rtl="1"/>
                      <a:r>
                        <a:rPr lang="ar-SA" sz="2000" b="0" kern="1200" dirty="0" smtClean="0">
                          <a:solidFill>
                            <a:schemeClr val="dk1"/>
                          </a:solidFill>
                          <a:latin typeface="Arial" pitchFamily="34" charset="0"/>
                          <a:ea typeface="+mn-ea"/>
                          <a:cs typeface="Zar" pitchFamily="2" charset="-78"/>
                        </a:rPr>
                        <a:t>برند قابل اعتماد: تقويت جايگاه برند شركت در جهت ارتقاي وفاداري مشتريان و ساير ذينفعان و كاهش تهديد از جانب رقباي داخلي و خارجي</a:t>
                      </a:r>
                      <a:endParaRPr lang="en-US" sz="2000" b="0" dirty="0">
                        <a:latin typeface="Arial" pitchFamily="34" charset="0"/>
                        <a:cs typeface="Zar" pitchFamily="2" charset="-78"/>
                      </a:endParaRPr>
                    </a:p>
                  </a:txBody>
                  <a:tcPr/>
                </a:tc>
                <a:tc>
                  <a:txBody>
                    <a:bodyPr/>
                    <a:lstStyle/>
                    <a:p>
                      <a:pPr algn="ctr" rtl="1"/>
                      <a:endParaRPr lang="fa-IR" sz="2000" b="1" dirty="0" smtClean="0">
                        <a:latin typeface="Arial" pitchFamily="34" charset="0"/>
                        <a:cs typeface="Zar" pitchFamily="2" charset="-78"/>
                      </a:endParaRPr>
                    </a:p>
                    <a:p>
                      <a:pPr algn="ctr" rtl="1"/>
                      <a:r>
                        <a:rPr lang="fa-IR" sz="2000" b="1" dirty="0" smtClean="0">
                          <a:latin typeface="Arial" pitchFamily="34" charset="0"/>
                          <a:cs typeface="Zar" pitchFamily="2" charset="-78"/>
                        </a:rPr>
                        <a:t>مشتریان</a:t>
                      </a:r>
                      <a:endParaRPr lang="en-US" sz="2000" b="1" dirty="0">
                        <a:latin typeface="Arial" pitchFamily="34" charset="0"/>
                        <a:cs typeface="Zar" pitchFamily="2" charset="-78"/>
                      </a:endParaRPr>
                    </a:p>
                  </a:txBody>
                  <a:tcPr/>
                </a:tc>
              </a:tr>
              <a:tr h="3050990">
                <a:tc>
                  <a:txBody>
                    <a:bodyPr/>
                    <a:lstStyle/>
                    <a:p>
                      <a:pPr marL="342900" marR="0" lvl="0" indent="-342900" algn="just" rtl="1">
                        <a:lnSpc>
                          <a:spcPct val="115000"/>
                        </a:lnSpc>
                        <a:spcBef>
                          <a:spcPts val="0"/>
                        </a:spcBef>
                        <a:spcAft>
                          <a:spcPts val="1000"/>
                        </a:spcAft>
                        <a:buSzPts val="1000"/>
                        <a:buFont typeface="Symbol"/>
                        <a:buChar char=""/>
                        <a:tabLst>
                          <a:tab pos="457200" algn="l"/>
                        </a:tabLst>
                      </a:pPr>
                      <a:r>
                        <a:rPr lang="ar-SA" sz="2000" b="0" dirty="0">
                          <a:latin typeface="Arial" pitchFamily="34" charset="0"/>
                          <a:ea typeface="Calibri"/>
                          <a:cs typeface="Zar" pitchFamily="2" charset="-78"/>
                        </a:rPr>
                        <a:t>مديريت اثربخش فرآيندهاي توليدي و ارتقاي فناوري‌ها در راستاي افزایش راندمان تولید و كاهش مصرف انرژی</a:t>
                      </a:r>
                      <a:endParaRPr lang="en-US" sz="2000" b="0" dirty="0">
                        <a:latin typeface="Arial" pitchFamily="34" charset="0"/>
                        <a:ea typeface="Calibri"/>
                        <a:cs typeface="Zar" pitchFamily="2" charset="-78"/>
                      </a:endParaRPr>
                    </a:p>
                    <a:p>
                      <a:pPr marL="342900" marR="0" lvl="0" indent="-342900" algn="just" rtl="1">
                        <a:lnSpc>
                          <a:spcPct val="115000"/>
                        </a:lnSpc>
                        <a:spcBef>
                          <a:spcPts val="0"/>
                        </a:spcBef>
                        <a:spcAft>
                          <a:spcPts val="1000"/>
                        </a:spcAft>
                        <a:buSzPts val="1000"/>
                        <a:buFont typeface="Symbol"/>
                        <a:buChar char=""/>
                        <a:tabLst>
                          <a:tab pos="457200" algn="l"/>
                        </a:tabLst>
                      </a:pPr>
                      <a:r>
                        <a:rPr lang="ar-SA" sz="2000" b="0" dirty="0">
                          <a:latin typeface="Arial" pitchFamily="34" charset="0"/>
                          <a:ea typeface="Calibri"/>
                          <a:cs typeface="Zar" pitchFamily="2" charset="-78"/>
                        </a:rPr>
                        <a:t> افزايش متوازن ظرفيت‌هاي توليد، متناسب با نياز بازارهاي هدف</a:t>
                      </a:r>
                      <a:endParaRPr lang="en-US" sz="2000" b="0" dirty="0">
                        <a:latin typeface="Arial" pitchFamily="34" charset="0"/>
                        <a:ea typeface="Calibri"/>
                        <a:cs typeface="Zar" pitchFamily="2" charset="-78"/>
                      </a:endParaRPr>
                    </a:p>
                    <a:p>
                      <a:pPr marL="342900" marR="0" lvl="0" indent="-342900" algn="just" rtl="1">
                        <a:lnSpc>
                          <a:spcPct val="115000"/>
                        </a:lnSpc>
                        <a:spcBef>
                          <a:spcPts val="0"/>
                        </a:spcBef>
                        <a:spcAft>
                          <a:spcPts val="1000"/>
                        </a:spcAft>
                        <a:buSzPts val="1000"/>
                        <a:buFont typeface="Symbol"/>
                        <a:buChar char=""/>
                        <a:tabLst>
                          <a:tab pos="457200" algn="l"/>
                        </a:tabLst>
                      </a:pPr>
                      <a:r>
                        <a:rPr lang="ar-SA" sz="2000" b="0" dirty="0">
                          <a:latin typeface="Arial" pitchFamily="34" charset="0"/>
                          <a:ea typeface="Calibri"/>
                          <a:cs typeface="Zar" pitchFamily="2" charset="-78"/>
                        </a:rPr>
                        <a:t>تأمین پایدار، اقتصادی، با كيفيت و به موقع مواد اوليه و مصرفي كليدي و تجهیزات در راستاي پايداري و کاهش هزینه‌های تولید</a:t>
                      </a:r>
                      <a:endParaRPr lang="en-US" sz="2000" b="0" dirty="0">
                        <a:latin typeface="Arial" pitchFamily="34" charset="0"/>
                        <a:ea typeface="Calibri"/>
                        <a:cs typeface="Zar" pitchFamily="2" charset="-78"/>
                      </a:endParaRPr>
                    </a:p>
                    <a:p>
                      <a:pPr marL="342900" marR="0" lvl="0" indent="-342900" algn="just" rtl="1">
                        <a:lnSpc>
                          <a:spcPct val="115000"/>
                        </a:lnSpc>
                        <a:spcBef>
                          <a:spcPts val="0"/>
                        </a:spcBef>
                        <a:spcAft>
                          <a:spcPts val="1000"/>
                        </a:spcAft>
                        <a:buSzPts val="1000"/>
                        <a:buFont typeface="Symbol"/>
                        <a:buChar char=""/>
                        <a:tabLst>
                          <a:tab pos="457200" algn="l"/>
                        </a:tabLst>
                      </a:pPr>
                      <a:r>
                        <a:rPr lang="ar-SA" sz="2000" b="0" dirty="0">
                          <a:latin typeface="Arial" pitchFamily="34" charset="0"/>
                          <a:ea typeface="Calibri"/>
                          <a:cs typeface="Zar" pitchFamily="2" charset="-78"/>
                        </a:rPr>
                        <a:t>توسعه بومي سازي با افزايش ساخت داخل نمودن قطعات و تجهيزات و ارائه خدمات فني و مهندسي با هدف كاهش وابستگي به خارج كشور</a:t>
                      </a:r>
                      <a:endParaRPr lang="en-US" sz="2000" b="0" dirty="0">
                        <a:latin typeface="Arial" pitchFamily="34" charset="0"/>
                        <a:ea typeface="Calibri"/>
                        <a:cs typeface="Zar" pitchFamily="2" charset="-78"/>
                      </a:endParaRPr>
                    </a:p>
                  </a:txBody>
                  <a:tcPr marL="28575" marR="28575" marT="0" marB="0"/>
                </a:tc>
                <a:tc>
                  <a:txBody>
                    <a:bodyPr/>
                    <a:lstStyle/>
                    <a:p>
                      <a:pPr algn="ctr" rtl="1"/>
                      <a:endParaRPr lang="fa-IR" sz="2000" b="1" kern="1200" dirty="0" smtClean="0">
                        <a:solidFill>
                          <a:schemeClr val="dk1"/>
                        </a:solidFill>
                        <a:latin typeface="Arial" pitchFamily="34" charset="0"/>
                        <a:ea typeface="+mn-ea"/>
                        <a:cs typeface="Zar" pitchFamily="2" charset="-78"/>
                      </a:endParaRPr>
                    </a:p>
                    <a:p>
                      <a:pPr algn="ctr" rtl="1"/>
                      <a:endParaRPr lang="fa-IR" sz="2000" b="1" kern="1200" dirty="0" smtClean="0">
                        <a:solidFill>
                          <a:schemeClr val="dk1"/>
                        </a:solidFill>
                        <a:latin typeface="Arial" pitchFamily="34" charset="0"/>
                        <a:ea typeface="+mn-ea"/>
                        <a:cs typeface="Zar" pitchFamily="2" charset="-78"/>
                      </a:endParaRPr>
                    </a:p>
                    <a:p>
                      <a:pPr algn="ctr" rtl="1"/>
                      <a:endParaRPr lang="fa-IR" sz="2000" b="1" kern="1200" dirty="0" smtClean="0">
                        <a:solidFill>
                          <a:schemeClr val="dk1"/>
                        </a:solidFill>
                        <a:latin typeface="Arial" pitchFamily="34" charset="0"/>
                        <a:ea typeface="+mn-ea"/>
                        <a:cs typeface="Zar" pitchFamily="2" charset="-78"/>
                      </a:endParaRPr>
                    </a:p>
                    <a:p>
                      <a:pPr algn="ctr" rtl="1"/>
                      <a:endParaRPr lang="fa-IR" sz="2000" b="1" kern="1200" dirty="0" smtClean="0">
                        <a:solidFill>
                          <a:schemeClr val="dk1"/>
                        </a:solidFill>
                        <a:latin typeface="Arial" pitchFamily="34" charset="0"/>
                        <a:ea typeface="+mn-ea"/>
                        <a:cs typeface="Zar" pitchFamily="2" charset="-78"/>
                      </a:endParaRPr>
                    </a:p>
                    <a:p>
                      <a:pPr algn="ctr" rtl="1"/>
                      <a:r>
                        <a:rPr lang="ar-SA" sz="2000" b="1" kern="1200" dirty="0" smtClean="0">
                          <a:solidFill>
                            <a:schemeClr val="dk1"/>
                          </a:solidFill>
                          <a:latin typeface="Arial" pitchFamily="34" charset="0"/>
                          <a:ea typeface="+mn-ea"/>
                          <a:cs typeface="Zar" pitchFamily="2" charset="-78"/>
                        </a:rPr>
                        <a:t>فرآيندهاي داخلي</a:t>
                      </a:r>
                      <a:endParaRPr lang="en-US" sz="2000" b="1" dirty="0">
                        <a:latin typeface="Arial" pitchFamily="34" charset="0"/>
                        <a:cs typeface="Zar" pitchFamily="2" charset="-78"/>
                      </a:endParaRPr>
                    </a:p>
                  </a:txBody>
                  <a:tcPr/>
                </a:tc>
              </a:tr>
              <a:tr h="1247863">
                <a:tc>
                  <a:txBody>
                    <a:bodyPr/>
                    <a:lstStyle/>
                    <a:p>
                      <a:pPr marL="342900" marR="0" lvl="0" indent="-342900" algn="just" rtl="1">
                        <a:lnSpc>
                          <a:spcPct val="115000"/>
                        </a:lnSpc>
                        <a:spcBef>
                          <a:spcPts val="0"/>
                        </a:spcBef>
                        <a:spcAft>
                          <a:spcPts val="1000"/>
                        </a:spcAft>
                        <a:buSzPts val="1000"/>
                        <a:buFont typeface="Symbol"/>
                        <a:buChar char=""/>
                        <a:tabLst>
                          <a:tab pos="457200" algn="l"/>
                        </a:tabLst>
                      </a:pPr>
                      <a:r>
                        <a:rPr lang="ar-SA" sz="2000" b="0" dirty="0">
                          <a:latin typeface="Arial" pitchFamily="34" charset="0"/>
                          <a:ea typeface="Calibri"/>
                          <a:cs typeface="Zar" pitchFamily="2" charset="-78"/>
                        </a:rPr>
                        <a:t>يكپارچه سازي ارزیابی عملکرد با جبران خدمات و انگیزش کارکنان، در راستاي استراتژي‌هاي </a:t>
                      </a:r>
                      <a:r>
                        <a:rPr lang="ar-SA" sz="2000" b="0" dirty="0" smtClean="0">
                          <a:latin typeface="Arial" pitchFamily="34" charset="0"/>
                          <a:ea typeface="Calibri"/>
                          <a:cs typeface="Zar" pitchFamily="2" charset="-78"/>
                        </a:rPr>
                        <a:t>شركت</a:t>
                      </a:r>
                      <a:endParaRPr lang="en-US" sz="2000" b="0" dirty="0">
                        <a:latin typeface="Arial" pitchFamily="34" charset="0"/>
                        <a:ea typeface="Calibri"/>
                        <a:cs typeface="Zar" pitchFamily="2" charset="-78"/>
                      </a:endParaRPr>
                    </a:p>
                  </a:txBody>
                  <a:tcPr marL="28575" marR="28575" marT="0" marB="0"/>
                </a:tc>
                <a:tc>
                  <a:txBody>
                    <a:bodyPr/>
                    <a:lstStyle/>
                    <a:p>
                      <a:pPr marL="0" marR="0" algn="ctr" rtl="1">
                        <a:lnSpc>
                          <a:spcPct val="115000"/>
                        </a:lnSpc>
                        <a:spcBef>
                          <a:spcPts val="0"/>
                        </a:spcBef>
                        <a:spcAft>
                          <a:spcPts val="1000"/>
                        </a:spcAft>
                      </a:pPr>
                      <a:r>
                        <a:rPr lang="ar-SA" sz="2000" b="1" dirty="0">
                          <a:latin typeface="Arial" pitchFamily="34" charset="0"/>
                          <a:ea typeface="Calibri"/>
                          <a:cs typeface="Zar" pitchFamily="2" charset="-78"/>
                        </a:rPr>
                        <a:t>يادگيري و رشد</a:t>
                      </a:r>
                      <a:endParaRPr lang="en-US" sz="2000" b="1" dirty="0">
                        <a:latin typeface="Arial" pitchFamily="34" charset="0"/>
                        <a:ea typeface="Calibri"/>
                        <a:cs typeface="Zar" pitchFamily="2" charset="-78"/>
                      </a:endParaRPr>
                    </a:p>
                  </a:txBody>
                  <a:tcPr marL="0" marR="0" marT="0" marB="0" anchor="ct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976" y="89756"/>
            <a:ext cx="6131024" cy="1143000"/>
          </a:xfrm>
        </p:spPr>
        <p:txBody>
          <a:bodyPr>
            <a:normAutofit/>
          </a:bodyPr>
          <a:lstStyle/>
          <a:p>
            <a:pPr algn="ctr" rtl="1"/>
            <a:r>
              <a:rPr lang="fa-IR" sz="4000" b="1" i="1" dirty="0" smtClean="0"/>
              <a:t>شرکت آرسلور میتال</a:t>
            </a:r>
            <a:endParaRPr lang="en-US" sz="4000" b="1" i="1" dirty="0"/>
          </a:p>
        </p:txBody>
      </p:sp>
      <p:sp>
        <p:nvSpPr>
          <p:cNvPr id="3" name="Content Placeholder 2"/>
          <p:cNvSpPr>
            <a:spLocks noGrp="1"/>
          </p:cNvSpPr>
          <p:nvPr>
            <p:ph sz="quarter" idx="1"/>
          </p:nvPr>
        </p:nvSpPr>
        <p:spPr>
          <a:xfrm>
            <a:off x="4373724" y="1916832"/>
            <a:ext cx="4446748" cy="3701008"/>
          </a:xfrm>
        </p:spPr>
        <p:txBody>
          <a:bodyPr>
            <a:noAutofit/>
          </a:bodyPr>
          <a:lstStyle/>
          <a:p>
            <a:pPr algn="just" rtl="1">
              <a:lnSpc>
                <a:spcPct val="150000"/>
              </a:lnSpc>
              <a:buNone/>
            </a:pPr>
            <a:r>
              <a:rPr lang="fa-IR" sz="2800" dirty="0" smtClean="0">
                <a:cs typeface="Zar" pitchFamily="2" charset="-78"/>
              </a:rPr>
              <a:t>    شرکت فولاد میتال پس از خرید آرسلور، با تولید حدود ۱۰۰ میلیون تن فولاد، به‌تنهایی حدود ۱۰٪ درصد فولاد جهان را تولید می‌کند و بنابراین قدرت بلامنازع فولاد جهان محسوب می‌شود. این شرکت</a:t>
            </a:r>
          </a:p>
          <a:p>
            <a:pPr algn="just" rtl="1">
              <a:lnSpc>
                <a:spcPct val="150000"/>
              </a:lnSpc>
              <a:buNone/>
            </a:pPr>
            <a:r>
              <a:rPr lang="fa-IR" sz="2800" dirty="0" smtClean="0">
                <a:cs typeface="Zar" pitchFamily="2" charset="-78"/>
              </a:rPr>
              <a:t> </a:t>
            </a:r>
            <a:endParaRPr lang="en-US" sz="2800" dirty="0">
              <a:cs typeface="Zar" pitchFamily="2" charset="-78"/>
            </a:endParaRPr>
          </a:p>
        </p:txBody>
      </p:sp>
      <p:pic>
        <p:nvPicPr>
          <p:cNvPr id="30722" name="Picture 2" descr="C:\Users\User\Desktop\220px-ArcelorMittal_Orbit_at_night.jpg"/>
          <p:cNvPicPr>
            <a:picLocks noChangeAspect="1" noChangeArrowheads="1"/>
          </p:cNvPicPr>
          <p:nvPr/>
        </p:nvPicPr>
        <p:blipFill>
          <a:blip r:embed="rId2" cstate="print"/>
          <a:srcRect/>
          <a:stretch>
            <a:fillRect/>
          </a:stretch>
        </p:blipFill>
        <p:spPr bwMode="auto">
          <a:xfrm>
            <a:off x="251520" y="188640"/>
            <a:ext cx="3744416" cy="4814619"/>
          </a:xfrm>
          <a:prstGeom prst="rect">
            <a:avLst/>
          </a:prstGeom>
          <a:noFill/>
        </p:spPr>
      </p:pic>
      <p:sp>
        <p:nvSpPr>
          <p:cNvPr id="6" name="Rectangle 5"/>
          <p:cNvSpPr/>
          <p:nvPr/>
        </p:nvSpPr>
        <p:spPr>
          <a:xfrm>
            <a:off x="206067" y="5337352"/>
            <a:ext cx="8335314" cy="954107"/>
          </a:xfrm>
          <a:prstGeom prst="rect">
            <a:avLst/>
          </a:prstGeom>
        </p:spPr>
        <p:txBody>
          <a:bodyPr wrap="square">
            <a:spAutoFit/>
          </a:bodyPr>
          <a:lstStyle/>
          <a:p>
            <a:pPr algn="just" rtl="1"/>
            <a:r>
              <a:rPr lang="fa-IR" sz="2800" dirty="0" smtClean="0">
                <a:cs typeface="Zar" pitchFamily="2" charset="-78"/>
              </a:rPr>
              <a:t>چندملیتی </a:t>
            </a:r>
            <a:r>
              <a:rPr lang="fa-IR" sz="2800" dirty="0">
                <a:cs typeface="Zar" pitchFamily="2" charset="-78"/>
              </a:rPr>
              <a:t>مالک ۶۱کارخانه  در ۲۷ کشور جهان است، که در ۴ قاره پراکنده می‌باشند.</a:t>
            </a:r>
            <a:endParaRPr lang="fa-I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ecasb.com/ecasb_content/media/image/2011/05/1305_orig.jpeg"/>
          <p:cNvPicPr>
            <a:picLocks noGrp="1"/>
          </p:cNvPicPr>
          <p:nvPr>
            <p:ph sz="quarter" idx="1"/>
          </p:nvPr>
        </p:nvPicPr>
        <p:blipFill>
          <a:blip r:embed="rId2" cstate="print"/>
          <a:srcRect/>
          <a:stretch>
            <a:fillRect/>
          </a:stretch>
        </p:blipFill>
        <p:spPr bwMode="auto">
          <a:xfrm>
            <a:off x="251520" y="0"/>
            <a:ext cx="7920880" cy="6858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467600" cy="1052736"/>
          </a:xfrm>
        </p:spPr>
        <p:txBody>
          <a:bodyPr/>
          <a:lstStyle/>
          <a:p>
            <a:pPr algn="ctr" rtl="1"/>
            <a:r>
              <a:rPr lang="fa-IR" b="1" i="1" dirty="0" smtClean="0"/>
              <a:t>استراتژی شرکت آرسلور میتال</a:t>
            </a:r>
            <a:endParaRPr lang="en-US" b="1" i="1" dirty="0"/>
          </a:p>
        </p:txBody>
      </p:sp>
      <p:sp>
        <p:nvSpPr>
          <p:cNvPr id="3" name="Content Placeholder 2"/>
          <p:cNvSpPr>
            <a:spLocks noGrp="1"/>
          </p:cNvSpPr>
          <p:nvPr>
            <p:ph sz="quarter" idx="1"/>
          </p:nvPr>
        </p:nvSpPr>
        <p:spPr>
          <a:xfrm>
            <a:off x="323528" y="1268761"/>
            <a:ext cx="8149165" cy="5205192"/>
          </a:xfrm>
        </p:spPr>
        <p:txBody>
          <a:bodyPr>
            <a:normAutofit fontScale="92500"/>
          </a:bodyPr>
          <a:lstStyle/>
          <a:p>
            <a:pPr marL="0" indent="0" algn="just" rtl="1">
              <a:lnSpc>
                <a:spcPct val="150000"/>
              </a:lnSpc>
              <a:buNone/>
            </a:pPr>
            <a:r>
              <a:rPr lang="fa-IR" dirty="0">
                <a:cs typeface="Zar" pitchFamily="2" charset="-78"/>
              </a:rPr>
              <a:t>لاکشمی نارایان میتال صاحب شرکت آرسلور میتال</a:t>
            </a:r>
            <a:r>
              <a:rPr lang="en-US" dirty="0">
                <a:cs typeface="Zar" pitchFamily="2" charset="-78"/>
              </a:rPr>
              <a:t> </a:t>
            </a:r>
            <a:r>
              <a:rPr lang="fa-IR" dirty="0">
                <a:cs typeface="Zar" pitchFamily="2" charset="-78"/>
              </a:rPr>
              <a:t>است. وی متولد ایالت راجستان هند بوده، پدرش مالک و مدیر یک کارخانه فولاد در هند بود. در سال ۱۹۷۶ با پول پدر کارخانه فولادی در اندونزی خرید. </a:t>
            </a:r>
            <a:endParaRPr lang="fa-IR" dirty="0" smtClean="0">
              <a:cs typeface="Zar" pitchFamily="2" charset="-78"/>
            </a:endParaRPr>
          </a:p>
          <a:p>
            <a:pPr marL="0" indent="0" algn="just" rtl="1">
              <a:lnSpc>
                <a:spcPct val="150000"/>
              </a:lnSpc>
              <a:buNone/>
            </a:pPr>
            <a:r>
              <a:rPr lang="fa-IR" dirty="0" smtClean="0">
                <a:cs typeface="Zar" pitchFamily="2" charset="-78"/>
              </a:rPr>
              <a:t>استراتژی خرد و کلان لاکشمی میتال، زنده کردن چیزهایی است که در حال نابودی‌اند. او برای خرید کارخانه‌هایش، به سراغ واحدهایی می‌رود که در حال ورشکستگی‌اند و اتفاقا برای تولید فولاد هم همین استراتژی را دارد؛ او آهن‌های قراضه را به فولاد تبدیل می‌کند.</a:t>
            </a:r>
          </a:p>
          <a:p>
            <a:pPr marL="0" indent="0" algn="just" rtl="1">
              <a:lnSpc>
                <a:spcPct val="150000"/>
              </a:lnSpc>
              <a:buNone/>
            </a:pPr>
            <a:r>
              <a:rPr lang="fa-IR" dirty="0" smtClean="0">
                <a:cs typeface="Zar" pitchFamily="2" charset="-78"/>
              </a:rPr>
              <a:t>استراتژی این شرکت یکپارچه سازی افقی است به طوری که شرکت های متفرقه در کشورهای مختلف و بویژه اروپای شرقی و اتحاد جماهیر شوروی سابق، که همگی عمومأ دولتی و در حال ورشکستگی بودند را خریداری می کرده است.</a:t>
            </a:r>
          </a:p>
          <a:p>
            <a:pPr marL="0" indent="0" algn="just" rtl="1">
              <a:lnSpc>
                <a:spcPct val="150000"/>
              </a:lnSpc>
              <a:buNone/>
            </a:pPr>
            <a:r>
              <a:rPr lang="fa-IR" dirty="0" smtClean="0">
                <a:cs typeface="Zar" pitchFamily="2" charset="-78"/>
              </a:rPr>
              <a:t>این شرکت در سال 2011 ،92 میلیون تن فولاد را به ارزش 93/973 میلیارد دلار فروش داشته است.</a:t>
            </a:r>
            <a:endParaRPr lang="en-US" dirty="0" smtClean="0">
              <a:cs typeface="Zar" pitchFamily="2" charset="-78"/>
            </a:endParaRPr>
          </a:p>
          <a:p>
            <a:pPr algn="just" rtl="1">
              <a:lnSpc>
                <a:spcPct val="150000"/>
              </a:lnSpc>
            </a:pPr>
            <a:endParaRPr lang="en-US" dirty="0">
              <a:cs typeface="Zar" pitchFamily="2" charset="-7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012" y="0"/>
            <a:ext cx="7467600" cy="1143000"/>
          </a:xfrm>
        </p:spPr>
        <p:txBody>
          <a:bodyPr/>
          <a:lstStyle/>
          <a:p>
            <a:pPr algn="ctr"/>
            <a:r>
              <a:rPr lang="fa-IR" dirty="0" smtClean="0"/>
              <a:t>چشم‌انداز ده سال آینده شرکت آرسلور میتال</a:t>
            </a:r>
            <a:endParaRPr lang="en-US" dirty="0"/>
          </a:p>
        </p:txBody>
      </p:sp>
      <p:sp>
        <p:nvSpPr>
          <p:cNvPr id="3" name="Content Placeholder 2"/>
          <p:cNvSpPr>
            <a:spLocks noGrp="1"/>
          </p:cNvSpPr>
          <p:nvPr>
            <p:ph sz="quarter" idx="1"/>
          </p:nvPr>
        </p:nvSpPr>
        <p:spPr>
          <a:xfrm>
            <a:off x="457200" y="1600200"/>
            <a:ext cx="7931224" cy="4873752"/>
          </a:xfrm>
        </p:spPr>
        <p:txBody>
          <a:bodyPr/>
          <a:lstStyle/>
          <a:p>
            <a:pPr algn="r" rtl="1">
              <a:lnSpc>
                <a:spcPct val="200000"/>
              </a:lnSpc>
            </a:pPr>
            <a:r>
              <a:rPr lang="fa-IR" dirty="0" smtClean="0"/>
              <a:t>حفظ جایگاه برتر تولیدکنندگان فولاد</a:t>
            </a:r>
          </a:p>
          <a:p>
            <a:pPr algn="r" rtl="1">
              <a:lnSpc>
                <a:spcPct val="200000"/>
              </a:lnSpc>
            </a:pPr>
            <a:r>
              <a:rPr lang="fa-IR" dirty="0" smtClean="0"/>
              <a:t>تولید بیش از 200 میلیون تن از محصولات فولادی در سال</a:t>
            </a:r>
          </a:p>
          <a:p>
            <a:pPr algn="r" rtl="1">
              <a:lnSpc>
                <a:spcPct val="200000"/>
              </a:lnSpc>
            </a:pPr>
            <a:r>
              <a:rPr lang="fa-IR" dirty="0" smtClean="0"/>
              <a:t>تولید بیش از150 میلیون تن سنگ آهن</a:t>
            </a:r>
          </a:p>
          <a:p>
            <a:pPr algn="r" rtl="1">
              <a:lnSpc>
                <a:spcPct val="200000"/>
              </a:lnSpc>
            </a:pPr>
            <a:r>
              <a:rPr lang="fa-IR" dirty="0" smtClean="0"/>
              <a:t>افزایش سرمایه گذاری در کشورهای در حال توسعه</a:t>
            </a:r>
          </a:p>
          <a:p>
            <a:pPr algn="r" rtl="1">
              <a:lnSpc>
                <a:spcPct val="200000"/>
              </a:lnSpc>
            </a:pPr>
            <a:r>
              <a:rPr lang="fa-IR" dirty="0" smtClean="0"/>
              <a:t>دست‌یابی به صرفه‌جویی سرانه ۱۷/۲ دلار برای هر نفر از کارکنان</a:t>
            </a:r>
          </a:p>
          <a:p>
            <a:pPr algn="r" rtl="1">
              <a:lnSpc>
                <a:spcPct val="200000"/>
              </a:lnSpc>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996" y="188640"/>
            <a:ext cx="7467600" cy="778098"/>
          </a:xfrm>
        </p:spPr>
        <p:txBody>
          <a:bodyPr>
            <a:normAutofit/>
          </a:bodyPr>
          <a:lstStyle/>
          <a:p>
            <a:pPr algn="ctr" rtl="1"/>
            <a:r>
              <a:rPr lang="fa-IR" sz="4000" b="1" i="1" dirty="0" smtClean="0">
                <a:latin typeface="Arial" panose="020B0604020202020204" pitchFamily="34" charset="0"/>
                <a:cs typeface="Arial" panose="020B0604020202020204" pitchFamily="34" charset="0"/>
              </a:rPr>
              <a:t>تاریخچه</a:t>
            </a:r>
            <a:endParaRPr lang="en-US" sz="4000" b="1" i="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57200" y="1196752"/>
            <a:ext cx="7859216" cy="5277200"/>
          </a:xfrm>
        </p:spPr>
        <p:txBody>
          <a:bodyPr>
            <a:normAutofit/>
          </a:bodyPr>
          <a:lstStyle/>
          <a:p>
            <a:pPr algn="just" rtl="1">
              <a:lnSpc>
                <a:spcPct val="150000"/>
              </a:lnSpc>
              <a:buNone/>
            </a:pPr>
            <a:r>
              <a:rPr lang="fa-IR" dirty="0" smtClean="0">
                <a:latin typeface="Arial" panose="020B0604020202020204" pitchFamily="34" charset="0"/>
                <a:ea typeface="Times New Roman"/>
                <a:cs typeface="Arial" panose="020B0604020202020204" pitchFamily="34" charset="0"/>
              </a:rPr>
              <a:t>     </a:t>
            </a:r>
            <a:r>
              <a:rPr lang="ar-SA" dirty="0" smtClean="0">
                <a:latin typeface="Arial" panose="020B0604020202020204" pitchFamily="34" charset="0"/>
                <a:ea typeface="Times New Roman"/>
                <a:cs typeface="Arial" panose="020B0604020202020204" pitchFamily="34" charset="0"/>
              </a:rPr>
              <a:t>در كشور ما اولين گام اساسي در جهت دستيابي به اين صنعت در سال 1338 برداشته شد و </a:t>
            </a:r>
            <a:r>
              <a:rPr lang="fa-IR" dirty="0" smtClean="0">
                <a:latin typeface="Arial" panose="020B0604020202020204" pitchFamily="34" charset="0"/>
                <a:ea typeface="Times New Roman"/>
                <a:cs typeface="Arial" panose="020B0604020202020204" pitchFamily="34" charset="0"/>
              </a:rPr>
              <a:t>سپس در سال 1344 </a:t>
            </a:r>
            <a:r>
              <a:rPr lang="ar-SA" dirty="0" smtClean="0">
                <a:latin typeface="Arial" panose="020B0604020202020204" pitchFamily="34" charset="0"/>
                <a:ea typeface="Times New Roman"/>
                <a:cs typeface="Arial" panose="020B0604020202020204" pitchFamily="34" charset="0"/>
              </a:rPr>
              <a:t>شركت ملي ذوب آهن</a:t>
            </a:r>
            <a:r>
              <a:rPr lang="fa-IR" dirty="0" smtClean="0">
                <a:latin typeface="Arial" panose="020B0604020202020204" pitchFamily="34" charset="0"/>
                <a:ea typeface="Times New Roman"/>
                <a:cs typeface="Arial" panose="020B0604020202020204" pitchFamily="34" charset="0"/>
              </a:rPr>
              <a:t> </a:t>
            </a:r>
            <a:r>
              <a:rPr lang="ar-SA" dirty="0" smtClean="0">
                <a:latin typeface="Arial" panose="020B0604020202020204" pitchFamily="34" charset="0"/>
                <a:ea typeface="Times New Roman"/>
                <a:cs typeface="Arial" panose="020B0604020202020204" pitchFamily="34" charset="0"/>
              </a:rPr>
              <a:t>ايران</a:t>
            </a:r>
            <a:r>
              <a:rPr lang="fa-IR" dirty="0" smtClean="0">
                <a:latin typeface="Arial" panose="020B0604020202020204" pitchFamily="34" charset="0"/>
                <a:ea typeface="Times New Roman"/>
                <a:cs typeface="Arial" panose="020B0604020202020204" pitchFamily="34" charset="0"/>
              </a:rPr>
              <a:t> </a:t>
            </a:r>
            <a:r>
              <a:rPr lang="ar-SA" dirty="0" smtClean="0">
                <a:latin typeface="Arial" panose="020B0604020202020204" pitchFamily="34" charset="0"/>
                <a:ea typeface="Times New Roman"/>
                <a:cs typeface="Arial" panose="020B0604020202020204" pitchFamily="34" charset="0"/>
              </a:rPr>
              <a:t>شكل</a:t>
            </a:r>
            <a:r>
              <a:rPr lang="fa-IR" dirty="0" smtClean="0">
                <a:latin typeface="Arial" panose="020B0604020202020204" pitchFamily="34" charset="0"/>
                <a:ea typeface="Times New Roman"/>
                <a:cs typeface="Arial" panose="020B0604020202020204" pitchFamily="34" charset="0"/>
              </a:rPr>
              <a:t> </a:t>
            </a:r>
            <a:r>
              <a:rPr lang="ar-SA" dirty="0" smtClean="0">
                <a:latin typeface="Arial" panose="020B0604020202020204" pitchFamily="34" charset="0"/>
                <a:ea typeface="Times New Roman"/>
                <a:cs typeface="Arial" panose="020B0604020202020204" pitchFamily="34" charset="0"/>
              </a:rPr>
              <a:t>گرفت</a:t>
            </a:r>
            <a:r>
              <a:rPr lang="fa-IR" dirty="0" smtClean="0">
                <a:latin typeface="Arial" panose="020B0604020202020204" pitchFamily="34" charset="0"/>
                <a:ea typeface="Times New Roman"/>
                <a:cs typeface="Arial" panose="020B0604020202020204" pitchFamily="34" charset="0"/>
              </a:rPr>
              <a:t> و </a:t>
            </a:r>
            <a:r>
              <a:rPr lang="ar-SA" dirty="0" smtClean="0">
                <a:latin typeface="Arial" panose="020B0604020202020204" pitchFamily="34" charset="0"/>
                <a:ea typeface="Times New Roman"/>
                <a:cs typeface="Arial" panose="020B0604020202020204" pitchFamily="34" charset="0"/>
              </a:rPr>
              <a:t>در سال 1351 شركت ملي</a:t>
            </a:r>
            <a:r>
              <a:rPr lang="fa-IR" dirty="0" smtClean="0">
                <a:latin typeface="Arial" panose="020B0604020202020204" pitchFamily="34" charset="0"/>
                <a:ea typeface="Times New Roman"/>
                <a:cs typeface="Arial" panose="020B0604020202020204" pitchFamily="34" charset="0"/>
              </a:rPr>
              <a:t> </a:t>
            </a:r>
            <a:r>
              <a:rPr lang="ar-SA" dirty="0" smtClean="0">
                <a:latin typeface="Arial" panose="020B0604020202020204" pitchFamily="34" charset="0"/>
                <a:ea typeface="Times New Roman"/>
                <a:cs typeface="Arial" panose="020B0604020202020204" pitchFamily="34" charset="0"/>
              </a:rPr>
              <a:t>فولاد ايران تاسيس</a:t>
            </a:r>
            <a:r>
              <a:rPr lang="fa-IR" dirty="0">
                <a:latin typeface="Arial" panose="020B0604020202020204" pitchFamily="34" charset="0"/>
                <a:ea typeface="Times New Roman"/>
                <a:cs typeface="Arial" panose="020B0604020202020204" pitchFamily="34" charset="0"/>
              </a:rPr>
              <a:t> </a:t>
            </a:r>
            <a:r>
              <a:rPr lang="ar-SA" dirty="0" smtClean="0">
                <a:latin typeface="Arial" panose="020B0604020202020204" pitchFamily="34" charset="0"/>
                <a:ea typeface="Times New Roman"/>
                <a:cs typeface="Arial" panose="020B0604020202020204" pitchFamily="34" charset="0"/>
              </a:rPr>
              <a:t>شد</a:t>
            </a:r>
            <a:r>
              <a:rPr lang="en-US" dirty="0" smtClean="0">
                <a:latin typeface="Arial" panose="020B0604020202020204" pitchFamily="34" charset="0"/>
                <a:ea typeface="Times New Roman"/>
                <a:cs typeface="Arial" panose="020B0604020202020204" pitchFamily="34" charset="0"/>
              </a:rPr>
              <a:t>. </a:t>
            </a:r>
            <a:br>
              <a:rPr lang="en-US" dirty="0" smtClean="0">
                <a:latin typeface="Arial" panose="020B0604020202020204" pitchFamily="34" charset="0"/>
                <a:ea typeface="Times New Roman"/>
                <a:cs typeface="Arial" panose="020B0604020202020204" pitchFamily="34" charset="0"/>
              </a:rPr>
            </a:br>
            <a:r>
              <a:rPr lang="fa-IR" dirty="0" smtClean="0">
                <a:latin typeface="Arial" panose="020B0604020202020204" pitchFamily="34" charset="0"/>
                <a:ea typeface="Times New Roman"/>
                <a:cs typeface="Arial" panose="020B0604020202020204" pitchFamily="34" charset="0"/>
              </a:rPr>
              <a:t>پ</a:t>
            </a:r>
            <a:r>
              <a:rPr lang="ar-SA" dirty="0" smtClean="0">
                <a:latin typeface="Arial" panose="020B0604020202020204" pitchFamily="34" charset="0"/>
                <a:ea typeface="Times New Roman"/>
                <a:cs typeface="Arial" panose="020B0604020202020204" pitchFamily="34" charset="0"/>
              </a:rPr>
              <a:t>س از پيروزي انقلاب اسلامي در سال 1358 شركت ملي فولاد ايران با ادغام شركت ملي ذوب آهن ايران و شركت ملي صنايع فولاد ايران بوجود آمد كه تا سال 1381 تنها شركت متولي فولاد در كشور بود</a:t>
            </a:r>
            <a:r>
              <a:rPr lang="en-US" dirty="0" smtClean="0">
                <a:latin typeface="Arial" panose="020B0604020202020204" pitchFamily="34" charset="0"/>
                <a:ea typeface="Times New Roman"/>
                <a:cs typeface="Arial" panose="020B0604020202020204" pitchFamily="34" charset="0"/>
              </a:rPr>
              <a:t>.</a:t>
            </a:r>
            <a:r>
              <a:rPr lang="fa-IR" dirty="0" smtClean="0">
                <a:latin typeface="Arial" panose="020B0604020202020204" pitchFamily="34" charset="0"/>
                <a:ea typeface="Times New Roman"/>
                <a:cs typeface="Arial" panose="020B0604020202020204" pitchFamily="34" charset="0"/>
              </a:rPr>
              <a:t> </a:t>
            </a:r>
          </a:p>
          <a:p>
            <a:pPr algn="just" rtl="1">
              <a:lnSpc>
                <a:spcPct val="150000"/>
              </a:lnSpc>
              <a:buNone/>
            </a:pPr>
            <a:r>
              <a:rPr lang="fa-IR" dirty="0" smtClean="0">
                <a:latin typeface="Arial" panose="020B0604020202020204" pitchFamily="34" charset="0"/>
                <a:ea typeface="Times New Roman"/>
                <a:cs typeface="Arial" panose="020B0604020202020204" pitchFamily="34" charset="0"/>
              </a:rPr>
              <a:t>     </a:t>
            </a:r>
            <a:r>
              <a:rPr lang="ar-SA" dirty="0" smtClean="0">
                <a:latin typeface="Arial" panose="020B0604020202020204" pitchFamily="34" charset="0"/>
                <a:ea typeface="Times New Roman"/>
                <a:cs typeface="Arial" panose="020B0604020202020204" pitchFamily="34" charset="0"/>
              </a:rPr>
              <a:t>اكنون شركت ملي فولاد ايران بعنوان يكي از شركت هاي مهم سازمان توسعه و نوسازي معادن و صنايع معدني ايران و وزارت صنايع و معادن در امر توليد و توسعه فولاد كشور فعاليت دارد</a:t>
            </a:r>
            <a:r>
              <a:rPr lang="fa-IR" dirty="0" smtClean="0">
                <a:latin typeface="Arial" panose="020B0604020202020204" pitchFamily="34" charset="0"/>
                <a:ea typeface="Times New Roman"/>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algn="just" rtl="1">
              <a:lnSpc>
                <a:spcPct val="150000"/>
              </a:lnSpc>
              <a:buNone/>
            </a:pP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996" y="0"/>
            <a:ext cx="7467600" cy="922114"/>
          </a:xfrm>
        </p:spPr>
        <p:txBody>
          <a:bodyPr>
            <a:normAutofit/>
          </a:bodyPr>
          <a:lstStyle/>
          <a:p>
            <a:pPr algn="ctr" rtl="1"/>
            <a:r>
              <a:rPr lang="fa-IR" sz="4000" b="1" i="1" dirty="0" smtClean="0">
                <a:latin typeface="Arial" panose="020B0604020202020204" pitchFamily="34" charset="0"/>
                <a:cs typeface="Arial" panose="020B0604020202020204" pitchFamily="34" charset="0"/>
              </a:rPr>
              <a:t>روش های تولید فولاد</a:t>
            </a:r>
            <a:endParaRPr lang="en-US" sz="4000" b="1" i="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556130" y="1064131"/>
            <a:ext cx="7643192" cy="4873752"/>
          </a:xfrm>
        </p:spPr>
        <p:txBody>
          <a:bodyPr/>
          <a:lstStyle/>
          <a:p>
            <a:pPr marL="0" indent="0" algn="just" rtl="1">
              <a:lnSpc>
                <a:spcPct val="150000"/>
              </a:lnSpc>
              <a:buNone/>
            </a:pPr>
            <a:r>
              <a:rPr lang="ar-SA" dirty="0"/>
              <a:t>بالغ بر 63 درصد از تولید فولاد جهان به روش کوره‌ی بلند و 33 درصد به روش احیاء مستقیم انجام می‌پذیرد. </a:t>
            </a:r>
            <a:r>
              <a:rPr lang="fa-IR" dirty="0" smtClean="0"/>
              <a:t> </a:t>
            </a:r>
          </a:p>
          <a:p>
            <a:pPr marL="0" indent="0" algn="just" rtl="1">
              <a:lnSpc>
                <a:spcPct val="150000"/>
              </a:lnSpc>
              <a:buNone/>
            </a:pPr>
            <a:r>
              <a:rPr lang="fa-IR" dirty="0" smtClean="0"/>
              <a:t>در شرکت ذوب آهن فولاد از روش کوره بلند یعنی با سوخت ذغال سنگ تولید می شود در حالی که دیگر مجتمع های تولید فولاد از روش </a:t>
            </a:r>
            <a:r>
              <a:rPr lang="ar-SA" dirty="0" smtClean="0"/>
              <a:t>احیاء مستقیم </a:t>
            </a:r>
            <a:r>
              <a:rPr lang="fa-IR" dirty="0" smtClean="0"/>
              <a:t>و با گاز طبیعی کار می کنند.</a:t>
            </a:r>
            <a:endParaRPr lang="en-US" dirty="0"/>
          </a:p>
        </p:txBody>
      </p:sp>
      <p:pic>
        <p:nvPicPr>
          <p:cNvPr id="21505" name="Picture 1"/>
          <p:cNvPicPr>
            <a:picLocks noChangeAspect="1" noChangeArrowheads="1"/>
          </p:cNvPicPr>
          <p:nvPr/>
        </p:nvPicPr>
        <p:blipFill>
          <a:blip r:embed="rId2" cstate="print"/>
          <a:srcRect/>
          <a:stretch>
            <a:fillRect/>
          </a:stretch>
        </p:blipFill>
        <p:spPr bwMode="auto">
          <a:xfrm>
            <a:off x="174340" y="3645024"/>
            <a:ext cx="4685692" cy="307260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1"/>
            <a:ext cx="9144000" cy="6858000"/>
          </a:xfrm>
          <a:prstGeom prst="rect">
            <a:avLst/>
          </a:prstGeom>
        </p:spPr>
      </p:pic>
    </p:spTree>
    <p:extLst>
      <p:ext uri="{BB962C8B-B14F-4D97-AF65-F5344CB8AC3E}">
        <p14:creationId xmlns:p14="http://schemas.microsoft.com/office/powerpoint/2010/main" val="27581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052736"/>
            <a:ext cx="8208912" cy="5400600"/>
          </a:xfrm>
        </p:spPr>
        <p:txBody>
          <a:bodyPr>
            <a:noAutofit/>
          </a:bodyPr>
          <a:lstStyle/>
          <a:p>
            <a:pPr algn="just" rtl="1">
              <a:lnSpc>
                <a:spcPct val="150000"/>
              </a:lnSpc>
              <a:buNone/>
            </a:pPr>
            <a:r>
              <a:rPr lang="fa-IR" sz="2000" dirty="0" smtClean="0">
                <a:cs typeface="Zar" pitchFamily="2" charset="-78"/>
              </a:rPr>
              <a:t>        تولید فولاد خام در برنامه اول توسعه(72- 1368) در مجموع 12.3 میلیون تن مقرر و تولیدات فولادی نیز به رقم 12.8 میلیون تن رسیده بود. ظرفیت تولید فولاد خام در این دوره بالغ بر 6.2 میلیون تن و ظرفیت تولیدات فولادی به رقم 6.5 میلیون تن رسید که نشان</a:t>
            </a:r>
            <a:r>
              <a:rPr lang="en-US" sz="2000" dirty="0" smtClean="0">
                <a:cs typeface="Zar" pitchFamily="2" charset="-78"/>
              </a:rPr>
              <a:t> </a:t>
            </a:r>
            <a:r>
              <a:rPr lang="fa-IR" sz="2000" dirty="0" smtClean="0">
                <a:cs typeface="Zar" pitchFamily="2" charset="-78"/>
              </a:rPr>
              <a:t>دهنده</a:t>
            </a:r>
            <a:r>
              <a:rPr lang="en-US" sz="2000" dirty="0" smtClean="0">
                <a:cs typeface="Zar" pitchFamily="2" charset="-78"/>
              </a:rPr>
              <a:t> </a:t>
            </a:r>
            <a:r>
              <a:rPr lang="fa-IR" sz="2000" dirty="0" smtClean="0">
                <a:cs typeface="Zar" pitchFamily="2" charset="-78"/>
              </a:rPr>
              <a:t>رشد فعالیت صنایع و کارخانه های فولادسازی کشور است. </a:t>
            </a:r>
            <a:endParaRPr lang="en-US" sz="2000" dirty="0" smtClean="0">
              <a:cs typeface="Zar" pitchFamily="2" charset="-78"/>
            </a:endParaRPr>
          </a:p>
          <a:p>
            <a:pPr algn="r" rtl="1">
              <a:lnSpc>
                <a:spcPct val="150000"/>
              </a:lnSpc>
              <a:buNone/>
            </a:pPr>
            <a:r>
              <a:rPr lang="en-US" sz="2000" dirty="0" smtClean="0">
                <a:cs typeface="Zar" pitchFamily="2" charset="-78"/>
              </a:rPr>
              <a:t>    </a:t>
            </a:r>
            <a:r>
              <a:rPr lang="fa-IR" sz="2000" dirty="0" smtClean="0">
                <a:cs typeface="Zar" pitchFamily="2" charset="-78"/>
              </a:rPr>
              <a:t>دوره برنامه دوم توسعه(78- 1374) تولید فولاد 28 میلیون تن مقرر گردید اما ظرفیت تولید فولاد خام در سال پایانی برنامه دوم توسعه 1378 به 7.2 میلیون تن و ظرفیت تولیدات فولادی نیز به 7.6 میلیون تن رسید. </a:t>
            </a:r>
            <a:endParaRPr lang="en-US" sz="2000" dirty="0" smtClean="0">
              <a:cs typeface="Zar" pitchFamily="2" charset="-78"/>
            </a:endParaRPr>
          </a:p>
          <a:p>
            <a:pPr algn="r" rtl="1">
              <a:lnSpc>
                <a:spcPct val="150000"/>
              </a:lnSpc>
              <a:buNone/>
            </a:pPr>
            <a:r>
              <a:rPr lang="en-US" sz="2000" dirty="0" smtClean="0">
                <a:cs typeface="Zar" pitchFamily="2" charset="-78"/>
              </a:rPr>
              <a:t>    </a:t>
            </a:r>
            <a:r>
              <a:rPr lang="fa-IR" sz="2000" dirty="0" smtClean="0">
                <a:cs typeface="Zar" pitchFamily="2" charset="-78"/>
              </a:rPr>
              <a:t>دوره برنامه سوم توسعه ( 83- 1379)  تولید فولاد 38 میلیون تن بود که نسبت به برنامه دوم توسعه 34 درصد رشد داشت در حالی که ظرفیت تولید فولاد خام در سال پایانی برنامه سوم توسعه(1383) به 10.1 میلیون تن و ظرفیت تولیدات فولادی</a:t>
            </a:r>
            <a:r>
              <a:rPr lang="en-US" sz="2000" dirty="0" smtClean="0">
                <a:cs typeface="Zar" pitchFamily="2" charset="-78"/>
              </a:rPr>
              <a:t> </a:t>
            </a:r>
            <a:r>
              <a:rPr lang="fa-IR" sz="2000" dirty="0" smtClean="0">
                <a:cs typeface="Zar" pitchFamily="2" charset="-78"/>
              </a:rPr>
              <a:t>نیز در 1383 به 10.7 میلیون تن رسید.</a:t>
            </a:r>
            <a:br>
              <a:rPr lang="fa-IR" sz="2000" dirty="0" smtClean="0">
                <a:cs typeface="Zar" pitchFamily="2" charset="-78"/>
              </a:rPr>
            </a:br>
            <a:endParaRPr lang="en-US" sz="2000" dirty="0">
              <a:cs typeface="Zar" pitchFamily="2" charset="-78"/>
            </a:endParaRPr>
          </a:p>
        </p:txBody>
      </p:sp>
      <p:sp>
        <p:nvSpPr>
          <p:cNvPr id="4" name="Rectangle 3"/>
          <p:cNvSpPr/>
          <p:nvPr/>
        </p:nvSpPr>
        <p:spPr>
          <a:xfrm>
            <a:off x="467544" y="116632"/>
            <a:ext cx="7960834" cy="584775"/>
          </a:xfrm>
          <a:prstGeom prst="rect">
            <a:avLst/>
          </a:prstGeom>
        </p:spPr>
        <p:txBody>
          <a:bodyPr wrap="none">
            <a:spAutoFit/>
          </a:bodyPr>
          <a:lstStyle/>
          <a:p>
            <a:r>
              <a:rPr lang="ar-SA" sz="3200" b="1" dirty="0" smtClean="0"/>
              <a:t>اهداف كلان توسعه صنعت فولاد ایران </a:t>
            </a:r>
            <a:r>
              <a:rPr lang="fa-IR" sz="3200" b="1" dirty="0" smtClean="0"/>
              <a:t>و میزان تحقق آن ها</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075240" cy="980728"/>
          </a:xfrm>
        </p:spPr>
        <p:txBody>
          <a:bodyPr>
            <a:noAutofit/>
          </a:bodyPr>
          <a:lstStyle/>
          <a:p>
            <a:pPr algn="ctr" rtl="1"/>
            <a:r>
              <a:rPr lang="ar-SA" sz="3600" b="1" dirty="0">
                <a:latin typeface="Arial" panose="020B0604020202020204" pitchFamily="34" charset="0"/>
                <a:cs typeface="Arial" panose="020B0604020202020204" pitchFamily="34" charset="0"/>
              </a:rPr>
              <a:t>اهداف كلان توسعه صنعت فولاد ایران طی برنامه چهارم توسعه</a:t>
            </a:r>
            <a:r>
              <a:rPr lang="ar-SA" sz="360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251520" y="1102250"/>
            <a:ext cx="7995007" cy="5639118"/>
          </a:xfrm>
        </p:spPr>
        <p:txBody>
          <a:bodyPr>
            <a:normAutofit fontScale="70000" lnSpcReduction="20000"/>
          </a:bodyPr>
          <a:lstStyle/>
          <a:p>
            <a:pPr lvl="0" algn="just" rtl="1">
              <a:lnSpc>
                <a:spcPct val="160000"/>
              </a:lnSpc>
            </a:pPr>
            <a:r>
              <a:rPr lang="ar-SA" dirty="0"/>
              <a:t>جذب، توسعه و حمایت از  سرمایه‌گذاری  خارجی و بخش خصوصی؛     </a:t>
            </a:r>
            <a:endParaRPr lang="en-US" dirty="0"/>
          </a:p>
          <a:p>
            <a:pPr lvl="0" algn="just" rtl="1">
              <a:lnSpc>
                <a:spcPct val="160000"/>
              </a:lnSpc>
            </a:pPr>
            <a:r>
              <a:rPr lang="ar-SA" dirty="0"/>
              <a:t>كسب سهمی معادل 3/2 درصد تولید جهانی برابر 9/28 میلیون تن فولاد خام در سال 1388؛  </a:t>
            </a:r>
            <a:endParaRPr lang="en-US" dirty="0"/>
          </a:p>
          <a:p>
            <a:pPr lvl="0" algn="just" rtl="1">
              <a:lnSpc>
                <a:spcPct val="160000"/>
              </a:lnSpc>
            </a:pPr>
            <a:r>
              <a:rPr lang="ar-SA" dirty="0"/>
              <a:t>تأمین حداكثر نیازهای داخلی؛</a:t>
            </a:r>
            <a:endParaRPr lang="en-US" dirty="0"/>
          </a:p>
          <a:p>
            <a:pPr lvl="0" algn="just" rtl="1">
              <a:lnSpc>
                <a:spcPct val="160000"/>
              </a:lnSpc>
            </a:pPr>
            <a:r>
              <a:rPr lang="ar-SA" dirty="0"/>
              <a:t> كسب سهمی معادل 1 درصد صادرات جهانی فولاد برابر 2/3 میلیون تن در سال 1388؛</a:t>
            </a:r>
            <a:endParaRPr lang="en-US" dirty="0"/>
          </a:p>
          <a:p>
            <a:pPr lvl="0" algn="just" rtl="1">
              <a:lnSpc>
                <a:spcPct val="160000"/>
              </a:lnSpc>
            </a:pPr>
            <a:r>
              <a:rPr lang="ar-SA" dirty="0"/>
              <a:t>ارتقاء بهره‌وری منابع (سرمایه، نیروی انسانی، مواد و . . .) تا سطح شاخص‌های جهانی و دستیابی به </a:t>
            </a:r>
            <a:r>
              <a:rPr lang="ar-SA" dirty="0" smtClean="0"/>
              <a:t>قیمتهای </a:t>
            </a:r>
            <a:r>
              <a:rPr lang="ar-SA" dirty="0"/>
              <a:t>رقابتی؛</a:t>
            </a:r>
            <a:endParaRPr lang="en-US" dirty="0"/>
          </a:p>
          <a:p>
            <a:pPr lvl="0" algn="just" rtl="1">
              <a:lnSpc>
                <a:spcPct val="160000"/>
              </a:lnSpc>
            </a:pPr>
            <a:r>
              <a:rPr lang="ar-SA" dirty="0"/>
              <a:t>ارتقاء مستمر كیفیت و استاندارد محصولات تولیدی با توجه به خواسته‌های روزافزون مشتریان؛</a:t>
            </a:r>
            <a:endParaRPr lang="en-US" dirty="0"/>
          </a:p>
          <a:p>
            <a:pPr lvl="0" algn="just" rtl="1">
              <a:lnSpc>
                <a:spcPct val="160000"/>
              </a:lnSpc>
            </a:pPr>
            <a:r>
              <a:rPr lang="ar-SA" dirty="0"/>
              <a:t>ارتقاء سطح فناوری در كلیه زمینه‌های مربوطه و دستیابی به دانش فنی و فناوریهای جدید؛</a:t>
            </a:r>
            <a:endParaRPr lang="en-US" dirty="0"/>
          </a:p>
          <a:p>
            <a:pPr lvl="0" algn="just" rtl="1">
              <a:lnSpc>
                <a:spcPct val="160000"/>
              </a:lnSpc>
            </a:pPr>
            <a:r>
              <a:rPr lang="ar-SA" dirty="0"/>
              <a:t>حداكثر استفاده از مواد اولیه داخلی؛  </a:t>
            </a:r>
            <a:endParaRPr lang="en-US" dirty="0"/>
          </a:p>
          <a:p>
            <a:pPr lvl="0" algn="just" rtl="1">
              <a:lnSpc>
                <a:spcPct val="160000"/>
              </a:lnSpc>
            </a:pPr>
            <a:r>
              <a:rPr lang="ar-SA" dirty="0"/>
              <a:t>حداكثر استفاده از منابع داخلی در مراحل مهندسی، احداث و بهره‌برداری؛</a:t>
            </a:r>
            <a:endParaRPr lang="en-US" dirty="0"/>
          </a:p>
          <a:p>
            <a:pPr lvl="0" algn="just" rtl="1">
              <a:lnSpc>
                <a:spcPct val="160000"/>
              </a:lnSpc>
            </a:pPr>
            <a:r>
              <a:rPr lang="ar-SA" dirty="0"/>
              <a:t>كاهش مستمر آلودگی‌های زیست محیطی و دستیابی به استانداردهای جهانی این صنعت؛</a:t>
            </a:r>
            <a:endParaRPr lang="en-US" dirty="0"/>
          </a:p>
          <a:p>
            <a:pPr algn="just" rtl="1">
              <a:lnSpc>
                <a:spcPct val="160000"/>
              </a:lnSpc>
            </a:pPr>
            <a:r>
              <a:rPr lang="ar-SA" dirty="0"/>
              <a:t>صدور فناوری و دانش فنی به كشورهای در حال توسعه و همسایه</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1129</TotalTime>
  <Words>1530</Words>
  <Application>Microsoft Office PowerPoint</Application>
  <PresentationFormat>On-screen Show (4:3)</PresentationFormat>
  <Paragraphs>165</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Oriel</vt:lpstr>
      <vt:lpstr>PowerPoint Presentation</vt:lpstr>
      <vt:lpstr> صنعت فولاد در کشور</vt:lpstr>
      <vt:lpstr>اهمیت صنعت فولاد</vt:lpstr>
      <vt:lpstr>PowerPoint Presentation</vt:lpstr>
      <vt:lpstr>تاریخچه</vt:lpstr>
      <vt:lpstr>روش های تولید فولاد</vt:lpstr>
      <vt:lpstr>PowerPoint Presentation</vt:lpstr>
      <vt:lpstr>PowerPoint Presentation</vt:lpstr>
      <vt:lpstr>اهداف كلان توسعه صنعت فولاد ایران طی برنامه چهارم توسعه </vt:lpstr>
      <vt:lpstr>PowerPoint Presentation</vt:lpstr>
      <vt:lpstr>دلايل عمده بازنگري جدي در استراتژي توسعه در فولاد </vt:lpstr>
      <vt:lpstr>PowerPoint Presentation</vt:lpstr>
      <vt:lpstr>صادرات و واردات در صنعت فولاد</vt:lpstr>
      <vt:lpstr>برترین های صنعت فولاد جهان در سال 2012</vt:lpstr>
      <vt:lpstr>PowerPoint Presentation</vt:lpstr>
      <vt:lpstr>PowerPoint Presentation</vt:lpstr>
      <vt:lpstr>PowerPoint Presentation</vt:lpstr>
      <vt:lpstr>شرکت های تولید کننده فولاد در ایران</vt:lpstr>
      <vt:lpstr>رتبه بندی شرکت های ایرانی تولیدکننده فولاد</vt:lpstr>
      <vt:lpstr>مجتمع فولاد  مبارکه</vt:lpstr>
      <vt:lpstr>استراتژی های کلان مجتمع فولاد مبارکه</vt:lpstr>
      <vt:lpstr>PowerPoint Presentation</vt:lpstr>
      <vt:lpstr>PowerPoint Presentation</vt:lpstr>
      <vt:lpstr>PowerPoint Presentation</vt:lpstr>
      <vt:lpstr>شرکت فولاد خوزستان</vt:lpstr>
      <vt:lpstr>PowerPoint Presentation</vt:lpstr>
      <vt:lpstr>ماموریت </vt:lpstr>
      <vt:lpstr>استراتژی های  کلان فرآیند  مدیریت توسعه و تکنولوژی فولاد خوزستان</vt:lpstr>
      <vt:lpstr>ارزش سهام شرکت فولاد خوزستان</vt:lpstr>
      <vt:lpstr>طرح های توسعه شركت فولاد خوزستان تا پایان سال 95</vt:lpstr>
      <vt:lpstr>PowerPoint Presentation</vt:lpstr>
      <vt:lpstr>وضعیت اشتغال در شرکت فولاد خوزستان</vt:lpstr>
      <vt:lpstr>شركت ذوب آهن اصفهان</vt:lpstr>
      <vt:lpstr>PowerPoint Presentation</vt:lpstr>
      <vt:lpstr>PowerPoint Presentation</vt:lpstr>
      <vt:lpstr>PowerPoint Presentation</vt:lpstr>
      <vt:lpstr>PowerPoint Presentation</vt:lpstr>
      <vt:lpstr>PowerPoint Presentation</vt:lpstr>
      <vt:lpstr>شرکت آرسلور میتال</vt:lpstr>
      <vt:lpstr>استراتژی شرکت آرسلور میتال</vt:lpstr>
      <vt:lpstr>چشم‌انداز ده سال آینده شرکت آرسلور میتال</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Win-Peyman</cp:lastModifiedBy>
  <cp:revision>18</cp:revision>
  <dcterms:created xsi:type="dcterms:W3CDTF">2013-11-26T11:43:16Z</dcterms:created>
  <dcterms:modified xsi:type="dcterms:W3CDTF">2016-11-17T04:52:55Z</dcterms:modified>
</cp:coreProperties>
</file>