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354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4" r:id="rId16"/>
    <p:sldId id="373" r:id="rId17"/>
    <p:sldId id="375" r:id="rId18"/>
    <p:sldId id="372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90" r:id="rId32"/>
    <p:sldId id="389" r:id="rId33"/>
    <p:sldId id="391" r:id="rId34"/>
    <p:sldId id="392" r:id="rId35"/>
    <p:sldId id="393" r:id="rId36"/>
    <p:sldId id="39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849D7"/>
    <a:srgbClr val="669900"/>
    <a:srgbClr val="C9C9FF"/>
    <a:srgbClr val="C9E0A8"/>
    <a:srgbClr val="99CCFF"/>
    <a:srgbClr val="FFFFFF"/>
    <a:srgbClr val="53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77994" autoAdjust="0"/>
  </p:normalViewPr>
  <p:slideViewPr>
    <p:cSldViewPr>
      <p:cViewPr>
        <p:scale>
          <a:sx n="66" d="100"/>
          <a:sy n="6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B4A55-1465-44D2-AFCA-EEC0952F66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EC9EB-1340-4B38-AADF-D286D2889055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5368F-9012-4206-A734-BADD1CAA8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5368F-9012-4206-A734-BADD1CAA8D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2F3F238-7284-45B4-80BE-722D5E17DE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BC5EC-B71A-4641-A9BF-F0DAC04D85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0DE47-A4CB-4978-9573-E731C22EA2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2FF39A7A-6BCC-4A9A-B2BF-6F52BB67DE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Nazanin" pitchFamily="2" charset="-78"/>
              </a:defRPr>
            </a:lvl1pPr>
            <a:lvl2pPr algn="r" rtl="1">
              <a:defRPr>
                <a:cs typeface="B Nazanin" pitchFamily="2" charset="-78"/>
              </a:defRPr>
            </a:lvl2pPr>
            <a:lvl3pPr algn="r" rtl="1">
              <a:defRPr>
                <a:cs typeface="B Nazanin" pitchFamily="2" charset="-78"/>
              </a:defRPr>
            </a:lvl3pPr>
            <a:lvl4pPr algn="r" rtl="1">
              <a:defRPr>
                <a:cs typeface="B Nazanin" pitchFamily="2" charset="-78"/>
              </a:defRPr>
            </a:lvl4pPr>
            <a:lvl5pPr algn="r" rtl="1">
              <a:defRPr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229666-BE68-4A17-844A-459E25B8F8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1A1C79-1AD2-42C5-8E3D-30633E054A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4407D-0E2D-422F-9522-3EA5B6A95E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55B0F0-ACBC-4C17-A057-F6C8356AFD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FFB63F-114A-4810-9538-A02ADFC95F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3EBC95-616A-4CE9-84F0-4A7DE36990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0FD9EF-7F94-4C1F-B171-919402B3C9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6B2602-0612-4EBD-BEE0-80B58596B6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9B3CFED1-CC11-4716-AFD2-1D7143407E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itchFamily="2" charset="-78"/>
              </a:rPr>
              <a:t>بسم لله ارحمن ارحیم</a:t>
            </a:r>
            <a:endParaRPr lang="en-US" b="1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ثبات:  با کنترل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اغلب اوقات عمليات فقط زماني که يک شرط خاص برقرار باشد بايد اجرا شوند.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200" dirty="0" smtClean="0"/>
              <a:t>اين مساله شبيه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</a:rPr>
              <a:t>if</a:t>
            </a:r>
            <a:r>
              <a:rPr lang="fa-IR" altLang="ko-KR" sz="2200" dirty="0" smtClean="0"/>
              <a:t> در زبان هاي برنامه نويسي است.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در سيستم هاي ديجيتال شرط با يک سيگنال کنترلي 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Control Signal)</a:t>
            </a:r>
            <a:r>
              <a:rPr lang="fa-IR" altLang="ko-KR" sz="2400" dirty="0" smtClean="0"/>
              <a:t> يا تابع کنترلي انجام مي‌شود</a:t>
            </a:r>
            <a:r>
              <a:rPr lang="en-US" altLang="ko-KR" sz="2400" dirty="0" smtClean="0"/>
              <a:t>.</a:t>
            </a:r>
            <a:endParaRPr lang="fa-IR" altLang="ko-KR" sz="2400" dirty="0" smtClean="0"/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200" dirty="0" smtClean="0"/>
              <a:t>تابع کنترلي به شکل زير نشان داده مي‌شود:</a:t>
            </a:r>
            <a:endParaRPr lang="en-US" altLang="ko-KR" sz="2200" dirty="0" smtClean="0">
              <a:ea typeface="굴림" pitchFamily="34" charset="-127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>
              <a:ea typeface="굴림" pitchFamily="34" charset="-127"/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P: R2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 R1</a:t>
            </a:r>
          </a:p>
          <a:p>
            <a:pPr lvl="1" algn="just" fontAlgn="auto">
              <a:spcAft>
                <a:spcPts val="0"/>
              </a:spcAft>
              <a:buNone/>
              <a:defRPr/>
            </a:pPr>
            <a:endParaRPr lang="en-US" altLang="ko-KR" sz="2400" dirty="0" smtClean="0">
              <a:sym typeface="Symbol" pitchFamily="18" charset="2"/>
            </a:endParaRPr>
          </a:p>
          <a:p>
            <a:pPr lvl="1" algn="just" fontAlgn="auto">
              <a:spcAft>
                <a:spcPts val="0"/>
              </a:spcAft>
              <a:buNone/>
              <a:defRPr/>
            </a:pPr>
            <a:r>
              <a:rPr lang="fa-IR" altLang="ko-KR" sz="2400" dirty="0" smtClean="0">
                <a:sym typeface="Symbol" pitchFamily="18" charset="2"/>
              </a:rPr>
              <a:t>بدين معني که اگر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P</a:t>
            </a:r>
            <a:r>
              <a:rPr lang="fa-IR" altLang="ko-KR" sz="2400" dirty="0" smtClean="0">
                <a:sym typeface="Symbol" pitchFamily="18" charset="2"/>
              </a:rPr>
              <a:t> برابر 1 بود انتقال از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R1</a:t>
            </a:r>
            <a:r>
              <a:rPr lang="fa-IR" altLang="ko-KR" sz="2400" dirty="0" smtClean="0">
                <a:sym typeface="Symbol" pitchFamily="18" charset="2"/>
              </a:rPr>
              <a:t> به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R2</a:t>
            </a:r>
            <a:r>
              <a:rPr lang="fa-IR" altLang="ko-KR" sz="2400" dirty="0" smtClean="0">
                <a:sym typeface="Symbol" pitchFamily="18" charset="2"/>
              </a:rPr>
              <a:t> انجام شود. يا:</a:t>
            </a:r>
            <a:endParaRPr lang="en-US" altLang="ko-KR" sz="2400" dirty="0" smtClean="0">
              <a:ea typeface="굴림" pitchFamily="34" charset="-127"/>
              <a:sym typeface="Symbol" pitchFamily="18" charset="2"/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if (P = 1)  then  (R2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 R1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)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ثبات: مدار سخت افزاری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1425" y="1477963"/>
            <a:ext cx="1501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111000"/>
              </a:lnSpc>
            </a:pPr>
            <a:r>
              <a:rPr kumimoji="1" lang="en-US" altLang="ko-KR" sz="200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P:  R2</a:t>
            </a:r>
            <a:r>
              <a:rPr kumimoji="1" lang="en-US" altLang="ko-KR" sz="2000">
                <a:ea typeface="굴림" pitchFamily="34" charset="-127"/>
                <a:cs typeface="Times New Roman" pitchFamily="18" charset="0"/>
              </a:rPr>
              <a:t> </a:t>
            </a:r>
            <a:r>
              <a:rPr kumimoji="1" lang="en-US" altLang="ko-KR" sz="2000">
                <a:ea typeface="굴림" pitchFamily="34" charset="-127"/>
                <a:cs typeface="Nazanin" pitchFamily="2" charset="-78"/>
                <a:sym typeface="Symbol" pitchFamily="18" charset="2"/>
              </a:rPr>
              <a:t> </a:t>
            </a:r>
            <a:r>
              <a:rPr kumimoji="1" lang="en-US" altLang="ko-KR" sz="2000">
                <a:latin typeface="Symbol" pitchFamily="18" charset="2"/>
                <a:ea typeface="굴림" pitchFamily="34" charset="-127"/>
              </a:rPr>
              <a:t></a:t>
            </a:r>
            <a:r>
              <a:rPr kumimoji="1" lang="en-US" altLang="ko-KR" sz="2000">
                <a:latin typeface="Times New Roman" pitchFamily="18" charset="0"/>
                <a:ea typeface="굴림" pitchFamily="34" charset="-127"/>
              </a:rPr>
              <a:t>R1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0038" y="2686050"/>
            <a:ext cx="1141412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101000"/>
              </a:lnSpc>
            </a:pPr>
            <a:r>
              <a:rPr kumimoji="1" lang="fa-IR" altLang="ko-KR" sz="2000" dirty="0">
                <a:ea typeface="굴림" pitchFamily="34" charset="-127"/>
                <a:cs typeface="B Nazanin" pitchFamily="2" charset="-78"/>
              </a:rPr>
              <a:t>بلوک دياگرام</a:t>
            </a:r>
            <a:endParaRPr kumimoji="1" lang="en-US" altLang="ko-KR" sz="2000" dirty="0"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7613" y="4148138"/>
            <a:ext cx="151447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101000"/>
              </a:lnSpc>
            </a:pPr>
            <a:r>
              <a:rPr kumimoji="1" lang="fa-IR" altLang="ko-KR" sz="2000" dirty="0">
                <a:ea typeface="굴림" pitchFamily="34" charset="-127"/>
                <a:cs typeface="B Nazanin" pitchFamily="2" charset="-78"/>
              </a:rPr>
              <a:t>دياگرام زمان‌بندي</a:t>
            </a:r>
            <a:endParaRPr kumimoji="1" lang="en-US" altLang="ko-KR" sz="2000" dirty="0"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08525" y="2235200"/>
            <a:ext cx="279400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48563" y="2781300"/>
            <a:ext cx="5953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Clock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3175" y="4814888"/>
            <a:ext cx="1598613" cy="260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40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Transfer occurs here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373688" y="4830763"/>
            <a:ext cx="644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005513" y="4613275"/>
            <a:ext cx="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32225" y="2640013"/>
            <a:ext cx="1019175" cy="4857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59463" y="2787650"/>
            <a:ext cx="1339850" cy="1809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54750" y="2751138"/>
            <a:ext cx="407988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R2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72163" y="3241675"/>
            <a:ext cx="1339850" cy="190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57925" y="3213100"/>
            <a:ext cx="407988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R1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29063" y="2667000"/>
            <a:ext cx="860425" cy="857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Control </a:t>
            </a:r>
          </a:p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Circuit</a:t>
            </a:r>
          </a:p>
          <a:p>
            <a:pPr defTabSz="762000" eaLnBrk="0" hangingPunct="0">
              <a:lnSpc>
                <a:spcPct val="90000"/>
              </a:lnSpc>
            </a:pPr>
            <a:endParaRPr kumimoji="1" lang="en-US" altLang="ko-KR" sz="1400" b="1">
              <a:solidFill>
                <a:srgbClr val="000000"/>
              </a:solidFill>
              <a:ea typeface="굴림" pitchFamily="34" charset="-127"/>
            </a:endParaRP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400" b="1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519863" y="2962275"/>
            <a:ext cx="1587" cy="274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21288" y="2646363"/>
            <a:ext cx="546100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Load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22825" y="2657475"/>
            <a:ext cx="300038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P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851400" y="2882900"/>
            <a:ext cx="993775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6457950" y="3105150"/>
            <a:ext cx="130175" cy="44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40500" y="3021013"/>
            <a:ext cx="274638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n</a:t>
            </a: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148138" y="4005263"/>
            <a:ext cx="1058862" cy="209550"/>
          </a:xfrm>
          <a:custGeom>
            <a:avLst/>
            <a:gdLst>
              <a:gd name="T0" fmla="*/ 0 w 593"/>
              <a:gd name="T1" fmla="*/ 2147483647 h 185"/>
              <a:gd name="T2" fmla="*/ 2147483647 w 593"/>
              <a:gd name="T3" fmla="*/ 2147483647 h 185"/>
              <a:gd name="T4" fmla="*/ 2147483647 w 593"/>
              <a:gd name="T5" fmla="*/ 0 h 185"/>
              <a:gd name="T6" fmla="*/ 2147483647 w 593"/>
              <a:gd name="T7" fmla="*/ 0 h 185"/>
              <a:gd name="T8" fmla="*/ 2147483647 w 593"/>
              <a:gd name="T9" fmla="*/ 2147483647 h 185"/>
              <a:gd name="T10" fmla="*/ 2147483647 w 593"/>
              <a:gd name="T11" fmla="*/ 2147483647 h 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3" h="185">
                <a:moveTo>
                  <a:pt x="0" y="184"/>
                </a:moveTo>
                <a:lnTo>
                  <a:pt x="136" y="184"/>
                </a:lnTo>
                <a:lnTo>
                  <a:pt x="136" y="0"/>
                </a:lnTo>
                <a:lnTo>
                  <a:pt x="320" y="0"/>
                </a:lnTo>
                <a:lnTo>
                  <a:pt x="320" y="184"/>
                </a:lnTo>
                <a:lnTo>
                  <a:pt x="592" y="1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Arc 24"/>
          <p:cNvSpPr>
            <a:spLocks/>
          </p:cNvSpPr>
          <p:nvPr/>
        </p:nvSpPr>
        <p:spPr bwMode="auto">
          <a:xfrm>
            <a:off x="5159375" y="4000500"/>
            <a:ext cx="107950" cy="85725"/>
          </a:xfrm>
          <a:custGeom>
            <a:avLst/>
            <a:gdLst>
              <a:gd name="T0" fmla="*/ 25495263 w 17464"/>
              <a:gd name="T1" fmla="*/ 4914479 h 21600"/>
              <a:gd name="T2" fmla="*/ 0 w 17464"/>
              <a:gd name="T3" fmla="*/ 4888159 h 21600"/>
              <a:gd name="T4" fmla="*/ 12922852 w 174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0" y="19702"/>
                </a:cubicBezTo>
              </a:path>
              <a:path w="17464" h="21600" stroke="0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0" y="19702"/>
                </a:cubicBezTo>
                <a:lnTo>
                  <a:pt x="8852" y="0"/>
                </a:lnTo>
                <a:lnTo>
                  <a:pt x="17463" y="19808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205413" y="4005263"/>
            <a:ext cx="801687" cy="209550"/>
          </a:xfrm>
          <a:custGeom>
            <a:avLst/>
            <a:gdLst>
              <a:gd name="T0" fmla="*/ 0 w 449"/>
              <a:gd name="T1" fmla="*/ 0 h 185"/>
              <a:gd name="T2" fmla="*/ 2147483647 w 449"/>
              <a:gd name="T3" fmla="*/ 0 h 185"/>
              <a:gd name="T4" fmla="*/ 2147483647 w 449"/>
              <a:gd name="T5" fmla="*/ 2147483647 h 185"/>
              <a:gd name="T6" fmla="*/ 2147483647 w 449"/>
              <a:gd name="T7" fmla="*/ 2147483647 h 1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9" h="185">
                <a:moveTo>
                  <a:pt x="0" y="0"/>
                </a:moveTo>
                <a:lnTo>
                  <a:pt x="176" y="0"/>
                </a:lnTo>
                <a:lnTo>
                  <a:pt x="176" y="184"/>
                </a:lnTo>
                <a:lnTo>
                  <a:pt x="448" y="1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>
            <a:off x="5957888" y="4000500"/>
            <a:ext cx="109537" cy="85725"/>
          </a:xfrm>
          <a:custGeom>
            <a:avLst/>
            <a:gdLst>
              <a:gd name="T0" fmla="*/ 27027910 w 17464"/>
              <a:gd name="T1" fmla="*/ 4914479 h 21600"/>
              <a:gd name="T2" fmla="*/ 0 w 17464"/>
              <a:gd name="T3" fmla="*/ 4888159 h 21600"/>
              <a:gd name="T4" fmla="*/ 13699639 w 1746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0" y="19702"/>
                </a:cubicBezTo>
              </a:path>
              <a:path w="17464" h="21600" stroke="0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0" y="19702"/>
                </a:cubicBezTo>
                <a:lnTo>
                  <a:pt x="8852" y="0"/>
                </a:lnTo>
                <a:lnTo>
                  <a:pt x="17463" y="19808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6011863" y="4067175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005513" y="4005263"/>
            <a:ext cx="1455737" cy="209550"/>
          </a:xfrm>
          <a:custGeom>
            <a:avLst/>
            <a:gdLst>
              <a:gd name="T0" fmla="*/ 0 w 817"/>
              <a:gd name="T1" fmla="*/ 0 h 185"/>
              <a:gd name="T2" fmla="*/ 2147483647 w 817"/>
              <a:gd name="T3" fmla="*/ 0 h 185"/>
              <a:gd name="T4" fmla="*/ 2147483647 w 817"/>
              <a:gd name="T5" fmla="*/ 2147483647 h 185"/>
              <a:gd name="T6" fmla="*/ 2147483647 w 817"/>
              <a:gd name="T7" fmla="*/ 2147483647 h 185"/>
              <a:gd name="T8" fmla="*/ 2147483647 w 817"/>
              <a:gd name="T9" fmla="*/ 0 h 185"/>
              <a:gd name="T10" fmla="*/ 2147483647 w 817"/>
              <a:gd name="T11" fmla="*/ 0 h 185"/>
              <a:gd name="T12" fmla="*/ 2147483647 w 817"/>
              <a:gd name="T13" fmla="*/ 2147483647 h 185"/>
              <a:gd name="T14" fmla="*/ 2147483647 w 817"/>
              <a:gd name="T15" fmla="*/ 2147483647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17" h="185">
                <a:moveTo>
                  <a:pt x="0" y="0"/>
                </a:moveTo>
                <a:lnTo>
                  <a:pt x="184" y="0"/>
                </a:lnTo>
                <a:lnTo>
                  <a:pt x="184" y="184"/>
                </a:lnTo>
                <a:lnTo>
                  <a:pt x="456" y="184"/>
                </a:lnTo>
                <a:lnTo>
                  <a:pt x="456" y="0"/>
                </a:lnTo>
                <a:lnTo>
                  <a:pt x="640" y="0"/>
                </a:lnTo>
                <a:lnTo>
                  <a:pt x="640" y="184"/>
                </a:lnTo>
                <a:lnTo>
                  <a:pt x="816" y="1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90900" y="4111625"/>
            <a:ext cx="631825" cy="284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Clock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05188" y="4529138"/>
            <a:ext cx="550862" cy="28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Load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076700" y="4625975"/>
            <a:ext cx="11128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5197475" y="4421188"/>
            <a:ext cx="107950" cy="209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305425" y="4418013"/>
            <a:ext cx="2155825" cy="204787"/>
          </a:xfrm>
          <a:custGeom>
            <a:avLst/>
            <a:gdLst>
              <a:gd name="T0" fmla="*/ 0 w 1225"/>
              <a:gd name="T1" fmla="*/ 0 h 177"/>
              <a:gd name="T2" fmla="*/ 2147483647 w 1225"/>
              <a:gd name="T3" fmla="*/ 0 h 177"/>
              <a:gd name="T4" fmla="*/ 2147483647 w 1225"/>
              <a:gd name="T5" fmla="*/ 2147483647 h 177"/>
              <a:gd name="T6" fmla="*/ 2147483647 w 1225"/>
              <a:gd name="T7" fmla="*/ 2147483647 h 1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5" h="177">
                <a:moveTo>
                  <a:pt x="0" y="0"/>
                </a:moveTo>
                <a:lnTo>
                  <a:pt x="408" y="0"/>
                </a:lnTo>
                <a:lnTo>
                  <a:pt x="456" y="176"/>
                </a:lnTo>
                <a:lnTo>
                  <a:pt x="1224" y="176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26025" y="3752850"/>
            <a:ext cx="239713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t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737225" y="3762375"/>
            <a:ext cx="441325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t+1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7100888" y="2824163"/>
            <a:ext cx="101600" cy="109537"/>
          </a:xfrm>
          <a:custGeom>
            <a:avLst/>
            <a:gdLst>
              <a:gd name="T0" fmla="*/ 2147483647 w 57"/>
              <a:gd name="T1" fmla="*/ 0 h 97"/>
              <a:gd name="T2" fmla="*/ 0 w 57"/>
              <a:gd name="T3" fmla="*/ 2147483647 h 97"/>
              <a:gd name="T4" fmla="*/ 2147483647 w 57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" h="97">
                <a:moveTo>
                  <a:pt x="56" y="0"/>
                </a:moveTo>
                <a:lnTo>
                  <a:pt x="0" y="56"/>
                </a:lnTo>
                <a:lnTo>
                  <a:pt x="56" y="96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7205663" y="2894013"/>
            <a:ext cx="29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5208588" y="4048125"/>
            <a:ext cx="0" cy="1555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7107238" y="3278188"/>
            <a:ext cx="101600" cy="109537"/>
          </a:xfrm>
          <a:custGeom>
            <a:avLst/>
            <a:gdLst>
              <a:gd name="T0" fmla="*/ 2147483647 w 57"/>
              <a:gd name="T1" fmla="*/ 0 h 97"/>
              <a:gd name="T2" fmla="*/ 0 w 57"/>
              <a:gd name="T3" fmla="*/ 2147483647 h 97"/>
              <a:gd name="T4" fmla="*/ 2147483647 w 57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" h="97">
                <a:moveTo>
                  <a:pt x="56" y="0"/>
                </a:moveTo>
                <a:lnTo>
                  <a:pt x="0" y="56"/>
                </a:lnTo>
                <a:lnTo>
                  <a:pt x="56" y="96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7400925" y="2400300"/>
            <a:ext cx="0" cy="933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7210425" y="3333750"/>
            <a:ext cx="190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4419600" y="241935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4429125" y="2419350"/>
            <a:ext cx="0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353300" y="284797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703359" y="5334000"/>
            <a:ext cx="490724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kumimoji="1" lang="fa-IR" altLang="ko-KR" sz="20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 </a:t>
            </a:r>
            <a:endParaRPr kumimoji="1" lang="fa-IR" altLang="ko-KR" sz="2000" dirty="0" smtClean="0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  <a:p>
            <a:pPr algn="r" rtl="1" eaLnBrk="0" hangingPunct="0">
              <a:lnSpc>
                <a:spcPct val="90000"/>
              </a:lnSpc>
              <a:buFontTx/>
              <a:buChar char="•"/>
            </a:pPr>
            <a:r>
              <a:rPr kumimoji="1" lang="fa-IR" altLang="ko-KR" sz="2000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فرض مي شود است که ثبات ها حساس به لبه مثبت هستند</a:t>
            </a:r>
            <a:endParaRPr kumimoji="1" lang="en-US" altLang="ko-KR" sz="2000" dirty="0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ثبات: همزمانی چند عمل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ko-KR" sz="2400" dirty="0" smtClean="0"/>
              <a:t>اگر تعداد دو يا بيشتر عمليات همزمان انجام شود:</a:t>
            </a:r>
          </a:p>
          <a:p>
            <a:pPr lvl="1"/>
            <a:r>
              <a:rPr lang="fa-IR" altLang="ko-KR" sz="2200" dirty="0" smtClean="0"/>
              <a:t> آن‌ها را با کاما (،) از هم جدا مي‌کنيم</a:t>
            </a:r>
          </a:p>
          <a:p>
            <a:endParaRPr lang="en-US" altLang="ko-KR" sz="2400" dirty="0" smtClean="0">
              <a:ea typeface="굴림" pitchFamily="34" charset="-127"/>
            </a:endParaRPr>
          </a:p>
          <a:p>
            <a:pPr lvl="1" algn="l">
              <a:buNone/>
            </a:pP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P:  R3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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R5,</a:t>
            </a:r>
            <a:r>
              <a:rPr lang="en-US" altLang="ko-KR" sz="2400" dirty="0" smtClean="0">
                <a:solidFill>
                  <a:schemeClr val="bg2"/>
                </a:solidFill>
                <a:latin typeface="Times New Roman" pitchFamily="18" charset="0"/>
                <a:ea typeface="굴림" pitchFamily="34" charset="-127"/>
                <a:sym typeface="Symbol" pitchFamily="18" charset="2"/>
              </a:rPr>
              <a:t>,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MAR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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 IR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 </a:t>
            </a:r>
          </a:p>
          <a:p>
            <a:pPr lvl="1">
              <a:buNone/>
            </a:pPr>
            <a:endParaRPr lang="en-US" altLang="ko-KR" sz="2400" dirty="0" smtClean="0">
              <a:latin typeface="Times New Roman" pitchFamily="18" charset="0"/>
              <a:ea typeface="굴림" pitchFamily="34" charset="-127"/>
              <a:sym typeface="Symbol" pitchFamily="18" charset="2"/>
            </a:endParaRPr>
          </a:p>
          <a:p>
            <a:r>
              <a:rPr lang="fa-IR" altLang="ko-KR" sz="2400" dirty="0" smtClean="0">
                <a:sym typeface="Symbol" pitchFamily="18" charset="2"/>
              </a:rPr>
              <a:t>در اينجا اگر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P=1</a:t>
            </a:r>
            <a:r>
              <a:rPr lang="fa-IR" altLang="ko-KR" sz="2400" dirty="0" smtClean="0">
                <a:sym typeface="Symbol" pitchFamily="18" charset="2"/>
              </a:rPr>
              <a:t> باشد، به طور همزمان انتقالات زیر انجام می شود:</a:t>
            </a:r>
          </a:p>
          <a:p>
            <a:pPr lvl="1"/>
            <a:endParaRPr lang="fa-IR" altLang="ko-KR" sz="2200" dirty="0" smtClean="0">
              <a:sym typeface="Symbol" pitchFamily="18" charset="2"/>
            </a:endParaRPr>
          </a:p>
          <a:p>
            <a:pPr lvl="1"/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R5</a:t>
            </a:r>
            <a:r>
              <a:rPr lang="fa-IR" altLang="ko-KR" sz="2200" dirty="0" smtClean="0">
                <a:sym typeface="Symbol" pitchFamily="18" charset="2"/>
              </a:rPr>
              <a:t> به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R3</a:t>
            </a:r>
            <a:endParaRPr lang="fa-IR" altLang="ko-KR" sz="2200" dirty="0" smtClean="0">
              <a:latin typeface="Times New Roman" pitchFamily="18" charset="0"/>
              <a:ea typeface="굴림" pitchFamily="34" charset="-127"/>
              <a:sym typeface="Symbol" pitchFamily="18" charset="2"/>
            </a:endParaRPr>
          </a:p>
          <a:p>
            <a:pPr lvl="1"/>
            <a:r>
              <a:rPr lang="fa-IR" altLang="ko-KR" sz="2200" dirty="0" smtClean="0">
                <a:sym typeface="Symbol" pitchFamily="18" charset="2"/>
              </a:rPr>
              <a:t>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IR</a:t>
            </a:r>
            <a:r>
              <a:rPr lang="fa-IR" altLang="ko-KR" sz="2200" dirty="0" smtClean="0">
                <a:sym typeface="Symbol" pitchFamily="18" charset="2"/>
              </a:rPr>
              <a:t> به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MAR</a:t>
            </a:r>
            <a:endParaRPr lang="en-US" altLang="ko-KR" sz="2200" dirty="0" smtClean="0">
              <a:ea typeface="굴림" pitchFamily="34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ثبات: خلاصه دستورالعمل ها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52500" y="2667000"/>
          <a:ext cx="74294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88"/>
                <a:gridCol w="3110023"/>
                <a:gridCol w="2902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سمبل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توضیح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مثال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حروف (و</a:t>
                      </a:r>
                      <a:r>
                        <a:rPr lang="fa-IR" b="1" baseline="0" dirty="0" smtClean="0">
                          <a:latin typeface="Times" pitchFamily="18" charset="0"/>
                          <a:cs typeface="B Nazanin" pitchFamily="2" charset="-78"/>
                        </a:rPr>
                        <a:t> ارقام)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یک ثبات</a:t>
                      </a:r>
                      <a:r>
                        <a:rPr lang="fa-IR" b="1" baseline="0" dirty="0" smtClean="0">
                          <a:latin typeface="Times" pitchFamily="18" charset="0"/>
                          <a:cs typeface="B Nazanin" pitchFamily="2" charset="-78"/>
                        </a:rPr>
                        <a:t> را مشخص می کند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  MAR     R2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پرانتز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بخشی از یک ثبات</a:t>
                      </a:r>
                      <a:r>
                        <a:rPr lang="fa-IR" b="1" baseline="0" dirty="0" smtClean="0">
                          <a:latin typeface="Times" pitchFamily="18" charset="0"/>
                          <a:cs typeface="B Nazanin" pitchFamily="2" charset="-78"/>
                        </a:rPr>
                        <a:t> را مشخص می کند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  R2(0-7)   R2(L)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پیکان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انتقال اطلاعات را مشخص</a:t>
                      </a:r>
                      <a:r>
                        <a:rPr lang="fa-IR" b="1" baseline="0" dirty="0" smtClean="0">
                          <a:latin typeface="Times" pitchFamily="18" charset="0"/>
                          <a:cs typeface="B Nazanin" pitchFamily="2" charset="-78"/>
                        </a:rPr>
                        <a:t> می کند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  </a:t>
                      </a:r>
                      <a:r>
                        <a:rPr lang="en-US" b="1" baseline="0" dirty="0" smtClean="0">
                          <a:latin typeface="Times" pitchFamily="18" charset="0"/>
                          <a:cs typeface="B Nazanin" pitchFamily="2" charset="-78"/>
                        </a:rPr>
                        <a:t> </a:t>
                      </a:r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R2 </a:t>
                      </a:r>
                      <a:r>
                        <a:rPr lang="en-US" altLang="ko-KR" sz="1800" b="1" dirty="0" smtClean="0">
                          <a:latin typeface="Times" pitchFamily="18" charset="0"/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 R1</a:t>
                      </a:r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</a:t>
                      </a:r>
                      <a:r>
                        <a:rPr lang="en-US" b="1" dirty="0" smtClean="0">
                          <a:latin typeface="Times" pitchFamily="18" charset="0"/>
                          <a:ea typeface="AVGmdBU"/>
                          <a:cs typeface="B Nazanin" pitchFamily="2" charset="-78"/>
                        </a:rPr>
                        <a:t> 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کاما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latin typeface="Times" pitchFamily="18" charset="0"/>
                          <a:cs typeface="B Nazanin" pitchFamily="2" charset="-78"/>
                        </a:rPr>
                        <a:t>دو ریز عمل را از هم جدا می کند</a:t>
                      </a:r>
                      <a:endParaRPr lang="en-US" b="1" dirty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   R2 </a:t>
                      </a:r>
                      <a:r>
                        <a:rPr lang="en-US" altLang="ko-KR" sz="1800" b="1" dirty="0" smtClean="0">
                          <a:latin typeface="Times" pitchFamily="18" charset="0"/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 R1</a:t>
                      </a:r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</a:t>
                      </a:r>
                      <a:r>
                        <a:rPr lang="en-US" b="1" dirty="0" smtClean="0">
                          <a:latin typeface="Times" pitchFamily="18" charset="0"/>
                          <a:ea typeface="AVGmdBU"/>
                          <a:cs typeface="B Nazanin" pitchFamily="2" charset="-78"/>
                        </a:rPr>
                        <a:t>,</a:t>
                      </a:r>
                      <a:r>
                        <a:rPr lang="en-US" b="1" baseline="0" dirty="0" smtClean="0">
                          <a:latin typeface="Times" pitchFamily="18" charset="0"/>
                          <a:ea typeface="AVGmdBU"/>
                          <a:cs typeface="B Nazanin" pitchFamily="2" charset="-78"/>
                        </a:rPr>
                        <a:t> </a:t>
                      </a:r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R1 </a:t>
                      </a:r>
                      <a:r>
                        <a:rPr lang="en-US" altLang="ko-KR" sz="1800" b="1" dirty="0" smtClean="0">
                          <a:latin typeface="Times" pitchFamily="18" charset="0"/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 R2</a:t>
                      </a:r>
                      <a:r>
                        <a:rPr lang="en-US" b="1" dirty="0" smtClean="0">
                          <a:latin typeface="Times" pitchFamily="18" charset="0"/>
                          <a:cs typeface="B Nazanin" pitchFamily="2" charset="-78"/>
                        </a:rPr>
                        <a:t> </a:t>
                      </a:r>
                      <a:r>
                        <a:rPr lang="en-US" b="1" dirty="0" smtClean="0">
                          <a:latin typeface="Times" pitchFamily="18" charset="0"/>
                          <a:ea typeface="AVGmdBU"/>
                          <a:cs typeface="B Nazanin" pitchFamily="2" charset="-78"/>
                        </a:rPr>
                        <a:t> </a:t>
                      </a:r>
                      <a:endParaRPr lang="en-US" b="1" dirty="0" smtClean="0">
                        <a:latin typeface="Times" pitchFamily="18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گذرگاهی: ارتباط بین ثبات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 smtClean="0"/>
              <a:t>وجود ثبات</a:t>
            </a:r>
            <a:r>
              <a:rPr lang="fa-IR" sz="200" dirty="0" smtClean="0"/>
              <a:t> </a:t>
            </a:r>
            <a:r>
              <a:rPr lang="fa-IR" dirty="0" smtClean="0"/>
              <a:t>های زیاد در کامپیوتر دیجیتال</a:t>
            </a:r>
          </a:p>
          <a:p>
            <a:pPr lvl="1" algn="justLow"/>
            <a:r>
              <a:rPr lang="fa-IR" dirty="0" smtClean="0"/>
              <a:t>نیاز به مسیرهای انتقال اطلاعات</a:t>
            </a:r>
          </a:p>
          <a:p>
            <a:pPr lvl="2"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sym typeface="Symbol" pitchFamily="18" charset="2"/>
              </a:rPr>
              <a:t>براي اتصال 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n</a:t>
            </a:r>
            <a:r>
              <a:rPr lang="fa-IR" altLang="ko-KR" dirty="0" smtClean="0">
                <a:sym typeface="Symbol" pitchFamily="18" charset="2"/>
              </a:rPr>
              <a:t> ثبات به يکديگر به </a:t>
            </a:r>
            <a:r>
              <a:rPr lang="en-US" altLang="ko-KR" dirty="0" smtClean="0">
                <a:sym typeface="Symbol" pitchFamily="18" charset="2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n(n-1)</a:t>
            </a:r>
            <a:r>
              <a:rPr lang="en-US" altLang="ko-KR" dirty="0" smtClean="0">
                <a:ea typeface="굴림" pitchFamily="34" charset="-127"/>
                <a:sym typeface="Symbol" pitchFamily="18" charset="2"/>
              </a:rPr>
              <a:t> </a:t>
            </a:r>
            <a:r>
              <a:rPr lang="fa-IR" altLang="ko-KR" dirty="0" smtClean="0">
                <a:sym typeface="Symbol" pitchFamily="18" charset="2"/>
              </a:rPr>
              <a:t>خط ارتباطي نياز است.</a:t>
            </a:r>
            <a:r>
              <a:rPr lang="en-US" altLang="ko-KR" dirty="0" smtClean="0">
                <a:ea typeface="굴림" pitchFamily="34" charset="-127"/>
                <a:sym typeface="Symbol" pitchFamily="18" charset="2"/>
              </a:rPr>
              <a:t> </a:t>
            </a:r>
            <a:endParaRPr lang="fa-IR" altLang="ko-KR" dirty="0" smtClean="0">
              <a:sym typeface="Symbol" pitchFamily="18" charset="2"/>
            </a:endParaRPr>
          </a:p>
          <a:p>
            <a:pPr lvl="2"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sym typeface="Wingdings" pitchFamily="2" charset="2"/>
              </a:rPr>
              <a:t>هزينه: 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Wingdings" pitchFamily="2" charset="2"/>
              </a:rPr>
              <a:t>O(n</a:t>
            </a:r>
            <a:r>
              <a:rPr lang="en-US" altLang="ko-KR" baseline="30000" dirty="0" smtClean="0">
                <a:latin typeface="Times New Roman" pitchFamily="18" charset="0"/>
                <a:ea typeface="굴림" pitchFamily="34" charset="-127"/>
                <a:sym typeface="Wingdings" pitchFamily="2" charset="2"/>
              </a:rPr>
              <a:t>2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Wingdings" pitchFamily="2" charset="2"/>
              </a:rPr>
              <a:t>) </a:t>
            </a:r>
          </a:p>
          <a:p>
            <a:pPr lvl="2" algn="justLow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dirty="0" smtClean="0">
                <a:sym typeface="Symbol" pitchFamily="18" charset="2"/>
              </a:rPr>
              <a:t>براي سيستم‌هاي با تعداد ثبات زياد عملي نيست</a:t>
            </a:r>
            <a:endParaRPr lang="en-US" altLang="ko-KR" dirty="0" smtClean="0">
              <a:ea typeface="굴림" pitchFamily="34" charset="-127"/>
              <a:sym typeface="Symbol" pitchFamily="18" charset="2"/>
            </a:endParaRP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sym typeface="Symbol" pitchFamily="18" charset="2"/>
              </a:rPr>
              <a:t>راه حل: </a:t>
            </a:r>
          </a:p>
          <a:p>
            <a:pPr lvl="1"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sym typeface="Symbol" pitchFamily="18" charset="2"/>
              </a:rPr>
              <a:t>استفاده از يک مجموعه مدار متمرکز (متشکل از یک گروه از سیم ها) به نام </a:t>
            </a:r>
            <a:r>
              <a:rPr lang="fa-IR" altLang="ko-KR" b="1" dirty="0" smtClean="0">
                <a:solidFill>
                  <a:srgbClr val="FF0000"/>
                </a:solidFill>
                <a:sym typeface="Symbol" pitchFamily="18" charset="2"/>
              </a:rPr>
              <a:t>گذرگاه مشترک </a:t>
            </a:r>
            <a:r>
              <a:rPr lang="fa-IR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(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bus</a:t>
            </a:r>
            <a:r>
              <a:rPr lang="fa-IR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)</a:t>
            </a:r>
            <a:r>
              <a:rPr lang="fa-IR" altLang="ko-KR" dirty="0" smtClean="0">
                <a:sym typeface="Symbol" pitchFamily="18" charset="2"/>
              </a:rPr>
              <a:t> براي انتقال اطلاعات</a:t>
            </a:r>
          </a:p>
          <a:p>
            <a:pPr lvl="1"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sym typeface="Symbol" pitchFamily="18" charset="2"/>
              </a:rPr>
              <a:t>نیاز به مدارهاي کنترلي براي تعيين اینکه کدام ثبات، ثبات منبع و کدام ثبات مقصد است </a:t>
            </a:r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گذرگاهی: </a:t>
            </a:r>
            <a:r>
              <a:rPr lang="fa-IR" sz="2800" dirty="0" smtClean="0"/>
              <a:t>ساخت سیستم گذرگاه مشترک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استفاده از مالتی پلکسر</a:t>
            </a:r>
          </a:p>
          <a:p>
            <a:r>
              <a:rPr lang="fa-IR" dirty="0" smtClean="0"/>
              <a:t>استفاده از بافر سه حالته</a:t>
            </a:r>
          </a:p>
          <a:p>
            <a:endParaRPr lang="fa-IR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sym typeface="Symbol" pitchFamily="18" charset="2"/>
              </a:rPr>
              <a:t>نمایش انتقال ثبات از طريق گذرگاه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ea typeface="굴림" pitchFamily="34" charset="-127"/>
                <a:sym typeface="Symbol" pitchFamily="18" charset="2"/>
              </a:rPr>
              <a:t>وجود گذرگاه به طور ضمنی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altLang="ko-KR" dirty="0" smtClean="0">
              <a:ea typeface="굴림" pitchFamily="34" charset="-127"/>
              <a:sym typeface="Symbol" pitchFamily="18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dirty="0" smtClean="0">
                <a:ea typeface="굴림" pitchFamily="34" charset="-127"/>
                <a:sym typeface="Symbol" pitchFamily="18" charset="2"/>
              </a:rPr>
              <a:t>بیان وجود به طور صریح</a:t>
            </a:r>
            <a:endParaRPr lang="en-US" altLang="ko-KR" dirty="0" smtClean="0">
              <a:ea typeface="굴림" pitchFamily="34" charset="-127"/>
              <a:sym typeface="Symbol" pitchFamily="18" charset="2"/>
            </a:endParaRPr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1752600" y="4343400"/>
            <a:ext cx="11096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111000"/>
              </a:lnSpc>
            </a:pP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R2 </a:t>
            </a:r>
            <a:r>
              <a:rPr kumimoji="1" lang="en-US" altLang="ko-KR" sz="2000" dirty="0">
                <a:latin typeface="Symbol" pitchFamily="18" charset="2"/>
                <a:ea typeface="굴림" pitchFamily="34" charset="-127"/>
                <a:cs typeface="Times New Roman" pitchFamily="18" charset="0"/>
              </a:rPr>
              <a:t></a:t>
            </a: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R1</a:t>
            </a:r>
          </a:p>
        </p:txBody>
      </p:sp>
      <p:sp>
        <p:nvSpPr>
          <p:cNvPr id="186" name="Rectangle 5"/>
          <p:cNvSpPr>
            <a:spLocks noChangeArrowheads="1"/>
          </p:cNvSpPr>
          <p:nvPr/>
        </p:nvSpPr>
        <p:spPr bwMode="auto">
          <a:xfrm>
            <a:off x="1736725" y="5532438"/>
            <a:ext cx="2606675" cy="563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111000"/>
              </a:lnSpc>
            </a:pP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BUS</a:t>
            </a:r>
            <a:r>
              <a:rPr kumimoji="1" lang="en-US" altLang="ko-KR" sz="2000" dirty="0">
                <a:ea typeface="굴림" pitchFamily="34" charset="-127"/>
                <a:cs typeface="Times New Roman" pitchFamily="18" charset="0"/>
              </a:rPr>
              <a:t> </a:t>
            </a:r>
            <a:r>
              <a:rPr kumimoji="1" lang="en-US" altLang="ko-KR" sz="2000" dirty="0">
                <a:latin typeface="Symbol" pitchFamily="18" charset="2"/>
                <a:ea typeface="굴림" pitchFamily="34" charset="-127"/>
                <a:cs typeface="Times New Roman" pitchFamily="18" charset="0"/>
              </a:rPr>
              <a:t></a:t>
            </a: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R1, R2 </a:t>
            </a:r>
            <a:r>
              <a:rPr kumimoji="1" lang="en-US" altLang="ko-KR" sz="2000" dirty="0"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BUS</a:t>
            </a:r>
            <a:endParaRPr kumimoji="1" lang="en-US" altLang="ko-KR" sz="1000" dirty="0">
              <a:latin typeface="Times New Roman" pitchFamily="18" charset="0"/>
              <a:ea typeface="굴림" pitchFamily="34" charset="-127"/>
              <a:cs typeface="Times New Roman" pitchFamily="18" charset="0"/>
              <a:sym typeface="Symbol" pitchFamily="18" charset="2"/>
            </a:endParaRPr>
          </a:p>
          <a:p>
            <a:pPr defTabSz="762000" eaLnBrk="0" hangingPunct="0">
              <a:lnSpc>
                <a:spcPct val="111000"/>
              </a:lnSpc>
            </a:pPr>
            <a:endParaRPr kumimoji="1" lang="en-US" altLang="ko-KR" sz="1000" dirty="0">
              <a:ea typeface="굴림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انتقال گذرگاهی: مالتی پلکسر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 smtClean="0"/>
              <a:t>راه اول ساخت سیستم گذرگاه مشترک</a:t>
            </a:r>
          </a:p>
          <a:p>
            <a:pPr lvl="1"/>
            <a:r>
              <a:rPr lang="fa-IR" sz="2400" dirty="0" smtClean="0"/>
              <a:t>استفاده از مالتی پلکسر</a:t>
            </a:r>
          </a:p>
          <a:p>
            <a:pPr lvl="1"/>
            <a:r>
              <a:rPr lang="fa-IR" sz="2400" dirty="0" smtClean="0"/>
              <a:t>سیستم گذرگاه مشترک برای چهار ثبات چهار بیتی</a:t>
            </a:r>
          </a:p>
          <a:p>
            <a:pPr lvl="1"/>
            <a:r>
              <a:rPr lang="en-US" sz="2400" dirty="0" smtClean="0"/>
              <a:t>k</a:t>
            </a:r>
            <a:r>
              <a:rPr lang="fa-IR" sz="2400" dirty="0" smtClean="0"/>
              <a:t> ثبات </a:t>
            </a:r>
            <a:r>
              <a:rPr lang="en-US" sz="2400" dirty="0" smtClean="0"/>
              <a:t>n</a:t>
            </a:r>
            <a:r>
              <a:rPr lang="fa-IR" sz="2400" dirty="0" smtClean="0"/>
              <a:t> بیتی : </a:t>
            </a:r>
            <a:r>
              <a:rPr lang="en-US" sz="2400" dirty="0" smtClean="0"/>
              <a:t>n</a:t>
            </a:r>
            <a:r>
              <a:rPr lang="fa-IR" sz="2400" dirty="0" smtClean="0"/>
              <a:t> مالتی پلکسر </a:t>
            </a:r>
            <a:r>
              <a:rPr lang="en-US" sz="2400" dirty="0" smtClean="0"/>
              <a:t>k:1</a:t>
            </a:r>
            <a:endParaRPr lang="en-US" sz="24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950149" y="3962400"/>
            <a:ext cx="4965251" cy="2755900"/>
            <a:chOff x="723" y="2197"/>
            <a:chExt cx="4988" cy="142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321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282" y="229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533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94" y="229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745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707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956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919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442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415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654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28" y="229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866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842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078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054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576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537" y="229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788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749" y="229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4000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960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212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4172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4710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4671" y="229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4922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4885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5134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5094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346" y="2298"/>
              <a:ext cx="187" cy="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5306" y="229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321" y="2769"/>
              <a:ext cx="822" cy="2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rc 40"/>
            <p:cNvSpPr>
              <a:spLocks/>
            </p:cNvSpPr>
            <p:nvPr/>
          </p:nvSpPr>
          <p:spPr bwMode="auto">
            <a:xfrm>
              <a:off x="1405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1452" y="2393"/>
              <a:ext cx="0" cy="3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rc 42"/>
            <p:cNvSpPr>
              <a:spLocks/>
            </p:cNvSpPr>
            <p:nvPr/>
          </p:nvSpPr>
          <p:spPr bwMode="auto">
            <a:xfrm>
              <a:off x="1617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1664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rc 44"/>
            <p:cNvSpPr>
              <a:spLocks/>
            </p:cNvSpPr>
            <p:nvPr/>
          </p:nvSpPr>
          <p:spPr bwMode="auto">
            <a:xfrm>
              <a:off x="1829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1875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46"/>
            <p:cNvSpPr>
              <a:spLocks/>
            </p:cNvSpPr>
            <p:nvPr/>
          </p:nvSpPr>
          <p:spPr bwMode="auto">
            <a:xfrm>
              <a:off x="2041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2087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293" y="2197"/>
              <a:ext cx="94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Register A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415" y="2197"/>
              <a:ext cx="945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Register B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550" y="2197"/>
              <a:ext cx="94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 dirty="0">
                  <a:solidFill>
                    <a:srgbClr val="000000"/>
                  </a:solidFill>
                  <a:ea typeface="굴림" pitchFamily="34" charset="-127"/>
                </a:rPr>
                <a:t>Register C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4686" y="2197"/>
              <a:ext cx="945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Register D</a:t>
              </a: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1494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B</a:t>
              </a: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1707" y="2574"/>
              <a:ext cx="291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C</a:t>
              </a: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930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D</a:t>
              </a: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596" y="2591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820" y="2591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2053" y="2591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1</a:t>
              </a: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1494" y="2802"/>
              <a:ext cx="479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 x1</a:t>
              </a:r>
            </a:p>
            <a:p>
              <a:pPr defTabSz="762000" hangingPunct="0">
                <a:lnSpc>
                  <a:spcPct val="90000"/>
                </a:lnSpc>
              </a:pPr>
              <a:endParaRPr kumimoji="1" lang="en-US" altLang="ko-KR" sz="1200" b="1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1494" y="2879"/>
              <a:ext cx="52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MUX</a:t>
              </a:r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1171" y="2827"/>
              <a:ext cx="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1246" y="2955"/>
              <a:ext cx="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1240" y="2958"/>
              <a:ext cx="0" cy="2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>
              <a:off x="1165" y="2830"/>
              <a:ext cx="0" cy="3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64"/>
            <p:cNvSpPr>
              <a:spLocks noChangeShapeType="1"/>
            </p:cNvSpPr>
            <p:nvPr/>
          </p:nvSpPr>
          <p:spPr bwMode="auto">
            <a:xfrm>
              <a:off x="960" y="3143"/>
              <a:ext cx="359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5"/>
            <p:cNvSpPr>
              <a:spLocks noChangeShapeType="1"/>
            </p:cNvSpPr>
            <p:nvPr/>
          </p:nvSpPr>
          <p:spPr bwMode="auto">
            <a:xfrm flipV="1">
              <a:off x="960" y="3235"/>
              <a:ext cx="3669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6"/>
            <p:cNvSpPr>
              <a:spLocks noChangeShapeType="1"/>
            </p:cNvSpPr>
            <p:nvPr/>
          </p:nvSpPr>
          <p:spPr bwMode="auto">
            <a:xfrm>
              <a:off x="1738" y="3048"/>
              <a:ext cx="0" cy="3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67"/>
            <p:cNvSpPr>
              <a:spLocks noChangeArrowheads="1"/>
            </p:cNvSpPr>
            <p:nvPr/>
          </p:nvSpPr>
          <p:spPr bwMode="auto">
            <a:xfrm>
              <a:off x="1209" y="3223"/>
              <a:ext cx="37" cy="2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auto">
            <a:xfrm>
              <a:off x="1134" y="3129"/>
              <a:ext cx="37" cy="22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2442" y="2769"/>
              <a:ext cx="823" cy="2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rc 70"/>
            <p:cNvSpPr>
              <a:spLocks/>
            </p:cNvSpPr>
            <p:nvPr/>
          </p:nvSpPr>
          <p:spPr bwMode="auto">
            <a:xfrm>
              <a:off x="2751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1"/>
            <p:cNvSpPr>
              <a:spLocks noChangeShapeType="1"/>
            </p:cNvSpPr>
            <p:nvPr/>
          </p:nvSpPr>
          <p:spPr bwMode="auto">
            <a:xfrm>
              <a:off x="2798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>
              <a:off x="2963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73"/>
            <p:cNvSpPr>
              <a:spLocks noChangeShapeType="1"/>
            </p:cNvSpPr>
            <p:nvPr/>
          </p:nvSpPr>
          <p:spPr bwMode="auto">
            <a:xfrm>
              <a:off x="3009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rc 74"/>
            <p:cNvSpPr>
              <a:spLocks/>
            </p:cNvSpPr>
            <p:nvPr/>
          </p:nvSpPr>
          <p:spPr bwMode="auto">
            <a:xfrm>
              <a:off x="3175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>
              <a:off x="3221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6"/>
            <p:cNvSpPr>
              <a:spLocks noChangeArrowheads="1"/>
            </p:cNvSpPr>
            <p:nvPr/>
          </p:nvSpPr>
          <p:spPr bwMode="auto">
            <a:xfrm>
              <a:off x="2628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B</a:t>
              </a:r>
            </a:p>
          </p:txBody>
        </p: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2842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C</a:t>
              </a:r>
            </a:p>
          </p:txBody>
        </p:sp>
        <p:sp>
          <p:nvSpPr>
            <p:cNvPr id="76" name="Rectangle 78"/>
            <p:cNvSpPr>
              <a:spLocks noChangeArrowheads="1"/>
            </p:cNvSpPr>
            <p:nvPr/>
          </p:nvSpPr>
          <p:spPr bwMode="auto">
            <a:xfrm>
              <a:off x="3054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D</a:t>
              </a:r>
            </a:p>
          </p:txBody>
        </p:sp>
        <p:sp>
          <p:nvSpPr>
            <p:cNvPr id="77" name="Rectangle 79"/>
            <p:cNvSpPr>
              <a:spLocks noChangeArrowheads="1"/>
            </p:cNvSpPr>
            <p:nvPr/>
          </p:nvSpPr>
          <p:spPr bwMode="auto">
            <a:xfrm>
              <a:off x="2714" y="2591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2939" y="2591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79" name="Rectangle 81"/>
            <p:cNvSpPr>
              <a:spLocks noChangeArrowheads="1"/>
            </p:cNvSpPr>
            <p:nvPr/>
          </p:nvSpPr>
          <p:spPr bwMode="auto">
            <a:xfrm>
              <a:off x="3177" y="2591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2</a:t>
              </a:r>
            </a:p>
          </p:txBody>
        </p:sp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2628" y="2802"/>
              <a:ext cx="479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 x1</a:t>
              </a:r>
            </a:p>
            <a:p>
              <a:pPr defTabSz="762000" hangingPunct="0">
                <a:lnSpc>
                  <a:spcPct val="90000"/>
                </a:lnSpc>
              </a:pPr>
              <a:endParaRPr kumimoji="1" lang="en-US" altLang="ko-KR" sz="1200" b="1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2628" y="2879"/>
              <a:ext cx="52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MUX</a:t>
              </a:r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2305" y="2827"/>
              <a:ext cx="1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2380" y="2955"/>
              <a:ext cx="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>
              <a:off x="2374" y="2958"/>
              <a:ext cx="0" cy="2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>
              <a:off x="2299" y="2830"/>
              <a:ext cx="0" cy="3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 flipH="1">
              <a:off x="2860" y="3041"/>
              <a:ext cx="0" cy="25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9"/>
            <p:cNvSpPr>
              <a:spLocks noChangeArrowheads="1"/>
            </p:cNvSpPr>
            <p:nvPr/>
          </p:nvSpPr>
          <p:spPr bwMode="auto">
            <a:xfrm>
              <a:off x="2330" y="3223"/>
              <a:ext cx="50" cy="2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0"/>
            <p:cNvSpPr>
              <a:spLocks noChangeArrowheads="1"/>
            </p:cNvSpPr>
            <p:nvPr/>
          </p:nvSpPr>
          <p:spPr bwMode="auto">
            <a:xfrm>
              <a:off x="2256" y="3129"/>
              <a:ext cx="49" cy="22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91"/>
            <p:cNvSpPr>
              <a:spLocks noChangeArrowheads="1"/>
            </p:cNvSpPr>
            <p:nvPr/>
          </p:nvSpPr>
          <p:spPr bwMode="auto">
            <a:xfrm>
              <a:off x="3576" y="2769"/>
              <a:ext cx="823" cy="2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rc 92"/>
            <p:cNvSpPr>
              <a:spLocks/>
            </p:cNvSpPr>
            <p:nvPr/>
          </p:nvSpPr>
          <p:spPr bwMode="auto">
            <a:xfrm>
              <a:off x="3872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93"/>
            <p:cNvSpPr>
              <a:spLocks noChangeShapeType="1"/>
            </p:cNvSpPr>
            <p:nvPr/>
          </p:nvSpPr>
          <p:spPr bwMode="auto">
            <a:xfrm>
              <a:off x="3919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rc 94"/>
            <p:cNvSpPr>
              <a:spLocks/>
            </p:cNvSpPr>
            <p:nvPr/>
          </p:nvSpPr>
          <p:spPr bwMode="auto">
            <a:xfrm>
              <a:off x="4084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5"/>
            <p:cNvSpPr>
              <a:spLocks noChangeShapeType="1"/>
            </p:cNvSpPr>
            <p:nvPr/>
          </p:nvSpPr>
          <p:spPr bwMode="auto">
            <a:xfrm>
              <a:off x="4131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rc 96"/>
            <p:cNvSpPr>
              <a:spLocks/>
            </p:cNvSpPr>
            <p:nvPr/>
          </p:nvSpPr>
          <p:spPr bwMode="auto">
            <a:xfrm>
              <a:off x="4296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4343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98"/>
            <p:cNvSpPr>
              <a:spLocks noChangeArrowheads="1"/>
            </p:cNvSpPr>
            <p:nvPr/>
          </p:nvSpPr>
          <p:spPr bwMode="auto">
            <a:xfrm>
              <a:off x="3749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B</a:t>
              </a:r>
            </a:p>
          </p:txBody>
        </p:sp>
        <p:sp>
          <p:nvSpPr>
            <p:cNvPr id="97" name="Rectangle 99"/>
            <p:cNvSpPr>
              <a:spLocks noChangeArrowheads="1"/>
            </p:cNvSpPr>
            <p:nvPr/>
          </p:nvSpPr>
          <p:spPr bwMode="auto">
            <a:xfrm>
              <a:off x="3960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C</a:t>
              </a:r>
            </a:p>
          </p:txBody>
        </p:sp>
        <p:sp>
          <p:nvSpPr>
            <p:cNvPr id="98" name="Rectangle 100"/>
            <p:cNvSpPr>
              <a:spLocks noChangeArrowheads="1"/>
            </p:cNvSpPr>
            <p:nvPr/>
          </p:nvSpPr>
          <p:spPr bwMode="auto">
            <a:xfrm>
              <a:off x="4185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D</a:t>
              </a:r>
            </a:p>
          </p:txBody>
        </p:sp>
        <p:sp>
          <p:nvSpPr>
            <p:cNvPr id="99" name="Rectangle 101"/>
            <p:cNvSpPr>
              <a:spLocks noChangeArrowheads="1"/>
            </p:cNvSpPr>
            <p:nvPr/>
          </p:nvSpPr>
          <p:spPr bwMode="auto">
            <a:xfrm>
              <a:off x="3850" y="2591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100" name="Rectangle 102"/>
            <p:cNvSpPr>
              <a:spLocks noChangeArrowheads="1"/>
            </p:cNvSpPr>
            <p:nvPr/>
          </p:nvSpPr>
          <p:spPr bwMode="auto">
            <a:xfrm>
              <a:off x="4072" y="2591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101" name="Rectangle 103"/>
            <p:cNvSpPr>
              <a:spLocks noChangeArrowheads="1"/>
            </p:cNvSpPr>
            <p:nvPr/>
          </p:nvSpPr>
          <p:spPr bwMode="auto">
            <a:xfrm>
              <a:off x="4309" y="2591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3</a:t>
              </a:r>
            </a:p>
          </p:txBody>
        </p:sp>
        <p:sp>
          <p:nvSpPr>
            <p:cNvPr id="102" name="Rectangle 104"/>
            <p:cNvSpPr>
              <a:spLocks noChangeArrowheads="1"/>
            </p:cNvSpPr>
            <p:nvPr/>
          </p:nvSpPr>
          <p:spPr bwMode="auto">
            <a:xfrm>
              <a:off x="3749" y="2802"/>
              <a:ext cx="479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 x1</a:t>
              </a:r>
            </a:p>
            <a:p>
              <a:pPr defTabSz="762000" hangingPunct="0">
                <a:lnSpc>
                  <a:spcPct val="90000"/>
                </a:lnSpc>
              </a:pPr>
              <a:endParaRPr kumimoji="1" lang="en-US" altLang="ko-KR" sz="1200" b="1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/>
          </p:nvSpPr>
          <p:spPr bwMode="auto">
            <a:xfrm>
              <a:off x="3749" y="2879"/>
              <a:ext cx="52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MUX</a:t>
              </a:r>
            </a:p>
          </p:txBody>
        </p:sp>
        <p:sp>
          <p:nvSpPr>
            <p:cNvPr id="104" name="Line 106"/>
            <p:cNvSpPr>
              <a:spLocks noChangeShapeType="1"/>
            </p:cNvSpPr>
            <p:nvPr/>
          </p:nvSpPr>
          <p:spPr bwMode="auto">
            <a:xfrm>
              <a:off x="3439" y="2827"/>
              <a:ext cx="1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>
              <a:off x="3502" y="2955"/>
              <a:ext cx="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8"/>
            <p:cNvSpPr>
              <a:spLocks noChangeShapeType="1"/>
            </p:cNvSpPr>
            <p:nvPr/>
          </p:nvSpPr>
          <p:spPr bwMode="auto">
            <a:xfrm>
              <a:off x="3495" y="2958"/>
              <a:ext cx="0" cy="2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>
              <a:off x="3433" y="2830"/>
              <a:ext cx="0" cy="3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 flipH="1">
              <a:off x="3994" y="3052"/>
              <a:ext cx="0" cy="2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11"/>
            <p:cNvSpPr>
              <a:spLocks noChangeArrowheads="1"/>
            </p:cNvSpPr>
            <p:nvPr/>
          </p:nvSpPr>
          <p:spPr bwMode="auto">
            <a:xfrm>
              <a:off x="3464" y="3223"/>
              <a:ext cx="50" cy="2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12"/>
            <p:cNvSpPr>
              <a:spLocks noChangeArrowheads="1"/>
            </p:cNvSpPr>
            <p:nvPr/>
          </p:nvSpPr>
          <p:spPr bwMode="auto">
            <a:xfrm>
              <a:off x="3390" y="3129"/>
              <a:ext cx="49" cy="22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113"/>
            <p:cNvSpPr>
              <a:spLocks noChangeArrowheads="1"/>
            </p:cNvSpPr>
            <p:nvPr/>
          </p:nvSpPr>
          <p:spPr bwMode="auto">
            <a:xfrm>
              <a:off x="4710" y="2769"/>
              <a:ext cx="823" cy="2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rc 114"/>
            <p:cNvSpPr>
              <a:spLocks/>
            </p:cNvSpPr>
            <p:nvPr/>
          </p:nvSpPr>
          <p:spPr bwMode="auto">
            <a:xfrm>
              <a:off x="5006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>
              <a:off x="5053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rc 116"/>
            <p:cNvSpPr>
              <a:spLocks/>
            </p:cNvSpPr>
            <p:nvPr/>
          </p:nvSpPr>
          <p:spPr bwMode="auto">
            <a:xfrm>
              <a:off x="5218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>
              <a:off x="5265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Arc 118"/>
            <p:cNvSpPr>
              <a:spLocks/>
            </p:cNvSpPr>
            <p:nvPr/>
          </p:nvSpPr>
          <p:spPr bwMode="auto">
            <a:xfrm>
              <a:off x="5430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>
              <a:off x="5477" y="2675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20"/>
            <p:cNvSpPr>
              <a:spLocks noChangeArrowheads="1"/>
            </p:cNvSpPr>
            <p:nvPr/>
          </p:nvSpPr>
          <p:spPr bwMode="auto">
            <a:xfrm>
              <a:off x="4885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B</a:t>
              </a:r>
            </a:p>
          </p:txBody>
        </p:sp>
        <p:sp>
          <p:nvSpPr>
            <p:cNvPr id="119" name="Rectangle 121"/>
            <p:cNvSpPr>
              <a:spLocks noChangeArrowheads="1"/>
            </p:cNvSpPr>
            <p:nvPr/>
          </p:nvSpPr>
          <p:spPr bwMode="auto">
            <a:xfrm>
              <a:off x="5094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C</a:t>
              </a:r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5319" y="2574"/>
              <a:ext cx="29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D</a:t>
              </a:r>
            </a:p>
          </p:txBody>
        </p:sp>
        <p:sp>
          <p:nvSpPr>
            <p:cNvPr id="121" name="Rectangle 123"/>
            <p:cNvSpPr>
              <a:spLocks noChangeArrowheads="1"/>
            </p:cNvSpPr>
            <p:nvPr/>
          </p:nvSpPr>
          <p:spPr bwMode="auto">
            <a:xfrm>
              <a:off x="4982" y="2591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122" name="Rectangle 124"/>
            <p:cNvSpPr>
              <a:spLocks noChangeArrowheads="1"/>
            </p:cNvSpPr>
            <p:nvPr/>
          </p:nvSpPr>
          <p:spPr bwMode="auto">
            <a:xfrm>
              <a:off x="5209" y="2591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123" name="Rectangle 125"/>
            <p:cNvSpPr>
              <a:spLocks noChangeArrowheads="1"/>
            </p:cNvSpPr>
            <p:nvPr/>
          </p:nvSpPr>
          <p:spPr bwMode="auto">
            <a:xfrm>
              <a:off x="5444" y="2591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</a:t>
              </a:r>
            </a:p>
          </p:txBody>
        </p:sp>
        <p:sp>
          <p:nvSpPr>
            <p:cNvPr id="124" name="Rectangle 126"/>
            <p:cNvSpPr>
              <a:spLocks noChangeArrowheads="1"/>
            </p:cNvSpPr>
            <p:nvPr/>
          </p:nvSpPr>
          <p:spPr bwMode="auto">
            <a:xfrm>
              <a:off x="4883" y="2802"/>
              <a:ext cx="478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 x1</a:t>
              </a:r>
            </a:p>
            <a:p>
              <a:pPr defTabSz="762000" hangingPunct="0">
                <a:lnSpc>
                  <a:spcPct val="90000"/>
                </a:lnSpc>
              </a:pPr>
              <a:endParaRPr kumimoji="1" lang="en-US" altLang="ko-KR" sz="1200" b="1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125" name="Rectangle 127"/>
            <p:cNvSpPr>
              <a:spLocks noChangeArrowheads="1"/>
            </p:cNvSpPr>
            <p:nvPr/>
          </p:nvSpPr>
          <p:spPr bwMode="auto">
            <a:xfrm>
              <a:off x="4883" y="2879"/>
              <a:ext cx="522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MUX</a:t>
              </a:r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>
              <a:off x="4561" y="2827"/>
              <a:ext cx="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>
              <a:off x="4636" y="2955"/>
              <a:ext cx="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>
              <a:off x="4629" y="2958"/>
              <a:ext cx="0" cy="2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4555" y="2830"/>
              <a:ext cx="0" cy="3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>
              <a:off x="5128" y="3052"/>
              <a:ext cx="0" cy="3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Arc 133"/>
            <p:cNvSpPr>
              <a:spLocks/>
            </p:cNvSpPr>
            <p:nvPr/>
          </p:nvSpPr>
          <p:spPr bwMode="auto">
            <a:xfrm>
              <a:off x="2539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2586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rc 135"/>
            <p:cNvSpPr>
              <a:spLocks/>
            </p:cNvSpPr>
            <p:nvPr/>
          </p:nvSpPr>
          <p:spPr bwMode="auto">
            <a:xfrm>
              <a:off x="2751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36"/>
            <p:cNvSpPr>
              <a:spLocks noChangeShapeType="1"/>
            </p:cNvSpPr>
            <p:nvPr/>
          </p:nvSpPr>
          <p:spPr bwMode="auto">
            <a:xfrm>
              <a:off x="2798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rc 137"/>
            <p:cNvSpPr>
              <a:spLocks/>
            </p:cNvSpPr>
            <p:nvPr/>
          </p:nvSpPr>
          <p:spPr bwMode="auto">
            <a:xfrm>
              <a:off x="2963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3009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rc 139"/>
            <p:cNvSpPr>
              <a:spLocks/>
            </p:cNvSpPr>
            <p:nvPr/>
          </p:nvSpPr>
          <p:spPr bwMode="auto">
            <a:xfrm>
              <a:off x="3175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3221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Arc 141"/>
            <p:cNvSpPr>
              <a:spLocks/>
            </p:cNvSpPr>
            <p:nvPr/>
          </p:nvSpPr>
          <p:spPr bwMode="auto">
            <a:xfrm>
              <a:off x="3661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42"/>
            <p:cNvSpPr>
              <a:spLocks noChangeShapeType="1"/>
            </p:cNvSpPr>
            <p:nvPr/>
          </p:nvSpPr>
          <p:spPr bwMode="auto">
            <a:xfrm>
              <a:off x="3707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rc 143"/>
            <p:cNvSpPr>
              <a:spLocks/>
            </p:cNvSpPr>
            <p:nvPr/>
          </p:nvSpPr>
          <p:spPr bwMode="auto">
            <a:xfrm>
              <a:off x="3872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>
              <a:off x="3919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Arc 145"/>
            <p:cNvSpPr>
              <a:spLocks/>
            </p:cNvSpPr>
            <p:nvPr/>
          </p:nvSpPr>
          <p:spPr bwMode="auto">
            <a:xfrm>
              <a:off x="4084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4131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Arc 147"/>
            <p:cNvSpPr>
              <a:spLocks/>
            </p:cNvSpPr>
            <p:nvPr/>
          </p:nvSpPr>
          <p:spPr bwMode="auto">
            <a:xfrm>
              <a:off x="4296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48"/>
            <p:cNvSpPr>
              <a:spLocks noChangeShapeType="1"/>
            </p:cNvSpPr>
            <p:nvPr/>
          </p:nvSpPr>
          <p:spPr bwMode="auto">
            <a:xfrm>
              <a:off x="4343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Arc 149"/>
            <p:cNvSpPr>
              <a:spLocks/>
            </p:cNvSpPr>
            <p:nvPr/>
          </p:nvSpPr>
          <p:spPr bwMode="auto">
            <a:xfrm>
              <a:off x="4795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150"/>
            <p:cNvSpPr>
              <a:spLocks noChangeShapeType="1"/>
            </p:cNvSpPr>
            <p:nvPr/>
          </p:nvSpPr>
          <p:spPr bwMode="auto">
            <a:xfrm>
              <a:off x="4841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rc 151"/>
            <p:cNvSpPr>
              <a:spLocks/>
            </p:cNvSpPr>
            <p:nvPr/>
          </p:nvSpPr>
          <p:spPr bwMode="auto">
            <a:xfrm>
              <a:off x="5006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5053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Arc 153"/>
            <p:cNvSpPr>
              <a:spLocks/>
            </p:cNvSpPr>
            <p:nvPr/>
          </p:nvSpPr>
          <p:spPr bwMode="auto">
            <a:xfrm>
              <a:off x="5218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>
              <a:off x="5265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Arc 155"/>
            <p:cNvSpPr>
              <a:spLocks/>
            </p:cNvSpPr>
            <p:nvPr/>
          </p:nvSpPr>
          <p:spPr bwMode="auto">
            <a:xfrm>
              <a:off x="5430" y="2427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156"/>
            <p:cNvSpPr>
              <a:spLocks noChangeShapeType="1"/>
            </p:cNvSpPr>
            <p:nvPr/>
          </p:nvSpPr>
          <p:spPr bwMode="auto">
            <a:xfrm>
              <a:off x="5477" y="2393"/>
              <a:ext cx="0" cy="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Arc 157"/>
            <p:cNvSpPr>
              <a:spLocks/>
            </p:cNvSpPr>
            <p:nvPr/>
          </p:nvSpPr>
          <p:spPr bwMode="auto">
            <a:xfrm>
              <a:off x="2539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>
              <a:off x="2586" y="2581"/>
              <a:ext cx="0" cy="1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1657" y="2387"/>
              <a:ext cx="924" cy="189"/>
            </a:xfrm>
            <a:custGeom>
              <a:avLst/>
              <a:gdLst>
                <a:gd name="T0" fmla="*/ 3489 w 593"/>
                <a:gd name="T1" fmla="*/ 62 h 273"/>
                <a:gd name="T2" fmla="*/ 0 w 593"/>
                <a:gd name="T3" fmla="*/ 62 h 273"/>
                <a:gd name="T4" fmla="*/ 0 w 593"/>
                <a:gd name="T5" fmla="*/ 0 h 2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3" h="273">
                  <a:moveTo>
                    <a:pt x="592" y="272"/>
                  </a:moveTo>
                  <a:lnTo>
                    <a:pt x="0" y="27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1869" y="2387"/>
              <a:ext cx="1834" cy="156"/>
            </a:xfrm>
            <a:custGeom>
              <a:avLst/>
              <a:gdLst>
                <a:gd name="T0" fmla="*/ 0 w 1177"/>
                <a:gd name="T1" fmla="*/ 0 h 225"/>
                <a:gd name="T2" fmla="*/ 0 w 1177"/>
                <a:gd name="T3" fmla="*/ 51 h 225"/>
                <a:gd name="T4" fmla="*/ 6932 w 1177"/>
                <a:gd name="T5" fmla="*/ 51 h 2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7" h="225">
                  <a:moveTo>
                    <a:pt x="0" y="0"/>
                  </a:moveTo>
                  <a:lnTo>
                    <a:pt x="0" y="224"/>
                  </a:lnTo>
                  <a:lnTo>
                    <a:pt x="1176" y="22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Arc 161"/>
            <p:cNvSpPr>
              <a:spLocks/>
            </p:cNvSpPr>
            <p:nvPr/>
          </p:nvSpPr>
          <p:spPr bwMode="auto">
            <a:xfrm>
              <a:off x="3661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2"/>
            <p:cNvSpPr>
              <a:spLocks noChangeShapeType="1"/>
            </p:cNvSpPr>
            <p:nvPr/>
          </p:nvSpPr>
          <p:spPr bwMode="auto">
            <a:xfrm>
              <a:off x="3707" y="2548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2081" y="2387"/>
              <a:ext cx="2756" cy="123"/>
            </a:xfrm>
            <a:custGeom>
              <a:avLst/>
              <a:gdLst>
                <a:gd name="T0" fmla="*/ 0 w 1769"/>
                <a:gd name="T1" fmla="*/ 0 h 177"/>
                <a:gd name="T2" fmla="*/ 0 w 1769"/>
                <a:gd name="T3" fmla="*/ 41 h 177"/>
                <a:gd name="T4" fmla="*/ 10415 w 1769"/>
                <a:gd name="T5" fmla="*/ 41 h 1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9" h="177">
                  <a:moveTo>
                    <a:pt x="0" y="0"/>
                  </a:moveTo>
                  <a:lnTo>
                    <a:pt x="0" y="176"/>
                  </a:lnTo>
                  <a:lnTo>
                    <a:pt x="1768" y="1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Arc 164"/>
            <p:cNvSpPr>
              <a:spLocks/>
            </p:cNvSpPr>
            <p:nvPr/>
          </p:nvSpPr>
          <p:spPr bwMode="auto">
            <a:xfrm>
              <a:off x="4795" y="2709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165"/>
            <p:cNvSpPr>
              <a:spLocks noChangeShapeType="1"/>
            </p:cNvSpPr>
            <p:nvPr/>
          </p:nvSpPr>
          <p:spPr bwMode="auto">
            <a:xfrm>
              <a:off x="4841" y="2514"/>
              <a:ext cx="0" cy="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66"/>
            <p:cNvSpPr>
              <a:spLocks noChangeShapeType="1"/>
            </p:cNvSpPr>
            <p:nvPr/>
          </p:nvSpPr>
          <p:spPr bwMode="auto">
            <a:xfrm>
              <a:off x="2866" y="3298"/>
              <a:ext cx="36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67"/>
            <p:cNvSpPr>
              <a:spLocks noChangeShapeType="1"/>
            </p:cNvSpPr>
            <p:nvPr/>
          </p:nvSpPr>
          <p:spPr bwMode="auto">
            <a:xfrm>
              <a:off x="3651" y="3298"/>
              <a:ext cx="3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rc 168"/>
            <p:cNvSpPr>
              <a:spLocks/>
            </p:cNvSpPr>
            <p:nvPr/>
          </p:nvSpPr>
          <p:spPr bwMode="auto">
            <a:xfrm>
              <a:off x="3175" y="3401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169"/>
            <p:cNvSpPr>
              <a:spLocks noChangeShapeType="1"/>
            </p:cNvSpPr>
            <p:nvPr/>
          </p:nvSpPr>
          <p:spPr bwMode="auto">
            <a:xfrm>
              <a:off x="3221" y="3301"/>
              <a:ext cx="0" cy="1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Arc 170"/>
            <p:cNvSpPr>
              <a:spLocks/>
            </p:cNvSpPr>
            <p:nvPr/>
          </p:nvSpPr>
          <p:spPr bwMode="auto">
            <a:xfrm>
              <a:off x="3598" y="3401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171"/>
            <p:cNvSpPr>
              <a:spLocks noChangeShapeType="1"/>
            </p:cNvSpPr>
            <p:nvPr/>
          </p:nvSpPr>
          <p:spPr bwMode="auto">
            <a:xfrm>
              <a:off x="3645" y="3301"/>
              <a:ext cx="0" cy="1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172"/>
            <p:cNvSpPr>
              <a:spLocks noChangeShapeType="1"/>
            </p:cNvSpPr>
            <p:nvPr/>
          </p:nvSpPr>
          <p:spPr bwMode="auto">
            <a:xfrm>
              <a:off x="1735" y="3365"/>
              <a:ext cx="11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Arc 173"/>
            <p:cNvSpPr>
              <a:spLocks/>
            </p:cNvSpPr>
            <p:nvPr/>
          </p:nvSpPr>
          <p:spPr bwMode="auto">
            <a:xfrm>
              <a:off x="2813" y="3401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174"/>
            <p:cNvSpPr>
              <a:spLocks noChangeShapeType="1"/>
            </p:cNvSpPr>
            <p:nvPr/>
          </p:nvSpPr>
          <p:spPr bwMode="auto">
            <a:xfrm>
              <a:off x="2860" y="3367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rc 175"/>
            <p:cNvSpPr>
              <a:spLocks/>
            </p:cNvSpPr>
            <p:nvPr/>
          </p:nvSpPr>
          <p:spPr bwMode="auto">
            <a:xfrm>
              <a:off x="4022" y="3401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176"/>
            <p:cNvSpPr>
              <a:spLocks noChangeShapeType="1"/>
            </p:cNvSpPr>
            <p:nvPr/>
          </p:nvSpPr>
          <p:spPr bwMode="auto">
            <a:xfrm>
              <a:off x="4069" y="3367"/>
              <a:ext cx="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177"/>
            <p:cNvSpPr>
              <a:spLocks noChangeShapeType="1"/>
            </p:cNvSpPr>
            <p:nvPr/>
          </p:nvSpPr>
          <p:spPr bwMode="auto">
            <a:xfrm>
              <a:off x="4075" y="3365"/>
              <a:ext cx="10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178"/>
            <p:cNvSpPr>
              <a:spLocks noChangeArrowheads="1"/>
            </p:cNvSpPr>
            <p:nvPr/>
          </p:nvSpPr>
          <p:spPr bwMode="auto">
            <a:xfrm>
              <a:off x="2979" y="3488"/>
              <a:ext cx="898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4-line bus</a:t>
              </a:r>
            </a:p>
          </p:txBody>
        </p:sp>
        <p:sp>
          <p:nvSpPr>
            <p:cNvPr id="177" name="Rectangle 179"/>
            <p:cNvSpPr>
              <a:spLocks noChangeArrowheads="1"/>
            </p:cNvSpPr>
            <p:nvPr/>
          </p:nvSpPr>
          <p:spPr bwMode="auto">
            <a:xfrm>
              <a:off x="723" y="3078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x</a:t>
              </a:r>
            </a:p>
          </p:txBody>
        </p:sp>
        <p:sp>
          <p:nvSpPr>
            <p:cNvPr id="178" name="Rectangle 180"/>
            <p:cNvSpPr>
              <a:spLocks noChangeArrowheads="1"/>
            </p:cNvSpPr>
            <p:nvPr/>
          </p:nvSpPr>
          <p:spPr bwMode="auto">
            <a:xfrm>
              <a:off x="723" y="3205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y</a:t>
              </a:r>
            </a:p>
          </p:txBody>
        </p:sp>
        <p:sp>
          <p:nvSpPr>
            <p:cNvPr id="180" name="Rectangle 182"/>
            <p:cNvSpPr>
              <a:spLocks noChangeArrowheads="1"/>
            </p:cNvSpPr>
            <p:nvPr/>
          </p:nvSpPr>
          <p:spPr bwMode="auto">
            <a:xfrm>
              <a:off x="1282" y="2762"/>
              <a:ext cx="267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0</a:t>
              </a:r>
            </a:p>
          </p:txBody>
        </p:sp>
        <p:sp>
          <p:nvSpPr>
            <p:cNvPr id="181" name="Rectangle 183"/>
            <p:cNvSpPr>
              <a:spLocks noChangeArrowheads="1"/>
            </p:cNvSpPr>
            <p:nvPr/>
          </p:nvSpPr>
          <p:spPr bwMode="auto">
            <a:xfrm>
              <a:off x="2415" y="276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0</a:t>
              </a:r>
            </a:p>
          </p:txBody>
        </p:sp>
        <p:sp>
          <p:nvSpPr>
            <p:cNvPr id="182" name="Rectangle 184"/>
            <p:cNvSpPr>
              <a:spLocks noChangeArrowheads="1"/>
            </p:cNvSpPr>
            <p:nvPr/>
          </p:nvSpPr>
          <p:spPr bwMode="auto">
            <a:xfrm>
              <a:off x="3537" y="276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0</a:t>
              </a:r>
            </a:p>
          </p:txBody>
        </p:sp>
        <p:sp>
          <p:nvSpPr>
            <p:cNvPr id="183" name="Rectangle 185"/>
            <p:cNvSpPr>
              <a:spLocks noChangeArrowheads="1"/>
            </p:cNvSpPr>
            <p:nvPr/>
          </p:nvSpPr>
          <p:spPr bwMode="auto">
            <a:xfrm>
              <a:off x="4673" y="2762"/>
              <a:ext cx="266" cy="1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0</a:t>
              </a:r>
            </a:p>
          </p:txBody>
        </p:sp>
      </p:grpSp>
      <p:sp>
        <p:nvSpPr>
          <p:cNvPr id="184" name="Rectangle 5"/>
          <p:cNvSpPr>
            <a:spLocks noChangeArrowheads="1"/>
          </p:cNvSpPr>
          <p:nvPr/>
        </p:nvSpPr>
        <p:spPr bwMode="auto">
          <a:xfrm>
            <a:off x="-304800" y="2819400"/>
            <a:ext cx="3546475" cy="3338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algn="ctr" defTabSz="762000" rtl="1" eaLnBrk="0" hangingPunct="0">
              <a:lnSpc>
                <a:spcPct val="102000"/>
              </a:lnSpc>
            </a:pPr>
            <a:r>
              <a:rPr kumimoji="1" lang="fa-IR" altLang="ko-KR" dirty="0">
                <a:ea typeface="굴림" pitchFamily="34" charset="-127"/>
                <a:cs typeface="B Nazanin" pitchFamily="2" charset="-78"/>
              </a:rPr>
              <a:t>از يک ثبات به گذرگاه</a:t>
            </a:r>
            <a:r>
              <a:rPr kumimoji="1" lang="fa-IR" altLang="ko-KR" dirty="0" smtClean="0">
                <a:ea typeface="굴림" pitchFamily="34" charset="-127"/>
                <a:cs typeface="B Nazanin" pitchFamily="2" charset="-78"/>
              </a:rPr>
              <a:t>:</a:t>
            </a:r>
            <a:r>
              <a:rPr kumimoji="1" lang="en-US" altLang="ko-KR" dirty="0" smtClean="0">
                <a:ea typeface="굴림" pitchFamily="34" charset="-127"/>
                <a:cs typeface="B Nazanin" pitchFamily="2" charset="-78"/>
              </a:rPr>
              <a:t>  </a:t>
            </a:r>
            <a:r>
              <a:rPr kumimoji="1" lang="fa-IR" altLang="ko-KR" dirty="0" smtClean="0">
                <a:ea typeface="굴림" pitchFamily="34" charset="-127"/>
                <a:cs typeface="B Nazanin" pitchFamily="2" charset="-78"/>
              </a:rPr>
              <a:t> </a:t>
            </a:r>
            <a:r>
              <a:rPr kumimoji="1" lang="en-US" altLang="ko-KR" dirty="0">
                <a:latin typeface="Times New Roman" pitchFamily="18" charset="0"/>
                <a:ea typeface="굴림" pitchFamily="34" charset="-127"/>
                <a:cs typeface="B Nazanin" pitchFamily="2" charset="-78"/>
              </a:rPr>
              <a:t>BUS </a:t>
            </a:r>
            <a:r>
              <a:rPr kumimoji="1" lang="en-US" altLang="ko-KR" dirty="0">
                <a:latin typeface="Times New Roman" pitchFamily="18" charset="0"/>
                <a:ea typeface="굴림" pitchFamily="34" charset="-127"/>
                <a:cs typeface="B Nazanin" pitchFamily="2" charset="-78"/>
                <a:sym typeface="Symbol" pitchFamily="18" charset="2"/>
              </a:rPr>
              <a:t></a:t>
            </a:r>
            <a:r>
              <a:rPr kumimoji="1" lang="en-US" altLang="ko-KR" dirty="0">
                <a:latin typeface="Times New Roman" pitchFamily="18" charset="0"/>
                <a:ea typeface="굴림" pitchFamily="34" charset="-127"/>
                <a:cs typeface="B Nazanin" pitchFamily="2" charset="-78"/>
              </a:rPr>
              <a:t> R</a:t>
            </a:r>
          </a:p>
        </p:txBody>
      </p:sp>
      <p:grpSp>
        <p:nvGrpSpPr>
          <p:cNvPr id="185" name="Group 186"/>
          <p:cNvGrpSpPr>
            <a:grpSpLocks/>
          </p:cNvGrpSpPr>
          <p:nvPr/>
        </p:nvGrpSpPr>
        <p:grpSpPr bwMode="auto">
          <a:xfrm>
            <a:off x="152400" y="3313113"/>
            <a:ext cx="3200400" cy="1208087"/>
            <a:chOff x="673" y="1501"/>
            <a:chExt cx="5072" cy="509"/>
          </a:xfrm>
        </p:grpSpPr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1171" y="1567"/>
              <a:ext cx="823" cy="8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1131" y="1560"/>
              <a:ext cx="465" cy="1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 dirty="0" smtClean="0">
                  <a:solidFill>
                    <a:srgbClr val="000000"/>
                  </a:solidFill>
                  <a:ea typeface="굴림" pitchFamily="34" charset="-127"/>
                </a:rPr>
                <a:t>A</a:t>
              </a:r>
              <a:endParaRPr kumimoji="1" lang="en-US" altLang="ko-KR" sz="1200" b="1" dirty="0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2293" y="1567"/>
              <a:ext cx="822" cy="8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2265" y="1560"/>
              <a:ext cx="465" cy="1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 dirty="0" smtClean="0">
                  <a:solidFill>
                    <a:srgbClr val="000000"/>
                  </a:solidFill>
                  <a:ea typeface="굴림" pitchFamily="34" charset="-127"/>
                </a:rPr>
                <a:t>B</a:t>
              </a:r>
              <a:endParaRPr kumimoji="1" lang="en-US" altLang="ko-KR" sz="1200" b="1" dirty="0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3427" y="1567"/>
              <a:ext cx="822" cy="8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3400" y="1560"/>
              <a:ext cx="465" cy="1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 dirty="0" smtClean="0">
                  <a:solidFill>
                    <a:srgbClr val="000000"/>
                  </a:solidFill>
                  <a:ea typeface="굴림" pitchFamily="34" charset="-127"/>
                </a:rPr>
                <a:t>C</a:t>
              </a:r>
              <a:endParaRPr kumimoji="1" lang="en-US" altLang="ko-KR" sz="1200" b="1" dirty="0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4561" y="1567"/>
              <a:ext cx="822" cy="8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4521" y="1560"/>
              <a:ext cx="465" cy="1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 dirty="0" smtClean="0">
                  <a:solidFill>
                    <a:srgbClr val="000000"/>
                  </a:solidFill>
                  <a:ea typeface="굴림" pitchFamily="34" charset="-127"/>
                </a:rPr>
                <a:t>D</a:t>
              </a:r>
              <a:endParaRPr kumimoji="1" lang="en-US" altLang="ko-KR" sz="1200" b="1" dirty="0">
                <a:solidFill>
                  <a:srgbClr val="000000"/>
                </a:solidFill>
                <a:ea typeface="굴림" pitchFamily="34" charset="-127"/>
              </a:endParaRPr>
            </a:p>
          </p:txBody>
        </p:sp>
        <p:sp>
          <p:nvSpPr>
            <p:cNvPr id="194" name="Arc 195"/>
            <p:cNvSpPr>
              <a:spLocks/>
            </p:cNvSpPr>
            <p:nvPr/>
          </p:nvSpPr>
          <p:spPr bwMode="auto">
            <a:xfrm>
              <a:off x="1604" y="1756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196"/>
            <p:cNvSpPr>
              <a:spLocks noChangeShapeType="1"/>
            </p:cNvSpPr>
            <p:nvPr/>
          </p:nvSpPr>
          <p:spPr bwMode="auto">
            <a:xfrm>
              <a:off x="1651" y="1662"/>
              <a:ext cx="0" cy="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rc 197"/>
            <p:cNvSpPr>
              <a:spLocks/>
            </p:cNvSpPr>
            <p:nvPr/>
          </p:nvSpPr>
          <p:spPr bwMode="auto">
            <a:xfrm>
              <a:off x="2738" y="1756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198"/>
            <p:cNvSpPr>
              <a:spLocks noChangeShapeType="1"/>
            </p:cNvSpPr>
            <p:nvPr/>
          </p:nvSpPr>
          <p:spPr bwMode="auto">
            <a:xfrm>
              <a:off x="2785" y="1662"/>
              <a:ext cx="0" cy="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Arc 199"/>
            <p:cNvSpPr>
              <a:spLocks/>
            </p:cNvSpPr>
            <p:nvPr/>
          </p:nvSpPr>
          <p:spPr bwMode="auto">
            <a:xfrm>
              <a:off x="3872" y="1756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200"/>
            <p:cNvSpPr>
              <a:spLocks noChangeShapeType="1"/>
            </p:cNvSpPr>
            <p:nvPr/>
          </p:nvSpPr>
          <p:spPr bwMode="auto">
            <a:xfrm>
              <a:off x="3919" y="1662"/>
              <a:ext cx="0" cy="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rc 201"/>
            <p:cNvSpPr>
              <a:spLocks/>
            </p:cNvSpPr>
            <p:nvPr/>
          </p:nvSpPr>
          <p:spPr bwMode="auto">
            <a:xfrm>
              <a:off x="5006" y="1756"/>
              <a:ext cx="95" cy="53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202"/>
            <p:cNvSpPr>
              <a:spLocks noChangeShapeType="1"/>
            </p:cNvSpPr>
            <p:nvPr/>
          </p:nvSpPr>
          <p:spPr bwMode="auto">
            <a:xfrm>
              <a:off x="5053" y="1662"/>
              <a:ext cx="0" cy="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203"/>
            <p:cNvSpPr>
              <a:spLocks noChangeShapeType="1"/>
            </p:cNvSpPr>
            <p:nvPr/>
          </p:nvSpPr>
          <p:spPr bwMode="auto">
            <a:xfrm>
              <a:off x="1171" y="1814"/>
              <a:ext cx="38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Arc 204"/>
            <p:cNvSpPr>
              <a:spLocks/>
            </p:cNvSpPr>
            <p:nvPr/>
          </p:nvSpPr>
          <p:spPr bwMode="auto">
            <a:xfrm>
              <a:off x="1118" y="1884"/>
              <a:ext cx="95" cy="52"/>
            </a:xfrm>
            <a:custGeom>
              <a:avLst/>
              <a:gdLst>
                <a:gd name="T0" fmla="*/ 0 w 17255"/>
                <a:gd name="T1" fmla="*/ 0 h 21600"/>
                <a:gd name="T2" fmla="*/ 0 w 17255"/>
                <a:gd name="T3" fmla="*/ 0 h 21600"/>
                <a:gd name="T4" fmla="*/ 0 w 1725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55" h="21600" fill="none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</a:path>
                <a:path w="17255" h="21600" stroke="0" extrusionOk="0">
                  <a:moveTo>
                    <a:pt x="-1" y="1849"/>
                  </a:moveTo>
                  <a:cubicBezTo>
                    <a:pt x="2754" y="630"/>
                    <a:pt x="5733" y="0"/>
                    <a:pt x="8746" y="0"/>
                  </a:cubicBezTo>
                  <a:cubicBezTo>
                    <a:pt x="11671" y="0"/>
                    <a:pt x="14566" y="594"/>
                    <a:pt x="17254" y="1746"/>
                  </a:cubicBezTo>
                  <a:lnTo>
                    <a:pt x="8746" y="21600"/>
                  </a:lnTo>
                  <a:lnTo>
                    <a:pt x="-1" y="1849"/>
                  </a:lnTo>
                  <a:close/>
                </a:path>
              </a:pathLst>
            </a:custGeom>
            <a:solidFill>
              <a:srgbClr val="000000"/>
            </a:solidFill>
            <a:ln w="25400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205"/>
            <p:cNvSpPr>
              <a:spLocks noChangeShapeType="1"/>
            </p:cNvSpPr>
            <p:nvPr/>
          </p:nvSpPr>
          <p:spPr bwMode="auto">
            <a:xfrm>
              <a:off x="1165" y="1817"/>
              <a:ext cx="0" cy="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1207" y="1876"/>
              <a:ext cx="835" cy="1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200" b="1">
                  <a:solidFill>
                    <a:srgbClr val="000000"/>
                  </a:solidFill>
                  <a:ea typeface="굴림" pitchFamily="34" charset="-127"/>
                </a:rPr>
                <a:t>Bus lines</a:t>
              </a:r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673" y="1501"/>
              <a:ext cx="5072" cy="5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7" name="Table 206"/>
          <p:cNvGraphicFramePr>
            <a:graphicFrameLocks noGrp="1"/>
          </p:cNvGraphicFramePr>
          <p:nvPr/>
        </p:nvGraphicFramePr>
        <p:xfrm>
          <a:off x="685800" y="4953000"/>
          <a:ext cx="1981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Reg</a:t>
                      </a:r>
                      <a:endParaRPr lang="en-US" sz="16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</a:t>
                      </a:r>
                      <a:endParaRPr lang="en-US" sz="16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</a:t>
                      </a:r>
                      <a:endParaRPr lang="en-US" sz="16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</a:t>
                      </a:r>
                      <a:endParaRPr lang="en-US" sz="1600" b="1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انتقال گذرگاهی: بافر سه حالته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 smtClean="0"/>
              <a:t>راه دوم ساخت سیستم گذرگاه مشترک</a:t>
            </a:r>
          </a:p>
          <a:p>
            <a:pPr lvl="1"/>
            <a:r>
              <a:rPr lang="fa-IR" sz="2400" dirty="0" smtClean="0"/>
              <a:t>استفاده از بافر سه حالته: امکان اتصال خروجی گیت های سه حالته</a:t>
            </a:r>
          </a:p>
          <a:p>
            <a:pPr lvl="1"/>
            <a:endParaRPr lang="fa-IR" sz="2400" dirty="0" smtClean="0"/>
          </a:p>
          <a:p>
            <a:pPr lvl="1"/>
            <a:endParaRPr lang="fa-IR" sz="2400" dirty="0" smtClean="0"/>
          </a:p>
          <a:p>
            <a:pPr lvl="1"/>
            <a:endParaRPr lang="fa-IR" sz="2400" dirty="0" smtClean="0"/>
          </a:p>
          <a:p>
            <a:pPr lvl="1"/>
            <a:r>
              <a:rPr lang="fa-IR" sz="2400" dirty="0" smtClean="0"/>
              <a:t>استفاده از دیکدر</a:t>
            </a:r>
          </a:p>
          <a:p>
            <a:pPr lvl="2"/>
            <a:r>
              <a:rPr lang="fa-IR" sz="2200" dirty="0" smtClean="0"/>
              <a:t>در هر لحظه فقط یک ورودی فعال است</a:t>
            </a:r>
          </a:p>
        </p:txBody>
      </p:sp>
      <p:grpSp>
        <p:nvGrpSpPr>
          <p:cNvPr id="184" name="Group 4"/>
          <p:cNvGrpSpPr>
            <a:grpSpLocks/>
          </p:cNvGrpSpPr>
          <p:nvPr/>
        </p:nvGrpSpPr>
        <p:grpSpPr bwMode="auto">
          <a:xfrm>
            <a:off x="2448490" y="2986085"/>
            <a:ext cx="1256734" cy="502488"/>
            <a:chOff x="2706" y="2154"/>
            <a:chExt cx="1381" cy="271"/>
          </a:xfrm>
        </p:grpSpPr>
        <p:grpSp>
          <p:nvGrpSpPr>
            <p:cNvPr id="185" name="Group 5"/>
            <p:cNvGrpSpPr>
              <a:grpSpLocks/>
            </p:cNvGrpSpPr>
            <p:nvPr/>
          </p:nvGrpSpPr>
          <p:grpSpPr bwMode="auto">
            <a:xfrm>
              <a:off x="3197" y="2154"/>
              <a:ext cx="225" cy="129"/>
              <a:chOff x="3192" y="3112"/>
              <a:chExt cx="225" cy="185"/>
            </a:xfrm>
          </p:grpSpPr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3192" y="3120"/>
                <a:ext cx="0" cy="1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3192" y="3112"/>
                <a:ext cx="225" cy="185"/>
              </a:xfrm>
              <a:custGeom>
                <a:avLst/>
                <a:gdLst>
                  <a:gd name="T0" fmla="*/ 0 w 225"/>
                  <a:gd name="T1" fmla="*/ 0 h 185"/>
                  <a:gd name="T2" fmla="*/ 224 w 225"/>
                  <a:gd name="T3" fmla="*/ 88 h 185"/>
                  <a:gd name="T4" fmla="*/ 0 w 225"/>
                  <a:gd name="T5" fmla="*/ 184 h 185"/>
                  <a:gd name="T6" fmla="*/ 0 60000 65536"/>
                  <a:gd name="T7" fmla="*/ 0 60000 65536"/>
                  <a:gd name="T8" fmla="*/ 0 60000 65536"/>
                  <a:gd name="T9" fmla="*/ 0 w 225"/>
                  <a:gd name="T10" fmla="*/ 0 h 185"/>
                  <a:gd name="T11" fmla="*/ 225 w 225"/>
                  <a:gd name="T12" fmla="*/ 185 h 1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" h="185">
                    <a:moveTo>
                      <a:pt x="0" y="0"/>
                    </a:moveTo>
                    <a:lnTo>
                      <a:pt x="224" y="88"/>
                    </a:lnTo>
                    <a:lnTo>
                      <a:pt x="0" y="184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" name="Line 8"/>
            <p:cNvSpPr>
              <a:spLocks noChangeShapeType="1"/>
            </p:cNvSpPr>
            <p:nvPr/>
          </p:nvSpPr>
          <p:spPr bwMode="auto">
            <a:xfrm>
              <a:off x="3402" y="2218"/>
              <a:ext cx="68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9"/>
            <p:cNvSpPr>
              <a:spLocks noChangeShapeType="1"/>
            </p:cNvSpPr>
            <p:nvPr/>
          </p:nvSpPr>
          <p:spPr bwMode="auto">
            <a:xfrm flipH="1">
              <a:off x="2779" y="2218"/>
              <a:ext cx="38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Freeform 10"/>
            <p:cNvSpPr>
              <a:spLocks/>
            </p:cNvSpPr>
            <p:nvPr/>
          </p:nvSpPr>
          <p:spPr bwMode="auto">
            <a:xfrm>
              <a:off x="2706" y="2270"/>
              <a:ext cx="575" cy="155"/>
            </a:xfrm>
            <a:custGeom>
              <a:avLst/>
              <a:gdLst>
                <a:gd name="T0" fmla="*/ 0 w 369"/>
                <a:gd name="T1" fmla="*/ 73 h 225"/>
                <a:gd name="T2" fmla="*/ 1392 w 369"/>
                <a:gd name="T3" fmla="*/ 73 h 225"/>
                <a:gd name="T4" fmla="*/ 1392 w 369"/>
                <a:gd name="T5" fmla="*/ 0 h 225"/>
                <a:gd name="T6" fmla="*/ 0 60000 65536"/>
                <a:gd name="T7" fmla="*/ 0 60000 65536"/>
                <a:gd name="T8" fmla="*/ 0 60000 65536"/>
                <a:gd name="T9" fmla="*/ 0 w 369"/>
                <a:gd name="T10" fmla="*/ 0 h 225"/>
                <a:gd name="T11" fmla="*/ 369 w 369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" h="225">
                  <a:moveTo>
                    <a:pt x="0" y="224"/>
                  </a:moveTo>
                  <a:lnTo>
                    <a:pt x="368" y="224"/>
                  </a:lnTo>
                  <a:lnTo>
                    <a:pt x="36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" name="Rectangle 11"/>
          <p:cNvSpPr>
            <a:spLocks noChangeArrowheads="1"/>
          </p:cNvSpPr>
          <p:nvPr/>
        </p:nvSpPr>
        <p:spPr bwMode="auto">
          <a:xfrm>
            <a:off x="3860800" y="2992437"/>
            <a:ext cx="2115965" cy="8653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</a:rPr>
              <a:t>Output Y=A if </a:t>
            </a:r>
            <a:r>
              <a:rPr kumimoji="1" lang="en-US" altLang="ko-KR" sz="1400" b="1" dirty="0" smtClean="0">
                <a:solidFill>
                  <a:srgbClr val="000000"/>
                </a:solidFill>
                <a:ea typeface="굴림" pitchFamily="34" charset="-127"/>
              </a:rPr>
              <a:t>C=1</a:t>
            </a:r>
            <a:endParaRPr kumimoji="1" lang="fa-IR" altLang="ko-KR" sz="1400" b="1" dirty="0" smtClean="0">
              <a:solidFill>
                <a:srgbClr val="000000"/>
              </a:solidFill>
              <a:ea typeface="굴림" pitchFamily="34" charset="-127"/>
            </a:endParaRPr>
          </a:p>
          <a:p>
            <a:pPr algn="l" defTabSz="762000" rtl="0" eaLnBrk="0" hangingPunct="0">
              <a:lnSpc>
                <a:spcPct val="90000"/>
              </a:lnSpc>
            </a:pPr>
            <a:endParaRPr kumimoji="1" lang="en-US" altLang="ko-KR" sz="1400" b="1" dirty="0">
              <a:solidFill>
                <a:srgbClr val="000000"/>
              </a:solidFill>
              <a:ea typeface="굴림" pitchFamily="34" charset="-127"/>
            </a:endParaRPr>
          </a:p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</a:rPr>
              <a:t>High-</a:t>
            </a:r>
            <a:r>
              <a:rPr kumimoji="1" lang="en-US" altLang="ko-KR" sz="1400" b="1" dirty="0" err="1">
                <a:solidFill>
                  <a:srgbClr val="000000"/>
                </a:solidFill>
                <a:ea typeface="굴림" pitchFamily="34" charset="-127"/>
              </a:rPr>
              <a:t>impedence</a:t>
            </a:r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</a:rPr>
              <a:t> if C=0</a:t>
            </a:r>
          </a:p>
          <a:p>
            <a:pPr algn="l" defTabSz="762000" rtl="0" hangingPunct="0">
              <a:lnSpc>
                <a:spcPct val="90000"/>
              </a:lnSpc>
            </a:pPr>
            <a:endParaRPr kumimoji="1" lang="en-US" altLang="ko-KR" sz="1400" b="1" dirty="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193" name="Rectangle 13"/>
          <p:cNvSpPr>
            <a:spLocks noChangeArrowheads="1"/>
          </p:cNvSpPr>
          <p:nvPr/>
        </p:nvSpPr>
        <p:spPr bwMode="auto">
          <a:xfrm>
            <a:off x="914400" y="3300412"/>
            <a:ext cx="1470025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</a:rPr>
              <a:t>Control input C</a:t>
            </a:r>
          </a:p>
        </p:txBody>
      </p:sp>
      <p:sp>
        <p:nvSpPr>
          <p:cNvPr id="194" name="Rectangle 12"/>
          <p:cNvSpPr>
            <a:spLocks noChangeArrowheads="1"/>
          </p:cNvSpPr>
          <p:nvPr/>
        </p:nvSpPr>
        <p:spPr bwMode="auto">
          <a:xfrm>
            <a:off x="914400" y="2925762"/>
            <a:ext cx="1452563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</a:rPr>
              <a:t>Normal input A</a:t>
            </a:r>
          </a:p>
        </p:txBody>
      </p:sp>
      <p:sp>
        <p:nvSpPr>
          <p:cNvPr id="195" name="Rectangle 14"/>
          <p:cNvSpPr>
            <a:spLocks noChangeArrowheads="1"/>
          </p:cNvSpPr>
          <p:nvPr/>
        </p:nvSpPr>
        <p:spPr bwMode="auto">
          <a:xfrm>
            <a:off x="152400" y="6103938"/>
            <a:ext cx="703263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Select</a:t>
            </a:r>
          </a:p>
        </p:txBody>
      </p:sp>
      <p:sp>
        <p:nvSpPr>
          <p:cNvPr id="196" name="Rectangle 15"/>
          <p:cNvSpPr>
            <a:spLocks noChangeArrowheads="1"/>
          </p:cNvSpPr>
          <p:nvPr/>
        </p:nvSpPr>
        <p:spPr bwMode="auto">
          <a:xfrm>
            <a:off x="152400" y="6403975"/>
            <a:ext cx="762000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Enable</a:t>
            </a:r>
          </a:p>
        </p:txBody>
      </p:sp>
      <p:grpSp>
        <p:nvGrpSpPr>
          <p:cNvPr id="197" name="Group 16"/>
          <p:cNvGrpSpPr>
            <a:grpSpLocks/>
          </p:cNvGrpSpPr>
          <p:nvPr/>
        </p:nvGrpSpPr>
        <p:grpSpPr bwMode="auto">
          <a:xfrm>
            <a:off x="2292350" y="4949825"/>
            <a:ext cx="307975" cy="223838"/>
            <a:chOff x="1856" y="4384"/>
            <a:chExt cx="225" cy="185"/>
          </a:xfrm>
        </p:grpSpPr>
        <p:sp>
          <p:nvSpPr>
            <p:cNvPr id="198" name="Line 17"/>
            <p:cNvSpPr>
              <a:spLocks noChangeShapeType="1"/>
            </p:cNvSpPr>
            <p:nvPr/>
          </p:nvSpPr>
          <p:spPr bwMode="auto">
            <a:xfrm>
              <a:off x="1860" y="4392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Freeform 18"/>
            <p:cNvSpPr>
              <a:spLocks/>
            </p:cNvSpPr>
            <p:nvPr/>
          </p:nvSpPr>
          <p:spPr bwMode="auto">
            <a:xfrm>
              <a:off x="1856" y="4384"/>
              <a:ext cx="225" cy="185"/>
            </a:xfrm>
            <a:custGeom>
              <a:avLst/>
              <a:gdLst>
                <a:gd name="T0" fmla="*/ 0 w 225"/>
                <a:gd name="T1" fmla="*/ 0 h 185"/>
                <a:gd name="T2" fmla="*/ 224 w 225"/>
                <a:gd name="T3" fmla="*/ 88 h 185"/>
                <a:gd name="T4" fmla="*/ 0 w 225"/>
                <a:gd name="T5" fmla="*/ 184 h 185"/>
                <a:gd name="T6" fmla="*/ 0 60000 65536"/>
                <a:gd name="T7" fmla="*/ 0 60000 65536"/>
                <a:gd name="T8" fmla="*/ 0 60000 65536"/>
                <a:gd name="T9" fmla="*/ 0 w 225"/>
                <a:gd name="T10" fmla="*/ 0 h 185"/>
                <a:gd name="T11" fmla="*/ 225 w 225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185">
                  <a:moveTo>
                    <a:pt x="0" y="0"/>
                  </a:moveTo>
                  <a:lnTo>
                    <a:pt x="224" y="88"/>
                  </a:lnTo>
                  <a:lnTo>
                    <a:pt x="0" y="18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" name="Line 19"/>
          <p:cNvSpPr>
            <a:spLocks noChangeShapeType="1"/>
          </p:cNvSpPr>
          <p:nvPr/>
        </p:nvSpPr>
        <p:spPr bwMode="auto">
          <a:xfrm>
            <a:off x="1863725" y="5062538"/>
            <a:ext cx="4175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Line 20"/>
          <p:cNvSpPr>
            <a:spLocks noChangeShapeType="1"/>
          </p:cNvSpPr>
          <p:nvPr/>
        </p:nvSpPr>
        <p:spPr bwMode="auto">
          <a:xfrm>
            <a:off x="2609850" y="5062538"/>
            <a:ext cx="2028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Line 21"/>
          <p:cNvSpPr>
            <a:spLocks noChangeShapeType="1"/>
          </p:cNvSpPr>
          <p:nvPr/>
        </p:nvSpPr>
        <p:spPr bwMode="auto">
          <a:xfrm>
            <a:off x="2482850" y="5124450"/>
            <a:ext cx="0" cy="911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" name="Group 22"/>
          <p:cNvGrpSpPr>
            <a:grpSpLocks/>
          </p:cNvGrpSpPr>
          <p:nvPr/>
        </p:nvGrpSpPr>
        <p:grpSpPr bwMode="auto">
          <a:xfrm>
            <a:off x="2598738" y="5172075"/>
            <a:ext cx="307975" cy="215900"/>
            <a:chOff x="2080" y="4568"/>
            <a:chExt cx="225" cy="177"/>
          </a:xfrm>
        </p:grpSpPr>
        <p:sp>
          <p:nvSpPr>
            <p:cNvPr id="204" name="Line 23"/>
            <p:cNvSpPr>
              <a:spLocks noChangeShapeType="1"/>
            </p:cNvSpPr>
            <p:nvPr/>
          </p:nvSpPr>
          <p:spPr bwMode="auto">
            <a:xfrm>
              <a:off x="2084" y="4576"/>
              <a:ext cx="0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24"/>
            <p:cNvSpPr>
              <a:spLocks/>
            </p:cNvSpPr>
            <p:nvPr/>
          </p:nvSpPr>
          <p:spPr bwMode="auto">
            <a:xfrm>
              <a:off x="2080" y="4568"/>
              <a:ext cx="225" cy="177"/>
            </a:xfrm>
            <a:custGeom>
              <a:avLst/>
              <a:gdLst>
                <a:gd name="T0" fmla="*/ 0 w 225"/>
                <a:gd name="T1" fmla="*/ 0 h 177"/>
                <a:gd name="T2" fmla="*/ 224 w 225"/>
                <a:gd name="T3" fmla="*/ 88 h 177"/>
                <a:gd name="T4" fmla="*/ 0 w 225"/>
                <a:gd name="T5" fmla="*/ 176 h 177"/>
                <a:gd name="T6" fmla="*/ 0 60000 65536"/>
                <a:gd name="T7" fmla="*/ 0 60000 65536"/>
                <a:gd name="T8" fmla="*/ 0 60000 65536"/>
                <a:gd name="T9" fmla="*/ 0 w 225"/>
                <a:gd name="T10" fmla="*/ 0 h 177"/>
                <a:gd name="T11" fmla="*/ 225 w 225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177">
                  <a:moveTo>
                    <a:pt x="0" y="0"/>
                  </a:moveTo>
                  <a:lnTo>
                    <a:pt x="224" y="88"/>
                  </a:lnTo>
                  <a:lnTo>
                    <a:pt x="0" y="176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" name="Line 25"/>
          <p:cNvSpPr>
            <a:spLocks noChangeShapeType="1"/>
          </p:cNvSpPr>
          <p:nvPr/>
        </p:nvSpPr>
        <p:spPr bwMode="auto">
          <a:xfrm>
            <a:off x="1863725" y="5284788"/>
            <a:ext cx="723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26"/>
          <p:cNvSpPr>
            <a:spLocks noChangeShapeType="1"/>
          </p:cNvSpPr>
          <p:nvPr/>
        </p:nvSpPr>
        <p:spPr bwMode="auto">
          <a:xfrm>
            <a:off x="2916238" y="5284788"/>
            <a:ext cx="350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27"/>
          <p:cNvSpPr>
            <a:spLocks noChangeShapeType="1"/>
          </p:cNvSpPr>
          <p:nvPr/>
        </p:nvSpPr>
        <p:spPr bwMode="auto">
          <a:xfrm>
            <a:off x="2790825" y="5346700"/>
            <a:ext cx="0" cy="873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" name="Group 28"/>
          <p:cNvGrpSpPr>
            <a:grpSpLocks/>
          </p:cNvGrpSpPr>
          <p:nvPr/>
        </p:nvGrpSpPr>
        <p:grpSpPr bwMode="auto">
          <a:xfrm>
            <a:off x="2905125" y="5386388"/>
            <a:ext cx="320675" cy="223837"/>
            <a:chOff x="2304" y="4744"/>
            <a:chExt cx="233" cy="185"/>
          </a:xfrm>
        </p:grpSpPr>
        <p:sp>
          <p:nvSpPr>
            <p:cNvPr id="210" name="Line 29"/>
            <p:cNvSpPr>
              <a:spLocks noChangeShapeType="1"/>
            </p:cNvSpPr>
            <p:nvPr/>
          </p:nvSpPr>
          <p:spPr bwMode="auto">
            <a:xfrm>
              <a:off x="2308" y="4752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Freeform 30"/>
            <p:cNvSpPr>
              <a:spLocks/>
            </p:cNvSpPr>
            <p:nvPr/>
          </p:nvSpPr>
          <p:spPr bwMode="auto">
            <a:xfrm>
              <a:off x="2304" y="4744"/>
              <a:ext cx="233" cy="185"/>
            </a:xfrm>
            <a:custGeom>
              <a:avLst/>
              <a:gdLst>
                <a:gd name="T0" fmla="*/ 0 w 233"/>
                <a:gd name="T1" fmla="*/ 0 h 185"/>
                <a:gd name="T2" fmla="*/ 232 w 233"/>
                <a:gd name="T3" fmla="*/ 96 h 185"/>
                <a:gd name="T4" fmla="*/ 0 w 233"/>
                <a:gd name="T5" fmla="*/ 184 h 185"/>
                <a:gd name="T6" fmla="*/ 0 60000 65536"/>
                <a:gd name="T7" fmla="*/ 0 60000 65536"/>
                <a:gd name="T8" fmla="*/ 0 60000 65536"/>
                <a:gd name="T9" fmla="*/ 0 w 233"/>
                <a:gd name="T10" fmla="*/ 0 h 185"/>
                <a:gd name="T11" fmla="*/ 233 w 23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185">
                  <a:moveTo>
                    <a:pt x="0" y="0"/>
                  </a:moveTo>
                  <a:lnTo>
                    <a:pt x="232" y="96"/>
                  </a:lnTo>
                  <a:lnTo>
                    <a:pt x="0" y="18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" name="Line 31"/>
          <p:cNvSpPr>
            <a:spLocks noChangeShapeType="1"/>
          </p:cNvSpPr>
          <p:nvPr/>
        </p:nvSpPr>
        <p:spPr bwMode="auto">
          <a:xfrm>
            <a:off x="1863725" y="5508625"/>
            <a:ext cx="1030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" name="Group 32"/>
          <p:cNvGrpSpPr>
            <a:grpSpLocks/>
          </p:cNvGrpSpPr>
          <p:nvPr/>
        </p:nvGrpSpPr>
        <p:grpSpPr bwMode="auto">
          <a:xfrm>
            <a:off x="3224213" y="5610225"/>
            <a:ext cx="307975" cy="223838"/>
            <a:chOff x="2536" y="4928"/>
            <a:chExt cx="225" cy="185"/>
          </a:xfrm>
        </p:grpSpPr>
        <p:sp>
          <p:nvSpPr>
            <p:cNvPr id="214" name="Line 33"/>
            <p:cNvSpPr>
              <a:spLocks noChangeShapeType="1"/>
            </p:cNvSpPr>
            <p:nvPr/>
          </p:nvSpPr>
          <p:spPr bwMode="auto">
            <a:xfrm>
              <a:off x="2540" y="4936"/>
              <a:ext cx="0" cy="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Freeform 34"/>
            <p:cNvSpPr>
              <a:spLocks/>
            </p:cNvSpPr>
            <p:nvPr/>
          </p:nvSpPr>
          <p:spPr bwMode="auto">
            <a:xfrm>
              <a:off x="2536" y="4928"/>
              <a:ext cx="225" cy="185"/>
            </a:xfrm>
            <a:custGeom>
              <a:avLst/>
              <a:gdLst>
                <a:gd name="T0" fmla="*/ 0 w 225"/>
                <a:gd name="T1" fmla="*/ 0 h 185"/>
                <a:gd name="T2" fmla="*/ 224 w 225"/>
                <a:gd name="T3" fmla="*/ 88 h 185"/>
                <a:gd name="T4" fmla="*/ 0 w 225"/>
                <a:gd name="T5" fmla="*/ 184 h 185"/>
                <a:gd name="T6" fmla="*/ 0 60000 65536"/>
                <a:gd name="T7" fmla="*/ 0 60000 65536"/>
                <a:gd name="T8" fmla="*/ 0 60000 65536"/>
                <a:gd name="T9" fmla="*/ 0 w 225"/>
                <a:gd name="T10" fmla="*/ 0 h 185"/>
                <a:gd name="T11" fmla="*/ 225 w 225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185">
                  <a:moveTo>
                    <a:pt x="0" y="0"/>
                  </a:moveTo>
                  <a:lnTo>
                    <a:pt x="224" y="88"/>
                  </a:lnTo>
                  <a:lnTo>
                    <a:pt x="0" y="184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" name="Line 35"/>
          <p:cNvSpPr>
            <a:spLocks noChangeShapeType="1"/>
          </p:cNvSpPr>
          <p:nvPr/>
        </p:nvSpPr>
        <p:spPr bwMode="auto">
          <a:xfrm>
            <a:off x="1863725" y="5719763"/>
            <a:ext cx="1349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Line 36"/>
          <p:cNvSpPr>
            <a:spLocks noChangeShapeType="1"/>
          </p:cNvSpPr>
          <p:nvPr/>
        </p:nvSpPr>
        <p:spPr bwMode="auto">
          <a:xfrm>
            <a:off x="3414713" y="5783263"/>
            <a:ext cx="0" cy="7477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Rectangle 37"/>
          <p:cNvSpPr>
            <a:spLocks noChangeArrowheads="1"/>
          </p:cNvSpPr>
          <p:nvPr/>
        </p:nvSpPr>
        <p:spPr bwMode="auto">
          <a:xfrm>
            <a:off x="1611313" y="5949950"/>
            <a:ext cx="669925" cy="6953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Line 38"/>
          <p:cNvSpPr>
            <a:spLocks noChangeShapeType="1"/>
          </p:cNvSpPr>
          <p:nvPr/>
        </p:nvSpPr>
        <p:spPr bwMode="auto">
          <a:xfrm>
            <a:off x="2303463" y="6051550"/>
            <a:ext cx="185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39"/>
          <p:cNvSpPr>
            <a:spLocks noChangeShapeType="1"/>
          </p:cNvSpPr>
          <p:nvPr/>
        </p:nvSpPr>
        <p:spPr bwMode="auto">
          <a:xfrm>
            <a:off x="2303463" y="6215063"/>
            <a:ext cx="482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Line 40"/>
          <p:cNvSpPr>
            <a:spLocks noChangeShapeType="1"/>
          </p:cNvSpPr>
          <p:nvPr/>
        </p:nvSpPr>
        <p:spPr bwMode="auto">
          <a:xfrm>
            <a:off x="2303463" y="6380163"/>
            <a:ext cx="7937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Line 41"/>
          <p:cNvSpPr>
            <a:spLocks noChangeShapeType="1"/>
          </p:cNvSpPr>
          <p:nvPr/>
        </p:nvSpPr>
        <p:spPr bwMode="auto">
          <a:xfrm>
            <a:off x="2303463" y="6543675"/>
            <a:ext cx="11112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Line 42"/>
          <p:cNvSpPr>
            <a:spLocks noChangeShapeType="1"/>
          </p:cNvSpPr>
          <p:nvPr/>
        </p:nvSpPr>
        <p:spPr bwMode="auto">
          <a:xfrm>
            <a:off x="3235325" y="5508625"/>
            <a:ext cx="3508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/>
        </p:nvSpPr>
        <p:spPr bwMode="auto">
          <a:xfrm>
            <a:off x="3541713" y="5719763"/>
            <a:ext cx="350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Line 44"/>
          <p:cNvSpPr>
            <a:spLocks noChangeShapeType="1"/>
          </p:cNvSpPr>
          <p:nvPr/>
        </p:nvSpPr>
        <p:spPr bwMode="auto">
          <a:xfrm flipV="1">
            <a:off x="3284538" y="5046663"/>
            <a:ext cx="0" cy="2428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Line 45"/>
          <p:cNvSpPr>
            <a:spLocks noChangeShapeType="1"/>
          </p:cNvSpPr>
          <p:nvPr/>
        </p:nvSpPr>
        <p:spPr bwMode="auto">
          <a:xfrm flipV="1">
            <a:off x="3602038" y="5046663"/>
            <a:ext cx="0" cy="465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Line 46"/>
          <p:cNvSpPr>
            <a:spLocks noChangeShapeType="1"/>
          </p:cNvSpPr>
          <p:nvPr/>
        </p:nvSpPr>
        <p:spPr bwMode="auto">
          <a:xfrm flipV="1">
            <a:off x="3908425" y="5046663"/>
            <a:ext cx="0" cy="677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47"/>
          <p:cNvSpPr>
            <a:spLocks noChangeArrowheads="1"/>
          </p:cNvSpPr>
          <p:nvPr/>
        </p:nvSpPr>
        <p:spPr bwMode="auto">
          <a:xfrm>
            <a:off x="2044700" y="5929313"/>
            <a:ext cx="279400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229" name="Rectangle 48"/>
          <p:cNvSpPr>
            <a:spLocks noChangeArrowheads="1"/>
          </p:cNvSpPr>
          <p:nvPr/>
        </p:nvSpPr>
        <p:spPr bwMode="auto">
          <a:xfrm>
            <a:off x="2033588" y="6105525"/>
            <a:ext cx="279400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230" name="Rectangle 49"/>
          <p:cNvSpPr>
            <a:spLocks noChangeArrowheads="1"/>
          </p:cNvSpPr>
          <p:nvPr/>
        </p:nvSpPr>
        <p:spPr bwMode="auto">
          <a:xfrm>
            <a:off x="2033588" y="6259513"/>
            <a:ext cx="279400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2</a:t>
            </a:r>
          </a:p>
        </p:txBody>
      </p:sp>
      <p:sp>
        <p:nvSpPr>
          <p:cNvPr id="231" name="Rectangle 50"/>
          <p:cNvSpPr>
            <a:spLocks noChangeArrowheads="1"/>
          </p:cNvSpPr>
          <p:nvPr/>
        </p:nvSpPr>
        <p:spPr bwMode="auto">
          <a:xfrm>
            <a:off x="2044700" y="6424613"/>
            <a:ext cx="279400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3</a:t>
            </a:r>
          </a:p>
        </p:txBody>
      </p:sp>
      <p:sp>
        <p:nvSpPr>
          <p:cNvPr id="232" name="Line 51"/>
          <p:cNvSpPr>
            <a:spLocks noChangeShapeType="1"/>
          </p:cNvSpPr>
          <p:nvPr/>
        </p:nvSpPr>
        <p:spPr bwMode="auto">
          <a:xfrm flipH="1">
            <a:off x="1282700" y="6108700"/>
            <a:ext cx="328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Line 52"/>
          <p:cNvSpPr>
            <a:spLocks noChangeShapeType="1"/>
          </p:cNvSpPr>
          <p:nvPr/>
        </p:nvSpPr>
        <p:spPr bwMode="auto">
          <a:xfrm flipH="1">
            <a:off x="1282700" y="6330950"/>
            <a:ext cx="328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Line 53"/>
          <p:cNvSpPr>
            <a:spLocks noChangeShapeType="1"/>
          </p:cNvSpPr>
          <p:nvPr/>
        </p:nvSpPr>
        <p:spPr bwMode="auto">
          <a:xfrm flipH="1">
            <a:off x="1282700" y="6543675"/>
            <a:ext cx="328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54"/>
          <p:cNvSpPr>
            <a:spLocks noChangeArrowheads="1"/>
          </p:cNvSpPr>
          <p:nvPr/>
        </p:nvSpPr>
        <p:spPr bwMode="auto">
          <a:xfrm>
            <a:off x="942975" y="5978525"/>
            <a:ext cx="398463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S0</a:t>
            </a:r>
          </a:p>
        </p:txBody>
      </p:sp>
      <p:sp>
        <p:nvSpPr>
          <p:cNvPr id="236" name="Rectangle 55"/>
          <p:cNvSpPr>
            <a:spLocks noChangeArrowheads="1"/>
          </p:cNvSpPr>
          <p:nvPr/>
        </p:nvSpPr>
        <p:spPr bwMode="auto">
          <a:xfrm>
            <a:off x="942975" y="6202363"/>
            <a:ext cx="398463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S1</a:t>
            </a:r>
          </a:p>
        </p:txBody>
      </p:sp>
      <p:sp>
        <p:nvSpPr>
          <p:cNvPr id="237" name="Rectangle 56"/>
          <p:cNvSpPr>
            <a:spLocks noChangeArrowheads="1"/>
          </p:cNvSpPr>
          <p:nvPr/>
        </p:nvSpPr>
        <p:spPr bwMode="auto">
          <a:xfrm>
            <a:off x="1455738" y="4941888"/>
            <a:ext cx="407987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A0</a:t>
            </a:r>
          </a:p>
        </p:txBody>
      </p:sp>
      <p:sp>
        <p:nvSpPr>
          <p:cNvPr id="238" name="Rectangle 57"/>
          <p:cNvSpPr>
            <a:spLocks noChangeArrowheads="1"/>
          </p:cNvSpPr>
          <p:nvPr/>
        </p:nvSpPr>
        <p:spPr bwMode="auto">
          <a:xfrm>
            <a:off x="1455738" y="5165725"/>
            <a:ext cx="407987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B0</a:t>
            </a:r>
          </a:p>
        </p:txBody>
      </p:sp>
      <p:sp>
        <p:nvSpPr>
          <p:cNvPr id="239" name="Rectangle 58"/>
          <p:cNvSpPr>
            <a:spLocks noChangeArrowheads="1"/>
          </p:cNvSpPr>
          <p:nvPr/>
        </p:nvSpPr>
        <p:spPr bwMode="auto">
          <a:xfrm>
            <a:off x="1455738" y="5376863"/>
            <a:ext cx="407987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C0</a:t>
            </a:r>
          </a:p>
        </p:txBody>
      </p:sp>
      <p:sp>
        <p:nvSpPr>
          <p:cNvPr id="240" name="Rectangle 59"/>
          <p:cNvSpPr>
            <a:spLocks noChangeArrowheads="1"/>
          </p:cNvSpPr>
          <p:nvPr/>
        </p:nvSpPr>
        <p:spPr bwMode="auto">
          <a:xfrm>
            <a:off x="1455738" y="5600700"/>
            <a:ext cx="407987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D0</a:t>
            </a:r>
          </a:p>
        </p:txBody>
      </p:sp>
      <p:sp>
        <p:nvSpPr>
          <p:cNvPr id="241" name="Rectangle 60"/>
          <p:cNvSpPr>
            <a:spLocks noChangeArrowheads="1"/>
          </p:cNvSpPr>
          <p:nvPr/>
        </p:nvSpPr>
        <p:spPr bwMode="auto">
          <a:xfrm>
            <a:off x="2894013" y="4787900"/>
            <a:ext cx="1568450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</a:rPr>
              <a:t>Bus line for bit 0</a:t>
            </a:r>
          </a:p>
        </p:txBody>
      </p:sp>
      <p:sp>
        <p:nvSpPr>
          <p:cNvPr id="242" name="Oval 61"/>
          <p:cNvSpPr>
            <a:spLocks noChangeArrowheads="1"/>
          </p:cNvSpPr>
          <p:nvPr/>
        </p:nvSpPr>
        <p:spPr bwMode="auto">
          <a:xfrm>
            <a:off x="3257550" y="5037138"/>
            <a:ext cx="42863" cy="381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62"/>
          <p:cNvSpPr>
            <a:spLocks noChangeArrowheads="1"/>
          </p:cNvSpPr>
          <p:nvPr/>
        </p:nvSpPr>
        <p:spPr bwMode="auto">
          <a:xfrm>
            <a:off x="3575050" y="5037138"/>
            <a:ext cx="42863" cy="381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63"/>
          <p:cNvSpPr>
            <a:spLocks noChangeArrowheads="1"/>
          </p:cNvSpPr>
          <p:nvPr/>
        </p:nvSpPr>
        <p:spPr bwMode="auto">
          <a:xfrm>
            <a:off x="3881438" y="5037138"/>
            <a:ext cx="33337" cy="381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Line 64"/>
          <p:cNvSpPr>
            <a:spLocks noChangeShapeType="1"/>
          </p:cNvSpPr>
          <p:nvPr/>
        </p:nvSpPr>
        <p:spPr bwMode="auto">
          <a:xfrm>
            <a:off x="3086100" y="5546725"/>
            <a:ext cx="0" cy="825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حافظه</a:t>
            </a:r>
            <a:r>
              <a:rPr lang="fa-IR" sz="200" dirty="0" smtClean="0"/>
              <a:t> </a:t>
            </a:r>
            <a:r>
              <a:rPr lang="fa-IR" dirty="0" smtClean="0"/>
              <a:t>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حافظه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حافظه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(RAM) </a:t>
            </a:r>
            <a:r>
              <a:rPr lang="fa-IR" altLang="ko-KR" sz="2000" dirty="0" smtClean="0">
                <a:sym typeface="Symbol" pitchFamily="18" charset="2"/>
              </a:rPr>
              <a:t> مداري شامل تعدادي ثبات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هر ثبات يک کلمه</a:t>
            </a:r>
            <a:r>
              <a:rPr lang="fa-IR" altLang="ko-KR" sz="2000" dirty="0" smtClean="0">
                <a:latin typeface="Times New Roman" pitchFamily="18" charset="0"/>
                <a:sym typeface="Symbol" pitchFamily="18" charset="2"/>
              </a:rPr>
              <a:t> (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word</a:t>
            </a:r>
            <a:r>
              <a:rPr lang="fa-IR" altLang="ko-KR" sz="2000" dirty="0" smtClean="0">
                <a:latin typeface="Times New Roman" pitchFamily="18" charset="0"/>
                <a:sym typeface="Symbol" pitchFamily="18" charset="2"/>
              </a:rPr>
              <a:t>) </a:t>
            </a:r>
            <a:r>
              <a:rPr lang="fa-IR" altLang="ko-KR" sz="2000" dirty="0" smtClean="0">
                <a:sym typeface="Symbol" pitchFamily="18" charset="2"/>
              </a:rPr>
              <a:t>را تشکيل مي‌دهد</a:t>
            </a:r>
            <a:r>
              <a:rPr lang="fa-IR" altLang="ko-KR" sz="2000" b="1" dirty="0" smtClean="0">
                <a:sym typeface="Symbol" pitchFamily="18" charset="2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هر ثبات با يک آدرس مشخص مي‌شود.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براي </a:t>
            </a:r>
            <a:r>
              <a:rPr lang="en-US" altLang="ko-KR" sz="2000" dirty="0" smtClean="0">
                <a:ea typeface="굴림" pitchFamily="34" charset="-127"/>
                <a:sym typeface="Symbol" pitchFamily="18" charset="2"/>
              </a:rPr>
              <a:t>r</a:t>
            </a:r>
            <a:r>
              <a:rPr lang="fa-IR" altLang="ko-KR" sz="2000" dirty="0" smtClean="0">
                <a:sym typeface="Symbol" pitchFamily="18" charset="2"/>
              </a:rPr>
              <a:t> ثبات آدرس‌دهي از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0</a:t>
            </a:r>
            <a:r>
              <a:rPr lang="fa-IR" altLang="ko-KR" sz="2000" dirty="0" smtClean="0">
                <a:sym typeface="Symbol" pitchFamily="18" charset="2"/>
              </a:rPr>
              <a:t> تا</a:t>
            </a:r>
            <a:r>
              <a:rPr lang="fa-IR" altLang="ko-KR" sz="2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r-1</a:t>
            </a:r>
            <a:r>
              <a:rPr lang="fa-IR" altLang="ko-KR" sz="2000" dirty="0" smtClean="0">
                <a:sym typeface="Symbol" pitchFamily="18" charset="2"/>
              </a:rPr>
              <a:t> مي‌باشد.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هر ثبات (کلمه) مي تواند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n</a:t>
            </a:r>
            <a:r>
              <a:rPr lang="fa-IR" altLang="ko-KR" sz="2000" dirty="0" smtClean="0">
                <a:sym typeface="Symbol" pitchFamily="18" charset="2"/>
              </a:rPr>
              <a:t> بيت را ذخيره کند.</a:t>
            </a:r>
            <a:endParaRPr lang="en-US" altLang="ko-KR" sz="2000" dirty="0" smtClean="0">
              <a:ea typeface="굴림" pitchFamily="34" charset="-127"/>
              <a:sym typeface="Symbol" pitchFamily="18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يک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RAM</a:t>
            </a:r>
            <a:r>
              <a:rPr lang="fa-IR" altLang="ko-KR" sz="2000" dirty="0" smtClean="0">
                <a:sym typeface="Symbol" pitchFamily="18" charset="2"/>
              </a:rPr>
              <a:t> با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 = 2</a:t>
            </a:r>
            <a:r>
              <a:rPr lang="en-US" altLang="ko-KR" sz="2000" baseline="30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k</a:t>
            </a:r>
            <a:r>
              <a:rPr lang="fa-IR" altLang="ko-KR" sz="2000" dirty="0" smtClean="0">
                <a:sym typeface="Symbol" pitchFamily="18" charset="2"/>
              </a:rPr>
              <a:t> کلمه به موارد زير نياز دارد: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n</a:t>
            </a:r>
            <a:r>
              <a:rPr lang="fa-IR" altLang="ko-KR" sz="1800" dirty="0" smtClean="0">
                <a:sym typeface="Symbol" pitchFamily="18" charset="2"/>
              </a:rPr>
              <a:t> خط داده ورودي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n</a:t>
            </a:r>
            <a:r>
              <a:rPr lang="fa-IR" altLang="ko-KR" sz="1800" dirty="0" smtClean="0">
                <a:sym typeface="Symbol" pitchFamily="18" charset="2"/>
              </a:rPr>
              <a:t> خط داده خروجي</a:t>
            </a:r>
            <a:endParaRPr lang="en-US" altLang="ko-KR" sz="1800" dirty="0" smtClean="0">
              <a:ea typeface="굴림" pitchFamily="34" charset="-127"/>
              <a:sym typeface="Symbol" pitchFamily="18" charset="2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k</a:t>
            </a:r>
            <a:r>
              <a:rPr lang="fa-IR" altLang="ko-KR" sz="1800" dirty="0" smtClean="0">
                <a:sym typeface="Symbol" pitchFamily="18" charset="2"/>
              </a:rPr>
              <a:t> خط آدرس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1800" dirty="0" smtClean="0">
                <a:sym typeface="Symbol" pitchFamily="18" charset="2"/>
              </a:rPr>
              <a:t>يک خط کنترل خواندن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1800" dirty="0" smtClean="0">
                <a:sym typeface="Symbol" pitchFamily="18" charset="2"/>
              </a:rPr>
              <a:t>يک خط کنترل نوشتن</a:t>
            </a:r>
          </a:p>
          <a:p>
            <a:r>
              <a:rPr lang="fa-IR" dirty="0" smtClean="0"/>
              <a:t> 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6687" y="3886200"/>
            <a:ext cx="3186113" cy="2644775"/>
            <a:chOff x="3044" y="2172"/>
            <a:chExt cx="2007" cy="166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92" y="2766"/>
              <a:ext cx="918" cy="6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566" y="2352"/>
              <a:ext cx="0" cy="4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49" y="2172"/>
              <a:ext cx="808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data input lines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578" y="3426"/>
              <a:ext cx="0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186" y="3658"/>
              <a:ext cx="865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data output lines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542" y="2520"/>
              <a:ext cx="48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586" y="2448"/>
              <a:ext cx="173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552" y="3526"/>
              <a:ext cx="48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6" y="3454"/>
              <a:ext cx="173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468" y="2880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902" y="2852"/>
              <a:ext cx="48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772" y="2864"/>
              <a:ext cx="178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044" y="2706"/>
              <a:ext cx="699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address lines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134" y="3006"/>
              <a:ext cx="350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Read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134" y="3234"/>
              <a:ext cx="378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Write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472" y="3130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476" y="3350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342" y="2893"/>
              <a:ext cx="464" cy="37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RAM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unit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حافظه</a:t>
            </a:r>
            <a:r>
              <a:rPr lang="fa-IR" sz="200" dirty="0" smtClean="0"/>
              <a:t> </a:t>
            </a:r>
            <a:r>
              <a:rPr lang="fa-IR" dirty="0" smtClean="0"/>
              <a:t>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در سطح انتقال ثبات کلمه حافظه به صورت نماد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M</a:t>
            </a:r>
            <a:r>
              <a:rPr lang="fa-IR" altLang="ko-KR" sz="2000" dirty="0" smtClean="0">
                <a:sym typeface="Symbol" pitchFamily="18" charset="2"/>
              </a:rPr>
              <a:t> نشان داده مي شود.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چون يک حافظه شامل چندين آدرس مختلف است، بايد جاي مورد نظر در حافظه مشخص شود.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در سيستم هاي کامپيوتري براي دستيابي به حافظه، آدرس دلخواه در يک ثبات مشخص قرار داده مي شود.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اين ثبات </a:t>
            </a:r>
            <a:r>
              <a:rPr lang="en-US" altLang="ko-KR" sz="2000" i="1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Memory Address Register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 </a:t>
            </a:r>
            <a:r>
              <a:rPr lang="fa-IR" altLang="ko-KR" sz="2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fa-IR" altLang="ko-KR" sz="2000" i="1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ko-KR" sz="2000" i="1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MAR</a:t>
            </a:r>
            <a:r>
              <a:rPr lang="fa-IR" altLang="ko-KR" sz="2000" i="1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 یا</a:t>
            </a:r>
            <a:r>
              <a:rPr lang="fa-IR" altLang="ko-KR" sz="20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ko-KR" sz="2000" i="1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AR</a:t>
            </a:r>
            <a:r>
              <a:rPr lang="fa-IR" altLang="ko-KR" sz="2000" i="1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fa-IR" altLang="ko-KR" sz="2000" i="1" dirty="0" smtClean="0">
                <a:sym typeface="Symbol" pitchFamily="18" charset="2"/>
              </a:rPr>
              <a:t> </a:t>
            </a:r>
            <a:r>
              <a:rPr lang="fa-IR" altLang="ko-KR" sz="2000" dirty="0" smtClean="0">
                <a:sym typeface="Symbol" pitchFamily="18" charset="2"/>
              </a:rPr>
              <a:t>ناميده مي‌شود.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>
                <a:sym typeface="Symbol" pitchFamily="18" charset="2"/>
              </a:rPr>
              <a:t>وقتي حافظه دستيابي مي شود، محتواي 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AR</a:t>
            </a:r>
            <a:r>
              <a:rPr lang="fa-IR" altLang="ko-KR" sz="2000" dirty="0" smtClean="0">
                <a:sym typeface="Symbol" pitchFamily="18" charset="2"/>
              </a:rPr>
              <a:t> به عنوان آدرس روي خطوط آدرس حافظه مورد استفاده قرار مي‌گيرد.</a:t>
            </a:r>
            <a:endParaRPr lang="en-US" altLang="ko-KR" sz="2000" dirty="0" smtClean="0">
              <a:ea typeface="굴림" pitchFamily="34" charset="-127"/>
              <a:sym typeface="Symbol" pitchFamily="18" charset="2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1905000" y="4724400"/>
            <a:ext cx="4552950" cy="1231900"/>
            <a:chOff x="1941" y="3191"/>
            <a:chExt cx="2868" cy="776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941" y="3320"/>
              <a:ext cx="454" cy="12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050" y="3313"/>
              <a:ext cx="242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AR</a:t>
              </a: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2399" y="3375"/>
              <a:ext cx="7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208" y="3204"/>
              <a:ext cx="808" cy="3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370" y="3246"/>
              <a:ext cx="496" cy="3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algn="ctr" defTabSz="762000" eaLnBrk="0" hangingPunct="0">
                <a:lnSpc>
                  <a:spcPct val="101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Memory</a:t>
              </a:r>
            </a:p>
            <a:p>
              <a:pPr algn="ctr" defTabSz="762000" eaLnBrk="0" hangingPunct="0">
                <a:lnSpc>
                  <a:spcPct val="101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unit</a:t>
              </a: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>
              <a:off x="4016" y="3287"/>
              <a:ext cx="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>
              <a:off x="4016" y="3486"/>
              <a:ext cx="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426" y="3191"/>
              <a:ext cx="332" cy="1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defTabSz="762000" eaLnBrk="0" hangingPunct="0">
                <a:lnSpc>
                  <a:spcPct val="101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Read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4448" y="3425"/>
              <a:ext cx="361" cy="1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 defTabSz="762000" eaLnBrk="0" hangingPunct="0">
                <a:lnSpc>
                  <a:spcPct val="101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Write</a:t>
              </a: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3418" y="3602"/>
              <a:ext cx="0" cy="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 flipV="1">
              <a:off x="3806" y="3586"/>
              <a:ext cx="0" cy="2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3796" y="3787"/>
              <a:ext cx="488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Data in</a:t>
              </a: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3164" y="3787"/>
              <a:ext cx="533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sz="1400" b="1"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Data out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itchFamily="2" charset="-78"/>
              </a:rPr>
              <a:t>معماری کامپیوتر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029200"/>
            <a:ext cx="5867400" cy="762000"/>
          </a:xfrm>
        </p:spPr>
        <p:txBody>
          <a:bodyPr/>
          <a:lstStyle/>
          <a:p>
            <a:r>
              <a:rPr lang="fa-IR" sz="2800" b="1" dirty="0" smtClean="0">
                <a:cs typeface="B Nazanin" pitchFamily="2" charset="-78"/>
              </a:rPr>
              <a:t>انتقال ثبات ها و ریزعمل ها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حافظه</a:t>
            </a:r>
            <a:r>
              <a:rPr lang="fa-IR" sz="200" dirty="0" smtClean="0"/>
              <a:t> </a:t>
            </a:r>
            <a:r>
              <a:rPr lang="fa-IR" dirty="0" smtClean="0"/>
              <a:t>ای: </a:t>
            </a:r>
            <a:r>
              <a:rPr lang="fa-IR" sz="2800" dirty="0" smtClean="0"/>
              <a:t>خواندن از 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>
                <a:sym typeface="Symbol" pitchFamily="18" charset="2"/>
              </a:rPr>
              <a:t>براي خواندن از يک کلمه حافظه زبان انتقال ثبات به شکل زیر است: </a:t>
            </a:r>
            <a:endParaRPr lang="en-US" altLang="ko-KR" sz="2400" dirty="0" smtClean="0">
              <a:sym typeface="Symbol" pitchFamily="18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altLang="ko-KR" sz="2400" dirty="0" smtClean="0">
              <a:sym typeface="Symbol" pitchFamily="18" charset="2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a-IR" altLang="ko-KR" sz="2400" dirty="0" smtClean="0">
              <a:sym typeface="Symbol" pitchFamily="18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>
                <a:sym typeface="Symbol" pitchFamily="18" charset="2"/>
              </a:rPr>
              <a:t>براي انجام مثال فوق اعمال زير انجام مي پذيرد: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>
              <a:ea typeface="굴림" pitchFamily="34" charset="-127"/>
              <a:sym typeface="Symbol" pitchFamily="18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محتواي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AR</a:t>
            </a:r>
            <a:r>
              <a:rPr lang="fa-IR" altLang="ko-KR" sz="2400" dirty="0" smtClean="0">
                <a:sym typeface="Symbol" pitchFamily="18" charset="2"/>
              </a:rPr>
              <a:t> روي خطوط آدرس فرستاده مي‌شود.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سيگنال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Read (= 1) </a:t>
            </a:r>
            <a:r>
              <a:rPr lang="fa-IR" altLang="ko-KR" sz="2400" dirty="0" smtClean="0">
                <a:sym typeface="Symbol" pitchFamily="18" charset="2"/>
              </a:rPr>
              <a:t> به واحد حافظه فرستاده مي‌شود.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محتواي آدرس مشخص شده روي خطوط داده قرار مي‌گيرد.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اين مقدار از گذرگاه به ثبات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R1</a:t>
            </a:r>
            <a:r>
              <a:rPr lang="fa-IR" altLang="ko-KR" sz="2400" dirty="0" smtClean="0">
                <a:sym typeface="Symbol" pitchFamily="18" charset="2"/>
              </a:rPr>
              <a:t> منتقل مي‌شود.</a:t>
            </a:r>
            <a:endParaRPr lang="en-US" altLang="ko-KR" sz="2400" dirty="0" smtClean="0">
              <a:ea typeface="굴림" pitchFamily="34" charset="-127"/>
              <a:sym typeface="Symbol" pitchFamily="18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>
              <a:ea typeface="굴림" pitchFamily="34" charset="-127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19200" y="2457450"/>
            <a:ext cx="1620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R1  </a:t>
            </a:r>
            <a:r>
              <a:rPr kumimoji="1"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M[AR</a:t>
            </a: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حافظه</a:t>
            </a:r>
            <a:r>
              <a:rPr lang="fa-IR" sz="200" dirty="0" smtClean="0"/>
              <a:t> </a:t>
            </a:r>
            <a:r>
              <a:rPr lang="fa-IR" dirty="0" smtClean="0"/>
              <a:t>ای: </a:t>
            </a:r>
            <a:r>
              <a:rPr lang="fa-IR" sz="2800" dirty="0" smtClean="0"/>
              <a:t>نوشتن در 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>
                <a:sym typeface="Symbol" pitchFamily="18" charset="2"/>
              </a:rPr>
              <a:t>براي خواندن از يک کلمه حافظه زبان انتقال ثبات به شکل زیر است:</a:t>
            </a:r>
            <a:endParaRPr lang="en-US" altLang="ko-KR" sz="24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a-IR" altLang="ko-KR" sz="24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>
                <a:sym typeface="Symbol" pitchFamily="18" charset="2"/>
              </a:rPr>
              <a:t>براي انجام مثال فوق اعمال زير انجام مي‌پذيرد:</a:t>
            </a:r>
            <a:endParaRPr lang="en-US" altLang="ko-KR" sz="24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>
              <a:ea typeface="굴림" pitchFamily="34" charset="-127"/>
              <a:sym typeface="Symbol" pitchFamily="18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محتواي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AR</a:t>
            </a:r>
            <a:r>
              <a:rPr lang="fa-IR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 </a:t>
            </a:r>
            <a:r>
              <a:rPr lang="fa-IR" altLang="ko-KR" sz="2400" dirty="0" smtClean="0">
                <a:sym typeface="Symbol" pitchFamily="18" charset="2"/>
              </a:rPr>
              <a:t>روي خطوط آدرس فرستاده مي‌شود.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سيگنال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write (= 1)</a:t>
            </a:r>
            <a:r>
              <a:rPr lang="en-US" altLang="ko-KR" sz="2400" dirty="0" smtClean="0">
                <a:ea typeface="굴림" pitchFamily="34" charset="-127"/>
                <a:sym typeface="Symbol" pitchFamily="18" charset="2"/>
              </a:rPr>
              <a:t> </a:t>
            </a:r>
            <a:r>
              <a:rPr lang="fa-IR" altLang="ko-KR" sz="2400" dirty="0" smtClean="0">
                <a:sym typeface="Symbol" pitchFamily="18" charset="2"/>
              </a:rPr>
              <a:t> به واحد حافظه فرستاده مي‌شود. </a:t>
            </a:r>
            <a:endParaRPr lang="en-US" altLang="ko-KR" sz="2400" dirty="0" smtClean="0">
              <a:ea typeface="굴림" pitchFamily="34" charset="-127"/>
              <a:sym typeface="Symbol" pitchFamily="18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اين مقدار ثبات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R1</a:t>
            </a:r>
            <a:r>
              <a:rPr lang="fa-IR" altLang="ko-KR" sz="2400" dirty="0" smtClean="0">
                <a:sym typeface="Symbol" pitchFamily="18" charset="2"/>
              </a:rPr>
              <a:t> به گذرگاه منتقل مي‌شود.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sym typeface="Symbol" pitchFamily="18" charset="2"/>
              </a:rPr>
              <a:t>مقدار به محل مشخص شده در حافظه منتقل مي‌شود.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25712"/>
            <a:ext cx="1620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kumimoji="1"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M[AR</a:t>
            </a:r>
            <a:r>
              <a:rPr kumimoji="1"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]  R1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ها: انواع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defTabSz="152400" eaLnBrk="0" fontAlgn="auto" hangingPunct="0">
              <a:lnSpc>
                <a:spcPct val="86000"/>
              </a:lnSpc>
              <a:spcBef>
                <a:spcPct val="41000"/>
              </a:spcBef>
              <a:spcAft>
                <a:spcPts val="0"/>
              </a:spcAft>
              <a:defRPr/>
            </a:pPr>
            <a:r>
              <a:rPr kumimoji="1" lang="fa-IR" altLang="ko-KR" sz="3200" dirty="0" smtClean="0">
                <a:ea typeface="굴림" pitchFamily="34" charset="-127"/>
              </a:rPr>
              <a:t>ريزعمل‌هاي انتقال ثبات</a:t>
            </a:r>
          </a:p>
          <a:p>
            <a:pPr marL="495300" indent="-381000" defTabSz="152400" eaLnBrk="0" fontAlgn="auto" hangingPunct="0">
              <a:lnSpc>
                <a:spcPct val="86000"/>
              </a:lnSpc>
              <a:spcBef>
                <a:spcPct val="41000"/>
              </a:spcBef>
              <a:spcAft>
                <a:spcPts val="0"/>
              </a:spcAft>
              <a:defRPr/>
            </a:pPr>
            <a:r>
              <a:rPr kumimoji="1" lang="fa-IR" altLang="ko-KR" sz="3200" dirty="0" smtClean="0">
                <a:ea typeface="굴림" pitchFamily="34" charset="-127"/>
              </a:rPr>
              <a:t>ريزعمل‌هاي حسابي</a:t>
            </a:r>
          </a:p>
          <a:p>
            <a:pPr marL="495300" indent="-381000" defTabSz="152400" eaLnBrk="0" fontAlgn="auto" hangingPunct="0">
              <a:lnSpc>
                <a:spcPct val="86000"/>
              </a:lnSpc>
              <a:spcBef>
                <a:spcPct val="41000"/>
              </a:spcBef>
              <a:spcAft>
                <a:spcPts val="0"/>
              </a:spcAft>
              <a:defRPr/>
            </a:pPr>
            <a:r>
              <a:rPr kumimoji="1" lang="fa-IR" altLang="ko-KR" sz="3200" dirty="0" smtClean="0">
                <a:ea typeface="굴림" pitchFamily="34" charset="-127"/>
              </a:rPr>
              <a:t>ريزعمل‌هاي منطقي</a:t>
            </a:r>
          </a:p>
          <a:p>
            <a:pPr marL="495300" indent="-381000" defTabSz="152400" eaLnBrk="0" fontAlgn="auto" hangingPunct="0">
              <a:lnSpc>
                <a:spcPct val="86000"/>
              </a:lnSpc>
              <a:spcBef>
                <a:spcPct val="41000"/>
              </a:spcBef>
              <a:spcAft>
                <a:spcPts val="0"/>
              </a:spcAft>
              <a:defRPr/>
            </a:pPr>
            <a:r>
              <a:rPr kumimoji="1" lang="fa-IR" altLang="ko-KR" sz="3200" dirty="0" smtClean="0">
                <a:ea typeface="굴림" pitchFamily="34" charset="-127"/>
              </a:rPr>
              <a:t>ريزعمل‌هاي شيفت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حسابی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ko-KR" dirty="0" smtClean="0">
                <a:sym typeface="Symbol" pitchFamily="18" charset="2"/>
              </a:rPr>
              <a:t>ریز عمل های پایه</a:t>
            </a:r>
          </a:p>
          <a:p>
            <a:pPr lvl="1"/>
            <a:r>
              <a:rPr lang="fa-IR" altLang="ko-KR" dirty="0" smtClean="0">
                <a:sym typeface="Symbol" pitchFamily="18" charset="2"/>
              </a:rPr>
              <a:t> جمع</a:t>
            </a:r>
          </a:p>
          <a:p>
            <a:pPr lvl="1"/>
            <a:r>
              <a:rPr lang="fa-IR" altLang="ko-KR" dirty="0" smtClean="0">
                <a:sym typeface="Symbol" pitchFamily="18" charset="2"/>
              </a:rPr>
              <a:t>تفريق</a:t>
            </a:r>
          </a:p>
          <a:p>
            <a:pPr lvl="1"/>
            <a:r>
              <a:rPr lang="fa-IR" altLang="ko-KR" dirty="0" smtClean="0">
                <a:sym typeface="Symbol" pitchFamily="18" charset="2"/>
              </a:rPr>
              <a:t>افزايش يک واحد</a:t>
            </a:r>
          </a:p>
          <a:p>
            <a:pPr lvl="1"/>
            <a:r>
              <a:rPr lang="fa-IR" altLang="ko-KR" dirty="0" smtClean="0">
                <a:sym typeface="Symbol" pitchFamily="18" charset="2"/>
              </a:rPr>
              <a:t>کاهش يک واحد</a:t>
            </a:r>
            <a:endParaRPr lang="en-US" altLang="ko-KR" dirty="0" smtClean="0">
              <a:ea typeface="굴림" pitchFamily="34" charset="-127"/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581400"/>
          <a:ext cx="5410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نماد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برخی ریزعمل های متداول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R3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R1 + R2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جمع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R3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R1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-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تفريق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 R2’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</a:t>
                      </a:r>
                      <a:r>
                        <a:rPr kumimoji="1" lang="fa-IR" altLang="ko-KR" sz="1800" b="1" dirty="0" smtClean="0">
                          <a:solidFill>
                            <a:srgbClr val="000000"/>
                          </a:solidFill>
                          <a:ea typeface="굴림" pitchFamily="34" charset="-127"/>
                          <a:cs typeface="B Nazanin" pitchFamily="2" charset="-78"/>
                        </a:rPr>
                        <a:t>  </a:t>
                      </a:r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مکمل يک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R2’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+ 1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fa-IR" altLang="ko-KR" sz="1800" b="1" dirty="0" smtClean="0">
                          <a:solidFill>
                            <a:srgbClr val="000000"/>
                          </a:solidFill>
                          <a:ea typeface="굴림" pitchFamily="34" charset="-127"/>
                          <a:cs typeface="B Nazanin" pitchFamily="2" charset="-78"/>
                        </a:rPr>
                        <a:t>  </a:t>
                      </a:r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مکمل دو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R3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R1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+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R2’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+ 1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تفريق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R1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 R1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+ 1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افزايش يک واحد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R1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</a:t>
                      </a:r>
                      <a:r>
                        <a:rPr kumimoji="1" lang="en-US" altLang="ko-KR" sz="1800" b="1" dirty="0" smtClean="0">
                          <a:latin typeface="Symbol" pitchFamily="18" charset="2"/>
                          <a:ea typeface="굴림" pitchFamily="34" charset="-127"/>
                          <a:cs typeface="B Nazanin" pitchFamily="2" charset="-78"/>
                        </a:rPr>
                        <a:t>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en-US" altLang="ko-KR" sz="1800" b="1" dirty="0" smtClean="0">
                          <a:latin typeface="Times New Roman" pitchFamily="18" charset="0"/>
                          <a:ea typeface="굴림" pitchFamily="34" charset="-127"/>
                          <a:cs typeface="B Nazanin" pitchFamily="2" charset="-78"/>
                        </a:rPr>
                        <a:t>R1</a:t>
                      </a:r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– 1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ko-KR" sz="1800" b="1" dirty="0" smtClean="0">
                          <a:ea typeface="굴림" pitchFamily="34" charset="-127"/>
                          <a:cs typeface="B Nazanin" pitchFamily="2" charset="-78"/>
                        </a:rPr>
                        <a:t> </a:t>
                      </a:r>
                      <a:r>
                        <a:rPr kumimoji="1" lang="fa-IR" altLang="ko-KR" sz="1800" b="1" dirty="0" smtClean="0">
                          <a:ea typeface="굴림" pitchFamily="34" charset="-127"/>
                          <a:cs typeface="B Nazanin" pitchFamily="2" charset="-78"/>
                          <a:sym typeface="Symbol" pitchFamily="18" charset="2"/>
                        </a:rPr>
                        <a:t>کاهش يک واحد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حسابی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ea typeface="굴림" pitchFamily="34" charset="-127"/>
              <a:sym typeface="Symbol" pitchFamily="18" charset="2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512" y="1490662"/>
            <a:ext cx="6008688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16" y="3683000"/>
            <a:ext cx="2812693" cy="5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defTabSz="762000" eaLnBrk="0" hangingPunct="0">
              <a:lnSpc>
                <a:spcPct val="85000"/>
              </a:lnSpc>
            </a:pPr>
            <a:r>
              <a:rPr kumimoji="1" lang="en-US" altLang="ko-KR" b="1" dirty="0">
                <a:ea typeface="굴림" pitchFamily="34" charset="-127"/>
                <a:cs typeface="B Nazanin" pitchFamily="2" charset="-78"/>
              </a:rPr>
              <a:t>Binary Adder-</a:t>
            </a:r>
            <a:r>
              <a:rPr kumimoji="1" lang="en-US" altLang="ko-KR" b="1" dirty="0" err="1">
                <a:ea typeface="굴림" pitchFamily="34" charset="-127"/>
                <a:cs typeface="B Nazanin" pitchFamily="2" charset="-78"/>
              </a:rPr>
              <a:t>Subtractor</a:t>
            </a:r>
            <a:endParaRPr kumimoji="1" lang="fa-IR" altLang="ko-KR" b="1" dirty="0">
              <a:ea typeface="굴림" pitchFamily="34" charset="-127"/>
              <a:cs typeface="B Nazanin" pitchFamily="2" charset="-78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kumimoji="1" lang="fa-IR" altLang="ko-KR" sz="1600" dirty="0">
                <a:ea typeface="굴림" pitchFamily="34" charset="-127"/>
                <a:cs typeface="B Nazanin" pitchFamily="2" charset="-78"/>
              </a:rPr>
              <a:t>جمع کننده-تفريق کننده دودويي</a:t>
            </a:r>
            <a:endParaRPr kumimoji="1" lang="en-US" altLang="ko-KR" sz="1600" dirty="0">
              <a:ea typeface="굴림" pitchFamily="34" charset="-127"/>
              <a:cs typeface="B Nazanin" pitchFamily="2" charset="-78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32125"/>
            <a:ext cx="6400800" cy="198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7954" y="5716588"/>
            <a:ext cx="2231381" cy="5325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defTabSz="762000" eaLnBrk="0" hangingPunct="0">
              <a:lnSpc>
                <a:spcPct val="85000"/>
              </a:lnSpc>
            </a:pPr>
            <a:r>
              <a:rPr kumimoji="1" lang="en-US" altLang="ko-KR" b="1" dirty="0">
                <a:ea typeface="굴림" pitchFamily="34" charset="-127"/>
              </a:rPr>
              <a:t>Binary </a:t>
            </a:r>
            <a:r>
              <a:rPr kumimoji="1" lang="en-US" altLang="ko-KR" b="1" dirty="0" err="1">
                <a:ea typeface="굴림" pitchFamily="34" charset="-127"/>
                <a:cs typeface="Nazanin" pitchFamily="2" charset="-78"/>
              </a:rPr>
              <a:t>Incrementer</a:t>
            </a:r>
            <a:endParaRPr kumimoji="1" lang="fa-IR" altLang="ko-KR" b="1" dirty="0">
              <a:ea typeface="굴림" pitchFamily="34" charset="-127"/>
              <a:cs typeface="Nazanin" pitchFamily="2" charset="-78"/>
            </a:endParaRPr>
          </a:p>
          <a:p>
            <a:pPr algn="ctr" defTabSz="762000" eaLnBrk="0" hangingPunct="0">
              <a:lnSpc>
                <a:spcPct val="85000"/>
              </a:lnSpc>
            </a:pPr>
            <a:r>
              <a:rPr kumimoji="1" lang="fa-IR" altLang="ko-KR" b="1" dirty="0">
                <a:ea typeface="굴림" pitchFamily="34" charset="-127"/>
                <a:cs typeface="B Nazanin" pitchFamily="2" charset="-78"/>
              </a:rPr>
              <a:t>ا</a:t>
            </a:r>
            <a:r>
              <a:rPr kumimoji="1" lang="fa-IR" altLang="ko-KR" dirty="0">
                <a:ea typeface="굴림" pitchFamily="34" charset="-127"/>
                <a:cs typeface="B Nazanin" pitchFamily="2" charset="-78"/>
              </a:rPr>
              <a:t>فزايشگر دودويي</a:t>
            </a:r>
            <a:endParaRPr kumimoji="1" lang="en-US" altLang="ko-KR" dirty="0">
              <a:ea typeface="굴림" pitchFamily="34" charset="-127"/>
              <a:cs typeface="B Nazanin" pitchFamily="2" charset="-78"/>
            </a:endParaRPr>
          </a:p>
        </p:txBody>
      </p:sp>
      <p:pic>
        <p:nvPicPr>
          <p:cNvPr id="10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181600"/>
            <a:ext cx="5092700" cy="171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6200" y="1919288"/>
            <a:ext cx="1563688" cy="59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kumimoji="1" lang="en-US" altLang="ko-KR" b="1" dirty="0">
                <a:ea typeface="굴림" pitchFamily="34" charset="-127"/>
              </a:rPr>
              <a:t>Binary Adder</a:t>
            </a:r>
            <a:endParaRPr kumimoji="1" lang="en-US" altLang="ko-KR" b="1" dirty="0">
              <a:ea typeface="굴림" pitchFamily="34" charset="-127"/>
              <a:cs typeface="Nazanin" pitchFamily="2" charset="-78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a-IR" altLang="ko-KR" dirty="0">
                <a:cs typeface="B Nazanin" pitchFamily="2" charset="-78"/>
              </a:rPr>
              <a:t>جمع کننده دودويي</a:t>
            </a:r>
            <a:endParaRPr lang="en-US" altLang="ko-K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حسابی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مدار عملیات حسابی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412" y="4824412"/>
            <a:ext cx="5970588" cy="1878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25413" y="5029200"/>
            <a:ext cx="5970588" cy="26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0225" y="1524000"/>
            <a:ext cx="700087" cy="5699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3712" y="1506537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3712" y="1595437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33712" y="1708150"/>
            <a:ext cx="2444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3712" y="1792287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33712" y="1868487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22600" y="1944687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3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859087" y="1603375"/>
            <a:ext cx="207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2646362" y="1681162"/>
            <a:ext cx="4206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1352550" y="1798637"/>
            <a:ext cx="1714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2028825" y="1873250"/>
            <a:ext cx="10382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244725" y="1958975"/>
            <a:ext cx="8223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457450" y="2035175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43262" y="1700212"/>
            <a:ext cx="39052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4x1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000" b="1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95637" y="1803400"/>
            <a:ext cx="463550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MUX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768725" y="1798637"/>
            <a:ext cx="762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40250" y="1371600"/>
            <a:ext cx="711200" cy="485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1352550" y="1444625"/>
            <a:ext cx="3184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478337" y="1344612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X0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78337" y="1685925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Y0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881562" y="13446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81562" y="1685925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C1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256212" y="16033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559425" y="1498600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D0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078412" y="1074737"/>
            <a:ext cx="0" cy="295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692650" y="1546225"/>
            <a:ext cx="350837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FA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70225" y="2276475"/>
            <a:ext cx="700087" cy="5699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33712" y="2257425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S1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033712" y="2346325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S0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033712" y="2460625"/>
            <a:ext cx="2444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033712" y="2543175"/>
            <a:ext cx="2444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033712" y="262096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2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022600" y="2695575"/>
            <a:ext cx="2444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3</a:t>
            </a: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871787" y="2347912"/>
            <a:ext cx="195263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657475" y="2430462"/>
            <a:ext cx="4095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43262" y="2449512"/>
            <a:ext cx="39052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4x1</a:t>
            </a:r>
          </a:p>
          <a:p>
            <a:pPr defTabSz="762000" hangingPunct="0">
              <a:lnSpc>
                <a:spcPct val="90000"/>
              </a:lnSpc>
            </a:pPr>
            <a:endParaRPr kumimoji="1" lang="en-US" altLang="ko-KR" sz="1000" b="1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95637" y="2554287"/>
            <a:ext cx="463550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MUX</a:t>
            </a: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3775075" y="2549525"/>
            <a:ext cx="762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40250" y="2116137"/>
            <a:ext cx="711200" cy="4921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1352550" y="2195512"/>
            <a:ext cx="3184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478337" y="2097087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X1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478337" y="2435225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Y1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881562" y="2097087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C1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881562" y="2444750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C2</a:t>
            </a: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5237162" y="2347912"/>
            <a:ext cx="3492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559425" y="2249487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D1</a:t>
            </a: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V="1">
            <a:off x="5078412" y="1858962"/>
            <a:ext cx="0" cy="25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692650" y="2292350"/>
            <a:ext cx="350837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FA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070225" y="3027362"/>
            <a:ext cx="700087" cy="5699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033712" y="3000375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S1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033712" y="3090862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S0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033712" y="3201987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033712" y="328771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033712" y="336391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2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022600" y="344011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3</a:t>
            </a: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854325" y="3098800"/>
            <a:ext cx="2127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>
            <a:off x="2665412" y="3175000"/>
            <a:ext cx="4016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43262" y="3195637"/>
            <a:ext cx="39052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4x1</a:t>
            </a:r>
          </a:p>
          <a:p>
            <a:pPr defTabSz="762000" hangingPunct="0">
              <a:lnSpc>
                <a:spcPct val="90000"/>
              </a:lnSpc>
            </a:pPr>
            <a:endParaRPr kumimoji="1" lang="en-US" altLang="ko-KR" sz="1000" b="1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195637" y="3298825"/>
            <a:ext cx="463550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MUX</a:t>
            </a: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3775075" y="3300412"/>
            <a:ext cx="762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40250" y="2867025"/>
            <a:ext cx="711200" cy="4937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>
            <a:off x="1352550" y="2938462"/>
            <a:ext cx="3184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478337" y="2843212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X2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484687" y="3194050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Y2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881562" y="28432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C2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887912" y="3194050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C3</a:t>
            </a:r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5243512" y="3098800"/>
            <a:ext cx="342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559425" y="3000375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D2</a:t>
            </a:r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 flipV="1">
            <a:off x="5078412" y="2611437"/>
            <a:ext cx="0" cy="25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692650" y="3041650"/>
            <a:ext cx="350837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FA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070225" y="3779837"/>
            <a:ext cx="700087" cy="5683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033712" y="3752850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S1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033712" y="3841750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S0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033712" y="395446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033712" y="4038600"/>
            <a:ext cx="2444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033712" y="411321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2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022600" y="4191000"/>
            <a:ext cx="2444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3</a:t>
            </a:r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 flipH="1">
            <a:off x="2854325" y="3851275"/>
            <a:ext cx="2127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2665412" y="3927475"/>
            <a:ext cx="4016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243262" y="3946525"/>
            <a:ext cx="390525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4x1</a:t>
            </a:r>
          </a:p>
          <a:p>
            <a:pPr defTabSz="762000" hangingPunct="0">
              <a:lnSpc>
                <a:spcPct val="90000"/>
              </a:lnSpc>
            </a:pPr>
            <a:endParaRPr kumimoji="1" lang="en-US" altLang="ko-KR" sz="1000" b="1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3195637" y="4049712"/>
            <a:ext cx="463550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MUX</a:t>
            </a:r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3781425" y="4044950"/>
            <a:ext cx="736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4540250" y="3619500"/>
            <a:ext cx="711200" cy="4921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 flipH="1">
            <a:off x="1352550" y="3690937"/>
            <a:ext cx="3184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478337" y="3592512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X3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84687" y="3944937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Y3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881562" y="35925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C3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887912" y="3944937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C4</a:t>
            </a: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>
            <a:off x="5256212" y="3851275"/>
            <a:ext cx="33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559425" y="3746500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D3</a:t>
            </a: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V="1">
            <a:off x="5078412" y="3362325"/>
            <a:ext cx="0" cy="255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692650" y="3792537"/>
            <a:ext cx="350837" cy="225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ea typeface="굴림" pitchFamily="34" charset="-127"/>
              </a:rPr>
              <a:t>FA</a:t>
            </a: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2859087" y="1169987"/>
            <a:ext cx="0" cy="2673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2657475" y="1252537"/>
            <a:ext cx="0" cy="2670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1863725" y="1819275"/>
            <a:ext cx="201612" cy="119062"/>
            <a:chOff x="1442" y="2062"/>
            <a:chExt cx="100" cy="99"/>
          </a:xfrm>
        </p:grpSpPr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1442" y="2070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443" y="2062"/>
              <a:ext cx="68" cy="99"/>
            </a:xfrm>
            <a:custGeom>
              <a:avLst/>
              <a:gdLst>
                <a:gd name="T0" fmla="*/ 0 w 68"/>
                <a:gd name="T1" fmla="*/ 0 h 99"/>
                <a:gd name="T2" fmla="*/ 67 w 68"/>
                <a:gd name="T3" fmla="*/ 44 h 99"/>
                <a:gd name="T4" fmla="*/ 0 w 68"/>
                <a:gd name="T5" fmla="*/ 98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99">
                  <a:moveTo>
                    <a:pt x="0" y="0"/>
                  </a:moveTo>
                  <a:lnTo>
                    <a:pt x="67" y="44"/>
                  </a:lnTo>
                  <a:lnTo>
                    <a:pt x="0" y="9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518" y="2096"/>
              <a:ext cx="24" cy="2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2457450" y="2039937"/>
            <a:ext cx="0" cy="2365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 flipH="1">
            <a:off x="2247900" y="1963737"/>
            <a:ext cx="7937" cy="22463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 flipH="1">
            <a:off x="1624012" y="1873250"/>
            <a:ext cx="2301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1636712" y="1803400"/>
            <a:ext cx="1588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1352550" y="1247775"/>
            <a:ext cx="13096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1352550" y="1163637"/>
            <a:ext cx="15097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H="1">
            <a:off x="1352550" y="1087437"/>
            <a:ext cx="37306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>
            <a:off x="1352550" y="2549525"/>
            <a:ext cx="1714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 flipH="1">
            <a:off x="2028825" y="2625725"/>
            <a:ext cx="10382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2232025" y="2701925"/>
            <a:ext cx="835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>
            <a:off x="2452687" y="2786062"/>
            <a:ext cx="6143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 flipH="1">
            <a:off x="1660525" y="2625725"/>
            <a:ext cx="2301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>
            <a:off x="1649412" y="2554287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1352550" y="3300412"/>
            <a:ext cx="1714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>
            <a:off x="2028825" y="3378200"/>
            <a:ext cx="10382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H="1">
            <a:off x="2232025" y="3452812"/>
            <a:ext cx="835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H="1">
            <a:off x="2446337" y="3538537"/>
            <a:ext cx="6207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>
            <a:off x="1636712" y="3378200"/>
            <a:ext cx="2047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>
            <a:off x="1643062" y="3305175"/>
            <a:ext cx="0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1352550" y="4044950"/>
            <a:ext cx="1714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>
            <a:off x="2028825" y="4129087"/>
            <a:ext cx="10382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1970087" y="4205287"/>
            <a:ext cx="10969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H="1">
            <a:off x="2452687" y="4281487"/>
            <a:ext cx="6143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1643062" y="4129087"/>
            <a:ext cx="2301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>
            <a:off x="1649412" y="4051300"/>
            <a:ext cx="0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072062" y="4125912"/>
            <a:ext cx="477838" cy="152400"/>
          </a:xfrm>
          <a:custGeom>
            <a:avLst/>
            <a:gdLst>
              <a:gd name="T0" fmla="*/ 0 w 239"/>
              <a:gd name="T1" fmla="*/ 0 h 128"/>
              <a:gd name="T2" fmla="*/ 0 w 239"/>
              <a:gd name="T3" fmla="*/ 2147483647 h 128"/>
              <a:gd name="T4" fmla="*/ 2147483647 w 239"/>
              <a:gd name="T5" fmla="*/ 2147483647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9" h="128">
                <a:moveTo>
                  <a:pt x="0" y="0"/>
                </a:moveTo>
                <a:lnTo>
                  <a:pt x="0" y="127"/>
                </a:lnTo>
                <a:lnTo>
                  <a:pt x="238" y="12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5583237" y="4176712"/>
            <a:ext cx="4413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Cout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917575" y="13446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A0</a:t>
            </a: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917575" y="1701800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B0</a:t>
            </a: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917575" y="2097087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A1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917575" y="24495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B1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917575" y="28432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A2</a:t>
            </a: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917575" y="3197225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B2</a:t>
            </a: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917575" y="3592512"/>
            <a:ext cx="32702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A3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917575" y="3949700"/>
            <a:ext cx="3270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B3</a:t>
            </a:r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2263775" y="4400550"/>
            <a:ext cx="2063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 flipH="1">
            <a:off x="1624012" y="4400550"/>
            <a:ext cx="4333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>
            <a:off x="1981200" y="4210050"/>
            <a:ext cx="0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322387" y="430371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2427287" y="4303712"/>
            <a:ext cx="2444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917575" y="1143000"/>
            <a:ext cx="32067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S0</a:t>
            </a: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917575" y="1068387"/>
            <a:ext cx="320675" cy="211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S1</a:t>
            </a: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917575" y="990600"/>
            <a:ext cx="365125" cy="211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900" b="1">
                <a:solidFill>
                  <a:srgbClr val="000000"/>
                </a:solidFill>
                <a:ea typeface="굴림" pitchFamily="34" charset="-127"/>
              </a:rPr>
              <a:t>Cin</a:t>
            </a:r>
          </a:p>
        </p:txBody>
      </p:sp>
      <p:grpSp>
        <p:nvGrpSpPr>
          <p:cNvPr id="147" name="Group 146"/>
          <p:cNvGrpSpPr>
            <a:grpSpLocks/>
          </p:cNvGrpSpPr>
          <p:nvPr/>
        </p:nvGrpSpPr>
        <p:grpSpPr bwMode="auto">
          <a:xfrm>
            <a:off x="1897062" y="2570162"/>
            <a:ext cx="200025" cy="117475"/>
            <a:chOff x="1458" y="2686"/>
            <a:chExt cx="100" cy="99"/>
          </a:xfrm>
        </p:grpSpPr>
        <p:sp>
          <p:nvSpPr>
            <p:cNvPr id="148" name="Line 147"/>
            <p:cNvSpPr>
              <a:spLocks noChangeShapeType="1"/>
            </p:cNvSpPr>
            <p:nvPr/>
          </p:nvSpPr>
          <p:spPr bwMode="auto">
            <a:xfrm>
              <a:off x="1458" y="2694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459" y="2686"/>
              <a:ext cx="68" cy="99"/>
            </a:xfrm>
            <a:custGeom>
              <a:avLst/>
              <a:gdLst>
                <a:gd name="T0" fmla="*/ 0 w 68"/>
                <a:gd name="T1" fmla="*/ 0 h 99"/>
                <a:gd name="T2" fmla="*/ 67 w 68"/>
                <a:gd name="T3" fmla="*/ 44 h 99"/>
                <a:gd name="T4" fmla="*/ 0 w 68"/>
                <a:gd name="T5" fmla="*/ 98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99">
                  <a:moveTo>
                    <a:pt x="0" y="0"/>
                  </a:moveTo>
                  <a:lnTo>
                    <a:pt x="67" y="44"/>
                  </a:lnTo>
                  <a:lnTo>
                    <a:pt x="0" y="9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1534" y="2720"/>
              <a:ext cx="24" cy="2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49437" y="3309937"/>
            <a:ext cx="200025" cy="120650"/>
            <a:chOff x="1434" y="3302"/>
            <a:chExt cx="100" cy="99"/>
          </a:xfrm>
        </p:grpSpPr>
        <p:sp>
          <p:nvSpPr>
            <p:cNvPr id="152" name="Line 151"/>
            <p:cNvSpPr>
              <a:spLocks noChangeShapeType="1"/>
            </p:cNvSpPr>
            <p:nvPr/>
          </p:nvSpPr>
          <p:spPr bwMode="auto">
            <a:xfrm>
              <a:off x="1434" y="3310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435" y="3302"/>
              <a:ext cx="68" cy="99"/>
            </a:xfrm>
            <a:custGeom>
              <a:avLst/>
              <a:gdLst>
                <a:gd name="T0" fmla="*/ 0 w 68"/>
                <a:gd name="T1" fmla="*/ 0 h 99"/>
                <a:gd name="T2" fmla="*/ 67 w 68"/>
                <a:gd name="T3" fmla="*/ 44 h 99"/>
                <a:gd name="T4" fmla="*/ 0 w 68"/>
                <a:gd name="T5" fmla="*/ 98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99">
                  <a:moveTo>
                    <a:pt x="0" y="0"/>
                  </a:moveTo>
                  <a:lnTo>
                    <a:pt x="67" y="44"/>
                  </a:lnTo>
                  <a:lnTo>
                    <a:pt x="0" y="9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1510" y="3336"/>
              <a:ext cx="24" cy="2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1881187" y="4071937"/>
            <a:ext cx="200025" cy="117475"/>
            <a:chOff x="1450" y="3934"/>
            <a:chExt cx="100" cy="99"/>
          </a:xfrm>
        </p:grpSpPr>
        <p:sp>
          <p:nvSpPr>
            <p:cNvPr id="156" name="Line 155"/>
            <p:cNvSpPr>
              <a:spLocks noChangeShapeType="1"/>
            </p:cNvSpPr>
            <p:nvPr/>
          </p:nvSpPr>
          <p:spPr bwMode="auto">
            <a:xfrm>
              <a:off x="1450" y="3942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451" y="3934"/>
              <a:ext cx="68" cy="99"/>
            </a:xfrm>
            <a:custGeom>
              <a:avLst/>
              <a:gdLst>
                <a:gd name="T0" fmla="*/ 0 w 68"/>
                <a:gd name="T1" fmla="*/ 0 h 99"/>
                <a:gd name="T2" fmla="*/ 67 w 68"/>
                <a:gd name="T3" fmla="*/ 44 h 99"/>
                <a:gd name="T4" fmla="*/ 0 w 68"/>
                <a:gd name="T5" fmla="*/ 98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99">
                  <a:moveTo>
                    <a:pt x="0" y="0"/>
                  </a:moveTo>
                  <a:lnTo>
                    <a:pt x="67" y="44"/>
                  </a:lnTo>
                  <a:lnTo>
                    <a:pt x="0" y="9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1526" y="3968"/>
              <a:ext cx="24" cy="2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" name="Group 158"/>
          <p:cNvGrpSpPr>
            <a:grpSpLocks/>
          </p:cNvGrpSpPr>
          <p:nvPr/>
        </p:nvGrpSpPr>
        <p:grpSpPr bwMode="auto">
          <a:xfrm>
            <a:off x="2071687" y="4340225"/>
            <a:ext cx="201613" cy="119062"/>
            <a:chOff x="1546" y="4158"/>
            <a:chExt cx="100" cy="99"/>
          </a:xfrm>
        </p:grpSpPr>
        <p:sp>
          <p:nvSpPr>
            <p:cNvPr id="160" name="Line 159"/>
            <p:cNvSpPr>
              <a:spLocks noChangeShapeType="1"/>
            </p:cNvSpPr>
            <p:nvPr/>
          </p:nvSpPr>
          <p:spPr bwMode="auto">
            <a:xfrm>
              <a:off x="1546" y="4166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47" y="4158"/>
              <a:ext cx="68" cy="99"/>
            </a:xfrm>
            <a:custGeom>
              <a:avLst/>
              <a:gdLst>
                <a:gd name="T0" fmla="*/ 0 w 68"/>
                <a:gd name="T1" fmla="*/ 0 h 99"/>
                <a:gd name="T2" fmla="*/ 67 w 68"/>
                <a:gd name="T3" fmla="*/ 44 h 99"/>
                <a:gd name="T4" fmla="*/ 0 w 68"/>
                <a:gd name="T5" fmla="*/ 98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99">
                  <a:moveTo>
                    <a:pt x="0" y="0"/>
                  </a:moveTo>
                  <a:lnTo>
                    <a:pt x="67" y="44"/>
                  </a:lnTo>
                  <a:lnTo>
                    <a:pt x="0" y="9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1622" y="4192"/>
              <a:ext cx="24" cy="2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117475" y="4819650"/>
            <a:ext cx="7121525" cy="191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defTabSz="152400" rtl="1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fa-IR" altLang="ko-KR" sz="1200" b="1" dirty="0">
                <a:ea typeface="굴림" pitchFamily="34" charset="-127"/>
                <a:cs typeface="Nazanin" pitchFamily="2" charset="-78"/>
              </a:rPr>
              <a:t>                                                       </a:t>
            </a:r>
            <a:r>
              <a:rPr kumimoji="1" lang="fa-IR" altLang="ko-KR" sz="1200" b="1" dirty="0" smtClean="0">
                <a:ea typeface="굴림" pitchFamily="34" charset="-127"/>
                <a:cs typeface="Nazanin" pitchFamily="2" charset="-78"/>
              </a:rPr>
              <a:t>  </a:t>
            </a:r>
            <a:r>
              <a:rPr kumimoji="1" lang="en-US" altLang="ko-KR" sz="1200" b="1" dirty="0" smtClean="0">
                <a:ea typeface="굴림" pitchFamily="34" charset="-127"/>
                <a:cs typeface="B Nazanin" pitchFamily="2" charset="-78"/>
              </a:rPr>
              <a:t>s1    </a:t>
            </a:r>
            <a:r>
              <a:rPr kumimoji="1" lang="en-US" altLang="ko-KR" sz="1200" b="1" dirty="0">
                <a:ea typeface="굴림" pitchFamily="34" charset="-127"/>
                <a:cs typeface="B Nazanin" pitchFamily="2" charset="-78"/>
              </a:rPr>
              <a:t>s0     </a:t>
            </a:r>
            <a:r>
              <a:rPr kumimoji="1" lang="en-US" altLang="ko-KR" sz="1200" b="1" dirty="0" err="1" smtClean="0">
                <a:ea typeface="굴림" pitchFamily="34" charset="-127"/>
                <a:cs typeface="B Nazanin" pitchFamily="2" charset="-78"/>
              </a:rPr>
              <a:t>cin</a:t>
            </a:r>
            <a:r>
              <a:rPr kumimoji="1" lang="en-US" altLang="ko-KR" sz="1200" b="1" dirty="0" smtClean="0">
                <a:ea typeface="굴림" pitchFamily="34" charset="-127"/>
                <a:cs typeface="B Nazanin" pitchFamily="2" charset="-78"/>
              </a:rPr>
              <a:t>         </a:t>
            </a:r>
            <a:r>
              <a:rPr kumimoji="1" lang="en-US" altLang="ko-KR" sz="1200" b="1" dirty="0">
                <a:ea typeface="굴림" pitchFamily="34" charset="-127"/>
                <a:cs typeface="B Nazanin" pitchFamily="2" charset="-78"/>
              </a:rPr>
              <a:t>y          </a:t>
            </a:r>
            <a:r>
              <a:rPr kumimoji="1" lang="en-US" altLang="ko-KR" sz="1200" b="1" dirty="0" smtClean="0">
                <a:ea typeface="굴림" pitchFamily="34" charset="-127"/>
                <a:cs typeface="B Nazanin" pitchFamily="2" charset="-78"/>
              </a:rPr>
              <a:t> output                               Micro </a:t>
            </a:r>
            <a:r>
              <a:rPr kumimoji="1" lang="en-US" altLang="ko-KR" sz="1200" b="1" dirty="0" err="1" smtClean="0">
                <a:ea typeface="굴림" pitchFamily="34" charset="-127"/>
                <a:cs typeface="B Nazanin" pitchFamily="2" charset="-78"/>
              </a:rPr>
              <a:t>Opretation</a:t>
            </a:r>
            <a:r>
              <a:rPr kumimoji="1" lang="en-US" altLang="ko-KR" sz="1200" b="1" dirty="0" smtClean="0">
                <a:ea typeface="굴림" pitchFamily="34" charset="-127"/>
                <a:cs typeface="B Nazanin" pitchFamily="2" charset="-78"/>
              </a:rPr>
              <a:t>             </a:t>
            </a:r>
            <a:r>
              <a:rPr kumimoji="1" lang="fa-IR" altLang="ko-KR" sz="1200" b="1" dirty="0" smtClean="0">
                <a:ea typeface="굴림" pitchFamily="34" charset="-127"/>
                <a:cs typeface="B Nazanin" pitchFamily="2" charset="-78"/>
              </a:rPr>
              <a:t>                                                             </a:t>
            </a:r>
            <a:endParaRPr kumimoji="1" lang="en-US" altLang="ko-KR" sz="1200" b="1" dirty="0" smtClean="0">
              <a:ea typeface="굴림" pitchFamily="34" charset="-127"/>
              <a:cs typeface="Nazanin" pitchFamily="2" charset="-78"/>
            </a:endParaRP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0        0	0	B	D = A + B	            Add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0        0	1	B	D = A + B + 1	            Add with carry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0	 1	0	B’	D = A + B’	            Subtract with borrow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0        1	1	B’	D = A + B’+ 1	           </a:t>
            </a:r>
            <a:r>
              <a:rPr kumimoji="1" lang="fa-IR" altLang="ko-KR" sz="1200" b="1" dirty="0" smtClean="0">
                <a:ea typeface="굴림" pitchFamily="34" charset="-127"/>
                <a:cs typeface="Nazanin" pitchFamily="2" charset="-78"/>
              </a:rPr>
              <a:t> </a:t>
            </a: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Subtract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1        0	0	0	D = A	            Transfer A                                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1        0	1	0	D = A + 1	             Increment A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1        </a:t>
            </a:r>
            <a:r>
              <a:rPr kumimoji="1" lang="en-US" altLang="ko-KR" sz="1200" b="1" dirty="0">
                <a:ea typeface="굴림" pitchFamily="34" charset="-127"/>
                <a:cs typeface="Nazanin" pitchFamily="2" charset="-78"/>
              </a:rPr>
              <a:t>1	0	1	D = A - 1	             </a:t>
            </a: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Decrement </a:t>
            </a:r>
            <a:r>
              <a:rPr kumimoji="1" lang="en-US" altLang="ko-KR" sz="1200" b="1" dirty="0">
                <a:ea typeface="굴림" pitchFamily="34" charset="-127"/>
                <a:cs typeface="Nazanin" pitchFamily="2" charset="-78"/>
              </a:rPr>
              <a:t>A</a:t>
            </a:r>
          </a:p>
          <a:p>
            <a:pPr defTabSz="152400" eaLnBrk="0" hangingPunct="0">
              <a:lnSpc>
                <a:spcPct val="95000"/>
              </a:lnSpc>
              <a:spcBef>
                <a:spcPct val="19000"/>
              </a:spcBef>
              <a:tabLst>
                <a:tab pos="368300" algn="l"/>
                <a:tab pos="762000" algn="l"/>
                <a:tab pos="1308100" algn="l"/>
                <a:tab pos="1905000" algn="l"/>
                <a:tab pos="3263900" algn="l"/>
              </a:tabLst>
            </a:pPr>
            <a:r>
              <a:rPr kumimoji="1" lang="en-US" altLang="ko-KR" sz="1200" b="1" dirty="0">
                <a:ea typeface="굴림" pitchFamily="34" charset="-127"/>
                <a:cs typeface="Nazanin" pitchFamily="2" charset="-78"/>
              </a:rPr>
              <a:t>1        1	1	1	D = A	            </a:t>
            </a:r>
            <a:r>
              <a:rPr kumimoji="1" lang="en-US" altLang="ko-KR" sz="1200" b="1" dirty="0" smtClean="0">
                <a:ea typeface="굴림" pitchFamily="34" charset="-127"/>
                <a:cs typeface="Nazanin" pitchFamily="2" charset="-78"/>
              </a:rPr>
              <a:t>Transfer</a:t>
            </a:r>
            <a:r>
              <a:rPr kumimoji="1" lang="en-US" altLang="ko-KR" sz="1200" b="1" dirty="0" smtClean="0">
                <a:ea typeface="굴림" pitchFamily="34" charset="-127"/>
              </a:rPr>
              <a:t> </a:t>
            </a:r>
            <a:r>
              <a:rPr kumimoji="1" lang="en-US" altLang="ko-KR" sz="1200" b="1" dirty="0">
                <a:ea typeface="굴림" pitchFamily="34" charset="-127"/>
              </a:rPr>
              <a:t>A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منطقی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20100" cy="480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altLang="ko-KR" sz="2400" dirty="0" smtClean="0"/>
              <a:t>ريزعمل‌هايي</a:t>
            </a:r>
            <a:r>
              <a:rPr lang="en-US" altLang="ko-KR" sz="2400" dirty="0" smtClean="0"/>
              <a:t> </a:t>
            </a:r>
            <a:r>
              <a:rPr lang="fa-IR" altLang="ko-KR" sz="2400" dirty="0" smtClean="0"/>
              <a:t>که عمليات دودويي را روي رشته‌اي از بيت‌هاي ثبات انجام مي دهند. 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fa-IR" altLang="ko-KR" sz="2000" dirty="0" smtClean="0"/>
              <a:t>عمليات منطقي : </a:t>
            </a:r>
            <a:r>
              <a:rPr lang="en-US" altLang="ko-KR" sz="2000" dirty="0" smtClean="0"/>
              <a:t>bit-wise </a:t>
            </a:r>
            <a:endParaRPr lang="fa-IR" altLang="ko-KR" sz="2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000" dirty="0" smtClean="0"/>
              <a:t> روي يک بيت داده کار مي‌کنند : مثلاً در يک ثبات هشت بيتي وقتي عمل</a:t>
            </a:r>
            <a:r>
              <a:rPr lang="en-US" altLang="ko-KR" sz="2000" dirty="0" smtClean="0"/>
              <a:t> </a:t>
            </a:r>
            <a:r>
              <a:rPr lang="fa-IR" altLang="ko-KR" sz="2000" dirty="0" smtClean="0"/>
              <a:t> 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</a:rPr>
              <a:t>not</a:t>
            </a:r>
            <a:r>
              <a:rPr lang="fa-IR" altLang="ko-KR" sz="2000" dirty="0" smtClean="0"/>
              <a:t> انجام مي‌شود روي هر بيت به طور مستقل انجام مي شود.</a:t>
            </a:r>
          </a:p>
          <a:p>
            <a:pPr fontAlgn="auto">
              <a:spcAft>
                <a:spcPts val="0"/>
              </a:spcAft>
              <a:defRPr/>
            </a:pPr>
            <a:r>
              <a:rPr lang="fa-IR" altLang="ko-KR" sz="2400" dirty="0" smtClean="0"/>
              <a:t>عمليات منطقي براي دستکاري بيتي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bit manipulations) </a:t>
            </a:r>
            <a:r>
              <a:rPr lang="fa-IR" altLang="ko-KR" sz="2400" dirty="0" smtClean="0">
                <a:latin typeface="Times New Roman" pitchFamily="18" charset="0"/>
              </a:rPr>
              <a:t>)</a:t>
            </a:r>
            <a:r>
              <a:rPr lang="fa-IR" altLang="ko-KR" sz="2400" dirty="0" smtClean="0"/>
              <a:t> داده استفاده می شود.</a:t>
            </a:r>
          </a:p>
          <a:p>
            <a:pPr fontAlgn="auto">
              <a:spcAft>
                <a:spcPts val="0"/>
              </a:spcAft>
              <a:defRPr/>
            </a:pPr>
            <a:r>
              <a:rPr lang="fa-IR" altLang="ko-KR" sz="2400" dirty="0" smtClean="0"/>
              <a:t>16 عمليات متفاوت منطقي روي دو متغير دودويي</a:t>
            </a:r>
            <a:endParaRPr lang="en-US" altLang="ko-KR" sz="2400" dirty="0" smtClean="0">
              <a:ea typeface="굴림" pitchFamily="34" charset="-12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altLang="ko-KR" sz="2400" dirty="0" smtClean="0"/>
              <a:t>بيشتر سيستم‌ها فقط چهار عمل زير را پياده سازي مي کنند.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</a:rPr>
              <a:t>AND (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)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</a:rPr>
              <a:t>, OR (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)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</a:rPr>
              <a:t>, XOR (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)</a:t>
            </a:r>
            <a:r>
              <a:rPr lang="en-US" altLang="ko-KR" sz="2000" dirty="0" smtClean="0">
                <a:latin typeface="Times New Roman" pitchFamily="18" charset="0"/>
                <a:ea typeface="굴림" pitchFamily="34" charset="-127"/>
              </a:rPr>
              <a:t>, Complement/NOT</a:t>
            </a:r>
          </a:p>
          <a:p>
            <a:pPr fontAlgn="auto">
              <a:spcAft>
                <a:spcPts val="0"/>
              </a:spcAft>
              <a:defRPr/>
            </a:pPr>
            <a:r>
              <a:rPr lang="fa-IR" altLang="ko-KR" sz="2400" dirty="0" smtClean="0"/>
              <a:t>عمليات ديگر مي‌توانند با استفاده از اين چهار ريزعمل ساخته شوند.</a:t>
            </a:r>
            <a:endParaRPr lang="en-US" altLang="ko-KR" sz="2400" dirty="0" smtClean="0">
              <a:ea typeface="굴림" pitchFamily="34" charset="-127"/>
            </a:endParaRPr>
          </a:p>
          <a:p>
            <a:endParaRPr lang="en-US" sz="2400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85800" y="5357812"/>
            <a:ext cx="3771900" cy="1804988"/>
            <a:chOff x="1434" y="2146"/>
            <a:chExt cx="2376" cy="1137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550" y="2359"/>
              <a:ext cx="2060" cy="9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b="1">
                  <a:solidFill>
                    <a:srgbClr val="000000"/>
                  </a:solidFill>
                  <a:latin typeface="Arial" charset="0"/>
                  <a:ea typeface="굴림" pitchFamily="34" charset="-127"/>
                </a:rPr>
                <a:t>0    0    0    0    0  …  1    1     1</a:t>
              </a:r>
            </a:p>
            <a:p>
              <a:pPr eaLnBrk="0" hangingPunct="0">
                <a:lnSpc>
                  <a:spcPct val="90000"/>
                </a:lnSpc>
              </a:pPr>
              <a:r>
                <a:rPr kumimoji="1" lang="en-US" altLang="ko-KR" b="1">
                  <a:solidFill>
                    <a:srgbClr val="000000"/>
                  </a:solidFill>
                  <a:latin typeface="Arial" charset="0"/>
                  <a:ea typeface="굴림" pitchFamily="34" charset="-127"/>
                </a:rPr>
                <a:t>0    1    0    0    0  …  1    1     1</a:t>
              </a:r>
            </a:p>
            <a:p>
              <a:pPr eaLnBrk="0" hangingPunct="0">
                <a:lnSpc>
                  <a:spcPct val="90000"/>
                </a:lnSpc>
              </a:pPr>
              <a:r>
                <a:rPr kumimoji="1" lang="en-US" altLang="ko-KR" b="1">
                  <a:solidFill>
                    <a:srgbClr val="000000"/>
                  </a:solidFill>
                  <a:latin typeface="Arial" charset="0"/>
                  <a:ea typeface="굴림" pitchFamily="34" charset="-127"/>
                </a:rPr>
                <a:t>1    0    0    0    1  …  0    1     1</a:t>
              </a:r>
            </a:p>
            <a:p>
              <a:pPr eaLnBrk="0" hangingPunct="0">
                <a:lnSpc>
                  <a:spcPct val="90000"/>
                </a:lnSpc>
              </a:pPr>
              <a:r>
                <a:rPr kumimoji="1" lang="en-US" altLang="ko-KR" b="1">
                  <a:solidFill>
                    <a:srgbClr val="000000"/>
                  </a:solidFill>
                  <a:latin typeface="Arial" charset="0"/>
                  <a:ea typeface="굴림" pitchFamily="34" charset="-127"/>
                </a:rPr>
                <a:t>1    1    0    1    0  …  1    0     1</a:t>
              </a:r>
            </a:p>
            <a:p>
              <a:pPr eaLnBrk="0" hangingPunct="0">
                <a:lnSpc>
                  <a:spcPct val="90000"/>
                </a:lnSpc>
              </a:pPr>
              <a:endParaRPr kumimoji="1" lang="en-US" altLang="ko-KR" sz="2800" b="1">
                <a:solidFill>
                  <a:srgbClr val="000000"/>
                </a:solidFill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545" y="2146"/>
              <a:ext cx="2208" cy="2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 b="1" dirty="0">
                  <a:solidFill>
                    <a:srgbClr val="000000"/>
                  </a:solidFill>
                  <a:ea typeface="굴림" pitchFamily="34" charset="-127"/>
                </a:rPr>
                <a:t>A   B   </a:t>
              </a:r>
              <a:r>
                <a:rPr kumimoji="1" lang="en-US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F</a:t>
              </a:r>
              <a:r>
                <a:rPr kumimoji="1" lang="en-US" altLang="ko-KR" b="1" baseline="-25000" dirty="0" smtClean="0">
                  <a:solidFill>
                    <a:srgbClr val="000000"/>
                  </a:solidFill>
                  <a:ea typeface="굴림" pitchFamily="34" charset="-127"/>
                </a:rPr>
                <a:t>0</a:t>
              </a:r>
              <a:r>
                <a:rPr kumimoji="1" lang="en-US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   </a:t>
              </a:r>
              <a:r>
                <a:rPr kumimoji="1" lang="en-US" altLang="ko-KR" b="1" dirty="0">
                  <a:solidFill>
                    <a:srgbClr val="000000"/>
                  </a:solidFill>
                  <a:ea typeface="굴림" pitchFamily="34" charset="-127"/>
                </a:rPr>
                <a:t>F</a:t>
              </a:r>
              <a:r>
                <a:rPr kumimoji="1" lang="en-US" altLang="ko-KR" b="1" baseline="-25000" dirty="0">
                  <a:solidFill>
                    <a:srgbClr val="000000"/>
                  </a:solidFill>
                  <a:ea typeface="굴림" pitchFamily="34" charset="-127"/>
                </a:rPr>
                <a:t>1</a:t>
              </a:r>
              <a:r>
                <a:rPr kumimoji="1" lang="en-US" altLang="ko-KR" b="1" dirty="0">
                  <a:solidFill>
                    <a:srgbClr val="000000"/>
                  </a:solidFill>
                  <a:ea typeface="굴림" pitchFamily="34" charset="-127"/>
                </a:rPr>
                <a:t>  </a:t>
              </a:r>
              <a:r>
                <a:rPr kumimoji="1" lang="en-US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F</a:t>
              </a:r>
              <a:r>
                <a:rPr kumimoji="1" lang="en-US" altLang="ko-KR" b="1" baseline="-25000" dirty="0" smtClean="0">
                  <a:solidFill>
                    <a:srgbClr val="000000"/>
                  </a:solidFill>
                  <a:ea typeface="굴림" pitchFamily="34" charset="-127"/>
                </a:rPr>
                <a:t>2</a:t>
              </a:r>
              <a:r>
                <a:rPr kumimoji="1" lang="en-US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 … </a:t>
              </a:r>
              <a:r>
                <a:rPr kumimoji="1" lang="fa-IR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 </a:t>
              </a:r>
              <a:r>
                <a:rPr kumimoji="1" lang="en-US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F</a:t>
              </a:r>
              <a:r>
                <a:rPr kumimoji="1" lang="en-US" altLang="ko-KR" b="1" baseline="-25000" dirty="0" smtClean="0">
                  <a:solidFill>
                    <a:srgbClr val="000000"/>
                  </a:solidFill>
                  <a:ea typeface="굴림" pitchFamily="34" charset="-127"/>
                </a:rPr>
                <a:t>13</a:t>
              </a:r>
              <a:r>
                <a:rPr kumimoji="1" lang="en-US" altLang="ko-KR" b="1" dirty="0" smtClean="0">
                  <a:solidFill>
                    <a:srgbClr val="000000"/>
                  </a:solidFill>
                  <a:ea typeface="굴림" pitchFamily="34" charset="-127"/>
                </a:rPr>
                <a:t>  </a:t>
              </a:r>
              <a:r>
                <a:rPr kumimoji="1" lang="en-US" altLang="ko-KR" b="1" dirty="0">
                  <a:solidFill>
                    <a:srgbClr val="000000"/>
                  </a:solidFill>
                  <a:ea typeface="굴림" pitchFamily="34" charset="-127"/>
                </a:rPr>
                <a:t>F</a:t>
              </a:r>
              <a:r>
                <a:rPr kumimoji="1" lang="en-US" altLang="ko-KR" b="1" baseline="-25000" dirty="0">
                  <a:solidFill>
                    <a:srgbClr val="000000"/>
                  </a:solidFill>
                  <a:ea typeface="굴림" pitchFamily="34" charset="-127"/>
                </a:rPr>
                <a:t>14</a:t>
              </a:r>
              <a:r>
                <a:rPr kumimoji="1" lang="en-US" altLang="ko-KR" b="1" dirty="0">
                  <a:solidFill>
                    <a:srgbClr val="000000"/>
                  </a:solidFill>
                  <a:ea typeface="굴림" pitchFamily="34" charset="-127"/>
                </a:rPr>
                <a:t>  F</a:t>
              </a:r>
              <a:r>
                <a:rPr kumimoji="1" lang="en-US" altLang="ko-KR" b="1" baseline="-25000" dirty="0">
                  <a:solidFill>
                    <a:srgbClr val="000000"/>
                  </a:solidFill>
                  <a:ea typeface="굴림" pitchFamily="34" charset="-127"/>
                </a:rPr>
                <a:t>15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1440" y="2370"/>
              <a:ext cx="23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1998" y="2166"/>
              <a:ext cx="0" cy="9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434" y="2166"/>
              <a:ext cx="2364" cy="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منطقی</a:t>
            </a:r>
            <a:endParaRPr lang="en-US" dirty="0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055688" y="1890713"/>
            <a:ext cx="34925" cy="12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sz="2400" dirty="0" smtClean="0">
                <a:ea typeface="굴림" pitchFamily="34" charset="-127"/>
              </a:rPr>
              <a:t> </a:t>
            </a:r>
            <a:r>
              <a:rPr kumimoji="1" lang="fa-IR" altLang="ko-KR" sz="2400" dirty="0" smtClean="0">
                <a:ea typeface="굴림" pitchFamily="34" charset="-127"/>
              </a:rPr>
              <a:t>جدول ارزش براي 16 تابع بر روی دو متغير دودويي</a:t>
            </a:r>
            <a:endParaRPr kumimoji="1" lang="en-US" altLang="ko-KR" sz="2400" dirty="0" smtClean="0">
              <a:ea typeface="굴림" pitchFamily="34" charset="-127"/>
            </a:endParaRPr>
          </a:p>
          <a:p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5995648" cy="42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منطقی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پیاده سازی سخت افزاری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750" y="5097462"/>
            <a:ext cx="3621087" cy="1303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113000"/>
              </a:lnSpc>
            </a:pPr>
            <a:r>
              <a:rPr kumimoji="1" lang="en-US" altLang="ko-KR">
                <a:ea typeface="굴림" pitchFamily="34" charset="-127"/>
              </a:rPr>
              <a:t>0    0       F = A </a:t>
            </a:r>
            <a:r>
              <a:rPr kumimoji="1" lang="en-US" altLang="ko-KR">
                <a:latin typeface="Symbol" pitchFamily="18" charset="2"/>
                <a:ea typeface="굴림" pitchFamily="34" charset="-127"/>
              </a:rPr>
              <a:t></a:t>
            </a:r>
            <a:r>
              <a:rPr kumimoji="1" lang="en-US" altLang="ko-KR">
                <a:ea typeface="굴림" pitchFamily="34" charset="-127"/>
              </a:rPr>
              <a:t> B           </a:t>
            </a:r>
            <a:r>
              <a:rPr kumimoji="1" lang="en-US" altLang="ko-KR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AND</a:t>
            </a:r>
          </a:p>
          <a:p>
            <a:pPr defTabSz="762000" eaLnBrk="0" hangingPunct="0">
              <a:lnSpc>
                <a:spcPct val="113000"/>
              </a:lnSpc>
            </a:pPr>
            <a:r>
              <a:rPr kumimoji="1" lang="en-US" altLang="ko-KR">
                <a:ea typeface="굴림" pitchFamily="34" charset="-127"/>
              </a:rPr>
              <a:t>0    1       F = A</a:t>
            </a:r>
            <a:r>
              <a:rPr kumimoji="1" lang="en-US" altLang="ko-KR">
                <a:latin typeface="Symbol" pitchFamily="18" charset="2"/>
                <a:ea typeface="굴림" pitchFamily="34" charset="-127"/>
              </a:rPr>
              <a:t></a:t>
            </a:r>
            <a:r>
              <a:rPr kumimoji="1" lang="en-US" altLang="ko-KR">
                <a:ea typeface="굴림" pitchFamily="34" charset="-127"/>
              </a:rPr>
              <a:t>B           </a:t>
            </a:r>
            <a:r>
              <a:rPr kumimoji="1" lang="en-US" altLang="ko-KR">
                <a:latin typeface="Times New Roman" pitchFamily="18" charset="0"/>
                <a:ea typeface="굴림" pitchFamily="34" charset="-127"/>
              </a:rPr>
              <a:t>OR</a:t>
            </a:r>
          </a:p>
          <a:p>
            <a:pPr defTabSz="762000" eaLnBrk="0" hangingPunct="0">
              <a:lnSpc>
                <a:spcPct val="113000"/>
              </a:lnSpc>
            </a:pPr>
            <a:r>
              <a:rPr kumimoji="1" lang="en-US" altLang="ko-KR">
                <a:ea typeface="굴림" pitchFamily="34" charset="-127"/>
              </a:rPr>
              <a:t>1    0       F = A </a:t>
            </a:r>
            <a:r>
              <a:rPr kumimoji="1" lang="en-US" altLang="ko-KR">
                <a:latin typeface="Symbol" pitchFamily="18" charset="2"/>
                <a:ea typeface="굴림" pitchFamily="34" charset="-127"/>
              </a:rPr>
              <a:t></a:t>
            </a:r>
            <a:r>
              <a:rPr kumimoji="1" lang="en-US" altLang="ko-KR">
                <a:ea typeface="굴림" pitchFamily="34" charset="-127"/>
              </a:rPr>
              <a:t> B           </a:t>
            </a:r>
            <a:r>
              <a:rPr kumimoji="1" lang="en-US" altLang="ko-KR">
                <a:latin typeface="Times New Roman" pitchFamily="18" charset="0"/>
                <a:ea typeface="굴림" pitchFamily="34" charset="-127"/>
              </a:rPr>
              <a:t>XOR</a:t>
            </a:r>
          </a:p>
          <a:p>
            <a:pPr defTabSz="762000" eaLnBrk="0" hangingPunct="0">
              <a:lnSpc>
                <a:spcPct val="113000"/>
              </a:lnSpc>
            </a:pPr>
            <a:r>
              <a:rPr kumimoji="1" lang="en-US" altLang="ko-KR">
                <a:ea typeface="굴림" pitchFamily="34" charset="-127"/>
              </a:rPr>
              <a:t>1    1       F = A’                </a:t>
            </a:r>
            <a:r>
              <a:rPr kumimoji="1" lang="en-US" altLang="ko-KR">
                <a:latin typeface="Times New Roman" pitchFamily="18" charset="0"/>
                <a:ea typeface="굴림" pitchFamily="34" charset="-127"/>
              </a:rPr>
              <a:t>  Complement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17537" y="5162550"/>
            <a:ext cx="4532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79562" y="4886325"/>
            <a:ext cx="0" cy="147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09887" y="4867275"/>
            <a:ext cx="0" cy="150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0887" y="4854575"/>
            <a:ext cx="706438" cy="320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>
                <a:ea typeface="굴림" pitchFamily="34" charset="-127"/>
              </a:rPr>
              <a:t> </a:t>
            </a:r>
            <a:r>
              <a:rPr kumimoji="1" lang="en-US" altLang="ko-KR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</a:t>
            </a:r>
            <a:r>
              <a:rPr kumimoji="1" lang="en-US" altLang="ko-KR" baseline="-2500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1</a:t>
            </a:r>
            <a:r>
              <a:rPr kumimoji="1" lang="en-US" altLang="ko-KR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 S</a:t>
            </a:r>
            <a:r>
              <a:rPr kumimoji="1" lang="en-US" altLang="ko-KR" baseline="-2500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06562" y="4854575"/>
            <a:ext cx="800100" cy="320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Output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46275" y="4518025"/>
            <a:ext cx="11493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fa-IR" altLang="ko-KR" sz="2000" b="1">
                <a:ea typeface="굴림" pitchFamily="34" charset="-127"/>
                <a:cs typeface="B Nazanin" pitchFamily="2" charset="-78"/>
              </a:rPr>
              <a:t>جدول توابع</a:t>
            </a:r>
            <a:endParaRPr kumimoji="1" lang="en-US" altLang="ko-KR" sz="2000" b="1">
              <a:ea typeface="굴림" pitchFamily="34" charset="-127"/>
              <a:cs typeface="B Nazanin" pitchFamily="2" charset="-78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535112" y="1865312"/>
            <a:ext cx="455613" cy="336550"/>
            <a:chOff x="1772" y="1428"/>
            <a:chExt cx="301" cy="272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772" y="1432"/>
              <a:ext cx="0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776" y="1428"/>
              <a:ext cx="1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776" y="1700"/>
              <a:ext cx="1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5"/>
            <p:cNvSpPr>
              <a:spLocks/>
            </p:cNvSpPr>
            <p:nvPr/>
          </p:nvSpPr>
          <p:spPr bwMode="auto">
            <a:xfrm>
              <a:off x="1956" y="1433"/>
              <a:ext cx="117" cy="128"/>
            </a:xfrm>
            <a:custGeom>
              <a:avLst/>
              <a:gdLst>
                <a:gd name="T0" fmla="*/ 0 w 21786"/>
                <a:gd name="T1" fmla="*/ 0 h 21600"/>
                <a:gd name="T2" fmla="*/ 0 w 21786"/>
                <a:gd name="T3" fmla="*/ 0 h 21600"/>
                <a:gd name="T4" fmla="*/ 0 w 217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86" h="21600" fill="none" extrusionOk="0">
                  <a:moveTo>
                    <a:pt x="-1" y="0"/>
                  </a:moveTo>
                  <a:cubicBezTo>
                    <a:pt x="61" y="0"/>
                    <a:pt x="123" y="0"/>
                    <a:pt x="186" y="0"/>
                  </a:cubicBezTo>
                  <a:cubicBezTo>
                    <a:pt x="12115" y="0"/>
                    <a:pt x="21786" y="9670"/>
                    <a:pt x="21786" y="21600"/>
                  </a:cubicBezTo>
                </a:path>
                <a:path w="21786" h="21600" stroke="0" extrusionOk="0">
                  <a:moveTo>
                    <a:pt x="-1" y="0"/>
                  </a:moveTo>
                  <a:cubicBezTo>
                    <a:pt x="61" y="0"/>
                    <a:pt x="123" y="0"/>
                    <a:pt x="186" y="0"/>
                  </a:cubicBezTo>
                  <a:cubicBezTo>
                    <a:pt x="12115" y="0"/>
                    <a:pt x="21786" y="9670"/>
                    <a:pt x="21786" y="21600"/>
                  </a:cubicBezTo>
                  <a:lnTo>
                    <a:pt x="186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16"/>
            <p:cNvSpPr>
              <a:spLocks/>
            </p:cNvSpPr>
            <p:nvPr/>
          </p:nvSpPr>
          <p:spPr bwMode="auto">
            <a:xfrm>
              <a:off x="1956" y="1560"/>
              <a:ext cx="116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825500" y="2143125"/>
            <a:ext cx="715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498600" y="2311400"/>
            <a:ext cx="492125" cy="336550"/>
            <a:chOff x="1748" y="1788"/>
            <a:chExt cx="324" cy="272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760" y="1788"/>
              <a:ext cx="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760" y="2060"/>
              <a:ext cx="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rc 21"/>
            <p:cNvSpPr>
              <a:spLocks/>
            </p:cNvSpPr>
            <p:nvPr/>
          </p:nvSpPr>
          <p:spPr bwMode="auto">
            <a:xfrm>
              <a:off x="1863" y="1793"/>
              <a:ext cx="209" cy="128"/>
            </a:xfrm>
            <a:custGeom>
              <a:avLst/>
              <a:gdLst>
                <a:gd name="T0" fmla="*/ 0 w 21704"/>
                <a:gd name="T1" fmla="*/ 0 h 21600"/>
                <a:gd name="T2" fmla="*/ 0 w 21704"/>
                <a:gd name="T3" fmla="*/ 0 h 21600"/>
                <a:gd name="T4" fmla="*/ 0 w 217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04" h="21600" fill="none" extrusionOk="0">
                  <a:moveTo>
                    <a:pt x="0" y="0"/>
                  </a:moveTo>
                  <a:cubicBezTo>
                    <a:pt x="34" y="0"/>
                    <a:pt x="69" y="0"/>
                    <a:pt x="104" y="0"/>
                  </a:cubicBezTo>
                  <a:cubicBezTo>
                    <a:pt x="12033" y="0"/>
                    <a:pt x="21704" y="9670"/>
                    <a:pt x="21704" y="21600"/>
                  </a:cubicBezTo>
                </a:path>
                <a:path w="21704" h="21600" stroke="0" extrusionOk="0">
                  <a:moveTo>
                    <a:pt x="0" y="0"/>
                  </a:moveTo>
                  <a:cubicBezTo>
                    <a:pt x="34" y="0"/>
                    <a:pt x="69" y="0"/>
                    <a:pt x="104" y="0"/>
                  </a:cubicBezTo>
                  <a:cubicBezTo>
                    <a:pt x="12033" y="0"/>
                    <a:pt x="21704" y="9670"/>
                    <a:pt x="21704" y="21600"/>
                  </a:cubicBezTo>
                  <a:lnTo>
                    <a:pt x="104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rc 22"/>
            <p:cNvSpPr>
              <a:spLocks/>
            </p:cNvSpPr>
            <p:nvPr/>
          </p:nvSpPr>
          <p:spPr bwMode="auto">
            <a:xfrm>
              <a:off x="1864" y="1920"/>
              <a:ext cx="208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rc 23"/>
            <p:cNvSpPr>
              <a:spLocks/>
            </p:cNvSpPr>
            <p:nvPr/>
          </p:nvSpPr>
          <p:spPr bwMode="auto">
            <a:xfrm>
              <a:off x="1748" y="1793"/>
              <a:ext cx="29" cy="128"/>
            </a:xfrm>
            <a:custGeom>
              <a:avLst/>
              <a:gdLst>
                <a:gd name="T0" fmla="*/ 0 w 22371"/>
                <a:gd name="T1" fmla="*/ 0 h 21600"/>
                <a:gd name="T2" fmla="*/ 0 w 22371"/>
                <a:gd name="T3" fmla="*/ 0 h 21600"/>
                <a:gd name="T4" fmla="*/ 0 w 2237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71" h="21600" fill="none" extrusionOk="0">
                  <a:moveTo>
                    <a:pt x="-1" y="13"/>
                  </a:moveTo>
                  <a:cubicBezTo>
                    <a:pt x="256" y="4"/>
                    <a:pt x="513" y="0"/>
                    <a:pt x="771" y="0"/>
                  </a:cubicBezTo>
                  <a:cubicBezTo>
                    <a:pt x="12700" y="0"/>
                    <a:pt x="22371" y="9670"/>
                    <a:pt x="22371" y="21600"/>
                  </a:cubicBezTo>
                </a:path>
                <a:path w="22371" h="21600" stroke="0" extrusionOk="0">
                  <a:moveTo>
                    <a:pt x="-1" y="13"/>
                  </a:moveTo>
                  <a:cubicBezTo>
                    <a:pt x="256" y="4"/>
                    <a:pt x="513" y="0"/>
                    <a:pt x="771" y="0"/>
                  </a:cubicBezTo>
                  <a:cubicBezTo>
                    <a:pt x="12700" y="0"/>
                    <a:pt x="22371" y="9670"/>
                    <a:pt x="22371" y="21600"/>
                  </a:cubicBezTo>
                  <a:lnTo>
                    <a:pt x="771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24"/>
            <p:cNvSpPr>
              <a:spLocks/>
            </p:cNvSpPr>
            <p:nvPr/>
          </p:nvSpPr>
          <p:spPr bwMode="auto">
            <a:xfrm>
              <a:off x="1748" y="1920"/>
              <a:ext cx="28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1246187" y="1919287"/>
            <a:ext cx="0" cy="14779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576387" y="3198812"/>
            <a:ext cx="414338" cy="346075"/>
            <a:chOff x="1800" y="2504"/>
            <a:chExt cx="272" cy="280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1800" y="2504"/>
              <a:ext cx="240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1800" y="2656"/>
              <a:ext cx="240" cy="1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812" y="2520"/>
              <a:ext cx="0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032" y="2624"/>
              <a:ext cx="40" cy="4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050925" y="2146300"/>
            <a:ext cx="0" cy="911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544512" y="2025650"/>
            <a:ext cx="290513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B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33400" y="1797050"/>
            <a:ext cx="2905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A</a:t>
            </a: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44512" y="3594100"/>
            <a:ext cx="28257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S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544512" y="3822700"/>
            <a:ext cx="28257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S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346450" y="2532062"/>
            <a:ext cx="274637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F</a:t>
            </a: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654050" y="3632200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654050" y="3860800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454400" y="2551112"/>
            <a:ext cx="223837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i</a:t>
            </a: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654050" y="2065337"/>
            <a:ext cx="223837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i</a:t>
            </a: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41350" y="1827212"/>
            <a:ext cx="223837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i</a:t>
            </a: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H="1">
            <a:off x="825500" y="1924050"/>
            <a:ext cx="715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1517650" y="276860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517650" y="3105150"/>
            <a:ext cx="133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rc 45"/>
          <p:cNvSpPr>
            <a:spLocks/>
          </p:cNvSpPr>
          <p:nvPr/>
        </p:nvSpPr>
        <p:spPr bwMode="auto">
          <a:xfrm>
            <a:off x="1673225" y="2773362"/>
            <a:ext cx="317500" cy="158750"/>
          </a:xfrm>
          <a:custGeom>
            <a:avLst/>
            <a:gdLst>
              <a:gd name="T0" fmla="*/ 0 w 21704"/>
              <a:gd name="T1" fmla="*/ 0 h 21600"/>
              <a:gd name="T2" fmla="*/ 993929449 w 21704"/>
              <a:gd name="T3" fmla="*/ 63022214 h 21600"/>
              <a:gd name="T4" fmla="*/ 4761432 w 21704"/>
              <a:gd name="T5" fmla="*/ 6302221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04" h="21600" fill="none" extrusionOk="0">
                <a:moveTo>
                  <a:pt x="0" y="0"/>
                </a:moveTo>
                <a:cubicBezTo>
                  <a:pt x="34" y="0"/>
                  <a:pt x="69" y="0"/>
                  <a:pt x="104" y="0"/>
                </a:cubicBezTo>
                <a:cubicBezTo>
                  <a:pt x="12033" y="0"/>
                  <a:pt x="21704" y="9670"/>
                  <a:pt x="21704" y="21600"/>
                </a:cubicBezTo>
              </a:path>
              <a:path w="21704" h="21600" stroke="0" extrusionOk="0">
                <a:moveTo>
                  <a:pt x="0" y="0"/>
                </a:moveTo>
                <a:cubicBezTo>
                  <a:pt x="34" y="0"/>
                  <a:pt x="69" y="0"/>
                  <a:pt x="104" y="0"/>
                </a:cubicBezTo>
                <a:cubicBezTo>
                  <a:pt x="12033" y="0"/>
                  <a:pt x="21704" y="9670"/>
                  <a:pt x="21704" y="21600"/>
                </a:cubicBezTo>
                <a:lnTo>
                  <a:pt x="104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rc 46"/>
          <p:cNvSpPr>
            <a:spLocks/>
          </p:cNvSpPr>
          <p:nvPr/>
        </p:nvSpPr>
        <p:spPr bwMode="auto">
          <a:xfrm>
            <a:off x="1674812" y="2930525"/>
            <a:ext cx="315913" cy="160337"/>
          </a:xfrm>
          <a:custGeom>
            <a:avLst/>
            <a:gdLst>
              <a:gd name="T0" fmla="*/ 988345433 w 21600"/>
              <a:gd name="T1" fmla="*/ 0 h 21600"/>
              <a:gd name="T2" fmla="*/ 0 w 21600"/>
              <a:gd name="T3" fmla="*/ 65580349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rc 47"/>
          <p:cNvSpPr>
            <a:spLocks/>
          </p:cNvSpPr>
          <p:nvPr/>
        </p:nvSpPr>
        <p:spPr bwMode="auto">
          <a:xfrm>
            <a:off x="1498600" y="2773362"/>
            <a:ext cx="42862" cy="158750"/>
          </a:xfrm>
          <a:custGeom>
            <a:avLst/>
            <a:gdLst>
              <a:gd name="T0" fmla="*/ 0 w 22371"/>
              <a:gd name="T1" fmla="*/ 40893 h 21600"/>
              <a:gd name="T2" fmla="*/ 301463 w 22371"/>
              <a:gd name="T3" fmla="*/ 63022214 h 21600"/>
              <a:gd name="T4" fmla="*/ 10388 w 22371"/>
              <a:gd name="T5" fmla="*/ 6302221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0"/>
                  <a:pt x="771" y="0"/>
                </a:cubicBezTo>
                <a:cubicBezTo>
                  <a:pt x="12700" y="0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0"/>
                  <a:pt x="771" y="0"/>
                </a:cubicBezTo>
                <a:cubicBezTo>
                  <a:pt x="12700" y="0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rc 48"/>
          <p:cNvSpPr>
            <a:spLocks/>
          </p:cNvSpPr>
          <p:nvPr/>
        </p:nvSpPr>
        <p:spPr bwMode="auto">
          <a:xfrm>
            <a:off x="1498600" y="2930525"/>
            <a:ext cx="42862" cy="160337"/>
          </a:xfrm>
          <a:custGeom>
            <a:avLst/>
            <a:gdLst>
              <a:gd name="T0" fmla="*/ 334909 w 21600"/>
              <a:gd name="T1" fmla="*/ 0 h 21600"/>
              <a:gd name="T2" fmla="*/ 0 w 21600"/>
              <a:gd name="T3" fmla="*/ 65580349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1050925" y="2597150"/>
            <a:ext cx="490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238250" y="2370137"/>
            <a:ext cx="3032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1031875" y="3044825"/>
            <a:ext cx="509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1238250" y="2816225"/>
            <a:ext cx="3032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1238250" y="3382962"/>
            <a:ext cx="363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2005012" y="2033587"/>
            <a:ext cx="365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2005012" y="2479675"/>
            <a:ext cx="355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2005012" y="2936875"/>
            <a:ext cx="346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2014537" y="3382962"/>
            <a:ext cx="346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rc 58"/>
          <p:cNvSpPr>
            <a:spLocks/>
          </p:cNvSpPr>
          <p:nvPr/>
        </p:nvSpPr>
        <p:spPr bwMode="auto">
          <a:xfrm>
            <a:off x="1438275" y="2773362"/>
            <a:ext cx="42862" cy="158750"/>
          </a:xfrm>
          <a:custGeom>
            <a:avLst/>
            <a:gdLst>
              <a:gd name="T0" fmla="*/ 0 w 22371"/>
              <a:gd name="T1" fmla="*/ 40893 h 21600"/>
              <a:gd name="T2" fmla="*/ 301463 w 22371"/>
              <a:gd name="T3" fmla="*/ 63022214 h 21600"/>
              <a:gd name="T4" fmla="*/ 10388 w 22371"/>
              <a:gd name="T5" fmla="*/ 6302221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0"/>
                  <a:pt x="771" y="0"/>
                </a:cubicBezTo>
                <a:cubicBezTo>
                  <a:pt x="12700" y="0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0"/>
                  <a:pt x="771" y="0"/>
                </a:cubicBezTo>
                <a:cubicBezTo>
                  <a:pt x="12700" y="0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rc 59"/>
          <p:cNvSpPr>
            <a:spLocks/>
          </p:cNvSpPr>
          <p:nvPr/>
        </p:nvSpPr>
        <p:spPr bwMode="auto">
          <a:xfrm>
            <a:off x="1438275" y="2930525"/>
            <a:ext cx="42862" cy="160337"/>
          </a:xfrm>
          <a:custGeom>
            <a:avLst/>
            <a:gdLst>
              <a:gd name="T0" fmla="*/ 334909 w 21600"/>
              <a:gd name="T1" fmla="*/ 0 h 21600"/>
              <a:gd name="T2" fmla="*/ 0 w 21600"/>
              <a:gd name="T3" fmla="*/ 65580349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2365375" y="1868487"/>
            <a:ext cx="800100" cy="16684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2339975" y="1917700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2327275" y="2363787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1</a:t>
            </a: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2339975" y="2819400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2</a:t>
            </a: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2327275" y="3265487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3</a:t>
            </a: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2608262" y="2481262"/>
            <a:ext cx="536575" cy="41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4 X 1</a:t>
            </a:r>
          </a:p>
          <a:p>
            <a:pPr defTabSz="762000" hangingPunct="0">
              <a:lnSpc>
                <a:spcPct val="90000"/>
              </a:lnSpc>
            </a:pPr>
            <a:endParaRPr kumimoji="1" lang="en-US" altLang="ko-KR" sz="1200" b="1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2606675" y="2620962"/>
            <a:ext cx="519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MUX</a:t>
            </a: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3190875" y="2647950"/>
            <a:ext cx="1825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2482850" y="3308350"/>
            <a:ext cx="628650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</a:rPr>
              <a:t>Select</a:t>
            </a: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2565400" y="3556000"/>
            <a:ext cx="0" cy="149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2979737" y="3556000"/>
            <a:ext cx="0" cy="376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flipH="1">
            <a:off x="825500" y="3719512"/>
            <a:ext cx="1747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825500" y="3948112"/>
            <a:ext cx="2159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609600" y="4859337"/>
            <a:ext cx="4556125" cy="1514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2"/>
          <p:cNvSpPr txBox="1">
            <a:spLocks noChangeArrowheads="1"/>
          </p:cNvSpPr>
          <p:nvPr/>
        </p:nvSpPr>
        <p:spPr bwMode="auto">
          <a:xfrm>
            <a:off x="3001962" y="4864100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Micro-operation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 : ریزعمل های شیفت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ko-KR" sz="3200" dirty="0" smtClean="0"/>
              <a:t>شيفت منطقي </a:t>
            </a:r>
          </a:p>
          <a:p>
            <a:r>
              <a:rPr lang="fa-IR" altLang="ko-KR" sz="3200" dirty="0" smtClean="0"/>
              <a:t>شيفت چرخشي</a:t>
            </a:r>
          </a:p>
          <a:p>
            <a:r>
              <a:rPr lang="fa-IR" altLang="ko-KR" sz="3200" dirty="0" smtClean="0"/>
              <a:t>شيفت حسابي</a:t>
            </a:r>
          </a:p>
          <a:p>
            <a:endParaRPr lang="fa-IR" altLang="ko-KR" sz="3200" dirty="0" smtClean="0"/>
          </a:p>
          <a:p>
            <a:pPr lvl="1"/>
            <a:r>
              <a:rPr lang="fa-IR" altLang="ko-KR" sz="2800" dirty="0" smtClean="0"/>
              <a:t>تفاوت در بیت ورودی</a:t>
            </a:r>
          </a:p>
          <a:p>
            <a:endParaRPr lang="en-US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7450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547812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08175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68537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28900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989262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49625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709987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070350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430712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791075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151437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511800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872162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232525" y="5146674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592887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827087" y="5362574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 flipH="1">
            <a:off x="1235075" y="5945187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1544637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 flipH="1">
            <a:off x="1905000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2265362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 flipH="1">
            <a:off x="2625725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2986087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 flipH="1">
            <a:off x="3346450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706812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 flipH="1">
            <a:off x="4067175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4427537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flipH="1">
            <a:off x="4787900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5148262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flipH="1">
            <a:off x="5508625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5868987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 flipH="1">
            <a:off x="6229350" y="5967412"/>
            <a:ext cx="360362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6588125" y="6183312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823912" y="6183312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0" y="4879974"/>
            <a:ext cx="665162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kumimoji="1" lang="en-US" altLang="ko-KR" sz="16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Serial</a:t>
            </a:r>
          </a:p>
          <a:p>
            <a:pPr algn="ctr" eaLnBrk="0" hangingPunct="0">
              <a:lnSpc>
                <a:spcPct val="80000"/>
              </a:lnSpc>
            </a:pPr>
            <a:r>
              <a:rPr kumimoji="1" lang="en-US" altLang="ko-KR" sz="16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input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 flipV="1">
            <a:off x="684212" y="5146674"/>
            <a:ext cx="1428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7065962" y="5614987"/>
            <a:ext cx="665163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kumimoji="1" lang="en-US" altLang="ko-KR" sz="16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Serial</a:t>
            </a:r>
          </a:p>
          <a:p>
            <a:pPr algn="ctr" eaLnBrk="0" hangingPunct="0">
              <a:lnSpc>
                <a:spcPct val="80000"/>
              </a:lnSpc>
            </a:pPr>
            <a:r>
              <a:rPr kumimoji="1" lang="en-US" altLang="ko-KR" sz="16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input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6948487" y="6038850"/>
            <a:ext cx="14446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543800" y="51242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شیفت به راست</a:t>
            </a:r>
          </a:p>
          <a:p>
            <a:pPr algn="ctr"/>
            <a:endParaRPr lang="en-US" b="1" dirty="0" smtClean="0">
              <a:cs typeface="B Nazanin" pitchFamily="2" charset="-78"/>
            </a:endParaRPr>
          </a:p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شیفت به چپ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5638800" cy="487363"/>
          </a:xfrm>
        </p:spPr>
        <p:txBody>
          <a:bodyPr/>
          <a:lstStyle/>
          <a:p>
            <a:pPr algn="r" rtl="1"/>
            <a:r>
              <a:rPr lang="fa-IR" dirty="0" smtClean="0"/>
              <a:t>مطالب این فصل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800600"/>
          </a:xfrm>
        </p:spPr>
        <p:txBody>
          <a:bodyPr/>
          <a:lstStyle/>
          <a:p>
            <a:pPr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زبان انتقال ثبات</a:t>
            </a:r>
            <a:endParaRPr kumimoji="1" lang="en-US" altLang="ko-KR" dirty="0" smtClean="0">
              <a:ea typeface="굴림" pitchFamily="34" charset="-127"/>
            </a:endParaRPr>
          </a:p>
          <a:p>
            <a:pPr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انتقال ثبات</a:t>
            </a:r>
            <a:endParaRPr kumimoji="1" lang="en-US" altLang="ko-KR" dirty="0" smtClean="0">
              <a:ea typeface="굴림" pitchFamily="34" charset="-127"/>
            </a:endParaRPr>
          </a:p>
          <a:p>
            <a:pPr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انتقال حافظه و گذرگاه</a:t>
            </a:r>
            <a:endParaRPr kumimoji="1" lang="en-US" altLang="ko-KR" dirty="0" smtClean="0">
              <a:ea typeface="굴림" pitchFamily="34" charset="-127"/>
            </a:endParaRPr>
          </a:p>
          <a:p>
            <a:pPr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ريزعمل‌ها</a:t>
            </a:r>
            <a:endParaRPr kumimoji="1" lang="en-US" altLang="ko-KR" dirty="0" smtClean="0">
              <a:ea typeface="굴림" pitchFamily="34" charset="-127"/>
            </a:endParaRPr>
          </a:p>
          <a:p>
            <a:pPr lvl="1"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ریز عمل‌هاي حسابي</a:t>
            </a:r>
            <a:endParaRPr kumimoji="1" lang="en-US" altLang="ko-KR" dirty="0" smtClean="0">
              <a:ea typeface="굴림" pitchFamily="34" charset="-127"/>
            </a:endParaRPr>
          </a:p>
          <a:p>
            <a:pPr lvl="1"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ريزعمل‌هاي منطقي</a:t>
            </a:r>
            <a:endParaRPr kumimoji="1" lang="en-US" altLang="ko-KR" dirty="0" smtClean="0">
              <a:ea typeface="굴림" pitchFamily="34" charset="-127"/>
            </a:endParaRPr>
          </a:p>
          <a:p>
            <a:pPr lvl="1"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ريزعمل‌هاي شيفت</a:t>
            </a:r>
          </a:p>
          <a:p>
            <a:pPr defTabSz="762000" eaLnBrk="0" hangingPunct="0">
              <a:buFont typeface="Arial" charset="0"/>
              <a:buChar char="•"/>
            </a:pPr>
            <a:r>
              <a:rPr kumimoji="1" lang="fa-IR" altLang="ko-KR" dirty="0" smtClean="0">
                <a:ea typeface="굴림" pitchFamily="34" charset="-127"/>
              </a:rPr>
              <a:t>واحد حساب، منطق، شیفت</a:t>
            </a:r>
            <a:endParaRPr kumimoji="1" lang="en-US" altLang="ko-KR" dirty="0"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 ریزعمل ها : شیفت منطقی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 smtClean="0"/>
              <a:t>در شیفت منطقی بیت ورودی سریال صفر است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sz="1600" dirty="0" smtClean="0"/>
          </a:p>
          <a:p>
            <a:r>
              <a:rPr lang="fa-IR" sz="2400" dirty="0" smtClean="0"/>
              <a:t>در زبان انتقال ثبات</a:t>
            </a:r>
            <a:endParaRPr lang="en-US" sz="2400" dirty="0" smtClean="0"/>
          </a:p>
          <a:p>
            <a:endParaRPr lang="fa-IR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</a:rPr>
              <a:t>shl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dirty="0" smtClean="0">
                <a:ea typeface="굴림" pitchFamily="34" charset="-127"/>
              </a:rPr>
              <a:t> 	</a:t>
            </a:r>
            <a:r>
              <a:rPr lang="fa-IR" altLang="ko-KR" sz="2400" dirty="0" smtClean="0"/>
              <a:t>شيفت منطقي به چپ</a:t>
            </a:r>
            <a:r>
              <a:rPr lang="en-US" altLang="ko-KR" sz="2400" dirty="0" smtClean="0"/>
              <a:t> 		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R2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shl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 R2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i="1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</a:rPr>
              <a:t>shr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fa-IR" altLang="ko-KR" sz="2400" dirty="0" smtClean="0">
                <a:latin typeface="Times New Roman" pitchFamily="18" charset="0"/>
                <a:ea typeface="굴림" pitchFamily="34" charset="-127"/>
              </a:rPr>
              <a:t>      </a:t>
            </a:r>
            <a:r>
              <a:rPr lang="fa-IR" altLang="ko-KR" sz="2400" dirty="0" smtClean="0"/>
              <a:t>شيفت منطقي به راست		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R3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shr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 R3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5800" y="2286000"/>
            <a:ext cx="6557963" cy="700087"/>
            <a:chOff x="1202" y="1117"/>
            <a:chExt cx="4131" cy="44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01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928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55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382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09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836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63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290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7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744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971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198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25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652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106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474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1384" y="1285"/>
              <a:ext cx="9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202" y="1117"/>
              <a:ext cx="196" cy="2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112838" y="3548062"/>
            <a:ext cx="6507162" cy="720725"/>
            <a:chOff x="1471" y="1888"/>
            <a:chExt cx="4099" cy="454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 flipH="1">
              <a:off x="1698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1925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 flipH="1">
              <a:off x="2152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2379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flipH="1">
              <a:off x="2606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2833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 flipH="1">
              <a:off x="3060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3287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flipH="1">
              <a:off x="3514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3741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flipH="1">
              <a:off x="3968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4195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flipH="1">
              <a:off x="4422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H="1">
              <a:off x="4649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 flipH="1">
              <a:off x="4876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5102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1471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5329" y="2114"/>
              <a:ext cx="91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5374" y="1888"/>
              <a:ext cx="196" cy="2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 ریزعمل ها : شیفت چرخشی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 smtClean="0"/>
              <a:t>در شیفت چرخشی </a:t>
            </a:r>
            <a:r>
              <a:rPr lang="fa-IR" altLang="ko-KR" sz="2400" dirty="0" smtClean="0"/>
              <a:t>بيت ورودي سريال، بيت خروجي از سمت ديگر ثبات است</a:t>
            </a:r>
            <a:endParaRPr lang="fa-IR" sz="2400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sz="1600" dirty="0" smtClean="0"/>
          </a:p>
          <a:p>
            <a:r>
              <a:rPr lang="fa-IR" sz="2400" dirty="0" smtClean="0"/>
              <a:t>در زبان انتقال ثبات</a:t>
            </a:r>
            <a:endParaRPr lang="en-US" sz="2400" dirty="0" smtClean="0"/>
          </a:p>
          <a:p>
            <a:endParaRPr lang="fa-IR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</a:rPr>
              <a:t>cil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dirty="0" smtClean="0">
                <a:ea typeface="굴림" pitchFamily="34" charset="-127"/>
              </a:rPr>
              <a:t> 	</a:t>
            </a:r>
            <a:r>
              <a:rPr lang="fa-IR" altLang="ko-KR" sz="2400" dirty="0" smtClean="0"/>
              <a:t>شيفت </a:t>
            </a:r>
            <a:r>
              <a:rPr lang="fa-IR" sz="2400" dirty="0" smtClean="0"/>
              <a:t>چرخشی </a:t>
            </a:r>
            <a:r>
              <a:rPr lang="fa-IR" altLang="ko-KR" sz="2400" dirty="0" smtClean="0"/>
              <a:t>به چپ</a:t>
            </a:r>
            <a:r>
              <a:rPr lang="en-US" altLang="ko-KR" sz="2400" dirty="0" smtClean="0"/>
              <a:t> 		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R2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cil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 R2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i="1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i="1" dirty="0" smtClean="0">
                <a:latin typeface="Times New Roman" pitchFamily="18" charset="0"/>
                <a:ea typeface="굴림" pitchFamily="34" charset="-127"/>
              </a:rPr>
              <a:t>cir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fa-IR" altLang="ko-KR" sz="2400" dirty="0" smtClean="0">
                <a:latin typeface="Times New Roman" pitchFamily="18" charset="0"/>
                <a:ea typeface="굴림" pitchFamily="34" charset="-127"/>
              </a:rPr>
              <a:t>      </a:t>
            </a:r>
            <a:r>
              <a:rPr lang="fa-IR" altLang="ko-KR" sz="2400" dirty="0" smtClean="0"/>
              <a:t>شيفت </a:t>
            </a:r>
            <a:r>
              <a:rPr lang="fa-IR" sz="2400" dirty="0" smtClean="0"/>
              <a:t>چرخشی </a:t>
            </a:r>
            <a:r>
              <a:rPr lang="fa-IR" altLang="ko-KR" sz="2400" dirty="0" smtClean="0"/>
              <a:t>به راست		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R3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altLang="ko-KR" sz="2400" i="1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cir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 R3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grpSp>
        <p:nvGrpSpPr>
          <p:cNvPr id="44" name="Group 4"/>
          <p:cNvGrpSpPr>
            <a:grpSpLocks/>
          </p:cNvGrpSpPr>
          <p:nvPr/>
        </p:nvGrpSpPr>
        <p:grpSpPr bwMode="auto">
          <a:xfrm>
            <a:off x="914400" y="2424113"/>
            <a:ext cx="6126163" cy="623887"/>
            <a:chOff x="1474" y="1285"/>
            <a:chExt cx="3859" cy="393"/>
          </a:xfrm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1701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1928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2155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382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2609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2836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3063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3290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3517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3744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971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4198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4425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4652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4879" y="1285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5106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1474" y="142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1478" y="1421"/>
              <a:ext cx="0" cy="2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5329" y="1429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1478" y="1678"/>
              <a:ext cx="38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" name="Group 25"/>
          <p:cNvGrpSpPr>
            <a:grpSpLocks/>
          </p:cNvGrpSpPr>
          <p:nvPr/>
        </p:nvGrpSpPr>
        <p:grpSpPr bwMode="auto">
          <a:xfrm>
            <a:off x="1011238" y="3505200"/>
            <a:ext cx="6130925" cy="614362"/>
            <a:chOff x="1471" y="2069"/>
            <a:chExt cx="3862" cy="387"/>
          </a:xfrm>
        </p:grpSpPr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 flipH="1">
              <a:off x="1698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 flipH="1">
              <a:off x="1925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 flipH="1">
              <a:off x="2152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 flipH="1">
              <a:off x="2379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Rectangle 30"/>
            <p:cNvSpPr>
              <a:spLocks noChangeArrowheads="1"/>
            </p:cNvSpPr>
            <p:nvPr/>
          </p:nvSpPr>
          <p:spPr bwMode="auto">
            <a:xfrm flipH="1">
              <a:off x="2606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 flipH="1">
              <a:off x="2833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 flipH="1">
              <a:off x="3060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3"/>
            <p:cNvSpPr>
              <a:spLocks noChangeShapeType="1"/>
            </p:cNvSpPr>
            <p:nvPr/>
          </p:nvSpPr>
          <p:spPr bwMode="auto">
            <a:xfrm flipH="1">
              <a:off x="3287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 flipH="1">
              <a:off x="3514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5"/>
            <p:cNvSpPr>
              <a:spLocks noChangeShapeType="1"/>
            </p:cNvSpPr>
            <p:nvPr/>
          </p:nvSpPr>
          <p:spPr bwMode="auto">
            <a:xfrm flipH="1">
              <a:off x="3741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 flipH="1">
              <a:off x="3968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7"/>
            <p:cNvSpPr>
              <a:spLocks noChangeShapeType="1"/>
            </p:cNvSpPr>
            <p:nvPr/>
          </p:nvSpPr>
          <p:spPr bwMode="auto">
            <a:xfrm flipH="1">
              <a:off x="4195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Rectangle 38"/>
            <p:cNvSpPr>
              <a:spLocks noChangeArrowheads="1"/>
            </p:cNvSpPr>
            <p:nvPr/>
          </p:nvSpPr>
          <p:spPr bwMode="auto">
            <a:xfrm flipH="1">
              <a:off x="4422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39"/>
            <p:cNvSpPr>
              <a:spLocks noChangeShapeType="1"/>
            </p:cNvSpPr>
            <p:nvPr/>
          </p:nvSpPr>
          <p:spPr bwMode="auto">
            <a:xfrm flipH="1">
              <a:off x="4649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 flipH="1">
              <a:off x="4876" y="2069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 flipH="1">
              <a:off x="5102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 flipH="1">
              <a:off x="1471" y="2205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 flipV="1">
              <a:off x="1482" y="2199"/>
              <a:ext cx="0" cy="2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 flipV="1">
              <a:off x="5333" y="2207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>
              <a:off x="1482" y="2456"/>
              <a:ext cx="38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 ریزعمل ها : شیفت حسابی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شيفت حسابي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200" dirty="0" smtClean="0"/>
              <a:t> براي اعداد علامت دار معني دار است.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200" dirty="0" smtClean="0"/>
              <a:t>شیفت به چپ: عدد درون ثبات را در 2 ضرب مي‌کند.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200" dirty="0" smtClean="0"/>
              <a:t>شیفت به راست:  عدد درون ثبات را بر 2 تقسيم مي‌کند.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مهمترين ويژگي: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200" dirty="0" smtClean="0"/>
              <a:t>به هنگام شيفت (ضرب و تقسيم) علامت ثبات را حفظ مي‌کند.</a:t>
            </a:r>
          </a:p>
          <a:p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71600" y="4578350"/>
            <a:ext cx="6148388" cy="739775"/>
            <a:chOff x="1269" y="2546"/>
            <a:chExt cx="3873" cy="46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96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723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50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177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404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631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858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085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312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539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66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993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220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447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674" y="2546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269" y="268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269" y="2682"/>
              <a:ext cx="0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269" y="3012"/>
              <a:ext cx="3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1614" y="2819"/>
              <a:ext cx="0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901" y="2682"/>
              <a:ext cx="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034" y="2682"/>
              <a:ext cx="108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219200" y="5588000"/>
            <a:ext cx="6634163" cy="720725"/>
            <a:chOff x="1182" y="3346"/>
            <a:chExt cx="4179" cy="454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 flipH="1">
              <a:off x="1489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1716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flipH="1">
              <a:off x="1943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2170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 flipH="1">
              <a:off x="2397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2624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flipH="1">
              <a:off x="2851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3078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flipH="1">
              <a:off x="3305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3532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flipH="1">
              <a:off x="3759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H="1">
              <a:off x="3986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 flipH="1">
              <a:off x="4213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4440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 flipH="1">
              <a:off x="4667" y="3527"/>
              <a:ext cx="227" cy="2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4893" y="3663"/>
              <a:ext cx="2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5120" y="3572"/>
              <a:ext cx="91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5165" y="3346"/>
              <a:ext cx="196" cy="2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1269" y="3664"/>
              <a:ext cx="2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H="1">
              <a:off x="1182" y="3664"/>
              <a:ext cx="8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1633538" y="4114800"/>
            <a:ext cx="40322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sign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bit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1709738" y="5481638"/>
            <a:ext cx="403225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sign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bit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 ریزعمل ها : شیفت حسابی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شيفت حسابي به چپ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200" dirty="0" smtClean="0"/>
              <a:t>کنترل مساله </a:t>
            </a:r>
            <a:r>
              <a:rPr lang="en-US" sz="2200" dirty="0" smtClean="0"/>
              <a:t>overflow</a:t>
            </a:r>
            <a:endParaRPr lang="fa-IR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2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2200" dirty="0" smtClean="0"/>
          </a:p>
          <a:p>
            <a:r>
              <a:rPr lang="fa-IR" sz="2400" dirty="0" smtClean="0"/>
              <a:t>در زبان انتقال ثبات</a:t>
            </a:r>
            <a:endParaRPr lang="en-US" sz="2400" dirty="0" smtClean="0"/>
          </a:p>
          <a:p>
            <a:endParaRPr lang="fa-IR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</a:rPr>
              <a:t>ashl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dirty="0" smtClean="0">
                <a:ea typeface="굴림" pitchFamily="34" charset="-127"/>
              </a:rPr>
              <a:t> 	</a:t>
            </a:r>
            <a:r>
              <a:rPr lang="fa-IR" altLang="ko-KR" sz="2400" dirty="0" smtClean="0"/>
              <a:t>شيفت</a:t>
            </a:r>
            <a:r>
              <a:rPr lang="en-US" altLang="ko-KR" sz="2400" dirty="0" smtClean="0"/>
              <a:t> </a:t>
            </a:r>
            <a:r>
              <a:rPr lang="fa-IR" altLang="ko-KR" sz="2400" dirty="0" smtClean="0"/>
              <a:t>حسابی به چپ</a:t>
            </a:r>
            <a:r>
              <a:rPr lang="en-US" altLang="ko-KR" sz="2400" dirty="0" smtClean="0"/>
              <a:t> 		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R2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ashl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 R2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i="1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</a:rPr>
              <a:t>ashr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 </a:t>
            </a:r>
            <a:r>
              <a:rPr lang="fa-IR" altLang="ko-KR" sz="2400" dirty="0" smtClean="0">
                <a:latin typeface="Times New Roman" pitchFamily="18" charset="0"/>
                <a:ea typeface="굴림" pitchFamily="34" charset="-127"/>
              </a:rPr>
              <a:t>      </a:t>
            </a:r>
            <a:r>
              <a:rPr lang="fa-IR" altLang="ko-KR" sz="2400" dirty="0" smtClean="0"/>
              <a:t>شيفت حسابی به راست		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R3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altLang="ko-KR" sz="2400" i="1" dirty="0" err="1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ashr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 R3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 flipH="1">
            <a:off x="501650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H="1">
            <a:off x="862013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flipH="1">
            <a:off x="1222375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 flipH="1">
            <a:off x="1582738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flipH="1">
            <a:off x="1943100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H="1">
            <a:off x="2303463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flipH="1">
            <a:off x="2663825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H="1">
            <a:off x="3024188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 flipH="1">
            <a:off x="3384550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3744913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 flipH="1">
            <a:off x="4105275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H="1">
            <a:off x="4465638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 flipH="1">
            <a:off x="4826000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7"/>
          <p:cNvSpPr>
            <a:spLocks noChangeShapeType="1"/>
          </p:cNvSpPr>
          <p:nvPr/>
        </p:nvSpPr>
        <p:spPr bwMode="auto">
          <a:xfrm flipH="1">
            <a:off x="5186363" y="3044825"/>
            <a:ext cx="3603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Rectangle 18"/>
          <p:cNvSpPr>
            <a:spLocks noChangeArrowheads="1"/>
          </p:cNvSpPr>
          <p:nvPr/>
        </p:nvSpPr>
        <p:spPr bwMode="auto">
          <a:xfrm flipH="1">
            <a:off x="5546725" y="2828925"/>
            <a:ext cx="360363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H="1">
            <a:off x="5905500" y="3044825"/>
            <a:ext cx="360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6265863" y="2900363"/>
            <a:ext cx="144462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6337300" y="2541588"/>
            <a:ext cx="311150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 altLang="ko-KR" b="1">
                <a:solidFill>
                  <a:srgbClr val="000000"/>
                </a:solidFill>
                <a:ea typeface="굴림" pitchFamily="34" charset="-127"/>
              </a:rPr>
              <a:t>0</a:t>
            </a:r>
          </a:p>
        </p:txBody>
      </p:sp>
      <p:sp>
        <p:nvSpPr>
          <p:cNvPr id="67" name="Line 22"/>
          <p:cNvSpPr>
            <a:spLocks noChangeShapeType="1"/>
          </p:cNvSpPr>
          <p:nvPr/>
        </p:nvSpPr>
        <p:spPr bwMode="auto">
          <a:xfrm flipH="1">
            <a:off x="152400" y="3046413"/>
            <a:ext cx="349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" name="Arc 23"/>
          <p:cNvSpPr>
            <a:spLocks/>
          </p:cNvSpPr>
          <p:nvPr/>
        </p:nvSpPr>
        <p:spPr bwMode="auto">
          <a:xfrm>
            <a:off x="1860550" y="3646488"/>
            <a:ext cx="481013" cy="203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69173962 h 21600"/>
              <a:gd name="T4" fmla="*/ 0 w 21600"/>
              <a:gd name="T5" fmla="*/ 169173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rc 24"/>
          <p:cNvSpPr>
            <a:spLocks/>
          </p:cNvSpPr>
          <p:nvPr/>
        </p:nvSpPr>
        <p:spPr bwMode="auto">
          <a:xfrm>
            <a:off x="1860550" y="3838575"/>
            <a:ext cx="493713" cy="225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624012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rc 25"/>
          <p:cNvSpPr>
            <a:spLocks/>
          </p:cNvSpPr>
          <p:nvPr/>
        </p:nvSpPr>
        <p:spPr bwMode="auto">
          <a:xfrm>
            <a:off x="1836738" y="3646488"/>
            <a:ext cx="122237" cy="234950"/>
          </a:xfrm>
          <a:custGeom>
            <a:avLst/>
            <a:gdLst>
              <a:gd name="T0" fmla="*/ 0 w 21600"/>
              <a:gd name="T1" fmla="*/ 0 h 21600"/>
              <a:gd name="T2" fmla="*/ 22153866 w 21600"/>
              <a:gd name="T3" fmla="*/ 302371274 h 21600"/>
              <a:gd name="T4" fmla="*/ 0 w 21600"/>
              <a:gd name="T5" fmla="*/ 30237127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rc 26"/>
          <p:cNvSpPr>
            <a:spLocks/>
          </p:cNvSpPr>
          <p:nvPr/>
        </p:nvSpPr>
        <p:spPr bwMode="auto">
          <a:xfrm>
            <a:off x="1847850" y="3838575"/>
            <a:ext cx="111125" cy="225425"/>
          </a:xfrm>
          <a:custGeom>
            <a:avLst/>
            <a:gdLst>
              <a:gd name="T0" fmla="*/ 15131634 w 21600"/>
              <a:gd name="T1" fmla="*/ 0 h 21600"/>
              <a:gd name="T2" fmla="*/ 0 w 21600"/>
              <a:gd name="T3" fmla="*/ 25624012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rc 27"/>
          <p:cNvSpPr>
            <a:spLocks/>
          </p:cNvSpPr>
          <p:nvPr/>
        </p:nvSpPr>
        <p:spPr bwMode="auto">
          <a:xfrm>
            <a:off x="1711325" y="3656013"/>
            <a:ext cx="125413" cy="236537"/>
          </a:xfrm>
          <a:custGeom>
            <a:avLst/>
            <a:gdLst>
              <a:gd name="T0" fmla="*/ 0 w 21600"/>
              <a:gd name="T1" fmla="*/ 0 h 21600"/>
              <a:gd name="T2" fmla="*/ 24547609 w 21600"/>
              <a:gd name="T3" fmla="*/ 310624013 h 21600"/>
              <a:gd name="T4" fmla="*/ 0 w 21600"/>
              <a:gd name="T5" fmla="*/ 3106240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rc 28"/>
          <p:cNvSpPr>
            <a:spLocks/>
          </p:cNvSpPr>
          <p:nvPr/>
        </p:nvSpPr>
        <p:spPr bwMode="auto">
          <a:xfrm>
            <a:off x="1724025" y="3838575"/>
            <a:ext cx="112713" cy="225425"/>
          </a:xfrm>
          <a:custGeom>
            <a:avLst/>
            <a:gdLst>
              <a:gd name="T0" fmla="*/ 16015281 w 21600"/>
              <a:gd name="T1" fmla="*/ 0 h 21600"/>
              <a:gd name="T2" fmla="*/ 0 w 21600"/>
              <a:gd name="T3" fmla="*/ 25624012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 flipH="1">
            <a:off x="1414463" y="3735388"/>
            <a:ext cx="53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flipH="1">
            <a:off x="152400" y="3983038"/>
            <a:ext cx="1793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2379663" y="3849688"/>
            <a:ext cx="284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52400" y="3046413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1414463" y="3262313"/>
            <a:ext cx="0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 flipH="1">
            <a:off x="2663825" y="3621088"/>
            <a:ext cx="360363" cy="43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5"/>
          <p:cNvSpPr txBox="1">
            <a:spLocks noChangeArrowheads="1"/>
          </p:cNvSpPr>
          <p:nvPr/>
        </p:nvSpPr>
        <p:spPr bwMode="auto">
          <a:xfrm>
            <a:off x="2663825" y="3679825"/>
            <a:ext cx="336550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 altLang="ko-KR" b="1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V</a:t>
            </a:r>
          </a:p>
        </p:txBody>
      </p:sp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3306763" y="3603625"/>
            <a:ext cx="3012364" cy="5978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 eaLnBrk="0" hangingPunct="0">
              <a:lnSpc>
                <a:spcPct val="90000"/>
              </a:lnSpc>
            </a:pPr>
            <a:r>
              <a:rPr kumimoji="1" lang="fa-IR" altLang="ko-KR" b="1" dirty="0">
                <a:solidFill>
                  <a:schemeClr val="tx2"/>
                </a:solidFill>
                <a:ea typeface="굴림" pitchFamily="34" charset="-127"/>
                <a:cs typeface="B Nazanin" pitchFamily="2" charset="-78"/>
              </a:rPr>
              <a:t>اگر قبل از شيفت مقدار دو بيت آخر</a:t>
            </a:r>
          </a:p>
          <a:p>
            <a:pPr eaLnBrk="0" hangingPunct="0">
              <a:lnSpc>
                <a:spcPct val="90000"/>
              </a:lnSpc>
            </a:pPr>
            <a:r>
              <a:rPr kumimoji="1" lang="fa-IR" altLang="ko-KR" b="1" dirty="0">
                <a:solidFill>
                  <a:schemeClr val="tx2"/>
                </a:solidFill>
                <a:ea typeface="굴림" pitchFamily="34" charset="-127"/>
                <a:cs typeface="B Nazanin" pitchFamily="2" charset="-78"/>
              </a:rPr>
              <a:t> متفاوت باشد، سرريز رخ داده است.</a:t>
            </a:r>
            <a:endParaRPr kumimoji="1" lang="en-US" altLang="ko-KR" b="1" dirty="0">
              <a:solidFill>
                <a:schemeClr val="tx2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482600" y="2862263"/>
            <a:ext cx="4445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sign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altLang="ko-KR" sz="1000" b="1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bit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ریزعمل ها: ریزعمل های شیفت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پیاده سازی سخت افزاری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30575" y="2584450"/>
            <a:ext cx="950912" cy="6016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4062" y="2571750"/>
            <a:ext cx="285336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94062" y="2822575"/>
            <a:ext cx="267703" cy="422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0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2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94062" y="2976562"/>
            <a:ext cx="26770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1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898775" y="2709862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724025" y="2951162"/>
            <a:ext cx="160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309812" y="3136900"/>
            <a:ext cx="1020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297362" y="2830512"/>
            <a:ext cx="4492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64087" y="2701925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H0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7750" y="2767012"/>
            <a:ext cx="52418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MUX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30575" y="3514725"/>
            <a:ext cx="950912" cy="6032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95650" y="3500437"/>
            <a:ext cx="285336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95650" y="3754437"/>
            <a:ext cx="267703" cy="422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0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2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95650" y="3905250"/>
            <a:ext cx="26770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1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898775" y="3641725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624137" y="3883025"/>
            <a:ext cx="7064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1343025" y="4068762"/>
            <a:ext cx="1987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297362" y="3762375"/>
            <a:ext cx="4492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64087" y="3633787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H1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87750" y="3698875"/>
            <a:ext cx="52418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MUX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330575" y="4446587"/>
            <a:ext cx="950912" cy="6048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95650" y="4433887"/>
            <a:ext cx="285336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95650" y="4684712"/>
            <a:ext cx="267703" cy="422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0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2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295650" y="4838700"/>
            <a:ext cx="26770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1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2898775" y="4573587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2309812" y="4814887"/>
            <a:ext cx="1020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1724025" y="5002212"/>
            <a:ext cx="160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297362" y="4694237"/>
            <a:ext cx="4492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764087" y="4565650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H2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587750" y="4630737"/>
            <a:ext cx="52418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MUX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30575" y="5380037"/>
            <a:ext cx="950912" cy="6016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295650" y="5365750"/>
            <a:ext cx="285336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295650" y="5616575"/>
            <a:ext cx="267703" cy="422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0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2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295650" y="5768975"/>
            <a:ext cx="26770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1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898775" y="5505450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016125" y="5757862"/>
            <a:ext cx="13144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1724025" y="5943600"/>
            <a:ext cx="1606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297362" y="5624512"/>
            <a:ext cx="4492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764087" y="5495925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H3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587750" y="5561012"/>
            <a:ext cx="524183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MUX</a:t>
            </a: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2905125" y="2133600"/>
            <a:ext cx="0" cy="3376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2630487" y="3381375"/>
            <a:ext cx="0" cy="517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2014537" y="4062412"/>
            <a:ext cx="0" cy="1711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1728787" y="4435475"/>
            <a:ext cx="0" cy="571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1343025" y="3390900"/>
            <a:ext cx="12969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1343025" y="3697287"/>
            <a:ext cx="1003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1343025" y="4441825"/>
            <a:ext cx="4048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1728787" y="2320925"/>
            <a:ext cx="0" cy="636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1728787" y="5949950"/>
            <a:ext cx="0" cy="219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6187" y="1843087"/>
            <a:ext cx="568325" cy="255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B Nazanin" pitchFamily="2" charset="-78"/>
              </a:rPr>
              <a:t>Select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961096" y="1746250"/>
            <a:ext cx="1763304" cy="5206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defTabSz="762000" rtl="1" eaLnBrk="0" hangingPunct="0"/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0 </a:t>
            </a:r>
            <a:r>
              <a:rPr kumimoji="1" lang="fa-IR" altLang="ko-KR" sz="1400" b="1" dirty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شيفت به </a:t>
            </a:r>
            <a:r>
              <a:rPr kumimoji="1" lang="fa-IR" altLang="ko-KR" sz="14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راست</a:t>
            </a:r>
            <a:r>
              <a:rPr kumimoji="1" lang="en-US" altLang="ko-KR" sz="14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 </a:t>
            </a:r>
            <a:r>
              <a:rPr kumimoji="1" lang="fa-IR" altLang="ko-KR" sz="14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(</a:t>
            </a:r>
            <a:r>
              <a:rPr kumimoji="1" lang="fa-IR" altLang="ko-KR" sz="1400" b="1" dirty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پايين)</a:t>
            </a:r>
            <a:endParaRPr kumimoji="1" lang="en-US" altLang="ko-KR" sz="1400" b="1" dirty="0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  <a:p>
            <a:pPr algn="r" defTabSz="762000" rtl="1" eaLnBrk="0" hangingPunct="0"/>
            <a:r>
              <a:rPr kumimoji="1" lang="en-US" altLang="ko-KR" sz="1400" b="1" dirty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1 </a:t>
            </a:r>
            <a:r>
              <a:rPr kumimoji="1" lang="ar-SA" altLang="ko-KR" sz="1400" b="1" dirty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شيفت به </a:t>
            </a:r>
            <a:r>
              <a:rPr kumimoji="1" lang="fa-IR" altLang="ko-KR" sz="14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چپ</a:t>
            </a:r>
            <a:r>
              <a:rPr kumimoji="1" lang="en-US" altLang="ko-KR" sz="14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 </a:t>
            </a:r>
            <a:r>
              <a:rPr kumimoji="1" lang="fa-IR" altLang="ko-KR" sz="1400" b="1" dirty="0" smtClean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(</a:t>
            </a:r>
            <a:r>
              <a:rPr kumimoji="1" lang="fa-IR" altLang="ko-KR" sz="1400" b="1" dirty="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بالا)</a:t>
            </a:r>
            <a:endParaRPr kumimoji="1" lang="en-US" altLang="ko-KR" sz="1400" b="1" dirty="0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166812" y="1860550"/>
            <a:ext cx="806312" cy="5329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B Nazanin" pitchFamily="2" charset="-78"/>
              </a:rPr>
              <a:t>Serial</a:t>
            </a:r>
          </a:p>
          <a:p>
            <a:pPr defTabSz="762000" eaLnBrk="0" hangingPunct="0">
              <a:lnSpc>
                <a:spcPct val="80000"/>
              </a:lnSpc>
            </a:pPr>
            <a:r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B Nazanin" pitchFamily="2" charset="-78"/>
              </a:rPr>
              <a:t>input (I</a:t>
            </a:r>
            <a:r>
              <a:rPr kumimoji="1" lang="en-US" altLang="ko-KR" sz="1200" b="1" baseline="-2500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B Nazanin" pitchFamily="2" charset="-78"/>
              </a:rPr>
              <a:t>R</a:t>
            </a:r>
            <a:r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B Nazanin" pitchFamily="2" charset="-78"/>
              </a:rPr>
              <a:t>)</a:t>
            </a:r>
          </a:p>
          <a:p>
            <a:pPr defTabSz="762000" hangingPunct="0">
              <a:lnSpc>
                <a:spcPct val="80000"/>
              </a:lnSpc>
            </a:pPr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38200" y="3262312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A0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38200" y="3568700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A1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8200" y="3951287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A2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38200" y="4313237"/>
            <a:ext cx="378310" cy="2559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A3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133475" y="6121400"/>
            <a:ext cx="856005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Serial</a:t>
            </a:r>
          </a:p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input (I</a:t>
            </a:r>
            <a:r>
              <a:rPr kumimoji="1" lang="en-US" altLang="ko-KR" sz="1200" b="1" baseline="-25000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L</a:t>
            </a:r>
            <a:r>
              <a:rPr kumimoji="1" lang="en-US" altLang="ko-KR" sz="12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) </a:t>
            </a:r>
          </a:p>
          <a:p>
            <a:pPr defTabSz="762000" hangingPunct="0">
              <a:lnSpc>
                <a:spcPct val="90000"/>
              </a:lnSpc>
            </a:pPr>
            <a:endParaRPr kumimoji="1" lang="en-US" altLang="ko-KR" sz="12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2319337" y="3128962"/>
            <a:ext cx="0" cy="1711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cs typeface="B Nazanin" pitchFamily="2" charset="-78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86400" y="5715000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 dirty="0"/>
              <a:t>S    H</a:t>
            </a:r>
            <a:r>
              <a:rPr lang="en-US" b="1" baseline="-25000" dirty="0"/>
              <a:t>0</a:t>
            </a:r>
            <a:r>
              <a:rPr lang="en-US" b="1" dirty="0"/>
              <a:t>     H</a:t>
            </a:r>
            <a:r>
              <a:rPr lang="en-US" b="1" baseline="-25000" dirty="0"/>
              <a:t>1</a:t>
            </a:r>
            <a:r>
              <a:rPr lang="en-US" b="1" dirty="0"/>
              <a:t>      H</a:t>
            </a:r>
            <a:r>
              <a:rPr lang="en-US" b="1" baseline="-25000" dirty="0"/>
              <a:t>2</a:t>
            </a:r>
            <a:r>
              <a:rPr lang="en-US" b="1" dirty="0"/>
              <a:t>     H</a:t>
            </a:r>
            <a:r>
              <a:rPr lang="en-US" b="1" baseline="-25000" dirty="0"/>
              <a:t>3</a:t>
            </a:r>
          </a:p>
          <a:p>
            <a:pPr algn="l" rtl="0"/>
            <a:r>
              <a:rPr lang="en-US" b="1" baseline="-25000" dirty="0"/>
              <a:t> </a:t>
            </a:r>
            <a:r>
              <a:rPr lang="en-US" b="1" dirty="0"/>
              <a:t>0    I</a:t>
            </a:r>
            <a:r>
              <a:rPr lang="en-US" b="1" baseline="-25000" dirty="0"/>
              <a:t>R          </a:t>
            </a:r>
            <a:r>
              <a:rPr lang="en-US" b="1" dirty="0"/>
              <a:t>A</a:t>
            </a:r>
            <a:r>
              <a:rPr lang="en-US" b="1" baseline="-25000" dirty="0"/>
              <a:t>0        </a:t>
            </a:r>
            <a:r>
              <a:rPr lang="en-US" b="1" dirty="0"/>
              <a:t>A</a:t>
            </a:r>
            <a:r>
              <a:rPr lang="en-US" b="1" baseline="-25000" dirty="0"/>
              <a:t>1        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</a:p>
          <a:p>
            <a:pPr algn="l" rtl="0"/>
            <a:r>
              <a:rPr lang="en-US" b="1" dirty="0"/>
              <a:t> 1    A</a:t>
            </a:r>
            <a:r>
              <a:rPr lang="en-US" b="1" baseline="-25000" dirty="0"/>
              <a:t>1</a:t>
            </a:r>
            <a:r>
              <a:rPr lang="en-US" b="1" dirty="0"/>
              <a:t>     A</a:t>
            </a:r>
            <a:r>
              <a:rPr lang="en-US" b="1" baseline="-25000" dirty="0"/>
              <a:t>2</a:t>
            </a:r>
            <a:r>
              <a:rPr lang="en-US" b="1" dirty="0"/>
              <a:t>      A</a:t>
            </a:r>
            <a:r>
              <a:rPr lang="en-US" b="1" baseline="-25000" dirty="0"/>
              <a:t>3</a:t>
            </a:r>
            <a:r>
              <a:rPr lang="en-US" b="1" dirty="0"/>
              <a:t>    </a:t>
            </a:r>
            <a:r>
              <a:rPr lang="en-US" b="1" dirty="0" smtClean="0"/>
              <a:t>  </a:t>
            </a:r>
            <a:r>
              <a:rPr lang="en-US" b="1" dirty="0"/>
              <a:t>I</a:t>
            </a:r>
            <a:r>
              <a:rPr lang="en-US" b="1" baseline="-25000" dirty="0"/>
              <a:t>L</a:t>
            </a:r>
            <a:r>
              <a:rPr lang="en-US" b="1" dirty="0"/>
              <a:t>                                     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a-IR" altLang="ko-KR" dirty="0" smtClean="0">
                <a:ea typeface="굴림" pitchFamily="34" charset="-127"/>
              </a:rPr>
              <a:t>واحد حساب، منطق، شیفت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4241800"/>
            <a:ext cx="6296025" cy="2692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S3    S2    S1	  S0	Cin	</a:t>
            </a:r>
            <a:r>
              <a:rPr kumimoji="1" lang="fa-IR" altLang="ko-KR" sz="1200" b="1">
                <a:ea typeface="굴림" pitchFamily="34" charset="-127"/>
                <a:cs typeface="B Nazanin" pitchFamily="2" charset="-78"/>
              </a:rPr>
              <a:t>عمليات</a:t>
            </a: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	          </a:t>
            </a:r>
            <a:r>
              <a:rPr kumimoji="1" lang="fa-IR" altLang="ko-KR" sz="1200" b="1">
                <a:ea typeface="굴림" pitchFamily="34" charset="-127"/>
                <a:cs typeface="B Nazanin" pitchFamily="2" charset="-78"/>
              </a:rPr>
              <a:t>توضيح </a:t>
            </a:r>
            <a:endParaRPr kumimoji="1" lang="en-US" altLang="ko-KR" sz="1200" b="1">
              <a:ea typeface="굴림" pitchFamily="34" charset="-127"/>
              <a:cs typeface="B Nazanin" pitchFamily="2" charset="-78"/>
            </a:endParaRP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0	   0	0	F = A	         Transfer A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0          0	1	F = A + 1	         Increment A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0          1	0	F = A + B	         Addition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0	   1	1	F = A + B + 1         Add with carry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1 	   0	0	F = A + B’              Subtract with borrow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1	   0	1	F = A + B’+ 1         Subtraction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1	   1	0	F = A - 1	         Decrement A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0     1	   1	1	F = A	         TransferA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1     0	   0	X	F = A </a:t>
            </a:r>
            <a:r>
              <a:rPr kumimoji="1" lang="en-US" altLang="ko-KR" sz="1200" b="1">
                <a:latin typeface="Symbol" pitchFamily="18" charset="2"/>
                <a:ea typeface="굴림" pitchFamily="34" charset="-127"/>
                <a:cs typeface="B Nazanin" pitchFamily="2" charset="-78"/>
              </a:rPr>
              <a:t></a:t>
            </a: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 B	         AND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1     0	   1	X	F = A</a:t>
            </a:r>
            <a:r>
              <a:rPr kumimoji="1" lang="en-US" altLang="ko-KR" sz="1200" b="1">
                <a:latin typeface="Symbol" pitchFamily="18" charset="2"/>
                <a:ea typeface="굴림" pitchFamily="34" charset="-127"/>
                <a:cs typeface="B Nazanin" pitchFamily="2" charset="-78"/>
              </a:rPr>
              <a:t></a:t>
            </a: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 B	         OR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1     1	   0	X	F = A </a:t>
            </a:r>
            <a:r>
              <a:rPr kumimoji="1" lang="en-US" altLang="ko-KR" sz="1200" b="1">
                <a:latin typeface="Symbol" pitchFamily="18" charset="2"/>
                <a:ea typeface="굴림" pitchFamily="34" charset="-127"/>
                <a:cs typeface="B Nazanin" pitchFamily="2" charset="-78"/>
              </a:rPr>
              <a:t></a:t>
            </a: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 B	         XOR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0        1     1	   1	X	F = A’	         Complement A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1        0     X	   X	X	F = shr A	         Shift right A into F</a:t>
            </a:r>
          </a:p>
          <a:p>
            <a:pPr marL="571500" lvl="1" defTabSz="762000" eaLnBrk="0" hangingPunct="0">
              <a:lnSpc>
                <a:spcPct val="80000"/>
              </a:lnSpc>
              <a:spcBef>
                <a:spcPct val="10000"/>
              </a:spcBef>
            </a:pPr>
            <a:r>
              <a:rPr kumimoji="1" lang="en-US" altLang="ko-KR" sz="1200" b="1">
                <a:ea typeface="굴림" pitchFamily="34" charset="-127"/>
                <a:cs typeface="B Nazanin" pitchFamily="2" charset="-78"/>
              </a:rPr>
              <a:t>1        1     X	    X	X	F = shl A	         Shift left A into F</a:t>
            </a:r>
          </a:p>
          <a:p>
            <a:pPr defTabSz="762000" hangingPunct="0">
              <a:lnSpc>
                <a:spcPct val="80000"/>
              </a:lnSpc>
            </a:pPr>
            <a:endParaRPr kumimoji="1" lang="en-US" altLang="ko-KR" sz="1200" b="1"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1538" y="941387"/>
            <a:ext cx="2063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2538" y="1666875"/>
            <a:ext cx="927100" cy="7508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3013" y="1771650"/>
            <a:ext cx="922337" cy="293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14625" y="1778000"/>
            <a:ext cx="615950" cy="671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kumimoji="1" lang="fa-IR" altLang="ko-KR" sz="14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واحد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kumimoji="1" lang="fa-IR" altLang="ko-KR" sz="14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حسابي</a:t>
            </a:r>
            <a:endParaRPr kumimoji="1" lang="en-US" altLang="ko-KR" sz="14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  <a:p>
            <a:pPr algn="ctr" defTabSz="762000" eaLnBrk="0" latinLnBrk="1" hangingPunct="0">
              <a:lnSpc>
                <a:spcPct val="90000"/>
              </a:lnSpc>
            </a:pPr>
            <a:endParaRPr kumimoji="1" lang="en-US" altLang="ko-KR" sz="14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22538" y="2960687"/>
            <a:ext cx="927100" cy="7524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74913" y="3067050"/>
            <a:ext cx="882650" cy="293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36850" y="3084512"/>
            <a:ext cx="600075" cy="477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fa-IR" altLang="ko-KR" sz="14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واحد </a:t>
            </a:r>
          </a:p>
          <a:p>
            <a:pPr defTabSz="762000" eaLnBrk="0" hangingPunct="0">
              <a:lnSpc>
                <a:spcPct val="90000"/>
              </a:lnSpc>
            </a:pPr>
            <a:r>
              <a:rPr kumimoji="1" lang="fa-IR" altLang="ko-KR" sz="14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منطقي</a:t>
            </a:r>
            <a:endParaRPr kumimoji="1" lang="en-US" altLang="ko-KR" sz="14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28925" y="1293812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62263" y="2598737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C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351088" y="1817687"/>
            <a:ext cx="158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81225" y="1971675"/>
            <a:ext cx="328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839913" y="2124075"/>
            <a:ext cx="669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009775" y="2276475"/>
            <a:ext cx="5000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351088" y="3114675"/>
            <a:ext cx="158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181225" y="3267075"/>
            <a:ext cx="328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668463" y="3419475"/>
            <a:ext cx="841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68463" y="3571875"/>
            <a:ext cx="841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460750" y="2046287"/>
            <a:ext cx="328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460750" y="3341687"/>
            <a:ext cx="34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802063" y="2046287"/>
            <a:ext cx="0" cy="523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802063" y="2732087"/>
            <a:ext cx="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802063" y="2579687"/>
            <a:ext cx="669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802063" y="2732087"/>
            <a:ext cx="669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971925" y="2884487"/>
            <a:ext cx="5000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143375" y="3036887"/>
            <a:ext cx="328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971925" y="2428875"/>
            <a:ext cx="5000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143375" y="2276475"/>
            <a:ext cx="328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84688" y="2198687"/>
            <a:ext cx="669925" cy="9032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5167313" y="2655887"/>
            <a:ext cx="244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625975" y="2501900"/>
            <a:ext cx="580288" cy="4775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4 x 1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4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16438" y="2703512"/>
            <a:ext cx="736600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fa-IR" altLang="ko-KR" sz="10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مالتي پلکسر</a:t>
            </a:r>
            <a:endParaRPr kumimoji="1" lang="en-US" altLang="ko-KR" sz="10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18013" y="2247900"/>
            <a:ext cx="597922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Select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29125" y="2513012"/>
            <a:ext cx="261291" cy="3944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0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1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429125" y="2651125"/>
            <a:ext cx="261291" cy="3944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1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1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9125" y="2789237"/>
            <a:ext cx="261291" cy="3944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2</a:t>
            </a:r>
          </a:p>
          <a:p>
            <a:pPr defTabSz="762000" eaLnBrk="0" latinLnBrk="1" hangingPunct="0">
              <a:lnSpc>
                <a:spcPct val="90000"/>
              </a:lnSpc>
            </a:pPr>
            <a:endParaRPr kumimoji="1" lang="en-US" altLang="ko-KR" sz="1100" b="1">
              <a:solidFill>
                <a:srgbClr val="000000"/>
              </a:solidFill>
              <a:ea typeface="굴림" pitchFamily="34" charset="-127"/>
              <a:cs typeface="B Nazanin" pitchFamily="2" charset="-78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29125" y="2922587"/>
            <a:ext cx="261291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64163" y="2574925"/>
            <a:ext cx="26930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F</a:t>
            </a: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2351088" y="1512887"/>
            <a:ext cx="0" cy="1589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2181225" y="1654175"/>
            <a:ext cx="0" cy="1601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2009775" y="2276475"/>
            <a:ext cx="0" cy="128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1839913" y="2124075"/>
            <a:ext cx="0" cy="128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1668463" y="1322387"/>
            <a:ext cx="2290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668463" y="1217612"/>
            <a:ext cx="2463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1681163" y="1512887"/>
            <a:ext cx="669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1681163" y="1654175"/>
            <a:ext cx="5000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V="1">
            <a:off x="3971925" y="1312862"/>
            <a:ext cx="0" cy="1112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4143375" y="1208087"/>
            <a:ext cx="0" cy="106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1839913" y="3800475"/>
            <a:ext cx="21193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1839913" y="3951287"/>
            <a:ext cx="229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971925" y="2884487"/>
            <a:ext cx="0" cy="903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143375" y="3036887"/>
            <a:ext cx="0" cy="903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39850" y="1152525"/>
            <a:ext cx="355868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S3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352550" y="1285875"/>
            <a:ext cx="355868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S2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362075" y="1417637"/>
            <a:ext cx="355868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S1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362075" y="1552575"/>
            <a:ext cx="355868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S0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412875" y="3287712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B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412875" y="3435350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944813" y="1335087"/>
            <a:ext cx="22121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412875" y="3668712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394075" y="1835150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412875" y="3817937"/>
            <a:ext cx="28533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A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411538" y="3119437"/>
            <a:ext cx="277321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E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508375" y="3600450"/>
            <a:ext cx="40235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shr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498850" y="3763962"/>
            <a:ext cx="38632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shl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957513" y="2635250"/>
            <a:ext cx="38151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i+1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443538" y="2627312"/>
            <a:ext cx="22121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517650" y="3327400"/>
            <a:ext cx="22121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09713" y="3489325"/>
            <a:ext cx="22121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511300" y="3870325"/>
            <a:ext cx="381516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i+1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509713" y="3709987"/>
            <a:ext cx="346250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i-1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506788" y="1878012"/>
            <a:ext cx="22121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527425" y="3167062"/>
            <a:ext cx="221215" cy="242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100" b="1">
                <a:solidFill>
                  <a:srgbClr val="000000"/>
                </a:solidFill>
                <a:ea typeface="굴림" pitchFamily="34" charset="-127"/>
                <a:cs typeface="B Nazanin" pitchFamily="2" charset="-78"/>
              </a:rPr>
              <a:t>i</a:t>
            </a:r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>
            <a:off x="2997200" y="1482725"/>
            <a:ext cx="0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2989263" y="2419350"/>
            <a:ext cx="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42950" y="4246562"/>
            <a:ext cx="5305425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742950" y="4427537"/>
            <a:ext cx="5305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2305050" y="4246562"/>
            <a:ext cx="0" cy="2533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3038475" y="4246562"/>
            <a:ext cx="0" cy="2533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4314825" y="4246562"/>
            <a:ext cx="0" cy="2533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دیجیتالی ساده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مدارات ترتيبي و ترکيبي  (که در فصل 1 و 2 معرفي شده‌اند) مي‌توانند براي ساختن سيستم‌هاي ديجيتالي ساده استفاده شوند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>
                <a:ea typeface="굴림" pitchFamily="34" charset="-127"/>
              </a:rPr>
              <a:t>اين مدارات واحدهاي سازنده سطح پايين يک کامپيوتر ديجيتال هستند.</a:t>
            </a:r>
            <a:endParaRPr lang="en-US" altLang="ko-KR" sz="2400" dirty="0" smtClean="0">
              <a:ea typeface="굴림" pitchFamily="34" charset="-127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ko-KR" sz="2400" dirty="0" smtClean="0">
              <a:ea typeface="굴림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سيستم‌هاي ديجيتالي ساده معمولاً با موارد زير شناخته مي‌شوند: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 ثبات‌هايي که در سيستم موجود است.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 عملياتي که اين ثبات‌ها بر داده</a:t>
            </a:r>
            <a:r>
              <a:rPr lang="fa-IR" altLang="ko-KR" sz="200" dirty="0" smtClean="0"/>
              <a:t> </a:t>
            </a:r>
            <a:r>
              <a:rPr lang="fa-IR" altLang="ko-KR" sz="2400" dirty="0" smtClean="0"/>
              <a:t>ها انجام مي‌دهند.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ko-KR" sz="2400" dirty="0" smtClean="0">
              <a:ea typeface="굴림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براي شناسايي يک سيستم بايد بدانيم: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چه عملياتي روي داده‌های داخل ثبات‌ها انجام مي‌شود.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 چه اطلاعاتي بين ثبات‌ها منتقل مي‌شود.</a:t>
            </a:r>
            <a:r>
              <a:rPr lang="en-US" altLang="ko-KR" sz="2400" dirty="0" smtClean="0">
                <a:ea typeface="굴림" pitchFamily="34" charset="-127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400" dirty="0" smtClean="0">
              <a:ea typeface="굴림" pitchFamily="34" charset="-127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دیجیتال: ریزعمل و داده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عملياتي که روي داده‌ها در ثبات‌ها انجام مي‌شود </a:t>
            </a:r>
            <a:r>
              <a:rPr lang="fa-IR" altLang="ko-KR" sz="2400" dirty="0" smtClean="0">
                <a:solidFill>
                  <a:srgbClr val="FF0000"/>
                </a:solidFill>
              </a:rPr>
              <a:t>ريز عمل </a:t>
            </a:r>
            <a:r>
              <a:rPr lang="fa-IR" altLang="ko-KR" sz="2400" dirty="0" smtClean="0"/>
              <a:t>ناميده مي‌شود.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altLang="ko-K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400" dirty="0" smtClean="0">
                <a:ea typeface="굴림" pitchFamily="34" charset="-127"/>
              </a:rPr>
              <a:t> </a:t>
            </a:r>
            <a:r>
              <a:rPr lang="fa-IR" altLang="ko-KR" sz="2400" dirty="0" smtClean="0"/>
              <a:t>عمليات داخلي ثبات‌ها نمونه‌هايي از ريزعمل‌ها هستند. </a:t>
            </a:r>
            <a:endParaRPr lang="en-US" altLang="ko-KR" sz="2400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شيفت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Shift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بار کردن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Load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پاک کردن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Clear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 اضافه کردن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Increment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400" dirty="0" smtClean="0"/>
              <a:t>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1" lang="fa-IR" altLang="ko-KR" sz="2400" dirty="0" smtClean="0">
                <a:ea typeface="굴림" pitchFamily="34" charset="-127"/>
              </a:rPr>
              <a:t>يک عمليات پايه که روي داده‌هاي ذخيره شده در </a:t>
            </a:r>
            <a:r>
              <a:rPr kumimoji="1" lang="fa-IR" altLang="ko-KR" sz="2400" dirty="0" smtClean="0">
                <a:solidFill>
                  <a:srgbClr val="FF0000"/>
                </a:solidFill>
                <a:ea typeface="굴림" pitchFamily="34" charset="-127"/>
              </a:rPr>
              <a:t>يک يا چند ثبات </a:t>
            </a:r>
            <a:r>
              <a:rPr kumimoji="1" lang="fa-IR" altLang="ko-KR" sz="2400" dirty="0" smtClean="0">
                <a:ea typeface="굴림" pitchFamily="34" charset="-127"/>
              </a:rPr>
              <a:t>در </a:t>
            </a:r>
            <a:r>
              <a:rPr kumimoji="1" lang="fa-IR" altLang="ko-KR" sz="2400" dirty="0" smtClean="0">
                <a:solidFill>
                  <a:srgbClr val="FF0000"/>
                </a:solidFill>
                <a:ea typeface="굴림" pitchFamily="34" charset="-127"/>
              </a:rPr>
              <a:t>طي يک پالس ساعت </a:t>
            </a:r>
            <a:r>
              <a:rPr kumimoji="1" lang="fa-IR" altLang="ko-KR" sz="2400" dirty="0" smtClean="0">
                <a:ea typeface="굴림" pitchFamily="34" charset="-127"/>
              </a:rPr>
              <a:t>انجام مي‌شود ريزعمل نام دارد.</a:t>
            </a:r>
            <a:endParaRPr kumimoji="1" lang="en-US" altLang="ko-KR" sz="2400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ko-KR" sz="2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ko-KR" sz="2000" dirty="0" smtClean="0">
              <a:ea typeface="굴림" pitchFamily="34" charset="-127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دیجیتال: سازمان داخلی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762000" eaLnBrk="0" hangingPunct="0">
              <a:lnSpc>
                <a:spcPct val="90000"/>
              </a:lnSpc>
              <a:buFontTx/>
              <a:buChar char="•"/>
            </a:pPr>
            <a:endParaRPr kumimoji="1" lang="fa-IR" altLang="ko-KR" b="1" dirty="0" smtClean="0">
              <a:ea typeface="굴림" pitchFamily="34" charset="-127"/>
            </a:endParaRPr>
          </a:p>
          <a:p>
            <a:pPr marL="514350" indent="-457200" defTabSz="762000" eaLnBrk="0" hangingPunct="0">
              <a:lnSpc>
                <a:spcPct val="90000"/>
              </a:lnSpc>
              <a:buFont typeface="Arial" charset="0"/>
              <a:buChar char="•"/>
            </a:pPr>
            <a:r>
              <a:rPr kumimoji="1" lang="fa-IR" altLang="ko-KR" sz="2400" dirty="0" smtClean="0">
                <a:ea typeface="굴림" pitchFamily="34" charset="-127"/>
              </a:rPr>
              <a:t>سازمان (</a:t>
            </a:r>
            <a:r>
              <a:rPr kumimoji="1" lang="en-US" altLang="ko-KR" sz="2400" dirty="0" smtClean="0">
                <a:latin typeface="Times New Roman" pitchFamily="18" charset="0"/>
                <a:ea typeface="굴림" pitchFamily="34" charset="-127"/>
              </a:rPr>
              <a:t>organization</a:t>
            </a:r>
            <a:r>
              <a:rPr kumimoji="1" lang="fa-IR" altLang="ko-KR" sz="2400" dirty="0" smtClean="0">
                <a:ea typeface="굴림" pitchFamily="34" charset="-127"/>
              </a:rPr>
              <a:t>) داخلي کامپيوتر با موارد زير تعريف مي‌شود: </a:t>
            </a:r>
          </a:p>
          <a:p>
            <a:pPr marL="514350" indent="-457200" defTabSz="762000" eaLnBrk="0" hangingPunct="0">
              <a:lnSpc>
                <a:spcPct val="90000"/>
              </a:lnSpc>
              <a:buFont typeface="Arial" charset="0"/>
              <a:buChar char="•"/>
            </a:pPr>
            <a:endParaRPr kumimoji="1" lang="en-US" altLang="ko-KR" sz="2400" dirty="0" smtClean="0">
              <a:ea typeface="굴림" pitchFamily="34" charset="-127"/>
            </a:endParaRPr>
          </a:p>
          <a:p>
            <a:pPr lvl="1" defTabSz="762000" eaLnBrk="0" hangingPunct="0">
              <a:lnSpc>
                <a:spcPct val="90000"/>
              </a:lnSpc>
            </a:pPr>
            <a:r>
              <a:rPr kumimoji="1" lang="fa-IR" altLang="ko-KR" sz="2200" dirty="0" smtClean="0">
                <a:ea typeface="굴림" pitchFamily="34" charset="-127"/>
              </a:rPr>
              <a:t> </a:t>
            </a:r>
            <a:r>
              <a:rPr kumimoji="1" lang="fa-IR" altLang="ko-KR" dirty="0" smtClean="0">
                <a:ea typeface="굴림" pitchFamily="34" charset="-127"/>
              </a:rPr>
              <a:t>مجموعه</a:t>
            </a:r>
            <a:r>
              <a:rPr kumimoji="1" lang="fa-IR" altLang="ko-KR" dirty="0" smtClean="0">
                <a:solidFill>
                  <a:srgbClr val="FF0000"/>
                </a:solidFill>
                <a:ea typeface="굴림" pitchFamily="34" charset="-127"/>
              </a:rPr>
              <a:t> ثبات‌ها </a:t>
            </a:r>
            <a:r>
              <a:rPr kumimoji="1" lang="fa-IR" altLang="ko-KR" dirty="0" smtClean="0">
                <a:ea typeface="굴림" pitchFamily="34" charset="-127"/>
              </a:rPr>
              <a:t>و وظایف آن</a:t>
            </a:r>
            <a:r>
              <a:rPr kumimoji="1" lang="fa-IR" altLang="ko-KR" sz="200" dirty="0" smtClean="0">
                <a:ea typeface="굴림" pitchFamily="34" charset="-127"/>
              </a:rPr>
              <a:t> </a:t>
            </a:r>
            <a:r>
              <a:rPr kumimoji="1" lang="fa-IR" altLang="ko-KR" dirty="0" smtClean="0">
                <a:ea typeface="굴림" pitchFamily="34" charset="-127"/>
              </a:rPr>
              <a:t>ها</a:t>
            </a:r>
          </a:p>
          <a:p>
            <a:pPr lvl="1" defTabSz="762000" eaLnBrk="0" hangingPunct="0">
              <a:lnSpc>
                <a:spcPct val="90000"/>
              </a:lnSpc>
            </a:pPr>
            <a:r>
              <a:rPr kumimoji="1" lang="fa-IR" altLang="ko-KR" dirty="0" smtClean="0">
                <a:ea typeface="굴림" pitchFamily="34" charset="-127"/>
              </a:rPr>
              <a:t> مجموعه </a:t>
            </a:r>
            <a:r>
              <a:rPr kumimoji="1" lang="fa-IR" altLang="ko-KR" dirty="0" smtClean="0">
                <a:solidFill>
                  <a:srgbClr val="FF0000"/>
                </a:solidFill>
                <a:ea typeface="굴림" pitchFamily="34" charset="-127"/>
              </a:rPr>
              <a:t>ريزعمل‌ها</a:t>
            </a:r>
          </a:p>
          <a:p>
            <a:pPr lvl="1" defTabSz="762000" eaLnBrk="0" hangingPunct="0">
              <a:lnSpc>
                <a:spcPct val="90000"/>
              </a:lnSpc>
            </a:pPr>
            <a:r>
              <a:rPr kumimoji="1" lang="fa-IR" altLang="ko-KR" dirty="0" smtClean="0">
                <a:ea typeface="굴림" pitchFamily="34" charset="-127"/>
              </a:rPr>
              <a:t>سيگنال‌هاي </a:t>
            </a:r>
            <a:r>
              <a:rPr kumimoji="1" lang="fa-IR" altLang="ko-KR" dirty="0" smtClean="0">
                <a:solidFill>
                  <a:srgbClr val="FF0000"/>
                </a:solidFill>
                <a:ea typeface="굴림" pitchFamily="34" charset="-127"/>
              </a:rPr>
              <a:t>کنترلي</a:t>
            </a:r>
            <a:r>
              <a:rPr kumimoji="1" lang="fa-IR" altLang="ko-KR" dirty="0" smtClean="0">
                <a:ea typeface="굴림" pitchFamily="34" charset="-127"/>
              </a:rPr>
              <a:t> که ترتيب ريزعمل‌ها را مشخص مي‌کنند</a:t>
            </a:r>
            <a:endParaRPr kumimoji="1" lang="en-US" altLang="ko-KR" dirty="0" smtClean="0">
              <a:ea typeface="굴림" pitchFamily="34" charset="-127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زبان انتقال ثبات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نحوه بیان سمبلیک مورد استفاده برای بیان انتقال</a:t>
            </a:r>
            <a:r>
              <a:rPr lang="fa-IR" altLang="ko-KR" sz="200" dirty="0" smtClean="0"/>
              <a:t> </a:t>
            </a:r>
            <a:r>
              <a:rPr lang="fa-IR" altLang="ko-KR" sz="2400" dirty="0" smtClean="0"/>
              <a:t>های ریزعملی بین ثبات</a:t>
            </a:r>
            <a:r>
              <a:rPr lang="fa-IR" altLang="ko-KR" sz="200" dirty="0" smtClean="0"/>
              <a:t> </a:t>
            </a:r>
            <a:r>
              <a:rPr lang="fa-IR" altLang="ko-KR" sz="2400" dirty="0" smtClean="0"/>
              <a:t>ها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altLang="ko-KR" sz="2400" b="1" dirty="0" smtClean="0">
                <a:solidFill>
                  <a:srgbClr val="FF0000"/>
                </a:solidFill>
              </a:rPr>
              <a:t>	زبان انتقال ثبات </a:t>
            </a:r>
            <a:r>
              <a:rPr lang="fa-IR" altLang="ko-KR" sz="2400" dirty="0" smtClean="0"/>
              <a:t>ناميده مي‌شود.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a-IR" altLang="ko-KR" sz="1000" dirty="0" smtClean="0"/>
          </a:p>
          <a:p>
            <a:pPr lvl="1" algn="just" fontAlgn="auto">
              <a:spcAft>
                <a:spcPts val="0"/>
              </a:spcAft>
              <a:defRPr/>
            </a:pPr>
            <a:r>
              <a:rPr lang="fa-IR" altLang="ko-KR" sz="2200" dirty="0" smtClean="0">
                <a:ea typeface="굴림" pitchFamily="34" charset="-127"/>
              </a:rPr>
              <a:t>اصطلاح «انتقال ثبات» بیانگر وجود مدارات منطقی سخت افزاری است که می</a:t>
            </a:r>
            <a:r>
              <a:rPr lang="fa-IR" altLang="ko-KR" sz="200" dirty="0" smtClean="0">
                <a:ea typeface="굴림" pitchFamily="34" charset="-127"/>
              </a:rPr>
              <a:t>2</a:t>
            </a:r>
            <a:r>
              <a:rPr lang="fa-IR" altLang="ko-KR" sz="2200" dirty="0" smtClean="0">
                <a:ea typeface="굴림" pitchFamily="34" charset="-127"/>
              </a:rPr>
              <a:t>تواند یک ریزعمل را اجرا کند و نتیجه را به یک ثبات منتقل کند. </a:t>
            </a:r>
            <a:r>
              <a:rPr lang="fa-IR" altLang="ko-KR" sz="1800" dirty="0" smtClean="0">
                <a:ea typeface="굴림" pitchFamily="34" charset="-127"/>
              </a:rPr>
              <a:t>(در چند اسلاید بعد خواهیم دید..)</a:t>
            </a:r>
            <a:r>
              <a:rPr lang="fa-IR" altLang="ko-KR" sz="2200" dirty="0" smtClean="0">
                <a:ea typeface="굴림" pitchFamily="34" charset="-127"/>
              </a:rPr>
              <a:t>  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fa-IR" altLang="ko-KR" sz="2200" dirty="0" smtClean="0">
                <a:ea typeface="굴림" pitchFamily="34" charset="-127"/>
              </a:rPr>
              <a:t>ریزعمل : سمبل (در زبان) : سخت افزار</a:t>
            </a:r>
            <a:endParaRPr lang="en-US" altLang="ko-KR" sz="2200" dirty="0" smtClean="0">
              <a:ea typeface="굴림" pitchFamily="34" charset="-127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altLang="ko-KR" sz="1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زبان انتقال ثبات</a:t>
            </a:r>
            <a:r>
              <a:rPr lang="en-US" altLang="ko-KR" sz="2400" dirty="0" smtClean="0">
                <a:ea typeface="굴림" pitchFamily="34" charset="-127"/>
              </a:rPr>
              <a:t> </a:t>
            </a:r>
            <a:r>
              <a:rPr lang="fa-IR" altLang="ko-KR" sz="2400" dirty="0" smtClean="0"/>
              <a:t>مي‌تواند براي نشان دادن هر ترتيب از ريزعمل‌ها مورد استفاده قرار گيرد.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400" dirty="0" smtClean="0"/>
              <a:t>زبان انتقال ثبات:</a:t>
            </a:r>
            <a:endParaRPr lang="en-US" altLang="ko-KR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000" dirty="0" smtClean="0">
              <a:ea typeface="굴림" pitchFamily="34" charset="-127"/>
            </a:endParaRP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000" dirty="0" smtClean="0"/>
              <a:t>يک زبان سمبوليک است.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000" dirty="0" smtClean="0"/>
              <a:t>يک ابزار آسان براي شرح سازمان داخلي کامپيوترهاي ديجيتال است.</a:t>
            </a:r>
            <a:r>
              <a:rPr lang="en-US" altLang="ko-KR" sz="2000" dirty="0" smtClean="0">
                <a:ea typeface="굴림" pitchFamily="34" charset="-127"/>
              </a:rPr>
              <a:t> </a:t>
            </a:r>
            <a:endParaRPr lang="fa-IR" altLang="ko-KR" sz="2000" dirty="0" smtClean="0"/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000" dirty="0" smtClean="0"/>
              <a:t>فرايند طراحي سيستم‌هاي ديجيتال را تسهيل مي‌کند. </a:t>
            </a:r>
            <a:endParaRPr lang="en-US" altLang="ko-KR" sz="2000" dirty="0" smtClean="0">
              <a:ea typeface="굴림" pitchFamily="34" charset="-127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نام گذاری ثبات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/>
              <a:t>ثبات‌ها</a:t>
            </a:r>
            <a:r>
              <a:rPr lang="fa-IR" altLang="ko-KR" sz="2400" dirty="0" smtClean="0"/>
              <a:t> معمولاً</a:t>
            </a:r>
            <a:r>
              <a:rPr lang="fa-IR" altLang="ko-KR" sz="2000" dirty="0" smtClean="0"/>
              <a:t> با حروف بزرگ نامگذاري مي شوند. گاهي اوقات پس از اسم آن‌ها اعداد قرار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a-IR" altLang="ko-KR" sz="2000" dirty="0" smtClean="0"/>
              <a:t>	 مي گيرد </a:t>
            </a: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(A, R13, IR)</a:t>
            </a:r>
            <a:r>
              <a:rPr lang="fa-IR" altLang="ko-KR" sz="1800" dirty="0" smtClean="0">
                <a:latin typeface="Times New Roman" pitchFamily="18" charset="0"/>
                <a:ea typeface="굴림" pitchFamily="34" charset="-127"/>
              </a:rPr>
              <a:t>.  </a:t>
            </a:r>
            <a:endParaRPr lang="en-US" altLang="ko-KR" sz="1800" dirty="0" smtClean="0">
              <a:latin typeface="Times New Roman" pitchFamily="18" charset="0"/>
              <a:ea typeface="굴림" pitchFamily="34" charset="-127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/>
              <a:t>اغلب نام‌ها نشان دهنده کاري است که در آن ثبات انجام مي شود</a:t>
            </a:r>
            <a:r>
              <a:rPr lang="fa-IR" altLang="ko-KR" sz="2400" dirty="0" smtClean="0"/>
              <a:t> مثلاً:</a:t>
            </a:r>
            <a:endParaRPr lang="fa-IR" altLang="ko-KR" sz="1800" dirty="0" smtClean="0"/>
          </a:p>
          <a:p>
            <a:pPr lvl="1" algn="l" rtl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MAR	- memory address register</a:t>
            </a:r>
          </a:p>
          <a:p>
            <a:pPr lvl="1" algn="l" rtl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PC	- program counter</a:t>
            </a:r>
          </a:p>
          <a:p>
            <a:pPr lvl="1" algn="l" rtl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IR	- instruction register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altLang="ko-KR" sz="2000" dirty="0" smtClean="0"/>
              <a:t>ثبات‌ها و محتواي آنها به طور نمادين مي تواند به صورت‌هاي زير ديده شود:</a:t>
            </a:r>
            <a:endParaRPr lang="en-US" altLang="ko-KR" sz="2000" i="1" dirty="0" smtClean="0">
              <a:ea typeface="굴림" pitchFamily="34" charset="-127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000" dirty="0" smtClean="0"/>
              <a:t>به صورت يک موجوديت واحد</a:t>
            </a:r>
            <a:endParaRPr lang="en-US" altLang="ko-KR" sz="2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altLang="ko-KR" sz="2000" dirty="0" smtClean="0"/>
              <a:t>با نشان دادن بيت‌هاي ثبات </a:t>
            </a:r>
            <a:endParaRPr lang="en-US" altLang="ko-KR" sz="2000" dirty="0" smtClean="0">
              <a:ea typeface="굴림" pitchFamily="34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7475" y="5776913"/>
            <a:ext cx="354013" cy="242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ea typeface="굴림" pitchFamily="34" charset="-127"/>
              </a:rPr>
              <a:t>R1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475" y="5778500"/>
            <a:ext cx="2865438" cy="211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5581650"/>
            <a:ext cx="8207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 Register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475" y="6350000"/>
            <a:ext cx="2865438" cy="211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188" y="6578600"/>
            <a:ext cx="1433512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Numbering of bits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06850" y="5778500"/>
            <a:ext cx="2867025" cy="211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60813" y="5562600"/>
            <a:ext cx="1836737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Showing individual bits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06850" y="6350000"/>
            <a:ext cx="2867025" cy="211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413375" y="6357938"/>
            <a:ext cx="0" cy="211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02075" y="6578600"/>
            <a:ext cx="81438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Subfields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56113" y="6338888"/>
            <a:ext cx="620712" cy="242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ea typeface="굴림" pitchFamily="34" charset="-127"/>
              </a:rPr>
              <a:t>PC(H)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07088" y="6338888"/>
            <a:ext cx="600075" cy="242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ea typeface="굴림" pitchFamily="34" charset="-127"/>
              </a:rPr>
              <a:t>PC(L)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02075" y="6153150"/>
            <a:ext cx="295275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15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97475" y="6153150"/>
            <a:ext cx="2111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8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97500" y="6153150"/>
            <a:ext cx="2111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7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32575" y="6153150"/>
            <a:ext cx="2111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0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44963" y="5784850"/>
            <a:ext cx="2636837" cy="242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ea typeface="굴림" pitchFamily="34" charset="-127"/>
              </a:rPr>
              <a:t>7     6     5     4     3     2     1     0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430338" y="6338888"/>
            <a:ext cx="354012" cy="242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kumimoji="1" lang="en-US" altLang="ko-KR" sz="1400" b="1">
                <a:ea typeface="굴림" pitchFamily="34" charset="-127"/>
              </a:rPr>
              <a:t>R2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33363" y="6153150"/>
            <a:ext cx="295275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15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886075" y="6161088"/>
            <a:ext cx="211138" cy="22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defTabSz="762000" eaLnBrk="0" hangingPunct="0">
              <a:lnSpc>
                <a:spcPct val="97000"/>
              </a:lnSpc>
            </a:pPr>
            <a:r>
              <a:rPr kumimoji="1" lang="en-US" altLang="ko-KR" sz="1200" b="1">
                <a:ea typeface="굴림" pitchFamily="34" charset="-127"/>
              </a:rPr>
              <a:t>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ثبات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ko-KR" sz="2400" dirty="0" smtClean="0"/>
              <a:t>کپي شدن اطلاعات يک ثبات به ثبات ديگر </a:t>
            </a:r>
            <a:r>
              <a:rPr lang="fa-IR" altLang="ko-KR" sz="2400" b="1" dirty="0" smtClean="0">
                <a:solidFill>
                  <a:srgbClr val="FF0000"/>
                </a:solidFill>
              </a:rPr>
              <a:t>انتقال ثبات </a:t>
            </a:r>
            <a:r>
              <a:rPr lang="fa-IR" altLang="ko-KR" sz="2400" dirty="0" smtClean="0"/>
              <a:t>نام دارد.</a:t>
            </a:r>
            <a:endParaRPr lang="en-US" altLang="ko-KR" sz="2400" dirty="0" smtClean="0">
              <a:ea typeface="굴림" pitchFamily="34" charset="-127"/>
            </a:endParaRPr>
          </a:p>
          <a:p>
            <a:pPr lvl="1"/>
            <a:r>
              <a:rPr lang="fa-IR" altLang="ko-KR" sz="2200" dirty="0" smtClean="0"/>
              <a:t>يک انتقال ثبات به شکل زير نشان داده مي شود:</a:t>
            </a:r>
            <a:endParaRPr lang="en-US" altLang="ko-KR" sz="2200" dirty="0" smtClean="0">
              <a:ea typeface="굴림" pitchFamily="34" charset="-127"/>
            </a:endParaRPr>
          </a:p>
          <a:p>
            <a:pPr lvl="1" algn="l">
              <a:buNone/>
            </a:pPr>
            <a:r>
              <a:rPr lang="en-US" altLang="ko-KR" sz="2400" dirty="0" smtClean="0">
                <a:latin typeface="Times New Roman" pitchFamily="18" charset="0"/>
                <a:ea typeface="굴림" pitchFamily="34" charset="-127"/>
              </a:rPr>
              <a:t>R2 </a:t>
            </a:r>
            <a:r>
              <a:rPr lang="en-US" altLang="ko-KR" sz="24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 R1</a:t>
            </a:r>
          </a:p>
          <a:p>
            <a:pPr lvl="1"/>
            <a:r>
              <a:rPr lang="fa-IR" altLang="ko-KR" sz="2400" b="1" dirty="0" smtClean="0">
                <a:solidFill>
                  <a:srgbClr val="FF0000"/>
                </a:solidFill>
                <a:sym typeface="Symbol" pitchFamily="18" charset="2"/>
              </a:rPr>
              <a:t>در حالت</a:t>
            </a:r>
            <a:r>
              <a:rPr lang="en-US" altLang="ko-KR" sz="24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a-IR" altLang="ko-KR" sz="2400" b="1" dirty="0" smtClean="0">
                <a:solidFill>
                  <a:srgbClr val="FF0000"/>
                </a:solidFill>
                <a:sym typeface="Symbol" pitchFamily="18" charset="2"/>
              </a:rPr>
              <a:t>انتقال</a:t>
            </a:r>
            <a:endParaRPr lang="en-US" altLang="ko-KR" sz="24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2"/>
            <a:r>
              <a:rPr lang="fa-IR" altLang="ko-KR" sz="2200" dirty="0" smtClean="0">
                <a:sym typeface="Symbol" pitchFamily="18" charset="2"/>
              </a:rPr>
              <a:t> محتواي ثبات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R1</a:t>
            </a:r>
            <a:r>
              <a:rPr lang="fa-IR" altLang="ko-KR" sz="2200" dirty="0" smtClean="0">
                <a:sym typeface="Symbol" pitchFamily="18" charset="2"/>
              </a:rPr>
              <a:t> به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R2</a:t>
            </a:r>
            <a:r>
              <a:rPr lang="fa-IR" altLang="ko-KR" sz="2200" dirty="0" smtClean="0">
                <a:sym typeface="Symbol" pitchFamily="18" charset="2"/>
              </a:rPr>
              <a:t> منتقل مي‌شود.</a:t>
            </a:r>
          </a:p>
          <a:p>
            <a:pPr lvl="2"/>
            <a:r>
              <a:rPr lang="fa-IR" altLang="ko-KR" sz="2200" dirty="0" smtClean="0">
                <a:sym typeface="Symbol" pitchFamily="18" charset="2"/>
              </a:rPr>
              <a:t>انتقال در يک پالس ساعت انجام مي‌شود. </a:t>
            </a:r>
          </a:p>
          <a:p>
            <a:pPr lvl="2"/>
            <a:r>
              <a:rPr lang="fa-IR" altLang="ko-KR" sz="2200" dirty="0" smtClean="0">
                <a:sym typeface="Symbol" pitchFamily="18" charset="2"/>
              </a:rPr>
              <a:t>محتواي </a:t>
            </a:r>
            <a:r>
              <a:rPr lang="en-US" altLang="ko-KR" sz="2200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R1</a:t>
            </a:r>
            <a:r>
              <a:rPr lang="fa-IR" altLang="ko-KR" sz="2200" dirty="0" smtClean="0">
                <a:sym typeface="Symbol" pitchFamily="18" charset="2"/>
              </a:rPr>
              <a:t> تغيير نمي‌کند.</a:t>
            </a:r>
            <a:endParaRPr lang="en-US" altLang="ko-KR" sz="2200" dirty="0" smtClean="0">
              <a:sym typeface="Symbol" pitchFamily="18" charset="2"/>
            </a:endParaRPr>
          </a:p>
          <a:p>
            <a:pPr lvl="2"/>
            <a:endParaRPr lang="en-US" altLang="ko-KR" sz="1000" dirty="0" smtClean="0">
              <a:ea typeface="굴림" pitchFamily="34" charset="-127"/>
              <a:sym typeface="Symbol" pitchFamily="18" charset="2"/>
            </a:endParaRPr>
          </a:p>
          <a:p>
            <a:pPr lvl="1"/>
            <a:r>
              <a:rPr lang="fa-IR" altLang="ko-KR" sz="2400" b="1" dirty="0" smtClean="0">
                <a:solidFill>
                  <a:srgbClr val="FF0000"/>
                </a:solidFill>
                <a:sym typeface="Symbol" pitchFamily="18" charset="2"/>
              </a:rPr>
              <a:t>لازمه انتقال ثبات</a:t>
            </a:r>
            <a:endParaRPr lang="en-US" altLang="ko-KR" sz="24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2"/>
            <a:r>
              <a:rPr lang="fa-IR" altLang="ko-KR" dirty="0" smtClean="0">
                <a:sym typeface="Symbol" pitchFamily="18" charset="2"/>
              </a:rPr>
              <a:t>خطوط انتقال از 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R1</a:t>
            </a:r>
            <a:r>
              <a:rPr lang="fa-IR" altLang="ko-KR" dirty="0" smtClean="0">
                <a:sym typeface="Symbol" pitchFamily="18" charset="2"/>
              </a:rPr>
              <a:t> به 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R2</a:t>
            </a:r>
            <a:endParaRPr lang="fa-IR" altLang="ko-KR" dirty="0" smtClean="0">
              <a:latin typeface="Times New Roman" pitchFamily="18" charset="0"/>
              <a:sym typeface="Symbol" pitchFamily="18" charset="2"/>
            </a:endParaRPr>
          </a:p>
          <a:p>
            <a:pPr lvl="2"/>
            <a:r>
              <a:rPr lang="fa-IR" altLang="ko-KR" dirty="0" smtClean="0">
                <a:sym typeface="Symbol" pitchFamily="18" charset="2"/>
              </a:rPr>
              <a:t>بار شدن موازي در </a:t>
            </a:r>
            <a:r>
              <a:rPr lang="en-US" altLang="ko-KR" dirty="0" smtClean="0">
                <a:latin typeface="Times New Roman" pitchFamily="18" charset="0"/>
                <a:ea typeface="굴림" pitchFamily="34" charset="-127"/>
                <a:sym typeface="Symbol" pitchFamily="18" charset="2"/>
              </a:rPr>
              <a:t>R2</a:t>
            </a:r>
            <a:endParaRPr lang="fa-IR" altLang="ko-KR" dirty="0" smtClean="0">
              <a:latin typeface="Times New Roman" pitchFamily="18" charset="0"/>
              <a:sym typeface="Symbol" pitchFamily="18" charset="2"/>
            </a:endParaRPr>
          </a:p>
          <a:p>
            <a:pPr lvl="2"/>
            <a:r>
              <a:rPr lang="fa-IR" altLang="ko-KR" dirty="0" smtClean="0">
                <a:sym typeface="Symbol" pitchFamily="18" charset="2"/>
              </a:rPr>
              <a:t>خطوط کنترل لازم براي انجام عمليات</a:t>
            </a:r>
            <a:endParaRPr lang="en-US" altLang="ko-KR" dirty="0" smtClean="0">
              <a:ea typeface="굴림" pitchFamily="34" charset="-127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204gl">
  <a:themeElements>
    <a:clrScheme name="Office Them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2214</TotalTime>
  <Words>2048</Words>
  <Application>Microsoft Office PowerPoint</Application>
  <PresentationFormat>On-screen Show (4:3)</PresentationFormat>
  <Paragraphs>653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cdb2004204gl</vt:lpstr>
      <vt:lpstr>بسم لله ارحمن ارحیم</vt:lpstr>
      <vt:lpstr>معماری کامپیوتر</vt:lpstr>
      <vt:lpstr>مطالب این فصل</vt:lpstr>
      <vt:lpstr>سیستم دیجیتالی ساده</vt:lpstr>
      <vt:lpstr>سیستم دیجیتال: ریزعمل و داده</vt:lpstr>
      <vt:lpstr>سیستم دیجیتال: سازمان داخلی</vt:lpstr>
      <vt:lpstr>زبان انتقال ثبات</vt:lpstr>
      <vt:lpstr>نام گذاری ثبات ها</vt:lpstr>
      <vt:lpstr>انتقال ثبات</vt:lpstr>
      <vt:lpstr>انتقال ثبات:  با کنترل</vt:lpstr>
      <vt:lpstr>انتقال ثبات: مدار سخت افزاری</vt:lpstr>
      <vt:lpstr>انتقال ثبات: همزمانی چند عمل</vt:lpstr>
      <vt:lpstr>انتقال ثبات: خلاصه دستورالعمل ها</vt:lpstr>
      <vt:lpstr>انتقال گذرگاهی: ارتباط بین ثبات ها</vt:lpstr>
      <vt:lpstr>انتقال گذرگاهی: ساخت سیستم گذرگاه مشترک</vt:lpstr>
      <vt:lpstr>انتقال گذرگاهی: مالتی پلکسر</vt:lpstr>
      <vt:lpstr>انتقال گذرگاهی: بافر سه حالته</vt:lpstr>
      <vt:lpstr>انتقال حافظه ای</vt:lpstr>
      <vt:lpstr>انتقال حافظه ای</vt:lpstr>
      <vt:lpstr>انتقال حافظه ای: خواندن از حافظه</vt:lpstr>
      <vt:lpstr>انتقال حافظه ای: نوشتن در حافظه</vt:lpstr>
      <vt:lpstr>ریزعمل ها: انواع</vt:lpstr>
      <vt:lpstr>ریزعمل ها : ریزعمل های حسابی</vt:lpstr>
      <vt:lpstr>ریزعمل ها : ریزعمل های حسابی</vt:lpstr>
      <vt:lpstr>ریزعمل ها : ریزعمل های حسابی</vt:lpstr>
      <vt:lpstr>ریزعمل ها : ریزعمل های منطقی</vt:lpstr>
      <vt:lpstr>ریزعمل ها : ریزعمل های منطقی</vt:lpstr>
      <vt:lpstr>ریزعمل ها : ریزعمل های منطقی</vt:lpstr>
      <vt:lpstr>ریزعمل ها : ریزعمل های شیفت</vt:lpstr>
      <vt:lpstr> ریزعمل ها : شیفت منطقی</vt:lpstr>
      <vt:lpstr> ریزعمل ها : شیفت چرخشی</vt:lpstr>
      <vt:lpstr> ریزعمل ها : شیفت حسابی</vt:lpstr>
      <vt:lpstr> ریزعمل ها : شیفت حسابی</vt:lpstr>
      <vt:lpstr>ریزعمل ها: ریزعمل های شیفت</vt:lpstr>
      <vt:lpstr>واحد حساب، منطق، شیفت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شیوه ارائه مطالب (علمی- فنی ..)</dc:title>
  <dc:creator>Mona</dc:creator>
  <cp:lastModifiedBy>Peyman-pc</cp:lastModifiedBy>
  <cp:revision>471</cp:revision>
  <dcterms:created xsi:type="dcterms:W3CDTF">2012-02-15T16:41:03Z</dcterms:created>
  <dcterms:modified xsi:type="dcterms:W3CDTF">2016-11-26T19:56:29Z</dcterms:modified>
</cp:coreProperties>
</file>