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2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389120"/>
          </a:xfrm>
        </p:spPr>
        <p:txBody>
          <a:bodyPr/>
          <a:lstStyle/>
          <a:p>
            <a:pPr algn="just" rtl="1"/>
            <a:r>
              <a:rPr lang="fa-IR" sz="2800" b="1" dirty="0" smtClean="0">
                <a:cs typeface="B Mitra" pitchFamily="2" charset="-78"/>
              </a:rPr>
              <a:t>باغ </a:t>
            </a:r>
            <a:r>
              <a:rPr lang="fa-IR" sz="2800" b="1" dirty="0">
                <a:cs typeface="B Mitra" pitchFamily="2" charset="-78"/>
              </a:rPr>
              <a:t>هاي روي تپه (باغ تپه) </a:t>
            </a:r>
          </a:p>
          <a:p>
            <a:pPr marL="0" indent="0" algn="just" rtl="1">
              <a:buNone/>
            </a:pPr>
            <a:r>
              <a:rPr lang="fa-IR" dirty="0">
                <a:cs typeface="B Mitra" pitchFamily="2" charset="-78"/>
              </a:rPr>
              <a:t>در بعضي از موارد </a:t>
            </a:r>
            <a:r>
              <a:rPr lang="fa-IR" dirty="0">
                <a:solidFill>
                  <a:srgbClr val="0070C0"/>
                </a:solidFill>
                <a:cs typeface="B Mitra" pitchFamily="2" charset="-78"/>
              </a:rPr>
              <a:t>موقعيت طبيعي </a:t>
            </a:r>
            <a:r>
              <a:rPr lang="fa-IR" dirty="0">
                <a:cs typeface="B Mitra" pitchFamily="2" charset="-78"/>
              </a:rPr>
              <a:t>مناسبي براي ساختن باغ به نحوي وجود داشت كه امكان بهره برداري از يك </a:t>
            </a:r>
            <a:r>
              <a:rPr lang="fa-IR" dirty="0">
                <a:solidFill>
                  <a:srgbClr val="0070C0"/>
                </a:solidFill>
                <a:cs typeface="B Mitra" pitchFamily="2" charset="-78"/>
              </a:rPr>
              <a:t>تپه يا دامنه اي با شيب زياد </a:t>
            </a:r>
            <a:r>
              <a:rPr lang="fa-IR" dirty="0">
                <a:cs typeface="B Mitra" pitchFamily="2" charset="-78"/>
              </a:rPr>
              <a:t>براي ساختن بخشي از عمارت ها و فضاهاي باغ پديد مي آمد، باغ را به گونه اي طراحي وسازماندهي مي كردند كه </a:t>
            </a:r>
            <a:r>
              <a:rPr lang="fa-IR" dirty="0">
                <a:solidFill>
                  <a:srgbClr val="0070C0"/>
                </a:solidFill>
                <a:cs typeface="B Mitra" pitchFamily="2" charset="-78"/>
              </a:rPr>
              <a:t>حداكثر بهره برداري</a:t>
            </a:r>
            <a:r>
              <a:rPr lang="fa-IR" dirty="0">
                <a:cs typeface="B Mitra" pitchFamily="2" charset="-78"/>
              </a:rPr>
              <a:t> از </a:t>
            </a:r>
            <a:r>
              <a:rPr lang="fa-IR" dirty="0">
                <a:solidFill>
                  <a:srgbClr val="0070C0"/>
                </a:solidFill>
                <a:cs typeface="B Mitra" pitchFamily="2" charset="-78"/>
              </a:rPr>
              <a:t>عرصه هاي مرتفع وسطوح شيب دار </a:t>
            </a:r>
            <a:r>
              <a:rPr lang="fa-IR" dirty="0">
                <a:cs typeface="B Mitra" pitchFamily="2" charset="-78"/>
              </a:rPr>
              <a:t>صورت پذيرد. </a:t>
            </a:r>
            <a:endParaRPr lang="en-US" dirty="0">
              <a:cs typeface="B Mitra" pitchFamily="2" charset="-78"/>
            </a:endParaRPr>
          </a:p>
        </p:txBody>
      </p:sp>
      <p:pic>
        <p:nvPicPr>
          <p:cNvPr id="15362" name="Picture 2" descr="F:\farnoosh\Baghe-Takht-01-580x425.jpg"/>
          <p:cNvPicPr>
            <a:picLocks noChangeAspect="1" noChangeArrowheads="1"/>
          </p:cNvPicPr>
          <p:nvPr/>
        </p:nvPicPr>
        <p:blipFill>
          <a:blip r:embed="rId2" cstate="print"/>
          <a:srcRect b="7502"/>
          <a:stretch>
            <a:fillRect/>
          </a:stretch>
        </p:blipFill>
        <p:spPr bwMode="auto">
          <a:xfrm>
            <a:off x="1979712" y="3284984"/>
            <a:ext cx="5246181" cy="33843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4814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844" y="620688"/>
            <a:ext cx="8229600" cy="2232248"/>
          </a:xfrm>
        </p:spPr>
        <p:txBody>
          <a:bodyPr>
            <a:noAutofit/>
          </a:bodyPr>
          <a:lstStyle/>
          <a:p>
            <a:pPr algn="r" rtl="1"/>
            <a:r>
              <a:rPr lang="fa-IR" sz="2600" dirty="0">
                <a:solidFill>
                  <a:srgbClr val="FF0000"/>
                </a:solidFill>
                <a:cs typeface="B Mitra" pitchFamily="2" charset="-78"/>
              </a:rPr>
              <a:t>بنا</a:t>
            </a:r>
            <a:r>
              <a:rPr lang="fa-IR" sz="2600" dirty="0">
                <a:cs typeface="B Mitra" pitchFamily="2" charset="-78"/>
              </a:rPr>
              <a:t> را در </a:t>
            </a:r>
            <a:r>
              <a:rPr lang="fa-IR" sz="2600" dirty="0">
                <a:solidFill>
                  <a:srgbClr val="FF0000"/>
                </a:solidFill>
                <a:cs typeface="B Mitra" pitchFamily="2" charset="-78"/>
              </a:rPr>
              <a:t>نقاط</a:t>
            </a:r>
            <a:r>
              <a:rPr lang="fa-IR" sz="2600" dirty="0">
                <a:cs typeface="B Mitra" pitchFamily="2" charset="-78"/>
              </a:rPr>
              <a:t> </a:t>
            </a:r>
            <a:r>
              <a:rPr lang="fa-IR" sz="2600" dirty="0">
                <a:solidFill>
                  <a:srgbClr val="FF0000"/>
                </a:solidFill>
                <a:cs typeface="B Mitra" pitchFamily="2" charset="-78"/>
              </a:rPr>
              <a:t>مختلف</a:t>
            </a:r>
            <a:r>
              <a:rPr lang="fa-IR" sz="2600" dirty="0">
                <a:cs typeface="B Mitra" pitchFamily="2" charset="-78"/>
              </a:rPr>
              <a:t> </a:t>
            </a:r>
            <a:r>
              <a:rPr lang="fa-IR" sz="2600" dirty="0">
                <a:solidFill>
                  <a:srgbClr val="00B050"/>
                </a:solidFill>
                <a:cs typeface="B Mitra" pitchFamily="2" charset="-78"/>
              </a:rPr>
              <a:t>باغ</a:t>
            </a:r>
            <a:r>
              <a:rPr lang="fa-IR" sz="2600" dirty="0">
                <a:cs typeface="B Mitra" pitchFamily="2" charset="-78"/>
              </a:rPr>
              <a:t> مي ساختند. مثلاً گاه بناي اصلي در </a:t>
            </a:r>
            <a:r>
              <a:rPr lang="fa-IR" sz="2600" dirty="0">
                <a:solidFill>
                  <a:srgbClr val="FF0000"/>
                </a:solidFill>
                <a:cs typeface="B Mitra" pitchFamily="2" charset="-78"/>
              </a:rPr>
              <a:t>وسط</a:t>
            </a:r>
            <a:r>
              <a:rPr lang="fa-IR" sz="2600" dirty="0">
                <a:cs typeface="B Mitra" pitchFamily="2" charset="-78"/>
              </a:rPr>
              <a:t> باغ بود واز </a:t>
            </a:r>
            <a:r>
              <a:rPr lang="fa-IR" sz="2600" dirty="0">
                <a:solidFill>
                  <a:srgbClr val="FF0000"/>
                </a:solidFill>
                <a:cs typeface="B Mitra" pitchFamily="2" charset="-78"/>
              </a:rPr>
              <a:t>چهار طرف ديده</a:t>
            </a:r>
            <a:r>
              <a:rPr lang="fa-IR" sz="2600" dirty="0">
                <a:cs typeface="B Mitra" pitchFamily="2" charset="-78"/>
              </a:rPr>
              <a:t> مي شد </a:t>
            </a:r>
            <a:r>
              <a:rPr lang="fa-IR" sz="2600" dirty="0" smtClean="0">
                <a:cs typeface="B Mitra" pitchFamily="2" charset="-78"/>
              </a:rPr>
              <a:t>و</a:t>
            </a:r>
            <a:r>
              <a:rPr lang="en-US" sz="2600" dirty="0" smtClean="0">
                <a:cs typeface="B Mitra" pitchFamily="2" charset="-78"/>
              </a:rPr>
              <a:t> </a:t>
            </a:r>
            <a:r>
              <a:rPr lang="fa-IR" sz="2600" dirty="0" smtClean="0">
                <a:solidFill>
                  <a:srgbClr val="FF0000"/>
                </a:solidFill>
                <a:cs typeface="B Mitra" pitchFamily="2" charset="-78"/>
              </a:rPr>
              <a:t>بناهاي </a:t>
            </a:r>
            <a:r>
              <a:rPr lang="fa-IR" sz="2600" dirty="0">
                <a:solidFill>
                  <a:srgbClr val="FF0000"/>
                </a:solidFill>
                <a:cs typeface="B Mitra" pitchFamily="2" charset="-78"/>
              </a:rPr>
              <a:t>فرعي وسردر  </a:t>
            </a:r>
            <a:r>
              <a:rPr lang="fa-IR" sz="2600" dirty="0">
                <a:cs typeface="B Mitra" pitchFamily="2" charset="-78"/>
              </a:rPr>
              <a:t>در </a:t>
            </a:r>
            <a:r>
              <a:rPr lang="fa-IR" sz="2600" dirty="0">
                <a:solidFill>
                  <a:srgbClr val="FF0000"/>
                </a:solidFill>
                <a:cs typeface="B Mitra" pitchFamily="2" charset="-78"/>
              </a:rPr>
              <a:t>اطراف</a:t>
            </a:r>
            <a:r>
              <a:rPr lang="fa-IR" sz="2600" dirty="0">
                <a:cs typeface="B Mitra" pitchFamily="2" charset="-78"/>
              </a:rPr>
              <a:t> بودند. يا </a:t>
            </a:r>
            <a:r>
              <a:rPr lang="fa-IR" sz="2600" dirty="0">
                <a:solidFill>
                  <a:srgbClr val="C00000"/>
                </a:solidFill>
                <a:cs typeface="B Mitra" pitchFamily="2" charset="-78"/>
              </a:rPr>
              <a:t>بناي يك طرف </a:t>
            </a:r>
            <a:r>
              <a:rPr lang="fa-IR" sz="2600" dirty="0">
                <a:cs typeface="B Mitra" pitchFamily="2" charset="-78"/>
              </a:rPr>
              <a:t>بود </a:t>
            </a:r>
            <a:r>
              <a:rPr lang="fa-IR" sz="2600" dirty="0">
                <a:solidFill>
                  <a:srgbClr val="C00000"/>
                </a:solidFill>
                <a:cs typeface="B Mitra" pitchFamily="2" charset="-78"/>
              </a:rPr>
              <a:t>وبناهاي فرعي در اطراف </a:t>
            </a:r>
            <a:r>
              <a:rPr lang="fa-IR" sz="2600" dirty="0">
                <a:cs typeface="B Mitra" pitchFamily="2" charset="-78"/>
              </a:rPr>
              <a:t>، يا </a:t>
            </a:r>
            <a:r>
              <a:rPr lang="fa-IR" sz="2600" dirty="0">
                <a:solidFill>
                  <a:schemeClr val="accent5">
                    <a:lumMod val="75000"/>
                  </a:schemeClr>
                </a:solidFill>
                <a:cs typeface="B Mitra" pitchFamily="2" charset="-78"/>
              </a:rPr>
              <a:t>دو راه متقاطع</a:t>
            </a:r>
            <a:r>
              <a:rPr lang="fa-IR" sz="2600" dirty="0">
                <a:cs typeface="B Mitra" pitchFamily="2" charset="-78"/>
              </a:rPr>
              <a:t>، و </a:t>
            </a:r>
            <a:r>
              <a:rPr lang="fa-IR" sz="2600" dirty="0">
                <a:solidFill>
                  <a:schemeClr val="accent5">
                    <a:lumMod val="75000"/>
                  </a:schemeClr>
                </a:solidFill>
                <a:cs typeface="B Mitra" pitchFamily="2" charset="-78"/>
              </a:rPr>
              <a:t>منظر اصلي در امتداد محور طولي </a:t>
            </a:r>
            <a:r>
              <a:rPr lang="fa-IR" sz="2600" dirty="0">
                <a:cs typeface="B Mitra" pitchFamily="2" charset="-78"/>
              </a:rPr>
              <a:t>باغ بود. </a:t>
            </a:r>
            <a:r>
              <a:rPr lang="en-US" sz="2600" dirty="0">
                <a:cs typeface="B Mitra" pitchFamily="2" charset="-78"/>
              </a:rPr>
              <a:t/>
            </a:r>
            <a:br>
              <a:rPr lang="en-US" sz="2600" dirty="0">
                <a:cs typeface="B Mitra" pitchFamily="2" charset="-78"/>
              </a:rPr>
            </a:br>
            <a:r>
              <a:rPr lang="en-US" sz="2600" dirty="0">
                <a:cs typeface="B Mitra" pitchFamily="2" charset="-78"/>
              </a:rPr>
              <a:t/>
            </a:r>
            <a:br>
              <a:rPr lang="en-US" sz="2600" dirty="0">
                <a:cs typeface="B Mitra" pitchFamily="2" charset="-78"/>
              </a:rPr>
            </a:br>
            <a:endParaRPr lang="en-US" sz="2600" dirty="0"/>
          </a:p>
        </p:txBody>
      </p:sp>
      <p:sp>
        <p:nvSpPr>
          <p:cNvPr id="5" name="TextBox 4"/>
          <p:cNvSpPr txBox="1"/>
          <p:nvPr/>
        </p:nvSpPr>
        <p:spPr>
          <a:xfrm>
            <a:off x="107504" y="5949280"/>
            <a:ext cx="2376264" cy="707886"/>
          </a:xfrm>
          <a:prstGeom prst="rect">
            <a:avLst/>
          </a:prstGeom>
          <a:noFill/>
        </p:spPr>
        <p:txBody>
          <a:bodyPr wrap="square" rtlCol="0">
            <a:spAutoFit/>
          </a:bodyPr>
          <a:lstStyle/>
          <a:p>
            <a:pPr algn="ctr"/>
            <a:r>
              <a:rPr lang="fa-IR" sz="2000" dirty="0" smtClean="0">
                <a:cs typeface="B Mitra" pitchFamily="2" charset="-78"/>
              </a:rPr>
              <a:t>چهار نحوه ی قرار گیری کوشک در محوطه باغ</a:t>
            </a:r>
            <a:endParaRPr lang="en-US" sz="2000" dirty="0">
              <a:cs typeface="B Mitra" pitchFamily="2" charset="-78"/>
            </a:endParaRPr>
          </a:p>
        </p:txBody>
      </p:sp>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223" y="2186953"/>
            <a:ext cx="4055737" cy="4389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156223" y="4419201"/>
            <a:ext cx="1656184" cy="215718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555776" y="2132856"/>
            <a:ext cx="1728192" cy="2205914"/>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32487" y="4392867"/>
            <a:ext cx="1751481" cy="2222396"/>
          </a:xfrm>
          <a:prstGeom prst="rect">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439065" y="2132856"/>
            <a:ext cx="4572000" cy="2492990"/>
          </a:xfrm>
          <a:prstGeom prst="rect">
            <a:avLst/>
          </a:prstGeom>
        </p:spPr>
        <p:txBody>
          <a:bodyPr>
            <a:spAutoFit/>
          </a:bodyPr>
          <a:lstStyle/>
          <a:p>
            <a:pPr algn="just" rtl="1"/>
            <a:r>
              <a:rPr lang="fa-IR" sz="2600" dirty="0">
                <a:cs typeface="B Mitra" pitchFamily="2" charset="-78"/>
              </a:rPr>
              <a:t>در باغ هايي نيز </a:t>
            </a:r>
            <a:r>
              <a:rPr lang="fa-IR" sz="2600" dirty="0">
                <a:solidFill>
                  <a:srgbClr val="00B0F0"/>
                </a:solidFill>
                <a:cs typeface="B Mitra" pitchFamily="2" charset="-78"/>
              </a:rPr>
              <a:t>كوشك به نسبت يك سوم </a:t>
            </a:r>
            <a:r>
              <a:rPr lang="fa-IR" sz="2600" dirty="0">
                <a:cs typeface="B Mitra" pitchFamily="2" charset="-78"/>
              </a:rPr>
              <a:t>در امتداد </a:t>
            </a:r>
            <a:r>
              <a:rPr lang="fa-IR" sz="2600" dirty="0">
                <a:solidFill>
                  <a:srgbClr val="00B0F0"/>
                </a:solidFill>
                <a:cs typeface="B Mitra" pitchFamily="2" charset="-78"/>
              </a:rPr>
              <a:t>محور طولي </a:t>
            </a:r>
            <a:r>
              <a:rPr lang="fa-IR" sz="2600" dirty="0">
                <a:cs typeface="B Mitra" pitchFamily="2" charset="-78"/>
              </a:rPr>
              <a:t>قرار داشت و</a:t>
            </a:r>
            <a:r>
              <a:rPr lang="fa-IR" sz="2600" dirty="0">
                <a:solidFill>
                  <a:schemeClr val="accent5">
                    <a:lumMod val="50000"/>
                  </a:schemeClr>
                </a:solidFill>
                <a:cs typeface="B Mitra" pitchFamily="2" charset="-78"/>
              </a:rPr>
              <a:t> </a:t>
            </a:r>
            <a:r>
              <a:rPr lang="fa-IR" sz="2600" dirty="0">
                <a:solidFill>
                  <a:srgbClr val="00B0F0"/>
                </a:solidFill>
                <a:cs typeface="B Mitra" pitchFamily="2" charset="-78"/>
              </a:rPr>
              <a:t>بناهاي اندرون را در طرف خلوت باغ </a:t>
            </a:r>
            <a:r>
              <a:rPr lang="fa-IR" sz="2600" dirty="0">
                <a:cs typeface="B Mitra" pitchFamily="2" charset="-78"/>
              </a:rPr>
              <a:t>قرار مي دادند و</a:t>
            </a:r>
            <a:r>
              <a:rPr lang="fa-IR" sz="2600" dirty="0">
                <a:solidFill>
                  <a:schemeClr val="accent5">
                    <a:lumMod val="50000"/>
                  </a:schemeClr>
                </a:solidFill>
                <a:cs typeface="B Mitra" pitchFamily="2" charset="-78"/>
              </a:rPr>
              <a:t> </a:t>
            </a:r>
            <a:r>
              <a:rPr lang="fa-IR" sz="2600" dirty="0">
                <a:solidFill>
                  <a:srgbClr val="00B0F0"/>
                </a:solidFill>
                <a:cs typeface="B Mitra" pitchFamily="2" charset="-78"/>
              </a:rPr>
              <a:t>منظر اصلي در جهت مخالف اندورن </a:t>
            </a:r>
            <a:r>
              <a:rPr lang="fa-IR" sz="2600" dirty="0">
                <a:cs typeface="B Mitra" pitchFamily="2" charset="-78"/>
              </a:rPr>
              <a:t>بود. </a:t>
            </a:r>
            <a:r>
              <a:rPr lang="fa-IR" sz="2600" dirty="0">
                <a:solidFill>
                  <a:srgbClr val="0070C0"/>
                </a:solidFill>
                <a:cs typeface="B Mitra" pitchFamily="2" charset="-78"/>
              </a:rPr>
              <a:t>باغ طرف اندرون </a:t>
            </a:r>
            <a:r>
              <a:rPr lang="fa-IR" sz="2600" dirty="0">
                <a:cs typeface="B Mitra" pitchFamily="2" charset="-78"/>
              </a:rPr>
              <a:t>هم </a:t>
            </a:r>
            <a:r>
              <a:rPr lang="fa-IR" sz="2600" dirty="0">
                <a:solidFill>
                  <a:srgbClr val="0070C0"/>
                </a:solidFill>
                <a:cs typeface="B Mitra" pitchFamily="2" charset="-78"/>
              </a:rPr>
              <a:t>ميان كرت </a:t>
            </a:r>
            <a:r>
              <a:rPr lang="fa-IR" sz="2600" dirty="0">
                <a:cs typeface="B Mitra" pitchFamily="2" charset="-78"/>
              </a:rPr>
              <a:t>وهم </a:t>
            </a:r>
            <a:r>
              <a:rPr lang="fa-IR" sz="2600" dirty="0">
                <a:solidFill>
                  <a:srgbClr val="0070C0"/>
                </a:solidFill>
                <a:cs typeface="B Mitra" pitchFamily="2" charset="-78"/>
              </a:rPr>
              <a:t>ساير اجزاء </a:t>
            </a:r>
            <a:r>
              <a:rPr lang="fa-IR" sz="2600" dirty="0">
                <a:cs typeface="B Mitra" pitchFamily="2" charset="-78"/>
              </a:rPr>
              <a:t>راه داشت </a:t>
            </a:r>
            <a:r>
              <a:rPr lang="fa-IR" sz="2600" dirty="0">
                <a:solidFill>
                  <a:srgbClr val="0070C0"/>
                </a:solidFill>
                <a:cs typeface="B Mitra" pitchFamily="2" charset="-78"/>
              </a:rPr>
              <a:t>اما</a:t>
            </a:r>
            <a:r>
              <a:rPr lang="fa-IR" sz="2600" dirty="0">
                <a:cs typeface="B Mitra" pitchFamily="2" charset="-78"/>
              </a:rPr>
              <a:t> </a:t>
            </a:r>
            <a:r>
              <a:rPr lang="fa-IR" sz="2600" dirty="0">
                <a:solidFill>
                  <a:srgbClr val="0070C0"/>
                </a:solidFill>
                <a:cs typeface="B Mitra" pitchFamily="2" charset="-78"/>
              </a:rPr>
              <a:t>پشت آن مسدود </a:t>
            </a:r>
            <a:r>
              <a:rPr lang="fa-IR" sz="2600" dirty="0">
                <a:cs typeface="B Mitra" pitchFamily="2" charset="-78"/>
              </a:rPr>
              <a:t>بود، مثل باغ </a:t>
            </a:r>
            <a:r>
              <a:rPr lang="fa-IR" sz="2600" dirty="0">
                <a:solidFill>
                  <a:srgbClr val="0070C0"/>
                </a:solidFill>
                <a:cs typeface="B Mitra" pitchFamily="2" charset="-78"/>
              </a:rPr>
              <a:t>دلگشا</a:t>
            </a:r>
          </a:p>
        </p:txBody>
      </p:sp>
      <p:sp>
        <p:nvSpPr>
          <p:cNvPr id="14" name="Rectangle 13"/>
          <p:cNvSpPr/>
          <p:nvPr/>
        </p:nvSpPr>
        <p:spPr>
          <a:xfrm>
            <a:off x="107504" y="2132856"/>
            <a:ext cx="1728192" cy="2205914"/>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92488" y="4581128"/>
            <a:ext cx="4572000" cy="2092881"/>
          </a:xfrm>
          <a:prstGeom prst="rect">
            <a:avLst/>
          </a:prstGeom>
        </p:spPr>
        <p:txBody>
          <a:bodyPr>
            <a:spAutoFit/>
          </a:bodyPr>
          <a:lstStyle/>
          <a:p>
            <a:pPr algn="just" rtl="1"/>
            <a:r>
              <a:rPr lang="fa-IR" sz="2600" dirty="0">
                <a:cs typeface="B Mitra" pitchFamily="2" charset="-78"/>
              </a:rPr>
              <a:t>نوعي باغ هم بود كه در </a:t>
            </a:r>
            <a:r>
              <a:rPr lang="fa-IR" sz="2600" dirty="0">
                <a:solidFill>
                  <a:srgbClr val="92D050"/>
                </a:solidFill>
                <a:cs typeface="B Mitra" pitchFamily="2" charset="-78"/>
              </a:rPr>
              <a:t>پشت بناي اصلي </a:t>
            </a:r>
            <a:r>
              <a:rPr lang="fa-IR" sz="2600" dirty="0">
                <a:cs typeface="B Mitra" pitchFamily="2" charset="-78"/>
              </a:rPr>
              <a:t>آن </a:t>
            </a:r>
            <a:r>
              <a:rPr lang="fa-IR" sz="2600" dirty="0">
                <a:solidFill>
                  <a:srgbClr val="92D050"/>
                </a:solidFill>
                <a:cs typeface="B Mitra" pitchFamily="2" charset="-78"/>
              </a:rPr>
              <a:t>يك حياط بسته </a:t>
            </a:r>
            <a:r>
              <a:rPr lang="fa-IR" sz="2600" dirty="0">
                <a:cs typeface="B Mitra" pitchFamily="2" charset="-78"/>
              </a:rPr>
              <a:t>بود و </a:t>
            </a:r>
            <a:r>
              <a:rPr lang="fa-IR" sz="2600" dirty="0">
                <a:solidFill>
                  <a:srgbClr val="92D050"/>
                </a:solidFill>
                <a:cs typeface="B Mitra" pitchFamily="2" charset="-78"/>
              </a:rPr>
              <a:t>رو به جلو منظر </a:t>
            </a:r>
            <a:r>
              <a:rPr lang="fa-IR" sz="2600" dirty="0">
                <a:cs typeface="B Mitra" pitchFamily="2" charset="-78"/>
              </a:rPr>
              <a:t>داشت </a:t>
            </a:r>
            <a:r>
              <a:rPr lang="fa-IR" sz="2600" dirty="0">
                <a:solidFill>
                  <a:srgbClr val="92D050"/>
                </a:solidFill>
                <a:cs typeface="B Mitra" pitchFamily="2" charset="-78"/>
              </a:rPr>
              <a:t>اما</a:t>
            </a:r>
            <a:r>
              <a:rPr lang="fa-IR" sz="2600" dirty="0">
                <a:cs typeface="B Mitra" pitchFamily="2" charset="-78"/>
              </a:rPr>
              <a:t> در </a:t>
            </a:r>
            <a:r>
              <a:rPr lang="fa-IR" sz="2600" dirty="0">
                <a:solidFill>
                  <a:srgbClr val="92D050"/>
                </a:solidFill>
                <a:cs typeface="B Mitra" pitchFamily="2" charset="-78"/>
              </a:rPr>
              <a:t>پشت بنا فقط حيات خلوت </a:t>
            </a:r>
            <a:r>
              <a:rPr lang="fa-IR" sz="2600" dirty="0">
                <a:cs typeface="B Mitra" pitchFamily="2" charset="-78"/>
              </a:rPr>
              <a:t>وگوشه دنجي بود، مثل باغ </a:t>
            </a:r>
            <a:r>
              <a:rPr lang="fa-IR" sz="2600" dirty="0">
                <a:solidFill>
                  <a:srgbClr val="92D050"/>
                </a:solidFill>
                <a:cs typeface="B Mitra" pitchFamily="2" charset="-78"/>
              </a:rPr>
              <a:t>ارم شيراز </a:t>
            </a:r>
            <a:r>
              <a:rPr lang="fa-IR" sz="2600" dirty="0">
                <a:cs typeface="B Mitra" pitchFamily="2" charset="-78"/>
              </a:rPr>
              <a:t>، باغ </a:t>
            </a:r>
            <a:r>
              <a:rPr lang="fa-IR" sz="2600" dirty="0">
                <a:solidFill>
                  <a:srgbClr val="92D050"/>
                </a:solidFill>
                <a:cs typeface="B Mitra" pitchFamily="2" charset="-78"/>
              </a:rPr>
              <a:t>مزار كاشان وسروستان فارس </a:t>
            </a:r>
            <a:r>
              <a:rPr lang="fa-IR" sz="2600" dirty="0">
                <a:cs typeface="B Mitra" pitchFamily="2" charset="-78"/>
              </a:rPr>
              <a:t>.</a:t>
            </a:r>
          </a:p>
        </p:txBody>
      </p:sp>
    </p:spTree>
    <p:extLst>
      <p:ext uri="{BB962C8B-B14F-4D97-AF65-F5344CB8AC3E}">
        <p14:creationId xmlns:p14="http://schemas.microsoft.com/office/powerpoint/2010/main" val="184137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9392"/>
            <a:ext cx="8229600" cy="5616624"/>
          </a:xfrm>
        </p:spPr>
        <p:txBody>
          <a:bodyPr>
            <a:normAutofit/>
          </a:bodyPr>
          <a:lstStyle/>
          <a:p>
            <a:pPr marL="0" indent="0" algn="just" rtl="1">
              <a:buNone/>
            </a:pPr>
            <a:endParaRPr lang="fa-IR" dirty="0">
              <a:cs typeface="B Mitra" pitchFamily="2" charset="-78"/>
            </a:endParaRPr>
          </a:p>
          <a:p>
            <a:pPr marL="0" indent="0" algn="just" rtl="1">
              <a:buNone/>
            </a:pPr>
            <a:endParaRPr lang="fa-IR" dirty="0">
              <a:cs typeface="B Mitra" pitchFamily="2" charset="-78"/>
            </a:endParaRPr>
          </a:p>
          <a:p>
            <a:pPr marL="0" indent="0" algn="just" rtl="1">
              <a:buNone/>
            </a:pPr>
            <a:r>
              <a:rPr lang="fa-IR" dirty="0">
                <a:cs typeface="B Mitra" pitchFamily="2" charset="-78"/>
              </a:rPr>
              <a:t>باغ هايي نيز بودند كه علاوه بر </a:t>
            </a:r>
            <a:r>
              <a:rPr lang="fa-IR" dirty="0">
                <a:solidFill>
                  <a:srgbClr val="69C6F5"/>
                </a:solidFill>
                <a:cs typeface="B Mitra" pitchFamily="2" charset="-78"/>
              </a:rPr>
              <a:t>باغ اصلي </a:t>
            </a:r>
            <a:r>
              <a:rPr lang="fa-IR" dirty="0">
                <a:cs typeface="B Mitra" pitchFamily="2" charset="-78"/>
              </a:rPr>
              <a:t>، يك </a:t>
            </a:r>
            <a:r>
              <a:rPr lang="fa-IR" dirty="0">
                <a:solidFill>
                  <a:srgbClr val="69C6F5"/>
                </a:solidFill>
                <a:cs typeface="B Mitra" pitchFamily="2" charset="-78"/>
              </a:rPr>
              <a:t>باغ بيروني </a:t>
            </a:r>
            <a:r>
              <a:rPr lang="fa-IR" dirty="0">
                <a:cs typeface="B Mitra" pitchFamily="2" charset="-78"/>
              </a:rPr>
              <a:t>هم داشتندكه </a:t>
            </a:r>
            <a:r>
              <a:rPr lang="fa-IR" dirty="0">
                <a:solidFill>
                  <a:srgbClr val="69C6F5"/>
                </a:solidFill>
                <a:cs typeface="B Mitra" pitchFamily="2" charset="-78"/>
              </a:rPr>
              <a:t>كلي تر وعمومي </a:t>
            </a:r>
            <a:r>
              <a:rPr lang="fa-IR" dirty="0">
                <a:cs typeface="B Mitra" pitchFamily="2" charset="-78"/>
              </a:rPr>
              <a:t>تر بود </a:t>
            </a:r>
            <a:r>
              <a:rPr lang="fa-IR" dirty="0" smtClean="0">
                <a:cs typeface="B Mitra" pitchFamily="2" charset="-78"/>
              </a:rPr>
              <a:t>و </a:t>
            </a:r>
            <a:r>
              <a:rPr lang="fa-IR" dirty="0" smtClean="0">
                <a:solidFill>
                  <a:srgbClr val="69C6F5"/>
                </a:solidFill>
                <a:cs typeface="B Mitra" pitchFamily="2" charset="-78"/>
              </a:rPr>
              <a:t>بعد </a:t>
            </a:r>
            <a:r>
              <a:rPr lang="fa-IR" dirty="0">
                <a:solidFill>
                  <a:srgbClr val="69C6F5"/>
                </a:solidFill>
                <a:cs typeface="B Mitra" pitchFamily="2" charset="-78"/>
              </a:rPr>
              <a:t>از عبور از آن وارد باغ اصلي </a:t>
            </a:r>
            <a:r>
              <a:rPr lang="fa-IR" dirty="0">
                <a:cs typeface="B Mitra" pitchFamily="2" charset="-78"/>
              </a:rPr>
              <a:t>مي شدند مثل باغ </a:t>
            </a:r>
            <a:r>
              <a:rPr lang="fa-IR" dirty="0">
                <a:solidFill>
                  <a:srgbClr val="69C6F5"/>
                </a:solidFill>
                <a:cs typeface="B Mitra" pitchFamily="2" charset="-78"/>
              </a:rPr>
              <a:t>دولت آباد يزد </a:t>
            </a:r>
            <a:r>
              <a:rPr lang="fa-IR" dirty="0">
                <a:cs typeface="B Mitra" pitchFamily="2" charset="-78"/>
              </a:rPr>
              <a:t>كه درجلوي آن </a:t>
            </a:r>
            <a:r>
              <a:rPr lang="fa-IR" dirty="0">
                <a:solidFill>
                  <a:srgbClr val="69C6F5"/>
                </a:solidFill>
                <a:cs typeface="B Mitra" pitchFamily="2" charset="-78"/>
              </a:rPr>
              <a:t>باغ بهشت آيين </a:t>
            </a:r>
            <a:r>
              <a:rPr lang="fa-IR" dirty="0">
                <a:cs typeface="B Mitra" pitchFamily="2" charset="-78"/>
              </a:rPr>
              <a:t>بود. باغ </a:t>
            </a:r>
            <a:r>
              <a:rPr lang="fa-IR" dirty="0">
                <a:solidFill>
                  <a:srgbClr val="69C6F5"/>
                </a:solidFill>
                <a:cs typeface="B Mitra" pitchFamily="2" charset="-78"/>
              </a:rPr>
              <a:t>جهان نماي شيراز </a:t>
            </a:r>
            <a:r>
              <a:rPr lang="fa-IR" dirty="0">
                <a:cs typeface="B Mitra" pitchFamily="2" charset="-78"/>
              </a:rPr>
              <a:t>هم باغ بيروني داشت. </a:t>
            </a:r>
            <a:endParaRPr lang="en-US" dirty="0">
              <a:cs typeface="B Mitra" pitchFamily="2" charset="-78"/>
            </a:endParaRPr>
          </a:p>
          <a:p>
            <a:pPr marL="0" indent="0" algn="just" rtl="1">
              <a:buNone/>
            </a:pPr>
            <a:r>
              <a:rPr lang="fa-IR" dirty="0">
                <a:cs typeface="B Mitra" pitchFamily="2" charset="-78"/>
              </a:rPr>
              <a:t>در جلوي بعضي از باغ ها نيز </a:t>
            </a:r>
            <a:r>
              <a:rPr lang="fa-IR" dirty="0">
                <a:solidFill>
                  <a:srgbClr val="FF0000"/>
                </a:solidFill>
                <a:cs typeface="B Mitra" pitchFamily="2" charset="-78"/>
              </a:rPr>
              <a:t>يك دربند </a:t>
            </a:r>
            <a:r>
              <a:rPr lang="fa-IR" dirty="0">
                <a:cs typeface="B Mitra" pitchFamily="2" charset="-78"/>
              </a:rPr>
              <a:t>يا يك </a:t>
            </a:r>
            <a:r>
              <a:rPr lang="fa-IR" dirty="0">
                <a:solidFill>
                  <a:srgbClr val="FF0000"/>
                </a:solidFill>
                <a:cs typeface="B Mitra" pitchFamily="2" charset="-78"/>
              </a:rPr>
              <a:t>بست</a:t>
            </a:r>
            <a:r>
              <a:rPr lang="fa-IR" dirty="0">
                <a:cs typeface="B Mitra" pitchFamily="2" charset="-78"/>
              </a:rPr>
              <a:t> يا </a:t>
            </a:r>
            <a:r>
              <a:rPr lang="fa-IR" dirty="0">
                <a:solidFill>
                  <a:srgbClr val="FF0000"/>
                </a:solidFill>
                <a:cs typeface="B Mitra" pitchFamily="2" charset="-78"/>
              </a:rPr>
              <a:t>جلوخان</a:t>
            </a:r>
            <a:r>
              <a:rPr lang="fa-IR" dirty="0">
                <a:cs typeface="B Mitra" pitchFamily="2" charset="-78"/>
              </a:rPr>
              <a:t> وجود داشت مثل </a:t>
            </a:r>
            <a:r>
              <a:rPr lang="fa-IR" dirty="0">
                <a:solidFill>
                  <a:srgbClr val="FF0000"/>
                </a:solidFill>
                <a:cs typeface="B Mitra" pitchFamily="2" charset="-78"/>
              </a:rPr>
              <a:t>باغ شاهزاده ماهان. </a:t>
            </a:r>
            <a:endParaRPr lang="en-US" dirty="0">
              <a:solidFill>
                <a:srgbClr val="FF0000"/>
              </a:solidFill>
              <a:cs typeface="B Mitra" pitchFamily="2" charset="-78"/>
            </a:endParaRPr>
          </a:p>
          <a:p>
            <a:pPr marL="0" indent="0" algn="just" rtl="1">
              <a:buNone/>
            </a:pPr>
            <a:endParaRPr lang="en-US" sz="2800" dirty="0">
              <a:cs typeface="B Mitra" pitchFamily="2" charset="-78"/>
            </a:endParaRPr>
          </a:p>
          <a:p>
            <a:pPr marL="0" indent="0" algn="just" rtl="1">
              <a:buNone/>
            </a:pPr>
            <a:endParaRPr lang="en-US" dirty="0">
              <a:cs typeface="B Mitra" pitchFamily="2" charset="-78"/>
            </a:endParaRPr>
          </a:p>
        </p:txBody>
      </p:sp>
      <p:pic>
        <p:nvPicPr>
          <p:cNvPr id="4" name="Picture 2" descr="D:\memary jahan\dolat abad\IMG_303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086" t="3480" r="14016" b="7942"/>
          <a:stretch/>
        </p:blipFill>
        <p:spPr bwMode="auto">
          <a:xfrm>
            <a:off x="179512" y="2741456"/>
            <a:ext cx="4752528" cy="3927903"/>
          </a:xfrm>
          <a:prstGeom prst="rect">
            <a:avLst/>
          </a:prstGeom>
          <a:solidFill>
            <a:srgbClr val="69C6F5"/>
          </a:solidFill>
          <a:ln w="76200">
            <a:solidFill>
              <a:srgbClr val="69C6F5"/>
            </a:solidFill>
          </a:ln>
          <a:extLst/>
        </p:spPr>
        <p:style>
          <a:lnRef idx="3">
            <a:schemeClr val="lt1"/>
          </a:lnRef>
          <a:fillRef idx="1">
            <a:schemeClr val="accent4"/>
          </a:fillRef>
          <a:effectRef idx="1">
            <a:schemeClr val="accent4"/>
          </a:effectRef>
          <a:fontRef idx="minor">
            <a:schemeClr val="lt1"/>
          </a:fontRef>
        </p:style>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741456"/>
            <a:ext cx="4752528" cy="3927902"/>
          </a:xfrm>
          <a:prstGeom prst="rect">
            <a:avLst/>
          </a:prstGeom>
        </p:spPr>
      </p:pic>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2996952"/>
            <a:ext cx="3999458" cy="3672406"/>
          </a:xfrm>
          <a:prstGeom prst="rect">
            <a:avLst/>
          </a:prstGeom>
          <a:ln w="76200">
            <a:solidFill>
              <a:srgbClr val="FF0000"/>
            </a:solidFill>
          </a:ln>
        </p:spPr>
      </p:pic>
      <p:sp>
        <p:nvSpPr>
          <p:cNvPr id="2" name="Rectangle 1"/>
          <p:cNvSpPr/>
          <p:nvPr/>
        </p:nvSpPr>
        <p:spPr>
          <a:xfrm>
            <a:off x="5460726" y="4540767"/>
            <a:ext cx="3086101" cy="584775"/>
          </a:xfrm>
          <a:prstGeom prst="rect">
            <a:avLst/>
          </a:prstGeom>
        </p:spPr>
        <p:txBody>
          <a:bodyPr wrap="none">
            <a:spAutoFit/>
          </a:bodyPr>
          <a:lstStyle/>
          <a:p>
            <a:r>
              <a:rPr lang="fa-IR" sz="3200" dirty="0" smtClean="0">
                <a:solidFill>
                  <a:srgbClr val="FF0000"/>
                </a:solidFill>
                <a:cs typeface="B Mitra" pitchFamily="2" charset="-78"/>
              </a:rPr>
              <a:t>سردر </a:t>
            </a:r>
            <a:r>
              <a:rPr lang="fa-IR" sz="3200" dirty="0">
                <a:solidFill>
                  <a:srgbClr val="FF0000"/>
                </a:solidFill>
                <a:cs typeface="B Mitra" pitchFamily="2" charset="-78"/>
              </a:rPr>
              <a:t>باغ شاهزاده ماهان </a:t>
            </a:r>
            <a:endParaRPr lang="en-US" sz="3200" dirty="0">
              <a:solidFill>
                <a:srgbClr val="FF0000"/>
              </a:solidFill>
            </a:endParaRPr>
          </a:p>
        </p:txBody>
      </p:sp>
    </p:spTree>
    <p:extLst>
      <p:ext uri="{BB962C8B-B14F-4D97-AF65-F5344CB8AC3E}">
        <p14:creationId xmlns:p14="http://schemas.microsoft.com/office/powerpoint/2010/main" val="7698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par>
                                <p:cTn id="18" presetID="21"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4048" y="764703"/>
            <a:ext cx="3837112" cy="6192689"/>
          </a:xfrm>
        </p:spPr>
        <p:txBody>
          <a:bodyPr>
            <a:normAutofit/>
          </a:bodyPr>
          <a:lstStyle/>
          <a:p>
            <a:pPr marL="0" indent="0" algn="just" rtl="1">
              <a:buNone/>
            </a:pPr>
            <a:r>
              <a:rPr lang="fa-IR" dirty="0">
                <a:cs typeface="B Mitra" pitchFamily="2" charset="-78"/>
              </a:rPr>
              <a:t>اما در </a:t>
            </a:r>
            <a:r>
              <a:rPr lang="fa-IR" dirty="0">
                <a:solidFill>
                  <a:srgbClr val="FF0000"/>
                </a:solidFill>
                <a:cs typeface="B Mitra" pitchFamily="2" charset="-78"/>
              </a:rPr>
              <a:t>تمام اين باغ ها </a:t>
            </a:r>
            <a:r>
              <a:rPr lang="fa-IR" dirty="0">
                <a:cs typeface="B Mitra" pitchFamily="2" charset="-78"/>
              </a:rPr>
              <a:t>، در </a:t>
            </a:r>
            <a:r>
              <a:rPr lang="fa-IR" dirty="0">
                <a:solidFill>
                  <a:srgbClr val="FF0000"/>
                </a:solidFill>
                <a:cs typeface="B Mitra" pitchFamily="2" charset="-78"/>
              </a:rPr>
              <a:t>مقابل بنا </a:t>
            </a:r>
            <a:r>
              <a:rPr lang="fa-IR" dirty="0">
                <a:cs typeface="B Mitra" pitchFamily="2" charset="-78"/>
              </a:rPr>
              <a:t>حتماً </a:t>
            </a:r>
            <a:r>
              <a:rPr lang="fa-IR" dirty="0">
                <a:solidFill>
                  <a:srgbClr val="FF0000"/>
                </a:solidFill>
                <a:cs typeface="B Mitra" pitchFamily="2" charset="-78"/>
              </a:rPr>
              <a:t>ميان كرت </a:t>
            </a:r>
            <a:r>
              <a:rPr lang="fa-IR" dirty="0">
                <a:cs typeface="B Mitra" pitchFamily="2" charset="-78"/>
              </a:rPr>
              <a:t>بود با يك </a:t>
            </a:r>
            <a:r>
              <a:rPr lang="fa-IR" dirty="0">
                <a:solidFill>
                  <a:srgbClr val="00B050"/>
                </a:solidFill>
                <a:cs typeface="B Mitra" pitchFamily="2" charset="-78"/>
              </a:rPr>
              <a:t>فضاي مستطيل كشيده </a:t>
            </a:r>
            <a:r>
              <a:rPr lang="fa-IR" dirty="0">
                <a:cs typeface="B Mitra" pitchFamily="2" charset="-78"/>
              </a:rPr>
              <a:t>كه در آن </a:t>
            </a:r>
            <a:r>
              <a:rPr lang="fa-IR" dirty="0">
                <a:solidFill>
                  <a:srgbClr val="00B0F0"/>
                </a:solidFill>
                <a:cs typeface="B Mitra" pitchFamily="2" charset="-78"/>
              </a:rPr>
              <a:t>آبنما يا استخر </a:t>
            </a:r>
            <a:r>
              <a:rPr lang="fa-IR" dirty="0">
                <a:cs typeface="B Mitra" pitchFamily="2" charset="-78"/>
              </a:rPr>
              <a:t>مي ساختند. </a:t>
            </a:r>
            <a:r>
              <a:rPr lang="fa-IR" dirty="0">
                <a:solidFill>
                  <a:srgbClr val="FF0000"/>
                </a:solidFill>
                <a:cs typeface="B Mitra" pitchFamily="2" charset="-78"/>
              </a:rPr>
              <a:t>هيچ باغي بدون اين فضاي باز نبود </a:t>
            </a:r>
            <a:r>
              <a:rPr lang="fa-IR" dirty="0">
                <a:cs typeface="B Mitra" pitchFamily="2" charset="-78"/>
              </a:rPr>
              <a:t>(مگر اينكه از زمان </a:t>
            </a:r>
            <a:r>
              <a:rPr lang="fa-IR" dirty="0" smtClean="0">
                <a:solidFill>
                  <a:srgbClr val="FF0000"/>
                </a:solidFill>
                <a:cs typeface="B Mitra" pitchFamily="2" charset="-78"/>
              </a:rPr>
              <a:t>احمدشاه به بعد </a:t>
            </a:r>
            <a:r>
              <a:rPr lang="fa-IR" dirty="0" smtClean="0">
                <a:cs typeface="B Mitra" pitchFamily="2" charset="-78"/>
              </a:rPr>
              <a:t>احداث </a:t>
            </a:r>
            <a:r>
              <a:rPr lang="fa-IR" dirty="0">
                <a:cs typeface="B Mitra" pitchFamily="2" charset="-78"/>
              </a:rPr>
              <a:t>شده باشد) </a:t>
            </a:r>
            <a:r>
              <a:rPr lang="fa-IR" dirty="0">
                <a:solidFill>
                  <a:srgbClr val="772A96"/>
                </a:solidFill>
                <a:cs typeface="B Mitra" pitchFamily="2" charset="-78"/>
              </a:rPr>
              <a:t>برعكس ميان كرت </a:t>
            </a:r>
            <a:r>
              <a:rPr lang="fa-IR" dirty="0">
                <a:cs typeface="B Mitra" pitchFamily="2" charset="-78"/>
              </a:rPr>
              <a:t>در </a:t>
            </a:r>
            <a:r>
              <a:rPr lang="fa-IR" dirty="0">
                <a:solidFill>
                  <a:srgbClr val="00B050"/>
                </a:solidFill>
                <a:cs typeface="B Mitra" pitchFamily="2" charset="-78"/>
              </a:rPr>
              <a:t>خيابانهاي فرعي </a:t>
            </a:r>
            <a:r>
              <a:rPr lang="fa-IR" dirty="0">
                <a:cs typeface="B Mitra" pitchFamily="2" charset="-78"/>
              </a:rPr>
              <a:t>نيز كه به صورت </a:t>
            </a:r>
            <a:r>
              <a:rPr lang="fa-IR" dirty="0">
                <a:solidFill>
                  <a:srgbClr val="00B050"/>
                </a:solidFill>
                <a:cs typeface="B Mitra" pitchFamily="2" charset="-78"/>
              </a:rPr>
              <a:t>منظم ومربع </a:t>
            </a:r>
            <a:r>
              <a:rPr lang="fa-IR" dirty="0">
                <a:cs typeface="B Mitra" pitchFamily="2" charset="-78"/>
              </a:rPr>
              <a:t>همديگر را </a:t>
            </a:r>
            <a:r>
              <a:rPr lang="fa-IR" dirty="0">
                <a:solidFill>
                  <a:srgbClr val="00B050"/>
                </a:solidFill>
                <a:cs typeface="B Mitra" pitchFamily="2" charset="-78"/>
              </a:rPr>
              <a:t>قطع</a:t>
            </a:r>
            <a:r>
              <a:rPr lang="fa-IR" dirty="0">
                <a:cs typeface="B Mitra" pitchFamily="2" charset="-78"/>
              </a:rPr>
              <a:t> مي كردند، </a:t>
            </a:r>
            <a:r>
              <a:rPr lang="fa-IR" dirty="0">
                <a:solidFill>
                  <a:srgbClr val="00B050"/>
                </a:solidFill>
                <a:cs typeface="B Mitra" pitchFamily="2" charset="-78"/>
              </a:rPr>
              <a:t>انواع درختان ديگر</a:t>
            </a:r>
            <a:r>
              <a:rPr lang="fa-IR" dirty="0">
                <a:cs typeface="B Mitra" pitchFamily="2" charset="-78"/>
              </a:rPr>
              <a:t> كاشته مي شد واين </a:t>
            </a:r>
            <a:r>
              <a:rPr lang="fa-IR" dirty="0">
                <a:solidFill>
                  <a:srgbClr val="00B050"/>
                </a:solidFill>
                <a:cs typeface="B Mitra" pitchFamily="2" charset="-78"/>
              </a:rPr>
              <a:t>خيابان</a:t>
            </a:r>
            <a:r>
              <a:rPr lang="fa-IR" dirty="0">
                <a:cs typeface="B Mitra" pitchFamily="2" charset="-78"/>
              </a:rPr>
              <a:t> بنديها را به شكل </a:t>
            </a:r>
            <a:r>
              <a:rPr lang="fa-IR" dirty="0">
                <a:solidFill>
                  <a:srgbClr val="00B050"/>
                </a:solidFill>
                <a:cs typeface="B Mitra" pitchFamily="2" charset="-78"/>
              </a:rPr>
              <a:t>مربع مربع </a:t>
            </a:r>
            <a:r>
              <a:rPr lang="fa-IR" dirty="0">
                <a:cs typeface="B Mitra" pitchFamily="2" charset="-78"/>
              </a:rPr>
              <a:t>تقسيم مي كردند. معمولاً </a:t>
            </a:r>
            <a:r>
              <a:rPr lang="fa-IR" dirty="0">
                <a:solidFill>
                  <a:srgbClr val="FF0000"/>
                </a:solidFill>
                <a:cs typeface="B Mitra" pitchFamily="2" charset="-78"/>
              </a:rPr>
              <a:t>اندازه كوشك باغ ها </a:t>
            </a:r>
            <a:r>
              <a:rPr lang="fa-IR" dirty="0">
                <a:cs typeface="B Mitra" pitchFamily="2" charset="-78"/>
              </a:rPr>
              <a:t>بين </a:t>
            </a:r>
            <a:r>
              <a:rPr lang="fa-IR" dirty="0">
                <a:solidFill>
                  <a:srgbClr val="FF0000"/>
                </a:solidFill>
                <a:cs typeface="B Mitra" pitchFamily="2" charset="-78"/>
              </a:rPr>
              <a:t>12 تا20 متر</a:t>
            </a:r>
            <a:r>
              <a:rPr lang="fa-IR" dirty="0">
                <a:cs typeface="B Mitra" pitchFamily="2" charset="-78"/>
              </a:rPr>
              <a:t> بود </a:t>
            </a:r>
            <a:r>
              <a:rPr lang="fa-IR" dirty="0">
                <a:solidFill>
                  <a:srgbClr val="FF0000"/>
                </a:solidFill>
                <a:cs typeface="B Mitra" pitchFamily="2" charset="-78"/>
              </a:rPr>
              <a:t>وبزرگترين</a:t>
            </a:r>
            <a:r>
              <a:rPr lang="fa-IR" dirty="0">
                <a:cs typeface="B Mitra" pitchFamily="2" charset="-78"/>
              </a:rPr>
              <a:t> آنها در مورد </a:t>
            </a:r>
            <a:r>
              <a:rPr lang="fa-IR" dirty="0">
                <a:solidFill>
                  <a:srgbClr val="FF0000"/>
                </a:solidFill>
                <a:cs typeface="B Mitra" pitchFamily="2" charset="-78"/>
              </a:rPr>
              <a:t>كوشكهاي مدور</a:t>
            </a:r>
            <a:r>
              <a:rPr lang="fa-IR" dirty="0">
                <a:cs typeface="B Mitra" pitchFamily="2" charset="-78"/>
              </a:rPr>
              <a:t>، </a:t>
            </a:r>
            <a:r>
              <a:rPr lang="fa-IR" dirty="0">
                <a:solidFill>
                  <a:srgbClr val="FF0000"/>
                </a:solidFill>
                <a:cs typeface="B Mitra" pitchFamily="2" charset="-78"/>
              </a:rPr>
              <a:t>هشت گوش</a:t>
            </a:r>
            <a:r>
              <a:rPr lang="fa-IR" dirty="0">
                <a:cs typeface="B Mitra" pitchFamily="2" charset="-78"/>
              </a:rPr>
              <a:t>، </a:t>
            </a:r>
            <a:r>
              <a:rPr lang="fa-IR" dirty="0">
                <a:solidFill>
                  <a:srgbClr val="FF0000"/>
                </a:solidFill>
                <a:cs typeface="B Mitra" pitchFamily="2" charset="-78"/>
              </a:rPr>
              <a:t>گوش پخ </a:t>
            </a:r>
            <a:r>
              <a:rPr lang="fa-IR" dirty="0">
                <a:cs typeface="B Mitra" pitchFamily="2" charset="-78"/>
              </a:rPr>
              <a:t>يا </a:t>
            </a:r>
            <a:r>
              <a:rPr lang="fa-IR" dirty="0">
                <a:solidFill>
                  <a:srgbClr val="FF0000"/>
                </a:solidFill>
                <a:cs typeface="B Mitra" pitchFamily="2" charset="-78"/>
              </a:rPr>
              <a:t>مربع</a:t>
            </a:r>
            <a:r>
              <a:rPr lang="fa-IR" dirty="0">
                <a:cs typeface="B Mitra" pitchFamily="2" charset="-78"/>
              </a:rPr>
              <a:t> به </a:t>
            </a:r>
            <a:r>
              <a:rPr lang="fa-IR" dirty="0">
                <a:solidFill>
                  <a:srgbClr val="FF0000"/>
                </a:solidFill>
                <a:cs typeface="B Mitra" pitchFamily="2" charset="-78"/>
              </a:rPr>
              <a:t>25 متر </a:t>
            </a:r>
            <a:r>
              <a:rPr lang="fa-IR" dirty="0">
                <a:cs typeface="B Mitra" pitchFamily="2" charset="-78"/>
              </a:rPr>
              <a:t>هم مي رسيد. </a:t>
            </a:r>
            <a:endParaRPr lang="en-US" dirty="0">
              <a:cs typeface="B Mitra" pitchFamily="2" charset="-78"/>
            </a:endParaRPr>
          </a:p>
          <a:p>
            <a:pPr marL="0" indent="0" algn="just" rtl="1">
              <a:buNone/>
            </a:pPr>
            <a:endParaRPr lang="en-US" dirty="0">
              <a:cs typeface="B Mitra" pitchFamily="2" charset="-78"/>
            </a:endParaRPr>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620688"/>
            <a:ext cx="4392488" cy="6067199"/>
          </a:xfrm>
          <a:prstGeom prst="rect">
            <a:avLst/>
          </a:prstGeom>
        </p:spPr>
      </p:pic>
      <p:sp>
        <p:nvSpPr>
          <p:cNvPr id="2" name="Rectangle 1"/>
          <p:cNvSpPr/>
          <p:nvPr/>
        </p:nvSpPr>
        <p:spPr>
          <a:xfrm>
            <a:off x="3851920" y="1124744"/>
            <a:ext cx="144016" cy="72008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 name="Rectangle 4"/>
          <p:cNvSpPr/>
          <p:nvPr/>
        </p:nvSpPr>
        <p:spPr>
          <a:xfrm>
            <a:off x="1043608" y="1340768"/>
            <a:ext cx="216024" cy="72008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2195736" y="4437112"/>
            <a:ext cx="432048" cy="1296144"/>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1079612" y="1196752"/>
            <a:ext cx="144016" cy="72008"/>
          </a:xfrm>
          <a:prstGeom prst="rect">
            <a:avLst/>
          </a:prstGeom>
          <a:solidFill>
            <a:srgbClr val="00B0F0"/>
          </a:solidFill>
          <a:ln>
            <a:solidFill>
              <a:srgbClr val="69C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39752" y="4077072"/>
            <a:ext cx="144016" cy="72008"/>
          </a:xfrm>
          <a:prstGeom prst="rect">
            <a:avLst/>
          </a:prstGeom>
          <a:solidFill>
            <a:srgbClr val="00B0F0"/>
          </a:solidFill>
          <a:ln>
            <a:solidFill>
              <a:srgbClr val="69C6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31640" y="4437112"/>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1763688" y="4437112"/>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p:cNvSpPr/>
          <p:nvPr/>
        </p:nvSpPr>
        <p:spPr>
          <a:xfrm>
            <a:off x="1331640" y="4882267"/>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p:cNvSpPr/>
          <p:nvPr/>
        </p:nvSpPr>
        <p:spPr>
          <a:xfrm>
            <a:off x="1763688" y="4882267"/>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1331640" y="5314315"/>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763688" y="5314315"/>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1331640" y="5674355"/>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p:cNvSpPr/>
          <p:nvPr/>
        </p:nvSpPr>
        <p:spPr>
          <a:xfrm>
            <a:off x="1763688" y="5674355"/>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2627784" y="4437112"/>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p:cNvSpPr/>
          <p:nvPr/>
        </p:nvSpPr>
        <p:spPr>
          <a:xfrm>
            <a:off x="3059832" y="4437112"/>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2627784" y="4882267"/>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p:cNvSpPr/>
          <p:nvPr/>
        </p:nvSpPr>
        <p:spPr>
          <a:xfrm>
            <a:off x="3059832" y="4882267"/>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p:cNvSpPr/>
          <p:nvPr/>
        </p:nvSpPr>
        <p:spPr>
          <a:xfrm>
            <a:off x="2627784" y="5301208"/>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3059832" y="5314315"/>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2627784" y="5674355"/>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3059832" y="5661248"/>
            <a:ext cx="432048" cy="418941"/>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1403648" y="4077072"/>
            <a:ext cx="432048" cy="317483"/>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p:nvSpPr>
        <p:spPr>
          <a:xfrm>
            <a:off x="1763688" y="4077072"/>
            <a:ext cx="432048" cy="317483"/>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p:cNvSpPr/>
          <p:nvPr/>
        </p:nvSpPr>
        <p:spPr>
          <a:xfrm>
            <a:off x="2627784" y="4077072"/>
            <a:ext cx="432048" cy="317483"/>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p:cNvSpPr/>
          <p:nvPr/>
        </p:nvSpPr>
        <p:spPr>
          <a:xfrm>
            <a:off x="3059832" y="4077072"/>
            <a:ext cx="432048" cy="317483"/>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1403648" y="3852664"/>
            <a:ext cx="432048" cy="224408"/>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1763688" y="3861048"/>
            <a:ext cx="432048" cy="224408"/>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3059832" y="3861048"/>
            <a:ext cx="432048" cy="224408"/>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p:cNvSpPr/>
          <p:nvPr/>
        </p:nvSpPr>
        <p:spPr>
          <a:xfrm>
            <a:off x="2627784" y="3861048"/>
            <a:ext cx="432048" cy="224408"/>
          </a:xfrm>
          <a:prstGeom prst="rect">
            <a:avLst/>
          </a:prstGeom>
          <a:solidFill>
            <a:schemeClr val="accent6">
              <a:lumMod val="75000"/>
              <a:lumOff val="2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Snip Same Side Corner Rectangle 41"/>
          <p:cNvSpPr/>
          <p:nvPr/>
        </p:nvSpPr>
        <p:spPr>
          <a:xfrm>
            <a:off x="2231740" y="3888668"/>
            <a:ext cx="360040" cy="152400"/>
          </a:xfrm>
          <a:prstGeom prst="snip2SameRect">
            <a:avLst>
              <a:gd name="adj1" fmla="val 16667"/>
              <a:gd name="adj2" fmla="val 42892"/>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43608" y="1075633"/>
            <a:ext cx="288032" cy="72008"/>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851920" y="980729"/>
            <a:ext cx="216024" cy="72007"/>
          </a:xfrm>
          <a:prstGeom prst="rec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328571" y="836712"/>
            <a:ext cx="2880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79696" y="1196752"/>
            <a:ext cx="2248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H="1">
            <a:off x="4148551" y="995694"/>
            <a:ext cx="468052"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4088515" y="1196752"/>
            <a:ext cx="504056"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4067944" y="1360778"/>
            <a:ext cx="486054"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4088515" y="1553298"/>
            <a:ext cx="528088" cy="3494"/>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4067944" y="1714330"/>
            <a:ext cx="551891" cy="8901"/>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4070513" y="1916832"/>
            <a:ext cx="522058"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238803" y="872716"/>
            <a:ext cx="28803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523029" y="1196752"/>
            <a:ext cx="22486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p:nvPr/>
        </p:nvCxnSpPr>
        <p:spPr>
          <a:xfrm flipH="1">
            <a:off x="3292809" y="995694"/>
            <a:ext cx="468052"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3232773" y="1196752"/>
            <a:ext cx="504056"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3212202" y="1360778"/>
            <a:ext cx="486054"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flipV="1">
            <a:off x="3232773" y="1553298"/>
            <a:ext cx="528088" cy="3494"/>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3212202" y="1714330"/>
            <a:ext cx="551891" cy="8901"/>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3214771" y="1916832"/>
            <a:ext cx="522058" cy="0"/>
          </a:xfrm>
          <a:prstGeom prst="line">
            <a:avLst/>
          </a:prstGeom>
          <a:ln w="28575">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5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circle(in)">
                                      <p:cBhvr>
                                        <p:cTn id="18" dur="2000"/>
                                        <p:tgtEl>
                                          <p:spTgt spid="32"/>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circle(in)">
                                      <p:cBhvr>
                                        <p:cTn id="21" dur="2000"/>
                                        <p:tgtEl>
                                          <p:spTgt spid="33"/>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circle(in)">
                                      <p:cBhvr>
                                        <p:cTn id="36" dur="2000"/>
                                        <p:tgtEl>
                                          <p:spTgt spid="20"/>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circle(in)">
                                      <p:cBhvr>
                                        <p:cTn id="42" dur="2000"/>
                                        <p:tgtEl>
                                          <p:spTgt spid="23"/>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circle(in)">
                                      <p:cBhvr>
                                        <p:cTn id="45" dur="2000"/>
                                        <p:tgtEl>
                                          <p:spTgt spid="22"/>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circle(in)">
                                      <p:cBhvr>
                                        <p:cTn id="48" dur="2000"/>
                                        <p:tgtEl>
                                          <p:spTgt spid="24"/>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circle(in)">
                                      <p:cBhvr>
                                        <p:cTn id="51" dur="2000"/>
                                        <p:tgtEl>
                                          <p:spTgt spid="25"/>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circle(in)">
                                      <p:cBhvr>
                                        <p:cTn id="54" dur="2000"/>
                                        <p:tgtEl>
                                          <p:spTgt spid="31"/>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circle(in)">
                                      <p:cBhvr>
                                        <p:cTn id="57" dur="2000"/>
                                        <p:tgtEl>
                                          <p:spTgt spid="30"/>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circle(in)">
                                      <p:cBhvr>
                                        <p:cTn id="60" dur="2000"/>
                                        <p:tgtEl>
                                          <p:spTgt spid="26"/>
                                        </p:tgtEl>
                                      </p:cBhvr>
                                    </p:animEffect>
                                  </p:childTnLst>
                                </p:cTn>
                              </p:par>
                              <p:par>
                                <p:cTn id="61" presetID="6"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circle(in)">
                                      <p:cBhvr>
                                        <p:cTn id="63" dur="2000"/>
                                        <p:tgtEl>
                                          <p:spTgt spid="27"/>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circle(in)">
                                      <p:cBhvr>
                                        <p:cTn id="66" dur="2000"/>
                                        <p:tgtEl>
                                          <p:spTgt spid="11"/>
                                        </p:tgtEl>
                                      </p:cBhvr>
                                    </p:animEffect>
                                  </p:childTnLst>
                                </p:cTn>
                              </p:par>
                              <p:par>
                                <p:cTn id="67" presetID="6" presetClass="entr" presetSubtype="16"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circle(in)">
                                      <p:cBhvr>
                                        <p:cTn id="69" dur="2000"/>
                                        <p:tgtEl>
                                          <p:spTgt spid="10"/>
                                        </p:tgtEl>
                                      </p:cBhvr>
                                    </p:animEffect>
                                  </p:childTnLst>
                                </p:cTn>
                              </p:par>
                              <p:par>
                                <p:cTn id="70" presetID="6" presetClass="entr" presetSubtype="16"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circle(in)">
                                      <p:cBhvr>
                                        <p:cTn id="72" dur="2000"/>
                                        <p:tgtEl>
                                          <p:spTgt spid="12"/>
                                        </p:tgtEl>
                                      </p:cBhvr>
                                    </p:animEffect>
                                  </p:childTnLst>
                                </p:cTn>
                              </p:par>
                              <p:par>
                                <p:cTn id="73" presetID="6" presetClass="entr" presetSubtype="16"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circle(in)">
                                      <p:cBhvr>
                                        <p:cTn id="75" dur="2000"/>
                                        <p:tgtEl>
                                          <p:spTgt spid="13"/>
                                        </p:tgtEl>
                                      </p:cBhvr>
                                    </p:animEffect>
                                  </p:childTnLst>
                                </p:cTn>
                              </p:par>
                              <p:par>
                                <p:cTn id="76" presetID="6" presetClass="entr" presetSubtype="16"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circle(in)">
                                      <p:cBhvr>
                                        <p:cTn id="78" dur="2000"/>
                                        <p:tgtEl>
                                          <p:spTgt spid="15"/>
                                        </p:tgtEl>
                                      </p:cBhvr>
                                    </p:animEffect>
                                  </p:childTnLst>
                                </p:cTn>
                              </p:par>
                              <p:par>
                                <p:cTn id="79" presetID="6" presetClass="entr" presetSubtype="16" fill="hold" grpId="0" nodeType="with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circle(in)">
                                      <p:cBhvr>
                                        <p:cTn id="81" dur="2000"/>
                                        <p:tgtEl>
                                          <p:spTgt spid="14"/>
                                        </p:tgtEl>
                                      </p:cBhvr>
                                    </p:animEffect>
                                  </p:childTnLst>
                                </p:cTn>
                              </p:par>
                              <p:par>
                                <p:cTn id="82" presetID="6" presetClass="entr" presetSubtype="16" fill="hold" grpId="0" nodeType="with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circle(in)">
                                      <p:cBhvr>
                                        <p:cTn id="84" dur="2000"/>
                                        <p:tgtEl>
                                          <p:spTgt spid="16"/>
                                        </p:tgtEl>
                                      </p:cBhvr>
                                    </p:animEffect>
                                  </p:childTnLst>
                                </p:cTn>
                              </p:par>
                              <p:par>
                                <p:cTn id="85" presetID="6" presetClass="entr" presetSubtype="16"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circle(in)">
                                      <p:cBhvr>
                                        <p:cTn id="87" dur="20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circle(in)">
                                      <p:cBhvr>
                                        <p:cTn id="92" dur="2000"/>
                                        <p:tgtEl>
                                          <p:spTgt spid="72"/>
                                        </p:tgtEl>
                                      </p:cBhvr>
                                    </p:animEffect>
                                  </p:childTnLst>
                                </p:cTn>
                              </p:par>
                              <p:par>
                                <p:cTn id="93" presetID="6" presetClass="entr" presetSubtype="16"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circle(in)">
                                      <p:cBhvr>
                                        <p:cTn id="95" dur="2000"/>
                                        <p:tgtEl>
                                          <p:spTgt spid="74"/>
                                        </p:tgtEl>
                                      </p:cBhvr>
                                    </p:animEffect>
                                  </p:childTnLst>
                                </p:cTn>
                              </p:par>
                              <p:par>
                                <p:cTn id="96" presetID="6" presetClass="entr" presetSubtype="16"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circle(in)">
                                      <p:cBhvr>
                                        <p:cTn id="98" dur="2000"/>
                                        <p:tgtEl>
                                          <p:spTgt spid="76"/>
                                        </p:tgtEl>
                                      </p:cBhvr>
                                    </p:animEffect>
                                  </p:childTnLst>
                                </p:cTn>
                              </p:par>
                              <p:par>
                                <p:cTn id="99" presetID="6" presetClass="entr" presetSubtype="16" fill="hold" nodeType="withEffect">
                                  <p:stCondLst>
                                    <p:cond delay="0"/>
                                  </p:stCondLst>
                                  <p:childTnLst>
                                    <p:set>
                                      <p:cBhvr>
                                        <p:cTn id="100" dur="1" fill="hold">
                                          <p:stCondLst>
                                            <p:cond delay="0"/>
                                          </p:stCondLst>
                                        </p:cTn>
                                        <p:tgtEl>
                                          <p:spTgt spid="77"/>
                                        </p:tgtEl>
                                        <p:attrNameLst>
                                          <p:attrName>style.visibility</p:attrName>
                                        </p:attrNameLst>
                                      </p:cBhvr>
                                      <p:to>
                                        <p:strVal val="visible"/>
                                      </p:to>
                                    </p:set>
                                    <p:animEffect transition="in" filter="circle(in)">
                                      <p:cBhvr>
                                        <p:cTn id="101" dur="2000"/>
                                        <p:tgtEl>
                                          <p:spTgt spid="77"/>
                                        </p:tgtEl>
                                      </p:cBhvr>
                                    </p:animEffect>
                                  </p:childTnLst>
                                </p:cTn>
                              </p:par>
                              <p:par>
                                <p:cTn id="102" presetID="6" presetClass="entr" presetSubtype="16" fill="hold" nodeType="withEffect">
                                  <p:stCondLst>
                                    <p:cond delay="0"/>
                                  </p:stCondLst>
                                  <p:childTnLst>
                                    <p:set>
                                      <p:cBhvr>
                                        <p:cTn id="103" dur="1" fill="hold">
                                          <p:stCondLst>
                                            <p:cond delay="0"/>
                                          </p:stCondLst>
                                        </p:cTn>
                                        <p:tgtEl>
                                          <p:spTgt spid="78"/>
                                        </p:tgtEl>
                                        <p:attrNameLst>
                                          <p:attrName>style.visibility</p:attrName>
                                        </p:attrNameLst>
                                      </p:cBhvr>
                                      <p:to>
                                        <p:strVal val="visible"/>
                                      </p:to>
                                    </p:set>
                                    <p:animEffect transition="in" filter="circle(in)">
                                      <p:cBhvr>
                                        <p:cTn id="104" dur="2000"/>
                                        <p:tgtEl>
                                          <p:spTgt spid="78"/>
                                        </p:tgtEl>
                                      </p:cBhvr>
                                    </p:animEffect>
                                  </p:childTnLst>
                                </p:cTn>
                              </p:par>
                              <p:par>
                                <p:cTn id="105" presetID="6" presetClass="entr" presetSubtype="16" fill="hold" nodeType="with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circle(in)">
                                      <p:cBhvr>
                                        <p:cTn id="107" dur="2000"/>
                                        <p:tgtEl>
                                          <p:spTgt spid="79"/>
                                        </p:tgtEl>
                                      </p:cBhvr>
                                    </p:animEffect>
                                  </p:childTnLst>
                                </p:cTn>
                              </p:par>
                              <p:par>
                                <p:cTn id="108" presetID="6" presetClass="entr" presetSubtype="16" fill="hold" nodeType="withEffect">
                                  <p:stCondLst>
                                    <p:cond delay="0"/>
                                  </p:stCondLst>
                                  <p:childTnLst>
                                    <p:set>
                                      <p:cBhvr>
                                        <p:cTn id="109" dur="1" fill="hold">
                                          <p:stCondLst>
                                            <p:cond delay="0"/>
                                          </p:stCondLst>
                                        </p:cTn>
                                        <p:tgtEl>
                                          <p:spTgt spid="80"/>
                                        </p:tgtEl>
                                        <p:attrNameLst>
                                          <p:attrName>style.visibility</p:attrName>
                                        </p:attrNameLst>
                                      </p:cBhvr>
                                      <p:to>
                                        <p:strVal val="visible"/>
                                      </p:to>
                                    </p:set>
                                    <p:animEffect transition="in" filter="circle(in)">
                                      <p:cBhvr>
                                        <p:cTn id="110" dur="2000"/>
                                        <p:tgtEl>
                                          <p:spTgt spid="80"/>
                                        </p:tgtEl>
                                      </p:cBhvr>
                                    </p:animEffect>
                                  </p:childTnLst>
                                </p:cTn>
                              </p:par>
                              <p:par>
                                <p:cTn id="111" presetID="6" presetClass="entr" presetSubtype="16" fill="hold" nodeType="with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circle(in)">
                                      <p:cBhvr>
                                        <p:cTn id="113" dur="2000"/>
                                        <p:tgtEl>
                                          <p:spTgt spid="81"/>
                                        </p:tgtEl>
                                      </p:cBhvr>
                                    </p:animEffect>
                                  </p:childTnLst>
                                </p:cTn>
                              </p:par>
                              <p:par>
                                <p:cTn id="114" presetID="6" presetClass="entr" presetSubtype="16" fill="hold" grpId="0" nodeType="withEffect">
                                  <p:stCondLst>
                                    <p:cond delay="0"/>
                                  </p:stCondLst>
                                  <p:childTnLst>
                                    <p:set>
                                      <p:cBhvr>
                                        <p:cTn id="115" dur="1" fill="hold">
                                          <p:stCondLst>
                                            <p:cond delay="0"/>
                                          </p:stCondLst>
                                        </p:cTn>
                                        <p:tgtEl>
                                          <p:spTgt spid="119"/>
                                        </p:tgtEl>
                                        <p:attrNameLst>
                                          <p:attrName>style.visibility</p:attrName>
                                        </p:attrNameLst>
                                      </p:cBhvr>
                                      <p:to>
                                        <p:strVal val="visible"/>
                                      </p:to>
                                    </p:set>
                                    <p:animEffect transition="in" filter="circle(in)">
                                      <p:cBhvr>
                                        <p:cTn id="116" dur="2000"/>
                                        <p:tgtEl>
                                          <p:spTgt spid="119"/>
                                        </p:tgtEl>
                                      </p:cBhvr>
                                    </p:animEffect>
                                  </p:childTnLst>
                                </p:cTn>
                              </p:par>
                              <p:par>
                                <p:cTn id="117" presetID="6" presetClass="entr" presetSubtype="16" fill="hold" grpId="0" nodeType="withEffect">
                                  <p:stCondLst>
                                    <p:cond delay="0"/>
                                  </p:stCondLst>
                                  <p:childTnLst>
                                    <p:set>
                                      <p:cBhvr>
                                        <p:cTn id="118" dur="1" fill="hold">
                                          <p:stCondLst>
                                            <p:cond delay="0"/>
                                          </p:stCondLst>
                                        </p:cTn>
                                        <p:tgtEl>
                                          <p:spTgt spid="120"/>
                                        </p:tgtEl>
                                        <p:attrNameLst>
                                          <p:attrName>style.visibility</p:attrName>
                                        </p:attrNameLst>
                                      </p:cBhvr>
                                      <p:to>
                                        <p:strVal val="visible"/>
                                      </p:to>
                                    </p:set>
                                    <p:animEffect transition="in" filter="circle(in)">
                                      <p:cBhvr>
                                        <p:cTn id="119" dur="2000"/>
                                        <p:tgtEl>
                                          <p:spTgt spid="120"/>
                                        </p:tgtEl>
                                      </p:cBhvr>
                                    </p:animEffect>
                                  </p:childTnLst>
                                </p:cTn>
                              </p:par>
                              <p:par>
                                <p:cTn id="120" presetID="6" presetClass="entr" presetSubtype="16" fill="hold" nodeType="with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circle(in)">
                                      <p:cBhvr>
                                        <p:cTn id="122" dur="2000"/>
                                        <p:tgtEl>
                                          <p:spTgt spid="121"/>
                                        </p:tgtEl>
                                      </p:cBhvr>
                                    </p:animEffect>
                                  </p:childTnLst>
                                </p:cTn>
                              </p:par>
                              <p:par>
                                <p:cTn id="123" presetID="6" presetClass="entr" presetSubtype="16" fill="hold" nodeType="withEffect">
                                  <p:stCondLst>
                                    <p:cond delay="0"/>
                                  </p:stCondLst>
                                  <p:childTnLst>
                                    <p:set>
                                      <p:cBhvr>
                                        <p:cTn id="124" dur="1" fill="hold">
                                          <p:stCondLst>
                                            <p:cond delay="0"/>
                                          </p:stCondLst>
                                        </p:cTn>
                                        <p:tgtEl>
                                          <p:spTgt spid="122"/>
                                        </p:tgtEl>
                                        <p:attrNameLst>
                                          <p:attrName>style.visibility</p:attrName>
                                        </p:attrNameLst>
                                      </p:cBhvr>
                                      <p:to>
                                        <p:strVal val="visible"/>
                                      </p:to>
                                    </p:set>
                                    <p:animEffect transition="in" filter="circle(in)">
                                      <p:cBhvr>
                                        <p:cTn id="125" dur="2000"/>
                                        <p:tgtEl>
                                          <p:spTgt spid="122"/>
                                        </p:tgtEl>
                                      </p:cBhvr>
                                    </p:animEffect>
                                  </p:childTnLst>
                                </p:cTn>
                              </p:par>
                              <p:par>
                                <p:cTn id="126" presetID="6" presetClass="entr" presetSubtype="16" fill="hold" nodeType="withEffect">
                                  <p:stCondLst>
                                    <p:cond delay="0"/>
                                  </p:stCondLst>
                                  <p:childTnLst>
                                    <p:set>
                                      <p:cBhvr>
                                        <p:cTn id="127" dur="1" fill="hold">
                                          <p:stCondLst>
                                            <p:cond delay="0"/>
                                          </p:stCondLst>
                                        </p:cTn>
                                        <p:tgtEl>
                                          <p:spTgt spid="123"/>
                                        </p:tgtEl>
                                        <p:attrNameLst>
                                          <p:attrName>style.visibility</p:attrName>
                                        </p:attrNameLst>
                                      </p:cBhvr>
                                      <p:to>
                                        <p:strVal val="visible"/>
                                      </p:to>
                                    </p:set>
                                    <p:animEffect transition="in" filter="circle(in)">
                                      <p:cBhvr>
                                        <p:cTn id="128" dur="2000"/>
                                        <p:tgtEl>
                                          <p:spTgt spid="123"/>
                                        </p:tgtEl>
                                      </p:cBhvr>
                                    </p:animEffect>
                                  </p:childTnLst>
                                </p:cTn>
                              </p:par>
                              <p:par>
                                <p:cTn id="129" presetID="6" presetClass="entr" presetSubtype="16" fill="hold" nodeType="withEffect">
                                  <p:stCondLst>
                                    <p:cond delay="0"/>
                                  </p:stCondLst>
                                  <p:childTnLst>
                                    <p:set>
                                      <p:cBhvr>
                                        <p:cTn id="130" dur="1" fill="hold">
                                          <p:stCondLst>
                                            <p:cond delay="0"/>
                                          </p:stCondLst>
                                        </p:cTn>
                                        <p:tgtEl>
                                          <p:spTgt spid="124"/>
                                        </p:tgtEl>
                                        <p:attrNameLst>
                                          <p:attrName>style.visibility</p:attrName>
                                        </p:attrNameLst>
                                      </p:cBhvr>
                                      <p:to>
                                        <p:strVal val="visible"/>
                                      </p:to>
                                    </p:set>
                                    <p:animEffect transition="in" filter="circle(in)">
                                      <p:cBhvr>
                                        <p:cTn id="131" dur="2000"/>
                                        <p:tgtEl>
                                          <p:spTgt spid="124"/>
                                        </p:tgtEl>
                                      </p:cBhvr>
                                    </p:animEffect>
                                  </p:childTnLst>
                                </p:cTn>
                              </p:par>
                              <p:par>
                                <p:cTn id="132" presetID="6" presetClass="entr" presetSubtype="16" fill="hold" nodeType="withEffect">
                                  <p:stCondLst>
                                    <p:cond delay="0"/>
                                  </p:stCondLst>
                                  <p:childTnLst>
                                    <p:set>
                                      <p:cBhvr>
                                        <p:cTn id="133" dur="1" fill="hold">
                                          <p:stCondLst>
                                            <p:cond delay="0"/>
                                          </p:stCondLst>
                                        </p:cTn>
                                        <p:tgtEl>
                                          <p:spTgt spid="125"/>
                                        </p:tgtEl>
                                        <p:attrNameLst>
                                          <p:attrName>style.visibility</p:attrName>
                                        </p:attrNameLst>
                                      </p:cBhvr>
                                      <p:to>
                                        <p:strVal val="visible"/>
                                      </p:to>
                                    </p:set>
                                    <p:animEffect transition="in" filter="circle(in)">
                                      <p:cBhvr>
                                        <p:cTn id="134" dur="2000"/>
                                        <p:tgtEl>
                                          <p:spTgt spid="125"/>
                                        </p:tgtEl>
                                      </p:cBhvr>
                                    </p:animEffect>
                                  </p:childTnLst>
                                </p:cTn>
                              </p:par>
                              <p:par>
                                <p:cTn id="135" presetID="6" presetClass="entr" presetSubtype="16" fill="hold" nodeType="withEffect">
                                  <p:stCondLst>
                                    <p:cond delay="0"/>
                                  </p:stCondLst>
                                  <p:childTnLst>
                                    <p:set>
                                      <p:cBhvr>
                                        <p:cTn id="136" dur="1" fill="hold">
                                          <p:stCondLst>
                                            <p:cond delay="0"/>
                                          </p:stCondLst>
                                        </p:cTn>
                                        <p:tgtEl>
                                          <p:spTgt spid="126"/>
                                        </p:tgtEl>
                                        <p:attrNameLst>
                                          <p:attrName>style.visibility</p:attrName>
                                        </p:attrNameLst>
                                      </p:cBhvr>
                                      <p:to>
                                        <p:strVal val="visible"/>
                                      </p:to>
                                    </p:set>
                                    <p:animEffect transition="in" filter="circle(in)">
                                      <p:cBhvr>
                                        <p:cTn id="137" dur="2000"/>
                                        <p:tgtEl>
                                          <p:spTgt spid="126"/>
                                        </p:tgtEl>
                                      </p:cBhvr>
                                    </p:animEffect>
                                  </p:childTnLst>
                                </p:cTn>
                              </p:par>
                            </p:childTnLst>
                          </p:cTn>
                        </p:par>
                      </p:childTnLst>
                    </p:cTn>
                  </p:par>
                  <p:par>
                    <p:cTn id="138" fill="hold">
                      <p:stCondLst>
                        <p:cond delay="indefinite"/>
                      </p:stCondLst>
                      <p:childTnLst>
                        <p:par>
                          <p:cTn id="139" fill="hold">
                            <p:stCondLst>
                              <p:cond delay="0"/>
                            </p:stCondLst>
                            <p:childTnLst>
                              <p:par>
                                <p:cTn id="140" presetID="6" presetClass="entr" presetSubtype="16" fill="hold" grpId="0" nodeType="click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circle(in)">
                                      <p:cBhvr>
                                        <p:cTn id="142" dur="2000"/>
                                        <p:tgtEl>
                                          <p:spTgt spid="42"/>
                                        </p:tgtEl>
                                      </p:cBhvr>
                                    </p:animEffect>
                                  </p:childTnLst>
                                </p:cTn>
                              </p:par>
                              <p:par>
                                <p:cTn id="143" presetID="6" presetClass="entr" presetSubtype="16" fill="hold" grpId="0" nodeType="withEffect">
                                  <p:stCondLst>
                                    <p:cond delay="0"/>
                                  </p:stCondLst>
                                  <p:childTnLst>
                                    <p:set>
                                      <p:cBhvr>
                                        <p:cTn id="144" dur="1" fill="hold">
                                          <p:stCondLst>
                                            <p:cond delay="0"/>
                                          </p:stCondLst>
                                        </p:cTn>
                                        <p:tgtEl>
                                          <p:spTgt spid="43"/>
                                        </p:tgtEl>
                                        <p:attrNameLst>
                                          <p:attrName>style.visibility</p:attrName>
                                        </p:attrNameLst>
                                      </p:cBhvr>
                                      <p:to>
                                        <p:strVal val="visible"/>
                                      </p:to>
                                    </p:set>
                                    <p:animEffect transition="in" filter="circle(in)">
                                      <p:cBhvr>
                                        <p:cTn id="145" dur="2000"/>
                                        <p:tgtEl>
                                          <p:spTgt spid="43"/>
                                        </p:tgtEl>
                                      </p:cBhvr>
                                    </p:animEffect>
                                  </p:childTnLst>
                                </p:cTn>
                              </p:par>
                              <p:par>
                                <p:cTn id="146" presetID="6" presetClass="entr" presetSubtype="16"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circle(in)">
                                      <p:cBhvr>
                                        <p:cTn id="148"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42" grpId="0" animBg="1"/>
      <p:bldP spid="43" grpId="0" animBg="1"/>
      <p:bldP spid="44" grpId="0" animBg="1"/>
      <p:bldP spid="72" grpId="0" animBg="1"/>
      <p:bldP spid="74" grpId="0" animBg="1"/>
      <p:bldP spid="119" grpId="0" animBg="1"/>
      <p:bldP spid="1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5015565"/>
            <a:ext cx="3600400" cy="1440160"/>
          </a:xfrm>
          <a:noFill/>
          <a:ln w="76200">
            <a:solidFill>
              <a:schemeClr val="accent6">
                <a:lumMod val="90000"/>
                <a:lumOff val="10000"/>
              </a:schemeClr>
            </a:solidFill>
          </a:ln>
        </p:spPr>
        <p:txBody>
          <a:bodyPr>
            <a:normAutofit/>
          </a:bodyPr>
          <a:lstStyle/>
          <a:p>
            <a:pPr algn="ctr"/>
            <a:r>
              <a:rPr lang="fa-IR" sz="3600" dirty="0" smtClean="0">
                <a:solidFill>
                  <a:schemeClr val="bg1"/>
                </a:solidFill>
                <a:cs typeface="B Mitra" pitchFamily="2" charset="-78"/>
              </a:rPr>
              <a:t>خیابان بندی های باغ و کاشت انواع میوه در کرت ها</a:t>
            </a:r>
            <a:endParaRPr lang="en-US" sz="3600" dirty="0">
              <a:solidFill>
                <a:schemeClr val="bg1"/>
              </a:solidFill>
              <a:cs typeface="B Mitra" pitchFamily="2" charset="-78"/>
            </a:endParaRPr>
          </a:p>
        </p:txBody>
      </p:sp>
      <p:pic>
        <p:nvPicPr>
          <p:cNvPr id="5" name="Content Placeholder 3" descr="DSC00985 - Copy.JPG"/>
          <p:cNvPicPr>
            <a:picLocks noChangeAspect="1"/>
          </p:cNvPicPr>
          <p:nvPr/>
        </p:nvPicPr>
        <p:blipFill>
          <a:blip r:embed="rId2" cstate="print"/>
          <a:stretch>
            <a:fillRect/>
          </a:stretch>
        </p:blipFill>
        <p:spPr>
          <a:xfrm>
            <a:off x="4139952" y="476672"/>
            <a:ext cx="4176464" cy="5979053"/>
          </a:xfrm>
          <a:prstGeom prst="rect">
            <a:avLst/>
          </a:prstGeom>
        </p:spPr>
      </p:pic>
      <p:pic>
        <p:nvPicPr>
          <p:cNvPr id="6" name="Picture 2" descr="D:\memary jahan\eram\ph659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86" y="908720"/>
            <a:ext cx="3933067" cy="38164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1138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4088" y="836712"/>
            <a:ext cx="3333056" cy="6120680"/>
          </a:xfrm>
        </p:spPr>
        <p:txBody>
          <a:bodyPr>
            <a:normAutofit/>
          </a:bodyPr>
          <a:lstStyle/>
          <a:p>
            <a:pPr marL="0" indent="0" algn="just" rtl="1">
              <a:buNone/>
            </a:pPr>
            <a:r>
              <a:rPr lang="fa-IR" dirty="0">
                <a:cs typeface="B Mitra" pitchFamily="2" charset="-78"/>
              </a:rPr>
              <a:t>بنابراين ، تقسيمات باغ معمولاً به اين شكل بود كه </a:t>
            </a:r>
            <a:r>
              <a:rPr lang="fa-IR" dirty="0">
                <a:solidFill>
                  <a:srgbClr val="FF0000"/>
                </a:solidFill>
                <a:cs typeface="B Mitra" pitchFamily="2" charset="-78"/>
              </a:rPr>
              <a:t>خيابانهاي دوطرف باغ </a:t>
            </a:r>
            <a:r>
              <a:rPr lang="fa-IR" dirty="0">
                <a:cs typeface="B Mitra" pitchFamily="2" charset="-78"/>
              </a:rPr>
              <a:t>تا </a:t>
            </a:r>
            <a:r>
              <a:rPr lang="fa-IR" dirty="0">
                <a:solidFill>
                  <a:srgbClr val="FF0000"/>
                </a:solidFill>
                <a:cs typeface="B Mitra" pitchFamily="2" charset="-78"/>
              </a:rPr>
              <a:t>جلوي ساختمان مي آمد</a:t>
            </a:r>
            <a:r>
              <a:rPr lang="fa-IR" dirty="0">
                <a:cs typeface="B Mitra" pitchFamily="2" charset="-78"/>
              </a:rPr>
              <a:t> ودر </a:t>
            </a:r>
            <a:r>
              <a:rPr lang="fa-IR" dirty="0">
                <a:solidFill>
                  <a:srgbClr val="FF0000"/>
                </a:solidFill>
                <a:cs typeface="B Mitra" pitchFamily="2" charset="-78"/>
              </a:rPr>
              <a:t>اطراف خيابانها قطعات مربعي </a:t>
            </a:r>
            <a:r>
              <a:rPr lang="fa-IR" dirty="0">
                <a:cs typeface="B Mitra" pitchFamily="2" charset="-78"/>
              </a:rPr>
              <a:t>شكل يعني </a:t>
            </a:r>
            <a:r>
              <a:rPr lang="fa-IR" dirty="0">
                <a:solidFill>
                  <a:srgbClr val="FF0000"/>
                </a:solidFill>
                <a:cs typeface="B Mitra" pitchFamily="2" charset="-78"/>
              </a:rPr>
              <a:t>كرتها</a:t>
            </a:r>
            <a:r>
              <a:rPr lang="fa-IR" dirty="0">
                <a:cs typeface="B Mitra" pitchFamily="2" charset="-78"/>
              </a:rPr>
              <a:t> بودند. </a:t>
            </a:r>
            <a:r>
              <a:rPr lang="fa-IR" dirty="0">
                <a:solidFill>
                  <a:srgbClr val="0070C0"/>
                </a:solidFill>
                <a:cs typeface="B Mitra" pitchFamily="2" charset="-78"/>
              </a:rPr>
              <a:t>وسط خيابانها يا ميان كرت </a:t>
            </a:r>
            <a:r>
              <a:rPr lang="fa-IR" dirty="0">
                <a:cs typeface="B Mitra" pitchFamily="2" charset="-78"/>
              </a:rPr>
              <a:t>بود يا </a:t>
            </a:r>
            <a:r>
              <a:rPr lang="fa-IR" dirty="0">
                <a:solidFill>
                  <a:srgbClr val="0070C0"/>
                </a:solidFill>
                <a:cs typeface="B Mitra" pitchFamily="2" charset="-78"/>
              </a:rPr>
              <a:t>آبنما</a:t>
            </a:r>
            <a:r>
              <a:rPr lang="fa-IR" dirty="0">
                <a:cs typeface="B Mitra" pitchFamily="2" charset="-78"/>
              </a:rPr>
              <a:t> و در </a:t>
            </a:r>
            <a:r>
              <a:rPr lang="fa-IR" dirty="0">
                <a:solidFill>
                  <a:srgbClr val="FF0000"/>
                </a:solidFill>
                <a:cs typeface="B Mitra" pitchFamily="2" charset="-78"/>
              </a:rPr>
              <a:t>انتهاي خيابانها قبل از رسيدن به كوشك</a:t>
            </a:r>
            <a:r>
              <a:rPr lang="fa-IR" dirty="0">
                <a:cs typeface="B Mitra" pitchFamily="2" charset="-78"/>
              </a:rPr>
              <a:t> </a:t>
            </a:r>
            <a:r>
              <a:rPr lang="fa-IR" dirty="0">
                <a:solidFill>
                  <a:srgbClr val="00B0F0"/>
                </a:solidFill>
                <a:cs typeface="B Mitra" pitchFamily="2" charset="-78"/>
              </a:rPr>
              <a:t>حوض</a:t>
            </a:r>
            <a:r>
              <a:rPr lang="fa-IR" dirty="0">
                <a:cs typeface="B Mitra" pitchFamily="2" charset="-78"/>
              </a:rPr>
              <a:t> كلكي قرار داشت. </a:t>
            </a:r>
            <a:r>
              <a:rPr lang="fa-IR" dirty="0">
                <a:solidFill>
                  <a:schemeClr val="accent6">
                    <a:lumMod val="50000"/>
                    <a:lumOff val="50000"/>
                  </a:schemeClr>
                </a:solidFill>
                <a:cs typeface="B Mitra" pitchFamily="2" charset="-78"/>
              </a:rPr>
              <a:t>بعضي جاها </a:t>
            </a:r>
            <a:r>
              <a:rPr lang="fa-IR" dirty="0">
                <a:cs typeface="B Mitra" pitchFamily="2" charset="-78"/>
              </a:rPr>
              <a:t>هم </a:t>
            </a:r>
            <a:r>
              <a:rPr lang="fa-IR" dirty="0">
                <a:solidFill>
                  <a:schemeClr val="accent6">
                    <a:lumMod val="50000"/>
                    <a:lumOff val="50000"/>
                  </a:schemeClr>
                </a:solidFill>
                <a:cs typeface="B Mitra" pitchFamily="2" charset="-78"/>
              </a:rPr>
              <a:t>ميان سردر و ميان كرت </a:t>
            </a:r>
            <a:r>
              <a:rPr lang="fa-IR" dirty="0">
                <a:solidFill>
                  <a:srgbClr val="FF0000"/>
                </a:solidFill>
                <a:cs typeface="B Mitra" pitchFamily="2" charset="-78"/>
              </a:rPr>
              <a:t>گلزار</a:t>
            </a:r>
            <a:r>
              <a:rPr lang="fa-IR" dirty="0">
                <a:cs typeface="B Mitra" pitchFamily="2" charset="-78"/>
              </a:rPr>
              <a:t> بود. </a:t>
            </a:r>
            <a:r>
              <a:rPr lang="fa-IR" dirty="0">
                <a:solidFill>
                  <a:schemeClr val="accent5">
                    <a:lumMod val="50000"/>
                  </a:schemeClr>
                </a:solidFill>
                <a:cs typeface="B Mitra" pitchFamily="2" charset="-78"/>
              </a:rPr>
              <a:t>قسمت عمده وپركار باغ</a:t>
            </a:r>
            <a:r>
              <a:rPr lang="fa-IR" dirty="0">
                <a:cs typeface="B Mitra" pitchFamily="2" charset="-78"/>
              </a:rPr>
              <a:t>، </a:t>
            </a:r>
            <a:r>
              <a:rPr lang="fa-IR" dirty="0">
                <a:solidFill>
                  <a:schemeClr val="accent5">
                    <a:lumMod val="50000"/>
                  </a:schemeClr>
                </a:solidFill>
                <a:cs typeface="B Mitra" pitchFamily="2" charset="-78"/>
              </a:rPr>
              <a:t>يك پنجم عرض باغ</a:t>
            </a:r>
            <a:r>
              <a:rPr lang="fa-IR" dirty="0">
                <a:cs typeface="B Mitra" pitchFamily="2" charset="-78"/>
              </a:rPr>
              <a:t>، شامل </a:t>
            </a:r>
            <a:r>
              <a:rPr lang="fa-IR" dirty="0">
                <a:solidFill>
                  <a:schemeClr val="accent5">
                    <a:lumMod val="50000"/>
                  </a:schemeClr>
                </a:solidFill>
                <a:cs typeface="B Mitra" pitchFamily="2" charset="-78"/>
              </a:rPr>
              <a:t>كوشك</a:t>
            </a:r>
            <a:r>
              <a:rPr lang="fa-IR" dirty="0">
                <a:cs typeface="B Mitra" pitchFamily="2" charset="-78"/>
              </a:rPr>
              <a:t> ، </a:t>
            </a:r>
            <a:r>
              <a:rPr lang="fa-IR" dirty="0">
                <a:solidFill>
                  <a:schemeClr val="accent5">
                    <a:lumMod val="50000"/>
                  </a:schemeClr>
                </a:solidFill>
                <a:cs typeface="B Mitra" pitchFamily="2" charset="-78"/>
              </a:rPr>
              <a:t>خيابانهاي اصلي وميان كرت </a:t>
            </a:r>
            <a:r>
              <a:rPr lang="fa-IR" dirty="0">
                <a:cs typeface="B Mitra" pitchFamily="2" charset="-78"/>
              </a:rPr>
              <a:t>بود. </a:t>
            </a:r>
            <a:endParaRPr lang="en-US" dirty="0">
              <a:cs typeface="B Mitra" pitchFamily="2" charset="-78"/>
            </a:endParaRPr>
          </a:p>
          <a:p>
            <a:pPr marL="0" indent="0" algn="just" rtl="1">
              <a:buNone/>
            </a:pPr>
            <a:endParaRPr lang="en-US" dirty="0">
              <a:cs typeface="B Mitra" pitchFamily="2" charset="-78"/>
            </a:endParaRPr>
          </a:p>
        </p:txBody>
      </p:sp>
      <p:pic>
        <p:nvPicPr>
          <p:cNvPr id="4" name="Content Placeholder 3" descr="DSC00985 - Copy.JPG"/>
          <p:cNvPicPr>
            <a:picLocks noChangeAspect="1"/>
          </p:cNvPicPr>
          <p:nvPr/>
        </p:nvPicPr>
        <p:blipFill>
          <a:blip r:embed="rId2" cstate="print"/>
          <a:stretch>
            <a:fillRect/>
          </a:stretch>
        </p:blipFill>
        <p:spPr>
          <a:xfrm>
            <a:off x="683568" y="835950"/>
            <a:ext cx="4176464" cy="5979053"/>
          </a:xfrm>
          <a:prstGeom prst="rect">
            <a:avLst/>
          </a:prstGeom>
        </p:spPr>
      </p:pic>
      <p:cxnSp>
        <p:nvCxnSpPr>
          <p:cNvPr id="5" name="Straight Arrow Connector 4"/>
          <p:cNvCxnSpPr/>
          <p:nvPr/>
        </p:nvCxnSpPr>
        <p:spPr>
          <a:xfrm>
            <a:off x="3059832" y="2996952"/>
            <a:ext cx="0" cy="2736304"/>
          </a:xfrm>
          <a:prstGeom prst="straightConnector1">
            <a:avLst/>
          </a:prstGeom>
          <a:ln w="57150">
            <a:solidFill>
              <a:srgbClr val="B38F0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483768" y="2996952"/>
            <a:ext cx="0" cy="2736304"/>
          </a:xfrm>
          <a:prstGeom prst="straightConnector1">
            <a:avLst/>
          </a:prstGeom>
          <a:ln w="57150">
            <a:solidFill>
              <a:srgbClr val="B38F0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555776" y="3212976"/>
            <a:ext cx="432048" cy="216024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Octagon 5"/>
          <p:cNvSpPr/>
          <p:nvPr/>
        </p:nvSpPr>
        <p:spPr>
          <a:xfrm>
            <a:off x="2483768" y="1628800"/>
            <a:ext cx="576064" cy="504056"/>
          </a:xfrm>
          <a:prstGeom prst="oct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497055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36712"/>
            <a:ext cx="8229600" cy="1800200"/>
          </a:xfrm>
        </p:spPr>
        <p:txBody>
          <a:bodyPr>
            <a:normAutofit/>
          </a:bodyPr>
          <a:lstStyle/>
          <a:p>
            <a:pPr marL="0" indent="0" algn="just" rtl="1">
              <a:buNone/>
            </a:pPr>
            <a:r>
              <a:rPr lang="fa-IR" dirty="0">
                <a:cs typeface="B Mitra" pitchFamily="2" charset="-78"/>
              </a:rPr>
              <a:t>در باغ هاي ايراني ، علاوه بر </a:t>
            </a:r>
            <a:r>
              <a:rPr lang="fa-IR" dirty="0">
                <a:solidFill>
                  <a:srgbClr val="FF0000"/>
                </a:solidFill>
                <a:cs typeface="B Mitra" pitchFamily="2" charset="-78"/>
              </a:rPr>
              <a:t>عمارت اصلي يا كوشك اصلي </a:t>
            </a:r>
            <a:r>
              <a:rPr lang="fa-IR" dirty="0">
                <a:cs typeface="B Mitra" pitchFamily="2" charset="-78"/>
              </a:rPr>
              <a:t>بناهاي </a:t>
            </a:r>
            <a:r>
              <a:rPr lang="fa-IR" dirty="0" smtClean="0">
                <a:solidFill>
                  <a:srgbClr val="FF0000"/>
                </a:solidFill>
                <a:cs typeface="B Mitra" pitchFamily="2" charset="-78"/>
              </a:rPr>
              <a:t>سردر</a:t>
            </a:r>
            <a:r>
              <a:rPr lang="fa-IR" dirty="0" smtClean="0">
                <a:cs typeface="B Mitra" pitchFamily="2" charset="-78"/>
              </a:rPr>
              <a:t> هم </a:t>
            </a:r>
            <a:r>
              <a:rPr lang="fa-IR" dirty="0">
                <a:cs typeface="B Mitra" pitchFamily="2" charset="-78"/>
              </a:rPr>
              <a:t>بودند كه در حقيقت </a:t>
            </a:r>
            <a:r>
              <a:rPr lang="fa-IR" dirty="0">
                <a:solidFill>
                  <a:srgbClr val="FF0000"/>
                </a:solidFill>
                <a:cs typeface="B Mitra" pitchFamily="2" charset="-78"/>
              </a:rPr>
              <a:t>بيروني باغ يا محل پذيرايي </a:t>
            </a:r>
            <a:r>
              <a:rPr lang="fa-IR" dirty="0">
                <a:cs typeface="B Mitra" pitchFamily="2" charset="-78"/>
              </a:rPr>
              <a:t>باغ محسوب مي شدند ومعمولاً </a:t>
            </a:r>
            <a:r>
              <a:rPr lang="fa-IR" dirty="0">
                <a:solidFill>
                  <a:srgbClr val="FF0000"/>
                </a:solidFill>
                <a:cs typeface="B Mitra" pitchFamily="2" charset="-78"/>
              </a:rPr>
              <a:t>بسيار زيبا </a:t>
            </a:r>
            <a:r>
              <a:rPr lang="fa-IR" dirty="0">
                <a:cs typeface="B Mitra" pitchFamily="2" charset="-78"/>
              </a:rPr>
              <a:t>بودند. </a:t>
            </a:r>
            <a:r>
              <a:rPr lang="fa-IR" dirty="0">
                <a:solidFill>
                  <a:srgbClr val="FF0000"/>
                </a:solidFill>
                <a:cs typeface="B Mitra" pitchFamily="2" charset="-78"/>
              </a:rPr>
              <a:t>گاهي</a:t>
            </a:r>
            <a:r>
              <a:rPr lang="fa-IR" dirty="0">
                <a:cs typeface="B Mitra" pitchFamily="2" charset="-78"/>
              </a:rPr>
              <a:t> هم به </a:t>
            </a:r>
            <a:r>
              <a:rPr lang="fa-IR" dirty="0">
                <a:solidFill>
                  <a:srgbClr val="FF0000"/>
                </a:solidFill>
                <a:cs typeface="B Mitra" pitchFamily="2" charset="-78"/>
              </a:rPr>
              <a:t>جاي سردر </a:t>
            </a:r>
            <a:r>
              <a:rPr lang="fa-IR" dirty="0">
                <a:cs typeface="B Mitra" pitchFamily="2" charset="-78"/>
              </a:rPr>
              <a:t>يك </a:t>
            </a:r>
            <a:r>
              <a:rPr lang="fa-IR" dirty="0">
                <a:solidFill>
                  <a:srgbClr val="FF0000"/>
                </a:solidFill>
                <a:cs typeface="B Mitra" pitchFamily="2" charset="-78"/>
              </a:rPr>
              <a:t>در معمولي </a:t>
            </a:r>
            <a:r>
              <a:rPr lang="fa-IR" dirty="0">
                <a:cs typeface="B Mitra" pitchFamily="2" charset="-78"/>
              </a:rPr>
              <a:t>بود، </a:t>
            </a:r>
            <a:r>
              <a:rPr lang="fa-IR" dirty="0">
                <a:solidFill>
                  <a:srgbClr val="FF0000"/>
                </a:solidFill>
                <a:cs typeface="B Mitra" pitchFamily="2" charset="-78"/>
              </a:rPr>
              <a:t>اما در مقابلش يك « </a:t>
            </a:r>
            <a:r>
              <a:rPr lang="fa-IR" dirty="0">
                <a:solidFill>
                  <a:srgbClr val="00B0F0"/>
                </a:solidFill>
                <a:cs typeface="B Mitra" pitchFamily="2" charset="-78"/>
              </a:rPr>
              <a:t>پَرس</a:t>
            </a:r>
            <a:r>
              <a:rPr lang="fa-IR" dirty="0">
                <a:cs typeface="B Mitra" pitchFamily="2" charset="-78"/>
              </a:rPr>
              <a:t>» بود، يعني </a:t>
            </a:r>
            <a:r>
              <a:rPr lang="fa-IR" dirty="0">
                <a:solidFill>
                  <a:srgbClr val="00B0F0"/>
                </a:solidFill>
                <a:cs typeface="B Mitra" pitchFamily="2" charset="-78"/>
              </a:rPr>
              <a:t>ديواري مشبك كه موجب مي شد داخل باغ از بيرون مستقيماً قابل رؤيت نباشد</a:t>
            </a:r>
            <a:r>
              <a:rPr lang="fa-IR" dirty="0">
                <a:cs typeface="B Mitra" pitchFamily="2" charset="-78"/>
              </a:rPr>
              <a:t>. </a:t>
            </a:r>
            <a:endParaRPr lang="en-US" dirty="0">
              <a:cs typeface="B Mitra" pitchFamily="2" charset="-78"/>
            </a:endParaRPr>
          </a:p>
          <a:p>
            <a:pPr marL="0" indent="0" algn="just" rtl="1">
              <a:buNone/>
            </a:pPr>
            <a:endParaRPr lang="fa-IR" dirty="0" smtClean="0">
              <a:cs typeface="B Mitra" pitchFamily="2" charset="-78"/>
            </a:endParaRPr>
          </a:p>
          <a:p>
            <a:pPr marL="0" indent="0" algn="just" rtl="1">
              <a:buNone/>
            </a:pPr>
            <a:endParaRPr lang="fa-IR" dirty="0" smtClean="0">
              <a:cs typeface="B Mitra" pitchFamily="2" charset="-78"/>
            </a:endParaRPr>
          </a:p>
          <a:p>
            <a:pPr marL="0" indent="0" algn="just" rtl="1">
              <a:buNone/>
            </a:pPr>
            <a:endParaRPr lang="fa-IR" dirty="0">
              <a:cs typeface="B Mitra" pitchFamily="2" charset="-78"/>
            </a:endParaRPr>
          </a:p>
          <a:p>
            <a:pPr marL="0" indent="0" algn="just" rtl="1">
              <a:buNone/>
            </a:pPr>
            <a:endParaRPr lang="fa-IR" dirty="0" smtClean="0">
              <a:cs typeface="B Mitra" pitchFamily="2" charset="-78"/>
            </a:endParaRPr>
          </a:p>
          <a:p>
            <a:pPr marL="0" indent="0" algn="just" rtl="1">
              <a:buNone/>
            </a:pPr>
            <a:endParaRPr lang="en-US" dirty="0">
              <a:cs typeface="B Mitra" pitchFamily="2" charset="-78"/>
            </a:endParaRPr>
          </a:p>
        </p:txBody>
      </p:sp>
      <p:pic>
        <p:nvPicPr>
          <p:cNvPr id="4" name="Picture 2" descr="F:\farnoosh\image3.jpg"/>
          <p:cNvPicPr>
            <a:picLocks noChangeAspect="1" noChangeArrowheads="1"/>
          </p:cNvPicPr>
          <p:nvPr/>
        </p:nvPicPr>
        <p:blipFill>
          <a:blip r:embed="rId2" cstate="print"/>
          <a:srcRect/>
          <a:stretch>
            <a:fillRect/>
          </a:stretch>
        </p:blipFill>
        <p:spPr bwMode="auto">
          <a:xfrm>
            <a:off x="210911" y="2636912"/>
            <a:ext cx="4505105" cy="4104456"/>
          </a:xfrm>
          <a:prstGeom prst="rect">
            <a:avLst/>
          </a:prstGeom>
          <a:noFill/>
        </p:spPr>
      </p:pic>
      <p:pic>
        <p:nvPicPr>
          <p:cNvPr id="5" name="Content Placeholder 3" descr="DSC00985 - Copy.JPG"/>
          <p:cNvPicPr>
            <a:picLocks noChangeAspect="1"/>
          </p:cNvPicPr>
          <p:nvPr/>
        </p:nvPicPr>
        <p:blipFill>
          <a:blip r:embed="rId3" cstate="print"/>
          <a:stretch>
            <a:fillRect/>
          </a:stretch>
        </p:blipFill>
        <p:spPr>
          <a:xfrm>
            <a:off x="5364088" y="2492896"/>
            <a:ext cx="3589689" cy="4248472"/>
          </a:xfrm>
          <a:prstGeom prst="rect">
            <a:avLst/>
          </a:prstGeom>
        </p:spPr>
      </p:pic>
      <p:sp>
        <p:nvSpPr>
          <p:cNvPr id="2" name="Rectangle 1"/>
          <p:cNvSpPr/>
          <p:nvPr/>
        </p:nvSpPr>
        <p:spPr>
          <a:xfrm>
            <a:off x="6876256" y="6093296"/>
            <a:ext cx="576064" cy="360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1722" y="2670794"/>
            <a:ext cx="3999458" cy="4097893"/>
          </a:xfrm>
          <a:prstGeom prst="rect">
            <a:avLst/>
          </a:prstGeom>
          <a:ln w="76200">
            <a:solidFill>
              <a:srgbClr val="FF0000"/>
            </a:solidFill>
          </a:ln>
        </p:spPr>
      </p:pic>
      <p:sp>
        <p:nvSpPr>
          <p:cNvPr id="7" name="Rectangle 6"/>
          <p:cNvSpPr/>
          <p:nvPr/>
        </p:nvSpPr>
        <p:spPr>
          <a:xfrm>
            <a:off x="5508104" y="4388042"/>
            <a:ext cx="3086101" cy="584775"/>
          </a:xfrm>
          <a:prstGeom prst="rect">
            <a:avLst/>
          </a:prstGeom>
        </p:spPr>
        <p:txBody>
          <a:bodyPr wrap="none">
            <a:spAutoFit/>
          </a:bodyPr>
          <a:lstStyle/>
          <a:p>
            <a:r>
              <a:rPr lang="fa-IR" sz="3200" dirty="0" smtClean="0">
                <a:solidFill>
                  <a:srgbClr val="FF0000"/>
                </a:solidFill>
                <a:cs typeface="B Mitra" pitchFamily="2" charset="-78"/>
              </a:rPr>
              <a:t>سردر </a:t>
            </a:r>
            <a:r>
              <a:rPr lang="fa-IR" sz="3200" dirty="0">
                <a:solidFill>
                  <a:srgbClr val="FF0000"/>
                </a:solidFill>
                <a:cs typeface="B Mitra" pitchFamily="2" charset="-78"/>
              </a:rPr>
              <a:t>باغ شاهزاده ماهان </a:t>
            </a:r>
            <a:endParaRPr lang="en-US" sz="3200" dirty="0">
              <a:solidFill>
                <a:srgbClr val="FF0000"/>
              </a:solidFill>
            </a:endParaRPr>
          </a:p>
        </p:txBody>
      </p:sp>
    </p:spTree>
    <p:extLst>
      <p:ext uri="{BB962C8B-B14F-4D97-AF65-F5344CB8AC3E}">
        <p14:creationId xmlns:p14="http://schemas.microsoft.com/office/powerpoint/2010/main" val="7503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1)">
                                      <p:cBhvr>
                                        <p:cTn id="25" dur="2000"/>
                                        <p:tgtEl>
                                          <p:spTgt spid="7"/>
                                        </p:tgtEl>
                                      </p:cBhvr>
                                    </p:animEffect>
                                  </p:childTnLst>
                                </p:cTn>
                              </p:par>
                              <p:par>
                                <p:cTn id="26" presetID="21" presetClass="entr" presetSubtype="1"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39952" y="1052736"/>
            <a:ext cx="4572000" cy="2893100"/>
          </a:xfrm>
          <a:prstGeom prst="rect">
            <a:avLst/>
          </a:prstGeom>
        </p:spPr>
        <p:txBody>
          <a:bodyPr>
            <a:spAutoFit/>
          </a:bodyPr>
          <a:lstStyle/>
          <a:p>
            <a:pPr algn="just" rtl="1"/>
            <a:r>
              <a:rPr lang="fa-IR" sz="2600" dirty="0">
                <a:cs typeface="B Mitra" pitchFamily="2" charset="-78"/>
              </a:rPr>
              <a:t>در هندسه باغ ايراني </a:t>
            </a:r>
            <a:r>
              <a:rPr lang="fa-IR" sz="2600" dirty="0" smtClean="0">
                <a:solidFill>
                  <a:srgbClr val="FF0000"/>
                </a:solidFill>
                <a:cs typeface="B Mitra" pitchFamily="2" charset="-78"/>
              </a:rPr>
              <a:t>دِواصل</a:t>
            </a:r>
            <a:r>
              <a:rPr lang="fa-IR" sz="2600" dirty="0" smtClean="0">
                <a:cs typeface="B Mitra" pitchFamily="2" charset="-78"/>
              </a:rPr>
              <a:t> </a:t>
            </a:r>
            <a:r>
              <a:rPr lang="fa-IR" sz="2600" dirty="0">
                <a:cs typeface="B Mitra" pitchFamily="2" charset="-78"/>
              </a:rPr>
              <a:t>مهم بود </a:t>
            </a:r>
            <a:r>
              <a:rPr lang="fa-IR" sz="2600" dirty="0">
                <a:solidFill>
                  <a:srgbClr val="00B0F0"/>
                </a:solidFill>
                <a:cs typeface="B Mitra" pitchFamily="2" charset="-78"/>
              </a:rPr>
              <a:t>سه كشيدگي در كنار هم </a:t>
            </a:r>
            <a:r>
              <a:rPr lang="fa-IR" sz="2600" dirty="0" smtClean="0">
                <a:cs typeface="B Mitra" pitchFamily="2" charset="-78"/>
              </a:rPr>
              <a:t>و</a:t>
            </a:r>
            <a:r>
              <a:rPr lang="fa-IR" sz="2600" dirty="0" smtClean="0">
                <a:solidFill>
                  <a:srgbClr val="FF0000"/>
                </a:solidFill>
                <a:cs typeface="B Mitra" pitchFamily="2" charset="-78"/>
              </a:rPr>
              <a:t> تقسيم </a:t>
            </a:r>
            <a:r>
              <a:rPr lang="fa-IR" sz="2600" dirty="0">
                <a:solidFill>
                  <a:srgbClr val="FF0000"/>
                </a:solidFill>
                <a:cs typeface="B Mitra" pitchFamily="2" charset="-78"/>
              </a:rPr>
              <a:t>باغ به مربعهايي </a:t>
            </a:r>
            <a:r>
              <a:rPr lang="fa-IR" sz="2600" dirty="0">
                <a:cs typeface="B Mitra" pitchFamily="2" charset="-78"/>
              </a:rPr>
              <a:t>كه </a:t>
            </a:r>
            <a:r>
              <a:rPr lang="fa-IR" sz="2600" dirty="0">
                <a:solidFill>
                  <a:srgbClr val="00B050"/>
                </a:solidFill>
                <a:cs typeface="B Mitra" pitchFamily="2" charset="-78"/>
              </a:rPr>
              <a:t>خود داراي تقسيماتي منظم ومربع </a:t>
            </a:r>
            <a:r>
              <a:rPr lang="fa-IR" sz="2600" dirty="0">
                <a:cs typeface="B Mitra" pitchFamily="2" charset="-78"/>
              </a:rPr>
              <a:t>شكل بودند. </a:t>
            </a:r>
            <a:endParaRPr lang="en-US" sz="2600" dirty="0">
              <a:cs typeface="B Mitra" pitchFamily="2" charset="-78"/>
            </a:endParaRPr>
          </a:p>
          <a:p>
            <a:pPr algn="just" rtl="1"/>
            <a:r>
              <a:rPr lang="fa-IR" sz="2600" dirty="0">
                <a:cs typeface="B Mitra" pitchFamily="2" charset="-78"/>
              </a:rPr>
              <a:t>غير از </a:t>
            </a:r>
            <a:r>
              <a:rPr lang="fa-IR" sz="2600" dirty="0">
                <a:solidFill>
                  <a:srgbClr val="00B050"/>
                </a:solidFill>
                <a:cs typeface="B Mitra" pitchFamily="2" charset="-78"/>
              </a:rPr>
              <a:t>مستطيل كشيده ومربع</a:t>
            </a:r>
            <a:r>
              <a:rPr lang="fa-IR" sz="2600" dirty="0">
                <a:cs typeface="B Mitra" pitchFamily="2" charset="-78"/>
              </a:rPr>
              <a:t>، شكلهاي </a:t>
            </a:r>
            <a:r>
              <a:rPr lang="fa-IR" sz="2600" dirty="0">
                <a:solidFill>
                  <a:schemeClr val="accent5">
                    <a:lumMod val="50000"/>
                  </a:schemeClr>
                </a:solidFill>
                <a:cs typeface="B Mitra" pitchFamily="2" charset="-78"/>
              </a:rPr>
              <a:t>هشت</a:t>
            </a:r>
            <a:r>
              <a:rPr lang="fa-IR" sz="2600" dirty="0">
                <a:solidFill>
                  <a:srgbClr val="00B050"/>
                </a:solidFill>
                <a:cs typeface="B Mitra" pitchFamily="2" charset="-78"/>
              </a:rPr>
              <a:t> گوش</a:t>
            </a:r>
            <a:r>
              <a:rPr lang="fa-IR" sz="2600" dirty="0">
                <a:cs typeface="B Mitra" pitchFamily="2" charset="-78"/>
              </a:rPr>
              <a:t>، </a:t>
            </a:r>
            <a:r>
              <a:rPr lang="fa-IR" sz="2600" dirty="0">
                <a:solidFill>
                  <a:schemeClr val="accent5">
                    <a:lumMod val="50000"/>
                  </a:schemeClr>
                </a:solidFill>
                <a:cs typeface="B Mitra" pitchFamily="2" charset="-78"/>
              </a:rPr>
              <a:t>كشكولي</a:t>
            </a:r>
            <a:r>
              <a:rPr lang="fa-IR" sz="2600" dirty="0">
                <a:cs typeface="B Mitra" pitchFamily="2" charset="-78"/>
              </a:rPr>
              <a:t> </a:t>
            </a:r>
            <a:r>
              <a:rPr lang="fa-IR" sz="2600" dirty="0">
                <a:solidFill>
                  <a:schemeClr val="accent5">
                    <a:lumMod val="50000"/>
                  </a:schemeClr>
                </a:solidFill>
                <a:cs typeface="B Mitra" pitchFamily="2" charset="-78"/>
              </a:rPr>
              <a:t>ونگيني</a:t>
            </a:r>
            <a:r>
              <a:rPr lang="fa-IR" sz="2600" dirty="0">
                <a:cs typeface="B Mitra" pitchFamily="2" charset="-78"/>
              </a:rPr>
              <a:t> </a:t>
            </a:r>
            <a:r>
              <a:rPr lang="fa-IR" sz="2600" dirty="0">
                <a:solidFill>
                  <a:schemeClr val="accent5">
                    <a:lumMod val="50000"/>
                  </a:schemeClr>
                </a:solidFill>
                <a:cs typeface="B Mitra" pitchFamily="2" charset="-78"/>
              </a:rPr>
              <a:t>وچهارگوش</a:t>
            </a:r>
            <a:r>
              <a:rPr lang="fa-IR" sz="2600" dirty="0">
                <a:cs typeface="B Mitra" pitchFamily="2" charset="-78"/>
              </a:rPr>
              <a:t> هم در باغ بود. </a:t>
            </a:r>
            <a:endParaRPr lang="en-US" sz="2600" dirty="0">
              <a:cs typeface="B Mitra" pitchFamily="2" charset="-78"/>
            </a:endParaRPr>
          </a:p>
        </p:txBody>
      </p:sp>
      <p:pic>
        <p:nvPicPr>
          <p:cNvPr id="43" name="Content Placeholder 3" descr="DSC00985 - Copy.JPG"/>
          <p:cNvPicPr>
            <a:picLocks noChangeAspect="1"/>
          </p:cNvPicPr>
          <p:nvPr/>
        </p:nvPicPr>
        <p:blipFill>
          <a:blip r:embed="rId2" cstate="print"/>
          <a:stretch>
            <a:fillRect/>
          </a:stretch>
        </p:blipFill>
        <p:spPr>
          <a:xfrm>
            <a:off x="-36512" y="956309"/>
            <a:ext cx="4176464" cy="5979053"/>
          </a:xfrm>
          <a:prstGeom prst="rect">
            <a:avLst/>
          </a:prstGeom>
        </p:spPr>
      </p:pic>
      <p:cxnSp>
        <p:nvCxnSpPr>
          <p:cNvPr id="44" name="Straight Arrow Connector 43"/>
          <p:cNvCxnSpPr/>
          <p:nvPr/>
        </p:nvCxnSpPr>
        <p:spPr>
          <a:xfrm>
            <a:off x="2339752" y="3117311"/>
            <a:ext cx="0" cy="2736304"/>
          </a:xfrm>
          <a:prstGeom prst="straightConnector1">
            <a:avLst/>
          </a:prstGeom>
          <a:ln w="57150">
            <a:solidFill>
              <a:srgbClr val="B38F0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1763688" y="3117311"/>
            <a:ext cx="0" cy="2736304"/>
          </a:xfrm>
          <a:prstGeom prst="straightConnector1">
            <a:avLst/>
          </a:prstGeom>
          <a:ln w="57150">
            <a:solidFill>
              <a:srgbClr val="B38F0D"/>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35696" y="3333335"/>
            <a:ext cx="432048" cy="2160240"/>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57" name="Picture 56"/>
          <p:cNvPicPr>
            <a:picLocks noChangeAspect="1"/>
          </p:cNvPicPr>
          <p:nvPr/>
        </p:nvPicPr>
        <p:blipFill>
          <a:blip r:embed="rId3"/>
          <a:stretch>
            <a:fillRect/>
          </a:stretch>
        </p:blipFill>
        <p:spPr>
          <a:xfrm>
            <a:off x="4139952" y="3789040"/>
            <a:ext cx="2725960" cy="294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58" name="Straight Connector 57"/>
          <p:cNvCxnSpPr/>
          <p:nvPr/>
        </p:nvCxnSpPr>
        <p:spPr>
          <a:xfrm flipH="1">
            <a:off x="4777829" y="4576914"/>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59" name="Straight Connector 58"/>
          <p:cNvCxnSpPr/>
          <p:nvPr/>
        </p:nvCxnSpPr>
        <p:spPr>
          <a:xfrm flipH="1">
            <a:off x="5065861" y="4541710"/>
            <a:ext cx="72008" cy="1547372"/>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Straight Connector 59"/>
          <p:cNvCxnSpPr/>
          <p:nvPr/>
        </p:nvCxnSpPr>
        <p:spPr>
          <a:xfrm flipH="1">
            <a:off x="5353893" y="4576914"/>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61" name="Straight Connector 60"/>
          <p:cNvCxnSpPr/>
          <p:nvPr/>
        </p:nvCxnSpPr>
        <p:spPr>
          <a:xfrm flipH="1">
            <a:off x="5775746" y="4564046"/>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62" name="Straight Connector 61"/>
          <p:cNvCxnSpPr/>
          <p:nvPr/>
        </p:nvCxnSpPr>
        <p:spPr>
          <a:xfrm flipH="1">
            <a:off x="6073973" y="4576914"/>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63" name="Straight Connector 62"/>
          <p:cNvCxnSpPr/>
          <p:nvPr/>
        </p:nvCxnSpPr>
        <p:spPr>
          <a:xfrm flipH="1">
            <a:off x="6434013" y="4576914"/>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64" name="Straight Connector 63"/>
          <p:cNvCxnSpPr/>
          <p:nvPr/>
        </p:nvCxnSpPr>
        <p:spPr>
          <a:xfrm flipH="1" flipV="1">
            <a:off x="4849837" y="4504906"/>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65" name="Straight Connector 64"/>
          <p:cNvCxnSpPr/>
          <p:nvPr/>
        </p:nvCxnSpPr>
        <p:spPr>
          <a:xfrm flipH="1" flipV="1">
            <a:off x="4849837" y="4872198"/>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Straight Connector 65"/>
          <p:cNvCxnSpPr/>
          <p:nvPr/>
        </p:nvCxnSpPr>
        <p:spPr>
          <a:xfrm flipH="1" flipV="1">
            <a:off x="4777829" y="5160230"/>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67" name="Straight Connector 66"/>
          <p:cNvCxnSpPr/>
          <p:nvPr/>
        </p:nvCxnSpPr>
        <p:spPr>
          <a:xfrm flipH="1" flipV="1">
            <a:off x="4777829" y="5448262"/>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68" name="Straight Connector 67"/>
          <p:cNvCxnSpPr/>
          <p:nvPr/>
        </p:nvCxnSpPr>
        <p:spPr>
          <a:xfrm flipH="1" flipV="1">
            <a:off x="4777829" y="5736294"/>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69" name="Straight Connector 68"/>
          <p:cNvCxnSpPr/>
          <p:nvPr/>
        </p:nvCxnSpPr>
        <p:spPr>
          <a:xfrm flipH="1" flipV="1">
            <a:off x="4777829" y="6017074"/>
            <a:ext cx="1719733" cy="6475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416324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circle(in)">
                                      <p:cBhvr>
                                        <p:cTn id="10" dur="2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fade">
                                      <p:cBhvr>
                                        <p:cTn id="21" dur="1000"/>
                                        <p:tgtEl>
                                          <p:spTgt spid="63"/>
                                        </p:tgtEl>
                                      </p:cBhvr>
                                    </p:animEffect>
                                    <p:anim calcmode="lin" valueType="num">
                                      <p:cBhvr>
                                        <p:cTn id="22" dur="1000" fill="hold"/>
                                        <p:tgtEl>
                                          <p:spTgt spid="63"/>
                                        </p:tgtEl>
                                        <p:attrNameLst>
                                          <p:attrName>ppt_x</p:attrName>
                                        </p:attrNameLst>
                                      </p:cBhvr>
                                      <p:tavLst>
                                        <p:tav tm="0">
                                          <p:val>
                                            <p:strVal val="#ppt_x"/>
                                          </p:val>
                                        </p:tav>
                                        <p:tav tm="100000">
                                          <p:val>
                                            <p:strVal val="#ppt_x"/>
                                          </p:val>
                                        </p:tav>
                                      </p:tavLst>
                                    </p:anim>
                                    <p:anim calcmode="lin" valueType="num">
                                      <p:cBhvr>
                                        <p:cTn id="23" dur="1000" fill="hold"/>
                                        <p:tgtEl>
                                          <p:spTgt spid="6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fade">
                                      <p:cBhvr>
                                        <p:cTn id="26" dur="1000"/>
                                        <p:tgtEl>
                                          <p:spTgt spid="62"/>
                                        </p:tgtEl>
                                      </p:cBhvr>
                                    </p:animEffect>
                                    <p:anim calcmode="lin" valueType="num">
                                      <p:cBhvr>
                                        <p:cTn id="27" dur="1000" fill="hold"/>
                                        <p:tgtEl>
                                          <p:spTgt spid="62"/>
                                        </p:tgtEl>
                                        <p:attrNameLst>
                                          <p:attrName>ppt_x</p:attrName>
                                        </p:attrNameLst>
                                      </p:cBhvr>
                                      <p:tavLst>
                                        <p:tav tm="0">
                                          <p:val>
                                            <p:strVal val="#ppt_x"/>
                                          </p:val>
                                        </p:tav>
                                        <p:tav tm="100000">
                                          <p:val>
                                            <p:strVal val="#ppt_x"/>
                                          </p:val>
                                        </p:tav>
                                      </p:tavLst>
                                    </p:anim>
                                    <p:anim calcmode="lin" valueType="num">
                                      <p:cBhvr>
                                        <p:cTn id="28" dur="1000" fill="hold"/>
                                        <p:tgtEl>
                                          <p:spTgt spid="6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1000"/>
                                        <p:tgtEl>
                                          <p:spTgt spid="61"/>
                                        </p:tgtEl>
                                      </p:cBhvr>
                                    </p:animEffect>
                                    <p:anim calcmode="lin" valueType="num">
                                      <p:cBhvr>
                                        <p:cTn id="32" dur="1000" fill="hold"/>
                                        <p:tgtEl>
                                          <p:spTgt spid="61"/>
                                        </p:tgtEl>
                                        <p:attrNameLst>
                                          <p:attrName>ppt_x</p:attrName>
                                        </p:attrNameLst>
                                      </p:cBhvr>
                                      <p:tavLst>
                                        <p:tav tm="0">
                                          <p:val>
                                            <p:strVal val="#ppt_x"/>
                                          </p:val>
                                        </p:tav>
                                        <p:tav tm="100000">
                                          <p:val>
                                            <p:strVal val="#ppt_x"/>
                                          </p:val>
                                        </p:tav>
                                      </p:tavLst>
                                    </p:anim>
                                    <p:anim calcmode="lin" valueType="num">
                                      <p:cBhvr>
                                        <p:cTn id="33" dur="1000" fill="hold"/>
                                        <p:tgtEl>
                                          <p:spTgt spid="61"/>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fade">
                                      <p:cBhvr>
                                        <p:cTn id="46" dur="1000"/>
                                        <p:tgtEl>
                                          <p:spTgt spid="58"/>
                                        </p:tgtEl>
                                      </p:cBhvr>
                                    </p:animEffect>
                                    <p:anim calcmode="lin" valueType="num">
                                      <p:cBhvr>
                                        <p:cTn id="47" dur="1000" fill="hold"/>
                                        <p:tgtEl>
                                          <p:spTgt spid="58"/>
                                        </p:tgtEl>
                                        <p:attrNameLst>
                                          <p:attrName>ppt_x</p:attrName>
                                        </p:attrNameLst>
                                      </p:cBhvr>
                                      <p:tavLst>
                                        <p:tav tm="0">
                                          <p:val>
                                            <p:strVal val="#ppt_x"/>
                                          </p:val>
                                        </p:tav>
                                        <p:tav tm="100000">
                                          <p:val>
                                            <p:strVal val="#ppt_x"/>
                                          </p:val>
                                        </p:tav>
                                      </p:tavLst>
                                    </p:anim>
                                    <p:anim calcmode="lin" valueType="num">
                                      <p:cBhvr>
                                        <p:cTn id="48"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circle(in)">
                                      <p:cBhvr>
                                        <p:cTn id="53" dur="2000"/>
                                        <p:tgtEl>
                                          <p:spTgt spid="64"/>
                                        </p:tgtEl>
                                      </p:cBhvr>
                                    </p:animEffect>
                                  </p:childTnLst>
                                </p:cTn>
                              </p:par>
                              <p:par>
                                <p:cTn id="54" presetID="6"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circle(in)">
                                      <p:cBhvr>
                                        <p:cTn id="56" dur="2000"/>
                                        <p:tgtEl>
                                          <p:spTgt spid="65"/>
                                        </p:tgtEl>
                                      </p:cBhvr>
                                    </p:animEffect>
                                  </p:childTnLst>
                                </p:cTn>
                              </p:par>
                              <p:par>
                                <p:cTn id="57" presetID="6" presetClass="entr" presetSubtype="16"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circle(in)">
                                      <p:cBhvr>
                                        <p:cTn id="59" dur="2000"/>
                                        <p:tgtEl>
                                          <p:spTgt spid="66"/>
                                        </p:tgtEl>
                                      </p:cBhvr>
                                    </p:animEffect>
                                  </p:childTnLst>
                                </p:cTn>
                              </p:par>
                              <p:par>
                                <p:cTn id="60" presetID="6" presetClass="entr" presetSubtype="16"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circle(in)">
                                      <p:cBhvr>
                                        <p:cTn id="62" dur="2000"/>
                                        <p:tgtEl>
                                          <p:spTgt spid="67"/>
                                        </p:tgtEl>
                                      </p:cBhvr>
                                    </p:animEffect>
                                  </p:childTnLst>
                                </p:cTn>
                              </p:par>
                              <p:par>
                                <p:cTn id="63" presetID="6" presetClass="entr" presetSubtype="16" fill="hold"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circle(in)">
                                      <p:cBhvr>
                                        <p:cTn id="65" dur="2000"/>
                                        <p:tgtEl>
                                          <p:spTgt spid="68"/>
                                        </p:tgtEl>
                                      </p:cBhvr>
                                    </p:animEffect>
                                  </p:childTnLst>
                                </p:cTn>
                              </p:par>
                              <p:par>
                                <p:cTn id="66" presetID="6" presetClass="entr" presetSubtype="16" fill="hold"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circle(in)">
                                      <p:cBhvr>
                                        <p:cTn id="68"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92080" y="1052736"/>
            <a:ext cx="3390528" cy="5256584"/>
          </a:xfrm>
        </p:spPr>
        <p:txBody>
          <a:bodyPr/>
          <a:lstStyle/>
          <a:p>
            <a:pPr marL="0" indent="0" algn="just" rtl="1">
              <a:buNone/>
            </a:pPr>
            <a:r>
              <a:rPr lang="fa-IR" dirty="0">
                <a:cs typeface="B Mitra" pitchFamily="2" charset="-78"/>
              </a:rPr>
              <a:t>يكي از </a:t>
            </a:r>
            <a:r>
              <a:rPr lang="fa-IR" dirty="0">
                <a:solidFill>
                  <a:schemeClr val="accent5">
                    <a:lumMod val="50000"/>
                  </a:schemeClr>
                </a:solidFill>
                <a:cs typeface="B Mitra" pitchFamily="2" charset="-78"/>
              </a:rPr>
              <a:t>اتفاقات مهم در هندسه باغ </a:t>
            </a:r>
            <a:r>
              <a:rPr lang="fa-IR" dirty="0">
                <a:cs typeface="B Mitra" pitchFamily="2" charset="-78"/>
              </a:rPr>
              <a:t>ايراني در دوره </a:t>
            </a:r>
            <a:r>
              <a:rPr lang="fa-IR" dirty="0">
                <a:solidFill>
                  <a:schemeClr val="accent5">
                    <a:lumMod val="50000"/>
                  </a:schemeClr>
                </a:solidFill>
                <a:cs typeface="B Mitra" pitchFamily="2" charset="-78"/>
              </a:rPr>
              <a:t>صفويه</a:t>
            </a:r>
            <a:r>
              <a:rPr lang="fa-IR" dirty="0">
                <a:cs typeface="B Mitra" pitchFamily="2" charset="-78"/>
              </a:rPr>
              <a:t> استفاده از </a:t>
            </a:r>
            <a:r>
              <a:rPr lang="fa-IR" dirty="0">
                <a:solidFill>
                  <a:schemeClr val="accent5">
                    <a:lumMod val="50000"/>
                  </a:schemeClr>
                </a:solidFill>
                <a:cs typeface="B Mitra" pitchFamily="2" charset="-78"/>
              </a:rPr>
              <a:t>خيابانهاي مورب(قطري</a:t>
            </a:r>
            <a:r>
              <a:rPr lang="fa-IR" dirty="0">
                <a:cs typeface="B Mitra" pitchFamily="2" charset="-78"/>
              </a:rPr>
              <a:t>) در </a:t>
            </a:r>
            <a:r>
              <a:rPr lang="fa-IR" dirty="0">
                <a:solidFill>
                  <a:srgbClr val="FF0000"/>
                </a:solidFill>
                <a:cs typeface="B Mitra" pitchFamily="2" charset="-78"/>
              </a:rPr>
              <a:t>جهت چشم انداز عمارت كوشك هشت ضلعي</a:t>
            </a:r>
            <a:r>
              <a:rPr lang="fa-IR" dirty="0">
                <a:cs typeface="B Mitra" pitchFamily="2" charset="-78"/>
              </a:rPr>
              <a:t> مي باشد . به طور مثال در نقشه </a:t>
            </a:r>
            <a:r>
              <a:rPr lang="fa-IR" dirty="0">
                <a:solidFill>
                  <a:srgbClr val="FF0000"/>
                </a:solidFill>
                <a:cs typeface="B Mitra" pitchFamily="2" charset="-78"/>
              </a:rPr>
              <a:t>باغ بلبل </a:t>
            </a:r>
            <a:r>
              <a:rPr lang="fa-IR" dirty="0">
                <a:cs typeface="B Mitra" pitchFamily="2" charset="-78"/>
              </a:rPr>
              <a:t>كه </a:t>
            </a:r>
            <a:r>
              <a:rPr lang="fa-IR" dirty="0">
                <a:solidFill>
                  <a:srgbClr val="FF0000"/>
                </a:solidFill>
                <a:cs typeface="B Mitra" pitchFamily="2" charset="-78"/>
              </a:rPr>
              <a:t>عمارت</a:t>
            </a:r>
            <a:r>
              <a:rPr lang="fa-IR" dirty="0">
                <a:cs typeface="B Mitra" pitchFamily="2" charset="-78"/>
              </a:rPr>
              <a:t> </a:t>
            </a:r>
            <a:r>
              <a:rPr lang="fa-IR" dirty="0">
                <a:solidFill>
                  <a:srgbClr val="FF0000"/>
                </a:solidFill>
                <a:cs typeface="B Mitra" pitchFamily="2" charset="-78"/>
              </a:rPr>
              <a:t>هشت بهشت</a:t>
            </a:r>
            <a:r>
              <a:rPr lang="fa-IR" dirty="0">
                <a:cs typeface="B Mitra" pitchFamily="2" charset="-78"/>
              </a:rPr>
              <a:t> در آن قرار دارد، وجود اين نوع خيابانها ديده مي شود. اين شيوه در </a:t>
            </a:r>
            <a:r>
              <a:rPr lang="fa-IR" dirty="0">
                <a:solidFill>
                  <a:srgbClr val="FF0000"/>
                </a:solidFill>
                <a:cs typeface="B Mitra" pitchFamily="2" charset="-78"/>
              </a:rPr>
              <a:t>نقشه چهلستون </a:t>
            </a:r>
            <a:r>
              <a:rPr lang="fa-IR" dirty="0">
                <a:cs typeface="B Mitra" pitchFamily="2" charset="-78"/>
              </a:rPr>
              <a:t>نيز مشهود است. </a:t>
            </a:r>
            <a:endParaRPr lang="en-US" dirty="0">
              <a:cs typeface="B Mitra" pitchFamily="2" charset="-78"/>
            </a:endParaRPr>
          </a:p>
          <a:p>
            <a:pPr algn="just" rtl="1">
              <a:buNone/>
            </a:pPr>
            <a:endParaRPr lang="en-US" dirty="0">
              <a:cs typeface="B Mitra" pitchFamily="2" charset="-78"/>
            </a:endParaRPr>
          </a:p>
        </p:txBody>
      </p:sp>
      <p:pic>
        <p:nvPicPr>
          <p:cNvPr id="6" name="Content Placeholder 5" descr="DSC00877.JPG"/>
          <p:cNvPicPr>
            <a:picLocks noGrp="1" noChangeAspect="1"/>
          </p:cNvPicPr>
          <p:nvPr>
            <p:ph sz="half" idx="2"/>
          </p:nvPr>
        </p:nvPicPr>
        <p:blipFill>
          <a:blip r:embed="rId2" cstate="print"/>
          <a:stretch>
            <a:fillRect/>
          </a:stretch>
        </p:blipFill>
        <p:spPr>
          <a:xfrm>
            <a:off x="755576" y="548680"/>
            <a:ext cx="3888432" cy="6128355"/>
          </a:xfrm>
        </p:spPr>
      </p:pic>
      <p:cxnSp>
        <p:nvCxnSpPr>
          <p:cNvPr id="4" name="Straight Connector 3"/>
          <p:cNvCxnSpPr/>
          <p:nvPr/>
        </p:nvCxnSpPr>
        <p:spPr>
          <a:xfrm flipH="1" flipV="1">
            <a:off x="2915816" y="4437112"/>
            <a:ext cx="936104" cy="17281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915816" y="4437112"/>
            <a:ext cx="792088" cy="165618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187624" y="4437112"/>
            <a:ext cx="1224136" cy="17281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59632" y="4437112"/>
            <a:ext cx="1224136" cy="1728192"/>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62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par>
                                <p:cTn id="14" presetID="6"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circle(in)">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432048"/>
          </a:xfrm>
        </p:spPr>
        <p:txBody>
          <a:bodyPr>
            <a:normAutofit fontScale="90000"/>
          </a:bodyPr>
          <a:lstStyle/>
          <a:p>
            <a:pPr algn="r" rtl="1"/>
            <a:r>
              <a:rPr lang="fa-IR" sz="3200" b="1" dirty="0">
                <a:solidFill>
                  <a:srgbClr val="FF0000"/>
                </a:solidFill>
                <a:cs typeface="B Mitra" pitchFamily="2" charset="-78"/>
              </a:rPr>
              <a:t>گياهان</a:t>
            </a:r>
            <a:r>
              <a:rPr lang="fa-IR" sz="3200" b="1" dirty="0">
                <a:cs typeface="B Mitra" pitchFamily="2" charset="-78"/>
              </a:rPr>
              <a:t> در باغ ايراني:</a:t>
            </a:r>
            <a:r>
              <a:rPr lang="en-US" sz="3200" dirty="0">
                <a:cs typeface="B Mitra" pitchFamily="2" charset="-78"/>
              </a:rPr>
              <a:t/>
            </a:r>
            <a:br>
              <a:rPr lang="en-US" sz="3200" dirty="0">
                <a:cs typeface="B Mitra" pitchFamily="2" charset="-78"/>
              </a:rPr>
            </a:br>
            <a:endParaRPr lang="en-US" sz="3200" dirty="0">
              <a:cs typeface="B Mitra" pitchFamily="2" charset="-78"/>
            </a:endParaRPr>
          </a:p>
        </p:txBody>
      </p:sp>
      <p:sp>
        <p:nvSpPr>
          <p:cNvPr id="3" name="Content Placeholder 2"/>
          <p:cNvSpPr>
            <a:spLocks noGrp="1"/>
          </p:cNvSpPr>
          <p:nvPr>
            <p:ph idx="1"/>
          </p:nvPr>
        </p:nvSpPr>
        <p:spPr>
          <a:xfrm>
            <a:off x="467544" y="1556792"/>
            <a:ext cx="8229600" cy="4389120"/>
          </a:xfrm>
        </p:spPr>
        <p:txBody>
          <a:bodyPr/>
          <a:lstStyle/>
          <a:p>
            <a:pPr marL="0" indent="0" algn="just" rtl="1">
              <a:buNone/>
            </a:pPr>
            <a:r>
              <a:rPr lang="fa-IR" dirty="0">
                <a:cs typeface="B Mitra" pitchFamily="2" charset="-78"/>
              </a:rPr>
              <a:t>گياهان در باغ ايراني با </a:t>
            </a:r>
            <a:r>
              <a:rPr lang="fa-IR" dirty="0">
                <a:solidFill>
                  <a:srgbClr val="FF0000"/>
                </a:solidFill>
                <a:cs typeface="B Mitra" pitchFamily="2" charset="-78"/>
              </a:rPr>
              <a:t>هدف ايجاد سايه</a:t>
            </a:r>
            <a:r>
              <a:rPr lang="fa-IR" dirty="0">
                <a:cs typeface="B Mitra" pitchFamily="2" charset="-78"/>
              </a:rPr>
              <a:t>، </a:t>
            </a:r>
            <a:r>
              <a:rPr lang="fa-IR" dirty="0">
                <a:solidFill>
                  <a:srgbClr val="FF0000"/>
                </a:solidFill>
                <a:cs typeface="B Mitra" pitchFamily="2" charset="-78"/>
              </a:rPr>
              <a:t>برداشت</a:t>
            </a:r>
            <a:r>
              <a:rPr lang="fa-IR" dirty="0">
                <a:cs typeface="B Mitra" pitchFamily="2" charset="-78"/>
              </a:rPr>
              <a:t> وتزيين كاشته مي شوند. </a:t>
            </a:r>
            <a:r>
              <a:rPr lang="fa-IR" dirty="0">
                <a:solidFill>
                  <a:srgbClr val="FF0000"/>
                </a:solidFill>
                <a:cs typeface="B Mitra" pitchFamily="2" charset="-78"/>
              </a:rPr>
              <a:t>حجم اصلي </a:t>
            </a:r>
            <a:r>
              <a:rPr lang="fa-IR" dirty="0">
                <a:cs typeface="B Mitra" pitchFamily="2" charset="-78"/>
              </a:rPr>
              <a:t>گياهان متوجه </a:t>
            </a:r>
            <a:r>
              <a:rPr lang="fa-IR" dirty="0">
                <a:solidFill>
                  <a:srgbClr val="FF0000"/>
                </a:solidFill>
                <a:cs typeface="B Mitra" pitchFamily="2" charset="-78"/>
              </a:rPr>
              <a:t>درختان سايه دار</a:t>
            </a:r>
            <a:r>
              <a:rPr lang="fa-IR" dirty="0">
                <a:cs typeface="B Mitra" pitchFamily="2" charset="-78"/>
              </a:rPr>
              <a:t> </a:t>
            </a:r>
            <a:r>
              <a:rPr lang="fa-IR" dirty="0">
                <a:solidFill>
                  <a:srgbClr val="FF0000"/>
                </a:solidFill>
                <a:cs typeface="B Mitra" pitchFamily="2" charset="-78"/>
              </a:rPr>
              <a:t>ومحصول</a:t>
            </a:r>
            <a:r>
              <a:rPr lang="fa-IR" dirty="0">
                <a:cs typeface="B Mitra" pitchFamily="2" charset="-78"/>
              </a:rPr>
              <a:t> </a:t>
            </a:r>
            <a:r>
              <a:rPr lang="fa-IR" dirty="0">
                <a:solidFill>
                  <a:srgbClr val="FF0000"/>
                </a:solidFill>
                <a:cs typeface="B Mitra" pitchFamily="2" charset="-78"/>
              </a:rPr>
              <a:t>دار</a:t>
            </a:r>
            <a:r>
              <a:rPr lang="fa-IR" dirty="0">
                <a:cs typeface="B Mitra" pitchFamily="2" charset="-78"/>
              </a:rPr>
              <a:t> است </a:t>
            </a:r>
            <a:r>
              <a:rPr lang="fa-IR" dirty="0">
                <a:solidFill>
                  <a:srgbClr val="00B050"/>
                </a:solidFill>
                <a:cs typeface="B Mitra" pitchFamily="2" charset="-78"/>
              </a:rPr>
              <a:t>وگلها</a:t>
            </a:r>
            <a:r>
              <a:rPr lang="fa-IR" dirty="0">
                <a:cs typeface="B Mitra" pitchFamily="2" charset="-78"/>
              </a:rPr>
              <a:t> </a:t>
            </a:r>
            <a:r>
              <a:rPr lang="fa-IR" dirty="0">
                <a:solidFill>
                  <a:srgbClr val="00B050"/>
                </a:solidFill>
                <a:cs typeface="B Mitra" pitchFamily="2" charset="-78"/>
              </a:rPr>
              <a:t>وگياهان</a:t>
            </a:r>
            <a:r>
              <a:rPr lang="fa-IR" dirty="0">
                <a:cs typeface="B Mitra" pitchFamily="2" charset="-78"/>
              </a:rPr>
              <a:t> </a:t>
            </a:r>
            <a:r>
              <a:rPr lang="fa-IR" dirty="0">
                <a:solidFill>
                  <a:srgbClr val="00B050"/>
                </a:solidFill>
                <a:cs typeface="B Mitra" pitchFamily="2" charset="-78"/>
              </a:rPr>
              <a:t>تزييني</a:t>
            </a:r>
            <a:r>
              <a:rPr lang="fa-IR" dirty="0">
                <a:cs typeface="B Mitra" pitchFamily="2" charset="-78"/>
              </a:rPr>
              <a:t> به ميزان </a:t>
            </a:r>
            <a:r>
              <a:rPr lang="fa-IR" dirty="0">
                <a:solidFill>
                  <a:srgbClr val="00B050"/>
                </a:solidFill>
                <a:cs typeface="B Mitra" pitchFamily="2" charset="-78"/>
              </a:rPr>
              <a:t>كمتري</a:t>
            </a:r>
            <a:r>
              <a:rPr lang="fa-IR" dirty="0">
                <a:cs typeface="B Mitra" pitchFamily="2" charset="-78"/>
              </a:rPr>
              <a:t> در باغ ها وجود دارند. گياهان را مي توان در </a:t>
            </a:r>
            <a:r>
              <a:rPr lang="fa-IR" dirty="0">
                <a:solidFill>
                  <a:srgbClr val="0070C0"/>
                </a:solidFill>
                <a:cs typeface="B Mitra" pitchFamily="2" charset="-78"/>
              </a:rPr>
              <a:t>سه گروه تقسيم </a:t>
            </a:r>
            <a:r>
              <a:rPr lang="fa-IR" dirty="0">
                <a:cs typeface="B Mitra" pitchFamily="2" charset="-78"/>
              </a:rPr>
              <a:t>كرد كه شامل </a:t>
            </a:r>
            <a:r>
              <a:rPr lang="fa-IR" dirty="0">
                <a:solidFill>
                  <a:srgbClr val="0070C0"/>
                </a:solidFill>
                <a:cs typeface="B Mitra" pitchFamily="2" charset="-78"/>
              </a:rPr>
              <a:t>درختان</a:t>
            </a:r>
            <a:r>
              <a:rPr lang="fa-IR" dirty="0">
                <a:cs typeface="B Mitra" pitchFamily="2" charset="-78"/>
              </a:rPr>
              <a:t> ، </a:t>
            </a:r>
            <a:r>
              <a:rPr lang="fa-IR" dirty="0">
                <a:solidFill>
                  <a:srgbClr val="0070C0"/>
                </a:solidFill>
                <a:cs typeface="B Mitra" pitchFamily="2" charset="-78"/>
              </a:rPr>
              <a:t>بوته</a:t>
            </a:r>
            <a:r>
              <a:rPr lang="fa-IR" dirty="0">
                <a:cs typeface="B Mitra" pitchFamily="2" charset="-78"/>
              </a:rPr>
              <a:t> </a:t>
            </a:r>
            <a:r>
              <a:rPr lang="fa-IR" dirty="0">
                <a:solidFill>
                  <a:srgbClr val="0070C0"/>
                </a:solidFill>
                <a:cs typeface="B Mitra" pitchFamily="2" charset="-78"/>
              </a:rPr>
              <a:t>ها</a:t>
            </a:r>
            <a:r>
              <a:rPr lang="fa-IR" dirty="0">
                <a:cs typeface="B Mitra" pitchFamily="2" charset="-78"/>
              </a:rPr>
              <a:t> و</a:t>
            </a:r>
            <a:r>
              <a:rPr lang="fa-IR" dirty="0">
                <a:solidFill>
                  <a:srgbClr val="0070C0"/>
                </a:solidFill>
                <a:cs typeface="B Mitra" pitchFamily="2" charset="-78"/>
              </a:rPr>
              <a:t>گلهاي</a:t>
            </a:r>
            <a:r>
              <a:rPr lang="fa-IR" dirty="0">
                <a:cs typeface="B Mitra" pitchFamily="2" charset="-78"/>
              </a:rPr>
              <a:t> </a:t>
            </a:r>
            <a:r>
              <a:rPr lang="fa-IR" dirty="0">
                <a:solidFill>
                  <a:srgbClr val="0070C0"/>
                </a:solidFill>
                <a:cs typeface="B Mitra" pitchFamily="2" charset="-78"/>
              </a:rPr>
              <a:t>تزييني</a:t>
            </a:r>
            <a:r>
              <a:rPr lang="fa-IR" dirty="0">
                <a:cs typeface="B Mitra" pitchFamily="2" charset="-78"/>
              </a:rPr>
              <a:t> است. </a:t>
            </a:r>
            <a:endParaRPr lang="en-US" dirty="0">
              <a:cs typeface="B Mitra" pitchFamily="2" charset="-78"/>
            </a:endParaRPr>
          </a:p>
          <a:p>
            <a:endParaRPr lang="en-US" dirty="0"/>
          </a:p>
        </p:txBody>
      </p:sp>
      <p:pic>
        <p:nvPicPr>
          <p:cNvPr id="6146" name="Picture 2" descr="D:\memary jahan\eram\800px-Ali_00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429000"/>
            <a:ext cx="40640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7" name="Picture 3" descr="D:\memary jahan\eram\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7046" y="3429000"/>
            <a:ext cx="4063999"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74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dirty="0">
                <a:cs typeface="B Mitra" pitchFamily="2" charset="-78"/>
              </a:rPr>
              <a:t>درختان</a:t>
            </a:r>
            <a:r>
              <a:rPr lang="fa-IR" sz="3200" b="1" dirty="0" smtClean="0">
                <a:cs typeface="B Mitra" pitchFamily="2" charset="-78"/>
              </a:rPr>
              <a:t>:</a:t>
            </a:r>
            <a:r>
              <a:rPr lang="en-US" sz="3200" dirty="0" smtClean="0">
                <a:cs typeface="B Mitra" pitchFamily="2" charset="-78"/>
              </a:rPr>
              <a:t/>
            </a:r>
            <a:br>
              <a:rPr lang="en-US" sz="3200" dirty="0" smtClean="0">
                <a:cs typeface="B Mitra" pitchFamily="2" charset="-78"/>
              </a:rPr>
            </a:br>
            <a:endParaRPr lang="en-US" sz="3200" dirty="0">
              <a:cs typeface="B Mitra" pitchFamily="2" charset="-78"/>
            </a:endParaRPr>
          </a:p>
        </p:txBody>
      </p:sp>
      <p:sp>
        <p:nvSpPr>
          <p:cNvPr id="3" name="Content Placeholder 2"/>
          <p:cNvSpPr>
            <a:spLocks noGrp="1"/>
          </p:cNvSpPr>
          <p:nvPr>
            <p:ph idx="1"/>
          </p:nvPr>
        </p:nvSpPr>
        <p:spPr>
          <a:xfrm>
            <a:off x="467544" y="1484784"/>
            <a:ext cx="8229600" cy="4389120"/>
          </a:xfrm>
        </p:spPr>
        <p:txBody>
          <a:bodyPr/>
          <a:lstStyle/>
          <a:p>
            <a:pPr marL="0" indent="0" algn="just" rtl="1">
              <a:buNone/>
            </a:pPr>
            <a:r>
              <a:rPr lang="fa-IR" dirty="0">
                <a:cs typeface="B Mitra" pitchFamily="2" charset="-78"/>
              </a:rPr>
              <a:t>براي </a:t>
            </a:r>
            <a:r>
              <a:rPr lang="fa-IR" dirty="0">
                <a:solidFill>
                  <a:srgbClr val="FF0000"/>
                </a:solidFill>
                <a:cs typeface="B Mitra" pitchFamily="2" charset="-78"/>
              </a:rPr>
              <a:t>ايجاد سايه </a:t>
            </a:r>
            <a:r>
              <a:rPr lang="fa-IR" dirty="0">
                <a:cs typeface="B Mitra" pitchFamily="2" charset="-78"/>
              </a:rPr>
              <a:t>در باغ هاي ايراني از </a:t>
            </a:r>
            <a:r>
              <a:rPr lang="fa-IR" dirty="0">
                <a:solidFill>
                  <a:srgbClr val="FF0000"/>
                </a:solidFill>
                <a:cs typeface="B Mitra" pitchFamily="2" charset="-78"/>
              </a:rPr>
              <a:t>درختان</a:t>
            </a:r>
            <a:r>
              <a:rPr lang="fa-IR" dirty="0">
                <a:cs typeface="B Mitra" pitchFamily="2" charset="-78"/>
              </a:rPr>
              <a:t> </a:t>
            </a:r>
            <a:r>
              <a:rPr lang="fa-IR" dirty="0">
                <a:solidFill>
                  <a:srgbClr val="FF0000"/>
                </a:solidFill>
                <a:cs typeface="B Mitra" pitchFamily="2" charset="-78"/>
              </a:rPr>
              <a:t>سايه افكن </a:t>
            </a:r>
            <a:r>
              <a:rPr lang="fa-IR" dirty="0">
                <a:cs typeface="B Mitra" pitchFamily="2" charset="-78"/>
              </a:rPr>
              <a:t>مانند بيد، چنار، نارون ومانند آن استفاده شده است وبراي كمك بيشتر به ايجاد سايه ، </a:t>
            </a:r>
            <a:r>
              <a:rPr lang="fa-IR" dirty="0">
                <a:solidFill>
                  <a:srgbClr val="FF0000"/>
                </a:solidFill>
                <a:cs typeface="B Mitra" pitchFamily="2" charset="-78"/>
              </a:rPr>
              <a:t>گذرگاه</a:t>
            </a:r>
            <a:r>
              <a:rPr lang="fa-IR" dirty="0">
                <a:cs typeface="B Mitra" pitchFamily="2" charset="-78"/>
              </a:rPr>
              <a:t> هاي باغ ها را </a:t>
            </a:r>
            <a:r>
              <a:rPr lang="fa-IR" dirty="0">
                <a:solidFill>
                  <a:srgbClr val="FF0000"/>
                </a:solidFill>
                <a:cs typeface="B Mitra" pitchFamily="2" charset="-78"/>
              </a:rPr>
              <a:t>باريك</a:t>
            </a:r>
            <a:r>
              <a:rPr lang="fa-IR" dirty="0">
                <a:cs typeface="B Mitra" pitchFamily="2" charset="-78"/>
              </a:rPr>
              <a:t> انتخاب نموده اند تا سايه درختان دوطرف همه سطح گذرگاه ها را بپوشاند. </a:t>
            </a:r>
            <a:endParaRPr lang="en-US" dirty="0" smtClean="0">
              <a:cs typeface="B Mitra" pitchFamily="2" charset="-78"/>
            </a:endParaRPr>
          </a:p>
          <a:p>
            <a:pPr marL="0" indent="0" algn="just" rtl="1">
              <a:buNone/>
            </a:pPr>
            <a:r>
              <a:rPr lang="fa-IR" dirty="0" smtClean="0">
                <a:solidFill>
                  <a:srgbClr val="FF0000"/>
                </a:solidFill>
                <a:cs typeface="B Mitra" pitchFamily="2" charset="-78"/>
              </a:rPr>
              <a:t>در محور های اصلی باغ ، بیشتر از ردیف درختان </a:t>
            </a:r>
            <a:r>
              <a:rPr lang="fa-IR" dirty="0" smtClean="0">
                <a:solidFill>
                  <a:srgbClr val="00B050"/>
                </a:solidFill>
                <a:cs typeface="B Mitra" pitchFamily="2" charset="-78"/>
              </a:rPr>
              <a:t>سرو</a:t>
            </a:r>
            <a:r>
              <a:rPr lang="fa-IR" dirty="0" smtClean="0">
                <a:solidFill>
                  <a:schemeClr val="accent5">
                    <a:lumMod val="50000"/>
                  </a:schemeClr>
                </a:solidFill>
                <a:cs typeface="B Mitra" pitchFamily="2" charset="-78"/>
              </a:rPr>
              <a:t> و چنار </a:t>
            </a:r>
            <a:r>
              <a:rPr lang="fa-IR" dirty="0" smtClean="0">
                <a:solidFill>
                  <a:srgbClr val="FF0000"/>
                </a:solidFill>
                <a:cs typeface="B Mitra" pitchFamily="2" charset="-78"/>
              </a:rPr>
              <a:t>استفاده شده است و نیز در موارد زیادی یکی در میان سرو و چنار کاشته شده است.</a:t>
            </a:r>
          </a:p>
          <a:p>
            <a:pPr marL="0" indent="0" algn="just" rtl="1">
              <a:buNone/>
            </a:pPr>
            <a:r>
              <a:rPr lang="fa-IR" dirty="0" smtClean="0">
                <a:cs typeface="B Mitra" pitchFamily="2" charset="-78"/>
              </a:rPr>
              <a:t>در زمین های </a:t>
            </a:r>
            <a:r>
              <a:rPr lang="fa-IR" dirty="0" smtClean="0">
                <a:solidFill>
                  <a:srgbClr val="FF0000"/>
                </a:solidFill>
                <a:cs typeface="B Mitra" pitchFamily="2" charset="-78"/>
              </a:rPr>
              <a:t>رسی و شور </a:t>
            </a:r>
            <a:r>
              <a:rPr lang="fa-IR" dirty="0" smtClean="0">
                <a:cs typeface="B Mitra" pitchFamily="2" charset="-78"/>
              </a:rPr>
              <a:t>که </a:t>
            </a:r>
            <a:r>
              <a:rPr lang="fa-IR" dirty="0" smtClean="0">
                <a:solidFill>
                  <a:schemeClr val="accent5">
                    <a:lumMod val="50000"/>
                  </a:schemeClr>
                </a:solidFill>
                <a:cs typeface="B Mitra" pitchFamily="2" charset="-78"/>
              </a:rPr>
              <a:t>چنار</a:t>
            </a:r>
            <a:r>
              <a:rPr lang="fa-IR" dirty="0" smtClean="0">
                <a:cs typeface="B Mitra" pitchFamily="2" charset="-78"/>
              </a:rPr>
              <a:t> بار نمی آید ، درختانی مثل </a:t>
            </a:r>
            <a:r>
              <a:rPr lang="fa-IR" dirty="0" smtClean="0">
                <a:solidFill>
                  <a:schemeClr val="accent5">
                    <a:lumMod val="50000"/>
                  </a:schemeClr>
                </a:solidFill>
                <a:cs typeface="B Mitra" pitchFamily="2" charset="-78"/>
              </a:rPr>
              <a:t>تبریزی</a:t>
            </a:r>
            <a:r>
              <a:rPr lang="fa-IR" dirty="0" smtClean="0">
                <a:cs typeface="B Mitra" pitchFamily="2" charset="-78"/>
              </a:rPr>
              <a:t> ، </a:t>
            </a:r>
            <a:r>
              <a:rPr lang="fa-IR" dirty="0" smtClean="0">
                <a:solidFill>
                  <a:schemeClr val="accent5">
                    <a:lumMod val="50000"/>
                  </a:schemeClr>
                </a:solidFill>
                <a:cs typeface="B Mitra" pitchFamily="2" charset="-78"/>
              </a:rPr>
              <a:t>زبان</a:t>
            </a:r>
            <a:r>
              <a:rPr lang="fa-IR" dirty="0" smtClean="0">
                <a:cs typeface="B Mitra" pitchFamily="2" charset="-78"/>
              </a:rPr>
              <a:t> </a:t>
            </a:r>
            <a:r>
              <a:rPr lang="fa-IR" dirty="0" smtClean="0">
                <a:solidFill>
                  <a:schemeClr val="accent5">
                    <a:lumMod val="50000"/>
                  </a:schemeClr>
                </a:solidFill>
                <a:cs typeface="B Mitra" pitchFamily="2" charset="-78"/>
              </a:rPr>
              <a:t>گنجشک</a:t>
            </a:r>
            <a:r>
              <a:rPr lang="fa-IR" dirty="0" smtClean="0">
                <a:cs typeface="B Mitra" pitchFamily="2" charset="-78"/>
              </a:rPr>
              <a:t> و </a:t>
            </a:r>
            <a:r>
              <a:rPr lang="fa-IR" dirty="0" smtClean="0">
                <a:solidFill>
                  <a:schemeClr val="accent5">
                    <a:lumMod val="50000"/>
                  </a:schemeClr>
                </a:solidFill>
                <a:cs typeface="B Mitra" pitchFamily="2" charset="-78"/>
              </a:rPr>
              <a:t>کبودار</a:t>
            </a:r>
            <a:r>
              <a:rPr lang="fa-IR" dirty="0" smtClean="0">
                <a:cs typeface="B Mitra" pitchFamily="2" charset="-78"/>
              </a:rPr>
              <a:t> می کاشتند.</a:t>
            </a:r>
            <a:endParaRPr lang="en-US" dirty="0">
              <a:cs typeface="B Mitra" pitchFamily="2" charset="-78"/>
            </a:endParaRPr>
          </a:p>
          <a:p>
            <a:pPr marL="0" indent="0" algn="just" rtl="1">
              <a:buNone/>
            </a:pPr>
            <a:endParaRPr lang="en-US" dirty="0">
              <a:cs typeface="B Mitra" pitchFamily="2" charset="-78"/>
            </a:endParaRPr>
          </a:p>
        </p:txBody>
      </p:sp>
      <p:pic>
        <p:nvPicPr>
          <p:cNvPr id="7170" name="Picture 2" descr="D:\memary jahan\dolat abad\dolat-abad-i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3828" y="4332342"/>
            <a:ext cx="3096344" cy="2322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144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548680"/>
            <a:ext cx="8229600" cy="4389120"/>
          </a:xfrm>
        </p:spPr>
        <p:txBody>
          <a:bodyPr>
            <a:normAutofit/>
          </a:bodyPr>
          <a:lstStyle/>
          <a:p>
            <a:pPr algn="just" rtl="1"/>
            <a:r>
              <a:rPr lang="fa-IR" b="1" dirty="0" smtClean="0">
                <a:cs typeface="B Mitra" pitchFamily="2" charset="-78"/>
              </a:rPr>
              <a:t>باغ آبي  </a:t>
            </a:r>
            <a:endParaRPr lang="en-US" b="1" dirty="0" smtClean="0">
              <a:cs typeface="B Mitra" pitchFamily="2" charset="-78"/>
            </a:endParaRPr>
          </a:p>
          <a:p>
            <a:pPr marL="0" indent="0" algn="just" rtl="1">
              <a:buNone/>
            </a:pPr>
            <a:r>
              <a:rPr lang="en-US" b="1" dirty="0">
                <a:cs typeface="B Mitra" pitchFamily="2" charset="-78"/>
              </a:rPr>
              <a:t> </a:t>
            </a:r>
            <a:r>
              <a:rPr lang="fa-IR" dirty="0">
                <a:cs typeface="B Mitra" pitchFamily="2" charset="-78"/>
              </a:rPr>
              <a:t>منظور از باغ آبي گونه اي است كه </a:t>
            </a:r>
            <a:r>
              <a:rPr lang="fa-IR" dirty="0">
                <a:solidFill>
                  <a:srgbClr val="FF0000"/>
                </a:solidFill>
                <a:cs typeface="B Mitra" pitchFamily="2" charset="-78"/>
              </a:rPr>
              <a:t>آبگيري بزرگ </a:t>
            </a:r>
            <a:r>
              <a:rPr lang="fa-IR" dirty="0">
                <a:cs typeface="B Mitra" pitchFamily="2" charset="-78"/>
              </a:rPr>
              <a:t>در </a:t>
            </a:r>
            <a:r>
              <a:rPr lang="fa-IR" dirty="0">
                <a:solidFill>
                  <a:srgbClr val="FF0000"/>
                </a:solidFill>
                <a:cs typeface="B Mitra" pitchFamily="2" charset="-78"/>
              </a:rPr>
              <a:t>قسمتي</a:t>
            </a:r>
            <a:r>
              <a:rPr lang="fa-IR" dirty="0">
                <a:cs typeface="B Mitra" pitchFamily="2" charset="-78"/>
              </a:rPr>
              <a:t> از عرصه آن به شكل </a:t>
            </a:r>
            <a:r>
              <a:rPr lang="fa-IR" dirty="0">
                <a:solidFill>
                  <a:srgbClr val="FF0000"/>
                </a:solidFill>
                <a:cs typeface="B Mitra" pitchFamily="2" charset="-78"/>
              </a:rPr>
              <a:t>مصنوعي</a:t>
            </a:r>
            <a:r>
              <a:rPr lang="fa-IR" dirty="0">
                <a:cs typeface="B Mitra" pitchFamily="2" charset="-78"/>
              </a:rPr>
              <a:t> با استفاده از </a:t>
            </a:r>
            <a:r>
              <a:rPr lang="fa-IR" dirty="0">
                <a:solidFill>
                  <a:srgbClr val="FF0000"/>
                </a:solidFill>
                <a:cs typeface="B Mitra" pitchFamily="2" charset="-78"/>
              </a:rPr>
              <a:t>عوارض طبيعي </a:t>
            </a:r>
            <a:r>
              <a:rPr lang="fa-IR" dirty="0">
                <a:cs typeface="B Mitra" pitchFamily="2" charset="-78"/>
              </a:rPr>
              <a:t>ساخته مي شد وبراي پديد آوردن </a:t>
            </a:r>
            <a:r>
              <a:rPr lang="fa-IR" dirty="0">
                <a:solidFill>
                  <a:srgbClr val="FF0000"/>
                </a:solidFill>
                <a:cs typeface="B Mitra" pitchFamily="2" charset="-78"/>
              </a:rPr>
              <a:t>منظره</a:t>
            </a:r>
            <a:r>
              <a:rPr lang="fa-IR" dirty="0">
                <a:cs typeface="B Mitra" pitchFamily="2" charset="-78"/>
              </a:rPr>
              <a:t> اي بديع وخوشايند ، عمارت </a:t>
            </a:r>
            <a:r>
              <a:rPr lang="fa-IR" dirty="0">
                <a:solidFill>
                  <a:srgbClr val="FF0000"/>
                </a:solidFill>
                <a:cs typeface="B Mitra" pitchFamily="2" charset="-78"/>
              </a:rPr>
              <a:t>كوشك</a:t>
            </a:r>
            <a:r>
              <a:rPr lang="fa-IR" dirty="0">
                <a:cs typeface="B Mitra" pitchFamily="2" charset="-78"/>
              </a:rPr>
              <a:t> در روي سكويي كه </a:t>
            </a:r>
            <a:r>
              <a:rPr lang="fa-IR" dirty="0">
                <a:solidFill>
                  <a:srgbClr val="FF0000"/>
                </a:solidFill>
                <a:cs typeface="B Mitra" pitchFamily="2" charset="-78"/>
              </a:rPr>
              <a:t>درميان</a:t>
            </a:r>
            <a:r>
              <a:rPr lang="fa-IR" dirty="0">
                <a:cs typeface="B Mitra" pitchFamily="2" charset="-78"/>
              </a:rPr>
              <a:t> </a:t>
            </a:r>
            <a:r>
              <a:rPr lang="fa-IR" dirty="0">
                <a:solidFill>
                  <a:srgbClr val="FF0000"/>
                </a:solidFill>
                <a:cs typeface="B Mitra" pitchFamily="2" charset="-78"/>
              </a:rPr>
              <a:t>آبگير</a:t>
            </a:r>
            <a:r>
              <a:rPr lang="fa-IR" dirty="0">
                <a:cs typeface="B Mitra" pitchFamily="2" charset="-78"/>
              </a:rPr>
              <a:t> با مصالح مقاوم در برابر آب ساخته ميشد، برپامي گرديد وبراي ايجاد </a:t>
            </a:r>
            <a:r>
              <a:rPr lang="fa-IR" dirty="0">
                <a:solidFill>
                  <a:srgbClr val="FF0000"/>
                </a:solidFill>
                <a:cs typeface="B Mitra" pitchFamily="2" charset="-78"/>
              </a:rPr>
              <a:t>دسترسي</a:t>
            </a:r>
            <a:r>
              <a:rPr lang="fa-IR" dirty="0">
                <a:cs typeface="B Mitra" pitchFamily="2" charset="-78"/>
              </a:rPr>
              <a:t> به كوشك غالباً </a:t>
            </a:r>
            <a:r>
              <a:rPr lang="fa-IR" dirty="0">
                <a:solidFill>
                  <a:srgbClr val="FF0000"/>
                </a:solidFill>
                <a:cs typeface="B Mitra" pitchFamily="2" charset="-78"/>
              </a:rPr>
              <a:t>معبر يا پلي </a:t>
            </a:r>
            <a:r>
              <a:rPr lang="fa-IR" dirty="0">
                <a:cs typeface="B Mitra" pitchFamily="2" charset="-78"/>
              </a:rPr>
              <a:t>بين كوشك وعرصه واقع در كنار آبگير ساخته مي شد. </a:t>
            </a:r>
            <a:endParaRPr lang="fa-IR" b="1" dirty="0">
              <a:cs typeface="B Mitra" pitchFamily="2" charset="-78"/>
            </a:endParaRPr>
          </a:p>
          <a:p>
            <a:pPr algn="just"/>
            <a:endParaRPr lang="en-US" dirty="0">
              <a:cs typeface="B Mitra" pitchFamily="2" charset="-78"/>
            </a:endParaRPr>
          </a:p>
        </p:txBody>
      </p:sp>
      <p:sp>
        <p:nvSpPr>
          <p:cNvPr id="4" name="Freeform 3"/>
          <p:cNvSpPr/>
          <p:nvPr/>
        </p:nvSpPr>
        <p:spPr>
          <a:xfrm>
            <a:off x="373487" y="3992451"/>
            <a:ext cx="8500057" cy="2460487"/>
          </a:xfrm>
          <a:custGeom>
            <a:avLst/>
            <a:gdLst>
              <a:gd name="connsiteX0" fmla="*/ 8500057 w 8500057"/>
              <a:gd name="connsiteY0" fmla="*/ 347729 h 2460487"/>
              <a:gd name="connsiteX1" fmla="*/ 6735651 w 8500057"/>
              <a:gd name="connsiteY1" fmla="*/ 746974 h 2460487"/>
              <a:gd name="connsiteX2" fmla="*/ 4430333 w 8500057"/>
              <a:gd name="connsiteY2" fmla="*/ 2459864 h 2460487"/>
              <a:gd name="connsiteX3" fmla="*/ 2125014 w 8500057"/>
              <a:gd name="connsiteY3" fmla="*/ 540912 h 2460487"/>
              <a:gd name="connsiteX4" fmla="*/ 0 w 8500057"/>
              <a:gd name="connsiteY4" fmla="*/ 0 h 246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0057" h="2460487">
                <a:moveTo>
                  <a:pt x="8500057" y="347729"/>
                </a:moveTo>
                <a:cubicBezTo>
                  <a:pt x="7956997" y="371340"/>
                  <a:pt x="7413938" y="394952"/>
                  <a:pt x="6735651" y="746974"/>
                </a:cubicBezTo>
                <a:cubicBezTo>
                  <a:pt x="6057364" y="1098996"/>
                  <a:pt x="5198772" y="2494208"/>
                  <a:pt x="4430333" y="2459864"/>
                </a:cubicBezTo>
                <a:cubicBezTo>
                  <a:pt x="3661893" y="2425520"/>
                  <a:pt x="2863403" y="950889"/>
                  <a:pt x="2125014" y="540912"/>
                </a:cubicBezTo>
                <a:cubicBezTo>
                  <a:pt x="1386625" y="130935"/>
                  <a:pt x="300507" y="0"/>
                  <a:pt x="0" y="0"/>
                </a:cubicBezTo>
              </a:path>
            </a:pathLst>
          </a:custGeom>
          <a:noFill/>
          <a:ln w="76200">
            <a:solidFill>
              <a:srgbClr val="171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771800" y="4437112"/>
            <a:ext cx="4383220" cy="288725"/>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059832" y="4648110"/>
            <a:ext cx="3744416" cy="289690"/>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203848" y="4860073"/>
            <a:ext cx="3312368" cy="522388"/>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3491880" y="5339044"/>
            <a:ext cx="2592288" cy="32220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3797920" y="5617155"/>
            <a:ext cx="2124224" cy="277725"/>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4211960" y="5894880"/>
            <a:ext cx="1296144" cy="32366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211960" y="6106836"/>
            <a:ext cx="1296144" cy="32366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411760" y="4223690"/>
            <a:ext cx="1296144" cy="32366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3635896" y="4274068"/>
            <a:ext cx="1296144" cy="32366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963410" y="4202418"/>
            <a:ext cx="1296144" cy="32366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327080" y="4843560"/>
            <a:ext cx="1296144" cy="32366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6259554" y="4224802"/>
            <a:ext cx="1296144" cy="323664"/>
          </a:xfrm>
          <a:custGeom>
            <a:avLst/>
            <a:gdLst>
              <a:gd name="connsiteX0" fmla="*/ 9852338 w 9911099"/>
              <a:gd name="connsiteY0" fmla="*/ 669708 h 681877"/>
              <a:gd name="connsiteX1" fmla="*/ 9826580 w 9911099"/>
              <a:gd name="connsiteY1" fmla="*/ 605313 h 681877"/>
              <a:gd name="connsiteX2" fmla="*/ 9040969 w 9911099"/>
              <a:gd name="connsiteY2" fmla="*/ 90158 h 681877"/>
              <a:gd name="connsiteX3" fmla="*/ 8551572 w 9911099"/>
              <a:gd name="connsiteY3" fmla="*/ 540919 h 681877"/>
              <a:gd name="connsiteX4" fmla="*/ 7778840 w 9911099"/>
              <a:gd name="connsiteY4" fmla="*/ 77279 h 681877"/>
              <a:gd name="connsiteX5" fmla="*/ 7109138 w 9911099"/>
              <a:gd name="connsiteY5" fmla="*/ 605313 h 681877"/>
              <a:gd name="connsiteX6" fmla="*/ 6387921 w 9911099"/>
              <a:gd name="connsiteY6" fmla="*/ 115916 h 681877"/>
              <a:gd name="connsiteX7" fmla="*/ 5924282 w 9911099"/>
              <a:gd name="connsiteY7" fmla="*/ 553798 h 681877"/>
              <a:gd name="connsiteX8" fmla="*/ 5151549 w 9911099"/>
              <a:gd name="connsiteY8" fmla="*/ 25764 h 681877"/>
              <a:gd name="connsiteX9" fmla="*/ 4546242 w 9911099"/>
              <a:gd name="connsiteY9" fmla="*/ 618192 h 681877"/>
              <a:gd name="connsiteX10" fmla="*/ 3889420 w 9911099"/>
              <a:gd name="connsiteY10" fmla="*/ 64401 h 681877"/>
              <a:gd name="connsiteX11" fmla="*/ 3348507 w 9911099"/>
              <a:gd name="connsiteY11" fmla="*/ 631071 h 681877"/>
              <a:gd name="connsiteX12" fmla="*/ 2756079 w 9911099"/>
              <a:gd name="connsiteY12" fmla="*/ 25764 h 681877"/>
              <a:gd name="connsiteX13" fmla="*/ 2228045 w 9911099"/>
              <a:gd name="connsiteY13" fmla="*/ 631071 h 681877"/>
              <a:gd name="connsiteX14" fmla="*/ 1532586 w 9911099"/>
              <a:gd name="connsiteY14" fmla="*/ 12885 h 681877"/>
              <a:gd name="connsiteX15" fmla="*/ 940158 w 9911099"/>
              <a:gd name="connsiteY15" fmla="*/ 618192 h 681877"/>
              <a:gd name="connsiteX16" fmla="*/ 502276 w 9911099"/>
              <a:gd name="connsiteY16" fmla="*/ 6 h 681877"/>
              <a:gd name="connsiteX17" fmla="*/ 0 w 9911099"/>
              <a:gd name="connsiteY17" fmla="*/ 605313 h 68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1099" h="681877">
                <a:moveTo>
                  <a:pt x="9852338" y="669708"/>
                </a:moveTo>
                <a:cubicBezTo>
                  <a:pt x="9907073" y="685806"/>
                  <a:pt x="9961808" y="701905"/>
                  <a:pt x="9826580" y="605313"/>
                </a:cubicBezTo>
                <a:cubicBezTo>
                  <a:pt x="9691352" y="508721"/>
                  <a:pt x="9253470" y="100890"/>
                  <a:pt x="9040969" y="90158"/>
                </a:cubicBezTo>
                <a:cubicBezTo>
                  <a:pt x="8828468" y="79426"/>
                  <a:pt x="8761927" y="543065"/>
                  <a:pt x="8551572" y="540919"/>
                </a:cubicBezTo>
                <a:cubicBezTo>
                  <a:pt x="8341217" y="538773"/>
                  <a:pt x="8019246" y="66547"/>
                  <a:pt x="7778840" y="77279"/>
                </a:cubicBezTo>
                <a:cubicBezTo>
                  <a:pt x="7538434" y="88011"/>
                  <a:pt x="7340958" y="598874"/>
                  <a:pt x="7109138" y="605313"/>
                </a:cubicBezTo>
                <a:cubicBezTo>
                  <a:pt x="6877318" y="611752"/>
                  <a:pt x="6585397" y="124502"/>
                  <a:pt x="6387921" y="115916"/>
                </a:cubicBezTo>
                <a:cubicBezTo>
                  <a:pt x="6190445" y="107330"/>
                  <a:pt x="6130344" y="568823"/>
                  <a:pt x="5924282" y="553798"/>
                </a:cubicBezTo>
                <a:cubicBezTo>
                  <a:pt x="5718220" y="538773"/>
                  <a:pt x="5381222" y="15032"/>
                  <a:pt x="5151549" y="25764"/>
                </a:cubicBezTo>
                <a:cubicBezTo>
                  <a:pt x="4921876" y="36496"/>
                  <a:pt x="4756597" y="611753"/>
                  <a:pt x="4546242" y="618192"/>
                </a:cubicBezTo>
                <a:cubicBezTo>
                  <a:pt x="4335887" y="624631"/>
                  <a:pt x="4089042" y="62255"/>
                  <a:pt x="3889420" y="64401"/>
                </a:cubicBezTo>
                <a:cubicBezTo>
                  <a:pt x="3689798" y="66547"/>
                  <a:pt x="3537397" y="637510"/>
                  <a:pt x="3348507" y="631071"/>
                </a:cubicBezTo>
                <a:cubicBezTo>
                  <a:pt x="3159617" y="624632"/>
                  <a:pt x="2942823" y="25764"/>
                  <a:pt x="2756079" y="25764"/>
                </a:cubicBezTo>
                <a:cubicBezTo>
                  <a:pt x="2569335" y="25764"/>
                  <a:pt x="2431960" y="633217"/>
                  <a:pt x="2228045" y="631071"/>
                </a:cubicBezTo>
                <a:cubicBezTo>
                  <a:pt x="2024129" y="628924"/>
                  <a:pt x="1747234" y="15031"/>
                  <a:pt x="1532586" y="12885"/>
                </a:cubicBezTo>
                <a:cubicBezTo>
                  <a:pt x="1317938" y="10739"/>
                  <a:pt x="1111876" y="620338"/>
                  <a:pt x="940158" y="618192"/>
                </a:cubicBezTo>
                <a:cubicBezTo>
                  <a:pt x="768440" y="616045"/>
                  <a:pt x="658969" y="2152"/>
                  <a:pt x="502276" y="6"/>
                </a:cubicBezTo>
                <a:cubicBezTo>
                  <a:pt x="345583" y="-2141"/>
                  <a:pt x="55809" y="513014"/>
                  <a:pt x="0" y="605313"/>
                </a:cubicBezTo>
              </a:path>
            </a:pathLst>
          </a:cu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4681249" y="3592712"/>
            <a:ext cx="708338" cy="62970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H="1" flipV="1">
            <a:off x="5508104" y="4077072"/>
            <a:ext cx="3365440" cy="125346"/>
          </a:xfrm>
          <a:prstGeom prst="straightConnector1">
            <a:avLst/>
          </a:prstGeom>
          <a:ln w="76200">
            <a:solidFill>
              <a:srgbClr val="C0000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1"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8031" cy="6858000"/>
          </a:xfrm>
          <a:prstGeom prst="rect">
            <a:avLst/>
          </a:prstGeom>
        </p:spPr>
      </p:pic>
    </p:spTree>
    <p:extLst>
      <p:ext uri="{BB962C8B-B14F-4D97-AF65-F5344CB8AC3E}">
        <p14:creationId xmlns:p14="http://schemas.microsoft.com/office/powerpoint/2010/main" val="234797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80">
                                          <p:stCondLst>
                                            <p:cond delay="0"/>
                                          </p:stCondLst>
                                        </p:cTn>
                                        <p:tgtEl>
                                          <p:spTgt spid="8"/>
                                        </p:tgtEl>
                                      </p:cBhvr>
                                    </p:animEffect>
                                    <p:anim calcmode="lin" valueType="num">
                                      <p:cBhvr>
                                        <p:cTn id="2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4" dur="26">
                                          <p:stCondLst>
                                            <p:cond delay="650"/>
                                          </p:stCondLst>
                                        </p:cTn>
                                        <p:tgtEl>
                                          <p:spTgt spid="8"/>
                                        </p:tgtEl>
                                      </p:cBhvr>
                                      <p:to x="100000" y="60000"/>
                                    </p:animScale>
                                    <p:animScale>
                                      <p:cBhvr>
                                        <p:cTn id="35" dur="166" decel="50000">
                                          <p:stCondLst>
                                            <p:cond delay="676"/>
                                          </p:stCondLst>
                                        </p:cTn>
                                        <p:tgtEl>
                                          <p:spTgt spid="8"/>
                                        </p:tgtEl>
                                      </p:cBhvr>
                                      <p:to x="100000" y="100000"/>
                                    </p:animScale>
                                    <p:animScale>
                                      <p:cBhvr>
                                        <p:cTn id="36" dur="26">
                                          <p:stCondLst>
                                            <p:cond delay="1312"/>
                                          </p:stCondLst>
                                        </p:cTn>
                                        <p:tgtEl>
                                          <p:spTgt spid="8"/>
                                        </p:tgtEl>
                                      </p:cBhvr>
                                      <p:to x="100000" y="80000"/>
                                    </p:animScale>
                                    <p:animScale>
                                      <p:cBhvr>
                                        <p:cTn id="37" dur="166" decel="50000">
                                          <p:stCondLst>
                                            <p:cond delay="1338"/>
                                          </p:stCondLst>
                                        </p:cTn>
                                        <p:tgtEl>
                                          <p:spTgt spid="8"/>
                                        </p:tgtEl>
                                      </p:cBhvr>
                                      <p:to x="100000" y="100000"/>
                                    </p:animScale>
                                    <p:animScale>
                                      <p:cBhvr>
                                        <p:cTn id="38" dur="26">
                                          <p:stCondLst>
                                            <p:cond delay="1642"/>
                                          </p:stCondLst>
                                        </p:cTn>
                                        <p:tgtEl>
                                          <p:spTgt spid="8"/>
                                        </p:tgtEl>
                                      </p:cBhvr>
                                      <p:to x="100000" y="90000"/>
                                    </p:animScale>
                                    <p:animScale>
                                      <p:cBhvr>
                                        <p:cTn id="39" dur="166" decel="50000">
                                          <p:stCondLst>
                                            <p:cond delay="1668"/>
                                          </p:stCondLst>
                                        </p:cTn>
                                        <p:tgtEl>
                                          <p:spTgt spid="8"/>
                                        </p:tgtEl>
                                      </p:cBhvr>
                                      <p:to x="100000" y="100000"/>
                                    </p:animScale>
                                    <p:animScale>
                                      <p:cBhvr>
                                        <p:cTn id="40" dur="26">
                                          <p:stCondLst>
                                            <p:cond delay="1808"/>
                                          </p:stCondLst>
                                        </p:cTn>
                                        <p:tgtEl>
                                          <p:spTgt spid="8"/>
                                        </p:tgtEl>
                                      </p:cBhvr>
                                      <p:to x="100000" y="95000"/>
                                    </p:animScale>
                                    <p:animScale>
                                      <p:cBhvr>
                                        <p:cTn id="41" dur="166" decel="50000">
                                          <p:stCondLst>
                                            <p:cond delay="1834"/>
                                          </p:stCondLst>
                                        </p:cTn>
                                        <p:tgtEl>
                                          <p:spTgt spid="8"/>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80">
                                          <p:stCondLst>
                                            <p:cond delay="0"/>
                                          </p:stCondLst>
                                        </p:cTn>
                                        <p:tgtEl>
                                          <p:spTgt spid="9"/>
                                        </p:tgtEl>
                                      </p:cBhvr>
                                    </p:animEffect>
                                    <p:anim calcmode="lin" valueType="num">
                                      <p:cBhvr>
                                        <p:cTn id="4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0" dur="26">
                                          <p:stCondLst>
                                            <p:cond delay="650"/>
                                          </p:stCondLst>
                                        </p:cTn>
                                        <p:tgtEl>
                                          <p:spTgt spid="9"/>
                                        </p:tgtEl>
                                      </p:cBhvr>
                                      <p:to x="100000" y="60000"/>
                                    </p:animScale>
                                    <p:animScale>
                                      <p:cBhvr>
                                        <p:cTn id="51" dur="166" decel="50000">
                                          <p:stCondLst>
                                            <p:cond delay="676"/>
                                          </p:stCondLst>
                                        </p:cTn>
                                        <p:tgtEl>
                                          <p:spTgt spid="9"/>
                                        </p:tgtEl>
                                      </p:cBhvr>
                                      <p:to x="100000" y="100000"/>
                                    </p:animScale>
                                    <p:animScale>
                                      <p:cBhvr>
                                        <p:cTn id="52" dur="26">
                                          <p:stCondLst>
                                            <p:cond delay="1312"/>
                                          </p:stCondLst>
                                        </p:cTn>
                                        <p:tgtEl>
                                          <p:spTgt spid="9"/>
                                        </p:tgtEl>
                                      </p:cBhvr>
                                      <p:to x="100000" y="80000"/>
                                    </p:animScale>
                                    <p:animScale>
                                      <p:cBhvr>
                                        <p:cTn id="53" dur="166" decel="50000">
                                          <p:stCondLst>
                                            <p:cond delay="1338"/>
                                          </p:stCondLst>
                                        </p:cTn>
                                        <p:tgtEl>
                                          <p:spTgt spid="9"/>
                                        </p:tgtEl>
                                      </p:cBhvr>
                                      <p:to x="100000" y="100000"/>
                                    </p:animScale>
                                    <p:animScale>
                                      <p:cBhvr>
                                        <p:cTn id="54" dur="26">
                                          <p:stCondLst>
                                            <p:cond delay="1642"/>
                                          </p:stCondLst>
                                        </p:cTn>
                                        <p:tgtEl>
                                          <p:spTgt spid="9"/>
                                        </p:tgtEl>
                                      </p:cBhvr>
                                      <p:to x="100000" y="90000"/>
                                    </p:animScale>
                                    <p:animScale>
                                      <p:cBhvr>
                                        <p:cTn id="55" dur="166" decel="50000">
                                          <p:stCondLst>
                                            <p:cond delay="1668"/>
                                          </p:stCondLst>
                                        </p:cTn>
                                        <p:tgtEl>
                                          <p:spTgt spid="9"/>
                                        </p:tgtEl>
                                      </p:cBhvr>
                                      <p:to x="100000" y="100000"/>
                                    </p:animScale>
                                    <p:animScale>
                                      <p:cBhvr>
                                        <p:cTn id="56" dur="26">
                                          <p:stCondLst>
                                            <p:cond delay="1808"/>
                                          </p:stCondLst>
                                        </p:cTn>
                                        <p:tgtEl>
                                          <p:spTgt spid="9"/>
                                        </p:tgtEl>
                                      </p:cBhvr>
                                      <p:to x="100000" y="95000"/>
                                    </p:animScale>
                                    <p:animScale>
                                      <p:cBhvr>
                                        <p:cTn id="57" dur="166" decel="50000">
                                          <p:stCondLst>
                                            <p:cond delay="1834"/>
                                          </p:stCondLst>
                                        </p:cTn>
                                        <p:tgtEl>
                                          <p:spTgt spid="9"/>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80">
                                          <p:stCondLst>
                                            <p:cond delay="0"/>
                                          </p:stCondLst>
                                        </p:cTn>
                                        <p:tgtEl>
                                          <p:spTgt spid="11"/>
                                        </p:tgtEl>
                                      </p:cBhvr>
                                    </p:animEffect>
                                    <p:anim calcmode="lin" valueType="num">
                                      <p:cBhvr>
                                        <p:cTn id="7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2" dur="26">
                                          <p:stCondLst>
                                            <p:cond delay="650"/>
                                          </p:stCondLst>
                                        </p:cTn>
                                        <p:tgtEl>
                                          <p:spTgt spid="11"/>
                                        </p:tgtEl>
                                      </p:cBhvr>
                                      <p:to x="100000" y="60000"/>
                                    </p:animScale>
                                    <p:animScale>
                                      <p:cBhvr>
                                        <p:cTn id="83" dur="166" decel="50000">
                                          <p:stCondLst>
                                            <p:cond delay="676"/>
                                          </p:stCondLst>
                                        </p:cTn>
                                        <p:tgtEl>
                                          <p:spTgt spid="11"/>
                                        </p:tgtEl>
                                      </p:cBhvr>
                                      <p:to x="100000" y="100000"/>
                                    </p:animScale>
                                    <p:animScale>
                                      <p:cBhvr>
                                        <p:cTn id="84" dur="26">
                                          <p:stCondLst>
                                            <p:cond delay="1312"/>
                                          </p:stCondLst>
                                        </p:cTn>
                                        <p:tgtEl>
                                          <p:spTgt spid="11"/>
                                        </p:tgtEl>
                                      </p:cBhvr>
                                      <p:to x="100000" y="80000"/>
                                    </p:animScale>
                                    <p:animScale>
                                      <p:cBhvr>
                                        <p:cTn id="85" dur="166" decel="50000">
                                          <p:stCondLst>
                                            <p:cond delay="1338"/>
                                          </p:stCondLst>
                                        </p:cTn>
                                        <p:tgtEl>
                                          <p:spTgt spid="11"/>
                                        </p:tgtEl>
                                      </p:cBhvr>
                                      <p:to x="100000" y="100000"/>
                                    </p:animScale>
                                    <p:animScale>
                                      <p:cBhvr>
                                        <p:cTn id="86" dur="26">
                                          <p:stCondLst>
                                            <p:cond delay="1642"/>
                                          </p:stCondLst>
                                        </p:cTn>
                                        <p:tgtEl>
                                          <p:spTgt spid="11"/>
                                        </p:tgtEl>
                                      </p:cBhvr>
                                      <p:to x="100000" y="90000"/>
                                    </p:animScale>
                                    <p:animScale>
                                      <p:cBhvr>
                                        <p:cTn id="87" dur="166" decel="50000">
                                          <p:stCondLst>
                                            <p:cond delay="1668"/>
                                          </p:stCondLst>
                                        </p:cTn>
                                        <p:tgtEl>
                                          <p:spTgt spid="11"/>
                                        </p:tgtEl>
                                      </p:cBhvr>
                                      <p:to x="100000" y="100000"/>
                                    </p:animScale>
                                    <p:animScale>
                                      <p:cBhvr>
                                        <p:cTn id="88" dur="26">
                                          <p:stCondLst>
                                            <p:cond delay="1808"/>
                                          </p:stCondLst>
                                        </p:cTn>
                                        <p:tgtEl>
                                          <p:spTgt spid="11"/>
                                        </p:tgtEl>
                                      </p:cBhvr>
                                      <p:to x="100000" y="95000"/>
                                    </p:animScale>
                                    <p:animScale>
                                      <p:cBhvr>
                                        <p:cTn id="89" dur="166" decel="50000">
                                          <p:stCondLst>
                                            <p:cond delay="1834"/>
                                          </p:stCondLst>
                                        </p:cTn>
                                        <p:tgtEl>
                                          <p:spTgt spid="11"/>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wipe(down)">
                                      <p:cBhvr>
                                        <p:cTn id="92" dur="580">
                                          <p:stCondLst>
                                            <p:cond delay="0"/>
                                          </p:stCondLst>
                                        </p:cTn>
                                        <p:tgtEl>
                                          <p:spTgt spid="12"/>
                                        </p:tgtEl>
                                      </p:cBhvr>
                                    </p:animEffect>
                                    <p:anim calcmode="lin" valueType="num">
                                      <p:cBhvr>
                                        <p:cTn id="9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8" dur="26">
                                          <p:stCondLst>
                                            <p:cond delay="650"/>
                                          </p:stCondLst>
                                        </p:cTn>
                                        <p:tgtEl>
                                          <p:spTgt spid="12"/>
                                        </p:tgtEl>
                                      </p:cBhvr>
                                      <p:to x="100000" y="60000"/>
                                    </p:animScale>
                                    <p:animScale>
                                      <p:cBhvr>
                                        <p:cTn id="99" dur="166" decel="50000">
                                          <p:stCondLst>
                                            <p:cond delay="676"/>
                                          </p:stCondLst>
                                        </p:cTn>
                                        <p:tgtEl>
                                          <p:spTgt spid="12"/>
                                        </p:tgtEl>
                                      </p:cBhvr>
                                      <p:to x="100000" y="100000"/>
                                    </p:animScale>
                                    <p:animScale>
                                      <p:cBhvr>
                                        <p:cTn id="100" dur="26">
                                          <p:stCondLst>
                                            <p:cond delay="1312"/>
                                          </p:stCondLst>
                                        </p:cTn>
                                        <p:tgtEl>
                                          <p:spTgt spid="12"/>
                                        </p:tgtEl>
                                      </p:cBhvr>
                                      <p:to x="100000" y="80000"/>
                                    </p:animScale>
                                    <p:animScale>
                                      <p:cBhvr>
                                        <p:cTn id="101" dur="166" decel="50000">
                                          <p:stCondLst>
                                            <p:cond delay="1338"/>
                                          </p:stCondLst>
                                        </p:cTn>
                                        <p:tgtEl>
                                          <p:spTgt spid="12"/>
                                        </p:tgtEl>
                                      </p:cBhvr>
                                      <p:to x="100000" y="100000"/>
                                    </p:animScale>
                                    <p:animScale>
                                      <p:cBhvr>
                                        <p:cTn id="102" dur="26">
                                          <p:stCondLst>
                                            <p:cond delay="1642"/>
                                          </p:stCondLst>
                                        </p:cTn>
                                        <p:tgtEl>
                                          <p:spTgt spid="12"/>
                                        </p:tgtEl>
                                      </p:cBhvr>
                                      <p:to x="100000" y="90000"/>
                                    </p:animScale>
                                    <p:animScale>
                                      <p:cBhvr>
                                        <p:cTn id="103" dur="166" decel="50000">
                                          <p:stCondLst>
                                            <p:cond delay="1668"/>
                                          </p:stCondLst>
                                        </p:cTn>
                                        <p:tgtEl>
                                          <p:spTgt spid="12"/>
                                        </p:tgtEl>
                                      </p:cBhvr>
                                      <p:to x="100000" y="100000"/>
                                    </p:animScale>
                                    <p:animScale>
                                      <p:cBhvr>
                                        <p:cTn id="104" dur="26">
                                          <p:stCondLst>
                                            <p:cond delay="1808"/>
                                          </p:stCondLst>
                                        </p:cTn>
                                        <p:tgtEl>
                                          <p:spTgt spid="12"/>
                                        </p:tgtEl>
                                      </p:cBhvr>
                                      <p:to x="100000" y="95000"/>
                                    </p:animScale>
                                    <p:animScale>
                                      <p:cBhvr>
                                        <p:cTn id="105" dur="166" decel="50000">
                                          <p:stCondLst>
                                            <p:cond delay="1834"/>
                                          </p:stCondLst>
                                        </p:cTn>
                                        <p:tgtEl>
                                          <p:spTgt spid="12"/>
                                        </p:tgtEl>
                                      </p:cBhvr>
                                      <p:to x="100000" y="100000"/>
                                    </p:animScale>
                                  </p:childTnLst>
                                </p:cTn>
                              </p:par>
                              <p:par>
                                <p:cTn id="106" presetID="26" presetClass="entr" presetSubtype="0" fill="hold" grpId="0" nodeType="withEffect">
                                  <p:stCondLst>
                                    <p:cond delay="0"/>
                                  </p:stCondLst>
                                  <p:childTnLst>
                                    <p:set>
                                      <p:cBhvr>
                                        <p:cTn id="107" dur="1" fill="hold">
                                          <p:stCondLst>
                                            <p:cond delay="0"/>
                                          </p:stCondLst>
                                        </p:cTn>
                                        <p:tgtEl>
                                          <p:spTgt spid="13"/>
                                        </p:tgtEl>
                                        <p:attrNameLst>
                                          <p:attrName>style.visibility</p:attrName>
                                        </p:attrNameLst>
                                      </p:cBhvr>
                                      <p:to>
                                        <p:strVal val="visible"/>
                                      </p:to>
                                    </p:set>
                                    <p:animEffect transition="in" filter="wipe(down)">
                                      <p:cBhvr>
                                        <p:cTn id="108" dur="580">
                                          <p:stCondLst>
                                            <p:cond delay="0"/>
                                          </p:stCondLst>
                                        </p:cTn>
                                        <p:tgtEl>
                                          <p:spTgt spid="13"/>
                                        </p:tgtEl>
                                      </p:cBhvr>
                                    </p:animEffect>
                                    <p:anim calcmode="lin" valueType="num">
                                      <p:cBhvr>
                                        <p:cTn id="10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14" dur="26">
                                          <p:stCondLst>
                                            <p:cond delay="650"/>
                                          </p:stCondLst>
                                        </p:cTn>
                                        <p:tgtEl>
                                          <p:spTgt spid="13"/>
                                        </p:tgtEl>
                                      </p:cBhvr>
                                      <p:to x="100000" y="60000"/>
                                    </p:animScale>
                                    <p:animScale>
                                      <p:cBhvr>
                                        <p:cTn id="115" dur="166" decel="50000">
                                          <p:stCondLst>
                                            <p:cond delay="676"/>
                                          </p:stCondLst>
                                        </p:cTn>
                                        <p:tgtEl>
                                          <p:spTgt spid="13"/>
                                        </p:tgtEl>
                                      </p:cBhvr>
                                      <p:to x="100000" y="100000"/>
                                    </p:animScale>
                                    <p:animScale>
                                      <p:cBhvr>
                                        <p:cTn id="116" dur="26">
                                          <p:stCondLst>
                                            <p:cond delay="1312"/>
                                          </p:stCondLst>
                                        </p:cTn>
                                        <p:tgtEl>
                                          <p:spTgt spid="13"/>
                                        </p:tgtEl>
                                      </p:cBhvr>
                                      <p:to x="100000" y="80000"/>
                                    </p:animScale>
                                    <p:animScale>
                                      <p:cBhvr>
                                        <p:cTn id="117" dur="166" decel="50000">
                                          <p:stCondLst>
                                            <p:cond delay="1338"/>
                                          </p:stCondLst>
                                        </p:cTn>
                                        <p:tgtEl>
                                          <p:spTgt spid="13"/>
                                        </p:tgtEl>
                                      </p:cBhvr>
                                      <p:to x="100000" y="100000"/>
                                    </p:animScale>
                                    <p:animScale>
                                      <p:cBhvr>
                                        <p:cTn id="118" dur="26">
                                          <p:stCondLst>
                                            <p:cond delay="1642"/>
                                          </p:stCondLst>
                                        </p:cTn>
                                        <p:tgtEl>
                                          <p:spTgt spid="13"/>
                                        </p:tgtEl>
                                      </p:cBhvr>
                                      <p:to x="100000" y="90000"/>
                                    </p:animScale>
                                    <p:animScale>
                                      <p:cBhvr>
                                        <p:cTn id="119" dur="166" decel="50000">
                                          <p:stCondLst>
                                            <p:cond delay="1668"/>
                                          </p:stCondLst>
                                        </p:cTn>
                                        <p:tgtEl>
                                          <p:spTgt spid="13"/>
                                        </p:tgtEl>
                                      </p:cBhvr>
                                      <p:to x="100000" y="100000"/>
                                    </p:animScale>
                                    <p:animScale>
                                      <p:cBhvr>
                                        <p:cTn id="120" dur="26">
                                          <p:stCondLst>
                                            <p:cond delay="1808"/>
                                          </p:stCondLst>
                                        </p:cTn>
                                        <p:tgtEl>
                                          <p:spTgt spid="13"/>
                                        </p:tgtEl>
                                      </p:cBhvr>
                                      <p:to x="100000" y="95000"/>
                                    </p:animScale>
                                    <p:animScale>
                                      <p:cBhvr>
                                        <p:cTn id="121" dur="166" decel="50000">
                                          <p:stCondLst>
                                            <p:cond delay="1834"/>
                                          </p:stCondLst>
                                        </p:cTn>
                                        <p:tgtEl>
                                          <p:spTgt spid="13"/>
                                        </p:tgtEl>
                                      </p:cBhvr>
                                      <p:to x="100000" y="100000"/>
                                    </p:animScale>
                                  </p:childTnLst>
                                </p:cTn>
                              </p:par>
                              <p:par>
                                <p:cTn id="122" presetID="26" presetClass="entr" presetSubtype="0" fill="hold" grpId="0" nodeType="with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wipe(down)">
                                      <p:cBhvr>
                                        <p:cTn id="124" dur="580">
                                          <p:stCondLst>
                                            <p:cond delay="0"/>
                                          </p:stCondLst>
                                        </p:cTn>
                                        <p:tgtEl>
                                          <p:spTgt spid="14"/>
                                        </p:tgtEl>
                                      </p:cBhvr>
                                    </p:animEffect>
                                    <p:anim calcmode="lin" valueType="num">
                                      <p:cBhvr>
                                        <p:cTn id="12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0" dur="26">
                                          <p:stCondLst>
                                            <p:cond delay="650"/>
                                          </p:stCondLst>
                                        </p:cTn>
                                        <p:tgtEl>
                                          <p:spTgt spid="14"/>
                                        </p:tgtEl>
                                      </p:cBhvr>
                                      <p:to x="100000" y="60000"/>
                                    </p:animScale>
                                    <p:animScale>
                                      <p:cBhvr>
                                        <p:cTn id="131" dur="166" decel="50000">
                                          <p:stCondLst>
                                            <p:cond delay="676"/>
                                          </p:stCondLst>
                                        </p:cTn>
                                        <p:tgtEl>
                                          <p:spTgt spid="14"/>
                                        </p:tgtEl>
                                      </p:cBhvr>
                                      <p:to x="100000" y="100000"/>
                                    </p:animScale>
                                    <p:animScale>
                                      <p:cBhvr>
                                        <p:cTn id="132" dur="26">
                                          <p:stCondLst>
                                            <p:cond delay="1312"/>
                                          </p:stCondLst>
                                        </p:cTn>
                                        <p:tgtEl>
                                          <p:spTgt spid="14"/>
                                        </p:tgtEl>
                                      </p:cBhvr>
                                      <p:to x="100000" y="80000"/>
                                    </p:animScale>
                                    <p:animScale>
                                      <p:cBhvr>
                                        <p:cTn id="133" dur="166" decel="50000">
                                          <p:stCondLst>
                                            <p:cond delay="1338"/>
                                          </p:stCondLst>
                                        </p:cTn>
                                        <p:tgtEl>
                                          <p:spTgt spid="14"/>
                                        </p:tgtEl>
                                      </p:cBhvr>
                                      <p:to x="100000" y="100000"/>
                                    </p:animScale>
                                    <p:animScale>
                                      <p:cBhvr>
                                        <p:cTn id="134" dur="26">
                                          <p:stCondLst>
                                            <p:cond delay="1642"/>
                                          </p:stCondLst>
                                        </p:cTn>
                                        <p:tgtEl>
                                          <p:spTgt spid="14"/>
                                        </p:tgtEl>
                                      </p:cBhvr>
                                      <p:to x="100000" y="90000"/>
                                    </p:animScale>
                                    <p:animScale>
                                      <p:cBhvr>
                                        <p:cTn id="135" dur="166" decel="50000">
                                          <p:stCondLst>
                                            <p:cond delay="1668"/>
                                          </p:stCondLst>
                                        </p:cTn>
                                        <p:tgtEl>
                                          <p:spTgt spid="14"/>
                                        </p:tgtEl>
                                      </p:cBhvr>
                                      <p:to x="100000" y="100000"/>
                                    </p:animScale>
                                    <p:animScale>
                                      <p:cBhvr>
                                        <p:cTn id="136" dur="26">
                                          <p:stCondLst>
                                            <p:cond delay="1808"/>
                                          </p:stCondLst>
                                        </p:cTn>
                                        <p:tgtEl>
                                          <p:spTgt spid="14"/>
                                        </p:tgtEl>
                                      </p:cBhvr>
                                      <p:to x="100000" y="95000"/>
                                    </p:animScale>
                                    <p:animScale>
                                      <p:cBhvr>
                                        <p:cTn id="137" dur="166" decel="50000">
                                          <p:stCondLst>
                                            <p:cond delay="1834"/>
                                          </p:stCondLst>
                                        </p:cTn>
                                        <p:tgtEl>
                                          <p:spTgt spid="14"/>
                                        </p:tgtEl>
                                      </p:cBhvr>
                                      <p:to x="100000" y="100000"/>
                                    </p:animScale>
                                  </p:childTnLst>
                                </p:cTn>
                              </p:par>
                              <p:par>
                                <p:cTn id="138" presetID="26" presetClass="entr" presetSubtype="0" fill="hold" grpId="0" nodeType="withEffect">
                                  <p:stCondLst>
                                    <p:cond delay="0"/>
                                  </p:stCondLst>
                                  <p:childTnLst>
                                    <p:set>
                                      <p:cBhvr>
                                        <p:cTn id="139" dur="1" fill="hold">
                                          <p:stCondLst>
                                            <p:cond delay="0"/>
                                          </p:stCondLst>
                                        </p:cTn>
                                        <p:tgtEl>
                                          <p:spTgt spid="15"/>
                                        </p:tgtEl>
                                        <p:attrNameLst>
                                          <p:attrName>style.visibility</p:attrName>
                                        </p:attrNameLst>
                                      </p:cBhvr>
                                      <p:to>
                                        <p:strVal val="visible"/>
                                      </p:to>
                                    </p:set>
                                    <p:animEffect transition="in" filter="wipe(down)">
                                      <p:cBhvr>
                                        <p:cTn id="140" dur="580">
                                          <p:stCondLst>
                                            <p:cond delay="0"/>
                                          </p:stCondLst>
                                        </p:cTn>
                                        <p:tgtEl>
                                          <p:spTgt spid="15"/>
                                        </p:tgtEl>
                                      </p:cBhvr>
                                    </p:animEffect>
                                    <p:anim calcmode="lin" valueType="num">
                                      <p:cBhvr>
                                        <p:cTn id="14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6" dur="26">
                                          <p:stCondLst>
                                            <p:cond delay="650"/>
                                          </p:stCondLst>
                                        </p:cTn>
                                        <p:tgtEl>
                                          <p:spTgt spid="15"/>
                                        </p:tgtEl>
                                      </p:cBhvr>
                                      <p:to x="100000" y="60000"/>
                                    </p:animScale>
                                    <p:animScale>
                                      <p:cBhvr>
                                        <p:cTn id="147" dur="166" decel="50000">
                                          <p:stCondLst>
                                            <p:cond delay="676"/>
                                          </p:stCondLst>
                                        </p:cTn>
                                        <p:tgtEl>
                                          <p:spTgt spid="15"/>
                                        </p:tgtEl>
                                      </p:cBhvr>
                                      <p:to x="100000" y="100000"/>
                                    </p:animScale>
                                    <p:animScale>
                                      <p:cBhvr>
                                        <p:cTn id="148" dur="26">
                                          <p:stCondLst>
                                            <p:cond delay="1312"/>
                                          </p:stCondLst>
                                        </p:cTn>
                                        <p:tgtEl>
                                          <p:spTgt spid="15"/>
                                        </p:tgtEl>
                                      </p:cBhvr>
                                      <p:to x="100000" y="80000"/>
                                    </p:animScale>
                                    <p:animScale>
                                      <p:cBhvr>
                                        <p:cTn id="149" dur="166" decel="50000">
                                          <p:stCondLst>
                                            <p:cond delay="1338"/>
                                          </p:stCondLst>
                                        </p:cTn>
                                        <p:tgtEl>
                                          <p:spTgt spid="15"/>
                                        </p:tgtEl>
                                      </p:cBhvr>
                                      <p:to x="100000" y="100000"/>
                                    </p:animScale>
                                    <p:animScale>
                                      <p:cBhvr>
                                        <p:cTn id="150" dur="26">
                                          <p:stCondLst>
                                            <p:cond delay="1642"/>
                                          </p:stCondLst>
                                        </p:cTn>
                                        <p:tgtEl>
                                          <p:spTgt spid="15"/>
                                        </p:tgtEl>
                                      </p:cBhvr>
                                      <p:to x="100000" y="90000"/>
                                    </p:animScale>
                                    <p:animScale>
                                      <p:cBhvr>
                                        <p:cTn id="151" dur="166" decel="50000">
                                          <p:stCondLst>
                                            <p:cond delay="1668"/>
                                          </p:stCondLst>
                                        </p:cTn>
                                        <p:tgtEl>
                                          <p:spTgt spid="15"/>
                                        </p:tgtEl>
                                      </p:cBhvr>
                                      <p:to x="100000" y="100000"/>
                                    </p:animScale>
                                    <p:animScale>
                                      <p:cBhvr>
                                        <p:cTn id="152" dur="26">
                                          <p:stCondLst>
                                            <p:cond delay="1808"/>
                                          </p:stCondLst>
                                        </p:cTn>
                                        <p:tgtEl>
                                          <p:spTgt spid="15"/>
                                        </p:tgtEl>
                                      </p:cBhvr>
                                      <p:to x="100000" y="95000"/>
                                    </p:animScale>
                                    <p:animScale>
                                      <p:cBhvr>
                                        <p:cTn id="153" dur="166" decel="50000">
                                          <p:stCondLst>
                                            <p:cond delay="1834"/>
                                          </p:stCondLst>
                                        </p:cTn>
                                        <p:tgtEl>
                                          <p:spTgt spid="15"/>
                                        </p:tgtEl>
                                      </p:cBhvr>
                                      <p:to x="100000" y="100000"/>
                                    </p:animScale>
                                  </p:childTnLst>
                                </p:cTn>
                              </p:par>
                              <p:par>
                                <p:cTn id="154" presetID="26"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wipe(down)">
                                      <p:cBhvr>
                                        <p:cTn id="156" dur="580">
                                          <p:stCondLst>
                                            <p:cond delay="0"/>
                                          </p:stCondLst>
                                        </p:cTn>
                                        <p:tgtEl>
                                          <p:spTgt spid="16"/>
                                        </p:tgtEl>
                                      </p:cBhvr>
                                    </p:animEffect>
                                    <p:anim calcmode="lin" valueType="num">
                                      <p:cBhvr>
                                        <p:cTn id="15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2" dur="26">
                                          <p:stCondLst>
                                            <p:cond delay="650"/>
                                          </p:stCondLst>
                                        </p:cTn>
                                        <p:tgtEl>
                                          <p:spTgt spid="16"/>
                                        </p:tgtEl>
                                      </p:cBhvr>
                                      <p:to x="100000" y="60000"/>
                                    </p:animScale>
                                    <p:animScale>
                                      <p:cBhvr>
                                        <p:cTn id="163" dur="166" decel="50000">
                                          <p:stCondLst>
                                            <p:cond delay="676"/>
                                          </p:stCondLst>
                                        </p:cTn>
                                        <p:tgtEl>
                                          <p:spTgt spid="16"/>
                                        </p:tgtEl>
                                      </p:cBhvr>
                                      <p:to x="100000" y="100000"/>
                                    </p:animScale>
                                    <p:animScale>
                                      <p:cBhvr>
                                        <p:cTn id="164" dur="26">
                                          <p:stCondLst>
                                            <p:cond delay="1312"/>
                                          </p:stCondLst>
                                        </p:cTn>
                                        <p:tgtEl>
                                          <p:spTgt spid="16"/>
                                        </p:tgtEl>
                                      </p:cBhvr>
                                      <p:to x="100000" y="80000"/>
                                    </p:animScale>
                                    <p:animScale>
                                      <p:cBhvr>
                                        <p:cTn id="165" dur="166" decel="50000">
                                          <p:stCondLst>
                                            <p:cond delay="1338"/>
                                          </p:stCondLst>
                                        </p:cTn>
                                        <p:tgtEl>
                                          <p:spTgt spid="16"/>
                                        </p:tgtEl>
                                      </p:cBhvr>
                                      <p:to x="100000" y="100000"/>
                                    </p:animScale>
                                    <p:animScale>
                                      <p:cBhvr>
                                        <p:cTn id="166" dur="26">
                                          <p:stCondLst>
                                            <p:cond delay="1642"/>
                                          </p:stCondLst>
                                        </p:cTn>
                                        <p:tgtEl>
                                          <p:spTgt spid="16"/>
                                        </p:tgtEl>
                                      </p:cBhvr>
                                      <p:to x="100000" y="90000"/>
                                    </p:animScale>
                                    <p:animScale>
                                      <p:cBhvr>
                                        <p:cTn id="167" dur="166" decel="50000">
                                          <p:stCondLst>
                                            <p:cond delay="1668"/>
                                          </p:stCondLst>
                                        </p:cTn>
                                        <p:tgtEl>
                                          <p:spTgt spid="16"/>
                                        </p:tgtEl>
                                      </p:cBhvr>
                                      <p:to x="100000" y="100000"/>
                                    </p:animScale>
                                    <p:animScale>
                                      <p:cBhvr>
                                        <p:cTn id="168" dur="26">
                                          <p:stCondLst>
                                            <p:cond delay="1808"/>
                                          </p:stCondLst>
                                        </p:cTn>
                                        <p:tgtEl>
                                          <p:spTgt spid="16"/>
                                        </p:tgtEl>
                                      </p:cBhvr>
                                      <p:to x="100000" y="95000"/>
                                    </p:animScale>
                                    <p:animScale>
                                      <p:cBhvr>
                                        <p:cTn id="169" dur="166" decel="50000">
                                          <p:stCondLst>
                                            <p:cond delay="1834"/>
                                          </p:stCondLst>
                                        </p:cTn>
                                        <p:tgtEl>
                                          <p:spTgt spid="16"/>
                                        </p:tgtEl>
                                      </p:cBhvr>
                                      <p:to x="100000" y="100000"/>
                                    </p:animScale>
                                  </p:childTnLst>
                                </p:cTn>
                              </p:par>
                              <p:par>
                                <p:cTn id="170" presetID="26" presetClass="entr" presetSubtype="0" fill="hold" grpId="0" nodeType="with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down)">
                                      <p:cBhvr>
                                        <p:cTn id="172" dur="580">
                                          <p:stCondLst>
                                            <p:cond delay="0"/>
                                          </p:stCondLst>
                                        </p:cTn>
                                        <p:tgtEl>
                                          <p:spTgt spid="6"/>
                                        </p:tgtEl>
                                      </p:cBhvr>
                                    </p:animEffect>
                                    <p:anim calcmode="lin" valueType="num">
                                      <p:cBhvr>
                                        <p:cTn id="17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8" dur="26">
                                          <p:stCondLst>
                                            <p:cond delay="650"/>
                                          </p:stCondLst>
                                        </p:cTn>
                                        <p:tgtEl>
                                          <p:spTgt spid="6"/>
                                        </p:tgtEl>
                                      </p:cBhvr>
                                      <p:to x="100000" y="60000"/>
                                    </p:animScale>
                                    <p:animScale>
                                      <p:cBhvr>
                                        <p:cTn id="179" dur="166" decel="50000">
                                          <p:stCondLst>
                                            <p:cond delay="676"/>
                                          </p:stCondLst>
                                        </p:cTn>
                                        <p:tgtEl>
                                          <p:spTgt spid="6"/>
                                        </p:tgtEl>
                                      </p:cBhvr>
                                      <p:to x="100000" y="100000"/>
                                    </p:animScale>
                                    <p:animScale>
                                      <p:cBhvr>
                                        <p:cTn id="180" dur="26">
                                          <p:stCondLst>
                                            <p:cond delay="1312"/>
                                          </p:stCondLst>
                                        </p:cTn>
                                        <p:tgtEl>
                                          <p:spTgt spid="6"/>
                                        </p:tgtEl>
                                      </p:cBhvr>
                                      <p:to x="100000" y="80000"/>
                                    </p:animScale>
                                    <p:animScale>
                                      <p:cBhvr>
                                        <p:cTn id="181" dur="166" decel="50000">
                                          <p:stCondLst>
                                            <p:cond delay="1338"/>
                                          </p:stCondLst>
                                        </p:cTn>
                                        <p:tgtEl>
                                          <p:spTgt spid="6"/>
                                        </p:tgtEl>
                                      </p:cBhvr>
                                      <p:to x="100000" y="100000"/>
                                    </p:animScale>
                                    <p:animScale>
                                      <p:cBhvr>
                                        <p:cTn id="182" dur="26">
                                          <p:stCondLst>
                                            <p:cond delay="1642"/>
                                          </p:stCondLst>
                                        </p:cTn>
                                        <p:tgtEl>
                                          <p:spTgt spid="6"/>
                                        </p:tgtEl>
                                      </p:cBhvr>
                                      <p:to x="100000" y="90000"/>
                                    </p:animScale>
                                    <p:animScale>
                                      <p:cBhvr>
                                        <p:cTn id="183" dur="166" decel="50000">
                                          <p:stCondLst>
                                            <p:cond delay="1668"/>
                                          </p:stCondLst>
                                        </p:cTn>
                                        <p:tgtEl>
                                          <p:spTgt spid="6"/>
                                        </p:tgtEl>
                                      </p:cBhvr>
                                      <p:to x="100000" y="100000"/>
                                    </p:animScale>
                                    <p:animScale>
                                      <p:cBhvr>
                                        <p:cTn id="184" dur="26">
                                          <p:stCondLst>
                                            <p:cond delay="1808"/>
                                          </p:stCondLst>
                                        </p:cTn>
                                        <p:tgtEl>
                                          <p:spTgt spid="6"/>
                                        </p:tgtEl>
                                      </p:cBhvr>
                                      <p:to x="100000" y="95000"/>
                                    </p:animScale>
                                    <p:animScale>
                                      <p:cBhvr>
                                        <p:cTn id="185" dur="166" decel="50000">
                                          <p:stCondLst>
                                            <p:cond delay="1834"/>
                                          </p:stCondLst>
                                        </p:cTn>
                                        <p:tgtEl>
                                          <p:spTgt spid="6"/>
                                        </p:tgtEl>
                                      </p:cBhvr>
                                      <p:to x="100000" y="100000"/>
                                    </p:animScale>
                                  </p:childTnLst>
                                </p:cTn>
                              </p:par>
                              <p:par>
                                <p:cTn id="186" presetID="26" presetClass="entr" presetSubtype="0" fill="hold" grpId="0" nodeType="withEffect">
                                  <p:stCondLst>
                                    <p:cond delay="0"/>
                                  </p:stCondLst>
                                  <p:childTnLst>
                                    <p:set>
                                      <p:cBhvr>
                                        <p:cTn id="187" dur="1" fill="hold">
                                          <p:stCondLst>
                                            <p:cond delay="0"/>
                                          </p:stCondLst>
                                        </p:cTn>
                                        <p:tgtEl>
                                          <p:spTgt spid="17"/>
                                        </p:tgtEl>
                                        <p:attrNameLst>
                                          <p:attrName>style.visibility</p:attrName>
                                        </p:attrNameLst>
                                      </p:cBhvr>
                                      <p:to>
                                        <p:strVal val="visible"/>
                                      </p:to>
                                    </p:set>
                                    <p:animEffect transition="in" filter="wipe(down)">
                                      <p:cBhvr>
                                        <p:cTn id="188" dur="580">
                                          <p:stCondLst>
                                            <p:cond delay="0"/>
                                          </p:stCondLst>
                                        </p:cTn>
                                        <p:tgtEl>
                                          <p:spTgt spid="17"/>
                                        </p:tgtEl>
                                      </p:cBhvr>
                                    </p:animEffect>
                                    <p:anim calcmode="lin" valueType="num">
                                      <p:cBhvr>
                                        <p:cTn id="18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94" dur="26">
                                          <p:stCondLst>
                                            <p:cond delay="650"/>
                                          </p:stCondLst>
                                        </p:cTn>
                                        <p:tgtEl>
                                          <p:spTgt spid="17"/>
                                        </p:tgtEl>
                                      </p:cBhvr>
                                      <p:to x="100000" y="60000"/>
                                    </p:animScale>
                                    <p:animScale>
                                      <p:cBhvr>
                                        <p:cTn id="195" dur="166" decel="50000">
                                          <p:stCondLst>
                                            <p:cond delay="676"/>
                                          </p:stCondLst>
                                        </p:cTn>
                                        <p:tgtEl>
                                          <p:spTgt spid="17"/>
                                        </p:tgtEl>
                                      </p:cBhvr>
                                      <p:to x="100000" y="100000"/>
                                    </p:animScale>
                                    <p:animScale>
                                      <p:cBhvr>
                                        <p:cTn id="196" dur="26">
                                          <p:stCondLst>
                                            <p:cond delay="1312"/>
                                          </p:stCondLst>
                                        </p:cTn>
                                        <p:tgtEl>
                                          <p:spTgt spid="17"/>
                                        </p:tgtEl>
                                      </p:cBhvr>
                                      <p:to x="100000" y="80000"/>
                                    </p:animScale>
                                    <p:animScale>
                                      <p:cBhvr>
                                        <p:cTn id="197" dur="166" decel="50000">
                                          <p:stCondLst>
                                            <p:cond delay="1338"/>
                                          </p:stCondLst>
                                        </p:cTn>
                                        <p:tgtEl>
                                          <p:spTgt spid="17"/>
                                        </p:tgtEl>
                                      </p:cBhvr>
                                      <p:to x="100000" y="100000"/>
                                    </p:animScale>
                                    <p:animScale>
                                      <p:cBhvr>
                                        <p:cTn id="198" dur="26">
                                          <p:stCondLst>
                                            <p:cond delay="1642"/>
                                          </p:stCondLst>
                                        </p:cTn>
                                        <p:tgtEl>
                                          <p:spTgt spid="17"/>
                                        </p:tgtEl>
                                      </p:cBhvr>
                                      <p:to x="100000" y="90000"/>
                                    </p:animScale>
                                    <p:animScale>
                                      <p:cBhvr>
                                        <p:cTn id="199" dur="166" decel="50000">
                                          <p:stCondLst>
                                            <p:cond delay="1668"/>
                                          </p:stCondLst>
                                        </p:cTn>
                                        <p:tgtEl>
                                          <p:spTgt spid="17"/>
                                        </p:tgtEl>
                                      </p:cBhvr>
                                      <p:to x="100000" y="100000"/>
                                    </p:animScale>
                                    <p:animScale>
                                      <p:cBhvr>
                                        <p:cTn id="200" dur="26">
                                          <p:stCondLst>
                                            <p:cond delay="1808"/>
                                          </p:stCondLst>
                                        </p:cTn>
                                        <p:tgtEl>
                                          <p:spTgt spid="17"/>
                                        </p:tgtEl>
                                      </p:cBhvr>
                                      <p:to x="100000" y="95000"/>
                                    </p:animScale>
                                    <p:animScale>
                                      <p:cBhvr>
                                        <p:cTn id="201" dur="166" decel="50000">
                                          <p:stCondLst>
                                            <p:cond delay="1834"/>
                                          </p:stCondLst>
                                        </p:cTn>
                                        <p:tgtEl>
                                          <p:spTgt spid="17"/>
                                        </p:tgtEl>
                                      </p:cBhvr>
                                      <p:to x="100000" y="100000"/>
                                    </p:animScale>
                                  </p:childTnLst>
                                </p:cTn>
                              </p:par>
                            </p:childTnLst>
                          </p:cTn>
                        </p:par>
                      </p:childTnLst>
                    </p:cTn>
                  </p:par>
                  <p:par>
                    <p:cTn id="202" fill="hold">
                      <p:stCondLst>
                        <p:cond delay="indefinite"/>
                      </p:stCondLst>
                      <p:childTnLst>
                        <p:par>
                          <p:cTn id="203" fill="hold">
                            <p:stCondLst>
                              <p:cond delay="0"/>
                            </p:stCondLst>
                            <p:childTnLst>
                              <p:par>
                                <p:cTn id="204" presetID="6" presetClass="entr" presetSubtype="16" fill="hold" grpId="0" nodeType="clickEffect">
                                  <p:stCondLst>
                                    <p:cond delay="0"/>
                                  </p:stCondLst>
                                  <p:childTnLst>
                                    <p:set>
                                      <p:cBhvr>
                                        <p:cTn id="205" dur="1" fill="hold">
                                          <p:stCondLst>
                                            <p:cond delay="0"/>
                                          </p:stCondLst>
                                        </p:cTn>
                                        <p:tgtEl>
                                          <p:spTgt spid="18"/>
                                        </p:tgtEl>
                                        <p:attrNameLst>
                                          <p:attrName>style.visibility</p:attrName>
                                        </p:attrNameLst>
                                      </p:cBhvr>
                                      <p:to>
                                        <p:strVal val="visible"/>
                                      </p:to>
                                    </p:set>
                                    <p:animEffect transition="in" filter="circle(in)">
                                      <p:cBhvr>
                                        <p:cTn id="206" dur="2000"/>
                                        <p:tgtEl>
                                          <p:spTgt spid="18"/>
                                        </p:tgtEl>
                                      </p:cBhvr>
                                    </p:animEffect>
                                  </p:childTnLst>
                                </p:cTn>
                              </p:par>
                            </p:childTnLst>
                          </p:cTn>
                        </p:par>
                      </p:childTnLst>
                    </p:cTn>
                  </p:par>
                  <p:par>
                    <p:cTn id="207" fill="hold">
                      <p:stCondLst>
                        <p:cond delay="indefinite"/>
                      </p:stCondLst>
                      <p:childTnLst>
                        <p:par>
                          <p:cTn id="208" fill="hold">
                            <p:stCondLst>
                              <p:cond delay="0"/>
                            </p:stCondLst>
                            <p:childTnLst>
                              <p:par>
                                <p:cTn id="209" presetID="16" presetClass="entr" presetSubtype="21" fill="hold" nodeType="clickEffect">
                                  <p:stCondLst>
                                    <p:cond delay="0"/>
                                  </p:stCondLst>
                                  <p:childTnLst>
                                    <p:set>
                                      <p:cBhvr>
                                        <p:cTn id="210" dur="1" fill="hold">
                                          <p:stCondLst>
                                            <p:cond delay="0"/>
                                          </p:stCondLst>
                                        </p:cTn>
                                        <p:tgtEl>
                                          <p:spTgt spid="20"/>
                                        </p:tgtEl>
                                        <p:attrNameLst>
                                          <p:attrName>style.visibility</p:attrName>
                                        </p:attrNameLst>
                                      </p:cBhvr>
                                      <p:to>
                                        <p:strVal val="visible"/>
                                      </p:to>
                                    </p:set>
                                    <p:animEffect transition="in" filter="barn(inVertical)">
                                      <p:cBhvr>
                                        <p:cTn id="211" dur="500"/>
                                        <p:tgtEl>
                                          <p:spTgt spid="20"/>
                                        </p:tgtEl>
                                      </p:cBhvr>
                                    </p:animEffect>
                                  </p:childTnLst>
                                </p:cTn>
                              </p:par>
                            </p:childTnLst>
                          </p:cTn>
                        </p:par>
                      </p:childTnLst>
                    </p:cTn>
                  </p:par>
                  <p:par>
                    <p:cTn id="212" fill="hold">
                      <p:stCondLst>
                        <p:cond delay="indefinite"/>
                      </p:stCondLst>
                      <p:childTnLst>
                        <p:par>
                          <p:cTn id="213" fill="hold">
                            <p:stCondLst>
                              <p:cond delay="0"/>
                            </p:stCondLst>
                            <p:childTnLst>
                              <p:par>
                                <p:cTn id="214" presetID="1" presetClass="entr" presetSubtype="0" fill="hold" nodeType="clickEffect">
                                  <p:stCondLst>
                                    <p:cond delay="0"/>
                                  </p:stCondLst>
                                  <p:childTnLst>
                                    <p:set>
                                      <p:cBhvr>
                                        <p:cTn id="2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01" y="260648"/>
            <a:ext cx="8229600" cy="708688"/>
          </a:xfrm>
        </p:spPr>
        <p:txBody>
          <a:bodyPr>
            <a:normAutofit/>
          </a:bodyPr>
          <a:lstStyle/>
          <a:p>
            <a:pPr algn="ctr"/>
            <a:r>
              <a:rPr lang="fa-IR" sz="3200" dirty="0" smtClean="0">
                <a:solidFill>
                  <a:schemeClr val="bg1"/>
                </a:solidFill>
                <a:cs typeface="B Mitra" pitchFamily="2" charset="-78"/>
              </a:rPr>
              <a:t>فرم قرار گرفتن درختان در باغ</a:t>
            </a:r>
            <a:endParaRPr lang="en-US" sz="3200" dirty="0">
              <a:solidFill>
                <a:schemeClr val="bg1"/>
              </a:solidFill>
              <a:cs typeface="B Mitra"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3224" y="1199803"/>
            <a:ext cx="7715200" cy="5181525"/>
          </a:xfrm>
        </p:spPr>
      </p:pic>
      <p:sp>
        <p:nvSpPr>
          <p:cNvPr id="3" name="Rectangle 2"/>
          <p:cNvSpPr/>
          <p:nvPr/>
        </p:nvSpPr>
        <p:spPr>
          <a:xfrm>
            <a:off x="5796136" y="1124744"/>
            <a:ext cx="2489449" cy="165618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992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b="1">
                <a:cs typeface="B Mitra" pitchFamily="2" charset="-78"/>
              </a:rPr>
              <a:t>بوته ها:</a:t>
            </a:r>
            <a:r>
              <a:rPr lang="en-US" sz="3200">
                <a:cs typeface="B Mitra" pitchFamily="2" charset="-78"/>
              </a:rPr>
              <a:t/>
            </a:r>
            <a:br>
              <a:rPr lang="en-US" sz="3200">
                <a:cs typeface="B Mitra" pitchFamily="2" charset="-78"/>
              </a:rPr>
            </a:br>
            <a:endParaRPr lang="en-US" sz="3200">
              <a:cs typeface="B Mitra" pitchFamily="2" charset="-78"/>
            </a:endParaRPr>
          </a:p>
        </p:txBody>
      </p:sp>
      <p:sp>
        <p:nvSpPr>
          <p:cNvPr id="3" name="Content Placeholder 2"/>
          <p:cNvSpPr>
            <a:spLocks noGrp="1"/>
          </p:cNvSpPr>
          <p:nvPr>
            <p:ph idx="1"/>
          </p:nvPr>
        </p:nvSpPr>
        <p:spPr>
          <a:xfrm>
            <a:off x="467544" y="1628800"/>
            <a:ext cx="8229600" cy="4389120"/>
          </a:xfrm>
        </p:spPr>
        <p:txBody>
          <a:bodyPr/>
          <a:lstStyle/>
          <a:p>
            <a:pPr marL="0" indent="0" algn="r" rtl="1">
              <a:buNone/>
            </a:pPr>
            <a:r>
              <a:rPr lang="fa-IR" dirty="0">
                <a:cs typeface="B Mitra" pitchFamily="2" charset="-78"/>
              </a:rPr>
              <a:t>اين دسته از گياهان باغ هاي ايراني شامل انواع </a:t>
            </a:r>
            <a:r>
              <a:rPr lang="fa-IR" dirty="0">
                <a:solidFill>
                  <a:srgbClr val="FF0000"/>
                </a:solidFill>
                <a:cs typeface="B Mitra" pitchFamily="2" charset="-78"/>
              </a:rPr>
              <a:t>گل</a:t>
            </a:r>
            <a:r>
              <a:rPr lang="fa-IR" dirty="0">
                <a:cs typeface="B Mitra" pitchFamily="2" charset="-78"/>
              </a:rPr>
              <a:t> </a:t>
            </a:r>
            <a:r>
              <a:rPr lang="fa-IR" dirty="0">
                <a:solidFill>
                  <a:srgbClr val="FF0000"/>
                </a:solidFill>
                <a:cs typeface="B Mitra" pitchFamily="2" charset="-78"/>
              </a:rPr>
              <a:t>سرخ</a:t>
            </a:r>
            <a:r>
              <a:rPr lang="fa-IR" dirty="0">
                <a:cs typeface="B Mitra" pitchFamily="2" charset="-78"/>
              </a:rPr>
              <a:t> </a:t>
            </a:r>
            <a:r>
              <a:rPr lang="fa-IR" dirty="0">
                <a:solidFill>
                  <a:srgbClr val="92D050"/>
                </a:solidFill>
                <a:cs typeface="B Mitra" pitchFamily="2" charset="-78"/>
              </a:rPr>
              <a:t>وانواع ياسها </a:t>
            </a:r>
            <a:r>
              <a:rPr lang="fa-IR" dirty="0">
                <a:cs typeface="B Mitra" pitchFamily="2" charset="-78"/>
              </a:rPr>
              <a:t>است. </a:t>
            </a:r>
            <a:endParaRPr lang="en-US" dirty="0">
              <a:cs typeface="B Mitra" pitchFamily="2" charset="-78"/>
            </a:endParaRPr>
          </a:p>
          <a:p>
            <a:pPr marL="0" indent="0" algn="r" rtl="1">
              <a:buNone/>
            </a:pPr>
            <a:r>
              <a:rPr lang="fa-IR" dirty="0">
                <a:solidFill>
                  <a:srgbClr val="00B050"/>
                </a:solidFill>
                <a:cs typeface="B Mitra" pitchFamily="2" charset="-78"/>
              </a:rPr>
              <a:t>محبوب ترين درخت نزد ايرانيان سرو</a:t>
            </a:r>
            <a:r>
              <a:rPr lang="fa-IR" dirty="0">
                <a:cs typeface="B Mitra" pitchFamily="2" charset="-78"/>
              </a:rPr>
              <a:t> است . </a:t>
            </a:r>
            <a:r>
              <a:rPr lang="fa-IR" dirty="0">
                <a:solidFill>
                  <a:srgbClr val="FF0000"/>
                </a:solidFill>
                <a:cs typeface="B Mitra" pitchFamily="2" charset="-78"/>
              </a:rPr>
              <a:t>گل سرخ محبوب ترين گل </a:t>
            </a:r>
            <a:r>
              <a:rPr lang="fa-IR" dirty="0">
                <a:cs typeface="B Mitra" pitchFamily="2" charset="-78"/>
              </a:rPr>
              <a:t>باغ هاي ايران است. </a:t>
            </a:r>
            <a:endParaRPr lang="en-US" dirty="0">
              <a:cs typeface="B Mitra" pitchFamily="2" charset="-78"/>
            </a:endParaRPr>
          </a:p>
          <a:p>
            <a:pPr marL="0" indent="0" algn="r">
              <a:buNone/>
            </a:pPr>
            <a:endParaRPr lang="en-US" dirty="0">
              <a:cs typeface="B Mitra" pitchFamily="2" charset="-78"/>
            </a:endParaRPr>
          </a:p>
        </p:txBody>
      </p:sp>
      <p:pic>
        <p:nvPicPr>
          <p:cNvPr id="8194" name="Picture 2" descr="D:\memary jahan\eram\800px-Ali_008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2353"/>
          <a:stretch/>
        </p:blipFill>
        <p:spPr bwMode="auto">
          <a:xfrm>
            <a:off x="1475656" y="2924944"/>
            <a:ext cx="4680520" cy="3594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705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0728"/>
            <a:ext cx="8229600" cy="4389120"/>
          </a:xfrm>
        </p:spPr>
        <p:txBody>
          <a:bodyPr>
            <a:normAutofit lnSpcReduction="10000"/>
          </a:bodyPr>
          <a:lstStyle/>
          <a:p>
            <a:pPr algn="r" rtl="1"/>
            <a:r>
              <a:rPr lang="fa-IR" sz="2800" dirty="0">
                <a:cs typeface="B Mitra" pitchFamily="2" charset="-78"/>
              </a:rPr>
              <a:t> </a:t>
            </a:r>
            <a:r>
              <a:rPr lang="fa-IR" sz="2800" b="1" dirty="0" smtClean="0">
                <a:cs typeface="B Mitra" pitchFamily="2" charset="-78"/>
              </a:rPr>
              <a:t>باغ خانه</a:t>
            </a:r>
            <a:endParaRPr lang="en-US" sz="2800" b="1" dirty="0" smtClean="0">
              <a:cs typeface="B Mitra" pitchFamily="2" charset="-78"/>
            </a:endParaRPr>
          </a:p>
          <a:p>
            <a:pPr marL="0" indent="0" algn="just" rtl="1">
              <a:buNone/>
            </a:pPr>
            <a:r>
              <a:rPr lang="fa-IR" dirty="0">
                <a:cs typeface="B Mitra" pitchFamily="2" charset="-78"/>
              </a:rPr>
              <a:t>در شمار </a:t>
            </a:r>
            <a:r>
              <a:rPr lang="fa-IR" dirty="0">
                <a:solidFill>
                  <a:srgbClr val="FF0000"/>
                </a:solidFill>
                <a:cs typeface="B Mitra" pitchFamily="2" charset="-78"/>
              </a:rPr>
              <a:t>اندكي</a:t>
            </a:r>
            <a:r>
              <a:rPr lang="fa-IR" dirty="0">
                <a:cs typeface="B Mitra" pitchFamily="2" charset="-78"/>
              </a:rPr>
              <a:t> از </a:t>
            </a:r>
            <a:r>
              <a:rPr lang="fa-IR" dirty="0">
                <a:solidFill>
                  <a:srgbClr val="FF0000"/>
                </a:solidFill>
                <a:cs typeface="B Mitra" pitchFamily="2" charset="-78"/>
              </a:rPr>
              <a:t>خانه هاي بزرگ </a:t>
            </a:r>
            <a:r>
              <a:rPr lang="fa-IR" dirty="0">
                <a:cs typeface="B Mitra" pitchFamily="2" charset="-78"/>
              </a:rPr>
              <a:t>شهري واعيان نشين ، در </a:t>
            </a:r>
            <a:r>
              <a:rPr lang="fa-IR" dirty="0">
                <a:solidFill>
                  <a:srgbClr val="FF0000"/>
                </a:solidFill>
                <a:cs typeface="B Mitra" pitchFamily="2" charset="-78"/>
              </a:rPr>
              <a:t>بخشي</a:t>
            </a:r>
            <a:r>
              <a:rPr lang="fa-IR" dirty="0">
                <a:cs typeface="B Mitra" pitchFamily="2" charset="-78"/>
              </a:rPr>
              <a:t> از خانه </a:t>
            </a:r>
            <a:r>
              <a:rPr lang="fa-IR" dirty="0">
                <a:solidFill>
                  <a:srgbClr val="FF0000"/>
                </a:solidFill>
                <a:cs typeface="B Mitra" pitchFamily="2" charset="-78"/>
              </a:rPr>
              <a:t>باغي</a:t>
            </a:r>
            <a:r>
              <a:rPr lang="fa-IR" dirty="0">
                <a:cs typeface="B Mitra" pitchFamily="2" charset="-78"/>
              </a:rPr>
              <a:t> طراحي وساخته مي شد كه نحوه </a:t>
            </a:r>
            <a:r>
              <a:rPr lang="fa-IR" dirty="0">
                <a:solidFill>
                  <a:srgbClr val="FF0000"/>
                </a:solidFill>
                <a:cs typeface="B Mitra" pitchFamily="2" charset="-78"/>
              </a:rPr>
              <a:t>تركيب</a:t>
            </a:r>
            <a:r>
              <a:rPr lang="fa-IR" dirty="0">
                <a:cs typeface="B Mitra" pitchFamily="2" charset="-78"/>
              </a:rPr>
              <a:t> آن با </a:t>
            </a:r>
            <a:r>
              <a:rPr lang="fa-IR" dirty="0">
                <a:solidFill>
                  <a:srgbClr val="FF0000"/>
                </a:solidFill>
                <a:cs typeface="B Mitra" pitchFamily="2" charset="-78"/>
              </a:rPr>
              <a:t>فضاي خانه </a:t>
            </a:r>
            <a:r>
              <a:rPr lang="fa-IR" dirty="0">
                <a:cs typeface="B Mitra" pitchFamily="2" charset="-78"/>
              </a:rPr>
              <a:t>به صورت هايي </a:t>
            </a:r>
            <a:r>
              <a:rPr lang="fa-IR" dirty="0">
                <a:solidFill>
                  <a:srgbClr val="FF0000"/>
                </a:solidFill>
                <a:cs typeface="B Mitra" pitchFamily="2" charset="-78"/>
              </a:rPr>
              <a:t>متنوع</a:t>
            </a:r>
            <a:r>
              <a:rPr lang="fa-IR" dirty="0">
                <a:cs typeface="B Mitra" pitchFamily="2" charset="-78"/>
              </a:rPr>
              <a:t> انجام مي شد. در بعضي از موارد، </a:t>
            </a:r>
            <a:r>
              <a:rPr lang="fa-IR" dirty="0">
                <a:solidFill>
                  <a:srgbClr val="0070C0"/>
                </a:solidFill>
                <a:cs typeface="B Mitra" pitchFamily="2" charset="-78"/>
              </a:rPr>
              <a:t>باغ</a:t>
            </a:r>
            <a:r>
              <a:rPr lang="fa-IR" dirty="0">
                <a:cs typeface="B Mitra" pitchFamily="2" charset="-78"/>
              </a:rPr>
              <a:t> به شكلي </a:t>
            </a:r>
            <a:r>
              <a:rPr lang="fa-IR" dirty="0">
                <a:solidFill>
                  <a:srgbClr val="772A96"/>
                </a:solidFill>
                <a:cs typeface="B Mitra" pitchFamily="2" charset="-78"/>
              </a:rPr>
              <a:t>ساده</a:t>
            </a:r>
            <a:r>
              <a:rPr lang="fa-IR" dirty="0">
                <a:cs typeface="B Mitra" pitchFamily="2" charset="-78"/>
              </a:rPr>
              <a:t> ومتشكل از </a:t>
            </a:r>
            <a:r>
              <a:rPr lang="fa-IR" dirty="0">
                <a:solidFill>
                  <a:srgbClr val="0070C0"/>
                </a:solidFill>
                <a:cs typeface="B Mitra" pitchFamily="2" charset="-78"/>
              </a:rPr>
              <a:t>يك فضاي سبز در يك سمت </a:t>
            </a:r>
            <a:r>
              <a:rPr lang="fa-IR" dirty="0">
                <a:cs typeface="B Mitra" pitchFamily="2" charset="-78"/>
              </a:rPr>
              <a:t>خانه قرار داده مي شد </a:t>
            </a:r>
            <a:r>
              <a:rPr lang="fa-IR" dirty="0" smtClean="0">
                <a:cs typeface="B Mitra" pitchFamily="2" charset="-78"/>
              </a:rPr>
              <a:t>و</a:t>
            </a:r>
            <a:r>
              <a:rPr lang="en-US" dirty="0" smtClean="0">
                <a:solidFill>
                  <a:srgbClr val="0070C0"/>
                </a:solidFill>
                <a:cs typeface="B Mitra" pitchFamily="2" charset="-78"/>
              </a:rPr>
              <a:t> </a:t>
            </a:r>
            <a:r>
              <a:rPr lang="fa-IR" dirty="0" smtClean="0">
                <a:solidFill>
                  <a:srgbClr val="0070C0"/>
                </a:solidFill>
                <a:cs typeface="B Mitra" pitchFamily="2" charset="-78"/>
              </a:rPr>
              <a:t>ارتباط</a:t>
            </a:r>
            <a:r>
              <a:rPr lang="fa-IR" dirty="0" smtClean="0">
                <a:cs typeface="B Mitra" pitchFamily="2" charset="-78"/>
              </a:rPr>
              <a:t> </a:t>
            </a:r>
            <a:r>
              <a:rPr lang="fa-IR" dirty="0">
                <a:cs typeface="B Mitra" pitchFamily="2" charset="-78"/>
              </a:rPr>
              <a:t>آن دو با يك فضاي </a:t>
            </a:r>
            <a:r>
              <a:rPr lang="fa-IR" dirty="0">
                <a:solidFill>
                  <a:srgbClr val="0070C0"/>
                </a:solidFill>
                <a:cs typeface="B Mitra" pitchFamily="2" charset="-78"/>
              </a:rPr>
              <a:t>ورودي</a:t>
            </a:r>
            <a:r>
              <a:rPr lang="fa-IR" dirty="0">
                <a:cs typeface="B Mitra" pitchFamily="2" charset="-78"/>
              </a:rPr>
              <a:t> ميسر مي شد. </a:t>
            </a:r>
            <a:r>
              <a:rPr lang="fa-IR" dirty="0">
                <a:solidFill>
                  <a:srgbClr val="C00000"/>
                </a:solidFill>
                <a:cs typeface="B Mitra" pitchFamily="2" charset="-78"/>
              </a:rPr>
              <a:t>اما</a:t>
            </a:r>
            <a:r>
              <a:rPr lang="fa-IR" dirty="0">
                <a:cs typeface="B Mitra" pitchFamily="2" charset="-78"/>
              </a:rPr>
              <a:t> در يك </a:t>
            </a:r>
            <a:r>
              <a:rPr lang="fa-IR" dirty="0">
                <a:solidFill>
                  <a:srgbClr val="C00000"/>
                </a:solidFill>
                <a:cs typeface="B Mitra" pitchFamily="2" charset="-78"/>
              </a:rPr>
              <a:t>تركيب بسيار زيبا ومعمارانه</a:t>
            </a:r>
            <a:r>
              <a:rPr lang="fa-IR" dirty="0">
                <a:cs typeface="B Mitra" pitchFamily="2" charset="-78"/>
              </a:rPr>
              <a:t>، فضاهاي ساخته شده </a:t>
            </a:r>
            <a:r>
              <a:rPr lang="fa-IR" dirty="0">
                <a:solidFill>
                  <a:srgbClr val="C00000"/>
                </a:solidFill>
                <a:cs typeface="B Mitra" pitchFamily="2" charset="-78"/>
              </a:rPr>
              <a:t>خانه</a:t>
            </a:r>
            <a:r>
              <a:rPr lang="fa-IR" dirty="0">
                <a:cs typeface="B Mitra" pitchFamily="2" charset="-78"/>
              </a:rPr>
              <a:t> به صورتي </a:t>
            </a:r>
            <a:r>
              <a:rPr lang="fa-IR" dirty="0">
                <a:solidFill>
                  <a:srgbClr val="C00000"/>
                </a:solidFill>
                <a:cs typeface="B Mitra" pitchFamily="2" charset="-78"/>
              </a:rPr>
              <a:t>با</a:t>
            </a:r>
            <a:r>
              <a:rPr lang="fa-IR" dirty="0">
                <a:cs typeface="B Mitra" pitchFamily="2" charset="-78"/>
              </a:rPr>
              <a:t> فضاهاي </a:t>
            </a:r>
            <a:r>
              <a:rPr lang="fa-IR" dirty="0">
                <a:solidFill>
                  <a:srgbClr val="C00000"/>
                </a:solidFill>
                <a:cs typeface="B Mitra" pitchFamily="2" charset="-78"/>
              </a:rPr>
              <a:t>باغ</a:t>
            </a:r>
            <a:r>
              <a:rPr lang="fa-IR" dirty="0">
                <a:cs typeface="B Mitra" pitchFamily="2" charset="-78"/>
              </a:rPr>
              <a:t> </a:t>
            </a:r>
            <a:r>
              <a:rPr lang="fa-IR" dirty="0">
                <a:solidFill>
                  <a:srgbClr val="C00000"/>
                </a:solidFill>
                <a:cs typeface="B Mitra" pitchFamily="2" charset="-78"/>
              </a:rPr>
              <a:t>تركيب</a:t>
            </a:r>
            <a:r>
              <a:rPr lang="fa-IR" dirty="0">
                <a:cs typeface="B Mitra" pitchFamily="2" charset="-78"/>
              </a:rPr>
              <a:t> مي شد كه استفاده از </a:t>
            </a:r>
            <a:r>
              <a:rPr lang="fa-IR" dirty="0">
                <a:solidFill>
                  <a:srgbClr val="C00000"/>
                </a:solidFill>
                <a:cs typeface="B Mitra" pitchFamily="2" charset="-78"/>
              </a:rPr>
              <a:t>منظر</a:t>
            </a:r>
            <a:r>
              <a:rPr lang="fa-IR" dirty="0">
                <a:cs typeface="B Mitra" pitchFamily="2" charset="-78"/>
              </a:rPr>
              <a:t> وساير </a:t>
            </a:r>
            <a:r>
              <a:rPr lang="fa-IR" dirty="0">
                <a:solidFill>
                  <a:srgbClr val="C00000"/>
                </a:solidFill>
                <a:cs typeface="B Mitra" pitchFamily="2" charset="-78"/>
              </a:rPr>
              <a:t>كيفيت هاي فضايي </a:t>
            </a:r>
            <a:r>
              <a:rPr lang="fa-IR" dirty="0">
                <a:cs typeface="B Mitra" pitchFamily="2" charset="-78"/>
              </a:rPr>
              <a:t>باغ به بيشترين حد ممكن </a:t>
            </a:r>
            <a:r>
              <a:rPr lang="fa-IR" dirty="0">
                <a:solidFill>
                  <a:srgbClr val="C00000"/>
                </a:solidFill>
                <a:cs typeface="B Mitra" pitchFamily="2" charset="-78"/>
              </a:rPr>
              <a:t>افزايش</a:t>
            </a:r>
            <a:r>
              <a:rPr lang="fa-IR" dirty="0">
                <a:cs typeface="B Mitra" pitchFamily="2" charset="-78"/>
              </a:rPr>
              <a:t> مي يافت. </a:t>
            </a:r>
            <a:endParaRPr lang="en-US" dirty="0">
              <a:cs typeface="B Mitra" pitchFamily="2" charset="-78"/>
            </a:endParaRPr>
          </a:p>
          <a:p>
            <a:pPr algn="r" rtl="1"/>
            <a:endParaRPr lang="en-US" sz="2800" b="1" dirty="0">
              <a:cs typeface="B Mitra" pitchFamily="2" charset="-78"/>
            </a:endParaRPr>
          </a:p>
          <a:p>
            <a:endParaRPr lang="en-US" dirty="0"/>
          </a:p>
        </p:txBody>
      </p:sp>
    </p:spTree>
    <p:extLst>
      <p:ext uri="{BB962C8B-B14F-4D97-AF65-F5344CB8AC3E}">
        <p14:creationId xmlns:p14="http://schemas.microsoft.com/office/powerpoint/2010/main" val="3146381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8024" y="980728"/>
            <a:ext cx="3909120" cy="5544616"/>
          </a:xfrm>
          <a:ln w="76200">
            <a:solidFill>
              <a:schemeClr val="accent5">
                <a:lumMod val="50000"/>
              </a:schemeClr>
            </a:solidFill>
          </a:ln>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pPr algn="r" rtl="1"/>
            <a:r>
              <a:rPr lang="fa-IR" sz="2800" b="1" dirty="0" smtClean="0">
                <a:cs typeface="B Mitra" pitchFamily="2" charset="-78"/>
              </a:rPr>
              <a:t>باغ </a:t>
            </a:r>
            <a:r>
              <a:rPr lang="fa-IR" sz="2800" b="1" dirty="0">
                <a:cs typeface="B Mitra" pitchFamily="2" charset="-78"/>
              </a:rPr>
              <a:t>در كنار </a:t>
            </a:r>
            <a:r>
              <a:rPr lang="fa-IR" sz="2800" b="1" dirty="0" smtClean="0">
                <a:cs typeface="B Mitra" pitchFamily="2" charset="-78"/>
              </a:rPr>
              <a:t>رودخانه </a:t>
            </a:r>
            <a:endParaRPr lang="en-US" sz="2800" b="1" dirty="0" smtClean="0">
              <a:cs typeface="B Mitra" pitchFamily="2" charset="-78"/>
            </a:endParaRPr>
          </a:p>
          <a:p>
            <a:pPr algn="r" rtl="1"/>
            <a:endParaRPr lang="en-US" sz="2800" b="1" dirty="0">
              <a:cs typeface="B Mitra" pitchFamily="2" charset="-78"/>
            </a:endParaRPr>
          </a:p>
          <a:p>
            <a:pPr marL="0" indent="0" algn="just" rtl="1">
              <a:buNone/>
            </a:pPr>
            <a:r>
              <a:rPr lang="fa-IR" dirty="0">
                <a:cs typeface="B Mitra" pitchFamily="2" charset="-78"/>
              </a:rPr>
              <a:t>بسياري از </a:t>
            </a:r>
            <a:r>
              <a:rPr lang="fa-IR" dirty="0">
                <a:solidFill>
                  <a:srgbClr val="C00000"/>
                </a:solidFill>
                <a:cs typeface="B Mitra" pitchFamily="2" charset="-78"/>
              </a:rPr>
              <a:t>شهرهاي قديمي </a:t>
            </a:r>
            <a:r>
              <a:rPr lang="fa-IR" dirty="0">
                <a:cs typeface="B Mitra" pitchFamily="2" charset="-78"/>
              </a:rPr>
              <a:t>ايران در </a:t>
            </a:r>
            <a:r>
              <a:rPr lang="fa-IR" dirty="0">
                <a:solidFill>
                  <a:srgbClr val="C00000"/>
                </a:solidFill>
                <a:cs typeface="B Mitra" pitchFamily="2" charset="-78"/>
              </a:rPr>
              <a:t>كنار يا دوسوي</a:t>
            </a:r>
            <a:r>
              <a:rPr lang="fa-IR" dirty="0">
                <a:cs typeface="B Mitra" pitchFamily="2" charset="-78"/>
              </a:rPr>
              <a:t> رودخانه اي بزرگ يا متوسط شكل مي گرفتند </a:t>
            </a:r>
            <a:r>
              <a:rPr lang="fa-IR" dirty="0">
                <a:solidFill>
                  <a:srgbClr val="C00000"/>
                </a:solidFill>
                <a:cs typeface="B Mitra" pitchFamily="2" charset="-78"/>
              </a:rPr>
              <a:t>وتوسعه</a:t>
            </a:r>
            <a:r>
              <a:rPr lang="fa-IR" dirty="0">
                <a:cs typeface="B Mitra" pitchFamily="2" charset="-78"/>
              </a:rPr>
              <a:t> مي يافتند. در بعضي از مواردي كه </a:t>
            </a:r>
            <a:r>
              <a:rPr lang="fa-IR" dirty="0">
                <a:solidFill>
                  <a:srgbClr val="00B050"/>
                </a:solidFill>
                <a:cs typeface="B Mitra" pitchFamily="2" charset="-78"/>
              </a:rPr>
              <a:t>باغي</a:t>
            </a:r>
            <a:r>
              <a:rPr lang="fa-IR" dirty="0">
                <a:cs typeface="B Mitra" pitchFamily="2" charset="-78"/>
              </a:rPr>
              <a:t> در اينگونه </a:t>
            </a:r>
            <a:r>
              <a:rPr lang="fa-IR" dirty="0">
                <a:solidFill>
                  <a:srgbClr val="00B050"/>
                </a:solidFill>
                <a:cs typeface="B Mitra" pitchFamily="2" charset="-78"/>
              </a:rPr>
              <a:t>شهرها</a:t>
            </a:r>
            <a:r>
              <a:rPr lang="fa-IR" dirty="0">
                <a:cs typeface="B Mitra" pitchFamily="2" charset="-78"/>
              </a:rPr>
              <a:t> در كنار رودخانه ساخته مي شد، درصورت امكان ترجيح مي دادند كه عمارت </a:t>
            </a:r>
            <a:r>
              <a:rPr lang="fa-IR" dirty="0">
                <a:solidFill>
                  <a:srgbClr val="00B050"/>
                </a:solidFill>
                <a:cs typeface="B Mitra" pitchFamily="2" charset="-78"/>
              </a:rPr>
              <a:t>كوشك</a:t>
            </a:r>
            <a:r>
              <a:rPr lang="fa-IR" dirty="0">
                <a:cs typeface="B Mitra" pitchFamily="2" charset="-78"/>
              </a:rPr>
              <a:t> آن را به جاي آن كه در ميان باغ بسازند ، دركنار رودخانه بسازند وبه بهترين نحو ممكن از آن استفاده كنند. </a:t>
            </a:r>
            <a:endParaRPr lang="en-US" dirty="0">
              <a:cs typeface="B Mitra" pitchFamily="2" charset="-78"/>
            </a:endParaRPr>
          </a:p>
          <a:p>
            <a:endParaRPr lang="en-US" dirty="0">
              <a:cs typeface="B Mitra" pitchFamily="2" charset="-78"/>
            </a:endParaRPr>
          </a:p>
        </p:txBody>
      </p:sp>
      <p:pic>
        <p:nvPicPr>
          <p:cNvPr id="4" name="Picture 2" descr="C:\Users\5110\Pictures\4-9-2012\DSC00282.JPG"/>
          <p:cNvPicPr>
            <a:picLocks noChangeAspect="1" noChangeArrowheads="1"/>
          </p:cNvPicPr>
          <p:nvPr/>
        </p:nvPicPr>
        <p:blipFill>
          <a:blip r:embed="rId2" cstate="print"/>
          <a:srcRect l="46063" b="2179"/>
          <a:stretch>
            <a:fillRect/>
          </a:stretch>
        </p:blipFill>
        <p:spPr bwMode="auto">
          <a:xfrm>
            <a:off x="323528" y="980728"/>
            <a:ext cx="4076315" cy="5544616"/>
          </a:xfrm>
          <a:prstGeom prst="rect">
            <a:avLst/>
          </a:prstGeom>
          <a:solidFill>
            <a:srgbClr val="FFFFFF">
              <a:shade val="85000"/>
            </a:srgbClr>
          </a:solidFill>
          <a:ln w="76200" cap="rnd">
            <a:solidFill>
              <a:schemeClr val="accent5">
                <a:lumMod val="50000"/>
              </a:schemeClr>
            </a:solidFill>
          </a:ln>
          <a:effectLst>
            <a:outerShdw blurRad="50800" dist="38100" dir="2700000" algn="tl"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27345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5110\Pictures\4-9-2012\DSC00323.JPG"/>
          <p:cNvPicPr>
            <a:picLocks noChangeAspect="1" noChangeArrowheads="1"/>
          </p:cNvPicPr>
          <p:nvPr/>
        </p:nvPicPr>
        <p:blipFill>
          <a:blip r:embed="rId2" cstate="print"/>
          <a:srcRect l="50788" t="14300" r="-12" b="-1050"/>
          <a:stretch>
            <a:fillRect/>
          </a:stretch>
        </p:blipFill>
        <p:spPr bwMode="auto">
          <a:xfrm>
            <a:off x="3635896" y="188640"/>
            <a:ext cx="5400600" cy="65672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descr="C:\Users\5110\Pictures\4-9-2012\DSC00282.JPG"/>
          <p:cNvPicPr>
            <a:picLocks noChangeAspect="1" noChangeArrowheads="1"/>
          </p:cNvPicPr>
          <p:nvPr/>
        </p:nvPicPr>
        <p:blipFill>
          <a:blip r:embed="rId3" cstate="print"/>
          <a:srcRect l="46063" b="2179"/>
          <a:stretch>
            <a:fillRect/>
          </a:stretch>
        </p:blipFill>
        <p:spPr bwMode="auto">
          <a:xfrm>
            <a:off x="107504" y="188640"/>
            <a:ext cx="3441045" cy="6480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1149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52128"/>
          </a:xfrm>
        </p:spPr>
        <p:txBody>
          <a:bodyPr>
            <a:normAutofit/>
          </a:bodyPr>
          <a:lstStyle/>
          <a:p>
            <a:pPr algn="r"/>
            <a:r>
              <a:rPr lang="fa-IR" sz="3200" b="1" dirty="0">
                <a:solidFill>
                  <a:srgbClr val="00B050"/>
                </a:solidFill>
                <a:cs typeface="B Mitra" pitchFamily="2" charset="-78"/>
              </a:rPr>
              <a:t>معرفي فضاهاي </a:t>
            </a:r>
            <a:r>
              <a:rPr lang="fa-IR" sz="3200" b="1" dirty="0">
                <a:cs typeface="B Mitra" pitchFamily="2" charset="-78"/>
              </a:rPr>
              <a:t>كالبدي </a:t>
            </a:r>
            <a:r>
              <a:rPr lang="fa-IR" sz="3200" b="1" dirty="0">
                <a:solidFill>
                  <a:srgbClr val="00B050"/>
                </a:solidFill>
                <a:cs typeface="B Mitra" pitchFamily="2" charset="-78"/>
              </a:rPr>
              <a:t>باغ</a:t>
            </a:r>
            <a:r>
              <a:rPr lang="fa-IR" sz="3200" b="1" dirty="0">
                <a:cs typeface="B Mitra" pitchFamily="2" charset="-78"/>
              </a:rPr>
              <a:t> ها :</a:t>
            </a:r>
            <a:r>
              <a:rPr lang="en-US" sz="3200" dirty="0">
                <a:cs typeface="B Mitra" pitchFamily="2" charset="-78"/>
              </a:rPr>
              <a:t/>
            </a:r>
            <a:br>
              <a:rPr lang="en-US" sz="3200" dirty="0">
                <a:cs typeface="B Mitra" pitchFamily="2" charset="-78"/>
              </a:rPr>
            </a:br>
            <a:endParaRPr lang="en-US" sz="3200" dirty="0">
              <a:cs typeface="B Mitra" pitchFamily="2" charset="-78"/>
            </a:endParaRPr>
          </a:p>
        </p:txBody>
      </p:sp>
      <p:sp>
        <p:nvSpPr>
          <p:cNvPr id="3" name="Content Placeholder 2"/>
          <p:cNvSpPr>
            <a:spLocks noGrp="1"/>
          </p:cNvSpPr>
          <p:nvPr>
            <p:ph idx="1"/>
          </p:nvPr>
        </p:nvSpPr>
        <p:spPr>
          <a:xfrm>
            <a:off x="251520" y="1612739"/>
            <a:ext cx="8445624" cy="1872208"/>
          </a:xfrm>
        </p:spPr>
        <p:txBody>
          <a:bodyPr>
            <a:noAutofit/>
          </a:bodyPr>
          <a:lstStyle/>
          <a:p>
            <a:pPr marL="0" indent="0" algn="just" rtl="1">
              <a:buNone/>
            </a:pPr>
            <a:r>
              <a:rPr lang="fa-IR" b="1" dirty="0"/>
              <a:t>عمارت </a:t>
            </a:r>
            <a:r>
              <a:rPr lang="fa-IR" b="1" dirty="0">
                <a:solidFill>
                  <a:srgbClr val="00B050"/>
                </a:solidFill>
              </a:rPr>
              <a:t>سردر</a:t>
            </a:r>
            <a:r>
              <a:rPr lang="fa-IR" b="1" dirty="0"/>
              <a:t>:</a:t>
            </a:r>
            <a:endParaRPr lang="en-US" dirty="0"/>
          </a:p>
          <a:p>
            <a:pPr marL="0" indent="0" algn="just" rtl="1">
              <a:buNone/>
            </a:pPr>
            <a:r>
              <a:rPr lang="fa-IR" dirty="0" smtClean="0">
                <a:cs typeface="B Mitra" pitchFamily="2" charset="-78"/>
              </a:rPr>
              <a:t>در </a:t>
            </a:r>
            <a:r>
              <a:rPr lang="fa-IR" dirty="0">
                <a:cs typeface="B Mitra" pitchFamily="2" charset="-78"/>
              </a:rPr>
              <a:t>بسياري از باغ هاي </a:t>
            </a:r>
            <a:r>
              <a:rPr lang="fa-IR" dirty="0">
                <a:solidFill>
                  <a:srgbClr val="00B050"/>
                </a:solidFill>
                <a:cs typeface="B Mitra" pitchFamily="2" charset="-78"/>
              </a:rPr>
              <a:t>سكونتگاهي</a:t>
            </a:r>
            <a:r>
              <a:rPr lang="fa-IR" dirty="0">
                <a:cs typeface="B Mitra" pitchFamily="2" charset="-78"/>
              </a:rPr>
              <a:t>، </a:t>
            </a:r>
            <a:r>
              <a:rPr lang="fa-IR" dirty="0">
                <a:solidFill>
                  <a:srgbClr val="FF0000"/>
                </a:solidFill>
                <a:cs typeface="B Mitra" pitchFamily="2" charset="-78"/>
              </a:rPr>
              <a:t>حكومتي وسكونتگاهي </a:t>
            </a:r>
            <a:r>
              <a:rPr lang="fa-IR" dirty="0">
                <a:cs typeface="B Mitra" pitchFamily="2" charset="-78"/>
              </a:rPr>
              <a:t>– </a:t>
            </a:r>
            <a:r>
              <a:rPr lang="fa-IR" dirty="0">
                <a:solidFill>
                  <a:srgbClr val="00B050"/>
                </a:solidFill>
                <a:cs typeface="B Mitra" pitchFamily="2" charset="-78"/>
              </a:rPr>
              <a:t>حكومتي</a:t>
            </a:r>
            <a:r>
              <a:rPr lang="fa-IR" dirty="0">
                <a:cs typeface="B Mitra" pitchFamily="2" charset="-78"/>
              </a:rPr>
              <a:t> </a:t>
            </a:r>
            <a:r>
              <a:rPr lang="fa-IR" dirty="0">
                <a:solidFill>
                  <a:srgbClr val="772A96"/>
                </a:solidFill>
                <a:cs typeface="B Mitra" pitchFamily="2" charset="-78"/>
              </a:rPr>
              <a:t>عمارتي در فضاي ورودي</a:t>
            </a:r>
            <a:r>
              <a:rPr lang="fa-IR" dirty="0">
                <a:cs typeface="B Mitra" pitchFamily="2" charset="-78"/>
              </a:rPr>
              <a:t> ساخته مي شد كه در بيشتر موارد محل استقرار </a:t>
            </a:r>
            <a:r>
              <a:rPr lang="fa-IR" dirty="0">
                <a:solidFill>
                  <a:srgbClr val="00B0F0"/>
                </a:solidFill>
                <a:cs typeface="B Mitra" pitchFamily="2" charset="-78"/>
              </a:rPr>
              <a:t>وسكونت نگهبانان</a:t>
            </a:r>
            <a:r>
              <a:rPr lang="fa-IR" dirty="0">
                <a:cs typeface="B Mitra" pitchFamily="2" charset="-78"/>
              </a:rPr>
              <a:t> ، </a:t>
            </a:r>
            <a:r>
              <a:rPr lang="fa-IR" dirty="0">
                <a:solidFill>
                  <a:srgbClr val="00B0F0"/>
                </a:solidFill>
                <a:cs typeface="B Mitra" pitchFamily="2" charset="-78"/>
              </a:rPr>
              <a:t>باغبانان</a:t>
            </a:r>
            <a:r>
              <a:rPr lang="fa-IR" dirty="0">
                <a:cs typeface="B Mitra" pitchFamily="2" charset="-78"/>
              </a:rPr>
              <a:t> وساير </a:t>
            </a:r>
            <a:r>
              <a:rPr lang="fa-IR" dirty="0">
                <a:solidFill>
                  <a:srgbClr val="00B0F0"/>
                </a:solidFill>
                <a:cs typeface="B Mitra" pitchFamily="2" charset="-78"/>
              </a:rPr>
              <a:t>كاركنان خدماتي </a:t>
            </a:r>
            <a:r>
              <a:rPr lang="fa-IR" dirty="0">
                <a:cs typeface="B Mitra" pitchFamily="2" charset="-78"/>
              </a:rPr>
              <a:t>باغ ها بود. </a:t>
            </a:r>
            <a:endParaRPr lang="en-US" dirty="0">
              <a:cs typeface="B Mitra" pitchFamily="2" charset="-78"/>
            </a:endParaRPr>
          </a:p>
        </p:txBody>
      </p:sp>
      <p:pic>
        <p:nvPicPr>
          <p:cNvPr id="4" name="Content Placeholder 3" descr="DSC00985 - Copy.JPG"/>
          <p:cNvPicPr>
            <a:picLocks noChangeAspect="1"/>
          </p:cNvPicPr>
          <p:nvPr/>
        </p:nvPicPr>
        <p:blipFill>
          <a:blip r:embed="rId2" cstate="print"/>
          <a:stretch>
            <a:fillRect/>
          </a:stretch>
        </p:blipFill>
        <p:spPr>
          <a:xfrm>
            <a:off x="-156626" y="2548843"/>
            <a:ext cx="2784409" cy="4618642"/>
          </a:xfrm>
          <a:prstGeom prst="rect">
            <a:avLst/>
          </a:prstGeom>
        </p:spPr>
      </p:pic>
      <p:sp>
        <p:nvSpPr>
          <p:cNvPr id="5" name="Rectangle 4"/>
          <p:cNvSpPr/>
          <p:nvPr/>
        </p:nvSpPr>
        <p:spPr>
          <a:xfrm>
            <a:off x="2519339" y="3356992"/>
            <a:ext cx="6405497" cy="3693319"/>
          </a:xfrm>
          <a:prstGeom prst="rect">
            <a:avLst/>
          </a:prstGeom>
        </p:spPr>
        <p:txBody>
          <a:bodyPr wrap="square">
            <a:spAutoFit/>
          </a:bodyPr>
          <a:lstStyle/>
          <a:p>
            <a:pPr algn="just" rtl="1"/>
            <a:r>
              <a:rPr lang="fa-IR" sz="2600" dirty="0">
                <a:cs typeface="B Mitra" pitchFamily="2" charset="-78"/>
              </a:rPr>
              <a:t>در بسياري از باغ هاي </a:t>
            </a:r>
            <a:r>
              <a:rPr lang="fa-IR" sz="2600" dirty="0">
                <a:solidFill>
                  <a:srgbClr val="772A96"/>
                </a:solidFill>
                <a:cs typeface="B Mitra" pitchFamily="2" charset="-78"/>
              </a:rPr>
              <a:t>سكونتگاهي</a:t>
            </a:r>
            <a:r>
              <a:rPr lang="fa-IR" sz="2600" dirty="0">
                <a:cs typeface="B Mitra" pitchFamily="2" charset="-78"/>
              </a:rPr>
              <a:t> – </a:t>
            </a:r>
            <a:r>
              <a:rPr lang="fa-IR" sz="2600" dirty="0">
                <a:solidFill>
                  <a:srgbClr val="772A96"/>
                </a:solidFill>
                <a:cs typeface="B Mitra" pitchFamily="2" charset="-78"/>
              </a:rPr>
              <a:t>حكومتي</a:t>
            </a:r>
            <a:r>
              <a:rPr lang="fa-IR" sz="2600" dirty="0">
                <a:cs typeface="B Mitra" pitchFamily="2" charset="-78"/>
              </a:rPr>
              <a:t> از عمارتي كه درمحل سردر باغ قرار داشت به عنوان </a:t>
            </a:r>
            <a:r>
              <a:rPr lang="fa-IR" sz="2600" dirty="0">
                <a:solidFill>
                  <a:srgbClr val="772A96"/>
                </a:solidFill>
                <a:cs typeface="B Mitra" pitchFamily="2" charset="-78"/>
              </a:rPr>
              <a:t>ساختمان ديواني وحكومتي </a:t>
            </a:r>
            <a:r>
              <a:rPr lang="fa-IR" sz="2600" dirty="0">
                <a:cs typeface="B Mitra" pitchFamily="2" charset="-78"/>
              </a:rPr>
              <a:t>استفاده مي كردند، زيرا در اين </a:t>
            </a:r>
            <a:r>
              <a:rPr lang="fa-IR" sz="2600" dirty="0">
                <a:solidFill>
                  <a:srgbClr val="772A96"/>
                </a:solidFill>
                <a:cs typeface="B Mitra" pitchFamily="2" charset="-78"/>
              </a:rPr>
              <a:t>حالت حكام و ديوان سالاران</a:t>
            </a:r>
            <a:r>
              <a:rPr lang="fa-IR" sz="2600" dirty="0">
                <a:cs typeface="B Mitra" pitchFamily="2" charset="-78"/>
              </a:rPr>
              <a:t> می توانستند در همان عمارت كه </a:t>
            </a:r>
            <a:r>
              <a:rPr lang="fa-IR" sz="2600" dirty="0">
                <a:solidFill>
                  <a:srgbClr val="772A96"/>
                </a:solidFill>
                <a:cs typeface="B Mitra" pitchFamily="2" charset="-78"/>
              </a:rPr>
              <a:t>يك سمت آن داخل باغ وسمت ديگر آن دركنار يك معبر يا ميدان </a:t>
            </a:r>
            <a:r>
              <a:rPr lang="fa-IR" sz="2600" dirty="0">
                <a:cs typeface="B Mitra" pitchFamily="2" charset="-78"/>
              </a:rPr>
              <a:t>قرار داشت، به </a:t>
            </a:r>
            <a:r>
              <a:rPr lang="fa-IR" sz="2600" dirty="0">
                <a:solidFill>
                  <a:srgbClr val="FF0000"/>
                </a:solidFill>
                <a:cs typeface="B Mitra" pitchFamily="2" charset="-78"/>
              </a:rPr>
              <a:t>امور ديواني </a:t>
            </a:r>
            <a:r>
              <a:rPr lang="fa-IR" sz="2600" dirty="0">
                <a:cs typeface="B Mitra" pitchFamily="2" charset="-78"/>
              </a:rPr>
              <a:t>رسيدگي كنند وبه اين ترتيب لازم نبود كه </a:t>
            </a:r>
            <a:r>
              <a:rPr lang="fa-IR" sz="2600" dirty="0">
                <a:solidFill>
                  <a:srgbClr val="FF0000"/>
                </a:solidFill>
                <a:cs typeface="B Mitra" pitchFamily="2" charset="-78"/>
              </a:rPr>
              <a:t>مراجعه كنندگان </a:t>
            </a:r>
            <a:r>
              <a:rPr lang="fa-IR" sz="2600" dirty="0">
                <a:cs typeface="B Mitra" pitchFamily="2" charset="-78"/>
              </a:rPr>
              <a:t>به </a:t>
            </a:r>
            <a:r>
              <a:rPr lang="fa-IR" sz="2600" dirty="0">
                <a:solidFill>
                  <a:srgbClr val="FF0000"/>
                </a:solidFill>
                <a:cs typeface="B Mitra" pitchFamily="2" charset="-78"/>
              </a:rPr>
              <a:t>درون</a:t>
            </a:r>
            <a:r>
              <a:rPr lang="fa-IR" sz="2600" dirty="0">
                <a:cs typeface="B Mitra" pitchFamily="2" charset="-78"/>
              </a:rPr>
              <a:t> عرضه داخلي باغ وارد شوند و درنتيجه </a:t>
            </a:r>
            <a:r>
              <a:rPr lang="fa-IR" sz="2600" dirty="0">
                <a:solidFill>
                  <a:srgbClr val="FF0000"/>
                </a:solidFill>
                <a:cs typeface="B Mitra" pitchFamily="2" charset="-78"/>
              </a:rPr>
              <a:t>حريم عرصه هاي داخلي </a:t>
            </a:r>
            <a:r>
              <a:rPr lang="fa-IR" sz="2600" dirty="0">
                <a:cs typeface="B Mitra" pitchFamily="2" charset="-78"/>
              </a:rPr>
              <a:t>به خوبي </a:t>
            </a:r>
            <a:r>
              <a:rPr lang="fa-IR" sz="2600" dirty="0">
                <a:solidFill>
                  <a:srgbClr val="FF0000"/>
                </a:solidFill>
                <a:cs typeface="B Mitra" pitchFamily="2" charset="-78"/>
              </a:rPr>
              <a:t>حفظ</a:t>
            </a:r>
            <a:r>
              <a:rPr lang="fa-IR" sz="2600" dirty="0">
                <a:cs typeface="B Mitra" pitchFamily="2" charset="-78"/>
              </a:rPr>
              <a:t> مي شد وعرصه امور </a:t>
            </a:r>
            <a:r>
              <a:rPr lang="fa-IR" sz="2600" dirty="0">
                <a:solidFill>
                  <a:srgbClr val="FF0000"/>
                </a:solidFill>
                <a:cs typeface="B Mitra" pitchFamily="2" charset="-78"/>
              </a:rPr>
              <a:t>ديواني</a:t>
            </a:r>
            <a:r>
              <a:rPr lang="fa-IR" sz="2600" dirty="0">
                <a:cs typeface="B Mitra" pitchFamily="2" charset="-78"/>
              </a:rPr>
              <a:t> از عرصه مربوط به </a:t>
            </a:r>
            <a:r>
              <a:rPr lang="fa-IR" sz="2600" dirty="0">
                <a:solidFill>
                  <a:srgbClr val="FF0000"/>
                </a:solidFill>
                <a:cs typeface="B Mitra" pitchFamily="2" charset="-78"/>
              </a:rPr>
              <a:t>سكونت</a:t>
            </a:r>
            <a:r>
              <a:rPr lang="fa-IR" sz="2600" dirty="0">
                <a:cs typeface="B Mitra" pitchFamily="2" charset="-78"/>
              </a:rPr>
              <a:t> </a:t>
            </a:r>
            <a:r>
              <a:rPr lang="fa-IR" sz="2600" dirty="0">
                <a:solidFill>
                  <a:srgbClr val="00B050"/>
                </a:solidFill>
                <a:cs typeface="B Mitra" pitchFamily="2" charset="-78"/>
              </a:rPr>
              <a:t>متمايز</a:t>
            </a:r>
            <a:r>
              <a:rPr lang="fa-IR" sz="2600" dirty="0">
                <a:cs typeface="B Mitra" pitchFamily="2" charset="-78"/>
              </a:rPr>
              <a:t> مي شد. </a:t>
            </a:r>
            <a:endParaRPr lang="en-US" sz="2600" dirty="0">
              <a:cs typeface="B Mitra" pitchFamily="2" charset="-78"/>
            </a:endParaRPr>
          </a:p>
          <a:p>
            <a:pPr algn="just"/>
            <a:endParaRPr lang="en-US" sz="2600" dirty="0">
              <a:cs typeface="B Mitra" pitchFamily="2" charset="-78"/>
            </a:endParaRPr>
          </a:p>
        </p:txBody>
      </p:sp>
      <p:sp>
        <p:nvSpPr>
          <p:cNvPr id="6" name="Rectangle 5"/>
          <p:cNvSpPr/>
          <p:nvPr/>
        </p:nvSpPr>
        <p:spPr>
          <a:xfrm>
            <a:off x="971600" y="6453336"/>
            <a:ext cx="504056" cy="4046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716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3848" y="476672"/>
            <a:ext cx="5709320" cy="6264696"/>
          </a:xfrm>
        </p:spPr>
        <p:style>
          <a:lnRef idx="2">
            <a:schemeClr val="accent1"/>
          </a:lnRef>
          <a:fillRef idx="1">
            <a:schemeClr val="lt1"/>
          </a:fillRef>
          <a:effectRef idx="0">
            <a:schemeClr val="accent1"/>
          </a:effectRef>
          <a:fontRef idx="minor">
            <a:schemeClr val="dk1"/>
          </a:fontRef>
        </p:style>
        <p:txBody>
          <a:bodyPr>
            <a:noAutofit/>
          </a:bodyPr>
          <a:lstStyle/>
          <a:p>
            <a:pPr marL="0" indent="0" algn="just" rtl="1">
              <a:buNone/>
            </a:pPr>
            <a:r>
              <a:rPr lang="fa-IR" b="1" dirty="0">
                <a:cs typeface="B Mitra" pitchFamily="2" charset="-78"/>
              </a:rPr>
              <a:t>عمارت </a:t>
            </a:r>
            <a:r>
              <a:rPr lang="fa-IR" b="1" dirty="0">
                <a:solidFill>
                  <a:srgbClr val="00B050"/>
                </a:solidFill>
                <a:cs typeface="B Mitra" pitchFamily="2" charset="-78"/>
              </a:rPr>
              <a:t>اندروني</a:t>
            </a:r>
            <a:r>
              <a:rPr lang="fa-IR" b="1" dirty="0">
                <a:cs typeface="B Mitra" pitchFamily="2" charset="-78"/>
              </a:rPr>
              <a:t> </a:t>
            </a:r>
            <a:r>
              <a:rPr lang="fa-IR" b="1" dirty="0" smtClean="0">
                <a:cs typeface="B Mitra" pitchFamily="2" charset="-78"/>
              </a:rPr>
              <a:t>: </a:t>
            </a:r>
            <a:endParaRPr lang="en-US" dirty="0">
              <a:cs typeface="B Mitra" pitchFamily="2" charset="-78"/>
            </a:endParaRPr>
          </a:p>
          <a:p>
            <a:pPr marL="0" indent="0" algn="just" rtl="1">
              <a:buNone/>
            </a:pPr>
            <a:r>
              <a:rPr lang="fa-IR" dirty="0">
                <a:cs typeface="B Mitra" pitchFamily="2" charset="-78"/>
              </a:rPr>
              <a:t>درانواع باغ هاي </a:t>
            </a:r>
            <a:r>
              <a:rPr lang="fa-IR" dirty="0">
                <a:solidFill>
                  <a:srgbClr val="FF0000"/>
                </a:solidFill>
                <a:cs typeface="B Mitra" pitchFamily="2" charset="-78"/>
              </a:rPr>
              <a:t>سكونتگاهي</a:t>
            </a:r>
            <a:r>
              <a:rPr lang="fa-IR" dirty="0">
                <a:cs typeface="B Mitra" pitchFamily="2" charset="-78"/>
              </a:rPr>
              <a:t>، به ويژه باغ هاي </a:t>
            </a:r>
            <a:r>
              <a:rPr lang="fa-IR" dirty="0">
                <a:solidFill>
                  <a:srgbClr val="FF0000"/>
                </a:solidFill>
                <a:cs typeface="B Mitra" pitchFamily="2" charset="-78"/>
              </a:rPr>
              <a:t>سكونتگاهي – حكومتي</a:t>
            </a:r>
            <a:r>
              <a:rPr lang="fa-IR" dirty="0">
                <a:cs typeface="B Mitra" pitchFamily="2" charset="-78"/>
              </a:rPr>
              <a:t> </a:t>
            </a:r>
            <a:r>
              <a:rPr lang="fa-IR" dirty="0">
                <a:solidFill>
                  <a:srgbClr val="0070C0"/>
                </a:solidFill>
                <a:cs typeface="B Mitra" pitchFamily="2" charset="-78"/>
              </a:rPr>
              <a:t>يك يا چند عمارت براي سكونت دائمي </a:t>
            </a:r>
            <a:r>
              <a:rPr lang="fa-IR" dirty="0">
                <a:cs typeface="B Mitra" pitchFamily="2" charset="-78"/>
              </a:rPr>
              <a:t>در نظر گرفته مي شدكه غالباً آن را </a:t>
            </a:r>
            <a:r>
              <a:rPr lang="fa-IR" dirty="0">
                <a:solidFill>
                  <a:srgbClr val="0070C0"/>
                </a:solidFill>
                <a:cs typeface="B Mitra" pitchFamily="2" charset="-78"/>
              </a:rPr>
              <a:t>اندروني</a:t>
            </a:r>
            <a:r>
              <a:rPr lang="fa-IR" dirty="0">
                <a:cs typeface="B Mitra" pitchFamily="2" charset="-78"/>
              </a:rPr>
              <a:t> مي ناميدند، زيرا به گونه اي طراحي وساخته مي شد كه از لحاظ </a:t>
            </a:r>
            <a:r>
              <a:rPr lang="fa-IR" dirty="0">
                <a:solidFill>
                  <a:srgbClr val="0070C0"/>
                </a:solidFill>
                <a:cs typeface="B Mitra" pitchFamily="2" charset="-78"/>
              </a:rPr>
              <a:t>اجتماعي وكالبدي </a:t>
            </a:r>
            <a:r>
              <a:rPr lang="fa-IR" dirty="0">
                <a:cs typeface="B Mitra" pitchFamily="2" charset="-78"/>
              </a:rPr>
              <a:t>داراي </a:t>
            </a:r>
            <a:r>
              <a:rPr lang="fa-IR" dirty="0">
                <a:solidFill>
                  <a:srgbClr val="0070C0"/>
                </a:solidFill>
                <a:cs typeface="B Mitra" pitchFamily="2" charset="-78"/>
              </a:rPr>
              <a:t>حريم مشخص </a:t>
            </a:r>
            <a:r>
              <a:rPr lang="fa-IR" dirty="0">
                <a:cs typeface="B Mitra" pitchFamily="2" charset="-78"/>
              </a:rPr>
              <a:t>ومعيني بود به </a:t>
            </a:r>
            <a:r>
              <a:rPr lang="fa-IR" dirty="0" smtClean="0">
                <a:cs typeface="B Mitra" pitchFamily="2" charset="-78"/>
              </a:rPr>
              <a:t>نحوي </a:t>
            </a:r>
            <a:r>
              <a:rPr lang="fa-IR" dirty="0">
                <a:cs typeface="B Mitra" pitchFamily="2" charset="-78"/>
              </a:rPr>
              <a:t>كه </a:t>
            </a:r>
            <a:r>
              <a:rPr lang="fa-IR" dirty="0">
                <a:solidFill>
                  <a:srgbClr val="FF0000"/>
                </a:solidFill>
                <a:cs typeface="B Mitra" pitchFamily="2" charset="-78"/>
              </a:rPr>
              <a:t>اگر</a:t>
            </a:r>
            <a:r>
              <a:rPr lang="fa-IR" dirty="0">
                <a:cs typeface="B Mitra" pitchFamily="2" charset="-78"/>
              </a:rPr>
              <a:t> در </a:t>
            </a:r>
            <a:r>
              <a:rPr lang="fa-IR" dirty="0">
                <a:solidFill>
                  <a:srgbClr val="FF0000"/>
                </a:solidFill>
                <a:cs typeface="B Mitra" pitchFamily="2" charset="-78"/>
              </a:rPr>
              <a:t>فضاي كوشك باغ سكونتگاهي – حكومتي </a:t>
            </a:r>
            <a:r>
              <a:rPr lang="fa-IR" dirty="0">
                <a:cs typeface="B Mitra" pitchFamily="2" charset="-78"/>
              </a:rPr>
              <a:t>مجلس </a:t>
            </a:r>
            <a:r>
              <a:rPr lang="fa-IR" dirty="0">
                <a:solidFill>
                  <a:srgbClr val="FF0000"/>
                </a:solidFill>
                <a:cs typeface="B Mitra" pitchFamily="2" charset="-78"/>
              </a:rPr>
              <a:t>ميهماني</a:t>
            </a:r>
            <a:r>
              <a:rPr lang="fa-IR" dirty="0">
                <a:cs typeface="B Mitra" pitchFamily="2" charset="-78"/>
              </a:rPr>
              <a:t> برپا بود واز افراد </a:t>
            </a:r>
            <a:r>
              <a:rPr lang="fa-IR" dirty="0">
                <a:solidFill>
                  <a:srgbClr val="FF0000"/>
                </a:solidFill>
                <a:cs typeface="B Mitra" pitchFamily="2" charset="-78"/>
              </a:rPr>
              <a:t>نامحرم</a:t>
            </a:r>
            <a:r>
              <a:rPr lang="fa-IR" dirty="0">
                <a:cs typeface="B Mitra" pitchFamily="2" charset="-78"/>
              </a:rPr>
              <a:t> در آنجا پذيرايي مي شد، خلوت و حريم عرصع </a:t>
            </a:r>
            <a:r>
              <a:rPr lang="fa-IR" dirty="0">
                <a:solidFill>
                  <a:srgbClr val="FF0000"/>
                </a:solidFill>
                <a:cs typeface="B Mitra" pitchFamily="2" charset="-78"/>
              </a:rPr>
              <a:t>اندروني</a:t>
            </a:r>
            <a:r>
              <a:rPr lang="fa-IR" dirty="0">
                <a:cs typeface="B Mitra" pitchFamily="2" charset="-78"/>
              </a:rPr>
              <a:t> حفظ مي شد وبه اين ترتيب زندگي خانوادگي افراد در آنجا بدون اشكال تداوم مي يافت. </a:t>
            </a:r>
            <a:endParaRPr lang="en-US" dirty="0">
              <a:cs typeface="B Mitra" pitchFamily="2" charset="-78"/>
            </a:endParaRPr>
          </a:p>
          <a:p>
            <a:pPr marL="0" indent="0" algn="just" rtl="1">
              <a:buNone/>
            </a:pPr>
            <a:r>
              <a:rPr lang="fa-IR" dirty="0">
                <a:cs typeface="B Mitra" pitchFamily="2" charset="-78"/>
              </a:rPr>
              <a:t>براي حفظ محرميت ومتمايز ساختن حريم اندروني از ساير بخشهاي باغ غالباً اندروني را در يك سمت باغ به نحوي طراحي </a:t>
            </a:r>
            <a:r>
              <a:rPr lang="fa-IR" dirty="0">
                <a:solidFill>
                  <a:schemeClr val="tx1"/>
                </a:solidFill>
                <a:cs typeface="B Mitra" pitchFamily="2" charset="-78"/>
              </a:rPr>
              <a:t>واحداث مي كردند كه از ساير بخشها متمايز ومحفوظ باشد. در اين حالت غالباً يك يا چند فضاي بازمركزي ، محصور يا نيمه محصور براي اندروني درنظر گرفته مي شد. </a:t>
            </a:r>
            <a:endParaRPr lang="en-US" dirty="0">
              <a:solidFill>
                <a:schemeClr val="tx1"/>
              </a:solidFill>
              <a:cs typeface="B Mitra" pitchFamily="2" charset="-78"/>
            </a:endParaRPr>
          </a:p>
          <a:p>
            <a:pPr marL="0" indent="0" algn="just">
              <a:buNone/>
            </a:pPr>
            <a:endParaRPr lang="en-US" dirty="0">
              <a:cs typeface="B Mitra" pitchFamily="2" charset="-78"/>
            </a:endParaRPr>
          </a:p>
        </p:txBody>
      </p:sp>
      <p:pic>
        <p:nvPicPr>
          <p:cNvPr id="4" name="Content Placeholder 3" descr="DSC00985 - Copy.JPG"/>
          <p:cNvPicPr>
            <a:picLocks noChangeAspect="1"/>
          </p:cNvPicPr>
          <p:nvPr/>
        </p:nvPicPr>
        <p:blipFill>
          <a:blip r:embed="rId2" cstate="print"/>
          <a:stretch>
            <a:fillRect/>
          </a:stretch>
        </p:blipFill>
        <p:spPr>
          <a:xfrm>
            <a:off x="-52079" y="1844824"/>
            <a:ext cx="3255927" cy="4752528"/>
          </a:xfrm>
          <a:prstGeom prst="rect">
            <a:avLst/>
          </a:prstGeom>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502607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35896" y="584875"/>
            <a:ext cx="5205264" cy="4389120"/>
          </a:xfrm>
        </p:spPr>
        <p:txBody>
          <a:bodyPr>
            <a:noAutofit/>
          </a:bodyPr>
          <a:lstStyle/>
          <a:p>
            <a:pPr marL="0" indent="0" algn="just" rtl="1">
              <a:buNone/>
            </a:pPr>
            <a:r>
              <a:rPr lang="fa-IR" b="1" dirty="0">
                <a:cs typeface="B Mitra" pitchFamily="2" charset="-78"/>
              </a:rPr>
              <a:t>فضاهاي خدماتي </a:t>
            </a:r>
            <a:r>
              <a:rPr lang="fa-IR" b="1" dirty="0" smtClean="0">
                <a:cs typeface="B Mitra" pitchFamily="2" charset="-78"/>
              </a:rPr>
              <a:t>وج</a:t>
            </a:r>
            <a:r>
              <a:rPr lang="fa-IR" b="1" dirty="0">
                <a:cs typeface="B Mitra" pitchFamily="2" charset="-78"/>
              </a:rPr>
              <a:t>ا</a:t>
            </a:r>
            <a:r>
              <a:rPr lang="fa-IR" b="1" dirty="0" smtClean="0">
                <a:cs typeface="B Mitra" pitchFamily="2" charset="-78"/>
              </a:rPr>
              <a:t>نبي</a:t>
            </a:r>
            <a:r>
              <a:rPr lang="fa-IR" b="1" dirty="0">
                <a:cs typeface="B Mitra" pitchFamily="2" charset="-78"/>
              </a:rPr>
              <a:t>:</a:t>
            </a:r>
            <a:endParaRPr lang="en-US" dirty="0">
              <a:cs typeface="B Mitra" pitchFamily="2" charset="-78"/>
            </a:endParaRPr>
          </a:p>
          <a:p>
            <a:pPr marL="0" indent="0" algn="just" rtl="1">
              <a:buNone/>
            </a:pPr>
            <a:r>
              <a:rPr lang="fa-IR" dirty="0">
                <a:cs typeface="B Mitra" pitchFamily="2" charset="-78"/>
              </a:rPr>
              <a:t>در بسياري از </a:t>
            </a:r>
            <a:r>
              <a:rPr lang="fa-IR" dirty="0">
                <a:solidFill>
                  <a:srgbClr val="FF0000"/>
                </a:solidFill>
                <a:cs typeface="B Mitra" pitchFamily="2" charset="-78"/>
              </a:rPr>
              <a:t>باغ هاي بزرگ</a:t>
            </a:r>
            <a:r>
              <a:rPr lang="fa-IR" dirty="0">
                <a:cs typeface="B Mitra" pitchFamily="2" charset="-78"/>
              </a:rPr>
              <a:t>، متناسب با </a:t>
            </a:r>
            <a:r>
              <a:rPr lang="fa-IR" dirty="0">
                <a:solidFill>
                  <a:srgbClr val="FF0000"/>
                </a:solidFill>
                <a:cs typeface="B Mitra" pitchFamily="2" charset="-78"/>
              </a:rPr>
              <a:t>وسعت</a:t>
            </a:r>
            <a:r>
              <a:rPr lang="fa-IR" dirty="0">
                <a:cs typeface="B Mitra" pitchFamily="2" charset="-78"/>
              </a:rPr>
              <a:t> ، </a:t>
            </a:r>
            <a:r>
              <a:rPr lang="fa-IR" dirty="0">
                <a:solidFill>
                  <a:srgbClr val="FF0000"/>
                </a:solidFill>
                <a:cs typeface="B Mitra" pitchFamily="2" charset="-78"/>
              </a:rPr>
              <a:t>نوع</a:t>
            </a:r>
            <a:r>
              <a:rPr lang="fa-IR" dirty="0">
                <a:cs typeface="B Mitra" pitchFamily="2" charset="-78"/>
              </a:rPr>
              <a:t> </a:t>
            </a:r>
            <a:r>
              <a:rPr lang="fa-IR" dirty="0">
                <a:solidFill>
                  <a:srgbClr val="FF0000"/>
                </a:solidFill>
                <a:cs typeface="B Mitra" pitchFamily="2" charset="-78"/>
              </a:rPr>
              <a:t>وكاركرد</a:t>
            </a:r>
            <a:r>
              <a:rPr lang="fa-IR" dirty="0">
                <a:cs typeface="B Mitra" pitchFamily="2" charset="-78"/>
              </a:rPr>
              <a:t> باغ وهمچنين عده </a:t>
            </a:r>
            <a:r>
              <a:rPr lang="fa-IR" dirty="0">
                <a:solidFill>
                  <a:srgbClr val="FF0000"/>
                </a:solidFill>
                <a:cs typeface="B Mitra" pitchFamily="2" charset="-78"/>
              </a:rPr>
              <a:t>ومنزلت اجتماعي </a:t>
            </a:r>
            <a:r>
              <a:rPr lang="fa-IR" dirty="0">
                <a:cs typeface="B Mitra" pitchFamily="2" charset="-78"/>
              </a:rPr>
              <a:t>استفاده كنندگان از باغ، </a:t>
            </a:r>
            <a:r>
              <a:rPr lang="fa-IR" dirty="0">
                <a:solidFill>
                  <a:srgbClr val="0070C0"/>
                </a:solidFill>
                <a:cs typeface="B Mitra" pitchFamily="2" charset="-78"/>
              </a:rPr>
              <a:t>يك يا چند فضاي خدماتي </a:t>
            </a:r>
            <a:r>
              <a:rPr lang="fa-IR" dirty="0">
                <a:cs typeface="B Mitra" pitchFamily="2" charset="-78"/>
              </a:rPr>
              <a:t>مانند </a:t>
            </a:r>
            <a:r>
              <a:rPr lang="fa-IR" dirty="0">
                <a:solidFill>
                  <a:srgbClr val="FF0000"/>
                </a:solidFill>
                <a:cs typeface="B Mitra" pitchFamily="2" charset="-78"/>
              </a:rPr>
              <a:t>اصطبل</a:t>
            </a:r>
            <a:r>
              <a:rPr lang="fa-IR" dirty="0">
                <a:cs typeface="B Mitra" pitchFamily="2" charset="-78"/>
              </a:rPr>
              <a:t>، </a:t>
            </a:r>
            <a:r>
              <a:rPr lang="fa-IR" dirty="0">
                <a:solidFill>
                  <a:srgbClr val="FF0000"/>
                </a:solidFill>
                <a:cs typeface="B Mitra" pitchFamily="2" charset="-78"/>
              </a:rPr>
              <a:t>انبار</a:t>
            </a:r>
            <a:r>
              <a:rPr lang="fa-IR" dirty="0">
                <a:cs typeface="B Mitra" pitchFamily="2" charset="-78"/>
              </a:rPr>
              <a:t>، </a:t>
            </a:r>
            <a:r>
              <a:rPr lang="fa-IR" dirty="0">
                <a:solidFill>
                  <a:srgbClr val="FF0000"/>
                </a:solidFill>
                <a:cs typeface="B Mitra" pitchFamily="2" charset="-78"/>
              </a:rPr>
              <a:t>چايخاناه</a:t>
            </a:r>
            <a:r>
              <a:rPr lang="fa-IR" dirty="0">
                <a:cs typeface="B Mitra" pitchFamily="2" charset="-78"/>
              </a:rPr>
              <a:t> ، </a:t>
            </a:r>
            <a:r>
              <a:rPr lang="fa-IR" dirty="0">
                <a:solidFill>
                  <a:srgbClr val="FF0000"/>
                </a:solidFill>
                <a:cs typeface="B Mitra" pitchFamily="2" charset="-78"/>
              </a:rPr>
              <a:t>حمام</a:t>
            </a:r>
            <a:r>
              <a:rPr lang="fa-IR" dirty="0">
                <a:cs typeface="B Mitra" pitchFamily="2" charset="-78"/>
              </a:rPr>
              <a:t> </a:t>
            </a:r>
            <a:r>
              <a:rPr lang="fa-IR" dirty="0">
                <a:solidFill>
                  <a:srgbClr val="FF0000"/>
                </a:solidFill>
                <a:cs typeface="B Mitra" pitchFamily="2" charset="-78"/>
              </a:rPr>
              <a:t>وآب</a:t>
            </a:r>
            <a:r>
              <a:rPr lang="fa-IR" dirty="0">
                <a:cs typeface="B Mitra" pitchFamily="2" charset="-78"/>
              </a:rPr>
              <a:t> </a:t>
            </a:r>
            <a:r>
              <a:rPr lang="fa-IR" dirty="0">
                <a:solidFill>
                  <a:srgbClr val="FF0000"/>
                </a:solidFill>
                <a:cs typeface="B Mitra" pitchFamily="2" charset="-78"/>
              </a:rPr>
              <a:t>انبار</a:t>
            </a:r>
            <a:r>
              <a:rPr lang="fa-IR" dirty="0">
                <a:cs typeface="B Mitra" pitchFamily="2" charset="-78"/>
              </a:rPr>
              <a:t> ساخته مي شد. </a:t>
            </a:r>
            <a:r>
              <a:rPr lang="fa-IR" dirty="0">
                <a:solidFill>
                  <a:srgbClr val="00B050"/>
                </a:solidFill>
                <a:cs typeface="B Mitra" pitchFamily="2" charset="-78"/>
              </a:rPr>
              <a:t>اندازه</a:t>
            </a:r>
            <a:r>
              <a:rPr lang="fa-IR" dirty="0">
                <a:cs typeface="B Mitra" pitchFamily="2" charset="-78"/>
              </a:rPr>
              <a:t>، </a:t>
            </a:r>
            <a:r>
              <a:rPr lang="fa-IR" dirty="0">
                <a:solidFill>
                  <a:srgbClr val="00B050"/>
                </a:solidFill>
                <a:cs typeface="B Mitra" pitchFamily="2" charset="-78"/>
              </a:rPr>
              <a:t>موقعيت</a:t>
            </a:r>
            <a:r>
              <a:rPr lang="fa-IR" dirty="0">
                <a:cs typeface="B Mitra" pitchFamily="2" charset="-78"/>
              </a:rPr>
              <a:t> ، نحوه </a:t>
            </a:r>
            <a:r>
              <a:rPr lang="fa-IR" dirty="0">
                <a:solidFill>
                  <a:srgbClr val="00B050"/>
                </a:solidFill>
                <a:cs typeface="B Mitra" pitchFamily="2" charset="-78"/>
              </a:rPr>
              <a:t>همجواري</a:t>
            </a:r>
            <a:r>
              <a:rPr lang="fa-IR" dirty="0">
                <a:cs typeface="B Mitra" pitchFamily="2" charset="-78"/>
              </a:rPr>
              <a:t> نسبت به سايرفضاها و ساير خصوصيات كالبدي اين فضاها از </a:t>
            </a:r>
            <a:r>
              <a:rPr lang="fa-IR" dirty="0">
                <a:solidFill>
                  <a:srgbClr val="00B050"/>
                </a:solidFill>
                <a:cs typeface="B Mitra" pitchFamily="2" charset="-78"/>
              </a:rPr>
              <a:t>الگوهاي ثابت</a:t>
            </a:r>
            <a:r>
              <a:rPr lang="fa-IR" dirty="0">
                <a:cs typeface="B Mitra" pitchFamily="2" charset="-78"/>
              </a:rPr>
              <a:t> وكاملاً معيني پيروي </a:t>
            </a:r>
            <a:r>
              <a:rPr lang="fa-IR" dirty="0">
                <a:solidFill>
                  <a:srgbClr val="00B050"/>
                </a:solidFill>
                <a:cs typeface="B Mitra" pitchFamily="2" charset="-78"/>
              </a:rPr>
              <a:t>نمي</a:t>
            </a:r>
            <a:r>
              <a:rPr lang="fa-IR" dirty="0">
                <a:cs typeface="B Mitra" pitchFamily="2" charset="-78"/>
              </a:rPr>
              <a:t> </a:t>
            </a:r>
            <a:r>
              <a:rPr lang="fa-IR" dirty="0">
                <a:solidFill>
                  <a:srgbClr val="00B050"/>
                </a:solidFill>
                <a:cs typeface="B Mitra" pitchFamily="2" charset="-78"/>
              </a:rPr>
              <a:t>كرد</a:t>
            </a:r>
            <a:r>
              <a:rPr lang="fa-IR" dirty="0">
                <a:cs typeface="B Mitra" pitchFamily="2" charset="-78"/>
              </a:rPr>
              <a:t>، بلكه در هر مورد </a:t>
            </a:r>
            <a:r>
              <a:rPr lang="fa-IR" dirty="0">
                <a:solidFill>
                  <a:srgbClr val="00B050"/>
                </a:solidFill>
                <a:cs typeface="B Mitra" pitchFamily="2" charset="-78"/>
              </a:rPr>
              <a:t>از ساير خصوصيات اصلي باغ تاثير</a:t>
            </a:r>
            <a:r>
              <a:rPr lang="fa-IR" dirty="0">
                <a:cs typeface="B Mitra" pitchFamily="2" charset="-78"/>
              </a:rPr>
              <a:t> مي پذيرفت. دربرخي از باغ هاي بزرگ ، فضاهايي </a:t>
            </a:r>
            <a:r>
              <a:rPr lang="fa-IR" dirty="0">
                <a:solidFill>
                  <a:srgbClr val="00B0F0"/>
                </a:solidFill>
                <a:cs typeface="B Mitra" pitchFamily="2" charset="-78"/>
              </a:rPr>
              <a:t>سكونتگاهي</a:t>
            </a:r>
            <a:r>
              <a:rPr lang="fa-IR" dirty="0">
                <a:cs typeface="B Mitra" pitchFamily="2" charset="-78"/>
              </a:rPr>
              <a:t> براي </a:t>
            </a:r>
            <a:r>
              <a:rPr lang="fa-IR" dirty="0">
                <a:solidFill>
                  <a:srgbClr val="00B0F0"/>
                </a:solidFill>
                <a:cs typeface="B Mitra" pitchFamily="2" charset="-78"/>
              </a:rPr>
              <a:t>كاركنان وخدمه </a:t>
            </a:r>
            <a:r>
              <a:rPr lang="fa-IR" dirty="0">
                <a:cs typeface="B Mitra" pitchFamily="2" charset="-78"/>
              </a:rPr>
              <a:t>باغ مي ساختند. اين فضاها </a:t>
            </a:r>
            <a:r>
              <a:rPr lang="fa-IR" dirty="0">
                <a:solidFill>
                  <a:srgbClr val="FF0000"/>
                </a:solidFill>
                <a:cs typeface="B Mitra" pitchFamily="2" charset="-78"/>
              </a:rPr>
              <a:t>هرگز در محور اصلي نبود </a:t>
            </a:r>
            <a:r>
              <a:rPr lang="fa-IR" dirty="0">
                <a:cs typeface="B Mitra" pitchFamily="2" charset="-78"/>
              </a:rPr>
              <a:t>وبيشتر در كنار </a:t>
            </a:r>
            <a:r>
              <a:rPr lang="fa-IR" dirty="0">
                <a:solidFill>
                  <a:srgbClr val="FF0000"/>
                </a:solidFill>
                <a:cs typeface="B Mitra" pitchFamily="2" charset="-78"/>
              </a:rPr>
              <a:t>ديوارهاي جانبي </a:t>
            </a:r>
            <a:r>
              <a:rPr lang="fa-IR" dirty="0">
                <a:cs typeface="B Mitra" pitchFamily="2" charset="-78"/>
              </a:rPr>
              <a:t>قرار داشت. مانند </a:t>
            </a:r>
            <a:r>
              <a:rPr lang="fa-IR" dirty="0">
                <a:solidFill>
                  <a:srgbClr val="B38F0D"/>
                </a:solidFill>
                <a:cs typeface="B Mitra" pitchFamily="2" charset="-78"/>
              </a:rPr>
              <a:t>باغ فين كاشان </a:t>
            </a:r>
            <a:r>
              <a:rPr lang="fa-IR" dirty="0">
                <a:cs typeface="B Mitra" pitchFamily="2" charset="-78"/>
              </a:rPr>
              <a:t>كه داراي </a:t>
            </a:r>
            <a:r>
              <a:rPr lang="fa-IR" dirty="0">
                <a:solidFill>
                  <a:srgbClr val="B38F0D"/>
                </a:solidFill>
                <a:cs typeface="B Mitra" pitchFamily="2" charset="-78"/>
              </a:rPr>
              <a:t>دو حمام </a:t>
            </a:r>
            <a:r>
              <a:rPr lang="fa-IR" dirty="0">
                <a:cs typeface="B Mitra" pitchFamily="2" charset="-78"/>
              </a:rPr>
              <a:t>مي باشد كه يكي مخصوص </a:t>
            </a:r>
            <a:r>
              <a:rPr lang="fa-IR" dirty="0">
                <a:solidFill>
                  <a:srgbClr val="B38F0D"/>
                </a:solidFill>
                <a:cs typeface="B Mitra" pitchFamily="2" charset="-78"/>
              </a:rPr>
              <a:t>خدمه</a:t>
            </a:r>
            <a:r>
              <a:rPr lang="fa-IR" dirty="0">
                <a:cs typeface="B Mitra" pitchFamily="2" charset="-78"/>
              </a:rPr>
              <a:t> وديگري متعلق به </a:t>
            </a:r>
            <a:r>
              <a:rPr lang="fa-IR" dirty="0">
                <a:solidFill>
                  <a:srgbClr val="B38F0D"/>
                </a:solidFill>
                <a:cs typeface="B Mitra" pitchFamily="2" charset="-78"/>
              </a:rPr>
              <a:t>حاكم</a:t>
            </a:r>
            <a:r>
              <a:rPr lang="fa-IR" dirty="0">
                <a:cs typeface="B Mitra" pitchFamily="2" charset="-78"/>
              </a:rPr>
              <a:t> مي باشد و در جبهه </a:t>
            </a:r>
            <a:r>
              <a:rPr lang="fa-IR" dirty="0">
                <a:solidFill>
                  <a:srgbClr val="B38F0D"/>
                </a:solidFill>
                <a:cs typeface="B Mitra" pitchFamily="2" charset="-78"/>
              </a:rPr>
              <a:t>شرقي</a:t>
            </a:r>
            <a:r>
              <a:rPr lang="fa-IR" dirty="0">
                <a:cs typeface="B Mitra" pitchFamily="2" charset="-78"/>
              </a:rPr>
              <a:t> باغ قرار گرفته است. </a:t>
            </a:r>
            <a:endParaRPr lang="en-US" dirty="0">
              <a:cs typeface="B Mitra" pitchFamily="2" charset="-78"/>
            </a:endParaRPr>
          </a:p>
          <a:p>
            <a:pPr marL="0" indent="0" algn="just">
              <a:buNone/>
            </a:pPr>
            <a:endParaRPr lang="en-US" dirty="0">
              <a:cs typeface="B Mitra" pitchFamily="2" charset="-78"/>
            </a:endParaRPr>
          </a:p>
        </p:txBody>
      </p:sp>
      <p:pic>
        <p:nvPicPr>
          <p:cNvPr id="4" name="Content Placeholder 3" descr="DSC00985 - Copy.JPG"/>
          <p:cNvPicPr>
            <a:picLocks noChangeAspect="1"/>
          </p:cNvPicPr>
          <p:nvPr/>
        </p:nvPicPr>
        <p:blipFill>
          <a:blip r:embed="rId2" cstate="print"/>
          <a:stretch>
            <a:fillRect/>
          </a:stretch>
        </p:blipFill>
        <p:spPr>
          <a:xfrm>
            <a:off x="179512" y="1052736"/>
            <a:ext cx="3240360" cy="5530442"/>
          </a:xfrm>
          <a:prstGeom prst="rect">
            <a:avLst/>
          </a:prstGeom>
        </p:spPr>
        <p:style>
          <a:lnRef idx="2">
            <a:schemeClr val="accent1"/>
          </a:lnRef>
          <a:fillRef idx="1">
            <a:schemeClr val="lt1"/>
          </a:fillRef>
          <a:effectRef idx="0">
            <a:schemeClr val="accent1"/>
          </a:effectRef>
          <a:fontRef idx="minor">
            <a:schemeClr val="dk1"/>
          </a:fontRef>
        </p:style>
      </p:pic>
      <p:cxnSp>
        <p:nvCxnSpPr>
          <p:cNvPr id="5" name="Straight Arrow Connector 4"/>
          <p:cNvCxnSpPr/>
          <p:nvPr/>
        </p:nvCxnSpPr>
        <p:spPr>
          <a:xfrm>
            <a:off x="1763688" y="2492896"/>
            <a:ext cx="0" cy="338437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22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solidFill>
                  <a:srgbClr val="FF0000"/>
                </a:solidFill>
                <a:cs typeface="B Mitra" pitchFamily="2" charset="-78"/>
              </a:rPr>
              <a:t>هندسه</a:t>
            </a:r>
            <a:r>
              <a:rPr lang="fa-IR" sz="3200" b="1" dirty="0">
                <a:cs typeface="B Mitra" pitchFamily="2" charset="-78"/>
              </a:rPr>
              <a:t> باغ ايراني :</a:t>
            </a:r>
            <a:r>
              <a:rPr lang="en-US" sz="3200" dirty="0">
                <a:cs typeface="B Mitra" pitchFamily="2" charset="-78"/>
              </a:rPr>
              <a:t/>
            </a:r>
            <a:br>
              <a:rPr lang="en-US" sz="3200" dirty="0">
                <a:cs typeface="B Mitra" pitchFamily="2" charset="-78"/>
              </a:rPr>
            </a:br>
            <a:endParaRPr lang="en-US" sz="3200" dirty="0">
              <a:cs typeface="B Mitra" pitchFamily="2" charset="-78"/>
            </a:endParaRPr>
          </a:p>
        </p:txBody>
      </p:sp>
      <p:sp>
        <p:nvSpPr>
          <p:cNvPr id="3" name="Content Placeholder 2"/>
          <p:cNvSpPr>
            <a:spLocks noGrp="1"/>
          </p:cNvSpPr>
          <p:nvPr>
            <p:ph idx="1"/>
          </p:nvPr>
        </p:nvSpPr>
        <p:spPr>
          <a:xfrm>
            <a:off x="2699792" y="1491612"/>
            <a:ext cx="6141368" cy="5969836"/>
          </a:xfrm>
        </p:spPr>
        <p:txBody>
          <a:bodyPr>
            <a:normAutofit/>
          </a:bodyPr>
          <a:lstStyle/>
          <a:p>
            <a:pPr marL="0" indent="0" algn="just" rtl="1">
              <a:buNone/>
            </a:pPr>
            <a:r>
              <a:rPr lang="fa-IR" dirty="0">
                <a:cs typeface="B Mitra" pitchFamily="2" charset="-78"/>
              </a:rPr>
              <a:t>در باغ ايراني توجه خاصي به </a:t>
            </a:r>
            <a:r>
              <a:rPr lang="fa-IR" dirty="0">
                <a:solidFill>
                  <a:srgbClr val="FF0000"/>
                </a:solidFill>
                <a:cs typeface="B Mitra" pitchFamily="2" charset="-78"/>
              </a:rPr>
              <a:t>شكلهاي هندسي </a:t>
            </a:r>
            <a:r>
              <a:rPr lang="fa-IR" dirty="0">
                <a:cs typeface="B Mitra" pitchFamily="2" charset="-78"/>
              </a:rPr>
              <a:t>مي شد وشكل </a:t>
            </a:r>
            <a:r>
              <a:rPr lang="fa-IR" dirty="0">
                <a:solidFill>
                  <a:srgbClr val="FF0000"/>
                </a:solidFill>
                <a:cs typeface="B Mitra" pitchFamily="2" charset="-78"/>
              </a:rPr>
              <a:t>مربع</a:t>
            </a:r>
            <a:r>
              <a:rPr lang="fa-IR" dirty="0">
                <a:cs typeface="B Mitra" pitchFamily="2" charset="-78"/>
              </a:rPr>
              <a:t> كه </a:t>
            </a:r>
            <a:r>
              <a:rPr lang="fa-IR" dirty="0">
                <a:solidFill>
                  <a:srgbClr val="0070C0"/>
                </a:solidFill>
                <a:cs typeface="B Mitra" pitchFamily="2" charset="-78"/>
              </a:rPr>
              <a:t>فاصله بين اجزاء </a:t>
            </a:r>
            <a:r>
              <a:rPr lang="fa-IR" dirty="0">
                <a:cs typeface="B Mitra" pitchFamily="2" charset="-78"/>
              </a:rPr>
              <a:t>باغ را </a:t>
            </a:r>
            <a:r>
              <a:rPr lang="fa-IR" dirty="0">
                <a:solidFill>
                  <a:srgbClr val="C00000"/>
                </a:solidFill>
                <a:cs typeface="B Mitra" pitchFamily="2" charset="-78"/>
              </a:rPr>
              <a:t>به طور ساده وروشن نشان </a:t>
            </a:r>
            <a:r>
              <a:rPr lang="fa-IR" dirty="0">
                <a:cs typeface="B Mitra" pitchFamily="2" charset="-78"/>
              </a:rPr>
              <a:t>مي داد از </a:t>
            </a:r>
            <a:r>
              <a:rPr lang="fa-IR" dirty="0">
                <a:solidFill>
                  <a:srgbClr val="FF0000"/>
                </a:solidFill>
                <a:cs typeface="B Mitra" pitchFamily="2" charset="-78"/>
              </a:rPr>
              <a:t>اهميت</a:t>
            </a:r>
            <a:r>
              <a:rPr lang="fa-IR" dirty="0">
                <a:cs typeface="B Mitra" pitchFamily="2" charset="-78"/>
              </a:rPr>
              <a:t> خاصي برخوردار بود. به </a:t>
            </a:r>
            <a:r>
              <a:rPr lang="fa-IR" dirty="0">
                <a:solidFill>
                  <a:srgbClr val="FF0000"/>
                </a:solidFill>
                <a:cs typeface="B Mitra" pitchFamily="2" charset="-78"/>
              </a:rPr>
              <a:t>وقت كاشتن </a:t>
            </a:r>
            <a:r>
              <a:rPr lang="fa-IR" dirty="0">
                <a:cs typeface="B Mitra" pitchFamily="2" charset="-78"/>
              </a:rPr>
              <a:t>درخت، نخستين گام، دقت در </a:t>
            </a:r>
            <a:r>
              <a:rPr lang="fa-IR" dirty="0">
                <a:solidFill>
                  <a:srgbClr val="FF0000"/>
                </a:solidFill>
                <a:cs typeface="B Mitra" pitchFamily="2" charset="-78"/>
              </a:rPr>
              <a:t>تعيين فاصله محل كاشت </a:t>
            </a:r>
            <a:r>
              <a:rPr lang="fa-IR" dirty="0">
                <a:cs typeface="B Mitra" pitchFamily="2" charset="-78"/>
              </a:rPr>
              <a:t>از </a:t>
            </a:r>
            <a:r>
              <a:rPr lang="fa-IR" dirty="0">
                <a:solidFill>
                  <a:srgbClr val="FF0000"/>
                </a:solidFill>
                <a:cs typeface="B Mitra" pitchFamily="2" charset="-78"/>
              </a:rPr>
              <a:t>هرطرف</a:t>
            </a:r>
            <a:r>
              <a:rPr lang="fa-IR" dirty="0">
                <a:cs typeface="B Mitra" pitchFamily="2" charset="-78"/>
              </a:rPr>
              <a:t> بود. وبدين ترتيب </a:t>
            </a:r>
            <a:r>
              <a:rPr lang="fa-IR" dirty="0">
                <a:solidFill>
                  <a:srgbClr val="0070C0"/>
                </a:solidFill>
                <a:cs typeface="B Mitra" pitchFamily="2" charset="-78"/>
              </a:rPr>
              <a:t>مربعهايي</a:t>
            </a:r>
            <a:r>
              <a:rPr lang="fa-IR" dirty="0">
                <a:cs typeface="B Mitra" pitchFamily="2" charset="-78"/>
              </a:rPr>
              <a:t> شكل مي گرفت كه </a:t>
            </a:r>
            <a:r>
              <a:rPr lang="fa-IR" dirty="0">
                <a:solidFill>
                  <a:srgbClr val="0070C0"/>
                </a:solidFill>
                <a:cs typeface="B Mitra" pitchFamily="2" charset="-78"/>
              </a:rPr>
              <a:t>از هر طرف كه نگاه مي كردند</a:t>
            </a:r>
            <a:r>
              <a:rPr lang="fa-IR" dirty="0" smtClean="0">
                <a:solidFill>
                  <a:srgbClr val="C00000"/>
                </a:solidFill>
                <a:cs typeface="B Mitra" pitchFamily="2" charset="-78"/>
              </a:rPr>
              <a:t>،</a:t>
            </a:r>
            <a:r>
              <a:rPr lang="en-US" dirty="0" smtClean="0">
                <a:solidFill>
                  <a:srgbClr val="C00000"/>
                </a:solidFill>
                <a:cs typeface="B Mitra" pitchFamily="2" charset="-78"/>
              </a:rPr>
              <a:t> </a:t>
            </a:r>
            <a:r>
              <a:rPr lang="fa-IR" dirty="0" smtClean="0">
                <a:solidFill>
                  <a:srgbClr val="C00000"/>
                </a:solidFill>
                <a:cs typeface="B Mitra" pitchFamily="2" charset="-78"/>
              </a:rPr>
              <a:t>رديف</a:t>
            </a:r>
            <a:r>
              <a:rPr lang="fa-IR" dirty="0" smtClean="0">
                <a:cs typeface="B Mitra" pitchFamily="2" charset="-78"/>
              </a:rPr>
              <a:t> </a:t>
            </a:r>
            <a:r>
              <a:rPr lang="fa-IR" dirty="0">
                <a:cs typeface="B Mitra" pitchFamily="2" charset="-78"/>
              </a:rPr>
              <a:t>درختان را مي ديدند. درختها را چه </a:t>
            </a:r>
            <a:r>
              <a:rPr lang="fa-IR" dirty="0">
                <a:solidFill>
                  <a:srgbClr val="00B050"/>
                </a:solidFill>
                <a:cs typeface="B Mitra" pitchFamily="2" charset="-78"/>
              </a:rPr>
              <a:t>درهم</a:t>
            </a:r>
            <a:r>
              <a:rPr lang="fa-IR" dirty="0">
                <a:cs typeface="B Mitra" pitchFamily="2" charset="-78"/>
              </a:rPr>
              <a:t> وچه </a:t>
            </a:r>
            <a:r>
              <a:rPr lang="fa-IR" dirty="0">
                <a:solidFill>
                  <a:srgbClr val="00B050"/>
                </a:solidFill>
                <a:cs typeface="B Mitra" pitchFamily="2" charset="-78"/>
              </a:rPr>
              <a:t>جدا</a:t>
            </a:r>
            <a:r>
              <a:rPr lang="fa-IR" dirty="0">
                <a:cs typeface="B Mitra" pitchFamily="2" charset="-78"/>
              </a:rPr>
              <a:t>، روي </a:t>
            </a:r>
            <a:r>
              <a:rPr lang="fa-IR" dirty="0">
                <a:solidFill>
                  <a:srgbClr val="0070C0"/>
                </a:solidFill>
                <a:cs typeface="B Mitra" pitchFamily="2" charset="-78"/>
              </a:rPr>
              <a:t>خطوط عمودي </a:t>
            </a:r>
            <a:r>
              <a:rPr lang="fa-IR" dirty="0">
                <a:cs typeface="B Mitra" pitchFamily="2" charset="-78"/>
              </a:rPr>
              <a:t>، به شكل </a:t>
            </a:r>
            <a:r>
              <a:rPr lang="fa-IR" dirty="0">
                <a:solidFill>
                  <a:srgbClr val="0070C0"/>
                </a:solidFill>
                <a:cs typeface="B Mitra" pitchFamily="2" charset="-78"/>
              </a:rPr>
              <a:t>مربع</a:t>
            </a:r>
            <a:r>
              <a:rPr lang="fa-IR" dirty="0">
                <a:cs typeface="B Mitra" pitchFamily="2" charset="-78"/>
              </a:rPr>
              <a:t> مي كاشتند. </a:t>
            </a:r>
            <a:endParaRPr lang="en-US" dirty="0">
              <a:cs typeface="B Mitra" pitchFamily="2" charset="-78"/>
            </a:endParaRPr>
          </a:p>
          <a:p>
            <a:pPr marL="0" indent="0" algn="just" rtl="1">
              <a:buNone/>
            </a:pPr>
            <a:r>
              <a:rPr lang="fa-IR" dirty="0">
                <a:cs typeface="B Mitra" pitchFamily="2" charset="-78"/>
              </a:rPr>
              <a:t>يك اصل مهم ديگر در باغسازي ايران بازبودن چشم انداز اصلي به شكل مستطيل كشيده بود. در اين باغ ها، در مقابل بنا، فضاي باز و كشيده اي بود كه درست در چشم انداز اصلي واقع مي شد. در اين فضا درختان بلند نمي نشاندند. معمولاً گياهاني مي كاشتند كه زياد بلند نشوند ومنظر باز را سدنكنند ودر عين حال هميشه زيبا باشند. </a:t>
            </a:r>
            <a:endParaRPr lang="en-US" dirty="0">
              <a:cs typeface="B Mitra" pitchFamily="2" charset="-78"/>
            </a:endParaRPr>
          </a:p>
          <a:p>
            <a:pPr marL="0" indent="0" algn="just" rtl="1">
              <a:buNone/>
            </a:pPr>
            <a:endParaRPr lang="en-US" dirty="0">
              <a:cs typeface="B Mitra" pitchFamily="2" charset="-78"/>
            </a:endParaRPr>
          </a:p>
        </p:txBody>
      </p:sp>
      <p:pic>
        <p:nvPicPr>
          <p:cNvPr id="4" name="Picture 3"/>
          <p:cNvPicPr>
            <a:picLocks noChangeAspect="1"/>
          </p:cNvPicPr>
          <p:nvPr/>
        </p:nvPicPr>
        <p:blipFill>
          <a:blip r:embed="rId2"/>
          <a:stretch>
            <a:fillRect/>
          </a:stretch>
        </p:blipFill>
        <p:spPr>
          <a:xfrm>
            <a:off x="-26317" y="1272974"/>
            <a:ext cx="2725960" cy="2945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6" name="Straight Connector 5"/>
          <p:cNvCxnSpPr/>
          <p:nvPr/>
        </p:nvCxnSpPr>
        <p:spPr>
          <a:xfrm flipH="1">
            <a:off x="611560" y="2060848"/>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flipH="1">
            <a:off x="899592" y="2025644"/>
            <a:ext cx="72008" cy="1547372"/>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flipH="1">
            <a:off x="1187624" y="2060848"/>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a:off x="1609477" y="2047980"/>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H="1">
            <a:off x="1907704" y="2060848"/>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flipH="1">
            <a:off x="2267744" y="2060848"/>
            <a:ext cx="72008" cy="1584176"/>
          </a:xfrm>
          <a:prstGeom prst="line">
            <a:avLst/>
          </a:prstGeom>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flipH="1" flipV="1">
            <a:off x="683568" y="1988840"/>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H="1" flipV="1">
            <a:off x="683568" y="2356132"/>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17" name="Straight Connector 16"/>
          <p:cNvCxnSpPr/>
          <p:nvPr/>
        </p:nvCxnSpPr>
        <p:spPr>
          <a:xfrm flipH="1" flipV="1">
            <a:off x="611560" y="2644164"/>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flipH="1" flipV="1">
            <a:off x="611560" y="2932196"/>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19" name="Straight Connector 18"/>
          <p:cNvCxnSpPr/>
          <p:nvPr/>
        </p:nvCxnSpPr>
        <p:spPr>
          <a:xfrm flipH="1" flipV="1">
            <a:off x="611560" y="3220228"/>
            <a:ext cx="1719733" cy="64756"/>
          </a:xfrm>
          <a:prstGeom prst="line">
            <a:avLst/>
          </a:prstGeom>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flipV="1">
            <a:off x="611560" y="3501008"/>
            <a:ext cx="1719733" cy="64756"/>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28335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circle(in)">
                                      <p:cBhvr>
                                        <p:cTn id="39" dur="2000"/>
                                        <p:tgtEl>
                                          <p:spTgt spid="13"/>
                                        </p:tgtEl>
                                      </p:cBhvr>
                                    </p:animEffect>
                                  </p:childTnLst>
                                </p:cTn>
                              </p:par>
                              <p:par>
                                <p:cTn id="40" presetID="6" presetClass="entr" presetSubtype="16"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ircle(in)">
                                      <p:cBhvr>
                                        <p:cTn id="42" dur="2000"/>
                                        <p:tgtEl>
                                          <p:spTgt spid="16"/>
                                        </p:tgtEl>
                                      </p:cBhvr>
                                    </p:animEffect>
                                  </p:childTnLst>
                                </p:cTn>
                              </p:par>
                              <p:par>
                                <p:cTn id="43" presetID="6" presetClass="entr" presetSubtype="16"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par>
                                <p:cTn id="46" presetID="6" presetClass="entr" presetSubtype="16"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circle(in)">
                                      <p:cBhvr>
                                        <p:cTn id="48" dur="2000"/>
                                        <p:tgtEl>
                                          <p:spTgt spid="18"/>
                                        </p:tgtEl>
                                      </p:cBhvr>
                                    </p:animEffect>
                                  </p:childTnLst>
                                </p:cTn>
                              </p:par>
                              <p:par>
                                <p:cTn id="49" presetID="6" presetClass="entr" presetSubtype="16"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circle(in)">
                                      <p:cBhvr>
                                        <p:cTn id="51" dur="2000"/>
                                        <p:tgtEl>
                                          <p:spTgt spid="19"/>
                                        </p:tgtEl>
                                      </p:cBhvr>
                                    </p:animEffect>
                                  </p:childTnLst>
                                </p:cTn>
                              </p:par>
                              <p:par>
                                <p:cTn id="52" presetID="6" presetClass="entr" presetSubtype="16"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circle(in)">
                                      <p:cBhvr>
                                        <p:cTn id="5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1752</Words>
  <Application>Microsoft Office PowerPoint</Application>
  <PresentationFormat>نمایش روی پرده (4:3)</PresentationFormat>
  <Paragraphs>51</Paragraphs>
  <Slides>21</Slides>
  <Notes>0</Notes>
  <HiddenSlides>0</HiddenSlides>
  <MMClips>0</MMClips>
  <ScaleCrop>false</ScaleCrop>
  <HeadingPairs>
    <vt:vector size="4" baseType="variant">
      <vt:variant>
        <vt:lpstr>طرح زمینه</vt:lpstr>
      </vt:variant>
      <vt:variant>
        <vt:i4>1</vt:i4>
      </vt:variant>
      <vt:variant>
        <vt:lpstr>عنوان های اسلاید</vt:lpstr>
      </vt:variant>
      <vt:variant>
        <vt:i4>21</vt:i4>
      </vt:variant>
    </vt:vector>
  </HeadingPairs>
  <TitlesOfParts>
    <vt:vector size="22" baseType="lpstr">
      <vt:lpstr>Office Theme</vt:lpstr>
      <vt:lpstr>ارائه PowerPoint</vt:lpstr>
      <vt:lpstr>ارائه PowerPoint</vt:lpstr>
      <vt:lpstr>ارائه PowerPoint</vt:lpstr>
      <vt:lpstr>ارائه PowerPoint</vt:lpstr>
      <vt:lpstr>ارائه PowerPoint</vt:lpstr>
      <vt:lpstr>معرفي فضاهاي كالبدي باغ ها : </vt:lpstr>
      <vt:lpstr>ارائه PowerPoint</vt:lpstr>
      <vt:lpstr>ارائه PowerPoint</vt:lpstr>
      <vt:lpstr>هندسه باغ ايراني : </vt:lpstr>
      <vt:lpstr>بنا را در نقاط مختلف باغ مي ساختند. مثلاً گاه بناي اصلي در وسط باغ بود واز چهار طرف ديده مي شد و بناهاي فرعي وسردر  در اطراف بودند. يا بناي يك طرف بود وبناهاي فرعي در اطراف ، يا دو راه متقاطع، و منظر اصلي در امتداد محور طولي باغ بود.   </vt:lpstr>
      <vt:lpstr>ارائه PowerPoint</vt:lpstr>
      <vt:lpstr>ارائه PowerPoint</vt:lpstr>
      <vt:lpstr>خیابان بندی های باغ و کاشت انواع میوه در کرت ها</vt:lpstr>
      <vt:lpstr>ارائه PowerPoint</vt:lpstr>
      <vt:lpstr>ارائه PowerPoint</vt:lpstr>
      <vt:lpstr>ارائه PowerPoint</vt:lpstr>
      <vt:lpstr>ارائه PowerPoint</vt:lpstr>
      <vt:lpstr>گياهان در باغ ايراني: </vt:lpstr>
      <vt:lpstr>درختان: </vt:lpstr>
      <vt:lpstr>فرم قرار گرفتن درختان در باغ</vt:lpstr>
      <vt:lpstr>بوته ها: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PowerPoint</dc:title>
  <dc:creator>Hooman</dc:creator>
  <cp:lastModifiedBy>Hooman</cp:lastModifiedBy>
  <cp:revision>1</cp:revision>
  <dcterms:created xsi:type="dcterms:W3CDTF">2006-08-16T00:00:00Z</dcterms:created>
  <dcterms:modified xsi:type="dcterms:W3CDTF">2014-10-21T20:15:17Z</dcterms:modified>
</cp:coreProperties>
</file>