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30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6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709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8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5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6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8578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8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4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6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4C7B-7B37-4702-81E7-ADD7743858F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051E05-78CE-4575-9FC1-65001DA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133601"/>
            <a:ext cx="8229600" cy="230346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fa-IR" sz="4800" dirty="0">
                <a:solidFill>
                  <a:srgbClr val="FF0000"/>
                </a:solidFill>
                <a:latin typeface="Tahoma" panose="020B0604030504040204" pitchFamily="34" charset="0"/>
                <a:cs typeface="Nazanin" pitchFamily="2" charset="-78"/>
                <a:hlinkClick r:id="rId2" action="ppaction://hlinksldjump"/>
              </a:rPr>
              <a:t>فصل چهارم:</a:t>
            </a:r>
            <a:r>
              <a:rPr lang="fa-IR" sz="4800" dirty="0">
                <a:latin typeface="Tahoma" panose="020B0604030504040204" pitchFamily="34" charset="0"/>
                <a:cs typeface="Nazanin" pitchFamily="2" charset="-78"/>
                <a:hlinkClick r:id="rId2" action="ppaction://hlinksldjump"/>
              </a:rPr>
              <a:t/>
            </a:r>
            <a:br>
              <a:rPr lang="fa-IR" sz="4800" dirty="0">
                <a:latin typeface="Tahoma" panose="020B0604030504040204" pitchFamily="34" charset="0"/>
                <a:cs typeface="Nazanin" pitchFamily="2" charset="-78"/>
                <a:hlinkClick r:id="rId2" action="ppaction://hlinksldjump"/>
              </a:rPr>
            </a:br>
            <a:r>
              <a:rPr lang="fa-IR" sz="4800" b="1" dirty="0">
                <a:latin typeface="Tahoma" panose="020B0604030504040204" pitchFamily="34" charset="0"/>
                <a:cs typeface="Nazanin" pitchFamily="2" charset="-78"/>
              </a:rPr>
              <a:t>تكنولوژي توليد كالا،خدمات و اطلاعات</a:t>
            </a:r>
            <a:endParaRPr lang="en-US" sz="4800" b="1" dirty="0">
              <a:latin typeface="Tahoma" panose="020B0604030504040204" pitchFamily="34" charset="0"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36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2"/>
          <p:cNvSpPr>
            <a:spLocks noGrp="1" noChangeArrowheads="1"/>
          </p:cNvSpPr>
          <p:nvPr>
            <p:ph type="title"/>
          </p:nvPr>
        </p:nvSpPr>
        <p:spPr>
          <a:xfrm>
            <a:off x="1981200" y="328613"/>
            <a:ext cx="8229600" cy="1371600"/>
          </a:xfrm>
        </p:spPr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استراتژي،تكنولوژي و عملكرد: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72115" name="Group 83"/>
          <p:cNvGraphicFramePr>
            <a:graphicFrameLocks noGrp="1"/>
          </p:cNvGraphicFramePr>
          <p:nvPr>
            <p:ph idx="1"/>
          </p:nvPr>
        </p:nvGraphicFramePr>
        <p:xfrm>
          <a:off x="1981200" y="1843088"/>
          <a:ext cx="8229600" cy="3108852"/>
        </p:xfrm>
        <a:graphic>
          <a:graphicData uri="http://schemas.openxmlformats.org/drawingml/2006/table">
            <a:tbl>
              <a:tblPr rtl="1"/>
              <a:tblGrid>
                <a:gridCol w="4259262"/>
                <a:gridCol w="1295400"/>
                <a:gridCol w="1296988"/>
                <a:gridCol w="1377950"/>
              </a:tblGrid>
              <a:tr h="457107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ويژگيهاي ساختاري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7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تك محصولي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انبوه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فرآيند توليد مستمر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710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تمركز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0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ميزان ارتباطات شفاهي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0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ميزان ارتباطات كتبي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0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كلي سازمان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پويا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ايستا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پويا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281871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سازگاري استراتژي،تكنولوژي و ساختار</a:t>
            </a:r>
            <a:endParaRPr lang="en-US" b="1" smtClean="0">
              <a:cs typeface="Nazanin" pitchFamily="2" charset="-78"/>
            </a:endParaRPr>
          </a:p>
        </p:txBody>
      </p:sp>
      <p:grpSp>
        <p:nvGrpSpPr>
          <p:cNvPr id="136195" name="Group 13"/>
          <p:cNvGrpSpPr>
            <a:grpSpLocks/>
          </p:cNvGrpSpPr>
          <p:nvPr/>
        </p:nvGrpSpPr>
        <p:grpSpPr bwMode="auto">
          <a:xfrm>
            <a:off x="2927351" y="1989138"/>
            <a:ext cx="6335713" cy="3600450"/>
            <a:chOff x="884" y="1026"/>
            <a:chExt cx="3991" cy="2268"/>
          </a:xfrm>
        </p:grpSpPr>
        <p:sp>
          <p:nvSpPr>
            <p:cNvPr id="136196" name="AutoShape 4"/>
            <p:cNvSpPr>
              <a:spLocks noChangeArrowheads="1"/>
            </p:cNvSpPr>
            <p:nvPr/>
          </p:nvSpPr>
          <p:spPr bwMode="auto">
            <a:xfrm>
              <a:off x="2109" y="1026"/>
              <a:ext cx="1451" cy="862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197" name="AutoShape 5"/>
            <p:cNvSpPr>
              <a:spLocks noChangeArrowheads="1"/>
            </p:cNvSpPr>
            <p:nvPr/>
          </p:nvSpPr>
          <p:spPr bwMode="auto">
            <a:xfrm>
              <a:off x="884" y="2432"/>
              <a:ext cx="1451" cy="862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198" name="AutoShape 6"/>
            <p:cNvSpPr>
              <a:spLocks noChangeArrowheads="1"/>
            </p:cNvSpPr>
            <p:nvPr/>
          </p:nvSpPr>
          <p:spPr bwMode="auto">
            <a:xfrm>
              <a:off x="3424" y="2432"/>
              <a:ext cx="1451" cy="862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199" name="Text Box 7"/>
            <p:cNvSpPr txBox="1">
              <a:spLocks noChangeArrowheads="1"/>
            </p:cNvSpPr>
            <p:nvPr/>
          </p:nvSpPr>
          <p:spPr bwMode="auto">
            <a:xfrm>
              <a:off x="2245" y="1418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استراتژي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36200" name="Text Box 8"/>
            <p:cNvSpPr txBox="1">
              <a:spLocks noChangeArrowheads="1"/>
            </p:cNvSpPr>
            <p:nvPr/>
          </p:nvSpPr>
          <p:spPr bwMode="auto">
            <a:xfrm>
              <a:off x="1020" y="2825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ساختار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36201" name="Text Box 9"/>
            <p:cNvSpPr txBox="1">
              <a:spLocks noChangeArrowheads="1"/>
            </p:cNvSpPr>
            <p:nvPr/>
          </p:nvSpPr>
          <p:spPr bwMode="auto">
            <a:xfrm>
              <a:off x="3606" y="2795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تكنولوژي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 flipH="1">
              <a:off x="1610" y="1888"/>
              <a:ext cx="499" cy="5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03" name="Line 11"/>
            <p:cNvSpPr>
              <a:spLocks noChangeShapeType="1"/>
            </p:cNvSpPr>
            <p:nvPr/>
          </p:nvSpPr>
          <p:spPr bwMode="auto">
            <a:xfrm>
              <a:off x="2290" y="3294"/>
              <a:ext cx="113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>
              <a:off x="3560" y="1888"/>
              <a:ext cx="590" cy="5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092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سازگاري استراتژي،تكنولوژي و ساختار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نقطه قوت شركتهاي ژاپني در اين است كه آنها توانسته اند بين استراتژي،ساختار و تكنولوژي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هماهنگي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ايجاد كنند.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746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سازگاري استراتژي،تكنولوژي و ساختار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افزايش رقابت جهاني به معني اين است كه بازارهاي جهاني داراي نوسانات شديدتر شده اند،چرخه حيات محصول كوتاه تر است و مشتري از دانش و آگاهي بيشتري برخوردار است و سرانجام اينكه براي تأمين تقاضاهاي جديد بايد از استراتژي مناسب استفاده كرد.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412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تكنولوژي جديد توليد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عبارتند از: رباط ها، نرم افزارهاي كامپيوتري و ساير دستگاههاي خودكار كامپيوتري.سازمانها با استفاده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اينها،طراحي و تجزيه و تحليل مهندسي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انجام مي دهند و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ماشين آلات را كنترل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مي كنند.اين پديدۀ جديد يا تكنولوژي بسيار پيشرفته و پيچيده را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سيستم مكانيزه توليد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مي نامند.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733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سيستم مكانيزه منسجم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نامهاي ديگر آن: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سيستم توليد كارخانه آينده؛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كارخانه هاي هوشيار؛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سيستم توليد انعطاف پذير.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259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solidFill>
                  <a:schemeClr val="tx2"/>
                </a:solidFill>
                <a:cs typeface="Nazanin" pitchFamily="2" charset="-78"/>
              </a:rPr>
              <a:t>سيستم مكانيزه منسجم به سه شكل </a:t>
            </a:r>
            <a:br>
              <a:rPr lang="fa-IR" sz="4000" b="1">
                <a:solidFill>
                  <a:schemeClr val="tx2"/>
                </a:solidFill>
                <a:cs typeface="Nazanin" pitchFamily="2" charset="-78"/>
              </a:rPr>
            </a:br>
            <a:r>
              <a:rPr lang="fa-IR" sz="4000" b="1">
                <a:solidFill>
                  <a:schemeClr val="tx2"/>
                </a:solidFill>
                <a:cs typeface="Nazanin" pitchFamily="2" charset="-78"/>
              </a:rPr>
              <a:t>انجام مي گيرد:</a:t>
            </a:r>
            <a:endParaRPr lang="en-US" sz="4000" b="1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طراحي به كمك كامپيوتر؛</a:t>
            </a:r>
          </a:p>
          <a:p>
            <a:pPr marL="0" indent="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ساخت به كمك كامپيوتر؛</a:t>
            </a:r>
          </a:p>
          <a:p>
            <a:pPr marL="0" indent="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مديريت خودكار.</a:t>
            </a:r>
          </a:p>
          <a:p>
            <a:pPr marL="0" indent="0">
              <a:buNone/>
            </a:pPr>
            <a:r>
              <a:rPr lang="fa-IR" i="1" u="sng" smtClean="0">
                <a:solidFill>
                  <a:srgbClr val="FF0000"/>
                </a:solidFill>
                <a:cs typeface="Nazanin" pitchFamily="2" charset="-78"/>
              </a:rPr>
              <a:t>از اين طريق مي توان ظرف سه روز يك خودرو باب طبع و سليقه مشتري توليد كرد.</a:t>
            </a:r>
            <a:endParaRPr lang="en-US" i="1" u="sng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752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ويژگيهاي سازماني در مورد توليد انبوه و سيستم مكانيزۀ منسجم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179292" name="Group 92"/>
          <p:cNvGraphicFramePr>
            <a:graphicFrameLocks noGrp="1"/>
          </p:cNvGraphicFramePr>
          <p:nvPr>
            <p:ph idx="1"/>
          </p:nvPr>
        </p:nvGraphicFramePr>
        <p:xfrm>
          <a:off x="1981201" y="2060576"/>
          <a:ext cx="8435975" cy="3686175"/>
        </p:xfrm>
        <a:graphic>
          <a:graphicData uri="http://schemas.openxmlformats.org/drawingml/2006/table">
            <a:tbl>
              <a:tblPr rtl="1"/>
              <a:tblGrid>
                <a:gridCol w="3025775"/>
                <a:gridCol w="2598737"/>
                <a:gridCol w="281146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ويژگيها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انبوه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 مكانيزۀ منسجم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7988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حيطه كنترل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وسيع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محدود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سسلسله مراتب كارهاي اداري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اندك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وظايف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تكراري،يكنواخت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انعطاف پذير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تخصص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بالا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پايين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تصميم گيري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متمركز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غير متمركز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وضع كلي سازمان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ديوانسالاري،مكانيكي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خودمقرراتي-ارگانيكي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79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ويژگيهاي سازماني در مورد توليد انبوه و سيستم مكانيزه منسجم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180275" name="Group 51"/>
          <p:cNvGraphicFramePr>
            <a:graphicFrameLocks noGrp="1"/>
          </p:cNvGraphicFramePr>
          <p:nvPr>
            <p:ph idx="1"/>
          </p:nvPr>
        </p:nvGraphicFramePr>
        <p:xfrm>
          <a:off x="1981200" y="1981201"/>
          <a:ext cx="8229600" cy="4195875"/>
        </p:xfrm>
        <a:graphic>
          <a:graphicData uri="http://schemas.openxmlformats.org/drawingml/2006/table">
            <a:tbl>
              <a:tblPr rtl="1"/>
              <a:tblGrid>
                <a:gridCol w="2951162"/>
                <a:gridCol w="2535238"/>
                <a:gridCol w="2743200"/>
              </a:tblGrid>
              <a:tr h="4809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ويژگيها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انبوه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 مكانيزۀ منسجم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2527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منابع انساني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1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روابط متقابل(تعامل)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بدون رابطه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كارگروهي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809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آموزش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كم،يك بار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زياد،تكراري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228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نوع تخصص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دستي،فني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داشتن قوۀ تشخيص،حل مسائل اجتماعي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80940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رابطۀ بين سازماني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52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تقاضاي مشتري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پايدار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حال تغيير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809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عرضه كنندگان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زياد،معمولي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كم،رابطۀ صميمانه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042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2-شركتهاي خدماتي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74 درصد توليد ناخالص داخلي بوسيله شركتهاي خدماتي ارائه مي شود؛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79 درصد نيروي كار آمريكا را بكار مي گيرند.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368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تكنولوژي يا فناوري عبارت است از ابزار،روش و عملياتي كه براي تبديل اقلام مصرفي به محصول(داده يا ستاده) مورد استفاده قرار مي گيرد.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70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نمونه تكنولوژي خدماتي و تكنولوژي توليدي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182299" name="Group 27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3178175"/>
                <a:gridCol w="2016125"/>
                <a:gridCol w="3035300"/>
              </a:tblGrid>
              <a:tr h="3886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 تكنولوژي خدماتي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و مصرف همزمان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محصولات متداول و مرسوم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مشاركت مشتري در فرآيند توليد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محصولات نامشهود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هسته مركزي انسان است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 تكنولوژي توليدي</a:t>
                      </a:r>
                    </a:p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كالاي ساخته شده به منظور مصرف آينده انبار مي شود.</a:t>
                      </a:r>
                    </a:p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توليدات استاندارد هستند.</a:t>
                      </a:r>
                    </a:p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هسته فني دور از دسترس مشتريان است.</a:t>
                      </a:r>
                    </a:p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محصولات قابل لمس هستند.</a:t>
                      </a:r>
                    </a:p>
                    <a:p>
                      <a:pPr marL="171450" marR="0" lvl="0" indent="-17145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هسته مركزي سرمايه است.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45421" name="Line 17"/>
          <p:cNvSpPr>
            <a:spLocks noChangeShapeType="1"/>
          </p:cNvSpPr>
          <p:nvPr/>
        </p:nvSpPr>
        <p:spPr bwMode="auto">
          <a:xfrm flipH="1">
            <a:off x="1992313" y="1989138"/>
            <a:ext cx="828040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981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ويژگي هاي ساختاري سازمانهاي خدماتي و سازمانهاي توليدي 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183402" name="Group 106"/>
          <p:cNvGraphicFramePr>
            <a:graphicFrameLocks noGrp="1"/>
          </p:cNvGraphicFramePr>
          <p:nvPr>
            <p:ph idx="1"/>
          </p:nvPr>
        </p:nvGraphicFramePr>
        <p:xfrm>
          <a:off x="1981200" y="2098675"/>
          <a:ext cx="8362950" cy="3718432"/>
        </p:xfrm>
        <a:graphic>
          <a:graphicData uri="http://schemas.openxmlformats.org/drawingml/2006/table">
            <a:tbl>
              <a:tblPr rtl="1"/>
              <a:tblGrid>
                <a:gridCol w="3743325"/>
                <a:gridCol w="2449512"/>
                <a:gridCol w="2170113"/>
              </a:tblGrid>
              <a:tr h="51807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خدماتي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1-دواير مرزباني براي سازماني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اندك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2-پراكندگي جغرافيايي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3-تصميم گيري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غيرمتمركز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متمركز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4-رسمي بودن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122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منابع انساني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1-سطح مهارت كاركنان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پايين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2-نوع مهارت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ايجاد ارتباط با افراد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فني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6982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تكنولوژي واحدهاي سازماني 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(چارچوب چارلز پرو)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تنوع:</a:t>
            </a:r>
          </a:p>
          <a:p>
            <a:pPr marL="609600" indent="-609600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عبارت است از تكرار رويدادهاي غيرمنتظره و جديدي كه در فرآيند تبديل رخ مي دهد.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تجزيه پذيري: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براي حل مسائل از روشهاي عيني و قابل محاسبه استفاده مي شود و مي توان براي حل مسائل از روشهاي استاندارد استفاده نمود.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58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سازماني از ديد پرو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تكنولوژي ساده(يكنواخت):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كارها هيچگونه تنوع يا گوناگوني ندارند؛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استفاده از روشهاي عيني و قابل محاسبه؛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كارها استاندارد، رسمي و منظم اند؛</a:t>
            </a:r>
          </a:p>
          <a:p>
            <a:pPr marL="609600" indent="-609600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 دايره پرداخت در بانك و بخش مونتاژ يك كارخانه.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903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سازماني از ديد پرو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تكنولوژي هنري: 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امور نسبتاً پايدار؛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ولي فرآيند تبديل را نمي توان تجزيه و تحليل يا آن را بطور كامل و دقيق درك كرد؛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براي انجام دادن كارها آموزش و تجربۀ زيادي لازم است؛</a:t>
            </a:r>
          </a:p>
          <a:p>
            <a:pPr marL="609600" indent="-609600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 مهندسان ذوب آهن.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850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سازماني از ديد پرو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تكنولوژي مهندسي: 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پيچيده؛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گوناگون و متنوع؛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فعااليتهاي مختلف بر اساس فرمولها،روشها و راه هاي مشخص انجام مي شود.</a:t>
            </a:r>
          </a:p>
          <a:p>
            <a:pPr marL="609600" indent="-609600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 كارهاي حسابداري و مهندسي.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242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سازماني از ديد پرو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تكنولوژي پيچيده: </a:t>
            </a:r>
          </a:p>
          <a:p>
            <a:pPr marL="609600" indent="-609600">
              <a:lnSpc>
                <a:spcPct val="90000"/>
              </a:lnSpc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بسيار متنوع و گوناگون؛</a:t>
            </a:r>
          </a:p>
          <a:p>
            <a:pPr marL="609600" indent="-609600">
              <a:lnSpc>
                <a:spcPct val="90000"/>
              </a:lnSpc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فرآيند تبديل را نمي توان بصورت كامل تجزيه و تحليل كرد؛</a:t>
            </a:r>
          </a:p>
          <a:p>
            <a:pPr marL="609600" indent="-609600">
              <a:lnSpc>
                <a:spcPct val="90000"/>
              </a:lnSpc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براي هر مسأله چندين راه حل قابل قبول وجود دارد؛</a:t>
            </a:r>
          </a:p>
          <a:p>
            <a:pPr marL="609600" indent="-609600">
              <a:lnSpc>
                <a:spcPct val="90000"/>
              </a:lnSpc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براي انجام كارها و حل مسائل بايد از تجزيه و تحليل دانش فني استفاده كرد؛</a:t>
            </a:r>
          </a:p>
          <a:p>
            <a:pPr marL="609600" indent="-609600">
              <a:lnSpc>
                <a:spcPct val="90000"/>
              </a:lnSpc>
            </a:pP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 تحقيقات پايه اي و برنامه ريزي استراتژيك؛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0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چارچوبي براي تكنولوژي خدمات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89473" name="Group 33"/>
          <p:cNvGraphicFramePr>
            <a:graphicFrameLocks noGrp="1"/>
          </p:cNvGraphicFramePr>
          <p:nvPr>
            <p:ph idx="1"/>
          </p:nvPr>
        </p:nvGraphicFramePr>
        <p:xfrm>
          <a:off x="2279650" y="1341438"/>
          <a:ext cx="7931150" cy="4608512"/>
        </p:xfrm>
        <a:graphic>
          <a:graphicData uri="http://schemas.openxmlformats.org/drawingml/2006/table">
            <a:tbl>
              <a:tblPr rtl="1"/>
              <a:tblGrid>
                <a:gridCol w="3965575"/>
                <a:gridCol w="3965575"/>
              </a:tblGrid>
              <a:tr h="5857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 خدمات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756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هنرهاي زيبا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دادوستد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كارهاي هنري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استراتژيك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تحقيقات در علوم اجتماعي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تحقيقات كاربردي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93516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فروش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كارهاي دفتري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حسابرسي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حقوق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مهندسي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حسابداري مالياتي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152592" name="Group 36"/>
          <p:cNvGrpSpPr>
            <a:grpSpLocks/>
          </p:cNvGrpSpPr>
          <p:nvPr/>
        </p:nvGrpSpPr>
        <p:grpSpPr bwMode="auto">
          <a:xfrm>
            <a:off x="1524000" y="1341439"/>
            <a:ext cx="8675688" cy="5208587"/>
            <a:chOff x="0" y="845"/>
            <a:chExt cx="5465" cy="3281"/>
          </a:xfrm>
        </p:grpSpPr>
        <p:sp>
          <p:nvSpPr>
            <p:cNvPr id="152593" name="Text Box 27"/>
            <p:cNvSpPr txBox="1">
              <a:spLocks noChangeArrowheads="1"/>
            </p:cNvSpPr>
            <p:nvPr/>
          </p:nvSpPr>
          <p:spPr bwMode="auto">
            <a:xfrm>
              <a:off x="3198" y="2160"/>
              <a:ext cx="136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هنري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2594" name="Text Box 28"/>
            <p:cNvSpPr txBox="1">
              <a:spLocks noChangeArrowheads="1"/>
            </p:cNvSpPr>
            <p:nvPr/>
          </p:nvSpPr>
          <p:spPr bwMode="auto">
            <a:xfrm>
              <a:off x="567" y="2160"/>
              <a:ext cx="136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پيچيده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2595" name="Text Box 29"/>
            <p:cNvSpPr txBox="1">
              <a:spLocks noChangeArrowheads="1"/>
            </p:cNvSpPr>
            <p:nvPr/>
          </p:nvSpPr>
          <p:spPr bwMode="auto">
            <a:xfrm>
              <a:off x="3243" y="3385"/>
              <a:ext cx="136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ساده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2596" name="Text Box 30"/>
            <p:cNvSpPr txBox="1">
              <a:spLocks noChangeArrowheads="1"/>
            </p:cNvSpPr>
            <p:nvPr/>
          </p:nvSpPr>
          <p:spPr bwMode="auto">
            <a:xfrm>
              <a:off x="566" y="3432"/>
              <a:ext cx="136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مهندسي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2597" name="Text Box 32"/>
            <p:cNvSpPr txBox="1">
              <a:spLocks noChangeArrowheads="1"/>
            </p:cNvSpPr>
            <p:nvPr/>
          </p:nvSpPr>
          <p:spPr bwMode="auto">
            <a:xfrm>
              <a:off x="2336" y="1300"/>
              <a:ext cx="136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تدريس در دانشگاه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مديريت عمومي  </a:t>
              </a:r>
              <a:endParaRPr lang="en-US" sz="24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52598" name="Text Box 34"/>
            <p:cNvSpPr txBox="1">
              <a:spLocks noChangeArrowheads="1"/>
            </p:cNvSpPr>
            <p:nvPr/>
          </p:nvSpPr>
          <p:spPr bwMode="auto">
            <a:xfrm>
              <a:off x="476" y="3838"/>
              <a:ext cx="49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كم                                                    </a:t>
              </a: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تنوع</a:t>
              </a:r>
              <a:r>
                <a:rPr lang="fa-IR" sz="2400" b="1">
                  <a:cs typeface="Nazanin" pitchFamily="2" charset="-78"/>
                </a:rPr>
                <a:t>                                          زياد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2599" name="Text Box 35"/>
            <p:cNvSpPr txBox="1">
              <a:spLocks noChangeArrowheads="1"/>
            </p:cNvSpPr>
            <p:nvPr/>
          </p:nvSpPr>
          <p:spPr bwMode="auto">
            <a:xfrm>
              <a:off x="0" y="845"/>
              <a:ext cx="521" cy="2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كم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fa-IR" sz="2400" b="1"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fa-IR" sz="2400" b="1"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fa-IR" sz="2400" b="1"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200" b="1">
                  <a:cs typeface="Nazanin" pitchFamily="2" charset="-78"/>
                </a:rPr>
                <a:t>تجربه پذيري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200" b="1">
                  <a:cs typeface="Nazanin" pitchFamily="2" charset="-78"/>
                </a:rPr>
                <a:t>زياد</a:t>
              </a:r>
              <a:r>
                <a:rPr lang="fa-IR" sz="2400" b="1">
                  <a:cs typeface="Nazanin" pitchFamily="2" charset="-78"/>
                </a:rPr>
                <a:t> </a:t>
              </a:r>
              <a:endParaRPr lang="en-US" sz="2400" b="1"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990064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5250" indent="1905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الگوي ارگانيكي و مكانيكي:</a:t>
            </a:r>
          </a:p>
          <a:p>
            <a:pPr marL="95250" indent="19050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ساختار مكانيكي: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تكنولوژي عادي؛مقررات رسمي و مديريت متمركز.</a:t>
            </a:r>
          </a:p>
          <a:p>
            <a:pPr marL="95250" indent="19050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ساختار مكانيكي: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تكنولوژي پيچيده؛مديريت پويا؛آزادي عمل.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78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981200"/>
            <a:ext cx="8686800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رسمي بودن: 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عادي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: تقسيم كار؛كارهاي استاندارد؛مقررات رسمي؛ </a:t>
            </a: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پيچيده: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ساختار غير رسمي؛كارهاي غير استاندارد؛</a:t>
            </a:r>
            <a:endParaRPr lang="en-US" b="1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72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تكنولوژي نوين بر ساختار اثر مي گذارد،اما امكان دارد تصميم گيري درباره ساختار سازماني موجب شكل دادن و محدود نمودن تكنولوژي گردد.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911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عدم تمركز: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عادي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: تصميم گيري متمركز؛</a:t>
            </a: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پيچيده: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عدم تمركز؛و تصميم گيري بوسيله كاركنان.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212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سطح مهارت: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عادي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: عدم آموزش و تجربه كاركنان؛چون كارها تكراري است.</a:t>
            </a: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پيچيده: </a:t>
            </a:r>
            <a:r>
              <a:rPr lang="fa-IR" b="1" smtClean="0">
                <a:solidFill>
                  <a:srgbClr val="0000FF"/>
                </a:solidFill>
                <a:cs typeface="Nazanin" pitchFamily="2" charset="-78"/>
              </a:rPr>
              <a:t>ديدن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آموزشهاي رسمي و دوره هاي هنرستانهاي حرفه اي يا دانشگاهي؛ 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030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حيطه كنترل: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عادي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: حيطه كنترل كم؛</a:t>
            </a: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پيچيده: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حيطه كنترل وسيع</a:t>
            </a:r>
            <a:r>
              <a:rPr lang="fa-IR" b="1" smtClean="0">
                <a:solidFill>
                  <a:srgbClr val="0000FF"/>
                </a:solidFill>
                <a:cs typeface="Nazanin" pitchFamily="2" charset="-78"/>
              </a:rPr>
              <a:t>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213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الگوهاي سازماني با توجه به تكنولوژي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6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سطح مهارت: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عادي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: مسير ارتباطي عمودي؛ارتباطات آماري و كتبي؛</a:t>
            </a:r>
          </a:p>
          <a:p>
            <a:pPr marL="609600" indent="-609600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تكنولوژي پيچيده: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فعاليتهاي ارتباطي زياد؛همكاري و مبادله اطلاعات؛مسير ارتباطي افقي؛ ارتباطات بصورت تماس شخصي،رودررو و تلفن؛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9611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9" y="333375"/>
            <a:ext cx="8893175" cy="1371600"/>
          </a:xfrm>
        </p:spPr>
        <p:txBody>
          <a:bodyPr anchor="t"/>
          <a:lstStyle/>
          <a:p>
            <a:pPr algn="ctr" eaLnBrk="1" hangingPunct="1"/>
            <a:r>
              <a:rPr lang="fa-IR" b="1">
                <a:cs typeface="Nazanin" pitchFamily="2" charset="-78"/>
              </a:rPr>
              <a:t>رابطۀ تكنولوژي خدمات با ويژگيهاي ساختاري و مديريت </a:t>
            </a:r>
            <a:endParaRPr lang="en-US" b="1">
              <a:cs typeface="Nazanin" pitchFamily="2" charset="-78"/>
            </a:endParaRPr>
          </a:p>
        </p:txBody>
      </p:sp>
      <p:grpSp>
        <p:nvGrpSpPr>
          <p:cNvPr id="159747" name="Group 30"/>
          <p:cNvGrpSpPr>
            <a:grpSpLocks/>
          </p:cNvGrpSpPr>
          <p:nvPr/>
        </p:nvGrpSpPr>
        <p:grpSpPr bwMode="auto">
          <a:xfrm>
            <a:off x="1954213" y="1125538"/>
            <a:ext cx="8426450" cy="5543550"/>
            <a:chOff x="271" y="709"/>
            <a:chExt cx="5308" cy="3492"/>
          </a:xfrm>
        </p:grpSpPr>
        <p:sp>
          <p:nvSpPr>
            <p:cNvPr id="159748" name="Oval 8"/>
            <p:cNvSpPr>
              <a:spLocks noChangeArrowheads="1"/>
            </p:cNvSpPr>
            <p:nvPr/>
          </p:nvSpPr>
          <p:spPr bwMode="auto">
            <a:xfrm>
              <a:off x="1519" y="1207"/>
              <a:ext cx="2858" cy="25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9749" name="Text Box 4"/>
            <p:cNvSpPr txBox="1">
              <a:spLocks noChangeArrowheads="1"/>
            </p:cNvSpPr>
            <p:nvPr/>
          </p:nvSpPr>
          <p:spPr bwMode="auto">
            <a:xfrm>
              <a:off x="3288" y="709"/>
              <a:ext cx="2291" cy="112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بسيار ارگانيك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از نظر رسمي بودن،در سطح پايين؛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از نظر متمركز بودن،در سطح پايين؛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آموزش+تجربه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دامنه كنترل:كم تا متوسط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A50021"/>
                  </a:solidFill>
                  <a:cs typeface="Nazanin" pitchFamily="2" charset="-78"/>
                </a:rPr>
                <a:t>ارتباطات افقي،گردهمايي.</a:t>
              </a:r>
              <a:endParaRPr lang="en-US" sz="2000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159750" name="Text Box 5"/>
            <p:cNvSpPr txBox="1">
              <a:spLocks noChangeArrowheads="1"/>
            </p:cNvSpPr>
            <p:nvPr/>
          </p:nvSpPr>
          <p:spPr bwMode="auto">
            <a:xfrm>
              <a:off x="271" y="709"/>
              <a:ext cx="2291" cy="11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ارگانيك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از نظر رسمي بودن،در سطح متوسط؛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از نظر متمركز بودن،در سطح متوسط؛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تجربه؛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دامنه كنترل:متوسط تا زياد؛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chemeClr val="bg2"/>
                  </a:solidFill>
                  <a:cs typeface="Nazanin" pitchFamily="2" charset="-78"/>
                </a:rPr>
                <a:t>ارتباطات افقي، كلامي.</a:t>
              </a:r>
              <a:endParaRPr lang="en-US" sz="2000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159751" name="Text Box 6"/>
            <p:cNvSpPr txBox="1">
              <a:spLocks noChangeArrowheads="1"/>
            </p:cNvSpPr>
            <p:nvPr/>
          </p:nvSpPr>
          <p:spPr bwMode="auto">
            <a:xfrm>
              <a:off x="3288" y="3081"/>
              <a:ext cx="2291" cy="112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مكانيكي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از نظر رسمي بودن،در سطح متوسط؛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از نظر متمركز بودن،در سطح متوسط؛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آموزش رسمي؛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دامنه كنترل: متوسط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3366"/>
                  </a:solidFill>
                  <a:cs typeface="Nazanin" pitchFamily="2" charset="-78"/>
                </a:rPr>
                <a:t>ارتباطات مكتوب و كلامي </a:t>
              </a:r>
              <a:endParaRPr lang="en-US" sz="2000">
                <a:solidFill>
                  <a:srgbClr val="003366"/>
                </a:solidFill>
                <a:cs typeface="Nazanin" pitchFamily="2" charset="-78"/>
              </a:endParaRPr>
            </a:p>
          </p:txBody>
        </p:sp>
        <p:sp>
          <p:nvSpPr>
            <p:cNvPr id="159752" name="Text Box 10"/>
            <p:cNvSpPr txBox="1">
              <a:spLocks noChangeArrowheads="1"/>
            </p:cNvSpPr>
            <p:nvPr/>
          </p:nvSpPr>
          <p:spPr bwMode="auto">
            <a:xfrm>
              <a:off x="1701" y="2080"/>
              <a:ext cx="2494" cy="64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000" b="1">
                  <a:solidFill>
                    <a:srgbClr val="FF0000"/>
                  </a:solidFill>
                  <a:cs typeface="Nazanin" pitchFamily="2" charset="-78"/>
                </a:rPr>
                <a:t>1-مكانيكي 2-رسمي بودن؛ 3-متمركز بودن؛    4- واجد شرايط بودن كاركنان     5-دامنۀ كنترل؛6- ارتباطات  و هماهنگي؛</a:t>
              </a:r>
              <a:endParaRPr lang="en-US" sz="20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59753" name="Text Box 12"/>
            <p:cNvSpPr txBox="1">
              <a:spLocks noChangeArrowheads="1"/>
            </p:cNvSpPr>
            <p:nvPr/>
          </p:nvSpPr>
          <p:spPr bwMode="auto">
            <a:xfrm>
              <a:off x="271" y="3081"/>
              <a:ext cx="2291" cy="112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بسيار مكانيكي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از نظر رسمي بودن،در سطح بالا؛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از نظر متمركز بودن،در سطح بالا؛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تجربه و آموزش كم؛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دامنه كنترل وسيع؛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fa-IR" sz="2000">
                  <a:solidFill>
                    <a:srgbClr val="0000FF"/>
                  </a:solidFill>
                  <a:cs typeface="Nazanin" pitchFamily="2" charset="-78"/>
                </a:rPr>
                <a:t>ارتباطات مكتوب و عمودي </a:t>
              </a:r>
              <a:endParaRPr lang="en-US" sz="2000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59754" name="Line 14"/>
            <p:cNvSpPr>
              <a:spLocks noChangeShapeType="1"/>
            </p:cNvSpPr>
            <p:nvPr/>
          </p:nvSpPr>
          <p:spPr bwMode="auto">
            <a:xfrm flipH="1">
              <a:off x="4195" y="238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5" name="Line 15"/>
            <p:cNvSpPr>
              <a:spLocks noChangeShapeType="1"/>
            </p:cNvSpPr>
            <p:nvPr/>
          </p:nvSpPr>
          <p:spPr bwMode="auto">
            <a:xfrm flipH="1">
              <a:off x="1519" y="2432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6" name="Line 16"/>
            <p:cNvSpPr>
              <a:spLocks noChangeShapeType="1"/>
            </p:cNvSpPr>
            <p:nvPr/>
          </p:nvSpPr>
          <p:spPr bwMode="auto">
            <a:xfrm>
              <a:off x="2925" y="1207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7" name="Line 17"/>
            <p:cNvSpPr>
              <a:spLocks noChangeShapeType="1"/>
            </p:cNvSpPr>
            <p:nvPr/>
          </p:nvSpPr>
          <p:spPr bwMode="auto">
            <a:xfrm>
              <a:off x="2925" y="275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8" name="Text Box 18"/>
            <p:cNvSpPr txBox="1">
              <a:spLocks noChangeArrowheads="1"/>
            </p:cNvSpPr>
            <p:nvPr/>
          </p:nvSpPr>
          <p:spPr bwMode="auto">
            <a:xfrm>
              <a:off x="2653" y="1797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پيچيده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59759" name="Text Box 19"/>
            <p:cNvSpPr txBox="1">
              <a:spLocks noChangeArrowheads="1"/>
            </p:cNvSpPr>
            <p:nvPr/>
          </p:nvSpPr>
          <p:spPr bwMode="auto">
            <a:xfrm>
              <a:off x="1791" y="1797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هنري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59760" name="Text Box 20"/>
            <p:cNvSpPr txBox="1">
              <a:spLocks noChangeArrowheads="1"/>
            </p:cNvSpPr>
            <p:nvPr/>
          </p:nvSpPr>
          <p:spPr bwMode="auto">
            <a:xfrm>
              <a:off x="2835" y="2779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مهندسي 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59761" name="Text Box 21"/>
            <p:cNvSpPr txBox="1">
              <a:spLocks noChangeArrowheads="1"/>
            </p:cNvSpPr>
            <p:nvPr/>
          </p:nvSpPr>
          <p:spPr bwMode="auto">
            <a:xfrm>
              <a:off x="1700" y="2750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عادي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59762" name="Line 22"/>
            <p:cNvSpPr>
              <a:spLocks noChangeShapeType="1"/>
            </p:cNvSpPr>
            <p:nvPr/>
          </p:nvSpPr>
          <p:spPr bwMode="auto">
            <a:xfrm flipH="1">
              <a:off x="975" y="2750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3" name="Line 23"/>
            <p:cNvSpPr>
              <a:spLocks noChangeShapeType="1"/>
            </p:cNvSpPr>
            <p:nvPr/>
          </p:nvSpPr>
          <p:spPr bwMode="auto">
            <a:xfrm>
              <a:off x="975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4" name="Line 24"/>
            <p:cNvSpPr>
              <a:spLocks noChangeShapeType="1"/>
            </p:cNvSpPr>
            <p:nvPr/>
          </p:nvSpPr>
          <p:spPr bwMode="auto">
            <a:xfrm flipH="1">
              <a:off x="975" y="2205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5" name="Line 25"/>
            <p:cNvSpPr>
              <a:spLocks noChangeShapeType="1"/>
            </p:cNvSpPr>
            <p:nvPr/>
          </p:nvSpPr>
          <p:spPr bwMode="auto">
            <a:xfrm flipV="1">
              <a:off x="975" y="1797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6" name="Line 26"/>
            <p:cNvSpPr>
              <a:spLocks noChangeShapeType="1"/>
            </p:cNvSpPr>
            <p:nvPr/>
          </p:nvSpPr>
          <p:spPr bwMode="auto">
            <a:xfrm>
              <a:off x="4332" y="2750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7" name="Line 27"/>
            <p:cNvSpPr>
              <a:spLocks noChangeShapeType="1"/>
            </p:cNvSpPr>
            <p:nvPr/>
          </p:nvSpPr>
          <p:spPr bwMode="auto">
            <a:xfrm>
              <a:off x="4876" y="2750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8" name="Line 28"/>
            <p:cNvSpPr>
              <a:spLocks noChangeShapeType="1"/>
            </p:cNvSpPr>
            <p:nvPr/>
          </p:nvSpPr>
          <p:spPr bwMode="auto">
            <a:xfrm>
              <a:off x="4332" y="2160"/>
              <a:ext cx="4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9" name="Line 29"/>
            <p:cNvSpPr>
              <a:spLocks noChangeShapeType="1"/>
            </p:cNvSpPr>
            <p:nvPr/>
          </p:nvSpPr>
          <p:spPr bwMode="auto">
            <a:xfrm flipV="1">
              <a:off x="4830" y="184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20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3800" b="1">
                <a:cs typeface="Nazanin" pitchFamily="2" charset="-78"/>
              </a:rPr>
              <a:t>وابستگي درون سازماني </a:t>
            </a:r>
            <a:r>
              <a:rPr lang="en-US" sz="3800" b="1">
                <a:cs typeface="Nazanin" pitchFamily="2" charset="-78"/>
              </a:rPr>
              <a:t>Interdependence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مقصود از وابستگي درون سازماني، ميزان يا حدودي است كه دواير سازماني (از نظر منابع يا مواد اوليه) به يكديگر وابسته اند.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82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200" b="1">
                <a:cs typeface="Nazanin" pitchFamily="2" charset="-78"/>
              </a:rPr>
              <a:t>انواع وابستگي از نظر تامپسون </a:t>
            </a:r>
            <a:endParaRPr lang="en-US" sz="4200" b="1">
              <a:cs typeface="Nazanin" pitchFamily="2" charset="-78"/>
            </a:endParaRPr>
          </a:p>
        </p:txBody>
      </p:sp>
      <p:graphicFrame>
        <p:nvGraphicFramePr>
          <p:cNvPr id="198739" name="Group 83"/>
          <p:cNvGraphicFramePr>
            <a:graphicFrameLocks noGrp="1"/>
          </p:cNvGraphicFramePr>
          <p:nvPr>
            <p:ph idx="1"/>
          </p:nvPr>
        </p:nvGraphicFramePr>
        <p:xfrm>
          <a:off x="1981200" y="1338264"/>
          <a:ext cx="8229600" cy="5311975"/>
        </p:xfrm>
        <a:graphic>
          <a:graphicData uri="http://schemas.openxmlformats.org/drawingml/2006/table">
            <a:tbl>
              <a:tblPr rtl="1"/>
              <a:tblGrid>
                <a:gridCol w="2057400"/>
                <a:gridCol w="2057400"/>
                <a:gridCol w="2057400"/>
                <a:gridCol w="2057400"/>
              </a:tblGrid>
              <a:tr h="82290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اهميت قرار دادن واحدها در كنر هم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نوع هماهنگي مورد نياز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تقاضا براي ارتباطات افقي،تصميم گيري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شكل وابستگي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34933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روشها و مقررات استاندارد شده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ارتباطات در حد كم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شغلهاي مستقل (بانك)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مشتريان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13954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متوسط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وجود برنامه ها، جدول زمان بندي شده،بازخور نمودن نتيجه فعاليتها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ارتباطات در حد متوسط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شغلهاي متوالي (خط توليد)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مشتريان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pSp>
        <p:nvGrpSpPr>
          <p:cNvPr id="161817" name="Group 87"/>
          <p:cNvGrpSpPr>
            <a:grpSpLocks/>
          </p:cNvGrpSpPr>
          <p:nvPr/>
        </p:nvGrpSpPr>
        <p:grpSpPr bwMode="auto">
          <a:xfrm>
            <a:off x="2063750" y="2924176"/>
            <a:ext cx="1727200" cy="3313113"/>
            <a:chOff x="340" y="1842"/>
            <a:chExt cx="1088" cy="2087"/>
          </a:xfrm>
        </p:grpSpPr>
        <p:sp>
          <p:nvSpPr>
            <p:cNvPr id="161818" name="Line 58"/>
            <p:cNvSpPr>
              <a:spLocks noChangeShapeType="1"/>
            </p:cNvSpPr>
            <p:nvPr/>
          </p:nvSpPr>
          <p:spPr bwMode="auto">
            <a:xfrm>
              <a:off x="431" y="1842"/>
              <a:ext cx="0" cy="227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9" name="Line 59"/>
            <p:cNvSpPr>
              <a:spLocks noChangeShapeType="1"/>
            </p:cNvSpPr>
            <p:nvPr/>
          </p:nvSpPr>
          <p:spPr bwMode="auto">
            <a:xfrm>
              <a:off x="839" y="1842"/>
              <a:ext cx="0" cy="227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0" name="Line 60"/>
            <p:cNvSpPr>
              <a:spLocks noChangeShapeType="1"/>
            </p:cNvSpPr>
            <p:nvPr/>
          </p:nvSpPr>
          <p:spPr bwMode="auto">
            <a:xfrm>
              <a:off x="1292" y="1842"/>
              <a:ext cx="0" cy="227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1" name="Rectangle 61"/>
            <p:cNvSpPr>
              <a:spLocks noChangeArrowheads="1"/>
            </p:cNvSpPr>
            <p:nvPr/>
          </p:nvSpPr>
          <p:spPr bwMode="auto">
            <a:xfrm>
              <a:off x="340" y="2160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2" name="Rectangle 62"/>
            <p:cNvSpPr>
              <a:spLocks noChangeArrowheads="1"/>
            </p:cNvSpPr>
            <p:nvPr/>
          </p:nvSpPr>
          <p:spPr bwMode="auto">
            <a:xfrm>
              <a:off x="749" y="2160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3" name="Rectangle 63"/>
            <p:cNvSpPr>
              <a:spLocks noChangeArrowheads="1"/>
            </p:cNvSpPr>
            <p:nvPr/>
          </p:nvSpPr>
          <p:spPr bwMode="auto">
            <a:xfrm>
              <a:off x="1202" y="2160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4" name="Line 66"/>
            <p:cNvSpPr>
              <a:spLocks noChangeShapeType="1"/>
            </p:cNvSpPr>
            <p:nvPr/>
          </p:nvSpPr>
          <p:spPr bwMode="auto">
            <a:xfrm>
              <a:off x="1292" y="2387"/>
              <a:ext cx="0" cy="181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5" name="Rectangle 74"/>
            <p:cNvSpPr>
              <a:spLocks noChangeArrowheads="1"/>
            </p:cNvSpPr>
            <p:nvPr/>
          </p:nvSpPr>
          <p:spPr bwMode="auto">
            <a:xfrm>
              <a:off x="340" y="3475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6" name="Rectangle 75"/>
            <p:cNvSpPr>
              <a:spLocks noChangeArrowheads="1"/>
            </p:cNvSpPr>
            <p:nvPr/>
          </p:nvSpPr>
          <p:spPr bwMode="auto">
            <a:xfrm>
              <a:off x="749" y="3475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7" name="Rectangle 76"/>
            <p:cNvSpPr>
              <a:spLocks noChangeArrowheads="1"/>
            </p:cNvSpPr>
            <p:nvPr/>
          </p:nvSpPr>
          <p:spPr bwMode="auto">
            <a:xfrm>
              <a:off x="1202" y="3475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828" name="Line 77"/>
            <p:cNvSpPr>
              <a:spLocks noChangeShapeType="1"/>
            </p:cNvSpPr>
            <p:nvPr/>
          </p:nvSpPr>
          <p:spPr bwMode="auto">
            <a:xfrm>
              <a:off x="431" y="3249"/>
              <a:ext cx="0" cy="227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9" name="Line 78"/>
            <p:cNvSpPr>
              <a:spLocks noChangeShapeType="1"/>
            </p:cNvSpPr>
            <p:nvPr/>
          </p:nvSpPr>
          <p:spPr bwMode="auto">
            <a:xfrm>
              <a:off x="567" y="3588"/>
              <a:ext cx="181" cy="0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0" name="Line 79"/>
            <p:cNvSpPr>
              <a:spLocks noChangeShapeType="1"/>
            </p:cNvSpPr>
            <p:nvPr/>
          </p:nvSpPr>
          <p:spPr bwMode="auto">
            <a:xfrm>
              <a:off x="1021" y="3600"/>
              <a:ext cx="181" cy="0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1" name="Line 82"/>
            <p:cNvSpPr>
              <a:spLocks noChangeShapeType="1"/>
            </p:cNvSpPr>
            <p:nvPr/>
          </p:nvSpPr>
          <p:spPr bwMode="auto">
            <a:xfrm>
              <a:off x="1292" y="3702"/>
              <a:ext cx="0" cy="227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2" name="Line 85"/>
            <p:cNvSpPr>
              <a:spLocks noChangeShapeType="1"/>
            </p:cNvSpPr>
            <p:nvPr/>
          </p:nvSpPr>
          <p:spPr bwMode="auto">
            <a:xfrm>
              <a:off x="839" y="2387"/>
              <a:ext cx="0" cy="181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33" name="Line 86"/>
            <p:cNvSpPr>
              <a:spLocks noChangeShapeType="1"/>
            </p:cNvSpPr>
            <p:nvPr/>
          </p:nvSpPr>
          <p:spPr bwMode="auto">
            <a:xfrm>
              <a:off x="431" y="2387"/>
              <a:ext cx="0" cy="181"/>
            </a:xfrm>
            <a:prstGeom prst="line">
              <a:avLst/>
            </a:prstGeom>
            <a:noFill/>
            <a:ln w="5715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70104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31"/>
          <p:cNvSpPr>
            <a:spLocks noGrp="1" noChangeArrowheads="1"/>
          </p:cNvSpPr>
          <p:nvPr>
            <p:ph type="title"/>
          </p:nvPr>
        </p:nvSpPr>
        <p:spPr>
          <a:xfrm>
            <a:off x="1981200" y="404813"/>
            <a:ext cx="8229600" cy="1371600"/>
          </a:xfrm>
        </p:spPr>
        <p:txBody>
          <a:bodyPr/>
          <a:lstStyle/>
          <a:p>
            <a:pPr algn="ctr" eaLnBrk="1" hangingPunct="1"/>
            <a:r>
              <a:rPr lang="fa-IR" sz="4200" b="1">
                <a:cs typeface="Nazanin" pitchFamily="2" charset="-78"/>
              </a:rPr>
              <a:t>انواع وابستگي از نظر تامپسون</a:t>
            </a:r>
            <a:endParaRPr lang="en-US" sz="4200" b="1">
              <a:cs typeface="Nazanin" pitchFamily="2" charset="-78"/>
            </a:endParaRPr>
          </a:p>
        </p:txBody>
      </p:sp>
      <p:graphicFrame>
        <p:nvGraphicFramePr>
          <p:cNvPr id="199736" name="Group 56"/>
          <p:cNvGraphicFramePr>
            <a:graphicFrameLocks noGrp="1"/>
          </p:cNvGraphicFramePr>
          <p:nvPr>
            <p:ph idx="1"/>
          </p:nvPr>
        </p:nvGraphicFramePr>
        <p:xfrm>
          <a:off x="1981200" y="1916114"/>
          <a:ext cx="8229600" cy="3459297"/>
        </p:xfrm>
        <a:graphic>
          <a:graphicData uri="http://schemas.openxmlformats.org/drawingml/2006/table">
            <a:tbl>
              <a:tblPr rtl="1"/>
              <a:tblGrid>
                <a:gridCol w="1954212"/>
                <a:gridCol w="2160588"/>
                <a:gridCol w="2057400"/>
                <a:gridCol w="2057400"/>
              </a:tblGrid>
              <a:tr h="82280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اهميت قرار دادن واحدها در كنر هم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نوع هماهنگي مورد نياز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تقاضا براي ارتباطات افقي،تصميم گيري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شكل وابستگي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63635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تعديلات و تغييرات متقابل، جلسات بين واحدهاي سازماني، همكاري بين دواير سازماني، گروه كاري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ارتباطات در حد زياد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شغلهاي متقابل (بيمارستان)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مشتريان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2836" name="Rectangle 37"/>
          <p:cNvSpPr>
            <a:spLocks noChangeArrowheads="1"/>
          </p:cNvSpPr>
          <p:nvPr/>
        </p:nvSpPr>
        <p:spPr bwMode="auto">
          <a:xfrm>
            <a:off x="2208213" y="3932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2837" name="Rectangle 38"/>
          <p:cNvSpPr>
            <a:spLocks noChangeArrowheads="1"/>
          </p:cNvSpPr>
          <p:nvPr/>
        </p:nvSpPr>
        <p:spPr bwMode="auto">
          <a:xfrm>
            <a:off x="2855913" y="3932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2838" name="Rectangle 39"/>
          <p:cNvSpPr>
            <a:spLocks noChangeArrowheads="1"/>
          </p:cNvSpPr>
          <p:nvPr/>
        </p:nvSpPr>
        <p:spPr bwMode="auto">
          <a:xfrm>
            <a:off x="3503613" y="3932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2839" name="Line 43"/>
          <p:cNvSpPr>
            <a:spLocks noChangeShapeType="1"/>
          </p:cNvSpPr>
          <p:nvPr/>
        </p:nvSpPr>
        <p:spPr bwMode="auto">
          <a:xfrm>
            <a:off x="2566989" y="4221163"/>
            <a:ext cx="288925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0" name="Line 44"/>
          <p:cNvSpPr>
            <a:spLocks noChangeShapeType="1"/>
          </p:cNvSpPr>
          <p:nvPr/>
        </p:nvSpPr>
        <p:spPr bwMode="auto">
          <a:xfrm>
            <a:off x="3233739" y="4240213"/>
            <a:ext cx="288925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1" name="Line 45"/>
          <p:cNvSpPr>
            <a:spLocks noChangeShapeType="1"/>
          </p:cNvSpPr>
          <p:nvPr/>
        </p:nvSpPr>
        <p:spPr bwMode="auto">
          <a:xfrm flipH="1">
            <a:off x="3216275" y="4076700"/>
            <a:ext cx="287338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2" name="Line 46"/>
          <p:cNvSpPr>
            <a:spLocks noChangeShapeType="1"/>
          </p:cNvSpPr>
          <p:nvPr/>
        </p:nvSpPr>
        <p:spPr bwMode="auto">
          <a:xfrm flipH="1">
            <a:off x="2514600" y="4057650"/>
            <a:ext cx="287338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3" name="Line 47"/>
          <p:cNvSpPr>
            <a:spLocks noChangeShapeType="1"/>
          </p:cNvSpPr>
          <p:nvPr/>
        </p:nvSpPr>
        <p:spPr bwMode="auto">
          <a:xfrm>
            <a:off x="3000375" y="4292600"/>
            <a:ext cx="0" cy="2159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4" name="Line 48"/>
          <p:cNvSpPr>
            <a:spLocks noChangeShapeType="1"/>
          </p:cNvSpPr>
          <p:nvPr/>
        </p:nvSpPr>
        <p:spPr bwMode="auto">
          <a:xfrm>
            <a:off x="2351088" y="3716339"/>
            <a:ext cx="0" cy="217487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5" name="Line 49"/>
          <p:cNvSpPr>
            <a:spLocks noChangeShapeType="1"/>
          </p:cNvSpPr>
          <p:nvPr/>
        </p:nvSpPr>
        <p:spPr bwMode="auto">
          <a:xfrm>
            <a:off x="3648075" y="3716339"/>
            <a:ext cx="0" cy="217487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6" name="Line 50"/>
          <p:cNvSpPr>
            <a:spLocks noChangeShapeType="1"/>
          </p:cNvSpPr>
          <p:nvPr/>
        </p:nvSpPr>
        <p:spPr bwMode="auto">
          <a:xfrm flipH="1">
            <a:off x="2351089" y="3716338"/>
            <a:ext cx="1296987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7" name="Line 51"/>
          <p:cNvSpPr>
            <a:spLocks noChangeShapeType="1"/>
          </p:cNvSpPr>
          <p:nvPr/>
        </p:nvSpPr>
        <p:spPr bwMode="auto">
          <a:xfrm flipH="1">
            <a:off x="2351088" y="4292600"/>
            <a:ext cx="0" cy="2159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8" name="Line 52"/>
          <p:cNvSpPr>
            <a:spLocks noChangeShapeType="1"/>
          </p:cNvSpPr>
          <p:nvPr/>
        </p:nvSpPr>
        <p:spPr bwMode="auto">
          <a:xfrm>
            <a:off x="2351089" y="4508501"/>
            <a:ext cx="288925" cy="2889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49" name="Line 53"/>
          <p:cNvSpPr>
            <a:spLocks noChangeShapeType="1"/>
          </p:cNvSpPr>
          <p:nvPr/>
        </p:nvSpPr>
        <p:spPr bwMode="auto">
          <a:xfrm>
            <a:off x="3648075" y="4292600"/>
            <a:ext cx="0" cy="2159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50" name="Line 54"/>
          <p:cNvSpPr>
            <a:spLocks noChangeShapeType="1"/>
          </p:cNvSpPr>
          <p:nvPr/>
        </p:nvSpPr>
        <p:spPr bwMode="auto">
          <a:xfrm flipH="1">
            <a:off x="3359151" y="4508501"/>
            <a:ext cx="288925" cy="2889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81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088" y="333375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راه هاي اصلي براي ايجاد هماهنگي در سطوح مختلف كاري؛در شركت توليدي</a:t>
            </a:r>
            <a:endParaRPr lang="en-US" sz="4000" b="1">
              <a:cs typeface="Nazanin" pitchFamily="2" charset="-78"/>
            </a:endParaRPr>
          </a:p>
        </p:txBody>
      </p:sp>
      <p:grpSp>
        <p:nvGrpSpPr>
          <p:cNvPr id="163843" name="Group 70"/>
          <p:cNvGrpSpPr>
            <a:grpSpLocks/>
          </p:cNvGrpSpPr>
          <p:nvPr/>
        </p:nvGrpSpPr>
        <p:grpSpPr bwMode="auto">
          <a:xfrm>
            <a:off x="1524001" y="1557338"/>
            <a:ext cx="8856663" cy="5281612"/>
            <a:chOff x="0" y="981"/>
            <a:chExt cx="5579" cy="3327"/>
          </a:xfrm>
        </p:grpSpPr>
        <p:sp>
          <p:nvSpPr>
            <p:cNvPr id="163844" name="Text Box 4"/>
            <p:cNvSpPr txBox="1">
              <a:spLocks noChangeArrowheads="1"/>
            </p:cNvSpPr>
            <p:nvPr/>
          </p:nvSpPr>
          <p:spPr bwMode="auto">
            <a:xfrm>
              <a:off x="3878" y="1298"/>
              <a:ext cx="170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تعديلات و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 تجهيزات متقابل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163845" name="Text Box 5"/>
            <p:cNvSpPr txBox="1">
              <a:spLocks noChangeArrowheads="1"/>
            </p:cNvSpPr>
            <p:nvPr/>
          </p:nvSpPr>
          <p:spPr bwMode="auto">
            <a:xfrm>
              <a:off x="3878" y="2523"/>
              <a:ext cx="17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برنامه ريزي 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163846" name="Text Box 6"/>
            <p:cNvSpPr txBox="1">
              <a:spLocks noChangeArrowheads="1"/>
            </p:cNvSpPr>
            <p:nvPr/>
          </p:nvSpPr>
          <p:spPr bwMode="auto">
            <a:xfrm>
              <a:off x="3878" y="3596"/>
              <a:ext cx="17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استاندارد كردن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163847" name="Text Box 7"/>
            <p:cNvSpPr txBox="1">
              <a:spLocks noChangeArrowheads="1"/>
            </p:cNvSpPr>
            <p:nvPr/>
          </p:nvSpPr>
          <p:spPr bwMode="auto">
            <a:xfrm>
              <a:off x="2018" y="1300"/>
              <a:ext cx="2064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گردهمايي بدون برنامه، صحبتهاي رودررو، 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همكاري بين واحدها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ارتباطات افقي 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گردهمايي هاي برنامه ريزي شده، 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تشكيل كميته ها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ارتباطات عمودي 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برنامه ها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400">
                  <a:solidFill>
                    <a:srgbClr val="003366"/>
                  </a:solidFill>
                  <a:cs typeface="Nazanin" pitchFamily="2" charset="-78"/>
                </a:rPr>
                <a:t>مقررات </a:t>
              </a:r>
              <a:endParaRPr lang="en-US" sz="2400">
                <a:solidFill>
                  <a:srgbClr val="003366"/>
                </a:solidFill>
                <a:cs typeface="Nazanin" pitchFamily="2" charset="-78"/>
              </a:endParaRPr>
            </a:p>
          </p:txBody>
        </p:sp>
        <p:sp>
          <p:nvSpPr>
            <p:cNvPr id="163848" name="Line 8"/>
            <p:cNvSpPr>
              <a:spLocks noChangeShapeType="1"/>
            </p:cNvSpPr>
            <p:nvPr/>
          </p:nvSpPr>
          <p:spPr bwMode="auto">
            <a:xfrm>
              <a:off x="1973" y="1390"/>
              <a:ext cx="0" cy="2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Line 9"/>
            <p:cNvSpPr>
              <a:spLocks noChangeShapeType="1"/>
            </p:cNvSpPr>
            <p:nvPr/>
          </p:nvSpPr>
          <p:spPr bwMode="auto">
            <a:xfrm flipH="1">
              <a:off x="1791" y="1389"/>
              <a:ext cx="36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Line 10"/>
            <p:cNvSpPr>
              <a:spLocks noChangeShapeType="1"/>
            </p:cNvSpPr>
            <p:nvPr/>
          </p:nvSpPr>
          <p:spPr bwMode="auto">
            <a:xfrm flipH="1">
              <a:off x="1791" y="1616"/>
              <a:ext cx="36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Line 11"/>
            <p:cNvSpPr>
              <a:spLocks noChangeShapeType="1"/>
            </p:cNvSpPr>
            <p:nvPr/>
          </p:nvSpPr>
          <p:spPr bwMode="auto">
            <a:xfrm flipH="1">
              <a:off x="1973" y="2115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2" name="Line 12"/>
            <p:cNvSpPr>
              <a:spLocks noChangeShapeType="1"/>
            </p:cNvSpPr>
            <p:nvPr/>
          </p:nvSpPr>
          <p:spPr bwMode="auto">
            <a:xfrm flipH="1">
              <a:off x="1973" y="2523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H="1">
              <a:off x="1973" y="3067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4" name="Line 14"/>
            <p:cNvSpPr>
              <a:spLocks noChangeShapeType="1"/>
            </p:cNvSpPr>
            <p:nvPr/>
          </p:nvSpPr>
          <p:spPr bwMode="auto">
            <a:xfrm flipH="1">
              <a:off x="1973" y="3703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5" name="Line 15"/>
            <p:cNvSpPr>
              <a:spLocks noChangeShapeType="1"/>
            </p:cNvSpPr>
            <p:nvPr/>
          </p:nvSpPr>
          <p:spPr bwMode="auto">
            <a:xfrm flipH="1">
              <a:off x="1791" y="4065"/>
              <a:ext cx="36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6" name="Line 16"/>
            <p:cNvSpPr>
              <a:spLocks noChangeShapeType="1"/>
            </p:cNvSpPr>
            <p:nvPr/>
          </p:nvSpPr>
          <p:spPr bwMode="auto">
            <a:xfrm flipH="1">
              <a:off x="1973" y="3929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 flipH="1">
              <a:off x="1791" y="2705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8" name="Line 18"/>
            <p:cNvSpPr>
              <a:spLocks noChangeShapeType="1"/>
            </p:cNvSpPr>
            <p:nvPr/>
          </p:nvSpPr>
          <p:spPr bwMode="auto">
            <a:xfrm flipH="1">
              <a:off x="1782" y="3805"/>
              <a:ext cx="18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9" name="Text Box 19"/>
            <p:cNvSpPr txBox="1">
              <a:spLocks noChangeArrowheads="1"/>
            </p:cNvSpPr>
            <p:nvPr/>
          </p:nvSpPr>
          <p:spPr bwMode="auto">
            <a:xfrm>
              <a:off x="0" y="981"/>
              <a:ext cx="474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هماهنگي                                                زياد      </a:t>
              </a:r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وابستگي درون سازماني</a:t>
              </a: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             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63860" name="Text Box 20"/>
            <p:cNvSpPr txBox="1">
              <a:spLocks noChangeArrowheads="1"/>
            </p:cNvSpPr>
            <p:nvPr/>
          </p:nvSpPr>
          <p:spPr bwMode="auto">
            <a:xfrm>
              <a:off x="1519" y="4020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كم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63861" name="Text Box 21"/>
            <p:cNvSpPr txBox="1">
              <a:spLocks noChangeArrowheads="1"/>
            </p:cNvSpPr>
            <p:nvPr/>
          </p:nvSpPr>
          <p:spPr bwMode="auto">
            <a:xfrm>
              <a:off x="158" y="1253"/>
              <a:ext cx="1724" cy="2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rgbClr val="FF0000"/>
                  </a:solidFill>
                  <a:cs typeface="Nazanin" pitchFamily="2" charset="-78"/>
                </a:rPr>
                <a:t>متقابل يا دو جانبه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rgbClr val="FF0000"/>
                  </a:solidFill>
                  <a:cs typeface="Nazanin" pitchFamily="2" charset="-78"/>
                </a:rPr>
                <a:t>(عرضه محصول جديد)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fa-IR" sz="2200" b="1">
                <a:solidFill>
                  <a:srgbClr val="FF0000"/>
                </a:solidFill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fa-IR" sz="2200" b="1">
                <a:solidFill>
                  <a:srgbClr val="FF0000"/>
                </a:solidFill>
                <a:cs typeface="Nazanin" pitchFamily="2" charset="-7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200" b="1">
                  <a:solidFill>
                    <a:srgbClr val="FF0000"/>
                  </a:solidFill>
                  <a:cs typeface="Nazanin" pitchFamily="2" charset="-78"/>
                </a:rPr>
                <a:t>متوالي(توليد كالا)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fa-IR" sz="2200" b="1">
                <a:solidFill>
                  <a:srgbClr val="FF0000"/>
                </a:solidFill>
                <a:cs typeface="Nazanin" pitchFamily="2" charset="-78"/>
              </a:endParaRP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endParaRPr lang="fa-IR" sz="2200" b="1">
                <a:solidFill>
                  <a:srgbClr val="FF0000"/>
                </a:solidFill>
                <a:cs typeface="Nazanin" pitchFamily="2" charset="-78"/>
              </a:endParaRP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rgbClr val="FF0000"/>
                  </a:solidFill>
                  <a:cs typeface="Nazanin" pitchFamily="2" charset="-78"/>
                </a:rPr>
                <a:t> مشترك (تحويل محصول)</a:t>
              </a:r>
              <a:endParaRPr lang="en-US" sz="22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grpSp>
          <p:nvGrpSpPr>
            <p:cNvPr id="163862" name="Group 37"/>
            <p:cNvGrpSpPr>
              <a:grpSpLocks/>
            </p:cNvGrpSpPr>
            <p:nvPr/>
          </p:nvGrpSpPr>
          <p:grpSpPr bwMode="auto">
            <a:xfrm>
              <a:off x="91" y="1705"/>
              <a:ext cx="1065" cy="727"/>
              <a:chOff x="91" y="1796"/>
              <a:chExt cx="1065" cy="727"/>
            </a:xfrm>
          </p:grpSpPr>
          <p:sp>
            <p:nvSpPr>
              <p:cNvPr id="163884" name="Rectangle 22"/>
              <p:cNvSpPr>
                <a:spLocks noChangeArrowheads="1"/>
              </p:cNvSpPr>
              <p:nvPr/>
            </p:nvSpPr>
            <p:spPr bwMode="auto">
              <a:xfrm>
                <a:off x="91" y="2160"/>
                <a:ext cx="204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3885" name="Rectangle 23"/>
              <p:cNvSpPr>
                <a:spLocks noChangeArrowheads="1"/>
              </p:cNvSpPr>
              <p:nvPr/>
            </p:nvSpPr>
            <p:spPr bwMode="auto">
              <a:xfrm>
                <a:off x="544" y="2160"/>
                <a:ext cx="204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3886" name="Rectangle 24"/>
              <p:cNvSpPr>
                <a:spLocks noChangeArrowheads="1"/>
              </p:cNvSpPr>
              <p:nvPr/>
            </p:nvSpPr>
            <p:spPr bwMode="auto">
              <a:xfrm>
                <a:off x="952" y="2160"/>
                <a:ext cx="204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3887" name="Line 25"/>
              <p:cNvSpPr>
                <a:spLocks noChangeShapeType="1"/>
              </p:cNvSpPr>
              <p:nvPr/>
            </p:nvSpPr>
            <p:spPr bwMode="auto">
              <a:xfrm>
                <a:off x="307" y="2251"/>
                <a:ext cx="22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88" name="Line 26"/>
              <p:cNvSpPr>
                <a:spLocks noChangeShapeType="1"/>
              </p:cNvSpPr>
              <p:nvPr/>
            </p:nvSpPr>
            <p:spPr bwMode="auto">
              <a:xfrm>
                <a:off x="749" y="2251"/>
                <a:ext cx="22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89" name="Rectangle 27"/>
              <p:cNvSpPr>
                <a:spLocks noChangeArrowheads="1"/>
              </p:cNvSpPr>
              <p:nvPr/>
            </p:nvSpPr>
            <p:spPr bwMode="auto">
              <a:xfrm>
                <a:off x="567" y="1796"/>
                <a:ext cx="204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3890" name="Line 30"/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1" name="Line 31"/>
              <p:cNvSpPr>
                <a:spLocks noChangeShapeType="1"/>
              </p:cNvSpPr>
              <p:nvPr/>
            </p:nvSpPr>
            <p:spPr bwMode="auto">
              <a:xfrm flipH="1">
                <a:off x="204" y="2069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2" name="Line 32"/>
              <p:cNvSpPr>
                <a:spLocks noChangeShapeType="1"/>
              </p:cNvSpPr>
              <p:nvPr/>
            </p:nvSpPr>
            <p:spPr bwMode="auto">
              <a:xfrm>
                <a:off x="1020" y="2069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3" name="Line 33"/>
              <p:cNvSpPr>
                <a:spLocks noChangeShapeType="1"/>
              </p:cNvSpPr>
              <p:nvPr/>
            </p:nvSpPr>
            <p:spPr bwMode="auto">
              <a:xfrm>
                <a:off x="204" y="2069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4" name="Line 34"/>
              <p:cNvSpPr>
                <a:spLocks noChangeShapeType="1"/>
              </p:cNvSpPr>
              <p:nvPr/>
            </p:nvSpPr>
            <p:spPr bwMode="auto">
              <a:xfrm>
                <a:off x="204" y="2523"/>
                <a:ext cx="8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5" name="Line 35"/>
              <p:cNvSpPr>
                <a:spLocks noChangeShapeType="1"/>
              </p:cNvSpPr>
              <p:nvPr/>
            </p:nvSpPr>
            <p:spPr bwMode="auto">
              <a:xfrm flipV="1">
                <a:off x="1066" y="238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6" name="Line 36"/>
              <p:cNvSpPr>
                <a:spLocks noChangeShapeType="1"/>
              </p:cNvSpPr>
              <p:nvPr/>
            </p:nvSpPr>
            <p:spPr bwMode="auto">
              <a:xfrm flipV="1">
                <a:off x="204" y="238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863" name="Rectangle 39"/>
            <p:cNvSpPr>
              <a:spLocks noChangeArrowheads="1"/>
            </p:cNvSpPr>
            <p:nvPr/>
          </p:nvSpPr>
          <p:spPr bwMode="auto">
            <a:xfrm>
              <a:off x="204" y="2978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64" name="Rectangle 40"/>
            <p:cNvSpPr>
              <a:spLocks noChangeArrowheads="1"/>
            </p:cNvSpPr>
            <p:nvPr/>
          </p:nvSpPr>
          <p:spPr bwMode="auto">
            <a:xfrm>
              <a:off x="657" y="2978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65" name="Rectangle 41"/>
            <p:cNvSpPr>
              <a:spLocks noChangeArrowheads="1"/>
            </p:cNvSpPr>
            <p:nvPr/>
          </p:nvSpPr>
          <p:spPr bwMode="auto">
            <a:xfrm>
              <a:off x="1065" y="2978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66" name="Line 42"/>
            <p:cNvSpPr>
              <a:spLocks noChangeShapeType="1"/>
            </p:cNvSpPr>
            <p:nvPr/>
          </p:nvSpPr>
          <p:spPr bwMode="auto">
            <a:xfrm>
              <a:off x="420" y="3069"/>
              <a:ext cx="22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67" name="Line 43"/>
            <p:cNvSpPr>
              <a:spLocks noChangeShapeType="1"/>
            </p:cNvSpPr>
            <p:nvPr/>
          </p:nvSpPr>
          <p:spPr bwMode="auto">
            <a:xfrm>
              <a:off x="862" y="3069"/>
              <a:ext cx="22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68" name="Rectangle 44"/>
            <p:cNvSpPr>
              <a:spLocks noChangeArrowheads="1"/>
            </p:cNvSpPr>
            <p:nvPr/>
          </p:nvSpPr>
          <p:spPr bwMode="auto">
            <a:xfrm>
              <a:off x="680" y="2614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69" name="Line 45"/>
            <p:cNvSpPr>
              <a:spLocks noChangeShapeType="1"/>
            </p:cNvSpPr>
            <p:nvPr/>
          </p:nvSpPr>
          <p:spPr bwMode="auto">
            <a:xfrm>
              <a:off x="770" y="284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0" name="Line 46"/>
            <p:cNvSpPr>
              <a:spLocks noChangeShapeType="1"/>
            </p:cNvSpPr>
            <p:nvPr/>
          </p:nvSpPr>
          <p:spPr bwMode="auto">
            <a:xfrm flipH="1">
              <a:off x="317" y="288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1" name="Line 47"/>
            <p:cNvSpPr>
              <a:spLocks noChangeShapeType="1"/>
            </p:cNvSpPr>
            <p:nvPr/>
          </p:nvSpPr>
          <p:spPr bwMode="auto">
            <a:xfrm>
              <a:off x="1133" y="288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2" name="Line 48"/>
            <p:cNvSpPr>
              <a:spLocks noChangeShapeType="1"/>
            </p:cNvSpPr>
            <p:nvPr/>
          </p:nvSpPr>
          <p:spPr bwMode="auto">
            <a:xfrm>
              <a:off x="317" y="288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3" name="Rectangle 53"/>
            <p:cNvSpPr>
              <a:spLocks noChangeArrowheads="1"/>
            </p:cNvSpPr>
            <p:nvPr/>
          </p:nvSpPr>
          <p:spPr bwMode="auto">
            <a:xfrm>
              <a:off x="249" y="3839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74" name="Rectangle 54"/>
            <p:cNvSpPr>
              <a:spLocks noChangeArrowheads="1"/>
            </p:cNvSpPr>
            <p:nvPr/>
          </p:nvSpPr>
          <p:spPr bwMode="auto">
            <a:xfrm>
              <a:off x="702" y="3839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75" name="Rectangle 55"/>
            <p:cNvSpPr>
              <a:spLocks noChangeArrowheads="1"/>
            </p:cNvSpPr>
            <p:nvPr/>
          </p:nvSpPr>
          <p:spPr bwMode="auto">
            <a:xfrm>
              <a:off x="1110" y="3839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76" name="Rectangle 58"/>
            <p:cNvSpPr>
              <a:spLocks noChangeArrowheads="1"/>
            </p:cNvSpPr>
            <p:nvPr/>
          </p:nvSpPr>
          <p:spPr bwMode="auto">
            <a:xfrm>
              <a:off x="725" y="3475"/>
              <a:ext cx="20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877" name="Line 60"/>
            <p:cNvSpPr>
              <a:spLocks noChangeShapeType="1"/>
            </p:cNvSpPr>
            <p:nvPr/>
          </p:nvSpPr>
          <p:spPr bwMode="auto">
            <a:xfrm flipH="1">
              <a:off x="362" y="37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8" name="Line 61"/>
            <p:cNvSpPr>
              <a:spLocks noChangeShapeType="1"/>
            </p:cNvSpPr>
            <p:nvPr/>
          </p:nvSpPr>
          <p:spPr bwMode="auto">
            <a:xfrm>
              <a:off x="1178" y="374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9" name="Line 62"/>
            <p:cNvSpPr>
              <a:spLocks noChangeShapeType="1"/>
            </p:cNvSpPr>
            <p:nvPr/>
          </p:nvSpPr>
          <p:spPr bwMode="auto">
            <a:xfrm>
              <a:off x="362" y="374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0" name="Line 66"/>
            <p:cNvSpPr>
              <a:spLocks noChangeShapeType="1"/>
            </p:cNvSpPr>
            <p:nvPr/>
          </p:nvSpPr>
          <p:spPr bwMode="auto">
            <a:xfrm>
              <a:off x="793" y="370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1" name="Line 67"/>
            <p:cNvSpPr>
              <a:spLocks noChangeShapeType="1"/>
            </p:cNvSpPr>
            <p:nvPr/>
          </p:nvSpPr>
          <p:spPr bwMode="auto">
            <a:xfrm>
              <a:off x="340" y="4065"/>
              <a:ext cx="0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2" name="Line 68"/>
            <p:cNvSpPr>
              <a:spLocks noChangeShapeType="1"/>
            </p:cNvSpPr>
            <p:nvPr/>
          </p:nvSpPr>
          <p:spPr bwMode="auto">
            <a:xfrm>
              <a:off x="805" y="4077"/>
              <a:ext cx="0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3" name="Line 69"/>
            <p:cNvSpPr>
              <a:spLocks noChangeShapeType="1"/>
            </p:cNvSpPr>
            <p:nvPr/>
          </p:nvSpPr>
          <p:spPr bwMode="auto">
            <a:xfrm>
              <a:off x="1202" y="4065"/>
              <a:ext cx="0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446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پيشرفته اطلاعاتي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سيستم اطلاعاتي مديران اجرايي؛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سيستم تصميم گيري گروهي؛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سيستم پيام دهنده الكترونيكي؛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572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latin typeface="110_Besmellah" pitchFamily="2" charset="0"/>
                <a:cs typeface="Nazanin" pitchFamily="2" charset="-78"/>
              </a:rPr>
              <a:t>سطح تكنولوژي در سازمان</a:t>
            </a:r>
            <a:endParaRPr lang="en-US" b="1" smtClean="0">
              <a:latin typeface="110_Besmellah" pitchFamily="2" charset="0"/>
              <a:cs typeface="Nazanin" pitchFamily="2" charset="-78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شركتهاي توليدي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شركتهاي خدماتي </a:t>
            </a: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622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سيستم اطلاعاتي مديران اجرايي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cs typeface="Nazanin" pitchFamily="2" charset="-78"/>
              </a:rPr>
              <a:t>Executive Information System</a:t>
            </a:r>
            <a:endParaRPr lang="fa-IR" b="1" smtClean="0">
              <a:solidFill>
                <a:srgbClr val="FF0000"/>
              </a:solidFill>
              <a:cs typeface="Nazanin" pitchFamily="2" charset="-78"/>
            </a:endParaRP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عبارت است از كاربرد تكنولوژي كامپيوتري براي تأمين نيازهاي اطلاعاتي مديران.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98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solidFill>
                  <a:schemeClr val="tx2"/>
                </a:solidFill>
                <a:cs typeface="Nazanin" pitchFamily="2" charset="-78"/>
              </a:rPr>
              <a:t>سيستم تصميم گيري گروهي</a:t>
            </a:r>
            <a:r>
              <a:rPr lang="en-US" sz="4000" b="1">
                <a:solidFill>
                  <a:schemeClr val="tx2"/>
                </a:solidFill>
                <a:cs typeface="Nazanin" pitchFamily="2" charset="-78"/>
              </a:rPr>
              <a:t> Groupware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اين امكان را بوجود مي آورد كه چندين عضو يك گروه، با استفاده از كامپيوترهاي شخصي خود،در نقاط مختلف دنيا جلسه تشكيل دهند و بصورت گروهي تصميم بگيرند.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نام ديگر آن</a:t>
            </a:r>
            <a:r>
              <a:rPr lang="fa-IR" b="1" smtClean="0">
                <a:cs typeface="Nazanin" pitchFamily="2" charset="-78"/>
              </a:rPr>
              <a:t>: گروه افزار يا تشكيل ميزگرد از راه دور</a:t>
            </a:r>
            <a:endParaRPr lang="en-US" b="1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851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جريان كار خودكار </a:t>
            </a:r>
            <a:r>
              <a:rPr lang="en-US" sz="3200" b="1">
                <a:cs typeface="Nazanin" pitchFamily="2" charset="-78"/>
              </a:rPr>
              <a:t>Workflow Automation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افراد مي توانند با استفاده از اين نرم افزار، اسناد و مدارك (مثل فاكتور خريد و فروش، چك يا سفارش مشتري) ردوبدل نمايند و آنها را جهت اقدام و پردازش به محلهاي مربوطه بفرستند.</a:t>
            </a: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30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فوايد تكنولوژي پيشرفته اطلاعاتي مديران براي مديران 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مشاركت بيشتر در تصميم گيري؛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افزايش سرعت در تصميم گيري؛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افزايش سرعت در شناسايي مسائل؛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03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اثرات شديد تكنولوژي پيشرفته اطلاعاتي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 بر ساختار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كاهش ارتفاع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تمركز يا عدم تمركز بيشتر؛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بهبود هماهنگي؛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شرح دقيقتري از وظايف؛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افزايش كاركنان متخصص؛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16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اثر تكنولوژي بر طراحي مشاغل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1-طراحي مشاغل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تكنولوژي انبوه موجب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ساده شدن مشاغل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شده است؛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موجب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غني شدن مشاغل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شده است،يعني مشاغل بگونه اي طرح ريزي مي شود كه مسؤليت و فرصت بيشتري براي رشد و موفقيت پيش مي آيد. 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149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اثر تكنولوژي بر طراحي مشاغل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1- سيستمهاي فني-اجتماعي 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569325" cy="3886200"/>
          </a:xfrm>
        </p:spPr>
        <p:txBody>
          <a:bodyPr/>
          <a:lstStyle/>
          <a:p>
            <a:pPr eaLnBrk="1" hangingPunct="1"/>
            <a:r>
              <a:rPr lang="fa-IR" sz="3100">
                <a:solidFill>
                  <a:srgbClr val="0000FF"/>
                </a:solidFill>
                <a:cs typeface="Nazanin" pitchFamily="2" charset="-78"/>
              </a:rPr>
              <a:t>در اين روش، </a:t>
            </a:r>
            <a:r>
              <a:rPr lang="fa-IR" sz="3100">
                <a:solidFill>
                  <a:srgbClr val="FF0000"/>
                </a:solidFill>
                <a:cs typeface="Nazanin" pitchFamily="2" charset="-78"/>
              </a:rPr>
              <a:t>نيازهاي افراد و نيازهاي كارآيي فني</a:t>
            </a:r>
            <a:r>
              <a:rPr lang="fa-IR" sz="3100">
                <a:solidFill>
                  <a:srgbClr val="0000FF"/>
                </a:solidFill>
                <a:cs typeface="Nazanin" pitchFamily="2" charset="-78"/>
              </a:rPr>
              <a:t> در هم مي آميزند.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اگر سيستمهاي فني و اجتماعي سازمان بگونه اي طرح ريزي شوند كه متناسب با يكديگر باشند، سازمان به بهترين شكل ممكن كار خواهد كرد.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53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1-شركتهاي توليدي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/>
            <a:r>
              <a:rPr lang="fa-IR" b="1" smtClean="0">
                <a:solidFill>
                  <a:srgbClr val="FF0000"/>
                </a:solidFill>
                <a:latin typeface="Zibaa" pitchFamily="2" charset="2"/>
                <a:cs typeface="Nazanin" pitchFamily="2" charset="-78"/>
              </a:rPr>
              <a:t>بر اساس تحقيقات جان وودوارد: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FF0000"/>
                </a:solidFill>
                <a:latin typeface="Zibaa" pitchFamily="2" charset="2"/>
                <a:cs typeface="Nazanin" pitchFamily="2" charset="-78"/>
              </a:rPr>
              <a:t>گروه اول</a:t>
            </a:r>
            <a:r>
              <a:rPr lang="fa-IR" smtClean="0">
                <a:latin typeface="Zibaa" pitchFamily="2" charset="2"/>
                <a:cs typeface="Nazanin" pitchFamily="2" charset="-78"/>
              </a:rPr>
              <a:t>: توليد تك محصولي و دسته هاي كوچك؛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FF0000"/>
                </a:solidFill>
                <a:latin typeface="Zibaa" pitchFamily="2" charset="2"/>
                <a:cs typeface="Nazanin" pitchFamily="2" charset="-78"/>
              </a:rPr>
              <a:t>گروه دوم</a:t>
            </a:r>
            <a:r>
              <a:rPr lang="fa-IR" smtClean="0">
                <a:latin typeface="Zibaa" pitchFamily="2" charset="2"/>
                <a:cs typeface="Nazanin" pitchFamily="2" charset="-78"/>
              </a:rPr>
              <a:t>: توليد انبوه و دسته هاي بزرگ؛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FF0000"/>
                </a:solidFill>
                <a:latin typeface="Zibaa" pitchFamily="2" charset="2"/>
                <a:cs typeface="Nazanin" pitchFamily="2" charset="-78"/>
              </a:rPr>
              <a:t>گروه سوم</a:t>
            </a:r>
            <a:r>
              <a:rPr lang="fa-IR" smtClean="0">
                <a:latin typeface="Zibaa" pitchFamily="2" charset="2"/>
                <a:cs typeface="Nazanin" pitchFamily="2" charset="-78"/>
              </a:rPr>
              <a:t>: فرآيند توليد مستمر؛</a:t>
            </a:r>
            <a:endParaRPr lang="en-US" smtClean="0">
              <a:latin typeface="Zibaa" pitchFamily="2" charset="2"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903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latin typeface="Zibaa" pitchFamily="2" charset="2"/>
                <a:cs typeface="Nazanin" pitchFamily="2" charset="-78"/>
              </a:rPr>
              <a:t>توليد تك محصولي و دسته هاي كوچك</a:t>
            </a:r>
            <a:endParaRPr lang="en-US" sz="4000" b="1">
              <a:latin typeface="Zibaa" pitchFamily="2" charset="2"/>
              <a:cs typeface="Nazanin" pitchFamily="2" charset="-78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بصورت كارگاه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طبق در خواست مشتري؛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روال كار بر حسب عادت؛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متكي به متصديان،كارگران و نيروي انساني.</a:t>
            </a:r>
          </a:p>
          <a:p>
            <a:pPr marL="609600" indent="-609600">
              <a:buNone/>
            </a:pP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مانند: وسايل الكترونيكي و لباسهاي سنتي.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621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latin typeface="Zibaa" pitchFamily="2" charset="2"/>
                <a:cs typeface="Nazanin" pitchFamily="2" charset="-78"/>
              </a:rPr>
              <a:t>توليد انبوه و دسته هاي بزرگ</a:t>
            </a:r>
            <a:endParaRPr lang="en-US" b="1" smtClean="0">
              <a:latin typeface="Zibaa" pitchFamily="2" charset="2"/>
              <a:cs typeface="Nazanin" pitchFamily="2" charset="-78"/>
            </a:endParaRPr>
          </a:p>
        </p:txBody>
      </p:sp>
      <p:sp>
        <p:nvSpPr>
          <p:cNvPr id="1320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استفاده از قطعات استاندارد؛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توليد انبوه؛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مسير توليد نسبتاً طولاني؛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انبار كالاهاي ساخته شده.</a:t>
            </a:r>
          </a:p>
          <a:p>
            <a:pPr marL="609600" indent="-609600">
              <a:buNone/>
            </a:pP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مانند: انواع خطوط مونتاژ از قبيل خودرو.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442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latin typeface="Zibaa" pitchFamily="2" charset="2"/>
                <a:cs typeface="Nazanin" pitchFamily="2" charset="-78"/>
              </a:rPr>
              <a:t>فرآيند توليد مستمر</a:t>
            </a:r>
            <a:endParaRPr lang="en-US" b="1" smtClean="0">
              <a:latin typeface="Zibaa" pitchFamily="2" charset="2"/>
              <a:cs typeface="Nazanin" pitchFamily="2" charset="-78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همه كارها بوسيله دستگاه پيشرفته انجام مي شود؛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فرآيند توليد مستمر؛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مي توان محصول را پيش از توليد بطور دقيق پيش بيني كرد.</a:t>
            </a:r>
          </a:p>
          <a:p>
            <a:pPr marL="609600" indent="-609600">
              <a:buNone/>
            </a:pP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مانند: پالايشگاههاي نفت و توليد مواد دارويي.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4305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8613"/>
            <a:ext cx="8229600" cy="1371600"/>
          </a:xfrm>
        </p:spPr>
        <p:txBody>
          <a:bodyPr/>
          <a:lstStyle/>
          <a:p>
            <a:pPr algn="ctr" rtl="0" eaLnBrk="1" hangingPunct="1"/>
            <a:r>
              <a:rPr lang="fa-IR" b="1" smtClean="0">
                <a:cs typeface="Nazanin" pitchFamily="2" charset="-78"/>
              </a:rPr>
              <a:t>استراتژي،تكنولوژي و عملكرد: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71188" name="Group 180"/>
          <p:cNvGraphicFramePr>
            <a:graphicFrameLocks noGrp="1"/>
          </p:cNvGraphicFramePr>
          <p:nvPr>
            <p:ph idx="1"/>
          </p:nvPr>
        </p:nvGraphicFramePr>
        <p:xfrm>
          <a:off x="1981200" y="1568450"/>
          <a:ext cx="8229600" cy="4477172"/>
        </p:xfrm>
        <a:graphic>
          <a:graphicData uri="http://schemas.openxmlformats.org/drawingml/2006/table">
            <a:tbl>
              <a:tblPr rtl="1"/>
              <a:tblGrid>
                <a:gridCol w="4259262"/>
                <a:gridCol w="1295400"/>
                <a:gridCol w="1296988"/>
                <a:gridCol w="1377950"/>
              </a:tblGrid>
              <a:tr h="457135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ويژگيهاي ساختاري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تك محصولي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توليد انبوه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فرآيند توليد مستمر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71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سطوح مديريت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حيطۀ كنترل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109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نسبت كارگري كه دستمزد مستقيم مي گيرد به كارگري كه  دستمزد غير مستقيم مي گيرد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نسبت كل كاركنان به مديران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متوسظ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سطح مهارت كاركنان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بالا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پايين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بالا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1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روشهاي رسمي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اندك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زياد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اندك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pSp>
        <p:nvGrpSpPr>
          <p:cNvPr id="134191" name="Group 178"/>
          <p:cNvGrpSpPr>
            <a:grpSpLocks/>
          </p:cNvGrpSpPr>
          <p:nvPr/>
        </p:nvGrpSpPr>
        <p:grpSpPr bwMode="auto">
          <a:xfrm>
            <a:off x="2135188" y="3644901"/>
            <a:ext cx="3600450" cy="779463"/>
            <a:chOff x="385" y="2296"/>
            <a:chExt cx="2268" cy="491"/>
          </a:xfrm>
        </p:grpSpPr>
        <p:grpSp>
          <p:nvGrpSpPr>
            <p:cNvPr id="134192" name="Group 171"/>
            <p:cNvGrpSpPr>
              <a:grpSpLocks/>
            </p:cNvGrpSpPr>
            <p:nvPr/>
          </p:nvGrpSpPr>
          <p:grpSpPr bwMode="auto">
            <a:xfrm>
              <a:off x="2018" y="2296"/>
              <a:ext cx="635" cy="491"/>
              <a:chOff x="2018" y="2296"/>
              <a:chExt cx="635" cy="491"/>
            </a:xfrm>
          </p:grpSpPr>
          <p:sp>
            <p:nvSpPr>
              <p:cNvPr id="134199" name="Text Box 169"/>
              <p:cNvSpPr txBox="1">
                <a:spLocks noChangeArrowheads="1"/>
              </p:cNvSpPr>
              <p:nvPr/>
            </p:nvSpPr>
            <p:spPr bwMode="auto">
              <a:xfrm>
                <a:off x="2018" y="2296"/>
                <a:ext cx="635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4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1</a:t>
                </a:r>
                <a:endParaRPr lang="en-US"/>
              </a:p>
            </p:txBody>
          </p:sp>
          <p:sp>
            <p:nvSpPr>
              <p:cNvPr id="134200" name="Line 170"/>
              <p:cNvSpPr>
                <a:spLocks noChangeShapeType="1"/>
              </p:cNvSpPr>
              <p:nvPr/>
            </p:nvSpPr>
            <p:spPr bwMode="auto">
              <a:xfrm>
                <a:off x="2245" y="252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93" name="Group 172"/>
            <p:cNvGrpSpPr>
              <a:grpSpLocks/>
            </p:cNvGrpSpPr>
            <p:nvPr/>
          </p:nvGrpSpPr>
          <p:grpSpPr bwMode="auto">
            <a:xfrm>
              <a:off x="1247" y="2296"/>
              <a:ext cx="635" cy="491"/>
              <a:chOff x="2018" y="2296"/>
              <a:chExt cx="635" cy="491"/>
            </a:xfrm>
          </p:grpSpPr>
          <p:sp>
            <p:nvSpPr>
              <p:cNvPr id="134197" name="Text Box 173"/>
              <p:cNvSpPr txBox="1">
                <a:spLocks noChangeArrowheads="1"/>
              </p:cNvSpPr>
              <p:nvPr/>
            </p:nvSpPr>
            <p:spPr bwMode="auto">
              <a:xfrm>
                <a:off x="2018" y="2296"/>
                <a:ext cx="635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4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1</a:t>
                </a:r>
                <a:endParaRPr lang="en-US"/>
              </a:p>
            </p:txBody>
          </p:sp>
          <p:sp>
            <p:nvSpPr>
              <p:cNvPr id="134198" name="Line 174"/>
              <p:cNvSpPr>
                <a:spLocks noChangeShapeType="1"/>
              </p:cNvSpPr>
              <p:nvPr/>
            </p:nvSpPr>
            <p:spPr bwMode="auto">
              <a:xfrm>
                <a:off x="2245" y="252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94" name="Group 175"/>
            <p:cNvGrpSpPr>
              <a:grpSpLocks/>
            </p:cNvGrpSpPr>
            <p:nvPr/>
          </p:nvGrpSpPr>
          <p:grpSpPr bwMode="auto">
            <a:xfrm>
              <a:off x="385" y="2296"/>
              <a:ext cx="635" cy="491"/>
              <a:chOff x="2018" y="2296"/>
              <a:chExt cx="635" cy="491"/>
            </a:xfrm>
          </p:grpSpPr>
          <p:sp>
            <p:nvSpPr>
              <p:cNvPr id="134195" name="Text Box 176"/>
              <p:cNvSpPr txBox="1">
                <a:spLocks noChangeArrowheads="1"/>
              </p:cNvSpPr>
              <p:nvPr/>
            </p:nvSpPr>
            <p:spPr bwMode="auto">
              <a:xfrm>
                <a:off x="2018" y="2296"/>
                <a:ext cx="635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1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fa-IR"/>
                  <a:t>1</a:t>
                </a:r>
                <a:endParaRPr lang="en-US"/>
              </a:p>
            </p:txBody>
          </p:sp>
          <p:sp>
            <p:nvSpPr>
              <p:cNvPr id="134196" name="Line 177"/>
              <p:cNvSpPr>
                <a:spLocks noChangeShapeType="1"/>
              </p:cNvSpPr>
              <p:nvPr/>
            </p:nvSpPr>
            <p:spPr bwMode="auto">
              <a:xfrm>
                <a:off x="2245" y="252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5046840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1793</Words>
  <Application>Microsoft Office PowerPoint</Application>
  <PresentationFormat>Widescreen</PresentationFormat>
  <Paragraphs>389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110_Besmellah</vt:lpstr>
      <vt:lpstr>Arial</vt:lpstr>
      <vt:lpstr>Nazanin</vt:lpstr>
      <vt:lpstr>Tahoma</vt:lpstr>
      <vt:lpstr>Trebuchet MS</vt:lpstr>
      <vt:lpstr>Wingdings</vt:lpstr>
      <vt:lpstr>Wingdings 3</vt:lpstr>
      <vt:lpstr>Zibaa</vt:lpstr>
      <vt:lpstr>Facet</vt:lpstr>
      <vt:lpstr>فصل چهارم: تكنولوژي توليد كالا،خدمات و اطلاعات</vt:lpstr>
      <vt:lpstr>تكنولوژي </vt:lpstr>
      <vt:lpstr>تكنولوژي</vt:lpstr>
      <vt:lpstr>سطح تكنولوژي در سازمان</vt:lpstr>
      <vt:lpstr>1-شركتهاي توليدي</vt:lpstr>
      <vt:lpstr>توليد تك محصولي و دسته هاي كوچك</vt:lpstr>
      <vt:lpstr>توليد انبوه و دسته هاي بزرگ</vt:lpstr>
      <vt:lpstr>فرآيند توليد مستمر</vt:lpstr>
      <vt:lpstr>استراتژي،تكنولوژي و عملكرد:</vt:lpstr>
      <vt:lpstr>استراتژي،تكنولوژي و عملكرد:</vt:lpstr>
      <vt:lpstr>سازگاري استراتژي،تكنولوژي و ساختار</vt:lpstr>
      <vt:lpstr>سازگاري استراتژي،تكنولوژي و ساختار</vt:lpstr>
      <vt:lpstr>سازگاري استراتژي،تكنولوژي و ساختار</vt:lpstr>
      <vt:lpstr>تكنولوژي جديد توليد</vt:lpstr>
      <vt:lpstr>سيستم مكانيزه منسجم</vt:lpstr>
      <vt:lpstr>سيستم مكانيزه منسجم به سه شكل  انجام مي گيرد:</vt:lpstr>
      <vt:lpstr>مقايسه ويژگيهاي سازماني در مورد توليد انبوه و سيستم مكانيزۀ منسجم</vt:lpstr>
      <vt:lpstr>مقايسه ويژگيهاي سازماني در مورد توليد انبوه و سيستم مكانيزه منسجم</vt:lpstr>
      <vt:lpstr>2-شركتهاي خدماتي</vt:lpstr>
      <vt:lpstr>نمونه تكنولوژي خدماتي و تكنولوژي توليدي</vt:lpstr>
      <vt:lpstr>ويژگي هاي ساختاري سازمانهاي خدماتي و سازمانهاي توليدي </vt:lpstr>
      <vt:lpstr>تكنولوژي واحدهاي سازماني  (چارچوب چارلز پرو)</vt:lpstr>
      <vt:lpstr>تكنولوژي سازماني از ديد پرو</vt:lpstr>
      <vt:lpstr>تكنولوژي سازماني از ديد پرو</vt:lpstr>
      <vt:lpstr>تكنولوژي سازماني از ديد پرو</vt:lpstr>
      <vt:lpstr>تكنولوژي سازماني از ديد پرو</vt:lpstr>
      <vt:lpstr>چارچوبي براي تكنولوژي خدمات</vt:lpstr>
      <vt:lpstr>الگوهاي سازماني با توجه به تكنولوژي </vt:lpstr>
      <vt:lpstr>الگوهاي سازماني با توجه به تكنولوژي</vt:lpstr>
      <vt:lpstr>الگوهاي سازماني با توجه به تكنولوژي</vt:lpstr>
      <vt:lpstr>الگوهاي سازماني با توجه به تكنولوژي</vt:lpstr>
      <vt:lpstr>الگوهاي سازماني با توجه به تكنولوژي</vt:lpstr>
      <vt:lpstr>الگوهاي سازماني با توجه به تكنولوژي</vt:lpstr>
      <vt:lpstr>رابطۀ تكنولوژي خدمات با ويژگيهاي ساختاري و مديريت </vt:lpstr>
      <vt:lpstr>وابستگي درون سازماني Interdependence</vt:lpstr>
      <vt:lpstr>انواع وابستگي از نظر تامپسون </vt:lpstr>
      <vt:lpstr>انواع وابستگي از نظر تامپسون</vt:lpstr>
      <vt:lpstr>راه هاي اصلي براي ايجاد هماهنگي در سطوح مختلف كاري؛در شركت توليدي</vt:lpstr>
      <vt:lpstr>تكنولوژي پيشرفته اطلاعاتي </vt:lpstr>
      <vt:lpstr>سيستم اطلاعاتي مديران اجرايي</vt:lpstr>
      <vt:lpstr>سيستم تصميم گيري گروهي Groupware </vt:lpstr>
      <vt:lpstr>جريان كار خودكار Workflow Automation</vt:lpstr>
      <vt:lpstr>فوايد تكنولوژي پيشرفته اطلاعاتي مديران براي مديران </vt:lpstr>
      <vt:lpstr>اثرات شديد تكنولوژي پيشرفته اطلاعاتي  بر ساختار</vt:lpstr>
      <vt:lpstr>اثر تكنولوژي بر طراحي مشاغل 1-طراحي مشاغل</vt:lpstr>
      <vt:lpstr>اثر تكنولوژي بر طراحي مشاغل 1- سيستمهاي فني-اجتماعي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چهارم: تكنولوژي توليد كالا،خدمات و اطلاعات</dc:title>
  <dc:creator>omid arzi</dc:creator>
  <cp:lastModifiedBy>omid arzi</cp:lastModifiedBy>
  <cp:revision>1</cp:revision>
  <dcterms:created xsi:type="dcterms:W3CDTF">2022-01-15T16:12:45Z</dcterms:created>
  <dcterms:modified xsi:type="dcterms:W3CDTF">2022-01-15T16:13:10Z</dcterms:modified>
</cp:coreProperties>
</file>