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90" r:id="rId2"/>
    <p:sldId id="256" r:id="rId3"/>
    <p:sldId id="291" r:id="rId4"/>
    <p:sldId id="267" r:id="rId5"/>
    <p:sldId id="346" r:id="rId6"/>
    <p:sldId id="347" r:id="rId7"/>
    <p:sldId id="280" r:id="rId8"/>
    <p:sldId id="257" r:id="rId9"/>
    <p:sldId id="282" r:id="rId10"/>
    <p:sldId id="281" r:id="rId11"/>
    <p:sldId id="283" r:id="rId12"/>
    <p:sldId id="268" r:id="rId13"/>
    <p:sldId id="293" r:id="rId14"/>
    <p:sldId id="287" r:id="rId15"/>
    <p:sldId id="292" r:id="rId16"/>
    <p:sldId id="289" r:id="rId17"/>
    <p:sldId id="309" r:id="rId18"/>
    <p:sldId id="286" r:id="rId19"/>
    <p:sldId id="295" r:id="rId20"/>
    <p:sldId id="294" r:id="rId21"/>
    <p:sldId id="297" r:id="rId22"/>
    <p:sldId id="296" r:id="rId23"/>
    <p:sldId id="299" r:id="rId24"/>
    <p:sldId id="298" r:id="rId25"/>
    <p:sldId id="307" r:id="rId26"/>
    <p:sldId id="301" r:id="rId27"/>
    <p:sldId id="300" r:id="rId28"/>
    <p:sldId id="349" r:id="rId29"/>
    <p:sldId id="310" r:id="rId30"/>
    <p:sldId id="311" r:id="rId31"/>
    <p:sldId id="314" r:id="rId32"/>
    <p:sldId id="324" r:id="rId33"/>
    <p:sldId id="312" r:id="rId34"/>
    <p:sldId id="315" r:id="rId35"/>
    <p:sldId id="316" r:id="rId36"/>
    <p:sldId id="320" r:id="rId37"/>
    <p:sldId id="279" r:id="rId38"/>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0033CC"/>
    <a:srgbClr val="FFFF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000" autoAdjust="0"/>
    <p:restoredTop sz="93608"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84406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76902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3434026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1172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7C4581-B75F-475A-8ACC-999D0C6EDFF7}" type="datetimeFigureOut">
              <a:rPr lang="fa-IR" smtClean="0"/>
              <a:t>06/14/1441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314226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768236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37C4581-B75F-475A-8ACC-999D0C6EDFF7}" type="datetimeFigureOut">
              <a:rPr lang="fa-IR" smtClean="0"/>
              <a:t>06/14/1441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40488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137C4581-B75F-475A-8ACC-999D0C6EDFF7}" type="datetimeFigureOut">
              <a:rPr lang="fa-IR" smtClean="0"/>
              <a:t>06/14/1441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81350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C4581-B75F-475A-8ACC-999D0C6EDFF7}" type="datetimeFigureOut">
              <a:rPr lang="fa-IR" smtClean="0"/>
              <a:t>06/14/1441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2915020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424242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7C4581-B75F-475A-8ACC-999D0C6EDFF7}" type="datetimeFigureOut">
              <a:rPr lang="fa-IR" smtClean="0"/>
              <a:t>06/14/1441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39491F-6F0E-4776-8BB6-67F95F1E794A}" type="slidenum">
              <a:rPr lang="fa-IR" smtClean="0"/>
              <a:t>‹#›</a:t>
            </a:fld>
            <a:endParaRPr lang="fa-IR"/>
          </a:p>
        </p:txBody>
      </p:sp>
    </p:spTree>
    <p:extLst>
      <p:ext uri="{BB962C8B-B14F-4D97-AF65-F5344CB8AC3E}">
        <p14:creationId xmlns:p14="http://schemas.microsoft.com/office/powerpoint/2010/main" val="1257931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7C4581-B75F-475A-8ACC-999D0C6EDFF7}" type="datetimeFigureOut">
              <a:rPr lang="fa-IR" smtClean="0"/>
              <a:t>06/14/1441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839491F-6F0E-4776-8BB6-67F95F1E794A}" type="slidenum">
              <a:rPr lang="fa-IR" smtClean="0"/>
              <a:t>‹#›</a:t>
            </a:fld>
            <a:endParaRPr lang="fa-IR"/>
          </a:p>
        </p:txBody>
      </p:sp>
    </p:spTree>
    <p:extLst>
      <p:ext uri="{BB962C8B-B14F-4D97-AF65-F5344CB8AC3E}">
        <p14:creationId xmlns:p14="http://schemas.microsoft.com/office/powerpoint/2010/main" val="342529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3.gif"/><Relationship Id="rId4" Type="http://schemas.openxmlformats.org/officeDocument/2006/relationships/image" Target="../media/image42.gif"/></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2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gif"/><Relationship Id="rId4" Type="http://schemas.openxmlformats.org/officeDocument/2006/relationships/image" Target="../media/image7.gif"/></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225" y="676121"/>
            <a:ext cx="3304853" cy="1456833"/>
          </a:xfrm>
          <a:prstGeom prst="rect">
            <a:avLst/>
          </a:prstGeom>
        </p:spPr>
      </p:pic>
    </p:spTree>
    <p:extLst>
      <p:ext uri="{BB962C8B-B14F-4D97-AF65-F5344CB8AC3E}">
        <p14:creationId xmlns:p14="http://schemas.microsoft.com/office/powerpoint/2010/main" val="17832837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7999"/>
          </a:xfrm>
          <a:prstGeom prst="rect">
            <a:avLst/>
          </a:prstGeom>
        </p:spPr>
      </p:pic>
      <p:sp>
        <p:nvSpPr>
          <p:cNvPr id="2" name="Rectangle 1"/>
          <p:cNvSpPr/>
          <p:nvPr/>
        </p:nvSpPr>
        <p:spPr>
          <a:xfrm>
            <a:off x="-1" y="472108"/>
            <a:ext cx="12192000"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چند سال بعد، در نبردی که در </a:t>
            </a:r>
            <a:r>
              <a:rPr lang="fa-IR" sz="3200" dirty="0" smtClean="0">
                <a:solidFill>
                  <a:srgbClr val="231F20"/>
                </a:solidFill>
                <a:latin typeface="AmuzehNewNormalPS"/>
                <a:cs typeface="B Koodak" panose="00000700000000000000" pitchFamily="2" charset="-78"/>
              </a:rPr>
              <a:t>«نهاوند» (در </a:t>
            </a:r>
            <a:r>
              <a:rPr lang="fa-IR" sz="3200" dirty="0">
                <a:solidFill>
                  <a:srgbClr val="231F20"/>
                </a:solidFill>
                <a:latin typeface="AmuzehNewNormalPS"/>
                <a:cs typeface="B Koodak" panose="00000700000000000000" pitchFamily="2" charset="-78"/>
              </a:rPr>
              <a:t>نزدیکی </a:t>
            </a:r>
            <a:r>
              <a:rPr lang="fa-IR" sz="3200" dirty="0" smtClean="0">
                <a:solidFill>
                  <a:srgbClr val="231F20"/>
                </a:solidFill>
                <a:latin typeface="AmuzehNewNormalPS"/>
                <a:cs typeface="B Koodak" panose="00000700000000000000" pitchFamily="2" charset="-78"/>
              </a:rPr>
              <a:t>همدان) </a:t>
            </a:r>
            <a:r>
              <a:rPr lang="fa-IR" sz="3200" dirty="0">
                <a:solidFill>
                  <a:srgbClr val="231F20"/>
                </a:solidFill>
                <a:latin typeface="AmuzehNewNormalPS"/>
                <a:cs typeface="B Koodak" panose="00000700000000000000" pitchFamily="2" charset="-78"/>
              </a:rPr>
              <a:t>رخ داد، ضربه نهایی بر پیکر ارتش ساسانی وارد </a:t>
            </a:r>
            <a:r>
              <a:rPr lang="fa-IR" sz="3200" dirty="0" smtClean="0">
                <a:solidFill>
                  <a:srgbClr val="231F20"/>
                </a:solidFill>
                <a:latin typeface="AmuzehNewNormalPS"/>
                <a:cs typeface="B Koodak" panose="00000700000000000000" pitchFamily="2" charset="-78"/>
              </a:rPr>
              <a:t>شد</a:t>
            </a:r>
            <a:r>
              <a:rPr lang="fa-IR" dirty="0" smtClean="0">
                <a:solidFill>
                  <a:srgbClr val="231F20"/>
                </a:solidFill>
                <a:latin typeface="AmuzehNewNormalPS"/>
              </a:rPr>
              <a:t>.</a:t>
            </a:r>
            <a:endParaRPr lang="fa-I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905499" y="1942376"/>
            <a:ext cx="381000" cy="571500"/>
          </a:xfrm>
          <a:prstGeom prst="rect">
            <a:avLst/>
          </a:prstGeom>
        </p:spPr>
      </p:pic>
      <p:sp>
        <p:nvSpPr>
          <p:cNvPr id="5" name="Rectangle 4"/>
          <p:cNvSpPr/>
          <p:nvPr/>
        </p:nvSpPr>
        <p:spPr>
          <a:xfrm>
            <a:off x="3120665" y="2513876"/>
            <a:ext cx="5950668" cy="584775"/>
          </a:xfrm>
          <a:prstGeom prst="rect">
            <a:avLst/>
          </a:prstGeom>
        </p:spPr>
        <p:txBody>
          <a:bodyPr wrap="none">
            <a:spAutoFit/>
          </a:bodyPr>
          <a:lstStyle/>
          <a:p>
            <a:r>
              <a:rPr lang="fa-IR" sz="3200" dirty="0" smtClean="0">
                <a:cs typeface="B Koodak" panose="00000700000000000000" pitchFamily="2" charset="-78"/>
              </a:rPr>
              <a:t>تصرف شهرها و ولایات ایران توسط اعراب</a:t>
            </a:r>
            <a:endParaRPr lang="fa-IR" sz="3200" dirty="0"/>
          </a:p>
        </p:txBody>
      </p:sp>
      <p:sp>
        <p:nvSpPr>
          <p:cNvPr id="6" name="Rectangle 5"/>
          <p:cNvSpPr/>
          <p:nvPr/>
        </p:nvSpPr>
        <p:spPr>
          <a:xfrm>
            <a:off x="1132941" y="3691756"/>
            <a:ext cx="9926115" cy="584775"/>
          </a:xfrm>
          <a:prstGeom prst="rect">
            <a:avLst/>
          </a:prstGeom>
        </p:spPr>
        <p:txBody>
          <a:bodyPr wrap="none">
            <a:spAutoFit/>
          </a:bodyPr>
          <a:lstStyle/>
          <a:p>
            <a:r>
              <a:rPr lang="fa-IR" sz="3200" dirty="0" smtClean="0">
                <a:cs typeface="B Koodak" panose="00000700000000000000" pitchFamily="2" charset="-78"/>
              </a:rPr>
              <a:t>ورود اعراب به خراسان و کشته شدن </a:t>
            </a:r>
            <a:r>
              <a:rPr lang="fa-IR" sz="3200" dirty="0" err="1" smtClean="0">
                <a:cs typeface="B Koodak" panose="00000700000000000000" pitchFamily="2" charset="-78"/>
              </a:rPr>
              <a:t>یزگرد</a:t>
            </a:r>
            <a:r>
              <a:rPr lang="fa-IR" sz="3200" dirty="0" smtClean="0">
                <a:cs typeface="B Koodak" panose="00000700000000000000" pitchFamily="2" charset="-78"/>
              </a:rPr>
              <a:t> سوم توسط </a:t>
            </a:r>
            <a:r>
              <a:rPr lang="fa-IR" sz="3200" dirty="0" err="1" smtClean="0">
                <a:cs typeface="B Koodak" panose="00000700000000000000" pitchFamily="2" charset="-78"/>
              </a:rPr>
              <a:t>آسیابانی</a:t>
            </a:r>
            <a:r>
              <a:rPr lang="fa-IR" sz="3200" dirty="0" smtClean="0">
                <a:cs typeface="B Koodak" panose="00000700000000000000" pitchFamily="2" charset="-78"/>
              </a:rPr>
              <a:t> در مرو</a:t>
            </a:r>
            <a:endParaRPr lang="fa-IR" sz="3200" dirty="0"/>
          </a:p>
        </p:txBody>
      </p:sp>
      <p:sp>
        <p:nvSpPr>
          <p:cNvPr id="7" name="Rectangle 6"/>
          <p:cNvSpPr/>
          <p:nvPr/>
        </p:nvSpPr>
        <p:spPr>
          <a:xfrm>
            <a:off x="1795782" y="4982489"/>
            <a:ext cx="8600432" cy="584775"/>
          </a:xfrm>
          <a:prstGeom prst="rect">
            <a:avLst/>
          </a:prstGeom>
        </p:spPr>
        <p:txBody>
          <a:bodyPr wrap="none">
            <a:spAutoFit/>
          </a:bodyPr>
          <a:lstStyle/>
          <a:p>
            <a:r>
              <a:rPr lang="fa-IR" sz="3200" dirty="0" smtClean="0">
                <a:cs typeface="B Koodak" panose="00000700000000000000" pitchFamily="2" charset="-78"/>
              </a:rPr>
              <a:t>سقوط امپراتوری ساسانی پس از 400 سال فرمانروایی بر ایران</a:t>
            </a:r>
            <a:endParaRPr lang="fa-IR" sz="3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923578" y="3143249"/>
            <a:ext cx="381000" cy="571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5944240" y="4374912"/>
            <a:ext cx="381000" cy="571500"/>
          </a:xfrm>
          <a:prstGeom prst="rect">
            <a:avLst/>
          </a:prstGeom>
        </p:spPr>
      </p:pic>
    </p:spTree>
    <p:extLst>
      <p:ext uri="{BB962C8B-B14F-4D97-AF65-F5344CB8AC3E}">
        <p14:creationId xmlns:p14="http://schemas.microsoft.com/office/powerpoint/2010/main" val="69336269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Group 5"/>
          <p:cNvGrpSpPr/>
          <p:nvPr/>
        </p:nvGrpSpPr>
        <p:grpSpPr>
          <a:xfrm>
            <a:off x="3860461" y="123987"/>
            <a:ext cx="4471077" cy="2169763"/>
            <a:chOff x="3860461" y="154983"/>
            <a:chExt cx="4471077" cy="2169763"/>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461" y="154983"/>
              <a:ext cx="4471077" cy="2169763"/>
            </a:xfrm>
            <a:prstGeom prst="rect">
              <a:avLst/>
            </a:prstGeom>
          </p:spPr>
        </p:pic>
        <p:sp>
          <p:nvSpPr>
            <p:cNvPr id="5" name="Rectangle 4"/>
            <p:cNvSpPr/>
            <p:nvPr/>
          </p:nvSpPr>
          <p:spPr>
            <a:xfrm>
              <a:off x="4569415" y="720379"/>
              <a:ext cx="3053167" cy="1604367"/>
            </a:xfrm>
            <a:prstGeom prst="rect">
              <a:avLst/>
            </a:prstGeom>
          </p:spPr>
          <p:txBody>
            <a:bodyPr wrap="square">
              <a:spAutoFit/>
            </a:bodyPr>
            <a:lstStyle/>
            <a:p>
              <a:pPr algn="ctr"/>
              <a:r>
                <a:rPr lang="fa-IR" sz="3200" dirty="0" smtClean="0">
                  <a:cs typeface="B Koodak" panose="00000700000000000000" pitchFamily="2" charset="-78"/>
                </a:rPr>
                <a:t>ایران در </a:t>
              </a:r>
              <a:r>
                <a:rPr lang="fa-IR" sz="3200" dirty="0" err="1" smtClean="0">
                  <a:cs typeface="B Koodak" panose="00000700000000000000" pitchFamily="2" charset="-78"/>
                </a:rPr>
                <a:t>دورۀ</a:t>
              </a:r>
              <a:r>
                <a:rPr lang="fa-IR" sz="3200" dirty="0" smtClean="0">
                  <a:cs typeface="B Koodak" panose="00000700000000000000" pitchFamily="2" charset="-78"/>
                </a:rPr>
                <a:t> خلافت </a:t>
              </a:r>
              <a:r>
                <a:rPr lang="fa-IR" sz="3200" dirty="0" err="1" smtClean="0">
                  <a:cs typeface="B Koodak" panose="00000700000000000000" pitchFamily="2" charset="-78"/>
                </a:rPr>
                <a:t>اُمویان</a:t>
              </a:r>
              <a:r>
                <a:rPr lang="fa-IR" sz="3200" dirty="0" smtClean="0">
                  <a:cs typeface="B Koodak" panose="00000700000000000000" pitchFamily="2" charset="-78"/>
                </a:rPr>
                <a:t> (بنی </a:t>
              </a:r>
              <a:r>
                <a:rPr lang="fa-IR" sz="3200" dirty="0" err="1" smtClean="0">
                  <a:cs typeface="B Koodak" panose="00000700000000000000" pitchFamily="2" charset="-78"/>
                </a:rPr>
                <a:t>امیه</a:t>
              </a:r>
              <a:r>
                <a:rPr lang="fa-IR" sz="3200" dirty="0" smtClean="0">
                  <a:cs typeface="B Koodak" panose="00000700000000000000" pitchFamily="2" charset="-78"/>
                </a:rPr>
                <a:t>)</a:t>
              </a:r>
              <a:endParaRPr lang="fa-IR" sz="3200" dirty="0"/>
            </a:p>
          </p:txBody>
        </p:sp>
      </p:grpSp>
      <p:sp>
        <p:nvSpPr>
          <p:cNvPr id="8" name="Rectangle 7"/>
          <p:cNvSpPr/>
          <p:nvPr/>
        </p:nvSpPr>
        <p:spPr>
          <a:xfrm>
            <a:off x="0" y="2544549"/>
            <a:ext cx="12192000" cy="1077218"/>
          </a:xfrm>
          <a:prstGeom prst="rect">
            <a:avLst/>
          </a:prstGeom>
        </p:spPr>
        <p:txBody>
          <a:bodyPr wrap="square">
            <a:spAutoFit/>
          </a:bodyPr>
          <a:lstStyle/>
          <a:p>
            <a:pPr algn="ctr"/>
            <a:r>
              <a:rPr lang="fa-IR" sz="3200" dirty="0" err="1" smtClean="0">
                <a:solidFill>
                  <a:srgbClr val="231F20"/>
                </a:solidFill>
                <a:latin typeface="AmuzehNewNormalPS"/>
                <a:cs typeface="B Koodak" panose="00000700000000000000" pitchFamily="2" charset="-78"/>
              </a:rPr>
              <a:t>اُمویان</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حکومت خود را بر </a:t>
            </a:r>
            <a:r>
              <a:rPr lang="fa-IR" sz="3200" dirty="0" err="1" smtClean="0">
                <a:solidFill>
                  <a:srgbClr val="231F20"/>
                </a:solidFill>
                <a:latin typeface="AmuzehNewNormalPS"/>
                <a:cs typeface="B Koodak" panose="00000700000000000000" pitchFamily="2" charset="-78"/>
              </a:rPr>
              <a:t>پایۀ</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خشونت و ظلم بنا نهادند و چندان به دستورات </a:t>
            </a:r>
            <a:r>
              <a:rPr lang="fa-IR" sz="3200" dirty="0" smtClean="0">
                <a:solidFill>
                  <a:srgbClr val="231F20"/>
                </a:solidFill>
                <a:latin typeface="AmuzehNewNormalPS"/>
                <a:cs typeface="B Koodak" panose="00000700000000000000" pitchFamily="2" charset="-78"/>
              </a:rPr>
              <a:t>دینی </a:t>
            </a:r>
            <a:r>
              <a:rPr lang="fa-IR" sz="3200" dirty="0">
                <a:solidFill>
                  <a:srgbClr val="231F20"/>
                </a:solidFill>
                <a:latin typeface="AmuzehNewNormalPS"/>
                <a:cs typeface="B Koodak" panose="00000700000000000000" pitchFamily="2" charset="-78"/>
              </a:rPr>
              <a:t>پایبند </a:t>
            </a:r>
            <a:r>
              <a:rPr lang="fa-IR" sz="3200" dirty="0" smtClean="0">
                <a:solidFill>
                  <a:srgbClr val="231F20"/>
                </a:solidFill>
                <a:latin typeface="AmuzehNewNormalPS"/>
                <a:cs typeface="B Koodak" panose="00000700000000000000" pitchFamily="2" charset="-78"/>
              </a:rPr>
              <a:t>نبودند</a:t>
            </a:r>
            <a:r>
              <a:rPr lang="fa-IR" dirty="0" smtClean="0">
                <a:solidFill>
                  <a:srgbClr val="231F20"/>
                </a:solidFill>
                <a:latin typeface="AmuzehNewNormalPS"/>
              </a:rPr>
              <a:t>.</a:t>
            </a:r>
            <a:endParaRPr lang="fa-IR" dirty="0"/>
          </a:p>
        </p:txBody>
      </p:sp>
      <p:sp>
        <p:nvSpPr>
          <p:cNvPr id="9" name="Rectangle 8"/>
          <p:cNvSpPr/>
          <p:nvPr/>
        </p:nvSpPr>
        <p:spPr>
          <a:xfrm>
            <a:off x="441699" y="3872566"/>
            <a:ext cx="11308597"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در آن دوره اشراف و سران قبایل عرب، بر بیشتر ولایات ایران، حکومت </a:t>
            </a:r>
            <a:r>
              <a:rPr lang="fa-IR" sz="3200" dirty="0" smtClean="0">
                <a:solidFill>
                  <a:srgbClr val="231F20"/>
                </a:solidFill>
                <a:latin typeface="AmuzehNewNormalPS"/>
                <a:cs typeface="B Koodak" panose="00000700000000000000" pitchFamily="2" charset="-78"/>
              </a:rPr>
              <a:t>می کردند</a:t>
            </a:r>
            <a:r>
              <a:rPr lang="fa-IR" dirty="0" smtClean="0">
                <a:solidFill>
                  <a:srgbClr val="231F20"/>
                </a:solidFill>
                <a:latin typeface="AmuzehNewNormalPS"/>
              </a:rPr>
              <a:t>.</a:t>
            </a:r>
            <a:endParaRPr lang="fa-IR" dirty="0"/>
          </a:p>
        </p:txBody>
      </p:sp>
      <p:sp>
        <p:nvSpPr>
          <p:cNvPr id="10" name="Rectangle 9"/>
          <p:cNvSpPr/>
          <p:nvPr/>
        </p:nvSpPr>
        <p:spPr>
          <a:xfrm>
            <a:off x="2319575" y="5183593"/>
            <a:ext cx="7552844" cy="58477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a:solidFill>
                  <a:srgbClr val="231F20"/>
                </a:solidFill>
                <a:latin typeface="AmuzehNewNormalPS"/>
                <a:cs typeface="B Koodak" panose="00000700000000000000" pitchFamily="2" charset="-78"/>
              </a:rPr>
              <a:t>مرکز خلافت </a:t>
            </a:r>
            <a:r>
              <a:rPr lang="fa-IR" sz="3200" dirty="0" err="1" smtClean="0">
                <a:solidFill>
                  <a:srgbClr val="231F20"/>
                </a:solidFill>
                <a:latin typeface="AmuzehNewNormalPS"/>
                <a:cs typeface="B Koodak" panose="00000700000000000000" pitchFamily="2" charset="-78"/>
              </a:rPr>
              <a:t>اُمویان</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در شهر </a:t>
            </a:r>
            <a:r>
              <a:rPr lang="fa-IR" sz="3200" dirty="0" smtClean="0">
                <a:solidFill>
                  <a:srgbClr val="231F20"/>
                </a:solidFill>
                <a:latin typeface="AmuzehNewNormalPS"/>
                <a:cs typeface="B Koodak" panose="00000700000000000000" pitchFamily="2" charset="-78"/>
              </a:rPr>
              <a:t>شام (دمشق امروزی) بود.</a:t>
            </a:r>
            <a:endParaRPr lang="fa-IR" sz="3200" dirty="0">
              <a:cs typeface="B Koodak" panose="00000700000000000000" pitchFamily="2" charset="-78"/>
            </a:endParaRPr>
          </a:p>
        </p:txBody>
      </p:sp>
    </p:spTree>
    <p:extLst>
      <p:ext uri="{BB962C8B-B14F-4D97-AF65-F5344CB8AC3E}">
        <p14:creationId xmlns:p14="http://schemas.microsoft.com/office/powerpoint/2010/main" val="176592314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1942454" y="410115"/>
            <a:ext cx="8307092"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بنی </a:t>
            </a:r>
            <a:r>
              <a:rPr lang="fa-IR" sz="3200" dirty="0" err="1" smtClean="0">
                <a:solidFill>
                  <a:srgbClr val="231F20"/>
                </a:solidFill>
                <a:latin typeface="AmuzehNewNormalPS"/>
                <a:cs typeface="B Koodak" panose="00000700000000000000" pitchFamily="2" charset="-78"/>
              </a:rPr>
              <a:t>امیه</a:t>
            </a:r>
            <a:r>
              <a:rPr lang="fa-IR" sz="3200" dirty="0" smtClean="0">
                <a:solidFill>
                  <a:srgbClr val="231F20"/>
                </a:solidFill>
                <a:latin typeface="AmuzehNewNormalPS"/>
                <a:cs typeface="B Koodak" panose="00000700000000000000" pitchFamily="2" charset="-78"/>
              </a:rPr>
              <a:t> به قوم و </a:t>
            </a:r>
            <a:r>
              <a:rPr lang="fa-IR" sz="3200" dirty="0" err="1" smtClean="0">
                <a:solidFill>
                  <a:srgbClr val="231F20"/>
                </a:solidFill>
                <a:latin typeface="AmuzehNewNormalPS"/>
                <a:cs typeface="B Koodak" panose="00000700000000000000" pitchFamily="2" charset="-78"/>
              </a:rPr>
              <a:t>نَسَب</a:t>
            </a:r>
            <a:r>
              <a:rPr lang="fa-IR" sz="3200" dirty="0" smtClean="0">
                <a:solidFill>
                  <a:srgbClr val="231F20"/>
                </a:solidFill>
                <a:latin typeface="AmuzehNewNormalPS"/>
                <a:cs typeface="B Koodak" panose="00000700000000000000" pitchFamily="2" charset="-78"/>
              </a:rPr>
              <a:t> خود، </a:t>
            </a:r>
            <a:r>
              <a:rPr lang="fa-IR" sz="3200" dirty="0" err="1" smtClean="0">
                <a:solidFill>
                  <a:srgbClr val="231F20"/>
                </a:solidFill>
                <a:latin typeface="AmuzehNewNormalPS"/>
                <a:cs typeface="B Koodak" panose="00000700000000000000" pitchFamily="2" charset="-78"/>
              </a:rPr>
              <a:t>فخرفروشی</a:t>
            </a:r>
            <a:r>
              <a:rPr lang="fa-IR" sz="3200" dirty="0" smtClean="0">
                <a:solidFill>
                  <a:srgbClr val="231F20"/>
                </a:solidFill>
                <a:latin typeface="AmuzehNewNormalPS"/>
                <a:cs typeface="B Koodak" panose="00000700000000000000" pitchFamily="2" charset="-78"/>
              </a:rPr>
              <a:t> می کردند.</a:t>
            </a:r>
            <a:endParaRPr lang="fa-IR" dirty="0"/>
          </a:p>
        </p:txBody>
      </p:sp>
      <p:sp>
        <p:nvSpPr>
          <p:cNvPr id="5" name="Rectangle 4"/>
          <p:cNvSpPr/>
          <p:nvPr/>
        </p:nvSpPr>
        <p:spPr>
          <a:xfrm>
            <a:off x="1722895" y="1550225"/>
            <a:ext cx="8746210"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آنان قوم عرب را برتر و شریف تر از سایر اقوام می پنداشتند.</a:t>
            </a:r>
            <a:endParaRPr lang="fa-IR" dirty="0"/>
          </a:p>
        </p:txBody>
      </p:sp>
      <p:sp>
        <p:nvSpPr>
          <p:cNvPr id="6" name="Rectangle 5"/>
          <p:cNvSpPr/>
          <p:nvPr/>
        </p:nvSpPr>
        <p:spPr>
          <a:xfrm>
            <a:off x="0" y="2538745"/>
            <a:ext cx="12192000"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اقوام غیرعرب </a:t>
            </a:r>
            <a:r>
              <a:rPr lang="fa-IR" sz="3200" dirty="0" smtClean="0">
                <a:solidFill>
                  <a:srgbClr val="231F20"/>
                </a:solidFill>
                <a:latin typeface="AmuzehNewNormalPS"/>
                <a:cs typeface="B Koodak" panose="00000700000000000000" pitchFamily="2" charset="-78"/>
              </a:rPr>
              <a:t>از </a:t>
            </a:r>
            <a:r>
              <a:rPr lang="fa-IR" sz="3200" dirty="0">
                <a:solidFill>
                  <a:srgbClr val="231F20"/>
                </a:solidFill>
                <a:latin typeface="AmuzehNewNormalPS"/>
                <a:cs typeface="B Koodak" panose="00000700000000000000" pitchFamily="2" charset="-78"/>
              </a:rPr>
              <a:t>جمله </a:t>
            </a:r>
            <a:r>
              <a:rPr lang="fa-IR" sz="3200" dirty="0" smtClean="0">
                <a:solidFill>
                  <a:srgbClr val="231F20"/>
                </a:solidFill>
                <a:latin typeface="AmuzehNewNormalPS"/>
                <a:cs typeface="B Koodak" panose="00000700000000000000" pitchFamily="2" charset="-78"/>
              </a:rPr>
              <a:t>ایرانیان </a:t>
            </a:r>
            <a:r>
              <a:rPr lang="fa-IR" sz="3200" dirty="0">
                <a:solidFill>
                  <a:srgbClr val="231F20"/>
                </a:solidFill>
                <a:latin typeface="AmuzehNewNormalPS"/>
                <a:cs typeface="B Koodak" panose="00000700000000000000" pitchFamily="2" charset="-78"/>
              </a:rPr>
              <a:t>مورد تحقیر و توهین قرار </a:t>
            </a:r>
            <a:r>
              <a:rPr lang="fa-IR" sz="3200" dirty="0" smtClean="0">
                <a:solidFill>
                  <a:srgbClr val="231F20"/>
                </a:solidFill>
                <a:latin typeface="AmuzehNewNormalPS"/>
                <a:cs typeface="B Koodak" panose="00000700000000000000" pitchFamily="2" charset="-78"/>
              </a:rPr>
              <a:t>می گرفتند و اجازه نداشتند مقام و منصب های مهم، مانند حکومت ولایات یا فرماندهی سپاه را عهده دار شوند.</a:t>
            </a:r>
            <a:endParaRPr lang="fa-IR" sz="3200" dirty="0">
              <a:cs typeface="B Koodak" panose="00000700000000000000" pitchFamily="2" charset="-78"/>
            </a:endParaRPr>
          </a:p>
        </p:txBody>
      </p:sp>
      <p:sp>
        <p:nvSpPr>
          <p:cNvPr id="7" name="Rectangle 6"/>
          <p:cNvSpPr/>
          <p:nvPr/>
        </p:nvSpPr>
        <p:spPr>
          <a:xfrm>
            <a:off x="371957" y="4854345"/>
            <a:ext cx="11448081"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شهادت امام حسن و امام حسین و امام سجاد و امام محمد باقر (ع) در دوران بنی </a:t>
            </a:r>
            <a:r>
              <a:rPr lang="fa-IR" sz="3200" dirty="0" err="1" smtClean="0">
                <a:solidFill>
                  <a:srgbClr val="231F20"/>
                </a:solidFill>
                <a:latin typeface="AmuzehNewNormalPS"/>
                <a:cs typeface="B Koodak" panose="00000700000000000000" pitchFamily="2" charset="-78"/>
              </a:rPr>
              <a:t>امیه</a:t>
            </a:r>
            <a:r>
              <a:rPr lang="fa-IR" sz="3200" dirty="0" smtClean="0">
                <a:solidFill>
                  <a:srgbClr val="231F20"/>
                </a:solidFill>
                <a:latin typeface="AmuzehNewNormalPS"/>
                <a:cs typeface="B Koodak" panose="00000700000000000000" pitchFamily="2" charset="-78"/>
              </a:rPr>
              <a:t> </a:t>
            </a:r>
            <a:endParaRPr lang="fa-IR" dirty="0"/>
          </a:p>
        </p:txBody>
      </p:sp>
      <p:sp>
        <p:nvSpPr>
          <p:cNvPr id="8" name="Rectangle 7"/>
          <p:cNvSpPr/>
          <p:nvPr/>
        </p:nvSpPr>
        <p:spPr>
          <a:xfrm>
            <a:off x="4123839" y="5856172"/>
            <a:ext cx="3944319"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آزار و اذیت شیعیان</a:t>
            </a:r>
            <a:endParaRPr lang="fa-IR"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759" y="4166363"/>
            <a:ext cx="3800475" cy="718187"/>
          </a:xfrm>
          <a:prstGeom prst="rect">
            <a:avLst/>
          </a:prstGeom>
        </p:spPr>
      </p:pic>
    </p:spTree>
    <p:extLst>
      <p:ext uri="{BB962C8B-B14F-4D97-AF65-F5344CB8AC3E}">
        <p14:creationId xmlns:p14="http://schemas.microsoft.com/office/powerpoint/2010/main" val="3501187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0" y="473094"/>
            <a:ext cx="12191999" cy="1508105"/>
          </a:xfrm>
          <a:prstGeom prst="rect">
            <a:avLst/>
          </a:prstGeom>
        </p:spPr>
        <p:txBody>
          <a:bodyPr wrap="square">
            <a:spAutoFit/>
          </a:bodyPr>
          <a:lstStyle/>
          <a:p>
            <a:pPr algn="ctr">
              <a:lnSpc>
                <a:spcPct val="150000"/>
              </a:lnSpc>
            </a:pPr>
            <a:r>
              <a:rPr lang="fa-IR" sz="3200" dirty="0">
                <a:solidFill>
                  <a:srgbClr val="0000FF"/>
                </a:solidFill>
                <a:latin typeface="AmuzehNewNormalPS"/>
                <a:cs typeface="B Koodak" panose="00000700000000000000" pitchFamily="2" charset="-78"/>
              </a:rPr>
              <a:t>مردم ایران </a:t>
            </a:r>
            <a:r>
              <a:rPr lang="fa-IR" sz="3200" dirty="0">
                <a:solidFill>
                  <a:srgbClr val="231F20"/>
                </a:solidFill>
                <a:latin typeface="AmuzehNewNormalPS"/>
                <a:cs typeface="B Koodak" panose="00000700000000000000" pitchFamily="2" charset="-78"/>
              </a:rPr>
              <a:t>که از ظلم و ستم و </a:t>
            </a:r>
            <a:r>
              <a:rPr lang="fa-IR" sz="3200" dirty="0" smtClean="0">
                <a:solidFill>
                  <a:srgbClr val="231F20"/>
                </a:solidFill>
                <a:latin typeface="AmuzehNewNormalPS"/>
                <a:cs typeface="B Koodak" panose="00000700000000000000" pitchFamily="2" charset="-78"/>
              </a:rPr>
              <a:t>قوم گرایی </a:t>
            </a:r>
            <a:r>
              <a:rPr lang="fa-IR" sz="3200" dirty="0" err="1" smtClean="0">
                <a:solidFill>
                  <a:srgbClr val="231F20"/>
                </a:solidFill>
                <a:latin typeface="AmuzehNewNormalPS"/>
                <a:cs typeface="B Koodak" panose="00000700000000000000" pitchFamily="2" charset="-78"/>
              </a:rPr>
              <a:t>اُمویان</a:t>
            </a:r>
            <a:r>
              <a:rPr lang="fa-IR" sz="3200" dirty="0" smtClean="0">
                <a:solidFill>
                  <a:srgbClr val="231F20"/>
                </a:solidFill>
                <a:latin typeface="AmuzehNewNormalPS"/>
                <a:cs typeface="B Koodak" panose="00000700000000000000" pitchFamily="2" charset="-78"/>
              </a:rPr>
              <a:t> به ستوه </a:t>
            </a:r>
            <a:r>
              <a:rPr lang="fa-IR" sz="3200" dirty="0">
                <a:solidFill>
                  <a:srgbClr val="231F20"/>
                </a:solidFill>
                <a:latin typeface="AmuzehNewNormalPS"/>
                <a:cs typeface="B Koodak" panose="00000700000000000000" pitchFamily="2" charset="-78"/>
              </a:rPr>
              <a:t>آمده بودند، از هر فرصتی برای مخالفت و </a:t>
            </a:r>
            <a:r>
              <a:rPr lang="fa-IR" sz="3200" dirty="0">
                <a:solidFill>
                  <a:srgbClr val="0000FF"/>
                </a:solidFill>
                <a:latin typeface="AmuzehNewNormalPS"/>
                <a:cs typeface="B Koodak" panose="00000700000000000000" pitchFamily="2" charset="-78"/>
              </a:rPr>
              <a:t>مبارزه </a:t>
            </a:r>
            <a:r>
              <a:rPr lang="fa-IR" sz="3200" dirty="0" smtClean="0">
                <a:solidFill>
                  <a:srgbClr val="0000FF"/>
                </a:solidFill>
                <a:latin typeface="AmuzehNewNormalPS"/>
                <a:cs typeface="B Koodak" panose="00000700000000000000" pitchFamily="2" charset="-78"/>
              </a:rPr>
              <a:t>با </a:t>
            </a:r>
            <a:r>
              <a:rPr lang="fa-IR" sz="3200" dirty="0">
                <a:solidFill>
                  <a:srgbClr val="0000FF"/>
                </a:solidFill>
                <a:latin typeface="AmuzehNewNormalPS"/>
                <a:cs typeface="B Koodak" panose="00000700000000000000" pitchFamily="2" charset="-78"/>
              </a:rPr>
              <a:t>حکومت اموی</a:t>
            </a:r>
            <a:r>
              <a:rPr lang="fa-IR" sz="3200" dirty="0">
                <a:solidFill>
                  <a:srgbClr val="231F20"/>
                </a:solidFill>
                <a:latin typeface="AmuzehNewNormalPS"/>
                <a:cs typeface="B Koodak" panose="00000700000000000000" pitchFamily="2" charset="-78"/>
              </a:rPr>
              <a:t>، استفاده </a:t>
            </a:r>
            <a:r>
              <a:rPr lang="fa-IR" sz="3200" dirty="0" smtClean="0">
                <a:solidFill>
                  <a:srgbClr val="231F20"/>
                </a:solidFill>
                <a:latin typeface="AmuzehNewNormalPS"/>
                <a:cs typeface="B Koodak" panose="00000700000000000000" pitchFamily="2" charset="-78"/>
              </a:rPr>
              <a:t>می کردند</a:t>
            </a:r>
            <a:r>
              <a:rPr lang="fa-IR" sz="3200" dirty="0">
                <a:solidFill>
                  <a:srgbClr val="231F20"/>
                </a:solidFill>
                <a:latin typeface="AmuzehNewNormalPS"/>
                <a:cs typeface="B Koodak" panose="00000700000000000000" pitchFamily="2" charset="-78"/>
              </a:rPr>
              <a:t>. </a:t>
            </a:r>
            <a:endParaRPr lang="fa-IR" dirty="0"/>
          </a:p>
        </p:txBody>
      </p:sp>
      <p:grpSp>
        <p:nvGrpSpPr>
          <p:cNvPr id="8" name="Group 7"/>
          <p:cNvGrpSpPr/>
          <p:nvPr/>
        </p:nvGrpSpPr>
        <p:grpSpPr>
          <a:xfrm>
            <a:off x="2131017" y="2130279"/>
            <a:ext cx="7929964" cy="1123580"/>
            <a:chOff x="2131017" y="2130279"/>
            <a:chExt cx="7929964" cy="1123580"/>
          </a:xfrm>
        </p:grpSpPr>
        <p:sp>
          <p:nvSpPr>
            <p:cNvPr id="4" name="Rectangle 3"/>
            <p:cNvSpPr/>
            <p:nvPr/>
          </p:nvSpPr>
          <p:spPr>
            <a:xfrm>
              <a:off x="2131017" y="2669084"/>
              <a:ext cx="7929964"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حضور مؤثر ایرانیان در </a:t>
              </a:r>
              <a:r>
                <a:rPr lang="fa-IR" sz="3200" dirty="0" smtClean="0">
                  <a:solidFill>
                    <a:srgbClr val="0000FF"/>
                  </a:solidFill>
                  <a:latin typeface="AmuzehNewNormalPS"/>
                  <a:cs typeface="B Koodak" panose="00000700000000000000" pitchFamily="2" charset="-78"/>
                </a:rPr>
                <a:t>قیام ها </a:t>
              </a:r>
              <a:r>
                <a:rPr lang="fa-IR" sz="3200" dirty="0" smtClean="0">
                  <a:solidFill>
                    <a:srgbClr val="231F20"/>
                  </a:solidFill>
                  <a:latin typeface="AmuzehNewNormalPS"/>
                  <a:cs typeface="B Koodak" panose="00000700000000000000" pitchFamily="2" charset="-78"/>
                </a:rPr>
                <a:t>و شورش های علیه </a:t>
              </a:r>
              <a:r>
                <a:rPr lang="fa-IR" sz="3200" dirty="0" err="1" smtClean="0">
                  <a:solidFill>
                    <a:srgbClr val="231F20"/>
                  </a:solidFill>
                  <a:latin typeface="AmuzehNewNormalPS"/>
                  <a:cs typeface="B Koodak" panose="00000700000000000000" pitchFamily="2" charset="-78"/>
                </a:rPr>
                <a:t>اُمویان</a:t>
              </a:r>
              <a:endParaRPr lang="fa-IR"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273" y="2130279"/>
              <a:ext cx="171450" cy="428625"/>
            </a:xfrm>
            <a:prstGeom prst="rect">
              <a:avLst/>
            </a:prstGeom>
          </p:spPr>
        </p:pic>
      </p:grpSp>
      <p:grpSp>
        <p:nvGrpSpPr>
          <p:cNvPr id="9" name="Group 8"/>
          <p:cNvGrpSpPr/>
          <p:nvPr/>
        </p:nvGrpSpPr>
        <p:grpSpPr>
          <a:xfrm>
            <a:off x="488196" y="3463371"/>
            <a:ext cx="11215605" cy="2048033"/>
            <a:chOff x="488196" y="3463371"/>
            <a:chExt cx="11215605" cy="2048033"/>
          </a:xfrm>
        </p:grpSpPr>
        <p:sp>
          <p:nvSpPr>
            <p:cNvPr id="3" name="Rectangle 2"/>
            <p:cNvSpPr/>
            <p:nvPr/>
          </p:nvSpPr>
          <p:spPr>
            <a:xfrm>
              <a:off x="488196" y="3941744"/>
              <a:ext cx="11215605"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وقتی </a:t>
              </a:r>
              <a:r>
                <a:rPr lang="fa-IR" sz="3200" dirty="0" smtClean="0">
                  <a:solidFill>
                    <a:srgbClr val="231F20"/>
                  </a:solidFill>
                  <a:latin typeface="AmuzehNewNormalPS"/>
                  <a:cs typeface="B Koodak" panose="00000700000000000000" pitchFamily="2" charset="-78"/>
                </a:rPr>
                <a:t>«</a:t>
              </a:r>
              <a:r>
                <a:rPr lang="fa-IR" sz="3200" dirty="0" smtClean="0">
                  <a:solidFill>
                    <a:srgbClr val="0000FF"/>
                  </a:solidFill>
                  <a:latin typeface="AmuzehNewNormalPS"/>
                  <a:cs typeface="B Koodak" panose="00000700000000000000" pitchFamily="2" charset="-78"/>
                </a:rPr>
                <a:t>مختار ثقفی</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در کوفه به خونخواهی </a:t>
              </a:r>
              <a:r>
                <a:rPr lang="fa-IR" sz="3200" dirty="0" smtClean="0">
                  <a:solidFill>
                    <a:srgbClr val="231F20"/>
                  </a:solidFill>
                  <a:latin typeface="AmuzehNewNormalPS"/>
                  <a:cs typeface="B Koodak" panose="00000700000000000000" pitchFamily="2" charset="-78"/>
                </a:rPr>
                <a:t>امام </a:t>
              </a:r>
              <a:r>
                <a:rPr lang="fa-IR" sz="3200" dirty="0">
                  <a:solidFill>
                    <a:srgbClr val="231F20"/>
                  </a:solidFill>
                  <a:latin typeface="AmuzehNewNormalPS"/>
                  <a:cs typeface="B Koodak" panose="00000700000000000000" pitchFamily="2" charset="-78"/>
                </a:rPr>
                <a:t>حسین و یارانش قیام کرد، ایرانیان با شور و شوق به او </a:t>
              </a:r>
              <a:r>
                <a:rPr lang="fa-IR" sz="3200" dirty="0" smtClean="0">
                  <a:solidFill>
                    <a:srgbClr val="231F20"/>
                  </a:solidFill>
                  <a:latin typeface="AmuzehNewNormalPS"/>
                  <a:cs typeface="B Koodak" panose="00000700000000000000" pitchFamily="2" charset="-78"/>
                </a:rPr>
                <a:t>پیوستند.</a:t>
              </a:r>
              <a:endParaRPr lang="fa-IR" sz="3200" dirty="0">
                <a:cs typeface="B Koodak" panose="000007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273" y="3463371"/>
              <a:ext cx="171450" cy="428625"/>
            </a:xfrm>
            <a:prstGeom prst="rect">
              <a:avLst/>
            </a:prstGeom>
          </p:spPr>
        </p:pic>
      </p:grpSp>
    </p:spTree>
    <p:extLst>
      <p:ext uri="{BB962C8B-B14F-4D97-AF65-F5344CB8AC3E}">
        <p14:creationId xmlns:p14="http://schemas.microsoft.com/office/powerpoint/2010/main" val="5318755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7333" y="0"/>
            <a:ext cx="10244667"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41280" cy="6858000"/>
          </a:xfrm>
          <a:prstGeom prst="rect">
            <a:avLst/>
          </a:prstGeom>
        </p:spPr>
      </p:pic>
      <p:sp>
        <p:nvSpPr>
          <p:cNvPr id="4" name="Rectangle 3"/>
          <p:cNvSpPr/>
          <p:nvPr/>
        </p:nvSpPr>
        <p:spPr>
          <a:xfrm>
            <a:off x="10241280" y="2730853"/>
            <a:ext cx="1950720" cy="1569660"/>
          </a:xfrm>
          <a:prstGeom prst="rect">
            <a:avLst/>
          </a:prstGeom>
        </p:spPr>
        <p:txBody>
          <a:bodyPr wrap="square">
            <a:spAutoFit/>
          </a:bodyPr>
          <a:lstStyle/>
          <a:p>
            <a:pPr algn="ctr"/>
            <a:r>
              <a:rPr lang="fa-IR" sz="3200" dirty="0" smtClean="0">
                <a:cs typeface="B Koodak" panose="00000700000000000000" pitchFamily="2" charset="-78"/>
              </a:rPr>
              <a:t>صحنه ای از سریال </a:t>
            </a:r>
            <a:r>
              <a:rPr lang="fa-IR" sz="3200" dirty="0" err="1" smtClean="0">
                <a:cs typeface="B Koodak" panose="00000700000000000000" pitchFamily="2" charset="-78"/>
              </a:rPr>
              <a:t>مختارنامه</a:t>
            </a:r>
            <a:endParaRPr lang="fa-IR" sz="3200" dirty="0"/>
          </a:p>
        </p:txBody>
      </p:sp>
    </p:spTree>
    <p:extLst>
      <p:ext uri="{BB962C8B-B14F-4D97-AF65-F5344CB8AC3E}">
        <p14:creationId xmlns:p14="http://schemas.microsoft.com/office/powerpoint/2010/main" val="2252076173"/>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433" y="0"/>
            <a:ext cx="10906253" cy="6858000"/>
          </a:xfrm>
          <a:prstGeom prst="rect">
            <a:avLst/>
          </a:prstGeom>
        </p:spPr>
      </p:pic>
      <p:sp>
        <p:nvSpPr>
          <p:cNvPr id="3" name="Rectangle 2"/>
          <p:cNvSpPr/>
          <p:nvPr/>
        </p:nvSpPr>
        <p:spPr>
          <a:xfrm>
            <a:off x="7743046" y="328615"/>
            <a:ext cx="3637534" cy="584775"/>
          </a:xfrm>
          <a:prstGeom prst="rect">
            <a:avLst/>
          </a:prstGeom>
        </p:spPr>
        <p:txBody>
          <a:bodyPr wrap="none">
            <a:spAutoFit/>
          </a:bodyPr>
          <a:lstStyle/>
          <a:p>
            <a:r>
              <a:rPr lang="fa-IR" sz="3200" dirty="0" smtClean="0">
                <a:cs typeface="B Koodak" panose="00000700000000000000" pitchFamily="2" charset="-78"/>
              </a:rPr>
              <a:t>کیان ایرانی در کنار مختار</a:t>
            </a:r>
            <a:endParaRPr lang="fa-IR" sz="3200" dirty="0"/>
          </a:p>
        </p:txBody>
      </p:sp>
    </p:spTree>
    <p:extLst>
      <p:ext uri="{BB962C8B-B14F-4D97-AF65-F5344CB8AC3E}">
        <p14:creationId xmlns:p14="http://schemas.microsoft.com/office/powerpoint/2010/main" val="1303928394"/>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59498" cy="6869624"/>
          </a:xfrm>
          <a:prstGeom prst="rect">
            <a:avLst/>
          </a:prstGeom>
        </p:spPr>
      </p:pic>
      <p:sp>
        <p:nvSpPr>
          <p:cNvPr id="4" name="Rectangle 3"/>
          <p:cNvSpPr/>
          <p:nvPr/>
        </p:nvSpPr>
        <p:spPr>
          <a:xfrm>
            <a:off x="9159498" y="3136612"/>
            <a:ext cx="2918506" cy="1077218"/>
          </a:xfrm>
          <a:prstGeom prst="rect">
            <a:avLst/>
          </a:prstGeom>
        </p:spPr>
        <p:txBody>
          <a:bodyPr wrap="square">
            <a:spAutoFit/>
          </a:bodyPr>
          <a:lstStyle/>
          <a:p>
            <a:pPr algn="ctr"/>
            <a:r>
              <a:rPr lang="fa-IR" sz="3200" dirty="0" smtClean="0">
                <a:cs typeface="B Koodak" panose="00000700000000000000" pitchFamily="2" charset="-78"/>
              </a:rPr>
              <a:t>قبر مختار ثقفی در کوفه</a:t>
            </a:r>
            <a:endParaRPr lang="fa-IR" sz="3200" dirty="0"/>
          </a:p>
        </p:txBody>
      </p:sp>
    </p:spTree>
    <p:extLst>
      <p:ext uri="{BB962C8B-B14F-4D97-AF65-F5344CB8AC3E}">
        <p14:creationId xmlns:p14="http://schemas.microsoft.com/office/powerpoint/2010/main" val="333671270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p:cNvGrpSpPr/>
          <p:nvPr/>
        </p:nvGrpSpPr>
        <p:grpSpPr>
          <a:xfrm>
            <a:off x="3994776" y="232269"/>
            <a:ext cx="4471077" cy="2169764"/>
            <a:chOff x="3860461" y="2859146"/>
            <a:chExt cx="4471077" cy="2169764"/>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461" y="2859146"/>
              <a:ext cx="4471077" cy="2169764"/>
            </a:xfrm>
            <a:prstGeom prst="rect">
              <a:avLst/>
            </a:prstGeom>
          </p:spPr>
        </p:pic>
        <p:sp>
          <p:nvSpPr>
            <p:cNvPr id="8" name="Rectangle 7"/>
            <p:cNvSpPr/>
            <p:nvPr/>
          </p:nvSpPr>
          <p:spPr>
            <a:xfrm>
              <a:off x="4569415" y="3405419"/>
              <a:ext cx="3053167" cy="1077218"/>
            </a:xfrm>
            <a:prstGeom prst="rect">
              <a:avLst/>
            </a:prstGeom>
          </p:spPr>
          <p:txBody>
            <a:bodyPr wrap="square">
              <a:spAutoFit/>
            </a:bodyPr>
            <a:lstStyle/>
            <a:p>
              <a:pPr algn="ctr"/>
              <a:r>
                <a:rPr lang="fa-IR" sz="3200" dirty="0" smtClean="0">
                  <a:cs typeface="B Koodak" panose="00000700000000000000" pitchFamily="2" charset="-78"/>
                </a:rPr>
                <a:t>ایران در </a:t>
              </a:r>
              <a:r>
                <a:rPr lang="fa-IR" sz="3200" dirty="0" err="1" smtClean="0">
                  <a:cs typeface="B Koodak" panose="00000700000000000000" pitchFamily="2" charset="-78"/>
                </a:rPr>
                <a:t>دورۀ</a:t>
              </a:r>
              <a:r>
                <a:rPr lang="fa-IR" sz="3200" dirty="0" smtClean="0">
                  <a:cs typeface="B Koodak" panose="00000700000000000000" pitchFamily="2" charset="-78"/>
                </a:rPr>
                <a:t> خلافت عباسیان (بنی عباس)</a:t>
              </a:r>
              <a:endParaRPr lang="fa-IR" sz="3200" dirty="0"/>
            </a:p>
          </p:txBody>
        </p:sp>
      </p:grpSp>
      <p:sp>
        <p:nvSpPr>
          <p:cNvPr id="10" name="Rectangle 9"/>
          <p:cNvSpPr/>
          <p:nvPr/>
        </p:nvSpPr>
        <p:spPr>
          <a:xfrm>
            <a:off x="3157780" y="2634302"/>
            <a:ext cx="5876439"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خاندان عباسیان از مخالفان بنی </a:t>
            </a:r>
            <a:r>
              <a:rPr lang="fa-IR" sz="3200" dirty="0" err="1" smtClean="0">
                <a:solidFill>
                  <a:srgbClr val="231F20"/>
                </a:solidFill>
                <a:latin typeface="AmuzehNewNormalPS"/>
                <a:cs typeface="B Koodak" panose="00000700000000000000" pitchFamily="2" charset="-78"/>
              </a:rPr>
              <a:t>امیه</a:t>
            </a:r>
            <a:r>
              <a:rPr lang="fa-IR" sz="3200" dirty="0" smtClean="0">
                <a:solidFill>
                  <a:srgbClr val="231F20"/>
                </a:solidFill>
                <a:latin typeface="AmuzehNewNormalPS"/>
                <a:cs typeface="B Koodak" panose="00000700000000000000" pitchFamily="2" charset="-78"/>
              </a:rPr>
              <a:t> بودند.</a:t>
            </a:r>
            <a:endParaRPr lang="fa-IR" dirty="0"/>
          </a:p>
        </p:txBody>
      </p:sp>
      <p:grpSp>
        <p:nvGrpSpPr>
          <p:cNvPr id="4" name="Group 3"/>
          <p:cNvGrpSpPr/>
          <p:nvPr/>
        </p:nvGrpSpPr>
        <p:grpSpPr>
          <a:xfrm>
            <a:off x="0" y="3143250"/>
            <a:ext cx="12191999" cy="1204620"/>
            <a:chOff x="0" y="3143250"/>
            <a:chExt cx="12191999" cy="1204620"/>
          </a:xfrm>
        </p:grpSpPr>
        <p:sp>
          <p:nvSpPr>
            <p:cNvPr id="11" name="Rectangle 10"/>
            <p:cNvSpPr/>
            <p:nvPr/>
          </p:nvSpPr>
          <p:spPr>
            <a:xfrm>
              <a:off x="0" y="3763095"/>
              <a:ext cx="12191999"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فرستادن نمایندگانی به نقاط مختلف ایران از جمله خراسان</a:t>
              </a:r>
              <a:endParaRPr lang="fa-I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10249" y="3286125"/>
              <a:ext cx="571500" cy="285750"/>
            </a:xfrm>
            <a:prstGeom prst="rect">
              <a:avLst/>
            </a:prstGeom>
          </p:spPr>
        </p:pic>
      </p:grpSp>
      <p:grpSp>
        <p:nvGrpSpPr>
          <p:cNvPr id="5" name="Group 4"/>
          <p:cNvGrpSpPr/>
          <p:nvPr/>
        </p:nvGrpSpPr>
        <p:grpSpPr>
          <a:xfrm>
            <a:off x="989308" y="4393222"/>
            <a:ext cx="10213382" cy="1083441"/>
            <a:chOff x="989308" y="4393222"/>
            <a:chExt cx="10213382" cy="1083441"/>
          </a:xfrm>
        </p:grpSpPr>
        <p:sp>
          <p:nvSpPr>
            <p:cNvPr id="12" name="Rectangle 11"/>
            <p:cNvSpPr/>
            <p:nvPr/>
          </p:nvSpPr>
          <p:spPr>
            <a:xfrm>
              <a:off x="989308" y="4891888"/>
              <a:ext cx="10213382"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دعوت مردم به قیام علیه بنی </a:t>
              </a:r>
              <a:r>
                <a:rPr lang="fa-IR" sz="3200" dirty="0" err="1" smtClean="0">
                  <a:solidFill>
                    <a:srgbClr val="231F20"/>
                  </a:solidFill>
                  <a:latin typeface="AmuzehNewNormalPS"/>
                  <a:cs typeface="B Koodak" panose="00000700000000000000" pitchFamily="2" charset="-78"/>
                </a:rPr>
                <a:t>امیه</a:t>
              </a:r>
              <a:r>
                <a:rPr lang="fa-IR" sz="3200" dirty="0" smtClean="0">
                  <a:solidFill>
                    <a:srgbClr val="231F20"/>
                  </a:solidFill>
                  <a:latin typeface="AmuzehNewNormalPS"/>
                  <a:cs typeface="B Koodak" panose="00000700000000000000" pitchFamily="2" charset="-78"/>
                </a:rPr>
                <a:t> و حکومت </a:t>
              </a:r>
              <a:r>
                <a:rPr lang="fa-IR" sz="3200" dirty="0" smtClean="0">
                  <a:solidFill>
                    <a:srgbClr val="0000FF"/>
                  </a:solidFill>
                  <a:latin typeface="AmuzehNewNormalPS"/>
                  <a:cs typeface="B Koodak" panose="00000700000000000000" pitchFamily="2" charset="-78"/>
                </a:rPr>
                <a:t>یکی از افراد خاندان پیامبر</a:t>
              </a:r>
              <a:endParaRPr lang="fa-IR" dirty="0">
                <a:solidFill>
                  <a:srgbClr val="0000FF"/>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10249" y="4536097"/>
              <a:ext cx="571500" cy="285750"/>
            </a:xfrm>
            <a:prstGeom prst="rect">
              <a:avLst/>
            </a:prstGeom>
          </p:spPr>
        </p:pic>
      </p:grpSp>
      <p:grpSp>
        <p:nvGrpSpPr>
          <p:cNvPr id="16" name="Group 15"/>
          <p:cNvGrpSpPr/>
          <p:nvPr/>
        </p:nvGrpSpPr>
        <p:grpSpPr>
          <a:xfrm>
            <a:off x="2586280" y="5353931"/>
            <a:ext cx="1143000" cy="1430922"/>
            <a:chOff x="2586280" y="5353931"/>
            <a:chExt cx="1143000" cy="1430922"/>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280" y="5353931"/>
              <a:ext cx="571500" cy="6667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2030" y="5772590"/>
              <a:ext cx="571500" cy="66675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7780" y="6118103"/>
              <a:ext cx="571500" cy="666750"/>
            </a:xfrm>
            <a:prstGeom prst="rect">
              <a:avLst/>
            </a:prstGeom>
          </p:spPr>
        </p:pic>
      </p:grpSp>
    </p:spTree>
    <p:extLst>
      <p:ext uri="{BB962C8B-B14F-4D97-AF65-F5344CB8AC3E}">
        <p14:creationId xmlns:p14="http://schemas.microsoft.com/office/powerpoint/2010/main" val="1687850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3" name="Rectangle 2"/>
          <p:cNvSpPr/>
          <p:nvPr/>
        </p:nvSpPr>
        <p:spPr>
          <a:xfrm>
            <a:off x="989307" y="629854"/>
            <a:ext cx="10213382"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ایرانیان مسلمان به ویژه </a:t>
            </a:r>
            <a:r>
              <a:rPr lang="fa-IR" sz="3200" dirty="0" err="1" smtClean="0">
                <a:solidFill>
                  <a:srgbClr val="231F20"/>
                </a:solidFill>
                <a:latin typeface="AmuzehNewNormalPS"/>
                <a:cs typeface="B Koodak" panose="00000700000000000000" pitchFamily="2" charset="-78"/>
              </a:rPr>
              <a:t>خراسانیان</a:t>
            </a:r>
            <a:r>
              <a:rPr lang="fa-IR" sz="3200" dirty="0" smtClean="0">
                <a:solidFill>
                  <a:srgbClr val="231F20"/>
                </a:solidFill>
                <a:latin typeface="AmuzehNewNormalPS"/>
                <a:cs typeface="B Koodak" panose="00000700000000000000" pitchFamily="2" charset="-78"/>
              </a:rPr>
              <a:t> دعوت عباسیان را پذیرفتند.</a:t>
            </a:r>
            <a:endParaRPr lang="fa-IR" dirty="0">
              <a:solidFill>
                <a:srgbClr val="0000FF"/>
              </a:solidFill>
            </a:endParaRPr>
          </a:p>
        </p:txBody>
      </p:sp>
      <p:sp>
        <p:nvSpPr>
          <p:cNvPr id="5" name="Rectangle 4"/>
          <p:cNvSpPr/>
          <p:nvPr/>
        </p:nvSpPr>
        <p:spPr>
          <a:xfrm>
            <a:off x="3462579" y="1784193"/>
            <a:ext cx="5266838" cy="584775"/>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smtClean="0">
                <a:solidFill>
                  <a:srgbClr val="231F20"/>
                </a:solidFill>
                <a:latin typeface="AmuzehNewNormalPS"/>
                <a:cs typeface="B Koodak" panose="00000700000000000000" pitchFamily="2" charset="-78"/>
              </a:rPr>
              <a:t>قیام </a:t>
            </a:r>
            <a:r>
              <a:rPr lang="fa-IR" sz="3200" dirty="0" err="1" smtClean="0">
                <a:solidFill>
                  <a:srgbClr val="231F20"/>
                </a:solidFill>
                <a:latin typeface="AmuzehNewNormalPS"/>
                <a:cs typeface="B Koodak" panose="00000700000000000000" pitchFamily="2" charset="-78"/>
              </a:rPr>
              <a:t>ابومسلم</a:t>
            </a:r>
            <a:r>
              <a:rPr lang="fa-IR" sz="3200" dirty="0" smtClean="0">
                <a:solidFill>
                  <a:srgbClr val="231F20"/>
                </a:solidFill>
                <a:latin typeface="AmuzehNewNormalPS"/>
                <a:cs typeface="B Koodak" panose="00000700000000000000" pitchFamily="2" charset="-78"/>
              </a:rPr>
              <a:t> سردار ایرانی در خراسان</a:t>
            </a:r>
            <a:endParaRPr lang="fa-IR" dirty="0">
              <a:solidFill>
                <a:srgbClr val="0000FF"/>
              </a:solidFill>
            </a:endParaRPr>
          </a:p>
        </p:txBody>
      </p:sp>
      <p:sp>
        <p:nvSpPr>
          <p:cNvPr id="6" name="Rectangle 5"/>
          <p:cNvSpPr/>
          <p:nvPr/>
        </p:nvSpPr>
        <p:spPr>
          <a:xfrm>
            <a:off x="1982491" y="3183766"/>
            <a:ext cx="8227014" cy="58477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smtClean="0">
                <a:solidFill>
                  <a:srgbClr val="231F20"/>
                </a:solidFill>
                <a:latin typeface="AmuzehNewNormalPS"/>
                <a:cs typeface="B Koodak" panose="00000700000000000000" pitchFamily="2" charset="-78"/>
              </a:rPr>
              <a:t>شکست </a:t>
            </a:r>
            <a:r>
              <a:rPr lang="fa-IR" sz="3200" dirty="0" err="1" smtClean="0">
                <a:solidFill>
                  <a:srgbClr val="231F20"/>
                </a:solidFill>
                <a:latin typeface="AmuzehNewNormalPS"/>
                <a:cs typeface="B Koodak" panose="00000700000000000000" pitchFamily="2" charset="-78"/>
              </a:rPr>
              <a:t>اُمویان</a:t>
            </a:r>
            <a:r>
              <a:rPr lang="fa-IR" sz="3200" dirty="0" smtClean="0">
                <a:solidFill>
                  <a:srgbClr val="231F20"/>
                </a:solidFill>
                <a:latin typeface="AmuzehNewNormalPS"/>
                <a:cs typeface="B Koodak" panose="00000700000000000000" pitchFamily="2" charset="-78"/>
              </a:rPr>
              <a:t> و به خلافت رساندن </a:t>
            </a:r>
            <a:r>
              <a:rPr lang="fa-IR" sz="3200" dirty="0" err="1" smtClean="0">
                <a:solidFill>
                  <a:srgbClr val="231F20"/>
                </a:solidFill>
                <a:latin typeface="AmuzehNewNormalPS"/>
                <a:cs typeface="B Koodak" panose="00000700000000000000" pitchFamily="2" charset="-78"/>
              </a:rPr>
              <a:t>سَفّاح</a:t>
            </a:r>
            <a:r>
              <a:rPr lang="fa-IR" sz="3200" dirty="0" smtClean="0">
                <a:solidFill>
                  <a:srgbClr val="231F20"/>
                </a:solidFill>
                <a:latin typeface="AmuzehNewNormalPS"/>
                <a:cs typeface="B Koodak" panose="00000700000000000000" pitchFamily="2" charset="-78"/>
              </a:rPr>
              <a:t> از خاندان عباسیان</a:t>
            </a:r>
            <a:endParaRPr lang="fa-IR" dirty="0">
              <a:solidFill>
                <a:srgbClr val="0000FF"/>
              </a:solidFill>
            </a:endParaRPr>
          </a:p>
        </p:txBody>
      </p:sp>
      <p:sp>
        <p:nvSpPr>
          <p:cNvPr id="2" name="Rectangle 1"/>
          <p:cNvSpPr/>
          <p:nvPr/>
        </p:nvSpPr>
        <p:spPr>
          <a:xfrm>
            <a:off x="193728" y="4583339"/>
            <a:ext cx="11804540" cy="584775"/>
          </a:xfrm>
          <a:prstGeom prst="rect">
            <a:avLst/>
          </a:prstGeom>
        </p:spPr>
        <p:txBody>
          <a:bodyPr wrap="square">
            <a:spAutoFit/>
          </a:bodyPr>
          <a:lstStyle/>
          <a:p>
            <a:pPr algn="ctr"/>
            <a:r>
              <a:rPr lang="fa-IR" sz="3200" dirty="0">
                <a:solidFill>
                  <a:srgbClr val="0000FF"/>
                </a:solidFill>
                <a:latin typeface="AmuzehNewNormalPS"/>
                <a:cs typeface="B Koodak" panose="00000700000000000000" pitchFamily="2" charset="-78"/>
              </a:rPr>
              <a:t>منصور</a:t>
            </a:r>
            <a:r>
              <a:rPr lang="fa-IR" sz="3200" dirty="0">
                <a:solidFill>
                  <a:srgbClr val="231F20"/>
                </a:solidFill>
                <a:latin typeface="AmuzehNewNormalPS"/>
                <a:cs typeface="B Koodak" panose="00000700000000000000" pitchFamily="2" charset="-78"/>
              </a:rPr>
              <a:t>، خلیفه دوم عباسی، </a:t>
            </a:r>
            <a:r>
              <a:rPr lang="fa-IR" sz="3200" dirty="0">
                <a:solidFill>
                  <a:srgbClr val="0000FF"/>
                </a:solidFill>
                <a:latin typeface="AmuzehNewNormalPS"/>
                <a:cs typeface="B Koodak" panose="00000700000000000000" pitchFamily="2" charset="-78"/>
              </a:rPr>
              <a:t>شهر بغداد </a:t>
            </a:r>
            <a:r>
              <a:rPr lang="fa-IR" sz="3200" dirty="0">
                <a:solidFill>
                  <a:srgbClr val="231F20"/>
                </a:solidFill>
                <a:latin typeface="AmuzehNewNormalPS"/>
                <a:cs typeface="B Koodak" panose="00000700000000000000" pitchFamily="2" charset="-78"/>
              </a:rPr>
              <a:t>را بنا کرد و آن را </a:t>
            </a:r>
            <a:r>
              <a:rPr lang="fa-IR" sz="3200" dirty="0">
                <a:solidFill>
                  <a:srgbClr val="0000FF"/>
                </a:solidFill>
                <a:latin typeface="AmuzehNewNormalPS"/>
                <a:cs typeface="B Koodak" panose="00000700000000000000" pitchFamily="2" charset="-78"/>
              </a:rPr>
              <a:t>مرکز خلافت عباسیان </a:t>
            </a:r>
            <a:r>
              <a:rPr lang="fa-IR" sz="3200" dirty="0">
                <a:solidFill>
                  <a:srgbClr val="231F20"/>
                </a:solidFill>
                <a:latin typeface="AmuzehNewNormalPS"/>
                <a:cs typeface="B Koodak" panose="00000700000000000000" pitchFamily="2" charset="-78"/>
              </a:rPr>
              <a:t>قرار داد.</a:t>
            </a:r>
          </a:p>
        </p:txBody>
      </p:sp>
    </p:spTree>
    <p:extLst>
      <p:ext uri="{BB962C8B-B14F-4D97-AF65-F5344CB8AC3E}">
        <p14:creationId xmlns:p14="http://schemas.microsoft.com/office/powerpoint/2010/main" val="1772302810"/>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20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6" name="Rectangle 5"/>
          <p:cNvSpPr/>
          <p:nvPr/>
        </p:nvSpPr>
        <p:spPr>
          <a:xfrm>
            <a:off x="871780" y="263061"/>
            <a:ext cx="5876439" cy="584775"/>
          </a:xfrm>
          <a:prstGeom prst="rect">
            <a:avLst/>
          </a:prstGeom>
        </p:spPr>
        <p:txBody>
          <a:bodyPr wrap="square">
            <a:spAutoFit/>
          </a:bodyPr>
          <a:lstStyle/>
          <a:p>
            <a:pPr algn="ctr"/>
            <a:r>
              <a:rPr lang="fa-IR" sz="3200" dirty="0" err="1" smtClean="0">
                <a:solidFill>
                  <a:srgbClr val="231F20"/>
                </a:solidFill>
                <a:latin typeface="AmuzehNewNormalPS"/>
                <a:cs typeface="B Koodak" panose="00000700000000000000" pitchFamily="2" charset="-78"/>
              </a:rPr>
              <a:t>ابومسلم</a:t>
            </a:r>
            <a:r>
              <a:rPr lang="fa-IR" sz="3200" dirty="0" smtClean="0">
                <a:solidFill>
                  <a:srgbClr val="231F20"/>
                </a:solidFill>
                <a:latin typeface="AmuzehNewNormalPS"/>
                <a:cs typeface="B Koodak" panose="00000700000000000000" pitchFamily="2" charset="-78"/>
              </a:rPr>
              <a:t> خراسانی در جنگ با </a:t>
            </a:r>
            <a:r>
              <a:rPr lang="fa-IR" sz="3200" dirty="0" err="1" smtClean="0">
                <a:solidFill>
                  <a:srgbClr val="231F20"/>
                </a:solidFill>
                <a:latin typeface="AmuzehNewNormalPS"/>
                <a:cs typeface="B Koodak" panose="00000700000000000000" pitchFamily="2" charset="-78"/>
              </a:rPr>
              <a:t>اُمویان</a:t>
            </a:r>
            <a:endParaRPr lang="fa-IR" dirty="0"/>
          </a:p>
        </p:txBody>
      </p:sp>
    </p:spTree>
    <p:extLst>
      <p:ext uri="{BB962C8B-B14F-4D97-AF65-F5344CB8AC3E}">
        <p14:creationId xmlns:p14="http://schemas.microsoft.com/office/powerpoint/2010/main" val="2702067228"/>
      </p:ext>
    </p:extLst>
  </p:cSld>
  <p:clrMapOvr>
    <a:masterClrMapping/>
  </p:clrMapOvr>
  <p:transition spd="slow">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2" name="Rectangle 21"/>
          <p:cNvSpPr/>
          <p:nvPr/>
        </p:nvSpPr>
        <p:spPr>
          <a:xfrm>
            <a:off x="7070412" y="4958613"/>
            <a:ext cx="4557253" cy="861774"/>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fa-IR" sz="5000" dirty="0" smtClean="0">
                <a:ln w="0"/>
                <a:effectLst>
                  <a:outerShdw blurRad="38100" dist="19050" dir="2700000" algn="tl" rotWithShape="0">
                    <a:schemeClr val="dk1">
                      <a:alpha val="40000"/>
                    </a:schemeClr>
                  </a:outerShdw>
                </a:effectLst>
                <a:cs typeface="B Koodak" panose="00000700000000000000" pitchFamily="2" charset="-78"/>
              </a:rPr>
              <a:t>ورود اسلام به ایران</a:t>
            </a:r>
            <a:endParaRPr lang="en-US" sz="5000" b="0" cap="none" spc="0" dirty="0">
              <a:ln w="0"/>
              <a:solidFill>
                <a:schemeClr val="tx1"/>
              </a:solidFill>
              <a:effectLst>
                <a:outerShdw blurRad="38100" dist="19050" dir="2700000" algn="tl" rotWithShape="0">
                  <a:schemeClr val="dk1">
                    <a:alpha val="40000"/>
                  </a:schemeClr>
                </a:outerShdw>
              </a:effectLst>
              <a:cs typeface="B Koodak" panose="00000700000000000000" pitchFamily="2" charset="-78"/>
            </a:endParaRPr>
          </a:p>
        </p:txBody>
      </p:sp>
    </p:spTree>
    <p:extLst>
      <p:ext uri="{BB962C8B-B14F-4D97-AF65-F5344CB8AC3E}">
        <p14:creationId xmlns:p14="http://schemas.microsoft.com/office/powerpoint/2010/main" val="2044453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989307" y="629854"/>
            <a:ext cx="10213382"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عباسیان نیز در ظلم و ستم دست کمی از </a:t>
            </a:r>
            <a:r>
              <a:rPr lang="fa-IR" sz="3200" dirty="0" err="1" smtClean="0">
                <a:solidFill>
                  <a:srgbClr val="231F20"/>
                </a:solidFill>
                <a:latin typeface="AmuzehNewNormalPS"/>
                <a:cs typeface="B Koodak" panose="00000700000000000000" pitchFamily="2" charset="-78"/>
              </a:rPr>
              <a:t>اُمویان</a:t>
            </a:r>
            <a:r>
              <a:rPr lang="fa-IR" sz="3200" dirty="0" smtClean="0">
                <a:solidFill>
                  <a:srgbClr val="231F20"/>
                </a:solidFill>
                <a:latin typeface="AmuzehNewNormalPS"/>
                <a:cs typeface="B Koodak" panose="00000700000000000000" pitchFamily="2" charset="-78"/>
              </a:rPr>
              <a:t> نداشتند.</a:t>
            </a:r>
            <a:endParaRPr lang="fa-IR" dirty="0">
              <a:solidFill>
                <a:srgbClr val="0000FF"/>
              </a:solidFill>
            </a:endParaRPr>
          </a:p>
        </p:txBody>
      </p:sp>
      <p:sp>
        <p:nvSpPr>
          <p:cNvPr id="2" name="Rectangle 1"/>
          <p:cNvSpPr/>
          <p:nvPr/>
        </p:nvSpPr>
        <p:spPr>
          <a:xfrm>
            <a:off x="-2" y="1483067"/>
            <a:ext cx="12192000" cy="1508105"/>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خلفای عباسی از جمله منصور، هارون </a:t>
            </a:r>
            <a:r>
              <a:rPr lang="fa-IR" sz="3200" dirty="0" err="1">
                <a:solidFill>
                  <a:srgbClr val="231F20"/>
                </a:solidFill>
                <a:latin typeface="AmuzehNewNormalPS"/>
                <a:cs typeface="B Koodak" panose="00000700000000000000" pitchFamily="2" charset="-78"/>
              </a:rPr>
              <a:t>الرشید</a:t>
            </a:r>
            <a:r>
              <a:rPr lang="fa-IR" sz="3200" dirty="0">
                <a:solidFill>
                  <a:srgbClr val="231F20"/>
                </a:solidFill>
                <a:latin typeface="AmuzehNewNormalPS"/>
                <a:cs typeface="B Koodak" panose="00000700000000000000" pitchFamily="2" charset="-78"/>
              </a:rPr>
              <a:t> و </a:t>
            </a:r>
            <a:r>
              <a:rPr lang="fa-IR" sz="3200" dirty="0" err="1" smtClean="0">
                <a:solidFill>
                  <a:srgbClr val="231F20"/>
                </a:solidFill>
                <a:latin typeface="AmuzehNewNormalPS"/>
                <a:cs typeface="B Koodak" panose="00000700000000000000" pitchFamily="2" charset="-78"/>
              </a:rPr>
              <a:t>مُتوکل</a:t>
            </a:r>
            <a:r>
              <a:rPr lang="fa-IR" sz="3200" dirty="0">
                <a:solidFill>
                  <a:srgbClr val="231F20"/>
                </a:solidFill>
                <a:latin typeface="AmuzehNewNormalPS"/>
                <a:cs typeface="B Koodak" panose="00000700000000000000" pitchFamily="2" charset="-78"/>
              </a:rPr>
              <a:t>، </a:t>
            </a:r>
            <a:r>
              <a:rPr lang="fa-IR" sz="3200" dirty="0" smtClean="0">
                <a:solidFill>
                  <a:srgbClr val="231F20"/>
                </a:solidFill>
                <a:latin typeface="AmuzehNewNormalPS"/>
                <a:cs typeface="B Koodak" panose="00000700000000000000" pitchFamily="2" charset="-78"/>
              </a:rPr>
              <a:t>امامان </a:t>
            </a:r>
            <a:r>
              <a:rPr lang="fa-IR" sz="3200" dirty="0">
                <a:solidFill>
                  <a:srgbClr val="231F20"/>
                </a:solidFill>
                <a:latin typeface="AmuzehNewNormalPS"/>
                <a:cs typeface="B Koodak" panose="00000700000000000000" pitchFamily="2" charset="-78"/>
              </a:rPr>
              <a:t>شیعه را به سبب مبارزه با ظلم و ستم، به زندان انداختند و به </a:t>
            </a:r>
            <a:r>
              <a:rPr lang="fa-IR" sz="3200" dirty="0" smtClean="0">
                <a:solidFill>
                  <a:srgbClr val="231F20"/>
                </a:solidFill>
                <a:latin typeface="AmuzehNewNormalPS"/>
                <a:cs typeface="B Koodak" panose="00000700000000000000" pitchFamily="2" charset="-78"/>
              </a:rPr>
              <a:t>شهادت رساندند.</a:t>
            </a:r>
            <a:endParaRPr lang="fa-IR" dirty="0"/>
          </a:p>
        </p:txBody>
      </p:sp>
      <p:sp>
        <p:nvSpPr>
          <p:cNvPr id="4" name="Rectangle 3"/>
          <p:cNvSpPr/>
          <p:nvPr/>
        </p:nvSpPr>
        <p:spPr>
          <a:xfrm>
            <a:off x="1585993" y="6120036"/>
            <a:ext cx="8518902"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آنها نیز همچون </a:t>
            </a:r>
            <a:r>
              <a:rPr lang="fa-IR" sz="3200" dirty="0" err="1" smtClean="0">
                <a:solidFill>
                  <a:srgbClr val="231F20"/>
                </a:solidFill>
                <a:latin typeface="AmuzehNewNormalPS"/>
                <a:cs typeface="B Koodak" panose="00000700000000000000" pitchFamily="2" charset="-78"/>
              </a:rPr>
              <a:t>اُمویان</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در </a:t>
            </a:r>
            <a:r>
              <a:rPr lang="fa-IR" sz="3200" dirty="0" smtClean="0">
                <a:solidFill>
                  <a:srgbClr val="231F20"/>
                </a:solidFill>
                <a:latin typeface="AmuzehNewNormalPS"/>
                <a:cs typeface="B Koodak" panose="00000700000000000000" pitchFamily="2" charset="-78"/>
              </a:rPr>
              <a:t>کاخ ها </a:t>
            </a:r>
            <a:r>
              <a:rPr lang="fa-IR" sz="3200" dirty="0">
                <a:solidFill>
                  <a:srgbClr val="231F20"/>
                </a:solidFill>
                <a:latin typeface="AmuzehNewNormalPS"/>
                <a:cs typeface="B Koodak" panose="00000700000000000000" pitchFamily="2" charset="-78"/>
              </a:rPr>
              <a:t>به خوشگذرانی </a:t>
            </a:r>
            <a:r>
              <a:rPr lang="fa-IR" sz="3200" dirty="0" smtClean="0">
                <a:solidFill>
                  <a:srgbClr val="231F20"/>
                </a:solidFill>
                <a:latin typeface="AmuzehNewNormalPS"/>
                <a:cs typeface="B Koodak" panose="00000700000000000000" pitchFamily="2" charset="-78"/>
              </a:rPr>
              <a:t>می پرداختند</a:t>
            </a:r>
            <a:r>
              <a:rPr lang="fa-IR" dirty="0" smtClean="0">
                <a:solidFill>
                  <a:srgbClr val="231F20"/>
                </a:solidFill>
                <a:latin typeface="AmuzehNewNormalPS"/>
              </a:rPr>
              <a:t>.</a:t>
            </a:r>
            <a:endParaRPr lang="fa-IR"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77" y="2991172"/>
            <a:ext cx="11251769" cy="2975675"/>
          </a:xfrm>
          <a:prstGeom prst="rect">
            <a:avLst/>
          </a:prstGeom>
        </p:spPr>
      </p:pic>
      <p:sp>
        <p:nvSpPr>
          <p:cNvPr id="14" name="Rectangle 13"/>
          <p:cNvSpPr/>
          <p:nvPr/>
        </p:nvSpPr>
        <p:spPr>
          <a:xfrm>
            <a:off x="1746142" y="3755424"/>
            <a:ext cx="8198604" cy="1569660"/>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امام </a:t>
            </a:r>
            <a:r>
              <a:rPr lang="fa-IR" sz="3200" dirty="0" err="1" smtClean="0">
                <a:solidFill>
                  <a:srgbClr val="231F20"/>
                </a:solidFill>
                <a:latin typeface="AmuzehNewNormalPS"/>
                <a:cs typeface="B Koodak" panose="00000700000000000000" pitchFamily="2" charset="-78"/>
              </a:rPr>
              <a:t>جعفرصادق</a:t>
            </a:r>
            <a:r>
              <a:rPr lang="fa-IR" sz="3200" dirty="0" smtClean="0">
                <a:solidFill>
                  <a:srgbClr val="231F20"/>
                </a:solidFill>
                <a:latin typeface="AmuzehNewNormalPS"/>
                <a:cs typeface="B Koodak" panose="00000700000000000000" pitchFamily="2" charset="-78"/>
              </a:rPr>
              <a:t>(ع)، امام موسی کاظم(ع)، امام رضا (ع) ، امام محمدتقی (ع)، امام علی نقی(ع)، امام حسن عسگری(ع) توسط عباسیان به شهادت رسیدند.</a:t>
            </a:r>
            <a:endParaRPr lang="fa-IR" dirty="0">
              <a:solidFill>
                <a:srgbClr val="0000FF"/>
              </a:solidFill>
            </a:endParaRPr>
          </a:p>
        </p:txBody>
      </p:sp>
    </p:spTree>
    <p:extLst>
      <p:ext uri="{BB962C8B-B14F-4D97-AF65-F5344CB8AC3E}">
        <p14:creationId xmlns:p14="http://schemas.microsoft.com/office/powerpoint/2010/main" val="11563386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581582"/>
            <a:ext cx="12192000"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خلفای عباسی بر خلاف </a:t>
            </a:r>
            <a:r>
              <a:rPr lang="fa-IR" sz="3200" dirty="0" err="1" smtClean="0">
                <a:solidFill>
                  <a:srgbClr val="231F20"/>
                </a:solidFill>
                <a:latin typeface="AmuzehNewNormalPS"/>
                <a:cs typeface="B Koodak" panose="00000700000000000000" pitchFamily="2" charset="-78"/>
              </a:rPr>
              <a:t>اُمویان</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از ایرانیان در </a:t>
            </a:r>
            <a:r>
              <a:rPr lang="fa-IR" sz="3200" dirty="0" smtClean="0">
                <a:solidFill>
                  <a:srgbClr val="231F20"/>
                </a:solidFill>
                <a:latin typeface="AmuzehNewNormalPS"/>
                <a:cs typeface="B Koodak" panose="00000700000000000000" pitchFamily="2" charset="-78"/>
              </a:rPr>
              <a:t>سمت های </a:t>
            </a:r>
            <a:r>
              <a:rPr lang="fa-IR" sz="3200" dirty="0">
                <a:solidFill>
                  <a:srgbClr val="231F20"/>
                </a:solidFill>
                <a:latin typeface="AmuzehNewNormalPS"/>
                <a:cs typeface="B Koodak" panose="00000700000000000000" pitchFamily="2" charset="-78"/>
              </a:rPr>
              <a:t>مهمی چون وزارت و فرماندهی سپاه و حکومت شهرها، </a:t>
            </a:r>
            <a:r>
              <a:rPr lang="fa-IR" sz="3200" dirty="0" smtClean="0">
                <a:solidFill>
                  <a:srgbClr val="231F20"/>
                </a:solidFill>
                <a:latin typeface="AmuzehNewNormalPS"/>
                <a:cs typeface="B Koodak" panose="00000700000000000000" pitchFamily="2" charset="-78"/>
              </a:rPr>
              <a:t>استفاده می کردند</a:t>
            </a:r>
            <a:r>
              <a:rPr lang="fa-IR" sz="3200" dirty="0">
                <a:solidFill>
                  <a:srgbClr val="231F20"/>
                </a:solidFill>
                <a:latin typeface="AmuzehNewNormalPS"/>
                <a:cs typeface="B Koodak" panose="00000700000000000000" pitchFamily="2" charset="-78"/>
              </a:rPr>
              <a:t>. </a:t>
            </a:r>
            <a:endParaRPr lang="fa-IR" sz="3200" dirty="0">
              <a:cs typeface="B Koodak" panose="00000700000000000000" pitchFamily="2" charset="-78"/>
            </a:endParaRPr>
          </a:p>
        </p:txBody>
      </p:sp>
      <p:sp>
        <p:nvSpPr>
          <p:cNvPr id="3" name="Rectangle 2"/>
          <p:cNvSpPr/>
          <p:nvPr/>
        </p:nvSpPr>
        <p:spPr>
          <a:xfrm>
            <a:off x="0" y="2690336"/>
            <a:ext cx="12192000" cy="738664"/>
          </a:xfrm>
          <a:prstGeom prst="rect">
            <a:avLst/>
          </a:prstGeom>
        </p:spPr>
        <p:txBody>
          <a:bodyPr wrap="square">
            <a:spAutoFit/>
          </a:bodyPr>
          <a:lstStyle/>
          <a:p>
            <a:pPr algn="ctr">
              <a:lnSpc>
                <a:spcPct val="150000"/>
              </a:lnSpc>
            </a:pPr>
            <a:r>
              <a:rPr lang="fa-IR" sz="3000" dirty="0">
                <a:solidFill>
                  <a:srgbClr val="231F20"/>
                </a:solidFill>
                <a:latin typeface="AmuzehNewNormalPS"/>
                <a:cs typeface="B Koodak" panose="00000700000000000000" pitchFamily="2" charset="-78"/>
              </a:rPr>
              <a:t>البته بسیاری از ایرانیانی که به خدمت خلافت عباسی درآمدند، سرنوشتی تلخ و ناگوار </a:t>
            </a:r>
            <a:r>
              <a:rPr lang="fa-IR" sz="3000" dirty="0" smtClean="0">
                <a:solidFill>
                  <a:srgbClr val="231F20"/>
                </a:solidFill>
                <a:latin typeface="AmuzehNewNormalPS"/>
                <a:cs typeface="B Koodak" panose="00000700000000000000" pitchFamily="2" charset="-78"/>
              </a:rPr>
              <a:t>داشتند</a:t>
            </a:r>
            <a:r>
              <a:rPr lang="fa-IR" sz="3000" dirty="0" smtClean="0">
                <a:solidFill>
                  <a:srgbClr val="231F20"/>
                </a:solidFill>
                <a:latin typeface="AmuzehNewNormalPS"/>
              </a:rPr>
              <a:t>.</a:t>
            </a:r>
            <a:endParaRPr lang="fa-IR" sz="3000" dirty="0"/>
          </a:p>
        </p:txBody>
      </p:sp>
      <p:sp>
        <p:nvSpPr>
          <p:cNvPr id="4" name="Wave 3"/>
          <p:cNvSpPr/>
          <p:nvPr/>
        </p:nvSpPr>
        <p:spPr>
          <a:xfrm>
            <a:off x="5016285" y="3429000"/>
            <a:ext cx="6974237" cy="1534332"/>
          </a:xfrm>
          <a:prstGeom prst="wav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قتل </a:t>
            </a:r>
            <a:r>
              <a:rPr lang="fa-IR" sz="3200" dirty="0" err="1" smtClean="0">
                <a:solidFill>
                  <a:srgbClr val="231F20"/>
                </a:solidFill>
                <a:latin typeface="AmuzehNewNormalPS"/>
                <a:cs typeface="B Koodak" panose="00000700000000000000" pitchFamily="2" charset="-78"/>
              </a:rPr>
              <a:t>ابومسلم</a:t>
            </a:r>
            <a:r>
              <a:rPr lang="fa-IR" sz="3200" dirty="0" smtClean="0">
                <a:solidFill>
                  <a:srgbClr val="231F20"/>
                </a:solidFill>
                <a:latin typeface="AmuzehNewNormalPS"/>
                <a:cs typeface="B Koodak" panose="00000700000000000000" pitchFamily="2" charset="-78"/>
              </a:rPr>
              <a:t> توسط منصور عباسی</a:t>
            </a:r>
            <a:endParaRPr lang="fa-IR" sz="3200" dirty="0"/>
          </a:p>
        </p:txBody>
      </p:sp>
      <p:sp>
        <p:nvSpPr>
          <p:cNvPr id="7" name="Wave 6"/>
          <p:cNvSpPr/>
          <p:nvPr/>
        </p:nvSpPr>
        <p:spPr>
          <a:xfrm>
            <a:off x="1363851" y="4934830"/>
            <a:ext cx="8924441" cy="1534332"/>
          </a:xfrm>
          <a:prstGeom prst="wav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sz="3200" dirty="0" smtClean="0">
                <a:solidFill>
                  <a:srgbClr val="231F20"/>
                </a:solidFill>
                <a:latin typeface="AmuzehNewNormalPS"/>
                <a:cs typeface="B Koodak" panose="00000700000000000000" pitchFamily="2" charset="-78"/>
              </a:rPr>
              <a:t>به زندان افکندن و کشتن خاندان </a:t>
            </a:r>
            <a:r>
              <a:rPr lang="fa-IR" sz="3200" dirty="0" err="1" smtClean="0">
                <a:solidFill>
                  <a:srgbClr val="231F20"/>
                </a:solidFill>
                <a:latin typeface="AmuzehNewNormalPS"/>
                <a:cs typeface="B Koodak" panose="00000700000000000000" pitchFamily="2" charset="-78"/>
              </a:rPr>
              <a:t>برمکیان</a:t>
            </a:r>
            <a:r>
              <a:rPr lang="fa-IR" sz="3200" dirty="0" smtClean="0">
                <a:solidFill>
                  <a:srgbClr val="231F20"/>
                </a:solidFill>
                <a:latin typeface="AmuzehNewNormalPS"/>
                <a:cs typeface="B Koodak" panose="00000700000000000000" pitchFamily="2" charset="-78"/>
              </a:rPr>
              <a:t> توسط هارون </a:t>
            </a:r>
            <a:r>
              <a:rPr lang="fa-IR" sz="3200" dirty="0" err="1" smtClean="0">
                <a:solidFill>
                  <a:srgbClr val="231F20"/>
                </a:solidFill>
                <a:latin typeface="AmuzehNewNormalPS"/>
                <a:cs typeface="B Koodak" panose="00000700000000000000" pitchFamily="2" charset="-78"/>
              </a:rPr>
              <a:t>الرشید</a:t>
            </a:r>
            <a:endParaRPr lang="fa-IR" sz="3200" dirty="0"/>
          </a:p>
        </p:txBody>
      </p:sp>
    </p:spTree>
    <p:extLst>
      <p:ext uri="{BB962C8B-B14F-4D97-AF65-F5344CB8AC3E}">
        <p14:creationId xmlns:p14="http://schemas.microsoft.com/office/powerpoint/2010/main" val="41527969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331186"/>
            <a:ext cx="12192000" cy="5632311"/>
          </a:xfrm>
          <a:prstGeom prst="rect">
            <a:avLst/>
          </a:prstGeom>
        </p:spPr>
        <p:txBody>
          <a:bodyPr wrap="square">
            <a:spAutoFit/>
          </a:bodyPr>
          <a:lstStyle/>
          <a:p>
            <a:pPr algn="just">
              <a:lnSpc>
                <a:spcPct val="150000"/>
              </a:lnSpc>
            </a:pPr>
            <a:r>
              <a:rPr lang="ar-SA" sz="2000" b="1" dirty="0">
                <a:latin typeface="B Nazanin" panose="00000400000000000000" pitchFamily="2" charset="-78"/>
                <a:cs typeface="B Nazanin" panose="00000400000000000000" pitchFamily="2" charset="-78"/>
              </a:rPr>
              <a:t>هارون الرشید- خلیفه عباسی، به علت حرص و طمع در مملکت داری خویش، سعی داشت مخالفان خود را به هر وسیله و بهانه ای از سر راه خود بردارد برای همین یا آنها را می کشت و یا به زندان می فرستاد. زندانی که رهایی از آن امکان نداشت.</a:t>
            </a:r>
            <a:endParaRPr lang="ar-SA" sz="2000" dirty="0"/>
          </a:p>
          <a:p>
            <a:pPr algn="just">
              <a:lnSpc>
                <a:spcPct val="150000"/>
              </a:lnSpc>
            </a:pPr>
            <a:r>
              <a:rPr lang="ar-SA" sz="2000" b="1" dirty="0">
                <a:latin typeface="B Nazanin" panose="00000400000000000000" pitchFamily="2" charset="-78"/>
                <a:cs typeface="B Nazanin" panose="00000400000000000000" pitchFamily="2" charset="-78"/>
              </a:rPr>
              <a:t>امام موسی کاظم (علیه السلام) دوره ی امامت خود را در زمان این ظالم می گذراندند ایشان مورد احترام و محبوب دل مومنان بودند و به طبع مخالف ظلم.</a:t>
            </a:r>
            <a:endParaRPr lang="ar-SA" sz="2000" dirty="0"/>
          </a:p>
          <a:p>
            <a:pPr algn="just">
              <a:lnSpc>
                <a:spcPct val="150000"/>
              </a:lnSpc>
            </a:pPr>
            <a:r>
              <a:rPr lang="ar-SA" sz="2000" b="1" dirty="0">
                <a:latin typeface="B Nazanin" panose="00000400000000000000" pitchFamily="2" charset="-78"/>
                <a:cs typeface="B Nazanin" panose="00000400000000000000" pitchFamily="2" charset="-78"/>
              </a:rPr>
              <a:t>هارون الرشید، امام را یک خطر خیلی جدی برای خود می دانست. او سعی و کوشش داشت تا علمای برجسته ی اسلامی را ترغیب کند که فتوا دهند امام موسی کاظم از دین خارج شده است. بدین ترتیب زمینه ی اقدام علیه آن بزرگوار آماده گردد.</a:t>
            </a:r>
            <a:endParaRPr lang="ar-SA" sz="2000" dirty="0"/>
          </a:p>
          <a:p>
            <a:pPr algn="just">
              <a:lnSpc>
                <a:spcPct val="150000"/>
              </a:lnSpc>
            </a:pPr>
            <a:r>
              <a:rPr lang="ar-SA" sz="2000" b="1" dirty="0">
                <a:latin typeface="B Nazanin" panose="00000400000000000000" pitchFamily="2" charset="-78"/>
                <a:cs typeface="B Nazanin" panose="00000400000000000000" pitchFamily="2" charset="-78"/>
              </a:rPr>
              <a:t>یکی از علمای آن روزگار بهلول بود و هارون الرشید از او خواست که فرمان قتل امام موسی کاظم(علیه السلام) را امضا کند.</a:t>
            </a:r>
            <a:endParaRPr lang="ar-SA" sz="2000" dirty="0"/>
          </a:p>
          <a:p>
            <a:pPr algn="just">
              <a:lnSpc>
                <a:spcPct val="150000"/>
              </a:lnSpc>
            </a:pPr>
            <a:r>
              <a:rPr lang="ar-SA" sz="2000" b="1" dirty="0">
                <a:latin typeface="B Nazanin" panose="00000400000000000000" pitchFamily="2" charset="-78"/>
                <a:cs typeface="B Nazanin" panose="00000400000000000000" pitchFamily="2" charset="-78"/>
              </a:rPr>
              <a:t>بهلول ماجرا را به اطلاع امام رساند و چاره طلبید.</a:t>
            </a:r>
            <a:endParaRPr lang="ar-SA" sz="2000" dirty="0"/>
          </a:p>
          <a:p>
            <a:pPr algn="just">
              <a:lnSpc>
                <a:spcPct val="150000"/>
              </a:lnSpc>
            </a:pPr>
            <a:r>
              <a:rPr lang="ar-SA" sz="2000" b="1" dirty="0">
                <a:latin typeface="B Nazanin" panose="00000400000000000000" pitchFamily="2" charset="-78"/>
                <a:cs typeface="B Nazanin" panose="00000400000000000000" pitchFamily="2" charset="-78"/>
              </a:rPr>
              <a:t>امام موسی کاظم (علیه السلام) که در زندان هارون الرشید به سر می بردند </a:t>
            </a:r>
            <a:r>
              <a:rPr lang="ar-SA" sz="2000" b="1" dirty="0" smtClean="0">
                <a:latin typeface="B Nazanin" panose="00000400000000000000" pitchFamily="2" charset="-78"/>
                <a:cs typeface="B Nazanin" panose="00000400000000000000" pitchFamily="2" charset="-78"/>
              </a:rPr>
              <a:t>فرمودند:</a:t>
            </a:r>
            <a:r>
              <a:rPr lang="fa-IR" sz="2000" b="1" dirty="0" smtClean="0">
                <a:latin typeface="B Nazanin" panose="00000400000000000000" pitchFamily="2" charset="-78"/>
                <a:cs typeface="B Nazanin" panose="00000400000000000000" pitchFamily="2" charset="-78"/>
              </a:rPr>
              <a:t> </a:t>
            </a:r>
            <a:r>
              <a:rPr lang="ar-SA" sz="2000" b="1" dirty="0" smtClean="0">
                <a:latin typeface="B Nazanin" panose="00000400000000000000" pitchFamily="2" charset="-78"/>
                <a:cs typeface="B Nazanin" panose="00000400000000000000" pitchFamily="2" charset="-78"/>
              </a:rPr>
              <a:t>خود </a:t>
            </a:r>
            <a:r>
              <a:rPr lang="ar-SA" sz="2000" b="1" dirty="0">
                <a:latin typeface="B Nazanin" panose="00000400000000000000" pitchFamily="2" charset="-78"/>
                <a:cs typeface="B Nazanin" panose="00000400000000000000" pitchFamily="2" charset="-78"/>
              </a:rPr>
              <a:t>را به دیوانگان شبیه ساز تا از این خطر رهایی یابی.</a:t>
            </a:r>
            <a:endParaRPr lang="ar-SA" sz="2000" dirty="0"/>
          </a:p>
          <a:p>
            <a:pPr algn="just">
              <a:lnSpc>
                <a:spcPct val="150000"/>
              </a:lnSpc>
            </a:pPr>
            <a:r>
              <a:rPr lang="ar-SA" sz="2000" b="1" dirty="0">
                <a:latin typeface="B Nazanin" panose="00000400000000000000" pitchFamily="2" charset="-78"/>
                <a:cs typeface="B Nazanin" panose="00000400000000000000" pitchFamily="2" charset="-78"/>
              </a:rPr>
              <a:t>بهلول، خود را به دیوانگی زده و به شمشیر طنز و طعنه و مسخرگی، بر حکومت ظالم، حمله آورد.</a:t>
            </a:r>
            <a:endParaRPr lang="ar-SA" sz="2000" dirty="0"/>
          </a:p>
          <a:p>
            <a:pPr algn="just">
              <a:lnSpc>
                <a:spcPct val="150000"/>
              </a:lnSpc>
            </a:pPr>
            <a:r>
              <a:rPr lang="ar-SA" sz="2000" b="1" dirty="0">
                <a:latin typeface="B Nazanin" panose="00000400000000000000" pitchFamily="2" charset="-78"/>
                <a:cs typeface="B Nazanin" panose="00000400000000000000" pitchFamily="2" charset="-78"/>
              </a:rPr>
              <a:t>نام اصلی این مرد بزرگ ((وهب بن عمرو)) می باشد. و چون گشاده رو و خندان و زیبا چهره بود، بهلول نام می گیرد که به معنی همه ی این صفات است.</a:t>
            </a:r>
            <a:endParaRPr lang="ar-SA" sz="2000" dirty="0">
              <a:effectLst/>
            </a:endParaRPr>
          </a:p>
        </p:txBody>
      </p:sp>
    </p:spTree>
    <p:extLst>
      <p:ext uri="{BB962C8B-B14F-4D97-AF65-F5344CB8AC3E}">
        <p14:creationId xmlns:p14="http://schemas.microsoft.com/office/powerpoint/2010/main" val="2981577949"/>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359"/>
            <a:ext cx="12192000" cy="6968359"/>
          </a:xfrm>
          <a:prstGeom prst="rect">
            <a:avLst/>
          </a:prstGeom>
        </p:spPr>
      </p:pic>
      <p:sp>
        <p:nvSpPr>
          <p:cNvPr id="3" name="Rectangle 2"/>
          <p:cNvSpPr/>
          <p:nvPr/>
        </p:nvSpPr>
        <p:spPr>
          <a:xfrm>
            <a:off x="0" y="1577706"/>
            <a:ext cx="12192000" cy="4832092"/>
          </a:xfrm>
          <a:prstGeom prst="rect">
            <a:avLst/>
          </a:prstGeom>
        </p:spPr>
        <p:txBody>
          <a:bodyPr wrap="square">
            <a:spAutoFit/>
          </a:bodyPr>
          <a:lstStyle/>
          <a:p>
            <a:r>
              <a:rPr lang="fa-IR" sz="2800" dirty="0" err="1">
                <a:latin typeface="Verdana" panose="020B0604030504040204" pitchFamily="34" charset="0"/>
                <a:cs typeface="B Koodak" panose="00000700000000000000" pitchFamily="2" charset="-78"/>
              </a:rPr>
              <a:t>روزي</a:t>
            </a:r>
            <a:r>
              <a:rPr lang="fa-IR" sz="2800" dirty="0">
                <a:latin typeface="Verdana" panose="020B0604030504040204" pitchFamily="34" charset="0"/>
                <a:cs typeface="B Koodak" panose="00000700000000000000" pitchFamily="2" charset="-78"/>
              </a:rPr>
              <a:t> خلیفه هارون </a:t>
            </a:r>
            <a:r>
              <a:rPr lang="fa-IR" sz="2800" dirty="0" err="1">
                <a:latin typeface="Verdana" panose="020B0604030504040204" pitchFamily="34" charset="0"/>
                <a:cs typeface="B Koodak" panose="00000700000000000000" pitchFamily="2" charset="-78"/>
              </a:rPr>
              <a:t>الرشید</a:t>
            </a:r>
            <a:r>
              <a:rPr lang="fa-IR" sz="2800" dirty="0">
                <a:latin typeface="Verdana" panose="020B0604030504040204" pitchFamily="34" charset="0"/>
                <a:cs typeface="B Koodak" panose="00000700000000000000" pitchFamily="2" charset="-78"/>
              </a:rPr>
              <a:t> به اتفاق </a:t>
            </a:r>
            <a:r>
              <a:rPr lang="fa-IR" sz="2800" dirty="0" err="1">
                <a:latin typeface="Verdana" panose="020B0604030504040204" pitchFamily="34" charset="0"/>
                <a:cs typeface="B Koodak" panose="00000700000000000000" pitchFamily="2" charset="-78"/>
              </a:rPr>
              <a:t>بهلول</a:t>
            </a:r>
            <a:r>
              <a:rPr lang="fa-IR" sz="2800" dirty="0">
                <a:latin typeface="Verdana" panose="020B0604030504040204" pitchFamily="34" charset="0"/>
                <a:cs typeface="B Koodak" panose="00000700000000000000" pitchFamily="2" charset="-78"/>
              </a:rPr>
              <a:t> به حمام رفت . خلیفه از </a:t>
            </a:r>
            <a:r>
              <a:rPr lang="fa-IR" sz="2800" dirty="0" err="1">
                <a:latin typeface="Verdana" panose="020B0604030504040204" pitchFamily="34" charset="0"/>
                <a:cs typeface="B Koodak" panose="00000700000000000000" pitchFamily="2" charset="-78"/>
              </a:rPr>
              <a:t>روي</a:t>
            </a:r>
            <a:r>
              <a:rPr lang="fa-IR" sz="2800" dirty="0">
                <a:latin typeface="Verdana" panose="020B0604030504040204" pitchFamily="34" charset="0"/>
                <a:cs typeface="B Koodak" panose="00000700000000000000" pitchFamily="2" charset="-78"/>
              </a:rPr>
              <a:t> شوخی از </a:t>
            </a:r>
            <a:r>
              <a:rPr lang="fa-IR" sz="2800" dirty="0" err="1">
                <a:latin typeface="Verdana" panose="020B0604030504040204" pitchFamily="34" charset="0"/>
                <a:cs typeface="B Koodak" panose="00000700000000000000" pitchFamily="2" charset="-78"/>
              </a:rPr>
              <a:t>بهلول</a:t>
            </a:r>
            <a:r>
              <a:rPr lang="fa-IR" sz="2800" dirty="0">
                <a:latin typeface="Verdana" panose="020B0604030504040204" pitchFamily="34" charset="0"/>
                <a:cs typeface="B Koodak" panose="00000700000000000000" pitchFamily="2" charset="-78"/>
              </a:rPr>
              <a:t> سوال نمود اگر</a:t>
            </a:r>
            <a:br>
              <a:rPr lang="fa-IR" sz="2800" dirty="0">
                <a:latin typeface="Verdana" panose="020B0604030504040204" pitchFamily="34" charset="0"/>
                <a:cs typeface="B Koodak" panose="00000700000000000000" pitchFamily="2" charset="-78"/>
              </a:rPr>
            </a:br>
            <a:endParaRPr lang="fa-IR" sz="2800" dirty="0">
              <a:cs typeface="B Koodak" panose="00000700000000000000" pitchFamily="2" charset="-78"/>
            </a:endParaRPr>
          </a:p>
          <a:p>
            <a:r>
              <a:rPr lang="fa-IR" sz="2800" dirty="0">
                <a:latin typeface="Verdana" panose="020B0604030504040204" pitchFamily="34" charset="0"/>
                <a:cs typeface="B Koodak" panose="00000700000000000000" pitchFamily="2" charset="-78"/>
              </a:rPr>
              <a:t>من غلام بودم چند ارزش داشتم ؟</a:t>
            </a:r>
            <a:br>
              <a:rPr lang="fa-IR" sz="2800" dirty="0">
                <a:latin typeface="Verdana" panose="020B0604030504040204" pitchFamily="34" charset="0"/>
                <a:cs typeface="B Koodak" panose="00000700000000000000" pitchFamily="2" charset="-78"/>
              </a:rPr>
            </a:br>
            <a:endParaRPr lang="fa-IR" sz="2800" dirty="0">
              <a:cs typeface="B Koodak" panose="00000700000000000000" pitchFamily="2" charset="-78"/>
            </a:endParaRPr>
          </a:p>
          <a:p>
            <a:r>
              <a:rPr lang="fa-IR" sz="2800" dirty="0" err="1">
                <a:latin typeface="Verdana" panose="020B0604030504040204" pitchFamily="34" charset="0"/>
                <a:cs typeface="B Koodak" panose="00000700000000000000" pitchFamily="2" charset="-78"/>
              </a:rPr>
              <a:t>بهلول</a:t>
            </a:r>
            <a:r>
              <a:rPr lang="fa-IR" sz="2800" dirty="0">
                <a:latin typeface="Verdana" panose="020B0604030504040204" pitchFamily="34" charset="0"/>
                <a:cs typeface="B Koodak" panose="00000700000000000000" pitchFamily="2" charset="-78"/>
              </a:rPr>
              <a:t> جواب داد پنجاه </a:t>
            </a:r>
            <a:r>
              <a:rPr lang="fa-IR" sz="2800" dirty="0" smtClean="0">
                <a:latin typeface="Verdana" panose="020B0604030504040204" pitchFamily="34" charset="0"/>
                <a:cs typeface="B Koodak" panose="00000700000000000000" pitchFamily="2" charset="-78"/>
              </a:rPr>
              <a:t>دینار.</a:t>
            </a:r>
            <a:r>
              <a:rPr lang="fa-IR" sz="2800" dirty="0">
                <a:latin typeface="Verdana" panose="020B0604030504040204" pitchFamily="34" charset="0"/>
                <a:cs typeface="B Koodak" panose="00000700000000000000" pitchFamily="2" charset="-78"/>
              </a:rPr>
              <a:t/>
            </a:r>
            <a:br>
              <a:rPr lang="fa-IR" sz="2800" dirty="0">
                <a:latin typeface="Verdana" panose="020B0604030504040204" pitchFamily="34" charset="0"/>
                <a:cs typeface="B Koodak" panose="00000700000000000000" pitchFamily="2" charset="-78"/>
              </a:rPr>
            </a:br>
            <a:endParaRPr lang="fa-IR" sz="2800" dirty="0">
              <a:cs typeface="B Koodak" panose="00000700000000000000" pitchFamily="2" charset="-78"/>
            </a:endParaRPr>
          </a:p>
          <a:p>
            <a:r>
              <a:rPr lang="fa-IR" sz="2800" dirty="0">
                <a:latin typeface="Verdana" panose="020B0604030504040204" pitchFamily="34" charset="0"/>
                <a:cs typeface="B Koodak" panose="00000700000000000000" pitchFamily="2" charset="-78"/>
              </a:rPr>
              <a:t>خلیفه </a:t>
            </a:r>
            <a:r>
              <a:rPr lang="fa-IR" sz="2800" dirty="0" err="1">
                <a:latin typeface="Verdana" panose="020B0604030504040204" pitchFamily="34" charset="0"/>
                <a:cs typeface="B Koodak" panose="00000700000000000000" pitchFamily="2" charset="-78"/>
              </a:rPr>
              <a:t>غضبناك</a:t>
            </a:r>
            <a:r>
              <a:rPr lang="fa-IR" sz="2800" dirty="0">
                <a:latin typeface="Verdana" panose="020B0604030504040204" pitchFamily="34" charset="0"/>
                <a:cs typeface="B Koodak" panose="00000700000000000000" pitchFamily="2" charset="-78"/>
              </a:rPr>
              <a:t> شده گفت :</a:t>
            </a:r>
            <a:br>
              <a:rPr lang="fa-IR" sz="2800" dirty="0">
                <a:latin typeface="Verdana" panose="020B0604030504040204" pitchFamily="34" charset="0"/>
                <a:cs typeface="B Koodak" panose="00000700000000000000" pitchFamily="2" charset="-78"/>
              </a:rPr>
            </a:br>
            <a:endParaRPr lang="fa-IR" sz="2800" dirty="0">
              <a:cs typeface="B Koodak" panose="00000700000000000000" pitchFamily="2" charset="-78"/>
            </a:endParaRPr>
          </a:p>
          <a:p>
            <a:r>
              <a:rPr lang="fa-IR" sz="2800" dirty="0">
                <a:latin typeface="Verdana" panose="020B0604030504040204" pitchFamily="34" charset="0"/>
                <a:cs typeface="B Koodak" panose="00000700000000000000" pitchFamily="2" charset="-78"/>
              </a:rPr>
              <a:t>دیوانه تنها </a:t>
            </a:r>
            <a:r>
              <a:rPr lang="fa-IR" sz="2800" dirty="0" err="1" smtClean="0">
                <a:latin typeface="Verdana" panose="020B0604030504040204" pitchFamily="34" charset="0"/>
                <a:cs typeface="B Koodak" panose="00000700000000000000" pitchFamily="2" charset="-78"/>
              </a:rPr>
              <a:t>لُنگی</a:t>
            </a:r>
            <a:r>
              <a:rPr lang="fa-IR" sz="2800" dirty="0" smtClean="0">
                <a:latin typeface="Verdana" panose="020B0604030504040204" pitchFamily="34" charset="0"/>
                <a:cs typeface="B Koodak" panose="00000700000000000000" pitchFamily="2" charset="-78"/>
              </a:rPr>
              <a:t> </a:t>
            </a:r>
            <a:r>
              <a:rPr lang="fa-IR" sz="2800" dirty="0">
                <a:latin typeface="Verdana" panose="020B0604030504040204" pitchFamily="34" charset="0"/>
                <a:cs typeface="B Koodak" panose="00000700000000000000" pitchFamily="2" charset="-78"/>
              </a:rPr>
              <a:t>که به خود بسته ام پنجاه دینار ارزش دارد . </a:t>
            </a:r>
            <a:r>
              <a:rPr lang="fa-IR" sz="2800" dirty="0" err="1">
                <a:latin typeface="Verdana" panose="020B0604030504040204" pitchFamily="34" charset="0"/>
                <a:cs typeface="B Koodak" panose="00000700000000000000" pitchFamily="2" charset="-78"/>
              </a:rPr>
              <a:t>بهلول</a:t>
            </a:r>
            <a:r>
              <a:rPr lang="fa-IR" sz="2800" dirty="0">
                <a:latin typeface="Verdana" panose="020B0604030504040204" pitchFamily="34" charset="0"/>
                <a:cs typeface="B Koodak" panose="00000700000000000000" pitchFamily="2" charset="-78"/>
              </a:rPr>
              <a:t> جواب داد من هم فقط </a:t>
            </a:r>
            <a:r>
              <a:rPr lang="fa-IR" sz="2800" dirty="0" err="1" smtClean="0">
                <a:latin typeface="Verdana" panose="020B0604030504040204" pitchFamily="34" charset="0"/>
                <a:cs typeface="B Koodak" panose="00000700000000000000" pitchFamily="2" charset="-78"/>
              </a:rPr>
              <a:t>لُنگ</a:t>
            </a:r>
            <a:r>
              <a:rPr lang="fa-IR" sz="2800" dirty="0" smtClean="0">
                <a:latin typeface="Verdana" panose="020B0604030504040204" pitchFamily="34" charset="0"/>
                <a:cs typeface="B Koodak" panose="00000700000000000000" pitchFamily="2" charset="-78"/>
              </a:rPr>
              <a:t> </a:t>
            </a:r>
            <a:r>
              <a:rPr lang="fa-IR" sz="2800" dirty="0">
                <a:latin typeface="Verdana" panose="020B0604030504040204" pitchFamily="34" charset="0"/>
                <a:cs typeface="B Koodak" panose="00000700000000000000" pitchFamily="2" charset="-78"/>
              </a:rPr>
              <a:t>را قیمت</a:t>
            </a:r>
            <a:br>
              <a:rPr lang="fa-IR" sz="2800" dirty="0">
                <a:latin typeface="Verdana" panose="020B0604030504040204" pitchFamily="34" charset="0"/>
                <a:cs typeface="B Koodak" panose="00000700000000000000" pitchFamily="2" charset="-78"/>
              </a:rPr>
            </a:br>
            <a:endParaRPr lang="fa-IR" sz="2800" dirty="0">
              <a:cs typeface="B Koodak" panose="00000700000000000000" pitchFamily="2" charset="-78"/>
            </a:endParaRPr>
          </a:p>
          <a:p>
            <a:r>
              <a:rPr lang="fa-IR" sz="2800" dirty="0">
                <a:latin typeface="Verdana" panose="020B0604030504040204" pitchFamily="34" charset="0"/>
                <a:cs typeface="B Koodak" panose="00000700000000000000" pitchFamily="2" charset="-78"/>
              </a:rPr>
              <a:t>کردم . و الا خلیفه قیمتی ندارد .</a:t>
            </a:r>
            <a:r>
              <a:rPr lang="fa-IR" sz="2800" dirty="0">
                <a:cs typeface="B Koodak" panose="00000700000000000000" pitchFamily="2" charset="-78"/>
              </a:rPr>
              <a:t> </a:t>
            </a:r>
          </a:p>
        </p:txBody>
      </p:sp>
      <p:sp>
        <p:nvSpPr>
          <p:cNvPr id="4" name="Rectangle 3"/>
          <p:cNvSpPr/>
          <p:nvPr/>
        </p:nvSpPr>
        <p:spPr>
          <a:xfrm>
            <a:off x="3416085" y="148898"/>
            <a:ext cx="5359830"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داستانی کوتاه از </a:t>
            </a:r>
            <a:r>
              <a:rPr lang="fa-IR" sz="3200" dirty="0" err="1" smtClean="0">
                <a:solidFill>
                  <a:srgbClr val="231F20"/>
                </a:solidFill>
                <a:latin typeface="AmuzehNewNormalPS"/>
                <a:cs typeface="B Koodak" panose="00000700000000000000" pitchFamily="2" charset="-78"/>
              </a:rPr>
              <a:t>بهلول</a:t>
            </a:r>
            <a:r>
              <a:rPr lang="fa-IR" sz="3200" dirty="0" smtClean="0">
                <a:solidFill>
                  <a:srgbClr val="231F20"/>
                </a:solidFill>
                <a:latin typeface="AmuzehNewNormalPS"/>
                <a:cs typeface="B Koodak" panose="00000700000000000000" pitchFamily="2" charset="-78"/>
              </a:rPr>
              <a:t> و هارون </a:t>
            </a:r>
            <a:r>
              <a:rPr lang="fa-IR" sz="3200" dirty="0" err="1" smtClean="0">
                <a:solidFill>
                  <a:srgbClr val="231F20"/>
                </a:solidFill>
                <a:latin typeface="AmuzehNewNormalPS"/>
                <a:cs typeface="B Koodak" panose="00000700000000000000" pitchFamily="2" charset="-78"/>
              </a:rPr>
              <a:t>الرشید</a:t>
            </a:r>
            <a:endParaRPr lang="fa-IR" dirty="0">
              <a:solidFill>
                <a:srgbClr val="0000FF"/>
              </a:solidFill>
            </a:endParaRPr>
          </a:p>
        </p:txBody>
      </p:sp>
    </p:spTree>
    <p:extLst>
      <p:ext uri="{BB962C8B-B14F-4D97-AF65-F5344CB8AC3E}">
        <p14:creationId xmlns:p14="http://schemas.microsoft.com/office/powerpoint/2010/main" val="490366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59" y="1"/>
            <a:ext cx="12302359" cy="6861228"/>
          </a:xfrm>
          <a:prstGeom prst="rect">
            <a:avLst/>
          </a:prstGeom>
        </p:spPr>
      </p:pic>
      <p:sp>
        <p:nvSpPr>
          <p:cNvPr id="2" name="Rectangle 1"/>
          <p:cNvSpPr/>
          <p:nvPr/>
        </p:nvSpPr>
        <p:spPr>
          <a:xfrm>
            <a:off x="2212738" y="596094"/>
            <a:ext cx="7656163"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در قرن سوم هجری، خلافت عباسی رو به ضعف نهاد. </a:t>
            </a:r>
            <a:endParaRPr lang="fa-IR" sz="3200" dirty="0">
              <a:cs typeface="B Koodak" panose="00000700000000000000" pitchFamily="2" charset="-78"/>
            </a:endParaRPr>
          </a:p>
        </p:txBody>
      </p:sp>
      <p:sp>
        <p:nvSpPr>
          <p:cNvPr id="4" name="Rectangle 3"/>
          <p:cNvSpPr/>
          <p:nvPr/>
        </p:nvSpPr>
        <p:spPr>
          <a:xfrm>
            <a:off x="259016" y="1484574"/>
            <a:ext cx="11563606"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شکل گیری حکومت </a:t>
            </a:r>
            <a:r>
              <a:rPr lang="fa-IR" sz="3200" dirty="0" err="1" smtClean="0">
                <a:solidFill>
                  <a:srgbClr val="231F20"/>
                </a:solidFill>
                <a:latin typeface="AmuzehNewNormalPS"/>
                <a:cs typeface="B Koodak" panose="00000700000000000000" pitchFamily="2" charset="-78"/>
              </a:rPr>
              <a:t>هایی</a:t>
            </a:r>
            <a:r>
              <a:rPr lang="fa-IR" sz="3200" dirty="0" smtClean="0">
                <a:solidFill>
                  <a:srgbClr val="231F20"/>
                </a:solidFill>
                <a:latin typeface="AmuzehNewNormalPS"/>
                <a:cs typeface="B Koodak" panose="00000700000000000000" pitchFamily="2" charset="-78"/>
              </a:rPr>
              <a:t> در نقاط مختلف ایران و </a:t>
            </a:r>
            <a:r>
              <a:rPr lang="fa-IR" sz="3200" dirty="0" err="1" smtClean="0">
                <a:solidFill>
                  <a:srgbClr val="231F20"/>
                </a:solidFill>
                <a:latin typeface="AmuzehNewNormalPS"/>
                <a:cs typeface="B Koodak" panose="00000700000000000000" pitchFamily="2" charset="-78"/>
              </a:rPr>
              <a:t>تجزیۀ</a:t>
            </a:r>
            <a:r>
              <a:rPr lang="fa-IR" sz="3200" dirty="0" smtClean="0">
                <a:solidFill>
                  <a:srgbClr val="231F20"/>
                </a:solidFill>
                <a:latin typeface="AmuzehNewNormalPS"/>
                <a:cs typeface="B Koodak" panose="00000700000000000000" pitchFamily="2" charset="-78"/>
              </a:rPr>
              <a:t> قلمرو پهناور خلافت عباسی</a:t>
            </a:r>
            <a:endParaRPr lang="fa-IR" sz="3200" dirty="0">
              <a:cs typeface="B Koodak" panose="000007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678" y="2069349"/>
            <a:ext cx="7976281" cy="4791880"/>
          </a:xfrm>
          <a:prstGeom prst="rect">
            <a:avLst/>
          </a:prstGeom>
        </p:spPr>
      </p:pic>
    </p:spTree>
    <p:extLst>
      <p:ext uri="{BB962C8B-B14F-4D97-AF65-F5344CB8AC3E}">
        <p14:creationId xmlns:p14="http://schemas.microsoft.com/office/powerpoint/2010/main" val="415330980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p:cNvGrpSpPr/>
          <p:nvPr/>
        </p:nvGrpSpPr>
        <p:grpSpPr>
          <a:xfrm>
            <a:off x="3342118" y="113288"/>
            <a:ext cx="5507763" cy="2308899"/>
            <a:chOff x="3460588" y="2329546"/>
            <a:chExt cx="5270821" cy="230889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588" y="2329546"/>
              <a:ext cx="5270821" cy="2308899"/>
            </a:xfrm>
            <a:prstGeom prst="rect">
              <a:avLst/>
            </a:prstGeom>
          </p:spPr>
        </p:pic>
        <p:sp>
          <p:nvSpPr>
            <p:cNvPr id="11" name="Rectangle 10"/>
            <p:cNvSpPr/>
            <p:nvPr/>
          </p:nvSpPr>
          <p:spPr>
            <a:xfrm>
              <a:off x="4251699" y="3148667"/>
              <a:ext cx="3688598"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ایرانیان مسلمان می شوند</a:t>
              </a:r>
              <a:endParaRPr lang="fa-IR" sz="3200" dirty="0">
                <a:cs typeface="B Koodak" panose="00000700000000000000" pitchFamily="2" charset="-78"/>
              </a:endParaRPr>
            </a:p>
          </p:txBody>
        </p:sp>
      </p:grpSp>
      <p:sp>
        <p:nvSpPr>
          <p:cNvPr id="13" name="Rectangle 12"/>
          <p:cNvSpPr/>
          <p:nvPr/>
        </p:nvSpPr>
        <p:spPr>
          <a:xfrm>
            <a:off x="0" y="2828836"/>
            <a:ext cx="12192000" cy="1508105"/>
          </a:xfrm>
          <a:prstGeom prst="rect">
            <a:avLst/>
          </a:prstGeom>
        </p:spPr>
        <p:txBody>
          <a:bodyPr wrap="square">
            <a:spAutoFit/>
          </a:bodyPr>
          <a:lstStyle/>
          <a:p>
            <a:pPr algn="ctr">
              <a:lnSpc>
                <a:spcPct val="150000"/>
              </a:lnSpc>
            </a:pPr>
            <a:r>
              <a:rPr lang="fa-IR" sz="3200" dirty="0" smtClean="0">
                <a:solidFill>
                  <a:srgbClr val="231F20"/>
                </a:solidFill>
                <a:latin typeface="AmuzehNewNormalPS"/>
                <a:cs typeface="B Koodak" panose="00000700000000000000" pitchFamily="2" charset="-78"/>
              </a:rPr>
              <a:t>به </a:t>
            </a:r>
            <a:r>
              <a:rPr lang="fa-IR" sz="3200" dirty="0">
                <a:solidFill>
                  <a:srgbClr val="231F20"/>
                </a:solidFill>
                <a:latin typeface="AmuzehNewNormalPS"/>
                <a:cs typeface="B Koodak" panose="00000700000000000000" pitchFamily="2" charset="-78"/>
              </a:rPr>
              <a:t>گفته برخی از مورخان، </a:t>
            </a:r>
            <a:r>
              <a:rPr lang="fa-IR" sz="3200" dirty="0">
                <a:solidFill>
                  <a:srgbClr val="0000FF"/>
                </a:solidFill>
                <a:latin typeface="AmuzehNewNormalPS"/>
                <a:cs typeface="B Koodak" panose="00000700000000000000" pitchFamily="2" charset="-78"/>
              </a:rPr>
              <a:t>سلمان فارسی نخستین ایرانی </a:t>
            </a:r>
            <a:r>
              <a:rPr lang="fa-IR" sz="3200" dirty="0" smtClean="0">
                <a:solidFill>
                  <a:srgbClr val="231F20"/>
                </a:solidFill>
                <a:latin typeface="AmuzehNewNormalPS"/>
                <a:cs typeface="B Koodak" panose="00000700000000000000" pitchFamily="2" charset="-78"/>
              </a:rPr>
              <a:t>بود </a:t>
            </a:r>
            <a:r>
              <a:rPr lang="fa-IR" sz="3200" dirty="0">
                <a:solidFill>
                  <a:srgbClr val="231F20"/>
                </a:solidFill>
                <a:latin typeface="AmuzehNewNormalPS"/>
                <a:cs typeface="B Koodak" panose="00000700000000000000" pitchFamily="2" charset="-78"/>
              </a:rPr>
              <a:t>که در مدینه به حضور حضرت </a:t>
            </a:r>
            <a:r>
              <a:rPr lang="fa-IR" sz="3200" dirty="0" smtClean="0">
                <a:solidFill>
                  <a:srgbClr val="231F20"/>
                </a:solidFill>
                <a:latin typeface="AmuzehNewNormalPS"/>
                <a:cs typeface="B Koodak" panose="00000700000000000000" pitchFamily="2" charset="-78"/>
              </a:rPr>
              <a:t>محمّد(ص) </a:t>
            </a:r>
            <a:r>
              <a:rPr lang="fa-IR" sz="3200" dirty="0">
                <a:solidFill>
                  <a:srgbClr val="231F20"/>
                </a:solidFill>
                <a:latin typeface="AmuzehNewNormalPS"/>
                <a:cs typeface="B Koodak" panose="00000700000000000000" pitchFamily="2" charset="-78"/>
              </a:rPr>
              <a:t>رسید و </a:t>
            </a:r>
            <a:r>
              <a:rPr lang="fa-IR" sz="3200" dirty="0">
                <a:solidFill>
                  <a:srgbClr val="0000FF"/>
                </a:solidFill>
                <a:latin typeface="AmuzehNewNormalPS"/>
                <a:cs typeface="B Koodak" panose="00000700000000000000" pitchFamily="2" charset="-78"/>
              </a:rPr>
              <a:t>به </a:t>
            </a:r>
            <a:r>
              <a:rPr lang="fa-IR" sz="3200" dirty="0" smtClean="0">
                <a:solidFill>
                  <a:srgbClr val="0000FF"/>
                </a:solidFill>
                <a:latin typeface="AmuzehNewNormalPS"/>
                <a:cs typeface="B Koodak" panose="00000700000000000000" pitchFamily="2" charset="-78"/>
              </a:rPr>
              <a:t>دین اسلام </a:t>
            </a:r>
            <a:r>
              <a:rPr lang="fa-IR" sz="3200" dirty="0">
                <a:solidFill>
                  <a:srgbClr val="0000FF"/>
                </a:solidFill>
                <a:latin typeface="AmuzehNewNormalPS"/>
                <a:cs typeface="B Koodak" panose="00000700000000000000" pitchFamily="2" charset="-78"/>
              </a:rPr>
              <a:t>مشرف شد</a:t>
            </a:r>
            <a:r>
              <a:rPr lang="fa-IR" sz="3200" dirty="0">
                <a:solidFill>
                  <a:srgbClr val="231F20"/>
                </a:solidFill>
                <a:latin typeface="AmuzehNewNormalPS"/>
                <a:cs typeface="B Koodak" panose="00000700000000000000" pitchFamily="2" charset="-78"/>
              </a:rPr>
              <a:t>. </a:t>
            </a:r>
            <a:endParaRPr lang="fa-IR" dirty="0"/>
          </a:p>
        </p:txBody>
      </p:sp>
      <p:sp>
        <p:nvSpPr>
          <p:cNvPr id="14" name="Rectangle 13"/>
          <p:cNvSpPr/>
          <p:nvPr/>
        </p:nvSpPr>
        <p:spPr>
          <a:xfrm>
            <a:off x="123986" y="4397141"/>
            <a:ext cx="12068014" cy="1508105"/>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سلمان در </a:t>
            </a:r>
            <a:r>
              <a:rPr lang="fa-IR" sz="3200" dirty="0">
                <a:solidFill>
                  <a:srgbClr val="0000FF"/>
                </a:solidFill>
                <a:latin typeface="AmuzehNewNormalPS"/>
                <a:cs typeface="B Koodak" panose="00000700000000000000" pitchFamily="2" charset="-78"/>
              </a:rPr>
              <a:t>جنگ احزاب </a:t>
            </a:r>
            <a:r>
              <a:rPr lang="fa-IR" sz="3200" dirty="0" smtClean="0">
                <a:solidFill>
                  <a:srgbClr val="231F20"/>
                </a:solidFill>
                <a:latin typeface="AmuzehNewNormalPS"/>
                <a:cs typeface="B Koodak" panose="00000700000000000000" pitchFamily="2" charset="-78"/>
              </a:rPr>
              <a:t>(خندق) </a:t>
            </a:r>
            <a:r>
              <a:rPr lang="fa-IR" sz="3200" dirty="0">
                <a:solidFill>
                  <a:srgbClr val="231F20"/>
                </a:solidFill>
                <a:latin typeface="AmuzehNewNormalPS"/>
                <a:cs typeface="B Koodak" panose="00000700000000000000" pitchFamily="2" charset="-78"/>
              </a:rPr>
              <a:t>حضور </a:t>
            </a:r>
            <a:r>
              <a:rPr lang="fa-IR" sz="3200" dirty="0" smtClean="0">
                <a:solidFill>
                  <a:srgbClr val="231F20"/>
                </a:solidFill>
                <a:latin typeface="AmuzehNewNormalPS"/>
                <a:cs typeface="B Koodak" panose="00000700000000000000" pitchFamily="2" charset="-78"/>
              </a:rPr>
              <a:t>داشت </a:t>
            </a:r>
            <a:r>
              <a:rPr lang="fa-IR" sz="3200" dirty="0">
                <a:solidFill>
                  <a:srgbClr val="231F20"/>
                </a:solidFill>
                <a:latin typeface="AmuzehNewNormalPS"/>
                <a:cs typeface="B Koodak" panose="00000700000000000000" pitchFamily="2" charset="-78"/>
              </a:rPr>
              <a:t>و </a:t>
            </a:r>
            <a:r>
              <a:rPr lang="fa-IR" sz="3200" dirty="0">
                <a:solidFill>
                  <a:srgbClr val="0000FF"/>
                </a:solidFill>
                <a:latin typeface="AmuzehNewNormalPS"/>
                <a:cs typeface="B Koodak" panose="00000700000000000000" pitchFamily="2" charset="-78"/>
              </a:rPr>
              <a:t>پیشنهاد کرد </a:t>
            </a:r>
            <a:r>
              <a:rPr lang="fa-IR" sz="3200" dirty="0">
                <a:solidFill>
                  <a:srgbClr val="231F20"/>
                </a:solidFill>
                <a:latin typeface="AmuzehNewNormalPS"/>
                <a:cs typeface="B Koodak" panose="00000700000000000000" pitchFamily="2" charset="-78"/>
              </a:rPr>
              <a:t>برای دفاع از شهر مدینه در مقابل </a:t>
            </a:r>
            <a:r>
              <a:rPr lang="fa-IR" sz="3200" dirty="0" err="1" smtClean="0">
                <a:solidFill>
                  <a:srgbClr val="231F20"/>
                </a:solidFill>
                <a:latin typeface="AmuzehNewNormalPS"/>
                <a:cs typeface="B Koodak" panose="00000700000000000000" pitchFamily="2" charset="-78"/>
              </a:rPr>
              <a:t>حملۀ</a:t>
            </a:r>
            <a:r>
              <a:rPr lang="fa-IR" sz="3200" dirty="0" smtClean="0">
                <a:solidFill>
                  <a:srgbClr val="231F20"/>
                </a:solidFill>
                <a:latin typeface="AmuzehNewNormalPS"/>
                <a:cs typeface="B Koodak" panose="00000700000000000000" pitchFamily="2" charset="-78"/>
              </a:rPr>
              <a:t> مشرکان، </a:t>
            </a:r>
            <a:r>
              <a:rPr lang="fa-IR" sz="3200" dirty="0" err="1" smtClean="0">
                <a:solidFill>
                  <a:srgbClr val="0000FF"/>
                </a:solidFill>
                <a:latin typeface="AmuzehNewNormalPS"/>
                <a:cs typeface="B Koodak" panose="00000700000000000000" pitchFamily="2" charset="-78"/>
              </a:rPr>
              <a:t>خندقی</a:t>
            </a:r>
            <a:r>
              <a:rPr lang="fa-IR" sz="3200" dirty="0" smtClean="0">
                <a:solidFill>
                  <a:srgbClr val="0000FF"/>
                </a:solidFill>
                <a:latin typeface="AmuzehNewNormalPS"/>
                <a:cs typeface="B Koodak" panose="00000700000000000000" pitchFamily="2" charset="-78"/>
              </a:rPr>
              <a:t> حفر شود</a:t>
            </a:r>
            <a:r>
              <a:rPr lang="fa-IR" sz="3200" dirty="0" smtClean="0">
                <a:solidFill>
                  <a:srgbClr val="231F20"/>
                </a:solidFill>
                <a:latin typeface="AmuzehNewNormalPS"/>
                <a:cs typeface="B Koodak" panose="00000700000000000000" pitchFamily="2" charset="-78"/>
              </a:rPr>
              <a:t>. </a:t>
            </a:r>
            <a:endParaRPr lang="fa-IR" dirty="0"/>
          </a:p>
        </p:txBody>
      </p:sp>
      <p:sp>
        <p:nvSpPr>
          <p:cNvPr id="15" name="Rectangle 14"/>
          <p:cNvSpPr/>
          <p:nvPr/>
        </p:nvSpPr>
        <p:spPr>
          <a:xfrm>
            <a:off x="2579049" y="6089235"/>
            <a:ext cx="7033897" cy="58477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a:spAutoFit/>
          </a:bodyPr>
          <a:lstStyle/>
          <a:p>
            <a:pPr algn="ctr"/>
            <a:r>
              <a:rPr lang="fa-IR" sz="3200" dirty="0" smtClean="0">
                <a:solidFill>
                  <a:srgbClr val="231F20"/>
                </a:solidFill>
                <a:latin typeface="AmuzehNewNormalPS"/>
                <a:cs typeface="B Koodak" panose="00000700000000000000" pitchFamily="2" charset="-78"/>
              </a:rPr>
              <a:t>پیامبر </a:t>
            </a:r>
            <a:r>
              <a:rPr lang="fa-IR" sz="3200" dirty="0" err="1" smtClean="0">
                <a:solidFill>
                  <a:srgbClr val="231F20"/>
                </a:solidFill>
                <a:latin typeface="AmuzehNewNormalPS"/>
                <a:cs typeface="B Koodak" panose="00000700000000000000" pitchFamily="2" charset="-78"/>
              </a:rPr>
              <a:t>دربارۀ</a:t>
            </a:r>
            <a:r>
              <a:rPr lang="fa-IR" sz="3200" dirty="0" smtClean="0">
                <a:solidFill>
                  <a:srgbClr val="231F20"/>
                </a:solidFill>
                <a:latin typeface="AmuzehNewNormalPS"/>
                <a:cs typeface="B Koodak" panose="00000700000000000000" pitchFamily="2" charset="-78"/>
              </a:rPr>
              <a:t> او فرمود: « سلمان از اهل بیت ماست» </a:t>
            </a:r>
            <a:endParaRPr lang="fa-IR" dirty="0">
              <a:solidFill>
                <a:srgbClr val="0000FF"/>
              </a:solidFill>
            </a:endParaRPr>
          </a:p>
        </p:txBody>
      </p:sp>
    </p:spTree>
    <p:extLst>
      <p:ext uri="{BB962C8B-B14F-4D97-AF65-F5344CB8AC3E}">
        <p14:creationId xmlns:p14="http://schemas.microsoft.com/office/powerpoint/2010/main" val="1769958793"/>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5" y="0"/>
            <a:ext cx="10550769" cy="6858000"/>
          </a:xfrm>
          <a:prstGeom prst="rect">
            <a:avLst/>
          </a:prstGeom>
        </p:spPr>
      </p:pic>
      <p:sp>
        <p:nvSpPr>
          <p:cNvPr id="5" name="Rectangle 4"/>
          <p:cNvSpPr/>
          <p:nvPr/>
        </p:nvSpPr>
        <p:spPr>
          <a:xfrm>
            <a:off x="1716793" y="394616"/>
            <a:ext cx="9302503"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آرامگاه سلمان فارسی در 30 کیلومتری جنوب شرقی بغداد ( مدائن)</a:t>
            </a:r>
            <a:endParaRPr lang="fa-IR" sz="3200" dirty="0">
              <a:cs typeface="B Koodak" panose="00000700000000000000" pitchFamily="2" charset="-78"/>
            </a:endParaRPr>
          </a:p>
        </p:txBody>
      </p:sp>
    </p:spTree>
    <p:extLst>
      <p:ext uri="{BB962C8B-B14F-4D97-AF65-F5344CB8AC3E}">
        <p14:creationId xmlns:p14="http://schemas.microsoft.com/office/powerpoint/2010/main" val="29734293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844658" y="658087"/>
            <a:ext cx="10502684" cy="584775"/>
          </a:xfrm>
          <a:prstGeom prst="rect">
            <a:avLst/>
          </a:prstGeom>
        </p:spPr>
        <p:txBody>
          <a:bodyPr wrap="square">
            <a:spAutoFit/>
          </a:bodyPr>
          <a:lstStyle/>
          <a:p>
            <a:pPr algn="ctr"/>
            <a:r>
              <a:rPr lang="fa-IR" sz="3200" dirty="0" smtClean="0">
                <a:solidFill>
                  <a:srgbClr val="231F20"/>
                </a:solidFill>
                <a:latin typeface="AmuzehNewNormalPS"/>
                <a:cs typeface="B Koodak" panose="00000700000000000000" pitchFamily="2" charset="-78"/>
              </a:rPr>
              <a:t>سلمان همچون </a:t>
            </a:r>
            <a:r>
              <a:rPr lang="fa-IR" sz="3200" dirty="0" err="1" smtClean="0">
                <a:solidFill>
                  <a:srgbClr val="231F20"/>
                </a:solidFill>
                <a:latin typeface="AmuzehNewNormalPS"/>
                <a:cs typeface="B Koodak" panose="00000700000000000000" pitchFamily="2" charset="-78"/>
              </a:rPr>
              <a:t>مقداد</a:t>
            </a:r>
            <a:r>
              <a:rPr lang="fa-IR" sz="3200" dirty="0" smtClean="0">
                <a:solidFill>
                  <a:srgbClr val="231F20"/>
                </a:solidFill>
                <a:latin typeface="AmuzehNewNormalPS"/>
                <a:cs typeface="B Koodak" panose="00000700000000000000" pitchFamily="2" charset="-78"/>
              </a:rPr>
              <a:t>، ابوذر و عمار، از جمله یاران با </a:t>
            </a:r>
            <a:r>
              <a:rPr lang="fa-IR" sz="3200" dirty="0" err="1" smtClean="0">
                <a:solidFill>
                  <a:srgbClr val="231F20"/>
                </a:solidFill>
                <a:latin typeface="AmuzehNewNormalPS"/>
                <a:cs typeface="B Koodak" panose="00000700000000000000" pitchFamily="2" charset="-78"/>
              </a:rPr>
              <a:t>وفای</a:t>
            </a:r>
            <a:r>
              <a:rPr lang="fa-IR" sz="3200" dirty="0" smtClean="0">
                <a:solidFill>
                  <a:srgbClr val="231F20"/>
                </a:solidFill>
                <a:latin typeface="AmuzehNewNormalPS"/>
                <a:cs typeface="B Koodak" panose="00000700000000000000" pitchFamily="2" charset="-78"/>
              </a:rPr>
              <a:t> امام علی(ع) بود.</a:t>
            </a:r>
            <a:endParaRPr lang="fa-IR" dirty="0"/>
          </a:p>
        </p:txBody>
      </p:sp>
      <p:sp>
        <p:nvSpPr>
          <p:cNvPr id="3" name="Rectangle 2"/>
          <p:cNvSpPr/>
          <p:nvPr/>
        </p:nvSpPr>
        <p:spPr>
          <a:xfrm>
            <a:off x="0" y="1587986"/>
            <a:ext cx="12192000"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حاکمان ایرانی یمن نیز در زمان رسول خدا به مدینه رفتند و به دین اسلام ایمان </a:t>
            </a:r>
            <a:r>
              <a:rPr lang="fa-IR" sz="3200" dirty="0" smtClean="0">
                <a:solidFill>
                  <a:srgbClr val="231F20"/>
                </a:solidFill>
                <a:latin typeface="AmuzehNewNormalPS"/>
                <a:cs typeface="B Koodak" panose="00000700000000000000" pitchFamily="2" charset="-78"/>
              </a:rPr>
              <a:t>آوردند.</a:t>
            </a:r>
            <a:endParaRPr lang="fa-IR" sz="3200" dirty="0">
              <a:solidFill>
                <a:srgbClr val="231F20"/>
              </a:solidFill>
              <a:latin typeface="AmuzehNewNormalPS"/>
              <a:cs typeface="B Koodak" panose="00000700000000000000" pitchFamily="2" charset="-78"/>
            </a:endParaRPr>
          </a:p>
        </p:txBody>
      </p:sp>
      <p:sp>
        <p:nvSpPr>
          <p:cNvPr id="4" name="Rectangle 3"/>
          <p:cNvSpPr/>
          <p:nvPr/>
        </p:nvSpPr>
        <p:spPr>
          <a:xfrm>
            <a:off x="1314773" y="4109786"/>
            <a:ext cx="9345478" cy="584775"/>
          </a:xfrm>
          <a:prstGeom prst="rect">
            <a:avLst/>
          </a:prstGeom>
        </p:spPr>
        <p:txBody>
          <a:bodyPr wrap="square">
            <a:spAutoFit/>
          </a:bodyPr>
          <a:lstStyle/>
          <a:p>
            <a:pPr algn="ctr"/>
            <a:r>
              <a:rPr lang="fa-IR" sz="3200" dirty="0">
                <a:solidFill>
                  <a:srgbClr val="231F20"/>
                </a:solidFill>
                <a:latin typeface="AmuzehNewNormalPS"/>
                <a:cs typeface="B Koodak" panose="00000700000000000000" pitchFamily="2" charset="-78"/>
              </a:rPr>
              <a:t>ایرانیان پس </a:t>
            </a:r>
            <a:r>
              <a:rPr lang="fa-IR" sz="3200" dirty="0">
                <a:latin typeface="AmuzehNewNormalPS"/>
                <a:cs typeface="B Koodak" panose="00000700000000000000" pitchFamily="2" charset="-78"/>
              </a:rPr>
              <a:t>از درک </a:t>
            </a:r>
            <a:r>
              <a:rPr lang="fa-IR" sz="3200" dirty="0">
                <a:solidFill>
                  <a:srgbClr val="0000FF"/>
                </a:solidFill>
                <a:latin typeface="AmuzehNewNormalPS"/>
                <a:cs typeface="B Koodak" panose="00000700000000000000" pitchFamily="2" charset="-78"/>
              </a:rPr>
              <a:t>پیام اسلام</a:t>
            </a:r>
            <a:r>
              <a:rPr lang="fa-IR" sz="3200" dirty="0">
                <a:solidFill>
                  <a:srgbClr val="231F20"/>
                </a:solidFill>
                <a:latin typeface="AmuzehNewNormalPS"/>
                <a:cs typeface="B Koodak" panose="00000700000000000000" pitchFamily="2" charset="-78"/>
              </a:rPr>
              <a:t>، داوطلبانه آن دین را </a:t>
            </a:r>
            <a:r>
              <a:rPr lang="fa-IR" sz="3200" dirty="0" smtClean="0">
                <a:solidFill>
                  <a:srgbClr val="231F20"/>
                </a:solidFill>
                <a:latin typeface="AmuzehNewNormalPS"/>
                <a:cs typeface="B Koodak" panose="00000700000000000000" pitchFamily="2" charset="-78"/>
              </a:rPr>
              <a:t>پذیرفتند.</a:t>
            </a:r>
            <a:endParaRPr lang="fa-IR" sz="3200" dirty="0">
              <a:solidFill>
                <a:srgbClr val="231F20"/>
              </a:solidFill>
              <a:latin typeface="AmuzehNewNormalPS"/>
              <a:cs typeface="B Koodak" panose="00000700000000000000" pitchFamily="2" charset="-78"/>
            </a:endParaRPr>
          </a:p>
        </p:txBody>
      </p:sp>
      <p:sp>
        <p:nvSpPr>
          <p:cNvPr id="5" name="Rectangle 4"/>
          <p:cNvSpPr/>
          <p:nvPr/>
        </p:nvSpPr>
        <p:spPr>
          <a:xfrm>
            <a:off x="-108488" y="4845257"/>
            <a:ext cx="12192000"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پیام اسلام، </a:t>
            </a:r>
            <a:r>
              <a:rPr lang="fa-IR" sz="3200" dirty="0">
                <a:solidFill>
                  <a:srgbClr val="0000FF"/>
                </a:solidFill>
                <a:latin typeface="AmuzehNewNormalPS"/>
                <a:cs typeface="B Koodak" panose="00000700000000000000" pitchFamily="2" charset="-78"/>
              </a:rPr>
              <a:t>برابری و برادری </a:t>
            </a:r>
            <a:r>
              <a:rPr lang="fa-IR" sz="3200" dirty="0">
                <a:solidFill>
                  <a:srgbClr val="231F20"/>
                </a:solidFill>
                <a:latin typeface="AmuzehNewNormalPS"/>
                <a:cs typeface="B Koodak" panose="00000700000000000000" pitchFamily="2" charset="-78"/>
              </a:rPr>
              <a:t>بود؛ این پیام برای مردم ایران که از امتیازات طبقاتی اشراف ناخشنود بودند، جذابیت فراوانی داشت</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2137" y="2399308"/>
            <a:ext cx="2190750" cy="1333500"/>
          </a:xfrm>
          <a:prstGeom prst="rect">
            <a:avLst/>
          </a:prstGeom>
        </p:spPr>
      </p:pic>
    </p:spTree>
    <p:extLst>
      <p:ext uri="{BB962C8B-B14F-4D97-AF65-F5344CB8AC3E}">
        <p14:creationId xmlns:p14="http://schemas.microsoft.com/office/powerpoint/2010/main" val="3913430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08486" y="503104"/>
            <a:ext cx="12305654" cy="830997"/>
          </a:xfrm>
          <a:prstGeom prst="rect">
            <a:avLst/>
          </a:prstGeom>
        </p:spPr>
        <p:txBody>
          <a:bodyPr wrap="square">
            <a:spAutoFit/>
          </a:bodyPr>
          <a:lstStyle/>
          <a:p>
            <a:pPr algn="ctr">
              <a:lnSpc>
                <a:spcPct val="150000"/>
              </a:lnSpc>
            </a:pPr>
            <a:r>
              <a:rPr lang="fa-IR" sz="3200" dirty="0" smtClean="0">
                <a:solidFill>
                  <a:srgbClr val="231F20"/>
                </a:solidFill>
                <a:latin typeface="AmuzehNewNormalPS"/>
                <a:cs typeface="B Koodak" panose="00000700000000000000" pitchFamily="2" charset="-78"/>
              </a:rPr>
              <a:t>اخلاق </a:t>
            </a:r>
            <a:r>
              <a:rPr lang="fa-IR" sz="3200" dirty="0">
                <a:solidFill>
                  <a:srgbClr val="231F20"/>
                </a:solidFill>
                <a:latin typeface="AmuzehNewNormalPS"/>
                <a:cs typeface="B Koodak" panose="00000700000000000000" pitchFamily="2" charset="-78"/>
              </a:rPr>
              <a:t>و رفتار پیامبر و امامان شیعه، نقش مهمی در </a:t>
            </a:r>
            <a:r>
              <a:rPr lang="fa-IR" sz="3200" dirty="0" smtClean="0">
                <a:solidFill>
                  <a:srgbClr val="231F20"/>
                </a:solidFill>
                <a:latin typeface="AmuzehNewNormalPS"/>
                <a:cs typeface="B Koodak" panose="00000700000000000000" pitchFamily="2" charset="-78"/>
              </a:rPr>
              <a:t>علاقه </a:t>
            </a:r>
            <a:r>
              <a:rPr lang="fa-IR" sz="3200" dirty="0" err="1" smtClean="0">
                <a:solidFill>
                  <a:srgbClr val="231F20"/>
                </a:solidFill>
                <a:latin typeface="AmuzehNewNormalPS"/>
                <a:cs typeface="B Koodak" panose="00000700000000000000" pitchFamily="2" charset="-78"/>
              </a:rPr>
              <a:t>مندی</a:t>
            </a:r>
            <a:r>
              <a:rPr lang="fa-IR" sz="3200" dirty="0" smtClean="0">
                <a:solidFill>
                  <a:srgbClr val="231F20"/>
                </a:solidFill>
                <a:latin typeface="AmuzehNewNormalPS"/>
                <a:cs typeface="B Koodak" panose="00000700000000000000" pitchFamily="2" charset="-78"/>
              </a:rPr>
              <a:t> </a:t>
            </a:r>
            <a:r>
              <a:rPr lang="fa-IR" sz="3200" dirty="0">
                <a:solidFill>
                  <a:srgbClr val="231F20"/>
                </a:solidFill>
                <a:latin typeface="AmuzehNewNormalPS"/>
                <a:cs typeface="B Koodak" panose="00000700000000000000" pitchFamily="2" charset="-78"/>
              </a:rPr>
              <a:t>ایرانیان به دین اسلام </a:t>
            </a:r>
            <a:r>
              <a:rPr lang="fa-IR" sz="3200" dirty="0" smtClean="0">
                <a:solidFill>
                  <a:srgbClr val="231F20"/>
                </a:solidFill>
                <a:latin typeface="AmuzehNewNormalPS"/>
                <a:cs typeface="B Koodak" panose="00000700000000000000" pitchFamily="2" charset="-78"/>
              </a:rPr>
              <a:t>داشت.</a:t>
            </a:r>
            <a:endParaRPr lang="fa-IR" sz="3200" dirty="0">
              <a:cs typeface="B Koodak" panose="00000700000000000000" pitchFamily="2" charset="-78"/>
            </a:endParaRPr>
          </a:p>
        </p:txBody>
      </p:sp>
      <p:sp>
        <p:nvSpPr>
          <p:cNvPr id="3" name="Rectangle 2"/>
          <p:cNvSpPr/>
          <p:nvPr/>
        </p:nvSpPr>
        <p:spPr>
          <a:xfrm>
            <a:off x="0" y="2177680"/>
            <a:ext cx="12192000" cy="2308324"/>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امام </a:t>
            </a:r>
            <a:r>
              <a:rPr lang="fa-IR" sz="3200" dirty="0" smtClean="0">
                <a:solidFill>
                  <a:srgbClr val="231F20"/>
                </a:solidFill>
                <a:latin typeface="AmuzehNewNormalPS"/>
                <a:cs typeface="B Koodak" panose="00000700000000000000" pitchFamily="2" charset="-78"/>
              </a:rPr>
              <a:t>علی(ع) </a:t>
            </a:r>
            <a:r>
              <a:rPr lang="fa-IR" sz="3200" dirty="0">
                <a:solidFill>
                  <a:srgbClr val="231F20"/>
                </a:solidFill>
                <a:latin typeface="AmuzehNewNormalPS"/>
                <a:cs typeface="B Koodak" panose="00000700000000000000" pitchFamily="2" charset="-78"/>
              </a:rPr>
              <a:t>در دوران حکومت خود هیچ برتری و امتیازی برای اعراب، نسبت به </a:t>
            </a:r>
            <a:r>
              <a:rPr lang="fa-IR" sz="3200" dirty="0" smtClean="0">
                <a:solidFill>
                  <a:srgbClr val="231F20"/>
                </a:solidFill>
                <a:latin typeface="AmuzehNewNormalPS"/>
                <a:cs typeface="B Koodak" panose="00000700000000000000" pitchFamily="2" charset="-78"/>
              </a:rPr>
              <a:t>غیر اعراب </a:t>
            </a:r>
            <a:r>
              <a:rPr lang="fa-IR" sz="3200" dirty="0">
                <a:solidFill>
                  <a:srgbClr val="231F20"/>
                </a:solidFill>
                <a:latin typeface="AmuzehNewNormalPS"/>
                <a:cs typeface="B Koodak" panose="00000700000000000000" pitchFamily="2" charset="-78"/>
              </a:rPr>
              <a:t>در نظر </a:t>
            </a:r>
            <a:r>
              <a:rPr lang="fa-IR" sz="3200" dirty="0" err="1" smtClean="0">
                <a:solidFill>
                  <a:srgbClr val="231F20"/>
                </a:solidFill>
                <a:latin typeface="AmuzehNewNormalPS"/>
                <a:cs typeface="B Koodak" panose="00000700000000000000" pitchFamily="2" charset="-78"/>
              </a:rPr>
              <a:t>نمی</a:t>
            </a:r>
            <a:r>
              <a:rPr lang="fa-IR" sz="3200" dirty="0" smtClean="0">
                <a:solidFill>
                  <a:srgbClr val="231F20"/>
                </a:solidFill>
                <a:latin typeface="AmuzehNewNormalPS"/>
                <a:cs typeface="B Koodak" panose="00000700000000000000" pitchFamily="2" charset="-78"/>
              </a:rPr>
              <a:t> گرفت. از این رو</a:t>
            </a:r>
            <a:r>
              <a:rPr lang="fa-IR" sz="3200" dirty="0">
                <a:solidFill>
                  <a:srgbClr val="231F20"/>
                </a:solidFill>
                <a:latin typeface="AmuzehNewNormalPS"/>
                <a:cs typeface="B Koodak" panose="00000700000000000000" pitchFamily="2" charset="-78"/>
              </a:rPr>
              <a:t>، ایرانیان علاقه و ارادت خاصی به آن حضرت و فرزندانش پیدا </a:t>
            </a:r>
            <a:r>
              <a:rPr lang="fa-IR" sz="3200" dirty="0" smtClean="0">
                <a:solidFill>
                  <a:srgbClr val="231F20"/>
                </a:solidFill>
                <a:latin typeface="AmuzehNewNormalPS"/>
                <a:cs typeface="B Koodak" panose="00000700000000000000" pitchFamily="2" charset="-78"/>
              </a:rPr>
              <a:t>کردند.</a:t>
            </a:r>
            <a:endParaRPr lang="fa-IR" sz="3200" dirty="0">
              <a:cs typeface="B Koodak" panose="00000700000000000000" pitchFamily="2" charset="-78"/>
            </a:endParaRPr>
          </a:p>
        </p:txBody>
      </p:sp>
      <p:sp>
        <p:nvSpPr>
          <p:cNvPr id="4" name="Rectangle 3"/>
          <p:cNvSpPr/>
          <p:nvPr/>
        </p:nvSpPr>
        <p:spPr>
          <a:xfrm>
            <a:off x="-5168" y="4925300"/>
            <a:ext cx="12197168" cy="1569660"/>
          </a:xfrm>
          <a:prstGeom prst="rect">
            <a:avLst/>
          </a:prstGeom>
        </p:spPr>
        <p:txBody>
          <a:bodyPr wrap="square">
            <a:spAutoFit/>
          </a:bodyPr>
          <a:lstStyle/>
          <a:p>
            <a:pPr algn="ctr">
              <a:lnSpc>
                <a:spcPct val="150000"/>
              </a:lnSpc>
            </a:pPr>
            <a:r>
              <a:rPr lang="fa-IR" sz="3200" dirty="0">
                <a:solidFill>
                  <a:srgbClr val="231F20"/>
                </a:solidFill>
                <a:latin typeface="AmuzehNewNormalPS"/>
                <a:cs typeface="B Koodak" panose="00000700000000000000" pitchFamily="2" charset="-78"/>
              </a:rPr>
              <a:t>حضور امام </a:t>
            </a:r>
            <a:r>
              <a:rPr lang="fa-IR" sz="3200" dirty="0" smtClean="0">
                <a:solidFill>
                  <a:srgbClr val="231F20"/>
                </a:solidFill>
                <a:latin typeface="AmuzehNewNormalPS"/>
                <a:cs typeface="B Koodak" panose="00000700000000000000" pitchFamily="2" charset="-78"/>
              </a:rPr>
              <a:t>رضا(ع) </a:t>
            </a:r>
            <a:r>
              <a:rPr lang="fa-IR" sz="3200" dirty="0">
                <a:solidFill>
                  <a:srgbClr val="231F20"/>
                </a:solidFill>
                <a:latin typeface="AmuzehNewNormalPS"/>
                <a:cs typeface="B Koodak" panose="00000700000000000000" pitchFamily="2" charset="-78"/>
              </a:rPr>
              <a:t>و خواهرش حضرت </a:t>
            </a:r>
            <a:r>
              <a:rPr lang="fa-IR" sz="3200" dirty="0" smtClean="0">
                <a:solidFill>
                  <a:srgbClr val="231F20"/>
                </a:solidFill>
                <a:latin typeface="AmuzehNewNormalPS"/>
                <a:cs typeface="B Koodak" panose="00000700000000000000" pitchFamily="2" charset="-78"/>
              </a:rPr>
              <a:t>معصومه(س) </a:t>
            </a:r>
            <a:r>
              <a:rPr lang="fa-IR" sz="3200" dirty="0">
                <a:solidFill>
                  <a:srgbClr val="231F20"/>
                </a:solidFill>
                <a:latin typeface="AmuzehNewNormalPS"/>
                <a:cs typeface="B Koodak" panose="00000700000000000000" pitchFamily="2" charset="-78"/>
              </a:rPr>
              <a:t>و برادرش حضرت </a:t>
            </a:r>
            <a:r>
              <a:rPr lang="fa-IR" sz="3200" dirty="0" err="1">
                <a:solidFill>
                  <a:srgbClr val="231F20"/>
                </a:solidFill>
                <a:latin typeface="AmuzehNewNormalPS"/>
                <a:cs typeface="B Koodak" panose="00000700000000000000" pitchFamily="2" charset="-78"/>
              </a:rPr>
              <a:t>شاهچراغ</a:t>
            </a:r>
            <a:r>
              <a:rPr lang="fa-IR" sz="3200" dirty="0">
                <a:solidFill>
                  <a:srgbClr val="231F20"/>
                </a:solidFill>
                <a:latin typeface="AmuzehNewNormalPS"/>
                <a:cs typeface="B Koodak" panose="00000700000000000000" pitchFamily="2" charset="-78"/>
              </a:rPr>
              <a:t> و دیگر امامزادگان در ایران، </a:t>
            </a:r>
            <a:r>
              <a:rPr lang="fa-IR" sz="3200" dirty="0" smtClean="0">
                <a:solidFill>
                  <a:srgbClr val="231F20"/>
                </a:solidFill>
                <a:latin typeface="AmuzehNewNormalPS"/>
                <a:cs typeface="B Koodak" panose="00000700000000000000" pitchFamily="2" charset="-78"/>
              </a:rPr>
              <a:t>تأثیر </a:t>
            </a:r>
            <a:r>
              <a:rPr lang="fa-IR" sz="3200" dirty="0">
                <a:solidFill>
                  <a:srgbClr val="231F20"/>
                </a:solidFill>
                <a:latin typeface="AmuzehNewNormalPS"/>
                <a:cs typeface="B Koodak" panose="00000700000000000000" pitchFamily="2" charset="-78"/>
              </a:rPr>
              <a:t>زیادی بر توجه و گرایش مردم </a:t>
            </a:r>
            <a:r>
              <a:rPr lang="fa-IR" sz="3200" dirty="0" smtClean="0">
                <a:solidFill>
                  <a:srgbClr val="231F20"/>
                </a:solidFill>
                <a:latin typeface="AmuzehNewNormalPS"/>
                <a:cs typeface="B Koodak" panose="00000700000000000000" pitchFamily="2" charset="-78"/>
              </a:rPr>
              <a:t>ایران </a:t>
            </a:r>
            <a:r>
              <a:rPr lang="fa-IR" sz="3200" dirty="0">
                <a:solidFill>
                  <a:srgbClr val="231F20"/>
                </a:solidFill>
                <a:latin typeface="AmuzehNewNormalPS"/>
                <a:cs typeface="B Koodak" panose="00000700000000000000" pitchFamily="2" charset="-78"/>
              </a:rPr>
              <a:t>به دین اسلام </a:t>
            </a:r>
            <a:r>
              <a:rPr lang="fa-IR" sz="3200" dirty="0" smtClean="0">
                <a:solidFill>
                  <a:srgbClr val="231F20"/>
                </a:solidFill>
                <a:latin typeface="AmuzehNewNormalPS"/>
                <a:cs typeface="B Koodak" panose="00000700000000000000" pitchFamily="2" charset="-78"/>
              </a:rPr>
              <a:t>گذاشت.</a:t>
            </a:r>
            <a:endParaRPr lang="fa-IR" sz="3200" dirty="0">
              <a:cs typeface="B Koodak" panose="000007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341" y="1463305"/>
            <a:ext cx="4572000" cy="7143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8341" y="4348465"/>
            <a:ext cx="4572000" cy="714375"/>
          </a:xfrm>
          <a:prstGeom prst="rect">
            <a:avLst/>
          </a:prstGeom>
        </p:spPr>
      </p:pic>
    </p:spTree>
    <p:extLst>
      <p:ext uri="{BB962C8B-B14F-4D97-AF65-F5344CB8AC3E}">
        <p14:creationId xmlns:p14="http://schemas.microsoft.com/office/powerpoint/2010/main" val="4293466325"/>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9144000" y="3136612"/>
            <a:ext cx="3048000" cy="584775"/>
          </a:xfrm>
          <a:prstGeom prst="rect">
            <a:avLst/>
          </a:prstGeom>
        </p:spPr>
        <p:txBody>
          <a:bodyPr wrap="square">
            <a:spAutoFit/>
          </a:bodyPr>
          <a:lstStyle/>
          <a:p>
            <a:pPr algn="ctr"/>
            <a:r>
              <a:rPr lang="fa-IR" sz="3200" dirty="0" smtClean="0">
                <a:solidFill>
                  <a:schemeClr val="tx1">
                    <a:lumMod val="95000"/>
                    <a:lumOff val="5000"/>
                  </a:schemeClr>
                </a:solidFill>
                <a:latin typeface="AmuzehNewNormalPS"/>
                <a:cs typeface="B Koodak" panose="00000700000000000000" pitchFamily="2" charset="-78"/>
              </a:rPr>
              <a:t>حرم امام رضا (ع)</a:t>
            </a:r>
            <a:endParaRPr lang="fa-IR" dirty="0">
              <a:solidFill>
                <a:schemeClr val="tx1">
                  <a:lumMod val="95000"/>
                  <a:lumOff val="5000"/>
                </a:schemeClr>
              </a:solidFill>
            </a:endParaRPr>
          </a:p>
        </p:txBody>
      </p:sp>
    </p:spTree>
    <p:extLst>
      <p:ext uri="{BB962C8B-B14F-4D97-AF65-F5344CB8AC3E}">
        <p14:creationId xmlns:p14="http://schemas.microsoft.com/office/powerpoint/2010/main" val="6574285"/>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p:nvSpPr>
        <p:spPr>
          <a:xfrm>
            <a:off x="0" y="523229"/>
            <a:ext cx="12192000" cy="1569660"/>
          </a:xfrm>
          <a:prstGeom prst="rect">
            <a:avLst/>
          </a:prstGeom>
        </p:spPr>
        <p:txBody>
          <a:bodyPr wrap="square">
            <a:spAutoFit/>
          </a:bodyPr>
          <a:lstStyle/>
          <a:p>
            <a:pPr algn="ctr">
              <a:lnSpc>
                <a:spcPct val="150000"/>
              </a:lnSpc>
            </a:pPr>
            <a:r>
              <a:rPr lang="fa-IR" sz="3200" dirty="0">
                <a:cs typeface="B Koodak" panose="00000700000000000000" pitchFamily="2" charset="-78"/>
              </a:rPr>
              <a:t>با </a:t>
            </a:r>
            <a:r>
              <a:rPr lang="fa-IR" sz="3200" dirty="0">
                <a:solidFill>
                  <a:srgbClr val="0000FF"/>
                </a:solidFill>
                <a:cs typeface="B Koodak" panose="00000700000000000000" pitchFamily="2" charset="-78"/>
              </a:rPr>
              <a:t>ورود اعراب مسلمان به کشور ما </a:t>
            </a:r>
            <a:r>
              <a:rPr lang="fa-IR" sz="3200" dirty="0">
                <a:cs typeface="B Koodak" panose="00000700000000000000" pitchFamily="2" charset="-78"/>
              </a:rPr>
              <a:t>و </a:t>
            </a:r>
            <a:r>
              <a:rPr lang="fa-IR" sz="3200" dirty="0">
                <a:solidFill>
                  <a:srgbClr val="0000FF"/>
                </a:solidFill>
                <a:cs typeface="B Koodak" panose="00000700000000000000" pitchFamily="2" charset="-78"/>
              </a:rPr>
              <a:t>فروپاشی حکومت ساسانی</a:t>
            </a:r>
            <a:r>
              <a:rPr lang="fa-IR" sz="3200" dirty="0">
                <a:cs typeface="B Koodak" panose="00000700000000000000" pitchFamily="2" charset="-78"/>
              </a:rPr>
              <a:t>، </a:t>
            </a:r>
            <a:r>
              <a:rPr lang="fa-IR" sz="3200" dirty="0" err="1" smtClean="0">
                <a:cs typeface="B Koodak" panose="00000700000000000000" pitchFamily="2" charset="-78"/>
              </a:rPr>
              <a:t>دورۀ</a:t>
            </a:r>
            <a:r>
              <a:rPr lang="fa-IR" sz="3200" dirty="0" smtClean="0">
                <a:cs typeface="B Koodak" panose="00000700000000000000" pitchFamily="2" charset="-78"/>
              </a:rPr>
              <a:t> </a:t>
            </a:r>
            <a:r>
              <a:rPr lang="fa-IR" sz="3200" dirty="0">
                <a:cs typeface="B Koodak" panose="00000700000000000000" pitchFamily="2" charset="-78"/>
              </a:rPr>
              <a:t>ایران باستان به پایان رسید و عصر جدیدی در </a:t>
            </a:r>
            <a:r>
              <a:rPr lang="fa-IR" sz="3200" dirty="0" smtClean="0">
                <a:cs typeface="B Koodak" panose="00000700000000000000" pitchFamily="2" charset="-78"/>
              </a:rPr>
              <a:t>تاریخ </a:t>
            </a:r>
            <a:r>
              <a:rPr lang="fa-IR" sz="3200" dirty="0">
                <a:cs typeface="B Koodak" panose="00000700000000000000" pitchFamily="2" charset="-78"/>
              </a:rPr>
              <a:t>ایران آغاز </a:t>
            </a:r>
            <a:r>
              <a:rPr lang="fa-IR" sz="3200" dirty="0" smtClean="0">
                <a:cs typeface="B Koodak" panose="00000700000000000000" pitchFamily="2" charset="-78"/>
              </a:rPr>
              <a:t>شد.</a:t>
            </a:r>
            <a:endParaRPr lang="fa-IR" sz="3200" dirty="0">
              <a:cs typeface="B Koodak" panose="00000700000000000000" pitchFamily="2" charset="-78"/>
            </a:endParaRPr>
          </a:p>
        </p:txBody>
      </p:sp>
    </p:spTree>
    <p:extLst>
      <p:ext uri="{BB962C8B-B14F-4D97-AF65-F5344CB8AC3E}">
        <p14:creationId xmlns:p14="http://schemas.microsoft.com/office/powerpoint/2010/main" val="182561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49" y="0"/>
            <a:ext cx="10966951" cy="6858000"/>
          </a:xfrm>
          <a:prstGeom prst="rect">
            <a:avLst/>
          </a:prstGeom>
        </p:spPr>
      </p:pic>
      <p:sp>
        <p:nvSpPr>
          <p:cNvPr id="5" name="Rectangle 4"/>
          <p:cNvSpPr/>
          <p:nvPr/>
        </p:nvSpPr>
        <p:spPr>
          <a:xfrm>
            <a:off x="7764650" y="123986"/>
            <a:ext cx="3413502" cy="584775"/>
          </a:xfrm>
          <a:prstGeom prst="rect">
            <a:avLst/>
          </a:prstGeom>
        </p:spPr>
        <p:txBody>
          <a:bodyPr wrap="square">
            <a:spAutoFit/>
          </a:bodyPr>
          <a:lstStyle/>
          <a:p>
            <a:pPr algn="ctr"/>
            <a:r>
              <a:rPr lang="fa-IR" sz="3200" dirty="0" smtClean="0">
                <a:solidFill>
                  <a:schemeClr val="tx1">
                    <a:lumMod val="95000"/>
                    <a:lumOff val="5000"/>
                  </a:schemeClr>
                </a:solidFill>
                <a:latin typeface="AmuzehNewNormalPS"/>
                <a:cs typeface="B Koodak" panose="00000700000000000000" pitchFamily="2" charset="-78"/>
              </a:rPr>
              <a:t>ضریح حرم امام رضا (ع)</a:t>
            </a:r>
            <a:endParaRPr lang="fa-IR" dirty="0">
              <a:solidFill>
                <a:schemeClr val="tx1">
                  <a:lumMod val="95000"/>
                  <a:lumOff val="5000"/>
                </a:schemeClr>
              </a:solidFill>
            </a:endParaRPr>
          </a:p>
        </p:txBody>
      </p:sp>
    </p:spTree>
    <p:extLst>
      <p:ext uri="{BB962C8B-B14F-4D97-AF65-F5344CB8AC3E}">
        <p14:creationId xmlns:p14="http://schemas.microsoft.com/office/powerpoint/2010/main" val="167441070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120393" cy="6858000"/>
          </a:xfrm>
          <a:prstGeom prst="rect">
            <a:avLst/>
          </a:prstGeom>
        </p:spPr>
      </p:pic>
      <p:sp>
        <p:nvSpPr>
          <p:cNvPr id="4" name="Rectangle 3"/>
          <p:cNvSpPr/>
          <p:nvPr/>
        </p:nvSpPr>
        <p:spPr>
          <a:xfrm>
            <a:off x="10120392" y="2644170"/>
            <a:ext cx="2071607" cy="1569660"/>
          </a:xfrm>
          <a:prstGeom prst="rect">
            <a:avLst/>
          </a:prstGeom>
        </p:spPr>
        <p:txBody>
          <a:bodyPr wrap="square">
            <a:spAutoFit/>
          </a:bodyPr>
          <a:lstStyle/>
          <a:p>
            <a:pPr algn="ctr"/>
            <a:r>
              <a:rPr lang="fa-IR" sz="3200" dirty="0" smtClean="0">
                <a:solidFill>
                  <a:schemeClr val="tx1">
                    <a:lumMod val="95000"/>
                    <a:lumOff val="5000"/>
                  </a:schemeClr>
                </a:solidFill>
                <a:latin typeface="AmuzehNewNormalPS"/>
                <a:cs typeface="B Koodak" panose="00000700000000000000" pitchFamily="2" charset="-78"/>
              </a:rPr>
              <a:t>ضریح حرم حضرت معصومه (س)</a:t>
            </a:r>
            <a:endParaRPr lang="fa-IR" dirty="0">
              <a:solidFill>
                <a:schemeClr val="tx1">
                  <a:lumMod val="95000"/>
                  <a:lumOff val="5000"/>
                </a:schemeClr>
              </a:solidFill>
            </a:endParaRPr>
          </a:p>
        </p:txBody>
      </p:sp>
    </p:spTree>
    <p:extLst>
      <p:ext uri="{BB962C8B-B14F-4D97-AF65-F5344CB8AC3E}">
        <p14:creationId xmlns:p14="http://schemas.microsoft.com/office/powerpoint/2010/main" val="2510480993"/>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3999" cy="6857999"/>
          </a:xfrm>
          <a:prstGeom prst="rect">
            <a:avLst/>
          </a:prstGeom>
        </p:spPr>
      </p:pic>
      <p:sp>
        <p:nvSpPr>
          <p:cNvPr id="4" name="Rectangle 3"/>
          <p:cNvSpPr/>
          <p:nvPr/>
        </p:nvSpPr>
        <p:spPr>
          <a:xfrm>
            <a:off x="9501447" y="2890389"/>
            <a:ext cx="2333104" cy="1077218"/>
          </a:xfrm>
          <a:prstGeom prst="rect">
            <a:avLst/>
          </a:prstGeom>
        </p:spPr>
        <p:txBody>
          <a:bodyPr wrap="square">
            <a:spAutoFit/>
          </a:bodyPr>
          <a:lstStyle/>
          <a:p>
            <a:pPr algn="ctr"/>
            <a:r>
              <a:rPr lang="fa-IR" sz="3200" dirty="0" smtClean="0">
                <a:solidFill>
                  <a:schemeClr val="tx1">
                    <a:lumMod val="95000"/>
                    <a:lumOff val="5000"/>
                  </a:schemeClr>
                </a:solidFill>
                <a:latin typeface="AmuzehNewNormalPS"/>
                <a:cs typeface="B Koodak" panose="00000700000000000000" pitchFamily="2" charset="-78"/>
              </a:rPr>
              <a:t>حرم حضرت معصومه (س)</a:t>
            </a:r>
            <a:endParaRPr lang="fa-IR" dirty="0">
              <a:solidFill>
                <a:schemeClr val="tx1">
                  <a:lumMod val="95000"/>
                  <a:lumOff val="5000"/>
                </a:schemeClr>
              </a:solidFill>
            </a:endParaRPr>
          </a:p>
        </p:txBody>
      </p:sp>
    </p:spTree>
    <p:extLst>
      <p:ext uri="{BB962C8B-B14F-4D97-AF65-F5344CB8AC3E}">
        <p14:creationId xmlns:p14="http://schemas.microsoft.com/office/powerpoint/2010/main" val="1037889315"/>
      </p:ext>
    </p:extLst>
  </p:cSld>
  <p:clrMapOvr>
    <a:masterClrMapping/>
  </p:clrMapOvr>
  <mc:AlternateContent xmlns:mc="http://schemas.openxmlformats.org/markup-compatibility/2006" xmlns:p14="http://schemas.microsoft.com/office/powerpoint/2010/main">
    <mc:Choice Requires="p14">
      <p:transition spd="slow" p14:dur="1600">
        <p14:prism dir="r" isContent="1"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p:cNvSpPr/>
          <p:nvPr/>
        </p:nvSpPr>
        <p:spPr>
          <a:xfrm>
            <a:off x="9501447" y="2890389"/>
            <a:ext cx="2333104" cy="1077218"/>
          </a:xfrm>
          <a:prstGeom prst="rect">
            <a:avLst/>
          </a:prstGeom>
        </p:spPr>
        <p:txBody>
          <a:bodyPr wrap="square">
            <a:spAutoFit/>
          </a:bodyPr>
          <a:lstStyle/>
          <a:p>
            <a:pPr algn="ctr"/>
            <a:r>
              <a:rPr lang="fa-IR" sz="3200" dirty="0" smtClean="0">
                <a:solidFill>
                  <a:schemeClr val="tx1">
                    <a:lumMod val="95000"/>
                    <a:lumOff val="5000"/>
                  </a:schemeClr>
                </a:solidFill>
                <a:latin typeface="AmuzehNewNormalPS"/>
                <a:cs typeface="B Koodak" panose="00000700000000000000" pitchFamily="2" charset="-78"/>
              </a:rPr>
              <a:t>حرم حضرت </a:t>
            </a:r>
            <a:r>
              <a:rPr lang="fa-IR" sz="3200" dirty="0" err="1" smtClean="0">
                <a:solidFill>
                  <a:schemeClr val="tx1">
                    <a:lumMod val="95000"/>
                    <a:lumOff val="5000"/>
                  </a:schemeClr>
                </a:solidFill>
                <a:latin typeface="AmuzehNewNormalPS"/>
                <a:cs typeface="B Koodak" panose="00000700000000000000" pitchFamily="2" charset="-78"/>
              </a:rPr>
              <a:t>شاهچراغ</a:t>
            </a:r>
            <a:r>
              <a:rPr lang="fa-IR" sz="3200" dirty="0" smtClean="0">
                <a:solidFill>
                  <a:schemeClr val="tx1">
                    <a:lumMod val="95000"/>
                    <a:lumOff val="5000"/>
                  </a:schemeClr>
                </a:solidFill>
                <a:latin typeface="AmuzehNewNormalPS"/>
                <a:cs typeface="B Koodak" panose="00000700000000000000" pitchFamily="2" charset="-78"/>
              </a:rPr>
              <a:t> (ع)</a:t>
            </a:r>
            <a:endParaRPr lang="fa-IR" dirty="0">
              <a:solidFill>
                <a:schemeClr val="tx1">
                  <a:lumMod val="95000"/>
                  <a:lumOff val="5000"/>
                </a:schemeClr>
              </a:solidFill>
            </a:endParaRPr>
          </a:p>
        </p:txBody>
      </p:sp>
    </p:spTree>
    <p:extLst>
      <p:ext uri="{BB962C8B-B14F-4D97-AF65-F5344CB8AC3E}">
        <p14:creationId xmlns:p14="http://schemas.microsoft.com/office/powerpoint/2010/main" val="21214726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314138"/>
            <a:ext cx="12192000" cy="5909310"/>
          </a:xfrm>
          <a:prstGeom prst="rect">
            <a:avLst/>
          </a:prstGeom>
        </p:spPr>
        <p:txBody>
          <a:bodyPr wrap="square">
            <a:spAutoFit/>
          </a:bodyPr>
          <a:lstStyle/>
          <a:p>
            <a:pPr algn="ctr">
              <a:lnSpc>
                <a:spcPct val="150000"/>
              </a:lnSpc>
            </a:pPr>
            <a:r>
              <a:rPr lang="fa-IR" sz="2800" dirty="0" smtClean="0">
                <a:cs typeface="B Koodak" panose="00000700000000000000" pitchFamily="2" charset="-78"/>
              </a:rPr>
              <a:t>زینب </a:t>
            </a:r>
            <a:r>
              <a:rPr lang="fa-IR" sz="2800" dirty="0" err="1" smtClean="0">
                <a:cs typeface="B Koodak" panose="00000700000000000000" pitchFamily="2" charset="-78"/>
              </a:rPr>
              <a:t>کذّابه</a:t>
            </a:r>
            <a:r>
              <a:rPr lang="fa-IR" sz="2800" dirty="0" smtClean="0">
                <a:cs typeface="B Koodak" panose="00000700000000000000" pitchFamily="2" charset="-78"/>
              </a:rPr>
              <a:t> و </a:t>
            </a:r>
            <a:r>
              <a:rPr lang="fa-IR" sz="2800" dirty="0" err="1" smtClean="0">
                <a:cs typeface="B Koodak" panose="00000700000000000000" pitchFamily="2" charset="-78"/>
              </a:rPr>
              <a:t>درندگان</a:t>
            </a:r>
            <a:endParaRPr lang="fa-IR" sz="2800" dirty="0" smtClean="0">
              <a:cs typeface="B Koodak" panose="00000700000000000000" pitchFamily="2" charset="-78"/>
            </a:endParaRPr>
          </a:p>
          <a:p>
            <a:pPr algn="just">
              <a:lnSpc>
                <a:spcPct val="150000"/>
              </a:lnSpc>
            </a:pPr>
            <a:r>
              <a:rPr lang="fa-IR" sz="2800" dirty="0" smtClean="0">
                <a:cs typeface="B Koodak" panose="00000700000000000000" pitchFamily="2" charset="-78"/>
              </a:rPr>
              <a:t>در </a:t>
            </a:r>
            <a:r>
              <a:rPr lang="fa-IR" sz="2800" dirty="0">
                <a:cs typeface="B Koodak" panose="00000700000000000000" pitchFamily="2" charset="-78"/>
              </a:rPr>
              <a:t>دوران </a:t>
            </a:r>
            <a:r>
              <a:rPr lang="fa-IR" sz="2800" dirty="0" err="1">
                <a:cs typeface="B Koodak" panose="00000700000000000000" pitchFamily="2" charset="-78"/>
              </a:rPr>
              <a:t>حكومت</a:t>
            </a:r>
            <a:r>
              <a:rPr lang="fa-IR" sz="2800" dirty="0">
                <a:cs typeface="B Koodak" panose="00000700000000000000" pitchFamily="2" charset="-78"/>
              </a:rPr>
              <a:t> </a:t>
            </a:r>
            <a:r>
              <a:rPr lang="fa-IR" sz="2800" dirty="0" smtClean="0">
                <a:cs typeface="B Koodak" panose="00000700000000000000" pitchFamily="2" charset="-78"/>
              </a:rPr>
              <a:t>مأمون </a:t>
            </a:r>
            <a:r>
              <a:rPr lang="fa-IR" sz="2800" dirty="0">
                <a:cs typeface="B Koodak" panose="00000700000000000000" pitchFamily="2" charset="-78"/>
              </a:rPr>
              <a:t>، </a:t>
            </a:r>
            <a:r>
              <a:rPr lang="fa-IR" sz="2800" dirty="0" err="1">
                <a:cs typeface="B Koodak" panose="00000700000000000000" pitchFamily="2" charset="-78"/>
              </a:rPr>
              <a:t>زنى</a:t>
            </a:r>
            <a:r>
              <a:rPr lang="fa-IR" sz="2800" dirty="0">
                <a:cs typeface="B Koodak" panose="00000700000000000000" pitchFamily="2" charset="-78"/>
              </a:rPr>
              <a:t> به نام </a:t>
            </a:r>
            <a:r>
              <a:rPr lang="fa-IR" sz="2800" dirty="0" err="1">
                <a:cs typeface="B Koodak" panose="00000700000000000000" pitchFamily="2" charset="-78"/>
              </a:rPr>
              <a:t>زينب</a:t>
            </a:r>
            <a:r>
              <a:rPr lang="fa-IR" sz="2800" dirty="0">
                <a:cs typeface="B Koodak" panose="00000700000000000000" pitchFamily="2" charset="-78"/>
              </a:rPr>
              <a:t> </a:t>
            </a:r>
            <a:r>
              <a:rPr lang="fa-IR" sz="2800" dirty="0" err="1">
                <a:cs typeface="B Koodak" panose="00000700000000000000" pitchFamily="2" charset="-78"/>
              </a:rPr>
              <a:t>مدّعى</a:t>
            </a:r>
            <a:r>
              <a:rPr lang="fa-IR" sz="2800" dirty="0">
                <a:cs typeface="B Koodak" panose="00000700000000000000" pitchFamily="2" charset="-78"/>
              </a:rPr>
              <a:t> بود </a:t>
            </a:r>
            <a:r>
              <a:rPr lang="fa-IR" sz="2800" dirty="0" err="1">
                <a:cs typeface="B Koodak" panose="00000700000000000000" pitchFamily="2" charset="-78"/>
              </a:rPr>
              <a:t>كه</a:t>
            </a:r>
            <a:r>
              <a:rPr lang="fa-IR" sz="2800" dirty="0">
                <a:cs typeface="B Koodak" panose="00000700000000000000" pitchFamily="2" charset="-78"/>
              </a:rPr>
              <a:t> از </a:t>
            </a:r>
            <a:r>
              <a:rPr lang="fa-IR" sz="2800" dirty="0" err="1">
                <a:cs typeface="B Koodak" panose="00000700000000000000" pitchFamily="2" charset="-78"/>
              </a:rPr>
              <a:t>ذرّيّه</a:t>
            </a:r>
            <a:r>
              <a:rPr lang="fa-IR" sz="2800" dirty="0">
                <a:cs typeface="B Koodak" panose="00000700000000000000" pitchFamily="2" charset="-78"/>
              </a:rPr>
              <a:t> حضرت فاطمه </a:t>
            </a:r>
            <a:r>
              <a:rPr lang="fa-IR" sz="2800" dirty="0" smtClean="0">
                <a:cs typeface="B Koodak" panose="00000700000000000000" pitchFamily="2" charset="-78"/>
              </a:rPr>
              <a:t>زهرا (س) </a:t>
            </a:r>
            <a:r>
              <a:rPr lang="fa-IR" sz="2800" dirty="0" err="1" smtClean="0">
                <a:cs typeface="B Koodak" panose="00000700000000000000" pitchFamily="2" charset="-78"/>
              </a:rPr>
              <a:t>مى</a:t>
            </a:r>
            <a:r>
              <a:rPr lang="fa-IR" sz="2800" dirty="0" smtClean="0">
                <a:cs typeface="B Koodak" panose="00000700000000000000" pitchFamily="2" charset="-78"/>
              </a:rPr>
              <a:t> </a:t>
            </a:r>
            <a:r>
              <a:rPr lang="fa-IR" sz="2800" dirty="0">
                <a:cs typeface="B Koodak" panose="00000700000000000000" pitchFamily="2" charset="-78"/>
              </a:rPr>
              <a:t>باشد و با </a:t>
            </a:r>
            <a:r>
              <a:rPr lang="fa-IR" sz="2800" dirty="0" err="1">
                <a:cs typeface="B Koodak" panose="00000700000000000000" pitchFamily="2" charset="-78"/>
              </a:rPr>
              <a:t>اين</a:t>
            </a:r>
            <a:r>
              <a:rPr lang="fa-IR" sz="2800" dirty="0">
                <a:cs typeface="B Koodak" panose="00000700000000000000" pitchFamily="2" charset="-78"/>
              </a:rPr>
              <a:t> روش از </a:t>
            </a:r>
            <a:r>
              <a:rPr lang="fa-IR" sz="2800" dirty="0" err="1" smtClean="0">
                <a:cs typeface="B Koodak" panose="00000700000000000000" pitchFamily="2" charset="-78"/>
              </a:rPr>
              <a:t>مؤمنین</a:t>
            </a:r>
            <a:r>
              <a:rPr lang="fa-IR" sz="2800" dirty="0" smtClean="0">
                <a:cs typeface="B Koodak" panose="00000700000000000000" pitchFamily="2" charset="-78"/>
              </a:rPr>
              <a:t> پول </a:t>
            </a:r>
            <a:r>
              <a:rPr lang="fa-IR" sz="2800" dirty="0" err="1">
                <a:cs typeface="B Koodak" panose="00000700000000000000" pitchFamily="2" charset="-78"/>
              </a:rPr>
              <a:t>مى</a:t>
            </a:r>
            <a:r>
              <a:rPr lang="fa-IR" sz="2800" dirty="0">
                <a:cs typeface="B Koodak" panose="00000700000000000000" pitchFamily="2" charset="-78"/>
              </a:rPr>
              <a:t> گرفت و </a:t>
            </a:r>
            <a:r>
              <a:rPr lang="fa-IR" sz="2800" dirty="0" err="1">
                <a:cs typeface="B Koodak" panose="00000700000000000000" pitchFamily="2" charset="-78"/>
              </a:rPr>
              <a:t>مايحتاج</a:t>
            </a:r>
            <a:r>
              <a:rPr lang="fa-IR" sz="2800" dirty="0">
                <a:cs typeface="B Koodak" panose="00000700000000000000" pitchFamily="2" charset="-78"/>
              </a:rPr>
              <a:t> </a:t>
            </a:r>
            <a:r>
              <a:rPr lang="fa-IR" sz="2800" dirty="0" err="1">
                <a:cs typeface="B Koodak" panose="00000700000000000000" pitchFamily="2" charset="-78"/>
              </a:rPr>
              <a:t>زندگى</a:t>
            </a:r>
            <a:r>
              <a:rPr lang="fa-IR" sz="2800" dirty="0">
                <a:cs typeface="B Koodak" panose="00000700000000000000" pitchFamily="2" charset="-78"/>
              </a:rPr>
              <a:t> خود را </a:t>
            </a:r>
            <a:r>
              <a:rPr lang="fa-IR" sz="2800" dirty="0" err="1">
                <a:cs typeface="B Koodak" panose="00000700000000000000" pitchFamily="2" charset="-78"/>
              </a:rPr>
              <a:t>تأ</a:t>
            </a:r>
            <a:r>
              <a:rPr lang="fa-IR" sz="2800" dirty="0">
                <a:cs typeface="B Koodak" panose="00000700000000000000" pitchFamily="2" charset="-78"/>
              </a:rPr>
              <a:t> </a:t>
            </a:r>
            <a:r>
              <a:rPr lang="fa-IR" sz="2800" dirty="0" err="1">
                <a:cs typeface="B Koodak" panose="00000700000000000000" pitchFamily="2" charset="-78"/>
              </a:rPr>
              <a:t>مين</a:t>
            </a:r>
            <a:r>
              <a:rPr lang="fa-IR" sz="2800" dirty="0">
                <a:cs typeface="B Koodak" panose="00000700000000000000" pitchFamily="2" charset="-78"/>
              </a:rPr>
              <a:t>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كرد</a:t>
            </a:r>
            <a:r>
              <a:rPr lang="fa-IR" sz="2800" dirty="0">
                <a:cs typeface="B Koodak" panose="00000700000000000000" pitchFamily="2" charset="-78"/>
              </a:rPr>
              <a:t> و بر </a:t>
            </a:r>
            <a:r>
              <a:rPr lang="fa-IR" sz="2800" dirty="0" err="1">
                <a:cs typeface="B Koodak" panose="00000700000000000000" pitchFamily="2" charset="-78"/>
              </a:rPr>
              <a:t>ديگران</a:t>
            </a:r>
            <a:r>
              <a:rPr lang="fa-IR" sz="2800" dirty="0">
                <a:cs typeface="B Koodak" panose="00000700000000000000" pitchFamily="2" charset="-78"/>
              </a:rPr>
              <a:t> فخر و مباهات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ورزيد</a:t>
            </a:r>
            <a:r>
              <a:rPr lang="fa-IR" sz="2800" dirty="0" smtClean="0">
                <a:cs typeface="B Koodak" panose="00000700000000000000" pitchFamily="2" charset="-78"/>
              </a:rPr>
              <a:t>.</a:t>
            </a:r>
          </a:p>
          <a:p>
            <a:pPr algn="just">
              <a:lnSpc>
                <a:spcPct val="150000"/>
              </a:lnSpc>
            </a:pPr>
            <a:r>
              <a:rPr lang="fa-IR" sz="2800" dirty="0" err="1" smtClean="0">
                <a:cs typeface="B Koodak" panose="00000700000000000000" pitchFamily="2" charset="-78"/>
              </a:rPr>
              <a:t>وقتى</a:t>
            </a:r>
            <a:r>
              <a:rPr lang="fa-IR" sz="2800" dirty="0" smtClean="0">
                <a:cs typeface="B Koodak" panose="00000700000000000000" pitchFamily="2" charset="-78"/>
              </a:rPr>
              <a:t> </a:t>
            </a:r>
            <a:r>
              <a:rPr lang="fa-IR" sz="2800" dirty="0">
                <a:cs typeface="B Koodak" panose="00000700000000000000" pitchFamily="2" charset="-78"/>
              </a:rPr>
              <a:t>حضرت </a:t>
            </a:r>
            <a:r>
              <a:rPr lang="fa-IR" sz="2800" dirty="0" err="1">
                <a:cs typeface="B Koodak" panose="00000700000000000000" pitchFamily="2" charset="-78"/>
              </a:rPr>
              <a:t>علىّ</a:t>
            </a:r>
            <a:r>
              <a:rPr lang="fa-IR" sz="2800" dirty="0">
                <a:cs typeface="B Koodak" panose="00000700000000000000" pitchFamily="2" charset="-78"/>
              </a:rPr>
              <a:t> بن </a:t>
            </a:r>
            <a:r>
              <a:rPr lang="fa-IR" sz="2800" dirty="0" err="1">
                <a:cs typeface="B Koodak" panose="00000700000000000000" pitchFamily="2" charset="-78"/>
              </a:rPr>
              <a:t>موسى</a:t>
            </a:r>
            <a:r>
              <a:rPr lang="fa-IR" sz="2800" dirty="0">
                <a:cs typeface="B Koodak" panose="00000700000000000000" pitchFamily="2" charset="-78"/>
              </a:rPr>
              <a:t> </a:t>
            </a:r>
            <a:r>
              <a:rPr lang="fa-IR" sz="2800" dirty="0" err="1">
                <a:cs typeface="B Koodak" panose="00000700000000000000" pitchFamily="2" charset="-78"/>
              </a:rPr>
              <a:t>الرّضا</a:t>
            </a:r>
            <a:r>
              <a:rPr lang="fa-IR" sz="2800" dirty="0">
                <a:cs typeface="B Koodak" panose="00000700000000000000" pitchFamily="2" charset="-78"/>
              </a:rPr>
              <a:t> </a:t>
            </a:r>
            <a:r>
              <a:rPr lang="fa-IR" sz="2800" dirty="0" err="1">
                <a:cs typeface="B Koodak" panose="00000700000000000000" pitchFamily="2" charset="-78"/>
              </a:rPr>
              <a:t>عليهما</a:t>
            </a:r>
            <a:r>
              <a:rPr lang="fa-IR" sz="2800" dirty="0">
                <a:cs typeface="B Koodak" panose="00000700000000000000" pitchFamily="2" charset="-78"/>
              </a:rPr>
              <a:t> </a:t>
            </a:r>
            <a:r>
              <a:rPr lang="fa-IR" sz="2800" dirty="0" err="1">
                <a:cs typeface="B Koodak" panose="00000700000000000000" pitchFamily="2" charset="-78"/>
              </a:rPr>
              <a:t>السلام</a:t>
            </a:r>
            <a:r>
              <a:rPr lang="fa-IR" sz="2800" dirty="0">
                <a:cs typeface="B Koodak" panose="00000700000000000000" pitchFamily="2" charset="-78"/>
              </a:rPr>
              <a:t> </a:t>
            </a:r>
            <a:r>
              <a:rPr lang="fa-IR" sz="2800" dirty="0" err="1">
                <a:cs typeface="B Koodak" panose="00000700000000000000" pitchFamily="2" charset="-78"/>
              </a:rPr>
              <a:t>اين</a:t>
            </a:r>
            <a:r>
              <a:rPr lang="fa-IR" sz="2800" dirty="0">
                <a:cs typeface="B Koodak" panose="00000700000000000000" pitchFamily="2" charset="-78"/>
              </a:rPr>
              <a:t> خبر را </a:t>
            </a:r>
            <a:r>
              <a:rPr lang="fa-IR" sz="2800" dirty="0" err="1">
                <a:cs typeface="B Koodak" panose="00000700000000000000" pitchFamily="2" charset="-78"/>
              </a:rPr>
              <a:t>شنيد</a:t>
            </a:r>
            <a:r>
              <a:rPr lang="fa-IR" sz="2800" dirty="0">
                <a:cs typeface="B Koodak" panose="00000700000000000000" pitchFamily="2" charset="-78"/>
              </a:rPr>
              <a:t>، آن زن را احضار نمود؛ و سپس </a:t>
            </a:r>
            <a:r>
              <a:rPr lang="fa-IR" sz="2800" dirty="0" err="1">
                <a:cs typeface="B Koodak" panose="00000700000000000000" pitchFamily="2" charset="-78"/>
              </a:rPr>
              <a:t>تكذيبش</a:t>
            </a:r>
            <a:r>
              <a:rPr lang="fa-IR" sz="2800" dirty="0">
                <a:cs typeface="B Koodak" panose="00000700000000000000" pitchFamily="2" charset="-78"/>
              </a:rPr>
              <a:t> </a:t>
            </a:r>
            <a:r>
              <a:rPr lang="fa-IR" sz="2800" dirty="0" err="1">
                <a:cs typeface="B Koodak" panose="00000700000000000000" pitchFamily="2" charset="-78"/>
              </a:rPr>
              <a:t>كرد</a:t>
            </a:r>
            <a:r>
              <a:rPr lang="fa-IR" sz="2800" dirty="0">
                <a:cs typeface="B Koodak" panose="00000700000000000000" pitchFamily="2" charset="-78"/>
              </a:rPr>
              <a:t> و فرمود: </a:t>
            </a:r>
            <a:r>
              <a:rPr lang="fa-IR" sz="2800" dirty="0" err="1">
                <a:cs typeface="B Koodak" panose="00000700000000000000" pitchFamily="2" charset="-78"/>
              </a:rPr>
              <a:t>اين</a:t>
            </a:r>
            <a:r>
              <a:rPr lang="fa-IR" sz="2800" dirty="0">
                <a:cs typeface="B Koodak" panose="00000700000000000000" pitchFamily="2" charset="-78"/>
              </a:rPr>
              <a:t> زن ، دروغ گو و </a:t>
            </a:r>
            <a:r>
              <a:rPr lang="fa-IR" sz="2800" dirty="0" err="1">
                <a:cs typeface="B Koodak" panose="00000700000000000000" pitchFamily="2" charset="-78"/>
              </a:rPr>
              <a:t>سفيه</a:t>
            </a:r>
            <a:r>
              <a:rPr lang="fa-IR" sz="2800" dirty="0">
                <a:cs typeface="B Koodak" panose="00000700000000000000" pitchFamily="2" charset="-78"/>
              </a:rPr>
              <a:t> است ، </a:t>
            </a:r>
            <a:r>
              <a:rPr lang="fa-IR" sz="2800" dirty="0" err="1">
                <a:cs typeface="B Koodak" panose="00000700000000000000" pitchFamily="2" charset="-78"/>
              </a:rPr>
              <a:t>زينب</a:t>
            </a:r>
            <a:r>
              <a:rPr lang="fa-IR" sz="2800" dirty="0">
                <a:cs typeface="B Koodak" panose="00000700000000000000" pitchFamily="2" charset="-78"/>
              </a:rPr>
              <a:t> در </a:t>
            </a:r>
            <a:r>
              <a:rPr lang="fa-IR" sz="2800" dirty="0" err="1">
                <a:cs typeface="B Koodak" panose="00000700000000000000" pitchFamily="2" charset="-78"/>
              </a:rPr>
              <a:t>كمال</a:t>
            </a:r>
            <a:r>
              <a:rPr lang="fa-IR" sz="2800" dirty="0">
                <a:cs typeface="B Koodak" panose="00000700000000000000" pitchFamily="2" charset="-78"/>
              </a:rPr>
              <a:t> </a:t>
            </a:r>
            <a:r>
              <a:rPr lang="fa-IR" sz="2800" dirty="0" err="1">
                <a:cs typeface="B Koodak" panose="00000700000000000000" pitchFamily="2" charset="-78"/>
              </a:rPr>
              <a:t>وقاحت</a:t>
            </a:r>
            <a:r>
              <a:rPr lang="fa-IR" sz="2800" dirty="0">
                <a:cs typeface="B Koodak" panose="00000700000000000000" pitchFamily="2" charset="-78"/>
              </a:rPr>
              <a:t> به امام </a:t>
            </a:r>
            <a:r>
              <a:rPr lang="fa-IR" sz="2800" dirty="0" err="1" smtClean="0">
                <a:cs typeface="B Koodak" panose="00000700000000000000" pitchFamily="2" charset="-78"/>
              </a:rPr>
              <a:t>عليه</a:t>
            </a:r>
            <a:r>
              <a:rPr lang="fa-IR" sz="2800" dirty="0" smtClean="0">
                <a:cs typeface="B Koodak" panose="00000700000000000000" pitchFamily="2" charset="-78"/>
              </a:rPr>
              <a:t> </a:t>
            </a:r>
            <a:r>
              <a:rPr lang="fa-IR" sz="2800" dirty="0" err="1" smtClean="0">
                <a:cs typeface="B Koodak" panose="00000700000000000000" pitchFamily="2" charset="-78"/>
              </a:rPr>
              <a:t>السلام</a:t>
            </a:r>
            <a:r>
              <a:rPr lang="fa-IR" sz="2800" dirty="0" smtClean="0">
                <a:cs typeface="B Koodak" panose="00000700000000000000" pitchFamily="2" charset="-78"/>
              </a:rPr>
              <a:t> گفت </a:t>
            </a:r>
            <a:r>
              <a:rPr lang="fa-IR" sz="2800" dirty="0">
                <a:cs typeface="B Koodak" panose="00000700000000000000" pitchFamily="2" charset="-78"/>
              </a:rPr>
              <a:t>: همان طور </a:t>
            </a:r>
            <a:r>
              <a:rPr lang="fa-IR" sz="2800" dirty="0" err="1">
                <a:cs typeface="B Koodak" panose="00000700000000000000" pitchFamily="2" charset="-78"/>
              </a:rPr>
              <a:t>كه</a:t>
            </a:r>
            <a:r>
              <a:rPr lang="fa-IR" sz="2800" dirty="0">
                <a:cs typeface="B Koodak" panose="00000700000000000000" pitchFamily="2" charset="-78"/>
              </a:rPr>
              <a:t> تو اصل و نسب مرا </a:t>
            </a:r>
            <a:r>
              <a:rPr lang="fa-IR" sz="2800" dirty="0" err="1">
                <a:cs typeface="B Koodak" panose="00000700000000000000" pitchFamily="2" charset="-78"/>
              </a:rPr>
              <a:t>تكذيب</a:t>
            </a:r>
            <a:r>
              <a:rPr lang="fa-IR" sz="2800" dirty="0">
                <a:cs typeface="B Koodak" panose="00000700000000000000" pitchFamily="2" charset="-78"/>
              </a:rPr>
              <a:t> و </a:t>
            </a:r>
            <a:r>
              <a:rPr lang="fa-IR" sz="2800" dirty="0" err="1">
                <a:cs typeface="B Koodak" panose="00000700000000000000" pitchFamily="2" charset="-78"/>
              </a:rPr>
              <a:t>ردّ</a:t>
            </a:r>
            <a:r>
              <a:rPr lang="fa-IR" sz="2800" dirty="0">
                <a:cs typeface="B Koodak" panose="00000700000000000000" pitchFamily="2" charset="-78"/>
              </a:rPr>
              <a:t>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نمائى</a:t>
            </a:r>
            <a:r>
              <a:rPr lang="fa-IR" sz="2800" dirty="0">
                <a:cs typeface="B Koodak" panose="00000700000000000000" pitchFamily="2" charset="-78"/>
              </a:rPr>
              <a:t> ، من </a:t>
            </a:r>
            <a:r>
              <a:rPr lang="fa-IR" sz="2800" dirty="0" err="1">
                <a:cs typeface="B Koodak" panose="00000700000000000000" pitchFamily="2" charset="-78"/>
              </a:rPr>
              <a:t>نيز</a:t>
            </a:r>
            <a:r>
              <a:rPr lang="fa-IR" sz="2800" dirty="0">
                <a:cs typeface="B Koodak" panose="00000700000000000000" pitchFamily="2" charset="-78"/>
              </a:rPr>
              <a:t> </a:t>
            </a:r>
            <a:r>
              <a:rPr lang="fa-IR" sz="2800" dirty="0" err="1">
                <a:cs typeface="B Koodak" panose="00000700000000000000" pitchFamily="2" charset="-78"/>
              </a:rPr>
              <a:t>سيادت</a:t>
            </a:r>
            <a:r>
              <a:rPr lang="fa-IR" sz="2800" dirty="0">
                <a:cs typeface="B Koodak" panose="00000700000000000000" pitchFamily="2" charset="-78"/>
              </a:rPr>
              <a:t> و نسب تو را </a:t>
            </a:r>
            <a:r>
              <a:rPr lang="fa-IR" sz="2800" dirty="0" err="1">
                <a:cs typeface="B Koodak" panose="00000700000000000000" pitchFamily="2" charset="-78"/>
              </a:rPr>
              <a:t>تكذيب</a:t>
            </a:r>
            <a:r>
              <a:rPr lang="fa-IR" sz="2800" dirty="0">
                <a:cs typeface="B Koodak" panose="00000700000000000000" pitchFamily="2" charset="-78"/>
              </a:rPr>
              <a:t>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كنم</a:t>
            </a:r>
            <a:r>
              <a:rPr lang="fa-IR" sz="2800" dirty="0">
                <a:cs typeface="B Koodak" panose="00000700000000000000" pitchFamily="2" charset="-78"/>
              </a:rPr>
              <a:t> .</a:t>
            </a:r>
            <a:br>
              <a:rPr lang="fa-IR" sz="2800" dirty="0">
                <a:cs typeface="B Koodak" panose="00000700000000000000" pitchFamily="2" charset="-78"/>
              </a:rPr>
            </a:br>
            <a:r>
              <a:rPr lang="fa-IR" sz="2800" dirty="0">
                <a:cs typeface="B Koodak" panose="00000700000000000000" pitchFamily="2" charset="-78"/>
              </a:rPr>
              <a:t>حضرت رضا </a:t>
            </a:r>
            <a:r>
              <a:rPr lang="fa-IR" sz="2800" dirty="0" err="1">
                <a:cs typeface="B Koodak" panose="00000700000000000000" pitchFamily="2" charset="-78"/>
              </a:rPr>
              <a:t>عليه</a:t>
            </a:r>
            <a:r>
              <a:rPr lang="fa-IR" sz="2800" dirty="0">
                <a:cs typeface="B Koodak" panose="00000700000000000000" pitchFamily="2" charset="-78"/>
              </a:rPr>
              <a:t> </a:t>
            </a:r>
            <a:r>
              <a:rPr lang="fa-IR" sz="2800" dirty="0" err="1" smtClean="0">
                <a:cs typeface="B Koodak" panose="00000700000000000000" pitchFamily="2" charset="-78"/>
              </a:rPr>
              <a:t>السلام</a:t>
            </a:r>
            <a:r>
              <a:rPr lang="fa-IR" sz="2800" dirty="0" smtClean="0">
                <a:cs typeface="B Koodak" panose="00000700000000000000" pitchFamily="2" charset="-78"/>
              </a:rPr>
              <a:t>، </a:t>
            </a:r>
            <a:r>
              <a:rPr lang="fa-IR" sz="2800" dirty="0" err="1">
                <a:cs typeface="B Koodak" panose="00000700000000000000" pitchFamily="2" charset="-78"/>
              </a:rPr>
              <a:t>جريان</a:t>
            </a:r>
            <a:r>
              <a:rPr lang="fa-IR" sz="2800" dirty="0">
                <a:cs typeface="B Koodak" panose="00000700000000000000" pitchFamily="2" charset="-78"/>
              </a:rPr>
              <a:t> را </a:t>
            </a:r>
            <a:r>
              <a:rPr lang="fa-IR" sz="2800" dirty="0" err="1">
                <a:cs typeface="B Koodak" panose="00000700000000000000" pitchFamily="2" charset="-78"/>
              </a:rPr>
              <a:t>براى</a:t>
            </a:r>
            <a:r>
              <a:rPr lang="fa-IR" sz="2800" dirty="0">
                <a:cs typeface="B Koodak" panose="00000700000000000000" pitchFamily="2" charset="-78"/>
              </a:rPr>
              <a:t> </a:t>
            </a:r>
            <a:r>
              <a:rPr lang="fa-IR" sz="2800" dirty="0" smtClean="0">
                <a:cs typeface="B Koodak" panose="00000700000000000000" pitchFamily="2" charset="-78"/>
              </a:rPr>
              <a:t>مأمون بازگو </a:t>
            </a:r>
            <a:r>
              <a:rPr lang="fa-IR" sz="2800" dirty="0">
                <a:cs typeface="B Koodak" panose="00000700000000000000" pitchFamily="2" charset="-78"/>
              </a:rPr>
              <a:t>نمود و چون </a:t>
            </a:r>
            <a:r>
              <a:rPr lang="fa-IR" sz="2800" dirty="0" err="1">
                <a:cs typeface="B Koodak" panose="00000700000000000000" pitchFamily="2" charset="-78"/>
              </a:rPr>
              <a:t>زينب</a:t>
            </a:r>
            <a:r>
              <a:rPr lang="fa-IR" sz="2800" dirty="0">
                <a:cs typeface="B Koodak" panose="00000700000000000000" pitchFamily="2" charset="-78"/>
              </a:rPr>
              <a:t> </a:t>
            </a:r>
            <a:r>
              <a:rPr lang="fa-IR" sz="2800" dirty="0" err="1">
                <a:cs typeface="B Koodak" panose="00000700000000000000" pitchFamily="2" charset="-78"/>
              </a:rPr>
              <a:t>كذّابه</a:t>
            </a:r>
            <a:r>
              <a:rPr lang="fa-IR" sz="2800" dirty="0">
                <a:cs typeface="B Koodak" panose="00000700000000000000" pitchFamily="2" charset="-78"/>
              </a:rPr>
              <a:t> را نزد </a:t>
            </a:r>
            <a:r>
              <a:rPr lang="fa-IR" sz="2800" dirty="0" err="1">
                <a:cs typeface="B Koodak" panose="00000700000000000000" pitchFamily="2" charset="-78"/>
              </a:rPr>
              <a:t>خليفه</a:t>
            </a:r>
            <a:r>
              <a:rPr lang="fa-IR" sz="2800" dirty="0">
                <a:cs typeface="B Koodak" panose="00000700000000000000" pitchFamily="2" charset="-78"/>
              </a:rPr>
              <a:t> آوردند، حضرت فرمود: </a:t>
            </a:r>
            <a:r>
              <a:rPr lang="fa-IR" sz="2800" dirty="0" err="1">
                <a:cs typeface="B Koodak" panose="00000700000000000000" pitchFamily="2" charset="-78"/>
              </a:rPr>
              <a:t>اين</a:t>
            </a:r>
            <a:r>
              <a:rPr lang="fa-IR" sz="2800" dirty="0">
                <a:cs typeface="B Koodak" panose="00000700000000000000" pitchFamily="2" charset="-78"/>
              </a:rPr>
              <a:t> زن دروغ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گويد</a:t>
            </a:r>
            <a:r>
              <a:rPr lang="fa-IR" sz="2800" dirty="0">
                <a:cs typeface="B Koodak" panose="00000700000000000000" pitchFamily="2" charset="-78"/>
              </a:rPr>
              <a:t>؛ و او از نسل حضرت </a:t>
            </a:r>
            <a:r>
              <a:rPr lang="fa-IR" sz="2800" dirty="0" err="1">
                <a:cs typeface="B Koodak" panose="00000700000000000000" pitchFamily="2" charset="-78"/>
              </a:rPr>
              <a:t>علىّ</a:t>
            </a:r>
            <a:r>
              <a:rPr lang="fa-IR" sz="2800" dirty="0">
                <a:cs typeface="B Koodak" panose="00000700000000000000" pitchFamily="2" charset="-78"/>
              </a:rPr>
              <a:t> و فاطمه </a:t>
            </a:r>
            <a:r>
              <a:rPr lang="fa-IR" sz="2800" dirty="0" err="1">
                <a:cs typeface="B Koodak" panose="00000700000000000000" pitchFamily="2" charset="-78"/>
              </a:rPr>
              <a:t>زهراء</a:t>
            </a:r>
            <a:r>
              <a:rPr lang="fa-IR" sz="2800" dirty="0">
                <a:cs typeface="B Koodak" panose="00000700000000000000" pitchFamily="2" charset="-78"/>
              </a:rPr>
              <a:t> </a:t>
            </a:r>
            <a:r>
              <a:rPr lang="fa-IR" sz="2800" dirty="0" err="1">
                <a:cs typeface="B Koodak" panose="00000700000000000000" pitchFamily="2" charset="-78"/>
              </a:rPr>
              <a:t>عليها</a:t>
            </a:r>
            <a:r>
              <a:rPr lang="fa-IR" sz="2800" dirty="0">
                <a:cs typeface="B Koodak" panose="00000700000000000000" pitchFamily="2" charset="-78"/>
              </a:rPr>
              <a:t> </a:t>
            </a:r>
            <a:r>
              <a:rPr lang="fa-IR" sz="2800" dirty="0" err="1">
                <a:cs typeface="B Koodak" panose="00000700000000000000" pitchFamily="2" charset="-78"/>
              </a:rPr>
              <a:t>السلام</a:t>
            </a:r>
            <a:r>
              <a:rPr lang="fa-IR" sz="2800" dirty="0">
                <a:cs typeface="B Koodak" panose="00000700000000000000" pitchFamily="2" charset="-78"/>
              </a:rPr>
              <a:t> </a:t>
            </a:r>
            <a:r>
              <a:rPr lang="fa-IR" sz="2800" dirty="0" err="1">
                <a:cs typeface="B Koodak" panose="00000700000000000000" pitchFamily="2" charset="-78"/>
              </a:rPr>
              <a:t>نمى</a:t>
            </a:r>
            <a:r>
              <a:rPr lang="fa-IR" sz="2800" dirty="0">
                <a:cs typeface="B Koodak" panose="00000700000000000000" pitchFamily="2" charset="-78"/>
              </a:rPr>
              <a:t> باشد</a:t>
            </a:r>
            <a:r>
              <a:rPr lang="fa-IR" sz="2800" dirty="0" smtClean="0">
                <a:cs typeface="B Koodak" panose="00000700000000000000" pitchFamily="2" charset="-78"/>
              </a:rPr>
              <a:t>.</a:t>
            </a:r>
          </a:p>
        </p:txBody>
      </p:sp>
    </p:spTree>
    <p:extLst>
      <p:ext uri="{BB962C8B-B14F-4D97-AF65-F5344CB8AC3E}">
        <p14:creationId xmlns:p14="http://schemas.microsoft.com/office/powerpoint/2010/main" val="2983328340"/>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33004" y="0"/>
            <a:ext cx="12058996" cy="7201972"/>
          </a:xfrm>
          <a:prstGeom prst="rect">
            <a:avLst/>
          </a:prstGeom>
        </p:spPr>
        <p:txBody>
          <a:bodyPr wrap="square">
            <a:spAutoFit/>
          </a:bodyPr>
          <a:lstStyle/>
          <a:p>
            <a:pPr algn="just">
              <a:lnSpc>
                <a:spcPct val="150000"/>
              </a:lnSpc>
            </a:pPr>
            <a:r>
              <a:rPr lang="fa-IR" sz="2800" dirty="0">
                <a:cs typeface="B Koodak" panose="00000700000000000000" pitchFamily="2" charset="-78"/>
              </a:rPr>
              <a:t>بعد از آن ، اظهار نمود: چنانچه او راست و حقّ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گويد</a:t>
            </a:r>
            <a:r>
              <a:rPr lang="fa-IR" sz="2800" dirty="0">
                <a:cs typeface="B Koodak" panose="00000700000000000000" pitchFamily="2" charset="-78"/>
              </a:rPr>
              <a:t>، او را نزد </a:t>
            </a:r>
            <a:r>
              <a:rPr lang="fa-IR" sz="2800" dirty="0" err="1">
                <a:cs typeface="B Koodak" panose="00000700000000000000" pitchFamily="2" charset="-78"/>
              </a:rPr>
              <a:t>درّندگان</a:t>
            </a:r>
            <a:r>
              <a:rPr lang="fa-IR" sz="2800" dirty="0">
                <a:cs typeface="B Koodak" panose="00000700000000000000" pitchFamily="2" charset="-78"/>
              </a:rPr>
              <a:t> </a:t>
            </a:r>
            <a:r>
              <a:rPr lang="fa-IR" sz="2800" dirty="0" err="1">
                <a:cs typeface="B Koodak" panose="00000700000000000000" pitchFamily="2" charset="-78"/>
              </a:rPr>
              <a:t>بيندازيد</a:t>
            </a:r>
            <a:r>
              <a:rPr lang="fa-IR" sz="2800" dirty="0">
                <a:cs typeface="B Koodak" panose="00000700000000000000" pitchFamily="2" charset="-78"/>
              </a:rPr>
              <a:t>، تا </a:t>
            </a:r>
            <a:r>
              <a:rPr lang="fa-IR" sz="2800" dirty="0" err="1">
                <a:cs typeface="B Koodak" panose="00000700000000000000" pitchFamily="2" charset="-78"/>
              </a:rPr>
              <a:t>حقيقت</a:t>
            </a:r>
            <a:r>
              <a:rPr lang="fa-IR" sz="2800" dirty="0">
                <a:cs typeface="B Koodak" panose="00000700000000000000" pitchFamily="2" charset="-78"/>
              </a:rPr>
              <a:t> </a:t>
            </a:r>
            <a:r>
              <a:rPr lang="fa-IR" sz="2800" dirty="0" smtClean="0">
                <a:cs typeface="B Koodak" panose="00000700000000000000" pitchFamily="2" charset="-78"/>
              </a:rPr>
              <a:t>بر </a:t>
            </a:r>
            <a:r>
              <a:rPr lang="fa-IR" sz="2800" dirty="0">
                <a:cs typeface="B Koodak" panose="00000700000000000000" pitchFamily="2" charset="-78"/>
              </a:rPr>
              <a:t>همگان روشن شود؛ چون </a:t>
            </a:r>
            <a:r>
              <a:rPr lang="fa-IR" sz="2800" dirty="0" err="1">
                <a:cs typeface="B Koodak" panose="00000700000000000000" pitchFamily="2" charset="-78"/>
              </a:rPr>
              <a:t>درّندگان</a:t>
            </a:r>
            <a:r>
              <a:rPr lang="fa-IR" sz="2800" dirty="0">
                <a:cs typeface="B Koodak" panose="00000700000000000000" pitchFamily="2" charset="-78"/>
              </a:rPr>
              <a:t> به نسل </a:t>
            </a:r>
            <a:r>
              <a:rPr lang="fa-IR" sz="2800" dirty="0" err="1">
                <a:cs typeface="B Koodak" panose="00000700000000000000" pitchFamily="2" charset="-78"/>
              </a:rPr>
              <a:t>زهراء</a:t>
            </a:r>
            <a:r>
              <a:rPr lang="fa-IR" sz="2800" dirty="0">
                <a:cs typeface="B Koodak" panose="00000700000000000000" pitchFamily="2" charset="-78"/>
              </a:rPr>
              <a:t> </a:t>
            </a:r>
            <a:r>
              <a:rPr lang="fa-IR" sz="2800" dirty="0" err="1">
                <a:cs typeface="B Koodak" panose="00000700000000000000" pitchFamily="2" charset="-78"/>
              </a:rPr>
              <a:t>عليها</a:t>
            </a:r>
            <a:r>
              <a:rPr lang="fa-IR" sz="2800" dirty="0">
                <a:cs typeface="B Koodak" panose="00000700000000000000" pitchFamily="2" charset="-78"/>
              </a:rPr>
              <a:t> </a:t>
            </a:r>
            <a:r>
              <a:rPr lang="fa-IR" sz="2800" dirty="0" err="1">
                <a:cs typeface="B Koodak" panose="00000700000000000000" pitchFamily="2" charset="-78"/>
              </a:rPr>
              <a:t>السلام</a:t>
            </a:r>
            <a:r>
              <a:rPr lang="fa-IR" sz="2800" dirty="0">
                <a:cs typeface="B Koodak" panose="00000700000000000000" pitchFamily="2" charset="-78"/>
              </a:rPr>
              <a:t> </a:t>
            </a:r>
            <a:r>
              <a:rPr lang="fa-IR" sz="2800" dirty="0" err="1">
                <a:cs typeface="B Koodak" panose="00000700000000000000" pitchFamily="2" charset="-78"/>
              </a:rPr>
              <a:t>گزندى</a:t>
            </a:r>
            <a:r>
              <a:rPr lang="fa-IR" sz="2800" dirty="0">
                <a:cs typeface="B Koodak" panose="00000700000000000000" pitchFamily="2" charset="-78"/>
              </a:rPr>
              <a:t> </a:t>
            </a:r>
            <a:r>
              <a:rPr lang="fa-IR" sz="2800" dirty="0" err="1">
                <a:cs typeface="B Koodak" panose="00000700000000000000" pitchFamily="2" charset="-78"/>
              </a:rPr>
              <a:t>نمى</a:t>
            </a:r>
            <a:r>
              <a:rPr lang="fa-IR" sz="2800" dirty="0">
                <a:cs typeface="B Koodak" panose="00000700000000000000" pitchFamily="2" charset="-78"/>
              </a:rPr>
              <a:t> رسانند.</a:t>
            </a:r>
            <a:br>
              <a:rPr lang="fa-IR" sz="2800" dirty="0">
                <a:cs typeface="B Koodak" panose="00000700000000000000" pitchFamily="2" charset="-78"/>
              </a:rPr>
            </a:br>
            <a:r>
              <a:rPr lang="fa-IR" sz="2800" dirty="0" err="1">
                <a:cs typeface="B Koodak" panose="00000700000000000000" pitchFamily="2" charset="-78"/>
              </a:rPr>
              <a:t>هنگامى</a:t>
            </a:r>
            <a:r>
              <a:rPr lang="fa-IR" sz="2800" dirty="0">
                <a:cs typeface="B Koodak" panose="00000700000000000000" pitchFamily="2" charset="-78"/>
              </a:rPr>
              <a:t>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زينب</a:t>
            </a:r>
            <a:r>
              <a:rPr lang="fa-IR" sz="2800" dirty="0">
                <a:cs typeface="B Koodak" panose="00000700000000000000" pitchFamily="2" charset="-78"/>
              </a:rPr>
              <a:t> </a:t>
            </a:r>
            <a:r>
              <a:rPr lang="fa-IR" sz="2800" dirty="0" err="1">
                <a:cs typeface="B Koodak" panose="00000700000000000000" pitchFamily="2" charset="-78"/>
              </a:rPr>
              <a:t>چنين</a:t>
            </a:r>
            <a:r>
              <a:rPr lang="fa-IR" sz="2800" dirty="0">
                <a:cs typeface="B Koodak" panose="00000700000000000000" pitchFamily="2" charset="-78"/>
              </a:rPr>
              <a:t> </a:t>
            </a:r>
            <a:r>
              <a:rPr lang="fa-IR" sz="2800" dirty="0" err="1">
                <a:cs typeface="B Koodak" panose="00000700000000000000" pitchFamily="2" charset="-78"/>
              </a:rPr>
              <a:t>مطلبى</a:t>
            </a:r>
            <a:r>
              <a:rPr lang="fa-IR" sz="2800" dirty="0">
                <a:cs typeface="B Koodak" panose="00000700000000000000" pitchFamily="2" charset="-78"/>
              </a:rPr>
              <a:t> را </a:t>
            </a:r>
            <a:r>
              <a:rPr lang="fa-IR" sz="2800" dirty="0" err="1">
                <a:cs typeface="B Koodak" panose="00000700000000000000" pitchFamily="2" charset="-78"/>
              </a:rPr>
              <a:t>شنيد</a:t>
            </a:r>
            <a:r>
              <a:rPr lang="fa-IR" sz="2800" dirty="0">
                <a:cs typeface="B Koodak" panose="00000700000000000000" pitchFamily="2" charset="-78"/>
              </a:rPr>
              <a:t>، گفت : </a:t>
            </a:r>
            <a:r>
              <a:rPr lang="fa-IR" sz="2800" dirty="0" err="1">
                <a:cs typeface="B Koodak" panose="00000700000000000000" pitchFamily="2" charset="-78"/>
              </a:rPr>
              <a:t>اوّل</a:t>
            </a:r>
            <a:r>
              <a:rPr lang="fa-IR" sz="2800" dirty="0">
                <a:cs typeface="B Koodak" panose="00000700000000000000" pitchFamily="2" charset="-78"/>
              </a:rPr>
              <a:t> خودت نزد </a:t>
            </a:r>
            <a:r>
              <a:rPr lang="fa-IR" sz="2800" dirty="0" err="1">
                <a:cs typeface="B Koodak" panose="00000700000000000000" pitchFamily="2" charset="-78"/>
              </a:rPr>
              <a:t>درّندگان</a:t>
            </a:r>
            <a:r>
              <a:rPr lang="fa-IR" sz="2800" dirty="0">
                <a:cs typeface="B Koodak" panose="00000700000000000000" pitchFamily="2" charset="-78"/>
              </a:rPr>
              <a:t> برو، اگر حقّ با تو بود </a:t>
            </a:r>
            <a:r>
              <a:rPr lang="fa-IR" sz="2800" dirty="0" err="1">
                <a:cs typeface="B Koodak" panose="00000700000000000000" pitchFamily="2" charset="-78"/>
              </a:rPr>
              <a:t>كه</a:t>
            </a:r>
            <a:r>
              <a:rPr lang="fa-IR" sz="2800" dirty="0">
                <a:cs typeface="B Koodak" panose="00000700000000000000" pitchFamily="2" charset="-78"/>
              </a:rPr>
              <a:t> سالم </a:t>
            </a:r>
            <a:r>
              <a:rPr lang="fa-IR" sz="2800" dirty="0" err="1">
                <a:cs typeface="B Koodak" panose="00000700000000000000" pitchFamily="2" charset="-78"/>
              </a:rPr>
              <a:t>بيرون</a:t>
            </a:r>
            <a:r>
              <a:rPr lang="fa-IR" sz="2800" dirty="0">
                <a:cs typeface="B Koodak" panose="00000700000000000000" pitchFamily="2" charset="-78"/>
              </a:rPr>
              <a:t>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آئى</a:t>
            </a:r>
            <a:r>
              <a:rPr lang="fa-IR" sz="2800" dirty="0">
                <a:cs typeface="B Koodak" panose="00000700000000000000" pitchFamily="2" charset="-78"/>
              </a:rPr>
              <a:t> </a:t>
            </a:r>
            <a:r>
              <a:rPr lang="fa-IR" sz="2800" dirty="0" smtClean="0">
                <a:cs typeface="B Koodak" panose="00000700000000000000" pitchFamily="2" charset="-78"/>
              </a:rPr>
              <a:t>.</a:t>
            </a:r>
          </a:p>
          <a:p>
            <a:pPr algn="just">
              <a:lnSpc>
                <a:spcPct val="150000"/>
              </a:lnSpc>
            </a:pPr>
            <a:r>
              <a:rPr lang="fa-IR" sz="2800" dirty="0" smtClean="0">
                <a:cs typeface="B Koodak" panose="00000700000000000000" pitchFamily="2" charset="-78"/>
              </a:rPr>
              <a:t>حضرت </a:t>
            </a:r>
            <a:r>
              <a:rPr lang="fa-IR" sz="2800" dirty="0">
                <a:cs typeface="B Koodak" panose="00000700000000000000" pitchFamily="2" charset="-78"/>
              </a:rPr>
              <a:t>بدون آن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سخنى</a:t>
            </a:r>
            <a:r>
              <a:rPr lang="fa-IR" sz="2800" dirty="0">
                <a:cs typeface="B Koodak" panose="00000700000000000000" pitchFamily="2" charset="-78"/>
              </a:rPr>
              <a:t> </a:t>
            </a:r>
            <a:r>
              <a:rPr lang="fa-IR" sz="2800" dirty="0" err="1">
                <a:cs typeface="B Koodak" panose="00000700000000000000" pitchFamily="2" charset="-78"/>
              </a:rPr>
              <a:t>بگويد</a:t>
            </a:r>
            <a:r>
              <a:rPr lang="fa-IR" sz="2800" dirty="0">
                <a:cs typeface="B Koodak" panose="00000700000000000000" pitchFamily="2" charset="-78"/>
              </a:rPr>
              <a:t> برخاست و به سمت </a:t>
            </a:r>
            <a:r>
              <a:rPr lang="fa-IR" sz="2800" dirty="0" err="1">
                <a:cs typeface="B Koodak" panose="00000700000000000000" pitchFamily="2" charset="-78"/>
              </a:rPr>
              <a:t>محلّى</a:t>
            </a:r>
            <a:r>
              <a:rPr lang="fa-IR" sz="2800" dirty="0">
                <a:cs typeface="B Koodak" panose="00000700000000000000" pitchFamily="2" charset="-78"/>
              </a:rPr>
              <a:t>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درّندگان</a:t>
            </a:r>
            <a:r>
              <a:rPr lang="fa-IR" sz="2800" dirty="0">
                <a:cs typeface="B Koodak" panose="00000700000000000000" pitchFamily="2" charset="-78"/>
              </a:rPr>
              <a:t> در آنجا جمع </a:t>
            </a:r>
            <a:r>
              <a:rPr lang="fa-IR" sz="2800" dirty="0" err="1">
                <a:cs typeface="B Koodak" panose="00000700000000000000" pitchFamily="2" charset="-78"/>
              </a:rPr>
              <a:t>آورى</a:t>
            </a:r>
            <a:r>
              <a:rPr lang="fa-IR" sz="2800" dirty="0">
                <a:cs typeface="B Koodak" panose="00000700000000000000" pitchFamily="2" charset="-78"/>
              </a:rPr>
              <a:t> شده و نگه </a:t>
            </a:r>
            <a:r>
              <a:rPr lang="fa-IR" sz="2800" dirty="0" err="1">
                <a:cs typeface="B Koodak" panose="00000700000000000000" pitchFamily="2" charset="-78"/>
              </a:rPr>
              <a:t>دارى</a:t>
            </a:r>
            <a:r>
              <a:rPr lang="fa-IR" sz="2800" dirty="0">
                <a:cs typeface="B Koodak" panose="00000700000000000000" pitchFamily="2" charset="-78"/>
              </a:rPr>
              <a:t> </a:t>
            </a:r>
            <a:r>
              <a:rPr lang="fa-IR" sz="2800" dirty="0" err="1">
                <a:cs typeface="B Koodak" panose="00000700000000000000" pitchFamily="2" charset="-78"/>
              </a:rPr>
              <a:t>مى</a:t>
            </a:r>
            <a:r>
              <a:rPr lang="fa-IR" sz="2800" dirty="0">
                <a:cs typeface="B Koodak" panose="00000700000000000000" pitchFamily="2" charset="-78"/>
              </a:rPr>
              <a:t> شدند، </a:t>
            </a:r>
            <a:r>
              <a:rPr lang="fa-IR" sz="2800" dirty="0" err="1">
                <a:cs typeface="B Koodak" panose="00000700000000000000" pitchFamily="2" charset="-78"/>
              </a:rPr>
              <a:t>حركت</a:t>
            </a:r>
            <a:r>
              <a:rPr lang="fa-IR" sz="2800" dirty="0">
                <a:cs typeface="B Koodak" panose="00000700000000000000" pitchFamily="2" charset="-78"/>
              </a:rPr>
              <a:t> </a:t>
            </a:r>
            <a:r>
              <a:rPr lang="fa-IR" sz="2800" dirty="0" err="1" smtClean="0">
                <a:cs typeface="B Koodak" panose="00000700000000000000" pitchFamily="2" charset="-78"/>
              </a:rPr>
              <a:t>نمود.ماءمون</a:t>
            </a:r>
            <a:r>
              <a:rPr lang="fa-IR" sz="2800" dirty="0" smtClean="0">
                <a:cs typeface="B Koodak" panose="00000700000000000000" pitchFamily="2" charset="-78"/>
              </a:rPr>
              <a:t> </a:t>
            </a:r>
            <a:r>
              <a:rPr lang="fa-IR" sz="2800" dirty="0">
                <a:cs typeface="B Koodak" panose="00000700000000000000" pitchFamily="2" charset="-78"/>
              </a:rPr>
              <a:t>به حضرت گفت : </a:t>
            </a:r>
            <a:r>
              <a:rPr lang="fa-IR" sz="2800" dirty="0" err="1">
                <a:cs typeface="B Koodak" panose="00000700000000000000" pitchFamily="2" charset="-78"/>
              </a:rPr>
              <a:t>ياابن</a:t>
            </a:r>
            <a:r>
              <a:rPr lang="fa-IR" sz="2800" dirty="0">
                <a:cs typeface="B Koodak" panose="00000700000000000000" pitchFamily="2" charset="-78"/>
              </a:rPr>
              <a:t> رسول </a:t>
            </a:r>
            <a:r>
              <a:rPr lang="fa-IR" sz="2800" dirty="0" err="1">
                <a:cs typeface="B Koodak" panose="00000700000000000000" pitchFamily="2" charset="-78"/>
              </a:rPr>
              <a:t>اللّه</a:t>
            </a:r>
            <a:r>
              <a:rPr lang="fa-IR" sz="2800" dirty="0">
                <a:cs typeface="B Koodak" panose="00000700000000000000" pitchFamily="2" charset="-78"/>
              </a:rPr>
              <a:t> ! </a:t>
            </a:r>
            <a:r>
              <a:rPr lang="fa-IR" sz="2800" dirty="0" err="1">
                <a:cs typeface="B Koodak" panose="00000700000000000000" pitchFamily="2" charset="-78"/>
              </a:rPr>
              <a:t>كجا</a:t>
            </a:r>
            <a:r>
              <a:rPr lang="fa-IR" sz="2800" dirty="0">
                <a:cs typeface="B Koodak" panose="00000700000000000000" pitchFamily="2" charset="-78"/>
              </a:rPr>
              <a:t>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روى</a:t>
            </a:r>
            <a:r>
              <a:rPr lang="fa-IR" sz="2800" dirty="0">
                <a:cs typeface="B Koodak" panose="00000700000000000000" pitchFamily="2" charset="-78"/>
              </a:rPr>
              <a:t> </a:t>
            </a:r>
            <a:r>
              <a:rPr lang="fa-IR" sz="2800" dirty="0" smtClean="0">
                <a:cs typeface="B Koodak" panose="00000700000000000000" pitchFamily="2" charset="-78"/>
              </a:rPr>
              <a:t>؟</a:t>
            </a:r>
          </a:p>
          <a:p>
            <a:pPr algn="just">
              <a:lnSpc>
                <a:spcPct val="150000"/>
              </a:lnSpc>
            </a:pPr>
            <a:r>
              <a:rPr lang="fa-IR" sz="2800" dirty="0" smtClean="0">
                <a:cs typeface="B Koodak" panose="00000700000000000000" pitchFamily="2" charset="-78"/>
              </a:rPr>
              <a:t>امام </a:t>
            </a:r>
            <a:r>
              <a:rPr lang="fa-IR" sz="2800" dirty="0" err="1">
                <a:cs typeface="B Koodak" panose="00000700000000000000" pitchFamily="2" charset="-78"/>
              </a:rPr>
              <a:t>عليه</a:t>
            </a:r>
            <a:r>
              <a:rPr lang="fa-IR" sz="2800" dirty="0">
                <a:cs typeface="B Koodak" panose="00000700000000000000" pitchFamily="2" charset="-78"/>
              </a:rPr>
              <a:t> </a:t>
            </a:r>
            <a:r>
              <a:rPr lang="fa-IR" sz="2800" dirty="0" err="1">
                <a:cs typeface="B Koodak" panose="00000700000000000000" pitchFamily="2" charset="-78"/>
              </a:rPr>
              <a:t>السلام</a:t>
            </a:r>
            <a:r>
              <a:rPr lang="fa-IR" sz="2800" dirty="0">
                <a:cs typeface="B Koodak" panose="00000700000000000000" pitchFamily="2" charset="-78"/>
              </a:rPr>
              <a:t> فرمود: سوگند به خدا، </a:t>
            </a:r>
            <a:r>
              <a:rPr lang="fa-IR" sz="2800" dirty="0" err="1">
                <a:cs typeface="B Koodak" panose="00000700000000000000" pitchFamily="2" charset="-78"/>
              </a:rPr>
              <a:t>بايد</a:t>
            </a:r>
            <a:r>
              <a:rPr lang="fa-IR" sz="2800" dirty="0">
                <a:cs typeface="B Koodak" panose="00000700000000000000" pitchFamily="2" charset="-78"/>
              </a:rPr>
              <a:t> نزد </a:t>
            </a:r>
            <a:r>
              <a:rPr lang="fa-IR" sz="2800" dirty="0" err="1">
                <a:cs typeface="B Koodak" panose="00000700000000000000" pitchFamily="2" charset="-78"/>
              </a:rPr>
              <a:t>درّندگان</a:t>
            </a:r>
            <a:r>
              <a:rPr lang="fa-IR" sz="2800" dirty="0">
                <a:cs typeface="B Koodak" panose="00000700000000000000" pitchFamily="2" charset="-78"/>
              </a:rPr>
              <a:t> بروم تا </a:t>
            </a:r>
            <a:r>
              <a:rPr lang="fa-IR" sz="2800" dirty="0" err="1">
                <a:cs typeface="B Koodak" panose="00000700000000000000" pitchFamily="2" charset="-78"/>
              </a:rPr>
              <a:t>حقيقت</a:t>
            </a:r>
            <a:r>
              <a:rPr lang="fa-IR" sz="2800" dirty="0">
                <a:cs typeface="B Koodak" panose="00000700000000000000" pitchFamily="2" charset="-78"/>
              </a:rPr>
              <a:t> امر ثابت گردد؛ پس </a:t>
            </a:r>
            <a:r>
              <a:rPr lang="fa-IR" sz="2800" dirty="0" err="1">
                <a:cs typeface="B Koodak" panose="00000700000000000000" pitchFamily="2" charset="-78"/>
              </a:rPr>
              <a:t>هنگامى</a:t>
            </a:r>
            <a:r>
              <a:rPr lang="fa-IR" sz="2800" dirty="0">
                <a:cs typeface="B Koodak" panose="00000700000000000000" pitchFamily="2" charset="-78"/>
              </a:rPr>
              <a:t> </a:t>
            </a:r>
            <a:r>
              <a:rPr lang="fa-IR" sz="2800" dirty="0" err="1">
                <a:cs typeface="B Koodak" panose="00000700000000000000" pitchFamily="2" charset="-78"/>
              </a:rPr>
              <a:t>كه</a:t>
            </a:r>
            <a:r>
              <a:rPr lang="fa-IR" sz="2800" dirty="0">
                <a:cs typeface="B Koodak" panose="00000700000000000000" pitchFamily="2" charset="-78"/>
              </a:rPr>
              <a:t> حضرت وارد آن </a:t>
            </a:r>
            <a:r>
              <a:rPr lang="fa-IR" sz="2800" dirty="0" err="1">
                <a:cs typeface="B Koodak" panose="00000700000000000000" pitchFamily="2" charset="-78"/>
              </a:rPr>
              <a:t>محلّ</a:t>
            </a:r>
            <a:r>
              <a:rPr lang="fa-IR" sz="2800" dirty="0">
                <a:cs typeface="B Koodak" panose="00000700000000000000" pitchFamily="2" charset="-78"/>
              </a:rPr>
              <a:t> شد و </a:t>
            </a:r>
            <a:r>
              <a:rPr lang="fa-IR" sz="2800" dirty="0" err="1">
                <a:cs typeface="B Koodak" panose="00000700000000000000" pitchFamily="2" charset="-78"/>
              </a:rPr>
              <a:t>نزديك</a:t>
            </a:r>
            <a:r>
              <a:rPr lang="fa-IR" sz="2800" dirty="0">
                <a:cs typeface="B Koodak" panose="00000700000000000000" pitchFamily="2" charset="-78"/>
              </a:rPr>
              <a:t> </a:t>
            </a:r>
            <a:r>
              <a:rPr lang="fa-IR" sz="2800" dirty="0" err="1">
                <a:cs typeface="B Koodak" panose="00000700000000000000" pitchFamily="2" charset="-78"/>
              </a:rPr>
              <a:t>درّندگان</a:t>
            </a:r>
            <a:r>
              <a:rPr lang="fa-IR" sz="2800" dirty="0">
                <a:cs typeface="B Koodak" panose="00000700000000000000" pitchFamily="2" charset="-78"/>
              </a:rPr>
              <a:t> </a:t>
            </a:r>
            <a:r>
              <a:rPr lang="fa-IR" sz="2800" dirty="0" err="1">
                <a:cs typeface="B Koodak" panose="00000700000000000000" pitchFamily="2" charset="-78"/>
              </a:rPr>
              <a:t>رسيد</a:t>
            </a:r>
            <a:r>
              <a:rPr lang="fa-IR" sz="2800" dirty="0">
                <a:cs typeface="B Koodak" panose="00000700000000000000" pitchFamily="2" charset="-78"/>
              </a:rPr>
              <a:t>، </a:t>
            </a:r>
            <a:r>
              <a:rPr lang="fa-IR" sz="2800" dirty="0" err="1">
                <a:cs typeface="B Koodak" panose="00000700000000000000" pitchFamily="2" charset="-78"/>
              </a:rPr>
              <a:t>تمامى</a:t>
            </a:r>
            <a:r>
              <a:rPr lang="fa-IR" sz="2800" dirty="0">
                <a:cs typeface="B Koodak" panose="00000700000000000000" pitchFamily="2" charset="-78"/>
              </a:rPr>
              <a:t> آن </a:t>
            </a:r>
            <a:r>
              <a:rPr lang="fa-IR" sz="2800" dirty="0" err="1">
                <a:cs typeface="B Koodak" panose="00000700000000000000" pitchFamily="2" charset="-78"/>
              </a:rPr>
              <a:t>حيوانات</a:t>
            </a:r>
            <a:r>
              <a:rPr lang="fa-IR" sz="2800" dirty="0">
                <a:cs typeface="B Koodak" panose="00000700000000000000" pitchFamily="2" charset="-78"/>
              </a:rPr>
              <a:t> متواضعانه </a:t>
            </a:r>
            <a:r>
              <a:rPr lang="fa-IR" sz="2800" dirty="0" err="1">
                <a:cs typeface="B Koodak" panose="00000700000000000000" pitchFamily="2" charset="-78"/>
              </a:rPr>
              <a:t>روى</a:t>
            </a:r>
            <a:r>
              <a:rPr lang="fa-IR" sz="2800" dirty="0">
                <a:cs typeface="B Koodak" panose="00000700000000000000" pitchFamily="2" charset="-78"/>
              </a:rPr>
              <a:t> </a:t>
            </a:r>
            <a:r>
              <a:rPr lang="fa-IR" sz="2800" dirty="0" err="1">
                <a:cs typeface="B Koodak" panose="00000700000000000000" pitchFamily="2" charset="-78"/>
              </a:rPr>
              <a:t>دُم</a:t>
            </a:r>
            <a:r>
              <a:rPr lang="fa-IR" sz="2800" dirty="0">
                <a:cs typeface="B Koodak" panose="00000700000000000000" pitchFamily="2" charset="-78"/>
              </a:rPr>
              <a:t> </a:t>
            </a:r>
            <a:r>
              <a:rPr lang="fa-IR" sz="2800" dirty="0" err="1">
                <a:cs typeface="B Koodak" panose="00000700000000000000" pitchFamily="2" charset="-78"/>
              </a:rPr>
              <a:t>هاى</a:t>
            </a:r>
            <a:r>
              <a:rPr lang="fa-IR" sz="2800" dirty="0">
                <a:cs typeface="B Koodak" panose="00000700000000000000" pitchFamily="2" charset="-78"/>
              </a:rPr>
              <a:t> خود نشستند و حضرت </a:t>
            </a:r>
            <a:r>
              <a:rPr lang="fa-IR" sz="2800" dirty="0" err="1">
                <a:cs typeface="B Koodak" panose="00000700000000000000" pitchFamily="2" charset="-78"/>
              </a:rPr>
              <a:t>كنار</a:t>
            </a:r>
            <a:r>
              <a:rPr lang="fa-IR" sz="2800" dirty="0">
                <a:cs typeface="B Koodak" panose="00000700000000000000" pitchFamily="2" charset="-78"/>
              </a:rPr>
              <a:t> </a:t>
            </a:r>
            <a:r>
              <a:rPr lang="fa-IR" sz="2800" dirty="0" err="1">
                <a:cs typeface="B Koodak" panose="00000700000000000000" pitchFamily="2" charset="-78"/>
              </a:rPr>
              <a:t>يكايك</a:t>
            </a:r>
            <a:r>
              <a:rPr lang="fa-IR" sz="2800" dirty="0">
                <a:cs typeface="B Koodak" panose="00000700000000000000" pitchFamily="2" charset="-78"/>
              </a:rPr>
              <a:t> آن ها آمد و </a:t>
            </a:r>
            <a:r>
              <a:rPr lang="fa-IR" sz="2800" dirty="0" err="1">
                <a:cs typeface="B Koodak" panose="00000700000000000000" pitchFamily="2" charset="-78"/>
              </a:rPr>
              <a:t>دستى</a:t>
            </a:r>
            <a:r>
              <a:rPr lang="fa-IR" sz="2800" dirty="0">
                <a:cs typeface="B Koodak" panose="00000700000000000000" pitchFamily="2" charset="-78"/>
              </a:rPr>
              <a:t> بر سرشان </a:t>
            </a:r>
            <a:r>
              <a:rPr lang="fa-IR" sz="2800" dirty="0" err="1">
                <a:cs typeface="B Koodak" panose="00000700000000000000" pitchFamily="2" charset="-78"/>
              </a:rPr>
              <a:t>كشيد</a:t>
            </a:r>
            <a:r>
              <a:rPr lang="fa-IR" sz="2800" dirty="0">
                <a:cs typeface="B Koodak" panose="00000700000000000000" pitchFamily="2" charset="-78"/>
              </a:rPr>
              <a:t> و آن ها را نوازش نمود و سپس با </a:t>
            </a:r>
            <a:r>
              <a:rPr lang="fa-IR" sz="2800" dirty="0" err="1">
                <a:cs typeface="B Koodak" panose="00000700000000000000" pitchFamily="2" charset="-78"/>
              </a:rPr>
              <a:t>سلامتى</a:t>
            </a:r>
            <a:r>
              <a:rPr lang="fa-IR" sz="2800" dirty="0">
                <a:cs typeface="B Koodak" panose="00000700000000000000" pitchFamily="2" charset="-78"/>
              </a:rPr>
              <a:t> خارج </a:t>
            </a:r>
            <a:r>
              <a:rPr lang="fa-IR" sz="2800" dirty="0" err="1">
                <a:cs typeface="B Koodak" panose="00000700000000000000" pitchFamily="2" charset="-78"/>
              </a:rPr>
              <a:t>گرديد</a:t>
            </a:r>
            <a:r>
              <a:rPr lang="fa-IR" sz="2800" dirty="0" smtClean="0">
                <a:cs typeface="B Koodak" panose="00000700000000000000" pitchFamily="2" charset="-78"/>
              </a:rPr>
              <a:t>.</a:t>
            </a:r>
          </a:p>
          <a:p>
            <a:pPr algn="just">
              <a:lnSpc>
                <a:spcPct val="150000"/>
              </a:lnSpc>
            </a:pPr>
            <a:endParaRPr lang="fa-IR" sz="2800" dirty="0">
              <a:cs typeface="B Koodak" panose="00000700000000000000" pitchFamily="2" charset="-78"/>
            </a:endParaRPr>
          </a:p>
        </p:txBody>
      </p:sp>
    </p:spTree>
    <p:extLst>
      <p:ext uri="{BB962C8B-B14F-4D97-AF65-F5344CB8AC3E}">
        <p14:creationId xmlns:p14="http://schemas.microsoft.com/office/powerpoint/2010/main" val="4320514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Rectangle 1"/>
          <p:cNvSpPr/>
          <p:nvPr/>
        </p:nvSpPr>
        <p:spPr>
          <a:xfrm>
            <a:off x="0" y="5350272"/>
            <a:ext cx="12192000" cy="523220"/>
          </a:xfrm>
          <a:prstGeom prst="rect">
            <a:avLst/>
          </a:prstGeom>
        </p:spPr>
        <p:txBody>
          <a:bodyPr wrap="square">
            <a:spAutoFit/>
          </a:bodyPr>
          <a:lstStyle/>
          <a:p>
            <a:pPr algn="ctr"/>
            <a:r>
              <a:rPr lang="fa-IR" sz="2800" dirty="0" err="1">
                <a:cs typeface="B Koodak" panose="00000700000000000000" pitchFamily="2" charset="-78"/>
              </a:rPr>
              <a:t>بحارالا</a:t>
            </a:r>
            <a:r>
              <a:rPr lang="fa-IR" sz="2800" dirty="0">
                <a:cs typeface="B Koodak" panose="00000700000000000000" pitchFamily="2" charset="-78"/>
              </a:rPr>
              <a:t> نوار: ج 49، ص 61، إ ثبات </a:t>
            </a:r>
            <a:r>
              <a:rPr lang="fa-IR" sz="2800" dirty="0" err="1">
                <a:cs typeface="B Koodak" panose="00000700000000000000" pitchFamily="2" charset="-78"/>
              </a:rPr>
              <a:t>الهداة</a:t>
            </a:r>
            <a:r>
              <a:rPr lang="fa-IR" sz="2800" dirty="0">
                <a:cs typeface="B Koodak" panose="00000700000000000000" pitchFamily="2" charset="-78"/>
              </a:rPr>
              <a:t> : ج 3، ص 313، </a:t>
            </a:r>
            <a:r>
              <a:rPr lang="fa-IR" sz="2800" dirty="0" err="1">
                <a:cs typeface="B Koodak" panose="00000700000000000000" pitchFamily="2" charset="-78"/>
              </a:rPr>
              <a:t>مدينة</a:t>
            </a:r>
            <a:r>
              <a:rPr lang="fa-IR" sz="2800" dirty="0">
                <a:cs typeface="B Koodak" panose="00000700000000000000" pitchFamily="2" charset="-78"/>
              </a:rPr>
              <a:t> </a:t>
            </a:r>
            <a:r>
              <a:rPr lang="fa-IR" sz="2800" dirty="0" err="1">
                <a:cs typeface="B Koodak" panose="00000700000000000000" pitchFamily="2" charset="-78"/>
              </a:rPr>
              <a:t>المعاجز</a:t>
            </a:r>
            <a:r>
              <a:rPr lang="fa-IR" sz="2800" dirty="0">
                <a:cs typeface="B Koodak" panose="00000700000000000000" pitchFamily="2" charset="-78"/>
              </a:rPr>
              <a:t>: ج 7، ص 240،</a:t>
            </a:r>
          </a:p>
        </p:txBody>
      </p:sp>
      <p:sp>
        <p:nvSpPr>
          <p:cNvPr id="4" name="Rectangle 3"/>
          <p:cNvSpPr/>
          <p:nvPr/>
        </p:nvSpPr>
        <p:spPr>
          <a:xfrm>
            <a:off x="0" y="366812"/>
            <a:ext cx="12020204" cy="3970318"/>
          </a:xfrm>
          <a:prstGeom prst="rect">
            <a:avLst/>
          </a:prstGeom>
        </p:spPr>
        <p:txBody>
          <a:bodyPr wrap="square">
            <a:spAutoFit/>
          </a:bodyPr>
          <a:lstStyle/>
          <a:p>
            <a:pPr algn="just">
              <a:lnSpc>
                <a:spcPct val="150000"/>
              </a:lnSpc>
            </a:pPr>
            <a:r>
              <a:rPr lang="fa-IR" sz="2800" dirty="0">
                <a:cs typeface="B Koodak" panose="00000700000000000000" pitchFamily="2" charset="-78"/>
              </a:rPr>
              <a:t>آن گاه به </a:t>
            </a:r>
            <a:r>
              <a:rPr lang="fa-IR" sz="2800" dirty="0" err="1">
                <a:cs typeface="B Koodak" panose="00000700000000000000" pitchFamily="2" charset="-78"/>
              </a:rPr>
              <a:t>خليفه</a:t>
            </a:r>
            <a:r>
              <a:rPr lang="fa-IR" sz="2800" dirty="0">
                <a:cs typeface="B Koodak" panose="00000700000000000000" pitchFamily="2" charset="-78"/>
              </a:rPr>
              <a:t> فرمود: </a:t>
            </a:r>
            <a:r>
              <a:rPr lang="fa-IR" sz="2800" dirty="0" err="1">
                <a:cs typeface="B Koodak" panose="00000700000000000000" pitchFamily="2" charset="-78"/>
              </a:rPr>
              <a:t>اكنون</a:t>
            </a:r>
            <a:r>
              <a:rPr lang="fa-IR" sz="2800" dirty="0">
                <a:cs typeface="B Koodak" panose="00000700000000000000" pitchFamily="2" charset="-78"/>
              </a:rPr>
              <a:t> </a:t>
            </a:r>
            <a:r>
              <a:rPr lang="fa-IR" sz="2800" dirty="0" err="1">
                <a:cs typeface="B Koodak" panose="00000700000000000000" pitchFamily="2" charset="-78"/>
              </a:rPr>
              <a:t>اين</a:t>
            </a:r>
            <a:r>
              <a:rPr lang="fa-IR" sz="2800" dirty="0">
                <a:cs typeface="B Koodak" panose="00000700000000000000" pitchFamily="2" charset="-78"/>
              </a:rPr>
              <a:t> </a:t>
            </a:r>
            <a:r>
              <a:rPr lang="fa-IR" sz="2800" dirty="0" err="1">
                <a:cs typeface="B Koodak" panose="00000700000000000000" pitchFamily="2" charset="-78"/>
              </a:rPr>
              <a:t>زنِ</a:t>
            </a:r>
            <a:r>
              <a:rPr lang="fa-IR" sz="2800" dirty="0">
                <a:cs typeface="B Koodak" panose="00000700000000000000" pitchFamily="2" charset="-78"/>
              </a:rPr>
              <a:t> دروغ گو را نزد آن ها بفرست تا دروغ او </a:t>
            </a:r>
            <a:r>
              <a:rPr lang="fa-IR" sz="2800" dirty="0" err="1">
                <a:cs typeface="B Koodak" panose="00000700000000000000" pitchFamily="2" charset="-78"/>
              </a:rPr>
              <a:t>براى</a:t>
            </a:r>
            <a:r>
              <a:rPr lang="fa-IR" sz="2800" dirty="0">
                <a:cs typeface="B Koodak" panose="00000700000000000000" pitchFamily="2" charset="-78"/>
              </a:rPr>
              <a:t> عموم روشن گردد.</a:t>
            </a:r>
            <a:br>
              <a:rPr lang="fa-IR" sz="2800" dirty="0">
                <a:cs typeface="B Koodak" panose="00000700000000000000" pitchFamily="2" charset="-78"/>
              </a:rPr>
            </a:br>
            <a:r>
              <a:rPr lang="fa-IR" sz="2800" dirty="0">
                <a:cs typeface="B Koodak" panose="00000700000000000000" pitchFamily="2" charset="-78"/>
              </a:rPr>
              <a:t>و چون </a:t>
            </a:r>
            <a:r>
              <a:rPr lang="fa-IR" sz="2800" dirty="0" smtClean="0">
                <a:cs typeface="B Koodak" panose="00000700000000000000" pitchFamily="2" charset="-78"/>
              </a:rPr>
              <a:t>مأمون </a:t>
            </a:r>
            <a:r>
              <a:rPr lang="fa-IR" sz="2800" dirty="0">
                <a:cs typeface="B Koodak" panose="00000700000000000000" pitchFamily="2" charset="-78"/>
              </a:rPr>
              <a:t>از آن زن خواست تا به سمت </a:t>
            </a:r>
            <a:r>
              <a:rPr lang="fa-IR" sz="2800" dirty="0" err="1">
                <a:cs typeface="B Koodak" panose="00000700000000000000" pitchFamily="2" charset="-78"/>
              </a:rPr>
              <a:t>درّندگان</a:t>
            </a:r>
            <a:r>
              <a:rPr lang="fa-IR" sz="2800" dirty="0">
                <a:cs typeface="B Koodak" panose="00000700000000000000" pitchFamily="2" charset="-78"/>
              </a:rPr>
              <a:t> برود؛ زن </a:t>
            </a:r>
            <a:r>
              <a:rPr lang="fa-IR" sz="2800" dirty="0" err="1">
                <a:cs typeface="B Koodak" panose="00000700000000000000" pitchFamily="2" charset="-78"/>
              </a:rPr>
              <a:t>ملتمسانه</a:t>
            </a:r>
            <a:r>
              <a:rPr lang="fa-IR" sz="2800" dirty="0">
                <a:cs typeface="B Koodak" panose="00000700000000000000" pitchFamily="2" charset="-78"/>
              </a:rPr>
              <a:t> از رفتن به آن </a:t>
            </a:r>
            <a:r>
              <a:rPr lang="fa-IR" sz="2800" dirty="0" smtClean="0">
                <a:cs typeface="B Koodak" panose="00000700000000000000" pitchFamily="2" charset="-78"/>
              </a:rPr>
              <a:t>محل </a:t>
            </a:r>
            <a:r>
              <a:rPr lang="fa-IR" sz="2800" dirty="0" err="1" smtClean="0">
                <a:cs typeface="B Koodak" panose="00000700000000000000" pitchFamily="2" charset="-78"/>
              </a:rPr>
              <a:t>خوددارى</a:t>
            </a:r>
            <a:r>
              <a:rPr lang="fa-IR" sz="2800" dirty="0" smtClean="0">
                <a:cs typeface="B Koodak" panose="00000700000000000000" pitchFamily="2" charset="-78"/>
              </a:rPr>
              <a:t> </a:t>
            </a:r>
            <a:r>
              <a:rPr lang="fa-IR" sz="2800" dirty="0" err="1">
                <a:cs typeface="B Koodak" panose="00000700000000000000" pitchFamily="2" charset="-78"/>
              </a:rPr>
              <a:t>مى</a:t>
            </a:r>
            <a:r>
              <a:rPr lang="fa-IR" sz="2800" dirty="0">
                <a:cs typeface="B Koodak" panose="00000700000000000000" pitchFamily="2" charset="-78"/>
              </a:rPr>
              <a:t> </a:t>
            </a:r>
            <a:r>
              <a:rPr lang="fa-IR" sz="2800" dirty="0" err="1">
                <a:cs typeface="B Koodak" panose="00000700000000000000" pitchFamily="2" charset="-78"/>
              </a:rPr>
              <a:t>كرد</a:t>
            </a:r>
            <a:r>
              <a:rPr lang="fa-IR" sz="2800" dirty="0">
                <a:cs typeface="B Koodak" panose="00000700000000000000" pitchFamily="2" charset="-78"/>
              </a:rPr>
              <a:t>، تا آن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خليفه</a:t>
            </a:r>
            <a:r>
              <a:rPr lang="fa-IR" sz="2800" dirty="0">
                <a:cs typeface="B Koodak" panose="00000700000000000000" pitchFamily="2" charset="-78"/>
              </a:rPr>
              <a:t> دستور داد تا او را به اجبار وارد آن </a:t>
            </a:r>
            <a:r>
              <a:rPr lang="fa-IR" sz="2800" dirty="0" smtClean="0">
                <a:cs typeface="B Koodak" panose="00000700000000000000" pitchFamily="2" charset="-78"/>
              </a:rPr>
              <a:t>محل </a:t>
            </a:r>
            <a:r>
              <a:rPr lang="fa-IR" sz="2800" dirty="0" err="1" smtClean="0">
                <a:cs typeface="B Koodak" panose="00000700000000000000" pitchFamily="2" charset="-78"/>
              </a:rPr>
              <a:t>كرده</a:t>
            </a:r>
            <a:r>
              <a:rPr lang="fa-IR" sz="2800" dirty="0" smtClean="0">
                <a:cs typeface="B Koodak" panose="00000700000000000000" pitchFamily="2" charset="-78"/>
              </a:rPr>
              <a:t> </a:t>
            </a:r>
            <a:r>
              <a:rPr lang="fa-IR" sz="2800" dirty="0">
                <a:cs typeface="B Koodak" panose="00000700000000000000" pitchFamily="2" charset="-78"/>
              </a:rPr>
              <a:t>و </a:t>
            </a:r>
            <a:r>
              <a:rPr lang="fa-IR" sz="2800" dirty="0" err="1">
                <a:cs typeface="B Koodak" panose="00000700000000000000" pitchFamily="2" charset="-78"/>
              </a:rPr>
              <a:t>رهايش</a:t>
            </a:r>
            <a:r>
              <a:rPr lang="fa-IR" sz="2800" dirty="0">
                <a:cs typeface="B Koodak" panose="00000700000000000000" pitchFamily="2" charset="-78"/>
              </a:rPr>
              <a:t> </a:t>
            </a:r>
            <a:r>
              <a:rPr lang="fa-IR" sz="2800" dirty="0" err="1">
                <a:cs typeface="B Koodak" panose="00000700000000000000" pitchFamily="2" charset="-78"/>
              </a:rPr>
              <a:t>نمايند</a:t>
            </a:r>
            <a:r>
              <a:rPr lang="fa-IR" sz="2800" dirty="0" smtClean="0">
                <a:cs typeface="B Koodak" panose="00000700000000000000" pitchFamily="2" charset="-78"/>
              </a:rPr>
              <a:t>.</a:t>
            </a:r>
          </a:p>
          <a:p>
            <a:pPr algn="just">
              <a:lnSpc>
                <a:spcPct val="150000"/>
              </a:lnSpc>
            </a:pPr>
            <a:r>
              <a:rPr lang="fa-IR" sz="2800" dirty="0" smtClean="0">
                <a:cs typeface="B Koodak" panose="00000700000000000000" pitchFamily="2" charset="-78"/>
              </a:rPr>
              <a:t>با </a:t>
            </a:r>
            <a:r>
              <a:rPr lang="fa-IR" sz="2800" dirty="0">
                <a:cs typeface="B Koodak" panose="00000700000000000000" pitchFamily="2" charset="-78"/>
              </a:rPr>
              <a:t>ورود </a:t>
            </a:r>
            <a:r>
              <a:rPr lang="fa-IR" sz="2800" dirty="0" err="1">
                <a:cs typeface="B Koodak" panose="00000700000000000000" pitchFamily="2" charset="-78"/>
              </a:rPr>
              <a:t>زينب</a:t>
            </a:r>
            <a:r>
              <a:rPr lang="fa-IR" sz="2800" dirty="0">
                <a:cs typeface="B Koodak" panose="00000700000000000000" pitchFamily="2" charset="-78"/>
              </a:rPr>
              <a:t> به داخل آن </a:t>
            </a:r>
            <a:r>
              <a:rPr lang="fa-IR" sz="2800" dirty="0" smtClean="0">
                <a:cs typeface="B Koodak" panose="00000700000000000000" pitchFamily="2" charset="-78"/>
              </a:rPr>
              <a:t>محل، </a:t>
            </a:r>
            <a:r>
              <a:rPr lang="fa-IR" sz="2800" dirty="0" err="1">
                <a:cs typeface="B Koodak" panose="00000700000000000000" pitchFamily="2" charset="-78"/>
              </a:rPr>
              <a:t>درّندگان</a:t>
            </a:r>
            <a:r>
              <a:rPr lang="fa-IR" sz="2800" dirty="0">
                <a:cs typeface="B Koodak" panose="00000700000000000000" pitchFamily="2" charset="-78"/>
              </a:rPr>
              <a:t> از هر طرف حمله </a:t>
            </a:r>
            <a:r>
              <a:rPr lang="fa-IR" sz="2800" dirty="0" err="1">
                <a:cs typeface="B Koodak" panose="00000700000000000000" pitchFamily="2" charset="-78"/>
              </a:rPr>
              <a:t>كرده</a:t>
            </a:r>
            <a:r>
              <a:rPr lang="fa-IR" sz="2800" dirty="0">
                <a:cs typeface="B Koodak" panose="00000700000000000000" pitchFamily="2" charset="-78"/>
              </a:rPr>
              <a:t> و او را </a:t>
            </a:r>
            <a:r>
              <a:rPr lang="fa-IR" sz="2800" dirty="0" err="1">
                <a:cs typeface="B Koodak" panose="00000700000000000000" pitchFamily="2" charset="-78"/>
              </a:rPr>
              <a:t>دريدند</a:t>
            </a:r>
            <a:r>
              <a:rPr lang="fa-IR" sz="2800" dirty="0">
                <a:cs typeface="B Koodak" panose="00000700000000000000" pitchFamily="2" charset="-78"/>
              </a:rPr>
              <a:t> و بدون آن </a:t>
            </a:r>
            <a:r>
              <a:rPr lang="fa-IR" sz="2800" dirty="0" err="1">
                <a:cs typeface="B Koodak" panose="00000700000000000000" pitchFamily="2" charset="-78"/>
              </a:rPr>
              <a:t>كه</a:t>
            </a:r>
            <a:r>
              <a:rPr lang="fa-IR" sz="2800" dirty="0">
                <a:cs typeface="B Koodak" panose="00000700000000000000" pitchFamily="2" charset="-78"/>
              </a:rPr>
              <a:t> </a:t>
            </a:r>
            <a:r>
              <a:rPr lang="fa-IR" sz="2800" dirty="0" err="1">
                <a:cs typeface="B Koodak" panose="00000700000000000000" pitchFamily="2" charset="-78"/>
              </a:rPr>
              <a:t>خونى</a:t>
            </a:r>
            <a:r>
              <a:rPr lang="fa-IR" sz="2800" dirty="0">
                <a:cs typeface="B Koodak" panose="00000700000000000000" pitchFamily="2" charset="-78"/>
              </a:rPr>
              <a:t> بر </a:t>
            </a:r>
            <a:r>
              <a:rPr lang="fa-IR" sz="2800" dirty="0" err="1">
                <a:cs typeface="B Koodak" panose="00000700000000000000" pitchFamily="2" charset="-78"/>
              </a:rPr>
              <a:t>زمين</a:t>
            </a:r>
            <a:r>
              <a:rPr lang="fa-IR" sz="2800" dirty="0">
                <a:cs typeface="B Koodak" panose="00000700000000000000" pitchFamily="2" charset="-78"/>
              </a:rPr>
              <a:t> </a:t>
            </a:r>
            <a:r>
              <a:rPr lang="fa-IR" sz="2800" dirty="0" err="1">
                <a:cs typeface="B Koodak" panose="00000700000000000000" pitchFamily="2" charset="-78"/>
              </a:rPr>
              <a:t>ريخته</a:t>
            </a:r>
            <a:r>
              <a:rPr lang="fa-IR" sz="2800" dirty="0">
                <a:cs typeface="B Koodak" panose="00000700000000000000" pitchFamily="2" charset="-78"/>
              </a:rPr>
              <a:t> شود، </a:t>
            </a:r>
            <a:r>
              <a:rPr lang="fa-IR" sz="2800" dirty="0" err="1">
                <a:cs typeface="B Koodak" panose="00000700000000000000" pitchFamily="2" charset="-78"/>
              </a:rPr>
              <a:t>نابودش</a:t>
            </a:r>
            <a:r>
              <a:rPr lang="fa-IR" sz="2800" dirty="0">
                <a:cs typeface="B Koodak" panose="00000700000000000000" pitchFamily="2" charset="-78"/>
              </a:rPr>
              <a:t> </a:t>
            </a:r>
            <a:r>
              <a:rPr lang="fa-IR" sz="2800" dirty="0" err="1">
                <a:cs typeface="B Koodak" panose="00000700000000000000" pitchFamily="2" charset="-78"/>
              </a:rPr>
              <a:t>كردند</a:t>
            </a:r>
            <a:r>
              <a:rPr lang="fa-IR" sz="2800" dirty="0">
                <a:cs typeface="B Koodak" panose="00000700000000000000" pitchFamily="2" charset="-78"/>
              </a:rPr>
              <a:t> و به عنوان </a:t>
            </a:r>
            <a:r>
              <a:rPr lang="fa-IR" sz="2800" dirty="0" err="1">
                <a:cs typeface="B Koodak" panose="00000700000000000000" pitchFamily="2" charset="-78"/>
              </a:rPr>
              <a:t>زينب</a:t>
            </a:r>
            <a:r>
              <a:rPr lang="fa-IR" sz="2800" dirty="0">
                <a:cs typeface="B Koodak" panose="00000700000000000000" pitchFamily="2" charset="-78"/>
              </a:rPr>
              <a:t> </a:t>
            </a:r>
            <a:r>
              <a:rPr lang="fa-IR" sz="2800" dirty="0" err="1">
                <a:cs typeface="B Koodak" panose="00000700000000000000" pitchFamily="2" charset="-78"/>
              </a:rPr>
              <a:t>كذّابه</a:t>
            </a:r>
            <a:r>
              <a:rPr lang="fa-IR" sz="2800" dirty="0">
                <a:cs typeface="B Koodak" panose="00000700000000000000" pitchFamily="2" charset="-78"/>
              </a:rPr>
              <a:t> معروف </a:t>
            </a:r>
            <a:r>
              <a:rPr lang="fa-IR" sz="2800" dirty="0" err="1">
                <a:cs typeface="B Koodak" panose="00000700000000000000" pitchFamily="2" charset="-78"/>
              </a:rPr>
              <a:t>گرديد</a:t>
            </a:r>
            <a:endParaRPr lang="fa-IR" sz="2800" dirty="0"/>
          </a:p>
        </p:txBody>
      </p:sp>
    </p:spTree>
    <p:extLst>
      <p:ext uri="{BB962C8B-B14F-4D97-AF65-F5344CB8AC3E}">
        <p14:creationId xmlns:p14="http://schemas.microsoft.com/office/powerpoint/2010/main" val="1422056455"/>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p:cNvSpPr/>
          <p:nvPr/>
        </p:nvSpPr>
        <p:spPr>
          <a:xfrm rot="19758507">
            <a:off x="9576905" y="3622631"/>
            <a:ext cx="2173993" cy="1323439"/>
          </a:xfrm>
          <a:prstGeom prst="rect">
            <a:avLst/>
          </a:prstGeom>
          <a:noFill/>
        </p:spPr>
        <p:txBody>
          <a:bodyPr wrap="none" lIns="91440" tIns="45720" rIns="91440" bIns="45720">
            <a:spAutoFit/>
          </a:bodyPr>
          <a:lstStyle/>
          <a:p>
            <a:pPr algn="ctr"/>
            <a:r>
              <a:rPr lang="fa-IR" sz="8000" dirty="0" smtClean="0">
                <a:ln w="0"/>
                <a:effectLst>
                  <a:outerShdw blurRad="38100" dist="19050" dir="2700000" algn="tl" rotWithShape="0">
                    <a:schemeClr val="dk1">
                      <a:alpha val="40000"/>
                    </a:schemeClr>
                  </a:outerShdw>
                </a:effectLst>
                <a:cs typeface="B Morvarid" panose="00000400000000000000" pitchFamily="2" charset="-78"/>
              </a:rPr>
              <a:t>پایان</a:t>
            </a:r>
            <a:endParaRPr lang="en-US" sz="8000" dirty="0">
              <a:ln w="0"/>
              <a:effectLst>
                <a:outerShdw blurRad="38100" dist="19050" dir="2700000" algn="tl" rotWithShape="0">
                  <a:schemeClr val="dk1">
                    <a:alpha val="40000"/>
                  </a:schemeClr>
                </a:outerShdw>
              </a:effectLst>
              <a:cs typeface="B Morvarid" panose="00000400000000000000" pitchFamily="2" charset="-78"/>
            </a:endParaRPr>
          </a:p>
        </p:txBody>
      </p:sp>
    </p:spTree>
    <p:extLst>
      <p:ext uri="{BB962C8B-B14F-4D97-AF65-F5344CB8AC3E}">
        <p14:creationId xmlns:p14="http://schemas.microsoft.com/office/powerpoint/2010/main" val="1310534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056"/>
            <a:ext cx="12192000" cy="6932056"/>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427" y="274232"/>
            <a:ext cx="8573146" cy="1487839"/>
          </a:xfrm>
          <a:prstGeom prst="rect">
            <a:avLst/>
          </a:prstGeom>
        </p:spPr>
      </p:pic>
      <p:sp>
        <p:nvSpPr>
          <p:cNvPr id="28" name="Rectangle 27"/>
          <p:cNvSpPr/>
          <p:nvPr/>
        </p:nvSpPr>
        <p:spPr>
          <a:xfrm>
            <a:off x="3536645" y="725765"/>
            <a:ext cx="5118710" cy="584775"/>
          </a:xfrm>
          <a:prstGeom prst="rect">
            <a:avLst/>
          </a:prstGeom>
        </p:spPr>
        <p:txBody>
          <a:bodyPr wrap="none">
            <a:spAutoFit/>
          </a:bodyPr>
          <a:lstStyle/>
          <a:p>
            <a:r>
              <a:rPr lang="fa-IR" sz="3200" dirty="0" smtClean="0">
                <a:cs typeface="B Koodak" panose="00000700000000000000" pitchFamily="2" charset="-78"/>
              </a:rPr>
              <a:t>ایران در </a:t>
            </a:r>
            <a:r>
              <a:rPr lang="fa-IR" sz="3200" dirty="0" err="1" smtClean="0">
                <a:cs typeface="B Koodak" panose="00000700000000000000" pitchFamily="2" charset="-78"/>
              </a:rPr>
              <a:t>آستانۀ</a:t>
            </a:r>
            <a:r>
              <a:rPr lang="fa-IR" sz="3200" dirty="0" smtClean="0">
                <a:cs typeface="B Koodak" panose="00000700000000000000" pitchFamily="2" charset="-78"/>
              </a:rPr>
              <a:t> </a:t>
            </a:r>
            <a:r>
              <a:rPr lang="fa-IR" sz="3200" dirty="0" err="1" smtClean="0">
                <a:cs typeface="B Koodak" panose="00000700000000000000" pitchFamily="2" charset="-78"/>
              </a:rPr>
              <a:t>حملۀ</a:t>
            </a:r>
            <a:r>
              <a:rPr lang="fa-IR" sz="3200" dirty="0" smtClean="0">
                <a:cs typeface="B Koodak" panose="00000700000000000000" pitchFamily="2" charset="-78"/>
              </a:rPr>
              <a:t> اعراب مسلمان</a:t>
            </a:r>
            <a:endParaRPr lang="fa-IR" sz="3200" dirty="0"/>
          </a:p>
        </p:txBody>
      </p:sp>
      <p:sp>
        <p:nvSpPr>
          <p:cNvPr id="5" name="Rectangle 4"/>
          <p:cNvSpPr/>
          <p:nvPr/>
        </p:nvSpPr>
        <p:spPr>
          <a:xfrm>
            <a:off x="3743433" y="2350504"/>
            <a:ext cx="4911922" cy="584775"/>
          </a:xfrm>
          <a:prstGeom prst="rect">
            <a:avLst/>
          </a:prstGeom>
        </p:spPr>
        <p:txBody>
          <a:bodyPr wrap="none">
            <a:spAutoFit/>
          </a:bodyPr>
          <a:lstStyle/>
          <a:p>
            <a:r>
              <a:rPr lang="fa-IR" sz="3200" dirty="0" smtClean="0">
                <a:cs typeface="B Koodak" panose="00000700000000000000" pitchFamily="2" charset="-78"/>
              </a:rPr>
              <a:t>قتل خسروپرویز به دست پسر خود</a:t>
            </a:r>
            <a:endParaRPr lang="fa-IR" sz="3200" dirty="0"/>
          </a:p>
        </p:txBody>
      </p:sp>
      <p:grpSp>
        <p:nvGrpSpPr>
          <p:cNvPr id="3" name="Group 2"/>
          <p:cNvGrpSpPr/>
          <p:nvPr/>
        </p:nvGrpSpPr>
        <p:grpSpPr>
          <a:xfrm>
            <a:off x="3379551" y="2935279"/>
            <a:ext cx="5432898" cy="1169550"/>
            <a:chOff x="3379551" y="2935279"/>
            <a:chExt cx="5432898" cy="116955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669" y="2935279"/>
              <a:ext cx="171450" cy="428625"/>
            </a:xfrm>
            <a:prstGeom prst="rect">
              <a:avLst/>
            </a:prstGeom>
          </p:spPr>
        </p:pic>
        <p:sp>
          <p:nvSpPr>
            <p:cNvPr id="7" name="Rectangle 6"/>
            <p:cNvSpPr/>
            <p:nvPr/>
          </p:nvSpPr>
          <p:spPr>
            <a:xfrm>
              <a:off x="3379551" y="3520054"/>
              <a:ext cx="5432898" cy="584775"/>
            </a:xfrm>
            <a:prstGeom prst="rect">
              <a:avLst/>
            </a:prstGeom>
          </p:spPr>
          <p:txBody>
            <a:bodyPr wrap="none">
              <a:spAutoFit/>
            </a:bodyPr>
            <a:lstStyle/>
            <a:p>
              <a:r>
                <a:rPr lang="fa-IR" sz="3200" dirty="0" smtClean="0">
                  <a:cs typeface="B Koodak" panose="00000700000000000000" pitchFamily="2" charset="-78"/>
                </a:rPr>
                <a:t>رقابت و دشمنی در درون دربار ساسانی</a:t>
              </a:r>
              <a:endParaRPr lang="fa-IR" sz="3200" dirty="0"/>
            </a:p>
          </p:txBody>
        </p:sp>
      </p:grpSp>
      <p:grpSp>
        <p:nvGrpSpPr>
          <p:cNvPr id="4" name="Group 3"/>
          <p:cNvGrpSpPr/>
          <p:nvPr/>
        </p:nvGrpSpPr>
        <p:grpSpPr>
          <a:xfrm>
            <a:off x="2400918" y="4124202"/>
            <a:ext cx="7596952" cy="1357212"/>
            <a:chOff x="2400918" y="4124202"/>
            <a:chExt cx="7596952" cy="1357212"/>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669" y="4124202"/>
              <a:ext cx="171450" cy="428625"/>
            </a:xfrm>
            <a:prstGeom prst="rect">
              <a:avLst/>
            </a:prstGeom>
          </p:spPr>
        </p:pic>
        <p:sp>
          <p:nvSpPr>
            <p:cNvPr id="9" name="Rectangle 8"/>
            <p:cNvSpPr/>
            <p:nvPr/>
          </p:nvSpPr>
          <p:spPr>
            <a:xfrm>
              <a:off x="2400918" y="4896639"/>
              <a:ext cx="7596952" cy="584775"/>
            </a:xfrm>
            <a:prstGeom prst="rect">
              <a:avLst/>
            </a:prstGeom>
          </p:spPr>
          <p:txBody>
            <a:bodyPr wrap="none">
              <a:spAutoFit/>
            </a:bodyPr>
            <a:lstStyle/>
            <a:p>
              <a:r>
                <a:rPr lang="fa-IR" sz="3200" dirty="0" smtClean="0">
                  <a:cs typeface="B Koodak" panose="00000700000000000000" pitchFamily="2" charset="-78"/>
                </a:rPr>
                <a:t>در مدت 4 سال بیش از 10 نفر بر تخت شاهی نشستند.</a:t>
              </a:r>
              <a:endParaRPr lang="fa-IR" sz="3200" dirty="0"/>
            </a:p>
          </p:txBody>
        </p:sp>
      </p:gr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80045" y="2805679"/>
            <a:ext cx="1428750" cy="1428750"/>
          </a:xfrm>
          <a:prstGeom prst="rect">
            <a:avLst/>
          </a:prstGeom>
        </p:spPr>
      </p:pic>
    </p:spTree>
    <p:extLst>
      <p:ext uri="{BB962C8B-B14F-4D97-AF65-F5344CB8AC3E}">
        <p14:creationId xmlns:p14="http://schemas.microsoft.com/office/powerpoint/2010/main" val="402340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2376071" y="552701"/>
            <a:ext cx="7439858" cy="584775"/>
          </a:xfrm>
          <a:prstGeom prst="rect">
            <a:avLst/>
          </a:prstGeom>
        </p:spPr>
        <p:txBody>
          <a:bodyPr wrap="none">
            <a:spAutoFit/>
          </a:bodyPr>
          <a:lstStyle/>
          <a:p>
            <a:r>
              <a:rPr lang="fa-IR" sz="3200" dirty="0" smtClean="0">
                <a:cs typeface="B Koodak" panose="00000700000000000000" pitchFamily="2" charset="-78"/>
              </a:rPr>
              <a:t>شورش فرماندهان </a:t>
            </a:r>
            <a:r>
              <a:rPr lang="fa-IR" sz="3200" dirty="0" err="1" smtClean="0">
                <a:cs typeface="B Koodak" panose="00000700000000000000" pitchFamily="2" charset="-78"/>
              </a:rPr>
              <a:t>ودخالت</a:t>
            </a:r>
            <a:r>
              <a:rPr lang="fa-IR" sz="3200" dirty="0" smtClean="0">
                <a:cs typeface="B Koodak" panose="00000700000000000000" pitchFamily="2" charset="-78"/>
              </a:rPr>
              <a:t> آنها در رقابت های سیاسی</a:t>
            </a:r>
            <a:endParaRPr lang="fa-IR" sz="3200" dirty="0"/>
          </a:p>
        </p:txBody>
      </p:sp>
      <p:grpSp>
        <p:nvGrpSpPr>
          <p:cNvPr id="8" name="Group 7"/>
          <p:cNvGrpSpPr/>
          <p:nvPr/>
        </p:nvGrpSpPr>
        <p:grpSpPr>
          <a:xfrm>
            <a:off x="3037310" y="1261552"/>
            <a:ext cx="6117380" cy="1013400"/>
            <a:chOff x="3037310" y="1261552"/>
            <a:chExt cx="6117380" cy="1013400"/>
          </a:xfrm>
        </p:grpSpPr>
        <p:sp>
          <p:nvSpPr>
            <p:cNvPr id="4" name="Rectangle 3"/>
            <p:cNvSpPr/>
            <p:nvPr/>
          </p:nvSpPr>
          <p:spPr>
            <a:xfrm>
              <a:off x="3037310" y="1690177"/>
              <a:ext cx="6117380" cy="584775"/>
            </a:xfrm>
            <a:prstGeom prst="rect">
              <a:avLst/>
            </a:prstGeom>
          </p:spPr>
          <p:txBody>
            <a:bodyPr wrap="none">
              <a:spAutoFit/>
            </a:bodyPr>
            <a:lstStyle/>
            <a:p>
              <a:r>
                <a:rPr lang="fa-IR" sz="3200" dirty="0" smtClean="0">
                  <a:cs typeface="B Koodak" panose="00000700000000000000" pitchFamily="2" charset="-78"/>
                </a:rPr>
                <a:t>تضعیف </a:t>
              </a:r>
              <a:r>
                <a:rPr lang="fa-IR" sz="3200" dirty="0" err="1" smtClean="0">
                  <a:cs typeface="B Koodak" panose="00000700000000000000" pitchFamily="2" charset="-78"/>
                </a:rPr>
                <a:t>روحیۀ</a:t>
              </a:r>
              <a:r>
                <a:rPr lang="fa-IR" sz="3200" dirty="0" smtClean="0">
                  <a:cs typeface="B Koodak" panose="00000700000000000000" pitchFamily="2" charset="-78"/>
                </a:rPr>
                <a:t> سپاهیان و کاهش توان جنگی</a:t>
              </a:r>
              <a:endParaRPr lang="fa-IR"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61552"/>
              <a:ext cx="171450" cy="428625"/>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8852" y="2890125"/>
            <a:ext cx="4829175" cy="752475"/>
          </a:xfrm>
          <a:prstGeom prst="rect">
            <a:avLst/>
          </a:prstGeom>
        </p:spPr>
      </p:pic>
      <p:sp>
        <p:nvSpPr>
          <p:cNvPr id="9" name="Rectangle 8"/>
          <p:cNvSpPr/>
          <p:nvPr/>
        </p:nvSpPr>
        <p:spPr>
          <a:xfrm>
            <a:off x="3603970" y="4111451"/>
            <a:ext cx="4984057" cy="584775"/>
          </a:xfrm>
          <a:prstGeom prst="rect">
            <a:avLst/>
          </a:prstGeom>
        </p:spPr>
        <p:txBody>
          <a:bodyPr wrap="none">
            <a:spAutoFit/>
          </a:bodyPr>
          <a:lstStyle/>
          <a:p>
            <a:r>
              <a:rPr lang="fa-IR" sz="3200" dirty="0" smtClean="0">
                <a:cs typeface="B Koodak" panose="00000700000000000000" pitchFamily="2" charset="-78"/>
              </a:rPr>
              <a:t>نارضایتی مردم از حکومت ساسانیان</a:t>
            </a:r>
            <a:endParaRPr lang="fa-IR" sz="3200" dirty="0"/>
          </a:p>
        </p:txBody>
      </p:sp>
      <p:grpSp>
        <p:nvGrpSpPr>
          <p:cNvPr id="13" name="Group 12"/>
          <p:cNvGrpSpPr/>
          <p:nvPr/>
        </p:nvGrpSpPr>
        <p:grpSpPr>
          <a:xfrm>
            <a:off x="3242492" y="4965557"/>
            <a:ext cx="5707012" cy="930617"/>
            <a:chOff x="3242492" y="4965557"/>
            <a:chExt cx="5707012" cy="930617"/>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4965557"/>
              <a:ext cx="171450" cy="428625"/>
            </a:xfrm>
            <a:prstGeom prst="rect">
              <a:avLst/>
            </a:prstGeom>
          </p:spPr>
        </p:pic>
        <p:sp>
          <p:nvSpPr>
            <p:cNvPr id="10" name="Rectangle 9"/>
            <p:cNvSpPr/>
            <p:nvPr/>
          </p:nvSpPr>
          <p:spPr>
            <a:xfrm>
              <a:off x="3242492" y="5311399"/>
              <a:ext cx="5707012" cy="584775"/>
            </a:xfrm>
            <a:prstGeom prst="rect">
              <a:avLst/>
            </a:prstGeom>
          </p:spPr>
          <p:txBody>
            <a:bodyPr wrap="none">
              <a:spAutoFit/>
            </a:bodyPr>
            <a:lstStyle/>
            <a:p>
              <a:r>
                <a:rPr lang="fa-IR" sz="3200" dirty="0" smtClean="0">
                  <a:cs typeface="B Koodak" panose="00000700000000000000" pitchFamily="2" charset="-78"/>
                </a:rPr>
                <a:t>بی عدالتی و تبعیض و مالیات های سنگین</a:t>
              </a:r>
              <a:endParaRPr lang="fa-IR" sz="3200" dirty="0"/>
            </a:p>
          </p:txBody>
        </p:sp>
      </p:gr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9589" y="761489"/>
            <a:ext cx="1428750" cy="142875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9589" y="4597024"/>
            <a:ext cx="1428750" cy="1428750"/>
          </a:xfrm>
          <a:prstGeom prst="rect">
            <a:avLst/>
          </a:prstGeom>
        </p:spPr>
      </p:pic>
    </p:spTree>
    <p:extLst>
      <p:ext uri="{BB962C8B-B14F-4D97-AF65-F5344CB8AC3E}">
        <p14:creationId xmlns:p14="http://schemas.microsoft.com/office/powerpoint/2010/main" val="29352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717742" y="1045933"/>
            <a:ext cx="7095212" cy="584775"/>
          </a:xfrm>
          <a:prstGeom prst="rect">
            <a:avLst/>
          </a:prstGeom>
        </p:spPr>
        <p:txBody>
          <a:bodyPr wrap="none">
            <a:spAutoFit/>
          </a:bodyPr>
          <a:lstStyle/>
          <a:p>
            <a:r>
              <a:rPr lang="fa-IR" sz="3200" dirty="0" smtClean="0">
                <a:cs typeface="B Koodak" panose="00000700000000000000" pitchFamily="2" charset="-78"/>
              </a:rPr>
              <a:t>طغیان رودهای دجله و فرات و شکسته شدن سدها</a:t>
            </a:r>
            <a:endParaRPr lang="fa-IR" sz="3200" dirty="0"/>
          </a:p>
        </p:txBody>
      </p:sp>
      <p:grpSp>
        <p:nvGrpSpPr>
          <p:cNvPr id="10" name="Group 9"/>
          <p:cNvGrpSpPr/>
          <p:nvPr/>
        </p:nvGrpSpPr>
        <p:grpSpPr>
          <a:xfrm>
            <a:off x="1195938" y="1920268"/>
            <a:ext cx="9923229" cy="908578"/>
            <a:chOff x="1195938" y="1920268"/>
            <a:chExt cx="9923229" cy="90857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1920268"/>
              <a:ext cx="169349" cy="428625"/>
            </a:xfrm>
            <a:prstGeom prst="rect">
              <a:avLst/>
            </a:prstGeom>
          </p:spPr>
        </p:pic>
        <p:sp>
          <p:nvSpPr>
            <p:cNvPr id="6" name="Rectangle 5"/>
            <p:cNvSpPr/>
            <p:nvPr/>
          </p:nvSpPr>
          <p:spPr>
            <a:xfrm>
              <a:off x="1195938" y="2244071"/>
              <a:ext cx="9923229" cy="584775"/>
            </a:xfrm>
            <a:prstGeom prst="rect">
              <a:avLst/>
            </a:prstGeom>
          </p:spPr>
          <p:txBody>
            <a:bodyPr wrap="square">
              <a:spAutoFit/>
            </a:bodyPr>
            <a:lstStyle/>
            <a:p>
              <a:r>
                <a:rPr lang="fa-IR" sz="3200" dirty="0" smtClean="0">
                  <a:cs typeface="B Koodak" panose="00000700000000000000" pitchFamily="2" charset="-78"/>
                </a:rPr>
                <a:t>از بین رفتن بخش وسیعی از زمین ها و مزارع حاصل خیز در بین </a:t>
              </a:r>
              <a:r>
                <a:rPr lang="fa-IR" sz="3200" dirty="0" err="1" smtClean="0">
                  <a:cs typeface="B Koodak" panose="00000700000000000000" pitchFamily="2" charset="-78"/>
                </a:rPr>
                <a:t>النهرین</a:t>
              </a:r>
              <a:r>
                <a:rPr lang="fa-IR" sz="3200" dirty="0" smtClean="0">
                  <a:cs typeface="B Koodak" panose="00000700000000000000" pitchFamily="2" charset="-78"/>
                </a:rPr>
                <a:t> </a:t>
              </a:r>
              <a:endParaRPr lang="fa-IR" sz="3200" dirty="0"/>
            </a:p>
          </p:txBody>
        </p:sp>
      </p:grpSp>
      <p:grpSp>
        <p:nvGrpSpPr>
          <p:cNvPr id="11" name="Group 10"/>
          <p:cNvGrpSpPr/>
          <p:nvPr/>
        </p:nvGrpSpPr>
        <p:grpSpPr>
          <a:xfrm>
            <a:off x="3317834" y="3152649"/>
            <a:ext cx="5556329" cy="977623"/>
            <a:chOff x="3317834" y="3152649"/>
            <a:chExt cx="5556329" cy="977623"/>
          </a:xfrm>
        </p:grpSpPr>
        <p:sp>
          <p:nvSpPr>
            <p:cNvPr id="7" name="Rectangle 6"/>
            <p:cNvSpPr/>
            <p:nvPr/>
          </p:nvSpPr>
          <p:spPr>
            <a:xfrm>
              <a:off x="3317834" y="3545497"/>
              <a:ext cx="5556329" cy="584775"/>
            </a:xfrm>
            <a:prstGeom prst="rect">
              <a:avLst/>
            </a:prstGeom>
          </p:spPr>
          <p:txBody>
            <a:bodyPr wrap="none">
              <a:spAutoFit/>
            </a:bodyPr>
            <a:lstStyle/>
            <a:p>
              <a:r>
                <a:rPr lang="fa-IR" sz="3200" dirty="0" smtClean="0">
                  <a:cs typeface="B Koodak" panose="00000700000000000000" pitchFamily="2" charset="-78"/>
                </a:rPr>
                <a:t>قحطی و شیوع بیماری های طاعون و وبا</a:t>
              </a:r>
              <a:endParaRPr lang="fa-IR" sz="32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3152649"/>
              <a:ext cx="171450" cy="428625"/>
            </a:xfrm>
            <a:prstGeom prst="rect">
              <a:avLst/>
            </a:prstGeom>
          </p:spPr>
        </p:pic>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01983" y="385503"/>
            <a:ext cx="1428750" cy="142875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4324" y="4678230"/>
            <a:ext cx="4286250" cy="1905000"/>
          </a:xfrm>
          <a:prstGeom prst="rect">
            <a:avLst/>
          </a:prstGeom>
        </p:spPr>
      </p:pic>
    </p:spTree>
    <p:extLst>
      <p:ext uri="{BB962C8B-B14F-4D97-AF65-F5344CB8AC3E}">
        <p14:creationId xmlns:p14="http://schemas.microsoft.com/office/powerpoint/2010/main" val="2736609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 name="Group 11"/>
          <p:cNvGrpSpPr/>
          <p:nvPr/>
        </p:nvGrpSpPr>
        <p:grpSpPr>
          <a:xfrm>
            <a:off x="3079940" y="195017"/>
            <a:ext cx="6032119" cy="1557622"/>
            <a:chOff x="3079939" y="473987"/>
            <a:chExt cx="6032119" cy="1557622"/>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939" y="473987"/>
              <a:ext cx="6032119" cy="1557622"/>
            </a:xfrm>
            <a:prstGeom prst="rect">
              <a:avLst/>
            </a:prstGeom>
          </p:spPr>
        </p:pic>
        <p:sp>
          <p:nvSpPr>
            <p:cNvPr id="11" name="Rectangle 10"/>
            <p:cNvSpPr/>
            <p:nvPr/>
          </p:nvSpPr>
          <p:spPr>
            <a:xfrm>
              <a:off x="4138572" y="960411"/>
              <a:ext cx="3914854" cy="584775"/>
            </a:xfrm>
            <a:prstGeom prst="rect">
              <a:avLst/>
            </a:prstGeom>
          </p:spPr>
          <p:txBody>
            <a:bodyPr wrap="none">
              <a:spAutoFit/>
            </a:bodyPr>
            <a:lstStyle/>
            <a:p>
              <a:r>
                <a:rPr lang="fa-IR" sz="3200" dirty="0" smtClean="0">
                  <a:cs typeface="B Koodak" panose="00000700000000000000" pitchFamily="2" charset="-78"/>
                </a:rPr>
                <a:t>فتح ایران و سقوط ساسانیان</a:t>
              </a:r>
              <a:endParaRPr lang="fa-IR" sz="3200" dirty="0"/>
            </a:p>
          </p:txBody>
        </p:sp>
      </p:grpSp>
      <p:sp>
        <p:nvSpPr>
          <p:cNvPr id="13" name="Rectangle 12"/>
          <p:cNvSpPr/>
          <p:nvPr/>
        </p:nvSpPr>
        <p:spPr>
          <a:xfrm>
            <a:off x="1609835" y="1947656"/>
            <a:ext cx="8972328" cy="584775"/>
          </a:xfrm>
          <a:prstGeom prst="rect">
            <a:avLst/>
          </a:prstGeom>
        </p:spPr>
        <p:txBody>
          <a:bodyPr wrap="none">
            <a:spAutoFit/>
          </a:bodyPr>
          <a:lstStyle/>
          <a:p>
            <a:r>
              <a:rPr lang="fa-IR" sz="3200" dirty="0" smtClean="0">
                <a:cs typeface="B Koodak" panose="00000700000000000000" pitchFamily="2" charset="-78"/>
              </a:rPr>
              <a:t>صدور فرمان حمله به ایران ( ساسانیان) و روم شرقی توسط ابوبکر</a:t>
            </a:r>
            <a:endParaRPr lang="fa-IR" sz="3200"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81686" y="2570285"/>
            <a:ext cx="428625" cy="314325"/>
          </a:xfrm>
          <a:prstGeom prst="rect">
            <a:avLst/>
          </a:prstGeom>
        </p:spPr>
      </p:pic>
      <p:sp>
        <p:nvSpPr>
          <p:cNvPr id="15" name="Rectangle 14"/>
          <p:cNvSpPr/>
          <p:nvPr/>
        </p:nvSpPr>
        <p:spPr>
          <a:xfrm>
            <a:off x="2614115" y="3018963"/>
            <a:ext cx="6963766" cy="584775"/>
          </a:xfrm>
          <a:prstGeom prst="rect">
            <a:avLst/>
          </a:prstGeom>
        </p:spPr>
        <p:txBody>
          <a:bodyPr wrap="none">
            <a:spAutoFit/>
          </a:bodyPr>
          <a:lstStyle/>
          <a:p>
            <a:r>
              <a:rPr lang="fa-IR" sz="3200" dirty="0" smtClean="0">
                <a:cs typeface="B Koodak" panose="00000700000000000000" pitchFamily="2" charset="-78"/>
              </a:rPr>
              <a:t>تصرف مناطقی از بین </a:t>
            </a:r>
            <a:r>
              <a:rPr lang="fa-IR" sz="3200" dirty="0" err="1" smtClean="0">
                <a:cs typeface="B Koodak" panose="00000700000000000000" pitchFamily="2" charset="-78"/>
              </a:rPr>
              <a:t>النهرین</a:t>
            </a:r>
            <a:r>
              <a:rPr lang="fa-IR" sz="3200" dirty="0" smtClean="0">
                <a:cs typeface="B Koodak" panose="00000700000000000000" pitchFamily="2" charset="-78"/>
              </a:rPr>
              <a:t> (سواد) توسط اعراب</a:t>
            </a:r>
            <a:endParaRPr lang="fa-IR" sz="3200"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5253" y="3724923"/>
            <a:ext cx="2121490" cy="381000"/>
          </a:xfrm>
          <a:prstGeom prst="rect">
            <a:avLst/>
          </a:prstGeom>
        </p:spPr>
      </p:pic>
      <p:sp>
        <p:nvSpPr>
          <p:cNvPr id="17" name="Rectangle 16"/>
          <p:cNvSpPr/>
          <p:nvPr/>
        </p:nvSpPr>
        <p:spPr>
          <a:xfrm>
            <a:off x="3150320" y="4227108"/>
            <a:ext cx="5891356" cy="584775"/>
          </a:xfrm>
          <a:prstGeom prst="rect">
            <a:avLst/>
          </a:prstGeom>
        </p:spPr>
        <p:txBody>
          <a:bodyPr wrap="none">
            <a:spAutoFit/>
          </a:bodyPr>
          <a:lstStyle/>
          <a:p>
            <a:r>
              <a:rPr lang="fa-IR" sz="3200" dirty="0" smtClean="0">
                <a:solidFill>
                  <a:srgbClr val="0000FF"/>
                </a:solidFill>
                <a:cs typeface="B Koodak" panose="00000700000000000000" pitchFamily="2" charset="-78"/>
              </a:rPr>
              <a:t>فتح بخش اعظم ایران در زمان خلافت عمر</a:t>
            </a:r>
            <a:endParaRPr lang="fa-IR" sz="3200" dirty="0">
              <a:solidFill>
                <a:srgbClr val="0000FF"/>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81686" y="4881613"/>
            <a:ext cx="428625" cy="314325"/>
          </a:xfrm>
          <a:prstGeom prst="rect">
            <a:avLst/>
          </a:prstGeom>
        </p:spPr>
      </p:pic>
      <p:sp>
        <p:nvSpPr>
          <p:cNvPr id="19" name="Rectangle 18"/>
          <p:cNvSpPr/>
          <p:nvPr/>
        </p:nvSpPr>
        <p:spPr>
          <a:xfrm>
            <a:off x="5204568" y="5321951"/>
            <a:ext cx="1782860" cy="584775"/>
          </a:xfrm>
          <a:prstGeom prst="rect">
            <a:avLst/>
          </a:prstGeom>
        </p:spPr>
        <p:txBody>
          <a:bodyPr wrap="none">
            <a:spAutoFit/>
          </a:bodyPr>
          <a:lstStyle/>
          <a:p>
            <a:r>
              <a:rPr lang="fa-IR" sz="3200" dirty="0" smtClean="0">
                <a:cs typeface="B Koodak" panose="00000700000000000000" pitchFamily="2" charset="-78"/>
              </a:rPr>
              <a:t>نبرد قادسیه</a:t>
            </a:r>
            <a:endParaRPr lang="fa-IR" sz="3200" dirty="0"/>
          </a:p>
        </p:txBody>
      </p:sp>
    </p:spTree>
    <p:extLst>
      <p:ext uri="{BB962C8B-B14F-4D97-AF65-F5344CB8AC3E}">
        <p14:creationId xmlns:p14="http://schemas.microsoft.com/office/powerpoint/2010/main" val="2288840437"/>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Group 3"/>
          <p:cNvGrpSpPr/>
          <p:nvPr/>
        </p:nvGrpSpPr>
        <p:grpSpPr>
          <a:xfrm>
            <a:off x="5118177" y="228487"/>
            <a:ext cx="1955646" cy="1398833"/>
            <a:chOff x="5118177" y="212989"/>
            <a:chExt cx="1955646" cy="1398833"/>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8177" y="212989"/>
              <a:ext cx="1955646" cy="1398833"/>
            </a:xfrm>
            <a:prstGeom prst="rect">
              <a:avLst/>
            </a:prstGeom>
          </p:spPr>
        </p:pic>
        <p:sp>
          <p:nvSpPr>
            <p:cNvPr id="5" name="Rectangle 4"/>
            <p:cNvSpPr/>
            <p:nvPr/>
          </p:nvSpPr>
          <p:spPr>
            <a:xfrm>
              <a:off x="5204570" y="620019"/>
              <a:ext cx="1782860" cy="584775"/>
            </a:xfrm>
            <a:prstGeom prst="rect">
              <a:avLst/>
            </a:prstGeom>
          </p:spPr>
          <p:txBody>
            <a:bodyPr wrap="none">
              <a:spAutoFit/>
            </a:bodyPr>
            <a:lstStyle/>
            <a:p>
              <a:r>
                <a:rPr lang="fa-IR" sz="3200" dirty="0" smtClean="0">
                  <a:cs typeface="B Koodak" panose="00000700000000000000" pitchFamily="2" charset="-78"/>
                </a:rPr>
                <a:t>نبرد قادسیه</a:t>
              </a:r>
              <a:endParaRPr lang="fa-IR" sz="3200" dirty="0"/>
            </a:p>
          </p:txBody>
        </p:sp>
      </p:grpSp>
      <p:sp>
        <p:nvSpPr>
          <p:cNvPr id="7" name="Rectangle 6"/>
          <p:cNvSpPr/>
          <p:nvPr/>
        </p:nvSpPr>
        <p:spPr>
          <a:xfrm>
            <a:off x="0" y="1855807"/>
            <a:ext cx="12192000" cy="584775"/>
          </a:xfrm>
          <a:prstGeom prst="rect">
            <a:avLst/>
          </a:prstGeom>
        </p:spPr>
        <p:txBody>
          <a:bodyPr wrap="square">
            <a:spAutoFit/>
          </a:bodyPr>
          <a:lstStyle/>
          <a:p>
            <a:pPr algn="ctr"/>
            <a:r>
              <a:rPr lang="fa-IR" sz="3200" dirty="0" smtClean="0">
                <a:cs typeface="B Koodak" panose="00000700000000000000" pitchFamily="2" charset="-78"/>
              </a:rPr>
              <a:t>ارتش ساسانی از سپاه مسلمانان که </a:t>
            </a:r>
            <a:r>
              <a:rPr lang="fa-IR" sz="3200" dirty="0" err="1" smtClean="0">
                <a:cs typeface="B Koodak" panose="00000700000000000000" pitchFamily="2" charset="-78"/>
              </a:rPr>
              <a:t>روحیۀ</a:t>
            </a:r>
            <a:r>
              <a:rPr lang="fa-IR" sz="3200" dirty="0" smtClean="0">
                <a:cs typeface="B Koodak" panose="00000700000000000000" pitchFamily="2" charset="-78"/>
              </a:rPr>
              <a:t> بالاتر و </a:t>
            </a:r>
            <a:r>
              <a:rPr lang="fa-IR" sz="3200" dirty="0" err="1" smtClean="0">
                <a:cs typeface="B Koodak" panose="00000700000000000000" pitchFamily="2" charset="-78"/>
              </a:rPr>
              <a:t>انگیزۀ</a:t>
            </a:r>
            <a:r>
              <a:rPr lang="fa-IR" sz="3200" dirty="0" smtClean="0">
                <a:cs typeface="B Koodak" panose="00000700000000000000" pitchFamily="2" charset="-78"/>
              </a:rPr>
              <a:t> بیشتری داشت شکست خورد.</a:t>
            </a:r>
            <a:endParaRPr lang="fa-IR" sz="3200" dirty="0"/>
          </a:p>
        </p:txBody>
      </p:sp>
      <p:grpSp>
        <p:nvGrpSpPr>
          <p:cNvPr id="2" name="Group 1"/>
          <p:cNvGrpSpPr/>
          <p:nvPr/>
        </p:nvGrpSpPr>
        <p:grpSpPr>
          <a:xfrm>
            <a:off x="2845750" y="2407279"/>
            <a:ext cx="6500497" cy="1606496"/>
            <a:chOff x="2845750" y="2407279"/>
            <a:chExt cx="6500497" cy="160649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937" y="2407279"/>
              <a:ext cx="238125" cy="952500"/>
            </a:xfrm>
            <a:prstGeom prst="rect">
              <a:avLst/>
            </a:prstGeom>
          </p:spPr>
        </p:pic>
        <p:sp>
          <p:nvSpPr>
            <p:cNvPr id="9" name="Rectangle 8"/>
            <p:cNvSpPr/>
            <p:nvPr/>
          </p:nvSpPr>
          <p:spPr>
            <a:xfrm>
              <a:off x="2845750" y="3429000"/>
              <a:ext cx="6500497" cy="584775"/>
            </a:xfrm>
            <a:prstGeom prst="rect">
              <a:avLst/>
            </a:prstGeom>
          </p:spPr>
          <p:txBody>
            <a:bodyPr wrap="none">
              <a:spAutoFit/>
            </a:bodyPr>
            <a:lstStyle/>
            <a:p>
              <a:r>
                <a:rPr lang="fa-IR" sz="3200" dirty="0" smtClean="0">
                  <a:cs typeface="B Koodak" panose="00000700000000000000" pitchFamily="2" charset="-78"/>
                </a:rPr>
                <a:t>رستم فرخ زاد، </a:t>
              </a:r>
              <a:r>
                <a:rPr lang="fa-IR" sz="3200" dirty="0" err="1" smtClean="0">
                  <a:cs typeface="B Koodak" panose="00000700000000000000" pitchFamily="2" charset="-78"/>
                </a:rPr>
                <a:t>فرماندۀ</a:t>
              </a:r>
              <a:r>
                <a:rPr lang="fa-IR" sz="3200" dirty="0" smtClean="0">
                  <a:cs typeface="B Koodak" panose="00000700000000000000" pitchFamily="2" charset="-78"/>
                </a:rPr>
                <a:t> سپاه ساسانی کشته شد.</a:t>
              </a:r>
              <a:endParaRPr lang="fa-IR" sz="3200" dirty="0"/>
            </a:p>
          </p:txBody>
        </p:sp>
      </p:grpSp>
      <p:grpSp>
        <p:nvGrpSpPr>
          <p:cNvPr id="12" name="Group 11"/>
          <p:cNvGrpSpPr/>
          <p:nvPr/>
        </p:nvGrpSpPr>
        <p:grpSpPr>
          <a:xfrm>
            <a:off x="1191450" y="4013775"/>
            <a:ext cx="9809096" cy="1422112"/>
            <a:chOff x="1191450" y="4013775"/>
            <a:chExt cx="9809096" cy="1422112"/>
          </a:xfrm>
        </p:grpSpPr>
        <p:sp>
          <p:nvSpPr>
            <p:cNvPr id="10" name="Rectangle 9"/>
            <p:cNvSpPr/>
            <p:nvPr/>
          </p:nvSpPr>
          <p:spPr>
            <a:xfrm>
              <a:off x="1191450" y="4851112"/>
              <a:ext cx="9809096" cy="584775"/>
            </a:xfrm>
            <a:prstGeom prst="rect">
              <a:avLst/>
            </a:prstGeom>
          </p:spPr>
          <p:txBody>
            <a:bodyPr wrap="none">
              <a:spAutoFit/>
            </a:bodyPr>
            <a:lstStyle/>
            <a:p>
              <a:r>
                <a:rPr lang="fa-IR" sz="3200" dirty="0" smtClean="0">
                  <a:cs typeface="B Koodak" panose="00000700000000000000" pitchFamily="2" charset="-78"/>
                </a:rPr>
                <a:t>تیسفون پایتخت ساسانیان با گنجینه ای از </a:t>
              </a:r>
              <a:r>
                <a:rPr lang="fa-IR" sz="3200" dirty="0" err="1" smtClean="0">
                  <a:cs typeface="B Koodak" panose="00000700000000000000" pitchFamily="2" charset="-78"/>
                </a:rPr>
                <a:t>غنائم</a:t>
              </a:r>
              <a:r>
                <a:rPr lang="fa-IR" sz="3200" dirty="0" smtClean="0">
                  <a:cs typeface="B Koodak" panose="00000700000000000000" pitchFamily="2" charset="-78"/>
                </a:rPr>
                <a:t> به تسخیر اعراب درآمد.</a:t>
              </a:r>
              <a:endParaRPr lang="fa-IR" sz="3200"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6937" y="4013775"/>
              <a:ext cx="238125" cy="952500"/>
            </a:xfrm>
            <a:prstGeom prst="rect">
              <a:avLst/>
            </a:prstGeom>
          </p:spPr>
        </p:pic>
      </p:grpSp>
    </p:spTree>
    <p:extLst>
      <p:ext uri="{BB962C8B-B14F-4D97-AF65-F5344CB8AC3E}">
        <p14:creationId xmlns:p14="http://schemas.microsoft.com/office/powerpoint/2010/main" val="86876911"/>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4478694" y="0"/>
            <a:ext cx="7713306" cy="6555641"/>
          </a:xfrm>
          <a:prstGeom prst="rect">
            <a:avLst/>
          </a:prstGeom>
        </p:spPr>
        <p:txBody>
          <a:bodyPr wrap="square">
            <a:spAutoFit/>
          </a:bodyPr>
          <a:lstStyle/>
          <a:p>
            <a:pPr algn="just">
              <a:lnSpc>
                <a:spcPct val="150000"/>
              </a:lnSpc>
            </a:pPr>
            <a:r>
              <a:rPr lang="fa-IR" sz="2800" dirty="0">
                <a:cs typeface="B Koodak" panose="00000700000000000000" pitchFamily="2" charset="-78"/>
              </a:rPr>
              <a:t>رستم فرخزاد یا رستم سپهبد یا رستم فرخ هرمز پسر سپهبد فرخ هرمزد </a:t>
            </a:r>
            <a:r>
              <a:rPr lang="fa-IR" sz="2800" dirty="0" smtClean="0">
                <a:cs typeface="B Koodak" panose="00000700000000000000" pitchFamily="2" charset="-78"/>
              </a:rPr>
              <a:t>سردار </a:t>
            </a:r>
            <a:r>
              <a:rPr lang="fa-IR" sz="2800" dirty="0">
                <a:cs typeface="B Koodak" panose="00000700000000000000" pitchFamily="2" charset="-78"/>
              </a:rPr>
              <a:t>معروف </a:t>
            </a:r>
            <a:r>
              <a:rPr lang="fa-IR" sz="2800" dirty="0" smtClean="0">
                <a:cs typeface="B Koodak" panose="00000700000000000000" pitchFamily="2" charset="-78"/>
              </a:rPr>
              <a:t>و دلیر </a:t>
            </a:r>
            <a:r>
              <a:rPr lang="fa-IR" sz="2800" dirty="0">
                <a:cs typeface="B Koodak" panose="00000700000000000000" pitchFamily="2" charset="-78"/>
              </a:rPr>
              <a:t>اواخر عهد ساسانی و سپه‌ سالار کل ارتش ایران در زمان پادشاهی یزدگرد سوم ساسانی بود. رستم فرخزاد در جنگ </a:t>
            </a:r>
            <a:r>
              <a:rPr lang="fa-IR" sz="2800" dirty="0" smtClean="0">
                <a:cs typeface="B Koodak" panose="00000700000000000000" pitchFamily="2" charset="-78"/>
              </a:rPr>
              <a:t>قادسیه به </a:t>
            </a:r>
            <a:r>
              <a:rPr lang="fa-IR" sz="2800" dirty="0">
                <a:cs typeface="B Koodak" panose="00000700000000000000" pitchFamily="2" charset="-78"/>
              </a:rPr>
              <a:t>دست اعراب کشته شد. او بزرگترین قهرمان ملی ایران در قرن هفتم میلادی است که در پایان حکومت ساسانیان حکومت خراسان را نیز در دست داشت. رستم فرخزاد در سال‌ های بعد قهرمان فردوسی در شاهنامه شد. فردوسی بزرگ در کتاب </a:t>
            </a:r>
            <a:r>
              <a:rPr lang="fa-IR" sz="2800" dirty="0" err="1">
                <a:cs typeface="B Koodak" panose="00000700000000000000" pitchFamily="2" charset="-78"/>
              </a:rPr>
              <a:t>ازرشمندش</a:t>
            </a:r>
            <a:r>
              <a:rPr lang="fa-IR" sz="2800" dirty="0">
                <a:cs typeface="B Koodak" panose="00000700000000000000" pitchFamily="2" charset="-78"/>
              </a:rPr>
              <a:t> شاهنامه شخصیت رستم فرخزاد و همینطور وقایع جنگ قادسیه را که در سال 635 میلادی اتفاق افتاد را شرح می دهد.</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78694" cy="6858000"/>
          </a:xfrm>
          <a:prstGeom prst="rect">
            <a:avLst/>
          </a:prstGeom>
        </p:spPr>
      </p:pic>
    </p:spTree>
    <p:extLst>
      <p:ext uri="{BB962C8B-B14F-4D97-AF65-F5344CB8AC3E}">
        <p14:creationId xmlns:p14="http://schemas.microsoft.com/office/powerpoint/2010/main" val="14407926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پاورپوینت درس 11 مطالعات اجتماعی هشتم ورود اسلام به ایران</Template>
  <TotalTime>0</TotalTime>
  <Words>1629</Words>
  <Application>Microsoft Office PowerPoint</Application>
  <PresentationFormat>Widescreen</PresentationFormat>
  <Paragraphs>103</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AmuzehNewNormalPS</vt:lpstr>
      <vt:lpstr>Arial</vt:lpstr>
      <vt:lpstr>B Koodak</vt:lpstr>
      <vt:lpstr>B Morvarid</vt:lpstr>
      <vt:lpstr>B Nazanin</vt:lpstr>
      <vt:lpstr>Calibri</vt:lpstr>
      <vt:lpstr>Calibri Light</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omid</dc:creator>
  <cp:lastModifiedBy>omid</cp:lastModifiedBy>
  <cp:revision>1</cp:revision>
  <dcterms:created xsi:type="dcterms:W3CDTF">2020-02-08T09:14:43Z</dcterms:created>
  <dcterms:modified xsi:type="dcterms:W3CDTF">2020-02-08T09:14:53Z</dcterms:modified>
</cp:coreProperties>
</file>