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8" r:id="rId10"/>
    <p:sldId id="263" r:id="rId11"/>
    <p:sldId id="264" r:id="rId12"/>
    <p:sldId id="265" r:id="rId13"/>
    <p:sldId id="266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43846B-9995-417B-A197-063E493619E7}" type="datetimeFigureOut">
              <a:rPr lang="fa-IR" smtClean="0"/>
              <a:t>02/10/1434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E0A2B7-4166-4FDB-A7C5-ECAD6C494564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220467" y="2142348"/>
            <a:ext cx="3816424" cy="834008"/>
          </a:xfrm>
        </p:spPr>
        <p:txBody>
          <a:bodyPr>
            <a:normAutofit fontScale="85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fa-I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نام استاد:</a:t>
            </a:r>
          </a:p>
          <a:p>
            <a:pPr algn="r"/>
            <a:r>
              <a:rPr lang="fa-IR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fa-I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</a:t>
            </a:r>
            <a:r>
              <a:rPr lang="fa-IR" sz="28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مهندس پرویز تقوی</a:t>
            </a:r>
            <a:endParaRPr lang="fa-IR" sz="28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6204" y="3573015"/>
            <a:ext cx="4714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cap="all" dirty="0" smtClean="0">
                <a:ln w="0"/>
                <a:solidFill>
                  <a:srgbClr val="8E6C00"/>
                </a:solidFill>
                <a:effectLst>
                  <a:reflection blurRad="12700" stA="50000" endPos="50000" dist="5000" dir="5400000" sy="-100000" rotWithShape="0"/>
                </a:effectLst>
              </a:rPr>
              <a:t>دانشجو:  </a:t>
            </a:r>
          </a:p>
          <a:p>
            <a:r>
              <a:rPr lang="fa-IR" sz="2400" b="1" cap="all" dirty="0">
                <a:ln w="0"/>
                <a:solidFill>
                  <a:srgbClr val="8E6C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fa-IR" sz="2400" b="1" cap="all" dirty="0" smtClean="0">
                <a:ln w="0"/>
                <a:solidFill>
                  <a:srgbClr val="8E6C00"/>
                </a:solidFill>
                <a:effectLst>
                  <a:reflection blurRad="12700" stA="50000" endPos="50000" dist="5000" dir="5400000" sy="-100000" rotWithShape="0"/>
                </a:effectLst>
              </a:rPr>
              <a:t>                  </a:t>
            </a:r>
            <a:r>
              <a:rPr lang="fa-IR" sz="24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سینا یعثوبی</a:t>
            </a:r>
            <a:endParaRPr lang="fa-IR" sz="24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28084" y="4706853"/>
            <a:ext cx="36724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1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موضوع کنفرانس:  </a:t>
            </a:r>
          </a:p>
          <a:p>
            <a:r>
              <a:rPr lang="fa-IR" sz="21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fa-IR" sz="21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       </a:t>
            </a:r>
            <a:endParaRPr lang="fa-IR" sz="3600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2" y="6285896"/>
            <a:ext cx="3526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dirty="0" smtClean="0">
                <a:solidFill>
                  <a:srgbClr val="8E6C00"/>
                </a:solidFill>
              </a:rPr>
              <a:t>سال تحصیلی:       </a:t>
            </a:r>
            <a:r>
              <a:rPr lang="fa-IR" sz="2000" dirty="0" smtClean="0">
                <a:solidFill>
                  <a:srgbClr val="00B050"/>
                </a:solidFill>
              </a:rPr>
              <a:t>92 _91</a:t>
            </a:r>
            <a:endParaRPr lang="fa-IR" sz="20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1" y="0"/>
            <a:ext cx="3901870" cy="1052736"/>
          </a:xfrm>
          <a:prstGeom prst="rect">
            <a:avLst/>
          </a:prstGeom>
          <a:noFill/>
        </p:spPr>
        <p:txBody>
          <a:bodyPr wrap="none" rtlCol="1">
            <a:prstTxWarp prst="textFadeUp">
              <a:avLst/>
            </a:prstTxWarp>
            <a:spAutoFit/>
          </a:bodyPr>
          <a:lstStyle/>
          <a:p>
            <a:r>
              <a:rPr lang="fa-IR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بسم الله الرحمن الرحیم</a:t>
            </a:r>
            <a:endParaRPr lang="fa-IR" sz="3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8992" y="4929198"/>
            <a:ext cx="3786214" cy="803457"/>
          </a:xfrm>
          <a:prstGeom prst="rect">
            <a:avLst/>
          </a:prstGeom>
        </p:spPr>
        <p:txBody>
          <a:bodyPr wrap="square">
            <a:prstTxWarp prst="textChevron">
              <a:avLst/>
            </a:prstTxWarp>
            <a:spAutoFit/>
            <a:scene3d>
              <a:camera prst="perspectiveContrastingLeftFacing"/>
              <a:lightRig rig="threePt" dir="t"/>
            </a:scene3d>
          </a:bodyPr>
          <a:lstStyle/>
          <a:p>
            <a:r>
              <a:rPr lang="fa-IR" sz="3600" b="1" dirty="0" smtClean="0">
                <a:solidFill>
                  <a:schemeClr val="bg1"/>
                </a:solidFill>
              </a:rPr>
              <a:t>عایق های صوتی (آکوستیک)</a:t>
            </a:r>
            <a:endParaRPr lang="fa-IR" sz="3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65269" y="1447334"/>
            <a:ext cx="2490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مصالح ساختمان</a:t>
            </a:r>
            <a:endParaRPr lang="fa-I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197346"/>
            <a:ext cx="87154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/>
              <a:t>اگر امکان باشد برای دیوارها (حتی سقف و کف) از عایق های صوتی یا در صورت نبود عایق های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حرارتی پشم شیشه استفاده کنید. انجام اینکار حداقل برای دیوار و سقف به سادگی توسط خود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شما امکان پذیر است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- </a:t>
            </a:r>
            <a:r>
              <a:rPr lang="fa-IR" b="1" dirty="0"/>
              <a:t>اتصال مستقیم مولد های صوتی، مانند بلندگو به دیوار، سقف یا زمین از جمله بزرگترین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اشتباهاتی است که ممکن است یک طراح آکوستیک اتاق انجام دهد، بنابراین برای استفاده از آنها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همواره از پایه استفاده کنید و یا با طنابهایی آنها را به سقف متصل کنید. اگر به هر دلیلی مجبور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هست که آنها را در کف قراردهید، از سه چهار لایه پارچه کلفت و پرز دار زیر آنها استفاده کنید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سایت ساختمان مرجع صنعت ساختمان</a:t>
            </a:r>
            <a:r>
              <a:rPr lang="en-US" b="1" dirty="0"/>
              <a:t> sakhtemoon.com</a:t>
            </a:r>
            <a:br>
              <a:rPr lang="en-US" b="1" dirty="0"/>
            </a:br>
            <a:r>
              <a:rPr lang="en-US" b="1" dirty="0"/>
              <a:t>- </a:t>
            </a:r>
            <a:r>
              <a:rPr lang="fa-IR" b="1" dirty="0"/>
              <a:t>صدای طبیعی هنگامی بوجود می آید که هیچ انعکاسی نباشد، بنابراین تا می توانید دیوارها،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سقف و کف را با موادی که جاذب صوت هستند بپوشانید. اینکار بخصوص برای پنجره ها که امکان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عایق بندی خوبی ندارند می تواند مفید باشد چرا که مانع از خروج صدا از طریق آنها می شود. پرده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های کلفت، پرز دار و سنگین به راحتی علاوه بر اینکه تا حد زیادی مانع انعکاس صدا می شوند،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انرژی صوت را نیز در خود جذب می کنند</a:t>
            </a:r>
          </a:p>
        </p:txBody>
      </p:sp>
      <p:pic>
        <p:nvPicPr>
          <p:cNvPr id="6" name="Picture 2" descr="C:\Users\atatork\Desktop\rockwool_insulation_pane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857628"/>
            <a:ext cx="7143800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785794"/>
            <a:ext cx="864399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/>
              <a:t>رسم بر این است که برای رسیدن به شرایط انعکاس نزدیک به صفر دیوارها را از بلوکهای مخصوص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آکوستیک می پوشانند، خاصیت مهم این پوشش ها آن است که چنانچه اتاقی بوسیله آن پوشیده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شده باشد، کیفیت صدا در تمام نقاط آن تقریبآ یکسان و نزدیک به صدای خالص است. اگر چنین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طرحی را برای اتاق خود می خواهید و تمایل به انجام هزینه زیاد ندارید، می توانید از کارتن های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تخم مرغ استفاده کنید، پاسخ فرکانسی و رفتار آنها تقریبآ شبیه به این بلوکهای آکوستیک هستند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fa-IR" sz="2000" b="1" dirty="0"/>
              <a:t>نکته مهم در این باره آن است که این پوششها بیشتر برای متعادل کردن انعکاس و میزان تضعیف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صداهای ریز و بم بکار برده می شوند و خاصیت مهمی که دارند این است که در نهایت کیفیت صدای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سالن به درجه مطلوبی می رسانند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fa-IR" sz="2000" b="1" dirty="0"/>
              <a:t>بسیاری از مواقع موسیقی را در داخل اتاق یا سالن گوش می دهیم تا در محیط باز، بنابراین آشنایی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با قوانین آکوستیک و نحوه انعکاس صوت در محیط بسته می تواند تاثیر بسیار زیادی در نحوه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استفاده صحیح از امکانات اطاق یا سالن برای بدست آوردن بهترین کیفیت داشته باشد. در نظر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داریم طی چند نوشته به موضوع آکوستیک اتاق بپردازیم، هر چند این مباحث ممکن است بیشتر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جنبه فیزیکی داشته باشد اما یقینآ برای علاقمندان به موسیقی می تواند مفید باشد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fa-IR" sz="2000" b="1" dirty="0"/>
              <a:t>شاید فکر کنید برای اجرای موفق یک موسیقی تنها نیاز به سازهای خوب، نوازندگان ماهر و یک رهبر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خوب است، اما متاسفانه این گونه نیست و این موضوعی نیست که دست اندرکاران موسیقی اخیرآ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به آن رسیده باشند. در یک اجرای خوب موارد زیر باید رعایت شود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428604"/>
            <a:ext cx="87154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/>
              <a:t>شنونده باید صدای تمامی سازها و احیانآ خوانندها را با یک بالانس متعادل بین آنها بشنود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/>
              <a:t>- </a:t>
            </a:r>
            <a:r>
              <a:rPr lang="fa-IR" sz="2000" b="1" dirty="0"/>
              <a:t>هر یک از خواننده یا نوازنده ها باید بتوانند اجرای خود و دیگران را به وضوح بشنوند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/>
              <a:t>- </a:t>
            </a:r>
            <a:r>
              <a:rPr lang="fa-IR" sz="2000" b="1" dirty="0"/>
              <a:t>میزان طنین یا انعکاس صدا در سالن باید بگونه ای باشد که نه تنها مزاحمتی برای موسیقی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سایت ساختمان مرجع صنعت ساختمان</a:t>
            </a:r>
            <a:r>
              <a:rPr lang="en-US" sz="2000" b="1" dirty="0"/>
              <a:t> sakhtemoon.com</a:t>
            </a:r>
            <a:br>
              <a:rPr lang="en-US" sz="2000" b="1" dirty="0"/>
            </a:br>
            <a:r>
              <a:rPr lang="fa-IR" sz="2000" b="1" dirty="0"/>
              <a:t>نداشته باشد، بلکه بر کیفیت اجرای موسیقی بیفزاید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/>
              <a:t>- </a:t>
            </a:r>
            <a:r>
              <a:rPr lang="fa-IR" sz="2000" b="1" dirty="0"/>
              <a:t>صداهای اضافی از بیرون یا آنها که احیانآ توسط تماشاچیان و شنوندگان ایجاد می شود نباید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تاثیری بر اجرای کلی داشته باشد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/>
              <a:t>- </a:t>
            </a:r>
            <a:r>
              <a:rPr lang="fa-IR" sz="2000" b="1" dirty="0"/>
              <a:t>صدای سالن ، حتی المقدور نباید به بیرون از آن نفوذ کند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fa-IR" sz="2000" b="1" dirty="0"/>
              <a:t>موارد بالا کم و بیش می تواند برای هنگامی که در منزل به موسیقی گوش می دهیم نیز صادق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باشد. برای رسیدن به چنین ایده آلی لازم است تا قبل از همه با قوانین و نحوه انعکاس صوت در یک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فضای بسته کمی آشنا شویم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fa-IR" sz="2000" b="1" dirty="0"/>
              <a:t>انعکاس صوت در یک اتاق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به شکل اول نگاه کنید. فرض کنید که در نقطه قرمز رنگ یک منبع صوتی وجود دارد که می تواند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بلندگوهای یک دستگاه پخش، نوازنده یک ساز، خواننده و یا یک ارکستر باشد. برای سادگی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بررسی فرض می کنیم نسبت منبع صوتی به فضای اتاق آنقدر کم است که می توان آنرا یک منبع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نقطه ای صوت در نظر گرفت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fa-IR" sz="2000" b="1" dirty="0"/>
              <a:t>شنونده در نقطه سبز رنگ قرار دارد. حال فرض کنید که در یک لحظه این منبع صوتی، صوتی را تولید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نمایش داده</a:t>
            </a:r>
            <a:r>
              <a:rPr lang="en-US" sz="2000" b="1" dirty="0"/>
              <a:t> a </a:t>
            </a:r>
            <a:r>
              <a:rPr lang="fa-IR" sz="2000" b="1" dirty="0"/>
              <a:t>کند، کوتاه ترین فاصله یان منبع صوتی و شنونده خط سبز رنگ است که با مسیر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000" b="1" dirty="0"/>
              <a:t>شده است. بدیهی است شنونده ابتدا این صدا را خواهد شنید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285728"/>
            <a:ext cx="878687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انرژی انعکاسهای صوت با توجه به مسیری که طی می کنند بتدریج کاسته می شود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سایت ساختمان مرجع صنعت ساختمان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از فیزیک دبیرستان بخاطر داریم که امواج صوتی هنگام برخورد به موانع با زاویه تابش نسبت به خط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مماس بر نقطه برخورد بازتابیده خواهند شد. بنابراین همانطور که در شکل مشاهده می کنید به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دلیل اینکه این اتاق دارای چهار دیوار است، چهار باز تابش داریم که همان صوت تولید شده را پس از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نمایش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e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b , c , d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طی مسافت طولانی تری به گوش شنونده می رسانند. این انعکاسها با حروف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داده شده اند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سرعت صوت در هوا از رابطه تقریبی زیر می توان محاسبه کرد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 = (331.5 + 0.6 T) m/s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که در آن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سرعت صوت به متر بر ثانیه و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 .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درجه حرارت محیط بر حسب درجه سانتیگراد است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بنابراین با فرض ثابت بودن دمای اطاق در تمام نقاط می توان سرعت بازتابش های مختلف صوت از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منبع به سمت شنونده را یکسات فرض کرد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همچنین می دانیم که انتشار صوت در محیط به دلیل وجود مقاومت هوا بتدریج باعث کمتر شدن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انرژی آن می شود. به عبارت دیگر هرچه از منبع بیشتر دور شویم انرژی صوتی کمتر خواهد شد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بنابراین مشخص است که بازتابشهایی از منبع اصلی صوت که مسافت بیشتری را برای رسیدن به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گوش شنونده طی می کنند؛ اولآ دیرتر به گوش شنونده می رسند و ثانیآ حامل انرژی کمتری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هستند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برای مثال به شکل دوم نگاه کنید، منبع صوتی در لحظه صفر تولید صوت می کند، شنونده در لحظه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Ta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آنرا با بیشترین قدرت می شنوند و انعکاسهای بعدی را بتدریج ضعیفتر و دیرتر در دیگر لحظات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خواهد شنید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Reverb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 دیگر خصوصیات آکوستیکی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tatork\Desktop\380920_m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8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atatork\Desktop\55098-Big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8"/>
            <a:ext cx="8501122" cy="671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atatork\Desktop\56131-Big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2264" y="142852"/>
            <a:ext cx="2411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/>
              <a:t>عایق های صوتی (</a:t>
            </a:r>
            <a:r>
              <a:rPr lang="fa-IR" b="1" dirty="0" smtClean="0"/>
              <a:t>آکوستیک)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214282" y="571480"/>
            <a:ext cx="87154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dirty="0"/>
              <a:t>عایق های صوتی (آکوستیک)سایت ساختمان مرجع صنعت ساختمان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fa-IR" sz="2000" dirty="0"/>
              <a:t>عایق های صوتی (آکوستیک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fa-IR" sz="2000" dirty="0"/>
              <a:t>کاهش صدا یا محدود کردن انتشار صدا از یک منطقه به منطقه دیگر، نیازمند کاربرد مصالح عایقی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مخصوص و استاندارد است تا منبع تولید صدا را بپوشاند یا احاطه کند و یک مانع صوتی بین منبع و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محیط اطراف ایجاد کند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fa-IR" sz="2000" dirty="0"/>
              <a:t>اهداف به کار بردن مصالح کاهنده صدا عبارتند از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fa-IR" sz="2000" dirty="0"/>
              <a:t>١</a:t>
            </a:r>
            <a:r>
              <a:rPr lang="en-US" sz="2000" dirty="0"/>
              <a:t>- </a:t>
            </a:r>
            <a:r>
              <a:rPr lang="fa-IR" sz="2000" dirty="0"/>
              <a:t>کاهش میزان صدای نا خوشایند که از ماشین ها ،تجهیزات، خطوط لوله ای یا محوطه ساطع می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شوند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fa-IR" sz="2000" dirty="0"/>
              <a:t>٢</a:t>
            </a:r>
            <a:r>
              <a:rPr lang="en-US" sz="2000" dirty="0"/>
              <a:t>- </a:t>
            </a:r>
            <a:r>
              <a:rPr lang="fa-IR" sz="2000" dirty="0"/>
              <a:t>کاهش میزان صدای متداول در محیط های کارخانه ای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٣</a:t>
            </a:r>
            <a:r>
              <a:rPr lang="en-US" sz="2000" dirty="0"/>
              <a:t>- </a:t>
            </a:r>
            <a:r>
              <a:rPr lang="fa-IR" sz="2000" dirty="0"/>
              <a:t>ایجاد شرایط بهتر کاری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EPA </a:t>
            </a:r>
            <a:r>
              <a:rPr lang="fa-IR" sz="2000" dirty="0"/>
              <a:t>،</a:t>
            </a:r>
            <a:r>
              <a:rPr lang="en-US" sz="2000" dirty="0"/>
              <a:t>OSHA </a:t>
            </a:r>
            <a:r>
              <a:rPr lang="fa-IR" sz="2000" dirty="0"/>
              <a:t>٤</a:t>
            </a:r>
            <a:r>
              <a:rPr lang="en-US" sz="2000" dirty="0"/>
              <a:t>- </a:t>
            </a:r>
            <a:r>
              <a:rPr lang="fa-IR" sz="2000" dirty="0"/>
              <a:t>پیروی از استاندارد های میزان صدای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درادامه به توضیح انواع مختلف و کاربرد ها و مزایا و... میپردازیم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fa-IR" sz="2000" dirty="0"/>
              <a:t>آکوستیک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از انواع عایق های صوتی میتوان به پشم سرباره، رس منبسط، الیاف سرامیکی نسوز و ورمیکولیت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اشاره کرد. یکی دیگر از عایق های صوتی پنجره های دوجداره میباشد که متشکل از دو لایه شیشه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که به فاصله تقریبا نیم سانتی متر از هم قرار گرفته اند و درون آنها از نوعی گاز پر گردیده است و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fa-IR" sz="2000" dirty="0"/>
              <a:t>این خود باعث ایحاد یک عایق صوتی و حرارتی میگردد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142852"/>
            <a:ext cx="87868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/>
              <a:t>سایت ساختمان مرجع صنعت ساختمان</a:t>
            </a:r>
            <a:r>
              <a:rPr lang="en-US" b="1" dirty="0"/>
              <a:t> sakhtemoon.com</a:t>
            </a:r>
            <a:br>
              <a:rPr lang="en-US" b="1" dirty="0"/>
            </a:br>
            <a:r>
              <a:rPr lang="fa-IR" b="1" dirty="0"/>
              <a:t>می باشد. این نوع ماده یک تنوع</a:t>
            </a:r>
            <a:r>
              <a:rPr lang="en-US" b="1" dirty="0"/>
              <a:t> UPVC </a:t>
            </a:r>
            <a:r>
              <a:rPr lang="fa-IR" b="1" dirty="0"/>
              <a:t>ماده اولیه ساخت پروفیل درب و پنجره های مدرن</a:t>
            </a:r>
            <a:r>
              <a:rPr lang="en-US" b="1" dirty="0"/>
              <a:t> PVC</a:t>
            </a:r>
            <a:br>
              <a:rPr lang="en-US" b="1" dirty="0"/>
            </a:br>
            <a:r>
              <a:rPr lang="fa-IR" b="1" dirty="0"/>
              <a:t>ترموپلاست مدرن متشکل از مشتقات اصلی نفت خام و نمک طعام است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ابتدا پروفیلهای مربوطه طبق سفارش مصرف آننده پس از برش</a:t>
            </a:r>
            <a:r>
              <a:rPr lang="en-US" b="1" dirty="0"/>
              <a:t> UPVC </a:t>
            </a:r>
            <a:r>
              <a:rPr lang="fa-IR" b="1" dirty="0"/>
              <a:t>در پروسه تولید درب و پنجره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جوش و استفاده از پروفیلهای گالوانیزه میانی (جهت تقویت چهار چوب اصلی) به یکدیگر متصل و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سپس با دستگیره ها یراق آلات نوارهای لاستیکی مخصوص و انواع شیشه های دو جداره (نوع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شیشه بسته به نیاز مصرف آننده) به بازار عرضه می گردد</a:t>
            </a:r>
            <a:r>
              <a:rPr lang="en-US" b="1" dirty="0"/>
              <a:t> .</a:t>
            </a:r>
            <a:br>
              <a:rPr lang="en-US" b="1" dirty="0"/>
            </a:br>
            <a:r>
              <a:rPr lang="fa-IR" b="1" dirty="0"/>
              <a:t>شیشه های چند جداره به علت عایق حرارتی و برودتی و صوتی بودن در درب و پنجره های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ساختمانهای عمومی (دولتی و خصوصی)، مسکونی بویژه ساختمانهای واقع در حاشیه اتوبان ها و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خیابانهای پرتردد و نزدیک فرودگاه ها و خطوط راه آهن و مناطق پر سرو و صدا، بیمارستانی،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آزمایشگاه های مختلف، آتابخانه ها، موزه ها، آلیه مراآز آموزشی، آارخانه جات و ... آاربرد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داشته و از مزیتهای ویژه ای بر خوردار می باشند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720" y="3214686"/>
            <a:ext cx="86439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سایت ساختمان مرجع صنعت </a:t>
            </a:r>
            <a:r>
              <a:rPr lang="fa-IR" b="1" dirty="0" smtClean="0"/>
              <a:t>ساختمان  </a:t>
            </a:r>
            <a:r>
              <a:rPr lang="en-US" b="1" dirty="0" smtClean="0"/>
              <a:t> </a:t>
            </a:r>
            <a:r>
              <a:rPr lang="en-US" b="1" dirty="0"/>
              <a:t>sakhtemoon.com</a:t>
            </a:r>
            <a:r>
              <a:rPr lang="fa-IR" b="1" dirty="0" smtClean="0"/>
              <a:t> کاهش </a:t>
            </a:r>
            <a:r>
              <a:rPr lang="fa-IR" b="1" dirty="0"/>
              <a:t>آلودگی صوتی: میانگین شدت سر و صدا در محیط های معمولی زندگی در شهرها حدود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به عنوان صداهای</a:t>
            </a:r>
            <a:r>
              <a:rPr lang="en-US" b="1" dirty="0"/>
              <a:t> db </a:t>
            </a:r>
            <a:r>
              <a:rPr lang="fa-IR" b="1" dirty="0"/>
              <a:t>می باشد، از لحاظ علمی سر و صدا با شدت ۶٠</a:t>
            </a:r>
            <a:r>
              <a:rPr lang="en-US" b="1" dirty="0"/>
              <a:t> (db) </a:t>
            </a:r>
            <a:r>
              <a:rPr lang="fa-IR" b="1" dirty="0"/>
              <a:t>۶٠ تا ٧٠ دسی بل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را عبور</a:t>
            </a:r>
            <a:r>
              <a:rPr lang="en-US" b="1" dirty="0"/>
              <a:t> db </a:t>
            </a:r>
            <a:r>
              <a:rPr lang="fa-IR" b="1" dirty="0"/>
              <a:t>به عنوان ناقض آننده شنوایی و با شدت ١٢٠</a:t>
            </a:r>
            <a:r>
              <a:rPr lang="en-US" b="1" dirty="0"/>
              <a:t> db </a:t>
            </a:r>
            <a:r>
              <a:rPr lang="fa-IR" b="1" dirty="0"/>
              <a:t>مزاحم و گوش خراش و با شدت ٩٠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آننده از حد آستانه احساس و خطرناک و آشنده تلقی می نماید، در صورتی آه اندازه سطح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صداهای مطلوب در مکان های مختلف به شرح زیر می باشد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>db </a:t>
            </a:r>
            <a:r>
              <a:rPr lang="fa-IR" b="1" dirty="0"/>
              <a:t>در آپارتمانها و مجتمع های مسکونی حدود ٢۵ تا ٣۵ </a:t>
            </a:r>
            <a:r>
              <a:rPr lang="en-US" b="1" dirty="0"/>
              <a:t>􀂃</a:t>
            </a:r>
            <a:br>
              <a:rPr lang="en-US" b="1" dirty="0"/>
            </a:br>
            <a:r>
              <a:rPr lang="en-US" b="1" dirty="0"/>
              <a:t>db </a:t>
            </a:r>
            <a:r>
              <a:rPr lang="fa-IR" b="1" dirty="0"/>
              <a:t>در بیمارستانها و آتابخانه ها و ... حدود ٢٠ تا ٢۵ </a:t>
            </a:r>
            <a:r>
              <a:rPr lang="en-US" b="1" dirty="0"/>
              <a:t>􀂃</a:t>
            </a:r>
            <a:br>
              <a:rPr lang="en-US" b="1" dirty="0"/>
            </a:br>
            <a:r>
              <a:rPr lang="en-US" b="1" dirty="0"/>
              <a:t>db </a:t>
            </a:r>
            <a:r>
              <a:rPr lang="fa-IR" b="1" dirty="0"/>
              <a:t>در دفاتر اداری و تجاری و ... حدود ٣۵ تا ۴٠ </a:t>
            </a:r>
            <a:r>
              <a:rPr lang="en-US" b="1" dirty="0"/>
              <a:t>􀂃</a:t>
            </a:r>
            <a:endParaRPr lang="fa-I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214290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/>
              <a:t>با استفاده از شیشه های دو جداره، سطح صدا را از ٢٩ تا </a:t>
            </a:r>
            <a:r>
              <a:rPr lang="fa-IR" b="1" dirty="0" smtClean="0"/>
              <a:t>٣١ </a:t>
            </a:r>
            <a:r>
              <a:rPr lang="en-US" b="1" dirty="0" smtClean="0"/>
              <a:t>Db</a:t>
            </a:r>
            <a:r>
              <a:rPr lang="fa-IR" b="1" dirty="0" smtClean="0"/>
              <a:t> می </a:t>
            </a:r>
            <a:r>
              <a:rPr lang="fa-IR" b="1" dirty="0"/>
              <a:t>توانیم کاهش دهیم. 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عایق حرارتی و برودتی: خصوصیات و ویژگیهای شیشه های چند جداره مربوط به صرفه جویی در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مصرف انرژی از نقطه نظر آمیت مقدار گرمای انتقال یافته از طریق یک پنجره توسط پارامتری به نام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ضریب انتقال گرما یا ثابت تعیین می شود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به دست می آید آه در آن</a:t>
            </a:r>
            <a:r>
              <a:rPr lang="en-US" b="1" dirty="0"/>
              <a:t>: K=Q/A*(T1-T </a:t>
            </a:r>
            <a:r>
              <a:rPr lang="fa-IR" b="1" dirty="0"/>
              <a:t>از رابطه ( 2</a:t>
            </a:r>
            <a:r>
              <a:rPr lang="en-US" b="1" dirty="0"/>
              <a:t> k </a:t>
            </a:r>
            <a:r>
              <a:rPr lang="fa-IR" b="1" dirty="0"/>
              <a:t>ثابت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میزان انتقال حرارت از طریق پنجره بر حسب وات</a:t>
            </a:r>
            <a:r>
              <a:rPr lang="en-US" b="1" dirty="0"/>
              <a:t> = (</a:t>
            </a:r>
            <a:r>
              <a:rPr lang="en-US" b="1" dirty="0" smtClean="0"/>
              <a:t>W)Q 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مساحت پنجره بر حسب متر مربع</a:t>
            </a:r>
            <a:r>
              <a:rPr lang="en-US" b="1" dirty="0"/>
              <a:t> = (M2)A</a:t>
            </a:r>
            <a:br>
              <a:rPr lang="en-US" b="1" dirty="0"/>
            </a:br>
            <a:endParaRPr lang="fa-IR" b="1" dirty="0"/>
          </a:p>
        </p:txBody>
      </p:sp>
      <p:sp>
        <p:nvSpPr>
          <p:cNvPr id="5" name="Rectangle 4"/>
          <p:cNvSpPr/>
          <p:nvPr/>
        </p:nvSpPr>
        <p:spPr>
          <a:xfrm>
            <a:off x="214282" y="1928802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بشرح زیر بیان</a:t>
            </a:r>
            <a:r>
              <a:rPr lang="en-US" b="1" dirty="0"/>
              <a:t> K </a:t>
            </a:r>
            <a:r>
              <a:rPr lang="fa-IR" b="1" dirty="0"/>
              <a:t>درجه حرارت داخل اطاق بر حسب درجه آلوین بوده و ضریب انتقال حرارت</a:t>
            </a:r>
            <a:r>
              <a:rPr lang="en-US" b="1" dirty="0"/>
              <a:t> = (K)T1</a:t>
            </a:r>
            <a:br>
              <a:rPr lang="en-US" b="1" dirty="0"/>
            </a:br>
            <a:r>
              <a:rPr lang="fa-IR" b="1" dirty="0"/>
              <a:t>می گردد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>W/M2*K</a:t>
            </a:r>
            <a:br>
              <a:rPr lang="en-US" b="1" dirty="0"/>
            </a:br>
            <a:r>
              <a:rPr lang="fa-IR" b="1" dirty="0"/>
              <a:t>اگر میزان جریان یافتن گرما از طریق پنجره را با استفاده از رابطه زیر استفاده آنیم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>Q=K*A*(T1-T2)</a:t>
            </a:r>
            <a:br>
              <a:rPr lang="en-US" b="1" dirty="0"/>
            </a:br>
            <a:r>
              <a:rPr lang="fa-IR" b="1" dirty="0"/>
              <a:t>بیشتر باشد میزان عایق بودن</a:t>
            </a:r>
            <a:r>
              <a:rPr lang="en-US" b="1" dirty="0"/>
              <a:t> k </a:t>
            </a:r>
            <a:r>
              <a:rPr lang="fa-IR" b="1" dirty="0"/>
              <a:t>می توانیم به راحتی مشاهده نماییم آه هر چه ضریب انتقال حرارت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بستگی به میزان فاصله</a:t>
            </a:r>
            <a:r>
              <a:rPr lang="en-US" b="1" dirty="0"/>
              <a:t> K </a:t>
            </a:r>
            <a:r>
              <a:rPr lang="fa-IR" b="1" dirty="0"/>
              <a:t>شیشه و به تبع آن پنجره آمتر خواهد بود. بطور آلی ضریب انتقال حرارت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فی مابین صفحات شیشه و عرض آنها دارد. ضریب انتقال حرارت</a:t>
            </a:r>
            <a:r>
              <a:rPr lang="en-US" b="1" dirty="0"/>
              <a:t> (GASES PARE) </a:t>
            </a:r>
            <a:r>
              <a:rPr lang="fa-IR" b="1" dirty="0"/>
              <a:t>و هوا یا گاز بی اثر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به عنوان تابعی از عرض و مقدار هوای ما بین صفحات شیشه می باشد</a:t>
            </a:r>
            <a:r>
              <a:rPr lang="en-US" b="1" dirty="0"/>
              <a:t>. K</a:t>
            </a:r>
            <a:br>
              <a:rPr lang="en-US" b="1" dirty="0"/>
            </a:br>
            <a:endParaRPr lang="en-US" b="1" dirty="0"/>
          </a:p>
          <a:p>
            <a:r>
              <a:rPr lang="fa-IR" b="1" dirty="0"/>
              <a:t>درجه حرارت بیرون پنجره بر حسب درجه آلوین</a:t>
            </a:r>
            <a:r>
              <a:rPr lang="en-US" b="1" dirty="0"/>
              <a:t> = (K)T2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58847"/>
            <a:ext cx="87154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/>
              <a:t>را می توان بوسیله استفاده از جام های شیشه آه با فلزات آمیاب طلا یا</a:t>
            </a:r>
            <a:r>
              <a:rPr lang="en-US" b="1" dirty="0"/>
              <a:t> K </a:t>
            </a:r>
            <a:r>
              <a:rPr lang="fa-IR" b="1" dirty="0"/>
              <a:t>ضریب انتقال حرارت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نقره یا سایر اآسید های فلزی مانند اآسید روی روآش شده اند بیشتر بهبود بخشید. در مناطق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گرمسیر با استفاده از شیشه های رنگی و رفلکتیو در پنجره های چند جداره می توان میزان عبور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نور ورودی را به دلخواه از حدود ٨ تا ٧۶ در صد نور تابیده شده را آنترل نموده و انتقال انرژی از خارج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به داخل را نیز می توان از ٢۵ % تا حدود ۶١ % آل انرژی تغییر دادو در مناطق سرد سیر نیز می توان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با استفاده از یک لایه شیشه پوشش دار انرژی داخل را حفظ نمود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کنترل میزان انعکاس صدا و مقدار خروج صدا در یک اتاق از اولین و مهمترین اهدافی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باید به آن دست پیدا کند. با وجود آنکه</a:t>
            </a:r>
            <a:r>
              <a:rPr lang="en-US" b="1" dirty="0"/>
              <a:t> (Sound Engineer) </a:t>
            </a:r>
            <a:r>
              <a:rPr lang="fa-IR" b="1" dirty="0"/>
              <a:t>است که یک مهندس صدا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انعکاس صدا در بسیاری موارد باعث زیبایی صوت می شود، در عین حال می تواند از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کیفیت صدا بکاهد بنابراین معمول بر این است که به هنگام ضبط صدا آنرا بطور خالص و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بدون هیچ افکتی ضبط می کنند و پس از آن افکت های لازم را به هر میزان که بخواهند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اضافه می کنند</a:t>
            </a:r>
            <a:r>
              <a:rPr lang="en-US" b="1" dirty="0"/>
              <a:t>.</a:t>
            </a:r>
            <a:br>
              <a:rPr lang="en-US" b="1" dirty="0"/>
            </a:br>
            <a:endParaRPr lang="fa-IR" b="1" dirty="0"/>
          </a:p>
        </p:txBody>
      </p:sp>
      <p:pic>
        <p:nvPicPr>
          <p:cNvPr id="1026" name="Picture 2" descr="C:\Users\atatork\Desktop\image-F4D1_4F16B2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214686"/>
            <a:ext cx="5357850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214290"/>
            <a:ext cx="86439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/>
              <a:t>این نیاز بحثی بنام ایزوله کردن یا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تکنولوژیهایی در ساخت دیوارها، سقف و کف سالن استفاده کرد تا بتوان میزان انعکاس صدا را به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میزان دلخواه تنظیم نمود و مانع از خروج صدا به بیرون از اتاق شد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برای جلوگیری از خروج صدا از یک اطاق است نه تنها باید مواردی که برای کنترل انعکاس مد نظر قرار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دارد را رعایت کرد، بلکه باید دیوارها، درها، کف و سقف و ... را ایزوله کرده و در مواردی که ممکن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است آنها را دو جداره ساخت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مهندس صدا باید دقت کند که نباید هیچ منفذی برای خروج صدا از اتاق وجود داشته باشد، توجه به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برخی نکات هنگام ساخت اتاق می تواند به ایزوله کردن بهتر آن کمک کند، بعنوان مثال از مهمترین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نکاتی که باعث خروج صدا از یک اطاق می شود کانالهای تهویه هوا، کولر، حتی ترانک های سیم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های برق و تلفن و... است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پس از آنکه شما مطمئن شدید از اتاق شما یا سالن مورد نظر صدایی بیرون نمی رود، برای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استفاده بهتر از موسیقی باید منابعی که بالقوه می توانند تولید سر و صدای ناخواسته یا نویز کنند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سایت ساختمان مرجع صنعت ساختمان</a:t>
            </a:r>
            <a:endParaRPr lang="en-US" b="1" dirty="0"/>
          </a:p>
          <a:p>
            <a:r>
              <a:rPr lang="fa-IR" b="1" dirty="0"/>
              <a:t>را به میان می آورد که در آن باید از مجموعه مواد و</a:t>
            </a:r>
            <a:r>
              <a:rPr lang="en-US" b="1" dirty="0"/>
              <a:t> Isolation </a:t>
            </a:r>
          </a:p>
          <a:p>
            <a:r>
              <a:rPr lang="en-US" b="1" dirty="0" smtClean="0"/>
              <a:t> sakhtemoon.com</a:t>
            </a:r>
            <a:r>
              <a:rPr lang="fa-IR" b="1" dirty="0" smtClean="0"/>
              <a:t>را </a:t>
            </a:r>
            <a:r>
              <a:rPr lang="fa-IR" b="1" dirty="0"/>
              <a:t>از کار بیندازید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atatork\Desktop\3042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458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214290"/>
            <a:ext cx="87154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/>
              <a:t>اگر واقعآ می خواهید از شنیدن موسیقی یا ساز زدن در اتاق لذت ببرید و یا قصد ضبط با کیفیت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قطعات موسیقی را دارید، باید هرگونه لوازم اضافی را از آنجا بیرون ببرید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پس از اینکار باید به اقلامی مانند دستگیره های درب و پنجره، چراغ ها، شیشه های در و پنجره،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بخاری، چوب پرده و ... خلاصه هر آنچه که می تواند با انتشار صوت به لرزه در آید، توجه کنید. موارد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زیادی مشاهده شده است که حتی در بهترین استودیوها با وجود بهترین عایق بندی دیوارها و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کمترین میزان انعکاس داخلی، به هنگام اجرای موسیقی با صدای بلند قطعاتی به لرزه در می آیند</a:t>
            </a:r>
            <a:r>
              <a:rPr lang="en-US" b="1" dirty="0"/>
              <a:t>.</a:t>
            </a:r>
            <a:br>
              <a:rPr lang="en-US" b="1" dirty="0"/>
            </a:br>
            <a:r>
              <a:rPr lang="fa-IR" b="1" dirty="0"/>
              <a:t>چند راهنمایی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در هرصورت نباید فراموش کنید که هرچقدر هم که خرج کنید، نمی توانید به یک ایزولاسیون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صد در صد دست پیدا کنید، بخصوص اگر اتاق مورد نظر شما از قبل برای اینکار تهیه</a:t>
            </a:r>
            <a:r>
              <a:rPr lang="en-US" b="1" dirty="0"/>
              <a:t> (Isolation)</a:t>
            </a:r>
            <a:br>
              <a:rPr lang="en-US" b="1" dirty="0"/>
            </a:br>
            <a:r>
              <a:rPr lang="fa-IR" b="1" dirty="0"/>
              <a:t>نشده باشد. نکات زیر می تواند شما را برای رسیدن به یک ایزولاسیون خوب راهنمایی کند</a:t>
            </a:r>
            <a:r>
              <a:rPr lang="en-US" b="1" dirty="0"/>
              <a:t> :</a:t>
            </a:r>
            <a:br>
              <a:rPr lang="en-US" b="1" dirty="0"/>
            </a:br>
            <a:r>
              <a:rPr lang="en-US" b="1" dirty="0"/>
              <a:t>- </a:t>
            </a:r>
            <a:r>
              <a:rPr lang="fa-IR" b="1" dirty="0"/>
              <a:t>قبل از هر چیز منافذی را که ممکن است از آن صدا خارج یا وارد شود را پیدا کنید. محل هایی مانند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فاصله بین قسمت پایین درب ها و کف زمین، کانالهای تهویه و ... از این جمله هستند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- </a:t>
            </a:r>
            <a:r>
              <a:rPr lang="fa-IR" b="1" dirty="0"/>
              <a:t>برای کاهش میزان انعکاس، سعی کنید کف اطاق از فرش، موکت یا هر نوع پوششی که پرز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داشته باشد تهیه شود. اینکار نه تنها باعث کم شدن انعکاس می شود بلکه پرزها انرژی صوت را</a:t>
            </a:r>
            <a:r>
              <a:rPr lang="en-US" b="1" dirty="0"/>
              <a:t/>
            </a:r>
            <a:br>
              <a:rPr lang="en-US" b="1" dirty="0"/>
            </a:br>
            <a:r>
              <a:rPr lang="fa-IR" b="1" dirty="0"/>
              <a:t>گرفته مانع از انتقال آن به طبقات پایین تر نیز می شوند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atatork\Desktop\wallinst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501122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</TotalTime>
  <Words>194</Words>
  <Application>Microsoft Office PowerPoint</Application>
  <PresentationFormat>On-screen Show (4:3)</PresentationFormat>
  <Paragraphs>26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atatork</dc:creator>
  <cp:lastModifiedBy>atatork</cp:lastModifiedBy>
  <cp:revision>4</cp:revision>
  <dcterms:created xsi:type="dcterms:W3CDTF">2012-12-23T13:12:51Z</dcterms:created>
  <dcterms:modified xsi:type="dcterms:W3CDTF">2012-12-23T13:43:25Z</dcterms:modified>
</cp:coreProperties>
</file>