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52" r:id="rId3"/>
    <p:sldMasterId id="2147483876" r:id="rId4"/>
    <p:sldMasterId id="2147483924" r:id="rId5"/>
  </p:sldMasterIdLst>
  <p:notesMasterIdLst>
    <p:notesMasterId r:id="rId107"/>
  </p:notesMasterIdLst>
  <p:sldIdLst>
    <p:sldId id="373" r:id="rId6"/>
    <p:sldId id="329" r:id="rId7"/>
    <p:sldId id="330" r:id="rId8"/>
    <p:sldId id="331" r:id="rId9"/>
    <p:sldId id="332" r:id="rId10"/>
    <p:sldId id="334" r:id="rId11"/>
    <p:sldId id="335" r:id="rId12"/>
    <p:sldId id="336" r:id="rId13"/>
    <p:sldId id="337" r:id="rId14"/>
    <p:sldId id="338" r:id="rId15"/>
    <p:sldId id="339" r:id="rId16"/>
    <p:sldId id="340" r:id="rId17"/>
    <p:sldId id="341" r:id="rId18"/>
    <p:sldId id="342" r:id="rId19"/>
    <p:sldId id="343" r:id="rId20"/>
    <p:sldId id="345" r:id="rId21"/>
    <p:sldId id="346" r:id="rId22"/>
    <p:sldId id="347" r:id="rId23"/>
    <p:sldId id="348" r:id="rId24"/>
    <p:sldId id="325" r:id="rId25"/>
    <p:sldId id="326" r:id="rId26"/>
    <p:sldId id="327" r:id="rId27"/>
    <p:sldId id="264" r:id="rId28"/>
    <p:sldId id="383" r:id="rId29"/>
    <p:sldId id="265" r:id="rId30"/>
    <p:sldId id="266" r:id="rId31"/>
    <p:sldId id="384" r:id="rId32"/>
    <p:sldId id="280" r:id="rId33"/>
    <p:sldId id="267" r:id="rId34"/>
    <p:sldId id="385" r:id="rId35"/>
    <p:sldId id="386" r:id="rId36"/>
    <p:sldId id="268" r:id="rId37"/>
    <p:sldId id="269" r:id="rId38"/>
    <p:sldId id="270" r:id="rId39"/>
    <p:sldId id="278" r:id="rId40"/>
    <p:sldId id="271" r:id="rId41"/>
    <p:sldId id="282" r:id="rId42"/>
    <p:sldId id="273" r:id="rId43"/>
    <p:sldId id="279" r:id="rId44"/>
    <p:sldId id="274" r:id="rId45"/>
    <p:sldId id="277" r:id="rId46"/>
    <p:sldId id="276" r:id="rId47"/>
    <p:sldId id="275" r:id="rId48"/>
    <p:sldId id="390" r:id="rId49"/>
    <p:sldId id="387" r:id="rId50"/>
    <p:sldId id="388" r:id="rId51"/>
    <p:sldId id="389" r:id="rId52"/>
    <p:sldId id="291" r:id="rId53"/>
    <p:sldId id="391" r:id="rId54"/>
    <p:sldId id="392" r:id="rId55"/>
    <p:sldId id="393" r:id="rId56"/>
    <p:sldId id="409" r:id="rId57"/>
    <p:sldId id="394" r:id="rId58"/>
    <p:sldId id="395" r:id="rId59"/>
    <p:sldId id="379" r:id="rId60"/>
    <p:sldId id="380" r:id="rId61"/>
    <p:sldId id="378" r:id="rId62"/>
    <p:sldId id="297" r:id="rId63"/>
    <p:sldId id="298" r:id="rId64"/>
    <p:sldId id="299" r:id="rId65"/>
    <p:sldId id="328" r:id="rId66"/>
    <p:sldId id="294" r:id="rId67"/>
    <p:sldId id="295" r:id="rId68"/>
    <p:sldId id="411" r:id="rId69"/>
    <p:sldId id="412" r:id="rId70"/>
    <p:sldId id="401" r:id="rId71"/>
    <p:sldId id="402" r:id="rId72"/>
    <p:sldId id="403" r:id="rId73"/>
    <p:sldId id="404" r:id="rId74"/>
    <p:sldId id="405" r:id="rId75"/>
    <p:sldId id="406" r:id="rId76"/>
    <p:sldId id="407" r:id="rId77"/>
    <p:sldId id="408" r:id="rId78"/>
    <p:sldId id="349" r:id="rId79"/>
    <p:sldId id="350" r:id="rId80"/>
    <p:sldId id="413" r:id="rId81"/>
    <p:sldId id="351" r:id="rId82"/>
    <p:sldId id="352" r:id="rId83"/>
    <p:sldId id="353" r:id="rId84"/>
    <p:sldId id="354" r:id="rId85"/>
    <p:sldId id="355" r:id="rId86"/>
    <p:sldId id="356" r:id="rId87"/>
    <p:sldId id="357" r:id="rId88"/>
    <p:sldId id="358" r:id="rId89"/>
    <p:sldId id="398" r:id="rId90"/>
    <p:sldId id="399" r:id="rId91"/>
    <p:sldId id="400"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7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2F1CB-0CC8-4CFB-A568-5D8A6026D14A}" type="doc">
      <dgm:prSet loTypeId="urn:microsoft.com/office/officeart/2005/8/layout/chevron2" loCatId="list" qsTypeId="urn:microsoft.com/office/officeart/2005/8/quickstyle/simple1" qsCatId="simple" csTypeId="urn:microsoft.com/office/officeart/2005/8/colors/accent5_1" csCatId="accent5" phldr="1"/>
      <dgm:spPr>
        <a:scene3d>
          <a:camera prst="orthographicFront">
            <a:rot lat="0" lon="0" rev="0"/>
          </a:camera>
          <a:lightRig rig="contrasting" dir="t">
            <a:rot lat="0" lon="0" rev="1500000"/>
          </a:lightRig>
        </a:scene3d>
      </dgm:spPr>
      <dgm:t>
        <a:bodyPr/>
        <a:lstStyle/>
        <a:p>
          <a:endParaRPr lang="en-US"/>
        </a:p>
      </dgm:t>
    </dgm:pt>
    <dgm:pt modelId="{879C49C0-AD33-4065-B2E6-90B46A56B55A}">
      <dgm:prSet phldrT="[Text]" custT="1"/>
      <dgm:spPr>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a-IR" sz="2400" dirty="0" smtClean="0">
              <a:cs typeface="2  Lotus" pitchFamily="2" charset="-78"/>
            </a:rPr>
            <a:t>1</a:t>
          </a:r>
          <a:endParaRPr lang="en-US" sz="2400" dirty="0">
            <a:cs typeface="2  Lotus" pitchFamily="2" charset="-78"/>
          </a:endParaRPr>
        </a:p>
      </dgm:t>
    </dgm:pt>
    <dgm:pt modelId="{7012DF6A-AA2A-4DB1-AB03-24477C06F2B5}" type="parTrans" cxnId="{56B728C2-6806-47E4-9BB2-351196BFC777}">
      <dgm:prSet/>
      <dgm:spPr/>
      <dgm:t>
        <a:bodyPr/>
        <a:lstStyle/>
        <a:p>
          <a:endParaRPr lang="en-US" sz="2400">
            <a:cs typeface="2  Lotus" pitchFamily="2" charset="-78"/>
          </a:endParaRPr>
        </a:p>
      </dgm:t>
    </dgm:pt>
    <dgm:pt modelId="{E5056F7A-3949-476E-B5C5-BAA522650340}" type="sibTrans" cxnId="{56B728C2-6806-47E4-9BB2-351196BFC777}">
      <dgm:prSet/>
      <dgm:spPr/>
      <dgm:t>
        <a:bodyPr/>
        <a:lstStyle/>
        <a:p>
          <a:endParaRPr lang="en-US" sz="2400">
            <a:cs typeface="2  Lotus" pitchFamily="2" charset="-78"/>
          </a:endParaRPr>
        </a:p>
      </dgm:t>
    </dgm:pt>
    <dgm:pt modelId="{30E57ACA-EDD8-4EB8-AD21-2C6C638A91AD}">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pPr algn="r" rtl="1"/>
          <a:r>
            <a:rPr lang="fa-IR" sz="2400" dirty="0" smtClean="0">
              <a:latin typeface="Adobe Arabic" pitchFamily="18" charset="-78"/>
              <a:cs typeface="2  Lotus" pitchFamily="2" charset="-78"/>
            </a:rPr>
            <a:t>1-</a:t>
          </a:r>
          <a:r>
            <a:rPr lang="en-GB" sz="2400" dirty="0" smtClean="0">
              <a:latin typeface="Adobe Arabic" pitchFamily="18" charset="-78"/>
              <a:cs typeface="2  Lotus" pitchFamily="2" charset="-78"/>
            </a:rPr>
            <a:t> </a:t>
          </a:r>
          <a:r>
            <a:rPr lang="fa-IR" sz="2400" dirty="0" smtClean="0">
              <a:cs typeface="2  Lotus" pitchFamily="2" charset="-78"/>
            </a:rPr>
            <a:t>ارائه فیش صندوق</a:t>
          </a:r>
          <a:endParaRPr lang="en-US" sz="2400" dirty="0">
            <a:cs typeface="2  Lotus" pitchFamily="2" charset="-78"/>
          </a:endParaRPr>
        </a:p>
      </dgm:t>
    </dgm:pt>
    <dgm:pt modelId="{75B6D067-6E08-455B-B3EA-5BD9ADDE8C93}" type="parTrans" cxnId="{ED4ABBF8-1C5D-490E-8083-3AC4F674CC1A}">
      <dgm:prSet/>
      <dgm:spPr/>
      <dgm:t>
        <a:bodyPr/>
        <a:lstStyle/>
        <a:p>
          <a:endParaRPr lang="en-US" sz="2400">
            <a:cs typeface="2  Lotus" pitchFamily="2" charset="-78"/>
          </a:endParaRPr>
        </a:p>
      </dgm:t>
    </dgm:pt>
    <dgm:pt modelId="{B92373CA-CBE9-402A-9311-DF7E6F36E9EA}" type="sibTrans" cxnId="{ED4ABBF8-1C5D-490E-8083-3AC4F674CC1A}">
      <dgm:prSet/>
      <dgm:spPr/>
      <dgm:t>
        <a:bodyPr/>
        <a:lstStyle/>
        <a:p>
          <a:endParaRPr lang="en-US" sz="2400">
            <a:cs typeface="2  Lotus" pitchFamily="2" charset="-78"/>
          </a:endParaRPr>
        </a:p>
      </dgm:t>
    </dgm:pt>
    <dgm:pt modelId="{BFF705B3-9A83-4454-A038-B30EC0ED3FFD}">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pPr algn="r" rtl="1"/>
          <a:r>
            <a:rPr lang="fa-IR" sz="2400" dirty="0" smtClean="0">
              <a:cs typeface="2  Lotus" pitchFamily="2" charset="-78"/>
            </a:rPr>
            <a:t>2-</a:t>
          </a:r>
          <a:r>
            <a:rPr lang="en-GB" sz="2400" dirty="0" smtClean="0">
              <a:cs typeface="2  Lotus" pitchFamily="2" charset="-78"/>
            </a:rPr>
            <a:t> </a:t>
          </a:r>
          <a:r>
            <a:rPr lang="fa-IR" sz="2400" dirty="0" smtClean="0">
              <a:cs typeface="2  Lotus" pitchFamily="2" charset="-78"/>
            </a:rPr>
            <a:t>مطالعه وثبت در پرونده</a:t>
          </a:r>
          <a:endParaRPr lang="en-US" sz="2400" dirty="0">
            <a:cs typeface="2  Lotus" pitchFamily="2" charset="-78"/>
          </a:endParaRPr>
        </a:p>
      </dgm:t>
    </dgm:pt>
    <dgm:pt modelId="{FD1D2DA2-CE7E-44A4-BA5B-AF589E34A199}" type="parTrans" cxnId="{BB6C2AFE-B9B9-4122-897F-B47364BA0327}">
      <dgm:prSet/>
      <dgm:spPr/>
      <dgm:t>
        <a:bodyPr/>
        <a:lstStyle/>
        <a:p>
          <a:endParaRPr lang="en-US" sz="2400">
            <a:cs typeface="2  Lotus" pitchFamily="2" charset="-78"/>
          </a:endParaRPr>
        </a:p>
      </dgm:t>
    </dgm:pt>
    <dgm:pt modelId="{E646EA3D-0098-492A-868B-EF6522B78604}" type="sibTrans" cxnId="{BB6C2AFE-B9B9-4122-897F-B47364BA0327}">
      <dgm:prSet/>
      <dgm:spPr/>
      <dgm:t>
        <a:bodyPr/>
        <a:lstStyle/>
        <a:p>
          <a:endParaRPr lang="en-US" sz="2400">
            <a:cs typeface="2  Lotus" pitchFamily="2" charset="-78"/>
          </a:endParaRPr>
        </a:p>
      </dgm:t>
    </dgm:pt>
    <dgm:pt modelId="{FF7F521A-F4D1-4A7A-9FB1-4FC5909D39CD}">
      <dgm:prSet phldrT="[Text]" custT="1"/>
      <dgm:spPr>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a-IR" sz="2400" dirty="0" smtClean="0">
              <a:cs typeface="2  Lotus" pitchFamily="2" charset="-78"/>
            </a:rPr>
            <a:t>3</a:t>
          </a:r>
          <a:endParaRPr lang="en-US" sz="2400" dirty="0">
            <a:cs typeface="2  Lotus" pitchFamily="2" charset="-78"/>
          </a:endParaRPr>
        </a:p>
      </dgm:t>
    </dgm:pt>
    <dgm:pt modelId="{519BE729-2557-43C3-AF6A-1BE36137F7DC}" type="parTrans" cxnId="{B361B211-3135-40C1-9FAE-CFFC2C2B2205}">
      <dgm:prSet/>
      <dgm:spPr/>
      <dgm:t>
        <a:bodyPr/>
        <a:lstStyle/>
        <a:p>
          <a:endParaRPr lang="en-US" sz="2400">
            <a:cs typeface="2  Lotus" pitchFamily="2" charset="-78"/>
          </a:endParaRPr>
        </a:p>
      </dgm:t>
    </dgm:pt>
    <dgm:pt modelId="{D1881296-3F57-4F51-8283-89A0B78B5753}" type="sibTrans" cxnId="{B361B211-3135-40C1-9FAE-CFFC2C2B2205}">
      <dgm:prSet/>
      <dgm:spPr/>
      <dgm:t>
        <a:bodyPr/>
        <a:lstStyle/>
        <a:p>
          <a:endParaRPr lang="en-US" sz="2400">
            <a:cs typeface="2  Lotus" pitchFamily="2" charset="-78"/>
          </a:endParaRPr>
        </a:p>
      </dgm:t>
    </dgm:pt>
    <dgm:pt modelId="{9B70A5FD-3708-443C-A816-A1102903E6C7}">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pPr algn="r" rtl="1"/>
          <a:r>
            <a:rPr lang="fa-IR" sz="2400" dirty="0" smtClean="0">
              <a:cs typeface="2  Lotus" pitchFamily="2" charset="-78"/>
            </a:rPr>
            <a:t>3-</a:t>
          </a:r>
          <a:r>
            <a:rPr lang="en-GB" sz="2400" dirty="0" smtClean="0">
              <a:cs typeface="2  Lotus" pitchFamily="2" charset="-78"/>
            </a:rPr>
            <a:t> </a:t>
          </a:r>
          <a:r>
            <a:rPr lang="fa-IR" sz="2400" dirty="0" smtClean="0">
              <a:cs typeface="2  Lotus" pitchFamily="2" charset="-78"/>
            </a:rPr>
            <a:t>انجام معاینات و کارهای اولیه</a:t>
          </a:r>
          <a:endParaRPr lang="en-US" sz="2400" dirty="0">
            <a:cs typeface="2  Lotus" pitchFamily="2" charset="-78"/>
          </a:endParaRPr>
        </a:p>
      </dgm:t>
    </dgm:pt>
    <dgm:pt modelId="{01968A83-4C24-45EE-A595-AA8248F138DE}" type="parTrans" cxnId="{B2CDBB9B-E26C-41B6-9AED-B18F57CC624C}">
      <dgm:prSet/>
      <dgm:spPr/>
      <dgm:t>
        <a:bodyPr/>
        <a:lstStyle/>
        <a:p>
          <a:endParaRPr lang="en-US" sz="2400">
            <a:cs typeface="2  Lotus" pitchFamily="2" charset="-78"/>
          </a:endParaRPr>
        </a:p>
      </dgm:t>
    </dgm:pt>
    <dgm:pt modelId="{A45A7B13-5D9E-4CD5-BF50-2E51D5E460A3}" type="sibTrans" cxnId="{B2CDBB9B-E26C-41B6-9AED-B18F57CC624C}">
      <dgm:prSet/>
      <dgm:spPr/>
      <dgm:t>
        <a:bodyPr/>
        <a:lstStyle/>
        <a:p>
          <a:endParaRPr lang="en-US" sz="2400">
            <a:cs typeface="2  Lotus" pitchFamily="2" charset="-78"/>
          </a:endParaRPr>
        </a:p>
      </dgm:t>
    </dgm:pt>
    <dgm:pt modelId="{C4C49F2C-D0EA-4C2E-B9A8-FB0D34FA729E}">
      <dgm:prSet phldrT="[Text]" custT="1"/>
      <dgm:spPr>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a-IR" sz="2400" dirty="0" smtClean="0">
              <a:cs typeface="2  Lotus" pitchFamily="2" charset="-78"/>
            </a:rPr>
            <a:t>4</a:t>
          </a:r>
          <a:endParaRPr lang="en-US" sz="2400" dirty="0">
            <a:cs typeface="2  Lotus" pitchFamily="2" charset="-78"/>
          </a:endParaRPr>
        </a:p>
      </dgm:t>
    </dgm:pt>
    <dgm:pt modelId="{83A59710-7851-4D9E-AF16-8E2E569234AC}" type="parTrans" cxnId="{88B75710-8F1B-41B8-AB86-667A498E05E1}">
      <dgm:prSet/>
      <dgm:spPr/>
      <dgm:t>
        <a:bodyPr/>
        <a:lstStyle/>
        <a:p>
          <a:endParaRPr lang="en-US" sz="2400">
            <a:cs typeface="2  Lotus" pitchFamily="2" charset="-78"/>
          </a:endParaRPr>
        </a:p>
      </dgm:t>
    </dgm:pt>
    <dgm:pt modelId="{459E6989-7052-4787-BC11-BE3283292090}" type="sibTrans" cxnId="{88B75710-8F1B-41B8-AB86-667A498E05E1}">
      <dgm:prSet/>
      <dgm:spPr/>
      <dgm:t>
        <a:bodyPr/>
        <a:lstStyle/>
        <a:p>
          <a:endParaRPr lang="en-US" sz="2400">
            <a:cs typeface="2  Lotus" pitchFamily="2" charset="-78"/>
          </a:endParaRPr>
        </a:p>
      </dgm:t>
    </dgm:pt>
    <dgm:pt modelId="{DCCC64AB-B166-405C-874F-3BA44BF5B000}">
      <dgm:prSet custT="1">
        <dgm:style>
          <a:lnRef idx="0">
            <a:schemeClr val="accent4"/>
          </a:lnRef>
          <a:fillRef idx="3">
            <a:schemeClr val="accent4"/>
          </a:fillRef>
          <a:effectRef idx="3">
            <a:schemeClr val="accent4"/>
          </a:effectRef>
          <a:fontRef idx="minor">
            <a:schemeClr val="lt1"/>
          </a:fontRef>
        </dgm:style>
      </dgm:prSet>
      <dgm:spPr>
        <a:ln/>
      </dgm:spPr>
      <dgm:t>
        <a:bodyPr/>
        <a:lstStyle/>
        <a:p>
          <a:pPr algn="r" rtl="1"/>
          <a:r>
            <a:rPr lang="fa-IR" sz="2400" dirty="0" smtClean="0">
              <a:cs typeface="2  Lotus" pitchFamily="2" charset="-78"/>
            </a:rPr>
            <a:t>4-</a:t>
          </a:r>
          <a:r>
            <a:rPr lang="en-GB" sz="2400" dirty="0" smtClean="0">
              <a:cs typeface="2  Lotus" pitchFamily="2" charset="-78"/>
            </a:rPr>
            <a:t> </a:t>
          </a:r>
          <a:r>
            <a:rPr lang="fa-IR" sz="2400" dirty="0" smtClean="0">
              <a:cs typeface="2  Lotus" pitchFamily="2" charset="-78"/>
            </a:rPr>
            <a:t>دادن دستور عمل</a:t>
          </a:r>
          <a:endParaRPr lang="en-US" sz="2400" dirty="0">
            <a:cs typeface="2  Lotus" pitchFamily="2" charset="-78"/>
          </a:endParaRPr>
        </a:p>
      </dgm:t>
    </dgm:pt>
    <dgm:pt modelId="{5939F156-1CB4-4798-AE1A-527BF0944D13}" type="parTrans" cxnId="{50EEF924-C0C8-4A99-8F0B-F3C31AF1E680}">
      <dgm:prSet/>
      <dgm:spPr/>
      <dgm:t>
        <a:bodyPr/>
        <a:lstStyle/>
        <a:p>
          <a:endParaRPr lang="en-US" sz="2400">
            <a:cs typeface="2  Lotus" pitchFamily="2" charset="-78"/>
          </a:endParaRPr>
        </a:p>
      </dgm:t>
    </dgm:pt>
    <dgm:pt modelId="{66807FE7-3BFD-4E9B-A20E-3F2A0ED956E3}" type="sibTrans" cxnId="{50EEF924-C0C8-4A99-8F0B-F3C31AF1E680}">
      <dgm:prSet/>
      <dgm:spPr/>
      <dgm:t>
        <a:bodyPr/>
        <a:lstStyle/>
        <a:p>
          <a:endParaRPr lang="en-US" sz="2400">
            <a:cs typeface="2  Lotus" pitchFamily="2" charset="-78"/>
          </a:endParaRPr>
        </a:p>
      </dgm:t>
    </dgm:pt>
    <dgm:pt modelId="{9708E5C8-D4DE-4F23-8E86-291AF82DB1D7}">
      <dgm:prSet custT="1">
        <dgm:style>
          <a:lnRef idx="0">
            <a:schemeClr val="accent4"/>
          </a:lnRef>
          <a:fillRef idx="3">
            <a:schemeClr val="accent4"/>
          </a:fillRef>
          <a:effectRef idx="3">
            <a:schemeClr val="accent4"/>
          </a:effectRef>
          <a:fontRef idx="minor">
            <a:schemeClr val="lt1"/>
          </a:fontRef>
        </dgm:style>
      </dgm:prSet>
      <dgm:spPr>
        <a:ln/>
      </dgm:spPr>
      <dgm:t>
        <a:bodyPr/>
        <a:lstStyle/>
        <a:p>
          <a:pPr algn="r" rtl="1"/>
          <a:r>
            <a:rPr lang="fa-IR" sz="2400" dirty="0" smtClean="0">
              <a:cs typeface="2  Lotus" pitchFamily="2" charset="-78"/>
            </a:rPr>
            <a:t>5-</a:t>
          </a:r>
          <a:r>
            <a:rPr lang="en-GB" sz="2400" dirty="0" smtClean="0">
              <a:cs typeface="2  Lotus" pitchFamily="2" charset="-78"/>
            </a:rPr>
            <a:t> </a:t>
          </a:r>
          <a:r>
            <a:rPr lang="fa-IR" sz="2400" dirty="0" smtClean="0">
              <a:cs typeface="2  Lotus" pitchFamily="2" charset="-78"/>
            </a:rPr>
            <a:t>مصاحبه اولیه توسط پرستار</a:t>
          </a:r>
          <a:endParaRPr lang="en-US" sz="2400" dirty="0">
            <a:cs typeface="2  Lotus" pitchFamily="2" charset="-78"/>
          </a:endParaRPr>
        </a:p>
      </dgm:t>
    </dgm:pt>
    <dgm:pt modelId="{9A7A043D-8926-45B8-B1C0-AF56B032BB7F}" type="parTrans" cxnId="{066E6089-A7CD-4178-BB4A-26BCD5CABEC1}">
      <dgm:prSet/>
      <dgm:spPr/>
      <dgm:t>
        <a:bodyPr/>
        <a:lstStyle/>
        <a:p>
          <a:endParaRPr lang="en-US" sz="2400">
            <a:cs typeface="2  Lotus" pitchFamily="2" charset="-78"/>
          </a:endParaRPr>
        </a:p>
      </dgm:t>
    </dgm:pt>
    <dgm:pt modelId="{CA8817F4-EB3A-4209-BA55-5D9ABD23F44C}" type="sibTrans" cxnId="{066E6089-A7CD-4178-BB4A-26BCD5CABEC1}">
      <dgm:prSet/>
      <dgm:spPr/>
      <dgm:t>
        <a:bodyPr/>
        <a:lstStyle/>
        <a:p>
          <a:endParaRPr lang="en-US" sz="2400">
            <a:cs typeface="2  Lotus" pitchFamily="2" charset="-78"/>
          </a:endParaRPr>
        </a:p>
      </dgm:t>
    </dgm:pt>
    <dgm:pt modelId="{E8DD8D22-3272-4866-B8CD-A11EEECFD1BA}">
      <dgm:prSet custT="1"/>
      <dgm:spPr>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fa-IR" sz="2400" dirty="0" smtClean="0">
              <a:cs typeface="2  Lotus" pitchFamily="2" charset="-78"/>
            </a:rPr>
            <a:t>6</a:t>
          </a:r>
          <a:endParaRPr lang="en-US" sz="2400" dirty="0">
            <a:cs typeface="2  Lotus" pitchFamily="2" charset="-78"/>
          </a:endParaRPr>
        </a:p>
      </dgm:t>
    </dgm:pt>
    <dgm:pt modelId="{A19908D0-FE92-4BC4-BF46-C360850F8A19}" type="parTrans" cxnId="{CFF5C7BA-7F79-4298-8C33-1F9F7AC8EA3C}">
      <dgm:prSet/>
      <dgm:spPr/>
      <dgm:t>
        <a:bodyPr/>
        <a:lstStyle/>
        <a:p>
          <a:endParaRPr lang="en-US" sz="2400">
            <a:cs typeface="2  Lotus" pitchFamily="2" charset="-78"/>
          </a:endParaRPr>
        </a:p>
      </dgm:t>
    </dgm:pt>
    <dgm:pt modelId="{7ABAB010-0786-494D-B08B-1B87F7B634A8}" type="sibTrans" cxnId="{CFF5C7BA-7F79-4298-8C33-1F9F7AC8EA3C}">
      <dgm:prSet/>
      <dgm:spPr/>
      <dgm:t>
        <a:bodyPr/>
        <a:lstStyle/>
        <a:p>
          <a:endParaRPr lang="en-US" sz="2400">
            <a:cs typeface="2  Lotus" pitchFamily="2" charset="-78"/>
          </a:endParaRPr>
        </a:p>
      </dgm:t>
    </dgm:pt>
    <dgm:pt modelId="{187ACBC8-D463-4368-A909-056CA808AD4C}">
      <dgm:prSet custT="1">
        <dgm:style>
          <a:lnRef idx="0">
            <a:schemeClr val="accent4"/>
          </a:lnRef>
          <a:fillRef idx="3">
            <a:schemeClr val="accent4"/>
          </a:fillRef>
          <a:effectRef idx="3">
            <a:schemeClr val="accent4"/>
          </a:effectRef>
          <a:fontRef idx="minor">
            <a:schemeClr val="lt1"/>
          </a:fontRef>
        </dgm:style>
      </dgm:prSet>
      <dgm:spPr>
        <a:ln/>
      </dgm:spPr>
      <dgm:t>
        <a:bodyPr/>
        <a:lstStyle/>
        <a:p>
          <a:pPr algn="r" rtl="1"/>
          <a:r>
            <a:rPr lang="fa-IR" sz="2400" dirty="0" smtClean="0">
              <a:cs typeface="2  Lotus" pitchFamily="2" charset="-78"/>
            </a:rPr>
            <a:t>6-</a:t>
          </a:r>
          <a:r>
            <a:rPr lang="en-GB" sz="2400" dirty="0" smtClean="0">
              <a:cs typeface="2  Lotus" pitchFamily="2" charset="-78"/>
            </a:rPr>
            <a:t> </a:t>
          </a:r>
          <a:r>
            <a:rPr lang="fa-IR" sz="2400" dirty="0" smtClean="0">
              <a:cs typeface="2  Lotus" pitchFamily="2" charset="-78"/>
            </a:rPr>
            <a:t>معاینه توسط پزشک</a:t>
          </a:r>
          <a:endParaRPr lang="en-US" sz="2400" dirty="0">
            <a:cs typeface="2  Lotus" pitchFamily="2" charset="-78"/>
          </a:endParaRPr>
        </a:p>
      </dgm:t>
    </dgm:pt>
    <dgm:pt modelId="{065536FB-2E04-45AD-8F5C-65CB6276039A}" type="parTrans" cxnId="{8695F0DA-B78D-4721-80B1-FDC84E37955E}">
      <dgm:prSet/>
      <dgm:spPr/>
      <dgm:t>
        <a:bodyPr/>
        <a:lstStyle/>
        <a:p>
          <a:endParaRPr lang="en-US" sz="2400">
            <a:cs typeface="2  Lotus" pitchFamily="2" charset="-78"/>
          </a:endParaRPr>
        </a:p>
      </dgm:t>
    </dgm:pt>
    <dgm:pt modelId="{F9F2823F-8C99-4F8F-B1FA-0BB6DAAC41D8}" type="sibTrans" cxnId="{8695F0DA-B78D-4721-80B1-FDC84E37955E}">
      <dgm:prSet/>
      <dgm:spPr/>
      <dgm:t>
        <a:bodyPr/>
        <a:lstStyle/>
        <a:p>
          <a:endParaRPr lang="en-US" sz="2400">
            <a:cs typeface="2  Lotus" pitchFamily="2" charset="-78"/>
          </a:endParaRPr>
        </a:p>
      </dgm:t>
    </dgm:pt>
    <dgm:pt modelId="{EF4CA3E7-BB34-437B-90A7-1DD15E2CD727}">
      <dgm:prSet phldrT="[Text]" custT="1"/>
      <dgm:spPr>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a-IR" sz="2400" dirty="0" smtClean="0">
              <a:cs typeface="2  Lotus" pitchFamily="2" charset="-78"/>
            </a:rPr>
            <a:t>2</a:t>
          </a:r>
          <a:endParaRPr lang="en-US" sz="2400" dirty="0">
            <a:cs typeface="2  Lotus" pitchFamily="2" charset="-78"/>
          </a:endParaRPr>
        </a:p>
      </dgm:t>
    </dgm:pt>
    <dgm:pt modelId="{44EA2D03-864E-41DB-891B-2FDCFF8136A0}" type="sibTrans" cxnId="{B9571409-6F92-4013-B547-8789C1641B07}">
      <dgm:prSet/>
      <dgm:spPr/>
      <dgm:t>
        <a:bodyPr/>
        <a:lstStyle/>
        <a:p>
          <a:endParaRPr lang="en-US" sz="2400">
            <a:cs typeface="2  Lotus" pitchFamily="2" charset="-78"/>
          </a:endParaRPr>
        </a:p>
      </dgm:t>
    </dgm:pt>
    <dgm:pt modelId="{A106758C-9E42-410D-A1B6-34B349D20A9D}" type="parTrans" cxnId="{B9571409-6F92-4013-B547-8789C1641B07}">
      <dgm:prSet/>
      <dgm:spPr/>
      <dgm:t>
        <a:bodyPr/>
        <a:lstStyle/>
        <a:p>
          <a:endParaRPr lang="en-US" sz="2400">
            <a:cs typeface="2  Lotus" pitchFamily="2" charset="-78"/>
          </a:endParaRPr>
        </a:p>
      </dgm:t>
    </dgm:pt>
    <dgm:pt modelId="{84214C9D-687D-4598-8274-CC716813E4FF}">
      <dgm:prSet phldrT="[Text]" custT="1"/>
      <dgm:spPr>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r" rtl="1"/>
          <a:r>
            <a:rPr lang="fa-IR" sz="2400" smtClean="0">
              <a:cs typeface="2  Lotus" pitchFamily="2" charset="-78"/>
            </a:rPr>
            <a:t>     5</a:t>
          </a:r>
          <a:endParaRPr lang="en-US" sz="2400" dirty="0">
            <a:cs typeface="2  Lotus" pitchFamily="2" charset="-78"/>
          </a:endParaRPr>
        </a:p>
      </dgm:t>
    </dgm:pt>
    <dgm:pt modelId="{A1C2C688-2BDB-4B99-AB6F-FFFD83405EAB}" type="sibTrans" cxnId="{6DB21C9E-D24D-4CCC-8F21-701FBA64FCF7}">
      <dgm:prSet/>
      <dgm:spPr/>
      <dgm:t>
        <a:bodyPr/>
        <a:lstStyle/>
        <a:p>
          <a:endParaRPr lang="en-US" sz="2400">
            <a:cs typeface="2  Lotus" pitchFamily="2" charset="-78"/>
          </a:endParaRPr>
        </a:p>
      </dgm:t>
    </dgm:pt>
    <dgm:pt modelId="{ECA148AB-E493-41F7-8030-B952F84EA966}" type="parTrans" cxnId="{6DB21C9E-D24D-4CCC-8F21-701FBA64FCF7}">
      <dgm:prSet/>
      <dgm:spPr/>
      <dgm:t>
        <a:bodyPr/>
        <a:lstStyle/>
        <a:p>
          <a:endParaRPr lang="en-US" sz="2400">
            <a:cs typeface="2  Lotus" pitchFamily="2" charset="-78"/>
          </a:endParaRPr>
        </a:p>
      </dgm:t>
    </dgm:pt>
    <dgm:pt modelId="{39B7511A-01E5-4C40-B771-815FC6DB2CFE}" type="pres">
      <dgm:prSet presAssocID="{44E2F1CB-0CC8-4CFB-A568-5D8A6026D14A}" presName="linearFlow" presStyleCnt="0">
        <dgm:presLayoutVars>
          <dgm:dir/>
          <dgm:animLvl val="lvl"/>
          <dgm:resizeHandles val="exact"/>
        </dgm:presLayoutVars>
      </dgm:prSet>
      <dgm:spPr/>
      <dgm:t>
        <a:bodyPr/>
        <a:lstStyle/>
        <a:p>
          <a:endParaRPr lang="en-GB"/>
        </a:p>
      </dgm:t>
    </dgm:pt>
    <dgm:pt modelId="{2A6B88E9-9157-4759-938C-CD890F01210D}" type="pres">
      <dgm:prSet presAssocID="{879C49C0-AD33-4065-B2E6-90B46A56B55A}"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20BBB683-8874-47E3-BAC3-1D90ECD4CF68}" type="pres">
      <dgm:prSet presAssocID="{879C49C0-AD33-4065-B2E6-90B46A56B55A}" presName="parentText" presStyleLbl="alignNode1" presStyleIdx="0" presStyleCnt="6">
        <dgm:presLayoutVars>
          <dgm:chMax val="1"/>
          <dgm:bulletEnabled val="1"/>
        </dgm:presLayoutVars>
      </dgm:prSet>
      <dgm:spPr/>
      <dgm:t>
        <a:bodyPr/>
        <a:lstStyle/>
        <a:p>
          <a:endParaRPr lang="en-GB"/>
        </a:p>
      </dgm:t>
    </dgm:pt>
    <dgm:pt modelId="{7960F3BA-B630-4DAC-A565-19CAF8802589}" type="pres">
      <dgm:prSet presAssocID="{879C49C0-AD33-4065-B2E6-90B46A56B55A}" presName="descendantText" presStyleLbl="alignAcc1" presStyleIdx="0" presStyleCnt="6">
        <dgm:presLayoutVars>
          <dgm:bulletEnabled val="1"/>
        </dgm:presLayoutVars>
      </dgm:prSet>
      <dgm:spPr/>
      <dgm:t>
        <a:bodyPr/>
        <a:lstStyle/>
        <a:p>
          <a:endParaRPr lang="en-US"/>
        </a:p>
      </dgm:t>
    </dgm:pt>
    <dgm:pt modelId="{4F85CCA8-9D45-4735-B66F-1B7273E27B91}" type="pres">
      <dgm:prSet presAssocID="{E5056F7A-3949-476E-B5C5-BAA522650340}"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00053C5B-C184-4957-953D-9A79977022BF}" type="pres">
      <dgm:prSet presAssocID="{EF4CA3E7-BB34-437B-90A7-1DD15E2CD727}"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E1828799-A940-49ED-8707-7549AC860DD3}" type="pres">
      <dgm:prSet presAssocID="{EF4CA3E7-BB34-437B-90A7-1DD15E2CD727}" presName="parentText" presStyleLbl="alignNode1" presStyleIdx="1" presStyleCnt="6" custLinFactNeighborX="-28674" custLinFactNeighborY="-7109">
        <dgm:presLayoutVars>
          <dgm:chMax val="1"/>
          <dgm:bulletEnabled val="1"/>
        </dgm:presLayoutVars>
      </dgm:prSet>
      <dgm:spPr/>
      <dgm:t>
        <a:bodyPr/>
        <a:lstStyle/>
        <a:p>
          <a:endParaRPr lang="en-US"/>
        </a:p>
      </dgm:t>
    </dgm:pt>
    <dgm:pt modelId="{9AFF65EA-AB2A-4B09-8102-FE2E1D956D46}" type="pres">
      <dgm:prSet presAssocID="{EF4CA3E7-BB34-437B-90A7-1DD15E2CD727}" presName="descendantText" presStyleLbl="alignAcc1" presStyleIdx="1" presStyleCnt="6">
        <dgm:presLayoutVars>
          <dgm:bulletEnabled val="1"/>
        </dgm:presLayoutVars>
      </dgm:prSet>
      <dgm:spPr/>
      <dgm:t>
        <a:bodyPr/>
        <a:lstStyle/>
        <a:p>
          <a:endParaRPr lang="en-US"/>
        </a:p>
      </dgm:t>
    </dgm:pt>
    <dgm:pt modelId="{A777DA40-007C-4D64-A11C-A1967C5A52D3}" type="pres">
      <dgm:prSet presAssocID="{44EA2D03-864E-41DB-891B-2FDCFF8136A0}"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408E6087-7110-47F0-9D45-D231E8ED437C}" type="pres">
      <dgm:prSet presAssocID="{FF7F521A-F4D1-4A7A-9FB1-4FC5909D39CD}"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D73BD0A5-219D-4B1C-B7F5-F4FD8317695E}" type="pres">
      <dgm:prSet presAssocID="{FF7F521A-F4D1-4A7A-9FB1-4FC5909D39CD}" presName="parentText" presStyleLbl="alignNode1" presStyleIdx="2" presStyleCnt="6">
        <dgm:presLayoutVars>
          <dgm:chMax val="1"/>
          <dgm:bulletEnabled val="1"/>
        </dgm:presLayoutVars>
      </dgm:prSet>
      <dgm:spPr/>
      <dgm:t>
        <a:bodyPr/>
        <a:lstStyle/>
        <a:p>
          <a:endParaRPr lang="en-GB"/>
        </a:p>
      </dgm:t>
    </dgm:pt>
    <dgm:pt modelId="{A94E7A6A-B41D-4913-ACCF-90005A929F6B}" type="pres">
      <dgm:prSet presAssocID="{FF7F521A-F4D1-4A7A-9FB1-4FC5909D39CD}" presName="descendantText" presStyleLbl="alignAcc1" presStyleIdx="2" presStyleCnt="6">
        <dgm:presLayoutVars>
          <dgm:bulletEnabled val="1"/>
        </dgm:presLayoutVars>
      </dgm:prSet>
      <dgm:spPr/>
      <dgm:t>
        <a:bodyPr/>
        <a:lstStyle/>
        <a:p>
          <a:endParaRPr lang="en-US"/>
        </a:p>
      </dgm:t>
    </dgm:pt>
    <dgm:pt modelId="{A8CF06F3-42C3-4734-B8D1-792929A9458D}" type="pres">
      <dgm:prSet presAssocID="{D1881296-3F57-4F51-8283-89A0B78B5753}"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50858923-ADD8-4E3E-A3F4-768898979BCD}" type="pres">
      <dgm:prSet presAssocID="{C4C49F2C-D0EA-4C2E-B9A8-FB0D34FA729E}"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850496D9-892E-4000-A63A-8543AE1B3DAA}" type="pres">
      <dgm:prSet presAssocID="{C4C49F2C-D0EA-4C2E-B9A8-FB0D34FA729E}" presName="parentText" presStyleLbl="alignNode1" presStyleIdx="3" presStyleCnt="6">
        <dgm:presLayoutVars>
          <dgm:chMax val="1"/>
          <dgm:bulletEnabled val="1"/>
        </dgm:presLayoutVars>
      </dgm:prSet>
      <dgm:spPr/>
      <dgm:t>
        <a:bodyPr/>
        <a:lstStyle/>
        <a:p>
          <a:endParaRPr lang="en-GB"/>
        </a:p>
      </dgm:t>
    </dgm:pt>
    <dgm:pt modelId="{9E53DA50-DE3B-47A1-9B91-40E42F0529F3}" type="pres">
      <dgm:prSet presAssocID="{C4C49F2C-D0EA-4C2E-B9A8-FB0D34FA729E}" presName="descendantText" presStyleLbl="alignAcc1" presStyleIdx="3" presStyleCnt="6">
        <dgm:presLayoutVars>
          <dgm:bulletEnabled val="1"/>
        </dgm:presLayoutVars>
      </dgm:prSet>
      <dgm:spPr/>
      <dgm:t>
        <a:bodyPr/>
        <a:lstStyle/>
        <a:p>
          <a:endParaRPr lang="en-US"/>
        </a:p>
      </dgm:t>
    </dgm:pt>
    <dgm:pt modelId="{D848E620-668D-421D-A00A-AEA86128A879}" type="pres">
      <dgm:prSet presAssocID="{459E6989-7052-4787-BC11-BE3283292090}"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63F6A11C-BE22-41A1-84CA-CBA77D62F9B3}" type="pres">
      <dgm:prSet presAssocID="{84214C9D-687D-4598-8274-CC716813E4FF}"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88DF758E-B107-4DC3-BC14-7D4E17368DB9}" type="pres">
      <dgm:prSet presAssocID="{84214C9D-687D-4598-8274-CC716813E4FF}" presName="parentText" presStyleLbl="alignNode1" presStyleIdx="4" presStyleCnt="6">
        <dgm:presLayoutVars>
          <dgm:chMax val="1"/>
          <dgm:bulletEnabled val="1"/>
        </dgm:presLayoutVars>
      </dgm:prSet>
      <dgm:spPr/>
      <dgm:t>
        <a:bodyPr/>
        <a:lstStyle/>
        <a:p>
          <a:endParaRPr lang="en-GB"/>
        </a:p>
      </dgm:t>
    </dgm:pt>
    <dgm:pt modelId="{DBCBF6FC-D0B0-4D4D-B6D3-29F0AD1BA767}" type="pres">
      <dgm:prSet presAssocID="{84214C9D-687D-4598-8274-CC716813E4FF}" presName="descendantText" presStyleLbl="alignAcc1" presStyleIdx="4" presStyleCnt="6">
        <dgm:presLayoutVars>
          <dgm:bulletEnabled val="1"/>
        </dgm:presLayoutVars>
      </dgm:prSet>
      <dgm:spPr/>
      <dgm:t>
        <a:bodyPr/>
        <a:lstStyle/>
        <a:p>
          <a:endParaRPr lang="en-US"/>
        </a:p>
      </dgm:t>
    </dgm:pt>
    <dgm:pt modelId="{18BC6ADE-42DB-49DC-9C01-75AB72B645D3}" type="pres">
      <dgm:prSet presAssocID="{A1C2C688-2BDB-4B99-AB6F-FFFD83405EAB}"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82D90A93-40D9-451B-A3F4-9AE112C6D2D4}" type="pres">
      <dgm:prSet presAssocID="{E8DD8D22-3272-4866-B8CD-A11EEECFD1BA}"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D54B139B-0317-48E1-B5B5-2A0DC1976CB8}" type="pres">
      <dgm:prSet presAssocID="{E8DD8D22-3272-4866-B8CD-A11EEECFD1BA}" presName="parentText" presStyleLbl="alignNode1" presStyleIdx="5" presStyleCnt="6">
        <dgm:presLayoutVars>
          <dgm:chMax val="1"/>
          <dgm:bulletEnabled val="1"/>
        </dgm:presLayoutVars>
      </dgm:prSet>
      <dgm:spPr/>
      <dgm:t>
        <a:bodyPr/>
        <a:lstStyle/>
        <a:p>
          <a:endParaRPr lang="en-GB"/>
        </a:p>
      </dgm:t>
    </dgm:pt>
    <dgm:pt modelId="{3FA53C1C-2BAF-4A94-92E1-DDFD8A8DFDBE}" type="pres">
      <dgm:prSet presAssocID="{E8DD8D22-3272-4866-B8CD-A11EEECFD1BA}" presName="descendantText" presStyleLbl="alignAcc1" presStyleIdx="5" presStyleCnt="6">
        <dgm:presLayoutVars>
          <dgm:bulletEnabled val="1"/>
        </dgm:presLayoutVars>
      </dgm:prSet>
      <dgm:spPr/>
      <dgm:t>
        <a:bodyPr/>
        <a:lstStyle/>
        <a:p>
          <a:endParaRPr lang="en-US"/>
        </a:p>
      </dgm:t>
    </dgm:pt>
  </dgm:ptLst>
  <dgm:cxnLst>
    <dgm:cxn modelId="{B9571409-6F92-4013-B547-8789C1641B07}" srcId="{44E2F1CB-0CC8-4CFB-A568-5D8A6026D14A}" destId="{EF4CA3E7-BB34-437B-90A7-1DD15E2CD727}" srcOrd="1" destOrd="0" parTransId="{A106758C-9E42-410D-A1B6-34B349D20A9D}" sibTransId="{44EA2D03-864E-41DB-891B-2FDCFF8136A0}"/>
    <dgm:cxn modelId="{8695F0DA-B78D-4721-80B1-FDC84E37955E}" srcId="{E8DD8D22-3272-4866-B8CD-A11EEECFD1BA}" destId="{187ACBC8-D463-4368-A909-056CA808AD4C}" srcOrd="0" destOrd="0" parTransId="{065536FB-2E04-45AD-8F5C-65CB6276039A}" sibTransId="{F9F2823F-8C99-4F8F-B1FA-0BB6DAAC41D8}"/>
    <dgm:cxn modelId="{C6A1BFD3-1786-4326-8DAD-2C822723A6B6}" type="presOf" srcId="{DCCC64AB-B166-405C-874F-3BA44BF5B000}" destId="{9E53DA50-DE3B-47A1-9B91-40E42F0529F3}" srcOrd="0" destOrd="0" presId="urn:microsoft.com/office/officeart/2005/8/layout/chevron2"/>
    <dgm:cxn modelId="{665B6DDC-72BD-48F6-9A62-7AB7F74FD03C}" type="presOf" srcId="{E8DD8D22-3272-4866-B8CD-A11EEECFD1BA}" destId="{D54B139B-0317-48E1-B5B5-2A0DC1976CB8}" srcOrd="0" destOrd="0" presId="urn:microsoft.com/office/officeart/2005/8/layout/chevron2"/>
    <dgm:cxn modelId="{BB6C2AFE-B9B9-4122-897F-B47364BA0327}" srcId="{EF4CA3E7-BB34-437B-90A7-1DD15E2CD727}" destId="{BFF705B3-9A83-4454-A038-B30EC0ED3FFD}" srcOrd="0" destOrd="0" parTransId="{FD1D2DA2-CE7E-44A4-BA5B-AF589E34A199}" sibTransId="{E646EA3D-0098-492A-868B-EF6522B78604}"/>
    <dgm:cxn modelId="{B361B211-3135-40C1-9FAE-CFFC2C2B2205}" srcId="{44E2F1CB-0CC8-4CFB-A568-5D8A6026D14A}" destId="{FF7F521A-F4D1-4A7A-9FB1-4FC5909D39CD}" srcOrd="2" destOrd="0" parTransId="{519BE729-2557-43C3-AF6A-1BE36137F7DC}" sibTransId="{D1881296-3F57-4F51-8283-89A0B78B5753}"/>
    <dgm:cxn modelId="{7840AD3F-DBB5-4431-A375-87691AD712A2}" type="presOf" srcId="{879C49C0-AD33-4065-B2E6-90B46A56B55A}" destId="{20BBB683-8874-47E3-BAC3-1D90ECD4CF68}" srcOrd="0" destOrd="0" presId="urn:microsoft.com/office/officeart/2005/8/layout/chevron2"/>
    <dgm:cxn modelId="{55829673-EFDC-4B60-929E-CC1DE1700554}" type="presOf" srcId="{EF4CA3E7-BB34-437B-90A7-1DD15E2CD727}" destId="{E1828799-A940-49ED-8707-7549AC860DD3}" srcOrd="0" destOrd="0" presId="urn:microsoft.com/office/officeart/2005/8/layout/chevron2"/>
    <dgm:cxn modelId="{1592170B-3F8E-4A75-98FD-530325E6EE00}" type="presOf" srcId="{9B70A5FD-3708-443C-A816-A1102903E6C7}" destId="{A94E7A6A-B41D-4913-ACCF-90005A929F6B}" srcOrd="0" destOrd="0" presId="urn:microsoft.com/office/officeart/2005/8/layout/chevron2"/>
    <dgm:cxn modelId="{ED4ABBF8-1C5D-490E-8083-3AC4F674CC1A}" srcId="{879C49C0-AD33-4065-B2E6-90B46A56B55A}" destId="{30E57ACA-EDD8-4EB8-AD21-2C6C638A91AD}" srcOrd="0" destOrd="0" parTransId="{75B6D067-6E08-455B-B3EA-5BD9ADDE8C93}" sibTransId="{B92373CA-CBE9-402A-9311-DF7E6F36E9EA}"/>
    <dgm:cxn modelId="{B2CDBB9B-E26C-41B6-9AED-B18F57CC624C}" srcId="{FF7F521A-F4D1-4A7A-9FB1-4FC5909D39CD}" destId="{9B70A5FD-3708-443C-A816-A1102903E6C7}" srcOrd="0" destOrd="0" parTransId="{01968A83-4C24-45EE-A595-AA8248F138DE}" sibTransId="{A45A7B13-5D9E-4CD5-BF50-2E51D5E460A3}"/>
    <dgm:cxn modelId="{634972B6-A2E5-4C88-88C0-E89210088EB8}" type="presOf" srcId="{187ACBC8-D463-4368-A909-056CA808AD4C}" destId="{3FA53C1C-2BAF-4A94-92E1-DDFD8A8DFDBE}" srcOrd="0" destOrd="0" presId="urn:microsoft.com/office/officeart/2005/8/layout/chevron2"/>
    <dgm:cxn modelId="{CFF5C7BA-7F79-4298-8C33-1F9F7AC8EA3C}" srcId="{44E2F1CB-0CC8-4CFB-A568-5D8A6026D14A}" destId="{E8DD8D22-3272-4866-B8CD-A11EEECFD1BA}" srcOrd="5" destOrd="0" parTransId="{A19908D0-FE92-4BC4-BF46-C360850F8A19}" sibTransId="{7ABAB010-0786-494D-B08B-1B87F7B634A8}"/>
    <dgm:cxn modelId="{1441188C-5D72-4F61-A49E-9D0B145934EE}" type="presOf" srcId="{84214C9D-687D-4598-8274-CC716813E4FF}" destId="{88DF758E-B107-4DC3-BC14-7D4E17368DB9}" srcOrd="0" destOrd="0" presId="urn:microsoft.com/office/officeart/2005/8/layout/chevron2"/>
    <dgm:cxn modelId="{066E6089-A7CD-4178-BB4A-26BCD5CABEC1}" srcId="{84214C9D-687D-4598-8274-CC716813E4FF}" destId="{9708E5C8-D4DE-4F23-8E86-291AF82DB1D7}" srcOrd="0" destOrd="0" parTransId="{9A7A043D-8926-45B8-B1C0-AF56B032BB7F}" sibTransId="{CA8817F4-EB3A-4209-BA55-5D9ABD23F44C}"/>
    <dgm:cxn modelId="{3E10C092-CD33-4D42-8114-98172AC5798D}" type="presOf" srcId="{BFF705B3-9A83-4454-A038-B30EC0ED3FFD}" destId="{9AFF65EA-AB2A-4B09-8102-FE2E1D956D46}" srcOrd="0" destOrd="0" presId="urn:microsoft.com/office/officeart/2005/8/layout/chevron2"/>
    <dgm:cxn modelId="{C9F1935D-C7EB-4939-BCCD-A8D8C5D69262}" type="presOf" srcId="{C4C49F2C-D0EA-4C2E-B9A8-FB0D34FA729E}" destId="{850496D9-892E-4000-A63A-8543AE1B3DAA}" srcOrd="0" destOrd="0" presId="urn:microsoft.com/office/officeart/2005/8/layout/chevron2"/>
    <dgm:cxn modelId="{50EEF924-C0C8-4A99-8F0B-F3C31AF1E680}" srcId="{C4C49F2C-D0EA-4C2E-B9A8-FB0D34FA729E}" destId="{DCCC64AB-B166-405C-874F-3BA44BF5B000}" srcOrd="0" destOrd="0" parTransId="{5939F156-1CB4-4798-AE1A-527BF0944D13}" sibTransId="{66807FE7-3BFD-4E9B-A20E-3F2A0ED956E3}"/>
    <dgm:cxn modelId="{88B75710-8F1B-41B8-AB86-667A498E05E1}" srcId="{44E2F1CB-0CC8-4CFB-A568-5D8A6026D14A}" destId="{C4C49F2C-D0EA-4C2E-B9A8-FB0D34FA729E}" srcOrd="3" destOrd="0" parTransId="{83A59710-7851-4D9E-AF16-8E2E569234AC}" sibTransId="{459E6989-7052-4787-BC11-BE3283292090}"/>
    <dgm:cxn modelId="{6DB21C9E-D24D-4CCC-8F21-701FBA64FCF7}" srcId="{44E2F1CB-0CC8-4CFB-A568-5D8A6026D14A}" destId="{84214C9D-687D-4598-8274-CC716813E4FF}" srcOrd="4" destOrd="0" parTransId="{ECA148AB-E493-41F7-8030-B952F84EA966}" sibTransId="{A1C2C688-2BDB-4B99-AB6F-FFFD83405EAB}"/>
    <dgm:cxn modelId="{FCC6BC33-67E7-42A9-9CF1-DCE3BFE3ED46}" type="presOf" srcId="{30E57ACA-EDD8-4EB8-AD21-2C6C638A91AD}" destId="{7960F3BA-B630-4DAC-A565-19CAF8802589}" srcOrd="0" destOrd="0" presId="urn:microsoft.com/office/officeart/2005/8/layout/chevron2"/>
    <dgm:cxn modelId="{8366F934-0A66-4E10-A592-1C66BD952E71}" type="presOf" srcId="{FF7F521A-F4D1-4A7A-9FB1-4FC5909D39CD}" destId="{D73BD0A5-219D-4B1C-B7F5-F4FD8317695E}" srcOrd="0" destOrd="0" presId="urn:microsoft.com/office/officeart/2005/8/layout/chevron2"/>
    <dgm:cxn modelId="{80097CC9-F445-4051-BF2E-173B842EB6ED}" type="presOf" srcId="{9708E5C8-D4DE-4F23-8E86-291AF82DB1D7}" destId="{DBCBF6FC-D0B0-4D4D-B6D3-29F0AD1BA767}" srcOrd="0" destOrd="0" presId="urn:microsoft.com/office/officeart/2005/8/layout/chevron2"/>
    <dgm:cxn modelId="{B5BA7989-2F86-4792-809A-B8E14D2548D8}" type="presOf" srcId="{44E2F1CB-0CC8-4CFB-A568-5D8A6026D14A}" destId="{39B7511A-01E5-4C40-B771-815FC6DB2CFE}" srcOrd="0" destOrd="0" presId="urn:microsoft.com/office/officeart/2005/8/layout/chevron2"/>
    <dgm:cxn modelId="{56B728C2-6806-47E4-9BB2-351196BFC777}" srcId="{44E2F1CB-0CC8-4CFB-A568-5D8A6026D14A}" destId="{879C49C0-AD33-4065-B2E6-90B46A56B55A}" srcOrd="0" destOrd="0" parTransId="{7012DF6A-AA2A-4DB1-AB03-24477C06F2B5}" sibTransId="{E5056F7A-3949-476E-B5C5-BAA522650340}"/>
    <dgm:cxn modelId="{A229D7A5-C706-46D4-BFED-55D1CD39BA39}" type="presParOf" srcId="{39B7511A-01E5-4C40-B771-815FC6DB2CFE}" destId="{2A6B88E9-9157-4759-938C-CD890F01210D}" srcOrd="0" destOrd="0" presId="urn:microsoft.com/office/officeart/2005/8/layout/chevron2"/>
    <dgm:cxn modelId="{24B7F13C-18E4-4ECE-A826-346B48B82171}" type="presParOf" srcId="{2A6B88E9-9157-4759-938C-CD890F01210D}" destId="{20BBB683-8874-47E3-BAC3-1D90ECD4CF68}" srcOrd="0" destOrd="0" presId="urn:microsoft.com/office/officeart/2005/8/layout/chevron2"/>
    <dgm:cxn modelId="{A2332B5D-95A6-4894-83E9-5AE57E177F94}" type="presParOf" srcId="{2A6B88E9-9157-4759-938C-CD890F01210D}" destId="{7960F3BA-B630-4DAC-A565-19CAF8802589}" srcOrd="1" destOrd="0" presId="urn:microsoft.com/office/officeart/2005/8/layout/chevron2"/>
    <dgm:cxn modelId="{AE43372C-499C-41A2-BBE2-16F68D43AEA3}" type="presParOf" srcId="{39B7511A-01E5-4C40-B771-815FC6DB2CFE}" destId="{4F85CCA8-9D45-4735-B66F-1B7273E27B91}" srcOrd="1" destOrd="0" presId="urn:microsoft.com/office/officeart/2005/8/layout/chevron2"/>
    <dgm:cxn modelId="{C90976EF-16CD-452E-A04D-98680578DD0C}" type="presParOf" srcId="{39B7511A-01E5-4C40-B771-815FC6DB2CFE}" destId="{00053C5B-C184-4957-953D-9A79977022BF}" srcOrd="2" destOrd="0" presId="urn:microsoft.com/office/officeart/2005/8/layout/chevron2"/>
    <dgm:cxn modelId="{2B58B119-D5DE-4687-AAF2-73D39B85F816}" type="presParOf" srcId="{00053C5B-C184-4957-953D-9A79977022BF}" destId="{E1828799-A940-49ED-8707-7549AC860DD3}" srcOrd="0" destOrd="0" presId="urn:microsoft.com/office/officeart/2005/8/layout/chevron2"/>
    <dgm:cxn modelId="{64036546-7CFD-42FB-9E2A-81E530A62D93}" type="presParOf" srcId="{00053C5B-C184-4957-953D-9A79977022BF}" destId="{9AFF65EA-AB2A-4B09-8102-FE2E1D956D46}" srcOrd="1" destOrd="0" presId="urn:microsoft.com/office/officeart/2005/8/layout/chevron2"/>
    <dgm:cxn modelId="{5794A830-75A3-4689-AA60-B6BC28BE421C}" type="presParOf" srcId="{39B7511A-01E5-4C40-B771-815FC6DB2CFE}" destId="{A777DA40-007C-4D64-A11C-A1967C5A52D3}" srcOrd="3" destOrd="0" presId="urn:microsoft.com/office/officeart/2005/8/layout/chevron2"/>
    <dgm:cxn modelId="{68DEA452-C09A-4A37-9DC7-F3D51CBD1FF9}" type="presParOf" srcId="{39B7511A-01E5-4C40-B771-815FC6DB2CFE}" destId="{408E6087-7110-47F0-9D45-D231E8ED437C}" srcOrd="4" destOrd="0" presId="urn:microsoft.com/office/officeart/2005/8/layout/chevron2"/>
    <dgm:cxn modelId="{0E257F93-F629-44EE-B495-D71A015EEF9A}" type="presParOf" srcId="{408E6087-7110-47F0-9D45-D231E8ED437C}" destId="{D73BD0A5-219D-4B1C-B7F5-F4FD8317695E}" srcOrd="0" destOrd="0" presId="urn:microsoft.com/office/officeart/2005/8/layout/chevron2"/>
    <dgm:cxn modelId="{E344667B-DEC3-4942-A53A-9A334D312D8F}" type="presParOf" srcId="{408E6087-7110-47F0-9D45-D231E8ED437C}" destId="{A94E7A6A-B41D-4913-ACCF-90005A929F6B}" srcOrd="1" destOrd="0" presId="urn:microsoft.com/office/officeart/2005/8/layout/chevron2"/>
    <dgm:cxn modelId="{CBE35BB0-7229-4238-A815-460797B4A1B8}" type="presParOf" srcId="{39B7511A-01E5-4C40-B771-815FC6DB2CFE}" destId="{A8CF06F3-42C3-4734-B8D1-792929A9458D}" srcOrd="5" destOrd="0" presId="urn:microsoft.com/office/officeart/2005/8/layout/chevron2"/>
    <dgm:cxn modelId="{21DBE546-BE70-43CB-BB68-A201FA9C43C3}" type="presParOf" srcId="{39B7511A-01E5-4C40-B771-815FC6DB2CFE}" destId="{50858923-ADD8-4E3E-A3F4-768898979BCD}" srcOrd="6" destOrd="0" presId="urn:microsoft.com/office/officeart/2005/8/layout/chevron2"/>
    <dgm:cxn modelId="{C12D9680-794A-485D-8F72-A8C91093FD34}" type="presParOf" srcId="{50858923-ADD8-4E3E-A3F4-768898979BCD}" destId="{850496D9-892E-4000-A63A-8543AE1B3DAA}" srcOrd="0" destOrd="0" presId="urn:microsoft.com/office/officeart/2005/8/layout/chevron2"/>
    <dgm:cxn modelId="{66C79529-5A16-46BB-866E-358F3660A68E}" type="presParOf" srcId="{50858923-ADD8-4E3E-A3F4-768898979BCD}" destId="{9E53DA50-DE3B-47A1-9B91-40E42F0529F3}" srcOrd="1" destOrd="0" presId="urn:microsoft.com/office/officeart/2005/8/layout/chevron2"/>
    <dgm:cxn modelId="{C27D374C-2192-4D04-A1D3-A27C648836F3}" type="presParOf" srcId="{39B7511A-01E5-4C40-B771-815FC6DB2CFE}" destId="{D848E620-668D-421D-A00A-AEA86128A879}" srcOrd="7" destOrd="0" presId="urn:microsoft.com/office/officeart/2005/8/layout/chevron2"/>
    <dgm:cxn modelId="{6815167C-CC31-4584-827C-A1EE6763BCDE}" type="presParOf" srcId="{39B7511A-01E5-4C40-B771-815FC6DB2CFE}" destId="{63F6A11C-BE22-41A1-84CA-CBA77D62F9B3}" srcOrd="8" destOrd="0" presId="urn:microsoft.com/office/officeart/2005/8/layout/chevron2"/>
    <dgm:cxn modelId="{4282335D-431E-434A-A632-69A8BF87270E}" type="presParOf" srcId="{63F6A11C-BE22-41A1-84CA-CBA77D62F9B3}" destId="{88DF758E-B107-4DC3-BC14-7D4E17368DB9}" srcOrd="0" destOrd="0" presId="urn:microsoft.com/office/officeart/2005/8/layout/chevron2"/>
    <dgm:cxn modelId="{2DD5B7CB-95B8-43CC-A225-4AED6E8A99E1}" type="presParOf" srcId="{63F6A11C-BE22-41A1-84CA-CBA77D62F9B3}" destId="{DBCBF6FC-D0B0-4D4D-B6D3-29F0AD1BA767}" srcOrd="1" destOrd="0" presId="urn:microsoft.com/office/officeart/2005/8/layout/chevron2"/>
    <dgm:cxn modelId="{C72EAB10-DBBD-4709-B61D-AF9F9C6EA91C}" type="presParOf" srcId="{39B7511A-01E5-4C40-B771-815FC6DB2CFE}" destId="{18BC6ADE-42DB-49DC-9C01-75AB72B645D3}" srcOrd="9" destOrd="0" presId="urn:microsoft.com/office/officeart/2005/8/layout/chevron2"/>
    <dgm:cxn modelId="{2A6716DD-774C-405F-BF09-A731E844475D}" type="presParOf" srcId="{39B7511A-01E5-4C40-B771-815FC6DB2CFE}" destId="{82D90A93-40D9-451B-A3F4-9AE112C6D2D4}" srcOrd="10" destOrd="0" presId="urn:microsoft.com/office/officeart/2005/8/layout/chevron2"/>
    <dgm:cxn modelId="{2533F3FC-94CB-4B12-96B0-9F7A551F12B6}" type="presParOf" srcId="{82D90A93-40D9-451B-A3F4-9AE112C6D2D4}" destId="{D54B139B-0317-48E1-B5B5-2A0DC1976CB8}" srcOrd="0" destOrd="0" presId="urn:microsoft.com/office/officeart/2005/8/layout/chevron2"/>
    <dgm:cxn modelId="{34B1343B-0305-4591-8967-1926A3930CF7}" type="presParOf" srcId="{82D90A93-40D9-451B-A3F4-9AE112C6D2D4}" destId="{3FA53C1C-2BAF-4A94-92E1-DDFD8A8DFDB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CE633-F1F3-4BB9-87E1-65536E8380F7}" type="datetimeFigureOut">
              <a:rPr lang="en-US" smtClean="0"/>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93966-B938-43DA-AB05-5F9E62EF5830}" type="slidenum">
              <a:rPr lang="en-US" smtClean="0"/>
              <a:t>‹#›</a:t>
            </a:fld>
            <a:endParaRPr lang="en-US"/>
          </a:p>
        </p:txBody>
      </p:sp>
    </p:spTree>
    <p:extLst>
      <p:ext uri="{BB962C8B-B14F-4D97-AF65-F5344CB8AC3E}">
        <p14:creationId xmlns:p14="http://schemas.microsoft.com/office/powerpoint/2010/main" val="403942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063A08-BE23-4E86-B5E6-BAA5C6AA9B46}" type="slidenum">
              <a:rPr lang="fa-IR" smtClean="0"/>
              <a:pPr>
                <a:defRPr/>
              </a:pPr>
              <a:t>76</a:t>
            </a:fld>
            <a:endParaRPr lang="fa-IR" smtClean="0"/>
          </a:p>
        </p:txBody>
      </p:sp>
    </p:spTree>
    <p:extLst>
      <p:ext uri="{BB962C8B-B14F-4D97-AF65-F5344CB8AC3E}">
        <p14:creationId xmlns:p14="http://schemas.microsoft.com/office/powerpoint/2010/main" val="150893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873F10F-A0F0-434E-8BE2-8D1827A5FDF3}" type="slidenum">
              <a:rPr lang="en-GB" smtClean="0"/>
              <a:pPr/>
              <a:t>80</a:t>
            </a:fld>
            <a:endParaRPr lang="en-GB"/>
          </a:p>
        </p:txBody>
      </p:sp>
    </p:spTree>
    <p:extLst>
      <p:ext uri="{BB962C8B-B14F-4D97-AF65-F5344CB8AC3E}">
        <p14:creationId xmlns:p14="http://schemas.microsoft.com/office/powerpoint/2010/main" val="317390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867008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22442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2910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472879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69945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64574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97038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8986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117749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6740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73205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3338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44267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959178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48153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198423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5758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5167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65487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59263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1200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42066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49363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89797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01002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517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08618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568940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024932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8467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99829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0372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758694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55964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33256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14061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185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93001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92395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30916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989A3-AE77-417E-8EC0-6B898C13EAB4}" type="datetimeFigureOut">
              <a:rPr lang="en-US" smtClean="0">
                <a:solidFill>
                  <a:srgbClr val="E3DED1">
                    <a:shade val="50000"/>
                  </a:srgbClr>
                </a:solidFill>
              </a:rPr>
              <a:pPr/>
              <a:t>8/29/2018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52B6AFDC-09D2-4D07-A1C6-8E369B8F5430}" type="slidenum">
              <a:rPr lang="en-US" smtClean="0">
                <a:solidFill>
                  <a:srgbClr val="E3DED1">
                    <a:shade val="50000"/>
                  </a:srgbClr>
                </a:solidFill>
              </a:rPr>
              <a:pPr/>
              <a:t>‹#›</a:t>
            </a:fld>
            <a:endParaRPr lang="en-US">
              <a:solidFill>
                <a:srgbClr val="E3DED1">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66910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2344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6102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93138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
        <p:nvSpPr>
          <p:cNvPr id="7"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extLst>
      <p:ext uri="{BB962C8B-B14F-4D97-AF65-F5344CB8AC3E}">
        <p14:creationId xmlns:p14="http://schemas.microsoft.com/office/powerpoint/2010/main" val="170251647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780918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446427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14263926"/>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B2E1612-24E9-47C0-B455-089D3EC520EA}" type="datetimeFigureOut">
              <a:rPr lang="en-US" smtClean="0">
                <a:solidFill>
                  <a:prstClr val="white">
                    <a:shade val="50000"/>
                  </a:prstClr>
                </a:solidFill>
              </a:rPr>
              <a:pPr/>
              <a:t>8/29/2018</a:t>
            </a:fld>
            <a:endParaRPr lang="en-US">
              <a:solidFill>
                <a:prstClr val="white">
                  <a:shade val="50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shade val="50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88C35DB-4DF1-43D5-B89B-089FCCBC1DC8}" type="slidenum">
              <a:rPr lang="en-US" smtClean="0">
                <a:solidFill>
                  <a:prstClr val="white">
                    <a:shade val="50000"/>
                  </a:prstClr>
                </a:solidFill>
              </a:rPr>
              <a:pPr/>
              <a:t>‹#›</a:t>
            </a:fld>
            <a:endParaRPr lang="en-US">
              <a:solidFill>
                <a:prstClr val="white">
                  <a:shade val="50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5" name="TextBox 1"/>
          <p:cNvSpPr txBox="1">
            <a:spLocks noChangeArrowheads="1"/>
          </p:cNvSpPr>
          <p:nvPr userDrawn="1"/>
        </p:nvSpPr>
        <p:spPr bwMode="auto">
          <a:xfrm>
            <a:off x="161925" y="635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183880" cy="1051560"/>
          </a:xfrm>
        </p:spPr>
        <p:txBody>
          <a:bodyPr/>
          <a:lstStyle/>
          <a:p>
            <a:pPr algn="ctr"/>
            <a:r>
              <a:rPr lang="fa-IR" smtClean="0">
                <a:cs typeface="2  Esfehan" pitchFamily="2" charset="-78"/>
              </a:rPr>
              <a:t>هدف از طراحی درمانگاه</a:t>
            </a:r>
            <a:endParaRPr lang="en-US">
              <a:cs typeface="2  Esfehan" pitchFamily="2" charset="-78"/>
            </a:endParaRPr>
          </a:p>
        </p:txBody>
      </p:sp>
      <p:sp>
        <p:nvSpPr>
          <p:cNvPr id="3" name="Content Placeholder 2"/>
          <p:cNvSpPr>
            <a:spLocks noGrp="1"/>
          </p:cNvSpPr>
          <p:nvPr>
            <p:ph idx="1"/>
          </p:nvPr>
        </p:nvSpPr>
        <p:spPr>
          <a:xfrm>
            <a:off x="395536" y="1628800"/>
            <a:ext cx="8183880" cy="4824536"/>
          </a:xfrm>
        </p:spPr>
        <p:txBody>
          <a:bodyPr>
            <a:normAutofit/>
          </a:bodyPr>
          <a:lstStyle/>
          <a:p>
            <a:pPr marL="0" indent="0" algn="r">
              <a:buNone/>
            </a:pPr>
            <a:r>
              <a:rPr lang="fa-IR" sz="2800" b="1" dirty="0">
                <a:cs typeface="2  Kamran" pitchFamily="2" charset="-78"/>
              </a:rPr>
              <a:t>مقصود از انجام طرح معماری ۴ طراحی یک فضای بهداشتی شهری با موضوع </a:t>
            </a:r>
            <a:r>
              <a:rPr lang="fa-IR" sz="2800" b="1" dirty="0" smtClean="0">
                <a:cs typeface="2  Kamran" pitchFamily="2" charset="-78"/>
              </a:rPr>
              <a:t>کلینیک </a:t>
            </a:r>
            <a:r>
              <a:rPr lang="fa-IR" sz="2800" b="1" dirty="0">
                <a:cs typeface="2  Kamran" pitchFamily="2" charset="-78"/>
              </a:rPr>
              <a:t>واورژانس در نظر گرفته شده است که دانشجویان با عنایت به ملموس بودن این عملکرد واین که همه اقشار جامعه تجربه حضور در چنین بناهایی را دارند به نوعی پیشینه ذهنی داشته واز طرفی پیچیدگی خاص و لزوم توجه به جنبه های عملکردی ، شفافیت فضا ، همجواری های فضایی ، دسترسی ها ونیز رعایت مسائل فرهنگی ، اجتماعی ، بهداشتی وروانی ، </a:t>
            </a:r>
            <a:r>
              <a:rPr lang="fa-IR" sz="2800" b="1" dirty="0" smtClean="0">
                <a:cs typeface="2  Kamran" pitchFamily="2" charset="-78"/>
              </a:rPr>
              <a:t>محدودیت </a:t>
            </a:r>
            <a:r>
              <a:rPr lang="fa-IR" sz="2800" b="1" dirty="0">
                <a:cs typeface="2  Kamran" pitchFamily="2" charset="-78"/>
              </a:rPr>
              <a:t>های خاصی در این طراحی به وجود می آورد که دانشجو باید با مطالعه دقیق و بررسی نمونه های </a:t>
            </a:r>
            <a:r>
              <a:rPr lang="fa-IR" sz="2800" b="1" dirty="0" smtClean="0">
                <a:cs typeface="2  Kamran" pitchFamily="2" charset="-78"/>
              </a:rPr>
              <a:t>موردی </a:t>
            </a:r>
            <a:r>
              <a:rPr lang="fa-IR" sz="2800" b="1" dirty="0">
                <a:cs typeface="2  Kamran" pitchFamily="2" charset="-78"/>
              </a:rPr>
              <a:t>تجربه ومهارت کافی در خلق این فضاها را داشته باشد</a:t>
            </a:r>
            <a:endParaRPr lang="en-US" sz="2800" b="1" dirty="0">
              <a:cs typeface="2  Kamran" pitchFamily="2" charset="-78"/>
            </a:endParaRPr>
          </a:p>
        </p:txBody>
      </p:sp>
    </p:spTree>
    <p:extLst>
      <p:ext uri="{BB962C8B-B14F-4D97-AF65-F5344CB8AC3E}">
        <p14:creationId xmlns:p14="http://schemas.microsoft.com/office/powerpoint/2010/main" val="10040260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85984" y="1209830"/>
            <a:ext cx="550066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 typeface="Wingdings" pitchFamily="2" charset="2"/>
              <a:buChar char="ü"/>
              <a:tabLst/>
            </a:pPr>
            <a:r>
              <a:rPr lang="fa-IR" sz="2800" b="1" smtClean="0">
                <a:latin typeface="B Zar"/>
                <a:ea typeface="Times New Roman" pitchFamily="18" charset="0"/>
                <a:cs typeface="2  Kamran" pitchFamily="2" charset="-78"/>
              </a:rPr>
              <a:t>2/10</a:t>
            </a:r>
            <a:r>
              <a:rPr kumimoji="0" lang="en-GB" sz="2800" b="1" i="0" u="none" strike="noStrike" cap="none" normalizeH="0" baseline="0" smtClean="0">
                <a:ln>
                  <a:noFill/>
                </a:ln>
                <a:solidFill>
                  <a:schemeClr val="tx1"/>
                </a:solidFill>
                <a:effectLst/>
                <a:latin typeface="B Zar"/>
                <a:ea typeface="Times New Roman" pitchFamily="18" charset="0"/>
                <a:cs typeface="2  Kamran" pitchFamily="2" charset="-78"/>
              </a:rPr>
              <a:t> </a:t>
            </a:r>
            <a:r>
              <a:rPr kumimoji="0" lang="fa-IR" sz="2800" b="1" i="0" u="none" strike="noStrike" cap="none" normalizeH="0" baseline="0" smtClean="0">
                <a:ln>
                  <a:noFill/>
                </a:ln>
                <a:solidFill>
                  <a:schemeClr val="tx1"/>
                </a:solidFill>
                <a:effectLst/>
                <a:latin typeface="B Zar"/>
                <a:ea typeface="Times New Roman" pitchFamily="18" charset="0"/>
                <a:cs typeface="2  Kamran" pitchFamily="2" charset="-78"/>
              </a:rPr>
              <a:t>- 2/20متر </a:t>
            </a:r>
            <a:r>
              <a:rPr kumimoji="0" lang="en-GB" sz="2800" b="1" i="0" u="none" strike="noStrike" cap="none" normalizeH="0" baseline="0" smtClean="0">
                <a:ln>
                  <a:noFill/>
                </a:ln>
                <a:solidFill>
                  <a:schemeClr val="tx1"/>
                </a:solidFill>
                <a:effectLst/>
                <a:latin typeface="B Zar"/>
                <a:ea typeface="Times New Roman" pitchFamily="18" charset="0"/>
                <a:cs typeface="2  Kamran" pitchFamily="2" charset="-78"/>
              </a:rPr>
              <a:t> </a:t>
            </a: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درهای معمولی </a:t>
            </a:r>
            <a:endParaRPr kumimoji="0" lang="en-GB" sz="2800" b="1" i="0" u="none" strike="noStrike" cap="none" normalizeH="0" baseline="0" dirty="0" smtClean="0">
              <a:ln>
                <a:noFill/>
              </a:ln>
              <a:solidFill>
                <a:schemeClr val="tx1"/>
              </a:solidFill>
              <a:effectLst/>
              <a:latin typeface="Arial" pitchFamily="34"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 typeface="Wingdings" pitchFamily="2" charset="2"/>
              <a:buChar char="ü"/>
              <a:tabLst/>
            </a:pPr>
            <a:r>
              <a:rPr lang="fa-IR" sz="2800" b="1" smtClean="0">
                <a:latin typeface="B Zar"/>
                <a:ea typeface="Times New Roman" pitchFamily="18" charset="0"/>
                <a:cs typeface="2  Kamran" pitchFamily="2" charset="-78"/>
              </a:rPr>
              <a:t>2/50</a:t>
            </a:r>
            <a:r>
              <a:rPr kumimoji="0" lang="en-GB" sz="2800" b="1" i="0" u="none" strike="noStrike" cap="none" normalizeH="0" baseline="0" smtClean="0">
                <a:ln>
                  <a:noFill/>
                </a:ln>
                <a:solidFill>
                  <a:schemeClr val="tx1"/>
                </a:solidFill>
                <a:effectLst/>
                <a:latin typeface="B Zar"/>
                <a:ea typeface="Times New Roman" pitchFamily="18" charset="0"/>
                <a:cs typeface="2  Kamran" pitchFamily="2" charset="-78"/>
              </a:rPr>
              <a:t> </a:t>
            </a:r>
            <a:r>
              <a:rPr kumimoji="0" lang="fa-IR" sz="2800" b="1" i="0" u="none" strike="noStrike" cap="none" normalizeH="0" baseline="0" smtClean="0">
                <a:ln>
                  <a:noFill/>
                </a:ln>
                <a:solidFill>
                  <a:schemeClr val="tx1"/>
                </a:solidFill>
                <a:effectLst/>
                <a:latin typeface="B Zar"/>
                <a:ea typeface="Times New Roman" pitchFamily="18" charset="0"/>
                <a:cs typeface="2  Kamran" pitchFamily="2" charset="-78"/>
              </a:rPr>
              <a:t>متر دروازه </a:t>
            </a: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های عبور </a:t>
            </a:r>
            <a:r>
              <a:rPr kumimoji="0" lang="fa-IR" sz="2800" b="1" i="0" u="none" strike="noStrike" cap="none" normalizeH="0" baseline="0" smtClean="0">
                <a:ln>
                  <a:noFill/>
                </a:ln>
                <a:solidFill>
                  <a:schemeClr val="tx1"/>
                </a:solidFill>
                <a:effectLst/>
                <a:latin typeface="B Zar"/>
                <a:ea typeface="Times New Roman" pitchFamily="18" charset="0"/>
                <a:cs typeface="2  Kamran" pitchFamily="2" charset="-78"/>
              </a:rPr>
              <a:t>وسایل نقلیه </a:t>
            </a:r>
            <a:endParaRPr kumimoji="0" lang="en-GB" sz="2800" b="1" i="0" u="none" strike="noStrike" cap="none" normalizeH="0" baseline="0" smtClean="0">
              <a:ln>
                <a:noFill/>
              </a:ln>
              <a:solidFill>
                <a:schemeClr val="tx1"/>
              </a:solidFill>
              <a:effectLst/>
              <a:latin typeface="Arial" pitchFamily="34"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tabLst/>
            </a:pPr>
            <a:r>
              <a:rPr kumimoji="0" lang="en-GB" sz="2800" b="1" i="0" u="none" strike="noStrike" cap="none" normalizeH="0" baseline="0" smtClean="0">
                <a:ln>
                  <a:noFill/>
                </a:ln>
                <a:solidFill>
                  <a:schemeClr val="tx1"/>
                </a:solidFill>
                <a:effectLst/>
                <a:latin typeface="B Zar"/>
                <a:ea typeface="Times New Roman" pitchFamily="18" charset="0"/>
                <a:cs typeface="2  Kamran" pitchFamily="2" charset="-78"/>
              </a:rPr>
              <a:t> </a:t>
            </a:r>
            <a:r>
              <a:rPr kumimoji="0" lang="fa-IR" sz="2800" b="1" i="0" u="none" strike="noStrike" cap="none" normalizeH="0" baseline="0" smtClean="0">
                <a:ln>
                  <a:noFill/>
                </a:ln>
                <a:solidFill>
                  <a:schemeClr val="tx1"/>
                </a:solidFill>
                <a:effectLst/>
                <a:latin typeface="B Zar"/>
                <a:ea typeface="Times New Roman" pitchFamily="18" charset="0"/>
                <a:cs typeface="2  Kamran" pitchFamily="2" charset="-78"/>
              </a:rPr>
              <a:t>2/80- 2/70متر ورودی انتقالات </a:t>
            </a:r>
            <a:endParaRPr kumimoji="0" lang="en-GB" sz="2800" b="1" i="0" u="none" strike="noStrike" cap="none" normalizeH="0" baseline="0" smtClean="0">
              <a:ln>
                <a:noFill/>
              </a:ln>
              <a:solidFill>
                <a:schemeClr val="tx1"/>
              </a:solidFill>
              <a:effectLst/>
              <a:latin typeface="Arial" pitchFamily="34"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 typeface="Wingdings" pitchFamily="2" charset="2"/>
              <a:buChar char="ü"/>
              <a:tabLst/>
            </a:pPr>
            <a:r>
              <a:rPr lang="fa-IR" sz="2800" b="1" smtClean="0">
                <a:latin typeface="Arial" pitchFamily="34" charset="0"/>
                <a:ea typeface="Times New Roman" pitchFamily="18" charset="0"/>
                <a:cs typeface="2  Kamran" pitchFamily="2" charset="-78"/>
              </a:rPr>
              <a:t>3/50 متر </a:t>
            </a:r>
            <a:r>
              <a:rPr kumimoji="0" lang="fa-IR" sz="2800" b="1" i="0" u="none" strike="noStrike" cap="none" normalizeH="0" baseline="0" smtClean="0">
                <a:ln>
                  <a:noFill/>
                </a:ln>
                <a:solidFill>
                  <a:schemeClr val="tx1"/>
                </a:solidFill>
                <a:effectLst/>
                <a:latin typeface="B Zar"/>
                <a:ea typeface="Times New Roman" pitchFamily="18" charset="0"/>
                <a:cs typeface="2  Kamran" pitchFamily="2" charset="-78"/>
              </a:rPr>
              <a:t>حداقل </a:t>
            </a: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ارتفاع در جاده های ورودی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24025650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18" name="Picture 2" descr="G:\31.png"/>
          <p:cNvPicPr>
            <a:picLocks noChangeAspect="1" noChangeArrowheads="1"/>
          </p:cNvPicPr>
          <p:nvPr/>
        </p:nvPicPr>
        <p:blipFill>
          <a:blip r:embed="rId2"/>
          <a:srcRect/>
          <a:stretch>
            <a:fillRect/>
          </a:stretch>
        </p:blipFill>
        <p:spPr bwMode="auto">
          <a:xfrm>
            <a:off x="214282" y="785794"/>
            <a:ext cx="5260959" cy="5813422"/>
          </a:xfrm>
          <a:prstGeom prst="rect">
            <a:avLst/>
          </a:prstGeom>
          <a:noFill/>
        </p:spPr>
      </p:pic>
      <p:sp>
        <p:nvSpPr>
          <p:cNvPr id="3" name="Rectangle 1"/>
          <p:cNvSpPr>
            <a:spLocks noChangeArrowheads="1"/>
          </p:cNvSpPr>
          <p:nvPr/>
        </p:nvSpPr>
        <p:spPr bwMode="auto">
          <a:xfrm>
            <a:off x="4786314" y="214290"/>
            <a:ext cx="378618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نمونه</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2  Esfehan" pitchFamily="2" charset="-78"/>
              </a:rPr>
              <a:t> </a:t>
            </a:r>
            <a:r>
              <a:rPr lang="fa-IR" sz="3200" b="1"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های مشخص</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4" name="Rectangle 2"/>
          <p:cNvSpPr>
            <a:spLocks noChangeArrowheads="1"/>
          </p:cNvSpPr>
          <p:nvPr/>
        </p:nvSpPr>
        <p:spPr bwMode="auto">
          <a:xfrm>
            <a:off x="5857884" y="682449"/>
            <a:ext cx="23573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درمانگاه</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بزرگ با دو راهرو</a:t>
            </a:r>
            <a:r>
              <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 </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5" name="Rectangle 4"/>
          <p:cNvSpPr>
            <a:spLocks noChangeArrowheads="1"/>
          </p:cNvSpPr>
          <p:nvPr/>
        </p:nvSpPr>
        <p:spPr bwMode="auto">
          <a:xfrm>
            <a:off x="5143504" y="2143116"/>
            <a:ext cx="30003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فضای ورودی</a:t>
            </a:r>
            <a:r>
              <a:rPr lang="en-GB" sz="2400" b="1" dirty="0" smtClean="0">
                <a:latin typeface="Arial" pitchFamily="34" charset="0"/>
                <a:ea typeface="Times New Roman" pitchFamily="18" charset="0"/>
                <a:cs typeface="2  Kamran" pitchFamily="2" charset="-78"/>
              </a:rPr>
              <a:t>(1</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فضای نگهداری کودکان</a:t>
            </a:r>
            <a:r>
              <a:rPr lang="en-GB" sz="2400" b="1" dirty="0" smtClean="0">
                <a:latin typeface="Arial" pitchFamily="34" charset="0"/>
                <a:ea typeface="Times New Roman" pitchFamily="18" charset="0"/>
                <a:cs typeface="2  Kamran" pitchFamily="2" charset="-78"/>
              </a:rPr>
              <a:t>(2</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دفتر</a:t>
            </a:r>
            <a:r>
              <a:rPr lang="en-GB" sz="2400" b="1" dirty="0" smtClean="0">
                <a:latin typeface="Arial" pitchFamily="34" charset="0"/>
                <a:ea typeface="Times New Roman" pitchFamily="18" charset="0"/>
                <a:cs typeface="2  Kamran" pitchFamily="2" charset="-78"/>
              </a:rPr>
              <a:t>(3</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هال ورودی</a:t>
            </a:r>
            <a:r>
              <a:rPr lang="en-GB" sz="2400" b="1" dirty="0" smtClean="0">
                <a:latin typeface="Arial" pitchFamily="34" charset="0"/>
                <a:ea typeface="Times New Roman" pitchFamily="18" charset="0"/>
                <a:cs typeface="2  Kamran" pitchFamily="2" charset="-78"/>
              </a:rPr>
              <a:t>(4</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انتظار</a:t>
            </a:r>
            <a:r>
              <a:rPr lang="en-GB" sz="2400" b="1" dirty="0" smtClean="0">
                <a:latin typeface="Arial" pitchFamily="34" charset="0"/>
                <a:ea typeface="Times New Roman" pitchFamily="18" charset="0"/>
                <a:cs typeface="2  Kamran" pitchFamily="2" charset="-78"/>
              </a:rPr>
              <a:t>(5</a:t>
            </a:r>
          </a:p>
          <a:p>
            <a:pPr lvl="0" algn="r" eaLnBrk="0" fontAlgn="base" hangingPunct="0">
              <a:lnSpc>
                <a:spcPct val="150000"/>
              </a:lnSpc>
              <a:spcBef>
                <a:spcPct val="0"/>
              </a:spcBef>
              <a:spcAft>
                <a:spcPct val="0"/>
              </a:spcAft>
            </a:pPr>
            <a:r>
              <a:rPr lang="fa-IR" sz="2400" b="1" dirty="0" smtClean="0">
                <a:latin typeface="Arial" pitchFamily="34" charset="0"/>
                <a:ea typeface="Times New Roman" pitchFamily="18" charset="0"/>
                <a:cs typeface="2  Kamran" pitchFamily="2" charset="-78"/>
              </a:rPr>
              <a:t>اتاق کادر پرستاری </a:t>
            </a:r>
            <a:r>
              <a:rPr lang="en-GB" sz="2400" b="1" dirty="0" smtClean="0">
                <a:latin typeface="Arial" pitchFamily="34" charset="0"/>
                <a:ea typeface="Times New Roman" pitchFamily="18" charset="0"/>
                <a:cs typeface="2  Kamran" pitchFamily="2" charset="-78"/>
              </a:rPr>
              <a:t>(6</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سرویسهای بهداشتی</a:t>
            </a:r>
            <a:r>
              <a:rPr lang="en-GB" sz="2400" b="1" dirty="0" smtClean="0">
                <a:latin typeface="Arial" pitchFamily="34" charset="0"/>
                <a:ea typeface="Times New Roman" pitchFamily="18" charset="0"/>
                <a:cs typeface="2  Kamran" pitchFamily="2" charset="-78"/>
              </a:rPr>
              <a:t>(7</a:t>
            </a:r>
          </a:p>
          <a:p>
            <a:pPr lvl="0" algn="r" eaLnBrk="0" fontAlgn="base" hangingPunct="0">
              <a:lnSpc>
                <a:spcPct val="150000"/>
              </a:lnSpc>
              <a:spcBef>
                <a:spcPct val="0"/>
              </a:spcBef>
              <a:spcAft>
                <a:spcPct val="0"/>
              </a:spcAft>
            </a:pPr>
            <a:r>
              <a:rPr lang="fa-IR" sz="2400" b="1" dirty="0" smtClean="0">
                <a:latin typeface="Arial" pitchFamily="34" charset="0"/>
                <a:ea typeface="Times New Roman" pitchFamily="18" charset="0"/>
                <a:cs typeface="2  Kamran" pitchFamily="2" charset="-78"/>
              </a:rPr>
              <a:t>تریا</a:t>
            </a:r>
            <a:r>
              <a:rPr lang="en-GB" sz="2400" b="1" dirty="0" smtClean="0">
                <a:latin typeface="Arial" pitchFamily="34" charset="0"/>
                <a:ea typeface="Times New Roman" pitchFamily="18" charset="0"/>
                <a:cs typeface="2  Kamran" pitchFamily="2" charset="-78"/>
              </a:rPr>
              <a:t>(8</a:t>
            </a:r>
          </a:p>
        </p:txBody>
      </p:sp>
      <p:sp>
        <p:nvSpPr>
          <p:cNvPr id="6" name="TextBox 5"/>
          <p:cNvSpPr txBox="1"/>
          <p:nvPr/>
        </p:nvSpPr>
        <p:spPr>
          <a:xfrm>
            <a:off x="4786314" y="100010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14</a:t>
            </a:r>
            <a:endParaRPr lang="en-GB" sz="1000" dirty="0">
              <a:latin typeface="Arial" pitchFamily="34" charset="0"/>
              <a:cs typeface="Arial" pitchFamily="34" charset="0"/>
            </a:endParaRPr>
          </a:p>
        </p:txBody>
      </p:sp>
      <p:sp>
        <p:nvSpPr>
          <p:cNvPr id="7" name="TextBox 6"/>
          <p:cNvSpPr txBox="1"/>
          <p:nvPr/>
        </p:nvSpPr>
        <p:spPr>
          <a:xfrm>
            <a:off x="4857752" y="2571744"/>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8" name="TextBox 7"/>
          <p:cNvSpPr txBox="1"/>
          <p:nvPr/>
        </p:nvSpPr>
        <p:spPr>
          <a:xfrm>
            <a:off x="4786314" y="1500174"/>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9" name="TextBox 8"/>
          <p:cNvSpPr txBox="1"/>
          <p:nvPr/>
        </p:nvSpPr>
        <p:spPr>
          <a:xfrm>
            <a:off x="4786314" y="207167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9</a:t>
            </a:r>
            <a:endParaRPr lang="en-GB" sz="1000" dirty="0">
              <a:latin typeface="Arial" pitchFamily="34" charset="0"/>
              <a:cs typeface="Arial" pitchFamily="34" charset="0"/>
            </a:endParaRPr>
          </a:p>
        </p:txBody>
      </p:sp>
      <p:sp>
        <p:nvSpPr>
          <p:cNvPr id="10" name="TextBox 9"/>
          <p:cNvSpPr txBox="1"/>
          <p:nvPr/>
        </p:nvSpPr>
        <p:spPr>
          <a:xfrm>
            <a:off x="4786314" y="4071942"/>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11" name="TextBox 10"/>
          <p:cNvSpPr txBox="1"/>
          <p:nvPr/>
        </p:nvSpPr>
        <p:spPr>
          <a:xfrm>
            <a:off x="4786314" y="457200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8</a:t>
            </a:r>
            <a:endParaRPr lang="en-GB" sz="1000" dirty="0">
              <a:latin typeface="Arial" pitchFamily="34" charset="0"/>
              <a:cs typeface="Arial" pitchFamily="34" charset="0"/>
            </a:endParaRPr>
          </a:p>
        </p:txBody>
      </p:sp>
      <p:sp>
        <p:nvSpPr>
          <p:cNvPr id="12" name="TextBox 11"/>
          <p:cNvSpPr txBox="1"/>
          <p:nvPr/>
        </p:nvSpPr>
        <p:spPr>
          <a:xfrm>
            <a:off x="4714876" y="521495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5</a:t>
            </a:r>
            <a:endParaRPr lang="en-GB" sz="1000" dirty="0">
              <a:latin typeface="Arial" pitchFamily="34" charset="0"/>
              <a:cs typeface="Arial" pitchFamily="34" charset="0"/>
            </a:endParaRPr>
          </a:p>
        </p:txBody>
      </p:sp>
      <p:sp>
        <p:nvSpPr>
          <p:cNvPr id="13" name="TextBox 12"/>
          <p:cNvSpPr txBox="1"/>
          <p:nvPr/>
        </p:nvSpPr>
        <p:spPr>
          <a:xfrm>
            <a:off x="3786182" y="600076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5</a:t>
            </a:r>
            <a:endParaRPr lang="en-GB" sz="1000" dirty="0">
              <a:latin typeface="Arial" pitchFamily="34" charset="0"/>
              <a:cs typeface="Arial" pitchFamily="34" charset="0"/>
            </a:endParaRPr>
          </a:p>
        </p:txBody>
      </p:sp>
      <p:sp>
        <p:nvSpPr>
          <p:cNvPr id="14" name="TextBox 13"/>
          <p:cNvSpPr txBox="1"/>
          <p:nvPr/>
        </p:nvSpPr>
        <p:spPr>
          <a:xfrm>
            <a:off x="4786314" y="3643314"/>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9</a:t>
            </a:r>
            <a:endParaRPr lang="en-GB" sz="1000" dirty="0">
              <a:latin typeface="Arial" pitchFamily="34" charset="0"/>
              <a:cs typeface="Arial" pitchFamily="34" charset="0"/>
            </a:endParaRPr>
          </a:p>
        </p:txBody>
      </p:sp>
      <p:sp>
        <p:nvSpPr>
          <p:cNvPr id="15" name="TextBox 14"/>
          <p:cNvSpPr txBox="1"/>
          <p:nvPr/>
        </p:nvSpPr>
        <p:spPr>
          <a:xfrm>
            <a:off x="4786314" y="314324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16" name="TextBox 15"/>
          <p:cNvSpPr txBox="1"/>
          <p:nvPr/>
        </p:nvSpPr>
        <p:spPr>
          <a:xfrm>
            <a:off x="3071802" y="521495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4</a:t>
            </a:r>
            <a:endParaRPr lang="en-GB" sz="1000" dirty="0">
              <a:latin typeface="Arial" pitchFamily="34" charset="0"/>
              <a:cs typeface="Arial" pitchFamily="34" charset="0"/>
            </a:endParaRPr>
          </a:p>
        </p:txBody>
      </p:sp>
      <p:sp>
        <p:nvSpPr>
          <p:cNvPr id="17" name="TextBox 16"/>
          <p:cNvSpPr txBox="1"/>
          <p:nvPr/>
        </p:nvSpPr>
        <p:spPr>
          <a:xfrm>
            <a:off x="1071538" y="607220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3</a:t>
            </a:r>
            <a:endParaRPr lang="en-GB" sz="1000" dirty="0">
              <a:latin typeface="Arial" pitchFamily="34" charset="0"/>
              <a:cs typeface="Arial" pitchFamily="34" charset="0"/>
            </a:endParaRPr>
          </a:p>
        </p:txBody>
      </p:sp>
      <p:sp>
        <p:nvSpPr>
          <p:cNvPr id="18" name="TextBox 17"/>
          <p:cNvSpPr txBox="1"/>
          <p:nvPr/>
        </p:nvSpPr>
        <p:spPr>
          <a:xfrm>
            <a:off x="1785918" y="607220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5</a:t>
            </a:r>
            <a:endParaRPr lang="en-GB" sz="1000" dirty="0">
              <a:latin typeface="Arial" pitchFamily="34" charset="0"/>
              <a:cs typeface="Arial" pitchFamily="34" charset="0"/>
            </a:endParaRPr>
          </a:p>
        </p:txBody>
      </p:sp>
      <p:sp>
        <p:nvSpPr>
          <p:cNvPr id="20" name="TextBox 19"/>
          <p:cNvSpPr txBox="1"/>
          <p:nvPr/>
        </p:nvSpPr>
        <p:spPr>
          <a:xfrm>
            <a:off x="3357554" y="457200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7</a:t>
            </a:r>
            <a:endParaRPr lang="en-GB" sz="1000" dirty="0">
              <a:latin typeface="Arial" pitchFamily="34" charset="0"/>
              <a:cs typeface="Arial" pitchFamily="34" charset="0"/>
            </a:endParaRPr>
          </a:p>
        </p:txBody>
      </p:sp>
      <p:sp>
        <p:nvSpPr>
          <p:cNvPr id="21" name="TextBox 20"/>
          <p:cNvSpPr txBox="1"/>
          <p:nvPr/>
        </p:nvSpPr>
        <p:spPr>
          <a:xfrm>
            <a:off x="2786050" y="4429132"/>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6</a:t>
            </a:r>
            <a:endParaRPr lang="en-GB" sz="1000" dirty="0">
              <a:latin typeface="Arial" pitchFamily="34" charset="0"/>
              <a:cs typeface="Arial" pitchFamily="34" charset="0"/>
            </a:endParaRPr>
          </a:p>
        </p:txBody>
      </p:sp>
      <p:sp>
        <p:nvSpPr>
          <p:cNvPr id="22" name="TextBox 21"/>
          <p:cNvSpPr txBox="1"/>
          <p:nvPr/>
        </p:nvSpPr>
        <p:spPr>
          <a:xfrm>
            <a:off x="857224" y="492919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2</a:t>
            </a:r>
            <a:endParaRPr lang="en-GB" sz="1000" dirty="0">
              <a:latin typeface="Arial" pitchFamily="34" charset="0"/>
              <a:cs typeface="Arial" pitchFamily="34" charset="0"/>
            </a:endParaRPr>
          </a:p>
        </p:txBody>
      </p:sp>
      <p:sp>
        <p:nvSpPr>
          <p:cNvPr id="23" name="TextBox 22"/>
          <p:cNvSpPr txBox="1"/>
          <p:nvPr/>
        </p:nvSpPr>
        <p:spPr>
          <a:xfrm>
            <a:off x="357158" y="5429264"/>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a:t>
            </a:r>
            <a:endParaRPr lang="en-GB" sz="1000" dirty="0">
              <a:latin typeface="Arial" pitchFamily="34" charset="0"/>
              <a:cs typeface="Arial" pitchFamily="34" charset="0"/>
            </a:endParaRPr>
          </a:p>
        </p:txBody>
      </p:sp>
      <p:sp>
        <p:nvSpPr>
          <p:cNvPr id="24" name="TextBox 23"/>
          <p:cNvSpPr txBox="1"/>
          <p:nvPr/>
        </p:nvSpPr>
        <p:spPr>
          <a:xfrm>
            <a:off x="3500430" y="4000504"/>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15</a:t>
            </a:r>
            <a:endParaRPr lang="en-GB" sz="1000" dirty="0">
              <a:latin typeface="Arial" pitchFamily="34" charset="0"/>
              <a:cs typeface="Arial" pitchFamily="34" charset="0"/>
            </a:endParaRPr>
          </a:p>
        </p:txBody>
      </p:sp>
      <p:sp>
        <p:nvSpPr>
          <p:cNvPr id="25" name="TextBox 24"/>
          <p:cNvSpPr txBox="1"/>
          <p:nvPr/>
        </p:nvSpPr>
        <p:spPr>
          <a:xfrm>
            <a:off x="3500430" y="414338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7</a:t>
            </a:r>
            <a:endParaRPr lang="en-GB" sz="1000" dirty="0">
              <a:latin typeface="Arial" pitchFamily="34" charset="0"/>
              <a:cs typeface="Arial" pitchFamily="34" charset="0"/>
            </a:endParaRPr>
          </a:p>
        </p:txBody>
      </p:sp>
      <p:sp>
        <p:nvSpPr>
          <p:cNvPr id="26" name="TextBox 25"/>
          <p:cNvSpPr txBox="1"/>
          <p:nvPr/>
        </p:nvSpPr>
        <p:spPr>
          <a:xfrm>
            <a:off x="3500430" y="385762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7</a:t>
            </a:r>
            <a:endParaRPr lang="en-GB" sz="1000" dirty="0">
              <a:latin typeface="Arial" pitchFamily="34" charset="0"/>
              <a:cs typeface="Arial" pitchFamily="34" charset="0"/>
            </a:endParaRPr>
          </a:p>
        </p:txBody>
      </p:sp>
      <p:sp>
        <p:nvSpPr>
          <p:cNvPr id="27" name="TextBox 26"/>
          <p:cNvSpPr txBox="1"/>
          <p:nvPr/>
        </p:nvSpPr>
        <p:spPr>
          <a:xfrm>
            <a:off x="3428992" y="357187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24</a:t>
            </a:r>
            <a:endParaRPr lang="en-GB" sz="1000" dirty="0">
              <a:latin typeface="Arial" pitchFamily="34" charset="0"/>
              <a:cs typeface="Arial" pitchFamily="34" charset="0"/>
            </a:endParaRPr>
          </a:p>
        </p:txBody>
      </p:sp>
      <p:sp>
        <p:nvSpPr>
          <p:cNvPr id="28" name="TextBox 27"/>
          <p:cNvSpPr txBox="1"/>
          <p:nvPr/>
        </p:nvSpPr>
        <p:spPr>
          <a:xfrm>
            <a:off x="2214546" y="457200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7</a:t>
            </a:r>
            <a:endParaRPr lang="en-GB" sz="1000" dirty="0">
              <a:latin typeface="Arial" pitchFamily="34" charset="0"/>
              <a:cs typeface="Arial" pitchFamily="34" charset="0"/>
            </a:endParaRPr>
          </a:p>
        </p:txBody>
      </p:sp>
      <p:sp>
        <p:nvSpPr>
          <p:cNvPr id="29" name="TextBox 28"/>
          <p:cNvSpPr txBox="1"/>
          <p:nvPr/>
        </p:nvSpPr>
        <p:spPr>
          <a:xfrm>
            <a:off x="2357422" y="3000372"/>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30" name="TextBox 29"/>
          <p:cNvSpPr txBox="1"/>
          <p:nvPr/>
        </p:nvSpPr>
        <p:spPr>
          <a:xfrm>
            <a:off x="2428860" y="342900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9</a:t>
            </a:r>
            <a:endParaRPr lang="en-GB" sz="1000" dirty="0">
              <a:latin typeface="Arial" pitchFamily="34" charset="0"/>
              <a:cs typeface="Arial" pitchFamily="34" charset="0"/>
            </a:endParaRPr>
          </a:p>
        </p:txBody>
      </p:sp>
      <p:sp>
        <p:nvSpPr>
          <p:cNvPr id="31" name="TextBox 30"/>
          <p:cNvSpPr txBox="1"/>
          <p:nvPr/>
        </p:nvSpPr>
        <p:spPr>
          <a:xfrm>
            <a:off x="2357422" y="392906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32" name="TextBox 31"/>
          <p:cNvSpPr txBox="1"/>
          <p:nvPr/>
        </p:nvSpPr>
        <p:spPr>
          <a:xfrm>
            <a:off x="3214678" y="178592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33" name="TextBox 32"/>
          <p:cNvSpPr txBox="1"/>
          <p:nvPr/>
        </p:nvSpPr>
        <p:spPr>
          <a:xfrm>
            <a:off x="3214678" y="2285992"/>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9</a:t>
            </a:r>
            <a:endParaRPr lang="en-GB" sz="1000" dirty="0">
              <a:latin typeface="Arial" pitchFamily="34" charset="0"/>
              <a:cs typeface="Arial" pitchFamily="34" charset="0"/>
            </a:endParaRPr>
          </a:p>
        </p:txBody>
      </p:sp>
      <p:sp>
        <p:nvSpPr>
          <p:cNvPr id="34" name="TextBox 33"/>
          <p:cNvSpPr txBox="1"/>
          <p:nvPr/>
        </p:nvSpPr>
        <p:spPr>
          <a:xfrm>
            <a:off x="3000364" y="357187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22</a:t>
            </a:r>
            <a:endParaRPr lang="en-GB" sz="1000" dirty="0">
              <a:latin typeface="Arial" pitchFamily="34" charset="0"/>
              <a:cs typeface="Arial" pitchFamily="34" charset="0"/>
            </a:endParaRPr>
          </a:p>
        </p:txBody>
      </p:sp>
      <p:sp>
        <p:nvSpPr>
          <p:cNvPr id="35" name="TextBox 34"/>
          <p:cNvSpPr txBox="1"/>
          <p:nvPr/>
        </p:nvSpPr>
        <p:spPr>
          <a:xfrm>
            <a:off x="3143240" y="2928934"/>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36" name="TextBox 35"/>
          <p:cNvSpPr txBox="1"/>
          <p:nvPr/>
        </p:nvSpPr>
        <p:spPr>
          <a:xfrm>
            <a:off x="2428860" y="178592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19</a:t>
            </a:r>
            <a:endParaRPr lang="en-GB" sz="1000" dirty="0">
              <a:latin typeface="Arial" pitchFamily="34" charset="0"/>
              <a:cs typeface="Arial" pitchFamily="34" charset="0"/>
            </a:endParaRPr>
          </a:p>
        </p:txBody>
      </p:sp>
      <p:sp>
        <p:nvSpPr>
          <p:cNvPr id="37" name="TextBox 36"/>
          <p:cNvSpPr txBox="1"/>
          <p:nvPr/>
        </p:nvSpPr>
        <p:spPr>
          <a:xfrm>
            <a:off x="2571736" y="235743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20</a:t>
            </a:r>
            <a:endParaRPr lang="en-GB" sz="1000" dirty="0">
              <a:latin typeface="Arial" pitchFamily="34" charset="0"/>
              <a:cs typeface="Arial" pitchFamily="34" charset="0"/>
            </a:endParaRPr>
          </a:p>
        </p:txBody>
      </p:sp>
      <p:sp>
        <p:nvSpPr>
          <p:cNvPr id="38" name="TextBox 37"/>
          <p:cNvSpPr txBox="1"/>
          <p:nvPr/>
        </p:nvSpPr>
        <p:spPr>
          <a:xfrm>
            <a:off x="2143108" y="235743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21</a:t>
            </a:r>
            <a:endParaRPr lang="en-GB" sz="1000" dirty="0">
              <a:latin typeface="Arial" pitchFamily="34" charset="0"/>
              <a:cs typeface="Arial" pitchFamily="34" charset="0"/>
            </a:endParaRPr>
          </a:p>
        </p:txBody>
      </p:sp>
      <p:sp>
        <p:nvSpPr>
          <p:cNvPr id="39" name="TextBox 38"/>
          <p:cNvSpPr txBox="1"/>
          <p:nvPr/>
        </p:nvSpPr>
        <p:spPr>
          <a:xfrm>
            <a:off x="3143240" y="135729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17</a:t>
            </a:r>
            <a:endParaRPr lang="en-GB" sz="1000" dirty="0">
              <a:latin typeface="Arial" pitchFamily="34" charset="0"/>
              <a:cs typeface="Arial" pitchFamily="34" charset="0"/>
            </a:endParaRPr>
          </a:p>
        </p:txBody>
      </p:sp>
      <p:sp>
        <p:nvSpPr>
          <p:cNvPr id="40" name="TextBox 39"/>
          <p:cNvSpPr txBox="1"/>
          <p:nvPr/>
        </p:nvSpPr>
        <p:spPr>
          <a:xfrm>
            <a:off x="928662" y="271462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11</a:t>
            </a:r>
            <a:endParaRPr lang="en-GB" sz="1000" dirty="0">
              <a:latin typeface="Arial" pitchFamily="34" charset="0"/>
              <a:cs typeface="Arial" pitchFamily="34" charset="0"/>
            </a:endParaRPr>
          </a:p>
        </p:txBody>
      </p:sp>
      <p:sp>
        <p:nvSpPr>
          <p:cNvPr id="41" name="TextBox 40"/>
          <p:cNvSpPr txBox="1"/>
          <p:nvPr/>
        </p:nvSpPr>
        <p:spPr>
          <a:xfrm>
            <a:off x="928662" y="200024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13</a:t>
            </a:r>
            <a:endParaRPr lang="en-GB" sz="1000" dirty="0">
              <a:latin typeface="Arial" pitchFamily="34" charset="0"/>
              <a:cs typeface="Arial" pitchFamily="34" charset="0"/>
            </a:endParaRPr>
          </a:p>
        </p:txBody>
      </p:sp>
      <p:sp>
        <p:nvSpPr>
          <p:cNvPr id="42" name="TextBox 41"/>
          <p:cNvSpPr txBox="1"/>
          <p:nvPr/>
        </p:nvSpPr>
        <p:spPr>
          <a:xfrm>
            <a:off x="2071670" y="128586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15</a:t>
            </a:r>
            <a:endParaRPr lang="en-GB" sz="1000" dirty="0">
              <a:latin typeface="Arial" pitchFamily="34" charset="0"/>
              <a:cs typeface="Arial" pitchFamily="34" charset="0"/>
            </a:endParaRPr>
          </a:p>
        </p:txBody>
      </p:sp>
      <p:sp>
        <p:nvSpPr>
          <p:cNvPr id="43" name="TextBox 42"/>
          <p:cNvSpPr txBox="1"/>
          <p:nvPr/>
        </p:nvSpPr>
        <p:spPr>
          <a:xfrm>
            <a:off x="2500298" y="142873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18</a:t>
            </a:r>
            <a:endParaRPr lang="en-GB" sz="1000" dirty="0">
              <a:latin typeface="Arial" pitchFamily="34" charset="0"/>
              <a:cs typeface="Arial" pitchFamily="34" charset="0"/>
            </a:endParaRPr>
          </a:p>
        </p:txBody>
      </p:sp>
      <p:sp>
        <p:nvSpPr>
          <p:cNvPr id="44" name="TextBox 43"/>
          <p:cNvSpPr txBox="1"/>
          <p:nvPr/>
        </p:nvSpPr>
        <p:spPr>
          <a:xfrm>
            <a:off x="2071670" y="142873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16</a:t>
            </a:r>
            <a:endParaRPr lang="en-GB" sz="1000" dirty="0">
              <a:latin typeface="Arial" pitchFamily="34" charset="0"/>
              <a:cs typeface="Arial" pitchFamily="34" charset="0"/>
            </a:endParaRPr>
          </a:p>
        </p:txBody>
      </p:sp>
      <p:sp>
        <p:nvSpPr>
          <p:cNvPr id="45" name="TextBox 44"/>
          <p:cNvSpPr txBox="1"/>
          <p:nvPr/>
        </p:nvSpPr>
        <p:spPr>
          <a:xfrm>
            <a:off x="928662" y="4429132"/>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46" name="TextBox 45"/>
          <p:cNvSpPr txBox="1"/>
          <p:nvPr/>
        </p:nvSpPr>
        <p:spPr>
          <a:xfrm>
            <a:off x="857224" y="3429000"/>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10</a:t>
            </a:r>
            <a:endParaRPr lang="en-GB" sz="1000" dirty="0">
              <a:latin typeface="Arial" pitchFamily="34" charset="0"/>
              <a:cs typeface="Arial" pitchFamily="34" charset="0"/>
            </a:endParaRPr>
          </a:p>
        </p:txBody>
      </p:sp>
      <p:sp>
        <p:nvSpPr>
          <p:cNvPr id="47" name="TextBox 46"/>
          <p:cNvSpPr txBox="1"/>
          <p:nvPr/>
        </p:nvSpPr>
        <p:spPr>
          <a:xfrm>
            <a:off x="1000100" y="392906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9</a:t>
            </a:r>
            <a:endParaRPr lang="en-GB" sz="1000" dirty="0">
              <a:latin typeface="Arial" pitchFamily="34" charset="0"/>
              <a:cs typeface="Arial" pitchFamily="34" charset="0"/>
            </a:endParaRPr>
          </a:p>
        </p:txBody>
      </p:sp>
      <p:sp>
        <p:nvSpPr>
          <p:cNvPr id="48" name="TextBox 47"/>
          <p:cNvSpPr txBox="1"/>
          <p:nvPr/>
        </p:nvSpPr>
        <p:spPr>
          <a:xfrm>
            <a:off x="3929058" y="2857496"/>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25</a:t>
            </a:r>
            <a:endParaRPr lang="en-GB" sz="1000" dirty="0">
              <a:latin typeface="Arial" pitchFamily="34" charset="0"/>
              <a:cs typeface="Arial" pitchFamily="34" charset="0"/>
            </a:endParaRPr>
          </a:p>
        </p:txBody>
      </p:sp>
      <p:sp>
        <p:nvSpPr>
          <p:cNvPr id="49" name="TextBox 48"/>
          <p:cNvSpPr txBox="1"/>
          <p:nvPr/>
        </p:nvSpPr>
        <p:spPr>
          <a:xfrm>
            <a:off x="1643042" y="2786058"/>
            <a:ext cx="428628" cy="246221"/>
          </a:xfrm>
          <a:prstGeom prst="rect">
            <a:avLst/>
          </a:prstGeom>
          <a:noFill/>
        </p:spPr>
        <p:txBody>
          <a:bodyPr wrap="square" rtlCol="0">
            <a:spAutoFit/>
          </a:bodyPr>
          <a:lstStyle/>
          <a:p>
            <a:pPr algn="r" rtl="1"/>
            <a:r>
              <a:rPr lang="fa-IR" sz="1000" dirty="0" smtClean="0">
                <a:latin typeface="Arial" pitchFamily="34" charset="0"/>
                <a:cs typeface="Arial" pitchFamily="34" charset="0"/>
              </a:rPr>
              <a:t>25</a:t>
            </a:r>
            <a:endParaRPr lang="en-GB" sz="1000" dirty="0">
              <a:latin typeface="Arial" pitchFamily="34" charset="0"/>
              <a:cs typeface="Arial" pitchFamily="34" charset="0"/>
            </a:endParaRPr>
          </a:p>
        </p:txBody>
      </p:sp>
    </p:spTree>
    <p:extLst>
      <p:ext uri="{BB962C8B-B14F-4D97-AF65-F5344CB8AC3E}">
        <p14:creationId xmlns:p14="http://schemas.microsoft.com/office/powerpoint/2010/main" val="7947894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929190" y="285728"/>
            <a:ext cx="364327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r" eaLnBrk="1" fontAlgn="base"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مصاحبه تیپ</a:t>
            </a:r>
            <a:r>
              <a:rPr lang="en-GB" sz="2400" b="1" dirty="0" smtClean="0">
                <a:latin typeface="Arial" pitchFamily="34" charset="0"/>
                <a:ea typeface="Times New Roman" pitchFamily="18" charset="0"/>
                <a:cs typeface="2  Kamran" pitchFamily="2" charset="-78"/>
              </a:rPr>
              <a:t>(9</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معاینه تیپ</a:t>
            </a:r>
            <a:r>
              <a:rPr lang="en-GB" sz="2400" b="1" dirty="0" smtClean="0">
                <a:latin typeface="Arial" pitchFamily="34" charset="0"/>
                <a:ea typeface="Times New Roman" pitchFamily="18" charset="0"/>
                <a:cs typeface="2  Kamran" pitchFamily="2" charset="-78"/>
              </a:rPr>
              <a:t>(10</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اعمال جراحی</a:t>
            </a:r>
            <a:r>
              <a:rPr lang="en-GB" sz="2400" b="1" dirty="0" smtClean="0">
                <a:latin typeface="Arial" pitchFamily="34" charset="0"/>
                <a:ea typeface="Times New Roman" pitchFamily="18" charset="0"/>
                <a:cs typeface="2  Kamran" pitchFamily="2" charset="-78"/>
              </a:rPr>
              <a:t>(11</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گچ</a:t>
            </a:r>
            <a:r>
              <a:rPr lang="en-GB" sz="2400" b="1" dirty="0" smtClean="0">
                <a:latin typeface="Arial" pitchFamily="34" charset="0"/>
                <a:ea typeface="Times New Roman" pitchFamily="18" charset="0"/>
                <a:cs typeface="2  Kamran" pitchFamily="2" charset="-78"/>
              </a:rPr>
              <a:t>(12</a:t>
            </a:r>
          </a:p>
          <a:p>
            <a:pPr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استراحت (ریکاوری</a:t>
            </a:r>
            <a:r>
              <a:rPr lang="en-GB" sz="2400" b="1" dirty="0" smtClean="0">
                <a:latin typeface="Arial" pitchFamily="34" charset="0"/>
                <a:ea typeface="Times New Roman" pitchFamily="18" charset="0"/>
                <a:cs typeface="2  Kamran" pitchFamily="2" charset="-78"/>
              </a:rPr>
              <a:t> (13</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آزمایشگاه روزمره</a:t>
            </a:r>
            <a:r>
              <a:rPr lang="en-GB" sz="2400" b="1" dirty="0" smtClean="0">
                <a:latin typeface="Arial" pitchFamily="34" charset="0"/>
                <a:ea typeface="Times New Roman" pitchFamily="18" charset="0"/>
                <a:cs typeface="2  Kamran" pitchFamily="2" charset="-78"/>
              </a:rPr>
              <a:t>(14</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قفسه وسایل تمیز </a:t>
            </a:r>
            <a:r>
              <a:rPr lang="en-GB" sz="2400" b="1" dirty="0" smtClean="0">
                <a:latin typeface="Arial" pitchFamily="34" charset="0"/>
                <a:ea typeface="Times New Roman" pitchFamily="18" charset="0"/>
                <a:cs typeface="2  Kamran" pitchFamily="2" charset="-78"/>
              </a:rPr>
              <a:t>(15</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برانکارد</a:t>
            </a:r>
            <a:r>
              <a:rPr lang="en-GB" sz="2400" b="1" dirty="0" smtClean="0">
                <a:latin typeface="Arial" pitchFamily="34" charset="0"/>
                <a:ea typeface="Times New Roman" pitchFamily="18" charset="0"/>
                <a:cs typeface="2  Kamran" pitchFamily="2" charset="-78"/>
              </a:rPr>
              <a:t>(16</a:t>
            </a:r>
          </a:p>
        </p:txBody>
      </p:sp>
      <p:sp>
        <p:nvSpPr>
          <p:cNvPr id="3" name="Rectangle 1"/>
          <p:cNvSpPr>
            <a:spLocks noChangeArrowheads="1"/>
          </p:cNvSpPr>
          <p:nvPr/>
        </p:nvSpPr>
        <p:spPr bwMode="auto">
          <a:xfrm>
            <a:off x="-1214478" y="1285860"/>
            <a:ext cx="62864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شستشوی معده</a:t>
            </a:r>
            <a:r>
              <a:rPr lang="en-GB" sz="2400" b="1" dirty="0" smtClean="0">
                <a:latin typeface="Arial" pitchFamily="34" charset="0"/>
                <a:ea typeface="Times New Roman" pitchFamily="18" charset="0"/>
                <a:cs typeface="2  Kamran" pitchFamily="2" charset="-78"/>
              </a:rPr>
              <a:t>(17</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تاریک (چشم پزشکی</a:t>
            </a:r>
            <a:r>
              <a:rPr lang="en-GB" sz="2400" b="1" dirty="0" smtClean="0">
                <a:latin typeface="Arial" pitchFamily="34" charset="0"/>
                <a:ea typeface="Times New Roman" pitchFamily="18" charset="0"/>
                <a:cs typeface="2  Kamran" pitchFamily="2" charset="-78"/>
              </a:rPr>
              <a:t> (18</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مصاحبه(چشم پزشکی</a:t>
            </a:r>
            <a:r>
              <a:rPr lang="en-GB" sz="2400" b="1" dirty="0" smtClean="0">
                <a:latin typeface="Arial" pitchFamily="34" charset="0"/>
                <a:ea typeface="Times New Roman" pitchFamily="18" charset="0"/>
                <a:cs typeface="2  Kamran" pitchFamily="2" charset="-78"/>
              </a:rPr>
              <a:t> (19</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معالجه(چشم پزشکی</a:t>
            </a:r>
            <a:r>
              <a:rPr lang="en-GB" sz="2400" b="1" dirty="0" smtClean="0">
                <a:latin typeface="Arial" pitchFamily="34" charset="0"/>
                <a:ea typeface="Times New Roman" pitchFamily="18" charset="0"/>
                <a:cs typeface="2  Kamran" pitchFamily="2" charset="-78"/>
              </a:rPr>
              <a:t> (20</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استراحت(چشم پزشکی</a:t>
            </a:r>
            <a:r>
              <a:rPr lang="en-GB" sz="2400" b="1" dirty="0" smtClean="0">
                <a:latin typeface="Arial" pitchFamily="34" charset="0"/>
                <a:ea typeface="Times New Roman" pitchFamily="18" charset="0"/>
                <a:cs typeface="2  Kamran" pitchFamily="2" charset="-78"/>
              </a:rPr>
              <a:t> (21</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فضای مصاحبه ( گوش و حلق و بینی</a:t>
            </a:r>
            <a:r>
              <a:rPr lang="en-GB" sz="2400" b="1" dirty="0" smtClean="0">
                <a:latin typeface="Arial" pitchFamily="34" charset="0"/>
                <a:ea typeface="Times New Roman" pitchFamily="18" charset="0"/>
                <a:cs typeface="2  Kamran" pitchFamily="2" charset="-78"/>
              </a:rPr>
              <a:t> (22</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فضای معالجه( گوش و حلق و بینی</a:t>
            </a:r>
            <a:r>
              <a:rPr lang="en-GB" sz="2400" b="1" dirty="0" smtClean="0">
                <a:latin typeface="Arial" pitchFamily="34" charset="0"/>
                <a:ea typeface="Times New Roman" pitchFamily="18" charset="0"/>
                <a:cs typeface="2  Kamran" pitchFamily="2" charset="-78"/>
              </a:rPr>
              <a:t> (23</a:t>
            </a:r>
          </a:p>
          <a:p>
            <a:pPr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تاریک( گوش و حلق و بینی</a:t>
            </a:r>
            <a:r>
              <a:rPr lang="en-GB" sz="2400" b="1" dirty="0" smtClean="0">
                <a:latin typeface="Arial" pitchFamily="34" charset="0"/>
                <a:ea typeface="Times New Roman" pitchFamily="18" charset="0"/>
                <a:cs typeface="2  Kamran" pitchFamily="2" charset="-78"/>
              </a:rPr>
              <a:t> (24</a:t>
            </a:r>
          </a:p>
        </p:txBody>
      </p:sp>
      <p:sp>
        <p:nvSpPr>
          <p:cNvPr id="4" name="Rectangle 3"/>
          <p:cNvSpPr/>
          <p:nvPr/>
        </p:nvSpPr>
        <p:spPr>
          <a:xfrm>
            <a:off x="2428860" y="5715016"/>
            <a:ext cx="2628890" cy="830997"/>
          </a:xfrm>
          <a:prstGeom prst="rect">
            <a:avLst/>
          </a:prstGeom>
        </p:spPr>
        <p:txBody>
          <a:bodyPr wrap="square">
            <a:spAutoFit/>
          </a:bodyPr>
          <a:lstStyle/>
          <a:p>
            <a:pPr algn="r" rtl="1"/>
            <a:r>
              <a:rPr lang="en-GB" sz="2400" b="1" dirty="0" smtClean="0">
                <a:latin typeface="Arial" pitchFamily="34" charset="0"/>
                <a:ea typeface="Times New Roman" pitchFamily="18" charset="0"/>
                <a:cs typeface="2  Kamran" pitchFamily="2" charset="-78"/>
              </a:rPr>
              <a:t> (25</a:t>
            </a:r>
            <a:r>
              <a:rPr lang="fa-IR" sz="2400" b="1" dirty="0" smtClean="0">
                <a:latin typeface="Arial" pitchFamily="34" charset="0"/>
                <a:ea typeface="Times New Roman" pitchFamily="18" charset="0"/>
                <a:cs typeface="2  Kamran" pitchFamily="2" charset="-78"/>
              </a:rPr>
              <a:t>راهروی انتظار</a:t>
            </a:r>
            <a:endParaRPr lang="en-GB" sz="2400" b="1" dirty="0" smtClean="0">
              <a:cs typeface="2  Kamran" pitchFamily="2" charset="-78"/>
            </a:endParaRPr>
          </a:p>
          <a:p>
            <a:pPr lvl="0" algn="r" rtl="1"/>
            <a:r>
              <a:rPr lang="en-GB" sz="2400" b="1" dirty="0" smtClean="0">
                <a:latin typeface="Arial" pitchFamily="34" charset="0"/>
                <a:ea typeface="Times New Roman" pitchFamily="18" charset="0"/>
                <a:cs typeface="2  Kamran" pitchFamily="2" charset="-78"/>
              </a:rPr>
              <a:t>   </a:t>
            </a:r>
            <a:endParaRPr lang="fa-IR" sz="2400" b="1" dirty="0" smtClean="0">
              <a:latin typeface="Arial" pitchFamily="34" charset="0"/>
              <a:ea typeface="Times New Roman" pitchFamily="18" charset="0"/>
              <a:cs typeface="2  Kamran" pitchFamily="2" charset="-78"/>
            </a:endParaRPr>
          </a:p>
        </p:txBody>
      </p:sp>
    </p:spTree>
    <p:extLst>
      <p:ext uri="{BB962C8B-B14F-4D97-AF65-F5344CB8AC3E}">
        <p14:creationId xmlns:p14="http://schemas.microsoft.com/office/powerpoint/2010/main" val="17431775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987824" y="78345"/>
            <a:ext cx="280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fa-IR" sz="3600" b="1" smtClean="0">
                <a:effectLst>
                  <a:outerShdw blurRad="38100" dist="38100" dir="2700000" algn="tl">
                    <a:srgbClr val="000000">
                      <a:alpha val="43137"/>
                    </a:srgbClr>
                  </a:outerShdw>
                </a:effectLst>
                <a:latin typeface="B Zar"/>
                <a:cs typeface="2  Esfehan" pitchFamily="2" charset="-78"/>
              </a:rPr>
              <a:t>پله</a:t>
            </a:r>
            <a:r>
              <a:rPr kumimoji="0" lang="fa-IR" sz="3600" b="1" i="0" u="none" strike="noStrike" cap="none" normalizeH="0" baseline="0" smtClean="0">
                <a:ln>
                  <a:noFill/>
                </a:ln>
                <a:solidFill>
                  <a:schemeClr val="tx1"/>
                </a:solidFill>
                <a:effectLst/>
                <a:latin typeface="B Zar"/>
                <a:ea typeface="Times New Roman" pitchFamily="18" charset="0"/>
                <a:cs typeface="2  Esfehan" pitchFamily="2" charset="-78"/>
              </a:rPr>
              <a:t> </a:t>
            </a:r>
            <a:r>
              <a:rPr lang="fa-IR" sz="3600" b="1" smtClean="0">
                <a:effectLst>
                  <a:outerShdw blurRad="38100" dist="38100" dir="2700000" algn="tl">
                    <a:srgbClr val="000000">
                      <a:alpha val="43137"/>
                    </a:srgbClr>
                  </a:outerShdw>
                </a:effectLst>
                <a:latin typeface="B Zar"/>
                <a:cs typeface="2  Esfehan" pitchFamily="2" charset="-78"/>
              </a:rPr>
              <a:t>هاو رمپها</a:t>
            </a:r>
            <a:endParaRPr kumimoji="0" lang="fa-IR" sz="3600" b="0" i="0" u="none" strike="noStrike" cap="none" normalizeH="0" baseline="0" dirty="0" smtClean="0">
              <a:ln>
                <a:noFill/>
              </a:ln>
              <a:solidFill>
                <a:schemeClr val="tx1"/>
              </a:solidFill>
              <a:effectLst/>
              <a:latin typeface="Arial" pitchFamily="34" charset="0"/>
              <a:cs typeface="2  Esfehan" pitchFamily="2" charset="-78"/>
            </a:endParaRPr>
          </a:p>
        </p:txBody>
      </p:sp>
      <p:sp>
        <p:nvSpPr>
          <p:cNvPr id="4098" name="Rectangle 2"/>
          <p:cNvSpPr>
            <a:spLocks noChangeArrowheads="1"/>
          </p:cNvSpPr>
          <p:nvPr/>
        </p:nvSpPr>
        <p:spPr bwMode="auto">
          <a:xfrm>
            <a:off x="611560" y="667278"/>
            <a:ext cx="799288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B Zar"/>
                <a:ea typeface="Times New Roman" pitchFamily="18" charset="0"/>
                <a:cs typeface="2  Kamran" pitchFamily="2" charset="-78"/>
              </a:rPr>
              <a:t>به خاطر دلایل سلامتی ، پله ها بایستی طوری طراحی شوند  که در مواقع لزوم ظرفیت تمام گردش عمومی را داشته باشند البته مقررات ساختمان سازی ملی نیز باید در نظر گرفته  شوند.پلکانها باید در هر دو طرف  نرده داشته باشند و بدون بر آمدگی  پیشین  باشند (بدون لبه بر آمده) پله های پیچ دار(حلزونی) نمی توانند  در مقررات مربوط  به پله هاگنجانده  شوند. درها نباید پهنای مفید  پاگردها را اشغال و محدود کنند و با توجه به مقررات بیمارستان ، درهای رو به راه پله باید  به طرف خروجی باز شوند حداقل  عمق پاگذار  بهتر است 170 </a:t>
            </a:r>
            <a:r>
              <a:rPr kumimoji="0" lang="fa-IR" sz="2400" b="1" i="0" u="none" strike="noStrike" cap="none" normalizeH="0" baseline="0" smtClean="0">
                <a:ln>
                  <a:noFill/>
                </a:ln>
                <a:solidFill>
                  <a:schemeClr val="tx1"/>
                </a:solidFill>
                <a:effectLst/>
                <a:latin typeface="B Zar"/>
                <a:ea typeface="Times New Roman" pitchFamily="18" charset="0"/>
                <a:cs typeface="2  Kamran" pitchFamily="2" charset="-78"/>
              </a:rPr>
              <a:t>باشند .</a:t>
            </a:r>
          </a:p>
          <a:p>
            <a:pPr marL="342900" lvl="0" indent="-342900" algn="just" rtl="1" fontAlgn="base">
              <a:lnSpc>
                <a:spcPct val="150000"/>
              </a:lnSpc>
              <a:spcBef>
                <a:spcPct val="0"/>
              </a:spcBef>
              <a:spcAft>
                <a:spcPct val="0"/>
              </a:spcAft>
              <a:buFont typeface="Courier New" pitchFamily="49" charset="0"/>
              <a:buChar char="o"/>
            </a:pPr>
            <a:r>
              <a:rPr lang="fa-IR" sz="2400" b="1">
                <a:latin typeface="Arial" pitchFamily="34" charset="0"/>
                <a:cs typeface="2  Kamran" pitchFamily="2" charset="-78"/>
              </a:rPr>
              <a:t>ارتفاع پله حداکثر 18 سانتی متر باشد </a:t>
            </a:r>
            <a:endParaRPr lang="fa-IR" sz="2400" b="1" smtClean="0">
              <a:latin typeface="Arial" pitchFamily="34" charset="0"/>
              <a:cs typeface="2  Kamran" pitchFamily="2" charset="-78"/>
            </a:endParaRPr>
          </a:p>
          <a:p>
            <a:pPr marL="342900" lvl="0" indent="-342900" algn="just" rtl="1" fontAlgn="base">
              <a:lnSpc>
                <a:spcPct val="150000"/>
              </a:lnSpc>
              <a:spcBef>
                <a:spcPct val="0"/>
              </a:spcBef>
              <a:spcAft>
                <a:spcPct val="0"/>
              </a:spcAft>
              <a:buFont typeface="Courier New" pitchFamily="49" charset="0"/>
              <a:buChar char="o"/>
            </a:pPr>
            <a:r>
              <a:rPr lang="fa-IR" sz="2400" b="1" smtClean="0">
                <a:latin typeface="Arial" pitchFamily="34" charset="0"/>
                <a:cs typeface="2  Kamran" pitchFamily="2" charset="-78"/>
              </a:rPr>
              <a:t>شیب </a:t>
            </a:r>
            <a:r>
              <a:rPr lang="fa-IR" sz="2400" b="1">
                <a:latin typeface="Arial" pitchFamily="34" charset="0"/>
                <a:cs typeface="2  Kamran" pitchFamily="2" charset="-78"/>
              </a:rPr>
              <a:t>رمپ کمتر از 15 درجه نسبت به سطح افقی است </a:t>
            </a:r>
            <a:r>
              <a:rPr lang="fa-IR" sz="2400" b="1" smtClean="0">
                <a:latin typeface="Arial" pitchFamily="34" charset="0"/>
                <a:cs typeface="2  Kamran" pitchFamily="2" charset="-78"/>
              </a:rPr>
              <a:t>.</a:t>
            </a:r>
          </a:p>
          <a:p>
            <a:pPr marL="342900" lvl="0" indent="-342900" algn="just" rtl="1" fontAlgn="base">
              <a:lnSpc>
                <a:spcPct val="150000"/>
              </a:lnSpc>
              <a:spcBef>
                <a:spcPct val="0"/>
              </a:spcBef>
              <a:spcAft>
                <a:spcPct val="0"/>
              </a:spcAft>
              <a:buFont typeface="Courier New" pitchFamily="49" charset="0"/>
              <a:buChar char="o"/>
            </a:pPr>
            <a:r>
              <a:rPr lang="fa-IR" sz="2400" b="1">
                <a:latin typeface="Arial" pitchFamily="34" charset="0"/>
                <a:cs typeface="2  Kamran" pitchFamily="2" charset="-78"/>
              </a:rPr>
              <a:t>حداقل عرض </a:t>
            </a:r>
            <a:r>
              <a:rPr lang="fa-IR" sz="2400" b="1" smtClean="0">
                <a:latin typeface="Arial" pitchFamily="34" charset="0"/>
                <a:cs typeface="2  Kamran" pitchFamily="2" charset="-78"/>
              </a:rPr>
              <a:t>راه </a:t>
            </a:r>
            <a:r>
              <a:rPr lang="fa-IR" sz="2400" b="1">
                <a:latin typeface="Arial" pitchFamily="34" charset="0"/>
                <a:cs typeface="2  Kamran" pitchFamily="2" charset="-78"/>
              </a:rPr>
              <a:t>پله ها و رمپ 1/2متر با شد </a:t>
            </a:r>
            <a:r>
              <a:rPr lang="fa-IR" sz="2400" b="1" smtClean="0">
                <a:latin typeface="Arial" pitchFamily="34" charset="0"/>
                <a:cs typeface="2  Kamran" pitchFamily="2" charset="-78"/>
              </a:rPr>
              <a:t>.</a:t>
            </a:r>
            <a:endParaRPr lang="fa-IR" sz="2400" b="1">
              <a:latin typeface="Arial" pitchFamily="34" charset="0"/>
              <a:cs typeface="2  Kamran" pitchFamily="2" charset="-78"/>
            </a:endParaRPr>
          </a:p>
          <a:p>
            <a:pPr marL="0" marR="0" lvl="0" indent="0" algn="just" defTabSz="914400" rtl="1" eaLnBrk="1" fontAlgn="base" latinLnBrk="0" hangingPunct="1">
              <a:lnSpc>
                <a:spcPct val="150000"/>
              </a:lnSpc>
              <a:spcBef>
                <a:spcPct val="0"/>
              </a:spcBef>
              <a:spcAft>
                <a:spcPct val="0"/>
              </a:spcAft>
              <a:buClrTx/>
              <a:buSzTx/>
              <a:buFontTx/>
              <a:buNone/>
              <a:tabLst/>
            </a:pPr>
            <a:endParaRPr lang="fa-IR" sz="2400" b="1" smtClean="0">
              <a:latin typeface="Arial" pitchFamily="34" charset="0"/>
              <a:cs typeface="2  Kamran" pitchFamily="2" charset="-78"/>
            </a:endParaRPr>
          </a:p>
          <a:p>
            <a:pPr marL="0" marR="0" lvl="0" indent="0" algn="just" defTabSz="914400" rtl="1" eaLnBrk="1" fontAlgn="base" latinLnBrk="0" hangingPunct="1">
              <a:lnSpc>
                <a:spcPct val="15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18192730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286116" y="652801"/>
            <a:ext cx="21430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2  Esfehan" pitchFamily="2" charset="-78"/>
              </a:rPr>
              <a:t>آسانسورها</a:t>
            </a:r>
            <a:endParaRPr kumimoji="0" lang="fa-IR"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2  Esfehan" pitchFamily="2" charset="-78"/>
            </a:endParaRPr>
          </a:p>
        </p:txBody>
      </p:sp>
      <p:sp>
        <p:nvSpPr>
          <p:cNvPr id="6" name="Rectangle 5"/>
          <p:cNvSpPr/>
          <p:nvPr/>
        </p:nvSpPr>
        <p:spPr>
          <a:xfrm>
            <a:off x="714348" y="1857364"/>
            <a:ext cx="7643866" cy="3970318"/>
          </a:xfrm>
          <a:prstGeom prst="rect">
            <a:avLst/>
          </a:prstGeom>
        </p:spPr>
        <p:txBody>
          <a:bodyPr wrap="square">
            <a:spAutoFit/>
          </a:bodyPr>
          <a:lstStyle/>
          <a:p>
            <a:pPr algn="just" rtl="1">
              <a:lnSpc>
                <a:spcPct val="150000"/>
              </a:lnSpc>
            </a:pPr>
            <a:r>
              <a:rPr lang="fa-IR" sz="2800" b="1" dirty="0" smtClean="0">
                <a:cs typeface="2  Kamran" pitchFamily="2" charset="-78"/>
              </a:rPr>
              <a:t>آسانسورها  انسانها ، داروها ، ملحفه ها و تختهای بیمارستانی  را بین طبقات  جابجا می کنند  و به خاطر  مسائل بهداشتی و زیبایی  بهتر است آسانسورهای  جداگانه ای را برای هر کدام این اهداف  در نظر گرفت . در ساختمانهایی که مراقبت ، معاینه و درمان در طبقات بالایی  انجام می گیرد. حداقل دو آسانسور برای انتقال تخت لازم است. اتاقک آسانسور باید به اندازه ای باشد  که جا برای یک تخت و دو همراه  وجودداشته باشد . </a:t>
            </a:r>
            <a:endParaRPr lang="en-GB" sz="2800" b="1" dirty="0">
              <a:cs typeface="2  Kamran" pitchFamily="2" charset="-78"/>
            </a:endParaRPr>
          </a:p>
        </p:txBody>
      </p:sp>
    </p:spTree>
    <p:extLst>
      <p:ext uri="{BB962C8B-B14F-4D97-AF65-F5344CB8AC3E}">
        <p14:creationId xmlns:p14="http://schemas.microsoft.com/office/powerpoint/2010/main" val="41170414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28596" y="903399"/>
            <a:ext cx="800105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سطوح داخلی  کابین باید صاف  ،قابل شستشو  و به راحتی قابل  ضد  عفونی باشد. کف آن نباید  سر باشد  چاه آسانسور باید ضد آتش باشد. برای هر  صد  تخت یک آسانسور  چند منظوره باید  تعبیه شود و تعداد  این آسانسورها در بیمارستان های  کوچکتر حداقل دو دستگاه باید باشد. بعلاوه  حداقل  بایستی دو آسانسور  کوچکتر  برای تجهیزات قابل حمل ، کارکنان  وملاقات  کنندگان  وجود داشته باشد </a:t>
            </a:r>
            <a:r>
              <a:rPr kumimoji="0" lang="en-GB" sz="2800" b="1" i="0" u="none" strike="noStrike" cap="none" normalizeH="0" baseline="0" dirty="0" smtClean="0">
                <a:ln>
                  <a:noFill/>
                </a:ln>
                <a:solidFill>
                  <a:schemeClr val="tx1"/>
                </a:solidFill>
                <a:effectLst/>
                <a:latin typeface="B Zar"/>
                <a:ea typeface="Times New Roman" pitchFamily="18" charset="0"/>
                <a:cs typeface="2  Kamran" pitchFamily="2" charset="-78"/>
              </a:rPr>
              <a:t>.</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
        <p:nvSpPr>
          <p:cNvPr id="2050" name="Rectangle 2"/>
          <p:cNvSpPr>
            <a:spLocks noChangeArrowheads="1"/>
          </p:cNvSpPr>
          <p:nvPr/>
        </p:nvSpPr>
        <p:spPr bwMode="auto">
          <a:xfrm>
            <a:off x="2285984" y="4589177"/>
            <a:ext cx="50006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lnSpc>
                <a:spcPct val="150000"/>
              </a:lnSpc>
              <a:spcBef>
                <a:spcPct val="0"/>
              </a:spcBef>
              <a:spcAft>
                <a:spcPct val="0"/>
              </a:spcAft>
            </a:pPr>
            <a:r>
              <a:rPr lang="en-GB" sz="2800" b="1" smtClean="0">
                <a:cs typeface="2  Kamran" pitchFamily="2" charset="-78"/>
              </a:rPr>
              <a:t> </a:t>
            </a:r>
            <a:r>
              <a:rPr lang="fa-IR" sz="2800" b="1" smtClean="0">
                <a:latin typeface="Arial" pitchFamily="34" charset="0"/>
                <a:cs typeface="2  Kamran" pitchFamily="2" charset="-78"/>
              </a:rPr>
              <a:t>90</a:t>
            </a:r>
            <a:r>
              <a:rPr lang="fa-IR" sz="2800" b="1" smtClean="0">
                <a:cs typeface="2  Kamran" pitchFamily="2" charset="-78"/>
              </a:rPr>
              <a:t>×</a:t>
            </a:r>
            <a:r>
              <a:rPr lang="en-GB" sz="2800" b="1" smtClean="0">
                <a:cs typeface="2  Kamran" pitchFamily="2" charset="-78"/>
              </a:rPr>
              <a:t> </a:t>
            </a:r>
            <a:r>
              <a:rPr lang="fa-IR" sz="2800" b="1" smtClean="0">
                <a:cs typeface="2  Kamran" pitchFamily="2" charset="-78"/>
              </a:rPr>
              <a:t>1/20</a:t>
            </a:r>
            <a:r>
              <a:rPr lang="en-US" sz="2800" b="1" smtClean="0">
                <a:latin typeface="Arial" pitchFamily="34" charset="0"/>
                <a:ea typeface="Times New Roman" pitchFamily="18" charset="0"/>
                <a:cs typeface="2  Kamran" pitchFamily="2" charset="-78"/>
              </a:rPr>
              <a:t>m</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ابعاد</a:t>
            </a:r>
            <a:r>
              <a:rPr kumimoji="0" lang="en-GB" sz="2800" b="1" i="0" u="none" strike="noStrike" cap="none" normalizeH="0" dirty="0" smtClean="0">
                <a:ln>
                  <a:noFill/>
                </a:ln>
                <a:solidFill>
                  <a:schemeClr val="tx1"/>
                </a:solidFill>
                <a:effectLst/>
                <a:latin typeface="Arial" pitchFamily="34" charset="0"/>
                <a:ea typeface="Times New Roman" pitchFamily="18" charset="0"/>
                <a:cs typeface="2  Kamran" pitchFamily="2" charset="-78"/>
              </a:rPr>
              <a:t> </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دقیق آسانسور</a:t>
            </a: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2  Kamra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 </a:t>
            </a:r>
            <a:r>
              <a:rPr kumimoji="0" lang="fa-IR"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1/25</a:t>
            </a:r>
            <a:r>
              <a:rPr kumimoji="0" lang="fa-IR" sz="2800" b="1" i="0" u="none" strike="noStrike" cap="none" normalizeH="0" baseline="0" smtClean="0">
                <a:ln>
                  <a:noFill/>
                </a:ln>
                <a:solidFill>
                  <a:schemeClr val="tx1"/>
                </a:solidFill>
                <a:effectLst/>
                <a:latin typeface="Times New Roman" pitchFamily="18" charset="0"/>
                <a:ea typeface="Times New Roman" pitchFamily="18" charset="0"/>
                <a:cs typeface="2  Kamran" pitchFamily="2" charset="-78"/>
              </a:rPr>
              <a:t>×</a:t>
            </a:r>
            <a:r>
              <a:rPr kumimoji="0" lang="fa-IR"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1/50</a:t>
            </a:r>
            <a:r>
              <a:rPr kumimoji="0" lang="en-GB" sz="2800" b="1" i="0" u="none" strike="noStrike" cap="none" normalizeH="0" baseline="0" smtClean="0">
                <a:ln>
                  <a:noFill/>
                </a:ln>
                <a:solidFill>
                  <a:schemeClr val="tx1"/>
                </a:solidFill>
                <a:effectLst/>
                <a:latin typeface="Times New Roman" pitchFamily="18" charset="0"/>
                <a:ea typeface="Times New Roman" pitchFamily="18" charset="0"/>
                <a:cs typeface="2  Kamran" pitchFamily="2" charset="-78"/>
              </a:rPr>
              <a:t> </a:t>
            </a:r>
            <a:r>
              <a:rPr kumimoji="0" lang="fa-IR" sz="2800" b="1" i="0" u="none" strike="noStrike" cap="none" normalizeH="0" baseline="0" smtClean="0">
                <a:ln>
                  <a:noFill/>
                </a:ln>
                <a:solidFill>
                  <a:schemeClr val="tx1"/>
                </a:solidFill>
                <a:effectLst/>
                <a:latin typeface="Times New Roman" pitchFamily="18" charset="0"/>
                <a:ea typeface="Times New Roman" pitchFamily="18" charset="0"/>
                <a:cs typeface="2  Kamran" pitchFamily="2" charset="-78"/>
              </a:rPr>
              <a:t> </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2  Kamran" pitchFamily="2" charset="-78"/>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m</a:t>
            </a:r>
            <a:r>
              <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2  Kamran" pitchFamily="2" charset="-78"/>
              </a:rPr>
              <a:t>ابعاد دقیق چاه آسانسور</a:t>
            </a:r>
            <a:r>
              <a:rPr kumimoji="0" lang="en-GB" sz="2800" b="1" i="0" u="none" strike="noStrike" cap="none" normalizeH="0" baseline="0" dirty="0" smtClean="0">
                <a:ln>
                  <a:noFill/>
                </a:ln>
                <a:solidFill>
                  <a:schemeClr val="tx1"/>
                </a:solidFill>
                <a:effectLst/>
                <a:latin typeface="Arial" pitchFamily="34" charset="0"/>
                <a:cs typeface="2  Kamran" pitchFamily="2" charset="-78"/>
              </a:rPr>
              <a:t> </a:t>
            </a:r>
          </a:p>
        </p:txBody>
      </p:sp>
    </p:spTree>
    <p:extLst>
      <p:ext uri="{BB962C8B-B14F-4D97-AF65-F5344CB8AC3E}">
        <p14:creationId xmlns:p14="http://schemas.microsoft.com/office/powerpoint/2010/main" val="3101121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692035" y="145884"/>
            <a:ext cx="1725152" cy="584775"/>
          </a:xfrm>
          <a:prstGeom prst="rect">
            <a:avLst/>
          </a:prstGeom>
        </p:spPr>
        <p:txBody>
          <a:bodyPr wrap="none">
            <a:spAutoFit/>
          </a:bodyPr>
          <a:lstStyle/>
          <a:p>
            <a:r>
              <a:rPr lang="fa-IR" sz="3200" b="1" dirty="0" smtClean="0">
                <a:effectLst>
                  <a:outerShdw blurRad="38100" dist="38100" dir="2700000" algn="tl">
                    <a:srgbClr val="000000">
                      <a:alpha val="43137"/>
                    </a:srgbClr>
                  </a:outerShdw>
                </a:effectLst>
                <a:latin typeface="B Zar"/>
                <a:cs typeface="2  Esfehan" pitchFamily="2" charset="-78"/>
              </a:rPr>
              <a:t>مسیر</a:t>
            </a:r>
            <a:r>
              <a:rPr lang="fa-IR" sz="3200" b="1" dirty="0" smtClean="0">
                <a:latin typeface="B Zar"/>
                <a:cs typeface="2  Esfehan" pitchFamily="2" charset="-78"/>
              </a:rPr>
              <a:t> </a:t>
            </a:r>
            <a:r>
              <a:rPr lang="fa-IR" sz="3200" b="1" dirty="0" smtClean="0">
                <a:effectLst>
                  <a:outerShdw blurRad="38100" dist="38100" dir="2700000" algn="tl">
                    <a:srgbClr val="000000">
                      <a:alpha val="43137"/>
                    </a:srgbClr>
                  </a:outerShdw>
                </a:effectLst>
                <a:latin typeface="B Zar"/>
                <a:cs typeface="2  Esfehan" pitchFamily="2" charset="-78"/>
              </a:rPr>
              <a:t>یابی</a:t>
            </a:r>
            <a:endParaRPr lang="en-GB" sz="3200" dirty="0">
              <a:latin typeface="B Zar"/>
              <a:cs typeface="2  Esfehan" pitchFamily="2" charset="-78"/>
            </a:endParaRPr>
          </a:p>
        </p:txBody>
      </p:sp>
      <p:sp>
        <p:nvSpPr>
          <p:cNvPr id="1025" name="Rectangle 1"/>
          <p:cNvSpPr>
            <a:spLocks noChangeArrowheads="1"/>
          </p:cNvSpPr>
          <p:nvPr/>
        </p:nvSpPr>
        <p:spPr bwMode="auto">
          <a:xfrm>
            <a:off x="500034" y="730659"/>
            <a:ext cx="792961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برای جلوگیری از انتقال میکروب  بر اثر تماس ، فعالیتهای مختلف جداگانه ای  می بایست صورت گیرد. سیستم تک راهرویی که در آن بیماران جراحی شده و بیماران آماده جراحی،  کارکنان  آماده  جراحی و کارکنان  پس از انجام  عمل و حمل وسایل  تمیز و کثیف از یک راهرو  استفاده می کنند  دیگر استاندارد نیست. بهتر است  سامانه دو راهروی  داشته باشیم  که در آن بیماران و کارکنان  یا بیماران  و وسایل غیر تمیز از یکدیگر </a:t>
            </a:r>
            <a:r>
              <a:rPr lang="fa-IR" sz="2800" b="1" dirty="0" smtClean="0">
                <a:cs typeface="2  Kamran" pitchFamily="2" charset="-78"/>
              </a:rPr>
              <a:t>جدا</a:t>
            </a: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 باشند . هنوز بهترین  نوع این موارد مشخص نشده است  و بنابراین  به صورت جداگانه  در نظر گرفته  می شوند.  یک راهبرد  موثر ، جدا کردن جریان بیماران از محل  کار مورد استفاده  کارکنان  گروه  جراحی و ... </a:t>
            </a:r>
            <a:r>
              <a:rPr lang="fa-IR" sz="2800" b="1" dirty="0" smtClean="0">
                <a:cs typeface="2  Kamran" pitchFamily="2" charset="-78"/>
              </a:rPr>
              <a:t>است</a:t>
            </a: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 </a:t>
            </a:r>
            <a:endParaRPr kumimoji="0" lang="fa-IR" sz="2800" b="1" i="0" u="none" strike="noStrike" cap="none" normalizeH="0" baseline="0" dirty="0" smtClean="0">
              <a:ln>
                <a:noFill/>
              </a:ln>
              <a:solidFill>
                <a:schemeClr val="tx1"/>
              </a:solidFill>
              <a:effectLst/>
              <a:latin typeface="B Zar"/>
              <a:cs typeface="2  Kamran" pitchFamily="2" charset="-78"/>
            </a:endParaRPr>
          </a:p>
        </p:txBody>
      </p:sp>
    </p:spTree>
    <p:extLst>
      <p:ext uri="{BB962C8B-B14F-4D97-AF65-F5344CB8AC3E}">
        <p14:creationId xmlns:p14="http://schemas.microsoft.com/office/powerpoint/2010/main" val="10576753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699792" y="509925"/>
            <a:ext cx="33026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4000" b="1" dirty="0" smtClean="0">
                <a:effectLst>
                  <a:outerShdw blurRad="38100" dist="38100" dir="2700000" algn="tl">
                    <a:srgbClr val="000000">
                      <a:alpha val="43137"/>
                    </a:srgbClr>
                  </a:outerShdw>
                </a:effectLst>
                <a:latin typeface="B Zar"/>
                <a:cs typeface="2  Esfehan" pitchFamily="2" charset="-78"/>
              </a:rPr>
              <a:t>بخش</a:t>
            </a:r>
            <a:r>
              <a:rPr kumimoji="0" lang="fa-IR" sz="4000" b="1" i="0" u="none" strike="noStrike" cap="none" normalizeH="0" baseline="0" dirty="0" smtClean="0">
                <a:ln>
                  <a:noFill/>
                </a:ln>
                <a:solidFill>
                  <a:schemeClr val="tx1"/>
                </a:solidFill>
                <a:effectLst/>
                <a:latin typeface="B Zar"/>
                <a:ea typeface="Times New Roman" pitchFamily="18" charset="0"/>
                <a:cs typeface="2  Esfehan" pitchFamily="2" charset="-78"/>
              </a:rPr>
              <a:t> </a:t>
            </a:r>
            <a:r>
              <a:rPr lang="fa-IR" sz="4000" b="1" dirty="0" smtClean="0">
                <a:effectLst>
                  <a:outerShdw blurRad="38100" dist="38100" dir="2700000" algn="tl">
                    <a:srgbClr val="000000">
                      <a:alpha val="43137"/>
                    </a:srgbClr>
                  </a:outerShdw>
                </a:effectLst>
                <a:latin typeface="B Zar"/>
                <a:cs typeface="2  Esfehan" pitchFamily="2" charset="-78"/>
              </a:rPr>
              <a:t>های</a:t>
            </a:r>
            <a:r>
              <a:rPr kumimoji="0" lang="fa-IR" sz="4000" b="1" i="0" u="none" strike="noStrike" cap="none" normalizeH="0" baseline="0" dirty="0" smtClean="0">
                <a:ln>
                  <a:noFill/>
                </a:ln>
                <a:solidFill>
                  <a:schemeClr val="tx1"/>
                </a:solidFill>
                <a:effectLst/>
                <a:latin typeface="B Zar"/>
                <a:ea typeface="Times New Roman" pitchFamily="18" charset="0"/>
                <a:cs typeface="2  Esfehan" pitchFamily="2" charset="-78"/>
              </a:rPr>
              <a:t> </a:t>
            </a:r>
            <a:r>
              <a:rPr lang="fa-IR" sz="4000" b="1" dirty="0" smtClean="0">
                <a:effectLst>
                  <a:outerShdw blurRad="38100" dist="38100" dir="2700000" algn="tl">
                    <a:srgbClr val="000000">
                      <a:alpha val="43137"/>
                    </a:srgbClr>
                  </a:outerShdw>
                </a:effectLst>
                <a:latin typeface="B Zar"/>
                <a:cs typeface="2  Esfehan" pitchFamily="2" charset="-78"/>
              </a:rPr>
              <a:t>مراقبت</a:t>
            </a:r>
            <a:r>
              <a:rPr kumimoji="0" lang="fa-IR" sz="4000" b="1" i="0" u="none" strike="noStrike" cap="none" normalizeH="0" baseline="0" dirty="0" smtClean="0">
                <a:ln>
                  <a:noFill/>
                </a:ln>
                <a:solidFill>
                  <a:schemeClr val="tx1"/>
                </a:solidFill>
                <a:effectLst/>
                <a:latin typeface="B Zar"/>
                <a:ea typeface="Times New Roman" pitchFamily="18" charset="0"/>
                <a:cs typeface="2  Esfehan" pitchFamily="2" charset="-78"/>
              </a:rPr>
              <a:t> </a:t>
            </a:r>
            <a:endParaRPr kumimoji="0" lang="fa-IR" sz="4000" b="0" i="0" u="none" strike="noStrike" cap="none" normalizeH="0" baseline="0" dirty="0" smtClean="0">
              <a:ln>
                <a:noFill/>
              </a:ln>
              <a:solidFill>
                <a:schemeClr val="tx1"/>
              </a:solidFill>
              <a:effectLst/>
              <a:latin typeface="B Zar"/>
              <a:cs typeface="2  Esfehan" pitchFamily="2" charset="-78"/>
            </a:endParaRPr>
          </a:p>
        </p:txBody>
      </p:sp>
      <p:sp>
        <p:nvSpPr>
          <p:cNvPr id="50178" name="Rectangle 2"/>
          <p:cNvSpPr>
            <a:spLocks noChangeArrowheads="1"/>
          </p:cNvSpPr>
          <p:nvPr/>
        </p:nvSpPr>
        <p:spPr bwMode="auto">
          <a:xfrm>
            <a:off x="428596" y="1815574"/>
            <a:ext cx="80010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بخش های مراقبت بیماران بایستی در فضای  بسته باشد و ترافیک انسانی  آن با طرح زیری درست راهها  به حداقل  برسد. بخشها بایستی  دارای پنجره هایی جهت ورود نور طبیعی  باشد اما بخش های درمان ، اتاق پرستارها ، داروخانه  و غیره را می توان با چراغ روشن کرد.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17237154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428992" y="714356"/>
            <a:ext cx="21430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2  Esfehan" pitchFamily="2" charset="-78"/>
              </a:rPr>
              <a:t>اتاق پرستارها  </a:t>
            </a:r>
            <a:endPar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2  Esfehan" pitchFamily="2" charset="-78"/>
            </a:endParaRPr>
          </a:p>
        </p:txBody>
      </p:sp>
      <p:sp>
        <p:nvSpPr>
          <p:cNvPr id="48130" name="Rectangle 2"/>
          <p:cNvSpPr>
            <a:spLocks noChangeArrowheads="1"/>
          </p:cNvSpPr>
          <p:nvPr/>
        </p:nvSpPr>
        <p:spPr bwMode="auto">
          <a:xfrm>
            <a:off x="714348" y="2461690"/>
            <a:ext cx="757239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پرستاری می بایستی  دارای یک جایگاه نظارتی  باشد که از آن بتواند  بر همه بیمارها  تسلط داشته  باشد . طراحی اتاق باید طوری باشد  که نور طبیعی  بتواند  وارد آن شود تا بیمارها بتوانند  خود را با  ساعات شبانه روز تطبیق  دهند.</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3556619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71802" y="714356"/>
            <a:ext cx="2132381" cy="707886"/>
          </a:xfrm>
          <a:prstGeom prst="rect">
            <a:avLst/>
          </a:prstGeom>
        </p:spPr>
        <p:txBody>
          <a:bodyPr wrap="square">
            <a:spAutoFit/>
          </a:bodyPr>
          <a:lstStyle/>
          <a:p>
            <a:pPr algn="r" rtl="1"/>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نورپردازی</a:t>
            </a:r>
            <a:endParaRPr lang="en-GB"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47105" name="Rectangle 1"/>
          <p:cNvSpPr>
            <a:spLocks noChangeArrowheads="1"/>
          </p:cNvSpPr>
          <p:nvPr/>
        </p:nvSpPr>
        <p:spPr bwMode="auto">
          <a:xfrm>
            <a:off x="1214414" y="2041815"/>
            <a:ext cx="707229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از آنجا که نور غذای روح است،  در یک محیط  درمانی که اغلب  بیماران  با ناراحتی های جسمی یا روحی ناشی از مشکل جسمی  شان مراجعه می کنند. وجود نوری مناسب و کافی  ضروری است.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26824197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10382" y="764704"/>
            <a:ext cx="6104556" cy="707886"/>
          </a:xfrm>
          <a:prstGeom prst="rect">
            <a:avLst/>
          </a:prstGeom>
        </p:spPr>
        <p:txBody>
          <a:bodyPr wrap="none">
            <a:spAutoFit/>
          </a:bodyPr>
          <a:lstStyle/>
          <a:p>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تسهیلات</a:t>
            </a:r>
            <a:r>
              <a:rPr lang="fa-IR" sz="4000" b="1" dirty="0" smtClean="0">
                <a:cs typeface="2  Esfehan" pitchFamily="2" charset="-78"/>
              </a:rPr>
              <a:t> </a:t>
            </a:r>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گرمایشی</a:t>
            </a:r>
            <a:r>
              <a:rPr lang="fa-IR" sz="4000" b="1" dirty="0" smtClean="0">
                <a:cs typeface="2  Esfehan" pitchFamily="2" charset="-78"/>
              </a:rPr>
              <a:t>  </a:t>
            </a:r>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و</a:t>
            </a:r>
            <a:r>
              <a:rPr lang="fa-IR" sz="4000" b="1" dirty="0" smtClean="0">
                <a:cs typeface="2  Esfehan" pitchFamily="2" charset="-78"/>
              </a:rPr>
              <a:t> </a:t>
            </a:r>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سرمایشی</a:t>
            </a:r>
            <a:endParaRPr lang="en-GB"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22529" name="Rectangle 1"/>
          <p:cNvSpPr>
            <a:spLocks noChangeArrowheads="1"/>
          </p:cNvSpPr>
          <p:nvPr/>
        </p:nvSpPr>
        <p:spPr bwMode="auto">
          <a:xfrm>
            <a:off x="785786" y="2531614"/>
            <a:ext cx="7500926" cy="19774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وجود تسهیلات مناسب فصل برای گرم کردن و یا خنک کردن فضا  برای افزایش  آستانه  تحمل بیماران و همراهان  دریک انتظار چند ساعته  بسیارموثر است.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30088733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21556" y="642918"/>
            <a:ext cx="4429418" cy="707886"/>
          </a:xfrm>
          <a:prstGeom prst="rect">
            <a:avLst/>
          </a:prstGeom>
        </p:spPr>
        <p:txBody>
          <a:bodyPr wrap="none">
            <a:spAutoFit/>
          </a:bodyPr>
          <a:lstStyle/>
          <a:p>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سرویس</a:t>
            </a:r>
            <a:r>
              <a:rPr lang="fa-IR" sz="4000" b="1" dirty="0" smtClean="0">
                <a:latin typeface="B Zar"/>
                <a:cs typeface="2  Esfehan" pitchFamily="2" charset="-78"/>
              </a:rPr>
              <a:t> </a:t>
            </a:r>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های</a:t>
            </a:r>
            <a:r>
              <a:rPr lang="fa-IR" sz="4000" b="1" dirty="0" smtClean="0">
                <a:latin typeface="B Zar"/>
                <a:cs typeface="2  Esfehan" pitchFamily="2" charset="-78"/>
              </a:rPr>
              <a:t> </a:t>
            </a:r>
            <a:r>
              <a:rPr lang="fa-IR" sz="40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بهداشتی</a:t>
            </a:r>
            <a:r>
              <a:rPr lang="fa-IR" sz="4000" b="1" dirty="0" smtClean="0">
                <a:latin typeface="B Zar"/>
                <a:cs typeface="2  Esfehan" pitchFamily="2" charset="-78"/>
              </a:rPr>
              <a:t> </a:t>
            </a:r>
            <a:endParaRPr lang="en-GB" sz="4000" dirty="0">
              <a:latin typeface="B Zar"/>
              <a:cs typeface="2  Esfehan" pitchFamily="2" charset="-78"/>
            </a:endParaRPr>
          </a:p>
        </p:txBody>
      </p:sp>
      <p:sp>
        <p:nvSpPr>
          <p:cNvPr id="21505" name="Rectangle 1"/>
          <p:cNvSpPr>
            <a:spLocks noChangeArrowheads="1"/>
          </p:cNvSpPr>
          <p:nvPr/>
        </p:nvSpPr>
        <p:spPr bwMode="auto">
          <a:xfrm>
            <a:off x="857224" y="1840846"/>
            <a:ext cx="735808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در فضای ساختمان  یک مطب وجود یک سرویس بهداشتی ضروری است. دراین سرویس نیز می بایست تسهیلات لازم در قالب توالت فرنگی  و دستگیره های مورد نیاز برای بیمارانی  که دچار معلولیت  جسمی بوده  و یا به جهت  دردهای  مفاصل یا امکان استفاده از توالت  های معمولی برایشان وجود ندارد ، در نظر گرفته شود.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12609461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228656" cy="1308760"/>
          </a:xfrm>
        </p:spPr>
        <p:txBody>
          <a:bodyPr/>
          <a:lstStyle/>
          <a:p>
            <a:pPr algn="ctr"/>
            <a:r>
              <a:rPr lang="fa-IR" smtClean="0">
                <a:cs typeface="2  Esfehan" pitchFamily="2" charset="-78"/>
              </a:rPr>
              <a:t>تعریف درمانگاه</a:t>
            </a:r>
            <a:endParaRPr lang="en-US">
              <a:cs typeface="2  Esfehan" pitchFamily="2" charset="-78"/>
            </a:endParaRPr>
          </a:p>
        </p:txBody>
      </p:sp>
      <p:sp>
        <p:nvSpPr>
          <p:cNvPr id="3" name="Content Placeholder 2"/>
          <p:cNvSpPr>
            <a:spLocks noGrp="1"/>
          </p:cNvSpPr>
          <p:nvPr>
            <p:ph idx="1"/>
          </p:nvPr>
        </p:nvSpPr>
        <p:spPr>
          <a:xfrm>
            <a:off x="899592" y="1628800"/>
            <a:ext cx="7228656" cy="4987936"/>
          </a:xfrm>
        </p:spPr>
        <p:txBody>
          <a:bodyPr>
            <a:normAutofit/>
          </a:bodyPr>
          <a:lstStyle/>
          <a:p>
            <a:pPr marL="0" indent="0" algn="r">
              <a:buNone/>
            </a:pPr>
            <a:r>
              <a:rPr lang="fa-IR" sz="2800" b="1" dirty="0">
                <a:latin typeface="BKoodak,Bold"/>
                <a:cs typeface="2  Kamran" pitchFamily="2" charset="-78"/>
              </a:rPr>
              <a:t>درمانگاه به موسسه اي اطلاق می شود که بطور شبانه روزي بیماران سرپایی را براي درمان می پذیرد و</a:t>
            </a:r>
          </a:p>
          <a:p>
            <a:pPr marL="0" indent="0" algn="r">
              <a:buNone/>
            </a:pPr>
            <a:r>
              <a:rPr lang="fa-IR" sz="2800" b="1" dirty="0">
                <a:latin typeface="BKoodak,Bold"/>
                <a:cs typeface="2  Kamran" pitchFamily="2" charset="-78"/>
              </a:rPr>
              <a:t>درآن محل می توان موارد فوري یا نیازمند کمکهاي ویژه را حداکثر 24 ساعت تحت نظر قرار داد و در صورت</a:t>
            </a:r>
          </a:p>
          <a:p>
            <a:pPr marL="0" indent="0" algn="r">
              <a:buNone/>
            </a:pPr>
            <a:r>
              <a:rPr lang="fa-IR" sz="2800" b="1" dirty="0">
                <a:latin typeface="BKoodak,Bold"/>
                <a:cs typeface="2  Kamran" pitchFamily="2" charset="-78"/>
              </a:rPr>
              <a:t>عدم بهبودي و داشتن مشکلات خاص و نیازمند به خدمات بیشتر، بایستی درطول این مدت هماهنگی لازم جهت</a:t>
            </a:r>
          </a:p>
          <a:p>
            <a:pPr marL="0" indent="0" algn="r">
              <a:buNone/>
            </a:pPr>
            <a:r>
              <a:rPr lang="fa-IR" sz="2800" b="1" dirty="0">
                <a:latin typeface="BKoodak,Bold"/>
                <a:cs typeface="2  Kamran" pitchFamily="2" charset="-78"/>
              </a:rPr>
              <a:t>اخذپذیرش واعزام به بیمارستان،در صورت لزوم فراهم گردد.</a:t>
            </a:r>
            <a:endParaRPr lang="en-US" sz="2800" b="1" dirty="0">
              <a:cs typeface="2  Kamran" pitchFamily="2" charset="-78"/>
            </a:endParaRPr>
          </a:p>
        </p:txBody>
      </p:sp>
    </p:spTree>
    <p:extLst>
      <p:ext uri="{BB962C8B-B14F-4D97-AF65-F5344CB8AC3E}">
        <p14:creationId xmlns:p14="http://schemas.microsoft.com/office/powerpoint/2010/main" val="10790782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125113" cy="924475"/>
          </a:xfrm>
        </p:spPr>
        <p:txBody>
          <a:bodyPr/>
          <a:lstStyle/>
          <a:p>
            <a:pPr algn="ctr"/>
            <a:r>
              <a:rPr lang="fa-IR" sz="3600" smtClean="0">
                <a:cs typeface="2  Esfehan" pitchFamily="2" charset="-78"/>
              </a:rPr>
              <a:t>فضاهای پیشنهادی</a:t>
            </a:r>
            <a:endParaRPr lang="en-US" sz="3600">
              <a:cs typeface="2  Esfehan" pitchFamily="2" charset="-78"/>
            </a:endParaRPr>
          </a:p>
        </p:txBody>
      </p:sp>
      <p:sp>
        <p:nvSpPr>
          <p:cNvPr id="3" name="Content Placeholder 2"/>
          <p:cNvSpPr>
            <a:spLocks noGrp="1"/>
          </p:cNvSpPr>
          <p:nvPr>
            <p:ph idx="1"/>
          </p:nvPr>
        </p:nvSpPr>
        <p:spPr>
          <a:xfrm>
            <a:off x="1043608" y="2132856"/>
            <a:ext cx="7125112" cy="4051437"/>
          </a:xfrm>
        </p:spPr>
        <p:txBody>
          <a:bodyPr>
            <a:noAutofit/>
          </a:bodyPr>
          <a:lstStyle/>
          <a:p>
            <a:pPr algn="r" rtl="1"/>
            <a:r>
              <a:rPr lang="fa-IR" sz="2400" b="1" smtClean="0">
                <a:cs typeface="2  Kamran" pitchFamily="2" charset="-78"/>
              </a:rPr>
              <a:t>تخصص ها:</a:t>
            </a:r>
          </a:p>
          <a:p>
            <a:pPr marL="0" indent="0" algn="r" rtl="1">
              <a:buNone/>
            </a:pPr>
            <a:r>
              <a:rPr lang="fa-IR" sz="2400" b="1" smtClean="0">
                <a:cs typeface="2  Kamran" pitchFamily="2" charset="-78"/>
              </a:rPr>
              <a:t>دندانپزشکی – </a:t>
            </a:r>
            <a:r>
              <a:rPr lang="fa-IR" sz="2400" b="1">
                <a:cs typeface="2  Kamran" pitchFamily="2" charset="-78"/>
              </a:rPr>
              <a:t>چشم پزشکی – گوش وحلق وبینی – کودکان – کلیه ومجاری ادرار – داخلی – زنان وزایمان – اورتوپدی – قلب وعروق – مغز واعصاب – پوست ومو وآلرژی </a:t>
            </a:r>
            <a:r>
              <a:rPr lang="fa-IR" sz="2400" b="1" smtClean="0">
                <a:cs typeface="2  Kamran" pitchFamily="2" charset="-78"/>
              </a:rPr>
              <a:t>.</a:t>
            </a:r>
          </a:p>
          <a:p>
            <a:pPr algn="r" rtl="1">
              <a:buFont typeface="Courier New" pitchFamily="49" charset="0"/>
              <a:buChar char="o"/>
            </a:pPr>
            <a:r>
              <a:rPr lang="fa-IR" sz="2400" b="1">
                <a:cs typeface="2  Kamran" pitchFamily="2" charset="-78"/>
              </a:rPr>
              <a:t>خدمات و فوریت های پزشکی ( اورژانس )</a:t>
            </a:r>
          </a:p>
          <a:p>
            <a:pPr marL="0" indent="0" algn="r" rtl="1">
              <a:buNone/>
            </a:pPr>
            <a:r>
              <a:rPr lang="fa-IR" sz="2400" b="1" smtClean="0">
                <a:cs typeface="2  Kamran" pitchFamily="2" charset="-78"/>
              </a:rPr>
              <a:t>این </a:t>
            </a:r>
            <a:r>
              <a:rPr lang="fa-IR" sz="2400" b="1">
                <a:cs typeface="2  Kamran" pitchFamily="2" charset="-78"/>
              </a:rPr>
              <a:t>عملکرد </a:t>
            </a:r>
            <a:r>
              <a:rPr lang="fa-IR" sz="2400" b="1" smtClean="0">
                <a:cs typeface="2  Kamran" pitchFamily="2" charset="-78"/>
              </a:rPr>
              <a:t>به </a:t>
            </a:r>
            <a:r>
              <a:rPr lang="fa-IR" sz="2400" b="1">
                <a:cs typeface="2  Kamran" pitchFamily="2" charset="-78"/>
              </a:rPr>
              <a:t>صورت شبانه روزی فعال ودارای ماهیت عملکردی مستقل از درمانگاه است که شامل فضاهای زیر است :ورودی – تلفن عمومی – پارک آمبولانس – سرویس بهداشتی – انتظار بیماران وهمراهان – پذیرش وصندوق – اداری – داروخانه – تزریقات – مصاحبه ومعاینه </a:t>
            </a:r>
            <a:r>
              <a:rPr lang="fa-IR" sz="2400" b="1" smtClean="0">
                <a:cs typeface="2  Kamran" pitchFamily="2" charset="-78"/>
              </a:rPr>
              <a:t>برای </a:t>
            </a:r>
            <a:r>
              <a:rPr lang="fa-IR" sz="2400" b="1">
                <a:cs typeface="2  Kamran" pitchFamily="2" charset="-78"/>
              </a:rPr>
              <a:t>حضور سه پزشک به طور همزمان </a:t>
            </a:r>
            <a:r>
              <a:rPr lang="fa-IR" sz="2400" b="1" smtClean="0">
                <a:cs typeface="2  Kamran" pitchFamily="2" charset="-78"/>
              </a:rPr>
              <a:t> </a:t>
            </a:r>
            <a:r>
              <a:rPr lang="fa-IR" sz="2400" b="1">
                <a:cs typeface="2  Kamran" pitchFamily="2" charset="-78"/>
              </a:rPr>
              <a:t>– تحت نظر </a:t>
            </a:r>
            <a:r>
              <a:rPr lang="fa-IR" sz="2400" b="1" smtClean="0">
                <a:cs typeface="2  Kamran" pitchFamily="2" charset="-78"/>
              </a:rPr>
              <a:t>به </a:t>
            </a:r>
            <a:r>
              <a:rPr lang="fa-IR" sz="2400" b="1">
                <a:cs typeface="2  Kamran" pitchFamily="2" charset="-78"/>
              </a:rPr>
              <a:t>تفکیک جنسیت </a:t>
            </a:r>
            <a:r>
              <a:rPr lang="fa-IR" sz="2400" b="1" smtClean="0">
                <a:cs typeface="2  Kamran" pitchFamily="2" charset="-78"/>
              </a:rPr>
              <a:t> </a:t>
            </a:r>
            <a:r>
              <a:rPr lang="fa-IR" sz="2400" b="1">
                <a:cs typeface="2  Kamran" pitchFamily="2" charset="-78"/>
              </a:rPr>
              <a:t>– </a:t>
            </a:r>
            <a:r>
              <a:rPr lang="fa-IR" sz="2400" b="1" smtClean="0">
                <a:cs typeface="2  Kamran" pitchFamily="2" charset="-78"/>
              </a:rPr>
              <a:t>دو اتاق </a:t>
            </a:r>
            <a:r>
              <a:rPr lang="fa-IR" sz="2400" b="1">
                <a:cs typeface="2  Kamran" pitchFamily="2" charset="-78"/>
              </a:rPr>
              <a:t>تحت نظر ایزوله </a:t>
            </a:r>
            <a:r>
              <a:rPr lang="fa-IR" sz="2400" b="1" smtClean="0">
                <a:cs typeface="2  Kamran" pitchFamily="2" charset="-78"/>
              </a:rPr>
              <a:t> </a:t>
            </a:r>
            <a:r>
              <a:rPr lang="fa-IR" sz="2400" b="1">
                <a:cs typeface="2  Kamran" pitchFamily="2" charset="-78"/>
              </a:rPr>
              <a:t>– اتاق پرستاری – جراحی های کوچک – انبار تدارکات واستریل – حراست ونیروی انتظامی – رختشویخانه – تاسیسات وفضاهای قابل توجیه ومتناسب دیگر .</a:t>
            </a:r>
          </a:p>
          <a:p>
            <a:pPr algn="r" rtl="1">
              <a:buFont typeface="Courier New" pitchFamily="49" charset="0"/>
              <a:buChar char="o"/>
            </a:pPr>
            <a:endParaRPr lang="en-US" sz="2400" b="1">
              <a:cs typeface="2  Kamran" pitchFamily="2" charset="-78"/>
            </a:endParaRPr>
          </a:p>
        </p:txBody>
      </p:sp>
    </p:spTree>
    <p:extLst>
      <p:ext uri="{BB962C8B-B14F-4D97-AF65-F5344CB8AC3E}">
        <p14:creationId xmlns:p14="http://schemas.microsoft.com/office/powerpoint/2010/main" val="9659762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340768"/>
            <a:ext cx="7125112" cy="4051437"/>
          </a:xfrm>
        </p:spPr>
        <p:txBody>
          <a:bodyPr>
            <a:noAutofit/>
          </a:bodyPr>
          <a:lstStyle/>
          <a:p>
            <a:pPr algn="r" rtl="1"/>
            <a:r>
              <a:rPr lang="fa-IR" sz="2800" b="1">
                <a:cs typeface="2  Kamran" pitchFamily="2" charset="-78"/>
              </a:rPr>
              <a:t>فضاهای مکمل که می تواند به صورت مشترک عمل نماید شامل :</a:t>
            </a:r>
          </a:p>
          <a:p>
            <a:pPr marL="0" indent="0" algn="r" rtl="1">
              <a:buNone/>
            </a:pPr>
            <a:r>
              <a:rPr lang="fa-IR" sz="2800" b="1" smtClean="0">
                <a:cs typeface="2  Kamran" pitchFamily="2" charset="-78"/>
              </a:rPr>
              <a:t>رادیو </a:t>
            </a:r>
            <a:r>
              <a:rPr lang="fa-IR" sz="2800" b="1">
                <a:cs typeface="2  Kamran" pitchFamily="2" charset="-78"/>
              </a:rPr>
              <a:t>لوژی وعکس برداری – سونو گرافی – سی تی اسکن </a:t>
            </a:r>
            <a:endParaRPr lang="fa-IR" sz="2800" b="1" smtClean="0">
              <a:cs typeface="2  Kamran" pitchFamily="2" charset="-78"/>
            </a:endParaRPr>
          </a:p>
          <a:p>
            <a:pPr algn="r" rtl="1">
              <a:buFont typeface="Courier New" pitchFamily="49" charset="0"/>
              <a:buChar char="o"/>
            </a:pPr>
            <a:r>
              <a:rPr lang="fa-IR" sz="2800" b="1">
                <a:cs typeface="2  Kamran" pitchFamily="2" charset="-78"/>
              </a:rPr>
              <a:t>	آزمایشگاه شامل : بخش های بیوشیمی – خون شناسی – بافت شناسی – باکتری شناسی </a:t>
            </a:r>
            <a:r>
              <a:rPr lang="fa-IR" sz="2800" b="1" smtClean="0">
                <a:cs typeface="2  Kamran" pitchFamily="2" charset="-78"/>
              </a:rPr>
              <a:t> </a:t>
            </a:r>
            <a:r>
              <a:rPr lang="fa-IR" sz="2800" b="1">
                <a:cs typeface="2  Kamran" pitchFamily="2" charset="-78"/>
              </a:rPr>
              <a:t>– نمونه برداری – </a:t>
            </a:r>
            <a:r>
              <a:rPr lang="fa-IR" sz="2800" b="1" smtClean="0">
                <a:cs typeface="2  Kamran" pitchFamily="2" charset="-78"/>
              </a:rPr>
              <a:t> </a:t>
            </a:r>
            <a:r>
              <a:rPr lang="fa-IR" sz="2800" b="1">
                <a:cs typeface="2  Kamran" pitchFamily="2" charset="-78"/>
              </a:rPr>
              <a:t>انبار – سرویس بهداشتی – انتظار – اداری</a:t>
            </a:r>
          </a:p>
          <a:p>
            <a:pPr algn="r" rtl="1">
              <a:buFont typeface="Courier New" pitchFamily="49" charset="0"/>
              <a:buChar char="o"/>
            </a:pPr>
            <a:r>
              <a:rPr lang="fa-IR" sz="2800" b="1" smtClean="0">
                <a:cs typeface="2  Kamran" pitchFamily="2" charset="-78"/>
              </a:rPr>
              <a:t>پزشک</a:t>
            </a:r>
            <a:endParaRPr lang="fa-IR" sz="2800" b="1">
              <a:cs typeface="2  Kamran" pitchFamily="2" charset="-78"/>
            </a:endParaRPr>
          </a:p>
          <a:p>
            <a:pPr algn="r" rtl="1">
              <a:buFont typeface="Courier New" pitchFamily="49" charset="0"/>
              <a:buChar char="o"/>
            </a:pPr>
            <a:r>
              <a:rPr lang="fa-IR" sz="2800" b="1" smtClean="0">
                <a:cs typeface="2  Kamran" pitchFamily="2" charset="-78"/>
              </a:rPr>
              <a:t>فیزیو </a:t>
            </a:r>
            <a:r>
              <a:rPr lang="fa-IR" sz="2800" b="1">
                <a:cs typeface="2  Kamran" pitchFamily="2" charset="-78"/>
              </a:rPr>
              <a:t>تراپی شامل : سالن ورزشی – پرستاری – انتظار – اداری – سرویس – انبار</a:t>
            </a:r>
          </a:p>
          <a:p>
            <a:pPr algn="r" rtl="1"/>
            <a:endParaRPr lang="en-US" sz="2800" b="1">
              <a:cs typeface="2  Kamran" pitchFamily="2" charset="-78"/>
            </a:endParaRPr>
          </a:p>
        </p:txBody>
      </p:sp>
    </p:spTree>
    <p:extLst>
      <p:ext uri="{BB962C8B-B14F-4D97-AF65-F5344CB8AC3E}">
        <p14:creationId xmlns:p14="http://schemas.microsoft.com/office/powerpoint/2010/main" val="23754445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15000"/>
              </a:lnSpc>
              <a:spcAft>
                <a:spcPts val="1000"/>
              </a:spcAft>
            </a:pPr>
            <a:r>
              <a:rPr lang="fa-IR" sz="2800" b="1">
                <a:latin typeface="Calibri"/>
                <a:ea typeface="Times New Roman"/>
                <a:cs typeface="2  Kamran" pitchFamily="2" charset="-78"/>
              </a:rPr>
              <a:t>فضاهای پشتیبان وسایر فضاها :</a:t>
            </a:r>
            <a:endParaRPr lang="en-US" sz="2800" b="1">
              <a:latin typeface="Calibri"/>
              <a:ea typeface="Calibri"/>
              <a:cs typeface="2  Kamran" pitchFamily="2" charset="-78"/>
            </a:endParaRPr>
          </a:p>
          <a:p>
            <a:pPr marL="0" lvl="0" indent="0" algn="just" rtl="1">
              <a:lnSpc>
                <a:spcPct val="115000"/>
              </a:lnSpc>
              <a:spcAft>
                <a:spcPts val="1000"/>
              </a:spcAft>
              <a:buSzPts val="1000"/>
              <a:buNone/>
              <a:tabLst>
                <a:tab pos="457200" algn="l"/>
              </a:tabLst>
            </a:pPr>
            <a:r>
              <a:rPr lang="fa-IR" sz="2800" b="1">
                <a:latin typeface="Calibri"/>
                <a:ea typeface="Times New Roman"/>
                <a:cs typeface="2  Kamran" pitchFamily="2" charset="-78"/>
              </a:rPr>
              <a:t>سالن اجتماعات </a:t>
            </a:r>
            <a:r>
              <a:rPr lang="fa-IR" sz="2800" b="1" smtClean="0">
                <a:latin typeface="Calibri"/>
                <a:ea typeface="Times New Roman"/>
                <a:cs typeface="2  Kamran" pitchFamily="2" charset="-78"/>
              </a:rPr>
              <a:t>برای </a:t>
            </a:r>
            <a:r>
              <a:rPr lang="fa-IR" sz="2800" b="1">
                <a:latin typeface="Calibri"/>
                <a:ea typeface="Times New Roman"/>
                <a:cs typeface="2  Kamran" pitchFamily="2" charset="-78"/>
              </a:rPr>
              <a:t>سمینار ها ودوره های آموزشی تنظیم خانواده ، مدد کاری اجتماعی و </a:t>
            </a:r>
            <a:r>
              <a:rPr lang="fa-IR" sz="2800" b="1" smtClean="0">
                <a:latin typeface="Calibri"/>
                <a:ea typeface="Times New Roman"/>
                <a:cs typeface="2  Kamran" pitchFamily="2" charset="-78"/>
              </a:rPr>
              <a:t>…– </a:t>
            </a:r>
            <a:r>
              <a:rPr lang="fa-IR" sz="2800" b="1">
                <a:latin typeface="Calibri"/>
                <a:ea typeface="Times New Roman"/>
                <a:cs typeface="2  Kamran" pitchFamily="2" charset="-78"/>
              </a:rPr>
              <a:t>پارکینگ – نگهبانی – سلف سرویس </a:t>
            </a:r>
            <a:r>
              <a:rPr lang="fa-IR" sz="2800" b="1" smtClean="0">
                <a:latin typeface="Calibri"/>
                <a:ea typeface="Times New Roman"/>
                <a:cs typeface="2  Kamran" pitchFamily="2" charset="-78"/>
              </a:rPr>
              <a:t>وآشپزخانه  </a:t>
            </a:r>
            <a:r>
              <a:rPr lang="fa-IR" sz="2800" b="1">
                <a:latin typeface="Calibri"/>
                <a:ea typeface="Times New Roman"/>
                <a:cs typeface="2  Kamran" pitchFamily="2" charset="-78"/>
              </a:rPr>
              <a:t>برای کارکنان اورژانس ودرمانگاه   – تاسیسات – انبار اموال – محوطه سازی و …</a:t>
            </a:r>
            <a:endParaRPr lang="en-US" sz="2800" b="1">
              <a:latin typeface="Calibri"/>
              <a:ea typeface="Calibri"/>
              <a:cs typeface="2  Kamran" pitchFamily="2" charset="-78"/>
            </a:endParaRPr>
          </a:p>
          <a:p>
            <a:pPr algn="r" rtl="1"/>
            <a:endParaRPr lang="en-US" sz="2800" b="1">
              <a:cs typeface="2  Kamran" pitchFamily="2" charset="-78"/>
            </a:endParaRPr>
          </a:p>
        </p:txBody>
      </p:sp>
    </p:spTree>
    <p:extLst>
      <p:ext uri="{BB962C8B-B14F-4D97-AF65-F5344CB8AC3E}">
        <p14:creationId xmlns:p14="http://schemas.microsoft.com/office/powerpoint/2010/main" val="872130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1700808"/>
            <a:ext cx="7772400" cy="1828800"/>
          </a:xfrm>
        </p:spPr>
        <p:txBody>
          <a:bodyPr/>
          <a:lstStyle/>
          <a:p>
            <a:pPr algn="ctr"/>
            <a:r>
              <a:rPr lang="fa-IR" smtClean="0">
                <a:cs typeface="2  Esfehan" pitchFamily="2" charset="-78"/>
              </a:rPr>
              <a:t>راهنمای طر</a:t>
            </a:r>
            <a:r>
              <a:rPr lang="fa-IR">
                <a:cs typeface="2  Esfehan" pitchFamily="2" charset="-78"/>
              </a:rPr>
              <a:t>ا</a:t>
            </a:r>
            <a:r>
              <a:rPr lang="fa-IR" smtClean="0">
                <a:cs typeface="2  Esfehan" pitchFamily="2" charset="-78"/>
              </a:rPr>
              <a:t>حی معماری درمانگاه</a:t>
            </a:r>
            <a:endParaRPr lang="en-US">
              <a:cs typeface="2  Esfehan" pitchFamily="2" charset="-78"/>
            </a:endParaRPr>
          </a:p>
        </p:txBody>
      </p:sp>
    </p:spTree>
    <p:extLst>
      <p:ext uri="{BB962C8B-B14F-4D97-AF65-F5344CB8AC3E}">
        <p14:creationId xmlns:p14="http://schemas.microsoft.com/office/powerpoint/2010/main" val="25699040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4102165"/>
              </p:ext>
            </p:extLst>
          </p:nvPr>
        </p:nvGraphicFramePr>
        <p:xfrm>
          <a:off x="1547664" y="908720"/>
          <a:ext cx="6096000" cy="4572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240136">
                  <a:extLst>
                    <a:ext uri="{9D8B030D-6E8A-4147-A177-3AD203B41FA5}">
                      <a16:colId xmlns:a16="http://schemas.microsoft.com/office/drawing/2014/main" xmlns="" val="20001"/>
                    </a:ext>
                  </a:extLst>
                </a:gridCol>
                <a:gridCol w="1823864">
                  <a:extLst>
                    <a:ext uri="{9D8B030D-6E8A-4147-A177-3AD203B41FA5}">
                      <a16:colId xmlns:a16="http://schemas.microsoft.com/office/drawing/2014/main" xmlns="" val="20002"/>
                    </a:ext>
                  </a:extLst>
                </a:gridCol>
              </a:tblGrid>
              <a:tr h="370840">
                <a:tc>
                  <a:txBody>
                    <a:bodyPr/>
                    <a:lstStyle/>
                    <a:p>
                      <a:pPr algn="ctr"/>
                      <a:r>
                        <a:rPr lang="fa-IR" sz="2000" dirty="0" smtClean="0">
                          <a:cs typeface="2  Lotus" pitchFamily="2" charset="-78"/>
                        </a:rPr>
                        <a:t>مکانیابی و طراحی فضا</a:t>
                      </a:r>
                      <a:endParaRPr lang="en-US" sz="2000" dirty="0">
                        <a:cs typeface="2  Lotus" pitchFamily="2" charset="-78"/>
                      </a:endParaRPr>
                    </a:p>
                  </a:txBody>
                  <a:tcPr/>
                </a:tc>
                <a:tc>
                  <a:txBody>
                    <a:bodyPr/>
                    <a:lstStyle/>
                    <a:p>
                      <a:pPr algn="ctr"/>
                      <a:r>
                        <a:rPr lang="fa-IR" sz="2000" smtClean="0">
                          <a:cs typeface="2  Lotus" pitchFamily="2" charset="-78"/>
                        </a:rPr>
                        <a:t>سطح  یا ابعاد(متر مربع)</a:t>
                      </a:r>
                      <a:endParaRPr lang="en-US" sz="2000">
                        <a:cs typeface="2  Lotus" pitchFamily="2" charset="-78"/>
                      </a:endParaRPr>
                    </a:p>
                  </a:txBody>
                  <a:tcPr/>
                </a:tc>
                <a:tc>
                  <a:txBody>
                    <a:bodyPr/>
                    <a:lstStyle/>
                    <a:p>
                      <a:pPr algn="ctr"/>
                      <a:r>
                        <a:rPr lang="fa-IR" sz="2000" smtClean="0">
                          <a:cs typeface="2  Lotus" pitchFamily="2" charset="-78"/>
                        </a:rPr>
                        <a:t>نام</a:t>
                      </a:r>
                      <a:r>
                        <a:rPr lang="fa-IR" sz="2000" baseline="0" smtClean="0">
                          <a:cs typeface="2  Lotus" pitchFamily="2" charset="-78"/>
                        </a:rPr>
                        <a:t> فضا</a:t>
                      </a:r>
                      <a:endParaRPr lang="en-US" sz="2000">
                        <a:cs typeface="2  Lotus" pitchFamily="2" charset="-78"/>
                      </a:endParaRPr>
                    </a:p>
                  </a:txBody>
                  <a:tcPr/>
                </a:tc>
                <a:extLst>
                  <a:ext uri="{0D108BD9-81ED-4DB2-BD59-A6C34878D82A}">
                    <a16:rowId xmlns:a16="http://schemas.microsoft.com/office/drawing/2014/main" xmlns="" val="10000"/>
                  </a:ext>
                </a:extLst>
              </a:tr>
              <a:tr h="370840">
                <a:tc>
                  <a:txBody>
                    <a:bodyPr/>
                    <a:lstStyle/>
                    <a:p>
                      <a:pPr algn="ctr"/>
                      <a:endParaRPr lang="en-US" sz="2000">
                        <a:cs typeface="2  Lotus" pitchFamily="2" charset="-78"/>
                      </a:endParaRPr>
                    </a:p>
                  </a:txBody>
                  <a:tcPr/>
                </a:tc>
                <a:tc>
                  <a:txBody>
                    <a:bodyPr/>
                    <a:lstStyle/>
                    <a:p>
                      <a:pPr algn="ctr"/>
                      <a:r>
                        <a:rPr lang="fa-IR" sz="2000" smtClean="0">
                          <a:cs typeface="2  Lotus" pitchFamily="2" charset="-78"/>
                        </a:rPr>
                        <a:t>30</a:t>
                      </a:r>
                      <a:endParaRPr lang="en-US" sz="2000">
                        <a:cs typeface="2  Lotus" pitchFamily="2" charset="-78"/>
                      </a:endParaRPr>
                    </a:p>
                  </a:txBody>
                  <a:tcPr/>
                </a:tc>
                <a:tc>
                  <a:txBody>
                    <a:bodyPr/>
                    <a:lstStyle/>
                    <a:p>
                      <a:pPr algn="ctr"/>
                      <a:r>
                        <a:rPr lang="fa-IR" sz="2000" smtClean="0">
                          <a:cs typeface="2  Lotus" pitchFamily="2" charset="-78"/>
                        </a:rPr>
                        <a:t>وستیبول ورودی</a:t>
                      </a:r>
                      <a:endParaRPr lang="en-US" sz="2000">
                        <a:cs typeface="2  Lotus" pitchFamily="2" charset="-78"/>
                      </a:endParaRPr>
                    </a:p>
                  </a:txBody>
                  <a:tcPr/>
                </a:tc>
                <a:extLst>
                  <a:ext uri="{0D108BD9-81ED-4DB2-BD59-A6C34878D82A}">
                    <a16:rowId xmlns:a16="http://schemas.microsoft.com/office/drawing/2014/main" xmlns="" val="10001"/>
                  </a:ext>
                </a:extLst>
              </a:tr>
              <a:tr h="370840">
                <a:tc>
                  <a:txBody>
                    <a:bodyPr/>
                    <a:lstStyle/>
                    <a:p>
                      <a:pPr algn="ctr"/>
                      <a:endParaRPr lang="en-US" sz="2000">
                        <a:cs typeface="2  Lotus" pitchFamily="2" charset="-78"/>
                      </a:endParaRPr>
                    </a:p>
                  </a:txBody>
                  <a:tcPr/>
                </a:tc>
                <a:tc>
                  <a:txBody>
                    <a:bodyPr/>
                    <a:lstStyle/>
                    <a:p>
                      <a:pPr algn="ctr"/>
                      <a:r>
                        <a:rPr lang="fa-IR" sz="2000" dirty="0" smtClean="0">
                          <a:cs typeface="2  Lotus" pitchFamily="2" charset="-78"/>
                        </a:rPr>
                        <a:t>150</a:t>
                      </a:r>
                      <a:endParaRPr lang="en-US" sz="2000" dirty="0">
                        <a:cs typeface="2  Lotus" pitchFamily="2" charset="-78"/>
                      </a:endParaRPr>
                    </a:p>
                  </a:txBody>
                  <a:tcPr/>
                </a:tc>
                <a:tc>
                  <a:txBody>
                    <a:bodyPr/>
                    <a:lstStyle/>
                    <a:p>
                      <a:pPr algn="ctr"/>
                      <a:r>
                        <a:rPr lang="fa-IR" sz="2000" smtClean="0">
                          <a:cs typeface="2  Lotus" pitchFamily="2" charset="-78"/>
                        </a:rPr>
                        <a:t>لابی</a:t>
                      </a:r>
                      <a:r>
                        <a:rPr lang="fa-IR" sz="2000" baseline="0" smtClean="0">
                          <a:cs typeface="2  Lotus" pitchFamily="2" charset="-78"/>
                        </a:rPr>
                        <a:t> انتظار اصلی</a:t>
                      </a:r>
                      <a:endParaRPr lang="en-US" sz="2000">
                        <a:cs typeface="2  Lotus" pitchFamily="2" charset="-78"/>
                      </a:endParaRPr>
                    </a:p>
                  </a:txBody>
                  <a:tcPr/>
                </a:tc>
                <a:extLst>
                  <a:ext uri="{0D108BD9-81ED-4DB2-BD59-A6C34878D82A}">
                    <a16:rowId xmlns:a16="http://schemas.microsoft.com/office/drawing/2014/main" xmlns="" val="10002"/>
                  </a:ext>
                </a:extLst>
              </a:tr>
              <a:tr h="370840">
                <a:tc>
                  <a:txBody>
                    <a:bodyPr/>
                    <a:lstStyle/>
                    <a:p>
                      <a:pPr algn="ctr"/>
                      <a:endParaRPr lang="en-US" sz="2000">
                        <a:cs typeface="2  Lotus" pitchFamily="2" charset="-78"/>
                      </a:endParaRPr>
                    </a:p>
                  </a:txBody>
                  <a:tcPr/>
                </a:tc>
                <a:tc>
                  <a:txBody>
                    <a:bodyPr/>
                    <a:lstStyle/>
                    <a:p>
                      <a:pPr algn="ctr"/>
                      <a:endParaRPr lang="en-US" sz="2000">
                        <a:cs typeface="2  Lotus" pitchFamily="2" charset="-78"/>
                      </a:endParaRPr>
                    </a:p>
                  </a:txBody>
                  <a:tcPr/>
                </a:tc>
                <a:tc>
                  <a:txBody>
                    <a:bodyPr/>
                    <a:lstStyle/>
                    <a:p>
                      <a:pPr algn="ctr"/>
                      <a:r>
                        <a:rPr lang="fa-IR" sz="2000" smtClean="0">
                          <a:cs typeface="2  Lotus" pitchFamily="2" charset="-78"/>
                        </a:rPr>
                        <a:t>تلفن عمومی</a:t>
                      </a:r>
                      <a:endParaRPr lang="en-US" sz="2000">
                        <a:cs typeface="2  Lotus" pitchFamily="2" charset="-78"/>
                      </a:endParaRPr>
                    </a:p>
                  </a:txBody>
                  <a:tcPr/>
                </a:tc>
                <a:extLst>
                  <a:ext uri="{0D108BD9-81ED-4DB2-BD59-A6C34878D82A}">
                    <a16:rowId xmlns:a16="http://schemas.microsoft.com/office/drawing/2014/main" xmlns="" val="10003"/>
                  </a:ext>
                </a:extLst>
              </a:tr>
              <a:tr h="370840">
                <a:tc>
                  <a:txBody>
                    <a:bodyPr/>
                    <a:lstStyle/>
                    <a:p>
                      <a:pPr algn="ctr"/>
                      <a:endParaRPr lang="en-US" sz="2000">
                        <a:cs typeface="2  Lotus" pitchFamily="2" charset="-78"/>
                      </a:endParaRPr>
                    </a:p>
                  </a:txBody>
                  <a:tcPr/>
                </a:tc>
                <a:tc>
                  <a:txBody>
                    <a:bodyPr/>
                    <a:lstStyle/>
                    <a:p>
                      <a:pPr algn="ctr"/>
                      <a:r>
                        <a:rPr lang="fa-IR" sz="2000" smtClean="0">
                          <a:cs typeface="2  Lotus" pitchFamily="2" charset="-78"/>
                        </a:rPr>
                        <a:t>9</a:t>
                      </a:r>
                      <a:endParaRPr lang="en-US" sz="2000">
                        <a:cs typeface="2  Lotus" pitchFamily="2" charset="-78"/>
                      </a:endParaRPr>
                    </a:p>
                  </a:txBody>
                  <a:tcPr/>
                </a:tc>
                <a:tc>
                  <a:txBody>
                    <a:bodyPr/>
                    <a:lstStyle/>
                    <a:p>
                      <a:pPr algn="ctr"/>
                      <a:r>
                        <a:rPr lang="fa-IR" sz="2000" smtClean="0">
                          <a:cs typeface="2  Lotus" pitchFamily="2" charset="-78"/>
                        </a:rPr>
                        <a:t>اطلاعات</a:t>
                      </a:r>
                      <a:endParaRPr lang="en-US" sz="2000">
                        <a:cs typeface="2  Lotus" pitchFamily="2" charset="-78"/>
                      </a:endParaRPr>
                    </a:p>
                  </a:txBody>
                  <a:tcPr/>
                </a:tc>
                <a:extLst>
                  <a:ext uri="{0D108BD9-81ED-4DB2-BD59-A6C34878D82A}">
                    <a16:rowId xmlns:a16="http://schemas.microsoft.com/office/drawing/2014/main" xmlns="" val="10004"/>
                  </a:ext>
                </a:extLst>
              </a:tr>
              <a:tr h="370840">
                <a:tc>
                  <a:txBody>
                    <a:bodyPr/>
                    <a:lstStyle/>
                    <a:p>
                      <a:pPr algn="ctr"/>
                      <a:endParaRPr lang="en-US" sz="2000">
                        <a:cs typeface="2  Lotus" pitchFamily="2" charset="-78"/>
                      </a:endParaRPr>
                    </a:p>
                  </a:txBody>
                  <a:tcPr/>
                </a:tc>
                <a:tc>
                  <a:txBody>
                    <a:bodyPr/>
                    <a:lstStyle/>
                    <a:p>
                      <a:pPr algn="ctr"/>
                      <a:r>
                        <a:rPr lang="fa-IR" sz="2000" smtClean="0">
                          <a:cs typeface="2  Lotus" pitchFamily="2" charset="-78"/>
                        </a:rPr>
                        <a:t>24</a:t>
                      </a:r>
                      <a:endParaRPr lang="en-US" sz="2000">
                        <a:cs typeface="2  Lotus" pitchFamily="2" charset="-78"/>
                      </a:endParaRPr>
                    </a:p>
                  </a:txBody>
                  <a:tcPr/>
                </a:tc>
                <a:tc>
                  <a:txBody>
                    <a:bodyPr/>
                    <a:lstStyle/>
                    <a:p>
                      <a:pPr algn="ctr"/>
                      <a:r>
                        <a:rPr lang="fa-IR" sz="2000" smtClean="0">
                          <a:cs typeface="2  Lotus" pitchFamily="2" charset="-78"/>
                        </a:rPr>
                        <a:t>شورا و سمینار پزشکی</a:t>
                      </a:r>
                      <a:endParaRPr lang="en-US" sz="2000">
                        <a:cs typeface="2  Lotus" pitchFamily="2" charset="-78"/>
                      </a:endParaRPr>
                    </a:p>
                  </a:txBody>
                  <a:tcPr/>
                </a:tc>
                <a:extLst>
                  <a:ext uri="{0D108BD9-81ED-4DB2-BD59-A6C34878D82A}">
                    <a16:rowId xmlns:a16="http://schemas.microsoft.com/office/drawing/2014/main" xmlns="" val="10005"/>
                  </a:ext>
                </a:extLst>
              </a:tr>
              <a:tr h="370840">
                <a:tc>
                  <a:txBody>
                    <a:bodyPr/>
                    <a:lstStyle/>
                    <a:p>
                      <a:pPr algn="ctr"/>
                      <a:endParaRPr lang="en-US" sz="2000">
                        <a:cs typeface="2  Lotus" pitchFamily="2" charset="-78"/>
                      </a:endParaRPr>
                    </a:p>
                  </a:txBody>
                  <a:tcPr/>
                </a:tc>
                <a:tc>
                  <a:txBody>
                    <a:bodyPr/>
                    <a:lstStyle/>
                    <a:p>
                      <a:pPr algn="ctr"/>
                      <a:r>
                        <a:rPr lang="fa-IR" sz="2000" smtClean="0">
                          <a:cs typeface="2  Lotus" pitchFamily="2" charset="-78"/>
                        </a:rPr>
                        <a:t>9</a:t>
                      </a:r>
                      <a:endParaRPr lang="en-US" sz="2000">
                        <a:cs typeface="2  Lotus" pitchFamily="2" charset="-78"/>
                      </a:endParaRPr>
                    </a:p>
                  </a:txBody>
                  <a:tcPr/>
                </a:tc>
                <a:tc>
                  <a:txBody>
                    <a:bodyPr/>
                    <a:lstStyle/>
                    <a:p>
                      <a:pPr algn="ctr"/>
                      <a:r>
                        <a:rPr lang="fa-IR" sz="2000" smtClean="0">
                          <a:cs typeface="2  Lotus" pitchFamily="2" charset="-78"/>
                        </a:rPr>
                        <a:t>آبدارخانه</a:t>
                      </a:r>
                      <a:endParaRPr lang="en-US" sz="2000">
                        <a:cs typeface="2  Lotus" pitchFamily="2" charset="-78"/>
                      </a:endParaRPr>
                    </a:p>
                  </a:txBody>
                  <a:tcPr/>
                </a:tc>
                <a:extLst>
                  <a:ext uri="{0D108BD9-81ED-4DB2-BD59-A6C34878D82A}">
                    <a16:rowId xmlns:a16="http://schemas.microsoft.com/office/drawing/2014/main" xmlns="" val="10006"/>
                  </a:ext>
                </a:extLst>
              </a:tr>
              <a:tr h="370840">
                <a:tc>
                  <a:txBody>
                    <a:bodyPr/>
                    <a:lstStyle/>
                    <a:p>
                      <a:pPr algn="ctr"/>
                      <a:r>
                        <a:rPr lang="fa-IR" sz="2000" smtClean="0">
                          <a:cs typeface="2  Lotus" pitchFamily="2" charset="-78"/>
                        </a:rPr>
                        <a:t>کنار ورودی طراحی شود</a:t>
                      </a:r>
                      <a:r>
                        <a:rPr lang="fa-IR" sz="2000" baseline="0" smtClean="0">
                          <a:cs typeface="2  Lotus" pitchFamily="2" charset="-78"/>
                        </a:rPr>
                        <a:t> تا کودکان وارد فضای درمانی نشوند</a:t>
                      </a:r>
                      <a:endParaRPr lang="en-US" sz="2000">
                        <a:cs typeface="2  Lotus" pitchFamily="2" charset="-78"/>
                      </a:endParaRPr>
                    </a:p>
                  </a:txBody>
                  <a:tcPr/>
                </a:tc>
                <a:tc>
                  <a:txBody>
                    <a:bodyPr/>
                    <a:lstStyle/>
                    <a:p>
                      <a:pPr algn="ctr"/>
                      <a:r>
                        <a:rPr lang="fa-IR" sz="2000" dirty="0" smtClean="0">
                          <a:cs typeface="2  Lotus" pitchFamily="2" charset="-78"/>
                        </a:rPr>
                        <a:t>40</a:t>
                      </a:r>
                      <a:endParaRPr lang="en-US" sz="2000" dirty="0">
                        <a:cs typeface="2  Lotus" pitchFamily="2" charset="-78"/>
                      </a:endParaRPr>
                    </a:p>
                  </a:txBody>
                  <a:tcPr/>
                </a:tc>
                <a:tc>
                  <a:txBody>
                    <a:bodyPr/>
                    <a:lstStyle/>
                    <a:p>
                      <a:pPr algn="ctr"/>
                      <a:r>
                        <a:rPr lang="fa-IR" sz="2000" smtClean="0">
                          <a:cs typeface="2  Lotus" pitchFamily="2" charset="-78"/>
                        </a:rPr>
                        <a:t>نگهداری</a:t>
                      </a:r>
                      <a:r>
                        <a:rPr lang="fa-IR" sz="2000" baseline="0" smtClean="0">
                          <a:cs typeface="2  Lotus" pitchFamily="2" charset="-78"/>
                        </a:rPr>
                        <a:t> کودکان</a:t>
                      </a:r>
                      <a:endParaRPr lang="en-US" sz="2000">
                        <a:cs typeface="2  Lotus" pitchFamily="2" charset="-78"/>
                      </a:endParaRPr>
                    </a:p>
                  </a:txBody>
                  <a:tcPr/>
                </a:tc>
                <a:extLst>
                  <a:ext uri="{0D108BD9-81ED-4DB2-BD59-A6C34878D82A}">
                    <a16:rowId xmlns:a16="http://schemas.microsoft.com/office/drawing/2014/main" xmlns="" val="10007"/>
                  </a:ext>
                </a:extLst>
              </a:tr>
              <a:tr h="370840">
                <a:tc>
                  <a:txBody>
                    <a:bodyPr/>
                    <a:lstStyle/>
                    <a:p>
                      <a:pPr algn="ctr"/>
                      <a:endParaRPr lang="en-US" sz="2000">
                        <a:cs typeface="2  Lotus" pitchFamily="2" charset="-78"/>
                      </a:endParaRPr>
                    </a:p>
                  </a:txBody>
                  <a:tcPr/>
                </a:tc>
                <a:tc>
                  <a:txBody>
                    <a:bodyPr/>
                    <a:lstStyle/>
                    <a:p>
                      <a:pPr algn="ctr"/>
                      <a:r>
                        <a:rPr lang="fa-IR" sz="2000" smtClean="0">
                          <a:cs typeface="2  Lotus" pitchFamily="2" charset="-78"/>
                        </a:rPr>
                        <a:t>12</a:t>
                      </a:r>
                      <a:endParaRPr lang="en-US" sz="2000">
                        <a:cs typeface="2  Lotus" pitchFamily="2" charset="-78"/>
                      </a:endParaRPr>
                    </a:p>
                  </a:txBody>
                  <a:tcPr/>
                </a:tc>
                <a:tc>
                  <a:txBody>
                    <a:bodyPr/>
                    <a:lstStyle/>
                    <a:p>
                      <a:pPr algn="ctr"/>
                      <a:r>
                        <a:rPr lang="fa-IR" sz="2000" smtClean="0">
                          <a:cs typeface="2  Lotus" pitchFamily="2" charset="-78"/>
                        </a:rPr>
                        <a:t>اتاق رئیس</a:t>
                      </a:r>
                      <a:endParaRPr lang="en-US" sz="2000">
                        <a:cs typeface="2  Lotus" pitchFamily="2" charset="-78"/>
                      </a:endParaRPr>
                    </a:p>
                  </a:txBody>
                  <a:tcPr/>
                </a:tc>
                <a:extLst>
                  <a:ext uri="{0D108BD9-81ED-4DB2-BD59-A6C34878D82A}">
                    <a16:rowId xmlns:a16="http://schemas.microsoft.com/office/drawing/2014/main" xmlns="" val="10008"/>
                  </a:ext>
                </a:extLst>
              </a:tr>
              <a:tr h="370840">
                <a:tc>
                  <a:txBody>
                    <a:bodyPr/>
                    <a:lstStyle/>
                    <a:p>
                      <a:pPr algn="ctr"/>
                      <a:endParaRPr lang="en-US" sz="2000">
                        <a:cs typeface="2  Lotus" pitchFamily="2" charset="-78"/>
                      </a:endParaRPr>
                    </a:p>
                  </a:txBody>
                  <a:tcPr/>
                </a:tc>
                <a:tc>
                  <a:txBody>
                    <a:bodyPr/>
                    <a:lstStyle/>
                    <a:p>
                      <a:pPr algn="ctr"/>
                      <a:r>
                        <a:rPr lang="fa-IR" sz="2000" smtClean="0">
                          <a:cs typeface="2  Lotus" pitchFamily="2" charset="-78"/>
                        </a:rPr>
                        <a:t>12</a:t>
                      </a:r>
                      <a:endParaRPr lang="en-US" sz="2000">
                        <a:cs typeface="2  Lotus" pitchFamily="2" charset="-78"/>
                      </a:endParaRPr>
                    </a:p>
                  </a:txBody>
                  <a:tcPr/>
                </a:tc>
                <a:tc>
                  <a:txBody>
                    <a:bodyPr/>
                    <a:lstStyle/>
                    <a:p>
                      <a:pPr algn="ctr"/>
                      <a:r>
                        <a:rPr lang="fa-IR" sz="2000" smtClean="0">
                          <a:cs typeface="2  Lotus" pitchFamily="2" charset="-78"/>
                        </a:rPr>
                        <a:t>اتاق معاون</a:t>
                      </a:r>
                      <a:endParaRPr lang="en-US" sz="2000">
                        <a:cs typeface="2  Lotus" pitchFamily="2" charset="-78"/>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6877140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1389100"/>
              </p:ext>
            </p:extLst>
          </p:nvPr>
        </p:nvGraphicFramePr>
        <p:xfrm>
          <a:off x="1403648" y="836712"/>
          <a:ext cx="6096000" cy="4480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fa-IR" sz="2000" smtClean="0">
                          <a:cs typeface="Lotus" pitchFamily="2" charset="-78"/>
                        </a:rPr>
                        <a:t>مکانیابی</a:t>
                      </a:r>
                      <a:r>
                        <a:rPr lang="fa-IR" sz="2000" baseline="0" smtClean="0">
                          <a:cs typeface="Lotus" pitchFamily="2" charset="-78"/>
                        </a:rPr>
                        <a:t> و طراحی فضا</a:t>
                      </a:r>
                      <a:endParaRPr lang="en-US" sz="2000">
                        <a:cs typeface="Lotus" pitchFamily="2" charset="-78"/>
                      </a:endParaRPr>
                    </a:p>
                  </a:txBody>
                  <a:tcPr/>
                </a:tc>
                <a:tc>
                  <a:txBody>
                    <a:bodyPr/>
                    <a:lstStyle/>
                    <a:p>
                      <a:pPr algn="ctr"/>
                      <a:r>
                        <a:rPr lang="fa-IR" sz="2000" smtClean="0">
                          <a:cs typeface="Lotus" pitchFamily="2" charset="-78"/>
                        </a:rPr>
                        <a:t>سطح یا ابعاد(مترمربع)</a:t>
                      </a:r>
                      <a:endParaRPr lang="en-US" sz="2000">
                        <a:cs typeface="Lotus" pitchFamily="2" charset="-78"/>
                      </a:endParaRPr>
                    </a:p>
                  </a:txBody>
                  <a:tcPr/>
                </a:tc>
                <a:tc>
                  <a:txBody>
                    <a:bodyPr/>
                    <a:lstStyle/>
                    <a:p>
                      <a:pPr algn="ctr"/>
                      <a:r>
                        <a:rPr lang="fa-IR" sz="2000" smtClean="0">
                          <a:cs typeface="Lotus" pitchFamily="2" charset="-78"/>
                        </a:rPr>
                        <a:t>نام</a:t>
                      </a:r>
                      <a:r>
                        <a:rPr lang="fa-IR" sz="2000" baseline="0" smtClean="0">
                          <a:cs typeface="Lotus" pitchFamily="2" charset="-78"/>
                        </a:rPr>
                        <a:t> فضا</a:t>
                      </a:r>
                      <a:endParaRPr lang="en-US" sz="2000">
                        <a:cs typeface="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2000" smtClean="0">
                          <a:cs typeface="Lotus" pitchFamily="2" charset="-78"/>
                        </a:rPr>
                        <a:t>امکان رفت و آمد افراد معلول در فضا فراهم شود</a:t>
                      </a:r>
                      <a:endParaRPr lang="en-US" sz="2000">
                        <a:cs typeface="Lotus" pitchFamily="2" charset="-78"/>
                      </a:endParaRPr>
                    </a:p>
                  </a:txBody>
                  <a:tcPr/>
                </a:tc>
                <a:tc>
                  <a:txBody>
                    <a:bodyPr/>
                    <a:lstStyle/>
                    <a:p>
                      <a:pPr algn="ctr"/>
                      <a:r>
                        <a:rPr lang="fa-IR" sz="2000" smtClean="0">
                          <a:cs typeface="Lotus" pitchFamily="2" charset="-78"/>
                        </a:rPr>
                        <a:t>4/8*4/2</a:t>
                      </a:r>
                    </a:p>
                    <a:p>
                      <a:pPr algn="ctr"/>
                      <a:r>
                        <a:rPr lang="fa-IR" sz="2000" smtClean="0">
                          <a:cs typeface="Lotus" pitchFamily="2" charset="-78"/>
                        </a:rPr>
                        <a:t>20مترمربع</a:t>
                      </a:r>
                      <a:endParaRPr lang="en-US" sz="2000">
                        <a:cs typeface="Lotus" pitchFamily="2" charset="-78"/>
                      </a:endParaRPr>
                    </a:p>
                  </a:txBody>
                  <a:tcPr/>
                </a:tc>
                <a:tc>
                  <a:txBody>
                    <a:bodyPr/>
                    <a:lstStyle/>
                    <a:p>
                      <a:pPr algn="ctr"/>
                      <a:r>
                        <a:rPr lang="fa-IR" sz="2000" smtClean="0">
                          <a:cs typeface="Lotus" pitchFamily="2" charset="-78"/>
                        </a:rPr>
                        <a:t>سالن انتظار فرعی</a:t>
                      </a:r>
                      <a:endParaRPr lang="en-US" sz="2000">
                        <a:cs typeface="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2000" smtClean="0">
                          <a:cs typeface="Lotus" pitchFamily="2" charset="-78"/>
                        </a:rPr>
                        <a:t>طوری</a:t>
                      </a:r>
                      <a:r>
                        <a:rPr lang="fa-IR" sz="2000" baseline="0" smtClean="0">
                          <a:cs typeface="Lotus" pitchFamily="2" charset="-78"/>
                        </a:rPr>
                        <a:t> طراحی شود که </a:t>
                      </a:r>
                      <a:r>
                        <a:rPr lang="fa-IR" sz="2000" smtClean="0">
                          <a:cs typeface="Lotus" pitchFamily="2" charset="-78"/>
                        </a:rPr>
                        <a:t>ورود</a:t>
                      </a:r>
                      <a:r>
                        <a:rPr lang="fa-IR" sz="2000" baseline="0" smtClean="0">
                          <a:cs typeface="Lotus" pitchFamily="2" charset="-78"/>
                        </a:rPr>
                        <a:t> و خروج بیماران کاملا کنترل شود</a:t>
                      </a:r>
                      <a:endParaRPr lang="en-US" sz="2000">
                        <a:cs typeface="Lotus" pitchFamily="2" charset="-78"/>
                      </a:endParaRPr>
                    </a:p>
                  </a:txBody>
                  <a:tcPr/>
                </a:tc>
                <a:tc>
                  <a:txBody>
                    <a:bodyPr/>
                    <a:lstStyle/>
                    <a:p>
                      <a:pPr algn="ctr"/>
                      <a:r>
                        <a:rPr lang="fa-IR" sz="2000" smtClean="0">
                          <a:cs typeface="Lotus" pitchFamily="2" charset="-78"/>
                        </a:rPr>
                        <a:t>7/2=3*2/4</a:t>
                      </a:r>
                      <a:endParaRPr lang="en-US" sz="2000">
                        <a:cs typeface="Lotus" pitchFamily="2" charset="-78"/>
                      </a:endParaRPr>
                    </a:p>
                  </a:txBody>
                  <a:tcPr/>
                </a:tc>
                <a:tc>
                  <a:txBody>
                    <a:bodyPr/>
                    <a:lstStyle/>
                    <a:p>
                      <a:pPr algn="ctr"/>
                      <a:r>
                        <a:rPr lang="fa-IR" sz="2000" smtClean="0">
                          <a:cs typeface="Lotus" pitchFamily="2" charset="-78"/>
                        </a:rPr>
                        <a:t>پذیرش</a:t>
                      </a:r>
                      <a:endParaRPr lang="en-US" sz="2000">
                        <a:cs typeface="Lotus" pitchFamily="2" charset="-78"/>
                      </a:endParaRPr>
                    </a:p>
                  </a:txBody>
                  <a:tcPr/>
                </a:tc>
                <a:extLst>
                  <a:ext uri="{0D108BD9-81ED-4DB2-BD59-A6C34878D82A}">
                    <a16:rowId xmlns:a16="http://schemas.microsoft.com/office/drawing/2014/main" xmlns="" val="10002"/>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12/8=3/2*4</a:t>
                      </a:r>
                    </a:p>
                  </a:txBody>
                  <a:tcPr/>
                </a:tc>
                <a:tc>
                  <a:txBody>
                    <a:bodyPr/>
                    <a:lstStyle/>
                    <a:p>
                      <a:pPr algn="ctr"/>
                      <a:r>
                        <a:rPr lang="fa-IR" sz="2000" smtClean="0">
                          <a:cs typeface="Lotus" pitchFamily="2" charset="-78"/>
                        </a:rPr>
                        <a:t>صندوق</a:t>
                      </a:r>
                      <a:endParaRPr lang="en-US" sz="2000">
                        <a:cs typeface="Lotus" pitchFamily="2" charset="-78"/>
                      </a:endParaRPr>
                    </a:p>
                  </a:txBody>
                  <a:tcPr/>
                </a:tc>
                <a:extLst>
                  <a:ext uri="{0D108BD9-81ED-4DB2-BD59-A6C34878D82A}">
                    <a16:rowId xmlns:a16="http://schemas.microsoft.com/office/drawing/2014/main" xmlns="" val="10003"/>
                  </a:ext>
                </a:extLst>
              </a:tr>
              <a:tr h="370840">
                <a:tc>
                  <a:txBody>
                    <a:bodyPr/>
                    <a:lstStyle/>
                    <a:p>
                      <a:pPr algn="ctr"/>
                      <a:r>
                        <a:rPr lang="fa-IR" sz="2000" smtClean="0">
                          <a:cs typeface="Lotus" pitchFamily="2" charset="-78"/>
                        </a:rPr>
                        <a:t>تعداد=4</a:t>
                      </a:r>
                      <a:endParaRPr lang="en-US" sz="2000">
                        <a:cs typeface="Lotus" pitchFamily="2" charset="-78"/>
                      </a:endParaRPr>
                    </a:p>
                  </a:txBody>
                  <a:tcPr/>
                </a:tc>
                <a:tc>
                  <a:txBody>
                    <a:bodyPr/>
                    <a:lstStyle/>
                    <a:p>
                      <a:pPr algn="ctr"/>
                      <a:r>
                        <a:rPr lang="fa-IR" sz="2000" smtClean="0">
                          <a:cs typeface="Lotus" pitchFamily="2" charset="-78"/>
                        </a:rPr>
                        <a:t>12=4(3)</a:t>
                      </a:r>
                      <a:endParaRPr lang="en-US" sz="2000">
                        <a:cs typeface="Lotus" pitchFamily="2" charset="-78"/>
                      </a:endParaRPr>
                    </a:p>
                  </a:txBody>
                  <a:tcPr/>
                </a:tc>
                <a:tc>
                  <a:txBody>
                    <a:bodyPr/>
                    <a:lstStyle/>
                    <a:p>
                      <a:pPr algn="ctr"/>
                      <a:r>
                        <a:rPr lang="fa-IR" sz="2000" smtClean="0">
                          <a:cs typeface="Lotus" pitchFamily="2" charset="-78"/>
                        </a:rPr>
                        <a:t>سرویس</a:t>
                      </a:r>
                      <a:r>
                        <a:rPr lang="fa-IR" sz="2000" baseline="0" smtClean="0">
                          <a:cs typeface="Lotus" pitchFamily="2" charset="-78"/>
                        </a:rPr>
                        <a:t> بهداشتی</a:t>
                      </a:r>
                    </a:p>
                    <a:p>
                      <a:pPr algn="ctr"/>
                      <a:r>
                        <a:rPr lang="fa-IR" sz="2000" baseline="0" smtClean="0">
                          <a:cs typeface="Lotus" pitchFamily="2" charset="-78"/>
                        </a:rPr>
                        <a:t>(بیماران و پرسنل)</a:t>
                      </a:r>
                      <a:endParaRPr lang="en-US" sz="2000">
                        <a:cs typeface="Lotus" pitchFamily="2" charset="-78"/>
                      </a:endParaRPr>
                    </a:p>
                  </a:txBody>
                  <a:tcPr/>
                </a:tc>
                <a:extLst>
                  <a:ext uri="{0D108BD9-81ED-4DB2-BD59-A6C34878D82A}">
                    <a16:rowId xmlns:a16="http://schemas.microsoft.com/office/drawing/2014/main" xmlns="" val="10004"/>
                  </a:ext>
                </a:extLst>
              </a:tr>
              <a:tr h="370840">
                <a:tc>
                  <a:txBody>
                    <a:bodyPr/>
                    <a:lstStyle/>
                    <a:p>
                      <a:pPr algn="ctr"/>
                      <a:r>
                        <a:rPr lang="fa-IR" sz="2000" smtClean="0">
                          <a:cs typeface="Lotus" pitchFamily="2" charset="-78"/>
                        </a:rPr>
                        <a:t>تعداد=2</a:t>
                      </a:r>
                      <a:endParaRPr lang="en-US" sz="2000">
                        <a:cs typeface="Lotus" pitchFamily="2" charset="-78"/>
                      </a:endParaRPr>
                    </a:p>
                  </a:txBody>
                  <a:tcPr/>
                </a:tc>
                <a:tc>
                  <a:txBody>
                    <a:bodyPr/>
                    <a:lstStyle/>
                    <a:p>
                      <a:pPr algn="ctr"/>
                      <a:r>
                        <a:rPr lang="fa-IR" sz="2000" smtClean="0">
                          <a:cs typeface="Lotus" pitchFamily="2" charset="-78"/>
                        </a:rPr>
                        <a:t>8=2(4)</a:t>
                      </a:r>
                      <a:endParaRPr lang="en-US" sz="2000">
                        <a:cs typeface="Lotus" pitchFamily="2" charset="-78"/>
                      </a:endParaRPr>
                    </a:p>
                  </a:txBody>
                  <a:tcPr/>
                </a:tc>
                <a:tc>
                  <a:txBody>
                    <a:bodyPr/>
                    <a:lstStyle/>
                    <a:p>
                      <a:pPr algn="ctr"/>
                      <a:r>
                        <a:rPr lang="fa-IR" sz="2000" smtClean="0">
                          <a:cs typeface="Lotus" pitchFamily="2" charset="-78"/>
                        </a:rPr>
                        <a:t>سرویس معلول</a:t>
                      </a:r>
                      <a:endParaRPr lang="en-US" sz="2000">
                        <a:cs typeface="Lotus" pitchFamily="2" charset="-78"/>
                      </a:endParaRPr>
                    </a:p>
                  </a:txBody>
                  <a:tcPr/>
                </a:tc>
                <a:extLst>
                  <a:ext uri="{0D108BD9-81ED-4DB2-BD59-A6C34878D82A}">
                    <a16:rowId xmlns:a16="http://schemas.microsoft.com/office/drawing/2014/main" xmlns="" val="10005"/>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12=3*4</a:t>
                      </a:r>
                      <a:endParaRPr lang="en-US" sz="2000">
                        <a:cs typeface="Lotus" pitchFamily="2" charset="-78"/>
                      </a:endParaRPr>
                    </a:p>
                  </a:txBody>
                  <a:tcPr/>
                </a:tc>
                <a:tc>
                  <a:txBody>
                    <a:bodyPr/>
                    <a:lstStyle/>
                    <a:p>
                      <a:pPr algn="ctr"/>
                      <a:r>
                        <a:rPr lang="fa-IR" sz="2000" smtClean="0">
                          <a:cs typeface="Lotus" pitchFamily="2" charset="-78"/>
                        </a:rPr>
                        <a:t>اتاق بایگانی</a:t>
                      </a:r>
                      <a:endParaRPr lang="en-US" sz="2000">
                        <a:cs typeface="Lotus" pitchFamily="2" charset="-78"/>
                      </a:endParaRPr>
                    </a:p>
                  </a:txBody>
                  <a:tcPr/>
                </a:tc>
                <a:extLst>
                  <a:ext uri="{0D108BD9-81ED-4DB2-BD59-A6C34878D82A}">
                    <a16:rowId xmlns:a16="http://schemas.microsoft.com/office/drawing/2014/main" xmlns="" val="10006"/>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3/6=1/8*2</a:t>
                      </a:r>
                      <a:endParaRPr lang="en-US" sz="2000">
                        <a:cs typeface="Lotus" pitchFamily="2" charset="-78"/>
                      </a:endParaRPr>
                    </a:p>
                  </a:txBody>
                  <a:tcPr/>
                </a:tc>
                <a:tc>
                  <a:txBody>
                    <a:bodyPr/>
                    <a:lstStyle/>
                    <a:p>
                      <a:pPr algn="ctr"/>
                      <a:r>
                        <a:rPr lang="fa-IR" sz="2000" smtClean="0">
                          <a:cs typeface="Lotus" pitchFamily="2" charset="-78"/>
                        </a:rPr>
                        <a:t>تلفنخانه</a:t>
                      </a:r>
                      <a:endParaRPr lang="en-US" sz="2000">
                        <a:cs typeface="Lotus" pitchFamily="2" charset="-78"/>
                      </a:endParaRPr>
                    </a:p>
                  </a:txBody>
                  <a:tcPr/>
                </a:tc>
                <a:extLst>
                  <a:ext uri="{0D108BD9-81ED-4DB2-BD59-A6C34878D82A}">
                    <a16:rowId xmlns:a16="http://schemas.microsoft.com/office/drawing/2014/main" xmlns="" val="10007"/>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12</a:t>
                      </a:r>
                      <a:endParaRPr lang="en-US" sz="2000">
                        <a:cs typeface="Lotus" pitchFamily="2" charset="-78"/>
                      </a:endParaRPr>
                    </a:p>
                  </a:txBody>
                  <a:tcPr/>
                </a:tc>
                <a:tc>
                  <a:txBody>
                    <a:bodyPr/>
                    <a:lstStyle/>
                    <a:p>
                      <a:pPr algn="ctr"/>
                      <a:r>
                        <a:rPr lang="fa-IR" sz="2000" smtClean="0">
                          <a:cs typeface="Lotus" pitchFamily="2" charset="-78"/>
                        </a:rPr>
                        <a:t>مددکار اجتماعی</a:t>
                      </a:r>
                      <a:endParaRPr lang="en-US" sz="2000">
                        <a:cs typeface="Lotus" pitchFamily="2" charset="-78"/>
                      </a:endParaRP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8678664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3975625"/>
              </p:ext>
            </p:extLst>
          </p:nvPr>
        </p:nvGraphicFramePr>
        <p:xfrm>
          <a:off x="1403648" y="764704"/>
          <a:ext cx="6096000" cy="5273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fa-IR" sz="2000" dirty="0" smtClean="0">
                          <a:cs typeface="Lotus" pitchFamily="2" charset="-78"/>
                        </a:rPr>
                        <a:t>مکانیابی</a:t>
                      </a:r>
                      <a:r>
                        <a:rPr lang="fa-IR" sz="2000" baseline="0" dirty="0" smtClean="0">
                          <a:cs typeface="Lotus" pitchFamily="2" charset="-78"/>
                        </a:rPr>
                        <a:t> و طراحی فضا</a:t>
                      </a:r>
                      <a:endParaRPr lang="en-US" sz="2000" dirty="0">
                        <a:cs typeface="Lotus" pitchFamily="2" charset="-78"/>
                      </a:endParaRPr>
                    </a:p>
                  </a:txBody>
                  <a:tcPr/>
                </a:tc>
                <a:tc>
                  <a:txBody>
                    <a:bodyPr/>
                    <a:lstStyle/>
                    <a:p>
                      <a:pPr algn="ctr"/>
                      <a:r>
                        <a:rPr lang="fa-IR" sz="2000" smtClean="0">
                          <a:cs typeface="Lotus" pitchFamily="2" charset="-78"/>
                        </a:rPr>
                        <a:t>ابعاد</a:t>
                      </a:r>
                      <a:endParaRPr lang="en-US" sz="2000">
                        <a:cs typeface="Lotus" pitchFamily="2" charset="-78"/>
                      </a:endParaRPr>
                    </a:p>
                  </a:txBody>
                  <a:tcPr/>
                </a:tc>
                <a:tc>
                  <a:txBody>
                    <a:bodyPr/>
                    <a:lstStyle/>
                    <a:p>
                      <a:pPr algn="ctr"/>
                      <a:r>
                        <a:rPr lang="fa-IR" sz="2000" smtClean="0">
                          <a:cs typeface="Lotus" pitchFamily="2" charset="-78"/>
                        </a:rPr>
                        <a:t>نام فضا</a:t>
                      </a:r>
                      <a:endParaRPr lang="en-US" sz="2000">
                        <a:cs typeface="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2000" smtClean="0">
                          <a:cs typeface="Lotus" pitchFamily="2" charset="-78"/>
                        </a:rPr>
                        <a:t>در این اتاق آموزش هم انجام</a:t>
                      </a:r>
                      <a:r>
                        <a:rPr lang="fa-IR" sz="2000" baseline="0" smtClean="0">
                          <a:cs typeface="Lotus" pitchFamily="2" charset="-78"/>
                        </a:rPr>
                        <a:t> می شود</a:t>
                      </a:r>
                      <a:endParaRPr lang="en-US" sz="2000">
                        <a:cs typeface="Lotus" pitchFamily="2" charset="-78"/>
                      </a:endParaRPr>
                    </a:p>
                  </a:txBody>
                  <a:tcPr/>
                </a:tc>
                <a:tc>
                  <a:txBody>
                    <a:bodyPr/>
                    <a:lstStyle/>
                    <a:p>
                      <a:pPr algn="ctr"/>
                      <a:r>
                        <a:rPr lang="fa-IR" sz="2000" smtClean="0">
                          <a:cs typeface="Lotus" pitchFamily="2" charset="-78"/>
                        </a:rPr>
                        <a:t>15=4/2*3/6</a:t>
                      </a:r>
                      <a:endParaRPr lang="en-US" sz="2000">
                        <a:cs typeface="Lotus" pitchFamily="2" charset="-78"/>
                      </a:endParaRPr>
                    </a:p>
                  </a:txBody>
                  <a:tcPr/>
                </a:tc>
                <a:tc>
                  <a:txBody>
                    <a:bodyPr/>
                    <a:lstStyle/>
                    <a:p>
                      <a:pPr algn="ctr"/>
                      <a:r>
                        <a:rPr lang="fa-IR" sz="2000" smtClean="0">
                          <a:cs typeface="Lotus" pitchFamily="2" charset="-78"/>
                        </a:rPr>
                        <a:t>اتاق تنظیم خانواده</a:t>
                      </a:r>
                      <a:endParaRPr lang="en-US" sz="2000">
                        <a:cs typeface="Lotus" pitchFamily="2" charset="-78"/>
                      </a:endParaRPr>
                    </a:p>
                  </a:txBody>
                  <a:tcPr/>
                </a:tc>
                <a:extLst>
                  <a:ext uri="{0D108BD9-81ED-4DB2-BD59-A6C34878D82A}">
                    <a16:rowId xmlns:a16="http://schemas.microsoft.com/office/drawing/2014/main" xmlns="" val="10001"/>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9=3*3</a:t>
                      </a:r>
                      <a:endParaRPr lang="en-US" sz="2000">
                        <a:cs typeface="Lotus" pitchFamily="2" charset="-78"/>
                      </a:endParaRPr>
                    </a:p>
                  </a:txBody>
                  <a:tcPr/>
                </a:tc>
                <a:tc>
                  <a:txBody>
                    <a:bodyPr/>
                    <a:lstStyle/>
                    <a:p>
                      <a:pPr algn="ctr"/>
                      <a:r>
                        <a:rPr lang="fa-IR" sz="2000" smtClean="0">
                          <a:cs typeface="Lotus" pitchFamily="2" charset="-78"/>
                        </a:rPr>
                        <a:t>سرپرست</a:t>
                      </a:r>
                      <a:r>
                        <a:rPr lang="fa-IR" sz="2000" baseline="0" smtClean="0">
                          <a:cs typeface="Lotus" pitchFamily="2" charset="-78"/>
                        </a:rPr>
                        <a:t> درمانگاه</a:t>
                      </a:r>
                      <a:endParaRPr lang="en-US" sz="2000">
                        <a:cs typeface="Lotus" pitchFamily="2" charset="-78"/>
                      </a:endParaRPr>
                    </a:p>
                  </a:txBody>
                  <a:tcPr/>
                </a:tc>
                <a:extLst>
                  <a:ext uri="{0D108BD9-81ED-4DB2-BD59-A6C34878D82A}">
                    <a16:rowId xmlns:a16="http://schemas.microsoft.com/office/drawing/2014/main" xmlns="" val="10002"/>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12/6=4/2*3</a:t>
                      </a:r>
                      <a:endParaRPr lang="en-US" sz="2000">
                        <a:cs typeface="Lotus" pitchFamily="2" charset="-78"/>
                      </a:endParaRPr>
                    </a:p>
                  </a:txBody>
                  <a:tcPr/>
                </a:tc>
                <a:tc>
                  <a:txBody>
                    <a:bodyPr/>
                    <a:lstStyle/>
                    <a:p>
                      <a:pPr algn="ctr"/>
                      <a:r>
                        <a:rPr lang="fa-IR" sz="2000" smtClean="0">
                          <a:cs typeface="Lotus" pitchFamily="2" charset="-78"/>
                        </a:rPr>
                        <a:t>واکسیناسیون</a:t>
                      </a:r>
                      <a:endParaRPr lang="en-US" sz="2000">
                        <a:cs typeface="Lotus" pitchFamily="2" charset="-78"/>
                      </a:endParaRPr>
                    </a:p>
                  </a:txBody>
                  <a:tcPr/>
                </a:tc>
                <a:extLst>
                  <a:ext uri="{0D108BD9-81ED-4DB2-BD59-A6C34878D82A}">
                    <a16:rowId xmlns:a16="http://schemas.microsoft.com/office/drawing/2014/main" xmlns="" val="10003"/>
                  </a:ext>
                </a:extLst>
              </a:tr>
              <a:tr h="370840">
                <a:tc>
                  <a:txBody>
                    <a:bodyPr/>
                    <a:lstStyle/>
                    <a:p>
                      <a:pPr algn="ctr"/>
                      <a:r>
                        <a:rPr lang="fa-IR" sz="2000" smtClean="0">
                          <a:cs typeface="Lotus" pitchFamily="2" charset="-78"/>
                        </a:rPr>
                        <a:t>برای زنان و مردان به تفکیک طراحی شود</a:t>
                      </a:r>
                      <a:endParaRPr lang="en-US" sz="2000">
                        <a:cs typeface="Lotus" pitchFamily="2" charset="-78"/>
                      </a:endParaRPr>
                    </a:p>
                  </a:txBody>
                  <a:tcPr/>
                </a:tc>
                <a:tc>
                  <a:txBody>
                    <a:bodyPr/>
                    <a:lstStyle/>
                    <a:p>
                      <a:pPr algn="ctr"/>
                      <a:r>
                        <a:rPr lang="fa-IR" sz="2000" smtClean="0">
                          <a:cs typeface="Lotus" pitchFamily="2" charset="-78"/>
                        </a:rPr>
                        <a:t>12/6=4/2*3</a:t>
                      </a:r>
                      <a:endParaRPr lang="en-US" sz="2000">
                        <a:cs typeface="Lotus" pitchFamily="2" charset="-78"/>
                      </a:endParaRPr>
                    </a:p>
                  </a:txBody>
                  <a:tcPr/>
                </a:tc>
                <a:tc>
                  <a:txBody>
                    <a:bodyPr/>
                    <a:lstStyle/>
                    <a:p>
                      <a:pPr algn="ctr"/>
                      <a:r>
                        <a:rPr lang="fa-IR" sz="2000" smtClean="0">
                          <a:cs typeface="Lotus" pitchFamily="2" charset="-78"/>
                        </a:rPr>
                        <a:t>تزریقات</a:t>
                      </a:r>
                      <a:r>
                        <a:rPr lang="fa-IR" sz="2000" baseline="0" smtClean="0">
                          <a:cs typeface="Lotus" pitchFamily="2" charset="-78"/>
                        </a:rPr>
                        <a:t> و پانسمان</a:t>
                      </a:r>
                    </a:p>
                    <a:p>
                      <a:pPr algn="ctr"/>
                      <a:r>
                        <a:rPr lang="fa-IR" sz="2000" baseline="0" smtClean="0">
                          <a:cs typeface="Lotus" pitchFamily="2" charset="-78"/>
                        </a:rPr>
                        <a:t>(زنان و مردان)</a:t>
                      </a:r>
                      <a:endParaRPr lang="en-US" sz="2000">
                        <a:cs typeface="Lotus" pitchFamily="2" charset="-78"/>
                      </a:endParaRPr>
                    </a:p>
                  </a:txBody>
                  <a:tcPr/>
                </a:tc>
                <a:extLst>
                  <a:ext uri="{0D108BD9-81ED-4DB2-BD59-A6C34878D82A}">
                    <a16:rowId xmlns:a16="http://schemas.microsoft.com/office/drawing/2014/main" xmlns="" val="10004"/>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5/76=2/4*2/4</a:t>
                      </a:r>
                      <a:endParaRPr lang="en-US" sz="2000">
                        <a:cs typeface="Lotus" pitchFamily="2" charset="-78"/>
                      </a:endParaRPr>
                    </a:p>
                  </a:txBody>
                  <a:tcPr/>
                </a:tc>
                <a:tc>
                  <a:txBody>
                    <a:bodyPr/>
                    <a:lstStyle/>
                    <a:p>
                      <a:pPr algn="ctr"/>
                      <a:r>
                        <a:rPr lang="fa-IR" sz="2000" smtClean="0">
                          <a:cs typeface="Lotus" pitchFamily="2" charset="-78"/>
                        </a:rPr>
                        <a:t>اتاق تمیز</a:t>
                      </a:r>
                      <a:endParaRPr lang="en-US" sz="2000">
                        <a:cs typeface="Lotus" pitchFamily="2" charset="-78"/>
                      </a:endParaRPr>
                    </a:p>
                  </a:txBody>
                  <a:tcPr/>
                </a:tc>
                <a:extLst>
                  <a:ext uri="{0D108BD9-81ED-4DB2-BD59-A6C34878D82A}">
                    <a16:rowId xmlns:a16="http://schemas.microsoft.com/office/drawing/2014/main" xmlns="" val="10005"/>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12/6=4/2*3</a:t>
                      </a:r>
                      <a:endParaRPr lang="en-US" sz="2000">
                        <a:cs typeface="Lotus" pitchFamily="2" charset="-78"/>
                      </a:endParaRPr>
                    </a:p>
                  </a:txBody>
                  <a:tcPr/>
                </a:tc>
                <a:tc>
                  <a:txBody>
                    <a:bodyPr/>
                    <a:lstStyle/>
                    <a:p>
                      <a:pPr algn="ctr"/>
                      <a:r>
                        <a:rPr lang="fa-IR" sz="2000" smtClean="0">
                          <a:cs typeface="Lotus" pitchFamily="2" charset="-78"/>
                        </a:rPr>
                        <a:t>اتاق کثیف</a:t>
                      </a:r>
                      <a:endParaRPr lang="en-US" sz="2000">
                        <a:cs typeface="Lotus" pitchFamily="2" charset="-78"/>
                      </a:endParaRPr>
                    </a:p>
                  </a:txBody>
                  <a:tcPr/>
                </a:tc>
                <a:extLst>
                  <a:ext uri="{0D108BD9-81ED-4DB2-BD59-A6C34878D82A}">
                    <a16:rowId xmlns:a16="http://schemas.microsoft.com/office/drawing/2014/main" xmlns="" val="10006"/>
                  </a:ext>
                </a:extLst>
              </a:tr>
              <a:tr h="370840">
                <a:tc>
                  <a:txBody>
                    <a:bodyPr/>
                    <a:lstStyle/>
                    <a:p>
                      <a:pPr algn="ctr"/>
                      <a:endParaRPr lang="en-US" sz="2000">
                        <a:cs typeface="Lotus" pitchFamily="2" charset="-78"/>
                      </a:endParaRPr>
                    </a:p>
                  </a:txBody>
                  <a:tcPr/>
                </a:tc>
                <a:tc>
                  <a:txBody>
                    <a:bodyPr/>
                    <a:lstStyle/>
                    <a:p>
                      <a:pPr algn="ctr"/>
                      <a:r>
                        <a:rPr lang="fa-IR" sz="2000" dirty="0" smtClean="0">
                          <a:cs typeface="Lotus" pitchFamily="2" charset="-78"/>
                        </a:rPr>
                        <a:t>12</a:t>
                      </a:r>
                      <a:endParaRPr lang="en-US" sz="2000" dirty="0">
                        <a:cs typeface="Lotus" pitchFamily="2" charset="-78"/>
                      </a:endParaRPr>
                    </a:p>
                  </a:txBody>
                  <a:tcPr/>
                </a:tc>
                <a:tc>
                  <a:txBody>
                    <a:bodyPr/>
                    <a:lstStyle/>
                    <a:p>
                      <a:pPr algn="ctr"/>
                      <a:r>
                        <a:rPr lang="fa-IR" sz="2000" smtClean="0">
                          <a:cs typeface="Lotus" pitchFamily="2" charset="-78"/>
                        </a:rPr>
                        <a:t>اتاق ملحفه و ترولی</a:t>
                      </a:r>
                      <a:endParaRPr lang="en-US" sz="2000">
                        <a:cs typeface="Lotus" pitchFamily="2" charset="-78"/>
                      </a:endParaRPr>
                    </a:p>
                  </a:txBody>
                  <a:tcPr/>
                </a:tc>
                <a:extLst>
                  <a:ext uri="{0D108BD9-81ED-4DB2-BD59-A6C34878D82A}">
                    <a16:rowId xmlns:a16="http://schemas.microsoft.com/office/drawing/2014/main" xmlns="" val="10007"/>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28/5مترمربع</a:t>
                      </a:r>
                      <a:endParaRPr lang="en-US" sz="2000">
                        <a:cs typeface="Lotus" pitchFamily="2" charset="-78"/>
                      </a:endParaRPr>
                    </a:p>
                  </a:txBody>
                  <a:tcPr/>
                </a:tc>
                <a:tc>
                  <a:txBody>
                    <a:bodyPr/>
                    <a:lstStyle/>
                    <a:p>
                      <a:pPr algn="ctr"/>
                      <a:r>
                        <a:rPr lang="fa-IR" sz="2000" smtClean="0">
                          <a:cs typeface="Lotus" pitchFamily="2" charset="-78"/>
                        </a:rPr>
                        <a:t>نمازخانه</a:t>
                      </a:r>
                      <a:endParaRPr lang="en-US" sz="2000">
                        <a:cs typeface="Lotus" pitchFamily="2" charset="-78"/>
                      </a:endParaRPr>
                    </a:p>
                  </a:txBody>
                  <a:tcPr/>
                </a:tc>
                <a:extLst>
                  <a:ext uri="{0D108BD9-81ED-4DB2-BD59-A6C34878D82A}">
                    <a16:rowId xmlns:a16="http://schemas.microsoft.com/office/drawing/2014/main" xmlns="" val="10008"/>
                  </a:ext>
                </a:extLst>
              </a:tr>
              <a:tr h="370840">
                <a:tc>
                  <a:txBody>
                    <a:bodyPr/>
                    <a:lstStyle/>
                    <a:p>
                      <a:pPr algn="ctr"/>
                      <a:endParaRPr lang="en-US" sz="2000">
                        <a:cs typeface="Lotus" pitchFamily="2" charset="-78"/>
                      </a:endParaRPr>
                    </a:p>
                  </a:txBody>
                  <a:tcPr/>
                </a:tc>
                <a:tc>
                  <a:txBody>
                    <a:bodyPr/>
                    <a:lstStyle/>
                    <a:p>
                      <a:pPr algn="ctr"/>
                      <a:r>
                        <a:rPr lang="fa-IR" sz="2000" dirty="0" smtClean="0">
                          <a:cs typeface="Lotus" pitchFamily="2" charset="-78"/>
                        </a:rPr>
                        <a:t>30</a:t>
                      </a:r>
                      <a:endParaRPr lang="en-US" sz="2000" dirty="0">
                        <a:cs typeface="Lotus" pitchFamily="2" charset="-78"/>
                      </a:endParaRPr>
                    </a:p>
                  </a:txBody>
                  <a:tcPr/>
                </a:tc>
                <a:tc>
                  <a:txBody>
                    <a:bodyPr/>
                    <a:lstStyle/>
                    <a:p>
                      <a:pPr algn="ctr"/>
                      <a:r>
                        <a:rPr lang="fa-IR" sz="2000" smtClean="0">
                          <a:cs typeface="Lotus" pitchFamily="2" charset="-78"/>
                        </a:rPr>
                        <a:t>بوفه</a:t>
                      </a:r>
                      <a:endParaRPr lang="en-US" sz="2000">
                        <a:cs typeface="Lotus" pitchFamily="2" charset="-78"/>
                      </a:endParaRPr>
                    </a:p>
                  </a:txBody>
                  <a:tcPr/>
                </a:tc>
                <a:extLst>
                  <a:ext uri="{0D108BD9-81ED-4DB2-BD59-A6C34878D82A}">
                    <a16:rowId xmlns:a16="http://schemas.microsoft.com/office/drawing/2014/main" xmlns="" val="10009"/>
                  </a:ext>
                </a:extLst>
              </a:tr>
              <a:tr h="370840">
                <a:tc>
                  <a:txBody>
                    <a:bodyPr/>
                    <a:lstStyle/>
                    <a:p>
                      <a:pPr algn="ctr"/>
                      <a:r>
                        <a:rPr lang="fa-IR" sz="2000" smtClean="0">
                          <a:cs typeface="Lotus" pitchFamily="2" charset="-78"/>
                        </a:rPr>
                        <a:t>به تفکیک برای برای</a:t>
                      </a:r>
                      <a:r>
                        <a:rPr lang="fa-IR" sz="2000" baseline="0" smtClean="0">
                          <a:cs typeface="Lotus" pitchFamily="2" charset="-78"/>
                        </a:rPr>
                        <a:t> پرسنل زن و مرد طراحی شود</a:t>
                      </a:r>
                      <a:endParaRPr lang="en-US" sz="2000">
                        <a:cs typeface="Lotus" pitchFamily="2" charset="-78"/>
                      </a:endParaRPr>
                    </a:p>
                  </a:txBody>
                  <a:tcPr/>
                </a:tc>
                <a:tc>
                  <a:txBody>
                    <a:bodyPr/>
                    <a:lstStyle/>
                    <a:p>
                      <a:pPr algn="ctr"/>
                      <a:r>
                        <a:rPr lang="fa-IR" sz="2000" dirty="0" smtClean="0">
                          <a:cs typeface="Lotus" pitchFamily="2" charset="-78"/>
                        </a:rPr>
                        <a:t>40*2</a:t>
                      </a:r>
                      <a:endParaRPr lang="en-US" sz="2000" dirty="0">
                        <a:cs typeface="Lotus" pitchFamily="2" charset="-78"/>
                      </a:endParaRPr>
                    </a:p>
                  </a:txBody>
                  <a:tcPr/>
                </a:tc>
                <a:tc>
                  <a:txBody>
                    <a:bodyPr/>
                    <a:lstStyle/>
                    <a:p>
                      <a:pPr algn="ctr"/>
                      <a:r>
                        <a:rPr lang="fa-IR" sz="2000" smtClean="0">
                          <a:cs typeface="Lotus" pitchFamily="2" charset="-78"/>
                        </a:rPr>
                        <a:t>استراحت</a:t>
                      </a:r>
                      <a:r>
                        <a:rPr lang="fa-IR" sz="2000" baseline="0" smtClean="0">
                          <a:cs typeface="Lotus" pitchFamily="2" charset="-78"/>
                        </a:rPr>
                        <a:t> پرسنل</a:t>
                      </a:r>
                      <a:endParaRPr lang="en-US" sz="2000">
                        <a:cs typeface="Lotus" pitchFamily="2" charset="-78"/>
                      </a:endParaRP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903871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5833102"/>
              </p:ext>
            </p:extLst>
          </p:nvPr>
        </p:nvGraphicFramePr>
        <p:xfrm>
          <a:off x="1331640" y="1772816"/>
          <a:ext cx="5555574" cy="3311064"/>
        </p:xfrm>
        <a:graphic>
          <a:graphicData uri="http://schemas.openxmlformats.org/drawingml/2006/table">
            <a:tbl>
              <a:tblPr rtl="1" firstRow="1" bandRow="1">
                <a:tableStyleId>{5C22544A-7EE6-4342-B048-85BDC9FD1C3A}</a:tableStyleId>
              </a:tblPr>
              <a:tblGrid>
                <a:gridCol w="3149690">
                  <a:extLst>
                    <a:ext uri="{9D8B030D-6E8A-4147-A177-3AD203B41FA5}">
                      <a16:colId xmlns:a16="http://schemas.microsoft.com/office/drawing/2014/main" xmlns="" val="20000"/>
                    </a:ext>
                  </a:extLst>
                </a:gridCol>
                <a:gridCol w="1382680">
                  <a:extLst>
                    <a:ext uri="{9D8B030D-6E8A-4147-A177-3AD203B41FA5}">
                      <a16:colId xmlns:a16="http://schemas.microsoft.com/office/drawing/2014/main" xmlns="" val="20001"/>
                    </a:ext>
                  </a:extLst>
                </a:gridCol>
                <a:gridCol w="1023204">
                  <a:extLst>
                    <a:ext uri="{9D8B030D-6E8A-4147-A177-3AD203B41FA5}">
                      <a16:colId xmlns:a16="http://schemas.microsoft.com/office/drawing/2014/main" xmlns="" val="20002"/>
                    </a:ext>
                  </a:extLst>
                </a:gridCol>
              </a:tblGrid>
              <a:tr h="567968">
                <a:tc>
                  <a:txBody>
                    <a:bodyPr/>
                    <a:lstStyle/>
                    <a:p>
                      <a:pPr algn="ctr" rtl="1">
                        <a:lnSpc>
                          <a:spcPct val="115000"/>
                        </a:lnSpc>
                        <a:spcAft>
                          <a:spcPts val="0"/>
                        </a:spcAft>
                      </a:pPr>
                      <a:r>
                        <a:rPr kumimoji="0" lang="fa-IR" sz="2400" b="0" kern="1200" smtClean="0">
                          <a:solidFill>
                            <a:schemeClr val="tx1"/>
                          </a:solidFill>
                          <a:effectLst/>
                          <a:latin typeface="Arial" pitchFamily="34" charset="0"/>
                          <a:ea typeface="Times New Roman" pitchFamily="18" charset="0"/>
                          <a:cs typeface="2  Lotus" pitchFamily="2" charset="-78"/>
                        </a:rPr>
                        <a:t>نام</a:t>
                      </a:r>
                      <a:r>
                        <a:rPr kumimoji="0" lang="fa-IR" sz="2400" b="0" kern="1200" baseline="0" smtClean="0">
                          <a:solidFill>
                            <a:schemeClr val="tx1"/>
                          </a:solidFill>
                          <a:effectLst/>
                          <a:latin typeface="Arial" pitchFamily="34" charset="0"/>
                          <a:ea typeface="Times New Roman" pitchFamily="18" charset="0"/>
                          <a:cs typeface="2  Lotus" pitchFamily="2" charset="-78"/>
                        </a:rPr>
                        <a:t> فضا</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b="0" kern="1200" smtClean="0">
                          <a:solidFill>
                            <a:schemeClr val="tx1"/>
                          </a:solidFill>
                          <a:effectLst/>
                          <a:latin typeface="Arial" pitchFamily="34" charset="0"/>
                          <a:ea typeface="Times New Roman" pitchFamily="18" charset="0"/>
                          <a:cs typeface="2  Lotus" pitchFamily="2" charset="-78"/>
                        </a:rPr>
                        <a:t>ابعاد</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b="0" kern="1200" smtClean="0">
                          <a:solidFill>
                            <a:schemeClr val="tx1"/>
                          </a:solidFill>
                          <a:effectLst/>
                          <a:latin typeface="Arial" pitchFamily="34" charset="0"/>
                          <a:ea typeface="Times New Roman" pitchFamily="18" charset="0"/>
                          <a:cs typeface="2  Lotus" pitchFamily="2" charset="-78"/>
                        </a:rPr>
                        <a:t>جمع</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extLst>
                  <a:ext uri="{0D108BD9-81ED-4DB2-BD59-A6C34878D82A}">
                    <a16:rowId xmlns:a16="http://schemas.microsoft.com/office/drawing/2014/main" xmlns="" val="10000"/>
                  </a:ext>
                </a:extLst>
              </a:tr>
              <a:tr h="639976">
                <a:tc>
                  <a:txBody>
                    <a:bodyPr/>
                    <a:lstStyle/>
                    <a:p>
                      <a:pPr algn="ctr" rtl="1">
                        <a:lnSpc>
                          <a:spcPct val="115000"/>
                        </a:lnSpc>
                        <a:spcAft>
                          <a:spcPts val="0"/>
                        </a:spcAft>
                      </a:pPr>
                      <a:r>
                        <a:rPr kumimoji="0" lang="fa-IR" sz="2400" kern="1200" dirty="0" smtClean="0">
                          <a:effectLst/>
                          <a:cs typeface="2  Lotus" pitchFamily="2" charset="-78"/>
                        </a:rPr>
                        <a:t>اتاق مشاوره و معاینه و اندازه گیری قد و وزن</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15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15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extLst>
                  <a:ext uri="{0D108BD9-81ED-4DB2-BD59-A6C34878D82A}">
                    <a16:rowId xmlns:a16="http://schemas.microsoft.com/office/drawing/2014/main" xmlns="" val="10001"/>
                  </a:ext>
                </a:extLst>
              </a:tr>
              <a:tr h="639976">
                <a:tc>
                  <a:txBody>
                    <a:bodyPr/>
                    <a:lstStyle/>
                    <a:p>
                      <a:pPr algn="ctr" rtl="1">
                        <a:lnSpc>
                          <a:spcPct val="115000"/>
                        </a:lnSpc>
                        <a:spcAft>
                          <a:spcPts val="0"/>
                        </a:spcAft>
                      </a:pPr>
                      <a:r>
                        <a:rPr kumimoji="0" lang="fa-IR" sz="2400" kern="1200" dirty="0" smtClean="0">
                          <a:effectLst/>
                          <a:cs typeface="2  Lotus" pitchFamily="2" charset="-78"/>
                        </a:rPr>
                        <a:t>محلی برای تعویض اطفال و شیردهی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extLst>
                  <a:ext uri="{0D108BD9-81ED-4DB2-BD59-A6C34878D82A}">
                    <a16:rowId xmlns:a16="http://schemas.microsoft.com/office/drawing/2014/main" xmlns="" val="10002"/>
                  </a:ext>
                </a:extLst>
              </a:tr>
              <a:tr h="319988">
                <a:tc>
                  <a:txBody>
                    <a:bodyPr/>
                    <a:lstStyle/>
                    <a:p>
                      <a:pPr algn="ctr" rtl="1">
                        <a:lnSpc>
                          <a:spcPct val="115000"/>
                        </a:lnSpc>
                        <a:spcAft>
                          <a:spcPts val="0"/>
                        </a:spcAft>
                      </a:pPr>
                      <a:r>
                        <a:rPr kumimoji="0" lang="fa-IR" sz="2400" kern="1200" dirty="0" smtClean="0">
                          <a:effectLst/>
                          <a:cs typeface="2  Lotus" pitchFamily="2" charset="-78"/>
                        </a:rPr>
                        <a:t>انتظار فرعی بیماران</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15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15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extLst>
                  <a:ext uri="{0D108BD9-81ED-4DB2-BD59-A6C34878D82A}">
                    <a16:rowId xmlns:a16="http://schemas.microsoft.com/office/drawing/2014/main" xmlns="" val="10003"/>
                  </a:ext>
                </a:extLst>
              </a:tr>
              <a:tr h="319988">
                <a:tc>
                  <a:txBody>
                    <a:bodyPr/>
                    <a:lstStyle/>
                    <a:p>
                      <a:pPr algn="ctr" rtl="1">
                        <a:lnSpc>
                          <a:spcPct val="115000"/>
                        </a:lnSpc>
                        <a:spcAft>
                          <a:spcPts val="0"/>
                        </a:spcAft>
                      </a:pPr>
                      <a:r>
                        <a:rPr kumimoji="0" lang="fa-IR" sz="2400" kern="1200" dirty="0" smtClean="0">
                          <a:effectLst/>
                          <a:cs typeface="2  Lotus" pitchFamily="2" charset="-78"/>
                        </a:rPr>
                        <a:t>اتاق متخصص تغزیه اطفال</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tc>
                  <a:txBody>
                    <a:bodyPr/>
                    <a:lstStyle/>
                    <a:p>
                      <a:pPr algn="ctr" rtl="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extLst>
                  <a:ext uri="{0D108BD9-81ED-4DB2-BD59-A6C34878D82A}">
                    <a16:rowId xmlns:a16="http://schemas.microsoft.com/office/drawing/2014/main" xmlns="" val="10004"/>
                  </a:ext>
                </a:extLst>
              </a:tr>
              <a:tr h="319988">
                <a:tc gridSpan="2">
                  <a:txBody>
                    <a:bodyPr/>
                    <a:lstStyle/>
                    <a:p>
                      <a:pPr algn="ctr" rtl="1">
                        <a:lnSpc>
                          <a:spcPct val="115000"/>
                        </a:lnSpc>
                        <a:spcAft>
                          <a:spcPts val="0"/>
                        </a:spcAft>
                      </a:pPr>
                      <a:r>
                        <a:rPr kumimoji="0" lang="fa-IR" sz="2400" b="0" kern="1200" smtClean="0">
                          <a:solidFill>
                            <a:schemeClr val="bg1"/>
                          </a:solidFill>
                          <a:effectLst/>
                          <a:latin typeface="Arial" pitchFamily="34" charset="0"/>
                          <a:ea typeface="Times New Roman" pitchFamily="18" charset="0"/>
                          <a:cs typeface="2  Lotus" pitchFamily="2" charset="-78"/>
                        </a:rPr>
                        <a:t>جمع</a:t>
                      </a:r>
                      <a:r>
                        <a:rPr kumimoji="0" lang="fa-IR" sz="2400" b="0" kern="1200" baseline="0" smtClean="0">
                          <a:solidFill>
                            <a:schemeClr val="bg1"/>
                          </a:solidFill>
                          <a:effectLst/>
                          <a:latin typeface="Arial" pitchFamily="34" charset="0"/>
                          <a:ea typeface="Times New Roman" pitchFamily="18" charset="0"/>
                          <a:cs typeface="2  Lotus" pitchFamily="2" charset="-78"/>
                        </a:rPr>
                        <a:t> کل</a:t>
                      </a:r>
                      <a:endParaRPr kumimoji="0" lang="en-GB" sz="2400" b="0" kern="1200" dirty="0" smtClean="0">
                        <a:solidFill>
                          <a:schemeClr val="bg1"/>
                        </a:solidFill>
                        <a:effectLst/>
                        <a:latin typeface="Arial" pitchFamily="34" charset="0"/>
                        <a:ea typeface="Times New Roman" pitchFamily="18" charset="0"/>
                        <a:cs typeface="2  Lotus" pitchFamily="2" charset="-78"/>
                      </a:endParaRPr>
                    </a:p>
                  </a:txBody>
                  <a:tcPr marL="62606" marR="62606" marT="0" marB="0"/>
                </a:tc>
                <a:tc hMerge="1">
                  <a:txBody>
                    <a:bodyPr/>
                    <a:lstStyle/>
                    <a:p>
                      <a:endParaRPr lang="en-GB"/>
                    </a:p>
                  </a:txBody>
                  <a:tcPr/>
                </a:tc>
                <a:tc>
                  <a:txBody>
                    <a:bodyPr/>
                    <a:lstStyle/>
                    <a:p>
                      <a:pPr algn="ctr" rtl="1">
                        <a:lnSpc>
                          <a:spcPct val="115000"/>
                        </a:lnSpc>
                        <a:spcAft>
                          <a:spcPts val="0"/>
                        </a:spcAft>
                      </a:pPr>
                      <a:r>
                        <a:rPr kumimoji="0" lang="fa-IR" sz="2400" kern="1200" dirty="0" smtClean="0">
                          <a:effectLst/>
                          <a:cs typeface="2  Lotus" pitchFamily="2" charset="-78"/>
                        </a:rPr>
                        <a:t>59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06" marR="62606" marT="0" marB="0"/>
                </a:tc>
                <a:extLst>
                  <a:ext uri="{0D108BD9-81ED-4DB2-BD59-A6C34878D82A}">
                    <a16:rowId xmlns:a16="http://schemas.microsoft.com/office/drawing/2014/main" xmlns="" val="10005"/>
                  </a:ext>
                </a:extLst>
              </a:tr>
            </a:tbl>
          </a:graphicData>
        </a:graphic>
      </p:graphicFrame>
      <p:sp>
        <p:nvSpPr>
          <p:cNvPr id="3" name="Rounded Rectangle 2"/>
          <p:cNvSpPr/>
          <p:nvPr/>
        </p:nvSpPr>
        <p:spPr>
          <a:xfrm>
            <a:off x="7164288" y="1772816"/>
            <a:ext cx="1008112"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2  Lotus" pitchFamily="2" charset="-78"/>
              </a:rPr>
              <a:t>قسمت</a:t>
            </a:r>
          </a:p>
          <a:p>
            <a:pPr algn="ctr"/>
            <a:r>
              <a:rPr lang="fa-IR" sz="2400" smtClean="0">
                <a:cs typeface="2  Lotus" pitchFamily="2" charset="-78"/>
              </a:rPr>
              <a:t>کودکان</a:t>
            </a:r>
            <a:endParaRPr lang="en-US" sz="2400">
              <a:cs typeface="2  Lotus" pitchFamily="2" charset="-78"/>
            </a:endParaRPr>
          </a:p>
        </p:txBody>
      </p:sp>
    </p:spTree>
    <p:extLst>
      <p:ext uri="{BB962C8B-B14F-4D97-AF65-F5344CB8AC3E}">
        <p14:creationId xmlns:p14="http://schemas.microsoft.com/office/powerpoint/2010/main" val="23544688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4" name="TextBox 3"/>
          <p:cNvSpPr txBox="1"/>
          <p:nvPr/>
        </p:nvSpPr>
        <p:spPr>
          <a:xfrm>
            <a:off x="4857752" y="285728"/>
            <a:ext cx="4000528"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کودکان:</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5" name="Left-Right Arrow 4"/>
          <p:cNvSpPr/>
          <p:nvPr/>
        </p:nvSpPr>
        <p:spPr>
          <a:xfrm rot="10800000">
            <a:off x="6036479"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036478" y="551722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036479" y="5974509"/>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143240" y="300037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smtClean="0">
                <a:ln>
                  <a:solidFill>
                    <a:srgbClr val="A379BB">
                      <a:lumMod val="75000"/>
                    </a:srgbClr>
                  </a:solidFill>
                </a:ln>
                <a:solidFill>
                  <a:prstClr val="black"/>
                </a:solidFill>
              </a:rPr>
              <a:t>بخش</a:t>
            </a:r>
          </a:p>
          <a:p>
            <a:pPr algn="ctr"/>
            <a:r>
              <a:rPr lang="fa-IR" sz="2800" smtClean="0">
                <a:ln>
                  <a:solidFill>
                    <a:srgbClr val="A379BB">
                      <a:lumMod val="75000"/>
                    </a:srgbClr>
                  </a:solidFill>
                </a:ln>
                <a:solidFill>
                  <a:prstClr val="black"/>
                </a:solidFill>
              </a:rPr>
              <a:t>کودکان</a:t>
            </a:r>
            <a:endParaRPr lang="en-US" sz="2800" dirty="0">
              <a:ln>
                <a:solidFill>
                  <a:srgbClr val="A379BB">
                    <a:lumMod val="75000"/>
                  </a:srgbClr>
                </a:solidFill>
              </a:ln>
              <a:solidFill>
                <a:prstClr val="black"/>
              </a:solidFill>
            </a:endParaRPr>
          </a:p>
        </p:txBody>
      </p:sp>
      <p:sp>
        <p:nvSpPr>
          <p:cNvPr id="10" name="Dodecagon 9"/>
          <p:cNvSpPr/>
          <p:nvPr/>
        </p:nvSpPr>
        <p:spPr>
          <a:xfrm>
            <a:off x="5715008" y="307181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معاینه</a:t>
            </a:r>
            <a:endParaRPr lang="en-US" sz="2000" dirty="0">
              <a:ln>
                <a:solidFill>
                  <a:srgbClr val="A379BB">
                    <a:lumMod val="75000"/>
                  </a:srgbClr>
                </a:solidFill>
              </a:ln>
              <a:solidFill>
                <a:srgbClr val="A379BB">
                  <a:lumMod val="50000"/>
                </a:srgbClr>
              </a:solidFill>
            </a:endParaRPr>
          </a:p>
        </p:txBody>
      </p:sp>
      <p:sp>
        <p:nvSpPr>
          <p:cNvPr id="11" name="Dodecagon 10"/>
          <p:cNvSpPr/>
          <p:nvPr/>
        </p:nvSpPr>
        <p:spPr>
          <a:xfrm>
            <a:off x="3286116" y="4929198"/>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انبار مرکزی</a:t>
            </a:r>
            <a:endParaRPr lang="en-US" sz="2000" dirty="0">
              <a:ln>
                <a:solidFill>
                  <a:srgbClr val="A379BB">
                    <a:lumMod val="75000"/>
                  </a:srgbClr>
                </a:solidFill>
              </a:ln>
              <a:solidFill>
                <a:srgbClr val="A379BB">
                  <a:lumMod val="50000"/>
                </a:srgbClr>
              </a:solidFill>
            </a:endParaRPr>
          </a:p>
        </p:txBody>
      </p:sp>
      <p:sp>
        <p:nvSpPr>
          <p:cNvPr id="12" name="Left-Right Arrow 11"/>
          <p:cNvSpPr/>
          <p:nvPr/>
        </p:nvSpPr>
        <p:spPr>
          <a:xfrm rot="10800000">
            <a:off x="2143109" y="3429000"/>
            <a:ext cx="1000132"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Left-Right Arrow 13"/>
          <p:cNvSpPr/>
          <p:nvPr/>
        </p:nvSpPr>
        <p:spPr>
          <a:xfrm rot="16200000">
            <a:off x="3617111" y="4402937"/>
            <a:ext cx="909646" cy="142876"/>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Left-Right Arrow 14"/>
          <p:cNvSpPr/>
          <p:nvPr/>
        </p:nvSpPr>
        <p:spPr>
          <a:xfrm rot="10800000">
            <a:off x="4857752" y="3500438"/>
            <a:ext cx="857256"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odecagon 15"/>
          <p:cNvSpPr/>
          <p:nvPr/>
        </p:nvSpPr>
        <p:spPr>
          <a:xfrm>
            <a:off x="714348" y="3000372"/>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پذیرش</a:t>
            </a:r>
            <a:endParaRPr lang="en-US" sz="2000" dirty="0">
              <a:ln>
                <a:solidFill>
                  <a:srgbClr val="A379BB">
                    <a:lumMod val="75000"/>
                  </a:srgbClr>
                </a:solidFill>
              </a:ln>
              <a:solidFill>
                <a:srgbClr val="A379BB">
                  <a:lumMod val="50000"/>
                </a:srgbClr>
              </a:solidFill>
            </a:endParaRPr>
          </a:p>
        </p:txBody>
      </p:sp>
    </p:spTree>
    <p:extLst>
      <p:ext uri="{BB962C8B-B14F-4D97-AF65-F5344CB8AC3E}">
        <p14:creationId xmlns:p14="http://schemas.microsoft.com/office/powerpoint/2010/main" val="4172363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9368268"/>
              </p:ext>
            </p:extLst>
          </p:nvPr>
        </p:nvGraphicFramePr>
        <p:xfrm>
          <a:off x="1259632" y="764704"/>
          <a:ext cx="6096000" cy="42062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fa-IR" sz="1800" smtClean="0">
                          <a:cs typeface="Lotus" pitchFamily="2" charset="-78"/>
                        </a:rPr>
                        <a:t>مکانیابی</a:t>
                      </a:r>
                      <a:r>
                        <a:rPr lang="fa-IR" sz="1800" baseline="0" smtClean="0">
                          <a:cs typeface="Lotus" pitchFamily="2" charset="-78"/>
                        </a:rPr>
                        <a:t> وطراحی فضا</a:t>
                      </a:r>
                      <a:endParaRPr lang="fa-IR" sz="1800" smtClean="0">
                        <a:cs typeface="Lotus"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white"/>
                          </a:solidFill>
                          <a:effectLst/>
                          <a:uLnTx/>
                          <a:uFillTx/>
                          <a:latin typeface="+mn-lt"/>
                          <a:ea typeface="+mn-ea"/>
                          <a:cs typeface="Lotus" pitchFamily="2" charset="-78"/>
                        </a:rPr>
                        <a:t>ابعاد</a:t>
                      </a:r>
                      <a:endParaRPr kumimoji="0" lang="en-US" sz="1800" b="1" i="0" u="none" strike="noStrike" kern="1200" cap="none" spc="0" normalizeH="0" baseline="0" noProof="0" smtClean="0">
                        <a:ln>
                          <a:noFill/>
                        </a:ln>
                        <a:solidFill>
                          <a:prstClr val="white"/>
                        </a:solidFill>
                        <a:effectLst/>
                        <a:uLnTx/>
                        <a:uFillTx/>
                        <a:latin typeface="+mn-lt"/>
                        <a:ea typeface="+mn-ea"/>
                        <a:cs typeface="Lotus"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smtClean="0">
                          <a:ln>
                            <a:noFill/>
                          </a:ln>
                          <a:solidFill>
                            <a:prstClr val="white"/>
                          </a:solidFill>
                          <a:effectLst/>
                          <a:uLnTx/>
                          <a:uFillTx/>
                          <a:latin typeface="+mn-lt"/>
                          <a:ea typeface="+mn-ea"/>
                          <a:cs typeface="Lotus" pitchFamily="2" charset="-78"/>
                        </a:rPr>
                        <a:t>نام فضا</a:t>
                      </a:r>
                      <a:endParaRPr kumimoji="0" lang="en-US" sz="1800" b="1" i="0" u="none" strike="noStrike" kern="1200" cap="none" spc="0" normalizeH="0" baseline="0" noProof="0" smtClean="0">
                        <a:ln>
                          <a:noFill/>
                        </a:ln>
                        <a:solidFill>
                          <a:prstClr val="white"/>
                        </a:solidFill>
                        <a:effectLst/>
                        <a:uLnTx/>
                        <a:uFillTx/>
                        <a:latin typeface="+mn-lt"/>
                        <a:ea typeface="+mn-ea"/>
                        <a:cs typeface="Lotus" pitchFamily="2" charset="-78"/>
                      </a:endParaRPr>
                    </a:p>
                    <a:p>
                      <a:pPr algn="ctr"/>
                      <a:endParaRPr lang="en-US" sz="1800">
                        <a:cs typeface="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1800" smtClean="0">
                          <a:cs typeface="Lotus" pitchFamily="2" charset="-78"/>
                        </a:rPr>
                        <a:t>اين فضا شامل اتاقهاي معاينه</a:t>
                      </a:r>
                    </a:p>
                    <a:p>
                      <a:pPr algn="ctr"/>
                      <a:r>
                        <a:rPr lang="fa-IR" sz="1800" smtClean="0">
                          <a:cs typeface="Lotus" pitchFamily="2" charset="-78"/>
                        </a:rPr>
                        <a:t>و مصاحبه است اتاق مشاوره می</a:t>
                      </a:r>
                    </a:p>
                    <a:p>
                      <a:pPr algn="ctr"/>
                      <a:r>
                        <a:rPr lang="fa-IR" sz="1800" smtClean="0">
                          <a:cs typeface="Lotus" pitchFamily="2" charset="-78"/>
                        </a:rPr>
                        <a:t>تواند به عنوان اتاق مطالعه واستراحت پزشک نیز مورد استفاده</a:t>
                      </a:r>
                    </a:p>
                    <a:p>
                      <a:pPr algn="ctr"/>
                      <a:r>
                        <a:rPr lang="fa-IR" sz="1800" smtClean="0">
                          <a:cs typeface="Lotus" pitchFamily="2" charset="-78"/>
                        </a:rPr>
                        <a:t>قرار گيرد .بهتراست اين اتاق</a:t>
                      </a:r>
                    </a:p>
                    <a:p>
                      <a:pPr algn="ctr"/>
                      <a:r>
                        <a:rPr lang="fa-IR" sz="1800" smtClean="0">
                          <a:cs typeface="Lotus" pitchFamily="2" charset="-78"/>
                        </a:rPr>
                        <a:t>داراي نور طبيعي باشد</a:t>
                      </a:r>
                    </a:p>
                    <a:p>
                      <a:pPr algn="ctr"/>
                      <a:endParaRPr lang="en-US" sz="1800">
                        <a:cs typeface="Lotus" pitchFamily="2" charset="-78"/>
                      </a:endParaRPr>
                    </a:p>
                  </a:txBody>
                  <a:tcPr/>
                </a:tc>
                <a:tc>
                  <a:txBody>
                    <a:bodyPr/>
                    <a:lstStyle/>
                    <a:p>
                      <a:pPr algn="ctr"/>
                      <a:r>
                        <a:rPr lang="fa-IR" sz="1800" smtClean="0">
                          <a:cs typeface="Lotus" pitchFamily="2" charset="-78"/>
                        </a:rPr>
                        <a:t>18=3*6</a:t>
                      </a:r>
                      <a:endParaRPr lang="en-US" sz="1800" smtClean="0">
                        <a:cs typeface="Lotus" pitchFamily="2" charset="-78"/>
                      </a:endParaRPr>
                    </a:p>
                    <a:p>
                      <a:endParaRPr lang="en-US" sz="1800">
                        <a:cs typeface="Lotus" pitchFamily="2" charset="-78"/>
                      </a:endParaRPr>
                    </a:p>
                  </a:txBody>
                  <a:tcPr/>
                </a:tc>
                <a:tc>
                  <a:txBody>
                    <a:bodyPr/>
                    <a:lstStyle/>
                    <a:p>
                      <a:pPr algn="ctr"/>
                      <a:r>
                        <a:rPr lang="fa-IR" sz="1800" smtClean="0">
                          <a:cs typeface="Lotus" pitchFamily="2" charset="-78"/>
                        </a:rPr>
                        <a:t>مطب پوست و مو</a:t>
                      </a:r>
                    </a:p>
                  </a:txBody>
                  <a:tcPr/>
                </a:tc>
                <a:extLst>
                  <a:ext uri="{0D108BD9-81ED-4DB2-BD59-A6C34878D82A}">
                    <a16:rowId xmlns:a16="http://schemas.microsoft.com/office/drawing/2014/main" xmlns="" val="10001"/>
                  </a:ext>
                </a:extLst>
              </a:tr>
              <a:tr h="370840">
                <a:tc>
                  <a:txBody>
                    <a:bodyPr/>
                    <a:lstStyle/>
                    <a:p>
                      <a:pPr algn="ctr"/>
                      <a:r>
                        <a:rPr lang="fa-IR" sz="1800" smtClean="0">
                          <a:cs typeface="Lotus" pitchFamily="2" charset="-78"/>
                        </a:rPr>
                        <a:t>توضیحات مطب پوست و مو</a:t>
                      </a:r>
                    </a:p>
                    <a:p>
                      <a:pPr algn="ctr"/>
                      <a:endParaRPr lang="en-US" sz="1800">
                        <a:cs typeface="Lotus" pitchFamily="2" charset="-78"/>
                      </a:endParaRPr>
                    </a:p>
                  </a:txBody>
                  <a:tcPr/>
                </a:tc>
                <a:tc>
                  <a:txBody>
                    <a:bodyPr/>
                    <a:lstStyle/>
                    <a:p>
                      <a:pPr algn="ctr"/>
                      <a:r>
                        <a:rPr lang="fa-IR" sz="1800" smtClean="0">
                          <a:cs typeface="Lotus" pitchFamily="2" charset="-78"/>
                        </a:rPr>
                        <a:t>18=3*6</a:t>
                      </a:r>
                      <a:endParaRPr lang="en-US" sz="1800" smtClean="0">
                        <a:cs typeface="Lotus" pitchFamily="2" charset="-78"/>
                      </a:endParaRPr>
                    </a:p>
                  </a:txBody>
                  <a:tcPr/>
                </a:tc>
                <a:tc>
                  <a:txBody>
                    <a:bodyPr/>
                    <a:lstStyle/>
                    <a:p>
                      <a:pPr algn="ctr"/>
                      <a:r>
                        <a:rPr lang="fa-IR" sz="1800" smtClean="0">
                          <a:cs typeface="Lotus" pitchFamily="2" charset="-78"/>
                        </a:rPr>
                        <a:t>مطب داخلی</a:t>
                      </a:r>
                    </a:p>
                    <a:p>
                      <a:pPr algn="ctr"/>
                      <a:endParaRPr lang="en-US" sz="1800">
                        <a:cs typeface="Lotus" pitchFamily="2" charset="-78"/>
                      </a:endParaRPr>
                    </a:p>
                  </a:txBody>
                  <a:tcPr/>
                </a:tc>
                <a:extLst>
                  <a:ext uri="{0D108BD9-81ED-4DB2-BD59-A6C34878D82A}">
                    <a16:rowId xmlns:a16="http://schemas.microsoft.com/office/drawing/2014/main" xmlns="" val="10002"/>
                  </a:ext>
                </a:extLst>
              </a:tr>
              <a:tr h="370840">
                <a:tc>
                  <a:txBody>
                    <a:bodyPr/>
                    <a:lstStyle/>
                    <a:p>
                      <a:pPr algn="ctr"/>
                      <a:r>
                        <a:rPr lang="fa-IR" sz="1800" smtClean="0">
                          <a:cs typeface="Lotus" pitchFamily="2" charset="-78"/>
                        </a:rPr>
                        <a:t>توضیحات مطب پوست و مو</a:t>
                      </a:r>
                    </a:p>
                    <a:p>
                      <a:pPr algn="ctr"/>
                      <a:endParaRPr lang="en-US" sz="1800">
                        <a:cs typeface="Lotus" pitchFamily="2" charset="-78"/>
                      </a:endParaRPr>
                    </a:p>
                  </a:txBody>
                  <a:tcPr/>
                </a:tc>
                <a:tc>
                  <a:txBody>
                    <a:bodyPr/>
                    <a:lstStyle/>
                    <a:p>
                      <a:pPr algn="ctr"/>
                      <a:r>
                        <a:rPr lang="fa-IR" sz="1800" smtClean="0">
                          <a:cs typeface="Lotus" pitchFamily="2" charset="-78"/>
                        </a:rPr>
                        <a:t>18=6*3</a:t>
                      </a:r>
                      <a:endParaRPr lang="en-US" sz="1800">
                        <a:cs typeface="Lotus" pitchFamily="2" charset="-78"/>
                      </a:endParaRPr>
                    </a:p>
                  </a:txBody>
                  <a:tcPr/>
                </a:tc>
                <a:tc>
                  <a:txBody>
                    <a:bodyPr/>
                    <a:lstStyle/>
                    <a:p>
                      <a:pPr algn="ctr"/>
                      <a:r>
                        <a:rPr lang="fa-IR" sz="1800" smtClean="0">
                          <a:cs typeface="Lotus" pitchFamily="2" charset="-78"/>
                        </a:rPr>
                        <a:t>مطب عفونی</a:t>
                      </a:r>
                    </a:p>
                    <a:p>
                      <a:pPr algn="ctr"/>
                      <a:endParaRPr lang="en-US" sz="1800">
                        <a:cs typeface="Lotus" pitchFamily="2" charset="-78"/>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696795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92696"/>
            <a:ext cx="7283152" cy="5835048"/>
          </a:xfrm>
        </p:spPr>
        <p:txBody>
          <a:bodyPr>
            <a:normAutofit/>
          </a:bodyPr>
          <a:lstStyle/>
          <a:p>
            <a:pPr marL="0" indent="0" algn="r">
              <a:buNone/>
            </a:pPr>
            <a:r>
              <a:rPr lang="fa-IR" sz="2800" b="1">
                <a:latin typeface="BKoodak,Bold"/>
                <a:cs typeface="2  Kamran" pitchFamily="2" charset="-78"/>
              </a:rPr>
              <a:t>درمانگاهها بر حسب نوع فعالیت به درمانگاه هاي عمومی و تخصصی تقسیم می گردند .</a:t>
            </a:r>
          </a:p>
          <a:p>
            <a:pPr marL="0" indent="0" algn="r">
              <a:buNone/>
            </a:pPr>
            <a:r>
              <a:rPr lang="fa-IR" sz="2800" b="1" smtClean="0">
                <a:latin typeface="BKoodak,Bold"/>
                <a:cs typeface="2  Kamran" pitchFamily="2" charset="-78"/>
              </a:rPr>
              <a:t>درمانگاه </a:t>
            </a:r>
            <a:r>
              <a:rPr lang="fa-IR" sz="2800" b="1">
                <a:latin typeface="BKoodak,Bold"/>
                <a:cs typeface="2  Kamran" pitchFamily="2" charset="-78"/>
              </a:rPr>
              <a:t>تخصصی موسسه اي است به منظور ارائه خدمات تشخیصی و درمانی در یکی از رشته هاي</a:t>
            </a:r>
          </a:p>
          <a:p>
            <a:pPr marL="0" indent="0" algn="r">
              <a:buNone/>
            </a:pPr>
            <a:r>
              <a:rPr lang="fa-IR" sz="2800" b="1">
                <a:latin typeface="BKoodak,Bold"/>
                <a:cs typeface="2  Kamran" pitchFamily="2" charset="-78"/>
              </a:rPr>
              <a:t>تخصصی پزشکی ( نظیر درمانگاه تخصصی قلب و عروق و </a:t>
            </a:r>
            <a:r>
              <a:rPr lang="fa-IR" sz="2800">
                <a:latin typeface="Courier New"/>
                <a:cs typeface="2  Kamran" pitchFamily="2" charset="-78"/>
              </a:rPr>
              <a:t>…</a:t>
            </a:r>
            <a:r>
              <a:rPr lang="fa-IR" sz="2800" b="1">
                <a:latin typeface="BKoodak,Bold"/>
                <a:cs typeface="2  Kamran" pitchFamily="2" charset="-78"/>
              </a:rPr>
              <a:t>.) و یا تشخیص و درمان یک یا چند بیماري</a:t>
            </a:r>
          </a:p>
          <a:p>
            <a:pPr marL="0" indent="0" algn="r">
              <a:buNone/>
            </a:pPr>
            <a:r>
              <a:rPr lang="fa-IR" sz="2800" b="1">
                <a:latin typeface="BKoodak,Bold"/>
                <a:cs typeface="2  Kamran" pitchFamily="2" charset="-78"/>
              </a:rPr>
              <a:t>مشخص ( نظیر درمانگاه تخصصی بیماري دیابت و </a:t>
            </a:r>
            <a:r>
              <a:rPr lang="fa-IR" sz="2800">
                <a:latin typeface="Courier New"/>
                <a:cs typeface="2  Kamran" pitchFamily="2" charset="-78"/>
              </a:rPr>
              <a:t>…</a:t>
            </a:r>
            <a:r>
              <a:rPr lang="fa-IR" sz="2800" b="1">
                <a:latin typeface="BKoodak,Bold"/>
                <a:cs typeface="2  Kamran" pitchFamily="2" charset="-78"/>
              </a:rPr>
              <a:t>) که متخصصین رشته هاي مختلف در آن </a:t>
            </a:r>
            <a:r>
              <a:rPr lang="fa-IR" sz="2800" b="1" smtClean="0">
                <a:latin typeface="BKoodak,Bold"/>
                <a:cs typeface="2  Kamran" pitchFamily="2" charset="-78"/>
              </a:rPr>
              <a:t>همکاري</a:t>
            </a:r>
            <a:endParaRPr lang="fa-IR" sz="2800" b="1">
              <a:latin typeface="BKoodak,Bold"/>
              <a:cs typeface="2  Kamran" pitchFamily="2" charset="-78"/>
            </a:endParaRPr>
          </a:p>
          <a:p>
            <a:pPr marL="0" indent="0" algn="r">
              <a:buNone/>
            </a:pPr>
            <a:r>
              <a:rPr lang="fa-IR" sz="2800" b="1" smtClean="0">
                <a:latin typeface="BKoodak,Bold"/>
                <a:cs typeface="2  Kamran" pitchFamily="2" charset="-78"/>
              </a:rPr>
              <a:t>می نمایند </a:t>
            </a:r>
            <a:r>
              <a:rPr lang="fa-IR" sz="2800" b="1">
                <a:latin typeface="BKoodak,Bold"/>
                <a:cs typeface="2  Kamran" pitchFamily="2" charset="-78"/>
              </a:rPr>
              <a:t>وطبق ضوابط موضوع آیین نامه هاي مربوط تاسیس می شود.</a:t>
            </a:r>
            <a:endParaRPr lang="en-US">
              <a:cs typeface="2  Kamran" pitchFamily="2" charset="-78"/>
            </a:endParaRPr>
          </a:p>
        </p:txBody>
      </p:sp>
    </p:spTree>
    <p:extLst>
      <p:ext uri="{BB962C8B-B14F-4D97-AF65-F5344CB8AC3E}">
        <p14:creationId xmlns:p14="http://schemas.microsoft.com/office/powerpoint/2010/main" val="2218470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7494816" y="3140968"/>
            <a:ext cx="1008112"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2  Lotus" pitchFamily="2" charset="-78"/>
              </a:rPr>
              <a:t>قسمت</a:t>
            </a:r>
          </a:p>
          <a:p>
            <a:pPr algn="ctr"/>
            <a:r>
              <a:rPr lang="fa-IR" sz="2400" smtClean="0">
                <a:cs typeface="2  Lotus" pitchFamily="2" charset="-78"/>
              </a:rPr>
              <a:t>ریوی</a:t>
            </a:r>
            <a:endParaRPr lang="en-US" sz="2400">
              <a:cs typeface="2  Lotus"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092005033"/>
              </p:ext>
            </p:extLst>
          </p:nvPr>
        </p:nvGraphicFramePr>
        <p:xfrm>
          <a:off x="1187624" y="701000"/>
          <a:ext cx="6096000" cy="4998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fa-IR" sz="2000" smtClean="0">
                          <a:cs typeface="Lotus" pitchFamily="2" charset="-78"/>
                        </a:rPr>
                        <a:t>مکانیابی</a:t>
                      </a:r>
                      <a:r>
                        <a:rPr lang="fa-IR" sz="2000" baseline="0" smtClean="0">
                          <a:cs typeface="Lotus" pitchFamily="2" charset="-78"/>
                        </a:rPr>
                        <a:t> و طراحی فضا</a:t>
                      </a:r>
                      <a:endParaRPr lang="en-US" sz="2000">
                        <a:cs typeface="Lotus" pitchFamily="2" charset="-78"/>
                      </a:endParaRPr>
                    </a:p>
                  </a:txBody>
                  <a:tcPr/>
                </a:tc>
                <a:tc>
                  <a:txBody>
                    <a:bodyPr/>
                    <a:lstStyle/>
                    <a:p>
                      <a:pPr algn="ctr"/>
                      <a:r>
                        <a:rPr lang="fa-IR" sz="2000" smtClean="0">
                          <a:cs typeface="Lotus" pitchFamily="2" charset="-78"/>
                        </a:rPr>
                        <a:t>ابعاد</a:t>
                      </a:r>
                      <a:endParaRPr lang="en-US" sz="2000">
                        <a:cs typeface="Lotus" pitchFamily="2" charset="-78"/>
                      </a:endParaRPr>
                    </a:p>
                  </a:txBody>
                  <a:tcPr/>
                </a:tc>
                <a:tc>
                  <a:txBody>
                    <a:bodyPr/>
                    <a:lstStyle/>
                    <a:p>
                      <a:pPr algn="ctr"/>
                      <a:r>
                        <a:rPr lang="fa-IR" sz="2000" smtClean="0">
                          <a:cs typeface="Lotus" pitchFamily="2" charset="-78"/>
                        </a:rPr>
                        <a:t>نام فضا</a:t>
                      </a:r>
                      <a:endParaRPr lang="en-US" sz="2000">
                        <a:cs typeface="Lotus" pitchFamily="2" charset="-78"/>
                      </a:endParaRPr>
                    </a:p>
                  </a:txBody>
                  <a:tcPr/>
                </a:tc>
                <a:extLst>
                  <a:ext uri="{0D108BD9-81ED-4DB2-BD59-A6C34878D82A}">
                    <a16:rowId xmlns:a16="http://schemas.microsoft.com/office/drawing/2014/main" xmlns="" val="10000"/>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18=3*6</a:t>
                      </a:r>
                      <a:endParaRPr lang="en-US" sz="2000">
                        <a:cs typeface="Lotus" pitchFamily="2" charset="-78"/>
                      </a:endParaRPr>
                    </a:p>
                  </a:txBody>
                  <a:tcPr/>
                </a:tc>
                <a:tc>
                  <a:txBody>
                    <a:bodyPr/>
                    <a:lstStyle/>
                    <a:p>
                      <a:pPr algn="ctr"/>
                      <a:r>
                        <a:rPr lang="fa-IR" sz="2000" smtClean="0">
                          <a:cs typeface="Lotus" pitchFamily="2" charset="-78"/>
                        </a:rPr>
                        <a:t>مطب</a:t>
                      </a:r>
                      <a:r>
                        <a:rPr lang="fa-IR" sz="2000" baseline="0" smtClean="0">
                          <a:cs typeface="Lotus" pitchFamily="2" charset="-78"/>
                        </a:rPr>
                        <a:t> چشم پزشکی</a:t>
                      </a:r>
                      <a:endParaRPr lang="en-US" sz="2000">
                        <a:cs typeface="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2000" smtClean="0">
                          <a:cs typeface="Lotus" pitchFamily="2" charset="-78"/>
                        </a:rPr>
                        <a:t>نور اتاق باید قابل تنظیم باشد</a:t>
                      </a:r>
                      <a:endParaRPr lang="en-US" sz="2000">
                        <a:cs typeface="Lotus" pitchFamily="2" charset="-78"/>
                      </a:endParaRPr>
                    </a:p>
                  </a:txBody>
                  <a:tcPr/>
                </a:tc>
                <a:tc>
                  <a:txBody>
                    <a:bodyPr/>
                    <a:lstStyle/>
                    <a:p>
                      <a:pPr algn="ctr"/>
                      <a:r>
                        <a:rPr lang="fa-IR" sz="2000" smtClean="0">
                          <a:cs typeface="Lotus" pitchFamily="2" charset="-78"/>
                        </a:rPr>
                        <a:t>15/84=6/6*2/4</a:t>
                      </a:r>
                      <a:endParaRPr lang="en-US" sz="2000">
                        <a:cs typeface="Lotus" pitchFamily="2" charset="-78"/>
                      </a:endParaRPr>
                    </a:p>
                  </a:txBody>
                  <a:tcPr/>
                </a:tc>
                <a:tc>
                  <a:txBody>
                    <a:bodyPr/>
                    <a:lstStyle/>
                    <a:p>
                      <a:pPr algn="ctr"/>
                      <a:r>
                        <a:rPr lang="fa-IR" sz="2000" smtClean="0">
                          <a:cs typeface="Lotus" pitchFamily="2" charset="-78"/>
                        </a:rPr>
                        <a:t>اتاق تعیین انکسار دید</a:t>
                      </a:r>
                      <a:endParaRPr lang="en-US" sz="2000">
                        <a:cs typeface="Lotus" pitchFamily="2" charset="-78"/>
                      </a:endParaRPr>
                    </a:p>
                  </a:txBody>
                  <a:tcPr/>
                </a:tc>
                <a:extLst>
                  <a:ext uri="{0D108BD9-81ED-4DB2-BD59-A6C34878D82A}">
                    <a16:rowId xmlns:a16="http://schemas.microsoft.com/office/drawing/2014/main" xmlns="" val="10002"/>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9=3*3</a:t>
                      </a:r>
                      <a:endParaRPr lang="en-US" sz="2000">
                        <a:cs typeface="Lotus" pitchFamily="2" charset="-78"/>
                      </a:endParaRPr>
                    </a:p>
                  </a:txBody>
                  <a:tcPr/>
                </a:tc>
                <a:tc>
                  <a:txBody>
                    <a:bodyPr/>
                    <a:lstStyle/>
                    <a:p>
                      <a:pPr algn="ctr"/>
                      <a:r>
                        <a:rPr lang="fa-IR" sz="2000" smtClean="0">
                          <a:cs typeface="Lotus" pitchFamily="2" charset="-78"/>
                        </a:rPr>
                        <a:t>اتاق مشاوره</a:t>
                      </a:r>
                      <a:endParaRPr lang="en-US" sz="2000">
                        <a:cs typeface="Lotus" pitchFamily="2" charset="-78"/>
                      </a:endParaRPr>
                    </a:p>
                  </a:txBody>
                  <a:tcPr/>
                </a:tc>
                <a:extLst>
                  <a:ext uri="{0D108BD9-81ED-4DB2-BD59-A6C34878D82A}">
                    <a16:rowId xmlns:a16="http://schemas.microsoft.com/office/drawing/2014/main" xmlns="" val="10003"/>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15</a:t>
                      </a:r>
                      <a:endParaRPr lang="en-US" sz="2000">
                        <a:cs typeface="Lotus" pitchFamily="2" charset="-78"/>
                      </a:endParaRPr>
                    </a:p>
                  </a:txBody>
                  <a:tcPr/>
                </a:tc>
                <a:tc>
                  <a:txBody>
                    <a:bodyPr/>
                    <a:lstStyle/>
                    <a:p>
                      <a:pPr algn="ctr"/>
                      <a:r>
                        <a:rPr lang="fa-IR" sz="2000" smtClean="0">
                          <a:cs typeface="Lotus" pitchFamily="2" charset="-78"/>
                        </a:rPr>
                        <a:t>انتظار</a:t>
                      </a:r>
                      <a:r>
                        <a:rPr lang="fa-IR" sz="2000" baseline="0" smtClean="0">
                          <a:cs typeface="Lotus" pitchFamily="2" charset="-78"/>
                        </a:rPr>
                        <a:t> فرعی بیمار</a:t>
                      </a:r>
                      <a:endParaRPr lang="en-US" sz="2000">
                        <a:cs typeface="Lotus" pitchFamily="2" charset="-78"/>
                      </a:endParaRPr>
                    </a:p>
                  </a:txBody>
                  <a:tcPr/>
                </a:tc>
                <a:extLst>
                  <a:ext uri="{0D108BD9-81ED-4DB2-BD59-A6C34878D82A}">
                    <a16:rowId xmlns:a16="http://schemas.microsoft.com/office/drawing/2014/main" xmlns="" val="10004"/>
                  </a:ext>
                </a:extLst>
              </a:tr>
              <a:tr h="370840">
                <a:tc>
                  <a:txBody>
                    <a:bodyPr/>
                    <a:lstStyle/>
                    <a:p>
                      <a:pPr algn="ctr"/>
                      <a:r>
                        <a:rPr lang="fa-IR" sz="2000" smtClean="0">
                          <a:cs typeface="Lotus" pitchFamily="2" charset="-78"/>
                        </a:rPr>
                        <a:t>شامل اتاق معاینه و مصاحبه</a:t>
                      </a:r>
                    </a:p>
                    <a:p>
                      <a:pPr algn="ctr"/>
                      <a:r>
                        <a:rPr lang="fa-IR" sz="2000" smtClean="0">
                          <a:cs typeface="Lotus" pitchFamily="2" charset="-78"/>
                        </a:rPr>
                        <a:t>این فضا باید با فضاهای زیر در ارتباط باشد</a:t>
                      </a:r>
                    </a:p>
                    <a:p>
                      <a:pPr algn="ctr"/>
                      <a:r>
                        <a:rPr lang="fa-IR" sz="2000" smtClean="0">
                          <a:cs typeface="Lotus" pitchFamily="2" charset="-78"/>
                        </a:rPr>
                        <a:t>اسپیرومتری</a:t>
                      </a:r>
                    </a:p>
                    <a:p>
                      <a:pPr algn="ctr"/>
                      <a:r>
                        <a:rPr lang="fa-IR" sz="2000" smtClean="0">
                          <a:cs typeface="Lotus" pitchFamily="2" charset="-78"/>
                        </a:rPr>
                        <a:t>برونوسکپی</a:t>
                      </a:r>
                    </a:p>
                    <a:p>
                      <a:pPr algn="ctr"/>
                      <a:endParaRPr lang="fa-IR" sz="2000" smtClean="0">
                        <a:cs typeface="Lotus" pitchFamily="2" charset="-78"/>
                      </a:endParaRPr>
                    </a:p>
                    <a:p>
                      <a:pPr algn="ctr"/>
                      <a:endParaRPr lang="en-US" sz="2000">
                        <a:cs typeface="Lotus" pitchFamily="2" charset="-78"/>
                      </a:endParaRPr>
                    </a:p>
                  </a:txBody>
                  <a:tcPr/>
                </a:tc>
                <a:tc>
                  <a:txBody>
                    <a:bodyPr/>
                    <a:lstStyle/>
                    <a:p>
                      <a:pPr algn="ctr"/>
                      <a:r>
                        <a:rPr lang="fa-IR" sz="2000" smtClean="0">
                          <a:cs typeface="Lotus" pitchFamily="2" charset="-78"/>
                        </a:rPr>
                        <a:t>18=3*6</a:t>
                      </a:r>
                      <a:endParaRPr lang="en-US" sz="2000">
                        <a:cs typeface="Lotus" pitchFamily="2" charset="-78"/>
                      </a:endParaRPr>
                    </a:p>
                  </a:txBody>
                  <a:tcPr/>
                </a:tc>
                <a:tc>
                  <a:txBody>
                    <a:bodyPr/>
                    <a:lstStyle/>
                    <a:p>
                      <a:pPr algn="ctr"/>
                      <a:r>
                        <a:rPr lang="fa-IR" sz="2000" smtClean="0">
                          <a:cs typeface="Lotus" pitchFamily="2" charset="-78"/>
                        </a:rPr>
                        <a:t>مطب ریوی</a:t>
                      </a:r>
                      <a:endParaRPr lang="en-US" sz="2000">
                        <a:cs typeface="Lotus" pitchFamily="2" charset="-78"/>
                      </a:endParaRPr>
                    </a:p>
                  </a:txBody>
                  <a:tcPr/>
                </a:tc>
                <a:extLst>
                  <a:ext uri="{0D108BD9-81ED-4DB2-BD59-A6C34878D82A}">
                    <a16:rowId xmlns:a16="http://schemas.microsoft.com/office/drawing/2014/main" xmlns="" val="10005"/>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15</a:t>
                      </a:r>
                      <a:endParaRPr lang="en-US" sz="2000">
                        <a:cs typeface="Lotus" pitchFamily="2" charset="-78"/>
                      </a:endParaRPr>
                    </a:p>
                  </a:txBody>
                  <a:tcPr/>
                </a:tc>
                <a:tc>
                  <a:txBody>
                    <a:bodyPr/>
                    <a:lstStyle/>
                    <a:p>
                      <a:pPr algn="ctr"/>
                      <a:r>
                        <a:rPr lang="fa-IR" sz="2000" smtClean="0">
                          <a:cs typeface="Lotus" pitchFamily="2" charset="-78"/>
                        </a:rPr>
                        <a:t>انتظار فرعی بیمار</a:t>
                      </a:r>
                      <a:endParaRPr lang="en-US" sz="2000">
                        <a:cs typeface="Lotus" pitchFamily="2" charset="-78"/>
                      </a:endParaRPr>
                    </a:p>
                  </a:txBody>
                  <a:tcPr/>
                </a:tc>
                <a:extLst>
                  <a:ext uri="{0D108BD9-81ED-4DB2-BD59-A6C34878D82A}">
                    <a16:rowId xmlns:a16="http://schemas.microsoft.com/office/drawing/2014/main" xmlns="" val="10006"/>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12/6=4/2*3</a:t>
                      </a:r>
                      <a:endParaRPr lang="en-US" sz="2000">
                        <a:cs typeface="Lotus" pitchFamily="2" charset="-78"/>
                      </a:endParaRPr>
                    </a:p>
                  </a:txBody>
                  <a:tcPr/>
                </a:tc>
                <a:tc>
                  <a:txBody>
                    <a:bodyPr/>
                    <a:lstStyle/>
                    <a:p>
                      <a:pPr algn="ctr"/>
                      <a:r>
                        <a:rPr lang="fa-IR" sz="2000" smtClean="0">
                          <a:cs typeface="Lotus" pitchFamily="2" charset="-78"/>
                        </a:rPr>
                        <a:t>اتاق برونوسکپی</a:t>
                      </a:r>
                      <a:endParaRPr lang="en-US" sz="2000">
                        <a:cs typeface="Lotus" pitchFamily="2" charset="-78"/>
                      </a:endParaRPr>
                    </a:p>
                  </a:txBody>
                  <a:tcPr/>
                </a:tc>
                <a:extLst>
                  <a:ext uri="{0D108BD9-81ED-4DB2-BD59-A6C34878D82A}">
                    <a16:rowId xmlns:a16="http://schemas.microsoft.com/office/drawing/2014/main" xmlns="" val="10007"/>
                  </a:ext>
                </a:extLst>
              </a:tr>
            </a:tbl>
          </a:graphicData>
        </a:graphic>
      </p:graphicFrame>
      <p:sp>
        <p:nvSpPr>
          <p:cNvPr id="5" name="Rounded Rectangle 4"/>
          <p:cNvSpPr/>
          <p:nvPr/>
        </p:nvSpPr>
        <p:spPr>
          <a:xfrm>
            <a:off x="7477797" y="1196752"/>
            <a:ext cx="108012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2  Lotus" pitchFamily="2" charset="-78"/>
              </a:rPr>
              <a:t>قسمت چشم پزشکی</a:t>
            </a:r>
            <a:endParaRPr lang="en-US" sz="2400">
              <a:cs typeface="2  Lotus" pitchFamily="2" charset="-78"/>
            </a:endParaRPr>
          </a:p>
        </p:txBody>
      </p:sp>
    </p:spTree>
    <p:extLst>
      <p:ext uri="{BB962C8B-B14F-4D97-AF65-F5344CB8AC3E}">
        <p14:creationId xmlns:p14="http://schemas.microsoft.com/office/powerpoint/2010/main" val="2564155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Dodecagon 2"/>
          <p:cNvSpPr/>
          <p:nvPr/>
        </p:nvSpPr>
        <p:spPr>
          <a:xfrm>
            <a:off x="3357554" y="785794"/>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اتاق معاینه</a:t>
            </a:r>
            <a:endParaRPr lang="en-US" sz="2800" dirty="0">
              <a:ln>
                <a:solidFill>
                  <a:srgbClr val="A379BB">
                    <a:lumMod val="75000"/>
                  </a:srgbClr>
                </a:solidFill>
              </a:ln>
              <a:solidFill>
                <a:srgbClr val="A379BB">
                  <a:lumMod val="50000"/>
                </a:srgbClr>
              </a:solidFill>
            </a:endParaRPr>
          </a:p>
        </p:txBody>
      </p:sp>
      <p:sp>
        <p:nvSpPr>
          <p:cNvPr id="4" name="Dodecagon 3"/>
          <p:cNvSpPr/>
          <p:nvPr/>
        </p:nvSpPr>
        <p:spPr>
          <a:xfrm>
            <a:off x="1071538" y="1857364"/>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خدمات</a:t>
            </a:r>
            <a:endParaRPr lang="en-US" sz="2800" dirty="0">
              <a:ln>
                <a:solidFill>
                  <a:srgbClr val="A379BB">
                    <a:lumMod val="75000"/>
                  </a:srgbClr>
                </a:solidFill>
              </a:ln>
              <a:solidFill>
                <a:srgbClr val="A379BB">
                  <a:lumMod val="50000"/>
                </a:srgbClr>
              </a:solidFill>
            </a:endParaRPr>
          </a:p>
        </p:txBody>
      </p:sp>
      <p:sp>
        <p:nvSpPr>
          <p:cNvPr id="5" name="Dodecagon 4"/>
          <p:cNvSpPr/>
          <p:nvPr/>
        </p:nvSpPr>
        <p:spPr>
          <a:xfrm>
            <a:off x="1071538" y="3429000"/>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پذیرش</a:t>
            </a:r>
            <a:endParaRPr lang="en-US" sz="2800" dirty="0">
              <a:ln>
                <a:solidFill>
                  <a:srgbClr val="A379BB">
                    <a:lumMod val="75000"/>
                  </a:srgbClr>
                </a:solidFill>
              </a:ln>
              <a:solidFill>
                <a:srgbClr val="A379BB">
                  <a:lumMod val="50000"/>
                </a:srgbClr>
              </a:solidFill>
            </a:endParaRPr>
          </a:p>
        </p:txBody>
      </p:sp>
      <p:sp>
        <p:nvSpPr>
          <p:cNvPr id="6" name="Dodecagon 5"/>
          <p:cNvSpPr/>
          <p:nvPr/>
        </p:nvSpPr>
        <p:spPr>
          <a:xfrm>
            <a:off x="6000760" y="2786058"/>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smtClean="0">
                <a:ln>
                  <a:solidFill>
                    <a:srgbClr val="A379BB">
                      <a:lumMod val="75000"/>
                    </a:srgbClr>
                  </a:solidFill>
                </a:ln>
                <a:solidFill>
                  <a:srgbClr val="A379BB">
                    <a:lumMod val="50000"/>
                  </a:srgbClr>
                </a:solidFill>
              </a:rPr>
              <a:t>اتاق مشاوره</a:t>
            </a:r>
            <a:endParaRPr lang="en-US" sz="2400" dirty="0">
              <a:ln>
                <a:solidFill>
                  <a:srgbClr val="A379BB">
                    <a:lumMod val="75000"/>
                  </a:srgbClr>
                </a:solidFill>
              </a:ln>
              <a:solidFill>
                <a:srgbClr val="A379BB">
                  <a:lumMod val="50000"/>
                </a:srgbClr>
              </a:solidFill>
            </a:endParaRPr>
          </a:p>
        </p:txBody>
      </p:sp>
      <p:sp>
        <p:nvSpPr>
          <p:cNvPr id="7" name="Dodecagon 6"/>
          <p:cNvSpPr/>
          <p:nvPr/>
        </p:nvSpPr>
        <p:spPr>
          <a:xfrm>
            <a:off x="3428992" y="4643446"/>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ln>
                  <a:solidFill>
                    <a:srgbClr val="A379BB">
                      <a:lumMod val="75000"/>
                    </a:srgbClr>
                  </a:solidFill>
                </a:ln>
                <a:solidFill>
                  <a:srgbClr val="A379BB">
                    <a:lumMod val="50000"/>
                  </a:srgbClr>
                </a:solidFill>
              </a:rPr>
              <a:t>اتاق تعیین انکسار دید</a:t>
            </a:r>
            <a:endParaRPr lang="en-US" dirty="0">
              <a:ln>
                <a:solidFill>
                  <a:srgbClr val="A379BB">
                    <a:lumMod val="75000"/>
                  </a:srgbClr>
                </a:solidFill>
              </a:ln>
              <a:solidFill>
                <a:srgbClr val="A379BB">
                  <a:lumMod val="50000"/>
                </a:srgbClr>
              </a:solidFill>
            </a:endParaRPr>
          </a:p>
        </p:txBody>
      </p:sp>
      <p:sp>
        <p:nvSpPr>
          <p:cNvPr id="8" name="Oval 7"/>
          <p:cNvSpPr/>
          <p:nvPr/>
        </p:nvSpPr>
        <p:spPr>
          <a:xfrm>
            <a:off x="3143240" y="2786058"/>
            <a:ext cx="1928826"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prstClr val="black"/>
                </a:solidFill>
              </a:rPr>
              <a:t>چشم پزشکی</a:t>
            </a:r>
            <a:endParaRPr lang="en-US" sz="2800" dirty="0">
              <a:ln>
                <a:solidFill>
                  <a:srgbClr val="A379BB">
                    <a:lumMod val="75000"/>
                  </a:srgbClr>
                </a:solidFill>
              </a:ln>
              <a:solidFill>
                <a:prstClr val="black"/>
              </a:solidFill>
            </a:endParaRPr>
          </a:p>
        </p:txBody>
      </p:sp>
      <p:sp>
        <p:nvSpPr>
          <p:cNvPr id="10" name="Left-Up Arrow 9"/>
          <p:cNvSpPr/>
          <p:nvPr/>
        </p:nvSpPr>
        <p:spPr>
          <a:xfrm>
            <a:off x="2571736" y="3714752"/>
            <a:ext cx="1143008" cy="500066"/>
          </a:xfrm>
          <a:prstGeom prst="leftUpArrow">
            <a:avLst>
              <a:gd name="adj1" fmla="val 19459"/>
              <a:gd name="adj2" fmla="val 25000"/>
              <a:gd name="adj3" fmla="val 25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rot="5400000">
            <a:off x="3714742" y="4143381"/>
            <a:ext cx="857258" cy="142875"/>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rot="16200000">
            <a:off x="3679025" y="2250273"/>
            <a:ext cx="92869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5072066" y="3286124"/>
            <a:ext cx="928694" cy="123828"/>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Left-Up Arrow 14"/>
          <p:cNvSpPr/>
          <p:nvPr/>
        </p:nvSpPr>
        <p:spPr>
          <a:xfrm rot="16368652">
            <a:off x="2871967" y="1888125"/>
            <a:ext cx="660970" cy="1230499"/>
          </a:xfrm>
          <a:prstGeom prst="leftUpArrow">
            <a:avLst>
              <a:gd name="adj1" fmla="val 14594"/>
              <a:gd name="adj2" fmla="val 22740"/>
              <a:gd name="adj3" fmla="val 2206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929190" y="285728"/>
            <a:ext cx="3929090"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چشم پزشکی:</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18" name="TextBox 17"/>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19" name="Left-Right Arrow 18"/>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Left-Right Arrow 19"/>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Right Arrow 20"/>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8015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38140590"/>
              </p:ext>
            </p:extLst>
          </p:nvPr>
        </p:nvGraphicFramePr>
        <p:xfrm>
          <a:off x="1259632" y="332656"/>
          <a:ext cx="6528048" cy="628420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xmlns="" val="20000"/>
                    </a:ext>
                  </a:extLst>
                </a:gridCol>
                <a:gridCol w="1831752">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432048">
                <a:tc>
                  <a:txBody>
                    <a:bodyPr/>
                    <a:lstStyle/>
                    <a:p>
                      <a:pPr algn="ctr"/>
                      <a:r>
                        <a:rPr lang="fa-IR" sz="1800" smtClean="0">
                          <a:cs typeface="Lotus" pitchFamily="2" charset="-78"/>
                        </a:rPr>
                        <a:t>مکانیابی</a:t>
                      </a:r>
                      <a:r>
                        <a:rPr lang="fa-IR" sz="1800" baseline="0" smtClean="0">
                          <a:cs typeface="Lotus" pitchFamily="2" charset="-78"/>
                        </a:rPr>
                        <a:t> و طراحی فضا</a:t>
                      </a:r>
                      <a:endParaRPr lang="en-US" sz="1800">
                        <a:cs typeface="Lotus" pitchFamily="2" charset="-78"/>
                      </a:endParaRPr>
                    </a:p>
                  </a:txBody>
                  <a:tcPr/>
                </a:tc>
                <a:tc>
                  <a:txBody>
                    <a:bodyPr/>
                    <a:lstStyle/>
                    <a:p>
                      <a:pPr algn="ctr"/>
                      <a:r>
                        <a:rPr lang="fa-IR" sz="1800" smtClean="0">
                          <a:cs typeface="Lotus" pitchFamily="2" charset="-78"/>
                        </a:rPr>
                        <a:t>ابعاد</a:t>
                      </a:r>
                      <a:endParaRPr lang="en-US" sz="1800">
                        <a:cs typeface="Lotus" pitchFamily="2" charset="-78"/>
                      </a:endParaRPr>
                    </a:p>
                  </a:txBody>
                  <a:tcPr/>
                </a:tc>
                <a:tc>
                  <a:txBody>
                    <a:bodyPr/>
                    <a:lstStyle/>
                    <a:p>
                      <a:pPr algn="ctr"/>
                      <a:r>
                        <a:rPr lang="fa-IR" sz="1800" smtClean="0">
                          <a:cs typeface="Lotus" pitchFamily="2" charset="-78"/>
                        </a:rPr>
                        <a:t>نام فضا</a:t>
                      </a:r>
                      <a:endParaRPr lang="en-US" sz="1800">
                        <a:cs typeface="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1800" smtClean="0">
                          <a:cs typeface="Lotus" pitchFamily="2" charset="-78"/>
                        </a:rPr>
                        <a:t>فضاي آزمايشگاه ریوي بستگي</a:t>
                      </a:r>
                    </a:p>
                    <a:p>
                      <a:pPr algn="ctr"/>
                      <a:r>
                        <a:rPr lang="fa-IR" sz="1800" smtClean="0">
                          <a:cs typeface="Lotus" pitchFamily="2" charset="-78"/>
                        </a:rPr>
                        <a:t>کاملي به اندازه تجهيزات آن</a:t>
                      </a:r>
                    </a:p>
                    <a:p>
                      <a:pPr algn="ctr"/>
                      <a:r>
                        <a:rPr lang="fa-IR" sz="1800" smtClean="0">
                          <a:cs typeface="Lotus" pitchFamily="2" charset="-78"/>
                        </a:rPr>
                        <a:t>دارد . اگر درون آزمايشگاه</a:t>
                      </a:r>
                    </a:p>
                    <a:p>
                      <a:pPr algn="ctr"/>
                      <a:r>
                        <a:rPr lang="fa-IR" sz="1800" smtClean="0">
                          <a:cs typeface="Lotus" pitchFamily="2" charset="-78"/>
                        </a:rPr>
                        <a:t>ريوي کار تنفس درماني هم انجام</a:t>
                      </a:r>
                    </a:p>
                    <a:p>
                      <a:pPr algn="ctr"/>
                      <a:r>
                        <a:rPr lang="fa-IR" sz="1800" smtClean="0">
                          <a:cs typeface="Lotus" pitchFamily="2" charset="-78"/>
                        </a:rPr>
                        <a:t>شود ، همچنین فضاي تشخيصي</a:t>
                      </a:r>
                    </a:p>
                    <a:p>
                      <a:pPr algn="ctr"/>
                      <a:r>
                        <a:rPr lang="fa-IR" sz="1800" smtClean="0">
                          <a:cs typeface="Lotus" pitchFamily="2" charset="-78"/>
                        </a:rPr>
                        <a:t>بيماريهاي قلبي نيز در مجموعه</a:t>
                      </a:r>
                    </a:p>
                    <a:p>
                      <a:pPr algn="ctr"/>
                      <a:r>
                        <a:rPr lang="fa-IR" sz="1800" smtClean="0">
                          <a:cs typeface="Lotus" pitchFamily="2" charset="-78"/>
                        </a:rPr>
                        <a:t>درمانگاه وجود داشته باشد ميتوان اين مجموعه را تحت عنوان</a:t>
                      </a:r>
                    </a:p>
                    <a:p>
                      <a:pPr algn="ctr"/>
                      <a:r>
                        <a:rPr lang="fa-IR" sz="1800" smtClean="0">
                          <a:cs typeface="Lotus" pitchFamily="2" charset="-78"/>
                        </a:rPr>
                        <a:t>آزمايشگاه قلبي ريوي ناميد که</a:t>
                      </a:r>
                    </a:p>
                    <a:p>
                      <a:pPr algn="ctr"/>
                      <a:r>
                        <a:rPr lang="fa-IR" sz="1800" smtClean="0">
                          <a:cs typeface="Lotus" pitchFamily="2" charset="-78"/>
                        </a:rPr>
                        <a:t>در آن تستهاي عملکردي ،</a:t>
                      </a:r>
                    </a:p>
                    <a:p>
                      <a:pPr algn="ctr"/>
                      <a:r>
                        <a:rPr lang="fa-IR" sz="1800" smtClean="0">
                          <a:cs typeface="Lotus" pitchFamily="2" charset="-78"/>
                        </a:rPr>
                        <a:t>تهويه درماني و کارهاي قلبي</a:t>
                      </a:r>
                    </a:p>
                    <a:p>
                      <a:pPr algn="ctr"/>
                      <a:r>
                        <a:rPr lang="fa-IR" sz="1800" smtClean="0">
                          <a:cs typeface="Lotus" pitchFamily="2" charset="-78"/>
                        </a:rPr>
                        <a:t>ريوي انجام ميشود درصورتيکه براي همه تجهيزات يک</a:t>
                      </a:r>
                    </a:p>
                    <a:p>
                      <a:pPr algn="ctr"/>
                      <a:r>
                        <a:rPr lang="fa-IR" sz="1800" smtClean="0">
                          <a:cs typeface="Lotus" pitchFamily="2" charset="-78"/>
                        </a:rPr>
                        <a:t>اتاق بزرگ در نظر گرفته شود</a:t>
                      </a:r>
                    </a:p>
                    <a:p>
                      <a:pPr algn="ctr"/>
                      <a:r>
                        <a:rPr lang="fa-IR" sz="1800" smtClean="0">
                          <a:cs typeface="Lotus" pitchFamily="2" charset="-78"/>
                        </a:rPr>
                        <a:t>بايد فضاها را توسط پرده ياپارتيشن از هم جدا کرد . در</a:t>
                      </a:r>
                    </a:p>
                    <a:p>
                      <a:pPr algn="ctr"/>
                      <a:r>
                        <a:rPr lang="fa-IR" sz="1800" smtClean="0">
                          <a:cs typeface="Lotus" pitchFamily="2" charset="-78"/>
                        </a:rPr>
                        <a:t>صورتيکه برا ي فضاي آزمايشگاه</a:t>
                      </a:r>
                    </a:p>
                    <a:p>
                      <a:pPr algn="ctr"/>
                      <a:r>
                        <a:rPr lang="fa-IR" sz="1800" smtClean="0">
                          <a:cs typeface="Lotus" pitchFamily="2" charset="-78"/>
                        </a:rPr>
                        <a:t>قلبي ر يوي پنجره در نظر گرفته</a:t>
                      </a:r>
                    </a:p>
                    <a:p>
                      <a:pPr algn="ctr"/>
                      <a:r>
                        <a:rPr lang="fa-IR" sz="1800" smtClean="0">
                          <a:cs typeface="Lotus" pitchFamily="2" charset="-78"/>
                        </a:rPr>
                        <a:t>شود بسیار مطلوب است ولي در</a:t>
                      </a:r>
                    </a:p>
                    <a:p>
                      <a:pPr algn="ctr"/>
                      <a:r>
                        <a:rPr lang="fa-IR" sz="1800" smtClean="0">
                          <a:cs typeface="Lotus" pitchFamily="2" charset="-78"/>
                        </a:rPr>
                        <a:t>نظر گرفتن پنجره براي ا ين فضا</a:t>
                      </a:r>
                    </a:p>
                    <a:p>
                      <a:pPr algn="ctr"/>
                      <a:r>
                        <a:rPr lang="fa-IR" sz="1800" smtClean="0">
                          <a:cs typeface="Lotus" pitchFamily="2" charset="-78"/>
                        </a:rPr>
                        <a:t>ضروري نيست</a:t>
                      </a:r>
                      <a:endParaRPr lang="en-US" sz="1800">
                        <a:cs typeface="Lotus" pitchFamily="2" charset="-78"/>
                      </a:endParaRPr>
                    </a:p>
                  </a:txBody>
                  <a:tcPr/>
                </a:tc>
                <a:tc>
                  <a:txBody>
                    <a:bodyPr/>
                    <a:lstStyle/>
                    <a:p>
                      <a:pPr algn="ctr"/>
                      <a:r>
                        <a:rPr lang="fa-IR" sz="1800" smtClean="0">
                          <a:cs typeface="Lotus" pitchFamily="2" charset="-78"/>
                        </a:rPr>
                        <a:t>12/6=4/2*3</a:t>
                      </a:r>
                      <a:endParaRPr lang="en-US" sz="1800">
                        <a:cs typeface="Lotus" pitchFamily="2" charset="-78"/>
                      </a:endParaRPr>
                    </a:p>
                  </a:txBody>
                  <a:tcPr/>
                </a:tc>
                <a:tc>
                  <a:txBody>
                    <a:bodyPr/>
                    <a:lstStyle/>
                    <a:p>
                      <a:pPr algn="ctr"/>
                      <a:r>
                        <a:rPr lang="fa-IR" sz="1800" smtClean="0">
                          <a:cs typeface="Lotus" pitchFamily="2" charset="-78"/>
                        </a:rPr>
                        <a:t>اتاق تست ريوي</a:t>
                      </a:r>
                    </a:p>
                    <a:p>
                      <a:pPr algn="ctr"/>
                      <a:r>
                        <a:rPr lang="fa-IR" sz="1800" smtClean="0">
                          <a:cs typeface="Lotus" pitchFamily="2" charset="-78"/>
                        </a:rPr>
                        <a:t>اسپيرومتري</a:t>
                      </a:r>
                      <a:endParaRPr lang="en-US" sz="1800">
                        <a:cs typeface="Lotus" pitchFamily="2" charset="-78"/>
                      </a:endParaRPr>
                    </a:p>
                  </a:txBody>
                  <a:tcPr/>
                </a:tc>
                <a:extLst>
                  <a:ext uri="{0D108BD9-81ED-4DB2-BD59-A6C34878D82A}">
                    <a16:rowId xmlns:a16="http://schemas.microsoft.com/office/drawing/2014/main" xmlns="" val="10001"/>
                  </a:ext>
                </a:extLst>
              </a:tr>
            </a:tbl>
          </a:graphicData>
        </a:graphic>
      </p:graphicFrame>
      <p:sp>
        <p:nvSpPr>
          <p:cNvPr id="4" name="Rounded Rectangle 3"/>
          <p:cNvSpPr/>
          <p:nvPr/>
        </p:nvSpPr>
        <p:spPr>
          <a:xfrm>
            <a:off x="7886113" y="764704"/>
            <a:ext cx="1008112"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2  Lotus" pitchFamily="2" charset="-78"/>
              </a:rPr>
              <a:t>قسمت</a:t>
            </a:r>
          </a:p>
          <a:p>
            <a:pPr algn="ctr"/>
            <a:r>
              <a:rPr lang="fa-IR" sz="2400" smtClean="0">
                <a:cs typeface="2  Lotus" pitchFamily="2" charset="-78"/>
              </a:rPr>
              <a:t>ریوی</a:t>
            </a:r>
            <a:endParaRPr lang="en-US" sz="2400">
              <a:cs typeface="2  Lotus" pitchFamily="2" charset="-78"/>
            </a:endParaRPr>
          </a:p>
        </p:txBody>
      </p:sp>
    </p:spTree>
    <p:extLst>
      <p:ext uri="{BB962C8B-B14F-4D97-AF65-F5344CB8AC3E}">
        <p14:creationId xmlns:p14="http://schemas.microsoft.com/office/powerpoint/2010/main" val="6780710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4735091"/>
              </p:ext>
            </p:extLst>
          </p:nvPr>
        </p:nvGraphicFramePr>
        <p:xfrm>
          <a:off x="971600" y="974886"/>
          <a:ext cx="6552728" cy="332232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tblGrid>
              <a:tr h="0">
                <a:tc>
                  <a:txBody>
                    <a:bodyPr/>
                    <a:lstStyle/>
                    <a:p>
                      <a:pPr algn="ctr"/>
                      <a:r>
                        <a:rPr lang="fa-IR" sz="2000" smtClean="0">
                          <a:cs typeface="Lotus" pitchFamily="2" charset="-78"/>
                        </a:rPr>
                        <a:t>مکانیابی</a:t>
                      </a:r>
                      <a:r>
                        <a:rPr lang="fa-IR" sz="2000" baseline="0" smtClean="0">
                          <a:cs typeface="Lotus" pitchFamily="2" charset="-78"/>
                        </a:rPr>
                        <a:t> و طراحی فضا</a:t>
                      </a:r>
                      <a:endParaRPr lang="en-US" sz="2000">
                        <a:cs typeface="Lotus" pitchFamily="2" charset="-78"/>
                      </a:endParaRPr>
                    </a:p>
                  </a:txBody>
                  <a:tcPr/>
                </a:tc>
                <a:tc>
                  <a:txBody>
                    <a:bodyPr/>
                    <a:lstStyle/>
                    <a:p>
                      <a:pPr algn="ctr"/>
                      <a:r>
                        <a:rPr lang="fa-IR" sz="2000" smtClean="0">
                          <a:cs typeface="Lotus" pitchFamily="2" charset="-78"/>
                        </a:rPr>
                        <a:t>ابعاد</a:t>
                      </a:r>
                      <a:endParaRPr lang="en-US" sz="2000">
                        <a:cs typeface="Lotus" pitchFamily="2" charset="-78"/>
                      </a:endParaRPr>
                    </a:p>
                  </a:txBody>
                  <a:tcPr/>
                </a:tc>
                <a:tc>
                  <a:txBody>
                    <a:bodyPr/>
                    <a:lstStyle/>
                    <a:p>
                      <a:pPr algn="ctr"/>
                      <a:r>
                        <a:rPr lang="fa-IR" sz="2000" smtClean="0">
                          <a:cs typeface="Lotus" pitchFamily="2" charset="-78"/>
                        </a:rPr>
                        <a:t>نام فضا</a:t>
                      </a:r>
                      <a:endParaRPr lang="en-US" sz="2000">
                        <a:cs typeface="Lotus" pitchFamily="2" charset="-78"/>
                      </a:endParaRPr>
                    </a:p>
                  </a:txBody>
                  <a:tcPr/>
                </a:tc>
                <a:extLst>
                  <a:ext uri="{0D108BD9-81ED-4DB2-BD59-A6C34878D82A}">
                    <a16:rowId xmlns:a16="http://schemas.microsoft.com/office/drawing/2014/main" xmlns="" val="10000"/>
                  </a:ext>
                </a:extLst>
              </a:tr>
              <a:tr h="370840">
                <a:tc>
                  <a:txBody>
                    <a:bodyPr/>
                    <a:lstStyle/>
                    <a:p>
                      <a:endParaRPr lang="en-US" sz="2000">
                        <a:cs typeface="Lotus" pitchFamily="2" charset="-78"/>
                      </a:endParaRPr>
                    </a:p>
                  </a:txBody>
                  <a:tcPr/>
                </a:tc>
                <a:tc>
                  <a:txBody>
                    <a:bodyPr/>
                    <a:lstStyle/>
                    <a:p>
                      <a:pPr algn="ctr"/>
                      <a:r>
                        <a:rPr lang="fa-IR" sz="2000" smtClean="0">
                          <a:cs typeface="Lotus" pitchFamily="2" charset="-78"/>
                        </a:rPr>
                        <a:t>18=6*3</a:t>
                      </a:r>
                      <a:endParaRPr lang="en-US" sz="2000">
                        <a:cs typeface="Lotus" pitchFamily="2" charset="-78"/>
                      </a:endParaRPr>
                    </a:p>
                  </a:txBody>
                  <a:tcPr/>
                </a:tc>
                <a:tc>
                  <a:txBody>
                    <a:bodyPr/>
                    <a:lstStyle/>
                    <a:p>
                      <a:pPr algn="ctr"/>
                      <a:r>
                        <a:rPr lang="fa-IR" sz="2000" smtClean="0">
                          <a:cs typeface="Lotus" pitchFamily="2" charset="-78"/>
                        </a:rPr>
                        <a:t>مطب گوارش</a:t>
                      </a:r>
                      <a:endParaRPr lang="en-US" sz="2000">
                        <a:cs typeface="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2000" smtClean="0">
                          <a:cs typeface="Lotus" pitchFamily="2" charset="-78"/>
                        </a:rPr>
                        <a:t>اتاق اندوسکوپي بايد به حد</a:t>
                      </a:r>
                    </a:p>
                    <a:p>
                      <a:pPr algn="ctr"/>
                      <a:r>
                        <a:rPr lang="fa-IR" sz="2000" smtClean="0">
                          <a:cs typeface="Lotus" pitchFamily="2" charset="-78"/>
                        </a:rPr>
                        <a:t>کافي بزرگ باشد تا بتوان درآن</a:t>
                      </a:r>
                    </a:p>
                    <a:p>
                      <a:pPr algn="ctr"/>
                      <a:r>
                        <a:rPr lang="fa-IR" sz="2000" smtClean="0">
                          <a:cs typeface="Lotus" pitchFamily="2" charset="-78"/>
                        </a:rPr>
                        <a:t>ترولي احیاء ترولي اندوسکوپي ،</a:t>
                      </a:r>
                    </a:p>
                    <a:p>
                      <a:pPr algn="ctr"/>
                      <a:r>
                        <a:rPr lang="fa-IR" sz="2000" smtClean="0">
                          <a:cs typeface="Lotus" pitchFamily="2" charset="-78"/>
                        </a:rPr>
                        <a:t>ترولي حمل لوازم تميز و کثيف و</a:t>
                      </a:r>
                    </a:p>
                    <a:p>
                      <a:pPr algn="ctr"/>
                      <a:r>
                        <a:rPr lang="fa-IR" sz="2000" smtClean="0">
                          <a:cs typeface="Lotus" pitchFamily="2" charset="-78"/>
                        </a:rPr>
                        <a:t>لوازم اندوسکوپي را قرار داد</a:t>
                      </a:r>
                    </a:p>
                    <a:p>
                      <a:pPr algn="ctr"/>
                      <a:r>
                        <a:rPr lang="fa-IR" sz="2000" smtClean="0">
                          <a:cs typeface="Lotus" pitchFamily="2" charset="-78"/>
                        </a:rPr>
                        <a:t>يک اتاق اندوسکوپي بزرگ </a:t>
                      </a:r>
                    </a:p>
                    <a:p>
                      <a:pPr algn="ctr"/>
                      <a:r>
                        <a:rPr lang="fa-IR" sz="2000" smtClean="0">
                          <a:cs typeface="Lotus" pitchFamily="2" charset="-78"/>
                        </a:rPr>
                        <a:t>ميتواند مجهز به سيستم راديولوژي</a:t>
                      </a:r>
                    </a:p>
                    <a:p>
                      <a:pPr algn="ctr"/>
                      <a:r>
                        <a:rPr lang="fa-IR" sz="2000" smtClean="0">
                          <a:cs typeface="Lotus" pitchFamily="2" charset="-78"/>
                        </a:rPr>
                        <a:t>باشد. </a:t>
                      </a:r>
                      <a:endParaRPr lang="en-US" sz="2000">
                        <a:cs typeface="Lotus" pitchFamily="2" charset="-78"/>
                      </a:endParaRPr>
                    </a:p>
                  </a:txBody>
                  <a:tcPr/>
                </a:tc>
                <a:tc>
                  <a:txBody>
                    <a:bodyPr/>
                    <a:lstStyle/>
                    <a:p>
                      <a:pPr algn="ctr"/>
                      <a:r>
                        <a:rPr lang="fa-IR" sz="2000" smtClean="0">
                          <a:cs typeface="Lotus" pitchFamily="2" charset="-78"/>
                        </a:rPr>
                        <a:t>25/2=6*4/2</a:t>
                      </a:r>
                      <a:endParaRPr lang="en-US" sz="2000">
                        <a:cs typeface="Lotus" pitchFamily="2" charset="-78"/>
                      </a:endParaRPr>
                    </a:p>
                  </a:txBody>
                  <a:tcPr/>
                </a:tc>
                <a:tc>
                  <a:txBody>
                    <a:bodyPr/>
                    <a:lstStyle/>
                    <a:p>
                      <a:pPr algn="ctr"/>
                      <a:r>
                        <a:rPr lang="fa-IR" sz="2000" smtClean="0">
                          <a:cs typeface="Lotus" pitchFamily="2" charset="-78"/>
                        </a:rPr>
                        <a:t>فضای آندوسکپی</a:t>
                      </a:r>
                      <a:r>
                        <a:rPr lang="fa-IR" sz="2000" baseline="0" smtClean="0">
                          <a:cs typeface="Lotus" pitchFamily="2" charset="-78"/>
                        </a:rPr>
                        <a:t> و کلونوسکپی</a:t>
                      </a:r>
                      <a:endParaRPr lang="en-US" sz="2000">
                        <a:cs typeface="Lotus" pitchFamily="2" charset="-78"/>
                      </a:endParaRPr>
                    </a:p>
                  </a:txBody>
                  <a:tcPr/>
                </a:tc>
                <a:extLst>
                  <a:ext uri="{0D108BD9-81ED-4DB2-BD59-A6C34878D82A}">
                    <a16:rowId xmlns:a16="http://schemas.microsoft.com/office/drawing/2014/main" xmlns="" val="10002"/>
                  </a:ext>
                </a:extLst>
              </a:tr>
            </a:tbl>
          </a:graphicData>
        </a:graphic>
      </p:graphicFrame>
      <p:sp>
        <p:nvSpPr>
          <p:cNvPr id="4" name="Rounded Rectangle 3"/>
          <p:cNvSpPr/>
          <p:nvPr/>
        </p:nvSpPr>
        <p:spPr>
          <a:xfrm>
            <a:off x="7668344" y="1340768"/>
            <a:ext cx="1080120"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2  Lotus" pitchFamily="2" charset="-78"/>
              </a:rPr>
              <a:t>قسمت</a:t>
            </a:r>
          </a:p>
          <a:p>
            <a:pPr algn="ctr"/>
            <a:r>
              <a:rPr lang="fa-IR" sz="2400" smtClean="0">
                <a:cs typeface="2  Lotus" pitchFamily="2" charset="-78"/>
              </a:rPr>
              <a:t>گوارش</a:t>
            </a:r>
            <a:endParaRPr lang="en-US" sz="2400">
              <a:cs typeface="2  Lotus" pitchFamily="2" charset="-78"/>
            </a:endParaRPr>
          </a:p>
        </p:txBody>
      </p:sp>
    </p:spTree>
    <p:extLst>
      <p:ext uri="{BB962C8B-B14F-4D97-AF65-F5344CB8AC3E}">
        <p14:creationId xmlns:p14="http://schemas.microsoft.com/office/powerpoint/2010/main" val="7646898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6700137"/>
              </p:ext>
            </p:extLst>
          </p:nvPr>
        </p:nvGraphicFramePr>
        <p:xfrm>
          <a:off x="1140296" y="548680"/>
          <a:ext cx="6096000" cy="4754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175664">
                <a:tc>
                  <a:txBody>
                    <a:bodyPr/>
                    <a:lstStyle/>
                    <a:p>
                      <a:pPr algn="ctr"/>
                      <a:r>
                        <a:rPr lang="fa-IR" sz="1800" smtClean="0">
                          <a:cs typeface="Lotus" pitchFamily="2" charset="-78"/>
                        </a:rPr>
                        <a:t>مکانیابی</a:t>
                      </a:r>
                      <a:r>
                        <a:rPr lang="fa-IR" sz="1800" baseline="0" smtClean="0">
                          <a:cs typeface="Lotus" pitchFamily="2" charset="-78"/>
                        </a:rPr>
                        <a:t> و طراحی فضا</a:t>
                      </a:r>
                      <a:endParaRPr lang="en-US" sz="1800">
                        <a:cs typeface="Lotus" pitchFamily="2" charset="-78"/>
                      </a:endParaRPr>
                    </a:p>
                  </a:txBody>
                  <a:tcPr/>
                </a:tc>
                <a:tc>
                  <a:txBody>
                    <a:bodyPr/>
                    <a:lstStyle/>
                    <a:p>
                      <a:pPr algn="ctr"/>
                      <a:r>
                        <a:rPr lang="fa-IR" sz="1800" smtClean="0">
                          <a:cs typeface="Lotus" pitchFamily="2" charset="-78"/>
                        </a:rPr>
                        <a:t>ابعاد</a:t>
                      </a:r>
                      <a:endParaRPr lang="en-US" sz="1800">
                        <a:cs typeface="Lotus" pitchFamily="2" charset="-78"/>
                      </a:endParaRPr>
                    </a:p>
                  </a:txBody>
                  <a:tcPr/>
                </a:tc>
                <a:tc>
                  <a:txBody>
                    <a:bodyPr/>
                    <a:lstStyle/>
                    <a:p>
                      <a:pPr algn="ctr"/>
                      <a:r>
                        <a:rPr lang="fa-IR" sz="1800" smtClean="0">
                          <a:cs typeface="Lotus" pitchFamily="2" charset="-78"/>
                        </a:rPr>
                        <a:t>نام فضا</a:t>
                      </a:r>
                      <a:endParaRPr lang="en-US" sz="1800">
                        <a:cs typeface="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1800" smtClean="0">
                          <a:cs typeface="Lotus" pitchFamily="2" charset="-78"/>
                        </a:rPr>
                        <a:t>مطب مغز و اعصاب شامل فضاي</a:t>
                      </a:r>
                    </a:p>
                    <a:p>
                      <a:pPr algn="ctr"/>
                      <a:r>
                        <a:rPr lang="fa-IR" sz="1800" smtClean="0">
                          <a:cs typeface="Lotus" pitchFamily="2" charset="-78"/>
                        </a:rPr>
                        <a:t>مشاوره و معاينه مشابه ساير</a:t>
                      </a:r>
                    </a:p>
                    <a:p>
                      <a:pPr algn="ctr"/>
                      <a:r>
                        <a:rPr lang="fa-IR" sz="1800" smtClean="0">
                          <a:cs typeface="Lotus" pitchFamily="2" charset="-78"/>
                        </a:rPr>
                        <a:t>مطب هاست ولي فضاهاي جنبي به</a:t>
                      </a:r>
                    </a:p>
                    <a:p>
                      <a:pPr algn="ctr"/>
                      <a:r>
                        <a:rPr lang="fa-IR" sz="1800" smtClean="0">
                          <a:cs typeface="Lotus" pitchFamily="2" charset="-78"/>
                        </a:rPr>
                        <a:t>شرح ذیل مجاور اين تخصص موجودمیباشد</a:t>
                      </a:r>
                    </a:p>
                    <a:p>
                      <a:pPr algn="ctr"/>
                      <a:r>
                        <a:rPr lang="fa-IR" sz="1800" smtClean="0">
                          <a:cs typeface="Lotus" pitchFamily="2" charset="-78"/>
                        </a:rPr>
                        <a:t>1-اتاق</a:t>
                      </a:r>
                      <a:r>
                        <a:rPr lang="fa-IR" sz="1800" baseline="0" smtClean="0">
                          <a:cs typeface="Lotus" pitchFamily="2" charset="-78"/>
                        </a:rPr>
                        <a:t> نوار مغز</a:t>
                      </a:r>
                    </a:p>
                    <a:p>
                      <a:pPr algn="ctr"/>
                      <a:r>
                        <a:rPr lang="fa-IR" sz="1800" baseline="0" smtClean="0">
                          <a:cs typeface="Lotus" pitchFamily="2" charset="-78"/>
                        </a:rPr>
                        <a:t>2-اتاق نوار ماهیچه ای</a:t>
                      </a:r>
                      <a:endParaRPr lang="en-US" sz="1800">
                        <a:cs typeface="Lotus" pitchFamily="2" charset="-78"/>
                      </a:endParaRPr>
                    </a:p>
                  </a:txBody>
                  <a:tcPr/>
                </a:tc>
                <a:tc>
                  <a:txBody>
                    <a:bodyPr/>
                    <a:lstStyle/>
                    <a:p>
                      <a:pPr algn="ctr"/>
                      <a:r>
                        <a:rPr lang="fa-IR" sz="1800" smtClean="0">
                          <a:cs typeface="Lotus" pitchFamily="2" charset="-78"/>
                        </a:rPr>
                        <a:t>18=6*3</a:t>
                      </a:r>
                      <a:endParaRPr lang="en-US" sz="1800">
                        <a:cs typeface="Lotus" pitchFamily="2" charset="-78"/>
                      </a:endParaRPr>
                    </a:p>
                  </a:txBody>
                  <a:tcPr/>
                </a:tc>
                <a:tc>
                  <a:txBody>
                    <a:bodyPr/>
                    <a:lstStyle/>
                    <a:p>
                      <a:pPr algn="ctr"/>
                      <a:r>
                        <a:rPr lang="fa-IR" sz="1800" smtClean="0">
                          <a:cs typeface="Lotus" pitchFamily="2" charset="-78"/>
                        </a:rPr>
                        <a:t>مطب مغز و</a:t>
                      </a:r>
                    </a:p>
                    <a:p>
                      <a:pPr algn="ctr"/>
                      <a:r>
                        <a:rPr lang="fa-IR" sz="1800" smtClean="0">
                          <a:cs typeface="Lotus" pitchFamily="2" charset="-78"/>
                        </a:rPr>
                        <a:t>اعصاب</a:t>
                      </a:r>
                      <a:endParaRPr lang="en-US" sz="1800">
                        <a:cs typeface="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1800" smtClean="0">
                          <a:cs typeface="Lotus" pitchFamily="2" charset="-78"/>
                        </a:rPr>
                        <a:t>این اتاق به عنوان فضاهای</a:t>
                      </a:r>
                      <a:r>
                        <a:rPr lang="fa-IR" sz="1800" baseline="0" smtClean="0">
                          <a:cs typeface="Lotus" pitchFamily="2" charset="-78"/>
                        </a:rPr>
                        <a:t> مکمل کلینیک اعصاب در نظر گرفته میشود</a:t>
                      </a:r>
                      <a:endParaRPr lang="en-US" sz="1800">
                        <a:cs typeface="Lotus" pitchFamily="2" charset="-78"/>
                      </a:endParaRPr>
                    </a:p>
                  </a:txBody>
                  <a:tcPr/>
                </a:tc>
                <a:tc>
                  <a:txBody>
                    <a:bodyPr/>
                    <a:lstStyle/>
                    <a:p>
                      <a:pPr algn="ctr"/>
                      <a:r>
                        <a:rPr lang="fa-IR" sz="1800" smtClean="0">
                          <a:cs typeface="Lotus" pitchFamily="2" charset="-78"/>
                        </a:rPr>
                        <a:t>12/6=4/2*3</a:t>
                      </a:r>
                      <a:endParaRPr lang="en-US" sz="1800">
                        <a:cs typeface="Lotus" pitchFamily="2" charset="-78"/>
                      </a:endParaRPr>
                    </a:p>
                  </a:txBody>
                  <a:tcPr/>
                </a:tc>
                <a:tc>
                  <a:txBody>
                    <a:bodyPr/>
                    <a:lstStyle/>
                    <a:p>
                      <a:pPr algn="ctr"/>
                      <a:r>
                        <a:rPr lang="fa-IR" sz="1800" smtClean="0">
                          <a:cs typeface="Lotus" pitchFamily="2" charset="-78"/>
                        </a:rPr>
                        <a:t>اتاق نوار مغز</a:t>
                      </a:r>
                      <a:endParaRPr lang="en-US" sz="1800">
                        <a:cs typeface="Lotus" pitchFamily="2" charset="-78"/>
                      </a:endParaRPr>
                    </a:p>
                  </a:txBody>
                  <a:tcPr/>
                </a:tc>
                <a:extLst>
                  <a:ext uri="{0D108BD9-81ED-4DB2-BD59-A6C34878D82A}">
                    <a16:rowId xmlns:a16="http://schemas.microsoft.com/office/drawing/2014/main" xmlns="" val="10002"/>
                  </a:ext>
                </a:extLst>
              </a:tr>
              <a:tr h="370840">
                <a:tc>
                  <a:txBody>
                    <a:bodyPr/>
                    <a:lstStyle/>
                    <a:p>
                      <a:pPr algn="ctr"/>
                      <a:r>
                        <a:rPr lang="fa-IR" sz="1800" smtClean="0">
                          <a:cs typeface="Lotus" pitchFamily="2" charset="-78"/>
                        </a:rPr>
                        <a:t>این اتاق به عنوان فضاهای مکمل کلینیک اعصاب در نظر گرفته میشود</a:t>
                      </a:r>
                    </a:p>
                    <a:p>
                      <a:pPr algn="ctr"/>
                      <a:endParaRPr lang="en-US" sz="1800">
                        <a:cs typeface="Lotus" pitchFamily="2" charset="-78"/>
                      </a:endParaRPr>
                    </a:p>
                  </a:txBody>
                  <a:tcPr/>
                </a:tc>
                <a:tc>
                  <a:txBody>
                    <a:bodyPr/>
                    <a:lstStyle/>
                    <a:p>
                      <a:pPr algn="ctr"/>
                      <a:r>
                        <a:rPr lang="fa-IR" sz="1800" smtClean="0">
                          <a:cs typeface="Lotus" pitchFamily="2" charset="-78"/>
                        </a:rPr>
                        <a:t>12/6=4/2*3</a:t>
                      </a:r>
                      <a:endParaRPr lang="en-US" sz="1800">
                        <a:cs typeface="Lotus" pitchFamily="2" charset="-78"/>
                      </a:endParaRPr>
                    </a:p>
                  </a:txBody>
                  <a:tcPr/>
                </a:tc>
                <a:tc>
                  <a:txBody>
                    <a:bodyPr/>
                    <a:lstStyle/>
                    <a:p>
                      <a:pPr algn="ctr"/>
                      <a:r>
                        <a:rPr lang="fa-IR" sz="1800" smtClean="0">
                          <a:cs typeface="Lotus" pitchFamily="2" charset="-78"/>
                        </a:rPr>
                        <a:t>اتاق نوار ماهیچه</a:t>
                      </a:r>
                      <a:r>
                        <a:rPr lang="fa-IR" sz="1800" baseline="0" smtClean="0">
                          <a:cs typeface="Lotus" pitchFamily="2" charset="-78"/>
                        </a:rPr>
                        <a:t> ای</a:t>
                      </a:r>
                      <a:endParaRPr lang="en-US" sz="1800">
                        <a:cs typeface="Lotus" pitchFamily="2" charset="-78"/>
                      </a:endParaRPr>
                    </a:p>
                  </a:txBody>
                  <a:tcPr/>
                </a:tc>
                <a:extLst>
                  <a:ext uri="{0D108BD9-81ED-4DB2-BD59-A6C34878D82A}">
                    <a16:rowId xmlns:a16="http://schemas.microsoft.com/office/drawing/2014/main" xmlns="" val="10003"/>
                  </a:ext>
                </a:extLst>
              </a:tr>
            </a:tbl>
          </a:graphicData>
        </a:graphic>
      </p:graphicFrame>
      <p:sp>
        <p:nvSpPr>
          <p:cNvPr id="3" name="Rounded Rectangle 2"/>
          <p:cNvSpPr/>
          <p:nvPr/>
        </p:nvSpPr>
        <p:spPr>
          <a:xfrm>
            <a:off x="7440353" y="996427"/>
            <a:ext cx="1008112"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Lotus" pitchFamily="2" charset="-78"/>
              </a:rPr>
              <a:t>قسمت</a:t>
            </a:r>
          </a:p>
          <a:p>
            <a:pPr algn="ctr"/>
            <a:r>
              <a:rPr lang="fa-IR" sz="2400" smtClean="0">
                <a:cs typeface="Lotus" pitchFamily="2" charset="-78"/>
              </a:rPr>
              <a:t>مغز و</a:t>
            </a:r>
          </a:p>
          <a:p>
            <a:pPr algn="ctr"/>
            <a:r>
              <a:rPr lang="fa-IR" sz="2400" smtClean="0">
                <a:cs typeface="Lotus" pitchFamily="2" charset="-78"/>
              </a:rPr>
              <a:t>اعصاب</a:t>
            </a:r>
            <a:endParaRPr lang="en-US" sz="2400">
              <a:cs typeface="Lotus" pitchFamily="2" charset="-78"/>
            </a:endParaRPr>
          </a:p>
        </p:txBody>
      </p:sp>
    </p:spTree>
    <p:extLst>
      <p:ext uri="{BB962C8B-B14F-4D97-AF65-F5344CB8AC3E}">
        <p14:creationId xmlns:p14="http://schemas.microsoft.com/office/powerpoint/2010/main" val="18839629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32"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4" name="TextBox 3"/>
          <p:cNvSpPr txBox="1"/>
          <p:nvPr/>
        </p:nvSpPr>
        <p:spPr>
          <a:xfrm>
            <a:off x="4929190" y="285728"/>
            <a:ext cx="3929090"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مغزواعصاب:</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036082" y="2714620"/>
            <a:ext cx="2035984" cy="128588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prstClr val="black"/>
                </a:solidFill>
              </a:rPr>
              <a:t>قسمت مغزواعصاب</a:t>
            </a:r>
            <a:endParaRPr lang="en-US" sz="2000" dirty="0">
              <a:ln>
                <a:solidFill>
                  <a:srgbClr val="A379BB">
                    <a:lumMod val="75000"/>
                  </a:srgbClr>
                </a:solidFill>
              </a:ln>
              <a:solidFill>
                <a:prstClr val="black"/>
              </a:solidFill>
            </a:endParaRPr>
          </a:p>
        </p:txBody>
      </p:sp>
      <p:sp>
        <p:nvSpPr>
          <p:cNvPr id="9" name="Dodecagon 8"/>
          <p:cNvSpPr/>
          <p:nvPr/>
        </p:nvSpPr>
        <p:spPr>
          <a:xfrm>
            <a:off x="5929322" y="2357430"/>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نوار مغز</a:t>
            </a:r>
            <a:endParaRPr lang="en-US" sz="2800" dirty="0">
              <a:ln>
                <a:solidFill>
                  <a:srgbClr val="A379BB">
                    <a:lumMod val="75000"/>
                  </a:srgbClr>
                </a:solidFill>
              </a:ln>
              <a:solidFill>
                <a:srgbClr val="A379BB">
                  <a:lumMod val="50000"/>
                </a:srgbClr>
              </a:solidFill>
            </a:endParaRPr>
          </a:p>
        </p:txBody>
      </p:sp>
      <p:sp>
        <p:nvSpPr>
          <p:cNvPr id="10" name="Dodecagon 9"/>
          <p:cNvSpPr/>
          <p:nvPr/>
        </p:nvSpPr>
        <p:spPr>
          <a:xfrm>
            <a:off x="4857752" y="4071942"/>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خدمات</a:t>
            </a:r>
            <a:endParaRPr lang="en-US" sz="2800" dirty="0">
              <a:ln>
                <a:solidFill>
                  <a:srgbClr val="A379BB">
                    <a:lumMod val="75000"/>
                  </a:srgbClr>
                </a:solidFill>
              </a:ln>
              <a:solidFill>
                <a:srgbClr val="A379BB">
                  <a:lumMod val="50000"/>
                </a:srgbClr>
              </a:solidFill>
            </a:endParaRPr>
          </a:p>
        </p:txBody>
      </p:sp>
      <p:sp>
        <p:nvSpPr>
          <p:cNvPr id="11" name="Dodecagon 10"/>
          <p:cNvSpPr/>
          <p:nvPr/>
        </p:nvSpPr>
        <p:spPr>
          <a:xfrm>
            <a:off x="1142976" y="1500174"/>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پذیرش</a:t>
            </a:r>
            <a:endParaRPr lang="en-US" sz="2800" dirty="0">
              <a:ln>
                <a:solidFill>
                  <a:srgbClr val="A379BB">
                    <a:lumMod val="75000"/>
                  </a:srgbClr>
                </a:solidFill>
              </a:ln>
              <a:solidFill>
                <a:srgbClr val="A379BB">
                  <a:lumMod val="50000"/>
                </a:srgbClr>
              </a:solidFill>
            </a:endParaRPr>
          </a:p>
        </p:txBody>
      </p:sp>
      <p:sp>
        <p:nvSpPr>
          <p:cNvPr id="14" name="Chevron 13"/>
          <p:cNvSpPr/>
          <p:nvPr/>
        </p:nvSpPr>
        <p:spPr>
          <a:xfrm>
            <a:off x="2285984" y="3571876"/>
            <a:ext cx="285752"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a:off x="1857356" y="3571876"/>
            <a:ext cx="428628"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a:off x="642910" y="3571876"/>
            <a:ext cx="590552" cy="123828"/>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7" name="Chevron 16"/>
          <p:cNvSpPr/>
          <p:nvPr/>
        </p:nvSpPr>
        <p:spPr>
          <a:xfrm>
            <a:off x="1285852" y="3571876"/>
            <a:ext cx="500066"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a:off x="2571736" y="3571876"/>
            <a:ext cx="214314"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9" name="TextBox 18"/>
          <p:cNvSpPr txBox="1"/>
          <p:nvPr/>
        </p:nvSpPr>
        <p:spPr>
          <a:xfrm>
            <a:off x="1214414" y="3071810"/>
            <a:ext cx="1500198" cy="523220"/>
          </a:xfrm>
          <a:prstGeom prst="rect">
            <a:avLst/>
          </a:prstGeom>
          <a:noFill/>
        </p:spPr>
        <p:txBody>
          <a:bodyPr wrap="square" rtlCol="0">
            <a:spAutoFit/>
          </a:bodyPr>
          <a:lstStyle/>
          <a:p>
            <a:r>
              <a:rPr lang="fa-IR" sz="2800" dirty="0" smtClean="0">
                <a:solidFill>
                  <a:srgbClr val="A379BB">
                    <a:lumMod val="75000"/>
                  </a:srgbClr>
                </a:solidFill>
                <a:effectLst>
                  <a:glow rad="228600">
                    <a:srgbClr val="A379BB">
                      <a:satMod val="175000"/>
                      <a:alpha val="40000"/>
                    </a:srgbClr>
                  </a:glow>
                </a:effectLst>
              </a:rPr>
              <a:t>ورودی</a:t>
            </a:r>
            <a:endParaRPr lang="en-US" sz="2800" dirty="0">
              <a:solidFill>
                <a:srgbClr val="A379BB">
                  <a:lumMod val="75000"/>
                </a:srgbClr>
              </a:solidFill>
              <a:effectLst>
                <a:glow rad="228600">
                  <a:srgbClr val="A379BB">
                    <a:satMod val="175000"/>
                    <a:alpha val="40000"/>
                  </a:srgbClr>
                </a:glow>
              </a:effectLst>
            </a:endParaRPr>
          </a:p>
        </p:txBody>
      </p:sp>
      <p:sp>
        <p:nvSpPr>
          <p:cNvPr id="20" name="Left-Right Arrow 19"/>
          <p:cNvSpPr/>
          <p:nvPr/>
        </p:nvSpPr>
        <p:spPr>
          <a:xfrm rot="10800000">
            <a:off x="2786050" y="3571876"/>
            <a:ext cx="500066"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Right Arrow 20"/>
          <p:cNvSpPr/>
          <p:nvPr/>
        </p:nvSpPr>
        <p:spPr>
          <a:xfrm>
            <a:off x="5072066" y="3143248"/>
            <a:ext cx="1071570"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eft-Up Arrow 22"/>
          <p:cNvSpPr/>
          <p:nvPr/>
        </p:nvSpPr>
        <p:spPr>
          <a:xfrm rot="16200000">
            <a:off x="5036347" y="3357562"/>
            <a:ext cx="750099" cy="678661"/>
          </a:xfrm>
          <a:prstGeom prst="leftUpArrow">
            <a:avLst>
              <a:gd name="adj1" fmla="val 12751"/>
              <a:gd name="adj2" fmla="val 137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Left-Up Arrow 23"/>
          <p:cNvSpPr/>
          <p:nvPr/>
        </p:nvSpPr>
        <p:spPr>
          <a:xfrm rot="16200000">
            <a:off x="2643174" y="1857365"/>
            <a:ext cx="928696" cy="1071569"/>
          </a:xfrm>
          <a:prstGeom prst="leftUpArrow">
            <a:avLst>
              <a:gd name="adj1" fmla="val 10593"/>
              <a:gd name="adj2" fmla="val 10625"/>
              <a:gd name="adj3" fmla="val 25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3"/>
          <a:stretch>
            <a:fillRect/>
          </a:stretch>
        </p:blipFill>
        <p:spPr>
          <a:xfrm rot="5400000">
            <a:off x="3614161" y="4489705"/>
            <a:ext cx="1097375" cy="164606"/>
          </a:xfrm>
          <a:prstGeom prst="rect">
            <a:avLst/>
          </a:prstGeom>
        </p:spPr>
      </p:pic>
      <p:pic>
        <p:nvPicPr>
          <p:cNvPr id="25" name="Picture 24"/>
          <p:cNvPicPr>
            <a:picLocks noChangeAspect="1"/>
          </p:cNvPicPr>
          <p:nvPr/>
        </p:nvPicPr>
        <p:blipFill>
          <a:blip r:embed="rId4"/>
          <a:stretch>
            <a:fillRect/>
          </a:stretch>
        </p:blipFill>
        <p:spPr>
          <a:xfrm>
            <a:off x="3389316" y="5072074"/>
            <a:ext cx="1675455" cy="1271978"/>
          </a:xfrm>
          <a:prstGeom prst="rect">
            <a:avLst/>
          </a:prstGeom>
        </p:spPr>
      </p:pic>
      <p:sp>
        <p:nvSpPr>
          <p:cNvPr id="28" name="Dodecagon 27"/>
          <p:cNvSpPr/>
          <p:nvPr/>
        </p:nvSpPr>
        <p:spPr>
          <a:xfrm>
            <a:off x="3857588" y="625676"/>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smtClean="0">
                <a:ln>
                  <a:solidFill>
                    <a:srgbClr val="A379BB">
                      <a:lumMod val="75000"/>
                    </a:srgbClr>
                  </a:solidFill>
                </a:ln>
                <a:solidFill>
                  <a:srgbClr val="A379BB">
                    <a:lumMod val="50000"/>
                  </a:srgbClr>
                </a:solidFill>
              </a:rPr>
              <a:t>اتاق معاینه</a:t>
            </a:r>
            <a:endParaRPr lang="en-US" sz="2800" dirty="0">
              <a:ln>
                <a:solidFill>
                  <a:srgbClr val="A379BB">
                    <a:lumMod val="75000"/>
                  </a:srgbClr>
                </a:solidFill>
              </a:ln>
              <a:solidFill>
                <a:srgbClr val="A379BB">
                  <a:lumMod val="50000"/>
                </a:srgbClr>
              </a:solidFill>
            </a:endParaRPr>
          </a:p>
        </p:txBody>
      </p:sp>
      <p:sp>
        <p:nvSpPr>
          <p:cNvPr id="12" name="Up-Down Arrow 11"/>
          <p:cNvSpPr/>
          <p:nvPr/>
        </p:nvSpPr>
        <p:spPr>
          <a:xfrm>
            <a:off x="4245152" y="1625808"/>
            <a:ext cx="254840" cy="108881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990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9"/>
                                        </p:tgtEl>
                                      </p:cBhvr>
                                    </p:animEffect>
                                    <p:animScale>
                                      <p:cBhvr>
                                        <p:cTn id="17" dur="250" autoRev="1" fill="hold"/>
                                        <p:tgtEl>
                                          <p:spTgt spid="1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9" grpId="0"/>
      <p:bldP spid="21" grpId="0" animBg="1"/>
      <p:bldP spid="23"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9602869"/>
              </p:ext>
            </p:extLst>
          </p:nvPr>
        </p:nvGraphicFramePr>
        <p:xfrm>
          <a:off x="1187624" y="548680"/>
          <a:ext cx="6096000" cy="4815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96240">
                <a:tc>
                  <a:txBody>
                    <a:bodyPr/>
                    <a:lstStyle/>
                    <a:p>
                      <a:pPr algn="ctr"/>
                      <a:r>
                        <a:rPr lang="fa-IR" sz="2000" smtClean="0">
                          <a:cs typeface="Lotus" pitchFamily="2" charset="-78"/>
                        </a:rPr>
                        <a:t>مکانیابی</a:t>
                      </a:r>
                      <a:r>
                        <a:rPr lang="fa-IR" sz="2000" baseline="0" smtClean="0">
                          <a:cs typeface="Lotus" pitchFamily="2" charset="-78"/>
                        </a:rPr>
                        <a:t> و طراحی فضا</a:t>
                      </a:r>
                      <a:endParaRPr lang="en-US" sz="2000">
                        <a:cs typeface="Lotus" pitchFamily="2" charset="-78"/>
                      </a:endParaRPr>
                    </a:p>
                  </a:txBody>
                  <a:tcPr/>
                </a:tc>
                <a:tc>
                  <a:txBody>
                    <a:bodyPr/>
                    <a:lstStyle/>
                    <a:p>
                      <a:pPr algn="ctr"/>
                      <a:r>
                        <a:rPr lang="fa-IR" sz="2000" smtClean="0">
                          <a:cs typeface="Lotus" pitchFamily="2" charset="-78"/>
                        </a:rPr>
                        <a:t>ابعاد</a:t>
                      </a:r>
                      <a:endParaRPr lang="en-US" sz="2000">
                        <a:cs typeface="Lotus" pitchFamily="2" charset="-78"/>
                      </a:endParaRPr>
                    </a:p>
                  </a:txBody>
                  <a:tcPr/>
                </a:tc>
                <a:tc>
                  <a:txBody>
                    <a:bodyPr/>
                    <a:lstStyle/>
                    <a:p>
                      <a:pPr algn="ctr"/>
                      <a:r>
                        <a:rPr lang="fa-IR" sz="2000" smtClean="0">
                          <a:cs typeface="Lotus" pitchFamily="2" charset="-78"/>
                        </a:rPr>
                        <a:t>نام</a:t>
                      </a:r>
                      <a:r>
                        <a:rPr lang="fa-IR" sz="2000" baseline="0" smtClean="0">
                          <a:cs typeface="Lotus" pitchFamily="2" charset="-78"/>
                        </a:rPr>
                        <a:t> فضا </a:t>
                      </a:r>
                      <a:endParaRPr lang="en-US" sz="2000">
                        <a:cs typeface="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2000" smtClean="0">
                          <a:cs typeface="Lotus" pitchFamily="2" charset="-78"/>
                        </a:rPr>
                        <a:t>این فضا شامل اتاقهای معاینه و مصاحبه است</a:t>
                      </a:r>
                    </a:p>
                    <a:p>
                      <a:pPr algn="ctr"/>
                      <a:r>
                        <a:rPr lang="fa-IR" sz="2000" smtClean="0">
                          <a:cs typeface="Lotus" pitchFamily="2" charset="-78"/>
                        </a:rPr>
                        <a:t>و</a:t>
                      </a:r>
                      <a:r>
                        <a:rPr lang="fa-IR" sz="2000" baseline="0" smtClean="0">
                          <a:cs typeface="Lotus" pitchFamily="2" charset="-78"/>
                        </a:rPr>
                        <a:t> میتواند همان اتاق شنوایی سنجی باشد</a:t>
                      </a:r>
                      <a:endParaRPr lang="fa-IR" sz="2000" smtClean="0">
                        <a:cs typeface="Lotus" pitchFamily="2" charset="-78"/>
                      </a:endParaRPr>
                    </a:p>
                  </a:txBody>
                  <a:tcPr/>
                </a:tc>
                <a:tc>
                  <a:txBody>
                    <a:bodyPr/>
                    <a:lstStyle/>
                    <a:p>
                      <a:pPr algn="ctr"/>
                      <a:r>
                        <a:rPr lang="fa-IR" sz="2000" smtClean="0">
                          <a:cs typeface="Lotus" pitchFamily="2" charset="-78"/>
                        </a:rPr>
                        <a:t>18=6*3</a:t>
                      </a:r>
                      <a:endParaRPr lang="en-US" sz="2000">
                        <a:cs typeface="Lotus" pitchFamily="2" charset="-78"/>
                      </a:endParaRPr>
                    </a:p>
                  </a:txBody>
                  <a:tcPr/>
                </a:tc>
                <a:tc>
                  <a:txBody>
                    <a:bodyPr/>
                    <a:lstStyle/>
                    <a:p>
                      <a:pPr algn="ctr"/>
                      <a:r>
                        <a:rPr lang="fa-IR" sz="2000" smtClean="0">
                          <a:cs typeface="Lotus" pitchFamily="2" charset="-78"/>
                        </a:rPr>
                        <a:t>مطب گوش و حلق و بینی</a:t>
                      </a:r>
                      <a:endParaRPr lang="en-US" sz="2000">
                        <a:cs typeface="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2000" smtClean="0">
                          <a:cs typeface="Lotus" pitchFamily="2" charset="-78"/>
                        </a:rPr>
                        <a:t>در صورتی که این اتاق درون اتاق معاینه گوش و حلق و</a:t>
                      </a:r>
                      <a:r>
                        <a:rPr lang="fa-IR" sz="2000" baseline="0" smtClean="0">
                          <a:cs typeface="Lotus" pitchFamily="2" charset="-78"/>
                        </a:rPr>
                        <a:t> بینی در نظر گرفته شود اختصاص 4مترمربع کافی است</a:t>
                      </a:r>
                      <a:endParaRPr lang="en-US" sz="2000">
                        <a:cs typeface="Lotus" pitchFamily="2" charset="-78"/>
                      </a:endParaRPr>
                    </a:p>
                  </a:txBody>
                  <a:tcPr/>
                </a:tc>
                <a:tc>
                  <a:txBody>
                    <a:bodyPr/>
                    <a:lstStyle/>
                    <a:p>
                      <a:pPr algn="ctr"/>
                      <a:r>
                        <a:rPr lang="fa-IR" sz="2000" smtClean="0">
                          <a:cs typeface="Lotus" pitchFamily="2" charset="-78"/>
                        </a:rPr>
                        <a:t>6مترمربع</a:t>
                      </a:r>
                      <a:endParaRPr lang="en-US" sz="2000">
                        <a:cs typeface="Lotus" pitchFamily="2" charset="-78"/>
                      </a:endParaRPr>
                    </a:p>
                  </a:txBody>
                  <a:tcPr/>
                </a:tc>
                <a:tc>
                  <a:txBody>
                    <a:bodyPr/>
                    <a:lstStyle/>
                    <a:p>
                      <a:pPr algn="ctr"/>
                      <a:r>
                        <a:rPr lang="fa-IR" sz="2000" smtClean="0">
                          <a:cs typeface="Lotus" pitchFamily="2" charset="-78"/>
                        </a:rPr>
                        <a:t>اتاق شنوایی سنجی(ادیومتری)</a:t>
                      </a:r>
                      <a:endParaRPr lang="en-US" sz="2000">
                        <a:cs typeface="Lotus" pitchFamily="2" charset="-78"/>
                      </a:endParaRPr>
                    </a:p>
                  </a:txBody>
                  <a:tcPr/>
                </a:tc>
                <a:extLst>
                  <a:ext uri="{0D108BD9-81ED-4DB2-BD59-A6C34878D82A}">
                    <a16:rowId xmlns:a16="http://schemas.microsoft.com/office/drawing/2014/main" xmlns="" val="10002"/>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15</a:t>
                      </a:r>
                      <a:endParaRPr lang="en-US" sz="2000">
                        <a:cs typeface="Lotus" pitchFamily="2" charset="-78"/>
                      </a:endParaRPr>
                    </a:p>
                  </a:txBody>
                  <a:tcPr/>
                </a:tc>
                <a:tc>
                  <a:txBody>
                    <a:bodyPr/>
                    <a:lstStyle/>
                    <a:p>
                      <a:pPr algn="ctr"/>
                      <a:r>
                        <a:rPr lang="fa-IR" sz="2000" smtClean="0">
                          <a:cs typeface="Lotus" pitchFamily="2" charset="-78"/>
                        </a:rPr>
                        <a:t>انتظار فرعی بیمار</a:t>
                      </a:r>
                      <a:endParaRPr lang="en-US" sz="2000">
                        <a:cs typeface="Lotus" pitchFamily="2" charset="-78"/>
                      </a:endParaRPr>
                    </a:p>
                  </a:txBody>
                  <a:tcPr/>
                </a:tc>
                <a:extLst>
                  <a:ext uri="{0D108BD9-81ED-4DB2-BD59-A6C34878D82A}">
                    <a16:rowId xmlns:a16="http://schemas.microsoft.com/office/drawing/2014/main" xmlns="" val="10003"/>
                  </a:ext>
                </a:extLst>
              </a:tr>
              <a:tr h="370840">
                <a:tc>
                  <a:txBody>
                    <a:bodyPr/>
                    <a:lstStyle/>
                    <a:p>
                      <a:pPr algn="ctr"/>
                      <a:r>
                        <a:rPr lang="fa-IR" sz="2000" smtClean="0">
                          <a:cs typeface="Lotus" pitchFamily="2" charset="-78"/>
                        </a:rPr>
                        <a:t>این فضا شامل اتاقهای معاینه و مصاحبه است</a:t>
                      </a:r>
                    </a:p>
                    <a:p>
                      <a:pPr algn="ctr"/>
                      <a:endParaRPr lang="en-US" sz="2000">
                        <a:cs typeface="Lotus" pitchFamily="2" charset="-78"/>
                      </a:endParaRPr>
                    </a:p>
                  </a:txBody>
                  <a:tcPr/>
                </a:tc>
                <a:tc>
                  <a:txBody>
                    <a:bodyPr/>
                    <a:lstStyle/>
                    <a:p>
                      <a:pPr algn="ctr"/>
                      <a:r>
                        <a:rPr lang="fa-IR" sz="2000" smtClean="0">
                          <a:cs typeface="Lotus" pitchFamily="2" charset="-78"/>
                        </a:rPr>
                        <a:t>18</a:t>
                      </a:r>
                      <a:endParaRPr lang="en-US" sz="2000">
                        <a:cs typeface="Lotus" pitchFamily="2" charset="-78"/>
                      </a:endParaRPr>
                    </a:p>
                  </a:txBody>
                  <a:tcPr/>
                </a:tc>
                <a:tc>
                  <a:txBody>
                    <a:bodyPr/>
                    <a:lstStyle/>
                    <a:p>
                      <a:pPr algn="ctr"/>
                      <a:r>
                        <a:rPr lang="fa-IR" sz="2000" smtClean="0">
                          <a:cs typeface="Lotus" pitchFamily="2" charset="-78"/>
                        </a:rPr>
                        <a:t>مطب اورتوپدی</a:t>
                      </a:r>
                      <a:endParaRPr lang="en-US" sz="2000">
                        <a:cs typeface="Lotus" pitchFamily="2" charset="-78"/>
                      </a:endParaRPr>
                    </a:p>
                  </a:txBody>
                  <a:tcPr/>
                </a:tc>
                <a:extLst>
                  <a:ext uri="{0D108BD9-81ED-4DB2-BD59-A6C34878D82A}">
                    <a16:rowId xmlns:a16="http://schemas.microsoft.com/office/drawing/2014/main" xmlns="" val="10004"/>
                  </a:ext>
                </a:extLst>
              </a:tr>
              <a:tr h="370840">
                <a:tc>
                  <a:txBody>
                    <a:bodyPr/>
                    <a:lstStyle/>
                    <a:p>
                      <a:pPr algn="ctr"/>
                      <a:endParaRPr lang="en-US" sz="2000">
                        <a:cs typeface="Lotus" pitchFamily="2" charset="-78"/>
                      </a:endParaRPr>
                    </a:p>
                  </a:txBody>
                  <a:tcPr/>
                </a:tc>
                <a:tc>
                  <a:txBody>
                    <a:bodyPr/>
                    <a:lstStyle/>
                    <a:p>
                      <a:pPr algn="ctr"/>
                      <a:r>
                        <a:rPr lang="fa-IR" sz="2000" smtClean="0">
                          <a:cs typeface="Lotus" pitchFamily="2" charset="-78"/>
                        </a:rPr>
                        <a:t>15</a:t>
                      </a:r>
                      <a:endParaRPr lang="en-US" sz="2000">
                        <a:cs typeface="Lotus" pitchFamily="2" charset="-78"/>
                      </a:endParaRPr>
                    </a:p>
                  </a:txBody>
                  <a:tcPr/>
                </a:tc>
                <a:tc>
                  <a:txBody>
                    <a:bodyPr/>
                    <a:lstStyle/>
                    <a:p>
                      <a:pPr algn="ctr"/>
                      <a:r>
                        <a:rPr lang="fa-IR" sz="2000" smtClean="0">
                          <a:cs typeface="Lotus" pitchFamily="2" charset="-78"/>
                        </a:rPr>
                        <a:t>انتظار</a:t>
                      </a:r>
                      <a:r>
                        <a:rPr lang="fa-IR" sz="2000" baseline="0" smtClean="0">
                          <a:cs typeface="Lotus" pitchFamily="2" charset="-78"/>
                        </a:rPr>
                        <a:t> فرعی بیمار</a:t>
                      </a:r>
                      <a:endParaRPr lang="en-US" sz="2000">
                        <a:cs typeface="Lotus" pitchFamily="2" charset="-78"/>
                      </a:endParaRPr>
                    </a:p>
                  </a:txBody>
                  <a:tcPr/>
                </a:tc>
                <a:extLst>
                  <a:ext uri="{0D108BD9-81ED-4DB2-BD59-A6C34878D82A}">
                    <a16:rowId xmlns:a16="http://schemas.microsoft.com/office/drawing/2014/main" xmlns="" val="10005"/>
                  </a:ext>
                </a:extLst>
              </a:tr>
            </a:tbl>
          </a:graphicData>
        </a:graphic>
      </p:graphicFrame>
      <p:sp>
        <p:nvSpPr>
          <p:cNvPr id="3" name="Rounded Rectangle 2"/>
          <p:cNvSpPr/>
          <p:nvPr/>
        </p:nvSpPr>
        <p:spPr>
          <a:xfrm>
            <a:off x="7586885" y="917726"/>
            <a:ext cx="1005477" cy="3231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2  Lotus" pitchFamily="2" charset="-78"/>
              </a:rPr>
              <a:t>قسمت</a:t>
            </a:r>
          </a:p>
          <a:p>
            <a:pPr algn="ctr"/>
            <a:r>
              <a:rPr lang="fa-IR" sz="2400" smtClean="0">
                <a:cs typeface="2  Lotus" pitchFamily="2" charset="-78"/>
              </a:rPr>
              <a:t>گوش و حلق و بینی</a:t>
            </a:r>
            <a:endParaRPr lang="en-US" sz="2400">
              <a:cs typeface="2  Lotus" pitchFamily="2" charset="-78"/>
            </a:endParaRPr>
          </a:p>
        </p:txBody>
      </p:sp>
      <p:sp>
        <p:nvSpPr>
          <p:cNvPr id="4" name="Rounded Rectangle 3"/>
          <p:cNvSpPr/>
          <p:nvPr/>
        </p:nvSpPr>
        <p:spPr>
          <a:xfrm>
            <a:off x="7584250" y="4293096"/>
            <a:ext cx="100811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cs typeface="2  Lotus" pitchFamily="2" charset="-78"/>
              </a:rPr>
              <a:t>قسمت</a:t>
            </a:r>
          </a:p>
          <a:p>
            <a:pPr algn="ctr"/>
            <a:r>
              <a:rPr lang="fa-IR" sz="2400" smtClean="0">
                <a:cs typeface="2  Lotus" pitchFamily="2" charset="-78"/>
              </a:rPr>
              <a:t>اورتوپد</a:t>
            </a:r>
            <a:endParaRPr lang="en-US" sz="2400">
              <a:cs typeface="2  Lotus" pitchFamily="2" charset="-78"/>
            </a:endParaRPr>
          </a:p>
        </p:txBody>
      </p:sp>
    </p:spTree>
    <p:extLst>
      <p:ext uri="{BB962C8B-B14F-4D97-AF65-F5344CB8AC3E}">
        <p14:creationId xmlns:p14="http://schemas.microsoft.com/office/powerpoint/2010/main" val="5547796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4" name="TextBox 3"/>
          <p:cNvSpPr txBox="1"/>
          <p:nvPr/>
        </p:nvSpPr>
        <p:spPr>
          <a:xfrm>
            <a:off x="4929190" y="285728"/>
            <a:ext cx="3929090" cy="1200329"/>
          </a:xfrm>
          <a:prstGeom prst="rect">
            <a:avLst/>
          </a:prstGeom>
          <a:noFill/>
        </p:spPr>
        <p:txBody>
          <a:bodyPr wrap="square" rtlCol="0">
            <a:spAutoFit/>
          </a:bodyPr>
          <a:lstStyle/>
          <a:p>
            <a:pPr algn="ctr" rtl="1"/>
            <a:r>
              <a:rPr lang="fa-IR" sz="36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اورتوپدی:</a:t>
            </a:r>
            <a:endParaRPr lang="en-US" sz="36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143240" y="300037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rgbClr val="A379BB">
                      <a:lumMod val="75000"/>
                    </a:srgbClr>
                  </a:solidFill>
                </a:ln>
                <a:solidFill>
                  <a:prstClr val="black"/>
                </a:solidFill>
              </a:rPr>
              <a:t>اورتوپدی</a:t>
            </a:r>
            <a:endParaRPr lang="en-US" sz="2400" dirty="0">
              <a:ln>
                <a:solidFill>
                  <a:srgbClr val="A379BB">
                    <a:lumMod val="75000"/>
                  </a:srgbClr>
                </a:solidFill>
              </a:ln>
              <a:solidFill>
                <a:prstClr val="black"/>
              </a:solidFill>
            </a:endParaRPr>
          </a:p>
        </p:txBody>
      </p:sp>
      <p:sp>
        <p:nvSpPr>
          <p:cNvPr id="9" name="Dodecagon 8"/>
          <p:cNvSpPr/>
          <p:nvPr/>
        </p:nvSpPr>
        <p:spPr>
          <a:xfrm>
            <a:off x="3286116" y="128586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پذیرش</a:t>
            </a:r>
            <a:endParaRPr lang="en-US" sz="2000" dirty="0">
              <a:ln>
                <a:solidFill>
                  <a:srgbClr val="A379BB">
                    <a:lumMod val="75000"/>
                  </a:srgbClr>
                </a:solidFill>
              </a:ln>
              <a:solidFill>
                <a:srgbClr val="A379BB">
                  <a:lumMod val="50000"/>
                </a:srgbClr>
              </a:solidFill>
            </a:endParaRPr>
          </a:p>
        </p:txBody>
      </p:sp>
      <p:sp>
        <p:nvSpPr>
          <p:cNvPr id="10" name="Dodecagon 9"/>
          <p:cNvSpPr/>
          <p:nvPr/>
        </p:nvSpPr>
        <p:spPr>
          <a:xfrm>
            <a:off x="5715008" y="307181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معاینه</a:t>
            </a:r>
            <a:endParaRPr lang="en-US" sz="2000" dirty="0">
              <a:ln>
                <a:solidFill>
                  <a:srgbClr val="A379BB">
                    <a:lumMod val="75000"/>
                  </a:srgbClr>
                </a:solidFill>
              </a:ln>
              <a:solidFill>
                <a:srgbClr val="A379BB">
                  <a:lumMod val="50000"/>
                </a:srgbClr>
              </a:solidFill>
            </a:endParaRPr>
          </a:p>
        </p:txBody>
      </p:sp>
      <p:sp>
        <p:nvSpPr>
          <p:cNvPr id="12" name="Left-Right Arrow 11"/>
          <p:cNvSpPr/>
          <p:nvPr/>
        </p:nvSpPr>
        <p:spPr>
          <a:xfrm rot="16200000">
            <a:off x="3607588" y="2536026"/>
            <a:ext cx="785817"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Left-Right Arrow 13"/>
          <p:cNvSpPr/>
          <p:nvPr/>
        </p:nvSpPr>
        <p:spPr>
          <a:xfrm rot="10800000">
            <a:off x="4857752" y="3500438"/>
            <a:ext cx="857256"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odecagon 14"/>
          <p:cNvSpPr/>
          <p:nvPr/>
        </p:nvSpPr>
        <p:spPr>
          <a:xfrm>
            <a:off x="714348" y="3000372"/>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جراحی</a:t>
            </a:r>
            <a:endParaRPr lang="en-US" sz="2000" dirty="0">
              <a:ln>
                <a:solidFill>
                  <a:srgbClr val="A379BB">
                    <a:lumMod val="75000"/>
                  </a:srgbClr>
                </a:solidFill>
              </a:ln>
              <a:solidFill>
                <a:srgbClr val="A379BB">
                  <a:lumMod val="50000"/>
                </a:srgbClr>
              </a:solidFill>
            </a:endParaRPr>
          </a:p>
        </p:txBody>
      </p:sp>
      <p:sp>
        <p:nvSpPr>
          <p:cNvPr id="16" name="Left-Right Arrow 15"/>
          <p:cNvSpPr/>
          <p:nvPr/>
        </p:nvSpPr>
        <p:spPr>
          <a:xfrm rot="10800000">
            <a:off x="2143107" y="3429000"/>
            <a:ext cx="1000133"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555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5"/>
                                        </p:tgtEl>
                                      </p:cBhvr>
                                    </p:animEffect>
                                    <p:animScale>
                                      <p:cBhvr>
                                        <p:cTn id="17" dur="250" autoRev="1" fill="hold"/>
                                        <p:tgtEl>
                                          <p:spTgt spid="1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68640972"/>
              </p:ext>
            </p:extLst>
          </p:nvPr>
        </p:nvGraphicFramePr>
        <p:xfrm>
          <a:off x="1187624" y="980728"/>
          <a:ext cx="6096000" cy="457708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gridCol w="1831752">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fa-IR" sz="1800" smtClean="0">
                          <a:cs typeface="2  Lotus" pitchFamily="2" charset="-78"/>
                        </a:rPr>
                        <a:t>مکانیابی</a:t>
                      </a:r>
                      <a:r>
                        <a:rPr lang="fa-IR" sz="1800" baseline="0" smtClean="0">
                          <a:cs typeface="2  Lotus" pitchFamily="2" charset="-78"/>
                        </a:rPr>
                        <a:t> و طراحی فضا</a:t>
                      </a:r>
                      <a:endParaRPr lang="en-US" sz="1800">
                        <a:cs typeface="2  Lotus" pitchFamily="2" charset="-78"/>
                      </a:endParaRPr>
                    </a:p>
                  </a:txBody>
                  <a:tcPr/>
                </a:tc>
                <a:tc>
                  <a:txBody>
                    <a:bodyPr/>
                    <a:lstStyle/>
                    <a:p>
                      <a:pPr algn="ctr" rtl="1"/>
                      <a:r>
                        <a:rPr lang="fa-IR" sz="1800" smtClean="0">
                          <a:cs typeface="2  Lotus" pitchFamily="2" charset="-78"/>
                        </a:rPr>
                        <a:t>ابعاد</a:t>
                      </a:r>
                      <a:endParaRPr lang="en-US" sz="1800">
                        <a:cs typeface="2  Lotus" pitchFamily="2" charset="-78"/>
                      </a:endParaRPr>
                    </a:p>
                  </a:txBody>
                  <a:tcPr/>
                </a:tc>
                <a:tc>
                  <a:txBody>
                    <a:bodyPr/>
                    <a:lstStyle/>
                    <a:p>
                      <a:pPr algn="ctr"/>
                      <a:r>
                        <a:rPr lang="fa-IR" sz="1800" smtClean="0">
                          <a:cs typeface="2  Lotus" pitchFamily="2" charset="-78"/>
                        </a:rPr>
                        <a:t>نام فضا</a:t>
                      </a:r>
                      <a:endParaRPr lang="en-US" sz="1800">
                        <a:cs typeface="2  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1800" smtClean="0">
                          <a:cs typeface="2  Lotus" pitchFamily="2" charset="-78"/>
                        </a:rPr>
                        <a:t>فضاي معاینه و مشاوره پزشک</a:t>
                      </a:r>
                      <a:r>
                        <a:rPr lang="fa-IR" sz="1800" baseline="0" smtClean="0">
                          <a:cs typeface="2  Lotus" pitchFamily="2" charset="-78"/>
                        </a:rPr>
                        <a:t> </a:t>
                      </a:r>
                      <a:r>
                        <a:rPr lang="fa-IR" sz="1800" smtClean="0">
                          <a:cs typeface="2  Lotus" pitchFamily="2" charset="-78"/>
                        </a:rPr>
                        <a:t>متخصص قلب ، مشابه الگوي تيپ</a:t>
                      </a:r>
                    </a:p>
                    <a:p>
                      <a:pPr algn="ctr"/>
                      <a:r>
                        <a:rPr lang="fa-IR" sz="1800" smtClean="0">
                          <a:cs typeface="2  Lotus" pitchFamily="2" charset="-78"/>
                        </a:rPr>
                        <a:t>است اما سایر فضاها ي مرتبط با</a:t>
                      </a:r>
                      <a:r>
                        <a:rPr lang="fa-IR" sz="1800" baseline="0" smtClean="0">
                          <a:cs typeface="2  Lotus" pitchFamily="2" charset="-78"/>
                        </a:rPr>
                        <a:t> </a:t>
                      </a:r>
                      <a:r>
                        <a:rPr lang="fa-IR" sz="1800" smtClean="0">
                          <a:cs typeface="2  Lotus" pitchFamily="2" charset="-78"/>
                        </a:rPr>
                        <a:t>اين تخصص به شرح ذيل است .</a:t>
                      </a:r>
                    </a:p>
                    <a:p>
                      <a:pPr algn="ctr"/>
                      <a:r>
                        <a:rPr lang="fa-IR" sz="1800" smtClean="0">
                          <a:cs typeface="2  Lotus" pitchFamily="2" charset="-78"/>
                        </a:rPr>
                        <a:t>١- اتاق الکتروکارديوگرافي</a:t>
                      </a:r>
                    </a:p>
                    <a:p>
                      <a:pPr algn="ctr"/>
                      <a:r>
                        <a:rPr lang="fa-IR" sz="1800" smtClean="0">
                          <a:cs typeface="2  Lotus" pitchFamily="2" charset="-78"/>
                        </a:rPr>
                        <a:t>٢- اتاق اکوکارديوگرافي</a:t>
                      </a:r>
                    </a:p>
                    <a:p>
                      <a:pPr algn="ctr"/>
                      <a:r>
                        <a:rPr lang="fa-IR" sz="1800" smtClean="0">
                          <a:cs typeface="2  Lotus" pitchFamily="2" charset="-78"/>
                        </a:rPr>
                        <a:t>٣- اتاق تست ورزش</a:t>
                      </a:r>
                      <a:endParaRPr lang="en-US" sz="1800">
                        <a:cs typeface="2  Lotus" pitchFamily="2" charset="-78"/>
                      </a:endParaRPr>
                    </a:p>
                  </a:txBody>
                  <a:tcPr/>
                </a:tc>
                <a:tc>
                  <a:txBody>
                    <a:bodyPr/>
                    <a:lstStyle/>
                    <a:p>
                      <a:pPr algn="ctr"/>
                      <a:r>
                        <a:rPr lang="fa-IR" sz="1800" smtClean="0">
                          <a:cs typeface="2  Lotus" pitchFamily="2" charset="-78"/>
                        </a:rPr>
                        <a:t>18=6*3</a:t>
                      </a:r>
                      <a:endParaRPr lang="en-US" sz="1800">
                        <a:cs typeface="2  Lotus" pitchFamily="2" charset="-78"/>
                      </a:endParaRPr>
                    </a:p>
                  </a:txBody>
                  <a:tcPr/>
                </a:tc>
                <a:tc>
                  <a:txBody>
                    <a:bodyPr/>
                    <a:lstStyle/>
                    <a:p>
                      <a:pPr algn="ctr" rtl="1"/>
                      <a:r>
                        <a:rPr lang="fa-IR" sz="1800" smtClean="0">
                          <a:cs typeface="2  Lotus" pitchFamily="2" charset="-78"/>
                        </a:rPr>
                        <a:t>اتاق معاینه و مشاوره قلب</a:t>
                      </a:r>
                      <a:endParaRPr lang="en-US" sz="1800">
                        <a:cs typeface="2  Lotus" pitchFamily="2" charset="-78"/>
                      </a:endParaRPr>
                    </a:p>
                  </a:txBody>
                  <a:tcPr/>
                </a:tc>
                <a:extLst>
                  <a:ext uri="{0D108BD9-81ED-4DB2-BD59-A6C34878D82A}">
                    <a16:rowId xmlns:a16="http://schemas.microsoft.com/office/drawing/2014/main" xmlns="" val="10001"/>
                  </a:ext>
                </a:extLst>
              </a:tr>
              <a:tr h="370840">
                <a:tc>
                  <a:txBody>
                    <a:bodyPr/>
                    <a:lstStyle/>
                    <a:p>
                      <a:endParaRPr lang="en-US" sz="1800">
                        <a:cs typeface="2  Lotus" pitchFamily="2" charset="-78"/>
                      </a:endParaRPr>
                    </a:p>
                  </a:txBody>
                  <a:tcPr/>
                </a:tc>
                <a:tc>
                  <a:txBody>
                    <a:bodyPr/>
                    <a:lstStyle/>
                    <a:p>
                      <a:pPr algn="ctr"/>
                      <a:r>
                        <a:rPr lang="fa-IR" sz="1800" smtClean="0">
                          <a:cs typeface="2  Lotus" pitchFamily="2" charset="-78"/>
                        </a:rPr>
                        <a:t>12/25=3/5*3/5</a:t>
                      </a:r>
                      <a:endParaRPr lang="en-US" sz="1800">
                        <a:cs typeface="2  Lotus" pitchFamily="2" charset="-78"/>
                      </a:endParaRPr>
                    </a:p>
                  </a:txBody>
                  <a:tcPr/>
                </a:tc>
                <a:tc>
                  <a:txBody>
                    <a:bodyPr/>
                    <a:lstStyle/>
                    <a:p>
                      <a:pPr algn="ctr"/>
                      <a:r>
                        <a:rPr lang="fa-IR" sz="1800" smtClean="0">
                          <a:cs typeface="2  Lotus" pitchFamily="2" charset="-78"/>
                        </a:rPr>
                        <a:t>الکتروکاردیوگرافی</a:t>
                      </a:r>
                    </a:p>
                    <a:p>
                      <a:pPr algn="ctr"/>
                      <a:r>
                        <a:rPr lang="fa-IR" sz="1800" smtClean="0">
                          <a:cs typeface="2  Lotus" pitchFamily="2" charset="-78"/>
                        </a:rPr>
                        <a:t>(نوارقلب)</a:t>
                      </a:r>
                      <a:endParaRPr lang="en-US" sz="1800">
                        <a:cs typeface="2  Lotus" pitchFamily="2" charset="-78"/>
                      </a:endParaRPr>
                    </a:p>
                  </a:txBody>
                  <a:tcPr/>
                </a:tc>
                <a:extLst>
                  <a:ext uri="{0D108BD9-81ED-4DB2-BD59-A6C34878D82A}">
                    <a16:rowId xmlns:a16="http://schemas.microsoft.com/office/drawing/2014/main" xmlns="" val="10002"/>
                  </a:ext>
                </a:extLst>
              </a:tr>
              <a:tr h="370840">
                <a:tc>
                  <a:txBody>
                    <a:bodyPr/>
                    <a:lstStyle/>
                    <a:p>
                      <a:pPr algn="ctr"/>
                      <a:r>
                        <a:rPr lang="fa-IR" sz="1800" smtClean="0">
                          <a:cs typeface="2  Lotus" pitchFamily="2" charset="-78"/>
                        </a:rPr>
                        <a:t>لازمست فضایی برای ذخیره نوارهای ضبط شده پیش بینی شود</a:t>
                      </a:r>
                      <a:endParaRPr lang="en-US" sz="1800">
                        <a:cs typeface="2  Lotus" pitchFamily="2" charset="-78"/>
                      </a:endParaRPr>
                    </a:p>
                  </a:txBody>
                  <a:tcPr/>
                </a:tc>
                <a:tc>
                  <a:txBody>
                    <a:bodyPr/>
                    <a:lstStyle/>
                    <a:p>
                      <a:pPr algn="ctr"/>
                      <a:r>
                        <a:rPr lang="fa-IR" sz="1800" smtClean="0">
                          <a:cs typeface="2  Lotus" pitchFamily="2" charset="-78"/>
                        </a:rPr>
                        <a:t>12/6=4/2*3</a:t>
                      </a:r>
                      <a:endParaRPr lang="en-US" sz="1800">
                        <a:cs typeface="2  Lotus" pitchFamily="2" charset="-78"/>
                      </a:endParaRPr>
                    </a:p>
                  </a:txBody>
                  <a:tcPr/>
                </a:tc>
                <a:tc>
                  <a:txBody>
                    <a:bodyPr/>
                    <a:lstStyle/>
                    <a:p>
                      <a:pPr algn="ctr"/>
                      <a:r>
                        <a:rPr lang="fa-IR" sz="1800" smtClean="0">
                          <a:cs typeface="2  Lotus" pitchFamily="2" charset="-78"/>
                        </a:rPr>
                        <a:t>اکوکاردیوگرافی</a:t>
                      </a:r>
                    </a:p>
                    <a:p>
                      <a:pPr algn="ctr"/>
                      <a:r>
                        <a:rPr lang="fa-IR" sz="1800" smtClean="0">
                          <a:cs typeface="2  Lotus" pitchFamily="2" charset="-78"/>
                        </a:rPr>
                        <a:t>(اکوی</a:t>
                      </a:r>
                      <a:r>
                        <a:rPr lang="fa-IR" sz="1800" baseline="0" smtClean="0">
                          <a:cs typeface="2  Lotus" pitchFamily="2" charset="-78"/>
                        </a:rPr>
                        <a:t> قلب)</a:t>
                      </a:r>
                      <a:endParaRPr lang="en-US" sz="1800">
                        <a:cs typeface="2  Lotus" pitchFamily="2" charset="-78"/>
                      </a:endParaRPr>
                    </a:p>
                  </a:txBody>
                  <a:tcPr/>
                </a:tc>
                <a:extLst>
                  <a:ext uri="{0D108BD9-81ED-4DB2-BD59-A6C34878D82A}">
                    <a16:rowId xmlns:a16="http://schemas.microsoft.com/office/drawing/2014/main" xmlns="" val="10003"/>
                  </a:ext>
                </a:extLst>
              </a:tr>
              <a:tr h="370840">
                <a:tc>
                  <a:txBody>
                    <a:bodyPr/>
                    <a:lstStyle/>
                    <a:p>
                      <a:pPr algn="ctr"/>
                      <a:r>
                        <a:rPr lang="fa-IR" sz="1800" smtClean="0">
                          <a:cs typeface="2  Lotus" pitchFamily="2" charset="-78"/>
                        </a:rPr>
                        <a:t>فضای لازم برای استقرار اپراتور در نظر گرفته شود</a:t>
                      </a:r>
                    </a:p>
                    <a:p>
                      <a:pPr algn="ctr"/>
                      <a:r>
                        <a:rPr lang="fa-IR" sz="1800" smtClean="0">
                          <a:cs typeface="2  Lotus" pitchFamily="2" charset="-78"/>
                        </a:rPr>
                        <a:t>تهویه مناسب پیش بینی شود</a:t>
                      </a:r>
                      <a:endParaRPr lang="en-US" sz="1800">
                        <a:cs typeface="2  Lotus" pitchFamily="2" charset="-78"/>
                      </a:endParaRPr>
                    </a:p>
                  </a:txBody>
                  <a:tcPr/>
                </a:tc>
                <a:tc>
                  <a:txBody>
                    <a:bodyPr/>
                    <a:lstStyle/>
                    <a:p>
                      <a:pPr algn="ctr"/>
                      <a:r>
                        <a:rPr lang="fa-IR" sz="1800" smtClean="0">
                          <a:cs typeface="2  Lotus" pitchFamily="2" charset="-78"/>
                        </a:rPr>
                        <a:t>12/6=4/2*3</a:t>
                      </a:r>
                      <a:endParaRPr lang="en-US" sz="1800">
                        <a:cs typeface="2  Lotus" pitchFamily="2" charset="-78"/>
                      </a:endParaRPr>
                    </a:p>
                  </a:txBody>
                  <a:tcPr/>
                </a:tc>
                <a:tc>
                  <a:txBody>
                    <a:bodyPr/>
                    <a:lstStyle/>
                    <a:p>
                      <a:pPr algn="ctr"/>
                      <a:r>
                        <a:rPr lang="fa-IR" sz="1800" smtClean="0">
                          <a:cs typeface="2  Lotus" pitchFamily="2" charset="-78"/>
                        </a:rPr>
                        <a:t>تست ورزش</a:t>
                      </a:r>
                      <a:endParaRPr lang="en-US" sz="1800">
                        <a:cs typeface="2  Lotus" pitchFamily="2" charset="-78"/>
                      </a:endParaRPr>
                    </a:p>
                  </a:txBody>
                  <a:tcPr/>
                </a:tc>
                <a:extLst>
                  <a:ext uri="{0D108BD9-81ED-4DB2-BD59-A6C34878D82A}">
                    <a16:rowId xmlns:a16="http://schemas.microsoft.com/office/drawing/2014/main" xmlns="" val="10004"/>
                  </a:ext>
                </a:extLst>
              </a:tr>
            </a:tbl>
          </a:graphicData>
        </a:graphic>
      </p:graphicFrame>
      <p:sp>
        <p:nvSpPr>
          <p:cNvPr id="5" name="Rounded Rectangle 4"/>
          <p:cNvSpPr/>
          <p:nvPr/>
        </p:nvSpPr>
        <p:spPr>
          <a:xfrm>
            <a:off x="7482382" y="1340768"/>
            <a:ext cx="1008112" cy="4824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solidFill>
                  <a:prstClr val="white"/>
                </a:solidFill>
                <a:cs typeface="2  Lotus" pitchFamily="2" charset="-78"/>
              </a:rPr>
              <a:t>قسمت قلب</a:t>
            </a:r>
          </a:p>
          <a:p>
            <a:pPr algn="ctr"/>
            <a:r>
              <a:rPr lang="fa-IR" sz="2400" smtClean="0">
                <a:solidFill>
                  <a:prstClr val="white"/>
                </a:solidFill>
                <a:cs typeface="2  Lotus" pitchFamily="2" charset="-78"/>
              </a:rPr>
              <a:t>و عروق</a:t>
            </a:r>
            <a:endParaRPr lang="en-US" sz="2400">
              <a:solidFill>
                <a:prstClr val="white"/>
              </a:solidFill>
              <a:cs typeface="2  Lotus" pitchFamily="2" charset="-78"/>
            </a:endParaRPr>
          </a:p>
        </p:txBody>
      </p:sp>
    </p:spTree>
    <p:extLst>
      <p:ext uri="{BB962C8B-B14F-4D97-AF65-F5344CB8AC3E}">
        <p14:creationId xmlns:p14="http://schemas.microsoft.com/office/powerpoint/2010/main" val="21901609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4" name="TextBox 3"/>
          <p:cNvSpPr txBox="1"/>
          <p:nvPr/>
        </p:nvSpPr>
        <p:spPr>
          <a:xfrm>
            <a:off x="4929190" y="285728"/>
            <a:ext cx="3929090"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قسمت قلب:</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143240" y="300037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prstClr val="black"/>
                </a:solidFill>
              </a:rPr>
              <a:t>قسمت قلب</a:t>
            </a:r>
            <a:endParaRPr lang="en-US" sz="2800" dirty="0">
              <a:ln>
                <a:solidFill>
                  <a:srgbClr val="A379BB">
                    <a:lumMod val="75000"/>
                  </a:srgbClr>
                </a:solidFill>
              </a:ln>
              <a:solidFill>
                <a:prstClr val="black"/>
              </a:solidFill>
            </a:endParaRPr>
          </a:p>
        </p:txBody>
      </p:sp>
      <p:sp>
        <p:nvSpPr>
          <p:cNvPr id="9" name="Dodecagon 8"/>
          <p:cNvSpPr/>
          <p:nvPr/>
        </p:nvSpPr>
        <p:spPr>
          <a:xfrm>
            <a:off x="881264" y="3071810"/>
            <a:ext cx="1285884"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rgbClr val="A379BB">
                      <a:lumMod val="75000"/>
                    </a:srgbClr>
                  </a:solidFill>
                </a:ln>
                <a:solidFill>
                  <a:srgbClr val="A379BB">
                    <a:lumMod val="50000"/>
                  </a:srgbClr>
                </a:solidFill>
              </a:rPr>
              <a:t>جراحی داخلی</a:t>
            </a:r>
            <a:endParaRPr lang="en-US" sz="2400" dirty="0">
              <a:ln>
                <a:solidFill>
                  <a:srgbClr val="A379BB">
                    <a:lumMod val="75000"/>
                  </a:srgbClr>
                </a:solidFill>
              </a:ln>
              <a:solidFill>
                <a:srgbClr val="A379BB">
                  <a:lumMod val="50000"/>
                </a:srgbClr>
              </a:solidFill>
            </a:endParaRPr>
          </a:p>
        </p:txBody>
      </p:sp>
      <p:sp>
        <p:nvSpPr>
          <p:cNvPr id="10" name="Dodecagon 9"/>
          <p:cNvSpPr/>
          <p:nvPr/>
        </p:nvSpPr>
        <p:spPr>
          <a:xfrm>
            <a:off x="3071802" y="1357298"/>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rgbClr val="A379BB">
                      <a:lumMod val="75000"/>
                    </a:srgbClr>
                  </a:solidFill>
                </a:ln>
                <a:solidFill>
                  <a:srgbClr val="A379BB">
                    <a:lumMod val="50000"/>
                  </a:srgbClr>
                </a:solidFill>
              </a:rPr>
              <a:t>پذیرش</a:t>
            </a:r>
            <a:endParaRPr lang="en-US" sz="2400" dirty="0">
              <a:ln>
                <a:solidFill>
                  <a:srgbClr val="A379BB">
                    <a:lumMod val="75000"/>
                  </a:srgbClr>
                </a:solidFill>
              </a:ln>
              <a:solidFill>
                <a:srgbClr val="A379BB">
                  <a:lumMod val="50000"/>
                </a:srgbClr>
              </a:solidFill>
            </a:endParaRPr>
          </a:p>
        </p:txBody>
      </p:sp>
      <p:sp>
        <p:nvSpPr>
          <p:cNvPr id="12" name="Dodecagon 11"/>
          <p:cNvSpPr/>
          <p:nvPr/>
        </p:nvSpPr>
        <p:spPr>
          <a:xfrm>
            <a:off x="5786446" y="3143248"/>
            <a:ext cx="1357322"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rgbClr val="A379BB">
                      <a:lumMod val="75000"/>
                    </a:srgbClr>
                  </a:solidFill>
                </a:ln>
                <a:solidFill>
                  <a:srgbClr val="A379BB">
                    <a:lumMod val="50000"/>
                  </a:srgbClr>
                </a:solidFill>
              </a:rPr>
              <a:t>نوار قلب</a:t>
            </a:r>
            <a:endParaRPr lang="en-US" sz="2400" dirty="0">
              <a:ln>
                <a:solidFill>
                  <a:srgbClr val="A379BB">
                    <a:lumMod val="75000"/>
                  </a:srgbClr>
                </a:solidFill>
              </a:ln>
              <a:solidFill>
                <a:srgbClr val="A379BB">
                  <a:lumMod val="50000"/>
                </a:srgbClr>
              </a:solidFill>
            </a:endParaRPr>
          </a:p>
        </p:txBody>
      </p:sp>
      <p:sp>
        <p:nvSpPr>
          <p:cNvPr id="13" name="Dodecagon 12"/>
          <p:cNvSpPr/>
          <p:nvPr/>
        </p:nvSpPr>
        <p:spPr>
          <a:xfrm>
            <a:off x="3500430" y="4643446"/>
            <a:ext cx="1357322"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rgbClr val="A379BB">
                      <a:lumMod val="75000"/>
                    </a:srgbClr>
                  </a:solidFill>
                </a:ln>
                <a:solidFill>
                  <a:srgbClr val="A379BB">
                    <a:lumMod val="50000"/>
                  </a:srgbClr>
                </a:solidFill>
              </a:rPr>
              <a:t>اتاق معاینه</a:t>
            </a:r>
            <a:endParaRPr lang="en-US" sz="2400" dirty="0">
              <a:ln>
                <a:solidFill>
                  <a:srgbClr val="A379BB">
                    <a:lumMod val="75000"/>
                  </a:srgbClr>
                </a:solidFill>
              </a:ln>
              <a:solidFill>
                <a:srgbClr val="A379BB">
                  <a:lumMod val="50000"/>
                </a:srgbClr>
              </a:solidFill>
            </a:endParaRPr>
          </a:p>
        </p:txBody>
      </p:sp>
      <p:sp>
        <p:nvSpPr>
          <p:cNvPr id="14" name="Left-Right Arrow 13"/>
          <p:cNvSpPr/>
          <p:nvPr/>
        </p:nvSpPr>
        <p:spPr>
          <a:xfrm>
            <a:off x="4857752" y="3500438"/>
            <a:ext cx="92869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Left-Right Arrow 14"/>
          <p:cNvSpPr/>
          <p:nvPr/>
        </p:nvSpPr>
        <p:spPr>
          <a:xfrm>
            <a:off x="2214546" y="3412426"/>
            <a:ext cx="92869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Left-Right Arrow 15"/>
          <p:cNvSpPr/>
          <p:nvPr/>
        </p:nvSpPr>
        <p:spPr>
          <a:xfrm rot="16200000">
            <a:off x="3750465" y="4250538"/>
            <a:ext cx="642940" cy="142874"/>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Left-Right Arrow 16"/>
          <p:cNvSpPr/>
          <p:nvPr/>
        </p:nvSpPr>
        <p:spPr>
          <a:xfrm rot="16200000">
            <a:off x="3393272" y="2536026"/>
            <a:ext cx="785817" cy="142874"/>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a:stretch>
            <a:fillRect/>
          </a:stretch>
        </p:blipFill>
        <p:spPr>
          <a:xfrm rot="16019650">
            <a:off x="4194184" y="2092974"/>
            <a:ext cx="1165977" cy="880865"/>
          </a:xfrm>
          <a:prstGeom prst="rect">
            <a:avLst/>
          </a:prstGeom>
        </p:spPr>
      </p:pic>
      <p:pic>
        <p:nvPicPr>
          <p:cNvPr id="18" name="Picture 17"/>
          <p:cNvPicPr>
            <a:picLocks noChangeAspect="1"/>
          </p:cNvPicPr>
          <p:nvPr/>
        </p:nvPicPr>
        <p:blipFill>
          <a:blip r:embed="rId4"/>
          <a:stretch>
            <a:fillRect/>
          </a:stretch>
        </p:blipFill>
        <p:spPr>
          <a:xfrm>
            <a:off x="5148064" y="1586369"/>
            <a:ext cx="1584176" cy="1197791"/>
          </a:xfrm>
          <a:prstGeom prst="rect">
            <a:avLst/>
          </a:prstGeom>
        </p:spPr>
      </p:pic>
      <p:pic>
        <p:nvPicPr>
          <p:cNvPr id="19" name="Picture 18"/>
          <p:cNvPicPr>
            <a:picLocks noChangeAspect="1"/>
          </p:cNvPicPr>
          <p:nvPr/>
        </p:nvPicPr>
        <p:blipFill>
          <a:blip r:embed="rId5"/>
          <a:stretch>
            <a:fillRect/>
          </a:stretch>
        </p:blipFill>
        <p:spPr>
          <a:xfrm>
            <a:off x="1431008" y="3899340"/>
            <a:ext cx="170703" cy="810838"/>
          </a:xfrm>
          <a:prstGeom prst="rect">
            <a:avLst/>
          </a:prstGeom>
        </p:spPr>
      </p:pic>
      <p:cxnSp>
        <p:nvCxnSpPr>
          <p:cNvPr id="23" name="Elbow Connector 22"/>
          <p:cNvCxnSpPr/>
          <p:nvPr/>
        </p:nvCxnSpPr>
        <p:spPr>
          <a:xfrm rot="10800000" flipV="1">
            <a:off x="2151456" y="3818614"/>
            <a:ext cx="1180716" cy="1178727"/>
          </a:xfrm>
          <a:prstGeom prst="bentConnector3">
            <a:avLst/>
          </a:prstGeom>
          <a:ln>
            <a:solidFill>
              <a:srgbClr val="47ED47"/>
            </a:solidFill>
            <a:tailEnd type="triangle"/>
          </a:ln>
        </p:spPr>
        <p:style>
          <a:lnRef idx="3">
            <a:schemeClr val="accent5"/>
          </a:lnRef>
          <a:fillRef idx="0">
            <a:schemeClr val="accent5"/>
          </a:fillRef>
          <a:effectRef idx="2">
            <a:schemeClr val="accent5"/>
          </a:effectRef>
          <a:fontRef idx="minor">
            <a:schemeClr val="tx1"/>
          </a:fontRef>
        </p:style>
      </p:cxnSp>
      <p:pic>
        <p:nvPicPr>
          <p:cNvPr id="24" name="Picture 23"/>
          <p:cNvPicPr>
            <a:picLocks noChangeAspect="1"/>
          </p:cNvPicPr>
          <p:nvPr/>
        </p:nvPicPr>
        <p:blipFill>
          <a:blip r:embed="rId6"/>
          <a:stretch>
            <a:fillRect/>
          </a:stretch>
        </p:blipFill>
        <p:spPr>
          <a:xfrm>
            <a:off x="857678" y="4630598"/>
            <a:ext cx="1499746" cy="1133954"/>
          </a:xfrm>
          <a:prstGeom prst="rect">
            <a:avLst/>
          </a:prstGeom>
        </p:spPr>
      </p:pic>
    </p:spTree>
    <p:extLst>
      <p:ext uri="{BB962C8B-B14F-4D97-AF65-F5344CB8AC3E}">
        <p14:creationId xmlns:p14="http://schemas.microsoft.com/office/powerpoint/2010/main" val="1427249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183880" cy="1051560"/>
          </a:xfrm>
        </p:spPr>
        <p:txBody>
          <a:bodyPr/>
          <a:lstStyle/>
          <a:p>
            <a:pPr algn="ctr"/>
            <a:r>
              <a:rPr lang="fa-IR" smtClean="0">
                <a:cs typeface="2  Esfehan" pitchFamily="2" charset="-78"/>
              </a:rPr>
              <a:t>شرایط ساختمانی تجهیزاتی و پرسنلی</a:t>
            </a:r>
            <a:endParaRPr lang="en-US">
              <a:cs typeface="2  Esfehan" pitchFamily="2" charset="-78"/>
            </a:endParaRPr>
          </a:p>
        </p:txBody>
      </p:sp>
      <p:sp>
        <p:nvSpPr>
          <p:cNvPr id="3" name="Content Placeholder 2"/>
          <p:cNvSpPr>
            <a:spLocks noGrp="1"/>
          </p:cNvSpPr>
          <p:nvPr>
            <p:ph idx="1"/>
          </p:nvPr>
        </p:nvSpPr>
        <p:spPr>
          <a:xfrm>
            <a:off x="467544" y="1556792"/>
            <a:ext cx="7467600" cy="4873752"/>
          </a:xfrm>
        </p:spPr>
        <p:txBody>
          <a:bodyPr>
            <a:normAutofit/>
          </a:bodyPr>
          <a:lstStyle/>
          <a:p>
            <a:pPr algn="r" rtl="1">
              <a:buFont typeface="Courier New" pitchFamily="49" charset="0"/>
              <a:buChar char="o"/>
            </a:pPr>
            <a:r>
              <a:rPr lang="fa-IR" sz="2800" b="1" smtClean="0">
                <a:latin typeface="BKoodak,Bold"/>
                <a:cs typeface="2  Kamran" pitchFamily="2" charset="-78"/>
              </a:rPr>
              <a:t>ساختمان </a:t>
            </a:r>
            <a:r>
              <a:rPr lang="fa-IR" sz="2800" b="1">
                <a:latin typeface="BKoodak,Bold"/>
                <a:cs typeface="2  Kamran" pitchFamily="2" charset="-78"/>
              </a:rPr>
              <a:t>درمانگاه و تعداد اطاق ها وکلیه شرایط لازم براي تهویه، نور، سیستم هاي حرارتی و </a:t>
            </a:r>
            <a:r>
              <a:rPr lang="fa-IR" sz="2800" b="1" smtClean="0">
                <a:latin typeface="BKoodak,Bold"/>
                <a:cs typeface="2  Kamran" pitchFamily="2" charset="-78"/>
              </a:rPr>
              <a:t>برودتی باید </a:t>
            </a:r>
            <a:r>
              <a:rPr lang="fa-IR" sz="2800" b="1">
                <a:latin typeface="BKoodak,Bold"/>
                <a:cs typeface="2  Kamran" pitchFamily="2" charset="-78"/>
              </a:rPr>
              <a:t>منطبق با اصول بهداشتی و فنی بوده و مورد قبول و تصویب </a:t>
            </a:r>
            <a:r>
              <a:rPr lang="fa-IR" sz="2800" b="1" smtClean="0">
                <a:latin typeface="BKoodak,Bold"/>
                <a:cs typeface="2  Kamran" pitchFamily="2" charset="-78"/>
              </a:rPr>
              <a:t>وزارت </a:t>
            </a:r>
            <a:r>
              <a:rPr lang="fa-IR" sz="2800" b="1">
                <a:latin typeface="BKoodak,Bold"/>
                <a:cs typeface="2  Kamran" pitchFamily="2" charset="-78"/>
              </a:rPr>
              <a:t>یا دانشگاه / دانشکده مربوطه </a:t>
            </a:r>
            <a:r>
              <a:rPr lang="fa-IR" sz="2800" b="1" smtClean="0">
                <a:latin typeface="BKoodak,Bold"/>
                <a:cs typeface="2  Kamran" pitchFamily="2" charset="-78"/>
              </a:rPr>
              <a:t>قرار گیرد.</a:t>
            </a:r>
            <a:r>
              <a:rPr lang="en-US" sz="2800" b="1" smtClean="0">
                <a:latin typeface="BKoodak,Bold"/>
                <a:cs typeface="2  Kamran" pitchFamily="2" charset="-78"/>
              </a:rPr>
              <a:t> </a:t>
            </a:r>
            <a:endParaRPr lang="fa-IR" sz="2800" b="1">
              <a:latin typeface="BKoodak,Bold"/>
              <a:cs typeface="2  Kamran" pitchFamily="2" charset="-78"/>
            </a:endParaRPr>
          </a:p>
          <a:p>
            <a:pPr algn="r" rtl="1">
              <a:buFont typeface="Courier New" pitchFamily="49" charset="0"/>
              <a:buChar char="o"/>
            </a:pPr>
            <a:r>
              <a:rPr lang="fa-IR" sz="2800" b="1" smtClean="0">
                <a:latin typeface="BKoodak,Bold"/>
                <a:cs typeface="2  Kamran" pitchFamily="2" charset="-78"/>
              </a:rPr>
              <a:t>حداقل </a:t>
            </a:r>
            <a:r>
              <a:rPr lang="fa-IR" sz="2800" b="1">
                <a:latin typeface="BKoodak,Bold"/>
                <a:cs typeface="2  Kamran" pitchFamily="2" charset="-78"/>
              </a:rPr>
              <a:t>تعداد اطاق براي تاسیس درمانگاه عمومی شامل شش اطاق ویک سالن </a:t>
            </a:r>
            <a:r>
              <a:rPr lang="fa-IR" sz="2800" b="1" smtClean="0">
                <a:latin typeface="BKoodak,Bold"/>
                <a:cs typeface="2  Kamran" pitchFamily="2" charset="-78"/>
              </a:rPr>
              <a:t>انتظار </a:t>
            </a:r>
            <a:r>
              <a:rPr lang="fa-IR" sz="2800" b="1">
                <a:latin typeface="BKoodak,Bold"/>
                <a:cs typeface="2  Kamran" pitchFamily="2" charset="-78"/>
              </a:rPr>
              <a:t>با امکانات </a:t>
            </a:r>
            <a:r>
              <a:rPr lang="fa-IR" sz="2800" b="1" smtClean="0">
                <a:latin typeface="BKoodak,Bold"/>
                <a:cs typeface="2  Kamran" pitchFamily="2" charset="-78"/>
              </a:rPr>
              <a:t>کافی می باشد.</a:t>
            </a:r>
            <a:endParaRPr lang="fa-IR" sz="2800" b="1">
              <a:latin typeface="BKoodak,Bold"/>
              <a:cs typeface="2  Kamran" pitchFamily="2" charset="-78"/>
            </a:endParaRPr>
          </a:p>
          <a:p>
            <a:pPr algn="r" rtl="1">
              <a:buFont typeface="Courier New" pitchFamily="49" charset="0"/>
              <a:buChar char="o"/>
            </a:pPr>
            <a:r>
              <a:rPr lang="fa-IR" sz="2800" b="1" smtClean="0">
                <a:latin typeface="BKoodak,Bold"/>
                <a:cs typeface="2  Kamran" pitchFamily="2" charset="-78"/>
              </a:rPr>
              <a:t> سطح </a:t>
            </a:r>
            <a:r>
              <a:rPr lang="fa-IR" sz="2800" b="1">
                <a:latin typeface="BKoodak,Bold"/>
                <a:cs typeface="2  Kamran" pitchFamily="2" charset="-78"/>
              </a:rPr>
              <a:t>کلی زیر بنا باید حداقل 200 متر مربع بدون در نظر گرفتن فضاي لازم جهت </a:t>
            </a:r>
            <a:r>
              <a:rPr lang="fa-IR" sz="2800" b="1" smtClean="0">
                <a:latin typeface="BKoodak,Bold"/>
                <a:cs typeface="2  Kamran" pitchFamily="2" charset="-78"/>
              </a:rPr>
              <a:t>بخشهاي پاراکلینیک </a:t>
            </a:r>
            <a:r>
              <a:rPr lang="fa-IR" sz="2800" b="1">
                <a:latin typeface="BKoodak,Bold"/>
                <a:cs typeface="2  Kamran" pitchFamily="2" charset="-78"/>
              </a:rPr>
              <a:t>بوده و پیش بینی هاي لازم براي کلیه اقدامات ایمنی از جمله اطفاي حریق شده </a:t>
            </a:r>
            <a:r>
              <a:rPr lang="fa-IR" sz="2800" b="1" smtClean="0">
                <a:latin typeface="BKoodak,Bold"/>
                <a:cs typeface="2  Kamran" pitchFamily="2" charset="-78"/>
              </a:rPr>
              <a:t>باشد.</a:t>
            </a:r>
            <a:endParaRPr lang="en-US">
              <a:cs typeface="2  Kamran" pitchFamily="2" charset="-78"/>
            </a:endParaRPr>
          </a:p>
        </p:txBody>
      </p:sp>
    </p:spTree>
    <p:extLst>
      <p:ext uri="{BB962C8B-B14F-4D97-AF65-F5344CB8AC3E}">
        <p14:creationId xmlns:p14="http://schemas.microsoft.com/office/powerpoint/2010/main" val="18342370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8310439"/>
              </p:ext>
            </p:extLst>
          </p:nvPr>
        </p:nvGraphicFramePr>
        <p:xfrm>
          <a:off x="899592" y="442640"/>
          <a:ext cx="6096000" cy="485140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gridCol w="1831752">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0">
                <a:tc>
                  <a:txBody>
                    <a:bodyPr/>
                    <a:lstStyle/>
                    <a:p>
                      <a:pPr algn="ctr"/>
                      <a:r>
                        <a:rPr lang="fa-IR" sz="1800" smtClean="0">
                          <a:cs typeface="2  Lotus" pitchFamily="2" charset="-78"/>
                        </a:rPr>
                        <a:t>مکانیابی</a:t>
                      </a:r>
                      <a:r>
                        <a:rPr lang="fa-IR" sz="1800" baseline="0" smtClean="0">
                          <a:cs typeface="2  Lotus" pitchFamily="2" charset="-78"/>
                        </a:rPr>
                        <a:t> و طراحی فضا</a:t>
                      </a:r>
                      <a:endParaRPr lang="en-US" sz="1800">
                        <a:cs typeface="2  Lotus" pitchFamily="2" charset="-78"/>
                      </a:endParaRPr>
                    </a:p>
                  </a:txBody>
                  <a:tcPr/>
                </a:tc>
                <a:tc>
                  <a:txBody>
                    <a:bodyPr/>
                    <a:lstStyle/>
                    <a:p>
                      <a:pPr algn="ctr"/>
                      <a:r>
                        <a:rPr lang="fa-IR" sz="1800" smtClean="0">
                          <a:cs typeface="2  Lotus" pitchFamily="2" charset="-78"/>
                        </a:rPr>
                        <a:t>ابعاد</a:t>
                      </a:r>
                      <a:endParaRPr lang="en-US" sz="1800">
                        <a:cs typeface="2  Lotus" pitchFamily="2" charset="-78"/>
                      </a:endParaRPr>
                    </a:p>
                  </a:txBody>
                  <a:tcPr/>
                </a:tc>
                <a:tc>
                  <a:txBody>
                    <a:bodyPr/>
                    <a:lstStyle/>
                    <a:p>
                      <a:pPr algn="ctr"/>
                      <a:r>
                        <a:rPr lang="fa-IR" sz="1800" smtClean="0">
                          <a:cs typeface="2  Lotus" pitchFamily="2" charset="-78"/>
                        </a:rPr>
                        <a:t>نام فضا</a:t>
                      </a:r>
                      <a:endParaRPr lang="en-US" sz="1800">
                        <a:cs typeface="2  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1800" smtClean="0">
                          <a:cs typeface="2  Lotus" pitchFamily="2" charset="-78"/>
                        </a:rPr>
                        <a:t>بهتر است علاوه بر مطب فضایی مجزا با سرویس بهداشتی در نظر گرفته شود</a:t>
                      </a:r>
                    </a:p>
                    <a:p>
                      <a:pPr algn="ctr"/>
                      <a:r>
                        <a:rPr lang="fa-IR" sz="1800" smtClean="0">
                          <a:cs typeface="2  Lotus" pitchFamily="2" charset="-78"/>
                        </a:rPr>
                        <a:t>مسیر رفت و آمد بدون شکست و پله های اضافی باشد</a:t>
                      </a:r>
                    </a:p>
                    <a:p>
                      <a:pPr algn="ctr"/>
                      <a:endParaRPr lang="en-US" sz="1800">
                        <a:cs typeface="2  Lotus" pitchFamily="2" charset="-78"/>
                      </a:endParaRPr>
                    </a:p>
                  </a:txBody>
                  <a:tcPr/>
                </a:tc>
                <a:tc>
                  <a:txBody>
                    <a:bodyPr/>
                    <a:lstStyle/>
                    <a:p>
                      <a:pPr algn="ctr"/>
                      <a:r>
                        <a:rPr lang="fa-IR" sz="1800" smtClean="0">
                          <a:cs typeface="2  Lotus" pitchFamily="2" charset="-78"/>
                        </a:rPr>
                        <a:t>18=3*6</a:t>
                      </a:r>
                      <a:endParaRPr lang="en-US" sz="1800">
                        <a:cs typeface="2  Lotus" pitchFamily="2" charset="-78"/>
                      </a:endParaRPr>
                    </a:p>
                  </a:txBody>
                  <a:tcPr/>
                </a:tc>
                <a:tc>
                  <a:txBody>
                    <a:bodyPr/>
                    <a:lstStyle/>
                    <a:p>
                      <a:pPr algn="ctr"/>
                      <a:r>
                        <a:rPr lang="fa-IR" sz="1800" smtClean="0">
                          <a:cs typeface="2  Lotus" pitchFamily="2" charset="-78"/>
                        </a:rPr>
                        <a:t>مطب زنان </a:t>
                      </a:r>
                    </a:p>
                  </a:txBody>
                  <a:tcPr/>
                </a:tc>
                <a:extLst>
                  <a:ext uri="{0D108BD9-81ED-4DB2-BD59-A6C34878D82A}">
                    <a16:rowId xmlns:a16="http://schemas.microsoft.com/office/drawing/2014/main" xmlns="" val="10001"/>
                  </a:ext>
                </a:extLst>
              </a:tr>
              <a:tr h="370840">
                <a:tc>
                  <a:txBody>
                    <a:bodyPr/>
                    <a:lstStyle/>
                    <a:p>
                      <a:pPr algn="ctr"/>
                      <a:r>
                        <a:rPr lang="fa-IR" sz="1800" smtClean="0">
                          <a:cs typeface="2  Lotus" pitchFamily="2" charset="-78"/>
                        </a:rPr>
                        <a:t> امکان استفاده</a:t>
                      </a:r>
                      <a:r>
                        <a:rPr lang="fa-IR" sz="1800" baseline="0" smtClean="0">
                          <a:cs typeface="2  Lotus" pitchFamily="2" charset="-78"/>
                        </a:rPr>
                        <a:t> حداکثر از نور طبیعی</a:t>
                      </a:r>
                      <a:endParaRPr lang="en-US" sz="1800">
                        <a:cs typeface="2  Lotus" pitchFamily="2" charset="-78"/>
                      </a:endParaRPr>
                    </a:p>
                  </a:txBody>
                  <a:tcPr/>
                </a:tc>
                <a:tc>
                  <a:txBody>
                    <a:bodyPr/>
                    <a:lstStyle/>
                    <a:p>
                      <a:pPr algn="ctr"/>
                      <a:r>
                        <a:rPr lang="fa-IR" sz="1800" smtClean="0">
                          <a:cs typeface="2  Lotus" pitchFamily="2" charset="-78"/>
                        </a:rPr>
                        <a:t>21/6=7/2*3</a:t>
                      </a:r>
                      <a:endParaRPr lang="en-US" sz="1800">
                        <a:cs typeface="2  Lotus" pitchFamily="2" charset="-78"/>
                      </a:endParaRPr>
                    </a:p>
                  </a:txBody>
                  <a:tcPr/>
                </a:tc>
                <a:tc>
                  <a:txBody>
                    <a:bodyPr/>
                    <a:lstStyle/>
                    <a:p>
                      <a:pPr algn="ctr"/>
                      <a:r>
                        <a:rPr lang="fa-IR" sz="1800" smtClean="0">
                          <a:cs typeface="2  Lotus" pitchFamily="2" charset="-78"/>
                        </a:rPr>
                        <a:t>سالن دندانپزشکی(با سه یونیت)</a:t>
                      </a:r>
                      <a:endParaRPr lang="en-US" sz="1800">
                        <a:cs typeface="2  Lotus" pitchFamily="2" charset="-78"/>
                      </a:endParaRPr>
                    </a:p>
                  </a:txBody>
                  <a:tcPr/>
                </a:tc>
                <a:extLst>
                  <a:ext uri="{0D108BD9-81ED-4DB2-BD59-A6C34878D82A}">
                    <a16:rowId xmlns:a16="http://schemas.microsoft.com/office/drawing/2014/main" xmlns="" val="10002"/>
                  </a:ext>
                </a:extLst>
              </a:tr>
              <a:tr h="370840">
                <a:tc>
                  <a:txBody>
                    <a:bodyPr/>
                    <a:lstStyle/>
                    <a:p>
                      <a:pPr algn="ctr"/>
                      <a:r>
                        <a:rPr lang="fa-IR" sz="1800" smtClean="0">
                          <a:cs typeface="2  Lotus" pitchFamily="2" charset="-78"/>
                        </a:rPr>
                        <a:t>بهترست مستقیما</a:t>
                      </a:r>
                      <a:r>
                        <a:rPr lang="fa-IR" sz="1800" baseline="0" smtClean="0">
                          <a:cs typeface="2  Lotus" pitchFamily="2" charset="-78"/>
                        </a:rPr>
                        <a:t> با اتاق جراحی دندان مرتبط شود</a:t>
                      </a:r>
                    </a:p>
                    <a:p>
                      <a:pPr algn="ctr"/>
                      <a:r>
                        <a:rPr lang="fa-IR" sz="1800" baseline="0" smtClean="0">
                          <a:cs typeface="2  Lotus" pitchFamily="2" charset="-78"/>
                        </a:rPr>
                        <a:t>و دستگاه عکسبرداری بیرون از فضا قرار داده شود</a:t>
                      </a:r>
                      <a:endParaRPr lang="en-US" sz="1800">
                        <a:cs typeface="2  Lotus" pitchFamily="2" charset="-78"/>
                      </a:endParaRPr>
                    </a:p>
                  </a:txBody>
                  <a:tcPr/>
                </a:tc>
                <a:tc>
                  <a:txBody>
                    <a:bodyPr/>
                    <a:lstStyle/>
                    <a:p>
                      <a:pPr algn="ctr"/>
                      <a:r>
                        <a:rPr lang="fa-IR" sz="1800" smtClean="0">
                          <a:cs typeface="2  Lotus" pitchFamily="2" charset="-78"/>
                        </a:rPr>
                        <a:t>18=6*3</a:t>
                      </a:r>
                      <a:endParaRPr lang="en-US" sz="1800">
                        <a:cs typeface="2  Lotus" pitchFamily="2" charset="-78"/>
                      </a:endParaRPr>
                    </a:p>
                  </a:txBody>
                  <a:tcPr/>
                </a:tc>
                <a:tc>
                  <a:txBody>
                    <a:bodyPr/>
                    <a:lstStyle/>
                    <a:p>
                      <a:pPr algn="ctr"/>
                      <a:r>
                        <a:rPr lang="fa-IR" sz="1800" smtClean="0">
                          <a:cs typeface="2  Lotus" pitchFamily="2" charset="-78"/>
                        </a:rPr>
                        <a:t>عکسبرداری از دندان(پانورامیک)و تاریکخانه</a:t>
                      </a:r>
                      <a:endParaRPr lang="en-US" sz="1800">
                        <a:cs typeface="2  Lotus" pitchFamily="2" charset="-78"/>
                      </a:endParaRPr>
                    </a:p>
                  </a:txBody>
                  <a:tcPr/>
                </a:tc>
                <a:extLst>
                  <a:ext uri="{0D108BD9-81ED-4DB2-BD59-A6C34878D82A}">
                    <a16:rowId xmlns:a16="http://schemas.microsoft.com/office/drawing/2014/main" xmlns="" val="10003"/>
                  </a:ext>
                </a:extLst>
              </a:tr>
              <a:tr h="370840">
                <a:tc>
                  <a:txBody>
                    <a:bodyPr/>
                    <a:lstStyle/>
                    <a:p>
                      <a:pPr algn="ctr"/>
                      <a:r>
                        <a:rPr lang="fa-IR" sz="1800" smtClean="0">
                          <a:cs typeface="2  Lotus" pitchFamily="2" charset="-78"/>
                        </a:rPr>
                        <a:t>پيش بيني مي شود</a:t>
                      </a:r>
                    </a:p>
                    <a:p>
                      <a:pPr algn="ctr"/>
                      <a:r>
                        <a:rPr lang="fa-IR" sz="1800" smtClean="0">
                          <a:cs typeface="2  Lotus" pitchFamily="2" charset="-78"/>
                        </a:rPr>
                        <a:t>علاوه بر قفسه و پيشخوان</a:t>
                      </a:r>
                      <a:r>
                        <a:rPr lang="fa-IR" sz="1800" baseline="0" smtClean="0">
                          <a:cs typeface="2  Lotus" pitchFamily="2" charset="-78"/>
                        </a:rPr>
                        <a:t> ،</a:t>
                      </a:r>
                      <a:r>
                        <a:rPr lang="fa-IR" sz="1800" smtClean="0">
                          <a:cs typeface="2  Lotus" pitchFamily="2" charset="-78"/>
                        </a:rPr>
                        <a:t>کارداراي محلي براي قرارگيري</a:t>
                      </a:r>
                    </a:p>
                    <a:p>
                      <a:pPr algn="ctr"/>
                      <a:r>
                        <a:rPr lang="fa-IR" sz="1800" smtClean="0">
                          <a:cs typeface="2  Lotus" pitchFamily="2" charset="-78"/>
                        </a:rPr>
                        <a:t>يک موتور برقي جهت کارهاي</a:t>
                      </a:r>
                      <a:r>
                        <a:rPr lang="fa-IR" sz="1800" baseline="0" smtClean="0">
                          <a:cs typeface="2  Lotus" pitchFamily="2" charset="-78"/>
                        </a:rPr>
                        <a:t> </a:t>
                      </a:r>
                      <a:r>
                        <a:rPr lang="fa-IR" sz="1800" smtClean="0">
                          <a:cs typeface="2  Lotus" pitchFamily="2" charset="-78"/>
                        </a:rPr>
                        <a:t>قالب سازي است .</a:t>
                      </a:r>
                      <a:endParaRPr lang="en-US" sz="1800">
                        <a:cs typeface="2  Lotus" pitchFamily="2" charset="-78"/>
                      </a:endParaRPr>
                    </a:p>
                  </a:txBody>
                  <a:tcPr/>
                </a:tc>
                <a:tc>
                  <a:txBody>
                    <a:bodyPr/>
                    <a:lstStyle/>
                    <a:p>
                      <a:pPr algn="ctr"/>
                      <a:r>
                        <a:rPr lang="fa-IR" sz="1800" smtClean="0">
                          <a:cs typeface="2  Lotus" pitchFamily="2" charset="-78"/>
                        </a:rPr>
                        <a:t>12/6=4/2*3</a:t>
                      </a:r>
                      <a:endParaRPr lang="en-US" sz="1800">
                        <a:cs typeface="2  Lotus" pitchFamily="2" charset="-78"/>
                      </a:endParaRPr>
                    </a:p>
                  </a:txBody>
                  <a:tcPr/>
                </a:tc>
                <a:tc>
                  <a:txBody>
                    <a:bodyPr/>
                    <a:lstStyle/>
                    <a:p>
                      <a:pPr algn="ctr"/>
                      <a:r>
                        <a:rPr lang="fa-IR" sz="1800" smtClean="0">
                          <a:cs typeface="2  Lotus" pitchFamily="2" charset="-78"/>
                        </a:rPr>
                        <a:t>لابراتوار دندانسازی</a:t>
                      </a:r>
                      <a:endParaRPr lang="en-US" sz="1800">
                        <a:cs typeface="2  Lotus" pitchFamily="2" charset="-78"/>
                      </a:endParaRPr>
                    </a:p>
                  </a:txBody>
                  <a:tcPr/>
                </a:tc>
                <a:extLst>
                  <a:ext uri="{0D108BD9-81ED-4DB2-BD59-A6C34878D82A}">
                    <a16:rowId xmlns:a16="http://schemas.microsoft.com/office/drawing/2014/main" xmlns="" val="10004"/>
                  </a:ext>
                </a:extLst>
              </a:tr>
            </a:tbl>
          </a:graphicData>
        </a:graphic>
      </p:graphicFrame>
      <p:sp>
        <p:nvSpPr>
          <p:cNvPr id="3" name="Rounded Rectangle 2"/>
          <p:cNvSpPr/>
          <p:nvPr/>
        </p:nvSpPr>
        <p:spPr>
          <a:xfrm>
            <a:off x="7212873" y="980728"/>
            <a:ext cx="1080120" cy="1529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solidFill>
                  <a:prstClr val="white"/>
                </a:solidFill>
                <a:cs typeface="2  Lotus" pitchFamily="2" charset="-78"/>
              </a:rPr>
              <a:t>قسمت زنان</a:t>
            </a:r>
          </a:p>
          <a:p>
            <a:pPr algn="ctr"/>
            <a:r>
              <a:rPr lang="fa-IR" sz="2400" smtClean="0">
                <a:solidFill>
                  <a:prstClr val="white"/>
                </a:solidFill>
                <a:cs typeface="2  Lotus" pitchFamily="2" charset="-78"/>
              </a:rPr>
              <a:t>و</a:t>
            </a:r>
          </a:p>
          <a:p>
            <a:pPr algn="ctr"/>
            <a:r>
              <a:rPr lang="fa-IR" sz="2400" smtClean="0">
                <a:solidFill>
                  <a:prstClr val="white"/>
                </a:solidFill>
                <a:cs typeface="2  Lotus" pitchFamily="2" charset="-78"/>
              </a:rPr>
              <a:t>زایمان</a:t>
            </a:r>
            <a:endParaRPr lang="en-US" sz="2400">
              <a:solidFill>
                <a:prstClr val="white"/>
              </a:solidFill>
              <a:cs typeface="2  Lotus" pitchFamily="2" charset="-78"/>
            </a:endParaRPr>
          </a:p>
        </p:txBody>
      </p:sp>
      <p:sp>
        <p:nvSpPr>
          <p:cNvPr id="4" name="Rounded Rectangle 3"/>
          <p:cNvSpPr/>
          <p:nvPr/>
        </p:nvSpPr>
        <p:spPr>
          <a:xfrm>
            <a:off x="7247113" y="2780928"/>
            <a:ext cx="1080120"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smtClean="0">
                <a:solidFill>
                  <a:prstClr val="white"/>
                </a:solidFill>
                <a:cs typeface="2  Lotus" pitchFamily="2" charset="-78"/>
              </a:rPr>
              <a:t>قسمت</a:t>
            </a:r>
          </a:p>
          <a:p>
            <a:pPr algn="ctr"/>
            <a:r>
              <a:rPr lang="fa-IR" sz="2400" smtClean="0">
                <a:solidFill>
                  <a:prstClr val="white"/>
                </a:solidFill>
                <a:cs typeface="2  Lotus" pitchFamily="2" charset="-78"/>
              </a:rPr>
              <a:t>دندان</a:t>
            </a:r>
          </a:p>
          <a:p>
            <a:pPr algn="ctr"/>
            <a:r>
              <a:rPr lang="fa-IR" sz="2400" smtClean="0">
                <a:solidFill>
                  <a:prstClr val="white"/>
                </a:solidFill>
                <a:cs typeface="2  Lotus" pitchFamily="2" charset="-78"/>
              </a:rPr>
              <a:t>پزشکی</a:t>
            </a:r>
            <a:endParaRPr lang="en-US" sz="2400">
              <a:solidFill>
                <a:prstClr val="white"/>
              </a:solidFill>
              <a:cs typeface="2  Lotus" pitchFamily="2" charset="-78"/>
            </a:endParaRPr>
          </a:p>
        </p:txBody>
      </p:sp>
    </p:spTree>
    <p:extLst>
      <p:ext uri="{BB962C8B-B14F-4D97-AF65-F5344CB8AC3E}">
        <p14:creationId xmlns:p14="http://schemas.microsoft.com/office/powerpoint/2010/main" val="2785172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4" name="TextBox 3"/>
          <p:cNvSpPr txBox="1"/>
          <p:nvPr/>
        </p:nvSpPr>
        <p:spPr>
          <a:xfrm>
            <a:off x="4929190" y="285728"/>
            <a:ext cx="3929090"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بخش زنان:</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214676" y="3000277"/>
            <a:ext cx="1959767" cy="1143197"/>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prstClr val="black"/>
                </a:solidFill>
              </a:rPr>
              <a:t>قسمت زنان</a:t>
            </a:r>
            <a:endParaRPr lang="en-US" sz="2800" dirty="0">
              <a:ln>
                <a:solidFill>
                  <a:srgbClr val="A379BB">
                    <a:lumMod val="75000"/>
                  </a:srgbClr>
                </a:solidFill>
              </a:ln>
              <a:solidFill>
                <a:prstClr val="black"/>
              </a:solidFill>
            </a:endParaRPr>
          </a:p>
        </p:txBody>
      </p:sp>
      <p:sp>
        <p:nvSpPr>
          <p:cNvPr id="9" name="Dodecagon 8"/>
          <p:cNvSpPr/>
          <p:nvPr/>
        </p:nvSpPr>
        <p:spPr>
          <a:xfrm>
            <a:off x="3442577" y="1232785"/>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اتاق معاینه زنان</a:t>
            </a:r>
            <a:endParaRPr lang="en-US" sz="2000" dirty="0">
              <a:ln>
                <a:solidFill>
                  <a:srgbClr val="A379BB">
                    <a:lumMod val="75000"/>
                  </a:srgbClr>
                </a:solidFill>
              </a:ln>
              <a:solidFill>
                <a:srgbClr val="A379BB">
                  <a:lumMod val="50000"/>
                </a:srgbClr>
              </a:solidFill>
            </a:endParaRPr>
          </a:p>
        </p:txBody>
      </p:sp>
      <p:sp>
        <p:nvSpPr>
          <p:cNvPr id="10" name="Left-Right Arrow 9"/>
          <p:cNvSpPr/>
          <p:nvPr/>
        </p:nvSpPr>
        <p:spPr>
          <a:xfrm rot="16200000">
            <a:off x="3764049" y="2511629"/>
            <a:ext cx="785817" cy="142874"/>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hevron 10"/>
          <p:cNvSpPr/>
          <p:nvPr/>
        </p:nvSpPr>
        <p:spPr>
          <a:xfrm>
            <a:off x="2214546" y="3571876"/>
            <a:ext cx="285752"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2" name="Chevron 11"/>
          <p:cNvSpPr/>
          <p:nvPr/>
        </p:nvSpPr>
        <p:spPr>
          <a:xfrm>
            <a:off x="1785918" y="3571876"/>
            <a:ext cx="428628"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a:off x="571472" y="3571876"/>
            <a:ext cx="590552" cy="123828"/>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a:off x="1214414" y="3571876"/>
            <a:ext cx="500066"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5" name="TextBox 14"/>
          <p:cNvSpPr txBox="1"/>
          <p:nvPr/>
        </p:nvSpPr>
        <p:spPr>
          <a:xfrm>
            <a:off x="1142976" y="3071810"/>
            <a:ext cx="1500198" cy="523220"/>
          </a:xfrm>
          <a:prstGeom prst="rect">
            <a:avLst/>
          </a:prstGeom>
          <a:noFill/>
        </p:spPr>
        <p:txBody>
          <a:bodyPr wrap="square" rtlCol="0">
            <a:spAutoFit/>
          </a:bodyPr>
          <a:lstStyle/>
          <a:p>
            <a:r>
              <a:rPr lang="fa-IR" sz="2800" dirty="0" smtClean="0">
                <a:solidFill>
                  <a:srgbClr val="A379BB">
                    <a:lumMod val="75000"/>
                  </a:srgbClr>
                </a:solidFill>
                <a:effectLst>
                  <a:glow rad="228600">
                    <a:srgbClr val="A379BB">
                      <a:satMod val="175000"/>
                      <a:alpha val="40000"/>
                    </a:srgbClr>
                  </a:glow>
                </a:effectLst>
              </a:rPr>
              <a:t>ورودی</a:t>
            </a:r>
            <a:endParaRPr lang="en-US" sz="2800" dirty="0">
              <a:solidFill>
                <a:srgbClr val="A379BB">
                  <a:lumMod val="75000"/>
                </a:srgbClr>
              </a:solidFill>
              <a:effectLst>
                <a:glow rad="228600">
                  <a:srgbClr val="A379BB">
                    <a:satMod val="175000"/>
                    <a:alpha val="40000"/>
                  </a:srgbClr>
                </a:glow>
              </a:effectLst>
            </a:endParaRPr>
          </a:p>
        </p:txBody>
      </p:sp>
      <p:sp>
        <p:nvSpPr>
          <p:cNvPr id="16" name="Left-Right Arrow 15"/>
          <p:cNvSpPr/>
          <p:nvPr/>
        </p:nvSpPr>
        <p:spPr>
          <a:xfrm rot="10800000">
            <a:off x="2714611" y="3573404"/>
            <a:ext cx="500066"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Chevron 16"/>
          <p:cNvSpPr/>
          <p:nvPr/>
        </p:nvSpPr>
        <p:spPr>
          <a:xfrm>
            <a:off x="2500298" y="3571876"/>
            <a:ext cx="214314"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18" name="Dodecagon 17"/>
          <p:cNvSpPr/>
          <p:nvPr/>
        </p:nvSpPr>
        <p:spPr>
          <a:xfrm>
            <a:off x="5918438" y="1991661"/>
            <a:ext cx="1143008" cy="71438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200" dirty="0" smtClean="0">
                <a:ln>
                  <a:solidFill>
                    <a:srgbClr val="A379BB">
                      <a:lumMod val="75000"/>
                    </a:srgbClr>
                  </a:solidFill>
                </a:ln>
                <a:solidFill>
                  <a:srgbClr val="A379BB">
                    <a:lumMod val="50000"/>
                  </a:srgbClr>
                </a:solidFill>
              </a:rPr>
              <a:t>خدمات</a:t>
            </a:r>
            <a:endParaRPr lang="en-US" sz="2200" dirty="0">
              <a:ln>
                <a:solidFill>
                  <a:srgbClr val="A379BB">
                    <a:lumMod val="75000"/>
                  </a:srgbClr>
                </a:solidFill>
              </a:ln>
              <a:solidFill>
                <a:srgbClr val="A379BB">
                  <a:lumMod val="50000"/>
                </a:srgbClr>
              </a:solidFill>
            </a:endParaRPr>
          </a:p>
        </p:txBody>
      </p:sp>
      <p:sp>
        <p:nvSpPr>
          <p:cNvPr id="19" name="Dodecagon 18"/>
          <p:cNvSpPr/>
          <p:nvPr/>
        </p:nvSpPr>
        <p:spPr>
          <a:xfrm>
            <a:off x="6215073" y="3119299"/>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ایستگاه پرستاری</a:t>
            </a:r>
            <a:endParaRPr lang="en-US" sz="2000" dirty="0">
              <a:ln>
                <a:solidFill>
                  <a:srgbClr val="A379BB">
                    <a:lumMod val="75000"/>
                  </a:srgbClr>
                </a:solidFill>
              </a:ln>
              <a:solidFill>
                <a:srgbClr val="A379BB">
                  <a:lumMod val="50000"/>
                </a:srgbClr>
              </a:solidFill>
            </a:endParaRPr>
          </a:p>
        </p:txBody>
      </p:sp>
      <p:sp>
        <p:nvSpPr>
          <p:cNvPr id="22" name="Left-Right Arrow 21"/>
          <p:cNvSpPr/>
          <p:nvPr/>
        </p:nvSpPr>
        <p:spPr>
          <a:xfrm>
            <a:off x="5168896" y="3512208"/>
            <a:ext cx="1000131"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Elbow Connector 27"/>
          <p:cNvCxnSpPr/>
          <p:nvPr/>
        </p:nvCxnSpPr>
        <p:spPr>
          <a:xfrm rot="10800000" flipV="1">
            <a:off x="4906658" y="2380380"/>
            <a:ext cx="1000132" cy="832980"/>
          </a:xfrm>
          <a:prstGeom prst="bentConnector3">
            <a:avLst>
              <a:gd name="adj1" fmla="val 50000"/>
            </a:avLst>
          </a:prstGeom>
          <a:ln>
            <a:solidFill>
              <a:srgbClr val="00B050"/>
            </a:solidFill>
            <a:headEnd type="arrow"/>
            <a:tailEnd type="arrow"/>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3"/>
          <a:stretch>
            <a:fillRect/>
          </a:stretch>
        </p:blipFill>
        <p:spPr>
          <a:xfrm>
            <a:off x="2829323" y="4576533"/>
            <a:ext cx="1499746" cy="1133954"/>
          </a:xfrm>
          <a:prstGeom prst="rect">
            <a:avLst/>
          </a:prstGeom>
        </p:spPr>
      </p:pic>
      <p:pic>
        <p:nvPicPr>
          <p:cNvPr id="25" name="Picture 24"/>
          <p:cNvPicPr>
            <a:picLocks noChangeAspect="1"/>
          </p:cNvPicPr>
          <p:nvPr/>
        </p:nvPicPr>
        <p:blipFill>
          <a:blip r:embed="rId4"/>
          <a:stretch>
            <a:fillRect/>
          </a:stretch>
        </p:blipFill>
        <p:spPr>
          <a:xfrm>
            <a:off x="3502990" y="4036223"/>
            <a:ext cx="152413" cy="597460"/>
          </a:xfrm>
          <a:prstGeom prst="rect">
            <a:avLst/>
          </a:prstGeom>
        </p:spPr>
      </p:pic>
    </p:spTree>
    <p:extLst>
      <p:ext uri="{BB962C8B-B14F-4D97-AF65-F5344CB8AC3E}">
        <p14:creationId xmlns:p14="http://schemas.microsoft.com/office/powerpoint/2010/main" val="3027086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out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4" name="Dodecagon 3"/>
          <p:cNvSpPr/>
          <p:nvPr/>
        </p:nvSpPr>
        <p:spPr>
          <a:xfrm>
            <a:off x="3000364" y="785794"/>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200" smtClean="0">
                <a:ln>
                  <a:solidFill>
                    <a:srgbClr val="A379BB">
                      <a:lumMod val="75000"/>
                    </a:srgbClr>
                  </a:solidFill>
                </a:ln>
                <a:solidFill>
                  <a:srgbClr val="A379BB">
                    <a:lumMod val="50000"/>
                  </a:srgbClr>
                </a:solidFill>
              </a:rPr>
              <a:t>اتاق معاینه</a:t>
            </a:r>
            <a:endParaRPr lang="en-US" sz="2200" dirty="0">
              <a:ln>
                <a:solidFill>
                  <a:srgbClr val="A379BB">
                    <a:lumMod val="75000"/>
                  </a:srgbClr>
                </a:solidFill>
              </a:ln>
              <a:solidFill>
                <a:srgbClr val="A379BB">
                  <a:lumMod val="50000"/>
                </a:srgbClr>
              </a:solidFill>
            </a:endParaRPr>
          </a:p>
        </p:txBody>
      </p:sp>
      <p:sp>
        <p:nvSpPr>
          <p:cNvPr id="6" name="Dodecagon 5"/>
          <p:cNvSpPr/>
          <p:nvPr/>
        </p:nvSpPr>
        <p:spPr>
          <a:xfrm>
            <a:off x="785786" y="1928802"/>
            <a:ext cx="1428760"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خدمات</a:t>
            </a:r>
            <a:endParaRPr lang="en-US" sz="2800" dirty="0">
              <a:ln>
                <a:solidFill>
                  <a:srgbClr val="A379BB">
                    <a:lumMod val="75000"/>
                  </a:srgbClr>
                </a:solidFill>
              </a:ln>
              <a:solidFill>
                <a:srgbClr val="A379BB">
                  <a:lumMod val="50000"/>
                </a:srgbClr>
              </a:solidFill>
            </a:endParaRPr>
          </a:p>
        </p:txBody>
      </p:sp>
      <p:sp>
        <p:nvSpPr>
          <p:cNvPr id="7" name="Dodecagon 6"/>
          <p:cNvSpPr/>
          <p:nvPr/>
        </p:nvSpPr>
        <p:spPr>
          <a:xfrm>
            <a:off x="5929322" y="2786058"/>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منشی</a:t>
            </a:r>
            <a:endParaRPr lang="en-US" sz="2800" dirty="0">
              <a:ln>
                <a:solidFill>
                  <a:srgbClr val="A379BB">
                    <a:lumMod val="75000"/>
                  </a:srgbClr>
                </a:solidFill>
              </a:ln>
              <a:solidFill>
                <a:srgbClr val="A379BB">
                  <a:lumMod val="50000"/>
                </a:srgbClr>
              </a:solidFill>
            </a:endParaRPr>
          </a:p>
        </p:txBody>
      </p:sp>
      <p:sp>
        <p:nvSpPr>
          <p:cNvPr id="8" name="Dodecagon 7"/>
          <p:cNvSpPr/>
          <p:nvPr/>
        </p:nvSpPr>
        <p:spPr>
          <a:xfrm>
            <a:off x="3214678" y="4786322"/>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rgbClr val="A379BB">
                      <a:lumMod val="75000"/>
                    </a:srgbClr>
                  </a:solidFill>
                </a:ln>
                <a:solidFill>
                  <a:srgbClr val="A379BB">
                    <a:lumMod val="50000"/>
                  </a:srgbClr>
                </a:solidFill>
              </a:rPr>
              <a:t>تاریک خانه</a:t>
            </a:r>
            <a:endParaRPr lang="en-US" sz="2400" dirty="0">
              <a:ln>
                <a:solidFill>
                  <a:srgbClr val="A379BB">
                    <a:lumMod val="75000"/>
                  </a:srgbClr>
                </a:solidFill>
              </a:ln>
              <a:solidFill>
                <a:srgbClr val="A379BB">
                  <a:lumMod val="50000"/>
                </a:srgbClr>
              </a:solidFill>
            </a:endParaRPr>
          </a:p>
        </p:txBody>
      </p:sp>
      <p:sp>
        <p:nvSpPr>
          <p:cNvPr id="9" name="Oval 8"/>
          <p:cNvSpPr/>
          <p:nvPr/>
        </p:nvSpPr>
        <p:spPr>
          <a:xfrm>
            <a:off x="3143240" y="2786058"/>
            <a:ext cx="1928826"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prstClr val="black"/>
                </a:solidFill>
              </a:rPr>
              <a:t>دندان پزشکی</a:t>
            </a:r>
            <a:endParaRPr lang="en-US" sz="2800" dirty="0">
              <a:ln>
                <a:solidFill>
                  <a:srgbClr val="A379BB">
                    <a:lumMod val="75000"/>
                  </a:srgbClr>
                </a:solidFill>
              </a:ln>
              <a:solidFill>
                <a:prstClr val="black"/>
              </a:solidFill>
            </a:endParaRPr>
          </a:p>
        </p:txBody>
      </p:sp>
      <p:sp>
        <p:nvSpPr>
          <p:cNvPr id="10" name="TextBox 9"/>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11" name="TextBox 10"/>
          <p:cNvSpPr txBox="1"/>
          <p:nvPr/>
        </p:nvSpPr>
        <p:spPr>
          <a:xfrm>
            <a:off x="4929190" y="285728"/>
            <a:ext cx="3929090"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 دندان پزشکی:</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12" name="Left-Right Arrow 11"/>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Left-Right Arrow 13"/>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Left-Right Arrow 14"/>
          <p:cNvSpPr/>
          <p:nvPr/>
        </p:nvSpPr>
        <p:spPr>
          <a:xfrm rot="16200000">
            <a:off x="3268256" y="2268132"/>
            <a:ext cx="1000132" cy="17859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Left-Right Arrow 15"/>
          <p:cNvSpPr/>
          <p:nvPr/>
        </p:nvSpPr>
        <p:spPr>
          <a:xfrm rot="10800000">
            <a:off x="5072066" y="3214686"/>
            <a:ext cx="857256"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Left-Right Arrow 16"/>
          <p:cNvSpPr/>
          <p:nvPr/>
        </p:nvSpPr>
        <p:spPr>
          <a:xfrm rot="5400000">
            <a:off x="3411131" y="4196960"/>
            <a:ext cx="1000132" cy="1785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eft-Up Arrow 22"/>
          <p:cNvSpPr/>
          <p:nvPr/>
        </p:nvSpPr>
        <p:spPr>
          <a:xfrm rot="5400000">
            <a:off x="2107389" y="2321711"/>
            <a:ext cx="357190" cy="171451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3"/>
          <a:stretch>
            <a:fillRect/>
          </a:stretch>
        </p:blipFill>
        <p:spPr>
          <a:xfrm rot="5400000">
            <a:off x="4348314" y="3765669"/>
            <a:ext cx="925274" cy="984006"/>
          </a:xfrm>
          <a:prstGeom prst="rect">
            <a:avLst/>
          </a:prstGeom>
        </p:spPr>
      </p:pic>
      <p:pic>
        <p:nvPicPr>
          <p:cNvPr id="18" name="Picture 17"/>
          <p:cNvPicPr>
            <a:picLocks noChangeAspect="1"/>
          </p:cNvPicPr>
          <p:nvPr/>
        </p:nvPicPr>
        <p:blipFill>
          <a:blip r:embed="rId4"/>
          <a:stretch>
            <a:fillRect/>
          </a:stretch>
        </p:blipFill>
        <p:spPr>
          <a:xfrm>
            <a:off x="5256370" y="4023827"/>
            <a:ext cx="1499746" cy="1133954"/>
          </a:xfrm>
          <a:prstGeom prst="rect">
            <a:avLst/>
          </a:prstGeom>
        </p:spPr>
      </p:pic>
      <p:pic>
        <p:nvPicPr>
          <p:cNvPr id="19" name="Picture 18"/>
          <p:cNvPicPr>
            <a:picLocks noChangeAspect="1"/>
          </p:cNvPicPr>
          <p:nvPr/>
        </p:nvPicPr>
        <p:blipFill>
          <a:blip r:embed="rId5"/>
          <a:stretch>
            <a:fillRect/>
          </a:stretch>
        </p:blipFill>
        <p:spPr>
          <a:xfrm>
            <a:off x="7374105" y="3214686"/>
            <a:ext cx="524301" cy="170703"/>
          </a:xfrm>
          <a:prstGeom prst="rect">
            <a:avLst/>
          </a:prstGeom>
        </p:spPr>
      </p:pic>
      <p:pic>
        <p:nvPicPr>
          <p:cNvPr id="20" name="Picture 19"/>
          <p:cNvPicPr>
            <a:picLocks noChangeAspect="1"/>
          </p:cNvPicPr>
          <p:nvPr/>
        </p:nvPicPr>
        <p:blipFill>
          <a:blip r:embed="rId6"/>
          <a:stretch>
            <a:fillRect/>
          </a:stretch>
        </p:blipFill>
        <p:spPr>
          <a:xfrm>
            <a:off x="7646351" y="2809266"/>
            <a:ext cx="1749704" cy="981541"/>
          </a:xfrm>
          <a:prstGeom prst="rect">
            <a:avLst/>
          </a:prstGeom>
        </p:spPr>
      </p:pic>
    </p:spTree>
    <p:extLst>
      <p:ext uri="{BB962C8B-B14F-4D97-AF65-F5344CB8AC3E}">
        <p14:creationId xmlns:p14="http://schemas.microsoft.com/office/powerpoint/2010/main" val="3008301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0"/>
                                        </p:tgtEl>
                                      </p:cBhvr>
                                    </p:animEffect>
                                    <p:animScale>
                                      <p:cBhvr>
                                        <p:cTn id="17" dur="250" autoRev="1" fill="hold"/>
                                        <p:tgtEl>
                                          <p:spTgt spid="2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5285296"/>
              </p:ext>
            </p:extLst>
          </p:nvPr>
        </p:nvGraphicFramePr>
        <p:xfrm>
          <a:off x="1475656" y="1124744"/>
          <a:ext cx="6096000" cy="4480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rtl="1"/>
                      <a:r>
                        <a:rPr lang="fa-IR" sz="2000" dirty="0" smtClean="0">
                          <a:cs typeface="2  Lotus" pitchFamily="2" charset="-78"/>
                        </a:rPr>
                        <a:t>مکان</a:t>
                      </a:r>
                      <a:r>
                        <a:rPr lang="fa-IR" sz="2000" baseline="0" dirty="0" smtClean="0">
                          <a:cs typeface="2  Lotus" pitchFamily="2" charset="-78"/>
                        </a:rPr>
                        <a:t>یابی و طراحی فضا</a:t>
                      </a:r>
                      <a:endParaRPr lang="en-US" sz="2000" dirty="0">
                        <a:cs typeface="2  Lotus" pitchFamily="2" charset="-78"/>
                      </a:endParaRPr>
                    </a:p>
                  </a:txBody>
                  <a:tcPr/>
                </a:tc>
                <a:tc>
                  <a:txBody>
                    <a:bodyPr/>
                    <a:lstStyle/>
                    <a:p>
                      <a:pPr algn="ctr" rtl="1"/>
                      <a:r>
                        <a:rPr lang="fa-IR" sz="2000" smtClean="0">
                          <a:cs typeface="2  Lotus" pitchFamily="2" charset="-78"/>
                        </a:rPr>
                        <a:t>ابعاد</a:t>
                      </a:r>
                      <a:endParaRPr lang="en-US" sz="2000">
                        <a:cs typeface="2  Lotus" pitchFamily="2" charset="-78"/>
                      </a:endParaRPr>
                    </a:p>
                  </a:txBody>
                  <a:tcPr/>
                </a:tc>
                <a:tc>
                  <a:txBody>
                    <a:bodyPr/>
                    <a:lstStyle/>
                    <a:p>
                      <a:pPr algn="ctr" rtl="1"/>
                      <a:r>
                        <a:rPr lang="fa-IR" sz="2000" smtClean="0">
                          <a:cs typeface="2  Lotus" pitchFamily="2" charset="-78"/>
                        </a:rPr>
                        <a:t>نام فضا</a:t>
                      </a:r>
                      <a:endParaRPr lang="en-US" sz="2000">
                        <a:cs typeface="2  Lotus" pitchFamily="2" charset="-78"/>
                      </a:endParaRPr>
                    </a:p>
                  </a:txBody>
                  <a:tcPr/>
                </a:tc>
                <a:extLst>
                  <a:ext uri="{0D108BD9-81ED-4DB2-BD59-A6C34878D82A}">
                    <a16:rowId xmlns:a16="http://schemas.microsoft.com/office/drawing/2014/main" xmlns="" val="10000"/>
                  </a:ext>
                </a:extLst>
              </a:tr>
              <a:tr h="370840">
                <a:tc>
                  <a:txBody>
                    <a:bodyPr/>
                    <a:lstStyle/>
                    <a:p>
                      <a:pPr algn="ctr" rtl="1"/>
                      <a:endParaRPr lang="en-US" sz="2000">
                        <a:cs typeface="2  Lotus" pitchFamily="2" charset="-78"/>
                      </a:endParaRPr>
                    </a:p>
                  </a:txBody>
                  <a:tcPr/>
                </a:tc>
                <a:tc>
                  <a:txBody>
                    <a:bodyPr/>
                    <a:lstStyle/>
                    <a:p>
                      <a:pPr algn="ctr" rtl="1"/>
                      <a:r>
                        <a:rPr lang="fa-IR" sz="2000" dirty="0" smtClean="0">
                          <a:cs typeface="2  Lotus" pitchFamily="2" charset="-78"/>
                        </a:rPr>
                        <a:t>50</a:t>
                      </a:r>
                      <a:endParaRPr lang="en-US" sz="2000" dirty="0">
                        <a:cs typeface="2  Lotus" pitchFamily="2" charset="-78"/>
                      </a:endParaRPr>
                    </a:p>
                  </a:txBody>
                  <a:tcPr/>
                </a:tc>
                <a:tc>
                  <a:txBody>
                    <a:bodyPr/>
                    <a:lstStyle/>
                    <a:p>
                      <a:pPr algn="ctr" rtl="1"/>
                      <a:r>
                        <a:rPr lang="fa-IR" sz="2000" dirty="0" smtClean="0">
                          <a:cs typeface="2  Lotus" pitchFamily="2" charset="-78"/>
                        </a:rPr>
                        <a:t>اتاق تابلو برق و تاسیسات</a:t>
                      </a:r>
                      <a:endParaRPr lang="en-US" sz="2000" dirty="0">
                        <a:cs typeface="2  Lotus" pitchFamily="2" charset="-78"/>
                      </a:endParaRPr>
                    </a:p>
                  </a:txBody>
                  <a:tcPr/>
                </a:tc>
                <a:extLst>
                  <a:ext uri="{0D108BD9-81ED-4DB2-BD59-A6C34878D82A}">
                    <a16:rowId xmlns:a16="http://schemas.microsoft.com/office/drawing/2014/main" xmlns="" val="10001"/>
                  </a:ext>
                </a:extLst>
              </a:tr>
              <a:tr h="370840">
                <a:tc>
                  <a:txBody>
                    <a:bodyPr/>
                    <a:lstStyle/>
                    <a:p>
                      <a:pPr algn="ctr" rtl="1"/>
                      <a:endParaRPr lang="en-US" sz="2000">
                        <a:cs typeface="2  Lotus" pitchFamily="2" charset="-78"/>
                      </a:endParaRPr>
                    </a:p>
                  </a:txBody>
                  <a:tcPr/>
                </a:tc>
                <a:tc>
                  <a:txBody>
                    <a:bodyPr/>
                    <a:lstStyle/>
                    <a:p>
                      <a:pPr algn="ctr" rtl="1"/>
                      <a:r>
                        <a:rPr lang="fa-IR" sz="2000" smtClean="0">
                          <a:cs typeface="2  Lotus" pitchFamily="2" charset="-78"/>
                        </a:rPr>
                        <a:t>10-8مترمربع</a:t>
                      </a:r>
                      <a:endParaRPr lang="en-US" sz="2000">
                        <a:cs typeface="2  Lotus" pitchFamily="2" charset="-78"/>
                      </a:endParaRPr>
                    </a:p>
                  </a:txBody>
                  <a:tcPr/>
                </a:tc>
                <a:tc>
                  <a:txBody>
                    <a:bodyPr/>
                    <a:lstStyle/>
                    <a:p>
                      <a:pPr algn="ctr" rtl="1"/>
                      <a:r>
                        <a:rPr lang="fa-IR" sz="2000" smtClean="0">
                          <a:cs typeface="2  Lotus" pitchFamily="2" charset="-78"/>
                        </a:rPr>
                        <a:t>انبار</a:t>
                      </a:r>
                      <a:r>
                        <a:rPr lang="fa-IR" sz="2000" baseline="0" smtClean="0">
                          <a:cs typeface="2  Lotus" pitchFamily="2" charset="-78"/>
                        </a:rPr>
                        <a:t> وسایل </a:t>
                      </a:r>
                      <a:endParaRPr lang="en-US" sz="2000">
                        <a:cs typeface="2  Lotus" pitchFamily="2" charset="-78"/>
                      </a:endParaRPr>
                    </a:p>
                  </a:txBody>
                  <a:tcPr/>
                </a:tc>
                <a:extLst>
                  <a:ext uri="{0D108BD9-81ED-4DB2-BD59-A6C34878D82A}">
                    <a16:rowId xmlns:a16="http://schemas.microsoft.com/office/drawing/2014/main" xmlns="" val="10002"/>
                  </a:ext>
                </a:extLst>
              </a:tr>
              <a:tr h="370840">
                <a:tc>
                  <a:txBody>
                    <a:bodyPr/>
                    <a:lstStyle/>
                    <a:p>
                      <a:pPr algn="ctr" rtl="1"/>
                      <a:endParaRPr lang="en-US" sz="2000">
                        <a:cs typeface="2  Lotus" pitchFamily="2" charset="-78"/>
                      </a:endParaRPr>
                    </a:p>
                  </a:txBody>
                  <a:tcPr/>
                </a:tc>
                <a:tc>
                  <a:txBody>
                    <a:bodyPr/>
                    <a:lstStyle/>
                    <a:p>
                      <a:pPr algn="ctr" rtl="1"/>
                      <a:r>
                        <a:rPr lang="fa-IR" sz="2000" dirty="0" smtClean="0">
                          <a:cs typeface="2  Lotus" pitchFamily="2" charset="-78"/>
                        </a:rPr>
                        <a:t>100</a:t>
                      </a:r>
                      <a:endParaRPr lang="en-US" sz="2000" dirty="0">
                        <a:cs typeface="2  Lotus" pitchFamily="2" charset="-78"/>
                      </a:endParaRPr>
                    </a:p>
                  </a:txBody>
                  <a:tcPr/>
                </a:tc>
                <a:tc>
                  <a:txBody>
                    <a:bodyPr/>
                    <a:lstStyle/>
                    <a:p>
                      <a:pPr algn="ctr" rtl="1"/>
                      <a:r>
                        <a:rPr lang="fa-IR" sz="2000" smtClean="0">
                          <a:cs typeface="2  Lotus" pitchFamily="2" charset="-78"/>
                        </a:rPr>
                        <a:t>انبار مرکزی</a:t>
                      </a:r>
                      <a:endParaRPr lang="en-US" sz="2000">
                        <a:cs typeface="2  Lotus" pitchFamily="2" charset="-78"/>
                      </a:endParaRPr>
                    </a:p>
                  </a:txBody>
                  <a:tcPr/>
                </a:tc>
                <a:extLst>
                  <a:ext uri="{0D108BD9-81ED-4DB2-BD59-A6C34878D82A}">
                    <a16:rowId xmlns:a16="http://schemas.microsoft.com/office/drawing/2014/main" xmlns="" val="10003"/>
                  </a:ext>
                </a:extLst>
              </a:tr>
              <a:tr h="370840">
                <a:tc>
                  <a:txBody>
                    <a:bodyPr/>
                    <a:lstStyle/>
                    <a:p>
                      <a:pPr algn="ctr" rtl="1"/>
                      <a:r>
                        <a:rPr lang="fa-IR" sz="2000" smtClean="0">
                          <a:cs typeface="2  Lotus" pitchFamily="2" charset="-78"/>
                        </a:rPr>
                        <a:t>به تفکیک</a:t>
                      </a:r>
                      <a:r>
                        <a:rPr lang="fa-IR" sz="2000" baseline="0" smtClean="0">
                          <a:cs typeface="2  Lotus" pitchFamily="2" charset="-78"/>
                        </a:rPr>
                        <a:t> برای زنان و مردان</a:t>
                      </a:r>
                      <a:endParaRPr lang="en-US" sz="2000">
                        <a:cs typeface="2  Lotus" pitchFamily="2" charset="-78"/>
                      </a:endParaRPr>
                    </a:p>
                  </a:txBody>
                  <a:tcPr/>
                </a:tc>
                <a:tc>
                  <a:txBody>
                    <a:bodyPr/>
                    <a:lstStyle/>
                    <a:p>
                      <a:pPr algn="ctr" rtl="1"/>
                      <a:r>
                        <a:rPr lang="fa-IR" sz="2000" smtClean="0">
                          <a:cs typeface="2  Lotus" pitchFamily="2" charset="-78"/>
                        </a:rPr>
                        <a:t>9مترمربع</a:t>
                      </a:r>
                      <a:endParaRPr lang="en-US" sz="2000">
                        <a:cs typeface="2  Lotus" pitchFamily="2" charset="-78"/>
                      </a:endParaRPr>
                    </a:p>
                  </a:txBody>
                  <a:tcPr/>
                </a:tc>
                <a:tc>
                  <a:txBody>
                    <a:bodyPr/>
                    <a:lstStyle/>
                    <a:p>
                      <a:pPr algn="ctr" rtl="1"/>
                      <a:r>
                        <a:rPr lang="fa-IR" sz="2000" smtClean="0">
                          <a:cs typeface="2  Lotus" pitchFamily="2" charset="-78"/>
                        </a:rPr>
                        <a:t>رختکن پرسنل</a:t>
                      </a:r>
                      <a:endParaRPr lang="en-US" sz="2000">
                        <a:cs typeface="2  Lotus" pitchFamily="2" charset="-78"/>
                      </a:endParaRPr>
                    </a:p>
                  </a:txBody>
                  <a:tcPr/>
                </a:tc>
                <a:extLst>
                  <a:ext uri="{0D108BD9-81ED-4DB2-BD59-A6C34878D82A}">
                    <a16:rowId xmlns:a16="http://schemas.microsoft.com/office/drawing/2014/main" xmlns="" val="10004"/>
                  </a:ext>
                </a:extLst>
              </a:tr>
              <a:tr h="370840">
                <a:tc>
                  <a:txBody>
                    <a:bodyPr/>
                    <a:lstStyle/>
                    <a:p>
                      <a:pPr algn="ctr" rtl="1"/>
                      <a:endParaRPr lang="en-US" sz="2000">
                        <a:cs typeface="2  Lotus" pitchFamily="2" charset="-78"/>
                      </a:endParaRPr>
                    </a:p>
                  </a:txBody>
                  <a:tcPr/>
                </a:tc>
                <a:tc>
                  <a:txBody>
                    <a:bodyPr/>
                    <a:lstStyle/>
                    <a:p>
                      <a:pPr algn="ctr" rtl="1"/>
                      <a:r>
                        <a:rPr lang="fa-IR" sz="2000" dirty="0" smtClean="0">
                          <a:cs typeface="2  Lotus" pitchFamily="2" charset="-78"/>
                        </a:rPr>
                        <a:t>4</a:t>
                      </a:r>
                      <a:endParaRPr lang="en-US" sz="2000" dirty="0">
                        <a:cs typeface="2  Lotus" pitchFamily="2" charset="-78"/>
                      </a:endParaRPr>
                    </a:p>
                  </a:txBody>
                  <a:tcPr/>
                </a:tc>
                <a:tc>
                  <a:txBody>
                    <a:bodyPr/>
                    <a:lstStyle/>
                    <a:p>
                      <a:pPr algn="ctr" rtl="1"/>
                      <a:r>
                        <a:rPr lang="fa-IR" sz="2000" dirty="0" smtClean="0">
                          <a:cs typeface="2  Lotus" pitchFamily="2" charset="-78"/>
                        </a:rPr>
                        <a:t>اتاق  تی شویی</a:t>
                      </a:r>
                      <a:endParaRPr lang="en-US" sz="2000" dirty="0">
                        <a:cs typeface="2  Lotus" pitchFamily="2" charset="-78"/>
                      </a:endParaRPr>
                    </a:p>
                  </a:txBody>
                  <a:tcPr/>
                </a:tc>
                <a:extLst>
                  <a:ext uri="{0D108BD9-81ED-4DB2-BD59-A6C34878D82A}">
                    <a16:rowId xmlns:a16="http://schemas.microsoft.com/office/drawing/2014/main" xmlns="" val="10005"/>
                  </a:ext>
                </a:extLst>
              </a:tr>
              <a:tr h="370840">
                <a:tc>
                  <a:txBody>
                    <a:bodyPr/>
                    <a:lstStyle/>
                    <a:p>
                      <a:pPr algn="ctr" rtl="1"/>
                      <a:r>
                        <a:rPr lang="fa-IR" sz="2000" smtClean="0">
                          <a:cs typeface="2  Lotus" pitchFamily="2" charset="-78"/>
                        </a:rPr>
                        <a:t>خروجی</a:t>
                      </a:r>
                      <a:r>
                        <a:rPr lang="fa-IR" sz="2000" baseline="0" smtClean="0">
                          <a:cs typeface="2  Lotus" pitchFamily="2" charset="-78"/>
                        </a:rPr>
                        <a:t> پله فرار به طبقه ای باز شود که با محوطه بیرون ساختمان(معمولا طبقه همکف)</a:t>
                      </a:r>
                      <a:endParaRPr lang="en-US" sz="2000">
                        <a:cs typeface="2  Lotus" pitchFamily="2" charset="-78"/>
                      </a:endParaRPr>
                    </a:p>
                  </a:txBody>
                  <a:tcPr/>
                </a:tc>
                <a:tc>
                  <a:txBody>
                    <a:bodyPr/>
                    <a:lstStyle/>
                    <a:p>
                      <a:pPr algn="ctr" rtl="1"/>
                      <a:r>
                        <a:rPr lang="fa-IR" sz="2000" dirty="0" smtClean="0">
                          <a:cs typeface="2  Lotus" pitchFamily="2" charset="-78"/>
                        </a:rPr>
                        <a:t>10مترمربع</a:t>
                      </a:r>
                      <a:endParaRPr lang="en-US" sz="2000" dirty="0">
                        <a:cs typeface="2  Lotus" pitchFamily="2" charset="-78"/>
                      </a:endParaRPr>
                    </a:p>
                  </a:txBody>
                  <a:tcPr/>
                </a:tc>
                <a:tc>
                  <a:txBody>
                    <a:bodyPr/>
                    <a:lstStyle/>
                    <a:p>
                      <a:pPr algn="ctr" rtl="1"/>
                      <a:r>
                        <a:rPr lang="fa-IR" sz="2000" dirty="0" smtClean="0">
                          <a:cs typeface="2  Lotus" pitchFamily="2" charset="-78"/>
                        </a:rPr>
                        <a:t>پله فرار</a:t>
                      </a:r>
                      <a:endParaRPr lang="en-US" sz="2000" dirty="0">
                        <a:cs typeface="2  Lotus" pitchFamily="2" charset="-78"/>
                      </a:endParaRPr>
                    </a:p>
                  </a:txBody>
                  <a:tcPr/>
                </a:tc>
                <a:extLst>
                  <a:ext uri="{0D108BD9-81ED-4DB2-BD59-A6C34878D82A}">
                    <a16:rowId xmlns:a16="http://schemas.microsoft.com/office/drawing/2014/main" xmlns="" val="10006"/>
                  </a:ext>
                </a:extLst>
              </a:tr>
              <a:tr h="370840">
                <a:tc>
                  <a:txBody>
                    <a:bodyPr/>
                    <a:lstStyle/>
                    <a:p>
                      <a:pPr algn="ctr" rtl="1"/>
                      <a:r>
                        <a:rPr lang="fa-IR" sz="2000" dirty="0" smtClean="0">
                          <a:cs typeface="2  Lotus" pitchFamily="2" charset="-78"/>
                        </a:rPr>
                        <a:t>تعداد=5</a:t>
                      </a:r>
                      <a:endParaRPr lang="en-US" sz="2000" dirty="0">
                        <a:cs typeface="2  Lotus" pitchFamily="2" charset="-78"/>
                      </a:endParaRPr>
                    </a:p>
                  </a:txBody>
                  <a:tcPr/>
                </a:tc>
                <a:tc>
                  <a:txBody>
                    <a:bodyPr/>
                    <a:lstStyle/>
                    <a:p>
                      <a:pPr algn="ctr" rtl="1"/>
                      <a:r>
                        <a:rPr lang="fa-IR" sz="2000" dirty="0" smtClean="0">
                          <a:cs typeface="2  Lotus" pitchFamily="2" charset="-78"/>
                        </a:rPr>
                        <a:t>20</a:t>
                      </a:r>
                      <a:endParaRPr lang="en-US" sz="2000" dirty="0">
                        <a:cs typeface="2  Lotus" pitchFamily="2" charset="-78"/>
                      </a:endParaRPr>
                    </a:p>
                  </a:txBody>
                  <a:tcPr/>
                </a:tc>
                <a:tc>
                  <a:txBody>
                    <a:bodyPr/>
                    <a:lstStyle/>
                    <a:p>
                      <a:pPr algn="ctr" rtl="1"/>
                      <a:r>
                        <a:rPr lang="fa-IR" sz="2000" dirty="0" smtClean="0">
                          <a:cs typeface="2  Lotus" pitchFamily="2" charset="-78"/>
                        </a:rPr>
                        <a:t>بستری موقت آقایان</a:t>
                      </a:r>
                      <a:endParaRPr lang="en-US" sz="2000" dirty="0">
                        <a:cs typeface="2  Lotus" pitchFamily="2" charset="-78"/>
                      </a:endParaRPr>
                    </a:p>
                  </a:txBody>
                  <a:tcPr/>
                </a:tc>
                <a:extLst>
                  <a:ext uri="{0D108BD9-81ED-4DB2-BD59-A6C34878D82A}">
                    <a16:rowId xmlns:a16="http://schemas.microsoft.com/office/drawing/2014/main" xmlns="" val="10007"/>
                  </a:ext>
                </a:extLst>
              </a:tr>
              <a:tr h="370840">
                <a:tc>
                  <a:txBody>
                    <a:bodyPr/>
                    <a:lstStyle/>
                    <a:p>
                      <a:pPr algn="ctr" rtl="1"/>
                      <a:r>
                        <a:rPr lang="fa-IR" sz="2000" dirty="0" smtClean="0">
                          <a:cs typeface="2  Lotus" pitchFamily="2" charset="-78"/>
                        </a:rPr>
                        <a:t>تعداد=5</a:t>
                      </a:r>
                      <a:endParaRPr lang="en-US" sz="2000" dirty="0">
                        <a:cs typeface="2  Lotus" pitchFamily="2" charset="-78"/>
                      </a:endParaRPr>
                    </a:p>
                  </a:txBody>
                  <a:tcPr/>
                </a:tc>
                <a:tc>
                  <a:txBody>
                    <a:bodyPr/>
                    <a:lstStyle/>
                    <a:p>
                      <a:pPr algn="ctr" rtl="1"/>
                      <a:r>
                        <a:rPr lang="fa-IR" sz="2000" dirty="0" smtClean="0">
                          <a:cs typeface="2  Lotus" pitchFamily="2" charset="-78"/>
                        </a:rPr>
                        <a:t>20</a:t>
                      </a:r>
                      <a:endParaRPr lang="en-US" sz="2000" dirty="0">
                        <a:cs typeface="2  Lotus" pitchFamily="2" charset="-78"/>
                      </a:endParaRPr>
                    </a:p>
                  </a:txBody>
                  <a:tcPr/>
                </a:tc>
                <a:tc>
                  <a:txBody>
                    <a:bodyPr/>
                    <a:lstStyle/>
                    <a:p>
                      <a:pPr algn="ctr" rtl="1"/>
                      <a:r>
                        <a:rPr lang="fa-IR" sz="2000" dirty="0" smtClean="0">
                          <a:cs typeface="2  Lotus" pitchFamily="2" charset="-78"/>
                        </a:rPr>
                        <a:t>بستری موقت بانوان</a:t>
                      </a:r>
                      <a:endParaRPr lang="en-US" sz="2000" dirty="0">
                        <a:cs typeface="2  Lotus" pitchFamily="2" charset="-78"/>
                      </a:endParaRP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5709174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00297" y="214290"/>
            <a:ext cx="3986989" cy="584775"/>
          </a:xfrm>
          <a:prstGeom prst="rect">
            <a:avLst/>
          </a:prstGeom>
        </p:spPr>
        <p:txBody>
          <a:bodyPr wrap="none">
            <a:spAutoFit/>
          </a:bodyPr>
          <a:lstStyle/>
          <a:p>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ریزفضاهای</a:t>
            </a:r>
            <a:r>
              <a:rPr lang="fa-IR" sz="3200"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قسمت</a:t>
            </a:r>
            <a:r>
              <a:rPr lang="fa-IR" sz="3200"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اورژانس</a:t>
            </a:r>
            <a:endPar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436403273"/>
              </p:ext>
            </p:extLst>
          </p:nvPr>
        </p:nvGraphicFramePr>
        <p:xfrm>
          <a:off x="779015" y="799065"/>
          <a:ext cx="7429552" cy="3937729"/>
        </p:xfrm>
        <a:graphic>
          <a:graphicData uri="http://schemas.openxmlformats.org/drawingml/2006/table">
            <a:tbl>
              <a:tblPr rtl="1" firstRow="1" bandRow="1">
                <a:tableStyleId>{5C22544A-7EE6-4342-B048-85BDC9FD1C3A}</a:tableStyleId>
              </a:tblPr>
              <a:tblGrid>
                <a:gridCol w="723937">
                  <a:extLst>
                    <a:ext uri="{9D8B030D-6E8A-4147-A177-3AD203B41FA5}">
                      <a16:colId xmlns:a16="http://schemas.microsoft.com/office/drawing/2014/main" xmlns="" val="20000"/>
                    </a:ext>
                  </a:extLst>
                </a:gridCol>
                <a:gridCol w="3261447">
                  <a:extLst>
                    <a:ext uri="{9D8B030D-6E8A-4147-A177-3AD203B41FA5}">
                      <a16:colId xmlns:a16="http://schemas.microsoft.com/office/drawing/2014/main" xmlns="" val="20001"/>
                    </a:ext>
                  </a:extLst>
                </a:gridCol>
                <a:gridCol w="1214854">
                  <a:extLst>
                    <a:ext uri="{9D8B030D-6E8A-4147-A177-3AD203B41FA5}">
                      <a16:colId xmlns:a16="http://schemas.microsoft.com/office/drawing/2014/main" xmlns="" val="20002"/>
                    </a:ext>
                  </a:extLst>
                </a:gridCol>
                <a:gridCol w="1198010">
                  <a:extLst>
                    <a:ext uri="{9D8B030D-6E8A-4147-A177-3AD203B41FA5}">
                      <a16:colId xmlns:a16="http://schemas.microsoft.com/office/drawing/2014/main" xmlns="" val="20003"/>
                    </a:ext>
                  </a:extLst>
                </a:gridCol>
                <a:gridCol w="1031304">
                  <a:extLst>
                    <a:ext uri="{9D8B030D-6E8A-4147-A177-3AD203B41FA5}">
                      <a16:colId xmlns:a16="http://schemas.microsoft.com/office/drawing/2014/main" xmlns="" val="20004"/>
                    </a:ext>
                  </a:extLst>
                </a:gridCol>
              </a:tblGrid>
              <a:tr h="375293">
                <a:tc>
                  <a:txBody>
                    <a:bodyPr/>
                    <a:lstStyle/>
                    <a:p>
                      <a:pPr algn="ctr" rtl="1">
                        <a:lnSpc>
                          <a:spcPct val="115000"/>
                        </a:lnSpc>
                        <a:spcAft>
                          <a:spcPts val="0"/>
                        </a:spcAft>
                      </a:pPr>
                      <a:r>
                        <a:rPr kumimoji="0" lang="fa-IR" sz="2400" kern="1200" dirty="0" smtClean="0">
                          <a:effectLst/>
                          <a:cs typeface="2  Lotus" pitchFamily="2" charset="-78"/>
                        </a:rPr>
                        <a:t>ردیف</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      اورژانس</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smtClean="0">
                          <a:effectLst/>
                          <a:cs typeface="2  Lotus" pitchFamily="2" charset="-78"/>
                        </a:rPr>
                        <a:t>زیربنا</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تعداد</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جمع</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extLst>
                  <a:ext uri="{0D108BD9-81ED-4DB2-BD59-A6C34878D82A}">
                    <a16:rowId xmlns:a16="http://schemas.microsoft.com/office/drawing/2014/main" xmlns="" val="10000"/>
                  </a:ext>
                </a:extLst>
              </a:tr>
              <a:tr h="767961">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پارکینگ سرپوشیده توقف آمبولانس</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60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60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extLst>
                  <a:ext uri="{0D108BD9-81ED-4DB2-BD59-A6C34878D82A}">
                    <a16:rowId xmlns:a16="http://schemas.microsoft.com/office/drawing/2014/main" xmlns="" val="10001"/>
                  </a:ext>
                </a:extLst>
              </a:tr>
              <a:tr h="719311">
                <a:tc>
                  <a:txBody>
                    <a:bodyPr/>
                    <a:lstStyle/>
                    <a:p>
                      <a:pPr algn="ctr" rtl="1">
                        <a:lnSpc>
                          <a:spcPct val="115000"/>
                        </a:lnSpc>
                        <a:spcAft>
                          <a:spcPts val="0"/>
                        </a:spcAft>
                      </a:pPr>
                      <a:r>
                        <a:rPr kumimoji="0" lang="fa-IR" sz="2400" kern="1200" dirty="0" smtClean="0">
                          <a:effectLst/>
                          <a:cs typeface="2  Lotus" pitchFamily="2" charset="-78"/>
                        </a:rPr>
                        <a:t>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اتاق نگهبان و مامور انتظامی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extLst>
                  <a:ext uri="{0D108BD9-81ED-4DB2-BD59-A6C34878D82A}">
                    <a16:rowId xmlns:a16="http://schemas.microsoft.com/office/drawing/2014/main" xmlns="" val="10002"/>
                  </a:ext>
                </a:extLst>
              </a:tr>
              <a:tr h="767961">
                <a:tc>
                  <a:txBody>
                    <a:bodyPr/>
                    <a:lstStyle/>
                    <a:p>
                      <a:pPr algn="ctr" rtl="1">
                        <a:lnSpc>
                          <a:spcPct val="115000"/>
                        </a:lnSpc>
                        <a:spcAft>
                          <a:spcPts val="0"/>
                        </a:spcAft>
                      </a:pPr>
                      <a:r>
                        <a:rPr kumimoji="0" lang="fa-IR" sz="2400" kern="1200" dirty="0" smtClean="0">
                          <a:effectLst/>
                          <a:cs typeface="2  Lotus" pitchFamily="2" charset="-78"/>
                        </a:rPr>
                        <a:t>3</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محل برانکارد و صندلی های چرخدار</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extLst>
                  <a:ext uri="{0D108BD9-81ED-4DB2-BD59-A6C34878D82A}">
                    <a16:rowId xmlns:a16="http://schemas.microsoft.com/office/drawing/2014/main" xmlns="" val="10003"/>
                  </a:ext>
                </a:extLst>
              </a:tr>
              <a:tr h="366945">
                <a:tc>
                  <a:txBody>
                    <a:bodyPr/>
                    <a:lstStyle/>
                    <a:p>
                      <a:pPr algn="ctr" rtl="1">
                        <a:lnSpc>
                          <a:spcPct val="115000"/>
                        </a:lnSpc>
                        <a:spcAft>
                          <a:spcPts val="0"/>
                        </a:spcAft>
                      </a:pPr>
                      <a:r>
                        <a:rPr kumimoji="0" lang="fa-IR" sz="2400" kern="1200" dirty="0" smtClean="0">
                          <a:effectLst/>
                          <a:cs typeface="2  Lotus" pitchFamily="2" charset="-78"/>
                        </a:rPr>
                        <a:t>4</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سرویس بهداشتی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extLst>
                  <a:ext uri="{0D108BD9-81ED-4DB2-BD59-A6C34878D82A}">
                    <a16:rowId xmlns:a16="http://schemas.microsoft.com/office/drawing/2014/main" xmlns="" val="10004"/>
                  </a:ext>
                </a:extLst>
              </a:tr>
              <a:tr h="366945">
                <a:tc>
                  <a:txBody>
                    <a:bodyPr/>
                    <a:lstStyle/>
                    <a:p>
                      <a:pPr algn="ctr" rtl="1">
                        <a:lnSpc>
                          <a:spcPct val="115000"/>
                        </a:lnSpc>
                        <a:spcAft>
                          <a:spcPts val="0"/>
                        </a:spcAft>
                      </a:pPr>
                      <a:r>
                        <a:rPr kumimoji="0" lang="fa-IR" sz="2400" kern="1200" dirty="0" smtClean="0">
                          <a:effectLst/>
                          <a:cs typeface="2  Lotus" pitchFamily="2" charset="-78"/>
                        </a:rPr>
                        <a:t>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اتاق رانندگان آمبولانس</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extLst>
                  <a:ext uri="{0D108BD9-81ED-4DB2-BD59-A6C34878D82A}">
                    <a16:rowId xmlns:a16="http://schemas.microsoft.com/office/drawing/2014/main" xmlns="" val="10005"/>
                  </a:ext>
                </a:extLst>
              </a:tr>
              <a:tr h="366945">
                <a:tc gridSpan="3">
                  <a:txBody>
                    <a:bodyPr/>
                    <a:lstStyle/>
                    <a:p>
                      <a:pPr algn="ctr" rtl="1">
                        <a:lnSpc>
                          <a:spcPct val="115000"/>
                        </a:lnSpc>
                        <a:spcAft>
                          <a:spcPts val="0"/>
                        </a:spcAft>
                      </a:pP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hMerge="1">
                  <a:txBody>
                    <a:bodyPr/>
                    <a:lstStyle/>
                    <a:p>
                      <a:endParaRPr lang="en-GB"/>
                    </a:p>
                  </a:txBody>
                  <a:tcPr/>
                </a:tc>
                <a:tc hMerge="1">
                  <a:txBody>
                    <a:bodyPr/>
                    <a:lstStyle/>
                    <a:p>
                      <a:endParaRPr lang="en-GB"/>
                    </a:p>
                  </a:txBody>
                  <a:tcPr/>
                </a:tc>
                <a:tc>
                  <a:txBody>
                    <a:bodyPr/>
                    <a:lstStyle/>
                    <a:p>
                      <a:pPr algn="ctr" rtl="1">
                        <a:lnSpc>
                          <a:spcPct val="115000"/>
                        </a:lnSpc>
                        <a:spcAft>
                          <a:spcPts val="0"/>
                        </a:spcAft>
                      </a:pPr>
                      <a:r>
                        <a:rPr kumimoji="0" lang="fa-IR" sz="2400" kern="1200" dirty="0" smtClean="0">
                          <a:effectLst/>
                          <a:cs typeface="2  Lotus" pitchFamily="2" charset="-78"/>
                        </a:rPr>
                        <a:t>جمع کل</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tc>
                  <a:txBody>
                    <a:bodyPr/>
                    <a:lstStyle/>
                    <a:p>
                      <a:pPr algn="ctr" rtl="1">
                        <a:lnSpc>
                          <a:spcPct val="115000"/>
                        </a:lnSpc>
                        <a:spcAft>
                          <a:spcPts val="0"/>
                        </a:spcAft>
                      </a:pPr>
                      <a:r>
                        <a:rPr kumimoji="0" lang="fa-IR" sz="2400" kern="1200" dirty="0" smtClean="0">
                          <a:effectLst/>
                          <a:cs typeface="2  Lotus" pitchFamily="2" charset="-78"/>
                        </a:rPr>
                        <a:t>109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1507" marR="61507" marT="0" marB="0"/>
                </a:tc>
                <a:extLst>
                  <a:ext uri="{0D108BD9-81ED-4DB2-BD59-A6C34878D82A}">
                    <a16:rowId xmlns:a16="http://schemas.microsoft.com/office/drawing/2014/main" xmlns=""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06402579"/>
              </p:ext>
            </p:extLst>
          </p:nvPr>
        </p:nvGraphicFramePr>
        <p:xfrm>
          <a:off x="1331640" y="5085184"/>
          <a:ext cx="6096000" cy="161544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137031">
                <a:tc>
                  <a:txBody>
                    <a:bodyPr/>
                    <a:lstStyle/>
                    <a:p>
                      <a:pPr algn="ctr" rtl="1"/>
                      <a:r>
                        <a:rPr lang="fa-IR" sz="2000" smtClean="0">
                          <a:cs typeface="2  Lotus" pitchFamily="2" charset="-78"/>
                        </a:rPr>
                        <a:t>لازم است ورودی آمبولانس از بیرون کاملا</a:t>
                      </a:r>
                      <a:r>
                        <a:rPr lang="fa-IR" sz="2000" baseline="0" smtClean="0">
                          <a:cs typeface="2  Lotus" pitchFamily="2" charset="-78"/>
                        </a:rPr>
                        <a:t> در معرض دید و به طور واضحی نشانه گذاری شود</a:t>
                      </a:r>
                      <a:endParaRPr lang="en-US" sz="2000">
                        <a:cs typeface="2  Lotus" pitchFamily="2" charset="-78"/>
                      </a:endParaRPr>
                    </a:p>
                  </a:txBody>
                  <a:tcPr/>
                </a:tc>
                <a:tc>
                  <a:txBody>
                    <a:bodyPr/>
                    <a:lstStyle/>
                    <a:p>
                      <a:pPr algn="ctr" rtl="1"/>
                      <a:r>
                        <a:rPr lang="fa-IR" sz="2000" smtClean="0">
                          <a:cs typeface="2  Lotus" pitchFamily="2" charset="-78"/>
                        </a:rPr>
                        <a:t>تخلیه بیمار:</a:t>
                      </a:r>
                    </a:p>
                    <a:p>
                      <a:pPr algn="ctr" rtl="1"/>
                      <a:r>
                        <a:rPr lang="fa-IR" sz="2000" smtClean="0">
                          <a:cs typeface="2  Lotus" pitchFamily="2" charset="-78"/>
                        </a:rPr>
                        <a:t>3/6*3/6</a:t>
                      </a:r>
                    </a:p>
                    <a:p>
                      <a:pPr algn="ctr" rtl="1"/>
                      <a:r>
                        <a:rPr lang="fa-IR" sz="2000" smtClean="0">
                          <a:cs typeface="2  Lotus" pitchFamily="2" charset="-78"/>
                        </a:rPr>
                        <a:t>استقرار آمبولانس:</a:t>
                      </a:r>
                    </a:p>
                    <a:p>
                      <a:pPr algn="ctr" rtl="1"/>
                      <a:r>
                        <a:rPr lang="fa-IR" sz="2000" smtClean="0">
                          <a:cs typeface="2  Lotus" pitchFamily="2" charset="-78"/>
                        </a:rPr>
                        <a:t>6/3*6</a:t>
                      </a:r>
                    </a:p>
                    <a:p>
                      <a:pPr algn="ctr" rtl="1"/>
                      <a:endParaRPr lang="en-US" sz="2000">
                        <a:cs typeface="2  Lotus" pitchFamily="2" charset="-78"/>
                      </a:endParaRPr>
                    </a:p>
                  </a:txBody>
                  <a:tcPr/>
                </a:tc>
                <a:tc>
                  <a:txBody>
                    <a:bodyPr/>
                    <a:lstStyle/>
                    <a:p>
                      <a:pPr algn="ctr" rtl="1"/>
                      <a:r>
                        <a:rPr lang="fa-IR" sz="2000" smtClean="0">
                          <a:cs typeface="2  Lotus" pitchFamily="2" charset="-78"/>
                        </a:rPr>
                        <a:t>پارک</a:t>
                      </a:r>
                      <a:r>
                        <a:rPr lang="fa-IR" sz="2000" baseline="0" smtClean="0">
                          <a:cs typeface="2  Lotus" pitchFamily="2" charset="-78"/>
                        </a:rPr>
                        <a:t> آمبولانس</a:t>
                      </a:r>
                    </a:p>
                    <a:p>
                      <a:pPr algn="ctr" rtl="1"/>
                      <a:r>
                        <a:rPr lang="fa-IR" sz="2000" baseline="0" smtClean="0">
                          <a:cs typeface="2  Lotus" pitchFamily="2" charset="-78"/>
                        </a:rPr>
                        <a:t>(شامل فضای استقرار آمبولانس و تخلیه بیمار)</a:t>
                      </a:r>
                      <a:endParaRPr lang="en-US" sz="2000">
                        <a:cs typeface="2  Lotus" pitchFamily="2" charset="-78"/>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0186163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357290" y="214290"/>
            <a:ext cx="63579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2  Kamran"/>
                <a:ea typeface="Calibri" pitchFamily="34" charset="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قسمت های معاینه و درمان  اورژانس </a:t>
            </a:r>
          </a:p>
        </p:txBody>
      </p:sp>
      <p:graphicFrame>
        <p:nvGraphicFramePr>
          <p:cNvPr id="3" name="Table 2"/>
          <p:cNvGraphicFramePr>
            <a:graphicFrameLocks noGrp="1"/>
          </p:cNvGraphicFramePr>
          <p:nvPr>
            <p:extLst>
              <p:ext uri="{D42A27DB-BD31-4B8C-83A1-F6EECF244321}">
                <p14:modId xmlns:p14="http://schemas.microsoft.com/office/powerpoint/2010/main" val="1657731615"/>
              </p:ext>
            </p:extLst>
          </p:nvPr>
        </p:nvGraphicFramePr>
        <p:xfrm>
          <a:off x="755576" y="1916832"/>
          <a:ext cx="7358117" cy="3049236"/>
        </p:xfrm>
        <a:graphic>
          <a:graphicData uri="http://schemas.openxmlformats.org/drawingml/2006/table">
            <a:tbl>
              <a:tblPr rtl="1" firstRow="1" bandRow="1">
                <a:tableStyleId>{5C22544A-7EE6-4342-B048-85BDC9FD1C3A}</a:tableStyleId>
              </a:tblPr>
              <a:tblGrid>
                <a:gridCol w="758031">
                  <a:extLst>
                    <a:ext uri="{9D8B030D-6E8A-4147-A177-3AD203B41FA5}">
                      <a16:colId xmlns:a16="http://schemas.microsoft.com/office/drawing/2014/main" xmlns="" val="20000"/>
                    </a:ext>
                  </a:extLst>
                </a:gridCol>
                <a:gridCol w="3105376">
                  <a:extLst>
                    <a:ext uri="{9D8B030D-6E8A-4147-A177-3AD203B41FA5}">
                      <a16:colId xmlns:a16="http://schemas.microsoft.com/office/drawing/2014/main" xmlns="" val="20001"/>
                    </a:ext>
                  </a:extLst>
                </a:gridCol>
                <a:gridCol w="1193958">
                  <a:extLst>
                    <a:ext uri="{9D8B030D-6E8A-4147-A177-3AD203B41FA5}">
                      <a16:colId xmlns:a16="http://schemas.microsoft.com/office/drawing/2014/main" xmlns="" val="20002"/>
                    </a:ext>
                  </a:extLst>
                </a:gridCol>
                <a:gridCol w="1132970">
                  <a:extLst>
                    <a:ext uri="{9D8B030D-6E8A-4147-A177-3AD203B41FA5}">
                      <a16:colId xmlns:a16="http://schemas.microsoft.com/office/drawing/2014/main" xmlns="" val="20003"/>
                    </a:ext>
                  </a:extLst>
                </a:gridCol>
                <a:gridCol w="1167782">
                  <a:extLst>
                    <a:ext uri="{9D8B030D-6E8A-4147-A177-3AD203B41FA5}">
                      <a16:colId xmlns:a16="http://schemas.microsoft.com/office/drawing/2014/main" xmlns="" val="20004"/>
                    </a:ext>
                  </a:extLst>
                </a:gridCol>
              </a:tblGrid>
              <a:tr h="449911">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ردیف</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      اورژانس</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زیربنا </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تعداد</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جمع</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extLst>
                  <a:ext uri="{0D108BD9-81ED-4DB2-BD59-A6C34878D82A}">
                    <a16:rowId xmlns:a16="http://schemas.microsoft.com/office/drawing/2014/main" xmlns="" val="10000"/>
                  </a:ext>
                </a:extLst>
              </a:tr>
              <a:tr h="617847">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6</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پذیرش و تشکیل پرونده</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extLst>
                  <a:ext uri="{0D108BD9-81ED-4DB2-BD59-A6C34878D82A}">
                    <a16:rowId xmlns:a16="http://schemas.microsoft.com/office/drawing/2014/main" xmlns="" val="10001"/>
                  </a:ext>
                </a:extLst>
              </a:tr>
              <a:tr h="554577">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7</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سرسرا و انتظار بیماران</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60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60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extLst>
                  <a:ext uri="{0D108BD9-81ED-4DB2-BD59-A6C34878D82A}">
                    <a16:rowId xmlns:a16="http://schemas.microsoft.com/office/drawing/2014/main" xmlns="" val="10002"/>
                  </a:ext>
                </a:extLst>
              </a:tr>
              <a:tr h="554577">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درمانگاه مصدومین داخلی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24</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24</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extLst>
                  <a:ext uri="{0D108BD9-81ED-4DB2-BD59-A6C34878D82A}">
                    <a16:rowId xmlns:a16="http://schemas.microsoft.com/office/drawing/2014/main" xmlns="" val="10003"/>
                  </a:ext>
                </a:extLst>
              </a:tr>
              <a:tr h="872324">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10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اتاق سرم تراپی و </a:t>
                      </a:r>
                      <a:r>
                        <a:rPr kumimoji="0" lang="fa-IR" sz="2400" kern="1200" smtClean="0">
                          <a:effectLst/>
                          <a:cs typeface="2  Lotus" pitchFamily="2" charset="-78"/>
                        </a:rPr>
                        <a:t>پانسمانهای سرپایی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tc>
                  <a:txBody>
                    <a:bodyPr/>
                    <a:lstStyle/>
                    <a:p>
                      <a:pPr marL="0" algn="ctr" rtl="1" eaLnBrk="1" latinLnBrk="0" hangingPunct="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7625" marR="57625" marT="0" marB="0"/>
                </a:tc>
                <a:extLst>
                  <a:ext uri="{0D108BD9-81ED-4DB2-BD59-A6C34878D82A}">
                    <a16:rowId xmlns:a16="http://schemas.microsoft.com/office/drawing/2014/main" xmlns="" val="10004"/>
                  </a:ext>
                </a:extLst>
              </a:tr>
            </a:tbl>
          </a:graphicData>
        </a:graphic>
      </p:graphicFrame>
      <p:sp>
        <p:nvSpPr>
          <p:cNvPr id="3584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2  Esfehan" pitchFamily="2" charset="-78"/>
            </a:endParaRPr>
          </a:p>
        </p:txBody>
      </p:sp>
    </p:spTree>
    <p:extLst>
      <p:ext uri="{BB962C8B-B14F-4D97-AF65-F5344CB8AC3E}">
        <p14:creationId xmlns:p14="http://schemas.microsoft.com/office/powerpoint/2010/main" val="33060280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471800"/>
              </p:ext>
            </p:extLst>
          </p:nvPr>
        </p:nvGraphicFramePr>
        <p:xfrm>
          <a:off x="714348" y="500041"/>
          <a:ext cx="7358115" cy="5932946"/>
        </p:xfrm>
        <a:graphic>
          <a:graphicData uri="http://schemas.openxmlformats.org/drawingml/2006/table">
            <a:tbl>
              <a:tblPr rtl="1" bandRow="1">
                <a:tableStyleId>{5C22544A-7EE6-4342-B048-85BDC9FD1C3A}</a:tableStyleId>
              </a:tblPr>
              <a:tblGrid>
                <a:gridCol w="758030">
                  <a:extLst>
                    <a:ext uri="{9D8B030D-6E8A-4147-A177-3AD203B41FA5}">
                      <a16:colId xmlns:a16="http://schemas.microsoft.com/office/drawing/2014/main" xmlns="" val="20000"/>
                    </a:ext>
                  </a:extLst>
                </a:gridCol>
                <a:gridCol w="3084479">
                  <a:extLst>
                    <a:ext uri="{9D8B030D-6E8A-4147-A177-3AD203B41FA5}">
                      <a16:colId xmlns:a16="http://schemas.microsoft.com/office/drawing/2014/main" xmlns="" val="20001"/>
                    </a:ext>
                  </a:extLst>
                </a:gridCol>
                <a:gridCol w="1252598">
                  <a:extLst>
                    <a:ext uri="{9D8B030D-6E8A-4147-A177-3AD203B41FA5}">
                      <a16:colId xmlns:a16="http://schemas.microsoft.com/office/drawing/2014/main" xmlns="" val="20002"/>
                    </a:ext>
                  </a:extLst>
                </a:gridCol>
                <a:gridCol w="1122520">
                  <a:extLst>
                    <a:ext uri="{9D8B030D-6E8A-4147-A177-3AD203B41FA5}">
                      <a16:colId xmlns:a16="http://schemas.microsoft.com/office/drawing/2014/main" xmlns="" val="20003"/>
                    </a:ext>
                  </a:extLst>
                </a:gridCol>
                <a:gridCol w="1140488">
                  <a:extLst>
                    <a:ext uri="{9D8B030D-6E8A-4147-A177-3AD203B41FA5}">
                      <a16:colId xmlns:a16="http://schemas.microsoft.com/office/drawing/2014/main" xmlns="" val="20004"/>
                    </a:ext>
                  </a:extLst>
                </a:gridCol>
              </a:tblGrid>
              <a:tr h="724622">
                <a:tc>
                  <a:txBody>
                    <a:bodyPr/>
                    <a:lstStyle/>
                    <a:p>
                      <a:pPr algn="ctr" rtl="1">
                        <a:lnSpc>
                          <a:spcPct val="115000"/>
                        </a:lnSpc>
                        <a:spcAft>
                          <a:spcPts val="0"/>
                        </a:spcAft>
                      </a:pPr>
                      <a:r>
                        <a:rPr kumimoji="0" lang="fa-IR" sz="2400" kern="1200" dirty="0" smtClean="0">
                          <a:effectLst/>
                          <a:cs typeface="2  Lotus" pitchFamily="2" charset="-78"/>
                        </a:rPr>
                        <a:t>11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اتاق شکسته بندی وگچ گیری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0"/>
                  </a:ext>
                </a:extLst>
              </a:tr>
              <a:tr h="724622">
                <a:tc>
                  <a:txBody>
                    <a:bodyPr/>
                    <a:lstStyle/>
                    <a:p>
                      <a:pPr algn="ctr" rtl="1">
                        <a:lnSpc>
                          <a:spcPct val="115000"/>
                        </a:lnSpc>
                        <a:spcAft>
                          <a:spcPts val="0"/>
                        </a:spcAft>
                      </a:pPr>
                      <a:r>
                        <a:rPr kumimoji="0" lang="fa-IR" sz="2400" kern="1200" dirty="0" smtClean="0">
                          <a:effectLst/>
                          <a:cs typeface="2  Lotus" pitchFamily="2" charset="-78"/>
                        </a:rPr>
                        <a:t>12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درمانگاه مسمومین و شستشوی معده</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16</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16</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1"/>
                  </a:ext>
                </a:extLst>
              </a:tr>
              <a:tr h="530582">
                <a:tc>
                  <a:txBody>
                    <a:bodyPr/>
                    <a:lstStyle/>
                    <a:p>
                      <a:pPr algn="ctr" rtl="1">
                        <a:lnSpc>
                          <a:spcPct val="115000"/>
                        </a:lnSpc>
                        <a:spcAft>
                          <a:spcPts val="0"/>
                        </a:spcAft>
                      </a:pPr>
                      <a:r>
                        <a:rPr kumimoji="0" lang="fa-IR" sz="2400" kern="1200" dirty="0" smtClean="0">
                          <a:effectLst/>
                          <a:cs typeface="2  Lotus" pitchFamily="2" charset="-78"/>
                        </a:rPr>
                        <a:t>13</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اتاق عمل اورژانس</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30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30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2"/>
                  </a:ext>
                </a:extLst>
              </a:tr>
              <a:tr h="518906">
                <a:tc>
                  <a:txBody>
                    <a:bodyPr/>
                    <a:lstStyle/>
                    <a:p>
                      <a:pPr algn="ctr" rtl="1">
                        <a:lnSpc>
                          <a:spcPct val="115000"/>
                        </a:lnSpc>
                        <a:spcAft>
                          <a:spcPts val="0"/>
                        </a:spcAft>
                      </a:pPr>
                      <a:r>
                        <a:rPr kumimoji="0" lang="fa-IR" sz="2400" kern="1200" dirty="0" smtClean="0">
                          <a:effectLst/>
                          <a:cs typeface="2  Lotus" pitchFamily="2" charset="-78"/>
                        </a:rPr>
                        <a:t>14</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اسکراپ و گانیگ</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3"/>
                  </a:ext>
                </a:extLst>
              </a:tr>
              <a:tr h="724622">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15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استریلیزاسیون و نگهداری وسایل استریل</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12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12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4"/>
                  </a:ext>
                </a:extLst>
              </a:tr>
              <a:tr h="724622">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16</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اتاق ریکاوری بعد از عمل و کمک های اولیه</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3</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endParaRPr kumimoji="0" lang="en-GB" sz="2400" kern="1200" dirty="0" smtClean="0">
                        <a:effectLst/>
                        <a:cs typeface="2  Lotus" pitchFamily="2" charset="-78"/>
                      </a:endParaRPr>
                    </a:p>
                    <a:p>
                      <a:pPr algn="ctr" rtl="1">
                        <a:lnSpc>
                          <a:spcPct val="115000"/>
                        </a:lnSpc>
                        <a:spcAft>
                          <a:spcPts val="0"/>
                        </a:spcAft>
                      </a:pPr>
                      <a:r>
                        <a:rPr kumimoji="0" lang="fa-IR" sz="2400" kern="1200" dirty="0" smtClean="0">
                          <a:effectLst/>
                          <a:cs typeface="2  Lotus" pitchFamily="2" charset="-78"/>
                        </a:rPr>
                        <a:t>60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5"/>
                  </a:ext>
                </a:extLst>
              </a:tr>
              <a:tr h="606472">
                <a:tc>
                  <a:txBody>
                    <a:bodyPr/>
                    <a:lstStyle/>
                    <a:p>
                      <a:pPr algn="ctr" rtl="1">
                        <a:lnSpc>
                          <a:spcPct val="115000"/>
                        </a:lnSpc>
                        <a:spcAft>
                          <a:spcPts val="0"/>
                        </a:spcAft>
                      </a:pPr>
                      <a:r>
                        <a:rPr kumimoji="0" lang="fa-IR" sz="2400" kern="1200" dirty="0" smtClean="0">
                          <a:effectLst/>
                          <a:cs typeface="2  Lotus" pitchFamily="2" charset="-78"/>
                        </a:rPr>
                        <a:t>17</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بخش مراقبت اورژانس</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20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40</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6"/>
                  </a:ext>
                </a:extLst>
              </a:tr>
              <a:tr h="724622">
                <a:tc>
                  <a:txBody>
                    <a:bodyPr/>
                    <a:lstStyle/>
                    <a:p>
                      <a:pPr algn="ctr" rtl="1">
                        <a:lnSpc>
                          <a:spcPct val="115000"/>
                        </a:lnSpc>
                        <a:spcAft>
                          <a:spcPts val="0"/>
                        </a:spcAft>
                      </a:pPr>
                      <a:r>
                        <a:rPr kumimoji="0" lang="fa-IR" sz="2400" kern="1200" dirty="0" smtClean="0">
                          <a:effectLst/>
                          <a:cs typeface="2  Lotus" pitchFamily="2" charset="-78"/>
                        </a:rPr>
                        <a:t>18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ایستگاه پرستاری بخش مراقبت</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12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7"/>
                  </a:ext>
                </a:extLst>
              </a:tr>
              <a:tr h="364532">
                <a:tc gridSpan="3">
                  <a:txBody>
                    <a:bodyPr/>
                    <a:lstStyle/>
                    <a:p>
                      <a:pPr algn="ctr" rtl="1">
                        <a:lnSpc>
                          <a:spcPct val="115000"/>
                        </a:lnSpc>
                        <a:spcAft>
                          <a:spcPts val="0"/>
                        </a:spcAft>
                      </a:pP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hMerge="1">
                  <a:txBody>
                    <a:bodyPr/>
                    <a:lstStyle/>
                    <a:p>
                      <a:endParaRPr lang="en-GB"/>
                    </a:p>
                  </a:txBody>
                  <a:tcPr/>
                </a:tc>
                <a:tc hMerge="1">
                  <a:txBody>
                    <a:bodyPr/>
                    <a:lstStyle/>
                    <a:p>
                      <a:endParaRPr lang="en-GB"/>
                    </a:p>
                  </a:txBody>
                  <a:tcPr/>
                </a:tc>
                <a:tc>
                  <a:txBody>
                    <a:bodyPr/>
                    <a:lstStyle/>
                    <a:p>
                      <a:pPr algn="ctr" rtl="1">
                        <a:lnSpc>
                          <a:spcPct val="115000"/>
                        </a:lnSpc>
                        <a:spcAft>
                          <a:spcPts val="0"/>
                        </a:spcAft>
                      </a:pPr>
                      <a:r>
                        <a:rPr kumimoji="0" lang="fa-IR" sz="2400" kern="1200" dirty="0" smtClean="0">
                          <a:effectLst/>
                          <a:cs typeface="2  Lotus" pitchFamily="2" charset="-78"/>
                        </a:rPr>
                        <a:t>جمع کل</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tc>
                  <a:txBody>
                    <a:bodyPr/>
                    <a:lstStyle/>
                    <a:p>
                      <a:pPr algn="ctr" rtl="1">
                        <a:lnSpc>
                          <a:spcPct val="115000"/>
                        </a:lnSpc>
                        <a:spcAft>
                          <a:spcPts val="0"/>
                        </a:spcAft>
                      </a:pPr>
                      <a:r>
                        <a:rPr kumimoji="0" lang="fa-IR" sz="2400" kern="1200" dirty="0" smtClean="0">
                          <a:effectLst/>
                          <a:cs typeface="2  Lotus" pitchFamily="2" charset="-78"/>
                        </a:rPr>
                        <a:t>311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50829" marR="50829"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3285892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04742" y="271010"/>
            <a:ext cx="4642618" cy="584775"/>
          </a:xfrm>
          <a:prstGeom prst="rect">
            <a:avLst/>
          </a:prstGeom>
        </p:spPr>
        <p:txBody>
          <a:bodyPr wrap="none">
            <a:spAutoFit/>
          </a:bodyPr>
          <a:lstStyle/>
          <a:p>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قسمت</a:t>
            </a:r>
            <a:r>
              <a:rPr lang="fa-IR" sz="3200"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پشتیبانی</a:t>
            </a:r>
            <a:r>
              <a:rPr lang="fa-IR" sz="3200"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بخش</a:t>
            </a:r>
            <a:r>
              <a:rPr lang="fa-IR" sz="3200"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اورژانس</a:t>
            </a:r>
            <a:r>
              <a:rPr lang="fa-IR" sz="3200" b="1" dirty="0" smtClean="0">
                <a:cs typeface="2  Esfehan" pitchFamily="2" charset="-78"/>
              </a:rPr>
              <a:t> </a:t>
            </a:r>
            <a:endParaRPr lang="en-GB" sz="3200" dirty="0">
              <a:cs typeface="2  Esfeha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796353121"/>
              </p:ext>
            </p:extLst>
          </p:nvPr>
        </p:nvGraphicFramePr>
        <p:xfrm>
          <a:off x="785786" y="928670"/>
          <a:ext cx="7286676" cy="3942275"/>
        </p:xfrm>
        <a:graphic>
          <a:graphicData uri="http://schemas.openxmlformats.org/drawingml/2006/table">
            <a:tbl>
              <a:tblPr rtl="1" firstRow="1" bandRow="1">
                <a:tableStyleId>{5C22544A-7EE6-4342-B048-85BDC9FD1C3A}</a:tableStyleId>
              </a:tblPr>
              <a:tblGrid>
                <a:gridCol w="710016">
                  <a:extLst>
                    <a:ext uri="{9D8B030D-6E8A-4147-A177-3AD203B41FA5}">
                      <a16:colId xmlns:a16="http://schemas.microsoft.com/office/drawing/2014/main" xmlns="" val="20000"/>
                    </a:ext>
                  </a:extLst>
                </a:gridCol>
                <a:gridCol w="3149338">
                  <a:extLst>
                    <a:ext uri="{9D8B030D-6E8A-4147-A177-3AD203B41FA5}">
                      <a16:colId xmlns:a16="http://schemas.microsoft.com/office/drawing/2014/main" xmlns="" val="20001"/>
                    </a:ext>
                  </a:extLst>
                </a:gridCol>
                <a:gridCol w="1307190">
                  <a:extLst>
                    <a:ext uri="{9D8B030D-6E8A-4147-A177-3AD203B41FA5}">
                      <a16:colId xmlns:a16="http://schemas.microsoft.com/office/drawing/2014/main" xmlns="" val="20002"/>
                    </a:ext>
                  </a:extLst>
                </a:gridCol>
                <a:gridCol w="1067930">
                  <a:extLst>
                    <a:ext uri="{9D8B030D-6E8A-4147-A177-3AD203B41FA5}">
                      <a16:colId xmlns:a16="http://schemas.microsoft.com/office/drawing/2014/main" xmlns="" val="20003"/>
                    </a:ext>
                  </a:extLst>
                </a:gridCol>
                <a:gridCol w="1052202">
                  <a:extLst>
                    <a:ext uri="{9D8B030D-6E8A-4147-A177-3AD203B41FA5}">
                      <a16:colId xmlns:a16="http://schemas.microsoft.com/office/drawing/2014/main" xmlns="" val="20004"/>
                    </a:ext>
                  </a:extLst>
                </a:gridCol>
              </a:tblGrid>
              <a:tr h="341672">
                <a:tc>
                  <a:txBody>
                    <a:bodyPr/>
                    <a:lstStyle/>
                    <a:p>
                      <a:pPr algn="ctr" rtl="1">
                        <a:lnSpc>
                          <a:spcPct val="115000"/>
                        </a:lnSpc>
                        <a:spcAft>
                          <a:spcPts val="0"/>
                        </a:spcAft>
                      </a:pPr>
                      <a:r>
                        <a:rPr kumimoji="0" lang="fa-IR" sz="2000" kern="1200" dirty="0" smtClean="0">
                          <a:effectLst/>
                          <a:cs typeface="2  Lotus" pitchFamily="2" charset="-78"/>
                        </a:rPr>
                        <a:t>ردیف</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      اورژانس</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زیربنا(</a:t>
                      </a:r>
                      <a:r>
                        <a:rPr kumimoji="0" lang="en-US" sz="2000" kern="1200" dirty="0" smtClean="0">
                          <a:effectLst/>
                          <a:cs typeface="2  Lotus" pitchFamily="2" charset="-78"/>
                        </a:rPr>
                        <a:t>m</a:t>
                      </a:r>
                      <a:r>
                        <a:rPr kumimoji="0" lang="fa-IR" sz="2000" kern="1200" dirty="0" smtClean="0">
                          <a:effectLst/>
                          <a:cs typeface="2  Lotus" pitchFamily="2" charset="-78"/>
                        </a:rPr>
                        <a:t>) </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تعداد</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جمع</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0"/>
                  </a:ext>
                </a:extLst>
              </a:tr>
              <a:tr h="661445">
                <a:tc>
                  <a:txBody>
                    <a:bodyPr/>
                    <a:lstStyle/>
                    <a:p>
                      <a:pPr algn="ctr" rtl="1">
                        <a:lnSpc>
                          <a:spcPct val="115000"/>
                        </a:lnSpc>
                        <a:spcAft>
                          <a:spcPts val="0"/>
                        </a:spcAft>
                      </a:pPr>
                      <a:r>
                        <a:rPr kumimoji="0" lang="fa-IR" sz="2000" kern="1200" dirty="0" smtClean="0">
                          <a:effectLst/>
                          <a:cs typeface="2  Lotus" pitchFamily="2" charset="-78"/>
                        </a:rPr>
                        <a:t>19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اتاق مسئول و سرپرست اورژانس</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1"/>
                  </a:ext>
                </a:extLst>
              </a:tr>
              <a:tr h="421159">
                <a:tc>
                  <a:txBody>
                    <a:bodyPr/>
                    <a:lstStyle/>
                    <a:p>
                      <a:pPr algn="ctr" rtl="1">
                        <a:lnSpc>
                          <a:spcPct val="115000"/>
                        </a:lnSpc>
                        <a:spcAft>
                          <a:spcPts val="0"/>
                        </a:spcAft>
                      </a:pPr>
                      <a:r>
                        <a:rPr kumimoji="0" lang="fa-IR" sz="2000" kern="1200" dirty="0" smtClean="0">
                          <a:effectLst/>
                          <a:cs typeface="2  Lotus" pitchFamily="2" charset="-78"/>
                        </a:rPr>
                        <a:t>20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اتاق پزشکان کشیک</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2"/>
                  </a:ext>
                </a:extLst>
              </a:tr>
              <a:tr h="661445">
                <a:tc>
                  <a:txBody>
                    <a:bodyPr/>
                    <a:lstStyle/>
                    <a:p>
                      <a:pPr algn="ctr" rtl="1">
                        <a:lnSpc>
                          <a:spcPct val="115000"/>
                        </a:lnSpc>
                        <a:spcAft>
                          <a:spcPts val="0"/>
                        </a:spcAft>
                      </a:pPr>
                      <a:r>
                        <a:rPr kumimoji="0" lang="fa-IR" sz="2000" kern="1200" dirty="0" smtClean="0">
                          <a:effectLst/>
                          <a:cs typeface="2  Lotus" pitchFamily="2" charset="-78"/>
                        </a:rPr>
                        <a:t>21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اتاق تکنیسین های اورژانس</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3"/>
                  </a:ext>
                </a:extLst>
              </a:tr>
              <a:tr h="330723">
                <a:tc>
                  <a:txBody>
                    <a:bodyPr/>
                    <a:lstStyle/>
                    <a:p>
                      <a:pPr algn="ctr" rtl="1">
                        <a:lnSpc>
                          <a:spcPct val="115000"/>
                        </a:lnSpc>
                        <a:spcAft>
                          <a:spcPts val="0"/>
                        </a:spcAft>
                      </a:pPr>
                      <a:r>
                        <a:rPr kumimoji="0" lang="fa-IR" sz="2000" kern="1200" dirty="0" smtClean="0">
                          <a:effectLst/>
                          <a:cs typeface="2  Lotus" pitchFamily="2" charset="-78"/>
                        </a:rPr>
                        <a:t>22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آبدارخانه</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4"/>
                  </a:ext>
                </a:extLst>
              </a:tr>
              <a:tr h="661445">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انبار گچ و تجهیزات پزشکی</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5"/>
                  </a:ext>
                </a:extLst>
              </a:tr>
              <a:tr h="485221">
                <a:tc>
                  <a:txBody>
                    <a:bodyPr/>
                    <a:lstStyle/>
                    <a:p>
                      <a:pPr algn="ctr" rtl="1">
                        <a:lnSpc>
                          <a:spcPct val="115000"/>
                        </a:lnSpc>
                        <a:spcAft>
                          <a:spcPts val="0"/>
                        </a:spcAft>
                      </a:pPr>
                      <a:r>
                        <a:rPr kumimoji="0" lang="fa-IR" sz="2000" kern="1200" dirty="0" smtClean="0">
                          <a:effectLst/>
                          <a:cs typeface="2  Lotus" pitchFamily="2" charset="-78"/>
                        </a:rPr>
                        <a:t>27</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اتاق نگهداری موقت جسد</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6"/>
                  </a:ext>
                </a:extLst>
              </a:tr>
              <a:tr h="333366">
                <a:tc gridSpan="3">
                  <a:txBody>
                    <a:bodyPr/>
                    <a:lstStyle/>
                    <a:p>
                      <a:pPr algn="ctr" rtl="1">
                        <a:lnSpc>
                          <a:spcPct val="115000"/>
                        </a:lnSpc>
                        <a:spcAft>
                          <a:spcPts val="0"/>
                        </a:spcAft>
                      </a:pP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hMerge="1">
                  <a:txBody>
                    <a:bodyPr/>
                    <a:lstStyle/>
                    <a:p>
                      <a:endParaRPr lang="en-GB"/>
                    </a:p>
                  </a:txBody>
                  <a:tcPr/>
                </a:tc>
                <a:tc hMerge="1">
                  <a:txBody>
                    <a:bodyPr/>
                    <a:lstStyle/>
                    <a:p>
                      <a:endParaRPr lang="en-GB"/>
                    </a:p>
                  </a:txBody>
                  <a:tcPr/>
                </a:tc>
                <a:tc>
                  <a:txBody>
                    <a:bodyPr/>
                    <a:lstStyle/>
                    <a:p>
                      <a:pPr algn="ctr" rtl="1">
                        <a:lnSpc>
                          <a:spcPct val="115000"/>
                        </a:lnSpc>
                        <a:spcAft>
                          <a:spcPts val="0"/>
                        </a:spcAft>
                      </a:pPr>
                      <a:r>
                        <a:rPr kumimoji="0" lang="fa-IR" sz="2000" kern="1200" dirty="0" smtClean="0">
                          <a:effectLst/>
                          <a:cs typeface="2  Lotus" pitchFamily="2" charset="-78"/>
                        </a:rPr>
                        <a:t>جمع کل</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tc>
                  <a:txBody>
                    <a:bodyPr/>
                    <a:lstStyle/>
                    <a:p>
                      <a:pPr algn="ctr" rtl="1">
                        <a:lnSpc>
                          <a:spcPct val="115000"/>
                        </a:lnSpc>
                        <a:spcAft>
                          <a:spcPts val="0"/>
                        </a:spcAft>
                      </a:pPr>
                      <a:r>
                        <a:rPr kumimoji="0" lang="fa-IR" sz="2000" b="0" kern="1200" dirty="0" smtClean="0">
                          <a:solidFill>
                            <a:schemeClr val="dk1"/>
                          </a:solidFill>
                          <a:effectLst/>
                          <a:latin typeface="+mn-lt"/>
                          <a:ea typeface="+mn-ea"/>
                          <a:cs typeface="2  Lotus" pitchFamily="2" charset="-78"/>
                        </a:rPr>
                        <a:t>62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50924" marR="50924"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808199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solidFill>
            <a:srgbClr val="FF0000"/>
          </a:solidFill>
          <a:ln>
            <a:solidFill>
              <a:srgbClr val="FE0000"/>
            </a:solidFill>
          </a:ln>
          <a:effectLst>
            <a:softEdge rad="112500"/>
          </a:effectLst>
        </p:spPr>
      </p:pic>
      <p:sp>
        <p:nvSpPr>
          <p:cNvPr id="3" name="TextBox 2"/>
          <p:cNvSpPr txBox="1"/>
          <p:nvPr/>
        </p:nvSpPr>
        <p:spPr>
          <a:xfrm>
            <a:off x="7358082" y="5009389"/>
            <a:ext cx="142518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5" name="Left-Right Arrow 4"/>
          <p:cNvSpPr/>
          <p:nvPr/>
        </p:nvSpPr>
        <p:spPr>
          <a:xfrm rot="10800000">
            <a:off x="6215074" y="5154500"/>
            <a:ext cx="1560920" cy="13188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215074" y="5583130"/>
            <a:ext cx="156092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215074" y="5940320"/>
            <a:ext cx="1560920" cy="1318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559591" y="2883102"/>
            <a:ext cx="1928826" cy="135732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rgbClr val="A379BB">
                      <a:lumMod val="75000"/>
                    </a:srgbClr>
                  </a:solidFill>
                </a:ln>
                <a:solidFill>
                  <a:prstClr val="black"/>
                </a:solidFill>
              </a:rPr>
              <a:t>اورژانس</a:t>
            </a:r>
            <a:endParaRPr lang="en-US" sz="2400" dirty="0">
              <a:ln>
                <a:solidFill>
                  <a:srgbClr val="A379BB">
                    <a:lumMod val="75000"/>
                  </a:srgbClr>
                </a:solidFill>
              </a:ln>
              <a:solidFill>
                <a:prstClr val="black"/>
              </a:solidFill>
            </a:endParaRPr>
          </a:p>
        </p:txBody>
      </p:sp>
      <p:sp>
        <p:nvSpPr>
          <p:cNvPr id="12" name="Dodecagon 11"/>
          <p:cNvSpPr/>
          <p:nvPr/>
        </p:nvSpPr>
        <p:spPr>
          <a:xfrm>
            <a:off x="1049457" y="3117074"/>
            <a:ext cx="1357322"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ln>
                  <a:solidFill>
                    <a:srgbClr val="A379BB">
                      <a:lumMod val="75000"/>
                    </a:srgbClr>
                  </a:solidFill>
                </a:ln>
                <a:solidFill>
                  <a:srgbClr val="A379BB">
                    <a:lumMod val="50000"/>
                  </a:srgbClr>
                </a:solidFill>
              </a:rPr>
              <a:t>ارتوپدی</a:t>
            </a:r>
            <a:endParaRPr lang="en-US" dirty="0">
              <a:ln>
                <a:solidFill>
                  <a:srgbClr val="A379BB">
                    <a:lumMod val="75000"/>
                  </a:srgbClr>
                </a:solidFill>
              </a:ln>
              <a:solidFill>
                <a:srgbClr val="A379BB">
                  <a:lumMod val="50000"/>
                </a:srgbClr>
              </a:solidFill>
            </a:endParaRPr>
          </a:p>
        </p:txBody>
      </p:sp>
      <p:sp>
        <p:nvSpPr>
          <p:cNvPr id="13" name="Dodecagon 12"/>
          <p:cNvSpPr/>
          <p:nvPr/>
        </p:nvSpPr>
        <p:spPr>
          <a:xfrm>
            <a:off x="3695031" y="1080000"/>
            <a:ext cx="1525326" cy="10510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فیزیوتراپی </a:t>
            </a:r>
            <a:endParaRPr lang="en-US" sz="2000" dirty="0">
              <a:ln>
                <a:solidFill>
                  <a:srgbClr val="A379BB">
                    <a:lumMod val="75000"/>
                  </a:srgbClr>
                </a:solidFill>
              </a:ln>
              <a:solidFill>
                <a:srgbClr val="A379BB">
                  <a:lumMod val="50000"/>
                </a:srgbClr>
              </a:solidFill>
            </a:endParaRPr>
          </a:p>
        </p:txBody>
      </p:sp>
      <p:sp>
        <p:nvSpPr>
          <p:cNvPr id="16" name="Dodecagon 15"/>
          <p:cNvSpPr/>
          <p:nvPr/>
        </p:nvSpPr>
        <p:spPr>
          <a:xfrm>
            <a:off x="6762725" y="3117074"/>
            <a:ext cx="1357322"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پوست و مو</a:t>
            </a:r>
            <a:endParaRPr lang="en-US" sz="2000" dirty="0">
              <a:ln>
                <a:solidFill>
                  <a:srgbClr val="A379BB">
                    <a:lumMod val="75000"/>
                  </a:srgbClr>
                </a:solidFill>
              </a:ln>
              <a:solidFill>
                <a:srgbClr val="A379BB">
                  <a:lumMod val="50000"/>
                </a:srgbClr>
              </a:solidFill>
            </a:endParaRPr>
          </a:p>
        </p:txBody>
      </p:sp>
      <p:sp>
        <p:nvSpPr>
          <p:cNvPr id="19" name="Left-Right Arrow 18"/>
          <p:cNvSpPr/>
          <p:nvPr/>
        </p:nvSpPr>
        <p:spPr>
          <a:xfrm>
            <a:off x="5518348" y="3520275"/>
            <a:ext cx="1214446" cy="122362"/>
          </a:xfrm>
          <a:prstGeom prst="leftRightArrow">
            <a:avLst/>
          </a:prstGeom>
          <a:solidFill>
            <a:srgbClr val="FF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Left-Right Arrow 19"/>
          <p:cNvSpPr/>
          <p:nvPr/>
        </p:nvSpPr>
        <p:spPr>
          <a:xfrm rot="16200000">
            <a:off x="4095376" y="2440770"/>
            <a:ext cx="724637" cy="132619"/>
          </a:xfrm>
          <a:prstGeom prst="leftRightArrow">
            <a:avLst/>
          </a:prstGeom>
          <a:solidFill>
            <a:srgbClr val="FF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eft-Right Arrow 22"/>
          <p:cNvSpPr/>
          <p:nvPr/>
        </p:nvSpPr>
        <p:spPr>
          <a:xfrm>
            <a:off x="2447400" y="3520275"/>
            <a:ext cx="1071570" cy="142876"/>
          </a:xfrm>
          <a:prstGeom prst="leftRightArrow">
            <a:avLst/>
          </a:prstGeom>
          <a:solidFill>
            <a:srgbClr val="FF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520238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6" grpId="0" animBg="1"/>
      <p:bldP spid="19" grpId="0" animBg="1"/>
      <p:bldP spid="20"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928926" y="214290"/>
            <a:ext cx="3233578" cy="584775"/>
          </a:xfrm>
          <a:prstGeom prst="rect">
            <a:avLst/>
          </a:prstGeom>
        </p:spPr>
        <p:txBody>
          <a:bodyPr wrap="none">
            <a:spAutoFit/>
          </a:bodyPr>
          <a:lstStyle/>
          <a:p>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B Zar" charset="-78"/>
              </a:rPr>
              <a:t>ریزفضاهای</a:t>
            </a:r>
            <a:r>
              <a:rPr lang="fa-IR" b="1" dirty="0" smtClean="0"/>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B Zar" charset="-78"/>
              </a:rPr>
              <a:t>رادیولوژی</a:t>
            </a:r>
            <a:endParaRPr lang="en-GB" sz="3200" b="1" dirty="0" smtClean="0">
              <a:effectLst>
                <a:outerShdw blurRad="38100" dist="38100" dir="2700000" algn="tl">
                  <a:srgbClr val="000000">
                    <a:alpha val="43137"/>
                  </a:srgbClr>
                </a:outerShdw>
              </a:effectLst>
              <a:latin typeface="Arial" pitchFamily="34" charset="0"/>
              <a:ea typeface="Times New Roman" pitchFamily="18" charset="0"/>
              <a:cs typeface="B Zar"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167970510"/>
              </p:ext>
            </p:extLst>
          </p:nvPr>
        </p:nvGraphicFramePr>
        <p:xfrm>
          <a:off x="785785" y="1214422"/>
          <a:ext cx="7215236" cy="4929220"/>
        </p:xfrm>
        <a:graphic>
          <a:graphicData uri="http://schemas.openxmlformats.org/drawingml/2006/table">
            <a:tbl>
              <a:tblPr rtl="1" firstRow="1" bandRow="1">
                <a:tableStyleId>{5C22544A-7EE6-4342-B048-85BDC9FD1C3A}</a:tableStyleId>
              </a:tblPr>
              <a:tblGrid>
                <a:gridCol w="688702">
                  <a:extLst>
                    <a:ext uri="{9D8B030D-6E8A-4147-A177-3AD203B41FA5}">
                      <a16:colId xmlns:a16="http://schemas.microsoft.com/office/drawing/2014/main" xmlns="" val="20000"/>
                    </a:ext>
                  </a:extLst>
                </a:gridCol>
                <a:gridCol w="2935437">
                  <a:extLst>
                    <a:ext uri="{9D8B030D-6E8A-4147-A177-3AD203B41FA5}">
                      <a16:colId xmlns:a16="http://schemas.microsoft.com/office/drawing/2014/main" xmlns="" val="20001"/>
                    </a:ext>
                  </a:extLst>
                </a:gridCol>
                <a:gridCol w="1204408">
                  <a:extLst>
                    <a:ext uri="{9D8B030D-6E8A-4147-A177-3AD203B41FA5}">
                      <a16:colId xmlns:a16="http://schemas.microsoft.com/office/drawing/2014/main" xmlns="" val="20002"/>
                    </a:ext>
                  </a:extLst>
                </a:gridCol>
                <a:gridCol w="1084776">
                  <a:extLst>
                    <a:ext uri="{9D8B030D-6E8A-4147-A177-3AD203B41FA5}">
                      <a16:colId xmlns:a16="http://schemas.microsoft.com/office/drawing/2014/main" xmlns="" val="20003"/>
                    </a:ext>
                  </a:extLst>
                </a:gridCol>
                <a:gridCol w="1301913">
                  <a:extLst>
                    <a:ext uri="{9D8B030D-6E8A-4147-A177-3AD203B41FA5}">
                      <a16:colId xmlns:a16="http://schemas.microsoft.com/office/drawing/2014/main" xmlns="" val="20004"/>
                    </a:ext>
                  </a:extLst>
                </a:gridCol>
              </a:tblGrid>
              <a:tr h="748842">
                <a:tc>
                  <a:txBody>
                    <a:bodyPr/>
                    <a:lstStyle/>
                    <a:p>
                      <a:pPr algn="ctr" rtl="1">
                        <a:lnSpc>
                          <a:spcPct val="115000"/>
                        </a:lnSpc>
                        <a:spcAft>
                          <a:spcPts val="0"/>
                        </a:spcAft>
                      </a:pPr>
                      <a:r>
                        <a:rPr kumimoji="0" lang="fa-IR" sz="2400" kern="1200" dirty="0" smtClean="0">
                          <a:effectLst/>
                          <a:cs typeface="2  Lotus" pitchFamily="2" charset="-78"/>
                        </a:rPr>
                        <a:t>ردیف</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رادیولوژی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زیربنا</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تعداد</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جمع</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extLst>
                  <a:ext uri="{0D108BD9-81ED-4DB2-BD59-A6C34878D82A}">
                    <a16:rowId xmlns:a16="http://schemas.microsoft.com/office/drawing/2014/main" xmlns="" val="10000"/>
                  </a:ext>
                </a:extLst>
              </a:tr>
              <a:tr h="748842">
                <a:tc gridSpan="5">
                  <a:txBody>
                    <a:bodyPr/>
                    <a:lstStyle/>
                    <a:p>
                      <a:pPr algn="ctr" rtl="1">
                        <a:lnSpc>
                          <a:spcPct val="115000"/>
                        </a:lnSpc>
                        <a:spcAft>
                          <a:spcPts val="0"/>
                        </a:spcAft>
                      </a:pPr>
                      <a:r>
                        <a:rPr kumimoji="0" lang="fa-IR" sz="2400" kern="1200" dirty="0" smtClean="0">
                          <a:effectLst/>
                          <a:cs typeface="2  Lotus" pitchFamily="2" charset="-78"/>
                        </a:rPr>
                        <a:t>قسمت ورودی</a:t>
                      </a:r>
                      <a:endParaRPr kumimoji="0" lang="en-GB" sz="2400" b="1"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966926">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انتظار بیماران سرپایی و بستری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45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45</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extLst>
                  <a:ext uri="{0D108BD9-81ED-4DB2-BD59-A6C34878D82A}">
                    <a16:rowId xmlns:a16="http://schemas.microsoft.com/office/drawing/2014/main" xmlns="" val="10002"/>
                  </a:ext>
                </a:extLst>
              </a:tr>
              <a:tr h="748842">
                <a:tc>
                  <a:txBody>
                    <a:bodyPr/>
                    <a:lstStyle/>
                    <a:p>
                      <a:pPr algn="ctr" rtl="1">
                        <a:lnSpc>
                          <a:spcPct val="115000"/>
                        </a:lnSpc>
                        <a:spcAft>
                          <a:spcPts val="0"/>
                        </a:spcAft>
                      </a:pPr>
                      <a:r>
                        <a:rPr kumimoji="0" lang="fa-IR" sz="2400" kern="1200" dirty="0" smtClean="0">
                          <a:effectLst/>
                          <a:cs typeface="2  Lotus" pitchFamily="2" charset="-78"/>
                        </a:rPr>
                        <a:t>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پذیرش و اطلاعات</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1</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extLst>
                  <a:ext uri="{0D108BD9-81ED-4DB2-BD59-A6C34878D82A}">
                    <a16:rowId xmlns:a16="http://schemas.microsoft.com/office/drawing/2014/main" xmlns="" val="10003"/>
                  </a:ext>
                </a:extLst>
              </a:tr>
              <a:tr h="966926">
                <a:tc>
                  <a:txBody>
                    <a:bodyPr/>
                    <a:lstStyle/>
                    <a:p>
                      <a:pPr algn="ctr" rtl="1">
                        <a:lnSpc>
                          <a:spcPct val="115000"/>
                        </a:lnSpc>
                        <a:spcAft>
                          <a:spcPts val="0"/>
                        </a:spcAft>
                      </a:pPr>
                      <a:r>
                        <a:rPr kumimoji="0" lang="fa-IR" sz="2400" kern="1200" dirty="0" smtClean="0">
                          <a:effectLst/>
                          <a:cs typeface="2  Lotus" pitchFamily="2" charset="-78"/>
                        </a:rPr>
                        <a:t>3</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رختکن پرسنل زنانه و مردانه با حمام</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9</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18</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extLst>
                  <a:ext uri="{0D108BD9-81ED-4DB2-BD59-A6C34878D82A}">
                    <a16:rowId xmlns:a16="http://schemas.microsoft.com/office/drawing/2014/main" xmlns="" val="10004"/>
                  </a:ext>
                </a:extLst>
              </a:tr>
              <a:tr h="748842">
                <a:tc>
                  <a:txBody>
                    <a:bodyPr/>
                    <a:lstStyle/>
                    <a:p>
                      <a:pPr algn="ctr" rtl="1">
                        <a:lnSpc>
                          <a:spcPct val="115000"/>
                        </a:lnSpc>
                        <a:spcAft>
                          <a:spcPts val="0"/>
                        </a:spcAft>
                      </a:pPr>
                      <a:r>
                        <a:rPr kumimoji="0" lang="fa-IR" sz="2400" kern="1200" dirty="0" smtClean="0">
                          <a:effectLst/>
                          <a:cs typeface="2  Lotus" pitchFamily="2" charset="-78"/>
                        </a:rPr>
                        <a:t>4</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سرویس بهداشتی</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6</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tc>
                  <a:txBody>
                    <a:bodyPr/>
                    <a:lstStyle/>
                    <a:p>
                      <a:pPr algn="ctr" rtl="1">
                        <a:lnSpc>
                          <a:spcPct val="115000"/>
                        </a:lnSpc>
                        <a:spcAft>
                          <a:spcPts val="0"/>
                        </a:spcAft>
                      </a:pPr>
                      <a:r>
                        <a:rPr kumimoji="0" lang="fa-IR" sz="2400" kern="1200" dirty="0" smtClean="0">
                          <a:effectLst/>
                          <a:cs typeface="2  Lotus" pitchFamily="2" charset="-78"/>
                        </a:rPr>
                        <a:t>12</a:t>
                      </a:r>
                      <a:endParaRPr kumimoji="0" lang="en-GB" sz="2400" b="0" kern="1200" dirty="0" smtClean="0">
                        <a:solidFill>
                          <a:schemeClr val="tx1"/>
                        </a:solidFill>
                        <a:effectLst/>
                        <a:latin typeface="Arial" pitchFamily="34" charset="0"/>
                        <a:ea typeface="Times New Roman" pitchFamily="18" charset="0"/>
                        <a:cs typeface="2  Lotus" pitchFamily="2" charset="-78"/>
                      </a:endParaRPr>
                    </a:p>
                  </a:txBody>
                  <a:tcPr marL="62654" marR="62654"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679672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539608" cy="5184576"/>
          </a:xfrm>
        </p:spPr>
        <p:txBody>
          <a:bodyPr>
            <a:normAutofit lnSpcReduction="10000"/>
          </a:bodyPr>
          <a:lstStyle/>
          <a:p>
            <a:pPr algn="r" rtl="1">
              <a:buFont typeface="Courier New" pitchFamily="49" charset="0"/>
              <a:buChar char="o"/>
            </a:pPr>
            <a:r>
              <a:rPr lang="fa-IR" sz="2800" b="1">
                <a:cs typeface="2  Kamran" pitchFamily="2" charset="-78"/>
              </a:rPr>
              <a:t>در </a:t>
            </a:r>
            <a:r>
              <a:rPr lang="fa-IR" sz="2800" b="1" smtClean="0">
                <a:cs typeface="2  Kamran" pitchFamily="2" charset="-78"/>
              </a:rPr>
              <a:t>صورتیکه درمانگاه </a:t>
            </a:r>
            <a:r>
              <a:rPr lang="fa-IR" sz="2800" b="1">
                <a:cs typeface="2  Kamran" pitchFamily="2" charset="-78"/>
              </a:rPr>
              <a:t>در طبقات همکف ، اول یا زیر زمین ساختمان نباشد تعبیه آسانسورجهت انتقال بیماران ضروري است .</a:t>
            </a:r>
          </a:p>
          <a:p>
            <a:pPr algn="r" rtl="1">
              <a:buFont typeface="Courier New" pitchFamily="49" charset="0"/>
              <a:buChar char="o"/>
            </a:pPr>
            <a:r>
              <a:rPr lang="fa-IR" sz="2800" b="1" smtClean="0">
                <a:cs typeface="2  Kamran" pitchFamily="2" charset="-78"/>
              </a:rPr>
              <a:t>حداقل </a:t>
            </a:r>
            <a:r>
              <a:rPr lang="fa-IR" sz="2800" b="1">
                <a:cs typeface="2  Kamran" pitchFamily="2" charset="-78"/>
              </a:rPr>
              <a:t>تخت هاي لازم جهت تزریقات پانسمان و سرم درمانی و تحت نظر 6 عدد </a:t>
            </a:r>
            <a:r>
              <a:rPr lang="fa-IR" sz="2800" b="1" smtClean="0">
                <a:cs typeface="2  Kamran" pitchFamily="2" charset="-78"/>
              </a:rPr>
              <a:t> با تفکیک </a:t>
            </a:r>
            <a:r>
              <a:rPr lang="fa-IR" sz="2800" b="1">
                <a:cs typeface="2  Kamran" pitchFamily="2" charset="-78"/>
              </a:rPr>
              <a:t>یک </a:t>
            </a:r>
            <a:r>
              <a:rPr lang="fa-IR" sz="2800" b="1" smtClean="0">
                <a:cs typeface="2  Kamran" pitchFamily="2" charset="-78"/>
              </a:rPr>
              <a:t>فضاي لازم برای خانم ها و آقایان است.</a:t>
            </a:r>
            <a:endParaRPr lang="fa-IR" sz="2800" b="1">
              <a:cs typeface="2  Kamran" pitchFamily="2" charset="-78"/>
            </a:endParaRPr>
          </a:p>
          <a:p>
            <a:pPr algn="r" rtl="1">
              <a:buFont typeface="Courier New" pitchFamily="49" charset="0"/>
              <a:buChar char="o"/>
            </a:pPr>
            <a:r>
              <a:rPr lang="fa-IR" sz="2800" b="1">
                <a:cs typeface="2  Kamran" pitchFamily="2" charset="-78"/>
              </a:rPr>
              <a:t>در ایران درمانگاه معمولاً می تواند دارای بخشهای پزشک عمومی و متخصص، دندانپزشکی، داروخانه، مامایی، رادیولوژی، آزمایشگاه و ... باشد . </a:t>
            </a:r>
            <a:endParaRPr lang="fa-IR" sz="2800" b="1" smtClean="0">
              <a:cs typeface="2  Kamran" pitchFamily="2" charset="-78"/>
            </a:endParaRPr>
          </a:p>
          <a:p>
            <a:pPr algn="r" rtl="1">
              <a:buFont typeface="Courier New" pitchFamily="49" charset="0"/>
              <a:buChar char="o"/>
            </a:pPr>
            <a:r>
              <a:rPr lang="fa-IR" sz="2800" b="1">
                <a:cs typeface="2  Kamran" pitchFamily="2" charset="-78"/>
              </a:rPr>
              <a:t>هر درمانگاه باید دارای درب ورودی مستقل از سایر واحدها و طبقات باشد.</a:t>
            </a:r>
          </a:p>
          <a:p>
            <a:pPr algn="r" rtl="1">
              <a:buFont typeface="Courier New" pitchFamily="49" charset="0"/>
              <a:buChar char="o"/>
            </a:pPr>
            <a:r>
              <a:rPr lang="fa-IR" sz="2800" b="1">
                <a:cs typeface="2  Kamran" pitchFamily="2" charset="-78"/>
              </a:rPr>
              <a:t>پیش بینی لازم برای کلیه اقدامات ایمنی از جمله اطفای حریق شده باشد.</a:t>
            </a:r>
          </a:p>
          <a:p>
            <a:pPr algn="r" rtl="1">
              <a:buFont typeface="Courier New" pitchFamily="49" charset="0"/>
              <a:buChar char="o"/>
            </a:pPr>
            <a:endParaRPr lang="fa-IR" sz="2800" b="1">
              <a:cs typeface="2  Kamran" pitchFamily="2" charset="-78"/>
            </a:endParaRPr>
          </a:p>
        </p:txBody>
      </p:sp>
    </p:spTree>
    <p:extLst>
      <p:ext uri="{BB962C8B-B14F-4D97-AF65-F5344CB8AC3E}">
        <p14:creationId xmlns:p14="http://schemas.microsoft.com/office/powerpoint/2010/main" val="49198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108324"/>
              </p:ext>
            </p:extLst>
          </p:nvPr>
        </p:nvGraphicFramePr>
        <p:xfrm>
          <a:off x="827584" y="1196752"/>
          <a:ext cx="7286676" cy="3944672"/>
        </p:xfrm>
        <a:graphic>
          <a:graphicData uri="http://schemas.openxmlformats.org/drawingml/2006/table">
            <a:tbl>
              <a:tblPr rtl="1" firstRow="1" bandRow="1">
                <a:tableStyleId>{5C22544A-7EE6-4342-B048-85BDC9FD1C3A}</a:tableStyleId>
              </a:tblPr>
              <a:tblGrid>
                <a:gridCol w="695522">
                  <a:extLst>
                    <a:ext uri="{9D8B030D-6E8A-4147-A177-3AD203B41FA5}">
                      <a16:colId xmlns:a16="http://schemas.microsoft.com/office/drawing/2014/main" xmlns="" val="20000"/>
                    </a:ext>
                  </a:extLst>
                </a:gridCol>
                <a:gridCol w="2962314">
                  <a:extLst>
                    <a:ext uri="{9D8B030D-6E8A-4147-A177-3AD203B41FA5}">
                      <a16:colId xmlns:a16="http://schemas.microsoft.com/office/drawing/2014/main" xmlns="" val="20001"/>
                    </a:ext>
                  </a:extLst>
                </a:gridCol>
                <a:gridCol w="1214856">
                  <a:extLst>
                    <a:ext uri="{9D8B030D-6E8A-4147-A177-3AD203B41FA5}">
                      <a16:colId xmlns:a16="http://schemas.microsoft.com/office/drawing/2014/main" xmlns="" val="20002"/>
                    </a:ext>
                  </a:extLst>
                </a:gridCol>
                <a:gridCol w="1095226">
                  <a:extLst>
                    <a:ext uri="{9D8B030D-6E8A-4147-A177-3AD203B41FA5}">
                      <a16:colId xmlns:a16="http://schemas.microsoft.com/office/drawing/2014/main" xmlns="" val="20003"/>
                    </a:ext>
                  </a:extLst>
                </a:gridCol>
                <a:gridCol w="1318758">
                  <a:extLst>
                    <a:ext uri="{9D8B030D-6E8A-4147-A177-3AD203B41FA5}">
                      <a16:colId xmlns:a16="http://schemas.microsoft.com/office/drawing/2014/main" xmlns="" val="20004"/>
                    </a:ext>
                  </a:extLst>
                </a:gridCol>
              </a:tblGrid>
              <a:tr h="493084">
                <a:tc gridSpan="5">
                  <a:txBody>
                    <a:bodyPr/>
                    <a:lstStyle/>
                    <a:p>
                      <a:pPr algn="ctr" rtl="1">
                        <a:lnSpc>
                          <a:spcPct val="115000"/>
                        </a:lnSpc>
                        <a:spcAft>
                          <a:spcPts val="0"/>
                        </a:spcAft>
                      </a:pPr>
                      <a:r>
                        <a:rPr kumimoji="0" lang="fa-IR" sz="2000" kern="1200" dirty="0" smtClean="0">
                          <a:effectLst/>
                          <a:cs typeface="2  Lotus" pitchFamily="2" charset="-78"/>
                        </a:rPr>
                        <a:t>قسمت</a:t>
                      </a:r>
                      <a:r>
                        <a:rPr lang="fa-IR" sz="1200" dirty="0">
                          <a:cs typeface="2  Lotus" pitchFamily="2" charset="-78"/>
                        </a:rPr>
                        <a:t> </a:t>
                      </a:r>
                      <a:r>
                        <a:rPr kumimoji="0" lang="fa-IR" sz="2000" kern="1200" dirty="0" smtClean="0">
                          <a:effectLst/>
                          <a:cs typeface="2  Lotus" pitchFamily="2" charset="-78"/>
                        </a:rPr>
                        <a:t>تشخیص</a:t>
                      </a:r>
                      <a:endParaRPr kumimoji="0" lang="en-GB" sz="2000" b="1"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493084">
                <a:tc>
                  <a:txBody>
                    <a:bodyPr/>
                    <a:lstStyle/>
                    <a:p>
                      <a:pPr algn="ctr" rtl="1">
                        <a:lnSpc>
                          <a:spcPct val="115000"/>
                        </a:lnSpc>
                        <a:spcAft>
                          <a:spcPts val="0"/>
                        </a:spcAft>
                      </a:pPr>
                      <a:r>
                        <a:rPr kumimoji="0" lang="fa-IR" sz="2000" kern="1200" dirty="0" smtClean="0">
                          <a:effectLst/>
                          <a:cs typeface="2  Lotus" pitchFamily="2" charset="-78"/>
                        </a:rPr>
                        <a:t>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اتاق رادیوگرافی ساده</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extLst>
                  <a:ext uri="{0D108BD9-81ED-4DB2-BD59-A6C34878D82A}">
                    <a16:rowId xmlns:a16="http://schemas.microsoft.com/office/drawing/2014/main" xmlns="" val="10001"/>
                  </a:ext>
                </a:extLst>
              </a:tr>
              <a:tr h="493084">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اتاق فلورسکپی</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extLst>
                  <a:ext uri="{0D108BD9-81ED-4DB2-BD59-A6C34878D82A}">
                    <a16:rowId xmlns:a16="http://schemas.microsoft.com/office/drawing/2014/main" xmlns="" val="10002"/>
                  </a:ext>
                </a:extLst>
              </a:tr>
              <a:tr h="493084">
                <a:tc>
                  <a:txBody>
                    <a:bodyPr/>
                    <a:lstStyle/>
                    <a:p>
                      <a:pPr algn="ct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اتاق انژیوگرافی</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extLst>
                  <a:ext uri="{0D108BD9-81ED-4DB2-BD59-A6C34878D82A}">
                    <a16:rowId xmlns:a16="http://schemas.microsoft.com/office/drawing/2014/main" xmlns="" val="10003"/>
                  </a:ext>
                </a:extLst>
              </a:tr>
              <a:tr h="493084">
                <a:tc>
                  <a:txBody>
                    <a:bodyPr/>
                    <a:lstStyle/>
                    <a:p>
                      <a:pPr algn="ctr" rtl="1">
                        <a:lnSpc>
                          <a:spcPct val="115000"/>
                        </a:lnSpc>
                        <a:spcAft>
                          <a:spcPts val="0"/>
                        </a:spcAft>
                      </a:pPr>
                      <a:r>
                        <a:rPr kumimoji="0" lang="fa-IR" sz="2000" kern="1200" dirty="0" smtClean="0">
                          <a:effectLst/>
                          <a:cs typeface="2  Lotus" pitchFamily="2" charset="-78"/>
                        </a:rPr>
                        <a:t>10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اتاق آماده سازی بیمار</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extLst>
                  <a:ext uri="{0D108BD9-81ED-4DB2-BD59-A6C34878D82A}">
                    <a16:rowId xmlns:a16="http://schemas.microsoft.com/office/drawing/2014/main" xmlns="" val="10004"/>
                  </a:ext>
                </a:extLst>
              </a:tr>
              <a:tr h="493084">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اتاق سونو گرافی</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36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36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extLst>
                  <a:ext uri="{0D108BD9-81ED-4DB2-BD59-A6C34878D82A}">
                    <a16:rowId xmlns:a16="http://schemas.microsoft.com/office/drawing/2014/main" xmlns="" val="10005"/>
                  </a:ext>
                </a:extLst>
              </a:tr>
              <a:tr h="493084">
                <a:tc>
                  <a:txBody>
                    <a:bodyPr/>
                    <a:lstStyle/>
                    <a:p>
                      <a:pPr algn="ctr" rtl="1">
                        <a:lnSpc>
                          <a:spcPct val="115000"/>
                        </a:lnSpc>
                        <a:spcAft>
                          <a:spcPts val="0"/>
                        </a:spcAft>
                      </a:pPr>
                      <a:r>
                        <a:rPr kumimoji="0" lang="fa-IR" sz="2000" kern="1200" dirty="0" smtClean="0">
                          <a:effectLst/>
                          <a:cs typeface="2  Lotus" pitchFamily="2" charset="-78"/>
                        </a:rPr>
                        <a:t>13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اتاق کنترل</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extLst>
                  <a:ext uri="{0D108BD9-81ED-4DB2-BD59-A6C34878D82A}">
                    <a16:rowId xmlns:a16="http://schemas.microsoft.com/office/drawing/2014/main" xmlns="" val="10006"/>
                  </a:ext>
                </a:extLst>
              </a:tr>
              <a:tr h="493084">
                <a:tc>
                  <a:txBody>
                    <a:bodyPr/>
                    <a:lstStyle/>
                    <a:p>
                      <a:pPr algn="ctr" rtl="1">
                        <a:lnSpc>
                          <a:spcPct val="115000"/>
                        </a:lnSpc>
                        <a:spcAft>
                          <a:spcPts val="0"/>
                        </a:spcAft>
                      </a:pPr>
                      <a:r>
                        <a:rPr kumimoji="0" lang="fa-IR" sz="2000" kern="1200" dirty="0" smtClean="0">
                          <a:effectLst/>
                          <a:cs typeface="2  Lotus" pitchFamily="2" charset="-78"/>
                        </a:rPr>
                        <a:t>15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تاریکخانه و ظهور فیلم</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40799" marR="40799"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7794572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84440380"/>
              </p:ext>
            </p:extLst>
          </p:nvPr>
        </p:nvGraphicFramePr>
        <p:xfrm>
          <a:off x="971600" y="1052736"/>
          <a:ext cx="7215237" cy="4279636"/>
        </p:xfrm>
        <a:graphic>
          <a:graphicData uri="http://schemas.openxmlformats.org/drawingml/2006/table">
            <a:tbl>
              <a:tblPr rtl="1" firstRow="1" bandRow="1">
                <a:tableStyleId>{5C22544A-7EE6-4342-B048-85BDC9FD1C3A}</a:tableStyleId>
              </a:tblPr>
              <a:tblGrid>
                <a:gridCol w="688701">
                  <a:extLst>
                    <a:ext uri="{9D8B030D-6E8A-4147-A177-3AD203B41FA5}">
                      <a16:colId xmlns:a16="http://schemas.microsoft.com/office/drawing/2014/main" xmlns="" val="20000"/>
                    </a:ext>
                  </a:extLst>
                </a:gridCol>
                <a:gridCol w="2853554">
                  <a:extLst>
                    <a:ext uri="{9D8B030D-6E8A-4147-A177-3AD203B41FA5}">
                      <a16:colId xmlns:a16="http://schemas.microsoft.com/office/drawing/2014/main" xmlns="" val="20001"/>
                    </a:ext>
                  </a:extLst>
                </a:gridCol>
                <a:gridCol w="1242152">
                  <a:extLst>
                    <a:ext uri="{9D8B030D-6E8A-4147-A177-3AD203B41FA5}">
                      <a16:colId xmlns:a16="http://schemas.microsoft.com/office/drawing/2014/main" xmlns="" val="20002"/>
                    </a:ext>
                  </a:extLst>
                </a:gridCol>
                <a:gridCol w="1067928">
                  <a:extLst>
                    <a:ext uri="{9D8B030D-6E8A-4147-A177-3AD203B41FA5}">
                      <a16:colId xmlns:a16="http://schemas.microsoft.com/office/drawing/2014/main" xmlns="" val="20003"/>
                    </a:ext>
                  </a:extLst>
                </a:gridCol>
                <a:gridCol w="1362902">
                  <a:extLst>
                    <a:ext uri="{9D8B030D-6E8A-4147-A177-3AD203B41FA5}">
                      <a16:colId xmlns:a16="http://schemas.microsoft.com/office/drawing/2014/main" xmlns="" val="20004"/>
                    </a:ext>
                  </a:extLst>
                </a:gridCol>
              </a:tblGrid>
              <a:tr h="442131">
                <a:tc gridSpan="5">
                  <a:txBody>
                    <a:bodyPr/>
                    <a:lstStyle/>
                    <a:p>
                      <a:pPr algn="ctr" rtl="1">
                        <a:lnSpc>
                          <a:spcPct val="115000"/>
                        </a:lnSpc>
                        <a:spcAft>
                          <a:spcPts val="0"/>
                        </a:spcAft>
                      </a:pPr>
                      <a:r>
                        <a:rPr kumimoji="0" lang="fa-IR" sz="2000" kern="1200" dirty="0" smtClean="0">
                          <a:effectLst/>
                          <a:cs typeface="2  Lotus" pitchFamily="2" charset="-78"/>
                        </a:rPr>
                        <a:t>قسمت پشتیبانی</a:t>
                      </a:r>
                      <a:endParaRPr kumimoji="0" lang="en-GB" sz="2000" b="1"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666901">
                <a:tc>
                  <a:txBody>
                    <a:bodyPr/>
                    <a:lstStyle/>
                    <a:p>
                      <a:pPr algn="ctr" rtl="1">
                        <a:lnSpc>
                          <a:spcPct val="115000"/>
                        </a:lnSpc>
                        <a:spcAft>
                          <a:spcPts val="0"/>
                        </a:spcAft>
                      </a:pPr>
                      <a:r>
                        <a:rPr kumimoji="0" lang="fa-IR" sz="2000" kern="1200" dirty="0" smtClean="0">
                          <a:effectLst/>
                          <a:cs typeface="2  Lotus" pitchFamily="2" charset="-78"/>
                        </a:rPr>
                        <a:t>16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اتاق رادیولوگ و مسئول بخش با منشی</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endParaRPr kumimoji="0" lang="en-GB" sz="2000" kern="1200" dirty="0" smtClean="0">
                        <a:effectLst/>
                        <a:cs typeface="2  Lotus" pitchFamily="2" charset="-78"/>
                      </a:endParaRPr>
                    </a:p>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endParaRPr kumimoji="0" lang="en-GB" sz="2000" kern="1200" dirty="0" smtClean="0">
                        <a:effectLst/>
                        <a:cs typeface="2  Lotus" pitchFamily="2" charset="-78"/>
                      </a:endParaRPr>
                    </a:p>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endParaRPr kumimoji="0" lang="en-GB" sz="2000" kern="1200" dirty="0" smtClean="0">
                        <a:effectLst/>
                        <a:cs typeface="2  Lotus" pitchFamily="2" charset="-78"/>
                      </a:endParaRPr>
                    </a:p>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extLst>
                  <a:ext uri="{0D108BD9-81ED-4DB2-BD59-A6C34878D82A}">
                    <a16:rowId xmlns:a16="http://schemas.microsoft.com/office/drawing/2014/main" xmlns="" val="10001"/>
                  </a:ext>
                </a:extLst>
              </a:tr>
              <a:tr h="442131">
                <a:tc>
                  <a:txBody>
                    <a:bodyPr/>
                    <a:lstStyle/>
                    <a:p>
                      <a:pPr algn="ctr" rtl="1">
                        <a:lnSpc>
                          <a:spcPct val="115000"/>
                        </a:lnSpc>
                        <a:spcAft>
                          <a:spcPts val="0"/>
                        </a:spcAft>
                      </a:pPr>
                      <a:r>
                        <a:rPr kumimoji="0" lang="fa-IR" sz="2000" kern="1200" dirty="0" smtClean="0">
                          <a:effectLst/>
                          <a:cs typeface="2  Lotus" pitchFamily="2" charset="-78"/>
                        </a:rPr>
                        <a:t>17</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اتاق کار تکنیسین</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extLst>
                  <a:ext uri="{0D108BD9-81ED-4DB2-BD59-A6C34878D82A}">
                    <a16:rowId xmlns:a16="http://schemas.microsoft.com/office/drawing/2014/main" xmlns="" val="10002"/>
                  </a:ext>
                </a:extLst>
              </a:tr>
              <a:tr h="442131">
                <a:tc>
                  <a:txBody>
                    <a:bodyPr/>
                    <a:lstStyle/>
                    <a:p>
                      <a:pPr algn="ctr" rtl="1">
                        <a:lnSpc>
                          <a:spcPct val="115000"/>
                        </a:lnSpc>
                        <a:spcAft>
                          <a:spcPts val="0"/>
                        </a:spcAft>
                      </a:pPr>
                      <a:r>
                        <a:rPr kumimoji="0" lang="fa-IR" sz="2000" kern="1200" dirty="0" smtClean="0">
                          <a:effectLst/>
                          <a:cs typeface="2  Lotus" pitchFamily="2" charset="-78"/>
                        </a:rPr>
                        <a:t>18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اتاق کار رادیولوژیست ها</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extLst>
                  <a:ext uri="{0D108BD9-81ED-4DB2-BD59-A6C34878D82A}">
                    <a16:rowId xmlns:a16="http://schemas.microsoft.com/office/drawing/2014/main" xmlns="" val="10003"/>
                  </a:ext>
                </a:extLst>
              </a:tr>
              <a:tr h="666901">
                <a:tc>
                  <a:txBody>
                    <a:bodyPr/>
                    <a:lstStyle/>
                    <a:p>
                      <a:pPr algn="ctr" rtl="1">
                        <a:lnSpc>
                          <a:spcPct val="115000"/>
                        </a:lnSpc>
                        <a:spcAft>
                          <a:spcPts val="0"/>
                        </a:spcAft>
                      </a:pPr>
                      <a:r>
                        <a:rPr kumimoji="0" lang="fa-IR" sz="2000" kern="1200" dirty="0" smtClean="0">
                          <a:effectLst/>
                          <a:cs typeface="2  Lotus" pitchFamily="2" charset="-78"/>
                        </a:rPr>
                        <a:t>20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محل خواندن فیلم های گرفته شده</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extLst>
                  <a:ext uri="{0D108BD9-81ED-4DB2-BD59-A6C34878D82A}">
                    <a16:rowId xmlns:a16="http://schemas.microsoft.com/office/drawing/2014/main" xmlns="" val="10004"/>
                  </a:ext>
                </a:extLst>
              </a:tr>
              <a:tr h="442131">
                <a:tc>
                  <a:txBody>
                    <a:bodyPr/>
                    <a:lstStyle/>
                    <a:p>
                      <a:pPr algn="ctr" rtl="1">
                        <a:lnSpc>
                          <a:spcPct val="115000"/>
                        </a:lnSpc>
                        <a:spcAft>
                          <a:spcPts val="0"/>
                        </a:spcAft>
                      </a:pPr>
                      <a:r>
                        <a:rPr kumimoji="0" lang="fa-IR" sz="2000" kern="1200" dirty="0" smtClean="0">
                          <a:effectLst/>
                          <a:cs typeface="2  Lotus" pitchFamily="2" charset="-78"/>
                        </a:rPr>
                        <a:t>22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انبار</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20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20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extLst>
                  <a:ext uri="{0D108BD9-81ED-4DB2-BD59-A6C34878D82A}">
                    <a16:rowId xmlns:a16="http://schemas.microsoft.com/office/drawing/2014/main" xmlns="" val="10005"/>
                  </a:ext>
                </a:extLst>
              </a:tr>
              <a:tr h="666901">
                <a:tc>
                  <a:txBody>
                    <a:bodyPr/>
                    <a:lstStyle/>
                    <a:p>
                      <a:pPr algn="ctr" rtl="1">
                        <a:lnSpc>
                          <a:spcPct val="115000"/>
                        </a:lnSpc>
                        <a:spcAft>
                          <a:spcPts val="0"/>
                        </a:spcAft>
                      </a:pPr>
                      <a:r>
                        <a:rPr kumimoji="0" lang="fa-IR" sz="2000" kern="1200" dirty="0" smtClean="0">
                          <a:effectLst/>
                          <a:cs typeface="2  Lotus" pitchFamily="2" charset="-78"/>
                        </a:rPr>
                        <a:t>23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kern="1200" dirty="0" smtClean="0">
                          <a:effectLst/>
                          <a:cs typeface="2  Lotus" pitchFamily="2" charset="-78"/>
                        </a:rPr>
                        <a:t>اتاق با دمای زیر صفر برای خنک کردن دستگاه ها</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endParaRPr kumimoji="0" lang="en-GB" sz="2000" kern="1200" dirty="0" smtClean="0">
                        <a:effectLst/>
                        <a:cs typeface="2  Lotus" pitchFamily="2" charset="-78"/>
                      </a:endParaRPr>
                    </a:p>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endParaRPr kumimoji="0" lang="en-GB" sz="2000" kern="1200" dirty="0" smtClean="0">
                        <a:effectLst/>
                        <a:cs typeface="2  Lotus" pitchFamily="2" charset="-78"/>
                      </a:endParaRPr>
                    </a:p>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endParaRPr kumimoji="0" lang="en-GB" sz="2000" kern="1200" dirty="0" smtClean="0">
                        <a:effectLst/>
                        <a:cs typeface="2  Lotus" pitchFamily="2" charset="-78"/>
                      </a:endParaRPr>
                    </a:p>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extLst>
                  <a:ext uri="{0D108BD9-81ED-4DB2-BD59-A6C34878D82A}">
                    <a16:rowId xmlns:a16="http://schemas.microsoft.com/office/drawing/2014/main" xmlns="" val="10006"/>
                  </a:ext>
                </a:extLst>
              </a:tr>
              <a:tr h="442131">
                <a:tc gridSpan="3">
                  <a:txBody>
                    <a:bodyPr/>
                    <a:lstStyle/>
                    <a:p>
                      <a:pPr algn="ctr" rtl="1">
                        <a:lnSpc>
                          <a:spcPct val="115000"/>
                        </a:lnSpc>
                        <a:spcAft>
                          <a:spcPts val="0"/>
                        </a:spcAft>
                      </a:pP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hMerge="1">
                  <a:txBody>
                    <a:bodyPr/>
                    <a:lstStyle/>
                    <a:p>
                      <a:endParaRPr lang="en-GB"/>
                    </a:p>
                  </a:txBody>
                  <a:tcPr/>
                </a:tc>
                <a:tc hMerge="1">
                  <a:txBody>
                    <a:bodyPr/>
                    <a:lstStyle/>
                    <a:p>
                      <a:endParaRPr lang="en-GB"/>
                    </a:p>
                  </a:txBody>
                  <a:tcPr/>
                </a:tc>
                <a:tc>
                  <a:txBody>
                    <a:bodyPr/>
                    <a:lstStyle/>
                    <a:p>
                      <a:pPr algn="ctr" rtl="1">
                        <a:lnSpc>
                          <a:spcPct val="115000"/>
                        </a:lnSpc>
                        <a:spcAft>
                          <a:spcPts val="0"/>
                        </a:spcAft>
                      </a:pPr>
                      <a:r>
                        <a:rPr kumimoji="0" lang="fa-IR" sz="2000" kern="1200" dirty="0" smtClean="0">
                          <a:effectLst/>
                          <a:cs typeface="2  Lotus" pitchFamily="2" charset="-78"/>
                        </a:rPr>
                        <a:t>   جمع کل</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tc>
                  <a:txBody>
                    <a:bodyPr/>
                    <a:lstStyle/>
                    <a:p>
                      <a:pPr algn="ctr" rtl="1">
                        <a:lnSpc>
                          <a:spcPct val="115000"/>
                        </a:lnSpc>
                        <a:spcAft>
                          <a:spcPts val="0"/>
                        </a:spcAft>
                      </a:pPr>
                      <a:r>
                        <a:rPr kumimoji="0" lang="fa-IR" sz="2000" b="0" kern="1200" dirty="0" smtClean="0">
                          <a:solidFill>
                            <a:schemeClr val="dk1"/>
                          </a:solidFill>
                          <a:effectLst/>
                          <a:latin typeface="+mn-lt"/>
                          <a:ea typeface="+mn-ea"/>
                          <a:cs typeface="2  Lotus" pitchFamily="2" charset="-78"/>
                        </a:rPr>
                        <a:t>338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38150" marR="3815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0065974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19256" cy="5346920"/>
          </a:xfrm>
        </p:spPr>
        <p:txBody>
          <a:bodyPr>
            <a:noAutofit/>
          </a:bodyPr>
          <a:lstStyle/>
          <a:p>
            <a:pPr algn="ctr" rtl="1">
              <a:buFont typeface="Courier New" pitchFamily="49" charset="0"/>
              <a:buChar char="o"/>
            </a:pPr>
            <a:r>
              <a:rPr lang="fa-IR" sz="3200" b="1" smtClean="0">
                <a:cs typeface="2  Esfehan" pitchFamily="2" charset="-78"/>
              </a:rPr>
              <a:t>نکات مورد توجه در مراکز پرتوپزشکی</a:t>
            </a:r>
          </a:p>
          <a:p>
            <a:pPr algn="ctr" rtl="1">
              <a:buFont typeface="Courier New" pitchFamily="49" charset="0"/>
              <a:buChar char="o"/>
            </a:pPr>
            <a:endParaRPr lang="fa-IR" sz="2800" b="1" smtClean="0">
              <a:cs typeface="2  Mehr" pitchFamily="2" charset="-78"/>
            </a:endParaRPr>
          </a:p>
          <a:p>
            <a:pPr algn="r" rtl="1">
              <a:buFont typeface="Courier New" pitchFamily="49" charset="0"/>
              <a:buChar char="o"/>
            </a:pPr>
            <a:r>
              <a:rPr lang="fa-IR" sz="2800" b="1">
                <a:cs typeface="2  Kamran" pitchFamily="2" charset="-78"/>
              </a:rPr>
              <a:t> وجودتی شویی در کلیه موسسات و بخش های پرتوپزشکی  الزامی می باشد . </a:t>
            </a:r>
          </a:p>
          <a:p>
            <a:pPr algn="r" rtl="1">
              <a:buFont typeface="Courier New" pitchFamily="49" charset="0"/>
              <a:buChar char="o"/>
            </a:pPr>
            <a:r>
              <a:rPr lang="fa-IR" sz="2800" b="1">
                <a:cs typeface="2  Kamran" pitchFamily="2" charset="-78"/>
              </a:rPr>
              <a:t>اتاق تی شویی باحداقل مساحت 1/5متر مربع می باشد.</a:t>
            </a:r>
          </a:p>
          <a:p>
            <a:pPr algn="r" rtl="1">
              <a:buFont typeface="Courier New" pitchFamily="49" charset="0"/>
              <a:buChar char="o"/>
            </a:pPr>
            <a:r>
              <a:rPr lang="fa-IR" sz="2800" b="1" smtClean="0">
                <a:cs typeface="2  Kamran" pitchFamily="2" charset="-78"/>
              </a:rPr>
              <a:t>لزوم </a:t>
            </a:r>
            <a:r>
              <a:rPr lang="fa-IR" sz="2800" b="1">
                <a:cs typeface="2  Kamran" pitchFamily="2" charset="-78"/>
              </a:rPr>
              <a:t>درنظرگرفتن اتاق مناسب جهت استراحت پرسنل نظر به اینکه مرکز / بخش شبانه روزی است .</a:t>
            </a:r>
          </a:p>
          <a:p>
            <a:pPr algn="r" rtl="1">
              <a:buFont typeface="Courier New" pitchFamily="49" charset="0"/>
              <a:buChar char="o"/>
            </a:pPr>
            <a:r>
              <a:rPr lang="fa-IR" sz="2800" b="1" smtClean="0">
                <a:cs typeface="2  Kamran" pitchFamily="2" charset="-78"/>
              </a:rPr>
              <a:t>لزوم </a:t>
            </a:r>
            <a:r>
              <a:rPr lang="fa-IR" sz="2800" b="1">
                <a:cs typeface="2  Kamran" pitchFamily="2" charset="-78"/>
              </a:rPr>
              <a:t>درنظرگرفتن اتاق مناسب جهت مسئول فنی  </a:t>
            </a:r>
          </a:p>
          <a:p>
            <a:pPr algn="r" rtl="1">
              <a:buFont typeface="Courier New" pitchFamily="49" charset="0"/>
              <a:buChar char="o"/>
            </a:pPr>
            <a:r>
              <a:rPr lang="fa-IR" sz="2800" b="1" smtClean="0">
                <a:cs typeface="2  Kamran" pitchFamily="2" charset="-78"/>
              </a:rPr>
              <a:t>لزوم </a:t>
            </a:r>
            <a:r>
              <a:rPr lang="fa-IR" sz="2800" b="1">
                <a:cs typeface="2  Kamran" pitchFamily="2" charset="-78"/>
              </a:rPr>
              <a:t>درنظرگرفتن اتاق مناسب جهت گزارش نویسی حداقل 10 متر مربع </a:t>
            </a:r>
          </a:p>
          <a:p>
            <a:pPr algn="r" rtl="1">
              <a:buFont typeface="Courier New" pitchFamily="49" charset="0"/>
              <a:buChar char="o"/>
            </a:pPr>
            <a:r>
              <a:rPr lang="fa-IR" sz="2800" b="1" smtClean="0">
                <a:cs typeface="2  Kamran" pitchFamily="2" charset="-78"/>
              </a:rPr>
              <a:t>لزوم </a:t>
            </a:r>
            <a:r>
              <a:rPr lang="fa-IR" sz="2800" b="1">
                <a:cs typeface="2  Kamran" pitchFamily="2" charset="-78"/>
              </a:rPr>
              <a:t>درنظرگرفتن سالن انتظار متناسب با ظرفیت بیماران </a:t>
            </a:r>
          </a:p>
          <a:p>
            <a:pPr algn="r" rtl="1">
              <a:buFont typeface="Courier New" pitchFamily="49" charset="0"/>
              <a:buChar char="o"/>
            </a:pPr>
            <a:r>
              <a:rPr lang="fa-IR" sz="2800" b="1">
                <a:cs typeface="2  Kamran" pitchFamily="2" charset="-78"/>
              </a:rPr>
              <a:t>مرکز باید دارای سرویس بهداشتی به تعداد کافی جهت بیماران و پرسنل باشد </a:t>
            </a:r>
          </a:p>
          <a:p>
            <a:pPr algn="r" rtl="1">
              <a:buFont typeface="Courier New" pitchFamily="49" charset="0"/>
              <a:buChar char="o"/>
            </a:pPr>
            <a:endParaRPr lang="en-US" sz="2800" b="1">
              <a:cs typeface="2  Mehr" pitchFamily="2" charset="-78"/>
            </a:endParaRPr>
          </a:p>
        </p:txBody>
      </p:sp>
    </p:spTree>
    <p:extLst>
      <p:ext uri="{BB962C8B-B14F-4D97-AF65-F5344CB8AC3E}">
        <p14:creationId xmlns:p14="http://schemas.microsoft.com/office/powerpoint/2010/main" val="9103460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028514"/>
              </p:ext>
            </p:extLst>
          </p:nvPr>
        </p:nvGraphicFramePr>
        <p:xfrm>
          <a:off x="785785" y="1285860"/>
          <a:ext cx="7286676" cy="4357719"/>
        </p:xfrm>
        <a:graphic>
          <a:graphicData uri="http://schemas.openxmlformats.org/drawingml/2006/table">
            <a:tbl>
              <a:tblPr rtl="1" firstRow="1" bandRow="1">
                <a:tableStyleId>{5C22544A-7EE6-4342-B048-85BDC9FD1C3A}</a:tableStyleId>
              </a:tblPr>
              <a:tblGrid>
                <a:gridCol w="728705">
                  <a:extLst>
                    <a:ext uri="{9D8B030D-6E8A-4147-A177-3AD203B41FA5}">
                      <a16:colId xmlns:a16="http://schemas.microsoft.com/office/drawing/2014/main" xmlns="" val="20000"/>
                    </a:ext>
                  </a:extLst>
                </a:gridCol>
                <a:gridCol w="3113802">
                  <a:extLst>
                    <a:ext uri="{9D8B030D-6E8A-4147-A177-3AD203B41FA5}">
                      <a16:colId xmlns:a16="http://schemas.microsoft.com/office/drawing/2014/main" xmlns="" val="20001"/>
                    </a:ext>
                  </a:extLst>
                </a:gridCol>
                <a:gridCol w="1132968">
                  <a:extLst>
                    <a:ext uri="{9D8B030D-6E8A-4147-A177-3AD203B41FA5}">
                      <a16:colId xmlns:a16="http://schemas.microsoft.com/office/drawing/2014/main" xmlns="" val="20002"/>
                    </a:ext>
                  </a:extLst>
                </a:gridCol>
                <a:gridCol w="1177112">
                  <a:extLst>
                    <a:ext uri="{9D8B030D-6E8A-4147-A177-3AD203B41FA5}">
                      <a16:colId xmlns:a16="http://schemas.microsoft.com/office/drawing/2014/main" xmlns="" val="20003"/>
                    </a:ext>
                  </a:extLst>
                </a:gridCol>
                <a:gridCol w="1134089">
                  <a:extLst>
                    <a:ext uri="{9D8B030D-6E8A-4147-A177-3AD203B41FA5}">
                      <a16:colId xmlns:a16="http://schemas.microsoft.com/office/drawing/2014/main" xmlns="" val="20004"/>
                    </a:ext>
                  </a:extLst>
                </a:gridCol>
              </a:tblGrid>
              <a:tr h="484191">
                <a:tc>
                  <a:txBody>
                    <a:bodyPr/>
                    <a:lstStyle/>
                    <a:p>
                      <a:pPr algn="ctr" rtl="1">
                        <a:lnSpc>
                          <a:spcPct val="115000"/>
                        </a:lnSpc>
                        <a:spcAft>
                          <a:spcPts val="0"/>
                        </a:spcAft>
                      </a:pPr>
                      <a:r>
                        <a:rPr kumimoji="0" lang="fa-IR" sz="2000" kern="1200" dirty="0" smtClean="0">
                          <a:effectLst/>
                          <a:cs typeface="2  Lotus" pitchFamily="2" charset="-78"/>
                        </a:rPr>
                        <a:t>ردیف</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نام نام های آزمایشگاه</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زیربنا</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تعداد</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جمع</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0"/>
                  </a:ext>
                </a:extLst>
              </a:tr>
              <a:tr h="968382">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قسمت ورودی- پذیرش و نمونه گیری </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1"/>
                  </a:ext>
                </a:extLst>
              </a:tr>
              <a:tr h="484191">
                <a:tc>
                  <a:txBody>
                    <a:bodyPr/>
                    <a:lstStyle/>
                    <a:p>
                      <a:pPr algn="ctr" rtl="1">
                        <a:lnSpc>
                          <a:spcPct val="115000"/>
                        </a:lnSpc>
                        <a:spcAft>
                          <a:spcPts val="0"/>
                        </a:spcAft>
                      </a:pPr>
                      <a:r>
                        <a:rPr kumimoji="0" lang="fa-IR" sz="2000" kern="1200" dirty="0" smtClean="0">
                          <a:effectLst/>
                          <a:cs typeface="2  Lotus" pitchFamily="2" charset="-78"/>
                        </a:rPr>
                        <a:t>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انتظار بیماران سرپایی</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2"/>
                  </a:ext>
                </a:extLst>
              </a:tr>
              <a:tr h="484191">
                <a:tc>
                  <a:txBody>
                    <a:bodyPr/>
                    <a:lstStyle/>
                    <a:p>
                      <a:pPr algn="ctr" rtl="1">
                        <a:lnSpc>
                          <a:spcPct val="115000"/>
                        </a:lnSpc>
                        <a:spcAft>
                          <a:spcPts val="0"/>
                        </a:spcAft>
                      </a:pPr>
                      <a:r>
                        <a:rPr kumimoji="0" lang="fa-IR" sz="2000" kern="1200" dirty="0" smtClean="0">
                          <a:effectLst/>
                          <a:cs typeface="2  Lotus" pitchFamily="2" charset="-78"/>
                        </a:rPr>
                        <a:t>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توالت مراجعین</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3"/>
                  </a:ext>
                </a:extLst>
              </a:tr>
              <a:tr h="968382">
                <a:tc>
                  <a:txBody>
                    <a:bodyPr/>
                    <a:lstStyle/>
                    <a:p>
                      <a:pPr algn="ct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محل نمونه گیری نشسته با (دوجا)</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4"/>
                  </a:ext>
                </a:extLst>
              </a:tr>
              <a:tr h="968382">
                <a:tc>
                  <a:txBody>
                    <a:bodyPr/>
                    <a:lstStyle/>
                    <a:p>
                      <a:pPr algn="ctr" rtl="1">
                        <a:lnSpc>
                          <a:spcPct val="115000"/>
                        </a:lnSpc>
                        <a:spcAft>
                          <a:spcPts val="0"/>
                        </a:spcAft>
                      </a:pPr>
                      <a:r>
                        <a:rPr kumimoji="0" lang="fa-IR" sz="2000" kern="1200" dirty="0" smtClean="0">
                          <a:effectLst/>
                          <a:cs typeface="2  Lotus" pitchFamily="2" charset="-78"/>
                        </a:rPr>
                        <a:t>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محل نمونه گیری خوابیده با (یک جا)</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5"/>
                  </a:ext>
                </a:extLst>
              </a:tr>
            </a:tbl>
          </a:graphicData>
        </a:graphic>
      </p:graphicFrame>
      <p:sp>
        <p:nvSpPr>
          <p:cNvPr id="27649" name="Rectangle 1"/>
          <p:cNvSpPr>
            <a:spLocks noChangeArrowheads="1"/>
          </p:cNvSpPr>
          <p:nvPr/>
        </p:nvSpPr>
        <p:spPr bwMode="auto">
          <a:xfrm>
            <a:off x="2428860" y="214290"/>
            <a:ext cx="3450176"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B Zar" charset="-78"/>
              </a:rPr>
              <a:t>ریز فضاهای آزمایشگاه</a:t>
            </a:r>
            <a:endParaRPr lang="en-GB" sz="3200" b="1" dirty="0" smtClean="0">
              <a:effectLst>
                <a:outerShdw blurRad="38100" dist="38100" dir="2700000" algn="tl">
                  <a:srgbClr val="000000">
                    <a:alpha val="43137"/>
                  </a:srgbClr>
                </a:outerShdw>
              </a:effectLst>
              <a:latin typeface="Arial" pitchFamily="34" charset="0"/>
              <a:ea typeface="Times New Roman" pitchFamily="18" charset="0"/>
              <a:cs typeface="B Zar"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20238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7986704"/>
              </p:ext>
            </p:extLst>
          </p:nvPr>
        </p:nvGraphicFramePr>
        <p:xfrm>
          <a:off x="785784" y="571480"/>
          <a:ext cx="7300704" cy="5500724"/>
        </p:xfrm>
        <a:graphic>
          <a:graphicData uri="http://schemas.openxmlformats.org/drawingml/2006/table">
            <a:tbl>
              <a:tblPr rtl="1" bandRow="1">
                <a:tableStyleId>{5C22544A-7EE6-4342-B048-85BDC9FD1C3A}</a:tableStyleId>
              </a:tblPr>
              <a:tblGrid>
                <a:gridCol w="872812">
                  <a:extLst>
                    <a:ext uri="{9D8B030D-6E8A-4147-A177-3AD203B41FA5}">
                      <a16:colId xmlns:a16="http://schemas.microsoft.com/office/drawing/2014/main" xmlns="" val="20000"/>
                    </a:ext>
                  </a:extLst>
                </a:gridCol>
                <a:gridCol w="2929130">
                  <a:extLst>
                    <a:ext uri="{9D8B030D-6E8A-4147-A177-3AD203B41FA5}">
                      <a16:colId xmlns:a16="http://schemas.microsoft.com/office/drawing/2014/main" xmlns="" val="20001"/>
                    </a:ext>
                  </a:extLst>
                </a:gridCol>
                <a:gridCol w="1057480">
                  <a:extLst>
                    <a:ext uri="{9D8B030D-6E8A-4147-A177-3AD203B41FA5}">
                      <a16:colId xmlns:a16="http://schemas.microsoft.com/office/drawing/2014/main" xmlns="" val="20002"/>
                    </a:ext>
                  </a:extLst>
                </a:gridCol>
                <a:gridCol w="1242152">
                  <a:extLst>
                    <a:ext uri="{9D8B030D-6E8A-4147-A177-3AD203B41FA5}">
                      <a16:colId xmlns:a16="http://schemas.microsoft.com/office/drawing/2014/main" xmlns="" val="20003"/>
                    </a:ext>
                  </a:extLst>
                </a:gridCol>
                <a:gridCol w="1199130">
                  <a:extLst>
                    <a:ext uri="{9D8B030D-6E8A-4147-A177-3AD203B41FA5}">
                      <a16:colId xmlns:a16="http://schemas.microsoft.com/office/drawing/2014/main" xmlns="" val="20004"/>
                    </a:ext>
                  </a:extLst>
                </a:gridCol>
              </a:tblGrid>
              <a:tr h="916787">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دریافت و تفکیک نمونه ها</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0"/>
                  </a:ext>
                </a:extLst>
              </a:tr>
              <a:tr h="458394">
                <a:tc>
                  <a:txBody>
                    <a:bodyPr/>
                    <a:lstStyle/>
                    <a:p>
                      <a:pPr algn="ctr" rtl="1">
                        <a:lnSpc>
                          <a:spcPct val="115000"/>
                        </a:lnSpc>
                        <a:spcAft>
                          <a:spcPts val="0"/>
                        </a:spcAft>
                      </a:pPr>
                      <a:r>
                        <a:rPr kumimoji="0" lang="fa-IR" sz="2000" kern="1200" dirty="0" smtClean="0">
                          <a:effectLst/>
                          <a:cs typeface="2  Lotus" pitchFamily="2" charset="-78"/>
                        </a:rPr>
                        <a:t>7</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smtClean="0">
                          <a:effectLst/>
                          <a:cs typeface="2  Lotus" pitchFamily="2" charset="-78"/>
                        </a:rPr>
                        <a:t>واحد آزمایشگاه</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25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100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1"/>
                  </a:ext>
                </a:extLst>
              </a:tr>
              <a:tr h="916787">
                <a:tc>
                  <a:txBody>
                    <a:bodyPr/>
                    <a:lstStyle/>
                    <a:p>
                      <a:pPr algn="ctr" rtl="1">
                        <a:lnSpc>
                          <a:spcPct val="115000"/>
                        </a:lnSpc>
                        <a:spcAft>
                          <a:spcPts val="0"/>
                        </a:spcAft>
                      </a:pPr>
                      <a:r>
                        <a:rPr kumimoji="0" lang="fa-IR" sz="2000" kern="1200" dirty="0" smtClean="0">
                          <a:effectLst/>
                          <a:cs typeface="2  Lotus" pitchFamily="2" charset="-78"/>
                        </a:rPr>
                        <a:t>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انبار وسایل و مواد آزمایشگاه </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2"/>
                  </a:ext>
                </a:extLst>
              </a:tr>
              <a:tr h="916787">
                <a:tc>
                  <a:txBody>
                    <a:bodyPr/>
                    <a:lstStyle/>
                    <a:p>
                      <a:pPr algn="ct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محل شستشو و استریلیزاسیون</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3"/>
                  </a:ext>
                </a:extLst>
              </a:tr>
              <a:tr h="458394">
                <a:tc>
                  <a:txBody>
                    <a:bodyPr/>
                    <a:lstStyle/>
                    <a:p>
                      <a:pPr algn="ctr" rtl="1">
                        <a:lnSpc>
                          <a:spcPct val="115000"/>
                        </a:lnSpc>
                        <a:spcAft>
                          <a:spcPts val="0"/>
                        </a:spcAft>
                      </a:pPr>
                      <a:r>
                        <a:rPr kumimoji="0" lang="fa-IR" sz="2000" kern="1200" dirty="0" smtClean="0">
                          <a:effectLst/>
                          <a:cs typeface="2  Lotus" pitchFamily="2" charset="-78"/>
                        </a:rPr>
                        <a:t>10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اطاق مسئول</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4"/>
                  </a:ext>
                </a:extLst>
              </a:tr>
              <a:tr h="916787">
                <a:tc>
                  <a:txBody>
                    <a:bodyPr/>
                    <a:lstStyle/>
                    <a:p>
                      <a:pPr algn="ctr" rtl="1">
                        <a:lnSpc>
                          <a:spcPct val="115000"/>
                        </a:lnSpc>
                        <a:spcAft>
                          <a:spcPts val="0"/>
                        </a:spcAft>
                      </a:pPr>
                      <a:r>
                        <a:rPr kumimoji="0" lang="fa-IR" sz="2000" kern="1200" dirty="0" smtClean="0">
                          <a:effectLst/>
                          <a:cs typeface="2  Lotus" pitchFamily="2" charset="-78"/>
                        </a:rPr>
                        <a:t>11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توالت-دوش-دستشویی-رختکن کار</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5"/>
                  </a:ext>
                </a:extLst>
              </a:tr>
              <a:tr h="458394">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محل وسائل نظافت</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6"/>
                  </a:ext>
                </a:extLst>
              </a:tr>
              <a:tr h="458394">
                <a:tc gridSpan="4">
                  <a:txBody>
                    <a:bodyPr/>
                    <a:lstStyle/>
                    <a:p>
                      <a:pPr algn="ctr" rtl="1">
                        <a:lnSpc>
                          <a:spcPct val="115000"/>
                        </a:lnSpc>
                        <a:spcAft>
                          <a:spcPts val="0"/>
                        </a:spcAft>
                      </a:pPr>
                      <a:r>
                        <a:rPr kumimoji="0" lang="fa-IR" sz="2000" kern="1200" dirty="0" smtClean="0">
                          <a:effectLst/>
                          <a:cs typeface="2  Lotus" pitchFamily="2" charset="-78"/>
                        </a:rPr>
                        <a:t>                                                        جمع کل</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1">
                        <a:lnSpc>
                          <a:spcPct val="115000"/>
                        </a:lnSpc>
                        <a:spcAft>
                          <a:spcPts val="0"/>
                        </a:spcAft>
                      </a:pPr>
                      <a:r>
                        <a:rPr kumimoji="0" lang="fa-IR" sz="2000" kern="1200" dirty="0" smtClean="0">
                          <a:effectLst/>
                          <a:cs typeface="2  Lotus" pitchFamily="2" charset="-78"/>
                        </a:rPr>
                        <a:t>233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8649916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143108" y="260648"/>
            <a:ext cx="414337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ریز فضاهای بانک خون</a:t>
            </a:r>
            <a:endPar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2  Esfeha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460472234"/>
              </p:ext>
            </p:extLst>
          </p:nvPr>
        </p:nvGraphicFramePr>
        <p:xfrm>
          <a:off x="714346" y="1428738"/>
          <a:ext cx="7143801" cy="4286277"/>
        </p:xfrm>
        <a:graphic>
          <a:graphicData uri="http://schemas.openxmlformats.org/drawingml/2006/table">
            <a:tbl>
              <a:tblPr rtl="1" firstRow="1" bandRow="1">
                <a:tableStyleId>{5C22544A-7EE6-4342-B048-85BDC9FD1C3A}</a:tableStyleId>
              </a:tblPr>
              <a:tblGrid>
                <a:gridCol w="623573">
                  <a:extLst>
                    <a:ext uri="{9D8B030D-6E8A-4147-A177-3AD203B41FA5}">
                      <a16:colId xmlns:a16="http://schemas.microsoft.com/office/drawing/2014/main" xmlns="" val="20000"/>
                    </a:ext>
                  </a:extLst>
                </a:gridCol>
                <a:gridCol w="2765358">
                  <a:extLst>
                    <a:ext uri="{9D8B030D-6E8A-4147-A177-3AD203B41FA5}">
                      <a16:colId xmlns:a16="http://schemas.microsoft.com/office/drawing/2014/main" xmlns="" val="20001"/>
                    </a:ext>
                  </a:extLst>
                </a:gridCol>
                <a:gridCol w="1426820">
                  <a:extLst>
                    <a:ext uri="{9D8B030D-6E8A-4147-A177-3AD203B41FA5}">
                      <a16:colId xmlns:a16="http://schemas.microsoft.com/office/drawing/2014/main" xmlns="" val="20002"/>
                    </a:ext>
                  </a:extLst>
                </a:gridCol>
                <a:gridCol w="1132970">
                  <a:extLst>
                    <a:ext uri="{9D8B030D-6E8A-4147-A177-3AD203B41FA5}">
                      <a16:colId xmlns:a16="http://schemas.microsoft.com/office/drawing/2014/main" xmlns="" val="20003"/>
                    </a:ext>
                  </a:extLst>
                </a:gridCol>
                <a:gridCol w="1195080">
                  <a:extLst>
                    <a:ext uri="{9D8B030D-6E8A-4147-A177-3AD203B41FA5}">
                      <a16:colId xmlns:a16="http://schemas.microsoft.com/office/drawing/2014/main" xmlns="" val="20004"/>
                    </a:ext>
                  </a:extLst>
                </a:gridCol>
              </a:tblGrid>
              <a:tr h="952506">
                <a:tc>
                  <a:txBody>
                    <a:bodyPr/>
                    <a:lstStyle/>
                    <a:p>
                      <a:pPr algn="r" rtl="1">
                        <a:lnSpc>
                          <a:spcPct val="115000"/>
                        </a:lnSpc>
                        <a:spcAft>
                          <a:spcPts val="0"/>
                        </a:spcAft>
                      </a:pPr>
                      <a:r>
                        <a:rPr kumimoji="0" lang="fa-IR" sz="2000" kern="1200" dirty="0" smtClean="0">
                          <a:effectLst/>
                          <a:cs typeface="2  Lotus" pitchFamily="2" charset="-78"/>
                        </a:rPr>
                        <a:t>ردیف</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بانک خون (مرکز انتقال خون)</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زیر بنا </a:t>
                      </a:r>
                      <a:r>
                        <a:rPr kumimoji="0" lang="en-AU" sz="2000" kern="1200" dirty="0" smtClean="0">
                          <a:effectLst/>
                          <a:cs typeface="2  Lotus" pitchFamily="2" charset="-78"/>
                        </a:rPr>
                        <a:t>m</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تعداد</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جمع</a:t>
                      </a:r>
                      <a:r>
                        <a:rPr kumimoji="0" lang="en-AU" sz="2000" kern="1200" dirty="0" smtClean="0">
                          <a:effectLst/>
                          <a:cs typeface="2  Lotus" pitchFamily="2" charset="-78"/>
                        </a:rPr>
                        <a:t>m</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0"/>
                  </a:ext>
                </a:extLst>
              </a:tr>
              <a:tr h="476253">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انتظار مراجعین</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1"/>
                  </a:ext>
                </a:extLst>
              </a:tr>
              <a:tr h="476253">
                <a:tc>
                  <a:txBody>
                    <a:bodyPr/>
                    <a:lstStyle/>
                    <a:p>
                      <a:pPr algn="r" rtl="1">
                        <a:lnSpc>
                          <a:spcPct val="115000"/>
                        </a:lnSpc>
                        <a:spcAft>
                          <a:spcPts val="0"/>
                        </a:spcAft>
                      </a:pPr>
                      <a:r>
                        <a:rPr kumimoji="0" lang="fa-IR" sz="2000" kern="1200" dirty="0" smtClean="0">
                          <a:effectLst/>
                          <a:cs typeface="2  Lotus" pitchFamily="2" charset="-78"/>
                        </a:rPr>
                        <a:t>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پذیرش پرونده</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2"/>
                  </a:ext>
                </a:extLst>
              </a:tr>
              <a:tr h="476253">
                <a:tc>
                  <a:txBody>
                    <a:bodyPr/>
                    <a:lstStyle/>
                    <a:p>
                      <a:pPr algn="r" rtl="1">
                        <a:lnSpc>
                          <a:spcPct val="115000"/>
                        </a:lnSpc>
                        <a:spcAft>
                          <a:spcPts val="0"/>
                        </a:spcAft>
                      </a:pPr>
                      <a:r>
                        <a:rPr kumimoji="0" lang="fa-IR" sz="2000" kern="1200" dirty="0" smtClean="0">
                          <a:effectLst/>
                          <a:cs typeface="2  Lotus" pitchFamily="2" charset="-78"/>
                        </a:rPr>
                        <a:t>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محل خونگیری</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3"/>
                  </a:ext>
                </a:extLst>
              </a:tr>
              <a:tr h="952506">
                <a:tc>
                  <a:txBody>
                    <a:bodyPr/>
                    <a:lstStyle/>
                    <a:p>
                      <a:pPr algn="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محل عملیات اولیه جهت نگهداری خون </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4"/>
                  </a:ext>
                </a:extLst>
              </a:tr>
              <a:tr h="952506">
                <a:tc>
                  <a:txBody>
                    <a:bodyPr/>
                    <a:lstStyle/>
                    <a:p>
                      <a:pPr algn="r" rtl="1">
                        <a:lnSpc>
                          <a:spcPct val="115000"/>
                        </a:lnSpc>
                        <a:spcAft>
                          <a:spcPts val="0"/>
                        </a:spcAft>
                      </a:pPr>
                      <a:r>
                        <a:rPr kumimoji="0" lang="fa-IR" sz="2000" kern="1200" dirty="0" smtClean="0">
                          <a:effectLst/>
                          <a:cs typeface="2  Lotus" pitchFamily="2" charset="-78"/>
                        </a:rPr>
                        <a:t>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محل استراحت کوتاه مدت مراجعه کننده </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629852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8361556"/>
              </p:ext>
            </p:extLst>
          </p:nvPr>
        </p:nvGraphicFramePr>
        <p:xfrm>
          <a:off x="785784" y="928670"/>
          <a:ext cx="7143801" cy="3357586"/>
        </p:xfrm>
        <a:graphic>
          <a:graphicData uri="http://schemas.openxmlformats.org/drawingml/2006/table">
            <a:tbl>
              <a:tblPr rtl="1" bandRow="1">
                <a:tableStyleId>{5C22544A-7EE6-4342-B048-85BDC9FD1C3A}</a:tableStyleId>
              </a:tblPr>
              <a:tblGrid>
                <a:gridCol w="715909">
                  <a:extLst>
                    <a:ext uri="{9D8B030D-6E8A-4147-A177-3AD203B41FA5}">
                      <a16:colId xmlns:a16="http://schemas.microsoft.com/office/drawing/2014/main" xmlns="" val="20000"/>
                    </a:ext>
                  </a:extLst>
                </a:gridCol>
                <a:gridCol w="2799050">
                  <a:extLst>
                    <a:ext uri="{9D8B030D-6E8A-4147-A177-3AD203B41FA5}">
                      <a16:colId xmlns:a16="http://schemas.microsoft.com/office/drawing/2014/main" xmlns="" val="20001"/>
                    </a:ext>
                  </a:extLst>
                </a:gridCol>
                <a:gridCol w="1307192">
                  <a:extLst>
                    <a:ext uri="{9D8B030D-6E8A-4147-A177-3AD203B41FA5}">
                      <a16:colId xmlns:a16="http://schemas.microsoft.com/office/drawing/2014/main" xmlns="" val="20002"/>
                    </a:ext>
                  </a:extLst>
                </a:gridCol>
                <a:gridCol w="1225304">
                  <a:extLst>
                    <a:ext uri="{9D8B030D-6E8A-4147-A177-3AD203B41FA5}">
                      <a16:colId xmlns:a16="http://schemas.microsoft.com/office/drawing/2014/main" xmlns="" val="20003"/>
                    </a:ext>
                  </a:extLst>
                </a:gridCol>
                <a:gridCol w="1096346">
                  <a:extLst>
                    <a:ext uri="{9D8B030D-6E8A-4147-A177-3AD203B41FA5}">
                      <a16:colId xmlns:a16="http://schemas.microsoft.com/office/drawing/2014/main" xmlns="" val="20004"/>
                    </a:ext>
                  </a:extLst>
                </a:gridCol>
              </a:tblGrid>
              <a:tr h="825395">
                <a:tc>
                  <a:txBody>
                    <a:bodyPr/>
                    <a:lstStyle/>
                    <a:p>
                      <a:pPr algn="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محل وسایل تمیز لوازم و ابزار</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0"/>
                  </a:ext>
                </a:extLst>
              </a:tr>
              <a:tr h="825395">
                <a:tc>
                  <a:txBody>
                    <a:bodyPr/>
                    <a:lstStyle/>
                    <a:p>
                      <a:pPr algn="r" rtl="1">
                        <a:lnSpc>
                          <a:spcPct val="115000"/>
                        </a:lnSpc>
                        <a:spcAft>
                          <a:spcPts val="0"/>
                        </a:spcAft>
                      </a:pPr>
                      <a:r>
                        <a:rPr kumimoji="0" lang="fa-IR" sz="2000" kern="1200" dirty="0" smtClean="0">
                          <a:effectLst/>
                          <a:cs typeface="2  Lotus" pitchFamily="2" charset="-78"/>
                        </a:rPr>
                        <a:t>7</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وسایل مصرفی و کثیف</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1"/>
                  </a:ext>
                </a:extLst>
              </a:tr>
              <a:tr h="1294098">
                <a:tc>
                  <a:txBody>
                    <a:bodyPr/>
                    <a:lstStyle/>
                    <a:p>
                      <a:pPr algn="r" rtl="1">
                        <a:lnSpc>
                          <a:spcPct val="115000"/>
                        </a:lnSpc>
                        <a:spcAft>
                          <a:spcPts val="0"/>
                        </a:spcAft>
                      </a:pPr>
                      <a:r>
                        <a:rPr kumimoji="0" lang="fa-IR" sz="2000" kern="1200" dirty="0" smtClean="0">
                          <a:effectLst/>
                          <a:cs typeface="2  Lotus" pitchFamily="2" charset="-78"/>
                        </a:rPr>
                        <a:t>8</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یخچال نگهداری کیسه های خون </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r" rtl="1">
                        <a:lnSpc>
                          <a:spcPct val="115000"/>
                        </a:lnSpc>
                        <a:spcAft>
                          <a:spcPts val="0"/>
                        </a:spcAft>
                      </a:pPr>
                      <a:r>
                        <a:rPr kumimoji="0" lang="fa-IR" sz="2000" kern="1200" dirty="0" smtClean="0">
                          <a:effectLst/>
                          <a:cs typeface="2  Lotus" pitchFamily="2" charset="-78"/>
                        </a:rPr>
                        <a:t>9</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2"/>
                  </a:ext>
                </a:extLst>
              </a:tr>
              <a:tr h="412698">
                <a:tc gridSpan="4">
                  <a:txBody>
                    <a:bodyPr/>
                    <a:lstStyle/>
                    <a:p>
                      <a:pPr algn="r" rtl="1">
                        <a:lnSpc>
                          <a:spcPct val="115000"/>
                        </a:lnSpc>
                        <a:spcAft>
                          <a:spcPts val="0"/>
                        </a:spcAft>
                      </a:pPr>
                      <a:r>
                        <a:rPr kumimoji="0" lang="fa-IR" sz="2000" kern="1200" dirty="0" smtClean="0">
                          <a:effectLst/>
                          <a:cs typeface="2  Lotus" pitchFamily="2" charset="-78"/>
                        </a:rPr>
                        <a:t>                                                                   جمع کل</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rtl="1">
                        <a:lnSpc>
                          <a:spcPct val="115000"/>
                        </a:lnSpc>
                        <a:spcAft>
                          <a:spcPts val="0"/>
                        </a:spcAft>
                      </a:pPr>
                      <a:r>
                        <a:rPr kumimoji="0" lang="fa-IR" sz="2000" kern="1200" dirty="0" smtClean="0">
                          <a:effectLst/>
                          <a:cs typeface="2  Lotus" pitchFamily="2" charset="-78"/>
                        </a:rPr>
                        <a:t>76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433798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211458"/>
              </p:ext>
            </p:extLst>
          </p:nvPr>
        </p:nvGraphicFramePr>
        <p:xfrm>
          <a:off x="827584" y="836712"/>
          <a:ext cx="7358112" cy="5657894"/>
        </p:xfrm>
        <a:graphic>
          <a:graphicData uri="http://schemas.openxmlformats.org/drawingml/2006/table">
            <a:tbl>
              <a:tblPr rtl="1" firstRow="1" bandRow="1">
                <a:tableStyleId>{5C22544A-7EE6-4342-B048-85BDC9FD1C3A}</a:tableStyleId>
              </a:tblPr>
              <a:tblGrid>
                <a:gridCol w="837888">
                  <a:extLst>
                    <a:ext uri="{9D8B030D-6E8A-4147-A177-3AD203B41FA5}">
                      <a16:colId xmlns:a16="http://schemas.microsoft.com/office/drawing/2014/main" xmlns="" val="20000"/>
                    </a:ext>
                  </a:extLst>
                </a:gridCol>
                <a:gridCol w="2960476">
                  <a:extLst>
                    <a:ext uri="{9D8B030D-6E8A-4147-A177-3AD203B41FA5}">
                      <a16:colId xmlns:a16="http://schemas.microsoft.com/office/drawing/2014/main" xmlns="" val="20001"/>
                    </a:ext>
                  </a:extLst>
                </a:gridCol>
                <a:gridCol w="1047032">
                  <a:extLst>
                    <a:ext uri="{9D8B030D-6E8A-4147-A177-3AD203B41FA5}">
                      <a16:colId xmlns:a16="http://schemas.microsoft.com/office/drawing/2014/main" xmlns="" val="20002"/>
                    </a:ext>
                  </a:extLst>
                </a:gridCol>
                <a:gridCol w="1296742">
                  <a:extLst>
                    <a:ext uri="{9D8B030D-6E8A-4147-A177-3AD203B41FA5}">
                      <a16:colId xmlns:a16="http://schemas.microsoft.com/office/drawing/2014/main" xmlns="" val="20003"/>
                    </a:ext>
                  </a:extLst>
                </a:gridCol>
                <a:gridCol w="1215974">
                  <a:extLst>
                    <a:ext uri="{9D8B030D-6E8A-4147-A177-3AD203B41FA5}">
                      <a16:colId xmlns:a16="http://schemas.microsoft.com/office/drawing/2014/main" xmlns="" val="20004"/>
                    </a:ext>
                  </a:extLst>
                </a:gridCol>
              </a:tblGrid>
              <a:tr h="514354">
                <a:tc>
                  <a:txBody>
                    <a:bodyPr/>
                    <a:lstStyle/>
                    <a:p>
                      <a:pPr algn="ctr" rtl="1">
                        <a:lnSpc>
                          <a:spcPct val="115000"/>
                        </a:lnSpc>
                        <a:spcAft>
                          <a:spcPts val="0"/>
                        </a:spcAft>
                      </a:pPr>
                      <a:r>
                        <a:rPr kumimoji="0" lang="fa-IR" sz="2000" kern="1200" dirty="0" smtClean="0">
                          <a:effectLst/>
                          <a:cs typeface="2  Lotus" pitchFamily="2" charset="-78"/>
                        </a:rPr>
                        <a:t>ردیف</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داروخانه</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smtClean="0">
                          <a:effectLst/>
                          <a:cs typeface="2  Lotus" pitchFamily="2" charset="-78"/>
                        </a:rPr>
                        <a:t>زیر بنا</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تعداد</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smtClean="0">
                          <a:effectLst/>
                          <a:cs typeface="2  Lotus" pitchFamily="2" charset="-78"/>
                        </a:rPr>
                        <a:t>جمع</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0"/>
                  </a:ext>
                </a:extLst>
              </a:tr>
              <a:tr h="514354">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سالن انتظار بیماران</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30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30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1"/>
                  </a:ext>
                </a:extLst>
              </a:tr>
              <a:tr h="514354">
                <a:tc>
                  <a:txBody>
                    <a:bodyPr/>
                    <a:lstStyle/>
                    <a:p>
                      <a:pPr algn="ctr" rtl="1">
                        <a:lnSpc>
                          <a:spcPct val="115000"/>
                        </a:lnSpc>
                        <a:spcAft>
                          <a:spcPts val="0"/>
                        </a:spcAft>
                      </a:pPr>
                      <a:r>
                        <a:rPr kumimoji="0" lang="fa-IR" sz="2000" kern="1200" dirty="0" smtClean="0">
                          <a:effectLst/>
                          <a:cs typeface="2  Lotus" pitchFamily="2" charset="-78"/>
                        </a:rPr>
                        <a:t>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پیچیدن و دادن دارو</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30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30</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2"/>
                  </a:ext>
                </a:extLst>
              </a:tr>
              <a:tr h="1028708">
                <a:tc>
                  <a:txBody>
                    <a:bodyPr/>
                    <a:lstStyle/>
                    <a:p>
                      <a:pPr algn="ctr" rtl="1">
                        <a:lnSpc>
                          <a:spcPct val="115000"/>
                        </a:lnSpc>
                        <a:spcAft>
                          <a:spcPts val="0"/>
                        </a:spcAft>
                      </a:pPr>
                      <a:r>
                        <a:rPr kumimoji="0" lang="fa-IR" sz="2000" kern="1200" dirty="0" smtClean="0">
                          <a:effectLst/>
                          <a:cs typeface="2  Lotus" pitchFamily="2" charset="-78"/>
                        </a:rPr>
                        <a:t>3</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انبار مواد دارویی خشک</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3"/>
                  </a:ext>
                </a:extLst>
              </a:tr>
              <a:tr h="514354">
                <a:tc>
                  <a:txBody>
                    <a:bodyPr/>
                    <a:lstStyle/>
                    <a:p>
                      <a:pPr algn="ctr" rtl="1">
                        <a:lnSpc>
                          <a:spcPct val="115000"/>
                        </a:lnSpc>
                        <a:spcAft>
                          <a:spcPts val="0"/>
                        </a:spcAft>
                      </a:pPr>
                      <a:r>
                        <a:rPr kumimoji="0" lang="fa-IR" sz="2000" kern="1200" dirty="0" smtClean="0">
                          <a:effectLst/>
                          <a:cs typeface="2  Lotus" pitchFamily="2" charset="-78"/>
                        </a:rPr>
                        <a:t>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انبار مواد دارویی مایع</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4"/>
                  </a:ext>
                </a:extLst>
              </a:tr>
              <a:tr h="1028708">
                <a:tc>
                  <a:txBody>
                    <a:bodyPr/>
                    <a:lstStyle/>
                    <a:p>
                      <a:pPr algn="ctr" rtl="1">
                        <a:lnSpc>
                          <a:spcPct val="115000"/>
                        </a:lnSpc>
                        <a:spcAft>
                          <a:spcPts val="0"/>
                        </a:spcAft>
                      </a:pPr>
                      <a:r>
                        <a:rPr kumimoji="0" lang="fa-IR" sz="2000" kern="1200" dirty="0" smtClean="0">
                          <a:effectLst/>
                          <a:cs typeface="2  Lotus" pitchFamily="2" charset="-78"/>
                        </a:rPr>
                        <a:t>5</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اتاق آماده سازی و تهیه دارو</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24</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5"/>
                  </a:ext>
                </a:extLst>
              </a:tr>
              <a:tr h="514354">
                <a:tc>
                  <a:txBody>
                    <a:bodyPr/>
                    <a:lstStyle/>
                    <a:p>
                      <a:pPr algn="ctr" rtl="1">
                        <a:lnSpc>
                          <a:spcPct val="115000"/>
                        </a:lnSpc>
                        <a:spcAft>
                          <a:spcPts val="0"/>
                        </a:spcAft>
                      </a:pPr>
                      <a:r>
                        <a:rPr kumimoji="0" lang="fa-IR" sz="2000" kern="1200" dirty="0" smtClean="0">
                          <a:effectLst/>
                          <a:cs typeface="2  Lotus" pitchFamily="2" charset="-78"/>
                        </a:rPr>
                        <a:t>6</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اتاق </a:t>
                      </a:r>
                      <a:r>
                        <a:rPr kumimoji="0" lang="fa-IR" sz="2000" kern="1200" smtClean="0">
                          <a:effectLst/>
                          <a:cs typeface="2  Lotus" pitchFamily="2" charset="-78"/>
                        </a:rPr>
                        <a:t>مسئول داروخانه</a:t>
                      </a: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dirty="0" smtClean="0">
                          <a:effectLst/>
                          <a:cs typeface="2  Lotus" pitchFamily="2" charset="-78"/>
                        </a:rPr>
                        <a:t>12</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6"/>
                  </a:ext>
                </a:extLst>
              </a:tr>
              <a:tr h="514354">
                <a:tc>
                  <a:txBody>
                    <a:bodyPr/>
                    <a:lstStyle/>
                    <a:p>
                      <a:pPr algn="ctr" rtl="1">
                        <a:lnSpc>
                          <a:spcPct val="115000"/>
                        </a:lnSpc>
                        <a:spcAft>
                          <a:spcPts val="0"/>
                        </a:spcAft>
                      </a:pPr>
                      <a:r>
                        <a:rPr kumimoji="0" lang="fa-IR" sz="2000" b="0" kern="1200" smtClean="0">
                          <a:solidFill>
                            <a:schemeClr val="bg1"/>
                          </a:solidFill>
                          <a:effectLst/>
                          <a:latin typeface="Arial" pitchFamily="34" charset="0"/>
                          <a:ea typeface="Times New Roman" pitchFamily="18" charset="0"/>
                          <a:cs typeface="2  Lotus" pitchFamily="2" charset="-78"/>
                        </a:rPr>
                        <a:t>7</a:t>
                      </a:r>
                      <a:endParaRPr kumimoji="0" lang="en-GB" sz="2000" b="0" kern="1200" dirty="0" smtClean="0">
                        <a:solidFill>
                          <a:schemeClr val="bg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kern="1200" smtClean="0">
                          <a:effectLst/>
                          <a:cs typeface="2  Lotus" pitchFamily="2" charset="-78"/>
                        </a:rPr>
                        <a:t>صندوق</a:t>
                      </a:r>
                    </a:p>
                  </a:txBody>
                  <a:tcPr marL="68580" marR="68580" marT="0" marB="0"/>
                </a:tc>
                <a:tc>
                  <a:txBody>
                    <a:bodyPr/>
                    <a:lstStyle/>
                    <a:p>
                      <a:pPr algn="ctr" rtl="1">
                        <a:lnSpc>
                          <a:spcPct val="115000"/>
                        </a:lnSpc>
                        <a:spcAft>
                          <a:spcPts val="0"/>
                        </a:spcAft>
                      </a:pPr>
                      <a:r>
                        <a:rPr kumimoji="0" lang="fa-IR" sz="2000" b="0" kern="1200" smtClean="0">
                          <a:solidFill>
                            <a:schemeClr val="bg1"/>
                          </a:solidFill>
                          <a:effectLst/>
                          <a:latin typeface="Arial" pitchFamily="34" charset="0"/>
                          <a:ea typeface="Times New Roman" pitchFamily="18" charset="0"/>
                          <a:cs typeface="2  Lotus" pitchFamily="2" charset="-78"/>
                        </a:rPr>
                        <a:t>7</a:t>
                      </a:r>
                      <a:endParaRPr kumimoji="0" lang="en-GB" sz="2000" b="0" kern="1200" dirty="0" smtClean="0">
                        <a:solidFill>
                          <a:schemeClr val="bg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b="0" kern="1200" smtClean="0">
                          <a:solidFill>
                            <a:schemeClr val="bg1"/>
                          </a:solidFill>
                          <a:effectLst/>
                          <a:latin typeface="Arial" pitchFamily="34" charset="0"/>
                          <a:ea typeface="Times New Roman" pitchFamily="18" charset="0"/>
                          <a:cs typeface="2  Lotus" pitchFamily="2" charset="-78"/>
                        </a:rPr>
                        <a:t>1</a:t>
                      </a:r>
                      <a:endParaRPr kumimoji="0" lang="en-GB" sz="2000" b="0" kern="1200" dirty="0" smtClean="0">
                        <a:solidFill>
                          <a:schemeClr val="bg1"/>
                        </a:solidFill>
                        <a:effectLst/>
                        <a:latin typeface="Arial" pitchFamily="34" charset="0"/>
                        <a:ea typeface="Times New Roman" pitchFamily="18" charset="0"/>
                        <a:cs typeface="2  Lotus" pitchFamily="2" charset="-78"/>
                      </a:endParaRPr>
                    </a:p>
                  </a:txBody>
                  <a:tcPr marL="68580" marR="68580" marT="0" marB="0"/>
                </a:tc>
                <a:tc>
                  <a:txBody>
                    <a:bodyPr/>
                    <a:lstStyle/>
                    <a:p>
                      <a:pPr algn="ctr" rtl="1">
                        <a:lnSpc>
                          <a:spcPct val="115000"/>
                        </a:lnSpc>
                        <a:spcAft>
                          <a:spcPts val="0"/>
                        </a:spcAft>
                      </a:pPr>
                      <a:r>
                        <a:rPr kumimoji="0" lang="fa-IR" sz="2000" b="0" kern="1200" smtClean="0">
                          <a:solidFill>
                            <a:schemeClr val="bg1"/>
                          </a:solidFill>
                          <a:effectLst/>
                          <a:latin typeface="Arial" pitchFamily="34" charset="0"/>
                          <a:ea typeface="Times New Roman" pitchFamily="18" charset="0"/>
                          <a:cs typeface="2  Lotus" pitchFamily="2" charset="-78"/>
                        </a:rPr>
                        <a:t>7</a:t>
                      </a:r>
                      <a:endParaRPr kumimoji="0" lang="en-GB" sz="2000" b="0" kern="1200" dirty="0" smtClean="0">
                        <a:solidFill>
                          <a:schemeClr val="bg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7"/>
                  </a:ext>
                </a:extLst>
              </a:tr>
              <a:tr h="514354">
                <a:tc gridSpan="4">
                  <a:txBody>
                    <a:bodyPr/>
                    <a:lstStyle/>
                    <a:p>
                      <a:pPr algn="ctr" rtl="1">
                        <a:lnSpc>
                          <a:spcPct val="115000"/>
                        </a:lnSpc>
                        <a:spcAft>
                          <a:spcPts val="0"/>
                        </a:spcAft>
                      </a:pPr>
                      <a:r>
                        <a:rPr kumimoji="0" lang="fa-IR" sz="2000" kern="1200" dirty="0" smtClean="0">
                          <a:effectLst/>
                          <a:cs typeface="2  Lotus" pitchFamily="2" charset="-78"/>
                        </a:rPr>
                        <a:t>                                                        جمع کل</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1">
                        <a:lnSpc>
                          <a:spcPct val="115000"/>
                        </a:lnSpc>
                        <a:spcAft>
                          <a:spcPts val="0"/>
                        </a:spcAft>
                      </a:pPr>
                      <a:r>
                        <a:rPr kumimoji="0" lang="fa-IR" sz="2000" kern="1200" smtClean="0">
                          <a:effectLst/>
                          <a:cs typeface="2  Lotus" pitchFamily="2" charset="-78"/>
                        </a:rPr>
                        <a:t>127</a:t>
                      </a:r>
                      <a:endParaRPr kumimoji="0" lang="en-GB" sz="2000" b="0" kern="1200" dirty="0" smtClean="0">
                        <a:solidFill>
                          <a:schemeClr val="tx1"/>
                        </a:solidFill>
                        <a:effectLst/>
                        <a:latin typeface="Arial" pitchFamily="34" charset="0"/>
                        <a:ea typeface="Times New Roman" pitchFamily="18" charset="0"/>
                        <a:cs typeface="2  Lotus" pitchFamily="2" charset="-78"/>
                      </a:endParaRPr>
                    </a:p>
                  </a:txBody>
                  <a:tcPr marL="68580" marR="68580" marT="0" marB="0"/>
                </a:tc>
                <a:extLst>
                  <a:ext uri="{0D108BD9-81ED-4DB2-BD59-A6C34878D82A}">
                    <a16:rowId xmlns:a16="http://schemas.microsoft.com/office/drawing/2014/main" xmlns="" val="10008"/>
                  </a:ext>
                </a:extLst>
              </a:tr>
            </a:tbl>
          </a:graphicData>
        </a:graphic>
      </p:graphicFrame>
      <p:sp>
        <p:nvSpPr>
          <p:cNvPr id="25601" name="Rectangle 1"/>
          <p:cNvSpPr>
            <a:spLocks noChangeArrowheads="1"/>
          </p:cNvSpPr>
          <p:nvPr/>
        </p:nvSpPr>
        <p:spPr bwMode="auto">
          <a:xfrm>
            <a:off x="2484093" y="260648"/>
            <a:ext cx="357186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ریز فضاهای داروخانه</a:t>
            </a:r>
            <a:endPar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2  Esfehan" pitchFamily="2" charset="-78"/>
            </a:endParaRPr>
          </a:p>
        </p:txBody>
      </p:sp>
    </p:spTree>
    <p:extLst>
      <p:ext uri="{BB962C8B-B14F-4D97-AF65-F5344CB8AC3E}">
        <p14:creationId xmlns:p14="http://schemas.microsoft.com/office/powerpoint/2010/main" val="766819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smtClean="0">
                <a:cs typeface="2  Esfehan" pitchFamily="2" charset="-78"/>
              </a:rPr>
              <a:t>رخشویخانه</a:t>
            </a:r>
            <a:endParaRPr lang="en-US" sz="4000">
              <a:cs typeface="2  Esfeha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973934771"/>
              </p:ext>
            </p:extLst>
          </p:nvPr>
        </p:nvGraphicFramePr>
        <p:xfrm>
          <a:off x="1475656" y="1916832"/>
          <a:ext cx="6096000" cy="4358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fa-IR" sz="2000" smtClean="0">
                          <a:cs typeface="2  Lotus" pitchFamily="2" charset="-78"/>
                        </a:rPr>
                        <a:t>ابعاد</a:t>
                      </a:r>
                      <a:endParaRPr lang="en-US" sz="2000">
                        <a:cs typeface="2  Lotus" pitchFamily="2" charset="-78"/>
                      </a:endParaRPr>
                    </a:p>
                  </a:txBody>
                  <a:tcPr/>
                </a:tc>
                <a:tc>
                  <a:txBody>
                    <a:bodyPr/>
                    <a:lstStyle/>
                    <a:p>
                      <a:pPr algn="ctr"/>
                      <a:r>
                        <a:rPr lang="fa-IR" sz="2000" smtClean="0">
                          <a:cs typeface="2  Lotus" pitchFamily="2" charset="-78"/>
                        </a:rPr>
                        <a:t>نام فضا</a:t>
                      </a:r>
                      <a:endParaRPr lang="en-US" sz="2000">
                        <a:cs typeface="2  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2000" smtClean="0">
                          <a:cs typeface="2  Lotus" pitchFamily="2" charset="-78"/>
                        </a:rPr>
                        <a:t>62/5=6*10/4</a:t>
                      </a:r>
                      <a:endParaRPr lang="en-US" sz="2000">
                        <a:cs typeface="2  Lotus" pitchFamily="2" charset="-78"/>
                      </a:endParaRPr>
                    </a:p>
                  </a:txBody>
                  <a:tcPr/>
                </a:tc>
                <a:tc>
                  <a:txBody>
                    <a:bodyPr/>
                    <a:lstStyle/>
                    <a:p>
                      <a:pPr algn="ctr"/>
                      <a:r>
                        <a:rPr lang="fa-IR" sz="2000" smtClean="0">
                          <a:cs typeface="2  Lotus" pitchFamily="2" charset="-78"/>
                        </a:rPr>
                        <a:t>رختشویخانه</a:t>
                      </a:r>
                      <a:endParaRPr lang="en-US" sz="2000">
                        <a:cs typeface="2  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2000" smtClean="0">
                          <a:cs typeface="2  Lotus" pitchFamily="2" charset="-78"/>
                        </a:rPr>
                        <a:t>7/5=3/1*2/4</a:t>
                      </a:r>
                      <a:endParaRPr lang="en-US" sz="2000">
                        <a:cs typeface="2  Lotus" pitchFamily="2" charset="-78"/>
                      </a:endParaRPr>
                    </a:p>
                  </a:txBody>
                  <a:tcPr/>
                </a:tc>
                <a:tc>
                  <a:txBody>
                    <a:bodyPr/>
                    <a:lstStyle/>
                    <a:p>
                      <a:pPr algn="ctr"/>
                      <a:r>
                        <a:rPr lang="fa-IR" sz="2000" smtClean="0">
                          <a:cs typeface="2  Lotus" pitchFamily="2" charset="-78"/>
                        </a:rPr>
                        <a:t>شست</a:t>
                      </a:r>
                      <a:r>
                        <a:rPr lang="fa-IR" sz="2000" baseline="0" smtClean="0">
                          <a:cs typeface="2  Lotus" pitchFamily="2" charset="-78"/>
                        </a:rPr>
                        <a:t> و </a:t>
                      </a:r>
                      <a:r>
                        <a:rPr lang="fa-IR" sz="2000" smtClean="0">
                          <a:cs typeface="2  Lotus" pitchFamily="2" charset="-78"/>
                        </a:rPr>
                        <a:t>شوی عفونی</a:t>
                      </a:r>
                      <a:endParaRPr lang="en-US" sz="2000">
                        <a:cs typeface="2  Lotus" pitchFamily="2" charset="-78"/>
                      </a:endParaRPr>
                    </a:p>
                  </a:txBody>
                  <a:tcPr/>
                </a:tc>
                <a:extLst>
                  <a:ext uri="{0D108BD9-81ED-4DB2-BD59-A6C34878D82A}">
                    <a16:rowId xmlns:a16="http://schemas.microsoft.com/office/drawing/2014/main" xmlns="" val="10002"/>
                  </a:ext>
                </a:extLst>
              </a:tr>
              <a:tr h="370840">
                <a:tc>
                  <a:txBody>
                    <a:bodyPr/>
                    <a:lstStyle/>
                    <a:p>
                      <a:pPr algn="ctr"/>
                      <a:r>
                        <a:rPr lang="fa-IR" sz="2000" smtClean="0">
                          <a:cs typeface="2  Lotus" pitchFamily="2" charset="-78"/>
                        </a:rPr>
                        <a:t>6/5=2/6*2/5</a:t>
                      </a:r>
                      <a:endParaRPr lang="en-US" sz="2000">
                        <a:cs typeface="2  Lotus" pitchFamily="2" charset="-78"/>
                      </a:endParaRPr>
                    </a:p>
                  </a:txBody>
                  <a:tcPr/>
                </a:tc>
                <a:tc>
                  <a:txBody>
                    <a:bodyPr/>
                    <a:lstStyle/>
                    <a:p>
                      <a:pPr algn="ctr"/>
                      <a:r>
                        <a:rPr lang="fa-IR" sz="2000" smtClean="0">
                          <a:cs typeface="2  Lotus" pitchFamily="2" charset="-78"/>
                        </a:rPr>
                        <a:t>مسئول</a:t>
                      </a:r>
                      <a:endParaRPr lang="en-US" sz="2000">
                        <a:cs typeface="2  Lotus" pitchFamily="2" charset="-78"/>
                      </a:endParaRPr>
                    </a:p>
                  </a:txBody>
                  <a:tcPr/>
                </a:tc>
                <a:extLst>
                  <a:ext uri="{0D108BD9-81ED-4DB2-BD59-A6C34878D82A}">
                    <a16:rowId xmlns:a16="http://schemas.microsoft.com/office/drawing/2014/main" xmlns="" val="10003"/>
                  </a:ext>
                </a:extLst>
              </a:tr>
              <a:tr h="370840">
                <a:tc>
                  <a:txBody>
                    <a:bodyPr/>
                    <a:lstStyle/>
                    <a:p>
                      <a:pPr algn="ctr"/>
                      <a:r>
                        <a:rPr lang="fa-IR" sz="2000" smtClean="0">
                          <a:cs typeface="2  Lotus" pitchFamily="2" charset="-78"/>
                        </a:rPr>
                        <a:t>3/3=1/3*2/5</a:t>
                      </a:r>
                      <a:endParaRPr lang="en-US" sz="2000">
                        <a:cs typeface="2  Lotus" pitchFamily="2" charset="-78"/>
                      </a:endParaRPr>
                    </a:p>
                  </a:txBody>
                  <a:tcPr/>
                </a:tc>
                <a:tc>
                  <a:txBody>
                    <a:bodyPr/>
                    <a:lstStyle/>
                    <a:p>
                      <a:pPr algn="ctr"/>
                      <a:r>
                        <a:rPr lang="fa-IR" sz="2000" smtClean="0">
                          <a:cs typeface="2  Lotus" pitchFamily="2" charset="-78"/>
                        </a:rPr>
                        <a:t>انبار</a:t>
                      </a:r>
                      <a:endParaRPr lang="en-US" sz="2000">
                        <a:cs typeface="2  Lotus" pitchFamily="2" charset="-78"/>
                      </a:endParaRPr>
                    </a:p>
                  </a:txBody>
                  <a:tcPr/>
                </a:tc>
                <a:extLst>
                  <a:ext uri="{0D108BD9-81ED-4DB2-BD59-A6C34878D82A}">
                    <a16:rowId xmlns:a16="http://schemas.microsoft.com/office/drawing/2014/main" xmlns="" val="10004"/>
                  </a:ext>
                </a:extLst>
              </a:tr>
              <a:tr h="370840">
                <a:tc>
                  <a:txBody>
                    <a:bodyPr/>
                    <a:lstStyle/>
                    <a:p>
                      <a:pPr algn="ctr"/>
                      <a:r>
                        <a:rPr lang="fa-IR" sz="2000" smtClean="0">
                          <a:cs typeface="2  Lotus" pitchFamily="2" charset="-78"/>
                        </a:rPr>
                        <a:t>4/5=1/8*2/5</a:t>
                      </a:r>
                      <a:endParaRPr lang="en-US" sz="2000">
                        <a:cs typeface="2  Lotus" pitchFamily="2" charset="-78"/>
                      </a:endParaRPr>
                    </a:p>
                  </a:txBody>
                  <a:tcPr/>
                </a:tc>
                <a:tc>
                  <a:txBody>
                    <a:bodyPr/>
                    <a:lstStyle/>
                    <a:p>
                      <a:pPr algn="ctr"/>
                      <a:r>
                        <a:rPr lang="fa-IR" sz="2000" smtClean="0">
                          <a:cs typeface="2  Lotus" pitchFamily="2" charset="-78"/>
                        </a:rPr>
                        <a:t>ترولی</a:t>
                      </a:r>
                      <a:endParaRPr lang="en-US" sz="2000">
                        <a:cs typeface="2  Lotus" pitchFamily="2" charset="-78"/>
                      </a:endParaRPr>
                    </a:p>
                  </a:txBody>
                  <a:tcPr/>
                </a:tc>
                <a:extLst>
                  <a:ext uri="{0D108BD9-81ED-4DB2-BD59-A6C34878D82A}">
                    <a16:rowId xmlns:a16="http://schemas.microsoft.com/office/drawing/2014/main" xmlns="" val="10005"/>
                  </a:ext>
                </a:extLst>
              </a:tr>
              <a:tr h="370840">
                <a:tc>
                  <a:txBody>
                    <a:bodyPr/>
                    <a:lstStyle/>
                    <a:p>
                      <a:pPr algn="ctr"/>
                      <a:r>
                        <a:rPr lang="fa-IR" sz="2000" smtClean="0">
                          <a:cs typeface="2  Lotus" pitchFamily="2" charset="-78"/>
                        </a:rPr>
                        <a:t>5=2/7*1/7</a:t>
                      </a:r>
                      <a:endParaRPr lang="en-US" sz="2000">
                        <a:cs typeface="2  Lotus" pitchFamily="2" charset="-78"/>
                      </a:endParaRPr>
                    </a:p>
                  </a:txBody>
                  <a:tcPr/>
                </a:tc>
                <a:tc>
                  <a:txBody>
                    <a:bodyPr/>
                    <a:lstStyle/>
                    <a:p>
                      <a:pPr algn="ctr"/>
                      <a:r>
                        <a:rPr lang="fa-IR" sz="2000" smtClean="0">
                          <a:cs typeface="2  Lotus" pitchFamily="2" charset="-78"/>
                        </a:rPr>
                        <a:t>تحویل پارچه</a:t>
                      </a:r>
                      <a:endParaRPr lang="en-US" sz="2000">
                        <a:cs typeface="2  Lotus" pitchFamily="2" charset="-78"/>
                      </a:endParaRPr>
                    </a:p>
                  </a:txBody>
                  <a:tcPr/>
                </a:tc>
                <a:extLst>
                  <a:ext uri="{0D108BD9-81ED-4DB2-BD59-A6C34878D82A}">
                    <a16:rowId xmlns:a16="http://schemas.microsoft.com/office/drawing/2014/main" xmlns="" val="10006"/>
                  </a:ext>
                </a:extLst>
              </a:tr>
              <a:tr h="370840">
                <a:tc>
                  <a:txBody>
                    <a:bodyPr/>
                    <a:lstStyle/>
                    <a:p>
                      <a:pPr algn="ctr"/>
                      <a:r>
                        <a:rPr lang="fa-IR" sz="2000" smtClean="0">
                          <a:cs typeface="2  Lotus" pitchFamily="2" charset="-78"/>
                        </a:rPr>
                        <a:t>7=2/6*2/7</a:t>
                      </a:r>
                      <a:endParaRPr lang="en-US" sz="2000">
                        <a:cs typeface="2  Lotus" pitchFamily="2" charset="-78"/>
                      </a:endParaRPr>
                    </a:p>
                  </a:txBody>
                  <a:tcPr/>
                </a:tc>
                <a:tc>
                  <a:txBody>
                    <a:bodyPr/>
                    <a:lstStyle/>
                    <a:p>
                      <a:pPr algn="ctr"/>
                      <a:r>
                        <a:rPr lang="fa-IR" sz="2000" smtClean="0">
                          <a:cs typeface="2  Lotus" pitchFamily="2" charset="-78"/>
                        </a:rPr>
                        <a:t>انبار پارچه</a:t>
                      </a:r>
                      <a:endParaRPr lang="en-US" sz="2000">
                        <a:cs typeface="2  Lotus" pitchFamily="2" charset="-78"/>
                      </a:endParaRPr>
                    </a:p>
                  </a:txBody>
                  <a:tcPr/>
                </a:tc>
                <a:extLst>
                  <a:ext uri="{0D108BD9-81ED-4DB2-BD59-A6C34878D82A}">
                    <a16:rowId xmlns:a16="http://schemas.microsoft.com/office/drawing/2014/main" xmlns="" val="10007"/>
                  </a:ext>
                </a:extLst>
              </a:tr>
              <a:tr h="370840">
                <a:tc>
                  <a:txBody>
                    <a:bodyPr/>
                    <a:lstStyle/>
                    <a:p>
                      <a:pPr algn="ctr"/>
                      <a:r>
                        <a:rPr lang="fa-IR" sz="2000" smtClean="0">
                          <a:cs typeface="2  Lotus" pitchFamily="2" charset="-78"/>
                        </a:rPr>
                        <a:t>3/2=1/2*2/7</a:t>
                      </a:r>
                      <a:endParaRPr lang="en-US" sz="2000">
                        <a:cs typeface="2  Lotus" pitchFamily="2" charset="-78"/>
                      </a:endParaRPr>
                    </a:p>
                  </a:txBody>
                  <a:tcPr/>
                </a:tc>
                <a:tc>
                  <a:txBody>
                    <a:bodyPr/>
                    <a:lstStyle/>
                    <a:p>
                      <a:pPr algn="ctr"/>
                      <a:r>
                        <a:rPr lang="fa-IR" sz="2000" smtClean="0">
                          <a:cs typeface="2  Lotus" pitchFamily="2" charset="-78"/>
                        </a:rPr>
                        <a:t>خیاطی</a:t>
                      </a:r>
                      <a:endParaRPr lang="en-US" sz="2000">
                        <a:cs typeface="2  Lotus" pitchFamily="2" charset="-78"/>
                      </a:endParaRPr>
                    </a:p>
                  </a:txBody>
                  <a:tcPr/>
                </a:tc>
                <a:extLst>
                  <a:ext uri="{0D108BD9-81ED-4DB2-BD59-A6C34878D82A}">
                    <a16:rowId xmlns:a16="http://schemas.microsoft.com/office/drawing/2014/main" xmlns="" val="10008"/>
                  </a:ext>
                </a:extLst>
              </a:tr>
              <a:tr h="370840">
                <a:tc>
                  <a:txBody>
                    <a:bodyPr/>
                    <a:lstStyle/>
                    <a:p>
                      <a:pPr algn="ctr"/>
                      <a:r>
                        <a:rPr lang="fa-IR" sz="2000" smtClean="0">
                          <a:cs typeface="2  Lotus" pitchFamily="2" charset="-78"/>
                        </a:rPr>
                        <a:t>14=6*2/3</a:t>
                      </a:r>
                      <a:endParaRPr lang="en-US" sz="2000">
                        <a:cs typeface="2  Lotus" pitchFamily="2" charset="-78"/>
                      </a:endParaRPr>
                    </a:p>
                  </a:txBody>
                  <a:tcPr/>
                </a:tc>
                <a:tc>
                  <a:txBody>
                    <a:bodyPr/>
                    <a:lstStyle/>
                    <a:p>
                      <a:pPr algn="ctr"/>
                      <a:r>
                        <a:rPr lang="fa-IR" sz="2000" smtClean="0">
                          <a:cs typeface="2  Lotus" pitchFamily="2" charset="-78"/>
                        </a:rPr>
                        <a:t>راهرو</a:t>
                      </a:r>
                      <a:endParaRPr lang="en-US" sz="2000">
                        <a:cs typeface="2  Lotus" pitchFamily="2" charset="-78"/>
                      </a:endParaRPr>
                    </a:p>
                  </a:txBody>
                  <a:tcPr/>
                </a:tc>
                <a:extLst>
                  <a:ext uri="{0D108BD9-81ED-4DB2-BD59-A6C34878D82A}">
                    <a16:rowId xmlns:a16="http://schemas.microsoft.com/office/drawing/2014/main" xmlns="" val="10009"/>
                  </a:ext>
                </a:extLst>
              </a:tr>
              <a:tr h="370840">
                <a:tc>
                  <a:txBody>
                    <a:bodyPr/>
                    <a:lstStyle/>
                    <a:p>
                      <a:pPr algn="ctr"/>
                      <a:r>
                        <a:rPr lang="fa-IR" sz="2000" smtClean="0">
                          <a:cs typeface="2  Lotus" pitchFamily="2" charset="-78"/>
                        </a:rPr>
                        <a:t>4/7=2(1/3*1/8)</a:t>
                      </a:r>
                      <a:endParaRPr lang="en-US" sz="2000">
                        <a:cs typeface="2  Lotus" pitchFamily="2" charset="-78"/>
                      </a:endParaRPr>
                    </a:p>
                  </a:txBody>
                  <a:tcPr/>
                </a:tc>
                <a:tc>
                  <a:txBody>
                    <a:bodyPr/>
                    <a:lstStyle/>
                    <a:p>
                      <a:pPr algn="ctr"/>
                      <a:r>
                        <a:rPr lang="fa-IR" sz="2000" smtClean="0">
                          <a:cs typeface="2  Lotus" pitchFamily="2" charset="-78"/>
                        </a:rPr>
                        <a:t>سرویس بهداشتی</a:t>
                      </a:r>
                      <a:endParaRPr lang="en-US" sz="2000">
                        <a:cs typeface="2  Lotus" pitchFamily="2" charset="-78"/>
                      </a:endParaRP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223806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125113" cy="924475"/>
          </a:xfrm>
        </p:spPr>
        <p:txBody>
          <a:bodyPr/>
          <a:lstStyle/>
          <a:p>
            <a:pPr algn="ctr"/>
            <a:r>
              <a:rPr lang="fa-IR" sz="4000" smtClean="0">
                <a:cs typeface="2  Esfehan" pitchFamily="2" charset="-78"/>
              </a:rPr>
              <a:t>آشپزخانه و رستوران</a:t>
            </a:r>
            <a:endParaRPr lang="en-US" sz="4000">
              <a:cs typeface="2  Esfeha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65370708"/>
              </p:ext>
            </p:extLst>
          </p:nvPr>
        </p:nvGraphicFramePr>
        <p:xfrm>
          <a:off x="1547664" y="1412776"/>
          <a:ext cx="6096000" cy="35661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fa-IR" sz="2000" smtClean="0">
                          <a:cs typeface="2  Lotus" pitchFamily="2" charset="-78"/>
                        </a:rPr>
                        <a:t>مساحت</a:t>
                      </a:r>
                      <a:endParaRPr lang="en-US" sz="2000">
                        <a:cs typeface="2  Lotus" pitchFamily="2" charset="-78"/>
                      </a:endParaRPr>
                    </a:p>
                  </a:txBody>
                  <a:tcPr/>
                </a:tc>
                <a:tc>
                  <a:txBody>
                    <a:bodyPr/>
                    <a:lstStyle/>
                    <a:p>
                      <a:pPr algn="ctr"/>
                      <a:r>
                        <a:rPr lang="fa-IR" sz="2000" smtClean="0">
                          <a:cs typeface="2  Lotus" pitchFamily="2" charset="-78"/>
                        </a:rPr>
                        <a:t>نام فضا </a:t>
                      </a:r>
                      <a:endParaRPr lang="en-US" sz="2000">
                        <a:cs typeface="2  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2000" smtClean="0">
                          <a:cs typeface="2  Lotus" pitchFamily="2" charset="-78"/>
                        </a:rPr>
                        <a:t>45/2</a:t>
                      </a:r>
                      <a:endParaRPr lang="en-US" sz="2000">
                        <a:cs typeface="2  Lotus" pitchFamily="2" charset="-78"/>
                      </a:endParaRPr>
                    </a:p>
                  </a:txBody>
                  <a:tcPr/>
                </a:tc>
                <a:tc>
                  <a:txBody>
                    <a:bodyPr/>
                    <a:lstStyle/>
                    <a:p>
                      <a:pPr algn="ctr"/>
                      <a:r>
                        <a:rPr lang="fa-IR" sz="2000" smtClean="0">
                          <a:cs typeface="2  Lotus" pitchFamily="2" charset="-78"/>
                        </a:rPr>
                        <a:t>آماده</a:t>
                      </a:r>
                      <a:r>
                        <a:rPr lang="fa-IR" sz="2000" baseline="0" smtClean="0">
                          <a:cs typeface="2  Lotus" pitchFamily="2" charset="-78"/>
                        </a:rPr>
                        <a:t> سازی</a:t>
                      </a:r>
                      <a:endParaRPr lang="en-US" sz="2000">
                        <a:cs typeface="2  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2000" smtClean="0">
                          <a:cs typeface="2  Lotus" pitchFamily="2" charset="-78"/>
                        </a:rPr>
                        <a:t>11/4</a:t>
                      </a:r>
                      <a:endParaRPr lang="en-US" sz="2000">
                        <a:cs typeface="2  Lotus" pitchFamily="2" charset="-78"/>
                      </a:endParaRPr>
                    </a:p>
                  </a:txBody>
                  <a:tcPr/>
                </a:tc>
                <a:tc>
                  <a:txBody>
                    <a:bodyPr/>
                    <a:lstStyle/>
                    <a:p>
                      <a:pPr algn="ctr"/>
                      <a:r>
                        <a:rPr lang="fa-IR" sz="2000" smtClean="0">
                          <a:cs typeface="2  Lotus" pitchFamily="2" charset="-78"/>
                        </a:rPr>
                        <a:t>سرویس بهداشتی</a:t>
                      </a:r>
                      <a:endParaRPr lang="en-US" sz="2000">
                        <a:cs typeface="2  Lotus" pitchFamily="2" charset="-78"/>
                      </a:endParaRPr>
                    </a:p>
                  </a:txBody>
                  <a:tcPr/>
                </a:tc>
                <a:extLst>
                  <a:ext uri="{0D108BD9-81ED-4DB2-BD59-A6C34878D82A}">
                    <a16:rowId xmlns:a16="http://schemas.microsoft.com/office/drawing/2014/main" xmlns="" val="10002"/>
                  </a:ext>
                </a:extLst>
              </a:tr>
              <a:tr h="370840">
                <a:tc>
                  <a:txBody>
                    <a:bodyPr/>
                    <a:lstStyle/>
                    <a:p>
                      <a:pPr algn="ctr"/>
                      <a:r>
                        <a:rPr lang="fa-IR" sz="2000" smtClean="0">
                          <a:cs typeface="2  Lotus" pitchFamily="2" charset="-78"/>
                        </a:rPr>
                        <a:t>5</a:t>
                      </a:r>
                      <a:endParaRPr lang="en-US" sz="2000">
                        <a:cs typeface="2  Lotus" pitchFamily="2" charset="-78"/>
                      </a:endParaRPr>
                    </a:p>
                  </a:txBody>
                  <a:tcPr/>
                </a:tc>
                <a:tc>
                  <a:txBody>
                    <a:bodyPr/>
                    <a:lstStyle/>
                    <a:p>
                      <a:pPr algn="ctr"/>
                      <a:r>
                        <a:rPr lang="fa-IR" sz="2000" smtClean="0">
                          <a:cs typeface="2  Lotus" pitchFamily="2" charset="-78"/>
                        </a:rPr>
                        <a:t>نظافت</a:t>
                      </a:r>
                    </a:p>
                  </a:txBody>
                  <a:tcPr/>
                </a:tc>
                <a:extLst>
                  <a:ext uri="{0D108BD9-81ED-4DB2-BD59-A6C34878D82A}">
                    <a16:rowId xmlns:a16="http://schemas.microsoft.com/office/drawing/2014/main" xmlns="" val="10003"/>
                  </a:ext>
                </a:extLst>
              </a:tr>
              <a:tr h="370840">
                <a:tc>
                  <a:txBody>
                    <a:bodyPr/>
                    <a:lstStyle/>
                    <a:p>
                      <a:pPr algn="ctr"/>
                      <a:r>
                        <a:rPr lang="fa-IR" sz="2000" smtClean="0">
                          <a:cs typeface="2  Lotus" pitchFamily="2" charset="-78"/>
                        </a:rPr>
                        <a:t>46/8</a:t>
                      </a:r>
                      <a:endParaRPr lang="en-US" sz="2000">
                        <a:cs typeface="2  Lotus" pitchFamily="2" charset="-78"/>
                      </a:endParaRPr>
                    </a:p>
                  </a:txBody>
                  <a:tcPr/>
                </a:tc>
                <a:tc>
                  <a:txBody>
                    <a:bodyPr/>
                    <a:lstStyle/>
                    <a:p>
                      <a:pPr algn="ctr"/>
                      <a:r>
                        <a:rPr lang="fa-IR" sz="2000" smtClean="0">
                          <a:cs typeface="2  Lotus" pitchFamily="2" charset="-78"/>
                        </a:rPr>
                        <a:t>رستوران</a:t>
                      </a:r>
                      <a:endParaRPr lang="en-US" sz="2000">
                        <a:cs typeface="2  Lotus" pitchFamily="2" charset="-78"/>
                      </a:endParaRPr>
                    </a:p>
                  </a:txBody>
                  <a:tcPr/>
                </a:tc>
                <a:extLst>
                  <a:ext uri="{0D108BD9-81ED-4DB2-BD59-A6C34878D82A}">
                    <a16:rowId xmlns:a16="http://schemas.microsoft.com/office/drawing/2014/main" xmlns="" val="10004"/>
                  </a:ext>
                </a:extLst>
              </a:tr>
              <a:tr h="370840">
                <a:tc>
                  <a:txBody>
                    <a:bodyPr/>
                    <a:lstStyle/>
                    <a:p>
                      <a:pPr algn="ctr"/>
                      <a:r>
                        <a:rPr lang="fa-IR" sz="2000" smtClean="0">
                          <a:cs typeface="2  Lotus" pitchFamily="2" charset="-78"/>
                        </a:rPr>
                        <a:t>10/5</a:t>
                      </a:r>
                      <a:endParaRPr lang="en-US" sz="2000">
                        <a:cs typeface="2  Lotus" pitchFamily="2" charset="-78"/>
                      </a:endParaRPr>
                    </a:p>
                  </a:txBody>
                  <a:tcPr/>
                </a:tc>
                <a:tc>
                  <a:txBody>
                    <a:bodyPr/>
                    <a:lstStyle/>
                    <a:p>
                      <a:pPr algn="ctr"/>
                      <a:r>
                        <a:rPr lang="fa-IR" sz="2000" smtClean="0">
                          <a:cs typeface="2  Lotus" pitchFamily="2" charset="-78"/>
                        </a:rPr>
                        <a:t>ظرفشویی</a:t>
                      </a:r>
                      <a:endParaRPr lang="en-US" sz="2000">
                        <a:cs typeface="2  Lotus" pitchFamily="2" charset="-78"/>
                      </a:endParaRPr>
                    </a:p>
                  </a:txBody>
                  <a:tcPr/>
                </a:tc>
                <a:extLst>
                  <a:ext uri="{0D108BD9-81ED-4DB2-BD59-A6C34878D82A}">
                    <a16:rowId xmlns:a16="http://schemas.microsoft.com/office/drawing/2014/main" xmlns="" val="10005"/>
                  </a:ext>
                </a:extLst>
              </a:tr>
              <a:tr h="370840">
                <a:tc>
                  <a:txBody>
                    <a:bodyPr/>
                    <a:lstStyle/>
                    <a:p>
                      <a:pPr algn="ctr"/>
                      <a:r>
                        <a:rPr lang="fa-IR" sz="2000" smtClean="0">
                          <a:cs typeface="2  Lotus" pitchFamily="2" charset="-78"/>
                        </a:rPr>
                        <a:t>5/5</a:t>
                      </a:r>
                      <a:endParaRPr lang="en-US" sz="2000">
                        <a:cs typeface="2  Lotus" pitchFamily="2" charset="-78"/>
                      </a:endParaRPr>
                    </a:p>
                  </a:txBody>
                  <a:tcPr/>
                </a:tc>
                <a:tc>
                  <a:txBody>
                    <a:bodyPr/>
                    <a:lstStyle/>
                    <a:p>
                      <a:pPr algn="ctr"/>
                      <a:r>
                        <a:rPr lang="fa-IR" sz="2000" smtClean="0">
                          <a:cs typeface="2  Lotus" pitchFamily="2" charset="-78"/>
                        </a:rPr>
                        <a:t>سرپرست</a:t>
                      </a:r>
                      <a:endParaRPr lang="en-US" sz="2000">
                        <a:cs typeface="2  Lotus" pitchFamily="2" charset="-78"/>
                      </a:endParaRPr>
                    </a:p>
                  </a:txBody>
                  <a:tcPr/>
                </a:tc>
                <a:extLst>
                  <a:ext uri="{0D108BD9-81ED-4DB2-BD59-A6C34878D82A}">
                    <a16:rowId xmlns:a16="http://schemas.microsoft.com/office/drawing/2014/main" xmlns="" val="10006"/>
                  </a:ext>
                </a:extLst>
              </a:tr>
              <a:tr h="370840">
                <a:tc>
                  <a:txBody>
                    <a:bodyPr/>
                    <a:lstStyle/>
                    <a:p>
                      <a:pPr algn="ctr"/>
                      <a:r>
                        <a:rPr lang="fa-IR" sz="2000" smtClean="0">
                          <a:cs typeface="2  Lotus" pitchFamily="2" charset="-78"/>
                        </a:rPr>
                        <a:t>5/5</a:t>
                      </a:r>
                      <a:endParaRPr lang="en-US" sz="2000">
                        <a:cs typeface="2  Lotus" pitchFamily="2" charset="-78"/>
                      </a:endParaRPr>
                    </a:p>
                  </a:txBody>
                  <a:tcPr/>
                </a:tc>
                <a:tc>
                  <a:txBody>
                    <a:bodyPr/>
                    <a:lstStyle/>
                    <a:p>
                      <a:pPr algn="ctr"/>
                      <a:r>
                        <a:rPr lang="fa-IR" sz="2000" smtClean="0">
                          <a:cs typeface="2  Lotus" pitchFamily="2" charset="-78"/>
                        </a:rPr>
                        <a:t>انبار روزانه</a:t>
                      </a:r>
                      <a:endParaRPr lang="en-US" sz="2000">
                        <a:cs typeface="2  Lotus" pitchFamily="2" charset="-78"/>
                      </a:endParaRPr>
                    </a:p>
                  </a:txBody>
                  <a:tcPr/>
                </a:tc>
                <a:extLst>
                  <a:ext uri="{0D108BD9-81ED-4DB2-BD59-A6C34878D82A}">
                    <a16:rowId xmlns:a16="http://schemas.microsoft.com/office/drawing/2014/main" xmlns="" val="10007"/>
                  </a:ext>
                </a:extLst>
              </a:tr>
              <a:tr h="370840">
                <a:tc>
                  <a:txBody>
                    <a:bodyPr/>
                    <a:lstStyle/>
                    <a:p>
                      <a:pPr algn="ctr"/>
                      <a:r>
                        <a:rPr lang="fa-IR" sz="2000" smtClean="0">
                          <a:cs typeface="2  Lotus" pitchFamily="2" charset="-78"/>
                        </a:rPr>
                        <a:t>5/5</a:t>
                      </a:r>
                      <a:endParaRPr lang="en-US" sz="2000">
                        <a:cs typeface="2  Lotus" pitchFamily="2" charset="-78"/>
                      </a:endParaRPr>
                    </a:p>
                  </a:txBody>
                  <a:tcPr/>
                </a:tc>
                <a:tc>
                  <a:txBody>
                    <a:bodyPr/>
                    <a:lstStyle/>
                    <a:p>
                      <a:pPr algn="ctr"/>
                      <a:r>
                        <a:rPr lang="fa-IR" sz="2000" smtClean="0">
                          <a:cs typeface="2  Lotus" pitchFamily="2" charset="-78"/>
                        </a:rPr>
                        <a:t>ورودی</a:t>
                      </a:r>
                      <a:endParaRPr lang="en-US" sz="2000">
                        <a:cs typeface="2  Lotus" pitchFamily="2" charset="-78"/>
                      </a:endParaRP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098632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857620" y="254950"/>
            <a:ext cx="10000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2  Esfehan" pitchFamily="2" charset="-78"/>
              </a:rPr>
              <a:t>جهت </a:t>
            </a:r>
            <a:endParaRPr kumimoji="0" lang="fa-IR"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2  Esfehan" pitchFamily="2" charset="-78"/>
            </a:endParaRPr>
          </a:p>
        </p:txBody>
      </p:sp>
      <p:sp>
        <p:nvSpPr>
          <p:cNvPr id="18434" name="Rectangle 2"/>
          <p:cNvSpPr>
            <a:spLocks noChangeArrowheads="1"/>
          </p:cNvSpPr>
          <p:nvPr/>
        </p:nvSpPr>
        <p:spPr bwMode="auto">
          <a:xfrm>
            <a:off x="428596" y="836337"/>
            <a:ext cx="785814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بهترین جهت برای اتاق درمان و جراحی  بین شمال غربی و شمال شرقی است. نمای بخش پرستاری در جهت جنوب به جنوب شرقی مناسب است . آفتاب صبحگاهی دلپذیر ، گرمای کم ، مزاحمت کم نور آفتاب (احتیاج به تاریک کردن اتاق نیست) ، هوای ملایم در عصرها، اتاق هایی که رو به شرق و غرب هستند به نسبت دارای آفتاب گیری بیشتر  هستند  اگر چه  از آفتاب  زمستانی بهره کمتری  می برند. جهت بخش </a:t>
            </a:r>
            <a:r>
              <a:rPr kumimoji="0" lang="fa-IR"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های </a:t>
            </a:r>
            <a:r>
              <a:rPr lang="fa-IR" sz="2800" b="1" smtClean="0">
                <a:latin typeface="Arial" pitchFamily="34" charset="0"/>
                <a:ea typeface="Times New Roman" pitchFamily="18" charset="0"/>
                <a:cs typeface="2  Kamran" pitchFamily="2" charset="-78"/>
              </a:rPr>
              <a:t>درمانگاه</a:t>
            </a:r>
            <a:r>
              <a:rPr kumimoji="0" lang="fa-IR"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 </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که دارای اقامت متوسط کوتاهی هستند مهم نیست برخی مقررات انظباطی  تخصصی حکم می کنند که بیماران  در معرض نور مستقیم خورشید قرار نگیرند  که اتاقهای رو به شمال برای آنها مناسب است .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38758845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smtClean="0">
                <a:cs typeface="2  Esfehan" pitchFamily="2" charset="-78"/>
              </a:rPr>
              <a:t>استریل مرکزی</a:t>
            </a:r>
            <a:endParaRPr lang="en-US" sz="3600">
              <a:cs typeface="2  Esfeha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91780211"/>
              </p:ext>
            </p:extLst>
          </p:nvPr>
        </p:nvGraphicFramePr>
        <p:xfrm>
          <a:off x="1475656" y="2204864"/>
          <a:ext cx="6096000" cy="2773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fa-IR" sz="2000" smtClean="0">
                          <a:cs typeface="2  Lotus" pitchFamily="2" charset="-78"/>
                        </a:rPr>
                        <a:t>ابعاد</a:t>
                      </a:r>
                      <a:endParaRPr lang="en-US" sz="2000">
                        <a:cs typeface="2  Lotus" pitchFamily="2" charset="-78"/>
                      </a:endParaRPr>
                    </a:p>
                  </a:txBody>
                  <a:tcPr/>
                </a:tc>
                <a:tc>
                  <a:txBody>
                    <a:bodyPr/>
                    <a:lstStyle/>
                    <a:p>
                      <a:pPr algn="ctr"/>
                      <a:r>
                        <a:rPr lang="fa-IR" sz="2000" smtClean="0">
                          <a:cs typeface="2  Lotus" pitchFamily="2" charset="-78"/>
                        </a:rPr>
                        <a:t>نام</a:t>
                      </a:r>
                      <a:r>
                        <a:rPr lang="fa-IR" sz="2000" baseline="0" smtClean="0">
                          <a:cs typeface="2  Lotus" pitchFamily="2" charset="-78"/>
                        </a:rPr>
                        <a:t> فضا</a:t>
                      </a:r>
                      <a:endParaRPr lang="en-US" sz="2000">
                        <a:cs typeface="2  Lotus" pitchFamily="2" charset="-78"/>
                      </a:endParaRPr>
                    </a:p>
                  </a:txBody>
                  <a:tcPr/>
                </a:tc>
                <a:extLst>
                  <a:ext uri="{0D108BD9-81ED-4DB2-BD59-A6C34878D82A}">
                    <a16:rowId xmlns:a16="http://schemas.microsoft.com/office/drawing/2014/main" xmlns="" val="10000"/>
                  </a:ext>
                </a:extLst>
              </a:tr>
              <a:tr h="370840">
                <a:tc>
                  <a:txBody>
                    <a:bodyPr/>
                    <a:lstStyle/>
                    <a:p>
                      <a:pPr algn="ctr"/>
                      <a:r>
                        <a:rPr lang="fa-IR" sz="2000" smtClean="0">
                          <a:cs typeface="2  Lotus" pitchFamily="2" charset="-78"/>
                        </a:rPr>
                        <a:t>14=4/5*3/1</a:t>
                      </a:r>
                      <a:endParaRPr lang="en-US" sz="2000">
                        <a:cs typeface="2  Lotus" pitchFamily="2" charset="-78"/>
                      </a:endParaRPr>
                    </a:p>
                  </a:txBody>
                  <a:tcPr/>
                </a:tc>
                <a:tc>
                  <a:txBody>
                    <a:bodyPr/>
                    <a:lstStyle/>
                    <a:p>
                      <a:pPr algn="ctr"/>
                      <a:r>
                        <a:rPr lang="fa-IR" sz="2000" smtClean="0">
                          <a:cs typeface="2  Lotus" pitchFamily="2" charset="-78"/>
                        </a:rPr>
                        <a:t>شستشو</a:t>
                      </a:r>
                      <a:endParaRPr lang="en-US" sz="2000">
                        <a:cs typeface="2  Lotus" pitchFamily="2" charset="-78"/>
                      </a:endParaRPr>
                    </a:p>
                  </a:txBody>
                  <a:tcPr/>
                </a:tc>
                <a:extLst>
                  <a:ext uri="{0D108BD9-81ED-4DB2-BD59-A6C34878D82A}">
                    <a16:rowId xmlns:a16="http://schemas.microsoft.com/office/drawing/2014/main" xmlns="" val="10001"/>
                  </a:ext>
                </a:extLst>
              </a:tr>
              <a:tr h="370840">
                <a:tc>
                  <a:txBody>
                    <a:bodyPr/>
                    <a:lstStyle/>
                    <a:p>
                      <a:pPr algn="ctr"/>
                      <a:r>
                        <a:rPr lang="fa-IR" sz="2000" smtClean="0">
                          <a:cs typeface="2  Lotus" pitchFamily="2" charset="-78"/>
                        </a:rPr>
                        <a:t>20=6/5*3/2</a:t>
                      </a:r>
                      <a:endParaRPr lang="en-US" sz="2000">
                        <a:cs typeface="2  Lotus" pitchFamily="2" charset="-78"/>
                      </a:endParaRPr>
                    </a:p>
                  </a:txBody>
                  <a:tcPr/>
                </a:tc>
                <a:tc>
                  <a:txBody>
                    <a:bodyPr/>
                    <a:lstStyle/>
                    <a:p>
                      <a:pPr algn="ctr"/>
                      <a:r>
                        <a:rPr lang="fa-IR" sz="2000" smtClean="0">
                          <a:cs typeface="2  Lotus" pitchFamily="2" charset="-78"/>
                        </a:rPr>
                        <a:t>انبار استریل</a:t>
                      </a:r>
                      <a:endParaRPr lang="en-US" sz="2000">
                        <a:cs typeface="2  Lotus" pitchFamily="2" charset="-78"/>
                      </a:endParaRPr>
                    </a:p>
                  </a:txBody>
                  <a:tcPr/>
                </a:tc>
                <a:extLst>
                  <a:ext uri="{0D108BD9-81ED-4DB2-BD59-A6C34878D82A}">
                    <a16:rowId xmlns:a16="http://schemas.microsoft.com/office/drawing/2014/main" xmlns="" val="10002"/>
                  </a:ext>
                </a:extLst>
              </a:tr>
              <a:tr h="370840">
                <a:tc>
                  <a:txBody>
                    <a:bodyPr/>
                    <a:lstStyle/>
                    <a:p>
                      <a:pPr algn="ctr"/>
                      <a:r>
                        <a:rPr lang="fa-IR" sz="2000" smtClean="0">
                          <a:cs typeface="2  Lotus" pitchFamily="2" charset="-78"/>
                        </a:rPr>
                        <a:t>15=3/1*4/8</a:t>
                      </a:r>
                      <a:endParaRPr lang="en-US" sz="2000">
                        <a:cs typeface="2  Lotus" pitchFamily="2" charset="-78"/>
                      </a:endParaRPr>
                    </a:p>
                  </a:txBody>
                  <a:tcPr/>
                </a:tc>
                <a:tc>
                  <a:txBody>
                    <a:bodyPr/>
                    <a:lstStyle/>
                    <a:p>
                      <a:pPr algn="ctr"/>
                      <a:r>
                        <a:rPr lang="fa-IR" sz="2000" smtClean="0">
                          <a:cs typeface="2  Lotus" pitchFamily="2" charset="-78"/>
                        </a:rPr>
                        <a:t>سرویس و خدمات</a:t>
                      </a:r>
                      <a:endParaRPr lang="en-US" sz="2000">
                        <a:cs typeface="2  Lotus" pitchFamily="2" charset="-78"/>
                      </a:endParaRPr>
                    </a:p>
                  </a:txBody>
                  <a:tcPr/>
                </a:tc>
                <a:extLst>
                  <a:ext uri="{0D108BD9-81ED-4DB2-BD59-A6C34878D82A}">
                    <a16:rowId xmlns:a16="http://schemas.microsoft.com/office/drawing/2014/main" xmlns="" val="10003"/>
                  </a:ext>
                </a:extLst>
              </a:tr>
              <a:tr h="370840">
                <a:tc>
                  <a:txBody>
                    <a:bodyPr/>
                    <a:lstStyle/>
                    <a:p>
                      <a:pPr algn="ctr"/>
                      <a:r>
                        <a:rPr lang="fa-IR" sz="2000" smtClean="0">
                          <a:cs typeface="2  Lotus" pitchFamily="2" charset="-78"/>
                        </a:rPr>
                        <a:t>24=5/4*4/5</a:t>
                      </a:r>
                      <a:endParaRPr lang="en-US" sz="2000">
                        <a:cs typeface="2  Lotus" pitchFamily="2" charset="-78"/>
                      </a:endParaRPr>
                    </a:p>
                  </a:txBody>
                  <a:tcPr/>
                </a:tc>
                <a:tc>
                  <a:txBody>
                    <a:bodyPr/>
                    <a:lstStyle/>
                    <a:p>
                      <a:pPr algn="ctr"/>
                      <a:r>
                        <a:rPr lang="fa-IR" sz="2000" smtClean="0">
                          <a:cs typeface="2  Lotus" pitchFamily="2" charset="-78"/>
                        </a:rPr>
                        <a:t>سرپرست</a:t>
                      </a:r>
                      <a:endParaRPr lang="en-US" sz="2000">
                        <a:cs typeface="2  Lotus" pitchFamily="2" charset="-78"/>
                      </a:endParaRPr>
                    </a:p>
                  </a:txBody>
                  <a:tcPr/>
                </a:tc>
                <a:extLst>
                  <a:ext uri="{0D108BD9-81ED-4DB2-BD59-A6C34878D82A}">
                    <a16:rowId xmlns:a16="http://schemas.microsoft.com/office/drawing/2014/main" xmlns="" val="10004"/>
                  </a:ext>
                </a:extLst>
              </a:tr>
              <a:tr h="370840">
                <a:tc>
                  <a:txBody>
                    <a:bodyPr/>
                    <a:lstStyle/>
                    <a:p>
                      <a:pPr algn="ctr"/>
                      <a:r>
                        <a:rPr lang="fa-IR" sz="2000" smtClean="0">
                          <a:cs typeface="2  Lotus" pitchFamily="2" charset="-78"/>
                        </a:rPr>
                        <a:t>5/1=3/4*1/5</a:t>
                      </a:r>
                      <a:endParaRPr lang="en-US" sz="2000">
                        <a:cs typeface="2  Lotus" pitchFamily="2" charset="-78"/>
                      </a:endParaRPr>
                    </a:p>
                  </a:txBody>
                  <a:tcPr/>
                </a:tc>
                <a:tc>
                  <a:txBody>
                    <a:bodyPr/>
                    <a:lstStyle/>
                    <a:p>
                      <a:pPr algn="ctr"/>
                      <a:r>
                        <a:rPr lang="fa-IR" sz="2000" smtClean="0">
                          <a:cs typeface="2  Lotus" pitchFamily="2" charset="-78"/>
                        </a:rPr>
                        <a:t>تحویل</a:t>
                      </a:r>
                      <a:endParaRPr lang="en-US" sz="2000">
                        <a:cs typeface="2  Lotus" pitchFamily="2" charset="-78"/>
                      </a:endParaRPr>
                    </a:p>
                  </a:txBody>
                  <a:tcPr/>
                </a:tc>
                <a:extLst>
                  <a:ext uri="{0D108BD9-81ED-4DB2-BD59-A6C34878D82A}">
                    <a16:rowId xmlns:a16="http://schemas.microsoft.com/office/drawing/2014/main" xmlns="" val="10005"/>
                  </a:ext>
                </a:extLst>
              </a:tr>
              <a:tr h="370840">
                <a:tc>
                  <a:txBody>
                    <a:bodyPr/>
                    <a:lstStyle/>
                    <a:p>
                      <a:pPr algn="ctr"/>
                      <a:r>
                        <a:rPr lang="fa-IR" sz="2000" smtClean="0">
                          <a:cs typeface="2  Lotus" pitchFamily="2" charset="-78"/>
                        </a:rPr>
                        <a:t>5/6=2*2/8</a:t>
                      </a:r>
                      <a:endParaRPr lang="en-US" sz="2000">
                        <a:cs typeface="2  Lotus" pitchFamily="2" charset="-78"/>
                      </a:endParaRPr>
                    </a:p>
                  </a:txBody>
                  <a:tcPr/>
                </a:tc>
                <a:tc>
                  <a:txBody>
                    <a:bodyPr/>
                    <a:lstStyle/>
                    <a:p>
                      <a:pPr algn="ctr"/>
                      <a:r>
                        <a:rPr lang="fa-IR" sz="2000" smtClean="0">
                          <a:cs typeface="2  Lotus" pitchFamily="2" charset="-78"/>
                        </a:rPr>
                        <a:t>تعویض</a:t>
                      </a:r>
                      <a:r>
                        <a:rPr lang="fa-IR" sz="2000" baseline="0" smtClean="0">
                          <a:cs typeface="2  Lotus" pitchFamily="2" charset="-78"/>
                        </a:rPr>
                        <a:t> روپوش</a:t>
                      </a:r>
                      <a:endParaRPr lang="en-US" sz="2000">
                        <a:cs typeface="2  Lotus" pitchFamily="2" charset="-78"/>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3357714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5009389"/>
            <a:ext cx="142518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4" name="TextBox 3"/>
          <p:cNvSpPr txBox="1"/>
          <p:nvPr/>
        </p:nvSpPr>
        <p:spPr>
          <a:xfrm>
            <a:off x="4929190" y="321241"/>
            <a:ext cx="3732636" cy="461665"/>
          </a:xfrm>
          <a:prstGeom prst="rect">
            <a:avLst/>
          </a:prstGeom>
          <a:noFill/>
        </p:spPr>
        <p:txBody>
          <a:bodyPr wrap="square" rtlCol="0">
            <a:spAutoFit/>
          </a:bodyPr>
          <a:lstStyle/>
          <a:p>
            <a:pPr algn="just"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دیاگرام روابط فضایی کل کلینیک:</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5" name="Left-Right Arrow 4"/>
          <p:cNvSpPr/>
          <p:nvPr/>
        </p:nvSpPr>
        <p:spPr>
          <a:xfrm rot="10800000">
            <a:off x="6215074" y="5154500"/>
            <a:ext cx="1560920" cy="13188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215074" y="5583130"/>
            <a:ext cx="156092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215074" y="5940320"/>
            <a:ext cx="1560920" cy="1318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634363" y="2575328"/>
            <a:ext cx="2107405" cy="139853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smtClean="0">
                <a:ln>
                  <a:solidFill>
                    <a:srgbClr val="A379BB">
                      <a:lumMod val="75000"/>
                    </a:srgbClr>
                  </a:solidFill>
                </a:ln>
                <a:solidFill>
                  <a:prstClr val="black"/>
                </a:solidFill>
              </a:rPr>
              <a:t>لابی کلینیک</a:t>
            </a:r>
            <a:endParaRPr lang="en-US" sz="2400" dirty="0">
              <a:ln>
                <a:solidFill>
                  <a:srgbClr val="A379BB">
                    <a:lumMod val="75000"/>
                  </a:srgbClr>
                </a:solidFill>
              </a:ln>
              <a:solidFill>
                <a:prstClr val="black"/>
              </a:solidFill>
            </a:endParaRPr>
          </a:p>
        </p:txBody>
      </p:sp>
      <p:sp>
        <p:nvSpPr>
          <p:cNvPr id="9" name="Dodecagon 8"/>
          <p:cNvSpPr/>
          <p:nvPr/>
        </p:nvSpPr>
        <p:spPr>
          <a:xfrm>
            <a:off x="4031651" y="321241"/>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ورودی</a:t>
            </a:r>
            <a:endParaRPr lang="en-US" sz="2000" dirty="0">
              <a:ln>
                <a:solidFill>
                  <a:srgbClr val="A379BB">
                    <a:lumMod val="75000"/>
                  </a:srgbClr>
                </a:solidFill>
              </a:ln>
              <a:solidFill>
                <a:srgbClr val="A379BB">
                  <a:lumMod val="50000"/>
                </a:srgbClr>
              </a:solidFill>
            </a:endParaRPr>
          </a:p>
        </p:txBody>
      </p:sp>
      <p:sp>
        <p:nvSpPr>
          <p:cNvPr id="10" name="Dodecagon 9"/>
          <p:cNvSpPr/>
          <p:nvPr/>
        </p:nvSpPr>
        <p:spPr>
          <a:xfrm>
            <a:off x="2321897" y="1874905"/>
            <a:ext cx="1384411"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اورتوپدی </a:t>
            </a:r>
            <a:endParaRPr lang="en-US" sz="2000" dirty="0">
              <a:ln>
                <a:solidFill>
                  <a:srgbClr val="A379BB">
                    <a:lumMod val="75000"/>
                  </a:srgbClr>
                </a:solidFill>
              </a:ln>
              <a:solidFill>
                <a:srgbClr val="A379BB">
                  <a:lumMod val="50000"/>
                </a:srgbClr>
              </a:solidFill>
            </a:endParaRPr>
          </a:p>
        </p:txBody>
      </p:sp>
      <p:sp>
        <p:nvSpPr>
          <p:cNvPr id="11" name="Dodecagon 10"/>
          <p:cNvSpPr/>
          <p:nvPr/>
        </p:nvSpPr>
        <p:spPr>
          <a:xfrm>
            <a:off x="1285210" y="4170894"/>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جراحی </a:t>
            </a:r>
            <a:endParaRPr lang="en-US" sz="2000" dirty="0">
              <a:ln>
                <a:solidFill>
                  <a:srgbClr val="A379BB">
                    <a:lumMod val="75000"/>
                  </a:srgbClr>
                </a:solidFill>
              </a:ln>
              <a:solidFill>
                <a:srgbClr val="A379BB">
                  <a:lumMod val="50000"/>
                </a:srgbClr>
              </a:solidFill>
            </a:endParaRPr>
          </a:p>
        </p:txBody>
      </p:sp>
      <p:sp>
        <p:nvSpPr>
          <p:cNvPr id="13" name="Dodecagon 12"/>
          <p:cNvSpPr/>
          <p:nvPr/>
        </p:nvSpPr>
        <p:spPr>
          <a:xfrm>
            <a:off x="1200050" y="2759790"/>
            <a:ext cx="1289835" cy="71438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اورژانس </a:t>
            </a:r>
            <a:endParaRPr lang="en-US" sz="2000" dirty="0">
              <a:ln>
                <a:solidFill>
                  <a:srgbClr val="A379BB">
                    <a:lumMod val="75000"/>
                  </a:srgbClr>
                </a:solidFill>
              </a:ln>
              <a:solidFill>
                <a:srgbClr val="A379BB">
                  <a:lumMod val="50000"/>
                </a:srgbClr>
              </a:solidFill>
            </a:endParaRPr>
          </a:p>
        </p:txBody>
      </p:sp>
      <p:sp>
        <p:nvSpPr>
          <p:cNvPr id="14" name="Dodecagon 13"/>
          <p:cNvSpPr/>
          <p:nvPr/>
        </p:nvSpPr>
        <p:spPr>
          <a:xfrm>
            <a:off x="5875700" y="4145097"/>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دندان پزشکی </a:t>
            </a:r>
            <a:endParaRPr lang="en-US" sz="2000" dirty="0">
              <a:ln>
                <a:solidFill>
                  <a:srgbClr val="A379BB">
                    <a:lumMod val="75000"/>
                  </a:srgbClr>
                </a:solidFill>
              </a:ln>
              <a:solidFill>
                <a:srgbClr val="A379BB">
                  <a:lumMod val="50000"/>
                </a:srgbClr>
              </a:solidFill>
            </a:endParaRPr>
          </a:p>
        </p:txBody>
      </p:sp>
      <p:sp>
        <p:nvSpPr>
          <p:cNvPr id="15" name="Dodecagon 14"/>
          <p:cNvSpPr/>
          <p:nvPr/>
        </p:nvSpPr>
        <p:spPr>
          <a:xfrm>
            <a:off x="6097053" y="2235854"/>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چشم پزشکی </a:t>
            </a:r>
            <a:endParaRPr lang="en-US" sz="2000" dirty="0">
              <a:ln>
                <a:solidFill>
                  <a:srgbClr val="A379BB">
                    <a:lumMod val="75000"/>
                  </a:srgbClr>
                </a:solidFill>
              </a:ln>
              <a:solidFill>
                <a:srgbClr val="A379BB">
                  <a:lumMod val="50000"/>
                </a:srgbClr>
              </a:solidFill>
            </a:endParaRPr>
          </a:p>
        </p:txBody>
      </p:sp>
      <p:sp>
        <p:nvSpPr>
          <p:cNvPr id="16" name="Dodecagon 15"/>
          <p:cNvSpPr/>
          <p:nvPr/>
        </p:nvSpPr>
        <p:spPr>
          <a:xfrm>
            <a:off x="2961424" y="4604153"/>
            <a:ext cx="1810124" cy="785818"/>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smtClean="0">
                <a:ln>
                  <a:solidFill>
                    <a:srgbClr val="A379BB">
                      <a:lumMod val="75000"/>
                    </a:srgbClr>
                  </a:solidFill>
                </a:ln>
                <a:solidFill>
                  <a:srgbClr val="A379BB">
                    <a:lumMod val="50000"/>
                  </a:srgbClr>
                </a:solidFill>
              </a:rPr>
              <a:t>مغزواعصاب</a:t>
            </a:r>
            <a:endParaRPr lang="en-US" sz="2000" dirty="0">
              <a:ln>
                <a:solidFill>
                  <a:srgbClr val="A379BB">
                    <a:lumMod val="75000"/>
                  </a:srgbClr>
                </a:solidFill>
              </a:ln>
              <a:solidFill>
                <a:srgbClr val="A379BB">
                  <a:lumMod val="50000"/>
                </a:srgbClr>
              </a:solidFill>
            </a:endParaRPr>
          </a:p>
        </p:txBody>
      </p:sp>
      <p:sp>
        <p:nvSpPr>
          <p:cNvPr id="17" name="Dodecagon 16"/>
          <p:cNvSpPr/>
          <p:nvPr/>
        </p:nvSpPr>
        <p:spPr>
          <a:xfrm>
            <a:off x="4825810" y="4823735"/>
            <a:ext cx="1143008" cy="785818"/>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قلب </a:t>
            </a:r>
            <a:endParaRPr lang="en-US" sz="2000" dirty="0">
              <a:ln>
                <a:solidFill>
                  <a:srgbClr val="A379BB">
                    <a:lumMod val="75000"/>
                  </a:srgbClr>
                </a:solidFill>
              </a:ln>
              <a:solidFill>
                <a:srgbClr val="A379BB">
                  <a:lumMod val="50000"/>
                </a:srgbClr>
              </a:solidFill>
            </a:endParaRPr>
          </a:p>
        </p:txBody>
      </p:sp>
      <p:sp>
        <p:nvSpPr>
          <p:cNvPr id="18" name="Left-Right Arrow 17"/>
          <p:cNvSpPr/>
          <p:nvPr/>
        </p:nvSpPr>
        <p:spPr>
          <a:xfrm>
            <a:off x="5346986" y="2624379"/>
            <a:ext cx="71438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Right Arrow 18"/>
          <p:cNvSpPr/>
          <p:nvPr/>
        </p:nvSpPr>
        <p:spPr>
          <a:xfrm rot="10800000">
            <a:off x="2499656" y="3136437"/>
            <a:ext cx="1206652" cy="119769"/>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Right Arrow 20"/>
          <p:cNvSpPr/>
          <p:nvPr/>
        </p:nvSpPr>
        <p:spPr>
          <a:xfrm rot="16200000">
            <a:off x="4839710" y="4246865"/>
            <a:ext cx="1010861" cy="142878"/>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Left-Right Arrow 21"/>
          <p:cNvSpPr/>
          <p:nvPr/>
        </p:nvSpPr>
        <p:spPr>
          <a:xfrm rot="16200000">
            <a:off x="3623519" y="4176367"/>
            <a:ext cx="857255"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eft-Up Arrow 22"/>
          <p:cNvSpPr/>
          <p:nvPr/>
        </p:nvSpPr>
        <p:spPr>
          <a:xfrm rot="16200000">
            <a:off x="5693871" y="3456587"/>
            <a:ext cx="642942" cy="857256"/>
          </a:xfrm>
          <a:prstGeom prst="leftUpArrow">
            <a:avLst>
              <a:gd name="adj1" fmla="val 9541"/>
              <a:gd name="adj2" fmla="val 11860"/>
              <a:gd name="adj3" fmla="val 17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Left-Up Arrow 23"/>
          <p:cNvSpPr/>
          <p:nvPr/>
        </p:nvSpPr>
        <p:spPr>
          <a:xfrm rot="16200000">
            <a:off x="3629766" y="2223035"/>
            <a:ext cx="576557" cy="489220"/>
          </a:xfrm>
          <a:prstGeom prst="leftUpArrow">
            <a:avLst>
              <a:gd name="adj1" fmla="val 9541"/>
              <a:gd name="adj2" fmla="val 11860"/>
              <a:gd name="adj3" fmla="val 17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Left-Right Arrow 24"/>
          <p:cNvSpPr/>
          <p:nvPr/>
        </p:nvSpPr>
        <p:spPr>
          <a:xfrm rot="16200000">
            <a:off x="3889043" y="1817281"/>
            <a:ext cx="1420449" cy="142880"/>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31"/>
          <p:cNvPicPr>
            <a:picLocks noChangeAspect="1"/>
          </p:cNvPicPr>
          <p:nvPr/>
        </p:nvPicPr>
        <p:blipFill>
          <a:blip r:embed="rId3"/>
          <a:stretch>
            <a:fillRect/>
          </a:stretch>
        </p:blipFill>
        <p:spPr>
          <a:xfrm rot="16200000">
            <a:off x="4943123" y="1844990"/>
            <a:ext cx="908383" cy="688908"/>
          </a:xfrm>
          <a:prstGeom prst="rect">
            <a:avLst/>
          </a:prstGeom>
        </p:spPr>
      </p:pic>
      <p:sp>
        <p:nvSpPr>
          <p:cNvPr id="35" name="Oval 34"/>
          <p:cNvSpPr/>
          <p:nvPr/>
        </p:nvSpPr>
        <p:spPr>
          <a:xfrm>
            <a:off x="5704176" y="1354774"/>
            <a:ext cx="1000100" cy="717985"/>
          </a:xfrm>
          <a:prstGeom prst="ellipse">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a:solidFill>
                    <a:srgbClr val="A379BB">
                      <a:lumMod val="75000"/>
                    </a:srgbClr>
                  </a:solidFill>
                </a:ln>
                <a:solidFill>
                  <a:srgbClr val="A379BB">
                    <a:lumMod val="50000"/>
                  </a:srgbClr>
                </a:solidFill>
              </a:rPr>
              <a:t>زنان </a:t>
            </a:r>
            <a:endParaRPr lang="en-US" dirty="0">
              <a:ln>
                <a:solidFill>
                  <a:srgbClr val="A379BB">
                    <a:lumMod val="75000"/>
                  </a:srgbClr>
                </a:solidFill>
              </a:ln>
              <a:solidFill>
                <a:srgbClr val="A379BB">
                  <a:lumMod val="50000"/>
                </a:srgbClr>
              </a:solidFill>
            </a:endParaRPr>
          </a:p>
        </p:txBody>
      </p:sp>
      <p:pic>
        <p:nvPicPr>
          <p:cNvPr id="30" name="Picture 29"/>
          <p:cNvPicPr>
            <a:picLocks noChangeAspect="1"/>
          </p:cNvPicPr>
          <p:nvPr/>
        </p:nvPicPr>
        <p:blipFill>
          <a:blip r:embed="rId4"/>
          <a:stretch>
            <a:fillRect/>
          </a:stretch>
        </p:blipFill>
        <p:spPr>
          <a:xfrm>
            <a:off x="1248631" y="293167"/>
            <a:ext cx="1123770" cy="844033"/>
          </a:xfrm>
          <a:prstGeom prst="rect">
            <a:avLst/>
          </a:prstGeom>
        </p:spPr>
      </p:pic>
      <p:pic>
        <p:nvPicPr>
          <p:cNvPr id="33" name="Picture 32"/>
          <p:cNvPicPr>
            <a:picLocks noChangeAspect="1"/>
          </p:cNvPicPr>
          <p:nvPr/>
        </p:nvPicPr>
        <p:blipFill>
          <a:blip r:embed="rId5"/>
          <a:stretch>
            <a:fillRect/>
          </a:stretch>
        </p:blipFill>
        <p:spPr>
          <a:xfrm rot="5400000">
            <a:off x="1441676" y="3763755"/>
            <a:ext cx="737680" cy="158510"/>
          </a:xfrm>
          <a:prstGeom prst="rect">
            <a:avLst/>
          </a:prstGeom>
        </p:spPr>
      </p:pic>
      <p:pic>
        <p:nvPicPr>
          <p:cNvPr id="40" name="Picture 39"/>
          <p:cNvPicPr>
            <a:picLocks noChangeAspect="1"/>
          </p:cNvPicPr>
          <p:nvPr/>
        </p:nvPicPr>
        <p:blipFill>
          <a:blip r:embed="rId6"/>
          <a:stretch>
            <a:fillRect/>
          </a:stretch>
        </p:blipFill>
        <p:spPr>
          <a:xfrm>
            <a:off x="7090146" y="3038822"/>
            <a:ext cx="1085182" cy="780356"/>
          </a:xfrm>
          <a:prstGeom prst="rect">
            <a:avLst/>
          </a:prstGeom>
        </p:spPr>
      </p:pic>
      <p:cxnSp>
        <p:nvCxnSpPr>
          <p:cNvPr id="42" name="Straight Arrow Connector 41"/>
          <p:cNvCxnSpPr>
            <a:stCxn id="8" idx="6"/>
          </p:cNvCxnSpPr>
          <p:nvPr/>
        </p:nvCxnSpPr>
        <p:spPr>
          <a:xfrm flipV="1">
            <a:off x="5741768" y="3256206"/>
            <a:ext cx="1460948" cy="18389"/>
          </a:xfrm>
          <a:prstGeom prst="straightConnector1">
            <a:avLst/>
          </a:prstGeom>
          <a:ln>
            <a:solidFill>
              <a:srgbClr val="47ED47"/>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7" name="Elbow Connector 26"/>
          <p:cNvCxnSpPr/>
          <p:nvPr/>
        </p:nvCxnSpPr>
        <p:spPr>
          <a:xfrm rot="16200000" flipH="1">
            <a:off x="3280716" y="3770110"/>
            <a:ext cx="511734" cy="3032554"/>
          </a:xfrm>
          <a:prstGeom prst="bentConnector2">
            <a:avLst/>
          </a:prstGeom>
          <a:ln>
            <a:solidFill>
              <a:srgbClr val="FF0000"/>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38" name="Left-Right Arrow 37"/>
          <p:cNvSpPr/>
          <p:nvPr/>
        </p:nvSpPr>
        <p:spPr>
          <a:xfrm rot="10800000">
            <a:off x="2195735" y="492186"/>
            <a:ext cx="1856409" cy="119769"/>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Dodecagon 36"/>
          <p:cNvSpPr/>
          <p:nvPr/>
        </p:nvSpPr>
        <p:spPr>
          <a:xfrm>
            <a:off x="1285210" y="1580412"/>
            <a:ext cx="863678" cy="677121"/>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400" dirty="0" smtClean="0">
                <a:ln>
                  <a:solidFill>
                    <a:srgbClr val="A379BB">
                      <a:lumMod val="75000"/>
                    </a:srgbClr>
                  </a:solidFill>
                </a:ln>
                <a:solidFill>
                  <a:srgbClr val="A379BB">
                    <a:lumMod val="50000"/>
                  </a:srgbClr>
                </a:solidFill>
              </a:rPr>
              <a:t>ورودی</a:t>
            </a:r>
            <a:endParaRPr lang="en-US" sz="1400" dirty="0">
              <a:ln>
                <a:solidFill>
                  <a:srgbClr val="A379BB">
                    <a:lumMod val="75000"/>
                  </a:srgbClr>
                </a:solidFill>
              </a:ln>
              <a:solidFill>
                <a:srgbClr val="A379BB">
                  <a:lumMod val="50000"/>
                </a:srgbClr>
              </a:solidFill>
            </a:endParaRPr>
          </a:p>
        </p:txBody>
      </p:sp>
      <p:sp>
        <p:nvSpPr>
          <p:cNvPr id="39" name="Left-Right Arrow 38"/>
          <p:cNvSpPr/>
          <p:nvPr/>
        </p:nvSpPr>
        <p:spPr>
          <a:xfrm rot="16200000">
            <a:off x="1381736" y="1230885"/>
            <a:ext cx="599684" cy="99370"/>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Left-Right Arrow 40"/>
          <p:cNvSpPr/>
          <p:nvPr/>
        </p:nvSpPr>
        <p:spPr>
          <a:xfrm rot="16200000">
            <a:off x="1371773" y="2525643"/>
            <a:ext cx="599684" cy="99370"/>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6095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right)">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left)">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up)">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up)">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up)">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p:cTn id="127" dur="500" fill="hold"/>
                                        <p:tgtEl>
                                          <p:spTgt spid="16"/>
                                        </p:tgtEl>
                                        <p:attrNameLst>
                                          <p:attrName>ppt_w</p:attrName>
                                        </p:attrNameLst>
                                      </p:cBhvr>
                                      <p:tavLst>
                                        <p:tav tm="0">
                                          <p:val>
                                            <p:fltVal val="0"/>
                                          </p:val>
                                        </p:tav>
                                        <p:tav tm="100000">
                                          <p:val>
                                            <p:strVal val="#ppt_w"/>
                                          </p:val>
                                        </p:tav>
                                      </p:tavLst>
                                    </p:anim>
                                    <p:anim calcmode="lin" valueType="num">
                                      <p:cBhvr>
                                        <p:cTn id="128" dur="500" fill="hold"/>
                                        <p:tgtEl>
                                          <p:spTgt spid="16"/>
                                        </p:tgtEl>
                                        <p:attrNameLst>
                                          <p:attrName>ppt_h</p:attrName>
                                        </p:attrNameLst>
                                      </p:cBhvr>
                                      <p:tavLst>
                                        <p:tav tm="0">
                                          <p:val>
                                            <p:fltVal val="0"/>
                                          </p:val>
                                        </p:tav>
                                        <p:tav tm="100000">
                                          <p:val>
                                            <p:strVal val="#ppt_h"/>
                                          </p:val>
                                        </p:tav>
                                      </p:tavLst>
                                    </p:anim>
                                    <p:animEffect transition="in" filter="fade">
                                      <p:cBhvr>
                                        <p:cTn id="129" dur="500"/>
                                        <p:tgtEl>
                                          <p:spTgt spid="1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wipe(up)">
                                      <p:cBhvr>
                                        <p:cTn id="134" dur="5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p:cTn id="139" dur="500" fill="hold"/>
                                        <p:tgtEl>
                                          <p:spTgt spid="11"/>
                                        </p:tgtEl>
                                        <p:attrNameLst>
                                          <p:attrName>ppt_w</p:attrName>
                                        </p:attrNameLst>
                                      </p:cBhvr>
                                      <p:tavLst>
                                        <p:tav tm="0">
                                          <p:val>
                                            <p:fltVal val="0"/>
                                          </p:val>
                                        </p:tav>
                                        <p:tav tm="100000">
                                          <p:val>
                                            <p:strVal val="#ppt_w"/>
                                          </p:val>
                                        </p:tav>
                                      </p:tavLst>
                                    </p:anim>
                                    <p:anim calcmode="lin" valueType="num">
                                      <p:cBhvr>
                                        <p:cTn id="140" dur="500" fill="hold"/>
                                        <p:tgtEl>
                                          <p:spTgt spid="11"/>
                                        </p:tgtEl>
                                        <p:attrNameLst>
                                          <p:attrName>ppt_h</p:attrName>
                                        </p:attrNameLst>
                                      </p:cBhvr>
                                      <p:tavLst>
                                        <p:tav tm="0">
                                          <p:val>
                                            <p:fltVal val="0"/>
                                          </p:val>
                                        </p:tav>
                                        <p:tav tm="100000">
                                          <p:val>
                                            <p:strVal val="#ppt_h"/>
                                          </p:val>
                                        </p:tav>
                                      </p:tavLst>
                                    </p:anim>
                                    <p:animEffect transition="in" filter="fade">
                                      <p:cBhvr>
                                        <p:cTn id="141" dur="500"/>
                                        <p:tgtEl>
                                          <p:spTgt spid="11"/>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37" fill="hold" nodeType="click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barn(outVertical)">
                                      <p:cBhvr>
                                        <p:cTn id="146" dur="500"/>
                                        <p:tgtEl>
                                          <p:spTgt spid="27"/>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37"/>
                                        </p:tgtEl>
                                        <p:attrNameLst>
                                          <p:attrName>style.visibility</p:attrName>
                                        </p:attrNameLst>
                                      </p:cBhvr>
                                      <p:to>
                                        <p:strVal val="visible"/>
                                      </p:to>
                                    </p:set>
                                    <p:anim calcmode="lin" valueType="num">
                                      <p:cBhvr>
                                        <p:cTn id="151" dur="500" fill="hold"/>
                                        <p:tgtEl>
                                          <p:spTgt spid="37"/>
                                        </p:tgtEl>
                                        <p:attrNameLst>
                                          <p:attrName>ppt_w</p:attrName>
                                        </p:attrNameLst>
                                      </p:cBhvr>
                                      <p:tavLst>
                                        <p:tav tm="0">
                                          <p:val>
                                            <p:fltVal val="0"/>
                                          </p:val>
                                        </p:tav>
                                        <p:tav tm="100000">
                                          <p:val>
                                            <p:strVal val="#ppt_w"/>
                                          </p:val>
                                        </p:tav>
                                      </p:tavLst>
                                    </p:anim>
                                    <p:anim calcmode="lin" valueType="num">
                                      <p:cBhvr>
                                        <p:cTn id="152" dur="500" fill="hold"/>
                                        <p:tgtEl>
                                          <p:spTgt spid="37"/>
                                        </p:tgtEl>
                                        <p:attrNameLst>
                                          <p:attrName>ppt_h</p:attrName>
                                        </p:attrNameLst>
                                      </p:cBhvr>
                                      <p:tavLst>
                                        <p:tav tm="0">
                                          <p:val>
                                            <p:fltVal val="0"/>
                                          </p:val>
                                        </p:tav>
                                        <p:tav tm="100000">
                                          <p:val>
                                            <p:strVal val="#ppt_h"/>
                                          </p:val>
                                        </p:tav>
                                      </p:tavLst>
                                    </p:anim>
                                    <p:animEffect transition="in" filter="fade">
                                      <p:cBhvr>
                                        <p:cTn id="153" dur="500"/>
                                        <p:tgtEl>
                                          <p:spTgt spid="37"/>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wipe(down)">
                                      <p:cBhvr>
                                        <p:cTn id="158" dur="5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down)">
                                      <p:cBhvr>
                                        <p:cTn id="1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35" grpId="0" animBg="1"/>
      <p:bldP spid="38" grpId="0" animBg="1"/>
      <p:bldP spid="37" grpId="0" animBg="1"/>
      <p:bldP spid="39" grpId="0" animBg="1"/>
      <p:bldP spid="4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22579" y="0"/>
            <a:ext cx="9144000" cy="6858000"/>
          </a:xfrm>
          <a:prstGeom prst="rect">
            <a:avLst/>
          </a:prstGeom>
          <a:ln>
            <a:noFill/>
          </a:ln>
          <a:effectLst>
            <a:softEdge rad="112500"/>
          </a:effectLst>
        </p:spPr>
      </p:pic>
      <p:sp>
        <p:nvSpPr>
          <p:cNvPr id="3" name="TextBox 2"/>
          <p:cNvSpPr txBox="1"/>
          <p:nvPr/>
        </p:nvSpPr>
        <p:spPr>
          <a:xfrm>
            <a:off x="7358082" y="5009389"/>
            <a:ext cx="142518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4" name="TextBox 3"/>
          <p:cNvSpPr txBox="1"/>
          <p:nvPr/>
        </p:nvSpPr>
        <p:spPr>
          <a:xfrm>
            <a:off x="4929190" y="321241"/>
            <a:ext cx="3732636"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کل کلینیک:</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5" name="Left-Right Arrow 4"/>
          <p:cNvSpPr/>
          <p:nvPr/>
        </p:nvSpPr>
        <p:spPr>
          <a:xfrm rot="10800000">
            <a:off x="6215074" y="5154500"/>
            <a:ext cx="1560920" cy="13188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eft-Right Arrow 5"/>
          <p:cNvSpPr/>
          <p:nvPr/>
        </p:nvSpPr>
        <p:spPr>
          <a:xfrm>
            <a:off x="6215074" y="5583130"/>
            <a:ext cx="156092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Left-Right Arrow 6"/>
          <p:cNvSpPr/>
          <p:nvPr/>
        </p:nvSpPr>
        <p:spPr>
          <a:xfrm>
            <a:off x="6215074" y="5940320"/>
            <a:ext cx="1560920" cy="1318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634363" y="2575328"/>
            <a:ext cx="2107405" cy="139853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smtClean="0">
                <a:ln>
                  <a:solidFill>
                    <a:srgbClr val="A379BB">
                      <a:lumMod val="75000"/>
                    </a:srgbClr>
                  </a:solidFill>
                </a:ln>
                <a:solidFill>
                  <a:prstClr val="black"/>
                </a:solidFill>
              </a:rPr>
              <a:t>لابی کلینیک</a:t>
            </a:r>
            <a:endParaRPr lang="en-US" sz="2400" dirty="0">
              <a:ln>
                <a:solidFill>
                  <a:srgbClr val="A379BB">
                    <a:lumMod val="75000"/>
                  </a:srgbClr>
                </a:solidFill>
              </a:ln>
              <a:solidFill>
                <a:prstClr val="black"/>
              </a:solidFill>
            </a:endParaRPr>
          </a:p>
        </p:txBody>
      </p:sp>
      <p:sp>
        <p:nvSpPr>
          <p:cNvPr id="9" name="Dodecagon 8"/>
          <p:cNvSpPr/>
          <p:nvPr/>
        </p:nvSpPr>
        <p:spPr>
          <a:xfrm>
            <a:off x="3963454" y="889852"/>
            <a:ext cx="1404445" cy="9675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اورولوژی</a:t>
            </a:r>
            <a:endParaRPr lang="en-US" sz="2000" dirty="0">
              <a:ln>
                <a:solidFill>
                  <a:srgbClr val="A379BB">
                    <a:lumMod val="75000"/>
                  </a:srgbClr>
                </a:solidFill>
              </a:ln>
              <a:solidFill>
                <a:srgbClr val="A379BB">
                  <a:lumMod val="50000"/>
                </a:srgbClr>
              </a:solidFill>
            </a:endParaRPr>
          </a:p>
        </p:txBody>
      </p:sp>
      <p:sp>
        <p:nvSpPr>
          <p:cNvPr id="10" name="Dodecagon 9"/>
          <p:cNvSpPr/>
          <p:nvPr/>
        </p:nvSpPr>
        <p:spPr>
          <a:xfrm>
            <a:off x="2131709" y="1503338"/>
            <a:ext cx="1217997" cy="87075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عفونی</a:t>
            </a:r>
            <a:endParaRPr lang="en-US" sz="2000" dirty="0">
              <a:ln>
                <a:solidFill>
                  <a:srgbClr val="A379BB">
                    <a:lumMod val="75000"/>
                  </a:srgbClr>
                </a:solidFill>
              </a:ln>
              <a:solidFill>
                <a:srgbClr val="A379BB">
                  <a:lumMod val="50000"/>
                </a:srgbClr>
              </a:solidFill>
            </a:endParaRPr>
          </a:p>
        </p:txBody>
      </p:sp>
      <p:sp>
        <p:nvSpPr>
          <p:cNvPr id="13" name="Dodecagon 12"/>
          <p:cNvSpPr/>
          <p:nvPr/>
        </p:nvSpPr>
        <p:spPr>
          <a:xfrm>
            <a:off x="1593374" y="2484809"/>
            <a:ext cx="1357510" cy="100580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ادیومتری</a:t>
            </a:r>
            <a:endParaRPr lang="en-US" sz="2000" dirty="0">
              <a:ln>
                <a:solidFill>
                  <a:srgbClr val="A379BB">
                    <a:lumMod val="75000"/>
                  </a:srgbClr>
                </a:solidFill>
              </a:ln>
              <a:solidFill>
                <a:srgbClr val="A379BB">
                  <a:lumMod val="50000"/>
                </a:srgbClr>
              </a:solidFill>
            </a:endParaRPr>
          </a:p>
        </p:txBody>
      </p:sp>
      <p:sp>
        <p:nvSpPr>
          <p:cNvPr id="14" name="Dodecagon 13"/>
          <p:cNvSpPr/>
          <p:nvPr/>
        </p:nvSpPr>
        <p:spPr>
          <a:xfrm>
            <a:off x="5820285" y="1451430"/>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پوست و مو </a:t>
            </a:r>
            <a:endParaRPr lang="en-US" sz="2000" dirty="0">
              <a:ln>
                <a:solidFill>
                  <a:srgbClr val="A379BB">
                    <a:lumMod val="75000"/>
                  </a:srgbClr>
                </a:solidFill>
              </a:ln>
              <a:solidFill>
                <a:srgbClr val="A379BB">
                  <a:lumMod val="50000"/>
                </a:srgbClr>
              </a:solidFill>
            </a:endParaRPr>
          </a:p>
        </p:txBody>
      </p:sp>
      <p:sp>
        <p:nvSpPr>
          <p:cNvPr id="15" name="Dodecagon 14"/>
          <p:cNvSpPr/>
          <p:nvPr/>
        </p:nvSpPr>
        <p:spPr>
          <a:xfrm>
            <a:off x="6470542" y="2840401"/>
            <a:ext cx="1413825" cy="9979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ریوی </a:t>
            </a:r>
            <a:endParaRPr lang="en-US" sz="2000" dirty="0">
              <a:ln>
                <a:solidFill>
                  <a:srgbClr val="A379BB">
                    <a:lumMod val="75000"/>
                  </a:srgbClr>
                </a:solidFill>
              </a:ln>
              <a:solidFill>
                <a:srgbClr val="A379BB">
                  <a:lumMod val="50000"/>
                </a:srgbClr>
              </a:solidFill>
            </a:endParaRPr>
          </a:p>
        </p:txBody>
      </p:sp>
      <p:sp>
        <p:nvSpPr>
          <p:cNvPr id="17" name="Dodecagon 16"/>
          <p:cNvSpPr/>
          <p:nvPr/>
        </p:nvSpPr>
        <p:spPr>
          <a:xfrm>
            <a:off x="4436941" y="4728858"/>
            <a:ext cx="1143008" cy="785818"/>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rgbClr val="A379BB">
                      <a:lumMod val="75000"/>
                    </a:srgbClr>
                  </a:solidFill>
                </a:ln>
                <a:solidFill>
                  <a:srgbClr val="A379BB">
                    <a:lumMod val="50000"/>
                  </a:srgbClr>
                </a:solidFill>
              </a:rPr>
              <a:t>داخلی </a:t>
            </a:r>
            <a:endParaRPr lang="en-US" sz="2000" dirty="0">
              <a:ln>
                <a:solidFill>
                  <a:srgbClr val="A379BB">
                    <a:lumMod val="75000"/>
                  </a:srgbClr>
                </a:solidFill>
              </a:ln>
              <a:solidFill>
                <a:srgbClr val="A379BB">
                  <a:lumMod val="50000"/>
                </a:srgbClr>
              </a:solidFill>
            </a:endParaRPr>
          </a:p>
        </p:txBody>
      </p:sp>
      <p:sp>
        <p:nvSpPr>
          <p:cNvPr id="18" name="Left-Right Arrow 17"/>
          <p:cNvSpPr/>
          <p:nvPr/>
        </p:nvSpPr>
        <p:spPr>
          <a:xfrm>
            <a:off x="5748965" y="3237022"/>
            <a:ext cx="71438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eft-Up Arrow 22"/>
          <p:cNvSpPr/>
          <p:nvPr/>
        </p:nvSpPr>
        <p:spPr>
          <a:xfrm>
            <a:off x="3885108" y="3998105"/>
            <a:ext cx="642942" cy="983308"/>
          </a:xfrm>
          <a:prstGeom prst="leftUpArrow">
            <a:avLst>
              <a:gd name="adj1" fmla="val 9541"/>
              <a:gd name="adj2" fmla="val 11860"/>
              <a:gd name="adj3" fmla="val 17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Left-Up Arrow 23"/>
          <p:cNvSpPr/>
          <p:nvPr/>
        </p:nvSpPr>
        <p:spPr>
          <a:xfrm rot="16200000">
            <a:off x="3411166" y="1833483"/>
            <a:ext cx="774410" cy="857256"/>
          </a:xfrm>
          <a:prstGeom prst="leftUpArrow">
            <a:avLst>
              <a:gd name="adj1" fmla="val 9541"/>
              <a:gd name="adj2" fmla="val 11860"/>
              <a:gd name="adj3" fmla="val 17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31"/>
          <p:cNvPicPr>
            <a:picLocks noChangeAspect="1"/>
          </p:cNvPicPr>
          <p:nvPr/>
        </p:nvPicPr>
        <p:blipFill>
          <a:blip r:embed="rId3"/>
          <a:stretch>
            <a:fillRect/>
          </a:stretch>
        </p:blipFill>
        <p:spPr>
          <a:xfrm rot="16200000">
            <a:off x="5002775" y="1909259"/>
            <a:ext cx="908383" cy="688908"/>
          </a:xfrm>
          <a:prstGeom prst="rect">
            <a:avLst/>
          </a:prstGeom>
        </p:spPr>
      </p:pic>
      <p:sp>
        <p:nvSpPr>
          <p:cNvPr id="35" name="Oval 34"/>
          <p:cNvSpPr/>
          <p:nvPr/>
        </p:nvSpPr>
        <p:spPr>
          <a:xfrm>
            <a:off x="2748110" y="4520943"/>
            <a:ext cx="1143802" cy="823905"/>
          </a:xfrm>
          <a:prstGeom prst="ellipse">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a:solidFill>
                    <a:srgbClr val="A379BB">
                      <a:lumMod val="75000"/>
                    </a:srgbClr>
                  </a:solidFill>
                </a:ln>
                <a:solidFill>
                  <a:srgbClr val="A379BB">
                    <a:lumMod val="50000"/>
                  </a:srgbClr>
                </a:solidFill>
              </a:rPr>
              <a:t>گوارش </a:t>
            </a:r>
            <a:endParaRPr lang="en-US" dirty="0">
              <a:ln>
                <a:solidFill>
                  <a:srgbClr val="A379BB">
                    <a:lumMod val="75000"/>
                  </a:srgbClr>
                </a:solidFill>
              </a:ln>
              <a:solidFill>
                <a:srgbClr val="A379BB">
                  <a:lumMod val="50000"/>
                </a:srgbClr>
              </a:solidFill>
            </a:endParaRPr>
          </a:p>
        </p:txBody>
      </p:sp>
      <p:pic>
        <p:nvPicPr>
          <p:cNvPr id="27" name="Picture 26"/>
          <p:cNvPicPr>
            <a:picLocks noChangeAspect="1"/>
          </p:cNvPicPr>
          <p:nvPr/>
        </p:nvPicPr>
        <p:blipFill>
          <a:blip r:embed="rId4"/>
          <a:stretch>
            <a:fillRect/>
          </a:stretch>
        </p:blipFill>
        <p:spPr>
          <a:xfrm>
            <a:off x="3000903" y="2972154"/>
            <a:ext cx="737680" cy="158510"/>
          </a:xfrm>
          <a:prstGeom prst="rect">
            <a:avLst/>
          </a:prstGeom>
        </p:spPr>
      </p:pic>
      <p:pic>
        <p:nvPicPr>
          <p:cNvPr id="28" name="Picture 27"/>
          <p:cNvPicPr>
            <a:picLocks noChangeAspect="1"/>
          </p:cNvPicPr>
          <p:nvPr/>
        </p:nvPicPr>
        <p:blipFill>
          <a:blip r:embed="rId4"/>
          <a:stretch>
            <a:fillRect/>
          </a:stretch>
        </p:blipFill>
        <p:spPr>
          <a:xfrm rot="5400000">
            <a:off x="4639605" y="4276007"/>
            <a:ext cx="737680" cy="158510"/>
          </a:xfrm>
          <a:prstGeom prst="rect">
            <a:avLst/>
          </a:prstGeom>
        </p:spPr>
      </p:pic>
      <p:pic>
        <p:nvPicPr>
          <p:cNvPr id="30" name="Picture 29"/>
          <p:cNvPicPr>
            <a:picLocks noChangeAspect="1"/>
          </p:cNvPicPr>
          <p:nvPr/>
        </p:nvPicPr>
        <p:blipFill>
          <a:blip r:embed="rId5"/>
          <a:stretch>
            <a:fillRect/>
          </a:stretch>
        </p:blipFill>
        <p:spPr>
          <a:xfrm>
            <a:off x="4594579" y="1856277"/>
            <a:ext cx="158510" cy="737680"/>
          </a:xfrm>
          <a:prstGeom prst="rect">
            <a:avLst/>
          </a:prstGeom>
        </p:spPr>
      </p:pic>
      <p:pic>
        <p:nvPicPr>
          <p:cNvPr id="41" name="Picture 40"/>
          <p:cNvPicPr>
            <a:picLocks noChangeAspect="1"/>
          </p:cNvPicPr>
          <p:nvPr/>
        </p:nvPicPr>
        <p:blipFill>
          <a:blip r:embed="rId6"/>
          <a:stretch>
            <a:fillRect/>
          </a:stretch>
        </p:blipFill>
        <p:spPr>
          <a:xfrm>
            <a:off x="2097044" y="4899110"/>
            <a:ext cx="670618" cy="164606"/>
          </a:xfrm>
          <a:prstGeom prst="rect">
            <a:avLst/>
          </a:prstGeom>
        </p:spPr>
      </p:pic>
      <p:sp>
        <p:nvSpPr>
          <p:cNvPr id="34" name="Dodecagon 33"/>
          <p:cNvSpPr/>
          <p:nvPr/>
        </p:nvSpPr>
        <p:spPr>
          <a:xfrm>
            <a:off x="774199" y="4478511"/>
            <a:ext cx="1357510" cy="100580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smtClean="0">
                <a:ln>
                  <a:solidFill>
                    <a:srgbClr val="A379BB">
                      <a:lumMod val="75000"/>
                    </a:srgbClr>
                  </a:solidFill>
                </a:ln>
                <a:solidFill>
                  <a:srgbClr val="A379BB">
                    <a:lumMod val="50000"/>
                  </a:srgbClr>
                </a:solidFill>
              </a:rPr>
              <a:t>آندوسکپی</a:t>
            </a:r>
            <a:endParaRPr lang="en-US" sz="2000" dirty="0">
              <a:ln>
                <a:solidFill>
                  <a:srgbClr val="A379BB">
                    <a:lumMod val="75000"/>
                  </a:srgbClr>
                </a:solidFill>
              </a:ln>
              <a:solidFill>
                <a:srgbClr val="A379BB">
                  <a:lumMod val="50000"/>
                </a:srgbClr>
              </a:solidFill>
            </a:endParaRPr>
          </a:p>
        </p:txBody>
      </p:sp>
      <p:sp>
        <p:nvSpPr>
          <p:cNvPr id="36" name="Dodecagon 35"/>
          <p:cNvSpPr/>
          <p:nvPr/>
        </p:nvSpPr>
        <p:spPr>
          <a:xfrm>
            <a:off x="7689445" y="1722215"/>
            <a:ext cx="1266989" cy="100580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400" smtClean="0">
                <a:ln>
                  <a:solidFill>
                    <a:srgbClr val="A379BB">
                      <a:lumMod val="75000"/>
                    </a:srgbClr>
                  </a:solidFill>
                </a:ln>
                <a:solidFill>
                  <a:srgbClr val="A379BB">
                    <a:lumMod val="50000"/>
                  </a:srgbClr>
                </a:solidFill>
              </a:rPr>
              <a:t>اسپیرومتری</a:t>
            </a:r>
            <a:endParaRPr lang="en-US" sz="1400" dirty="0">
              <a:ln>
                <a:solidFill>
                  <a:srgbClr val="A379BB">
                    <a:lumMod val="75000"/>
                  </a:srgbClr>
                </a:solidFill>
              </a:ln>
              <a:solidFill>
                <a:srgbClr val="A379BB">
                  <a:lumMod val="50000"/>
                </a:srgbClr>
              </a:solidFill>
            </a:endParaRPr>
          </a:p>
        </p:txBody>
      </p:sp>
      <p:sp>
        <p:nvSpPr>
          <p:cNvPr id="37" name="Dodecagon 36"/>
          <p:cNvSpPr/>
          <p:nvPr/>
        </p:nvSpPr>
        <p:spPr>
          <a:xfrm>
            <a:off x="7704259" y="3723054"/>
            <a:ext cx="1357510" cy="100580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600" smtClean="0">
                <a:ln>
                  <a:solidFill>
                    <a:srgbClr val="A379BB">
                      <a:lumMod val="75000"/>
                    </a:srgbClr>
                  </a:solidFill>
                </a:ln>
                <a:solidFill>
                  <a:srgbClr val="A379BB">
                    <a:lumMod val="50000"/>
                  </a:srgbClr>
                </a:solidFill>
              </a:rPr>
              <a:t>برونسکپی</a:t>
            </a:r>
            <a:endParaRPr lang="en-US" sz="1600" dirty="0">
              <a:ln>
                <a:solidFill>
                  <a:srgbClr val="A379BB">
                    <a:lumMod val="75000"/>
                  </a:srgbClr>
                </a:solidFill>
              </a:ln>
              <a:solidFill>
                <a:srgbClr val="A379BB">
                  <a:lumMod val="50000"/>
                </a:srgbClr>
              </a:solidFill>
            </a:endParaRPr>
          </a:p>
        </p:txBody>
      </p:sp>
      <p:sp>
        <p:nvSpPr>
          <p:cNvPr id="12" name="Left-Up Arrow 11"/>
          <p:cNvSpPr/>
          <p:nvPr/>
        </p:nvSpPr>
        <p:spPr>
          <a:xfrm rot="10800000" flipV="1">
            <a:off x="7241900" y="3783468"/>
            <a:ext cx="481110" cy="803608"/>
          </a:xfrm>
          <a:prstGeom prst="lef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Up Arrow 38"/>
          <p:cNvSpPr/>
          <p:nvPr/>
        </p:nvSpPr>
        <p:spPr>
          <a:xfrm rot="16200000" flipV="1">
            <a:off x="7015979" y="2178848"/>
            <a:ext cx="779553" cy="526285"/>
          </a:xfrm>
          <a:prstGeom prst="lef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552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righ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down)">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up)">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up)">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1000"/>
                                        <p:tgtEl>
                                          <p:spTgt spid="17"/>
                                        </p:tgtEl>
                                      </p:cBhvr>
                                    </p:animEffect>
                                    <p:anim calcmode="lin" valueType="num">
                                      <p:cBhvr>
                                        <p:cTn id="104" dur="1000" fill="hold"/>
                                        <p:tgtEl>
                                          <p:spTgt spid="17"/>
                                        </p:tgtEl>
                                        <p:attrNameLst>
                                          <p:attrName>ppt_x</p:attrName>
                                        </p:attrNameLst>
                                      </p:cBhvr>
                                      <p:tavLst>
                                        <p:tav tm="0">
                                          <p:val>
                                            <p:strVal val="#ppt_x"/>
                                          </p:val>
                                        </p:tav>
                                        <p:tav tm="100000">
                                          <p:val>
                                            <p:strVal val="#ppt_x"/>
                                          </p:val>
                                        </p:tav>
                                      </p:tavLst>
                                    </p:anim>
                                    <p:anim calcmode="lin" valueType="num">
                                      <p:cBhvr>
                                        <p:cTn id="10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up)">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1000"/>
                                        <p:tgtEl>
                                          <p:spTgt spid="35"/>
                                        </p:tgtEl>
                                      </p:cBhvr>
                                    </p:animEffect>
                                    <p:anim calcmode="lin" valueType="num">
                                      <p:cBhvr>
                                        <p:cTn id="116" dur="1000" fill="hold"/>
                                        <p:tgtEl>
                                          <p:spTgt spid="35"/>
                                        </p:tgtEl>
                                        <p:attrNameLst>
                                          <p:attrName>ppt_x</p:attrName>
                                        </p:attrNameLst>
                                      </p:cBhvr>
                                      <p:tavLst>
                                        <p:tav tm="0">
                                          <p:val>
                                            <p:strVal val="#ppt_x"/>
                                          </p:val>
                                        </p:tav>
                                        <p:tav tm="100000">
                                          <p:val>
                                            <p:strVal val="#ppt_x"/>
                                          </p:val>
                                        </p:tav>
                                      </p:tavLst>
                                    </p:anim>
                                    <p:anim calcmode="lin" valueType="num">
                                      <p:cBhvr>
                                        <p:cTn id="11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wipe(right)">
                                      <p:cBhvr>
                                        <p:cTn id="122" dur="500"/>
                                        <p:tgtEl>
                                          <p:spTgt spid="41"/>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7" grpId="0" animBg="1"/>
      <p:bldP spid="18" grpId="0" animBg="1"/>
      <p:bldP spid="23" grpId="0" animBg="1"/>
      <p:bldP spid="24" grpId="0" animBg="1"/>
      <p:bldP spid="35" grpId="0" animBg="1"/>
      <p:bldP spid="34" grpId="0" animBg="1"/>
      <p:bldP spid="36" grpId="0" animBg="1"/>
      <p:bldP spid="37" grpId="0" animBg="1"/>
      <p:bldP spid="12" grpId="0" animBg="1"/>
      <p:bldP spid="3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34886"/>
            <a:ext cx="9144000" cy="6858000"/>
          </a:xfrm>
          <a:prstGeom prst="rect">
            <a:avLst/>
          </a:prstGeom>
          <a:ln>
            <a:noFill/>
          </a:ln>
          <a:effectLst>
            <a:softEdge rad="112500"/>
          </a:effectLst>
        </p:spPr>
      </p:pic>
      <p:sp>
        <p:nvSpPr>
          <p:cNvPr id="3" name="Dodecagon 2"/>
          <p:cNvSpPr/>
          <p:nvPr/>
        </p:nvSpPr>
        <p:spPr>
          <a:xfrm>
            <a:off x="3571868" y="857232"/>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ورودی</a:t>
            </a:r>
            <a:endParaRPr lang="en-US" sz="2800" dirty="0">
              <a:ln>
                <a:solidFill>
                  <a:srgbClr val="A379BB">
                    <a:lumMod val="75000"/>
                  </a:srgbClr>
                </a:solidFill>
              </a:ln>
              <a:solidFill>
                <a:srgbClr val="A379BB">
                  <a:lumMod val="50000"/>
                </a:srgbClr>
              </a:solidFill>
            </a:endParaRPr>
          </a:p>
        </p:txBody>
      </p:sp>
      <p:sp>
        <p:nvSpPr>
          <p:cNvPr id="6" name="Oval 5"/>
          <p:cNvSpPr/>
          <p:nvPr/>
        </p:nvSpPr>
        <p:spPr>
          <a:xfrm>
            <a:off x="3286116" y="2786058"/>
            <a:ext cx="1928826"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smtClean="0">
                <a:ln>
                  <a:solidFill>
                    <a:srgbClr val="A379BB">
                      <a:lumMod val="75000"/>
                    </a:srgbClr>
                  </a:solidFill>
                </a:ln>
                <a:solidFill>
                  <a:prstClr val="black"/>
                </a:solidFill>
              </a:rPr>
              <a:t>لابی کلینیک</a:t>
            </a:r>
            <a:endParaRPr lang="en-US" sz="2800" dirty="0">
              <a:ln>
                <a:solidFill>
                  <a:srgbClr val="A379BB">
                    <a:lumMod val="75000"/>
                  </a:srgbClr>
                </a:solidFill>
              </a:ln>
              <a:solidFill>
                <a:prstClr val="black"/>
              </a:solidFill>
            </a:endParaRPr>
          </a:p>
        </p:txBody>
      </p:sp>
      <p:sp>
        <p:nvSpPr>
          <p:cNvPr id="7" name="Dodecagon 6"/>
          <p:cNvSpPr/>
          <p:nvPr/>
        </p:nvSpPr>
        <p:spPr>
          <a:xfrm>
            <a:off x="3571868" y="4643446"/>
            <a:ext cx="1643074"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smtClean="0">
                <a:ln>
                  <a:solidFill>
                    <a:srgbClr val="A379BB">
                      <a:lumMod val="75000"/>
                    </a:srgbClr>
                  </a:solidFill>
                </a:ln>
                <a:solidFill>
                  <a:srgbClr val="A379BB">
                    <a:lumMod val="50000"/>
                  </a:srgbClr>
                </a:solidFill>
              </a:rPr>
              <a:t>سرپرستاری</a:t>
            </a:r>
            <a:endParaRPr lang="en-US" sz="2000" dirty="0">
              <a:ln>
                <a:solidFill>
                  <a:srgbClr val="A379BB">
                    <a:lumMod val="75000"/>
                  </a:srgbClr>
                </a:solidFill>
              </a:ln>
              <a:solidFill>
                <a:srgbClr val="A379BB">
                  <a:lumMod val="50000"/>
                </a:srgbClr>
              </a:solidFill>
            </a:endParaRPr>
          </a:p>
        </p:txBody>
      </p:sp>
      <p:sp>
        <p:nvSpPr>
          <p:cNvPr id="8" name="Dodecagon 7"/>
          <p:cNvSpPr/>
          <p:nvPr/>
        </p:nvSpPr>
        <p:spPr>
          <a:xfrm>
            <a:off x="6286512" y="2786058"/>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خدمات</a:t>
            </a:r>
            <a:endParaRPr lang="en-US" sz="2800" dirty="0">
              <a:ln>
                <a:solidFill>
                  <a:srgbClr val="A379BB">
                    <a:lumMod val="75000"/>
                  </a:srgbClr>
                </a:solidFill>
              </a:ln>
              <a:solidFill>
                <a:srgbClr val="A379BB">
                  <a:lumMod val="50000"/>
                </a:srgbClr>
              </a:solidFill>
            </a:endParaRPr>
          </a:p>
        </p:txBody>
      </p:sp>
      <p:sp>
        <p:nvSpPr>
          <p:cNvPr id="9" name="Dodecagon 8"/>
          <p:cNvSpPr/>
          <p:nvPr/>
        </p:nvSpPr>
        <p:spPr>
          <a:xfrm>
            <a:off x="714348" y="2786058"/>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rgbClr val="A379BB">
                      <a:lumMod val="75000"/>
                    </a:srgbClr>
                  </a:solidFill>
                </a:ln>
                <a:solidFill>
                  <a:srgbClr val="A379BB">
                    <a:lumMod val="50000"/>
                  </a:srgbClr>
                </a:solidFill>
              </a:rPr>
              <a:t>پذیرش</a:t>
            </a:r>
            <a:endParaRPr lang="en-US" sz="2800" dirty="0">
              <a:ln>
                <a:solidFill>
                  <a:srgbClr val="A379BB">
                    <a:lumMod val="75000"/>
                  </a:srgbClr>
                </a:solidFill>
              </a:ln>
              <a:solidFill>
                <a:srgbClr val="A379BB">
                  <a:lumMod val="50000"/>
                </a:srgbClr>
              </a:solidFill>
            </a:endParaRPr>
          </a:p>
        </p:txBody>
      </p:sp>
      <p:sp>
        <p:nvSpPr>
          <p:cNvPr id="14" name="Left-Right Arrow 13"/>
          <p:cNvSpPr/>
          <p:nvPr/>
        </p:nvSpPr>
        <p:spPr>
          <a:xfrm>
            <a:off x="5214942" y="3214686"/>
            <a:ext cx="1071570"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Left-Right Arrow 14"/>
          <p:cNvSpPr/>
          <p:nvPr/>
        </p:nvSpPr>
        <p:spPr>
          <a:xfrm>
            <a:off x="2214546" y="3214686"/>
            <a:ext cx="1071570"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Left-Right Arrow 15"/>
          <p:cNvSpPr/>
          <p:nvPr/>
        </p:nvSpPr>
        <p:spPr>
          <a:xfrm rot="5400000">
            <a:off x="3857620" y="2285992"/>
            <a:ext cx="857256"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Left-Right Arrow 16"/>
          <p:cNvSpPr/>
          <p:nvPr/>
        </p:nvSpPr>
        <p:spPr>
          <a:xfrm rot="5400000">
            <a:off x="3857620" y="4143380"/>
            <a:ext cx="857256"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5000628" y="214290"/>
            <a:ext cx="3929090" cy="1077218"/>
          </a:xfrm>
          <a:prstGeom prst="rect">
            <a:avLst/>
          </a:prstGeom>
          <a:noFill/>
        </p:spPr>
        <p:txBody>
          <a:bodyPr wrap="square" rtlCol="0">
            <a:spAutoFit/>
          </a:bodyPr>
          <a:lstStyle/>
          <a:p>
            <a:pPr algn="ctr" rtl="1"/>
            <a:r>
              <a:rPr lang="fa-IR" sz="3200" b="1" dirty="0" smtClean="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rPr>
              <a:t>دیاگرام روابط فضایی ورودی ولابی:</a:t>
            </a:r>
            <a:endParaRPr lang="en-US" sz="3200" b="1" dirty="0">
              <a:ln w="1905"/>
              <a:solidFill>
                <a:schemeClr val="bg1"/>
              </a:solidFill>
              <a:effectLst>
                <a:glow rad="139700">
                  <a:srgbClr val="A379BB">
                    <a:satMod val="175000"/>
                    <a:alpha val="40000"/>
                  </a:srgbClr>
                </a:glow>
                <a:innerShdw blurRad="69850" dist="43180" dir="5400000">
                  <a:srgbClr val="000000">
                    <a:alpha val="65000"/>
                  </a:srgbClr>
                </a:innerShdw>
              </a:effectLst>
              <a:cs typeface="2  Esfehan" pitchFamily="2" charset="-78"/>
            </a:endParaRPr>
          </a:p>
        </p:txBody>
      </p:sp>
      <p:sp>
        <p:nvSpPr>
          <p:cNvPr id="19" name="TextBox 18"/>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1</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2</a:t>
            </a:r>
          </a:p>
          <a:p>
            <a:pPr algn="r" rtl="1"/>
            <a:r>
              <a:rPr lang="fa-IR" sz="2400" b="1"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درجه </a:t>
            </a:r>
            <a:r>
              <a:rPr lang="fa-IR" sz="2400" b="1" u="sng" dirty="0" smtClean="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rPr>
              <a:t>3</a:t>
            </a:r>
            <a:endParaRPr lang="en-US" sz="2400" b="1" dirty="0">
              <a:ln w="1905"/>
              <a:gradFill>
                <a:gsLst>
                  <a:gs pos="0">
                    <a:srgbClr val="A379BB">
                      <a:shade val="20000"/>
                      <a:satMod val="200000"/>
                    </a:srgbClr>
                  </a:gs>
                  <a:gs pos="78000">
                    <a:srgbClr val="A379BB">
                      <a:tint val="90000"/>
                      <a:shade val="89000"/>
                      <a:satMod val="220000"/>
                    </a:srgbClr>
                  </a:gs>
                  <a:gs pos="100000">
                    <a:srgbClr val="A379BB">
                      <a:tint val="12000"/>
                      <a:satMod val="255000"/>
                    </a:srgbClr>
                  </a:gs>
                </a:gsLst>
                <a:lin ang="5400000"/>
              </a:gradFill>
              <a:effectLst>
                <a:glow rad="139700">
                  <a:srgbClr val="A379BB">
                    <a:satMod val="175000"/>
                    <a:alpha val="40000"/>
                  </a:srgbClr>
                </a:glow>
                <a:innerShdw blurRad="69850" dist="43180" dir="5400000">
                  <a:srgbClr val="000000">
                    <a:alpha val="65000"/>
                  </a:srgbClr>
                </a:innerShdw>
              </a:effectLst>
            </a:endParaRPr>
          </a:p>
        </p:txBody>
      </p:sp>
      <p:sp>
        <p:nvSpPr>
          <p:cNvPr id="20" name="Left-Right Arrow 19"/>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Right Arrow 20"/>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Left-Right Arrow 21"/>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20583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4" grpId="0" animBg="1"/>
      <p:bldP spid="15" grpId="0" animBg="1"/>
      <p:bldP spid="16" grpId="0" animBg="1"/>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917" y="-80406"/>
            <a:ext cx="7125113" cy="924475"/>
          </a:xfrm>
        </p:spPr>
        <p:txBody>
          <a:bodyPr/>
          <a:lstStyle/>
          <a:p>
            <a:pPr algn="ctr"/>
            <a:r>
              <a:rPr lang="fa-IR" smtClean="0">
                <a:cs typeface="2  Esfehan" pitchFamily="2" charset="-78"/>
              </a:rPr>
              <a:t>جانمایی فضاها در طبقات</a:t>
            </a:r>
            <a:endParaRPr lang="en-US">
              <a:cs typeface="2  Esfehan" pitchFamily="2" charset="-78"/>
            </a:endParaRPr>
          </a:p>
        </p:txBody>
      </p:sp>
      <p:sp>
        <p:nvSpPr>
          <p:cNvPr id="4" name="Rounded Rectangle 3"/>
          <p:cNvSpPr/>
          <p:nvPr/>
        </p:nvSpPr>
        <p:spPr>
          <a:xfrm>
            <a:off x="3563888" y="4541191"/>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ورودی اصلی</a:t>
            </a:r>
            <a:endParaRPr lang="en-US">
              <a:cs typeface="2  Lotus" pitchFamily="2" charset="-78"/>
            </a:endParaRPr>
          </a:p>
        </p:txBody>
      </p:sp>
      <p:sp>
        <p:nvSpPr>
          <p:cNvPr id="5" name="Rounded Rectangle 4"/>
          <p:cNvSpPr/>
          <p:nvPr/>
        </p:nvSpPr>
        <p:spPr>
          <a:xfrm>
            <a:off x="2474925" y="454413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اورژانس</a:t>
            </a:r>
            <a:endParaRPr lang="en-US">
              <a:cs typeface="2  Lotus" pitchFamily="2" charset="-78"/>
            </a:endParaRPr>
          </a:p>
        </p:txBody>
      </p:sp>
      <p:sp>
        <p:nvSpPr>
          <p:cNvPr id="6" name="Rounded Rectangle 5"/>
          <p:cNvSpPr/>
          <p:nvPr/>
        </p:nvSpPr>
        <p:spPr>
          <a:xfrm>
            <a:off x="1394805" y="4541191"/>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داروخانه</a:t>
            </a:r>
            <a:endParaRPr lang="en-US">
              <a:cs typeface="2  Lotus" pitchFamily="2" charset="-78"/>
            </a:endParaRPr>
          </a:p>
        </p:txBody>
      </p:sp>
      <p:sp>
        <p:nvSpPr>
          <p:cNvPr id="7" name="Rounded Rectangle 6"/>
          <p:cNvSpPr/>
          <p:nvPr/>
        </p:nvSpPr>
        <p:spPr>
          <a:xfrm>
            <a:off x="4644008" y="454413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لابی ورودی</a:t>
            </a:r>
            <a:endParaRPr lang="en-US">
              <a:cs typeface="2  Lotus" pitchFamily="2" charset="-78"/>
            </a:endParaRPr>
          </a:p>
        </p:txBody>
      </p:sp>
      <p:sp>
        <p:nvSpPr>
          <p:cNvPr id="8" name="Rounded Rectangle 7"/>
          <p:cNvSpPr/>
          <p:nvPr/>
        </p:nvSpPr>
        <p:spPr>
          <a:xfrm>
            <a:off x="5724128" y="454413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لابی انتظار</a:t>
            </a:r>
            <a:endParaRPr lang="en-US">
              <a:cs typeface="2  Lotus" pitchFamily="2" charset="-78"/>
            </a:endParaRPr>
          </a:p>
        </p:txBody>
      </p:sp>
      <p:sp>
        <p:nvSpPr>
          <p:cNvPr id="9" name="Rounded Rectangle 8"/>
          <p:cNvSpPr/>
          <p:nvPr/>
        </p:nvSpPr>
        <p:spPr>
          <a:xfrm>
            <a:off x="6804248" y="454413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اداری</a:t>
            </a:r>
            <a:endParaRPr lang="en-US">
              <a:cs typeface="2  Lotus" pitchFamily="2" charset="-78"/>
            </a:endParaRPr>
          </a:p>
        </p:txBody>
      </p:sp>
      <p:cxnSp>
        <p:nvCxnSpPr>
          <p:cNvPr id="11" name="Straight Connector 10"/>
          <p:cNvCxnSpPr/>
          <p:nvPr/>
        </p:nvCxnSpPr>
        <p:spPr>
          <a:xfrm flipV="1">
            <a:off x="7876743" y="5229200"/>
            <a:ext cx="1160646" cy="2948"/>
          </a:xfrm>
          <a:prstGeom prst="line">
            <a:avLst/>
          </a:prstGeom>
        </p:spPr>
        <p:style>
          <a:lnRef idx="1">
            <a:schemeClr val="accent4"/>
          </a:lnRef>
          <a:fillRef idx="2">
            <a:schemeClr val="accent4"/>
          </a:fillRef>
          <a:effectRef idx="1">
            <a:schemeClr val="accent4"/>
          </a:effectRef>
          <a:fontRef idx="minor">
            <a:schemeClr val="dk1"/>
          </a:fontRef>
        </p:style>
      </p:cxnSp>
      <p:cxnSp>
        <p:nvCxnSpPr>
          <p:cNvPr id="13" name="Straight Connector 12"/>
          <p:cNvCxnSpPr/>
          <p:nvPr/>
        </p:nvCxnSpPr>
        <p:spPr>
          <a:xfrm flipV="1">
            <a:off x="-18293" y="5218626"/>
            <a:ext cx="1160646" cy="2948"/>
          </a:xfrm>
          <a:prstGeom prst="line">
            <a:avLst/>
          </a:prstGeom>
        </p:spPr>
        <p:style>
          <a:lnRef idx="3">
            <a:schemeClr val="dk1"/>
          </a:lnRef>
          <a:fillRef idx="0">
            <a:schemeClr val="dk1"/>
          </a:fillRef>
          <a:effectRef idx="2">
            <a:schemeClr val="dk1"/>
          </a:effectRef>
          <a:fontRef idx="minor">
            <a:schemeClr val="tx1"/>
          </a:fontRef>
        </p:style>
      </p:cxnSp>
      <p:sp>
        <p:nvSpPr>
          <p:cNvPr id="14" name="Rounded Rectangle 13"/>
          <p:cNvSpPr/>
          <p:nvPr/>
        </p:nvSpPr>
        <p:spPr>
          <a:xfrm>
            <a:off x="2483768" y="5916922"/>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رادیولوژی</a:t>
            </a:r>
            <a:endParaRPr lang="en-US">
              <a:cs typeface="2  Lotus" pitchFamily="2" charset="-78"/>
            </a:endParaRPr>
          </a:p>
        </p:txBody>
      </p:sp>
      <p:sp>
        <p:nvSpPr>
          <p:cNvPr id="17" name="Up-Down Arrow 16"/>
          <p:cNvSpPr/>
          <p:nvPr/>
        </p:nvSpPr>
        <p:spPr>
          <a:xfrm>
            <a:off x="2742768" y="5261271"/>
            <a:ext cx="484632" cy="714680"/>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ounded Rectangle 17"/>
          <p:cNvSpPr/>
          <p:nvPr/>
        </p:nvSpPr>
        <p:spPr>
          <a:xfrm>
            <a:off x="3594697" y="5909343"/>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رختشوی</a:t>
            </a:r>
          </a:p>
          <a:p>
            <a:pPr algn="ctr"/>
            <a:r>
              <a:rPr lang="fa-IR" smtClean="0">
                <a:cs typeface="2  Lotus" pitchFamily="2" charset="-78"/>
              </a:rPr>
              <a:t>خانه</a:t>
            </a:r>
            <a:endParaRPr lang="en-US">
              <a:cs typeface="2  Lotus" pitchFamily="2" charset="-78"/>
            </a:endParaRPr>
          </a:p>
        </p:txBody>
      </p:sp>
      <p:sp>
        <p:nvSpPr>
          <p:cNvPr id="19" name="Rounded Rectangle 18"/>
          <p:cNvSpPr/>
          <p:nvPr/>
        </p:nvSpPr>
        <p:spPr>
          <a:xfrm>
            <a:off x="4644008" y="5910917"/>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انبار مرکزی</a:t>
            </a:r>
            <a:endParaRPr lang="en-US">
              <a:cs typeface="2  Lotus" pitchFamily="2" charset="-78"/>
            </a:endParaRPr>
          </a:p>
        </p:txBody>
      </p:sp>
      <p:sp>
        <p:nvSpPr>
          <p:cNvPr id="20" name="Rounded Rectangle 19"/>
          <p:cNvSpPr/>
          <p:nvPr/>
        </p:nvSpPr>
        <p:spPr>
          <a:xfrm>
            <a:off x="5724128" y="5910917"/>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انبارکثیف</a:t>
            </a:r>
            <a:endParaRPr lang="en-US">
              <a:cs typeface="2  Lotus" pitchFamily="2" charset="-78"/>
            </a:endParaRPr>
          </a:p>
        </p:txBody>
      </p:sp>
      <p:sp>
        <p:nvSpPr>
          <p:cNvPr id="21" name="Rounded Rectangle 20"/>
          <p:cNvSpPr/>
          <p:nvPr/>
        </p:nvSpPr>
        <p:spPr>
          <a:xfrm>
            <a:off x="6823478" y="5909343"/>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انبار تمیز</a:t>
            </a:r>
            <a:endParaRPr lang="en-US">
              <a:cs typeface="2  Lotus" pitchFamily="2" charset="-78"/>
            </a:endParaRPr>
          </a:p>
        </p:txBody>
      </p:sp>
      <p:sp>
        <p:nvSpPr>
          <p:cNvPr id="22" name="Rounded Rectangle 21"/>
          <p:cNvSpPr/>
          <p:nvPr/>
        </p:nvSpPr>
        <p:spPr>
          <a:xfrm>
            <a:off x="1394805" y="5909343"/>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تاسیسات</a:t>
            </a:r>
            <a:endParaRPr lang="en-US">
              <a:cs typeface="2  Lotus" pitchFamily="2" charset="-78"/>
            </a:endParaRPr>
          </a:p>
        </p:txBody>
      </p:sp>
      <p:sp>
        <p:nvSpPr>
          <p:cNvPr id="23" name="Rounded Rectangle 22"/>
          <p:cNvSpPr/>
          <p:nvPr/>
        </p:nvSpPr>
        <p:spPr>
          <a:xfrm>
            <a:off x="2474925" y="310937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بستری موقت</a:t>
            </a:r>
            <a:endParaRPr lang="en-US">
              <a:cs typeface="2  Lotus" pitchFamily="2" charset="-78"/>
            </a:endParaRPr>
          </a:p>
        </p:txBody>
      </p:sp>
      <p:sp>
        <p:nvSpPr>
          <p:cNvPr id="24" name="Up-Down Arrow 23"/>
          <p:cNvSpPr/>
          <p:nvPr/>
        </p:nvSpPr>
        <p:spPr>
          <a:xfrm>
            <a:off x="2742768" y="3826511"/>
            <a:ext cx="484632" cy="714680"/>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Rounded Rectangle 24"/>
          <p:cNvSpPr/>
          <p:nvPr/>
        </p:nvSpPr>
        <p:spPr>
          <a:xfrm>
            <a:off x="3563888" y="3106431"/>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آزمایشگاه</a:t>
            </a:r>
            <a:endParaRPr lang="en-US">
              <a:cs typeface="2  Lotus" pitchFamily="2" charset="-78"/>
            </a:endParaRPr>
          </a:p>
        </p:txBody>
      </p:sp>
      <p:sp>
        <p:nvSpPr>
          <p:cNvPr id="27" name="Rounded Rectangle 26"/>
          <p:cNvSpPr/>
          <p:nvPr/>
        </p:nvSpPr>
        <p:spPr>
          <a:xfrm>
            <a:off x="5184068" y="3106431"/>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بانک خون</a:t>
            </a:r>
            <a:endParaRPr lang="en-US">
              <a:cs typeface="2  Lotus" pitchFamily="2" charset="-78"/>
            </a:endParaRPr>
          </a:p>
        </p:txBody>
      </p:sp>
      <p:sp>
        <p:nvSpPr>
          <p:cNvPr id="28" name="Left-Right Arrow 27"/>
          <p:cNvSpPr/>
          <p:nvPr/>
        </p:nvSpPr>
        <p:spPr>
          <a:xfrm>
            <a:off x="4606505" y="3286451"/>
            <a:ext cx="577563" cy="36004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Rounded Rectangle 28"/>
          <p:cNvSpPr/>
          <p:nvPr/>
        </p:nvSpPr>
        <p:spPr>
          <a:xfrm>
            <a:off x="3555045" y="209291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تخصص ها</a:t>
            </a:r>
            <a:endParaRPr lang="en-US">
              <a:cs typeface="2  Lotus" pitchFamily="2" charset="-78"/>
            </a:endParaRPr>
          </a:p>
        </p:txBody>
      </p:sp>
      <p:sp>
        <p:nvSpPr>
          <p:cNvPr id="30" name="Rounded Rectangle 29"/>
          <p:cNvSpPr/>
          <p:nvPr/>
        </p:nvSpPr>
        <p:spPr>
          <a:xfrm>
            <a:off x="3583118" y="1123344"/>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معاونت</a:t>
            </a:r>
            <a:endParaRPr lang="en-US">
              <a:cs typeface="2  Lotus" pitchFamily="2" charset="-78"/>
            </a:endParaRPr>
          </a:p>
        </p:txBody>
      </p:sp>
      <p:sp>
        <p:nvSpPr>
          <p:cNvPr id="32" name="Rounded Rectangle 31"/>
          <p:cNvSpPr/>
          <p:nvPr/>
        </p:nvSpPr>
        <p:spPr>
          <a:xfrm>
            <a:off x="2483768" y="1123344"/>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کنفرانس</a:t>
            </a:r>
            <a:endParaRPr lang="en-US">
              <a:cs typeface="2  Lotus" pitchFamily="2" charset="-78"/>
            </a:endParaRPr>
          </a:p>
        </p:txBody>
      </p:sp>
      <p:sp>
        <p:nvSpPr>
          <p:cNvPr id="33" name="Rounded Rectangle 32"/>
          <p:cNvSpPr/>
          <p:nvPr/>
        </p:nvSpPr>
        <p:spPr>
          <a:xfrm>
            <a:off x="4663238" y="111425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مدیریت</a:t>
            </a:r>
            <a:endParaRPr lang="en-US">
              <a:cs typeface="2  Lotus" pitchFamily="2" charset="-78"/>
            </a:endParaRPr>
          </a:p>
        </p:txBody>
      </p:sp>
      <p:sp>
        <p:nvSpPr>
          <p:cNvPr id="34" name="Rounded Rectangle 33"/>
          <p:cNvSpPr/>
          <p:nvPr/>
        </p:nvSpPr>
        <p:spPr>
          <a:xfrm>
            <a:off x="5743358" y="111425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غذا خوری</a:t>
            </a:r>
            <a:endParaRPr lang="en-US">
              <a:cs typeface="2  Lotus" pitchFamily="2" charset="-78"/>
            </a:endParaRPr>
          </a:p>
        </p:txBody>
      </p:sp>
      <p:sp>
        <p:nvSpPr>
          <p:cNvPr id="36" name="Rounded Rectangle 35"/>
          <p:cNvSpPr/>
          <p:nvPr/>
        </p:nvSpPr>
        <p:spPr>
          <a:xfrm>
            <a:off x="6823478" y="111425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استراحت پرسنل</a:t>
            </a:r>
            <a:endParaRPr lang="en-US">
              <a:cs typeface="2  Lotus" pitchFamily="2" charset="-78"/>
            </a:endParaRPr>
          </a:p>
        </p:txBody>
      </p:sp>
      <p:sp>
        <p:nvSpPr>
          <p:cNvPr id="37" name="TextBox 36"/>
          <p:cNvSpPr txBox="1"/>
          <p:nvPr/>
        </p:nvSpPr>
        <p:spPr>
          <a:xfrm>
            <a:off x="7884368" y="1128148"/>
            <a:ext cx="1008112" cy="646331"/>
          </a:xfrm>
          <a:prstGeom prst="rect">
            <a:avLst/>
          </a:prstGeom>
          <a:noFill/>
        </p:spPr>
        <p:txBody>
          <a:bodyPr wrap="square" rtlCol="0">
            <a:spAutoFit/>
          </a:bodyPr>
          <a:lstStyle/>
          <a:p>
            <a:pPr algn="ctr"/>
            <a:r>
              <a:rPr lang="fa-IR" sz="3600" smtClean="0">
                <a:cs typeface="2  Lotus" pitchFamily="2" charset="-78"/>
              </a:rPr>
              <a:t>سوم</a:t>
            </a:r>
            <a:endParaRPr lang="en-US" sz="3600">
              <a:cs typeface="2  Lotus" pitchFamily="2" charset="-78"/>
            </a:endParaRPr>
          </a:p>
        </p:txBody>
      </p:sp>
      <p:sp>
        <p:nvSpPr>
          <p:cNvPr id="38" name="TextBox 37"/>
          <p:cNvSpPr txBox="1"/>
          <p:nvPr/>
        </p:nvSpPr>
        <p:spPr>
          <a:xfrm>
            <a:off x="7884368" y="2039465"/>
            <a:ext cx="1008112" cy="646331"/>
          </a:xfrm>
          <a:prstGeom prst="rect">
            <a:avLst/>
          </a:prstGeom>
          <a:noFill/>
        </p:spPr>
        <p:txBody>
          <a:bodyPr wrap="square" rtlCol="0">
            <a:spAutoFit/>
          </a:bodyPr>
          <a:lstStyle/>
          <a:p>
            <a:pPr algn="ctr"/>
            <a:r>
              <a:rPr lang="fa-IR" sz="3600" smtClean="0">
                <a:cs typeface="2  Lotus" pitchFamily="2" charset="-78"/>
              </a:rPr>
              <a:t>دوم</a:t>
            </a:r>
            <a:endParaRPr lang="en-US" sz="3600">
              <a:cs typeface="2  Lotus" pitchFamily="2" charset="-78"/>
            </a:endParaRPr>
          </a:p>
        </p:txBody>
      </p:sp>
      <p:sp>
        <p:nvSpPr>
          <p:cNvPr id="39" name="TextBox 38"/>
          <p:cNvSpPr txBox="1"/>
          <p:nvPr/>
        </p:nvSpPr>
        <p:spPr>
          <a:xfrm>
            <a:off x="7884368" y="2968089"/>
            <a:ext cx="1008112" cy="646331"/>
          </a:xfrm>
          <a:prstGeom prst="rect">
            <a:avLst/>
          </a:prstGeom>
          <a:noFill/>
        </p:spPr>
        <p:txBody>
          <a:bodyPr wrap="square" rtlCol="0">
            <a:spAutoFit/>
          </a:bodyPr>
          <a:lstStyle/>
          <a:p>
            <a:pPr algn="ctr"/>
            <a:r>
              <a:rPr lang="fa-IR" sz="3600" smtClean="0">
                <a:cs typeface="2  Lotus" pitchFamily="2" charset="-78"/>
              </a:rPr>
              <a:t>اول</a:t>
            </a:r>
            <a:endParaRPr lang="en-US" sz="3600">
              <a:cs typeface="2  Lotus" pitchFamily="2" charset="-78"/>
            </a:endParaRPr>
          </a:p>
        </p:txBody>
      </p:sp>
      <p:sp>
        <p:nvSpPr>
          <p:cNvPr id="40" name="TextBox 39"/>
          <p:cNvSpPr txBox="1"/>
          <p:nvPr/>
        </p:nvSpPr>
        <p:spPr>
          <a:xfrm>
            <a:off x="7919906" y="4509120"/>
            <a:ext cx="1008112" cy="523220"/>
          </a:xfrm>
          <a:prstGeom prst="rect">
            <a:avLst/>
          </a:prstGeom>
          <a:noFill/>
        </p:spPr>
        <p:txBody>
          <a:bodyPr wrap="square" rtlCol="0">
            <a:spAutoFit/>
          </a:bodyPr>
          <a:lstStyle/>
          <a:p>
            <a:pPr algn="ctr"/>
            <a:r>
              <a:rPr lang="fa-IR" sz="2800" smtClean="0">
                <a:cs typeface="2  Lotus" pitchFamily="2" charset="-78"/>
              </a:rPr>
              <a:t>همکف</a:t>
            </a:r>
            <a:endParaRPr lang="en-US" sz="2800">
              <a:cs typeface="2  Lotus" pitchFamily="2" charset="-78"/>
            </a:endParaRPr>
          </a:p>
        </p:txBody>
      </p:sp>
      <p:sp>
        <p:nvSpPr>
          <p:cNvPr id="41" name="TextBox 40"/>
          <p:cNvSpPr txBox="1"/>
          <p:nvPr/>
        </p:nvSpPr>
        <p:spPr>
          <a:xfrm>
            <a:off x="7887087" y="5761832"/>
            <a:ext cx="1008112" cy="954107"/>
          </a:xfrm>
          <a:prstGeom prst="rect">
            <a:avLst/>
          </a:prstGeom>
          <a:noFill/>
        </p:spPr>
        <p:txBody>
          <a:bodyPr wrap="square" rtlCol="0">
            <a:spAutoFit/>
          </a:bodyPr>
          <a:lstStyle/>
          <a:p>
            <a:pPr algn="ctr"/>
            <a:r>
              <a:rPr lang="fa-IR" sz="2800" smtClean="0">
                <a:cs typeface="2  Lotus" pitchFamily="2" charset="-78"/>
              </a:rPr>
              <a:t>زیر</a:t>
            </a:r>
          </a:p>
          <a:p>
            <a:pPr algn="ctr"/>
            <a:r>
              <a:rPr lang="fa-IR" sz="2800" smtClean="0">
                <a:cs typeface="2  Lotus" pitchFamily="2" charset="-78"/>
              </a:rPr>
              <a:t>زمین</a:t>
            </a:r>
            <a:endParaRPr lang="en-US" sz="2800">
              <a:cs typeface="2  Lotus" pitchFamily="2" charset="-78"/>
            </a:endParaRPr>
          </a:p>
        </p:txBody>
      </p:sp>
      <p:sp>
        <p:nvSpPr>
          <p:cNvPr id="35" name="Rounded Rectangle 34"/>
          <p:cNvSpPr/>
          <p:nvPr/>
        </p:nvSpPr>
        <p:spPr>
          <a:xfrm>
            <a:off x="314685" y="4541191"/>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سرویس بهداشتی</a:t>
            </a:r>
            <a:endParaRPr lang="en-US">
              <a:cs typeface="2  Lotus" pitchFamily="2" charset="-78"/>
            </a:endParaRPr>
          </a:p>
        </p:txBody>
      </p:sp>
      <p:sp>
        <p:nvSpPr>
          <p:cNvPr id="42" name="Rounded Rectangle 41"/>
          <p:cNvSpPr/>
          <p:nvPr/>
        </p:nvSpPr>
        <p:spPr>
          <a:xfrm>
            <a:off x="314685" y="5910917"/>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سرویس بهداشتی</a:t>
            </a:r>
            <a:endParaRPr lang="en-US">
              <a:cs typeface="2  Lotus" pitchFamily="2" charset="-78"/>
            </a:endParaRPr>
          </a:p>
        </p:txBody>
      </p:sp>
      <p:sp>
        <p:nvSpPr>
          <p:cNvPr id="43" name="Rounded Rectangle 42"/>
          <p:cNvSpPr/>
          <p:nvPr/>
        </p:nvSpPr>
        <p:spPr>
          <a:xfrm>
            <a:off x="314685" y="3109379"/>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سرویس بهداشتی</a:t>
            </a:r>
            <a:endParaRPr lang="en-US">
              <a:cs typeface="2  Lotus" pitchFamily="2" charset="-78"/>
            </a:endParaRPr>
          </a:p>
        </p:txBody>
      </p:sp>
      <p:sp>
        <p:nvSpPr>
          <p:cNvPr id="44" name="Rounded Rectangle 43"/>
          <p:cNvSpPr/>
          <p:nvPr/>
        </p:nvSpPr>
        <p:spPr>
          <a:xfrm>
            <a:off x="314685" y="1128148"/>
            <a:ext cx="1080120"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mtClean="0">
                <a:cs typeface="2  Lotus" pitchFamily="2" charset="-78"/>
              </a:rPr>
              <a:t>سرویس بهداشتی</a:t>
            </a:r>
            <a:endParaRPr lang="en-US">
              <a:cs typeface="2  Lotus" pitchFamily="2" charset="-78"/>
            </a:endParaRPr>
          </a:p>
        </p:txBody>
      </p:sp>
    </p:spTree>
    <p:extLst>
      <p:ext uri="{BB962C8B-B14F-4D97-AF65-F5344CB8AC3E}">
        <p14:creationId xmlns:p14="http://schemas.microsoft.com/office/powerpoint/2010/main" val="42429431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2  Esfehan" pitchFamily="2" charset="-78"/>
              </a:rPr>
              <a:t>نکات قابل توجه در جانمایی فضاها</a:t>
            </a:r>
            <a:endParaRPr lang="en-US">
              <a:cs typeface="2  Esfehan" pitchFamily="2" charset="-78"/>
            </a:endParaRPr>
          </a:p>
        </p:txBody>
      </p:sp>
      <p:sp>
        <p:nvSpPr>
          <p:cNvPr id="3" name="Content Placeholder 2"/>
          <p:cNvSpPr>
            <a:spLocks noGrp="1"/>
          </p:cNvSpPr>
          <p:nvPr>
            <p:ph idx="1"/>
          </p:nvPr>
        </p:nvSpPr>
        <p:spPr/>
        <p:txBody>
          <a:bodyPr>
            <a:noAutofit/>
          </a:bodyPr>
          <a:lstStyle/>
          <a:p>
            <a:pPr algn="r" rtl="1"/>
            <a:endParaRPr lang="fa-IR" sz="2800" b="1" smtClean="0">
              <a:cs typeface="2  Kamran" pitchFamily="2" charset="-78"/>
            </a:endParaRPr>
          </a:p>
          <a:p>
            <a:pPr algn="r" rtl="1"/>
            <a:r>
              <a:rPr lang="fa-IR" sz="2800" b="1" smtClean="0">
                <a:cs typeface="2  Kamran" pitchFamily="2" charset="-78"/>
              </a:rPr>
              <a:t>بهتر است سه ورودی (در طبقه همکف)برای درمانگاه در نظر بگیریم  که شامل:ورودی اصلی،ورودی اداری،ورودی اورژانس می شود</a:t>
            </a:r>
          </a:p>
          <a:p>
            <a:pPr algn="r" rtl="1"/>
            <a:r>
              <a:rPr lang="fa-IR" sz="2800" b="1" smtClean="0">
                <a:cs typeface="2  Kamran" pitchFamily="2" charset="-78"/>
              </a:rPr>
              <a:t>سرویس بهداشتی در هر طبقه برای پرسنل و مراجعین تکرار شود</a:t>
            </a:r>
          </a:p>
          <a:p>
            <a:pPr algn="r" rtl="1"/>
            <a:r>
              <a:rPr lang="fa-IR" sz="2800" b="1" smtClean="0">
                <a:cs typeface="2  Kamran" pitchFamily="2" charset="-78"/>
              </a:rPr>
              <a:t>قسمت رادیولوژی زیر قسمت اورژانس و بستری بالای اورژانس باشد و این سه فضا با یک آسانسور جداگانه به هم مرتبط شوند</a:t>
            </a:r>
          </a:p>
          <a:p>
            <a:pPr algn="r" rtl="1"/>
            <a:r>
              <a:rPr lang="fa-IR" sz="2800" b="1" smtClean="0">
                <a:cs typeface="2  Kamran" pitchFamily="2" charset="-78"/>
              </a:rPr>
              <a:t>پارکینگ در فضای باز طراحی شود اما یک رمپ در زیر زمین برای خالی کردن بار در انبار در نظر گرفته شود</a:t>
            </a:r>
          </a:p>
          <a:p>
            <a:pPr algn="r" rtl="1"/>
            <a:r>
              <a:rPr lang="fa-IR" sz="2800" b="1" smtClean="0">
                <a:cs typeface="2  Kamran" pitchFamily="2" charset="-78"/>
              </a:rPr>
              <a:t>بانک خون و آزمایشگاه مجاور هم طراحی شوند</a:t>
            </a:r>
          </a:p>
          <a:p>
            <a:pPr algn="r" rtl="1"/>
            <a:endParaRPr lang="en-US" sz="2800" b="1">
              <a:cs typeface="2  Kamran" pitchFamily="2" charset="-78"/>
            </a:endParaRPr>
          </a:p>
        </p:txBody>
      </p:sp>
    </p:spTree>
    <p:extLst>
      <p:ext uri="{BB962C8B-B14F-4D97-AF65-F5344CB8AC3E}">
        <p14:creationId xmlns:p14="http://schemas.microsoft.com/office/powerpoint/2010/main" val="36851233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14414" y="571480"/>
            <a:ext cx="6858000" cy="5262979"/>
          </a:xfrm>
          <a:prstGeom prst="rect">
            <a:avLst/>
          </a:prstGeom>
          <a:noFill/>
        </p:spPr>
        <p:txBody>
          <a:bodyPr wrap="square" rtlCol="0">
            <a:spAutoFit/>
          </a:bodyPr>
          <a:lstStyle/>
          <a:p>
            <a:pPr algn="r" rtl="1">
              <a:lnSpc>
                <a:spcPct val="150000"/>
              </a:lnSpc>
            </a:pPr>
            <a:r>
              <a:rPr lang="fa-IR" sz="2800" b="1" dirty="0" smtClean="0">
                <a:effectLst>
                  <a:outerShdw blurRad="38100" dist="38100" dir="2700000" algn="tl">
                    <a:srgbClr val="000000">
                      <a:alpha val="43137"/>
                    </a:srgbClr>
                  </a:outerShdw>
                </a:effectLst>
                <a:latin typeface="Arial" pitchFamily="34" charset="0"/>
                <a:ea typeface="Times New Roman" pitchFamily="18" charset="0"/>
                <a:cs typeface="2  Kamran" pitchFamily="2" charset="-78"/>
              </a:rPr>
              <a:t>دیاگرام :</a:t>
            </a:r>
          </a:p>
          <a:p>
            <a:pPr algn="r" rtl="1">
              <a:lnSpc>
                <a:spcPct val="150000"/>
              </a:lnSpc>
            </a:pPr>
            <a:r>
              <a:rPr lang="fa-IR" sz="2800" b="1" dirty="0" smtClean="0">
                <a:latin typeface="Arial" pitchFamily="34" charset="0"/>
                <a:ea typeface="Times New Roman" pitchFamily="18" charset="0"/>
                <a:cs typeface="2  Kamran" pitchFamily="2" charset="-78"/>
              </a:rPr>
              <a:t>1- بخش خدمات</a:t>
            </a:r>
          </a:p>
          <a:p>
            <a:pPr algn="r" rtl="1">
              <a:lnSpc>
                <a:spcPct val="150000"/>
              </a:lnSpc>
            </a:pPr>
            <a:r>
              <a:rPr lang="fa-IR" sz="2800" b="1" dirty="0" smtClean="0">
                <a:latin typeface="Arial" pitchFamily="34" charset="0"/>
                <a:ea typeface="Times New Roman" pitchFamily="18" charset="0"/>
                <a:cs typeface="2  Kamran" pitchFamily="2" charset="-78"/>
              </a:rPr>
              <a:t>2-قسمت معاینه پزشکی</a:t>
            </a:r>
          </a:p>
          <a:p>
            <a:pPr algn="r" rtl="1">
              <a:lnSpc>
                <a:spcPct val="150000"/>
              </a:lnSpc>
            </a:pPr>
            <a:r>
              <a:rPr lang="fa-IR" sz="2800" b="1" dirty="0" smtClean="0">
                <a:latin typeface="Arial" pitchFamily="34" charset="0"/>
                <a:ea typeface="Times New Roman" pitchFamily="18" charset="0"/>
                <a:cs typeface="2  Kamran" pitchFamily="2" charset="-78"/>
              </a:rPr>
              <a:t>3- قسمت بیماران</a:t>
            </a:r>
          </a:p>
          <a:p>
            <a:pPr algn="r" rtl="1">
              <a:lnSpc>
                <a:spcPct val="150000"/>
              </a:lnSpc>
            </a:pPr>
            <a:r>
              <a:rPr lang="fa-IR" sz="2800" b="1" dirty="0" smtClean="0">
                <a:latin typeface="Arial" pitchFamily="34" charset="0"/>
                <a:ea typeface="Times New Roman" pitchFamily="18" charset="0"/>
                <a:cs typeface="2  Kamran" pitchFamily="2" charset="-78"/>
              </a:rPr>
              <a:t>4- قسمت اداری</a:t>
            </a:r>
          </a:p>
          <a:p>
            <a:pPr algn="r" rtl="1">
              <a:lnSpc>
                <a:spcPct val="150000"/>
              </a:lnSpc>
            </a:pPr>
            <a:r>
              <a:rPr lang="fa-IR" sz="2800" b="1" dirty="0" smtClean="0">
                <a:latin typeface="Arial" pitchFamily="34" charset="0"/>
                <a:ea typeface="Times New Roman" pitchFamily="18" charset="0"/>
                <a:cs typeface="2  Kamran" pitchFamily="2" charset="-78"/>
              </a:rPr>
              <a:t>5- قسمت عمومی</a:t>
            </a:r>
          </a:p>
          <a:p>
            <a:pPr algn="r" rtl="1">
              <a:lnSpc>
                <a:spcPct val="150000"/>
              </a:lnSpc>
            </a:pPr>
            <a:r>
              <a:rPr lang="fa-IR" sz="2800" b="1" dirty="0" smtClean="0">
                <a:latin typeface="Arial" pitchFamily="34" charset="0"/>
                <a:ea typeface="Times New Roman" pitchFamily="18" charset="0"/>
                <a:cs typeface="2  Kamran" pitchFamily="2" charset="-78"/>
              </a:rPr>
              <a:t>6-قسمت های خصوصی پرسنل و پزشکان</a:t>
            </a:r>
          </a:p>
          <a:p>
            <a:pPr algn="r" rtl="1">
              <a:lnSpc>
                <a:spcPct val="150000"/>
              </a:lnSpc>
            </a:pPr>
            <a:r>
              <a:rPr lang="fa-IR" sz="2800" b="1" dirty="0" smtClean="0">
                <a:latin typeface="Arial" pitchFamily="34" charset="0"/>
                <a:ea typeface="Times New Roman" pitchFamily="18" charset="0"/>
                <a:cs typeface="2  Kamran" pitchFamily="2" charset="-78"/>
              </a:rPr>
              <a:t>7-قسمت اورژانس</a:t>
            </a:r>
            <a:endParaRPr lang="en-US" sz="2800" b="1" dirty="0">
              <a:latin typeface="Arial" pitchFamily="34" charset="0"/>
              <a:ea typeface="Times New Roman" pitchFamily="18" charset="0"/>
              <a:cs typeface="2  Kamran" pitchFamily="2" charset="-78"/>
            </a:endParaRPr>
          </a:p>
        </p:txBody>
      </p:sp>
    </p:spTree>
    <p:extLst>
      <p:ext uri="{BB962C8B-B14F-4D97-AF65-F5344CB8AC3E}">
        <p14:creationId xmlns:p14="http://schemas.microsoft.com/office/powerpoint/2010/main" val="36469022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000100" y="928670"/>
            <a:ext cx="6934200" cy="4419600"/>
            <a:chOff x="838200" y="1143000"/>
            <a:chExt cx="6934200" cy="4419600"/>
          </a:xfrm>
          <a:solidFill>
            <a:srgbClr val="92D050"/>
          </a:solidFill>
          <a:scene3d>
            <a:camera prst="orthographicFront">
              <a:rot lat="0" lon="0" rev="0"/>
            </a:camera>
            <a:lightRig rig="contrasting" dir="t">
              <a:rot lat="0" lon="0" rev="1500000"/>
            </a:lightRig>
          </a:scene3d>
        </p:grpSpPr>
        <p:sp>
          <p:nvSpPr>
            <p:cNvPr id="3" name="Rectangle 2"/>
            <p:cNvSpPr/>
            <p:nvPr/>
          </p:nvSpPr>
          <p:spPr>
            <a:xfrm>
              <a:off x="3657600" y="2895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1- خدمات</a:t>
              </a:r>
              <a:endParaRPr lang="en-US" sz="2000" dirty="0">
                <a:cs typeface="2  Lotus" pitchFamily="2" charset="-78"/>
              </a:endParaRPr>
            </a:p>
          </p:txBody>
        </p:sp>
        <p:sp>
          <p:nvSpPr>
            <p:cNvPr id="4" name="Rectangle 3"/>
            <p:cNvSpPr/>
            <p:nvPr/>
          </p:nvSpPr>
          <p:spPr>
            <a:xfrm>
              <a:off x="2362200" y="47244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رختکن و اتاق خدمه</a:t>
              </a:r>
              <a:endParaRPr lang="en-US" sz="2000" dirty="0">
                <a:cs typeface="2  Lotus" pitchFamily="2" charset="-78"/>
              </a:endParaRPr>
            </a:p>
          </p:txBody>
        </p:sp>
        <p:sp>
          <p:nvSpPr>
            <p:cNvPr id="5" name="Rectangle 4"/>
            <p:cNvSpPr/>
            <p:nvPr/>
          </p:nvSpPr>
          <p:spPr>
            <a:xfrm>
              <a:off x="838200" y="3657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انبار تمیز</a:t>
              </a:r>
              <a:endParaRPr lang="en-US" sz="2000" dirty="0">
                <a:cs typeface="2  Lotus" pitchFamily="2" charset="-78"/>
              </a:endParaRPr>
            </a:p>
          </p:txBody>
        </p:sp>
        <p:sp>
          <p:nvSpPr>
            <p:cNvPr id="6" name="Rectangle 5"/>
            <p:cNvSpPr/>
            <p:nvPr/>
          </p:nvSpPr>
          <p:spPr>
            <a:xfrm>
              <a:off x="838200" y="2209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انبار کثیف</a:t>
              </a:r>
              <a:endParaRPr lang="en-US" sz="2000" dirty="0">
                <a:cs typeface="2  Lotus" pitchFamily="2" charset="-78"/>
              </a:endParaRPr>
            </a:p>
          </p:txBody>
        </p:sp>
        <p:sp>
          <p:nvSpPr>
            <p:cNvPr id="7" name="Rectangle 6"/>
            <p:cNvSpPr/>
            <p:nvPr/>
          </p:nvSpPr>
          <p:spPr>
            <a:xfrm>
              <a:off x="25908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رختکن خانم ها</a:t>
              </a:r>
              <a:endParaRPr lang="en-US" sz="2000" dirty="0">
                <a:cs typeface="2  Lotus" pitchFamily="2" charset="-78"/>
              </a:endParaRPr>
            </a:p>
          </p:txBody>
        </p:sp>
        <p:sp>
          <p:nvSpPr>
            <p:cNvPr id="8" name="Rectangle 7"/>
            <p:cNvSpPr/>
            <p:nvPr/>
          </p:nvSpPr>
          <p:spPr>
            <a:xfrm>
              <a:off x="4876800" y="4800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رختشوی خانه</a:t>
              </a:r>
              <a:endParaRPr lang="en-US" sz="2000" dirty="0">
                <a:cs typeface="2  Lotus" pitchFamily="2" charset="-78"/>
              </a:endParaRPr>
            </a:p>
          </p:txBody>
        </p:sp>
        <p:sp>
          <p:nvSpPr>
            <p:cNvPr id="9" name="Rectangle 8"/>
            <p:cNvSpPr/>
            <p:nvPr/>
          </p:nvSpPr>
          <p:spPr>
            <a:xfrm>
              <a:off x="6324600" y="3733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آبدارخانه</a:t>
              </a:r>
              <a:endParaRPr lang="en-US" sz="2000" dirty="0">
                <a:cs typeface="2  Lotus" pitchFamily="2" charset="-78"/>
              </a:endParaRPr>
            </a:p>
          </p:txBody>
        </p:sp>
        <p:sp>
          <p:nvSpPr>
            <p:cNvPr id="10" name="Rectangle 9"/>
            <p:cNvSpPr/>
            <p:nvPr/>
          </p:nvSpPr>
          <p:spPr>
            <a:xfrm>
              <a:off x="6324600" y="2286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محل تی شو</a:t>
              </a:r>
              <a:endParaRPr lang="en-US" sz="2000" dirty="0">
                <a:cs typeface="2  Lotus" pitchFamily="2" charset="-78"/>
              </a:endParaRPr>
            </a:p>
          </p:txBody>
        </p:sp>
        <p:sp>
          <p:nvSpPr>
            <p:cNvPr id="11" name="Rectangle 10"/>
            <p:cNvSpPr/>
            <p:nvPr/>
          </p:nvSpPr>
          <p:spPr>
            <a:xfrm>
              <a:off x="48006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رختکن آقایان</a:t>
              </a:r>
              <a:endParaRPr lang="en-US" sz="2000" dirty="0">
                <a:cs typeface="2  Lotus" pitchFamily="2" charset="-78"/>
              </a:endParaRPr>
            </a:p>
          </p:txBody>
        </p:sp>
        <p:cxnSp>
          <p:nvCxnSpPr>
            <p:cNvPr id="12" name="Straight Arrow Connector 11"/>
            <p:cNvCxnSpPr/>
            <p:nvPr/>
          </p:nvCxnSpPr>
          <p:spPr>
            <a:xfrm flipH="1" flipV="1">
              <a:off x="40386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482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flipV="1">
              <a:off x="5105400" y="2667000"/>
              <a:ext cx="12192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3581400"/>
              <a:ext cx="381000" cy="1219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81400" y="3657600"/>
              <a:ext cx="609600" cy="1066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p:cNvCxnSpPr>
            <p:nvPr/>
          </p:nvCxnSpPr>
          <p:spPr>
            <a:xfrm>
              <a:off x="2286000" y="2590800"/>
              <a:ext cx="1371600" cy="304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1"/>
            </p:cNvCxnSpPr>
            <p:nvPr/>
          </p:nvCxnSpPr>
          <p:spPr>
            <a:xfrm>
              <a:off x="5105400" y="3657600"/>
              <a:ext cx="12192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62200" y="3581400"/>
              <a:ext cx="12954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rot="10800000" flipV="1">
            <a:off x="5376842" y="2285976"/>
            <a:ext cx="1000132" cy="57150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2" name="Straight Arrow Connector 41"/>
          <p:cNvCxnSpPr/>
          <p:nvPr/>
        </p:nvCxnSpPr>
        <p:spPr>
          <a:xfrm rot="10800000">
            <a:off x="5448280" y="3428984"/>
            <a:ext cx="1000132" cy="50006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4" name="Straight Arrow Connector 43"/>
          <p:cNvCxnSpPr/>
          <p:nvPr/>
        </p:nvCxnSpPr>
        <p:spPr>
          <a:xfrm rot="16200000" flipV="1">
            <a:off x="4614864" y="3529012"/>
            <a:ext cx="942972" cy="102870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6" name="Straight Arrow Connector 45"/>
          <p:cNvCxnSpPr/>
          <p:nvPr/>
        </p:nvCxnSpPr>
        <p:spPr>
          <a:xfrm rot="5400000" flipH="1" flipV="1">
            <a:off x="3417085" y="3512345"/>
            <a:ext cx="866772" cy="98583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8" name="Straight Arrow Connector 47"/>
          <p:cNvCxnSpPr/>
          <p:nvPr/>
        </p:nvCxnSpPr>
        <p:spPr>
          <a:xfrm flipV="1">
            <a:off x="2447884" y="3428984"/>
            <a:ext cx="1143008" cy="35719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1" name="Straight Arrow Connector 50"/>
          <p:cNvCxnSpPr/>
          <p:nvPr/>
        </p:nvCxnSpPr>
        <p:spPr>
          <a:xfrm rot="5400000">
            <a:off x="4662462" y="1785910"/>
            <a:ext cx="785818" cy="78581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p:nvPr/>
        </p:nvCxnSpPr>
        <p:spPr>
          <a:xfrm>
            <a:off x="3305140" y="1785910"/>
            <a:ext cx="1000132" cy="78581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3" name="Straight Arrow Connector 52"/>
          <p:cNvCxnSpPr/>
          <p:nvPr/>
        </p:nvCxnSpPr>
        <p:spPr>
          <a:xfrm>
            <a:off x="2447884" y="2214538"/>
            <a:ext cx="1143008" cy="64294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260300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838200" y="642918"/>
            <a:ext cx="7308842" cy="5429288"/>
            <a:chOff x="838200" y="1143000"/>
            <a:chExt cx="7005687" cy="4419600"/>
          </a:xfrm>
          <a:solidFill>
            <a:srgbClr val="92D050"/>
          </a:solidFill>
          <a:scene3d>
            <a:camera prst="orthographicFront">
              <a:rot lat="0" lon="0" rev="0"/>
            </a:camera>
            <a:lightRig rig="contrasting" dir="t">
              <a:rot lat="0" lon="0" rev="1500000"/>
            </a:lightRig>
          </a:scene3d>
        </p:grpSpPr>
        <p:sp>
          <p:nvSpPr>
            <p:cNvPr id="3" name="Rectangle 2"/>
            <p:cNvSpPr/>
            <p:nvPr/>
          </p:nvSpPr>
          <p:spPr>
            <a:xfrm>
              <a:off x="3657600" y="2895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2- قسمت معاینه پزشکی</a:t>
              </a:r>
              <a:endParaRPr lang="en-US" sz="2000" dirty="0">
                <a:cs typeface="2  Lotus" pitchFamily="2" charset="-78"/>
              </a:endParaRPr>
            </a:p>
          </p:txBody>
        </p:sp>
        <p:sp>
          <p:nvSpPr>
            <p:cNvPr id="4" name="Rectangle 3"/>
            <p:cNvSpPr/>
            <p:nvPr/>
          </p:nvSpPr>
          <p:spPr>
            <a:xfrm>
              <a:off x="1981200" y="4800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رادیولوژی</a:t>
              </a:r>
              <a:endParaRPr lang="en-US" sz="2000" dirty="0">
                <a:cs typeface="2  Lotus" pitchFamily="2" charset="-78"/>
              </a:endParaRPr>
            </a:p>
          </p:txBody>
        </p:sp>
        <p:sp>
          <p:nvSpPr>
            <p:cNvPr id="5" name="Rectangle 4"/>
            <p:cNvSpPr/>
            <p:nvPr/>
          </p:nvSpPr>
          <p:spPr>
            <a:xfrm>
              <a:off x="838200" y="3657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دندانپزشکی</a:t>
              </a:r>
              <a:endParaRPr lang="en-US" sz="2000" dirty="0">
                <a:cs typeface="2  Lotus" pitchFamily="2" charset="-78"/>
              </a:endParaRPr>
            </a:p>
          </p:txBody>
        </p:sp>
        <p:sp>
          <p:nvSpPr>
            <p:cNvPr id="6" name="Rectangle 5"/>
            <p:cNvSpPr/>
            <p:nvPr/>
          </p:nvSpPr>
          <p:spPr>
            <a:xfrm>
              <a:off x="838200" y="27432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مغز و اعصاب</a:t>
              </a:r>
              <a:endParaRPr lang="en-US" sz="2000" dirty="0">
                <a:cs typeface="2  Lotus" pitchFamily="2" charset="-78"/>
              </a:endParaRPr>
            </a:p>
          </p:txBody>
        </p:sp>
        <p:sp>
          <p:nvSpPr>
            <p:cNvPr id="7" name="Rectangle 6"/>
            <p:cNvSpPr/>
            <p:nvPr/>
          </p:nvSpPr>
          <p:spPr>
            <a:xfrm>
              <a:off x="25908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زنان و زایمان</a:t>
              </a:r>
              <a:endParaRPr lang="en-US" sz="2000" dirty="0">
                <a:cs typeface="2  Lotus" pitchFamily="2" charset="-78"/>
              </a:endParaRPr>
            </a:p>
          </p:txBody>
        </p:sp>
        <p:sp>
          <p:nvSpPr>
            <p:cNvPr id="8" name="Rectangle 7"/>
            <p:cNvSpPr/>
            <p:nvPr/>
          </p:nvSpPr>
          <p:spPr>
            <a:xfrm>
              <a:off x="5181600" y="4800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پزشک عمومی</a:t>
              </a:r>
              <a:endParaRPr lang="en-US" sz="2000" dirty="0">
                <a:cs typeface="2  Lotus" pitchFamily="2" charset="-78"/>
              </a:endParaRPr>
            </a:p>
          </p:txBody>
        </p:sp>
        <p:sp>
          <p:nvSpPr>
            <p:cNvPr id="9" name="Rectangle 8"/>
            <p:cNvSpPr/>
            <p:nvPr/>
          </p:nvSpPr>
          <p:spPr>
            <a:xfrm>
              <a:off x="6324600" y="3580041"/>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گوش و حلق و بینی</a:t>
              </a:r>
              <a:endParaRPr lang="en-US" sz="2000" dirty="0">
                <a:cs typeface="2  Lotus" pitchFamily="2" charset="-78"/>
              </a:endParaRPr>
            </a:p>
          </p:txBody>
        </p:sp>
        <p:sp>
          <p:nvSpPr>
            <p:cNvPr id="10" name="Rectangle 9"/>
            <p:cNvSpPr/>
            <p:nvPr/>
          </p:nvSpPr>
          <p:spPr>
            <a:xfrm>
              <a:off x="6396087" y="23622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مخصوص نوار قلب و اکو</a:t>
              </a:r>
              <a:endParaRPr lang="en-US" sz="2000" dirty="0">
                <a:cs typeface="2  Lotus" pitchFamily="2" charset="-78"/>
              </a:endParaRPr>
            </a:p>
          </p:txBody>
        </p:sp>
        <p:sp>
          <p:nvSpPr>
            <p:cNvPr id="11" name="Rectangle 10"/>
            <p:cNvSpPr/>
            <p:nvPr/>
          </p:nvSpPr>
          <p:spPr>
            <a:xfrm>
              <a:off x="48006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ارتوپدی</a:t>
              </a:r>
              <a:endParaRPr lang="en-US" sz="2000" dirty="0">
                <a:cs typeface="2  Lotus" pitchFamily="2" charset="-78"/>
              </a:endParaRPr>
            </a:p>
          </p:txBody>
        </p:sp>
        <p:cxnSp>
          <p:nvCxnSpPr>
            <p:cNvPr id="12" name="Straight Arrow Connector 11"/>
            <p:cNvCxnSpPr/>
            <p:nvPr/>
          </p:nvCxnSpPr>
          <p:spPr>
            <a:xfrm flipH="1" flipV="1">
              <a:off x="40386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p:nvPr/>
          </p:nvCxnSpPr>
          <p:spPr>
            <a:xfrm flipV="1">
              <a:off x="46482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endCxn id="10" idx="1"/>
            </p:cNvCxnSpPr>
            <p:nvPr/>
          </p:nvCxnSpPr>
          <p:spPr>
            <a:xfrm flipV="1">
              <a:off x="5176886" y="2743200"/>
              <a:ext cx="12192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a:off x="4724400" y="3657600"/>
              <a:ext cx="762000" cy="11430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p:nvPr/>
          </p:nvCxnSpPr>
          <p:spPr>
            <a:xfrm flipV="1">
              <a:off x="3429000" y="3657600"/>
              <a:ext cx="762000" cy="11430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6" idx="3"/>
            </p:cNvCxnSpPr>
            <p:nvPr/>
          </p:nvCxnSpPr>
          <p:spPr>
            <a:xfrm>
              <a:off x="2286000" y="3124200"/>
              <a:ext cx="13716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endCxn id="9" idx="1"/>
            </p:cNvCxnSpPr>
            <p:nvPr/>
          </p:nvCxnSpPr>
          <p:spPr>
            <a:xfrm>
              <a:off x="5105400" y="3503842"/>
              <a:ext cx="12192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flipV="1">
              <a:off x="2362200" y="3581400"/>
              <a:ext cx="12954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sp>
          <p:nvSpPr>
            <p:cNvPr id="21" name="Rectangle 20"/>
            <p:cNvSpPr/>
            <p:nvPr/>
          </p:nvSpPr>
          <p:spPr>
            <a:xfrm>
              <a:off x="838200" y="1828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چشم پزشکی</a:t>
              </a:r>
              <a:endParaRPr lang="en-US" sz="2000" dirty="0">
                <a:cs typeface="2  Lotus" pitchFamily="2" charset="-78"/>
              </a:endParaRPr>
            </a:p>
          </p:txBody>
        </p:sp>
        <p:cxnSp>
          <p:nvCxnSpPr>
            <p:cNvPr id="22" name="Straight Arrow Connector 21"/>
            <p:cNvCxnSpPr>
              <a:stCxn id="21" idx="3"/>
            </p:cNvCxnSpPr>
            <p:nvPr/>
          </p:nvCxnSpPr>
          <p:spPr>
            <a:xfrm>
              <a:off x="2286000" y="2209800"/>
              <a:ext cx="1371600" cy="685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flipV="1">
              <a:off x="5105400" y="2362200"/>
              <a:ext cx="1219200" cy="5334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sp>
          <p:nvSpPr>
            <p:cNvPr id="24" name="Rectangle 23"/>
            <p:cNvSpPr/>
            <p:nvPr/>
          </p:nvSpPr>
          <p:spPr>
            <a:xfrm>
              <a:off x="3581400" y="4800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عمومی اطفال</a:t>
              </a:r>
              <a:endParaRPr lang="en-US" sz="2000" dirty="0">
                <a:cs typeface="2  Lotus" pitchFamily="2" charset="-78"/>
              </a:endParaRPr>
            </a:p>
          </p:txBody>
        </p:sp>
        <p:cxnSp>
          <p:nvCxnSpPr>
            <p:cNvPr id="25" name="Straight Arrow Connector 24"/>
            <p:cNvCxnSpPr/>
            <p:nvPr/>
          </p:nvCxnSpPr>
          <p:spPr>
            <a:xfrm>
              <a:off x="4419600" y="3657600"/>
              <a:ext cx="0" cy="11430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2">
              <a:schemeClr val="accent4"/>
            </a:lnRef>
            <a:fillRef idx="0">
              <a:schemeClr val="accent4"/>
            </a:fillRef>
            <a:effectRef idx="1">
              <a:schemeClr val="accent4"/>
            </a:effectRef>
            <a:fontRef idx="minor">
              <a:schemeClr val="tx1"/>
            </a:fontRef>
          </p:style>
        </p:cxnSp>
      </p:grpSp>
      <p:cxnSp>
        <p:nvCxnSpPr>
          <p:cNvPr id="43" name="Straight Arrow Connector 42"/>
          <p:cNvCxnSpPr/>
          <p:nvPr/>
        </p:nvCxnSpPr>
        <p:spPr>
          <a:xfrm rot="10800000" flipV="1">
            <a:off x="2428860" y="3786190"/>
            <a:ext cx="1285884" cy="35719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5" name="Straight Arrow Connector 44"/>
          <p:cNvCxnSpPr/>
          <p:nvPr/>
        </p:nvCxnSpPr>
        <p:spPr>
          <a:xfrm rot="10800000" flipV="1">
            <a:off x="3000364" y="4000504"/>
            <a:ext cx="1000132" cy="92869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0" name="Straight Arrow Connector 49"/>
          <p:cNvCxnSpPr/>
          <p:nvPr/>
        </p:nvCxnSpPr>
        <p:spPr>
          <a:xfrm rot="16200000" flipH="1">
            <a:off x="3428992" y="1714488"/>
            <a:ext cx="928694" cy="92869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1" name="Straight Arrow Connector 50"/>
          <p:cNvCxnSpPr/>
          <p:nvPr/>
        </p:nvCxnSpPr>
        <p:spPr>
          <a:xfrm rot="5400000">
            <a:off x="4679157" y="1750207"/>
            <a:ext cx="928694" cy="85725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3" name="Straight Arrow Connector 52"/>
          <p:cNvCxnSpPr/>
          <p:nvPr/>
        </p:nvCxnSpPr>
        <p:spPr>
          <a:xfrm>
            <a:off x="2428860" y="2071678"/>
            <a:ext cx="1214446" cy="78581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p:nvPr/>
        </p:nvCxnSpPr>
        <p:spPr>
          <a:xfrm flipV="1">
            <a:off x="5429256" y="2870967"/>
            <a:ext cx="1143008" cy="7143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5" name="Straight Arrow Connector 54"/>
          <p:cNvCxnSpPr/>
          <p:nvPr/>
        </p:nvCxnSpPr>
        <p:spPr>
          <a:xfrm rot="10800000">
            <a:off x="2500298" y="3214686"/>
            <a:ext cx="1143008" cy="14287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p:nvPr/>
        </p:nvCxnSpPr>
        <p:spPr>
          <a:xfrm>
            <a:off x="5483102" y="3679033"/>
            <a:ext cx="1071570" cy="57150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p:nvPr/>
        </p:nvCxnSpPr>
        <p:spPr>
          <a:xfrm rot="16200000" flipH="1">
            <a:off x="4964909" y="4036223"/>
            <a:ext cx="928694" cy="85725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8" name="Straight Arrow Connector 57"/>
          <p:cNvCxnSpPr/>
          <p:nvPr/>
        </p:nvCxnSpPr>
        <p:spPr>
          <a:xfrm rot="5400000">
            <a:off x="3857620" y="4572008"/>
            <a:ext cx="1143008"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9235708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42910" y="571480"/>
            <a:ext cx="7429552" cy="5572164"/>
            <a:chOff x="838200" y="1143000"/>
            <a:chExt cx="6934200" cy="4343400"/>
          </a:xfrm>
          <a:solidFill>
            <a:srgbClr val="92D050"/>
          </a:solidFill>
          <a:scene3d>
            <a:camera prst="orthographicFront">
              <a:rot lat="0" lon="0" rev="0"/>
            </a:camera>
            <a:lightRig rig="contrasting" dir="t">
              <a:rot lat="0" lon="0" rev="1500000"/>
            </a:lightRig>
          </a:scene3d>
        </p:grpSpPr>
        <p:sp>
          <p:nvSpPr>
            <p:cNvPr id="3" name="Rectangle 2"/>
            <p:cNvSpPr/>
            <p:nvPr/>
          </p:nvSpPr>
          <p:spPr>
            <a:xfrm>
              <a:off x="3581400" y="2895600"/>
              <a:ext cx="15240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3- قسمت بیماران</a:t>
              </a:r>
              <a:endParaRPr lang="en-US" sz="2000" dirty="0">
                <a:cs typeface="2  Lotus" pitchFamily="2" charset="-78"/>
              </a:endParaRPr>
            </a:p>
          </p:txBody>
        </p:sp>
        <p:sp>
          <p:nvSpPr>
            <p:cNvPr id="4" name="Rectangle 3"/>
            <p:cNvSpPr/>
            <p:nvPr/>
          </p:nvSpPr>
          <p:spPr>
            <a:xfrm>
              <a:off x="1905000" y="47244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بستری آقایان</a:t>
              </a:r>
              <a:endParaRPr lang="en-US" sz="2000" dirty="0">
                <a:cs typeface="2  Lotus" pitchFamily="2" charset="-78"/>
              </a:endParaRPr>
            </a:p>
          </p:txBody>
        </p:sp>
        <p:sp>
          <p:nvSpPr>
            <p:cNvPr id="5" name="Rectangle 4"/>
            <p:cNvSpPr/>
            <p:nvPr/>
          </p:nvSpPr>
          <p:spPr>
            <a:xfrm>
              <a:off x="838200" y="3657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بستری بانوان</a:t>
              </a:r>
              <a:endParaRPr lang="en-US" sz="2000" dirty="0">
                <a:cs typeface="2  Lotus" pitchFamily="2" charset="-78"/>
              </a:endParaRPr>
            </a:p>
          </p:txBody>
        </p:sp>
        <p:sp>
          <p:nvSpPr>
            <p:cNvPr id="6" name="Rectangle 5"/>
            <p:cNvSpPr/>
            <p:nvPr/>
          </p:nvSpPr>
          <p:spPr>
            <a:xfrm>
              <a:off x="838200" y="2209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سویس بهداشتی بانوان</a:t>
              </a:r>
              <a:endParaRPr lang="en-US" sz="2000" dirty="0">
                <a:cs typeface="2  Lotus" pitchFamily="2" charset="-78"/>
              </a:endParaRPr>
            </a:p>
          </p:txBody>
        </p:sp>
        <p:sp>
          <p:nvSpPr>
            <p:cNvPr id="7" name="Rectangle 6"/>
            <p:cNvSpPr/>
            <p:nvPr/>
          </p:nvSpPr>
          <p:spPr>
            <a:xfrm>
              <a:off x="25908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تزریقات بانوان</a:t>
              </a:r>
              <a:endParaRPr lang="en-US" sz="2000" dirty="0">
                <a:cs typeface="2  Lotus" pitchFamily="2" charset="-78"/>
              </a:endParaRPr>
            </a:p>
          </p:txBody>
        </p:sp>
        <p:sp>
          <p:nvSpPr>
            <p:cNvPr id="8" name="Rectangle 7"/>
            <p:cNvSpPr/>
            <p:nvPr/>
          </p:nvSpPr>
          <p:spPr>
            <a:xfrm>
              <a:off x="5181600" y="47244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آزمایشگاه</a:t>
              </a:r>
              <a:endParaRPr lang="en-US" sz="2000" dirty="0">
                <a:cs typeface="2  Lotus" pitchFamily="2" charset="-78"/>
              </a:endParaRPr>
            </a:p>
          </p:txBody>
        </p:sp>
        <p:sp>
          <p:nvSpPr>
            <p:cNvPr id="9" name="Rectangle 8"/>
            <p:cNvSpPr/>
            <p:nvPr/>
          </p:nvSpPr>
          <p:spPr>
            <a:xfrm>
              <a:off x="6324600" y="3733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مدیریت</a:t>
              </a:r>
              <a:endParaRPr lang="en-US" sz="2000" dirty="0">
                <a:cs typeface="2  Lotus" pitchFamily="2" charset="-78"/>
              </a:endParaRPr>
            </a:p>
          </p:txBody>
        </p:sp>
        <p:sp>
          <p:nvSpPr>
            <p:cNvPr id="10" name="Rectangle 9"/>
            <p:cNvSpPr/>
            <p:nvPr/>
          </p:nvSpPr>
          <p:spPr>
            <a:xfrm>
              <a:off x="6324600" y="2286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سرویس بهداشتی آقایان</a:t>
              </a:r>
              <a:endParaRPr lang="en-US" sz="2000" dirty="0">
                <a:cs typeface="2  Lotus" pitchFamily="2" charset="-78"/>
              </a:endParaRPr>
            </a:p>
          </p:txBody>
        </p:sp>
        <p:sp>
          <p:nvSpPr>
            <p:cNvPr id="11" name="Rectangle 10"/>
            <p:cNvSpPr/>
            <p:nvPr/>
          </p:nvSpPr>
          <p:spPr>
            <a:xfrm>
              <a:off x="48006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تزریقات آقایان</a:t>
              </a:r>
              <a:endParaRPr lang="en-US" sz="2000" dirty="0">
                <a:cs typeface="2  Lotus" pitchFamily="2" charset="-78"/>
              </a:endParaRPr>
            </a:p>
          </p:txBody>
        </p:sp>
        <p:cxnSp>
          <p:nvCxnSpPr>
            <p:cNvPr id="12" name="Straight Arrow Connector 11"/>
            <p:cNvCxnSpPr/>
            <p:nvPr/>
          </p:nvCxnSpPr>
          <p:spPr>
            <a:xfrm flipH="1" flipV="1">
              <a:off x="40386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482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flipV="1">
              <a:off x="5105400" y="2667000"/>
              <a:ext cx="12192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24400" y="3657600"/>
              <a:ext cx="914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95600" y="3657600"/>
              <a:ext cx="1143000" cy="1066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p:cNvCxnSpPr>
            <p:nvPr/>
          </p:nvCxnSpPr>
          <p:spPr>
            <a:xfrm>
              <a:off x="2286000" y="2590800"/>
              <a:ext cx="1371600" cy="304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1"/>
            </p:cNvCxnSpPr>
            <p:nvPr/>
          </p:nvCxnSpPr>
          <p:spPr>
            <a:xfrm>
              <a:off x="5105400" y="3657600"/>
              <a:ext cx="12192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62200" y="3581400"/>
              <a:ext cx="12954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05200" y="47244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پرستاران</a:t>
              </a:r>
              <a:endParaRPr lang="en-US" sz="2000" dirty="0">
                <a:cs typeface="2  Lotus" pitchFamily="2" charset="-78"/>
              </a:endParaRPr>
            </a:p>
          </p:txBody>
        </p:sp>
        <p:cxnSp>
          <p:nvCxnSpPr>
            <p:cNvPr id="21" name="Straight Arrow Connector 20"/>
            <p:cNvCxnSpPr>
              <a:stCxn id="3" idx="2"/>
            </p:cNvCxnSpPr>
            <p:nvPr/>
          </p:nvCxnSpPr>
          <p:spPr>
            <a:xfrm>
              <a:off x="4343400" y="3657600"/>
              <a:ext cx="76200" cy="1066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16200000" flipH="1">
            <a:off x="3250397" y="1678769"/>
            <a:ext cx="1071570" cy="100013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p:nvPr/>
        </p:nvCxnSpPr>
        <p:spPr>
          <a:xfrm rot="5400000">
            <a:off x="4500562" y="1643050"/>
            <a:ext cx="1071570" cy="107157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p:nvPr/>
        </p:nvCxnSpPr>
        <p:spPr>
          <a:xfrm rot="10800000" flipV="1">
            <a:off x="5357818" y="2571744"/>
            <a:ext cx="1000132" cy="21431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p:nvPr/>
        </p:nvCxnSpPr>
        <p:spPr>
          <a:xfrm>
            <a:off x="2214546" y="2357430"/>
            <a:ext cx="1214446" cy="42862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p:nvPr/>
        </p:nvCxnSpPr>
        <p:spPr>
          <a:xfrm flipV="1">
            <a:off x="2285984" y="3143248"/>
            <a:ext cx="1143008" cy="107157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4" name="Straight Arrow Connector 33"/>
          <p:cNvCxnSpPr/>
          <p:nvPr/>
        </p:nvCxnSpPr>
        <p:spPr>
          <a:xfrm rot="16200000" flipH="1">
            <a:off x="5214942" y="3143248"/>
            <a:ext cx="1214446" cy="107157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p:nvPr/>
        </p:nvCxnSpPr>
        <p:spPr>
          <a:xfrm rot="16200000" flipH="1">
            <a:off x="4929190" y="4000504"/>
            <a:ext cx="1000132" cy="100013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8" name="Straight Arrow Connector 37"/>
          <p:cNvCxnSpPr/>
          <p:nvPr/>
        </p:nvCxnSpPr>
        <p:spPr>
          <a:xfrm rot="10800000" flipV="1">
            <a:off x="2571736" y="4000504"/>
            <a:ext cx="1214446" cy="107157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0" name="Straight Arrow Connector 39"/>
          <p:cNvCxnSpPr/>
          <p:nvPr/>
        </p:nvCxnSpPr>
        <p:spPr>
          <a:xfrm rot="5400000">
            <a:off x="3750463" y="4536289"/>
            <a:ext cx="1071570"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76669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57290" y="500042"/>
            <a:ext cx="6491995" cy="1077218"/>
          </a:xfrm>
          <a:prstGeom prst="rect">
            <a:avLst/>
          </a:prstGeom>
        </p:spPr>
        <p:txBody>
          <a:bodyPr wrap="square">
            <a:spAutoFit/>
          </a:bodyPr>
          <a:lstStyle/>
          <a:p>
            <a:pPr algn="ctr" rtl="1"/>
            <a:r>
              <a:rPr lang="fa-IR" sz="3200" b="1" dirty="0" smtClean="0">
                <a:effectLst>
                  <a:outerShdw blurRad="38100" dist="38100" dir="2700000" algn="tl">
                    <a:srgbClr val="000000">
                      <a:alpha val="43137"/>
                    </a:srgbClr>
                  </a:outerShdw>
                </a:effectLst>
                <a:latin typeface="B Zar"/>
                <a:cs typeface="2  Esfehan" pitchFamily="2" charset="-78"/>
              </a:rPr>
              <a:t>اشکال ساختمانی  درمانگاه بیماران  سرپایی</a:t>
            </a:r>
            <a:endParaRPr lang="en-GB" sz="3200" dirty="0">
              <a:effectLst>
                <a:outerShdw blurRad="38100" dist="38100" dir="2700000" algn="tl">
                  <a:srgbClr val="000000">
                    <a:alpha val="43137"/>
                  </a:srgbClr>
                </a:outerShdw>
              </a:effectLst>
              <a:latin typeface="B Zar"/>
              <a:cs typeface="2  Esfehan" pitchFamily="2" charset="-78"/>
            </a:endParaRPr>
          </a:p>
        </p:txBody>
      </p:sp>
      <p:sp>
        <p:nvSpPr>
          <p:cNvPr id="19457" name="Rectangle 1"/>
          <p:cNvSpPr>
            <a:spLocks noChangeArrowheads="1"/>
          </p:cNvSpPr>
          <p:nvPr/>
        </p:nvSpPr>
        <p:spPr bwMode="auto">
          <a:xfrm>
            <a:off x="428596" y="2146646"/>
            <a:ext cx="792961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محل درمان بیماران  سرپایی  دارای اهمیت  ویژه ای است. جداسازی  مسیر بیماران سرپایی  و بیماران بستری شونده باید در اوائل برنامه ریزی مد نظر قرار گیرد. با این حال راه دسترسی  به دپارتمانهای پرتو ایکس و جراحی بایستی نزدیک  باشد. امور مربوط  به بیماران سرپایی هر روز مهمتر می شوند. بنابراین به اتاق های انتظار بزرگتر و  اتاقهای  درمان بیشتری نیاز است.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3939324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785786" y="1285860"/>
            <a:ext cx="7377138" cy="3638568"/>
            <a:chOff x="838200" y="2209800"/>
            <a:chExt cx="6934200" cy="2286000"/>
          </a:xfrm>
          <a:solidFill>
            <a:srgbClr val="92D050"/>
          </a:solidFill>
          <a:scene3d>
            <a:camera prst="orthographicFront">
              <a:rot lat="0" lon="0" rev="0"/>
            </a:camera>
            <a:lightRig rig="contrasting" dir="t">
              <a:rot lat="0" lon="0" rev="1500000"/>
            </a:lightRig>
          </a:scene3d>
        </p:grpSpPr>
        <p:sp>
          <p:nvSpPr>
            <p:cNvPr id="3" name="Rectangle 2"/>
            <p:cNvSpPr/>
            <p:nvPr/>
          </p:nvSpPr>
          <p:spPr>
            <a:xfrm>
              <a:off x="3657600" y="2895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4- قسمت اداری</a:t>
              </a:r>
              <a:endParaRPr lang="en-US" sz="2000" dirty="0">
                <a:cs typeface="2  Lotus" pitchFamily="2" charset="-78"/>
              </a:endParaRPr>
            </a:p>
          </p:txBody>
        </p:sp>
        <p:sp>
          <p:nvSpPr>
            <p:cNvPr id="4" name="Rectangle 3"/>
            <p:cNvSpPr/>
            <p:nvPr/>
          </p:nvSpPr>
          <p:spPr>
            <a:xfrm>
              <a:off x="838200" y="3657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بایگانی</a:t>
              </a:r>
              <a:endParaRPr lang="en-US" sz="2000" dirty="0">
                <a:cs typeface="2  Lotus" pitchFamily="2" charset="-78"/>
              </a:endParaRPr>
            </a:p>
          </p:txBody>
        </p:sp>
        <p:sp>
          <p:nvSpPr>
            <p:cNvPr id="5" name="Rectangle 4"/>
            <p:cNvSpPr/>
            <p:nvPr/>
          </p:nvSpPr>
          <p:spPr>
            <a:xfrm>
              <a:off x="838200" y="2209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حسابداری</a:t>
              </a:r>
              <a:endParaRPr lang="en-US" sz="2000" dirty="0">
                <a:cs typeface="2  Lotus" pitchFamily="2" charset="-78"/>
              </a:endParaRPr>
            </a:p>
          </p:txBody>
        </p:sp>
        <p:sp>
          <p:nvSpPr>
            <p:cNvPr id="6" name="Rectangle 5"/>
            <p:cNvSpPr/>
            <p:nvPr/>
          </p:nvSpPr>
          <p:spPr>
            <a:xfrm>
              <a:off x="6324600" y="3733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پذیرش</a:t>
              </a:r>
              <a:endParaRPr lang="en-US" sz="2000" dirty="0">
                <a:cs typeface="2  Lotus" pitchFamily="2" charset="-78"/>
              </a:endParaRPr>
            </a:p>
          </p:txBody>
        </p:sp>
        <p:sp>
          <p:nvSpPr>
            <p:cNvPr id="7" name="Rectangle 6"/>
            <p:cNvSpPr/>
            <p:nvPr/>
          </p:nvSpPr>
          <p:spPr>
            <a:xfrm>
              <a:off x="6324600" y="2286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نگهبانی</a:t>
              </a:r>
              <a:endParaRPr lang="en-US" sz="2000" dirty="0">
                <a:cs typeface="2  Lotus" pitchFamily="2" charset="-78"/>
              </a:endParaRPr>
            </a:p>
          </p:txBody>
        </p:sp>
        <p:cxnSp>
          <p:nvCxnSpPr>
            <p:cNvPr id="8" name="Straight Arrow Connector 7"/>
            <p:cNvCxnSpPr>
              <a:endCxn id="7" idx="1"/>
            </p:cNvCxnSpPr>
            <p:nvPr/>
          </p:nvCxnSpPr>
          <p:spPr>
            <a:xfrm flipV="1">
              <a:off x="5105400" y="2667000"/>
              <a:ext cx="12192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2286000" y="2590800"/>
              <a:ext cx="1371600" cy="304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1"/>
            </p:cNvCxnSpPr>
            <p:nvPr/>
          </p:nvCxnSpPr>
          <p:spPr>
            <a:xfrm>
              <a:off x="5105400" y="3657600"/>
              <a:ext cx="12192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3581400"/>
              <a:ext cx="12954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2357422" y="1785926"/>
            <a:ext cx="1285884" cy="100013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rot="10800000" flipV="1">
            <a:off x="2428860" y="3000372"/>
            <a:ext cx="1214446" cy="114300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1" name="Straight Arrow Connector 20"/>
          <p:cNvCxnSpPr/>
          <p:nvPr/>
        </p:nvCxnSpPr>
        <p:spPr>
          <a:xfrm rot="10800000" flipV="1">
            <a:off x="5429256" y="1928802"/>
            <a:ext cx="1071570" cy="100013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rot="16200000" flipH="1">
            <a:off x="5322099" y="3107529"/>
            <a:ext cx="1214446" cy="114300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37364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714348" y="642918"/>
            <a:ext cx="7272366" cy="5205434"/>
            <a:chOff x="838200" y="1143000"/>
            <a:chExt cx="6934200" cy="4419600"/>
          </a:xfrm>
          <a:solidFill>
            <a:srgbClr val="92D050"/>
          </a:solidFill>
          <a:scene3d>
            <a:camera prst="orthographicFront">
              <a:rot lat="0" lon="0" rev="0"/>
            </a:camera>
            <a:lightRig rig="contrasting" dir="t">
              <a:rot lat="0" lon="0" rev="1500000"/>
            </a:lightRig>
          </a:scene3d>
        </p:grpSpPr>
        <p:sp>
          <p:nvSpPr>
            <p:cNvPr id="3" name="Rectangle 2"/>
            <p:cNvSpPr/>
            <p:nvPr/>
          </p:nvSpPr>
          <p:spPr>
            <a:xfrm>
              <a:off x="3657600" y="2895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5-قسمت عمومی</a:t>
              </a:r>
              <a:endParaRPr lang="en-US" sz="2000" dirty="0">
                <a:cs typeface="2  Lotus" pitchFamily="2" charset="-78"/>
              </a:endParaRPr>
            </a:p>
          </p:txBody>
        </p:sp>
        <p:sp>
          <p:nvSpPr>
            <p:cNvPr id="4" name="Rectangle 3"/>
            <p:cNvSpPr/>
            <p:nvPr/>
          </p:nvSpPr>
          <p:spPr>
            <a:xfrm>
              <a:off x="2362200" y="47244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نمازخانه</a:t>
              </a:r>
              <a:endParaRPr lang="en-US" sz="2000" dirty="0">
                <a:cs typeface="2  Lotus" pitchFamily="2" charset="-78"/>
              </a:endParaRPr>
            </a:p>
          </p:txBody>
        </p:sp>
        <p:sp>
          <p:nvSpPr>
            <p:cNvPr id="5" name="Rectangle 4"/>
            <p:cNvSpPr/>
            <p:nvPr/>
          </p:nvSpPr>
          <p:spPr>
            <a:xfrm>
              <a:off x="838200" y="3657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مکان استراحت</a:t>
              </a:r>
              <a:endParaRPr lang="en-US" sz="2000" dirty="0">
                <a:cs typeface="2  Lotus" pitchFamily="2" charset="-78"/>
              </a:endParaRPr>
            </a:p>
          </p:txBody>
        </p:sp>
        <p:sp>
          <p:nvSpPr>
            <p:cNvPr id="6" name="Rectangle 5"/>
            <p:cNvSpPr/>
            <p:nvPr/>
          </p:nvSpPr>
          <p:spPr>
            <a:xfrm>
              <a:off x="838200" y="2209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سرویس بهداشتی بانوان</a:t>
              </a:r>
              <a:endParaRPr lang="en-US" sz="2000" dirty="0">
                <a:cs typeface="2  Lotus" pitchFamily="2" charset="-78"/>
              </a:endParaRPr>
            </a:p>
          </p:txBody>
        </p:sp>
        <p:sp>
          <p:nvSpPr>
            <p:cNvPr id="7" name="Rectangle 6"/>
            <p:cNvSpPr/>
            <p:nvPr/>
          </p:nvSpPr>
          <p:spPr>
            <a:xfrm>
              <a:off x="25908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داروخانه</a:t>
              </a:r>
              <a:endParaRPr lang="en-US" sz="2000" dirty="0">
                <a:cs typeface="2  Lotus" pitchFamily="2" charset="-78"/>
              </a:endParaRPr>
            </a:p>
          </p:txBody>
        </p:sp>
        <p:sp>
          <p:nvSpPr>
            <p:cNvPr id="8" name="Rectangle 7"/>
            <p:cNvSpPr/>
            <p:nvPr/>
          </p:nvSpPr>
          <p:spPr>
            <a:xfrm>
              <a:off x="4876800" y="4800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معاونت درمانگاه</a:t>
              </a:r>
              <a:endParaRPr lang="en-US" sz="2000" dirty="0">
                <a:cs typeface="2  Lotus" pitchFamily="2" charset="-78"/>
              </a:endParaRPr>
            </a:p>
          </p:txBody>
        </p:sp>
        <p:sp>
          <p:nvSpPr>
            <p:cNvPr id="9" name="Rectangle 8"/>
            <p:cNvSpPr/>
            <p:nvPr/>
          </p:nvSpPr>
          <p:spPr>
            <a:xfrm>
              <a:off x="6324600" y="3733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مدیریت درمانگاه</a:t>
              </a:r>
              <a:endParaRPr lang="en-US" sz="2000" dirty="0">
                <a:cs typeface="2  Lotus" pitchFamily="2" charset="-78"/>
              </a:endParaRPr>
            </a:p>
          </p:txBody>
        </p:sp>
        <p:sp>
          <p:nvSpPr>
            <p:cNvPr id="10" name="Rectangle 9"/>
            <p:cNvSpPr/>
            <p:nvPr/>
          </p:nvSpPr>
          <p:spPr>
            <a:xfrm>
              <a:off x="6324600" y="2286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سرویس بهداشتی آقایان</a:t>
              </a:r>
              <a:endParaRPr lang="en-US" sz="2000" dirty="0">
                <a:cs typeface="2  Lotus" pitchFamily="2" charset="-78"/>
              </a:endParaRPr>
            </a:p>
          </p:txBody>
        </p:sp>
        <p:sp>
          <p:nvSpPr>
            <p:cNvPr id="11" name="Rectangle 10"/>
            <p:cNvSpPr/>
            <p:nvPr/>
          </p:nvSpPr>
          <p:spPr>
            <a:xfrm>
              <a:off x="4800600" y="1143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بوفه</a:t>
              </a:r>
              <a:endParaRPr lang="en-US" sz="2000" dirty="0">
                <a:cs typeface="2  Lotus" pitchFamily="2" charset="-78"/>
              </a:endParaRPr>
            </a:p>
          </p:txBody>
        </p:sp>
        <p:cxnSp>
          <p:nvCxnSpPr>
            <p:cNvPr id="12" name="Straight Arrow Connector 11"/>
            <p:cNvCxnSpPr/>
            <p:nvPr/>
          </p:nvCxnSpPr>
          <p:spPr>
            <a:xfrm flipH="1" flipV="1">
              <a:off x="40386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48200" y="1905000"/>
              <a:ext cx="152400" cy="990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flipV="1">
              <a:off x="5105400" y="2667000"/>
              <a:ext cx="12192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3581400"/>
              <a:ext cx="381000" cy="1219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81400" y="3657600"/>
              <a:ext cx="609600" cy="1066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p:cNvCxnSpPr>
            <p:nvPr/>
          </p:nvCxnSpPr>
          <p:spPr>
            <a:xfrm>
              <a:off x="2286000" y="2590800"/>
              <a:ext cx="1371600" cy="304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1"/>
            </p:cNvCxnSpPr>
            <p:nvPr/>
          </p:nvCxnSpPr>
          <p:spPr>
            <a:xfrm>
              <a:off x="5105400" y="3657600"/>
              <a:ext cx="12192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62200" y="3581400"/>
              <a:ext cx="12954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rot="10800000" flipV="1">
            <a:off x="4429124" y="1643050"/>
            <a:ext cx="1143008" cy="92869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3071802" y="1571612"/>
            <a:ext cx="1143008" cy="100013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p:nvPr/>
        </p:nvCxnSpPr>
        <p:spPr>
          <a:xfrm>
            <a:off x="2285984" y="2214554"/>
            <a:ext cx="1214446" cy="85725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p:nvPr/>
        </p:nvCxnSpPr>
        <p:spPr>
          <a:xfrm rot="10800000" flipV="1">
            <a:off x="5286380" y="2285992"/>
            <a:ext cx="1000132" cy="78581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p:nvPr/>
        </p:nvCxnSpPr>
        <p:spPr>
          <a:xfrm flipV="1">
            <a:off x="2357422" y="3214686"/>
            <a:ext cx="1143008" cy="85725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p:nvPr/>
        </p:nvCxnSpPr>
        <p:spPr>
          <a:xfrm>
            <a:off x="5357818" y="3214686"/>
            <a:ext cx="1000132" cy="85725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p:nvPr/>
        </p:nvCxnSpPr>
        <p:spPr>
          <a:xfrm>
            <a:off x="4643438" y="3714752"/>
            <a:ext cx="1214446" cy="107157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5" name="Straight Arrow Connector 34"/>
          <p:cNvCxnSpPr/>
          <p:nvPr/>
        </p:nvCxnSpPr>
        <p:spPr>
          <a:xfrm rot="10800000" flipV="1">
            <a:off x="3071802" y="3714752"/>
            <a:ext cx="1285884" cy="107157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69098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1"/>
          <p:cNvGrpSpPr/>
          <p:nvPr/>
        </p:nvGrpSpPr>
        <p:grpSpPr>
          <a:xfrm>
            <a:off x="642910" y="714356"/>
            <a:ext cx="7572428" cy="5286412"/>
            <a:chOff x="762000" y="1219200"/>
            <a:chExt cx="7162800" cy="4343400"/>
          </a:xfrm>
          <a:solidFill>
            <a:srgbClr val="92D050"/>
          </a:solidFill>
          <a:scene3d>
            <a:camera prst="orthographicFront">
              <a:rot lat="0" lon="0" rev="0"/>
            </a:camera>
            <a:lightRig rig="contrasting" dir="t">
              <a:rot lat="0" lon="0" rev="1500000"/>
            </a:lightRig>
          </a:scene3d>
        </p:grpSpPr>
        <p:sp>
          <p:nvSpPr>
            <p:cNvPr id="3" name="Rectangle 2"/>
            <p:cNvSpPr/>
            <p:nvPr/>
          </p:nvSpPr>
          <p:spPr>
            <a:xfrm>
              <a:off x="3352800" y="2895600"/>
              <a:ext cx="20574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6- قسمت های خصوصی پرسنل و پزشکان</a:t>
              </a:r>
              <a:endParaRPr lang="en-US" sz="2000" dirty="0">
                <a:cs typeface="2  Lotus" pitchFamily="2" charset="-78"/>
              </a:endParaRPr>
            </a:p>
          </p:txBody>
        </p:sp>
        <p:sp>
          <p:nvSpPr>
            <p:cNvPr id="4" name="Rectangle 3"/>
            <p:cNvSpPr/>
            <p:nvPr/>
          </p:nvSpPr>
          <p:spPr>
            <a:xfrm>
              <a:off x="2362200" y="47244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انبار</a:t>
              </a:r>
              <a:endParaRPr lang="en-US" sz="2000" dirty="0">
                <a:cs typeface="2  Lotus" pitchFamily="2" charset="-78"/>
              </a:endParaRPr>
            </a:p>
          </p:txBody>
        </p:sp>
        <p:sp>
          <p:nvSpPr>
            <p:cNvPr id="5" name="Rectangle 4"/>
            <p:cNvSpPr/>
            <p:nvPr/>
          </p:nvSpPr>
          <p:spPr>
            <a:xfrm>
              <a:off x="838200" y="3657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سرویس بهداشتی آقایان</a:t>
              </a:r>
              <a:endParaRPr lang="en-US" sz="2000" dirty="0">
                <a:cs typeface="2  Lotus" pitchFamily="2" charset="-78"/>
              </a:endParaRPr>
            </a:p>
          </p:txBody>
        </p:sp>
        <p:sp>
          <p:nvSpPr>
            <p:cNvPr id="6" name="Rectangle 5"/>
            <p:cNvSpPr/>
            <p:nvPr/>
          </p:nvSpPr>
          <p:spPr>
            <a:xfrm>
              <a:off x="762000" y="2209800"/>
              <a:ext cx="1828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استراحت پزشکان و پرسنل آقا</a:t>
              </a:r>
              <a:endParaRPr lang="en-US" sz="2000" dirty="0">
                <a:cs typeface="2  Lotus" pitchFamily="2" charset="-78"/>
              </a:endParaRPr>
            </a:p>
          </p:txBody>
        </p:sp>
        <p:sp>
          <p:nvSpPr>
            <p:cNvPr id="7" name="Rectangle 6"/>
            <p:cNvSpPr/>
            <p:nvPr/>
          </p:nvSpPr>
          <p:spPr>
            <a:xfrm>
              <a:off x="4876800" y="4800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محل سرو غذا</a:t>
              </a:r>
              <a:endParaRPr lang="en-US" sz="2000" dirty="0">
                <a:cs typeface="2  Lotus" pitchFamily="2" charset="-78"/>
              </a:endParaRPr>
            </a:p>
          </p:txBody>
        </p:sp>
        <p:sp>
          <p:nvSpPr>
            <p:cNvPr id="8" name="Rectangle 7"/>
            <p:cNvSpPr/>
            <p:nvPr/>
          </p:nvSpPr>
          <p:spPr>
            <a:xfrm>
              <a:off x="6324600" y="3733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سرویس بهداشتی بانوان</a:t>
              </a:r>
              <a:endParaRPr lang="en-US" sz="2000" dirty="0">
                <a:cs typeface="2  Lotus" pitchFamily="2" charset="-78"/>
              </a:endParaRPr>
            </a:p>
          </p:txBody>
        </p:sp>
        <p:sp>
          <p:nvSpPr>
            <p:cNvPr id="9" name="Rectangle 8"/>
            <p:cNvSpPr/>
            <p:nvPr/>
          </p:nvSpPr>
          <p:spPr>
            <a:xfrm>
              <a:off x="6096000" y="2286000"/>
              <a:ext cx="1828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استراحت پزشکان و پرسنل خانم</a:t>
              </a:r>
              <a:endParaRPr lang="en-US" sz="2000" dirty="0">
                <a:cs typeface="2  Lotus" pitchFamily="2" charset="-78"/>
              </a:endParaRPr>
            </a:p>
          </p:txBody>
        </p:sp>
        <p:sp>
          <p:nvSpPr>
            <p:cNvPr id="10" name="Rectangle 9"/>
            <p:cNvSpPr/>
            <p:nvPr/>
          </p:nvSpPr>
          <p:spPr>
            <a:xfrm>
              <a:off x="3657600" y="12192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کنفرانس</a:t>
              </a:r>
              <a:endParaRPr lang="en-US" sz="2000" dirty="0">
                <a:cs typeface="2  Lotus" pitchFamily="2" charset="-78"/>
              </a:endParaRPr>
            </a:p>
          </p:txBody>
        </p:sp>
        <p:cxnSp>
          <p:nvCxnSpPr>
            <p:cNvPr id="11" name="Straight Arrow Connector 10"/>
            <p:cNvCxnSpPr>
              <a:stCxn id="3" idx="0"/>
              <a:endCxn id="10" idx="2"/>
            </p:cNvCxnSpPr>
            <p:nvPr/>
          </p:nvCxnSpPr>
          <p:spPr>
            <a:xfrm flipV="1">
              <a:off x="4381500" y="1981200"/>
              <a:ext cx="0" cy="9144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1"/>
            </p:cNvCxnSpPr>
            <p:nvPr/>
          </p:nvCxnSpPr>
          <p:spPr>
            <a:xfrm flipV="1">
              <a:off x="5105400" y="2667000"/>
              <a:ext cx="9906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3581400"/>
              <a:ext cx="381000" cy="1219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81400" y="3657600"/>
              <a:ext cx="609600" cy="1066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p:cNvCxnSpPr>
            <p:nvPr/>
          </p:nvCxnSpPr>
          <p:spPr>
            <a:xfrm>
              <a:off x="2590800" y="2590800"/>
              <a:ext cx="1143000" cy="3048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1"/>
            </p:cNvCxnSpPr>
            <p:nvPr/>
          </p:nvCxnSpPr>
          <p:spPr>
            <a:xfrm>
              <a:off x="5105400" y="3657600"/>
              <a:ext cx="12192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362200" y="3581400"/>
              <a:ext cx="12954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rot="5400000">
            <a:off x="3964777" y="2178835"/>
            <a:ext cx="928694"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p:nvPr/>
        </p:nvCxnSpPr>
        <p:spPr>
          <a:xfrm flipV="1">
            <a:off x="2357422" y="3714752"/>
            <a:ext cx="857256" cy="42862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p:nvPr/>
        </p:nvCxnSpPr>
        <p:spPr>
          <a:xfrm>
            <a:off x="5715008" y="3643314"/>
            <a:ext cx="714380" cy="50006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p:nvPr/>
        </p:nvCxnSpPr>
        <p:spPr>
          <a:xfrm rot="10800000" flipV="1">
            <a:off x="5572132" y="2285992"/>
            <a:ext cx="571504" cy="35719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p:nvPr/>
        </p:nvCxnSpPr>
        <p:spPr>
          <a:xfrm>
            <a:off x="2643174" y="2285992"/>
            <a:ext cx="571504" cy="35719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p:nvPr/>
        </p:nvCxnSpPr>
        <p:spPr>
          <a:xfrm rot="5400000">
            <a:off x="3071802" y="3857628"/>
            <a:ext cx="928694" cy="92869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8" name="Straight Arrow Connector 37"/>
          <p:cNvCxnSpPr/>
          <p:nvPr/>
        </p:nvCxnSpPr>
        <p:spPr>
          <a:xfrm rot="16200000" flipH="1">
            <a:off x="4893471" y="3964785"/>
            <a:ext cx="1000132" cy="78581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098109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0"/>
          <p:cNvGrpSpPr/>
          <p:nvPr/>
        </p:nvGrpSpPr>
        <p:grpSpPr>
          <a:xfrm>
            <a:off x="928662" y="1428736"/>
            <a:ext cx="6948510" cy="3781444"/>
            <a:chOff x="838200" y="2209800"/>
            <a:chExt cx="6934200" cy="2286000"/>
          </a:xfrm>
          <a:solidFill>
            <a:srgbClr val="92D050"/>
          </a:solidFill>
          <a:scene3d>
            <a:camera prst="orthographicFront">
              <a:rot lat="0" lon="0" rev="0"/>
            </a:camera>
            <a:lightRig rig="contrasting" dir="t">
              <a:rot lat="0" lon="0" rev="1500000"/>
            </a:lightRig>
          </a:scene3d>
        </p:grpSpPr>
        <p:sp>
          <p:nvSpPr>
            <p:cNvPr id="3" name="Rectangle 2"/>
            <p:cNvSpPr/>
            <p:nvPr/>
          </p:nvSpPr>
          <p:spPr>
            <a:xfrm>
              <a:off x="3429000" y="2895600"/>
              <a:ext cx="1828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7- قسمت اورژانس</a:t>
              </a:r>
              <a:endParaRPr lang="en-US" sz="2000" dirty="0">
                <a:cs typeface="2  Lotus" pitchFamily="2" charset="-78"/>
              </a:endParaRPr>
            </a:p>
          </p:txBody>
        </p:sp>
        <p:sp>
          <p:nvSpPr>
            <p:cNvPr id="4" name="Rectangle 3"/>
            <p:cNvSpPr/>
            <p:nvPr/>
          </p:nvSpPr>
          <p:spPr>
            <a:xfrm>
              <a:off x="838200" y="36576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پرستار</a:t>
              </a:r>
              <a:endParaRPr lang="en-US" sz="2000" dirty="0">
                <a:cs typeface="2  Lotus" pitchFamily="2" charset="-78"/>
              </a:endParaRPr>
            </a:p>
          </p:txBody>
        </p:sp>
        <p:sp>
          <p:nvSpPr>
            <p:cNvPr id="5" name="Rectangle 4"/>
            <p:cNvSpPr/>
            <p:nvPr/>
          </p:nvSpPr>
          <p:spPr>
            <a:xfrm>
              <a:off x="838200" y="2209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ریکاوری</a:t>
              </a:r>
              <a:endParaRPr lang="en-US" sz="2000" dirty="0">
                <a:cs typeface="2  Lotus" pitchFamily="2" charset="-78"/>
              </a:endParaRPr>
            </a:p>
          </p:txBody>
        </p:sp>
        <p:sp>
          <p:nvSpPr>
            <p:cNvPr id="6" name="Rectangle 5"/>
            <p:cNvSpPr/>
            <p:nvPr/>
          </p:nvSpPr>
          <p:spPr>
            <a:xfrm>
              <a:off x="6324600" y="37338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عمل</a:t>
              </a:r>
              <a:endParaRPr lang="en-US" sz="2000" dirty="0">
                <a:cs typeface="2  Lotus" pitchFamily="2" charset="-78"/>
              </a:endParaRPr>
            </a:p>
          </p:txBody>
        </p:sp>
        <p:sp>
          <p:nvSpPr>
            <p:cNvPr id="7" name="Rectangle 6"/>
            <p:cNvSpPr/>
            <p:nvPr/>
          </p:nvSpPr>
          <p:spPr>
            <a:xfrm>
              <a:off x="6324600" y="2286000"/>
              <a:ext cx="1447800" cy="762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000" dirty="0" smtClean="0">
                  <a:cs typeface="2  Lotus" pitchFamily="2" charset="-78"/>
                </a:rPr>
                <a:t>اتاق پزشک</a:t>
              </a:r>
              <a:endParaRPr lang="en-US" sz="2000" dirty="0">
                <a:cs typeface="2  Lotus" pitchFamily="2" charset="-78"/>
              </a:endParaRPr>
            </a:p>
          </p:txBody>
        </p:sp>
        <p:cxnSp>
          <p:nvCxnSpPr>
            <p:cNvPr id="8" name="Straight Arrow Connector 7"/>
            <p:cNvCxnSpPr>
              <a:endCxn id="7" idx="1"/>
            </p:cNvCxnSpPr>
            <p:nvPr/>
          </p:nvCxnSpPr>
          <p:spPr>
            <a:xfrm flipV="1">
              <a:off x="5257800" y="2667000"/>
              <a:ext cx="1066800" cy="2286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2286000" y="2590800"/>
              <a:ext cx="1143000" cy="3810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1"/>
            </p:cNvCxnSpPr>
            <p:nvPr/>
          </p:nvCxnSpPr>
          <p:spPr>
            <a:xfrm>
              <a:off x="5257800" y="3657600"/>
              <a:ext cx="1066800" cy="4572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3657600"/>
              <a:ext cx="1066800" cy="381000"/>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rot="10800000" flipV="1">
            <a:off x="5429256" y="2000240"/>
            <a:ext cx="928694" cy="50006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a:off x="2428860" y="2000240"/>
            <a:ext cx="1000132" cy="500066"/>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flipV="1">
            <a:off x="2500298" y="3929066"/>
            <a:ext cx="928694" cy="57150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a:off x="5357818" y="3929066"/>
            <a:ext cx="1000132" cy="64294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269416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000100" y="500042"/>
            <a:ext cx="6715172" cy="5286412"/>
            <a:chOff x="1524000" y="609600"/>
            <a:chExt cx="6090641" cy="4481512"/>
          </a:xfrm>
          <a:solidFill>
            <a:srgbClr val="92D050"/>
          </a:solidFill>
          <a:scene3d>
            <a:camera prst="orthographicFront">
              <a:rot lat="0" lon="0" rev="0"/>
            </a:camera>
            <a:lightRig rig="contrasting" dir="t">
              <a:rot lat="0" lon="0" rev="1500000"/>
            </a:lightRig>
          </a:scene3d>
        </p:grpSpPr>
        <p:grpSp>
          <p:nvGrpSpPr>
            <p:cNvPr id="3" name="Group 5"/>
            <p:cNvGrpSpPr>
              <a:grpSpLocks/>
            </p:cNvGrpSpPr>
            <p:nvPr/>
          </p:nvGrpSpPr>
          <p:grpSpPr bwMode="auto">
            <a:xfrm>
              <a:off x="1528762" y="2528888"/>
              <a:ext cx="6085879" cy="2562224"/>
              <a:chOff x="1528762" y="2147888"/>
              <a:chExt cx="6085879" cy="2562224"/>
            </a:xfrm>
            <a:grpFill/>
          </p:grpSpPr>
          <p:sp>
            <p:nvSpPr>
              <p:cNvPr id="8" name="Freeform 7"/>
              <p:cNvSpPr/>
              <p:nvPr/>
            </p:nvSpPr>
            <p:spPr>
              <a:xfrm>
                <a:off x="1528762" y="2147888"/>
                <a:ext cx="1601630" cy="960437"/>
              </a:xfrm>
              <a:custGeom>
                <a:avLst/>
                <a:gdLst>
                  <a:gd name="connsiteX0" fmla="*/ 0 w 1601390"/>
                  <a:gd name="connsiteY0" fmla="*/ 96083 h 960834"/>
                  <a:gd name="connsiteX1" fmla="*/ 28142 w 1601390"/>
                  <a:gd name="connsiteY1" fmla="*/ 28142 h 960834"/>
                  <a:gd name="connsiteX2" fmla="*/ 96083 w 1601390"/>
                  <a:gd name="connsiteY2" fmla="*/ 0 h 960834"/>
                  <a:gd name="connsiteX3" fmla="*/ 1505307 w 1601390"/>
                  <a:gd name="connsiteY3" fmla="*/ 0 h 960834"/>
                  <a:gd name="connsiteX4" fmla="*/ 1573248 w 1601390"/>
                  <a:gd name="connsiteY4" fmla="*/ 28142 h 960834"/>
                  <a:gd name="connsiteX5" fmla="*/ 1601390 w 1601390"/>
                  <a:gd name="connsiteY5" fmla="*/ 96083 h 960834"/>
                  <a:gd name="connsiteX6" fmla="*/ 1601390 w 1601390"/>
                  <a:gd name="connsiteY6" fmla="*/ 864751 h 960834"/>
                  <a:gd name="connsiteX7" fmla="*/ 1573248 w 1601390"/>
                  <a:gd name="connsiteY7" fmla="*/ 932692 h 960834"/>
                  <a:gd name="connsiteX8" fmla="*/ 1505307 w 1601390"/>
                  <a:gd name="connsiteY8" fmla="*/ 960834 h 960834"/>
                  <a:gd name="connsiteX9" fmla="*/ 96083 w 1601390"/>
                  <a:gd name="connsiteY9" fmla="*/ 960834 h 960834"/>
                  <a:gd name="connsiteX10" fmla="*/ 28142 w 1601390"/>
                  <a:gd name="connsiteY10" fmla="*/ 932692 h 960834"/>
                  <a:gd name="connsiteX11" fmla="*/ 0 w 1601390"/>
                  <a:gd name="connsiteY11" fmla="*/ 864751 h 960834"/>
                  <a:gd name="connsiteX12" fmla="*/ 0 w 1601390"/>
                  <a:gd name="connsiteY12"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390" h="960834">
                    <a:moveTo>
                      <a:pt x="0" y="96083"/>
                    </a:moveTo>
                    <a:cubicBezTo>
                      <a:pt x="0" y="70600"/>
                      <a:pt x="10123" y="46161"/>
                      <a:pt x="28142" y="28142"/>
                    </a:cubicBezTo>
                    <a:cubicBezTo>
                      <a:pt x="46161" y="10123"/>
                      <a:pt x="70600" y="0"/>
                      <a:pt x="96083" y="0"/>
                    </a:cubicBezTo>
                    <a:lnTo>
                      <a:pt x="1505307" y="0"/>
                    </a:lnTo>
                    <a:cubicBezTo>
                      <a:pt x="1530790" y="0"/>
                      <a:pt x="1555229" y="10123"/>
                      <a:pt x="1573248" y="28142"/>
                    </a:cubicBezTo>
                    <a:cubicBezTo>
                      <a:pt x="1591267" y="46161"/>
                      <a:pt x="1601390" y="70600"/>
                      <a:pt x="1601390" y="96083"/>
                    </a:cubicBezTo>
                    <a:lnTo>
                      <a:pt x="1601390" y="864751"/>
                    </a:lnTo>
                    <a:cubicBezTo>
                      <a:pt x="1601390" y="890234"/>
                      <a:pt x="1591267" y="914673"/>
                      <a:pt x="1573248" y="932692"/>
                    </a:cubicBezTo>
                    <a:cubicBezTo>
                      <a:pt x="1555229" y="950711"/>
                      <a:pt x="1530790" y="960834"/>
                      <a:pt x="1505307" y="960834"/>
                    </a:cubicBezTo>
                    <a:lnTo>
                      <a:pt x="96083" y="960834"/>
                    </a:lnTo>
                    <a:cubicBezTo>
                      <a:pt x="70600" y="960834"/>
                      <a:pt x="46161" y="950711"/>
                      <a:pt x="28142" y="932692"/>
                    </a:cubicBezTo>
                    <a:cubicBezTo>
                      <a:pt x="10123" y="914673"/>
                      <a:pt x="0" y="890234"/>
                      <a:pt x="0" y="864751"/>
                    </a:cubicBezTo>
                    <a:lnTo>
                      <a:pt x="0" y="96083"/>
                    </a:lnTo>
                    <a:close/>
                  </a:path>
                </a:pathLst>
              </a:custGeom>
              <a:ln/>
            </p:spPr>
            <p:style>
              <a:lnRef idx="1">
                <a:schemeClr val="accent5"/>
              </a:lnRef>
              <a:fillRef idx="3">
                <a:schemeClr val="accent5"/>
              </a:fillRef>
              <a:effectRef idx="2">
                <a:schemeClr val="accent5"/>
              </a:effectRef>
              <a:fontRef idx="minor">
                <a:schemeClr val="lt1"/>
              </a:fontRef>
            </p:style>
            <p:txBody>
              <a:bodyPr lIns="127202" tIns="127202" rIns="127202" bIns="127202" spcCol="1270" anchor="ctr"/>
              <a:lstStyle/>
              <a:p>
                <a:pPr algn="ctr" defTabSz="1155700" fontAlgn="auto">
                  <a:lnSpc>
                    <a:spcPct val="90000"/>
                  </a:lnSpc>
                  <a:spcAft>
                    <a:spcPct val="35000"/>
                  </a:spcAft>
                  <a:defRPr/>
                </a:pPr>
                <a:r>
                  <a:rPr lang="fa-IR" sz="2600" dirty="0">
                    <a:solidFill>
                      <a:schemeClr val="tx1"/>
                    </a:solidFill>
                    <a:cs typeface="2  Lotus" pitchFamily="2" charset="-78"/>
                  </a:rPr>
                  <a:t>بیمار</a:t>
                </a:r>
                <a:endParaRPr lang="en-US" sz="2600" dirty="0">
                  <a:solidFill>
                    <a:schemeClr val="tx1"/>
                  </a:solidFill>
                  <a:cs typeface="2  Lotus" pitchFamily="2" charset="-78"/>
                </a:endParaRPr>
              </a:p>
            </p:txBody>
          </p:sp>
          <p:sp>
            <p:nvSpPr>
              <p:cNvPr id="9" name="Freeform 8"/>
              <p:cNvSpPr/>
              <p:nvPr/>
            </p:nvSpPr>
            <p:spPr>
              <a:xfrm>
                <a:off x="3271666" y="2430463"/>
                <a:ext cx="339692" cy="39687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ln/>
            </p:spPr>
            <p:style>
              <a:lnRef idx="1">
                <a:schemeClr val="accent1"/>
              </a:lnRef>
              <a:fillRef idx="2">
                <a:schemeClr val="accent1"/>
              </a:fillRef>
              <a:effectRef idx="1">
                <a:schemeClr val="accent1"/>
              </a:effectRef>
              <a:fontRef idx="minor">
                <a:schemeClr val="dk1"/>
              </a:fontRef>
            </p:style>
            <p:txBody>
              <a:bodyPr lIns="0" tIns="79429" rIns="101848" bIns="79429" spcCol="1270" anchor="ctr"/>
              <a:lstStyle/>
              <a:p>
                <a:pPr algn="ctr" defTabSz="755650" fontAlgn="auto">
                  <a:lnSpc>
                    <a:spcPct val="90000"/>
                  </a:lnSpc>
                  <a:spcAft>
                    <a:spcPct val="35000"/>
                  </a:spcAft>
                  <a:defRPr/>
                </a:pPr>
                <a:endParaRPr lang="en-US" sz="1700">
                  <a:cs typeface="2  Lotus" pitchFamily="2" charset="-78"/>
                </a:endParaRPr>
              </a:p>
            </p:txBody>
          </p:sp>
          <p:sp>
            <p:nvSpPr>
              <p:cNvPr id="10" name="Freeform 9"/>
              <p:cNvSpPr/>
              <p:nvPr/>
            </p:nvSpPr>
            <p:spPr>
              <a:xfrm>
                <a:off x="3771679" y="2147888"/>
                <a:ext cx="1600043" cy="960437"/>
              </a:xfrm>
              <a:custGeom>
                <a:avLst/>
                <a:gdLst>
                  <a:gd name="connsiteX0" fmla="*/ 0 w 1601390"/>
                  <a:gd name="connsiteY0" fmla="*/ 96083 h 960834"/>
                  <a:gd name="connsiteX1" fmla="*/ 28142 w 1601390"/>
                  <a:gd name="connsiteY1" fmla="*/ 28142 h 960834"/>
                  <a:gd name="connsiteX2" fmla="*/ 96083 w 1601390"/>
                  <a:gd name="connsiteY2" fmla="*/ 0 h 960834"/>
                  <a:gd name="connsiteX3" fmla="*/ 1505307 w 1601390"/>
                  <a:gd name="connsiteY3" fmla="*/ 0 h 960834"/>
                  <a:gd name="connsiteX4" fmla="*/ 1573248 w 1601390"/>
                  <a:gd name="connsiteY4" fmla="*/ 28142 h 960834"/>
                  <a:gd name="connsiteX5" fmla="*/ 1601390 w 1601390"/>
                  <a:gd name="connsiteY5" fmla="*/ 96083 h 960834"/>
                  <a:gd name="connsiteX6" fmla="*/ 1601390 w 1601390"/>
                  <a:gd name="connsiteY6" fmla="*/ 864751 h 960834"/>
                  <a:gd name="connsiteX7" fmla="*/ 1573248 w 1601390"/>
                  <a:gd name="connsiteY7" fmla="*/ 932692 h 960834"/>
                  <a:gd name="connsiteX8" fmla="*/ 1505307 w 1601390"/>
                  <a:gd name="connsiteY8" fmla="*/ 960834 h 960834"/>
                  <a:gd name="connsiteX9" fmla="*/ 96083 w 1601390"/>
                  <a:gd name="connsiteY9" fmla="*/ 960834 h 960834"/>
                  <a:gd name="connsiteX10" fmla="*/ 28142 w 1601390"/>
                  <a:gd name="connsiteY10" fmla="*/ 932692 h 960834"/>
                  <a:gd name="connsiteX11" fmla="*/ 0 w 1601390"/>
                  <a:gd name="connsiteY11" fmla="*/ 864751 h 960834"/>
                  <a:gd name="connsiteX12" fmla="*/ 0 w 1601390"/>
                  <a:gd name="connsiteY12"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390" h="960834">
                    <a:moveTo>
                      <a:pt x="0" y="96083"/>
                    </a:moveTo>
                    <a:cubicBezTo>
                      <a:pt x="0" y="70600"/>
                      <a:pt x="10123" y="46161"/>
                      <a:pt x="28142" y="28142"/>
                    </a:cubicBezTo>
                    <a:cubicBezTo>
                      <a:pt x="46161" y="10123"/>
                      <a:pt x="70600" y="0"/>
                      <a:pt x="96083" y="0"/>
                    </a:cubicBezTo>
                    <a:lnTo>
                      <a:pt x="1505307" y="0"/>
                    </a:lnTo>
                    <a:cubicBezTo>
                      <a:pt x="1530790" y="0"/>
                      <a:pt x="1555229" y="10123"/>
                      <a:pt x="1573248" y="28142"/>
                    </a:cubicBezTo>
                    <a:cubicBezTo>
                      <a:pt x="1591267" y="46161"/>
                      <a:pt x="1601390" y="70600"/>
                      <a:pt x="1601390" y="96083"/>
                    </a:cubicBezTo>
                    <a:lnTo>
                      <a:pt x="1601390" y="864751"/>
                    </a:lnTo>
                    <a:cubicBezTo>
                      <a:pt x="1601390" y="890234"/>
                      <a:pt x="1591267" y="914673"/>
                      <a:pt x="1573248" y="932692"/>
                    </a:cubicBezTo>
                    <a:cubicBezTo>
                      <a:pt x="1555229" y="950711"/>
                      <a:pt x="1530790" y="960834"/>
                      <a:pt x="1505307" y="960834"/>
                    </a:cubicBezTo>
                    <a:lnTo>
                      <a:pt x="96083" y="960834"/>
                    </a:lnTo>
                    <a:cubicBezTo>
                      <a:pt x="70600" y="960834"/>
                      <a:pt x="46161" y="950711"/>
                      <a:pt x="28142" y="932692"/>
                    </a:cubicBezTo>
                    <a:cubicBezTo>
                      <a:pt x="10123" y="914673"/>
                      <a:pt x="0" y="890234"/>
                      <a:pt x="0" y="864751"/>
                    </a:cubicBezTo>
                    <a:lnTo>
                      <a:pt x="0" y="96083"/>
                    </a:lnTo>
                    <a:close/>
                  </a:path>
                </a:pathLst>
              </a:custGeom>
              <a:ln/>
            </p:spPr>
            <p:style>
              <a:lnRef idx="1">
                <a:schemeClr val="accent5"/>
              </a:lnRef>
              <a:fillRef idx="3">
                <a:schemeClr val="accent5"/>
              </a:fillRef>
              <a:effectRef idx="2">
                <a:schemeClr val="accent5"/>
              </a:effectRef>
              <a:fontRef idx="minor">
                <a:schemeClr val="lt1"/>
              </a:fontRef>
            </p:style>
            <p:txBody>
              <a:bodyPr lIns="127202" tIns="127202" rIns="127202" bIns="127202" spcCol="1270" anchor="ctr"/>
              <a:lstStyle/>
              <a:p>
                <a:pPr algn="ctr" defTabSz="1155700" fontAlgn="auto">
                  <a:lnSpc>
                    <a:spcPct val="90000"/>
                  </a:lnSpc>
                  <a:spcAft>
                    <a:spcPct val="35000"/>
                  </a:spcAft>
                  <a:defRPr/>
                </a:pPr>
                <a:r>
                  <a:rPr lang="fa-IR" sz="2600" dirty="0">
                    <a:solidFill>
                      <a:schemeClr val="tx1"/>
                    </a:solidFill>
                    <a:cs typeface="2  Lotus" pitchFamily="2" charset="-78"/>
                  </a:rPr>
                  <a:t>خانه بهداشت</a:t>
                </a:r>
                <a:endParaRPr lang="en-US" sz="2600" dirty="0">
                  <a:solidFill>
                    <a:schemeClr val="tx1"/>
                  </a:solidFill>
                  <a:cs typeface="2  Lotus" pitchFamily="2" charset="-78"/>
                </a:endParaRPr>
              </a:p>
            </p:txBody>
          </p:sp>
          <p:sp>
            <p:nvSpPr>
              <p:cNvPr id="11" name="Freeform 10"/>
              <p:cNvSpPr/>
              <p:nvPr/>
            </p:nvSpPr>
            <p:spPr>
              <a:xfrm>
                <a:off x="5512997" y="2430463"/>
                <a:ext cx="339692" cy="39687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ln/>
            </p:spPr>
            <p:style>
              <a:lnRef idx="1">
                <a:schemeClr val="accent1"/>
              </a:lnRef>
              <a:fillRef idx="2">
                <a:schemeClr val="accent1"/>
              </a:fillRef>
              <a:effectRef idx="1">
                <a:schemeClr val="accent1"/>
              </a:effectRef>
              <a:fontRef idx="minor">
                <a:schemeClr val="dk1"/>
              </a:fontRef>
            </p:style>
            <p:txBody>
              <a:bodyPr lIns="0" tIns="79429" rIns="101848" bIns="79429" spcCol="1270" anchor="ctr"/>
              <a:lstStyle/>
              <a:p>
                <a:pPr algn="ctr" defTabSz="755650" fontAlgn="auto">
                  <a:lnSpc>
                    <a:spcPct val="90000"/>
                  </a:lnSpc>
                  <a:spcAft>
                    <a:spcPct val="35000"/>
                  </a:spcAft>
                  <a:defRPr/>
                </a:pPr>
                <a:endParaRPr lang="en-US" sz="1700">
                  <a:cs typeface="2  Lotus" pitchFamily="2" charset="-78"/>
                </a:endParaRPr>
              </a:p>
            </p:txBody>
          </p:sp>
          <p:sp>
            <p:nvSpPr>
              <p:cNvPr id="12" name="Freeform 11"/>
              <p:cNvSpPr/>
              <p:nvPr/>
            </p:nvSpPr>
            <p:spPr>
              <a:xfrm>
                <a:off x="6013010" y="2147888"/>
                <a:ext cx="1601631" cy="960437"/>
              </a:xfrm>
              <a:custGeom>
                <a:avLst/>
                <a:gdLst>
                  <a:gd name="connsiteX0" fmla="*/ 0 w 1601390"/>
                  <a:gd name="connsiteY0" fmla="*/ 96083 h 960834"/>
                  <a:gd name="connsiteX1" fmla="*/ 28142 w 1601390"/>
                  <a:gd name="connsiteY1" fmla="*/ 28142 h 960834"/>
                  <a:gd name="connsiteX2" fmla="*/ 96083 w 1601390"/>
                  <a:gd name="connsiteY2" fmla="*/ 0 h 960834"/>
                  <a:gd name="connsiteX3" fmla="*/ 1505307 w 1601390"/>
                  <a:gd name="connsiteY3" fmla="*/ 0 h 960834"/>
                  <a:gd name="connsiteX4" fmla="*/ 1573248 w 1601390"/>
                  <a:gd name="connsiteY4" fmla="*/ 28142 h 960834"/>
                  <a:gd name="connsiteX5" fmla="*/ 1601390 w 1601390"/>
                  <a:gd name="connsiteY5" fmla="*/ 96083 h 960834"/>
                  <a:gd name="connsiteX6" fmla="*/ 1601390 w 1601390"/>
                  <a:gd name="connsiteY6" fmla="*/ 864751 h 960834"/>
                  <a:gd name="connsiteX7" fmla="*/ 1573248 w 1601390"/>
                  <a:gd name="connsiteY7" fmla="*/ 932692 h 960834"/>
                  <a:gd name="connsiteX8" fmla="*/ 1505307 w 1601390"/>
                  <a:gd name="connsiteY8" fmla="*/ 960834 h 960834"/>
                  <a:gd name="connsiteX9" fmla="*/ 96083 w 1601390"/>
                  <a:gd name="connsiteY9" fmla="*/ 960834 h 960834"/>
                  <a:gd name="connsiteX10" fmla="*/ 28142 w 1601390"/>
                  <a:gd name="connsiteY10" fmla="*/ 932692 h 960834"/>
                  <a:gd name="connsiteX11" fmla="*/ 0 w 1601390"/>
                  <a:gd name="connsiteY11" fmla="*/ 864751 h 960834"/>
                  <a:gd name="connsiteX12" fmla="*/ 0 w 1601390"/>
                  <a:gd name="connsiteY12"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390" h="960834">
                    <a:moveTo>
                      <a:pt x="0" y="96083"/>
                    </a:moveTo>
                    <a:cubicBezTo>
                      <a:pt x="0" y="70600"/>
                      <a:pt x="10123" y="46161"/>
                      <a:pt x="28142" y="28142"/>
                    </a:cubicBezTo>
                    <a:cubicBezTo>
                      <a:pt x="46161" y="10123"/>
                      <a:pt x="70600" y="0"/>
                      <a:pt x="96083" y="0"/>
                    </a:cubicBezTo>
                    <a:lnTo>
                      <a:pt x="1505307" y="0"/>
                    </a:lnTo>
                    <a:cubicBezTo>
                      <a:pt x="1530790" y="0"/>
                      <a:pt x="1555229" y="10123"/>
                      <a:pt x="1573248" y="28142"/>
                    </a:cubicBezTo>
                    <a:cubicBezTo>
                      <a:pt x="1591267" y="46161"/>
                      <a:pt x="1601390" y="70600"/>
                      <a:pt x="1601390" y="96083"/>
                    </a:cubicBezTo>
                    <a:lnTo>
                      <a:pt x="1601390" y="864751"/>
                    </a:lnTo>
                    <a:cubicBezTo>
                      <a:pt x="1601390" y="890234"/>
                      <a:pt x="1591267" y="914673"/>
                      <a:pt x="1573248" y="932692"/>
                    </a:cubicBezTo>
                    <a:cubicBezTo>
                      <a:pt x="1555229" y="950711"/>
                      <a:pt x="1530790" y="960834"/>
                      <a:pt x="1505307" y="960834"/>
                    </a:cubicBezTo>
                    <a:lnTo>
                      <a:pt x="96083" y="960834"/>
                    </a:lnTo>
                    <a:cubicBezTo>
                      <a:pt x="70600" y="960834"/>
                      <a:pt x="46161" y="950711"/>
                      <a:pt x="28142" y="932692"/>
                    </a:cubicBezTo>
                    <a:cubicBezTo>
                      <a:pt x="10123" y="914673"/>
                      <a:pt x="0" y="890234"/>
                      <a:pt x="0" y="864751"/>
                    </a:cubicBezTo>
                    <a:lnTo>
                      <a:pt x="0" y="96083"/>
                    </a:lnTo>
                    <a:close/>
                  </a:path>
                </a:pathLst>
              </a:custGeom>
              <a:ln/>
            </p:spPr>
            <p:style>
              <a:lnRef idx="1">
                <a:schemeClr val="accent5"/>
              </a:lnRef>
              <a:fillRef idx="3">
                <a:schemeClr val="accent5"/>
              </a:fillRef>
              <a:effectRef idx="2">
                <a:schemeClr val="accent5"/>
              </a:effectRef>
              <a:fontRef idx="minor">
                <a:schemeClr val="lt1"/>
              </a:fontRef>
            </p:style>
            <p:txBody>
              <a:bodyPr lIns="127202" tIns="127202" rIns="127202" bIns="127202" spcCol="1270" anchor="ctr"/>
              <a:lstStyle/>
              <a:p>
                <a:pPr algn="ctr" defTabSz="1155700" fontAlgn="auto">
                  <a:lnSpc>
                    <a:spcPct val="90000"/>
                  </a:lnSpc>
                  <a:spcAft>
                    <a:spcPct val="35000"/>
                  </a:spcAft>
                  <a:defRPr/>
                </a:pPr>
                <a:r>
                  <a:rPr lang="fa-IR" sz="2600" dirty="0">
                    <a:solidFill>
                      <a:schemeClr val="tx1"/>
                    </a:solidFill>
                    <a:cs typeface="2  Lotus" pitchFamily="2" charset="-78"/>
                  </a:rPr>
                  <a:t>درمانگاه مستقل</a:t>
                </a:r>
                <a:endParaRPr lang="en-US" sz="2600" dirty="0">
                  <a:solidFill>
                    <a:schemeClr val="tx1"/>
                  </a:solidFill>
                  <a:cs typeface="2  Lotus" pitchFamily="2" charset="-78"/>
                </a:endParaRPr>
              </a:p>
            </p:txBody>
          </p:sp>
          <p:sp>
            <p:nvSpPr>
              <p:cNvPr id="13" name="Freeform 12"/>
              <p:cNvSpPr/>
              <p:nvPr/>
            </p:nvSpPr>
            <p:spPr>
              <a:xfrm>
                <a:off x="6614614" y="3249613"/>
                <a:ext cx="398423" cy="33972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271595" y="0"/>
                    </a:moveTo>
                    <a:lnTo>
                      <a:pt x="271595" y="198572"/>
                    </a:lnTo>
                    <a:lnTo>
                      <a:pt x="339494" y="198572"/>
                    </a:lnTo>
                    <a:lnTo>
                      <a:pt x="169747" y="397144"/>
                    </a:lnTo>
                    <a:lnTo>
                      <a:pt x="0" y="198572"/>
                    </a:lnTo>
                    <a:lnTo>
                      <a:pt x="67899" y="198572"/>
                    </a:lnTo>
                    <a:lnTo>
                      <a:pt x="67899" y="0"/>
                    </a:lnTo>
                    <a:lnTo>
                      <a:pt x="271595" y="0"/>
                    </a:lnTo>
                    <a:close/>
                  </a:path>
                </a:pathLst>
              </a:custGeom>
              <a:ln/>
            </p:spPr>
            <p:style>
              <a:lnRef idx="1">
                <a:schemeClr val="accent1"/>
              </a:lnRef>
              <a:fillRef idx="2">
                <a:schemeClr val="accent1"/>
              </a:fillRef>
              <a:effectRef idx="1">
                <a:schemeClr val="accent1"/>
              </a:effectRef>
              <a:fontRef idx="minor">
                <a:schemeClr val="dk1"/>
              </a:fontRef>
            </p:style>
            <p:txBody>
              <a:bodyPr lIns="79429" tIns="0" rIns="79429" bIns="101848" spcCol="1270" anchor="ctr"/>
              <a:lstStyle/>
              <a:p>
                <a:pPr algn="ctr" defTabSz="755650" fontAlgn="auto">
                  <a:lnSpc>
                    <a:spcPct val="90000"/>
                  </a:lnSpc>
                  <a:spcAft>
                    <a:spcPct val="35000"/>
                  </a:spcAft>
                  <a:defRPr/>
                </a:pPr>
                <a:endParaRPr lang="en-US" sz="1700">
                  <a:cs typeface="2  Lotus" pitchFamily="2" charset="-78"/>
                </a:endParaRPr>
              </a:p>
            </p:txBody>
          </p:sp>
          <p:sp>
            <p:nvSpPr>
              <p:cNvPr id="14" name="Freeform 13"/>
              <p:cNvSpPr/>
              <p:nvPr/>
            </p:nvSpPr>
            <p:spPr>
              <a:xfrm>
                <a:off x="6013010" y="3749674"/>
                <a:ext cx="1601631" cy="960438"/>
              </a:xfrm>
              <a:custGeom>
                <a:avLst/>
                <a:gdLst>
                  <a:gd name="connsiteX0" fmla="*/ 0 w 1601390"/>
                  <a:gd name="connsiteY0" fmla="*/ 96083 h 960834"/>
                  <a:gd name="connsiteX1" fmla="*/ 28142 w 1601390"/>
                  <a:gd name="connsiteY1" fmla="*/ 28142 h 960834"/>
                  <a:gd name="connsiteX2" fmla="*/ 96083 w 1601390"/>
                  <a:gd name="connsiteY2" fmla="*/ 0 h 960834"/>
                  <a:gd name="connsiteX3" fmla="*/ 1505307 w 1601390"/>
                  <a:gd name="connsiteY3" fmla="*/ 0 h 960834"/>
                  <a:gd name="connsiteX4" fmla="*/ 1573248 w 1601390"/>
                  <a:gd name="connsiteY4" fmla="*/ 28142 h 960834"/>
                  <a:gd name="connsiteX5" fmla="*/ 1601390 w 1601390"/>
                  <a:gd name="connsiteY5" fmla="*/ 96083 h 960834"/>
                  <a:gd name="connsiteX6" fmla="*/ 1601390 w 1601390"/>
                  <a:gd name="connsiteY6" fmla="*/ 864751 h 960834"/>
                  <a:gd name="connsiteX7" fmla="*/ 1573248 w 1601390"/>
                  <a:gd name="connsiteY7" fmla="*/ 932692 h 960834"/>
                  <a:gd name="connsiteX8" fmla="*/ 1505307 w 1601390"/>
                  <a:gd name="connsiteY8" fmla="*/ 960834 h 960834"/>
                  <a:gd name="connsiteX9" fmla="*/ 96083 w 1601390"/>
                  <a:gd name="connsiteY9" fmla="*/ 960834 h 960834"/>
                  <a:gd name="connsiteX10" fmla="*/ 28142 w 1601390"/>
                  <a:gd name="connsiteY10" fmla="*/ 932692 h 960834"/>
                  <a:gd name="connsiteX11" fmla="*/ 0 w 1601390"/>
                  <a:gd name="connsiteY11" fmla="*/ 864751 h 960834"/>
                  <a:gd name="connsiteX12" fmla="*/ 0 w 1601390"/>
                  <a:gd name="connsiteY12"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390" h="960834">
                    <a:moveTo>
                      <a:pt x="0" y="96083"/>
                    </a:moveTo>
                    <a:cubicBezTo>
                      <a:pt x="0" y="70600"/>
                      <a:pt x="10123" y="46161"/>
                      <a:pt x="28142" y="28142"/>
                    </a:cubicBezTo>
                    <a:cubicBezTo>
                      <a:pt x="46161" y="10123"/>
                      <a:pt x="70600" y="0"/>
                      <a:pt x="96083" y="0"/>
                    </a:cubicBezTo>
                    <a:lnTo>
                      <a:pt x="1505307" y="0"/>
                    </a:lnTo>
                    <a:cubicBezTo>
                      <a:pt x="1530790" y="0"/>
                      <a:pt x="1555229" y="10123"/>
                      <a:pt x="1573248" y="28142"/>
                    </a:cubicBezTo>
                    <a:cubicBezTo>
                      <a:pt x="1591267" y="46161"/>
                      <a:pt x="1601390" y="70600"/>
                      <a:pt x="1601390" y="96083"/>
                    </a:cubicBezTo>
                    <a:lnTo>
                      <a:pt x="1601390" y="864751"/>
                    </a:lnTo>
                    <a:cubicBezTo>
                      <a:pt x="1601390" y="890234"/>
                      <a:pt x="1591267" y="914673"/>
                      <a:pt x="1573248" y="932692"/>
                    </a:cubicBezTo>
                    <a:cubicBezTo>
                      <a:pt x="1555229" y="950711"/>
                      <a:pt x="1530790" y="960834"/>
                      <a:pt x="1505307" y="960834"/>
                    </a:cubicBezTo>
                    <a:lnTo>
                      <a:pt x="96083" y="960834"/>
                    </a:lnTo>
                    <a:cubicBezTo>
                      <a:pt x="70600" y="960834"/>
                      <a:pt x="46161" y="950711"/>
                      <a:pt x="28142" y="932692"/>
                    </a:cubicBezTo>
                    <a:cubicBezTo>
                      <a:pt x="10123" y="914673"/>
                      <a:pt x="0" y="890234"/>
                      <a:pt x="0" y="864751"/>
                    </a:cubicBezTo>
                    <a:lnTo>
                      <a:pt x="0" y="96083"/>
                    </a:lnTo>
                    <a:close/>
                  </a:path>
                </a:pathLst>
              </a:custGeom>
              <a:ln/>
            </p:spPr>
            <p:style>
              <a:lnRef idx="1">
                <a:schemeClr val="accent5"/>
              </a:lnRef>
              <a:fillRef idx="3">
                <a:schemeClr val="accent5"/>
              </a:fillRef>
              <a:effectRef idx="2">
                <a:schemeClr val="accent5"/>
              </a:effectRef>
              <a:fontRef idx="minor">
                <a:schemeClr val="lt1"/>
              </a:fontRef>
            </p:style>
            <p:txBody>
              <a:bodyPr lIns="127202" tIns="127202" rIns="127202" bIns="127202" spcCol="1270" anchor="ctr"/>
              <a:lstStyle/>
              <a:p>
                <a:pPr algn="ctr" defTabSz="1155700" fontAlgn="auto">
                  <a:lnSpc>
                    <a:spcPct val="90000"/>
                  </a:lnSpc>
                  <a:spcAft>
                    <a:spcPct val="35000"/>
                  </a:spcAft>
                  <a:defRPr/>
                </a:pPr>
                <a:r>
                  <a:rPr lang="fa-IR" sz="2600" dirty="0">
                    <a:solidFill>
                      <a:schemeClr val="tx1"/>
                    </a:solidFill>
                    <a:cs typeface="2  Lotus" pitchFamily="2" charset="-78"/>
                  </a:rPr>
                  <a:t>پلی کلینیک</a:t>
                </a:r>
                <a:endParaRPr lang="en-US" sz="2600" dirty="0">
                  <a:solidFill>
                    <a:schemeClr val="tx1"/>
                  </a:solidFill>
                  <a:cs typeface="2  Lotus" pitchFamily="2" charset="-78"/>
                </a:endParaRPr>
              </a:p>
            </p:txBody>
          </p:sp>
          <p:sp>
            <p:nvSpPr>
              <p:cNvPr id="15" name="Freeform 14"/>
              <p:cNvSpPr/>
              <p:nvPr/>
            </p:nvSpPr>
            <p:spPr>
              <a:xfrm>
                <a:off x="5028856" y="4038599"/>
                <a:ext cx="339692" cy="39687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339494" y="317715"/>
                    </a:moveTo>
                    <a:lnTo>
                      <a:pt x="169747" y="317715"/>
                    </a:lnTo>
                    <a:lnTo>
                      <a:pt x="169747" y="397144"/>
                    </a:lnTo>
                    <a:lnTo>
                      <a:pt x="0" y="198572"/>
                    </a:lnTo>
                    <a:lnTo>
                      <a:pt x="169747" y="0"/>
                    </a:lnTo>
                    <a:lnTo>
                      <a:pt x="169747" y="79429"/>
                    </a:lnTo>
                    <a:lnTo>
                      <a:pt x="339494" y="79429"/>
                    </a:lnTo>
                    <a:lnTo>
                      <a:pt x="339494" y="317715"/>
                    </a:lnTo>
                    <a:close/>
                  </a:path>
                </a:pathLst>
              </a:custGeom>
              <a:ln/>
            </p:spPr>
            <p:style>
              <a:lnRef idx="1">
                <a:schemeClr val="accent1"/>
              </a:lnRef>
              <a:fillRef idx="2">
                <a:schemeClr val="accent1"/>
              </a:fillRef>
              <a:effectRef idx="1">
                <a:schemeClr val="accent1"/>
              </a:effectRef>
              <a:fontRef idx="minor">
                <a:schemeClr val="dk1"/>
              </a:fontRef>
            </p:style>
            <p:txBody>
              <a:bodyPr lIns="101848" tIns="79430" rIns="0" bIns="79429" spcCol="1270" anchor="ctr"/>
              <a:lstStyle/>
              <a:p>
                <a:pPr algn="ctr" defTabSz="755650" fontAlgn="auto">
                  <a:lnSpc>
                    <a:spcPct val="90000"/>
                  </a:lnSpc>
                  <a:spcAft>
                    <a:spcPct val="35000"/>
                  </a:spcAft>
                  <a:defRPr/>
                </a:pPr>
                <a:endParaRPr lang="en-US" sz="1700">
                  <a:cs typeface="2  Lotus" pitchFamily="2" charset="-78"/>
                </a:endParaRPr>
              </a:p>
            </p:txBody>
          </p:sp>
          <p:sp>
            <p:nvSpPr>
              <p:cNvPr id="16" name="Freeform 15"/>
              <p:cNvSpPr/>
              <p:nvPr/>
            </p:nvSpPr>
            <p:spPr>
              <a:xfrm>
                <a:off x="3124043" y="3733799"/>
                <a:ext cx="1601631" cy="960438"/>
              </a:xfrm>
              <a:custGeom>
                <a:avLst/>
                <a:gdLst>
                  <a:gd name="connsiteX0" fmla="*/ 0 w 1601390"/>
                  <a:gd name="connsiteY0" fmla="*/ 96083 h 960834"/>
                  <a:gd name="connsiteX1" fmla="*/ 28142 w 1601390"/>
                  <a:gd name="connsiteY1" fmla="*/ 28142 h 960834"/>
                  <a:gd name="connsiteX2" fmla="*/ 96083 w 1601390"/>
                  <a:gd name="connsiteY2" fmla="*/ 0 h 960834"/>
                  <a:gd name="connsiteX3" fmla="*/ 1505307 w 1601390"/>
                  <a:gd name="connsiteY3" fmla="*/ 0 h 960834"/>
                  <a:gd name="connsiteX4" fmla="*/ 1573248 w 1601390"/>
                  <a:gd name="connsiteY4" fmla="*/ 28142 h 960834"/>
                  <a:gd name="connsiteX5" fmla="*/ 1601390 w 1601390"/>
                  <a:gd name="connsiteY5" fmla="*/ 96083 h 960834"/>
                  <a:gd name="connsiteX6" fmla="*/ 1601390 w 1601390"/>
                  <a:gd name="connsiteY6" fmla="*/ 864751 h 960834"/>
                  <a:gd name="connsiteX7" fmla="*/ 1573248 w 1601390"/>
                  <a:gd name="connsiteY7" fmla="*/ 932692 h 960834"/>
                  <a:gd name="connsiteX8" fmla="*/ 1505307 w 1601390"/>
                  <a:gd name="connsiteY8" fmla="*/ 960834 h 960834"/>
                  <a:gd name="connsiteX9" fmla="*/ 96083 w 1601390"/>
                  <a:gd name="connsiteY9" fmla="*/ 960834 h 960834"/>
                  <a:gd name="connsiteX10" fmla="*/ 28142 w 1601390"/>
                  <a:gd name="connsiteY10" fmla="*/ 932692 h 960834"/>
                  <a:gd name="connsiteX11" fmla="*/ 0 w 1601390"/>
                  <a:gd name="connsiteY11" fmla="*/ 864751 h 960834"/>
                  <a:gd name="connsiteX12" fmla="*/ 0 w 1601390"/>
                  <a:gd name="connsiteY12"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390" h="960834">
                    <a:moveTo>
                      <a:pt x="0" y="96083"/>
                    </a:moveTo>
                    <a:cubicBezTo>
                      <a:pt x="0" y="70600"/>
                      <a:pt x="10123" y="46161"/>
                      <a:pt x="28142" y="28142"/>
                    </a:cubicBezTo>
                    <a:cubicBezTo>
                      <a:pt x="46161" y="10123"/>
                      <a:pt x="70600" y="0"/>
                      <a:pt x="96083" y="0"/>
                    </a:cubicBezTo>
                    <a:lnTo>
                      <a:pt x="1505307" y="0"/>
                    </a:lnTo>
                    <a:cubicBezTo>
                      <a:pt x="1530790" y="0"/>
                      <a:pt x="1555229" y="10123"/>
                      <a:pt x="1573248" y="28142"/>
                    </a:cubicBezTo>
                    <a:cubicBezTo>
                      <a:pt x="1591267" y="46161"/>
                      <a:pt x="1601390" y="70600"/>
                      <a:pt x="1601390" y="96083"/>
                    </a:cubicBezTo>
                    <a:lnTo>
                      <a:pt x="1601390" y="864751"/>
                    </a:lnTo>
                    <a:cubicBezTo>
                      <a:pt x="1601390" y="890234"/>
                      <a:pt x="1591267" y="914673"/>
                      <a:pt x="1573248" y="932692"/>
                    </a:cubicBezTo>
                    <a:cubicBezTo>
                      <a:pt x="1555229" y="950711"/>
                      <a:pt x="1530790" y="960834"/>
                      <a:pt x="1505307" y="960834"/>
                    </a:cubicBezTo>
                    <a:lnTo>
                      <a:pt x="96083" y="960834"/>
                    </a:lnTo>
                    <a:cubicBezTo>
                      <a:pt x="70600" y="960834"/>
                      <a:pt x="46161" y="950711"/>
                      <a:pt x="28142" y="932692"/>
                    </a:cubicBezTo>
                    <a:cubicBezTo>
                      <a:pt x="10123" y="914673"/>
                      <a:pt x="0" y="890234"/>
                      <a:pt x="0" y="864751"/>
                    </a:cubicBezTo>
                    <a:lnTo>
                      <a:pt x="0" y="96083"/>
                    </a:lnTo>
                    <a:close/>
                  </a:path>
                </a:pathLst>
              </a:custGeom>
              <a:ln/>
            </p:spPr>
            <p:style>
              <a:lnRef idx="1">
                <a:schemeClr val="accent5"/>
              </a:lnRef>
              <a:fillRef idx="3">
                <a:schemeClr val="accent5"/>
              </a:fillRef>
              <a:effectRef idx="2">
                <a:schemeClr val="accent5"/>
              </a:effectRef>
              <a:fontRef idx="minor">
                <a:schemeClr val="lt1"/>
              </a:fontRef>
            </p:style>
            <p:txBody>
              <a:bodyPr lIns="127202" tIns="127202" rIns="127202" bIns="127202" spcCol="1270" anchor="ctr"/>
              <a:lstStyle/>
              <a:p>
                <a:pPr algn="ctr" defTabSz="1155700" fontAlgn="auto">
                  <a:lnSpc>
                    <a:spcPct val="90000"/>
                  </a:lnSpc>
                  <a:spcAft>
                    <a:spcPct val="35000"/>
                  </a:spcAft>
                  <a:defRPr/>
                </a:pPr>
                <a:r>
                  <a:rPr lang="fa-IR" sz="2600" dirty="0">
                    <a:solidFill>
                      <a:schemeClr val="tx1"/>
                    </a:solidFill>
                    <a:cs typeface="2  Lotus" pitchFamily="2" charset="-78"/>
                  </a:rPr>
                  <a:t>اورژانس</a:t>
                </a:r>
                <a:endParaRPr lang="en-US" sz="2600" dirty="0">
                  <a:solidFill>
                    <a:schemeClr val="tx1"/>
                  </a:solidFill>
                  <a:cs typeface="2  Lotus" pitchFamily="2" charset="-78"/>
                </a:endParaRPr>
              </a:p>
            </p:txBody>
          </p:sp>
        </p:grpSp>
        <p:sp>
          <p:nvSpPr>
            <p:cNvPr id="4" name="Freeform 3"/>
            <p:cNvSpPr/>
            <p:nvPr/>
          </p:nvSpPr>
          <p:spPr>
            <a:xfrm flipH="1">
              <a:off x="5333627" y="4419599"/>
              <a:ext cx="339692" cy="39687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339494" y="317715"/>
                  </a:moveTo>
                  <a:lnTo>
                    <a:pt x="169747" y="317715"/>
                  </a:lnTo>
                  <a:lnTo>
                    <a:pt x="169747" y="397144"/>
                  </a:lnTo>
                  <a:lnTo>
                    <a:pt x="0" y="198572"/>
                  </a:lnTo>
                  <a:lnTo>
                    <a:pt x="169747" y="0"/>
                  </a:lnTo>
                  <a:lnTo>
                    <a:pt x="169747" y="79429"/>
                  </a:lnTo>
                  <a:lnTo>
                    <a:pt x="339494" y="79429"/>
                  </a:lnTo>
                  <a:lnTo>
                    <a:pt x="339494" y="317715"/>
                  </a:lnTo>
                  <a:close/>
                </a:path>
              </a:pathLst>
            </a:custGeom>
            <a:ln/>
          </p:spPr>
          <p:style>
            <a:lnRef idx="1">
              <a:schemeClr val="accent1"/>
            </a:lnRef>
            <a:fillRef idx="2">
              <a:schemeClr val="accent1"/>
            </a:fillRef>
            <a:effectRef idx="1">
              <a:schemeClr val="accent1"/>
            </a:effectRef>
            <a:fontRef idx="minor">
              <a:schemeClr val="dk1"/>
            </a:fontRef>
          </p:style>
          <p:txBody>
            <a:bodyPr lIns="101848" tIns="79430" rIns="0" bIns="79429" spcCol="1270" anchor="ctr"/>
            <a:lstStyle/>
            <a:p>
              <a:pPr algn="ctr" defTabSz="755650" fontAlgn="auto">
                <a:lnSpc>
                  <a:spcPct val="90000"/>
                </a:lnSpc>
                <a:spcAft>
                  <a:spcPct val="35000"/>
                </a:spcAft>
                <a:defRPr/>
              </a:pPr>
              <a:endParaRPr lang="en-US" sz="1700">
                <a:cs typeface="2  Lotus" pitchFamily="2" charset="-78"/>
              </a:endParaRPr>
            </a:p>
          </p:txBody>
        </p:sp>
        <p:sp>
          <p:nvSpPr>
            <p:cNvPr id="5" name="Freeform 4"/>
            <p:cNvSpPr/>
            <p:nvPr/>
          </p:nvSpPr>
          <p:spPr>
            <a:xfrm>
              <a:off x="1524000" y="609600"/>
              <a:ext cx="1601631" cy="960438"/>
            </a:xfrm>
            <a:custGeom>
              <a:avLst/>
              <a:gdLst>
                <a:gd name="connsiteX0" fmla="*/ 0 w 1601390"/>
                <a:gd name="connsiteY0" fmla="*/ 96083 h 960834"/>
                <a:gd name="connsiteX1" fmla="*/ 28142 w 1601390"/>
                <a:gd name="connsiteY1" fmla="*/ 28142 h 960834"/>
                <a:gd name="connsiteX2" fmla="*/ 96083 w 1601390"/>
                <a:gd name="connsiteY2" fmla="*/ 0 h 960834"/>
                <a:gd name="connsiteX3" fmla="*/ 1505307 w 1601390"/>
                <a:gd name="connsiteY3" fmla="*/ 0 h 960834"/>
                <a:gd name="connsiteX4" fmla="*/ 1573248 w 1601390"/>
                <a:gd name="connsiteY4" fmla="*/ 28142 h 960834"/>
                <a:gd name="connsiteX5" fmla="*/ 1601390 w 1601390"/>
                <a:gd name="connsiteY5" fmla="*/ 96083 h 960834"/>
                <a:gd name="connsiteX6" fmla="*/ 1601390 w 1601390"/>
                <a:gd name="connsiteY6" fmla="*/ 864751 h 960834"/>
                <a:gd name="connsiteX7" fmla="*/ 1573248 w 1601390"/>
                <a:gd name="connsiteY7" fmla="*/ 932692 h 960834"/>
                <a:gd name="connsiteX8" fmla="*/ 1505307 w 1601390"/>
                <a:gd name="connsiteY8" fmla="*/ 960834 h 960834"/>
                <a:gd name="connsiteX9" fmla="*/ 96083 w 1601390"/>
                <a:gd name="connsiteY9" fmla="*/ 960834 h 960834"/>
                <a:gd name="connsiteX10" fmla="*/ 28142 w 1601390"/>
                <a:gd name="connsiteY10" fmla="*/ 932692 h 960834"/>
                <a:gd name="connsiteX11" fmla="*/ 0 w 1601390"/>
                <a:gd name="connsiteY11" fmla="*/ 864751 h 960834"/>
                <a:gd name="connsiteX12" fmla="*/ 0 w 1601390"/>
                <a:gd name="connsiteY12"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390" h="960834">
                  <a:moveTo>
                    <a:pt x="0" y="96083"/>
                  </a:moveTo>
                  <a:cubicBezTo>
                    <a:pt x="0" y="70600"/>
                    <a:pt x="10123" y="46161"/>
                    <a:pt x="28142" y="28142"/>
                  </a:cubicBezTo>
                  <a:cubicBezTo>
                    <a:pt x="46161" y="10123"/>
                    <a:pt x="70600" y="0"/>
                    <a:pt x="96083" y="0"/>
                  </a:cubicBezTo>
                  <a:lnTo>
                    <a:pt x="1505307" y="0"/>
                  </a:lnTo>
                  <a:cubicBezTo>
                    <a:pt x="1530790" y="0"/>
                    <a:pt x="1555229" y="10123"/>
                    <a:pt x="1573248" y="28142"/>
                  </a:cubicBezTo>
                  <a:cubicBezTo>
                    <a:pt x="1591267" y="46161"/>
                    <a:pt x="1601390" y="70600"/>
                    <a:pt x="1601390" y="96083"/>
                  </a:cubicBezTo>
                  <a:lnTo>
                    <a:pt x="1601390" y="864751"/>
                  </a:lnTo>
                  <a:cubicBezTo>
                    <a:pt x="1601390" y="890234"/>
                    <a:pt x="1591267" y="914673"/>
                    <a:pt x="1573248" y="932692"/>
                  </a:cubicBezTo>
                  <a:cubicBezTo>
                    <a:pt x="1555229" y="950711"/>
                    <a:pt x="1530790" y="960834"/>
                    <a:pt x="1505307" y="960834"/>
                  </a:cubicBezTo>
                  <a:lnTo>
                    <a:pt x="96083" y="960834"/>
                  </a:lnTo>
                  <a:cubicBezTo>
                    <a:pt x="70600" y="960834"/>
                    <a:pt x="46161" y="950711"/>
                    <a:pt x="28142" y="932692"/>
                  </a:cubicBezTo>
                  <a:cubicBezTo>
                    <a:pt x="10123" y="914673"/>
                    <a:pt x="0" y="890234"/>
                    <a:pt x="0" y="864751"/>
                  </a:cubicBezTo>
                  <a:lnTo>
                    <a:pt x="0" y="96083"/>
                  </a:lnTo>
                  <a:close/>
                </a:path>
              </a:pathLst>
            </a:custGeom>
            <a:ln/>
          </p:spPr>
          <p:style>
            <a:lnRef idx="1">
              <a:schemeClr val="accent5"/>
            </a:lnRef>
            <a:fillRef idx="3">
              <a:schemeClr val="accent5"/>
            </a:fillRef>
            <a:effectRef idx="2">
              <a:schemeClr val="accent5"/>
            </a:effectRef>
            <a:fontRef idx="minor">
              <a:schemeClr val="lt1"/>
            </a:fontRef>
          </p:style>
          <p:txBody>
            <a:bodyPr lIns="127202" tIns="127202" rIns="127202" bIns="127202" spcCol="1270" anchor="ctr"/>
            <a:lstStyle/>
            <a:p>
              <a:pPr algn="ctr" defTabSz="1155700" fontAlgn="auto">
                <a:lnSpc>
                  <a:spcPct val="90000"/>
                </a:lnSpc>
                <a:spcAft>
                  <a:spcPct val="35000"/>
                </a:spcAft>
                <a:defRPr/>
              </a:pPr>
              <a:r>
                <a:rPr lang="fa-IR" sz="2600" dirty="0">
                  <a:solidFill>
                    <a:schemeClr val="tx1"/>
                  </a:solidFill>
                  <a:cs typeface="2  Lotus" pitchFamily="2" charset="-78"/>
                </a:rPr>
                <a:t>بخشهای بستری</a:t>
              </a:r>
              <a:endParaRPr lang="en-US" sz="2600" dirty="0">
                <a:solidFill>
                  <a:schemeClr val="tx1"/>
                </a:solidFill>
                <a:cs typeface="2  Lotus" pitchFamily="2" charset="-78"/>
              </a:endParaRPr>
            </a:p>
          </p:txBody>
        </p:sp>
        <p:sp>
          <p:nvSpPr>
            <p:cNvPr id="6" name="Freeform 5"/>
            <p:cNvSpPr/>
            <p:nvPr/>
          </p:nvSpPr>
          <p:spPr>
            <a:xfrm flipV="1">
              <a:off x="2133540" y="1676400"/>
              <a:ext cx="396836" cy="33972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271595" y="0"/>
                  </a:moveTo>
                  <a:lnTo>
                    <a:pt x="271595" y="198572"/>
                  </a:lnTo>
                  <a:lnTo>
                    <a:pt x="339494" y="198572"/>
                  </a:lnTo>
                  <a:lnTo>
                    <a:pt x="169747" y="397144"/>
                  </a:lnTo>
                  <a:lnTo>
                    <a:pt x="0" y="198572"/>
                  </a:lnTo>
                  <a:lnTo>
                    <a:pt x="67899" y="198572"/>
                  </a:lnTo>
                  <a:lnTo>
                    <a:pt x="67899" y="0"/>
                  </a:lnTo>
                  <a:lnTo>
                    <a:pt x="271595" y="0"/>
                  </a:lnTo>
                  <a:close/>
                </a:path>
              </a:pathLst>
            </a:custGeom>
            <a:ln/>
          </p:spPr>
          <p:style>
            <a:lnRef idx="1">
              <a:schemeClr val="accent1"/>
            </a:lnRef>
            <a:fillRef idx="2">
              <a:schemeClr val="accent1"/>
            </a:fillRef>
            <a:effectRef idx="1">
              <a:schemeClr val="accent1"/>
            </a:effectRef>
            <a:fontRef idx="minor">
              <a:schemeClr val="dk1"/>
            </a:fontRef>
          </p:style>
          <p:txBody>
            <a:bodyPr lIns="79429" tIns="0" rIns="79429" bIns="101848" spcCol="1270" anchor="ctr"/>
            <a:lstStyle/>
            <a:p>
              <a:pPr algn="ctr" defTabSz="755650" fontAlgn="auto">
                <a:lnSpc>
                  <a:spcPct val="90000"/>
                </a:lnSpc>
                <a:spcAft>
                  <a:spcPct val="35000"/>
                </a:spcAft>
                <a:defRPr/>
              </a:pPr>
              <a:endParaRPr lang="en-US" sz="1700">
                <a:cs typeface="2  Lotus" pitchFamily="2" charset="-78"/>
              </a:endParaRPr>
            </a:p>
          </p:txBody>
        </p:sp>
        <p:sp>
          <p:nvSpPr>
            <p:cNvPr id="7" name="Freeform 6"/>
            <p:cNvSpPr/>
            <p:nvPr/>
          </p:nvSpPr>
          <p:spPr>
            <a:xfrm>
              <a:off x="2133540" y="1981200"/>
              <a:ext cx="396836" cy="33972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271595" y="0"/>
                  </a:moveTo>
                  <a:lnTo>
                    <a:pt x="271595" y="198572"/>
                  </a:lnTo>
                  <a:lnTo>
                    <a:pt x="339494" y="198572"/>
                  </a:lnTo>
                  <a:lnTo>
                    <a:pt x="169747" y="397144"/>
                  </a:lnTo>
                  <a:lnTo>
                    <a:pt x="0" y="198572"/>
                  </a:lnTo>
                  <a:lnTo>
                    <a:pt x="67899" y="198572"/>
                  </a:lnTo>
                  <a:lnTo>
                    <a:pt x="67899" y="0"/>
                  </a:lnTo>
                  <a:lnTo>
                    <a:pt x="271595" y="0"/>
                  </a:lnTo>
                  <a:close/>
                </a:path>
              </a:pathLst>
            </a:custGeom>
            <a:ln/>
          </p:spPr>
          <p:style>
            <a:lnRef idx="1">
              <a:schemeClr val="accent1"/>
            </a:lnRef>
            <a:fillRef idx="2">
              <a:schemeClr val="accent1"/>
            </a:fillRef>
            <a:effectRef idx="1">
              <a:schemeClr val="accent1"/>
            </a:effectRef>
            <a:fontRef idx="minor">
              <a:schemeClr val="dk1"/>
            </a:fontRef>
          </p:style>
          <p:txBody>
            <a:bodyPr lIns="79429" tIns="0" rIns="79429" bIns="101848" spcCol="1270" anchor="ctr"/>
            <a:lstStyle/>
            <a:p>
              <a:pPr algn="ctr" defTabSz="755650" fontAlgn="auto">
                <a:lnSpc>
                  <a:spcPct val="90000"/>
                </a:lnSpc>
                <a:spcAft>
                  <a:spcPct val="35000"/>
                </a:spcAft>
                <a:defRPr/>
              </a:pPr>
              <a:endParaRPr lang="en-US" sz="1700">
                <a:cs typeface="2  Lotus" pitchFamily="2" charset="-78"/>
              </a:endParaRPr>
            </a:p>
          </p:txBody>
        </p:sp>
      </p:grpSp>
    </p:spTree>
    <p:extLst>
      <p:ext uri="{BB962C8B-B14F-4D97-AF65-F5344CB8AC3E}">
        <p14:creationId xmlns:p14="http://schemas.microsoft.com/office/powerpoint/2010/main" val="39944746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1"/>
          <p:cNvGrpSpPr>
            <a:grpSpLocks/>
          </p:cNvGrpSpPr>
          <p:nvPr/>
        </p:nvGrpSpPr>
        <p:grpSpPr bwMode="auto">
          <a:xfrm>
            <a:off x="428596" y="214290"/>
            <a:ext cx="8077200" cy="6369073"/>
            <a:chOff x="685800" y="214307"/>
            <a:chExt cx="8077200" cy="6368435"/>
          </a:xfrm>
          <a:solidFill>
            <a:srgbClr val="92D050"/>
          </a:solidFill>
          <a:scene3d>
            <a:camera prst="orthographicFront">
              <a:rot lat="0" lon="0" rev="0"/>
            </a:camera>
            <a:lightRig rig="contrasting" dir="t">
              <a:rot lat="0" lon="0" rev="1500000"/>
            </a:lightRig>
          </a:scene3d>
        </p:grpSpPr>
        <p:grpSp>
          <p:nvGrpSpPr>
            <p:cNvPr id="3" name="Group 79"/>
            <p:cNvGrpSpPr>
              <a:grpSpLocks/>
            </p:cNvGrpSpPr>
            <p:nvPr/>
          </p:nvGrpSpPr>
          <p:grpSpPr bwMode="auto">
            <a:xfrm>
              <a:off x="685800" y="1066800"/>
              <a:ext cx="8077200" cy="5515942"/>
              <a:chOff x="762000" y="685800"/>
              <a:chExt cx="8077200" cy="5515942"/>
            </a:xfrm>
            <a:grpFill/>
          </p:grpSpPr>
          <p:grpSp>
            <p:nvGrpSpPr>
              <p:cNvPr id="5" name="Group 2"/>
              <p:cNvGrpSpPr>
                <a:grpSpLocks/>
              </p:cNvGrpSpPr>
              <p:nvPr/>
            </p:nvGrpSpPr>
            <p:grpSpPr bwMode="auto">
              <a:xfrm>
                <a:off x="762000" y="685800"/>
                <a:ext cx="7126188" cy="5515942"/>
                <a:chOff x="3124200" y="1399370"/>
                <a:chExt cx="7126188" cy="5515942"/>
              </a:xfrm>
              <a:grpFill/>
            </p:grpSpPr>
            <p:sp>
              <p:nvSpPr>
                <p:cNvPr id="19" name="Freeform 18"/>
                <p:cNvSpPr/>
                <p:nvPr/>
              </p:nvSpPr>
              <p:spPr>
                <a:xfrm>
                  <a:off x="8610600" y="6047570"/>
                  <a:ext cx="1334988"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dirty="0">
                      <a:solidFill>
                        <a:schemeClr val="tx1"/>
                      </a:solidFill>
                      <a:cs typeface="2  Lotus" pitchFamily="2" charset="-78"/>
                    </a:rPr>
                    <a:t>بیمار</a:t>
                  </a:r>
                  <a:endParaRPr lang="en-US" sz="2400" dirty="0">
                    <a:solidFill>
                      <a:schemeClr val="tx1"/>
                    </a:solidFill>
                    <a:cs typeface="2  Lotus" pitchFamily="2" charset="-78"/>
                  </a:endParaRPr>
                </a:p>
              </p:txBody>
            </p:sp>
            <p:sp>
              <p:nvSpPr>
                <p:cNvPr id="20" name="Freeform 19"/>
                <p:cNvSpPr/>
                <p:nvPr/>
              </p:nvSpPr>
              <p:spPr>
                <a:xfrm>
                  <a:off x="8610600" y="4218770"/>
                  <a:ext cx="1334988"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dirty="0">
                      <a:solidFill>
                        <a:schemeClr val="tx1"/>
                      </a:solidFill>
                      <a:cs typeface="2  Lotus" pitchFamily="2" charset="-78"/>
                    </a:rPr>
                    <a:t>انتظار</a:t>
                  </a:r>
                  <a:endParaRPr lang="en-US" sz="2400" dirty="0">
                    <a:solidFill>
                      <a:schemeClr val="tx1"/>
                    </a:solidFill>
                    <a:cs typeface="2  Lotus" pitchFamily="2" charset="-78"/>
                  </a:endParaRPr>
                </a:p>
              </p:txBody>
            </p:sp>
            <p:sp>
              <p:nvSpPr>
                <p:cNvPr id="21" name="Freeform 20"/>
                <p:cNvSpPr/>
                <p:nvPr/>
              </p:nvSpPr>
              <p:spPr>
                <a:xfrm>
                  <a:off x="8915400" y="1551770"/>
                  <a:ext cx="1334988"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dirty="0">
                      <a:solidFill>
                        <a:schemeClr val="tx1"/>
                      </a:solidFill>
                      <a:cs typeface="2  Lotus" pitchFamily="2" charset="-78"/>
                    </a:rPr>
                    <a:t>صندوق</a:t>
                  </a:r>
                  <a:endParaRPr lang="en-US" sz="2400" dirty="0">
                    <a:solidFill>
                      <a:schemeClr val="tx1"/>
                    </a:solidFill>
                    <a:cs typeface="2  Lotus" pitchFamily="2" charset="-78"/>
                  </a:endParaRPr>
                </a:p>
              </p:txBody>
            </p:sp>
            <p:sp>
              <p:nvSpPr>
                <p:cNvPr id="22" name="Freeform 21"/>
                <p:cNvSpPr/>
                <p:nvPr/>
              </p:nvSpPr>
              <p:spPr>
                <a:xfrm>
                  <a:off x="5124464" y="1399370"/>
                  <a:ext cx="2286016"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a:solidFill>
                        <a:schemeClr val="tx1"/>
                      </a:solidFill>
                      <a:cs typeface="2  Lotus" pitchFamily="2" charset="-78"/>
                    </a:rPr>
                    <a:t>تزریقات،پانسمان</a:t>
                  </a:r>
                  <a:r>
                    <a:rPr lang="fa-IR" sz="2400" smtClean="0">
                      <a:solidFill>
                        <a:schemeClr val="tx1"/>
                      </a:solidFill>
                      <a:cs typeface="2  Lotus" pitchFamily="2" charset="-78"/>
                    </a:rPr>
                    <a:t>،</a:t>
                  </a:r>
                </a:p>
                <a:p>
                  <a:pPr algn="ctr" defTabSz="1511300" fontAlgn="auto">
                    <a:lnSpc>
                      <a:spcPct val="90000"/>
                    </a:lnSpc>
                    <a:spcAft>
                      <a:spcPct val="35000"/>
                    </a:spcAft>
                    <a:defRPr/>
                  </a:pPr>
                  <a:r>
                    <a:rPr lang="fa-IR" sz="2400" smtClean="0">
                      <a:solidFill>
                        <a:schemeClr val="tx1"/>
                      </a:solidFill>
                      <a:cs typeface="2  Lotus" pitchFamily="2" charset="-78"/>
                    </a:rPr>
                    <a:t>نوار</a:t>
                  </a:r>
                  <a:r>
                    <a:rPr lang="fa-IR" sz="2400" smtClean="0">
                      <a:cs typeface="2  Lotus" pitchFamily="2" charset="-78"/>
                    </a:rPr>
                    <a:t> </a:t>
                  </a:r>
                  <a:r>
                    <a:rPr lang="fa-IR" sz="2400" dirty="0">
                      <a:solidFill>
                        <a:schemeClr val="tx1"/>
                      </a:solidFill>
                      <a:cs typeface="2  Lotus" pitchFamily="2" charset="-78"/>
                    </a:rPr>
                    <a:t>قلب</a:t>
                  </a:r>
                  <a:endParaRPr lang="en-US" sz="2400" dirty="0">
                    <a:solidFill>
                      <a:schemeClr val="tx1"/>
                    </a:solidFill>
                    <a:cs typeface="2  Lotus" pitchFamily="2" charset="-78"/>
                  </a:endParaRPr>
                </a:p>
              </p:txBody>
            </p:sp>
            <p:sp>
              <p:nvSpPr>
                <p:cNvPr id="23" name="Freeform 22"/>
                <p:cNvSpPr/>
                <p:nvPr/>
              </p:nvSpPr>
              <p:spPr>
                <a:xfrm>
                  <a:off x="3124200" y="2999570"/>
                  <a:ext cx="2438400"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dirty="0">
                      <a:solidFill>
                        <a:schemeClr val="tx1"/>
                      </a:solidFill>
                      <a:cs typeface="2  Lotus" pitchFamily="2" charset="-78"/>
                    </a:rPr>
                    <a:t>مصاحبه،معاینه</a:t>
                  </a:r>
                  <a:endParaRPr lang="en-US" sz="2400" dirty="0">
                    <a:solidFill>
                      <a:schemeClr val="tx1"/>
                    </a:solidFill>
                    <a:cs typeface="2  Lotus" pitchFamily="2" charset="-78"/>
                  </a:endParaRPr>
                </a:p>
              </p:txBody>
            </p:sp>
          </p:grpSp>
          <p:sp>
            <p:nvSpPr>
              <p:cNvPr id="6" name="Freeform 5"/>
              <p:cNvSpPr/>
              <p:nvPr/>
            </p:nvSpPr>
            <p:spPr>
              <a:xfrm>
                <a:off x="833438" y="4476312"/>
                <a:ext cx="2590800"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a:solidFill>
                      <a:schemeClr val="tx1"/>
                    </a:solidFill>
                    <a:cs typeface="2  Lotus" pitchFamily="2" charset="-78"/>
                  </a:rPr>
                  <a:t>آزمایشگاه،رادیولوژی</a:t>
                </a:r>
                <a:r>
                  <a:rPr lang="fa-IR" sz="2400" smtClean="0">
                    <a:solidFill>
                      <a:schemeClr val="tx1"/>
                    </a:solidFill>
                    <a:cs typeface="2  Lotus" pitchFamily="2" charset="-78"/>
                  </a:rPr>
                  <a:t>،</a:t>
                </a:r>
              </a:p>
              <a:p>
                <a:pPr algn="ctr" defTabSz="1511300" fontAlgn="auto">
                  <a:lnSpc>
                    <a:spcPct val="90000"/>
                  </a:lnSpc>
                  <a:spcAft>
                    <a:spcPct val="35000"/>
                  </a:spcAft>
                  <a:defRPr/>
                </a:pPr>
                <a:r>
                  <a:rPr lang="fa-IR" sz="2400" smtClean="0">
                    <a:solidFill>
                      <a:schemeClr val="tx1"/>
                    </a:solidFill>
                    <a:cs typeface="2  Lotus" pitchFamily="2" charset="-78"/>
                  </a:rPr>
                  <a:t>فیزیو</a:t>
                </a:r>
                <a:r>
                  <a:rPr lang="fa-IR" sz="2400" smtClean="0">
                    <a:cs typeface="2  Lotus" pitchFamily="2" charset="-78"/>
                  </a:rPr>
                  <a:t> </a:t>
                </a:r>
                <a:r>
                  <a:rPr lang="fa-IR" sz="2400" dirty="0">
                    <a:solidFill>
                      <a:schemeClr val="tx1"/>
                    </a:solidFill>
                    <a:cs typeface="2  Lotus" pitchFamily="2" charset="-78"/>
                  </a:rPr>
                  <a:t>تراپی</a:t>
                </a:r>
                <a:endParaRPr lang="en-US" sz="2400" dirty="0">
                  <a:solidFill>
                    <a:schemeClr val="tx1"/>
                  </a:solidFill>
                  <a:cs typeface="2  Lotus" pitchFamily="2" charset="-78"/>
                </a:endParaRPr>
              </a:p>
            </p:txBody>
          </p:sp>
          <p:cxnSp>
            <p:nvCxnSpPr>
              <p:cNvPr id="7" name="Straight Arrow Connector 6"/>
              <p:cNvCxnSpPr/>
              <p:nvPr/>
            </p:nvCxnSpPr>
            <p:spPr>
              <a:xfrm flipV="1">
                <a:off x="6781800" y="4419157"/>
                <a:ext cx="0" cy="914309"/>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58000" y="1752424"/>
                <a:ext cx="0" cy="1828617"/>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3000" y="1142885"/>
                <a:ext cx="1600200" cy="0"/>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76400" y="1142885"/>
                <a:ext cx="1295400" cy="0"/>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1142885"/>
                <a:ext cx="0" cy="990501"/>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6400" y="3200079"/>
                <a:ext cx="0" cy="914309"/>
              </a:xfrm>
              <a:prstGeom prst="straightConnector1">
                <a:avLst/>
              </a:prstGeom>
              <a:grpFill/>
              <a:ln>
                <a:noFill/>
                <a:headEnd type="arrow"/>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191024" y="2404818"/>
                <a:ext cx="1219200"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dirty="0">
                    <a:solidFill>
                      <a:schemeClr val="tx1"/>
                    </a:solidFill>
                    <a:cs typeface="2  Lotus" pitchFamily="2" charset="-78"/>
                  </a:rPr>
                  <a:t>انتظار</a:t>
                </a:r>
                <a:endParaRPr lang="en-US" sz="2400" dirty="0">
                  <a:solidFill>
                    <a:schemeClr val="tx1"/>
                  </a:solidFill>
                  <a:cs typeface="2  Lotus" pitchFamily="2" charset="-78"/>
                </a:endParaRPr>
              </a:p>
            </p:txBody>
          </p:sp>
          <p:sp>
            <p:nvSpPr>
              <p:cNvPr id="14" name="Freeform 13"/>
              <p:cNvSpPr/>
              <p:nvPr/>
            </p:nvSpPr>
            <p:spPr>
              <a:xfrm>
                <a:off x="7620000" y="2133600"/>
                <a:ext cx="1219200" cy="867742"/>
              </a:xfrm>
              <a:custGeom>
                <a:avLst/>
                <a:gdLst>
                  <a:gd name="connsiteX0" fmla="*/ 0 w 1334988"/>
                  <a:gd name="connsiteY0" fmla="*/ 144627 h 867742"/>
                  <a:gd name="connsiteX1" fmla="*/ 42360 w 1334988"/>
                  <a:gd name="connsiteY1" fmla="*/ 42360 h 867742"/>
                  <a:gd name="connsiteX2" fmla="*/ 144627 w 1334988"/>
                  <a:gd name="connsiteY2" fmla="*/ 0 h 867742"/>
                  <a:gd name="connsiteX3" fmla="*/ 1190361 w 1334988"/>
                  <a:gd name="connsiteY3" fmla="*/ 0 h 867742"/>
                  <a:gd name="connsiteX4" fmla="*/ 1292628 w 1334988"/>
                  <a:gd name="connsiteY4" fmla="*/ 42360 h 867742"/>
                  <a:gd name="connsiteX5" fmla="*/ 1334988 w 1334988"/>
                  <a:gd name="connsiteY5" fmla="*/ 144627 h 867742"/>
                  <a:gd name="connsiteX6" fmla="*/ 1334988 w 1334988"/>
                  <a:gd name="connsiteY6" fmla="*/ 723115 h 867742"/>
                  <a:gd name="connsiteX7" fmla="*/ 1292628 w 1334988"/>
                  <a:gd name="connsiteY7" fmla="*/ 825382 h 867742"/>
                  <a:gd name="connsiteX8" fmla="*/ 1190361 w 1334988"/>
                  <a:gd name="connsiteY8" fmla="*/ 867742 h 867742"/>
                  <a:gd name="connsiteX9" fmla="*/ 144627 w 1334988"/>
                  <a:gd name="connsiteY9" fmla="*/ 867742 h 867742"/>
                  <a:gd name="connsiteX10" fmla="*/ 42360 w 1334988"/>
                  <a:gd name="connsiteY10" fmla="*/ 825382 h 867742"/>
                  <a:gd name="connsiteX11" fmla="*/ 0 w 1334988"/>
                  <a:gd name="connsiteY11" fmla="*/ 723115 h 867742"/>
                  <a:gd name="connsiteX12" fmla="*/ 0 w 1334988"/>
                  <a:gd name="connsiteY12" fmla="*/ 144627 h 8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4988" h="867742">
                    <a:moveTo>
                      <a:pt x="0" y="144627"/>
                    </a:moveTo>
                    <a:cubicBezTo>
                      <a:pt x="0" y="106270"/>
                      <a:pt x="15238" y="69483"/>
                      <a:pt x="42360" y="42360"/>
                    </a:cubicBezTo>
                    <a:cubicBezTo>
                      <a:pt x="69483" y="15237"/>
                      <a:pt x="106269" y="0"/>
                      <a:pt x="144627" y="0"/>
                    </a:cubicBezTo>
                    <a:lnTo>
                      <a:pt x="1190361" y="0"/>
                    </a:lnTo>
                    <a:cubicBezTo>
                      <a:pt x="1228718" y="0"/>
                      <a:pt x="1265505" y="15238"/>
                      <a:pt x="1292628" y="42360"/>
                    </a:cubicBezTo>
                    <a:cubicBezTo>
                      <a:pt x="1319751" y="69483"/>
                      <a:pt x="1334988" y="106269"/>
                      <a:pt x="1334988" y="144627"/>
                    </a:cubicBezTo>
                    <a:lnTo>
                      <a:pt x="1334988" y="723115"/>
                    </a:lnTo>
                    <a:cubicBezTo>
                      <a:pt x="1334988" y="761472"/>
                      <a:pt x="1319751" y="798259"/>
                      <a:pt x="1292628" y="825382"/>
                    </a:cubicBezTo>
                    <a:cubicBezTo>
                      <a:pt x="1265505" y="852505"/>
                      <a:pt x="1228719" y="867742"/>
                      <a:pt x="1190361" y="867742"/>
                    </a:cubicBezTo>
                    <a:lnTo>
                      <a:pt x="144627" y="867742"/>
                    </a:lnTo>
                    <a:cubicBezTo>
                      <a:pt x="106270" y="867742"/>
                      <a:pt x="69483" y="852505"/>
                      <a:pt x="42360" y="825382"/>
                    </a:cubicBezTo>
                    <a:cubicBezTo>
                      <a:pt x="15237" y="798259"/>
                      <a:pt x="0" y="761473"/>
                      <a:pt x="0" y="723115"/>
                    </a:cubicBezTo>
                    <a:lnTo>
                      <a:pt x="0" y="144627"/>
                    </a:lnTo>
                    <a:close/>
                  </a:path>
                </a:pathLst>
              </a:custGeom>
              <a:ln/>
            </p:spPr>
            <p:style>
              <a:lnRef idx="0">
                <a:schemeClr val="accent5"/>
              </a:lnRef>
              <a:fillRef idx="3">
                <a:schemeClr val="accent5"/>
              </a:fillRef>
              <a:effectRef idx="3">
                <a:schemeClr val="accent5"/>
              </a:effectRef>
              <a:fontRef idx="minor">
                <a:schemeClr val="lt1"/>
              </a:fontRef>
            </p:style>
            <p:txBody>
              <a:bodyPr lIns="171900" tIns="171900" rIns="171900" bIns="171900" spcCol="1270" anchor="ctr"/>
              <a:lstStyle/>
              <a:p>
                <a:pPr algn="ctr" defTabSz="1511300" fontAlgn="auto">
                  <a:lnSpc>
                    <a:spcPct val="90000"/>
                  </a:lnSpc>
                  <a:spcAft>
                    <a:spcPct val="35000"/>
                  </a:spcAft>
                  <a:defRPr/>
                </a:pPr>
                <a:r>
                  <a:rPr lang="fa-IR" sz="2400" dirty="0">
                    <a:solidFill>
                      <a:schemeClr val="tx1"/>
                    </a:solidFill>
                    <a:cs typeface="2  Lotus" pitchFamily="2" charset="-78"/>
                  </a:rPr>
                  <a:t>پذیرش</a:t>
                </a:r>
                <a:endParaRPr lang="en-US" sz="2400" dirty="0">
                  <a:solidFill>
                    <a:schemeClr val="tx1"/>
                  </a:solidFill>
                  <a:cs typeface="2  Lotus" pitchFamily="2" charset="-78"/>
                </a:endParaRPr>
              </a:p>
            </p:txBody>
          </p:sp>
          <p:cxnSp>
            <p:nvCxnSpPr>
              <p:cNvPr id="15" name="Straight Arrow Connector 14"/>
              <p:cNvCxnSpPr>
                <a:stCxn id="20" idx="4"/>
              </p:cNvCxnSpPr>
              <p:nvPr/>
            </p:nvCxnSpPr>
            <p:spPr>
              <a:xfrm flipV="1">
                <a:off x="7540625" y="3047695"/>
                <a:ext cx="307975" cy="500013"/>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1" idx="8"/>
              </p:cNvCxnSpPr>
              <p:nvPr/>
            </p:nvCxnSpPr>
            <p:spPr>
              <a:xfrm flipH="1" flipV="1">
                <a:off x="7743825" y="1706392"/>
                <a:ext cx="7938" cy="426994"/>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4"/>
              </p:cNvCxnSpPr>
              <p:nvPr/>
            </p:nvCxnSpPr>
            <p:spPr>
              <a:xfrm flipH="1">
                <a:off x="5372124" y="1490241"/>
                <a:ext cx="1181100" cy="957167"/>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00400" y="3047695"/>
                <a:ext cx="914400" cy="0"/>
              </a:xfrm>
              <a:prstGeom prst="straightConnector1">
                <a:avLst/>
              </a:prstGeom>
              <a:grpFill/>
              <a:ln>
                <a:noFill/>
                <a:tailEnd type="arrow"/>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143240" y="214307"/>
              <a:ext cx="5529274" cy="523168"/>
            </a:xfrm>
            <a:prstGeom prst="rect">
              <a:avLst/>
            </a:prstGeom>
            <a:gradFill>
              <a:gsLst>
                <a:gs pos="0">
                  <a:schemeClr val="accent5">
                    <a:tint val="98000"/>
                    <a:satMod val="120000"/>
                    <a:lumMod val="4000"/>
                    <a:lumOff val="96000"/>
                    <a:alpha val="0"/>
                  </a:schemeClr>
                </a:gs>
                <a:gs pos="100000">
                  <a:schemeClr val="accent5">
                    <a:shade val="90000"/>
                    <a:lumMod val="90000"/>
                  </a:schemeClr>
                </a:gs>
              </a:gsLst>
            </a:gradFill>
            <a:ln/>
            <a:scene3d>
              <a:camera prst="orthographicFront">
                <a:rot lat="0" lon="0" rev="0"/>
              </a:camera>
              <a:lightRig rig="threePt" dir="tl">
                <a:rot lat="0" lon="0" rev="5400000"/>
              </a:lightRig>
            </a:scene3d>
            <a:sp3d>
              <a:bevelT w="25400" h="38100" prst="hardEdge"/>
            </a:sp3d>
          </p:spPr>
          <p:style>
            <a:lnRef idx="0">
              <a:schemeClr val="accent5"/>
            </a:lnRef>
            <a:fillRef idx="3">
              <a:schemeClr val="accent5"/>
            </a:fillRef>
            <a:effectRef idx="3">
              <a:schemeClr val="accent5"/>
            </a:effectRef>
            <a:fontRef idx="minor">
              <a:schemeClr val="lt1"/>
            </a:fontRef>
          </p:style>
          <p:txBody>
            <a:bodyPr wrap="square">
              <a:spAutoFit/>
            </a:bodyPr>
            <a:lstStyle/>
            <a:p>
              <a:pPr algn="r" rtl="1" fontAlgn="auto">
                <a:spcBef>
                  <a:spcPts val="0"/>
                </a:spcBef>
                <a:spcAft>
                  <a:spcPts val="0"/>
                </a:spcAft>
                <a:defRPr/>
              </a:pPr>
              <a:r>
                <a:rPr lang="fa-IR" sz="28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سیرکولاسیون</a:t>
              </a:r>
              <a:r>
                <a:rPr lang="fa-IR" sz="2800" dirty="0">
                  <a:solidFill>
                    <a:schemeClr val="accent5">
                      <a:lumMod val="50000"/>
                    </a:schemeClr>
                  </a:solidFill>
                  <a:latin typeface="B Zar"/>
                  <a:cs typeface="2  Esfehan" pitchFamily="2" charset="-78"/>
                </a:rPr>
                <a:t> </a:t>
              </a:r>
              <a:r>
                <a:rPr lang="fa-IR" sz="28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بیمار</a:t>
              </a:r>
              <a:r>
                <a:rPr lang="fa-IR" sz="2800" dirty="0">
                  <a:solidFill>
                    <a:schemeClr val="accent5">
                      <a:lumMod val="50000"/>
                    </a:schemeClr>
                  </a:solidFill>
                  <a:latin typeface="B Zar"/>
                  <a:cs typeface="2  Esfehan" pitchFamily="2" charset="-78"/>
                </a:rPr>
                <a:t> </a:t>
              </a:r>
              <a:r>
                <a:rPr lang="fa-IR" sz="28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a:t>
              </a:r>
              <a:r>
                <a:rPr lang="fa-IR" sz="2800" dirty="0">
                  <a:solidFill>
                    <a:schemeClr val="accent5">
                      <a:lumMod val="50000"/>
                    </a:schemeClr>
                  </a:solidFill>
                  <a:latin typeface="B Zar"/>
                  <a:cs typeface="2  Esfehan" pitchFamily="2" charset="-78"/>
                </a:rPr>
                <a:t> </a:t>
              </a:r>
              <a:r>
                <a:rPr lang="fa-IR" sz="28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درمانگاه</a:t>
              </a:r>
              <a:endParaRPr lang="en-US" sz="28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grpSp>
      <p:sp>
        <p:nvSpPr>
          <p:cNvPr id="29" name="Down Arrow 28"/>
          <p:cNvSpPr/>
          <p:nvPr/>
        </p:nvSpPr>
        <p:spPr>
          <a:xfrm rot="10800000">
            <a:off x="6286512" y="4857760"/>
            <a:ext cx="571504" cy="642942"/>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0" name="Down Arrow 29"/>
          <p:cNvSpPr/>
          <p:nvPr/>
        </p:nvSpPr>
        <p:spPr>
          <a:xfrm rot="3365813">
            <a:off x="5183643" y="2164836"/>
            <a:ext cx="641568" cy="782831"/>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1" name="Down Arrow 30"/>
          <p:cNvSpPr/>
          <p:nvPr/>
        </p:nvSpPr>
        <p:spPr>
          <a:xfrm rot="10800000">
            <a:off x="6357950" y="2285992"/>
            <a:ext cx="571504" cy="1285884"/>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2" name="Down Arrow 31"/>
          <p:cNvSpPr/>
          <p:nvPr/>
        </p:nvSpPr>
        <p:spPr>
          <a:xfrm rot="13885754">
            <a:off x="6951409" y="3378218"/>
            <a:ext cx="456510" cy="458755"/>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3" name="Down Arrow 32"/>
          <p:cNvSpPr/>
          <p:nvPr/>
        </p:nvSpPr>
        <p:spPr>
          <a:xfrm rot="8126112">
            <a:off x="7453406" y="1951578"/>
            <a:ext cx="456510" cy="458755"/>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4" name="Down Arrow 33"/>
          <p:cNvSpPr/>
          <p:nvPr/>
        </p:nvSpPr>
        <p:spPr>
          <a:xfrm>
            <a:off x="1142976" y="1714488"/>
            <a:ext cx="571504" cy="928694"/>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5" name="Down Arrow 34"/>
          <p:cNvSpPr/>
          <p:nvPr/>
        </p:nvSpPr>
        <p:spPr>
          <a:xfrm rot="16200000">
            <a:off x="1714480" y="1142984"/>
            <a:ext cx="571504" cy="714380"/>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6" name="Oval 35"/>
          <p:cNvSpPr/>
          <p:nvPr/>
        </p:nvSpPr>
        <p:spPr>
          <a:xfrm>
            <a:off x="1285852" y="1357298"/>
            <a:ext cx="285752" cy="2857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9" name="Freeform 38"/>
          <p:cNvSpPr/>
          <p:nvPr/>
        </p:nvSpPr>
        <p:spPr bwMode="auto">
          <a:xfrm flipV="1">
            <a:off x="1357290" y="3643313"/>
            <a:ext cx="437527" cy="612701"/>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271595" y="0"/>
                </a:moveTo>
                <a:lnTo>
                  <a:pt x="271595" y="198572"/>
                </a:lnTo>
                <a:lnTo>
                  <a:pt x="339494" y="198572"/>
                </a:lnTo>
                <a:lnTo>
                  <a:pt x="169747" y="397144"/>
                </a:lnTo>
                <a:lnTo>
                  <a:pt x="0" y="198572"/>
                </a:lnTo>
                <a:lnTo>
                  <a:pt x="67899" y="198572"/>
                </a:lnTo>
                <a:lnTo>
                  <a:pt x="67899" y="0"/>
                </a:lnTo>
                <a:lnTo>
                  <a:pt x="271595" y="0"/>
                </a:lnTo>
                <a:close/>
              </a:path>
            </a:pathLst>
          </a:custGeom>
          <a:ln/>
        </p:spPr>
        <p:style>
          <a:lnRef idx="1">
            <a:schemeClr val="accent1"/>
          </a:lnRef>
          <a:fillRef idx="2">
            <a:schemeClr val="accent1"/>
          </a:fillRef>
          <a:effectRef idx="1">
            <a:schemeClr val="accent1"/>
          </a:effectRef>
          <a:fontRef idx="minor">
            <a:schemeClr val="dk1"/>
          </a:fontRef>
        </p:style>
        <p:txBody>
          <a:bodyPr lIns="79429" tIns="0" rIns="79429" bIns="101848" spcCol="1270" anchor="ctr"/>
          <a:lstStyle/>
          <a:p>
            <a:pPr algn="ctr" defTabSz="755650" fontAlgn="auto">
              <a:lnSpc>
                <a:spcPct val="90000"/>
              </a:lnSpc>
              <a:spcAft>
                <a:spcPct val="35000"/>
              </a:spcAft>
              <a:defRPr/>
            </a:pPr>
            <a:endParaRPr lang="en-US" sz="1700"/>
          </a:p>
        </p:txBody>
      </p:sp>
      <p:sp>
        <p:nvSpPr>
          <p:cNvPr id="40" name="Freeform 39"/>
          <p:cNvSpPr/>
          <p:nvPr/>
        </p:nvSpPr>
        <p:spPr bwMode="auto">
          <a:xfrm>
            <a:off x="1357290" y="4214818"/>
            <a:ext cx="437527" cy="57150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271595" y="0"/>
                </a:moveTo>
                <a:lnTo>
                  <a:pt x="271595" y="198572"/>
                </a:lnTo>
                <a:lnTo>
                  <a:pt x="339494" y="198572"/>
                </a:lnTo>
                <a:lnTo>
                  <a:pt x="169747" y="397144"/>
                </a:lnTo>
                <a:lnTo>
                  <a:pt x="0" y="198572"/>
                </a:lnTo>
                <a:lnTo>
                  <a:pt x="67899" y="198572"/>
                </a:lnTo>
                <a:lnTo>
                  <a:pt x="67899" y="0"/>
                </a:lnTo>
                <a:lnTo>
                  <a:pt x="271595" y="0"/>
                </a:lnTo>
                <a:close/>
              </a:path>
            </a:pathLst>
          </a:custGeom>
          <a:ln/>
        </p:spPr>
        <p:style>
          <a:lnRef idx="1">
            <a:schemeClr val="accent1"/>
          </a:lnRef>
          <a:fillRef idx="2">
            <a:schemeClr val="accent1"/>
          </a:fillRef>
          <a:effectRef idx="1">
            <a:schemeClr val="accent1"/>
          </a:effectRef>
          <a:fontRef idx="minor">
            <a:schemeClr val="dk1"/>
          </a:fontRef>
        </p:style>
        <p:txBody>
          <a:bodyPr lIns="79429" tIns="0" rIns="79429" bIns="101848" spcCol="1270" anchor="ctr"/>
          <a:lstStyle/>
          <a:p>
            <a:pPr algn="ctr" defTabSz="755650" fontAlgn="auto">
              <a:lnSpc>
                <a:spcPct val="90000"/>
              </a:lnSpc>
              <a:spcAft>
                <a:spcPct val="35000"/>
              </a:spcAft>
              <a:defRPr/>
            </a:pPr>
            <a:endParaRPr lang="en-US" sz="1700"/>
          </a:p>
        </p:txBody>
      </p:sp>
      <p:sp>
        <p:nvSpPr>
          <p:cNvPr id="41" name="Down Arrow 40"/>
          <p:cNvSpPr/>
          <p:nvPr/>
        </p:nvSpPr>
        <p:spPr>
          <a:xfrm rot="5400000">
            <a:off x="3071802" y="2857496"/>
            <a:ext cx="571504" cy="714380"/>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2" name="Down Arrow 41"/>
          <p:cNvSpPr/>
          <p:nvPr/>
        </p:nvSpPr>
        <p:spPr>
          <a:xfrm rot="5400000">
            <a:off x="5107785" y="964389"/>
            <a:ext cx="571504" cy="1071570"/>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342707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556215"/>
            <a:ext cx="8183562" cy="1052512"/>
          </a:xfrm>
        </p:spPr>
        <p:txBody>
          <a:bodyPr/>
          <a:lstStyle/>
          <a:p>
            <a:pPr algn="ctr" fontAlgn="auto">
              <a:spcAft>
                <a:spcPts val="0"/>
              </a:spcAft>
              <a:defRPr/>
            </a:pPr>
            <a:r>
              <a:rPr lang="fa-IR" smtClean="0">
                <a:cs typeface="2  Esfehan" pitchFamily="2" charset="-78"/>
              </a:rPr>
              <a:t>سيركلاسيون بيمار بستري</a:t>
            </a:r>
            <a:endParaRPr lang="en-US" smtClean="0">
              <a:cs typeface="2  Esfehan" pitchFamily="2" charset="-78"/>
            </a:endParaRPr>
          </a:p>
        </p:txBody>
      </p:sp>
      <p:sp>
        <p:nvSpPr>
          <p:cNvPr id="8195" name="Oval 4"/>
          <p:cNvSpPr>
            <a:spLocks noChangeArrowheads="1"/>
          </p:cNvSpPr>
          <p:nvPr/>
        </p:nvSpPr>
        <p:spPr bwMode="auto">
          <a:xfrm>
            <a:off x="6300788" y="1520825"/>
            <a:ext cx="1295400" cy="129540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fa-IR">
                <a:cs typeface="2  Lotus" pitchFamily="2" charset="-78"/>
              </a:rPr>
              <a:t>بيماربستري</a:t>
            </a:r>
            <a:endParaRPr lang="en-US">
              <a:cs typeface="2  Lotus" pitchFamily="2" charset="-78"/>
            </a:endParaRPr>
          </a:p>
        </p:txBody>
      </p:sp>
      <p:sp>
        <p:nvSpPr>
          <p:cNvPr id="8196" name="Freeform 6"/>
          <p:cNvSpPr>
            <a:spLocks/>
          </p:cNvSpPr>
          <p:nvPr/>
        </p:nvSpPr>
        <p:spPr bwMode="auto">
          <a:xfrm>
            <a:off x="3348038" y="5734050"/>
            <a:ext cx="476250" cy="25400"/>
          </a:xfrm>
          <a:custGeom>
            <a:avLst/>
            <a:gdLst>
              <a:gd name="T0" fmla="*/ 0 w 300"/>
              <a:gd name="T1" fmla="*/ 2147483647 h 16"/>
              <a:gd name="T2" fmla="*/ 2147483647 w 300"/>
              <a:gd name="T3" fmla="*/ 0 h 16"/>
              <a:gd name="T4" fmla="*/ 0 60000 65536"/>
              <a:gd name="T5" fmla="*/ 0 60000 65536"/>
              <a:gd name="T6" fmla="*/ 0 w 300"/>
              <a:gd name="T7" fmla="*/ 0 h 16"/>
              <a:gd name="T8" fmla="*/ 300 w 300"/>
              <a:gd name="T9" fmla="*/ 16 h 16"/>
            </a:gdLst>
            <a:ahLst/>
            <a:cxnLst>
              <a:cxn ang="T4">
                <a:pos x="T0" y="T1"/>
              </a:cxn>
              <a:cxn ang="T5">
                <a:pos x="T2" y="T3"/>
              </a:cxn>
            </a:cxnLst>
            <a:rect l="T6" t="T7" r="T8" b="T9"/>
            <a:pathLst>
              <a:path w="300" h="16">
                <a:moveTo>
                  <a:pt x="0" y="16"/>
                </a:moveTo>
                <a:lnTo>
                  <a:pt x="300" y="0"/>
                </a:lnTo>
              </a:path>
            </a:pathLst>
          </a:cu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fa-IR"/>
          </a:p>
        </p:txBody>
      </p:sp>
      <p:sp>
        <p:nvSpPr>
          <p:cNvPr id="8197" name="Line 7"/>
          <p:cNvSpPr>
            <a:spLocks noChangeShapeType="1"/>
          </p:cNvSpPr>
          <p:nvPr/>
        </p:nvSpPr>
        <p:spPr bwMode="auto">
          <a:xfrm flipH="1">
            <a:off x="5616575" y="2205038"/>
            <a:ext cx="457200" cy="0"/>
          </a:xfrm>
          <a:prstGeom prst="line">
            <a:avLst/>
          </a:pr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8198" name="Line 9"/>
          <p:cNvSpPr>
            <a:spLocks noChangeShapeType="1"/>
          </p:cNvSpPr>
          <p:nvPr/>
        </p:nvSpPr>
        <p:spPr bwMode="auto">
          <a:xfrm flipH="1">
            <a:off x="2124075" y="2889250"/>
            <a:ext cx="0" cy="457200"/>
          </a:xfrm>
          <a:prstGeom prst="line">
            <a:avLst/>
          </a:pr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8199" name="Rectangle 11"/>
          <p:cNvSpPr>
            <a:spLocks noChangeArrowheads="1"/>
          </p:cNvSpPr>
          <p:nvPr/>
        </p:nvSpPr>
        <p:spPr bwMode="auto">
          <a:xfrm>
            <a:off x="3995738" y="1773238"/>
            <a:ext cx="1152525" cy="79216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fa-IR">
                <a:cs typeface="2  Lotus" pitchFamily="2" charset="-78"/>
              </a:rPr>
              <a:t>پذيرش</a:t>
            </a:r>
          </a:p>
          <a:p>
            <a:pPr algn="ctr"/>
            <a:r>
              <a:rPr lang="fa-IR">
                <a:cs typeface="2  Lotus" pitchFamily="2" charset="-78"/>
              </a:rPr>
              <a:t>انتظار</a:t>
            </a:r>
            <a:endParaRPr lang="en-US">
              <a:cs typeface="2  Lotus" pitchFamily="2" charset="-78"/>
            </a:endParaRPr>
          </a:p>
        </p:txBody>
      </p:sp>
      <p:sp>
        <p:nvSpPr>
          <p:cNvPr id="8200" name="Rectangle 12"/>
          <p:cNvSpPr>
            <a:spLocks noChangeArrowheads="1"/>
          </p:cNvSpPr>
          <p:nvPr/>
        </p:nvSpPr>
        <p:spPr bwMode="auto">
          <a:xfrm>
            <a:off x="1584325" y="1808163"/>
            <a:ext cx="1152525" cy="79216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fa-IR">
                <a:cs typeface="2  Lotus" pitchFamily="2" charset="-78"/>
              </a:rPr>
              <a:t>معاينه</a:t>
            </a:r>
          </a:p>
          <a:p>
            <a:pPr algn="ctr"/>
            <a:r>
              <a:rPr lang="fa-IR">
                <a:cs typeface="2  Lotus" pitchFamily="2" charset="-78"/>
              </a:rPr>
              <a:t>مصاحبه</a:t>
            </a:r>
            <a:endParaRPr lang="en-US">
              <a:cs typeface="2  Lotus" pitchFamily="2" charset="-78"/>
            </a:endParaRPr>
          </a:p>
        </p:txBody>
      </p:sp>
      <p:sp>
        <p:nvSpPr>
          <p:cNvPr id="8201" name="Rectangle 13"/>
          <p:cNvSpPr>
            <a:spLocks noChangeArrowheads="1"/>
          </p:cNvSpPr>
          <p:nvPr/>
        </p:nvSpPr>
        <p:spPr bwMode="auto">
          <a:xfrm>
            <a:off x="1584325" y="5337175"/>
            <a:ext cx="1152525" cy="7921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fa-IR">
                <a:cs typeface="2  Lotus" pitchFamily="2" charset="-78"/>
              </a:rPr>
              <a:t>آسانسور</a:t>
            </a:r>
            <a:endParaRPr lang="en-US">
              <a:cs typeface="2  Lotus" pitchFamily="2" charset="-78"/>
            </a:endParaRPr>
          </a:p>
        </p:txBody>
      </p:sp>
      <p:sp>
        <p:nvSpPr>
          <p:cNvPr id="8202" name="Rectangle 14"/>
          <p:cNvSpPr>
            <a:spLocks noChangeArrowheads="1"/>
          </p:cNvSpPr>
          <p:nvPr/>
        </p:nvSpPr>
        <p:spPr bwMode="auto">
          <a:xfrm>
            <a:off x="1584325" y="3644900"/>
            <a:ext cx="1152525" cy="7921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fa-IR">
                <a:cs typeface="2  Lotus" pitchFamily="2" charset="-78"/>
              </a:rPr>
              <a:t>تعويض لباس</a:t>
            </a:r>
            <a:endParaRPr lang="en-US">
              <a:cs typeface="2  Lotus" pitchFamily="2" charset="-78"/>
            </a:endParaRPr>
          </a:p>
        </p:txBody>
      </p:sp>
      <p:sp>
        <p:nvSpPr>
          <p:cNvPr id="8203" name="Rectangle 15"/>
          <p:cNvSpPr>
            <a:spLocks noChangeArrowheads="1"/>
          </p:cNvSpPr>
          <p:nvPr/>
        </p:nvSpPr>
        <p:spPr bwMode="auto">
          <a:xfrm>
            <a:off x="3995738" y="5265738"/>
            <a:ext cx="1152525" cy="79216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fa-IR">
                <a:cs typeface="2  Lotus" pitchFamily="2" charset="-78"/>
              </a:rPr>
              <a:t>تحويل مريض</a:t>
            </a:r>
          </a:p>
          <a:p>
            <a:pPr algn="ctr"/>
            <a:r>
              <a:rPr lang="fa-IR">
                <a:cs typeface="2  Lotus" pitchFamily="2" charset="-78"/>
              </a:rPr>
              <a:t>بستري</a:t>
            </a:r>
            <a:endParaRPr lang="en-US">
              <a:cs typeface="2  Lotus" pitchFamily="2" charset="-78"/>
            </a:endParaRPr>
          </a:p>
        </p:txBody>
      </p:sp>
      <p:sp>
        <p:nvSpPr>
          <p:cNvPr id="8204" name="Rectangle 16"/>
          <p:cNvSpPr>
            <a:spLocks noChangeArrowheads="1"/>
          </p:cNvSpPr>
          <p:nvPr/>
        </p:nvSpPr>
        <p:spPr bwMode="auto">
          <a:xfrm>
            <a:off x="6335713" y="5300663"/>
            <a:ext cx="1152525" cy="79216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fa-IR">
                <a:cs typeface="2  Lotus" pitchFamily="2" charset="-78"/>
              </a:rPr>
              <a:t>تخت</a:t>
            </a:r>
            <a:endParaRPr lang="en-US">
              <a:cs typeface="2  Lotus" pitchFamily="2" charset="-78"/>
            </a:endParaRPr>
          </a:p>
        </p:txBody>
      </p:sp>
      <p:sp>
        <p:nvSpPr>
          <p:cNvPr id="8205" name="Line 17"/>
          <p:cNvSpPr>
            <a:spLocks noChangeShapeType="1"/>
          </p:cNvSpPr>
          <p:nvPr/>
        </p:nvSpPr>
        <p:spPr bwMode="auto">
          <a:xfrm flipH="1">
            <a:off x="3095625" y="2241550"/>
            <a:ext cx="457200" cy="0"/>
          </a:xfrm>
          <a:prstGeom prst="line">
            <a:avLst/>
          </a:pr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8206" name="Line 18"/>
          <p:cNvSpPr>
            <a:spLocks noChangeShapeType="1"/>
          </p:cNvSpPr>
          <p:nvPr/>
        </p:nvSpPr>
        <p:spPr bwMode="auto">
          <a:xfrm flipH="1">
            <a:off x="2087563" y="4581525"/>
            <a:ext cx="0" cy="457200"/>
          </a:xfrm>
          <a:prstGeom prst="line">
            <a:avLst/>
          </a:pr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8207" name="Freeform 19"/>
          <p:cNvSpPr>
            <a:spLocks/>
          </p:cNvSpPr>
          <p:nvPr/>
        </p:nvSpPr>
        <p:spPr bwMode="auto">
          <a:xfrm>
            <a:off x="5508625" y="5661025"/>
            <a:ext cx="476250" cy="25400"/>
          </a:xfrm>
          <a:custGeom>
            <a:avLst/>
            <a:gdLst>
              <a:gd name="T0" fmla="*/ 0 w 300"/>
              <a:gd name="T1" fmla="*/ 2147483647 h 16"/>
              <a:gd name="T2" fmla="*/ 2147483647 w 300"/>
              <a:gd name="T3" fmla="*/ 0 h 16"/>
              <a:gd name="T4" fmla="*/ 0 60000 65536"/>
              <a:gd name="T5" fmla="*/ 0 60000 65536"/>
              <a:gd name="T6" fmla="*/ 0 w 300"/>
              <a:gd name="T7" fmla="*/ 0 h 16"/>
              <a:gd name="T8" fmla="*/ 300 w 300"/>
              <a:gd name="T9" fmla="*/ 16 h 16"/>
            </a:gdLst>
            <a:ahLst/>
            <a:cxnLst>
              <a:cxn ang="T4">
                <a:pos x="T0" y="T1"/>
              </a:cxn>
              <a:cxn ang="T5">
                <a:pos x="T2" y="T3"/>
              </a:cxn>
            </a:cxnLst>
            <a:rect l="T6" t="T7" r="T8" b="T9"/>
            <a:pathLst>
              <a:path w="300" h="16">
                <a:moveTo>
                  <a:pt x="0" y="16"/>
                </a:moveTo>
                <a:lnTo>
                  <a:pt x="300" y="0"/>
                </a:lnTo>
              </a:path>
            </a:pathLst>
          </a:cu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fa-IR"/>
          </a:p>
        </p:txBody>
      </p:sp>
    </p:spTree>
    <p:extLst>
      <p:ext uri="{BB962C8B-B14F-4D97-AF65-F5344CB8AC3E}">
        <p14:creationId xmlns:p14="http://schemas.microsoft.com/office/powerpoint/2010/main" val="2826813780"/>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95612666"/>
              </p:ext>
            </p:extLst>
          </p:nvPr>
        </p:nvGraphicFramePr>
        <p:xfrm>
          <a:off x="16002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bwMode="auto">
          <a:xfrm>
            <a:off x="500034" y="457200"/>
            <a:ext cx="7348566"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rtl="1" fontAlgn="auto">
              <a:spcBef>
                <a:spcPts val="0"/>
              </a:spcBef>
              <a:spcAft>
                <a:spcPts val="0"/>
              </a:spcAft>
              <a:defRPr/>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مسیر و</a:t>
            </a:r>
            <a:r>
              <a:rPr lang="fa-IR" sz="24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مراحل</a:t>
            </a:r>
            <a:r>
              <a:rPr lang="fa-IR" sz="24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کار</a:t>
            </a:r>
            <a:r>
              <a:rPr lang="fa-IR" sz="24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a:t>
            </a:r>
            <a:r>
              <a:rPr lang="fa-IR" sz="24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منطقه</a:t>
            </a:r>
            <a:r>
              <a:rPr lang="fa-IR" sz="24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مصاحبه و</a:t>
            </a:r>
            <a:r>
              <a:rPr lang="fa-IR" sz="24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معاینه</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Tree>
    <p:extLst>
      <p:ext uri="{BB962C8B-B14F-4D97-AF65-F5344CB8AC3E}">
        <p14:creationId xmlns:p14="http://schemas.microsoft.com/office/powerpoint/2010/main" val="37117363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00034" y="785794"/>
            <a:ext cx="7593849" cy="5230482"/>
            <a:chOff x="776286" y="1229795"/>
            <a:chExt cx="7593849" cy="5142466"/>
          </a:xfrm>
          <a:solidFill>
            <a:srgbClr val="92D050"/>
          </a:solidFill>
          <a:scene3d>
            <a:camera prst="orthographicFront">
              <a:rot lat="0" lon="0" rev="0"/>
            </a:camera>
            <a:lightRig rig="contrasting" dir="t">
              <a:rot lat="0" lon="0" rev="1500000"/>
            </a:lightRig>
          </a:scene3d>
        </p:grpSpPr>
        <p:grpSp>
          <p:nvGrpSpPr>
            <p:cNvPr id="3" name="Group 2"/>
            <p:cNvGrpSpPr>
              <a:grpSpLocks/>
            </p:cNvGrpSpPr>
            <p:nvPr/>
          </p:nvGrpSpPr>
          <p:grpSpPr bwMode="auto">
            <a:xfrm>
              <a:off x="776286" y="1229795"/>
              <a:ext cx="7593849" cy="5142466"/>
              <a:chOff x="776286" y="848795"/>
              <a:chExt cx="7593849" cy="5142466"/>
            </a:xfrm>
            <a:grpFill/>
          </p:grpSpPr>
          <p:sp>
            <p:nvSpPr>
              <p:cNvPr id="11" name="Freeform 10"/>
              <p:cNvSpPr/>
              <p:nvPr/>
            </p:nvSpPr>
            <p:spPr>
              <a:xfrm>
                <a:off x="6991392" y="4430825"/>
                <a:ext cx="1378743" cy="1378743"/>
              </a:xfrm>
              <a:custGeom>
                <a:avLst/>
                <a:gdLst>
                  <a:gd name="connsiteX0" fmla="*/ 0 w 1683543"/>
                  <a:gd name="connsiteY0" fmla="*/ 841772 h 1683543"/>
                  <a:gd name="connsiteX1" fmla="*/ 246550 w 1683543"/>
                  <a:gd name="connsiteY1" fmla="*/ 246549 h 1683543"/>
                  <a:gd name="connsiteX2" fmla="*/ 841773 w 1683543"/>
                  <a:gd name="connsiteY2" fmla="*/ 1 h 1683543"/>
                  <a:gd name="connsiteX3" fmla="*/ 1436996 w 1683543"/>
                  <a:gd name="connsiteY3" fmla="*/ 246551 h 1683543"/>
                  <a:gd name="connsiteX4" fmla="*/ 1683544 w 1683543"/>
                  <a:gd name="connsiteY4" fmla="*/ 841774 h 1683543"/>
                  <a:gd name="connsiteX5" fmla="*/ 1436995 w 1683543"/>
                  <a:gd name="connsiteY5" fmla="*/ 1436997 h 1683543"/>
                  <a:gd name="connsiteX6" fmla="*/ 841772 w 1683543"/>
                  <a:gd name="connsiteY6" fmla="*/ 1683546 h 1683543"/>
                  <a:gd name="connsiteX7" fmla="*/ 246549 w 1683543"/>
                  <a:gd name="connsiteY7" fmla="*/ 1436996 h 1683543"/>
                  <a:gd name="connsiteX8" fmla="*/ 0 w 1683543"/>
                  <a:gd name="connsiteY8" fmla="*/ 841773 h 1683543"/>
                  <a:gd name="connsiteX9" fmla="*/ 0 w 1683543"/>
                  <a:gd name="connsiteY9" fmla="*/ 841772 h 16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3543" h="1683543">
                    <a:moveTo>
                      <a:pt x="0" y="841772"/>
                    </a:moveTo>
                    <a:cubicBezTo>
                      <a:pt x="0" y="618520"/>
                      <a:pt x="88687" y="404412"/>
                      <a:pt x="246550" y="246549"/>
                    </a:cubicBezTo>
                    <a:cubicBezTo>
                      <a:pt x="404413" y="88686"/>
                      <a:pt x="618521" y="0"/>
                      <a:pt x="841773" y="1"/>
                    </a:cubicBezTo>
                    <a:cubicBezTo>
                      <a:pt x="1065025" y="1"/>
                      <a:pt x="1279133" y="88688"/>
                      <a:pt x="1436996" y="246551"/>
                    </a:cubicBezTo>
                    <a:cubicBezTo>
                      <a:pt x="1594859" y="404414"/>
                      <a:pt x="1683545" y="618522"/>
                      <a:pt x="1683544" y="841774"/>
                    </a:cubicBezTo>
                    <a:cubicBezTo>
                      <a:pt x="1683544" y="1065026"/>
                      <a:pt x="1594857" y="1279134"/>
                      <a:pt x="1436995" y="1436997"/>
                    </a:cubicBezTo>
                    <a:cubicBezTo>
                      <a:pt x="1279132" y="1594860"/>
                      <a:pt x="1065024" y="1683546"/>
                      <a:pt x="841772" y="1683546"/>
                    </a:cubicBezTo>
                    <a:cubicBezTo>
                      <a:pt x="618520" y="1683546"/>
                      <a:pt x="404412" y="1594859"/>
                      <a:pt x="246549" y="1436996"/>
                    </a:cubicBezTo>
                    <a:cubicBezTo>
                      <a:pt x="88686" y="1279133"/>
                      <a:pt x="0" y="1065025"/>
                      <a:pt x="0" y="841773"/>
                    </a:cubicBezTo>
                    <a:lnTo>
                      <a:pt x="0" y="841772"/>
                    </a:lnTo>
                    <a:close/>
                  </a:path>
                </a:pathLst>
              </a:custGeom>
              <a:ln/>
            </p:spPr>
            <p:style>
              <a:lnRef idx="1">
                <a:schemeClr val="accent5"/>
              </a:lnRef>
              <a:fillRef idx="3">
                <a:schemeClr val="accent5"/>
              </a:fillRef>
              <a:effectRef idx="2">
                <a:schemeClr val="accent5"/>
              </a:effectRef>
              <a:fontRef idx="minor">
                <a:schemeClr val="lt1"/>
              </a:fontRef>
            </p:style>
            <p:txBody>
              <a:bodyPr lIns="271314" tIns="271314" rIns="271314" bIns="271314" spcCol="1270" anchor="ctr"/>
              <a:lstStyle/>
              <a:p>
                <a:pPr algn="ctr" defTabSz="1733550" fontAlgn="auto">
                  <a:lnSpc>
                    <a:spcPct val="90000"/>
                  </a:lnSpc>
                  <a:spcAft>
                    <a:spcPct val="35000"/>
                  </a:spcAft>
                  <a:defRPr/>
                </a:pPr>
                <a:r>
                  <a:rPr lang="fa-IR" sz="2600" dirty="0">
                    <a:solidFill>
                      <a:schemeClr val="tx1"/>
                    </a:solidFill>
                    <a:cs typeface="2  Lotus" pitchFamily="2" charset="-78"/>
                  </a:rPr>
                  <a:t>بیمار</a:t>
                </a:r>
                <a:endParaRPr lang="en-US" sz="2600" dirty="0">
                  <a:solidFill>
                    <a:schemeClr val="tx1"/>
                  </a:solidFill>
                  <a:cs typeface="2  Lotus" pitchFamily="2" charset="-78"/>
                </a:endParaRPr>
              </a:p>
            </p:txBody>
          </p:sp>
          <p:sp>
            <p:nvSpPr>
              <p:cNvPr id="12" name="Left Arrow 11"/>
              <p:cNvSpPr/>
              <p:nvPr/>
            </p:nvSpPr>
            <p:spPr>
              <a:xfrm rot="19079649">
                <a:off x="2502520" y="4153747"/>
                <a:ext cx="750620" cy="479809"/>
              </a:xfrm>
              <a:prstGeom prst="leftArrow">
                <a:avLst>
                  <a:gd name="adj1" fmla="val 60000"/>
                  <a:gd name="adj2" fmla="val 50000"/>
                </a:avLst>
              </a:prstGeom>
              <a:ln/>
            </p:spPr>
            <p:style>
              <a:lnRef idx="1">
                <a:schemeClr val="accent1"/>
              </a:lnRef>
              <a:fillRef idx="2">
                <a:schemeClr val="accent1"/>
              </a:fillRef>
              <a:effectRef idx="1">
                <a:schemeClr val="accent1"/>
              </a:effectRef>
              <a:fontRef idx="minor">
                <a:schemeClr val="dk1"/>
              </a:fontRef>
            </p:style>
          </p:sp>
          <p:sp>
            <p:nvSpPr>
              <p:cNvPr id="13" name="Freeform 12"/>
              <p:cNvSpPr/>
              <p:nvPr/>
            </p:nvSpPr>
            <p:spPr>
              <a:xfrm>
                <a:off x="919162" y="4711768"/>
                <a:ext cx="1599366" cy="1279493"/>
              </a:xfrm>
              <a:custGeom>
                <a:avLst/>
                <a:gdLst>
                  <a:gd name="connsiteX0" fmla="*/ 0 w 1599366"/>
                  <a:gd name="connsiteY0" fmla="*/ 127949 h 1279493"/>
                  <a:gd name="connsiteX1" fmla="*/ 37476 w 1599366"/>
                  <a:gd name="connsiteY1" fmla="*/ 37475 h 1279493"/>
                  <a:gd name="connsiteX2" fmla="*/ 127950 w 1599366"/>
                  <a:gd name="connsiteY2" fmla="*/ 0 h 1279493"/>
                  <a:gd name="connsiteX3" fmla="*/ 1471417 w 1599366"/>
                  <a:gd name="connsiteY3" fmla="*/ 0 h 1279493"/>
                  <a:gd name="connsiteX4" fmla="*/ 1561891 w 1599366"/>
                  <a:gd name="connsiteY4" fmla="*/ 37476 h 1279493"/>
                  <a:gd name="connsiteX5" fmla="*/ 1599366 w 1599366"/>
                  <a:gd name="connsiteY5" fmla="*/ 127950 h 1279493"/>
                  <a:gd name="connsiteX6" fmla="*/ 1599366 w 1599366"/>
                  <a:gd name="connsiteY6" fmla="*/ 1151544 h 1279493"/>
                  <a:gd name="connsiteX7" fmla="*/ 1561891 w 1599366"/>
                  <a:gd name="connsiteY7" fmla="*/ 1242018 h 1279493"/>
                  <a:gd name="connsiteX8" fmla="*/ 1471417 w 1599366"/>
                  <a:gd name="connsiteY8" fmla="*/ 1279493 h 1279493"/>
                  <a:gd name="connsiteX9" fmla="*/ 127949 w 1599366"/>
                  <a:gd name="connsiteY9" fmla="*/ 1279493 h 1279493"/>
                  <a:gd name="connsiteX10" fmla="*/ 37475 w 1599366"/>
                  <a:gd name="connsiteY10" fmla="*/ 1242018 h 1279493"/>
                  <a:gd name="connsiteX11" fmla="*/ 0 w 1599366"/>
                  <a:gd name="connsiteY11" fmla="*/ 1151544 h 1279493"/>
                  <a:gd name="connsiteX12" fmla="*/ 0 w 1599366"/>
                  <a:gd name="connsiteY12" fmla="*/ 127949 h 12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9366" h="1279493">
                    <a:moveTo>
                      <a:pt x="0" y="127949"/>
                    </a:moveTo>
                    <a:cubicBezTo>
                      <a:pt x="0" y="94015"/>
                      <a:pt x="13480" y="61470"/>
                      <a:pt x="37476" y="37475"/>
                    </a:cubicBezTo>
                    <a:cubicBezTo>
                      <a:pt x="61471" y="13480"/>
                      <a:pt x="94015" y="0"/>
                      <a:pt x="127950" y="0"/>
                    </a:cubicBezTo>
                    <a:lnTo>
                      <a:pt x="1471417" y="0"/>
                    </a:lnTo>
                    <a:cubicBezTo>
                      <a:pt x="1505351" y="0"/>
                      <a:pt x="1537896" y="13480"/>
                      <a:pt x="1561891" y="37476"/>
                    </a:cubicBezTo>
                    <a:cubicBezTo>
                      <a:pt x="1585886" y="61471"/>
                      <a:pt x="1599366" y="94015"/>
                      <a:pt x="1599366" y="127950"/>
                    </a:cubicBezTo>
                    <a:lnTo>
                      <a:pt x="1599366" y="1151544"/>
                    </a:lnTo>
                    <a:cubicBezTo>
                      <a:pt x="1599366" y="1185478"/>
                      <a:pt x="1585886" y="1218023"/>
                      <a:pt x="1561891" y="1242018"/>
                    </a:cubicBezTo>
                    <a:cubicBezTo>
                      <a:pt x="1537896" y="1266013"/>
                      <a:pt x="1505352" y="1279493"/>
                      <a:pt x="1471417" y="1279493"/>
                    </a:cubicBezTo>
                    <a:lnTo>
                      <a:pt x="127949" y="1279493"/>
                    </a:lnTo>
                    <a:cubicBezTo>
                      <a:pt x="94015" y="1279493"/>
                      <a:pt x="61470" y="1266013"/>
                      <a:pt x="37475" y="1242018"/>
                    </a:cubicBezTo>
                    <a:cubicBezTo>
                      <a:pt x="13480" y="1218023"/>
                      <a:pt x="0" y="1185479"/>
                      <a:pt x="0" y="1151544"/>
                    </a:cubicBezTo>
                    <a:lnTo>
                      <a:pt x="0" y="127949"/>
                    </a:lnTo>
                    <a:close/>
                  </a:path>
                </a:pathLst>
              </a:custGeom>
              <a:ln/>
            </p:spPr>
            <p:style>
              <a:lnRef idx="1">
                <a:schemeClr val="accent5"/>
              </a:lnRef>
              <a:fillRef idx="3">
                <a:schemeClr val="accent5"/>
              </a:fillRef>
              <a:effectRef idx="2">
                <a:schemeClr val="accent5"/>
              </a:effectRef>
              <a:fontRef idx="minor">
                <a:schemeClr val="lt1"/>
              </a:fontRef>
            </p:style>
            <p:txBody>
              <a:bodyPr lIns="125105" tIns="125105" rIns="125105" bIns="125105" spcCol="1270" anchor="ctr"/>
              <a:lstStyle/>
              <a:p>
                <a:pPr algn="ctr" defTabSz="2044700" fontAlgn="auto">
                  <a:lnSpc>
                    <a:spcPct val="90000"/>
                  </a:lnSpc>
                  <a:spcAft>
                    <a:spcPct val="35000"/>
                  </a:spcAft>
                  <a:defRPr/>
                </a:pPr>
                <a:r>
                  <a:rPr lang="fa-IR" sz="2600" dirty="0">
                    <a:solidFill>
                      <a:schemeClr val="tx1"/>
                    </a:solidFill>
                    <a:cs typeface="2  Lotus" pitchFamily="2" charset="-78"/>
                  </a:rPr>
                  <a:t>آزمایشگاه</a:t>
                </a:r>
                <a:endParaRPr lang="en-US" sz="2600" dirty="0">
                  <a:solidFill>
                    <a:schemeClr val="tx1"/>
                  </a:solidFill>
                  <a:cs typeface="2  Lotus" pitchFamily="2" charset="-78"/>
                </a:endParaRPr>
              </a:p>
            </p:txBody>
          </p:sp>
          <p:sp>
            <p:nvSpPr>
              <p:cNvPr id="14" name="Freeform 13"/>
              <p:cNvSpPr/>
              <p:nvPr/>
            </p:nvSpPr>
            <p:spPr>
              <a:xfrm>
                <a:off x="776286" y="919031"/>
                <a:ext cx="1599366" cy="1279493"/>
              </a:xfrm>
              <a:custGeom>
                <a:avLst/>
                <a:gdLst>
                  <a:gd name="connsiteX0" fmla="*/ 0 w 1599366"/>
                  <a:gd name="connsiteY0" fmla="*/ 127949 h 1279493"/>
                  <a:gd name="connsiteX1" fmla="*/ 37476 w 1599366"/>
                  <a:gd name="connsiteY1" fmla="*/ 37475 h 1279493"/>
                  <a:gd name="connsiteX2" fmla="*/ 127950 w 1599366"/>
                  <a:gd name="connsiteY2" fmla="*/ 0 h 1279493"/>
                  <a:gd name="connsiteX3" fmla="*/ 1471417 w 1599366"/>
                  <a:gd name="connsiteY3" fmla="*/ 0 h 1279493"/>
                  <a:gd name="connsiteX4" fmla="*/ 1561891 w 1599366"/>
                  <a:gd name="connsiteY4" fmla="*/ 37476 h 1279493"/>
                  <a:gd name="connsiteX5" fmla="*/ 1599366 w 1599366"/>
                  <a:gd name="connsiteY5" fmla="*/ 127950 h 1279493"/>
                  <a:gd name="connsiteX6" fmla="*/ 1599366 w 1599366"/>
                  <a:gd name="connsiteY6" fmla="*/ 1151544 h 1279493"/>
                  <a:gd name="connsiteX7" fmla="*/ 1561891 w 1599366"/>
                  <a:gd name="connsiteY7" fmla="*/ 1242018 h 1279493"/>
                  <a:gd name="connsiteX8" fmla="*/ 1471417 w 1599366"/>
                  <a:gd name="connsiteY8" fmla="*/ 1279493 h 1279493"/>
                  <a:gd name="connsiteX9" fmla="*/ 127949 w 1599366"/>
                  <a:gd name="connsiteY9" fmla="*/ 1279493 h 1279493"/>
                  <a:gd name="connsiteX10" fmla="*/ 37475 w 1599366"/>
                  <a:gd name="connsiteY10" fmla="*/ 1242018 h 1279493"/>
                  <a:gd name="connsiteX11" fmla="*/ 0 w 1599366"/>
                  <a:gd name="connsiteY11" fmla="*/ 1151544 h 1279493"/>
                  <a:gd name="connsiteX12" fmla="*/ 0 w 1599366"/>
                  <a:gd name="connsiteY12" fmla="*/ 127949 h 12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9366" h="1279493">
                    <a:moveTo>
                      <a:pt x="0" y="127949"/>
                    </a:moveTo>
                    <a:cubicBezTo>
                      <a:pt x="0" y="94015"/>
                      <a:pt x="13480" y="61470"/>
                      <a:pt x="37476" y="37475"/>
                    </a:cubicBezTo>
                    <a:cubicBezTo>
                      <a:pt x="61471" y="13480"/>
                      <a:pt x="94015" y="0"/>
                      <a:pt x="127950" y="0"/>
                    </a:cubicBezTo>
                    <a:lnTo>
                      <a:pt x="1471417" y="0"/>
                    </a:lnTo>
                    <a:cubicBezTo>
                      <a:pt x="1505351" y="0"/>
                      <a:pt x="1537896" y="13480"/>
                      <a:pt x="1561891" y="37476"/>
                    </a:cubicBezTo>
                    <a:cubicBezTo>
                      <a:pt x="1585886" y="61471"/>
                      <a:pt x="1599366" y="94015"/>
                      <a:pt x="1599366" y="127950"/>
                    </a:cubicBezTo>
                    <a:lnTo>
                      <a:pt x="1599366" y="1151544"/>
                    </a:lnTo>
                    <a:cubicBezTo>
                      <a:pt x="1599366" y="1185478"/>
                      <a:pt x="1585886" y="1218023"/>
                      <a:pt x="1561891" y="1242018"/>
                    </a:cubicBezTo>
                    <a:cubicBezTo>
                      <a:pt x="1537896" y="1266013"/>
                      <a:pt x="1505352" y="1279493"/>
                      <a:pt x="1471417" y="1279493"/>
                    </a:cubicBezTo>
                    <a:lnTo>
                      <a:pt x="127949" y="1279493"/>
                    </a:lnTo>
                    <a:cubicBezTo>
                      <a:pt x="94015" y="1279493"/>
                      <a:pt x="61470" y="1266013"/>
                      <a:pt x="37475" y="1242018"/>
                    </a:cubicBezTo>
                    <a:cubicBezTo>
                      <a:pt x="13480" y="1218023"/>
                      <a:pt x="0" y="1185479"/>
                      <a:pt x="0" y="1151544"/>
                    </a:cubicBezTo>
                    <a:lnTo>
                      <a:pt x="0" y="127949"/>
                    </a:lnTo>
                    <a:close/>
                  </a:path>
                </a:pathLst>
              </a:custGeom>
              <a:ln/>
            </p:spPr>
            <p:style>
              <a:lnRef idx="1">
                <a:schemeClr val="accent5"/>
              </a:lnRef>
              <a:fillRef idx="3">
                <a:schemeClr val="accent5"/>
              </a:fillRef>
              <a:effectRef idx="2">
                <a:schemeClr val="accent5"/>
              </a:effectRef>
              <a:fontRef idx="minor">
                <a:schemeClr val="lt1"/>
              </a:fontRef>
            </p:style>
            <p:txBody>
              <a:bodyPr lIns="125105" tIns="125105" rIns="125105" bIns="125105" spcCol="1270" anchor="ctr"/>
              <a:lstStyle/>
              <a:p>
                <a:pPr algn="ctr" defTabSz="2044700" fontAlgn="auto">
                  <a:lnSpc>
                    <a:spcPct val="90000"/>
                  </a:lnSpc>
                  <a:spcAft>
                    <a:spcPct val="35000"/>
                  </a:spcAft>
                  <a:defRPr/>
                </a:pPr>
                <a:r>
                  <a:rPr lang="fa-IR" sz="2600" dirty="0">
                    <a:solidFill>
                      <a:schemeClr val="tx1"/>
                    </a:solidFill>
                    <a:cs typeface="2  Lotus" pitchFamily="2" charset="-78"/>
                  </a:rPr>
                  <a:t>تزریقات</a:t>
                </a:r>
                <a:endParaRPr lang="en-US" sz="2600" dirty="0">
                  <a:solidFill>
                    <a:schemeClr val="tx1"/>
                  </a:solidFill>
                  <a:cs typeface="2  Lotus" pitchFamily="2" charset="-78"/>
                </a:endParaRPr>
              </a:p>
            </p:txBody>
          </p:sp>
          <p:sp>
            <p:nvSpPr>
              <p:cNvPr id="15" name="Left Arrow 14"/>
              <p:cNvSpPr/>
              <p:nvPr/>
            </p:nvSpPr>
            <p:spPr>
              <a:xfrm rot="2421877">
                <a:off x="6311016" y="4005237"/>
                <a:ext cx="779276" cy="479809"/>
              </a:xfrm>
              <a:prstGeom prst="leftArrow">
                <a:avLst>
                  <a:gd name="adj1" fmla="val 60000"/>
                  <a:gd name="adj2" fmla="val 50000"/>
                </a:avLst>
              </a:prstGeom>
              <a:ln/>
            </p:spPr>
            <p:style>
              <a:lnRef idx="1">
                <a:schemeClr val="accent1"/>
              </a:lnRef>
              <a:fillRef idx="2">
                <a:schemeClr val="accent1"/>
              </a:fillRef>
              <a:effectRef idx="1">
                <a:schemeClr val="accent1"/>
              </a:effectRef>
              <a:fontRef idx="minor">
                <a:schemeClr val="dk1"/>
              </a:fontRef>
            </p:style>
          </p:sp>
          <p:sp>
            <p:nvSpPr>
              <p:cNvPr id="16" name="Freeform 15"/>
              <p:cNvSpPr/>
              <p:nvPr/>
            </p:nvSpPr>
            <p:spPr>
              <a:xfrm>
                <a:off x="6705640" y="848795"/>
                <a:ext cx="1523166" cy="1143000"/>
              </a:xfrm>
              <a:custGeom>
                <a:avLst/>
                <a:gdLst>
                  <a:gd name="connsiteX0" fmla="*/ 0 w 1599366"/>
                  <a:gd name="connsiteY0" fmla="*/ 127949 h 1279493"/>
                  <a:gd name="connsiteX1" fmla="*/ 37476 w 1599366"/>
                  <a:gd name="connsiteY1" fmla="*/ 37475 h 1279493"/>
                  <a:gd name="connsiteX2" fmla="*/ 127950 w 1599366"/>
                  <a:gd name="connsiteY2" fmla="*/ 0 h 1279493"/>
                  <a:gd name="connsiteX3" fmla="*/ 1471417 w 1599366"/>
                  <a:gd name="connsiteY3" fmla="*/ 0 h 1279493"/>
                  <a:gd name="connsiteX4" fmla="*/ 1561891 w 1599366"/>
                  <a:gd name="connsiteY4" fmla="*/ 37476 h 1279493"/>
                  <a:gd name="connsiteX5" fmla="*/ 1599366 w 1599366"/>
                  <a:gd name="connsiteY5" fmla="*/ 127950 h 1279493"/>
                  <a:gd name="connsiteX6" fmla="*/ 1599366 w 1599366"/>
                  <a:gd name="connsiteY6" fmla="*/ 1151544 h 1279493"/>
                  <a:gd name="connsiteX7" fmla="*/ 1561891 w 1599366"/>
                  <a:gd name="connsiteY7" fmla="*/ 1242018 h 1279493"/>
                  <a:gd name="connsiteX8" fmla="*/ 1471417 w 1599366"/>
                  <a:gd name="connsiteY8" fmla="*/ 1279493 h 1279493"/>
                  <a:gd name="connsiteX9" fmla="*/ 127949 w 1599366"/>
                  <a:gd name="connsiteY9" fmla="*/ 1279493 h 1279493"/>
                  <a:gd name="connsiteX10" fmla="*/ 37475 w 1599366"/>
                  <a:gd name="connsiteY10" fmla="*/ 1242018 h 1279493"/>
                  <a:gd name="connsiteX11" fmla="*/ 0 w 1599366"/>
                  <a:gd name="connsiteY11" fmla="*/ 1151544 h 1279493"/>
                  <a:gd name="connsiteX12" fmla="*/ 0 w 1599366"/>
                  <a:gd name="connsiteY12" fmla="*/ 127949 h 12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9366" h="1279493">
                    <a:moveTo>
                      <a:pt x="0" y="127949"/>
                    </a:moveTo>
                    <a:cubicBezTo>
                      <a:pt x="0" y="94015"/>
                      <a:pt x="13480" y="61470"/>
                      <a:pt x="37476" y="37475"/>
                    </a:cubicBezTo>
                    <a:cubicBezTo>
                      <a:pt x="61471" y="13480"/>
                      <a:pt x="94015" y="0"/>
                      <a:pt x="127950" y="0"/>
                    </a:cubicBezTo>
                    <a:lnTo>
                      <a:pt x="1471417" y="0"/>
                    </a:lnTo>
                    <a:cubicBezTo>
                      <a:pt x="1505351" y="0"/>
                      <a:pt x="1537896" y="13480"/>
                      <a:pt x="1561891" y="37476"/>
                    </a:cubicBezTo>
                    <a:cubicBezTo>
                      <a:pt x="1585886" y="61471"/>
                      <a:pt x="1599366" y="94015"/>
                      <a:pt x="1599366" y="127950"/>
                    </a:cubicBezTo>
                    <a:lnTo>
                      <a:pt x="1599366" y="1151544"/>
                    </a:lnTo>
                    <a:cubicBezTo>
                      <a:pt x="1599366" y="1185478"/>
                      <a:pt x="1585886" y="1218023"/>
                      <a:pt x="1561891" y="1242018"/>
                    </a:cubicBezTo>
                    <a:cubicBezTo>
                      <a:pt x="1537896" y="1266013"/>
                      <a:pt x="1505352" y="1279493"/>
                      <a:pt x="1471417" y="1279493"/>
                    </a:cubicBezTo>
                    <a:lnTo>
                      <a:pt x="127949" y="1279493"/>
                    </a:lnTo>
                    <a:cubicBezTo>
                      <a:pt x="94015" y="1279493"/>
                      <a:pt x="61470" y="1266013"/>
                      <a:pt x="37475" y="1242018"/>
                    </a:cubicBezTo>
                    <a:cubicBezTo>
                      <a:pt x="13480" y="1218023"/>
                      <a:pt x="0" y="1185479"/>
                      <a:pt x="0" y="1151544"/>
                    </a:cubicBezTo>
                    <a:lnTo>
                      <a:pt x="0" y="127949"/>
                    </a:lnTo>
                    <a:close/>
                  </a:path>
                </a:pathLst>
              </a:custGeom>
              <a:ln/>
            </p:spPr>
            <p:style>
              <a:lnRef idx="1">
                <a:schemeClr val="accent5"/>
              </a:lnRef>
              <a:fillRef idx="3">
                <a:schemeClr val="accent5"/>
              </a:fillRef>
              <a:effectRef idx="2">
                <a:schemeClr val="accent5"/>
              </a:effectRef>
              <a:fontRef idx="minor">
                <a:schemeClr val="lt1"/>
              </a:fontRef>
            </p:style>
            <p:txBody>
              <a:bodyPr lIns="125105" tIns="125105" rIns="125105" bIns="125105" spcCol="1270" anchor="ctr"/>
              <a:lstStyle/>
              <a:p>
                <a:pPr algn="ctr" defTabSz="2044700" fontAlgn="auto">
                  <a:lnSpc>
                    <a:spcPct val="90000"/>
                  </a:lnSpc>
                  <a:spcAft>
                    <a:spcPct val="35000"/>
                  </a:spcAft>
                  <a:defRPr/>
                </a:pPr>
                <a:r>
                  <a:rPr lang="fa-IR" sz="2600" dirty="0">
                    <a:solidFill>
                      <a:schemeClr val="tx1"/>
                    </a:solidFill>
                    <a:cs typeface="2  Lotus" pitchFamily="2" charset="-78"/>
                  </a:rPr>
                  <a:t>داروخانه</a:t>
                </a:r>
                <a:endParaRPr lang="en-US" sz="2600" dirty="0">
                  <a:solidFill>
                    <a:schemeClr val="tx1"/>
                  </a:solidFill>
                  <a:cs typeface="2  Lotus" pitchFamily="2" charset="-78"/>
                </a:endParaRPr>
              </a:p>
            </p:txBody>
          </p:sp>
        </p:grpSp>
        <p:sp>
          <p:nvSpPr>
            <p:cNvPr id="4" name="Freeform 3"/>
            <p:cNvSpPr/>
            <p:nvPr/>
          </p:nvSpPr>
          <p:spPr>
            <a:xfrm>
              <a:off x="5105400" y="3276600"/>
              <a:ext cx="1295400" cy="990600"/>
            </a:xfrm>
            <a:custGeom>
              <a:avLst/>
              <a:gdLst>
                <a:gd name="connsiteX0" fmla="*/ 0 w 1599366"/>
                <a:gd name="connsiteY0" fmla="*/ 127949 h 1279493"/>
                <a:gd name="connsiteX1" fmla="*/ 37476 w 1599366"/>
                <a:gd name="connsiteY1" fmla="*/ 37475 h 1279493"/>
                <a:gd name="connsiteX2" fmla="*/ 127950 w 1599366"/>
                <a:gd name="connsiteY2" fmla="*/ 0 h 1279493"/>
                <a:gd name="connsiteX3" fmla="*/ 1471417 w 1599366"/>
                <a:gd name="connsiteY3" fmla="*/ 0 h 1279493"/>
                <a:gd name="connsiteX4" fmla="*/ 1561891 w 1599366"/>
                <a:gd name="connsiteY4" fmla="*/ 37476 h 1279493"/>
                <a:gd name="connsiteX5" fmla="*/ 1599366 w 1599366"/>
                <a:gd name="connsiteY5" fmla="*/ 127950 h 1279493"/>
                <a:gd name="connsiteX6" fmla="*/ 1599366 w 1599366"/>
                <a:gd name="connsiteY6" fmla="*/ 1151544 h 1279493"/>
                <a:gd name="connsiteX7" fmla="*/ 1561891 w 1599366"/>
                <a:gd name="connsiteY7" fmla="*/ 1242018 h 1279493"/>
                <a:gd name="connsiteX8" fmla="*/ 1471417 w 1599366"/>
                <a:gd name="connsiteY8" fmla="*/ 1279493 h 1279493"/>
                <a:gd name="connsiteX9" fmla="*/ 127949 w 1599366"/>
                <a:gd name="connsiteY9" fmla="*/ 1279493 h 1279493"/>
                <a:gd name="connsiteX10" fmla="*/ 37475 w 1599366"/>
                <a:gd name="connsiteY10" fmla="*/ 1242018 h 1279493"/>
                <a:gd name="connsiteX11" fmla="*/ 0 w 1599366"/>
                <a:gd name="connsiteY11" fmla="*/ 1151544 h 1279493"/>
                <a:gd name="connsiteX12" fmla="*/ 0 w 1599366"/>
                <a:gd name="connsiteY12" fmla="*/ 127949 h 12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9366" h="1279493">
                  <a:moveTo>
                    <a:pt x="0" y="127949"/>
                  </a:moveTo>
                  <a:cubicBezTo>
                    <a:pt x="0" y="94015"/>
                    <a:pt x="13480" y="61470"/>
                    <a:pt x="37476" y="37475"/>
                  </a:cubicBezTo>
                  <a:cubicBezTo>
                    <a:pt x="61471" y="13480"/>
                    <a:pt x="94015" y="0"/>
                    <a:pt x="127950" y="0"/>
                  </a:cubicBezTo>
                  <a:lnTo>
                    <a:pt x="1471417" y="0"/>
                  </a:lnTo>
                  <a:cubicBezTo>
                    <a:pt x="1505351" y="0"/>
                    <a:pt x="1537896" y="13480"/>
                    <a:pt x="1561891" y="37476"/>
                  </a:cubicBezTo>
                  <a:cubicBezTo>
                    <a:pt x="1585886" y="61471"/>
                    <a:pt x="1599366" y="94015"/>
                    <a:pt x="1599366" y="127950"/>
                  </a:cubicBezTo>
                  <a:lnTo>
                    <a:pt x="1599366" y="1151544"/>
                  </a:lnTo>
                  <a:cubicBezTo>
                    <a:pt x="1599366" y="1185478"/>
                    <a:pt x="1585886" y="1218023"/>
                    <a:pt x="1561891" y="1242018"/>
                  </a:cubicBezTo>
                  <a:cubicBezTo>
                    <a:pt x="1537896" y="1266013"/>
                    <a:pt x="1505352" y="1279493"/>
                    <a:pt x="1471417" y="1279493"/>
                  </a:cubicBezTo>
                  <a:lnTo>
                    <a:pt x="127949" y="1279493"/>
                  </a:lnTo>
                  <a:cubicBezTo>
                    <a:pt x="94015" y="1279493"/>
                    <a:pt x="61470" y="1266013"/>
                    <a:pt x="37475" y="1242018"/>
                  </a:cubicBezTo>
                  <a:cubicBezTo>
                    <a:pt x="13480" y="1218023"/>
                    <a:pt x="0" y="1185479"/>
                    <a:pt x="0" y="1151544"/>
                  </a:cubicBezTo>
                  <a:lnTo>
                    <a:pt x="0" y="127949"/>
                  </a:lnTo>
                  <a:close/>
                </a:path>
              </a:pathLst>
            </a:custGeom>
            <a:ln/>
          </p:spPr>
          <p:style>
            <a:lnRef idx="1">
              <a:schemeClr val="accent5"/>
            </a:lnRef>
            <a:fillRef idx="3">
              <a:schemeClr val="accent5"/>
            </a:fillRef>
            <a:effectRef idx="2">
              <a:schemeClr val="accent5"/>
            </a:effectRef>
            <a:fontRef idx="minor">
              <a:schemeClr val="lt1"/>
            </a:fontRef>
          </p:style>
          <p:txBody>
            <a:bodyPr lIns="125105" tIns="125105" rIns="125105" bIns="125105" spcCol="1270" anchor="ctr"/>
            <a:lstStyle/>
            <a:p>
              <a:pPr algn="ctr" defTabSz="2044700" fontAlgn="auto">
                <a:lnSpc>
                  <a:spcPct val="90000"/>
                </a:lnSpc>
                <a:spcAft>
                  <a:spcPct val="35000"/>
                </a:spcAft>
                <a:defRPr/>
              </a:pPr>
              <a:r>
                <a:rPr lang="fa-IR" sz="2600" dirty="0">
                  <a:solidFill>
                    <a:schemeClr val="tx1"/>
                  </a:solidFill>
                  <a:cs typeface="2  Lotus" pitchFamily="2" charset="-78"/>
                </a:rPr>
                <a:t>انتظار</a:t>
              </a:r>
              <a:endParaRPr lang="en-US" sz="2600" dirty="0">
                <a:solidFill>
                  <a:schemeClr val="tx1"/>
                </a:solidFill>
                <a:cs typeface="2  Lotus" pitchFamily="2" charset="-78"/>
              </a:endParaRPr>
            </a:p>
          </p:txBody>
        </p:sp>
        <p:sp>
          <p:nvSpPr>
            <p:cNvPr id="5" name="Freeform 4"/>
            <p:cNvSpPr/>
            <p:nvPr/>
          </p:nvSpPr>
          <p:spPr>
            <a:xfrm>
              <a:off x="2895600" y="3276600"/>
              <a:ext cx="1295400" cy="990600"/>
            </a:xfrm>
            <a:custGeom>
              <a:avLst/>
              <a:gdLst>
                <a:gd name="connsiteX0" fmla="*/ 0 w 1599366"/>
                <a:gd name="connsiteY0" fmla="*/ 127949 h 1279493"/>
                <a:gd name="connsiteX1" fmla="*/ 37476 w 1599366"/>
                <a:gd name="connsiteY1" fmla="*/ 37475 h 1279493"/>
                <a:gd name="connsiteX2" fmla="*/ 127950 w 1599366"/>
                <a:gd name="connsiteY2" fmla="*/ 0 h 1279493"/>
                <a:gd name="connsiteX3" fmla="*/ 1471417 w 1599366"/>
                <a:gd name="connsiteY3" fmla="*/ 0 h 1279493"/>
                <a:gd name="connsiteX4" fmla="*/ 1561891 w 1599366"/>
                <a:gd name="connsiteY4" fmla="*/ 37476 h 1279493"/>
                <a:gd name="connsiteX5" fmla="*/ 1599366 w 1599366"/>
                <a:gd name="connsiteY5" fmla="*/ 127950 h 1279493"/>
                <a:gd name="connsiteX6" fmla="*/ 1599366 w 1599366"/>
                <a:gd name="connsiteY6" fmla="*/ 1151544 h 1279493"/>
                <a:gd name="connsiteX7" fmla="*/ 1561891 w 1599366"/>
                <a:gd name="connsiteY7" fmla="*/ 1242018 h 1279493"/>
                <a:gd name="connsiteX8" fmla="*/ 1471417 w 1599366"/>
                <a:gd name="connsiteY8" fmla="*/ 1279493 h 1279493"/>
                <a:gd name="connsiteX9" fmla="*/ 127949 w 1599366"/>
                <a:gd name="connsiteY9" fmla="*/ 1279493 h 1279493"/>
                <a:gd name="connsiteX10" fmla="*/ 37475 w 1599366"/>
                <a:gd name="connsiteY10" fmla="*/ 1242018 h 1279493"/>
                <a:gd name="connsiteX11" fmla="*/ 0 w 1599366"/>
                <a:gd name="connsiteY11" fmla="*/ 1151544 h 1279493"/>
                <a:gd name="connsiteX12" fmla="*/ 0 w 1599366"/>
                <a:gd name="connsiteY12" fmla="*/ 127949 h 12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9366" h="1279493">
                  <a:moveTo>
                    <a:pt x="0" y="127949"/>
                  </a:moveTo>
                  <a:cubicBezTo>
                    <a:pt x="0" y="94015"/>
                    <a:pt x="13480" y="61470"/>
                    <a:pt x="37476" y="37475"/>
                  </a:cubicBezTo>
                  <a:cubicBezTo>
                    <a:pt x="61471" y="13480"/>
                    <a:pt x="94015" y="0"/>
                    <a:pt x="127950" y="0"/>
                  </a:cubicBezTo>
                  <a:lnTo>
                    <a:pt x="1471417" y="0"/>
                  </a:lnTo>
                  <a:cubicBezTo>
                    <a:pt x="1505351" y="0"/>
                    <a:pt x="1537896" y="13480"/>
                    <a:pt x="1561891" y="37476"/>
                  </a:cubicBezTo>
                  <a:cubicBezTo>
                    <a:pt x="1585886" y="61471"/>
                    <a:pt x="1599366" y="94015"/>
                    <a:pt x="1599366" y="127950"/>
                  </a:cubicBezTo>
                  <a:lnTo>
                    <a:pt x="1599366" y="1151544"/>
                  </a:lnTo>
                  <a:cubicBezTo>
                    <a:pt x="1599366" y="1185478"/>
                    <a:pt x="1585886" y="1218023"/>
                    <a:pt x="1561891" y="1242018"/>
                  </a:cubicBezTo>
                  <a:cubicBezTo>
                    <a:pt x="1537896" y="1266013"/>
                    <a:pt x="1505352" y="1279493"/>
                    <a:pt x="1471417" y="1279493"/>
                  </a:cubicBezTo>
                  <a:lnTo>
                    <a:pt x="127949" y="1279493"/>
                  </a:lnTo>
                  <a:cubicBezTo>
                    <a:pt x="94015" y="1279493"/>
                    <a:pt x="61470" y="1266013"/>
                    <a:pt x="37475" y="1242018"/>
                  </a:cubicBezTo>
                  <a:cubicBezTo>
                    <a:pt x="13480" y="1218023"/>
                    <a:pt x="0" y="1185479"/>
                    <a:pt x="0" y="1151544"/>
                  </a:cubicBezTo>
                  <a:lnTo>
                    <a:pt x="0" y="127949"/>
                  </a:lnTo>
                  <a:close/>
                </a:path>
              </a:pathLst>
            </a:custGeom>
            <a:ln/>
          </p:spPr>
          <p:style>
            <a:lnRef idx="1">
              <a:schemeClr val="accent5"/>
            </a:lnRef>
            <a:fillRef idx="3">
              <a:schemeClr val="accent5"/>
            </a:fillRef>
            <a:effectRef idx="2">
              <a:schemeClr val="accent5"/>
            </a:effectRef>
            <a:fontRef idx="minor">
              <a:schemeClr val="lt1"/>
            </a:fontRef>
          </p:style>
          <p:txBody>
            <a:bodyPr lIns="125105" tIns="125105" rIns="125105" bIns="125105" spcCol="1270" anchor="ctr"/>
            <a:lstStyle/>
            <a:p>
              <a:pPr algn="ctr" defTabSz="2044700" fontAlgn="auto">
                <a:lnSpc>
                  <a:spcPct val="90000"/>
                </a:lnSpc>
                <a:spcAft>
                  <a:spcPct val="35000"/>
                </a:spcAft>
                <a:defRPr/>
              </a:pPr>
              <a:r>
                <a:rPr lang="fa-IR" sz="2600" dirty="0">
                  <a:solidFill>
                    <a:schemeClr val="tx1"/>
                  </a:solidFill>
                  <a:cs typeface="2  Lotus" pitchFamily="2" charset="-78"/>
                </a:rPr>
                <a:t>صندوق</a:t>
              </a:r>
              <a:endParaRPr lang="en-US" sz="2600" dirty="0">
                <a:solidFill>
                  <a:schemeClr val="tx1"/>
                </a:solidFill>
                <a:cs typeface="2  Lotus" pitchFamily="2" charset="-78"/>
              </a:endParaRPr>
            </a:p>
          </p:txBody>
        </p:sp>
        <p:sp>
          <p:nvSpPr>
            <p:cNvPr id="6" name="Left Arrow 5"/>
            <p:cNvSpPr/>
            <p:nvPr/>
          </p:nvSpPr>
          <p:spPr>
            <a:xfrm rot="7364303">
              <a:off x="6118875" y="2579780"/>
              <a:ext cx="779276" cy="479809"/>
            </a:xfrm>
            <a:prstGeom prst="leftArrow">
              <a:avLst>
                <a:gd name="adj1" fmla="val 60000"/>
                <a:gd name="adj2" fmla="val 50000"/>
              </a:avLst>
            </a:prstGeom>
            <a:ln/>
          </p:spPr>
          <p:style>
            <a:lnRef idx="1">
              <a:schemeClr val="accent1"/>
            </a:lnRef>
            <a:fillRef idx="2">
              <a:schemeClr val="accent1"/>
            </a:fillRef>
            <a:effectRef idx="1">
              <a:schemeClr val="accent1"/>
            </a:effectRef>
            <a:fontRef idx="minor">
              <a:schemeClr val="dk1"/>
            </a:fontRef>
          </p:style>
        </p:sp>
        <p:sp>
          <p:nvSpPr>
            <p:cNvPr id="7" name="Left Arrow 6"/>
            <p:cNvSpPr/>
            <p:nvPr/>
          </p:nvSpPr>
          <p:spPr>
            <a:xfrm rot="2520351" flipV="1">
              <a:off x="2350120" y="2627922"/>
              <a:ext cx="750620" cy="479809"/>
            </a:xfrm>
            <a:prstGeom prst="leftArrow">
              <a:avLst>
                <a:gd name="adj1" fmla="val 60000"/>
                <a:gd name="adj2" fmla="val 50000"/>
              </a:avLst>
            </a:prstGeom>
            <a:ln/>
          </p:spPr>
          <p:style>
            <a:lnRef idx="1">
              <a:schemeClr val="accent1"/>
            </a:lnRef>
            <a:fillRef idx="2">
              <a:schemeClr val="accent1"/>
            </a:fillRef>
            <a:effectRef idx="1">
              <a:schemeClr val="accent1"/>
            </a:effectRef>
            <a:fontRef idx="minor">
              <a:schemeClr val="dk1"/>
            </a:fontRef>
          </p:style>
        </p:sp>
        <p:sp>
          <p:nvSpPr>
            <p:cNvPr id="8" name="Left Arrow 7"/>
            <p:cNvSpPr/>
            <p:nvPr/>
          </p:nvSpPr>
          <p:spPr>
            <a:xfrm flipV="1">
              <a:off x="4191000" y="3505200"/>
              <a:ext cx="469280" cy="479809"/>
            </a:xfrm>
            <a:prstGeom prst="leftArrow">
              <a:avLst>
                <a:gd name="adj1" fmla="val 60000"/>
                <a:gd name="adj2" fmla="val 50000"/>
              </a:avLst>
            </a:prstGeom>
            <a:ln/>
          </p:spPr>
          <p:style>
            <a:lnRef idx="1">
              <a:schemeClr val="accent1"/>
            </a:lnRef>
            <a:fillRef idx="2">
              <a:schemeClr val="accent1"/>
            </a:fillRef>
            <a:effectRef idx="1">
              <a:schemeClr val="accent1"/>
            </a:effectRef>
            <a:fontRef idx="minor">
              <a:schemeClr val="dk1"/>
            </a:fontRef>
          </p:style>
        </p:sp>
        <p:sp>
          <p:nvSpPr>
            <p:cNvPr id="9" name="Left Arrow 8"/>
            <p:cNvSpPr/>
            <p:nvPr/>
          </p:nvSpPr>
          <p:spPr>
            <a:xfrm flipH="1" flipV="1">
              <a:off x="4724400" y="3505200"/>
              <a:ext cx="369620" cy="479809"/>
            </a:xfrm>
            <a:prstGeom prst="leftArrow">
              <a:avLst>
                <a:gd name="adj1" fmla="val 60000"/>
                <a:gd name="adj2" fmla="val 50000"/>
              </a:avLst>
            </a:prstGeom>
            <a:ln/>
          </p:spPr>
          <p:style>
            <a:lnRef idx="1">
              <a:schemeClr val="accent1"/>
            </a:lnRef>
            <a:fillRef idx="2">
              <a:schemeClr val="accent1"/>
            </a:fillRef>
            <a:effectRef idx="1">
              <a:schemeClr val="accent1"/>
            </a:effectRef>
            <a:fontRef idx="minor">
              <a:schemeClr val="dk1"/>
            </a:fontRef>
          </p:style>
        </p:sp>
        <p:sp>
          <p:nvSpPr>
            <p:cNvPr id="10" name="TextBox 9"/>
            <p:cNvSpPr txBox="1"/>
            <p:nvPr/>
          </p:nvSpPr>
          <p:spPr>
            <a:xfrm>
              <a:off x="3276616" y="1229795"/>
              <a:ext cx="2590784" cy="574935"/>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pPr algn="r" rtl="1" fontAlgn="auto">
                <a:spcBef>
                  <a:spcPts val="0"/>
                </a:spcBef>
                <a:spcAft>
                  <a:spcPts val="0"/>
                </a:spcAft>
                <a:defRPr/>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مسیر</a:t>
              </a:r>
              <a:r>
                <a:rPr lang="fa-IR" sz="28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فرعی</a:t>
              </a:r>
              <a:r>
                <a:rPr lang="fa-IR" sz="2800" dirty="0">
                  <a:solidFill>
                    <a:schemeClr val="accent5">
                      <a:lumMod val="50000"/>
                    </a:schemeClr>
                  </a:solidFill>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بیمار</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grpSp>
    </p:spTree>
    <p:extLst>
      <p:ext uri="{BB962C8B-B14F-4D97-AF65-F5344CB8AC3E}">
        <p14:creationId xmlns:p14="http://schemas.microsoft.com/office/powerpoint/2010/main" val="40153689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984086" y="357166"/>
            <a:ext cx="6717400" cy="5929354"/>
            <a:chOff x="2943236" y="930530"/>
            <a:chExt cx="6170113" cy="5067886"/>
          </a:xfrm>
          <a:solidFill>
            <a:srgbClr val="92D050"/>
          </a:solidFill>
          <a:scene3d>
            <a:camera prst="orthographicFront">
              <a:rot lat="0" lon="0" rev="0"/>
            </a:camera>
            <a:lightRig rig="contrasting" dir="t">
              <a:rot lat="0" lon="0" rev="1500000"/>
            </a:lightRig>
          </a:scene3d>
        </p:grpSpPr>
        <p:grpSp>
          <p:nvGrpSpPr>
            <p:cNvPr id="3" name="Group 16"/>
            <p:cNvGrpSpPr>
              <a:grpSpLocks/>
            </p:cNvGrpSpPr>
            <p:nvPr/>
          </p:nvGrpSpPr>
          <p:grpSpPr bwMode="auto">
            <a:xfrm>
              <a:off x="2943236" y="1809879"/>
              <a:ext cx="4214365" cy="4188537"/>
              <a:chOff x="2257436" y="1276479"/>
              <a:chExt cx="4214365" cy="4188537"/>
            </a:xfrm>
            <a:grpFill/>
          </p:grpSpPr>
          <p:grpSp>
            <p:nvGrpSpPr>
              <p:cNvPr id="5" name="Group 2"/>
              <p:cNvGrpSpPr>
                <a:grpSpLocks/>
              </p:cNvGrpSpPr>
              <p:nvPr/>
            </p:nvGrpSpPr>
            <p:grpSpPr bwMode="auto">
              <a:xfrm>
                <a:off x="2286000" y="1276479"/>
                <a:ext cx="4098030" cy="2065501"/>
                <a:chOff x="2286000" y="1276479"/>
                <a:chExt cx="4098030" cy="2065501"/>
              </a:xfrm>
              <a:grpFill/>
            </p:grpSpPr>
            <p:sp>
              <p:nvSpPr>
                <p:cNvPr id="12" name="Freeform 11"/>
                <p:cNvSpPr/>
                <p:nvPr/>
              </p:nvSpPr>
              <p:spPr>
                <a:xfrm>
                  <a:off x="3686196" y="1276479"/>
                  <a:ext cx="1319213" cy="584249"/>
                </a:xfrm>
                <a:custGeom>
                  <a:avLst/>
                  <a:gdLst>
                    <a:gd name="connsiteX0" fmla="*/ 0 w 914402"/>
                    <a:gd name="connsiteY0" fmla="*/ 46947 h 469467"/>
                    <a:gd name="connsiteX1" fmla="*/ 13751 w 914402"/>
                    <a:gd name="connsiteY1" fmla="*/ 13750 h 469467"/>
                    <a:gd name="connsiteX2" fmla="*/ 46948 w 914402"/>
                    <a:gd name="connsiteY2" fmla="*/ 0 h 469467"/>
                    <a:gd name="connsiteX3" fmla="*/ 867455 w 914402"/>
                    <a:gd name="connsiteY3" fmla="*/ 0 h 469467"/>
                    <a:gd name="connsiteX4" fmla="*/ 900652 w 914402"/>
                    <a:gd name="connsiteY4" fmla="*/ 13751 h 469467"/>
                    <a:gd name="connsiteX5" fmla="*/ 914402 w 914402"/>
                    <a:gd name="connsiteY5" fmla="*/ 46948 h 469467"/>
                    <a:gd name="connsiteX6" fmla="*/ 914402 w 914402"/>
                    <a:gd name="connsiteY6" fmla="*/ 422520 h 469467"/>
                    <a:gd name="connsiteX7" fmla="*/ 900652 w 914402"/>
                    <a:gd name="connsiteY7" fmla="*/ 455717 h 469467"/>
                    <a:gd name="connsiteX8" fmla="*/ 867455 w 914402"/>
                    <a:gd name="connsiteY8" fmla="*/ 469467 h 469467"/>
                    <a:gd name="connsiteX9" fmla="*/ 46947 w 914402"/>
                    <a:gd name="connsiteY9" fmla="*/ 469467 h 469467"/>
                    <a:gd name="connsiteX10" fmla="*/ 13750 w 914402"/>
                    <a:gd name="connsiteY10" fmla="*/ 455717 h 469467"/>
                    <a:gd name="connsiteX11" fmla="*/ 0 w 914402"/>
                    <a:gd name="connsiteY11" fmla="*/ 422520 h 469467"/>
                    <a:gd name="connsiteX12" fmla="*/ 0 w 914402"/>
                    <a:gd name="connsiteY12" fmla="*/ 46947 h 4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2" h="469467">
                      <a:moveTo>
                        <a:pt x="0" y="46947"/>
                      </a:moveTo>
                      <a:cubicBezTo>
                        <a:pt x="0" y="34496"/>
                        <a:pt x="4946" y="22555"/>
                        <a:pt x="13751" y="13750"/>
                      </a:cubicBezTo>
                      <a:cubicBezTo>
                        <a:pt x="22555" y="4946"/>
                        <a:pt x="34496" y="0"/>
                        <a:pt x="46948" y="0"/>
                      </a:cubicBezTo>
                      <a:lnTo>
                        <a:pt x="867455" y="0"/>
                      </a:lnTo>
                      <a:cubicBezTo>
                        <a:pt x="879906" y="0"/>
                        <a:pt x="891847" y="4946"/>
                        <a:pt x="900652" y="13751"/>
                      </a:cubicBezTo>
                      <a:cubicBezTo>
                        <a:pt x="909456" y="22555"/>
                        <a:pt x="914402" y="34496"/>
                        <a:pt x="914402" y="46948"/>
                      </a:cubicBezTo>
                      <a:lnTo>
                        <a:pt x="914402" y="422520"/>
                      </a:lnTo>
                      <a:cubicBezTo>
                        <a:pt x="914402" y="434971"/>
                        <a:pt x="909456" y="446912"/>
                        <a:pt x="900652" y="455717"/>
                      </a:cubicBezTo>
                      <a:cubicBezTo>
                        <a:pt x="891848" y="464521"/>
                        <a:pt x="879907" y="469467"/>
                        <a:pt x="867455" y="469467"/>
                      </a:cubicBezTo>
                      <a:lnTo>
                        <a:pt x="46947" y="469467"/>
                      </a:lnTo>
                      <a:cubicBezTo>
                        <a:pt x="34496" y="469467"/>
                        <a:pt x="22555" y="464521"/>
                        <a:pt x="13750" y="455717"/>
                      </a:cubicBezTo>
                      <a:cubicBezTo>
                        <a:pt x="4946" y="446913"/>
                        <a:pt x="0" y="434972"/>
                        <a:pt x="0" y="422520"/>
                      </a:cubicBezTo>
                      <a:lnTo>
                        <a:pt x="0" y="46947"/>
                      </a:lnTo>
                      <a:close/>
                    </a:path>
                  </a:pathLst>
                </a:custGeom>
                <a:ln/>
              </p:spPr>
              <p:style>
                <a:lnRef idx="0">
                  <a:schemeClr val="accent5"/>
                </a:lnRef>
                <a:fillRef idx="3">
                  <a:schemeClr val="accent5"/>
                </a:fillRef>
                <a:effectRef idx="3">
                  <a:schemeClr val="accent5"/>
                </a:effectRef>
                <a:fontRef idx="minor">
                  <a:schemeClr val="lt1"/>
                </a:fontRef>
              </p:style>
              <p:txBody>
                <a:bodyPr lIns="86140" tIns="86140" rIns="86140" bIns="86140" spcCol="1270" anchor="ctr"/>
                <a:lstStyle/>
                <a:p>
                  <a:pPr algn="ctr" defTabSz="844550" fontAlgn="auto">
                    <a:lnSpc>
                      <a:spcPct val="90000"/>
                    </a:lnSpc>
                    <a:spcAft>
                      <a:spcPct val="35000"/>
                    </a:spcAft>
                    <a:defRPr/>
                  </a:pPr>
                  <a:r>
                    <a:rPr lang="fa-IR" sz="2400" dirty="0">
                      <a:solidFill>
                        <a:schemeClr val="tx1"/>
                      </a:solidFill>
                      <a:cs typeface="2  Lotus" pitchFamily="2" charset="-78"/>
                    </a:rPr>
                    <a:t>درمانگاه</a:t>
                  </a:r>
                  <a:endParaRPr lang="en-US" sz="2400" dirty="0">
                    <a:solidFill>
                      <a:schemeClr val="tx1"/>
                    </a:solidFill>
                    <a:cs typeface="2  Lotus" pitchFamily="2" charset="-78"/>
                  </a:endParaRPr>
                </a:p>
              </p:txBody>
            </p:sp>
            <p:sp>
              <p:nvSpPr>
                <p:cNvPr id="13" name="Freeform 4"/>
                <p:cNvSpPr/>
                <p:nvPr/>
              </p:nvSpPr>
              <p:spPr>
                <a:xfrm rot="2884507">
                  <a:off x="5014533" y="2173221"/>
                  <a:ext cx="808105" cy="282575"/>
                </a:xfrm>
                <a:custGeom>
                  <a:avLst/>
                  <a:gdLst>
                    <a:gd name="connsiteX0" fmla="*/ 0 w 808312"/>
                    <a:gd name="connsiteY0" fmla="*/ 140973 h 281945"/>
                    <a:gd name="connsiteX1" fmla="*/ 140973 w 808312"/>
                    <a:gd name="connsiteY1" fmla="*/ 0 h 281945"/>
                    <a:gd name="connsiteX2" fmla="*/ 140973 w 808312"/>
                    <a:gd name="connsiteY2" fmla="*/ 56389 h 281945"/>
                    <a:gd name="connsiteX3" fmla="*/ 667340 w 808312"/>
                    <a:gd name="connsiteY3" fmla="*/ 56389 h 281945"/>
                    <a:gd name="connsiteX4" fmla="*/ 667340 w 808312"/>
                    <a:gd name="connsiteY4" fmla="*/ 0 h 281945"/>
                    <a:gd name="connsiteX5" fmla="*/ 808312 w 808312"/>
                    <a:gd name="connsiteY5" fmla="*/ 140973 h 281945"/>
                    <a:gd name="connsiteX6" fmla="*/ 667340 w 808312"/>
                    <a:gd name="connsiteY6" fmla="*/ 281945 h 281945"/>
                    <a:gd name="connsiteX7" fmla="*/ 667340 w 808312"/>
                    <a:gd name="connsiteY7" fmla="*/ 225556 h 281945"/>
                    <a:gd name="connsiteX8" fmla="*/ 140973 w 808312"/>
                    <a:gd name="connsiteY8" fmla="*/ 225556 h 281945"/>
                    <a:gd name="connsiteX9" fmla="*/ 140973 w 808312"/>
                    <a:gd name="connsiteY9" fmla="*/ 281945 h 281945"/>
                    <a:gd name="connsiteX10" fmla="*/ 0 w 808312"/>
                    <a:gd name="connsiteY10" fmla="*/ 140973 h 28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12" h="281945">
                      <a:moveTo>
                        <a:pt x="0" y="140973"/>
                      </a:moveTo>
                      <a:lnTo>
                        <a:pt x="140973" y="0"/>
                      </a:lnTo>
                      <a:lnTo>
                        <a:pt x="140973" y="56389"/>
                      </a:lnTo>
                      <a:lnTo>
                        <a:pt x="667340" y="56389"/>
                      </a:lnTo>
                      <a:lnTo>
                        <a:pt x="667340" y="0"/>
                      </a:lnTo>
                      <a:lnTo>
                        <a:pt x="808312" y="140973"/>
                      </a:lnTo>
                      <a:lnTo>
                        <a:pt x="667340" y="281945"/>
                      </a:lnTo>
                      <a:lnTo>
                        <a:pt x="667340" y="225556"/>
                      </a:lnTo>
                      <a:lnTo>
                        <a:pt x="140973" y="225556"/>
                      </a:lnTo>
                      <a:lnTo>
                        <a:pt x="140973" y="281945"/>
                      </a:lnTo>
                      <a:lnTo>
                        <a:pt x="0" y="140973"/>
                      </a:lnTo>
                      <a:close/>
                    </a:path>
                  </a:pathLst>
                </a:custGeom>
                <a:ln/>
              </p:spPr>
              <p:style>
                <a:lnRef idx="1">
                  <a:schemeClr val="accent1"/>
                </a:lnRef>
                <a:fillRef idx="2">
                  <a:schemeClr val="accent1"/>
                </a:fillRef>
                <a:effectRef idx="1">
                  <a:schemeClr val="accent1"/>
                </a:effectRef>
                <a:fontRef idx="minor">
                  <a:schemeClr val="dk1"/>
                </a:fontRef>
              </p:style>
              <p:txBody>
                <a:bodyPr lIns="84583" tIns="56388" rIns="84582" bIns="56389" spcCol="1270" anchor="ctr"/>
                <a:lstStyle/>
                <a:p>
                  <a:pPr algn="ctr" defTabSz="533400" fontAlgn="auto">
                    <a:lnSpc>
                      <a:spcPct val="90000"/>
                    </a:lnSpc>
                    <a:spcAft>
                      <a:spcPct val="35000"/>
                    </a:spcAft>
                    <a:defRPr/>
                  </a:pPr>
                  <a:endParaRPr lang="en-US" sz="1200"/>
                </a:p>
              </p:txBody>
            </p:sp>
            <p:sp>
              <p:nvSpPr>
                <p:cNvPr id="14" name="Freeform 13"/>
                <p:cNvSpPr/>
                <p:nvPr/>
              </p:nvSpPr>
              <p:spPr>
                <a:xfrm>
                  <a:off x="5028212" y="2717367"/>
                  <a:ext cx="1355818" cy="546146"/>
                </a:xfrm>
                <a:custGeom>
                  <a:avLst/>
                  <a:gdLst>
                    <a:gd name="connsiteX0" fmla="*/ 0 w 1096971"/>
                    <a:gd name="connsiteY0" fmla="*/ 54653 h 546528"/>
                    <a:gd name="connsiteX1" fmla="*/ 16008 w 1096971"/>
                    <a:gd name="connsiteY1" fmla="*/ 16008 h 546528"/>
                    <a:gd name="connsiteX2" fmla="*/ 54654 w 1096971"/>
                    <a:gd name="connsiteY2" fmla="*/ 1 h 546528"/>
                    <a:gd name="connsiteX3" fmla="*/ 1042318 w 1096971"/>
                    <a:gd name="connsiteY3" fmla="*/ 0 h 546528"/>
                    <a:gd name="connsiteX4" fmla="*/ 1080963 w 1096971"/>
                    <a:gd name="connsiteY4" fmla="*/ 16008 h 546528"/>
                    <a:gd name="connsiteX5" fmla="*/ 1096970 w 1096971"/>
                    <a:gd name="connsiteY5" fmla="*/ 54654 h 546528"/>
                    <a:gd name="connsiteX6" fmla="*/ 1096971 w 1096971"/>
                    <a:gd name="connsiteY6" fmla="*/ 491875 h 546528"/>
                    <a:gd name="connsiteX7" fmla="*/ 1080963 w 1096971"/>
                    <a:gd name="connsiteY7" fmla="*/ 530521 h 546528"/>
                    <a:gd name="connsiteX8" fmla="*/ 1042317 w 1096971"/>
                    <a:gd name="connsiteY8" fmla="*/ 546528 h 546528"/>
                    <a:gd name="connsiteX9" fmla="*/ 54653 w 1096971"/>
                    <a:gd name="connsiteY9" fmla="*/ 546528 h 546528"/>
                    <a:gd name="connsiteX10" fmla="*/ 16007 w 1096971"/>
                    <a:gd name="connsiteY10" fmla="*/ 530520 h 546528"/>
                    <a:gd name="connsiteX11" fmla="*/ 0 w 1096971"/>
                    <a:gd name="connsiteY11" fmla="*/ 491874 h 546528"/>
                    <a:gd name="connsiteX12" fmla="*/ 0 w 1096971"/>
                    <a:gd name="connsiteY12" fmla="*/ 54653 h 54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971" h="546528">
                      <a:moveTo>
                        <a:pt x="0" y="54653"/>
                      </a:moveTo>
                      <a:cubicBezTo>
                        <a:pt x="0" y="40158"/>
                        <a:pt x="5758" y="26257"/>
                        <a:pt x="16008" y="16008"/>
                      </a:cubicBezTo>
                      <a:cubicBezTo>
                        <a:pt x="26257" y="5759"/>
                        <a:pt x="40159" y="1"/>
                        <a:pt x="54654" y="1"/>
                      </a:cubicBezTo>
                      <a:lnTo>
                        <a:pt x="1042318" y="0"/>
                      </a:lnTo>
                      <a:cubicBezTo>
                        <a:pt x="1056813" y="0"/>
                        <a:pt x="1070714" y="5758"/>
                        <a:pt x="1080963" y="16008"/>
                      </a:cubicBezTo>
                      <a:cubicBezTo>
                        <a:pt x="1091212" y="26257"/>
                        <a:pt x="1096970" y="40159"/>
                        <a:pt x="1096970" y="54654"/>
                      </a:cubicBezTo>
                      <a:cubicBezTo>
                        <a:pt x="1096970" y="200394"/>
                        <a:pt x="1096971" y="346135"/>
                        <a:pt x="1096971" y="491875"/>
                      </a:cubicBezTo>
                      <a:cubicBezTo>
                        <a:pt x="1096971" y="506370"/>
                        <a:pt x="1091213" y="520271"/>
                        <a:pt x="1080963" y="530521"/>
                      </a:cubicBezTo>
                      <a:cubicBezTo>
                        <a:pt x="1070714" y="540770"/>
                        <a:pt x="1056812" y="546528"/>
                        <a:pt x="1042317" y="546528"/>
                      </a:cubicBezTo>
                      <a:lnTo>
                        <a:pt x="54653" y="546528"/>
                      </a:lnTo>
                      <a:cubicBezTo>
                        <a:pt x="40158" y="546528"/>
                        <a:pt x="26257" y="540770"/>
                        <a:pt x="16007" y="530520"/>
                      </a:cubicBezTo>
                      <a:cubicBezTo>
                        <a:pt x="5758" y="520271"/>
                        <a:pt x="0" y="506369"/>
                        <a:pt x="0" y="491874"/>
                      </a:cubicBezTo>
                      <a:lnTo>
                        <a:pt x="0" y="54653"/>
                      </a:lnTo>
                      <a:close/>
                    </a:path>
                  </a:pathLst>
                </a:custGeom>
                <a:ln/>
              </p:spPr>
              <p:style>
                <a:lnRef idx="0">
                  <a:schemeClr val="accent5"/>
                </a:lnRef>
                <a:fillRef idx="3">
                  <a:schemeClr val="accent5"/>
                </a:fillRef>
                <a:effectRef idx="3">
                  <a:schemeClr val="accent5"/>
                </a:effectRef>
                <a:fontRef idx="minor">
                  <a:schemeClr val="lt1"/>
                </a:fontRef>
              </p:style>
              <p:txBody>
                <a:bodyPr lIns="88397" tIns="88397" rIns="88397" bIns="88397" spcCol="1270" anchor="ctr"/>
                <a:lstStyle/>
                <a:p>
                  <a:pPr algn="ctr" defTabSz="844550" fontAlgn="auto">
                    <a:lnSpc>
                      <a:spcPct val="90000"/>
                    </a:lnSpc>
                    <a:spcAft>
                      <a:spcPct val="35000"/>
                    </a:spcAft>
                    <a:defRPr/>
                  </a:pPr>
                  <a:r>
                    <a:rPr lang="fa-IR" sz="2400" dirty="0">
                      <a:solidFill>
                        <a:schemeClr val="tx1"/>
                      </a:solidFill>
                      <a:cs typeface="2  Lotus" pitchFamily="2" charset="-78"/>
                    </a:rPr>
                    <a:t>انبار</a:t>
                  </a:r>
                  <a:r>
                    <a:rPr lang="fa-IR" sz="2400" dirty="0">
                      <a:cs typeface="2  Lotus" pitchFamily="2" charset="-78"/>
                    </a:rPr>
                    <a:t> </a:t>
                  </a:r>
                  <a:r>
                    <a:rPr lang="fa-IR" sz="2400" dirty="0">
                      <a:solidFill>
                        <a:schemeClr val="tx1"/>
                      </a:solidFill>
                      <a:cs typeface="2  Lotus" pitchFamily="2" charset="-78"/>
                    </a:rPr>
                    <a:t>ملحفه</a:t>
                  </a:r>
                  <a:endParaRPr lang="en-US" sz="2400" dirty="0">
                    <a:solidFill>
                      <a:schemeClr val="tx1"/>
                    </a:solidFill>
                    <a:cs typeface="2  Lotus" pitchFamily="2" charset="-78"/>
                  </a:endParaRPr>
                </a:p>
              </p:txBody>
            </p:sp>
            <p:sp>
              <p:nvSpPr>
                <p:cNvPr id="15" name="Freeform 14"/>
                <p:cNvSpPr/>
                <p:nvPr/>
              </p:nvSpPr>
              <p:spPr>
                <a:xfrm>
                  <a:off x="2286000" y="2819648"/>
                  <a:ext cx="1429857" cy="522332"/>
                </a:xfrm>
                <a:custGeom>
                  <a:avLst/>
                  <a:gdLst>
                    <a:gd name="connsiteX0" fmla="*/ 0 w 1142692"/>
                    <a:gd name="connsiteY0" fmla="*/ 44619 h 446186"/>
                    <a:gd name="connsiteX1" fmla="*/ 13069 w 1142692"/>
                    <a:gd name="connsiteY1" fmla="*/ 13069 h 446186"/>
                    <a:gd name="connsiteX2" fmla="*/ 44619 w 1142692"/>
                    <a:gd name="connsiteY2" fmla="*/ 0 h 446186"/>
                    <a:gd name="connsiteX3" fmla="*/ 1098073 w 1142692"/>
                    <a:gd name="connsiteY3" fmla="*/ 0 h 446186"/>
                    <a:gd name="connsiteX4" fmla="*/ 1129623 w 1142692"/>
                    <a:gd name="connsiteY4" fmla="*/ 13069 h 446186"/>
                    <a:gd name="connsiteX5" fmla="*/ 1142692 w 1142692"/>
                    <a:gd name="connsiteY5" fmla="*/ 44619 h 446186"/>
                    <a:gd name="connsiteX6" fmla="*/ 1142692 w 1142692"/>
                    <a:gd name="connsiteY6" fmla="*/ 401567 h 446186"/>
                    <a:gd name="connsiteX7" fmla="*/ 1129623 w 1142692"/>
                    <a:gd name="connsiteY7" fmla="*/ 433117 h 446186"/>
                    <a:gd name="connsiteX8" fmla="*/ 1098073 w 1142692"/>
                    <a:gd name="connsiteY8" fmla="*/ 446186 h 446186"/>
                    <a:gd name="connsiteX9" fmla="*/ 44619 w 1142692"/>
                    <a:gd name="connsiteY9" fmla="*/ 446186 h 446186"/>
                    <a:gd name="connsiteX10" fmla="*/ 13069 w 1142692"/>
                    <a:gd name="connsiteY10" fmla="*/ 433117 h 446186"/>
                    <a:gd name="connsiteX11" fmla="*/ 0 w 1142692"/>
                    <a:gd name="connsiteY11" fmla="*/ 401567 h 446186"/>
                    <a:gd name="connsiteX12" fmla="*/ 0 w 1142692"/>
                    <a:gd name="connsiteY12" fmla="*/ 44619 h 4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692" h="446186">
                      <a:moveTo>
                        <a:pt x="0" y="44619"/>
                      </a:moveTo>
                      <a:cubicBezTo>
                        <a:pt x="0" y="32785"/>
                        <a:pt x="4701" y="21436"/>
                        <a:pt x="13069" y="13069"/>
                      </a:cubicBezTo>
                      <a:cubicBezTo>
                        <a:pt x="21437" y="4701"/>
                        <a:pt x="32786" y="0"/>
                        <a:pt x="44619" y="0"/>
                      </a:cubicBezTo>
                      <a:lnTo>
                        <a:pt x="1098073" y="0"/>
                      </a:lnTo>
                      <a:cubicBezTo>
                        <a:pt x="1109907" y="0"/>
                        <a:pt x="1121256" y="4701"/>
                        <a:pt x="1129623" y="13069"/>
                      </a:cubicBezTo>
                      <a:cubicBezTo>
                        <a:pt x="1137991" y="21437"/>
                        <a:pt x="1142692" y="32786"/>
                        <a:pt x="1142692" y="44619"/>
                      </a:cubicBezTo>
                      <a:lnTo>
                        <a:pt x="1142692" y="401567"/>
                      </a:lnTo>
                      <a:cubicBezTo>
                        <a:pt x="1142692" y="413401"/>
                        <a:pt x="1137991" y="424750"/>
                        <a:pt x="1129623" y="433117"/>
                      </a:cubicBezTo>
                      <a:cubicBezTo>
                        <a:pt x="1121255" y="441485"/>
                        <a:pt x="1109906" y="446186"/>
                        <a:pt x="1098073" y="446186"/>
                      </a:cubicBezTo>
                      <a:lnTo>
                        <a:pt x="44619" y="446186"/>
                      </a:lnTo>
                      <a:cubicBezTo>
                        <a:pt x="32785" y="446186"/>
                        <a:pt x="21436" y="441485"/>
                        <a:pt x="13069" y="433117"/>
                      </a:cubicBezTo>
                      <a:cubicBezTo>
                        <a:pt x="4701" y="424749"/>
                        <a:pt x="0" y="413400"/>
                        <a:pt x="0" y="401567"/>
                      </a:cubicBezTo>
                      <a:lnTo>
                        <a:pt x="0" y="44619"/>
                      </a:lnTo>
                      <a:close/>
                    </a:path>
                  </a:pathLst>
                </a:custGeom>
                <a:ln/>
              </p:spPr>
              <p:style>
                <a:lnRef idx="0">
                  <a:schemeClr val="accent5"/>
                </a:lnRef>
                <a:fillRef idx="3">
                  <a:schemeClr val="accent5"/>
                </a:fillRef>
                <a:effectRef idx="3">
                  <a:schemeClr val="accent5"/>
                </a:effectRef>
                <a:fontRef idx="minor">
                  <a:schemeClr val="lt1"/>
                </a:fontRef>
              </p:style>
              <p:txBody>
                <a:bodyPr lIns="85458" tIns="85458" rIns="85458" bIns="85458" spcCol="1270" anchor="ctr"/>
                <a:lstStyle/>
                <a:p>
                  <a:pPr algn="ctr" defTabSz="844550" fontAlgn="auto">
                    <a:lnSpc>
                      <a:spcPct val="90000"/>
                    </a:lnSpc>
                    <a:spcAft>
                      <a:spcPct val="35000"/>
                    </a:spcAft>
                    <a:defRPr/>
                  </a:pPr>
                  <a:r>
                    <a:rPr lang="fa-IR" sz="2400" dirty="0">
                      <a:solidFill>
                        <a:schemeClr val="tx1"/>
                      </a:solidFill>
                      <a:cs typeface="2  Lotus" pitchFamily="2" charset="-78"/>
                    </a:rPr>
                    <a:t>انبار</a:t>
                  </a:r>
                  <a:r>
                    <a:rPr lang="fa-IR" sz="2400" dirty="0">
                      <a:cs typeface="2  Lotus" pitchFamily="2" charset="-78"/>
                    </a:rPr>
                    <a:t> </a:t>
                  </a:r>
                  <a:r>
                    <a:rPr lang="fa-IR" sz="2400" dirty="0">
                      <a:solidFill>
                        <a:schemeClr val="tx1"/>
                      </a:solidFill>
                      <a:cs typeface="2  Lotus" pitchFamily="2" charset="-78"/>
                    </a:rPr>
                    <a:t>وسایل</a:t>
                  </a:r>
                  <a:endParaRPr lang="en-US" sz="2400" dirty="0">
                    <a:solidFill>
                      <a:schemeClr val="tx1"/>
                    </a:solidFill>
                    <a:cs typeface="2  Lotus" pitchFamily="2" charset="-78"/>
                  </a:endParaRPr>
                </a:p>
              </p:txBody>
            </p:sp>
            <p:sp>
              <p:nvSpPr>
                <p:cNvPr id="16" name="Freeform 15"/>
                <p:cNvSpPr/>
                <p:nvPr/>
              </p:nvSpPr>
              <p:spPr>
                <a:xfrm rot="18561421">
                  <a:off x="2869371" y="2213977"/>
                  <a:ext cx="863672" cy="261937"/>
                </a:xfrm>
                <a:custGeom>
                  <a:avLst/>
                  <a:gdLst>
                    <a:gd name="connsiteX0" fmla="*/ 0 w 1235876"/>
                    <a:gd name="connsiteY0" fmla="*/ 184105 h 368210"/>
                    <a:gd name="connsiteX1" fmla="*/ 184105 w 1235876"/>
                    <a:gd name="connsiteY1" fmla="*/ 0 h 368210"/>
                    <a:gd name="connsiteX2" fmla="*/ 184105 w 1235876"/>
                    <a:gd name="connsiteY2" fmla="*/ 73642 h 368210"/>
                    <a:gd name="connsiteX3" fmla="*/ 1051771 w 1235876"/>
                    <a:gd name="connsiteY3" fmla="*/ 73642 h 368210"/>
                    <a:gd name="connsiteX4" fmla="*/ 1051771 w 1235876"/>
                    <a:gd name="connsiteY4" fmla="*/ 0 h 368210"/>
                    <a:gd name="connsiteX5" fmla="*/ 1235876 w 1235876"/>
                    <a:gd name="connsiteY5" fmla="*/ 184105 h 368210"/>
                    <a:gd name="connsiteX6" fmla="*/ 1051771 w 1235876"/>
                    <a:gd name="connsiteY6" fmla="*/ 368210 h 368210"/>
                    <a:gd name="connsiteX7" fmla="*/ 1051771 w 1235876"/>
                    <a:gd name="connsiteY7" fmla="*/ 294568 h 368210"/>
                    <a:gd name="connsiteX8" fmla="*/ 184105 w 1235876"/>
                    <a:gd name="connsiteY8" fmla="*/ 294568 h 368210"/>
                    <a:gd name="connsiteX9" fmla="*/ 184105 w 1235876"/>
                    <a:gd name="connsiteY9" fmla="*/ 368210 h 368210"/>
                    <a:gd name="connsiteX10" fmla="*/ 0 w 1235876"/>
                    <a:gd name="connsiteY10" fmla="*/ 184105 h 36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5876" h="368210">
                      <a:moveTo>
                        <a:pt x="0" y="184105"/>
                      </a:moveTo>
                      <a:lnTo>
                        <a:pt x="184105" y="0"/>
                      </a:lnTo>
                      <a:lnTo>
                        <a:pt x="184105" y="73642"/>
                      </a:lnTo>
                      <a:lnTo>
                        <a:pt x="1051771" y="73642"/>
                      </a:lnTo>
                      <a:lnTo>
                        <a:pt x="1051771" y="0"/>
                      </a:lnTo>
                      <a:lnTo>
                        <a:pt x="1235876" y="184105"/>
                      </a:lnTo>
                      <a:lnTo>
                        <a:pt x="1051771" y="368210"/>
                      </a:lnTo>
                      <a:lnTo>
                        <a:pt x="1051771" y="294568"/>
                      </a:lnTo>
                      <a:lnTo>
                        <a:pt x="184105" y="294568"/>
                      </a:lnTo>
                      <a:lnTo>
                        <a:pt x="184105" y="368210"/>
                      </a:lnTo>
                      <a:lnTo>
                        <a:pt x="0" y="184105"/>
                      </a:lnTo>
                      <a:close/>
                    </a:path>
                  </a:pathLst>
                </a:custGeom>
                <a:ln/>
              </p:spPr>
              <p:style>
                <a:lnRef idx="1">
                  <a:schemeClr val="accent1"/>
                </a:lnRef>
                <a:fillRef idx="2">
                  <a:schemeClr val="accent1"/>
                </a:fillRef>
                <a:effectRef idx="1">
                  <a:schemeClr val="accent1"/>
                </a:effectRef>
                <a:fontRef idx="minor">
                  <a:schemeClr val="dk1"/>
                </a:fontRef>
              </p:style>
              <p:txBody>
                <a:bodyPr lIns="110462" tIns="73641" rIns="110463" bIns="73642" spcCol="1270" anchor="ctr"/>
                <a:lstStyle/>
                <a:p>
                  <a:pPr algn="ctr" defTabSz="666750" fontAlgn="auto">
                    <a:lnSpc>
                      <a:spcPct val="90000"/>
                    </a:lnSpc>
                    <a:spcAft>
                      <a:spcPct val="35000"/>
                    </a:spcAft>
                    <a:defRPr/>
                  </a:pPr>
                  <a:endParaRPr lang="en-US" sz="1500"/>
                </a:p>
              </p:txBody>
            </p:sp>
          </p:grpSp>
          <p:sp>
            <p:nvSpPr>
              <p:cNvPr id="6" name="Freeform 5"/>
              <p:cNvSpPr/>
              <p:nvPr/>
            </p:nvSpPr>
            <p:spPr>
              <a:xfrm>
                <a:off x="5028211" y="4491458"/>
                <a:ext cx="1443590" cy="546146"/>
              </a:xfrm>
              <a:custGeom>
                <a:avLst/>
                <a:gdLst>
                  <a:gd name="connsiteX0" fmla="*/ 0 w 1096971"/>
                  <a:gd name="connsiteY0" fmla="*/ 54653 h 546528"/>
                  <a:gd name="connsiteX1" fmla="*/ 16008 w 1096971"/>
                  <a:gd name="connsiteY1" fmla="*/ 16008 h 546528"/>
                  <a:gd name="connsiteX2" fmla="*/ 54654 w 1096971"/>
                  <a:gd name="connsiteY2" fmla="*/ 1 h 546528"/>
                  <a:gd name="connsiteX3" fmla="*/ 1042318 w 1096971"/>
                  <a:gd name="connsiteY3" fmla="*/ 0 h 546528"/>
                  <a:gd name="connsiteX4" fmla="*/ 1080963 w 1096971"/>
                  <a:gd name="connsiteY4" fmla="*/ 16008 h 546528"/>
                  <a:gd name="connsiteX5" fmla="*/ 1096970 w 1096971"/>
                  <a:gd name="connsiteY5" fmla="*/ 54654 h 546528"/>
                  <a:gd name="connsiteX6" fmla="*/ 1096971 w 1096971"/>
                  <a:gd name="connsiteY6" fmla="*/ 491875 h 546528"/>
                  <a:gd name="connsiteX7" fmla="*/ 1080963 w 1096971"/>
                  <a:gd name="connsiteY7" fmla="*/ 530521 h 546528"/>
                  <a:gd name="connsiteX8" fmla="*/ 1042317 w 1096971"/>
                  <a:gd name="connsiteY8" fmla="*/ 546528 h 546528"/>
                  <a:gd name="connsiteX9" fmla="*/ 54653 w 1096971"/>
                  <a:gd name="connsiteY9" fmla="*/ 546528 h 546528"/>
                  <a:gd name="connsiteX10" fmla="*/ 16007 w 1096971"/>
                  <a:gd name="connsiteY10" fmla="*/ 530520 h 546528"/>
                  <a:gd name="connsiteX11" fmla="*/ 0 w 1096971"/>
                  <a:gd name="connsiteY11" fmla="*/ 491874 h 546528"/>
                  <a:gd name="connsiteX12" fmla="*/ 0 w 1096971"/>
                  <a:gd name="connsiteY12" fmla="*/ 54653 h 54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971" h="546528">
                    <a:moveTo>
                      <a:pt x="0" y="54653"/>
                    </a:moveTo>
                    <a:cubicBezTo>
                      <a:pt x="0" y="40158"/>
                      <a:pt x="5758" y="26257"/>
                      <a:pt x="16008" y="16008"/>
                    </a:cubicBezTo>
                    <a:cubicBezTo>
                      <a:pt x="26257" y="5759"/>
                      <a:pt x="40159" y="1"/>
                      <a:pt x="54654" y="1"/>
                    </a:cubicBezTo>
                    <a:lnTo>
                      <a:pt x="1042318" y="0"/>
                    </a:lnTo>
                    <a:cubicBezTo>
                      <a:pt x="1056813" y="0"/>
                      <a:pt x="1070714" y="5758"/>
                      <a:pt x="1080963" y="16008"/>
                    </a:cubicBezTo>
                    <a:cubicBezTo>
                      <a:pt x="1091212" y="26257"/>
                      <a:pt x="1096970" y="40159"/>
                      <a:pt x="1096970" y="54654"/>
                    </a:cubicBezTo>
                    <a:cubicBezTo>
                      <a:pt x="1096970" y="200394"/>
                      <a:pt x="1096971" y="346135"/>
                      <a:pt x="1096971" y="491875"/>
                    </a:cubicBezTo>
                    <a:cubicBezTo>
                      <a:pt x="1096971" y="506370"/>
                      <a:pt x="1091213" y="520271"/>
                      <a:pt x="1080963" y="530521"/>
                    </a:cubicBezTo>
                    <a:cubicBezTo>
                      <a:pt x="1070714" y="540770"/>
                      <a:pt x="1056812" y="546528"/>
                      <a:pt x="1042317" y="546528"/>
                    </a:cubicBezTo>
                    <a:lnTo>
                      <a:pt x="54653" y="546528"/>
                    </a:lnTo>
                    <a:cubicBezTo>
                      <a:pt x="40158" y="546528"/>
                      <a:pt x="26257" y="540770"/>
                      <a:pt x="16007" y="530520"/>
                    </a:cubicBezTo>
                    <a:cubicBezTo>
                      <a:pt x="5758" y="520271"/>
                      <a:pt x="0" y="506369"/>
                      <a:pt x="0" y="491874"/>
                    </a:cubicBezTo>
                    <a:lnTo>
                      <a:pt x="0" y="54653"/>
                    </a:lnTo>
                    <a:close/>
                  </a:path>
                </a:pathLst>
              </a:custGeom>
              <a:ln/>
            </p:spPr>
            <p:style>
              <a:lnRef idx="0">
                <a:schemeClr val="accent5"/>
              </a:lnRef>
              <a:fillRef idx="3">
                <a:schemeClr val="accent5"/>
              </a:fillRef>
              <a:effectRef idx="3">
                <a:schemeClr val="accent5"/>
              </a:effectRef>
              <a:fontRef idx="minor">
                <a:schemeClr val="lt1"/>
              </a:fontRef>
            </p:style>
            <p:txBody>
              <a:bodyPr lIns="88397" tIns="88397" rIns="88397" bIns="88397" spcCol="1270" anchor="ctr"/>
              <a:lstStyle/>
              <a:p>
                <a:pPr algn="ctr" defTabSz="844550" fontAlgn="auto">
                  <a:lnSpc>
                    <a:spcPct val="90000"/>
                  </a:lnSpc>
                  <a:spcAft>
                    <a:spcPct val="35000"/>
                  </a:spcAft>
                  <a:defRPr/>
                </a:pPr>
                <a:r>
                  <a:rPr lang="fa-IR" sz="2400" dirty="0">
                    <a:solidFill>
                      <a:schemeClr val="tx1"/>
                    </a:solidFill>
                    <a:cs typeface="2  Lotus" pitchFamily="2" charset="-78"/>
                  </a:rPr>
                  <a:t>رخشویخانه</a:t>
                </a:r>
                <a:endParaRPr lang="en-US" sz="2400" dirty="0">
                  <a:solidFill>
                    <a:schemeClr val="tx1"/>
                  </a:solidFill>
                  <a:cs typeface="2  Lotus" pitchFamily="2" charset="-78"/>
                </a:endParaRPr>
              </a:p>
            </p:txBody>
          </p:sp>
          <p:sp>
            <p:nvSpPr>
              <p:cNvPr id="7" name="Freeform 6"/>
              <p:cNvSpPr/>
              <p:nvPr/>
            </p:nvSpPr>
            <p:spPr>
              <a:xfrm>
                <a:off x="2257436" y="4491458"/>
                <a:ext cx="1655274" cy="973558"/>
              </a:xfrm>
              <a:custGeom>
                <a:avLst/>
                <a:gdLst>
                  <a:gd name="connsiteX0" fmla="*/ 0 w 1096971"/>
                  <a:gd name="connsiteY0" fmla="*/ 54653 h 546528"/>
                  <a:gd name="connsiteX1" fmla="*/ 16008 w 1096971"/>
                  <a:gd name="connsiteY1" fmla="*/ 16008 h 546528"/>
                  <a:gd name="connsiteX2" fmla="*/ 54654 w 1096971"/>
                  <a:gd name="connsiteY2" fmla="*/ 1 h 546528"/>
                  <a:gd name="connsiteX3" fmla="*/ 1042318 w 1096971"/>
                  <a:gd name="connsiteY3" fmla="*/ 0 h 546528"/>
                  <a:gd name="connsiteX4" fmla="*/ 1080963 w 1096971"/>
                  <a:gd name="connsiteY4" fmla="*/ 16008 h 546528"/>
                  <a:gd name="connsiteX5" fmla="*/ 1096970 w 1096971"/>
                  <a:gd name="connsiteY5" fmla="*/ 54654 h 546528"/>
                  <a:gd name="connsiteX6" fmla="*/ 1096971 w 1096971"/>
                  <a:gd name="connsiteY6" fmla="*/ 491875 h 546528"/>
                  <a:gd name="connsiteX7" fmla="*/ 1080963 w 1096971"/>
                  <a:gd name="connsiteY7" fmla="*/ 530521 h 546528"/>
                  <a:gd name="connsiteX8" fmla="*/ 1042317 w 1096971"/>
                  <a:gd name="connsiteY8" fmla="*/ 546528 h 546528"/>
                  <a:gd name="connsiteX9" fmla="*/ 54653 w 1096971"/>
                  <a:gd name="connsiteY9" fmla="*/ 546528 h 546528"/>
                  <a:gd name="connsiteX10" fmla="*/ 16007 w 1096971"/>
                  <a:gd name="connsiteY10" fmla="*/ 530520 h 546528"/>
                  <a:gd name="connsiteX11" fmla="*/ 0 w 1096971"/>
                  <a:gd name="connsiteY11" fmla="*/ 491874 h 546528"/>
                  <a:gd name="connsiteX12" fmla="*/ 0 w 1096971"/>
                  <a:gd name="connsiteY12" fmla="*/ 54653 h 54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971" h="546528">
                    <a:moveTo>
                      <a:pt x="0" y="54653"/>
                    </a:moveTo>
                    <a:cubicBezTo>
                      <a:pt x="0" y="40158"/>
                      <a:pt x="5758" y="26257"/>
                      <a:pt x="16008" y="16008"/>
                    </a:cubicBezTo>
                    <a:cubicBezTo>
                      <a:pt x="26257" y="5759"/>
                      <a:pt x="40159" y="1"/>
                      <a:pt x="54654" y="1"/>
                    </a:cubicBezTo>
                    <a:lnTo>
                      <a:pt x="1042318" y="0"/>
                    </a:lnTo>
                    <a:cubicBezTo>
                      <a:pt x="1056813" y="0"/>
                      <a:pt x="1070714" y="5758"/>
                      <a:pt x="1080963" y="16008"/>
                    </a:cubicBezTo>
                    <a:cubicBezTo>
                      <a:pt x="1091212" y="26257"/>
                      <a:pt x="1096970" y="40159"/>
                      <a:pt x="1096970" y="54654"/>
                    </a:cubicBezTo>
                    <a:cubicBezTo>
                      <a:pt x="1096970" y="200394"/>
                      <a:pt x="1096971" y="346135"/>
                      <a:pt x="1096971" y="491875"/>
                    </a:cubicBezTo>
                    <a:cubicBezTo>
                      <a:pt x="1096971" y="506370"/>
                      <a:pt x="1091213" y="520271"/>
                      <a:pt x="1080963" y="530521"/>
                    </a:cubicBezTo>
                    <a:cubicBezTo>
                      <a:pt x="1070714" y="540770"/>
                      <a:pt x="1056812" y="546528"/>
                      <a:pt x="1042317" y="546528"/>
                    </a:cubicBezTo>
                    <a:lnTo>
                      <a:pt x="54653" y="546528"/>
                    </a:lnTo>
                    <a:cubicBezTo>
                      <a:pt x="40158" y="546528"/>
                      <a:pt x="26257" y="540770"/>
                      <a:pt x="16007" y="530520"/>
                    </a:cubicBezTo>
                    <a:cubicBezTo>
                      <a:pt x="5758" y="520271"/>
                      <a:pt x="0" y="506369"/>
                      <a:pt x="0" y="491874"/>
                    </a:cubicBezTo>
                    <a:lnTo>
                      <a:pt x="0" y="54653"/>
                    </a:lnTo>
                    <a:close/>
                  </a:path>
                </a:pathLst>
              </a:custGeom>
              <a:ln/>
            </p:spPr>
            <p:style>
              <a:lnRef idx="0">
                <a:schemeClr val="accent5"/>
              </a:lnRef>
              <a:fillRef idx="3">
                <a:schemeClr val="accent5"/>
              </a:fillRef>
              <a:effectRef idx="3">
                <a:schemeClr val="accent5"/>
              </a:effectRef>
              <a:fontRef idx="minor">
                <a:schemeClr val="lt1"/>
              </a:fontRef>
            </p:style>
            <p:txBody>
              <a:bodyPr lIns="88397" tIns="88397" rIns="88397" bIns="88397" spcCol="1270" anchor="ctr"/>
              <a:lstStyle/>
              <a:p>
                <a:pPr algn="ctr" defTabSz="844550" fontAlgn="auto">
                  <a:lnSpc>
                    <a:spcPct val="90000"/>
                  </a:lnSpc>
                  <a:spcAft>
                    <a:spcPct val="35000"/>
                  </a:spcAft>
                  <a:defRPr/>
                </a:pPr>
                <a:r>
                  <a:rPr lang="fa-IR" sz="2400" dirty="0">
                    <a:solidFill>
                      <a:schemeClr val="tx1"/>
                    </a:solidFill>
                    <a:cs typeface="2  Lotus" pitchFamily="2" charset="-78"/>
                  </a:rPr>
                  <a:t>استریلیزیسون مرکزی</a:t>
                </a:r>
                <a:endParaRPr lang="en-US" sz="2400" dirty="0">
                  <a:solidFill>
                    <a:schemeClr val="tx1"/>
                  </a:solidFill>
                  <a:cs typeface="2  Lotus" pitchFamily="2" charset="-78"/>
                </a:endParaRPr>
              </a:p>
            </p:txBody>
          </p:sp>
          <p:sp>
            <p:nvSpPr>
              <p:cNvPr id="8" name="Freeform 7"/>
              <p:cNvSpPr/>
              <p:nvPr/>
            </p:nvSpPr>
            <p:spPr>
              <a:xfrm>
                <a:off x="3797320" y="3620417"/>
                <a:ext cx="1096963" cy="739707"/>
              </a:xfrm>
              <a:custGeom>
                <a:avLst/>
                <a:gdLst>
                  <a:gd name="connsiteX0" fmla="*/ 0 w 1096971"/>
                  <a:gd name="connsiteY0" fmla="*/ 54653 h 546528"/>
                  <a:gd name="connsiteX1" fmla="*/ 16008 w 1096971"/>
                  <a:gd name="connsiteY1" fmla="*/ 16008 h 546528"/>
                  <a:gd name="connsiteX2" fmla="*/ 54654 w 1096971"/>
                  <a:gd name="connsiteY2" fmla="*/ 1 h 546528"/>
                  <a:gd name="connsiteX3" fmla="*/ 1042318 w 1096971"/>
                  <a:gd name="connsiteY3" fmla="*/ 0 h 546528"/>
                  <a:gd name="connsiteX4" fmla="*/ 1080963 w 1096971"/>
                  <a:gd name="connsiteY4" fmla="*/ 16008 h 546528"/>
                  <a:gd name="connsiteX5" fmla="*/ 1096970 w 1096971"/>
                  <a:gd name="connsiteY5" fmla="*/ 54654 h 546528"/>
                  <a:gd name="connsiteX6" fmla="*/ 1096971 w 1096971"/>
                  <a:gd name="connsiteY6" fmla="*/ 491875 h 546528"/>
                  <a:gd name="connsiteX7" fmla="*/ 1080963 w 1096971"/>
                  <a:gd name="connsiteY7" fmla="*/ 530521 h 546528"/>
                  <a:gd name="connsiteX8" fmla="*/ 1042317 w 1096971"/>
                  <a:gd name="connsiteY8" fmla="*/ 546528 h 546528"/>
                  <a:gd name="connsiteX9" fmla="*/ 54653 w 1096971"/>
                  <a:gd name="connsiteY9" fmla="*/ 546528 h 546528"/>
                  <a:gd name="connsiteX10" fmla="*/ 16007 w 1096971"/>
                  <a:gd name="connsiteY10" fmla="*/ 530520 h 546528"/>
                  <a:gd name="connsiteX11" fmla="*/ 0 w 1096971"/>
                  <a:gd name="connsiteY11" fmla="*/ 491874 h 546528"/>
                  <a:gd name="connsiteX12" fmla="*/ 0 w 1096971"/>
                  <a:gd name="connsiteY12" fmla="*/ 54653 h 54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971" h="546528">
                    <a:moveTo>
                      <a:pt x="0" y="54653"/>
                    </a:moveTo>
                    <a:cubicBezTo>
                      <a:pt x="0" y="40158"/>
                      <a:pt x="5758" y="26257"/>
                      <a:pt x="16008" y="16008"/>
                    </a:cubicBezTo>
                    <a:cubicBezTo>
                      <a:pt x="26257" y="5759"/>
                      <a:pt x="40159" y="1"/>
                      <a:pt x="54654" y="1"/>
                    </a:cubicBezTo>
                    <a:lnTo>
                      <a:pt x="1042318" y="0"/>
                    </a:lnTo>
                    <a:cubicBezTo>
                      <a:pt x="1056813" y="0"/>
                      <a:pt x="1070714" y="5758"/>
                      <a:pt x="1080963" y="16008"/>
                    </a:cubicBezTo>
                    <a:cubicBezTo>
                      <a:pt x="1091212" y="26257"/>
                      <a:pt x="1096970" y="40159"/>
                      <a:pt x="1096970" y="54654"/>
                    </a:cubicBezTo>
                    <a:cubicBezTo>
                      <a:pt x="1096970" y="200394"/>
                      <a:pt x="1096971" y="346135"/>
                      <a:pt x="1096971" y="491875"/>
                    </a:cubicBezTo>
                    <a:cubicBezTo>
                      <a:pt x="1096971" y="506370"/>
                      <a:pt x="1091213" y="520271"/>
                      <a:pt x="1080963" y="530521"/>
                    </a:cubicBezTo>
                    <a:cubicBezTo>
                      <a:pt x="1070714" y="540770"/>
                      <a:pt x="1056812" y="546528"/>
                      <a:pt x="1042317" y="546528"/>
                    </a:cubicBezTo>
                    <a:lnTo>
                      <a:pt x="54653" y="546528"/>
                    </a:lnTo>
                    <a:cubicBezTo>
                      <a:pt x="40158" y="546528"/>
                      <a:pt x="26257" y="540770"/>
                      <a:pt x="16007" y="530520"/>
                    </a:cubicBezTo>
                    <a:cubicBezTo>
                      <a:pt x="5758" y="520271"/>
                      <a:pt x="0" y="506369"/>
                      <a:pt x="0" y="491874"/>
                    </a:cubicBezTo>
                    <a:lnTo>
                      <a:pt x="0" y="54653"/>
                    </a:lnTo>
                    <a:close/>
                  </a:path>
                </a:pathLst>
              </a:custGeom>
              <a:ln/>
            </p:spPr>
            <p:style>
              <a:lnRef idx="0">
                <a:schemeClr val="accent5"/>
              </a:lnRef>
              <a:fillRef idx="3">
                <a:schemeClr val="accent5"/>
              </a:fillRef>
              <a:effectRef idx="3">
                <a:schemeClr val="accent5"/>
              </a:effectRef>
              <a:fontRef idx="minor">
                <a:schemeClr val="lt1"/>
              </a:fontRef>
            </p:style>
            <p:txBody>
              <a:bodyPr lIns="88397" tIns="88397" rIns="88397" bIns="88397" spcCol="1270" anchor="ctr"/>
              <a:lstStyle/>
              <a:p>
                <a:pPr algn="ctr" defTabSz="844550">
                  <a:lnSpc>
                    <a:spcPct val="90000"/>
                  </a:lnSpc>
                  <a:spcAft>
                    <a:spcPct val="35000"/>
                  </a:spcAft>
                  <a:defRPr/>
                </a:pPr>
                <a:r>
                  <a:rPr lang="fa-IR" sz="2400" dirty="0">
                    <a:solidFill>
                      <a:schemeClr val="tx1"/>
                    </a:solidFill>
                    <a:cs typeface="2  Lotus" pitchFamily="2" charset="-78"/>
                  </a:rPr>
                  <a:t>انبارهای مرکزی</a:t>
                </a:r>
                <a:endParaRPr lang="en-US" sz="2400" dirty="0">
                  <a:solidFill>
                    <a:schemeClr val="tx1"/>
                  </a:solidFill>
                  <a:cs typeface="2  Lotus" pitchFamily="2" charset="-78"/>
                </a:endParaRPr>
              </a:p>
            </p:txBody>
          </p:sp>
          <p:sp>
            <p:nvSpPr>
              <p:cNvPr id="9" name="Freeform 8"/>
              <p:cNvSpPr/>
              <p:nvPr/>
            </p:nvSpPr>
            <p:spPr>
              <a:xfrm rot="5400000">
                <a:off x="5309391" y="3725430"/>
                <a:ext cx="893838" cy="282575"/>
              </a:xfrm>
              <a:custGeom>
                <a:avLst/>
                <a:gdLst>
                  <a:gd name="connsiteX0" fmla="*/ 0 w 808312"/>
                  <a:gd name="connsiteY0" fmla="*/ 140973 h 281945"/>
                  <a:gd name="connsiteX1" fmla="*/ 140973 w 808312"/>
                  <a:gd name="connsiteY1" fmla="*/ 0 h 281945"/>
                  <a:gd name="connsiteX2" fmla="*/ 140973 w 808312"/>
                  <a:gd name="connsiteY2" fmla="*/ 56389 h 281945"/>
                  <a:gd name="connsiteX3" fmla="*/ 667340 w 808312"/>
                  <a:gd name="connsiteY3" fmla="*/ 56389 h 281945"/>
                  <a:gd name="connsiteX4" fmla="*/ 667340 w 808312"/>
                  <a:gd name="connsiteY4" fmla="*/ 0 h 281945"/>
                  <a:gd name="connsiteX5" fmla="*/ 808312 w 808312"/>
                  <a:gd name="connsiteY5" fmla="*/ 140973 h 281945"/>
                  <a:gd name="connsiteX6" fmla="*/ 667340 w 808312"/>
                  <a:gd name="connsiteY6" fmla="*/ 281945 h 281945"/>
                  <a:gd name="connsiteX7" fmla="*/ 667340 w 808312"/>
                  <a:gd name="connsiteY7" fmla="*/ 225556 h 281945"/>
                  <a:gd name="connsiteX8" fmla="*/ 140973 w 808312"/>
                  <a:gd name="connsiteY8" fmla="*/ 225556 h 281945"/>
                  <a:gd name="connsiteX9" fmla="*/ 140973 w 808312"/>
                  <a:gd name="connsiteY9" fmla="*/ 281945 h 281945"/>
                  <a:gd name="connsiteX10" fmla="*/ 0 w 808312"/>
                  <a:gd name="connsiteY10" fmla="*/ 140973 h 28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12" h="281945">
                    <a:moveTo>
                      <a:pt x="0" y="140973"/>
                    </a:moveTo>
                    <a:lnTo>
                      <a:pt x="140973" y="0"/>
                    </a:lnTo>
                    <a:lnTo>
                      <a:pt x="140973" y="56389"/>
                    </a:lnTo>
                    <a:lnTo>
                      <a:pt x="667340" y="56389"/>
                    </a:lnTo>
                    <a:lnTo>
                      <a:pt x="667340" y="0"/>
                    </a:lnTo>
                    <a:lnTo>
                      <a:pt x="808312" y="140973"/>
                    </a:lnTo>
                    <a:lnTo>
                      <a:pt x="667340" y="281945"/>
                    </a:lnTo>
                    <a:lnTo>
                      <a:pt x="667340" y="225556"/>
                    </a:lnTo>
                    <a:lnTo>
                      <a:pt x="140973" y="225556"/>
                    </a:lnTo>
                    <a:lnTo>
                      <a:pt x="140973" y="281945"/>
                    </a:lnTo>
                    <a:lnTo>
                      <a:pt x="0" y="140973"/>
                    </a:lnTo>
                    <a:close/>
                  </a:path>
                </a:pathLst>
              </a:custGeom>
              <a:ln/>
            </p:spPr>
            <p:style>
              <a:lnRef idx="1">
                <a:schemeClr val="accent1"/>
              </a:lnRef>
              <a:fillRef idx="2">
                <a:schemeClr val="accent1"/>
              </a:fillRef>
              <a:effectRef idx="1">
                <a:schemeClr val="accent1"/>
              </a:effectRef>
              <a:fontRef idx="minor">
                <a:schemeClr val="dk1"/>
              </a:fontRef>
            </p:style>
            <p:txBody>
              <a:bodyPr lIns="84583" tIns="56388" rIns="84582" bIns="56389" spcCol="1270" anchor="ctr"/>
              <a:lstStyle/>
              <a:p>
                <a:pPr algn="ctr" defTabSz="533400" fontAlgn="auto">
                  <a:lnSpc>
                    <a:spcPct val="90000"/>
                  </a:lnSpc>
                  <a:spcAft>
                    <a:spcPct val="35000"/>
                  </a:spcAft>
                  <a:defRPr/>
                </a:pPr>
                <a:endParaRPr lang="en-US" sz="1200"/>
              </a:p>
            </p:txBody>
          </p:sp>
          <p:sp>
            <p:nvSpPr>
              <p:cNvPr id="10" name="Freeform 9"/>
              <p:cNvSpPr/>
              <p:nvPr/>
            </p:nvSpPr>
            <p:spPr>
              <a:xfrm rot="5400000">
                <a:off x="2437569" y="3734931"/>
                <a:ext cx="893838" cy="282575"/>
              </a:xfrm>
              <a:custGeom>
                <a:avLst/>
                <a:gdLst>
                  <a:gd name="connsiteX0" fmla="*/ 0 w 808312"/>
                  <a:gd name="connsiteY0" fmla="*/ 140973 h 281945"/>
                  <a:gd name="connsiteX1" fmla="*/ 140973 w 808312"/>
                  <a:gd name="connsiteY1" fmla="*/ 0 h 281945"/>
                  <a:gd name="connsiteX2" fmla="*/ 140973 w 808312"/>
                  <a:gd name="connsiteY2" fmla="*/ 56389 h 281945"/>
                  <a:gd name="connsiteX3" fmla="*/ 667340 w 808312"/>
                  <a:gd name="connsiteY3" fmla="*/ 56389 h 281945"/>
                  <a:gd name="connsiteX4" fmla="*/ 667340 w 808312"/>
                  <a:gd name="connsiteY4" fmla="*/ 0 h 281945"/>
                  <a:gd name="connsiteX5" fmla="*/ 808312 w 808312"/>
                  <a:gd name="connsiteY5" fmla="*/ 140973 h 281945"/>
                  <a:gd name="connsiteX6" fmla="*/ 667340 w 808312"/>
                  <a:gd name="connsiteY6" fmla="*/ 281945 h 281945"/>
                  <a:gd name="connsiteX7" fmla="*/ 667340 w 808312"/>
                  <a:gd name="connsiteY7" fmla="*/ 225556 h 281945"/>
                  <a:gd name="connsiteX8" fmla="*/ 140973 w 808312"/>
                  <a:gd name="connsiteY8" fmla="*/ 225556 h 281945"/>
                  <a:gd name="connsiteX9" fmla="*/ 140973 w 808312"/>
                  <a:gd name="connsiteY9" fmla="*/ 281945 h 281945"/>
                  <a:gd name="connsiteX10" fmla="*/ 0 w 808312"/>
                  <a:gd name="connsiteY10" fmla="*/ 140973 h 28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12" h="281945">
                    <a:moveTo>
                      <a:pt x="0" y="140973"/>
                    </a:moveTo>
                    <a:lnTo>
                      <a:pt x="140973" y="0"/>
                    </a:lnTo>
                    <a:lnTo>
                      <a:pt x="140973" y="56389"/>
                    </a:lnTo>
                    <a:lnTo>
                      <a:pt x="667340" y="56389"/>
                    </a:lnTo>
                    <a:lnTo>
                      <a:pt x="667340" y="0"/>
                    </a:lnTo>
                    <a:lnTo>
                      <a:pt x="808312" y="140973"/>
                    </a:lnTo>
                    <a:lnTo>
                      <a:pt x="667340" y="281945"/>
                    </a:lnTo>
                    <a:lnTo>
                      <a:pt x="667340" y="225556"/>
                    </a:lnTo>
                    <a:lnTo>
                      <a:pt x="140973" y="225556"/>
                    </a:lnTo>
                    <a:lnTo>
                      <a:pt x="140973" y="281945"/>
                    </a:lnTo>
                    <a:lnTo>
                      <a:pt x="0" y="140973"/>
                    </a:lnTo>
                    <a:close/>
                  </a:path>
                </a:pathLst>
              </a:custGeom>
              <a:ln/>
            </p:spPr>
            <p:style>
              <a:lnRef idx="1">
                <a:schemeClr val="accent1"/>
              </a:lnRef>
              <a:fillRef idx="2">
                <a:schemeClr val="accent1"/>
              </a:fillRef>
              <a:effectRef idx="1">
                <a:schemeClr val="accent1"/>
              </a:effectRef>
              <a:fontRef idx="minor">
                <a:schemeClr val="dk1"/>
              </a:fontRef>
            </p:style>
            <p:txBody>
              <a:bodyPr lIns="84583" tIns="56388" rIns="84582" bIns="56389" spcCol="1270" anchor="ctr"/>
              <a:lstStyle/>
              <a:p>
                <a:pPr algn="ctr" defTabSz="533400" fontAlgn="auto">
                  <a:lnSpc>
                    <a:spcPct val="90000"/>
                  </a:lnSpc>
                  <a:spcAft>
                    <a:spcPct val="35000"/>
                  </a:spcAft>
                  <a:defRPr/>
                </a:pPr>
                <a:endParaRPr lang="en-US" sz="1200"/>
              </a:p>
            </p:txBody>
          </p:sp>
        </p:grpSp>
        <p:sp>
          <p:nvSpPr>
            <p:cNvPr id="4" name="TextBox 3"/>
            <p:cNvSpPr txBox="1"/>
            <p:nvPr/>
          </p:nvSpPr>
          <p:spPr>
            <a:xfrm>
              <a:off x="4007950" y="930530"/>
              <a:ext cx="5105399" cy="1972951"/>
            </a:xfrm>
            <a:prstGeom prst="rect">
              <a:avLst/>
            </a:prstGeom>
            <a:noFill/>
            <a:ln>
              <a:noFill/>
            </a:ln>
            <a:effectLst>
              <a:outerShdw blurRad="149987" dist="250190" dir="8460000" algn="ctr">
                <a:srgbClr val="000000">
                  <a:alpha val="28000"/>
                </a:srgbClr>
              </a:outerShdw>
            </a:effectLst>
            <a:sp3d prstMaterial="metal">
              <a:bevelT w="88900" h="88900"/>
            </a:sp3d>
          </p:spPr>
          <p:txBody>
            <a:bodyPr>
              <a:spAutoFit/>
            </a:bodyPr>
            <a:lstStyle/>
            <a:p>
              <a:pPr algn="r" rtl="1" fontAlgn="auto">
                <a:lnSpc>
                  <a:spcPct val="150000"/>
                </a:lnSpc>
                <a:spcBef>
                  <a:spcPts val="0"/>
                </a:spcBef>
                <a:spcAft>
                  <a:spcPts val="0"/>
                </a:spcAft>
                <a:defRPr/>
              </a:pPr>
              <a:r>
                <a:rPr lang="fa-IR" sz="24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سیرکولاسیون</a:t>
              </a:r>
              <a:r>
                <a:rPr lang="fa-IR" sz="2400" dirty="0">
                  <a:solidFill>
                    <a:schemeClr val="accent5">
                      <a:lumMod val="50000"/>
                    </a:schemeClr>
                  </a:solidFill>
                  <a:cs typeface="2  Esfehan" pitchFamily="2" charset="-78"/>
                </a:rPr>
                <a:t> </a:t>
              </a:r>
              <a:r>
                <a:rPr lang="fa-IR" sz="24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وسایل</a:t>
              </a:r>
            </a:p>
            <a:p>
              <a:pPr algn="r" rtl="1" fontAlgn="auto">
                <a:lnSpc>
                  <a:spcPct val="150000"/>
                </a:lnSpc>
                <a:spcBef>
                  <a:spcPts val="0"/>
                </a:spcBef>
                <a:spcAft>
                  <a:spcPts val="0"/>
                </a:spcAft>
                <a:defRPr/>
              </a:pPr>
              <a:r>
                <a:rPr lang="fa-IR" sz="2400" dirty="0" smtClean="0">
                  <a:latin typeface="Arial" pitchFamily="34" charset="0"/>
                  <a:ea typeface="Times New Roman" pitchFamily="18" charset="0"/>
                  <a:cs typeface="2  Lotus" pitchFamily="2" charset="-78"/>
                </a:rPr>
                <a:t>1-سیرکولاسیون</a:t>
              </a:r>
              <a:r>
                <a:rPr lang="fa-IR" sz="2400" dirty="0">
                  <a:solidFill>
                    <a:schemeClr val="accent5">
                      <a:lumMod val="50000"/>
                    </a:schemeClr>
                  </a:solidFill>
                  <a:cs typeface="2  Lotus" pitchFamily="2" charset="-78"/>
                </a:rPr>
                <a:t> </a:t>
              </a:r>
              <a:r>
                <a:rPr lang="fa-IR" sz="2400" dirty="0" smtClean="0">
                  <a:latin typeface="Arial" pitchFamily="34" charset="0"/>
                  <a:ea typeface="Times New Roman" pitchFamily="18" charset="0"/>
                  <a:cs typeface="2  Lotus" pitchFamily="2" charset="-78"/>
                </a:rPr>
                <a:t>پرونده</a:t>
              </a:r>
            </a:p>
            <a:p>
              <a:pPr algn="r" rtl="1" fontAlgn="auto">
                <a:lnSpc>
                  <a:spcPct val="150000"/>
                </a:lnSpc>
                <a:spcBef>
                  <a:spcPts val="0"/>
                </a:spcBef>
                <a:spcAft>
                  <a:spcPts val="0"/>
                </a:spcAft>
                <a:defRPr/>
              </a:pPr>
              <a:r>
                <a:rPr lang="fa-IR" sz="2400" dirty="0" smtClean="0">
                  <a:latin typeface="Arial" pitchFamily="34" charset="0"/>
                  <a:ea typeface="Times New Roman" pitchFamily="18" charset="0"/>
                  <a:cs typeface="2  Lotus" pitchFamily="2" charset="-78"/>
                </a:rPr>
                <a:t>2-</a:t>
              </a:r>
              <a:r>
                <a:rPr lang="fa-IR" sz="2400" dirty="0">
                  <a:solidFill>
                    <a:schemeClr val="accent5">
                      <a:lumMod val="50000"/>
                    </a:schemeClr>
                  </a:solidFill>
                  <a:cs typeface="2  Lotus" pitchFamily="2" charset="-78"/>
                </a:rPr>
                <a:t> </a:t>
              </a:r>
              <a:r>
                <a:rPr lang="fa-IR" sz="2400" dirty="0" smtClean="0">
                  <a:latin typeface="Arial" pitchFamily="34" charset="0"/>
                  <a:ea typeface="Times New Roman" pitchFamily="18" charset="0"/>
                  <a:cs typeface="2  Lotus" pitchFamily="2" charset="-78"/>
                </a:rPr>
                <a:t>سیرکولاسیون</a:t>
              </a:r>
              <a:r>
                <a:rPr lang="fa-IR" sz="2400" dirty="0">
                  <a:solidFill>
                    <a:schemeClr val="accent5">
                      <a:lumMod val="50000"/>
                    </a:schemeClr>
                  </a:solidFill>
                  <a:cs typeface="2  Lotus" pitchFamily="2" charset="-78"/>
                </a:rPr>
                <a:t> </a:t>
              </a:r>
              <a:r>
                <a:rPr lang="fa-IR" sz="2400" dirty="0" smtClean="0">
                  <a:latin typeface="Arial" pitchFamily="34" charset="0"/>
                  <a:ea typeface="Times New Roman" pitchFamily="18" charset="0"/>
                  <a:cs typeface="2  Lotus" pitchFamily="2" charset="-78"/>
                </a:rPr>
                <a:t>ملحفه</a:t>
              </a:r>
            </a:p>
            <a:p>
              <a:pPr algn="r" rtl="1" fontAlgn="auto">
                <a:lnSpc>
                  <a:spcPct val="150000"/>
                </a:lnSpc>
                <a:spcBef>
                  <a:spcPts val="0"/>
                </a:spcBef>
                <a:spcAft>
                  <a:spcPts val="0"/>
                </a:spcAft>
                <a:defRPr/>
              </a:pPr>
              <a:r>
                <a:rPr lang="fa-IR" sz="2400" dirty="0" smtClean="0">
                  <a:latin typeface="Arial" pitchFamily="34" charset="0"/>
                  <a:ea typeface="Times New Roman" pitchFamily="18" charset="0"/>
                  <a:cs typeface="2  Lotus" pitchFamily="2" charset="-78"/>
                </a:rPr>
                <a:t>3-</a:t>
              </a:r>
              <a:r>
                <a:rPr lang="fa-IR" sz="2400" dirty="0">
                  <a:solidFill>
                    <a:schemeClr val="accent5">
                      <a:lumMod val="50000"/>
                    </a:schemeClr>
                  </a:solidFill>
                  <a:cs typeface="2  Lotus" pitchFamily="2" charset="-78"/>
                </a:rPr>
                <a:t> </a:t>
              </a:r>
              <a:r>
                <a:rPr lang="fa-IR" sz="2400" dirty="0" smtClean="0">
                  <a:latin typeface="Arial" pitchFamily="34" charset="0"/>
                  <a:ea typeface="Times New Roman" pitchFamily="18" charset="0"/>
                  <a:cs typeface="2  Lotus" pitchFamily="2" charset="-78"/>
                </a:rPr>
                <a:t>سیرکولاسیون</a:t>
              </a:r>
              <a:r>
                <a:rPr lang="fa-IR" sz="2400" dirty="0">
                  <a:solidFill>
                    <a:schemeClr val="accent5">
                      <a:lumMod val="50000"/>
                    </a:schemeClr>
                  </a:solidFill>
                  <a:cs typeface="2  Lotus" pitchFamily="2" charset="-78"/>
                </a:rPr>
                <a:t> </a:t>
              </a:r>
              <a:r>
                <a:rPr lang="fa-IR" sz="2400" dirty="0" smtClean="0">
                  <a:latin typeface="Arial" pitchFamily="34" charset="0"/>
                  <a:ea typeface="Times New Roman" pitchFamily="18" charset="0"/>
                  <a:cs typeface="2  Lotus" pitchFamily="2" charset="-78"/>
                </a:rPr>
                <a:t>وسایل</a:t>
              </a:r>
              <a:endParaRPr lang="en-US" sz="2400" dirty="0" smtClean="0">
                <a:latin typeface="Arial" pitchFamily="34" charset="0"/>
                <a:ea typeface="Times New Roman" pitchFamily="18" charset="0"/>
                <a:cs typeface="2  Lotus" pitchFamily="2" charset="-78"/>
              </a:endParaRPr>
            </a:p>
          </p:txBody>
        </p:sp>
      </p:grpSp>
      <p:sp>
        <p:nvSpPr>
          <p:cNvPr id="17" name="Bent-Up Arrow 16"/>
          <p:cNvSpPr/>
          <p:nvPr/>
        </p:nvSpPr>
        <p:spPr>
          <a:xfrm>
            <a:off x="4854820" y="3698182"/>
            <a:ext cx="475812" cy="613763"/>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Bent-Up Arrow 17"/>
          <p:cNvSpPr/>
          <p:nvPr/>
        </p:nvSpPr>
        <p:spPr>
          <a:xfrm rot="16200000">
            <a:off x="3469683" y="3391300"/>
            <a:ext cx="753554" cy="613765"/>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9848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071802" y="367049"/>
            <a:ext cx="20002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fa-IR" sz="4000" b="1" dirty="0" smtClean="0">
                <a:effectLst>
                  <a:outerShdw blurRad="38100" dist="38100" dir="2700000" algn="tl">
                    <a:srgbClr val="000000">
                      <a:alpha val="43137"/>
                    </a:srgbClr>
                  </a:outerShdw>
                </a:effectLst>
                <a:latin typeface="B Zar"/>
                <a:cs typeface="2  Esfehan" pitchFamily="2" charset="-78"/>
              </a:rPr>
              <a:t>راهروها</a:t>
            </a:r>
            <a:endParaRPr kumimoji="0" lang="fa-IR" sz="4000" b="0" i="0" u="none" strike="noStrike" cap="none" normalizeH="0" baseline="0" dirty="0" smtClean="0">
              <a:ln>
                <a:noFill/>
              </a:ln>
              <a:solidFill>
                <a:schemeClr val="tx1"/>
              </a:solidFill>
              <a:effectLst/>
              <a:latin typeface="B Zar"/>
              <a:cs typeface="2  Esfehan" pitchFamily="2" charset="-78"/>
            </a:endParaRPr>
          </a:p>
        </p:txBody>
      </p:sp>
      <p:sp>
        <p:nvSpPr>
          <p:cNvPr id="7170" name="Rectangle 2"/>
          <p:cNvSpPr>
            <a:spLocks noChangeArrowheads="1"/>
          </p:cNvSpPr>
          <p:nvPr/>
        </p:nvSpPr>
        <p:spPr bwMode="auto">
          <a:xfrm>
            <a:off x="285720" y="1323058"/>
            <a:ext cx="81439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راهروها باید برای بیشترین جریان گردشی طراحی شوند . در کل ، راهروهای دسترسی  بایستی  حداقل </a:t>
            </a:r>
            <a:r>
              <a:rPr kumimoji="0" lang="fa-IR"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دارای 1/50 </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متر پهنا داشته باشند. راهروهایی  که بیماران را با تخت متحرک جابجا می کنند باید حداقل دارای پهنای  </a:t>
            </a:r>
            <a:r>
              <a:rPr kumimoji="0" lang="fa-IR"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موثر 2/25  </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متر باشند. سقف معلق در راهروها می توانند  </a:t>
            </a:r>
            <a:r>
              <a:rPr kumimoji="0" lang="fa-IR" sz="2800" b="1" i="0" u="none" strike="noStrike" cap="none" normalizeH="0" baseline="0" smtClean="0">
                <a:ln>
                  <a:noFill/>
                </a:ln>
                <a:solidFill>
                  <a:schemeClr val="tx1"/>
                </a:solidFill>
                <a:effectLst/>
                <a:latin typeface="Arial" pitchFamily="34" charset="0"/>
                <a:ea typeface="Times New Roman" pitchFamily="18" charset="0"/>
                <a:cs typeface="2  Kamran" pitchFamily="2" charset="-78"/>
              </a:rPr>
              <a:t>تا 2/40 </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متر ارتفاع داشته باشند. پنجره های نورگیر و هواگیر نبایستی  بیش از 25 متر از یکدیگر فاصله داشته باشند. پهنای مقدار  راهروها  نباید توسط بر آمدگیهای  دیوار ، ستونها و عناصر دیگر  ساختمان مختل  و محدود شود.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38972520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Box 30"/>
          <p:cNvSpPr txBox="1"/>
          <p:nvPr/>
        </p:nvSpPr>
        <p:spPr>
          <a:xfrm>
            <a:off x="1311246" y="116632"/>
            <a:ext cx="6457968"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rtl="1" fontAlgn="auto">
              <a:spcBef>
                <a:spcPts val="0"/>
              </a:spcBef>
              <a:spcAft>
                <a:spcPts val="0"/>
              </a:spcAft>
              <a:defRPr/>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مسیر</a:t>
            </a:r>
            <a:r>
              <a:rPr lang="fa-IR" sz="2400" dirty="0">
                <a:solidFill>
                  <a:schemeClr val="accent5">
                    <a:lumMod val="50000"/>
                  </a:schemeClr>
                </a:solidFill>
                <a:effectLst>
                  <a:outerShdw blurRad="38100" dist="38100" dir="2700000" algn="tl">
                    <a:srgbClr val="000000">
                      <a:alpha val="43137"/>
                    </a:srgbClr>
                  </a:outerShdw>
                </a:effectLst>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بیمار</a:t>
            </a:r>
            <a:r>
              <a:rPr lang="fa-IR" sz="2400" dirty="0">
                <a:solidFill>
                  <a:schemeClr val="accent5">
                    <a:lumMod val="50000"/>
                  </a:schemeClr>
                </a:solidFill>
                <a:effectLst>
                  <a:outerShdw blurRad="38100" dist="38100" dir="2700000" algn="tl">
                    <a:srgbClr val="000000">
                      <a:alpha val="43137"/>
                    </a:srgbClr>
                  </a:outerShdw>
                </a:effectLst>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سرپایی</a:t>
            </a:r>
            <a:r>
              <a:rPr lang="fa-IR" sz="2400" dirty="0">
                <a:solidFill>
                  <a:schemeClr val="accent5">
                    <a:lumMod val="50000"/>
                  </a:schemeClr>
                </a:solidFill>
                <a:effectLst>
                  <a:outerShdw blurRad="38100" dist="38100" dir="2700000" algn="tl">
                    <a:srgbClr val="000000">
                      <a:alpha val="43137"/>
                    </a:srgbClr>
                  </a:outerShdw>
                </a:effectLst>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به</a:t>
            </a:r>
            <a:r>
              <a:rPr lang="fa-IR" sz="2400" dirty="0">
                <a:solidFill>
                  <a:schemeClr val="accent5">
                    <a:lumMod val="50000"/>
                  </a:schemeClr>
                </a:solidFill>
                <a:effectLst>
                  <a:outerShdw blurRad="38100" dist="38100" dir="2700000" algn="tl">
                    <a:srgbClr val="000000">
                      <a:alpha val="43137"/>
                    </a:srgbClr>
                  </a:outerShdw>
                </a:effectLst>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درمانگاه</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graphicFrame>
        <p:nvGraphicFramePr>
          <p:cNvPr id="32" name="Table 31"/>
          <p:cNvGraphicFramePr>
            <a:graphicFrameLocks noGrp="1"/>
          </p:cNvGraphicFramePr>
          <p:nvPr>
            <p:extLst>
              <p:ext uri="{D42A27DB-BD31-4B8C-83A1-F6EECF244321}">
                <p14:modId xmlns:p14="http://schemas.microsoft.com/office/powerpoint/2010/main" val="963651153"/>
              </p:ext>
            </p:extLst>
          </p:nvPr>
        </p:nvGraphicFramePr>
        <p:xfrm>
          <a:off x="357158" y="857232"/>
          <a:ext cx="8229600" cy="5783365"/>
        </p:xfrm>
        <a:graphic>
          <a:graphicData uri="http://schemas.openxmlformats.org/drawingml/2006/table">
            <a:tbl>
              <a:tblPr firstRow="1" bandRow="1">
                <a:tableStyleId>{17292A2E-F333-43FB-9621-5CBBE7FDCDCB}</a:tableStyleId>
              </a:tblPr>
              <a:tblGrid>
                <a:gridCol w="8229600">
                  <a:extLst>
                    <a:ext uri="{9D8B030D-6E8A-4147-A177-3AD203B41FA5}">
                      <a16:colId xmlns:a16="http://schemas.microsoft.com/office/drawing/2014/main" xmlns="" val="20000"/>
                    </a:ext>
                  </a:extLst>
                </a:gridCol>
              </a:tblGrid>
              <a:tr h="428615">
                <a:tc>
                  <a:txBody>
                    <a:bodyPr/>
                    <a:lstStyle/>
                    <a:p>
                      <a:pPr algn="r" rtl="1"/>
                      <a:r>
                        <a:rPr lang="fa-IR" sz="2000" dirty="0" smtClean="0">
                          <a:cs typeface="2  Lotus" pitchFamily="2" charset="-78"/>
                        </a:rPr>
                        <a:t>آمدن بیمار به درمانگاه</a:t>
                      </a:r>
                      <a:endParaRPr lang="fa-IR" sz="2000" b="0" dirty="0" smtClean="0">
                        <a:cs typeface="2  Lotus" pitchFamily="2" charset="-78"/>
                      </a:endParaRPr>
                    </a:p>
                  </a:txBody>
                  <a:tcPr/>
                </a:tc>
                <a:extLst>
                  <a:ext uri="{0D108BD9-81ED-4DB2-BD59-A6C34878D82A}">
                    <a16:rowId xmlns:a16="http://schemas.microsoft.com/office/drawing/2014/main" xmlns="" val="10000"/>
                  </a:ext>
                </a:extLst>
              </a:tr>
              <a:tr h="1068600">
                <a:tc>
                  <a:txBody>
                    <a:bodyPr/>
                    <a:lstStyle/>
                    <a:p>
                      <a:pPr algn="r" rtl="1"/>
                      <a:r>
                        <a:rPr lang="fa-IR" sz="2000" dirty="0" smtClean="0">
                          <a:cs typeface="2  Lotus" pitchFamily="2" charset="-78"/>
                        </a:rPr>
                        <a:t>           آوردن</a:t>
                      </a:r>
                      <a:r>
                        <a:rPr lang="fa-IR" sz="2000" baseline="0" dirty="0" smtClean="0">
                          <a:cs typeface="2  Lotus" pitchFamily="2" charset="-78"/>
                        </a:rPr>
                        <a:t> پرونده در صورت داشتن سابقه در درمانگاه</a:t>
                      </a:r>
                    </a:p>
                    <a:p>
                      <a:pPr algn="r" rtl="1"/>
                      <a:r>
                        <a:rPr lang="fa-IR" sz="2000" baseline="0" dirty="0" smtClean="0">
                          <a:cs typeface="2  Lotus" pitchFamily="2" charset="-78"/>
                        </a:rPr>
                        <a:t>پذیرش</a:t>
                      </a:r>
                    </a:p>
                    <a:p>
                      <a:pPr algn="r" rtl="1"/>
                      <a:r>
                        <a:rPr lang="fa-IR" sz="2000" baseline="0" dirty="0" smtClean="0">
                          <a:cs typeface="2  Lotus" pitchFamily="2" charset="-78"/>
                        </a:rPr>
                        <a:t>           تشکیل پرونده در صورت نداشتن سابقه در درمانگاه</a:t>
                      </a:r>
                    </a:p>
                  </a:txBody>
                  <a:tcPr/>
                </a:tc>
                <a:extLst>
                  <a:ext uri="{0D108BD9-81ED-4DB2-BD59-A6C34878D82A}">
                    <a16:rowId xmlns:a16="http://schemas.microsoft.com/office/drawing/2014/main" xmlns="" val="10001"/>
                  </a:ext>
                </a:extLst>
              </a:tr>
              <a:tr h="428615">
                <a:tc>
                  <a:txBody>
                    <a:bodyPr/>
                    <a:lstStyle/>
                    <a:p>
                      <a:pPr algn="r" rtl="1"/>
                      <a:r>
                        <a:rPr lang="fa-IR" sz="2000" dirty="0" smtClean="0">
                          <a:cs typeface="2  Lotus" pitchFamily="2" charset="-78"/>
                        </a:rPr>
                        <a:t>مراجعه</a:t>
                      </a:r>
                      <a:r>
                        <a:rPr lang="fa-IR" sz="2000" baseline="0" dirty="0" smtClean="0">
                          <a:cs typeface="2  Lotus" pitchFamily="2" charset="-78"/>
                        </a:rPr>
                        <a:t> به صندوق و پرداخت پول</a:t>
                      </a:r>
                      <a:endParaRPr lang="en-US" sz="2000" dirty="0">
                        <a:cs typeface="2  Lotus" pitchFamily="2" charset="-78"/>
                      </a:endParaRPr>
                    </a:p>
                  </a:txBody>
                  <a:tcPr/>
                </a:tc>
                <a:extLst>
                  <a:ext uri="{0D108BD9-81ED-4DB2-BD59-A6C34878D82A}">
                    <a16:rowId xmlns:a16="http://schemas.microsoft.com/office/drawing/2014/main" xmlns="" val="10002"/>
                  </a:ext>
                </a:extLst>
              </a:tr>
              <a:tr h="428615">
                <a:tc>
                  <a:txBody>
                    <a:bodyPr/>
                    <a:lstStyle/>
                    <a:p>
                      <a:pPr algn="r" rtl="1"/>
                      <a:r>
                        <a:rPr lang="fa-IR" sz="2000" dirty="0" smtClean="0">
                          <a:cs typeface="2  Lotus" pitchFamily="2" charset="-78"/>
                        </a:rPr>
                        <a:t>انتظار</a:t>
                      </a:r>
                      <a:endParaRPr lang="en-US" sz="2000" dirty="0">
                        <a:cs typeface="2  Lotus" pitchFamily="2" charset="-78"/>
                      </a:endParaRPr>
                    </a:p>
                  </a:txBody>
                  <a:tcPr/>
                </a:tc>
                <a:extLst>
                  <a:ext uri="{0D108BD9-81ED-4DB2-BD59-A6C34878D82A}">
                    <a16:rowId xmlns:a16="http://schemas.microsoft.com/office/drawing/2014/main" xmlns="" val="10003"/>
                  </a:ext>
                </a:extLst>
              </a:tr>
              <a:tr h="428615">
                <a:tc>
                  <a:txBody>
                    <a:bodyPr/>
                    <a:lstStyle/>
                    <a:p>
                      <a:pPr algn="r" rtl="1"/>
                      <a:r>
                        <a:rPr lang="fa-IR" sz="2000" dirty="0" smtClean="0">
                          <a:cs typeface="2  Lotus" pitchFamily="2" charset="-78"/>
                        </a:rPr>
                        <a:t>مراجعه به کلینیک داخلی(معاینات عمومی)</a:t>
                      </a:r>
                      <a:endParaRPr lang="en-US" sz="2000" dirty="0">
                        <a:cs typeface="2  Lotus" pitchFamily="2" charset="-78"/>
                      </a:endParaRPr>
                    </a:p>
                  </a:txBody>
                  <a:tcPr/>
                </a:tc>
                <a:extLst>
                  <a:ext uri="{0D108BD9-81ED-4DB2-BD59-A6C34878D82A}">
                    <a16:rowId xmlns:a16="http://schemas.microsoft.com/office/drawing/2014/main" xmlns="" val="10004"/>
                  </a:ext>
                </a:extLst>
              </a:tr>
              <a:tr h="428615">
                <a:tc>
                  <a:txBody>
                    <a:bodyPr/>
                    <a:lstStyle/>
                    <a:p>
                      <a:pPr algn="r" rtl="1"/>
                      <a:r>
                        <a:rPr lang="fa-IR" sz="2000" dirty="0" smtClean="0">
                          <a:cs typeface="2  Lotus" pitchFamily="2" charset="-78"/>
                        </a:rPr>
                        <a:t>مراجعه به کلینیک های تخصصی</a:t>
                      </a:r>
                      <a:endParaRPr lang="en-US" sz="2000" dirty="0">
                        <a:cs typeface="2  Lotus" pitchFamily="2" charset="-78"/>
                      </a:endParaRPr>
                    </a:p>
                  </a:txBody>
                  <a:tcPr/>
                </a:tc>
                <a:extLst>
                  <a:ext uri="{0D108BD9-81ED-4DB2-BD59-A6C34878D82A}">
                    <a16:rowId xmlns:a16="http://schemas.microsoft.com/office/drawing/2014/main" xmlns="" val="10005"/>
                  </a:ext>
                </a:extLst>
              </a:tr>
              <a:tr h="428615">
                <a:tc>
                  <a:txBody>
                    <a:bodyPr/>
                    <a:lstStyle/>
                    <a:p>
                      <a:pPr algn="r" rtl="1"/>
                      <a:r>
                        <a:rPr lang="fa-IR" sz="2000" dirty="0" smtClean="0">
                          <a:cs typeface="2  Lotus" pitchFamily="2" charset="-78"/>
                        </a:rPr>
                        <a:t>رفتن به منطقه مشترک</a:t>
                      </a:r>
                      <a:r>
                        <a:rPr lang="fa-IR" sz="2000" baseline="0" dirty="0" smtClean="0">
                          <a:cs typeface="2  Lotus" pitchFamily="2" charset="-78"/>
                        </a:rPr>
                        <a:t> (آزمایشگاه،رادیولوژی)بیمارستان</a:t>
                      </a:r>
                      <a:endParaRPr lang="en-US" sz="2000" dirty="0">
                        <a:cs typeface="2  Lotus" pitchFamily="2" charset="-78"/>
                      </a:endParaRPr>
                    </a:p>
                  </a:txBody>
                  <a:tcPr/>
                </a:tc>
                <a:extLst>
                  <a:ext uri="{0D108BD9-81ED-4DB2-BD59-A6C34878D82A}">
                    <a16:rowId xmlns:a16="http://schemas.microsoft.com/office/drawing/2014/main" xmlns="" val="10006"/>
                  </a:ext>
                </a:extLst>
              </a:tr>
              <a:tr h="428615">
                <a:tc>
                  <a:txBody>
                    <a:bodyPr/>
                    <a:lstStyle/>
                    <a:p>
                      <a:pPr algn="r" rtl="1"/>
                      <a:r>
                        <a:rPr lang="fa-IR" sz="2000" dirty="0" smtClean="0">
                          <a:cs typeface="2  Lotus" pitchFamily="2" charset="-78"/>
                        </a:rPr>
                        <a:t>مراجعت</a:t>
                      </a:r>
                      <a:r>
                        <a:rPr lang="fa-IR" sz="2000" baseline="0" dirty="0" smtClean="0">
                          <a:cs typeface="2  Lotus" pitchFamily="2" charset="-78"/>
                        </a:rPr>
                        <a:t> به درمانگاه</a:t>
                      </a:r>
                      <a:endParaRPr lang="en-US" sz="2000" dirty="0">
                        <a:cs typeface="2  Lotus" pitchFamily="2" charset="-78"/>
                      </a:endParaRPr>
                    </a:p>
                  </a:txBody>
                  <a:tcPr/>
                </a:tc>
                <a:extLst>
                  <a:ext uri="{0D108BD9-81ED-4DB2-BD59-A6C34878D82A}">
                    <a16:rowId xmlns:a16="http://schemas.microsoft.com/office/drawing/2014/main" xmlns="" val="10007"/>
                  </a:ext>
                </a:extLst>
              </a:tr>
              <a:tr h="428615">
                <a:tc>
                  <a:txBody>
                    <a:bodyPr/>
                    <a:lstStyle/>
                    <a:p>
                      <a:pPr algn="r" rtl="1"/>
                      <a:r>
                        <a:rPr lang="fa-IR" sz="2000" dirty="0" smtClean="0">
                          <a:cs typeface="2  Lotus" pitchFamily="2" charset="-78"/>
                        </a:rPr>
                        <a:t>مراجعه به داروخانه</a:t>
                      </a:r>
                      <a:endParaRPr lang="en-US" sz="2000" dirty="0">
                        <a:cs typeface="2  Lotus" pitchFamily="2" charset="-78"/>
                      </a:endParaRPr>
                    </a:p>
                  </a:txBody>
                  <a:tcPr/>
                </a:tc>
                <a:extLst>
                  <a:ext uri="{0D108BD9-81ED-4DB2-BD59-A6C34878D82A}">
                    <a16:rowId xmlns:a16="http://schemas.microsoft.com/office/drawing/2014/main" xmlns="" val="10008"/>
                  </a:ext>
                </a:extLst>
              </a:tr>
              <a:tr h="428615">
                <a:tc>
                  <a:txBody>
                    <a:bodyPr/>
                    <a:lstStyle/>
                    <a:p>
                      <a:pPr algn="r" rtl="1"/>
                      <a:r>
                        <a:rPr lang="fa-IR" sz="2000" dirty="0" smtClean="0">
                          <a:cs typeface="2  Lotus" pitchFamily="2" charset="-78"/>
                        </a:rPr>
                        <a:t>مراجعه به تزریقات یا پانسمان</a:t>
                      </a:r>
                      <a:endParaRPr lang="en-US" sz="2000" dirty="0">
                        <a:cs typeface="2  Lotus" pitchFamily="2" charset="-78"/>
                      </a:endParaRPr>
                    </a:p>
                  </a:txBody>
                  <a:tcPr/>
                </a:tc>
                <a:extLst>
                  <a:ext uri="{0D108BD9-81ED-4DB2-BD59-A6C34878D82A}">
                    <a16:rowId xmlns:a16="http://schemas.microsoft.com/office/drawing/2014/main" xmlns="" val="10009"/>
                  </a:ext>
                </a:extLst>
              </a:tr>
              <a:tr h="428615">
                <a:tc>
                  <a:txBody>
                    <a:bodyPr/>
                    <a:lstStyle/>
                    <a:p>
                      <a:pPr algn="r" rtl="1"/>
                      <a:r>
                        <a:rPr lang="fa-IR" sz="2000" dirty="0" smtClean="0">
                          <a:cs typeface="2  Lotus" pitchFamily="2" charset="-78"/>
                        </a:rPr>
                        <a:t>مراجعه</a:t>
                      </a:r>
                      <a:r>
                        <a:rPr lang="fa-IR" sz="2000" baseline="0" dirty="0" smtClean="0">
                          <a:cs typeface="2  Lotus" pitchFamily="2" charset="-78"/>
                        </a:rPr>
                        <a:t> به بخش های تشخیص جنبی(نوار مغز و قلب)</a:t>
                      </a:r>
                      <a:endParaRPr lang="en-US" sz="2000" dirty="0">
                        <a:cs typeface="2  Lotus" pitchFamily="2" charset="-78"/>
                      </a:endParaRPr>
                    </a:p>
                  </a:txBody>
                  <a:tcPr/>
                </a:tc>
                <a:extLst>
                  <a:ext uri="{0D108BD9-81ED-4DB2-BD59-A6C34878D82A}">
                    <a16:rowId xmlns:a16="http://schemas.microsoft.com/office/drawing/2014/main" xmlns="" val="10010"/>
                  </a:ext>
                </a:extLst>
              </a:tr>
              <a:tr h="428615">
                <a:tc>
                  <a:txBody>
                    <a:bodyPr/>
                    <a:lstStyle/>
                    <a:p>
                      <a:endParaRPr lang="en-US" sz="2000" dirty="0">
                        <a:cs typeface="2  Lotus" pitchFamily="2" charset="-78"/>
                      </a:endParaRPr>
                    </a:p>
                  </a:txBody>
                  <a:tcPr/>
                </a:tc>
                <a:extLst>
                  <a:ext uri="{0D108BD9-81ED-4DB2-BD59-A6C34878D82A}">
                    <a16:rowId xmlns:a16="http://schemas.microsoft.com/office/drawing/2014/main" xmlns="" val="10011"/>
                  </a:ext>
                </a:extLst>
              </a:tr>
            </a:tbl>
          </a:graphicData>
        </a:graphic>
      </p:graphicFrame>
      <p:grpSp>
        <p:nvGrpSpPr>
          <p:cNvPr id="33" name="Group 65"/>
          <p:cNvGrpSpPr>
            <a:grpSpLocks/>
          </p:cNvGrpSpPr>
          <p:nvPr/>
        </p:nvGrpSpPr>
        <p:grpSpPr bwMode="auto">
          <a:xfrm>
            <a:off x="428596" y="928670"/>
            <a:ext cx="2209800" cy="5284288"/>
            <a:chOff x="457200" y="1371600"/>
            <a:chExt cx="2209800" cy="4572000"/>
          </a:xfrm>
          <a:solidFill>
            <a:srgbClr val="92D050"/>
          </a:solidFill>
        </p:grpSpPr>
        <p:sp>
          <p:nvSpPr>
            <p:cNvPr id="34" name="Oval 33"/>
            <p:cNvSpPr/>
            <p:nvPr/>
          </p:nvSpPr>
          <p:spPr>
            <a:xfrm>
              <a:off x="533400" y="1371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2362200" y="17526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2362200" y="3048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2362200" y="2667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1295400" y="2286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2362200" y="4572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2362200" y="4191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2362200" y="3810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Straight Arrow Connector 41"/>
            <p:cNvCxnSpPr>
              <a:stCxn id="34" idx="7"/>
              <a:endCxn id="35" idx="1"/>
            </p:cNvCxnSpPr>
            <p:nvPr/>
          </p:nvCxnSpPr>
          <p:spPr>
            <a:xfrm>
              <a:off x="793750" y="1416050"/>
              <a:ext cx="1612900" cy="3810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cxnSp>
          <p:nvCxnSpPr>
            <p:cNvPr id="43" name="Straight Arrow Connector 42"/>
            <p:cNvCxnSpPr>
              <a:stCxn id="35" idx="4"/>
              <a:endCxn id="37" idx="0"/>
            </p:cNvCxnSpPr>
            <p:nvPr/>
          </p:nvCxnSpPr>
          <p:spPr>
            <a:xfrm>
              <a:off x="2514600" y="2057400"/>
              <a:ext cx="0" cy="6096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sp>
          <p:nvSpPr>
            <p:cNvPr id="45" name="Oval 44"/>
            <p:cNvSpPr/>
            <p:nvPr/>
          </p:nvSpPr>
          <p:spPr>
            <a:xfrm>
              <a:off x="1295400" y="2667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1295400" y="3048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1295400" y="3429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Straight Arrow Connector 47"/>
            <p:cNvCxnSpPr>
              <a:stCxn id="34" idx="5"/>
              <a:endCxn id="38" idx="1"/>
            </p:cNvCxnSpPr>
            <p:nvPr/>
          </p:nvCxnSpPr>
          <p:spPr>
            <a:xfrm>
              <a:off x="793750" y="1631950"/>
              <a:ext cx="546100" cy="6985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cxnSp>
          <p:nvCxnSpPr>
            <p:cNvPr id="50" name="Straight Arrow Connector 49"/>
            <p:cNvCxnSpPr>
              <a:stCxn id="47" idx="6"/>
            </p:cNvCxnSpPr>
            <p:nvPr/>
          </p:nvCxnSpPr>
          <p:spPr>
            <a:xfrm flipV="1">
              <a:off x="1600200" y="2057400"/>
              <a:ext cx="762000" cy="15240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sp>
          <p:nvSpPr>
            <p:cNvPr id="51" name="Oval 50"/>
            <p:cNvSpPr/>
            <p:nvPr/>
          </p:nvSpPr>
          <p:spPr>
            <a:xfrm>
              <a:off x="457200" y="26670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533400" y="52578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3" name="Straight Arrow Connector 52"/>
            <p:cNvCxnSpPr/>
            <p:nvPr/>
          </p:nvCxnSpPr>
          <p:spPr>
            <a:xfrm>
              <a:off x="609600" y="1676400"/>
              <a:ext cx="0" cy="9906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a:endCxn id="52" idx="0"/>
            </p:cNvCxnSpPr>
            <p:nvPr/>
          </p:nvCxnSpPr>
          <p:spPr>
            <a:xfrm>
              <a:off x="609600" y="2971800"/>
              <a:ext cx="76200" cy="22860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sp>
          <p:nvSpPr>
            <p:cNvPr id="56" name="Oval 55"/>
            <p:cNvSpPr/>
            <p:nvPr/>
          </p:nvSpPr>
          <p:spPr>
            <a:xfrm>
              <a:off x="1600200" y="48768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a:xfrm>
              <a:off x="1447800" y="5638800"/>
              <a:ext cx="304800" cy="304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8" name="Straight Arrow Connector 57"/>
            <p:cNvCxnSpPr>
              <a:stCxn id="41" idx="3"/>
              <a:endCxn id="56" idx="7"/>
            </p:cNvCxnSpPr>
            <p:nvPr/>
          </p:nvCxnSpPr>
          <p:spPr>
            <a:xfrm flipH="1">
              <a:off x="1860550" y="4070350"/>
              <a:ext cx="546100" cy="8509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cxnSp>
          <p:nvCxnSpPr>
            <p:cNvPr id="59" name="Straight Arrow Connector 58"/>
            <p:cNvCxnSpPr>
              <a:stCxn id="41" idx="3"/>
              <a:endCxn id="57" idx="7"/>
            </p:cNvCxnSpPr>
            <p:nvPr/>
          </p:nvCxnSpPr>
          <p:spPr>
            <a:xfrm flipH="1">
              <a:off x="1708150" y="4070350"/>
              <a:ext cx="698500" cy="1612900"/>
            </a:xfrm>
            <a:prstGeom prst="straightConnector1">
              <a:avLst/>
            </a:prstGeom>
            <a:grpFill/>
            <a:ln>
              <a:tailEnd type="arrow"/>
            </a:ln>
          </p:spPr>
          <p:style>
            <a:lnRef idx="2">
              <a:schemeClr val="accent4"/>
            </a:lnRef>
            <a:fillRef idx="0">
              <a:schemeClr val="accent4"/>
            </a:fillRef>
            <a:effectRef idx="1">
              <a:schemeClr val="accent4"/>
            </a:effectRef>
            <a:fontRef idx="minor">
              <a:schemeClr val="tx1"/>
            </a:fontRef>
          </p:style>
        </p:cxnSp>
      </p:grpSp>
      <p:cxnSp>
        <p:nvCxnSpPr>
          <p:cNvPr id="63" name="Straight Arrow Connector 62"/>
          <p:cNvCxnSpPr>
            <a:stCxn id="34" idx="4"/>
          </p:cNvCxnSpPr>
          <p:nvPr/>
        </p:nvCxnSpPr>
        <p:spPr>
          <a:xfrm rot="16200000" flipH="1">
            <a:off x="-882528" y="2820679"/>
            <a:ext cx="3993857" cy="914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a:stCxn id="51" idx="4"/>
          </p:cNvCxnSpPr>
          <p:nvPr/>
        </p:nvCxnSpPr>
        <p:spPr>
          <a:xfrm rot="16200000" flipH="1">
            <a:off x="-636367" y="3995534"/>
            <a:ext cx="3282459" cy="84773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stCxn id="37" idx="4"/>
            <a:endCxn id="36" idx="0"/>
          </p:cNvCxnSpPr>
          <p:nvPr/>
        </p:nvCxnSpPr>
        <p:spPr>
          <a:xfrm rot="5400000">
            <a:off x="2441961" y="2822206"/>
            <a:ext cx="88071"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3" name="Straight Arrow Connector 72"/>
          <p:cNvCxnSpPr>
            <a:stCxn id="36" idx="4"/>
            <a:endCxn id="41" idx="0"/>
          </p:cNvCxnSpPr>
          <p:nvPr/>
        </p:nvCxnSpPr>
        <p:spPr>
          <a:xfrm rot="5400000">
            <a:off x="2221782" y="3482742"/>
            <a:ext cx="528429"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5" name="Straight Arrow Connector 74"/>
          <p:cNvCxnSpPr>
            <a:stCxn id="41" idx="4"/>
            <a:endCxn id="40" idx="0"/>
          </p:cNvCxnSpPr>
          <p:nvPr/>
        </p:nvCxnSpPr>
        <p:spPr>
          <a:xfrm rot="5400000">
            <a:off x="2441961" y="4143278"/>
            <a:ext cx="88071"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7" name="Straight Arrow Connector 76"/>
          <p:cNvCxnSpPr>
            <a:stCxn id="40" idx="4"/>
            <a:endCxn id="39" idx="0"/>
          </p:cNvCxnSpPr>
          <p:nvPr/>
        </p:nvCxnSpPr>
        <p:spPr>
          <a:xfrm rot="5400000">
            <a:off x="2441960" y="4583636"/>
            <a:ext cx="8807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9" name="Straight Arrow Connector 78"/>
          <p:cNvCxnSpPr>
            <a:stCxn id="41" idx="3"/>
            <a:endCxn id="52" idx="7"/>
          </p:cNvCxnSpPr>
          <p:nvPr/>
        </p:nvCxnSpPr>
        <p:spPr>
          <a:xfrm rot="5400000">
            <a:off x="859469" y="3953142"/>
            <a:ext cx="1424254" cy="161327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2" name="Straight Arrow Connector 81"/>
          <p:cNvCxnSpPr>
            <a:stCxn id="38" idx="4"/>
            <a:endCxn id="45" idx="0"/>
          </p:cNvCxnSpPr>
          <p:nvPr/>
        </p:nvCxnSpPr>
        <p:spPr>
          <a:xfrm rot="5400000">
            <a:off x="1375161" y="2381849"/>
            <a:ext cx="88071"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5" name="Straight Arrow Connector 84"/>
          <p:cNvCxnSpPr>
            <a:stCxn id="45" idx="4"/>
            <a:endCxn id="46" idx="0"/>
          </p:cNvCxnSpPr>
          <p:nvPr/>
        </p:nvCxnSpPr>
        <p:spPr>
          <a:xfrm rot="5400000">
            <a:off x="1375161" y="2822206"/>
            <a:ext cx="88071"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7" name="Straight Arrow Connector 86"/>
          <p:cNvCxnSpPr>
            <a:stCxn id="46" idx="4"/>
            <a:endCxn id="47" idx="0"/>
          </p:cNvCxnSpPr>
          <p:nvPr/>
        </p:nvCxnSpPr>
        <p:spPr>
          <a:xfrm rot="5400000">
            <a:off x="1375160" y="3262564"/>
            <a:ext cx="8807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798200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85720" y="142852"/>
            <a:ext cx="8358246" cy="584775"/>
          </a:xfrm>
          <a:prstGeom prst="rect">
            <a:avLst/>
          </a:prstGeom>
          <a:noFill/>
        </p:spPr>
        <p:txBody>
          <a:bodyPr wrap="square" rtlCol="0">
            <a:spAutoFit/>
          </a:bodyPr>
          <a:lstStyle/>
          <a:p>
            <a:pPr algn="ct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سیستم تفکیک معاینه/مصاحبه</a:t>
            </a:r>
            <a:endPar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4" name="TextBox 3"/>
          <p:cNvSpPr txBox="1"/>
          <p:nvPr/>
        </p:nvSpPr>
        <p:spPr>
          <a:xfrm>
            <a:off x="3500430" y="3441680"/>
            <a:ext cx="4500594" cy="3416320"/>
          </a:xfrm>
          <a:prstGeom prst="rect">
            <a:avLst/>
          </a:prstGeom>
          <a:noFill/>
        </p:spPr>
        <p:txBody>
          <a:bodyPr wrap="square" rtlCol="0">
            <a:spAutoFit/>
          </a:bodyPr>
          <a:lstStyle/>
          <a:p>
            <a:pPr marL="457200" indent="-457200" algn="just" rtl="1">
              <a:lnSpc>
                <a:spcPct val="150000"/>
              </a:lnSpc>
              <a:buFont typeface="+mj-lt"/>
              <a:buAutoNum type="arabicParenR"/>
            </a:pPr>
            <a:r>
              <a:rPr lang="fa-IR" sz="2400" b="1" dirty="0" smtClean="0">
                <a:latin typeface="B Zar"/>
                <a:ea typeface="Times New Roman" pitchFamily="18" charset="0"/>
                <a:cs typeface="2  Kamran" pitchFamily="2" charset="-78"/>
              </a:rPr>
              <a:t>تخت معاینه</a:t>
            </a:r>
          </a:p>
          <a:p>
            <a:pPr marL="457200" indent="-457200" algn="just" rtl="1">
              <a:lnSpc>
                <a:spcPct val="150000"/>
              </a:lnSpc>
              <a:buFont typeface="+mj-lt"/>
              <a:buAutoNum type="arabicParenR"/>
            </a:pPr>
            <a:r>
              <a:rPr lang="fa-IR" sz="2400" b="1" dirty="0" smtClean="0">
                <a:latin typeface="B Zar"/>
                <a:ea typeface="Times New Roman" pitchFamily="18" charset="0"/>
                <a:cs typeface="2  Kamran" pitchFamily="2" charset="-78"/>
              </a:rPr>
              <a:t>صندلی</a:t>
            </a:r>
          </a:p>
          <a:p>
            <a:pPr marL="457200" indent="-457200" algn="just" rtl="1">
              <a:lnSpc>
                <a:spcPct val="150000"/>
              </a:lnSpc>
              <a:buFont typeface="+mj-lt"/>
              <a:buAutoNum type="arabicParenR"/>
            </a:pPr>
            <a:r>
              <a:rPr lang="fa-IR" sz="2400" b="1" dirty="0" smtClean="0">
                <a:latin typeface="B Zar"/>
                <a:ea typeface="Times New Roman" pitchFamily="18" charset="0"/>
                <a:cs typeface="2  Kamran" pitchFamily="2" charset="-78"/>
              </a:rPr>
              <a:t>میز </a:t>
            </a:r>
            <a:r>
              <a:rPr lang="fa-IR" sz="2400" b="1" smtClean="0">
                <a:latin typeface="B Zar"/>
                <a:ea typeface="Times New Roman" pitchFamily="18" charset="0"/>
                <a:cs typeface="2  Kamran" pitchFamily="2" charset="-78"/>
              </a:rPr>
              <a:t>کار کامپیوتر</a:t>
            </a:r>
            <a:endParaRPr lang="fa-IR" sz="2400" b="1" dirty="0" smtClean="0">
              <a:latin typeface="B Zar"/>
              <a:ea typeface="Times New Roman" pitchFamily="18" charset="0"/>
              <a:cs typeface="2  Kamran" pitchFamily="2" charset="-78"/>
            </a:endParaRPr>
          </a:p>
          <a:p>
            <a:pPr marL="457200" indent="-457200" algn="just" rtl="1">
              <a:lnSpc>
                <a:spcPct val="150000"/>
              </a:lnSpc>
              <a:buFont typeface="+mj-lt"/>
              <a:buAutoNum type="arabicParenR"/>
            </a:pPr>
            <a:r>
              <a:rPr lang="fa-IR" sz="2400" b="1" dirty="0" smtClean="0">
                <a:latin typeface="B Zar"/>
                <a:ea typeface="Times New Roman" pitchFamily="18" charset="0"/>
                <a:cs typeface="2  Kamran" pitchFamily="2" charset="-78"/>
              </a:rPr>
              <a:t>ترولی ابزار کار</a:t>
            </a:r>
          </a:p>
          <a:p>
            <a:pPr marL="457200" indent="-457200" algn="just" rtl="1">
              <a:lnSpc>
                <a:spcPct val="150000"/>
              </a:lnSpc>
              <a:buFont typeface="+mj-lt"/>
              <a:buAutoNum type="arabicParenR"/>
            </a:pPr>
            <a:r>
              <a:rPr lang="fa-IR" sz="2400" b="1" dirty="0" smtClean="0">
                <a:latin typeface="B Zar"/>
                <a:ea typeface="Times New Roman" pitchFamily="18" charset="0"/>
                <a:cs typeface="2  Kamran" pitchFamily="2" charset="-78"/>
              </a:rPr>
              <a:t>روشوئی</a:t>
            </a:r>
          </a:p>
          <a:p>
            <a:pPr marL="457200" indent="-457200" algn="just" rtl="1">
              <a:lnSpc>
                <a:spcPct val="150000"/>
              </a:lnSpc>
              <a:buFont typeface="+mj-lt"/>
              <a:buAutoNum type="arabicParenR"/>
            </a:pPr>
            <a:r>
              <a:rPr lang="fa-IR" sz="2400" b="1" dirty="0" smtClean="0">
                <a:latin typeface="B Zar"/>
                <a:ea typeface="Times New Roman" pitchFamily="18" charset="0"/>
                <a:cs typeface="2  Kamran" pitchFamily="2" charset="-78"/>
              </a:rPr>
              <a:t>نگاتوسکوپ</a:t>
            </a:r>
            <a:endParaRPr lang="en-GB" sz="2400" b="1" dirty="0">
              <a:latin typeface="B Zar"/>
              <a:ea typeface="Times New Roman" pitchFamily="18" charset="0"/>
              <a:cs typeface="2  Kamran" pitchFamily="2" charset="-78"/>
            </a:endParaRPr>
          </a:p>
        </p:txBody>
      </p:sp>
      <p:pic>
        <p:nvPicPr>
          <p:cNvPr id="1026" name="Picture 2" descr="G:\12.bmp"/>
          <p:cNvPicPr>
            <a:picLocks noChangeAspect="1" noChangeArrowheads="1"/>
          </p:cNvPicPr>
          <p:nvPr/>
        </p:nvPicPr>
        <p:blipFill>
          <a:blip r:embed="rId2"/>
          <a:srcRect/>
          <a:stretch>
            <a:fillRect/>
          </a:stretch>
        </p:blipFill>
        <p:spPr bwMode="auto">
          <a:xfrm>
            <a:off x="714348" y="785794"/>
            <a:ext cx="7286676" cy="2375775"/>
          </a:xfrm>
          <a:prstGeom prst="rect">
            <a:avLst/>
          </a:prstGeom>
          <a:noFill/>
        </p:spPr>
      </p:pic>
      <p:sp>
        <p:nvSpPr>
          <p:cNvPr id="1027" name="Rectangle 3"/>
          <p:cNvSpPr>
            <a:spLocks noChangeArrowheads="1"/>
          </p:cNvSpPr>
          <p:nvPr/>
        </p:nvSpPr>
        <p:spPr bwMode="auto">
          <a:xfrm>
            <a:off x="857224" y="3920313"/>
            <a:ext cx="44290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lang="fa-IR" sz="2400" b="1" dirty="0" smtClean="0">
                <a:latin typeface="B Zar"/>
                <a:ea typeface="Times New Roman" pitchFamily="18" charset="0"/>
                <a:cs typeface="2  Kamran" pitchFamily="2" charset="-78"/>
              </a:rPr>
              <a:t>در این نحوه ترکیب هر اتاق مصاحبه می توانداز اتاق معاینه استفاده کند . در موارد استثنایی در خالت مراجعه زیاد به یک کلینیک ، هر اتاق مصاحبه می تواند از ؟واحد معاینه نیز استفاده کند </a:t>
            </a:r>
            <a:r>
              <a:rPr lang="en-GB" sz="2400" b="1" dirty="0" smtClean="0">
                <a:latin typeface="B Zar"/>
                <a:ea typeface="Times New Roman" pitchFamily="18" charset="0"/>
                <a:cs typeface="2  Kamran" pitchFamily="2" charset="-78"/>
              </a:rPr>
              <a:t>.</a:t>
            </a:r>
            <a:r>
              <a:rPr lang="fa-IR" sz="2400" b="1" dirty="0" smtClean="0">
                <a:latin typeface="B Zar"/>
                <a:ea typeface="Times New Roman" pitchFamily="18" charset="0"/>
                <a:cs typeface="2  Kamran" pitchFamily="2" charset="-78"/>
              </a:rPr>
              <a:t>          </a:t>
            </a:r>
          </a:p>
        </p:txBody>
      </p:sp>
    </p:spTree>
    <p:extLst>
      <p:ext uri="{BB962C8B-B14F-4D97-AF65-F5344CB8AC3E}">
        <p14:creationId xmlns:p14="http://schemas.microsoft.com/office/powerpoint/2010/main" val="3852452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G:\Untitled.png"/>
          <p:cNvPicPr>
            <a:picLocks noChangeAspect="1" noChangeArrowheads="1"/>
          </p:cNvPicPr>
          <p:nvPr/>
        </p:nvPicPr>
        <p:blipFill>
          <a:blip r:embed="rId2"/>
          <a:srcRect/>
          <a:stretch>
            <a:fillRect/>
          </a:stretch>
        </p:blipFill>
        <p:spPr bwMode="auto">
          <a:xfrm>
            <a:off x="285720" y="1142984"/>
            <a:ext cx="4143404" cy="5543203"/>
          </a:xfrm>
          <a:prstGeom prst="rect">
            <a:avLst/>
          </a:prstGeom>
          <a:noFill/>
        </p:spPr>
      </p:pic>
      <p:sp>
        <p:nvSpPr>
          <p:cNvPr id="78851" name="Rectangle 3"/>
          <p:cNvSpPr>
            <a:spLocks noChangeArrowheads="1"/>
          </p:cNvSpPr>
          <p:nvPr/>
        </p:nvSpPr>
        <p:spPr bwMode="auto">
          <a:xfrm>
            <a:off x="928662" y="-31931"/>
            <a:ext cx="7715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اتاق معاینه و مصاحبه نمونه شماره یک سیستم ترکیبی</a:t>
            </a:r>
            <a:r>
              <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 </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78852" name="Rectangle 4"/>
          <p:cNvSpPr>
            <a:spLocks noChangeArrowheads="1"/>
          </p:cNvSpPr>
          <p:nvPr/>
        </p:nvSpPr>
        <p:spPr bwMode="auto">
          <a:xfrm>
            <a:off x="5748951" y="1880447"/>
            <a:ext cx="1883849" cy="33701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0" indent="-457200" algn="r" defTabSz="914400" rtl="1" eaLnBrk="1" fontAlgn="base" latinLnBrk="0" hangingPunct="1">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رختکن</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تخت معاینه</a:t>
            </a:r>
            <a:r>
              <a:rPr lang="en-GB" sz="2400" b="1" dirty="0" smtClean="0">
                <a:latin typeface="B Zar"/>
                <a:ea typeface="Times New Roman" pitchFamily="18" charset="0"/>
                <a:cs typeface="2  Kamran" pitchFamily="2" charset="-78"/>
              </a:rPr>
              <a:t> </a:t>
            </a: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میز دکتر</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صندلی دکتر</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صندلی مراجعین</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دستشویی</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2  Kamran" pitchFamily="2" charset="-78"/>
              </a:rPr>
              <a:t> </a:t>
            </a:r>
            <a:endParaRPr kumimoji="0" lang="en-US" sz="1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31447458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6" name="Picture 2" descr="G:\13.2..png"/>
          <p:cNvPicPr>
            <a:picLocks noChangeAspect="1" noChangeArrowheads="1"/>
          </p:cNvPicPr>
          <p:nvPr/>
        </p:nvPicPr>
        <p:blipFill>
          <a:blip r:embed="rId2"/>
          <a:srcRect/>
          <a:stretch>
            <a:fillRect/>
          </a:stretch>
        </p:blipFill>
        <p:spPr bwMode="auto">
          <a:xfrm>
            <a:off x="285720" y="1857364"/>
            <a:ext cx="5851516" cy="4786346"/>
          </a:xfrm>
          <a:prstGeom prst="rect">
            <a:avLst/>
          </a:prstGeom>
          <a:noFill/>
        </p:spPr>
      </p:pic>
      <p:sp>
        <p:nvSpPr>
          <p:cNvPr id="123907" name="Rectangle 3"/>
          <p:cNvSpPr>
            <a:spLocks noChangeArrowheads="1"/>
          </p:cNvSpPr>
          <p:nvPr/>
        </p:nvSpPr>
        <p:spPr bwMode="auto">
          <a:xfrm>
            <a:off x="1071538" y="182383"/>
            <a:ext cx="735811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اتاق معاینه و مصاحبه نمونه شماره دوسیستم ترکیبی</a:t>
            </a:r>
            <a:r>
              <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 </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4" name="Rectangle 4"/>
          <p:cNvSpPr>
            <a:spLocks noChangeArrowheads="1"/>
          </p:cNvSpPr>
          <p:nvPr/>
        </p:nvSpPr>
        <p:spPr bwMode="auto">
          <a:xfrm>
            <a:off x="6606207" y="1594695"/>
            <a:ext cx="1883849" cy="33701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0" indent="-457200" algn="r" defTabSz="914400" rtl="1" eaLnBrk="1" fontAlgn="base" latinLnBrk="0" hangingPunct="1">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رختکن</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تخت معاینه</a:t>
            </a:r>
            <a:r>
              <a:rPr lang="en-GB" sz="2400" b="1" dirty="0" smtClean="0">
                <a:latin typeface="B Zar"/>
                <a:ea typeface="Times New Roman" pitchFamily="18" charset="0"/>
                <a:cs typeface="2  Kamran" pitchFamily="2" charset="-78"/>
              </a:rPr>
              <a:t> </a:t>
            </a: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میز دکتر</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صندلی دکتر</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صندلی مراجعین</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دستشویی</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2  Kamran" pitchFamily="2" charset="-78"/>
              </a:rPr>
              <a:t> </a:t>
            </a:r>
            <a:endParaRPr kumimoji="0" lang="en-US" sz="1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1042962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5500694" y="1714488"/>
            <a:ext cx="27145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r" defTabSz="914400" rtl="1" eaLnBrk="1" fontAlgn="base" latinLnBrk="0" hangingPunct="1">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رختکن</a:t>
            </a:r>
            <a:r>
              <a:rPr lang="en-GB" sz="2400" b="1" dirty="0" smtClean="0">
                <a:latin typeface="B Zar"/>
                <a:ea typeface="Times New Roman" pitchFamily="18" charset="0"/>
                <a:cs typeface="2  Kamran" pitchFamily="2" charset="-78"/>
              </a:rPr>
              <a:t> </a:t>
            </a: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تخت معاینه</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میز دکتر</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صندلی دکتر</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صندلی مراجعین</a:t>
            </a:r>
            <a:r>
              <a:rPr lang="en-GB" sz="2400" b="1" dirty="0" smtClean="0">
                <a:latin typeface="B Zar"/>
                <a:ea typeface="Times New Roman" pitchFamily="18" charset="0"/>
                <a:cs typeface="2  Kamran" pitchFamily="2" charset="-78"/>
              </a:rPr>
              <a:t> </a:t>
            </a: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دستشویی</a:t>
            </a:r>
            <a:endParaRPr lang="en-GB" sz="2400" b="1" dirty="0" smtClean="0">
              <a:latin typeface="B Zar"/>
              <a:ea typeface="Times New Roman" pitchFamily="18" charset="0"/>
              <a:cs typeface="2  Kamran" pitchFamily="2" charset="-78"/>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eriod"/>
              <a:tabLst/>
            </a:pPr>
            <a:r>
              <a:rPr lang="fa-IR" sz="2400" b="1" dirty="0" smtClean="0">
                <a:latin typeface="B Zar"/>
                <a:ea typeface="Times New Roman" pitchFamily="18" charset="0"/>
                <a:cs typeface="2  Kamran" pitchFamily="2" charset="-78"/>
              </a:rPr>
              <a:t>کابینت</a:t>
            </a:r>
            <a:endParaRPr lang="en-US" sz="2400" b="1" dirty="0" smtClean="0">
              <a:latin typeface="B Zar"/>
              <a:ea typeface="Times New Roman" pitchFamily="18" charset="0"/>
              <a:cs typeface="2  Kamran" pitchFamily="2" charset="-78"/>
            </a:endParaRPr>
          </a:p>
        </p:txBody>
      </p:sp>
      <p:sp>
        <p:nvSpPr>
          <p:cNvPr id="3" name="Rectangle 3"/>
          <p:cNvSpPr>
            <a:spLocks noChangeArrowheads="1"/>
          </p:cNvSpPr>
          <p:nvPr/>
        </p:nvSpPr>
        <p:spPr bwMode="auto">
          <a:xfrm>
            <a:off x="857224" y="39507"/>
            <a:ext cx="77153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اتاق معاینه و مصاحبه نمونه شماره سه سیستم ترکیبی</a:t>
            </a:r>
            <a:r>
              <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 </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pic>
        <p:nvPicPr>
          <p:cNvPr id="124930" name="Picture 2" descr="G:\14...png"/>
          <p:cNvPicPr>
            <a:picLocks noChangeAspect="1" noChangeArrowheads="1"/>
          </p:cNvPicPr>
          <p:nvPr/>
        </p:nvPicPr>
        <p:blipFill>
          <a:blip r:embed="rId2"/>
          <a:srcRect/>
          <a:stretch>
            <a:fillRect/>
          </a:stretch>
        </p:blipFill>
        <p:spPr bwMode="auto">
          <a:xfrm>
            <a:off x="214282" y="1214422"/>
            <a:ext cx="5699067" cy="5429288"/>
          </a:xfrm>
          <a:prstGeom prst="rect">
            <a:avLst/>
          </a:prstGeom>
          <a:noFill/>
        </p:spPr>
      </p:pic>
    </p:spTree>
    <p:extLst>
      <p:ext uri="{BB962C8B-B14F-4D97-AF65-F5344CB8AC3E}">
        <p14:creationId xmlns:p14="http://schemas.microsoft.com/office/powerpoint/2010/main" val="38544883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915816" y="332656"/>
            <a:ext cx="3960440" cy="461665"/>
          </a:xfrm>
          <a:prstGeom prst="rect">
            <a:avLst/>
          </a:prstGeom>
          <a:noFill/>
        </p:spPr>
        <p:txBody>
          <a:bodyPr wrap="square" rtlCol="0">
            <a:spAutoFit/>
          </a:bodyPr>
          <a:lstStyle/>
          <a:p>
            <a:r>
              <a:rPr lang="fa-IR" sz="2400" dirty="0" smtClean="0">
                <a:cs typeface="2  Mitra" pitchFamily="2" charset="-78"/>
              </a:rPr>
              <a:t>یک نمونه فضای </a:t>
            </a:r>
            <a:r>
              <a:rPr lang="fa-IR" sz="2400" dirty="0" smtClean="0">
                <a:solidFill>
                  <a:srgbClr val="FFFF00"/>
                </a:solidFill>
                <a:cs typeface="2  Mitra" pitchFamily="2" charset="-78"/>
              </a:rPr>
              <a:t>مصاحبه</a:t>
            </a:r>
            <a:r>
              <a:rPr lang="fa-IR" sz="2400" dirty="0" smtClean="0">
                <a:cs typeface="2  Mitra" pitchFamily="2" charset="-78"/>
              </a:rPr>
              <a:t> و</a:t>
            </a:r>
            <a:r>
              <a:rPr lang="fa-IR" sz="2400" dirty="0" smtClean="0">
                <a:solidFill>
                  <a:srgbClr val="FFFF00"/>
                </a:solidFill>
                <a:cs typeface="2  Mitra" pitchFamily="2" charset="-78"/>
              </a:rPr>
              <a:t>معاینه</a:t>
            </a:r>
            <a:r>
              <a:rPr lang="fa-IR" sz="2400" dirty="0" smtClean="0">
                <a:cs typeface="2  Mitra" pitchFamily="2" charset="-78"/>
              </a:rPr>
              <a:t> ترکیبی</a:t>
            </a:r>
            <a:endParaRPr lang="en-US" sz="2400" dirty="0">
              <a:cs typeface="2  Mitra"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36712"/>
            <a:ext cx="7238973" cy="5661248"/>
          </a:xfrm>
          <a:prstGeom prst="rect">
            <a:avLst/>
          </a:prstGeom>
        </p:spPr>
      </p:pic>
      <p:sp>
        <p:nvSpPr>
          <p:cNvPr id="4" name="Rectangle 3"/>
          <p:cNvSpPr/>
          <p:nvPr/>
        </p:nvSpPr>
        <p:spPr>
          <a:xfrm>
            <a:off x="4519078" y="1772816"/>
            <a:ext cx="48497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19078" y="3068960"/>
            <a:ext cx="48497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95936" y="1484784"/>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19872" y="1484784"/>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47664" y="1412776"/>
            <a:ext cx="158417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91680" y="2384884"/>
            <a:ext cx="1152128"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3475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22" y="0"/>
            <a:ext cx="841075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Connector 3"/>
          <p:cNvCxnSpPr/>
          <p:nvPr/>
        </p:nvCxnSpPr>
        <p:spPr>
          <a:xfrm>
            <a:off x="2915816" y="1052736"/>
            <a:ext cx="5688632" cy="0"/>
          </a:xfrm>
          <a:prstGeom prst="line">
            <a:avLst/>
          </a:prstGeom>
        </p:spPr>
        <p:style>
          <a:lnRef idx="2">
            <a:schemeClr val="accent3"/>
          </a:lnRef>
          <a:fillRef idx="0">
            <a:schemeClr val="accent3"/>
          </a:fillRef>
          <a:effectRef idx="1">
            <a:schemeClr val="accent3"/>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57" y="4005064"/>
            <a:ext cx="58229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453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4"/>
            <a:ext cx="9144000" cy="6829271"/>
          </a:xfrm>
          <a:prstGeom prst="rect">
            <a:avLst/>
          </a:prstGeom>
        </p:spPr>
      </p:pic>
      <p:cxnSp>
        <p:nvCxnSpPr>
          <p:cNvPr id="4" name="Straight Connector 3"/>
          <p:cNvCxnSpPr/>
          <p:nvPr/>
        </p:nvCxnSpPr>
        <p:spPr>
          <a:xfrm>
            <a:off x="4932040" y="1124744"/>
            <a:ext cx="3888432"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101310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71736" y="357166"/>
            <a:ext cx="4192173" cy="584775"/>
          </a:xfrm>
          <a:prstGeom prst="rect">
            <a:avLst/>
          </a:prstGeom>
        </p:spPr>
        <p:txBody>
          <a:bodyPr wrap="none">
            <a:spAutoFit/>
          </a:bodyPr>
          <a:lstStyle/>
          <a:p>
            <a:pPr algn="ct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نمونه</a:t>
            </a:r>
            <a:r>
              <a:rPr lang="fa-IR"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های</a:t>
            </a:r>
            <a:r>
              <a:rPr lang="fa-IR"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مشخص</a:t>
            </a:r>
            <a:r>
              <a:rPr lang="fa-IR" b="1" dirty="0" smtClean="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درمانگاه</a:t>
            </a:r>
            <a:r>
              <a:rPr lang="fa-IR" b="1" dirty="0" smtClean="0">
                <a:cs typeface="2  Esfehan" pitchFamily="2" charset="-78"/>
              </a:rPr>
              <a:t> </a:t>
            </a:r>
            <a:endParaRPr lang="en-GB" dirty="0">
              <a:cs typeface="2  Esfehan" pitchFamily="2" charset="-78"/>
            </a:endParaRPr>
          </a:p>
        </p:txBody>
      </p:sp>
      <p:sp>
        <p:nvSpPr>
          <p:cNvPr id="12289" name="Rectangle 1"/>
          <p:cNvSpPr>
            <a:spLocks noChangeArrowheads="1"/>
          </p:cNvSpPr>
          <p:nvPr/>
        </p:nvSpPr>
        <p:spPr bwMode="auto">
          <a:xfrm>
            <a:off x="357158" y="1052736"/>
            <a:ext cx="7929554" cy="52091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در این قسمت برای آشنائی بیشتر  با قرار گیری و ترکیب  فضاهای  مختلف یک درمانگاه به ارائه  چند نمونه  مشخص از پلان  های درمانگاه  می پردازیم . این  نمونه ها بر حسب ابعاد  درمانگاه  به سه گروه کوچک ، متوسط و بزرگ تقسیم شده اند. لازم بتذکر  است که این نمونه ها از روی  الگوهای خارجی اقتباس  شده اند و بهمین دلیل با ضوابط و معیارهائی  که درانی جزوه مورد بحث قرار گرفته است  تطابق کامل ندارد. </a:t>
            </a:r>
            <a:endParaRPr kumimoji="0" lang="en-GB" sz="2800" b="1" i="0" u="none" strike="noStrike" cap="none" normalizeH="0" baseline="0" dirty="0" smtClean="0">
              <a:ln>
                <a:noFill/>
              </a:ln>
              <a:solidFill>
                <a:schemeClr val="tx1"/>
              </a:solidFill>
              <a:effectLst/>
              <a:latin typeface="Arial" pitchFamily="34"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B Zar"/>
                <a:ea typeface="Times New Roman" pitchFamily="18" charset="0"/>
                <a:cs typeface="2  Kamran" pitchFamily="2" charset="-78"/>
              </a:rPr>
              <a:t>در اینگونه  موارد ضمن تشریح این نمونه ها به برخی از اشکالات  آن ها در رابطه  با  مسائلی  که در این  جزوه  مطرح شده است اشاره خواهیم  کرد.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20390330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85720" y="516345"/>
            <a:ext cx="807243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کلیه نمونه هائی که در اینجا آورده شده  مربوط  به کلینیک های بیمارستانی است بهمین دلیل پیش بینی بخش هائی  نظیر آزمایشگاه و رادیولوژی در آنها ضروری  نموده است . لیکن یک آزمایشگاه به عنوان محل انجام آزمایشات روزمره در این نمونه ها پیش بین شده است تا  بار آزمایشگاه  بیمارستان کاسته شود. این انتخاب بستگی به عوامل متعددی دارد که در تشریح نمونه ها توضیح داده شده است. همچنین برخی از عملکردهائی که بطور متداول در بخش اورژانس قرار می گیرد در این نمونه ها در درمانگاه پیش بینی شده است. </a:t>
            </a:r>
            <a:endParaRPr kumimoji="0" lang="en-GB" sz="2800" b="1" i="0" u="none" strike="noStrike" cap="none" normalizeH="0" baseline="0" dirty="0" smtClean="0">
              <a:ln>
                <a:noFill/>
              </a:ln>
              <a:solidFill>
                <a:schemeClr val="tx1"/>
              </a:solidFill>
              <a:effectLst/>
              <a:latin typeface="Arial" pitchFamily="34"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در اکثر منابع خارجی تداخل میان عملکردهای   درمانگاه و اورژانس مشاهده می شود.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224652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59832" y="500042"/>
            <a:ext cx="2184561" cy="707886"/>
          </a:xfrm>
          <a:prstGeom prst="rect">
            <a:avLst/>
          </a:prstGeom>
        </p:spPr>
        <p:txBody>
          <a:bodyPr wrap="square">
            <a:spAutoFit/>
          </a:bodyPr>
          <a:lstStyle/>
          <a:p>
            <a:pPr algn="r"/>
            <a:r>
              <a:rPr lang="fa-IR" sz="4000" b="1" dirty="0" smtClean="0">
                <a:effectLst>
                  <a:outerShdw blurRad="38100" dist="38100" dir="2700000" algn="tl">
                    <a:srgbClr val="000000">
                      <a:alpha val="43137"/>
                    </a:srgbClr>
                  </a:outerShdw>
                </a:effectLst>
                <a:latin typeface="B Zar"/>
                <a:cs typeface="2  Esfehan" pitchFamily="2" charset="-78"/>
              </a:rPr>
              <a:t>درها</a:t>
            </a:r>
            <a:r>
              <a:rPr lang="en-GB" sz="4000" b="1" dirty="0" smtClean="0">
                <a:effectLst>
                  <a:outerShdw blurRad="38100" dist="38100" dir="2700000" algn="tl">
                    <a:srgbClr val="000000">
                      <a:alpha val="43137"/>
                    </a:srgbClr>
                  </a:outerShdw>
                </a:effectLst>
                <a:latin typeface="B Zar"/>
                <a:cs typeface="2  Esfehan" pitchFamily="2" charset="-78"/>
              </a:rPr>
              <a:t>    </a:t>
            </a:r>
            <a:endParaRPr lang="en-GB" sz="4000" dirty="0">
              <a:effectLst>
                <a:outerShdw blurRad="38100" dist="38100" dir="2700000" algn="tl">
                  <a:srgbClr val="000000">
                    <a:alpha val="43137"/>
                  </a:srgbClr>
                </a:outerShdw>
              </a:effectLst>
              <a:latin typeface="B Zar"/>
              <a:cs typeface="2  Esfehan" pitchFamily="2" charset="-78"/>
            </a:endParaRPr>
          </a:p>
        </p:txBody>
      </p:sp>
      <p:sp>
        <p:nvSpPr>
          <p:cNvPr id="6147" name="Rectangle 3"/>
          <p:cNvSpPr>
            <a:spLocks noChangeArrowheads="1"/>
          </p:cNvSpPr>
          <p:nvPr/>
        </p:nvSpPr>
        <p:spPr bwMode="auto">
          <a:xfrm>
            <a:off x="357158" y="1500174"/>
            <a:ext cx="807249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2  Kamran" pitchFamily="2" charset="-78"/>
              </a:rPr>
              <a:t>در طراحی  درها بهداشت باید درنظر گرفته شود.  لایه سطحی در بایستی دارای مقاومت بلند مدت در برابر نظافت  مداوم  توسط  تمیز کننده ها و میکروب  کشها باشد و بایستی  طوری طراحی شود که مانع انتقال صدا ، بوهای نا مطبوع و جریان هوا باشند . درها نیز بایستی دارای همان استاندارد عایق بندی در برابرصدا باشد که دیوارهای اطراف از  برخوردارند . چوب دوروکشه در باید حداقل توانایی کاهش صدا تا 25 دسی بل را داشته باشد . ارتفاع دقیق دربها به نوع  و عمل آنها بستگی  دارد. </a:t>
            </a:r>
            <a:endParaRPr kumimoji="0" lang="fa-IR" sz="2800" b="1" i="0" u="none" strike="noStrike" cap="none" normalizeH="0" baseline="0" dirty="0" smtClean="0">
              <a:ln>
                <a:noFill/>
              </a:ln>
              <a:solidFill>
                <a:schemeClr val="tx1"/>
              </a:solidFill>
              <a:effectLst/>
              <a:latin typeface="Arial" pitchFamily="34" charset="0"/>
              <a:cs typeface="2  Kamran" pitchFamily="2" charset="-78"/>
            </a:endParaRPr>
          </a:p>
        </p:txBody>
      </p:sp>
    </p:spTree>
    <p:extLst>
      <p:ext uri="{BB962C8B-B14F-4D97-AF65-F5344CB8AC3E}">
        <p14:creationId xmlns:p14="http://schemas.microsoft.com/office/powerpoint/2010/main" val="39901161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806138" y="187173"/>
            <a:ext cx="311495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ج- درمانگاه بزرگ </a:t>
            </a:r>
          </a:p>
        </p:txBody>
      </p:sp>
      <p:sp>
        <p:nvSpPr>
          <p:cNvPr id="48130" name="Rectangle 2"/>
          <p:cNvSpPr>
            <a:spLocks noChangeArrowheads="1"/>
          </p:cNvSpPr>
          <p:nvPr/>
        </p:nvSpPr>
        <p:spPr bwMode="auto">
          <a:xfrm>
            <a:off x="285720" y="754416"/>
            <a:ext cx="7786742" cy="58554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lang="fa-IR" sz="2800" b="1" dirty="0" smtClean="0">
                <a:latin typeface="Arial" pitchFamily="34" charset="0"/>
                <a:ea typeface="Times New Roman" pitchFamily="18" charset="0"/>
                <a:cs typeface="2  Kamran" pitchFamily="2" charset="-78"/>
              </a:rPr>
              <a:t>این درمانگاه برای کار  7 متخصص بطور همزمان و پذیرش 170 نفر در روز  طراحی شده  است. فضاهای  اصلی این درمانگاه عبارتند از : </a:t>
            </a:r>
            <a:endParaRPr lang="en-GB" sz="2800" b="1" dirty="0" smtClean="0">
              <a:latin typeface="Arial" pitchFamily="34" charset="0"/>
              <a:ea typeface="Times New Roman" pitchFamily="18"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lang="fa-IR" sz="2800" b="1" dirty="0" smtClean="0">
                <a:latin typeface="Arial" pitchFamily="34" charset="0"/>
                <a:ea typeface="Times New Roman" pitchFamily="18" charset="0"/>
                <a:cs typeface="2  Kamran" pitchFamily="2" charset="-78"/>
              </a:rPr>
              <a:t>1- کلینیک  گوش و حلق و بینی </a:t>
            </a:r>
            <a:endParaRPr lang="en-GB" sz="2800" b="1" dirty="0" smtClean="0">
              <a:latin typeface="Arial" pitchFamily="34" charset="0"/>
              <a:ea typeface="Times New Roman" pitchFamily="18"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lang="fa-IR" sz="2800" b="1" dirty="0" smtClean="0">
                <a:latin typeface="Arial" pitchFamily="34" charset="0"/>
                <a:ea typeface="Times New Roman" pitchFamily="18" charset="0"/>
                <a:cs typeface="2  Kamran" pitchFamily="2" charset="-78"/>
              </a:rPr>
              <a:t>2- کلینیک افتالمیک (چشم پزشکی) </a:t>
            </a:r>
            <a:endParaRPr lang="en-GB" sz="2800" b="1" dirty="0" smtClean="0">
              <a:latin typeface="Arial" pitchFamily="34" charset="0"/>
              <a:ea typeface="Times New Roman" pitchFamily="18"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lang="fa-IR" sz="2800" b="1" dirty="0" smtClean="0">
                <a:latin typeface="Arial" pitchFamily="34" charset="0"/>
                <a:ea typeface="Times New Roman" pitchFamily="18" charset="0"/>
                <a:cs typeface="2  Kamran" pitchFamily="2" charset="-78"/>
              </a:rPr>
              <a:t>3- 5 واحد مصاحبه / معاینه تیپ (کلینیک های جراحی ، داخلی ، زنان و زایمان،  کودکان ، اعصاب و روان ، اورتوپدی ،  پوست) . </a:t>
            </a:r>
            <a:endParaRPr lang="en-GB" sz="2800" b="1" dirty="0" smtClean="0">
              <a:latin typeface="Arial" pitchFamily="34" charset="0"/>
              <a:ea typeface="Times New Roman" pitchFamily="18"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lang="fa-IR" sz="2800" b="1" dirty="0" smtClean="0">
                <a:latin typeface="Arial" pitchFamily="34" charset="0"/>
                <a:ea typeface="Times New Roman" pitchFamily="18" charset="0"/>
                <a:cs typeface="2  Kamran" pitchFamily="2" charset="-78"/>
              </a:rPr>
              <a:t>4- فضای مکمل  شامل اتاق عمل جراحی ، اتاق ریکاوری ، اتا گچ ، شستشوی معده </a:t>
            </a:r>
            <a:endParaRPr lang="en-GB" sz="2800" b="1" dirty="0" smtClean="0">
              <a:latin typeface="Arial" pitchFamily="34" charset="0"/>
              <a:ea typeface="Times New Roman" pitchFamily="18" charset="0"/>
              <a:cs typeface="2  Kamra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lang="fa-IR" sz="2800" b="1" dirty="0" smtClean="0">
                <a:latin typeface="Arial" pitchFamily="34" charset="0"/>
                <a:ea typeface="Times New Roman" pitchFamily="18" charset="0"/>
                <a:cs typeface="2  Kamran" pitchFamily="2" charset="-78"/>
              </a:rPr>
              <a:t>5- آزمایشگاه روزمره </a:t>
            </a:r>
          </a:p>
        </p:txBody>
      </p:sp>
    </p:spTree>
    <p:extLst>
      <p:ext uri="{BB962C8B-B14F-4D97-AF65-F5344CB8AC3E}">
        <p14:creationId xmlns:p14="http://schemas.microsoft.com/office/powerpoint/2010/main" val="3512882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00034" y="1000108"/>
            <a:ext cx="7929618" cy="4562788"/>
          </a:xfrm>
          <a:prstGeom prst="rect">
            <a:avLst/>
          </a:prstGeom>
        </p:spPr>
        <p:txBody>
          <a:bodyPr wrap="square">
            <a:spAutoFit/>
          </a:bodyPr>
          <a:lstStyle/>
          <a:p>
            <a:pPr algn="just" rtl="1">
              <a:lnSpc>
                <a:spcPct val="150000"/>
              </a:lnSpc>
            </a:pPr>
            <a:r>
              <a:rPr lang="fa-IR" sz="2800" b="1" dirty="0" smtClean="0">
                <a:latin typeface="Arial" pitchFamily="34" charset="0"/>
                <a:ea typeface="Times New Roman" pitchFamily="18" charset="0"/>
                <a:cs typeface="2  Kamran" pitchFamily="2" charset="-78"/>
              </a:rPr>
              <a:t>این درمانگاه  نیز درد و نمونه یکی از با یک راهرو  و دیگری با دو راهرو  ارائه می شود. کلیه فضاها  از حیث ابعاد دو عملکرد در دو نمونه مشابه  هستند و تنها ترکیب  آن ها متفاوت است . سیستم  انتظارهای اصلی و فرعی مشابه یکدیگر و مشابه نمونه های الف و ب است. در پلان با یک راهرو کلیه فضاها  در دو طرف یک  راهرو اصلی قرار گرفته است ولی در پلان با دو راهرو  طول راهرو کاهش یافته و برخی  از فضاها در قسمت مرکزی  ساختمان  واقع شده اند  که  از نور سقفی استفاده می کنند. </a:t>
            </a:r>
            <a:endParaRPr lang="en-GB" sz="2800" b="1" dirty="0" smtClean="0">
              <a:latin typeface="Arial" pitchFamily="34" charset="0"/>
              <a:ea typeface="Times New Roman" pitchFamily="18" charset="0"/>
              <a:cs typeface="2  Kamran" pitchFamily="2" charset="-78"/>
            </a:endParaRPr>
          </a:p>
        </p:txBody>
      </p:sp>
    </p:spTree>
    <p:extLst>
      <p:ext uri="{BB962C8B-B14F-4D97-AF65-F5344CB8AC3E}">
        <p14:creationId xmlns:p14="http://schemas.microsoft.com/office/powerpoint/2010/main" val="12258623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28596" y="1097814"/>
            <a:ext cx="80009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1" eaLnBrk="1" fontAlgn="base" latinLnBrk="0" hangingPunct="1">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ورودی (با مشخصات نمونه الف)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دفتر(که مانند نمونه  الف برای حسابداری  و بایگانی و پذیرش  مورد استفاده قرار می گیرد)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محل نگاهداری کودکان (در ارتباط  با فضای ورودی)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انتظار مرکزی برای 140 نفر (که می تواند  به  انتظارهای کوچکتری  تقسیم شود)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انتظارفرعی  برای 30  نفر(مخصوص بیمارانی که نباید با سایرین  تماس داشته باشند)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رستوران یا تریا (در ارتباط با هال ورودی و انتظار مرکزی) </a:t>
            </a:r>
          </a:p>
        </p:txBody>
      </p:sp>
      <p:sp>
        <p:nvSpPr>
          <p:cNvPr id="3" name="Rectangle 2"/>
          <p:cNvSpPr/>
          <p:nvPr/>
        </p:nvSpPr>
        <p:spPr>
          <a:xfrm>
            <a:off x="1594020" y="297134"/>
            <a:ext cx="5670143" cy="461665"/>
          </a:xfrm>
          <a:prstGeom prst="rect">
            <a:avLst/>
          </a:prstGeom>
        </p:spPr>
        <p:txBody>
          <a:bodyPr wrap="none">
            <a:spAutoFit/>
          </a:bodyPr>
          <a:lstStyle/>
          <a:p>
            <a:pPr algn="ctr"/>
            <a:r>
              <a:rPr lang="fa-IR" sz="2400" dirty="0" smtClean="0">
                <a:latin typeface="Arial" pitchFamily="34" charset="0"/>
                <a:ea typeface="Times New Roman" pitchFamily="18" charset="0"/>
                <a:cs typeface="2  Esfehan" pitchFamily="2" charset="-78"/>
              </a:rPr>
              <a:t>فضاهای  مختلف این دو درمانگاه به شرح زیر است </a:t>
            </a:r>
            <a:endParaRPr lang="en-GB" sz="2400" dirty="0" smtClean="0">
              <a:latin typeface="Arial" pitchFamily="34" charset="0"/>
              <a:ea typeface="Times New Roman" pitchFamily="18" charset="0"/>
              <a:cs typeface="2  Esfehan" pitchFamily="2" charset="-78"/>
            </a:endParaRPr>
          </a:p>
        </p:txBody>
      </p:sp>
    </p:spTree>
    <p:extLst>
      <p:ext uri="{BB962C8B-B14F-4D97-AF65-F5344CB8AC3E}">
        <p14:creationId xmlns:p14="http://schemas.microsoft.com/office/powerpoint/2010/main" val="6384484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642910" y="571480"/>
            <a:ext cx="778667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1" eaLnBrk="1" fontAlgn="base" latinLnBrk="0" hangingPunct="1">
              <a:lnSpc>
                <a:spcPct val="150000"/>
              </a:lnSpc>
              <a:spcBef>
                <a:spcPct val="0"/>
              </a:spcBef>
              <a:spcAft>
                <a:spcPct val="0"/>
              </a:spcAft>
              <a:buClrTx/>
              <a:buSzTx/>
              <a:buFont typeface="Courier New" pitchFamily="49" charset="0"/>
              <a:buChar char="o"/>
              <a:tabLst>
                <a:tab pos="457200" algn="l"/>
              </a:tabLst>
            </a:pPr>
            <a:r>
              <a:rPr lang="fa-IR" sz="2400" dirty="0" smtClean="0">
                <a:latin typeface="Arial" pitchFamily="34" charset="0"/>
                <a:ea typeface="Times New Roman" pitchFamily="18" charset="0"/>
                <a:cs typeface="B Zar"/>
              </a:rPr>
              <a:t>سرویس  های بهداشتی مراجعین  </a:t>
            </a:r>
            <a:endParaRPr lang="en-GB" sz="2400" dirty="0" smtClean="0">
              <a:latin typeface="Arial" pitchFamily="34" charset="0"/>
              <a:ea typeface="Times New Roman" pitchFamily="18" charset="0"/>
              <a:cs typeface="B Zar"/>
            </a:endParaRPr>
          </a:p>
          <a:p>
            <a:pPr marL="342900" marR="0" lvl="0" indent="-3429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400" dirty="0" smtClean="0">
                <a:latin typeface="Arial" pitchFamily="34" charset="0"/>
                <a:ea typeface="Times New Roman" pitchFamily="18" charset="0"/>
                <a:cs typeface="B Zar"/>
              </a:rPr>
              <a:t>کلینیک گوش و حلق و بینی  (با مشخصات و ابعاد مشابه نمونه الف) </a:t>
            </a:r>
            <a:endParaRPr lang="en-GB" sz="2400" dirty="0" smtClean="0">
              <a:latin typeface="Arial" pitchFamily="34" charset="0"/>
              <a:ea typeface="Times New Roman" pitchFamily="18" charset="0"/>
              <a:cs typeface="B Zar"/>
            </a:endParaRPr>
          </a:p>
          <a:p>
            <a:pPr marL="342900" marR="0" lvl="0" indent="-3429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400" dirty="0" smtClean="0">
                <a:latin typeface="Arial" pitchFamily="34" charset="0"/>
                <a:ea typeface="Times New Roman" pitchFamily="18" charset="0"/>
                <a:cs typeface="B Zar"/>
              </a:rPr>
              <a:t>کلینیک افتالمیک (چشم پزشکی) (با مشخصات  و ابعاد مشابه نمونه الف) </a:t>
            </a:r>
            <a:endParaRPr lang="en-GB" sz="2400" dirty="0" smtClean="0">
              <a:latin typeface="Arial" pitchFamily="34" charset="0"/>
              <a:ea typeface="Times New Roman" pitchFamily="18" charset="0"/>
              <a:cs typeface="B Zar"/>
            </a:endParaRPr>
          </a:p>
          <a:p>
            <a:pPr marL="342900" marR="0" lvl="0" indent="-3429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400" dirty="0" smtClean="0">
                <a:latin typeface="Arial" pitchFamily="34" charset="0"/>
                <a:ea typeface="Times New Roman" pitchFamily="18" charset="0"/>
                <a:cs typeface="B Zar"/>
              </a:rPr>
              <a:t>یک واحد مصاحبه و معاینه با یک اتاق جراحی و یک اتاق گچ (یک مصاحبه  و دو معاینه) </a:t>
            </a:r>
            <a:endParaRPr lang="en-GB" sz="2400" dirty="0" smtClean="0">
              <a:latin typeface="Arial" pitchFamily="34" charset="0"/>
              <a:ea typeface="Times New Roman" pitchFamily="18" charset="0"/>
              <a:cs typeface="B Zar"/>
            </a:endParaRPr>
          </a:p>
          <a:p>
            <a:pPr marL="342900" marR="0" lvl="0" indent="-3429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400" dirty="0" smtClean="0">
                <a:latin typeface="Arial" pitchFamily="34" charset="0"/>
                <a:ea typeface="Times New Roman" pitchFamily="18" charset="0"/>
                <a:cs typeface="B Zar"/>
              </a:rPr>
              <a:t>این واحد برای کلینیک های جراحی ، زنان و زایمان و اورتوپدی می تواند مورد استفاده قرار گیرد. اتاق گچ دارای سینک  و محل عبور  دستگاه سایر  رادیولوژی  می باشد (4 متر ×5 متر) . </a:t>
            </a:r>
          </a:p>
        </p:txBody>
      </p:sp>
    </p:spTree>
    <p:extLst>
      <p:ext uri="{BB962C8B-B14F-4D97-AF65-F5344CB8AC3E}">
        <p14:creationId xmlns:p14="http://schemas.microsoft.com/office/powerpoint/2010/main" val="42200888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500034" y="345024"/>
            <a:ext cx="792958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1" eaLnBrk="1" fontAlgn="base" latinLnBrk="0" hangingPunct="1">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4 واحد مصاحبه  و معاینه  برای کلینیک های مختلف (شامل 4 اتاق  مصاحبه  و 8 اتاق معاینه  که  برای کلینیک هایی که نیازمند  تجهیزات  و فضای خاصی نیستند می تواند مورد استفاده قرار گیرد )</a:t>
            </a:r>
            <a:endParaRPr lang="en-GB" sz="2800" b="1" dirty="0" smtClean="0">
              <a:latin typeface="Arial" pitchFamily="34" charset="0"/>
              <a:ea typeface="Times New Roman" pitchFamily="18" charset="0"/>
              <a:cs typeface="2  Kamran" pitchFamily="2" charset="-78"/>
            </a:endParaRPr>
          </a:p>
          <a:p>
            <a:pPr marL="342900" marR="0" lvl="0" indent="-3429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آزمایشگاه  روزمره (رجوع کنید  به توضیحات  نمونه الف) </a:t>
            </a:r>
            <a:endParaRPr lang="en-GB" sz="2800" b="1" dirty="0" smtClean="0">
              <a:latin typeface="Arial" pitchFamily="34" charset="0"/>
              <a:ea typeface="Times New Roman" pitchFamily="18" charset="0"/>
              <a:cs typeface="2  Kamran" pitchFamily="2" charset="-78"/>
            </a:endParaRPr>
          </a:p>
          <a:p>
            <a:pPr marL="342900" marR="0" lvl="0" indent="-3429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اتاق شستشوی  معده (این اتاق  برای مداوای بیماران مسموم شده مورد استفاده قرار می گیرد .  در این اتاق  چند تخت و قفسه برای وسایل شستشوی معده قرار دارد و ابعاد آن 3 متر × 5 متر است ) </a:t>
            </a:r>
            <a:endParaRPr lang="en-GB" sz="2800" b="1" dirty="0" smtClean="0">
              <a:latin typeface="Arial" pitchFamily="34" charset="0"/>
              <a:ea typeface="Times New Roman" pitchFamily="18" charset="0"/>
              <a:cs typeface="2  Kamran" pitchFamily="2" charset="-78"/>
            </a:endParaRPr>
          </a:p>
          <a:p>
            <a:pPr marL="342900" marR="0" lvl="0" indent="-3429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اتاق استراحت </a:t>
            </a:r>
          </a:p>
        </p:txBody>
      </p:sp>
    </p:spTree>
    <p:extLst>
      <p:ext uri="{BB962C8B-B14F-4D97-AF65-F5344CB8AC3E}">
        <p14:creationId xmlns:p14="http://schemas.microsoft.com/office/powerpoint/2010/main" val="15173905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13105"/>
            <a:ext cx="807249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1" eaLnBrk="1" fontAlgn="base" latinLnBrk="0" hangingPunct="1">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این اتاق بیشتر برای بیماران  عمل شده در کلینیک  جراحی مورد استفاده  قرار می گیرد و دارای 6 تخت استراحت بیمار است.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اتاق کادر  درمانگاه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یک اتاق در قسمت ورودی  درمانگاه برای استراحت کادر درمانگاه در نظر گرفته شده است که بیشتر مورد استفاده پرستاران  کلینیک ها  قرار می گیرد.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محل نگاهداری برانکارد (یک محل)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انبار ملحفه  و وسایل تمیز (یک انبار)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سرویسهای بهداشتی کادر  درمانگاه(یک مردانه  و یک زنانه ) </a:t>
            </a:r>
            <a:endParaRPr lang="en-GB" sz="2800" b="1" dirty="0" smtClean="0">
              <a:latin typeface="Arial" pitchFamily="34" charset="0"/>
              <a:ea typeface="Times New Roman" pitchFamily="18" charset="0"/>
              <a:cs typeface="2  Kamran" pitchFamily="2" charset="-78"/>
            </a:endParaRPr>
          </a:p>
          <a:p>
            <a:pPr marL="457200" marR="0" lvl="0" indent="-457200" algn="just" defTabSz="914400" rtl="1" eaLnBrk="0" fontAlgn="base" latinLnBrk="0" hangingPunct="0">
              <a:lnSpc>
                <a:spcPct val="150000"/>
              </a:lnSpc>
              <a:spcBef>
                <a:spcPct val="0"/>
              </a:spcBef>
              <a:spcAft>
                <a:spcPct val="0"/>
              </a:spcAft>
              <a:buClrTx/>
              <a:buSzTx/>
              <a:buFont typeface="Courier New" pitchFamily="49" charset="0"/>
              <a:buChar char="o"/>
              <a:tabLst>
                <a:tab pos="457200" algn="l"/>
              </a:tabLst>
            </a:pPr>
            <a:r>
              <a:rPr lang="fa-IR" sz="2800" b="1" dirty="0" smtClean="0">
                <a:latin typeface="Arial" pitchFamily="34" charset="0"/>
                <a:ea typeface="Times New Roman" pitchFamily="18" charset="0"/>
                <a:cs typeface="2  Kamran" pitchFamily="2" charset="-78"/>
              </a:rPr>
              <a:t>راهرو  با نیمکت  و صندلی  برای انتظار فرعی کلینیک ها </a:t>
            </a:r>
          </a:p>
        </p:txBody>
      </p:sp>
    </p:spTree>
    <p:extLst>
      <p:ext uri="{BB962C8B-B14F-4D97-AF65-F5344CB8AC3E}">
        <p14:creationId xmlns:p14="http://schemas.microsoft.com/office/powerpoint/2010/main" val="10120485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4786314" y="214290"/>
            <a:ext cx="378618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نمونه</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2  Esfehan" pitchFamily="2" charset="-78"/>
              </a:rPr>
              <a:t> </a:t>
            </a:r>
            <a:r>
              <a:rPr lang="fa-IR" sz="3200" b="1"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های مشخص</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133122" name="Rectangle 2"/>
          <p:cNvSpPr>
            <a:spLocks noChangeArrowheads="1"/>
          </p:cNvSpPr>
          <p:nvPr/>
        </p:nvSpPr>
        <p:spPr bwMode="auto">
          <a:xfrm>
            <a:off x="5857884" y="682449"/>
            <a:ext cx="23573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درمانگاه</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بزرگ با یک راهرو</a:t>
            </a:r>
            <a:r>
              <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 </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pic>
        <p:nvPicPr>
          <p:cNvPr id="133123" name="Picture 3" descr="G:\29.png"/>
          <p:cNvPicPr>
            <a:picLocks noChangeAspect="1" noChangeArrowheads="1"/>
          </p:cNvPicPr>
          <p:nvPr/>
        </p:nvPicPr>
        <p:blipFill>
          <a:blip r:embed="rId2"/>
          <a:srcRect/>
          <a:stretch>
            <a:fillRect/>
          </a:stretch>
        </p:blipFill>
        <p:spPr bwMode="auto">
          <a:xfrm>
            <a:off x="142844" y="-6480"/>
            <a:ext cx="1720509" cy="6864480"/>
          </a:xfrm>
          <a:prstGeom prst="rect">
            <a:avLst/>
          </a:prstGeom>
          <a:noFill/>
        </p:spPr>
      </p:pic>
      <p:sp>
        <p:nvSpPr>
          <p:cNvPr id="133124" name="Rectangle 4"/>
          <p:cNvSpPr>
            <a:spLocks noChangeArrowheads="1"/>
          </p:cNvSpPr>
          <p:nvPr/>
        </p:nvSpPr>
        <p:spPr bwMode="auto">
          <a:xfrm>
            <a:off x="5072066" y="2071678"/>
            <a:ext cx="30003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فضای ورودی</a:t>
            </a:r>
            <a:r>
              <a:rPr lang="en-GB" sz="2400" b="1" dirty="0" smtClean="0">
                <a:latin typeface="Arial" pitchFamily="34" charset="0"/>
                <a:ea typeface="Times New Roman" pitchFamily="18" charset="0"/>
                <a:cs typeface="2  Kamran" pitchFamily="2" charset="-78"/>
              </a:rPr>
              <a:t>(1</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فضای نگهداری کودکان</a:t>
            </a:r>
            <a:r>
              <a:rPr lang="en-GB" sz="2400" b="1" dirty="0" smtClean="0">
                <a:latin typeface="Arial" pitchFamily="34" charset="0"/>
                <a:ea typeface="Times New Roman" pitchFamily="18" charset="0"/>
                <a:cs typeface="2  Kamran" pitchFamily="2" charset="-78"/>
              </a:rPr>
              <a:t>(2</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دفتر</a:t>
            </a:r>
            <a:r>
              <a:rPr lang="en-GB" sz="2400" b="1" dirty="0" smtClean="0">
                <a:latin typeface="Arial" pitchFamily="34" charset="0"/>
                <a:ea typeface="Times New Roman" pitchFamily="18" charset="0"/>
                <a:cs typeface="2  Kamran" pitchFamily="2" charset="-78"/>
              </a:rPr>
              <a:t>(3</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هال ورودی</a:t>
            </a:r>
            <a:r>
              <a:rPr lang="en-GB" sz="2400" b="1" dirty="0" smtClean="0">
                <a:latin typeface="Arial" pitchFamily="34" charset="0"/>
                <a:ea typeface="Times New Roman" pitchFamily="18" charset="0"/>
                <a:cs typeface="2  Kamran" pitchFamily="2" charset="-78"/>
              </a:rPr>
              <a:t>(4</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انتظار</a:t>
            </a:r>
            <a:r>
              <a:rPr lang="en-GB" sz="2400" b="1" dirty="0" smtClean="0">
                <a:latin typeface="Arial" pitchFamily="34" charset="0"/>
                <a:ea typeface="Times New Roman" pitchFamily="18" charset="0"/>
                <a:cs typeface="2  Kamran" pitchFamily="2" charset="-78"/>
              </a:rPr>
              <a:t>(5</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تریا</a:t>
            </a:r>
            <a:r>
              <a:rPr lang="en-GB" sz="2400" b="1" dirty="0" smtClean="0">
                <a:latin typeface="Arial" pitchFamily="34" charset="0"/>
                <a:ea typeface="Times New Roman" pitchFamily="18" charset="0"/>
                <a:cs typeface="2  Kamran" pitchFamily="2" charset="-78"/>
              </a:rPr>
              <a:t>(8</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سرویسهای بهداشتی</a:t>
            </a:r>
            <a:r>
              <a:rPr lang="en-GB" sz="2400" b="1" dirty="0" smtClean="0">
                <a:latin typeface="Arial" pitchFamily="34" charset="0"/>
                <a:ea typeface="Times New Roman" pitchFamily="18" charset="0"/>
                <a:cs typeface="2  Kamran" pitchFamily="2" charset="-78"/>
              </a:rPr>
              <a:t>(7</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کادر پرستاری</a:t>
            </a:r>
            <a:r>
              <a:rPr lang="en-GB" sz="2400" b="1" dirty="0" smtClean="0">
                <a:latin typeface="Arial" pitchFamily="34" charset="0"/>
                <a:ea typeface="Times New Roman" pitchFamily="18" charset="0"/>
                <a:cs typeface="2  Kamran" pitchFamily="2" charset="-78"/>
              </a:rPr>
              <a:t>(6</a:t>
            </a:r>
          </a:p>
        </p:txBody>
      </p:sp>
      <p:sp>
        <p:nvSpPr>
          <p:cNvPr id="133125" name="Rectangle 5"/>
          <p:cNvSpPr>
            <a:spLocks noChangeArrowheads="1"/>
          </p:cNvSpPr>
          <p:nvPr/>
        </p:nvSpPr>
        <p:spPr bwMode="auto">
          <a:xfrm>
            <a:off x="1643042" y="1214422"/>
            <a:ext cx="364327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r" eaLnBrk="1" fontAlgn="base"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مصاحبه تیپ</a:t>
            </a:r>
            <a:r>
              <a:rPr lang="en-GB" sz="2400" b="1" dirty="0" smtClean="0">
                <a:latin typeface="Arial" pitchFamily="34" charset="0"/>
                <a:ea typeface="Times New Roman" pitchFamily="18" charset="0"/>
                <a:cs typeface="2  Kamran" pitchFamily="2" charset="-78"/>
              </a:rPr>
              <a:t>(9</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معاینه تیپ</a:t>
            </a:r>
            <a:r>
              <a:rPr lang="en-GB" sz="2400" b="1" dirty="0" smtClean="0">
                <a:latin typeface="Arial" pitchFamily="34" charset="0"/>
                <a:ea typeface="Times New Roman" pitchFamily="18" charset="0"/>
                <a:cs typeface="2  Kamran" pitchFamily="2" charset="-78"/>
              </a:rPr>
              <a:t>(10</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اعمال جراحی</a:t>
            </a:r>
            <a:r>
              <a:rPr lang="en-GB" sz="2400" b="1" dirty="0" smtClean="0">
                <a:latin typeface="Arial" pitchFamily="34" charset="0"/>
                <a:ea typeface="Times New Roman" pitchFamily="18" charset="0"/>
                <a:cs typeface="2  Kamran" pitchFamily="2" charset="-78"/>
              </a:rPr>
              <a:t>(11</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گچ</a:t>
            </a:r>
            <a:r>
              <a:rPr lang="en-GB" sz="2400" b="1" dirty="0" smtClean="0">
                <a:latin typeface="Arial" pitchFamily="34" charset="0"/>
                <a:ea typeface="Times New Roman" pitchFamily="18" charset="0"/>
                <a:cs typeface="2  Kamran" pitchFamily="2" charset="-78"/>
              </a:rPr>
              <a:t>(12</a:t>
            </a:r>
          </a:p>
          <a:p>
            <a:pPr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استراحت (ریکاوری</a:t>
            </a:r>
            <a:r>
              <a:rPr lang="en-GB" sz="2400" b="1" dirty="0" smtClean="0">
                <a:latin typeface="Arial" pitchFamily="34" charset="0"/>
                <a:ea typeface="Times New Roman" pitchFamily="18" charset="0"/>
                <a:cs typeface="2  Kamran" pitchFamily="2" charset="-78"/>
              </a:rPr>
              <a:t> (13</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آزمایشگاه روزمره</a:t>
            </a:r>
            <a:r>
              <a:rPr lang="en-GB" sz="2400" b="1" dirty="0" smtClean="0">
                <a:latin typeface="Arial" pitchFamily="34" charset="0"/>
                <a:ea typeface="Times New Roman" pitchFamily="18" charset="0"/>
                <a:cs typeface="2  Kamran" pitchFamily="2" charset="-78"/>
              </a:rPr>
              <a:t>(14</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برانکارد</a:t>
            </a:r>
            <a:r>
              <a:rPr lang="en-GB" sz="2400" b="1" dirty="0" smtClean="0">
                <a:latin typeface="Arial" pitchFamily="34" charset="0"/>
                <a:ea typeface="Times New Roman" pitchFamily="18" charset="0"/>
                <a:cs typeface="2  Kamran" pitchFamily="2" charset="-78"/>
              </a:rPr>
              <a:t>(16</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قفسه وسایل تمیز</a:t>
            </a:r>
            <a:r>
              <a:rPr lang="en-GB" sz="2400" b="1" dirty="0" smtClean="0">
                <a:latin typeface="Arial" pitchFamily="34" charset="0"/>
                <a:ea typeface="Times New Roman" pitchFamily="18" charset="0"/>
                <a:cs typeface="2  Kamran" pitchFamily="2" charset="-78"/>
              </a:rPr>
              <a:t>(15</a:t>
            </a:r>
          </a:p>
        </p:txBody>
      </p:sp>
    </p:spTree>
    <p:extLst>
      <p:ext uri="{BB962C8B-B14F-4D97-AF65-F5344CB8AC3E}">
        <p14:creationId xmlns:p14="http://schemas.microsoft.com/office/powerpoint/2010/main" val="1653074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2071670" y="428604"/>
            <a:ext cx="628648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شستشوی معده</a:t>
            </a:r>
            <a:r>
              <a:rPr lang="en-GB" sz="2400" b="1" dirty="0" smtClean="0">
                <a:latin typeface="Arial" pitchFamily="34" charset="0"/>
                <a:ea typeface="Times New Roman" pitchFamily="18" charset="0"/>
                <a:cs typeface="2  Kamran" pitchFamily="2" charset="-78"/>
              </a:rPr>
              <a:t>(17</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تاریک (چشم پزشکی</a:t>
            </a:r>
            <a:r>
              <a:rPr lang="en-GB" sz="2400" b="1" dirty="0" smtClean="0">
                <a:latin typeface="Arial" pitchFamily="34" charset="0"/>
                <a:ea typeface="Times New Roman" pitchFamily="18" charset="0"/>
                <a:cs typeface="2  Kamran" pitchFamily="2" charset="-78"/>
              </a:rPr>
              <a:t> (18</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مصاحبه(چشم پزشکی</a:t>
            </a:r>
            <a:r>
              <a:rPr lang="en-GB" sz="2400" b="1" dirty="0" smtClean="0">
                <a:latin typeface="Arial" pitchFamily="34" charset="0"/>
                <a:ea typeface="Times New Roman" pitchFamily="18" charset="0"/>
                <a:cs typeface="2  Kamran" pitchFamily="2" charset="-78"/>
              </a:rPr>
              <a:t> (19</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معالجه(چشم پزشکی</a:t>
            </a:r>
            <a:r>
              <a:rPr lang="en-GB" sz="2400" b="1" dirty="0" smtClean="0">
                <a:latin typeface="Arial" pitchFamily="34" charset="0"/>
                <a:ea typeface="Times New Roman" pitchFamily="18" charset="0"/>
                <a:cs typeface="2  Kamran" pitchFamily="2" charset="-78"/>
              </a:rPr>
              <a:t> (20</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استراحت(چشم پزشکی</a:t>
            </a:r>
            <a:r>
              <a:rPr lang="en-GB" sz="2400" b="1" dirty="0" smtClean="0">
                <a:latin typeface="Arial" pitchFamily="34" charset="0"/>
                <a:ea typeface="Times New Roman" pitchFamily="18" charset="0"/>
                <a:cs typeface="2  Kamran" pitchFamily="2" charset="-78"/>
              </a:rPr>
              <a:t> (21</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فضای مصاحبه ( گوش و حلق و بینی</a:t>
            </a:r>
            <a:r>
              <a:rPr lang="en-GB" sz="2400" b="1" dirty="0" smtClean="0">
                <a:latin typeface="Arial" pitchFamily="34" charset="0"/>
                <a:ea typeface="Times New Roman" pitchFamily="18" charset="0"/>
                <a:cs typeface="2  Kamran" pitchFamily="2" charset="-78"/>
              </a:rPr>
              <a:t> (22</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فضای معالجه( گوش و حلق و بینی</a:t>
            </a:r>
            <a:r>
              <a:rPr lang="en-GB" sz="2400" b="1" dirty="0" smtClean="0">
                <a:latin typeface="Arial" pitchFamily="34" charset="0"/>
                <a:ea typeface="Times New Roman" pitchFamily="18" charset="0"/>
                <a:cs typeface="2  Kamran" pitchFamily="2" charset="-78"/>
              </a:rPr>
              <a:t> (23</a:t>
            </a:r>
          </a:p>
          <a:p>
            <a:pPr marL="0" marR="0" lvl="0" indent="0" algn="r" defTabSz="91440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راهروی انتظار</a:t>
            </a:r>
            <a:r>
              <a:rPr lang="en-GB" sz="2400" b="1" dirty="0" smtClean="0">
                <a:latin typeface="Arial" pitchFamily="34" charset="0"/>
                <a:ea typeface="Times New Roman" pitchFamily="18" charset="0"/>
                <a:cs typeface="2  Kamran" pitchFamily="2" charset="-78"/>
              </a:rPr>
              <a:t>(25</a:t>
            </a:r>
          </a:p>
          <a:p>
            <a:pPr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تاریک( گوش و حلق و بینی</a:t>
            </a:r>
            <a:r>
              <a:rPr lang="en-GB" sz="2400" b="1" dirty="0" smtClean="0">
                <a:latin typeface="Arial" pitchFamily="34" charset="0"/>
                <a:ea typeface="Times New Roman" pitchFamily="18" charset="0"/>
                <a:cs typeface="2  Kamran" pitchFamily="2" charset="-78"/>
              </a:rPr>
              <a:t> (24</a:t>
            </a:r>
          </a:p>
        </p:txBody>
      </p:sp>
    </p:spTree>
    <p:extLst>
      <p:ext uri="{BB962C8B-B14F-4D97-AF65-F5344CB8AC3E}">
        <p14:creationId xmlns:p14="http://schemas.microsoft.com/office/powerpoint/2010/main" val="30157158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3" name="Picture 1" descr="G:\30.1.png"/>
          <p:cNvPicPr>
            <a:picLocks noChangeAspect="1" noChangeArrowheads="1"/>
          </p:cNvPicPr>
          <p:nvPr/>
        </p:nvPicPr>
        <p:blipFill>
          <a:blip r:embed="rId2"/>
          <a:srcRect/>
          <a:stretch>
            <a:fillRect/>
          </a:stretch>
        </p:blipFill>
        <p:spPr bwMode="auto">
          <a:xfrm>
            <a:off x="1928794" y="0"/>
            <a:ext cx="4357718" cy="1874979"/>
          </a:xfrm>
          <a:prstGeom prst="rect">
            <a:avLst/>
          </a:prstGeom>
          <a:noFill/>
        </p:spPr>
      </p:pic>
      <p:pic>
        <p:nvPicPr>
          <p:cNvPr id="131074" name="Picture 2" descr="G:\30.png"/>
          <p:cNvPicPr>
            <a:picLocks noChangeAspect="1" noChangeArrowheads="1"/>
          </p:cNvPicPr>
          <p:nvPr/>
        </p:nvPicPr>
        <p:blipFill>
          <a:blip r:embed="rId3"/>
          <a:srcRect/>
          <a:stretch>
            <a:fillRect/>
          </a:stretch>
        </p:blipFill>
        <p:spPr bwMode="auto">
          <a:xfrm>
            <a:off x="214282" y="0"/>
            <a:ext cx="1742607" cy="6858000"/>
          </a:xfrm>
          <a:prstGeom prst="rect">
            <a:avLst/>
          </a:prstGeom>
          <a:noFill/>
        </p:spPr>
      </p:pic>
      <p:sp>
        <p:nvSpPr>
          <p:cNvPr id="4" name="Rectangle 1"/>
          <p:cNvSpPr>
            <a:spLocks noChangeArrowheads="1"/>
          </p:cNvSpPr>
          <p:nvPr/>
        </p:nvSpPr>
        <p:spPr bwMode="auto">
          <a:xfrm>
            <a:off x="4643438" y="1928802"/>
            <a:ext cx="378618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نمونه</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2  Esfehan" pitchFamily="2" charset="-78"/>
              </a:rPr>
              <a:t> </a:t>
            </a:r>
            <a:r>
              <a:rPr lang="fa-IR" sz="3200" b="1"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های مشخص</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5" name="Rectangle 2"/>
          <p:cNvSpPr>
            <a:spLocks noChangeArrowheads="1"/>
          </p:cNvSpPr>
          <p:nvPr/>
        </p:nvSpPr>
        <p:spPr bwMode="auto">
          <a:xfrm>
            <a:off x="5715008" y="2325523"/>
            <a:ext cx="23573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درمانگاه</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2  Esfehan" pitchFamily="2" charset="-78"/>
              </a:rPr>
              <a:t> </a:t>
            </a:r>
            <a:r>
              <a:rPr lang="fa-IR"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بزرگ با یک راهرو</a:t>
            </a:r>
            <a:r>
              <a:rPr lang="en-GB"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rPr>
              <a:t> </a:t>
            </a:r>
            <a:endParaRPr lang="en-US" sz="3200" b="1" dirty="0" smtClean="0">
              <a:effectLst>
                <a:outerShdw blurRad="38100" dist="38100" dir="2700000" algn="tl">
                  <a:srgbClr val="000000">
                    <a:alpha val="43137"/>
                  </a:srgbClr>
                </a:outerShdw>
              </a:effectLst>
              <a:latin typeface="Arial" pitchFamily="34" charset="0"/>
              <a:ea typeface="Times New Roman" pitchFamily="18" charset="0"/>
              <a:cs typeface="2  Esfehan" pitchFamily="2" charset="-78"/>
            </a:endParaRPr>
          </a:p>
        </p:txBody>
      </p:sp>
      <p:sp>
        <p:nvSpPr>
          <p:cNvPr id="6" name="Rectangle 4"/>
          <p:cNvSpPr>
            <a:spLocks noChangeArrowheads="1"/>
          </p:cNvSpPr>
          <p:nvPr/>
        </p:nvSpPr>
        <p:spPr bwMode="auto">
          <a:xfrm>
            <a:off x="2000232" y="2143116"/>
            <a:ext cx="30003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فضای ورودی</a:t>
            </a:r>
            <a:r>
              <a:rPr lang="en-GB" sz="2400" b="1" dirty="0" smtClean="0">
                <a:latin typeface="Arial" pitchFamily="34" charset="0"/>
                <a:ea typeface="Times New Roman" pitchFamily="18" charset="0"/>
                <a:cs typeface="2  Kamran" pitchFamily="2" charset="-78"/>
              </a:rPr>
              <a:t>(1</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فضای نگهداری کودکان</a:t>
            </a:r>
            <a:r>
              <a:rPr lang="en-GB" sz="2400" b="1" dirty="0" smtClean="0">
                <a:latin typeface="Arial" pitchFamily="34" charset="0"/>
                <a:ea typeface="Times New Roman" pitchFamily="18" charset="0"/>
                <a:cs typeface="2  Kamran" pitchFamily="2" charset="-78"/>
              </a:rPr>
              <a:t>(2</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دفتر</a:t>
            </a:r>
            <a:r>
              <a:rPr lang="en-GB" sz="2400" b="1" dirty="0" smtClean="0">
                <a:latin typeface="Arial" pitchFamily="34" charset="0"/>
                <a:ea typeface="Times New Roman" pitchFamily="18" charset="0"/>
                <a:cs typeface="2  Kamran" pitchFamily="2" charset="-78"/>
              </a:rPr>
              <a:t>(3</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هال ورودی</a:t>
            </a:r>
            <a:r>
              <a:rPr lang="en-GB" sz="2400" b="1" dirty="0" smtClean="0">
                <a:latin typeface="Arial" pitchFamily="34" charset="0"/>
                <a:ea typeface="Times New Roman" pitchFamily="18" charset="0"/>
                <a:cs typeface="2  Kamran" pitchFamily="2" charset="-78"/>
              </a:rPr>
              <a:t>(4</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انتظار</a:t>
            </a:r>
            <a:r>
              <a:rPr lang="en-GB" sz="2400" b="1" dirty="0" smtClean="0">
                <a:latin typeface="Arial" pitchFamily="34" charset="0"/>
                <a:ea typeface="Times New Roman" pitchFamily="18" charset="0"/>
                <a:cs typeface="2  Kamran" pitchFamily="2" charset="-78"/>
              </a:rPr>
              <a:t>(5</a:t>
            </a:r>
          </a:p>
          <a:p>
            <a:pPr lvl="0" algn="r" eaLnBrk="0" fontAlgn="base" hangingPunct="0">
              <a:lnSpc>
                <a:spcPct val="150000"/>
              </a:lnSpc>
              <a:spcBef>
                <a:spcPct val="0"/>
              </a:spcBef>
              <a:spcAft>
                <a:spcPct val="0"/>
              </a:spcAft>
            </a:pPr>
            <a:r>
              <a:rPr lang="fa-IR" sz="2400" b="1" dirty="0" smtClean="0">
                <a:latin typeface="Arial" pitchFamily="34" charset="0"/>
                <a:ea typeface="Times New Roman" pitchFamily="18" charset="0"/>
                <a:cs typeface="2  Kamran" pitchFamily="2" charset="-78"/>
              </a:rPr>
              <a:t>اتاق کادر پرستاری </a:t>
            </a:r>
            <a:r>
              <a:rPr lang="en-GB" sz="2400" b="1" dirty="0" smtClean="0">
                <a:latin typeface="Arial" pitchFamily="34" charset="0"/>
                <a:ea typeface="Times New Roman" pitchFamily="18" charset="0"/>
                <a:cs typeface="2  Kamran" pitchFamily="2" charset="-78"/>
              </a:rPr>
              <a:t>(6</a:t>
            </a:r>
          </a:p>
          <a:p>
            <a:pPr marL="0" marR="0" lvl="0" indent="0" algn="r" defTabSz="914400" rtl="0" eaLnBrk="0" fontAlgn="base" latinLnBrk="0"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سرویسهای بهداشتی</a:t>
            </a:r>
            <a:r>
              <a:rPr lang="en-GB" sz="2400" b="1" dirty="0" smtClean="0">
                <a:latin typeface="Arial" pitchFamily="34" charset="0"/>
                <a:ea typeface="Times New Roman" pitchFamily="18" charset="0"/>
                <a:cs typeface="2  Kamran" pitchFamily="2" charset="-78"/>
              </a:rPr>
              <a:t>(7</a:t>
            </a:r>
          </a:p>
          <a:p>
            <a:pPr lvl="0" algn="r" eaLnBrk="0" fontAlgn="base" hangingPunct="0">
              <a:lnSpc>
                <a:spcPct val="150000"/>
              </a:lnSpc>
              <a:spcBef>
                <a:spcPct val="0"/>
              </a:spcBef>
              <a:spcAft>
                <a:spcPct val="0"/>
              </a:spcAft>
            </a:pPr>
            <a:r>
              <a:rPr lang="fa-IR" sz="2400" b="1" dirty="0" smtClean="0">
                <a:latin typeface="Arial" pitchFamily="34" charset="0"/>
                <a:ea typeface="Times New Roman" pitchFamily="18" charset="0"/>
                <a:cs typeface="2  Kamran" pitchFamily="2" charset="-78"/>
              </a:rPr>
              <a:t>تریا</a:t>
            </a:r>
            <a:r>
              <a:rPr lang="en-GB" sz="2400" b="1" dirty="0" smtClean="0">
                <a:latin typeface="Arial" pitchFamily="34" charset="0"/>
                <a:ea typeface="Times New Roman" pitchFamily="18" charset="0"/>
                <a:cs typeface="2  Kamran" pitchFamily="2" charset="-78"/>
              </a:rPr>
              <a:t>(8</a:t>
            </a:r>
          </a:p>
        </p:txBody>
      </p:sp>
    </p:spTree>
    <p:extLst>
      <p:ext uri="{BB962C8B-B14F-4D97-AF65-F5344CB8AC3E}">
        <p14:creationId xmlns:p14="http://schemas.microsoft.com/office/powerpoint/2010/main" val="16306845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929190" y="285728"/>
            <a:ext cx="364327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r" eaLnBrk="1" fontAlgn="base"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مصاحبه تیپ</a:t>
            </a:r>
            <a:r>
              <a:rPr lang="en-GB" sz="2400" b="1" dirty="0" smtClean="0">
                <a:latin typeface="Arial" pitchFamily="34" charset="0"/>
                <a:ea typeface="Times New Roman" pitchFamily="18" charset="0"/>
                <a:cs typeface="2  Kamran" pitchFamily="2" charset="-78"/>
              </a:rPr>
              <a:t>(9</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معاینه تیپ</a:t>
            </a:r>
            <a:r>
              <a:rPr lang="en-GB" sz="2400" b="1" dirty="0" smtClean="0">
                <a:latin typeface="Arial" pitchFamily="34" charset="0"/>
                <a:ea typeface="Times New Roman" pitchFamily="18" charset="0"/>
                <a:cs typeface="2  Kamran" pitchFamily="2" charset="-78"/>
              </a:rPr>
              <a:t>(10</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اعمال جراحی</a:t>
            </a:r>
            <a:r>
              <a:rPr lang="en-GB" sz="2400" b="1" dirty="0" smtClean="0">
                <a:latin typeface="Arial" pitchFamily="34" charset="0"/>
                <a:ea typeface="Times New Roman" pitchFamily="18" charset="0"/>
                <a:cs typeface="2  Kamran" pitchFamily="2" charset="-78"/>
              </a:rPr>
              <a:t>(11</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گچ</a:t>
            </a:r>
            <a:r>
              <a:rPr lang="en-GB" sz="2400" b="1" dirty="0" smtClean="0">
                <a:latin typeface="Arial" pitchFamily="34" charset="0"/>
                <a:ea typeface="Times New Roman" pitchFamily="18" charset="0"/>
                <a:cs typeface="2  Kamran" pitchFamily="2" charset="-78"/>
              </a:rPr>
              <a:t>(12</a:t>
            </a:r>
          </a:p>
          <a:p>
            <a:pPr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استراحت (ریکاوری</a:t>
            </a:r>
            <a:r>
              <a:rPr lang="en-GB" sz="2400" b="1" dirty="0" smtClean="0">
                <a:latin typeface="Arial" pitchFamily="34" charset="0"/>
                <a:ea typeface="Times New Roman" pitchFamily="18" charset="0"/>
                <a:cs typeface="2  Kamran" pitchFamily="2" charset="-78"/>
              </a:rPr>
              <a:t> (13</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آزمایشگاه روزمره</a:t>
            </a:r>
            <a:r>
              <a:rPr lang="en-GB" sz="2400" b="1" dirty="0" smtClean="0">
                <a:latin typeface="Arial" pitchFamily="34" charset="0"/>
                <a:ea typeface="Times New Roman" pitchFamily="18" charset="0"/>
                <a:cs typeface="2  Kamran" pitchFamily="2" charset="-78"/>
              </a:rPr>
              <a:t>(14</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قفسه وسایل تمیز </a:t>
            </a:r>
            <a:r>
              <a:rPr lang="en-GB" sz="2400" b="1" dirty="0" smtClean="0">
                <a:latin typeface="Arial" pitchFamily="34" charset="0"/>
                <a:ea typeface="Times New Roman" pitchFamily="18" charset="0"/>
                <a:cs typeface="2  Kamran" pitchFamily="2" charset="-78"/>
              </a:rPr>
              <a:t>(15</a:t>
            </a:r>
          </a:p>
          <a:p>
            <a:pPr marR="0" indent="0" algn="r" eaLnBrk="0" fontAlgn="base" hangingPunct="0">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برانکارد</a:t>
            </a:r>
            <a:r>
              <a:rPr lang="en-GB" sz="2400" b="1" dirty="0" smtClean="0">
                <a:latin typeface="Arial" pitchFamily="34" charset="0"/>
                <a:ea typeface="Times New Roman" pitchFamily="18" charset="0"/>
                <a:cs typeface="2  Kamran" pitchFamily="2" charset="-78"/>
              </a:rPr>
              <a:t>(16</a:t>
            </a:r>
          </a:p>
        </p:txBody>
      </p:sp>
      <p:sp>
        <p:nvSpPr>
          <p:cNvPr id="3" name="Rectangle 1"/>
          <p:cNvSpPr>
            <a:spLocks noChangeArrowheads="1"/>
          </p:cNvSpPr>
          <p:nvPr/>
        </p:nvSpPr>
        <p:spPr bwMode="auto">
          <a:xfrm>
            <a:off x="-1214478" y="1285860"/>
            <a:ext cx="62864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50000"/>
              </a:lnSpc>
              <a:spcBef>
                <a:spcPct val="0"/>
              </a:spcBef>
              <a:spcAft>
                <a:spcPct val="0"/>
              </a:spcAft>
              <a:buClrTx/>
              <a:buSzTx/>
              <a:buFontTx/>
              <a:buNone/>
              <a:tabLst/>
            </a:pPr>
            <a:r>
              <a:rPr lang="fa-IR" sz="2400" b="1" dirty="0" smtClean="0">
                <a:latin typeface="Arial" pitchFamily="34" charset="0"/>
                <a:ea typeface="Times New Roman" pitchFamily="18" charset="0"/>
                <a:cs typeface="2  Kamran" pitchFamily="2" charset="-78"/>
              </a:rPr>
              <a:t>اتاق شستشوی معده</a:t>
            </a:r>
            <a:r>
              <a:rPr lang="en-GB" sz="2400" b="1" dirty="0" smtClean="0">
                <a:latin typeface="Arial" pitchFamily="34" charset="0"/>
                <a:ea typeface="Times New Roman" pitchFamily="18" charset="0"/>
                <a:cs typeface="2  Kamran" pitchFamily="2" charset="-78"/>
              </a:rPr>
              <a:t>(17</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تاریک (چشم پزشکی</a:t>
            </a:r>
            <a:r>
              <a:rPr lang="en-GB" sz="2400" b="1" dirty="0" smtClean="0">
                <a:latin typeface="Arial" pitchFamily="34" charset="0"/>
                <a:ea typeface="Times New Roman" pitchFamily="18" charset="0"/>
                <a:cs typeface="2  Kamran" pitchFamily="2" charset="-78"/>
              </a:rPr>
              <a:t> (18</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مصاحبه(چشم پزشکی</a:t>
            </a:r>
            <a:r>
              <a:rPr lang="en-GB" sz="2400" b="1" dirty="0" smtClean="0">
                <a:latin typeface="Arial" pitchFamily="34" charset="0"/>
                <a:ea typeface="Times New Roman" pitchFamily="18" charset="0"/>
                <a:cs typeface="2  Kamran" pitchFamily="2" charset="-78"/>
              </a:rPr>
              <a:t> (19</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معالجه(چشم پزشکی</a:t>
            </a:r>
            <a:r>
              <a:rPr lang="en-GB" sz="2400" b="1" dirty="0" smtClean="0">
                <a:latin typeface="Arial" pitchFamily="34" charset="0"/>
                <a:ea typeface="Times New Roman" pitchFamily="18" charset="0"/>
                <a:cs typeface="2  Kamran" pitchFamily="2" charset="-78"/>
              </a:rPr>
              <a:t> (20</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استراحت(چشم پزشکی</a:t>
            </a:r>
            <a:r>
              <a:rPr lang="en-GB" sz="2400" b="1" dirty="0" smtClean="0">
                <a:latin typeface="Arial" pitchFamily="34" charset="0"/>
                <a:ea typeface="Times New Roman" pitchFamily="18" charset="0"/>
                <a:cs typeface="2  Kamran" pitchFamily="2" charset="-78"/>
              </a:rPr>
              <a:t> (21</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فضای مصاحبه ( گوش و حلق و بینی</a:t>
            </a:r>
            <a:r>
              <a:rPr lang="en-GB" sz="2400" b="1" dirty="0" smtClean="0">
                <a:latin typeface="Arial" pitchFamily="34" charset="0"/>
                <a:ea typeface="Times New Roman" pitchFamily="18" charset="0"/>
                <a:cs typeface="2  Kamran" pitchFamily="2" charset="-78"/>
              </a:rPr>
              <a:t> (22</a:t>
            </a:r>
          </a:p>
          <a:p>
            <a:pPr lvl="0"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فضای معالجه( گوش و حلق و بینی</a:t>
            </a:r>
            <a:r>
              <a:rPr lang="en-GB" sz="2400" b="1" dirty="0" smtClean="0">
                <a:latin typeface="Arial" pitchFamily="34" charset="0"/>
                <a:ea typeface="Times New Roman" pitchFamily="18" charset="0"/>
                <a:cs typeface="2  Kamran" pitchFamily="2" charset="-78"/>
              </a:rPr>
              <a:t> (23</a:t>
            </a:r>
          </a:p>
          <a:p>
            <a:pPr algn="r" eaLnBrk="0" fontAlgn="base" hangingPunct="0">
              <a:lnSpc>
                <a:spcPct val="150000"/>
              </a:lnSpc>
              <a:spcBef>
                <a:spcPct val="0"/>
              </a:spcBef>
              <a:spcAft>
                <a:spcPct val="0"/>
              </a:spcAft>
            </a:pPr>
            <a:r>
              <a:rPr lang="en-GB" sz="2400" b="1" dirty="0" smtClean="0">
                <a:latin typeface="Arial" pitchFamily="34" charset="0"/>
                <a:ea typeface="Times New Roman" pitchFamily="18" charset="0"/>
                <a:cs typeface="2  Kamran" pitchFamily="2" charset="-78"/>
              </a:rPr>
              <a:t>( </a:t>
            </a:r>
            <a:r>
              <a:rPr lang="fa-IR" sz="2400" b="1" dirty="0" smtClean="0">
                <a:latin typeface="Arial" pitchFamily="34" charset="0"/>
                <a:ea typeface="Times New Roman" pitchFamily="18" charset="0"/>
                <a:cs typeface="2  Kamran" pitchFamily="2" charset="-78"/>
              </a:rPr>
              <a:t>اتاق تاریک( گوش و حلق و بینی</a:t>
            </a:r>
            <a:r>
              <a:rPr lang="en-GB" sz="2400" b="1" dirty="0" smtClean="0">
                <a:latin typeface="Arial" pitchFamily="34" charset="0"/>
                <a:ea typeface="Times New Roman" pitchFamily="18" charset="0"/>
                <a:cs typeface="2  Kamran" pitchFamily="2" charset="-78"/>
              </a:rPr>
              <a:t> (24</a:t>
            </a:r>
          </a:p>
        </p:txBody>
      </p:sp>
      <p:sp>
        <p:nvSpPr>
          <p:cNvPr id="4" name="Rectangle 3"/>
          <p:cNvSpPr/>
          <p:nvPr/>
        </p:nvSpPr>
        <p:spPr>
          <a:xfrm>
            <a:off x="2428860" y="5715016"/>
            <a:ext cx="2628890" cy="830997"/>
          </a:xfrm>
          <a:prstGeom prst="rect">
            <a:avLst/>
          </a:prstGeom>
        </p:spPr>
        <p:txBody>
          <a:bodyPr wrap="square">
            <a:spAutoFit/>
          </a:bodyPr>
          <a:lstStyle/>
          <a:p>
            <a:pPr algn="r" rtl="1"/>
            <a:r>
              <a:rPr lang="en-GB" sz="2400" dirty="0" smtClean="0">
                <a:solidFill>
                  <a:prstClr val="black"/>
                </a:solidFill>
                <a:latin typeface="Arial" pitchFamily="34" charset="0"/>
                <a:ea typeface="Times New Roman" pitchFamily="18" charset="0"/>
                <a:cs typeface="B Zar"/>
              </a:rPr>
              <a:t> (25</a:t>
            </a:r>
            <a:r>
              <a:rPr lang="fa-IR" sz="2400" dirty="0" smtClean="0">
                <a:solidFill>
                  <a:prstClr val="black"/>
                </a:solidFill>
                <a:latin typeface="Arial" pitchFamily="34" charset="0"/>
                <a:ea typeface="Times New Roman" pitchFamily="18" charset="0"/>
                <a:cs typeface="B Zar"/>
              </a:rPr>
              <a:t>راهروی انتظار</a:t>
            </a:r>
            <a:endParaRPr lang="en-GB" sz="2400" dirty="0" smtClean="0"/>
          </a:p>
          <a:p>
            <a:pPr lvl="0" algn="r" rtl="1"/>
            <a:r>
              <a:rPr lang="en-GB" sz="2400" dirty="0" smtClean="0">
                <a:solidFill>
                  <a:prstClr val="black"/>
                </a:solidFill>
                <a:latin typeface="Arial" pitchFamily="34" charset="0"/>
                <a:ea typeface="Times New Roman" pitchFamily="18" charset="0"/>
                <a:cs typeface="B Zar"/>
              </a:rPr>
              <a:t>   </a:t>
            </a:r>
            <a:endParaRPr lang="fa-IR" sz="2400" dirty="0" smtClean="0">
              <a:solidFill>
                <a:prstClr val="black"/>
              </a:solidFill>
              <a:latin typeface="Arial" pitchFamily="34" charset="0"/>
              <a:ea typeface="Times New Roman" pitchFamily="18" charset="0"/>
              <a:cs typeface="B Zar"/>
            </a:endParaRPr>
          </a:p>
        </p:txBody>
      </p:sp>
    </p:spTree>
    <p:extLst>
      <p:ext uri="{BB962C8B-B14F-4D97-AF65-F5344CB8AC3E}">
        <p14:creationId xmlns:p14="http://schemas.microsoft.com/office/powerpoint/2010/main" val="2763466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7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8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Summ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1411</TotalTime>
  <Words>5516</Words>
  <Application>Microsoft Office PowerPoint</Application>
  <PresentationFormat>On-screen Show (4:3)</PresentationFormat>
  <Paragraphs>1320</Paragraphs>
  <Slides>101</Slides>
  <Notes>2</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101</vt:i4>
      </vt:variant>
    </vt:vector>
  </HeadingPairs>
  <TitlesOfParts>
    <vt:vector size="128" baseType="lpstr">
      <vt:lpstr>2  Esfehan</vt:lpstr>
      <vt:lpstr>2  Kamran</vt:lpstr>
      <vt:lpstr>2  Lotus</vt:lpstr>
      <vt:lpstr>2  Mehr</vt:lpstr>
      <vt:lpstr>2  Mitra</vt:lpstr>
      <vt:lpstr>Adobe Arabic</vt:lpstr>
      <vt:lpstr>Arial</vt:lpstr>
      <vt:lpstr>B Titr</vt:lpstr>
      <vt:lpstr>B Zar</vt:lpstr>
      <vt:lpstr>BKoodak,Bold</vt:lpstr>
      <vt:lpstr>Book Antiqua</vt:lpstr>
      <vt:lpstr>Calibri</vt:lpstr>
      <vt:lpstr>Courier New</vt:lpstr>
      <vt:lpstr>Lotus</vt:lpstr>
      <vt:lpstr>Lucida Sans</vt:lpstr>
      <vt:lpstr>Tahoma</vt:lpstr>
      <vt:lpstr>Times New Roman</vt:lpstr>
      <vt:lpstr>Trebuchet MS</vt:lpstr>
      <vt:lpstr>Verdana</vt:lpstr>
      <vt:lpstr>Wingdings</vt:lpstr>
      <vt:lpstr>Wingdings 2</vt:lpstr>
      <vt:lpstr>Wingdings 3</vt:lpstr>
      <vt:lpstr>4_Apex</vt:lpstr>
      <vt:lpstr>5_Apex</vt:lpstr>
      <vt:lpstr>7_Apex</vt:lpstr>
      <vt:lpstr>8_Apex</vt:lpstr>
      <vt:lpstr>1_Summer</vt:lpstr>
      <vt:lpstr>هدف از طراحی درمانگاه</vt:lpstr>
      <vt:lpstr>تعریف درمانگاه</vt:lpstr>
      <vt:lpstr>PowerPoint Presentation</vt:lpstr>
      <vt:lpstr>شرایط ساختمانی تجهیزاتی و پرسنلی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فضاهای پیشنهادی</vt:lpstr>
      <vt:lpstr>PowerPoint Presentation</vt:lpstr>
      <vt:lpstr>PowerPoint Presentation</vt:lpstr>
      <vt:lpstr>راهنمای طراحی معماری درمانگاه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رخشویخانه</vt:lpstr>
      <vt:lpstr>آشپزخانه و رستوران</vt:lpstr>
      <vt:lpstr>استریل مرکزی</vt:lpstr>
      <vt:lpstr>PowerPoint Presentation</vt:lpstr>
      <vt:lpstr>PowerPoint Presentation</vt:lpstr>
      <vt:lpstr>PowerPoint Presentation</vt:lpstr>
      <vt:lpstr>جانمایی فضاها در طبقات</vt:lpstr>
      <vt:lpstr>نکات قابل توجه در جانمایی فضاها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سيركلاسيون بيمار بستري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طرح معماری 4</dc:title>
  <dc:creator>MRT Pack 20 DVDs</dc:creator>
  <cp:lastModifiedBy>omid</cp:lastModifiedBy>
  <cp:revision>125</cp:revision>
  <dcterms:created xsi:type="dcterms:W3CDTF">2013-10-08T05:46:28Z</dcterms:created>
  <dcterms:modified xsi:type="dcterms:W3CDTF">2018-08-29T13:16:30Z</dcterms:modified>
</cp:coreProperties>
</file>