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75" r:id="rId3"/>
    <p:sldId id="276" r:id="rId4"/>
    <p:sldId id="27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2" r:id="rId18"/>
    <p:sldId id="269" r:id="rId19"/>
    <p:sldId id="271" r:id="rId20"/>
    <p:sldId id="273" r:id="rId21"/>
    <p:sldId id="278" r:id="rId22"/>
    <p:sldId id="274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5EF8D02-AC73-491C-81B3-42978A3D4D13}" type="datetimeFigureOut">
              <a:rPr lang="fa-IR" smtClean="0"/>
              <a:pPr/>
              <a:t>04/01/1438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4671C33-A626-4085-A1FF-683C75A6E66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92010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71C33-A626-4085-A1FF-683C75A6E661}" type="slidenum">
              <a:rPr lang="fa-IR" smtClean="0"/>
              <a:pPr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73800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0BE805-014D-4229-8E26-08EEAC5C76DD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9A060E-CB36-4073-B1A2-2075AD2B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BE805-014D-4229-8E26-08EEAC5C76DD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A060E-CB36-4073-B1A2-2075AD2B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BE805-014D-4229-8E26-08EEAC5C76DD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A060E-CB36-4073-B1A2-2075AD2B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BE805-014D-4229-8E26-08EEAC5C76DD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A060E-CB36-4073-B1A2-2075AD2BC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BE805-014D-4229-8E26-08EEAC5C76DD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A060E-CB36-4073-B1A2-2075AD2BC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BE805-014D-4229-8E26-08EEAC5C76DD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A060E-CB36-4073-B1A2-2075AD2BC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BE805-014D-4229-8E26-08EEAC5C76DD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A060E-CB36-4073-B1A2-2075AD2B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BE805-014D-4229-8E26-08EEAC5C76DD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A060E-CB36-4073-B1A2-2075AD2BC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BE805-014D-4229-8E26-08EEAC5C76DD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A060E-CB36-4073-B1A2-2075AD2B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0BE805-014D-4229-8E26-08EEAC5C76DD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9A060E-CB36-4073-B1A2-2075AD2B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0BE805-014D-4229-8E26-08EEAC5C76DD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9A060E-CB36-4073-B1A2-2075AD2BC6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0BE805-014D-4229-8E26-08EEAC5C76DD}" type="datetimeFigureOut">
              <a:rPr lang="en-US" smtClean="0"/>
              <a:pPr/>
              <a:t>12/30/2016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9A060E-CB36-4073-B1A2-2075AD2B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6000" dirty="0" smtClean="0"/>
              <a:t>نظام معاينات سلامت شغلي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800" dirty="0" smtClean="0">
                <a:cs typeface="B Nazanin" pitchFamily="2" charset="-78"/>
              </a:rPr>
              <a:t>براي رسيدن به نتيجه مطلوب شناخت دقيق شغل پيشنهادي الزامي مي باشد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توجه به الزامات قانوني مراجع رسمي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انتخاب تست هاي مناسب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رعايت اخلاق پزشكي در اعلام بيماري به كارفرما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معاينات قبل از استخدام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sz="2800" dirty="0" smtClean="0">
                <a:cs typeface="B Nazanin" pitchFamily="2" charset="-78"/>
              </a:rPr>
              <a:t>شناسايي زود هنگام موارد مشكوك به بيماري هاي شغلي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تعيين وضعيت بيماري هاي از پيش موجود و تعيين اثر عوامل شغلي بر آن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تعيين تكليف براي موارد خاص( توانايي استفاده از وسايل حفاظت فردي،بررسي بيماري هايي مانند ايدز، هپاتيت و...)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در معاينات دوره اي تشخيص قطعي داده نمي شود و بيشتر جنبه غربالگري دارد.</a:t>
            </a:r>
          </a:p>
          <a:p>
            <a:pPr algn="r" rt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معاينات دوره اي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sz="2800" dirty="0" smtClean="0">
                <a:cs typeface="B Nazanin" pitchFamily="2" charset="-78"/>
              </a:rPr>
              <a:t>به منظورارزيابي وضعيت سلامت رواني و جسماني فرد پس از حادثه يا بيماري انجام مي شود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بررسي دقيق تشخيص بيماري و يا عوارض حادثه با استفاده از مستندات پزشكي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بررسي ارتباط آن باكار 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بررسي تناسب فرد با شغل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تعيين دقيق محدوديت هاي شغلي مورد نياز</a:t>
            </a:r>
          </a:p>
          <a:p>
            <a:pPr algn="r" rt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معاينات بازگشت به كار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800" dirty="0" smtClean="0">
                <a:cs typeface="B Nazanin" pitchFamily="2" charset="-78"/>
              </a:rPr>
              <a:t>تعيين واعلام وضعيت سلامت فرد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جلوگيري از انتساب بيماري هاي ناشي از شغل بعدي كارگر به كارفرماي فعلي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معاينات خروج از شغل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endParaRPr lang="fa-IR" dirty="0" smtClean="0"/>
          </a:p>
          <a:p>
            <a:pPr algn="just" rtl="1"/>
            <a:r>
              <a:rPr lang="fa-IR" sz="2800" dirty="0" smtClean="0">
                <a:cs typeface="B Nazanin" pitchFamily="2" charset="-78"/>
              </a:rPr>
              <a:t>نظارت طبي به معني جمع آوري اطلاعات و آناليزوتفسير اطلاعات مرتبط با سلامتي براي برنامه ريزي،كاربرد و ارزشيابي برنامه هاي سلامت شغلي درمحيط كار مي باشد.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surveillance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Nazanin" pitchFamily="2" charset="-78"/>
              </a:rPr>
              <a:t>هدف كمك به حفظ سلامت كاركناني است كه:</a:t>
            </a:r>
          </a:p>
          <a:p>
            <a:pPr algn="just" rtl="1">
              <a:buNone/>
            </a:pPr>
            <a:r>
              <a:rPr lang="fa-IR" sz="2800" dirty="0" smtClean="0">
                <a:cs typeface="B Nazanin" pitchFamily="2" charset="-78"/>
              </a:rPr>
              <a:t>	-در معرض هازارد هاي خاص در محيط كار هستند كه مي تواند عوارض جبران ناپذيري براي سلامت افراد داشته باشد</a:t>
            </a:r>
          </a:p>
          <a:p>
            <a:pPr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algn="just" rtl="1">
              <a:buNone/>
            </a:pPr>
            <a:r>
              <a:rPr lang="fa-IR" sz="2800" dirty="0" smtClean="0">
                <a:cs typeface="B Nazanin" pitchFamily="2" charset="-78"/>
              </a:rPr>
              <a:t>	-مهارت هاي خاصي را انجام مي دهند كه نيازمند درجه خاصي از سلامت و تناسب كارگر جهت حفظ سلامت فرد و جامعه مي باشد(رانندگان وسايل نقليه سنگين، غواصان،خلبان ها و...)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en-US" dirty="0" smtClean="0"/>
              <a:t>Medical surveillance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/>
            <a:r>
              <a:rPr lang="fa-IR" dirty="0" smtClean="0">
                <a:cs typeface="B Nazanin" pitchFamily="2" charset="-78"/>
              </a:rPr>
              <a:t>اجزاي نظارت طبي: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	-ارزيابي خطرات موجود در محيط كار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	-انتخاب گروه هاي نيازمند پايش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	-شناسايي ارگان هاي هدف هر كدام از مخاطرات موجود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	-انتخاب تست غربالگري و معاينات مورد نياز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	-معاينه فيزيكي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	-تفسير تست هاي درخواستي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	-ثبت اطلاعات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	-طراحي كنترل مواجهات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	-درصورت نياز درخواست مشاوره هاي تخصصي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surveillance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676400"/>
          <a:ext cx="7239001" cy="3933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925286"/>
                <a:gridCol w="1034143"/>
                <a:gridCol w="1034143"/>
                <a:gridCol w="1034143"/>
                <a:gridCol w="1034143"/>
                <a:gridCol w="1034143"/>
              </a:tblGrid>
              <a:tr h="1146947"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/>
                        <a:t>پاراكلينيك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معاینه فیزیکی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شرح حال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اثرات سلامتي</a:t>
                      </a:r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0" lang="fa-IR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مهم ترین مواجهات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نام کارگاه </a:t>
                      </a:r>
                    </a:p>
                    <a:p>
                      <a:r>
                        <a:rPr kumimoji="0"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يا شغل</a:t>
                      </a:r>
                      <a:endParaRPr lang="en-US" sz="1600" dirty="0"/>
                    </a:p>
                  </a:txBody>
                  <a:tcPr/>
                </a:tc>
              </a:tr>
              <a:tr h="8342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a-IR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Arial"/>
                        </a:rPr>
                        <a:t>فیزیکی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Arial"/>
                        </a:rPr>
                        <a:t>شیمیایی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627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latin typeface="Calibri"/>
                          <a:ea typeface="Calibri"/>
                          <a:cs typeface="Arial"/>
                        </a:rPr>
                        <a:t>ارگونومیک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667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latin typeface="Calibri"/>
                          <a:ea typeface="Calibri"/>
                          <a:cs typeface="Arial"/>
                        </a:rPr>
                        <a:t>بیولوژیک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شناسنامه شغلي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itchFamily="2" charset="-78"/>
              </a:rPr>
              <a:t>غربالگري بيماري هاي غير شغلي مانند ديابت، هيپرليپيدمي و...</a:t>
            </a:r>
          </a:p>
          <a:p>
            <a:pPr algn="ctr" rtl="1">
              <a:buNone/>
            </a:pPr>
            <a:r>
              <a:rPr lang="fa-IR" dirty="0" smtClean="0">
                <a:cs typeface="B Nazanin" pitchFamily="2" charset="-78"/>
              </a:rPr>
              <a:t>	</a:t>
            </a:r>
            <a:r>
              <a:rPr lang="fa-IR" sz="2000" dirty="0" smtClean="0">
                <a:cs typeface="B Nazanin" pitchFamily="2" charset="-78"/>
              </a:rPr>
              <a:t>بر اساس گايدلاين هاي معتبر مانند </a:t>
            </a:r>
            <a:r>
              <a:rPr lang="en-US" sz="2000" dirty="0" smtClean="0">
                <a:cs typeface="B Nazanin" pitchFamily="2" charset="-78"/>
              </a:rPr>
              <a:t>WHO</a:t>
            </a:r>
            <a:r>
              <a:rPr lang="fa-IR" sz="2000" dirty="0" smtClean="0">
                <a:cs typeface="B Nazanin" pitchFamily="2" charset="-78"/>
              </a:rPr>
              <a:t>انجام شود و استفاده ازتست روتين مفهومي ندارد.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غربالگري بيماري هاي مرتبط با شغل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غربالگري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Nazanin" pitchFamily="2" charset="-78"/>
              </a:rPr>
              <a:t>تست غربالگري تنها احتمال وجود بيماري را مطرح مي كند و براي تشخيص قطعي استفاده از تست هاي تكميلي مورد نياز مي باشد.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روش اجراي تست انتخابي بايد استاندارد باشد( سيتم كنترل كيفيت)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ترجيحا گايدلاينهاي مرتبط با نتايج حاصل از تست و چگونگي برخورد با آن موجود باشد ويا طراحي شود.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تفسير تست به دوصورت فردي و </a:t>
            </a:r>
            <a:r>
              <a:rPr lang="fa-IR" u="sng" dirty="0" smtClean="0">
                <a:cs typeface="B Nazanin" pitchFamily="2" charset="-78"/>
              </a:rPr>
              <a:t>گروهي</a:t>
            </a:r>
            <a:r>
              <a:rPr lang="fa-IR" dirty="0" smtClean="0">
                <a:cs typeface="B Nazanin" pitchFamily="2" charset="-78"/>
              </a:rPr>
              <a:t> انجام شود.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غربالگري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800" dirty="0" smtClean="0">
                <a:cs typeface="B Nazanin" pitchFamily="2" charset="-78"/>
              </a:rPr>
              <a:t>منابع انسانی سرمایه های اصلی توسعه در ابعاد مختلف اقتصادی،اجتماعی و فرهنگی می باشد.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کلمه پایدار به معنی سالم بودن انسان، اقتصاد و یا سازمان می باشد.</a:t>
            </a:r>
          </a:p>
          <a:p>
            <a:pPr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رویکرد اقتصاد سبز، همگام سازی اقتصاد با محیط زیست به منظور بهینه سازی بهره وری از منابع موجود درجهان می باشد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اقتصاد سبز اقتصادی است که به رفاه انسان، بدون ایجاد خطر عمده زیست محیطی منجر می شود.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انسان سالم قلب توسعه پایدار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b="1" dirty="0" smtClean="0">
                <a:cs typeface="B Nazanin" pitchFamily="2" charset="-78"/>
              </a:rPr>
              <a:t>تدوین شناسنامه شغلی: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	 عدم توجه دقیق به خطرات موجود در محیط کار</a:t>
            </a: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b="1" dirty="0" smtClean="0">
                <a:cs typeface="B Nazanin" pitchFamily="2" charset="-78"/>
              </a:rPr>
              <a:t>معاینات پزشکی: 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	</a:t>
            </a:r>
            <a:r>
              <a:rPr lang="fa-IR" sz="3000" dirty="0" smtClean="0">
                <a:cs typeface="B Nazanin" pitchFamily="2" charset="-78"/>
              </a:rPr>
              <a:t>معاینات متناسب با خطرات موجود در محیط کار</a:t>
            </a:r>
          </a:p>
          <a:p>
            <a:pPr algn="just" rtl="1">
              <a:buNone/>
            </a:pPr>
            <a:r>
              <a:rPr lang="fa-IR" sz="3000" dirty="0" smtClean="0">
                <a:cs typeface="B Nazanin" pitchFamily="2" charset="-78"/>
              </a:rPr>
              <a:t>	پاراکلینیک بر مبنای خطرات موجود در محیط کار و گایدلاین های معتبر علمی</a:t>
            </a:r>
          </a:p>
          <a:p>
            <a:pPr algn="just" rtl="1">
              <a:buNone/>
            </a:pPr>
            <a:r>
              <a:rPr lang="fa-IR" sz="3000" dirty="0" smtClean="0">
                <a:cs typeface="B Nazanin" pitchFamily="2" charset="-78"/>
              </a:rPr>
              <a:t>	اعلام نظر نهایی منوط به تعیین وضعیت بیماری فرد و مشخص شدن نتایج ارجاعات باشد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b="0" dirty="0" smtClean="0">
                <a:solidFill>
                  <a:schemeClr val="tx1"/>
                </a:solidFill>
              </a:rPr>
              <a:t>نکاتی که باید مورد توجه بیشتر قرار بگیرد:</a:t>
            </a:r>
            <a:endParaRPr lang="fa-IR" sz="28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lnSpcReduction="10000"/>
          </a:bodyPr>
          <a:lstStyle/>
          <a:p>
            <a:r>
              <a:rPr lang="fa-IR" b="1" dirty="0" smtClean="0">
                <a:cs typeface="B Nazanin" pitchFamily="2" charset="-78"/>
              </a:rPr>
              <a:t>نظارت معاونت بهداشتی:</a:t>
            </a:r>
          </a:p>
          <a:p>
            <a:pPr algn="just"/>
            <a:r>
              <a:rPr lang="fa-IR" dirty="0" smtClean="0">
                <a:cs typeface="B Nazanin" pitchFamily="2" charset="-78"/>
              </a:rPr>
              <a:t>علاوه بر نظارت بر اجرای آیین نامه ها و دستورالعمل های وزارت بهداشت پیگیری موارد زیر در ارتقای معاینات سلامت شغلی کمک کننده خواهد بود.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	 - بررسی پیگیری ارجاعات و برقراری نظام ارجاع در معاینات سلامت شغلی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	- بررسی اعمال توصیه های ارائه شده توسط پزشک</a:t>
            </a:r>
          </a:p>
          <a:p>
            <a:pPr algn="just"/>
            <a:r>
              <a:rPr lang="fa-IR" dirty="0" smtClean="0">
                <a:cs typeface="B Mitra" pitchFamily="2" charset="-78"/>
              </a:rPr>
              <a:t>تدوین برنامه های آموزشی برای کارگران، کارفرمایان و آموزش مداوم تیم سلامت شغلی</a:t>
            </a:r>
          </a:p>
          <a:p>
            <a:pPr algn="just"/>
            <a:r>
              <a:rPr lang="fa-IR" dirty="0" smtClean="0">
                <a:cs typeface="B Mitra" pitchFamily="2" charset="-78"/>
              </a:rPr>
              <a:t>برنامه ریزی برای توزیع یکنواخت معاینات در طول سال جهت افزایش کمی و کیفی معاینات توسط گروه های مجاز معاینات سلامت شغلی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fa-IR" sz="2800" b="0" dirty="0" smtClean="0">
                <a:solidFill>
                  <a:schemeClr val="tx1"/>
                </a:solidFill>
              </a:rPr>
              <a:t>نکاتی که باید مورد توجه بیشتر قرار بگیرد</a:t>
            </a:r>
            <a:r>
              <a:rPr lang="fa-IR" sz="4400" b="0" dirty="0" smtClean="0">
                <a:solidFill>
                  <a:schemeClr val="tx1"/>
                </a:solidFill>
              </a:rPr>
              <a:t>:</a:t>
            </a:r>
            <a:endParaRPr lang="fa-I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b="1" dirty="0" smtClean="0">
                <a:cs typeface="B Nazanin" pitchFamily="2" charset="-78"/>
              </a:rPr>
              <a:t>دادگستری: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	</a:t>
            </a:r>
            <a:r>
              <a:rPr lang="fa-IR" sz="2800" dirty="0" smtClean="0">
                <a:cs typeface="B Nazanin" pitchFamily="2" charset="-78"/>
              </a:rPr>
              <a:t>آموزش قضات و آشنایی لازم ایشان با بیماری شغلی</a:t>
            </a:r>
          </a:p>
          <a:p>
            <a:pPr algn="just" rtl="1">
              <a:buNone/>
            </a:pPr>
            <a:r>
              <a:rPr lang="fa-IR" sz="2800" dirty="0" smtClean="0">
                <a:cs typeface="B Nazanin" pitchFamily="2" charset="-78"/>
              </a:rPr>
              <a:t>	جلب همکاری قوه قضائیه در پیگیری تخلفات کارفرمایان از وظایف قانونی خود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ارگان ها و سازمان های مسوول در رابطه با صدور مجوز مشاغل جدید در کنار بررسی سایرمسائل، شایسته است با هماهنگی با سیستم بهداشت حرفه ای و ایمنی خطرات موجود در محیط کار را به حداقل ممکن برساند.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0"/>
            <a:r>
              <a:rPr lang="fa-IR" sz="2800" b="0" dirty="0" smtClean="0">
                <a:solidFill>
                  <a:schemeClr val="tx1"/>
                </a:solidFill>
              </a:rPr>
              <a:t>نکاتی که باید مورد توجه بیشتر قرار بگیرد</a:t>
            </a:r>
            <a:r>
              <a:rPr lang="fa-IR" sz="4400" b="0" dirty="0" smtClean="0">
                <a:solidFill>
                  <a:schemeClr val="tx1"/>
                </a:solidFill>
              </a:rPr>
              <a:t>:</a:t>
            </a:r>
            <a:endParaRPr lang="fa-I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a-IR" dirty="0" smtClean="0"/>
          </a:p>
          <a:p>
            <a:pPr algn="ctr">
              <a:buNone/>
            </a:pPr>
            <a:endParaRPr lang="fa-IR" dirty="0" smtClean="0"/>
          </a:p>
          <a:p>
            <a:pPr algn="ctr"/>
            <a:endParaRPr lang="fa-IR" dirty="0" smtClean="0"/>
          </a:p>
          <a:p>
            <a:pPr algn="ctr">
              <a:buNone/>
            </a:pPr>
            <a:r>
              <a:rPr lang="fa-IR" sz="5400" b="1" dirty="0" smtClean="0">
                <a:solidFill>
                  <a:srgbClr val="002060"/>
                </a:solidFill>
                <a:cs typeface="B Esfehan" pitchFamily="2" charset="-78"/>
              </a:rPr>
              <a:t>با تشکر از توجه شما</a:t>
            </a:r>
            <a:endParaRPr lang="fa-IR" sz="5400" b="1" dirty="0">
              <a:solidFill>
                <a:srgbClr val="002060"/>
              </a:solidFill>
              <a:cs typeface="B Esfeha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800" dirty="0" smtClean="0">
                <a:cs typeface="B Nazanin" pitchFamily="2" charset="-78"/>
              </a:rPr>
              <a:t>حفظ و ارتقا سلامت انسان و به طور خاص کارگران و کارکنان باید در جریان تغییر و گذر از اقتصاد قدیمی حاکم بر جهان به سوی اقتصاد سبز مورد توجه قرار بگیرد.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اگرچه تکنولوژی به کار رفته در اقتصاد سبز می تواند محیط سالم تری را به ارمغان بیاورد اما لزوما از نظر سلامتی و ایمنی کارگران بی خطر نخواهد بود.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هدف حذف عوامل خطر قدیمی و از پیش موجود و پیشگیری از خطرات نوظهور می باشد.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انسان سالم قلب توسعه پایدار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endParaRPr lang="fa-IR" sz="2800" dirty="0" smtClean="0">
              <a:cs typeface="B Nazanin" pitchFamily="2" charset="-78"/>
            </a:endParaRP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گزارشات سازمان های مسوول مبنی بر روند افزایشی حوادث و بیماری های شغلی تهدید کننده سلامت کارگران از یکسو و تفکر حفظ سلامت انسان از سوی دیگر توجه تصمیم گیران در سطح کلان مدیریتی و مدیران صنایع رابه پیشگیری از ایجاد حوادث و بیماری های ناشی از شغل معطوف کرده است.</a:t>
            </a:r>
            <a:endParaRPr lang="fa-IR" sz="28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انسان سالم قلب توسعه پایدار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800" dirty="0" smtClean="0">
                <a:cs typeface="B Nazanin" pitchFamily="2" charset="-78"/>
              </a:rPr>
              <a:t>مركز سلامت محيط و كاروزارت بهداشت، سياست گذار و مجري نظام جامع سلامت شغلي كشورمي باشد كه با تدوين و ابلاغ آيين نامه هاي مرتبط و نظارت بر چگونگي اجرا ي آن ها توسط معاونت هاي بهداشتي دانشگاه هاي علوم پزشكي، در سراسر كشورنظارت و مسوليت خود را انجام مي دهد. 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نظام سلامت شغلي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800" dirty="0" smtClean="0">
                <a:cs typeface="B Nazanin" pitchFamily="2" charset="-78"/>
              </a:rPr>
              <a:t>پزشك مسوول معاينات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بهداشت حرفه ای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كارفرما ویا نماينده كارفرما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كارگر</a:t>
            </a:r>
          </a:p>
          <a:p>
            <a:pPr algn="just" rtl="1"/>
            <a:r>
              <a:rPr lang="fa-IR" sz="2800" dirty="0" smtClean="0">
                <a:cs typeface="B Nazanin" pitchFamily="2" charset="-78"/>
              </a:rPr>
              <a:t>ناظر(معاونت بهداشتي)</a:t>
            </a:r>
          </a:p>
          <a:p>
            <a:pPr algn="just" rtl="1">
              <a:buNone/>
            </a:pPr>
            <a:r>
              <a:rPr lang="fa-IR" sz="2800" dirty="0" smtClean="0">
                <a:cs typeface="B Nazanin" pitchFamily="2" charset="-78"/>
              </a:rPr>
              <a:t>	سازمان ها و مراجع قانوني نیز( دادگستري،سازمان هاي بيمه، اداره كار، صنايع و معادن و...) در اجراي هرچه بهتر نظام سلامت شغلي نقش موثري ايفا مي كنند.</a:t>
            </a:r>
          </a:p>
          <a:p>
            <a:pPr algn="just" rtl="1"/>
            <a:endParaRPr lang="en-US" sz="28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نظام سلامت شغلي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>
                <a:cs typeface="B Nazanin" pitchFamily="2" charset="-78"/>
              </a:rPr>
              <a:t>منظور از معاینات سلامت شغلی، معاینات بدو استخدام و معاینات دوره ای است که با هدف حفظ و ارتقا سلامت شاغلین انجام می </a:t>
            </a:r>
            <a:r>
              <a:rPr lang="fa-IR" sz="2800" dirty="0" smtClean="0">
                <a:cs typeface="B Nazanin" pitchFamily="2" charset="-78"/>
              </a:rPr>
              <a:t>گیرد.</a:t>
            </a:r>
          </a:p>
          <a:p>
            <a:pPr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algn="just" rtl="1"/>
            <a:r>
              <a:rPr lang="fa-IR" sz="2800" dirty="0">
                <a:cs typeface="B Nazanin" pitchFamily="2" charset="-78"/>
              </a:rPr>
              <a:t>برای تمامی افرادی که بر اساس این آیین نامه مورد معاینه قرار می گیرند . باید پرونده پزشکی بر اساس دستور العمل های صادره از طرف وزارت بهداشت ، درمان و آموزش پزشکی تشکیل کرد.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هدف معاينات سلامت شغلي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800" dirty="0">
                <a:cs typeface="B Nazanin" pitchFamily="2" charset="-78"/>
              </a:rPr>
              <a:t>پزشک معاینه کننده باید گزارش بهداشت حرفه ای محیط کار فرد را اخذ کرده و در معاینه مد نظر قرار دهد</a:t>
            </a:r>
            <a:r>
              <a:rPr lang="fa-IR" sz="2800" dirty="0" smtClean="0">
                <a:cs typeface="B Nazanin" pitchFamily="2" charset="-78"/>
              </a:rPr>
              <a:t>.</a:t>
            </a:r>
          </a:p>
          <a:p>
            <a:pPr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algn="just" rtl="1"/>
            <a:r>
              <a:rPr lang="fa-IR" sz="2800" dirty="0">
                <a:cs typeface="B Nazanin" pitchFamily="2" charset="-78"/>
              </a:rPr>
              <a:t>اطلاعات و نتایج معاینات بعمل آمده باید بر اساس نظام جامع آماری سلامت شغلی در فرم های </a:t>
            </a:r>
            <a:r>
              <a:rPr lang="fa-IR" sz="2800" dirty="0" smtClean="0">
                <a:cs typeface="B Nazanin" pitchFamily="2" charset="-78"/>
              </a:rPr>
              <a:t>مصوب </a:t>
            </a:r>
            <a:r>
              <a:rPr lang="fa-IR" sz="2800" dirty="0">
                <a:cs typeface="B Nazanin" pitchFamily="2" charset="-78"/>
              </a:rPr>
              <a:t>از طرف وزارت بهداشت، درمان و آموزش پزشکی ثبت و در پرونده پزشکی فرد معاینه شده قرار داده شود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نظام سلامت شغلي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sz="2800" dirty="0" smtClean="0"/>
              <a:t>معاينات قبل از استخدام</a:t>
            </a:r>
          </a:p>
          <a:p>
            <a:pPr algn="just" rtl="1"/>
            <a:r>
              <a:rPr lang="fa-IR" sz="2800" dirty="0" smtClean="0"/>
              <a:t>معاينات دوره اي</a:t>
            </a:r>
          </a:p>
          <a:p>
            <a:pPr algn="just" rtl="1"/>
            <a:r>
              <a:rPr lang="fa-IR" sz="2800" dirty="0" smtClean="0"/>
              <a:t>معاينات بازگشت به كار</a:t>
            </a:r>
          </a:p>
          <a:p>
            <a:pPr algn="just" rtl="1"/>
            <a:r>
              <a:rPr lang="fa-IR" sz="2800" dirty="0" smtClean="0"/>
              <a:t>معاينات خروج از شغل</a:t>
            </a:r>
          </a:p>
          <a:p>
            <a:pPr algn="just" rtl="1"/>
            <a:r>
              <a:rPr lang="fa-IR" sz="2800" dirty="0" smtClean="0"/>
              <a:t>تعيين محدوديت شغلي</a:t>
            </a:r>
          </a:p>
          <a:p>
            <a:pPr algn="just" rtl="1"/>
            <a:r>
              <a:rPr lang="fa-IR" sz="2800" dirty="0" smtClean="0"/>
              <a:t>معاينات در افراد خاص</a:t>
            </a:r>
          </a:p>
          <a:p>
            <a:pPr algn="r" rt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انواع معاينات شغلي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239</TotalTime>
  <Words>829</Words>
  <Application>Microsoft Office PowerPoint</Application>
  <PresentationFormat>On-screen Show (4:3)</PresentationFormat>
  <Paragraphs>128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B Esfehan</vt:lpstr>
      <vt:lpstr>B Mitra</vt:lpstr>
      <vt:lpstr>B Nazanin</vt:lpstr>
      <vt:lpstr>Calibri</vt:lpstr>
      <vt:lpstr>Lucida Sans Unicode</vt:lpstr>
      <vt:lpstr>Verdana</vt:lpstr>
      <vt:lpstr>Wingdings 2</vt:lpstr>
      <vt:lpstr>Wingdings 3</vt:lpstr>
      <vt:lpstr>Concourse</vt:lpstr>
      <vt:lpstr>نظام معاينات سلامت شغلي</vt:lpstr>
      <vt:lpstr>انسان سالم قلب توسعه پایدار</vt:lpstr>
      <vt:lpstr>انسان سالم قلب توسعه پایدار</vt:lpstr>
      <vt:lpstr>انسان سالم قلب توسعه پایدار</vt:lpstr>
      <vt:lpstr>نظام سلامت شغلي</vt:lpstr>
      <vt:lpstr>نظام سلامت شغلي</vt:lpstr>
      <vt:lpstr>هدف معاينات سلامت شغلي</vt:lpstr>
      <vt:lpstr>نظام سلامت شغلي</vt:lpstr>
      <vt:lpstr>انواع معاينات شغلي</vt:lpstr>
      <vt:lpstr>معاينات قبل از استخدام</vt:lpstr>
      <vt:lpstr>معاينات دوره اي</vt:lpstr>
      <vt:lpstr>معاينات بازگشت به كار</vt:lpstr>
      <vt:lpstr>معاينات خروج از شغل</vt:lpstr>
      <vt:lpstr>Medical surveillance</vt:lpstr>
      <vt:lpstr>Medical surveillance</vt:lpstr>
      <vt:lpstr>Medical surveillance</vt:lpstr>
      <vt:lpstr>شناسنامه شغلي</vt:lpstr>
      <vt:lpstr>غربالگري  </vt:lpstr>
      <vt:lpstr>غربالگري</vt:lpstr>
      <vt:lpstr>نکاتی که باید مورد توجه بیشتر قرار بگیرد:</vt:lpstr>
      <vt:lpstr>نکاتی که باید مورد توجه بیشتر قرار بگیرد:</vt:lpstr>
      <vt:lpstr>نکاتی که باید مورد توجه بیشتر قرار بگیرد:</vt:lpstr>
      <vt:lpstr>PowerPoint Presentation</vt:lpstr>
    </vt:vector>
  </TitlesOfParts>
  <Company>MRT Win2Farsi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معاينات سلامت شغلي</dc:title>
  <dc:creator>LAVAN</dc:creator>
  <cp:lastModifiedBy>Diana</cp:lastModifiedBy>
  <cp:revision>35</cp:revision>
  <dcterms:created xsi:type="dcterms:W3CDTF">2012-04-28T08:02:14Z</dcterms:created>
  <dcterms:modified xsi:type="dcterms:W3CDTF">2016-12-30T13:33:05Z</dcterms:modified>
</cp:coreProperties>
</file>